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6580" r:id="rId2"/>
    <p:sldId id="6599" r:id="rId3"/>
    <p:sldId id="6582" r:id="rId4"/>
    <p:sldId id="342" r:id="rId5"/>
    <p:sldId id="6720" r:id="rId6"/>
    <p:sldId id="6600" r:id="rId7"/>
    <p:sldId id="6721" r:id="rId8"/>
    <p:sldId id="658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6BB52E-5CA0-7A4C-BB35-7666F498F91D}">
          <p14:sldIdLst>
            <p14:sldId id="6580"/>
            <p14:sldId id="6599"/>
            <p14:sldId id="6582"/>
            <p14:sldId id="342"/>
            <p14:sldId id="6720"/>
            <p14:sldId id="6600"/>
            <p14:sldId id="6721"/>
            <p14:sldId id="65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ary, Michael S. (ARC-TH)" initials="FMS(T" lastIdx="4" clrIdx="0">
    <p:extLst>
      <p:ext uri="{19B8F6BF-5375-455C-9EA6-DF929625EA0E}">
        <p15:presenceInfo xmlns:p15="http://schemas.microsoft.com/office/powerpoint/2012/main" userId="S::mfeary@ndc.nasa.gov::931c6143-7466-4a4c-a29c-f7092a03ca32" providerId="AD"/>
      </p:ext>
    </p:extLst>
  </p:cmAuthor>
  <p:cmAuthor id="2" name="Stringer, Mary T. (LARC-E1A)" initials="SMT(E" lastIdx="13" clrIdx="1">
    <p:extLst>
      <p:ext uri="{19B8F6BF-5375-455C-9EA6-DF929625EA0E}">
        <p15:presenceInfo xmlns:p15="http://schemas.microsoft.com/office/powerpoint/2012/main" userId="S::mtstring@ndc.nasa.gov::7da6c738-cd4e-432c-a8eb-8ec92b6eed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2C00"/>
    <a:srgbClr val="080095"/>
    <a:srgbClr val="F3DD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1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8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1C7D9-D569-4CA7-88C3-167E0C18F36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6205F-94C2-4BC2-9E41-C538FE216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8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6563" y="695325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7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708DB-D877-43A6-9BDF-5374C5BDE1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2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97BEA3-3C49-41F7-8F4E-0B9724C455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67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F961D-32C1-400B-8379-B56241410C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00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48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8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721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1006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195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919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79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CA18-F98E-491C-A0D5-B0878C8AB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FC672-20BA-491C-9450-8B1C075CA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A4CEA-98D0-4FDB-A7C7-E69835E28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F78D-ECE6-4983-A6C2-3504CB63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E00D6-5A54-4EF9-8072-5527CF8F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8560B-D236-4099-9F07-10F70D6BF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0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218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5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6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emf"/><Relationship Id="rId4" Type="http://schemas.openxmlformats.org/officeDocument/2006/relationships/notesSlide" Target="../notesSlides/notesSlide2.xml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hyperlink" Target="http://www.pngall.com/computer-monitor-png" TargetMode="External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8.svg"/><Relationship Id="rId10" Type="http://schemas.openxmlformats.org/officeDocument/2006/relationships/hyperlink" Target="http://www.aviationcoaching.com/cosa-un-controllore-del-traffico-aereo/" TargetMode="External"/><Relationship Id="rId19" Type="http://schemas.openxmlformats.org/officeDocument/2006/relationships/image" Target="../media/image22.svg"/><Relationship Id="rId4" Type="http://schemas.openxmlformats.org/officeDocument/2006/relationships/image" Target="../media/image9.svg"/><Relationship Id="rId9" Type="http://schemas.openxmlformats.org/officeDocument/2006/relationships/image" Target="../media/image14.jpe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24.svg"/><Relationship Id="rId5" Type="http://schemas.openxmlformats.org/officeDocument/2006/relationships/image" Target="../media/image11.svg"/><Relationship Id="rId10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5.emf"/><Relationship Id="rId3" Type="http://schemas.openxmlformats.org/officeDocument/2006/relationships/oleObject" Target="../embeddings/oleObject6.bin"/><Relationship Id="rId7" Type="http://schemas.openxmlformats.org/officeDocument/2006/relationships/image" Target="../media/image37.jpeg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11" Type="http://schemas.openxmlformats.org/officeDocument/2006/relationships/image" Target="../media/image6.e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4.emf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4F41E7-AF5F-472D-AD59-0656FBC1B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611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0" y="5380026"/>
            <a:ext cx="12192000" cy="1434334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51943" y="5338461"/>
            <a:ext cx="1208811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Flight Path Management (FPM) and Digital Flight (DF)</a:t>
            </a:r>
          </a:p>
          <a:p>
            <a:pPr lvl="1"/>
            <a:r>
              <a:rPr lang="en-US" sz="2800" i="1" dirty="0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  <a:sym typeface="Calibri"/>
              </a:rPr>
              <a:t>Briefing to SC-147, 2022 Feb 08</a:t>
            </a:r>
          </a:p>
          <a:p>
            <a:pPr lvl="0"/>
            <a:endParaRPr lang="en-US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sz="12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9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9A242EF-CDBD-0345-9FCE-32A6642E63A2}"/>
              </a:ext>
            </a:extLst>
          </p:cNvPr>
          <p:cNvSpPr/>
          <p:nvPr/>
        </p:nvSpPr>
        <p:spPr>
          <a:xfrm>
            <a:off x="3412818" y="736855"/>
            <a:ext cx="2635273" cy="46949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387" y="-127695"/>
            <a:ext cx="10515600" cy="960866"/>
          </a:xfrm>
        </p:spPr>
        <p:txBody>
          <a:bodyPr>
            <a:normAutofit/>
          </a:bodyPr>
          <a:lstStyle/>
          <a:p>
            <a:r>
              <a:rPr lang="en-US" b="1" dirty="0"/>
              <a:t>Flight Path Management (FPM) in Context</a:t>
            </a:r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E9BBB2-3D49-4129-81A2-35FCA9DEE87F}"/>
              </a:ext>
            </a:extLst>
          </p:cNvPr>
          <p:cNvGrpSpPr/>
          <p:nvPr/>
        </p:nvGrpSpPr>
        <p:grpSpPr>
          <a:xfrm>
            <a:off x="3412818" y="874883"/>
            <a:ext cx="2647394" cy="4367296"/>
            <a:chOff x="3373079" y="1004195"/>
            <a:chExt cx="2647394" cy="436729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6CFCA83-D391-4CAB-84CD-1B0797B07F09}"/>
                </a:ext>
              </a:extLst>
            </p:cNvPr>
            <p:cNvGrpSpPr/>
            <p:nvPr/>
          </p:nvGrpSpPr>
          <p:grpSpPr>
            <a:xfrm>
              <a:off x="3509105" y="1004195"/>
              <a:ext cx="2375343" cy="2237738"/>
              <a:chOff x="6010588" y="1049219"/>
              <a:chExt cx="2375343" cy="2237738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6010588" y="1049219"/>
                <a:ext cx="2375343" cy="313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92D05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40" dirty="0"/>
                  <a:t>Flight Path Management</a:t>
                </a:r>
              </a:p>
            </p:txBody>
          </p:sp>
          <p:graphicFrame>
            <p:nvGraphicFramePr>
              <p:cNvPr id="12" name="Object 11"/>
              <p:cNvGraphicFramePr>
                <a:graphicFrameLocks noChangeAspect="1"/>
              </p:cNvGraphicFramePr>
              <p:nvPr/>
            </p:nvGraphicFramePr>
            <p:xfrm>
              <a:off x="6010589" y="1461453"/>
              <a:ext cx="2362418" cy="18255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50" name="Acrobat Document" r:id="rId5" imgW="7543610" imgH="5829062" progId="Acrobat.Document.2017">
                      <p:embed/>
                    </p:oleObj>
                  </mc:Choice>
                  <mc:Fallback>
                    <p:oleObj name="Acrobat Document" r:id="rId5" imgW="7543610" imgH="5829062" progId="Acrobat.Document.2017">
                      <p:embed/>
                      <p:pic>
                        <p:nvPicPr>
                          <p:cNvPr id="12" name="Object 11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6010589" y="1461453"/>
                            <a:ext cx="2362418" cy="1825504"/>
                          </a:xfrm>
                          <a:prstGeom prst="rect">
                            <a:avLst/>
                          </a:prstGeom>
                          <a:ln w="28575">
                            <a:solidFill>
                              <a:srgbClr val="92D050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01A849D-294B-4EB0-BEF8-8DFC619611DA}"/>
                </a:ext>
              </a:extLst>
            </p:cNvPr>
            <p:cNvGrpSpPr/>
            <p:nvPr/>
          </p:nvGrpSpPr>
          <p:grpSpPr>
            <a:xfrm>
              <a:off x="3373079" y="3475135"/>
              <a:ext cx="2647394" cy="1896356"/>
              <a:chOff x="8539050" y="1182227"/>
              <a:chExt cx="2647394" cy="1896356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8539050" y="1182227"/>
                <a:ext cx="264739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/>
                  <a:t>Achieve mission objectives </a:t>
                </a:r>
                <a:br>
                  <a:rPr lang="en-US" sz="1200" b="1" dirty="0"/>
                </a:br>
                <a:r>
                  <a:rPr lang="en-US" sz="1200" dirty="0"/>
                  <a:t>through flight path creation, monitoring, and revision</a:t>
                </a:r>
              </a:p>
              <a:p>
                <a:pPr algn="ctr"/>
                <a:endParaRPr lang="en-US" sz="1200" dirty="0"/>
              </a:p>
              <a:p>
                <a:pPr algn="ctr"/>
                <a:r>
                  <a:rPr lang="en-US" sz="1200" dirty="0"/>
                  <a:t>Account for constraints </a:t>
                </a:r>
                <a:br>
                  <a:rPr lang="en-US" sz="1200" dirty="0"/>
                </a:br>
                <a:r>
                  <a:rPr lang="en-US" sz="1200" dirty="0"/>
                  <a:t>in the operating environment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99A897-7864-41C8-91FE-D6DEA3FC4590}"/>
                  </a:ext>
                </a:extLst>
              </p:cNvPr>
              <p:cNvSpPr txBox="1"/>
              <p:nvPr/>
            </p:nvSpPr>
            <p:spPr>
              <a:xfrm>
                <a:off x="8837914" y="2543052"/>
                <a:ext cx="2025427" cy="5355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40" dirty="0"/>
                  <a:t>AFCM FPM</a:t>
                </a:r>
              </a:p>
              <a:p>
                <a:pPr algn="ctr"/>
                <a:r>
                  <a:rPr lang="en-US" sz="1440" dirty="0"/>
                  <a:t>Flight Path Management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F1D1D45-1CF6-4A65-ADC5-D171812C7E2B}"/>
              </a:ext>
            </a:extLst>
          </p:cNvPr>
          <p:cNvGrpSpPr/>
          <p:nvPr/>
        </p:nvGrpSpPr>
        <p:grpSpPr>
          <a:xfrm>
            <a:off x="6193010" y="872212"/>
            <a:ext cx="2548776" cy="4377762"/>
            <a:chOff x="5985322" y="1001524"/>
            <a:chExt cx="2548776" cy="437776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326FBA2-CD58-4F7C-8422-9333E92FC572}"/>
                </a:ext>
              </a:extLst>
            </p:cNvPr>
            <p:cNvGrpSpPr/>
            <p:nvPr/>
          </p:nvGrpSpPr>
          <p:grpSpPr>
            <a:xfrm>
              <a:off x="6080873" y="1001524"/>
              <a:ext cx="2362419" cy="2243080"/>
              <a:chOff x="6010588" y="3818679"/>
              <a:chExt cx="2362419" cy="2243080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6010589" y="3818679"/>
                <a:ext cx="2362418" cy="313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40" dirty="0"/>
                  <a:t>Tactical Operations</a:t>
                </a:r>
              </a:p>
            </p:txBody>
          </p:sp>
          <p:graphicFrame>
            <p:nvGraphicFramePr>
              <p:cNvPr id="13" name="Object 12"/>
              <p:cNvGraphicFramePr>
                <a:graphicFrameLocks noChangeAspect="1"/>
              </p:cNvGraphicFramePr>
              <p:nvPr/>
            </p:nvGraphicFramePr>
            <p:xfrm>
              <a:off x="6010588" y="4236253"/>
              <a:ext cx="2362417" cy="18255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51" name="Acrobat Document" r:id="rId7" imgW="7543610" imgH="5829062" progId="Acrobat.Document.2017">
                      <p:embed/>
                    </p:oleObj>
                  </mc:Choice>
                  <mc:Fallback>
                    <p:oleObj name="Acrobat Document" r:id="rId7" imgW="7543610" imgH="5829062" progId="Acrobat.Document.2017">
                      <p:embed/>
                      <p:pic>
                        <p:nvPicPr>
                          <p:cNvPr id="13" name="Object 12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6010588" y="4236253"/>
                            <a:ext cx="2362417" cy="1825506"/>
                          </a:xfrm>
                          <a:prstGeom prst="rect">
                            <a:avLst/>
                          </a:prstGeom>
                          <a:ln w="28575"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A69DC5F-56BA-40B4-A663-9DBF368C0A58}"/>
                </a:ext>
              </a:extLst>
            </p:cNvPr>
            <p:cNvGrpSpPr/>
            <p:nvPr/>
          </p:nvGrpSpPr>
          <p:grpSpPr>
            <a:xfrm>
              <a:off x="5985322" y="3494325"/>
              <a:ext cx="2548776" cy="1884961"/>
              <a:chOff x="8576242" y="3977409"/>
              <a:chExt cx="2548776" cy="1884961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8669416" y="3977409"/>
                <a:ext cx="2362417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/>
                  <a:t>Suspend mission objectives</a:t>
                </a:r>
                <a:br>
                  <a:rPr lang="en-US" sz="1200" dirty="0"/>
                </a:br>
                <a:r>
                  <a:rPr lang="en-US" sz="1200" dirty="0"/>
                  <a:t>until safety is restored</a:t>
                </a:r>
              </a:p>
              <a:p>
                <a:pPr algn="ctr"/>
                <a:endParaRPr lang="en-US" sz="1200" dirty="0"/>
              </a:p>
              <a:p>
                <a:pPr algn="ctr"/>
                <a:endParaRPr lang="en-US" sz="1200" dirty="0"/>
              </a:p>
              <a:p>
                <a:pPr algn="ctr"/>
                <a:r>
                  <a:rPr lang="en-US" sz="1200" dirty="0"/>
                  <a:t>Respond to urgent, </a:t>
                </a:r>
                <a:br>
                  <a:rPr lang="en-US" sz="1200" dirty="0"/>
                </a:br>
                <a:r>
                  <a:rPr lang="en-US" sz="1200" dirty="0"/>
                  <a:t>unforeseen hazards</a:t>
                </a:r>
              </a:p>
              <a:p>
                <a:pPr algn="ctr"/>
                <a:endParaRPr lang="en-US" sz="1200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C5118C8-50B2-4183-BA12-F8E99818441C}"/>
                  </a:ext>
                </a:extLst>
              </p:cNvPr>
              <p:cNvSpPr txBox="1"/>
              <p:nvPr/>
            </p:nvSpPr>
            <p:spPr>
              <a:xfrm>
                <a:off x="8576242" y="5326839"/>
                <a:ext cx="2548776" cy="5355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40" dirty="0"/>
                  <a:t>AFCM HPA</a:t>
                </a:r>
              </a:p>
              <a:p>
                <a:pPr algn="ctr"/>
                <a:r>
                  <a:rPr lang="en-US" sz="1440" dirty="0"/>
                  <a:t>Hazard Perception &amp; Avoidance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660A97-56F0-42DB-BF78-30AEC156A6DB}"/>
              </a:ext>
            </a:extLst>
          </p:cNvPr>
          <p:cNvGrpSpPr/>
          <p:nvPr/>
        </p:nvGrpSpPr>
        <p:grpSpPr>
          <a:xfrm>
            <a:off x="8749598" y="877687"/>
            <a:ext cx="2719500" cy="4375118"/>
            <a:chOff x="8439857" y="1006999"/>
            <a:chExt cx="2719500" cy="437511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16F3E84-902C-455F-ABA1-10360C197B03}"/>
                </a:ext>
              </a:extLst>
            </p:cNvPr>
            <p:cNvGrpSpPr/>
            <p:nvPr/>
          </p:nvGrpSpPr>
          <p:grpSpPr>
            <a:xfrm>
              <a:off x="8639717" y="1006999"/>
              <a:ext cx="2362421" cy="2232131"/>
              <a:chOff x="3311125" y="3815464"/>
              <a:chExt cx="2362421" cy="223213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3311125" y="3815464"/>
                <a:ext cx="2362421" cy="313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FFC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40" dirty="0"/>
                  <a:t>Vehicle Control</a:t>
                </a:r>
              </a:p>
            </p:txBody>
          </p:sp>
          <p:graphicFrame>
            <p:nvGraphicFramePr>
              <p:cNvPr id="14" name="Object 13"/>
              <p:cNvGraphicFramePr>
                <a:graphicFrameLocks noChangeAspect="1"/>
              </p:cNvGraphicFramePr>
              <p:nvPr/>
            </p:nvGraphicFramePr>
            <p:xfrm>
              <a:off x="3311129" y="4222089"/>
              <a:ext cx="2362417" cy="18255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52" name="Acrobat Document" r:id="rId9" imgW="7543559" imgH="5829107" progId="Acrobat.Document.2017">
                      <p:embed/>
                    </p:oleObj>
                  </mc:Choice>
                  <mc:Fallback>
                    <p:oleObj name="Acrobat Document" r:id="rId9" imgW="7543559" imgH="5829107" progId="Acrobat.Document.2017">
                      <p:embed/>
                      <p:pic>
                        <p:nvPicPr>
                          <p:cNvPr id="14" name="Object 13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3311129" y="4222089"/>
                            <a:ext cx="2362417" cy="1825506"/>
                          </a:xfrm>
                          <a:prstGeom prst="rect">
                            <a:avLst/>
                          </a:prstGeom>
                          <a:ln w="28575">
                            <a:solidFill>
                              <a:srgbClr val="FFC000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557552-BDFD-468D-B150-D456FD9E2C74}"/>
                </a:ext>
              </a:extLst>
            </p:cNvPr>
            <p:cNvGrpSpPr/>
            <p:nvPr/>
          </p:nvGrpSpPr>
          <p:grpSpPr>
            <a:xfrm>
              <a:off x="8439857" y="3483036"/>
              <a:ext cx="2719500" cy="1899081"/>
              <a:chOff x="536894" y="3966120"/>
              <a:chExt cx="2719500" cy="1899081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536894" y="3966120"/>
                <a:ext cx="27195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/>
                  <a:t>Accurately fly the mission plan</a:t>
                </a:r>
                <a:endParaRPr lang="en-US" sz="1200" dirty="0"/>
              </a:p>
              <a:p>
                <a:pPr algn="ctr"/>
                <a:r>
                  <a:rPr lang="en-US" sz="1200" dirty="0"/>
                  <a:t>Safely fly an established flight path and land the vehicle </a:t>
                </a:r>
              </a:p>
              <a:p>
                <a:pPr algn="ctr"/>
                <a:endParaRPr lang="en-US" sz="1200" dirty="0"/>
              </a:p>
              <a:p>
                <a:pPr algn="ctr"/>
                <a:r>
                  <a:rPr lang="en-US" sz="1200" dirty="0"/>
                  <a:t>Communicate performance constraints to FPM, Mission Management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BAF8283-45C4-4CB2-8E16-6AB34CD8776D}"/>
                  </a:ext>
                </a:extLst>
              </p:cNvPr>
              <p:cNvSpPr txBox="1"/>
              <p:nvPr/>
            </p:nvSpPr>
            <p:spPr>
              <a:xfrm>
                <a:off x="674001" y="5329670"/>
                <a:ext cx="2487925" cy="5355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40" dirty="0"/>
                  <a:t>AFCM AHO</a:t>
                </a:r>
              </a:p>
              <a:p>
                <a:pPr algn="ctr"/>
                <a:r>
                  <a:rPr lang="en-US" sz="1440" dirty="0"/>
                  <a:t>Aircraft Handling &amp; Operations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3D008-F885-46C5-B7A7-9BBDB3042876}"/>
              </a:ext>
            </a:extLst>
          </p:cNvPr>
          <p:cNvGrpSpPr/>
          <p:nvPr/>
        </p:nvGrpSpPr>
        <p:grpSpPr>
          <a:xfrm>
            <a:off x="821520" y="874883"/>
            <a:ext cx="2434256" cy="4343893"/>
            <a:chOff x="756865" y="1004195"/>
            <a:chExt cx="2434256" cy="434389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1C3C4C5-9D75-4A56-ACFE-C9633446E38E}"/>
                </a:ext>
              </a:extLst>
            </p:cNvPr>
            <p:cNvGrpSpPr/>
            <p:nvPr/>
          </p:nvGrpSpPr>
          <p:grpSpPr>
            <a:xfrm>
              <a:off x="792783" y="1004195"/>
              <a:ext cx="2362422" cy="2237739"/>
              <a:chOff x="3311124" y="1049219"/>
              <a:chExt cx="2362422" cy="2237739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3311124" y="1049219"/>
                <a:ext cx="2362421" cy="313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0070C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40" dirty="0"/>
                  <a:t>Mission Management</a:t>
                </a:r>
              </a:p>
            </p:txBody>
          </p:sp>
          <p:graphicFrame>
            <p:nvGraphicFramePr>
              <p:cNvPr id="11" name="Object 10"/>
              <p:cNvGraphicFramePr>
                <a:graphicFrameLocks noChangeAspect="1"/>
              </p:cNvGraphicFramePr>
              <p:nvPr/>
            </p:nvGraphicFramePr>
            <p:xfrm>
              <a:off x="3311129" y="1461453"/>
              <a:ext cx="2362417" cy="18255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53" name="Acrobat Document" r:id="rId11" imgW="7543610" imgH="5829062" progId="Acrobat.Document.2017">
                      <p:embed/>
                    </p:oleObj>
                  </mc:Choice>
                  <mc:Fallback>
                    <p:oleObj name="Acrobat Document" r:id="rId11" imgW="7543610" imgH="5829062" progId="Acrobat.Document.2017">
                      <p:embed/>
                      <p:pic>
                        <p:nvPicPr>
                          <p:cNvPr id="11" name="Object 10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311129" y="1461453"/>
                            <a:ext cx="2362417" cy="1825505"/>
                          </a:xfrm>
                          <a:prstGeom prst="rect">
                            <a:avLst/>
                          </a:prstGeom>
                          <a:ln w="28575">
                            <a:solidFill>
                              <a:srgbClr val="0070C0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1179277-8388-4C79-8330-428BEB692D8B}"/>
                </a:ext>
              </a:extLst>
            </p:cNvPr>
            <p:cNvGrpSpPr/>
            <p:nvPr/>
          </p:nvGrpSpPr>
          <p:grpSpPr>
            <a:xfrm>
              <a:off x="756865" y="3471747"/>
              <a:ext cx="2434256" cy="1876341"/>
              <a:chOff x="700837" y="1182227"/>
              <a:chExt cx="2434256" cy="1876341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736746" y="1182227"/>
                <a:ext cx="236241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/>
                  <a:t>Establish mission objectives </a:t>
                </a:r>
                <a:br>
                  <a:rPr lang="en-US" sz="1200" b="1" dirty="0"/>
                </a:br>
                <a:r>
                  <a:rPr lang="en-US" sz="1200" dirty="0"/>
                  <a:t>and associated information requirements</a:t>
                </a:r>
              </a:p>
              <a:p>
                <a:pPr algn="ctr"/>
                <a:endParaRPr lang="en-US" sz="1200" dirty="0"/>
              </a:p>
              <a:p>
                <a:pPr algn="ctr"/>
                <a:r>
                  <a:rPr lang="en-US" sz="1200" dirty="0"/>
                  <a:t>Monitor, decide, revise the </a:t>
                </a:r>
                <a:br>
                  <a:rPr lang="en-US" sz="1200" dirty="0"/>
                </a:br>
                <a:r>
                  <a:rPr lang="en-US" sz="1200" dirty="0"/>
                  <a:t>mission parameters as needed 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5E5EC1A-2EEA-4635-8B04-836CF55B7857}"/>
                  </a:ext>
                </a:extLst>
              </p:cNvPr>
              <p:cNvSpPr txBox="1"/>
              <p:nvPr/>
            </p:nvSpPr>
            <p:spPr>
              <a:xfrm>
                <a:off x="700837" y="2523037"/>
                <a:ext cx="2434256" cy="53553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40" dirty="0"/>
                  <a:t>AFCM IPR</a:t>
                </a:r>
              </a:p>
              <a:p>
                <a:pPr algn="ctr"/>
                <a:r>
                  <a:rPr lang="en-US" sz="1440" dirty="0"/>
                  <a:t>Integrated Pilot Requirements</a:t>
                </a:r>
              </a:p>
            </p:txBody>
          </p:sp>
        </p:grpSp>
      </p:grpSp>
      <p:sp>
        <p:nvSpPr>
          <p:cNvPr id="5" name="Right Arrow 4">
            <a:extLst>
              <a:ext uri="{FF2B5EF4-FFF2-40B4-BE49-F238E27FC236}">
                <a16:creationId xmlns:a16="http://schemas.microsoft.com/office/drawing/2014/main" id="{531CDB97-CAF5-3446-B874-205A1E1F5B06}"/>
              </a:ext>
            </a:extLst>
          </p:cNvPr>
          <p:cNvSpPr/>
          <p:nvPr/>
        </p:nvSpPr>
        <p:spPr>
          <a:xfrm>
            <a:off x="821520" y="5359257"/>
            <a:ext cx="10553110" cy="62361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40"/>
              <a:t>AFCM ARA: Assurance of Responsible Automation </a:t>
            </a:r>
            <a:endParaRPr lang="en-US" sz="144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27EC6F-9579-6847-B83B-E8706426CA31}"/>
              </a:ext>
            </a:extLst>
          </p:cNvPr>
          <p:cNvSpPr txBox="1"/>
          <p:nvPr/>
        </p:nvSpPr>
        <p:spPr>
          <a:xfrm>
            <a:off x="821521" y="5858490"/>
            <a:ext cx="10742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Develop guidance for achieving requisite assurance levels for responsible automation under AAM operational paradigm</a:t>
            </a:r>
          </a:p>
          <a:p>
            <a:pPr algn="ctr"/>
            <a:endParaRPr lang="en-US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23D76B-B503-4BF3-9D04-626C680A4B8F}"/>
              </a:ext>
            </a:extLst>
          </p:cNvPr>
          <p:cNvSpPr txBox="1"/>
          <p:nvPr/>
        </p:nvSpPr>
        <p:spPr>
          <a:xfrm>
            <a:off x="8490048" y="6438062"/>
            <a:ext cx="32385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AAM  Advanced Air Mobility</a:t>
            </a:r>
          </a:p>
          <a:p>
            <a:pPr algn="r"/>
            <a:r>
              <a:rPr lang="en-US" sz="1000" dirty="0"/>
              <a:t>AFCM   Automated Flight &amp; Contingency Management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D00773B-BE6B-4EA5-A832-F41F5CC5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F2862B-264A-4BB3-A4BD-6EE71E310A6D}"/>
              </a:ext>
            </a:extLst>
          </p:cNvPr>
          <p:cNvSpPr txBox="1"/>
          <p:nvPr/>
        </p:nvSpPr>
        <p:spPr>
          <a:xfrm rot="16200000">
            <a:off x="-732206" y="2012399"/>
            <a:ext cx="2142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Functional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FDE32E-A98F-47DF-8BB4-81902C90D57A}"/>
              </a:ext>
            </a:extLst>
          </p:cNvPr>
          <p:cNvSpPr txBox="1"/>
          <p:nvPr/>
        </p:nvSpPr>
        <p:spPr>
          <a:xfrm rot="16200000">
            <a:off x="-732206" y="5065308"/>
            <a:ext cx="2142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Project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6928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372"/>
    </mc:Choice>
    <mc:Fallback xmlns="">
      <p:transition spd="slow" advTm="248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3786" y="970193"/>
            <a:ext cx="8330052" cy="180751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FPM Automation Goals</a:t>
            </a:r>
          </a:p>
          <a:p>
            <a:pPr marL="415290" lvl="1"/>
            <a:r>
              <a:rPr lang="en-US" sz="1900" b="1" dirty="0"/>
              <a:t>Ensure that a safe and operationally acceptable flight path is available </a:t>
            </a:r>
            <a:r>
              <a:rPr lang="en-US" sz="1900" dirty="0"/>
              <a:t>to the vehicle operator through the life of the flight</a:t>
            </a:r>
          </a:p>
          <a:p>
            <a:pPr marL="415290" lvl="1"/>
            <a:r>
              <a:rPr lang="en-US" sz="1900" b="1" dirty="0"/>
              <a:t>Achieve mission objectives </a:t>
            </a:r>
            <a:r>
              <a:rPr lang="en-US" sz="1900" dirty="0"/>
              <a:t>within established mission parameters</a:t>
            </a:r>
          </a:p>
          <a:p>
            <a:pPr marL="415290" lvl="1"/>
            <a:r>
              <a:rPr lang="en-US" sz="1900" b="1" dirty="0"/>
              <a:t>Remain adaptable </a:t>
            </a:r>
            <a:r>
              <a:rPr lang="en-US" sz="1900" dirty="0"/>
              <a:t>to evolving mission objectives, constraints, and external stimuli</a:t>
            </a:r>
            <a:endParaRPr lang="en-US" sz="17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FPM Automation Goals and Objectives</a:t>
            </a:r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14B122A-854B-4EBB-84BF-0148130B2D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536538"/>
              </p:ext>
            </p:extLst>
          </p:nvPr>
        </p:nvGraphicFramePr>
        <p:xfrm>
          <a:off x="949731" y="1038577"/>
          <a:ext cx="2027645" cy="1566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Acrobat Document" r:id="rId3" imgW="7543559" imgH="5829107" progId="Acrobat.Document.2017">
                  <p:embed/>
                </p:oleObj>
              </mc:Choice>
              <mc:Fallback>
                <p:oleObj name="Acrobat Document" r:id="rId3" imgW="7543559" imgH="5829107" progId="Acrobat.Document.2017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14B122A-854B-4EBB-84BF-0148130B2D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9731" y="1038577"/>
                        <a:ext cx="2027645" cy="1566815"/>
                      </a:xfrm>
                      <a:prstGeom prst="rect">
                        <a:avLst/>
                      </a:prstGeom>
                      <a:ln w="28575">
                        <a:solidFill>
                          <a:srgbClr val="92D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FFAEFE-F48E-41E0-AA7E-B457F5B44646}"/>
              </a:ext>
            </a:extLst>
          </p:cNvPr>
          <p:cNvSpPr/>
          <p:nvPr/>
        </p:nvSpPr>
        <p:spPr>
          <a:xfrm>
            <a:off x="978355" y="5465480"/>
            <a:ext cx="1023529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txBody>
          <a:bodyPr wrap="square">
            <a:spAutoFit/>
          </a:bodyPr>
          <a:lstStyle/>
          <a:p>
            <a:r>
              <a:rPr lang="en-US" sz="2000" b="1" u="sng" dirty="0"/>
              <a:t>Challenge:</a:t>
            </a:r>
            <a:r>
              <a:rPr lang="en-US" sz="2000" dirty="0"/>
              <a:t>  No certified FPM automation system or industry standards currently exist.</a:t>
            </a:r>
          </a:p>
          <a:p>
            <a:pPr marL="0" lvl="1"/>
            <a:r>
              <a:rPr lang="en-US" sz="2000" b="1" u="sng" dirty="0"/>
              <a:t>Question:</a:t>
            </a:r>
            <a:r>
              <a:rPr lang="en-US" sz="2000" b="1" dirty="0"/>
              <a:t>  </a:t>
            </a:r>
            <a:r>
              <a:rPr lang="en-US" sz="2000" dirty="0"/>
              <a:t>At what point do FPM automation standards become necessary?  </a:t>
            </a:r>
          </a:p>
          <a:p>
            <a:pPr marL="0" lvl="1"/>
            <a:r>
              <a:rPr lang="en-US" sz="2000" b="1" u="sng" dirty="0"/>
              <a:t>Consider:</a:t>
            </a:r>
            <a:r>
              <a:rPr lang="en-US" sz="2000" dirty="0"/>
              <a:t>  When the </a:t>
            </a:r>
            <a:r>
              <a:rPr lang="en-US" sz="2000" u="sng" dirty="0"/>
              <a:t>operating rules</a:t>
            </a:r>
            <a:r>
              <a:rPr lang="en-US" sz="2000" dirty="0"/>
              <a:t> dictate that FPM automation functions are </a:t>
            </a:r>
            <a:r>
              <a:rPr lang="en-US" sz="2000" u="sng" dirty="0"/>
              <a:t>safety-critical</a:t>
            </a:r>
            <a:r>
              <a:rPr lang="en-US" sz="2000" dirty="0"/>
              <a:t>*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AC3CF6-BB57-415F-80C2-88CEBABC6D5A}"/>
              </a:ext>
            </a:extLst>
          </p:cNvPr>
          <p:cNvSpPr/>
          <p:nvPr/>
        </p:nvSpPr>
        <p:spPr>
          <a:xfrm>
            <a:off x="710689" y="3173538"/>
            <a:ext cx="10960036" cy="20080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 anchor="b">
            <a:noAutofit/>
          </a:bodyPr>
          <a:lstStyle/>
          <a:p>
            <a:pPr marL="512763" indent="-136525">
              <a:lnSpc>
                <a:spcPct val="90000"/>
              </a:lnSpc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Feasible</a:t>
            </a:r>
            <a:r>
              <a:rPr lang="en-US" dirty="0"/>
              <a:t> – Conforms to aircraft performance and range; Complies with airspace structure, rules, and constraints</a:t>
            </a:r>
          </a:p>
          <a:p>
            <a:pPr marL="512763" indent="-136525">
              <a:lnSpc>
                <a:spcPct val="90000"/>
              </a:lnSpc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Deconflicted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– Avoids unsafe proximity to known traffic, terrain, obstacles, weather, and airspace hazards</a:t>
            </a:r>
          </a:p>
          <a:p>
            <a:pPr marL="512763" indent="-136525">
              <a:lnSpc>
                <a:spcPct val="90000"/>
              </a:lnSpc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Coordinated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– Follows cooperative rules and procedures to harmonize with other airspace users</a:t>
            </a:r>
          </a:p>
          <a:p>
            <a:pPr marL="512763" indent="-136525">
              <a:lnSpc>
                <a:spcPct val="90000"/>
              </a:lnSpc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Flexible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– Provides adequate degrees of freedom to enable future flight path changes</a:t>
            </a:r>
          </a:p>
          <a:p>
            <a:pPr marL="512763" indent="-136525">
              <a:lnSpc>
                <a:spcPct val="90000"/>
              </a:lnSpc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Optimal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– Achieves business objectives and preferences of the pilot and fleet operator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DD67ED-3D2B-4DA1-9EBD-0AA647AAF9DB}"/>
              </a:ext>
            </a:extLst>
          </p:cNvPr>
          <p:cNvSpPr/>
          <p:nvPr/>
        </p:nvSpPr>
        <p:spPr>
          <a:xfrm>
            <a:off x="1854235" y="2977779"/>
            <a:ext cx="8483530" cy="3915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algn="ctr">
              <a:lnSpc>
                <a:spcPct val="90000"/>
              </a:lnSpc>
              <a:spcAft>
                <a:spcPts val="720"/>
              </a:spcAft>
            </a:pPr>
            <a:r>
              <a:rPr lang="en-US" sz="2160" b="1" dirty="0"/>
              <a:t>FPM Objectives</a:t>
            </a:r>
            <a:r>
              <a:rPr lang="en-US" sz="2160" dirty="0"/>
              <a:t>: Create | Monitor | Evaluate | Revise Flight Path to be: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4FDDB9-3FEA-4BD9-9CBF-B65159AE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498415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59BDB2-7EFE-4C85-9261-4A69471D3467}"/>
              </a:ext>
            </a:extLst>
          </p:cNvPr>
          <p:cNvGrpSpPr/>
          <p:nvPr/>
        </p:nvGrpSpPr>
        <p:grpSpPr>
          <a:xfrm>
            <a:off x="698953" y="3516444"/>
            <a:ext cx="362642" cy="1610954"/>
            <a:chOff x="697375" y="1499733"/>
            <a:chExt cx="362642" cy="2657270"/>
          </a:xfrm>
        </p:grpSpPr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2FD860EE-EC17-4B1F-88C6-9D7C88CF047D}"/>
                </a:ext>
              </a:extLst>
            </p:cNvPr>
            <p:cNvSpPr/>
            <p:nvPr/>
          </p:nvSpPr>
          <p:spPr>
            <a:xfrm>
              <a:off x="979394" y="2142565"/>
              <a:ext cx="80623" cy="1371600"/>
            </a:xfrm>
            <a:prstGeom prst="leftBracket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0E13BF-4BF5-4E1B-8084-EC02CBD6E6C4}"/>
                </a:ext>
              </a:extLst>
            </p:cNvPr>
            <p:cNvSpPr txBox="1"/>
            <p:nvPr/>
          </p:nvSpPr>
          <p:spPr>
            <a:xfrm rot="16200000">
              <a:off x="-492760" y="2689868"/>
              <a:ext cx="26572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*Conflict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039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789" y="19490"/>
            <a:ext cx="11479698" cy="726440"/>
          </a:xfrm>
        </p:spPr>
        <p:txBody>
          <a:bodyPr anchor="ctr"/>
          <a:lstStyle/>
          <a:p>
            <a:r>
              <a:rPr lang="en-US" dirty="0"/>
              <a:t>Mode of Operation Enabled by Digital Technology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5B1313-6623-4446-9DEC-06CEEA8A9405}"/>
              </a:ext>
            </a:extLst>
          </p:cNvPr>
          <p:cNvGrpSpPr/>
          <p:nvPr/>
        </p:nvGrpSpPr>
        <p:grpSpPr>
          <a:xfrm>
            <a:off x="462739" y="3139846"/>
            <a:ext cx="1127529" cy="1236964"/>
            <a:chOff x="480409" y="4901136"/>
            <a:chExt cx="1223582" cy="1342341"/>
          </a:xfrm>
        </p:grpSpPr>
        <p:pic>
          <p:nvPicPr>
            <p:cNvPr id="12" name="Graphic 11" descr="Head with gears">
              <a:extLst>
                <a:ext uri="{FF2B5EF4-FFF2-40B4-BE49-F238E27FC236}">
                  <a16:creationId xmlns:a16="http://schemas.microsoft.com/office/drawing/2014/main" id="{D0C8BC8F-48E3-4752-897B-FB3EF7B0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6245" y="4901136"/>
              <a:ext cx="1177746" cy="1177746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B93D6D-386F-4731-B795-283584543881}"/>
                </a:ext>
              </a:extLst>
            </p:cNvPr>
            <p:cNvSpPr/>
            <p:nvPr/>
          </p:nvSpPr>
          <p:spPr>
            <a:xfrm>
              <a:off x="480409" y="5992980"/>
              <a:ext cx="1070178" cy="250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900" dirty="0"/>
                <a:t>Decision-Maker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A0B95-B923-4B7D-BD7A-CD7C28C908D1}"/>
              </a:ext>
            </a:extLst>
          </p:cNvPr>
          <p:cNvGrpSpPr/>
          <p:nvPr/>
        </p:nvGrpSpPr>
        <p:grpSpPr>
          <a:xfrm>
            <a:off x="6163817" y="3040983"/>
            <a:ext cx="1049057" cy="1442524"/>
            <a:chOff x="6064330" y="4919788"/>
            <a:chExt cx="1049057" cy="144252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76BCC3F-81C2-42DD-86B1-326008C25D72}"/>
                </a:ext>
              </a:extLst>
            </p:cNvPr>
            <p:cNvGrpSpPr/>
            <p:nvPr/>
          </p:nvGrpSpPr>
          <p:grpSpPr>
            <a:xfrm>
              <a:off x="6064330" y="4919788"/>
              <a:ext cx="1049057" cy="1140442"/>
              <a:chOff x="10275832" y="4355645"/>
              <a:chExt cx="914400" cy="994055"/>
            </a:xfrm>
          </p:grpSpPr>
          <p:pic>
            <p:nvPicPr>
              <p:cNvPr id="14" name="Graphic 13" descr="Rainy scene">
                <a:extLst>
                  <a:ext uri="{FF2B5EF4-FFF2-40B4-BE49-F238E27FC236}">
                    <a16:creationId xmlns:a16="http://schemas.microsoft.com/office/drawing/2014/main" id="{36FBD34F-473E-4C4A-8A64-DD0514A75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275832" y="443530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5" name="Graphic 14" descr="Airplane">
                <a:extLst>
                  <a:ext uri="{FF2B5EF4-FFF2-40B4-BE49-F238E27FC236}">
                    <a16:creationId xmlns:a16="http://schemas.microsoft.com/office/drawing/2014/main" id="{8872B927-F01E-47D0-A2FD-A59E9D681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5400000">
                <a:off x="10704446" y="4355645"/>
                <a:ext cx="228600" cy="228600"/>
              </a:xfrm>
              <a:prstGeom prst="rect">
                <a:avLst/>
              </a:prstGeom>
            </p:spPr>
          </p:pic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BDEB03-FF46-4D08-9062-8CD60130F002}"/>
                </a:ext>
              </a:extLst>
            </p:cNvPr>
            <p:cNvSpPr/>
            <p:nvPr/>
          </p:nvSpPr>
          <p:spPr>
            <a:xfrm>
              <a:off x="6159069" y="5992980"/>
              <a:ext cx="8322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900" dirty="0"/>
                <a:t>Operating </a:t>
              </a:r>
              <a:br>
                <a:rPr lang="en-US" sz="900" dirty="0"/>
              </a:br>
              <a:r>
                <a:rPr lang="en-US" sz="900" dirty="0"/>
                <a:t>Environment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0B7C5F1-DCD4-4C6A-B7F0-D98ED86F385B}"/>
              </a:ext>
            </a:extLst>
          </p:cNvPr>
          <p:cNvGrpSpPr/>
          <p:nvPr/>
        </p:nvGrpSpPr>
        <p:grpSpPr>
          <a:xfrm>
            <a:off x="1675450" y="4103022"/>
            <a:ext cx="4340960" cy="1382214"/>
            <a:chOff x="6627500" y="8072694"/>
            <a:chExt cx="8681920" cy="276442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D69A38-FF07-4DB8-B5B9-968F47735068}"/>
                </a:ext>
              </a:extLst>
            </p:cNvPr>
            <p:cNvSpPr/>
            <p:nvPr/>
          </p:nvSpPr>
          <p:spPr bwMode="auto">
            <a:xfrm flipV="1">
              <a:off x="6627500" y="8072694"/>
              <a:ext cx="8681920" cy="2052840"/>
            </a:xfrm>
            <a:custGeom>
              <a:avLst/>
              <a:gdLst>
                <a:gd name="connsiteX0" fmla="*/ 0 w 5904690"/>
                <a:gd name="connsiteY0" fmla="*/ 2305455 h 2305456"/>
                <a:gd name="connsiteX1" fmla="*/ 2305455 w 5904690"/>
                <a:gd name="connsiteY1" fmla="*/ 0 h 2305456"/>
                <a:gd name="connsiteX2" fmla="*/ 3599234 w 5904690"/>
                <a:gd name="connsiteY2" fmla="*/ 0 h 2305456"/>
                <a:gd name="connsiteX3" fmla="*/ 5904690 w 5904690"/>
                <a:gd name="connsiteY3" fmla="*/ 2305456 h 230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4690" h="2305456">
                  <a:moveTo>
                    <a:pt x="0" y="2305455"/>
                  </a:moveTo>
                  <a:lnTo>
                    <a:pt x="2305455" y="0"/>
                  </a:lnTo>
                  <a:lnTo>
                    <a:pt x="3599234" y="0"/>
                  </a:lnTo>
                  <a:lnTo>
                    <a:pt x="5904690" y="2305456"/>
                  </a:lnTo>
                </a:path>
              </a:pathLst>
            </a:custGeom>
            <a:ln w="76200">
              <a:headEnd type="oval" w="med" len="med"/>
              <a:tailEnd type="oval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D1A8175-4214-4B3E-AF28-075156FB6482}"/>
                </a:ext>
              </a:extLst>
            </p:cNvPr>
            <p:cNvGrpSpPr/>
            <p:nvPr/>
          </p:nvGrpSpPr>
          <p:grpSpPr>
            <a:xfrm>
              <a:off x="9422622" y="9598622"/>
              <a:ext cx="1324387" cy="1087489"/>
              <a:chOff x="-83977" y="8505288"/>
              <a:chExt cx="5610728" cy="4275953"/>
            </a:xfrm>
          </p:grpSpPr>
          <p:pic>
            <p:nvPicPr>
              <p:cNvPr id="69" name="Picture 68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A4CA42C1-1133-4F3F-99C0-86DEA748C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0"/>
                  </a:ext>
                </a:extLst>
              </a:blip>
              <a:stretch>
                <a:fillRect/>
              </a:stretch>
            </p:blipFill>
            <p:spPr>
              <a:xfrm>
                <a:off x="125669" y="8663605"/>
                <a:ext cx="5206427" cy="3158667"/>
              </a:xfrm>
              <a:prstGeom prst="rect">
                <a:avLst/>
              </a:prstGeom>
            </p:spPr>
          </p:pic>
          <p:pic>
            <p:nvPicPr>
              <p:cNvPr id="70" name="Picture 69" descr="A picture containing text, monitor, electronics, computer&#10;&#10;Description automatically generated">
                <a:extLst>
                  <a:ext uri="{FF2B5EF4-FFF2-40B4-BE49-F238E27FC236}">
                    <a16:creationId xmlns:a16="http://schemas.microsoft.com/office/drawing/2014/main" id="{3B6A4E8F-1B4A-474C-9675-431D78E68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2"/>
                  </a:ext>
                </a:extLst>
              </a:blip>
              <a:stretch>
                <a:fillRect/>
              </a:stretch>
            </p:blipFill>
            <p:spPr>
              <a:xfrm>
                <a:off x="-83977" y="8505288"/>
                <a:ext cx="5610728" cy="4275953"/>
              </a:xfrm>
              <a:prstGeom prst="rect">
                <a:avLst/>
              </a:prstGeom>
            </p:spPr>
          </p:pic>
        </p:grp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2DE258F-6C9A-41E9-844F-F3DD9C731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316670" y="9447610"/>
              <a:ext cx="1389511" cy="1389511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298BAA7-7E08-49BC-8E9D-F4DCE6030F13}"/>
              </a:ext>
            </a:extLst>
          </p:cNvPr>
          <p:cNvGrpSpPr/>
          <p:nvPr/>
        </p:nvGrpSpPr>
        <p:grpSpPr>
          <a:xfrm>
            <a:off x="3069596" y="1026219"/>
            <a:ext cx="1552669" cy="1036195"/>
            <a:chOff x="9415792" y="2433759"/>
            <a:chExt cx="3105338" cy="2072389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1E94290-4BD4-4948-AFDF-BA7E6C714B8D}"/>
                </a:ext>
              </a:extLst>
            </p:cNvPr>
            <p:cNvSpPr/>
            <p:nvPr/>
          </p:nvSpPr>
          <p:spPr>
            <a:xfrm>
              <a:off x="9415792" y="2433759"/>
              <a:ext cx="3105338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Visual Flight</a:t>
              </a:r>
            </a:p>
          </p:txBody>
        </p:sp>
        <p:pic>
          <p:nvPicPr>
            <p:cNvPr id="40" name="Graphic 39" descr="Head with gears">
              <a:extLst>
                <a:ext uri="{FF2B5EF4-FFF2-40B4-BE49-F238E27FC236}">
                  <a16:creationId xmlns:a16="http://schemas.microsoft.com/office/drawing/2014/main" id="{8FC0819B-80FC-433B-B1EB-2E82E835C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20729" y="3153464"/>
              <a:ext cx="1065316" cy="1065318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7428348-F054-4E53-8FE9-B2FFBF6476DB}"/>
                </a:ext>
              </a:extLst>
            </p:cNvPr>
            <p:cNvSpPr txBox="1"/>
            <p:nvPr/>
          </p:nvSpPr>
          <p:spPr>
            <a:xfrm>
              <a:off x="10630698" y="4044484"/>
              <a:ext cx="818172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Pilot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C9E4858-7FD9-4AAE-8CCC-A631ABFB24EB}"/>
              </a:ext>
            </a:extLst>
          </p:cNvPr>
          <p:cNvGrpSpPr/>
          <p:nvPr/>
        </p:nvGrpSpPr>
        <p:grpSpPr>
          <a:xfrm>
            <a:off x="2819661" y="5462714"/>
            <a:ext cx="2069797" cy="978150"/>
            <a:chOff x="8915921" y="10792078"/>
            <a:chExt cx="4139592" cy="1956299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D264C3EF-B3F3-4D8C-BD24-5EA896B5EA02}"/>
                </a:ext>
              </a:extLst>
            </p:cNvPr>
            <p:cNvSpPr/>
            <p:nvPr/>
          </p:nvSpPr>
          <p:spPr>
            <a:xfrm>
              <a:off x="8915921" y="10792078"/>
              <a:ext cx="4139592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Instrument Flight</a:t>
              </a:r>
            </a:p>
          </p:txBody>
        </p:sp>
        <p:pic>
          <p:nvPicPr>
            <p:cNvPr id="33" name="Graphic 32" descr="Head with gears">
              <a:extLst>
                <a:ext uri="{FF2B5EF4-FFF2-40B4-BE49-F238E27FC236}">
                  <a16:creationId xmlns:a16="http://schemas.microsoft.com/office/drawing/2014/main" id="{0679594F-8EE5-49AA-B941-3D709FC4D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05322" y="11407146"/>
              <a:ext cx="1065318" cy="1065316"/>
            </a:xfrm>
            <a:prstGeom prst="rect">
              <a:avLst/>
            </a:prstGeom>
          </p:spPr>
        </p:pic>
        <p:pic>
          <p:nvPicPr>
            <p:cNvPr id="41" name="Graphic 40" descr="Head with gears">
              <a:extLst>
                <a:ext uri="{FF2B5EF4-FFF2-40B4-BE49-F238E27FC236}">
                  <a16:creationId xmlns:a16="http://schemas.microsoft.com/office/drawing/2014/main" id="{326B4AC3-C3C4-470F-BE65-D62217956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94347" y="11392668"/>
              <a:ext cx="1065317" cy="1065317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A503979-8368-45B8-8E5A-E8A1A75C5B4B}"/>
                </a:ext>
              </a:extLst>
            </p:cNvPr>
            <p:cNvSpPr txBox="1"/>
            <p:nvPr/>
          </p:nvSpPr>
          <p:spPr>
            <a:xfrm>
              <a:off x="10075044" y="12286713"/>
              <a:ext cx="830996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ATC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0AD223-40A8-4F0B-B6B8-41905DF293C3}"/>
                </a:ext>
              </a:extLst>
            </p:cNvPr>
            <p:cNvSpPr txBox="1"/>
            <p:nvPr/>
          </p:nvSpPr>
          <p:spPr>
            <a:xfrm>
              <a:off x="10909768" y="12286713"/>
              <a:ext cx="818172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Pilot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548C27-0E22-43CC-B629-A4C6FF342650}"/>
              </a:ext>
            </a:extLst>
          </p:cNvPr>
          <p:cNvCxnSpPr/>
          <p:nvPr/>
        </p:nvCxnSpPr>
        <p:spPr bwMode="auto">
          <a:xfrm>
            <a:off x="1675452" y="3611204"/>
            <a:ext cx="4340957" cy="0"/>
          </a:xfrm>
          <a:prstGeom prst="line">
            <a:avLst/>
          </a:prstGeom>
          <a:ln w="76200">
            <a:headEnd type="oval" w="med" len="med"/>
            <a:tailEnd type="oval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CE0A1F-B27F-4EC4-AEA2-C6F8FEDEA6EB}"/>
              </a:ext>
            </a:extLst>
          </p:cNvPr>
          <p:cNvGrpSpPr/>
          <p:nvPr/>
        </p:nvGrpSpPr>
        <p:grpSpPr>
          <a:xfrm>
            <a:off x="1716824" y="1852168"/>
            <a:ext cx="4258214" cy="1267219"/>
            <a:chOff x="6710248" y="3570985"/>
            <a:chExt cx="8516428" cy="2534438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F709275-3BB3-41E4-B334-ABB642BBF3BE}"/>
                </a:ext>
              </a:extLst>
            </p:cNvPr>
            <p:cNvSpPr/>
            <p:nvPr/>
          </p:nvSpPr>
          <p:spPr bwMode="auto">
            <a:xfrm>
              <a:off x="6710248" y="4324749"/>
              <a:ext cx="8516428" cy="1780674"/>
            </a:xfrm>
            <a:custGeom>
              <a:avLst/>
              <a:gdLst>
                <a:gd name="connsiteX0" fmla="*/ 0 w 5525311"/>
                <a:gd name="connsiteY0" fmla="*/ 846307 h 865762"/>
                <a:gd name="connsiteX1" fmla="*/ 846307 w 5525311"/>
                <a:gd name="connsiteY1" fmla="*/ 0 h 865762"/>
                <a:gd name="connsiteX2" fmla="*/ 4659549 w 5525311"/>
                <a:gd name="connsiteY2" fmla="*/ 0 h 865762"/>
                <a:gd name="connsiteX3" fmla="*/ 5525311 w 5525311"/>
                <a:gd name="connsiteY3" fmla="*/ 865762 h 86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5311" h="865762">
                  <a:moveTo>
                    <a:pt x="0" y="846307"/>
                  </a:moveTo>
                  <a:lnTo>
                    <a:pt x="846307" y="0"/>
                  </a:lnTo>
                  <a:lnTo>
                    <a:pt x="4659549" y="0"/>
                  </a:lnTo>
                  <a:lnTo>
                    <a:pt x="5525311" y="865762"/>
                  </a:lnTo>
                </a:path>
              </a:pathLst>
            </a:custGeom>
            <a:ln w="76200">
              <a:headEnd type="oval" w="med" len="med"/>
              <a:tailEnd type="oval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27" name="Graphic 126" descr="Eyes">
              <a:extLst>
                <a:ext uri="{FF2B5EF4-FFF2-40B4-BE49-F238E27FC236}">
                  <a16:creationId xmlns:a16="http://schemas.microsoft.com/office/drawing/2014/main" id="{E4F93EE2-8DD9-4C84-9D4F-04B1DF0A7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438728" y="3570985"/>
              <a:ext cx="1585636" cy="1585636"/>
            </a:xfrm>
            <a:prstGeom prst="rect">
              <a:avLst/>
            </a:prstGeom>
          </p:spPr>
        </p:pic>
        <p:pic>
          <p:nvPicPr>
            <p:cNvPr id="96" name="Graphic 95" descr="Ear with solid fill">
              <a:extLst>
                <a:ext uri="{FF2B5EF4-FFF2-40B4-BE49-F238E27FC236}">
                  <a16:creationId xmlns:a16="http://schemas.microsoft.com/office/drawing/2014/main" id="{73DCBFFE-E057-42D6-BD0A-26B6692A1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1414886" y="3810077"/>
              <a:ext cx="1117280" cy="1117280"/>
            </a:xfrm>
            <a:prstGeom prst="rect">
              <a:avLst/>
            </a:prstGeom>
          </p:spPr>
        </p:pic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55BE673-F3A6-417B-892E-7B0281018A54}"/>
              </a:ext>
            </a:extLst>
          </p:cNvPr>
          <p:cNvSpPr/>
          <p:nvPr/>
        </p:nvSpPr>
        <p:spPr bwMode="auto">
          <a:xfrm>
            <a:off x="4348163" y="3496268"/>
            <a:ext cx="369161" cy="218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22860" rIns="22860" bIns="22860" numCol="1" rtlCol="0" anchor="t" anchorCtr="0" compatLnSpc="1">
            <a:prstTxWarp prst="textNoShape">
              <a:avLst/>
            </a:prstTxWarp>
          </a:bodyPr>
          <a:lstStyle/>
          <a:p>
            <a:pPr algn="ctr" defTabSz="457200" fontAlgn="base">
              <a:spcBef>
                <a:spcPct val="0"/>
              </a:spcBef>
              <a:spcAft>
                <a:spcPct val="25000"/>
              </a:spcAft>
            </a:pPr>
            <a:endParaRPr lang="en-US" sz="450" b="1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AAE875-58CB-45E2-9CDA-EC550EDD8B7D}"/>
              </a:ext>
            </a:extLst>
          </p:cNvPr>
          <p:cNvGrpSpPr/>
          <p:nvPr/>
        </p:nvGrpSpPr>
        <p:grpSpPr>
          <a:xfrm>
            <a:off x="2286081" y="3063327"/>
            <a:ext cx="3145348" cy="1398197"/>
            <a:chOff x="2286081" y="3063327"/>
            <a:chExt cx="3145348" cy="1398197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F14093-F9C2-404F-BD30-75F797FC0DDF}"/>
                </a:ext>
              </a:extLst>
            </p:cNvPr>
            <p:cNvSpPr/>
            <p:nvPr/>
          </p:nvSpPr>
          <p:spPr>
            <a:xfrm>
              <a:off x="2286081" y="3063327"/>
              <a:ext cx="314534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/>
                <a:t>Proposed: Digital Flight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10D47FF-0031-4BD9-B792-C68344029CC2}"/>
                </a:ext>
              </a:extLst>
            </p:cNvPr>
            <p:cNvGrpSpPr/>
            <p:nvPr/>
          </p:nvGrpSpPr>
          <p:grpSpPr>
            <a:xfrm>
              <a:off x="3044332" y="3755882"/>
              <a:ext cx="658687" cy="705642"/>
              <a:chOff x="9365263" y="7378413"/>
              <a:chExt cx="1317373" cy="1411284"/>
            </a:xfrm>
          </p:grpSpPr>
          <p:pic>
            <p:nvPicPr>
              <p:cNvPr id="43" name="Graphic 42" descr="Head with gears">
                <a:extLst>
                  <a:ext uri="{FF2B5EF4-FFF2-40B4-BE49-F238E27FC236}">
                    <a16:creationId xmlns:a16="http://schemas.microsoft.com/office/drawing/2014/main" id="{F58CA567-4928-4FC3-8FFA-4EFBD9470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17320" y="7378413"/>
                <a:ext cx="1065316" cy="1065318"/>
              </a:xfrm>
              <a:prstGeom prst="rect">
                <a:avLst/>
              </a:prstGeom>
            </p:spPr>
          </p:pic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0D62C65-AB66-455D-AC3C-9BD83B4DA87E}"/>
                  </a:ext>
                </a:extLst>
              </p:cNvPr>
              <p:cNvSpPr txBox="1"/>
              <p:nvPr/>
            </p:nvSpPr>
            <p:spPr>
              <a:xfrm>
                <a:off x="9365263" y="8328033"/>
                <a:ext cx="1279837" cy="461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Operator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DCAE227-DBA3-4942-A651-7826AFBBCACF}"/>
                </a:ext>
              </a:extLst>
            </p:cNvPr>
            <p:cNvGrpSpPr/>
            <p:nvPr/>
          </p:nvGrpSpPr>
          <p:grpSpPr>
            <a:xfrm>
              <a:off x="3845930" y="3380146"/>
              <a:ext cx="974976" cy="1081378"/>
              <a:chOff x="10968460" y="6626942"/>
              <a:chExt cx="1949952" cy="2162755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487C85E-827A-4F29-B986-A492CBD715C9}"/>
                  </a:ext>
                </a:extLst>
              </p:cNvPr>
              <p:cNvSpPr txBox="1"/>
              <p:nvPr/>
            </p:nvSpPr>
            <p:spPr>
              <a:xfrm>
                <a:off x="10968460" y="8328033"/>
                <a:ext cx="1536318" cy="461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Automation</a:t>
                </a:r>
              </a:p>
            </p:txBody>
          </p:sp>
          <p:pic>
            <p:nvPicPr>
              <p:cNvPr id="89" name="Graphic 88" descr="Cloud Computing">
                <a:extLst>
                  <a:ext uri="{FF2B5EF4-FFF2-40B4-BE49-F238E27FC236}">
                    <a16:creationId xmlns:a16="http://schemas.microsoft.com/office/drawing/2014/main" id="{6204D2CA-38FD-48AE-9F3E-AEC79D708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1276353" y="6626942"/>
                <a:ext cx="1642059" cy="1815965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D3EA6-484F-436B-B7F0-F59984D9BC16}"/>
              </a:ext>
            </a:extLst>
          </p:cNvPr>
          <p:cNvGrpSpPr/>
          <p:nvPr/>
        </p:nvGrpSpPr>
        <p:grpSpPr>
          <a:xfrm>
            <a:off x="5795044" y="917602"/>
            <a:ext cx="4859951" cy="1722801"/>
            <a:chOff x="5795044" y="917602"/>
            <a:chExt cx="4859951" cy="1722801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9977330-5AD3-4B35-93A9-0D7472835FAD}"/>
                </a:ext>
              </a:extLst>
            </p:cNvPr>
            <p:cNvSpPr/>
            <p:nvPr/>
          </p:nvSpPr>
          <p:spPr>
            <a:xfrm>
              <a:off x="7511321" y="1354847"/>
              <a:ext cx="31436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Self-managed by cooperative procedures and rules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Distributed decision-making without centralized coordinator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FCB0C50-B2AE-4902-8898-D1D00DF9B780}"/>
                </a:ext>
              </a:extLst>
            </p:cNvPr>
            <p:cNvSpPr/>
            <p:nvPr/>
          </p:nvSpPr>
          <p:spPr>
            <a:xfrm>
              <a:off x="7511321" y="917602"/>
              <a:ext cx="2405181" cy="408623"/>
            </a:xfrm>
            <a:prstGeom prst="roundRect">
              <a:avLst/>
            </a:prstGeom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Pilot is the separator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24A11C-A5B5-4EB3-8100-4DFA3930692C}"/>
                </a:ext>
              </a:extLst>
            </p:cNvPr>
            <p:cNvSpPr txBox="1"/>
            <p:nvPr/>
          </p:nvSpPr>
          <p:spPr>
            <a:xfrm>
              <a:off x="5795044" y="1840184"/>
              <a:ext cx="104905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2000" b="1" i="1">
                  <a:solidFill>
                    <a:srgbClr val="1A854A"/>
                  </a:solidFill>
                </a:defRPr>
              </a:lvl1pPr>
            </a:lstStyle>
            <a:p>
              <a:pPr algn="r"/>
              <a:r>
                <a:rPr lang="en-AU" sz="1800" dirty="0"/>
                <a:t>Flexible</a:t>
              </a:r>
            </a:p>
            <a:p>
              <a:pPr algn="r"/>
              <a:r>
                <a:rPr lang="en-AU" sz="1800" dirty="0"/>
                <a:t>Scalable</a:t>
              </a:r>
            </a:p>
          </p:txBody>
        </p:sp>
        <p:sp>
          <p:nvSpPr>
            <p:cNvPr id="53" name="Arrow: Down 52">
              <a:extLst>
                <a:ext uri="{FF2B5EF4-FFF2-40B4-BE49-F238E27FC236}">
                  <a16:creationId xmlns:a16="http://schemas.microsoft.com/office/drawing/2014/main" id="{66463D2F-17AB-4E9B-848B-BDFC335F308C}"/>
                </a:ext>
              </a:extLst>
            </p:cNvPr>
            <p:cNvSpPr/>
            <p:nvPr/>
          </p:nvSpPr>
          <p:spPr>
            <a:xfrm rot="3964086" flipV="1">
              <a:off x="7091094" y="1571960"/>
              <a:ext cx="250797" cy="8037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4F0140-4520-4FDB-961B-B03C6C5C6BDC}"/>
              </a:ext>
            </a:extLst>
          </p:cNvPr>
          <p:cNvGrpSpPr/>
          <p:nvPr/>
        </p:nvGrpSpPr>
        <p:grpSpPr>
          <a:xfrm>
            <a:off x="5480228" y="4554880"/>
            <a:ext cx="5263973" cy="1797623"/>
            <a:chOff x="5480228" y="4554880"/>
            <a:chExt cx="5263973" cy="179762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D2C614-82F8-4AC4-87C7-AC41B3428854}"/>
                </a:ext>
              </a:extLst>
            </p:cNvPr>
            <p:cNvSpPr/>
            <p:nvPr/>
          </p:nvSpPr>
          <p:spPr>
            <a:xfrm>
              <a:off x="7654515" y="5613839"/>
              <a:ext cx="30896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Sharing of intent (i.e., flight plan)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Centralized strategic </a:t>
              </a:r>
              <a:r>
                <a:rPr lang="en-US" sz="1400" dirty="0">
                  <a:sym typeface="Wingdings" panose="05000000000000000000" pitchFamily="2" charset="2"/>
                </a:rPr>
                <a:t>and </a:t>
              </a:r>
              <a:r>
                <a:rPr lang="en-US" sz="1400" dirty="0"/>
                <a:t>tactical conflict management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9D9199C4-BA0E-4501-91F3-447B1FD317AC}"/>
                </a:ext>
              </a:extLst>
            </p:cNvPr>
            <p:cNvSpPr/>
            <p:nvPr/>
          </p:nvSpPr>
          <p:spPr>
            <a:xfrm>
              <a:off x="7654514" y="5008509"/>
              <a:ext cx="2403886" cy="561856"/>
            </a:xfrm>
            <a:prstGeom prst="roundRect">
              <a:avLst/>
            </a:prstGeom>
            <a:solidFill>
              <a:schemeClr val="accent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ATC is the separator</a:t>
              </a:r>
            </a:p>
            <a:p>
              <a:pPr algn="ctr"/>
              <a:r>
                <a:rPr lang="en-US" sz="900" b="1" dirty="0"/>
                <a:t>(providing instructions to the pilot)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9B0E494-23AB-4EB6-AAF7-678E95E54A8D}"/>
                </a:ext>
              </a:extLst>
            </p:cNvPr>
            <p:cNvSpPr txBox="1"/>
            <p:nvPr/>
          </p:nvSpPr>
          <p:spPr>
            <a:xfrm>
              <a:off x="5480228" y="4554880"/>
              <a:ext cx="1363873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1200"/>
                </a:spcAft>
              </a:pPr>
              <a:r>
                <a:rPr lang="en-AU" b="1" i="1" dirty="0">
                  <a:solidFill>
                    <a:srgbClr val="1A854A"/>
                  </a:solidFill>
                </a:rPr>
                <a:t>Predictable</a:t>
              </a:r>
            </a:p>
            <a:p>
              <a:pPr algn="r">
                <a:spcAft>
                  <a:spcPts val="1200"/>
                </a:spcAft>
              </a:pPr>
              <a:r>
                <a:rPr lang="en-AU" b="1" i="1" dirty="0">
                  <a:solidFill>
                    <a:srgbClr val="1A854A"/>
                  </a:solidFill>
                </a:rPr>
                <a:t>Accessible</a:t>
              </a:r>
            </a:p>
          </p:txBody>
        </p:sp>
        <p:sp>
          <p:nvSpPr>
            <p:cNvPr id="54" name="Arrow: Down 53">
              <a:extLst>
                <a:ext uri="{FF2B5EF4-FFF2-40B4-BE49-F238E27FC236}">
                  <a16:creationId xmlns:a16="http://schemas.microsoft.com/office/drawing/2014/main" id="{E1DEAA7A-1E9B-4628-BD1E-6D79B1542E9E}"/>
                </a:ext>
              </a:extLst>
            </p:cNvPr>
            <p:cNvSpPr/>
            <p:nvPr/>
          </p:nvSpPr>
          <p:spPr>
            <a:xfrm rot="17635914">
              <a:off x="7091095" y="4787084"/>
              <a:ext cx="250797" cy="8037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7F30173-80C4-4EC4-9F79-83D640E1BE1F}"/>
              </a:ext>
            </a:extLst>
          </p:cNvPr>
          <p:cNvGrpSpPr/>
          <p:nvPr/>
        </p:nvGrpSpPr>
        <p:grpSpPr>
          <a:xfrm>
            <a:off x="6814619" y="2382525"/>
            <a:ext cx="5034481" cy="2674642"/>
            <a:chOff x="6814619" y="2382525"/>
            <a:chExt cx="5034481" cy="267464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6FE295D-DAC1-4898-98DE-89F060CFDA6A}"/>
                </a:ext>
              </a:extLst>
            </p:cNvPr>
            <p:cNvSpPr/>
            <p:nvPr/>
          </p:nvSpPr>
          <p:spPr>
            <a:xfrm>
              <a:off x="7582569" y="3456729"/>
              <a:ext cx="4266531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Self-managed by cooperative operating practices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Traffic awareness, including intent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Connectivity to centralized information services for shared situation awareness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r>
                <a:rPr lang="en-US" sz="1400" dirty="0"/>
                <a:t>Highly-automated separation through flight path management automation</a:t>
              </a:r>
            </a:p>
            <a:p>
              <a:pPr marL="112713" indent="-112713">
                <a:buFont typeface="Arial" panose="020B0604020202020204" pitchFamily="34" charset="0"/>
                <a:buChar char="•"/>
              </a:pPr>
              <a:endParaRPr lang="en-US" sz="1400" dirty="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79FAF2A-D0A1-47FA-B65A-4C828F5D5DC3}"/>
                </a:ext>
              </a:extLst>
            </p:cNvPr>
            <p:cNvSpPr/>
            <p:nvPr/>
          </p:nvSpPr>
          <p:spPr>
            <a:xfrm>
              <a:off x="7511321" y="2850118"/>
              <a:ext cx="2641277" cy="578882"/>
            </a:xfrm>
            <a:prstGeom prst="roundRect">
              <a:avLst/>
            </a:prstGeom>
            <a:solidFill>
              <a:schemeClr val="accent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Operator is the separator</a:t>
              </a:r>
            </a:p>
            <a:p>
              <a:pPr algn="ctr"/>
              <a:r>
                <a:rPr lang="en-US" sz="900" b="1" dirty="0"/>
                <a:t>(relying upon automation services)</a:t>
              </a:r>
            </a:p>
          </p:txBody>
        </p:sp>
        <p:sp>
          <p:nvSpPr>
            <p:cNvPr id="52" name="Arrow: Down 51">
              <a:extLst>
                <a:ext uri="{FF2B5EF4-FFF2-40B4-BE49-F238E27FC236}">
                  <a16:creationId xmlns:a16="http://schemas.microsoft.com/office/drawing/2014/main" id="{BFD40587-F535-4B0C-AED4-71B8D155024C}"/>
                </a:ext>
              </a:extLst>
            </p:cNvPr>
            <p:cNvSpPr/>
            <p:nvPr/>
          </p:nvSpPr>
          <p:spPr>
            <a:xfrm rot="17635914">
              <a:off x="7091095" y="2106049"/>
              <a:ext cx="250797" cy="803749"/>
            </a:xfrm>
            <a:prstGeom prst="down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Arrow: Down 54">
              <a:extLst>
                <a:ext uri="{FF2B5EF4-FFF2-40B4-BE49-F238E27FC236}">
                  <a16:creationId xmlns:a16="http://schemas.microsoft.com/office/drawing/2014/main" id="{D7E8076D-497C-4D7A-BC0C-F241BCC4A4C8}"/>
                </a:ext>
              </a:extLst>
            </p:cNvPr>
            <p:cNvSpPr/>
            <p:nvPr/>
          </p:nvSpPr>
          <p:spPr>
            <a:xfrm rot="3964086" flipV="1">
              <a:off x="7091095" y="4322114"/>
              <a:ext cx="250797" cy="803749"/>
            </a:xfrm>
            <a:prstGeom prst="down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427717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4CC4-4550-42A4-AB6A-A5F4437E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National Airspace System (NAS) User Constituencies </a:t>
            </a:r>
            <a:br>
              <a:rPr lang="en-US" dirty="0"/>
            </a:br>
            <a:r>
              <a:rPr lang="en-US" sz="2000" dirty="0"/>
              <a:t>Unified Mechanism for All Operators to Achieve Their Aviation Visions</a:t>
            </a:r>
            <a:endParaRPr lang="en-US" dirty="0"/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C5A4D5D1-91EA-4A3B-927F-4E96AC357674}"/>
              </a:ext>
            </a:extLst>
          </p:cNvPr>
          <p:cNvSpPr/>
          <p:nvPr/>
        </p:nvSpPr>
        <p:spPr bwMode="auto">
          <a:xfrm>
            <a:off x="334236" y="1106003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Regional Air Mobility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“Community-friendly regional travel”</a:t>
            </a:r>
          </a:p>
        </p:txBody>
      </p:sp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946C17F3-D73D-4F44-86DA-E64CFC368305}"/>
              </a:ext>
            </a:extLst>
          </p:cNvPr>
          <p:cNvSpPr/>
          <p:nvPr/>
        </p:nvSpPr>
        <p:spPr bwMode="auto">
          <a:xfrm>
            <a:off x="6108825" y="2588064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General Aviation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“Simplified Vehicle Operations” </a:t>
            </a: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B007CCA5-792D-46C6-9E98-C6A73049D9D3}"/>
              </a:ext>
            </a:extLst>
          </p:cNvPr>
          <p:cNvSpPr/>
          <p:nvPr/>
        </p:nvSpPr>
        <p:spPr bwMode="auto">
          <a:xfrm>
            <a:off x="2957272" y="4065635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Urban Air Mobility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“High density/complexity urban operations”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002058BC-390D-4C58-86A1-35C80082F612}"/>
              </a:ext>
            </a:extLst>
          </p:cNvPr>
          <p:cNvSpPr/>
          <p:nvPr/>
        </p:nvSpPr>
        <p:spPr bwMode="auto">
          <a:xfrm>
            <a:off x="4672135" y="1106003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High Altitude Operators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“Cooperative separation”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F9F0E515-664A-454C-B864-DF83D90BB1A7}"/>
              </a:ext>
            </a:extLst>
          </p:cNvPr>
          <p:cNvSpPr/>
          <p:nvPr/>
        </p:nvSpPr>
        <p:spPr bwMode="auto">
          <a:xfrm>
            <a:off x="1597646" y="2607270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Regional UAS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050" dirty="0">
                <a:solidFill>
                  <a:prstClr val="white"/>
                </a:solidFill>
                <a:latin typeface="Arial"/>
              </a:rPr>
              <a:t>“Seamless integration in the NAS”</a:t>
            </a: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C7B2353D-6B30-4837-A5BC-4FE6530C4CD8}"/>
              </a:ext>
            </a:extLst>
          </p:cNvPr>
          <p:cNvSpPr/>
          <p:nvPr/>
        </p:nvSpPr>
        <p:spPr bwMode="auto">
          <a:xfrm>
            <a:off x="9010034" y="1106003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Airline / Business Aviation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“Reduced operating costs”</a:t>
            </a:r>
          </a:p>
        </p:txBody>
      </p:sp>
      <p:sp>
        <p:nvSpPr>
          <p:cNvPr id="28" name="Rounded Rectangle 3">
            <a:extLst>
              <a:ext uri="{FF2B5EF4-FFF2-40B4-BE49-F238E27FC236}">
                <a16:creationId xmlns:a16="http://schemas.microsoft.com/office/drawing/2014/main" id="{78EF56F5-3194-42DD-9423-8AB59498425A}"/>
              </a:ext>
            </a:extLst>
          </p:cNvPr>
          <p:cNvSpPr/>
          <p:nvPr/>
        </p:nvSpPr>
        <p:spPr bwMode="auto">
          <a:xfrm>
            <a:off x="7675102" y="4060300"/>
            <a:ext cx="2847730" cy="573515"/>
          </a:xfrm>
          <a:prstGeom prst="round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Small UAS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prstClr val="white"/>
                </a:solidFill>
                <a:latin typeface="Arial"/>
              </a:rPr>
              <a:t>“Beyond visual line of sight”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11927D-2CBF-4D9E-9C89-A98BEB447897}"/>
              </a:ext>
            </a:extLst>
          </p:cNvPr>
          <p:cNvGrpSpPr/>
          <p:nvPr/>
        </p:nvGrpSpPr>
        <p:grpSpPr>
          <a:xfrm>
            <a:off x="69413" y="5703784"/>
            <a:ext cx="12053174" cy="833471"/>
            <a:chOff x="0" y="5703784"/>
            <a:chExt cx="12192000" cy="833471"/>
          </a:xfrm>
        </p:grpSpPr>
        <p:sp>
          <p:nvSpPr>
            <p:cNvPr id="46" name="Rounded Rectangle 9">
              <a:extLst>
                <a:ext uri="{FF2B5EF4-FFF2-40B4-BE49-F238E27FC236}">
                  <a16:creationId xmlns:a16="http://schemas.microsoft.com/office/drawing/2014/main" id="{462D0111-BCC3-41BA-B74E-92883A8BFF29}"/>
                </a:ext>
              </a:extLst>
            </p:cNvPr>
            <p:cNvSpPr/>
            <p:nvPr/>
          </p:nvSpPr>
          <p:spPr bwMode="auto">
            <a:xfrm>
              <a:off x="0" y="5703784"/>
              <a:ext cx="12192000" cy="833471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50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  <a:latin typeface="Arial"/>
                </a:rPr>
                <a:t>Opportunity for Operational Convergence and Harmonization</a:t>
              </a:r>
            </a:p>
            <a:p>
              <a:pPr algn="ctr" fontAlgn="base">
                <a:spcBef>
                  <a:spcPct val="0"/>
                </a:spcBef>
                <a:spcAft>
                  <a:spcPts val="30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  <a:latin typeface="Arial"/>
                </a:rPr>
                <a:t>through Common Capability of Digital Flight (DF)</a:t>
              </a:r>
            </a:p>
          </p:txBody>
        </p:sp>
        <p:pic>
          <p:nvPicPr>
            <p:cNvPr id="48" name="Graphic 47" descr="Head with gears">
              <a:extLst>
                <a:ext uri="{FF2B5EF4-FFF2-40B4-BE49-F238E27FC236}">
                  <a16:creationId xmlns:a16="http://schemas.microsoft.com/office/drawing/2014/main" id="{0D689D4E-93EC-4B3A-B17E-EA24236A1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2946" y="5919246"/>
              <a:ext cx="551720" cy="438609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944CCE1-3F87-4602-B0C1-9AE633133A9B}"/>
                </a:ext>
              </a:extLst>
            </p:cNvPr>
            <p:cNvGrpSpPr/>
            <p:nvPr/>
          </p:nvGrpSpPr>
          <p:grpSpPr>
            <a:xfrm>
              <a:off x="11408351" y="5853843"/>
              <a:ext cx="551720" cy="569414"/>
              <a:chOff x="6788287" y="4193147"/>
              <a:chExt cx="551720" cy="569414"/>
            </a:xfrm>
          </p:grpSpPr>
          <p:pic>
            <p:nvPicPr>
              <p:cNvPr id="54" name="Graphic 53" descr="Rainy scene">
                <a:extLst>
                  <a:ext uri="{FF2B5EF4-FFF2-40B4-BE49-F238E27FC236}">
                    <a16:creationId xmlns:a16="http://schemas.microsoft.com/office/drawing/2014/main" id="{F4AA7BF7-0751-4BAC-AE36-A3B131105B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788287" y="4248174"/>
                <a:ext cx="551720" cy="514387"/>
              </a:xfrm>
              <a:prstGeom prst="rect">
                <a:avLst/>
              </a:prstGeom>
            </p:spPr>
          </p:pic>
          <p:pic>
            <p:nvPicPr>
              <p:cNvPr id="55" name="Graphic 54" descr="Airplane">
                <a:extLst>
                  <a:ext uri="{FF2B5EF4-FFF2-40B4-BE49-F238E27FC236}">
                    <a16:creationId xmlns:a16="http://schemas.microsoft.com/office/drawing/2014/main" id="{47CCA4A9-1D63-41C7-AC11-D7599E6D9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5400000">
                <a:off x="7032249" y="4179007"/>
                <a:ext cx="109651" cy="137931"/>
              </a:xfrm>
              <a:prstGeom prst="rect">
                <a:avLst/>
              </a:prstGeom>
            </p:spPr>
          </p:pic>
        </p:grpSp>
        <p:pic>
          <p:nvPicPr>
            <p:cNvPr id="71" name="Graphic 70" descr="Cloud Computing">
              <a:extLst>
                <a:ext uri="{FF2B5EF4-FFF2-40B4-BE49-F238E27FC236}">
                  <a16:creationId xmlns:a16="http://schemas.microsoft.com/office/drawing/2014/main" id="{FFE9E38F-8379-4D5A-BDEF-A9D251455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84253" y="5843492"/>
              <a:ext cx="583701" cy="590117"/>
            </a:xfrm>
            <a:prstGeom prst="rect">
              <a:avLst/>
            </a:prstGeom>
          </p:spPr>
        </p:pic>
        <p:pic>
          <p:nvPicPr>
            <p:cNvPr id="76" name="Graphic 75" descr="Connections">
              <a:extLst>
                <a:ext uri="{FF2B5EF4-FFF2-40B4-BE49-F238E27FC236}">
                  <a16:creationId xmlns:a16="http://schemas.microsoft.com/office/drawing/2014/main" id="{036D84E1-74BB-4D8C-9C75-4C44F83A5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594422" y="5845649"/>
              <a:ext cx="585803" cy="58580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CC88AC-9FDF-41DD-B231-AFF6918BF806}"/>
              </a:ext>
            </a:extLst>
          </p:cNvPr>
          <p:cNvGrpSpPr/>
          <p:nvPr/>
        </p:nvGrpSpPr>
        <p:grpSpPr>
          <a:xfrm>
            <a:off x="561360" y="1782820"/>
            <a:ext cx="2393482" cy="3926299"/>
            <a:chOff x="561360" y="1782820"/>
            <a:chExt cx="2393482" cy="392629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40B5C6-0018-4DC4-99A2-5F05893BCC79}"/>
                </a:ext>
              </a:extLst>
            </p:cNvPr>
            <p:cNvSpPr/>
            <p:nvPr/>
          </p:nvSpPr>
          <p:spPr bwMode="auto">
            <a:xfrm>
              <a:off x="561360" y="1782820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increase scale </a:t>
              </a:r>
              <a:br>
                <a:rPr lang="en-US" sz="1050" dirty="0">
                  <a:solidFill>
                    <a:schemeClr val="tx1"/>
                  </a:solidFill>
                  <a:latin typeface="Arial"/>
                </a:rPr>
              </a:b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of access to non-towered airports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21BC41A-BDCD-4DEA-9FA4-9DC7E8B81E6E}"/>
                </a:ext>
              </a:extLst>
            </p:cNvPr>
            <p:cNvCxnSpPr>
              <a:cxnSpLocks/>
            </p:cNvCxnSpPr>
            <p:nvPr/>
          </p:nvCxnSpPr>
          <p:spPr>
            <a:xfrm>
              <a:off x="1182297" y="2249100"/>
              <a:ext cx="0" cy="34600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C105AE-0CDE-4B2C-8182-779B5BF05B17}"/>
              </a:ext>
            </a:extLst>
          </p:cNvPr>
          <p:cNvGrpSpPr/>
          <p:nvPr/>
        </p:nvGrpSpPr>
        <p:grpSpPr>
          <a:xfrm>
            <a:off x="1887324" y="3279633"/>
            <a:ext cx="2393482" cy="2429486"/>
            <a:chOff x="1887324" y="3279633"/>
            <a:chExt cx="2393482" cy="242948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45F37CA-46FF-47E1-AFF6-A7E752FBF2C4}"/>
                </a:ext>
              </a:extLst>
            </p:cNvPr>
            <p:cNvSpPr/>
            <p:nvPr/>
          </p:nvSpPr>
          <p:spPr bwMode="auto">
            <a:xfrm>
              <a:off x="1887324" y="3279633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reduce lost link contingency impacts and maximize NAS access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9DCA738-CC5E-494F-8B7F-3E26298F6925}"/>
                </a:ext>
              </a:extLst>
            </p:cNvPr>
            <p:cNvCxnSpPr>
              <a:cxnSpLocks/>
            </p:cNvCxnSpPr>
            <p:nvPr/>
          </p:nvCxnSpPr>
          <p:spPr>
            <a:xfrm>
              <a:off x="2779649" y="3745913"/>
              <a:ext cx="0" cy="19632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08D385-3218-4CCC-9A1A-9BD013EE7BB4}"/>
              </a:ext>
            </a:extLst>
          </p:cNvPr>
          <p:cNvGrpSpPr/>
          <p:nvPr/>
        </p:nvGrpSpPr>
        <p:grpSpPr>
          <a:xfrm>
            <a:off x="3184396" y="4728152"/>
            <a:ext cx="2393482" cy="980967"/>
            <a:chOff x="3184396" y="4728152"/>
            <a:chExt cx="2393482" cy="98096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2A0FCF5-6E80-4B1E-A207-A8358EF4C3A3}"/>
                </a:ext>
              </a:extLst>
            </p:cNvPr>
            <p:cNvSpPr/>
            <p:nvPr/>
          </p:nvSpPr>
          <p:spPr bwMode="auto">
            <a:xfrm>
              <a:off x="3184396" y="4728152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enable expansion beyond </a:t>
              </a:r>
              <a:br>
                <a:rPr lang="en-US" sz="1050" dirty="0">
                  <a:solidFill>
                    <a:schemeClr val="tx1"/>
                  </a:solidFill>
                  <a:latin typeface="Arial"/>
                </a:rPr>
              </a:b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capacity-limited corridors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DE41383-1ADA-4ECF-BC1C-C291A2E5A7CF}"/>
                </a:ext>
              </a:extLst>
            </p:cNvPr>
            <p:cNvCxnSpPr>
              <a:cxnSpLocks/>
            </p:cNvCxnSpPr>
            <p:nvPr/>
          </p:nvCxnSpPr>
          <p:spPr>
            <a:xfrm>
              <a:off x="4377001" y="5194432"/>
              <a:ext cx="0" cy="5146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815997-A145-48E6-AFF6-FB3E6EE1F0F1}"/>
              </a:ext>
            </a:extLst>
          </p:cNvPr>
          <p:cNvGrpSpPr/>
          <p:nvPr/>
        </p:nvGrpSpPr>
        <p:grpSpPr>
          <a:xfrm>
            <a:off x="4857766" y="1782820"/>
            <a:ext cx="2393482" cy="3926299"/>
            <a:chOff x="4857766" y="1782820"/>
            <a:chExt cx="2393482" cy="392629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911663E-75E9-48EB-9FC1-A1625B4036E2}"/>
                </a:ext>
              </a:extLst>
            </p:cNvPr>
            <p:cNvSpPr/>
            <p:nvPr/>
          </p:nvSpPr>
          <p:spPr bwMode="auto">
            <a:xfrm>
              <a:off x="4857766" y="1782820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optimize flexible operations in Upper Class E airspace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DB62F1D-1357-4C08-97C5-18D7C95F5A99}"/>
                </a:ext>
              </a:extLst>
            </p:cNvPr>
            <p:cNvCxnSpPr>
              <a:cxnSpLocks/>
            </p:cNvCxnSpPr>
            <p:nvPr/>
          </p:nvCxnSpPr>
          <p:spPr>
            <a:xfrm>
              <a:off x="5974353" y="2249100"/>
              <a:ext cx="0" cy="34600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D440750-1C24-47E3-AFD0-806684B53F8F}"/>
              </a:ext>
            </a:extLst>
          </p:cNvPr>
          <p:cNvGrpSpPr/>
          <p:nvPr/>
        </p:nvGrpSpPr>
        <p:grpSpPr>
          <a:xfrm>
            <a:off x="6262014" y="3279633"/>
            <a:ext cx="2541352" cy="2429486"/>
            <a:chOff x="6262014" y="3279633"/>
            <a:chExt cx="2541352" cy="242948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713305B-54FE-454D-9464-5302D7F1A8E0}"/>
                </a:ext>
              </a:extLst>
            </p:cNvPr>
            <p:cNvSpPr/>
            <p:nvPr/>
          </p:nvSpPr>
          <p:spPr bwMode="auto">
            <a:xfrm>
              <a:off x="6262014" y="3279633"/>
              <a:ext cx="254135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reduce pilot training costs while increasing safety and access 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9E5FB8-544F-4BD5-A277-FC739A02882E}"/>
                </a:ext>
              </a:extLst>
            </p:cNvPr>
            <p:cNvCxnSpPr>
              <a:cxnSpLocks/>
            </p:cNvCxnSpPr>
            <p:nvPr/>
          </p:nvCxnSpPr>
          <p:spPr>
            <a:xfrm>
              <a:off x="7571705" y="3745913"/>
              <a:ext cx="0" cy="196320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D4CC8B-6EB6-4844-AC56-4A2BE7CB0E80}"/>
              </a:ext>
            </a:extLst>
          </p:cNvPr>
          <p:cNvGrpSpPr/>
          <p:nvPr/>
        </p:nvGrpSpPr>
        <p:grpSpPr>
          <a:xfrm>
            <a:off x="7921929" y="4728152"/>
            <a:ext cx="2393482" cy="980967"/>
            <a:chOff x="7921929" y="4728152"/>
            <a:chExt cx="2393482" cy="98096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C0E6185-1EC8-4658-8A16-D7DD676B84CB}"/>
                </a:ext>
              </a:extLst>
            </p:cNvPr>
            <p:cNvSpPr/>
            <p:nvPr/>
          </p:nvSpPr>
          <p:spPr bwMode="auto">
            <a:xfrm>
              <a:off x="7921929" y="4728152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enable access above 400 ft and beyond visual line-of-sight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E14C88A-C01D-4C85-B517-AAF6FFD2C56D}"/>
                </a:ext>
              </a:extLst>
            </p:cNvPr>
            <p:cNvCxnSpPr>
              <a:cxnSpLocks/>
            </p:cNvCxnSpPr>
            <p:nvPr/>
          </p:nvCxnSpPr>
          <p:spPr>
            <a:xfrm>
              <a:off x="9169057" y="5194432"/>
              <a:ext cx="0" cy="5146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C14B32-1B53-4D06-B2D4-BB137B69BF61}"/>
              </a:ext>
            </a:extLst>
          </p:cNvPr>
          <p:cNvGrpSpPr/>
          <p:nvPr/>
        </p:nvGrpSpPr>
        <p:grpSpPr>
          <a:xfrm>
            <a:off x="9217455" y="1782820"/>
            <a:ext cx="2393482" cy="3926299"/>
            <a:chOff x="9217455" y="1782820"/>
            <a:chExt cx="2393482" cy="392629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031A7B2-F21F-4F32-B673-FAD45B30770B}"/>
                </a:ext>
              </a:extLst>
            </p:cNvPr>
            <p:cNvSpPr/>
            <p:nvPr/>
          </p:nvSpPr>
          <p:spPr bwMode="auto">
            <a:xfrm>
              <a:off x="9217455" y="1782820"/>
              <a:ext cx="2393482" cy="4662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lvl="1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Arial"/>
                </a:rPr>
                <a:t>DF could increase flexibility to optimize under dynamic conditions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B10B59D-4E2A-434F-9244-5C3FA6FFAA04}"/>
                </a:ext>
              </a:extLst>
            </p:cNvPr>
            <p:cNvCxnSpPr>
              <a:cxnSpLocks/>
            </p:cNvCxnSpPr>
            <p:nvPr/>
          </p:nvCxnSpPr>
          <p:spPr>
            <a:xfrm>
              <a:off x="10766406" y="2249100"/>
              <a:ext cx="0" cy="34600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591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3680-088B-4546-8137-B599FBB8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FPM Interactions with UAM Operational Elements</a:t>
            </a:r>
            <a:endParaRPr lang="en-US" dirty="0"/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EAFEC168-F78E-480E-B9E6-4BB071B307F6}"/>
              </a:ext>
            </a:extLst>
          </p:cNvPr>
          <p:cNvGrpSpPr/>
          <p:nvPr/>
        </p:nvGrpSpPr>
        <p:grpSpPr>
          <a:xfrm>
            <a:off x="3896668" y="1319890"/>
            <a:ext cx="7298133" cy="4756345"/>
            <a:chOff x="2830800" y="1360499"/>
            <a:chExt cx="4847400" cy="3159151"/>
          </a:xfrm>
        </p:grpSpPr>
        <p:sp>
          <p:nvSpPr>
            <p:cNvPr id="7" name="Arrow: Left-Up 6">
              <a:extLst>
                <a:ext uri="{FF2B5EF4-FFF2-40B4-BE49-F238E27FC236}">
                  <a16:creationId xmlns:a16="http://schemas.microsoft.com/office/drawing/2014/main" id="{136B8512-99E9-47D2-8420-CD6D77D563BA}"/>
                </a:ext>
              </a:extLst>
            </p:cNvPr>
            <p:cNvSpPr/>
            <p:nvPr/>
          </p:nvSpPr>
          <p:spPr bwMode="auto">
            <a:xfrm>
              <a:off x="7109400" y="3950850"/>
              <a:ext cx="568800" cy="568800"/>
            </a:xfrm>
            <a:prstGeom prst="leftUpArrow">
              <a:avLst/>
            </a:prstGeom>
            <a:solidFill>
              <a:schemeClr val="accent5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109728" tIns="54864" rIns="54864" bIns="5486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97280" fontAlgn="base">
                <a:spcBef>
                  <a:spcPct val="0"/>
                </a:spcBef>
                <a:spcAft>
                  <a:spcPct val="25000"/>
                </a:spcAft>
              </a:pPr>
              <a:endParaRPr lang="en-US" sz="108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" name="Arrow: Left-Up 9">
              <a:extLst>
                <a:ext uri="{FF2B5EF4-FFF2-40B4-BE49-F238E27FC236}">
                  <a16:creationId xmlns:a16="http://schemas.microsoft.com/office/drawing/2014/main" id="{1542DEAC-A112-465A-B92E-9C80314C92D6}"/>
                </a:ext>
              </a:extLst>
            </p:cNvPr>
            <p:cNvSpPr/>
            <p:nvPr/>
          </p:nvSpPr>
          <p:spPr bwMode="auto">
            <a:xfrm rot="16200000">
              <a:off x="7109400" y="1360499"/>
              <a:ext cx="568800" cy="568800"/>
            </a:xfrm>
            <a:prstGeom prst="leftUpArrow">
              <a:avLst/>
            </a:prstGeom>
            <a:solidFill>
              <a:schemeClr val="accent5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109728" tIns="54864" rIns="54864" bIns="5486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97280" fontAlgn="base">
                <a:spcBef>
                  <a:spcPct val="0"/>
                </a:spcBef>
                <a:spcAft>
                  <a:spcPct val="25000"/>
                </a:spcAft>
              </a:pPr>
              <a:endParaRPr lang="en-US" sz="108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" name="Arrow: Left-Up 10">
              <a:extLst>
                <a:ext uri="{FF2B5EF4-FFF2-40B4-BE49-F238E27FC236}">
                  <a16:creationId xmlns:a16="http://schemas.microsoft.com/office/drawing/2014/main" id="{9D4F69CC-2718-4F96-907A-ACC1F92D7F91}"/>
                </a:ext>
              </a:extLst>
            </p:cNvPr>
            <p:cNvSpPr/>
            <p:nvPr/>
          </p:nvSpPr>
          <p:spPr bwMode="auto">
            <a:xfrm rot="10800000">
              <a:off x="2830801" y="1360500"/>
              <a:ext cx="568800" cy="568800"/>
            </a:xfrm>
            <a:prstGeom prst="leftUpArrow">
              <a:avLst/>
            </a:prstGeom>
            <a:solidFill>
              <a:schemeClr val="accent5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109728" tIns="54864" rIns="54864" bIns="5486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97280" fontAlgn="base">
                <a:spcBef>
                  <a:spcPct val="0"/>
                </a:spcBef>
                <a:spcAft>
                  <a:spcPct val="25000"/>
                </a:spcAft>
              </a:pPr>
              <a:endParaRPr lang="en-US" sz="108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Arrow: Left-Up 11">
              <a:extLst>
                <a:ext uri="{FF2B5EF4-FFF2-40B4-BE49-F238E27FC236}">
                  <a16:creationId xmlns:a16="http://schemas.microsoft.com/office/drawing/2014/main" id="{C208D267-3FB7-4735-9C09-6C556402B87B}"/>
                </a:ext>
              </a:extLst>
            </p:cNvPr>
            <p:cNvSpPr/>
            <p:nvPr/>
          </p:nvSpPr>
          <p:spPr bwMode="auto">
            <a:xfrm rot="5400000">
              <a:off x="2830800" y="3950850"/>
              <a:ext cx="568800" cy="568800"/>
            </a:xfrm>
            <a:prstGeom prst="leftUpArrow">
              <a:avLst/>
            </a:prstGeom>
            <a:solidFill>
              <a:schemeClr val="accent5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109728" tIns="54864" rIns="54864" bIns="5486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97280" fontAlgn="base">
                <a:spcBef>
                  <a:spcPct val="0"/>
                </a:spcBef>
                <a:spcAft>
                  <a:spcPct val="25000"/>
                </a:spcAft>
              </a:pPr>
              <a:endParaRPr lang="en-US" sz="1080" b="1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6667CBB4-48AE-437D-A38C-C148F576CEE6}"/>
              </a:ext>
            </a:extLst>
          </p:cNvPr>
          <p:cNvGrpSpPr/>
          <p:nvPr/>
        </p:nvGrpSpPr>
        <p:grpSpPr>
          <a:xfrm>
            <a:off x="3250510" y="735230"/>
            <a:ext cx="8603328" cy="5912135"/>
            <a:chOff x="2401949" y="972810"/>
            <a:chExt cx="5714307" cy="3926823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1332BA5A-12C3-4984-8396-235BFDD5E17E}"/>
                </a:ext>
              </a:extLst>
            </p:cNvPr>
            <p:cNvGrpSpPr/>
            <p:nvPr/>
          </p:nvGrpSpPr>
          <p:grpSpPr>
            <a:xfrm>
              <a:off x="2401949" y="1891615"/>
              <a:ext cx="845251" cy="2045135"/>
              <a:chOff x="2401949" y="1891615"/>
              <a:chExt cx="845251" cy="2045135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120022-C440-4266-8126-2A7A8E843D92}"/>
                  </a:ext>
                </a:extLst>
              </p:cNvPr>
              <p:cNvSpPr txBox="1"/>
              <p:nvPr/>
            </p:nvSpPr>
            <p:spPr>
              <a:xfrm rot="16200000">
                <a:off x="1564852" y="2728712"/>
                <a:ext cx="1931767" cy="2575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920" b="1" dirty="0"/>
                  <a:t>Other Operators / Services</a:t>
                </a:r>
              </a:p>
            </p:txBody>
          </p: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9F553A5D-B9EC-4F86-8941-8706B8138407}"/>
                  </a:ext>
                </a:extLst>
              </p:cNvPr>
              <p:cNvGrpSpPr/>
              <p:nvPr/>
            </p:nvGrpSpPr>
            <p:grpSpPr>
              <a:xfrm>
                <a:off x="2700000" y="1936350"/>
                <a:ext cx="547200" cy="2000400"/>
                <a:chOff x="2700000" y="1936350"/>
                <a:chExt cx="547200" cy="2000400"/>
              </a:xfrm>
            </p:grpSpPr>
            <p:sp>
              <p:nvSpPr>
                <p:cNvPr id="6" name="Rectangle: Rounded Corners 5">
                  <a:extLst>
                    <a:ext uri="{FF2B5EF4-FFF2-40B4-BE49-F238E27FC236}">
                      <a16:creationId xmlns:a16="http://schemas.microsoft.com/office/drawing/2014/main" id="{A1BD3BD2-ED71-41E5-97FF-9B953AD48711}"/>
                    </a:ext>
                  </a:extLst>
                </p:cNvPr>
                <p:cNvSpPr/>
                <p:nvPr/>
              </p:nvSpPr>
              <p:spPr bwMode="auto">
                <a:xfrm rot="5400000">
                  <a:off x="1973400" y="2662950"/>
                  <a:ext cx="2000400" cy="5472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109728" tIns="54864" rIns="54864" bIns="54864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1097280" fontAlgn="base">
                    <a:spcBef>
                      <a:spcPct val="0"/>
                    </a:spcBef>
                    <a:spcAft>
                      <a:spcPct val="25000"/>
                    </a:spcAft>
                  </a:pPr>
                  <a:endParaRPr lang="en-US" sz="1080" b="1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grpSp>
              <p:nvGrpSpPr>
                <p:cNvPr id="201" name="Group 200">
                  <a:extLst>
                    <a:ext uri="{FF2B5EF4-FFF2-40B4-BE49-F238E27FC236}">
                      <a16:creationId xmlns:a16="http://schemas.microsoft.com/office/drawing/2014/main" id="{2FA35666-353B-4F4E-82E7-4E92D8FBB47B}"/>
                    </a:ext>
                  </a:extLst>
                </p:cNvPr>
                <p:cNvGrpSpPr/>
                <p:nvPr/>
              </p:nvGrpSpPr>
              <p:grpSpPr>
                <a:xfrm>
                  <a:off x="2763841" y="2088323"/>
                  <a:ext cx="434574" cy="1689925"/>
                  <a:chOff x="2763841" y="2088323"/>
                  <a:chExt cx="434574" cy="1689925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34E43B05-BC6A-47DE-86FA-BE51B5C2694F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464941" y="3248787"/>
                    <a:ext cx="830323" cy="228600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Common Operating Picture</a:t>
                    </a:r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6645DAC8-1C9B-4B7E-99C3-50C9FC3C483D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452771" y="2861168"/>
                    <a:ext cx="1336604" cy="154684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Provider of Services to Operator</a:t>
                    </a:r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EE1BDA35-9C9B-47FD-AA9B-8481D54EF112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495515" y="2356649"/>
                    <a:ext cx="769175" cy="232524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Community Based Rules</a:t>
                    </a:r>
                  </a:p>
                </p:txBody>
              </p:sp>
            </p:grpSp>
          </p:grp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6178A5FD-EF34-4D34-89AE-E007E914BB7C}"/>
                </a:ext>
              </a:extLst>
            </p:cNvPr>
            <p:cNvGrpSpPr/>
            <p:nvPr/>
          </p:nvGrpSpPr>
          <p:grpSpPr>
            <a:xfrm>
              <a:off x="7270985" y="1936350"/>
              <a:ext cx="845271" cy="2000400"/>
              <a:chOff x="7270985" y="1936350"/>
              <a:chExt cx="845271" cy="200040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92551C-382F-47F4-9A5D-CF7590147BB4}"/>
                  </a:ext>
                </a:extLst>
              </p:cNvPr>
              <p:cNvSpPr txBox="1"/>
              <p:nvPr/>
            </p:nvSpPr>
            <p:spPr>
              <a:xfrm rot="5400000">
                <a:off x="7354051" y="2728712"/>
                <a:ext cx="1266835" cy="2575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920" b="1" dirty="0" err="1"/>
                  <a:t>Ownship</a:t>
                </a:r>
                <a:r>
                  <a:rPr lang="en-US" sz="1920" b="1" dirty="0"/>
                  <a:t> Aircraft</a:t>
                </a:r>
              </a:p>
            </p:txBody>
          </p: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8E82A8D7-A614-4CC3-A6AA-65B3A1BA23E4}"/>
                  </a:ext>
                </a:extLst>
              </p:cNvPr>
              <p:cNvGrpSpPr/>
              <p:nvPr/>
            </p:nvGrpSpPr>
            <p:grpSpPr>
              <a:xfrm>
                <a:off x="7270985" y="1936350"/>
                <a:ext cx="547200" cy="2000400"/>
                <a:chOff x="7270985" y="1936350"/>
                <a:chExt cx="547200" cy="2000400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391E8039-062B-4138-940D-1A1996EC48FC}"/>
                    </a:ext>
                  </a:extLst>
                </p:cNvPr>
                <p:cNvSpPr/>
                <p:nvPr/>
              </p:nvSpPr>
              <p:spPr bwMode="auto">
                <a:xfrm rot="5400000">
                  <a:off x="6544385" y="2662950"/>
                  <a:ext cx="2000400" cy="5472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109728" tIns="54864" rIns="54864" bIns="54864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1097280" fontAlgn="base">
                    <a:spcBef>
                      <a:spcPct val="0"/>
                    </a:spcBef>
                    <a:spcAft>
                      <a:spcPct val="25000"/>
                    </a:spcAft>
                  </a:pPr>
                  <a:endParaRPr lang="en-US" sz="1080" b="1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AF85F0B8-918B-4A7C-ABFC-3F9E82C5FFFB}"/>
                    </a:ext>
                  </a:extLst>
                </p:cNvPr>
                <p:cNvGrpSpPr/>
                <p:nvPr/>
              </p:nvGrpSpPr>
              <p:grpSpPr>
                <a:xfrm>
                  <a:off x="7345330" y="1970122"/>
                  <a:ext cx="398510" cy="1922765"/>
                  <a:chOff x="7345330" y="1970122"/>
                  <a:chExt cx="398510" cy="1922765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3A67F79D-F90F-448D-8B4C-5A97EC00B7F1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7238886" y="2076566"/>
                    <a:ext cx="611398" cy="398510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Avionics Data</a:t>
                    </a:r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ED40D2FC-70AE-4DF0-B9D2-5190A0921203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7238886" y="2732249"/>
                    <a:ext cx="611398" cy="398510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Vehicle Control</a:t>
                    </a:r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DB791607-5E47-4BAF-A2B2-304B0E83FE96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7238886" y="3387933"/>
                    <a:ext cx="611398" cy="398510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Hazard Perception </a:t>
                    </a:r>
                    <a:b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</a:b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&amp; Avoidance</a:t>
                    </a:r>
                  </a:p>
                </p:txBody>
              </p:sp>
              <p:cxnSp>
                <p:nvCxnSpPr>
                  <p:cNvPr id="161" name="Straight Arrow Connector 160">
                    <a:extLst>
                      <a:ext uri="{FF2B5EF4-FFF2-40B4-BE49-F238E27FC236}">
                        <a16:creationId xmlns:a16="http://schemas.microsoft.com/office/drawing/2014/main" id="{C94B72BE-D455-4110-9B25-F716365EF9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7678200" y="3116136"/>
                    <a:ext cx="0" cy="295081"/>
                  </a:xfrm>
                  <a:prstGeom prst="straightConnector1">
                    <a:avLst/>
                  </a:prstGeom>
                  <a:ln>
                    <a:prstDash val="sysDot"/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FCB788C1-F266-4AF9-9066-1D66FE85BD4C}"/>
                </a:ext>
              </a:extLst>
            </p:cNvPr>
            <p:cNvGrpSpPr/>
            <p:nvPr/>
          </p:nvGrpSpPr>
          <p:grpSpPr>
            <a:xfrm>
              <a:off x="3420000" y="4080899"/>
              <a:ext cx="3679200" cy="818734"/>
              <a:chOff x="3420000" y="4080899"/>
              <a:chExt cx="3679200" cy="81873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47AA818-6B03-43A5-A9C7-20164054DFEB}"/>
                  </a:ext>
                </a:extLst>
              </p:cNvPr>
              <p:cNvSpPr txBox="1"/>
              <p:nvPr/>
            </p:nvSpPr>
            <p:spPr>
              <a:xfrm>
                <a:off x="4405214" y="4642059"/>
                <a:ext cx="1708774" cy="2575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920" b="1" dirty="0"/>
                  <a:t>Operating Environment</a:t>
                </a:r>
              </a:p>
            </p:txBody>
          </p: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AD21444D-67C0-484C-93B0-902D1373493F}"/>
                  </a:ext>
                </a:extLst>
              </p:cNvPr>
              <p:cNvGrpSpPr/>
              <p:nvPr/>
            </p:nvGrpSpPr>
            <p:grpSpPr>
              <a:xfrm>
                <a:off x="3420000" y="4080899"/>
                <a:ext cx="3679200" cy="548640"/>
                <a:chOff x="3420000" y="4080899"/>
                <a:chExt cx="3679200" cy="548640"/>
              </a:xfrm>
            </p:grpSpPr>
            <p:sp>
              <p:nvSpPr>
                <p:cNvPr id="4" name="Rectangle: Rounded Corners 3">
                  <a:extLst>
                    <a:ext uri="{FF2B5EF4-FFF2-40B4-BE49-F238E27FC236}">
                      <a16:creationId xmlns:a16="http://schemas.microsoft.com/office/drawing/2014/main" id="{64A67552-3C60-4F73-935B-8D720DC60E64}"/>
                    </a:ext>
                  </a:extLst>
                </p:cNvPr>
                <p:cNvSpPr/>
                <p:nvPr/>
              </p:nvSpPr>
              <p:spPr bwMode="auto">
                <a:xfrm>
                  <a:off x="3420000" y="4080899"/>
                  <a:ext cx="3679200" cy="54864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109728" tIns="54864" rIns="54864" bIns="54864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1097280" fontAlgn="base">
                    <a:spcBef>
                      <a:spcPct val="0"/>
                    </a:spcBef>
                    <a:spcAft>
                      <a:spcPct val="25000"/>
                    </a:spcAft>
                  </a:pPr>
                  <a:endParaRPr lang="en-US" sz="1080" b="1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grpSp>
              <p:nvGrpSpPr>
                <p:cNvPr id="169" name="Group 168">
                  <a:extLst>
                    <a:ext uri="{FF2B5EF4-FFF2-40B4-BE49-F238E27FC236}">
                      <a16:creationId xmlns:a16="http://schemas.microsoft.com/office/drawing/2014/main" id="{4287BCC1-2C92-49EA-83E9-84AB177B90A5}"/>
                    </a:ext>
                  </a:extLst>
                </p:cNvPr>
                <p:cNvGrpSpPr/>
                <p:nvPr/>
              </p:nvGrpSpPr>
              <p:grpSpPr>
                <a:xfrm>
                  <a:off x="3701133" y="4232560"/>
                  <a:ext cx="3144393" cy="275891"/>
                  <a:chOff x="3743370" y="4570649"/>
                  <a:chExt cx="3144393" cy="275891"/>
                </a:xfrm>
              </p:grpSpPr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84D92C48-8E2D-4373-BF77-2AB0BD96D4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43370" y="4570649"/>
                    <a:ext cx="700261" cy="275891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Vehicle to Vehicle</a:t>
                    </a:r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7838654F-5F48-4992-AD44-C7C2CA09B4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87501" y="4570649"/>
                    <a:ext cx="700262" cy="275891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Onboard Sensors</a:t>
                    </a: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C257C538-8D7B-4381-AD36-AB62090CD9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94294" y="4570649"/>
                    <a:ext cx="1442545" cy="275891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0" tIns="0" rIns="0" bIns="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800" b="1" dirty="0">
                        <a:solidFill>
                          <a:schemeClr val="tx1"/>
                        </a:solidFill>
                        <a:latin typeface="Arial" charset="0"/>
                      </a:rPr>
                      <a:t>Supplemental Data Service Provider</a:t>
                    </a:r>
                  </a:p>
                </p:txBody>
              </p:sp>
            </p:grpSp>
          </p:grp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00EBA56A-EB55-498B-805D-CBBBB0EEACB5}"/>
                </a:ext>
              </a:extLst>
            </p:cNvPr>
            <p:cNvGrpSpPr/>
            <p:nvPr/>
          </p:nvGrpSpPr>
          <p:grpSpPr>
            <a:xfrm>
              <a:off x="3420000" y="972810"/>
              <a:ext cx="3679200" cy="827190"/>
              <a:chOff x="3420000" y="972810"/>
              <a:chExt cx="3679200" cy="82719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753499-F34E-40E0-8F03-147F9868D165}"/>
                  </a:ext>
                </a:extLst>
              </p:cNvPr>
              <p:cNvSpPr txBox="1"/>
              <p:nvPr/>
            </p:nvSpPr>
            <p:spPr>
              <a:xfrm>
                <a:off x="4797844" y="972810"/>
                <a:ext cx="738781" cy="2575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920" b="1" dirty="0"/>
                  <a:t>Operator</a:t>
                </a:r>
              </a:p>
            </p:txBody>
          </p: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BC15CDED-CD60-4969-A6C8-CA0E916C8ED7}"/>
                  </a:ext>
                </a:extLst>
              </p:cNvPr>
              <p:cNvGrpSpPr/>
              <p:nvPr/>
            </p:nvGrpSpPr>
            <p:grpSpPr>
              <a:xfrm>
                <a:off x="3420000" y="1252800"/>
                <a:ext cx="3679200" cy="547200"/>
                <a:chOff x="3420000" y="1252800"/>
                <a:chExt cx="3679200" cy="547200"/>
              </a:xfrm>
            </p:grpSpPr>
            <p:sp>
              <p:nvSpPr>
                <p:cNvPr id="3" name="Rectangle: Rounded Corners 2">
                  <a:extLst>
                    <a:ext uri="{FF2B5EF4-FFF2-40B4-BE49-F238E27FC236}">
                      <a16:creationId xmlns:a16="http://schemas.microsoft.com/office/drawing/2014/main" id="{0DC8F405-A9FF-4DDC-A644-FDD64AE70F80}"/>
                    </a:ext>
                  </a:extLst>
                </p:cNvPr>
                <p:cNvSpPr/>
                <p:nvPr/>
              </p:nvSpPr>
              <p:spPr bwMode="auto">
                <a:xfrm>
                  <a:off x="3420000" y="1252800"/>
                  <a:ext cx="3679200" cy="547200"/>
                </a:xfrm>
                <a:prstGeom prst="round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109728" tIns="54864" rIns="54864" bIns="54864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defTabSz="1097280" fontAlgn="base">
                    <a:spcBef>
                      <a:spcPct val="0"/>
                    </a:spcBef>
                    <a:spcAft>
                      <a:spcPct val="25000"/>
                    </a:spcAft>
                  </a:pPr>
                  <a:endParaRPr lang="en-US" sz="1080" b="1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49D8FCC3-FB9F-41D2-AD9E-10E867EB1721}"/>
                    </a:ext>
                  </a:extLst>
                </p:cNvPr>
                <p:cNvGrpSpPr/>
                <p:nvPr/>
              </p:nvGrpSpPr>
              <p:grpSpPr>
                <a:xfrm>
                  <a:off x="3787801" y="1390143"/>
                  <a:ext cx="2960660" cy="275891"/>
                  <a:chOff x="3787801" y="1390143"/>
                  <a:chExt cx="2960660" cy="275891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4346155-D6A2-4257-86D1-1E4FE5636F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87801" y="1390143"/>
                    <a:ext cx="1188000" cy="275891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1080" b="1" dirty="0">
                        <a:solidFill>
                          <a:schemeClr val="tx1"/>
                        </a:solidFill>
                        <a:latin typeface="Arial" charset="0"/>
                      </a:rPr>
                      <a:t>Fleet Operator</a:t>
                    </a:r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5124ADD8-A3AE-411E-95D9-BAD39E9ECC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07127" y="1390143"/>
                    <a:ext cx="1541334" cy="275891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109728" tIns="54864" rIns="54864" bIns="54864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097280" fontAlgn="base">
                      <a:spcBef>
                        <a:spcPct val="0"/>
                      </a:spcBef>
                      <a:spcAft>
                        <a:spcPct val="25000"/>
                      </a:spcAft>
                    </a:pPr>
                    <a:r>
                      <a:rPr lang="en-US" sz="1080" b="1" dirty="0">
                        <a:solidFill>
                          <a:schemeClr val="tx1"/>
                        </a:solidFill>
                        <a:latin typeface="Arial" charset="0"/>
                      </a:rPr>
                      <a:t>Pilot in Command</a:t>
                    </a:r>
                  </a:p>
                </p:txBody>
              </p:sp>
              <p:cxnSp>
                <p:nvCxnSpPr>
                  <p:cNvPr id="192" name="Straight Arrow Connector 191">
                    <a:extLst>
                      <a:ext uri="{FF2B5EF4-FFF2-40B4-BE49-F238E27FC236}">
                        <a16:creationId xmlns:a16="http://schemas.microsoft.com/office/drawing/2014/main" id="{B90D4F99-C53E-4D44-8A12-221BD89C74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4839666" y="1528089"/>
                    <a:ext cx="489757" cy="0"/>
                  </a:xfrm>
                  <a:prstGeom prst="straightConnector1">
                    <a:avLst/>
                  </a:prstGeom>
                  <a:ln>
                    <a:prstDash val="sysDot"/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F0C9B15-554B-4259-A5B9-EB519A408785}"/>
              </a:ext>
            </a:extLst>
          </p:cNvPr>
          <p:cNvGrpSpPr/>
          <p:nvPr/>
        </p:nvGrpSpPr>
        <p:grpSpPr>
          <a:xfrm rot="5400000">
            <a:off x="8084782" y="1531583"/>
            <a:ext cx="888265" cy="1420674"/>
            <a:chOff x="3269714" y="2402673"/>
            <a:chExt cx="589983" cy="943608"/>
          </a:xfrm>
        </p:grpSpPr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E927BA02-38B8-4DF3-AE09-E1F51CCD30D9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V="1">
              <a:off x="3564706" y="2555378"/>
              <a:ext cx="0" cy="589983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30B7503-B3CA-4705-B907-48085E43130D}"/>
                </a:ext>
              </a:extLst>
            </p:cNvPr>
            <p:cNvSpPr/>
            <p:nvPr/>
          </p:nvSpPr>
          <p:spPr>
            <a:xfrm rot="16200000">
              <a:off x="3164340" y="2767154"/>
              <a:ext cx="943608" cy="2146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050" b="1" dirty="0"/>
                <a:t>Settings, Conflict Alerts &amp; Path Change Selections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CC41667-C556-4BA9-8D69-A826E6434065}"/>
              </a:ext>
            </a:extLst>
          </p:cNvPr>
          <p:cNvGrpSpPr/>
          <p:nvPr/>
        </p:nvGrpSpPr>
        <p:grpSpPr>
          <a:xfrm>
            <a:off x="5611930" y="4681700"/>
            <a:ext cx="3865731" cy="848159"/>
            <a:chOff x="3970025" y="3656125"/>
            <a:chExt cx="2567607" cy="56334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F14A6C1E-4462-4A33-916F-280352A61F38}"/>
                </a:ext>
              </a:extLst>
            </p:cNvPr>
            <p:cNvGrpSpPr/>
            <p:nvPr/>
          </p:nvGrpSpPr>
          <p:grpSpPr>
            <a:xfrm>
              <a:off x="4136378" y="3667001"/>
              <a:ext cx="314926" cy="543614"/>
              <a:chOff x="4136378" y="3667001"/>
              <a:chExt cx="314926" cy="543614"/>
            </a:xfrm>
          </p:grpSpPr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7BE80F15-6B3E-4959-A4F4-62A7D88BC4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298269" y="3667001"/>
                <a:ext cx="0" cy="543614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124246B1-4167-47C6-BC17-73E16FE20C78}"/>
                  </a:ext>
                </a:extLst>
              </p:cNvPr>
              <p:cNvSpPr/>
              <p:nvPr/>
            </p:nvSpPr>
            <p:spPr>
              <a:xfrm>
                <a:off x="4136378" y="3890329"/>
                <a:ext cx="314926" cy="1073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050" b="1" dirty="0"/>
                  <a:t>Traffic </a:t>
                </a:r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BCC6C956-128A-4902-972E-969BF22EBD30}"/>
                </a:ext>
              </a:extLst>
            </p:cNvPr>
            <p:cNvGrpSpPr/>
            <p:nvPr/>
          </p:nvGrpSpPr>
          <p:grpSpPr>
            <a:xfrm>
              <a:off x="4704293" y="3656126"/>
              <a:ext cx="382084" cy="558916"/>
              <a:chOff x="4704293" y="3656126"/>
              <a:chExt cx="382084" cy="558916"/>
            </a:xfrm>
          </p:grpSpPr>
          <p:cxnSp>
            <p:nvCxnSpPr>
              <p:cNvPr id="178" name="Straight Arrow Connector 177">
                <a:extLst>
                  <a:ext uri="{FF2B5EF4-FFF2-40B4-BE49-F238E27FC236}">
                    <a16:creationId xmlns:a16="http://schemas.microsoft.com/office/drawing/2014/main" id="{6497D320-1703-4CFF-918D-926CCF6FF0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899762" y="3656126"/>
                <a:ext cx="0" cy="558916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A2768827-4FAC-4DD5-8461-6AB4433E553F}"/>
                  </a:ext>
                </a:extLst>
              </p:cNvPr>
              <p:cNvSpPr/>
              <p:nvPr/>
            </p:nvSpPr>
            <p:spPr>
              <a:xfrm>
                <a:off x="4704293" y="3839223"/>
                <a:ext cx="382084" cy="214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050" b="1" dirty="0"/>
                  <a:t>Weather Hazards</a:t>
                </a:r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3A238103-A3EF-416F-8FEC-4227542DADC2}"/>
                </a:ext>
              </a:extLst>
            </p:cNvPr>
            <p:cNvGrpSpPr/>
            <p:nvPr/>
          </p:nvGrpSpPr>
          <p:grpSpPr>
            <a:xfrm>
              <a:off x="5328325" y="3656125"/>
              <a:ext cx="534265" cy="563345"/>
              <a:chOff x="5328325" y="3656125"/>
              <a:chExt cx="534265" cy="563345"/>
            </a:xfrm>
          </p:grpSpPr>
          <p:cxnSp>
            <p:nvCxnSpPr>
              <p:cNvPr id="181" name="Straight Arrow Connector 180">
                <a:extLst>
                  <a:ext uri="{FF2B5EF4-FFF2-40B4-BE49-F238E27FC236}">
                    <a16:creationId xmlns:a16="http://schemas.microsoft.com/office/drawing/2014/main" id="{0A9E6FEF-9F88-4D5B-B819-AD33ECDC5C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601849" y="3656125"/>
                <a:ext cx="0" cy="563345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329A54B4-0335-4A84-92F3-4238AC7AB630}"/>
                  </a:ext>
                </a:extLst>
              </p:cNvPr>
              <p:cNvSpPr/>
              <p:nvPr/>
            </p:nvSpPr>
            <p:spPr>
              <a:xfrm>
                <a:off x="5328325" y="3839223"/>
                <a:ext cx="534265" cy="2146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050" b="1" dirty="0"/>
                  <a:t>Airspace Restrictions</a:t>
                </a: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F6680374-D437-4926-8242-CB09F3729B5A}"/>
                </a:ext>
              </a:extLst>
            </p:cNvPr>
            <p:cNvGrpSpPr/>
            <p:nvPr/>
          </p:nvGrpSpPr>
          <p:grpSpPr>
            <a:xfrm>
              <a:off x="5930924" y="3667001"/>
              <a:ext cx="603662" cy="543618"/>
              <a:chOff x="5930924" y="3667001"/>
              <a:chExt cx="603662" cy="543618"/>
            </a:xfrm>
          </p:grpSpPr>
          <p:cxnSp>
            <p:nvCxnSpPr>
              <p:cNvPr id="184" name="Straight Arrow Connector 183">
                <a:extLst>
                  <a:ext uri="{FF2B5EF4-FFF2-40B4-BE49-F238E27FC236}">
                    <a16:creationId xmlns:a16="http://schemas.microsoft.com/office/drawing/2014/main" id="{41292F46-CA49-4AC4-9701-E7090CB6DC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236924" y="3667001"/>
                <a:ext cx="0" cy="543618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9DB92669-EDFB-42A4-BE08-5A2DCFECF561}"/>
                  </a:ext>
                </a:extLst>
              </p:cNvPr>
              <p:cNvSpPr/>
              <p:nvPr/>
            </p:nvSpPr>
            <p:spPr>
              <a:xfrm>
                <a:off x="5930924" y="3890329"/>
                <a:ext cx="603662" cy="1073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1050" b="1" dirty="0"/>
                  <a:t>Atmosphere</a:t>
                </a:r>
              </a:p>
            </p:txBody>
          </p:sp>
        </p:grp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87C27C3A-197D-4010-B824-6792BA4A3888}"/>
                </a:ext>
              </a:extLst>
            </p:cNvPr>
            <p:cNvCxnSpPr/>
            <p:nvPr/>
          </p:nvCxnSpPr>
          <p:spPr bwMode="auto">
            <a:xfrm>
              <a:off x="3970025" y="4214349"/>
              <a:ext cx="256760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4DE8D459-3C05-45C6-932C-E2F7038C689E}"/>
              </a:ext>
            </a:extLst>
          </p:cNvPr>
          <p:cNvGrpSpPr/>
          <p:nvPr/>
        </p:nvGrpSpPr>
        <p:grpSpPr>
          <a:xfrm>
            <a:off x="9338052" y="2721110"/>
            <a:ext cx="1364582" cy="1778446"/>
            <a:chOff x="6546363" y="2285644"/>
            <a:chExt cx="906351" cy="1181234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485F59D-F885-4789-B3B6-76F80370D0E2}"/>
                </a:ext>
              </a:extLst>
            </p:cNvPr>
            <p:cNvGrpSpPr/>
            <p:nvPr/>
          </p:nvGrpSpPr>
          <p:grpSpPr>
            <a:xfrm rot="10800000">
              <a:off x="6546363" y="3293118"/>
              <a:ext cx="906351" cy="173760"/>
              <a:chOff x="3056168" y="2544585"/>
              <a:chExt cx="906351" cy="173760"/>
            </a:xfrm>
          </p:grpSpPr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ACC46D42-DFE3-4AAE-AAF5-9D2D88CCEA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 flipH="1">
                <a:off x="3056168" y="2643294"/>
                <a:ext cx="906351" cy="0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0A9337A1-E05F-479B-A020-98036F2C3701}"/>
                  </a:ext>
                </a:extLst>
              </p:cNvPr>
              <p:cNvSpPr/>
              <p:nvPr/>
            </p:nvSpPr>
            <p:spPr>
              <a:xfrm rot="10800000">
                <a:off x="3300689" y="2544585"/>
                <a:ext cx="464426" cy="1737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b="1" dirty="0"/>
                  <a:t>Override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3664D59-BFF8-4EAC-BB43-3C1D71E67D1F}"/>
                </a:ext>
              </a:extLst>
            </p:cNvPr>
            <p:cNvGrpSpPr/>
            <p:nvPr/>
          </p:nvGrpSpPr>
          <p:grpSpPr>
            <a:xfrm rot="10800000">
              <a:off x="6546364" y="2285644"/>
              <a:ext cx="897489" cy="779439"/>
              <a:chOff x="3073525" y="3080862"/>
              <a:chExt cx="889481" cy="779441"/>
            </a:xfrm>
          </p:grpSpPr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4EBC3179-1A7C-416B-B082-91B66047A9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 flipV="1">
                <a:off x="3073525" y="3251549"/>
                <a:ext cx="889479" cy="1745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E64C62D8-7CF1-42FC-A554-1BF230C76790}"/>
                  </a:ext>
                </a:extLst>
              </p:cNvPr>
              <p:cNvSpPr/>
              <p:nvPr/>
            </p:nvSpPr>
            <p:spPr>
              <a:xfrm rot="10800000">
                <a:off x="3327182" y="3080862"/>
                <a:ext cx="449123" cy="2861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b="1" dirty="0"/>
                  <a:t>Path Changes</a:t>
                </a:r>
              </a:p>
            </p:txBody>
          </p: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B4B268B8-0164-4349-84D9-EE7008D504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>
                <a:off x="3073525" y="3715263"/>
                <a:ext cx="889481" cy="0"/>
              </a:xfrm>
              <a:prstGeom prst="straightConnector1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BB532F6-0B31-4CCD-A133-901582FECB5E}"/>
                  </a:ext>
                </a:extLst>
              </p:cNvPr>
              <p:cNvSpPr/>
              <p:nvPr/>
            </p:nvSpPr>
            <p:spPr>
              <a:xfrm rot="10800000">
                <a:off x="3327338" y="3584331"/>
                <a:ext cx="448967" cy="27597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b="1" dirty="0"/>
                  <a:t>Active </a:t>
                </a:r>
                <a:br>
                  <a:rPr lang="en-US" sz="1050" b="1" dirty="0"/>
                </a:br>
                <a:r>
                  <a:rPr lang="en-US" sz="1050" b="1" dirty="0"/>
                  <a:t>Data 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C558EA-8AC3-4559-B009-336889F31328}"/>
              </a:ext>
            </a:extLst>
          </p:cNvPr>
          <p:cNvGrpSpPr/>
          <p:nvPr/>
        </p:nvGrpSpPr>
        <p:grpSpPr>
          <a:xfrm>
            <a:off x="5956514" y="1797784"/>
            <a:ext cx="1169125" cy="888263"/>
            <a:chOff x="4592846" y="1798898"/>
            <a:chExt cx="877858" cy="666968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EB7AC17-8856-4A08-BFD4-537361D079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13315" y="1798898"/>
              <a:ext cx="0" cy="66696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E53BCA9-3757-4450-9B01-03785106E7D0}"/>
                </a:ext>
              </a:extLst>
            </p:cNvPr>
            <p:cNvSpPr/>
            <p:nvPr/>
          </p:nvSpPr>
          <p:spPr>
            <a:xfrm>
              <a:off x="4592846" y="2076757"/>
              <a:ext cx="877858" cy="2426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050" b="1" dirty="0"/>
                <a:t>Mission Parameters</a:t>
              </a:r>
            </a:p>
            <a:p>
              <a:pPr algn="ctr"/>
              <a:r>
                <a:rPr lang="en-US" sz="1050" b="1" dirty="0"/>
                <a:t>&amp; Analysis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26EB23-6424-4598-A2B2-04C3D87E1619}"/>
              </a:ext>
            </a:extLst>
          </p:cNvPr>
          <p:cNvGrpSpPr/>
          <p:nvPr/>
        </p:nvGrpSpPr>
        <p:grpSpPr>
          <a:xfrm>
            <a:off x="4523095" y="2949007"/>
            <a:ext cx="1243167" cy="1621288"/>
            <a:chOff x="3420675" y="2663311"/>
            <a:chExt cx="933453" cy="1217371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D3725A6-F606-43B9-8BBE-D92795E418B3}"/>
                </a:ext>
              </a:extLst>
            </p:cNvPr>
            <p:cNvGrpSpPr/>
            <p:nvPr/>
          </p:nvGrpSpPr>
          <p:grpSpPr>
            <a:xfrm>
              <a:off x="3420675" y="2663311"/>
              <a:ext cx="933451" cy="190657"/>
              <a:chOff x="3144850" y="3186967"/>
              <a:chExt cx="825706" cy="168650"/>
            </a:xfrm>
          </p:grpSpPr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E9D36764-50FD-46F5-99E9-817CEDE10B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144850" y="3262412"/>
                <a:ext cx="825706" cy="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7C3A56DA-5750-4A16-9CA8-5B51C524FAC7}"/>
                  </a:ext>
                </a:extLst>
              </p:cNvPr>
              <p:cNvSpPr/>
              <p:nvPr/>
            </p:nvSpPr>
            <p:spPr>
              <a:xfrm>
                <a:off x="3306698" y="3186967"/>
                <a:ext cx="487583" cy="1686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n-US" sz="1050" b="1" dirty="0"/>
                  <a:t>Coordination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988F49-B7EC-416F-B2A1-CAF50A3723DF}"/>
                </a:ext>
              </a:extLst>
            </p:cNvPr>
            <p:cNvGrpSpPr/>
            <p:nvPr/>
          </p:nvGrpSpPr>
          <p:grpSpPr>
            <a:xfrm>
              <a:off x="3420677" y="3557143"/>
              <a:ext cx="933451" cy="323539"/>
              <a:chOff x="3420677" y="3527976"/>
              <a:chExt cx="933451" cy="323539"/>
            </a:xfrm>
          </p:grpSpPr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E8D48A10-AA2E-42B1-94D4-C0CAAD2971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20677" y="3689256"/>
                <a:ext cx="933451" cy="0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5F9F02C-1685-4A25-BD7B-B37EE4AFD790}"/>
                  </a:ext>
                </a:extLst>
              </p:cNvPr>
              <p:cNvSpPr/>
              <p:nvPr/>
            </p:nvSpPr>
            <p:spPr>
              <a:xfrm>
                <a:off x="3551689" y="3527976"/>
                <a:ext cx="613175" cy="3235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n-US" sz="1050" b="1" dirty="0"/>
                  <a:t>Supplemental </a:t>
                </a:r>
                <a:br>
                  <a:rPr lang="en-US" sz="1050" b="1" dirty="0"/>
                </a:br>
                <a:r>
                  <a:rPr lang="en-US" sz="1050" b="1" dirty="0"/>
                  <a:t>Data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611C4A-5B4C-4156-990E-C5B6FC84D4ED}"/>
                </a:ext>
              </a:extLst>
            </p:cNvPr>
            <p:cNvGrpSpPr/>
            <p:nvPr/>
          </p:nvGrpSpPr>
          <p:grpSpPr>
            <a:xfrm>
              <a:off x="3420677" y="3119857"/>
              <a:ext cx="933451" cy="190657"/>
              <a:chOff x="3420677" y="3142545"/>
              <a:chExt cx="933451" cy="190657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BC4B567-5273-4197-9164-F3A141BA53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20677" y="3234985"/>
                <a:ext cx="933451" cy="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3F02C516-4F46-4981-8EFF-EEFA1A52EAE9}"/>
                  </a:ext>
                </a:extLst>
              </p:cNvPr>
              <p:cNvSpPr txBox="1"/>
              <p:nvPr/>
            </p:nvSpPr>
            <p:spPr>
              <a:xfrm>
                <a:off x="3621024" y="3142545"/>
                <a:ext cx="543840" cy="19065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050" b="1" dirty="0"/>
                  <a:t>Cross Checks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9E2FAB8-B89F-47E7-901B-E3A155B53E3D}"/>
              </a:ext>
            </a:extLst>
          </p:cNvPr>
          <p:cNvGrpSpPr/>
          <p:nvPr/>
        </p:nvGrpSpPr>
        <p:grpSpPr>
          <a:xfrm>
            <a:off x="5767690" y="2690434"/>
            <a:ext cx="3570364" cy="1991264"/>
            <a:chOff x="5767690" y="2690434"/>
            <a:chExt cx="3570364" cy="199126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8D05956-FFD9-480D-BD52-FD7BA81B40BB}"/>
                </a:ext>
              </a:extLst>
            </p:cNvPr>
            <p:cNvSpPr/>
            <p:nvPr/>
          </p:nvSpPr>
          <p:spPr bwMode="auto">
            <a:xfrm>
              <a:off x="5767690" y="2690434"/>
              <a:ext cx="3570364" cy="1991264"/>
            </a:xfrm>
            <a:prstGeom prst="roundRect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109728" tIns="54864" rIns="54864" bIns="54864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97280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b="1" dirty="0">
                  <a:solidFill>
                    <a:schemeClr val="tx1"/>
                  </a:solidFill>
                  <a:latin typeface="Arial" charset="0"/>
                </a:rPr>
                <a:t>FPM Automation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481A246-0E54-49AC-8BCA-27B08A24A65E}"/>
                </a:ext>
              </a:extLst>
            </p:cNvPr>
            <p:cNvSpPr/>
            <p:nvPr/>
          </p:nvSpPr>
          <p:spPr>
            <a:xfrm>
              <a:off x="6249758" y="3367416"/>
              <a:ext cx="2623218" cy="1089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1" dirty="0">
                  <a:solidFill>
                    <a:schemeClr val="dk1"/>
                  </a:solidFill>
                </a:rPr>
                <a:t>Agile response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1" dirty="0">
                  <a:solidFill>
                    <a:schemeClr val="dk1"/>
                  </a:solidFill>
                </a:rPr>
                <a:t>Performance-based outcomes:</a:t>
              </a:r>
            </a:p>
            <a:p>
              <a:pPr algn="ctr">
                <a:lnSpc>
                  <a:spcPct val="90000"/>
                </a:lnSpc>
              </a:pPr>
              <a:endParaRPr lang="en-US" sz="1200" b="1" dirty="0">
                <a:solidFill>
                  <a:schemeClr val="dk1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200" b="1" dirty="0">
                  <a:solidFill>
                    <a:schemeClr val="dk1"/>
                  </a:solidFill>
                </a:rPr>
                <a:t>Feasible | Deconflicted | Coordinated </a:t>
              </a:r>
              <a:br>
                <a:rPr lang="en-US" sz="1200" b="1" dirty="0">
                  <a:solidFill>
                    <a:schemeClr val="dk1"/>
                  </a:solidFill>
                </a:rPr>
              </a:br>
              <a:r>
                <a:rPr lang="en-US" sz="1200" b="1" dirty="0">
                  <a:solidFill>
                    <a:schemeClr val="dk1"/>
                  </a:solidFill>
                </a:rPr>
                <a:t>Flexible | Optimal </a:t>
              </a:r>
              <a:br>
                <a:rPr lang="en-US" sz="1200" b="1" dirty="0">
                  <a:solidFill>
                    <a:schemeClr val="dk1"/>
                  </a:solidFill>
                </a:rPr>
              </a:br>
              <a:r>
                <a:rPr lang="en-US" sz="1200" b="1" dirty="0">
                  <a:solidFill>
                    <a:schemeClr val="dk1"/>
                  </a:solidFill>
                </a:rPr>
                <a:t>Flight Paths</a:t>
              </a:r>
            </a:p>
          </p:txBody>
        </p: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70A555B-F850-4EE3-97A2-2B18F695571F}"/>
              </a:ext>
            </a:extLst>
          </p:cNvPr>
          <p:cNvSpPr/>
          <p:nvPr/>
        </p:nvSpPr>
        <p:spPr>
          <a:xfrm>
            <a:off x="249054" y="2234567"/>
            <a:ext cx="2859241" cy="2888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algn="ctr">
              <a:lnSpc>
                <a:spcPct val="90000"/>
              </a:lnSpc>
              <a:spcAft>
                <a:spcPts val="720"/>
              </a:spcAft>
            </a:pPr>
            <a:r>
              <a:rPr lang="en-US" sz="2400" b="1" dirty="0">
                <a:solidFill>
                  <a:srgbClr val="0070C0"/>
                </a:solidFill>
              </a:rPr>
              <a:t>FPM Operates at 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the Intersection</a:t>
            </a:r>
          </a:p>
          <a:p>
            <a:pPr marL="439738" indent="-285750">
              <a:lnSpc>
                <a:spcPct val="90000"/>
              </a:lnSpc>
              <a:spcAft>
                <a:spcPts val="72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Operator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Mission objectives </a:t>
            </a:r>
          </a:p>
          <a:p>
            <a:pPr marL="439738" indent="-285750">
              <a:lnSpc>
                <a:spcPct val="90000"/>
              </a:lnSpc>
              <a:spcAft>
                <a:spcPts val="72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Airspace / community </a:t>
            </a:r>
            <a:r>
              <a:rPr lang="en-US" sz="1600" dirty="0"/>
              <a:t>Constraints &amp; coordination</a:t>
            </a:r>
          </a:p>
          <a:p>
            <a:pPr marL="439738" indent="-285750">
              <a:lnSpc>
                <a:spcPct val="90000"/>
              </a:lnSpc>
              <a:spcAft>
                <a:spcPts val="72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Operating environment</a:t>
            </a:r>
            <a:r>
              <a:rPr lang="en-US" sz="1600" dirty="0"/>
              <a:t> Dynamic conditions</a:t>
            </a:r>
          </a:p>
          <a:p>
            <a:pPr marL="439738" indent="-285750">
              <a:lnSpc>
                <a:spcPct val="90000"/>
              </a:lnSpc>
              <a:spcAft>
                <a:spcPts val="720"/>
              </a:spcAft>
              <a:buFont typeface="Wingdings" panose="05000000000000000000" pitchFamily="2" charset="2"/>
              <a:buChar char="Ø"/>
            </a:pPr>
            <a:r>
              <a:rPr lang="en-US" sz="1600" b="1" dirty="0" err="1"/>
              <a:t>Ownship</a:t>
            </a:r>
            <a:r>
              <a:rPr lang="en-US" sz="1600" b="1" dirty="0"/>
              <a:t> aircraft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Capabilities</a:t>
            </a:r>
            <a:endParaRPr lang="en-US" sz="1600" b="1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928A7432-DD78-4A58-9FDB-CD46C0EC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3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80" dirty="0"/>
              <a:t>Autonomous Operations Planner (AOP)</a:t>
            </a:r>
            <a:endParaRPr lang="en-US" sz="192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625720" y="1046137"/>
            <a:ext cx="2736257" cy="19977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35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35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35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5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066" indent="-139066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kern="0" dirty="0"/>
              <a:t>Supporting NASA autonomy R&amp;D for 20+ years</a:t>
            </a:r>
          </a:p>
          <a:p>
            <a:pPr marL="139066" indent="-139066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kern="0" dirty="0"/>
              <a:t>Platform for assessing FPM system requirements</a:t>
            </a:r>
          </a:p>
          <a:p>
            <a:pPr marL="139066" indent="-139066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kern="0" dirty="0"/>
              <a:t>Advanced algorithms for complex FPM operations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FF1495-5FCF-4F7D-9F44-FFC560B5D5AA}"/>
              </a:ext>
            </a:extLst>
          </p:cNvPr>
          <p:cNvGrpSpPr/>
          <p:nvPr/>
        </p:nvGrpSpPr>
        <p:grpSpPr>
          <a:xfrm>
            <a:off x="5625720" y="3094742"/>
            <a:ext cx="5634929" cy="3498876"/>
            <a:chOff x="4041869" y="2578952"/>
            <a:chExt cx="4695774" cy="291573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7148529-6071-4194-865B-E80131BC344E}"/>
                </a:ext>
              </a:extLst>
            </p:cNvPr>
            <p:cNvGrpSpPr/>
            <p:nvPr/>
          </p:nvGrpSpPr>
          <p:grpSpPr>
            <a:xfrm>
              <a:off x="4041869" y="2578952"/>
              <a:ext cx="2331720" cy="1466730"/>
              <a:chOff x="6667383" y="2592548"/>
              <a:chExt cx="2331720" cy="1466730"/>
            </a:xfrm>
          </p:grpSpPr>
          <p:pic>
            <p:nvPicPr>
              <p:cNvPr id="19" name="Picture 5" descr="C:\Documents and Settings\dwing\My Documents\Airspace Project\SA\HITL FY10\Dry run 2\Dry Run #2 photos\2010-L-00284.jpg">
                <a:extLst>
                  <a:ext uri="{FF2B5EF4-FFF2-40B4-BE49-F238E27FC236}">
                    <a16:creationId xmlns:a16="http://schemas.microsoft.com/office/drawing/2014/main" id="{F0136E8B-D938-4B76-B77E-139E7BDED2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420" r="5335"/>
              <a:stretch/>
            </p:blipFill>
            <p:spPr bwMode="auto">
              <a:xfrm>
                <a:off x="6667383" y="2592548"/>
                <a:ext cx="2331720" cy="146673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7707FD2-76A1-48DB-9A6B-B71BDDAD8750}"/>
                  </a:ext>
                </a:extLst>
              </p:cNvPr>
              <p:cNvSpPr/>
              <p:nvPr/>
            </p:nvSpPr>
            <p:spPr>
              <a:xfrm>
                <a:off x="6667383" y="2592548"/>
                <a:ext cx="2331720" cy="211597"/>
              </a:xfrm>
              <a:prstGeom prst="rect">
                <a:avLst/>
              </a:prstGeom>
              <a:solidFill>
                <a:schemeClr val="tx1">
                  <a:alpha val="50196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i="1" dirty="0">
                    <a:solidFill>
                      <a:srgbClr val="FFFF00"/>
                    </a:solidFill>
                  </a:rPr>
                  <a:t>     Human Testing for Pilot Procedures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73479B1-8986-4D91-B99C-C1B789AF1A6F}"/>
                </a:ext>
              </a:extLst>
            </p:cNvPr>
            <p:cNvGrpSpPr/>
            <p:nvPr/>
          </p:nvGrpSpPr>
          <p:grpSpPr>
            <a:xfrm>
              <a:off x="6332116" y="2578952"/>
              <a:ext cx="2405527" cy="1451524"/>
              <a:chOff x="6636865" y="4037888"/>
              <a:chExt cx="2405527" cy="1451524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780642C4-88DD-4E72-9693-3671EF4BBB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18" t="9480" b="13208"/>
              <a:stretch/>
            </p:blipFill>
            <p:spPr>
              <a:xfrm>
                <a:off x="6636865" y="4043736"/>
                <a:ext cx="2405527" cy="14456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F89C2C6-0431-40D1-BFE1-CB00EFB5C4E5}"/>
                  </a:ext>
                </a:extLst>
              </p:cNvPr>
              <p:cNvSpPr/>
              <p:nvPr/>
            </p:nvSpPr>
            <p:spPr>
              <a:xfrm>
                <a:off x="6677582" y="4037888"/>
                <a:ext cx="2331720" cy="211597"/>
              </a:xfrm>
              <a:prstGeom prst="rect">
                <a:avLst/>
              </a:prstGeom>
              <a:solidFill>
                <a:schemeClr val="tx1">
                  <a:alpha val="50196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i="1" dirty="0">
                    <a:solidFill>
                      <a:srgbClr val="FFFF00"/>
                    </a:solidFill>
                  </a:rPr>
                  <a:t> Derivative Evaluation for Commercial Use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7BA60E5-5900-4F2D-AA84-A5694B61A07F}"/>
                </a:ext>
              </a:extLst>
            </p:cNvPr>
            <p:cNvGrpSpPr/>
            <p:nvPr/>
          </p:nvGrpSpPr>
          <p:grpSpPr>
            <a:xfrm>
              <a:off x="4041869" y="4031510"/>
              <a:ext cx="2331720" cy="1463172"/>
              <a:chOff x="4377378" y="2599322"/>
              <a:chExt cx="2331720" cy="1463172"/>
            </a:xfrm>
          </p:grpSpPr>
          <p:pic>
            <p:nvPicPr>
              <p:cNvPr id="18" name="Picture 6">
                <a:extLst>
                  <a:ext uri="{FF2B5EF4-FFF2-40B4-BE49-F238E27FC236}">
                    <a16:creationId xmlns:a16="http://schemas.microsoft.com/office/drawing/2014/main" id="{32957E3D-1912-47C9-AD88-A79AE80024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5505" b="8118"/>
              <a:stretch>
                <a:fillRect/>
              </a:stretch>
            </p:blipFill>
            <p:spPr bwMode="auto">
              <a:xfrm>
                <a:off x="4377378" y="2599322"/>
                <a:ext cx="2331720" cy="146317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9DE5A89-5C7A-49E1-9572-67185EA4C22E}"/>
                  </a:ext>
                </a:extLst>
              </p:cNvPr>
              <p:cNvSpPr/>
              <p:nvPr/>
            </p:nvSpPr>
            <p:spPr>
              <a:xfrm>
                <a:off x="4377378" y="2599322"/>
                <a:ext cx="2331720" cy="211597"/>
              </a:xfrm>
              <a:prstGeom prst="rect">
                <a:avLst/>
              </a:prstGeom>
              <a:solidFill>
                <a:schemeClr val="tx1">
                  <a:alpha val="50196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i="1" dirty="0">
                    <a:solidFill>
                      <a:srgbClr val="FFFF00"/>
                    </a:solidFill>
                  </a:rPr>
                  <a:t>     Batch Testing for Distributed Scalability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B26EAFB-992B-4CD5-8F12-3D0BCE4DA1CB}"/>
                </a:ext>
              </a:extLst>
            </p:cNvPr>
            <p:cNvGrpSpPr/>
            <p:nvPr/>
          </p:nvGrpSpPr>
          <p:grpSpPr>
            <a:xfrm>
              <a:off x="6346465" y="4031112"/>
              <a:ext cx="2391178" cy="1463172"/>
              <a:chOff x="4379614" y="4037580"/>
              <a:chExt cx="2391178" cy="1463172"/>
            </a:xfrm>
          </p:grpSpPr>
          <p:pic>
            <p:nvPicPr>
              <p:cNvPr id="20" name="Picture 19" descr="C:\Users\tprevot\Pictures\Snapshot 1 (1-14-2013 5-38 PM).png">
                <a:extLst>
                  <a:ext uri="{FF2B5EF4-FFF2-40B4-BE49-F238E27FC236}">
                    <a16:creationId xmlns:a16="http://schemas.microsoft.com/office/drawing/2014/main" id="{B0E4C7C0-534F-40A8-91CD-F00F5DA3B39A}"/>
                  </a:ext>
                </a:extLst>
              </p:cNvPr>
              <p:cNvPicPr/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059" t="13351" r="204" b="13931"/>
              <a:stretch/>
            </p:blipFill>
            <p:spPr bwMode="auto">
              <a:xfrm>
                <a:off x="4379614" y="4037580"/>
                <a:ext cx="2391178" cy="1463172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CB20CEC-31AB-4747-B83C-371219C07EAB}"/>
                  </a:ext>
                </a:extLst>
              </p:cNvPr>
              <p:cNvSpPr/>
              <p:nvPr/>
            </p:nvSpPr>
            <p:spPr>
              <a:xfrm>
                <a:off x="4379614" y="4037581"/>
                <a:ext cx="2391178" cy="211597"/>
              </a:xfrm>
              <a:prstGeom prst="rect">
                <a:avLst/>
              </a:prstGeom>
              <a:solidFill>
                <a:schemeClr val="tx1">
                  <a:alpha val="50196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50" i="1" dirty="0">
                    <a:solidFill>
                      <a:srgbClr val="FFFF00"/>
                    </a:solidFill>
                  </a:rPr>
                  <a:t>  Integrated Testing for Mixed Operations</a:t>
                </a:r>
              </a:p>
            </p:txBody>
          </p:sp>
        </p:grpSp>
      </p:grpSp>
      <p:sp>
        <p:nvSpPr>
          <p:cNvPr id="2" name="Rectangle 1"/>
          <p:cNvSpPr/>
          <p:nvPr/>
        </p:nvSpPr>
        <p:spPr>
          <a:xfrm rot="16200000">
            <a:off x="-998948" y="4605350"/>
            <a:ext cx="340400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Initial Implementation for Autonomy Research </a:t>
            </a:r>
            <a:br>
              <a:rPr lang="en-US" sz="1050" dirty="0"/>
            </a:br>
            <a:r>
              <a:rPr lang="en-US" sz="1050" dirty="0"/>
              <a:t>in Commercial Transport Operations (2001-2019)</a:t>
            </a:r>
            <a:endParaRPr lang="en-US" sz="2800" dirty="0"/>
          </a:p>
        </p:txBody>
      </p:sp>
      <p:grpSp>
        <p:nvGrpSpPr>
          <p:cNvPr id="781313" name="Group 781312">
            <a:extLst>
              <a:ext uri="{FF2B5EF4-FFF2-40B4-BE49-F238E27FC236}">
                <a16:creationId xmlns:a16="http://schemas.microsoft.com/office/drawing/2014/main" id="{6F0D1EBB-C687-4DD4-AFD2-AEE54BBF3131}"/>
              </a:ext>
            </a:extLst>
          </p:cNvPr>
          <p:cNvGrpSpPr/>
          <p:nvPr/>
        </p:nvGrpSpPr>
        <p:grpSpPr>
          <a:xfrm>
            <a:off x="912595" y="3089017"/>
            <a:ext cx="4364251" cy="3519481"/>
            <a:chOff x="511198" y="2574181"/>
            <a:chExt cx="3561887" cy="2872427"/>
          </a:xfrm>
        </p:grpSpPr>
        <p:grpSp>
          <p:nvGrpSpPr>
            <p:cNvPr id="5" name="Group 4"/>
            <p:cNvGrpSpPr/>
            <p:nvPr/>
          </p:nvGrpSpPr>
          <p:grpSpPr>
            <a:xfrm>
              <a:off x="511198" y="2574181"/>
              <a:ext cx="3561887" cy="2866641"/>
              <a:chOff x="215465" y="2257190"/>
              <a:chExt cx="3926706" cy="3220461"/>
            </a:xfrm>
          </p:grpSpPr>
          <p:pic>
            <p:nvPicPr>
              <p:cNvPr id="1028" name="Picture 4" descr="E:\Wing files\PIC stills\images\FDeck1_camH_PRINTMASTER_beauty.6998\JPG\FDeck1_camH_PRINTMASTER_beauty_500x400.6998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7863" y="2257190"/>
                <a:ext cx="2274308" cy="18194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9" name="Picture 5" descr="E:\Wing files\PIC stills\images\FDeck1_camD_PRINTMASTER_beauty.5280\JPG\FDeck1_camD_PRINTMASTER_beauty_500x400.5280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65" y="2257190"/>
                <a:ext cx="2274308" cy="181944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65" y="3404322"/>
                <a:ext cx="1498569" cy="10346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1200" y="3730088"/>
                <a:ext cx="950971" cy="17475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65" y="4443023"/>
                <a:ext cx="1531038" cy="10346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6" name="Picture 12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23" r="8293" b="67647"/>
              <a:stretch/>
            </p:blipFill>
            <p:spPr bwMode="auto">
              <a:xfrm>
                <a:off x="1713211" y="3404323"/>
                <a:ext cx="1470660" cy="7028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9" name="Picture 15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5883" y="4107181"/>
                <a:ext cx="1479556" cy="13704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BD21532-16AE-4883-8899-5F6CD618320B}"/>
                </a:ext>
              </a:extLst>
            </p:cNvPr>
            <p:cNvSpPr/>
            <p:nvPr/>
          </p:nvSpPr>
          <p:spPr>
            <a:xfrm>
              <a:off x="526827" y="2574181"/>
              <a:ext cx="2047380" cy="211597"/>
            </a:xfrm>
            <a:prstGeom prst="rect">
              <a:avLst/>
            </a:prstGeom>
            <a:solidFill>
              <a:schemeClr val="tx1">
                <a:alpha val="50196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50" i="1" dirty="0">
                  <a:solidFill>
                    <a:srgbClr val="FFFF00"/>
                  </a:solidFill>
                </a:rPr>
                <a:t>Strategic FPM Functionality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618AA9C-CC1E-48A9-929F-91D2CE886C09}"/>
                </a:ext>
              </a:extLst>
            </p:cNvPr>
            <p:cNvSpPr/>
            <p:nvPr/>
          </p:nvSpPr>
          <p:spPr>
            <a:xfrm>
              <a:off x="2589837" y="2574181"/>
              <a:ext cx="1483248" cy="211597"/>
            </a:xfrm>
            <a:prstGeom prst="rect">
              <a:avLst/>
            </a:prstGeom>
            <a:solidFill>
              <a:schemeClr val="tx1">
                <a:alpha val="50196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50" i="1" dirty="0">
                  <a:solidFill>
                    <a:srgbClr val="FFFF00"/>
                  </a:solidFill>
                </a:rPr>
                <a:t>Tactical FPM Functionality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2F824BF-6956-4FCF-9E6D-8298E756B069}"/>
                </a:ext>
              </a:extLst>
            </p:cNvPr>
            <p:cNvSpPr/>
            <p:nvPr/>
          </p:nvSpPr>
          <p:spPr>
            <a:xfrm>
              <a:off x="1905769" y="5100360"/>
              <a:ext cx="1297125" cy="346248"/>
            </a:xfrm>
            <a:prstGeom prst="rect">
              <a:avLst/>
            </a:prstGeom>
            <a:solidFill>
              <a:schemeClr val="tx1">
                <a:alpha val="50196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50" i="1" dirty="0">
                  <a:solidFill>
                    <a:srgbClr val="FFFF00"/>
                  </a:solidFill>
                </a:rPr>
                <a:t>Strategic / Tactical Integration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4A44D7-524A-407A-B308-1C7A98898183}"/>
              </a:ext>
            </a:extLst>
          </p:cNvPr>
          <p:cNvGrpSpPr/>
          <p:nvPr/>
        </p:nvGrpSpPr>
        <p:grpSpPr>
          <a:xfrm>
            <a:off x="8341376" y="1127668"/>
            <a:ext cx="2916079" cy="1897265"/>
            <a:chOff x="8236437" y="1127668"/>
            <a:chExt cx="2916079" cy="1897265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3211704-F218-4E38-BFE7-70D4A646E6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0" t="2923" r="2779"/>
            <a:stretch/>
          </p:blipFill>
          <p:spPr>
            <a:xfrm>
              <a:off x="8236437" y="1395100"/>
              <a:ext cx="2916079" cy="1629833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C49AD3C-03D1-419C-94E7-030B35955AAC}"/>
                </a:ext>
              </a:extLst>
            </p:cNvPr>
            <p:cNvSpPr/>
            <p:nvPr/>
          </p:nvSpPr>
          <p:spPr>
            <a:xfrm>
              <a:off x="8236437" y="1127668"/>
              <a:ext cx="2916079" cy="276998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rgbClr val="FFFF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>
                  <a:solidFill>
                    <a:srgbClr val="FFFF00"/>
                  </a:solidFill>
                </a:rPr>
                <a:t>    </a:t>
              </a:r>
              <a:r>
                <a:rPr lang="en-US" sz="1200" b="1" i="1" dirty="0">
                  <a:solidFill>
                    <a:srgbClr val="FFFF00"/>
                  </a:solidFill>
                </a:rPr>
                <a:t>Adapting AOP to AAM / UAM    (Current)</a:t>
              </a:r>
              <a:endParaRPr lang="en-US" sz="1050" b="1" i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81312" name="Rectangle 781311">
            <a:extLst>
              <a:ext uri="{FF2B5EF4-FFF2-40B4-BE49-F238E27FC236}">
                <a16:creationId xmlns:a16="http://schemas.microsoft.com/office/drawing/2014/main" id="{57AF6998-8CA0-4E17-A0C1-E2ECF813D702}"/>
              </a:ext>
            </a:extLst>
          </p:cNvPr>
          <p:cNvSpPr/>
          <p:nvPr/>
        </p:nvSpPr>
        <p:spPr>
          <a:xfrm>
            <a:off x="2251984" y="1319416"/>
            <a:ext cx="3024862" cy="163485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rIns="0" numCol="1">
            <a:normAutofit lnSpcReduction="10000"/>
          </a:bodyPr>
          <a:lstStyle/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Predicts trajectories w/ bounded uncertainty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Detects conflicts w/ traffic &amp; area hazards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Resolves conflicts strategically &amp; tactically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Prioritizes safety and coordination 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Complies with arrival time constraints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Supports conflict-free maneuvering</a:t>
            </a:r>
          </a:p>
          <a:p>
            <a:pPr marL="203836" lvl="1" indent="-135256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/>
              <a:t>Optimizes for time, fuel, and cost index ($)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DB65277-4AF6-4A76-A4FC-8D266A2F4761}"/>
              </a:ext>
            </a:extLst>
          </p:cNvPr>
          <p:cNvSpPr/>
          <p:nvPr/>
        </p:nvSpPr>
        <p:spPr bwMode="auto">
          <a:xfrm>
            <a:off x="5646481" y="4548686"/>
            <a:ext cx="221820" cy="22182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r>
              <a:rPr lang="en-US" sz="960" b="1" dirty="0">
                <a:solidFill>
                  <a:srgbClr val="FFFF00"/>
                </a:solidFill>
                <a:latin typeface="Arial" charset="0"/>
              </a:rPr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88F7C37-D1E3-44F7-9846-9C8354ACEDFF}"/>
              </a:ext>
            </a:extLst>
          </p:cNvPr>
          <p:cNvSpPr/>
          <p:nvPr/>
        </p:nvSpPr>
        <p:spPr bwMode="auto">
          <a:xfrm>
            <a:off x="5646481" y="6350430"/>
            <a:ext cx="221820" cy="22182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r>
              <a:rPr lang="en-US" sz="960" b="1" dirty="0">
                <a:solidFill>
                  <a:srgbClr val="FFFF00"/>
                </a:solidFill>
                <a:latin typeface="Arial" charset="0"/>
              </a:rPr>
              <a:t>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AF7427D-9A5E-4147-A6D7-C72611E45DB1}"/>
              </a:ext>
            </a:extLst>
          </p:cNvPr>
          <p:cNvSpPr/>
          <p:nvPr/>
        </p:nvSpPr>
        <p:spPr bwMode="auto">
          <a:xfrm>
            <a:off x="11029743" y="4548686"/>
            <a:ext cx="221820" cy="22182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r>
              <a:rPr lang="en-US" sz="960" b="1" dirty="0">
                <a:solidFill>
                  <a:srgbClr val="FFFF00"/>
                </a:solidFill>
                <a:latin typeface="Arial" charset="0"/>
              </a:rPr>
              <a:t>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1E22B1-4D76-4B24-814E-6E20D589D1F8}"/>
              </a:ext>
            </a:extLst>
          </p:cNvPr>
          <p:cNvSpPr/>
          <p:nvPr/>
        </p:nvSpPr>
        <p:spPr bwMode="auto">
          <a:xfrm>
            <a:off x="11029743" y="6350430"/>
            <a:ext cx="221820" cy="22182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r>
              <a:rPr lang="en-US" sz="960" b="1" dirty="0">
                <a:solidFill>
                  <a:srgbClr val="FFFF00"/>
                </a:solidFill>
                <a:latin typeface="Arial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8D36E49-F8D2-4C1C-BB41-D83F4D8F80E7}"/>
              </a:ext>
            </a:extLst>
          </p:cNvPr>
          <p:cNvSpPr/>
          <p:nvPr/>
        </p:nvSpPr>
        <p:spPr bwMode="auto">
          <a:xfrm>
            <a:off x="11029743" y="2685787"/>
            <a:ext cx="221820" cy="221820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r>
              <a:rPr lang="en-US" sz="960" b="1" dirty="0">
                <a:solidFill>
                  <a:srgbClr val="FFFF00"/>
                </a:solidFill>
                <a:latin typeface="Arial" charset="0"/>
              </a:rPr>
              <a:t>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87DAAB-26C9-49DC-975C-5103195087D5}"/>
              </a:ext>
            </a:extLst>
          </p:cNvPr>
          <p:cNvSpPr/>
          <p:nvPr/>
        </p:nvSpPr>
        <p:spPr bwMode="auto">
          <a:xfrm>
            <a:off x="919528" y="3089018"/>
            <a:ext cx="4357318" cy="3504122"/>
          </a:xfrm>
          <a:prstGeom prst="rect">
            <a:avLst/>
          </a:prstGeom>
          <a:noFill/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109728" tIns="54864" rIns="54864" bIns="54864" numCol="1" rtlCol="0" anchor="t" anchorCtr="0" compatLnSpc="1">
            <a:prstTxWarp prst="textNoShape">
              <a:avLst/>
            </a:prstTxWarp>
          </a:bodyPr>
          <a:lstStyle/>
          <a:p>
            <a:pPr algn="ctr" defTabSz="1097280" fontAlgn="base">
              <a:spcBef>
                <a:spcPct val="0"/>
              </a:spcBef>
              <a:spcAft>
                <a:spcPct val="25000"/>
              </a:spcAft>
            </a:pPr>
            <a:endParaRPr lang="en-US" sz="108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55C3C0B-0F46-4384-BBF8-3F8347E049E1}"/>
              </a:ext>
            </a:extLst>
          </p:cNvPr>
          <p:cNvSpPr/>
          <p:nvPr/>
        </p:nvSpPr>
        <p:spPr bwMode="auto">
          <a:xfrm>
            <a:off x="2566377" y="4320540"/>
            <a:ext cx="1644417" cy="2272600"/>
          </a:xfrm>
          <a:custGeom>
            <a:avLst/>
            <a:gdLst>
              <a:gd name="connsiteX0" fmla="*/ 0 w 1333500"/>
              <a:gd name="connsiteY0" fmla="*/ 1828800 h 1828800"/>
              <a:gd name="connsiteX1" fmla="*/ 0 w 1333500"/>
              <a:gd name="connsiteY1" fmla="*/ 0 h 1828800"/>
              <a:gd name="connsiteX2" fmla="*/ 1333500 w 1333500"/>
              <a:gd name="connsiteY2" fmla="*/ 0 h 1828800"/>
              <a:gd name="connsiteX3" fmla="*/ 1333500 w 1333500"/>
              <a:gd name="connsiteY3" fmla="*/ 1824038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3500" h="1828800">
                <a:moveTo>
                  <a:pt x="0" y="1828800"/>
                </a:moveTo>
                <a:lnTo>
                  <a:pt x="0" y="0"/>
                </a:lnTo>
                <a:lnTo>
                  <a:pt x="1333500" y="0"/>
                </a:lnTo>
                <a:lnTo>
                  <a:pt x="1333500" y="1824038"/>
                </a:lnTo>
              </a:path>
            </a:pathLst>
          </a:custGeom>
          <a:noFill/>
          <a:ln w="38100">
            <a:solidFill>
              <a:srgbClr val="FFFF00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805DCC4-FECD-4508-9F07-6C2265893239}"/>
              </a:ext>
            </a:extLst>
          </p:cNvPr>
          <p:cNvCxnSpPr/>
          <p:nvPr/>
        </p:nvCxnSpPr>
        <p:spPr bwMode="auto">
          <a:xfrm>
            <a:off x="3436083" y="3111098"/>
            <a:ext cx="0" cy="1189354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E1D892-436B-4FD6-8361-67A520EB7262}"/>
              </a:ext>
            </a:extLst>
          </p:cNvPr>
          <p:cNvCxnSpPr>
            <a:stCxn id="15" idx="4"/>
            <a:endCxn id="38" idx="0"/>
          </p:cNvCxnSpPr>
          <p:nvPr/>
        </p:nvCxnSpPr>
        <p:spPr>
          <a:xfrm>
            <a:off x="5757391" y="4770506"/>
            <a:ext cx="0" cy="15799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312BA6-677F-4ACC-B03B-8D9674C54339}"/>
              </a:ext>
            </a:extLst>
          </p:cNvPr>
          <p:cNvCxnSpPr>
            <a:stCxn id="38" idx="6"/>
            <a:endCxn id="40" idx="2"/>
          </p:cNvCxnSpPr>
          <p:nvPr/>
        </p:nvCxnSpPr>
        <p:spPr>
          <a:xfrm>
            <a:off x="5868301" y="6461340"/>
            <a:ext cx="5161442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FC670AC-6A75-4676-BFDC-3CB7ED12E2AC}"/>
              </a:ext>
            </a:extLst>
          </p:cNvPr>
          <p:cNvCxnSpPr>
            <a:stCxn id="40" idx="0"/>
            <a:endCxn id="39" idx="4"/>
          </p:cNvCxnSpPr>
          <p:nvPr/>
        </p:nvCxnSpPr>
        <p:spPr>
          <a:xfrm flipV="1">
            <a:off x="11140653" y="4770506"/>
            <a:ext cx="0" cy="157992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399B4F-3346-46B8-A760-32CB02DE2754}"/>
              </a:ext>
            </a:extLst>
          </p:cNvPr>
          <p:cNvCxnSpPr>
            <a:stCxn id="39" idx="0"/>
            <a:endCxn id="41" idx="4"/>
          </p:cNvCxnSpPr>
          <p:nvPr/>
        </p:nvCxnSpPr>
        <p:spPr>
          <a:xfrm flipV="1">
            <a:off x="11140653" y="2907607"/>
            <a:ext cx="0" cy="164107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4804AE02-D0CE-4992-8C4A-662B6D46CD68}"/>
              </a:ext>
            </a:extLst>
          </p:cNvPr>
          <p:cNvSpPr/>
          <p:nvPr/>
        </p:nvSpPr>
        <p:spPr>
          <a:xfrm rot="5400000">
            <a:off x="10553433" y="1874887"/>
            <a:ext cx="18833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UAM Implementation for </a:t>
            </a:r>
            <a:br>
              <a:rPr lang="en-US" sz="1050" dirty="0"/>
            </a:br>
            <a:r>
              <a:rPr lang="en-US" sz="1050" dirty="0"/>
              <a:t>UML-4 Research  (2019 start)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097449-493A-4BF7-AED8-54B27D657B9F}"/>
              </a:ext>
            </a:extLst>
          </p:cNvPr>
          <p:cNvSpPr txBox="1"/>
          <p:nvPr/>
        </p:nvSpPr>
        <p:spPr>
          <a:xfrm>
            <a:off x="9393096" y="269401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-NEW-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934D396-C587-4B34-A809-3907F0B9E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18037F8-4433-4ED6-A43A-5F2E3512CED9}"/>
              </a:ext>
            </a:extLst>
          </p:cNvPr>
          <p:cNvSpPr/>
          <p:nvPr/>
        </p:nvSpPr>
        <p:spPr>
          <a:xfrm rot="16200000">
            <a:off x="835721" y="1657387"/>
            <a:ext cx="14782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AOP </a:t>
            </a:r>
            <a:br>
              <a:rPr lang="en-US" sz="2000" b="1" dirty="0"/>
            </a:br>
            <a:r>
              <a:rPr lang="en-US" sz="2000" b="1" dirty="0"/>
              <a:t>Functional</a:t>
            </a:r>
            <a:br>
              <a:rPr lang="en-US" sz="2000" b="1" dirty="0"/>
            </a:br>
            <a:r>
              <a:rPr lang="en-US" sz="2000" b="1" dirty="0"/>
              <a:t> Capabilities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1B9405-CD8A-4787-AE07-37A2D5EBD64D}"/>
              </a:ext>
            </a:extLst>
          </p:cNvPr>
          <p:cNvSpPr txBox="1"/>
          <p:nvPr/>
        </p:nvSpPr>
        <p:spPr>
          <a:xfrm>
            <a:off x="473054" y="6607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AFCM Reference Automation System for FPM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31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B61E6F-31BC-4A69-B3A6-6E7C14E98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AFCM FPM Integration &amp; Testing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A2E88A-5A5C-4A37-B0C5-B727969F7180}"/>
              </a:ext>
            </a:extLst>
          </p:cNvPr>
          <p:cNvGrpSpPr>
            <a:grpSpLocks noChangeAspect="1"/>
          </p:cNvGrpSpPr>
          <p:nvPr/>
        </p:nvGrpSpPr>
        <p:grpSpPr>
          <a:xfrm>
            <a:off x="688572" y="2911486"/>
            <a:ext cx="1600200" cy="1760997"/>
            <a:chOff x="5580415" y="2168856"/>
            <a:chExt cx="1550252" cy="170603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A4EAE3-DD19-404C-A0B2-6AA7508A1D11}"/>
                </a:ext>
              </a:extLst>
            </p:cNvPr>
            <p:cNvSpPr txBox="1"/>
            <p:nvPr/>
          </p:nvSpPr>
          <p:spPr>
            <a:xfrm>
              <a:off x="5580415" y="2168856"/>
              <a:ext cx="1550251" cy="4001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2">
                  <a:lumMod val="75000"/>
                </a:schemeClr>
              </a:solidFill>
              <a:prstDash val="sysDash"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Tactical Operations </a:t>
              </a:r>
              <a:br>
                <a:rPr lang="en-US" sz="1260" b="1" dirty="0"/>
              </a:br>
              <a:r>
                <a:rPr lang="en-US" sz="1260" b="1" dirty="0"/>
                <a:t>(HPA)</a:t>
              </a:r>
            </a:p>
          </p:txBody>
        </p:sp>
        <p:graphicFrame>
          <p:nvGraphicFramePr>
            <p:cNvPr id="26" name="Object 25">
              <a:extLst>
                <a:ext uri="{FF2B5EF4-FFF2-40B4-BE49-F238E27FC236}">
                  <a16:creationId xmlns:a16="http://schemas.microsoft.com/office/drawing/2014/main" id="{E65C3C2B-6622-4EDA-8BB6-24F440E26D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1466261"/>
                </p:ext>
              </p:extLst>
            </p:nvPr>
          </p:nvGraphicFramePr>
          <p:xfrm>
            <a:off x="5580416" y="2676964"/>
            <a:ext cx="1550251" cy="11979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47" name="Acrobat Document" r:id="rId3" imgW="7543610" imgH="5829062" progId="Acrobat.Document.2017">
                    <p:embed/>
                  </p:oleObj>
                </mc:Choice>
                <mc:Fallback>
                  <p:oleObj name="Acrobat Document" r:id="rId3" imgW="7543610" imgH="5829062" progId="Acrobat.Document.2017">
                    <p:embed/>
                    <p:pic>
                      <p:nvPicPr>
                        <p:cNvPr id="26" name="Object 25">
                          <a:extLst>
                            <a:ext uri="{FF2B5EF4-FFF2-40B4-BE49-F238E27FC236}">
                              <a16:creationId xmlns:a16="http://schemas.microsoft.com/office/drawing/2014/main" id="{E65C3C2B-6622-4EDA-8BB6-24F440E26D3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80416" y="2676964"/>
                          <a:ext cx="1550251" cy="1197923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accent2">
                              <a:lumMod val="75000"/>
                            </a:schemeClr>
                          </a:solidFill>
                          <a:prstDash val="sysDash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367EA6C0-1141-4B75-807E-A057DA917752}"/>
              </a:ext>
            </a:extLst>
          </p:cNvPr>
          <p:cNvCxnSpPr>
            <a:cxnSpLocks/>
            <a:stCxn id="13" idx="3"/>
            <a:endCxn id="36" idx="0"/>
          </p:cNvCxnSpPr>
          <p:nvPr/>
        </p:nvCxnSpPr>
        <p:spPr bwMode="auto">
          <a:xfrm>
            <a:off x="2288772" y="1043385"/>
            <a:ext cx="2352866" cy="928260"/>
          </a:xfrm>
          <a:prstGeom prst="bentConnector2">
            <a:avLst/>
          </a:prstGeom>
          <a:ln w="38100">
            <a:solidFill>
              <a:srgbClr val="92D05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638675E9-D2A7-404D-B1EF-897F786BD126}"/>
              </a:ext>
            </a:extLst>
          </p:cNvPr>
          <p:cNvCxnSpPr>
            <a:cxnSpLocks/>
            <a:stCxn id="35" idx="2"/>
            <a:endCxn id="42" idx="2"/>
          </p:cNvCxnSpPr>
          <p:nvPr/>
        </p:nvCxnSpPr>
        <p:spPr bwMode="auto">
          <a:xfrm rot="16200000" flipH="1">
            <a:off x="6092339" y="2427401"/>
            <a:ext cx="12700" cy="2894814"/>
          </a:xfrm>
          <a:prstGeom prst="bentConnector3">
            <a:avLst>
              <a:gd name="adj1" fmla="val 3369228"/>
            </a:avLst>
          </a:prstGeom>
          <a:ln w="38100">
            <a:solidFill>
              <a:schemeClr val="accent2">
                <a:lumMod val="75000"/>
              </a:schemeClr>
            </a:solidFill>
            <a:prstDash val="solid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2583AB96-D79B-4AE6-A9B3-937DD0226602}"/>
              </a:ext>
            </a:extLst>
          </p:cNvPr>
          <p:cNvCxnSpPr>
            <a:cxnSpLocks/>
            <a:stCxn id="13" idx="3"/>
            <a:endCxn id="29" idx="0"/>
          </p:cNvCxnSpPr>
          <p:nvPr/>
        </p:nvCxnSpPr>
        <p:spPr bwMode="auto">
          <a:xfrm>
            <a:off x="2288772" y="1043385"/>
            <a:ext cx="5238200" cy="964260"/>
          </a:xfrm>
          <a:prstGeom prst="bentConnector2">
            <a:avLst/>
          </a:prstGeom>
          <a:ln w="38100">
            <a:solidFill>
              <a:srgbClr val="92D050"/>
            </a:solidFill>
            <a:headEnd type="none" w="med" len="med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AAF206-D1DD-4C8C-992E-299F8594DD6D}"/>
              </a:ext>
            </a:extLst>
          </p:cNvPr>
          <p:cNvGrpSpPr>
            <a:grpSpLocks noChangeAspect="1"/>
          </p:cNvGrpSpPr>
          <p:nvPr/>
        </p:nvGrpSpPr>
        <p:grpSpPr>
          <a:xfrm>
            <a:off x="688572" y="803319"/>
            <a:ext cx="1600200" cy="1835005"/>
            <a:chOff x="1339614" y="1988354"/>
            <a:chExt cx="1550253" cy="17777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78C035-B16E-4B7D-BF48-9CA5897D1004}"/>
                </a:ext>
              </a:extLst>
            </p:cNvPr>
            <p:cNvSpPr txBox="1"/>
            <p:nvPr/>
          </p:nvSpPr>
          <p:spPr>
            <a:xfrm>
              <a:off x="1339614" y="1988354"/>
              <a:ext cx="1550253" cy="4651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92D050"/>
              </a:solidFill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Flight Path </a:t>
              </a:r>
              <a:r>
                <a:rPr lang="en-US" sz="1260" b="1" dirty="0" err="1"/>
                <a:t>Mgmt</a:t>
              </a:r>
              <a:br>
                <a:rPr lang="en-US" sz="1260" b="1" dirty="0"/>
              </a:br>
              <a:r>
                <a:rPr lang="en-US" sz="1260" b="1" dirty="0"/>
                <a:t>(FPM)</a:t>
              </a:r>
            </a:p>
          </p:txBody>
        </p:sp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D2CF8905-9B30-4527-9B38-8F4AD5D1CAA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2217282"/>
                </p:ext>
              </p:extLst>
            </p:nvPr>
          </p:nvGraphicFramePr>
          <p:xfrm>
            <a:off x="1339614" y="2568162"/>
            <a:ext cx="1550253" cy="11979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48" name="Acrobat Document" r:id="rId5" imgW="7543610" imgH="5829062" progId="Acrobat.Document.2017">
                    <p:embed/>
                  </p:oleObj>
                </mc:Choice>
                <mc:Fallback>
                  <p:oleObj name="Acrobat Document" r:id="rId5" imgW="7543610" imgH="5829062" progId="Acrobat.Document.2017">
                    <p:embed/>
                    <p:pic>
                      <p:nvPicPr>
                        <p:cNvPr id="15" name="Object 14">
                          <a:extLst>
                            <a:ext uri="{FF2B5EF4-FFF2-40B4-BE49-F238E27FC236}">
                              <a16:creationId xmlns:a16="http://schemas.microsoft.com/office/drawing/2014/main" id="{D2CF8905-9B30-4527-9B38-8F4AD5D1CAA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39614" y="2568162"/>
                          <a:ext cx="1550253" cy="1197921"/>
                        </a:xfrm>
                        <a:prstGeom prst="rect">
                          <a:avLst/>
                        </a:prstGeom>
                        <a:ln w="38100">
                          <a:solidFill>
                            <a:srgbClr val="92D05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0E5B6E-39F6-44FF-9CE5-4A865ACB4ACC}"/>
              </a:ext>
            </a:extLst>
          </p:cNvPr>
          <p:cNvGrpSpPr/>
          <p:nvPr/>
        </p:nvGrpSpPr>
        <p:grpSpPr>
          <a:xfrm>
            <a:off x="2638775" y="668878"/>
            <a:ext cx="1579992" cy="494233"/>
            <a:chOff x="1071914" y="3012952"/>
            <a:chExt cx="1579992" cy="49423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42B16A6-0A49-4926-A6A1-A40E6D6EA622}"/>
                </a:ext>
              </a:extLst>
            </p:cNvPr>
            <p:cNvGrpSpPr/>
            <p:nvPr/>
          </p:nvGrpSpPr>
          <p:grpSpPr>
            <a:xfrm>
              <a:off x="1071914" y="3267119"/>
              <a:ext cx="1559797" cy="240066"/>
              <a:chOff x="1071914" y="3267119"/>
              <a:chExt cx="1559797" cy="240066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DEE9A78-25A1-48E1-BEB3-F7E2F7F83D11}"/>
                  </a:ext>
                </a:extLst>
              </p:cNvPr>
              <p:cNvSpPr/>
              <p:nvPr/>
            </p:nvSpPr>
            <p:spPr bwMode="auto">
              <a:xfrm>
                <a:off x="1071914" y="3267119"/>
                <a:ext cx="452701" cy="2400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92D050"/>
                </a:solidFill>
              </a:ln>
              <a:effectLst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60" dirty="0">
                    <a:latin typeface="Arial" pitchFamily="-109" charset="0"/>
                    <a:ea typeface="ＭＳ Ｐゴシック" pitchFamily="-109" charset="-128"/>
                  </a:rPr>
                  <a:t>Batch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4F77A76-E951-43AF-823F-20DB697D7D1E}"/>
                  </a:ext>
                </a:extLst>
              </p:cNvPr>
              <p:cNvSpPr/>
              <p:nvPr/>
            </p:nvSpPr>
            <p:spPr bwMode="auto">
              <a:xfrm>
                <a:off x="1625462" y="3267119"/>
                <a:ext cx="452701" cy="2400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92D050"/>
                </a:solidFill>
              </a:ln>
              <a:effectLst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60" dirty="0">
                    <a:latin typeface="Arial" pitchFamily="-109" charset="0"/>
                    <a:ea typeface="ＭＳ Ｐゴシック" pitchFamily="-109" charset="-128"/>
                  </a:rPr>
                  <a:t>HITL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5B50FE8-4F91-4127-9DEC-8AB3275D7166}"/>
                  </a:ext>
                </a:extLst>
              </p:cNvPr>
              <p:cNvSpPr/>
              <p:nvPr/>
            </p:nvSpPr>
            <p:spPr bwMode="auto">
              <a:xfrm>
                <a:off x="2179010" y="3267119"/>
                <a:ext cx="452701" cy="2400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92D050"/>
                </a:solidFill>
              </a:ln>
              <a:effectLst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60" dirty="0"/>
                  <a:t>V&amp;V</a:t>
                </a:r>
                <a:endParaRPr lang="en-US" sz="960" dirty="0">
                  <a:latin typeface="Arial" pitchFamily="-109" charset="0"/>
                  <a:ea typeface="ＭＳ Ｐゴシック" pitchFamily="-109" charset="-128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647315-68FD-D543-8719-99306866E1B6}"/>
                </a:ext>
              </a:extLst>
            </p:cNvPr>
            <p:cNvSpPr txBox="1"/>
            <p:nvPr/>
          </p:nvSpPr>
          <p:spPr>
            <a:xfrm>
              <a:off x="1085452" y="3012952"/>
              <a:ext cx="1566454" cy="27699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</a:rPr>
                <a:t>FY21       FY22      FY23</a:t>
              </a:r>
              <a:endParaRPr lang="en-US" sz="12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DBA3F5C-3A04-47D8-88A7-81ED70A5B3C4}"/>
              </a:ext>
            </a:extLst>
          </p:cNvPr>
          <p:cNvGrpSpPr/>
          <p:nvPr/>
        </p:nvGrpSpPr>
        <p:grpSpPr>
          <a:xfrm>
            <a:off x="3412086" y="1971645"/>
            <a:ext cx="2459104" cy="1903163"/>
            <a:chOff x="3409249" y="2865220"/>
            <a:chExt cx="2459104" cy="190316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286F46-2D6F-458C-B672-2B4659D0B403}"/>
                </a:ext>
              </a:extLst>
            </p:cNvPr>
            <p:cNvSpPr txBox="1"/>
            <p:nvPr/>
          </p:nvSpPr>
          <p:spPr>
            <a:xfrm>
              <a:off x="3409249" y="2865220"/>
              <a:ext cx="2459104" cy="286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7030A0"/>
              </a:solidFill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IAS-1 Flight Test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35FC182-EFD1-734F-82DB-529070644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415837" y="3267119"/>
              <a:ext cx="2452516" cy="1501264"/>
            </a:xfrm>
            <a:prstGeom prst="rect">
              <a:avLst/>
            </a:prstGeom>
            <a:ln w="38100">
              <a:solidFill>
                <a:srgbClr val="7030A0"/>
              </a:solidFill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AB19122-5DEE-468B-B7CF-B9CBBA19AC8B}"/>
              </a:ext>
            </a:extLst>
          </p:cNvPr>
          <p:cNvGrpSpPr/>
          <p:nvPr/>
        </p:nvGrpSpPr>
        <p:grpSpPr>
          <a:xfrm>
            <a:off x="6264838" y="2007645"/>
            <a:ext cx="2524268" cy="1867163"/>
            <a:chOff x="6239438" y="2878156"/>
            <a:chExt cx="2524268" cy="186716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2BCB09-B1DF-44AE-9CE0-8BEAD0F277CC}"/>
                </a:ext>
              </a:extLst>
            </p:cNvPr>
            <p:cNvSpPr txBox="1"/>
            <p:nvPr/>
          </p:nvSpPr>
          <p:spPr>
            <a:xfrm>
              <a:off x="6239438" y="2878156"/>
              <a:ext cx="2524268" cy="2862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HITL / Tech Integration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6BB2B15-0BC3-C144-A0A6-A6A1D3ECA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986" y="3267119"/>
              <a:ext cx="2498720" cy="1478200"/>
            </a:xfrm>
            <a:prstGeom prst="rect">
              <a:avLst/>
            </a:prstGeom>
            <a:ln w="38100">
              <a:solidFill>
                <a:srgbClr val="0070C0"/>
              </a:solidFill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4B7602D-1563-4501-B546-073E012A455B}"/>
              </a:ext>
            </a:extLst>
          </p:cNvPr>
          <p:cNvGrpSpPr/>
          <p:nvPr/>
        </p:nvGrpSpPr>
        <p:grpSpPr>
          <a:xfrm>
            <a:off x="9254082" y="1989429"/>
            <a:ext cx="2558800" cy="1896496"/>
            <a:chOff x="9254082" y="1088077"/>
            <a:chExt cx="2558800" cy="189649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6008A8-20CB-475E-B864-864596E9B740}"/>
                </a:ext>
              </a:extLst>
            </p:cNvPr>
            <p:cNvSpPr txBox="1"/>
            <p:nvPr/>
          </p:nvSpPr>
          <p:spPr>
            <a:xfrm>
              <a:off x="9254082" y="1088077"/>
              <a:ext cx="2558800" cy="286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7030A0"/>
              </a:solidFill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IAS-2 Flight Test / Sys. Integration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34C6D87-FA8D-394E-8A7E-2008CA0B0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lum brigh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4082" y="1476533"/>
              <a:ext cx="2558800" cy="15080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7030A0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FAD66CD-51E6-4B17-8C49-558383915C8E}"/>
              </a:ext>
            </a:extLst>
          </p:cNvPr>
          <p:cNvGrpSpPr>
            <a:grpSpLocks noChangeAspect="1"/>
          </p:cNvGrpSpPr>
          <p:nvPr/>
        </p:nvGrpSpPr>
        <p:grpSpPr>
          <a:xfrm>
            <a:off x="4270990" y="4882458"/>
            <a:ext cx="1600200" cy="1692216"/>
            <a:chOff x="9617154" y="4176034"/>
            <a:chExt cx="1913760" cy="202380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C25886-09EB-44EC-A5BC-C1397DAA05BC}"/>
                </a:ext>
              </a:extLst>
            </p:cNvPr>
            <p:cNvSpPr txBox="1"/>
            <p:nvPr/>
          </p:nvSpPr>
          <p:spPr>
            <a:xfrm>
              <a:off x="9617154" y="4176034"/>
              <a:ext cx="1913760" cy="4801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0070C0"/>
              </a:solidFill>
              <a:prstDash val="sysDash"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260" b="1"/>
              </a:lvl1pPr>
            </a:lstStyle>
            <a:p>
              <a:r>
                <a:rPr lang="en-US" dirty="0"/>
                <a:t>Mission </a:t>
              </a:r>
              <a:r>
                <a:rPr lang="en-US" dirty="0" err="1"/>
                <a:t>Mgmt</a:t>
              </a:r>
              <a:br>
                <a:rPr lang="en-US" dirty="0"/>
              </a:br>
              <a:r>
                <a:rPr lang="en-US" dirty="0"/>
                <a:t>(IPR)</a:t>
              </a:r>
            </a:p>
          </p:txBody>
        </p:sp>
        <p:graphicFrame>
          <p:nvGraphicFramePr>
            <p:cNvPr id="54" name="Object 53">
              <a:extLst>
                <a:ext uri="{FF2B5EF4-FFF2-40B4-BE49-F238E27FC236}">
                  <a16:creationId xmlns:a16="http://schemas.microsoft.com/office/drawing/2014/main" id="{D315FDFE-3319-4EDF-A431-611B697E61C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5691852"/>
                </p:ext>
              </p:extLst>
            </p:nvPr>
          </p:nvGraphicFramePr>
          <p:xfrm>
            <a:off x="9648594" y="4745319"/>
            <a:ext cx="1882320" cy="14545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49" name="Acrobat Document" r:id="rId10" imgW="7543610" imgH="5829062" progId="Acrobat.Document.2017">
                    <p:embed/>
                  </p:oleObj>
                </mc:Choice>
                <mc:Fallback>
                  <p:oleObj name="Acrobat Document" r:id="rId10" imgW="7543610" imgH="5829062" progId="Acrobat.Document.2017">
                    <p:embed/>
                    <p:pic>
                      <p:nvPicPr>
                        <p:cNvPr id="54" name="Object 53">
                          <a:extLst>
                            <a:ext uri="{FF2B5EF4-FFF2-40B4-BE49-F238E27FC236}">
                              <a16:creationId xmlns:a16="http://schemas.microsoft.com/office/drawing/2014/main" id="{D315FDFE-3319-4EDF-A431-611B697E61C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9648594" y="4745319"/>
                          <a:ext cx="1882320" cy="1454521"/>
                        </a:xfrm>
                        <a:prstGeom prst="rect">
                          <a:avLst/>
                        </a:prstGeom>
                        <a:ln w="38100">
                          <a:solidFill>
                            <a:srgbClr val="0070C0"/>
                          </a:solidFill>
                          <a:prstDash val="sysDash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AA0B302-AF92-45BF-AADF-48E69DF716E3}"/>
              </a:ext>
            </a:extLst>
          </p:cNvPr>
          <p:cNvSpPr/>
          <p:nvPr/>
        </p:nvSpPr>
        <p:spPr>
          <a:xfrm flipH="1">
            <a:off x="5871190" y="3914662"/>
            <a:ext cx="2091704" cy="1179847"/>
          </a:xfrm>
          <a:custGeom>
            <a:avLst/>
            <a:gdLst>
              <a:gd name="connsiteX0" fmla="*/ 1828800 w 1828800"/>
              <a:gd name="connsiteY0" fmla="*/ 795338 h 795338"/>
              <a:gd name="connsiteX1" fmla="*/ 0 w 1828800"/>
              <a:gd name="connsiteY1" fmla="*/ 795338 h 795338"/>
              <a:gd name="connsiteX2" fmla="*/ 0 w 1828800"/>
              <a:gd name="connsiteY2" fmla="*/ 0 h 79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795338">
                <a:moveTo>
                  <a:pt x="1828800" y="795338"/>
                </a:moveTo>
                <a:lnTo>
                  <a:pt x="0" y="795338"/>
                </a:lnTo>
                <a:lnTo>
                  <a:pt x="0" y="0"/>
                </a:lnTo>
              </a:path>
            </a:pathLst>
          </a:custGeom>
          <a:ln w="38100">
            <a:solidFill>
              <a:srgbClr val="0070C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FA7059A-46C4-4559-A321-8C1333A22314}"/>
              </a:ext>
            </a:extLst>
          </p:cNvPr>
          <p:cNvCxnSpPr>
            <a:stCxn id="42" idx="3"/>
            <a:endCxn id="37" idx="1"/>
          </p:cNvCxnSpPr>
          <p:nvPr/>
        </p:nvCxnSpPr>
        <p:spPr>
          <a:xfrm flipV="1">
            <a:off x="8789106" y="3131905"/>
            <a:ext cx="464976" cy="3803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7D40F85-AC96-4CF8-B310-D040F351BCE1}"/>
              </a:ext>
            </a:extLst>
          </p:cNvPr>
          <p:cNvGrpSpPr/>
          <p:nvPr/>
        </p:nvGrpSpPr>
        <p:grpSpPr>
          <a:xfrm>
            <a:off x="9303930" y="4515399"/>
            <a:ext cx="2459104" cy="1229090"/>
            <a:chOff x="9303930" y="4515399"/>
            <a:chExt cx="2459104" cy="122909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A78E5A8-579A-4AD4-B505-9F4A8CEAEF8D}"/>
                </a:ext>
              </a:extLst>
            </p:cNvPr>
            <p:cNvSpPr txBox="1"/>
            <p:nvPr/>
          </p:nvSpPr>
          <p:spPr>
            <a:xfrm>
              <a:off x="9303930" y="4876559"/>
              <a:ext cx="2459104" cy="8679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Flight-Evaluated Prototypes</a:t>
              </a:r>
            </a:p>
            <a:p>
              <a:pPr algn="ctr"/>
              <a:r>
                <a:rPr lang="en-US" sz="1260" b="1" dirty="0"/>
                <a:t>Design Guidelines / Best Practices</a:t>
              </a:r>
            </a:p>
            <a:p>
              <a:pPr algn="ctr"/>
              <a:r>
                <a:rPr lang="en-US" sz="1260" b="1" dirty="0"/>
                <a:t>Input to Standards Development</a:t>
              </a:r>
            </a:p>
            <a:p>
              <a:pPr algn="ctr"/>
              <a:r>
                <a:rPr lang="en-US" sz="1260" b="1" dirty="0"/>
                <a:t>Suggested Means of Compliance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26C96C9-31EA-4B05-A9F7-15182CCAE5E4}"/>
                </a:ext>
              </a:extLst>
            </p:cNvPr>
            <p:cNvSpPr txBox="1"/>
            <p:nvPr/>
          </p:nvSpPr>
          <p:spPr>
            <a:xfrm>
              <a:off x="9303930" y="4515399"/>
              <a:ext cx="2459104" cy="286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60" b="1" dirty="0"/>
                <a:t>AFCM Guidance to Industry</a:t>
              </a:r>
            </a:p>
          </p:txBody>
        </p:sp>
      </p:grp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0980B1-18FD-496E-9D89-93484FB5920D}"/>
              </a:ext>
            </a:extLst>
          </p:cNvPr>
          <p:cNvCxnSpPr>
            <a:cxnSpLocks/>
            <a:stCxn id="37" idx="2"/>
            <a:endCxn id="56" idx="0"/>
          </p:cNvCxnSpPr>
          <p:nvPr/>
        </p:nvCxnSpPr>
        <p:spPr>
          <a:xfrm>
            <a:off x="10533482" y="3885925"/>
            <a:ext cx="0" cy="629474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562688FD-4DF9-4D18-BD35-C29505AD552C}"/>
              </a:ext>
            </a:extLst>
          </p:cNvPr>
          <p:cNvSpPr/>
          <p:nvPr/>
        </p:nvSpPr>
        <p:spPr>
          <a:xfrm>
            <a:off x="5429170" y="1717478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FY23</a:t>
            </a:r>
            <a:endParaRPr lang="en-US" sz="12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5824872-64AA-4BC0-96AA-20832694558C}"/>
              </a:ext>
            </a:extLst>
          </p:cNvPr>
          <p:cNvSpPr/>
          <p:nvPr/>
        </p:nvSpPr>
        <p:spPr>
          <a:xfrm>
            <a:off x="8324376" y="1717478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FY24</a:t>
            </a:r>
            <a:endParaRPr lang="en-US" sz="12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AD1BF93-F918-40E1-B4BD-DA42A5B1269F}"/>
              </a:ext>
            </a:extLst>
          </p:cNvPr>
          <p:cNvSpPr/>
          <p:nvPr/>
        </p:nvSpPr>
        <p:spPr>
          <a:xfrm>
            <a:off x="11329143" y="1717478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FY25</a:t>
            </a:r>
            <a:endParaRPr lang="en-US" sz="1200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DAC05EA-C185-4209-8417-6266AAC6163A}"/>
              </a:ext>
            </a:extLst>
          </p:cNvPr>
          <p:cNvGrpSpPr>
            <a:grpSpLocks noChangeAspect="1"/>
          </p:cNvGrpSpPr>
          <p:nvPr/>
        </p:nvGrpSpPr>
        <p:grpSpPr>
          <a:xfrm>
            <a:off x="688571" y="4895041"/>
            <a:ext cx="1600200" cy="1705904"/>
            <a:chOff x="3121388" y="4416136"/>
            <a:chExt cx="1925879" cy="205309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125248-FB78-4C58-9E91-74B337C6DF2D}"/>
                </a:ext>
              </a:extLst>
            </p:cNvPr>
            <p:cNvSpPr txBox="1"/>
            <p:nvPr/>
          </p:nvSpPr>
          <p:spPr>
            <a:xfrm>
              <a:off x="3121388" y="4416136"/>
              <a:ext cx="1925879" cy="4801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FFC000"/>
              </a:solidFill>
              <a:prstDash val="sysDash"/>
            </a:ln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260" b="1"/>
              </a:lvl1pPr>
            </a:lstStyle>
            <a:p>
              <a:r>
                <a:rPr lang="en-US" dirty="0"/>
                <a:t>Vehicle Control</a:t>
              </a:r>
              <a:br>
                <a:rPr lang="en-US" dirty="0"/>
              </a:br>
              <a:r>
                <a:rPr lang="en-US" dirty="0"/>
                <a:t>(AHA)</a:t>
              </a:r>
            </a:p>
          </p:txBody>
        </p:sp>
        <p:graphicFrame>
          <p:nvGraphicFramePr>
            <p:cNvPr id="68" name="Object 67">
              <a:extLst>
                <a:ext uri="{FF2B5EF4-FFF2-40B4-BE49-F238E27FC236}">
                  <a16:creationId xmlns:a16="http://schemas.microsoft.com/office/drawing/2014/main" id="{C59F5507-EF3A-486B-8F62-39CC455AA1C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7160509"/>
                </p:ext>
              </p:extLst>
            </p:nvPr>
          </p:nvGraphicFramePr>
          <p:xfrm>
            <a:off x="3164946" y="5014710"/>
            <a:ext cx="1882321" cy="14545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50" name="Acrobat Document" r:id="rId12" imgW="7543559" imgH="5829107" progId="Acrobat.Document.2017">
                    <p:embed/>
                  </p:oleObj>
                </mc:Choice>
                <mc:Fallback>
                  <p:oleObj name="Acrobat Document" r:id="rId12" imgW="7543559" imgH="5829107" progId="Acrobat.Document.2017">
                    <p:embed/>
                    <p:pic>
                      <p:nvPicPr>
                        <p:cNvPr id="14" name="Object 13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164946" y="5014710"/>
                          <a:ext cx="1882321" cy="1454522"/>
                        </a:xfrm>
                        <a:prstGeom prst="rect">
                          <a:avLst/>
                        </a:prstGeom>
                        <a:ln w="38100">
                          <a:solidFill>
                            <a:srgbClr val="FFC000"/>
                          </a:solidFill>
                          <a:prstDash val="sysDash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4FAA670-B936-422A-977D-716F0AA05B39}"/>
              </a:ext>
            </a:extLst>
          </p:cNvPr>
          <p:cNvCxnSpPr>
            <a:stCxn id="67" idx="3"/>
            <a:endCxn id="53" idx="1"/>
          </p:cNvCxnSpPr>
          <p:nvPr/>
        </p:nvCxnSpPr>
        <p:spPr>
          <a:xfrm flipV="1">
            <a:off x="2288771" y="5083190"/>
            <a:ext cx="1982219" cy="11320"/>
          </a:xfrm>
          <a:prstGeom prst="straightConnector1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C000"/>
            </a:solidFill>
            <a:prstDash val="sysDash"/>
            <a:headEnd type="none" w="med" len="med"/>
            <a:tailEnd type="triangle" w="med" len="med"/>
          </a:ln>
          <a:effectLst/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E9BB302-F32D-48C8-ADA7-C656666070ED}"/>
              </a:ext>
            </a:extLst>
          </p:cNvPr>
          <p:cNvCxnSpPr>
            <a:cxnSpLocks/>
            <a:stCxn id="24" idx="3"/>
            <a:endCxn id="35" idx="3"/>
          </p:cNvCxnSpPr>
          <p:nvPr/>
        </p:nvCxnSpPr>
        <p:spPr>
          <a:xfrm>
            <a:off x="2288771" y="3117986"/>
            <a:ext cx="1129903" cy="619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82A47-736E-4375-8EB4-5CFD5C08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259D5C-568A-4C20-9208-DC2E60A5644B}"/>
              </a:ext>
            </a:extLst>
          </p:cNvPr>
          <p:cNvSpPr txBox="1"/>
          <p:nvPr/>
        </p:nvSpPr>
        <p:spPr>
          <a:xfrm>
            <a:off x="8789106" y="6219762"/>
            <a:ext cx="30780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dirty="0"/>
              <a:t>HITL   Human-in-the-Loop Simulation</a:t>
            </a:r>
          </a:p>
          <a:p>
            <a:pPr algn="r"/>
            <a:r>
              <a:rPr lang="en-US" sz="1000" b="1" dirty="0"/>
              <a:t>IAS  Integration of Automated Systems Flight Test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806425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7.3|47.1|61.5|45.3"/>
</p:tagLst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127568</TotalTime>
  <Words>993</Words>
  <Application>Microsoft Office PowerPoint</Application>
  <PresentationFormat>Widescreen</PresentationFormat>
  <Paragraphs>202</Paragraphs>
  <Slides>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Wingdings</vt:lpstr>
      <vt:lpstr>21_Office Theme</vt:lpstr>
      <vt:lpstr>Acrobat Document</vt:lpstr>
      <vt:lpstr>PowerPoint Presentation</vt:lpstr>
      <vt:lpstr>Flight Path Management (FPM) in Context</vt:lpstr>
      <vt:lpstr>FPM Automation Goals and Objectives</vt:lpstr>
      <vt:lpstr>Mode of Operation Enabled by Digital Technology</vt:lpstr>
      <vt:lpstr>National Airspace System (NAS) User Constituencies  Unified Mechanism for All Operators to Achieve Their Aviation Visions</vt:lpstr>
      <vt:lpstr>FPM Interactions with UAM Operational Elements</vt:lpstr>
      <vt:lpstr>Autonomous Operations Planner (AOP)</vt:lpstr>
      <vt:lpstr>AFCM FPM Integration &amp; Testing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AAM Delta Project Approval Review - TOR Compliance Matrix</dc:title>
  <dc:creator>Guminsky, Michael D. (LARC-E1A)</dc:creator>
  <cp:lastModifiedBy>Wing, David J. (LARC-D318)</cp:lastModifiedBy>
  <cp:revision>508</cp:revision>
  <dcterms:created xsi:type="dcterms:W3CDTF">2021-01-05T18:23:41Z</dcterms:created>
  <dcterms:modified xsi:type="dcterms:W3CDTF">2022-02-03T21:42:49Z</dcterms:modified>
</cp:coreProperties>
</file>