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3" r:id="rId3"/>
  </p:sldMasterIdLst>
  <p:notesMasterIdLst>
    <p:notesMasterId r:id="rId21"/>
  </p:notesMasterIdLst>
  <p:sldIdLst>
    <p:sldId id="257" r:id="rId4"/>
    <p:sldId id="260" r:id="rId5"/>
    <p:sldId id="292" r:id="rId6"/>
    <p:sldId id="290" r:id="rId7"/>
    <p:sldId id="288" r:id="rId8"/>
    <p:sldId id="291" r:id="rId9"/>
    <p:sldId id="293" r:id="rId10"/>
    <p:sldId id="264" r:id="rId11"/>
    <p:sldId id="267" r:id="rId12"/>
    <p:sldId id="273" r:id="rId13"/>
    <p:sldId id="294" r:id="rId14"/>
    <p:sldId id="265" r:id="rId15"/>
    <p:sldId id="275" r:id="rId16"/>
    <p:sldId id="269" r:id="rId17"/>
    <p:sldId id="276" r:id="rId18"/>
    <p:sldId id="270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E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1BBC1-436E-45CF-A40D-CD723CBD7BB8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7E6D5-2024-451F-85A2-F99168309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24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B6877-7F11-A14A-8598-ED6D679E7740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6638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3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5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7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4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84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1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3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1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9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31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6201" y="3893347"/>
            <a:ext cx="7924800" cy="526253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“Title”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886201" y="4648200"/>
            <a:ext cx="7924800" cy="1676400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“Subtitle”</a:t>
            </a:r>
          </a:p>
        </p:txBody>
      </p:sp>
    </p:spTree>
    <p:extLst>
      <p:ext uri="{BB962C8B-B14F-4D97-AF65-F5344CB8AC3E}">
        <p14:creationId xmlns:p14="http://schemas.microsoft.com/office/powerpoint/2010/main" val="338965162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2303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ball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/>
        </p:nvGraphicFramePr>
        <p:xfrm>
          <a:off x="8229601" y="914400"/>
          <a:ext cx="3782385" cy="3764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0795">
                  <a:extLst>
                    <a:ext uri="{9D8B030D-6E8A-4147-A177-3AD203B41FA5}">
                      <a16:colId xmlns:a16="http://schemas.microsoft.com/office/drawing/2014/main" val="1330518783"/>
                    </a:ext>
                  </a:extLst>
                </a:gridCol>
                <a:gridCol w="1260795">
                  <a:extLst>
                    <a:ext uri="{9D8B030D-6E8A-4147-A177-3AD203B41FA5}">
                      <a16:colId xmlns:a16="http://schemas.microsoft.com/office/drawing/2014/main" val="1554116089"/>
                    </a:ext>
                  </a:extLst>
                </a:gridCol>
                <a:gridCol w="1260795">
                  <a:extLst>
                    <a:ext uri="{9D8B030D-6E8A-4147-A177-3AD203B41FA5}">
                      <a16:colId xmlns:a16="http://schemas.microsoft.com/office/drawing/2014/main" val="22368946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9441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7098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2684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5255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8957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67608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780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7445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7103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8522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4027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9850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2693274"/>
                  </a:ext>
                </a:extLst>
              </a:tr>
            </a:tbl>
          </a:graphicData>
        </a:graphic>
      </p:graphicFrame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62400" y="914400"/>
            <a:ext cx="4191000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>
              <a:buSzPct val="100000"/>
              <a:defRPr sz="2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slide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03814" y="4952999"/>
            <a:ext cx="3782386" cy="1600201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caption text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8229600" y="4952245"/>
            <a:ext cx="3782386" cy="1600955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caption text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03814" y="914400"/>
            <a:ext cx="3782386" cy="39624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photo/image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08234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4294" y="914400"/>
            <a:ext cx="11905306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>
              <a:buSzPct val="100000"/>
              <a:defRPr sz="2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slide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25233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704691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6201" y="3893347"/>
            <a:ext cx="7924800" cy="526253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“Title”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886201" y="4648200"/>
            <a:ext cx="7924800" cy="1676400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“Subtitle”</a:t>
            </a:r>
          </a:p>
        </p:txBody>
      </p:sp>
    </p:spTree>
    <p:extLst>
      <p:ext uri="{BB962C8B-B14F-4D97-AF65-F5344CB8AC3E}">
        <p14:creationId xmlns:p14="http://schemas.microsoft.com/office/powerpoint/2010/main" val="34253216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0" y="1029556"/>
            <a:ext cx="10287000" cy="49444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6400" y="1676400"/>
            <a:ext cx="11404600" cy="4495800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buSzPct val="100000"/>
              <a:defRPr sz="2000"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185150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A00BDA-C716-4302-A505-C972ACA3D99C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4691E1-B8FD-47F2-A120-E35FB939C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80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 SLS Slide Master Aug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31795" y="1"/>
            <a:ext cx="11060205" cy="8488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032171" y="6705221"/>
            <a:ext cx="2129989" cy="15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58284" y="1052514"/>
            <a:ext cx="11004549" cy="5405437"/>
          </a:xfrm>
          <a:prstGeom prst="rect">
            <a:avLst/>
          </a:prstGeom>
        </p:spPr>
        <p:txBody>
          <a:bodyPr/>
          <a:lstStyle>
            <a:lvl1pPr marL="173038" indent="-173038">
              <a:buClr>
                <a:srgbClr val="DC6115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42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73621-176E-45EC-B950-44A3764B3FD3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D5D01-1647-4B3C-9F6B-1201F1C8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5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288EC2-F715-2542-AD9F-89F2A2644E90}"/>
              </a:ext>
            </a:extLst>
          </p:cNvPr>
          <p:cNvSpPr/>
          <p:nvPr userDrawn="1"/>
        </p:nvSpPr>
        <p:spPr bwMode="auto">
          <a:xfrm>
            <a:off x="381000" y="228600"/>
            <a:ext cx="11455984" cy="3429000"/>
          </a:xfrm>
          <a:prstGeom prst="rect">
            <a:avLst/>
          </a:prstGeom>
          <a:solidFill>
            <a:schemeClr val="tx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782CF7B-F6AC-2E4F-9DA7-56E6D92CFFC1}"/>
              </a:ext>
            </a:extLst>
          </p:cNvPr>
          <p:cNvSpPr>
            <a:spLocks/>
          </p:cNvSpPr>
          <p:nvPr/>
        </p:nvSpPr>
        <p:spPr bwMode="auto">
          <a:xfrm>
            <a:off x="407406" y="6648260"/>
            <a:ext cx="96821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eaLnBrk="1" hangingPunct="1"/>
            <a:r>
              <a:rPr lang="en-US" altLang="en-US" sz="900" b="1" dirty="0" err="1">
                <a:solidFill>
                  <a:schemeClr val="tx1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www.jpl.nasa.gov</a:t>
            </a:r>
            <a:endParaRPr lang="en-US" altLang="en-US" sz="900" b="1" dirty="0">
              <a:solidFill>
                <a:schemeClr val="tx1"/>
              </a:solidFill>
              <a:latin typeface="Helvetica" pitchFamily="2" charset="0"/>
              <a:ea typeface="MS PGothic" panose="020B0600070205080204" pitchFamily="34" charset="-128"/>
              <a:sym typeface="Helvetica Neue" panose="02000503000000020004" pitchFamily="2" charset="0"/>
            </a:endParaRPr>
          </a:p>
        </p:txBody>
      </p:sp>
      <p:pic>
        <p:nvPicPr>
          <p:cNvPr id="8" name="Picture 7" descr="Tribrand_ColorBlackText_RGB_small_040615.eps">
            <a:extLst>
              <a:ext uri="{FF2B5EF4-FFF2-40B4-BE49-F238E27FC236}">
                <a16:creationId xmlns:a16="http://schemas.microsoft.com/office/drawing/2014/main" id="{0C90A4E4-D986-944C-95D6-D376CB80F9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712729"/>
            <a:ext cx="3556449" cy="762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430736-03E5-C74C-B4C6-E5D7A2EF6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4556609"/>
            <a:ext cx="2152407" cy="5697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1004D6-9F48-3546-80A8-EF7DB58B72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259" y="336883"/>
            <a:ext cx="7082725" cy="33207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01C87FE-EA4C-A44C-AEF7-5837393D7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54" b="17708"/>
          <a:stretch/>
        </p:blipFill>
        <p:spPr>
          <a:xfrm rot="17696915" flipH="1">
            <a:off x="4388371" y="2154150"/>
            <a:ext cx="1290440" cy="5956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9E6E13-532B-6243-83D8-EC047FBF71B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21586">
            <a:off x="5593438" y="1930369"/>
            <a:ext cx="80707" cy="133742"/>
          </a:xfrm>
          <a:prstGeom prst="rect">
            <a:avLst/>
          </a:prstGeom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B59104B-2E0E-9A4B-8BF3-96005D73C29B}"/>
              </a:ext>
            </a:extLst>
          </p:cNvPr>
          <p:cNvSpPr txBox="1"/>
          <p:nvPr userDrawn="1"/>
        </p:nvSpPr>
        <p:spPr>
          <a:xfrm>
            <a:off x="587783" y="457200"/>
            <a:ext cx="37721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Mars</a:t>
            </a:r>
          </a:p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Ascent</a:t>
            </a:r>
          </a:p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Vehicle</a:t>
            </a:r>
          </a:p>
        </p:txBody>
      </p:sp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0C90A4E4-D986-944C-95D6-D376CB80F9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74"/>
          <a:stretch/>
        </p:blipFill>
        <p:spPr>
          <a:xfrm>
            <a:off x="228600" y="4460359"/>
            <a:ext cx="868680" cy="76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5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+mj-lt"/>
          <a:ea typeface="+mj-ea"/>
          <a:cs typeface="+mj-cs"/>
          <a:sym typeface="Helvetica Neue" panose="02000503000000020004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5pPr>
      <a:lvl6pPr marL="321407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642816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964224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1285631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239713" indent="-239713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1pPr>
      <a:lvl2pPr marL="520700" indent="-198438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2pPr>
      <a:lvl3pPr marL="801688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3pPr>
      <a:lvl4pPr marL="1123950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4pPr>
      <a:lvl5pPr marL="1444625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5pPr>
      <a:lvl6pPr marL="321407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6pPr>
      <a:lvl7pPr marL="642816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7pPr>
      <a:lvl8pPr marL="964224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8pPr>
      <a:lvl9pPr marL="1285631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7">
            <a:extLst>
              <a:ext uri="{FF2B5EF4-FFF2-40B4-BE49-F238E27FC236}">
                <a16:creationId xmlns:a16="http://schemas.microsoft.com/office/drawing/2014/main" id="{A2201EB3-B4FF-D345-825C-446D39E101D9}"/>
              </a:ext>
            </a:extLst>
          </p:cNvPr>
          <p:cNvSpPr>
            <a:spLocks/>
          </p:cNvSpPr>
          <p:nvPr/>
        </p:nvSpPr>
        <p:spPr bwMode="auto">
          <a:xfrm>
            <a:off x="7387624" y="109322"/>
            <a:ext cx="3740151" cy="65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r" eaLnBrk="1" hangingPunct="1"/>
            <a:r>
              <a:rPr lang="en-US" altLang="en-US" sz="11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National Aeronautics and Space Administration</a:t>
            </a:r>
          </a:p>
          <a:p>
            <a:pPr algn="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100" kern="12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cs typeface="+mn-cs"/>
                <a:sym typeface="Helvetica Neue" panose="02000503000000020004" pitchFamily="2" charset="0"/>
              </a:rPr>
              <a:t>Jet Propulsion Laboratory / Marshall Space Flight Center</a:t>
            </a:r>
          </a:p>
          <a:p>
            <a:pPr algn="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100" kern="12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cs typeface="+mn-cs"/>
                <a:sym typeface="Helvetica Neue" panose="02000503000000020004" pitchFamily="2" charset="0"/>
              </a:rPr>
              <a:t>Mars Ascent Vehicle Study</a:t>
            </a:r>
          </a:p>
        </p:txBody>
      </p:sp>
      <p:sp>
        <p:nvSpPr>
          <p:cNvPr id="2054" name="Rectangle 8">
            <a:extLst>
              <a:ext uri="{FF2B5EF4-FFF2-40B4-BE49-F238E27FC236}">
                <a16:creationId xmlns:a16="http://schemas.microsoft.com/office/drawing/2014/main" id="{1C8F920E-06A5-6B4E-8E9F-D5C51B677481}"/>
              </a:ext>
            </a:extLst>
          </p:cNvPr>
          <p:cNvSpPr>
            <a:spLocks/>
          </p:cNvSpPr>
          <p:nvPr/>
        </p:nvSpPr>
        <p:spPr bwMode="auto">
          <a:xfrm>
            <a:off x="11582400" y="6689147"/>
            <a:ext cx="4868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r" eaLnBrk="1" hangingPunct="1"/>
            <a:fld id="{5EAC0046-13E3-D042-B1E5-B187C183572A}" type="slidenum">
              <a:rPr lang="en-US" altLang="en-US" sz="800" smtClean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pPr algn="r" eaLnBrk="1" hangingPunct="1"/>
              <a:t>‹#›</a:t>
            </a:fld>
            <a:endParaRPr lang="en-US" altLang="en-US" sz="800" dirty="0">
              <a:solidFill>
                <a:srgbClr val="0A1D5F"/>
              </a:solidFill>
              <a:latin typeface="Helvetica" pitchFamily="2" charset="0"/>
              <a:ea typeface="MS PGothic" panose="020B0600070205080204" pitchFamily="34" charset="-128"/>
              <a:sym typeface="Helvetica Neue" panose="02000503000000020004" pitchFamily="2" charset="0"/>
            </a:endParaRPr>
          </a:p>
        </p:txBody>
      </p:sp>
      <p:sp>
        <p:nvSpPr>
          <p:cNvPr id="2055" name="Rectangle 9">
            <a:extLst>
              <a:ext uri="{FF2B5EF4-FFF2-40B4-BE49-F238E27FC236}">
                <a16:creationId xmlns:a16="http://schemas.microsoft.com/office/drawing/2014/main" id="{DA284EA8-FE62-4243-95EC-09E470F83430}"/>
              </a:ext>
            </a:extLst>
          </p:cNvPr>
          <p:cNvSpPr>
            <a:spLocks/>
          </p:cNvSpPr>
          <p:nvPr/>
        </p:nvSpPr>
        <p:spPr bwMode="auto">
          <a:xfrm>
            <a:off x="406402" y="712791"/>
            <a:ext cx="8464551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l" eaLnBrk="1" hangingPunct="1"/>
            <a:endParaRPr lang="en-US" altLang="en-US" sz="1100" b="1" i="1" dirty="0">
              <a:solidFill>
                <a:schemeClr val="tx1"/>
              </a:solidFill>
              <a:latin typeface="Helvetica" pitchFamily="2" charset="0"/>
              <a:ea typeface="MS PGothic" panose="020B0600070205080204" pitchFamily="34" charset="-128"/>
              <a:sym typeface="Helvetica Neue" panose="02000503000000020004" pitchFamily="2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0BBD74DF-88BD-F14E-9B62-2101F53268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3824" y="109321"/>
            <a:ext cx="78581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95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+mj-lt"/>
          <a:ea typeface="+mj-ea"/>
          <a:cs typeface="+mj-cs"/>
          <a:sym typeface="Helvetica Neue" panose="02000503000000020004" pitchFamily="2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5pPr>
      <a:lvl6pPr marL="321407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642816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964224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1285631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554038" indent="-366713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24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1pPr>
      <a:lvl2pPr marL="801688" indent="-301625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15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2pPr>
      <a:lvl3pPr marL="1082675" indent="-269875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11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3pPr>
      <a:lvl4pPr marL="1373188" indent="-247650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4pPr>
      <a:lvl5pPr marL="1674813" indent="-236538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5pPr>
      <a:lvl6pPr marL="1997641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6pPr>
      <a:lvl7pPr marL="2319047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7pPr>
      <a:lvl8pPr marL="2640456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8pPr>
      <a:lvl9pPr marL="2961864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.jpe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0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jpe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77361.5BBBDF60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86201" y="3936479"/>
            <a:ext cx="7924800" cy="526253"/>
          </a:xfrm>
        </p:spPr>
        <p:txBody>
          <a:bodyPr/>
          <a:lstStyle/>
          <a:p>
            <a:r>
              <a:rPr lang="en-US" dirty="0"/>
              <a:t>Integrated Design for the MSR </a:t>
            </a:r>
            <a:endParaRPr lang="en-US" b="0" dirty="0"/>
          </a:p>
          <a:p>
            <a:r>
              <a:rPr lang="en-US" dirty="0"/>
              <a:t>SRC Mars Ascent Vehicle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3886201" y="4791075"/>
            <a:ext cx="7924800" cy="1775604"/>
          </a:xfrm>
        </p:spPr>
        <p:txBody>
          <a:bodyPr/>
          <a:lstStyle/>
          <a:p>
            <a:r>
              <a:rPr lang="en-US" dirty="0"/>
              <a:t>Isabeta Rountree</a:t>
            </a:r>
          </a:p>
          <a:p>
            <a:r>
              <a:rPr lang="en-US" dirty="0"/>
              <a:t>Darius Yaghoubi</a:t>
            </a:r>
          </a:p>
          <a:p>
            <a:r>
              <a:rPr lang="en-US" dirty="0"/>
              <a:t>Shawn Maynor</a:t>
            </a:r>
          </a:p>
          <a:p>
            <a:endParaRPr lang="en-US" sz="1800" dirty="0"/>
          </a:p>
          <a:p>
            <a:r>
              <a:rPr lang="en-US" sz="1600" dirty="0"/>
              <a:t>NASA Marshall Space Flight Center</a:t>
            </a:r>
          </a:p>
          <a:p>
            <a:r>
              <a:rPr lang="en-US" sz="1600" dirty="0"/>
              <a:t>March 2022</a:t>
            </a:r>
          </a:p>
          <a:p>
            <a:r>
              <a:rPr lang="en-US" sz="1600" dirty="0"/>
              <a:t>IEEE Aerospace Conference</a:t>
            </a:r>
          </a:p>
        </p:txBody>
      </p:sp>
    </p:spTree>
    <p:extLst>
      <p:ext uri="{BB962C8B-B14F-4D97-AF65-F5344CB8AC3E}">
        <p14:creationId xmlns:p14="http://schemas.microsoft.com/office/powerpoint/2010/main" val="292187743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Sample Return and MAV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61DBAA9-F8B6-40F8-940C-29A0A89ED3A8}"/>
              </a:ext>
            </a:extLst>
          </p:cNvPr>
          <p:cNvGrpSpPr/>
          <p:nvPr/>
        </p:nvGrpSpPr>
        <p:grpSpPr>
          <a:xfrm>
            <a:off x="3264668" y="821946"/>
            <a:ext cx="8596033" cy="5823708"/>
            <a:chOff x="2725782" y="783612"/>
            <a:chExt cx="8943332" cy="6058999"/>
          </a:xfrm>
        </p:grpSpPr>
        <p:pic>
          <p:nvPicPr>
            <p:cNvPr id="4" name="Picture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725782" y="783612"/>
              <a:ext cx="8943332" cy="574258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0217139" y="1147185"/>
              <a:ext cx="790953" cy="336222"/>
            </a:xfrm>
            <a:prstGeom prst="rect">
              <a:avLst/>
            </a:prstGeom>
            <a:noFill/>
          </p:spPr>
          <p:txBody>
            <a:bodyPr wrap="square" bIns="0" rtlCol="0" anchor="b" anchorCtr="0">
              <a:spAutoFit/>
            </a:bodyPr>
            <a:lstStyle/>
            <a:p>
              <a:pPr algn="ctr" defTabSz="457200"/>
              <a:r>
                <a:rPr lang="en-US" b="1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MAV</a:t>
              </a: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8708572" y="1339574"/>
              <a:ext cx="1406326" cy="1081409"/>
            </a:xfrm>
            <a:prstGeom prst="ellipse">
              <a:avLst/>
            </a:prstGeom>
            <a:noFill/>
            <a:ln w="44450" cap="flat" cmpd="sng" algn="ctr">
              <a:solidFill>
                <a:srgbClr val="003399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cxnSp>
          <p:nvCxnSpPr>
            <p:cNvPr id="10" name="Straight Arrow Connector 9"/>
            <p:cNvCxnSpPr>
              <a:cxnSpLocks/>
              <a:endCxn id="9" idx="7"/>
            </p:cNvCxnSpPr>
            <p:nvPr/>
          </p:nvCxnSpPr>
          <p:spPr bwMode="auto">
            <a:xfrm flipH="1">
              <a:off x="9908946" y="1339573"/>
              <a:ext cx="342358" cy="158370"/>
            </a:xfrm>
            <a:prstGeom prst="straightConnector1">
              <a:avLst/>
            </a:prstGeom>
            <a:noFill/>
            <a:ln w="25400" cap="flat" cmpd="sng" algn="ctr">
              <a:solidFill>
                <a:srgbClr val="003399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sp>
          <p:nvSpPr>
            <p:cNvPr id="32" name="TextBox 31"/>
            <p:cNvSpPr txBox="1"/>
            <p:nvPr/>
          </p:nvSpPr>
          <p:spPr>
            <a:xfrm>
              <a:off x="3252404" y="6596390"/>
              <a:ext cx="81778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Pre-decisional. For planning and discussion purposes only.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6F589B6-7D46-4ABA-96D2-F39F374779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64" b="89796" l="2567" r="97672">
                          <a14:foregroundMark x1="89672" y1="38776" x2="89672" y2="38776"/>
                          <a14:foregroundMark x1="93313" y1="38776" x2="93313" y2="38776"/>
                          <a14:foregroundMark x1="94925" y1="56122" x2="94925" y2="56122"/>
                          <a14:foregroundMark x1="97791" y1="55102" x2="97791" y2="55102"/>
                          <a14:foregroundMark x1="6388" y1="45238" x2="6388" y2="45238"/>
                          <a14:foregroundMark x1="25910" y1="64286" x2="25910" y2="64286"/>
                          <a14:foregroundMark x1="27343" y1="35374" x2="27343" y2="35374"/>
                          <a14:foregroundMark x1="2687" y1="67007" x2="2687" y2="67007"/>
                          <a14:foregroundMark x1="2567" y1="58844" x2="2567" y2="58844"/>
                          <a14:foregroundMark x1="4000" y1="58844" x2="4000" y2="58844"/>
                          <a14:foregroundMark x1="10507" y1="65986" x2="10507" y2="65986"/>
                          <a14:foregroundMark x1="10806" y1="51701" x2="10806" y2="51701"/>
                          <a14:foregroundMark x1="3522" y1="49660" x2="3522" y2="49660"/>
                          <a14:foregroundMark x1="3642" y1="34354" x2="3642" y2="34354"/>
                          <a14:foregroundMark x1="13672" y1="47959" x2="13672" y2="47959"/>
                          <a14:foregroundMark x1="8896" y1="57143" x2="8896" y2="57143"/>
                          <a14:foregroundMark x1="93970" y1="50680" x2="93970" y2="50680"/>
                          <a14:foregroundMark x1="69313" y1="83333" x2="69313" y2="83333"/>
                          <a14:foregroundMark x1="78687" y1="87075" x2="78687" y2="87075"/>
                          <a14:foregroundMark x1="81851" y1="10884" x2="81851" y2="10884"/>
                          <a14:foregroundMark x1="79164" y1="9864" x2="79164" y2="9864"/>
                          <a14:foregroundMark x1="79045" y1="10884" x2="79045" y2="10884"/>
                          <a14:foregroundMark x1="78388" y1="10884" x2="78388" y2="10884"/>
                          <a14:foregroundMark x1="80299" y1="10884" x2="80299" y2="10884"/>
                          <a14:foregroundMark x1="83284" y1="11905" x2="83284" y2="11905"/>
                          <a14:foregroundMark x1="76478" y1="11905" x2="76478" y2="11905"/>
                          <a14:foregroundMark x1="7642" y1="68707" x2="7642" y2="68707"/>
                          <a14:foregroundMark x1="4000" y1="79592" x2="4000" y2="79592"/>
                          <a14:foregroundMark x1="8299" y1="40816" x2="8299" y2="40816"/>
                          <a14:foregroundMark x1="7164" y1="35374" x2="7164" y2="35374"/>
                          <a14:foregroundMark x1="4478" y1="34354" x2="4478" y2="34354"/>
                          <a14:foregroundMark x1="4478" y1="34354" x2="4478" y2="34354"/>
                          <a14:foregroundMark x1="4119" y1="57143" x2="4119" y2="57143"/>
                          <a14:foregroundMark x1="4119" y1="57143" x2="4119" y2="57143"/>
                          <a14:foregroundMark x1="4119" y1="57823" x2="4119" y2="57823"/>
                          <a14:foregroundMark x1="4478" y1="58844" x2="4478" y2="58844"/>
                          <a14:foregroundMark x1="4478" y1="58844" x2="4478" y2="58844"/>
                          <a14:foregroundMark x1="4478" y1="58844" x2="4478" y2="58844"/>
                          <a14:foregroundMark x1="4478" y1="58844" x2="4478" y2="58844"/>
                          <a14:foregroundMark x1="5433" y1="57143" x2="5433" y2="57143"/>
                          <a14:backgroundMark x1="98090" y1="17347" x2="98090" y2="17347"/>
                          <a14:backgroundMark x1="97313" y1="11905" x2="97313" y2="11905"/>
                          <a14:backgroundMark x1="97910" y1="86054" x2="97910" y2="86054"/>
                          <a14:backgroundMark x1="10328" y1="78912" x2="10328" y2="78912"/>
                          <a14:backgroundMark x1="11940" y1="26190" x2="11940" y2="26190"/>
                        </a14:backgroundRemoval>
                      </a14:imgEffect>
                    </a14:imgLayer>
                  </a14:imgProps>
                </a:ext>
              </a:extLst>
            </a:blip>
            <a:srcRect l="703"/>
            <a:stretch/>
          </p:blipFill>
          <p:spPr>
            <a:xfrm rot="1706078">
              <a:off x="8862619" y="1978485"/>
              <a:ext cx="692015" cy="122325"/>
            </a:xfrm>
            <a:prstGeom prst="rect">
              <a:avLst/>
            </a:prstGeom>
          </p:spPr>
        </p:pic>
      </p:grp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70AADDE3-3842-4D63-8266-46E81FA1C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95" y="914400"/>
            <a:ext cx="3287448" cy="5638800"/>
          </a:xfrm>
        </p:spPr>
        <p:txBody>
          <a:bodyPr>
            <a:normAutofit fontScale="47500" lnSpcReduction="20000"/>
          </a:bodyPr>
          <a:lstStyle/>
          <a:p>
            <a:pPr marL="644525" indent="-530225">
              <a:buNone/>
            </a:pPr>
            <a:r>
              <a:rPr lang="en-US" sz="2900" dirty="0"/>
              <a:t>MSR Mission Objective:</a:t>
            </a:r>
          </a:p>
          <a:p>
            <a:pPr marL="457200" indent="-342900">
              <a:buNone/>
            </a:pPr>
            <a:r>
              <a:rPr lang="en-US" sz="2900" dirty="0"/>
              <a:t>Retrieve Mars samples and return to Earth.</a:t>
            </a:r>
          </a:p>
          <a:p>
            <a:pPr marL="644525" indent="-530225">
              <a:buFont typeface="+mj-lt"/>
              <a:buAutoNum type="arabicPeriod"/>
            </a:pPr>
            <a:endParaRPr lang="en-US" sz="2900" dirty="0"/>
          </a:p>
          <a:p>
            <a:pPr marL="457200" indent="-342900">
              <a:buFont typeface="+mj-lt"/>
              <a:buAutoNum type="arabicPeriod"/>
            </a:pPr>
            <a:r>
              <a:rPr lang="en-US" sz="2900" dirty="0"/>
              <a:t>Mars 2020 rover collects Mars samples and leaves tubes in place.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900" dirty="0"/>
              <a:t>Earth Retrieval Orbiter (ERO) sent to Mars orbit.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900" dirty="0"/>
              <a:t>Mars Lander Platform (MLP)  with Mars Ascent Vehicle (MAV) sent to Mars. 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900" dirty="0"/>
              <a:t>Fetch rover tasked with retrieving sample tubes on Mars surface. 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900" dirty="0"/>
              <a:t>MAV is loaded with the Orbiting Sample (OS) containing the sample tubes. MAV carries the OS to Mars orbit.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900" dirty="0"/>
              <a:t>ERO rendezvous with OS, retrieves OS, and returns OS to Earth.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900" dirty="0"/>
              <a:t>Earth Entry Vehicle returns OS to Earth’s surface.</a:t>
            </a:r>
          </a:p>
          <a:p>
            <a:pPr marL="457200" indent="-342900">
              <a:buFont typeface="+mj-lt"/>
              <a:buAutoNum type="arabicPeriod"/>
            </a:pPr>
            <a:endParaRPr lang="en-US" dirty="0"/>
          </a:p>
          <a:p>
            <a:pPr marL="114300" indent="0">
              <a:buNone/>
            </a:pPr>
            <a:r>
              <a:rPr lang="en-US" sz="2400" dirty="0"/>
              <a:t>*Note, this reflects MSR CONOPS at time that paper was written. Since then, Fetch Rover and Lander have moved to a new dual-launch architecture, increasing MAV mass allocation.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84897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4293" y="115156"/>
            <a:ext cx="7442163" cy="646844"/>
          </a:xfrm>
        </p:spPr>
        <p:txBody>
          <a:bodyPr>
            <a:normAutofit/>
          </a:bodyPr>
          <a:lstStyle/>
          <a:p>
            <a:r>
              <a:rPr lang="en-US" dirty="0"/>
              <a:t>Major Changes from Previous Publications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FF6B9A-5DDB-4BB3-AA7E-2D3472954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93" y="914400"/>
            <a:ext cx="8467379" cy="5638800"/>
          </a:xfrm>
        </p:spPr>
        <p:txBody>
          <a:bodyPr/>
          <a:lstStyle/>
          <a:p>
            <a:r>
              <a:rPr lang="en-US" dirty="0"/>
              <a:t>SSGU second stage is unguided and spin-stabilized</a:t>
            </a:r>
          </a:p>
          <a:p>
            <a:r>
              <a:rPr lang="en-US" dirty="0"/>
              <a:t>Overall vehicle dimensions are smaller</a:t>
            </a:r>
          </a:p>
          <a:p>
            <a:r>
              <a:rPr lang="en-US" dirty="0"/>
              <a:t>Mass has decreased</a:t>
            </a:r>
          </a:p>
          <a:p>
            <a:r>
              <a:rPr lang="en-US" dirty="0"/>
              <a:t>Orbit trim thrusters removed</a:t>
            </a:r>
          </a:p>
          <a:p>
            <a:r>
              <a:rPr lang="en-US" dirty="0"/>
              <a:t>Resized SRMs with associated performance and burn times</a:t>
            </a:r>
          </a:p>
          <a:p>
            <a:r>
              <a:rPr lang="en-US" dirty="0"/>
              <a:t>Avionics and RCS have moved to first stage</a:t>
            </a:r>
          </a:p>
          <a:p>
            <a:r>
              <a:rPr lang="en-US" dirty="0"/>
              <a:t>Second stage avionics will consist only of a timing circuit, beacon, antenna, and associated batteries/heaters</a:t>
            </a:r>
          </a:p>
          <a:p>
            <a:r>
              <a:rPr lang="en-US" dirty="0"/>
              <a:t>Second stage features two spin and two de-spin motors</a:t>
            </a:r>
          </a:p>
          <a:p>
            <a:r>
              <a:rPr lang="en-US" dirty="0"/>
              <a:t>Unguided second stage has reduced orbital insertion accuracy</a:t>
            </a:r>
          </a:p>
        </p:txBody>
      </p:sp>
      <p:pic>
        <p:nvPicPr>
          <p:cNvPr id="4" name="Picture 2" descr="image005">
            <a:extLst>
              <a:ext uri="{FF2B5EF4-FFF2-40B4-BE49-F238E27FC236}">
                <a16:creationId xmlns:a16="http://schemas.microsoft.com/office/drawing/2014/main" id="{017D68E3-4D63-43CC-8CA1-00BA9CCC41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73"/>
          <a:stretch/>
        </p:blipFill>
        <p:spPr bwMode="auto">
          <a:xfrm rot="16200000">
            <a:off x="6990682" y="3351596"/>
            <a:ext cx="5302957" cy="119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003393" y="866749"/>
            <a:ext cx="1359215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latin typeface="+mn-lt"/>
              </a:rPr>
              <a:t>From: </a:t>
            </a:r>
          </a:p>
          <a:p>
            <a:pPr algn="ctr"/>
            <a:r>
              <a:rPr lang="en-US" sz="1400" b="1" dirty="0">
                <a:latin typeface="+mn-lt"/>
              </a:rPr>
              <a:t>DAC-0.0 SSGG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7275" y="882167"/>
            <a:ext cx="1088194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latin typeface="+mn-lt"/>
              </a:rPr>
              <a:t>To: </a:t>
            </a:r>
          </a:p>
          <a:p>
            <a:pPr algn="ctr"/>
            <a:r>
              <a:rPr lang="en-US" sz="1400" b="1" dirty="0">
                <a:latin typeface="+mn-lt"/>
              </a:rPr>
              <a:t>SRC SSGU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72008" y="6477645"/>
            <a:ext cx="198120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dirty="0">
                <a:latin typeface="+mn-lt"/>
              </a:rPr>
              <a:t>525kg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04825" y="6477645"/>
            <a:ext cx="198120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dirty="0">
                <a:latin typeface="+mn-lt"/>
              </a:rPr>
              <a:t>380kg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0990E7-A5E4-477B-979A-A66736C4F8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053"/>
          <a:stretch/>
        </p:blipFill>
        <p:spPr>
          <a:xfrm rot="16200000">
            <a:off x="8729564" y="3554739"/>
            <a:ext cx="4963373" cy="9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096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D5A0C02-92B9-4EA8-B2F9-1F6DC4FAB0A4}"/>
              </a:ext>
            </a:extLst>
          </p:cNvPr>
          <p:cNvGrpSpPr/>
          <p:nvPr/>
        </p:nvGrpSpPr>
        <p:grpSpPr>
          <a:xfrm>
            <a:off x="533128" y="1029325"/>
            <a:ext cx="1174438" cy="5590990"/>
            <a:chOff x="533128" y="1029325"/>
            <a:chExt cx="1174438" cy="5590990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CF23C97-4987-4F2F-AA00-1B1755EA4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1675148" y="3237601"/>
              <a:ext cx="5590990" cy="1174438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F7D2A154-C5B0-4E00-855D-CCC4DEC22F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2627"/>
            <a:stretch/>
          </p:blipFill>
          <p:spPr>
            <a:xfrm rot="5400000">
              <a:off x="-1435520" y="3546646"/>
              <a:ext cx="5137443" cy="1002049"/>
            </a:xfrm>
            <a:prstGeom prst="rect">
              <a:avLst/>
            </a:prstGeom>
          </p:spPr>
        </p:pic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MAS Overview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BF776D-F3AF-41FF-BFC4-327D145583A6}"/>
              </a:ext>
            </a:extLst>
          </p:cNvPr>
          <p:cNvGrpSpPr/>
          <p:nvPr/>
        </p:nvGrpSpPr>
        <p:grpSpPr>
          <a:xfrm>
            <a:off x="4648200" y="3810000"/>
            <a:ext cx="6687892" cy="2953635"/>
            <a:chOff x="2123055" y="3470448"/>
            <a:chExt cx="6919399" cy="305587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45B155A-1C0A-4F8F-BAE1-93E2B0B4F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9174">
              <a:off x="2123055" y="3535842"/>
              <a:ext cx="5027478" cy="299048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732FA20-3C88-4D38-9981-D8F5957AF0A3}"/>
                </a:ext>
              </a:extLst>
            </p:cNvPr>
            <p:cNvSpPr txBox="1"/>
            <p:nvPr/>
          </p:nvSpPr>
          <p:spPr>
            <a:xfrm>
              <a:off x="3772923" y="5942537"/>
              <a:ext cx="1118506" cy="223702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algn="ctr" defTabSz="514280">
                <a:defRPr/>
              </a:pP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050" kern="0" baseline="300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Stage</a:t>
              </a:r>
            </a:p>
          </p:txBody>
        </p:sp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66C11CD9-FC8B-4995-B920-BFFE61EA60E5}"/>
                </a:ext>
              </a:extLst>
            </p:cNvPr>
            <p:cNvSpPr/>
            <p:nvPr/>
          </p:nvSpPr>
          <p:spPr bwMode="auto">
            <a:xfrm rot="4293401">
              <a:off x="4236707" y="3829355"/>
              <a:ext cx="85309" cy="3840751"/>
            </a:xfrm>
            <a:prstGeom prst="rightBrace">
              <a:avLst>
                <a:gd name="adj1" fmla="val 47395"/>
                <a:gd name="adj2" fmla="val 50000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1" rIns="68580" bIns="34291" numCol="1" rtlCol="0" anchor="ctr" anchorCtr="0" compatLnSpc="1">
              <a:prstTxWarp prst="textNoShape">
                <a:avLst/>
              </a:prstTxWarp>
            </a:bodyPr>
            <a:lstStyle/>
            <a:p>
              <a:pPr defTabSz="685725"/>
              <a:endParaRPr lang="en-US" sz="751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EAC3B2A-CBC1-4A8D-BD07-B52C9FE1C835}"/>
                </a:ext>
              </a:extLst>
            </p:cNvPr>
            <p:cNvGrpSpPr/>
            <p:nvPr/>
          </p:nvGrpSpPr>
          <p:grpSpPr>
            <a:xfrm rot="4293401">
              <a:off x="6601467" y="4589716"/>
              <a:ext cx="448811" cy="971812"/>
              <a:chOff x="3693727" y="1245458"/>
              <a:chExt cx="598411" cy="1744692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9EEBDF7-AB48-47DB-BF5A-0033D9590A97}"/>
                  </a:ext>
                </a:extLst>
              </p:cNvPr>
              <p:cNvSpPr txBox="1"/>
              <p:nvPr/>
            </p:nvSpPr>
            <p:spPr>
              <a:xfrm rot="17306599">
                <a:off x="3270659" y="1968671"/>
                <a:ext cx="1744692" cy="298266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 defTabSz="514280">
                  <a:defRPr/>
                </a:pPr>
                <a:r>
                  <a:rPr lang="en-US" sz="1050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050" kern="0" baseline="300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nd</a:t>
                </a:r>
                <a:r>
                  <a:rPr lang="en-US" sz="1050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Stage</a:t>
                </a:r>
              </a:p>
            </p:txBody>
          </p:sp>
          <p:sp>
            <p:nvSpPr>
              <p:cNvPr id="31" name="Right Brace 30">
                <a:extLst>
                  <a:ext uri="{FF2B5EF4-FFF2-40B4-BE49-F238E27FC236}">
                    <a16:creationId xmlns:a16="http://schemas.microsoft.com/office/drawing/2014/main" id="{64339BF0-49B5-488E-B438-F6A14F165CB4}"/>
                  </a:ext>
                </a:extLst>
              </p:cNvPr>
              <p:cNvSpPr/>
              <p:nvPr/>
            </p:nvSpPr>
            <p:spPr bwMode="auto">
              <a:xfrm>
                <a:off x="3693727" y="1384346"/>
                <a:ext cx="152401" cy="1318242"/>
              </a:xfrm>
              <a:prstGeom prst="rightBrace">
                <a:avLst>
                  <a:gd name="adj1" fmla="val 47395"/>
                  <a:gd name="adj2" fmla="val 50000"/>
                </a:avLst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1" rIns="68580" bIns="34291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685725"/>
                <a:endParaRPr lang="en-US" sz="1050"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7B9BB1C-6A78-4BFA-88D2-7B4096778B9D}"/>
                </a:ext>
              </a:extLst>
            </p:cNvPr>
            <p:cNvGrpSpPr/>
            <p:nvPr/>
          </p:nvGrpSpPr>
          <p:grpSpPr>
            <a:xfrm rot="4293401">
              <a:off x="7603005" y="4107637"/>
              <a:ext cx="445688" cy="1268667"/>
              <a:chOff x="3693726" y="1116588"/>
              <a:chExt cx="594247" cy="158600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44EF7F-1378-4780-9681-B125CF2E37B3}"/>
                  </a:ext>
                </a:extLst>
              </p:cNvPr>
              <p:cNvSpPr txBox="1"/>
              <p:nvPr/>
            </p:nvSpPr>
            <p:spPr>
              <a:xfrm rot="17306599">
                <a:off x="3448759" y="1786423"/>
                <a:ext cx="1380159" cy="298268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 defTabSz="514280">
                  <a:defRPr/>
                </a:pPr>
                <a:r>
                  <a:rPr lang="en-US" sz="1050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MPA</a:t>
                </a:r>
              </a:p>
            </p:txBody>
          </p:sp>
          <p:sp>
            <p:nvSpPr>
              <p:cNvPr id="29" name="Right Brace 28">
                <a:extLst>
                  <a:ext uri="{FF2B5EF4-FFF2-40B4-BE49-F238E27FC236}">
                    <a16:creationId xmlns:a16="http://schemas.microsoft.com/office/drawing/2014/main" id="{06A3B8AE-637B-4E35-BAC6-8FC2443EED0E}"/>
                  </a:ext>
                </a:extLst>
              </p:cNvPr>
              <p:cNvSpPr/>
              <p:nvPr/>
            </p:nvSpPr>
            <p:spPr bwMode="auto">
              <a:xfrm>
                <a:off x="3693726" y="1116588"/>
                <a:ext cx="152401" cy="1586001"/>
              </a:xfrm>
              <a:prstGeom prst="rightBrace">
                <a:avLst>
                  <a:gd name="adj1" fmla="val 47395"/>
                  <a:gd name="adj2" fmla="val 50000"/>
                </a:avLst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68580" tIns="34291" rIns="68580" bIns="34291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685725"/>
                <a:endParaRPr lang="en-US" sz="1050"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90D524-A7FD-4079-85AB-5600069730E5}"/>
                </a:ext>
              </a:extLst>
            </p:cNvPr>
            <p:cNvSpPr txBox="1"/>
            <p:nvPr/>
          </p:nvSpPr>
          <p:spPr>
            <a:xfrm>
              <a:off x="7160199" y="3470448"/>
              <a:ext cx="613229" cy="16158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algn="ctr" defTabSz="514280">
                <a:defRPr/>
              </a:pP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1702FEA-02F1-40CF-8F0C-8F992F8014E1}"/>
                </a:ext>
              </a:extLst>
            </p:cNvPr>
            <p:cNvSpPr txBox="1"/>
            <p:nvPr/>
          </p:nvSpPr>
          <p:spPr>
            <a:xfrm>
              <a:off x="8356420" y="3545086"/>
              <a:ext cx="686034" cy="44740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algn="ctr" defTabSz="514280">
                <a:defRPr/>
              </a:pP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MPA</a:t>
              </a:r>
            </a:p>
            <a:p>
              <a:pPr algn="ctr" defTabSz="514280">
                <a:defRPr/>
              </a:pP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Fairing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9DB1964-052C-4B0F-8EBC-6278DA5B9B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3556" b="61053"/>
            <a:stretch/>
          </p:blipFill>
          <p:spPr>
            <a:xfrm>
              <a:off x="6838471" y="3541030"/>
              <a:ext cx="1483975" cy="961600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9A3222A-2801-45B4-A7FA-A38C0365BD3C}"/>
              </a:ext>
            </a:extLst>
          </p:cNvPr>
          <p:cNvSpPr txBox="1"/>
          <p:nvPr/>
        </p:nvSpPr>
        <p:spPr>
          <a:xfrm rot="16200000">
            <a:off x="-757620" y="3734379"/>
            <a:ext cx="1810550" cy="1596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6857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&lt;3 m</a:t>
            </a:r>
            <a:endParaRPr lang="en-US" sz="1000" kern="0" dirty="0">
              <a:solidFill>
                <a:schemeClr val="tx1"/>
              </a:solidFill>
              <a:latin typeface="Arial" panose="020B0604020202020204" pitchFamily="34" charset="0"/>
              <a:ea typeface="ヒラギノ角ゴ ProN W3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B81233E-F1D0-4C00-BB9B-024E5DD04C34}"/>
              </a:ext>
            </a:extLst>
          </p:cNvPr>
          <p:cNvSpPr txBox="1"/>
          <p:nvPr/>
        </p:nvSpPr>
        <p:spPr>
          <a:xfrm rot="16200000">
            <a:off x="180123" y="5351527"/>
            <a:ext cx="409034" cy="15962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6857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~0.5 m</a:t>
            </a:r>
            <a:endParaRPr lang="en-US" sz="1000" kern="0" dirty="0">
              <a:solidFill>
                <a:schemeClr val="tx1"/>
              </a:solidFill>
              <a:latin typeface="Arial" panose="020B0604020202020204" pitchFamily="34" charset="0"/>
              <a:ea typeface="ヒラギノ角ゴ ProN W3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A2DEF54-6D63-4C73-9590-6D2CD4AE58A8}"/>
              </a:ext>
            </a:extLst>
          </p:cNvPr>
          <p:cNvCxnSpPr>
            <a:cxnSpLocks/>
          </p:cNvCxnSpPr>
          <p:nvPr/>
        </p:nvCxnSpPr>
        <p:spPr bwMode="auto">
          <a:xfrm>
            <a:off x="100378" y="1029324"/>
            <a:ext cx="890808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lgDash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711BB67-B242-44A6-B374-C9C2A1968A2F}"/>
              </a:ext>
            </a:extLst>
          </p:cNvPr>
          <p:cNvCxnSpPr>
            <a:cxnSpLocks/>
          </p:cNvCxnSpPr>
          <p:nvPr/>
        </p:nvCxnSpPr>
        <p:spPr bwMode="auto">
          <a:xfrm>
            <a:off x="100378" y="6599051"/>
            <a:ext cx="531800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lgDashDot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AF541C4-F26F-40A7-88A7-994CB3944500}"/>
              </a:ext>
            </a:extLst>
          </p:cNvPr>
          <p:cNvCxnSpPr/>
          <p:nvPr/>
        </p:nvCxnSpPr>
        <p:spPr bwMode="auto">
          <a:xfrm>
            <a:off x="252006" y="1040087"/>
            <a:ext cx="0" cy="555896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triangle" w="sm" len="lg"/>
            <a:tailEnd type="triangle" w="sm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277DB52-2A8B-4DA5-A045-521DD0F1181E}"/>
              </a:ext>
            </a:extLst>
          </p:cNvPr>
          <p:cNvCxnSpPr/>
          <p:nvPr/>
        </p:nvCxnSpPr>
        <p:spPr bwMode="auto">
          <a:xfrm>
            <a:off x="494660" y="5431338"/>
            <a:ext cx="236517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sm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54B9844-E5D8-4C73-A1AF-889C000FCD50}"/>
              </a:ext>
            </a:extLst>
          </p:cNvPr>
          <p:cNvCxnSpPr>
            <a:cxnSpLocks/>
          </p:cNvCxnSpPr>
          <p:nvPr/>
        </p:nvCxnSpPr>
        <p:spPr bwMode="auto">
          <a:xfrm flipH="1">
            <a:off x="1563411" y="5431338"/>
            <a:ext cx="236517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sm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CDD529D-EE7B-4248-B6CB-A25364701006}"/>
              </a:ext>
            </a:extLst>
          </p:cNvPr>
          <p:cNvSpPr txBox="1"/>
          <p:nvPr/>
        </p:nvSpPr>
        <p:spPr>
          <a:xfrm>
            <a:off x="1960184" y="1752600"/>
            <a:ext cx="1204433" cy="159623"/>
          </a:xfrm>
          <a:prstGeom prst="rect">
            <a:avLst/>
          </a:prstGeom>
          <a:noFill/>
          <a:ln w="3175">
            <a:noFill/>
          </a:ln>
        </p:spPr>
        <p:txBody>
          <a:bodyPr wrap="square" lIns="13716" tIns="0" rIns="0" bIns="0" rtlCol="0" anchor="ctr">
            <a:spAutoFit/>
          </a:bodyPr>
          <a:lstStyle/>
          <a:p>
            <a:pPr algn="l" defTabSz="514280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Spin/De-spin SRMs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19B0500-FD12-442B-9463-B91BC7113BA7}"/>
              </a:ext>
            </a:extLst>
          </p:cNvPr>
          <p:cNvSpPr txBox="1"/>
          <p:nvPr/>
        </p:nvSpPr>
        <p:spPr>
          <a:xfrm>
            <a:off x="1960184" y="2681729"/>
            <a:ext cx="1029353" cy="159623"/>
          </a:xfrm>
          <a:prstGeom prst="rect">
            <a:avLst/>
          </a:prstGeom>
          <a:noFill/>
          <a:ln w="3175">
            <a:noFill/>
          </a:ln>
        </p:spPr>
        <p:txBody>
          <a:bodyPr wrap="square" lIns="13716" tIns="0" rIns="0" bIns="0" rtlCol="0" anchor="ctr">
            <a:spAutoFit/>
          </a:bodyPr>
          <a:lstStyle/>
          <a:p>
            <a:pPr algn="l" defTabSz="514280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RCS Prop. Tank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80A03FB-5CA9-425A-912C-00DF40ADE47C}"/>
              </a:ext>
            </a:extLst>
          </p:cNvPr>
          <p:cNvSpPr txBox="1"/>
          <p:nvPr/>
        </p:nvSpPr>
        <p:spPr>
          <a:xfrm>
            <a:off x="1960184" y="1922418"/>
            <a:ext cx="1131620" cy="319246"/>
          </a:xfrm>
          <a:prstGeom prst="rect">
            <a:avLst/>
          </a:prstGeom>
          <a:noFill/>
          <a:ln w="3175">
            <a:noFill/>
          </a:ln>
        </p:spPr>
        <p:txBody>
          <a:bodyPr wrap="square" lIns="13716" tIns="0" rIns="0" bIns="0" rtlCol="0" anchor="ctr">
            <a:spAutoFit/>
          </a:bodyPr>
          <a:lstStyle>
            <a:defPPr>
              <a:defRPr lang="en-US"/>
            </a:defPPr>
            <a:lvl1pPr algn="l" defTabSz="685783">
              <a:defRPr sz="1000" ker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Stage Solid</a:t>
            </a:r>
          </a:p>
          <a:p>
            <a:r>
              <a:rPr lang="en-US" dirty="0"/>
              <a:t>Rocket Motor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F2BAC7-5B66-4E39-AE25-D0F13F34527B}"/>
              </a:ext>
            </a:extLst>
          </p:cNvPr>
          <p:cNvSpPr txBox="1"/>
          <p:nvPr/>
        </p:nvSpPr>
        <p:spPr>
          <a:xfrm>
            <a:off x="1960184" y="2301208"/>
            <a:ext cx="1205492" cy="159623"/>
          </a:xfrm>
          <a:prstGeom prst="rect">
            <a:avLst/>
          </a:prstGeom>
          <a:noFill/>
          <a:ln w="3175">
            <a:noFill/>
          </a:ln>
        </p:spPr>
        <p:txBody>
          <a:bodyPr wrap="square" lIns="13716" tIns="0" rIns="0" bIns="0" rtlCol="0" anchor="ctr">
            <a:spAutoFit/>
          </a:bodyPr>
          <a:lstStyle/>
          <a:p>
            <a:pPr algn="l" defTabSz="514280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Separation System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C51F315-4829-4D15-ACAC-DF63ADD1D1B1}"/>
              </a:ext>
            </a:extLst>
          </p:cNvPr>
          <p:cNvSpPr txBox="1"/>
          <p:nvPr/>
        </p:nvSpPr>
        <p:spPr>
          <a:xfrm>
            <a:off x="1960184" y="3999498"/>
            <a:ext cx="1131620" cy="319246"/>
          </a:xfrm>
          <a:prstGeom prst="rect">
            <a:avLst/>
          </a:prstGeom>
          <a:noFill/>
          <a:ln w="3175">
            <a:noFill/>
          </a:ln>
        </p:spPr>
        <p:txBody>
          <a:bodyPr wrap="square" lIns="13716" tIns="0" rIns="0" bIns="0" rtlCol="0" anchor="ctr">
            <a:spAutoFit/>
          </a:bodyPr>
          <a:lstStyle>
            <a:defPPr>
              <a:defRPr lang="en-US"/>
            </a:defPPr>
            <a:lvl1pPr algn="l" defTabSz="685783">
              <a:defRPr sz="1000" ker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Stage Solid</a:t>
            </a:r>
          </a:p>
          <a:p>
            <a:r>
              <a:rPr lang="en-US" dirty="0"/>
              <a:t>Rocket Motor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882E06-1696-477E-9B54-5B6AD5BB320E}"/>
              </a:ext>
            </a:extLst>
          </p:cNvPr>
          <p:cNvSpPr txBox="1"/>
          <p:nvPr/>
        </p:nvSpPr>
        <p:spPr>
          <a:xfrm>
            <a:off x="1960184" y="5529606"/>
            <a:ext cx="1131067" cy="159623"/>
          </a:xfrm>
          <a:prstGeom prst="rect">
            <a:avLst/>
          </a:prstGeom>
          <a:noFill/>
          <a:ln w="3175">
            <a:noFill/>
          </a:ln>
        </p:spPr>
        <p:txBody>
          <a:bodyPr wrap="square" lIns="13716" tIns="0" rIns="0" bIns="0" rtlCol="0" anchor="ctr">
            <a:spAutoFit/>
          </a:bodyPr>
          <a:lstStyle/>
          <a:p>
            <a:pPr algn="l" defTabSz="514280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 Ramp Structure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780C6F-7DAB-4249-A4E5-93093C69504C}"/>
              </a:ext>
            </a:extLst>
          </p:cNvPr>
          <p:cNvSpPr txBox="1"/>
          <p:nvPr/>
        </p:nvSpPr>
        <p:spPr>
          <a:xfrm>
            <a:off x="1960184" y="2882912"/>
            <a:ext cx="1171621" cy="159623"/>
          </a:xfrm>
          <a:prstGeom prst="rect">
            <a:avLst/>
          </a:prstGeom>
          <a:noFill/>
          <a:ln w="3175">
            <a:noFill/>
          </a:ln>
        </p:spPr>
        <p:txBody>
          <a:bodyPr wrap="square" lIns="13716" tIns="0" rIns="0" bIns="0" rtlCol="0" anchor="ctr">
            <a:spAutoFit/>
          </a:bodyPr>
          <a:lstStyle/>
          <a:p>
            <a:pPr algn="l" defTabSz="514280">
              <a:defRPr/>
            </a:pPr>
            <a:r>
              <a:rPr lang="en-US" sz="1000" kern="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Interstage</a:t>
            </a: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Structure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4A0FB9-C853-4F2F-9033-33BE7A5249C2}"/>
              </a:ext>
            </a:extLst>
          </p:cNvPr>
          <p:cNvSpPr txBox="1"/>
          <p:nvPr/>
        </p:nvSpPr>
        <p:spPr>
          <a:xfrm>
            <a:off x="1960184" y="5723772"/>
            <a:ext cx="1131067" cy="159623"/>
          </a:xfrm>
          <a:prstGeom prst="rect">
            <a:avLst/>
          </a:prstGeom>
          <a:noFill/>
          <a:ln w="3175">
            <a:noFill/>
          </a:ln>
        </p:spPr>
        <p:txBody>
          <a:bodyPr wrap="square" lIns="13716" tIns="0" rIns="0" bIns="0" rtlCol="0" anchor="ctr">
            <a:spAutoFit/>
          </a:bodyPr>
          <a:lstStyle/>
          <a:p>
            <a:pPr algn="l" defTabSz="514280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kern="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Stage TVC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E78DD0E-0DEB-42DA-A90B-037D0AFB691F}"/>
              </a:ext>
            </a:extLst>
          </p:cNvPr>
          <p:cNvSpPr txBox="1"/>
          <p:nvPr/>
        </p:nvSpPr>
        <p:spPr>
          <a:xfrm>
            <a:off x="1960184" y="3156486"/>
            <a:ext cx="1106162" cy="159623"/>
          </a:xfrm>
          <a:prstGeom prst="rect">
            <a:avLst/>
          </a:prstGeom>
          <a:noFill/>
          <a:ln w="3175">
            <a:noFill/>
          </a:ln>
        </p:spPr>
        <p:txBody>
          <a:bodyPr wrap="square" lIns="13716" tIns="0" rIns="0" bIns="0" rtlCol="0" anchor="ctr">
            <a:spAutoFit/>
          </a:bodyPr>
          <a:lstStyle/>
          <a:p>
            <a:pPr algn="l" defTabSz="514280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Avionics Package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17BF87C-0C3F-44FC-8B3C-79CB728B8ABF}"/>
              </a:ext>
            </a:extLst>
          </p:cNvPr>
          <p:cNvCxnSpPr>
            <a:cxnSpLocks/>
          </p:cNvCxnSpPr>
          <p:nvPr/>
        </p:nvCxnSpPr>
        <p:spPr bwMode="auto">
          <a:xfrm flipH="1">
            <a:off x="1572116" y="2748042"/>
            <a:ext cx="316008" cy="3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2CA00E4-EDFF-4303-ABF5-FFEEC707E02F}"/>
              </a:ext>
            </a:extLst>
          </p:cNvPr>
          <p:cNvCxnSpPr>
            <a:cxnSpLocks/>
          </p:cNvCxnSpPr>
          <p:nvPr/>
        </p:nvCxnSpPr>
        <p:spPr bwMode="auto">
          <a:xfrm flipH="1">
            <a:off x="1570797" y="2078490"/>
            <a:ext cx="311850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99A4C02-C50A-41B6-B1DA-658EBDB051BB}"/>
              </a:ext>
            </a:extLst>
          </p:cNvPr>
          <p:cNvCxnSpPr>
            <a:cxnSpLocks/>
          </p:cNvCxnSpPr>
          <p:nvPr/>
        </p:nvCxnSpPr>
        <p:spPr bwMode="auto">
          <a:xfrm flipH="1">
            <a:off x="1570792" y="2378717"/>
            <a:ext cx="316648" cy="3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33538F4-CC6F-4A56-8332-437E0C022F7C}"/>
              </a:ext>
            </a:extLst>
          </p:cNvPr>
          <p:cNvCxnSpPr>
            <a:cxnSpLocks/>
          </p:cNvCxnSpPr>
          <p:nvPr/>
        </p:nvCxnSpPr>
        <p:spPr bwMode="auto">
          <a:xfrm flipH="1">
            <a:off x="1634227" y="1855229"/>
            <a:ext cx="251602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73B6E5E-B5DE-41C0-9AB0-C1078729A98D}"/>
              </a:ext>
            </a:extLst>
          </p:cNvPr>
          <p:cNvCxnSpPr>
            <a:cxnSpLocks/>
          </p:cNvCxnSpPr>
          <p:nvPr/>
        </p:nvCxnSpPr>
        <p:spPr bwMode="auto">
          <a:xfrm flipH="1">
            <a:off x="1592382" y="4138782"/>
            <a:ext cx="307081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8777786-5049-4DC7-AF52-2CE8883792E8}"/>
              </a:ext>
            </a:extLst>
          </p:cNvPr>
          <p:cNvCxnSpPr>
            <a:cxnSpLocks/>
          </p:cNvCxnSpPr>
          <p:nvPr/>
        </p:nvCxnSpPr>
        <p:spPr bwMode="auto">
          <a:xfrm flipH="1">
            <a:off x="1634227" y="5597785"/>
            <a:ext cx="250337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E9F0C0C-0F08-4AEB-9BE9-5D1D592ACAC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578574" y="2959800"/>
            <a:ext cx="312447" cy="1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704C9EA-F233-45DD-AF50-C82765F1F793}"/>
              </a:ext>
            </a:extLst>
          </p:cNvPr>
          <p:cNvCxnSpPr>
            <a:cxnSpLocks/>
          </p:cNvCxnSpPr>
          <p:nvPr/>
        </p:nvCxnSpPr>
        <p:spPr bwMode="auto">
          <a:xfrm flipH="1">
            <a:off x="1463013" y="5800661"/>
            <a:ext cx="419633" cy="4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7542870-602D-4693-AEA5-56CF48B8E06A}"/>
              </a:ext>
            </a:extLst>
          </p:cNvPr>
          <p:cNvCxnSpPr>
            <a:cxnSpLocks/>
          </p:cNvCxnSpPr>
          <p:nvPr/>
        </p:nvCxnSpPr>
        <p:spPr bwMode="auto">
          <a:xfrm flipH="1">
            <a:off x="1572117" y="3242083"/>
            <a:ext cx="313712" cy="3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3" name="Content Placeholder 1">
            <a:extLst>
              <a:ext uri="{FF2B5EF4-FFF2-40B4-BE49-F238E27FC236}">
                <a16:creationId xmlns:a16="http://schemas.microsoft.com/office/drawing/2014/main" id="{FC44D4DA-87D7-4192-9189-599F222ED2D9}"/>
              </a:ext>
            </a:extLst>
          </p:cNvPr>
          <p:cNvSpPr txBox="1">
            <a:spLocks/>
          </p:cNvSpPr>
          <p:nvPr/>
        </p:nvSpPr>
        <p:spPr bwMode="auto">
          <a:xfrm>
            <a:off x="3410358" y="1046758"/>
            <a:ext cx="8529636" cy="398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0" indent="0" defTabSz="914400">
              <a:buFontTx/>
              <a:buNone/>
            </a:pPr>
            <a:r>
              <a:rPr lang="en-US" kern="0" dirty="0"/>
              <a:t>SRC Mars Ascent System (MAS) consists of:</a:t>
            </a:r>
          </a:p>
          <a:p>
            <a:pPr marL="0" indent="0" defTabSz="914400">
              <a:buNone/>
            </a:pPr>
            <a:endParaRPr lang="en-US" kern="0" dirty="0"/>
          </a:p>
          <a:p>
            <a:pPr defTabSz="914400"/>
            <a:r>
              <a:rPr lang="en-US" kern="0" dirty="0"/>
              <a:t>Mars Ascent Vehicle (MAV)</a:t>
            </a:r>
          </a:p>
          <a:p>
            <a:pPr lvl="1" defTabSz="914400"/>
            <a:r>
              <a:rPr lang="en-US" kern="0" dirty="0"/>
              <a:t>Two-stage (guided, unguided) solid motor vehicle</a:t>
            </a:r>
          </a:p>
          <a:p>
            <a:pPr lvl="1" defTabSz="914400"/>
            <a:r>
              <a:rPr lang="en-US" kern="0" dirty="0"/>
              <a:t>Pyrotechnic stage separation</a:t>
            </a:r>
          </a:p>
          <a:p>
            <a:pPr lvl="1" defTabSz="914400"/>
            <a:r>
              <a:rPr lang="en-US" kern="0" dirty="0"/>
              <a:t>Electrical-mechanical Thrust Vector Control (TVC) with supersonic </a:t>
            </a:r>
            <a:r>
              <a:rPr lang="en-US" kern="0" dirty="0" err="1"/>
              <a:t>splitline</a:t>
            </a:r>
            <a:r>
              <a:rPr lang="en-US" kern="0" dirty="0"/>
              <a:t> nozzle on 1</a:t>
            </a:r>
            <a:r>
              <a:rPr lang="en-US" kern="0" baseline="30000" dirty="0"/>
              <a:t>st</a:t>
            </a:r>
            <a:r>
              <a:rPr lang="en-US" kern="0" dirty="0"/>
              <a:t> stage</a:t>
            </a:r>
          </a:p>
          <a:p>
            <a:pPr lvl="1" defTabSz="914400"/>
            <a:r>
              <a:rPr lang="en-US" kern="0" dirty="0"/>
              <a:t>2x Spin Motors and 2x De-spin motors on 2</a:t>
            </a:r>
            <a:r>
              <a:rPr lang="en-US" kern="0" baseline="30000" dirty="0"/>
              <a:t>nd</a:t>
            </a:r>
            <a:r>
              <a:rPr lang="en-US" kern="0" dirty="0"/>
              <a:t> stage </a:t>
            </a:r>
          </a:p>
          <a:p>
            <a:pPr lvl="1" defTabSz="914400"/>
            <a:r>
              <a:rPr lang="en-US" kern="0" dirty="0"/>
              <a:t>Monopropellant Reaction Control System (RCS)</a:t>
            </a:r>
          </a:p>
          <a:p>
            <a:pPr defTabSz="914400"/>
            <a:endParaRPr lang="en-US" kern="0" dirty="0"/>
          </a:p>
          <a:p>
            <a:pPr defTabSz="914400"/>
            <a:r>
              <a:rPr lang="en-US" kern="0" dirty="0"/>
              <a:t>MAV Payload Assembly (MPA)</a:t>
            </a:r>
          </a:p>
          <a:p>
            <a:pPr lvl="1" defTabSz="914400"/>
            <a:r>
              <a:rPr lang="en-US" kern="0" dirty="0" err="1"/>
              <a:t>Ejectable</a:t>
            </a:r>
            <a:r>
              <a:rPr lang="en-US" kern="0" dirty="0"/>
              <a:t> fairing</a:t>
            </a:r>
          </a:p>
          <a:p>
            <a:pPr lvl="1" defTabSz="914400"/>
            <a:r>
              <a:rPr lang="en-US" kern="0" dirty="0"/>
              <a:t>Orbital Sample (OS)</a:t>
            </a:r>
          </a:p>
          <a:p>
            <a:pPr lvl="2" defTabSz="914400"/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21112633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roup 239">
            <a:extLst>
              <a:ext uri="{FF2B5EF4-FFF2-40B4-BE49-F238E27FC236}">
                <a16:creationId xmlns:a16="http://schemas.microsoft.com/office/drawing/2014/main" id="{5FC92212-9D71-4411-93EA-93C5557C97BA}"/>
              </a:ext>
            </a:extLst>
          </p:cNvPr>
          <p:cNvGrpSpPr/>
          <p:nvPr/>
        </p:nvGrpSpPr>
        <p:grpSpPr>
          <a:xfrm>
            <a:off x="869924" y="1933780"/>
            <a:ext cx="10025457" cy="3632230"/>
            <a:chOff x="1066802" y="2184627"/>
            <a:chExt cx="11695166" cy="3563001"/>
          </a:xfrm>
        </p:grpSpPr>
        <p:sp>
          <p:nvSpPr>
            <p:cNvPr id="241" name="Freeform 77">
              <a:extLst>
                <a:ext uri="{FF2B5EF4-FFF2-40B4-BE49-F238E27FC236}">
                  <a16:creationId xmlns:a16="http://schemas.microsoft.com/office/drawing/2014/main" id="{5FC7C710-6462-4408-BCD3-F304CE489DB8}"/>
                </a:ext>
              </a:extLst>
            </p:cNvPr>
            <p:cNvSpPr/>
            <p:nvPr/>
          </p:nvSpPr>
          <p:spPr bwMode="auto">
            <a:xfrm>
              <a:off x="1066802" y="2184627"/>
              <a:ext cx="8114700" cy="3563001"/>
            </a:xfrm>
            <a:custGeom>
              <a:avLst/>
              <a:gdLst>
                <a:gd name="connsiteX0" fmla="*/ 0 w 10252129"/>
                <a:gd name="connsiteY0" fmla="*/ 4247603 h 4247603"/>
                <a:gd name="connsiteX1" fmla="*/ 883404 w 10252129"/>
                <a:gd name="connsiteY1" fmla="*/ 2070091 h 4247603"/>
                <a:gd name="connsiteX2" fmla="*/ 3456122 w 10252129"/>
                <a:gd name="connsiteY2" fmla="*/ 690742 h 4247603"/>
                <a:gd name="connsiteX3" fmla="*/ 8206353 w 10252129"/>
                <a:gd name="connsiteY3" fmla="*/ 109556 h 4247603"/>
                <a:gd name="connsiteX4" fmla="*/ 10252129 w 10252129"/>
                <a:gd name="connsiteY4" fmla="*/ 1067 h 4247603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8206353 w 10252129"/>
                <a:gd name="connsiteY3" fmla="*/ 108489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60914 w 10252129"/>
                <a:gd name="connsiteY3" fmla="*/ 128134 h 4246536"/>
                <a:gd name="connsiteX4" fmla="*/ 10252129 w 10252129"/>
                <a:gd name="connsiteY4" fmla="*/ 0 h 424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2129" h="4246536">
                  <a:moveTo>
                    <a:pt x="0" y="4246536"/>
                  </a:moveTo>
                  <a:cubicBezTo>
                    <a:pt x="153692" y="3454185"/>
                    <a:pt x="307384" y="2661834"/>
                    <a:pt x="883404" y="2069024"/>
                  </a:cubicBezTo>
                  <a:cubicBezTo>
                    <a:pt x="1459424" y="1476214"/>
                    <a:pt x="2376537" y="1013157"/>
                    <a:pt x="3456122" y="689675"/>
                  </a:cubicBezTo>
                  <a:cubicBezTo>
                    <a:pt x="4535707" y="366193"/>
                    <a:pt x="6274741" y="219833"/>
                    <a:pt x="7360914" y="128134"/>
                  </a:cubicBezTo>
                  <a:cubicBezTo>
                    <a:pt x="8447087" y="36435"/>
                    <a:pt x="9214388" y="20018"/>
                    <a:pt x="10252129" y="0"/>
                  </a:cubicBezTo>
                </a:path>
              </a:pathLst>
            </a:custGeom>
            <a:noFill/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 sz="28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C1E19BD9-653B-4CBD-981A-F3456CC073A2}"/>
                </a:ext>
              </a:extLst>
            </p:cNvPr>
            <p:cNvCxnSpPr>
              <a:cxnSpLocks/>
              <a:stCxn id="241" idx="4"/>
            </p:cNvCxnSpPr>
            <p:nvPr/>
          </p:nvCxnSpPr>
          <p:spPr bwMode="auto">
            <a:xfrm>
              <a:off x="9181502" y="2184627"/>
              <a:ext cx="3580466" cy="0"/>
            </a:xfrm>
            <a:prstGeom prst="lin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23B6F097-68D6-48BB-A12D-692003544EC0}"/>
              </a:ext>
            </a:extLst>
          </p:cNvPr>
          <p:cNvCxnSpPr/>
          <p:nvPr/>
        </p:nvCxnSpPr>
        <p:spPr bwMode="auto">
          <a:xfrm>
            <a:off x="811296" y="6315690"/>
            <a:ext cx="10874095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8FFCE12D-F875-4654-B100-F9287B4FEF80}"/>
              </a:ext>
            </a:extLst>
          </p:cNvPr>
          <p:cNvCxnSpPr/>
          <p:nvPr/>
        </p:nvCxnSpPr>
        <p:spPr bwMode="auto">
          <a:xfrm>
            <a:off x="869923" y="6201390"/>
            <a:ext cx="0" cy="2286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8" name="Straight Connector 297">
            <a:extLst>
              <a:ext uri="{FF2B5EF4-FFF2-40B4-BE49-F238E27FC236}">
                <a16:creationId xmlns:a16="http://schemas.microsoft.com/office/drawing/2014/main" id="{9E36D56E-04EF-4E4E-9D46-8BCB31988EAF}"/>
              </a:ext>
            </a:extLst>
          </p:cNvPr>
          <p:cNvCxnSpPr/>
          <p:nvPr/>
        </p:nvCxnSpPr>
        <p:spPr bwMode="auto">
          <a:xfrm>
            <a:off x="1867798" y="6201390"/>
            <a:ext cx="0" cy="2286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9" name="Straight Connector 298">
            <a:extLst>
              <a:ext uri="{FF2B5EF4-FFF2-40B4-BE49-F238E27FC236}">
                <a16:creationId xmlns:a16="http://schemas.microsoft.com/office/drawing/2014/main" id="{50446591-3DDB-478C-B7BD-155F5C2A6B2B}"/>
              </a:ext>
            </a:extLst>
          </p:cNvPr>
          <p:cNvCxnSpPr/>
          <p:nvPr/>
        </p:nvCxnSpPr>
        <p:spPr bwMode="auto">
          <a:xfrm>
            <a:off x="6433274" y="6201390"/>
            <a:ext cx="0" cy="2286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5522D0A3-E346-4BCD-B08D-4AB1510C7A7F}"/>
              </a:ext>
            </a:extLst>
          </p:cNvPr>
          <p:cNvCxnSpPr/>
          <p:nvPr/>
        </p:nvCxnSpPr>
        <p:spPr bwMode="auto">
          <a:xfrm>
            <a:off x="11685391" y="6200557"/>
            <a:ext cx="0" cy="2286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1" name="Straight Connector 300">
            <a:extLst>
              <a:ext uri="{FF2B5EF4-FFF2-40B4-BE49-F238E27FC236}">
                <a16:creationId xmlns:a16="http://schemas.microsoft.com/office/drawing/2014/main" id="{389BD786-C5A0-4A0C-9998-12EA905D7558}"/>
              </a:ext>
            </a:extLst>
          </p:cNvPr>
          <p:cNvCxnSpPr/>
          <p:nvPr/>
        </p:nvCxnSpPr>
        <p:spPr bwMode="auto">
          <a:xfrm>
            <a:off x="10932985" y="6200557"/>
            <a:ext cx="0" cy="2286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2100EB5F-8A61-4505-9BAF-D734EAF3A27D}"/>
              </a:ext>
            </a:extLst>
          </p:cNvPr>
          <p:cNvGrpSpPr/>
          <p:nvPr/>
        </p:nvGrpSpPr>
        <p:grpSpPr>
          <a:xfrm>
            <a:off x="927653" y="6149200"/>
            <a:ext cx="882417" cy="329381"/>
            <a:chOff x="1746321" y="6192308"/>
            <a:chExt cx="612000" cy="439172"/>
          </a:xfrm>
        </p:grpSpPr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0F3B5D66-7AAB-445B-A909-B52CD58DA393}"/>
                </a:ext>
              </a:extLst>
            </p:cNvPr>
            <p:cNvSpPr txBox="1"/>
            <p:nvPr/>
          </p:nvSpPr>
          <p:spPr>
            <a:xfrm>
              <a:off x="1746321" y="6192308"/>
              <a:ext cx="612000" cy="225702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1</a:t>
              </a:r>
              <a:r>
                <a:rPr lang="en-US" sz="1100" b="1" baseline="30000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st</a:t>
              </a: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 Burn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02F631B0-B334-4317-9346-0E7F560DEF3C}"/>
                </a:ext>
              </a:extLst>
            </p:cNvPr>
            <p:cNvSpPr txBox="1"/>
            <p:nvPr/>
          </p:nvSpPr>
          <p:spPr>
            <a:xfrm>
              <a:off x="1746321" y="6405779"/>
              <a:ext cx="611997" cy="22570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~78s</a:t>
              </a:r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BDF8E94B-E7F2-496B-8FC4-817661E87AF9}"/>
              </a:ext>
            </a:extLst>
          </p:cNvPr>
          <p:cNvGrpSpPr/>
          <p:nvPr/>
        </p:nvGrpSpPr>
        <p:grpSpPr>
          <a:xfrm>
            <a:off x="2451602" y="6145958"/>
            <a:ext cx="3397867" cy="332620"/>
            <a:chOff x="2940715" y="6187990"/>
            <a:chExt cx="1015734" cy="443492"/>
          </a:xfrm>
        </p:grpSpPr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042FD433-6117-418D-BFE2-30294509FA87}"/>
                </a:ext>
              </a:extLst>
            </p:cNvPr>
            <p:cNvSpPr txBox="1"/>
            <p:nvPr/>
          </p:nvSpPr>
          <p:spPr>
            <a:xfrm>
              <a:off x="2962360" y="6187990"/>
              <a:ext cx="972445" cy="22570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Coast, </a:t>
              </a:r>
              <a:r>
                <a:rPr lang="en-US" sz="1100" b="1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Staging and Spin-Up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  <a:sym typeface="Gill Sans" panose="020B0502020104020203" pitchFamily="34" charset="-79"/>
              </a:endParaRP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1F215485-1F65-4C0A-8EA1-69144D5C74E5}"/>
                </a:ext>
              </a:extLst>
            </p:cNvPr>
            <p:cNvSpPr txBox="1"/>
            <p:nvPr/>
          </p:nvSpPr>
          <p:spPr>
            <a:xfrm>
              <a:off x="2940715" y="6405778"/>
              <a:ext cx="1015734" cy="22570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~374s</a:t>
              </a:r>
            </a:p>
          </p:txBody>
        </p: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55825433-6017-4F93-8A94-7A57383BD17E}"/>
              </a:ext>
            </a:extLst>
          </p:cNvPr>
          <p:cNvGrpSpPr/>
          <p:nvPr/>
        </p:nvGrpSpPr>
        <p:grpSpPr>
          <a:xfrm>
            <a:off x="6529160" y="6145958"/>
            <a:ext cx="2105130" cy="332620"/>
            <a:chOff x="5630096" y="6187990"/>
            <a:chExt cx="972445" cy="443492"/>
          </a:xfrm>
        </p:grpSpPr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99AD5B1B-BBCC-4DCF-AB61-6E5ADD0C86DC}"/>
                </a:ext>
              </a:extLst>
            </p:cNvPr>
            <p:cNvSpPr txBox="1"/>
            <p:nvPr/>
          </p:nvSpPr>
          <p:spPr>
            <a:xfrm>
              <a:off x="5630096" y="6187990"/>
              <a:ext cx="972445" cy="22570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2</a:t>
              </a:r>
              <a:r>
                <a:rPr lang="en-US" sz="1100" b="1" baseline="30000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 Burn and Spin-Down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1C63CA40-1671-45BE-9067-A140B3D2C0BF}"/>
                </a:ext>
              </a:extLst>
            </p:cNvPr>
            <p:cNvSpPr txBox="1"/>
            <p:nvPr/>
          </p:nvSpPr>
          <p:spPr>
            <a:xfrm>
              <a:off x="5690626" y="6405778"/>
              <a:ext cx="852238" cy="22570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~22s and ~Minutes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4E43DC04-53FE-44D9-A5A4-A040A3F3C2F6}"/>
              </a:ext>
            </a:extLst>
          </p:cNvPr>
          <p:cNvGrpSpPr/>
          <p:nvPr/>
        </p:nvGrpSpPr>
        <p:grpSpPr>
          <a:xfrm>
            <a:off x="10765468" y="6145919"/>
            <a:ext cx="1087441" cy="332618"/>
            <a:chOff x="10417658" y="6187990"/>
            <a:chExt cx="554832" cy="443493"/>
          </a:xfrm>
        </p:grpSpPr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ADC8436F-3978-4BF4-A9A5-6BD5492CA749}"/>
                </a:ext>
              </a:extLst>
            </p:cNvPr>
            <p:cNvSpPr txBox="1"/>
            <p:nvPr/>
          </p:nvSpPr>
          <p:spPr>
            <a:xfrm>
              <a:off x="10417658" y="6187990"/>
              <a:ext cx="554832" cy="22570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Loiter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F7C1C7D4-2CBB-48AD-BCD3-B32FC6470B75}"/>
                </a:ext>
              </a:extLst>
            </p:cNvPr>
            <p:cNvSpPr txBox="1"/>
            <p:nvPr/>
          </p:nvSpPr>
          <p:spPr>
            <a:xfrm>
              <a:off x="10417658" y="6405779"/>
              <a:ext cx="554832" cy="22570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~Days</a:t>
              </a:r>
            </a:p>
          </p:txBody>
        </p:sp>
      </p:grpSp>
      <p:cxnSp>
        <p:nvCxnSpPr>
          <p:cNvPr id="314" name="Straight Connector 313">
            <a:extLst>
              <a:ext uri="{FF2B5EF4-FFF2-40B4-BE49-F238E27FC236}">
                <a16:creationId xmlns:a16="http://schemas.microsoft.com/office/drawing/2014/main" id="{C75AD900-28A7-40EF-8D4F-47425B44AE12}"/>
              </a:ext>
            </a:extLst>
          </p:cNvPr>
          <p:cNvCxnSpPr/>
          <p:nvPr/>
        </p:nvCxnSpPr>
        <p:spPr bwMode="auto">
          <a:xfrm>
            <a:off x="8730176" y="6172003"/>
            <a:ext cx="0" cy="2286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288E7665-50D6-464F-BB0A-680E26B32DFD}"/>
              </a:ext>
            </a:extLst>
          </p:cNvPr>
          <p:cNvGrpSpPr/>
          <p:nvPr/>
        </p:nvGrpSpPr>
        <p:grpSpPr>
          <a:xfrm>
            <a:off x="8905588" y="6145958"/>
            <a:ext cx="1852700" cy="332620"/>
            <a:chOff x="5502160" y="6187990"/>
            <a:chExt cx="1229169" cy="443492"/>
          </a:xfrm>
        </p:grpSpPr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D859C7ED-A7DB-4DA5-90A1-2D97A107B4BC}"/>
                </a:ext>
              </a:extLst>
            </p:cNvPr>
            <p:cNvSpPr txBox="1"/>
            <p:nvPr/>
          </p:nvSpPr>
          <p:spPr>
            <a:xfrm>
              <a:off x="5613300" y="6187990"/>
              <a:ext cx="1006038" cy="22570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OS Release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E4B472FA-5270-40C7-9E39-9366B7FE0703}"/>
                </a:ext>
              </a:extLst>
            </p:cNvPr>
            <p:cNvSpPr txBox="1"/>
            <p:nvPr/>
          </p:nvSpPr>
          <p:spPr>
            <a:xfrm>
              <a:off x="5502160" y="6405778"/>
              <a:ext cx="1229169" cy="22570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defRPr/>
              </a:pPr>
              <a:r>
                <a:rPr lang="en-US" sz="11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~Minutes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MAV Ascent Mission Operations Overview</a:t>
            </a:r>
            <a:endParaRPr lang="en-US" sz="2200" dirty="0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A78C599B-A474-874E-9435-8629E38575C5}"/>
              </a:ext>
            </a:extLst>
          </p:cNvPr>
          <p:cNvSpPr/>
          <p:nvPr/>
        </p:nvSpPr>
        <p:spPr>
          <a:xfrm>
            <a:off x="9716902" y="5811309"/>
            <a:ext cx="1968489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*Conceptual elements shown. Not to scale.</a:t>
            </a:r>
          </a:p>
        </p:txBody>
      </p:sp>
      <p:pic>
        <p:nvPicPr>
          <p:cNvPr id="239" name="Picture 238" descr="MSR_ARM_deployed4.jpg">
            <a:extLst>
              <a:ext uri="{FF2B5EF4-FFF2-40B4-BE49-F238E27FC236}">
                <a16:creationId xmlns:a16="http://schemas.microsoft.com/office/drawing/2014/main" id="{278F8475-D8CE-4F3C-8767-D29DB174B8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10758614" y="1509181"/>
            <a:ext cx="852065" cy="558577"/>
          </a:xfrm>
          <a:prstGeom prst="rect">
            <a:avLst/>
          </a:prstGeom>
        </p:spPr>
      </p:pic>
      <p:grpSp>
        <p:nvGrpSpPr>
          <p:cNvPr id="243" name="Group 242">
            <a:extLst>
              <a:ext uri="{FF2B5EF4-FFF2-40B4-BE49-F238E27FC236}">
                <a16:creationId xmlns:a16="http://schemas.microsoft.com/office/drawing/2014/main" id="{D930BDC3-652F-46D9-B7F8-C5D2584B8696}"/>
              </a:ext>
            </a:extLst>
          </p:cNvPr>
          <p:cNvGrpSpPr/>
          <p:nvPr/>
        </p:nvGrpSpPr>
        <p:grpSpPr>
          <a:xfrm>
            <a:off x="1413657" y="4975828"/>
            <a:ext cx="3767934" cy="920296"/>
            <a:chOff x="102788" y="833558"/>
            <a:chExt cx="5023912" cy="1227062"/>
          </a:xfrm>
        </p:grpSpPr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D934CDE9-0ABD-4D3F-989B-2C998A0457CC}"/>
                </a:ext>
              </a:extLst>
            </p:cNvPr>
            <p:cNvSpPr txBox="1"/>
            <p:nvPr/>
          </p:nvSpPr>
          <p:spPr>
            <a:xfrm>
              <a:off x="463148" y="870550"/>
              <a:ext cx="4663552" cy="1190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Launch and 1</a:t>
              </a:r>
              <a:r>
                <a:rPr lang="en-US" sz="1400" b="1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st</a:t>
              </a:r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 Burn to Burnout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VECTOR launch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1</a:t>
              </a:r>
              <a:r>
                <a:rPr lang="en-US" sz="11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st</a:t>
              </a: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 SRM 1 burn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Max Q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SRM 1 burnout</a:t>
              </a:r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0F249BB8-83BF-43A8-A4E9-4951303ABA65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1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305B9AAB-2499-4045-9659-6197C0178FD4}"/>
              </a:ext>
            </a:extLst>
          </p:cNvPr>
          <p:cNvGrpSpPr/>
          <p:nvPr/>
        </p:nvGrpSpPr>
        <p:grpSpPr>
          <a:xfrm>
            <a:off x="2147354" y="3583444"/>
            <a:ext cx="3629711" cy="920296"/>
            <a:chOff x="102788" y="833558"/>
            <a:chExt cx="4839615" cy="1227061"/>
          </a:xfrm>
        </p:grpSpPr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A2EBBF71-FBDB-4FF6-B2E2-103BECF1C49B}"/>
                </a:ext>
              </a:extLst>
            </p:cNvPr>
            <p:cNvSpPr txBox="1"/>
            <p:nvPr/>
          </p:nvSpPr>
          <p:spPr>
            <a:xfrm>
              <a:off x="463145" y="870550"/>
              <a:ext cx="4479258" cy="1190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Coast and MPA Fairing Separation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Depart sensible atmosphere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Orient vehicle for MPA fairing separation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Separate MPA fairing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Reorient vehicle back to flight vector</a:t>
              </a:r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E679E95D-43F7-42CA-AB9D-2D94927A0B33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2</a:t>
              </a:r>
            </a:p>
          </p:txBody>
        </p: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63534961-8E29-4FAB-8753-A4076C6DEF82}"/>
              </a:ext>
            </a:extLst>
          </p:cNvPr>
          <p:cNvGrpSpPr/>
          <p:nvPr/>
        </p:nvGrpSpPr>
        <p:grpSpPr>
          <a:xfrm>
            <a:off x="6230926" y="990600"/>
            <a:ext cx="3886856" cy="742310"/>
            <a:chOff x="102788" y="833558"/>
            <a:chExt cx="5182472" cy="989747"/>
          </a:xfrm>
        </p:grpSpPr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D61330ED-4D23-48B5-BB5D-89F1B634A1C6}"/>
                </a:ext>
              </a:extLst>
            </p:cNvPr>
            <p:cNvSpPr txBox="1"/>
            <p:nvPr/>
          </p:nvSpPr>
          <p:spPr>
            <a:xfrm>
              <a:off x="463144" y="858938"/>
              <a:ext cx="4822116" cy="9643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2</a:t>
              </a:r>
              <a:r>
                <a:rPr lang="en-US" sz="1400" b="1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 Burn to Burnout and Spin-Down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2</a:t>
              </a:r>
              <a:r>
                <a:rPr lang="en-US" sz="11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 SRM 2 burn to burnout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Post-2</a:t>
              </a:r>
              <a:r>
                <a:rPr lang="en-US" sz="11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burnout transients wait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De-spin motor burn</a:t>
              </a:r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A4154C36-5DCE-4A81-B62B-DB55E3E4D0E2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4</a:t>
              </a: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97889B62-C650-4717-A964-C35D4F514D52}"/>
              </a:ext>
            </a:extLst>
          </p:cNvPr>
          <p:cNvGrpSpPr/>
          <p:nvPr/>
        </p:nvGrpSpPr>
        <p:grpSpPr>
          <a:xfrm>
            <a:off x="8602865" y="2209800"/>
            <a:ext cx="2903334" cy="582770"/>
            <a:chOff x="-37686" y="728657"/>
            <a:chExt cx="3871110" cy="777028"/>
          </a:xfrm>
        </p:grpSpPr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392394C-E3C1-421A-9EA7-2D6726927B8D}"/>
                </a:ext>
              </a:extLst>
            </p:cNvPr>
            <p:cNvSpPr txBox="1"/>
            <p:nvPr/>
          </p:nvSpPr>
          <p:spPr>
            <a:xfrm>
              <a:off x="326267" y="767020"/>
              <a:ext cx="3507157" cy="738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OS Payload Delivery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MAV 2</a:t>
              </a:r>
              <a:r>
                <a:rPr lang="en-US" sz="11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stage-commanded OS release</a:t>
              </a:r>
            </a:p>
            <a:p>
              <a:pPr marL="128588" indent="-128588" algn="l" defTabSz="68580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Enable </a:t>
              </a: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beacon (baseline)</a:t>
              </a:r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D86F20E9-F846-493B-B2E8-824C6CBAE6F7}"/>
                </a:ext>
              </a:extLst>
            </p:cNvPr>
            <p:cNvSpPr/>
            <p:nvPr/>
          </p:nvSpPr>
          <p:spPr bwMode="auto">
            <a:xfrm>
              <a:off x="-37686" y="728657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5</a:t>
              </a:r>
            </a:p>
          </p:txBody>
        </p:sp>
      </p:grpSp>
      <p:pic>
        <p:nvPicPr>
          <p:cNvPr id="255" name="Picture 254">
            <a:extLst>
              <a:ext uri="{FF2B5EF4-FFF2-40B4-BE49-F238E27FC236}">
                <a16:creationId xmlns:a16="http://schemas.microsoft.com/office/drawing/2014/main" id="{3DA14C21-411A-422C-816E-9B408526FCC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5543" y="1884326"/>
            <a:ext cx="116673" cy="91310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5B119A18-A5C1-453B-B0D4-14A9A624DC1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4779" y="1891339"/>
            <a:ext cx="116673" cy="91310"/>
          </a:xfrm>
          <a:prstGeom prst="rect">
            <a:avLst/>
          </a:prstGeom>
        </p:spPr>
      </p:pic>
      <p:grpSp>
        <p:nvGrpSpPr>
          <p:cNvPr id="258" name="Group 257">
            <a:extLst>
              <a:ext uri="{FF2B5EF4-FFF2-40B4-BE49-F238E27FC236}">
                <a16:creationId xmlns:a16="http://schemas.microsoft.com/office/drawing/2014/main" id="{E073A6AF-727C-4865-A47F-DD10C93F1D14}"/>
              </a:ext>
            </a:extLst>
          </p:cNvPr>
          <p:cNvGrpSpPr/>
          <p:nvPr/>
        </p:nvGrpSpPr>
        <p:grpSpPr>
          <a:xfrm rot="805350">
            <a:off x="835037" y="4262982"/>
            <a:ext cx="418676" cy="1276598"/>
            <a:chOff x="144916" y="2834648"/>
            <a:chExt cx="711178" cy="2168473"/>
          </a:xfrm>
        </p:grpSpPr>
        <p:pic>
          <p:nvPicPr>
            <p:cNvPr id="259" name="Picture 258">
              <a:extLst>
                <a:ext uri="{FF2B5EF4-FFF2-40B4-BE49-F238E27FC236}">
                  <a16:creationId xmlns:a16="http://schemas.microsoft.com/office/drawing/2014/main" id="{8CB3578D-9FB5-40DD-AEF6-BDF532AF0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26747" y="4273774"/>
              <a:ext cx="747516" cy="711178"/>
            </a:xfrm>
            <a:prstGeom prst="rect">
              <a:avLst/>
            </a:prstGeom>
          </p:spPr>
        </p:pic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A2495B81-7027-4E92-B705-13A21707E608}"/>
                </a:ext>
              </a:extLst>
            </p:cNvPr>
            <p:cNvGrpSpPr/>
            <p:nvPr/>
          </p:nvGrpSpPr>
          <p:grpSpPr>
            <a:xfrm rot="16200000">
              <a:off x="-321127" y="3474127"/>
              <a:ext cx="1564251" cy="285293"/>
              <a:chOff x="241386" y="4178905"/>
              <a:chExt cx="9597682" cy="1750458"/>
            </a:xfrm>
          </p:grpSpPr>
          <p:pic>
            <p:nvPicPr>
              <p:cNvPr id="261" name="Picture 260">
                <a:extLst>
                  <a:ext uri="{FF2B5EF4-FFF2-40B4-BE49-F238E27FC236}">
                    <a16:creationId xmlns:a16="http://schemas.microsoft.com/office/drawing/2014/main" id="{4D3E8D4C-6DC6-4933-B066-5CE20AE502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933984" y="4368274"/>
                <a:ext cx="905084" cy="1349656"/>
              </a:xfrm>
              <a:prstGeom prst="rect">
                <a:avLst/>
              </a:prstGeom>
            </p:spPr>
          </p:pic>
          <p:pic>
            <p:nvPicPr>
              <p:cNvPr id="262" name="Picture 261">
                <a:extLst>
                  <a:ext uri="{FF2B5EF4-FFF2-40B4-BE49-F238E27FC236}">
                    <a16:creationId xmlns:a16="http://schemas.microsoft.com/office/drawing/2014/main" id="{DE1272B3-6478-427A-81A0-EB78F0B07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BA244E6D-BBC7-46D2-B9D8-035732EE1F78}"/>
              </a:ext>
            </a:extLst>
          </p:cNvPr>
          <p:cNvGrpSpPr/>
          <p:nvPr/>
        </p:nvGrpSpPr>
        <p:grpSpPr>
          <a:xfrm rot="21289455">
            <a:off x="6122446" y="1858266"/>
            <a:ext cx="464446" cy="327768"/>
            <a:chOff x="2875604" y="842611"/>
            <a:chExt cx="788924" cy="556758"/>
          </a:xfrm>
        </p:grpSpPr>
        <p:pic>
          <p:nvPicPr>
            <p:cNvPr id="264" name="Picture 263">
              <a:extLst>
                <a:ext uri="{FF2B5EF4-FFF2-40B4-BE49-F238E27FC236}">
                  <a16:creationId xmlns:a16="http://schemas.microsoft.com/office/drawing/2014/main" id="{ACD5DA37-D1A2-4796-AA61-A187CDE87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5604" y="842611"/>
              <a:ext cx="585206" cy="556758"/>
            </a:xfrm>
            <a:prstGeom prst="rect">
              <a:avLst/>
            </a:prstGeom>
          </p:spPr>
        </p:pic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2B304D7B-B394-44F7-995A-FF86FD754416}"/>
                </a:ext>
              </a:extLst>
            </p:cNvPr>
            <p:cNvGrpSpPr/>
            <p:nvPr/>
          </p:nvGrpSpPr>
          <p:grpSpPr>
            <a:xfrm>
              <a:off x="3309416" y="971061"/>
              <a:ext cx="355112" cy="227074"/>
              <a:chOff x="4694534" y="809895"/>
              <a:chExt cx="2178838" cy="1393246"/>
            </a:xfrm>
          </p:grpSpPr>
          <p:pic>
            <p:nvPicPr>
              <p:cNvPr id="266" name="Picture 265">
                <a:extLst>
                  <a:ext uri="{FF2B5EF4-FFF2-40B4-BE49-F238E27FC236}">
                    <a16:creationId xmlns:a16="http://schemas.microsoft.com/office/drawing/2014/main" id="{FDCE1A3C-3246-41FF-837A-4919FD801E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>
              <a:xfrm>
                <a:off x="6516002" y="828421"/>
                <a:ext cx="357370" cy="1349652"/>
              </a:xfrm>
              <a:prstGeom prst="rect">
                <a:avLst/>
              </a:prstGeom>
            </p:spPr>
          </p:pic>
          <p:pic>
            <p:nvPicPr>
              <p:cNvPr id="267" name="Picture 266">
                <a:extLst>
                  <a:ext uri="{FF2B5EF4-FFF2-40B4-BE49-F238E27FC236}">
                    <a16:creationId xmlns:a16="http://schemas.microsoft.com/office/drawing/2014/main" id="{2911DC71-8D01-4B01-80BF-862EB1CB3B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B0867B5E-93E1-4383-AEA0-3EA483EEF967}"/>
              </a:ext>
            </a:extLst>
          </p:cNvPr>
          <p:cNvGrpSpPr/>
          <p:nvPr/>
        </p:nvGrpSpPr>
        <p:grpSpPr>
          <a:xfrm rot="7222780">
            <a:off x="1984421" y="2393970"/>
            <a:ext cx="562476" cy="1046604"/>
            <a:chOff x="1693756" y="1823198"/>
            <a:chExt cx="749971" cy="1395473"/>
          </a:xfrm>
        </p:grpSpPr>
        <p:pic>
          <p:nvPicPr>
            <p:cNvPr id="269" name="Picture 268">
              <a:extLst>
                <a:ext uri="{FF2B5EF4-FFF2-40B4-BE49-F238E27FC236}">
                  <a16:creationId xmlns:a16="http://schemas.microsoft.com/office/drawing/2014/main" id="{C6CA06EF-6F58-4AC1-8563-24103EFD5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272192" flipH="1">
              <a:off x="1693756" y="1823198"/>
              <a:ext cx="139168" cy="75567"/>
            </a:xfrm>
            <a:prstGeom prst="rect">
              <a:avLst/>
            </a:prstGeom>
          </p:spPr>
        </p:pic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DC9755DC-1DB2-49D9-86A5-4E699B552A7F}"/>
                </a:ext>
              </a:extLst>
            </p:cNvPr>
            <p:cNvGrpSpPr/>
            <p:nvPr/>
          </p:nvGrpSpPr>
          <p:grpSpPr>
            <a:xfrm rot="14035141">
              <a:off x="1733258" y="2508201"/>
              <a:ext cx="1197000" cy="223939"/>
              <a:chOff x="241386" y="4178905"/>
              <a:chExt cx="9356534" cy="1750458"/>
            </a:xfrm>
          </p:grpSpPr>
          <p:pic>
            <p:nvPicPr>
              <p:cNvPr id="271" name="Picture 270">
                <a:extLst>
                  <a:ext uri="{FF2B5EF4-FFF2-40B4-BE49-F238E27FC236}">
                    <a16:creationId xmlns:a16="http://schemas.microsoft.com/office/drawing/2014/main" id="{D0046F60-CDF9-4DA2-9C44-69DEAC09AE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>
              <a:xfrm>
                <a:off x="8933997" y="4368278"/>
                <a:ext cx="663923" cy="1349658"/>
              </a:xfrm>
              <a:prstGeom prst="rect">
                <a:avLst/>
              </a:prstGeom>
            </p:spPr>
          </p:pic>
          <p:pic>
            <p:nvPicPr>
              <p:cNvPr id="272" name="Picture 271">
                <a:extLst>
                  <a:ext uri="{FF2B5EF4-FFF2-40B4-BE49-F238E27FC236}">
                    <a16:creationId xmlns:a16="http://schemas.microsoft.com/office/drawing/2014/main" id="{52912666-B120-4DB3-9337-9749FCE90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D8FEA6F8-C939-4FF3-B9BE-AE00E892C6AF}"/>
              </a:ext>
            </a:extLst>
          </p:cNvPr>
          <p:cNvGrpSpPr/>
          <p:nvPr/>
        </p:nvGrpSpPr>
        <p:grpSpPr>
          <a:xfrm rot="18593925">
            <a:off x="1069313" y="3580746"/>
            <a:ext cx="920888" cy="167954"/>
            <a:chOff x="241386" y="4178905"/>
            <a:chExt cx="9597682" cy="1750458"/>
          </a:xfrm>
        </p:grpSpPr>
        <p:pic>
          <p:nvPicPr>
            <p:cNvPr id="274" name="Picture 273">
              <a:extLst>
                <a:ext uri="{FF2B5EF4-FFF2-40B4-BE49-F238E27FC236}">
                  <a16:creationId xmlns:a16="http://schemas.microsoft.com/office/drawing/2014/main" id="{0E9C66D9-50BB-41EA-B44F-E08EAEA2D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33984" y="4368274"/>
              <a:ext cx="905084" cy="1349656"/>
            </a:xfrm>
            <a:prstGeom prst="rect">
              <a:avLst/>
            </a:prstGeom>
          </p:spPr>
        </p:pic>
        <p:pic>
          <p:nvPicPr>
            <p:cNvPr id="275" name="Picture 274">
              <a:extLst>
                <a:ext uri="{FF2B5EF4-FFF2-40B4-BE49-F238E27FC236}">
                  <a16:creationId xmlns:a16="http://schemas.microsoft.com/office/drawing/2014/main" id="{F825C6A0-394E-44B4-8E06-D82157D32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386" y="4178905"/>
              <a:ext cx="8911422" cy="1750458"/>
            </a:xfrm>
            <a:prstGeom prst="rect">
              <a:avLst/>
            </a:prstGeom>
          </p:spPr>
        </p:pic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928E1203-1D23-4877-8A8F-F73B652735DB}"/>
              </a:ext>
            </a:extLst>
          </p:cNvPr>
          <p:cNvGrpSpPr/>
          <p:nvPr/>
        </p:nvGrpSpPr>
        <p:grpSpPr>
          <a:xfrm rot="21104939">
            <a:off x="4638522" y="1943419"/>
            <a:ext cx="986187" cy="388223"/>
            <a:chOff x="3507875" y="1747402"/>
            <a:chExt cx="986187" cy="388223"/>
          </a:xfrm>
        </p:grpSpPr>
        <p:pic>
          <p:nvPicPr>
            <p:cNvPr id="277" name="Picture 276">
              <a:extLst>
                <a:ext uri="{FF2B5EF4-FFF2-40B4-BE49-F238E27FC236}">
                  <a16:creationId xmlns:a16="http://schemas.microsoft.com/office/drawing/2014/main" id="{53A8FB6F-FD18-4532-B1AD-E7EC1CFC3B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07875" y="1858334"/>
              <a:ext cx="710847" cy="167811"/>
            </a:xfrm>
            <a:prstGeom prst="rect">
              <a:avLst/>
            </a:prstGeom>
          </p:spPr>
        </p:pic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E487F484-00AB-4DCD-AC88-EC3950C8669E}"/>
                </a:ext>
              </a:extLst>
            </p:cNvPr>
            <p:cNvGrpSpPr/>
            <p:nvPr/>
          </p:nvGrpSpPr>
          <p:grpSpPr>
            <a:xfrm>
              <a:off x="4271245" y="1747402"/>
              <a:ext cx="222817" cy="388223"/>
              <a:chOff x="6564172" y="1707232"/>
              <a:chExt cx="297089" cy="517631"/>
            </a:xfrm>
          </p:grpSpPr>
          <p:pic>
            <p:nvPicPr>
              <p:cNvPr id="279" name="Picture 278">
                <a:extLst>
                  <a:ext uri="{FF2B5EF4-FFF2-40B4-BE49-F238E27FC236}">
                    <a16:creationId xmlns:a16="http://schemas.microsoft.com/office/drawing/2014/main" id="{3717BD69-BA77-452A-B908-116B78C030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6624931" y="1713119"/>
                <a:ext cx="242218" cy="230443"/>
              </a:xfrm>
              <a:prstGeom prst="rect">
                <a:avLst/>
              </a:prstGeom>
            </p:spPr>
          </p:pic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43BBA356-F653-47BC-9411-961908BD74D9}"/>
                  </a:ext>
                </a:extLst>
              </p:cNvPr>
              <p:cNvGrpSpPr/>
              <p:nvPr/>
            </p:nvGrpSpPr>
            <p:grpSpPr>
              <a:xfrm>
                <a:off x="6564172" y="1880109"/>
                <a:ext cx="293828" cy="178240"/>
                <a:chOff x="4694534" y="809895"/>
                <a:chExt cx="2296758" cy="1393246"/>
              </a:xfrm>
            </p:grpSpPr>
            <p:pic>
              <p:nvPicPr>
                <p:cNvPr id="282" name="Picture 281">
                  <a:extLst>
                    <a:ext uri="{FF2B5EF4-FFF2-40B4-BE49-F238E27FC236}">
                      <a16:creationId xmlns:a16="http://schemas.microsoft.com/office/drawing/2014/main" id="{E3B1D293-A7D2-4B0B-8F2D-84C9433143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b="-1"/>
                <a:stretch/>
              </p:blipFill>
              <p:spPr>
                <a:xfrm>
                  <a:off x="6515999" y="828421"/>
                  <a:ext cx="475293" cy="1349652"/>
                </a:xfrm>
                <a:prstGeom prst="rect">
                  <a:avLst/>
                </a:prstGeom>
              </p:spPr>
            </p:pic>
            <p:pic>
              <p:nvPicPr>
                <p:cNvPr id="283" name="Picture 282">
                  <a:extLst>
                    <a:ext uri="{FF2B5EF4-FFF2-40B4-BE49-F238E27FC236}">
                      <a16:creationId xmlns:a16="http://schemas.microsoft.com/office/drawing/2014/main" id="{15385721-4D45-451F-BE89-CC66B41602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hq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94534" y="809895"/>
                  <a:ext cx="1967620" cy="1393246"/>
                </a:xfrm>
                <a:prstGeom prst="rect">
                  <a:avLst/>
                </a:prstGeom>
              </p:spPr>
            </p:pic>
          </p:grpSp>
          <p:pic>
            <p:nvPicPr>
              <p:cNvPr id="281" name="Picture 280">
                <a:extLst>
                  <a:ext uri="{FF2B5EF4-FFF2-40B4-BE49-F238E27FC236}">
                    <a16:creationId xmlns:a16="http://schemas.microsoft.com/office/drawing/2014/main" id="{2637E6E1-560A-406B-A268-A7BA458020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6624931" y="1988532"/>
                <a:ext cx="242218" cy="230443"/>
              </a:xfrm>
              <a:prstGeom prst="rect">
                <a:avLst/>
              </a:prstGeom>
            </p:spPr>
          </p:pic>
        </p:grp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CF760213-8A01-4438-9B8D-4AFFD61BA358}"/>
              </a:ext>
            </a:extLst>
          </p:cNvPr>
          <p:cNvGrpSpPr/>
          <p:nvPr/>
        </p:nvGrpSpPr>
        <p:grpSpPr>
          <a:xfrm>
            <a:off x="3974706" y="2600056"/>
            <a:ext cx="2761259" cy="751019"/>
            <a:chOff x="102788" y="833558"/>
            <a:chExt cx="3681677" cy="1001359"/>
          </a:xfrm>
        </p:grpSpPr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467E1B42-8D11-4B2F-BE1B-F9F99EDAC6AC}"/>
                </a:ext>
              </a:extLst>
            </p:cNvPr>
            <p:cNvSpPr txBox="1"/>
            <p:nvPr/>
          </p:nvSpPr>
          <p:spPr>
            <a:xfrm>
              <a:off x="463145" y="870550"/>
              <a:ext cx="3321320" cy="9643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Staging and Spin-Up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Separate 1</a:t>
              </a:r>
              <a:r>
                <a:rPr lang="en-US" sz="11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st</a:t>
              </a: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Hi-speed spin motor burn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Enable beacon (earliest opportunity)</a:t>
              </a:r>
              <a:endParaRPr lang="en-US" sz="11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panose="020B0300000000000000" pitchFamily="34" charset="-128"/>
                <a:cs typeface="Arial" panose="020B0604020202020204" pitchFamily="34" charset="0"/>
                <a:sym typeface="Gill Sans" panose="020B0502020104020203" pitchFamily="34" charset="-79"/>
              </a:endParaRPr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82E8C7FC-5046-4D1E-9F1A-6BAD4BCEA5E3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3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C44A5E93-DC6D-4018-895B-A9B437CD652F}"/>
              </a:ext>
            </a:extLst>
          </p:cNvPr>
          <p:cNvGrpSpPr/>
          <p:nvPr/>
        </p:nvGrpSpPr>
        <p:grpSpPr>
          <a:xfrm>
            <a:off x="7631253" y="1739668"/>
            <a:ext cx="222817" cy="388223"/>
            <a:chOff x="6564172" y="1707232"/>
            <a:chExt cx="297089" cy="517631"/>
          </a:xfrm>
        </p:grpSpPr>
        <p:pic>
          <p:nvPicPr>
            <p:cNvPr id="288" name="Picture 287">
              <a:extLst>
                <a:ext uri="{FF2B5EF4-FFF2-40B4-BE49-F238E27FC236}">
                  <a16:creationId xmlns:a16="http://schemas.microsoft.com/office/drawing/2014/main" id="{E7656B8E-70F8-4171-8D82-00A66BDDA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24931" y="1988532"/>
              <a:ext cx="242218" cy="230443"/>
            </a:xfrm>
            <a:prstGeom prst="rect">
              <a:avLst/>
            </a:prstGeom>
          </p:spPr>
        </p:pic>
        <p:grpSp>
          <p:nvGrpSpPr>
            <p:cNvPr id="289" name="Group 288">
              <a:extLst>
                <a:ext uri="{FF2B5EF4-FFF2-40B4-BE49-F238E27FC236}">
                  <a16:creationId xmlns:a16="http://schemas.microsoft.com/office/drawing/2014/main" id="{8F3703D5-0D51-426E-A2CB-EADD645A87EE}"/>
                </a:ext>
              </a:extLst>
            </p:cNvPr>
            <p:cNvGrpSpPr/>
            <p:nvPr/>
          </p:nvGrpSpPr>
          <p:grpSpPr>
            <a:xfrm>
              <a:off x="6564172" y="1880109"/>
              <a:ext cx="293828" cy="178240"/>
              <a:chOff x="4694534" y="809895"/>
              <a:chExt cx="2296758" cy="1393246"/>
            </a:xfrm>
          </p:grpSpPr>
          <p:pic>
            <p:nvPicPr>
              <p:cNvPr id="291" name="Picture 290">
                <a:extLst>
                  <a:ext uri="{FF2B5EF4-FFF2-40B4-BE49-F238E27FC236}">
                    <a16:creationId xmlns:a16="http://schemas.microsoft.com/office/drawing/2014/main" id="{3D416DBC-E9CB-456E-8CA6-BCC4146E8E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292" name="Picture 291">
                <a:extLst>
                  <a:ext uri="{FF2B5EF4-FFF2-40B4-BE49-F238E27FC236}">
                    <a16:creationId xmlns:a16="http://schemas.microsoft.com/office/drawing/2014/main" id="{03C1C823-6726-483A-BFF9-862874440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  <p:pic>
          <p:nvPicPr>
            <p:cNvPr id="290" name="Picture 289">
              <a:extLst>
                <a:ext uri="{FF2B5EF4-FFF2-40B4-BE49-F238E27FC236}">
                  <a16:creationId xmlns:a16="http://schemas.microsoft.com/office/drawing/2014/main" id="{3CFE1141-A857-436C-B70B-F0EA8B1C5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V="1">
              <a:off x="6624931" y="1713119"/>
              <a:ext cx="242218" cy="230443"/>
            </a:xfrm>
            <a:prstGeom prst="rect">
              <a:avLst/>
            </a:prstGeom>
          </p:spPr>
        </p:pic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B2ECC6D9-5622-4BA0-A736-7AA51CDF2A49}"/>
              </a:ext>
            </a:extLst>
          </p:cNvPr>
          <p:cNvGrpSpPr/>
          <p:nvPr/>
        </p:nvGrpSpPr>
        <p:grpSpPr>
          <a:xfrm>
            <a:off x="8614059" y="1860764"/>
            <a:ext cx="209057" cy="133680"/>
            <a:chOff x="4694534" y="809895"/>
            <a:chExt cx="2178838" cy="1393246"/>
          </a:xfrm>
        </p:grpSpPr>
        <p:pic>
          <p:nvPicPr>
            <p:cNvPr id="294" name="Picture 293">
              <a:extLst>
                <a:ext uri="{FF2B5EF4-FFF2-40B4-BE49-F238E27FC236}">
                  <a16:creationId xmlns:a16="http://schemas.microsoft.com/office/drawing/2014/main" id="{B4CDA4C6-9EAE-4288-A4D8-6F24412602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"/>
            <a:stretch/>
          </p:blipFill>
          <p:spPr>
            <a:xfrm>
              <a:off x="6516002" y="828421"/>
              <a:ext cx="357370" cy="1349652"/>
            </a:xfrm>
            <a:prstGeom prst="rect">
              <a:avLst/>
            </a:prstGeom>
          </p:spPr>
        </p:pic>
        <p:pic>
          <p:nvPicPr>
            <p:cNvPr id="295" name="Picture 294">
              <a:extLst>
                <a:ext uri="{FF2B5EF4-FFF2-40B4-BE49-F238E27FC236}">
                  <a16:creationId xmlns:a16="http://schemas.microsoft.com/office/drawing/2014/main" id="{12272F4C-9907-4BD5-88E8-C3B2DCBB7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4534" y="809895"/>
              <a:ext cx="1967620" cy="1393246"/>
            </a:xfrm>
            <a:prstGeom prst="rect">
              <a:avLst/>
            </a:prstGeom>
          </p:spPr>
        </p:pic>
      </p:grpSp>
      <p:pic>
        <p:nvPicPr>
          <p:cNvPr id="318" name="Picture 4" descr="https://images.assetsdelivery.com/compings_v2/morphart/morphart1904/morphart190400170.jpg">
            <a:extLst>
              <a:ext uri="{FF2B5EF4-FFF2-40B4-BE49-F238E27FC236}">
                <a16:creationId xmlns:a16="http://schemas.microsoft.com/office/drawing/2014/main" id="{7D349208-7D5C-48E0-9086-F15E80D76C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3806" y="6235968"/>
            <a:ext cx="156848" cy="1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0" name="Group 319">
            <a:extLst>
              <a:ext uri="{FF2B5EF4-FFF2-40B4-BE49-F238E27FC236}">
                <a16:creationId xmlns:a16="http://schemas.microsoft.com/office/drawing/2014/main" id="{25C8CA16-01AA-4092-AFD0-2B0C83D4CE5B}"/>
              </a:ext>
            </a:extLst>
          </p:cNvPr>
          <p:cNvGrpSpPr/>
          <p:nvPr/>
        </p:nvGrpSpPr>
        <p:grpSpPr>
          <a:xfrm rot="20575978">
            <a:off x="3135622" y="2324691"/>
            <a:ext cx="983741" cy="167811"/>
            <a:chOff x="2298276" y="2236643"/>
            <a:chExt cx="983741" cy="167811"/>
          </a:xfrm>
        </p:grpSpPr>
        <p:pic>
          <p:nvPicPr>
            <p:cNvPr id="321" name="Picture 320">
              <a:extLst>
                <a:ext uri="{FF2B5EF4-FFF2-40B4-BE49-F238E27FC236}">
                  <a16:creationId xmlns:a16="http://schemas.microsoft.com/office/drawing/2014/main" id="{E66BF904-8149-4FC9-8379-66F49EBB7F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98276" y="2236643"/>
              <a:ext cx="710847" cy="167811"/>
            </a:xfrm>
            <a:prstGeom prst="rect">
              <a:avLst/>
            </a:prstGeom>
          </p:spPr>
        </p:pic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id="{3DF83BD3-14C6-49DF-8FB2-0850A8637611}"/>
                </a:ext>
              </a:extLst>
            </p:cNvPr>
            <p:cNvGrpSpPr/>
            <p:nvPr/>
          </p:nvGrpSpPr>
          <p:grpSpPr>
            <a:xfrm>
              <a:off x="3061646" y="2255367"/>
              <a:ext cx="220371" cy="133680"/>
              <a:chOff x="4694534" y="809895"/>
              <a:chExt cx="2296758" cy="1393246"/>
            </a:xfrm>
          </p:grpSpPr>
          <p:pic>
            <p:nvPicPr>
              <p:cNvPr id="323" name="Picture 322">
                <a:extLst>
                  <a:ext uri="{FF2B5EF4-FFF2-40B4-BE49-F238E27FC236}">
                    <a16:creationId xmlns:a16="http://schemas.microsoft.com/office/drawing/2014/main" id="{F69114F7-1157-4E21-AC1F-092C176E23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324" name="Picture 323">
                <a:extLst>
                  <a:ext uri="{FF2B5EF4-FFF2-40B4-BE49-F238E27FC236}">
                    <a16:creationId xmlns:a16="http://schemas.microsoft.com/office/drawing/2014/main" id="{0173036A-C47D-43F1-A26E-E6504EC57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DE58D37-AA20-44F7-B453-5C05A8D0F2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9091" y="5567066"/>
            <a:ext cx="869803" cy="5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7446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4" y="914400"/>
            <a:ext cx="8345472" cy="3193915"/>
          </a:xfrm>
        </p:spPr>
        <p:txBody>
          <a:bodyPr>
            <a:noAutofit/>
          </a:bodyPr>
          <a:lstStyle/>
          <a:p>
            <a:r>
              <a:rPr lang="en-US" sz="1800" dirty="0"/>
              <a:t>SRC performed November 2020 - June 2021. This was MAV’s second major development cycle.</a:t>
            </a:r>
          </a:p>
          <a:p>
            <a:r>
              <a:rPr lang="en-US" sz="1800" dirty="0"/>
              <a:t>The primary purpose of SRC was to develop the system-level requirements for the vehicle in preparation for the System Requirements Review (SRR), held November 2021. SRR passed successfully.</a:t>
            </a:r>
          </a:p>
          <a:p>
            <a:r>
              <a:rPr lang="en-US" sz="1800" dirty="0"/>
              <a:t>Although not principal goal, technical fidelity of vehicle design was also advanced. </a:t>
            </a:r>
          </a:p>
          <a:p>
            <a:pPr lvl="1"/>
            <a:r>
              <a:rPr lang="en-US" sz="1600" dirty="0"/>
              <a:t>Technical design based upon preliminary high-level requirements</a:t>
            </a:r>
          </a:p>
          <a:p>
            <a:pPr lvl="1"/>
            <a:r>
              <a:rPr lang="en-US" sz="1600" dirty="0"/>
              <a:t>MAV risk class increased to Class A. MAV was now designated a “Flagship Mission”.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Requirements Cycle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78C599B-A474-874E-9435-8629E38575C5}"/>
              </a:ext>
            </a:extLst>
          </p:cNvPr>
          <p:cNvSpPr/>
          <p:nvPr/>
        </p:nvSpPr>
        <p:spPr>
          <a:xfrm>
            <a:off x="10561866" y="6725415"/>
            <a:ext cx="1394613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*Conceptual elements shown.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376455" y="6415573"/>
            <a:ext cx="205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MAV Stowed Within Lander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46183" y="6405584"/>
            <a:ext cx="3732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VECTOR: Vertically Ejected, Controlled Tip-Off Rate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168566" y="6427388"/>
            <a:ext cx="2520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MAV Integration with Cruise Stage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98A524-4184-4F61-8278-A8458C469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9563" y="755166"/>
            <a:ext cx="3291030" cy="5609312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BE0DAC5C-2DAF-437A-8820-C21B76FE6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86" y="4070137"/>
            <a:ext cx="3501509" cy="233544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893F60B-425A-47F3-B323-69CDAABEE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8018" y="3683726"/>
            <a:ext cx="3035921" cy="277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9488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B957BDC-A52C-42F7-AB31-55D776F14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9" b="30903"/>
          <a:stretch/>
        </p:blipFill>
        <p:spPr>
          <a:xfrm rot="20947331">
            <a:off x="-26022" y="4496739"/>
            <a:ext cx="8037582" cy="169712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3" y="807673"/>
            <a:ext cx="10054735" cy="332061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Unique structural design challenge as vehicle must survive approximately 15g lateral loads during Mars EDL.</a:t>
            </a:r>
          </a:p>
          <a:p>
            <a:r>
              <a:rPr lang="en-US" dirty="0"/>
              <a:t>Primary load path travels through SRM1 and interstage via VECTOR attach points.</a:t>
            </a:r>
          </a:p>
          <a:p>
            <a:r>
              <a:rPr lang="en-US" dirty="0"/>
              <a:t>Structural design based upon quasi-static loads analysis during Earth ascent/EDL and dynamic loads during VECTOR ejection and Mars ascent. FEM developed.</a:t>
            </a:r>
          </a:p>
          <a:p>
            <a:r>
              <a:rPr lang="en-US" dirty="0"/>
              <a:t>Non-propulsive structural elements designed of high TRL machined monocoque construction from simple ring forgings. </a:t>
            </a:r>
          </a:p>
          <a:p>
            <a:r>
              <a:rPr lang="en-US" dirty="0"/>
              <a:t>Detailed trade study determined Low-Shock Separation Nuts (LSSN) as most viable mechanism for stage separation.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 and Mechanical Design</a:t>
            </a:r>
          </a:p>
        </p:txBody>
      </p:sp>
      <p:cxnSp>
        <p:nvCxnSpPr>
          <p:cNvPr id="18" name="Straight Arrow Connector 17"/>
          <p:cNvCxnSpPr>
            <a:cxnSpLocks/>
          </p:cNvCxnSpPr>
          <p:nvPr/>
        </p:nvCxnSpPr>
        <p:spPr bwMode="auto">
          <a:xfrm flipV="1">
            <a:off x="5014692" y="5245750"/>
            <a:ext cx="994222" cy="987346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3655581" y="6114178"/>
            <a:ext cx="143501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Monocoque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 Structural Elements</a:t>
            </a:r>
          </a:p>
        </p:txBody>
      </p:sp>
      <p:cxnSp>
        <p:nvCxnSpPr>
          <p:cNvPr id="22" name="Straight Arrow Connector 21"/>
          <p:cNvCxnSpPr>
            <a:cxnSpLocks/>
          </p:cNvCxnSpPr>
          <p:nvPr/>
        </p:nvCxnSpPr>
        <p:spPr bwMode="auto">
          <a:xfrm flipH="1" flipV="1">
            <a:off x="2996789" y="5891841"/>
            <a:ext cx="765510" cy="277068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>
            <a:cxnSpLocks/>
          </p:cNvCxnSpPr>
          <p:nvPr/>
        </p:nvCxnSpPr>
        <p:spPr bwMode="auto">
          <a:xfrm>
            <a:off x="2168434" y="4914614"/>
            <a:ext cx="322217" cy="354941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1326106" y="4692450"/>
            <a:ext cx="1435019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Interstage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panose="020B0300000000000000" pitchFamily="34" charset="-128"/>
              <a:sym typeface="Gill Sans" panose="020B0502020104020203" pitchFamily="34" charset="-79"/>
            </a:endParaRP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 bwMode="auto">
          <a:xfrm>
            <a:off x="4201180" y="4692450"/>
            <a:ext cx="291031" cy="275938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3153495" y="4485426"/>
            <a:ext cx="1435019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Sep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 System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panose="020B0300000000000000" pitchFamily="34" charset="-128"/>
              <a:sym typeface="Gill Sans" panose="020B0502020104020203" pitchFamily="34" charset="-79"/>
            </a:endParaRPr>
          </a:p>
        </p:txBody>
      </p:sp>
      <p:cxnSp>
        <p:nvCxnSpPr>
          <p:cNvPr id="30" name="Straight Arrow Connector 29"/>
          <p:cNvCxnSpPr>
            <a:cxnSpLocks/>
          </p:cNvCxnSpPr>
          <p:nvPr/>
        </p:nvCxnSpPr>
        <p:spPr bwMode="auto">
          <a:xfrm flipH="1" flipV="1">
            <a:off x="6183088" y="5245750"/>
            <a:ext cx="135786" cy="297448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5831338" y="5543198"/>
            <a:ext cx="1435019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Forward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 Structure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panose="020B0300000000000000" pitchFamily="34" charset="-128"/>
              <a:sym typeface="Gill Sans" panose="020B0502020104020203" pitchFamily="34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A77EC8-7E2E-4984-A68A-C925BF8FB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654" y="3910985"/>
            <a:ext cx="1907713" cy="9912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5DC20DA-DC5C-44A9-B57A-B54C2CF0D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723467" y="2205646"/>
            <a:ext cx="3383096" cy="58714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77D6F4C-CEA2-448F-980D-ACE523C815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2479" y="5036440"/>
            <a:ext cx="2139497" cy="1690307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7D9D9819-D593-4224-A5F9-821525C6F070}"/>
              </a:ext>
            </a:extLst>
          </p:cNvPr>
          <p:cNvSpPr/>
          <p:nvPr/>
        </p:nvSpPr>
        <p:spPr bwMode="auto">
          <a:xfrm>
            <a:off x="8335070" y="3849189"/>
            <a:ext cx="469112" cy="1119199"/>
          </a:xfrm>
          <a:prstGeom prst="ellips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5A95604-9F60-4EED-9320-78A211CB4488}"/>
              </a:ext>
            </a:extLst>
          </p:cNvPr>
          <p:cNvCxnSpPr>
            <a:stCxn id="35" idx="3"/>
          </p:cNvCxnSpPr>
          <p:nvPr/>
        </p:nvCxnSpPr>
        <p:spPr bwMode="auto">
          <a:xfrm>
            <a:off x="8403770" y="4804485"/>
            <a:ext cx="978709" cy="1922262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0CF1625-8D52-4285-9003-99E4F889BA25}"/>
              </a:ext>
            </a:extLst>
          </p:cNvPr>
          <p:cNvCxnSpPr>
            <a:cxnSpLocks/>
          </p:cNvCxnSpPr>
          <p:nvPr/>
        </p:nvCxnSpPr>
        <p:spPr bwMode="auto">
          <a:xfrm>
            <a:off x="8596313" y="3852863"/>
            <a:ext cx="2919733" cy="120822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71E0CCE-4964-4499-B40D-2877C29BA66F}"/>
              </a:ext>
            </a:extLst>
          </p:cNvPr>
          <p:cNvSpPr txBox="1"/>
          <p:nvPr/>
        </p:nvSpPr>
        <p:spPr>
          <a:xfrm>
            <a:off x="10117135" y="3234785"/>
            <a:ext cx="107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Mars Ascent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FEM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C294C17-73A3-49B1-BD35-75DACC061DD5}"/>
              </a:ext>
            </a:extLst>
          </p:cNvPr>
          <p:cNvSpPr txBox="1"/>
          <p:nvPr/>
        </p:nvSpPr>
        <p:spPr>
          <a:xfrm>
            <a:off x="7795318" y="6261769"/>
            <a:ext cx="1435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LSSN Separation Mechanism</a:t>
            </a:r>
          </a:p>
        </p:txBody>
      </p:sp>
    </p:spTree>
    <p:extLst>
      <p:ext uri="{BB962C8B-B14F-4D97-AF65-F5344CB8AC3E}">
        <p14:creationId xmlns:p14="http://schemas.microsoft.com/office/powerpoint/2010/main" val="186090506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3" y="914400"/>
            <a:ext cx="11369730" cy="327351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Main propulsion system consists of two solid rocket motors, using high Technology Readiness Level (TRL) propellant with heritage in Mars missions.*</a:t>
            </a:r>
          </a:p>
          <a:p>
            <a:r>
              <a:rPr lang="en-US" dirty="0"/>
              <a:t>TVC on SRM1, with no active control on SRM2.</a:t>
            </a:r>
          </a:p>
          <a:p>
            <a:r>
              <a:rPr lang="en-US" dirty="0"/>
              <a:t>Entire main propulsion system designed for 400kg Gross Liftoff Mass (GLOM).</a:t>
            </a:r>
          </a:p>
          <a:p>
            <a:r>
              <a:rPr lang="en-US" dirty="0"/>
              <a:t>Computational Fluid Dynamics (CFD) used to optimize nozzle designs for increased performance.</a:t>
            </a:r>
          </a:p>
          <a:p>
            <a:r>
              <a:rPr lang="en-US" dirty="0"/>
              <a:t>SRM cases feature carbon-composite design, driven by expected loads and thermal environments.</a:t>
            </a:r>
          </a:p>
          <a:p>
            <a:r>
              <a:rPr lang="en-US" dirty="0"/>
              <a:t>Four small-scale SRMs on SRM2 used for spin-up and spin-down on unguided second stage. Each spin/de-spin motor mounted tangentially with redundant pyrotechnic igniters.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Propulsion 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49514" y="6611779"/>
            <a:ext cx="8986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*TP-H-3062 solid propellant, used in Mars exploration rovers Spirit and Opportunity and Mars Pathfinder Entry/Descent/Landing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4992" y="6375655"/>
            <a:ext cx="2077394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SRM2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52181" y="6351953"/>
            <a:ext cx="2077394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Solid Rocket Motor (SRM)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4556" y="6259620"/>
            <a:ext cx="232439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Spin &amp; De-Spin Motors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(No Aero Housing)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panose="020B0300000000000000" pitchFamily="34" charset="-128"/>
              <a:sym typeface="Gill Sans" panose="020B0502020104020203" pitchFamily="34" charset="-79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D74B64-2C4A-4189-AB12-4DAEB0AA1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93" y="4340312"/>
            <a:ext cx="5719429" cy="19913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52B525-5516-426B-B665-968BD66095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65146" y="4483577"/>
            <a:ext cx="2816295" cy="15984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628F66-C390-4CFE-B05B-4BF08C056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67"/>
          <a:stretch/>
        </p:blipFill>
        <p:spPr>
          <a:xfrm rot="10800000">
            <a:off x="8972858" y="4466205"/>
            <a:ext cx="3112623" cy="175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5519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1B9D438-3CAB-4D4A-9116-E2AFC467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92" y="3685434"/>
            <a:ext cx="2861961" cy="28698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A0D8B9-7FFA-4B23-8F7F-874BC1D64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756" y="3598837"/>
            <a:ext cx="3252983" cy="295645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5" y="914401"/>
            <a:ext cx="9949983" cy="290571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RCS provides roll control during SRM1 burn and full attitude control during coast. No RCS hardware exists following stage separation.</a:t>
            </a:r>
          </a:p>
          <a:p>
            <a:r>
              <a:rPr lang="en-US" dirty="0"/>
              <a:t>RCS consists of monopropellant hydrazine 2:1 blowdown system with high TRL commercial hardware.</a:t>
            </a:r>
          </a:p>
          <a:p>
            <a:r>
              <a:rPr lang="en-US" dirty="0"/>
              <a:t>Six lateral thrusters with customized propellant tank with elastomeric diaphragm. Thrusters angled from pitch and yaw axes due to packaging constraints.</a:t>
            </a:r>
          </a:p>
          <a:p>
            <a:r>
              <a:rPr lang="en-US" dirty="0"/>
              <a:t>Unique design constraint in that RCS cannot be located on unguided S2. Location on interstage creates a very short control moment arm. </a:t>
            </a:r>
          </a:p>
          <a:p>
            <a:r>
              <a:rPr lang="en-US" dirty="0"/>
              <a:t>Relatively high freezing point of hydrazine (+2</a:t>
            </a:r>
            <a:r>
              <a:rPr lang="en-US" dirty="0">
                <a:effectLst/>
                <a:ea typeface="Calibri" panose="020F0502020204030204" pitchFamily="34" charset="0"/>
              </a:rPr>
              <a:t>°</a:t>
            </a:r>
            <a:r>
              <a:rPr lang="en-US" dirty="0"/>
              <a:t>C) requires additional heaters.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 Control System Design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t="11344" b="13989"/>
          <a:stretch/>
        </p:blipFill>
        <p:spPr>
          <a:xfrm>
            <a:off x="10063594" y="1787278"/>
            <a:ext cx="1901114" cy="454239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667585" y="6462820"/>
            <a:ext cx="2705172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Example Diaphragm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86A4E2-3EDA-419A-A33A-C776384C402F}"/>
              </a:ext>
            </a:extLst>
          </p:cNvPr>
          <p:cNvSpPr txBox="1"/>
          <p:nvPr/>
        </p:nvSpPr>
        <p:spPr>
          <a:xfrm>
            <a:off x="1196335" y="6567432"/>
            <a:ext cx="3785835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RCS Internals, +Z and –Z sides (Mech Coord. Frame)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7C66C5-92DB-49C6-BA43-36F2377FA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1098" y="3972516"/>
            <a:ext cx="2626214" cy="221977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2E3E357-399A-4D88-88A4-E06CB6156032}"/>
              </a:ext>
            </a:extLst>
          </p:cNvPr>
          <p:cNvSpPr txBox="1"/>
          <p:nvPr/>
        </p:nvSpPr>
        <p:spPr>
          <a:xfrm>
            <a:off x="6096000" y="6411301"/>
            <a:ext cx="3785835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RCS Located Between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Avionics and SRM2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AE3D9D-B726-4EB0-A021-1B86EBD105E4}"/>
              </a:ext>
            </a:extLst>
          </p:cNvPr>
          <p:cNvSpPr txBox="1"/>
          <p:nvPr/>
        </p:nvSpPr>
        <p:spPr>
          <a:xfrm>
            <a:off x="4213065" y="6237431"/>
            <a:ext cx="1079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Prop Tank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B09C328-5A1F-40E6-985A-1E55B6B9ABBA}"/>
              </a:ext>
            </a:extLst>
          </p:cNvPr>
          <p:cNvCxnSpPr>
            <a:stCxn id="7" idx="0"/>
          </p:cNvCxnSpPr>
          <p:nvPr/>
        </p:nvCxnSpPr>
        <p:spPr bwMode="auto">
          <a:xfrm flipH="1" flipV="1">
            <a:off x="4559013" y="5834743"/>
            <a:ext cx="193984" cy="402688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2E78029-8F85-48BA-BE18-DD8E1FCBD251}"/>
              </a:ext>
            </a:extLst>
          </p:cNvPr>
          <p:cNvSpPr txBox="1"/>
          <p:nvPr/>
        </p:nvSpPr>
        <p:spPr>
          <a:xfrm>
            <a:off x="-54208" y="6235708"/>
            <a:ext cx="1079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Service Ports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05794D3-C5BF-4121-9170-3BBC1AC48717}"/>
              </a:ext>
            </a:extLst>
          </p:cNvPr>
          <p:cNvCxnSpPr>
            <a:cxnSpLocks/>
          </p:cNvCxnSpPr>
          <p:nvPr/>
        </p:nvCxnSpPr>
        <p:spPr bwMode="auto">
          <a:xfrm flipV="1">
            <a:off x="925580" y="6192292"/>
            <a:ext cx="381575" cy="137381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4E39CCE-8138-4ABD-B820-905BF054AC41}"/>
              </a:ext>
            </a:extLst>
          </p:cNvPr>
          <p:cNvSpPr txBox="1"/>
          <p:nvPr/>
        </p:nvSpPr>
        <p:spPr>
          <a:xfrm>
            <a:off x="1044278" y="3951920"/>
            <a:ext cx="1079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Nozzles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BCC3E77-D9F7-49B6-A3D6-4E2331E55F2C}"/>
              </a:ext>
            </a:extLst>
          </p:cNvPr>
          <p:cNvCxnSpPr>
            <a:cxnSpLocks/>
          </p:cNvCxnSpPr>
          <p:nvPr/>
        </p:nvCxnSpPr>
        <p:spPr bwMode="auto">
          <a:xfrm>
            <a:off x="1781535" y="4136571"/>
            <a:ext cx="435603" cy="531223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6E86F23-8680-4CC4-BB92-1F1E0976BAE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44278" y="4220186"/>
            <a:ext cx="404151" cy="1301048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3AA75A8-DD27-44C3-BBAA-71434AD56C1E}"/>
              </a:ext>
            </a:extLst>
          </p:cNvPr>
          <p:cNvCxnSpPr>
            <a:cxnSpLocks/>
          </p:cNvCxnSpPr>
          <p:nvPr/>
        </p:nvCxnSpPr>
        <p:spPr bwMode="auto">
          <a:xfrm>
            <a:off x="1704650" y="4154611"/>
            <a:ext cx="945773" cy="1157618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364515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04573" y="4072966"/>
            <a:ext cx="2885417" cy="218849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4" y="914399"/>
            <a:ext cx="9219773" cy="3316497"/>
          </a:xfrm>
        </p:spPr>
        <p:txBody>
          <a:bodyPr>
            <a:normAutofit fontScale="70000" lnSpcReduction="20000"/>
          </a:bodyPr>
          <a:lstStyle/>
          <a:p>
            <a:r>
              <a:rPr lang="en-US" sz="2600" dirty="0"/>
              <a:t>TVC provides pitch and yaw control during motor burn.</a:t>
            </a:r>
          </a:p>
          <a:p>
            <a:r>
              <a:rPr lang="en-US" sz="2600" dirty="0"/>
              <a:t>Nozzle gimbal performed with traditional </a:t>
            </a:r>
            <a:r>
              <a:rPr lang="en-US" sz="2600" dirty="0" err="1"/>
              <a:t>ElectroMechanical</a:t>
            </a:r>
            <a:r>
              <a:rPr lang="en-US" sz="2600" dirty="0"/>
              <a:t> Actuators (EMAs), mounted on aft end of SRM1. No TVC on SRM2.</a:t>
            </a: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</a:rPr>
              <a:t>Actuators sized to gimbal SRM1 nozzle while under expected mission propulsive loads ascent loads. </a:t>
            </a:r>
            <a:endParaRPr lang="en-US" sz="2600" dirty="0"/>
          </a:p>
          <a:p>
            <a:r>
              <a:rPr lang="en-US" sz="2600" dirty="0"/>
              <a:t>Additional hardware includes pyro-activated thermal battery, and Field-Programmable Gate Array (FPGA) controller. Commands sent to FPGA from flight computer.</a:t>
            </a:r>
          </a:p>
          <a:p>
            <a:r>
              <a:rPr lang="en-US" sz="2600" dirty="0"/>
              <a:t>Gimbal nozzle features a Supersonic </a:t>
            </a:r>
            <a:r>
              <a:rPr lang="en-US" sz="2600" dirty="0" err="1"/>
              <a:t>Splitline</a:t>
            </a:r>
            <a:r>
              <a:rPr lang="en-US" sz="2600" dirty="0"/>
              <a:t> (SSSL) with a trapped ball design.</a:t>
            </a:r>
          </a:p>
          <a:p>
            <a:pPr lvl="1"/>
            <a:r>
              <a:rPr lang="en-US" sz="2300" dirty="0"/>
              <a:t>Joint is located downstream of nozzle throat, reducing erosion.</a:t>
            </a:r>
          </a:p>
          <a:p>
            <a:pPr lvl="1"/>
            <a:r>
              <a:rPr lang="en-US" sz="2300" dirty="0"/>
              <a:t>Typical TVC systems do not operate at such low temperatures due to material incompatibilities. SSSL does not feature any </a:t>
            </a:r>
            <a:r>
              <a:rPr lang="en-US" sz="2300" dirty="0" err="1"/>
              <a:t>elastomerics</a:t>
            </a:r>
            <a:r>
              <a:rPr lang="en-US" sz="23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Thrust Vector Control Design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81768" y="6331213"/>
            <a:ext cx="2716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TVC Design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8584" y="6377379"/>
            <a:ext cx="2077394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Sample SSSL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4572" y="6376859"/>
            <a:ext cx="2077394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Concept Thermal Battery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CE80DBA-6A93-420F-A276-4DBF9418B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105335" y="2466307"/>
            <a:ext cx="5069369" cy="252094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2FA796-F2DF-4473-B532-2B37DE8CA02C}"/>
              </a:ext>
            </a:extLst>
          </p:cNvPr>
          <p:cNvSpPr txBox="1"/>
          <p:nvPr/>
        </p:nvSpPr>
        <p:spPr>
          <a:xfrm>
            <a:off x="10478779" y="4230897"/>
            <a:ext cx="945401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Pitch &amp; Yaw Actuators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762BA8C-8884-4C05-84B9-67E50268A52B}"/>
              </a:ext>
            </a:extLst>
          </p:cNvPr>
          <p:cNvCxnSpPr>
            <a:cxnSpLocks/>
          </p:cNvCxnSpPr>
          <p:nvPr/>
        </p:nvCxnSpPr>
        <p:spPr bwMode="auto">
          <a:xfrm flipV="1">
            <a:off x="11033220" y="3352800"/>
            <a:ext cx="200837" cy="808346"/>
          </a:xfrm>
          <a:prstGeom prst="straightConnector1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4C370A-3537-4DD3-8009-93A68F93637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640019" y="3239589"/>
            <a:ext cx="192364" cy="921557"/>
          </a:xfrm>
          <a:prstGeom prst="straightConnector1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84F34205-CD5E-4A5E-97D2-2D5567262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144" y="4787837"/>
            <a:ext cx="1353064" cy="11012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B3721F7-EA51-4C1A-9833-34E14FEA15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1689" y="4117420"/>
            <a:ext cx="2338317" cy="20995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34AB486-D8E1-49C0-8A7F-6CEEADBA4182}"/>
              </a:ext>
            </a:extLst>
          </p:cNvPr>
          <p:cNvSpPr txBox="1"/>
          <p:nvPr/>
        </p:nvSpPr>
        <p:spPr>
          <a:xfrm>
            <a:off x="6232596" y="6331213"/>
            <a:ext cx="2716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TVC Controller</a:t>
            </a:r>
          </a:p>
        </p:txBody>
      </p:sp>
    </p:spTree>
    <p:extLst>
      <p:ext uri="{BB962C8B-B14F-4D97-AF65-F5344CB8AC3E}">
        <p14:creationId xmlns:p14="http://schemas.microsoft.com/office/powerpoint/2010/main" val="267086743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08EC84D1-5CFD-4F45-8C3C-BEFF8C43E38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09"/>
          <a:stretch/>
        </p:blipFill>
        <p:spPr bwMode="auto">
          <a:xfrm>
            <a:off x="600306" y="4184155"/>
            <a:ext cx="3346997" cy="2179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4" y="914400"/>
            <a:ext cx="9532160" cy="354812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MAV stored within thermal “igloo” during cruise to Mars and on surface, maintaining constant external temperature.</a:t>
            </a:r>
          </a:p>
          <a:p>
            <a:r>
              <a:rPr lang="en-US" dirty="0"/>
              <a:t>Expected worst-case hot and cold mission environments used to bound heater design. 15 active heater zones.</a:t>
            </a:r>
          </a:p>
          <a:p>
            <a:pPr lvl="1"/>
            <a:r>
              <a:rPr lang="en-US" dirty="0"/>
              <a:t>Each zone has different components with different thermal constraints</a:t>
            </a:r>
          </a:p>
          <a:p>
            <a:pPr lvl="1"/>
            <a:r>
              <a:rPr lang="en-US" dirty="0"/>
              <a:t>RCS considered a special case due to freezing point of hydrazine.</a:t>
            </a:r>
          </a:p>
          <a:p>
            <a:pPr lvl="1"/>
            <a:r>
              <a:rPr lang="en-US" dirty="0"/>
              <a:t>No active heating* during ascent due to relatively short ascent mission time.</a:t>
            </a:r>
          </a:p>
          <a:p>
            <a:r>
              <a:rPr lang="en-US" dirty="0"/>
              <a:t>Passive thermal protection based upon ascent heating profile, considering induced environments such as </a:t>
            </a:r>
            <a:r>
              <a:rPr lang="en-US" dirty="0" err="1"/>
              <a:t>aeroheating</a:t>
            </a:r>
            <a:r>
              <a:rPr lang="en-US" dirty="0"/>
              <a:t>, plume radiation, and SRM nozzle soak back.</a:t>
            </a:r>
          </a:p>
          <a:p>
            <a:r>
              <a:rPr lang="en-US" dirty="0"/>
              <a:t>Additional passive thermal protection may be necessary to add in future design revisions.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Design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68686" y="6379960"/>
            <a:ext cx="313116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Thermal Distribution During First Stage Flight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-49513" y="6611779"/>
            <a:ext cx="1939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*Excluding beacon operation.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2729ED0-CE33-4687-ABB4-6461D8E80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4051" y="918860"/>
            <a:ext cx="1109376" cy="545041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08810A2-EB9B-48F7-930F-9D65619A8D76}"/>
              </a:ext>
            </a:extLst>
          </p:cNvPr>
          <p:cNvGrpSpPr/>
          <p:nvPr/>
        </p:nvGrpSpPr>
        <p:grpSpPr>
          <a:xfrm>
            <a:off x="9485937" y="946710"/>
            <a:ext cx="2716106" cy="4578231"/>
            <a:chOff x="554855" y="892046"/>
            <a:chExt cx="2737603" cy="457823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66BEE2E-6B24-4F8C-AC54-970BB97D8489}"/>
                </a:ext>
              </a:extLst>
            </p:cNvPr>
            <p:cNvGrpSpPr/>
            <p:nvPr/>
          </p:nvGrpSpPr>
          <p:grpSpPr>
            <a:xfrm>
              <a:off x="554855" y="892046"/>
              <a:ext cx="2737603" cy="4578231"/>
              <a:chOff x="439559" y="765331"/>
              <a:chExt cx="2737603" cy="4578231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A74B0C9-F72E-4976-8B74-C4D8B065F54E}"/>
                  </a:ext>
                </a:extLst>
              </p:cNvPr>
              <p:cNvSpPr txBox="1"/>
              <p:nvPr/>
            </p:nvSpPr>
            <p:spPr>
              <a:xfrm>
                <a:off x="2477503" y="765331"/>
                <a:ext cx="5706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Zone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1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04DCEB0-57E7-4225-9E0E-BFE5C41FFFC6}"/>
                  </a:ext>
                </a:extLst>
              </p:cNvPr>
              <p:cNvSpPr txBox="1"/>
              <p:nvPr/>
            </p:nvSpPr>
            <p:spPr>
              <a:xfrm>
                <a:off x="439559" y="984086"/>
                <a:ext cx="5286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Zone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1">
                    <a:solidFill>
                      <a:srgbClr val="000000"/>
                    </a:solidFill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2</a:t>
                </a:r>
                <a:endPara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Neue"/>
                  <a:ea typeface="ヒラギノ角ゴ ProN W3"/>
                  <a:sym typeface="Gill Sans" panose="020B0502020104020203" pitchFamily="34" charset="-79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0635525-6780-4E00-B33E-8DEDAC66B02B}"/>
                  </a:ext>
                </a:extLst>
              </p:cNvPr>
              <p:cNvSpPr txBox="1"/>
              <p:nvPr/>
            </p:nvSpPr>
            <p:spPr>
              <a:xfrm>
                <a:off x="2533102" y="1291898"/>
                <a:ext cx="6415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Zones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1">
                    <a:solidFill>
                      <a:srgbClr val="000000"/>
                    </a:solidFill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3</a:t>
                </a: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-5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7AA607D-ECE3-43D9-8AB9-1D41FDE6DB64}"/>
                  </a:ext>
                </a:extLst>
              </p:cNvPr>
              <p:cNvSpPr txBox="1"/>
              <p:nvPr/>
            </p:nvSpPr>
            <p:spPr>
              <a:xfrm>
                <a:off x="2464828" y="1979278"/>
                <a:ext cx="6659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Zones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1">
                    <a:solidFill>
                      <a:srgbClr val="000000"/>
                    </a:solidFill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6</a:t>
                </a: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-9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32E74C4-BB12-4E84-AA1E-B2E3FB3DEECD}"/>
                  </a:ext>
                </a:extLst>
              </p:cNvPr>
              <p:cNvSpPr txBox="1"/>
              <p:nvPr/>
            </p:nvSpPr>
            <p:spPr>
              <a:xfrm>
                <a:off x="485897" y="2671419"/>
                <a:ext cx="5706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Zone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10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6E0DA42-5D24-4682-ACAD-2F7F31260A56}"/>
                  </a:ext>
                </a:extLst>
              </p:cNvPr>
              <p:cNvSpPr txBox="1"/>
              <p:nvPr/>
            </p:nvSpPr>
            <p:spPr>
              <a:xfrm>
                <a:off x="2530563" y="3991892"/>
                <a:ext cx="6465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Zones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 Neue"/>
                    <a:ea typeface="ヒラギノ角ゴ ProN W3"/>
                    <a:sym typeface="Gill Sans" panose="020B0502020104020203" pitchFamily="34" charset="-79"/>
                  </a:rPr>
                  <a:t>11-15</a:t>
                </a:r>
              </a:p>
            </p:txBody>
          </p:sp>
          <p:sp>
            <p:nvSpPr>
              <p:cNvPr id="41" name="Right Brace 40">
                <a:extLst>
                  <a:ext uri="{FF2B5EF4-FFF2-40B4-BE49-F238E27FC236}">
                    <a16:creationId xmlns:a16="http://schemas.microsoft.com/office/drawing/2014/main" id="{4C91F81B-049A-4D27-AA7F-60A134975089}"/>
                  </a:ext>
                </a:extLst>
              </p:cNvPr>
              <p:cNvSpPr/>
              <p:nvPr/>
            </p:nvSpPr>
            <p:spPr bwMode="auto">
              <a:xfrm>
                <a:off x="2332945" y="3133224"/>
                <a:ext cx="222599" cy="2210338"/>
              </a:xfrm>
              <a:prstGeom prst="rightBrac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6CAAE70D-FDFD-45D3-A090-18C9290A4369}"/>
                  </a:ext>
                </a:extLst>
              </p:cNvPr>
              <p:cNvCxnSpPr>
                <a:stCxn id="38" idx="3"/>
              </p:cNvCxnSpPr>
              <p:nvPr/>
            </p:nvCxnSpPr>
            <p:spPr bwMode="auto">
              <a:xfrm flipV="1">
                <a:off x="1056559" y="2902251"/>
                <a:ext cx="354499" cy="1"/>
              </a:xfrm>
              <a:prstGeom prst="straightConnector1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44" name="Right Brace 43">
                <a:extLst>
                  <a:ext uri="{FF2B5EF4-FFF2-40B4-BE49-F238E27FC236}">
                    <a16:creationId xmlns:a16="http://schemas.microsoft.com/office/drawing/2014/main" id="{A551DF99-BD2D-4009-9748-2ACCF8E29FDC}"/>
                  </a:ext>
                </a:extLst>
              </p:cNvPr>
              <p:cNvSpPr/>
              <p:nvPr/>
            </p:nvSpPr>
            <p:spPr bwMode="auto">
              <a:xfrm>
                <a:off x="2352274" y="1941167"/>
                <a:ext cx="161657" cy="645711"/>
              </a:xfrm>
              <a:prstGeom prst="rightBrac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  <p:sp>
            <p:nvSpPr>
              <p:cNvPr id="45" name="Right Brace 44">
                <a:extLst>
                  <a:ext uri="{FF2B5EF4-FFF2-40B4-BE49-F238E27FC236}">
                    <a16:creationId xmlns:a16="http://schemas.microsoft.com/office/drawing/2014/main" id="{51236C06-F19F-4B57-9846-8D8F358AA1D6}"/>
                  </a:ext>
                </a:extLst>
              </p:cNvPr>
              <p:cNvSpPr/>
              <p:nvPr/>
            </p:nvSpPr>
            <p:spPr bwMode="auto">
              <a:xfrm>
                <a:off x="2385745" y="1177437"/>
                <a:ext cx="129314" cy="668237"/>
              </a:xfrm>
              <a:prstGeom prst="rightBrac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28B4A0A9-F40E-47CC-9A99-C4CD08B42F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175182" y="1050723"/>
                <a:ext cx="321052" cy="0"/>
              </a:xfrm>
              <a:prstGeom prst="straightConnector1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0E58851-A135-489E-87FB-3EBF51074A2C}"/>
                </a:ext>
              </a:extLst>
            </p:cNvPr>
            <p:cNvCxnSpPr/>
            <p:nvPr/>
          </p:nvCxnSpPr>
          <p:spPr bwMode="auto">
            <a:xfrm flipV="1">
              <a:off x="1108723" y="1409629"/>
              <a:ext cx="277845" cy="1"/>
            </a:xfrm>
            <a:prstGeom prst="straightConnector1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9FCC87D-C73A-436B-8ED2-0A335B384230}"/>
              </a:ext>
            </a:extLst>
          </p:cNvPr>
          <p:cNvSpPr txBox="1"/>
          <p:nvPr/>
        </p:nvSpPr>
        <p:spPr>
          <a:xfrm>
            <a:off x="9162835" y="6385582"/>
            <a:ext cx="303668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Thermal Control Zones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26224E0-3C7E-499B-AEE3-0970A24A8060}"/>
              </a:ext>
            </a:extLst>
          </p:cNvPr>
          <p:cNvSpPr txBox="1"/>
          <p:nvPr/>
        </p:nvSpPr>
        <p:spPr>
          <a:xfrm>
            <a:off x="755460" y="6429086"/>
            <a:ext cx="303668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Thermal Igloo Enclosure Concept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53E360DA-4283-4F8D-832C-422E9E728FB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661" y="4311132"/>
            <a:ext cx="5853551" cy="18415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83579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828247"/>
            <a:ext cx="9534526" cy="319087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Avionics divided among stages, providing command and data handling, communication, and power.</a:t>
            </a:r>
          </a:p>
          <a:p>
            <a:pPr lvl="1"/>
            <a:r>
              <a:rPr lang="en-US" dirty="0"/>
              <a:t>Primary avionics on S1, holding IMU, flight computer, transmitter, batteries, and various controller/distribution boards</a:t>
            </a:r>
          </a:p>
          <a:p>
            <a:pPr lvl="1"/>
            <a:r>
              <a:rPr lang="en-US" dirty="0"/>
              <a:t>Secondary avionics on S2, holding timing circuit, antenna, batteries, and beacon </a:t>
            </a:r>
          </a:p>
          <a:p>
            <a:r>
              <a:rPr lang="en-US" dirty="0"/>
              <a:t>Flight software algorithms loaded into computer. Autonomous control of entire flight including ignition and mechanisms.</a:t>
            </a:r>
          </a:p>
          <a:p>
            <a:r>
              <a:rPr lang="en-US" dirty="0"/>
              <a:t>Beacon in operation for up to 25 days* following orbital insertion. Beacon will aid in rendezvous and capture of OS by ERO.</a:t>
            </a:r>
          </a:p>
          <a:p>
            <a:r>
              <a:rPr lang="en-US" dirty="0" err="1"/>
              <a:t>Umbilicals</a:t>
            </a:r>
            <a:r>
              <a:rPr lang="en-US" dirty="0"/>
              <a:t> with lander provides power and direct control of several systems while stowed, including pyro inhibits.</a:t>
            </a:r>
          </a:p>
          <a:p>
            <a:r>
              <a:rPr lang="en-US" dirty="0"/>
              <a:t>All avionics have to function in extremely atypical environments such as temperature, radiation, and shock.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Avionics Design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A7965F2-235E-4FD2-B1DD-43E0AD359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50" y="3996917"/>
            <a:ext cx="3685079" cy="24693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ABC64D-141F-4990-AE0D-789DCB8397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980" y="3741855"/>
            <a:ext cx="3499965" cy="27510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B6B4BFD-B161-4978-A867-479EAC981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031" y="3825160"/>
            <a:ext cx="3022369" cy="258446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159E07-CCCD-4C5B-B566-5495E2930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47" y="1006199"/>
            <a:ext cx="2758059" cy="228237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0C0724E-09A5-4ED3-A7E4-ABC733C0E947}"/>
              </a:ext>
            </a:extLst>
          </p:cNvPr>
          <p:cNvSpPr txBox="1"/>
          <p:nvPr/>
        </p:nvSpPr>
        <p:spPr>
          <a:xfrm>
            <a:off x="-49513" y="6611779"/>
            <a:ext cx="1939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*Recently reduced to 15 days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5BF2B5-AA5B-4E1E-82CC-ADBA781A7D6C}"/>
              </a:ext>
            </a:extLst>
          </p:cNvPr>
          <p:cNvSpPr txBox="1"/>
          <p:nvPr/>
        </p:nvSpPr>
        <p:spPr>
          <a:xfrm>
            <a:off x="739206" y="6467680"/>
            <a:ext cx="303668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Primary Avionics (inverted for clarity)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D547A4-B89E-425A-A17D-24259CE3EFCA}"/>
              </a:ext>
            </a:extLst>
          </p:cNvPr>
          <p:cNvSpPr txBox="1"/>
          <p:nvPr/>
        </p:nvSpPr>
        <p:spPr>
          <a:xfrm>
            <a:off x="4492056" y="6472800"/>
            <a:ext cx="303668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Computer/Controller/Battery Stack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panose="020B0300000000000000" pitchFamily="34" charset="-128"/>
              <a:sym typeface="Gill Sans" panose="020B0502020104020203" pitchFamily="34" charset="-79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35C7D8-DFED-4FE3-8C11-7ABE8DE060BC}"/>
              </a:ext>
            </a:extLst>
          </p:cNvPr>
          <p:cNvSpPr txBox="1"/>
          <p:nvPr/>
        </p:nvSpPr>
        <p:spPr>
          <a:xfrm>
            <a:off x="8428374" y="6466251"/>
            <a:ext cx="342899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Secondary Avionics, Wraparound Antenna Omitted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panose="020B0300000000000000" pitchFamily="34" charset="-128"/>
              <a:sym typeface="Gill Sans" panose="020B0502020104020203" pitchFamily="34" charset="-79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B76175-1217-4FFF-871D-72C323A3C5BF}"/>
              </a:ext>
            </a:extLst>
          </p:cNvPr>
          <p:cNvSpPr txBox="1"/>
          <p:nvPr/>
        </p:nvSpPr>
        <p:spPr>
          <a:xfrm>
            <a:off x="9633308" y="3191816"/>
            <a:ext cx="209073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Secondary Avionics Battery/Beacon Boards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D4025DA-5306-4E91-B852-5D0B19BB190E}"/>
              </a:ext>
            </a:extLst>
          </p:cNvPr>
          <p:cNvCxnSpPr>
            <a:cxnSpLocks/>
          </p:cNvCxnSpPr>
          <p:nvPr/>
        </p:nvCxnSpPr>
        <p:spPr bwMode="auto">
          <a:xfrm>
            <a:off x="4982230" y="4602089"/>
            <a:ext cx="291031" cy="275938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2B2A5E1-7F3C-4C1D-B4E2-B9C87A6514BD}"/>
              </a:ext>
            </a:extLst>
          </p:cNvPr>
          <p:cNvSpPr txBox="1"/>
          <p:nvPr/>
        </p:nvSpPr>
        <p:spPr>
          <a:xfrm>
            <a:off x="822531" y="4294926"/>
            <a:ext cx="1435019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IMU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33A86E-BC7D-406E-B106-231D959BEA94}"/>
              </a:ext>
            </a:extLst>
          </p:cNvPr>
          <p:cNvSpPr txBox="1"/>
          <p:nvPr/>
        </p:nvSpPr>
        <p:spPr>
          <a:xfrm>
            <a:off x="4315504" y="4345225"/>
            <a:ext cx="903515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S1 Batteries</a:t>
            </a:r>
          </a:p>
        </p:txBody>
      </p:sp>
    </p:spTree>
    <p:extLst>
      <p:ext uri="{BB962C8B-B14F-4D97-AF65-F5344CB8AC3E}">
        <p14:creationId xmlns:p14="http://schemas.microsoft.com/office/powerpoint/2010/main" val="380358278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4" y="914401"/>
            <a:ext cx="9959483" cy="30710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Vehicle performance affected by interaction with thin Martian environment</a:t>
            </a:r>
          </a:p>
          <a:p>
            <a:pPr lvl="1"/>
            <a:r>
              <a:rPr lang="en-US" dirty="0"/>
              <a:t>Aerodynamics, aerothermodynamics, buffet environments, and induced acoustics analyzed.</a:t>
            </a:r>
          </a:p>
          <a:p>
            <a:r>
              <a:rPr lang="en-US" dirty="0"/>
              <a:t>CFD performed to assess aerodynamic stability and develop aero coefficients, aerothermal environments, and aero line loads for other aspects of vehicle design.</a:t>
            </a:r>
          </a:p>
          <a:p>
            <a:pPr lvl="1"/>
            <a:r>
              <a:rPr lang="en-US" dirty="0"/>
              <a:t>Included aerodynamic contributions of SRM1 plume</a:t>
            </a:r>
          </a:p>
          <a:p>
            <a:pPr lvl="1"/>
            <a:r>
              <a:rPr lang="en-US" dirty="0"/>
              <a:t>Vehicle found to be aerodynamically unstable for most of ascent</a:t>
            </a:r>
          </a:p>
          <a:p>
            <a:pPr lvl="1"/>
            <a:r>
              <a:rPr lang="en-US" dirty="0"/>
              <a:t>Passive thermal system sized based upon aerothermal considerations. </a:t>
            </a:r>
          </a:p>
          <a:p>
            <a:r>
              <a:rPr lang="en-US" dirty="0"/>
              <a:t>Buffet environments, liftoff acoustics, plume-induced acoustics, and ascent aeroacoustics used as inputs to integrated vehicle loads model.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Aeroscience</a:t>
            </a:r>
            <a:r>
              <a:rPr lang="en-US" dirty="0"/>
              <a:t> Environments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8088" y="6514319"/>
            <a:ext cx="303668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Sample Pressure Distributions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39787" y="6241693"/>
            <a:ext cx="222204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SRM Plume Contributions to Aero Environment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3A70F3-64C1-487B-8349-DF1179AE25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27" t="9187" r="31467"/>
          <a:stretch/>
        </p:blipFill>
        <p:spPr>
          <a:xfrm>
            <a:off x="10093777" y="1020807"/>
            <a:ext cx="879567" cy="51006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1C2FA5-AB5B-4DB1-946A-3A91AE7979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555" t="9757" r="33089"/>
          <a:stretch/>
        </p:blipFill>
        <p:spPr>
          <a:xfrm>
            <a:off x="10973344" y="1020806"/>
            <a:ext cx="879567" cy="51006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7CE6C5-8E6B-4A66-8F42-BC63DC3F0B8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46" y="3894331"/>
            <a:ext cx="3598373" cy="1274516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51450D-0F08-4492-9E89-A6FFFD393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760" y="5113548"/>
            <a:ext cx="996840" cy="13833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505C6E-BB3F-466D-BDC5-277AEAA73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4894" y="5077772"/>
            <a:ext cx="1064423" cy="14549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0E1112-1484-45AE-9D37-278767A5100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035" y="4045511"/>
            <a:ext cx="4284381" cy="213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11A76E4-19A5-4D77-8766-BF88C553ED4F}"/>
              </a:ext>
            </a:extLst>
          </p:cNvPr>
          <p:cNvSpPr txBox="1"/>
          <p:nvPr/>
        </p:nvSpPr>
        <p:spPr>
          <a:xfrm>
            <a:off x="5751070" y="6312252"/>
            <a:ext cx="276832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Buffet Model Scaled from SLS Wind Tunnel Model</a:t>
            </a:r>
          </a:p>
        </p:txBody>
      </p:sp>
    </p:spTree>
    <p:extLst>
      <p:ext uri="{BB962C8B-B14F-4D97-AF65-F5344CB8AC3E}">
        <p14:creationId xmlns:p14="http://schemas.microsoft.com/office/powerpoint/2010/main" val="345631243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255" y="838199"/>
            <a:ext cx="8832867" cy="328612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Vehicle designed to deliver 16kg payload to 380km @ 27</a:t>
            </a:r>
            <a:r>
              <a:rPr lang="en-US" baseline="30000" dirty="0"/>
              <a:t>o</a:t>
            </a:r>
            <a:r>
              <a:rPr lang="en-US" dirty="0"/>
              <a:t> inclination. Unguided second stage meant a robust GNC scheme was necessary following stage separation.</a:t>
            </a:r>
          </a:p>
          <a:p>
            <a:r>
              <a:rPr lang="en-US" dirty="0"/>
              <a:t>High fidelity 6 Degree of Freedom (6DOF) simulation developed, considering mass, motor performance, environments, and mission-specific activities such as spin-stabilization.</a:t>
            </a:r>
          </a:p>
          <a:p>
            <a:r>
              <a:rPr lang="en-US" dirty="0"/>
              <a:t>Closed-loop guidance employed during first stage flight. Energy management maneuver employed prior to stage separation to reduce dispersions from solid motor performance.</a:t>
            </a:r>
          </a:p>
          <a:p>
            <a:r>
              <a:rPr lang="en-US" dirty="0"/>
              <a:t>Uncertainty parameters addressed via Monte Carlo simulations. Significantly more scatter compared to previous guided configurations.</a:t>
            </a:r>
          </a:p>
          <a:p>
            <a:r>
              <a:rPr lang="en-US" dirty="0"/>
              <a:t>Small RCS moment arm initially resulted in stability violations in pitch &amp; yaw. Although improved through controller optimization, a larger moment arm was still deemed necessary.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Guidance, Navigation, and Control Design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26544" y="6254644"/>
            <a:ext cx="303303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Pitch &amp; Yaw Phase Margin Violations &amp; Effect of Controller Optimization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695249-DA31-450D-B8A4-CDE5320BEB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4" y="4031151"/>
            <a:ext cx="2809875" cy="2645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723C47-5F70-4A73-A1EA-D42129C1718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310" y="3927068"/>
            <a:ext cx="2935873" cy="2736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85C23B-C08A-4CD6-88BB-9102F951BA2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125" y="3552825"/>
            <a:ext cx="2935873" cy="2574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6A023A-594C-4373-B920-298ACB820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5126" y="814654"/>
            <a:ext cx="2935874" cy="27381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43654" y="6623976"/>
            <a:ext cx="4653236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MC Simulation Orbit Dispersions</a:t>
            </a:r>
          </a:p>
        </p:txBody>
      </p:sp>
    </p:spTree>
    <p:extLst>
      <p:ext uri="{BB962C8B-B14F-4D97-AF65-F5344CB8AC3E}">
        <p14:creationId xmlns:p14="http://schemas.microsoft.com/office/powerpoint/2010/main" val="304258380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3" y="914400"/>
            <a:ext cx="9076382" cy="290710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AI&amp;T planning included vehicle assembly from subsystem components, integration with external elements, Verification &amp; Validation (V&amp;V) activities, and the development of a concept for an Earth-based flight test program.</a:t>
            </a:r>
          </a:p>
          <a:p>
            <a:r>
              <a:rPr lang="en-US" dirty="0"/>
              <a:t>Four MAV units planned as part of SRC: Engineering Model (EM), Flight Test (FT) unit, Assembly/Test/Launch Operations (ATLO) unit and Flight Mission (FM) unit. </a:t>
            </a:r>
          </a:p>
          <a:p>
            <a:r>
              <a:rPr lang="en-US" dirty="0"/>
              <a:t>Rigorous ground-based qualification and acceptance testing planned for individual subsystem assemblies, including hardware-in-the-loop and flight software integration, where applicable. Eleven major test activities for V&amp;V.</a:t>
            </a:r>
          </a:p>
          <a:p>
            <a:r>
              <a:rPr lang="en-US" dirty="0"/>
              <a:t>Integrated S2 Earth-based flight test planned, delivered to high altitude via sounding rocket to replicate Martian surface environments.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Assembly, Integration, &amp; Testing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964411" y="6543938"/>
            <a:ext cx="3675407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Assembly &amp; Integration of EM, FM, and ATLO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6611392" y="6543938"/>
            <a:ext cx="4198862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Flight Test Unit as Payload in Sounding Rocket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3B8F5-9203-47CD-AB1D-D7D8888E982A}"/>
              </a:ext>
            </a:extLst>
          </p:cNvPr>
          <p:cNvPicPr>
            <a:picLocks noChangeAspect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" t="2358" r="3292" b="8069"/>
          <a:stretch>
            <a:fillRect/>
          </a:stretch>
        </p:blipFill>
        <p:spPr bwMode="auto">
          <a:xfrm>
            <a:off x="506808" y="3745302"/>
            <a:ext cx="5073803" cy="2798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079E25-7427-4EEB-ADD5-58C9945E610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6" y="3973902"/>
            <a:ext cx="5620696" cy="2435635"/>
          </a:xfrm>
          <a:prstGeom prst="rect">
            <a:avLst/>
          </a:prstGeom>
          <a:noFill/>
        </p:spPr>
      </p:pic>
      <p:pic>
        <p:nvPicPr>
          <p:cNvPr id="12" name="Picture 11" descr="Diagram, engineering drawing&#10;&#10;Description automatically generated">
            <a:extLst>
              <a:ext uri="{FF2B5EF4-FFF2-40B4-BE49-F238E27FC236}">
                <a16:creationId xmlns:a16="http://schemas.microsoft.com/office/drawing/2014/main" id="{B3EE9319-9C1A-485D-B7DE-C5AD3BCFBA0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75" y="1198436"/>
            <a:ext cx="2729083" cy="19696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790DFF2-8B7B-4915-87C4-F07C0E58B74A}"/>
              </a:ext>
            </a:extLst>
          </p:cNvPr>
          <p:cNvSpPr txBox="1"/>
          <p:nvPr/>
        </p:nvSpPr>
        <p:spPr>
          <a:xfrm>
            <a:off x="10058089" y="3244334"/>
            <a:ext cx="1504329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Notional Qualification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panose="020B0300000000000000" pitchFamily="34" charset="-128"/>
                <a:sym typeface="Gill Sans" panose="020B0502020104020203" pitchFamily="34" charset="-79"/>
              </a:rPr>
              <a:t>Test Article</a:t>
            </a:r>
          </a:p>
        </p:txBody>
      </p:sp>
    </p:spTree>
    <p:extLst>
      <p:ext uri="{BB962C8B-B14F-4D97-AF65-F5344CB8AC3E}">
        <p14:creationId xmlns:p14="http://schemas.microsoft.com/office/powerpoint/2010/main" val="274303039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C436541-A83F-479F-A40B-401491E31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511428" y="2970009"/>
            <a:ext cx="5296480" cy="130995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3" y="914399"/>
            <a:ext cx="8977972" cy="59436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SRR held November 2021. System requirements passed.</a:t>
            </a:r>
          </a:p>
          <a:p>
            <a:r>
              <a:rPr lang="en-US" dirty="0"/>
              <a:t>SRC vehicle analysis concluded concept can successfully deliver 16kg payload including 30 sample tubes to target Martian orbit, meeting all stowage size and mass constraints.</a:t>
            </a:r>
          </a:p>
          <a:p>
            <a:r>
              <a:rPr lang="en-US" dirty="0"/>
              <a:t>Architecture shift to unguided upper stage allowed for significant mass savings in overall vehicle at expense of orbital insertion accuracy.</a:t>
            </a:r>
          </a:p>
          <a:p>
            <a:r>
              <a:rPr lang="en-US" dirty="0"/>
              <a:t>Following SRR, design advanced based campaign architecture shift to dual landers. SRL on separate lander meant increased mass allocation for MAV at expense of budget. </a:t>
            </a:r>
          </a:p>
          <a:p>
            <a:pPr lvl="1"/>
            <a:r>
              <a:rPr lang="en-US" sz="2400" dirty="0"/>
              <a:t>Refined MAV allowed for larger SRMs with larger mass margins.</a:t>
            </a:r>
          </a:p>
          <a:p>
            <a:pPr lvl="1"/>
            <a:r>
              <a:rPr lang="en-US" sz="2400" dirty="0"/>
              <a:t>Budget restraints resulted in reduced scope of flight test.</a:t>
            </a:r>
          </a:p>
          <a:p>
            <a:r>
              <a:rPr lang="en-US" dirty="0"/>
              <a:t>Current design cycle in work ahead of Preliminary Design Review, Feb 2023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SRC Technical Design and Beyond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789155" y="6273225"/>
            <a:ext cx="1688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SRC Rev2 Design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May 2021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b="12053"/>
          <a:stretch/>
        </p:blipFill>
        <p:spPr>
          <a:xfrm rot="16200000">
            <a:off x="6926310" y="3027574"/>
            <a:ext cx="5458933" cy="10323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71960" y="6273224"/>
            <a:ext cx="1885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PDC Rev1 Design December 2020</a:t>
            </a:r>
          </a:p>
        </p:txBody>
      </p:sp>
    </p:spTree>
    <p:extLst>
      <p:ext uri="{BB962C8B-B14F-4D97-AF65-F5344CB8AC3E}">
        <p14:creationId xmlns:p14="http://schemas.microsoft.com/office/powerpoint/2010/main" val="414154811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564CE847-8D5A-483D-89D6-1D60360F6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121921" y="5308496"/>
            <a:ext cx="9220793" cy="154950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 dirty="0">
                <a:ln>
                  <a:solidFill>
                    <a:schemeClr val="tx2"/>
                  </a:solidFill>
                </a:ln>
                <a:solidFill>
                  <a:srgbClr val="F9E807"/>
                </a:solidFill>
                <a:effectLst>
                  <a:glow rad="127000">
                    <a:schemeClr val="tx1"/>
                  </a:glow>
                </a:effectLst>
                <a:latin typeface="Britannic Bold" panose="020B0903060703020204" pitchFamily="34" charset="0"/>
              </a:rPr>
              <a:t>Isabeta Rountree – isabeta.e.rountree@nasa.gov</a:t>
            </a:r>
            <a:br>
              <a:rPr lang="en-US" sz="3200" dirty="0">
                <a:ln>
                  <a:solidFill>
                    <a:schemeClr val="tx2"/>
                  </a:solidFill>
                </a:ln>
                <a:solidFill>
                  <a:srgbClr val="F9E807"/>
                </a:solidFill>
                <a:effectLst>
                  <a:glow rad="127000">
                    <a:schemeClr val="tx1"/>
                  </a:glow>
                </a:effectLst>
                <a:latin typeface="Britannic Bold" panose="020B0903060703020204" pitchFamily="34" charset="0"/>
              </a:rPr>
            </a:br>
            <a:r>
              <a:rPr lang="en-US" sz="3200" dirty="0">
                <a:ln>
                  <a:solidFill>
                    <a:schemeClr val="tx2"/>
                  </a:solidFill>
                </a:ln>
                <a:solidFill>
                  <a:srgbClr val="F9E807"/>
                </a:solidFill>
                <a:effectLst>
                  <a:glow rad="127000">
                    <a:schemeClr val="tx1"/>
                  </a:glow>
                </a:effectLst>
                <a:latin typeface="Britannic Bold" panose="020B0903060703020204" pitchFamily="34" charset="0"/>
              </a:rPr>
              <a:t>Darius Yaghoubi - darius.f.yaghoubi@nasa.gov</a:t>
            </a:r>
            <a:br>
              <a:rPr lang="en-US" sz="3200" dirty="0">
                <a:ln>
                  <a:solidFill>
                    <a:schemeClr val="tx2"/>
                  </a:solidFill>
                </a:ln>
                <a:solidFill>
                  <a:srgbClr val="F9E807"/>
                </a:solidFill>
                <a:effectLst>
                  <a:glow rad="127000">
                    <a:schemeClr val="tx1"/>
                  </a:glow>
                </a:effectLst>
                <a:latin typeface="Britannic Bold" panose="020B0903060703020204" pitchFamily="34" charset="0"/>
              </a:rPr>
            </a:br>
            <a:r>
              <a:rPr lang="en-US" sz="3200" dirty="0">
                <a:ln>
                  <a:solidFill>
                    <a:schemeClr val="tx2"/>
                  </a:solidFill>
                </a:ln>
                <a:solidFill>
                  <a:srgbClr val="F9E807"/>
                </a:solidFill>
                <a:effectLst>
                  <a:glow rad="127000">
                    <a:schemeClr val="tx1"/>
                  </a:glow>
                </a:effectLst>
                <a:latin typeface="Britannic Bold" panose="020B0903060703020204" pitchFamily="34" charset="0"/>
              </a:rPr>
              <a:t>NASA Marshall Space Flight Center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032AD4-7F00-433E-8730-BB2F20F2AC69}"/>
              </a:ext>
            </a:extLst>
          </p:cNvPr>
          <p:cNvSpPr txBox="1"/>
          <p:nvPr/>
        </p:nvSpPr>
        <p:spPr>
          <a:xfrm>
            <a:off x="5448300" y="98321"/>
            <a:ext cx="6743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>
                <a:ln>
                  <a:solidFill>
                    <a:schemeClr val="tx2"/>
                  </a:solidFill>
                </a:ln>
                <a:solidFill>
                  <a:srgbClr val="F9E807"/>
                </a:solidFill>
                <a:effectLst>
                  <a:glow rad="127000">
                    <a:schemeClr val="tx1"/>
                  </a:glow>
                </a:effectLst>
                <a:latin typeface="Britannic Bold" panose="020B0903060703020204" pitchFamily="34" charset="0"/>
                <a:ea typeface="+mj-ea"/>
                <a:cs typeface="Arial" pitchFamily="34" charset="0"/>
                <a:sym typeface="Helvetica Neue" panose="02000503000000020004" pitchFamily="2" charset="0"/>
              </a:rPr>
              <a:t>Perseverance Rover drill arm collecting surface samples.</a:t>
            </a:r>
          </a:p>
          <a:p>
            <a:pPr algn="r"/>
            <a:r>
              <a:rPr lang="en-US" b="1" i="1" dirty="0" err="1">
                <a:ln>
                  <a:solidFill>
                    <a:schemeClr val="tx2"/>
                  </a:solidFill>
                </a:ln>
                <a:solidFill>
                  <a:srgbClr val="F9E807"/>
                </a:solidFill>
                <a:effectLst>
                  <a:glow rad="127000">
                    <a:schemeClr val="tx1"/>
                  </a:glow>
                </a:effectLst>
                <a:latin typeface="Britannic Bold" panose="020B0903060703020204" pitchFamily="34" charset="0"/>
                <a:ea typeface="+mj-ea"/>
                <a:cs typeface="Arial" pitchFamily="34" charset="0"/>
                <a:sym typeface="Helvetica Neue" panose="02000503000000020004" pitchFamily="2" charset="0"/>
              </a:rPr>
              <a:t>Jezero</a:t>
            </a:r>
            <a:r>
              <a:rPr lang="en-US" b="1" i="1" dirty="0">
                <a:ln>
                  <a:solidFill>
                    <a:schemeClr val="tx2"/>
                  </a:solidFill>
                </a:ln>
                <a:solidFill>
                  <a:srgbClr val="F9E807"/>
                </a:solidFill>
                <a:effectLst>
                  <a:glow rad="127000">
                    <a:schemeClr val="tx1"/>
                  </a:glow>
                </a:effectLst>
                <a:latin typeface="Britannic Bold" panose="020B0903060703020204" pitchFamily="34" charset="0"/>
                <a:ea typeface="+mj-ea"/>
                <a:cs typeface="Arial" pitchFamily="34" charset="0"/>
                <a:sym typeface="Helvetica Neue" panose="02000503000000020004" pitchFamily="2" charset="0"/>
              </a:rPr>
              <a:t> Crater, Mars. Future launch site of MAV.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1649B4-7F7C-44F0-BF11-01E79B00D5F1}"/>
              </a:ext>
            </a:extLst>
          </p:cNvPr>
          <p:cNvSpPr txBox="1"/>
          <p:nvPr/>
        </p:nvSpPr>
        <p:spPr>
          <a:xfrm>
            <a:off x="114300" y="-101734"/>
            <a:ext cx="458152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>
                <a:ln>
                  <a:solidFill>
                    <a:schemeClr val="tx2"/>
                  </a:solidFill>
                </a:ln>
                <a:solidFill>
                  <a:srgbClr val="F9E807"/>
                </a:solidFill>
                <a:effectLst>
                  <a:glow rad="127000">
                    <a:schemeClr val="tx1"/>
                  </a:glow>
                </a:effectLst>
                <a:latin typeface="Britannic Bold" panose="020B0903060703020204" pitchFamily="34" charset="0"/>
              </a:rPr>
              <a:t>Questions?</a:t>
            </a:r>
            <a:endParaRPr lang="en-US" sz="6600" dirty="0"/>
          </a:p>
        </p:txBody>
      </p:sp>
      <p:pic>
        <p:nvPicPr>
          <p:cNvPr id="10" name="Picture 9" descr="Tribrand_ColorBlackText_RGB_small_040615.eps">
            <a:extLst>
              <a:ext uri="{FF2B5EF4-FFF2-40B4-BE49-F238E27FC236}">
                <a16:creationId xmlns:a16="http://schemas.microsoft.com/office/drawing/2014/main" id="{05FF87FE-19E2-4B83-BB58-F41BDF971B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74"/>
          <a:stretch/>
        </p:blipFill>
        <p:spPr>
          <a:xfrm>
            <a:off x="10510787" y="5391705"/>
            <a:ext cx="1559292" cy="136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62729"/>
      </p:ext>
    </p:extLst>
  </p:cSld>
  <p:clrMapOvr>
    <a:masterClrMapping/>
  </p:clrMapOvr>
  <p:transition/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pter">
  <a:themeElements>
    <a:clrScheme name="Front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ront Slid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Front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asic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13491</TotalTime>
  <Words>2064</Words>
  <Application>Microsoft Office PowerPoint</Application>
  <PresentationFormat>Widescreen</PresentationFormat>
  <Paragraphs>254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33" baseType="lpstr">
      <vt:lpstr>Arial</vt:lpstr>
      <vt:lpstr>Arial Narrow</vt:lpstr>
      <vt:lpstr>Britannic Bold</vt:lpstr>
      <vt:lpstr>Calibri</vt:lpstr>
      <vt:lpstr>Calibri Light</vt:lpstr>
      <vt:lpstr>Century Gothic</vt:lpstr>
      <vt:lpstr>Courier New</vt:lpstr>
      <vt:lpstr>Futura Medium</vt:lpstr>
      <vt:lpstr>Gill Sans</vt:lpstr>
      <vt:lpstr>Helvetica</vt:lpstr>
      <vt:lpstr>Helvetica Neue</vt:lpstr>
      <vt:lpstr>LucidaGrande</vt:lpstr>
      <vt:lpstr>Wingdings</vt:lpstr>
      <vt:lpstr>Office Theme</vt:lpstr>
      <vt:lpstr>Chapter</vt:lpstr>
      <vt:lpstr>Basic</vt:lpstr>
      <vt:lpstr>PowerPoint Presentation</vt:lpstr>
      <vt:lpstr>Mars Sample Return and MAV</vt:lpstr>
      <vt:lpstr>Major Changes from Previous Publications</vt:lpstr>
      <vt:lpstr>MAS Overview</vt:lpstr>
      <vt:lpstr>MAV Ascent Mission Operations Overview</vt:lpstr>
      <vt:lpstr>Systems Requirements Cycle</vt:lpstr>
      <vt:lpstr>Structural and Mechanical Design</vt:lpstr>
      <vt:lpstr>Main Propulsion Design</vt:lpstr>
      <vt:lpstr>Reaction Control System Design</vt:lpstr>
      <vt:lpstr>Thrust Vector Control Design</vt:lpstr>
      <vt:lpstr>Thermal Design</vt:lpstr>
      <vt:lpstr>Avionics Design</vt:lpstr>
      <vt:lpstr>Aeroscience Environments</vt:lpstr>
      <vt:lpstr>Guidance, Navigation, and Control Design</vt:lpstr>
      <vt:lpstr>Assembly, Integration, &amp; Testing</vt:lpstr>
      <vt:lpstr>SRC Technical Design and Beyond</vt:lpstr>
      <vt:lpstr>Isabeta Rountree – isabeta.e.rountree@nasa.gov Darius Yaghoubi - darius.f.yaghoubi@nasa.gov NASA Marshall Space Flight Center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Yaghoubi, Darius F. (MSFC-EV41)</dc:creator>
  <cp:lastModifiedBy>Yaghoubi, Darius F. (MSFC-EV71)</cp:lastModifiedBy>
  <cp:revision>150</cp:revision>
  <dcterms:created xsi:type="dcterms:W3CDTF">2020-01-31T21:08:04Z</dcterms:created>
  <dcterms:modified xsi:type="dcterms:W3CDTF">2022-02-02T17:57:07Z</dcterms:modified>
</cp:coreProperties>
</file>