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1892" r:id="rId2"/>
    <p:sldId id="1896" r:id="rId3"/>
    <p:sldId id="1895" r:id="rId4"/>
    <p:sldId id="1897" r:id="rId5"/>
    <p:sldId id="1903" r:id="rId6"/>
    <p:sldId id="1900" r:id="rId7"/>
    <p:sldId id="1901" r:id="rId8"/>
    <p:sldId id="1898" r:id="rId9"/>
    <p:sldId id="1899" r:id="rId10"/>
    <p:sldId id="1904" r:id="rId11"/>
    <p:sldId id="190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2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13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395"/>
    <p:restoredTop sz="96327"/>
  </p:normalViewPr>
  <p:slideViewPr>
    <p:cSldViewPr snapToGrid="0" snapToObjects="1">
      <p:cViewPr varScale="1">
        <p:scale>
          <a:sx n="110" d="100"/>
          <a:sy n="110" d="100"/>
        </p:scale>
        <p:origin x="1128" y="96"/>
      </p:cViewPr>
      <p:guideLst>
        <p:guide orient="horz" pos="2160"/>
        <p:guide pos="3840"/>
        <p:guide pos="264"/>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EBD56-728E-9A45-8711-53321B762F23}" type="datetimeFigureOut">
              <a:rPr lang="en-US" smtClean="0"/>
              <a:t>2/9/2022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849D48-0F3E-ED4D-9442-0895F9CB8928}" type="slidenum">
              <a:rPr lang="en-US" smtClean="0"/>
              <a:t>‹#›</a:t>
            </a:fld>
            <a:endParaRPr lang="en-US" dirty="0"/>
          </a:p>
        </p:txBody>
      </p:sp>
    </p:spTree>
    <p:extLst>
      <p:ext uri="{BB962C8B-B14F-4D97-AF65-F5344CB8AC3E}">
        <p14:creationId xmlns:p14="http://schemas.microsoft.com/office/powerpoint/2010/main" val="3586392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4D0D10-CD4F-7E4E-879D-8F483308D5A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2/9/2022</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1131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lvl2pPr marL="750888" indent="-293688">
              <a:buFont typeface="Monaco" pitchFamily="2" charset="77"/>
              <a:buChar char="⎻"/>
              <a:tabLst/>
              <a:defRPr/>
            </a:lvl2pPr>
            <a:lvl3pPr marL="1143000" indent="-228600">
              <a:buFont typeface="Courier New" panose="02070309020205020404" pitchFamily="49" charset="0"/>
              <a:buChar char="o"/>
              <a:defRPr/>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2/9/2022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525851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2/9/2022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583357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2/9/2022</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950969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2/9/2022</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5970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2/9/2022</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79123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2/9/2022</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538595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2/9/2022</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116453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userDrawn="1">
          <p15:clr>
            <a:srgbClr val="F26B43"/>
          </p15:clr>
        </p15:guide>
        <p15:guide id="2" pos="3840" userDrawn="1">
          <p15:clr>
            <a:srgbClr val="F26B43"/>
          </p15:clr>
        </p15:guide>
        <p15:guide id="3" orient="horz" pos="4152" userDrawn="1">
          <p15:clr>
            <a:srgbClr val="F26B43"/>
          </p15:clr>
        </p15:guide>
        <p15:guide id="4" pos="74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324E182-FBD7-5A44-9DF0-EB1052499A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7347" y="5846058"/>
            <a:ext cx="840144" cy="772390"/>
          </a:xfrm>
          <a:prstGeom prst="rect">
            <a:avLst/>
          </a:prstGeom>
        </p:spPr>
      </p:pic>
      <p:sp>
        <p:nvSpPr>
          <p:cNvPr id="27" name="Title 26">
            <a:extLst>
              <a:ext uri="{FF2B5EF4-FFF2-40B4-BE49-F238E27FC236}">
                <a16:creationId xmlns:a16="http://schemas.microsoft.com/office/drawing/2014/main" id="{996FD06C-5136-3349-BB4B-3C60185F0B02}"/>
              </a:ext>
            </a:extLst>
          </p:cNvPr>
          <p:cNvSpPr>
            <a:spLocks noGrp="1"/>
          </p:cNvSpPr>
          <p:nvPr>
            <p:ph type="ctrTitle"/>
          </p:nvPr>
        </p:nvSpPr>
        <p:spPr>
          <a:xfrm>
            <a:off x="807260" y="2177716"/>
            <a:ext cx="7465883" cy="1591644"/>
          </a:xfrm>
        </p:spPr>
        <p:txBody>
          <a:bodyPr/>
          <a:lstStyle/>
          <a:p>
            <a:r>
              <a:rPr lang="en-US" sz="4000" dirty="0"/>
              <a:t>Liquid Hydrogen Technologies Workshop</a:t>
            </a:r>
            <a:br>
              <a:rPr lang="en-US" sz="3200" dirty="0"/>
            </a:br>
            <a:endParaRPr lang="en-US" sz="5400" dirty="0"/>
          </a:p>
        </p:txBody>
      </p:sp>
      <p:sp>
        <p:nvSpPr>
          <p:cNvPr id="4" name="Title 26">
            <a:extLst>
              <a:ext uri="{FF2B5EF4-FFF2-40B4-BE49-F238E27FC236}">
                <a16:creationId xmlns:a16="http://schemas.microsoft.com/office/drawing/2014/main" id="{CE8C41D5-877F-A846-8810-A31F1672C722}"/>
              </a:ext>
            </a:extLst>
          </p:cNvPr>
          <p:cNvSpPr txBox="1">
            <a:spLocks/>
          </p:cNvSpPr>
          <p:nvPr/>
        </p:nvSpPr>
        <p:spPr>
          <a:xfrm>
            <a:off x="817419" y="4169674"/>
            <a:ext cx="7676340" cy="15916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700" b="1" i="0" kern="1200">
                <a:solidFill>
                  <a:schemeClr val="bg1"/>
                </a:solidFill>
                <a:latin typeface="Arial" panose="020B0604020202020204" pitchFamily="34" charset="0"/>
                <a:ea typeface="+mj-ea"/>
                <a:cs typeface="Arial" panose="020B0604020202020204" pitchFamily="34" charset="0"/>
              </a:defRPr>
            </a:lvl1pPr>
          </a:lstStyle>
          <a:p>
            <a:r>
              <a:rPr lang="en-US" sz="2400" b="0" dirty="0"/>
              <a:t>February 23</a:t>
            </a:r>
            <a:r>
              <a:rPr lang="en-US" sz="2400" b="0" baseline="30000" dirty="0"/>
              <a:t>rd</a:t>
            </a:r>
            <a:r>
              <a:rPr lang="en-US" sz="2400" b="0" dirty="0"/>
              <a:t>, 2022</a:t>
            </a:r>
          </a:p>
          <a:p>
            <a:r>
              <a:rPr lang="en-US" sz="2400" b="0" dirty="0"/>
              <a:t>Angela Krenn</a:t>
            </a:r>
          </a:p>
          <a:p>
            <a:r>
              <a:rPr lang="en-US" sz="2400" b="0" dirty="0"/>
              <a:t>Thermal Principal Technologist/Space Technology Mission Directorate/NASA</a:t>
            </a:r>
          </a:p>
        </p:txBody>
      </p:sp>
    </p:spTree>
    <p:extLst>
      <p:ext uri="{BB962C8B-B14F-4D97-AF65-F5344CB8AC3E}">
        <p14:creationId xmlns:p14="http://schemas.microsoft.com/office/powerpoint/2010/main" val="1097331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5C01129-3453-464D-A870-ED71C6E89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D2781A6-5C82-4764-B489-F9A599C0A7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8833" y="685800"/>
            <a:ext cx="5004061" cy="54864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0D3FF6-DF30-4C44-92F1-83E791D711D4}"/>
              </a:ext>
            </a:extLst>
          </p:cNvPr>
          <p:cNvSpPr>
            <a:spLocks noGrp="1"/>
          </p:cNvSpPr>
          <p:nvPr>
            <p:ph type="title"/>
          </p:nvPr>
        </p:nvSpPr>
        <p:spPr>
          <a:xfrm>
            <a:off x="4086447" y="1084521"/>
            <a:ext cx="4019107" cy="1361347"/>
          </a:xfrm>
        </p:spPr>
        <p:txBody>
          <a:bodyPr vert="horz" lIns="91440" tIns="45720" rIns="91440" bIns="45720" rtlCol="0" anchor="b">
            <a:normAutofit/>
          </a:bodyPr>
          <a:lstStyle/>
          <a:p>
            <a:pPr algn="ctr"/>
            <a:r>
              <a:rPr lang="en-US" sz="2800" kern="1200">
                <a:solidFill>
                  <a:schemeClr val="bg1">
                    <a:alpha val="60000"/>
                  </a:schemeClr>
                </a:solidFill>
                <a:latin typeface="+mj-lt"/>
                <a:ea typeface="+mj-ea"/>
                <a:cs typeface="+mj-cs"/>
              </a:rPr>
              <a:t>CONTENTS</a:t>
            </a:r>
          </a:p>
        </p:txBody>
      </p:sp>
      <p:pic>
        <p:nvPicPr>
          <p:cNvPr id="6" name="Content Placeholder 5">
            <a:extLst>
              <a:ext uri="{FF2B5EF4-FFF2-40B4-BE49-F238E27FC236}">
                <a16:creationId xmlns:a16="http://schemas.microsoft.com/office/drawing/2014/main" id="{D3E463C5-4AA2-4F6E-AED1-CF00AF224E00}"/>
              </a:ext>
            </a:extLst>
          </p:cNvPr>
          <p:cNvPicPr>
            <a:picLocks noGrp="1" noChangeAspect="1"/>
          </p:cNvPicPr>
          <p:nvPr>
            <p:ph idx="1"/>
          </p:nvPr>
        </p:nvPicPr>
        <p:blipFill rotWithShape="1">
          <a:blip r:embed="rId2"/>
          <a:srcRect l="1178" r="18479"/>
          <a:stretch/>
        </p:blipFill>
        <p:spPr>
          <a:xfrm>
            <a:off x="680483" y="685795"/>
            <a:ext cx="2931299" cy="5486400"/>
          </a:xfrm>
          <a:prstGeom prst="rect">
            <a:avLst/>
          </a:prstGeom>
        </p:spPr>
      </p:pic>
      <p:sp>
        <p:nvSpPr>
          <p:cNvPr id="7" name="TextBox 6">
            <a:extLst>
              <a:ext uri="{FF2B5EF4-FFF2-40B4-BE49-F238E27FC236}">
                <a16:creationId xmlns:a16="http://schemas.microsoft.com/office/drawing/2014/main" id="{41294E1F-04A9-4A52-84B0-4A6AD38AE1E8}"/>
              </a:ext>
            </a:extLst>
          </p:cNvPr>
          <p:cNvSpPr txBox="1"/>
          <p:nvPr/>
        </p:nvSpPr>
        <p:spPr>
          <a:xfrm>
            <a:off x="3788230" y="2844589"/>
            <a:ext cx="4641668" cy="2971420"/>
          </a:xfrm>
          <a:prstGeom prst="rect">
            <a:avLst/>
          </a:prstGeom>
        </p:spPr>
        <p:txBody>
          <a:bodyPr vert="horz" lIns="91440" tIns="45720" rIns="91440" bIns="45720" rtlCol="0" anchor="t">
            <a:normAutofit/>
          </a:bodyPr>
          <a:lstStyle/>
          <a:p>
            <a:pPr marL="57150" algn="ctr">
              <a:lnSpc>
                <a:spcPct val="90000"/>
              </a:lnSpc>
              <a:spcAft>
                <a:spcPts val="600"/>
              </a:spcAft>
            </a:pPr>
            <a:r>
              <a:rPr lang="en-US" sz="2000" dirty="0">
                <a:solidFill>
                  <a:schemeClr val="bg1"/>
                </a:solidFill>
              </a:rPr>
              <a:t>SPACE SHUTTLE LH2 SYSTEM OVERVIEW</a:t>
            </a:r>
          </a:p>
          <a:p>
            <a:pPr marL="57150" algn="ctr">
              <a:lnSpc>
                <a:spcPct val="90000"/>
              </a:lnSpc>
              <a:spcAft>
                <a:spcPts val="600"/>
              </a:spcAft>
            </a:pPr>
            <a:r>
              <a:rPr lang="en-US" sz="2000" dirty="0">
                <a:solidFill>
                  <a:schemeClr val="bg1"/>
                </a:solidFill>
              </a:rPr>
              <a:t> STANDARD PRACTICES</a:t>
            </a:r>
          </a:p>
          <a:p>
            <a:pPr marL="57150" algn="ctr">
              <a:lnSpc>
                <a:spcPct val="90000"/>
              </a:lnSpc>
              <a:spcAft>
                <a:spcPts val="600"/>
              </a:spcAft>
            </a:pPr>
            <a:r>
              <a:rPr lang="en-US" sz="2000" dirty="0">
                <a:solidFill>
                  <a:schemeClr val="bg1"/>
                </a:solidFill>
              </a:rPr>
              <a:t>LH2 TANKER OFFLOAD </a:t>
            </a:r>
          </a:p>
          <a:p>
            <a:pPr marL="57150" algn="ctr">
              <a:lnSpc>
                <a:spcPct val="90000"/>
              </a:lnSpc>
              <a:spcAft>
                <a:spcPts val="600"/>
              </a:spcAft>
            </a:pPr>
            <a:r>
              <a:rPr lang="en-US" sz="2000" dirty="0">
                <a:solidFill>
                  <a:schemeClr val="bg1"/>
                </a:solidFill>
              </a:rPr>
              <a:t>LH2 SYSTEM LEAK CHECK &amp; SAMPLING</a:t>
            </a:r>
          </a:p>
          <a:p>
            <a:pPr marL="57150" algn="ctr">
              <a:lnSpc>
                <a:spcPct val="90000"/>
              </a:lnSpc>
              <a:spcAft>
                <a:spcPts val="600"/>
              </a:spcAft>
            </a:pPr>
            <a:r>
              <a:rPr lang="en-US" sz="2000" dirty="0">
                <a:solidFill>
                  <a:schemeClr val="bg1"/>
                </a:solidFill>
              </a:rPr>
              <a:t>ET LH2 LOADING</a:t>
            </a:r>
          </a:p>
          <a:p>
            <a:pPr marL="57150" algn="ctr">
              <a:lnSpc>
                <a:spcPct val="90000"/>
              </a:lnSpc>
              <a:spcAft>
                <a:spcPts val="600"/>
              </a:spcAft>
            </a:pPr>
            <a:r>
              <a:rPr lang="en-US" sz="2000" dirty="0">
                <a:solidFill>
                  <a:schemeClr val="bg1"/>
                </a:solidFill>
              </a:rPr>
              <a:t>LH2 TANKER FILL</a:t>
            </a:r>
          </a:p>
          <a:p>
            <a:pPr marL="57150" algn="ctr">
              <a:lnSpc>
                <a:spcPct val="90000"/>
              </a:lnSpc>
              <a:spcAft>
                <a:spcPts val="600"/>
              </a:spcAft>
            </a:pPr>
            <a:r>
              <a:rPr lang="en-US" sz="2000" dirty="0">
                <a:solidFill>
                  <a:schemeClr val="bg1"/>
                </a:solidFill>
              </a:rPr>
              <a:t>LH2 TANK DRAIN</a:t>
            </a:r>
          </a:p>
        </p:txBody>
      </p:sp>
      <p:pic>
        <p:nvPicPr>
          <p:cNvPr id="8" name="Picture 7" descr="A rocket on a launch pad&#10;&#10;Description automatically generated with medium confidence">
            <a:extLst>
              <a:ext uri="{FF2B5EF4-FFF2-40B4-BE49-F238E27FC236}">
                <a16:creationId xmlns:a16="http://schemas.microsoft.com/office/drawing/2014/main" id="{14CB93F4-DBFF-4025-89E9-B62B13D8E3FD}"/>
              </a:ext>
            </a:extLst>
          </p:cNvPr>
          <p:cNvPicPr>
            <a:picLocks noChangeAspect="1"/>
          </p:cNvPicPr>
          <p:nvPr/>
        </p:nvPicPr>
        <p:blipFill rotWithShape="1">
          <a:blip r:embed="rId3"/>
          <a:srcRect l="12935" r="7432"/>
          <a:stretch/>
        </p:blipFill>
        <p:spPr>
          <a:xfrm>
            <a:off x="8606117" y="685805"/>
            <a:ext cx="2905400" cy="5486399"/>
          </a:xfrm>
          <a:prstGeom prst="rect">
            <a:avLst/>
          </a:prstGeom>
        </p:spPr>
      </p:pic>
    </p:spTree>
    <p:extLst>
      <p:ext uri="{BB962C8B-B14F-4D97-AF65-F5344CB8AC3E}">
        <p14:creationId xmlns:p14="http://schemas.microsoft.com/office/powerpoint/2010/main" val="563453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8EF1F-279E-48E5-9654-4CC51E21364C}"/>
              </a:ext>
            </a:extLst>
          </p:cNvPr>
          <p:cNvSpPr>
            <a:spLocks noGrp="1"/>
          </p:cNvSpPr>
          <p:nvPr>
            <p:ph type="title"/>
          </p:nvPr>
        </p:nvSpPr>
        <p:spPr>
          <a:xfrm>
            <a:off x="5801451" y="1752397"/>
            <a:ext cx="4404995" cy="1676603"/>
          </a:xfrm>
        </p:spPr>
        <p:txBody>
          <a:bodyPr>
            <a:normAutofit/>
          </a:bodyPr>
          <a:lstStyle/>
          <a:p>
            <a:pPr algn="ctr"/>
            <a:r>
              <a:rPr lang="en-US" sz="3600" dirty="0"/>
              <a:t>Space Shuttle External Tank</a:t>
            </a:r>
          </a:p>
        </p:txBody>
      </p:sp>
      <p:sp>
        <p:nvSpPr>
          <p:cNvPr id="18" name="Content Placeholder 8">
            <a:extLst>
              <a:ext uri="{FF2B5EF4-FFF2-40B4-BE49-F238E27FC236}">
                <a16:creationId xmlns:a16="http://schemas.microsoft.com/office/drawing/2014/main" id="{6AFD0662-EFF8-489A-AD77-E064479316D8}"/>
              </a:ext>
            </a:extLst>
          </p:cNvPr>
          <p:cNvSpPr>
            <a:spLocks noGrp="1"/>
          </p:cNvSpPr>
          <p:nvPr>
            <p:ph idx="1"/>
          </p:nvPr>
        </p:nvSpPr>
        <p:spPr>
          <a:xfrm>
            <a:off x="5801451" y="3786051"/>
            <a:ext cx="4635571" cy="989968"/>
          </a:xfrm>
        </p:spPr>
        <p:txBody>
          <a:bodyPr>
            <a:normAutofit/>
          </a:bodyPr>
          <a:lstStyle/>
          <a:p>
            <a:pPr marL="0" indent="0" algn="ctr">
              <a:buNone/>
            </a:pPr>
            <a:r>
              <a:rPr lang="en-US" sz="2400" dirty="0"/>
              <a:t>Approximately 385,000 gallons of liquid hydrogen</a:t>
            </a:r>
          </a:p>
        </p:txBody>
      </p:sp>
      <p:pic>
        <p:nvPicPr>
          <p:cNvPr id="5" name="Content Placeholder 4">
            <a:extLst>
              <a:ext uri="{FF2B5EF4-FFF2-40B4-BE49-F238E27FC236}">
                <a16:creationId xmlns:a16="http://schemas.microsoft.com/office/drawing/2014/main" id="{923688F9-E65D-4503-9D5B-3BECBD4424BD}"/>
              </a:ext>
            </a:extLst>
          </p:cNvPr>
          <p:cNvPicPr>
            <a:picLocks noChangeAspect="1"/>
          </p:cNvPicPr>
          <p:nvPr/>
        </p:nvPicPr>
        <p:blipFill rotWithShape="1">
          <a:blip r:embed="rId2"/>
          <a:srcRect b="1618"/>
          <a:stretch/>
        </p:blipFill>
        <p:spPr>
          <a:xfrm>
            <a:off x="20" y="10"/>
            <a:ext cx="4635571" cy="6857990"/>
          </a:xfrm>
          <a:prstGeom prst="rect">
            <a:avLst/>
          </a:prstGeom>
          <a:effectLst/>
        </p:spPr>
      </p:pic>
    </p:spTree>
    <p:extLst>
      <p:ext uri="{BB962C8B-B14F-4D97-AF65-F5344CB8AC3E}">
        <p14:creationId xmlns:p14="http://schemas.microsoft.com/office/powerpoint/2010/main" val="3470484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DCCF4-EAC1-4DAF-9C04-9C5C943BD664}"/>
              </a:ext>
            </a:extLst>
          </p:cNvPr>
          <p:cNvSpPr>
            <a:spLocks noGrp="1"/>
          </p:cNvSpPr>
          <p:nvPr>
            <p:ph type="title"/>
          </p:nvPr>
        </p:nvSpPr>
        <p:spPr/>
        <p:txBody>
          <a:bodyPr/>
          <a:lstStyle/>
          <a:p>
            <a:r>
              <a:rPr lang="en-US" dirty="0"/>
              <a:t>LIQUID HYDROGEN STORAGE SPHERE</a:t>
            </a:r>
          </a:p>
        </p:txBody>
      </p:sp>
      <p:pic>
        <p:nvPicPr>
          <p:cNvPr id="4" name="Content Placeholder 3">
            <a:extLst>
              <a:ext uri="{FF2B5EF4-FFF2-40B4-BE49-F238E27FC236}">
                <a16:creationId xmlns:a16="http://schemas.microsoft.com/office/drawing/2014/main" id="{CDA274F9-005D-44B4-BD3B-0B138C3D6378}"/>
              </a:ext>
            </a:extLst>
          </p:cNvPr>
          <p:cNvPicPr>
            <a:picLocks noGrp="1" noChangeAspect="1"/>
          </p:cNvPicPr>
          <p:nvPr>
            <p:ph idx="1"/>
          </p:nvPr>
        </p:nvPicPr>
        <p:blipFill>
          <a:blip r:embed="rId2"/>
          <a:stretch>
            <a:fillRect/>
          </a:stretch>
        </p:blipFill>
        <p:spPr>
          <a:xfrm>
            <a:off x="1275844" y="1279292"/>
            <a:ext cx="9640311" cy="5529722"/>
          </a:xfrm>
          <a:prstGeom prst="rect">
            <a:avLst/>
          </a:prstGeom>
        </p:spPr>
      </p:pic>
      <p:sp>
        <p:nvSpPr>
          <p:cNvPr id="5" name="TextBox 4">
            <a:extLst>
              <a:ext uri="{FF2B5EF4-FFF2-40B4-BE49-F238E27FC236}">
                <a16:creationId xmlns:a16="http://schemas.microsoft.com/office/drawing/2014/main" id="{ED2CBE1C-B873-4B0E-B034-A3A56F213597}"/>
              </a:ext>
            </a:extLst>
          </p:cNvPr>
          <p:cNvSpPr txBox="1"/>
          <p:nvPr/>
        </p:nvSpPr>
        <p:spPr>
          <a:xfrm>
            <a:off x="1349905" y="1303632"/>
            <a:ext cx="3880742" cy="369332"/>
          </a:xfrm>
          <a:prstGeom prst="rect">
            <a:avLst/>
          </a:prstGeom>
          <a:noFill/>
        </p:spPr>
        <p:txBody>
          <a:bodyPr wrap="none" rtlCol="0">
            <a:spAutoFit/>
          </a:bodyPr>
          <a:lstStyle/>
          <a:p>
            <a:r>
              <a:rPr lang="en-US" dirty="0"/>
              <a:t>850,000 GALLON LH2 STORAGE SPHERE</a:t>
            </a:r>
          </a:p>
        </p:txBody>
      </p:sp>
      <p:sp>
        <p:nvSpPr>
          <p:cNvPr id="7" name="TextBox 6">
            <a:extLst>
              <a:ext uri="{FF2B5EF4-FFF2-40B4-BE49-F238E27FC236}">
                <a16:creationId xmlns:a16="http://schemas.microsoft.com/office/drawing/2014/main" id="{9FCB0D83-B324-4C07-B834-10603CFC9340}"/>
              </a:ext>
            </a:extLst>
          </p:cNvPr>
          <p:cNvSpPr txBox="1"/>
          <p:nvPr/>
        </p:nvSpPr>
        <p:spPr>
          <a:xfrm>
            <a:off x="6296297" y="1292270"/>
            <a:ext cx="4763588" cy="369332"/>
          </a:xfrm>
          <a:prstGeom prst="rect">
            <a:avLst/>
          </a:prstGeom>
          <a:noFill/>
        </p:spPr>
        <p:txBody>
          <a:bodyPr wrap="square">
            <a:spAutoFit/>
          </a:bodyPr>
          <a:lstStyle/>
          <a:p>
            <a:r>
              <a:rPr lang="en-US" dirty="0"/>
              <a:t>APPROXIMATELY 400 M OF TRANSFER LINES</a:t>
            </a:r>
          </a:p>
        </p:txBody>
      </p:sp>
    </p:spTree>
    <p:extLst>
      <p:ext uri="{BB962C8B-B14F-4D97-AF65-F5344CB8AC3E}">
        <p14:creationId xmlns:p14="http://schemas.microsoft.com/office/powerpoint/2010/main" val="4081789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77AFD-211C-43E0-AC77-1C367DE3320C}"/>
              </a:ext>
            </a:extLst>
          </p:cNvPr>
          <p:cNvSpPr>
            <a:spLocks noGrp="1"/>
          </p:cNvSpPr>
          <p:nvPr>
            <p:ph type="title"/>
          </p:nvPr>
        </p:nvSpPr>
        <p:spPr/>
        <p:txBody>
          <a:bodyPr/>
          <a:lstStyle/>
          <a:p>
            <a:r>
              <a:rPr lang="en-US" dirty="0"/>
              <a:t>STANDARD PRACTICES</a:t>
            </a:r>
          </a:p>
        </p:txBody>
      </p:sp>
      <p:sp>
        <p:nvSpPr>
          <p:cNvPr id="3" name="Content Placeholder 2">
            <a:extLst>
              <a:ext uri="{FF2B5EF4-FFF2-40B4-BE49-F238E27FC236}">
                <a16:creationId xmlns:a16="http://schemas.microsoft.com/office/drawing/2014/main" id="{33FC8291-7126-4804-8960-6F698682249F}"/>
              </a:ext>
            </a:extLst>
          </p:cNvPr>
          <p:cNvSpPr>
            <a:spLocks noGrp="1"/>
          </p:cNvSpPr>
          <p:nvPr>
            <p:ph sz="half" idx="1"/>
          </p:nvPr>
        </p:nvSpPr>
        <p:spPr>
          <a:xfrm>
            <a:off x="176257" y="2471174"/>
            <a:ext cx="3185067" cy="3816415"/>
          </a:xfrm>
        </p:spPr>
        <p:txBody>
          <a:bodyPr>
            <a:noAutofit/>
          </a:bodyPr>
          <a:lstStyle/>
          <a:p>
            <a:r>
              <a:rPr lang="en-US" sz="1600" dirty="0"/>
              <a:t>Maintain helium blanket purges in stand-by configuration</a:t>
            </a:r>
          </a:p>
          <a:p>
            <a:r>
              <a:rPr lang="en-US" sz="1600" dirty="0"/>
              <a:t>Extensive training and certifications for operators</a:t>
            </a:r>
          </a:p>
          <a:p>
            <a:r>
              <a:rPr lang="en-US" sz="1600" dirty="0"/>
              <a:t>Limit personnel during </a:t>
            </a:r>
            <a:r>
              <a:rPr lang="en-US" sz="1600" dirty="0" err="1"/>
              <a:t>haz</a:t>
            </a:r>
            <a:r>
              <a:rPr lang="en-US" sz="1600" dirty="0"/>
              <a:t> ops</a:t>
            </a:r>
          </a:p>
          <a:p>
            <a:r>
              <a:rPr lang="en-US" sz="1600" dirty="0"/>
              <a:t>Wear PPE during </a:t>
            </a:r>
            <a:r>
              <a:rPr lang="en-US" sz="1600" dirty="0" err="1"/>
              <a:t>haz</a:t>
            </a:r>
            <a:r>
              <a:rPr lang="en-US" sz="1600" dirty="0"/>
              <a:t> ops (flame retardant coveralls, cryo gloves, face shields, non-porous footwear, etc.)</a:t>
            </a:r>
          </a:p>
          <a:p>
            <a:r>
              <a:rPr lang="en-US" sz="1600" dirty="0"/>
              <a:t>Pre-planned procedures documented for off-nominal scenarios (isolate, vent, purge)</a:t>
            </a:r>
          </a:p>
        </p:txBody>
      </p:sp>
      <p:sp>
        <p:nvSpPr>
          <p:cNvPr id="4" name="Content Placeholder 3">
            <a:extLst>
              <a:ext uri="{FF2B5EF4-FFF2-40B4-BE49-F238E27FC236}">
                <a16:creationId xmlns:a16="http://schemas.microsoft.com/office/drawing/2014/main" id="{18E89947-58AF-4F04-95E1-4FCB2DAB5BB2}"/>
              </a:ext>
            </a:extLst>
          </p:cNvPr>
          <p:cNvSpPr>
            <a:spLocks noGrp="1"/>
          </p:cNvSpPr>
          <p:nvPr>
            <p:ph sz="half" idx="2"/>
          </p:nvPr>
        </p:nvSpPr>
        <p:spPr>
          <a:xfrm>
            <a:off x="9138557" y="2732801"/>
            <a:ext cx="2928258" cy="3760074"/>
          </a:xfrm>
        </p:spPr>
        <p:txBody>
          <a:bodyPr>
            <a:normAutofit/>
          </a:bodyPr>
          <a:lstStyle/>
          <a:p>
            <a:r>
              <a:rPr lang="en-US" sz="1700" dirty="0"/>
              <a:t>Verify &lt;1% oxygen in lines prior to flow</a:t>
            </a:r>
          </a:p>
          <a:p>
            <a:r>
              <a:rPr lang="en-US" sz="1700" dirty="0"/>
              <a:t>Ground all hardware</a:t>
            </a:r>
          </a:p>
          <a:p>
            <a:r>
              <a:rPr lang="en-US" sz="1700" dirty="0"/>
              <a:t>For flow operations, flare vent gas</a:t>
            </a:r>
          </a:p>
          <a:p>
            <a:r>
              <a:rPr lang="en-US" sz="1700" dirty="0"/>
              <a:t>Flow-through and pulse purge with helium post flow</a:t>
            </a:r>
          </a:p>
          <a:p>
            <a:r>
              <a:rPr lang="en-US" sz="1700" dirty="0"/>
              <a:t>Verify &lt;1% hydrogen in lines post flow</a:t>
            </a:r>
          </a:p>
          <a:p>
            <a:endParaRPr lang="en-US" dirty="0"/>
          </a:p>
        </p:txBody>
      </p:sp>
      <p:sp>
        <p:nvSpPr>
          <p:cNvPr id="7" name="TextBox 6">
            <a:extLst>
              <a:ext uri="{FF2B5EF4-FFF2-40B4-BE49-F238E27FC236}">
                <a16:creationId xmlns:a16="http://schemas.microsoft.com/office/drawing/2014/main" id="{F6774D18-8F57-4256-98BE-BD8A91FEAD56}"/>
              </a:ext>
            </a:extLst>
          </p:cNvPr>
          <p:cNvSpPr txBox="1"/>
          <p:nvPr/>
        </p:nvSpPr>
        <p:spPr>
          <a:xfrm>
            <a:off x="9232175" y="1259526"/>
            <a:ext cx="2834640" cy="738664"/>
          </a:xfrm>
          <a:prstGeom prst="rect">
            <a:avLst/>
          </a:prstGeom>
          <a:solidFill>
            <a:schemeClr val="bg1">
              <a:lumMod val="95000"/>
            </a:schemeClr>
          </a:solidFill>
        </p:spPr>
        <p:txBody>
          <a:bodyPr wrap="square" rtlCol="0">
            <a:spAutoFit/>
          </a:bodyPr>
          <a:lstStyle/>
          <a:p>
            <a:pPr algn="ctr"/>
            <a:r>
              <a:rPr lang="en-US" sz="1400" u="sng" dirty="0"/>
              <a:t>AIAA/ANSI G-095A-2017</a:t>
            </a:r>
            <a:r>
              <a:rPr lang="en-US" sz="1400" dirty="0"/>
              <a:t> </a:t>
            </a:r>
          </a:p>
          <a:p>
            <a:pPr algn="ctr"/>
            <a:r>
              <a:rPr lang="en-US" sz="1400" dirty="0"/>
              <a:t>Guide to safety of hydrogen and hydrogen systems</a:t>
            </a:r>
          </a:p>
        </p:txBody>
      </p:sp>
      <p:sp>
        <p:nvSpPr>
          <p:cNvPr id="8" name="TextBox 7">
            <a:extLst>
              <a:ext uri="{FF2B5EF4-FFF2-40B4-BE49-F238E27FC236}">
                <a16:creationId xmlns:a16="http://schemas.microsoft.com/office/drawing/2014/main" id="{8D651A12-7710-4F4B-955A-77545E9C35DA}"/>
              </a:ext>
            </a:extLst>
          </p:cNvPr>
          <p:cNvSpPr txBox="1"/>
          <p:nvPr/>
        </p:nvSpPr>
        <p:spPr>
          <a:xfrm>
            <a:off x="3361323" y="1142712"/>
            <a:ext cx="5752381" cy="970749"/>
          </a:xfrm>
          <a:prstGeom prst="rect">
            <a:avLst/>
          </a:prstGeom>
          <a:solidFill>
            <a:schemeClr val="bg1">
              <a:lumMod val="95000"/>
            </a:schemeClr>
          </a:solidFill>
        </p:spPr>
        <p:txBody>
          <a:bodyPr wrap="square" rtlCol="0">
            <a:spAutoFit/>
          </a:bodyPr>
          <a:lstStyle/>
          <a:p>
            <a:pPr algn="ctr"/>
            <a:r>
              <a:rPr lang="en-US" sz="1400" u="sng" dirty="0"/>
              <a:t>NFPA 497</a:t>
            </a:r>
          </a:p>
          <a:p>
            <a:pPr algn="ctr"/>
            <a:r>
              <a:rPr lang="en-US" sz="1400" dirty="0"/>
              <a:t>Recommended practice for the classification of flammable liquids, gases, or vapors and of hazardous (classified) locations for electrical installations in chemical process areas</a:t>
            </a:r>
          </a:p>
        </p:txBody>
      </p:sp>
      <p:sp>
        <p:nvSpPr>
          <p:cNvPr id="9" name="TextBox 8">
            <a:extLst>
              <a:ext uri="{FF2B5EF4-FFF2-40B4-BE49-F238E27FC236}">
                <a16:creationId xmlns:a16="http://schemas.microsoft.com/office/drawing/2014/main" id="{4CF1DFEF-20E4-4C70-9034-91A1290D82E8}"/>
              </a:ext>
            </a:extLst>
          </p:cNvPr>
          <p:cNvSpPr txBox="1"/>
          <p:nvPr/>
        </p:nvSpPr>
        <p:spPr>
          <a:xfrm>
            <a:off x="408212" y="1259526"/>
            <a:ext cx="2834640" cy="738664"/>
          </a:xfrm>
          <a:prstGeom prst="rect">
            <a:avLst/>
          </a:prstGeom>
          <a:solidFill>
            <a:schemeClr val="bg1">
              <a:lumMod val="95000"/>
            </a:schemeClr>
          </a:solidFill>
        </p:spPr>
        <p:txBody>
          <a:bodyPr wrap="square" rtlCol="0">
            <a:spAutoFit/>
          </a:bodyPr>
          <a:lstStyle/>
          <a:p>
            <a:pPr algn="ctr"/>
            <a:r>
              <a:rPr lang="en-US" sz="1400" u="sng" dirty="0"/>
              <a:t>OSHA 1910.119</a:t>
            </a:r>
          </a:p>
          <a:p>
            <a:pPr algn="ctr"/>
            <a:r>
              <a:rPr lang="en-US" sz="1400" dirty="0"/>
              <a:t>Process safety management of highly hazardous chemicals</a:t>
            </a:r>
          </a:p>
        </p:txBody>
      </p:sp>
      <p:pic>
        <p:nvPicPr>
          <p:cNvPr id="11" name="Picture 10">
            <a:extLst>
              <a:ext uri="{FF2B5EF4-FFF2-40B4-BE49-F238E27FC236}">
                <a16:creationId xmlns:a16="http://schemas.microsoft.com/office/drawing/2014/main" id="{52A290C9-0CDB-4F7B-978C-2A4DE422B696}"/>
              </a:ext>
            </a:extLst>
          </p:cNvPr>
          <p:cNvPicPr>
            <a:picLocks noChangeAspect="1"/>
          </p:cNvPicPr>
          <p:nvPr/>
        </p:nvPicPr>
        <p:blipFill>
          <a:blip r:embed="rId2"/>
          <a:stretch>
            <a:fillRect/>
          </a:stretch>
        </p:blipFill>
        <p:spPr>
          <a:xfrm>
            <a:off x="3361324" y="2196365"/>
            <a:ext cx="5752381" cy="4533333"/>
          </a:xfrm>
          <a:prstGeom prst="rect">
            <a:avLst/>
          </a:prstGeom>
        </p:spPr>
      </p:pic>
    </p:spTree>
    <p:extLst>
      <p:ext uri="{BB962C8B-B14F-4D97-AF65-F5344CB8AC3E}">
        <p14:creationId xmlns:p14="http://schemas.microsoft.com/office/powerpoint/2010/main" val="314147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709605-0BF1-4E36-A3F7-44E847011889}"/>
              </a:ext>
            </a:extLst>
          </p:cNvPr>
          <p:cNvPicPr>
            <a:picLocks noChangeAspect="1"/>
          </p:cNvPicPr>
          <p:nvPr/>
        </p:nvPicPr>
        <p:blipFill rotWithShape="1">
          <a:blip r:embed="rId2"/>
          <a:srcRect l="4503" r="422" b="-1"/>
          <a:stretch/>
        </p:blipFill>
        <p:spPr>
          <a:xfrm>
            <a:off x="4117521" y="10"/>
            <a:ext cx="8074479" cy="6857990"/>
          </a:xfrm>
          <a:prstGeom prst="rect">
            <a:avLst/>
          </a:prstGeom>
        </p:spPr>
      </p:pic>
      <p:sp>
        <p:nvSpPr>
          <p:cNvPr id="9" name="Freeform: Shape 8">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60E2C13-7E71-4EB3-80D5-FD62327C9D77}"/>
              </a:ext>
            </a:extLst>
          </p:cNvPr>
          <p:cNvSpPr>
            <a:spLocks noGrp="1"/>
          </p:cNvSpPr>
          <p:nvPr>
            <p:ph type="title"/>
          </p:nvPr>
        </p:nvSpPr>
        <p:spPr>
          <a:xfrm>
            <a:off x="804672" y="365125"/>
            <a:ext cx="5266155" cy="1325563"/>
          </a:xfrm>
        </p:spPr>
        <p:txBody>
          <a:bodyPr>
            <a:normAutofit/>
          </a:bodyPr>
          <a:lstStyle/>
          <a:p>
            <a:r>
              <a:rPr lang="en-US" dirty="0">
                <a:solidFill>
                  <a:schemeClr val="tx1"/>
                </a:solidFill>
              </a:rPr>
              <a:t>LH2 TANKER OFFLOAD</a:t>
            </a:r>
          </a:p>
        </p:txBody>
      </p:sp>
      <p:sp>
        <p:nvSpPr>
          <p:cNvPr id="3" name="Content Placeholder 2">
            <a:extLst>
              <a:ext uri="{FF2B5EF4-FFF2-40B4-BE49-F238E27FC236}">
                <a16:creationId xmlns:a16="http://schemas.microsoft.com/office/drawing/2014/main" id="{72599241-97AE-42AF-9869-CB500000A0D0}"/>
              </a:ext>
            </a:extLst>
          </p:cNvPr>
          <p:cNvSpPr>
            <a:spLocks noGrp="1"/>
          </p:cNvSpPr>
          <p:nvPr>
            <p:ph idx="1"/>
          </p:nvPr>
        </p:nvSpPr>
        <p:spPr>
          <a:xfrm>
            <a:off x="1031095" y="1924254"/>
            <a:ext cx="3941499" cy="2350089"/>
          </a:xfrm>
        </p:spPr>
        <p:txBody>
          <a:bodyPr>
            <a:normAutofit/>
          </a:bodyPr>
          <a:lstStyle/>
          <a:p>
            <a:r>
              <a:rPr lang="en-US" sz="1400" dirty="0">
                <a:solidFill>
                  <a:schemeClr val="tx1"/>
                </a:solidFill>
              </a:rPr>
              <a:t>Verify certification of purity</a:t>
            </a:r>
          </a:p>
          <a:p>
            <a:r>
              <a:rPr lang="en-US" sz="1400" dirty="0">
                <a:solidFill>
                  <a:schemeClr val="tx1"/>
                </a:solidFill>
              </a:rPr>
              <a:t>Offload a maximum of 5 tankers at a time</a:t>
            </a:r>
          </a:p>
          <a:p>
            <a:r>
              <a:rPr lang="en-US" sz="1400" dirty="0">
                <a:solidFill>
                  <a:schemeClr val="tx1"/>
                </a:solidFill>
              </a:rPr>
              <a:t>Install VJ flexhoses for transfer between tanker and pad system</a:t>
            </a:r>
          </a:p>
          <a:p>
            <a:r>
              <a:rPr lang="en-US" sz="1400" dirty="0">
                <a:solidFill>
                  <a:schemeClr val="tx1"/>
                </a:solidFill>
              </a:rPr>
              <a:t>Monitor mechanical connections for icing – leakage</a:t>
            </a:r>
          </a:p>
          <a:p>
            <a:r>
              <a:rPr lang="en-US" sz="1400" dirty="0">
                <a:solidFill>
                  <a:schemeClr val="tx1"/>
                </a:solidFill>
              </a:rPr>
              <a:t>Maintain cognizance of liquid air forming on and dripping from uninsulated surfaces</a:t>
            </a:r>
          </a:p>
        </p:txBody>
      </p:sp>
      <p:sp>
        <p:nvSpPr>
          <p:cNvPr id="5" name="TextBox 4">
            <a:extLst>
              <a:ext uri="{FF2B5EF4-FFF2-40B4-BE49-F238E27FC236}">
                <a16:creationId xmlns:a16="http://schemas.microsoft.com/office/drawing/2014/main" id="{2C5A0D02-0937-441D-AF96-05B9B7096E7D}"/>
              </a:ext>
            </a:extLst>
          </p:cNvPr>
          <p:cNvSpPr txBox="1"/>
          <p:nvPr/>
        </p:nvSpPr>
        <p:spPr>
          <a:xfrm>
            <a:off x="8264002" y="6550223"/>
            <a:ext cx="3927998" cy="307777"/>
          </a:xfrm>
          <a:prstGeom prst="rect">
            <a:avLst/>
          </a:prstGeom>
          <a:noFill/>
        </p:spPr>
        <p:txBody>
          <a:bodyPr wrap="none" rtlCol="0">
            <a:spAutoFit/>
          </a:bodyPr>
          <a:lstStyle/>
          <a:p>
            <a:r>
              <a:rPr lang="en-US" sz="1400" dirty="0">
                <a:solidFill>
                  <a:schemeClr val="bg1"/>
                </a:solidFill>
              </a:rPr>
              <a:t>Image courtesy of Air Products and Chemicals, Inc.</a:t>
            </a:r>
          </a:p>
        </p:txBody>
      </p:sp>
      <p:pic>
        <p:nvPicPr>
          <p:cNvPr id="6" name="Picture 5">
            <a:extLst>
              <a:ext uri="{FF2B5EF4-FFF2-40B4-BE49-F238E27FC236}">
                <a16:creationId xmlns:a16="http://schemas.microsoft.com/office/drawing/2014/main" id="{120D4EEB-CA23-4B02-BE1E-9F3E7FB80293}"/>
              </a:ext>
            </a:extLst>
          </p:cNvPr>
          <p:cNvPicPr>
            <a:picLocks noChangeAspect="1"/>
          </p:cNvPicPr>
          <p:nvPr/>
        </p:nvPicPr>
        <p:blipFill>
          <a:blip r:embed="rId3"/>
          <a:stretch>
            <a:fillRect/>
          </a:stretch>
        </p:blipFill>
        <p:spPr>
          <a:xfrm>
            <a:off x="1423373" y="4425351"/>
            <a:ext cx="2619739" cy="1746067"/>
          </a:xfrm>
          <a:prstGeom prst="rect">
            <a:avLst/>
          </a:prstGeom>
        </p:spPr>
      </p:pic>
    </p:spTree>
    <p:extLst>
      <p:ext uri="{BB962C8B-B14F-4D97-AF65-F5344CB8AC3E}">
        <p14:creationId xmlns:p14="http://schemas.microsoft.com/office/powerpoint/2010/main" val="401097342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84343-6866-412C-869F-43F69448D474}"/>
              </a:ext>
            </a:extLst>
          </p:cNvPr>
          <p:cNvSpPr>
            <a:spLocks noGrp="1"/>
          </p:cNvSpPr>
          <p:nvPr>
            <p:ph type="title"/>
          </p:nvPr>
        </p:nvSpPr>
        <p:spPr>
          <a:xfrm>
            <a:off x="6417733" y="490537"/>
            <a:ext cx="5291663" cy="1628775"/>
          </a:xfrm>
        </p:spPr>
        <p:txBody>
          <a:bodyPr anchor="b">
            <a:normAutofit/>
          </a:bodyPr>
          <a:lstStyle/>
          <a:p>
            <a:r>
              <a:rPr lang="en-US" sz="3700"/>
              <a:t>LH2 SYSTEM LEAK CHECK &amp; SAMPLING</a:t>
            </a:r>
          </a:p>
        </p:txBody>
      </p:sp>
      <p:pic>
        <p:nvPicPr>
          <p:cNvPr id="5" name="Picture 4">
            <a:extLst>
              <a:ext uri="{FF2B5EF4-FFF2-40B4-BE49-F238E27FC236}">
                <a16:creationId xmlns:a16="http://schemas.microsoft.com/office/drawing/2014/main" id="{8FD4830B-633B-4121-A333-4D94DEB39EA0}"/>
              </a:ext>
            </a:extLst>
          </p:cNvPr>
          <p:cNvPicPr>
            <a:picLocks noChangeAspect="1"/>
          </p:cNvPicPr>
          <p:nvPr/>
        </p:nvPicPr>
        <p:blipFill rotWithShape="1">
          <a:blip r:embed="rId2"/>
          <a:srcRect l="1179" r="32139" b="1"/>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5F50D8C8-AEA1-4156-8984-7CB6E46E2C16}"/>
              </a:ext>
            </a:extLst>
          </p:cNvPr>
          <p:cNvSpPr>
            <a:spLocks noGrp="1"/>
          </p:cNvSpPr>
          <p:nvPr>
            <p:ph idx="1"/>
          </p:nvPr>
        </p:nvSpPr>
        <p:spPr>
          <a:xfrm>
            <a:off x="6417734" y="2614612"/>
            <a:ext cx="5291663" cy="3752849"/>
          </a:xfrm>
        </p:spPr>
        <p:txBody>
          <a:bodyPr>
            <a:normAutofit/>
          </a:bodyPr>
          <a:lstStyle/>
          <a:p>
            <a:r>
              <a:rPr lang="en-US" sz="1800"/>
              <a:t>Part of the annual system maintenance plan</a:t>
            </a:r>
          </a:p>
          <a:p>
            <a:r>
              <a:rPr lang="en-US" sz="1800"/>
              <a:t>Utilize the main vaporizer to pressurize the storage tank</a:t>
            </a:r>
          </a:p>
          <a:p>
            <a:r>
              <a:rPr lang="en-US" sz="1800"/>
              <a:t>Leak check the system for hydrogen leakage</a:t>
            </a:r>
          </a:p>
          <a:p>
            <a:r>
              <a:rPr lang="en-US" sz="1800"/>
              <a:t>Obtain a sample of liquid hydrogen from the bottom of the storage tank and send for purity analysis in the lab</a:t>
            </a:r>
          </a:p>
          <a:p>
            <a:r>
              <a:rPr lang="en-US" sz="1800"/>
              <a:t>Utilize the auxiliary vaporizer to pressurize the storage tank</a:t>
            </a:r>
          </a:p>
          <a:p>
            <a:r>
              <a:rPr lang="en-US" sz="1800"/>
              <a:t>Leak check the auxiliar lines for hydrogen leakage</a:t>
            </a:r>
          </a:p>
        </p:txBody>
      </p:sp>
    </p:spTree>
    <p:extLst>
      <p:ext uri="{BB962C8B-B14F-4D97-AF65-F5344CB8AC3E}">
        <p14:creationId xmlns:p14="http://schemas.microsoft.com/office/powerpoint/2010/main" val="2999105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B6588-E711-4A8C-855C-16A1C4457433}"/>
              </a:ext>
            </a:extLst>
          </p:cNvPr>
          <p:cNvSpPr>
            <a:spLocks noGrp="1"/>
          </p:cNvSpPr>
          <p:nvPr>
            <p:ph type="title"/>
          </p:nvPr>
        </p:nvSpPr>
        <p:spPr/>
        <p:txBody>
          <a:bodyPr>
            <a:noAutofit/>
          </a:bodyPr>
          <a:lstStyle/>
          <a:p>
            <a:pPr algn="ctr"/>
            <a:r>
              <a:rPr lang="en-US" dirty="0"/>
              <a:t>ET LH2 LOADING</a:t>
            </a:r>
          </a:p>
        </p:txBody>
      </p:sp>
      <p:sp>
        <p:nvSpPr>
          <p:cNvPr id="3" name="Content Placeholder 2">
            <a:extLst>
              <a:ext uri="{FF2B5EF4-FFF2-40B4-BE49-F238E27FC236}">
                <a16:creationId xmlns:a16="http://schemas.microsoft.com/office/drawing/2014/main" id="{3223B083-EBD5-4EAE-B171-0F4C67B546DA}"/>
              </a:ext>
            </a:extLst>
          </p:cNvPr>
          <p:cNvSpPr>
            <a:spLocks noGrp="1"/>
          </p:cNvSpPr>
          <p:nvPr>
            <p:ph idx="1"/>
          </p:nvPr>
        </p:nvSpPr>
        <p:spPr>
          <a:xfrm>
            <a:off x="644435" y="2038255"/>
            <a:ext cx="6909163" cy="4034654"/>
          </a:xfrm>
        </p:spPr>
        <p:txBody>
          <a:bodyPr>
            <a:normAutofit/>
          </a:bodyPr>
          <a:lstStyle/>
          <a:p>
            <a:r>
              <a:rPr lang="en-US" sz="2000" dirty="0"/>
              <a:t>Open manual block valves, evacuate the pad</a:t>
            </a:r>
          </a:p>
          <a:p>
            <a:r>
              <a:rPr lang="en-US" sz="2000" dirty="0"/>
              <a:t>Initiate unpressurized </a:t>
            </a:r>
            <a:r>
              <a:rPr lang="en-US" sz="2000" b="1" u="sng" dirty="0"/>
              <a:t>CHILLDOWN</a:t>
            </a:r>
            <a:r>
              <a:rPr lang="en-US" sz="2000" dirty="0"/>
              <a:t> by venting system and opening fill valves</a:t>
            </a:r>
          </a:p>
          <a:p>
            <a:r>
              <a:rPr lang="en-US" sz="2000" b="1" u="sng" dirty="0"/>
              <a:t>SLOWFILL</a:t>
            </a:r>
            <a:r>
              <a:rPr lang="en-US" sz="2000" dirty="0"/>
              <a:t> to 5% using chilldown valve</a:t>
            </a:r>
          </a:p>
          <a:p>
            <a:r>
              <a:rPr lang="en-US" sz="2000" b="1" u="sng" dirty="0"/>
              <a:t>FASTFILL</a:t>
            </a:r>
            <a:r>
              <a:rPr lang="en-US" sz="2000" dirty="0"/>
              <a:t> to 85% by opening main transfer line valve</a:t>
            </a:r>
          </a:p>
          <a:p>
            <a:r>
              <a:rPr lang="en-US" sz="2000" dirty="0"/>
              <a:t>Lower flowrate for </a:t>
            </a:r>
            <a:r>
              <a:rPr lang="en-US" sz="2000" b="1" u="sng" dirty="0"/>
              <a:t>REDUCED FASTFILL </a:t>
            </a:r>
            <a:r>
              <a:rPr lang="en-US" sz="2000" dirty="0"/>
              <a:t>to 98% by reducing storage tank pressure and partially restricting flow path</a:t>
            </a:r>
          </a:p>
          <a:p>
            <a:r>
              <a:rPr lang="en-US" sz="2000" b="1" u="sng" dirty="0"/>
              <a:t>TOPPING</a:t>
            </a:r>
            <a:r>
              <a:rPr lang="en-US" sz="2000" dirty="0"/>
              <a:t> to 100% through chilldown valve</a:t>
            </a:r>
          </a:p>
          <a:p>
            <a:r>
              <a:rPr lang="en-US" sz="2000" dirty="0"/>
              <a:t>Maintain 100% fill level using a modulating valve during </a:t>
            </a:r>
            <a:r>
              <a:rPr lang="en-US" sz="2000" b="1" u="sng" dirty="0"/>
              <a:t>REPLENISH</a:t>
            </a:r>
          </a:p>
          <a:p>
            <a:endParaRPr lang="en-US" dirty="0"/>
          </a:p>
          <a:p>
            <a:endParaRPr lang="en-US" dirty="0"/>
          </a:p>
          <a:p>
            <a:endParaRPr lang="en-US" dirty="0"/>
          </a:p>
        </p:txBody>
      </p:sp>
      <p:sp>
        <p:nvSpPr>
          <p:cNvPr id="4" name="Right Brace 3">
            <a:extLst>
              <a:ext uri="{FF2B5EF4-FFF2-40B4-BE49-F238E27FC236}">
                <a16:creationId xmlns:a16="http://schemas.microsoft.com/office/drawing/2014/main" id="{D83C9366-511A-458E-8DF3-864EB61869F6}"/>
              </a:ext>
            </a:extLst>
          </p:cNvPr>
          <p:cNvSpPr/>
          <p:nvPr/>
        </p:nvSpPr>
        <p:spPr>
          <a:xfrm>
            <a:off x="6992228" y="2478674"/>
            <a:ext cx="668382" cy="2713807"/>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2257DE74-A8A5-45B0-9C01-D439723BEF76}"/>
              </a:ext>
            </a:extLst>
          </p:cNvPr>
          <p:cNvSpPr txBox="1"/>
          <p:nvPr/>
        </p:nvSpPr>
        <p:spPr>
          <a:xfrm rot="5400000">
            <a:off x="7113654" y="3870916"/>
            <a:ext cx="1677269" cy="369332"/>
          </a:xfrm>
          <a:prstGeom prst="rect">
            <a:avLst/>
          </a:prstGeom>
          <a:noFill/>
        </p:spPr>
        <p:txBody>
          <a:bodyPr wrap="square" rtlCol="0">
            <a:spAutoFit/>
          </a:bodyPr>
          <a:lstStyle/>
          <a:p>
            <a:r>
              <a:rPr lang="en-US" dirty="0">
                <a:solidFill>
                  <a:schemeClr val="bg1"/>
                </a:solidFill>
              </a:rPr>
              <a:t>~2.5 - 3 hours</a:t>
            </a:r>
          </a:p>
        </p:txBody>
      </p:sp>
      <p:pic>
        <p:nvPicPr>
          <p:cNvPr id="6" name="Picture 5">
            <a:extLst>
              <a:ext uri="{FF2B5EF4-FFF2-40B4-BE49-F238E27FC236}">
                <a16:creationId xmlns:a16="http://schemas.microsoft.com/office/drawing/2014/main" id="{460A0CB3-F54F-424D-8511-B5D2E979CB1B}"/>
              </a:ext>
            </a:extLst>
          </p:cNvPr>
          <p:cNvPicPr>
            <a:picLocks noChangeAspect="1"/>
          </p:cNvPicPr>
          <p:nvPr/>
        </p:nvPicPr>
        <p:blipFill>
          <a:blip r:embed="rId2"/>
          <a:stretch>
            <a:fillRect/>
          </a:stretch>
        </p:blipFill>
        <p:spPr>
          <a:xfrm>
            <a:off x="8671100" y="2539261"/>
            <a:ext cx="2591025" cy="1810669"/>
          </a:xfrm>
          <a:prstGeom prst="rect">
            <a:avLst/>
          </a:prstGeom>
        </p:spPr>
      </p:pic>
      <p:sp>
        <p:nvSpPr>
          <p:cNvPr id="7" name="TextBox 6">
            <a:extLst>
              <a:ext uri="{FF2B5EF4-FFF2-40B4-BE49-F238E27FC236}">
                <a16:creationId xmlns:a16="http://schemas.microsoft.com/office/drawing/2014/main" id="{2B9CD2DD-0214-4ED3-A541-79809D89794D}"/>
              </a:ext>
            </a:extLst>
          </p:cNvPr>
          <p:cNvSpPr txBox="1"/>
          <p:nvPr/>
        </p:nvSpPr>
        <p:spPr>
          <a:xfrm>
            <a:off x="8350979" y="4500693"/>
            <a:ext cx="3231269" cy="1200329"/>
          </a:xfrm>
          <a:prstGeom prst="rect">
            <a:avLst/>
          </a:prstGeom>
          <a:noFill/>
        </p:spPr>
        <p:txBody>
          <a:bodyPr wrap="none" rtlCol="0">
            <a:spAutoFit/>
          </a:bodyPr>
          <a:lstStyle/>
          <a:p>
            <a:pPr algn="ctr"/>
            <a:r>
              <a:rPr lang="en-US" dirty="0">
                <a:solidFill>
                  <a:schemeClr val="bg1"/>
                </a:solidFill>
              </a:rPr>
              <a:t>Automated operations</a:t>
            </a:r>
          </a:p>
          <a:p>
            <a:pPr algn="ctr"/>
            <a:r>
              <a:rPr lang="en-US" dirty="0">
                <a:solidFill>
                  <a:schemeClr val="bg1"/>
                </a:solidFill>
              </a:rPr>
              <a:t>Monitor for anomalies </a:t>
            </a:r>
          </a:p>
          <a:p>
            <a:pPr algn="ctr"/>
            <a:r>
              <a:rPr lang="en-US" dirty="0">
                <a:solidFill>
                  <a:schemeClr val="bg1"/>
                </a:solidFill>
              </a:rPr>
              <a:t>Execute pre-planned procedures</a:t>
            </a:r>
          </a:p>
          <a:p>
            <a:endParaRPr lang="en-US" dirty="0">
              <a:solidFill>
                <a:schemeClr val="bg1"/>
              </a:solidFill>
            </a:endParaRPr>
          </a:p>
        </p:txBody>
      </p:sp>
    </p:spTree>
    <p:extLst>
      <p:ext uri="{BB962C8B-B14F-4D97-AF65-F5344CB8AC3E}">
        <p14:creationId xmlns:p14="http://schemas.microsoft.com/office/powerpoint/2010/main" val="902396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121C1-3E11-4A0D-9CF6-E9F30E173186}"/>
              </a:ext>
            </a:extLst>
          </p:cNvPr>
          <p:cNvSpPr>
            <a:spLocks noGrp="1"/>
          </p:cNvSpPr>
          <p:nvPr>
            <p:ph type="title"/>
          </p:nvPr>
        </p:nvSpPr>
        <p:spPr/>
        <p:txBody>
          <a:bodyPr/>
          <a:lstStyle/>
          <a:p>
            <a:pPr algn="ctr"/>
            <a:r>
              <a:rPr lang="en-US" dirty="0"/>
              <a:t>LH2 TANKER FILL</a:t>
            </a:r>
          </a:p>
        </p:txBody>
      </p:sp>
      <p:pic>
        <p:nvPicPr>
          <p:cNvPr id="4" name="Content Placeholder 3">
            <a:extLst>
              <a:ext uri="{FF2B5EF4-FFF2-40B4-BE49-F238E27FC236}">
                <a16:creationId xmlns:a16="http://schemas.microsoft.com/office/drawing/2014/main" id="{CC017193-C230-44A0-9F42-D04D6E3AFCC6}"/>
              </a:ext>
            </a:extLst>
          </p:cNvPr>
          <p:cNvPicPr>
            <a:picLocks noGrp="1" noChangeAspect="1"/>
          </p:cNvPicPr>
          <p:nvPr>
            <p:ph idx="1"/>
          </p:nvPr>
        </p:nvPicPr>
        <p:blipFill>
          <a:blip r:embed="rId2"/>
          <a:stretch>
            <a:fillRect/>
          </a:stretch>
        </p:blipFill>
        <p:spPr>
          <a:xfrm>
            <a:off x="1690656" y="1986003"/>
            <a:ext cx="2597121" cy="1871634"/>
          </a:xfrm>
          <a:prstGeom prst="rect">
            <a:avLst/>
          </a:prstGeom>
        </p:spPr>
      </p:pic>
      <p:sp>
        <p:nvSpPr>
          <p:cNvPr id="9" name="Content Placeholder 2">
            <a:extLst>
              <a:ext uri="{FF2B5EF4-FFF2-40B4-BE49-F238E27FC236}">
                <a16:creationId xmlns:a16="http://schemas.microsoft.com/office/drawing/2014/main" id="{8860C9A4-1FEF-4820-B1B2-1DC110303A9E}"/>
              </a:ext>
            </a:extLst>
          </p:cNvPr>
          <p:cNvSpPr txBox="1">
            <a:spLocks/>
          </p:cNvSpPr>
          <p:nvPr/>
        </p:nvSpPr>
        <p:spPr>
          <a:xfrm>
            <a:off x="5416731" y="2184371"/>
            <a:ext cx="6505303" cy="40346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August 2005, Hurricane Katrina caused significant damage to KSC’s LH2 supplier, Air Products</a:t>
            </a:r>
          </a:p>
          <a:p>
            <a:r>
              <a:rPr lang="en-US" sz="2000" dirty="0"/>
              <a:t>Plant damage resulted in a critical national shortage of LH2</a:t>
            </a:r>
          </a:p>
          <a:p>
            <a:r>
              <a:rPr lang="en-US" sz="2000" dirty="0"/>
              <a:t>NASA transferred ~660,000 gallons back to Air Products to support national needs  </a:t>
            </a:r>
          </a:p>
          <a:p>
            <a:r>
              <a:rPr lang="en-US" sz="2000" dirty="0"/>
              <a:t>Limited to fill of a single tanker at a time due to local venting</a:t>
            </a:r>
          </a:p>
          <a:p>
            <a:r>
              <a:rPr lang="en-US" sz="2000" dirty="0"/>
              <a:t>Remotely pressurized the storage tank</a:t>
            </a:r>
          </a:p>
          <a:p>
            <a:r>
              <a:rPr lang="en-US" sz="2000" dirty="0"/>
              <a:t>Reversed flow from the fill line in order to drain the storage tank to fill each tanker</a:t>
            </a:r>
          </a:p>
          <a:p>
            <a:endParaRPr lang="en-US" dirty="0"/>
          </a:p>
          <a:p>
            <a:endParaRPr lang="en-US" dirty="0"/>
          </a:p>
          <a:p>
            <a:endParaRPr lang="en-US" dirty="0"/>
          </a:p>
        </p:txBody>
      </p:sp>
      <p:sp>
        <p:nvSpPr>
          <p:cNvPr id="10" name="TextBox 9">
            <a:extLst>
              <a:ext uri="{FF2B5EF4-FFF2-40B4-BE49-F238E27FC236}">
                <a16:creationId xmlns:a16="http://schemas.microsoft.com/office/drawing/2014/main" id="{F61E0BCE-5696-4851-B0C9-8EA51D556ED2}"/>
              </a:ext>
            </a:extLst>
          </p:cNvPr>
          <p:cNvSpPr txBox="1"/>
          <p:nvPr/>
        </p:nvSpPr>
        <p:spPr>
          <a:xfrm>
            <a:off x="838200" y="4201698"/>
            <a:ext cx="4302035" cy="1815882"/>
          </a:xfrm>
          <a:prstGeom prst="rect">
            <a:avLst/>
          </a:prstGeom>
          <a:noFill/>
        </p:spPr>
        <p:txBody>
          <a:bodyPr wrap="square">
            <a:spAutoFit/>
          </a:bodyPr>
          <a:lstStyle/>
          <a:p>
            <a:pPr algn="ctr"/>
            <a:r>
              <a:rPr lang="en-US" sz="1600" i="1" u="sng" dirty="0">
                <a:solidFill>
                  <a:srgbClr val="0070C0"/>
                </a:solidFill>
              </a:rPr>
              <a:t>U.S. Congressional Record, Dec. 5, 2006</a:t>
            </a:r>
          </a:p>
          <a:p>
            <a:pPr algn="ctr"/>
            <a:r>
              <a:rPr lang="en-US" sz="1600" i="1" dirty="0">
                <a:solidFill>
                  <a:srgbClr val="0070C0"/>
                </a:solidFill>
              </a:rPr>
              <a:t>“NASA’s generous actions allowed for the continued, albeit reduced, supply of liquid hydrogen to most commercial customers across the United States and prevented the shutdown of numerous manufacturing facilities and commensurate job losses throughout the nation.”</a:t>
            </a:r>
          </a:p>
        </p:txBody>
      </p:sp>
    </p:spTree>
    <p:extLst>
      <p:ext uri="{BB962C8B-B14F-4D97-AF65-F5344CB8AC3E}">
        <p14:creationId xmlns:p14="http://schemas.microsoft.com/office/powerpoint/2010/main" val="936572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3AD41DB-DF9F-49BC-85AE-6AB1840A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A121C1-3E11-4A0D-9CF6-E9F30E173186}"/>
              </a:ext>
            </a:extLst>
          </p:cNvPr>
          <p:cNvSpPr>
            <a:spLocks noGrp="1"/>
          </p:cNvSpPr>
          <p:nvPr>
            <p:ph type="title"/>
          </p:nvPr>
        </p:nvSpPr>
        <p:spPr>
          <a:xfrm>
            <a:off x="838200" y="4669978"/>
            <a:ext cx="4391024" cy="1173700"/>
          </a:xfrm>
        </p:spPr>
        <p:txBody>
          <a:bodyPr vert="horz" lIns="91440" tIns="45720" rIns="91440" bIns="45720" rtlCol="0" anchor="t">
            <a:normAutofit/>
          </a:bodyPr>
          <a:lstStyle/>
          <a:p>
            <a:r>
              <a:rPr lang="en-US" sz="4000" dirty="0">
                <a:latin typeface="+mj-lt"/>
                <a:cs typeface="+mj-cs"/>
              </a:rPr>
              <a:t>LH2 TANK DRAIN</a:t>
            </a:r>
          </a:p>
        </p:txBody>
      </p:sp>
      <p:pic>
        <p:nvPicPr>
          <p:cNvPr id="6" name="Picture 5">
            <a:extLst>
              <a:ext uri="{FF2B5EF4-FFF2-40B4-BE49-F238E27FC236}">
                <a16:creationId xmlns:a16="http://schemas.microsoft.com/office/drawing/2014/main" id="{BA4A75FD-8A30-4F81-A82A-D94D425E13AB}"/>
              </a:ext>
            </a:extLst>
          </p:cNvPr>
          <p:cNvPicPr>
            <a:picLocks noChangeAspect="1"/>
          </p:cNvPicPr>
          <p:nvPr/>
        </p:nvPicPr>
        <p:blipFill rotWithShape="1">
          <a:blip r:embed="rId2"/>
          <a:srcRect t="35877" b="15340"/>
          <a:stretch/>
        </p:blipFill>
        <p:spPr>
          <a:xfrm>
            <a:off x="20" y="-1"/>
            <a:ext cx="12191980" cy="3984912"/>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p:spPr>
      </p:pic>
      <p:grpSp>
        <p:nvGrpSpPr>
          <p:cNvPr id="16" name="Group 15">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7" name="Freeform: Shape 16">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3">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Content Placeholder 2">
            <a:extLst>
              <a:ext uri="{FF2B5EF4-FFF2-40B4-BE49-F238E27FC236}">
                <a16:creationId xmlns:a16="http://schemas.microsoft.com/office/drawing/2014/main" id="{8860C9A4-1FEF-4820-B1B2-1DC110303A9E}"/>
              </a:ext>
            </a:extLst>
          </p:cNvPr>
          <p:cNvSpPr txBox="1">
            <a:spLocks/>
          </p:cNvSpPr>
          <p:nvPr/>
        </p:nvSpPr>
        <p:spPr>
          <a:xfrm>
            <a:off x="6385287" y="4669977"/>
            <a:ext cx="4968513" cy="208787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solidFill>
                  <a:schemeClr val="bg1">
                    <a:alpha val="80000"/>
                  </a:schemeClr>
                </a:solidFill>
                <a:latin typeface="+mn-lt"/>
                <a:cs typeface="+mn-cs"/>
              </a:rPr>
              <a:t>January 2010 – dozens of tanker loads of hydrogen drained from Pad B tank and transferred to Pad A LH2 tank prior to STS-130 loading</a:t>
            </a:r>
          </a:p>
          <a:p>
            <a:r>
              <a:rPr lang="en-US" sz="1600" dirty="0">
                <a:solidFill>
                  <a:schemeClr val="bg1">
                    <a:alpha val="80000"/>
                  </a:schemeClr>
                </a:solidFill>
                <a:latin typeface="+mn-lt"/>
                <a:cs typeface="+mn-cs"/>
              </a:rPr>
              <a:t>August/September 2011 – dozens of tanker loads of hydrogen drained from Pad A tank and transferred to other government users</a:t>
            </a:r>
          </a:p>
          <a:p>
            <a:r>
              <a:rPr lang="en-US" sz="1600" dirty="0">
                <a:solidFill>
                  <a:schemeClr val="bg1">
                    <a:alpha val="80000"/>
                  </a:schemeClr>
                </a:solidFill>
                <a:latin typeface="+mn-lt"/>
                <a:cs typeface="+mn-cs"/>
              </a:rPr>
              <a:t>Residual hydrogen was burned through the flare system in both cases</a:t>
            </a:r>
          </a:p>
          <a:p>
            <a:endParaRPr lang="en-US" sz="800" dirty="0">
              <a:solidFill>
                <a:schemeClr val="bg1">
                  <a:alpha val="80000"/>
                </a:schemeClr>
              </a:solidFill>
              <a:latin typeface="+mn-lt"/>
              <a:cs typeface="+mn-cs"/>
            </a:endParaRPr>
          </a:p>
          <a:p>
            <a:endParaRPr lang="en-US" sz="800" dirty="0">
              <a:solidFill>
                <a:schemeClr val="bg1">
                  <a:alpha val="80000"/>
                </a:schemeClr>
              </a:solidFill>
              <a:latin typeface="+mn-lt"/>
              <a:cs typeface="+mn-cs"/>
            </a:endParaRPr>
          </a:p>
          <a:p>
            <a:endParaRPr lang="en-US" sz="800" dirty="0">
              <a:solidFill>
                <a:schemeClr val="bg1">
                  <a:alpha val="80000"/>
                </a:schemeClr>
              </a:solidFill>
              <a:latin typeface="+mn-lt"/>
              <a:cs typeface="+mn-cs"/>
            </a:endParaRPr>
          </a:p>
        </p:txBody>
      </p:sp>
    </p:spTree>
    <p:extLst>
      <p:ext uri="{BB962C8B-B14F-4D97-AF65-F5344CB8AC3E}">
        <p14:creationId xmlns:p14="http://schemas.microsoft.com/office/powerpoint/2010/main" val="3976643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space shuttle on a launch pad&#10;&#10;Description automatically generated with low confidence">
            <a:extLst>
              <a:ext uri="{FF2B5EF4-FFF2-40B4-BE49-F238E27FC236}">
                <a16:creationId xmlns:a16="http://schemas.microsoft.com/office/drawing/2014/main" id="{84ED3F33-8AB8-4422-AE0C-40412C0F0B60}"/>
              </a:ext>
            </a:extLst>
          </p:cNvPr>
          <p:cNvPicPr>
            <a:picLocks noGrp="1" noChangeAspect="1"/>
          </p:cNvPicPr>
          <p:nvPr>
            <p:ph idx="1"/>
          </p:nvPr>
        </p:nvPicPr>
        <p:blipFill rotWithShape="1">
          <a:blip r:embed="rId2">
            <a:alphaModFix/>
          </a:blip>
          <a:srcRect t="15730"/>
          <a:stretch/>
        </p:blipFill>
        <p:spPr>
          <a:xfrm>
            <a:off x="20" y="1"/>
            <a:ext cx="12191980" cy="6857999"/>
          </a:xfrm>
          <a:prstGeom prst="rect">
            <a:avLst/>
          </a:prstGeom>
        </p:spPr>
      </p:pic>
      <p:sp>
        <p:nvSpPr>
          <p:cNvPr id="2" name="Title 1">
            <a:extLst>
              <a:ext uri="{FF2B5EF4-FFF2-40B4-BE49-F238E27FC236}">
                <a16:creationId xmlns:a16="http://schemas.microsoft.com/office/drawing/2014/main" id="{807C2E9A-414A-455F-8859-AD479B2901C9}"/>
              </a:ext>
            </a:extLst>
          </p:cNvPr>
          <p:cNvSpPr>
            <a:spLocks noGrp="1"/>
          </p:cNvSpPr>
          <p:nvPr>
            <p:ph type="title"/>
          </p:nvPr>
        </p:nvSpPr>
        <p:spPr>
          <a:xfrm>
            <a:off x="1524000" y="713060"/>
            <a:ext cx="9144000" cy="2900518"/>
          </a:xfrm>
        </p:spPr>
        <p:txBody>
          <a:bodyPr vert="horz" lIns="91440" tIns="45720" rIns="91440" bIns="45720" rtlCol="0" anchor="b">
            <a:normAutofit/>
          </a:bodyPr>
          <a:lstStyle/>
          <a:p>
            <a:pPr algn="ctr"/>
            <a:r>
              <a:rPr lang="en-US" sz="6000" dirty="0">
                <a:solidFill>
                  <a:srgbClr val="FFFFFF"/>
                </a:solidFill>
                <a:latin typeface="+mj-lt"/>
                <a:cs typeface="+mj-cs"/>
              </a:rPr>
              <a:t>QUESTIONS?</a:t>
            </a:r>
          </a:p>
        </p:txBody>
      </p:sp>
    </p:spTree>
    <p:extLst>
      <p:ext uri="{BB962C8B-B14F-4D97-AF65-F5344CB8AC3E}">
        <p14:creationId xmlns:p14="http://schemas.microsoft.com/office/powerpoint/2010/main" val="90417500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25872</TotalTime>
  <Words>615</Words>
  <Application>Microsoft Office PowerPoint</Application>
  <PresentationFormat>Widescreen</PresentationFormat>
  <Paragraphs>77</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Courier New</vt:lpstr>
      <vt:lpstr>Monaco</vt:lpstr>
      <vt:lpstr>Office Theme</vt:lpstr>
      <vt:lpstr>Liquid Hydrogen Technologies Workshop </vt:lpstr>
      <vt:lpstr>CONTENTS</vt:lpstr>
      <vt:lpstr>Space Shuttle External Tank</vt:lpstr>
      <vt:lpstr>LIQUID HYDROGEN STORAGE SPHERE</vt:lpstr>
      <vt:lpstr>STANDARD PRACTICES</vt:lpstr>
      <vt:lpstr>LH2 TANKER OFFLOAD</vt:lpstr>
      <vt:lpstr>LH2 SYSTEM LEAK CHECK &amp; SAMPLING</vt:lpstr>
      <vt:lpstr>ET LH2 LOADING</vt:lpstr>
      <vt:lpstr>LH2 TANKER FILL</vt:lpstr>
      <vt:lpstr>LH2 TANK DRAIN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Payne, Stefanie (JSC-CM000)[BOOZ ALLEN HAMILTON]</dc:creator>
  <cp:lastModifiedBy>Krenn, Angela Gray. (KSC-UBG00)</cp:lastModifiedBy>
  <cp:revision>177</cp:revision>
  <dcterms:created xsi:type="dcterms:W3CDTF">2019-09-19T15:32:31Z</dcterms:created>
  <dcterms:modified xsi:type="dcterms:W3CDTF">2022-02-13T15:05:17Z</dcterms:modified>
</cp:coreProperties>
</file>