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364" r:id="rId2"/>
    <p:sldId id="365" r:id="rId3"/>
    <p:sldId id="367" r:id="rId4"/>
    <p:sldId id="366" r:id="rId5"/>
    <p:sldId id="378" r:id="rId6"/>
    <p:sldId id="379" r:id="rId7"/>
    <p:sldId id="368" r:id="rId8"/>
    <p:sldId id="370" r:id="rId9"/>
    <p:sldId id="371" r:id="rId10"/>
    <p:sldId id="376" r:id="rId11"/>
    <p:sldId id="380" r:id="rId12"/>
    <p:sldId id="389" r:id="rId13"/>
    <p:sldId id="390" r:id="rId14"/>
    <p:sldId id="391" r:id="rId15"/>
    <p:sldId id="381" r:id="rId16"/>
    <p:sldId id="392" r:id="rId17"/>
    <p:sldId id="372" r:id="rId18"/>
    <p:sldId id="373" r:id="rId19"/>
    <p:sldId id="374" r:id="rId20"/>
    <p:sldId id="375" r:id="rId21"/>
    <p:sldId id="382"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igan, Erin L. (MSFC-EM21)" initials="LEL(" lastIdx="1" clrIdx="0">
    <p:extLst>
      <p:ext uri="{19B8F6BF-5375-455C-9EA6-DF929625EA0E}">
        <p15:presenceInfo xmlns:p15="http://schemas.microsoft.com/office/powerpoint/2012/main" userId="S::elanigan@ndc.nasa.gov::045257bb-9809-4ec5-8112-05075f1d3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8"/>
    <p:restoredTop sz="89355"/>
  </p:normalViewPr>
  <p:slideViewPr>
    <p:cSldViewPr snapToGrid="0" snapToObjects="1">
      <p:cViewPr>
        <p:scale>
          <a:sx n="89" d="100"/>
          <a:sy n="89" d="100"/>
        </p:scale>
        <p:origin x="232" y="14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57939-2BBC-844E-BA0D-8F809B8ABC49}" type="datetimeFigureOut">
              <a:rPr lang="en-US" smtClean="0"/>
              <a:t>2/14/22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73C68-DC85-6741-A344-B21118876D58}" type="slidenum">
              <a:rPr lang="en-US" smtClean="0"/>
              <a:t>‹#›</a:t>
            </a:fld>
            <a:endParaRPr lang="en-US"/>
          </a:p>
        </p:txBody>
      </p:sp>
    </p:spTree>
    <p:extLst>
      <p:ext uri="{BB962C8B-B14F-4D97-AF65-F5344CB8AC3E}">
        <p14:creationId xmlns:p14="http://schemas.microsoft.com/office/powerpoint/2010/main" val="94093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6868E77E-CB9C-45CA-8959-DCEAECE970A4}" type="slidenum">
              <a:rPr lang="en-US" altLang="en-US" sz="1200" b="0">
                <a:solidFill>
                  <a:schemeClr val="tx1"/>
                </a:solidFill>
              </a:rPr>
              <a:pPr eaLnBrk="1" hangingPunct="1"/>
              <a:t>1</a:t>
            </a:fld>
            <a:endParaRPr lang="en-US" altLang="en-US" sz="1200" b="0">
              <a:solidFill>
                <a:schemeClr val="tx1"/>
              </a:solidFill>
            </a:endParaRPr>
          </a:p>
        </p:txBody>
      </p:sp>
      <p:sp>
        <p:nvSpPr>
          <p:cNvPr id="23555"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7" tIns="44440" rIns="90467" bIns="44440"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4070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10</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269936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11</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sz="2400" i="0" dirty="0">
                <a:solidFill>
                  <a:srgbClr val="000000"/>
                </a:solidFill>
              </a:rPr>
              <a:t>Which NDE that will require</a:t>
            </a:r>
          </a:p>
          <a:p>
            <a:pPr eaLnBrk="1" hangingPunct="1">
              <a:spcBef>
                <a:spcPct val="0"/>
              </a:spcBef>
            </a:pPr>
            <a:r>
              <a:rPr lang="en-US" altLang="en-US" sz="2400" i="0" dirty="0">
                <a:solidFill>
                  <a:srgbClr val="000000"/>
                </a:solidFill>
              </a:rPr>
              <a:t>Surface: visual?, eddy current, penetrant</a:t>
            </a:r>
          </a:p>
          <a:p>
            <a:pPr eaLnBrk="1" hangingPunct="1">
              <a:spcBef>
                <a:spcPct val="0"/>
              </a:spcBef>
            </a:pPr>
            <a:r>
              <a:rPr lang="en-US" altLang="en-US" sz="2400" i="0" dirty="0">
                <a:solidFill>
                  <a:srgbClr val="000000"/>
                </a:solidFill>
              </a:rPr>
              <a:t>Volume: CT, UT</a:t>
            </a:r>
          </a:p>
        </p:txBody>
      </p:sp>
    </p:spTree>
    <p:extLst>
      <p:ext uri="{BB962C8B-B14F-4D97-AF65-F5344CB8AC3E}">
        <p14:creationId xmlns:p14="http://schemas.microsoft.com/office/powerpoint/2010/main" val="151241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12</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i="0" dirty="0">
              <a:solidFill>
                <a:srgbClr val="000000"/>
              </a:solidFill>
            </a:endParaRPr>
          </a:p>
        </p:txBody>
      </p:sp>
    </p:spTree>
    <p:extLst>
      <p:ext uri="{BB962C8B-B14F-4D97-AF65-F5344CB8AC3E}">
        <p14:creationId xmlns:p14="http://schemas.microsoft.com/office/powerpoint/2010/main" val="359137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13</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i="0" dirty="0">
              <a:solidFill>
                <a:srgbClr val="000000"/>
              </a:solidFill>
            </a:endParaRPr>
          </a:p>
        </p:txBody>
      </p:sp>
    </p:spTree>
    <p:extLst>
      <p:ext uri="{BB962C8B-B14F-4D97-AF65-F5344CB8AC3E}">
        <p14:creationId xmlns:p14="http://schemas.microsoft.com/office/powerpoint/2010/main" val="136219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14</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i="0" dirty="0">
              <a:solidFill>
                <a:srgbClr val="000000"/>
              </a:solidFill>
            </a:endParaRPr>
          </a:p>
        </p:txBody>
      </p:sp>
    </p:spTree>
    <p:extLst>
      <p:ext uri="{BB962C8B-B14F-4D97-AF65-F5344CB8AC3E}">
        <p14:creationId xmlns:p14="http://schemas.microsoft.com/office/powerpoint/2010/main" val="2941452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15</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222616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16</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3561512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17</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349385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18</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371366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19</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marL="457200" indent="-457200" eaLnBrk="1" hangingPunct="1">
              <a:spcBef>
                <a:spcPct val="0"/>
              </a:spcBef>
              <a:buAutoNum type="arabicPeriod"/>
            </a:pPr>
            <a:r>
              <a:rPr lang="en-US" altLang="en-US" sz="2400" dirty="0"/>
              <a:t>This is one concern for machine learning – need to be able to understand what it’s doing</a:t>
            </a:r>
          </a:p>
        </p:txBody>
      </p:sp>
    </p:spTree>
    <p:extLst>
      <p:ext uri="{BB962C8B-B14F-4D97-AF65-F5344CB8AC3E}">
        <p14:creationId xmlns:p14="http://schemas.microsoft.com/office/powerpoint/2010/main" val="334750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D424D6BD-0D89-4B00-BD6F-345650A4EF1C}" type="slidenum">
              <a:rPr lang="en-US" altLang="en-US" sz="1200" b="0">
                <a:solidFill>
                  <a:schemeClr val="tx1"/>
                </a:solidFill>
              </a:rPr>
              <a:pPr eaLnBrk="1" hangingPunct="1"/>
              <a:t>2</a:t>
            </a:fld>
            <a:endParaRPr lang="en-US" altLang="en-US" sz="1200" b="0">
              <a:solidFill>
                <a:schemeClr val="tx1"/>
              </a:solidFill>
            </a:endParaRPr>
          </a:p>
        </p:txBody>
      </p:sp>
      <p:sp>
        <p:nvSpPr>
          <p:cNvPr id="26627"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i="0" dirty="0"/>
          </a:p>
        </p:txBody>
      </p:sp>
    </p:spTree>
    <p:extLst>
      <p:ext uri="{BB962C8B-B14F-4D97-AF65-F5344CB8AC3E}">
        <p14:creationId xmlns:p14="http://schemas.microsoft.com/office/powerpoint/2010/main" val="452914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20</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sz="2400" dirty="0" err="1"/>
              <a:t>Reqts</a:t>
            </a:r>
            <a:r>
              <a:rPr lang="en-US" altLang="en-US" sz="2400" dirty="0"/>
              <a:t> for ML system, especially if used to guide changes:</a:t>
            </a:r>
          </a:p>
          <a:p>
            <a:pPr eaLnBrk="1" hangingPunct="1">
              <a:spcBef>
                <a:spcPct val="0"/>
              </a:spcBef>
            </a:pPr>
            <a:r>
              <a:rPr lang="en-US" altLang="en-US" sz="2400" dirty="0"/>
              <a:t>Understand what it is detecting, what it is told to change and</a:t>
            </a:r>
            <a:r>
              <a:rPr lang="en-US" altLang="en-US" sz="2400" b="1" dirty="0"/>
              <a:t> why </a:t>
            </a:r>
            <a:r>
              <a:rPr lang="en-US" altLang="en-US" sz="2400" dirty="0"/>
              <a:t>– tie to physics of process</a:t>
            </a:r>
          </a:p>
        </p:txBody>
      </p:sp>
    </p:spTree>
    <p:extLst>
      <p:ext uri="{BB962C8B-B14F-4D97-AF65-F5344CB8AC3E}">
        <p14:creationId xmlns:p14="http://schemas.microsoft.com/office/powerpoint/2010/main" val="2458622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D424D6BD-0D89-4B00-BD6F-345650A4EF1C}" type="slidenum">
              <a:rPr lang="en-US" altLang="en-US" sz="1200" b="0">
                <a:solidFill>
                  <a:schemeClr val="tx1"/>
                </a:solidFill>
              </a:rPr>
              <a:pPr eaLnBrk="1" hangingPunct="1"/>
              <a:t>21</a:t>
            </a:fld>
            <a:endParaRPr lang="en-US" altLang="en-US" sz="1200" b="0">
              <a:solidFill>
                <a:schemeClr val="tx1"/>
              </a:solidFill>
            </a:endParaRPr>
          </a:p>
        </p:txBody>
      </p:sp>
      <p:sp>
        <p:nvSpPr>
          <p:cNvPr id="26627"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i="0" dirty="0"/>
          </a:p>
        </p:txBody>
      </p:sp>
    </p:spTree>
    <p:extLst>
      <p:ext uri="{BB962C8B-B14F-4D97-AF65-F5344CB8AC3E}">
        <p14:creationId xmlns:p14="http://schemas.microsoft.com/office/powerpoint/2010/main" val="386900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3</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9515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4</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sz="2400" dirty="0"/>
              <a:t>In-house data analysis and image processing</a:t>
            </a:r>
          </a:p>
          <a:p>
            <a:pPr eaLnBrk="1" hangingPunct="1">
              <a:spcBef>
                <a:spcPct val="0"/>
              </a:spcBef>
            </a:pPr>
            <a:r>
              <a:rPr lang="en-US" altLang="en-US" sz="2400" dirty="0"/>
              <a:t>Using machine learning – best approach to processing large data volumes</a:t>
            </a:r>
          </a:p>
          <a:p>
            <a:pPr eaLnBrk="1" hangingPunct="1">
              <a:spcBef>
                <a:spcPct val="0"/>
              </a:spcBef>
            </a:pPr>
            <a:r>
              <a:rPr lang="en-US" altLang="en-US" sz="2400" dirty="0"/>
              <a:t>Can become more reliable than human operator</a:t>
            </a:r>
          </a:p>
        </p:txBody>
      </p:sp>
    </p:spTree>
    <p:extLst>
      <p:ext uri="{BB962C8B-B14F-4D97-AF65-F5344CB8AC3E}">
        <p14:creationId xmlns:p14="http://schemas.microsoft.com/office/powerpoint/2010/main" val="428869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5</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142474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6</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140977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7</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366617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8</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882613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9DBF306-0C4F-40D5-BFEB-9A39B3AE49F0}" type="slidenum">
              <a:rPr lang="en-US" altLang="en-US" sz="1200" b="0">
                <a:solidFill>
                  <a:schemeClr val="tx1"/>
                </a:solidFill>
              </a:rPr>
              <a:pPr eaLnBrk="1" hangingPunct="1"/>
              <a:t>9</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endParaRPr lang="en-US" altLang="en-US" sz="2400" dirty="0"/>
          </a:p>
        </p:txBody>
      </p:sp>
    </p:spTree>
    <p:extLst>
      <p:ext uri="{BB962C8B-B14F-4D97-AF65-F5344CB8AC3E}">
        <p14:creationId xmlns:p14="http://schemas.microsoft.com/office/powerpoint/2010/main" val="18861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44532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41257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425604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0F590-099E-B141-A162-2C158F0BEFA5}"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29710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0F590-099E-B141-A162-2C158F0BEFA5}" type="datetimeFigureOut">
              <a:rPr lang="en-US" smtClean="0"/>
              <a:t>2/14/22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48731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90F590-099E-B141-A162-2C158F0BEFA5}" type="datetimeFigureOut">
              <a:rPr lang="en-US" smtClean="0"/>
              <a:t>2/14/22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9630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90F590-099E-B141-A162-2C158F0BEFA5}" type="datetimeFigureOut">
              <a:rPr lang="en-US" smtClean="0"/>
              <a:t>2/14/22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35434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90F590-099E-B141-A162-2C158F0BEFA5}" type="datetimeFigureOut">
              <a:rPr lang="en-US" smtClean="0"/>
              <a:t>2/14/22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78587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0F590-099E-B141-A162-2C158F0BEFA5}" type="datetimeFigureOut">
              <a:rPr lang="en-US" smtClean="0"/>
              <a:t>2/14/22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15292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A90F590-099E-B141-A162-2C158F0BEFA5}" type="datetimeFigureOut">
              <a:rPr lang="en-US" smtClean="0"/>
              <a:t>2/14/22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65609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A90F590-099E-B141-A162-2C158F0BEFA5}" type="datetimeFigureOut">
              <a:rPr lang="en-US" smtClean="0"/>
              <a:t>2/14/22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863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A90F590-099E-B141-A162-2C158F0BEFA5}" type="datetimeFigureOut">
              <a:rPr lang="en-US" smtClean="0"/>
              <a:t>2/14/22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454D69F-6BDB-A24B-9F6F-BE19DF86BD01}" type="slidenum">
              <a:rPr lang="en-US" smtClean="0"/>
              <a:t>‹#›</a:t>
            </a:fld>
            <a:endParaRPr lang="en-US"/>
          </a:p>
        </p:txBody>
      </p:sp>
    </p:spTree>
    <p:extLst>
      <p:ext uri="{BB962C8B-B14F-4D97-AF65-F5344CB8AC3E}">
        <p14:creationId xmlns:p14="http://schemas.microsoft.com/office/powerpoint/2010/main" val="1524037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tif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2.png"/><Relationship Id="rId9" Type="http://schemas.openxmlformats.org/officeDocument/2006/relationships/image" Target="../media/image22.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tif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bwMode="auto">
          <a:xfrm>
            <a:off x="1485900" y="4767264"/>
            <a:ext cx="1600200" cy="273844"/>
          </a:xfrm>
          <a:ln>
            <a:miter lim="800000"/>
            <a:headEnd/>
            <a:tailEnd/>
          </a:ln>
        </p:spPr>
        <p:txBody>
          <a:bodyPr rtlCol="0"/>
          <a:lstStyle/>
          <a:p>
            <a:pPr>
              <a:defRPr/>
            </a:pPr>
            <a:endParaRPr lang="en-US" dirty="0">
              <a:solidFill>
                <a:schemeClr val="tx1">
                  <a:lumMod val="75000"/>
                  <a:lumOff val="25000"/>
                </a:schemeClr>
              </a:solidFill>
              <a:latin typeface="+mn-lt"/>
            </a:endParaRPr>
          </a:p>
          <a:p>
            <a:pPr>
              <a:defRPr/>
            </a:pPr>
            <a:endParaRPr lang="en-US" dirty="0">
              <a:solidFill>
                <a:schemeClr val="tx1">
                  <a:lumMod val="75000"/>
                  <a:lumOff val="25000"/>
                </a:schemeClr>
              </a:solidFill>
              <a:latin typeface="+mn-lt"/>
            </a:endParaRPr>
          </a:p>
        </p:txBody>
      </p:sp>
      <p:sp>
        <p:nvSpPr>
          <p:cNvPr id="4099" name="Rectangle 2"/>
          <p:cNvSpPr>
            <a:spLocks noChangeArrowheads="1"/>
          </p:cNvSpPr>
          <p:nvPr/>
        </p:nvSpPr>
        <p:spPr bwMode="auto">
          <a:xfrm>
            <a:off x="342900" y="1609154"/>
            <a:ext cx="3582956"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19050" bIns="19050">
            <a:spAutoFit/>
          </a:bodyPr>
          <a:lstStyle/>
          <a:p>
            <a:pPr eaLnBrk="0" hangingPunct="0">
              <a:spcAft>
                <a:spcPts val="200"/>
              </a:spcAft>
              <a:defRPr/>
            </a:pPr>
            <a:r>
              <a:rPr lang="en-US" sz="2400" dirty="0">
                <a:solidFill>
                  <a:schemeClr val="tx1">
                    <a:lumMod val="85000"/>
                    <a:lumOff val="15000"/>
                  </a:schemeClr>
                </a:solidFill>
              </a:rPr>
              <a:t>Erin Lanigan</a:t>
            </a:r>
          </a:p>
          <a:p>
            <a:pPr eaLnBrk="0" hangingPunct="0">
              <a:spcAft>
                <a:spcPts val="200"/>
              </a:spcAft>
              <a:defRPr/>
            </a:pPr>
            <a:r>
              <a:rPr lang="en-US" sz="1600" dirty="0">
                <a:solidFill>
                  <a:schemeClr val="tx1">
                    <a:lumMod val="85000"/>
                    <a:lumOff val="15000"/>
                  </a:schemeClr>
                </a:solidFill>
              </a:rPr>
              <a:t>NASA Marshall Space Flight Center</a:t>
            </a:r>
          </a:p>
          <a:p>
            <a:pPr eaLnBrk="0" hangingPunct="0">
              <a:defRPr/>
            </a:pPr>
            <a:r>
              <a:rPr lang="en-US" sz="1600" dirty="0">
                <a:solidFill>
                  <a:schemeClr val="tx1">
                    <a:lumMod val="85000"/>
                    <a:lumOff val="15000"/>
                  </a:schemeClr>
                </a:solidFill>
              </a:rPr>
              <a:t>Nondestructive Evaluation Team</a:t>
            </a:r>
          </a:p>
          <a:p>
            <a:pPr eaLnBrk="0" hangingPunct="0">
              <a:defRPr/>
            </a:pPr>
            <a:endParaRPr lang="en-US" sz="1600" dirty="0">
              <a:solidFill>
                <a:schemeClr val="tx1">
                  <a:lumMod val="85000"/>
                  <a:lumOff val="15000"/>
                </a:schemeClr>
              </a:solidFill>
            </a:endParaRPr>
          </a:p>
          <a:p>
            <a:pPr eaLnBrk="0" hangingPunct="0">
              <a:defRPr/>
            </a:pPr>
            <a:r>
              <a:rPr lang="en-US" sz="1600" dirty="0">
                <a:solidFill>
                  <a:schemeClr val="tx1">
                    <a:lumMod val="85000"/>
                    <a:lumOff val="15000"/>
                  </a:schemeClr>
                </a:solidFill>
              </a:rPr>
              <a:t>1</a:t>
            </a:r>
            <a:r>
              <a:rPr lang="en-US" sz="1600" baseline="30000" dirty="0">
                <a:solidFill>
                  <a:schemeClr val="tx1">
                    <a:lumMod val="85000"/>
                    <a:lumOff val="15000"/>
                  </a:schemeClr>
                </a:solidFill>
              </a:rPr>
              <a:t>st</a:t>
            </a:r>
            <a:r>
              <a:rPr lang="en-US" sz="1600" dirty="0">
                <a:solidFill>
                  <a:schemeClr val="tx1">
                    <a:lumMod val="85000"/>
                    <a:lumOff val="15000"/>
                  </a:schemeClr>
                </a:solidFill>
              </a:rPr>
              <a:t> International Conference on Advanced Manufacturing for Air, Space and Land Transportation</a:t>
            </a:r>
          </a:p>
          <a:p>
            <a:pPr eaLnBrk="0" hangingPunct="0">
              <a:defRPr/>
            </a:pPr>
            <a:endParaRPr lang="en-US" sz="1600" dirty="0">
              <a:solidFill>
                <a:schemeClr val="tx1">
                  <a:lumMod val="85000"/>
                  <a:lumOff val="15000"/>
                </a:schemeClr>
              </a:solidFill>
            </a:endParaRPr>
          </a:p>
          <a:p>
            <a:pPr eaLnBrk="0" hangingPunct="0">
              <a:defRPr/>
            </a:pPr>
            <a:r>
              <a:rPr lang="en-US" sz="1600" dirty="0">
                <a:solidFill>
                  <a:schemeClr val="tx1">
                    <a:lumMod val="85000"/>
                    <a:lumOff val="15000"/>
                  </a:schemeClr>
                </a:solidFill>
              </a:rPr>
              <a:t>March 10, 2022</a:t>
            </a:r>
          </a:p>
          <a:p>
            <a:pPr eaLnBrk="0" hangingPunct="0">
              <a:defRPr/>
            </a:pPr>
            <a:endParaRPr lang="en-US" sz="1000" dirty="0">
              <a:solidFill>
                <a:schemeClr val="tx1">
                  <a:lumMod val="85000"/>
                  <a:lumOff val="15000"/>
                </a:schemeClr>
              </a:solidFill>
            </a:endParaRPr>
          </a:p>
        </p:txBody>
      </p:sp>
      <p:sp>
        <p:nvSpPr>
          <p:cNvPr id="3078" name="Text Box 5"/>
          <p:cNvSpPr txBox="1">
            <a:spLocks noChangeArrowheads="1"/>
          </p:cNvSpPr>
          <p:nvPr/>
        </p:nvSpPr>
        <p:spPr bwMode="auto">
          <a:xfrm>
            <a:off x="342900" y="331670"/>
            <a:ext cx="820535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sz="3200" dirty="0">
                <a:solidFill>
                  <a:srgbClr val="000000"/>
                </a:solidFill>
              </a:rPr>
              <a:t>Role of NDE and In-Situ Process Monitoring in Managing Risk of AM Space Hardware</a:t>
            </a:r>
            <a:endParaRPr lang="en-US" altLang="en-US" sz="3200" dirty="0">
              <a:solidFill>
                <a:schemeClr val="tx1"/>
              </a:solidFill>
            </a:endParaRPr>
          </a:p>
        </p:txBody>
      </p:sp>
      <p:pic>
        <p:nvPicPr>
          <p:cNvPr id="7" name="Picture 6">
            <a:extLst>
              <a:ext uri="{FF2B5EF4-FFF2-40B4-BE49-F238E27FC236}">
                <a16:creationId xmlns:a16="http://schemas.microsoft.com/office/drawing/2014/main" id="{CC039A2C-CD87-3E4A-9F55-5F0AC0BA6C5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1801AD24-36BE-BE42-B1FF-4BA7B98868D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pic>
        <p:nvPicPr>
          <p:cNvPr id="2" name="Picture 1">
            <a:extLst>
              <a:ext uri="{FF2B5EF4-FFF2-40B4-BE49-F238E27FC236}">
                <a16:creationId xmlns:a16="http://schemas.microsoft.com/office/drawing/2014/main" id="{07111DB9-5262-F445-8415-DE6CF54EFFA4}"/>
              </a:ext>
            </a:extLst>
          </p:cNvPr>
          <p:cNvPicPr>
            <a:picLocks noChangeAspect="1"/>
          </p:cNvPicPr>
          <p:nvPr/>
        </p:nvPicPr>
        <p:blipFill>
          <a:blip r:embed="rId5"/>
          <a:stretch>
            <a:fillRect/>
          </a:stretch>
        </p:blipFill>
        <p:spPr>
          <a:xfrm>
            <a:off x="4318577" y="1691951"/>
            <a:ext cx="3582955" cy="2278760"/>
          </a:xfrm>
          <a:prstGeom prst="rect">
            <a:avLst/>
          </a:prstGeom>
          <a:ln w="12700">
            <a:solidFill>
              <a:schemeClr val="tx1"/>
            </a:solidFill>
          </a:ln>
        </p:spPr>
      </p:pic>
      <p:sp>
        <p:nvSpPr>
          <p:cNvPr id="9" name="Footer Placeholder 4">
            <a:extLst>
              <a:ext uri="{FF2B5EF4-FFF2-40B4-BE49-F238E27FC236}">
                <a16:creationId xmlns:a16="http://schemas.microsoft.com/office/drawing/2014/main" id="{4476799E-4ED3-314F-92A0-5C6E93933477}"/>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8136348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10</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378316" y="174158"/>
            <a:ext cx="887930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600" dirty="0">
                <a:solidFill>
                  <a:srgbClr val="000000"/>
                </a:solidFill>
              </a:rPr>
              <a:t>Classifications for AM parts consider the risk of AM manufacturability and inspectability.</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pic>
        <p:nvPicPr>
          <p:cNvPr id="4" name="Picture 3">
            <a:extLst>
              <a:ext uri="{FF2B5EF4-FFF2-40B4-BE49-F238E27FC236}">
                <a16:creationId xmlns:a16="http://schemas.microsoft.com/office/drawing/2014/main" id="{BE8689E0-4C6E-004E-A6B8-9FADCE30F03A}"/>
              </a:ext>
            </a:extLst>
          </p:cNvPr>
          <p:cNvPicPr>
            <a:picLocks noChangeAspect="1"/>
          </p:cNvPicPr>
          <p:nvPr/>
        </p:nvPicPr>
        <p:blipFill>
          <a:blip r:embed="rId5"/>
          <a:stretch>
            <a:fillRect/>
          </a:stretch>
        </p:blipFill>
        <p:spPr>
          <a:xfrm>
            <a:off x="2389369" y="1369464"/>
            <a:ext cx="5996137" cy="3219683"/>
          </a:xfrm>
          <a:prstGeom prst="rect">
            <a:avLst/>
          </a:prstGeom>
        </p:spPr>
      </p:pic>
      <p:sp>
        <p:nvSpPr>
          <p:cNvPr id="14" name="TextBox 13">
            <a:extLst>
              <a:ext uri="{FF2B5EF4-FFF2-40B4-BE49-F238E27FC236}">
                <a16:creationId xmlns:a16="http://schemas.microsoft.com/office/drawing/2014/main" id="{F7ABE174-FF33-C046-A895-E8B37A136F3B}"/>
              </a:ext>
            </a:extLst>
          </p:cNvPr>
          <p:cNvSpPr txBox="1"/>
          <p:nvPr/>
        </p:nvSpPr>
        <p:spPr>
          <a:xfrm>
            <a:off x="2080710" y="1593151"/>
            <a:ext cx="2182832" cy="307777"/>
          </a:xfrm>
          <a:prstGeom prst="rect">
            <a:avLst/>
          </a:prstGeom>
          <a:noFill/>
        </p:spPr>
        <p:txBody>
          <a:bodyPr wrap="square" rtlCol="0">
            <a:spAutoFit/>
          </a:bodyPr>
          <a:lstStyle/>
          <a:p>
            <a:r>
              <a:rPr lang="en-US" sz="1400" i="1" dirty="0">
                <a:solidFill>
                  <a:srgbClr val="C00000"/>
                </a:solidFill>
                <a:latin typeface="+mj-lt"/>
              </a:rPr>
              <a:t>Catastrophic Failure?</a:t>
            </a:r>
          </a:p>
        </p:txBody>
      </p:sp>
      <p:sp>
        <p:nvSpPr>
          <p:cNvPr id="15" name="TextBox 14">
            <a:extLst>
              <a:ext uri="{FF2B5EF4-FFF2-40B4-BE49-F238E27FC236}">
                <a16:creationId xmlns:a16="http://schemas.microsoft.com/office/drawing/2014/main" id="{06D47983-E38A-0B40-9A00-9C6590170A4E}"/>
              </a:ext>
            </a:extLst>
          </p:cNvPr>
          <p:cNvSpPr txBox="1"/>
          <p:nvPr/>
        </p:nvSpPr>
        <p:spPr>
          <a:xfrm>
            <a:off x="1701420" y="3041194"/>
            <a:ext cx="1358064" cy="307777"/>
          </a:xfrm>
          <a:prstGeom prst="rect">
            <a:avLst/>
          </a:prstGeom>
          <a:noFill/>
        </p:spPr>
        <p:txBody>
          <a:bodyPr wrap="none" rtlCol="0">
            <a:spAutoFit/>
          </a:bodyPr>
          <a:lstStyle/>
          <a:p>
            <a:r>
              <a:rPr lang="en-US" sz="1400" i="1" dirty="0">
                <a:solidFill>
                  <a:srgbClr val="C00000"/>
                </a:solidFill>
                <a:latin typeface="+mj-lt"/>
              </a:rPr>
              <a:t>Heavily Loaded?</a:t>
            </a:r>
          </a:p>
        </p:txBody>
      </p:sp>
      <p:sp>
        <p:nvSpPr>
          <p:cNvPr id="16" name="TextBox 15">
            <a:extLst>
              <a:ext uri="{FF2B5EF4-FFF2-40B4-BE49-F238E27FC236}">
                <a16:creationId xmlns:a16="http://schemas.microsoft.com/office/drawing/2014/main" id="{24C4598F-9212-7140-8AE6-EEEF801AB06E}"/>
              </a:ext>
            </a:extLst>
          </p:cNvPr>
          <p:cNvSpPr txBox="1"/>
          <p:nvPr/>
        </p:nvSpPr>
        <p:spPr>
          <a:xfrm>
            <a:off x="378316" y="3509302"/>
            <a:ext cx="2332219" cy="738664"/>
          </a:xfrm>
          <a:prstGeom prst="rect">
            <a:avLst/>
          </a:prstGeom>
          <a:noFill/>
        </p:spPr>
        <p:txBody>
          <a:bodyPr wrap="square" rtlCol="0">
            <a:spAutoFit/>
          </a:bodyPr>
          <a:lstStyle/>
          <a:p>
            <a:pPr algn="r"/>
            <a:r>
              <a:rPr lang="en-US" sz="1400" i="1" dirty="0">
                <a:solidFill>
                  <a:srgbClr val="C00000"/>
                </a:solidFill>
                <a:latin typeface="+mj-lt"/>
              </a:rPr>
              <a:t>Does the build have challenging aspects or areas that cannot be inspected</a:t>
            </a:r>
            <a:r>
              <a:rPr lang="en-US" sz="1400" i="1" dirty="0">
                <a:solidFill>
                  <a:srgbClr val="FF0000"/>
                </a:solidFill>
                <a:latin typeface="+mj-lt"/>
              </a:rPr>
              <a:t>?</a:t>
            </a:r>
          </a:p>
        </p:txBody>
      </p:sp>
      <p:sp>
        <p:nvSpPr>
          <p:cNvPr id="12" name="Footer Placeholder 4">
            <a:extLst>
              <a:ext uri="{FF2B5EF4-FFF2-40B4-BE49-F238E27FC236}">
                <a16:creationId xmlns:a16="http://schemas.microsoft.com/office/drawing/2014/main" id="{A9551C50-F92F-4E4B-81D3-BBE88327645B}"/>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28118740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11</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 NASA standard requires </a:t>
            </a:r>
            <a:r>
              <a:rPr lang="en-US" altLang="en-US" sz="2800" i="1" dirty="0">
                <a:solidFill>
                  <a:srgbClr val="000000"/>
                </a:solidFill>
              </a:rPr>
              <a:t>quantitative</a:t>
            </a:r>
            <a:r>
              <a:rPr lang="en-US" altLang="en-US" sz="2800" dirty="0">
                <a:solidFill>
                  <a:srgbClr val="000000"/>
                </a:solidFill>
              </a:rPr>
              <a:t> NDE with full coverage of the surface and volume for Class A Parts.</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096562"/>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499387"/>
            <a:ext cx="8014288" cy="1200329"/>
          </a:xfrm>
          <a:prstGeom prst="rect">
            <a:avLst/>
          </a:prstGeom>
          <a:noFill/>
        </p:spPr>
        <p:txBody>
          <a:bodyPr wrap="square" rtlCol="0">
            <a:spAutoFit/>
          </a:bodyPr>
          <a:lstStyle/>
          <a:p>
            <a:pPr algn="ctr"/>
            <a:r>
              <a:rPr lang="en-US" dirty="0"/>
              <a:t>“All Class A parts </a:t>
            </a:r>
            <a:r>
              <a:rPr lang="en-US" b="1" dirty="0"/>
              <a:t>shall</a:t>
            </a:r>
            <a:r>
              <a:rPr lang="en-US" dirty="0"/>
              <a:t> receive </a:t>
            </a:r>
            <a:r>
              <a:rPr lang="en-US" b="1" i="1" dirty="0">
                <a:solidFill>
                  <a:srgbClr val="C00000"/>
                </a:solidFill>
              </a:rPr>
              <a:t>quantitative NDE </a:t>
            </a:r>
            <a:r>
              <a:rPr lang="en-US" dirty="0"/>
              <a:t>with full coverage</a:t>
            </a:r>
            <a:r>
              <a:rPr lang="en-US" b="1" i="1" dirty="0">
                <a:solidFill>
                  <a:srgbClr val="C00000"/>
                </a:solidFill>
              </a:rPr>
              <a:t> </a:t>
            </a:r>
            <a:r>
              <a:rPr lang="en-US" dirty="0"/>
              <a:t>of the</a:t>
            </a:r>
            <a:r>
              <a:rPr lang="en-US" b="1" i="1" dirty="0">
                <a:solidFill>
                  <a:srgbClr val="C00000"/>
                </a:solidFill>
              </a:rPr>
              <a:t> </a:t>
            </a:r>
            <a:r>
              <a:rPr lang="en-US" dirty="0"/>
              <a:t>surface and volume of the part, including</a:t>
            </a:r>
            <a:r>
              <a:rPr lang="en-US" dirty="0">
                <a:solidFill>
                  <a:srgbClr val="C00000"/>
                </a:solidFill>
              </a:rPr>
              <a:t> </a:t>
            </a:r>
            <a:r>
              <a:rPr lang="en-US" dirty="0"/>
              <a:t>verifiable detection of critical initial flaw size in critical damage tolerant parts, with any coverage limitations due to NDE techniques(s) and/or part geometry documented in the PPP” </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675168"/>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924226" y="3005998"/>
            <a:ext cx="7827305" cy="1264449"/>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“NDE provides a necessary degree of quality assurance for AM parts in addition to the process controls of this NASA Technical Standard.” </a:t>
            </a:r>
          </a:p>
          <a:p>
            <a:pPr marL="285750" indent="-285750">
              <a:spcAft>
                <a:spcPts val="500"/>
              </a:spcAft>
              <a:buFont typeface="Arial" panose="020B0604020202020204" pitchFamily="34" charset="0"/>
              <a:buChar char="•"/>
            </a:pPr>
            <a:r>
              <a:rPr lang="en-US" dirty="0"/>
              <a:t>“No methodology currently exists to preclude all AM process failure modes through the available manufacturing process controls.”</a:t>
            </a:r>
          </a:p>
        </p:txBody>
      </p:sp>
      <p:sp>
        <p:nvSpPr>
          <p:cNvPr id="5" name="TextBox 4">
            <a:extLst>
              <a:ext uri="{FF2B5EF4-FFF2-40B4-BE49-F238E27FC236}">
                <a16:creationId xmlns:a16="http://schemas.microsoft.com/office/drawing/2014/main" id="{CF0D4BD5-492A-5646-8F82-F9E72E429E50}"/>
              </a:ext>
            </a:extLst>
          </p:cNvPr>
          <p:cNvSpPr txBox="1"/>
          <p:nvPr/>
        </p:nvSpPr>
        <p:spPr>
          <a:xfrm>
            <a:off x="3797298" y="4319326"/>
            <a:ext cx="1549402" cy="307777"/>
          </a:xfrm>
          <a:prstGeom prst="rect">
            <a:avLst/>
          </a:prstGeom>
          <a:noFill/>
        </p:spPr>
        <p:txBody>
          <a:bodyPr wrap="square" rtlCol="0">
            <a:spAutoFit/>
          </a:bodyPr>
          <a:lstStyle/>
          <a:p>
            <a:r>
              <a:rPr lang="en-US" sz="1400" b="1" i="1" dirty="0">
                <a:solidFill>
                  <a:srgbClr val="C00000"/>
                </a:solidFill>
              </a:rPr>
              <a:t>(emphasis added)</a:t>
            </a:r>
          </a:p>
        </p:txBody>
      </p:sp>
      <p:sp>
        <p:nvSpPr>
          <p:cNvPr id="14" name="Footer Placeholder 4">
            <a:extLst>
              <a:ext uri="{FF2B5EF4-FFF2-40B4-BE49-F238E27FC236}">
                <a16:creationId xmlns:a16="http://schemas.microsoft.com/office/drawing/2014/main" id="{2C3BB00C-6150-A340-A346-DF103535D866}"/>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24489019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12</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For Class A parts, the NDE approach must comply with the Special NDE requirements in NASA-STD-5009.</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046196"/>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401912"/>
            <a:ext cx="8014288" cy="923330"/>
          </a:xfrm>
          <a:prstGeom prst="rect">
            <a:avLst/>
          </a:prstGeom>
          <a:noFill/>
        </p:spPr>
        <p:txBody>
          <a:bodyPr wrap="square" rtlCol="0">
            <a:spAutoFit/>
          </a:bodyPr>
          <a:lstStyle/>
          <a:p>
            <a:pPr algn="ctr"/>
            <a:r>
              <a:rPr lang="en-US" dirty="0"/>
              <a:t>“The NDE approach for Class A parts </a:t>
            </a:r>
            <a:r>
              <a:rPr lang="en-US" b="1" dirty="0"/>
              <a:t>shall</a:t>
            </a:r>
            <a:r>
              <a:rPr lang="en-US" dirty="0"/>
              <a:t> meet the Special NDE requirements of NASA-STD-5009, Nondestructive Evaluation Requirements for Fracture Critical Metallic Components, and be documented in the PPP.”</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143265"/>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924226" y="2543375"/>
            <a:ext cx="7827305" cy="1818447"/>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“The defects of interest in AM are of a different nature than those listed in Tables 1 and 2 of NASA-STD-5009, and AM microstructures can impact the effectiveness of NDE methods. Therefore, all inspection of fracture critical AM hardware should be treated as Special NDE.”</a:t>
            </a:r>
          </a:p>
          <a:p>
            <a:pPr marL="285750" indent="-285750">
              <a:spcAft>
                <a:spcPts val="500"/>
              </a:spcAft>
              <a:buFont typeface="Arial" panose="020B0604020202020204" pitchFamily="34" charset="0"/>
              <a:buChar char="•"/>
            </a:pPr>
            <a:r>
              <a:rPr lang="en-US" dirty="0"/>
              <a:t>“Alternative flaw screening methods for Class A parts (e.g., proof testing) may be feasible with full justification provided in the PPP.”</a:t>
            </a:r>
          </a:p>
        </p:txBody>
      </p:sp>
      <p:sp>
        <p:nvSpPr>
          <p:cNvPr id="14" name="Footer Placeholder 4">
            <a:extLst>
              <a:ext uri="{FF2B5EF4-FFF2-40B4-BE49-F238E27FC236}">
                <a16:creationId xmlns:a16="http://schemas.microsoft.com/office/drawing/2014/main" id="{2C3BB00C-6150-A340-A346-DF103535D866}"/>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822766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13</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 NASA standard requires NDE </a:t>
            </a:r>
            <a:r>
              <a:rPr lang="en-US" altLang="en-US" sz="2800" i="1" dirty="0">
                <a:solidFill>
                  <a:srgbClr val="000000"/>
                </a:solidFill>
              </a:rPr>
              <a:t>for process control </a:t>
            </a:r>
            <a:r>
              <a:rPr lang="en-US" altLang="en-US" sz="2800" dirty="0">
                <a:solidFill>
                  <a:srgbClr val="000000"/>
                </a:solidFill>
              </a:rPr>
              <a:t>with full coverage of the surface and volume for Class B Parts.</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096562"/>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499387"/>
            <a:ext cx="8014288" cy="1200329"/>
          </a:xfrm>
          <a:prstGeom prst="rect">
            <a:avLst/>
          </a:prstGeom>
          <a:noFill/>
        </p:spPr>
        <p:txBody>
          <a:bodyPr wrap="square" rtlCol="0">
            <a:spAutoFit/>
          </a:bodyPr>
          <a:lstStyle/>
          <a:p>
            <a:pPr algn="ctr"/>
            <a:r>
              <a:rPr lang="en-US" dirty="0"/>
              <a:t>“All Class B parts </a:t>
            </a:r>
            <a:r>
              <a:rPr lang="en-US" b="1" dirty="0"/>
              <a:t>shall</a:t>
            </a:r>
            <a:r>
              <a:rPr lang="en-US" dirty="0"/>
              <a:t> receive</a:t>
            </a:r>
            <a:r>
              <a:rPr lang="en-US" b="1" i="1" dirty="0">
                <a:solidFill>
                  <a:srgbClr val="C00000"/>
                </a:solidFill>
              </a:rPr>
              <a:t> NDE for process control </a:t>
            </a:r>
            <a:r>
              <a:rPr lang="en-US" dirty="0"/>
              <a:t>with full coverage of the</a:t>
            </a:r>
            <a:r>
              <a:rPr lang="en-US" b="1" i="1" dirty="0">
                <a:solidFill>
                  <a:srgbClr val="C00000"/>
                </a:solidFill>
              </a:rPr>
              <a:t> </a:t>
            </a:r>
            <a:r>
              <a:rPr lang="en-US" dirty="0"/>
              <a:t>surface and volume of the part, </a:t>
            </a:r>
            <a:r>
              <a:rPr lang="en-US" strike="sngStrike" dirty="0">
                <a:solidFill>
                  <a:srgbClr val="C00000"/>
                </a:solidFill>
              </a:rPr>
              <a:t>including verifiable detection of critical initial flaw size in critical damage tolerant parts</a:t>
            </a:r>
            <a:r>
              <a:rPr lang="en-US" dirty="0"/>
              <a:t>, with any coverage limitations due to NDE techniques(s) and/or part geometry documented in the PPP” </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626237"/>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924226" y="3022101"/>
            <a:ext cx="7827305" cy="1264449"/>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“NDE  for process control requires the use of physical reference standards for calibration and acceptance criteria based on the capability of the NDE technique but does not require quantitative validation of flaw detection. </a:t>
            </a:r>
          </a:p>
          <a:p>
            <a:pPr marL="285750" indent="-285750">
              <a:spcAft>
                <a:spcPts val="500"/>
              </a:spcAft>
              <a:buFont typeface="Arial" panose="020B0604020202020204" pitchFamily="34" charset="0"/>
              <a:buChar char="•"/>
            </a:pPr>
            <a:r>
              <a:rPr lang="en-US" dirty="0"/>
              <a:t>“Targeted approaches for NDE can be proposed and approved per the PPP.”</a:t>
            </a:r>
          </a:p>
        </p:txBody>
      </p:sp>
      <p:sp>
        <p:nvSpPr>
          <p:cNvPr id="5" name="TextBox 4">
            <a:extLst>
              <a:ext uri="{FF2B5EF4-FFF2-40B4-BE49-F238E27FC236}">
                <a16:creationId xmlns:a16="http://schemas.microsoft.com/office/drawing/2014/main" id="{CF0D4BD5-492A-5646-8F82-F9E72E429E50}"/>
              </a:ext>
            </a:extLst>
          </p:cNvPr>
          <p:cNvSpPr txBox="1"/>
          <p:nvPr/>
        </p:nvSpPr>
        <p:spPr>
          <a:xfrm>
            <a:off x="3797298" y="4319326"/>
            <a:ext cx="1549402" cy="307777"/>
          </a:xfrm>
          <a:prstGeom prst="rect">
            <a:avLst/>
          </a:prstGeom>
          <a:noFill/>
        </p:spPr>
        <p:txBody>
          <a:bodyPr wrap="square" rtlCol="0">
            <a:spAutoFit/>
          </a:bodyPr>
          <a:lstStyle/>
          <a:p>
            <a:r>
              <a:rPr lang="en-US" sz="1400" b="1" i="1" dirty="0">
                <a:solidFill>
                  <a:srgbClr val="C00000"/>
                </a:solidFill>
              </a:rPr>
              <a:t>(emphasis added)</a:t>
            </a:r>
          </a:p>
        </p:txBody>
      </p:sp>
      <p:sp>
        <p:nvSpPr>
          <p:cNvPr id="14" name="Footer Placeholder 4">
            <a:extLst>
              <a:ext uri="{FF2B5EF4-FFF2-40B4-BE49-F238E27FC236}">
                <a16:creationId xmlns:a16="http://schemas.microsoft.com/office/drawing/2014/main" id="{2C3BB00C-6150-A340-A346-DF103535D866}"/>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4038081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14</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For Class B parts, the NDE approach must meet the requirements in NASA-STD-5009.</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112068"/>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512178"/>
            <a:ext cx="8014288" cy="646331"/>
          </a:xfrm>
          <a:prstGeom prst="rect">
            <a:avLst/>
          </a:prstGeom>
          <a:noFill/>
        </p:spPr>
        <p:txBody>
          <a:bodyPr wrap="square" rtlCol="0">
            <a:spAutoFit/>
          </a:bodyPr>
          <a:lstStyle/>
          <a:p>
            <a:pPr algn="ctr"/>
            <a:r>
              <a:rPr lang="en-US" dirty="0"/>
              <a:t>“The NDE approach for Class B parts </a:t>
            </a:r>
            <a:r>
              <a:rPr lang="en-US" b="1" dirty="0"/>
              <a:t>shall</a:t>
            </a:r>
            <a:r>
              <a:rPr lang="en-US" dirty="0"/>
              <a:t> meet the </a:t>
            </a:r>
            <a:r>
              <a:rPr lang="en-US" strike="sngStrike" dirty="0">
                <a:solidFill>
                  <a:srgbClr val="C00000"/>
                </a:solidFill>
              </a:rPr>
              <a:t>Special ND</a:t>
            </a:r>
            <a:r>
              <a:rPr lang="en-US" dirty="0">
                <a:solidFill>
                  <a:srgbClr val="C00000"/>
                </a:solidFill>
              </a:rPr>
              <a:t>E </a:t>
            </a:r>
            <a:r>
              <a:rPr lang="en-US" dirty="0"/>
              <a:t>requirements of NASA-STD-5009 and be documented in the PPP.”</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017115"/>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924226" y="2414888"/>
            <a:ext cx="7827305" cy="1818447"/>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“The requirements in NASA-STD-5009 establish important controls, including the definition, validation, documentation, and approval of all NDE procedures, standards, methods, and acceptance criteria […]”</a:t>
            </a:r>
          </a:p>
          <a:p>
            <a:pPr marL="285750" indent="-285750">
              <a:spcAft>
                <a:spcPts val="500"/>
              </a:spcAft>
              <a:buFont typeface="Arial" panose="020B0604020202020204" pitchFamily="34" charset="0"/>
              <a:buChar char="•"/>
            </a:pPr>
            <a:r>
              <a:rPr lang="en-US" dirty="0"/>
              <a:t>“Alternative post-build quality assurance methods for Class B parts (e.g., proof testing), as well as a reduction in NDE scope for Class B parts, may be feasible with full justification provided in the PPP."</a:t>
            </a:r>
          </a:p>
        </p:txBody>
      </p:sp>
      <p:sp>
        <p:nvSpPr>
          <p:cNvPr id="14" name="Footer Placeholder 4">
            <a:extLst>
              <a:ext uri="{FF2B5EF4-FFF2-40B4-BE49-F238E27FC236}">
                <a16:creationId xmlns:a16="http://schemas.microsoft.com/office/drawing/2014/main" id="{2C3BB00C-6150-A340-A346-DF103535D866}"/>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6963911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15</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91102" y="160298"/>
            <a:ext cx="89528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Passive in-situ process monitoring may be used as a quantitative indicator of part quality, if qualified.</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3" name="TextBox 12">
            <a:extLst>
              <a:ext uri="{FF2B5EF4-FFF2-40B4-BE49-F238E27FC236}">
                <a16:creationId xmlns:a16="http://schemas.microsoft.com/office/drawing/2014/main" id="{2910F47A-68D1-D24E-820B-7FB4314B9FEE}"/>
              </a:ext>
            </a:extLst>
          </p:cNvPr>
          <p:cNvSpPr txBox="1"/>
          <p:nvPr/>
        </p:nvSpPr>
        <p:spPr>
          <a:xfrm>
            <a:off x="191102" y="1064589"/>
            <a:ext cx="1466248" cy="400110"/>
          </a:xfrm>
          <a:prstGeom prst="rect">
            <a:avLst/>
          </a:prstGeom>
          <a:noFill/>
        </p:spPr>
        <p:txBody>
          <a:bodyPr wrap="square" rtlCol="0">
            <a:spAutoFit/>
          </a:bodyPr>
          <a:lstStyle/>
          <a:p>
            <a:r>
              <a:rPr lang="en-US" sz="2000" b="1" i="1" dirty="0">
                <a:solidFill>
                  <a:schemeClr val="accent1">
                    <a:lumMod val="75000"/>
                  </a:schemeClr>
                </a:solidFill>
              </a:rPr>
              <a:t>Language:</a:t>
            </a:r>
          </a:p>
        </p:txBody>
      </p:sp>
      <p:sp>
        <p:nvSpPr>
          <p:cNvPr id="3" name="TextBox 2">
            <a:extLst>
              <a:ext uri="{FF2B5EF4-FFF2-40B4-BE49-F238E27FC236}">
                <a16:creationId xmlns:a16="http://schemas.microsoft.com/office/drawing/2014/main" id="{6EB967AA-02F5-A24D-A091-417469288D0F}"/>
              </a:ext>
            </a:extLst>
          </p:cNvPr>
          <p:cNvSpPr txBox="1"/>
          <p:nvPr/>
        </p:nvSpPr>
        <p:spPr>
          <a:xfrm>
            <a:off x="564855" y="1465450"/>
            <a:ext cx="8014288" cy="923330"/>
          </a:xfrm>
          <a:prstGeom prst="rect">
            <a:avLst/>
          </a:prstGeom>
          <a:noFill/>
        </p:spPr>
        <p:txBody>
          <a:bodyPr wrap="square" rtlCol="0">
            <a:spAutoFit/>
          </a:bodyPr>
          <a:lstStyle/>
          <a:p>
            <a:pPr lvl="0" algn="ctr"/>
            <a:r>
              <a:rPr lang="en-US" dirty="0"/>
              <a:t>“Prior to use as a quantitative indicator of part quality for part acceptance, passive in-situ process monitoring technologies </a:t>
            </a:r>
            <a:r>
              <a:rPr lang="en-US" b="1" dirty="0"/>
              <a:t>shall</a:t>
            </a:r>
            <a:r>
              <a:rPr lang="en-US" dirty="0"/>
              <a:t> be </a:t>
            </a:r>
            <a:r>
              <a:rPr lang="en-US" b="1" i="1" dirty="0">
                <a:solidFill>
                  <a:srgbClr val="C00000"/>
                </a:solidFill>
              </a:rPr>
              <a:t>qualified</a:t>
            </a:r>
            <a:r>
              <a:rPr lang="en-US" dirty="0"/>
              <a:t> by the CEO to the satisfaction of NASA in a manner </a:t>
            </a:r>
            <a:r>
              <a:rPr lang="en-US" dirty="0">
                <a:solidFill>
                  <a:srgbClr val="C00000"/>
                </a:solidFill>
              </a:rPr>
              <a:t>analogous to other NDE techniques</a:t>
            </a:r>
            <a:r>
              <a:rPr lang="en-US" dirty="0"/>
              <a:t>.”</a:t>
            </a:r>
          </a:p>
        </p:txBody>
      </p:sp>
      <p:sp>
        <p:nvSpPr>
          <p:cNvPr id="29" name="TextBox 28">
            <a:extLst>
              <a:ext uri="{FF2B5EF4-FFF2-40B4-BE49-F238E27FC236}">
                <a16:creationId xmlns:a16="http://schemas.microsoft.com/office/drawing/2014/main" id="{98A9032C-3A74-134B-8E74-2DDB3B3FB615}"/>
              </a:ext>
            </a:extLst>
          </p:cNvPr>
          <p:cNvSpPr txBox="1"/>
          <p:nvPr/>
        </p:nvSpPr>
        <p:spPr>
          <a:xfrm>
            <a:off x="191102" y="2368990"/>
            <a:ext cx="1466248" cy="400110"/>
          </a:xfrm>
          <a:prstGeom prst="rect">
            <a:avLst/>
          </a:prstGeom>
          <a:noFill/>
        </p:spPr>
        <p:txBody>
          <a:bodyPr wrap="square" rtlCol="0">
            <a:spAutoFit/>
          </a:bodyPr>
          <a:lstStyle/>
          <a:p>
            <a:r>
              <a:rPr lang="en-US" sz="2000" b="1" i="1" dirty="0">
                <a:solidFill>
                  <a:schemeClr val="accent1">
                    <a:lumMod val="75000"/>
                  </a:schemeClr>
                </a:solidFill>
              </a:rPr>
              <a:t>Rationale:</a:t>
            </a:r>
          </a:p>
        </p:txBody>
      </p:sp>
      <p:sp>
        <p:nvSpPr>
          <p:cNvPr id="30" name="TextBox 29">
            <a:extLst>
              <a:ext uri="{FF2B5EF4-FFF2-40B4-BE49-F238E27FC236}">
                <a16:creationId xmlns:a16="http://schemas.microsoft.com/office/drawing/2014/main" id="{9B255E2C-2AFD-5D4E-8FE8-6F20ABC7999E}"/>
              </a:ext>
            </a:extLst>
          </p:cNvPr>
          <p:cNvSpPr txBox="1"/>
          <p:nvPr/>
        </p:nvSpPr>
        <p:spPr>
          <a:xfrm>
            <a:off x="564854" y="2726395"/>
            <a:ext cx="7982969" cy="1200329"/>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dirty="0"/>
              <a:t>“All processes that are used to establish quantifiable quality assurance metrics are qualified against established criteria to </a:t>
            </a:r>
            <a:r>
              <a:rPr lang="en-US" dirty="0">
                <a:solidFill>
                  <a:srgbClr val="C00000"/>
                </a:solidFill>
              </a:rPr>
              <a:t>verify detection reliability</a:t>
            </a:r>
            <a:r>
              <a:rPr lang="en-US" dirty="0"/>
              <a:t>, calibration, and implementation. If in-situ monitoring techniques are employed for such purposes, the need for such qualification is unchanged.”</a:t>
            </a:r>
          </a:p>
        </p:txBody>
      </p:sp>
      <p:sp>
        <p:nvSpPr>
          <p:cNvPr id="5" name="TextBox 4">
            <a:extLst>
              <a:ext uri="{FF2B5EF4-FFF2-40B4-BE49-F238E27FC236}">
                <a16:creationId xmlns:a16="http://schemas.microsoft.com/office/drawing/2014/main" id="{CF0D4BD5-492A-5646-8F82-F9E72E429E50}"/>
              </a:ext>
            </a:extLst>
          </p:cNvPr>
          <p:cNvSpPr txBox="1"/>
          <p:nvPr/>
        </p:nvSpPr>
        <p:spPr>
          <a:xfrm>
            <a:off x="3781638" y="4265496"/>
            <a:ext cx="1549402" cy="307777"/>
          </a:xfrm>
          <a:prstGeom prst="rect">
            <a:avLst/>
          </a:prstGeom>
          <a:noFill/>
        </p:spPr>
        <p:txBody>
          <a:bodyPr wrap="square" rtlCol="0">
            <a:spAutoFit/>
          </a:bodyPr>
          <a:lstStyle/>
          <a:p>
            <a:r>
              <a:rPr lang="en-US" sz="1400" b="1" i="1" dirty="0">
                <a:solidFill>
                  <a:srgbClr val="C00000"/>
                </a:solidFill>
              </a:rPr>
              <a:t>(emphasis added)</a:t>
            </a:r>
          </a:p>
        </p:txBody>
      </p:sp>
      <p:sp>
        <p:nvSpPr>
          <p:cNvPr id="14" name="Footer Placeholder 4">
            <a:extLst>
              <a:ext uri="{FF2B5EF4-FFF2-40B4-BE49-F238E27FC236}">
                <a16:creationId xmlns:a16="http://schemas.microsoft.com/office/drawing/2014/main" id="{44DBFB6E-B279-DD4B-ABD5-F8DC6976B49A}"/>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1931637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16</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91102" y="160298"/>
            <a:ext cx="89528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Passive in-situ process monitoring may NOT replace NDE.</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9" name="TextBox 28">
            <a:extLst>
              <a:ext uri="{FF2B5EF4-FFF2-40B4-BE49-F238E27FC236}">
                <a16:creationId xmlns:a16="http://schemas.microsoft.com/office/drawing/2014/main" id="{98A9032C-3A74-134B-8E74-2DDB3B3FB615}"/>
              </a:ext>
            </a:extLst>
          </p:cNvPr>
          <p:cNvSpPr txBox="1"/>
          <p:nvPr/>
        </p:nvSpPr>
        <p:spPr>
          <a:xfrm>
            <a:off x="191102" y="712990"/>
            <a:ext cx="2197075" cy="400110"/>
          </a:xfrm>
          <a:prstGeom prst="rect">
            <a:avLst/>
          </a:prstGeom>
          <a:noFill/>
        </p:spPr>
        <p:txBody>
          <a:bodyPr wrap="square" rtlCol="0">
            <a:spAutoFit/>
          </a:bodyPr>
          <a:lstStyle/>
          <a:p>
            <a:r>
              <a:rPr lang="en-US" sz="2000" b="1" i="1" dirty="0">
                <a:solidFill>
                  <a:schemeClr val="accent1">
                    <a:lumMod val="75000"/>
                  </a:schemeClr>
                </a:solidFill>
              </a:rPr>
              <a:t>Rationale (cont.):</a:t>
            </a:r>
          </a:p>
        </p:txBody>
      </p:sp>
      <p:sp>
        <p:nvSpPr>
          <p:cNvPr id="30" name="TextBox 29">
            <a:extLst>
              <a:ext uri="{FF2B5EF4-FFF2-40B4-BE49-F238E27FC236}">
                <a16:creationId xmlns:a16="http://schemas.microsoft.com/office/drawing/2014/main" id="{9B255E2C-2AFD-5D4E-8FE8-6F20ABC7999E}"/>
              </a:ext>
            </a:extLst>
          </p:cNvPr>
          <p:cNvSpPr txBox="1"/>
          <p:nvPr/>
        </p:nvSpPr>
        <p:spPr>
          <a:xfrm>
            <a:off x="564854" y="1236825"/>
            <a:ext cx="7982969" cy="2929007"/>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US" sz="1600" dirty="0"/>
              <a:t>“Certification of a passive in-situ monitoring technology relies upon a thorough</a:t>
            </a:r>
            <a:r>
              <a:rPr lang="en-US" sz="1600" b="1" i="1" dirty="0"/>
              <a:t> </a:t>
            </a:r>
            <a:r>
              <a:rPr lang="en-US" sz="1600" dirty="0">
                <a:solidFill>
                  <a:srgbClr val="C00000"/>
                </a:solidFill>
              </a:rPr>
              <a:t>understanding of the physical basis </a:t>
            </a:r>
            <a:r>
              <a:rPr lang="en-US" sz="1600" dirty="0"/>
              <a:t>for the measured phenomena, a </a:t>
            </a:r>
            <a:r>
              <a:rPr lang="en-US" sz="1600" dirty="0">
                <a:solidFill>
                  <a:srgbClr val="C00000"/>
                </a:solidFill>
              </a:rPr>
              <a:t>proven causal correlation </a:t>
            </a:r>
            <a:r>
              <a:rPr lang="en-US" sz="1600" dirty="0"/>
              <a:t>of the measured phenomena to a well-defined defective process state, and a proven level of reliability for detection of the defective process state.”</a:t>
            </a:r>
          </a:p>
          <a:p>
            <a:pPr marL="285750" indent="-285750">
              <a:spcAft>
                <a:spcPts val="500"/>
              </a:spcAft>
              <a:buFont typeface="Arial" panose="020B0604020202020204" pitchFamily="34" charset="0"/>
              <a:buChar char="•"/>
            </a:pPr>
            <a:r>
              <a:rPr lang="en-US" sz="1600" dirty="0"/>
              <a:t>“If qualified in the manner stated above, an in-situ process monitoring technique can be used to </a:t>
            </a:r>
            <a:r>
              <a:rPr lang="en-US" sz="1600" dirty="0">
                <a:solidFill>
                  <a:srgbClr val="C00000"/>
                </a:solidFill>
              </a:rPr>
              <a:t>complement</a:t>
            </a:r>
            <a:r>
              <a:rPr lang="en-US" sz="1600" dirty="0"/>
              <a:t> NDE in the Integrated Structural Integrity Rationale of the PPP. At this time, even a qualified in-situ process monitoring method </a:t>
            </a:r>
            <a:r>
              <a:rPr lang="en-US" sz="1600" dirty="0">
                <a:solidFill>
                  <a:srgbClr val="C00000"/>
                </a:solidFill>
              </a:rPr>
              <a:t>cannot</a:t>
            </a:r>
            <a:r>
              <a:rPr lang="en-US" sz="1600" dirty="0"/>
              <a:t> be considered a complete replacement for NDE.”</a:t>
            </a:r>
          </a:p>
          <a:p>
            <a:pPr marL="285750" indent="-285750">
              <a:spcAft>
                <a:spcPts val="500"/>
              </a:spcAft>
              <a:buFont typeface="Arial" panose="020B0604020202020204" pitchFamily="34" charset="0"/>
              <a:buChar char="•"/>
            </a:pPr>
            <a:r>
              <a:rPr lang="en-US" sz="1600" dirty="0"/>
              <a:t>“Even if qualification is not desired, the use of in-situ process monitoring is </a:t>
            </a:r>
            <a:r>
              <a:rPr lang="en-US" sz="1600" dirty="0">
                <a:solidFill>
                  <a:srgbClr val="C00000"/>
                </a:solidFill>
              </a:rPr>
              <a:t>encouraged</a:t>
            </a:r>
            <a:r>
              <a:rPr lang="en-US" sz="1600" dirty="0"/>
              <a:t> as a source of </a:t>
            </a:r>
            <a:r>
              <a:rPr lang="en-US" sz="1600" dirty="0">
                <a:solidFill>
                  <a:srgbClr val="C00000"/>
                </a:solidFill>
              </a:rPr>
              <a:t>process control data</a:t>
            </a:r>
            <a:r>
              <a:rPr lang="en-US" sz="1600" dirty="0"/>
              <a:t>. This data can also be used to help </a:t>
            </a:r>
            <a:r>
              <a:rPr lang="en-US" sz="1600" dirty="0">
                <a:solidFill>
                  <a:srgbClr val="C00000"/>
                </a:solidFill>
              </a:rPr>
              <a:t>guide targeted inspection</a:t>
            </a:r>
            <a:r>
              <a:rPr lang="en-US" sz="1600" dirty="0"/>
              <a:t>.”</a:t>
            </a:r>
          </a:p>
        </p:txBody>
      </p:sp>
      <p:sp>
        <p:nvSpPr>
          <p:cNvPr id="5" name="TextBox 4">
            <a:extLst>
              <a:ext uri="{FF2B5EF4-FFF2-40B4-BE49-F238E27FC236}">
                <a16:creationId xmlns:a16="http://schemas.microsoft.com/office/drawing/2014/main" id="{CF0D4BD5-492A-5646-8F82-F9E72E429E50}"/>
              </a:ext>
            </a:extLst>
          </p:cNvPr>
          <p:cNvSpPr txBox="1"/>
          <p:nvPr/>
        </p:nvSpPr>
        <p:spPr>
          <a:xfrm>
            <a:off x="3781638" y="4265496"/>
            <a:ext cx="1549402" cy="307777"/>
          </a:xfrm>
          <a:prstGeom prst="rect">
            <a:avLst/>
          </a:prstGeom>
          <a:noFill/>
        </p:spPr>
        <p:txBody>
          <a:bodyPr wrap="square" rtlCol="0">
            <a:spAutoFit/>
          </a:bodyPr>
          <a:lstStyle/>
          <a:p>
            <a:r>
              <a:rPr lang="en-US" sz="1400" b="1" i="1" dirty="0">
                <a:solidFill>
                  <a:srgbClr val="C00000"/>
                </a:solidFill>
              </a:rPr>
              <a:t>(emphasis added)</a:t>
            </a:r>
          </a:p>
        </p:txBody>
      </p:sp>
      <p:sp>
        <p:nvSpPr>
          <p:cNvPr id="14" name="Footer Placeholder 4">
            <a:extLst>
              <a:ext uri="{FF2B5EF4-FFF2-40B4-BE49-F238E27FC236}">
                <a16:creationId xmlns:a16="http://schemas.microsoft.com/office/drawing/2014/main" id="{44DBFB6E-B279-DD4B-ABD5-F8DC6976B49A}"/>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28781755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17</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249294" y="81443"/>
            <a:ext cx="8740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dirty="0">
                <a:solidFill>
                  <a:srgbClr val="000000"/>
                </a:solidFill>
              </a:rPr>
              <a:t>In-situ monitoring can be used in several aspects of certification:</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4" name="TextBox 3">
            <a:extLst>
              <a:ext uri="{FF2B5EF4-FFF2-40B4-BE49-F238E27FC236}">
                <a16:creationId xmlns:a16="http://schemas.microsoft.com/office/drawing/2014/main" id="{C18BE2DA-9234-1844-89CB-A7AA2DEB31DD}"/>
              </a:ext>
            </a:extLst>
          </p:cNvPr>
          <p:cNvSpPr txBox="1"/>
          <p:nvPr/>
        </p:nvSpPr>
        <p:spPr>
          <a:xfrm>
            <a:off x="5424427" y="701061"/>
            <a:ext cx="3547604" cy="4031873"/>
          </a:xfrm>
          <a:prstGeom prst="rect">
            <a:avLst/>
          </a:prstGeom>
          <a:noFill/>
        </p:spPr>
        <p:txBody>
          <a:bodyPr wrap="square" rtlCol="0">
            <a:spAutoFit/>
          </a:bodyPr>
          <a:lstStyle/>
          <a:p>
            <a:r>
              <a:rPr lang="en-US" sz="1600" b="1" dirty="0"/>
              <a:t>Qualification of Material Process (QMP)</a:t>
            </a:r>
          </a:p>
          <a:p>
            <a:pPr marL="231775" indent="-231775">
              <a:buFont typeface="Arial" panose="020B0604020202020204" pitchFamily="34" charset="0"/>
              <a:buChar char="•"/>
            </a:pPr>
            <a:r>
              <a:rPr lang="en-US" sz="1600" dirty="0"/>
              <a:t>Use with process development</a:t>
            </a:r>
          </a:p>
          <a:p>
            <a:r>
              <a:rPr lang="en-US" sz="1600" b="1" dirty="0"/>
              <a:t>Part Classification</a:t>
            </a:r>
          </a:p>
          <a:p>
            <a:pPr marL="231775" indent="-231775">
              <a:buFont typeface="Arial" panose="020B0604020202020204" pitchFamily="34" charset="0"/>
              <a:buChar char="•"/>
            </a:pPr>
            <a:r>
              <a:rPr lang="en-US" sz="1600" dirty="0"/>
              <a:t>Improve inspectability for better AM risk posture </a:t>
            </a:r>
          </a:p>
          <a:p>
            <a:pPr marL="231775" indent="-231775">
              <a:buFont typeface="Arial" panose="020B0604020202020204" pitchFamily="34" charset="0"/>
              <a:buChar char="•"/>
            </a:pPr>
            <a:r>
              <a:rPr lang="en-US" sz="1600" dirty="0"/>
              <a:t>Inspection process must be qualified by cognizant engineering org. (CEO)</a:t>
            </a:r>
          </a:p>
          <a:p>
            <a:r>
              <a:rPr lang="en-US" sz="1600" b="1" dirty="0"/>
              <a:t>Part Production Plan</a:t>
            </a:r>
          </a:p>
          <a:p>
            <a:pPr marL="231775" indent="-231775">
              <a:buFont typeface="Arial" panose="020B0604020202020204" pitchFamily="34" charset="0"/>
              <a:buChar char="•"/>
            </a:pPr>
            <a:r>
              <a:rPr lang="en-US" sz="1600" dirty="0"/>
              <a:t>Integrated Structural Integrity Rationale (ISIR):</a:t>
            </a:r>
          </a:p>
          <a:p>
            <a:pPr marL="685800" lvl="1" indent="-228600">
              <a:buFont typeface="Arial" panose="020B0604020202020204" pitchFamily="34" charset="0"/>
              <a:buChar char="•"/>
            </a:pPr>
            <a:r>
              <a:rPr lang="en-US" sz="1600" dirty="0"/>
              <a:t>Can be specified as a defect screening action</a:t>
            </a:r>
          </a:p>
          <a:p>
            <a:pPr marL="685800" lvl="1" indent="-228600">
              <a:buFont typeface="Arial" panose="020B0604020202020204" pitchFamily="34" charset="0"/>
              <a:buChar char="•"/>
            </a:pPr>
            <a:r>
              <a:rPr lang="en-US" sz="1600" dirty="0"/>
              <a:t>Must be qualified by CEO</a:t>
            </a:r>
          </a:p>
          <a:p>
            <a:r>
              <a:rPr lang="en-US" sz="1600" b="1" dirty="0"/>
              <a:t>Production Controls</a:t>
            </a:r>
          </a:p>
          <a:p>
            <a:pPr marL="231775" indent="-231775">
              <a:buFont typeface="Arial" panose="020B0604020202020204" pitchFamily="34" charset="0"/>
              <a:buChar char="•"/>
            </a:pPr>
            <a:r>
              <a:rPr lang="en-US" sz="1600" dirty="0"/>
              <a:t>Could develop certain metrics to track over time</a:t>
            </a:r>
          </a:p>
        </p:txBody>
      </p:sp>
      <p:sp>
        <p:nvSpPr>
          <p:cNvPr id="2" name="Rectangle 1">
            <a:extLst>
              <a:ext uri="{FF2B5EF4-FFF2-40B4-BE49-F238E27FC236}">
                <a16:creationId xmlns:a16="http://schemas.microsoft.com/office/drawing/2014/main" id="{8F370F5B-AAC5-9045-B0CA-3EE8A083F7D8}"/>
              </a:ext>
            </a:extLst>
          </p:cNvPr>
          <p:cNvSpPr/>
          <p:nvPr/>
        </p:nvSpPr>
        <p:spPr>
          <a:xfrm>
            <a:off x="2147941" y="3403322"/>
            <a:ext cx="2954506" cy="1340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4">
            <a:extLst>
              <a:ext uri="{FF2B5EF4-FFF2-40B4-BE49-F238E27FC236}">
                <a16:creationId xmlns:a16="http://schemas.microsoft.com/office/drawing/2014/main" id="{A2EAFBFE-6A22-444A-891C-55CFA62069C0}"/>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pic>
        <p:nvPicPr>
          <p:cNvPr id="9" name="Picture 8" descr="Diagram, schematic&#10;&#10;Description automatically generated">
            <a:extLst>
              <a:ext uri="{FF2B5EF4-FFF2-40B4-BE49-F238E27FC236}">
                <a16:creationId xmlns:a16="http://schemas.microsoft.com/office/drawing/2014/main" id="{91918929-5B35-504B-A289-74FD74C27AB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494" b="96558" l="1304" r="99080">
                        <a14:foregroundMark x1="1380" y1="4221" x2="1380" y2="4221"/>
                        <a14:foregroundMark x1="21933" y1="33896" x2="21933" y2="33896"/>
                        <a14:foregroundMark x1="13880" y1="22727" x2="40337" y2="39026"/>
                        <a14:foregroundMark x1="40337" y1="39026" x2="41104" y2="40130"/>
                        <a14:foregroundMark x1="5445" y1="5130" x2="38037" y2="28442"/>
                        <a14:foregroundMark x1="38037" y1="28442" x2="64494" y2="71429"/>
                        <a14:foregroundMark x1="64494" y1="71429" x2="64494" y2="71429"/>
                        <a14:foregroundMark x1="17945" y1="3831" x2="90491" y2="6494"/>
                        <a14:foregroundMark x1="90491" y1="6494" x2="91104" y2="5909"/>
                        <a14:foregroundMark x1="20552" y1="1753" x2="58436" y2="3831"/>
                        <a14:foregroundMark x1="58436" y1="3831" x2="88957" y2="1753"/>
                        <a14:foregroundMark x1="88957" y1="1753" x2="96626" y2="2338"/>
                        <a14:foregroundMark x1="87270" y1="95260" x2="84816" y2="95455"/>
                        <a14:foregroundMark x1="88650" y1="95260" x2="93098" y2="95455"/>
                        <a14:foregroundMark x1="88190" y1="95844" x2="96856" y2="94675"/>
                        <a14:foregroundMark x1="83052" y1="95974" x2="98620" y2="95455"/>
                        <a14:foregroundMark x1="82132" y1="96558" x2="96089" y2="96558"/>
                        <a14:foregroundMark x1="96089" y1="96558" x2="98466" y2="96364"/>
                        <a14:foregroundMark x1="97776" y1="96558" x2="99080" y2="95649"/>
                        <a14:foregroundMark x1="81672" y1="96364" x2="80368" y2="95649"/>
                      </a14:backgroundRemoval>
                    </a14:imgEffect>
                  </a14:imgLayer>
                </a14:imgProps>
              </a:ext>
            </a:extLst>
          </a:blip>
          <a:stretch>
            <a:fillRect/>
          </a:stretch>
        </p:blipFill>
        <p:spPr>
          <a:xfrm>
            <a:off x="1567332" y="547783"/>
            <a:ext cx="3670740" cy="4335078"/>
          </a:xfrm>
          <a:prstGeom prst="rect">
            <a:avLst/>
          </a:prstGeom>
        </p:spPr>
      </p:pic>
      <p:sp>
        <p:nvSpPr>
          <p:cNvPr id="10" name="Rounded Rectangle 9">
            <a:extLst>
              <a:ext uri="{FF2B5EF4-FFF2-40B4-BE49-F238E27FC236}">
                <a16:creationId xmlns:a16="http://schemas.microsoft.com/office/drawing/2014/main" id="{F5B64EB6-55A5-F048-8877-337DA1BF7CBE}"/>
              </a:ext>
            </a:extLst>
          </p:cNvPr>
          <p:cNvSpPr/>
          <p:nvPr/>
        </p:nvSpPr>
        <p:spPr>
          <a:xfrm>
            <a:off x="2384933" y="3373291"/>
            <a:ext cx="826994" cy="138312"/>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E545A54C-5A3E-7D46-8375-E8648CFBB163}"/>
              </a:ext>
            </a:extLst>
          </p:cNvPr>
          <p:cNvSpPr/>
          <p:nvPr/>
        </p:nvSpPr>
        <p:spPr>
          <a:xfrm>
            <a:off x="2120654" y="4005637"/>
            <a:ext cx="952959" cy="143741"/>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6244CB99-33D5-AC42-97DD-729EFD307C5B}"/>
              </a:ext>
            </a:extLst>
          </p:cNvPr>
          <p:cNvSpPr/>
          <p:nvPr/>
        </p:nvSpPr>
        <p:spPr>
          <a:xfrm>
            <a:off x="2392615" y="3632511"/>
            <a:ext cx="1203513" cy="140350"/>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C6BAB42C-3D9D-A046-9D5F-C170DE1213FD}"/>
              </a:ext>
            </a:extLst>
          </p:cNvPr>
          <p:cNvSpPr/>
          <p:nvPr/>
        </p:nvSpPr>
        <p:spPr>
          <a:xfrm>
            <a:off x="2117205" y="1846505"/>
            <a:ext cx="1455871" cy="143660"/>
          </a:xfrm>
          <a:prstGeom prst="round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38645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18</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 </a:t>
            </a:r>
            <a:r>
              <a:rPr lang="en-US" altLang="en-US" sz="2800" u="sng" dirty="0">
                <a:solidFill>
                  <a:srgbClr val="000000"/>
                </a:solidFill>
              </a:rPr>
              <a:t>current</a:t>
            </a:r>
            <a:r>
              <a:rPr lang="en-US" altLang="en-US" sz="2800" dirty="0">
                <a:solidFill>
                  <a:srgbClr val="000000"/>
                </a:solidFill>
              </a:rPr>
              <a:t> certification approach does not accommodate the use of adaptive systems.</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152637" y="3167403"/>
            <a:ext cx="4785561" cy="400110"/>
          </a:xfrm>
          <a:prstGeom prst="rect">
            <a:avLst/>
          </a:prstGeom>
          <a:noFill/>
        </p:spPr>
        <p:txBody>
          <a:bodyPr wrap="square" rtlCol="0">
            <a:spAutoFit/>
          </a:bodyPr>
          <a:lstStyle/>
          <a:p>
            <a:r>
              <a:rPr lang="en-US" sz="2000" b="1" i="1" dirty="0">
                <a:solidFill>
                  <a:schemeClr val="accent1">
                    <a:lumMod val="75000"/>
                  </a:schemeClr>
                </a:solidFill>
              </a:rPr>
              <a:t>Two issues for verification:</a:t>
            </a:r>
          </a:p>
        </p:txBody>
      </p:sp>
      <p:sp>
        <p:nvSpPr>
          <p:cNvPr id="24" name="TextBox 23">
            <a:extLst>
              <a:ext uri="{FF2B5EF4-FFF2-40B4-BE49-F238E27FC236}">
                <a16:creationId xmlns:a16="http://schemas.microsoft.com/office/drawing/2014/main" id="{ED36305F-A5C0-6445-B998-2911F1D2559F}"/>
              </a:ext>
            </a:extLst>
          </p:cNvPr>
          <p:cNvSpPr txBox="1"/>
          <p:nvPr/>
        </p:nvSpPr>
        <p:spPr>
          <a:xfrm>
            <a:off x="430081" y="2227858"/>
            <a:ext cx="7306224" cy="93358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600" dirty="0"/>
              <a:t>Monitor the process using sensors (e.g. </a:t>
            </a:r>
            <a:r>
              <a:rPr lang="en-US" sz="1600" dirty="0" err="1"/>
              <a:t>meltpool</a:t>
            </a:r>
            <a:r>
              <a:rPr lang="en-US" sz="1600" dirty="0"/>
              <a:t> thermal signature) and change a machine/process parameter (e.g. laser power) to optimize the response</a:t>
            </a:r>
          </a:p>
          <a:p>
            <a:pPr marL="285750" indent="-285750">
              <a:spcAft>
                <a:spcPts val="800"/>
              </a:spcAft>
              <a:buFont typeface="Arial" panose="020B0604020202020204" pitchFamily="34" charset="0"/>
              <a:buChar char="•"/>
            </a:pPr>
            <a:r>
              <a:rPr lang="en-US" sz="1600" dirty="0"/>
              <a:t>Currently available in many directed energy deposition (DED) systems</a:t>
            </a:r>
          </a:p>
        </p:txBody>
      </p:sp>
      <p:sp>
        <p:nvSpPr>
          <p:cNvPr id="12" name="TextBox 11">
            <a:extLst>
              <a:ext uri="{FF2B5EF4-FFF2-40B4-BE49-F238E27FC236}">
                <a16:creationId xmlns:a16="http://schemas.microsoft.com/office/drawing/2014/main" id="{3131B62B-3FEA-EF47-8C3C-30A36E742441}"/>
              </a:ext>
            </a:extLst>
          </p:cNvPr>
          <p:cNvSpPr txBox="1"/>
          <p:nvPr/>
        </p:nvSpPr>
        <p:spPr>
          <a:xfrm>
            <a:off x="430081" y="3561404"/>
            <a:ext cx="7528197" cy="687368"/>
          </a:xfrm>
          <a:prstGeom prst="rect">
            <a:avLst/>
          </a:prstGeom>
          <a:noFill/>
        </p:spPr>
        <p:txBody>
          <a:bodyPr wrap="square" rtlCol="0">
            <a:spAutoFit/>
          </a:bodyPr>
          <a:lstStyle/>
          <a:p>
            <a:pPr marL="342900" indent="-342900">
              <a:spcAft>
                <a:spcPts val="800"/>
              </a:spcAft>
              <a:buFont typeface="+mj-lt"/>
              <a:buAutoNum type="arabicPeriod"/>
            </a:pPr>
            <a:r>
              <a:rPr lang="en-US" sz="1600" dirty="0"/>
              <a:t>Verify the sensor performance, algorithm and machine response</a:t>
            </a:r>
          </a:p>
          <a:p>
            <a:pPr marL="342900" indent="-342900">
              <a:buFont typeface="+mj-lt"/>
              <a:buAutoNum type="arabicPeriod"/>
            </a:pPr>
            <a:r>
              <a:rPr lang="en-US" sz="1600" dirty="0"/>
              <a:t>Verify the physics – does controlling this parameter result in a good part?</a:t>
            </a:r>
          </a:p>
        </p:txBody>
      </p:sp>
      <p:sp>
        <p:nvSpPr>
          <p:cNvPr id="13" name="TextBox 12">
            <a:extLst>
              <a:ext uri="{FF2B5EF4-FFF2-40B4-BE49-F238E27FC236}">
                <a16:creationId xmlns:a16="http://schemas.microsoft.com/office/drawing/2014/main" id="{2910F47A-68D1-D24E-820B-7FB4314B9FEE}"/>
              </a:ext>
            </a:extLst>
          </p:cNvPr>
          <p:cNvSpPr txBox="1"/>
          <p:nvPr/>
        </p:nvSpPr>
        <p:spPr>
          <a:xfrm>
            <a:off x="191340" y="1867680"/>
            <a:ext cx="4032085" cy="400110"/>
          </a:xfrm>
          <a:prstGeom prst="rect">
            <a:avLst/>
          </a:prstGeom>
          <a:noFill/>
        </p:spPr>
        <p:txBody>
          <a:bodyPr wrap="square" rtlCol="0">
            <a:spAutoFit/>
          </a:bodyPr>
          <a:lstStyle/>
          <a:p>
            <a:r>
              <a:rPr lang="en-US" sz="2000" b="1" i="1" dirty="0">
                <a:solidFill>
                  <a:schemeClr val="accent1">
                    <a:lumMod val="75000"/>
                  </a:schemeClr>
                </a:solidFill>
              </a:rPr>
              <a:t>Adaptive (Closed-Loop) Systems</a:t>
            </a:r>
          </a:p>
        </p:txBody>
      </p:sp>
      <p:sp>
        <p:nvSpPr>
          <p:cNvPr id="2" name="TextBox 1">
            <a:extLst>
              <a:ext uri="{FF2B5EF4-FFF2-40B4-BE49-F238E27FC236}">
                <a16:creationId xmlns:a16="http://schemas.microsoft.com/office/drawing/2014/main" id="{5A11BDD4-D250-B349-A1FF-363C1918C2AB}"/>
              </a:ext>
            </a:extLst>
          </p:cNvPr>
          <p:cNvSpPr txBox="1"/>
          <p:nvPr/>
        </p:nvSpPr>
        <p:spPr>
          <a:xfrm>
            <a:off x="6596854" y="3552982"/>
            <a:ext cx="2053057" cy="369332"/>
          </a:xfrm>
          <a:prstGeom prst="rect">
            <a:avLst/>
          </a:prstGeom>
          <a:noFill/>
        </p:spPr>
        <p:txBody>
          <a:bodyPr wrap="square" rtlCol="0">
            <a:spAutoFit/>
          </a:bodyPr>
          <a:lstStyle/>
          <a:p>
            <a:r>
              <a:rPr lang="en-US" b="1" i="1" dirty="0">
                <a:solidFill>
                  <a:srgbClr val="C00000"/>
                </a:solidFill>
              </a:rPr>
              <a:t>(control system)</a:t>
            </a:r>
          </a:p>
        </p:txBody>
      </p:sp>
      <p:sp>
        <p:nvSpPr>
          <p:cNvPr id="14" name="TextBox 13">
            <a:extLst>
              <a:ext uri="{FF2B5EF4-FFF2-40B4-BE49-F238E27FC236}">
                <a16:creationId xmlns:a16="http://schemas.microsoft.com/office/drawing/2014/main" id="{763A8050-B42D-194F-9D77-EE6DEA211CC7}"/>
              </a:ext>
            </a:extLst>
          </p:cNvPr>
          <p:cNvSpPr txBox="1"/>
          <p:nvPr/>
        </p:nvSpPr>
        <p:spPr>
          <a:xfrm>
            <a:off x="7149409" y="3885396"/>
            <a:ext cx="1355563" cy="369332"/>
          </a:xfrm>
          <a:prstGeom prst="rect">
            <a:avLst/>
          </a:prstGeom>
          <a:noFill/>
        </p:spPr>
        <p:txBody>
          <a:bodyPr wrap="square" rtlCol="0">
            <a:spAutoFit/>
          </a:bodyPr>
          <a:lstStyle/>
          <a:p>
            <a:r>
              <a:rPr lang="en-US" b="1" i="1" dirty="0">
                <a:solidFill>
                  <a:srgbClr val="C00000"/>
                </a:solidFill>
              </a:rPr>
              <a:t>(materials)</a:t>
            </a:r>
          </a:p>
        </p:txBody>
      </p:sp>
      <p:sp>
        <p:nvSpPr>
          <p:cNvPr id="15" name="TextBox 14">
            <a:extLst>
              <a:ext uri="{FF2B5EF4-FFF2-40B4-BE49-F238E27FC236}">
                <a16:creationId xmlns:a16="http://schemas.microsoft.com/office/drawing/2014/main" id="{821279B2-2E36-9D45-BF59-0E8A67EE5B5C}"/>
              </a:ext>
            </a:extLst>
          </p:cNvPr>
          <p:cNvSpPr txBox="1"/>
          <p:nvPr/>
        </p:nvSpPr>
        <p:spPr>
          <a:xfrm>
            <a:off x="430081" y="1114405"/>
            <a:ext cx="7982969" cy="738664"/>
          </a:xfrm>
          <a:prstGeom prst="rect">
            <a:avLst/>
          </a:prstGeom>
          <a:noFill/>
        </p:spPr>
        <p:txBody>
          <a:bodyPr wrap="square" rtlCol="0">
            <a:spAutoFit/>
          </a:bodyPr>
          <a:lstStyle/>
          <a:p>
            <a:pPr algn="ctr">
              <a:spcAft>
                <a:spcPts val="500"/>
              </a:spcAft>
            </a:pPr>
            <a:r>
              <a:rPr lang="en-US" sz="1400" dirty="0"/>
              <a:t>“Closed-loop process control based on </a:t>
            </a:r>
            <a:r>
              <a:rPr lang="en-US" sz="1400" dirty="0">
                <a:solidFill>
                  <a:srgbClr val="C00000"/>
                </a:solidFill>
              </a:rPr>
              <a:t>adaptive</a:t>
            </a:r>
            <a:r>
              <a:rPr lang="en-US" sz="1400" dirty="0"/>
              <a:t> in-situ monitoring technologies that alter the defined AM process in response to monitored phenomena are </a:t>
            </a:r>
            <a:r>
              <a:rPr lang="en-US" sz="1400" dirty="0">
                <a:solidFill>
                  <a:srgbClr val="C00000"/>
                </a:solidFill>
              </a:rPr>
              <a:t>not currently applicable </a:t>
            </a:r>
            <a:r>
              <a:rPr lang="en-US" sz="1400" dirty="0"/>
              <a:t>technology per this NASA Technical Standard and cannot be used without prior approved tailoring.”</a:t>
            </a:r>
          </a:p>
        </p:txBody>
      </p:sp>
      <p:sp>
        <p:nvSpPr>
          <p:cNvPr id="17" name="Footer Placeholder 4">
            <a:extLst>
              <a:ext uri="{FF2B5EF4-FFF2-40B4-BE49-F238E27FC236}">
                <a16:creationId xmlns:a16="http://schemas.microsoft.com/office/drawing/2014/main" id="{0974C64B-CAFB-644D-8172-A57FF784243C}"/>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2406704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19</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dirty="0">
                <a:solidFill>
                  <a:srgbClr val="000000"/>
                </a:solidFill>
              </a:rPr>
              <a:t>For certifying closed-loop control systems, NASA can leverage the expertise of the spacecraft control systems community.</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596174" y="2523635"/>
            <a:ext cx="4785561" cy="400110"/>
          </a:xfrm>
          <a:prstGeom prst="rect">
            <a:avLst/>
          </a:prstGeom>
          <a:noFill/>
        </p:spPr>
        <p:txBody>
          <a:bodyPr wrap="square" rtlCol="0">
            <a:spAutoFit/>
          </a:bodyPr>
          <a:lstStyle/>
          <a:p>
            <a:r>
              <a:rPr lang="en-US" sz="2000" b="1" i="1" dirty="0">
                <a:solidFill>
                  <a:schemeClr val="accent1">
                    <a:lumMod val="75000"/>
                  </a:schemeClr>
                </a:solidFill>
              </a:rPr>
              <a:t>Black box issue:</a:t>
            </a:r>
          </a:p>
        </p:txBody>
      </p:sp>
      <p:sp>
        <p:nvSpPr>
          <p:cNvPr id="24" name="TextBox 23">
            <a:extLst>
              <a:ext uri="{FF2B5EF4-FFF2-40B4-BE49-F238E27FC236}">
                <a16:creationId xmlns:a16="http://schemas.microsoft.com/office/drawing/2014/main" id="{ED36305F-A5C0-6445-B998-2911F1D2559F}"/>
              </a:ext>
            </a:extLst>
          </p:cNvPr>
          <p:cNvSpPr txBox="1"/>
          <p:nvPr/>
        </p:nvSpPr>
        <p:spPr>
          <a:xfrm>
            <a:off x="1019629" y="1359201"/>
            <a:ext cx="6548234" cy="1162178"/>
          </a:xfrm>
          <a:prstGeom prst="rect">
            <a:avLst/>
          </a:prstGeom>
          <a:noFill/>
        </p:spPr>
        <p:txBody>
          <a:bodyPr wrap="square" rtlCol="0">
            <a:spAutoFit/>
          </a:bodyPr>
          <a:lstStyle/>
          <a:p>
            <a:pPr marL="342900" indent="-342900">
              <a:lnSpc>
                <a:spcPct val="150000"/>
              </a:lnSpc>
              <a:buFont typeface="+mj-lt"/>
              <a:buAutoNum type="arabicPeriod"/>
            </a:pPr>
            <a:r>
              <a:rPr lang="en-US" sz="1600" dirty="0"/>
              <a:t>Verify the accuracy of the sensor data</a:t>
            </a:r>
          </a:p>
          <a:p>
            <a:pPr marL="342900" indent="-342900">
              <a:lnSpc>
                <a:spcPct val="150000"/>
              </a:lnSpc>
              <a:buFont typeface="+mj-lt"/>
              <a:buAutoNum type="arabicPeriod"/>
            </a:pPr>
            <a:r>
              <a:rPr lang="en-US" sz="1600" dirty="0"/>
              <a:t>Verify the software/algorithm processing and response</a:t>
            </a:r>
          </a:p>
          <a:p>
            <a:pPr marL="342900" indent="-342900">
              <a:lnSpc>
                <a:spcPct val="150000"/>
              </a:lnSpc>
              <a:buFont typeface="+mj-lt"/>
              <a:buAutoNum type="arabicPeriod"/>
            </a:pPr>
            <a:r>
              <a:rPr lang="en-US" sz="1600" dirty="0"/>
              <a:t>Verify that the changed parameter responds correctly</a:t>
            </a:r>
          </a:p>
        </p:txBody>
      </p:sp>
      <p:sp>
        <p:nvSpPr>
          <p:cNvPr id="12" name="TextBox 11">
            <a:extLst>
              <a:ext uri="{FF2B5EF4-FFF2-40B4-BE49-F238E27FC236}">
                <a16:creationId xmlns:a16="http://schemas.microsoft.com/office/drawing/2014/main" id="{3131B62B-3FEA-EF47-8C3C-30A36E742441}"/>
              </a:ext>
            </a:extLst>
          </p:cNvPr>
          <p:cNvSpPr txBox="1"/>
          <p:nvPr/>
        </p:nvSpPr>
        <p:spPr>
          <a:xfrm>
            <a:off x="1016868" y="2917974"/>
            <a:ext cx="6624756" cy="1282402"/>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600" dirty="0"/>
              <a:t>For commercial systems, machine parameters may not be known, algorithms may not be accessible</a:t>
            </a:r>
          </a:p>
          <a:p>
            <a:pPr marL="285750" indent="-285750">
              <a:spcAft>
                <a:spcPts val="800"/>
              </a:spcAft>
              <a:buFont typeface="Arial" panose="020B0604020202020204" pitchFamily="34" charset="0"/>
              <a:buChar char="•"/>
            </a:pPr>
            <a:r>
              <a:rPr lang="en-US" sz="1600" dirty="0"/>
              <a:t>Ideal approach: collaborate with machine manufacturers</a:t>
            </a:r>
          </a:p>
          <a:p>
            <a:pPr marL="285750" indent="-285750">
              <a:spcAft>
                <a:spcPts val="800"/>
              </a:spcAft>
              <a:buFont typeface="Arial" panose="020B0604020202020204" pitchFamily="34" charset="0"/>
              <a:buChar char="•"/>
            </a:pPr>
            <a:r>
              <a:rPr lang="en-US" sz="1600" dirty="0"/>
              <a:t>Can also develop transfer function by studying inputs/outputs</a:t>
            </a:r>
          </a:p>
        </p:txBody>
      </p:sp>
      <p:sp>
        <p:nvSpPr>
          <p:cNvPr id="13" name="TextBox 12">
            <a:extLst>
              <a:ext uri="{FF2B5EF4-FFF2-40B4-BE49-F238E27FC236}">
                <a16:creationId xmlns:a16="http://schemas.microsoft.com/office/drawing/2014/main" id="{2910F47A-68D1-D24E-820B-7FB4314B9FEE}"/>
              </a:ext>
            </a:extLst>
          </p:cNvPr>
          <p:cNvSpPr txBox="1"/>
          <p:nvPr/>
        </p:nvSpPr>
        <p:spPr>
          <a:xfrm>
            <a:off x="596174" y="1036931"/>
            <a:ext cx="4032085" cy="400110"/>
          </a:xfrm>
          <a:prstGeom prst="rect">
            <a:avLst/>
          </a:prstGeom>
          <a:noFill/>
        </p:spPr>
        <p:txBody>
          <a:bodyPr wrap="square" rtlCol="0">
            <a:spAutoFit/>
          </a:bodyPr>
          <a:lstStyle/>
          <a:p>
            <a:r>
              <a:rPr lang="en-US" sz="2000" b="1" i="1" dirty="0">
                <a:solidFill>
                  <a:schemeClr val="accent1">
                    <a:lumMod val="75000"/>
                  </a:schemeClr>
                </a:solidFill>
              </a:rPr>
              <a:t>Verification of a control system:</a:t>
            </a:r>
          </a:p>
        </p:txBody>
      </p:sp>
      <p:sp>
        <p:nvSpPr>
          <p:cNvPr id="14" name="Footer Placeholder 4">
            <a:extLst>
              <a:ext uri="{FF2B5EF4-FFF2-40B4-BE49-F238E27FC236}">
                <a16:creationId xmlns:a16="http://schemas.microsoft.com/office/drawing/2014/main" id="{9EB465E1-6F59-3244-93DF-4EF279958575}"/>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0995431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xfrm>
            <a:off x="57150" y="4835130"/>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569AA3CD-A2CB-466D-9230-F5738A9C58EC}" type="slidenum">
              <a:rPr lang="en-US" altLang="en-US" sz="1050">
                <a:solidFill>
                  <a:srgbClr val="404040"/>
                </a:solidFill>
              </a:rPr>
              <a:pPr algn="l" eaLnBrk="1" hangingPunct="1"/>
              <a:t>2</a:t>
            </a:fld>
            <a:endParaRPr lang="en-US" altLang="en-US" sz="1050">
              <a:solidFill>
                <a:srgbClr val="404040"/>
              </a:solidFill>
            </a:endParaRPr>
          </a:p>
        </p:txBody>
      </p:sp>
      <p:sp>
        <p:nvSpPr>
          <p:cNvPr id="6149" name="Rectangle 4"/>
          <p:cNvSpPr>
            <a:spLocks noChangeArrowheads="1"/>
          </p:cNvSpPr>
          <p:nvPr/>
        </p:nvSpPr>
        <p:spPr bwMode="auto">
          <a:xfrm>
            <a:off x="5160084" y="2468751"/>
            <a:ext cx="2230892"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47625" tIns="19050" rIns="47625" bIns="19050">
            <a:spAutoFit/>
          </a:bodyPr>
          <a:lstStyle/>
          <a:p>
            <a:pPr eaLnBrk="0" hangingPunct="0">
              <a:defRPr/>
            </a:pPr>
            <a:r>
              <a:rPr lang="en-US" dirty="0">
                <a:solidFill>
                  <a:schemeClr val="tx1">
                    <a:lumMod val="85000"/>
                    <a:lumOff val="15000"/>
                  </a:schemeClr>
                </a:solidFill>
              </a:rPr>
              <a:t>Qualification of NDE and in-situ monitoring</a:t>
            </a:r>
          </a:p>
        </p:txBody>
      </p:sp>
      <p:sp>
        <p:nvSpPr>
          <p:cNvPr id="6151" name="Rectangle 6"/>
          <p:cNvSpPr>
            <a:spLocks noChangeArrowheads="1"/>
          </p:cNvSpPr>
          <p:nvPr/>
        </p:nvSpPr>
        <p:spPr bwMode="auto">
          <a:xfrm>
            <a:off x="7502264" y="3629821"/>
            <a:ext cx="1480312"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47625" tIns="19050" rIns="47625" bIns="19050">
            <a:spAutoFit/>
          </a:bodyPr>
          <a:lstStyle/>
          <a:p>
            <a:pPr eaLnBrk="0" hangingPunct="0">
              <a:defRPr/>
            </a:pPr>
            <a:r>
              <a:rPr lang="en-US" dirty="0">
                <a:solidFill>
                  <a:schemeClr val="tx1">
                    <a:lumMod val="85000"/>
                    <a:lumOff val="15000"/>
                  </a:schemeClr>
                </a:solidFill>
              </a:rPr>
              <a:t>Certification framework</a:t>
            </a:r>
          </a:p>
        </p:txBody>
      </p:sp>
      <p:sp>
        <p:nvSpPr>
          <p:cNvPr id="6153" name="Text Box 8"/>
          <p:cNvSpPr txBox="1">
            <a:spLocks noChangeArrowheads="1"/>
          </p:cNvSpPr>
          <p:nvPr/>
        </p:nvSpPr>
        <p:spPr bwMode="auto">
          <a:xfrm>
            <a:off x="161423" y="138479"/>
            <a:ext cx="882115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600" dirty="0">
                <a:solidFill>
                  <a:srgbClr val="000000"/>
                </a:solidFill>
              </a:rPr>
              <a:t>We will discuss NASA’s interest in qualifying in-situ monitoring and NDE methods for certification of AM space hardware.</a:t>
            </a:r>
          </a:p>
        </p:txBody>
      </p:sp>
      <p:pic>
        <p:nvPicPr>
          <p:cNvPr id="10" name="Picture 9">
            <a:extLst>
              <a:ext uri="{FF2B5EF4-FFF2-40B4-BE49-F238E27FC236}">
                <a16:creationId xmlns:a16="http://schemas.microsoft.com/office/drawing/2014/main" id="{B8C6234A-B6D8-5A4A-BD08-33B40250EB94}"/>
              </a:ext>
            </a:extLst>
          </p:cNvPr>
          <p:cNvPicPr>
            <a:picLocks noChangeAspect="1"/>
          </p:cNvPicPr>
          <p:nvPr/>
        </p:nvPicPr>
        <p:blipFill>
          <a:blip r:embed="rId3"/>
          <a:stretch>
            <a:fillRect/>
          </a:stretch>
        </p:blipFill>
        <p:spPr>
          <a:xfrm>
            <a:off x="-293552" y="4253774"/>
            <a:ext cx="1779452" cy="889726"/>
          </a:xfrm>
          <a:prstGeom prst="rect">
            <a:avLst/>
          </a:prstGeom>
        </p:spPr>
      </p:pic>
      <p:pic>
        <p:nvPicPr>
          <p:cNvPr id="11" name="Picture 10">
            <a:extLst>
              <a:ext uri="{FF2B5EF4-FFF2-40B4-BE49-F238E27FC236}">
                <a16:creationId xmlns:a16="http://schemas.microsoft.com/office/drawing/2014/main" id="{F8D4A28D-000C-7141-9403-A77BFAE36267}"/>
              </a:ext>
            </a:extLst>
          </p:cNvPr>
          <p:cNvPicPr>
            <a:picLocks noChangeAspect="1"/>
          </p:cNvPicPr>
          <p:nvPr/>
        </p:nvPicPr>
        <p:blipFill>
          <a:blip r:embed="rId4"/>
          <a:stretch>
            <a:fillRect/>
          </a:stretch>
        </p:blipFill>
        <p:spPr>
          <a:xfrm>
            <a:off x="1019630" y="4377499"/>
            <a:ext cx="700885" cy="700883"/>
          </a:xfrm>
          <a:prstGeom prst="rect">
            <a:avLst/>
          </a:prstGeom>
        </p:spPr>
      </p:pic>
      <p:pic>
        <p:nvPicPr>
          <p:cNvPr id="13" name="Picture 12">
            <a:extLst>
              <a:ext uri="{FF2B5EF4-FFF2-40B4-BE49-F238E27FC236}">
                <a16:creationId xmlns:a16="http://schemas.microsoft.com/office/drawing/2014/main" id="{CDF45916-DFA9-9842-9C11-E0951BE45AB5}"/>
              </a:ext>
            </a:extLst>
          </p:cNvPr>
          <p:cNvPicPr>
            <a:picLocks noChangeAspect="1"/>
          </p:cNvPicPr>
          <p:nvPr/>
        </p:nvPicPr>
        <p:blipFill rotWithShape="1">
          <a:blip r:embed="rId5"/>
          <a:srcRect t="10403" r="2516" b="11475"/>
          <a:stretch/>
        </p:blipFill>
        <p:spPr>
          <a:xfrm>
            <a:off x="2696589" y="2431922"/>
            <a:ext cx="2242166" cy="1197899"/>
          </a:xfrm>
          <a:prstGeom prst="rect">
            <a:avLst/>
          </a:prstGeom>
          <a:ln w="12700">
            <a:solidFill>
              <a:schemeClr val="tx1"/>
            </a:solidFill>
          </a:ln>
        </p:spPr>
      </p:pic>
      <p:pic>
        <p:nvPicPr>
          <p:cNvPr id="14" name="Picture 13">
            <a:extLst>
              <a:ext uri="{FF2B5EF4-FFF2-40B4-BE49-F238E27FC236}">
                <a16:creationId xmlns:a16="http://schemas.microsoft.com/office/drawing/2014/main" id="{4AD31620-5E8D-C748-B422-97E3C53EB446}"/>
              </a:ext>
            </a:extLst>
          </p:cNvPr>
          <p:cNvPicPr>
            <a:picLocks noChangeAspect="1"/>
          </p:cNvPicPr>
          <p:nvPr/>
        </p:nvPicPr>
        <p:blipFill>
          <a:blip r:embed="rId6"/>
          <a:stretch>
            <a:fillRect/>
          </a:stretch>
        </p:blipFill>
        <p:spPr>
          <a:xfrm>
            <a:off x="5020959" y="3396868"/>
            <a:ext cx="2230892" cy="1197899"/>
          </a:xfrm>
          <a:prstGeom prst="rect">
            <a:avLst/>
          </a:prstGeom>
        </p:spPr>
      </p:pic>
      <p:sp>
        <p:nvSpPr>
          <p:cNvPr id="19" name="Footer Placeholder 4">
            <a:extLst>
              <a:ext uri="{FF2B5EF4-FFF2-40B4-BE49-F238E27FC236}">
                <a16:creationId xmlns:a16="http://schemas.microsoft.com/office/drawing/2014/main" id="{F3EAEED8-5D28-1A45-ABD5-33924FBF7D81}"/>
              </a:ext>
            </a:extLst>
          </p:cNvPr>
          <p:cNvSpPr txBox="1">
            <a:spLocks/>
          </p:cNvSpPr>
          <p:nvPr/>
        </p:nvSpPr>
        <p:spPr>
          <a:xfrm>
            <a:off x="2388177" y="4675983"/>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Approved for Public Release – Distribution is Unlimited</a:t>
            </a:r>
            <a:endParaRPr lang="en-US" dirty="0"/>
          </a:p>
        </p:txBody>
      </p:sp>
      <p:pic>
        <p:nvPicPr>
          <p:cNvPr id="12" name="Picture 11">
            <a:extLst>
              <a:ext uri="{FF2B5EF4-FFF2-40B4-BE49-F238E27FC236}">
                <a16:creationId xmlns:a16="http://schemas.microsoft.com/office/drawing/2014/main" id="{4BCF3C5A-AC10-2F47-8882-0FDA5A228760}"/>
              </a:ext>
            </a:extLst>
          </p:cNvPr>
          <p:cNvPicPr>
            <a:picLocks noChangeAspect="1"/>
          </p:cNvPicPr>
          <p:nvPr/>
        </p:nvPicPr>
        <p:blipFill>
          <a:blip r:embed="rId7"/>
          <a:stretch>
            <a:fillRect/>
          </a:stretch>
        </p:blipFill>
        <p:spPr>
          <a:xfrm>
            <a:off x="496540" y="1154756"/>
            <a:ext cx="1978720" cy="1313995"/>
          </a:xfrm>
          <a:prstGeom prst="rect">
            <a:avLst/>
          </a:prstGeom>
          <a:ln w="12700">
            <a:solidFill>
              <a:schemeClr val="tx1"/>
            </a:solidFill>
          </a:ln>
        </p:spPr>
      </p:pic>
      <p:sp>
        <p:nvSpPr>
          <p:cNvPr id="15" name="Rectangle 2">
            <a:extLst>
              <a:ext uri="{FF2B5EF4-FFF2-40B4-BE49-F238E27FC236}">
                <a16:creationId xmlns:a16="http://schemas.microsoft.com/office/drawing/2014/main" id="{0C486B5D-7BB6-6F4D-B4D9-DF4564AEB4D1}"/>
              </a:ext>
            </a:extLst>
          </p:cNvPr>
          <p:cNvSpPr>
            <a:spLocks noChangeArrowheads="1"/>
          </p:cNvSpPr>
          <p:nvPr/>
        </p:nvSpPr>
        <p:spPr bwMode="auto">
          <a:xfrm>
            <a:off x="2793302" y="1254242"/>
            <a:ext cx="2048741"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47625" tIns="19050" rIns="47625" bIns="19050">
            <a:spAutoFit/>
          </a:bodyPr>
          <a:lstStyle/>
          <a:p>
            <a:pPr eaLnBrk="0" hangingPunct="0">
              <a:defRPr/>
            </a:pPr>
            <a:r>
              <a:rPr lang="en-US" dirty="0">
                <a:solidFill>
                  <a:schemeClr val="tx1">
                    <a:lumMod val="85000"/>
                    <a:lumOff val="15000"/>
                  </a:schemeClr>
                </a:solidFill>
              </a:rPr>
              <a:t>NASA’s involvement and approach</a:t>
            </a:r>
          </a:p>
        </p:txBody>
      </p:sp>
    </p:spTree>
    <p:extLst>
      <p:ext uri="{BB962C8B-B14F-4D97-AF65-F5344CB8AC3E}">
        <p14:creationId xmlns:p14="http://schemas.microsoft.com/office/powerpoint/2010/main" val="1091997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20</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dirty="0">
                <a:solidFill>
                  <a:srgbClr val="000000"/>
                </a:solidFill>
              </a:rPr>
              <a:t>Verifying that the adaptive system results in good material is a challenge that will require further study.</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299287" y="3506286"/>
            <a:ext cx="6077758" cy="400110"/>
          </a:xfrm>
          <a:prstGeom prst="rect">
            <a:avLst/>
          </a:prstGeom>
          <a:noFill/>
        </p:spPr>
        <p:txBody>
          <a:bodyPr wrap="square" rtlCol="0">
            <a:spAutoFit/>
          </a:bodyPr>
          <a:lstStyle/>
          <a:p>
            <a:r>
              <a:rPr lang="en-US" sz="2000" b="1" i="1" dirty="0">
                <a:solidFill>
                  <a:schemeClr val="accent1">
                    <a:lumMod val="75000"/>
                  </a:schemeClr>
                </a:solidFill>
              </a:rPr>
              <a:t>What parameter will you change?</a:t>
            </a:r>
          </a:p>
        </p:txBody>
      </p:sp>
      <p:sp>
        <p:nvSpPr>
          <p:cNvPr id="24" name="TextBox 23">
            <a:extLst>
              <a:ext uri="{FF2B5EF4-FFF2-40B4-BE49-F238E27FC236}">
                <a16:creationId xmlns:a16="http://schemas.microsoft.com/office/drawing/2014/main" id="{ED36305F-A5C0-6445-B998-2911F1D2559F}"/>
              </a:ext>
            </a:extLst>
          </p:cNvPr>
          <p:cNvSpPr txBox="1"/>
          <p:nvPr/>
        </p:nvSpPr>
        <p:spPr>
          <a:xfrm>
            <a:off x="535176" y="1376468"/>
            <a:ext cx="7954600" cy="792846"/>
          </a:xfrm>
          <a:prstGeom prst="rect">
            <a:avLst/>
          </a:prstGeom>
          <a:noFill/>
        </p:spPr>
        <p:txBody>
          <a:bodyPr wrap="square" rtlCol="0">
            <a:spAutoFit/>
          </a:bodyPr>
          <a:lstStyle/>
          <a:p>
            <a:pPr>
              <a:lnSpc>
                <a:spcPct val="150000"/>
              </a:lnSpc>
            </a:pPr>
            <a:r>
              <a:rPr lang="en-US" sz="1600" dirty="0"/>
              <a:t>Assume you’re monitoring the </a:t>
            </a:r>
            <a:r>
              <a:rPr lang="en-US" sz="1600" dirty="0" err="1"/>
              <a:t>meltpool</a:t>
            </a:r>
            <a:r>
              <a:rPr lang="en-US" sz="1600" dirty="0"/>
              <a:t> thermal emissions</a:t>
            </a:r>
          </a:p>
          <a:p>
            <a:pPr>
              <a:lnSpc>
                <a:spcPct val="150000"/>
              </a:lnSpc>
            </a:pPr>
            <a:r>
              <a:rPr lang="en-US" sz="1600" dirty="0"/>
              <a:t>Are you looking to keep it constant, or vary it based on part geometry?</a:t>
            </a:r>
          </a:p>
        </p:txBody>
      </p:sp>
      <p:sp>
        <p:nvSpPr>
          <p:cNvPr id="12" name="TextBox 11">
            <a:extLst>
              <a:ext uri="{FF2B5EF4-FFF2-40B4-BE49-F238E27FC236}">
                <a16:creationId xmlns:a16="http://schemas.microsoft.com/office/drawing/2014/main" id="{3131B62B-3FEA-EF47-8C3C-30A36E742441}"/>
              </a:ext>
            </a:extLst>
          </p:cNvPr>
          <p:cNvSpPr txBox="1"/>
          <p:nvPr/>
        </p:nvSpPr>
        <p:spPr>
          <a:xfrm>
            <a:off x="1764433" y="3760027"/>
            <a:ext cx="7247219" cy="915956"/>
          </a:xfrm>
          <a:prstGeom prst="rect">
            <a:avLst/>
          </a:prstGeom>
          <a:noFill/>
        </p:spPr>
        <p:txBody>
          <a:bodyPr wrap="square" rtlCol="0">
            <a:spAutoFit/>
          </a:bodyPr>
          <a:lstStyle/>
          <a:p>
            <a:pPr>
              <a:lnSpc>
                <a:spcPct val="200000"/>
              </a:lnSpc>
            </a:pPr>
            <a:r>
              <a:rPr lang="en-US" sz="1600" b="1" dirty="0">
                <a:solidFill>
                  <a:srgbClr val="C00000"/>
                </a:solidFill>
              </a:rPr>
              <a:t>More complex if monitoring multiple signals and/or changing multiple parameters</a:t>
            </a:r>
          </a:p>
          <a:p>
            <a:pPr algn="ctr">
              <a:lnSpc>
                <a:spcPct val="150000"/>
              </a:lnSpc>
            </a:pPr>
            <a:r>
              <a:rPr lang="en-US" sz="1600" b="1" dirty="0">
                <a:solidFill>
                  <a:srgbClr val="C00000"/>
                </a:solidFill>
              </a:rPr>
              <a:t>Qualify process for each different system, alloy, part?</a:t>
            </a:r>
          </a:p>
        </p:txBody>
      </p:sp>
      <p:sp>
        <p:nvSpPr>
          <p:cNvPr id="13" name="TextBox 12">
            <a:extLst>
              <a:ext uri="{FF2B5EF4-FFF2-40B4-BE49-F238E27FC236}">
                <a16:creationId xmlns:a16="http://schemas.microsoft.com/office/drawing/2014/main" id="{2910F47A-68D1-D24E-820B-7FB4314B9FEE}"/>
              </a:ext>
            </a:extLst>
          </p:cNvPr>
          <p:cNvSpPr txBox="1"/>
          <p:nvPr/>
        </p:nvSpPr>
        <p:spPr>
          <a:xfrm>
            <a:off x="299287" y="1065839"/>
            <a:ext cx="6671525" cy="400110"/>
          </a:xfrm>
          <a:prstGeom prst="rect">
            <a:avLst/>
          </a:prstGeom>
          <a:noFill/>
        </p:spPr>
        <p:txBody>
          <a:bodyPr wrap="square" rtlCol="0">
            <a:spAutoFit/>
          </a:bodyPr>
          <a:lstStyle/>
          <a:p>
            <a:r>
              <a:rPr lang="en-US" sz="2000" b="1" i="1" dirty="0">
                <a:solidFill>
                  <a:schemeClr val="accent1">
                    <a:lumMod val="75000"/>
                  </a:schemeClr>
                </a:solidFill>
              </a:rPr>
              <a:t>What is being monitored, and to what end?</a:t>
            </a:r>
          </a:p>
        </p:txBody>
      </p:sp>
      <p:sp>
        <p:nvSpPr>
          <p:cNvPr id="11" name="TextBox 10">
            <a:extLst>
              <a:ext uri="{FF2B5EF4-FFF2-40B4-BE49-F238E27FC236}">
                <a16:creationId xmlns:a16="http://schemas.microsoft.com/office/drawing/2014/main" id="{88A8B101-0695-8243-8DA1-CD0A328326E0}"/>
              </a:ext>
            </a:extLst>
          </p:cNvPr>
          <p:cNvSpPr txBox="1"/>
          <p:nvPr/>
        </p:nvSpPr>
        <p:spPr>
          <a:xfrm>
            <a:off x="299287" y="2316637"/>
            <a:ext cx="7633428" cy="400110"/>
          </a:xfrm>
          <a:prstGeom prst="rect">
            <a:avLst/>
          </a:prstGeom>
          <a:noFill/>
        </p:spPr>
        <p:txBody>
          <a:bodyPr wrap="square" rtlCol="0">
            <a:spAutoFit/>
          </a:bodyPr>
          <a:lstStyle/>
          <a:p>
            <a:r>
              <a:rPr lang="en-US" sz="2000" b="1" i="1" dirty="0">
                <a:solidFill>
                  <a:schemeClr val="accent1">
                    <a:lumMod val="75000"/>
                  </a:schemeClr>
                </a:solidFill>
              </a:rPr>
              <a:t>What does it really tell you about the process and the material?</a:t>
            </a:r>
          </a:p>
        </p:txBody>
      </p:sp>
      <p:sp>
        <p:nvSpPr>
          <p:cNvPr id="2" name="Rectangle 1">
            <a:extLst>
              <a:ext uri="{FF2B5EF4-FFF2-40B4-BE49-F238E27FC236}">
                <a16:creationId xmlns:a16="http://schemas.microsoft.com/office/drawing/2014/main" id="{09093E82-531D-0E42-90B5-7120F0740DBE}"/>
              </a:ext>
            </a:extLst>
          </p:cNvPr>
          <p:cNvSpPr/>
          <p:nvPr/>
        </p:nvSpPr>
        <p:spPr>
          <a:xfrm>
            <a:off x="535176" y="2627266"/>
            <a:ext cx="7161649" cy="792846"/>
          </a:xfrm>
          <a:prstGeom prst="rect">
            <a:avLst/>
          </a:prstGeom>
        </p:spPr>
        <p:txBody>
          <a:bodyPr wrap="square">
            <a:spAutoFit/>
          </a:bodyPr>
          <a:lstStyle/>
          <a:p>
            <a:pPr>
              <a:lnSpc>
                <a:spcPct val="150000"/>
              </a:lnSpc>
            </a:pPr>
            <a:r>
              <a:rPr lang="en-US" sz="1600" dirty="0"/>
              <a:t>Is this a good indicator of material quality?</a:t>
            </a:r>
          </a:p>
          <a:p>
            <a:pPr>
              <a:lnSpc>
                <a:spcPct val="150000"/>
              </a:lnSpc>
            </a:pPr>
            <a:r>
              <a:rPr lang="en-US" sz="1600" dirty="0"/>
              <a:t>Is the resulting microstructure/morphology consistent and repeatable?</a:t>
            </a:r>
          </a:p>
        </p:txBody>
      </p:sp>
      <p:sp>
        <p:nvSpPr>
          <p:cNvPr id="15" name="Footer Placeholder 4">
            <a:extLst>
              <a:ext uri="{FF2B5EF4-FFF2-40B4-BE49-F238E27FC236}">
                <a16:creationId xmlns:a16="http://schemas.microsoft.com/office/drawing/2014/main" id="{E2B4ADC1-22C1-D04B-A201-FBC2C9ECC03F}"/>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7973178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xfrm>
            <a:off x="57150" y="4835130"/>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569AA3CD-A2CB-466D-9230-F5738A9C58EC}" type="slidenum">
              <a:rPr lang="en-US" altLang="en-US" sz="1050">
                <a:solidFill>
                  <a:srgbClr val="404040"/>
                </a:solidFill>
              </a:rPr>
              <a:pPr algn="l" eaLnBrk="1" hangingPunct="1"/>
              <a:t>21</a:t>
            </a:fld>
            <a:endParaRPr lang="en-US" altLang="en-US" sz="1050">
              <a:solidFill>
                <a:srgbClr val="404040"/>
              </a:solidFill>
            </a:endParaRPr>
          </a:p>
        </p:txBody>
      </p:sp>
      <p:sp>
        <p:nvSpPr>
          <p:cNvPr id="6153" name="Text Box 8"/>
          <p:cNvSpPr txBox="1">
            <a:spLocks noChangeArrowheads="1"/>
          </p:cNvSpPr>
          <p:nvPr/>
        </p:nvSpPr>
        <p:spPr bwMode="auto">
          <a:xfrm>
            <a:off x="322847" y="204295"/>
            <a:ext cx="88211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tabLst>
                <a:tab pos="1765300" algn="l"/>
              </a:tabLst>
            </a:pPr>
            <a:r>
              <a:rPr lang="en-US" altLang="en-US" dirty="0">
                <a:solidFill>
                  <a:srgbClr val="000000"/>
                </a:solidFill>
              </a:rPr>
              <a:t>In summary, NASA encourages and wants to help enable the use of in-situ process monitoring for AM certification.</a:t>
            </a:r>
          </a:p>
        </p:txBody>
      </p:sp>
      <p:pic>
        <p:nvPicPr>
          <p:cNvPr id="10" name="Picture 9">
            <a:extLst>
              <a:ext uri="{FF2B5EF4-FFF2-40B4-BE49-F238E27FC236}">
                <a16:creationId xmlns:a16="http://schemas.microsoft.com/office/drawing/2014/main" id="{B8C6234A-B6D8-5A4A-BD08-33B40250EB9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11" name="Picture 10">
            <a:extLst>
              <a:ext uri="{FF2B5EF4-FFF2-40B4-BE49-F238E27FC236}">
                <a16:creationId xmlns:a16="http://schemas.microsoft.com/office/drawing/2014/main" id="{F8D4A28D-000C-7141-9403-A77BFAE3626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pic>
        <p:nvPicPr>
          <p:cNvPr id="13" name="Picture 12">
            <a:extLst>
              <a:ext uri="{FF2B5EF4-FFF2-40B4-BE49-F238E27FC236}">
                <a16:creationId xmlns:a16="http://schemas.microsoft.com/office/drawing/2014/main" id="{CDF45916-DFA9-9842-9C11-E0951BE45AB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800516" y="3461621"/>
            <a:ext cx="1909813" cy="1020336"/>
          </a:xfrm>
          <a:prstGeom prst="rect">
            <a:avLst/>
          </a:prstGeom>
          <a:ln w="12700">
            <a:solidFill>
              <a:schemeClr val="tx1"/>
            </a:solidFill>
          </a:ln>
        </p:spPr>
      </p:pic>
      <p:sp>
        <p:nvSpPr>
          <p:cNvPr id="3" name="TextBox 2">
            <a:extLst>
              <a:ext uri="{FF2B5EF4-FFF2-40B4-BE49-F238E27FC236}">
                <a16:creationId xmlns:a16="http://schemas.microsoft.com/office/drawing/2014/main" id="{8265DCD3-ACF1-5C40-85DD-9407594C7873}"/>
              </a:ext>
            </a:extLst>
          </p:cNvPr>
          <p:cNvSpPr txBox="1"/>
          <p:nvPr/>
        </p:nvSpPr>
        <p:spPr>
          <a:xfrm>
            <a:off x="1485900" y="3571679"/>
            <a:ext cx="3454476" cy="800219"/>
          </a:xfrm>
          <a:prstGeom prst="rect">
            <a:avLst/>
          </a:prstGeom>
          <a:noFill/>
        </p:spPr>
        <p:txBody>
          <a:bodyPr wrap="square" rtlCol="0">
            <a:spAutoFit/>
          </a:bodyPr>
          <a:lstStyle/>
          <a:p>
            <a:pPr algn="ctr"/>
            <a:r>
              <a:rPr lang="en-US" b="1" dirty="0">
                <a:solidFill>
                  <a:schemeClr val="accent1">
                    <a:lumMod val="75000"/>
                  </a:schemeClr>
                </a:solidFill>
              </a:rPr>
              <a:t>Thank you for your time!</a:t>
            </a:r>
          </a:p>
          <a:p>
            <a:pPr algn="ctr"/>
            <a:endParaRPr lang="en-US" sz="1000" b="1" dirty="0">
              <a:solidFill>
                <a:schemeClr val="accent1">
                  <a:lumMod val="75000"/>
                </a:schemeClr>
              </a:solidFill>
            </a:endParaRPr>
          </a:p>
          <a:p>
            <a:pPr algn="ctr"/>
            <a:r>
              <a:rPr lang="en-US" b="1" dirty="0">
                <a:solidFill>
                  <a:schemeClr val="accent1">
                    <a:lumMod val="75000"/>
                  </a:schemeClr>
                </a:solidFill>
              </a:rPr>
              <a:t>Questions?</a:t>
            </a:r>
          </a:p>
        </p:txBody>
      </p:sp>
      <p:sp>
        <p:nvSpPr>
          <p:cNvPr id="12" name="Footer Placeholder 4">
            <a:extLst>
              <a:ext uri="{FF2B5EF4-FFF2-40B4-BE49-F238E27FC236}">
                <a16:creationId xmlns:a16="http://schemas.microsoft.com/office/drawing/2014/main" id="{847F6FED-8453-EA4C-94D7-DBC20A087E8D}"/>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
        <p:nvSpPr>
          <p:cNvPr id="14" name="TextBox 13">
            <a:extLst>
              <a:ext uri="{FF2B5EF4-FFF2-40B4-BE49-F238E27FC236}">
                <a16:creationId xmlns:a16="http://schemas.microsoft.com/office/drawing/2014/main" id="{B85ED978-3477-5741-8595-190764264E9C}"/>
              </a:ext>
            </a:extLst>
          </p:cNvPr>
          <p:cNvSpPr txBox="1"/>
          <p:nvPr/>
        </p:nvSpPr>
        <p:spPr>
          <a:xfrm>
            <a:off x="322847" y="1229318"/>
            <a:ext cx="8420372" cy="2031325"/>
          </a:xfrm>
          <a:prstGeom prst="rect">
            <a:avLst/>
          </a:prstGeom>
          <a:noFill/>
        </p:spPr>
        <p:txBody>
          <a:bodyPr wrap="square" rtlCol="0">
            <a:spAutoFit/>
          </a:bodyPr>
          <a:lstStyle/>
          <a:p>
            <a:r>
              <a:rPr lang="en-US" dirty="0"/>
              <a:t>Use for process monitoring is </a:t>
            </a:r>
            <a:r>
              <a:rPr lang="en-US" b="1" i="1" dirty="0">
                <a:solidFill>
                  <a:srgbClr val="C00000"/>
                </a:solidFill>
              </a:rPr>
              <a:t>highly encouraged.</a:t>
            </a:r>
          </a:p>
          <a:p>
            <a:r>
              <a:rPr lang="en-US" b="1" i="1" dirty="0">
                <a:solidFill>
                  <a:srgbClr val="C00000"/>
                </a:solidFill>
              </a:rPr>
              <a:t>	</a:t>
            </a:r>
            <a:r>
              <a:rPr lang="en-US" dirty="0"/>
              <a:t> → Will help inform, develop, and prepare for part quality function</a:t>
            </a:r>
          </a:p>
          <a:p>
            <a:endParaRPr lang="en-US" dirty="0"/>
          </a:p>
          <a:p>
            <a:r>
              <a:rPr lang="en-US" dirty="0"/>
              <a:t>To use for </a:t>
            </a:r>
            <a:r>
              <a:rPr lang="en-US" b="1" i="1" dirty="0">
                <a:solidFill>
                  <a:srgbClr val="C00000"/>
                </a:solidFill>
              </a:rPr>
              <a:t>quantitative part quality </a:t>
            </a:r>
            <a:r>
              <a:rPr lang="en-US" dirty="0"/>
              <a:t>function, monitoring system must be qualified.</a:t>
            </a:r>
          </a:p>
          <a:p>
            <a:r>
              <a:rPr lang="en-US" dirty="0"/>
              <a:t>	→ Main challenge: developing correlation of indication to verified defect</a:t>
            </a:r>
          </a:p>
          <a:p>
            <a:endParaRPr lang="en-US" dirty="0"/>
          </a:p>
          <a:p>
            <a:r>
              <a:rPr lang="en-US" dirty="0"/>
              <a:t>Qualifying </a:t>
            </a:r>
            <a:r>
              <a:rPr lang="en-US" b="1" i="1" dirty="0">
                <a:solidFill>
                  <a:srgbClr val="C00000"/>
                </a:solidFill>
              </a:rPr>
              <a:t>closed-loop, adaptive </a:t>
            </a:r>
            <a:r>
              <a:rPr lang="en-US" dirty="0"/>
              <a:t>systems will require a new approach to the QMP.</a:t>
            </a:r>
          </a:p>
        </p:txBody>
      </p:sp>
    </p:spTree>
    <p:extLst>
      <p:ext uri="{BB962C8B-B14F-4D97-AF65-F5344CB8AC3E}">
        <p14:creationId xmlns:p14="http://schemas.microsoft.com/office/powerpoint/2010/main" val="449515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05403" y="195285"/>
            <a:ext cx="896653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600" dirty="0">
                <a:solidFill>
                  <a:srgbClr val="000000"/>
                </a:solidFill>
              </a:rPr>
              <a:t>NASA is interested in qualifying in-situ monitoring for complex, critical parts that are difficult to inspect using traditional NDE.</a:t>
            </a:r>
          </a:p>
        </p:txBody>
      </p:sp>
      <p:sp>
        <p:nvSpPr>
          <p:cNvPr id="52" name="TextBox 51">
            <a:extLst>
              <a:ext uri="{FF2B5EF4-FFF2-40B4-BE49-F238E27FC236}">
                <a16:creationId xmlns:a16="http://schemas.microsoft.com/office/drawing/2014/main" id="{ACB61FA4-A126-9F4C-8362-7440771ADD38}"/>
              </a:ext>
            </a:extLst>
          </p:cNvPr>
          <p:cNvSpPr txBox="1"/>
          <p:nvPr/>
        </p:nvSpPr>
        <p:spPr>
          <a:xfrm>
            <a:off x="6505170" y="3683884"/>
            <a:ext cx="3138838" cy="738664"/>
          </a:xfrm>
          <a:prstGeom prst="rect">
            <a:avLst/>
          </a:prstGeom>
          <a:noFill/>
        </p:spPr>
        <p:txBody>
          <a:bodyPr wrap="square" rtlCol="0">
            <a:spAutoFit/>
          </a:bodyPr>
          <a:lstStyle/>
          <a:p>
            <a:pPr lvl="0" defTabSz="914400" eaLnBrk="0" hangingPunct="0">
              <a:defRPr/>
            </a:pPr>
            <a:r>
              <a:rPr lang="en-US" sz="1400" b="1" dirty="0">
                <a:latin typeface="Calibri" panose="020F0502020204030204" pitchFamily="34" charset="0"/>
                <a:cs typeface="Calibri" panose="020F0502020204030204" pitchFamily="34" charset="0"/>
              </a:rPr>
              <a:t>RS-25 Pogo Accumulator Z-Baffle</a:t>
            </a:r>
          </a:p>
          <a:p>
            <a:pPr lvl="0" defTabSz="914400" eaLnBrk="0" hangingPunct="0">
              <a:defRPr/>
            </a:pPr>
            <a:r>
              <a:rPr lang="en-US" sz="1400" dirty="0">
                <a:latin typeface="Calibri" panose="020F0502020204030204" pitchFamily="34" charset="0"/>
                <a:cs typeface="Calibri" panose="020F0502020204030204" pitchFamily="34" charset="0"/>
              </a:rPr>
              <a:t>Over 100 Welds Eliminated</a:t>
            </a:r>
          </a:p>
          <a:p>
            <a:pPr lvl="0" defTabSz="914400" eaLnBrk="0" hangingPunct="0">
              <a:defRPr/>
            </a:pPr>
            <a:r>
              <a:rPr lang="en-US" sz="1400" dirty="0">
                <a:latin typeface="Calibri" panose="020F0502020204030204" pitchFamily="34" charset="0"/>
                <a:cs typeface="Calibri" panose="020F0502020204030204" pitchFamily="34" charset="0"/>
              </a:rPr>
              <a:t>Nearly 35% Cost Reduction</a:t>
            </a:r>
          </a:p>
        </p:txBody>
      </p:sp>
      <p:pic>
        <p:nvPicPr>
          <p:cNvPr id="54" name="Picture 53">
            <a:extLst>
              <a:ext uri="{FF2B5EF4-FFF2-40B4-BE49-F238E27FC236}">
                <a16:creationId xmlns:a16="http://schemas.microsoft.com/office/drawing/2014/main" id="{87B8506D-2069-9D43-9E26-38DD0FF7D205}"/>
              </a:ext>
            </a:extLst>
          </p:cNvPr>
          <p:cNvPicPr>
            <a:picLocks noChangeAspect="1"/>
          </p:cNvPicPr>
          <p:nvPr/>
        </p:nvPicPr>
        <p:blipFill rotWithShape="1">
          <a:blip r:embed="rId3"/>
          <a:srcRect l="6832" t="15436" r="40681" b="17438"/>
          <a:stretch/>
        </p:blipFill>
        <p:spPr>
          <a:xfrm>
            <a:off x="7232831" y="1563908"/>
            <a:ext cx="1578240" cy="1332444"/>
          </a:xfrm>
          <a:prstGeom prst="rect">
            <a:avLst/>
          </a:prstGeom>
          <a:ln w="12700">
            <a:solidFill>
              <a:schemeClr val="tx1"/>
            </a:solidFill>
          </a:ln>
        </p:spPr>
      </p:pic>
      <p:pic>
        <p:nvPicPr>
          <p:cNvPr id="56" name="Picture 55">
            <a:extLst>
              <a:ext uri="{FF2B5EF4-FFF2-40B4-BE49-F238E27FC236}">
                <a16:creationId xmlns:a16="http://schemas.microsoft.com/office/drawing/2014/main" id="{60A05F58-7524-4E45-9820-DE6BE9367D7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76640" y="2462438"/>
            <a:ext cx="1074762" cy="1148571"/>
          </a:xfrm>
          <a:prstGeom prst="rect">
            <a:avLst/>
          </a:prstGeom>
          <a:ln w="12700">
            <a:solidFill>
              <a:schemeClr val="tx1"/>
            </a:solidFill>
          </a:ln>
        </p:spPr>
      </p:pic>
      <p:pic>
        <p:nvPicPr>
          <p:cNvPr id="57" name="Picture 56">
            <a:extLst>
              <a:ext uri="{FF2B5EF4-FFF2-40B4-BE49-F238E27FC236}">
                <a16:creationId xmlns:a16="http://schemas.microsoft.com/office/drawing/2014/main" id="{737BAB82-7AD6-B943-BEE4-FE91B9D4F90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98627" y="2863486"/>
            <a:ext cx="1311340" cy="1344226"/>
          </a:xfrm>
          <a:prstGeom prst="rect">
            <a:avLst/>
          </a:prstGeom>
          <a:ln w="12700">
            <a:solidFill>
              <a:schemeClr val="tx1"/>
            </a:solidFill>
          </a:ln>
        </p:spPr>
      </p:pic>
      <p:pic>
        <p:nvPicPr>
          <p:cNvPr id="58" name="Picture 57">
            <a:extLst>
              <a:ext uri="{FF2B5EF4-FFF2-40B4-BE49-F238E27FC236}">
                <a16:creationId xmlns:a16="http://schemas.microsoft.com/office/drawing/2014/main" id="{B009E842-B765-594E-88A2-03CF7D2EDB6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510131" y="2858960"/>
            <a:ext cx="1411582" cy="1349265"/>
          </a:xfrm>
          <a:prstGeom prst="rect">
            <a:avLst/>
          </a:prstGeom>
          <a:ln w="12700">
            <a:solidFill>
              <a:schemeClr val="tx1"/>
            </a:solidFill>
          </a:ln>
        </p:spPr>
      </p:pic>
      <p:pic>
        <p:nvPicPr>
          <p:cNvPr id="59" name="Picture 2" descr="D:\jbt\_SpecialProjects\MC-2\Pics\Combustion Devices\28Element\photo.JPG">
            <a:extLst>
              <a:ext uri="{FF2B5EF4-FFF2-40B4-BE49-F238E27FC236}">
                <a16:creationId xmlns:a16="http://schemas.microsoft.com/office/drawing/2014/main" id="{07C7A644-F1AB-104A-866D-E9D8AC7E107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255903" y="2565451"/>
            <a:ext cx="1398049" cy="1206449"/>
          </a:xfrm>
          <a:prstGeom prst="rect">
            <a:avLst/>
          </a:prstGeom>
          <a:ln w="12700">
            <a:solidFill>
              <a:schemeClr val="tx1"/>
            </a:solidFill>
          </a:ln>
          <a:extLst>
            <a:ext uri="{909E8E84-426E-40dd-AFC4-6F175D3DCCD1}">
              <a14:hiddenFill xmlns="" xmlns:a14="http://schemas.microsoft.com/office/drawing/2010/main">
                <a:solidFill>
                  <a:srgbClr val="FFFFFF"/>
                </a:solidFill>
              </a14:hiddenFill>
            </a:ext>
          </a:extLst>
        </p:spPr>
      </p:pic>
      <p:pic>
        <p:nvPicPr>
          <p:cNvPr id="60" name="Picture 3">
            <a:extLst>
              <a:ext uri="{FF2B5EF4-FFF2-40B4-BE49-F238E27FC236}">
                <a16:creationId xmlns:a16="http://schemas.microsoft.com/office/drawing/2014/main" id="{A0FFFD4E-FA56-A346-8BBA-32F7966DC70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829979" y="2564638"/>
            <a:ext cx="1411582" cy="1215883"/>
          </a:xfrm>
          <a:prstGeom prst="rect">
            <a:avLst/>
          </a:prstGeom>
          <a:noFill/>
          <a:ln w="1270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1" name="TextBox 60">
            <a:extLst>
              <a:ext uri="{FF2B5EF4-FFF2-40B4-BE49-F238E27FC236}">
                <a16:creationId xmlns:a16="http://schemas.microsoft.com/office/drawing/2014/main" id="{91E2991C-C08E-4B40-A273-4FC60F0336BE}"/>
              </a:ext>
            </a:extLst>
          </p:cNvPr>
          <p:cNvSpPr txBox="1"/>
          <p:nvPr/>
        </p:nvSpPr>
        <p:spPr>
          <a:xfrm>
            <a:off x="183175" y="1478470"/>
            <a:ext cx="3402329" cy="954107"/>
          </a:xfrm>
          <a:prstGeom prst="rect">
            <a:avLst/>
          </a:prstGeom>
          <a:noFill/>
        </p:spPr>
        <p:txBody>
          <a:bodyPr wrap="square" rtlCol="0">
            <a:spAutoFit/>
          </a:bodyPr>
          <a:lstStyle/>
          <a:p>
            <a:pPr marL="0" marR="0" lvl="0" indent="0"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cs typeface="Arial" panose="020B0604020202020204" pitchFamily="34" charset="0"/>
              </a:rPr>
              <a:t>28-Element Inconel</a:t>
            </a:r>
            <a:r>
              <a:rPr kumimoji="0" lang="en-US" sz="1400" b="1" i="0" u="none" strike="noStrike" kern="1200" cap="none" spc="0" normalizeH="0" baseline="30000" noProof="0" dirty="0">
                <a:ln>
                  <a:noFill/>
                </a:ln>
                <a:effectLst/>
                <a:uLnTx/>
                <a:uFillTx/>
                <a:cs typeface="Arial" panose="020B0604020202020204" pitchFamily="34" charset="0"/>
              </a:rPr>
              <a:t>®</a:t>
            </a:r>
            <a:r>
              <a:rPr kumimoji="0" lang="en-US" sz="1400" b="1" i="0" u="none" strike="noStrike" kern="1200" cap="none" spc="0" normalizeH="0" baseline="0" noProof="0" dirty="0">
                <a:ln>
                  <a:noFill/>
                </a:ln>
                <a:effectLst/>
                <a:uLnTx/>
                <a:uFillTx/>
                <a:cs typeface="Arial" panose="020B0604020202020204" pitchFamily="34" charset="0"/>
              </a:rPr>
              <a:t> 625 Fuel Injector</a:t>
            </a:r>
            <a:endParaRPr kumimoji="0" lang="en-US" sz="1400" b="0" i="0" u="none" strike="noStrike" kern="1200" cap="none" spc="0" normalizeH="0" baseline="0" noProof="0" dirty="0">
              <a:ln>
                <a:noFill/>
              </a:ln>
              <a:effectLst/>
              <a:uLnTx/>
              <a:uFillTx/>
              <a:cs typeface="Arial" panose="020B0604020202020204" pitchFamily="34" charset="0"/>
            </a:endParaRPr>
          </a:p>
          <a:p>
            <a:pPr marR="0" lvl="0" defTabSz="914400" rtl="0" eaLnBrk="0" fontAlgn="auto" latinLnBrk="0" hangingPunct="0">
              <a:lnSpc>
                <a:spcPct val="100000"/>
              </a:lnSpc>
              <a:spcBef>
                <a:spcPts val="0"/>
              </a:spcBef>
              <a:spcAft>
                <a:spcPts val="0"/>
              </a:spcAft>
              <a:buClrTx/>
              <a:buSzTx/>
              <a:tabLst/>
              <a:defRPr/>
            </a:pPr>
            <a:r>
              <a:rPr lang="en-US" sz="1400" dirty="0">
                <a:cs typeface="Arial" panose="020B0604020202020204" pitchFamily="34" charset="0"/>
              </a:rPr>
              <a:t>Reduced 163 parts to 2</a:t>
            </a:r>
          </a:p>
          <a:p>
            <a:pPr eaLnBrk="0" hangingPunct="0">
              <a:defRPr/>
            </a:pPr>
            <a:r>
              <a:rPr lang="en-US" sz="1400" dirty="0">
                <a:cs typeface="Arial" panose="020B0604020202020204" pitchFamily="34" charset="0"/>
              </a:rPr>
              <a:t>Schedule reduced from 1 year to 4 months</a:t>
            </a:r>
          </a:p>
          <a:p>
            <a:pPr eaLnBrk="0" hangingPunct="0">
              <a:defRPr/>
            </a:pPr>
            <a:r>
              <a:rPr lang="en-US" sz="1400" dirty="0">
                <a:cs typeface="Arial" panose="020B0604020202020204" pitchFamily="34" charset="0"/>
              </a:rPr>
              <a:t>70% cost reduction</a:t>
            </a:r>
            <a:endParaRPr kumimoji="0" lang="en-US" sz="1400" b="0" i="0" u="none" strike="noStrike" kern="1200" cap="none" spc="0" normalizeH="0" baseline="0" noProof="0" dirty="0">
              <a:ln>
                <a:noFill/>
              </a:ln>
              <a:effectLst/>
              <a:uLnTx/>
              <a:uFillTx/>
              <a:cs typeface="Arial" panose="020B0604020202020204" pitchFamily="34" charset="0"/>
            </a:endParaRPr>
          </a:p>
        </p:txBody>
      </p:sp>
      <p:pic>
        <p:nvPicPr>
          <p:cNvPr id="62" name="Picture 61">
            <a:extLst>
              <a:ext uri="{FF2B5EF4-FFF2-40B4-BE49-F238E27FC236}">
                <a16:creationId xmlns:a16="http://schemas.microsoft.com/office/drawing/2014/main" id="{A2850AEC-5751-7247-B616-E5C3DBEE34D3}"/>
              </a:ext>
            </a:extLst>
          </p:cNvPr>
          <p:cNvPicPr>
            <a:picLocks noChangeAspect="1"/>
          </p:cNvPicPr>
          <p:nvPr/>
        </p:nvPicPr>
        <p:blipFill>
          <a:blip r:embed="rId9"/>
          <a:stretch>
            <a:fillRect/>
          </a:stretch>
        </p:blipFill>
        <p:spPr>
          <a:xfrm>
            <a:off x="4471436" y="1464872"/>
            <a:ext cx="1074762" cy="1221320"/>
          </a:xfrm>
          <a:prstGeom prst="rect">
            <a:avLst/>
          </a:prstGeom>
          <a:ln w="12700">
            <a:solidFill>
              <a:schemeClr val="tx1"/>
            </a:solidFill>
          </a:ln>
        </p:spPr>
      </p:pic>
      <p:pic>
        <p:nvPicPr>
          <p:cNvPr id="63" name="Picture 62">
            <a:extLst>
              <a:ext uri="{FF2B5EF4-FFF2-40B4-BE49-F238E27FC236}">
                <a16:creationId xmlns:a16="http://schemas.microsoft.com/office/drawing/2014/main" id="{86A53802-2F57-D648-9FDC-5664218C459F}"/>
              </a:ext>
            </a:extLst>
          </p:cNvPr>
          <p:cNvPicPr>
            <a:picLocks noChangeAspect="1"/>
          </p:cNvPicPr>
          <p:nvPr/>
        </p:nvPicPr>
        <p:blipFill>
          <a:blip r:embed="rId10"/>
          <a:stretch>
            <a:fillRect/>
          </a:stretch>
        </p:blipFill>
        <p:spPr>
          <a:xfrm>
            <a:off x="3509175" y="1469629"/>
            <a:ext cx="791712" cy="1211805"/>
          </a:xfrm>
          <a:prstGeom prst="rect">
            <a:avLst/>
          </a:prstGeom>
          <a:ln w="12700">
            <a:solidFill>
              <a:schemeClr val="tx1"/>
            </a:solidFill>
          </a:ln>
        </p:spPr>
      </p:pic>
      <p:pic>
        <p:nvPicPr>
          <p:cNvPr id="64" name="Picture 63">
            <a:extLst>
              <a:ext uri="{FF2B5EF4-FFF2-40B4-BE49-F238E27FC236}">
                <a16:creationId xmlns:a16="http://schemas.microsoft.com/office/drawing/2014/main" id="{7854730A-7C6A-2D4E-8BA9-2A20CDAA9AE9}"/>
              </a:ext>
            </a:extLst>
          </p:cNvPr>
          <p:cNvPicPr>
            <a:picLocks noChangeAspect="1"/>
          </p:cNvPicPr>
          <p:nvPr/>
        </p:nvPicPr>
        <p:blipFill rotWithShape="1">
          <a:blip r:embed="rId11"/>
          <a:srcRect l="9994" t="11500" b="1"/>
          <a:stretch/>
        </p:blipFill>
        <p:spPr>
          <a:xfrm>
            <a:off x="5713067" y="1464872"/>
            <a:ext cx="674889" cy="1221321"/>
          </a:xfrm>
          <a:prstGeom prst="rect">
            <a:avLst/>
          </a:prstGeom>
          <a:ln w="12700">
            <a:solidFill>
              <a:schemeClr val="tx1"/>
            </a:solidFill>
          </a:ln>
        </p:spPr>
      </p:pic>
      <p:sp>
        <p:nvSpPr>
          <p:cNvPr id="65" name="TextBox 64">
            <a:extLst>
              <a:ext uri="{FF2B5EF4-FFF2-40B4-BE49-F238E27FC236}">
                <a16:creationId xmlns:a16="http://schemas.microsoft.com/office/drawing/2014/main" id="{A76D4162-2E80-BB49-AB9F-5C9185994B4E}"/>
              </a:ext>
            </a:extLst>
          </p:cNvPr>
          <p:cNvSpPr txBox="1"/>
          <p:nvPr/>
        </p:nvSpPr>
        <p:spPr>
          <a:xfrm>
            <a:off x="2908862" y="4280587"/>
            <a:ext cx="4199910" cy="523220"/>
          </a:xfrm>
          <a:prstGeom prst="rect">
            <a:avLst/>
          </a:prstGeom>
          <a:noFill/>
        </p:spPr>
        <p:txBody>
          <a:bodyPr wrap="square" rtlCol="0">
            <a:spAutoFit/>
          </a:bodyPr>
          <a:lstStyle/>
          <a:p>
            <a:pPr algn="ctr"/>
            <a:r>
              <a:rPr lang="en-US" sz="1400" b="1" dirty="0"/>
              <a:t>Injector Assembly</a:t>
            </a:r>
          </a:p>
          <a:p>
            <a:r>
              <a:rPr lang="en-US" sz="1400" dirty="0"/>
              <a:t>MSFC Project with Army Air and Missile Defense (AMD)</a:t>
            </a:r>
          </a:p>
        </p:txBody>
      </p:sp>
      <p:sp>
        <p:nvSpPr>
          <p:cNvPr id="66" name="TextBox 65">
            <a:extLst>
              <a:ext uri="{FF2B5EF4-FFF2-40B4-BE49-F238E27FC236}">
                <a16:creationId xmlns:a16="http://schemas.microsoft.com/office/drawing/2014/main" id="{3CAE094D-131E-D649-8E7A-1D15F6EFAEE5}"/>
              </a:ext>
            </a:extLst>
          </p:cNvPr>
          <p:cNvSpPr txBox="1"/>
          <p:nvPr/>
        </p:nvSpPr>
        <p:spPr>
          <a:xfrm>
            <a:off x="2901580" y="1078523"/>
            <a:ext cx="4045820" cy="307777"/>
          </a:xfrm>
          <a:prstGeom prst="rect">
            <a:avLst/>
          </a:prstGeom>
          <a:noFill/>
        </p:spPr>
        <p:txBody>
          <a:bodyPr wrap="square" rtlCol="0">
            <a:spAutoFit/>
          </a:bodyPr>
          <a:lstStyle/>
          <a:p>
            <a:r>
              <a:rPr lang="en-US" sz="1400" b="1" dirty="0"/>
              <a:t>Cryogenic Heat Exchanger-Injector-Condenser Demo</a:t>
            </a:r>
          </a:p>
        </p:txBody>
      </p:sp>
      <p:pic>
        <p:nvPicPr>
          <p:cNvPr id="69" name="Picture 68">
            <a:extLst>
              <a:ext uri="{FF2B5EF4-FFF2-40B4-BE49-F238E27FC236}">
                <a16:creationId xmlns:a16="http://schemas.microsoft.com/office/drawing/2014/main" id="{64E7688A-C63B-9749-ABE5-E742A595002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70" name="Picture 69">
            <a:extLst>
              <a:ext uri="{FF2B5EF4-FFF2-40B4-BE49-F238E27FC236}">
                <a16:creationId xmlns:a16="http://schemas.microsoft.com/office/drawing/2014/main" id="{B15E999F-7B2D-AF44-AEFF-3C9134E134B0}"/>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55" name="Right Arrow 54">
            <a:extLst>
              <a:ext uri="{FF2B5EF4-FFF2-40B4-BE49-F238E27FC236}">
                <a16:creationId xmlns:a16="http://schemas.microsoft.com/office/drawing/2014/main" id="{5F835B3A-A057-0143-8984-F7F9D84011FF}"/>
              </a:ext>
            </a:extLst>
          </p:cNvPr>
          <p:cNvSpPr/>
          <p:nvPr/>
        </p:nvSpPr>
        <p:spPr>
          <a:xfrm rot="20274871" flipV="1">
            <a:off x="7608174" y="2442871"/>
            <a:ext cx="424942" cy="30353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ooter Placeholder 4">
            <a:extLst>
              <a:ext uri="{FF2B5EF4-FFF2-40B4-BE49-F238E27FC236}">
                <a16:creationId xmlns:a16="http://schemas.microsoft.com/office/drawing/2014/main" id="{1FB77823-BA82-3643-B1EC-EC13CAC4E64B}"/>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8325086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4</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48566"/>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MSFC has investigated in-situ process monitoring through various mechanisms.</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pic>
        <p:nvPicPr>
          <p:cNvPr id="25" name="Picture 24">
            <a:extLst>
              <a:ext uri="{FF2B5EF4-FFF2-40B4-BE49-F238E27FC236}">
                <a16:creationId xmlns:a16="http://schemas.microsoft.com/office/drawing/2014/main" id="{4B2B1982-F61D-2F44-BDE8-0E23C3C40178}"/>
              </a:ext>
            </a:extLst>
          </p:cNvPr>
          <p:cNvPicPr>
            <a:picLocks noChangeAspect="1"/>
          </p:cNvPicPr>
          <p:nvPr/>
        </p:nvPicPr>
        <p:blipFill rotWithShape="1">
          <a:blip r:embed="rId5"/>
          <a:srcRect r="40684" b="4671"/>
          <a:stretch/>
        </p:blipFill>
        <p:spPr>
          <a:xfrm>
            <a:off x="648261" y="1715750"/>
            <a:ext cx="2238148" cy="596861"/>
          </a:xfrm>
          <a:prstGeom prst="rect">
            <a:avLst/>
          </a:prstGeom>
        </p:spPr>
      </p:pic>
      <p:sp>
        <p:nvSpPr>
          <p:cNvPr id="26" name="TextBox 25">
            <a:extLst>
              <a:ext uri="{FF2B5EF4-FFF2-40B4-BE49-F238E27FC236}">
                <a16:creationId xmlns:a16="http://schemas.microsoft.com/office/drawing/2014/main" id="{F0C6FAA0-4162-1141-9991-3E1035961643}"/>
              </a:ext>
            </a:extLst>
          </p:cNvPr>
          <p:cNvSpPr txBox="1"/>
          <p:nvPr/>
        </p:nvSpPr>
        <p:spPr>
          <a:xfrm>
            <a:off x="234588" y="1264476"/>
            <a:ext cx="5816041" cy="369332"/>
          </a:xfrm>
          <a:prstGeom prst="rect">
            <a:avLst/>
          </a:prstGeom>
          <a:noFill/>
        </p:spPr>
        <p:txBody>
          <a:bodyPr wrap="square" rtlCol="0">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Small Business Innovation Research</a:t>
            </a:r>
          </a:p>
        </p:txBody>
      </p:sp>
      <p:sp>
        <p:nvSpPr>
          <p:cNvPr id="27" name="TextBox 26">
            <a:extLst>
              <a:ext uri="{FF2B5EF4-FFF2-40B4-BE49-F238E27FC236}">
                <a16:creationId xmlns:a16="http://schemas.microsoft.com/office/drawing/2014/main" id="{3BD74303-D846-FE44-ADD9-21D13410C48C}"/>
              </a:ext>
            </a:extLst>
          </p:cNvPr>
          <p:cNvSpPr txBox="1"/>
          <p:nvPr/>
        </p:nvSpPr>
        <p:spPr>
          <a:xfrm>
            <a:off x="234588" y="2446493"/>
            <a:ext cx="4361448" cy="369332"/>
          </a:xfrm>
          <a:prstGeom prst="rect">
            <a:avLst/>
          </a:prstGeom>
          <a:noFill/>
        </p:spPr>
        <p:txBody>
          <a:bodyPr wrap="square" rtlCol="0">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Monitoring Systems</a:t>
            </a:r>
          </a:p>
        </p:txBody>
      </p:sp>
      <p:pic>
        <p:nvPicPr>
          <p:cNvPr id="28" name="Picture 27">
            <a:extLst>
              <a:ext uri="{FF2B5EF4-FFF2-40B4-BE49-F238E27FC236}">
                <a16:creationId xmlns:a16="http://schemas.microsoft.com/office/drawing/2014/main" id="{211EE1D9-09BF-B64C-8F50-D25555FBFED0}"/>
              </a:ext>
            </a:extLst>
          </p:cNvPr>
          <p:cNvPicPr>
            <a:picLocks noChangeAspect="1"/>
          </p:cNvPicPr>
          <p:nvPr/>
        </p:nvPicPr>
        <p:blipFill rotWithShape="1">
          <a:blip r:embed="rId6"/>
          <a:srcRect t="13522" b="13529"/>
          <a:stretch/>
        </p:blipFill>
        <p:spPr>
          <a:xfrm>
            <a:off x="5188364" y="1161269"/>
            <a:ext cx="2731168" cy="1076952"/>
          </a:xfrm>
          <a:prstGeom prst="rect">
            <a:avLst/>
          </a:prstGeom>
        </p:spPr>
      </p:pic>
      <p:sp>
        <p:nvSpPr>
          <p:cNvPr id="29" name="TextBox 28">
            <a:extLst>
              <a:ext uri="{FF2B5EF4-FFF2-40B4-BE49-F238E27FC236}">
                <a16:creationId xmlns:a16="http://schemas.microsoft.com/office/drawing/2014/main" id="{F7CBD96B-E30C-0E4D-B781-0ECE66149323}"/>
              </a:ext>
            </a:extLst>
          </p:cNvPr>
          <p:cNvSpPr txBox="1"/>
          <p:nvPr/>
        </p:nvSpPr>
        <p:spPr>
          <a:xfrm>
            <a:off x="4960978" y="903133"/>
            <a:ext cx="3917727" cy="369332"/>
          </a:xfrm>
          <a:prstGeom prst="rect">
            <a:avLst/>
          </a:prstGeom>
          <a:noFill/>
        </p:spPr>
        <p:txBody>
          <a:bodyPr wrap="square" rtlCol="0">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ASTM Working Group WK73289</a:t>
            </a:r>
          </a:p>
        </p:txBody>
      </p:sp>
      <p:sp>
        <p:nvSpPr>
          <p:cNvPr id="30" name="TextBox 29">
            <a:extLst>
              <a:ext uri="{FF2B5EF4-FFF2-40B4-BE49-F238E27FC236}">
                <a16:creationId xmlns:a16="http://schemas.microsoft.com/office/drawing/2014/main" id="{1439D2CA-CF8C-5F4E-BE92-1A66AFA15BC3}"/>
              </a:ext>
            </a:extLst>
          </p:cNvPr>
          <p:cNvSpPr txBox="1"/>
          <p:nvPr/>
        </p:nvSpPr>
        <p:spPr>
          <a:xfrm>
            <a:off x="5038120" y="2179182"/>
            <a:ext cx="3177008" cy="523220"/>
          </a:xfrm>
          <a:prstGeom prst="rect">
            <a:avLst/>
          </a:prstGeom>
          <a:noFill/>
        </p:spPr>
        <p:txBody>
          <a:bodyPr wrap="square" rtlCol="0">
            <a:spAutoFit/>
          </a:bodyPr>
          <a:lstStyle/>
          <a:p>
            <a:r>
              <a:rPr lang="en-US" sz="1400" dirty="0">
                <a:solidFill>
                  <a:schemeClr val="accent1">
                    <a:lumMod val="75000"/>
                  </a:schemeClr>
                </a:solidFill>
                <a:latin typeface="Calibri" panose="020F0502020204030204" pitchFamily="34" charset="0"/>
                <a:cs typeface="Calibri" panose="020F0502020204030204" pitchFamily="34" charset="0"/>
              </a:rPr>
              <a:t>“Standard Guide for In-Situ Monitoring of Metal Additive Manufactured Parts”</a:t>
            </a:r>
          </a:p>
        </p:txBody>
      </p:sp>
      <p:sp>
        <p:nvSpPr>
          <p:cNvPr id="31" name="TextBox 30">
            <a:extLst>
              <a:ext uri="{FF2B5EF4-FFF2-40B4-BE49-F238E27FC236}">
                <a16:creationId xmlns:a16="http://schemas.microsoft.com/office/drawing/2014/main" id="{0663FD2A-5210-DE46-8C18-1D1322E54C38}"/>
              </a:ext>
            </a:extLst>
          </p:cNvPr>
          <p:cNvSpPr txBox="1"/>
          <p:nvPr/>
        </p:nvSpPr>
        <p:spPr>
          <a:xfrm>
            <a:off x="5001736" y="2820237"/>
            <a:ext cx="3199169" cy="369332"/>
          </a:xfrm>
          <a:prstGeom prst="rect">
            <a:avLst/>
          </a:prstGeom>
          <a:noFill/>
        </p:spPr>
        <p:txBody>
          <a:bodyPr wrap="square" rtlCol="0">
            <a:spAutoFit/>
          </a:bodyPr>
          <a:lstStyle/>
          <a:p>
            <a:r>
              <a:rPr lang="en-US" b="1" dirty="0">
                <a:solidFill>
                  <a:schemeClr val="accent1">
                    <a:lumMod val="75000"/>
                  </a:schemeClr>
                </a:solidFill>
                <a:latin typeface="Calibri" panose="020F0502020204030204" pitchFamily="34" charset="0"/>
                <a:cs typeface="Calibri" panose="020F0502020204030204" pitchFamily="34" charset="0"/>
              </a:rPr>
              <a:t>ASTM AM Center of Excellence</a:t>
            </a:r>
          </a:p>
        </p:txBody>
      </p:sp>
      <p:sp>
        <p:nvSpPr>
          <p:cNvPr id="33" name="TextBox 32">
            <a:extLst>
              <a:ext uri="{FF2B5EF4-FFF2-40B4-BE49-F238E27FC236}">
                <a16:creationId xmlns:a16="http://schemas.microsoft.com/office/drawing/2014/main" id="{9B097F55-1346-2548-AAC2-58D92B1E8A27}"/>
              </a:ext>
            </a:extLst>
          </p:cNvPr>
          <p:cNvSpPr txBox="1"/>
          <p:nvPr/>
        </p:nvSpPr>
        <p:spPr>
          <a:xfrm>
            <a:off x="5188364" y="4096911"/>
            <a:ext cx="3355401" cy="523220"/>
          </a:xfrm>
          <a:prstGeom prst="rect">
            <a:avLst/>
          </a:prstGeom>
          <a:noFill/>
        </p:spPr>
        <p:txBody>
          <a:bodyPr wrap="square" rtlCol="0">
            <a:spAutoFit/>
          </a:bodyPr>
          <a:lstStyle/>
          <a:p>
            <a:r>
              <a:rPr lang="en-US" sz="1400" dirty="0">
                <a:solidFill>
                  <a:schemeClr val="accent1">
                    <a:lumMod val="75000"/>
                  </a:schemeClr>
                </a:solidFill>
                <a:latin typeface="Calibri" panose="020F0502020204030204" pitchFamily="34" charset="0"/>
                <a:cs typeface="Calibri" panose="020F0502020204030204" pitchFamily="34" charset="0"/>
              </a:rPr>
              <a:t>Completed a study to survey the landscape of in-situ monitoring technologies</a:t>
            </a:r>
          </a:p>
        </p:txBody>
      </p:sp>
      <p:pic>
        <p:nvPicPr>
          <p:cNvPr id="35" name="Picture 2">
            <a:extLst>
              <a:ext uri="{FF2B5EF4-FFF2-40B4-BE49-F238E27FC236}">
                <a16:creationId xmlns:a16="http://schemas.microsoft.com/office/drawing/2014/main" id="{CA837A5E-8CD0-8A42-AF94-D656CE7270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6589"/>
          <a:stretch/>
        </p:blipFill>
        <p:spPr bwMode="auto">
          <a:xfrm>
            <a:off x="2787990" y="2900905"/>
            <a:ext cx="1683415" cy="5983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ED28897E-CD0F-364C-AB54-8D4E31B0B77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955" t="34815" r="55835" b="43597"/>
          <a:stretch/>
        </p:blipFill>
        <p:spPr bwMode="auto">
          <a:xfrm>
            <a:off x="648261" y="2921948"/>
            <a:ext cx="1444136" cy="57728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7D6ED51-AFE0-F44D-9BA6-0EC5171D5D3B}"/>
              </a:ext>
            </a:extLst>
          </p:cNvPr>
          <p:cNvSpPr txBox="1"/>
          <p:nvPr/>
        </p:nvSpPr>
        <p:spPr>
          <a:xfrm>
            <a:off x="251765" y="3555158"/>
            <a:ext cx="2290916" cy="523220"/>
          </a:xfrm>
          <a:prstGeom prst="rect">
            <a:avLst/>
          </a:prstGeom>
          <a:noFill/>
        </p:spPr>
        <p:txBody>
          <a:bodyPr wrap="square" rtlCol="0">
            <a:spAutoFit/>
          </a:bodyPr>
          <a:lstStyle/>
          <a:p>
            <a:pPr algn="ctr"/>
            <a:r>
              <a:rPr lang="en-US" sz="1400" b="1" dirty="0">
                <a:solidFill>
                  <a:schemeClr val="accent1">
                    <a:lumMod val="75000"/>
                  </a:schemeClr>
                </a:solidFill>
                <a:latin typeface="Calibri" panose="020F0502020204030204" pitchFamily="34" charset="0"/>
                <a:cs typeface="Calibri" panose="020F0502020204030204" pitchFamily="34" charset="0"/>
              </a:rPr>
              <a:t>EOS </a:t>
            </a:r>
            <a:r>
              <a:rPr lang="en-US" sz="1400" dirty="0">
                <a:solidFill>
                  <a:schemeClr val="accent1">
                    <a:lumMod val="75000"/>
                  </a:schemeClr>
                </a:solidFill>
                <a:latin typeface="Calibri" panose="020F0502020204030204" pitchFamily="34" charset="0"/>
                <a:cs typeface="Calibri" panose="020F0502020204030204" pitchFamily="34" charset="0"/>
              </a:rPr>
              <a:t>| Optical Tomography </a:t>
            </a:r>
          </a:p>
          <a:p>
            <a:pPr algn="ctr"/>
            <a:r>
              <a:rPr lang="en-US" sz="1400" dirty="0">
                <a:solidFill>
                  <a:schemeClr val="accent1">
                    <a:lumMod val="75000"/>
                  </a:schemeClr>
                </a:solidFill>
                <a:latin typeface="Calibri" panose="020F0502020204030204" pitchFamily="34" charset="0"/>
                <a:cs typeface="Calibri" panose="020F0502020204030204" pitchFamily="34" charset="0"/>
              </a:rPr>
              <a:t>&amp; </a:t>
            </a:r>
            <a:r>
              <a:rPr lang="en-US" sz="1400" dirty="0" err="1">
                <a:solidFill>
                  <a:schemeClr val="accent1">
                    <a:lumMod val="75000"/>
                  </a:schemeClr>
                </a:solidFill>
                <a:latin typeface="Calibri" panose="020F0502020204030204" pitchFamily="34" charset="0"/>
                <a:cs typeface="Calibri" panose="020F0502020204030204" pitchFamily="34" charset="0"/>
              </a:rPr>
              <a:t>Meltpool</a:t>
            </a:r>
            <a:r>
              <a:rPr lang="en-US" sz="1400" dirty="0">
                <a:solidFill>
                  <a:schemeClr val="accent1">
                    <a:lumMod val="75000"/>
                  </a:schemeClr>
                </a:solidFill>
                <a:latin typeface="Calibri" panose="020F0502020204030204" pitchFamily="34" charset="0"/>
                <a:cs typeface="Calibri" panose="020F0502020204030204" pitchFamily="34" charset="0"/>
              </a:rPr>
              <a:t> Monitoring</a:t>
            </a:r>
          </a:p>
        </p:txBody>
      </p:sp>
      <p:sp>
        <p:nvSpPr>
          <p:cNvPr id="38" name="TextBox 37">
            <a:extLst>
              <a:ext uri="{FF2B5EF4-FFF2-40B4-BE49-F238E27FC236}">
                <a16:creationId xmlns:a16="http://schemas.microsoft.com/office/drawing/2014/main" id="{824D9977-07A8-7A4B-A667-737B1E95DCF9}"/>
              </a:ext>
            </a:extLst>
          </p:cNvPr>
          <p:cNvSpPr txBox="1"/>
          <p:nvPr/>
        </p:nvSpPr>
        <p:spPr>
          <a:xfrm>
            <a:off x="2440754" y="3555158"/>
            <a:ext cx="2523999" cy="523220"/>
          </a:xfrm>
          <a:prstGeom prst="rect">
            <a:avLst/>
          </a:prstGeom>
          <a:noFill/>
        </p:spPr>
        <p:txBody>
          <a:bodyPr wrap="square" rtlCol="0">
            <a:spAutoFit/>
          </a:bodyPr>
          <a:lstStyle/>
          <a:p>
            <a:pPr algn="ctr"/>
            <a:r>
              <a:rPr lang="en-US" sz="1400" b="1" dirty="0">
                <a:solidFill>
                  <a:schemeClr val="accent1">
                    <a:lumMod val="75000"/>
                  </a:schemeClr>
                </a:solidFill>
                <a:latin typeface="Calibri" panose="020F0502020204030204" pitchFamily="34" charset="0"/>
                <a:cs typeface="Calibri" panose="020F0502020204030204" pitchFamily="34" charset="0"/>
              </a:rPr>
              <a:t>ARCTOS </a:t>
            </a:r>
            <a:r>
              <a:rPr lang="en-US" sz="1400" dirty="0">
                <a:solidFill>
                  <a:schemeClr val="accent1">
                    <a:lumMod val="75000"/>
                  </a:schemeClr>
                </a:solidFill>
                <a:latin typeface="Calibri" panose="020F0502020204030204" pitchFamily="34" charset="0"/>
                <a:cs typeface="Calibri" panose="020F0502020204030204" pitchFamily="34" charset="0"/>
              </a:rPr>
              <a:t>|</a:t>
            </a:r>
            <a:r>
              <a:rPr lang="en-US" sz="1400" b="1" dirty="0">
                <a:solidFill>
                  <a:schemeClr val="accent1">
                    <a:lumMod val="75000"/>
                  </a:schemeClr>
                </a:solidFill>
                <a:latin typeface="Calibri" panose="020F0502020204030204" pitchFamily="34" charset="0"/>
                <a:cs typeface="Calibri" panose="020F0502020204030204" pitchFamily="34" charset="0"/>
              </a:rPr>
              <a:t> </a:t>
            </a:r>
            <a:r>
              <a:rPr lang="en-US" sz="1400" dirty="0">
                <a:solidFill>
                  <a:schemeClr val="accent1">
                    <a:lumMod val="75000"/>
                  </a:schemeClr>
                </a:solidFill>
                <a:latin typeface="Calibri" panose="020F0502020204030204" pitchFamily="34" charset="0"/>
                <a:cs typeface="Calibri" panose="020F0502020204030204" pitchFamily="34" charset="0"/>
              </a:rPr>
              <a:t>Thermal Tomography &amp; High-Speed Spatter Imaging</a:t>
            </a:r>
          </a:p>
        </p:txBody>
      </p:sp>
      <p:pic>
        <p:nvPicPr>
          <p:cNvPr id="40" name="Picture 39">
            <a:extLst>
              <a:ext uri="{FF2B5EF4-FFF2-40B4-BE49-F238E27FC236}">
                <a16:creationId xmlns:a16="http://schemas.microsoft.com/office/drawing/2014/main" id="{0C7F1BBB-7552-894E-9612-1B3B8661D378}"/>
              </a:ext>
            </a:extLst>
          </p:cNvPr>
          <p:cNvPicPr>
            <a:picLocks noChangeAspect="1"/>
          </p:cNvPicPr>
          <p:nvPr/>
        </p:nvPicPr>
        <p:blipFill rotWithShape="1">
          <a:blip r:embed="rId9"/>
          <a:srcRect b="53918"/>
          <a:stretch/>
        </p:blipFill>
        <p:spPr>
          <a:xfrm>
            <a:off x="5235736" y="3210592"/>
            <a:ext cx="2731168" cy="886319"/>
          </a:xfrm>
          <a:prstGeom prst="rect">
            <a:avLst/>
          </a:prstGeom>
        </p:spPr>
      </p:pic>
      <p:sp>
        <p:nvSpPr>
          <p:cNvPr id="22" name="Footer Placeholder 4">
            <a:extLst>
              <a:ext uri="{FF2B5EF4-FFF2-40B4-BE49-F238E27FC236}">
                <a16:creationId xmlns:a16="http://schemas.microsoft.com/office/drawing/2014/main" id="{C30C1E72-307D-1549-AED5-3202C65AE62C}"/>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1264855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8037FDA-523F-4E4F-9ACD-08A0A13DE052}"/>
              </a:ext>
            </a:extLst>
          </p:cNvPr>
          <p:cNvSpPr/>
          <p:nvPr/>
        </p:nvSpPr>
        <p:spPr>
          <a:xfrm>
            <a:off x="5175064" y="2757577"/>
            <a:ext cx="3526804" cy="149172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415178A-15F0-8540-B434-D62B70423EE9}"/>
              </a:ext>
            </a:extLst>
          </p:cNvPr>
          <p:cNvSpPr/>
          <p:nvPr/>
        </p:nvSpPr>
        <p:spPr>
          <a:xfrm>
            <a:off x="442132" y="3698547"/>
            <a:ext cx="8259736" cy="550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BB94EC-BD11-2241-B6FF-F705AEBB88D5}"/>
              </a:ext>
            </a:extLst>
          </p:cNvPr>
          <p:cNvSpPr/>
          <p:nvPr/>
        </p:nvSpPr>
        <p:spPr>
          <a:xfrm>
            <a:off x="1916775" y="2757576"/>
            <a:ext cx="3258289" cy="149172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7B5017A-6863-434B-88CE-C459BD960BC6}"/>
              </a:ext>
            </a:extLst>
          </p:cNvPr>
          <p:cNvSpPr/>
          <p:nvPr/>
        </p:nvSpPr>
        <p:spPr>
          <a:xfrm>
            <a:off x="442132" y="3147795"/>
            <a:ext cx="8259736" cy="550752"/>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5</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48566"/>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There are many different in-situ process monitoring technologies which observe different physical phenomena.</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3" name="TextBox 2">
            <a:extLst>
              <a:ext uri="{FF2B5EF4-FFF2-40B4-BE49-F238E27FC236}">
                <a16:creationId xmlns:a16="http://schemas.microsoft.com/office/drawing/2014/main" id="{EDA554F3-C6F2-7942-8284-B9864F1EDC74}"/>
              </a:ext>
            </a:extLst>
          </p:cNvPr>
          <p:cNvSpPr txBox="1"/>
          <p:nvPr/>
        </p:nvSpPr>
        <p:spPr>
          <a:xfrm>
            <a:off x="5687318" y="1162678"/>
            <a:ext cx="3191946" cy="369332"/>
          </a:xfrm>
          <a:prstGeom prst="rect">
            <a:avLst/>
          </a:prstGeom>
          <a:noFill/>
        </p:spPr>
        <p:txBody>
          <a:bodyPr wrap="square" rtlCol="0">
            <a:spAutoFit/>
          </a:bodyPr>
          <a:lstStyle/>
          <a:p>
            <a:r>
              <a:rPr lang="en-US" b="1" dirty="0">
                <a:solidFill>
                  <a:schemeClr val="accent1">
                    <a:lumMod val="75000"/>
                  </a:schemeClr>
                </a:solidFill>
              </a:rPr>
              <a:t>Ultrasonic Frequency Spectrum</a:t>
            </a:r>
          </a:p>
        </p:txBody>
      </p:sp>
      <p:sp>
        <p:nvSpPr>
          <p:cNvPr id="18" name="TextBox 17">
            <a:extLst>
              <a:ext uri="{FF2B5EF4-FFF2-40B4-BE49-F238E27FC236}">
                <a16:creationId xmlns:a16="http://schemas.microsoft.com/office/drawing/2014/main" id="{47ACC426-252B-EB4C-84CE-EC0CC7776F62}"/>
              </a:ext>
            </a:extLst>
          </p:cNvPr>
          <p:cNvSpPr txBox="1"/>
          <p:nvPr/>
        </p:nvSpPr>
        <p:spPr>
          <a:xfrm>
            <a:off x="308625" y="1162678"/>
            <a:ext cx="3777916" cy="369332"/>
          </a:xfrm>
          <a:prstGeom prst="rect">
            <a:avLst/>
          </a:prstGeom>
          <a:noFill/>
        </p:spPr>
        <p:txBody>
          <a:bodyPr wrap="square" rtlCol="0">
            <a:spAutoFit/>
          </a:bodyPr>
          <a:lstStyle/>
          <a:p>
            <a:r>
              <a:rPr lang="en-US" b="1" dirty="0">
                <a:solidFill>
                  <a:schemeClr val="accent1">
                    <a:lumMod val="75000"/>
                  </a:schemeClr>
                </a:solidFill>
              </a:rPr>
              <a:t>Electromagnetic Frequency Spectrum</a:t>
            </a:r>
          </a:p>
        </p:txBody>
      </p:sp>
      <p:sp>
        <p:nvSpPr>
          <p:cNvPr id="19" name="TextBox 18">
            <a:extLst>
              <a:ext uri="{FF2B5EF4-FFF2-40B4-BE49-F238E27FC236}">
                <a16:creationId xmlns:a16="http://schemas.microsoft.com/office/drawing/2014/main" id="{CB01216D-831C-164A-88C7-B7801CF3A4FF}"/>
              </a:ext>
            </a:extLst>
          </p:cNvPr>
          <p:cNvSpPr txBox="1"/>
          <p:nvPr/>
        </p:nvSpPr>
        <p:spPr>
          <a:xfrm>
            <a:off x="431052" y="3421812"/>
            <a:ext cx="1496804" cy="246221"/>
          </a:xfrm>
          <a:prstGeom prst="rect">
            <a:avLst/>
          </a:prstGeom>
          <a:noFill/>
        </p:spPr>
        <p:txBody>
          <a:bodyPr wrap="square" rtlCol="0">
            <a:spAutoFit/>
          </a:bodyPr>
          <a:lstStyle/>
          <a:p>
            <a:pPr algn="ctr"/>
            <a:r>
              <a:rPr lang="en-US" sz="1000" dirty="0">
                <a:solidFill>
                  <a:schemeClr val="accent1">
                    <a:lumMod val="75000"/>
                  </a:schemeClr>
                </a:solidFill>
              </a:rPr>
              <a:t>(No external excitation)</a:t>
            </a:r>
          </a:p>
        </p:txBody>
      </p:sp>
      <p:sp>
        <p:nvSpPr>
          <p:cNvPr id="20" name="TextBox 19">
            <a:extLst>
              <a:ext uri="{FF2B5EF4-FFF2-40B4-BE49-F238E27FC236}">
                <a16:creationId xmlns:a16="http://schemas.microsoft.com/office/drawing/2014/main" id="{149E21F3-A092-C24D-BACD-CF8830336A2A}"/>
              </a:ext>
            </a:extLst>
          </p:cNvPr>
          <p:cNvSpPr txBox="1"/>
          <p:nvPr/>
        </p:nvSpPr>
        <p:spPr>
          <a:xfrm>
            <a:off x="2064239" y="2766985"/>
            <a:ext cx="2963359" cy="369332"/>
          </a:xfrm>
          <a:prstGeom prst="rect">
            <a:avLst/>
          </a:prstGeom>
          <a:noFill/>
        </p:spPr>
        <p:txBody>
          <a:bodyPr wrap="square" rtlCol="0">
            <a:spAutoFit/>
          </a:bodyPr>
          <a:lstStyle/>
          <a:p>
            <a:r>
              <a:rPr lang="en-US" b="1" dirty="0">
                <a:solidFill>
                  <a:schemeClr val="accent1">
                    <a:lumMod val="75000"/>
                  </a:schemeClr>
                </a:solidFill>
              </a:rPr>
              <a:t>Monitor During Build Process</a:t>
            </a:r>
          </a:p>
        </p:txBody>
      </p:sp>
      <p:pic>
        <p:nvPicPr>
          <p:cNvPr id="6" name="Picture 5">
            <a:extLst>
              <a:ext uri="{FF2B5EF4-FFF2-40B4-BE49-F238E27FC236}">
                <a16:creationId xmlns:a16="http://schemas.microsoft.com/office/drawing/2014/main" id="{49A1AE0C-E8BB-DC4A-929F-942E6E197621}"/>
              </a:ext>
            </a:extLst>
          </p:cNvPr>
          <p:cNvPicPr>
            <a:picLocks noChangeAspect="1"/>
          </p:cNvPicPr>
          <p:nvPr/>
        </p:nvPicPr>
        <p:blipFill>
          <a:blip r:embed="rId5"/>
          <a:stretch>
            <a:fillRect/>
          </a:stretch>
        </p:blipFill>
        <p:spPr>
          <a:xfrm>
            <a:off x="5687318" y="1532378"/>
            <a:ext cx="2975376" cy="707089"/>
          </a:xfrm>
          <a:prstGeom prst="rect">
            <a:avLst/>
          </a:prstGeom>
        </p:spPr>
      </p:pic>
      <p:pic>
        <p:nvPicPr>
          <p:cNvPr id="12" name="Picture 11">
            <a:extLst>
              <a:ext uri="{FF2B5EF4-FFF2-40B4-BE49-F238E27FC236}">
                <a16:creationId xmlns:a16="http://schemas.microsoft.com/office/drawing/2014/main" id="{3BEEDE5C-C19E-2143-851C-247E1223B74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08625" y="1563460"/>
            <a:ext cx="5113162" cy="146827"/>
          </a:xfrm>
          <a:prstGeom prst="rect">
            <a:avLst/>
          </a:prstGeom>
        </p:spPr>
      </p:pic>
      <p:pic>
        <p:nvPicPr>
          <p:cNvPr id="21" name="Picture 20">
            <a:extLst>
              <a:ext uri="{FF2B5EF4-FFF2-40B4-BE49-F238E27FC236}">
                <a16:creationId xmlns:a16="http://schemas.microsoft.com/office/drawing/2014/main" id="{ACE997D1-7244-134B-8E07-76C62BD1E99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08625" y="1735827"/>
            <a:ext cx="5113162" cy="562067"/>
          </a:xfrm>
          <a:prstGeom prst="rect">
            <a:avLst/>
          </a:prstGeom>
        </p:spPr>
      </p:pic>
      <p:sp>
        <p:nvSpPr>
          <p:cNvPr id="23" name="Right Arrow 22">
            <a:extLst>
              <a:ext uri="{FF2B5EF4-FFF2-40B4-BE49-F238E27FC236}">
                <a16:creationId xmlns:a16="http://schemas.microsoft.com/office/drawing/2014/main" id="{CD45E84C-4BD4-5547-AE8D-E97DE06A9B65}"/>
              </a:ext>
            </a:extLst>
          </p:cNvPr>
          <p:cNvSpPr/>
          <p:nvPr/>
        </p:nvSpPr>
        <p:spPr>
          <a:xfrm rot="16200000">
            <a:off x="2971624" y="2309344"/>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Arrow 25">
            <a:extLst>
              <a:ext uri="{FF2B5EF4-FFF2-40B4-BE49-F238E27FC236}">
                <a16:creationId xmlns:a16="http://schemas.microsoft.com/office/drawing/2014/main" id="{9EEED065-6BA0-2A41-B1A3-3B96F36DCF38}"/>
              </a:ext>
            </a:extLst>
          </p:cNvPr>
          <p:cNvSpPr/>
          <p:nvPr/>
        </p:nvSpPr>
        <p:spPr>
          <a:xfrm rot="16200000">
            <a:off x="3272422" y="2309345"/>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ight Arrow 26">
            <a:extLst>
              <a:ext uri="{FF2B5EF4-FFF2-40B4-BE49-F238E27FC236}">
                <a16:creationId xmlns:a16="http://schemas.microsoft.com/office/drawing/2014/main" id="{DAC4416E-142C-4544-9A4E-04E9250C75D1}"/>
              </a:ext>
            </a:extLst>
          </p:cNvPr>
          <p:cNvSpPr/>
          <p:nvPr/>
        </p:nvSpPr>
        <p:spPr>
          <a:xfrm rot="16200000">
            <a:off x="4455828" y="2307904"/>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ight Arrow 27">
            <a:extLst>
              <a:ext uri="{FF2B5EF4-FFF2-40B4-BE49-F238E27FC236}">
                <a16:creationId xmlns:a16="http://schemas.microsoft.com/office/drawing/2014/main" id="{8F42E7CD-46D9-264E-982B-7CBFAE681530}"/>
              </a:ext>
            </a:extLst>
          </p:cNvPr>
          <p:cNvSpPr/>
          <p:nvPr/>
        </p:nvSpPr>
        <p:spPr>
          <a:xfrm rot="16200000">
            <a:off x="7734733" y="2307903"/>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305976D7-32D2-8748-8C70-F90CE7986135}"/>
              </a:ext>
            </a:extLst>
          </p:cNvPr>
          <p:cNvSpPr txBox="1"/>
          <p:nvPr/>
        </p:nvSpPr>
        <p:spPr>
          <a:xfrm>
            <a:off x="5309321" y="2768020"/>
            <a:ext cx="3258289" cy="369332"/>
          </a:xfrm>
          <a:prstGeom prst="rect">
            <a:avLst/>
          </a:prstGeom>
          <a:noFill/>
        </p:spPr>
        <p:txBody>
          <a:bodyPr wrap="square" rtlCol="0">
            <a:spAutoFit/>
          </a:bodyPr>
          <a:lstStyle/>
          <a:p>
            <a:r>
              <a:rPr lang="en-US" b="1" dirty="0">
                <a:solidFill>
                  <a:schemeClr val="accent1">
                    <a:lumMod val="75000"/>
                  </a:schemeClr>
                </a:solidFill>
              </a:rPr>
              <a:t>Inspection Between Build Layers</a:t>
            </a:r>
          </a:p>
        </p:txBody>
      </p:sp>
      <p:sp>
        <p:nvSpPr>
          <p:cNvPr id="30" name="TextBox 29">
            <a:extLst>
              <a:ext uri="{FF2B5EF4-FFF2-40B4-BE49-F238E27FC236}">
                <a16:creationId xmlns:a16="http://schemas.microsoft.com/office/drawing/2014/main" id="{D3AC1378-8916-F34B-90EF-D4D14E371DC3}"/>
              </a:ext>
            </a:extLst>
          </p:cNvPr>
          <p:cNvSpPr txBox="1"/>
          <p:nvPr/>
        </p:nvSpPr>
        <p:spPr>
          <a:xfrm>
            <a:off x="730234" y="3147794"/>
            <a:ext cx="898440" cy="369332"/>
          </a:xfrm>
          <a:prstGeom prst="rect">
            <a:avLst/>
          </a:prstGeom>
          <a:noFill/>
        </p:spPr>
        <p:txBody>
          <a:bodyPr wrap="square" rtlCol="0">
            <a:spAutoFit/>
          </a:bodyPr>
          <a:lstStyle/>
          <a:p>
            <a:pPr algn="ctr"/>
            <a:r>
              <a:rPr lang="en-US" b="1" dirty="0">
                <a:solidFill>
                  <a:schemeClr val="accent1">
                    <a:lumMod val="75000"/>
                  </a:schemeClr>
                </a:solidFill>
              </a:rPr>
              <a:t>Passive</a:t>
            </a:r>
          </a:p>
        </p:txBody>
      </p:sp>
      <p:sp>
        <p:nvSpPr>
          <p:cNvPr id="31" name="TextBox 30">
            <a:extLst>
              <a:ext uri="{FF2B5EF4-FFF2-40B4-BE49-F238E27FC236}">
                <a16:creationId xmlns:a16="http://schemas.microsoft.com/office/drawing/2014/main" id="{60D15B0C-8CD3-7040-8886-B4CC92D99948}"/>
              </a:ext>
            </a:extLst>
          </p:cNvPr>
          <p:cNvSpPr txBox="1"/>
          <p:nvPr/>
        </p:nvSpPr>
        <p:spPr>
          <a:xfrm>
            <a:off x="598726" y="3973197"/>
            <a:ext cx="1161454" cy="246221"/>
          </a:xfrm>
          <a:prstGeom prst="rect">
            <a:avLst/>
          </a:prstGeom>
          <a:noFill/>
        </p:spPr>
        <p:txBody>
          <a:bodyPr wrap="square" rtlCol="0">
            <a:spAutoFit/>
          </a:bodyPr>
          <a:lstStyle/>
          <a:p>
            <a:pPr algn="ctr"/>
            <a:r>
              <a:rPr lang="en-US" sz="1000" dirty="0">
                <a:solidFill>
                  <a:schemeClr val="accent1">
                    <a:lumMod val="75000"/>
                  </a:schemeClr>
                </a:solidFill>
              </a:rPr>
              <a:t>(Added excitation)</a:t>
            </a:r>
          </a:p>
        </p:txBody>
      </p:sp>
      <p:sp>
        <p:nvSpPr>
          <p:cNvPr id="32" name="TextBox 31">
            <a:extLst>
              <a:ext uri="{FF2B5EF4-FFF2-40B4-BE49-F238E27FC236}">
                <a16:creationId xmlns:a16="http://schemas.microsoft.com/office/drawing/2014/main" id="{6ED6ECCF-FB03-E74A-81A4-6B117AD5C140}"/>
              </a:ext>
            </a:extLst>
          </p:cNvPr>
          <p:cNvSpPr txBox="1"/>
          <p:nvPr/>
        </p:nvSpPr>
        <p:spPr>
          <a:xfrm>
            <a:off x="792725" y="3696462"/>
            <a:ext cx="773457" cy="369332"/>
          </a:xfrm>
          <a:prstGeom prst="rect">
            <a:avLst/>
          </a:prstGeom>
          <a:noFill/>
        </p:spPr>
        <p:txBody>
          <a:bodyPr wrap="square" rtlCol="0">
            <a:spAutoFit/>
          </a:bodyPr>
          <a:lstStyle/>
          <a:p>
            <a:pPr algn="ctr"/>
            <a:r>
              <a:rPr lang="en-US" b="1" dirty="0">
                <a:solidFill>
                  <a:schemeClr val="accent1">
                    <a:lumMod val="75000"/>
                  </a:schemeClr>
                </a:solidFill>
              </a:rPr>
              <a:t>Active</a:t>
            </a:r>
          </a:p>
        </p:txBody>
      </p:sp>
      <p:sp>
        <p:nvSpPr>
          <p:cNvPr id="14" name="TextBox 13">
            <a:extLst>
              <a:ext uri="{FF2B5EF4-FFF2-40B4-BE49-F238E27FC236}">
                <a16:creationId xmlns:a16="http://schemas.microsoft.com/office/drawing/2014/main" id="{ACB7E65A-DD94-0740-8DFD-3B5D9A17AC69}"/>
              </a:ext>
            </a:extLst>
          </p:cNvPr>
          <p:cNvSpPr txBox="1"/>
          <p:nvPr/>
        </p:nvSpPr>
        <p:spPr>
          <a:xfrm>
            <a:off x="2678912" y="3190980"/>
            <a:ext cx="1615440" cy="461665"/>
          </a:xfrm>
          <a:prstGeom prst="rect">
            <a:avLst/>
          </a:prstGeom>
          <a:noFill/>
        </p:spPr>
        <p:txBody>
          <a:bodyPr wrap="square" rtlCol="0">
            <a:spAutoFit/>
          </a:bodyPr>
          <a:lstStyle/>
          <a:p>
            <a:pPr algn="ctr"/>
            <a:r>
              <a:rPr lang="en-US" sz="1200" dirty="0"/>
              <a:t>Infrared/near-IR </a:t>
            </a:r>
          </a:p>
          <a:p>
            <a:pPr algn="ctr"/>
            <a:r>
              <a:rPr lang="en-US" sz="1200" dirty="0"/>
              <a:t>melt pool monitoring</a:t>
            </a:r>
          </a:p>
        </p:txBody>
      </p:sp>
      <p:sp>
        <p:nvSpPr>
          <p:cNvPr id="33" name="TextBox 32">
            <a:extLst>
              <a:ext uri="{FF2B5EF4-FFF2-40B4-BE49-F238E27FC236}">
                <a16:creationId xmlns:a16="http://schemas.microsoft.com/office/drawing/2014/main" id="{08A28614-58C1-7449-94E8-A78F3576FCE8}"/>
              </a:ext>
            </a:extLst>
          </p:cNvPr>
          <p:cNvSpPr txBox="1"/>
          <p:nvPr/>
        </p:nvSpPr>
        <p:spPr>
          <a:xfrm>
            <a:off x="2678912" y="3788795"/>
            <a:ext cx="1615440" cy="276999"/>
          </a:xfrm>
          <a:prstGeom prst="rect">
            <a:avLst/>
          </a:prstGeom>
          <a:noFill/>
        </p:spPr>
        <p:txBody>
          <a:bodyPr wrap="square" rtlCol="0">
            <a:spAutoFit/>
          </a:bodyPr>
          <a:lstStyle/>
          <a:p>
            <a:pPr algn="ctr"/>
            <a:r>
              <a:rPr lang="en-US" sz="1200" dirty="0"/>
              <a:t>-</a:t>
            </a:r>
          </a:p>
        </p:txBody>
      </p:sp>
      <p:sp>
        <p:nvSpPr>
          <p:cNvPr id="34" name="TextBox 33">
            <a:extLst>
              <a:ext uri="{FF2B5EF4-FFF2-40B4-BE49-F238E27FC236}">
                <a16:creationId xmlns:a16="http://schemas.microsoft.com/office/drawing/2014/main" id="{D578C357-7484-1645-85EF-476971D4D7EA}"/>
              </a:ext>
            </a:extLst>
          </p:cNvPr>
          <p:cNvSpPr txBox="1"/>
          <p:nvPr/>
        </p:nvSpPr>
        <p:spPr>
          <a:xfrm>
            <a:off x="6130745" y="3190981"/>
            <a:ext cx="1615440" cy="461665"/>
          </a:xfrm>
          <a:prstGeom prst="rect">
            <a:avLst/>
          </a:prstGeom>
          <a:noFill/>
        </p:spPr>
        <p:txBody>
          <a:bodyPr wrap="square" rtlCol="0">
            <a:spAutoFit/>
          </a:bodyPr>
          <a:lstStyle/>
          <a:p>
            <a:pPr algn="ctr"/>
            <a:r>
              <a:rPr lang="en-US" sz="1200" dirty="0"/>
              <a:t>Visual</a:t>
            </a:r>
          </a:p>
          <a:p>
            <a:pPr algn="ctr"/>
            <a:r>
              <a:rPr lang="en-US" sz="1200" dirty="0"/>
              <a:t>Laser profilometry</a:t>
            </a:r>
          </a:p>
        </p:txBody>
      </p:sp>
      <p:sp>
        <p:nvSpPr>
          <p:cNvPr id="35" name="TextBox 34">
            <a:extLst>
              <a:ext uri="{FF2B5EF4-FFF2-40B4-BE49-F238E27FC236}">
                <a16:creationId xmlns:a16="http://schemas.microsoft.com/office/drawing/2014/main" id="{7F1B7A5A-8306-CD47-8F88-B692C219AA2F}"/>
              </a:ext>
            </a:extLst>
          </p:cNvPr>
          <p:cNvSpPr txBox="1"/>
          <p:nvPr/>
        </p:nvSpPr>
        <p:spPr>
          <a:xfrm>
            <a:off x="6130745" y="3719434"/>
            <a:ext cx="1615440" cy="461665"/>
          </a:xfrm>
          <a:prstGeom prst="rect">
            <a:avLst/>
          </a:prstGeom>
          <a:noFill/>
        </p:spPr>
        <p:txBody>
          <a:bodyPr wrap="square" rtlCol="0">
            <a:spAutoFit/>
          </a:bodyPr>
          <a:lstStyle/>
          <a:p>
            <a:pPr algn="ctr"/>
            <a:r>
              <a:rPr lang="en-US" sz="1200" dirty="0"/>
              <a:t>Laser ultrasonic</a:t>
            </a:r>
          </a:p>
          <a:p>
            <a:pPr algn="ctr"/>
            <a:r>
              <a:rPr lang="en-US" sz="1200" dirty="0"/>
              <a:t>X-ray</a:t>
            </a:r>
          </a:p>
        </p:txBody>
      </p:sp>
      <p:sp>
        <p:nvSpPr>
          <p:cNvPr id="36" name="Right Arrow 35">
            <a:extLst>
              <a:ext uri="{FF2B5EF4-FFF2-40B4-BE49-F238E27FC236}">
                <a16:creationId xmlns:a16="http://schemas.microsoft.com/office/drawing/2014/main" id="{96103952-9584-4844-A661-94E121AF3D6C}"/>
              </a:ext>
            </a:extLst>
          </p:cNvPr>
          <p:cNvSpPr/>
          <p:nvPr/>
        </p:nvSpPr>
        <p:spPr>
          <a:xfrm rot="16200000">
            <a:off x="6724260" y="2311218"/>
            <a:ext cx="225662" cy="202759"/>
          </a:xfrm>
          <a:prstGeom prst="rightArrow">
            <a:avLst/>
          </a:prstGeom>
          <a:solidFill>
            <a:srgbClr val="00B0F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ooter Placeholder 4">
            <a:extLst>
              <a:ext uri="{FF2B5EF4-FFF2-40B4-BE49-F238E27FC236}">
                <a16:creationId xmlns:a16="http://schemas.microsoft.com/office/drawing/2014/main" id="{E05327C9-838A-FB46-9822-EFF7AAA89730}"/>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150949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77F5BD8-D0A3-C64B-9215-02F8E917F4F7}"/>
              </a:ext>
            </a:extLst>
          </p:cNvPr>
          <p:cNvSpPr/>
          <p:nvPr/>
        </p:nvSpPr>
        <p:spPr>
          <a:xfrm>
            <a:off x="309838" y="1452656"/>
            <a:ext cx="8595093" cy="1603384"/>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C142A96-2568-6343-967B-91EDEC1244C3}"/>
              </a:ext>
            </a:extLst>
          </p:cNvPr>
          <p:cNvSpPr/>
          <p:nvPr/>
        </p:nvSpPr>
        <p:spPr>
          <a:xfrm>
            <a:off x="309837" y="3056040"/>
            <a:ext cx="8595093" cy="1197734"/>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6</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48566"/>
            <a:ext cx="8879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There are also different additive manufacturing technologies that can be monitored.</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18" name="TextBox 17">
            <a:extLst>
              <a:ext uri="{FF2B5EF4-FFF2-40B4-BE49-F238E27FC236}">
                <a16:creationId xmlns:a16="http://schemas.microsoft.com/office/drawing/2014/main" id="{47ACC426-252B-EB4C-84CE-EC0CC7776F62}"/>
              </a:ext>
            </a:extLst>
          </p:cNvPr>
          <p:cNvSpPr txBox="1"/>
          <p:nvPr/>
        </p:nvSpPr>
        <p:spPr>
          <a:xfrm>
            <a:off x="2371103" y="1102673"/>
            <a:ext cx="2200895" cy="369332"/>
          </a:xfrm>
          <a:prstGeom prst="rect">
            <a:avLst/>
          </a:prstGeom>
          <a:noFill/>
        </p:spPr>
        <p:txBody>
          <a:bodyPr wrap="square" rtlCol="0">
            <a:spAutoFit/>
          </a:bodyPr>
          <a:lstStyle/>
          <a:p>
            <a:r>
              <a:rPr lang="en-US" b="1" u="sng" dirty="0">
                <a:solidFill>
                  <a:schemeClr val="accent1">
                    <a:lumMod val="75000"/>
                  </a:schemeClr>
                </a:solidFill>
              </a:rPr>
              <a:t>Powder Bed Systems</a:t>
            </a:r>
          </a:p>
        </p:txBody>
      </p:sp>
      <p:sp>
        <p:nvSpPr>
          <p:cNvPr id="20" name="TextBox 19">
            <a:extLst>
              <a:ext uri="{FF2B5EF4-FFF2-40B4-BE49-F238E27FC236}">
                <a16:creationId xmlns:a16="http://schemas.microsoft.com/office/drawing/2014/main" id="{149E21F3-A092-C24D-BACD-CF8830336A2A}"/>
              </a:ext>
            </a:extLst>
          </p:cNvPr>
          <p:cNvSpPr txBox="1"/>
          <p:nvPr/>
        </p:nvSpPr>
        <p:spPr>
          <a:xfrm>
            <a:off x="364567" y="1492538"/>
            <a:ext cx="1140121" cy="369332"/>
          </a:xfrm>
          <a:prstGeom prst="rect">
            <a:avLst/>
          </a:prstGeom>
          <a:noFill/>
        </p:spPr>
        <p:txBody>
          <a:bodyPr wrap="square" rtlCol="0">
            <a:spAutoFit/>
          </a:bodyPr>
          <a:lstStyle/>
          <a:p>
            <a:r>
              <a:rPr lang="en-US" b="1" dirty="0">
                <a:solidFill>
                  <a:schemeClr val="accent1">
                    <a:lumMod val="75000"/>
                  </a:schemeClr>
                </a:solidFill>
              </a:rPr>
              <a:t>Process:</a:t>
            </a:r>
          </a:p>
        </p:txBody>
      </p:sp>
      <p:sp>
        <p:nvSpPr>
          <p:cNvPr id="29" name="TextBox 28">
            <a:extLst>
              <a:ext uri="{FF2B5EF4-FFF2-40B4-BE49-F238E27FC236}">
                <a16:creationId xmlns:a16="http://schemas.microsoft.com/office/drawing/2014/main" id="{305976D7-32D2-8748-8C70-F90CE7986135}"/>
              </a:ext>
            </a:extLst>
          </p:cNvPr>
          <p:cNvSpPr txBox="1"/>
          <p:nvPr/>
        </p:nvSpPr>
        <p:spPr>
          <a:xfrm>
            <a:off x="345779" y="3164398"/>
            <a:ext cx="1779453" cy="369332"/>
          </a:xfrm>
          <a:prstGeom prst="rect">
            <a:avLst/>
          </a:prstGeom>
          <a:noFill/>
        </p:spPr>
        <p:txBody>
          <a:bodyPr wrap="square" rtlCol="0">
            <a:spAutoFit/>
          </a:bodyPr>
          <a:lstStyle/>
          <a:p>
            <a:r>
              <a:rPr lang="en-US" b="1" dirty="0">
                <a:solidFill>
                  <a:schemeClr val="accent1">
                    <a:lumMod val="75000"/>
                  </a:schemeClr>
                </a:solidFill>
              </a:rPr>
              <a:t>Feedstock:</a:t>
            </a:r>
          </a:p>
        </p:txBody>
      </p:sp>
      <p:sp>
        <p:nvSpPr>
          <p:cNvPr id="36" name="TextBox 35">
            <a:extLst>
              <a:ext uri="{FF2B5EF4-FFF2-40B4-BE49-F238E27FC236}">
                <a16:creationId xmlns:a16="http://schemas.microsoft.com/office/drawing/2014/main" id="{0CD77831-1615-0047-9E88-BF001ECFDAAD}"/>
              </a:ext>
            </a:extLst>
          </p:cNvPr>
          <p:cNvSpPr txBox="1"/>
          <p:nvPr/>
        </p:nvSpPr>
        <p:spPr>
          <a:xfrm>
            <a:off x="5683093" y="1101795"/>
            <a:ext cx="2200895" cy="369332"/>
          </a:xfrm>
          <a:prstGeom prst="rect">
            <a:avLst/>
          </a:prstGeom>
          <a:noFill/>
        </p:spPr>
        <p:txBody>
          <a:bodyPr wrap="square" rtlCol="0">
            <a:spAutoFit/>
          </a:bodyPr>
          <a:lstStyle/>
          <a:p>
            <a:r>
              <a:rPr lang="en-US" b="1" u="sng" dirty="0">
                <a:solidFill>
                  <a:schemeClr val="accent1">
                    <a:lumMod val="75000"/>
                  </a:schemeClr>
                </a:solidFill>
              </a:rPr>
              <a:t>Freeform Fabrication</a:t>
            </a:r>
          </a:p>
        </p:txBody>
      </p:sp>
      <p:sp>
        <p:nvSpPr>
          <p:cNvPr id="2" name="TextBox 1">
            <a:extLst>
              <a:ext uri="{FF2B5EF4-FFF2-40B4-BE49-F238E27FC236}">
                <a16:creationId xmlns:a16="http://schemas.microsoft.com/office/drawing/2014/main" id="{E7077899-0DE4-1D47-91BF-BA7A9420CABE}"/>
              </a:ext>
            </a:extLst>
          </p:cNvPr>
          <p:cNvSpPr txBox="1"/>
          <p:nvPr/>
        </p:nvSpPr>
        <p:spPr>
          <a:xfrm>
            <a:off x="2286000" y="1650310"/>
            <a:ext cx="2587752" cy="738664"/>
          </a:xfrm>
          <a:prstGeom prst="rect">
            <a:avLst/>
          </a:prstGeom>
          <a:noFill/>
        </p:spPr>
        <p:txBody>
          <a:bodyPr wrap="square" rtlCol="0">
            <a:spAutoFit/>
          </a:bodyPr>
          <a:lstStyle/>
          <a:p>
            <a:r>
              <a:rPr lang="en-US" sz="1400" dirty="0"/>
              <a:t>Laser Powder Bed Fusion (L-PBF)</a:t>
            </a:r>
          </a:p>
          <a:p>
            <a:pPr algn="ctr"/>
            <a:r>
              <a:rPr lang="en-US" sz="1400" dirty="0"/>
              <a:t>Electron Beam Melting (EBM)</a:t>
            </a:r>
          </a:p>
          <a:p>
            <a:pPr algn="ctr"/>
            <a:r>
              <a:rPr lang="en-US" sz="1400" dirty="0"/>
              <a:t>Selective Laser Sintering (SLS)</a:t>
            </a:r>
          </a:p>
        </p:txBody>
      </p:sp>
      <p:sp>
        <p:nvSpPr>
          <p:cNvPr id="39" name="TextBox 38">
            <a:extLst>
              <a:ext uri="{FF2B5EF4-FFF2-40B4-BE49-F238E27FC236}">
                <a16:creationId xmlns:a16="http://schemas.microsoft.com/office/drawing/2014/main" id="{3D78CD3D-D636-2B4A-9F8E-3B9859B36FD4}"/>
              </a:ext>
            </a:extLst>
          </p:cNvPr>
          <p:cNvSpPr txBox="1"/>
          <p:nvPr/>
        </p:nvSpPr>
        <p:spPr>
          <a:xfrm>
            <a:off x="2286000" y="3164398"/>
            <a:ext cx="2587752" cy="846386"/>
          </a:xfrm>
          <a:prstGeom prst="rect">
            <a:avLst/>
          </a:prstGeom>
          <a:noFill/>
        </p:spPr>
        <p:txBody>
          <a:bodyPr wrap="square" rtlCol="0">
            <a:spAutoFit/>
          </a:bodyPr>
          <a:lstStyle/>
          <a:p>
            <a:pPr algn="ctr"/>
            <a:r>
              <a:rPr lang="en-US" sz="1400" dirty="0"/>
              <a:t>Metals: Nickel alloys, copper alloys, titanium alloys, etc.</a:t>
            </a:r>
          </a:p>
          <a:p>
            <a:pPr algn="ctr"/>
            <a:endParaRPr lang="en-US" sz="700" dirty="0"/>
          </a:p>
          <a:p>
            <a:pPr algn="ctr"/>
            <a:r>
              <a:rPr lang="en-US" sz="1400" dirty="0"/>
              <a:t>Polymers: nylon, polyamide</a:t>
            </a:r>
          </a:p>
        </p:txBody>
      </p:sp>
      <p:sp>
        <p:nvSpPr>
          <p:cNvPr id="40" name="TextBox 39">
            <a:extLst>
              <a:ext uri="{FF2B5EF4-FFF2-40B4-BE49-F238E27FC236}">
                <a16:creationId xmlns:a16="http://schemas.microsoft.com/office/drawing/2014/main" id="{139B2BB5-5D7E-754A-B6A3-D9EBA3E932C8}"/>
              </a:ext>
            </a:extLst>
          </p:cNvPr>
          <p:cNvSpPr txBox="1"/>
          <p:nvPr/>
        </p:nvSpPr>
        <p:spPr>
          <a:xfrm>
            <a:off x="4982590" y="1615273"/>
            <a:ext cx="3459044" cy="1277273"/>
          </a:xfrm>
          <a:prstGeom prst="rect">
            <a:avLst/>
          </a:prstGeom>
          <a:noFill/>
        </p:spPr>
        <p:txBody>
          <a:bodyPr wrap="square" rtlCol="0">
            <a:spAutoFit/>
          </a:bodyPr>
          <a:lstStyle/>
          <a:p>
            <a:pPr algn="ctr"/>
            <a:r>
              <a:rPr lang="en-US" sz="1400" dirty="0"/>
              <a:t>Laser Directed Energy Deposition (DED)</a:t>
            </a:r>
          </a:p>
          <a:p>
            <a:pPr algn="ctr"/>
            <a:r>
              <a:rPr lang="en-US" sz="1400" dirty="0"/>
              <a:t>Electron Beam Free Form Fabrication (EBF</a:t>
            </a:r>
            <a:r>
              <a:rPr lang="en-US" sz="1400" baseline="30000" dirty="0"/>
              <a:t>3</a:t>
            </a:r>
            <a:r>
              <a:rPr lang="en-US" sz="1400" dirty="0"/>
              <a:t>)</a:t>
            </a:r>
          </a:p>
          <a:p>
            <a:pPr algn="ctr"/>
            <a:r>
              <a:rPr lang="en-US" sz="1400" dirty="0"/>
              <a:t>Rapid Plasma Deposition</a:t>
            </a:r>
          </a:p>
          <a:p>
            <a:pPr algn="ctr"/>
            <a:r>
              <a:rPr lang="en-US" sz="1400" dirty="0"/>
              <a:t>Additive Friction Stir Weld</a:t>
            </a:r>
          </a:p>
          <a:p>
            <a:pPr algn="ctr"/>
            <a:endParaRPr lang="en-US" sz="700" dirty="0"/>
          </a:p>
          <a:p>
            <a:pPr algn="ctr"/>
            <a:r>
              <a:rPr lang="en-US" sz="1400" dirty="0"/>
              <a:t>Fused Filament Fabrication (FFF)</a:t>
            </a:r>
          </a:p>
        </p:txBody>
      </p:sp>
      <p:sp>
        <p:nvSpPr>
          <p:cNvPr id="41" name="TextBox 40">
            <a:extLst>
              <a:ext uri="{FF2B5EF4-FFF2-40B4-BE49-F238E27FC236}">
                <a16:creationId xmlns:a16="http://schemas.microsoft.com/office/drawing/2014/main" id="{5C09FDFF-F45E-1047-8A1A-081FFF2A9668}"/>
              </a:ext>
            </a:extLst>
          </p:cNvPr>
          <p:cNvSpPr txBox="1"/>
          <p:nvPr/>
        </p:nvSpPr>
        <p:spPr>
          <a:xfrm>
            <a:off x="5224899" y="3164398"/>
            <a:ext cx="3117282" cy="846386"/>
          </a:xfrm>
          <a:prstGeom prst="rect">
            <a:avLst/>
          </a:prstGeom>
          <a:noFill/>
        </p:spPr>
        <p:txBody>
          <a:bodyPr wrap="square" rtlCol="0">
            <a:spAutoFit/>
          </a:bodyPr>
          <a:lstStyle/>
          <a:p>
            <a:pPr algn="ctr"/>
            <a:r>
              <a:rPr lang="en-US" sz="1400" dirty="0"/>
              <a:t>Metal powder/wire/chips</a:t>
            </a:r>
          </a:p>
          <a:p>
            <a:pPr algn="ctr"/>
            <a:endParaRPr lang="en-US" sz="700" dirty="0"/>
          </a:p>
          <a:p>
            <a:pPr algn="ctr"/>
            <a:r>
              <a:rPr lang="en-US" sz="1400" dirty="0"/>
              <a:t>Filament: polymer, carbon fiber, biological, etc.</a:t>
            </a:r>
          </a:p>
        </p:txBody>
      </p:sp>
      <p:sp>
        <p:nvSpPr>
          <p:cNvPr id="43" name="Right Arrow 42">
            <a:extLst>
              <a:ext uri="{FF2B5EF4-FFF2-40B4-BE49-F238E27FC236}">
                <a16:creationId xmlns:a16="http://schemas.microsoft.com/office/drawing/2014/main" id="{C0992C66-3CD2-054C-B559-03493CF37244}"/>
              </a:ext>
            </a:extLst>
          </p:cNvPr>
          <p:cNvSpPr/>
          <p:nvPr/>
        </p:nvSpPr>
        <p:spPr>
          <a:xfrm rot="9433378">
            <a:off x="8260247" y="1615477"/>
            <a:ext cx="362772" cy="183318"/>
          </a:xfrm>
          <a:prstGeom prst="rightArrow">
            <a:avLst/>
          </a:prstGeom>
          <a:solidFill>
            <a:srgbClr val="FF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ooter Placeholder 4">
            <a:extLst>
              <a:ext uri="{FF2B5EF4-FFF2-40B4-BE49-F238E27FC236}">
                <a16:creationId xmlns:a16="http://schemas.microsoft.com/office/drawing/2014/main" id="{B51A86A6-40A6-C74D-B872-AF5A6DC1741B}"/>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
        <p:nvSpPr>
          <p:cNvPr id="25" name="Right Arrow 24">
            <a:extLst>
              <a:ext uri="{FF2B5EF4-FFF2-40B4-BE49-F238E27FC236}">
                <a16:creationId xmlns:a16="http://schemas.microsoft.com/office/drawing/2014/main" id="{0CA4FF9B-1DC6-D143-82E0-0D1872D98C3C}"/>
              </a:ext>
            </a:extLst>
          </p:cNvPr>
          <p:cNvSpPr/>
          <p:nvPr/>
        </p:nvSpPr>
        <p:spPr>
          <a:xfrm rot="1380000">
            <a:off x="1903719" y="1628251"/>
            <a:ext cx="362772" cy="183318"/>
          </a:xfrm>
          <a:prstGeom prst="rightArrow">
            <a:avLst/>
          </a:prstGeom>
          <a:solidFill>
            <a:srgbClr val="FF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1297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7</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600" dirty="0">
                <a:solidFill>
                  <a:srgbClr val="000000"/>
                </a:solidFill>
              </a:rPr>
              <a:t>There are two main functions of in-situ process monitoring:</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3" name="TextBox 2">
            <a:extLst>
              <a:ext uri="{FF2B5EF4-FFF2-40B4-BE49-F238E27FC236}">
                <a16:creationId xmlns:a16="http://schemas.microsoft.com/office/drawing/2014/main" id="{EDA554F3-C6F2-7942-8284-B9864F1EDC74}"/>
              </a:ext>
            </a:extLst>
          </p:cNvPr>
          <p:cNvSpPr txBox="1"/>
          <p:nvPr/>
        </p:nvSpPr>
        <p:spPr>
          <a:xfrm>
            <a:off x="1019630" y="867982"/>
            <a:ext cx="2547687" cy="369332"/>
          </a:xfrm>
          <a:prstGeom prst="rect">
            <a:avLst/>
          </a:prstGeom>
          <a:noFill/>
        </p:spPr>
        <p:txBody>
          <a:bodyPr wrap="square" rtlCol="0">
            <a:spAutoFit/>
          </a:bodyPr>
          <a:lstStyle/>
          <a:p>
            <a:r>
              <a:rPr lang="en-US" b="1" u="sng" dirty="0">
                <a:solidFill>
                  <a:schemeClr val="accent1">
                    <a:lumMod val="75000"/>
                  </a:schemeClr>
                </a:solidFill>
              </a:rPr>
              <a:t>Process Control Function</a:t>
            </a:r>
          </a:p>
        </p:txBody>
      </p:sp>
      <p:sp>
        <p:nvSpPr>
          <p:cNvPr id="22" name="TextBox 21">
            <a:extLst>
              <a:ext uri="{FF2B5EF4-FFF2-40B4-BE49-F238E27FC236}">
                <a16:creationId xmlns:a16="http://schemas.microsoft.com/office/drawing/2014/main" id="{89654E4F-561E-674C-86FB-7BB7333CF926}"/>
              </a:ext>
            </a:extLst>
          </p:cNvPr>
          <p:cNvSpPr txBox="1"/>
          <p:nvPr/>
        </p:nvSpPr>
        <p:spPr>
          <a:xfrm>
            <a:off x="5043096" y="1299095"/>
            <a:ext cx="3784839" cy="304698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C00000"/>
                </a:solidFill>
              </a:rPr>
              <a:t>Quantitative analysis of part quality</a:t>
            </a:r>
          </a:p>
          <a:p>
            <a:pPr marL="285750" indent="-285750">
              <a:buFont typeface="Arial" panose="020B0604020202020204" pitchFamily="34" charset="0"/>
              <a:buChar char="•"/>
            </a:pPr>
            <a:r>
              <a:rPr lang="en-US" sz="1600" dirty="0"/>
              <a:t>Requires a </a:t>
            </a:r>
            <a:r>
              <a:rPr lang="en-US" sz="1600" dirty="0">
                <a:solidFill>
                  <a:srgbClr val="C00000"/>
                </a:solidFill>
              </a:rPr>
              <a:t>known correlation </a:t>
            </a:r>
            <a:r>
              <a:rPr lang="en-US" sz="1600" dirty="0"/>
              <a:t>between indications, physics of the process, and actual defects in the finished part</a:t>
            </a:r>
          </a:p>
          <a:p>
            <a:pPr marL="285750" indent="-285750">
              <a:buFont typeface="Arial" panose="020B0604020202020204" pitchFamily="34" charset="0"/>
              <a:buChar char="•"/>
            </a:pPr>
            <a:r>
              <a:rPr lang="en-US" sz="1600" dirty="0"/>
              <a:t>Need to know </a:t>
            </a:r>
            <a:r>
              <a:rPr lang="en-US" sz="1600" dirty="0">
                <a:solidFill>
                  <a:srgbClr val="C00000"/>
                </a:solidFill>
              </a:rPr>
              <a:t>probability of detection</a:t>
            </a:r>
          </a:p>
          <a:p>
            <a:pPr marL="742950" lvl="1" indent="-285750">
              <a:buFont typeface="Arial" panose="020B0604020202020204" pitchFamily="34" charset="0"/>
              <a:buChar char="•"/>
            </a:pPr>
            <a:r>
              <a:rPr lang="en-US" sz="1600" dirty="0"/>
              <a:t>Extra step – verify actual size, location of created defects</a:t>
            </a:r>
          </a:p>
          <a:p>
            <a:pPr lvl="1"/>
            <a:endParaRPr lang="en-US" sz="1600" dirty="0"/>
          </a:p>
          <a:p>
            <a:pPr marL="285750" indent="-285750">
              <a:buFont typeface="Arial" panose="020B0604020202020204" pitchFamily="34" charset="0"/>
              <a:buChar char="•"/>
            </a:pPr>
            <a:r>
              <a:rPr lang="en-US" sz="1600" dirty="0"/>
              <a:t>Need to </a:t>
            </a:r>
            <a:r>
              <a:rPr lang="en-US" sz="1600" b="1" dirty="0">
                <a:solidFill>
                  <a:srgbClr val="C00000"/>
                </a:solidFill>
              </a:rPr>
              <a:t>treat it like NDE </a:t>
            </a:r>
            <a:r>
              <a:rPr lang="en-US" sz="1600" dirty="0"/>
              <a:t>– believe and investigate every indication</a:t>
            </a:r>
          </a:p>
          <a:p>
            <a:pPr marL="742950" lvl="1" indent="-285750">
              <a:buFont typeface="Arial" panose="020B0604020202020204" pitchFamily="34" charset="0"/>
              <a:buChar char="•"/>
            </a:pPr>
            <a:r>
              <a:rPr lang="en-US" sz="1600" dirty="0"/>
              <a:t>Can’t dismiss anything as a false positive unless proven</a:t>
            </a:r>
          </a:p>
        </p:txBody>
      </p:sp>
      <p:sp>
        <p:nvSpPr>
          <p:cNvPr id="5" name="TextBox 4">
            <a:extLst>
              <a:ext uri="{FF2B5EF4-FFF2-40B4-BE49-F238E27FC236}">
                <a16:creationId xmlns:a16="http://schemas.microsoft.com/office/drawing/2014/main" id="{7E254855-94CA-BD45-B608-EAE3F3B35644}"/>
              </a:ext>
            </a:extLst>
          </p:cNvPr>
          <p:cNvSpPr txBox="1"/>
          <p:nvPr/>
        </p:nvSpPr>
        <p:spPr>
          <a:xfrm>
            <a:off x="4299708" y="2222425"/>
            <a:ext cx="544582" cy="461665"/>
          </a:xfrm>
          <a:prstGeom prst="rect">
            <a:avLst/>
          </a:prstGeom>
          <a:noFill/>
        </p:spPr>
        <p:txBody>
          <a:bodyPr wrap="square" rtlCol="0">
            <a:spAutoFit/>
          </a:bodyPr>
          <a:lstStyle/>
          <a:p>
            <a:r>
              <a:rPr lang="en-US" sz="2400" b="1" dirty="0">
                <a:solidFill>
                  <a:schemeClr val="accent1">
                    <a:lumMod val="75000"/>
                  </a:schemeClr>
                </a:solidFill>
              </a:rPr>
              <a:t>vs.</a:t>
            </a:r>
          </a:p>
        </p:txBody>
      </p:sp>
      <p:sp>
        <p:nvSpPr>
          <p:cNvPr id="23" name="TextBox 22">
            <a:extLst>
              <a:ext uri="{FF2B5EF4-FFF2-40B4-BE49-F238E27FC236}">
                <a16:creationId xmlns:a16="http://schemas.microsoft.com/office/drawing/2014/main" id="{1A4682CC-AD96-8146-9D97-A8810B420025}"/>
              </a:ext>
            </a:extLst>
          </p:cNvPr>
          <p:cNvSpPr txBox="1"/>
          <p:nvPr/>
        </p:nvSpPr>
        <p:spPr>
          <a:xfrm>
            <a:off x="5576685" y="862650"/>
            <a:ext cx="2686050" cy="369332"/>
          </a:xfrm>
          <a:prstGeom prst="rect">
            <a:avLst/>
          </a:prstGeom>
          <a:noFill/>
        </p:spPr>
        <p:txBody>
          <a:bodyPr wrap="square" rtlCol="0">
            <a:spAutoFit/>
          </a:bodyPr>
          <a:lstStyle/>
          <a:p>
            <a:r>
              <a:rPr lang="en-US" b="1" u="sng" dirty="0">
                <a:solidFill>
                  <a:schemeClr val="accent1">
                    <a:lumMod val="75000"/>
                  </a:schemeClr>
                </a:solidFill>
              </a:rPr>
              <a:t>Part Quality Function</a:t>
            </a:r>
          </a:p>
        </p:txBody>
      </p:sp>
      <p:sp>
        <p:nvSpPr>
          <p:cNvPr id="24" name="TextBox 23">
            <a:extLst>
              <a:ext uri="{FF2B5EF4-FFF2-40B4-BE49-F238E27FC236}">
                <a16:creationId xmlns:a16="http://schemas.microsoft.com/office/drawing/2014/main" id="{ED36305F-A5C0-6445-B998-2911F1D2559F}"/>
              </a:ext>
            </a:extLst>
          </p:cNvPr>
          <p:cNvSpPr txBox="1"/>
          <p:nvPr/>
        </p:nvSpPr>
        <p:spPr>
          <a:xfrm>
            <a:off x="515815" y="1304788"/>
            <a:ext cx="3585087"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Real-time warning of build problems</a:t>
            </a:r>
          </a:p>
          <a:p>
            <a:pPr marL="285750" indent="-285750">
              <a:buFont typeface="Arial" panose="020B0604020202020204" pitchFamily="34" charset="0"/>
              <a:buChar char="•"/>
            </a:pPr>
            <a:r>
              <a:rPr lang="en-US" sz="1600" dirty="0"/>
              <a:t>Use to check for </a:t>
            </a:r>
            <a:r>
              <a:rPr lang="en-US" sz="1600" dirty="0">
                <a:solidFill>
                  <a:srgbClr val="C00000"/>
                </a:solidFill>
              </a:rPr>
              <a:t>process drift</a:t>
            </a:r>
          </a:p>
          <a:p>
            <a:pPr marL="285750" indent="-285750">
              <a:buFont typeface="Arial" panose="020B0604020202020204" pitchFamily="34" charset="0"/>
              <a:buChar char="•"/>
            </a:pPr>
            <a:r>
              <a:rPr lang="en-US" sz="1600" dirty="0"/>
              <a:t>Monitor </a:t>
            </a:r>
            <a:r>
              <a:rPr lang="en-US" sz="1600" dirty="0">
                <a:solidFill>
                  <a:srgbClr val="C00000"/>
                </a:solidFill>
              </a:rPr>
              <a:t>effects of parameter changes</a:t>
            </a:r>
            <a:r>
              <a:rPr lang="en-US" sz="1600" dirty="0"/>
              <a:t>, spatter, etc. </a:t>
            </a:r>
          </a:p>
          <a:p>
            <a:endParaRPr lang="en-US" sz="1600" dirty="0"/>
          </a:p>
          <a:p>
            <a:pPr marL="285750" indent="-285750">
              <a:buFont typeface="Arial" panose="020B0604020202020204" pitchFamily="34" charset="0"/>
              <a:buChar char="•"/>
            </a:pPr>
            <a:r>
              <a:rPr lang="en-US" sz="1600" b="1" dirty="0">
                <a:solidFill>
                  <a:srgbClr val="C00000"/>
                </a:solidFill>
              </a:rPr>
              <a:t>Not</a:t>
            </a:r>
            <a:r>
              <a:rPr lang="en-US" sz="1600" dirty="0"/>
              <a:t> counting on it for quantitative part quality metrics or defect detection</a:t>
            </a:r>
          </a:p>
          <a:p>
            <a:pPr marL="742950" lvl="1" indent="-285750">
              <a:buFont typeface="Arial" panose="020B0604020202020204" pitchFamily="34" charset="0"/>
              <a:buChar char="•"/>
            </a:pPr>
            <a:r>
              <a:rPr lang="en-US" sz="1600" dirty="0"/>
              <a:t>May help tell you where to look for a problem, but would require verification with NDE</a:t>
            </a:r>
          </a:p>
        </p:txBody>
      </p:sp>
      <p:sp>
        <p:nvSpPr>
          <p:cNvPr id="12" name="Footer Placeholder 4">
            <a:extLst>
              <a:ext uri="{FF2B5EF4-FFF2-40B4-BE49-F238E27FC236}">
                <a16:creationId xmlns:a16="http://schemas.microsoft.com/office/drawing/2014/main" id="{DC9C33C6-0E0C-1C48-AF44-3C626407E9CC}"/>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12747425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8</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200" dirty="0">
                <a:solidFill>
                  <a:srgbClr val="000000"/>
                </a:solidFill>
              </a:rPr>
              <a:t>When considering the use of in-situ process monitoring for part qualification, there are a few aspects that challenge the current paradigm.</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394182" y="3167931"/>
            <a:ext cx="4785561" cy="400110"/>
          </a:xfrm>
          <a:prstGeom prst="rect">
            <a:avLst/>
          </a:prstGeom>
          <a:noFill/>
        </p:spPr>
        <p:txBody>
          <a:bodyPr wrap="square" rtlCol="0">
            <a:spAutoFit/>
          </a:bodyPr>
          <a:lstStyle/>
          <a:p>
            <a:r>
              <a:rPr lang="en-US" sz="2000" b="1" i="1" dirty="0">
                <a:solidFill>
                  <a:schemeClr val="accent1">
                    <a:lumMod val="75000"/>
                  </a:schemeClr>
                </a:solidFill>
              </a:rPr>
              <a:t>Closed-loop process control</a:t>
            </a:r>
          </a:p>
        </p:txBody>
      </p:sp>
      <p:sp>
        <p:nvSpPr>
          <p:cNvPr id="24" name="TextBox 23">
            <a:extLst>
              <a:ext uri="{FF2B5EF4-FFF2-40B4-BE49-F238E27FC236}">
                <a16:creationId xmlns:a16="http://schemas.microsoft.com/office/drawing/2014/main" id="{ED36305F-A5C0-6445-B998-2911F1D2559F}"/>
              </a:ext>
            </a:extLst>
          </p:cNvPr>
          <p:cNvSpPr txBox="1"/>
          <p:nvPr/>
        </p:nvSpPr>
        <p:spPr>
          <a:xfrm>
            <a:off x="634258" y="1271291"/>
            <a:ext cx="8026265" cy="19007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t>Often, defect observations are indirect</a:t>
            </a:r>
          </a:p>
          <a:p>
            <a:pPr marL="742950" lvl="1" indent="-285750">
              <a:lnSpc>
                <a:spcPct val="150000"/>
              </a:lnSpc>
              <a:buFont typeface="Arial" panose="020B0604020202020204" pitchFamily="34" charset="0"/>
              <a:buChar char="•"/>
            </a:pPr>
            <a:r>
              <a:rPr lang="en-US" sz="1600" dirty="0"/>
              <a:t>Directly observing process variation, inferring final defect</a:t>
            </a:r>
          </a:p>
          <a:p>
            <a:pPr marL="742950" lvl="1" indent="-285750">
              <a:lnSpc>
                <a:spcPct val="150000"/>
              </a:lnSpc>
              <a:buFont typeface="Arial" panose="020B0604020202020204" pitchFamily="34" charset="0"/>
              <a:buChar char="•"/>
            </a:pPr>
            <a:r>
              <a:rPr lang="en-US" sz="1600" dirty="0"/>
              <a:t>Must understand physical basis for measured phenomena</a:t>
            </a:r>
          </a:p>
          <a:p>
            <a:pPr marL="742950" lvl="1" indent="-285750">
              <a:lnSpc>
                <a:spcPct val="150000"/>
              </a:lnSpc>
              <a:buFont typeface="Arial" panose="020B0604020202020204" pitchFamily="34" charset="0"/>
              <a:buChar char="•"/>
            </a:pPr>
            <a:r>
              <a:rPr lang="en-US" sz="1600" dirty="0"/>
              <a:t>Need to prove a causal correlation from measured indications to defect state</a:t>
            </a:r>
          </a:p>
          <a:p>
            <a:pPr marL="285750" indent="-285750">
              <a:lnSpc>
                <a:spcPct val="150000"/>
              </a:lnSpc>
              <a:buFont typeface="Arial" panose="020B0604020202020204" pitchFamily="34" charset="0"/>
              <a:buChar char="•"/>
            </a:pPr>
            <a:r>
              <a:rPr lang="en-US" sz="1600" dirty="0"/>
              <a:t>Probability of detection (POD) study must include secondary verification of created defects</a:t>
            </a:r>
          </a:p>
        </p:txBody>
      </p:sp>
      <p:sp>
        <p:nvSpPr>
          <p:cNvPr id="12" name="TextBox 11">
            <a:extLst>
              <a:ext uri="{FF2B5EF4-FFF2-40B4-BE49-F238E27FC236}">
                <a16:creationId xmlns:a16="http://schemas.microsoft.com/office/drawing/2014/main" id="{3131B62B-3FEA-EF47-8C3C-30A36E742441}"/>
              </a:ext>
            </a:extLst>
          </p:cNvPr>
          <p:cNvSpPr txBox="1"/>
          <p:nvPr/>
        </p:nvSpPr>
        <p:spPr>
          <a:xfrm>
            <a:off x="634259" y="3497106"/>
            <a:ext cx="6416952" cy="7928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t>Current qualification logic based on a locked process</a:t>
            </a:r>
          </a:p>
          <a:p>
            <a:pPr marL="285750" indent="-285750">
              <a:lnSpc>
                <a:spcPct val="150000"/>
              </a:lnSpc>
              <a:buFont typeface="Arial" panose="020B0604020202020204" pitchFamily="34" charset="0"/>
              <a:buChar char="•"/>
            </a:pPr>
            <a:r>
              <a:rPr lang="en-US" sz="1600" dirty="0"/>
              <a:t>For real-time parameter changes, a new approach is needed</a:t>
            </a:r>
          </a:p>
        </p:txBody>
      </p:sp>
      <p:sp>
        <p:nvSpPr>
          <p:cNvPr id="13" name="TextBox 12">
            <a:extLst>
              <a:ext uri="{FF2B5EF4-FFF2-40B4-BE49-F238E27FC236}">
                <a16:creationId xmlns:a16="http://schemas.microsoft.com/office/drawing/2014/main" id="{2910F47A-68D1-D24E-820B-7FB4314B9FEE}"/>
              </a:ext>
            </a:extLst>
          </p:cNvPr>
          <p:cNvSpPr txBox="1"/>
          <p:nvPr/>
        </p:nvSpPr>
        <p:spPr>
          <a:xfrm>
            <a:off x="394182" y="935139"/>
            <a:ext cx="4032085" cy="400110"/>
          </a:xfrm>
          <a:prstGeom prst="rect">
            <a:avLst/>
          </a:prstGeom>
          <a:noFill/>
        </p:spPr>
        <p:txBody>
          <a:bodyPr wrap="square" rtlCol="0">
            <a:spAutoFit/>
          </a:bodyPr>
          <a:lstStyle/>
          <a:p>
            <a:r>
              <a:rPr lang="en-US" sz="2000" b="1" i="1" dirty="0">
                <a:solidFill>
                  <a:schemeClr val="accent1">
                    <a:lumMod val="75000"/>
                  </a:schemeClr>
                </a:solidFill>
              </a:rPr>
              <a:t>In-process vs. post-process NDE</a:t>
            </a:r>
          </a:p>
        </p:txBody>
      </p:sp>
      <p:sp>
        <p:nvSpPr>
          <p:cNvPr id="2" name="TextBox 1">
            <a:extLst>
              <a:ext uri="{FF2B5EF4-FFF2-40B4-BE49-F238E27FC236}">
                <a16:creationId xmlns:a16="http://schemas.microsoft.com/office/drawing/2014/main" id="{D8B59BB3-C936-BC4B-903B-42DC6AE92D75}"/>
              </a:ext>
            </a:extLst>
          </p:cNvPr>
          <p:cNvSpPr txBox="1"/>
          <p:nvPr/>
        </p:nvSpPr>
        <p:spPr>
          <a:xfrm>
            <a:off x="6507846" y="3668999"/>
            <a:ext cx="1779452" cy="584775"/>
          </a:xfrm>
          <a:prstGeom prst="rect">
            <a:avLst/>
          </a:prstGeom>
          <a:noFill/>
        </p:spPr>
        <p:txBody>
          <a:bodyPr wrap="square" rtlCol="0">
            <a:spAutoFit/>
          </a:bodyPr>
          <a:lstStyle/>
          <a:p>
            <a:r>
              <a:rPr lang="en-US" sz="1600" b="1" i="1" dirty="0">
                <a:solidFill>
                  <a:srgbClr val="C00000"/>
                </a:solidFill>
              </a:rPr>
              <a:t>no longer nondestructive</a:t>
            </a:r>
          </a:p>
        </p:txBody>
      </p:sp>
      <p:sp>
        <p:nvSpPr>
          <p:cNvPr id="14" name="Footer Placeholder 4">
            <a:extLst>
              <a:ext uri="{FF2B5EF4-FFF2-40B4-BE49-F238E27FC236}">
                <a16:creationId xmlns:a16="http://schemas.microsoft.com/office/drawing/2014/main" id="{C6D723F0-E009-B04E-8201-7E4FCF5A4B4D}"/>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Tree>
    <p:extLst>
      <p:ext uri="{BB962C8B-B14F-4D97-AF65-F5344CB8AC3E}">
        <p14:creationId xmlns:p14="http://schemas.microsoft.com/office/powerpoint/2010/main" val="33704643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57150" y="4833501"/>
            <a:ext cx="1600200" cy="273844"/>
          </a:xfrm>
          <a:ln>
            <a:miter lim="800000"/>
            <a:headEnd/>
            <a:tailEnd/>
          </a:ln>
        </p:spPr>
        <p:txBody>
          <a:bodyPr/>
          <a:lstStyle>
            <a:lvl1pPr eaLnBrk="0" hangingPunct="0">
              <a:defRPr sz="1500" b="1">
                <a:solidFill>
                  <a:srgbClr val="000099"/>
                </a:solidFill>
                <a:latin typeface="Calibri" panose="020F0502020204030204" pitchFamily="34" charset="0"/>
              </a:defRPr>
            </a:lvl1pPr>
            <a:lvl2pPr marL="557213" indent="-214313" eaLnBrk="0" hangingPunct="0">
              <a:defRPr sz="1500" b="1">
                <a:solidFill>
                  <a:srgbClr val="000099"/>
                </a:solidFill>
                <a:latin typeface="Calibri" panose="020F0502020204030204" pitchFamily="34" charset="0"/>
              </a:defRPr>
            </a:lvl2pPr>
            <a:lvl3pPr marL="857250" indent="-171450" eaLnBrk="0" hangingPunct="0">
              <a:defRPr sz="1500" b="1">
                <a:solidFill>
                  <a:srgbClr val="000099"/>
                </a:solidFill>
                <a:latin typeface="Calibri" panose="020F0502020204030204" pitchFamily="34" charset="0"/>
              </a:defRPr>
            </a:lvl3pPr>
            <a:lvl4pPr marL="1200150" indent="-171450" eaLnBrk="0" hangingPunct="0">
              <a:defRPr sz="1500" b="1">
                <a:solidFill>
                  <a:srgbClr val="000099"/>
                </a:solidFill>
                <a:latin typeface="Calibri" panose="020F0502020204030204" pitchFamily="34" charset="0"/>
              </a:defRPr>
            </a:lvl4pPr>
            <a:lvl5pPr marL="1543050" indent="-171450" eaLnBrk="0" hangingPunct="0">
              <a:defRPr sz="1500" b="1">
                <a:solidFill>
                  <a:srgbClr val="000099"/>
                </a:solidFill>
                <a:latin typeface="Calibri" panose="020F0502020204030204" pitchFamily="34" charset="0"/>
              </a:defRPr>
            </a:lvl5pPr>
            <a:lvl6pPr marL="1885950" indent="-171450" eaLnBrk="0" fontAlgn="base" hangingPunct="0">
              <a:spcBef>
                <a:spcPct val="0"/>
              </a:spcBef>
              <a:spcAft>
                <a:spcPct val="0"/>
              </a:spcAft>
              <a:defRPr sz="1500" b="1">
                <a:solidFill>
                  <a:srgbClr val="000099"/>
                </a:solidFill>
                <a:latin typeface="Calibri" panose="020F0502020204030204" pitchFamily="34" charset="0"/>
              </a:defRPr>
            </a:lvl6pPr>
            <a:lvl7pPr marL="2228850" indent="-171450" eaLnBrk="0" fontAlgn="base" hangingPunct="0">
              <a:spcBef>
                <a:spcPct val="0"/>
              </a:spcBef>
              <a:spcAft>
                <a:spcPct val="0"/>
              </a:spcAft>
              <a:defRPr sz="1500" b="1">
                <a:solidFill>
                  <a:srgbClr val="000099"/>
                </a:solidFill>
                <a:latin typeface="Calibri" panose="020F0502020204030204" pitchFamily="34" charset="0"/>
              </a:defRPr>
            </a:lvl7pPr>
            <a:lvl8pPr marL="2571750" indent="-171450" eaLnBrk="0" fontAlgn="base" hangingPunct="0">
              <a:spcBef>
                <a:spcPct val="0"/>
              </a:spcBef>
              <a:spcAft>
                <a:spcPct val="0"/>
              </a:spcAft>
              <a:defRPr sz="1500" b="1">
                <a:solidFill>
                  <a:srgbClr val="000099"/>
                </a:solidFill>
                <a:latin typeface="Calibri" panose="020F0502020204030204" pitchFamily="34" charset="0"/>
              </a:defRPr>
            </a:lvl8pPr>
            <a:lvl9pPr marL="2914650" indent="-171450" eaLnBrk="0" fontAlgn="base" hangingPunct="0">
              <a:spcBef>
                <a:spcPct val="0"/>
              </a:spcBef>
              <a:spcAft>
                <a:spcPct val="0"/>
              </a:spcAft>
              <a:defRPr sz="1500" b="1">
                <a:solidFill>
                  <a:srgbClr val="000099"/>
                </a:solidFill>
                <a:latin typeface="Calibri" panose="020F0502020204030204" pitchFamily="34" charset="0"/>
              </a:defRPr>
            </a:lvl9pPr>
          </a:lstStyle>
          <a:p>
            <a:pPr algn="l" eaLnBrk="1" hangingPunct="1"/>
            <a:endParaRPr lang="en-US" altLang="en-US" sz="1050">
              <a:solidFill>
                <a:srgbClr val="404040"/>
              </a:solidFill>
            </a:endParaRPr>
          </a:p>
          <a:p>
            <a:pPr algn="l" eaLnBrk="1" hangingPunct="1"/>
            <a:fld id="{44D714AD-D994-4606-A6A7-E0BD58956995}" type="slidenum">
              <a:rPr lang="en-US" altLang="en-US" sz="1050" smtClean="0">
                <a:solidFill>
                  <a:srgbClr val="404040"/>
                </a:solidFill>
              </a:rPr>
              <a:pPr algn="l" eaLnBrk="1" hangingPunct="1"/>
              <a:t>9</a:t>
            </a:fld>
            <a:endParaRPr lang="en-US" altLang="en-US" sz="1050" dirty="0">
              <a:solidFill>
                <a:srgbClr val="404040"/>
              </a:solidFill>
            </a:endParaRPr>
          </a:p>
        </p:txBody>
      </p:sp>
      <p:sp>
        <p:nvSpPr>
          <p:cNvPr id="9221" name="Text Box 4"/>
          <p:cNvSpPr txBox="1">
            <a:spLocks noChangeArrowheads="1"/>
          </p:cNvSpPr>
          <p:nvPr/>
        </p:nvSpPr>
        <p:spPr bwMode="auto">
          <a:xfrm>
            <a:off x="1359695" y="4524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b="0">
              <a:solidFill>
                <a:schemeClr val="tx1"/>
              </a:solidFill>
            </a:endParaRPr>
          </a:p>
        </p:txBody>
      </p:sp>
      <p:sp>
        <p:nvSpPr>
          <p:cNvPr id="9222" name="Text Box 5"/>
          <p:cNvSpPr txBox="1">
            <a:spLocks noChangeArrowheads="1"/>
          </p:cNvSpPr>
          <p:nvPr/>
        </p:nvSpPr>
        <p:spPr bwMode="auto">
          <a:xfrm>
            <a:off x="132347" y="160298"/>
            <a:ext cx="88793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dirty="0">
                <a:solidFill>
                  <a:srgbClr val="000000"/>
                </a:solidFill>
              </a:rPr>
              <a:t>The current logic of additive manufactured part certification is outlined in NASA-STD-6016B, NASA-STD-6030, and NASA-STD-6033.</a:t>
            </a:r>
          </a:p>
        </p:txBody>
      </p:sp>
      <p:pic>
        <p:nvPicPr>
          <p:cNvPr id="7" name="Picture 6">
            <a:extLst>
              <a:ext uri="{FF2B5EF4-FFF2-40B4-BE49-F238E27FC236}">
                <a16:creationId xmlns:a16="http://schemas.microsoft.com/office/drawing/2014/main" id="{545D0EDC-E423-3541-80FE-F25958987E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3552" y="4253774"/>
            <a:ext cx="1779452" cy="889726"/>
          </a:xfrm>
          <a:prstGeom prst="rect">
            <a:avLst/>
          </a:prstGeom>
        </p:spPr>
      </p:pic>
      <p:pic>
        <p:nvPicPr>
          <p:cNvPr id="8" name="Picture 7">
            <a:extLst>
              <a:ext uri="{FF2B5EF4-FFF2-40B4-BE49-F238E27FC236}">
                <a16:creationId xmlns:a16="http://schemas.microsoft.com/office/drawing/2014/main" id="{D1E8DA02-3FB7-4346-B6EE-47DA0DD075B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9630" y="4377499"/>
            <a:ext cx="700885" cy="700883"/>
          </a:xfrm>
          <a:prstGeom prst="rect">
            <a:avLst/>
          </a:prstGeom>
        </p:spPr>
      </p:pic>
      <p:sp>
        <p:nvSpPr>
          <p:cNvPr id="23" name="TextBox 22">
            <a:extLst>
              <a:ext uri="{FF2B5EF4-FFF2-40B4-BE49-F238E27FC236}">
                <a16:creationId xmlns:a16="http://schemas.microsoft.com/office/drawing/2014/main" id="{1A4682CC-AD96-8146-9D97-A8810B420025}"/>
              </a:ext>
            </a:extLst>
          </p:cNvPr>
          <p:cNvSpPr txBox="1"/>
          <p:nvPr/>
        </p:nvSpPr>
        <p:spPr>
          <a:xfrm>
            <a:off x="6483141" y="1035272"/>
            <a:ext cx="1951348" cy="400110"/>
          </a:xfrm>
          <a:prstGeom prst="rect">
            <a:avLst/>
          </a:prstGeom>
          <a:noFill/>
        </p:spPr>
        <p:txBody>
          <a:bodyPr wrap="square" rtlCol="0">
            <a:spAutoFit/>
          </a:bodyPr>
          <a:lstStyle/>
          <a:p>
            <a:pPr algn="ctr"/>
            <a:r>
              <a:rPr lang="en-US" sz="2000" b="1" i="1" dirty="0">
                <a:solidFill>
                  <a:schemeClr val="accent1">
                    <a:lumMod val="75000"/>
                  </a:schemeClr>
                </a:solidFill>
              </a:rPr>
              <a:t>MSFC-SPEC-3717</a:t>
            </a:r>
          </a:p>
        </p:txBody>
      </p:sp>
      <p:sp>
        <p:nvSpPr>
          <p:cNvPr id="13" name="TextBox 12">
            <a:extLst>
              <a:ext uri="{FF2B5EF4-FFF2-40B4-BE49-F238E27FC236}">
                <a16:creationId xmlns:a16="http://schemas.microsoft.com/office/drawing/2014/main" id="{2910F47A-68D1-D24E-820B-7FB4314B9FEE}"/>
              </a:ext>
            </a:extLst>
          </p:cNvPr>
          <p:cNvSpPr txBox="1"/>
          <p:nvPr/>
        </p:nvSpPr>
        <p:spPr>
          <a:xfrm>
            <a:off x="3915293" y="1035272"/>
            <a:ext cx="1864615" cy="400110"/>
          </a:xfrm>
          <a:prstGeom prst="rect">
            <a:avLst/>
          </a:prstGeom>
          <a:noFill/>
        </p:spPr>
        <p:txBody>
          <a:bodyPr wrap="square" rtlCol="0">
            <a:spAutoFit/>
          </a:bodyPr>
          <a:lstStyle/>
          <a:p>
            <a:pPr algn="ctr"/>
            <a:r>
              <a:rPr lang="en-US" sz="2000" b="1" i="1" dirty="0">
                <a:solidFill>
                  <a:schemeClr val="accent1">
                    <a:lumMod val="75000"/>
                  </a:schemeClr>
                </a:solidFill>
              </a:rPr>
              <a:t>MSFC-STD-3716</a:t>
            </a:r>
          </a:p>
        </p:txBody>
      </p:sp>
      <p:sp>
        <p:nvSpPr>
          <p:cNvPr id="17" name="TextBox 16">
            <a:extLst>
              <a:ext uri="{FF2B5EF4-FFF2-40B4-BE49-F238E27FC236}">
                <a16:creationId xmlns:a16="http://schemas.microsoft.com/office/drawing/2014/main" id="{A0CB3A67-7298-4447-BDB6-D0AF22E4254D}"/>
              </a:ext>
            </a:extLst>
          </p:cNvPr>
          <p:cNvSpPr txBox="1"/>
          <p:nvPr/>
        </p:nvSpPr>
        <p:spPr>
          <a:xfrm>
            <a:off x="897326" y="3445336"/>
            <a:ext cx="2094245" cy="400110"/>
          </a:xfrm>
          <a:prstGeom prst="rect">
            <a:avLst/>
          </a:prstGeom>
          <a:noFill/>
        </p:spPr>
        <p:txBody>
          <a:bodyPr wrap="square" rtlCol="0">
            <a:spAutoFit/>
          </a:bodyPr>
          <a:lstStyle/>
          <a:p>
            <a:r>
              <a:rPr lang="en-US" sz="2000" b="1" i="1" dirty="0">
                <a:solidFill>
                  <a:schemeClr val="accent1">
                    <a:lumMod val="75000"/>
                  </a:schemeClr>
                </a:solidFill>
              </a:rPr>
              <a:t>NASA-STD-6016C</a:t>
            </a:r>
          </a:p>
        </p:txBody>
      </p:sp>
      <p:sp>
        <p:nvSpPr>
          <p:cNvPr id="18" name="TextBox 17">
            <a:extLst>
              <a:ext uri="{FF2B5EF4-FFF2-40B4-BE49-F238E27FC236}">
                <a16:creationId xmlns:a16="http://schemas.microsoft.com/office/drawing/2014/main" id="{F9D1A07A-E1A9-A146-BB76-C650A663C247}"/>
              </a:ext>
            </a:extLst>
          </p:cNvPr>
          <p:cNvSpPr txBox="1"/>
          <p:nvPr/>
        </p:nvSpPr>
        <p:spPr>
          <a:xfrm>
            <a:off x="714139" y="3839454"/>
            <a:ext cx="2564357" cy="343984"/>
          </a:xfrm>
          <a:prstGeom prst="rect">
            <a:avLst/>
          </a:prstGeom>
          <a:noFill/>
        </p:spPr>
        <p:txBody>
          <a:bodyPr wrap="square" rtlCol="0">
            <a:spAutoFit/>
          </a:bodyPr>
          <a:lstStyle/>
          <a:p>
            <a:r>
              <a:rPr lang="en-US" sz="1600" dirty="0"/>
              <a:t>General M&amp;P requirements</a:t>
            </a:r>
          </a:p>
        </p:txBody>
      </p:sp>
      <p:sp>
        <p:nvSpPr>
          <p:cNvPr id="19" name="TextBox 18">
            <a:extLst>
              <a:ext uri="{FF2B5EF4-FFF2-40B4-BE49-F238E27FC236}">
                <a16:creationId xmlns:a16="http://schemas.microsoft.com/office/drawing/2014/main" id="{5EA6B8A6-1BAD-674E-8C44-445CEF9F6E74}"/>
              </a:ext>
            </a:extLst>
          </p:cNvPr>
          <p:cNvSpPr txBox="1"/>
          <p:nvPr/>
        </p:nvSpPr>
        <p:spPr>
          <a:xfrm>
            <a:off x="3915293" y="2708354"/>
            <a:ext cx="1966552" cy="400110"/>
          </a:xfrm>
          <a:prstGeom prst="rect">
            <a:avLst/>
          </a:prstGeom>
          <a:noFill/>
        </p:spPr>
        <p:txBody>
          <a:bodyPr wrap="square" rtlCol="0">
            <a:spAutoFit/>
          </a:bodyPr>
          <a:lstStyle/>
          <a:p>
            <a:r>
              <a:rPr lang="en-US" sz="2000" b="1" i="1" dirty="0">
                <a:solidFill>
                  <a:schemeClr val="accent1">
                    <a:lumMod val="75000"/>
                  </a:schemeClr>
                </a:solidFill>
              </a:rPr>
              <a:t>NASA-STD-6030</a:t>
            </a:r>
          </a:p>
        </p:txBody>
      </p:sp>
      <p:sp>
        <p:nvSpPr>
          <p:cNvPr id="20" name="TextBox 19">
            <a:extLst>
              <a:ext uri="{FF2B5EF4-FFF2-40B4-BE49-F238E27FC236}">
                <a16:creationId xmlns:a16="http://schemas.microsoft.com/office/drawing/2014/main" id="{3CE34C83-FA9F-C743-8382-F2147243A0BA}"/>
              </a:ext>
            </a:extLst>
          </p:cNvPr>
          <p:cNvSpPr txBox="1"/>
          <p:nvPr/>
        </p:nvSpPr>
        <p:spPr>
          <a:xfrm>
            <a:off x="6409502" y="2708354"/>
            <a:ext cx="2026710" cy="400110"/>
          </a:xfrm>
          <a:prstGeom prst="rect">
            <a:avLst/>
          </a:prstGeom>
          <a:noFill/>
        </p:spPr>
        <p:txBody>
          <a:bodyPr wrap="square" rtlCol="0">
            <a:spAutoFit/>
          </a:bodyPr>
          <a:lstStyle/>
          <a:p>
            <a:r>
              <a:rPr lang="en-US" sz="2000" b="1" i="1" dirty="0">
                <a:solidFill>
                  <a:schemeClr val="accent1">
                    <a:lumMod val="75000"/>
                  </a:schemeClr>
                </a:solidFill>
              </a:rPr>
              <a:t>NASA-STD-6033</a:t>
            </a:r>
          </a:p>
        </p:txBody>
      </p:sp>
      <p:sp>
        <p:nvSpPr>
          <p:cNvPr id="3" name="TextBox 2">
            <a:extLst>
              <a:ext uri="{FF2B5EF4-FFF2-40B4-BE49-F238E27FC236}">
                <a16:creationId xmlns:a16="http://schemas.microsoft.com/office/drawing/2014/main" id="{6EB967AA-02F5-A24D-A091-417469288D0F}"/>
              </a:ext>
            </a:extLst>
          </p:cNvPr>
          <p:cNvSpPr txBox="1"/>
          <p:nvPr/>
        </p:nvSpPr>
        <p:spPr>
          <a:xfrm>
            <a:off x="3512909" y="1383154"/>
            <a:ext cx="2678120" cy="1077218"/>
          </a:xfrm>
          <a:prstGeom prst="rect">
            <a:avLst/>
          </a:prstGeom>
          <a:noFill/>
        </p:spPr>
        <p:txBody>
          <a:bodyPr wrap="square" rtlCol="0">
            <a:spAutoFit/>
          </a:bodyPr>
          <a:lstStyle/>
          <a:p>
            <a:pPr algn="ctr"/>
            <a:r>
              <a:rPr lang="en-US" sz="1600" dirty="0"/>
              <a:t>Standard for Additively Manufactured Spaceflight Hardware by Laser Powder Bed Fusion in Metals</a:t>
            </a:r>
          </a:p>
        </p:txBody>
      </p:sp>
      <p:sp>
        <p:nvSpPr>
          <p:cNvPr id="22" name="TextBox 21">
            <a:extLst>
              <a:ext uri="{FF2B5EF4-FFF2-40B4-BE49-F238E27FC236}">
                <a16:creationId xmlns:a16="http://schemas.microsoft.com/office/drawing/2014/main" id="{7E320948-63FE-624E-B3D2-1B1CD190F80A}"/>
              </a:ext>
            </a:extLst>
          </p:cNvPr>
          <p:cNvSpPr txBox="1"/>
          <p:nvPr/>
        </p:nvSpPr>
        <p:spPr>
          <a:xfrm>
            <a:off x="6206892" y="1383333"/>
            <a:ext cx="2564355" cy="1077218"/>
          </a:xfrm>
          <a:prstGeom prst="rect">
            <a:avLst/>
          </a:prstGeom>
          <a:noFill/>
        </p:spPr>
        <p:txBody>
          <a:bodyPr wrap="square" rtlCol="0">
            <a:spAutoFit/>
          </a:bodyPr>
          <a:lstStyle/>
          <a:p>
            <a:pPr algn="ctr"/>
            <a:r>
              <a:rPr lang="en-US" sz="1600" dirty="0"/>
              <a:t>Specification for Control and Qualification of Laser Powder Bed Fusion Metallurgical Processes </a:t>
            </a:r>
          </a:p>
        </p:txBody>
      </p:sp>
      <p:cxnSp>
        <p:nvCxnSpPr>
          <p:cNvPr id="6" name="Straight Arrow Connector 5">
            <a:extLst>
              <a:ext uri="{FF2B5EF4-FFF2-40B4-BE49-F238E27FC236}">
                <a16:creationId xmlns:a16="http://schemas.microsoft.com/office/drawing/2014/main" id="{76FC0B07-80CB-1142-BD8E-4AC9F700EE1A}"/>
              </a:ext>
            </a:extLst>
          </p:cNvPr>
          <p:cNvCxnSpPr>
            <a:cxnSpLocks/>
          </p:cNvCxnSpPr>
          <p:nvPr/>
        </p:nvCxnSpPr>
        <p:spPr>
          <a:xfrm>
            <a:off x="6113893" y="2341223"/>
            <a:ext cx="0" cy="36713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1D4845-7225-6B4F-8D0D-8FD93EB930AA}"/>
              </a:ext>
            </a:extLst>
          </p:cNvPr>
          <p:cNvSpPr txBox="1"/>
          <p:nvPr/>
        </p:nvSpPr>
        <p:spPr>
          <a:xfrm>
            <a:off x="3585205" y="3060203"/>
            <a:ext cx="2564805" cy="369332"/>
          </a:xfrm>
          <a:prstGeom prst="rect">
            <a:avLst/>
          </a:prstGeom>
          <a:noFill/>
        </p:spPr>
        <p:txBody>
          <a:bodyPr wrap="none" rtlCol="0">
            <a:spAutoFit/>
          </a:bodyPr>
          <a:lstStyle/>
          <a:p>
            <a:r>
              <a:rPr lang="en-US" b="1" dirty="0"/>
              <a:t>NASA Technical Standard</a:t>
            </a:r>
          </a:p>
        </p:txBody>
      </p:sp>
      <p:sp>
        <p:nvSpPr>
          <p:cNvPr id="25" name="TextBox 24">
            <a:extLst>
              <a:ext uri="{FF2B5EF4-FFF2-40B4-BE49-F238E27FC236}">
                <a16:creationId xmlns:a16="http://schemas.microsoft.com/office/drawing/2014/main" id="{77BD08AD-8F0F-7A49-BBEE-73237C0EDA2A}"/>
              </a:ext>
            </a:extLst>
          </p:cNvPr>
          <p:cNvSpPr txBox="1"/>
          <p:nvPr/>
        </p:nvSpPr>
        <p:spPr>
          <a:xfrm>
            <a:off x="6176412" y="3060203"/>
            <a:ext cx="2564805" cy="369332"/>
          </a:xfrm>
          <a:prstGeom prst="rect">
            <a:avLst/>
          </a:prstGeom>
          <a:noFill/>
        </p:spPr>
        <p:txBody>
          <a:bodyPr wrap="none" rtlCol="0">
            <a:spAutoFit/>
          </a:bodyPr>
          <a:lstStyle/>
          <a:p>
            <a:r>
              <a:rPr lang="en-US" b="1" dirty="0"/>
              <a:t>NASA Technical Standard</a:t>
            </a:r>
          </a:p>
        </p:txBody>
      </p:sp>
      <p:sp>
        <p:nvSpPr>
          <p:cNvPr id="27" name="TextBox 26">
            <a:extLst>
              <a:ext uri="{FF2B5EF4-FFF2-40B4-BE49-F238E27FC236}">
                <a16:creationId xmlns:a16="http://schemas.microsoft.com/office/drawing/2014/main" id="{442DB9E8-2951-7C49-8259-671828C2DA23}"/>
              </a:ext>
            </a:extLst>
          </p:cNvPr>
          <p:cNvSpPr txBox="1"/>
          <p:nvPr/>
        </p:nvSpPr>
        <p:spPr>
          <a:xfrm>
            <a:off x="3565422" y="3365885"/>
            <a:ext cx="2564356" cy="830997"/>
          </a:xfrm>
          <a:prstGeom prst="rect">
            <a:avLst/>
          </a:prstGeom>
          <a:noFill/>
        </p:spPr>
        <p:txBody>
          <a:bodyPr wrap="square" rtlCol="0">
            <a:spAutoFit/>
          </a:bodyPr>
          <a:lstStyle/>
          <a:p>
            <a:pPr algn="ctr"/>
            <a:r>
              <a:rPr lang="en-US" sz="1600" dirty="0"/>
              <a:t>Additive Manufacturing Requirements for Spaceflight Systems</a:t>
            </a:r>
          </a:p>
        </p:txBody>
      </p:sp>
      <p:sp>
        <p:nvSpPr>
          <p:cNvPr id="28" name="TextBox 27">
            <a:extLst>
              <a:ext uri="{FF2B5EF4-FFF2-40B4-BE49-F238E27FC236}">
                <a16:creationId xmlns:a16="http://schemas.microsoft.com/office/drawing/2014/main" id="{23721236-73D2-7C41-BD90-99B0579F38BE}"/>
              </a:ext>
            </a:extLst>
          </p:cNvPr>
          <p:cNvSpPr txBox="1"/>
          <p:nvPr/>
        </p:nvSpPr>
        <p:spPr>
          <a:xfrm>
            <a:off x="6119754" y="3373409"/>
            <a:ext cx="2678120" cy="830997"/>
          </a:xfrm>
          <a:prstGeom prst="rect">
            <a:avLst/>
          </a:prstGeom>
          <a:noFill/>
        </p:spPr>
        <p:txBody>
          <a:bodyPr wrap="square" rtlCol="0">
            <a:spAutoFit/>
          </a:bodyPr>
          <a:lstStyle/>
          <a:p>
            <a:pPr algn="ctr"/>
            <a:r>
              <a:rPr lang="en-US" sz="1600" dirty="0"/>
              <a:t>Additive Manufacturing Requirements for Equipment and Facility Control</a:t>
            </a:r>
          </a:p>
        </p:txBody>
      </p:sp>
      <p:sp>
        <p:nvSpPr>
          <p:cNvPr id="30" name="Footer Placeholder 4">
            <a:extLst>
              <a:ext uri="{FF2B5EF4-FFF2-40B4-BE49-F238E27FC236}">
                <a16:creationId xmlns:a16="http://schemas.microsoft.com/office/drawing/2014/main" id="{CFC00B27-EE9C-BC44-97E4-46433A59CD2B}"/>
              </a:ext>
            </a:extLst>
          </p:cNvPr>
          <p:cNvSpPr>
            <a:spLocks noGrp="1"/>
          </p:cNvSpPr>
          <p:nvPr>
            <p:ph type="ftr" sz="quarter" idx="11"/>
          </p:nvPr>
        </p:nvSpPr>
        <p:spPr>
          <a:xfrm>
            <a:off x="2388177" y="4675983"/>
            <a:ext cx="4114800" cy="365125"/>
          </a:xfrm>
        </p:spPr>
        <p:txBody>
          <a:bodyPr/>
          <a:lstStyle/>
          <a:p>
            <a:r>
              <a:rPr lang="en-US" dirty="0"/>
              <a:t>Approved for Public Release – Distribution is Unlimited</a:t>
            </a:r>
          </a:p>
        </p:txBody>
      </p:sp>
      <p:sp>
        <p:nvSpPr>
          <p:cNvPr id="29" name="TextBox 28">
            <a:extLst>
              <a:ext uri="{FF2B5EF4-FFF2-40B4-BE49-F238E27FC236}">
                <a16:creationId xmlns:a16="http://schemas.microsoft.com/office/drawing/2014/main" id="{C36657A4-CA54-424D-92A0-4829A2AA945A}"/>
              </a:ext>
            </a:extLst>
          </p:cNvPr>
          <p:cNvSpPr txBox="1"/>
          <p:nvPr/>
        </p:nvSpPr>
        <p:spPr>
          <a:xfrm>
            <a:off x="2388177" y="4306651"/>
            <a:ext cx="6149440" cy="369332"/>
          </a:xfrm>
          <a:prstGeom prst="rect">
            <a:avLst/>
          </a:prstGeom>
          <a:noFill/>
        </p:spPr>
        <p:txBody>
          <a:bodyPr wrap="none" rtlCol="0">
            <a:spAutoFit/>
          </a:bodyPr>
          <a:lstStyle/>
          <a:p>
            <a:r>
              <a:rPr lang="en-US" b="1" dirty="0"/>
              <a:t>Handbook coming soon</a:t>
            </a:r>
            <a:r>
              <a:rPr lang="en-US" dirty="0"/>
              <a:t> with more specifics on implementation.</a:t>
            </a:r>
            <a:endParaRPr lang="en-US" b="1" dirty="0"/>
          </a:p>
        </p:txBody>
      </p:sp>
      <p:pic>
        <p:nvPicPr>
          <p:cNvPr id="9" name="Picture 8">
            <a:extLst>
              <a:ext uri="{FF2B5EF4-FFF2-40B4-BE49-F238E27FC236}">
                <a16:creationId xmlns:a16="http://schemas.microsoft.com/office/drawing/2014/main" id="{DF4C85CE-FE03-654C-B6EA-B3936283C2F7}"/>
              </a:ext>
            </a:extLst>
          </p:cNvPr>
          <p:cNvPicPr>
            <a:picLocks noChangeAspect="1"/>
          </p:cNvPicPr>
          <p:nvPr/>
        </p:nvPicPr>
        <p:blipFill rotWithShape="1">
          <a:blip r:embed="rId5"/>
          <a:srcRect l="1899" b="15511"/>
          <a:stretch/>
        </p:blipFill>
        <p:spPr>
          <a:xfrm>
            <a:off x="374241" y="1172307"/>
            <a:ext cx="2874839" cy="2071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0650083"/>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27499</TotalTime>
  <Words>2282</Words>
  <Application>Microsoft Macintosh PowerPoint</Application>
  <PresentationFormat>On-screen Show (16:9)</PresentationFormat>
  <Paragraphs>294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Lanigan, Erin L. (MSFC-EM21)</cp:lastModifiedBy>
  <cp:revision>275</cp:revision>
  <dcterms:created xsi:type="dcterms:W3CDTF">2019-02-19T16:08:52Z</dcterms:created>
  <dcterms:modified xsi:type="dcterms:W3CDTF">2022-02-14T21:28:05Z</dcterms:modified>
</cp:coreProperties>
</file>