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 id="2147483730" r:id="rId5"/>
  </p:sldMasterIdLst>
  <p:notesMasterIdLst>
    <p:notesMasterId r:id="rId27"/>
  </p:notesMasterIdLst>
  <p:handoutMasterIdLst>
    <p:handoutMasterId r:id="rId28"/>
  </p:handoutMasterIdLst>
  <p:sldIdLst>
    <p:sldId id="321" r:id="rId6"/>
    <p:sldId id="311" r:id="rId7"/>
    <p:sldId id="355" r:id="rId8"/>
    <p:sldId id="318" r:id="rId9"/>
    <p:sldId id="336" r:id="rId10"/>
    <p:sldId id="337" r:id="rId11"/>
    <p:sldId id="347" r:id="rId12"/>
    <p:sldId id="374" r:id="rId13"/>
    <p:sldId id="349" r:id="rId14"/>
    <p:sldId id="375" r:id="rId15"/>
    <p:sldId id="367" r:id="rId16"/>
    <p:sldId id="351" r:id="rId17"/>
    <p:sldId id="329" r:id="rId18"/>
    <p:sldId id="369" r:id="rId19"/>
    <p:sldId id="380" r:id="rId20"/>
    <p:sldId id="381" r:id="rId21"/>
    <p:sldId id="371" r:id="rId22"/>
    <p:sldId id="372" r:id="rId23"/>
    <p:sldId id="382" r:id="rId24"/>
    <p:sldId id="328" r:id="rId25"/>
    <p:sldId id="33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hn Perrotti" initials="JP" lastIdx="6" clrIdx="6">
    <p:extLst>
      <p:ext uri="{19B8F6BF-5375-455C-9EA6-DF929625EA0E}">
        <p15:presenceInfo xmlns:p15="http://schemas.microsoft.com/office/powerpoint/2012/main" userId="S::john.perrotti@ssaihq.com::8ffc3d93-7ac6-4c68-9b8f-8b8d730ef815" providerId="AD"/>
      </p:ext>
    </p:extLst>
  </p:cmAuthor>
  <p:cmAuthor id="1" name="Erin Shives" initials="ES" lastIdx="26" clrIdx="0">
    <p:extLst>
      <p:ext uri="{19B8F6BF-5375-455C-9EA6-DF929625EA0E}">
        <p15:presenceInfo xmlns:p15="http://schemas.microsoft.com/office/powerpoint/2012/main" userId="S::erin.shives@ssaihq.com::6fdffd9c-2907-4ee6-aa34-8f0cf0ee65c4" providerId="AD"/>
      </p:ext>
    </p:extLst>
  </p:cmAuthor>
  <p:cmAuthor id="8" name="Paxton LaJoie" initials="PL [2]" lastIdx="6" clrIdx="7">
    <p:extLst>
      <p:ext uri="{19B8F6BF-5375-455C-9EA6-DF929625EA0E}">
        <p15:presenceInfo xmlns:p15="http://schemas.microsoft.com/office/powerpoint/2012/main" userId="S::paxton.lajoie@ssaihq.com::2d81f3ee-a9c5-48cf-be48-8c9321246462" providerId="AD"/>
      </p:ext>
    </p:extLst>
  </p:cmAuthor>
  <p:cmAuthor id="2" name="Edward Cronin" initials="EC" lastIdx="1" clrIdx="1">
    <p:extLst>
      <p:ext uri="{19B8F6BF-5375-455C-9EA6-DF929625EA0E}">
        <p15:presenceInfo xmlns:p15="http://schemas.microsoft.com/office/powerpoint/2012/main" userId="S::edward.cronin@ssaihq.com::706cfa35-05eb-48aa-b510-8f981e330005" providerId="AD"/>
      </p:ext>
    </p:extLst>
  </p:cmAuthor>
  <p:cmAuthor id="3" name="Paxton LaJoie" initials="PL" lastIdx="3" clrIdx="2">
    <p:extLst>
      <p:ext uri="{19B8F6BF-5375-455C-9EA6-DF929625EA0E}">
        <p15:presenceInfo xmlns:p15="http://schemas.microsoft.com/office/powerpoint/2012/main" userId="Paxton LaJoie" providerId="None"/>
      </p:ext>
    </p:extLst>
  </p:cmAuthor>
  <p:cmAuthor id="4" name="Celeste Gambino" initials="CG" lastIdx="49" clrIdx="3">
    <p:extLst>
      <p:ext uri="{19B8F6BF-5375-455C-9EA6-DF929625EA0E}">
        <p15:presenceInfo xmlns:p15="http://schemas.microsoft.com/office/powerpoint/2012/main" userId="S::celeste.gambino@ssaihq.com::4a325a60-f5b7-467c-bbc1-bb6c2917a842" providerId="AD"/>
      </p:ext>
    </p:extLst>
  </p:cmAuthor>
  <p:cmAuthor id="5" name="Erica Kriner" initials="EK" lastIdx="3" clrIdx="4">
    <p:extLst>
      <p:ext uri="{19B8F6BF-5375-455C-9EA6-DF929625EA0E}">
        <p15:presenceInfo xmlns:p15="http://schemas.microsoft.com/office/powerpoint/2012/main" userId="S::erica.kriner@ssaihq.com::68d87840-6a3d-4152-b2b3-efdd20288d13" providerId="AD"/>
      </p:ext>
    </p:extLst>
  </p:cmAuthor>
  <p:cmAuthor id="6" name="Nicole Ramberg" initials="NR" lastIdx="8" clrIdx="5">
    <p:extLst>
      <p:ext uri="{19B8F6BF-5375-455C-9EA6-DF929625EA0E}">
        <p15:presenceInfo xmlns:p15="http://schemas.microsoft.com/office/powerpoint/2012/main" userId="S::nicole.ramberg@ssaihq.com::8bea0ed3-6ffd-45f5-964f-03d92dae60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E99"/>
    <a:srgbClr val="F97529"/>
    <a:srgbClr val="FFB286"/>
    <a:srgbClr val="FFEFE2"/>
    <a:srgbClr val="AA5F37"/>
    <a:srgbClr val="AF978B"/>
    <a:srgbClr val="98CFE5"/>
    <a:srgbClr val="5C473D"/>
    <a:srgbClr val="427A8E"/>
    <a:srgbClr val="00A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3"/>
    <p:restoredTop sz="87651" autoAdjust="0"/>
  </p:normalViewPr>
  <p:slideViewPr>
    <p:cSldViewPr snapToGrid="0">
      <p:cViewPr varScale="1">
        <p:scale>
          <a:sx n="72" d="100"/>
          <a:sy n="72" d="100"/>
        </p:scale>
        <p:origin x="850" y="43"/>
      </p:cViewPr>
      <p:guideLst/>
    </p:cSldViewPr>
  </p:slideViewPr>
  <p:notesTextViewPr>
    <p:cViewPr>
      <p:scale>
        <a:sx n="1" d="1"/>
        <a:sy n="1" d="1"/>
      </p:scale>
      <p:origin x="0" y="0"/>
    </p:cViewPr>
  </p:notesTextViewPr>
  <p:notesViewPr>
    <p:cSldViewPr snapToGrid="0" showGuides="1">
      <p:cViewPr varScale="1">
        <p:scale>
          <a:sx n="59" d="100"/>
          <a:sy n="59" d="100"/>
        </p:scale>
        <p:origin x="2472"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27D7B-7228-4F27-B08D-E391548C58A1}" type="datetimeFigureOut">
              <a:rPr lang="en-US" smtClean="0"/>
              <a:t>2/16/2022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C54FDB-97D1-4FBE-A008-50AD82140184}" type="slidenum">
              <a:rPr lang="en-US" smtClean="0"/>
              <a:t>‹#›</a:t>
            </a:fld>
            <a:endParaRPr lang="en-US" dirty="0"/>
          </a:p>
        </p:txBody>
      </p:sp>
    </p:spTree>
    <p:extLst>
      <p:ext uri="{BB962C8B-B14F-4D97-AF65-F5344CB8AC3E}">
        <p14:creationId xmlns:p14="http://schemas.microsoft.com/office/powerpoint/2010/main" val="1307125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A5DF8-3C11-431B-A500-8F91A130A626}" type="datetimeFigureOut">
              <a:rPr lang="en-US" smtClean="0"/>
              <a:t>2/16/2022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FF554-9721-473E-B7E3-8AF7A285E57C}" type="slidenum">
              <a:rPr lang="en-US" smtClean="0"/>
              <a:t>‹#›</a:t>
            </a:fld>
            <a:endParaRPr lang="en-US" dirty="0"/>
          </a:p>
        </p:txBody>
      </p:sp>
    </p:spTree>
    <p:extLst>
      <p:ext uri="{BB962C8B-B14F-4D97-AF65-F5344CB8AC3E}">
        <p14:creationId xmlns:p14="http://schemas.microsoft.com/office/powerpoint/2010/main" val="74591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henounproject.com/search/?q=landslide&amp;i=2108415"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thenounproject.com/search/?q=rock&amp;i=1925927" TargetMode="External"/><Relationship Id="rId4" Type="http://schemas.openxmlformats.org/officeDocument/2006/relationships/hyperlink" Target="https://thenounproject.com/search/?q=rain+flood&amp;i=167492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solidFill>
                <a:srgbClr val="404040"/>
              </a:solidFill>
              <a:latin typeface="Century Gothic"/>
            </a:endParaRPr>
          </a:p>
        </p:txBody>
      </p:sp>
      <p:sp>
        <p:nvSpPr>
          <p:cNvPr id="4" name="Slide Number Placeholder 3"/>
          <p:cNvSpPr>
            <a:spLocks noGrp="1"/>
          </p:cNvSpPr>
          <p:nvPr>
            <p:ph type="sldNum" sz="quarter" idx="10"/>
          </p:nvPr>
        </p:nvSpPr>
        <p:spPr/>
        <p:txBody>
          <a:bodyPr/>
          <a:lstStyle/>
          <a:p>
            <a:fld id="{59FFF554-9721-473E-B7E3-8AF7A285E57C}" type="slidenum">
              <a:rPr lang="en-US" smtClean="0"/>
              <a:t>1</a:t>
            </a:fld>
            <a:endParaRPr lang="en-US" dirty="0"/>
          </a:p>
        </p:txBody>
      </p:sp>
    </p:spTree>
    <p:extLst>
      <p:ext uri="{BB962C8B-B14F-4D97-AF65-F5344CB8AC3E}">
        <p14:creationId xmlns:p14="http://schemas.microsoft.com/office/powerpoint/2010/main" val="77464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Consistently with the runoff retention per landcover class, the runoff per landcover class indicates little ability of increasingly developed areas to retain stormwater. Runoff was very low in the forested areas, with similar lower values shown in the agricultural lands, grasslands, and wetlands. Identifying specific contributions different landcover types make to stormwater retention, and what land use is causing increasing runoff, will help partners prioritize areas of concern and identify land-use land cover types that will best suit individual cities working to mitigate flood risk. </a:t>
            </a:r>
          </a:p>
          <a:p>
            <a:endParaRPr lang="en-US" i="0" dirty="0">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10</a:t>
            </a:fld>
            <a:endParaRPr lang="en-US" dirty="0"/>
          </a:p>
        </p:txBody>
      </p:sp>
    </p:spTree>
    <p:extLst>
      <p:ext uri="{BB962C8B-B14F-4D97-AF65-F5344CB8AC3E}">
        <p14:creationId xmlns:p14="http://schemas.microsoft.com/office/powerpoint/2010/main" val="173358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showcases our methods at a broad overview, and we'll take you inside each step. To create our landslide susceptibility map, we first had to identify landslide factors relevant to the study area, which you can see on the left. The datasets for each variable was obtained and run through a weight of evidence model on ArcGIS Pro, called the Fuzzy Membership Model. This standardized the data, resampling them into rasters with common 0-1 scale. These rasters were then overlaid together using a Fuzzy Overlay Model and combined into the final landslide susceptibility map. We used a landslide inventory map, obtained from USGS, to validate our susceptibility map.</a:t>
            </a:r>
          </a:p>
        </p:txBody>
      </p:sp>
      <p:sp>
        <p:nvSpPr>
          <p:cNvPr id="4" name="Slide Number Placeholder 3"/>
          <p:cNvSpPr>
            <a:spLocks noGrp="1"/>
          </p:cNvSpPr>
          <p:nvPr>
            <p:ph type="sldNum" sz="quarter" idx="5"/>
          </p:nvPr>
        </p:nvSpPr>
        <p:spPr/>
        <p:txBody>
          <a:bodyPr/>
          <a:lstStyle/>
          <a:p>
            <a:fld id="{59FFF554-9721-473E-B7E3-8AF7A285E57C}" type="slidenum">
              <a:rPr lang="en-US" smtClean="0"/>
              <a:t>11</a:t>
            </a:fld>
            <a:endParaRPr lang="en-US" dirty="0"/>
          </a:p>
        </p:txBody>
      </p:sp>
    </p:spTree>
    <p:extLst>
      <p:ext uri="{BB962C8B-B14F-4D97-AF65-F5344CB8AC3E}">
        <p14:creationId xmlns:p14="http://schemas.microsoft.com/office/powerpoint/2010/main" val="718689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(Sophie): In our literature review, we identified seven landslide factors relevant to the study area. We selected elevation, slope, clay percent, roughness, lithology, change in NDVI, and distance to roads as the dominant factors contributing to landslides. These decisions were based on pre-existing literature of the study area and consultation with a local expert, Dr. Matt Crawford of the Kentucky Geological Survey. This region is underpinned by the flaggy Kope formation, a primarily shale bedrock that’s prone to erosion. The resultant colluvium is quick to slide, especially where slopes are steeper and more variable and the soil has less capacity for water (i.e., clay percent). Roughness also measures how frequently slope changes, capturing how erratic the landscape is. Vegetation also plays a role; disturbed surfaces, whether they’ve lost or gained vegetation, also show a propensity for increasing landslide risk. This region is also historically prone to landslides along important roads and thoroughfares, like Columbia Parkway, hence our inclusion of ‘distance to roads’.</a:t>
            </a:r>
          </a:p>
          <a:p>
            <a:endParaRPr lang="en-US" dirty="0">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12</a:t>
            </a:fld>
            <a:endParaRPr lang="en-US" dirty="0"/>
          </a:p>
        </p:txBody>
      </p:sp>
    </p:spTree>
    <p:extLst>
      <p:ext uri="{BB962C8B-B14F-4D97-AF65-F5344CB8AC3E}">
        <p14:creationId xmlns:p14="http://schemas.microsoft.com/office/powerpoint/2010/main" val="70074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(Sophie): </a:t>
            </a:r>
            <a:r>
              <a:rPr lang="en-US" dirty="0"/>
              <a:t>The results of this final Fuzzy Overlay was a susceptibility map that was reclassed by percentile to appropriately showcase landslide susceptibility. Based on a previous DEVELOP team's similar work, we elected to use the raster’s 50th, 75th, 90th, and 95th percentiles as cutoffs for our 5 categories of susceptibility assessment. These reflect very low, low, moderate, high, and very high areas of susceptibility, respectively.  This ensures we're accurately communicating the region's susceptibility with our viewers, as 'very high susceptibility' is reserved only for areas that are in the top 5% of quantified susceptibility.</a:t>
            </a:r>
          </a:p>
          <a:p>
            <a:endParaRPr lang="en-US" dirty="0">
              <a:cs typeface="Calibri"/>
            </a:endParaRPr>
          </a:p>
          <a:p>
            <a:r>
              <a:rPr lang="en-US" dirty="0">
                <a:cs typeface="Calibri"/>
              </a:rPr>
              <a:t>The map reveals that areas along major roads -- including U.S. Route 50, Mary Ingles Highway, and Kentucky Route 8 -- are zones of very high susceptibility, following the curvature of the Ohio River. This is, of course, reminiscent of the many landslides that peppered Columbia Parkway (part of Route 50) in 2019 and could lead to damage, more slowdowns, and cleanups in years to come.</a:t>
            </a:r>
          </a:p>
          <a:p>
            <a:endParaRPr lang="en-US" dirty="0">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13</a:t>
            </a:fld>
            <a:endParaRPr lang="en-US" dirty="0"/>
          </a:p>
        </p:txBody>
      </p:sp>
    </p:spTree>
    <p:extLst>
      <p:ext uri="{BB962C8B-B14F-4D97-AF65-F5344CB8AC3E}">
        <p14:creationId xmlns:p14="http://schemas.microsoft.com/office/powerpoint/2010/main" val="381907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(John): The landslide inventory (125 landslides total) used in the frequency ratio analysis is shown here, overlain on the susceptibility map. Each purple circle represents the point location of a landslide event. There is a spatial correlation between areas identified as "Very High Susceptibility" and the actual physical locations of landslides. This is especially pronounced in the "High Susceptibility" regions alongside roads and riverbanks, like in the southeastern quadrant. To quantify this relationship for the frequency ratio analysis, the landslide susceptibility category underneath each occurrence point was extracted.</a:t>
            </a:r>
          </a:p>
        </p:txBody>
      </p:sp>
      <p:sp>
        <p:nvSpPr>
          <p:cNvPr id="4" name="Slide Number Placeholder 3"/>
          <p:cNvSpPr>
            <a:spLocks noGrp="1"/>
          </p:cNvSpPr>
          <p:nvPr>
            <p:ph type="sldNum" sz="quarter" idx="5"/>
          </p:nvPr>
        </p:nvSpPr>
        <p:spPr/>
        <p:txBody>
          <a:bodyPr/>
          <a:lstStyle/>
          <a:p>
            <a:fld id="{59FFF554-9721-473E-B7E3-8AF7A285E57C}" type="slidenum">
              <a:rPr lang="en-US" smtClean="0"/>
              <a:t>14</a:t>
            </a:fld>
            <a:endParaRPr lang="en-US" dirty="0"/>
          </a:p>
        </p:txBody>
      </p:sp>
    </p:spTree>
    <p:extLst>
      <p:ext uri="{BB962C8B-B14F-4D97-AF65-F5344CB8AC3E}">
        <p14:creationId xmlns:p14="http://schemas.microsoft.com/office/powerpoint/2010/main" val="2286157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(John): After validation, the team used the susceptibility map to create a series of exposure maps. Exposure maps build off of susceptibility maps to include various population characteristics that may affect resiliency to a natural disaster. For the Cincinnati and Covington region, the team focused on three of these socioeconomic factors -- poverty, the population of elderly residents (85+), and the population of African-American residents. To conduct this analysis, the average landslide susceptibility of each Census Block Group within the study area was calculated. Then, the three socioeconomic factors (again at the Census Block Group resolution), were joined to the susceptibility layer. The result was three separate maps that highlight the intersections of landslide susceptibility and the respective socioeconomic variable, and one collective exposure map looking at susceptibility and all three socioeconomic/population factors.</a:t>
            </a:r>
            <a:endParaRPr lang="en-US" dirty="0"/>
          </a:p>
        </p:txBody>
      </p:sp>
      <p:sp>
        <p:nvSpPr>
          <p:cNvPr id="4" name="Slide Number Placeholder 3"/>
          <p:cNvSpPr>
            <a:spLocks noGrp="1"/>
          </p:cNvSpPr>
          <p:nvPr>
            <p:ph type="sldNum" sz="quarter" idx="5"/>
          </p:nvPr>
        </p:nvSpPr>
        <p:spPr/>
        <p:txBody>
          <a:bodyPr/>
          <a:lstStyle/>
          <a:p>
            <a:fld id="{59FFF554-9721-473E-B7E3-8AF7A285E57C}" type="slidenum">
              <a:rPr lang="en-US" smtClean="0"/>
              <a:t>15</a:t>
            </a:fld>
            <a:endParaRPr lang="en-US" dirty="0"/>
          </a:p>
        </p:txBody>
      </p:sp>
    </p:spTree>
    <p:extLst>
      <p:ext uri="{BB962C8B-B14F-4D97-AF65-F5344CB8AC3E}">
        <p14:creationId xmlns:p14="http://schemas.microsoft.com/office/powerpoint/2010/main" val="202081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This map used census block group data of individuals in poverty in 2019 and the previously produced landslide susceptibility map to highlight vulnerable populations that are exposed to landslides. The data from the census was cut and merged from both Ohio and Kentucky before being joined to the susceptibility dataset. The poverty population was normalized using total population. A bivariate color scheme was chosen to display how both of these factors combined in the areas. The resulting exposure map was derived from combining population and susceptibility information.</a:t>
            </a:r>
          </a:p>
        </p:txBody>
      </p:sp>
      <p:sp>
        <p:nvSpPr>
          <p:cNvPr id="4" name="Slide Number Placeholder 3"/>
          <p:cNvSpPr>
            <a:spLocks noGrp="1"/>
          </p:cNvSpPr>
          <p:nvPr>
            <p:ph type="sldNum" sz="quarter" idx="5"/>
          </p:nvPr>
        </p:nvSpPr>
        <p:spPr/>
        <p:txBody>
          <a:bodyPr/>
          <a:lstStyle/>
          <a:p>
            <a:fld id="{59FFF554-9721-473E-B7E3-8AF7A285E57C}" type="slidenum">
              <a:rPr lang="en-US" smtClean="0"/>
              <a:t>16</a:t>
            </a:fld>
            <a:endParaRPr lang="en-US" dirty="0"/>
          </a:p>
        </p:txBody>
      </p:sp>
    </p:spTree>
    <p:extLst>
      <p:ext uri="{BB962C8B-B14F-4D97-AF65-F5344CB8AC3E}">
        <p14:creationId xmlns:p14="http://schemas.microsoft.com/office/powerpoint/2010/main" val="1503502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Elderly population was obtained from the census block groups, the male and female data for individuals 85 years and older were combined to produce an elderly dataset for the study area. This data was then displayed similarly to the previous data to highlight how vulnerable elderly populations are exposed to landslides.</a:t>
            </a:r>
          </a:p>
        </p:txBody>
      </p:sp>
      <p:sp>
        <p:nvSpPr>
          <p:cNvPr id="4" name="Slide Number Placeholder 3"/>
          <p:cNvSpPr>
            <a:spLocks noGrp="1"/>
          </p:cNvSpPr>
          <p:nvPr>
            <p:ph type="sldNum" sz="quarter" idx="5"/>
          </p:nvPr>
        </p:nvSpPr>
        <p:spPr/>
        <p:txBody>
          <a:bodyPr/>
          <a:lstStyle/>
          <a:p>
            <a:fld id="{59FFF554-9721-473E-B7E3-8AF7A285E57C}" type="slidenum">
              <a:rPr lang="en-US" smtClean="0"/>
              <a:t>17</a:t>
            </a:fld>
            <a:endParaRPr lang="en-US" dirty="0"/>
          </a:p>
        </p:txBody>
      </p:sp>
    </p:spTree>
    <p:extLst>
      <p:ext uri="{BB962C8B-B14F-4D97-AF65-F5344CB8AC3E}">
        <p14:creationId xmlns:p14="http://schemas.microsoft.com/office/powerpoint/2010/main" val="2658355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African American data was obtained by census block groups. African Americans were chosen to be represented as they were the largest minority population in the study area and the partners at Groundwork wanted to focus on this group specifically. A similar process was performed here as in the previous exposure maps to create the bivariate color scheme that displays susceptibility and population data.</a:t>
            </a:r>
          </a:p>
        </p:txBody>
      </p:sp>
      <p:sp>
        <p:nvSpPr>
          <p:cNvPr id="4" name="Slide Number Placeholder 3"/>
          <p:cNvSpPr>
            <a:spLocks noGrp="1"/>
          </p:cNvSpPr>
          <p:nvPr>
            <p:ph type="sldNum" sz="quarter" idx="5"/>
          </p:nvPr>
        </p:nvSpPr>
        <p:spPr/>
        <p:txBody>
          <a:bodyPr/>
          <a:lstStyle/>
          <a:p>
            <a:fld id="{59FFF554-9721-473E-B7E3-8AF7A285E57C}" type="slidenum">
              <a:rPr lang="en-US" smtClean="0"/>
              <a:t>18</a:t>
            </a:fld>
            <a:endParaRPr lang="en-US" dirty="0"/>
          </a:p>
        </p:txBody>
      </p:sp>
    </p:spTree>
    <p:extLst>
      <p:ext uri="{BB962C8B-B14F-4D97-AF65-F5344CB8AC3E}">
        <p14:creationId xmlns:p14="http://schemas.microsoft.com/office/powerpoint/2010/main" val="144042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(Eddie): The final landslide exposure map was produced by combining the three previously created vulnerable population datasets to produce a uniform map that focused on general exposure for the area. Landslide susceptibility was used in relation to vulnerability to create the resulting exposure map.</a:t>
            </a:r>
            <a:r>
              <a:rPr lang="en-US" dirty="0">
                <a:cs typeface="Calibri"/>
              </a:rPr>
              <a:t> The exposure map shows that there are many intersections between vulnerable populations, who may be less resilient to landslide events, and heightened landslide occurrence. A few neighborhoods with high combined vulnerability and high landslide susceptibility are North and South Fairmount, along with the area around Avondale.</a:t>
            </a:r>
          </a:p>
          <a:p>
            <a:endParaRPr lang="en-US" dirty="0"/>
          </a:p>
        </p:txBody>
      </p:sp>
      <p:sp>
        <p:nvSpPr>
          <p:cNvPr id="4" name="Slide Number Placeholder 3"/>
          <p:cNvSpPr>
            <a:spLocks noGrp="1"/>
          </p:cNvSpPr>
          <p:nvPr>
            <p:ph type="sldNum" sz="quarter" idx="5"/>
          </p:nvPr>
        </p:nvSpPr>
        <p:spPr/>
        <p:txBody>
          <a:bodyPr/>
          <a:lstStyle/>
          <a:p>
            <a:fld id="{59FFF554-9721-473E-B7E3-8AF7A285E57C}" type="slidenum">
              <a:rPr lang="en-US" smtClean="0"/>
              <a:t>19</a:t>
            </a:fld>
            <a:endParaRPr lang="en-US" dirty="0"/>
          </a:p>
        </p:txBody>
      </p:sp>
    </p:spTree>
    <p:extLst>
      <p:ext uri="{BB962C8B-B14F-4D97-AF65-F5344CB8AC3E}">
        <p14:creationId xmlns:p14="http://schemas.microsoft.com/office/powerpoint/2010/main" val="232662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Neighboring cities Cincinnati, Ohio and Covington, Kentucky are densely populated urban environments near major water bodies, with surrounding geologic conditions making the local communities vulnerable to potential flooding and landslides. To meet partner goals for local analysis, the team focused on the city of Cincinnati and a portion of Covington within I-275, as it is more urbanized than the southern portion of the Covington area. This includes Northern Kenton County and Northern Campbell County surrounding Covington. The data used for the project spanned from 2004 to 2021 which narrowed the team’s analysis to focus on recently-occurring storm events to assess the region’s flood and landslide susceptibility. </a:t>
            </a:r>
          </a:p>
          <a:p>
            <a:endParaRPr lang="en-US" dirty="0">
              <a:cs typeface="Calibri"/>
            </a:endParaRPr>
          </a:p>
          <a:p>
            <a:r>
              <a:rPr lang="en-US" dirty="0"/>
              <a:t>------------------------------Image Information Below -----------------------------</a:t>
            </a:r>
            <a:endParaRPr lang="en-US" dirty="0">
              <a:cs typeface="Calibri"/>
            </a:endParaRPr>
          </a:p>
          <a:p>
            <a:r>
              <a:rPr lang="en-US" dirty="0">
                <a:cs typeface="Calibri"/>
              </a:rPr>
              <a:t>Study area base layer: City of Cincinnati, LINK-GIS/PDS, Esri, HERE, Garmin, INCREMENT P, METI/NASA, USGS, EPA, USDA</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2</a:t>
            </a:fld>
            <a:endParaRPr lang="en-US" dirty="0"/>
          </a:p>
        </p:txBody>
      </p:sp>
    </p:spTree>
    <p:extLst>
      <p:ext uri="{BB962C8B-B14F-4D97-AF65-F5344CB8AC3E}">
        <p14:creationId xmlns:p14="http://schemas.microsoft.com/office/powerpoint/2010/main" val="2836864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(John): Urban areas, like downtown Cincinnati, experience much more runoff and retain less water than the highly forested areas in the northwest. In particular, the Downtown, Queensgate, and Over-the-Rhine neighborhoods retain the least amount of rainfall. </a:t>
            </a:r>
          </a:p>
          <a:p>
            <a:endParaRPr lang="en-US" dirty="0">
              <a:cs typeface="Calibri"/>
            </a:endParaRPr>
          </a:p>
          <a:p>
            <a:r>
              <a:rPr lang="en-US" dirty="0">
                <a:cs typeface="Calibri"/>
              </a:rPr>
              <a:t>As validated by the frequency ratio analysis, the landslide susceptibility map accurately reflects the locations of actual landslide events. Frequency ratio analyses on the individual variables have also shown that slope is the most predictive variable in determining landslide susceptibility. Specifically, steep slopes near major roads, like US Routes 50 and 72 in Ohio, and Kentucky Route 8, have very high landslide susceptibility. Beyond that, regions in southern Kentucky appear especially susceptible to landslides. The exposure map shows that there are many intersections between vulnerable populations, who may be less resilient to landslide events, and heightened landslide occurrence. Two such neighborhoods with high combined vulnerability and high landslide susceptibility are North and South Fairmount.</a:t>
            </a:r>
          </a:p>
          <a:p>
            <a:endParaRPr lang="en-US" dirty="0">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20</a:t>
            </a:fld>
            <a:endParaRPr lang="en-US" dirty="0"/>
          </a:p>
        </p:txBody>
      </p:sp>
    </p:spTree>
    <p:extLst>
      <p:ext uri="{BB962C8B-B14F-4D97-AF65-F5344CB8AC3E}">
        <p14:creationId xmlns:p14="http://schemas.microsoft.com/office/powerpoint/2010/main" val="172924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(John) For the InVEST portion of the project, uncertainties and limitations arose within the model's inputs. Estimates for the daily depth of rainfall for used to calculate the model's runoff and estimated damage values. These estimates were informed by historical storms, and future weather may be significantly more extreme in the face of climate variability. The InVEST model also relies on clearly defined and complete watershed limits. Watersheds within this study area, however, often had portions located outside our area of interest. The impact of this discrepancy appeared negligible and was partially accommodated for with the inclusion of the sewer-shed analysis within Hamilton County.</a:t>
            </a:r>
          </a:p>
          <a:p>
            <a:endParaRPr lang="en-US" dirty="0">
              <a:cs typeface="Calibri"/>
            </a:endParaRPr>
          </a:p>
          <a:p>
            <a:r>
              <a:rPr lang="en-US" dirty="0">
                <a:cs typeface="Calibri"/>
              </a:rPr>
              <a:t>The landslide portion of this project used a landslide inventory compiled by the United States and Kentucky Geological Surveys in order to validate the susceptibility map. A non-exhaustive inventory may undercount landslides in some regions and would thus introduce uncertainty into our validation process. A similar effect would be observed with inaccurate occurrence locations. If a landslide point was </a:t>
            </a:r>
            <a:r>
              <a:rPr lang="en-US" dirty="0"/>
              <a:t>erroneously reported in a different susceptibility category, our validation process would record a different level of confidence for our map.</a:t>
            </a:r>
            <a:endParaRPr lang="en-US" dirty="0">
              <a:cs typeface="Calibri"/>
            </a:endParaRPr>
          </a:p>
          <a:p>
            <a:endParaRPr lang="en-US" dirty="0">
              <a:cs typeface="Calibri"/>
            </a:endParaRPr>
          </a:p>
          <a:p>
            <a:r>
              <a:rPr lang="en-US" dirty="0">
                <a:cs typeface="Calibri"/>
              </a:rPr>
              <a:t>Finally, the inputs for the landslide susceptibility map also required some assumptions. For example, before use in the final overlay model, the lithology layer needed to report relative landslide risk – not the geological unit name. To do this conversion, we calculated the number of landslides that occurred within each rock type (adjusted by area) and used that value to calibrate risk. However, if the rock layers were improperly mapped or the landslide inventory was not exhaustive, these risk values would be incorrect. Similarly, our NDVI layer had some innate limitations. Despite the stabilizing effect provided by plant roots, the absolute extent of vegetation did not appear to be correlated with landslide occurrence. This was likely due to the conflicting effects of urban areas, which while unvegetated, have few areas covered in sloped soils that could fail. This was accommodated for by analyzing the change in vegetation cover.</a:t>
            </a:r>
          </a:p>
          <a:p>
            <a:endParaRPr lang="en-US" dirty="0"/>
          </a:p>
          <a:p>
            <a:r>
              <a:rPr lang="en-US" dirty="0"/>
              <a:t>------------------------------Image Information Below ------------------------------</a:t>
            </a:r>
            <a:endParaRPr lang="en-US" dirty="0">
              <a:cs typeface="Calibri"/>
            </a:endParaRPr>
          </a:p>
          <a:p>
            <a:r>
              <a:rPr lang="en-US" dirty="0"/>
              <a:t>Image Credits: Vectors Market, Claudia Revalina, Gan Khoon Lay (all licensed under Creative Commons)</a:t>
            </a:r>
            <a:endParaRPr lang="en-US" dirty="0">
              <a:cs typeface="Calibri"/>
            </a:endParaRPr>
          </a:p>
          <a:p>
            <a:r>
              <a:rPr lang="en-US" dirty="0"/>
              <a:t>Image Sources: </a:t>
            </a:r>
            <a:r>
              <a:rPr lang="en-US" dirty="0">
                <a:hlinkClick r:id="rId3"/>
              </a:rPr>
              <a:t>https://thenounproject.com/search/?q=landslide&amp;i=2108415</a:t>
            </a:r>
            <a:endParaRPr lang="en-US" dirty="0">
              <a:cs typeface="Calibri"/>
              <a:hlinkClick r:id="rId3"/>
            </a:endParaRPr>
          </a:p>
          <a:p>
            <a:r>
              <a:rPr lang="en-US" dirty="0">
                <a:hlinkClick r:id="rId4"/>
              </a:rPr>
              <a:t>https://thenounproject.com/search/?q=rain+flood&amp;i=1674921</a:t>
            </a:r>
            <a:endParaRPr lang="en-US" dirty="0">
              <a:cs typeface="Calibri"/>
            </a:endParaRPr>
          </a:p>
          <a:p>
            <a:r>
              <a:rPr lang="en-US" dirty="0">
                <a:hlinkClick r:id="rId5"/>
              </a:rPr>
              <a:t>https://thenounproject.com/search/?q=rock&amp;i=1925927</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21</a:t>
            </a:fld>
            <a:endParaRPr lang="en-US" dirty="0"/>
          </a:p>
        </p:txBody>
      </p:sp>
    </p:spTree>
    <p:extLst>
      <p:ext uri="{BB962C8B-B14F-4D97-AF65-F5344CB8AC3E}">
        <p14:creationId xmlns:p14="http://schemas.microsoft.com/office/powerpoint/2010/main" val="206081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Destructive flooding and landslide events pose significant safety risk and take an economic toll in the Cincinnati, Ohio and Covington, Kentucky communities. Local communities are at risk for rainfall-triggered landslides and flooding events, which can cause injury and significant damage to local infrastructure. Even without being directly hurt by a flooding or landslide event, contaminated stormwater can cause illness and infection in those exposed to it.   </a:t>
            </a:r>
          </a:p>
          <a:p>
            <a:r>
              <a:rPr lang="en-US" dirty="0"/>
              <a:t>These environmental hazards also take a substantial economic toll on these municipalities and their residents. Between 2015 and 2019, Ohio spent nearly $300 million on landslide damages, while Kentucky spent $85 million repairing state roads alone. Without adequate susceptibility mapping and analysis, these municipalities cannot identify priority risk areas to minimize the health and economic risks to local populations.   </a:t>
            </a:r>
            <a:endParaRPr lang="en-US" dirty="0">
              <a:cs typeface="Calibri"/>
            </a:endParaRPr>
          </a:p>
          <a:p>
            <a:r>
              <a:rPr lang="en-US" dirty="0"/>
              <a:t>  </a:t>
            </a:r>
            <a:endParaRPr lang="en-US" dirty="0">
              <a:cs typeface="Calibri"/>
            </a:endParaRPr>
          </a:p>
          <a:p>
            <a:pPr>
              <a:lnSpc>
                <a:spcPct val="90000"/>
              </a:lnSpc>
              <a:spcBef>
                <a:spcPts val="1000"/>
              </a:spcBef>
            </a:pPr>
            <a:endParaRPr lang="en-US" dirty="0">
              <a:cs typeface="Calibri"/>
            </a:endParaRPr>
          </a:p>
          <a:p>
            <a:r>
              <a:rPr lang="en-US" dirty="0"/>
              <a:t>------------------------------Image Information Below ------------------------------</a:t>
            </a:r>
            <a:endParaRPr lang="en-US" dirty="0">
              <a:cs typeface="Calibri"/>
            </a:endParaRPr>
          </a:p>
          <a:p>
            <a:pPr>
              <a:lnSpc>
                <a:spcPct val="90000"/>
              </a:lnSpc>
              <a:spcBef>
                <a:spcPts val="1000"/>
              </a:spcBef>
            </a:pPr>
            <a:r>
              <a:rPr lang="en-US" dirty="0">
                <a:cs typeface="Calibri"/>
              </a:rPr>
              <a:t>Image Credit: World Bank Photo Collection</a:t>
            </a:r>
          </a:p>
          <a:p>
            <a:pPr>
              <a:lnSpc>
                <a:spcPct val="90000"/>
              </a:lnSpc>
              <a:spcBef>
                <a:spcPts val="1000"/>
              </a:spcBef>
            </a:pPr>
            <a:r>
              <a:rPr lang="en-US" dirty="0">
                <a:cs typeface="Calibri"/>
              </a:rPr>
              <a:t>Image Source: </a:t>
            </a:r>
            <a:r>
              <a:rPr lang="en-US" dirty="0"/>
              <a:t>https://search.creativecommons.org/photos/cc6de0c9-bc92-47e2-a741-e621f0e341d2 (licensed by CC BY-NC-ND 2.0)</a:t>
            </a:r>
            <a:endParaRPr lang="en-US" dirty="0">
              <a:cs typeface="Calibri"/>
            </a:endParaRPr>
          </a:p>
          <a:p>
            <a:pPr>
              <a:lnSpc>
                <a:spcPct val="90000"/>
              </a:lnSpc>
              <a:spcBef>
                <a:spcPts val="1000"/>
              </a:spcBef>
            </a:pPr>
            <a:endParaRPr lang="en-US" dirty="0">
              <a:cs typeface="Calibri"/>
            </a:endParaRPr>
          </a:p>
          <a:p>
            <a:pPr>
              <a:lnSpc>
                <a:spcPct val="90000"/>
              </a:lnSpc>
              <a:spcBef>
                <a:spcPts val="1000"/>
              </a:spcBef>
            </a:pPr>
            <a:r>
              <a:rPr lang="en-US" dirty="0"/>
              <a:t>Image Credit: bitsorf</a:t>
            </a:r>
            <a:endParaRPr lang="en-US" dirty="0">
              <a:cs typeface="Calibri"/>
            </a:endParaRPr>
          </a:p>
          <a:p>
            <a:pPr>
              <a:lnSpc>
                <a:spcPct val="90000"/>
              </a:lnSpc>
              <a:spcBef>
                <a:spcPts val="1000"/>
              </a:spcBef>
            </a:pPr>
            <a:r>
              <a:rPr lang="en-US" dirty="0"/>
              <a:t>Image Source: https://search.creativecommons.org/photos/fd4fcfa6-a05d-4e19-9bd6-8cbf760123f5 (licensed by CC BY-NC 2.0)</a:t>
            </a:r>
            <a:endParaRPr lang="en-US" dirty="0">
              <a:cs typeface="Calibri"/>
            </a:endParaRPr>
          </a:p>
          <a:p>
            <a:endParaRPr lang="en-US" dirty="0">
              <a:cs typeface="Calibri"/>
            </a:endParaRPr>
          </a:p>
          <a:p>
            <a:r>
              <a:rPr lang="en-US" dirty="0">
                <a:cs typeface="Calibri"/>
              </a:rPr>
              <a:t>Image Credit: USGS</a:t>
            </a:r>
          </a:p>
          <a:p>
            <a:r>
              <a:rPr lang="en-US" dirty="0">
                <a:cs typeface="Calibri"/>
              </a:rPr>
              <a:t>Image Source: https://search.creativecommons.org/photos/77496b9f-4c19-4c5e-b591-31145a10179f (licensed by CC0 1.0)</a:t>
            </a:r>
          </a:p>
          <a:p>
            <a:endParaRPr lang="en-US" dirty="0">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3</a:t>
            </a:fld>
            <a:endParaRPr lang="en-US" dirty="0"/>
          </a:p>
        </p:txBody>
      </p:sp>
    </p:spTree>
    <p:extLst>
      <p:ext uri="{BB962C8B-B14F-4D97-AF65-F5344CB8AC3E}">
        <p14:creationId xmlns:p14="http://schemas.microsoft.com/office/powerpoint/2010/main" val="304116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this project we incorporated several objectives to provide for Groundwork USA and Groundwork Ohio River Valley. The first objective was to utilize the InVEST Urban Flood Risk Mitigation Model to identify areas with the greatest risk of flood and associated damage cost. This is done by using the model to calculate potential stormwater runoff, runoff retention, and potential service values of effected infrastructure within the study area. The InVEST model outputs allow for the partners at Groundwork USA and ORV to better identify high flood risk areas in both cities. </a:t>
            </a:r>
          </a:p>
          <a:p>
            <a:endParaRPr lang="en-US" dirty="0">
              <a:cs typeface="Calibri"/>
            </a:endParaRPr>
          </a:p>
          <a:p>
            <a:r>
              <a:rPr lang="en-US" dirty="0">
                <a:cs typeface="Calibri"/>
              </a:rPr>
              <a:t>The next goal was to map regional landslide susceptibility and exposure using NASA Earth observations. The gridded landslide susceptibility maps will allow the partners to identify landslide potential at a finer spatial resolution than current local alerts. These maps allow for partners to assess landslide vulnerability relative to population and infrastructure  locations. </a:t>
            </a:r>
          </a:p>
          <a:p>
            <a:endParaRPr lang="en-US" dirty="0">
              <a:cs typeface="Calibri"/>
            </a:endParaRPr>
          </a:p>
          <a:p>
            <a:r>
              <a:rPr lang="en-US" dirty="0">
                <a:cs typeface="Calibri"/>
              </a:rPr>
              <a:t>For the third objective, we developed a methodology for producing consistent flood and landslide vulnerability maps to aid Groundwork USA and Groundwork Ohio River Valley in reproducing project analyses for partner cities nationwide. This will better enable the partners to use NASA Earth observations and incorporate them into additional future analyses. </a:t>
            </a:r>
          </a:p>
        </p:txBody>
      </p:sp>
      <p:sp>
        <p:nvSpPr>
          <p:cNvPr id="4" name="Slide Number Placeholder 3"/>
          <p:cNvSpPr>
            <a:spLocks noGrp="1"/>
          </p:cNvSpPr>
          <p:nvPr>
            <p:ph type="sldNum" sz="quarter" idx="5"/>
          </p:nvPr>
        </p:nvSpPr>
        <p:spPr/>
        <p:txBody>
          <a:bodyPr/>
          <a:lstStyle/>
          <a:p>
            <a:fld id="{59FFF554-9721-473E-B7E3-8AF7A285E57C}" type="slidenum">
              <a:rPr lang="en-US" smtClean="0"/>
              <a:t>4</a:t>
            </a:fld>
            <a:endParaRPr lang="en-US" dirty="0"/>
          </a:p>
        </p:txBody>
      </p:sp>
    </p:spTree>
    <p:extLst>
      <p:ext uri="{BB962C8B-B14F-4D97-AF65-F5344CB8AC3E}">
        <p14:creationId xmlns:p14="http://schemas.microsoft.com/office/powerpoint/2010/main" val="206011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applied the Integrated Valuation of Ecosystem Services and Tradeoffs (InVEST) Urban Flood Risk Mitigation model from the Natural Capital Project illustrate the Cincinnati and Covington area's runoff retention capacity. It is important to note the results only include stormwater values, riverine data is not included in the model software.</a:t>
            </a:r>
          </a:p>
          <a:p>
            <a:endParaRPr lang="en-US" dirty="0"/>
          </a:p>
          <a:p>
            <a:r>
              <a:rPr lang="en-US" dirty="0"/>
              <a:t>The model requires several inputs to generate runoff retention, runoff values, and flood risk service. These include a land cover raster map, a watershed vector, a depth of rainfall value in millimeters, a raster map of soil hydrological groups, a biophysical table containing curve numbers of the study area’s soil types associated to land cover classes, and two optional values to produce the flood risk service output which is the built infrastructure vector and damage loss table.</a:t>
            </a:r>
            <a:endParaRPr lang="en-US" dirty="0">
              <a:cs typeface="Calibri"/>
            </a:endParaRPr>
          </a:p>
          <a:p>
            <a:endParaRPr lang="en-US" dirty="0"/>
          </a:p>
          <a:p>
            <a:r>
              <a:rPr lang="en-US" dirty="0"/>
              <a:t>To create the biophysical table and map land cover within the study area watersheds, the team use the 2010 USGS National Land Cover Database land use and land cover raster dataset. The team utilized the USDA Gridded Soil Survey Geographic soil type and drainage class datasets from the study area to determine curve number calculations. The input for depth of rainfall in millimeters was derived by the team referencing specific storm events known to have caused flooding in the Cincinnati and Covington area. They were chosen to approximate different depths of rainfall based off storm events to determine a range of rainfall causing flooding and landslide events in the region. </a:t>
            </a:r>
            <a:endParaRPr lang="en-US" dirty="0">
              <a:cs typeface="Calibri"/>
            </a:endParaRPr>
          </a:p>
          <a:p>
            <a:endParaRPr lang="en-US" dirty="0"/>
          </a:p>
          <a:p>
            <a:r>
              <a:rPr lang="en-US" dirty="0"/>
              <a:t>To best understand how the watershed interacts with storm events based on duration and size, multiple models were run with a change in depth of rainfall in millimeters. The change of depths of rainfall were decided to be at levels of 60, 90, 120, and 150 millimeters. </a:t>
            </a:r>
            <a:endParaRPr lang="en-US" dirty="0">
              <a:cs typeface="Calibri"/>
            </a:endParaRPr>
          </a:p>
          <a:p>
            <a:endParaRPr lang="en-US" dirty="0">
              <a:cs typeface="Calibri"/>
            </a:endParaRPr>
          </a:p>
          <a:p>
            <a:r>
              <a:rPr lang="en-US" dirty="0"/>
              <a:t>The InVEST model produced primarily raster outputs regarding runoff retention, flood volume, and potential damage to built infrastructure. The outputs allowed for a quantifiable visualization of impact based on storm event for predictions in flooding capacity.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5</a:t>
            </a:fld>
            <a:endParaRPr lang="en-US" dirty="0"/>
          </a:p>
        </p:txBody>
      </p:sp>
    </p:spTree>
    <p:extLst>
      <p:ext uri="{BB962C8B-B14F-4D97-AF65-F5344CB8AC3E}">
        <p14:creationId xmlns:p14="http://schemas.microsoft.com/office/powerpoint/2010/main" val="297463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map shows the land cover data from the National Land Cover Database from 2010 we used as an input for the InVEST model. The urbanized areas are defined by varying levels of purple from light to dark. The darkest purple shows most developed areas with the highest percentage of impervious surfaces, mostly consisting of buildings, roads, and commercial and industrial complexes. The land use data was used in the InVEST model in determining where flooding susceptibility is likely to occur based on a given storm size. Since impervious surfaces have almost zero runoff retention capacity, the purple areas are most likely to experience flood resulting impacts. Assessing the land use land cover in our study area helped to validate our results in the runoff retention and runoff value consistencies based on land use trends.</a:t>
            </a:r>
          </a:p>
        </p:txBody>
      </p:sp>
      <p:sp>
        <p:nvSpPr>
          <p:cNvPr id="4" name="Slide Number Placeholder 3"/>
          <p:cNvSpPr>
            <a:spLocks noGrp="1"/>
          </p:cNvSpPr>
          <p:nvPr>
            <p:ph type="sldNum" sz="quarter" idx="5"/>
          </p:nvPr>
        </p:nvSpPr>
        <p:spPr/>
        <p:txBody>
          <a:bodyPr/>
          <a:lstStyle/>
          <a:p>
            <a:fld id="{59FFF554-9721-473E-B7E3-8AF7A285E57C}" type="slidenum">
              <a:rPr lang="en-US" smtClean="0"/>
              <a:t>6</a:t>
            </a:fld>
            <a:endParaRPr lang="en-US" dirty="0"/>
          </a:p>
        </p:txBody>
      </p:sp>
    </p:spTree>
    <p:extLst>
      <p:ext uri="{BB962C8B-B14F-4D97-AF65-F5344CB8AC3E}">
        <p14:creationId xmlns:p14="http://schemas.microsoft.com/office/powerpoint/2010/main" val="299180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the two runoff retention maps created to distinguish the difference of an average size storm for this region (2.3in of storm rainfall in 1 day) versus a much larger and rarer in frequency size storm (6in of storm rainfall in 1 day). The map to left displays closer to 100% retention capacity in the dark blue areas that have land covers such as forests and agriculture. The change is seen in the map to the right, as even the dark blues turn into lighter shades meaning their percentage for retaining water is steadily decreasing. </a:t>
            </a:r>
          </a:p>
        </p:txBody>
      </p:sp>
      <p:sp>
        <p:nvSpPr>
          <p:cNvPr id="4" name="Slide Number Placeholder 3"/>
          <p:cNvSpPr>
            <a:spLocks noGrp="1"/>
          </p:cNvSpPr>
          <p:nvPr>
            <p:ph type="sldNum" sz="quarter" idx="5"/>
          </p:nvPr>
        </p:nvSpPr>
        <p:spPr/>
        <p:txBody>
          <a:bodyPr/>
          <a:lstStyle/>
          <a:p>
            <a:fld id="{59FFF554-9721-473E-B7E3-8AF7A285E57C}" type="slidenum">
              <a:rPr lang="en-US" smtClean="0"/>
              <a:t>7</a:t>
            </a:fld>
            <a:endParaRPr lang="en-US" dirty="0"/>
          </a:p>
        </p:txBody>
      </p:sp>
    </p:spTree>
    <p:extLst>
      <p:ext uri="{BB962C8B-B14F-4D97-AF65-F5344CB8AC3E}">
        <p14:creationId xmlns:p14="http://schemas.microsoft.com/office/powerpoint/2010/main" val="353237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cs typeface="Calibri"/>
              </a:rPr>
              <a:t>Because the InVEST Urban Flood Risk Model assesses flood risk based on landcover type and associated soil curve numbers, we were able to determine the runoff retention per landcover class for each storm event. Forests provided the most runoff retention, retaining nearly the entire rainfall volume of 2.3 and 6 inches respectively. Meanwhile, urban areas were increasingly unable to retain stormwater as impervious surface percentage increased. Areas like wetlands, grasslands, and agricultural lands were also beneficial landcover types contributing to stormwater retention within the study area. </a:t>
            </a:r>
          </a:p>
          <a:p>
            <a:endParaRPr lang="en-US" i="0" dirty="0">
              <a:cs typeface="Calibri"/>
            </a:endParaRPr>
          </a:p>
          <a:p>
            <a:r>
              <a:rPr lang="en-US" sz="1200" kern="1200" dirty="0">
                <a:solidFill>
                  <a:schemeClr val="tx1"/>
                </a:solidFill>
                <a:effectLst/>
                <a:latin typeface="+mn-lt"/>
                <a:ea typeface="+mn-ea"/>
                <a:cs typeface="+mn-cs"/>
              </a:rPr>
              <a:t>The raw output for </a:t>
            </a:r>
            <a:r>
              <a:rPr lang="en-US" sz="1200" kern="1200" dirty="0" err="1">
                <a:solidFill>
                  <a:schemeClr val="tx1"/>
                </a:solidFill>
                <a:effectLst/>
                <a:latin typeface="+mn-lt"/>
                <a:ea typeface="+mn-ea"/>
                <a:cs typeface="+mn-cs"/>
              </a:rPr>
              <a:t>InVEST</a:t>
            </a:r>
            <a:r>
              <a:rPr lang="en-US" sz="1200" kern="1200" dirty="0">
                <a:solidFill>
                  <a:schemeClr val="tx1"/>
                </a:solidFill>
                <a:effectLst/>
                <a:latin typeface="+mn-lt"/>
                <a:ea typeface="+mn-ea"/>
                <a:cs typeface="+mn-cs"/>
              </a:rPr>
              <a:t> calculating runoff retention is in meter cubed, however to make it easier for audiences to understand, this was calculated from m^3 -&gt; mm -&gt; inches. </a:t>
            </a:r>
            <a:endParaRPr lang="en-US" i="0" dirty="0">
              <a:cs typeface="Calibri"/>
            </a:endParaRPr>
          </a:p>
        </p:txBody>
      </p:sp>
      <p:sp>
        <p:nvSpPr>
          <p:cNvPr id="4" name="Slide Number Placeholder 3"/>
          <p:cNvSpPr>
            <a:spLocks noGrp="1"/>
          </p:cNvSpPr>
          <p:nvPr>
            <p:ph type="sldNum" sz="quarter" idx="5"/>
          </p:nvPr>
        </p:nvSpPr>
        <p:spPr/>
        <p:txBody>
          <a:bodyPr/>
          <a:lstStyle/>
          <a:p>
            <a:fld id="{59FFF554-9721-473E-B7E3-8AF7A285E57C}" type="slidenum">
              <a:rPr lang="en-US" smtClean="0"/>
              <a:t>8</a:t>
            </a:fld>
            <a:endParaRPr lang="en-US" dirty="0"/>
          </a:p>
        </p:txBody>
      </p:sp>
    </p:spTree>
    <p:extLst>
      <p:ext uri="{BB962C8B-B14F-4D97-AF65-F5344CB8AC3E}">
        <p14:creationId xmlns:p14="http://schemas.microsoft.com/office/powerpoint/2010/main" val="276796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same results but inverted are seen in the runoff map. As storm size increases, so does the percent runoff value per area. Moving from small to large rainfall event, this change is most notably seen in the highly developed communities where the purple has darkened and increased in percentage of runoff occurrence. Areas with very little runoff are the same as those with high runoff retention, while areas like the Ohio River cannot support any additional water from storm events and majorly contribute to flooding in the study area. </a:t>
            </a:r>
          </a:p>
        </p:txBody>
      </p:sp>
      <p:sp>
        <p:nvSpPr>
          <p:cNvPr id="4" name="Slide Number Placeholder 3"/>
          <p:cNvSpPr>
            <a:spLocks noGrp="1"/>
          </p:cNvSpPr>
          <p:nvPr>
            <p:ph type="sldNum" sz="quarter" idx="5"/>
          </p:nvPr>
        </p:nvSpPr>
        <p:spPr/>
        <p:txBody>
          <a:bodyPr/>
          <a:lstStyle/>
          <a:p>
            <a:fld id="{59FFF554-9721-473E-B7E3-8AF7A285E57C}" type="slidenum">
              <a:rPr lang="en-US" smtClean="0"/>
              <a:t>9</a:t>
            </a:fld>
            <a:endParaRPr lang="en-US" dirty="0"/>
          </a:p>
        </p:txBody>
      </p:sp>
    </p:spTree>
    <p:extLst>
      <p:ext uri="{BB962C8B-B14F-4D97-AF65-F5344CB8AC3E}">
        <p14:creationId xmlns:p14="http://schemas.microsoft.com/office/powerpoint/2010/main" val="937360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iginal Title">
    <p:spTree>
      <p:nvGrpSpPr>
        <p:cNvPr id="1" name=""/>
        <p:cNvGrpSpPr/>
        <p:nvPr/>
      </p:nvGrpSpPr>
      <p:grpSpPr>
        <a:xfrm>
          <a:off x="0" y="0"/>
          <a:ext cx="0" cy="0"/>
          <a:chOff x="0" y="0"/>
          <a:chExt cx="0" cy="0"/>
        </a:xfrm>
      </p:grpSpPr>
      <p:grpSp>
        <p:nvGrpSpPr>
          <p:cNvPr id="10" name="Group 9"/>
          <p:cNvGrpSpPr/>
          <p:nvPr userDrawn="1"/>
        </p:nvGrpSpPr>
        <p:grpSpPr>
          <a:xfrm>
            <a:off x="-149020" y="44449"/>
            <a:ext cx="12448971" cy="6863516"/>
            <a:chOff x="-149020" y="44449"/>
            <a:chExt cx="12448971" cy="6863516"/>
          </a:xfrm>
        </p:grpSpPr>
        <p:grpSp>
          <p:nvGrpSpPr>
            <p:cNvPr id="7" name="Group 6"/>
            <p:cNvGrpSpPr/>
            <p:nvPr userDrawn="1"/>
          </p:nvGrpSpPr>
          <p:grpSpPr>
            <a:xfrm>
              <a:off x="-149020" y="44449"/>
              <a:ext cx="12448971" cy="6863516"/>
              <a:chOff x="-149020" y="44449"/>
              <a:chExt cx="12448971" cy="6863516"/>
            </a:xfrm>
          </p:grpSpPr>
          <p:sp>
            <p:nvSpPr>
              <p:cNvPr id="22" name="Rounded Rectangle 16"/>
              <p:cNvSpPr/>
              <p:nvPr/>
            </p:nvSpPr>
            <p:spPr>
              <a:xfrm>
                <a:off x="-149020" y="44449"/>
                <a:ext cx="5844685" cy="6824475"/>
              </a:xfrm>
              <a:custGeom>
                <a:avLst/>
                <a:gdLst>
                  <a:gd name="connsiteX0" fmla="*/ 0 w 6911008"/>
                  <a:gd name="connsiteY0" fmla="*/ 1151858 h 7740650"/>
                  <a:gd name="connsiteX1" fmla="*/ 1151858 w 6911008"/>
                  <a:gd name="connsiteY1" fmla="*/ 0 h 7740650"/>
                  <a:gd name="connsiteX2" fmla="*/ 5759150 w 6911008"/>
                  <a:gd name="connsiteY2" fmla="*/ 0 h 7740650"/>
                  <a:gd name="connsiteX3" fmla="*/ 6911008 w 6911008"/>
                  <a:gd name="connsiteY3" fmla="*/ 1151858 h 7740650"/>
                  <a:gd name="connsiteX4" fmla="*/ 6911008 w 6911008"/>
                  <a:gd name="connsiteY4" fmla="*/ 6588792 h 7740650"/>
                  <a:gd name="connsiteX5" fmla="*/ 5759150 w 6911008"/>
                  <a:gd name="connsiteY5" fmla="*/ 7740650 h 7740650"/>
                  <a:gd name="connsiteX6" fmla="*/ 1151858 w 6911008"/>
                  <a:gd name="connsiteY6" fmla="*/ 7740650 h 7740650"/>
                  <a:gd name="connsiteX7" fmla="*/ 0 w 6911008"/>
                  <a:gd name="connsiteY7" fmla="*/ 6588792 h 7740650"/>
                  <a:gd name="connsiteX8" fmla="*/ 0 w 6911008"/>
                  <a:gd name="connsiteY8" fmla="*/ 1151858 h 7740650"/>
                  <a:gd name="connsiteX0" fmla="*/ 0 w 6911008"/>
                  <a:gd name="connsiteY0" fmla="*/ 1151858 h 7740650"/>
                  <a:gd name="connsiteX1" fmla="*/ 1151858 w 6911008"/>
                  <a:gd name="connsiteY1" fmla="*/ 0 h 7740650"/>
                  <a:gd name="connsiteX2" fmla="*/ 5759150 w 6911008"/>
                  <a:gd name="connsiteY2" fmla="*/ 0 h 7740650"/>
                  <a:gd name="connsiteX3" fmla="*/ 6911008 w 6911008"/>
                  <a:gd name="connsiteY3" fmla="*/ 1151858 h 7740650"/>
                  <a:gd name="connsiteX4" fmla="*/ 6911008 w 6911008"/>
                  <a:gd name="connsiteY4" fmla="*/ 6588792 h 7740650"/>
                  <a:gd name="connsiteX5" fmla="*/ 5759150 w 6911008"/>
                  <a:gd name="connsiteY5" fmla="*/ 7740650 h 7740650"/>
                  <a:gd name="connsiteX6" fmla="*/ 1151858 w 6911008"/>
                  <a:gd name="connsiteY6" fmla="*/ 7740650 h 7740650"/>
                  <a:gd name="connsiteX7" fmla="*/ 0 w 6911008"/>
                  <a:gd name="connsiteY7" fmla="*/ 6588792 h 7740650"/>
                  <a:gd name="connsiteX8" fmla="*/ 1297229 w 6911008"/>
                  <a:gd name="connsiteY8" fmla="*/ 3303801 h 7740650"/>
                  <a:gd name="connsiteX9" fmla="*/ 0 w 6911008"/>
                  <a:gd name="connsiteY9" fmla="*/ 1151858 h 7740650"/>
                  <a:gd name="connsiteX0" fmla="*/ 1 w 6911009"/>
                  <a:gd name="connsiteY0" fmla="*/ 115185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 w 6911009"/>
                  <a:gd name="connsiteY9" fmla="*/ 1151858 h 7740650"/>
                  <a:gd name="connsiteX0" fmla="*/ 1 w 6911009"/>
                  <a:gd name="connsiteY0" fmla="*/ 115185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 w 6911009"/>
                  <a:gd name="connsiteY9" fmla="*/ 1151858 h 7740650"/>
                  <a:gd name="connsiteX0" fmla="*/ 1 w 6911009"/>
                  <a:gd name="connsiteY0" fmla="*/ 115185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 w 6911009"/>
                  <a:gd name="connsiteY9" fmla="*/ 1151858 h 7740650"/>
                  <a:gd name="connsiteX0" fmla="*/ 686938 w 6911009"/>
                  <a:gd name="connsiteY0" fmla="*/ 851607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686938 w 6911009"/>
                  <a:gd name="connsiteY9" fmla="*/ 851607 h 7740650"/>
                  <a:gd name="connsiteX0" fmla="*/ 896203 w 6911009"/>
                  <a:gd name="connsiteY0" fmla="*/ 778819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896203 w 6911009"/>
                  <a:gd name="connsiteY9" fmla="*/ 778819 h 7740650"/>
                  <a:gd name="connsiteX0" fmla="*/ 586854 w 6911009"/>
                  <a:gd name="connsiteY0" fmla="*/ 815213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586854 w 6911009"/>
                  <a:gd name="connsiteY9" fmla="*/ 815213 h 7740650"/>
                  <a:gd name="connsiteX0" fmla="*/ 586854 w 6911009"/>
                  <a:gd name="connsiteY0" fmla="*/ 815213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586854 w 6911009"/>
                  <a:gd name="connsiteY9" fmla="*/ 815213 h 7740650"/>
                  <a:gd name="connsiteX0" fmla="*/ 923499 w 6911009"/>
                  <a:gd name="connsiteY0" fmla="*/ 760622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923499 w 6911009"/>
                  <a:gd name="connsiteY9" fmla="*/ 760622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096371 w 6911009"/>
                  <a:gd name="connsiteY9"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096371 w 6911009"/>
                  <a:gd name="connsiteY9"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096371 w 6911009"/>
                  <a:gd name="connsiteY9"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3494520 w 6911009"/>
                  <a:gd name="connsiteY6" fmla="*/ 7202511 h 7740650"/>
                  <a:gd name="connsiteX7" fmla="*/ 1151859 w 6911009"/>
                  <a:gd name="connsiteY7" fmla="*/ 7740650 h 7740650"/>
                  <a:gd name="connsiteX8" fmla="*/ 1 w 6911009"/>
                  <a:gd name="connsiteY8" fmla="*/ 6588792 h 7740650"/>
                  <a:gd name="connsiteX9" fmla="*/ 1165301 w 6911009"/>
                  <a:gd name="connsiteY9" fmla="*/ 3312899 h 7740650"/>
                  <a:gd name="connsiteX10" fmla="*/ 1096371 w 6911009"/>
                  <a:gd name="connsiteY10"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627223 w 6911009"/>
                  <a:gd name="connsiteY5" fmla="*/ 7176543 h 7740650"/>
                  <a:gd name="connsiteX6" fmla="*/ 3494520 w 6911009"/>
                  <a:gd name="connsiteY6" fmla="*/ 7202511 h 7740650"/>
                  <a:gd name="connsiteX7" fmla="*/ 1151859 w 6911009"/>
                  <a:gd name="connsiteY7" fmla="*/ 7740650 h 7740650"/>
                  <a:gd name="connsiteX8" fmla="*/ 1 w 6911009"/>
                  <a:gd name="connsiteY8" fmla="*/ 6588792 h 7740650"/>
                  <a:gd name="connsiteX9" fmla="*/ 1165301 w 6911009"/>
                  <a:gd name="connsiteY9" fmla="*/ 3312899 h 7740650"/>
                  <a:gd name="connsiteX10" fmla="*/ 1096371 w 6911009"/>
                  <a:gd name="connsiteY10" fmla="*/ 724228 h 7740650"/>
                  <a:gd name="connsiteX0" fmla="*/ 1096371 w 6911009"/>
                  <a:gd name="connsiteY0" fmla="*/ 724228 h 7202511"/>
                  <a:gd name="connsiteX1" fmla="*/ 1151859 w 6911009"/>
                  <a:gd name="connsiteY1" fmla="*/ 0 h 7202511"/>
                  <a:gd name="connsiteX2" fmla="*/ 5759151 w 6911009"/>
                  <a:gd name="connsiteY2" fmla="*/ 0 h 7202511"/>
                  <a:gd name="connsiteX3" fmla="*/ 6911009 w 6911009"/>
                  <a:gd name="connsiteY3" fmla="*/ 1151858 h 7202511"/>
                  <a:gd name="connsiteX4" fmla="*/ 6911009 w 6911009"/>
                  <a:gd name="connsiteY4" fmla="*/ 6588792 h 7202511"/>
                  <a:gd name="connsiteX5" fmla="*/ 5627223 w 6911009"/>
                  <a:gd name="connsiteY5" fmla="*/ 7176543 h 7202511"/>
                  <a:gd name="connsiteX6" fmla="*/ 3494520 w 6911009"/>
                  <a:gd name="connsiteY6" fmla="*/ 7202511 h 7202511"/>
                  <a:gd name="connsiteX7" fmla="*/ 1188253 w 6911009"/>
                  <a:gd name="connsiteY7" fmla="*/ 7176543 h 7202511"/>
                  <a:gd name="connsiteX8" fmla="*/ 1 w 6911009"/>
                  <a:gd name="connsiteY8" fmla="*/ 6588792 h 7202511"/>
                  <a:gd name="connsiteX9" fmla="*/ 1165301 w 6911009"/>
                  <a:gd name="connsiteY9" fmla="*/ 3312899 h 7202511"/>
                  <a:gd name="connsiteX10" fmla="*/ 1096371 w 6911009"/>
                  <a:gd name="connsiteY10" fmla="*/ 724228 h 7202511"/>
                  <a:gd name="connsiteX0" fmla="*/ 1096371 w 6911009"/>
                  <a:gd name="connsiteY0" fmla="*/ 724228 h 7202511"/>
                  <a:gd name="connsiteX1" fmla="*/ 1151859 w 6911009"/>
                  <a:gd name="connsiteY1" fmla="*/ 0 h 7202511"/>
                  <a:gd name="connsiteX2" fmla="*/ 5759151 w 6911009"/>
                  <a:gd name="connsiteY2" fmla="*/ 0 h 7202511"/>
                  <a:gd name="connsiteX3" fmla="*/ 6911009 w 6911009"/>
                  <a:gd name="connsiteY3" fmla="*/ 1151858 h 7202511"/>
                  <a:gd name="connsiteX4" fmla="*/ 6911009 w 6911009"/>
                  <a:gd name="connsiteY4" fmla="*/ 6588792 h 7202511"/>
                  <a:gd name="connsiteX5" fmla="*/ 5627223 w 6911009"/>
                  <a:gd name="connsiteY5" fmla="*/ 7176543 h 7202511"/>
                  <a:gd name="connsiteX6" fmla="*/ 3494520 w 6911009"/>
                  <a:gd name="connsiteY6" fmla="*/ 7202511 h 7202511"/>
                  <a:gd name="connsiteX7" fmla="*/ 1188253 w 6911009"/>
                  <a:gd name="connsiteY7" fmla="*/ 7176543 h 7202511"/>
                  <a:gd name="connsiteX8" fmla="*/ 1 w 6911009"/>
                  <a:gd name="connsiteY8" fmla="*/ 6588792 h 7202511"/>
                  <a:gd name="connsiteX9" fmla="*/ 1165301 w 6911009"/>
                  <a:gd name="connsiteY9" fmla="*/ 3312899 h 7202511"/>
                  <a:gd name="connsiteX10" fmla="*/ 1096371 w 6911009"/>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7947 w 6912585"/>
                  <a:gd name="connsiteY0" fmla="*/ 724228 h 7202511"/>
                  <a:gd name="connsiteX1" fmla="*/ 1153435 w 6912585"/>
                  <a:gd name="connsiteY1" fmla="*/ 0 h 7202511"/>
                  <a:gd name="connsiteX2" fmla="*/ 5760727 w 6912585"/>
                  <a:gd name="connsiteY2" fmla="*/ 0 h 7202511"/>
                  <a:gd name="connsiteX3" fmla="*/ 6912585 w 6912585"/>
                  <a:gd name="connsiteY3" fmla="*/ 1151858 h 7202511"/>
                  <a:gd name="connsiteX4" fmla="*/ 6912585 w 6912585"/>
                  <a:gd name="connsiteY4" fmla="*/ 6588792 h 7202511"/>
                  <a:gd name="connsiteX5" fmla="*/ 5628799 w 6912585"/>
                  <a:gd name="connsiteY5" fmla="*/ 7176543 h 7202511"/>
                  <a:gd name="connsiteX6" fmla="*/ 3496096 w 6912585"/>
                  <a:gd name="connsiteY6" fmla="*/ 7202511 h 7202511"/>
                  <a:gd name="connsiteX7" fmla="*/ 1189829 w 6912585"/>
                  <a:gd name="connsiteY7" fmla="*/ 7176543 h 7202511"/>
                  <a:gd name="connsiteX8" fmla="*/ 1577 w 6912585"/>
                  <a:gd name="connsiteY8" fmla="*/ 6588792 h 7202511"/>
                  <a:gd name="connsiteX9" fmla="*/ 1166877 w 6912585"/>
                  <a:gd name="connsiteY9" fmla="*/ 3312899 h 7202511"/>
                  <a:gd name="connsiteX10" fmla="*/ 1097947 w 6912585"/>
                  <a:gd name="connsiteY10" fmla="*/ 724228 h 7202511"/>
                  <a:gd name="connsiteX0" fmla="*/ 1097947 w 6912585"/>
                  <a:gd name="connsiteY0" fmla="*/ 724228 h 7202511"/>
                  <a:gd name="connsiteX1" fmla="*/ 1153435 w 6912585"/>
                  <a:gd name="connsiteY1" fmla="*/ 0 h 7202511"/>
                  <a:gd name="connsiteX2" fmla="*/ 5760727 w 6912585"/>
                  <a:gd name="connsiteY2" fmla="*/ 0 h 7202511"/>
                  <a:gd name="connsiteX3" fmla="*/ 6912585 w 6912585"/>
                  <a:gd name="connsiteY3" fmla="*/ 1151858 h 7202511"/>
                  <a:gd name="connsiteX4" fmla="*/ 6912585 w 6912585"/>
                  <a:gd name="connsiteY4" fmla="*/ 6588792 h 7202511"/>
                  <a:gd name="connsiteX5" fmla="*/ 5628799 w 6912585"/>
                  <a:gd name="connsiteY5" fmla="*/ 7176543 h 7202511"/>
                  <a:gd name="connsiteX6" fmla="*/ 3496096 w 6912585"/>
                  <a:gd name="connsiteY6" fmla="*/ 7202511 h 7202511"/>
                  <a:gd name="connsiteX7" fmla="*/ 1189829 w 6912585"/>
                  <a:gd name="connsiteY7" fmla="*/ 7176543 h 7202511"/>
                  <a:gd name="connsiteX8" fmla="*/ 1577 w 6912585"/>
                  <a:gd name="connsiteY8" fmla="*/ 6588792 h 7202511"/>
                  <a:gd name="connsiteX9" fmla="*/ 1166877 w 6912585"/>
                  <a:gd name="connsiteY9" fmla="*/ 3312899 h 7202511"/>
                  <a:gd name="connsiteX10" fmla="*/ 1097947 w 6912585"/>
                  <a:gd name="connsiteY10" fmla="*/ 724228 h 7202511"/>
                  <a:gd name="connsiteX0" fmla="*/ 1097947 w 6912585"/>
                  <a:gd name="connsiteY0" fmla="*/ 724228 h 7202511"/>
                  <a:gd name="connsiteX1" fmla="*/ 1153435 w 6912585"/>
                  <a:gd name="connsiteY1" fmla="*/ 0 h 7202511"/>
                  <a:gd name="connsiteX2" fmla="*/ 5760727 w 6912585"/>
                  <a:gd name="connsiteY2" fmla="*/ 0 h 7202511"/>
                  <a:gd name="connsiteX3" fmla="*/ 6912585 w 6912585"/>
                  <a:gd name="connsiteY3" fmla="*/ 1151858 h 7202511"/>
                  <a:gd name="connsiteX4" fmla="*/ 6912585 w 6912585"/>
                  <a:gd name="connsiteY4" fmla="*/ 6588792 h 7202511"/>
                  <a:gd name="connsiteX5" fmla="*/ 5628799 w 6912585"/>
                  <a:gd name="connsiteY5" fmla="*/ 7176543 h 7202511"/>
                  <a:gd name="connsiteX6" fmla="*/ 3496096 w 6912585"/>
                  <a:gd name="connsiteY6" fmla="*/ 7202511 h 7202511"/>
                  <a:gd name="connsiteX7" fmla="*/ 1189829 w 6912585"/>
                  <a:gd name="connsiteY7" fmla="*/ 7176543 h 7202511"/>
                  <a:gd name="connsiteX8" fmla="*/ 1577 w 6912585"/>
                  <a:gd name="connsiteY8" fmla="*/ 6588792 h 7202511"/>
                  <a:gd name="connsiteX9" fmla="*/ 1166877 w 6912585"/>
                  <a:gd name="connsiteY9" fmla="*/ 3312899 h 7202511"/>
                  <a:gd name="connsiteX10" fmla="*/ 1097947 w 6912585"/>
                  <a:gd name="connsiteY10" fmla="*/ 724228 h 7202511"/>
                  <a:gd name="connsiteX0" fmla="*/ 1097943 w 6912581"/>
                  <a:gd name="connsiteY0" fmla="*/ 724228 h 7202511"/>
                  <a:gd name="connsiteX1" fmla="*/ 1153431 w 6912581"/>
                  <a:gd name="connsiteY1" fmla="*/ 0 h 7202511"/>
                  <a:gd name="connsiteX2" fmla="*/ 5760723 w 6912581"/>
                  <a:gd name="connsiteY2" fmla="*/ 0 h 7202511"/>
                  <a:gd name="connsiteX3" fmla="*/ 6912581 w 6912581"/>
                  <a:gd name="connsiteY3" fmla="*/ 1151858 h 7202511"/>
                  <a:gd name="connsiteX4" fmla="*/ 6912581 w 6912581"/>
                  <a:gd name="connsiteY4" fmla="*/ 6588792 h 7202511"/>
                  <a:gd name="connsiteX5" fmla="*/ 5628795 w 6912581"/>
                  <a:gd name="connsiteY5" fmla="*/ 7176543 h 7202511"/>
                  <a:gd name="connsiteX6" fmla="*/ 3496092 w 6912581"/>
                  <a:gd name="connsiteY6" fmla="*/ 7202511 h 7202511"/>
                  <a:gd name="connsiteX7" fmla="*/ 1189825 w 6912581"/>
                  <a:gd name="connsiteY7" fmla="*/ 7176543 h 7202511"/>
                  <a:gd name="connsiteX8" fmla="*/ 1573 w 6912581"/>
                  <a:gd name="connsiteY8" fmla="*/ 6588792 h 7202511"/>
                  <a:gd name="connsiteX9" fmla="*/ 1166873 w 6912581"/>
                  <a:gd name="connsiteY9" fmla="*/ 3312899 h 7202511"/>
                  <a:gd name="connsiteX10" fmla="*/ 1097943 w 6912581"/>
                  <a:gd name="connsiteY10" fmla="*/ 724228 h 7202511"/>
                  <a:gd name="connsiteX0" fmla="*/ 1097910 w 6912548"/>
                  <a:gd name="connsiteY0" fmla="*/ 724228 h 7202511"/>
                  <a:gd name="connsiteX1" fmla="*/ 1153398 w 6912548"/>
                  <a:gd name="connsiteY1" fmla="*/ 0 h 7202511"/>
                  <a:gd name="connsiteX2" fmla="*/ 5760690 w 6912548"/>
                  <a:gd name="connsiteY2" fmla="*/ 0 h 7202511"/>
                  <a:gd name="connsiteX3" fmla="*/ 6912548 w 6912548"/>
                  <a:gd name="connsiteY3" fmla="*/ 1151858 h 7202511"/>
                  <a:gd name="connsiteX4" fmla="*/ 6912548 w 6912548"/>
                  <a:gd name="connsiteY4" fmla="*/ 6588792 h 7202511"/>
                  <a:gd name="connsiteX5" fmla="*/ 5628762 w 6912548"/>
                  <a:gd name="connsiteY5" fmla="*/ 7176543 h 7202511"/>
                  <a:gd name="connsiteX6" fmla="*/ 3496059 w 6912548"/>
                  <a:gd name="connsiteY6" fmla="*/ 7202511 h 7202511"/>
                  <a:gd name="connsiteX7" fmla="*/ 1189792 w 6912548"/>
                  <a:gd name="connsiteY7" fmla="*/ 7176543 h 7202511"/>
                  <a:gd name="connsiteX8" fmla="*/ 1540 w 6912548"/>
                  <a:gd name="connsiteY8" fmla="*/ 6588792 h 7202511"/>
                  <a:gd name="connsiteX9" fmla="*/ 1166840 w 6912548"/>
                  <a:gd name="connsiteY9" fmla="*/ 3312899 h 7202511"/>
                  <a:gd name="connsiteX10" fmla="*/ 1097910 w 6912548"/>
                  <a:gd name="connsiteY10" fmla="*/ 724228 h 7202511"/>
                  <a:gd name="connsiteX0" fmla="*/ 1097910 w 6912548"/>
                  <a:gd name="connsiteY0" fmla="*/ 724228 h 7202511"/>
                  <a:gd name="connsiteX1" fmla="*/ 1153398 w 6912548"/>
                  <a:gd name="connsiteY1" fmla="*/ 0 h 7202511"/>
                  <a:gd name="connsiteX2" fmla="*/ 5760690 w 6912548"/>
                  <a:gd name="connsiteY2" fmla="*/ 0 h 7202511"/>
                  <a:gd name="connsiteX3" fmla="*/ 6912548 w 6912548"/>
                  <a:gd name="connsiteY3" fmla="*/ 1151858 h 7202511"/>
                  <a:gd name="connsiteX4" fmla="*/ 6912548 w 6912548"/>
                  <a:gd name="connsiteY4" fmla="*/ 6588792 h 7202511"/>
                  <a:gd name="connsiteX5" fmla="*/ 5628762 w 6912548"/>
                  <a:gd name="connsiteY5" fmla="*/ 7176543 h 7202511"/>
                  <a:gd name="connsiteX6" fmla="*/ 3496059 w 6912548"/>
                  <a:gd name="connsiteY6" fmla="*/ 7202511 h 7202511"/>
                  <a:gd name="connsiteX7" fmla="*/ 1189792 w 6912548"/>
                  <a:gd name="connsiteY7" fmla="*/ 7176543 h 7202511"/>
                  <a:gd name="connsiteX8" fmla="*/ 1540 w 6912548"/>
                  <a:gd name="connsiteY8" fmla="*/ 6588792 h 7202511"/>
                  <a:gd name="connsiteX9" fmla="*/ 1166840 w 6912548"/>
                  <a:gd name="connsiteY9" fmla="*/ 3312899 h 7202511"/>
                  <a:gd name="connsiteX10" fmla="*/ 1097910 w 691254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15258 w 6911008"/>
                  <a:gd name="connsiteY9" fmla="*/ 3308350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15258 w 6911008"/>
                  <a:gd name="connsiteY9" fmla="*/ 3308350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15258 w 6911008"/>
                  <a:gd name="connsiteY9" fmla="*/ 3308350 h 7202511"/>
                  <a:gd name="connsiteX10" fmla="*/ 1096370 w 6911008"/>
                  <a:gd name="connsiteY10" fmla="*/ 724228 h 7202511"/>
                  <a:gd name="connsiteX0" fmla="*/ 1096370 w 6911008"/>
                  <a:gd name="connsiteY0" fmla="*/ 724228 h 7177387"/>
                  <a:gd name="connsiteX1" fmla="*/ 1151858 w 6911008"/>
                  <a:gd name="connsiteY1" fmla="*/ 0 h 7177387"/>
                  <a:gd name="connsiteX2" fmla="*/ 5759150 w 6911008"/>
                  <a:gd name="connsiteY2" fmla="*/ 0 h 7177387"/>
                  <a:gd name="connsiteX3" fmla="*/ 6911008 w 6911008"/>
                  <a:gd name="connsiteY3" fmla="*/ 1151858 h 7177387"/>
                  <a:gd name="connsiteX4" fmla="*/ 6911008 w 6911008"/>
                  <a:gd name="connsiteY4" fmla="*/ 6588792 h 7177387"/>
                  <a:gd name="connsiteX5" fmla="*/ 5627222 w 6911008"/>
                  <a:gd name="connsiteY5" fmla="*/ 7176543 h 7177387"/>
                  <a:gd name="connsiteX6" fmla="*/ 3509189 w 6911008"/>
                  <a:gd name="connsiteY6" fmla="*/ 6781985 h 7177387"/>
                  <a:gd name="connsiteX7" fmla="*/ 1188252 w 6911008"/>
                  <a:gd name="connsiteY7" fmla="*/ 7176543 h 7177387"/>
                  <a:gd name="connsiteX8" fmla="*/ 0 w 6911008"/>
                  <a:gd name="connsiteY8" fmla="*/ 6588792 h 7177387"/>
                  <a:gd name="connsiteX9" fmla="*/ 1115258 w 6911008"/>
                  <a:gd name="connsiteY9" fmla="*/ 3308350 h 7177387"/>
                  <a:gd name="connsiteX10" fmla="*/ 1096370 w 6911008"/>
                  <a:gd name="connsiteY10" fmla="*/ 724228 h 7177387"/>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32112 w 6911008"/>
                  <a:gd name="connsiteY5" fmla="*/ 6853814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27222 w 6911008"/>
                  <a:gd name="connsiteY5" fmla="*/ 6824475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27222 w 6911008"/>
                  <a:gd name="connsiteY5" fmla="*/ 6824475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27222 w 6911008"/>
                  <a:gd name="connsiteY5" fmla="*/ 6824475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6824475"/>
                  <a:gd name="connsiteX1" fmla="*/ 1151858 w 6911008"/>
                  <a:gd name="connsiteY1" fmla="*/ 0 h 6824475"/>
                  <a:gd name="connsiteX2" fmla="*/ 5759150 w 6911008"/>
                  <a:gd name="connsiteY2" fmla="*/ 0 h 6824475"/>
                  <a:gd name="connsiteX3" fmla="*/ 6911008 w 6911008"/>
                  <a:gd name="connsiteY3" fmla="*/ 1151858 h 6824475"/>
                  <a:gd name="connsiteX4" fmla="*/ 6911008 w 6911008"/>
                  <a:gd name="connsiteY4" fmla="*/ 6588792 h 6824475"/>
                  <a:gd name="connsiteX5" fmla="*/ 5627222 w 6911008"/>
                  <a:gd name="connsiteY5" fmla="*/ 6824475 h 6824475"/>
                  <a:gd name="connsiteX6" fmla="*/ 3509189 w 6911008"/>
                  <a:gd name="connsiteY6" fmla="*/ 6781985 h 6824475"/>
                  <a:gd name="connsiteX7" fmla="*/ 1403405 w 6911008"/>
                  <a:gd name="connsiteY7" fmla="*/ 6760907 h 6824475"/>
                  <a:gd name="connsiteX8" fmla="*/ 0 w 6911008"/>
                  <a:gd name="connsiteY8" fmla="*/ 6588792 h 6824475"/>
                  <a:gd name="connsiteX9" fmla="*/ 1115258 w 6911008"/>
                  <a:gd name="connsiteY9" fmla="*/ 3308350 h 6824475"/>
                  <a:gd name="connsiteX10" fmla="*/ 1096370 w 6911008"/>
                  <a:gd name="connsiteY10" fmla="*/ 724228 h 6824475"/>
                  <a:gd name="connsiteX0" fmla="*/ 1096370 w 6911008"/>
                  <a:gd name="connsiteY0" fmla="*/ 724228 h 6824475"/>
                  <a:gd name="connsiteX1" fmla="*/ 1151858 w 6911008"/>
                  <a:gd name="connsiteY1" fmla="*/ 0 h 6824475"/>
                  <a:gd name="connsiteX2" fmla="*/ 5759150 w 6911008"/>
                  <a:gd name="connsiteY2" fmla="*/ 0 h 6824475"/>
                  <a:gd name="connsiteX3" fmla="*/ 6911008 w 6911008"/>
                  <a:gd name="connsiteY3" fmla="*/ 1151858 h 6824475"/>
                  <a:gd name="connsiteX4" fmla="*/ 6911008 w 6911008"/>
                  <a:gd name="connsiteY4" fmla="*/ 6588792 h 6824475"/>
                  <a:gd name="connsiteX5" fmla="*/ 5627222 w 6911008"/>
                  <a:gd name="connsiteY5" fmla="*/ 6824475 h 6824475"/>
                  <a:gd name="connsiteX6" fmla="*/ 3509189 w 6911008"/>
                  <a:gd name="connsiteY6" fmla="*/ 6781985 h 6824475"/>
                  <a:gd name="connsiteX7" fmla="*/ 1403405 w 6911008"/>
                  <a:gd name="connsiteY7" fmla="*/ 6760907 h 6824475"/>
                  <a:gd name="connsiteX8" fmla="*/ 0 w 6911008"/>
                  <a:gd name="connsiteY8" fmla="*/ 6588792 h 6824475"/>
                  <a:gd name="connsiteX9" fmla="*/ 1115258 w 6911008"/>
                  <a:gd name="connsiteY9" fmla="*/ 3308350 h 6824475"/>
                  <a:gd name="connsiteX10" fmla="*/ 1096370 w 6911008"/>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56 w 5814694"/>
                  <a:gd name="connsiteY0" fmla="*/ 724228 h 6824475"/>
                  <a:gd name="connsiteX1" fmla="*/ 55544 w 5814694"/>
                  <a:gd name="connsiteY1" fmla="*/ 0 h 6824475"/>
                  <a:gd name="connsiteX2" fmla="*/ 4662836 w 5814694"/>
                  <a:gd name="connsiteY2" fmla="*/ 0 h 6824475"/>
                  <a:gd name="connsiteX3" fmla="*/ 5814694 w 5814694"/>
                  <a:gd name="connsiteY3" fmla="*/ 1151858 h 6824475"/>
                  <a:gd name="connsiteX4" fmla="*/ 5814694 w 5814694"/>
                  <a:gd name="connsiteY4" fmla="*/ 6588792 h 6824475"/>
                  <a:gd name="connsiteX5" fmla="*/ 4530908 w 5814694"/>
                  <a:gd name="connsiteY5" fmla="*/ 6824475 h 6824475"/>
                  <a:gd name="connsiteX6" fmla="*/ 2412875 w 5814694"/>
                  <a:gd name="connsiteY6" fmla="*/ 6781985 h 6824475"/>
                  <a:gd name="connsiteX7" fmla="*/ 307091 w 5814694"/>
                  <a:gd name="connsiteY7" fmla="*/ 6760907 h 6824475"/>
                  <a:gd name="connsiteX8" fmla="*/ 52799 w 5814694"/>
                  <a:gd name="connsiteY8" fmla="*/ 5708621 h 6824475"/>
                  <a:gd name="connsiteX9" fmla="*/ 18944 w 5814694"/>
                  <a:gd name="connsiteY9" fmla="*/ 3308350 h 6824475"/>
                  <a:gd name="connsiteX10" fmla="*/ 56 w 5814694"/>
                  <a:gd name="connsiteY10" fmla="*/ 724228 h 6824475"/>
                  <a:gd name="connsiteX0" fmla="*/ 22750 w 5837388"/>
                  <a:gd name="connsiteY0" fmla="*/ 724228 h 6824475"/>
                  <a:gd name="connsiteX1" fmla="*/ 0 w 5837388"/>
                  <a:gd name="connsiteY1" fmla="*/ 9779 h 6824475"/>
                  <a:gd name="connsiteX2" fmla="*/ 4685530 w 5837388"/>
                  <a:gd name="connsiteY2" fmla="*/ 0 h 6824475"/>
                  <a:gd name="connsiteX3" fmla="*/ 5837388 w 5837388"/>
                  <a:gd name="connsiteY3" fmla="*/ 1151858 h 6824475"/>
                  <a:gd name="connsiteX4" fmla="*/ 5837388 w 5837388"/>
                  <a:gd name="connsiteY4" fmla="*/ 6588792 h 6824475"/>
                  <a:gd name="connsiteX5" fmla="*/ 4553602 w 5837388"/>
                  <a:gd name="connsiteY5" fmla="*/ 6824475 h 6824475"/>
                  <a:gd name="connsiteX6" fmla="*/ 2435569 w 5837388"/>
                  <a:gd name="connsiteY6" fmla="*/ 6781985 h 6824475"/>
                  <a:gd name="connsiteX7" fmla="*/ 329785 w 5837388"/>
                  <a:gd name="connsiteY7" fmla="*/ 6760907 h 6824475"/>
                  <a:gd name="connsiteX8" fmla="*/ 75493 w 5837388"/>
                  <a:gd name="connsiteY8" fmla="*/ 5708621 h 6824475"/>
                  <a:gd name="connsiteX9" fmla="*/ 41638 w 5837388"/>
                  <a:gd name="connsiteY9" fmla="*/ 3308350 h 6824475"/>
                  <a:gd name="connsiteX10" fmla="*/ 22750 w 5837388"/>
                  <a:gd name="connsiteY10" fmla="*/ 724228 h 6824475"/>
                  <a:gd name="connsiteX0" fmla="*/ 30047 w 5844685"/>
                  <a:gd name="connsiteY0" fmla="*/ 724228 h 6824475"/>
                  <a:gd name="connsiteX1" fmla="*/ 7297 w 5844685"/>
                  <a:gd name="connsiteY1" fmla="*/ 9779 h 6824475"/>
                  <a:gd name="connsiteX2" fmla="*/ 4692827 w 5844685"/>
                  <a:gd name="connsiteY2" fmla="*/ 0 h 6824475"/>
                  <a:gd name="connsiteX3" fmla="*/ 5844685 w 5844685"/>
                  <a:gd name="connsiteY3" fmla="*/ 1151858 h 6824475"/>
                  <a:gd name="connsiteX4" fmla="*/ 5844685 w 5844685"/>
                  <a:gd name="connsiteY4" fmla="*/ 6588792 h 6824475"/>
                  <a:gd name="connsiteX5" fmla="*/ 4560899 w 5844685"/>
                  <a:gd name="connsiteY5" fmla="*/ 6824475 h 6824475"/>
                  <a:gd name="connsiteX6" fmla="*/ 2442866 w 5844685"/>
                  <a:gd name="connsiteY6" fmla="*/ 6781985 h 6824475"/>
                  <a:gd name="connsiteX7" fmla="*/ 337082 w 5844685"/>
                  <a:gd name="connsiteY7" fmla="*/ 6760907 h 6824475"/>
                  <a:gd name="connsiteX8" fmla="*/ 82790 w 5844685"/>
                  <a:gd name="connsiteY8" fmla="*/ 5708621 h 6824475"/>
                  <a:gd name="connsiteX9" fmla="*/ 48935 w 5844685"/>
                  <a:gd name="connsiteY9" fmla="*/ 3308350 h 6824475"/>
                  <a:gd name="connsiteX10" fmla="*/ 30047 w 5844685"/>
                  <a:gd name="connsiteY10" fmla="*/ 724228 h 68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4685" h="6824475">
                    <a:moveTo>
                      <a:pt x="30047" y="724228"/>
                    </a:moveTo>
                    <a:cubicBezTo>
                      <a:pt x="30047" y="88074"/>
                      <a:pt x="-17845" y="512118"/>
                      <a:pt x="7297" y="9779"/>
                    </a:cubicBezTo>
                    <a:lnTo>
                      <a:pt x="4692827" y="0"/>
                    </a:lnTo>
                    <a:cubicBezTo>
                      <a:pt x="5328981" y="0"/>
                      <a:pt x="5844685" y="515704"/>
                      <a:pt x="5844685" y="1151858"/>
                    </a:cubicBezTo>
                    <a:lnTo>
                      <a:pt x="5844685" y="6588792"/>
                    </a:lnTo>
                    <a:cubicBezTo>
                      <a:pt x="5839795" y="6794639"/>
                      <a:pt x="5197053" y="6824475"/>
                      <a:pt x="4560899" y="6824475"/>
                    </a:cubicBezTo>
                    <a:lnTo>
                      <a:pt x="2442866" y="6781985"/>
                    </a:lnTo>
                    <a:lnTo>
                      <a:pt x="337082" y="6760907"/>
                    </a:lnTo>
                    <a:cubicBezTo>
                      <a:pt x="137729" y="6783604"/>
                      <a:pt x="-14446" y="6775884"/>
                      <a:pt x="82790" y="5708621"/>
                    </a:cubicBezTo>
                    <a:cubicBezTo>
                      <a:pt x="67413" y="4439385"/>
                      <a:pt x="82066" y="6996422"/>
                      <a:pt x="48935" y="3308350"/>
                    </a:cubicBezTo>
                    <a:cubicBezTo>
                      <a:pt x="50221" y="2581937"/>
                      <a:pt x="28761" y="1418796"/>
                      <a:pt x="30047" y="724228"/>
                    </a:cubicBezTo>
                    <a:close/>
                  </a:path>
                </a:pathLst>
              </a:custGeom>
              <a:blipFill dpi="0" rotWithShape="0">
                <a:blip r:embed="rId2" cstate="email">
                  <a:extLst>
                    <a:ext uri="{28A0092B-C50C-407E-A947-70E740481C1C}">
                      <a14:useLocalDpi xmlns:a14="http://schemas.microsoft.com/office/drawing/2010/main"/>
                    </a:ext>
                  </a:extLst>
                </a:blip>
                <a:srcRect/>
                <a:stretch>
                  <a:fillRect l="-75000" r="-50000"/>
                </a:stretch>
              </a:blipFill>
              <a:ln w="127000">
                <a:solidFill>
                  <a:srgbClr val="C41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107950" y="6248400"/>
                <a:ext cx="12407901" cy="659565"/>
                <a:chOff x="-107950" y="6248400"/>
                <a:chExt cx="12407901" cy="659565"/>
              </a:xfrm>
              <a:solidFill>
                <a:srgbClr val="379CC4"/>
              </a:solidFill>
            </p:grpSpPr>
            <p:sp>
              <p:nvSpPr>
                <p:cNvPr id="24" name="Rounded Rectangle 23"/>
                <p:cNvSpPr/>
                <p:nvPr userDrawn="1"/>
              </p:nvSpPr>
              <p:spPr>
                <a:xfrm>
                  <a:off x="11620500" y="6248400"/>
                  <a:ext cx="679450" cy="659565"/>
                </a:xfrm>
                <a:prstGeom prst="roundRect">
                  <a:avLst/>
                </a:prstGeom>
                <a:solidFill>
                  <a:srgbClr val="C41F4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nvGrpSpPr>
                <p:cNvPr id="25" name="Group 24"/>
                <p:cNvGrpSpPr/>
                <p:nvPr userDrawn="1"/>
              </p:nvGrpSpPr>
              <p:grpSpPr>
                <a:xfrm>
                  <a:off x="-107950" y="6250887"/>
                  <a:ext cx="12407901" cy="657078"/>
                  <a:chOff x="-107950" y="6250887"/>
                  <a:chExt cx="12407901" cy="657078"/>
                </a:xfrm>
                <a:grpFill/>
              </p:grpSpPr>
              <p:sp>
                <p:nvSpPr>
                  <p:cNvPr id="26" name="Rounded Rectangle 25"/>
                  <p:cNvSpPr/>
                  <p:nvPr userDrawn="1"/>
                </p:nvSpPr>
                <p:spPr>
                  <a:xfrm>
                    <a:off x="0" y="6593877"/>
                    <a:ext cx="12192000" cy="314088"/>
                  </a:xfrm>
                  <a:prstGeom prst="roundRect">
                    <a:avLst/>
                  </a:prstGeom>
                  <a:solidFill>
                    <a:srgbClr val="C4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userDrawn="1"/>
                </p:nvSpPr>
                <p:spPr>
                  <a:xfrm>
                    <a:off x="-107950" y="6250887"/>
                    <a:ext cx="1919388" cy="508417"/>
                  </a:xfrm>
                  <a:prstGeom prst="roundRect">
                    <a:avLst/>
                  </a:prstGeom>
                  <a:solidFill>
                    <a:srgbClr val="C41F4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8" name="Rounded Rectangle 27"/>
                  <p:cNvSpPr/>
                  <p:nvPr userDrawn="1"/>
                </p:nvSpPr>
                <p:spPr>
                  <a:xfrm>
                    <a:off x="332607" y="6589441"/>
                    <a:ext cx="11967344" cy="177109"/>
                  </a:xfrm>
                  <a:prstGeom prst="roundRect">
                    <a:avLst/>
                  </a:prstGeom>
                  <a:solidFill>
                    <a:srgbClr val="C41F4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015" y="6425457"/>
                    <a:ext cx="1367335" cy="222457"/>
                  </a:xfrm>
                  <a:prstGeom prst="rect">
                    <a:avLst/>
                  </a:prstGeom>
                </p:spPr>
              </p:pic>
            </p:grpSp>
          </p:grpSp>
          <p:sp>
            <p:nvSpPr>
              <p:cNvPr id="31" name="TextBox 30"/>
              <p:cNvSpPr txBox="1"/>
              <p:nvPr userDrawn="1"/>
            </p:nvSpPr>
            <p:spPr>
              <a:xfrm>
                <a:off x="4452137" y="6253427"/>
                <a:ext cx="7136613" cy="338554"/>
              </a:xfrm>
              <a:prstGeom prst="rect">
                <a:avLst/>
              </a:prstGeom>
              <a:noFill/>
            </p:spPr>
            <p:txBody>
              <a:bodyPr wrap="square" rtlCol="0" anchor="ctr">
                <a:spAutoFit/>
              </a:bodyPr>
              <a:lstStyle/>
              <a:p>
                <a:pPr algn="r"/>
                <a:r>
                  <a:rPr lang="en-US" sz="1600" dirty="0">
                    <a:solidFill>
                      <a:srgbClr val="C41F48"/>
                    </a:solidFill>
                    <a:latin typeface="Century Gothic" panose="020B0502020202020204" pitchFamily="34" charset="0"/>
                  </a:rPr>
                  <a:t>| </a:t>
                </a:r>
                <a:r>
                  <a:rPr lang="en-US" sz="1600" spc="100" baseline="0" dirty="0">
                    <a:solidFill>
                      <a:srgbClr val="C41F48"/>
                    </a:solidFill>
                    <a:latin typeface="Century Gothic" panose="020B0502020202020204" pitchFamily="34" charset="0"/>
                  </a:rPr>
                  <a:t>Fall 2020</a:t>
                </a:r>
              </a:p>
            </p:txBody>
          </p:sp>
        </p:gr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715686" y="6345025"/>
              <a:ext cx="385933" cy="393192"/>
            </a:xfrm>
            <a:prstGeom prst="rect">
              <a:avLst/>
            </a:prstGeom>
          </p:spPr>
        </p:pic>
      </p:grpSp>
      <p:grpSp>
        <p:nvGrpSpPr>
          <p:cNvPr id="5" name="Group 4"/>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9173812"/>
      </p:ext>
    </p:extLst>
  </p:cSld>
  <p:clrMapOvr>
    <a:masterClrMapping/>
  </p:clrMapOvr>
  <p:extLst>
    <p:ext uri="{DCECCB84-F9BA-43D5-87BE-67443E8EF086}">
      <p15:sldGuideLst xmlns:p15="http://schemas.microsoft.com/office/powerpoint/2012/main">
        <p15:guide id="1" orient="horz" pos="4152">
          <p15:clr>
            <a:srgbClr val="FBAE40"/>
          </p15:clr>
        </p15:guide>
        <p15:guide id="2" orient="horz" pos="3936">
          <p15:clr>
            <a:srgbClr val="FBAE40"/>
          </p15:clr>
        </p15:guide>
        <p15:guide id="3" pos="7224">
          <p15:clr>
            <a:srgbClr val="FBAE40"/>
          </p15:clr>
        </p15:guide>
        <p15:guide id="4" pos="36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ddle Icon">
    <p:spTree>
      <p:nvGrpSpPr>
        <p:cNvPr id="1" name=""/>
        <p:cNvGrpSpPr/>
        <p:nvPr/>
      </p:nvGrpSpPr>
      <p:grpSpPr>
        <a:xfrm>
          <a:off x="0" y="0"/>
          <a:ext cx="0" cy="0"/>
          <a:chOff x="0" y="0"/>
          <a:chExt cx="0" cy="0"/>
        </a:xfrm>
      </p:grpSpPr>
      <p:sp>
        <p:nvSpPr>
          <p:cNvPr id="8" name="Rounded Rectangle 7"/>
          <p:cNvSpPr/>
          <p:nvPr userDrawn="1"/>
        </p:nvSpPr>
        <p:spPr>
          <a:xfrm>
            <a:off x="-101601" y="6379042"/>
            <a:ext cx="12358255" cy="160765"/>
          </a:xfrm>
          <a:prstGeom prst="roundRect">
            <a:avLst/>
          </a:prstGeom>
          <a:solidFill>
            <a:srgbClr val="266E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5778758" y="6142182"/>
            <a:ext cx="634484" cy="634484"/>
          </a:xfrm>
          <a:prstGeom prst="ellipse">
            <a:avLst/>
          </a:prstGeom>
          <a:solidFill>
            <a:srgbClr val="266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4540" y="6207964"/>
            <a:ext cx="502920" cy="502920"/>
          </a:xfrm>
          <a:prstGeom prst="rect">
            <a:avLst/>
          </a:prstGeom>
        </p:spPr>
      </p:pic>
    </p:spTree>
    <p:extLst>
      <p:ext uri="{BB962C8B-B14F-4D97-AF65-F5344CB8AC3E}">
        <p14:creationId xmlns:p14="http://schemas.microsoft.com/office/powerpoint/2010/main" val="3142485783"/>
      </p:ext>
    </p:extLst>
  </p:cSld>
  <p:clrMapOvr>
    <a:masterClrMapping/>
  </p:clrMapOvr>
  <p:extLst>
    <p:ext uri="{DCECCB84-F9BA-43D5-87BE-67443E8EF086}">
      <p15:sldGuideLst xmlns:p15="http://schemas.microsoft.com/office/powerpoint/2012/main">
        <p15:guide id="1" orient="horz" pos="672">
          <p15:clr>
            <a:srgbClr val="FBAE40"/>
          </p15:clr>
        </p15:guide>
        <p15:guide id="2" orient="horz" pos="4272" userDrawn="1">
          <p15:clr>
            <a:srgbClr val="FBAE40"/>
          </p15:clr>
        </p15:guide>
        <p15:guide id="3" orient="horz" pos="4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con">
    <p:spTree>
      <p:nvGrpSpPr>
        <p:cNvPr id="1" name=""/>
        <p:cNvGrpSpPr/>
        <p:nvPr/>
      </p:nvGrpSpPr>
      <p:grpSpPr>
        <a:xfrm>
          <a:off x="0" y="0"/>
          <a:ext cx="0" cy="0"/>
          <a:chOff x="0" y="0"/>
          <a:chExt cx="0" cy="0"/>
        </a:xfrm>
      </p:grpSpPr>
      <p:sp>
        <p:nvSpPr>
          <p:cNvPr id="8" name="Rounded Rectangle 7"/>
          <p:cNvSpPr/>
          <p:nvPr userDrawn="1"/>
        </p:nvSpPr>
        <p:spPr>
          <a:xfrm>
            <a:off x="-101601" y="6379042"/>
            <a:ext cx="12358255" cy="160765"/>
          </a:xfrm>
          <a:prstGeom prst="roundRect">
            <a:avLst/>
          </a:prstGeom>
          <a:solidFill>
            <a:srgbClr val="266E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178058" y="6142182"/>
            <a:ext cx="634484" cy="634484"/>
          </a:xfrm>
          <a:prstGeom prst="ellipse">
            <a:avLst/>
          </a:prstGeom>
          <a:solidFill>
            <a:srgbClr val="266E9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6207964"/>
            <a:ext cx="502920" cy="502920"/>
          </a:xfrm>
          <a:prstGeom prst="rect">
            <a:avLst/>
          </a:prstGeom>
        </p:spPr>
      </p:pic>
    </p:spTree>
    <p:extLst>
      <p:ext uri="{BB962C8B-B14F-4D97-AF65-F5344CB8AC3E}">
        <p14:creationId xmlns:p14="http://schemas.microsoft.com/office/powerpoint/2010/main" val="2098092589"/>
      </p:ext>
    </p:extLst>
  </p:cSld>
  <p:clrMapOvr>
    <a:masterClrMapping/>
  </p:clrMapOvr>
  <p:extLst>
    <p:ext uri="{DCECCB84-F9BA-43D5-87BE-67443E8EF086}">
      <p15:sldGuideLst xmlns:p15="http://schemas.microsoft.com/office/powerpoint/2012/main">
        <p15:guide id="1" orient="horz" pos="672">
          <p15:clr>
            <a:srgbClr val="FBAE40"/>
          </p15:clr>
        </p15:guide>
        <p15:guide id="2" pos="144" userDrawn="1">
          <p15:clr>
            <a:srgbClr val="FBAE40"/>
          </p15:clr>
        </p15:guide>
        <p15:guide id="3" orient="horz" pos="4224" userDrawn="1">
          <p15:clr>
            <a:srgbClr val="FBAE40"/>
          </p15:clr>
        </p15:guide>
        <p15:guide id="4" pos="120" userDrawn="1">
          <p15:clr>
            <a:srgbClr val="FBAE40"/>
          </p15:clr>
        </p15:guide>
        <p15:guide id="5" orient="horz" pos="42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8" name="Rectangle 7"/>
          <p:cNvSpPr/>
          <p:nvPr userDrawn="1"/>
        </p:nvSpPr>
        <p:spPr>
          <a:xfrm>
            <a:off x="495300" y="6400881"/>
            <a:ext cx="11201399" cy="461665"/>
          </a:xfrm>
          <a:prstGeom prst="rect">
            <a:avLst/>
          </a:prstGeom>
        </p:spPr>
        <p:txBody>
          <a:bodyPr wrap="square">
            <a:spAutoFit/>
          </a:bodyPr>
          <a:lstStyle/>
          <a:p>
            <a:pPr algn="ctr">
              <a:buClr>
                <a:prstClr val="black"/>
              </a:buClr>
              <a:buSzPct val="25000"/>
              <a:defRPr/>
            </a:pPr>
            <a:r>
              <a:rPr lang="en-US" sz="800" i="1" dirty="0">
                <a:solidFill>
                  <a:schemeClr val="tx1">
                    <a:lumMod val="75000"/>
                    <a:lumOff val="25000"/>
                  </a:schemeClr>
                </a:solidFill>
                <a:latin typeface="Century Gothic" panose="020F0302020204030204"/>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algn="ctr">
              <a:buClr>
                <a:prstClr val="black"/>
              </a:buClr>
              <a:buSzPct val="25000"/>
            </a:pPr>
            <a:endParaRPr lang="en-US" sz="800" i="1" dirty="0">
              <a:solidFill>
                <a:srgbClr val="E7E6E6">
                  <a:lumMod val="50000"/>
                </a:srgbClr>
              </a:solidFill>
              <a:latin typeface="Arial" panose="020B0604020202020204" pitchFamily="34" charset="0"/>
              <a:cs typeface="Arial" panose="020B0604020202020204" pitchFamily="34" charset="0"/>
            </a:endParaRPr>
          </a:p>
        </p:txBody>
      </p:sp>
      <p:sp>
        <p:nvSpPr>
          <p:cNvPr id="7" name="Rounded Rectangle 6"/>
          <p:cNvSpPr/>
          <p:nvPr userDrawn="1"/>
        </p:nvSpPr>
        <p:spPr>
          <a:xfrm>
            <a:off x="-166047" y="802756"/>
            <a:ext cx="12524095" cy="203966"/>
          </a:xfrm>
          <a:prstGeom prst="roundRect">
            <a:avLst/>
          </a:prstGeom>
          <a:solidFill>
            <a:srgbClr val="266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A478"/>
              </a:solidFill>
            </a:endParaRPr>
          </a:p>
        </p:txBody>
      </p:sp>
      <p:sp>
        <p:nvSpPr>
          <p:cNvPr id="9" name="Title 3"/>
          <p:cNvSpPr txBox="1">
            <a:spLocks/>
          </p:cNvSpPr>
          <p:nvPr userDrawn="1"/>
        </p:nvSpPr>
        <p:spPr>
          <a:xfrm>
            <a:off x="396685" y="387725"/>
            <a:ext cx="5724747"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B0502020202020204" pitchFamily="34" charset="0"/>
              </a:rPr>
              <a:t>ACKNOWLEDGEMENTS</a:t>
            </a:r>
          </a:p>
        </p:txBody>
      </p:sp>
      <p:pic>
        <p:nvPicPr>
          <p:cNvPr id="19" name="Picture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92880" y="1891942"/>
            <a:ext cx="4206240" cy="4206240"/>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1534" y="537404"/>
            <a:ext cx="1468966" cy="228600"/>
          </a:xfrm>
          <a:prstGeom prst="rect">
            <a:avLst/>
          </a:prstGeom>
        </p:spPr>
      </p:pic>
      <p:sp>
        <p:nvSpPr>
          <p:cNvPr id="11" name="Rectangle 10"/>
          <p:cNvSpPr/>
          <p:nvPr userDrawn="1"/>
        </p:nvSpPr>
        <p:spPr>
          <a:xfrm>
            <a:off x="3702756" y="1445741"/>
            <a:ext cx="4786489" cy="475029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9824305"/>
      </p:ext>
    </p:extLst>
  </p:cSld>
  <p:clrMapOvr>
    <a:masterClrMapping/>
  </p:clrMapOvr>
  <p:extLst>
    <p:ext uri="{DCECCB84-F9BA-43D5-87BE-67443E8EF086}">
      <p15:sldGuideLst xmlns:p15="http://schemas.microsoft.com/office/powerpoint/2012/main">
        <p15:guide id="1" orient="horz" pos="744" userDrawn="1">
          <p15:clr>
            <a:srgbClr val="FBAE40"/>
          </p15:clr>
        </p15:guide>
        <p15:guide id="2" orient="horz" pos="38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Large Bar">
    <p:spTree>
      <p:nvGrpSpPr>
        <p:cNvPr id="1" name=""/>
        <p:cNvGrpSpPr/>
        <p:nvPr/>
      </p:nvGrpSpPr>
      <p:grpSpPr>
        <a:xfrm>
          <a:off x="0" y="0"/>
          <a:ext cx="0" cy="0"/>
          <a:chOff x="0" y="0"/>
          <a:chExt cx="0" cy="0"/>
        </a:xfrm>
      </p:grpSpPr>
      <p:sp>
        <p:nvSpPr>
          <p:cNvPr id="3" name="Rectangle 2"/>
          <p:cNvSpPr/>
          <p:nvPr userDrawn="1"/>
        </p:nvSpPr>
        <p:spPr>
          <a:xfrm>
            <a:off x="7620000" y="-131929"/>
            <a:ext cx="4652682" cy="7124400"/>
          </a:xfrm>
          <a:prstGeom prst="rect">
            <a:avLst/>
          </a:prstGeom>
          <a:solidFill>
            <a:srgbClr val="266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4384" y="6082284"/>
            <a:ext cx="585216" cy="585216"/>
          </a:xfrm>
          <a:prstGeom prst="rect">
            <a:avLst/>
          </a:prstGeom>
        </p:spPr>
      </p:pic>
    </p:spTree>
    <p:extLst>
      <p:ext uri="{BB962C8B-B14F-4D97-AF65-F5344CB8AC3E}">
        <p14:creationId xmlns:p14="http://schemas.microsoft.com/office/powerpoint/2010/main" val="2850467830"/>
      </p:ext>
    </p:extLst>
  </p:cSld>
  <p:clrMapOvr>
    <a:masterClrMapping/>
  </p:clrMapOvr>
  <p:extLst>
    <p:ext uri="{DCECCB84-F9BA-43D5-87BE-67443E8EF086}">
      <p15:sldGuideLst xmlns:p15="http://schemas.microsoft.com/office/powerpoint/2012/main">
        <p15:guide id="1" orient="horz" pos="4200" userDrawn="1">
          <p15:clr>
            <a:srgbClr val="FBAE40"/>
          </p15:clr>
        </p15:guide>
        <p15:guide id="2" pos="7536" userDrawn="1">
          <p15:clr>
            <a:srgbClr val="FBAE40"/>
          </p15:clr>
        </p15:guide>
        <p15:guide id="3" pos="48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mall Bar">
    <p:spTree>
      <p:nvGrpSpPr>
        <p:cNvPr id="1" name=""/>
        <p:cNvGrpSpPr/>
        <p:nvPr/>
      </p:nvGrpSpPr>
      <p:grpSpPr>
        <a:xfrm>
          <a:off x="0" y="0"/>
          <a:ext cx="0" cy="0"/>
          <a:chOff x="0" y="0"/>
          <a:chExt cx="0" cy="0"/>
        </a:xfrm>
      </p:grpSpPr>
      <p:sp>
        <p:nvSpPr>
          <p:cNvPr id="3" name="Rectangle 2"/>
          <p:cNvSpPr/>
          <p:nvPr userDrawn="1"/>
        </p:nvSpPr>
        <p:spPr>
          <a:xfrm>
            <a:off x="11044517" y="-131929"/>
            <a:ext cx="1228163" cy="7124400"/>
          </a:xfrm>
          <a:prstGeom prst="rect">
            <a:avLst/>
          </a:prstGeom>
          <a:solidFill>
            <a:srgbClr val="266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4384" y="6082284"/>
            <a:ext cx="585216" cy="585216"/>
          </a:xfrm>
          <a:prstGeom prst="rect">
            <a:avLst/>
          </a:prstGeom>
        </p:spPr>
      </p:pic>
    </p:spTree>
    <p:extLst>
      <p:ext uri="{BB962C8B-B14F-4D97-AF65-F5344CB8AC3E}">
        <p14:creationId xmlns:p14="http://schemas.microsoft.com/office/powerpoint/2010/main" val="1500508682"/>
      </p:ext>
    </p:extLst>
  </p:cSld>
  <p:clrMapOvr>
    <a:masterClrMapping/>
  </p:clrMapOvr>
  <p:extLst>
    <p:ext uri="{DCECCB84-F9BA-43D5-87BE-67443E8EF086}">
      <p15:sldGuideLst xmlns:p15="http://schemas.microsoft.com/office/powerpoint/2012/main">
        <p15:guide id="1" orient="horz" pos="4200" userDrawn="1">
          <p15:clr>
            <a:srgbClr val="FBAE40"/>
          </p15:clr>
        </p15:guide>
        <p15:guide id="2" pos="7536" userDrawn="1">
          <p15:clr>
            <a:srgbClr val="FBAE40"/>
          </p15:clr>
        </p15:guide>
        <p15:guide id="3" pos="69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p &amp; Bottom Thin Bars">
    <p:spTree>
      <p:nvGrpSpPr>
        <p:cNvPr id="1" name=""/>
        <p:cNvGrpSpPr/>
        <p:nvPr/>
      </p:nvGrpSpPr>
      <p:grpSpPr>
        <a:xfrm>
          <a:off x="0" y="0"/>
          <a:ext cx="0" cy="0"/>
          <a:chOff x="0" y="0"/>
          <a:chExt cx="0" cy="0"/>
        </a:xfrm>
      </p:grpSpPr>
      <p:sp>
        <p:nvSpPr>
          <p:cNvPr id="7" name="Rectangle 6"/>
          <p:cNvSpPr/>
          <p:nvPr userDrawn="1"/>
        </p:nvSpPr>
        <p:spPr>
          <a:xfrm>
            <a:off x="0" y="6705600"/>
            <a:ext cx="12192000" cy="362955"/>
          </a:xfrm>
          <a:prstGeom prst="rect">
            <a:avLst/>
          </a:prstGeom>
          <a:solidFill>
            <a:srgbClr val="266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248305"/>
            <a:ext cx="12192000" cy="362955"/>
          </a:xfrm>
          <a:prstGeom prst="rect">
            <a:avLst/>
          </a:prstGeom>
          <a:solidFill>
            <a:srgbClr val="266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984406"/>
      </p:ext>
    </p:extLst>
  </p:cSld>
  <p:clrMapOvr>
    <a:masterClrMapping/>
  </p:clrMapOvr>
  <p:extLst>
    <p:ext uri="{DCECCB84-F9BA-43D5-87BE-67443E8EF086}">
      <p15:sldGuideLst xmlns:p15="http://schemas.microsoft.com/office/powerpoint/2012/main">
        <p15:guide id="1" orient="horz" pos="72">
          <p15:clr>
            <a:srgbClr val="FBAE40"/>
          </p15:clr>
        </p15:guide>
        <p15:guide id="2" orient="horz" pos="42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inal Title">
    <p:spTree>
      <p:nvGrpSpPr>
        <p:cNvPr id="1" name=""/>
        <p:cNvGrpSpPr/>
        <p:nvPr/>
      </p:nvGrpSpPr>
      <p:grpSpPr>
        <a:xfrm>
          <a:off x="0" y="0"/>
          <a:ext cx="0" cy="0"/>
          <a:chOff x="0" y="0"/>
          <a:chExt cx="0" cy="0"/>
        </a:xfrm>
      </p:grpSpPr>
      <p:grpSp>
        <p:nvGrpSpPr>
          <p:cNvPr id="5" name="Group 4"/>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ounded Rectangle 25"/>
          <p:cNvSpPr/>
          <p:nvPr userDrawn="1"/>
        </p:nvSpPr>
        <p:spPr>
          <a:xfrm>
            <a:off x="-143435" y="6091356"/>
            <a:ext cx="12505764" cy="314088"/>
          </a:xfrm>
          <a:prstGeom prst="roundRect">
            <a:avLst/>
          </a:prstGeom>
          <a:solidFill>
            <a:srgbClr val="266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10984705" y="5682402"/>
            <a:ext cx="1075765" cy="1075765"/>
          </a:xfrm>
          <a:prstGeom prst="ellipse">
            <a:avLst/>
          </a:prstGeom>
          <a:solidFill>
            <a:srgbClr val="266E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300" y="6175312"/>
            <a:ext cx="993971" cy="161713"/>
          </a:xfrm>
          <a:prstGeom prst="rect">
            <a:avLst/>
          </a:prstGeom>
        </p:spPr>
      </p:pic>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92819" y="5790516"/>
            <a:ext cx="859536" cy="859536"/>
          </a:xfrm>
          <a:prstGeom prst="rect">
            <a:avLst/>
          </a:prstGeom>
        </p:spPr>
      </p:pic>
      <p:pic>
        <p:nvPicPr>
          <p:cNvPr id="14" name="Picture 13"/>
          <p:cNvPicPr>
            <a:picLocks noChangeAspect="1"/>
          </p:cNvPicPr>
          <p:nvPr userDrawn="1"/>
        </p:nvPicPr>
        <p:blipFill rotWithShape="1">
          <a:blip r:embed="rId5" cstate="email">
            <a:extLst>
              <a:ext uri="{28A0092B-C50C-407E-A947-70E740481C1C}">
                <a14:useLocalDpi xmlns:a14="http://schemas.microsoft.com/office/drawing/2010/main"/>
              </a:ext>
            </a:extLst>
          </a:blip>
          <a:srcRect l="22398" r="26186"/>
          <a:stretch/>
        </p:blipFill>
        <p:spPr>
          <a:xfrm>
            <a:off x="2" y="0"/>
            <a:ext cx="5574890" cy="6099048"/>
          </a:xfrm>
          <a:prstGeom prst="rect">
            <a:avLst/>
          </a:prstGeom>
        </p:spPr>
      </p:pic>
    </p:spTree>
    <p:extLst>
      <p:ext uri="{BB962C8B-B14F-4D97-AF65-F5344CB8AC3E}">
        <p14:creationId xmlns:p14="http://schemas.microsoft.com/office/powerpoint/2010/main" val="1199173812"/>
      </p:ext>
    </p:extLst>
  </p:cSld>
  <p:clrMapOvr>
    <a:masterClrMapping/>
  </p:clrMapOvr>
  <p:extLst>
    <p:ext uri="{DCECCB84-F9BA-43D5-87BE-67443E8EF086}">
      <p15:sldGuideLst xmlns:p15="http://schemas.microsoft.com/office/powerpoint/2012/main">
        <p15:guide id="1" orient="horz" pos="4272" userDrawn="1">
          <p15:clr>
            <a:srgbClr val="FBAE40"/>
          </p15:clr>
        </p15:guide>
        <p15:guide id="2" orient="horz" pos="3936">
          <p15:clr>
            <a:srgbClr val="FBAE40"/>
          </p15:clr>
        </p15:guide>
        <p15:guide id="3" pos="7224">
          <p15:clr>
            <a:srgbClr val="FBAE40"/>
          </p15:clr>
        </p15:guide>
        <p15:guide id="4" pos="3624" userDrawn="1">
          <p15:clr>
            <a:srgbClr val="FBAE40"/>
          </p15:clr>
        </p15:guide>
        <p15:guide id="5" pos="7536" userDrawn="1">
          <p15:clr>
            <a:srgbClr val="FBAE40"/>
          </p15:clr>
        </p15:guide>
        <p15:guide id="6" pos="3840" userDrawn="1">
          <p15:clr>
            <a:srgbClr val="FBAE40"/>
          </p15:clr>
        </p15:guide>
        <p15:guide id="7" orient="horz" pos="42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grpSp>
        <p:nvGrpSpPr>
          <p:cNvPr id="2" name="Group 1"/>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6576497"/>
      </p:ext>
    </p:extLst>
  </p:cSld>
  <p:clrMapOvr>
    <a:masterClrMapping/>
  </p:clrMapOvr>
  <p:extLst>
    <p:ext uri="{DCECCB84-F9BA-43D5-87BE-67443E8EF086}">
      <p15:sldGuideLst xmlns:p15="http://schemas.microsoft.com/office/powerpoint/2012/main">
        <p15:guide id="1" orient="horz" pos="4152">
          <p15:clr>
            <a:srgbClr val="FBAE40"/>
          </p15:clr>
        </p15:guide>
        <p15:guide id="2" orient="horz" pos="3936">
          <p15:clr>
            <a:srgbClr val="FBAE40"/>
          </p15:clr>
        </p15:guide>
        <p15:guide id="3" pos="7224">
          <p15:clr>
            <a:srgbClr val="FBAE40"/>
          </p15:clr>
        </p15:guide>
        <p15:guide id="4" pos="36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ddle Icon">
    <p:spTree>
      <p:nvGrpSpPr>
        <p:cNvPr id="1" name=""/>
        <p:cNvGrpSpPr/>
        <p:nvPr/>
      </p:nvGrpSpPr>
      <p:grpSpPr>
        <a:xfrm>
          <a:off x="0" y="0"/>
          <a:ext cx="0" cy="0"/>
          <a:chOff x="0" y="0"/>
          <a:chExt cx="0" cy="0"/>
        </a:xfrm>
      </p:grpSpPr>
      <p:sp>
        <p:nvSpPr>
          <p:cNvPr id="8" name="Rounded Rectangle 7"/>
          <p:cNvSpPr/>
          <p:nvPr userDrawn="1"/>
        </p:nvSpPr>
        <p:spPr>
          <a:xfrm>
            <a:off x="-101601" y="6379042"/>
            <a:ext cx="12358255" cy="160765"/>
          </a:xfrm>
          <a:prstGeom prst="roundRect">
            <a:avLst/>
          </a:prstGeom>
          <a:solidFill>
            <a:srgbClr val="266E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5778758" y="6142182"/>
            <a:ext cx="634484" cy="634484"/>
          </a:xfrm>
          <a:prstGeom prst="ellipse">
            <a:avLst/>
          </a:prstGeom>
          <a:solidFill>
            <a:srgbClr val="266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4540" y="6207964"/>
            <a:ext cx="502920" cy="502920"/>
          </a:xfrm>
          <a:prstGeom prst="rect">
            <a:avLst/>
          </a:prstGeom>
        </p:spPr>
      </p:pic>
    </p:spTree>
    <p:extLst>
      <p:ext uri="{BB962C8B-B14F-4D97-AF65-F5344CB8AC3E}">
        <p14:creationId xmlns:p14="http://schemas.microsoft.com/office/powerpoint/2010/main" val="3142485783"/>
      </p:ext>
    </p:extLst>
  </p:cSld>
  <p:clrMapOvr>
    <a:masterClrMapping/>
  </p:clrMapOvr>
  <p:extLst>
    <p:ext uri="{DCECCB84-F9BA-43D5-87BE-67443E8EF086}">
      <p15:sldGuideLst xmlns:p15="http://schemas.microsoft.com/office/powerpoint/2012/main">
        <p15:guide id="1" orient="horz" pos="672">
          <p15:clr>
            <a:srgbClr val="FBAE40"/>
          </p15:clr>
        </p15:guide>
        <p15:guide id="2" orient="horz" pos="4272" userDrawn="1">
          <p15:clr>
            <a:srgbClr val="FBAE40"/>
          </p15:clr>
        </p15:guide>
        <p15:guide id="3" orient="horz" pos="42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Icon">
    <p:spTree>
      <p:nvGrpSpPr>
        <p:cNvPr id="1" name=""/>
        <p:cNvGrpSpPr/>
        <p:nvPr/>
      </p:nvGrpSpPr>
      <p:grpSpPr>
        <a:xfrm>
          <a:off x="0" y="0"/>
          <a:ext cx="0" cy="0"/>
          <a:chOff x="0" y="0"/>
          <a:chExt cx="0" cy="0"/>
        </a:xfrm>
      </p:grpSpPr>
      <p:sp>
        <p:nvSpPr>
          <p:cNvPr id="8" name="Rounded Rectangle 7"/>
          <p:cNvSpPr/>
          <p:nvPr userDrawn="1"/>
        </p:nvSpPr>
        <p:spPr>
          <a:xfrm>
            <a:off x="-101601" y="6379042"/>
            <a:ext cx="12358255" cy="160765"/>
          </a:xfrm>
          <a:prstGeom prst="roundRect">
            <a:avLst/>
          </a:prstGeom>
          <a:solidFill>
            <a:srgbClr val="266E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178058" y="6142182"/>
            <a:ext cx="634484" cy="634484"/>
          </a:xfrm>
          <a:prstGeom prst="ellipse">
            <a:avLst/>
          </a:prstGeom>
          <a:solidFill>
            <a:srgbClr val="266E9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6207964"/>
            <a:ext cx="502920" cy="502920"/>
          </a:xfrm>
          <a:prstGeom prst="rect">
            <a:avLst/>
          </a:prstGeom>
        </p:spPr>
      </p:pic>
    </p:spTree>
    <p:extLst>
      <p:ext uri="{BB962C8B-B14F-4D97-AF65-F5344CB8AC3E}">
        <p14:creationId xmlns:p14="http://schemas.microsoft.com/office/powerpoint/2010/main" val="2098092589"/>
      </p:ext>
    </p:extLst>
  </p:cSld>
  <p:clrMapOvr>
    <a:masterClrMapping/>
  </p:clrMapOvr>
  <p:extLst>
    <p:ext uri="{DCECCB84-F9BA-43D5-87BE-67443E8EF086}">
      <p15:sldGuideLst xmlns:p15="http://schemas.microsoft.com/office/powerpoint/2012/main">
        <p15:guide id="1" orient="horz" pos="672">
          <p15:clr>
            <a:srgbClr val="FBAE40"/>
          </p15:clr>
        </p15:guide>
        <p15:guide id="2" pos="144" userDrawn="1">
          <p15:clr>
            <a:srgbClr val="FBAE40"/>
          </p15:clr>
        </p15:guide>
        <p15:guide id="3" orient="horz" pos="4224" userDrawn="1">
          <p15:clr>
            <a:srgbClr val="FBAE40"/>
          </p15:clr>
        </p15:guide>
        <p15:guide id="4" pos="120" userDrawn="1">
          <p15:clr>
            <a:srgbClr val="FBAE40"/>
          </p15:clr>
        </p15:guide>
        <p15:guide id="5" orient="horz" pos="4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iginal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l="22398" r="26186"/>
          <a:stretch/>
        </p:blipFill>
        <p:spPr>
          <a:xfrm>
            <a:off x="2" y="0"/>
            <a:ext cx="5574890" cy="6099048"/>
          </a:xfrm>
          <a:prstGeom prst="rect">
            <a:avLst/>
          </a:prstGeom>
        </p:spPr>
      </p:pic>
      <p:grpSp>
        <p:nvGrpSpPr>
          <p:cNvPr id="5" name="Group 4"/>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userDrawn="1"/>
        </p:nvSpPr>
        <p:spPr>
          <a:xfrm>
            <a:off x="3941569" y="5738633"/>
            <a:ext cx="7136613" cy="338554"/>
          </a:xfrm>
          <a:prstGeom prst="rect">
            <a:avLst/>
          </a:prstGeom>
          <a:noFill/>
        </p:spPr>
        <p:txBody>
          <a:bodyPr wrap="square" rtlCol="0" anchor="ctr">
            <a:spAutoFit/>
          </a:bodyPr>
          <a:lstStyle/>
          <a:p>
            <a:pPr algn="r"/>
            <a:r>
              <a:rPr lang="en-US" sz="1600" dirty="0">
                <a:solidFill>
                  <a:srgbClr val="266E99"/>
                </a:solidFill>
                <a:latin typeface="Century Gothic" panose="020B0502020202020204" pitchFamily="34" charset="0"/>
              </a:rPr>
              <a:t>| </a:t>
            </a:r>
            <a:r>
              <a:rPr lang="en-US" sz="1600" spc="100" baseline="0" dirty="0">
                <a:solidFill>
                  <a:srgbClr val="266E99"/>
                </a:solidFill>
                <a:latin typeface="Century Gothic" panose="020B0502020202020204" pitchFamily="34" charset="0"/>
              </a:rPr>
              <a:t>Summer 2021</a:t>
            </a:r>
          </a:p>
        </p:txBody>
      </p:sp>
      <p:sp>
        <p:nvSpPr>
          <p:cNvPr id="26" name="Rounded Rectangle 25"/>
          <p:cNvSpPr/>
          <p:nvPr userDrawn="1"/>
        </p:nvSpPr>
        <p:spPr>
          <a:xfrm>
            <a:off x="-143435" y="6091356"/>
            <a:ext cx="12505764" cy="314088"/>
          </a:xfrm>
          <a:prstGeom prst="roundRect">
            <a:avLst/>
          </a:prstGeom>
          <a:solidFill>
            <a:srgbClr val="266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10984705" y="5682402"/>
            <a:ext cx="1075765" cy="1075765"/>
          </a:xfrm>
          <a:prstGeom prst="ellipse">
            <a:avLst/>
          </a:prstGeom>
          <a:solidFill>
            <a:srgbClr val="266E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5300" y="6175312"/>
            <a:ext cx="993971" cy="161713"/>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092819" y="5790516"/>
            <a:ext cx="859536" cy="859536"/>
          </a:xfrm>
          <a:prstGeom prst="rect">
            <a:avLst/>
          </a:prstGeom>
        </p:spPr>
      </p:pic>
    </p:spTree>
    <p:extLst>
      <p:ext uri="{BB962C8B-B14F-4D97-AF65-F5344CB8AC3E}">
        <p14:creationId xmlns:p14="http://schemas.microsoft.com/office/powerpoint/2010/main" val="1199173812"/>
      </p:ext>
    </p:extLst>
  </p:cSld>
  <p:clrMapOvr>
    <a:masterClrMapping/>
  </p:clrMapOvr>
  <p:extLst>
    <p:ext uri="{DCECCB84-F9BA-43D5-87BE-67443E8EF086}">
      <p15:sldGuideLst xmlns:p15="http://schemas.microsoft.com/office/powerpoint/2012/main">
        <p15:guide id="1" orient="horz" pos="4272" userDrawn="1">
          <p15:clr>
            <a:srgbClr val="FBAE40"/>
          </p15:clr>
        </p15:guide>
        <p15:guide id="2" orient="horz" pos="3936">
          <p15:clr>
            <a:srgbClr val="FBAE40"/>
          </p15:clr>
        </p15:guide>
        <p15:guide id="3" pos="7224">
          <p15:clr>
            <a:srgbClr val="FBAE40"/>
          </p15:clr>
        </p15:guide>
        <p15:guide id="4" pos="3624" userDrawn="1">
          <p15:clr>
            <a:srgbClr val="FBAE40"/>
          </p15:clr>
        </p15:guide>
        <p15:guide id="5" pos="7536" userDrawn="1">
          <p15:clr>
            <a:srgbClr val="FBAE40"/>
          </p15:clr>
        </p15:guide>
        <p15:guide id="6" pos="3840" userDrawn="1">
          <p15:clr>
            <a:srgbClr val="FBAE40"/>
          </p15:clr>
        </p15:guide>
        <p15:guide id="7" orient="horz" pos="420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8" name="Rectangle 7"/>
          <p:cNvSpPr/>
          <p:nvPr userDrawn="1"/>
        </p:nvSpPr>
        <p:spPr>
          <a:xfrm>
            <a:off x="495300" y="6400881"/>
            <a:ext cx="11201399" cy="461665"/>
          </a:xfrm>
          <a:prstGeom prst="rect">
            <a:avLst/>
          </a:prstGeom>
        </p:spPr>
        <p:txBody>
          <a:bodyPr wrap="square">
            <a:spAutoFit/>
          </a:bodyPr>
          <a:lstStyle/>
          <a:p>
            <a:pPr algn="ctr">
              <a:buClr>
                <a:prstClr val="black"/>
              </a:buClr>
              <a:buSzPct val="25000"/>
              <a:defRPr/>
            </a:pPr>
            <a:r>
              <a:rPr lang="en-US" sz="800" i="1" dirty="0">
                <a:solidFill>
                  <a:schemeClr val="tx1">
                    <a:lumMod val="75000"/>
                    <a:lumOff val="25000"/>
                  </a:schemeClr>
                </a:solidFill>
                <a:latin typeface="Century Gothic" panose="020F0302020204030204"/>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algn="ctr">
              <a:buClr>
                <a:prstClr val="black"/>
              </a:buClr>
              <a:buSzPct val="25000"/>
            </a:pPr>
            <a:endParaRPr lang="en-US" sz="800" i="1" dirty="0">
              <a:solidFill>
                <a:srgbClr val="E7E6E6">
                  <a:lumMod val="50000"/>
                </a:srgbClr>
              </a:solidFill>
              <a:latin typeface="Arial" panose="020B0604020202020204" pitchFamily="34" charset="0"/>
              <a:cs typeface="Arial" panose="020B0604020202020204" pitchFamily="34" charset="0"/>
            </a:endParaRPr>
          </a:p>
        </p:txBody>
      </p:sp>
      <p:sp>
        <p:nvSpPr>
          <p:cNvPr id="7" name="Rounded Rectangle 6"/>
          <p:cNvSpPr/>
          <p:nvPr userDrawn="1"/>
        </p:nvSpPr>
        <p:spPr>
          <a:xfrm>
            <a:off x="-166047" y="802756"/>
            <a:ext cx="12524095" cy="203966"/>
          </a:xfrm>
          <a:prstGeom prst="roundRect">
            <a:avLst/>
          </a:prstGeom>
          <a:solidFill>
            <a:srgbClr val="266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A478"/>
              </a:solidFill>
            </a:endParaRPr>
          </a:p>
        </p:txBody>
      </p:sp>
      <p:sp>
        <p:nvSpPr>
          <p:cNvPr id="9" name="Title 3"/>
          <p:cNvSpPr txBox="1">
            <a:spLocks/>
          </p:cNvSpPr>
          <p:nvPr userDrawn="1"/>
        </p:nvSpPr>
        <p:spPr>
          <a:xfrm>
            <a:off x="396685" y="387725"/>
            <a:ext cx="5724747"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B0502020202020204" pitchFamily="34" charset="0"/>
              </a:rPr>
              <a:t>ACKNOWLEDGEMENTS</a:t>
            </a:r>
          </a:p>
        </p:txBody>
      </p:sp>
      <p:pic>
        <p:nvPicPr>
          <p:cNvPr id="19" name="Picture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92880" y="1891942"/>
            <a:ext cx="4206240" cy="4206240"/>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1534" y="537404"/>
            <a:ext cx="1468966" cy="228600"/>
          </a:xfrm>
          <a:prstGeom prst="rect">
            <a:avLst/>
          </a:prstGeom>
        </p:spPr>
      </p:pic>
      <p:sp>
        <p:nvSpPr>
          <p:cNvPr id="11" name="Rectangle 10"/>
          <p:cNvSpPr/>
          <p:nvPr userDrawn="1"/>
        </p:nvSpPr>
        <p:spPr>
          <a:xfrm>
            <a:off x="3702756" y="1445741"/>
            <a:ext cx="4786489" cy="475029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9824305"/>
      </p:ext>
    </p:extLst>
  </p:cSld>
  <p:clrMapOvr>
    <a:masterClrMapping/>
  </p:clrMapOvr>
  <p:extLst>
    <p:ext uri="{DCECCB84-F9BA-43D5-87BE-67443E8EF086}">
      <p15:sldGuideLst xmlns:p15="http://schemas.microsoft.com/office/powerpoint/2012/main">
        <p15:guide id="1" orient="horz" pos="744" userDrawn="1">
          <p15:clr>
            <a:srgbClr val="FBAE40"/>
          </p15:clr>
        </p15:guide>
        <p15:guide id="2" orient="horz" pos="38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Large Bar">
    <p:spTree>
      <p:nvGrpSpPr>
        <p:cNvPr id="1" name=""/>
        <p:cNvGrpSpPr/>
        <p:nvPr/>
      </p:nvGrpSpPr>
      <p:grpSpPr>
        <a:xfrm>
          <a:off x="0" y="0"/>
          <a:ext cx="0" cy="0"/>
          <a:chOff x="0" y="0"/>
          <a:chExt cx="0" cy="0"/>
        </a:xfrm>
      </p:grpSpPr>
      <p:sp>
        <p:nvSpPr>
          <p:cNvPr id="3" name="Rectangle 2"/>
          <p:cNvSpPr/>
          <p:nvPr userDrawn="1"/>
        </p:nvSpPr>
        <p:spPr>
          <a:xfrm>
            <a:off x="7620000" y="-131929"/>
            <a:ext cx="4652682" cy="7124400"/>
          </a:xfrm>
          <a:prstGeom prst="rect">
            <a:avLst/>
          </a:prstGeom>
          <a:solidFill>
            <a:srgbClr val="266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4384" y="6082284"/>
            <a:ext cx="585216" cy="585216"/>
          </a:xfrm>
          <a:prstGeom prst="rect">
            <a:avLst/>
          </a:prstGeom>
        </p:spPr>
      </p:pic>
    </p:spTree>
    <p:extLst>
      <p:ext uri="{BB962C8B-B14F-4D97-AF65-F5344CB8AC3E}">
        <p14:creationId xmlns:p14="http://schemas.microsoft.com/office/powerpoint/2010/main" val="2850467830"/>
      </p:ext>
    </p:extLst>
  </p:cSld>
  <p:clrMapOvr>
    <a:masterClrMapping/>
  </p:clrMapOvr>
  <p:extLst>
    <p:ext uri="{DCECCB84-F9BA-43D5-87BE-67443E8EF086}">
      <p15:sldGuideLst xmlns:p15="http://schemas.microsoft.com/office/powerpoint/2012/main">
        <p15:guide id="1" orient="horz" pos="4200" userDrawn="1">
          <p15:clr>
            <a:srgbClr val="FBAE40"/>
          </p15:clr>
        </p15:guide>
        <p15:guide id="2" pos="7536" userDrawn="1">
          <p15:clr>
            <a:srgbClr val="FBAE40"/>
          </p15:clr>
        </p15:guide>
        <p15:guide id="3" pos="48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Small Bar">
    <p:spTree>
      <p:nvGrpSpPr>
        <p:cNvPr id="1" name=""/>
        <p:cNvGrpSpPr/>
        <p:nvPr/>
      </p:nvGrpSpPr>
      <p:grpSpPr>
        <a:xfrm>
          <a:off x="0" y="0"/>
          <a:ext cx="0" cy="0"/>
          <a:chOff x="0" y="0"/>
          <a:chExt cx="0" cy="0"/>
        </a:xfrm>
      </p:grpSpPr>
      <p:sp>
        <p:nvSpPr>
          <p:cNvPr id="3" name="Rectangle 2"/>
          <p:cNvSpPr/>
          <p:nvPr userDrawn="1"/>
        </p:nvSpPr>
        <p:spPr>
          <a:xfrm>
            <a:off x="11044517" y="-131929"/>
            <a:ext cx="1228163" cy="7124400"/>
          </a:xfrm>
          <a:prstGeom prst="rect">
            <a:avLst/>
          </a:prstGeom>
          <a:solidFill>
            <a:srgbClr val="266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4384" y="6082284"/>
            <a:ext cx="585216" cy="585216"/>
          </a:xfrm>
          <a:prstGeom prst="rect">
            <a:avLst/>
          </a:prstGeom>
        </p:spPr>
      </p:pic>
    </p:spTree>
    <p:extLst>
      <p:ext uri="{BB962C8B-B14F-4D97-AF65-F5344CB8AC3E}">
        <p14:creationId xmlns:p14="http://schemas.microsoft.com/office/powerpoint/2010/main" val="1500508682"/>
      </p:ext>
    </p:extLst>
  </p:cSld>
  <p:clrMapOvr>
    <a:masterClrMapping/>
  </p:clrMapOvr>
  <p:extLst>
    <p:ext uri="{DCECCB84-F9BA-43D5-87BE-67443E8EF086}">
      <p15:sldGuideLst xmlns:p15="http://schemas.microsoft.com/office/powerpoint/2012/main">
        <p15:guide id="1" orient="horz" pos="4200" userDrawn="1">
          <p15:clr>
            <a:srgbClr val="FBAE40"/>
          </p15:clr>
        </p15:guide>
        <p15:guide id="2" pos="7536" userDrawn="1">
          <p15:clr>
            <a:srgbClr val="FBAE40"/>
          </p15:clr>
        </p15:guide>
        <p15:guide id="3" pos="69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op &amp; Bottom Thin Bars">
    <p:spTree>
      <p:nvGrpSpPr>
        <p:cNvPr id="1" name=""/>
        <p:cNvGrpSpPr/>
        <p:nvPr/>
      </p:nvGrpSpPr>
      <p:grpSpPr>
        <a:xfrm>
          <a:off x="0" y="0"/>
          <a:ext cx="0" cy="0"/>
          <a:chOff x="0" y="0"/>
          <a:chExt cx="0" cy="0"/>
        </a:xfrm>
      </p:grpSpPr>
      <p:sp>
        <p:nvSpPr>
          <p:cNvPr id="7" name="Rectangle 6"/>
          <p:cNvSpPr/>
          <p:nvPr userDrawn="1"/>
        </p:nvSpPr>
        <p:spPr>
          <a:xfrm>
            <a:off x="0" y="6705600"/>
            <a:ext cx="12192000" cy="362955"/>
          </a:xfrm>
          <a:prstGeom prst="rect">
            <a:avLst/>
          </a:prstGeom>
          <a:solidFill>
            <a:srgbClr val="266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248305"/>
            <a:ext cx="12192000" cy="362955"/>
          </a:xfrm>
          <a:prstGeom prst="rect">
            <a:avLst/>
          </a:prstGeom>
          <a:solidFill>
            <a:srgbClr val="266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984406"/>
      </p:ext>
    </p:extLst>
  </p:cSld>
  <p:clrMapOvr>
    <a:masterClrMapping/>
  </p:clrMapOvr>
  <p:extLst>
    <p:ext uri="{DCECCB84-F9BA-43D5-87BE-67443E8EF086}">
      <p15:sldGuideLst xmlns:p15="http://schemas.microsoft.com/office/powerpoint/2012/main">
        <p15:guide id="1" orient="horz" pos="72">
          <p15:clr>
            <a:srgbClr val="FBAE40"/>
          </p15:clr>
        </p15:guide>
        <p15:guide id="2"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grpSp>
        <p:nvGrpSpPr>
          <p:cNvPr id="2" name="Group 1"/>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6576497"/>
      </p:ext>
    </p:extLst>
  </p:cSld>
  <p:clrMapOvr>
    <a:masterClrMapping/>
  </p:clrMapOvr>
  <p:extLst>
    <p:ext uri="{DCECCB84-F9BA-43D5-87BE-67443E8EF086}">
      <p15:sldGuideLst xmlns:p15="http://schemas.microsoft.com/office/powerpoint/2012/main">
        <p15:guide id="1" orient="horz" pos="4152">
          <p15:clr>
            <a:srgbClr val="FBAE40"/>
          </p15:clr>
        </p15:guide>
        <p15:guide id="2" orient="horz" pos="3936">
          <p15:clr>
            <a:srgbClr val="FBAE40"/>
          </p15:clr>
        </p15:guide>
        <p15:guide id="3" pos="7224">
          <p15:clr>
            <a:srgbClr val="FBAE40"/>
          </p15:clr>
        </p15:guide>
        <p15:guide id="4" pos="36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ck Bar">
    <p:spTree>
      <p:nvGrpSpPr>
        <p:cNvPr id="1" name=""/>
        <p:cNvGrpSpPr/>
        <p:nvPr/>
      </p:nvGrpSpPr>
      <p:grpSpPr>
        <a:xfrm>
          <a:off x="0" y="0"/>
          <a:ext cx="0" cy="0"/>
          <a:chOff x="0" y="0"/>
          <a:chExt cx="0" cy="0"/>
        </a:xfrm>
      </p:grpSpPr>
      <p:grpSp>
        <p:nvGrpSpPr>
          <p:cNvPr id="2" name="Group 1"/>
          <p:cNvGrpSpPr/>
          <p:nvPr userDrawn="1"/>
        </p:nvGrpSpPr>
        <p:grpSpPr>
          <a:xfrm>
            <a:off x="-45493" y="-131929"/>
            <a:ext cx="12310281" cy="1210101"/>
            <a:chOff x="-45493" y="-131929"/>
            <a:chExt cx="12310281" cy="1210101"/>
          </a:xfrm>
          <a:solidFill>
            <a:srgbClr val="C41F48"/>
          </a:solidFill>
        </p:grpSpPr>
        <p:sp>
          <p:nvSpPr>
            <p:cNvPr id="7" name="Rounded Rectangle 6"/>
            <p:cNvSpPr/>
            <p:nvPr userDrawn="1"/>
          </p:nvSpPr>
          <p:spPr>
            <a:xfrm>
              <a:off x="-45493" y="-131929"/>
              <a:ext cx="12310281" cy="12101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523064" y="303034"/>
              <a:ext cx="520560" cy="530352"/>
            </a:xfrm>
            <a:prstGeom prst="rect">
              <a:avLst/>
            </a:prstGeom>
            <a:grpFill/>
          </p:spPr>
        </p:pic>
      </p:grpSp>
    </p:spTree>
    <p:extLst>
      <p:ext uri="{BB962C8B-B14F-4D97-AF65-F5344CB8AC3E}">
        <p14:creationId xmlns:p14="http://schemas.microsoft.com/office/powerpoint/2010/main" val="2886206785"/>
      </p:ext>
    </p:extLst>
  </p:cSld>
  <p:clrMapOvr>
    <a:masterClrMapping/>
  </p:clrMapOvr>
  <p:extLst>
    <p:ext uri="{DCECCB84-F9BA-43D5-87BE-67443E8EF086}">
      <p15:sldGuideLst xmlns:p15="http://schemas.microsoft.com/office/powerpoint/2012/main">
        <p15:guide id="1" orient="horz" pos="6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hin Bars">
    <p:spTree>
      <p:nvGrpSpPr>
        <p:cNvPr id="1" name=""/>
        <p:cNvGrpSpPr/>
        <p:nvPr/>
      </p:nvGrpSpPr>
      <p:grpSpPr>
        <a:xfrm>
          <a:off x="0" y="0"/>
          <a:ext cx="0" cy="0"/>
          <a:chOff x="0" y="0"/>
          <a:chExt cx="0" cy="0"/>
        </a:xfrm>
      </p:grpSpPr>
      <p:grpSp>
        <p:nvGrpSpPr>
          <p:cNvPr id="2" name="Group 1"/>
          <p:cNvGrpSpPr/>
          <p:nvPr userDrawn="1"/>
        </p:nvGrpSpPr>
        <p:grpSpPr>
          <a:xfrm>
            <a:off x="0" y="-245046"/>
            <a:ext cx="12192000" cy="7316860"/>
            <a:chOff x="0" y="-245046"/>
            <a:chExt cx="12192000" cy="7316860"/>
          </a:xfrm>
        </p:grpSpPr>
        <p:sp>
          <p:nvSpPr>
            <p:cNvPr id="7" name="Rounded Rectangle 6"/>
            <p:cNvSpPr/>
            <p:nvPr userDrawn="1"/>
          </p:nvSpPr>
          <p:spPr>
            <a:xfrm>
              <a:off x="0" y="6708859"/>
              <a:ext cx="12192000" cy="362955"/>
            </a:xfrm>
            <a:prstGeom prst="roundRect">
              <a:avLst/>
            </a:prstGeom>
            <a:solidFill>
              <a:srgbClr val="C4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userDrawn="1"/>
          </p:nvSpPr>
          <p:spPr>
            <a:xfrm>
              <a:off x="0" y="-245046"/>
              <a:ext cx="12192000" cy="362955"/>
            </a:xfrm>
            <a:prstGeom prst="roundRect">
              <a:avLst/>
            </a:prstGeom>
            <a:solidFill>
              <a:srgbClr val="C4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6022445"/>
      </p:ext>
    </p:extLst>
  </p:cSld>
  <p:clrMapOvr>
    <a:masterClrMapping/>
  </p:clrMapOvr>
  <p:extLst>
    <p:ext uri="{DCECCB84-F9BA-43D5-87BE-67443E8EF086}">
      <p15:sldGuideLst xmlns:p15="http://schemas.microsoft.com/office/powerpoint/2012/main">
        <p15:guide id="1" orient="horz" pos="72" userDrawn="1">
          <p15:clr>
            <a:srgbClr val="FBAE40"/>
          </p15:clr>
        </p15:guide>
        <p15:guide id="2" orient="horz" pos="422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Arc">
    <p:spTree>
      <p:nvGrpSpPr>
        <p:cNvPr id="1" name=""/>
        <p:cNvGrpSpPr/>
        <p:nvPr/>
      </p:nvGrpSpPr>
      <p:grpSpPr>
        <a:xfrm>
          <a:off x="0" y="0"/>
          <a:ext cx="0" cy="0"/>
          <a:chOff x="0" y="0"/>
          <a:chExt cx="0" cy="0"/>
        </a:xfrm>
      </p:grpSpPr>
      <p:grpSp>
        <p:nvGrpSpPr>
          <p:cNvPr id="4" name="Group 3"/>
          <p:cNvGrpSpPr/>
          <p:nvPr userDrawn="1"/>
        </p:nvGrpSpPr>
        <p:grpSpPr>
          <a:xfrm>
            <a:off x="-419990" y="0"/>
            <a:ext cx="12611990" cy="7171680"/>
            <a:chOff x="-419990" y="0"/>
            <a:chExt cx="12611990" cy="7171680"/>
          </a:xfrm>
        </p:grpSpPr>
        <p:sp>
          <p:nvSpPr>
            <p:cNvPr id="2" name="Rectangle 1"/>
            <p:cNvSpPr/>
            <p:nvPr userDrawn="1"/>
          </p:nvSpPr>
          <p:spPr>
            <a:xfrm>
              <a:off x="0" y="0"/>
              <a:ext cx="12192000" cy="6858000"/>
            </a:xfrm>
            <a:prstGeom prst="rect">
              <a:avLst/>
            </a:prstGeom>
            <a:solidFill>
              <a:srgbClr val="C4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userDrawn="1"/>
          </p:nvSpPr>
          <p:spPr>
            <a:xfrm rot="10800000">
              <a:off x="-419990" y="207335"/>
              <a:ext cx="12440095" cy="6964345"/>
            </a:xfrm>
            <a:custGeom>
              <a:avLst/>
              <a:gdLst>
                <a:gd name="connsiteX0" fmla="*/ 0 w 13062098"/>
                <a:gd name="connsiteY0" fmla="*/ 1276819 h 7660758"/>
                <a:gd name="connsiteX1" fmla="*/ 1276819 w 13062098"/>
                <a:gd name="connsiteY1" fmla="*/ 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76819 w 13062098"/>
                <a:gd name="connsiteY1" fmla="*/ 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02391 w 13062098"/>
                <a:gd name="connsiteY1" fmla="*/ 105794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02391 w 13062098"/>
                <a:gd name="connsiteY1" fmla="*/ 105794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02391 w 13062098"/>
                <a:gd name="connsiteY1" fmla="*/ 105794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650534 h 7034473"/>
                <a:gd name="connsiteX1" fmla="*/ 1202391 w 13062098"/>
                <a:gd name="connsiteY1" fmla="*/ 431655 h 7034473"/>
                <a:gd name="connsiteX2" fmla="*/ 11705535 w 13062098"/>
                <a:gd name="connsiteY2" fmla="*/ 1036 h 7034473"/>
                <a:gd name="connsiteX3" fmla="*/ 13062098 w 13062098"/>
                <a:gd name="connsiteY3" fmla="*/ 650534 h 7034473"/>
                <a:gd name="connsiteX4" fmla="*/ 13062098 w 13062098"/>
                <a:gd name="connsiteY4" fmla="*/ 5757654 h 7034473"/>
                <a:gd name="connsiteX5" fmla="*/ 11785279 w 13062098"/>
                <a:gd name="connsiteY5" fmla="*/ 7034473 h 7034473"/>
                <a:gd name="connsiteX6" fmla="*/ 1276819 w 13062098"/>
                <a:gd name="connsiteY6" fmla="*/ 7034473 h 7034473"/>
                <a:gd name="connsiteX7" fmla="*/ 0 w 13062098"/>
                <a:gd name="connsiteY7" fmla="*/ 5757654 h 7034473"/>
                <a:gd name="connsiteX8" fmla="*/ 0 w 13062098"/>
                <a:gd name="connsiteY8" fmla="*/ 650534 h 7034473"/>
                <a:gd name="connsiteX0" fmla="*/ 0 w 13062098"/>
                <a:gd name="connsiteY0" fmla="*/ 429953 h 6813892"/>
                <a:gd name="connsiteX1" fmla="*/ 1202391 w 13062098"/>
                <a:gd name="connsiteY1" fmla="*/ 211074 h 6813892"/>
                <a:gd name="connsiteX2" fmla="*/ 11700219 w 13062098"/>
                <a:gd name="connsiteY2" fmla="*/ 99432 h 6813892"/>
                <a:gd name="connsiteX3" fmla="*/ 13062098 w 13062098"/>
                <a:gd name="connsiteY3" fmla="*/ 429953 h 6813892"/>
                <a:gd name="connsiteX4" fmla="*/ 13062098 w 13062098"/>
                <a:gd name="connsiteY4" fmla="*/ 5537073 h 6813892"/>
                <a:gd name="connsiteX5" fmla="*/ 11785279 w 13062098"/>
                <a:gd name="connsiteY5" fmla="*/ 6813892 h 6813892"/>
                <a:gd name="connsiteX6" fmla="*/ 1276819 w 13062098"/>
                <a:gd name="connsiteY6" fmla="*/ 6813892 h 6813892"/>
                <a:gd name="connsiteX7" fmla="*/ 0 w 13062098"/>
                <a:gd name="connsiteY7" fmla="*/ 5537073 h 6813892"/>
                <a:gd name="connsiteX8" fmla="*/ 0 w 13062098"/>
                <a:gd name="connsiteY8" fmla="*/ 429953 h 6813892"/>
                <a:gd name="connsiteX0" fmla="*/ 0 w 13062098"/>
                <a:gd name="connsiteY0" fmla="*/ 421744 h 6805683"/>
                <a:gd name="connsiteX1" fmla="*/ 1202391 w 13062098"/>
                <a:gd name="connsiteY1" fmla="*/ 202865 h 6805683"/>
                <a:gd name="connsiteX2" fmla="*/ 11700219 w 13062098"/>
                <a:gd name="connsiteY2" fmla="*/ 91223 h 6805683"/>
                <a:gd name="connsiteX3" fmla="*/ 11961628 w 13062098"/>
                <a:gd name="connsiteY3" fmla="*/ 437693 h 6805683"/>
                <a:gd name="connsiteX4" fmla="*/ 13062098 w 13062098"/>
                <a:gd name="connsiteY4" fmla="*/ 5528864 h 6805683"/>
                <a:gd name="connsiteX5" fmla="*/ 11785279 w 13062098"/>
                <a:gd name="connsiteY5" fmla="*/ 6805683 h 6805683"/>
                <a:gd name="connsiteX6" fmla="*/ 1276819 w 13062098"/>
                <a:gd name="connsiteY6" fmla="*/ 6805683 h 6805683"/>
                <a:gd name="connsiteX7" fmla="*/ 0 w 13062098"/>
                <a:gd name="connsiteY7" fmla="*/ 5528864 h 6805683"/>
                <a:gd name="connsiteX8" fmla="*/ 0 w 13062098"/>
                <a:gd name="connsiteY8" fmla="*/ 421744 h 6805683"/>
                <a:gd name="connsiteX0" fmla="*/ 0 w 13062098"/>
                <a:gd name="connsiteY0" fmla="*/ 376735 h 6760674"/>
                <a:gd name="connsiteX1" fmla="*/ 1202391 w 13062098"/>
                <a:gd name="connsiteY1" fmla="*/ 157856 h 6760674"/>
                <a:gd name="connsiteX2" fmla="*/ 11700219 w 13062098"/>
                <a:gd name="connsiteY2" fmla="*/ 46214 h 6760674"/>
                <a:gd name="connsiteX3" fmla="*/ 11961628 w 13062098"/>
                <a:gd name="connsiteY3" fmla="*/ 392684 h 6760674"/>
                <a:gd name="connsiteX4" fmla="*/ 13062098 w 13062098"/>
                <a:gd name="connsiteY4" fmla="*/ 5483855 h 6760674"/>
                <a:gd name="connsiteX5" fmla="*/ 11785279 w 13062098"/>
                <a:gd name="connsiteY5" fmla="*/ 6760674 h 6760674"/>
                <a:gd name="connsiteX6" fmla="*/ 1276819 w 13062098"/>
                <a:gd name="connsiteY6" fmla="*/ 6760674 h 6760674"/>
                <a:gd name="connsiteX7" fmla="*/ 0 w 13062098"/>
                <a:gd name="connsiteY7" fmla="*/ 5483855 h 6760674"/>
                <a:gd name="connsiteX8" fmla="*/ 0 w 13062098"/>
                <a:gd name="connsiteY8" fmla="*/ 376735 h 6760674"/>
                <a:gd name="connsiteX0" fmla="*/ 0 w 13062098"/>
                <a:gd name="connsiteY0" fmla="*/ 330521 h 6714460"/>
                <a:gd name="connsiteX1" fmla="*/ 1202391 w 13062098"/>
                <a:gd name="connsiteY1" fmla="*/ 111642 h 6714460"/>
                <a:gd name="connsiteX2" fmla="*/ 11700219 w 13062098"/>
                <a:gd name="connsiteY2" fmla="*/ 0 h 6714460"/>
                <a:gd name="connsiteX3" fmla="*/ 11961628 w 13062098"/>
                <a:gd name="connsiteY3" fmla="*/ 346470 h 6714460"/>
                <a:gd name="connsiteX4" fmla="*/ 13062098 w 13062098"/>
                <a:gd name="connsiteY4" fmla="*/ 5437641 h 6714460"/>
                <a:gd name="connsiteX5" fmla="*/ 11785279 w 13062098"/>
                <a:gd name="connsiteY5" fmla="*/ 6714460 h 6714460"/>
                <a:gd name="connsiteX6" fmla="*/ 1276819 w 13062098"/>
                <a:gd name="connsiteY6" fmla="*/ 6714460 h 6714460"/>
                <a:gd name="connsiteX7" fmla="*/ 0 w 13062098"/>
                <a:gd name="connsiteY7" fmla="*/ 5437641 h 6714460"/>
                <a:gd name="connsiteX8" fmla="*/ 0 w 13062098"/>
                <a:gd name="connsiteY8" fmla="*/ 330521 h 6714460"/>
                <a:gd name="connsiteX0" fmla="*/ 0 w 13062098"/>
                <a:gd name="connsiteY0" fmla="*/ 330521 h 6714460"/>
                <a:gd name="connsiteX1" fmla="*/ 1202391 w 13062098"/>
                <a:gd name="connsiteY1" fmla="*/ 111642 h 6714460"/>
                <a:gd name="connsiteX2" fmla="*/ 11700219 w 13062098"/>
                <a:gd name="connsiteY2" fmla="*/ 0 h 6714460"/>
                <a:gd name="connsiteX3" fmla="*/ 11961628 w 13062098"/>
                <a:gd name="connsiteY3" fmla="*/ 346470 h 6714460"/>
                <a:gd name="connsiteX4" fmla="*/ 13062098 w 13062098"/>
                <a:gd name="connsiteY4" fmla="*/ 5437641 h 6714460"/>
                <a:gd name="connsiteX5" fmla="*/ 11966033 w 13062098"/>
                <a:gd name="connsiteY5" fmla="*/ 6714460 h 6714460"/>
                <a:gd name="connsiteX6" fmla="*/ 1276819 w 13062098"/>
                <a:gd name="connsiteY6" fmla="*/ 6714460 h 6714460"/>
                <a:gd name="connsiteX7" fmla="*/ 0 w 13062098"/>
                <a:gd name="connsiteY7" fmla="*/ 5437641 h 6714460"/>
                <a:gd name="connsiteX8" fmla="*/ 0 w 13062098"/>
                <a:gd name="connsiteY8" fmla="*/ 330521 h 6714460"/>
                <a:gd name="connsiteX0" fmla="*/ 0 w 12265181"/>
                <a:gd name="connsiteY0" fmla="*/ 330521 h 6714476"/>
                <a:gd name="connsiteX1" fmla="*/ 1202391 w 12265181"/>
                <a:gd name="connsiteY1" fmla="*/ 111642 h 6714476"/>
                <a:gd name="connsiteX2" fmla="*/ 11700219 w 12265181"/>
                <a:gd name="connsiteY2" fmla="*/ 0 h 6714476"/>
                <a:gd name="connsiteX3" fmla="*/ 11961628 w 12265181"/>
                <a:gd name="connsiteY3" fmla="*/ 346470 h 6714476"/>
                <a:gd name="connsiteX4" fmla="*/ 11908465 w 12265181"/>
                <a:gd name="connsiteY4" fmla="*/ 6022432 h 6714476"/>
                <a:gd name="connsiteX5" fmla="*/ 11966033 w 12265181"/>
                <a:gd name="connsiteY5" fmla="*/ 6714460 h 6714476"/>
                <a:gd name="connsiteX6" fmla="*/ 1276819 w 12265181"/>
                <a:gd name="connsiteY6" fmla="*/ 6714460 h 6714476"/>
                <a:gd name="connsiteX7" fmla="*/ 0 w 12265181"/>
                <a:gd name="connsiteY7" fmla="*/ 5437641 h 6714476"/>
                <a:gd name="connsiteX8" fmla="*/ 0 w 12265181"/>
                <a:gd name="connsiteY8" fmla="*/ 330521 h 67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181" h="6714476">
                  <a:moveTo>
                    <a:pt x="0" y="330521"/>
                  </a:moveTo>
                  <a:cubicBezTo>
                    <a:pt x="21265" y="-124782"/>
                    <a:pt x="635446" y="101009"/>
                    <a:pt x="1202391" y="111642"/>
                  </a:cubicBezTo>
                  <a:lnTo>
                    <a:pt x="11700219" y="0"/>
                  </a:lnTo>
                  <a:cubicBezTo>
                    <a:pt x="12059829" y="127590"/>
                    <a:pt x="12057321" y="-124782"/>
                    <a:pt x="11961628" y="346470"/>
                  </a:cubicBezTo>
                  <a:lnTo>
                    <a:pt x="11908465" y="6022432"/>
                  </a:lnTo>
                  <a:cubicBezTo>
                    <a:pt x="11908465" y="6727600"/>
                    <a:pt x="12671201" y="6714460"/>
                    <a:pt x="11966033" y="6714460"/>
                  </a:cubicBezTo>
                  <a:lnTo>
                    <a:pt x="1276819" y="6714460"/>
                  </a:lnTo>
                  <a:cubicBezTo>
                    <a:pt x="571651" y="6714460"/>
                    <a:pt x="0" y="6142809"/>
                    <a:pt x="0" y="5437641"/>
                  </a:cubicBezTo>
                  <a:lnTo>
                    <a:pt x="0" y="3305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41180" y="134339"/>
              <a:ext cx="430809" cy="438912"/>
            </a:xfrm>
            <a:prstGeom prst="rect">
              <a:avLst/>
            </a:prstGeom>
          </p:spPr>
        </p:pic>
      </p:grpSp>
    </p:spTree>
    <p:extLst>
      <p:ext uri="{BB962C8B-B14F-4D97-AF65-F5344CB8AC3E}">
        <p14:creationId xmlns:p14="http://schemas.microsoft.com/office/powerpoint/2010/main" val="2454459087"/>
      </p:ext>
    </p:extLst>
  </p:cSld>
  <p:clrMapOvr>
    <a:masterClrMapping/>
  </p:clrMapOvr>
  <p:extLst>
    <p:ext uri="{DCECCB84-F9BA-43D5-87BE-67443E8EF086}">
      <p15:sldGuideLst xmlns:p15="http://schemas.microsoft.com/office/powerpoint/2012/main">
        <p15:guide id="1" orient="horz" pos="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Arc">
    <p:spTree>
      <p:nvGrpSpPr>
        <p:cNvPr id="1" name=""/>
        <p:cNvGrpSpPr/>
        <p:nvPr/>
      </p:nvGrpSpPr>
      <p:grpSpPr>
        <a:xfrm>
          <a:off x="0" y="0"/>
          <a:ext cx="0" cy="0"/>
          <a:chOff x="0" y="0"/>
          <a:chExt cx="0" cy="0"/>
        </a:xfrm>
      </p:grpSpPr>
      <p:grpSp>
        <p:nvGrpSpPr>
          <p:cNvPr id="3" name="Group 2"/>
          <p:cNvGrpSpPr/>
          <p:nvPr userDrawn="1"/>
        </p:nvGrpSpPr>
        <p:grpSpPr>
          <a:xfrm>
            <a:off x="-330280" y="-263304"/>
            <a:ext cx="12522280" cy="7121304"/>
            <a:chOff x="-330280" y="-263304"/>
            <a:chExt cx="12522280" cy="7121304"/>
          </a:xfrm>
        </p:grpSpPr>
        <p:sp>
          <p:nvSpPr>
            <p:cNvPr id="2" name="Rectangle 1"/>
            <p:cNvSpPr/>
            <p:nvPr userDrawn="1"/>
          </p:nvSpPr>
          <p:spPr>
            <a:xfrm>
              <a:off x="0" y="0"/>
              <a:ext cx="12192000" cy="6858000"/>
            </a:xfrm>
            <a:prstGeom prst="rect">
              <a:avLst/>
            </a:prstGeom>
            <a:solidFill>
              <a:srgbClr val="C4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userDrawn="1"/>
          </p:nvSpPr>
          <p:spPr>
            <a:xfrm>
              <a:off x="-330280" y="-263304"/>
              <a:ext cx="12339756" cy="6940552"/>
            </a:xfrm>
            <a:custGeom>
              <a:avLst/>
              <a:gdLst>
                <a:gd name="connsiteX0" fmla="*/ 0 w 13242850"/>
                <a:gd name="connsiteY0" fmla="*/ 1305173 h 7830880"/>
                <a:gd name="connsiteX1" fmla="*/ 1305173 w 13242850"/>
                <a:gd name="connsiteY1" fmla="*/ 0 h 7830880"/>
                <a:gd name="connsiteX2" fmla="*/ 11937677 w 13242850"/>
                <a:gd name="connsiteY2" fmla="*/ 0 h 7830880"/>
                <a:gd name="connsiteX3" fmla="*/ 13242850 w 13242850"/>
                <a:gd name="connsiteY3" fmla="*/ 1305173 h 7830880"/>
                <a:gd name="connsiteX4" fmla="*/ 13242850 w 13242850"/>
                <a:gd name="connsiteY4" fmla="*/ 6525707 h 7830880"/>
                <a:gd name="connsiteX5" fmla="*/ 11937677 w 13242850"/>
                <a:gd name="connsiteY5" fmla="*/ 7830880 h 7830880"/>
                <a:gd name="connsiteX6" fmla="*/ 1305173 w 13242850"/>
                <a:gd name="connsiteY6" fmla="*/ 7830880 h 7830880"/>
                <a:gd name="connsiteX7" fmla="*/ 0 w 13242850"/>
                <a:gd name="connsiteY7" fmla="*/ 6525707 h 7830880"/>
                <a:gd name="connsiteX8" fmla="*/ 0 w 13242850"/>
                <a:gd name="connsiteY8" fmla="*/ 1305173 h 7830880"/>
                <a:gd name="connsiteX0" fmla="*/ 0 w 13242850"/>
                <a:gd name="connsiteY0" fmla="*/ 1305173 h 7830880"/>
                <a:gd name="connsiteX1" fmla="*/ 1305173 w 13242850"/>
                <a:gd name="connsiteY1" fmla="*/ 0 h 7830880"/>
                <a:gd name="connsiteX2" fmla="*/ 12006789 w 13242850"/>
                <a:gd name="connsiteY2" fmla="*/ 1026042 h 7830880"/>
                <a:gd name="connsiteX3" fmla="*/ 13242850 w 13242850"/>
                <a:gd name="connsiteY3" fmla="*/ 1305173 h 7830880"/>
                <a:gd name="connsiteX4" fmla="*/ 13242850 w 13242850"/>
                <a:gd name="connsiteY4" fmla="*/ 6525707 h 7830880"/>
                <a:gd name="connsiteX5" fmla="*/ 11937677 w 13242850"/>
                <a:gd name="connsiteY5" fmla="*/ 7830880 h 7830880"/>
                <a:gd name="connsiteX6" fmla="*/ 1305173 w 13242850"/>
                <a:gd name="connsiteY6" fmla="*/ 7830880 h 7830880"/>
                <a:gd name="connsiteX7" fmla="*/ 0 w 13242850"/>
                <a:gd name="connsiteY7" fmla="*/ 6525707 h 7830880"/>
                <a:gd name="connsiteX8" fmla="*/ 0 w 13242850"/>
                <a:gd name="connsiteY8" fmla="*/ 1305173 h 7830880"/>
                <a:gd name="connsiteX0" fmla="*/ 0 w 13242850"/>
                <a:gd name="connsiteY0" fmla="*/ 452414 h 6978121"/>
                <a:gd name="connsiteX1" fmla="*/ 1395550 w 13242850"/>
                <a:gd name="connsiteY1" fmla="*/ 88223 h 6978121"/>
                <a:gd name="connsiteX2" fmla="*/ 12006789 w 13242850"/>
                <a:gd name="connsiteY2" fmla="*/ 173283 h 6978121"/>
                <a:gd name="connsiteX3" fmla="*/ 13242850 w 13242850"/>
                <a:gd name="connsiteY3" fmla="*/ 452414 h 6978121"/>
                <a:gd name="connsiteX4" fmla="*/ 13242850 w 13242850"/>
                <a:gd name="connsiteY4" fmla="*/ 5672948 h 6978121"/>
                <a:gd name="connsiteX5" fmla="*/ 11937677 w 13242850"/>
                <a:gd name="connsiteY5" fmla="*/ 6978121 h 6978121"/>
                <a:gd name="connsiteX6" fmla="*/ 1305173 w 13242850"/>
                <a:gd name="connsiteY6" fmla="*/ 6978121 h 6978121"/>
                <a:gd name="connsiteX7" fmla="*/ 0 w 13242850"/>
                <a:gd name="connsiteY7" fmla="*/ 5672948 h 6978121"/>
                <a:gd name="connsiteX8" fmla="*/ 0 w 13242850"/>
                <a:gd name="connsiteY8" fmla="*/ 452414 h 6978121"/>
                <a:gd name="connsiteX0" fmla="*/ 754912 w 13242850"/>
                <a:gd name="connsiteY0" fmla="*/ 460587 h 6970345"/>
                <a:gd name="connsiteX1" fmla="*/ 1395550 w 13242850"/>
                <a:gd name="connsiteY1" fmla="*/ 80447 h 6970345"/>
                <a:gd name="connsiteX2" fmla="*/ 12006789 w 13242850"/>
                <a:gd name="connsiteY2" fmla="*/ 165507 h 6970345"/>
                <a:gd name="connsiteX3" fmla="*/ 13242850 w 13242850"/>
                <a:gd name="connsiteY3" fmla="*/ 444638 h 6970345"/>
                <a:gd name="connsiteX4" fmla="*/ 13242850 w 13242850"/>
                <a:gd name="connsiteY4" fmla="*/ 5665172 h 6970345"/>
                <a:gd name="connsiteX5" fmla="*/ 11937677 w 13242850"/>
                <a:gd name="connsiteY5" fmla="*/ 6970345 h 6970345"/>
                <a:gd name="connsiteX6" fmla="*/ 1305173 w 13242850"/>
                <a:gd name="connsiteY6" fmla="*/ 6970345 h 6970345"/>
                <a:gd name="connsiteX7" fmla="*/ 0 w 13242850"/>
                <a:gd name="connsiteY7" fmla="*/ 5665172 h 6970345"/>
                <a:gd name="connsiteX8" fmla="*/ 754912 w 13242850"/>
                <a:gd name="connsiteY8" fmla="*/ 460587 h 6970345"/>
                <a:gd name="connsiteX0" fmla="*/ 2657 w 12490595"/>
                <a:gd name="connsiteY0" fmla="*/ 460587 h 6970345"/>
                <a:gd name="connsiteX1" fmla="*/ 643295 w 12490595"/>
                <a:gd name="connsiteY1" fmla="*/ 80447 h 6970345"/>
                <a:gd name="connsiteX2" fmla="*/ 11254534 w 12490595"/>
                <a:gd name="connsiteY2" fmla="*/ 165507 h 6970345"/>
                <a:gd name="connsiteX3" fmla="*/ 12490595 w 12490595"/>
                <a:gd name="connsiteY3" fmla="*/ 444638 h 6970345"/>
                <a:gd name="connsiteX4" fmla="*/ 12490595 w 12490595"/>
                <a:gd name="connsiteY4" fmla="*/ 5665172 h 6970345"/>
                <a:gd name="connsiteX5" fmla="*/ 11185422 w 12490595"/>
                <a:gd name="connsiteY5" fmla="*/ 6970345 h 6970345"/>
                <a:gd name="connsiteX6" fmla="*/ 552918 w 12490595"/>
                <a:gd name="connsiteY6" fmla="*/ 6970345 h 6970345"/>
                <a:gd name="connsiteX7" fmla="*/ 146196 w 12490595"/>
                <a:gd name="connsiteY7" fmla="*/ 5718335 h 6970345"/>
                <a:gd name="connsiteX8" fmla="*/ 2657 w 12490595"/>
                <a:gd name="connsiteY8" fmla="*/ 460587 h 6970345"/>
                <a:gd name="connsiteX0" fmla="*/ 41534 w 12412514"/>
                <a:gd name="connsiteY0" fmla="*/ 460587 h 6970345"/>
                <a:gd name="connsiteX1" fmla="*/ 565214 w 12412514"/>
                <a:gd name="connsiteY1" fmla="*/ 80447 h 6970345"/>
                <a:gd name="connsiteX2" fmla="*/ 11176453 w 12412514"/>
                <a:gd name="connsiteY2" fmla="*/ 165507 h 6970345"/>
                <a:gd name="connsiteX3" fmla="*/ 12412514 w 12412514"/>
                <a:gd name="connsiteY3" fmla="*/ 444638 h 6970345"/>
                <a:gd name="connsiteX4" fmla="*/ 12412514 w 12412514"/>
                <a:gd name="connsiteY4" fmla="*/ 5665172 h 6970345"/>
                <a:gd name="connsiteX5" fmla="*/ 11107341 w 12412514"/>
                <a:gd name="connsiteY5" fmla="*/ 6970345 h 6970345"/>
                <a:gd name="connsiteX6" fmla="*/ 474837 w 12412514"/>
                <a:gd name="connsiteY6" fmla="*/ 6970345 h 6970345"/>
                <a:gd name="connsiteX7" fmla="*/ 68115 w 12412514"/>
                <a:gd name="connsiteY7" fmla="*/ 5718335 h 6970345"/>
                <a:gd name="connsiteX8" fmla="*/ 41534 w 12412514"/>
                <a:gd name="connsiteY8" fmla="*/ 460587 h 6970345"/>
                <a:gd name="connsiteX0" fmla="*/ 24649 w 12395629"/>
                <a:gd name="connsiteY0" fmla="*/ 460587 h 6970345"/>
                <a:gd name="connsiteX1" fmla="*/ 548329 w 12395629"/>
                <a:gd name="connsiteY1" fmla="*/ 80447 h 6970345"/>
                <a:gd name="connsiteX2" fmla="*/ 11159568 w 12395629"/>
                <a:gd name="connsiteY2" fmla="*/ 165507 h 6970345"/>
                <a:gd name="connsiteX3" fmla="*/ 12395629 w 12395629"/>
                <a:gd name="connsiteY3" fmla="*/ 444638 h 6970345"/>
                <a:gd name="connsiteX4" fmla="*/ 12395629 w 12395629"/>
                <a:gd name="connsiteY4" fmla="*/ 5665172 h 6970345"/>
                <a:gd name="connsiteX5" fmla="*/ 11090456 w 12395629"/>
                <a:gd name="connsiteY5" fmla="*/ 6970345 h 6970345"/>
                <a:gd name="connsiteX6" fmla="*/ 457952 w 12395629"/>
                <a:gd name="connsiteY6" fmla="*/ 6970345 h 6970345"/>
                <a:gd name="connsiteX7" fmla="*/ 205402 w 12395629"/>
                <a:gd name="connsiteY7" fmla="*/ 5723651 h 6970345"/>
                <a:gd name="connsiteX8" fmla="*/ 24649 w 12395629"/>
                <a:gd name="connsiteY8" fmla="*/ 460587 h 6970345"/>
                <a:gd name="connsiteX0" fmla="*/ 133580 w 12339756"/>
                <a:gd name="connsiteY0" fmla="*/ 466190 h 6965315"/>
                <a:gd name="connsiteX1" fmla="*/ 492456 w 12339756"/>
                <a:gd name="connsiteY1" fmla="*/ 75417 h 6965315"/>
                <a:gd name="connsiteX2" fmla="*/ 11103695 w 12339756"/>
                <a:gd name="connsiteY2" fmla="*/ 160477 h 6965315"/>
                <a:gd name="connsiteX3" fmla="*/ 12339756 w 12339756"/>
                <a:gd name="connsiteY3" fmla="*/ 439608 h 6965315"/>
                <a:gd name="connsiteX4" fmla="*/ 12339756 w 12339756"/>
                <a:gd name="connsiteY4" fmla="*/ 5660142 h 6965315"/>
                <a:gd name="connsiteX5" fmla="*/ 11034583 w 12339756"/>
                <a:gd name="connsiteY5" fmla="*/ 6965315 h 6965315"/>
                <a:gd name="connsiteX6" fmla="*/ 402079 w 12339756"/>
                <a:gd name="connsiteY6" fmla="*/ 6965315 h 6965315"/>
                <a:gd name="connsiteX7" fmla="*/ 149529 w 12339756"/>
                <a:gd name="connsiteY7" fmla="*/ 5718621 h 6965315"/>
                <a:gd name="connsiteX8" fmla="*/ 133580 w 12339756"/>
                <a:gd name="connsiteY8" fmla="*/ 466190 h 6965315"/>
                <a:gd name="connsiteX0" fmla="*/ 133580 w 12339756"/>
                <a:gd name="connsiteY0" fmla="*/ 466190 h 6965315"/>
                <a:gd name="connsiteX1" fmla="*/ 492456 w 12339756"/>
                <a:gd name="connsiteY1" fmla="*/ 75417 h 6965315"/>
                <a:gd name="connsiteX2" fmla="*/ 11103695 w 12339756"/>
                <a:gd name="connsiteY2" fmla="*/ 160477 h 6965315"/>
                <a:gd name="connsiteX3" fmla="*/ 12339756 w 12339756"/>
                <a:gd name="connsiteY3" fmla="*/ 439608 h 6965315"/>
                <a:gd name="connsiteX4" fmla="*/ 12339756 w 12339756"/>
                <a:gd name="connsiteY4" fmla="*/ 5660142 h 6965315"/>
                <a:gd name="connsiteX5" fmla="*/ 11034583 w 12339756"/>
                <a:gd name="connsiteY5" fmla="*/ 6965315 h 6965315"/>
                <a:gd name="connsiteX6" fmla="*/ 402079 w 12339756"/>
                <a:gd name="connsiteY6" fmla="*/ 6965315 h 6965315"/>
                <a:gd name="connsiteX7" fmla="*/ 149529 w 12339756"/>
                <a:gd name="connsiteY7" fmla="*/ 5718621 h 6965315"/>
                <a:gd name="connsiteX8" fmla="*/ 133580 w 12339756"/>
                <a:gd name="connsiteY8" fmla="*/ 466190 h 6965315"/>
                <a:gd name="connsiteX0" fmla="*/ 133580 w 12339756"/>
                <a:gd name="connsiteY0" fmla="*/ 439651 h 6938776"/>
                <a:gd name="connsiteX1" fmla="*/ 492456 w 12339756"/>
                <a:gd name="connsiteY1" fmla="*/ 48878 h 6938776"/>
                <a:gd name="connsiteX2" fmla="*/ 11103695 w 12339756"/>
                <a:gd name="connsiteY2" fmla="*/ 133938 h 6938776"/>
                <a:gd name="connsiteX3" fmla="*/ 12339756 w 12339756"/>
                <a:gd name="connsiteY3" fmla="*/ 413069 h 6938776"/>
                <a:gd name="connsiteX4" fmla="*/ 12339756 w 12339756"/>
                <a:gd name="connsiteY4" fmla="*/ 5633603 h 6938776"/>
                <a:gd name="connsiteX5" fmla="*/ 11034583 w 12339756"/>
                <a:gd name="connsiteY5" fmla="*/ 6938776 h 6938776"/>
                <a:gd name="connsiteX6" fmla="*/ 402079 w 12339756"/>
                <a:gd name="connsiteY6" fmla="*/ 6938776 h 6938776"/>
                <a:gd name="connsiteX7" fmla="*/ 149529 w 12339756"/>
                <a:gd name="connsiteY7" fmla="*/ 5692082 h 6938776"/>
                <a:gd name="connsiteX8" fmla="*/ 133580 w 12339756"/>
                <a:gd name="connsiteY8" fmla="*/ 439651 h 6938776"/>
                <a:gd name="connsiteX0" fmla="*/ 133580 w 12339756"/>
                <a:gd name="connsiteY0" fmla="*/ 441427 h 6940552"/>
                <a:gd name="connsiteX1" fmla="*/ 492456 w 12339756"/>
                <a:gd name="connsiteY1" fmla="*/ 50654 h 6940552"/>
                <a:gd name="connsiteX2" fmla="*/ 11103695 w 12339756"/>
                <a:gd name="connsiteY2" fmla="*/ 135714 h 6940552"/>
                <a:gd name="connsiteX3" fmla="*/ 12339756 w 12339756"/>
                <a:gd name="connsiteY3" fmla="*/ 414845 h 6940552"/>
                <a:gd name="connsiteX4" fmla="*/ 12339756 w 12339756"/>
                <a:gd name="connsiteY4" fmla="*/ 5635379 h 6940552"/>
                <a:gd name="connsiteX5" fmla="*/ 11034583 w 12339756"/>
                <a:gd name="connsiteY5" fmla="*/ 6940552 h 6940552"/>
                <a:gd name="connsiteX6" fmla="*/ 402079 w 12339756"/>
                <a:gd name="connsiteY6" fmla="*/ 6940552 h 6940552"/>
                <a:gd name="connsiteX7" fmla="*/ 149529 w 12339756"/>
                <a:gd name="connsiteY7" fmla="*/ 5693858 h 6940552"/>
                <a:gd name="connsiteX8" fmla="*/ 133580 w 12339756"/>
                <a:gd name="connsiteY8" fmla="*/ 441427 h 69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756" h="6940552">
                  <a:moveTo>
                    <a:pt x="133580" y="441427"/>
                  </a:moveTo>
                  <a:cubicBezTo>
                    <a:pt x="149528" y="-40168"/>
                    <a:pt x="122504" y="50654"/>
                    <a:pt x="492456" y="50654"/>
                  </a:cubicBezTo>
                  <a:lnTo>
                    <a:pt x="11103695" y="135714"/>
                  </a:lnTo>
                  <a:cubicBezTo>
                    <a:pt x="12340201" y="130398"/>
                    <a:pt x="12339756" y="-305982"/>
                    <a:pt x="12339756" y="414845"/>
                  </a:cubicBezTo>
                  <a:lnTo>
                    <a:pt x="12339756" y="5635379"/>
                  </a:lnTo>
                  <a:cubicBezTo>
                    <a:pt x="12339756" y="6356206"/>
                    <a:pt x="11755410" y="6940552"/>
                    <a:pt x="11034583" y="6940552"/>
                  </a:cubicBezTo>
                  <a:lnTo>
                    <a:pt x="402079" y="6940552"/>
                  </a:lnTo>
                  <a:cubicBezTo>
                    <a:pt x="-318748" y="6940552"/>
                    <a:pt x="149529" y="6414685"/>
                    <a:pt x="149529" y="5693858"/>
                  </a:cubicBezTo>
                  <a:cubicBezTo>
                    <a:pt x="144213" y="3943048"/>
                    <a:pt x="138896" y="2192237"/>
                    <a:pt x="133580" y="4414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635422" y="6303158"/>
              <a:ext cx="430809" cy="438912"/>
            </a:xfrm>
            <a:prstGeom prst="rect">
              <a:avLst/>
            </a:prstGeom>
          </p:spPr>
        </p:pic>
      </p:grpSp>
    </p:spTree>
    <p:extLst>
      <p:ext uri="{BB962C8B-B14F-4D97-AF65-F5344CB8AC3E}">
        <p14:creationId xmlns:p14="http://schemas.microsoft.com/office/powerpoint/2010/main" val="2606060282"/>
      </p:ext>
    </p:extLst>
  </p:cSld>
  <p:clrMapOvr>
    <a:masterClrMapping/>
  </p:clrMapOvr>
  <p:extLst>
    <p:ext uri="{DCECCB84-F9BA-43D5-87BE-67443E8EF086}">
      <p15:sldGuideLst xmlns:p15="http://schemas.microsoft.com/office/powerpoint/2012/main">
        <p15:guide id="1" orient="horz" pos="42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r">
    <p:spTree>
      <p:nvGrpSpPr>
        <p:cNvPr id="1" name=""/>
        <p:cNvGrpSpPr/>
        <p:nvPr/>
      </p:nvGrpSpPr>
      <p:grpSpPr>
        <a:xfrm>
          <a:off x="0" y="0"/>
          <a:ext cx="0" cy="0"/>
          <a:chOff x="0" y="0"/>
          <a:chExt cx="0" cy="0"/>
        </a:xfrm>
      </p:grpSpPr>
      <p:grpSp>
        <p:nvGrpSpPr>
          <p:cNvPr id="4" name="Group 3"/>
          <p:cNvGrpSpPr/>
          <p:nvPr userDrawn="1"/>
        </p:nvGrpSpPr>
        <p:grpSpPr>
          <a:xfrm>
            <a:off x="-166047" y="-260498"/>
            <a:ext cx="12524095" cy="1451342"/>
            <a:chOff x="-166047" y="-260498"/>
            <a:chExt cx="12524095" cy="1451342"/>
          </a:xfrm>
        </p:grpSpPr>
        <p:grpSp>
          <p:nvGrpSpPr>
            <p:cNvPr id="3" name="Group 2"/>
            <p:cNvGrpSpPr/>
            <p:nvPr userDrawn="1"/>
          </p:nvGrpSpPr>
          <p:grpSpPr>
            <a:xfrm>
              <a:off x="-166047" y="-74427"/>
              <a:ext cx="12524095" cy="1265271"/>
              <a:chOff x="-166047" y="-74427"/>
              <a:chExt cx="12524095" cy="1265271"/>
            </a:xfrm>
            <a:solidFill>
              <a:srgbClr val="964035"/>
            </a:solidFill>
          </p:grpSpPr>
          <p:sp>
            <p:nvSpPr>
              <p:cNvPr id="6" name="Rounded Rectangle 5"/>
              <p:cNvSpPr/>
              <p:nvPr userDrawn="1"/>
            </p:nvSpPr>
            <p:spPr>
              <a:xfrm>
                <a:off x="9706282" y="-74427"/>
                <a:ext cx="2538483" cy="1026042"/>
              </a:xfrm>
              <a:prstGeom prst="roundRect">
                <a:avLst/>
              </a:prstGeom>
              <a:solidFill>
                <a:srgbClr val="C4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userDrawn="1"/>
            </p:nvSpPr>
            <p:spPr>
              <a:xfrm>
                <a:off x="-166047" y="802756"/>
                <a:ext cx="12524095" cy="388088"/>
              </a:xfrm>
              <a:prstGeom prst="roundRect">
                <a:avLst/>
              </a:prstGeom>
              <a:solidFill>
                <a:srgbClr val="C4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ounded Rectangle 1"/>
            <p:cNvSpPr/>
            <p:nvPr userDrawn="1"/>
          </p:nvSpPr>
          <p:spPr>
            <a:xfrm>
              <a:off x="-166047" y="-260498"/>
              <a:ext cx="10001163" cy="12121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2804353"/>
      </p:ext>
    </p:extLst>
  </p:cSld>
  <p:clrMapOvr>
    <a:masterClrMapping/>
  </p:clrMapOvr>
  <p:extLst>
    <p:ext uri="{DCECCB84-F9BA-43D5-87BE-67443E8EF086}">
      <p15:sldGuideLst xmlns:p15="http://schemas.microsoft.com/office/powerpoint/2012/main">
        <p15:guide id="1" orient="horz" pos="600" userDrawn="1">
          <p15:clr>
            <a:srgbClr val="FBAE40"/>
          </p15:clr>
        </p15:guide>
        <p15:guide id="2" orient="horz" pos="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8" name="Rectangle 7"/>
          <p:cNvSpPr/>
          <p:nvPr userDrawn="1"/>
        </p:nvSpPr>
        <p:spPr>
          <a:xfrm>
            <a:off x="495300" y="6400881"/>
            <a:ext cx="11201399" cy="461665"/>
          </a:xfrm>
          <a:prstGeom prst="rect">
            <a:avLst/>
          </a:prstGeom>
        </p:spPr>
        <p:txBody>
          <a:bodyPr wrap="square">
            <a:spAutoFit/>
          </a:bodyPr>
          <a:lstStyle/>
          <a:p>
            <a:pPr algn="ctr">
              <a:buClr>
                <a:prstClr val="black"/>
              </a:buClr>
              <a:buSzPct val="25000"/>
              <a:defRPr/>
            </a:pPr>
            <a:r>
              <a:rPr lang="en-US" sz="800" i="1" dirty="0">
                <a:solidFill>
                  <a:schemeClr val="tx1">
                    <a:lumMod val="75000"/>
                    <a:lumOff val="25000"/>
                  </a:schemeClr>
                </a:solidFill>
                <a:latin typeface="Century Gothic" panose="020F0302020204030204"/>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algn="ctr">
              <a:buClr>
                <a:prstClr val="black"/>
              </a:buClr>
              <a:buSzPct val="25000"/>
            </a:pPr>
            <a:endParaRPr lang="en-US" sz="800" i="1" dirty="0">
              <a:solidFill>
                <a:srgbClr val="E7E6E6">
                  <a:lumMod val="50000"/>
                </a:srgbClr>
              </a:solidFill>
              <a:latin typeface="Arial" panose="020B0604020202020204" pitchFamily="34" charset="0"/>
              <a:cs typeface="Arial" panose="020B0604020202020204" pitchFamily="34" charset="0"/>
            </a:endParaRPr>
          </a:p>
        </p:txBody>
      </p:sp>
      <p:grpSp>
        <p:nvGrpSpPr>
          <p:cNvPr id="4" name="Group 3"/>
          <p:cNvGrpSpPr/>
          <p:nvPr userDrawn="1"/>
        </p:nvGrpSpPr>
        <p:grpSpPr>
          <a:xfrm>
            <a:off x="-166047" y="-260498"/>
            <a:ext cx="12524095" cy="1451342"/>
            <a:chOff x="-166047" y="-260498"/>
            <a:chExt cx="12524095" cy="1451342"/>
          </a:xfrm>
        </p:grpSpPr>
        <p:grpSp>
          <p:nvGrpSpPr>
            <p:cNvPr id="3" name="Group 2"/>
            <p:cNvGrpSpPr/>
            <p:nvPr userDrawn="1"/>
          </p:nvGrpSpPr>
          <p:grpSpPr>
            <a:xfrm>
              <a:off x="-166047" y="-74427"/>
              <a:ext cx="12524095" cy="1265271"/>
              <a:chOff x="-166047" y="-74427"/>
              <a:chExt cx="12524095" cy="1265271"/>
            </a:xfrm>
            <a:solidFill>
              <a:srgbClr val="964035"/>
            </a:solidFill>
          </p:grpSpPr>
          <p:sp>
            <p:nvSpPr>
              <p:cNvPr id="6" name="Rounded Rectangle 5"/>
              <p:cNvSpPr/>
              <p:nvPr userDrawn="1"/>
            </p:nvSpPr>
            <p:spPr>
              <a:xfrm>
                <a:off x="9706282" y="-74427"/>
                <a:ext cx="2538483" cy="1026042"/>
              </a:xfrm>
              <a:prstGeom prst="roundRect">
                <a:avLst/>
              </a:prstGeom>
              <a:solidFill>
                <a:srgbClr val="C4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userDrawn="1"/>
            </p:nvSpPr>
            <p:spPr>
              <a:xfrm>
                <a:off x="-166047" y="802756"/>
                <a:ext cx="12524095" cy="388088"/>
              </a:xfrm>
              <a:prstGeom prst="roundRect">
                <a:avLst/>
              </a:prstGeom>
              <a:solidFill>
                <a:srgbClr val="C41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ounded Rectangle 1"/>
            <p:cNvSpPr/>
            <p:nvPr userDrawn="1"/>
          </p:nvSpPr>
          <p:spPr>
            <a:xfrm>
              <a:off x="-166047" y="-260498"/>
              <a:ext cx="10001163" cy="12121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4437" y="455259"/>
              <a:ext cx="1468741" cy="228565"/>
            </a:xfrm>
            <a:prstGeom prst="rect">
              <a:avLst/>
            </a:prstGeom>
          </p:spPr>
        </p:pic>
        <p:sp>
          <p:nvSpPr>
            <p:cNvPr id="9" name="Title 3"/>
            <p:cNvSpPr txBox="1">
              <a:spLocks/>
            </p:cNvSpPr>
            <p:nvPr userDrawn="1"/>
          </p:nvSpPr>
          <p:spPr>
            <a:xfrm>
              <a:off x="495300" y="342900"/>
              <a:ext cx="5724747"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C41F48"/>
                  </a:solidFill>
                  <a:latin typeface="Century Gothic" panose="020B0502020202020204" pitchFamily="34" charset="0"/>
                </a:rPr>
                <a:t>ACKNOWLEDGEMENTS</a:t>
              </a:r>
            </a:p>
          </p:txBody>
        </p:sp>
      </p:grpSp>
    </p:spTree>
    <p:extLst>
      <p:ext uri="{BB962C8B-B14F-4D97-AF65-F5344CB8AC3E}">
        <p14:creationId xmlns:p14="http://schemas.microsoft.com/office/powerpoint/2010/main" val="2069824305"/>
      </p:ext>
    </p:extLst>
  </p:cSld>
  <p:clrMapOvr>
    <a:masterClrMapping/>
  </p:clrMapOvr>
  <p:extLst>
    <p:ext uri="{DCECCB84-F9BA-43D5-87BE-67443E8EF086}">
      <p15:sldGuideLst xmlns:p15="http://schemas.microsoft.com/office/powerpoint/2012/main">
        <p15:guide id="1" orient="horz" pos="7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241661"/>
      </p:ext>
    </p:extLst>
  </p:cSld>
  <p:clrMap bg1="lt1" tx1="dk1" bg2="lt2" tx2="dk2" accent1="accent1" accent2="accent2" accent3="accent3" accent4="accent4" accent5="accent5" accent6="accent6" hlink="hlink" folHlink="folHlink"/>
  <p:sldLayoutIdLst>
    <p:sldLayoutId id="2147483739" r:id="rId1"/>
    <p:sldLayoutId id="2147483716" r:id="rId2"/>
    <p:sldLayoutId id="2147483718" r:id="rId3"/>
    <p:sldLayoutId id="2147483679" r:id="rId4"/>
    <p:sldLayoutId id="2147483707" r:id="rId5"/>
    <p:sldLayoutId id="2147483690" r:id="rId6"/>
    <p:sldLayoutId id="2147483691" r:id="rId7"/>
    <p:sldLayoutId id="2147483698" r:id="rId8"/>
    <p:sldLayoutId id="2147483740" r:id="rId9"/>
    <p:sldLayoutId id="2147483722" r:id="rId10"/>
    <p:sldLayoutId id="2147483723" r:id="rId11"/>
    <p:sldLayoutId id="2147483717" r:id="rId12"/>
    <p:sldLayoutId id="2147483719" r:id="rId13"/>
    <p:sldLayoutId id="2147483721" r:id="rId14"/>
    <p:sldLayoutId id="214748372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orient="horz" pos="480" userDrawn="1">
          <p15:clr>
            <a:srgbClr val="F26B43"/>
          </p15:clr>
        </p15:guide>
        <p15:guide id="3" orient="horz" pos="216" userDrawn="1">
          <p15:clr>
            <a:srgbClr val="F26B43"/>
          </p15:clr>
        </p15:guide>
        <p15:guide id="4" pos="7320" userDrawn="1">
          <p15:clr>
            <a:srgbClr val="F26B43"/>
          </p15:clr>
        </p15:guide>
        <p15:guide id="5" pos="7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24166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orient="horz" pos="480" userDrawn="1">
          <p15:clr>
            <a:srgbClr val="F26B43"/>
          </p15:clr>
        </p15:guide>
        <p15:guide id="3" orient="horz" pos="216" userDrawn="1">
          <p15:clr>
            <a:srgbClr val="F26B43"/>
          </p15:clr>
        </p15:guide>
        <p15:guide id="4" pos="7320" userDrawn="1">
          <p15:clr>
            <a:srgbClr val="F26B43"/>
          </p15:clr>
        </p15:guide>
        <p15:guide id="5" pos="75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2.xml"/><Relationship Id="rId16" Type="http://schemas.openxmlformats.org/officeDocument/2006/relationships/image" Target="../media/image53.png"/><Relationship Id="rId1" Type="http://schemas.openxmlformats.org/officeDocument/2006/relationships/slideLayout" Target="../slideLayouts/slideLayout2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0" y="1605036"/>
            <a:ext cx="4890496" cy="1098086"/>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266E99"/>
                </a:solidFill>
                <a:latin typeface="Century Gothic"/>
              </a:rPr>
              <a:t>Assessing Flooding and Landslide Susceptibility along the Ohio-Kentucky Border</a:t>
            </a:r>
            <a:endParaRPr lang="en-US" sz="2800" b="1" dirty="0">
              <a:solidFill>
                <a:srgbClr val="266E99"/>
              </a:solidFill>
            </a:endParaRPr>
          </a:p>
        </p:txBody>
      </p:sp>
      <p:sp>
        <p:nvSpPr>
          <p:cNvPr id="5" name="TextBox 4"/>
          <p:cNvSpPr txBox="1"/>
          <p:nvPr/>
        </p:nvSpPr>
        <p:spPr>
          <a:xfrm>
            <a:off x="6096000" y="3856287"/>
            <a:ext cx="5165004" cy="923330"/>
          </a:xfrm>
          <a:prstGeom prst="rect">
            <a:avLst/>
          </a:prstGeom>
          <a:noFill/>
        </p:spPr>
        <p:txBody>
          <a:bodyPr wrap="square" lIns="91440" tIns="45720" rIns="91440" bIns="45720" rtlCol="0" anchor="t">
            <a:spAutoFit/>
          </a:bodyPr>
          <a:lstStyle/>
          <a:p>
            <a:r>
              <a:rPr lang="en-US" dirty="0">
                <a:solidFill>
                  <a:schemeClr val="tx1">
                    <a:lumMod val="75000"/>
                    <a:lumOff val="25000"/>
                  </a:schemeClr>
                </a:solidFill>
                <a:latin typeface="Century Gothic"/>
              </a:rPr>
              <a:t>Paxton LaJoie</a:t>
            </a:r>
          </a:p>
          <a:p>
            <a:r>
              <a:rPr lang="en-US" dirty="0">
                <a:solidFill>
                  <a:schemeClr val="tx1">
                    <a:lumMod val="75000"/>
                    <a:lumOff val="25000"/>
                  </a:schemeClr>
                </a:solidFill>
                <a:latin typeface="Century Gothic"/>
              </a:rPr>
              <a:t>Edward Cronin, John Perrotti, Erin Shives, &amp; Sophie Webster</a:t>
            </a:r>
          </a:p>
        </p:txBody>
      </p:sp>
      <p:sp>
        <p:nvSpPr>
          <p:cNvPr id="8" name="TextBox 7">
            <a:extLst>
              <a:ext uri="{FF2B5EF4-FFF2-40B4-BE49-F238E27FC236}">
                <a16:creationId xmlns:a16="http://schemas.microsoft.com/office/drawing/2014/main" id="{CEEB3ECE-4EF8-4A32-B5AF-2C45317EF414}"/>
              </a:ext>
            </a:extLst>
          </p:cNvPr>
          <p:cNvSpPr txBox="1"/>
          <p:nvPr/>
        </p:nvSpPr>
        <p:spPr>
          <a:xfrm>
            <a:off x="3916109" y="5733167"/>
            <a:ext cx="7136613" cy="338554"/>
          </a:xfrm>
          <a:prstGeom prst="rect">
            <a:avLst/>
          </a:prstGeom>
          <a:noFill/>
        </p:spPr>
        <p:txBody>
          <a:bodyPr wrap="square" rtlCol="0" anchor="ctr">
            <a:spAutoFit/>
          </a:bodyPr>
          <a:lstStyle/>
          <a:p>
            <a:pPr algn="r"/>
            <a:r>
              <a:rPr lang="en-US" sz="1600" dirty="0">
                <a:solidFill>
                  <a:schemeClr val="tx1">
                    <a:lumMod val="75000"/>
                    <a:lumOff val="25000"/>
                  </a:schemeClr>
                </a:solidFill>
                <a:latin typeface="Century Gothic" panose="020B0502020202020204" pitchFamily="34" charset="0"/>
              </a:rPr>
              <a:t>Earth Observations for Environmental Justice</a:t>
            </a:r>
            <a:endParaRPr lang="en-US" sz="1600" spc="100" baseline="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45788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2180A76-3C37-4444-919D-4D2B26DA64A2}"/>
              </a:ext>
            </a:extLst>
          </p:cNvPr>
          <p:cNvSpPr txBox="1"/>
          <p:nvPr/>
        </p:nvSpPr>
        <p:spPr>
          <a:xfrm>
            <a:off x="162560" y="127726"/>
            <a:ext cx="12192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266E99"/>
                </a:solidFill>
                <a:latin typeface="Century Gothic"/>
              </a:rPr>
              <a:t>Runoff per Landcover Class</a:t>
            </a:r>
            <a:endParaRPr lang="en-US" sz="4000" dirty="0">
              <a:cs typeface="Calibri"/>
            </a:endParaRPr>
          </a:p>
        </p:txBody>
      </p:sp>
      <p:grpSp>
        <p:nvGrpSpPr>
          <p:cNvPr id="14" name="Group 13">
            <a:extLst>
              <a:ext uri="{FF2B5EF4-FFF2-40B4-BE49-F238E27FC236}">
                <a16:creationId xmlns:a16="http://schemas.microsoft.com/office/drawing/2014/main" id="{3149EBD4-2E9A-4621-8BC4-8B2586029409}"/>
              </a:ext>
            </a:extLst>
          </p:cNvPr>
          <p:cNvGrpSpPr/>
          <p:nvPr/>
        </p:nvGrpSpPr>
        <p:grpSpPr>
          <a:xfrm>
            <a:off x="6007950" y="6439857"/>
            <a:ext cx="2691332" cy="412639"/>
            <a:chOff x="6098187" y="6439857"/>
            <a:chExt cx="2691332" cy="412639"/>
          </a:xfrm>
        </p:grpSpPr>
        <p:sp>
          <p:nvSpPr>
            <p:cNvPr id="117" name="TextBox 1">
              <a:extLst>
                <a:ext uri="{FF2B5EF4-FFF2-40B4-BE49-F238E27FC236}">
                  <a16:creationId xmlns:a16="http://schemas.microsoft.com/office/drawing/2014/main" id="{9538BB98-BB21-460B-BDDE-8CB8EC862A41}"/>
                </a:ext>
              </a:extLst>
            </p:cNvPr>
            <p:cNvSpPr txBox="1"/>
            <p:nvPr/>
          </p:nvSpPr>
          <p:spPr>
            <a:xfrm>
              <a:off x="6098187" y="6439857"/>
              <a:ext cx="2691332" cy="41263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tx1">
                      <a:lumMod val="75000"/>
                      <a:lumOff val="25000"/>
                    </a:schemeClr>
                  </a:solidFill>
                  <a:latin typeface="Century Gothic"/>
                </a:rPr>
                <a:t>6-inches Daily Rainfall</a:t>
              </a:r>
              <a:endParaRPr lang="en-US" dirty="0">
                <a:solidFill>
                  <a:schemeClr val="tx1">
                    <a:lumMod val="75000"/>
                    <a:lumOff val="25000"/>
                  </a:schemeClr>
                </a:solidFill>
              </a:endParaRPr>
            </a:p>
          </p:txBody>
        </p:sp>
        <p:sp>
          <p:nvSpPr>
            <p:cNvPr id="118" name="Rectangle 117">
              <a:extLst>
                <a:ext uri="{FF2B5EF4-FFF2-40B4-BE49-F238E27FC236}">
                  <a16:creationId xmlns:a16="http://schemas.microsoft.com/office/drawing/2014/main" id="{3D4F5781-30E9-49E2-BB71-D394C1542033}"/>
                </a:ext>
              </a:extLst>
            </p:cNvPr>
            <p:cNvSpPr/>
            <p:nvPr/>
          </p:nvSpPr>
          <p:spPr>
            <a:xfrm>
              <a:off x="8082548" y="6489418"/>
              <a:ext cx="258924" cy="1900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grpSp>
        <p:nvGrpSpPr>
          <p:cNvPr id="15" name="Group 14">
            <a:extLst>
              <a:ext uri="{FF2B5EF4-FFF2-40B4-BE49-F238E27FC236}">
                <a16:creationId xmlns:a16="http://schemas.microsoft.com/office/drawing/2014/main" id="{BD2C0B23-F0D6-4D8E-8466-38F89336392D}"/>
              </a:ext>
            </a:extLst>
          </p:cNvPr>
          <p:cNvGrpSpPr/>
          <p:nvPr/>
        </p:nvGrpSpPr>
        <p:grpSpPr>
          <a:xfrm>
            <a:off x="3312311" y="6441297"/>
            <a:ext cx="2691332" cy="412639"/>
            <a:chOff x="3402548" y="6441297"/>
            <a:chExt cx="2691332" cy="412639"/>
          </a:xfrm>
        </p:grpSpPr>
        <p:sp>
          <p:nvSpPr>
            <p:cNvPr id="167" name="Rectangle 166">
              <a:extLst>
                <a:ext uri="{FF2B5EF4-FFF2-40B4-BE49-F238E27FC236}">
                  <a16:creationId xmlns:a16="http://schemas.microsoft.com/office/drawing/2014/main" id="{6C6F9B13-D98C-4690-93C9-ECA4E6C21AF3}"/>
                </a:ext>
              </a:extLst>
            </p:cNvPr>
            <p:cNvSpPr/>
            <p:nvPr/>
          </p:nvSpPr>
          <p:spPr>
            <a:xfrm>
              <a:off x="5552687" y="6489418"/>
              <a:ext cx="232078" cy="19000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 name="TextBox 5">
              <a:extLst>
                <a:ext uri="{FF2B5EF4-FFF2-40B4-BE49-F238E27FC236}">
                  <a16:creationId xmlns:a16="http://schemas.microsoft.com/office/drawing/2014/main" id="{9092B827-1AB9-4D70-BA10-742D7DCC960E}"/>
                </a:ext>
              </a:extLst>
            </p:cNvPr>
            <p:cNvSpPr txBox="1"/>
            <p:nvPr/>
          </p:nvSpPr>
          <p:spPr>
            <a:xfrm>
              <a:off x="3402548" y="6441297"/>
              <a:ext cx="2691332" cy="41263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tx1">
                      <a:lumMod val="75000"/>
                      <a:lumOff val="25000"/>
                    </a:schemeClr>
                  </a:solidFill>
                  <a:latin typeface="Century Gothic"/>
                </a:rPr>
                <a:t>2.3-inches Daily Rainfall</a:t>
              </a:r>
              <a:endParaRPr lang="en-US" dirty="0">
                <a:solidFill>
                  <a:schemeClr val="tx1">
                    <a:lumMod val="75000"/>
                    <a:lumOff val="25000"/>
                  </a:schemeClr>
                </a:solidFill>
              </a:endParaRPr>
            </a:p>
          </p:txBody>
        </p:sp>
      </p:grpSp>
      <p:grpSp>
        <p:nvGrpSpPr>
          <p:cNvPr id="32" name="Group 31">
            <a:extLst>
              <a:ext uri="{FF2B5EF4-FFF2-40B4-BE49-F238E27FC236}">
                <a16:creationId xmlns:a16="http://schemas.microsoft.com/office/drawing/2014/main" id="{2403C4F8-80D6-4126-9635-AEE0F4DBCB68}"/>
              </a:ext>
            </a:extLst>
          </p:cNvPr>
          <p:cNvGrpSpPr/>
          <p:nvPr/>
        </p:nvGrpSpPr>
        <p:grpSpPr>
          <a:xfrm>
            <a:off x="158652" y="799995"/>
            <a:ext cx="11524864" cy="5555561"/>
            <a:chOff x="158652" y="799995"/>
            <a:chExt cx="11524864" cy="5555561"/>
          </a:xfrm>
        </p:grpSpPr>
        <p:sp>
          <p:nvSpPr>
            <p:cNvPr id="47" name="TextBox 11">
              <a:extLst>
                <a:ext uri="{FF2B5EF4-FFF2-40B4-BE49-F238E27FC236}">
                  <a16:creationId xmlns:a16="http://schemas.microsoft.com/office/drawing/2014/main" id="{2284C037-708B-4614-9E9E-BC7B7EB8F579}"/>
                </a:ext>
              </a:extLst>
            </p:cNvPr>
            <p:cNvSpPr txBox="1"/>
            <p:nvPr/>
          </p:nvSpPr>
          <p:spPr>
            <a:xfrm rot="16200000">
              <a:off x="-1924304" y="3229872"/>
              <a:ext cx="4662310"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lumMod val="75000"/>
                      <a:lumOff val="25000"/>
                    </a:schemeClr>
                  </a:solidFill>
                  <a:latin typeface="Century Gothic"/>
                </a:rPr>
                <a:t>Runoff (inches)</a:t>
              </a:r>
              <a:endParaRPr lang="en-US" sz="1600" b="1" dirty="0">
                <a:solidFill>
                  <a:schemeClr val="tx1">
                    <a:lumMod val="75000"/>
                    <a:lumOff val="25000"/>
                  </a:schemeClr>
                </a:solidFill>
              </a:endParaRPr>
            </a:p>
          </p:txBody>
        </p:sp>
        <p:cxnSp>
          <p:nvCxnSpPr>
            <p:cNvPr id="13" name="Straight Arrow Connector 12">
              <a:extLst>
                <a:ext uri="{FF2B5EF4-FFF2-40B4-BE49-F238E27FC236}">
                  <a16:creationId xmlns:a16="http://schemas.microsoft.com/office/drawing/2014/main" id="{B047C902-5F07-4E69-99C5-1DFA635D92E1}"/>
                </a:ext>
              </a:extLst>
            </p:cNvPr>
            <p:cNvCxnSpPr/>
            <p:nvPr/>
          </p:nvCxnSpPr>
          <p:spPr>
            <a:xfrm>
              <a:off x="1106689" y="2188409"/>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31974AE-2757-4B33-91A6-CB3E3F1C7554}"/>
                </a:ext>
              </a:extLst>
            </p:cNvPr>
            <p:cNvCxnSpPr>
              <a:cxnSpLocks/>
            </p:cNvCxnSpPr>
            <p:nvPr/>
          </p:nvCxnSpPr>
          <p:spPr>
            <a:xfrm>
              <a:off x="1106955" y="1013458"/>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B3EBD7-71DF-49EC-999F-5E74FCEA1AC8}"/>
                </a:ext>
              </a:extLst>
            </p:cNvPr>
            <p:cNvCxnSpPr>
              <a:cxnSpLocks/>
            </p:cNvCxnSpPr>
            <p:nvPr/>
          </p:nvCxnSpPr>
          <p:spPr>
            <a:xfrm>
              <a:off x="1106955" y="3736739"/>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23E0BFC-2806-487C-95F8-A3A091CD8213}"/>
                </a:ext>
              </a:extLst>
            </p:cNvPr>
            <p:cNvCxnSpPr>
              <a:cxnSpLocks/>
            </p:cNvCxnSpPr>
            <p:nvPr/>
          </p:nvCxnSpPr>
          <p:spPr>
            <a:xfrm>
              <a:off x="1106955" y="4536571"/>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F897FC9-19C4-43D7-9145-7C93A338DD77}"/>
                </a:ext>
              </a:extLst>
            </p:cNvPr>
            <p:cNvCxnSpPr>
              <a:cxnSpLocks/>
            </p:cNvCxnSpPr>
            <p:nvPr/>
          </p:nvCxnSpPr>
          <p:spPr>
            <a:xfrm>
              <a:off x="1106956" y="1803131"/>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D1A94EA-5A15-45F1-9084-15CE3435DDEF}"/>
                </a:ext>
              </a:extLst>
            </p:cNvPr>
            <p:cNvCxnSpPr>
              <a:cxnSpLocks/>
            </p:cNvCxnSpPr>
            <p:nvPr/>
          </p:nvCxnSpPr>
          <p:spPr>
            <a:xfrm>
              <a:off x="1106688" y="4129503"/>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F9D116F-CD2A-4822-8CE0-027741ED9479}"/>
                </a:ext>
              </a:extLst>
            </p:cNvPr>
            <p:cNvCxnSpPr>
              <a:cxnSpLocks/>
            </p:cNvCxnSpPr>
            <p:nvPr/>
          </p:nvCxnSpPr>
          <p:spPr>
            <a:xfrm>
              <a:off x="1106687" y="1398735"/>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2F15DAF-D855-4EB5-83BD-218A5BFFB18F}"/>
                </a:ext>
              </a:extLst>
            </p:cNvPr>
            <p:cNvCxnSpPr>
              <a:cxnSpLocks/>
            </p:cNvCxnSpPr>
            <p:nvPr/>
          </p:nvCxnSpPr>
          <p:spPr>
            <a:xfrm>
              <a:off x="1106687" y="4924390"/>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91DB0C1-F288-4550-82A8-768FCED1118D}"/>
                </a:ext>
              </a:extLst>
            </p:cNvPr>
            <p:cNvCxnSpPr>
              <a:cxnSpLocks/>
            </p:cNvCxnSpPr>
            <p:nvPr/>
          </p:nvCxnSpPr>
          <p:spPr>
            <a:xfrm>
              <a:off x="1106688" y="5281459"/>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5BF938B-4AD2-4CC2-B0AC-ACCF777C8893}"/>
                </a:ext>
              </a:extLst>
            </p:cNvPr>
            <p:cNvCxnSpPr>
              <a:cxnSpLocks/>
            </p:cNvCxnSpPr>
            <p:nvPr/>
          </p:nvCxnSpPr>
          <p:spPr>
            <a:xfrm>
              <a:off x="1106688" y="5669145"/>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67094D2-90E8-4F13-A15D-A651516286E9}"/>
                </a:ext>
              </a:extLst>
            </p:cNvPr>
            <p:cNvGrpSpPr/>
            <p:nvPr/>
          </p:nvGrpSpPr>
          <p:grpSpPr>
            <a:xfrm>
              <a:off x="158652" y="799995"/>
              <a:ext cx="899697" cy="5084076"/>
              <a:chOff x="118547" y="418995"/>
              <a:chExt cx="899697" cy="5084076"/>
            </a:xfrm>
          </p:grpSpPr>
          <p:sp>
            <p:nvSpPr>
              <p:cNvPr id="95" name="TextBox 1">
                <a:extLst>
                  <a:ext uri="{FF2B5EF4-FFF2-40B4-BE49-F238E27FC236}">
                    <a16:creationId xmlns:a16="http://schemas.microsoft.com/office/drawing/2014/main" id="{E4222858-6BA5-4864-980C-594BE0E4B4D6}"/>
                  </a:ext>
                </a:extLst>
              </p:cNvPr>
              <p:cNvSpPr txBox="1"/>
              <p:nvPr/>
            </p:nvSpPr>
            <p:spPr>
              <a:xfrm>
                <a:off x="118547" y="4722120"/>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0.5</a:t>
                </a:r>
              </a:p>
            </p:txBody>
          </p:sp>
          <p:sp>
            <p:nvSpPr>
              <p:cNvPr id="97" name="TextBox 1">
                <a:extLst>
                  <a:ext uri="{FF2B5EF4-FFF2-40B4-BE49-F238E27FC236}">
                    <a16:creationId xmlns:a16="http://schemas.microsoft.com/office/drawing/2014/main" id="{503435FC-683B-41CF-9F46-E4EAECB1DFD6}"/>
                  </a:ext>
                </a:extLst>
              </p:cNvPr>
              <p:cNvSpPr txBox="1"/>
              <p:nvPr/>
            </p:nvSpPr>
            <p:spPr>
              <a:xfrm>
                <a:off x="123381" y="5111972"/>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0</a:t>
                </a:r>
              </a:p>
            </p:txBody>
          </p:sp>
          <p:sp>
            <p:nvSpPr>
              <p:cNvPr id="99" name="TextBox 1">
                <a:extLst>
                  <a:ext uri="{FF2B5EF4-FFF2-40B4-BE49-F238E27FC236}">
                    <a16:creationId xmlns:a16="http://schemas.microsoft.com/office/drawing/2014/main" id="{51A7A6E8-AC99-42C7-AF2E-194F8A302A22}"/>
                  </a:ext>
                </a:extLst>
              </p:cNvPr>
              <p:cNvSpPr txBox="1"/>
              <p:nvPr/>
            </p:nvSpPr>
            <p:spPr>
              <a:xfrm>
                <a:off x="118681" y="4327171"/>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1</a:t>
                </a:r>
                <a:endParaRPr lang="en-US" sz="1400" dirty="0">
                  <a:solidFill>
                    <a:schemeClr val="tx1">
                      <a:lumMod val="75000"/>
                      <a:lumOff val="25000"/>
                    </a:schemeClr>
                  </a:solidFill>
                  <a:cs typeface="Calibri"/>
                </a:endParaRPr>
              </a:p>
            </p:txBody>
          </p:sp>
          <p:sp>
            <p:nvSpPr>
              <p:cNvPr id="101" name="TextBox 1">
                <a:extLst>
                  <a:ext uri="{FF2B5EF4-FFF2-40B4-BE49-F238E27FC236}">
                    <a16:creationId xmlns:a16="http://schemas.microsoft.com/office/drawing/2014/main" id="{B959C6D3-9C78-49B1-B3F2-6FB6C5EDB6A3}"/>
                  </a:ext>
                </a:extLst>
              </p:cNvPr>
              <p:cNvSpPr txBox="1"/>
              <p:nvPr/>
            </p:nvSpPr>
            <p:spPr>
              <a:xfrm>
                <a:off x="120743" y="3933821"/>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1.5</a:t>
                </a:r>
              </a:p>
            </p:txBody>
          </p:sp>
          <p:sp>
            <p:nvSpPr>
              <p:cNvPr id="103" name="TextBox 1">
                <a:extLst>
                  <a:ext uri="{FF2B5EF4-FFF2-40B4-BE49-F238E27FC236}">
                    <a16:creationId xmlns:a16="http://schemas.microsoft.com/office/drawing/2014/main" id="{3AAACD4E-3F38-422E-B01E-CD17B5E0A1A2}"/>
                  </a:ext>
                </a:extLst>
              </p:cNvPr>
              <p:cNvSpPr txBox="1"/>
              <p:nvPr/>
            </p:nvSpPr>
            <p:spPr>
              <a:xfrm>
                <a:off x="118681" y="3536213"/>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2</a:t>
                </a:r>
              </a:p>
            </p:txBody>
          </p:sp>
          <p:sp>
            <p:nvSpPr>
              <p:cNvPr id="105" name="TextBox 1">
                <a:extLst>
                  <a:ext uri="{FF2B5EF4-FFF2-40B4-BE49-F238E27FC236}">
                    <a16:creationId xmlns:a16="http://schemas.microsoft.com/office/drawing/2014/main" id="{8D277D01-6857-4D14-99BE-2F26BB6ECAEA}"/>
                  </a:ext>
                </a:extLst>
              </p:cNvPr>
              <p:cNvSpPr txBox="1"/>
              <p:nvPr/>
            </p:nvSpPr>
            <p:spPr>
              <a:xfrm>
                <a:off x="126485" y="3148243"/>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2.5</a:t>
                </a:r>
              </a:p>
            </p:txBody>
          </p:sp>
          <p:sp>
            <p:nvSpPr>
              <p:cNvPr id="41" name="TextBox 1">
                <a:extLst>
                  <a:ext uri="{FF2B5EF4-FFF2-40B4-BE49-F238E27FC236}">
                    <a16:creationId xmlns:a16="http://schemas.microsoft.com/office/drawing/2014/main" id="{0A148F3C-D9BD-4B4D-833A-2FAB11DD0CBD}"/>
                  </a:ext>
                </a:extLst>
              </p:cNvPr>
              <p:cNvSpPr txBox="1"/>
              <p:nvPr/>
            </p:nvSpPr>
            <p:spPr>
              <a:xfrm>
                <a:off x="158919" y="2370347"/>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3.5</a:t>
                </a:r>
              </a:p>
            </p:txBody>
          </p:sp>
          <p:sp>
            <p:nvSpPr>
              <p:cNvPr id="42" name="TextBox 1">
                <a:extLst>
                  <a:ext uri="{FF2B5EF4-FFF2-40B4-BE49-F238E27FC236}">
                    <a16:creationId xmlns:a16="http://schemas.microsoft.com/office/drawing/2014/main" id="{3FD57A45-68DE-44BB-A071-8014CD9645DC}"/>
                  </a:ext>
                </a:extLst>
              </p:cNvPr>
              <p:cNvSpPr txBox="1"/>
              <p:nvPr/>
            </p:nvSpPr>
            <p:spPr>
              <a:xfrm>
                <a:off x="143700" y="2760199"/>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3</a:t>
                </a:r>
              </a:p>
            </p:txBody>
          </p:sp>
          <p:sp>
            <p:nvSpPr>
              <p:cNvPr id="43" name="TextBox 1">
                <a:extLst>
                  <a:ext uri="{FF2B5EF4-FFF2-40B4-BE49-F238E27FC236}">
                    <a16:creationId xmlns:a16="http://schemas.microsoft.com/office/drawing/2014/main" id="{9DAD410B-0A90-4420-8F95-F4E0CB98B828}"/>
                  </a:ext>
                </a:extLst>
              </p:cNvPr>
              <p:cNvSpPr txBox="1"/>
              <p:nvPr/>
            </p:nvSpPr>
            <p:spPr>
              <a:xfrm>
                <a:off x="149026" y="1975397"/>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4</a:t>
                </a:r>
                <a:endParaRPr lang="en-US" sz="1400" dirty="0">
                  <a:solidFill>
                    <a:schemeClr val="tx1">
                      <a:lumMod val="75000"/>
                      <a:lumOff val="25000"/>
                    </a:schemeClr>
                  </a:solidFill>
                  <a:cs typeface="Calibri"/>
                </a:endParaRPr>
              </a:p>
            </p:txBody>
          </p:sp>
          <p:sp>
            <p:nvSpPr>
              <p:cNvPr id="44" name="TextBox 1">
                <a:extLst>
                  <a:ext uri="{FF2B5EF4-FFF2-40B4-BE49-F238E27FC236}">
                    <a16:creationId xmlns:a16="http://schemas.microsoft.com/office/drawing/2014/main" id="{BBCA59F5-3CA1-48EE-BAA5-01B21B6C5FCD}"/>
                  </a:ext>
                </a:extLst>
              </p:cNvPr>
              <p:cNvSpPr txBox="1"/>
              <p:nvPr/>
            </p:nvSpPr>
            <p:spPr>
              <a:xfrm>
                <a:off x="151089" y="1582048"/>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4.5</a:t>
                </a:r>
              </a:p>
            </p:txBody>
          </p:sp>
          <p:sp>
            <p:nvSpPr>
              <p:cNvPr id="91" name="TextBox 1">
                <a:extLst>
                  <a:ext uri="{FF2B5EF4-FFF2-40B4-BE49-F238E27FC236}">
                    <a16:creationId xmlns:a16="http://schemas.microsoft.com/office/drawing/2014/main" id="{10308A1B-D8A5-41BB-B02D-CE43B1117DE3}"/>
                  </a:ext>
                </a:extLst>
              </p:cNvPr>
              <p:cNvSpPr txBox="1"/>
              <p:nvPr/>
            </p:nvSpPr>
            <p:spPr>
              <a:xfrm>
                <a:off x="161114" y="810021"/>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5.5</a:t>
                </a:r>
              </a:p>
            </p:txBody>
          </p:sp>
          <p:sp>
            <p:nvSpPr>
              <p:cNvPr id="92" name="TextBox 1">
                <a:extLst>
                  <a:ext uri="{FF2B5EF4-FFF2-40B4-BE49-F238E27FC236}">
                    <a16:creationId xmlns:a16="http://schemas.microsoft.com/office/drawing/2014/main" id="{CCB053BB-E6B2-406D-9E63-D8B2FD27B416}"/>
                  </a:ext>
                </a:extLst>
              </p:cNvPr>
              <p:cNvSpPr txBox="1"/>
              <p:nvPr/>
            </p:nvSpPr>
            <p:spPr>
              <a:xfrm>
                <a:off x="161114" y="1201047"/>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5</a:t>
                </a:r>
              </a:p>
            </p:txBody>
          </p:sp>
          <p:sp>
            <p:nvSpPr>
              <p:cNvPr id="93" name="TextBox 1">
                <a:extLst>
                  <a:ext uri="{FF2B5EF4-FFF2-40B4-BE49-F238E27FC236}">
                    <a16:creationId xmlns:a16="http://schemas.microsoft.com/office/drawing/2014/main" id="{9A1BF8A8-59A0-49AF-9A84-0AEF63DA73A1}"/>
                  </a:ext>
                </a:extLst>
              </p:cNvPr>
              <p:cNvSpPr txBox="1"/>
              <p:nvPr/>
            </p:nvSpPr>
            <p:spPr>
              <a:xfrm>
                <a:off x="161114" y="418995"/>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6</a:t>
                </a:r>
              </a:p>
            </p:txBody>
          </p:sp>
        </p:grpSp>
        <p:cxnSp>
          <p:nvCxnSpPr>
            <p:cNvPr id="96" name="Straight Arrow Connector 95">
              <a:extLst>
                <a:ext uri="{FF2B5EF4-FFF2-40B4-BE49-F238E27FC236}">
                  <a16:creationId xmlns:a16="http://schemas.microsoft.com/office/drawing/2014/main" id="{2475C7C4-06A6-4A73-A220-3F8434CA3FB5}"/>
                </a:ext>
              </a:extLst>
            </p:cNvPr>
            <p:cNvCxnSpPr>
              <a:cxnSpLocks/>
            </p:cNvCxnSpPr>
            <p:nvPr/>
          </p:nvCxnSpPr>
          <p:spPr>
            <a:xfrm>
              <a:off x="5734383" y="5669012"/>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475C7C4-06A6-4A73-A220-3F8434CA3FB5}"/>
                </a:ext>
              </a:extLst>
            </p:cNvPr>
            <p:cNvCxnSpPr>
              <a:cxnSpLocks/>
            </p:cNvCxnSpPr>
            <p:nvPr/>
          </p:nvCxnSpPr>
          <p:spPr>
            <a:xfrm>
              <a:off x="4435975" y="5663999"/>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2475C7C4-06A6-4A73-A220-3F8434CA3FB5}"/>
                </a:ext>
              </a:extLst>
            </p:cNvPr>
            <p:cNvCxnSpPr>
              <a:cxnSpLocks/>
            </p:cNvCxnSpPr>
            <p:nvPr/>
          </p:nvCxnSpPr>
          <p:spPr>
            <a:xfrm>
              <a:off x="3227803" y="5669013"/>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475C7C4-06A6-4A73-A220-3F8434CA3FB5}"/>
                </a:ext>
              </a:extLst>
            </p:cNvPr>
            <p:cNvCxnSpPr>
              <a:cxnSpLocks/>
            </p:cNvCxnSpPr>
            <p:nvPr/>
          </p:nvCxnSpPr>
          <p:spPr>
            <a:xfrm>
              <a:off x="2190079" y="5674025"/>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36B7B9CA-6FC7-4211-BF01-7D9461A22BBE}"/>
                </a:ext>
              </a:extLst>
            </p:cNvPr>
            <p:cNvCxnSpPr>
              <a:cxnSpLocks/>
            </p:cNvCxnSpPr>
            <p:nvPr/>
          </p:nvCxnSpPr>
          <p:spPr>
            <a:xfrm>
              <a:off x="1107236" y="5663999"/>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860A3952-C848-4DC6-BDFF-7239CA5B39E9}"/>
                </a:ext>
              </a:extLst>
            </p:cNvPr>
            <p:cNvCxnSpPr>
              <a:cxnSpLocks/>
            </p:cNvCxnSpPr>
            <p:nvPr/>
          </p:nvCxnSpPr>
          <p:spPr>
            <a:xfrm>
              <a:off x="6912473" y="5663998"/>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8A239414-63D9-42CB-BD7B-11D3736F112D}"/>
                </a:ext>
              </a:extLst>
            </p:cNvPr>
            <p:cNvCxnSpPr>
              <a:cxnSpLocks/>
            </p:cNvCxnSpPr>
            <p:nvPr/>
          </p:nvCxnSpPr>
          <p:spPr>
            <a:xfrm>
              <a:off x="8075527" y="5674024"/>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02DAC337-2A55-40BF-989D-A1032AF486A2}"/>
                </a:ext>
              </a:extLst>
            </p:cNvPr>
            <p:cNvCxnSpPr>
              <a:cxnSpLocks/>
            </p:cNvCxnSpPr>
            <p:nvPr/>
          </p:nvCxnSpPr>
          <p:spPr>
            <a:xfrm>
              <a:off x="9168394" y="5663999"/>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EBEC1529-4B28-447E-8F0E-1D32076DEB23}"/>
                </a:ext>
              </a:extLst>
            </p:cNvPr>
            <p:cNvCxnSpPr>
              <a:cxnSpLocks/>
            </p:cNvCxnSpPr>
            <p:nvPr/>
          </p:nvCxnSpPr>
          <p:spPr>
            <a:xfrm>
              <a:off x="10231185" y="5663999"/>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52056A7B-E658-4EA2-9C9B-36E727A0C0EB}"/>
                </a:ext>
              </a:extLst>
            </p:cNvPr>
            <p:cNvCxnSpPr>
              <a:cxnSpLocks/>
            </p:cNvCxnSpPr>
            <p:nvPr/>
          </p:nvCxnSpPr>
          <p:spPr>
            <a:xfrm>
              <a:off x="1106689" y="2579435"/>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99A741C1-DD85-40FD-B832-6B77FF614FD5}"/>
                </a:ext>
              </a:extLst>
            </p:cNvPr>
            <p:cNvCxnSpPr>
              <a:cxnSpLocks/>
            </p:cNvCxnSpPr>
            <p:nvPr/>
          </p:nvCxnSpPr>
          <p:spPr>
            <a:xfrm>
              <a:off x="1106688" y="2930356"/>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CF43DA5B-DECF-4E63-AC45-4197BCBC0873}"/>
                </a:ext>
              </a:extLst>
            </p:cNvPr>
            <p:cNvCxnSpPr>
              <a:cxnSpLocks/>
            </p:cNvCxnSpPr>
            <p:nvPr/>
          </p:nvCxnSpPr>
          <p:spPr>
            <a:xfrm>
              <a:off x="1106689" y="3341435"/>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11">
              <a:extLst>
                <a:ext uri="{FF2B5EF4-FFF2-40B4-BE49-F238E27FC236}">
                  <a16:creationId xmlns:a16="http://schemas.microsoft.com/office/drawing/2014/main" id="{CE1908B0-2C25-4E80-9C20-7E93E38E0C7D}"/>
                </a:ext>
              </a:extLst>
            </p:cNvPr>
            <p:cNvSpPr txBox="1"/>
            <p:nvPr/>
          </p:nvSpPr>
          <p:spPr>
            <a:xfrm rot="19920000">
              <a:off x="9282994" y="5823031"/>
              <a:ext cx="2041565"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lumMod val="75000"/>
                      <a:lumOff val="25000"/>
                    </a:schemeClr>
                  </a:solidFill>
                  <a:latin typeface="Century Gothic"/>
                </a:rPr>
                <a:t>Developed, </a:t>
              </a:r>
              <a:endParaRPr lang="en-US" sz="2000" dirty="0">
                <a:solidFill>
                  <a:schemeClr val="tx1">
                    <a:lumMod val="75000"/>
                    <a:lumOff val="25000"/>
                  </a:schemeClr>
                </a:solidFill>
                <a:cs typeface="Calibri" panose="020F0502020204030204"/>
              </a:endParaRPr>
            </a:p>
            <a:p>
              <a:pPr algn="ctr"/>
              <a:r>
                <a:rPr lang="en-US" sz="1400" dirty="0">
                  <a:solidFill>
                    <a:schemeClr val="tx1">
                      <a:lumMod val="75000"/>
                      <a:lumOff val="25000"/>
                    </a:schemeClr>
                  </a:solidFill>
                  <a:latin typeface="Century Gothic"/>
                </a:rPr>
                <a:t>&lt;20% </a:t>
              </a:r>
              <a:endParaRPr lang="en-US" sz="1400" dirty="0">
                <a:solidFill>
                  <a:schemeClr val="tx1">
                    <a:lumMod val="75000"/>
                    <a:lumOff val="25000"/>
                  </a:schemeClr>
                </a:solidFill>
                <a:cs typeface="Calibri" panose="020F0502020204030204"/>
              </a:endParaRPr>
            </a:p>
          </p:txBody>
        </p:sp>
        <p:sp>
          <p:nvSpPr>
            <p:cNvPr id="9" name="TextBox 11">
              <a:extLst>
                <a:ext uri="{FF2B5EF4-FFF2-40B4-BE49-F238E27FC236}">
                  <a16:creationId xmlns:a16="http://schemas.microsoft.com/office/drawing/2014/main" id="{7CEA3CF5-8C3C-46E6-822B-01BA948E18A7}"/>
                </a:ext>
              </a:extLst>
            </p:cNvPr>
            <p:cNvSpPr txBox="1"/>
            <p:nvPr/>
          </p:nvSpPr>
          <p:spPr>
            <a:xfrm rot="19920000">
              <a:off x="3440041" y="5822888"/>
              <a:ext cx="208167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lumMod val="75000"/>
                      <a:lumOff val="25000"/>
                    </a:schemeClr>
                  </a:solidFill>
                  <a:latin typeface="Century Gothic"/>
                </a:rPr>
                <a:t>Developed, </a:t>
              </a:r>
              <a:endParaRPr lang="en-US" sz="2000" dirty="0">
                <a:solidFill>
                  <a:schemeClr val="tx1">
                    <a:lumMod val="75000"/>
                    <a:lumOff val="25000"/>
                  </a:schemeClr>
                </a:solidFill>
                <a:cs typeface="Calibri" panose="020F0502020204030204"/>
              </a:endParaRPr>
            </a:p>
            <a:p>
              <a:pPr algn="ctr"/>
              <a:r>
                <a:rPr lang="en-US" sz="1400" dirty="0">
                  <a:solidFill>
                    <a:schemeClr val="tx1">
                      <a:lumMod val="75000"/>
                      <a:lumOff val="25000"/>
                    </a:schemeClr>
                  </a:solidFill>
                  <a:latin typeface="Century Gothic"/>
                </a:rPr>
                <a:t>20-49% </a:t>
              </a:r>
              <a:endParaRPr lang="en-US" sz="1400" dirty="0">
                <a:solidFill>
                  <a:schemeClr val="tx1">
                    <a:lumMod val="75000"/>
                    <a:lumOff val="25000"/>
                  </a:schemeClr>
                </a:solidFill>
                <a:cs typeface="Calibri" panose="020F0502020204030204"/>
              </a:endParaRPr>
            </a:p>
          </p:txBody>
        </p:sp>
        <p:sp>
          <p:nvSpPr>
            <p:cNvPr id="10" name="TextBox 11">
              <a:extLst>
                <a:ext uri="{FF2B5EF4-FFF2-40B4-BE49-F238E27FC236}">
                  <a16:creationId xmlns:a16="http://schemas.microsoft.com/office/drawing/2014/main" id="{DC510CAD-1E02-43FD-8B16-7A7CA36C8075}"/>
                </a:ext>
              </a:extLst>
            </p:cNvPr>
            <p:cNvSpPr txBox="1"/>
            <p:nvPr/>
          </p:nvSpPr>
          <p:spPr>
            <a:xfrm rot="19920000">
              <a:off x="2269658" y="5801722"/>
              <a:ext cx="208167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lumMod val="75000"/>
                      <a:lumOff val="25000"/>
                    </a:schemeClr>
                  </a:solidFill>
                  <a:latin typeface="Century Gothic"/>
                </a:rPr>
                <a:t>Developed, </a:t>
              </a:r>
              <a:endParaRPr lang="en-US" sz="2000" dirty="0">
                <a:solidFill>
                  <a:schemeClr val="tx1">
                    <a:lumMod val="75000"/>
                    <a:lumOff val="25000"/>
                  </a:schemeClr>
                </a:solidFill>
                <a:cs typeface="Calibri" panose="020F0502020204030204"/>
              </a:endParaRPr>
            </a:p>
            <a:p>
              <a:pPr algn="ctr"/>
              <a:r>
                <a:rPr lang="en-US" sz="1400" dirty="0">
                  <a:solidFill>
                    <a:schemeClr val="tx1">
                      <a:lumMod val="75000"/>
                      <a:lumOff val="25000"/>
                    </a:schemeClr>
                  </a:solidFill>
                  <a:latin typeface="Century Gothic"/>
                </a:rPr>
                <a:t>50-79% </a:t>
              </a:r>
              <a:endParaRPr lang="en-US" sz="1400" dirty="0">
                <a:solidFill>
                  <a:schemeClr val="tx1">
                    <a:lumMod val="75000"/>
                    <a:lumOff val="25000"/>
                  </a:schemeClr>
                </a:solidFill>
                <a:cs typeface="Calibri" panose="020F0502020204030204"/>
              </a:endParaRPr>
            </a:p>
          </p:txBody>
        </p:sp>
        <p:sp>
          <p:nvSpPr>
            <p:cNvPr id="11" name="TextBox 11">
              <a:extLst>
                <a:ext uri="{FF2B5EF4-FFF2-40B4-BE49-F238E27FC236}">
                  <a16:creationId xmlns:a16="http://schemas.microsoft.com/office/drawing/2014/main" id="{F6C490CA-30EA-4C5A-B315-E2B463124875}"/>
                </a:ext>
              </a:extLst>
            </p:cNvPr>
            <p:cNvSpPr txBox="1"/>
            <p:nvPr/>
          </p:nvSpPr>
          <p:spPr>
            <a:xfrm rot="19920000">
              <a:off x="1155221" y="5832336"/>
              <a:ext cx="208167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lumMod val="75000"/>
                      <a:lumOff val="25000"/>
                    </a:schemeClr>
                  </a:solidFill>
                  <a:latin typeface="Century Gothic"/>
                </a:rPr>
                <a:t>Developed, </a:t>
              </a:r>
              <a:endParaRPr lang="en-US" sz="2000" dirty="0">
                <a:solidFill>
                  <a:schemeClr val="tx1">
                    <a:lumMod val="75000"/>
                    <a:lumOff val="25000"/>
                  </a:schemeClr>
                </a:solidFill>
                <a:cs typeface="Calibri" panose="020F0502020204030204"/>
              </a:endParaRPr>
            </a:p>
            <a:p>
              <a:pPr algn="ctr"/>
              <a:r>
                <a:rPr lang="en-US" sz="1400" dirty="0">
                  <a:solidFill>
                    <a:schemeClr val="tx1">
                      <a:lumMod val="75000"/>
                      <a:lumOff val="25000"/>
                    </a:schemeClr>
                  </a:solidFill>
                  <a:latin typeface="Century Gothic"/>
                </a:rPr>
                <a:t>80-100% </a:t>
              </a:r>
              <a:endParaRPr lang="en-US" sz="1400" dirty="0">
                <a:solidFill>
                  <a:schemeClr val="tx1">
                    <a:lumMod val="75000"/>
                    <a:lumOff val="25000"/>
                  </a:schemeClr>
                </a:solidFill>
                <a:cs typeface="Calibri" panose="020F0502020204030204"/>
              </a:endParaRPr>
            </a:p>
          </p:txBody>
        </p:sp>
        <p:sp>
          <p:nvSpPr>
            <p:cNvPr id="17" name="TextBox 11">
              <a:extLst>
                <a:ext uri="{FF2B5EF4-FFF2-40B4-BE49-F238E27FC236}">
                  <a16:creationId xmlns:a16="http://schemas.microsoft.com/office/drawing/2014/main" id="{7102A6D8-DF52-4D2E-BA08-E7A31D476896}"/>
                </a:ext>
              </a:extLst>
            </p:cNvPr>
            <p:cNvSpPr txBox="1"/>
            <p:nvPr/>
          </p:nvSpPr>
          <p:spPr>
            <a:xfrm rot="20040000">
              <a:off x="525234" y="5664332"/>
              <a:ext cx="208167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Open Water</a:t>
              </a:r>
            </a:p>
          </p:txBody>
        </p:sp>
        <p:sp>
          <p:nvSpPr>
            <p:cNvPr id="19" name="TextBox 11">
              <a:extLst>
                <a:ext uri="{FF2B5EF4-FFF2-40B4-BE49-F238E27FC236}">
                  <a16:creationId xmlns:a16="http://schemas.microsoft.com/office/drawing/2014/main" id="{61F221CB-3320-4D89-85AB-FF659FEABDE0}"/>
                </a:ext>
              </a:extLst>
            </p:cNvPr>
            <p:cNvSpPr txBox="1"/>
            <p:nvPr/>
          </p:nvSpPr>
          <p:spPr>
            <a:xfrm rot="20040000">
              <a:off x="5157391" y="5561284"/>
              <a:ext cx="208167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Wetlands</a:t>
              </a:r>
            </a:p>
          </p:txBody>
        </p:sp>
        <p:sp>
          <p:nvSpPr>
            <p:cNvPr id="20" name="TextBox 11">
              <a:extLst>
                <a:ext uri="{FF2B5EF4-FFF2-40B4-BE49-F238E27FC236}">
                  <a16:creationId xmlns:a16="http://schemas.microsoft.com/office/drawing/2014/main" id="{9745E651-6D14-4DE8-9E9D-37BFC5AAB770}"/>
                </a:ext>
              </a:extLst>
            </p:cNvPr>
            <p:cNvSpPr txBox="1"/>
            <p:nvPr/>
          </p:nvSpPr>
          <p:spPr>
            <a:xfrm rot="19920000">
              <a:off x="6141797" y="5660543"/>
              <a:ext cx="208167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Barren Land</a:t>
              </a:r>
            </a:p>
          </p:txBody>
        </p:sp>
        <p:sp>
          <p:nvSpPr>
            <p:cNvPr id="21" name="TextBox 11">
              <a:extLst>
                <a:ext uri="{FF2B5EF4-FFF2-40B4-BE49-F238E27FC236}">
                  <a16:creationId xmlns:a16="http://schemas.microsoft.com/office/drawing/2014/main" id="{77AD9E69-5BA1-432F-9077-A0A7B889E6B0}"/>
                </a:ext>
              </a:extLst>
            </p:cNvPr>
            <p:cNvSpPr txBox="1"/>
            <p:nvPr/>
          </p:nvSpPr>
          <p:spPr>
            <a:xfrm rot="19860000">
              <a:off x="7609381" y="5493112"/>
              <a:ext cx="208167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Shrub &amp; </a:t>
              </a:r>
              <a:endParaRPr lang="en-US" sz="2000" dirty="0">
                <a:solidFill>
                  <a:schemeClr val="tx1">
                    <a:lumMod val="75000"/>
                    <a:lumOff val="25000"/>
                  </a:schemeClr>
                </a:solidFill>
                <a:cs typeface="Calibri"/>
              </a:endParaRPr>
            </a:p>
            <a:p>
              <a:r>
                <a:rPr lang="en-US" sz="1400" dirty="0">
                  <a:solidFill>
                    <a:schemeClr val="tx1">
                      <a:lumMod val="75000"/>
                      <a:lumOff val="25000"/>
                    </a:schemeClr>
                  </a:solidFill>
                  <a:latin typeface="Century Gothic"/>
                </a:rPr>
                <a:t>Grassland</a:t>
              </a:r>
              <a:endParaRPr lang="en-US" sz="1400" dirty="0">
                <a:solidFill>
                  <a:schemeClr val="tx1">
                    <a:lumMod val="75000"/>
                    <a:lumOff val="25000"/>
                  </a:schemeClr>
                </a:solidFill>
                <a:cs typeface="Calibri"/>
              </a:endParaRPr>
            </a:p>
          </p:txBody>
        </p:sp>
        <p:sp>
          <p:nvSpPr>
            <p:cNvPr id="22" name="TextBox 11">
              <a:extLst>
                <a:ext uri="{FF2B5EF4-FFF2-40B4-BE49-F238E27FC236}">
                  <a16:creationId xmlns:a16="http://schemas.microsoft.com/office/drawing/2014/main" id="{18BA0CBD-D641-4C41-8C4A-ED9DA0FCA767}"/>
                </a:ext>
              </a:extLst>
            </p:cNvPr>
            <p:cNvSpPr txBox="1"/>
            <p:nvPr/>
          </p:nvSpPr>
          <p:spPr>
            <a:xfrm rot="19860000">
              <a:off x="8252302" y="5819655"/>
              <a:ext cx="195132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lumMod val="75000"/>
                      <a:lumOff val="25000"/>
                    </a:schemeClr>
                  </a:solidFill>
                  <a:latin typeface="Century Gothic"/>
                </a:rPr>
                <a:t>Agricultural </a:t>
              </a:r>
              <a:endParaRPr lang="en-US" sz="1400" dirty="0">
                <a:solidFill>
                  <a:schemeClr val="tx1">
                    <a:lumMod val="75000"/>
                    <a:lumOff val="25000"/>
                  </a:schemeClr>
                </a:solidFill>
                <a:cs typeface="Calibri" panose="020F0502020204030204"/>
              </a:endParaRPr>
            </a:p>
            <a:p>
              <a:pPr algn="ctr"/>
              <a:r>
                <a:rPr lang="en-US" sz="1400" dirty="0">
                  <a:solidFill>
                    <a:schemeClr val="tx1">
                      <a:lumMod val="75000"/>
                      <a:lumOff val="25000"/>
                    </a:schemeClr>
                  </a:solidFill>
                  <a:latin typeface="Century Gothic"/>
                </a:rPr>
                <a:t>Lands</a:t>
              </a:r>
              <a:endParaRPr lang="en-US" sz="1400" dirty="0">
                <a:solidFill>
                  <a:schemeClr val="tx1">
                    <a:lumMod val="75000"/>
                    <a:lumOff val="25000"/>
                  </a:schemeClr>
                </a:solidFill>
                <a:cs typeface="Calibri" panose="020F0502020204030204"/>
              </a:endParaRPr>
            </a:p>
          </p:txBody>
        </p:sp>
      </p:grpSp>
      <p:sp>
        <p:nvSpPr>
          <p:cNvPr id="31" name="Oval 30">
            <a:extLst>
              <a:ext uri="{FF2B5EF4-FFF2-40B4-BE49-F238E27FC236}">
                <a16:creationId xmlns:a16="http://schemas.microsoft.com/office/drawing/2014/main" id="{FCD819D3-42D2-4B21-8186-1426160B5619}"/>
              </a:ext>
            </a:extLst>
          </p:cNvPr>
          <p:cNvSpPr/>
          <p:nvPr/>
        </p:nvSpPr>
        <p:spPr>
          <a:xfrm>
            <a:off x="1111251" y="3828382"/>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9A17B2AE-2131-4C6F-BAEF-E1AC47A9B973}"/>
              </a:ext>
            </a:extLst>
          </p:cNvPr>
          <p:cNvSpPr/>
          <p:nvPr/>
        </p:nvSpPr>
        <p:spPr>
          <a:xfrm>
            <a:off x="1106106" y="1029511"/>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9" name="Straight Arrow Connector 208">
            <a:extLst>
              <a:ext uri="{FF2B5EF4-FFF2-40B4-BE49-F238E27FC236}">
                <a16:creationId xmlns:a16="http://schemas.microsoft.com/office/drawing/2014/main" id="{2D9FB9FE-491B-4693-A2C1-9E3D35105D03}"/>
              </a:ext>
            </a:extLst>
          </p:cNvPr>
          <p:cNvCxnSpPr>
            <a:cxnSpLocks/>
          </p:cNvCxnSpPr>
          <p:nvPr/>
        </p:nvCxnSpPr>
        <p:spPr>
          <a:xfrm>
            <a:off x="10212191" y="5298181"/>
            <a:ext cx="1037166" cy="240075"/>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62" name="Straight Arrow Connector 61">
            <a:extLst>
              <a:ext uri="{FF2B5EF4-FFF2-40B4-BE49-F238E27FC236}">
                <a16:creationId xmlns:a16="http://schemas.microsoft.com/office/drawing/2014/main" id="{25C60879-BA57-4C23-AB6B-EE146C0432D4}"/>
              </a:ext>
            </a:extLst>
          </p:cNvPr>
          <p:cNvCxnSpPr>
            <a:cxnSpLocks/>
          </p:cNvCxnSpPr>
          <p:nvPr/>
        </p:nvCxnSpPr>
        <p:spPr>
          <a:xfrm>
            <a:off x="11275927" y="5676031"/>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FB548FE0-C6FE-4196-9D71-D0E52C14FF3C}"/>
              </a:ext>
            </a:extLst>
          </p:cNvPr>
          <p:cNvSpPr/>
          <p:nvPr/>
        </p:nvSpPr>
        <p:spPr>
          <a:xfrm>
            <a:off x="2060408" y="4021110"/>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11">
            <a:extLst>
              <a:ext uri="{FF2B5EF4-FFF2-40B4-BE49-F238E27FC236}">
                <a16:creationId xmlns:a16="http://schemas.microsoft.com/office/drawing/2014/main" id="{B0221D4E-A997-4814-9592-425498A8070A}"/>
              </a:ext>
            </a:extLst>
          </p:cNvPr>
          <p:cNvSpPr txBox="1"/>
          <p:nvPr/>
        </p:nvSpPr>
        <p:spPr>
          <a:xfrm rot="19860000">
            <a:off x="10979061" y="5761019"/>
            <a:ext cx="79229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Forest</a:t>
            </a:r>
          </a:p>
        </p:txBody>
      </p:sp>
      <p:cxnSp>
        <p:nvCxnSpPr>
          <p:cNvPr id="226" name="Straight Arrow Connector 225">
            <a:extLst>
              <a:ext uri="{FF2B5EF4-FFF2-40B4-BE49-F238E27FC236}">
                <a16:creationId xmlns:a16="http://schemas.microsoft.com/office/drawing/2014/main" id="{D4FACD53-B9C0-4710-8E65-45F2B28EC9B1}"/>
              </a:ext>
            </a:extLst>
          </p:cNvPr>
          <p:cNvCxnSpPr>
            <a:cxnSpLocks/>
          </p:cNvCxnSpPr>
          <p:nvPr/>
        </p:nvCxnSpPr>
        <p:spPr>
          <a:xfrm flipH="1" flipV="1">
            <a:off x="10217548" y="3492196"/>
            <a:ext cx="1043293" cy="793194"/>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98" name="Oval 97">
            <a:extLst>
              <a:ext uri="{FF2B5EF4-FFF2-40B4-BE49-F238E27FC236}">
                <a16:creationId xmlns:a16="http://schemas.microsoft.com/office/drawing/2014/main" id="{1FD8D781-4AA2-4F8D-97D6-482CC0337F39}"/>
              </a:ext>
            </a:extLst>
          </p:cNvPr>
          <p:cNvSpPr/>
          <p:nvPr/>
        </p:nvSpPr>
        <p:spPr>
          <a:xfrm>
            <a:off x="11213188" y="4236260"/>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2B51E14E-545C-4A4A-BA39-13F435EAE94F}"/>
              </a:ext>
            </a:extLst>
          </p:cNvPr>
          <p:cNvSpPr/>
          <p:nvPr/>
        </p:nvSpPr>
        <p:spPr>
          <a:xfrm>
            <a:off x="2058604" y="1283509"/>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8CB88C03-DF74-42AB-BBFD-A51088274D6E}"/>
              </a:ext>
            </a:extLst>
          </p:cNvPr>
          <p:cNvSpPr/>
          <p:nvPr/>
        </p:nvSpPr>
        <p:spPr>
          <a:xfrm>
            <a:off x="10154856" y="3431926"/>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1161AE16-FC55-4D8F-8152-8B862A973489}"/>
              </a:ext>
            </a:extLst>
          </p:cNvPr>
          <p:cNvSpPr/>
          <p:nvPr/>
        </p:nvSpPr>
        <p:spPr>
          <a:xfrm>
            <a:off x="6852854" y="2204260"/>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308D5744-C6FE-4FFD-9079-6280AFF87684}"/>
              </a:ext>
            </a:extLst>
          </p:cNvPr>
          <p:cNvSpPr/>
          <p:nvPr/>
        </p:nvSpPr>
        <p:spPr>
          <a:xfrm>
            <a:off x="4307416" y="4653880"/>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5016718D-A3E7-432A-9A74-B27ACAA4CD28}"/>
              </a:ext>
            </a:extLst>
          </p:cNvPr>
          <p:cNvSpPr/>
          <p:nvPr/>
        </p:nvSpPr>
        <p:spPr>
          <a:xfrm>
            <a:off x="3153833" y="4421048"/>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a:extLst>
              <a:ext uri="{FF2B5EF4-FFF2-40B4-BE49-F238E27FC236}">
                <a16:creationId xmlns:a16="http://schemas.microsoft.com/office/drawing/2014/main" id="{A2CED852-7F17-463A-8923-53F96F531EE3}"/>
              </a:ext>
            </a:extLst>
          </p:cNvPr>
          <p:cNvSpPr/>
          <p:nvPr/>
        </p:nvSpPr>
        <p:spPr>
          <a:xfrm>
            <a:off x="9122832" y="5235963"/>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944E171E-026C-404C-A8C2-82DD5C50E18B}"/>
              </a:ext>
            </a:extLst>
          </p:cNvPr>
          <p:cNvSpPr/>
          <p:nvPr/>
        </p:nvSpPr>
        <p:spPr>
          <a:xfrm>
            <a:off x="11218332" y="5479380"/>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a:extLst>
              <a:ext uri="{FF2B5EF4-FFF2-40B4-BE49-F238E27FC236}">
                <a16:creationId xmlns:a16="http://schemas.microsoft.com/office/drawing/2014/main" id="{3E303546-BA7F-4147-82FA-EA07AB8D1FE9}"/>
              </a:ext>
            </a:extLst>
          </p:cNvPr>
          <p:cNvSpPr/>
          <p:nvPr/>
        </p:nvSpPr>
        <p:spPr>
          <a:xfrm>
            <a:off x="5704416" y="4653879"/>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79AA6E5B-DCE5-4F5A-B219-AE04950C3391}"/>
              </a:ext>
            </a:extLst>
          </p:cNvPr>
          <p:cNvSpPr/>
          <p:nvPr/>
        </p:nvSpPr>
        <p:spPr>
          <a:xfrm>
            <a:off x="5699270" y="1971426"/>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CA732CA4-3053-4A1D-BF8A-BB82EC2231DD}"/>
              </a:ext>
            </a:extLst>
          </p:cNvPr>
          <p:cNvSpPr/>
          <p:nvPr/>
        </p:nvSpPr>
        <p:spPr>
          <a:xfrm>
            <a:off x="4302270" y="2204260"/>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8A816E52-65BF-4CB6-B532-91D7828F0AD2}"/>
              </a:ext>
            </a:extLst>
          </p:cNvPr>
          <p:cNvSpPr/>
          <p:nvPr/>
        </p:nvSpPr>
        <p:spPr>
          <a:xfrm>
            <a:off x="3148686" y="1759760"/>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853D977C-480D-461D-A97C-BE24DAD0E180}"/>
              </a:ext>
            </a:extLst>
          </p:cNvPr>
          <p:cNvSpPr/>
          <p:nvPr/>
        </p:nvSpPr>
        <p:spPr>
          <a:xfrm>
            <a:off x="8022165" y="5246546"/>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0277BE15-953F-42E1-B739-7E68F6F9B875}"/>
              </a:ext>
            </a:extLst>
          </p:cNvPr>
          <p:cNvSpPr/>
          <p:nvPr/>
        </p:nvSpPr>
        <p:spPr>
          <a:xfrm>
            <a:off x="6857999" y="4653880"/>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5AFB2EBB-4FC9-45BE-95B6-A0D619F0EC3C}"/>
              </a:ext>
            </a:extLst>
          </p:cNvPr>
          <p:cNvSpPr/>
          <p:nvPr/>
        </p:nvSpPr>
        <p:spPr>
          <a:xfrm>
            <a:off x="9117688" y="3283760"/>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a:extLst>
              <a:ext uri="{FF2B5EF4-FFF2-40B4-BE49-F238E27FC236}">
                <a16:creationId xmlns:a16="http://schemas.microsoft.com/office/drawing/2014/main" id="{D19F4FBE-B0F1-4C65-9EDF-9A9606140ADB}"/>
              </a:ext>
            </a:extLst>
          </p:cNvPr>
          <p:cNvSpPr/>
          <p:nvPr/>
        </p:nvSpPr>
        <p:spPr>
          <a:xfrm>
            <a:off x="8017021" y="3283760"/>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a:extLst>
              <a:ext uri="{FF2B5EF4-FFF2-40B4-BE49-F238E27FC236}">
                <a16:creationId xmlns:a16="http://schemas.microsoft.com/office/drawing/2014/main" id="{EA01B337-8DBD-407C-B293-B5086BE63C51}"/>
              </a:ext>
            </a:extLst>
          </p:cNvPr>
          <p:cNvSpPr/>
          <p:nvPr/>
        </p:nvSpPr>
        <p:spPr>
          <a:xfrm>
            <a:off x="10159998" y="5235963"/>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7" name="Straight Arrow Connector 146">
            <a:extLst>
              <a:ext uri="{FF2B5EF4-FFF2-40B4-BE49-F238E27FC236}">
                <a16:creationId xmlns:a16="http://schemas.microsoft.com/office/drawing/2014/main" id="{220E6124-63B8-40B9-9C68-7D05428FF174}"/>
              </a:ext>
            </a:extLst>
          </p:cNvPr>
          <p:cNvCxnSpPr>
            <a:cxnSpLocks/>
          </p:cNvCxnSpPr>
          <p:nvPr/>
        </p:nvCxnSpPr>
        <p:spPr>
          <a:xfrm flipH="1" flipV="1">
            <a:off x="9180381" y="3333446"/>
            <a:ext cx="1011543" cy="147611"/>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48" name="Straight Arrow Connector 147">
            <a:extLst>
              <a:ext uri="{FF2B5EF4-FFF2-40B4-BE49-F238E27FC236}">
                <a16:creationId xmlns:a16="http://schemas.microsoft.com/office/drawing/2014/main" id="{CE191948-A263-45B0-A090-D1B1F75FF0BC}"/>
              </a:ext>
            </a:extLst>
          </p:cNvPr>
          <p:cNvCxnSpPr>
            <a:cxnSpLocks/>
          </p:cNvCxnSpPr>
          <p:nvPr/>
        </p:nvCxnSpPr>
        <p:spPr>
          <a:xfrm flipH="1">
            <a:off x="8090297" y="3343473"/>
            <a:ext cx="1064459" cy="556"/>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49" name="Straight Arrow Connector 148">
            <a:extLst>
              <a:ext uri="{FF2B5EF4-FFF2-40B4-BE49-F238E27FC236}">
                <a16:creationId xmlns:a16="http://schemas.microsoft.com/office/drawing/2014/main" id="{B521569C-B95C-4986-BD7F-5E677C3F25F2}"/>
              </a:ext>
            </a:extLst>
          </p:cNvPr>
          <p:cNvCxnSpPr>
            <a:cxnSpLocks/>
          </p:cNvCxnSpPr>
          <p:nvPr/>
        </p:nvCxnSpPr>
        <p:spPr>
          <a:xfrm flipH="1" flipV="1">
            <a:off x="6926130" y="2264529"/>
            <a:ext cx="1127960" cy="1057778"/>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50" name="Straight Arrow Connector 149">
            <a:extLst>
              <a:ext uri="{FF2B5EF4-FFF2-40B4-BE49-F238E27FC236}">
                <a16:creationId xmlns:a16="http://schemas.microsoft.com/office/drawing/2014/main" id="{FA61E72E-3EE1-4BEF-8A3E-A10ED7061490}"/>
              </a:ext>
            </a:extLst>
          </p:cNvPr>
          <p:cNvCxnSpPr>
            <a:cxnSpLocks/>
          </p:cNvCxnSpPr>
          <p:nvPr/>
        </p:nvCxnSpPr>
        <p:spPr>
          <a:xfrm flipH="1" flipV="1">
            <a:off x="5761963" y="2021113"/>
            <a:ext cx="1127959" cy="232277"/>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51" name="Straight Arrow Connector 150">
            <a:extLst>
              <a:ext uri="{FF2B5EF4-FFF2-40B4-BE49-F238E27FC236}">
                <a16:creationId xmlns:a16="http://schemas.microsoft.com/office/drawing/2014/main" id="{3329672A-B510-443E-88D5-4213020EFBA4}"/>
              </a:ext>
            </a:extLst>
          </p:cNvPr>
          <p:cNvCxnSpPr>
            <a:cxnSpLocks/>
          </p:cNvCxnSpPr>
          <p:nvPr/>
        </p:nvCxnSpPr>
        <p:spPr>
          <a:xfrm flipH="1">
            <a:off x="4354379" y="2031140"/>
            <a:ext cx="1392542" cy="222806"/>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52" name="Straight Arrow Connector 151">
            <a:extLst>
              <a:ext uri="{FF2B5EF4-FFF2-40B4-BE49-F238E27FC236}">
                <a16:creationId xmlns:a16="http://schemas.microsoft.com/office/drawing/2014/main" id="{02D6DC71-2B2E-4193-8523-A51AA7F63196}"/>
              </a:ext>
            </a:extLst>
          </p:cNvPr>
          <p:cNvCxnSpPr>
            <a:cxnSpLocks/>
          </p:cNvCxnSpPr>
          <p:nvPr/>
        </p:nvCxnSpPr>
        <p:spPr>
          <a:xfrm flipH="1" flipV="1">
            <a:off x="1189962" y="1079196"/>
            <a:ext cx="937460" cy="264027"/>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53" name="Straight Arrow Connector 152">
            <a:extLst>
              <a:ext uri="{FF2B5EF4-FFF2-40B4-BE49-F238E27FC236}">
                <a16:creationId xmlns:a16="http://schemas.microsoft.com/office/drawing/2014/main" id="{85FF8AEC-D4D9-41AE-B040-959912EE38CF}"/>
              </a:ext>
            </a:extLst>
          </p:cNvPr>
          <p:cNvCxnSpPr>
            <a:cxnSpLocks/>
          </p:cNvCxnSpPr>
          <p:nvPr/>
        </p:nvCxnSpPr>
        <p:spPr>
          <a:xfrm flipH="1" flipV="1">
            <a:off x="2142462" y="1343779"/>
            <a:ext cx="1075043" cy="465110"/>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54" name="Straight Arrow Connector 153">
            <a:extLst>
              <a:ext uri="{FF2B5EF4-FFF2-40B4-BE49-F238E27FC236}">
                <a16:creationId xmlns:a16="http://schemas.microsoft.com/office/drawing/2014/main" id="{080C38E3-BDC9-4A83-BFE1-15916AEB0EEF}"/>
              </a:ext>
            </a:extLst>
          </p:cNvPr>
          <p:cNvCxnSpPr>
            <a:cxnSpLocks/>
          </p:cNvCxnSpPr>
          <p:nvPr/>
        </p:nvCxnSpPr>
        <p:spPr>
          <a:xfrm flipH="1" flipV="1">
            <a:off x="3221962" y="1820029"/>
            <a:ext cx="1117376" cy="433360"/>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55" name="Straight Arrow Connector 154">
            <a:extLst>
              <a:ext uri="{FF2B5EF4-FFF2-40B4-BE49-F238E27FC236}">
                <a16:creationId xmlns:a16="http://schemas.microsoft.com/office/drawing/2014/main" id="{A68F6A0C-B259-41E1-BE34-DEFC426684F6}"/>
              </a:ext>
            </a:extLst>
          </p:cNvPr>
          <p:cNvCxnSpPr>
            <a:cxnSpLocks/>
          </p:cNvCxnSpPr>
          <p:nvPr/>
        </p:nvCxnSpPr>
        <p:spPr>
          <a:xfrm flipV="1">
            <a:off x="8095524" y="5284256"/>
            <a:ext cx="2116666" cy="24508"/>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56" name="Straight Arrow Connector 155">
            <a:extLst>
              <a:ext uri="{FF2B5EF4-FFF2-40B4-BE49-F238E27FC236}">
                <a16:creationId xmlns:a16="http://schemas.microsoft.com/office/drawing/2014/main" id="{F776E926-8DC7-410A-8593-B7444EF4E74E}"/>
              </a:ext>
            </a:extLst>
          </p:cNvPr>
          <p:cNvCxnSpPr>
            <a:cxnSpLocks/>
          </p:cNvCxnSpPr>
          <p:nvPr/>
        </p:nvCxnSpPr>
        <p:spPr>
          <a:xfrm>
            <a:off x="6878440" y="4705514"/>
            <a:ext cx="1217083" cy="599908"/>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57" name="Straight Arrow Connector 156">
            <a:extLst>
              <a:ext uri="{FF2B5EF4-FFF2-40B4-BE49-F238E27FC236}">
                <a16:creationId xmlns:a16="http://schemas.microsoft.com/office/drawing/2014/main" id="{5BC8FDD1-E7E5-4695-8533-F80A6EE050E7}"/>
              </a:ext>
            </a:extLst>
          </p:cNvPr>
          <p:cNvCxnSpPr>
            <a:cxnSpLocks/>
          </p:cNvCxnSpPr>
          <p:nvPr/>
        </p:nvCxnSpPr>
        <p:spPr>
          <a:xfrm flipV="1">
            <a:off x="4359607" y="4712757"/>
            <a:ext cx="1386416" cy="3341"/>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58" name="Straight Arrow Connector 157">
            <a:extLst>
              <a:ext uri="{FF2B5EF4-FFF2-40B4-BE49-F238E27FC236}">
                <a16:creationId xmlns:a16="http://schemas.microsoft.com/office/drawing/2014/main" id="{452C0D4A-531C-4501-BEC5-4BAAF4DB88CC}"/>
              </a:ext>
            </a:extLst>
          </p:cNvPr>
          <p:cNvCxnSpPr>
            <a:cxnSpLocks/>
          </p:cNvCxnSpPr>
          <p:nvPr/>
        </p:nvCxnSpPr>
        <p:spPr>
          <a:xfrm>
            <a:off x="5756607" y="4716097"/>
            <a:ext cx="1142999" cy="7242"/>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64" name="Straight Arrow Connector 163">
            <a:extLst>
              <a:ext uri="{FF2B5EF4-FFF2-40B4-BE49-F238E27FC236}">
                <a16:creationId xmlns:a16="http://schemas.microsoft.com/office/drawing/2014/main" id="{098A9369-129D-413B-A8A2-E563913E05CE}"/>
              </a:ext>
            </a:extLst>
          </p:cNvPr>
          <p:cNvCxnSpPr>
            <a:cxnSpLocks/>
          </p:cNvCxnSpPr>
          <p:nvPr/>
        </p:nvCxnSpPr>
        <p:spPr>
          <a:xfrm>
            <a:off x="3163690" y="4472681"/>
            <a:ext cx="1185333" cy="250658"/>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65" name="Straight Arrow Connector 164">
            <a:extLst>
              <a:ext uri="{FF2B5EF4-FFF2-40B4-BE49-F238E27FC236}">
                <a16:creationId xmlns:a16="http://schemas.microsoft.com/office/drawing/2014/main" id="{25A61124-BC59-43A3-B5F7-544708D3AE81}"/>
              </a:ext>
            </a:extLst>
          </p:cNvPr>
          <p:cNvCxnSpPr>
            <a:cxnSpLocks/>
          </p:cNvCxnSpPr>
          <p:nvPr/>
        </p:nvCxnSpPr>
        <p:spPr>
          <a:xfrm>
            <a:off x="1163440" y="3880014"/>
            <a:ext cx="941916" cy="197742"/>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66" name="Straight Arrow Connector 165">
            <a:extLst>
              <a:ext uri="{FF2B5EF4-FFF2-40B4-BE49-F238E27FC236}">
                <a16:creationId xmlns:a16="http://schemas.microsoft.com/office/drawing/2014/main" id="{2246F195-1A1D-4D5A-A73E-C4CA5BA0E9E7}"/>
              </a:ext>
            </a:extLst>
          </p:cNvPr>
          <p:cNvCxnSpPr>
            <a:cxnSpLocks/>
          </p:cNvCxnSpPr>
          <p:nvPr/>
        </p:nvCxnSpPr>
        <p:spPr>
          <a:xfrm>
            <a:off x="2084191" y="4070514"/>
            <a:ext cx="1153582" cy="409408"/>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4768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BDAD6A60-9FBA-41F9-A362-0163C426A80A}"/>
              </a:ext>
            </a:extLst>
          </p:cNvPr>
          <p:cNvSpPr/>
          <p:nvPr/>
        </p:nvSpPr>
        <p:spPr>
          <a:xfrm rot="5400000">
            <a:off x="4974593" y="2189735"/>
            <a:ext cx="5302067" cy="28819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a:endParaRPr>
          </a:p>
        </p:txBody>
      </p:sp>
      <p:sp>
        <p:nvSpPr>
          <p:cNvPr id="3" name="Rectangle: Rounded Corners 2">
            <a:extLst>
              <a:ext uri="{FF2B5EF4-FFF2-40B4-BE49-F238E27FC236}">
                <a16:creationId xmlns:a16="http://schemas.microsoft.com/office/drawing/2014/main" id="{A5546180-CF5E-4FA1-AB0B-C26E4D1699A3}"/>
              </a:ext>
            </a:extLst>
          </p:cNvPr>
          <p:cNvSpPr/>
          <p:nvPr/>
        </p:nvSpPr>
        <p:spPr>
          <a:xfrm rot="5400000">
            <a:off x="-1097987" y="2230541"/>
            <a:ext cx="5290863" cy="28213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a:endParaRPr>
          </a:p>
        </p:txBody>
      </p:sp>
      <p:sp>
        <p:nvSpPr>
          <p:cNvPr id="2" name="Title 4"/>
          <p:cNvSpPr txBox="1">
            <a:spLocks/>
          </p:cNvSpPr>
          <p:nvPr/>
        </p:nvSpPr>
        <p:spPr>
          <a:xfrm>
            <a:off x="157162" y="318364"/>
            <a:ext cx="11877675" cy="419100"/>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a:ea typeface="+mj-lt"/>
                <a:cs typeface="+mj-lt"/>
              </a:rPr>
              <a:t>Methodology: Landslide Susceptibility Mapping</a:t>
            </a:r>
            <a:endParaRPr lang="en-US" b="1" dirty="0">
              <a:latin typeface="Century Gothic"/>
              <a:ea typeface="+mj-lt"/>
              <a:cs typeface="+mj-lt"/>
            </a:endParaRPr>
          </a:p>
        </p:txBody>
      </p:sp>
      <p:sp>
        <p:nvSpPr>
          <p:cNvPr id="13" name="Rectangle: Rounded Corners 12">
            <a:extLst>
              <a:ext uri="{FF2B5EF4-FFF2-40B4-BE49-F238E27FC236}">
                <a16:creationId xmlns:a16="http://schemas.microsoft.com/office/drawing/2014/main" id="{95ABC0B6-9F9D-4417-987E-FDCDEDECC608}"/>
              </a:ext>
            </a:extLst>
          </p:cNvPr>
          <p:cNvSpPr/>
          <p:nvPr/>
        </p:nvSpPr>
        <p:spPr>
          <a:xfrm rot="5400000">
            <a:off x="1924096" y="2200941"/>
            <a:ext cx="5287689" cy="28900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a:endParaRPr>
          </a:p>
        </p:txBody>
      </p:sp>
      <p:sp>
        <p:nvSpPr>
          <p:cNvPr id="5" name="TextBox 4">
            <a:extLst>
              <a:ext uri="{FF2B5EF4-FFF2-40B4-BE49-F238E27FC236}">
                <a16:creationId xmlns:a16="http://schemas.microsoft.com/office/drawing/2014/main" id="{CA39C259-7A13-480C-BB21-A60F2110E4FD}"/>
              </a:ext>
            </a:extLst>
          </p:cNvPr>
          <p:cNvSpPr txBox="1"/>
          <p:nvPr/>
        </p:nvSpPr>
        <p:spPr>
          <a:xfrm>
            <a:off x="187380" y="1121917"/>
            <a:ext cx="272012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tx1">
                    <a:lumMod val="75000"/>
                    <a:lumOff val="25000"/>
                  </a:schemeClr>
                </a:solidFill>
                <a:latin typeface="Century Gothic"/>
              </a:rPr>
              <a:t>Determine Landslide Factors</a:t>
            </a:r>
            <a:endParaRPr lang="en-US" sz="2000" dirty="0">
              <a:solidFill>
                <a:schemeClr val="tx1">
                  <a:lumMod val="75000"/>
                  <a:lumOff val="25000"/>
                </a:schemeClr>
              </a:solidFill>
              <a:latin typeface="Century Gothic"/>
              <a:cs typeface="Calibri"/>
            </a:endParaRPr>
          </a:p>
        </p:txBody>
      </p:sp>
      <p:sp>
        <p:nvSpPr>
          <p:cNvPr id="16" name="TextBox 15">
            <a:extLst>
              <a:ext uri="{FF2B5EF4-FFF2-40B4-BE49-F238E27FC236}">
                <a16:creationId xmlns:a16="http://schemas.microsoft.com/office/drawing/2014/main" id="{CFB6BEAD-F238-4BDD-9F00-14EC12057DE4}"/>
              </a:ext>
            </a:extLst>
          </p:cNvPr>
          <p:cNvSpPr txBox="1"/>
          <p:nvPr/>
        </p:nvSpPr>
        <p:spPr>
          <a:xfrm>
            <a:off x="3171932" y="1275805"/>
            <a:ext cx="27920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tx1">
                    <a:lumMod val="75000"/>
                    <a:lumOff val="25000"/>
                  </a:schemeClr>
                </a:solidFill>
                <a:latin typeface="Century Gothic"/>
              </a:rPr>
              <a:t>Rescale Factors</a:t>
            </a:r>
          </a:p>
        </p:txBody>
      </p:sp>
      <p:sp>
        <p:nvSpPr>
          <p:cNvPr id="17" name="TextBox 16">
            <a:extLst>
              <a:ext uri="{FF2B5EF4-FFF2-40B4-BE49-F238E27FC236}">
                <a16:creationId xmlns:a16="http://schemas.microsoft.com/office/drawing/2014/main" id="{CDAF91CF-890C-4805-8AC2-675A8F2830A6}"/>
              </a:ext>
            </a:extLst>
          </p:cNvPr>
          <p:cNvSpPr txBox="1"/>
          <p:nvPr/>
        </p:nvSpPr>
        <p:spPr>
          <a:xfrm>
            <a:off x="5819864" y="1275805"/>
            <a:ext cx="36115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tx1">
                    <a:lumMod val="75000"/>
                    <a:lumOff val="25000"/>
                  </a:schemeClr>
                </a:solidFill>
                <a:latin typeface="Century Gothic"/>
              </a:rPr>
              <a:t>Overlay</a:t>
            </a:r>
            <a:r>
              <a:rPr lang="en-US" dirty="0">
                <a:solidFill>
                  <a:schemeClr val="tx1">
                    <a:lumMod val="75000"/>
                    <a:lumOff val="25000"/>
                  </a:schemeClr>
                </a:solidFill>
                <a:latin typeface="Century Gothic"/>
              </a:rPr>
              <a:t> Factors</a:t>
            </a:r>
          </a:p>
        </p:txBody>
      </p:sp>
      <p:sp>
        <p:nvSpPr>
          <p:cNvPr id="31" name="TextBox 30">
            <a:extLst>
              <a:ext uri="{FF2B5EF4-FFF2-40B4-BE49-F238E27FC236}">
                <a16:creationId xmlns:a16="http://schemas.microsoft.com/office/drawing/2014/main" id="{7F621536-9BC5-417F-B858-A461F1214ED8}"/>
              </a:ext>
            </a:extLst>
          </p:cNvPr>
          <p:cNvSpPr txBox="1"/>
          <p:nvPr/>
        </p:nvSpPr>
        <p:spPr>
          <a:xfrm>
            <a:off x="1817798" y="3845370"/>
            <a:ext cx="119896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chemeClr val="tx1">
                    <a:lumMod val="75000"/>
                    <a:lumOff val="25000"/>
                  </a:schemeClr>
                </a:solidFill>
                <a:latin typeface="Century Gothic"/>
                <a:cs typeface="Segoe UI"/>
              </a:rPr>
              <a:t>Roughness</a:t>
            </a:r>
          </a:p>
        </p:txBody>
      </p:sp>
      <p:sp>
        <p:nvSpPr>
          <p:cNvPr id="33" name="TextBox 32">
            <a:extLst>
              <a:ext uri="{FF2B5EF4-FFF2-40B4-BE49-F238E27FC236}">
                <a16:creationId xmlns:a16="http://schemas.microsoft.com/office/drawing/2014/main" id="{9B85B0C8-2D7F-44A4-BD96-2D573F1814EF}"/>
              </a:ext>
            </a:extLst>
          </p:cNvPr>
          <p:cNvSpPr txBox="1"/>
          <p:nvPr/>
        </p:nvSpPr>
        <p:spPr>
          <a:xfrm>
            <a:off x="2038646" y="4993317"/>
            <a:ext cx="757264"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500" dirty="0">
                <a:solidFill>
                  <a:schemeClr val="tx1">
                    <a:lumMod val="75000"/>
                    <a:lumOff val="25000"/>
                  </a:schemeClr>
                </a:solidFill>
                <a:latin typeface="Century Gothic"/>
                <a:ea typeface="+mn-lt"/>
                <a:cs typeface="+mn-lt"/>
              </a:rPr>
              <a:t>δ</a:t>
            </a:r>
            <a:r>
              <a:rPr lang="en-US" sz="1500" dirty="0">
                <a:solidFill>
                  <a:schemeClr val="tx1">
                    <a:lumMod val="75000"/>
                    <a:lumOff val="25000"/>
                  </a:schemeClr>
                </a:solidFill>
                <a:latin typeface="Century Gothic"/>
              </a:rPr>
              <a:t>NDVI</a:t>
            </a:r>
            <a:endParaRPr lang="en-US" sz="1500" dirty="0">
              <a:solidFill>
                <a:schemeClr val="tx1">
                  <a:lumMod val="75000"/>
                  <a:lumOff val="25000"/>
                </a:schemeClr>
              </a:solidFill>
              <a:latin typeface="Century Gothic"/>
              <a:cs typeface="Calibri"/>
            </a:endParaRPr>
          </a:p>
        </p:txBody>
      </p:sp>
      <p:sp>
        <p:nvSpPr>
          <p:cNvPr id="32" name="TextBox 31">
            <a:extLst>
              <a:ext uri="{FF2B5EF4-FFF2-40B4-BE49-F238E27FC236}">
                <a16:creationId xmlns:a16="http://schemas.microsoft.com/office/drawing/2014/main" id="{6437AA5C-1757-41E6-A8D0-3A154D93BE79}"/>
              </a:ext>
            </a:extLst>
          </p:cNvPr>
          <p:cNvSpPr txBox="1"/>
          <p:nvPr/>
        </p:nvSpPr>
        <p:spPr>
          <a:xfrm>
            <a:off x="458321" y="4998128"/>
            <a:ext cx="1030476"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chemeClr val="tx1">
                    <a:lumMod val="75000"/>
                    <a:lumOff val="25000"/>
                  </a:schemeClr>
                </a:solidFill>
                <a:latin typeface="Century Gothic"/>
                <a:cs typeface="Segoe UI"/>
              </a:rPr>
              <a:t>Lithology</a:t>
            </a:r>
            <a:endParaRPr lang="en-US" sz="1500" dirty="0">
              <a:solidFill>
                <a:schemeClr val="tx1">
                  <a:lumMod val="75000"/>
                  <a:lumOff val="25000"/>
                </a:schemeClr>
              </a:solidFill>
              <a:latin typeface="Century Gothic"/>
              <a:cs typeface="Calibri"/>
            </a:endParaRPr>
          </a:p>
        </p:txBody>
      </p:sp>
      <p:sp>
        <p:nvSpPr>
          <p:cNvPr id="24" name="TextBox 23">
            <a:extLst>
              <a:ext uri="{FF2B5EF4-FFF2-40B4-BE49-F238E27FC236}">
                <a16:creationId xmlns:a16="http://schemas.microsoft.com/office/drawing/2014/main" id="{7AE9858A-5E1C-4611-A80D-8A2480F7F9B3}"/>
              </a:ext>
            </a:extLst>
          </p:cNvPr>
          <p:cNvSpPr txBox="1"/>
          <p:nvPr/>
        </p:nvSpPr>
        <p:spPr>
          <a:xfrm>
            <a:off x="3361506" y="5007258"/>
            <a:ext cx="1055842"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chemeClr val="tx1">
                    <a:lumMod val="75000"/>
                    <a:lumOff val="25000"/>
                  </a:schemeClr>
                </a:solidFill>
                <a:latin typeface="Century Gothic"/>
                <a:cs typeface="Segoe UI"/>
              </a:rPr>
              <a:t>Lithology</a:t>
            </a:r>
            <a:endParaRPr lang="en-US" sz="1500" dirty="0">
              <a:solidFill>
                <a:schemeClr val="tx1">
                  <a:lumMod val="75000"/>
                  <a:lumOff val="25000"/>
                </a:schemeClr>
              </a:solidFill>
              <a:latin typeface="Century Gothic"/>
              <a:cs typeface="Calibri"/>
            </a:endParaRPr>
          </a:p>
        </p:txBody>
      </p:sp>
      <p:sp>
        <p:nvSpPr>
          <p:cNvPr id="26" name="TextBox 25">
            <a:extLst>
              <a:ext uri="{FF2B5EF4-FFF2-40B4-BE49-F238E27FC236}">
                <a16:creationId xmlns:a16="http://schemas.microsoft.com/office/drawing/2014/main" id="{A4268312-B2A3-46A6-B6A6-AB839039C79A}"/>
              </a:ext>
            </a:extLst>
          </p:cNvPr>
          <p:cNvSpPr txBox="1"/>
          <p:nvPr/>
        </p:nvSpPr>
        <p:spPr>
          <a:xfrm>
            <a:off x="4789113" y="3835068"/>
            <a:ext cx="1191512"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chemeClr val="tx1">
                    <a:lumMod val="75000"/>
                    <a:lumOff val="25000"/>
                  </a:schemeClr>
                </a:solidFill>
                <a:latin typeface="Century Gothic"/>
                <a:cs typeface="Segoe UI"/>
              </a:rPr>
              <a:t>Roughness</a:t>
            </a:r>
          </a:p>
        </p:txBody>
      </p:sp>
      <p:sp>
        <p:nvSpPr>
          <p:cNvPr id="27" name="TextBox 26">
            <a:extLst>
              <a:ext uri="{FF2B5EF4-FFF2-40B4-BE49-F238E27FC236}">
                <a16:creationId xmlns:a16="http://schemas.microsoft.com/office/drawing/2014/main" id="{DA763AAB-FF44-466B-89A5-484BF42654A2}"/>
              </a:ext>
            </a:extLst>
          </p:cNvPr>
          <p:cNvSpPr txBox="1"/>
          <p:nvPr/>
        </p:nvSpPr>
        <p:spPr>
          <a:xfrm>
            <a:off x="4970176" y="5007134"/>
            <a:ext cx="829387"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dirty="0">
                <a:solidFill>
                  <a:schemeClr val="tx1">
                    <a:lumMod val="75000"/>
                    <a:lumOff val="25000"/>
                  </a:schemeClr>
                </a:solidFill>
                <a:latin typeface="Century Gothic"/>
                <a:ea typeface="+mn-lt"/>
                <a:cs typeface="+mn-lt"/>
              </a:rPr>
              <a:t>δ</a:t>
            </a:r>
            <a:r>
              <a:rPr lang="en-US" sz="1500" dirty="0">
                <a:solidFill>
                  <a:schemeClr val="tx1">
                    <a:lumMod val="75000"/>
                    <a:lumOff val="25000"/>
                  </a:schemeClr>
                </a:solidFill>
                <a:latin typeface="Century Gothic"/>
              </a:rPr>
              <a:t>NDVI</a:t>
            </a:r>
            <a:endParaRPr lang="en-US" sz="1500" dirty="0">
              <a:solidFill>
                <a:schemeClr val="tx1">
                  <a:lumMod val="75000"/>
                  <a:lumOff val="25000"/>
                </a:schemeClr>
              </a:solidFill>
              <a:highlight>
                <a:srgbClr val="C0C0C0"/>
              </a:highlight>
              <a:latin typeface="Century Gothic"/>
              <a:cs typeface="Calibri"/>
            </a:endParaRPr>
          </a:p>
        </p:txBody>
      </p:sp>
      <p:sp>
        <p:nvSpPr>
          <p:cNvPr id="7" name="TextBox 6">
            <a:extLst>
              <a:ext uri="{FF2B5EF4-FFF2-40B4-BE49-F238E27FC236}">
                <a16:creationId xmlns:a16="http://schemas.microsoft.com/office/drawing/2014/main" id="{D7601CC8-9A66-4D89-A92A-5CE980A472CC}"/>
              </a:ext>
            </a:extLst>
          </p:cNvPr>
          <p:cNvSpPr txBox="1"/>
          <p:nvPr/>
        </p:nvSpPr>
        <p:spPr>
          <a:xfrm>
            <a:off x="2063757" y="2702005"/>
            <a:ext cx="707042"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dirty="0">
                <a:solidFill>
                  <a:schemeClr val="tx1">
                    <a:lumMod val="75000"/>
                    <a:lumOff val="25000"/>
                  </a:schemeClr>
                </a:solidFill>
                <a:latin typeface="Century Gothic"/>
              </a:rPr>
              <a:t>Slope</a:t>
            </a:r>
            <a:endParaRPr lang="en-US" sz="1500" dirty="0">
              <a:solidFill>
                <a:schemeClr val="tx1">
                  <a:lumMod val="75000"/>
                  <a:lumOff val="25000"/>
                </a:schemeClr>
              </a:solidFill>
              <a:latin typeface="Century Gothic"/>
              <a:ea typeface="+mn-lt"/>
              <a:cs typeface="+mn-lt"/>
            </a:endParaRPr>
          </a:p>
        </p:txBody>
      </p:sp>
      <p:sp>
        <p:nvSpPr>
          <p:cNvPr id="6" name="TextBox 5">
            <a:extLst>
              <a:ext uri="{FF2B5EF4-FFF2-40B4-BE49-F238E27FC236}">
                <a16:creationId xmlns:a16="http://schemas.microsoft.com/office/drawing/2014/main" id="{FC13F40E-28AA-4B6E-A19E-45AAB1843216}"/>
              </a:ext>
            </a:extLst>
          </p:cNvPr>
          <p:cNvSpPr txBox="1"/>
          <p:nvPr/>
        </p:nvSpPr>
        <p:spPr>
          <a:xfrm>
            <a:off x="421945" y="2707814"/>
            <a:ext cx="1103229"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500" dirty="0">
                <a:solidFill>
                  <a:schemeClr val="tx1">
                    <a:lumMod val="75000"/>
                    <a:lumOff val="25000"/>
                  </a:schemeClr>
                </a:solidFill>
                <a:latin typeface="Century Gothic"/>
              </a:rPr>
              <a:t>Elevation</a:t>
            </a:r>
          </a:p>
        </p:txBody>
      </p:sp>
      <p:sp>
        <p:nvSpPr>
          <p:cNvPr id="19" name="Arrow: Right 18">
            <a:extLst>
              <a:ext uri="{FF2B5EF4-FFF2-40B4-BE49-F238E27FC236}">
                <a16:creationId xmlns:a16="http://schemas.microsoft.com/office/drawing/2014/main" id="{82295AEA-E547-423B-8CDD-025D9084D01B}"/>
              </a:ext>
            </a:extLst>
          </p:cNvPr>
          <p:cNvSpPr/>
          <p:nvPr/>
        </p:nvSpPr>
        <p:spPr>
          <a:xfrm>
            <a:off x="2944775" y="1255833"/>
            <a:ext cx="474283" cy="415439"/>
          </a:xfrm>
          <a:prstGeom prst="rightArrow">
            <a:avLst/>
          </a:prstGeom>
          <a:solidFill>
            <a:srgbClr val="266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a:endParaRPr>
          </a:p>
        </p:txBody>
      </p:sp>
      <p:sp>
        <p:nvSpPr>
          <p:cNvPr id="34" name="TextBox 33">
            <a:extLst>
              <a:ext uri="{FF2B5EF4-FFF2-40B4-BE49-F238E27FC236}">
                <a16:creationId xmlns:a16="http://schemas.microsoft.com/office/drawing/2014/main" id="{33E9CFFF-5467-4770-88FD-A0DBC833A2A2}"/>
              </a:ext>
            </a:extLst>
          </p:cNvPr>
          <p:cNvSpPr txBox="1"/>
          <p:nvPr/>
        </p:nvSpPr>
        <p:spPr>
          <a:xfrm>
            <a:off x="3444934" y="3840746"/>
            <a:ext cx="888987"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chemeClr val="tx1">
                    <a:lumMod val="75000"/>
                    <a:lumOff val="25000"/>
                  </a:schemeClr>
                </a:solidFill>
                <a:latin typeface="Century Gothic"/>
                <a:cs typeface="Segoe UI"/>
              </a:rPr>
              <a:t>Clay %​</a:t>
            </a:r>
          </a:p>
        </p:txBody>
      </p:sp>
      <p:sp>
        <p:nvSpPr>
          <p:cNvPr id="10" name="TextBox 9">
            <a:extLst>
              <a:ext uri="{FF2B5EF4-FFF2-40B4-BE49-F238E27FC236}">
                <a16:creationId xmlns:a16="http://schemas.microsoft.com/office/drawing/2014/main" id="{BE0193FB-0E65-463C-BD4C-B5B06B7B74D0}"/>
              </a:ext>
            </a:extLst>
          </p:cNvPr>
          <p:cNvSpPr txBox="1"/>
          <p:nvPr/>
        </p:nvSpPr>
        <p:spPr>
          <a:xfrm>
            <a:off x="545217" y="3858382"/>
            <a:ext cx="856684"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chemeClr val="tx1">
                    <a:lumMod val="75000"/>
                    <a:lumOff val="25000"/>
                  </a:schemeClr>
                </a:solidFill>
                <a:latin typeface="Century Gothic"/>
                <a:cs typeface="Segoe UI"/>
              </a:rPr>
              <a:t>Clay %​</a:t>
            </a:r>
          </a:p>
        </p:txBody>
      </p:sp>
      <p:sp>
        <p:nvSpPr>
          <p:cNvPr id="39" name="Rectangle: Rounded Corners 38">
            <a:extLst>
              <a:ext uri="{FF2B5EF4-FFF2-40B4-BE49-F238E27FC236}">
                <a16:creationId xmlns:a16="http://schemas.microsoft.com/office/drawing/2014/main" id="{FA094CB3-A85E-4A00-AFB6-739F7BCE43FA}"/>
              </a:ext>
            </a:extLst>
          </p:cNvPr>
          <p:cNvSpPr/>
          <p:nvPr/>
        </p:nvSpPr>
        <p:spPr>
          <a:xfrm rot="5400000">
            <a:off x="7981452" y="2205803"/>
            <a:ext cx="5346890" cy="28371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a:endParaRPr>
          </a:p>
        </p:txBody>
      </p:sp>
      <p:sp>
        <p:nvSpPr>
          <p:cNvPr id="40" name="TextBox 39">
            <a:extLst>
              <a:ext uri="{FF2B5EF4-FFF2-40B4-BE49-F238E27FC236}">
                <a16:creationId xmlns:a16="http://schemas.microsoft.com/office/drawing/2014/main" id="{44C23021-DBF4-4538-9CF5-05F88EDA506D}"/>
              </a:ext>
            </a:extLst>
          </p:cNvPr>
          <p:cNvSpPr txBox="1"/>
          <p:nvPr/>
        </p:nvSpPr>
        <p:spPr>
          <a:xfrm>
            <a:off x="8921022" y="1261428"/>
            <a:ext cx="36115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tx1">
                    <a:lumMod val="75000"/>
                    <a:lumOff val="25000"/>
                  </a:schemeClr>
                </a:solidFill>
                <a:latin typeface="Century Gothic"/>
              </a:rPr>
              <a:t>Final Susceptibility</a:t>
            </a:r>
            <a:endParaRPr lang="en-US" dirty="0">
              <a:solidFill>
                <a:schemeClr val="tx1">
                  <a:lumMod val="75000"/>
                  <a:lumOff val="25000"/>
                </a:schemeClr>
              </a:solidFill>
            </a:endParaRPr>
          </a:p>
        </p:txBody>
      </p:sp>
      <p:sp>
        <p:nvSpPr>
          <p:cNvPr id="45" name="Arrow: Right 44">
            <a:extLst>
              <a:ext uri="{FF2B5EF4-FFF2-40B4-BE49-F238E27FC236}">
                <a16:creationId xmlns:a16="http://schemas.microsoft.com/office/drawing/2014/main" id="{BCC3C8E9-53C4-4F26-B71C-78D5B2FA3883}"/>
              </a:ext>
            </a:extLst>
          </p:cNvPr>
          <p:cNvSpPr/>
          <p:nvPr/>
        </p:nvSpPr>
        <p:spPr>
          <a:xfrm>
            <a:off x="9049620" y="1239614"/>
            <a:ext cx="464257" cy="425465"/>
          </a:xfrm>
          <a:prstGeom prst="rightArrow">
            <a:avLst/>
          </a:prstGeom>
          <a:solidFill>
            <a:srgbClr val="266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a:endParaRPr>
          </a:p>
        </p:txBody>
      </p:sp>
      <p:sp>
        <p:nvSpPr>
          <p:cNvPr id="46" name="Arrow: Right 45">
            <a:extLst>
              <a:ext uri="{FF2B5EF4-FFF2-40B4-BE49-F238E27FC236}">
                <a16:creationId xmlns:a16="http://schemas.microsoft.com/office/drawing/2014/main" id="{1FF5018D-35CD-462E-9AF5-1363FD2B3308}"/>
              </a:ext>
            </a:extLst>
          </p:cNvPr>
          <p:cNvSpPr/>
          <p:nvPr/>
        </p:nvSpPr>
        <p:spPr>
          <a:xfrm>
            <a:off x="5992773" y="1250820"/>
            <a:ext cx="464257" cy="425465"/>
          </a:xfrm>
          <a:prstGeom prst="rightArrow">
            <a:avLst/>
          </a:prstGeom>
          <a:solidFill>
            <a:srgbClr val="266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a:endParaRPr>
          </a:p>
        </p:txBody>
      </p:sp>
      <p:pic>
        <p:nvPicPr>
          <p:cNvPr id="14" name="Picture 11" descr="A picture containing nature, dark, lit, light&#10;&#10;Description automatically generated">
            <a:extLst>
              <a:ext uri="{FF2B5EF4-FFF2-40B4-BE49-F238E27FC236}">
                <a16:creationId xmlns:a16="http://schemas.microsoft.com/office/drawing/2014/main" id="{41B3084A-41C3-4810-A423-066CDED04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545" y="1875608"/>
            <a:ext cx="1208356" cy="855529"/>
          </a:xfrm>
          <a:prstGeom prst="rect">
            <a:avLst/>
          </a:prstGeom>
        </p:spPr>
      </p:pic>
      <p:pic>
        <p:nvPicPr>
          <p:cNvPr id="25" name="Picture 13">
            <a:extLst>
              <a:ext uri="{FF2B5EF4-FFF2-40B4-BE49-F238E27FC236}">
                <a16:creationId xmlns:a16="http://schemas.microsoft.com/office/drawing/2014/main" id="{54B44694-BA3C-4864-B491-9B4B2A30B9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1428" y="1874674"/>
            <a:ext cx="1205672" cy="864844"/>
          </a:xfrm>
          <a:prstGeom prst="rect">
            <a:avLst/>
          </a:prstGeom>
        </p:spPr>
      </p:pic>
      <p:pic>
        <p:nvPicPr>
          <p:cNvPr id="30" name="Picture 31" descr="Map&#10;&#10;Description automatically generated">
            <a:extLst>
              <a:ext uri="{FF2B5EF4-FFF2-40B4-BE49-F238E27FC236}">
                <a16:creationId xmlns:a16="http://schemas.microsoft.com/office/drawing/2014/main" id="{7D9D4F0B-ECC3-4675-9400-5D112855A1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453" y="3042308"/>
            <a:ext cx="1240540" cy="857807"/>
          </a:xfrm>
          <a:prstGeom prst="rect">
            <a:avLst/>
          </a:prstGeom>
        </p:spPr>
      </p:pic>
      <p:pic>
        <p:nvPicPr>
          <p:cNvPr id="36" name="Picture 14" descr="Map&#10;&#10;Description automatically generated">
            <a:extLst>
              <a:ext uri="{FF2B5EF4-FFF2-40B4-BE49-F238E27FC236}">
                <a16:creationId xmlns:a16="http://schemas.microsoft.com/office/drawing/2014/main" id="{C2E79826-C876-4DC1-A3A5-04CA1D2F68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85410" y="3055565"/>
            <a:ext cx="1237709" cy="848894"/>
          </a:xfrm>
          <a:prstGeom prst="rect">
            <a:avLst/>
          </a:prstGeom>
        </p:spPr>
      </p:pic>
      <p:pic>
        <p:nvPicPr>
          <p:cNvPr id="38" name="Picture 4" descr="Map&#10;&#10;Description automatically generated">
            <a:extLst>
              <a:ext uri="{FF2B5EF4-FFF2-40B4-BE49-F238E27FC236}">
                <a16:creationId xmlns:a16="http://schemas.microsoft.com/office/drawing/2014/main" id="{3277DECA-673C-4A82-A845-3D9B35BE5A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5203" y="4154591"/>
            <a:ext cx="1249040" cy="897277"/>
          </a:xfrm>
          <a:prstGeom prst="rect">
            <a:avLst/>
          </a:prstGeom>
        </p:spPr>
      </p:pic>
      <p:pic>
        <p:nvPicPr>
          <p:cNvPr id="52" name="Picture 15" descr="Map&#10;&#10;Description automatically generated">
            <a:extLst>
              <a:ext uri="{FF2B5EF4-FFF2-40B4-BE49-F238E27FC236}">
                <a16:creationId xmlns:a16="http://schemas.microsoft.com/office/drawing/2014/main" id="{A1939031-45CC-46FD-97AC-099EC381D9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18812" y="4166495"/>
            <a:ext cx="1170904" cy="829600"/>
          </a:xfrm>
          <a:prstGeom prst="rect">
            <a:avLst/>
          </a:prstGeom>
        </p:spPr>
      </p:pic>
      <p:sp>
        <p:nvSpPr>
          <p:cNvPr id="53" name="TextBox 52">
            <a:extLst>
              <a:ext uri="{FF2B5EF4-FFF2-40B4-BE49-F238E27FC236}">
                <a16:creationId xmlns:a16="http://schemas.microsoft.com/office/drawing/2014/main" id="{2E53D91F-7771-4B0A-8972-64CD9F4EBAA2}"/>
              </a:ext>
            </a:extLst>
          </p:cNvPr>
          <p:cNvSpPr txBox="1"/>
          <p:nvPr/>
        </p:nvSpPr>
        <p:spPr>
          <a:xfrm>
            <a:off x="3371232" y="2699155"/>
            <a:ext cx="103639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500" dirty="0">
                <a:solidFill>
                  <a:schemeClr val="tx1">
                    <a:lumMod val="75000"/>
                    <a:lumOff val="25000"/>
                  </a:schemeClr>
                </a:solidFill>
                <a:latin typeface="Century Gothic"/>
              </a:rPr>
              <a:t>Elevation</a:t>
            </a:r>
          </a:p>
        </p:txBody>
      </p:sp>
      <p:sp>
        <p:nvSpPr>
          <p:cNvPr id="54" name="TextBox 53">
            <a:extLst>
              <a:ext uri="{FF2B5EF4-FFF2-40B4-BE49-F238E27FC236}">
                <a16:creationId xmlns:a16="http://schemas.microsoft.com/office/drawing/2014/main" id="{22DBE894-AE44-4BCE-87B4-88A808C37779}"/>
              </a:ext>
            </a:extLst>
          </p:cNvPr>
          <p:cNvSpPr txBox="1"/>
          <p:nvPr/>
        </p:nvSpPr>
        <p:spPr>
          <a:xfrm>
            <a:off x="4926232" y="2693346"/>
            <a:ext cx="91727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dirty="0">
                <a:solidFill>
                  <a:schemeClr val="tx1">
                    <a:lumMod val="75000"/>
                    <a:lumOff val="25000"/>
                  </a:schemeClr>
                </a:solidFill>
                <a:latin typeface="Century Gothic"/>
              </a:rPr>
              <a:t>Slope</a:t>
            </a:r>
            <a:endParaRPr lang="en-US" sz="1500" dirty="0">
              <a:solidFill>
                <a:schemeClr val="tx1">
                  <a:lumMod val="75000"/>
                  <a:lumOff val="25000"/>
                </a:schemeClr>
              </a:solidFill>
              <a:latin typeface="Century Gothic"/>
              <a:ea typeface="+mn-lt"/>
              <a:cs typeface="+mn-lt"/>
            </a:endParaRPr>
          </a:p>
        </p:txBody>
      </p:sp>
      <p:pic>
        <p:nvPicPr>
          <p:cNvPr id="56" name="Picture 12" descr="A picture containing text&#10;&#10;Description automatically generated">
            <a:extLst>
              <a:ext uri="{FF2B5EF4-FFF2-40B4-BE49-F238E27FC236}">
                <a16:creationId xmlns:a16="http://schemas.microsoft.com/office/drawing/2014/main" id="{841449A1-5E8C-4046-BEA5-6BBBF14A29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73378" y="1747088"/>
            <a:ext cx="1426619" cy="1141307"/>
          </a:xfrm>
          <a:prstGeom prst="rect">
            <a:avLst/>
          </a:prstGeom>
        </p:spPr>
      </p:pic>
      <p:pic>
        <p:nvPicPr>
          <p:cNvPr id="58" name="Picture 16" descr="Map&#10;&#10;Description automatically generated">
            <a:extLst>
              <a:ext uri="{FF2B5EF4-FFF2-40B4-BE49-F238E27FC236}">
                <a16:creationId xmlns:a16="http://schemas.microsoft.com/office/drawing/2014/main" id="{BF824B41-9DEB-4E73-B961-1A15E0828A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70885" y="1860885"/>
            <a:ext cx="1243036" cy="866092"/>
          </a:xfrm>
          <a:prstGeom prst="rect">
            <a:avLst/>
          </a:prstGeom>
        </p:spPr>
      </p:pic>
      <p:pic>
        <p:nvPicPr>
          <p:cNvPr id="60" name="Picture 6" descr="Map&#10;&#10;Description automatically generated">
            <a:extLst>
              <a:ext uri="{FF2B5EF4-FFF2-40B4-BE49-F238E27FC236}">
                <a16:creationId xmlns:a16="http://schemas.microsoft.com/office/drawing/2014/main" id="{4AD1F5FD-F3C7-4A1C-9FE4-D92FFD074F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88084" y="3021496"/>
            <a:ext cx="1197206" cy="887752"/>
          </a:xfrm>
          <a:prstGeom prst="rect">
            <a:avLst/>
          </a:prstGeom>
        </p:spPr>
      </p:pic>
      <p:pic>
        <p:nvPicPr>
          <p:cNvPr id="62" name="Picture 17" descr="A picture containing text&#10;&#10;Description automatically generated">
            <a:extLst>
              <a:ext uri="{FF2B5EF4-FFF2-40B4-BE49-F238E27FC236}">
                <a16:creationId xmlns:a16="http://schemas.microsoft.com/office/drawing/2014/main" id="{11DDFE5B-A7E2-4871-8C2D-FA1FAEA906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96648" y="3036364"/>
            <a:ext cx="1191511" cy="853276"/>
          </a:xfrm>
          <a:prstGeom prst="rect">
            <a:avLst/>
          </a:prstGeom>
        </p:spPr>
      </p:pic>
      <p:pic>
        <p:nvPicPr>
          <p:cNvPr id="64" name="Picture 9" descr="A picture containing text&#10;&#10;Description automatically generated">
            <a:extLst>
              <a:ext uri="{FF2B5EF4-FFF2-40B4-BE49-F238E27FC236}">
                <a16:creationId xmlns:a16="http://schemas.microsoft.com/office/drawing/2014/main" id="{4C9596BF-A9F0-4002-8749-F5D9EBF6B6E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39226" y="4142189"/>
            <a:ext cx="1294922" cy="916353"/>
          </a:xfrm>
          <a:prstGeom prst="rect">
            <a:avLst/>
          </a:prstGeom>
        </p:spPr>
      </p:pic>
      <p:pic>
        <p:nvPicPr>
          <p:cNvPr id="66" name="Picture 18" descr="Map&#10;&#10;Description automatically generated">
            <a:extLst>
              <a:ext uri="{FF2B5EF4-FFF2-40B4-BE49-F238E27FC236}">
                <a16:creationId xmlns:a16="http://schemas.microsoft.com/office/drawing/2014/main" id="{D3B400A1-9D00-4993-8300-82E15F86B4F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46944" y="4139297"/>
            <a:ext cx="1290918" cy="872493"/>
          </a:xfrm>
          <a:prstGeom prst="rect">
            <a:avLst/>
          </a:prstGeom>
        </p:spPr>
      </p:pic>
      <p:pic>
        <p:nvPicPr>
          <p:cNvPr id="8" name="Picture 4" descr="A picture containing text&#10;&#10;Description automatically generated">
            <a:extLst>
              <a:ext uri="{FF2B5EF4-FFF2-40B4-BE49-F238E27FC236}">
                <a16:creationId xmlns:a16="http://schemas.microsoft.com/office/drawing/2014/main" id="{B470C274-F66B-483A-9CFB-490735E7723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413342" y="2109279"/>
            <a:ext cx="2412519" cy="3510871"/>
          </a:xfrm>
          <a:prstGeom prst="rect">
            <a:avLst/>
          </a:prstGeom>
        </p:spPr>
      </p:pic>
      <p:pic>
        <p:nvPicPr>
          <p:cNvPr id="4" name="Picture 7" descr="Map&#10;&#10;Description automatically generated">
            <a:extLst>
              <a:ext uri="{FF2B5EF4-FFF2-40B4-BE49-F238E27FC236}">
                <a16:creationId xmlns:a16="http://schemas.microsoft.com/office/drawing/2014/main" id="{878626BE-4BC0-4844-BF12-F9DCFD33619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132259" y="2585282"/>
            <a:ext cx="2901350" cy="2035687"/>
          </a:xfrm>
          <a:prstGeom prst="rect">
            <a:avLst/>
          </a:prstGeom>
        </p:spPr>
      </p:pic>
      <p:pic>
        <p:nvPicPr>
          <p:cNvPr id="23" name="Picture 5" descr="A picture containing text&#10;&#10;Description automatically generated">
            <a:extLst>
              <a:ext uri="{FF2B5EF4-FFF2-40B4-BE49-F238E27FC236}">
                <a16:creationId xmlns:a16="http://schemas.microsoft.com/office/drawing/2014/main" id="{63FB16CD-025E-4B06-A750-DC4AEBD0DB55}"/>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19255" y="5174970"/>
            <a:ext cx="1119051" cy="886088"/>
          </a:xfrm>
          <a:prstGeom prst="rect">
            <a:avLst/>
          </a:prstGeom>
        </p:spPr>
      </p:pic>
      <p:sp>
        <p:nvSpPr>
          <p:cNvPr id="83" name="TextBox 82">
            <a:extLst>
              <a:ext uri="{FF2B5EF4-FFF2-40B4-BE49-F238E27FC236}">
                <a16:creationId xmlns:a16="http://schemas.microsoft.com/office/drawing/2014/main" id="{BA665411-5D65-402D-9AD4-3AB64E86A44D}"/>
              </a:ext>
            </a:extLst>
          </p:cNvPr>
          <p:cNvSpPr txBox="1"/>
          <p:nvPr/>
        </p:nvSpPr>
        <p:spPr>
          <a:xfrm>
            <a:off x="705005" y="6019682"/>
            <a:ext cx="191193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chemeClr val="tx1">
                    <a:lumMod val="75000"/>
                    <a:lumOff val="25000"/>
                  </a:schemeClr>
                </a:solidFill>
                <a:latin typeface="Century Gothic"/>
                <a:cs typeface="Segoe UI"/>
              </a:rPr>
              <a:t>Distance to Roads</a:t>
            </a:r>
            <a:endParaRPr lang="en-US" dirty="0">
              <a:solidFill>
                <a:schemeClr val="tx1">
                  <a:lumMod val="75000"/>
                  <a:lumOff val="25000"/>
                </a:schemeClr>
              </a:solidFill>
              <a:latin typeface="Century Gothic"/>
            </a:endParaRPr>
          </a:p>
        </p:txBody>
      </p:sp>
      <p:sp>
        <p:nvSpPr>
          <p:cNvPr id="84" name="TextBox 83">
            <a:extLst>
              <a:ext uri="{FF2B5EF4-FFF2-40B4-BE49-F238E27FC236}">
                <a16:creationId xmlns:a16="http://schemas.microsoft.com/office/drawing/2014/main" id="{BD284FB1-A37E-4BD9-84BB-61B145C98AA3}"/>
              </a:ext>
            </a:extLst>
          </p:cNvPr>
          <p:cNvSpPr txBox="1"/>
          <p:nvPr/>
        </p:nvSpPr>
        <p:spPr>
          <a:xfrm>
            <a:off x="3692145" y="6020454"/>
            <a:ext cx="191193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chemeClr val="tx1">
                    <a:lumMod val="75000"/>
                    <a:lumOff val="25000"/>
                  </a:schemeClr>
                </a:solidFill>
                <a:latin typeface="Century Gothic"/>
                <a:cs typeface="Segoe UI"/>
              </a:rPr>
              <a:t>Distance to Roads</a:t>
            </a:r>
            <a:endParaRPr lang="en-US" dirty="0">
              <a:solidFill>
                <a:schemeClr val="tx1">
                  <a:lumMod val="75000"/>
                  <a:lumOff val="25000"/>
                </a:schemeClr>
              </a:solidFill>
              <a:latin typeface="Century Gothic"/>
            </a:endParaRPr>
          </a:p>
        </p:txBody>
      </p:sp>
      <p:pic>
        <p:nvPicPr>
          <p:cNvPr id="29" name="Picture 34" descr="A picture containing text&#10;&#10;Description automatically generated">
            <a:extLst>
              <a:ext uri="{FF2B5EF4-FFF2-40B4-BE49-F238E27FC236}">
                <a16:creationId xmlns:a16="http://schemas.microsoft.com/office/drawing/2014/main" id="{0E930A1D-4A8E-48B9-AD5C-2714E7951CD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959471" y="5138292"/>
            <a:ext cx="1212898" cy="953568"/>
          </a:xfrm>
          <a:prstGeom prst="rect">
            <a:avLst/>
          </a:prstGeom>
        </p:spPr>
      </p:pic>
    </p:spTree>
    <p:extLst>
      <p:ext uri="{BB962C8B-B14F-4D97-AF65-F5344CB8AC3E}">
        <p14:creationId xmlns:p14="http://schemas.microsoft.com/office/powerpoint/2010/main" val="354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3" grpId="0" animBg="1"/>
      <p:bldP spid="16" grpId="0"/>
      <p:bldP spid="17" grpId="0"/>
      <p:bldP spid="24" grpId="0"/>
      <p:bldP spid="26" grpId="0"/>
      <p:bldP spid="27" grpId="0"/>
      <p:bldP spid="19" grpId="0" animBg="1"/>
      <p:bldP spid="34" grpId="0"/>
      <p:bldP spid="39" grpId="0" animBg="1"/>
      <p:bldP spid="40" grpId="0"/>
      <p:bldP spid="45" grpId="0" animBg="1"/>
      <p:bldP spid="46" grpId="0" animBg="1"/>
      <p:bldP spid="53" grpId="0"/>
      <p:bldP spid="54"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4B4962CD-4AA4-44E5-9F56-5CC2C95CDC8C}"/>
              </a:ext>
            </a:extLst>
          </p:cNvPr>
          <p:cNvSpPr/>
          <p:nvPr/>
        </p:nvSpPr>
        <p:spPr>
          <a:xfrm rot="5400000">
            <a:off x="8485251" y="148016"/>
            <a:ext cx="1432049" cy="55640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90" name="Rectangle: Rounded Corners 89">
            <a:extLst>
              <a:ext uri="{FF2B5EF4-FFF2-40B4-BE49-F238E27FC236}">
                <a16:creationId xmlns:a16="http://schemas.microsoft.com/office/drawing/2014/main" id="{464A582E-5A5E-4D1F-855B-40DCC94ED299}"/>
              </a:ext>
            </a:extLst>
          </p:cNvPr>
          <p:cNvSpPr/>
          <p:nvPr/>
        </p:nvSpPr>
        <p:spPr>
          <a:xfrm rot="5400000">
            <a:off x="2136512" y="-1304665"/>
            <a:ext cx="1877746" cy="58659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88" name="Rectangle: Rounded Corners 87">
            <a:extLst>
              <a:ext uri="{FF2B5EF4-FFF2-40B4-BE49-F238E27FC236}">
                <a16:creationId xmlns:a16="http://schemas.microsoft.com/office/drawing/2014/main" id="{B379CE76-7853-44A7-9487-ECD8BF03B57E}"/>
              </a:ext>
            </a:extLst>
          </p:cNvPr>
          <p:cNvSpPr/>
          <p:nvPr/>
        </p:nvSpPr>
        <p:spPr>
          <a:xfrm rot="5400000">
            <a:off x="2136512" y="710624"/>
            <a:ext cx="1877746" cy="58659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74" name="Rectangle: Rounded Corners 73">
            <a:extLst>
              <a:ext uri="{FF2B5EF4-FFF2-40B4-BE49-F238E27FC236}">
                <a16:creationId xmlns:a16="http://schemas.microsoft.com/office/drawing/2014/main" id="{FD3AFE0C-7E9C-4D53-A95F-FF2E68B94C4E}"/>
              </a:ext>
            </a:extLst>
          </p:cNvPr>
          <p:cNvSpPr/>
          <p:nvPr/>
        </p:nvSpPr>
        <p:spPr>
          <a:xfrm rot="5400000">
            <a:off x="2136512" y="2735941"/>
            <a:ext cx="1877746" cy="58659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9" name="Title 4">
            <a:extLst>
              <a:ext uri="{FF2B5EF4-FFF2-40B4-BE49-F238E27FC236}">
                <a16:creationId xmlns:a16="http://schemas.microsoft.com/office/drawing/2014/main" id="{B4CFA7CF-1FE6-4E8D-97F4-6CC282B229E5}"/>
              </a:ext>
            </a:extLst>
          </p:cNvPr>
          <p:cNvSpPr txBox="1">
            <a:spLocks/>
          </p:cNvSpPr>
          <p:nvPr/>
        </p:nvSpPr>
        <p:spPr>
          <a:xfrm>
            <a:off x="-8115" y="81103"/>
            <a:ext cx="12205415" cy="619974"/>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66E99"/>
                </a:solidFill>
                <a:latin typeface="Century Gothic" panose="020F0302020204030204"/>
              </a:rPr>
              <a:t>Determining &amp; Rescaling Landslide Factors</a:t>
            </a:r>
            <a:endParaRPr lang="en-US" dirty="0">
              <a:latin typeface="Century Gothic"/>
            </a:endParaRPr>
          </a:p>
        </p:txBody>
      </p:sp>
      <p:sp>
        <p:nvSpPr>
          <p:cNvPr id="11" name="TextBox 10">
            <a:extLst>
              <a:ext uri="{FF2B5EF4-FFF2-40B4-BE49-F238E27FC236}">
                <a16:creationId xmlns:a16="http://schemas.microsoft.com/office/drawing/2014/main" id="{3E34DE68-5E36-4A9F-92C4-6939CA8A5B16}"/>
              </a:ext>
            </a:extLst>
          </p:cNvPr>
          <p:cNvSpPr txBox="1"/>
          <p:nvPr/>
        </p:nvSpPr>
        <p:spPr>
          <a:xfrm>
            <a:off x="298370" y="1390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Century Gothic"/>
              <a:cs typeface="Calibri"/>
            </a:endParaRPr>
          </a:p>
        </p:txBody>
      </p:sp>
      <p:pic>
        <p:nvPicPr>
          <p:cNvPr id="13" name="Picture 11" descr="A picture containing nature, dark, lit, light&#10;&#10;Description automatically generated">
            <a:extLst>
              <a:ext uri="{FF2B5EF4-FFF2-40B4-BE49-F238E27FC236}">
                <a16:creationId xmlns:a16="http://schemas.microsoft.com/office/drawing/2014/main" id="{D8B25AFD-740D-483B-928F-24B978C81B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255" y="730230"/>
            <a:ext cx="2432852" cy="1776448"/>
          </a:xfrm>
          <a:prstGeom prst="rect">
            <a:avLst/>
          </a:prstGeom>
        </p:spPr>
      </p:pic>
      <p:pic>
        <p:nvPicPr>
          <p:cNvPr id="15" name="Picture 13">
            <a:extLst>
              <a:ext uri="{FF2B5EF4-FFF2-40B4-BE49-F238E27FC236}">
                <a16:creationId xmlns:a16="http://schemas.microsoft.com/office/drawing/2014/main" id="{0AF8BEC3-D978-4162-A34E-63CDE1521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856" y="2757561"/>
            <a:ext cx="2483651" cy="1774557"/>
          </a:xfrm>
          <a:prstGeom prst="rect">
            <a:avLst/>
          </a:prstGeom>
        </p:spPr>
      </p:pic>
      <p:pic>
        <p:nvPicPr>
          <p:cNvPr id="23" name="Picture 14" descr="Map&#10;&#10;Description automatically generated">
            <a:extLst>
              <a:ext uri="{FF2B5EF4-FFF2-40B4-BE49-F238E27FC236}">
                <a16:creationId xmlns:a16="http://schemas.microsoft.com/office/drawing/2014/main" id="{19363D0D-842F-4598-AB46-EFD40BC663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935" y="4791967"/>
            <a:ext cx="2423493" cy="1784583"/>
          </a:xfrm>
          <a:prstGeom prst="rect">
            <a:avLst/>
          </a:prstGeom>
        </p:spPr>
      </p:pic>
      <p:sp>
        <p:nvSpPr>
          <p:cNvPr id="27" name="TextBox 26">
            <a:extLst>
              <a:ext uri="{FF2B5EF4-FFF2-40B4-BE49-F238E27FC236}">
                <a16:creationId xmlns:a16="http://schemas.microsoft.com/office/drawing/2014/main" id="{61E96F0F-6BFF-456F-8C86-9F71D5A26A8D}"/>
              </a:ext>
            </a:extLst>
          </p:cNvPr>
          <p:cNvSpPr txBox="1"/>
          <p:nvPr/>
        </p:nvSpPr>
        <p:spPr>
          <a:xfrm>
            <a:off x="2404089" y="2196145"/>
            <a:ext cx="13425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solidFill>
                  <a:schemeClr val="tx1">
                    <a:lumMod val="75000"/>
                    <a:lumOff val="25000"/>
                  </a:schemeClr>
                </a:solidFill>
                <a:latin typeface="Century Gothic"/>
              </a:rPr>
              <a:t>Elevation</a:t>
            </a:r>
          </a:p>
        </p:txBody>
      </p:sp>
      <p:sp>
        <p:nvSpPr>
          <p:cNvPr id="29" name="TextBox 28">
            <a:extLst>
              <a:ext uri="{FF2B5EF4-FFF2-40B4-BE49-F238E27FC236}">
                <a16:creationId xmlns:a16="http://schemas.microsoft.com/office/drawing/2014/main" id="{64BD4352-04B7-415B-8422-0C95EA936554}"/>
              </a:ext>
            </a:extLst>
          </p:cNvPr>
          <p:cNvSpPr txBox="1"/>
          <p:nvPr/>
        </p:nvSpPr>
        <p:spPr>
          <a:xfrm>
            <a:off x="2616748" y="4209773"/>
            <a:ext cx="9172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Century Gothic"/>
              </a:rPr>
              <a:t>Slope</a:t>
            </a:r>
            <a:endParaRPr lang="en-US" sz="2000" dirty="0">
              <a:solidFill>
                <a:schemeClr val="tx1">
                  <a:lumMod val="75000"/>
                  <a:lumOff val="25000"/>
                </a:schemeClr>
              </a:solidFill>
              <a:latin typeface="Century Gothic"/>
              <a:ea typeface="+mn-lt"/>
              <a:cs typeface="+mn-lt"/>
            </a:endParaRPr>
          </a:p>
        </p:txBody>
      </p:sp>
      <p:sp>
        <p:nvSpPr>
          <p:cNvPr id="31" name="TextBox 30">
            <a:extLst>
              <a:ext uri="{FF2B5EF4-FFF2-40B4-BE49-F238E27FC236}">
                <a16:creationId xmlns:a16="http://schemas.microsoft.com/office/drawing/2014/main" id="{B91A7AF5-0B91-44E6-BEB0-1C60298CB05D}"/>
              </a:ext>
            </a:extLst>
          </p:cNvPr>
          <p:cNvSpPr txBox="1"/>
          <p:nvPr/>
        </p:nvSpPr>
        <p:spPr>
          <a:xfrm>
            <a:off x="2313222" y="6242905"/>
            <a:ext cx="15243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Century Gothic"/>
                <a:cs typeface="Segoe UI"/>
              </a:rPr>
              <a:t>Roughness</a:t>
            </a:r>
          </a:p>
        </p:txBody>
      </p:sp>
      <p:sp>
        <p:nvSpPr>
          <p:cNvPr id="49" name="Arrow: Right 48">
            <a:extLst>
              <a:ext uri="{FF2B5EF4-FFF2-40B4-BE49-F238E27FC236}">
                <a16:creationId xmlns:a16="http://schemas.microsoft.com/office/drawing/2014/main" id="{2A1DC906-CF68-4781-B431-674B16DD0C98}"/>
              </a:ext>
            </a:extLst>
          </p:cNvPr>
          <p:cNvSpPr/>
          <p:nvPr/>
        </p:nvSpPr>
        <p:spPr>
          <a:xfrm>
            <a:off x="2733455" y="5479318"/>
            <a:ext cx="634704" cy="405413"/>
          </a:xfrm>
          <a:prstGeom prst="rightArrow">
            <a:avLst/>
          </a:prstGeom>
          <a:solidFill>
            <a:srgbClr val="266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pic>
        <p:nvPicPr>
          <p:cNvPr id="55" name="Picture 12" descr="A picture containing text&#10;&#10;Description automatically generated">
            <a:extLst>
              <a:ext uri="{FF2B5EF4-FFF2-40B4-BE49-F238E27FC236}">
                <a16:creationId xmlns:a16="http://schemas.microsoft.com/office/drawing/2014/main" id="{2B660481-92C0-429C-B5AD-B9C26D43AF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1873" y="474882"/>
            <a:ext cx="2892550" cy="2345938"/>
          </a:xfrm>
          <a:prstGeom prst="rect">
            <a:avLst/>
          </a:prstGeom>
        </p:spPr>
      </p:pic>
      <p:pic>
        <p:nvPicPr>
          <p:cNvPr id="57" name="Picture 16" descr="Map&#10;&#10;Description automatically generated">
            <a:extLst>
              <a:ext uri="{FF2B5EF4-FFF2-40B4-BE49-F238E27FC236}">
                <a16:creationId xmlns:a16="http://schemas.microsoft.com/office/drawing/2014/main" id="{CD1DF827-F6E4-4271-8A5C-026E5D0BCE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30038" y="2755208"/>
            <a:ext cx="2396221" cy="1779369"/>
          </a:xfrm>
          <a:prstGeom prst="rect">
            <a:avLst/>
          </a:prstGeom>
        </p:spPr>
      </p:pic>
      <p:pic>
        <p:nvPicPr>
          <p:cNvPr id="59" name="Picture 17" descr="A picture containing text&#10;&#10;Description automatically generated">
            <a:extLst>
              <a:ext uri="{FF2B5EF4-FFF2-40B4-BE49-F238E27FC236}">
                <a16:creationId xmlns:a16="http://schemas.microsoft.com/office/drawing/2014/main" id="{EFAD6BEF-8CFF-4AEF-A0A0-4C5CF58CFD0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00025" y="4794160"/>
            <a:ext cx="2456246" cy="1769611"/>
          </a:xfrm>
          <a:prstGeom prst="rect">
            <a:avLst/>
          </a:prstGeom>
        </p:spPr>
      </p:pic>
      <p:sp>
        <p:nvSpPr>
          <p:cNvPr id="79" name="Arrow: Right 78">
            <a:extLst>
              <a:ext uri="{FF2B5EF4-FFF2-40B4-BE49-F238E27FC236}">
                <a16:creationId xmlns:a16="http://schemas.microsoft.com/office/drawing/2014/main" id="{0A0EABCB-DD2D-42DE-A6A3-E63963BF1AAA}"/>
              </a:ext>
            </a:extLst>
          </p:cNvPr>
          <p:cNvSpPr/>
          <p:nvPr/>
        </p:nvSpPr>
        <p:spPr>
          <a:xfrm>
            <a:off x="2733455" y="3375797"/>
            <a:ext cx="634704" cy="405413"/>
          </a:xfrm>
          <a:prstGeom prst="rightArrow">
            <a:avLst/>
          </a:prstGeom>
          <a:solidFill>
            <a:srgbClr val="266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81" name="Arrow: Right 80">
            <a:extLst>
              <a:ext uri="{FF2B5EF4-FFF2-40B4-BE49-F238E27FC236}">
                <a16:creationId xmlns:a16="http://schemas.microsoft.com/office/drawing/2014/main" id="{A34AB4E9-ADD3-4CEC-AC44-BC448FE4E080}"/>
              </a:ext>
            </a:extLst>
          </p:cNvPr>
          <p:cNvSpPr/>
          <p:nvPr/>
        </p:nvSpPr>
        <p:spPr>
          <a:xfrm>
            <a:off x="2733455" y="1380560"/>
            <a:ext cx="634704" cy="405413"/>
          </a:xfrm>
          <a:prstGeom prst="rightArrow">
            <a:avLst/>
          </a:prstGeom>
          <a:solidFill>
            <a:srgbClr val="266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35" name="TextBox 34">
            <a:extLst>
              <a:ext uri="{FF2B5EF4-FFF2-40B4-BE49-F238E27FC236}">
                <a16:creationId xmlns:a16="http://schemas.microsoft.com/office/drawing/2014/main" id="{C6B9CD26-1D84-4A0D-B440-E4F920484E14}"/>
              </a:ext>
            </a:extLst>
          </p:cNvPr>
          <p:cNvSpPr txBox="1"/>
          <p:nvPr/>
        </p:nvSpPr>
        <p:spPr>
          <a:xfrm>
            <a:off x="8514400" y="3285773"/>
            <a:ext cx="137375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Century Gothic"/>
                <a:cs typeface="Segoe UI"/>
              </a:rPr>
              <a:t>Lithology</a:t>
            </a:r>
            <a:endParaRPr lang="en-US" sz="2000" dirty="0">
              <a:solidFill>
                <a:schemeClr val="tx1">
                  <a:lumMod val="75000"/>
                  <a:lumOff val="25000"/>
                </a:schemeClr>
              </a:solidFill>
              <a:latin typeface="Century Gothic"/>
              <a:cs typeface="Calibri"/>
            </a:endParaRPr>
          </a:p>
        </p:txBody>
      </p:sp>
      <p:pic>
        <p:nvPicPr>
          <p:cNvPr id="41" name="Picture 4" descr="Map&#10;&#10;Description automatically generated">
            <a:extLst>
              <a:ext uri="{FF2B5EF4-FFF2-40B4-BE49-F238E27FC236}">
                <a16:creationId xmlns:a16="http://schemas.microsoft.com/office/drawing/2014/main" id="{09E7A7C2-15F6-420E-9BB8-26E624CC3F9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33474" y="2253490"/>
            <a:ext cx="2075861" cy="1345538"/>
          </a:xfrm>
          <a:prstGeom prst="rect">
            <a:avLst/>
          </a:prstGeom>
        </p:spPr>
      </p:pic>
      <p:pic>
        <p:nvPicPr>
          <p:cNvPr id="84" name="Picture 9" descr="A picture containing text&#10;&#10;Description automatically generated">
            <a:extLst>
              <a:ext uri="{FF2B5EF4-FFF2-40B4-BE49-F238E27FC236}">
                <a16:creationId xmlns:a16="http://schemas.microsoft.com/office/drawing/2014/main" id="{ECCFA3FA-DC23-4564-AE9C-E8C5AC709ED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63828" y="2250866"/>
            <a:ext cx="1926998" cy="1348913"/>
          </a:xfrm>
          <a:prstGeom prst="rect">
            <a:avLst/>
          </a:prstGeom>
        </p:spPr>
      </p:pic>
      <p:sp>
        <p:nvSpPr>
          <p:cNvPr id="95" name="Arrow: Right 94">
            <a:extLst>
              <a:ext uri="{FF2B5EF4-FFF2-40B4-BE49-F238E27FC236}">
                <a16:creationId xmlns:a16="http://schemas.microsoft.com/office/drawing/2014/main" id="{D0338E2D-208B-4268-AA9A-20009B90FAEC}"/>
              </a:ext>
            </a:extLst>
          </p:cNvPr>
          <p:cNvSpPr/>
          <p:nvPr/>
        </p:nvSpPr>
        <p:spPr>
          <a:xfrm>
            <a:off x="8897924" y="2783004"/>
            <a:ext cx="606703" cy="284353"/>
          </a:xfrm>
          <a:prstGeom prst="rightArrow">
            <a:avLst/>
          </a:prstGeom>
          <a:solidFill>
            <a:srgbClr val="266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40" name="Rectangle: Rounded Corners 39">
            <a:extLst>
              <a:ext uri="{FF2B5EF4-FFF2-40B4-BE49-F238E27FC236}">
                <a16:creationId xmlns:a16="http://schemas.microsoft.com/office/drawing/2014/main" id="{DCD61F85-F7D7-4806-AAF8-D035D1330E71}"/>
              </a:ext>
            </a:extLst>
          </p:cNvPr>
          <p:cNvSpPr/>
          <p:nvPr/>
        </p:nvSpPr>
        <p:spPr>
          <a:xfrm rot="5400000">
            <a:off x="8485251" y="3124130"/>
            <a:ext cx="1432049" cy="55640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43" name="TextBox 42">
            <a:extLst>
              <a:ext uri="{FF2B5EF4-FFF2-40B4-BE49-F238E27FC236}">
                <a16:creationId xmlns:a16="http://schemas.microsoft.com/office/drawing/2014/main" id="{50A56209-C998-40B1-8B0F-A7F59A484A14}"/>
              </a:ext>
            </a:extLst>
          </p:cNvPr>
          <p:cNvSpPr txBox="1"/>
          <p:nvPr/>
        </p:nvSpPr>
        <p:spPr>
          <a:xfrm>
            <a:off x="8567667" y="5965932"/>
            <a:ext cx="13204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Century Gothic"/>
                <a:cs typeface="Calibri"/>
              </a:rPr>
              <a:t>Distance</a:t>
            </a:r>
          </a:p>
          <a:p>
            <a:r>
              <a:rPr lang="en-US" sz="2000" dirty="0">
                <a:solidFill>
                  <a:schemeClr val="tx1">
                    <a:lumMod val="75000"/>
                    <a:lumOff val="25000"/>
                  </a:schemeClr>
                </a:solidFill>
                <a:latin typeface="Century Gothic"/>
                <a:cs typeface="Calibri"/>
              </a:rPr>
              <a:t>to Roads</a:t>
            </a:r>
          </a:p>
        </p:txBody>
      </p:sp>
      <p:pic>
        <p:nvPicPr>
          <p:cNvPr id="5" name="Picture 5">
            <a:extLst>
              <a:ext uri="{FF2B5EF4-FFF2-40B4-BE49-F238E27FC236}">
                <a16:creationId xmlns:a16="http://schemas.microsoft.com/office/drawing/2014/main" id="{60EFFA7A-DB12-447E-B59F-EDD2395578C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95823" y="5233644"/>
            <a:ext cx="1751163" cy="1379656"/>
          </a:xfrm>
          <a:prstGeom prst="rect">
            <a:avLst/>
          </a:prstGeom>
        </p:spPr>
      </p:pic>
      <p:sp>
        <p:nvSpPr>
          <p:cNvPr id="46" name="Rectangle: Rounded Corners 45">
            <a:extLst>
              <a:ext uri="{FF2B5EF4-FFF2-40B4-BE49-F238E27FC236}">
                <a16:creationId xmlns:a16="http://schemas.microsoft.com/office/drawing/2014/main" id="{19EBF303-45F1-4708-BB0A-FF99A4B22A08}"/>
              </a:ext>
            </a:extLst>
          </p:cNvPr>
          <p:cNvSpPr/>
          <p:nvPr/>
        </p:nvSpPr>
        <p:spPr>
          <a:xfrm rot="5400000">
            <a:off x="8485251" y="1628884"/>
            <a:ext cx="1432049" cy="55640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48" name="Rectangle: Rounded Corners 47">
            <a:extLst>
              <a:ext uri="{FF2B5EF4-FFF2-40B4-BE49-F238E27FC236}">
                <a16:creationId xmlns:a16="http://schemas.microsoft.com/office/drawing/2014/main" id="{96BC8F58-C8ED-45E3-97DB-8B55913834DD}"/>
              </a:ext>
            </a:extLst>
          </p:cNvPr>
          <p:cNvSpPr/>
          <p:nvPr/>
        </p:nvSpPr>
        <p:spPr>
          <a:xfrm rot="5400000">
            <a:off x="8485251" y="-1347229"/>
            <a:ext cx="1432049" cy="55640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pic>
        <p:nvPicPr>
          <p:cNvPr id="39" name="Picture 31" descr="Map&#10;&#10;Description automatically generated">
            <a:extLst>
              <a:ext uri="{FF2B5EF4-FFF2-40B4-BE49-F238E27FC236}">
                <a16:creationId xmlns:a16="http://schemas.microsoft.com/office/drawing/2014/main" id="{9A8E0981-0D01-4EAE-A759-0A3A9143DA9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91641" y="804287"/>
            <a:ext cx="1959526" cy="1275259"/>
          </a:xfrm>
          <a:prstGeom prst="rect">
            <a:avLst/>
          </a:prstGeom>
        </p:spPr>
      </p:pic>
      <p:sp>
        <p:nvSpPr>
          <p:cNvPr id="37" name="TextBox 36">
            <a:extLst>
              <a:ext uri="{FF2B5EF4-FFF2-40B4-BE49-F238E27FC236}">
                <a16:creationId xmlns:a16="http://schemas.microsoft.com/office/drawing/2014/main" id="{CDD82F2C-4AA8-4ED6-9F2B-B30BEBFDA216}"/>
              </a:ext>
            </a:extLst>
          </p:cNvPr>
          <p:cNvSpPr txBox="1"/>
          <p:nvPr/>
        </p:nvSpPr>
        <p:spPr>
          <a:xfrm>
            <a:off x="8630503" y="1757934"/>
            <a:ext cx="11415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Century Gothic"/>
                <a:cs typeface="Segoe UI"/>
              </a:rPr>
              <a:t>Clay %​</a:t>
            </a:r>
          </a:p>
        </p:txBody>
      </p:sp>
      <p:pic>
        <p:nvPicPr>
          <p:cNvPr id="86" name="Picture 6" descr="Map&#10;&#10;Description automatically generated">
            <a:extLst>
              <a:ext uri="{FF2B5EF4-FFF2-40B4-BE49-F238E27FC236}">
                <a16:creationId xmlns:a16="http://schemas.microsoft.com/office/drawing/2014/main" id="{2FDE3C9E-9BCE-45E0-8AF7-24B1FE8AA90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802009" y="735448"/>
            <a:ext cx="2050636" cy="1366457"/>
          </a:xfrm>
          <a:prstGeom prst="rect">
            <a:avLst/>
          </a:prstGeom>
        </p:spPr>
      </p:pic>
      <p:sp>
        <p:nvSpPr>
          <p:cNvPr id="97" name="Arrow: Right 96">
            <a:extLst>
              <a:ext uri="{FF2B5EF4-FFF2-40B4-BE49-F238E27FC236}">
                <a16:creationId xmlns:a16="http://schemas.microsoft.com/office/drawing/2014/main" id="{130B79AB-193D-431B-A523-EFBA2E63D441}"/>
              </a:ext>
            </a:extLst>
          </p:cNvPr>
          <p:cNvSpPr/>
          <p:nvPr/>
        </p:nvSpPr>
        <p:spPr>
          <a:xfrm>
            <a:off x="8920268" y="1223578"/>
            <a:ext cx="562015" cy="298187"/>
          </a:xfrm>
          <a:prstGeom prst="rightArrow">
            <a:avLst/>
          </a:prstGeom>
          <a:solidFill>
            <a:srgbClr val="266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pic>
        <p:nvPicPr>
          <p:cNvPr id="25" name="Picture 15" descr="Map&#10;&#10;Description automatically generated">
            <a:extLst>
              <a:ext uri="{FF2B5EF4-FFF2-40B4-BE49-F238E27FC236}">
                <a16:creationId xmlns:a16="http://schemas.microsoft.com/office/drawing/2014/main" id="{6EB4DFC0-AA65-4720-B7E5-4395626097E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63789" y="3729367"/>
            <a:ext cx="2015231" cy="1379689"/>
          </a:xfrm>
          <a:prstGeom prst="rect">
            <a:avLst/>
          </a:prstGeom>
        </p:spPr>
      </p:pic>
      <p:sp>
        <p:nvSpPr>
          <p:cNvPr id="33" name="TextBox 32">
            <a:extLst>
              <a:ext uri="{FF2B5EF4-FFF2-40B4-BE49-F238E27FC236}">
                <a16:creationId xmlns:a16="http://schemas.microsoft.com/office/drawing/2014/main" id="{9A9E52A0-C4FF-4308-B973-232C33B2AD3C}"/>
              </a:ext>
            </a:extLst>
          </p:cNvPr>
          <p:cNvSpPr txBox="1"/>
          <p:nvPr/>
        </p:nvSpPr>
        <p:spPr>
          <a:xfrm>
            <a:off x="8715743" y="4755010"/>
            <a:ext cx="9710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solidFill>
                  <a:schemeClr val="tx1">
                    <a:lumMod val="75000"/>
                    <a:lumOff val="25000"/>
                  </a:schemeClr>
                </a:solidFill>
                <a:latin typeface="Century Gothic"/>
                <a:ea typeface="+mn-lt"/>
                <a:cs typeface="+mn-lt"/>
              </a:rPr>
              <a:t>δNDVI</a:t>
            </a:r>
            <a:endParaRPr lang="en-US" sz="2000" dirty="0">
              <a:solidFill>
                <a:schemeClr val="tx1">
                  <a:lumMod val="75000"/>
                  <a:lumOff val="25000"/>
                </a:schemeClr>
              </a:solidFill>
              <a:latin typeface="Century Gothic"/>
              <a:cs typeface="Calibri"/>
            </a:endParaRPr>
          </a:p>
        </p:txBody>
      </p:sp>
      <p:pic>
        <p:nvPicPr>
          <p:cNvPr id="69" name="Picture 18" descr="Map&#10;&#10;Description automatically generated">
            <a:extLst>
              <a:ext uri="{FF2B5EF4-FFF2-40B4-BE49-F238E27FC236}">
                <a16:creationId xmlns:a16="http://schemas.microsoft.com/office/drawing/2014/main" id="{6B46EA67-68DB-41DD-B956-735122C81DC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793952" y="3731438"/>
            <a:ext cx="2066751" cy="1339752"/>
          </a:xfrm>
          <a:prstGeom prst="rect">
            <a:avLst/>
          </a:prstGeom>
        </p:spPr>
      </p:pic>
      <p:sp>
        <p:nvSpPr>
          <p:cNvPr id="42" name="Arrow: Right 41">
            <a:extLst>
              <a:ext uri="{FF2B5EF4-FFF2-40B4-BE49-F238E27FC236}">
                <a16:creationId xmlns:a16="http://schemas.microsoft.com/office/drawing/2014/main" id="{C91791FD-6354-4BA9-8E60-C397FA24D37B}"/>
              </a:ext>
            </a:extLst>
          </p:cNvPr>
          <p:cNvSpPr/>
          <p:nvPr/>
        </p:nvSpPr>
        <p:spPr>
          <a:xfrm>
            <a:off x="8897924" y="5672853"/>
            <a:ext cx="606703" cy="284353"/>
          </a:xfrm>
          <a:prstGeom prst="rightArrow">
            <a:avLst/>
          </a:prstGeom>
          <a:solidFill>
            <a:srgbClr val="266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pic>
        <p:nvPicPr>
          <p:cNvPr id="2" name="Picture 3" descr="A picture containing hydrozoan&#10;&#10;Description automatically generated">
            <a:extLst>
              <a:ext uri="{FF2B5EF4-FFF2-40B4-BE49-F238E27FC236}">
                <a16:creationId xmlns:a16="http://schemas.microsoft.com/office/drawing/2014/main" id="{5D3DB946-526D-443E-B581-AD628F56D4C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51104" y="5206902"/>
            <a:ext cx="1952447" cy="1433141"/>
          </a:xfrm>
          <a:prstGeom prst="rect">
            <a:avLst/>
          </a:prstGeom>
        </p:spPr>
      </p:pic>
      <p:sp>
        <p:nvSpPr>
          <p:cNvPr id="44" name="Arrow: Right 43">
            <a:extLst>
              <a:ext uri="{FF2B5EF4-FFF2-40B4-BE49-F238E27FC236}">
                <a16:creationId xmlns:a16="http://schemas.microsoft.com/office/drawing/2014/main" id="{2D7526B1-F7AA-4372-9977-DC9653E44D73}"/>
              </a:ext>
            </a:extLst>
          </p:cNvPr>
          <p:cNvSpPr/>
          <p:nvPr/>
        </p:nvSpPr>
        <p:spPr>
          <a:xfrm>
            <a:off x="8897924" y="4191986"/>
            <a:ext cx="606703" cy="284353"/>
          </a:xfrm>
          <a:prstGeom prst="rightArrow">
            <a:avLst/>
          </a:prstGeom>
          <a:solidFill>
            <a:srgbClr val="266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Tree>
    <p:extLst>
      <p:ext uri="{BB962C8B-B14F-4D97-AF65-F5344CB8AC3E}">
        <p14:creationId xmlns:p14="http://schemas.microsoft.com/office/powerpoint/2010/main" val="124017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Map&#10;&#10;Description automatically generated">
            <a:extLst>
              <a:ext uri="{FF2B5EF4-FFF2-40B4-BE49-F238E27FC236}">
                <a16:creationId xmlns:a16="http://schemas.microsoft.com/office/drawing/2014/main" id="{22C4DD07-B96F-4306-B426-B4F49B147E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44" y="842342"/>
            <a:ext cx="7348330" cy="5791750"/>
          </a:xfrm>
          <a:prstGeom prst="rect">
            <a:avLst/>
          </a:prstGeom>
        </p:spPr>
      </p:pic>
      <p:sp>
        <p:nvSpPr>
          <p:cNvPr id="3" name="Title 4"/>
          <p:cNvSpPr txBox="1">
            <a:spLocks/>
          </p:cNvSpPr>
          <p:nvPr/>
        </p:nvSpPr>
        <p:spPr>
          <a:xfrm>
            <a:off x="164620" y="220900"/>
            <a:ext cx="10150020" cy="526724"/>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Results: Landslide Susceptibility Map </a:t>
            </a:r>
            <a:endParaRPr lang="en-US" dirty="0">
              <a:cs typeface="Calibri Light" panose="020F0302020204030204"/>
            </a:endParaRPr>
          </a:p>
        </p:txBody>
      </p:sp>
      <p:grpSp>
        <p:nvGrpSpPr>
          <p:cNvPr id="5" name="Group 4">
            <a:extLst>
              <a:ext uri="{FF2B5EF4-FFF2-40B4-BE49-F238E27FC236}">
                <a16:creationId xmlns:a16="http://schemas.microsoft.com/office/drawing/2014/main" id="{DE19D8A1-E1DE-4B5C-B03D-C25BCA28821A}"/>
              </a:ext>
            </a:extLst>
          </p:cNvPr>
          <p:cNvGrpSpPr/>
          <p:nvPr/>
        </p:nvGrpSpPr>
        <p:grpSpPr>
          <a:xfrm>
            <a:off x="247354" y="6138287"/>
            <a:ext cx="1687905" cy="332089"/>
            <a:chOff x="517859" y="5833586"/>
            <a:chExt cx="1843768" cy="401361"/>
          </a:xfrm>
        </p:grpSpPr>
        <p:sp>
          <p:nvSpPr>
            <p:cNvPr id="43" name="TextBox 42">
              <a:extLst>
                <a:ext uri="{FF2B5EF4-FFF2-40B4-BE49-F238E27FC236}">
                  <a16:creationId xmlns:a16="http://schemas.microsoft.com/office/drawing/2014/main" id="{F37DE629-F51D-4798-870E-1580739CF0D6}"/>
                </a:ext>
              </a:extLst>
            </p:cNvPr>
            <p:cNvSpPr txBox="1"/>
            <p:nvPr/>
          </p:nvSpPr>
          <p:spPr>
            <a:xfrm>
              <a:off x="1689693" y="5833586"/>
              <a:ext cx="3851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3</a:t>
              </a:r>
            </a:p>
          </p:txBody>
        </p:sp>
        <p:sp>
          <p:nvSpPr>
            <p:cNvPr id="45" name="TextBox 44">
              <a:extLst>
                <a:ext uri="{FF2B5EF4-FFF2-40B4-BE49-F238E27FC236}">
                  <a16:creationId xmlns:a16="http://schemas.microsoft.com/office/drawing/2014/main" id="{21C55E5A-FBC5-4F24-9C7C-E89513F43BDA}"/>
                </a:ext>
              </a:extLst>
            </p:cNvPr>
            <p:cNvSpPr txBox="1"/>
            <p:nvPr/>
          </p:nvSpPr>
          <p:spPr>
            <a:xfrm>
              <a:off x="977434" y="5833586"/>
              <a:ext cx="488375" cy="371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1.5</a:t>
              </a:r>
            </a:p>
          </p:txBody>
        </p:sp>
        <p:sp>
          <p:nvSpPr>
            <p:cNvPr id="47" name="TextBox 46">
              <a:extLst>
                <a:ext uri="{FF2B5EF4-FFF2-40B4-BE49-F238E27FC236}">
                  <a16:creationId xmlns:a16="http://schemas.microsoft.com/office/drawing/2014/main" id="{4619BC00-9C8D-4314-9B7B-8165E3F1CA6D}"/>
                </a:ext>
              </a:extLst>
            </p:cNvPr>
            <p:cNvSpPr txBox="1"/>
            <p:nvPr/>
          </p:nvSpPr>
          <p:spPr>
            <a:xfrm>
              <a:off x="517859" y="5833586"/>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0</a:t>
              </a:r>
            </a:p>
          </p:txBody>
        </p:sp>
        <p:grpSp>
          <p:nvGrpSpPr>
            <p:cNvPr id="55" name="Group 54">
              <a:extLst>
                <a:ext uri="{FF2B5EF4-FFF2-40B4-BE49-F238E27FC236}">
                  <a16:creationId xmlns:a16="http://schemas.microsoft.com/office/drawing/2014/main" id="{D0A0888C-7881-433A-A0EA-12DC03489085}"/>
                </a:ext>
              </a:extLst>
            </p:cNvPr>
            <p:cNvGrpSpPr/>
            <p:nvPr/>
          </p:nvGrpSpPr>
          <p:grpSpPr>
            <a:xfrm>
              <a:off x="656672" y="6135917"/>
              <a:ext cx="1189555" cy="99030"/>
              <a:chOff x="5402631" y="5905619"/>
              <a:chExt cx="1189555" cy="99030"/>
            </a:xfrm>
          </p:grpSpPr>
          <p:cxnSp>
            <p:nvCxnSpPr>
              <p:cNvPr id="49" name="Straight Connector 48">
                <a:extLst>
                  <a:ext uri="{FF2B5EF4-FFF2-40B4-BE49-F238E27FC236}">
                    <a16:creationId xmlns:a16="http://schemas.microsoft.com/office/drawing/2014/main" id="{209DB825-4CB2-4647-A21B-BECF6F94F07D}"/>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0799221-64D2-49DF-8EFD-5922EE9F3618}"/>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B3F93A1-4E0A-47D8-8328-29B9E4F4FD72}"/>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070590-6A3F-4A4B-85EE-C793035B7A9C}"/>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11FB98E-0AE5-42AF-8C04-59792B388D52}"/>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A625712-5605-417A-B375-966F61E36372}"/>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78E4EA49-30A1-4043-99D1-E91627304FC7}"/>
                </a:ext>
              </a:extLst>
            </p:cNvPr>
            <p:cNvSpPr txBox="1"/>
            <p:nvPr/>
          </p:nvSpPr>
          <p:spPr>
            <a:xfrm>
              <a:off x="1852941" y="5836828"/>
              <a:ext cx="5086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mi</a:t>
              </a:r>
            </a:p>
          </p:txBody>
        </p:sp>
      </p:grpSp>
      <p:pic>
        <p:nvPicPr>
          <p:cNvPr id="7" name="Picture 15" descr="Background pattern&#10;&#10;Description automatically generated">
            <a:extLst>
              <a:ext uri="{FF2B5EF4-FFF2-40B4-BE49-F238E27FC236}">
                <a16:creationId xmlns:a16="http://schemas.microsoft.com/office/drawing/2014/main" id="{CC607BBB-3E60-4E78-8FB3-F3A0F92A13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3088" y="1245795"/>
            <a:ext cx="302895" cy="421005"/>
          </a:xfrm>
          <a:prstGeom prst="rect">
            <a:avLst/>
          </a:prstGeom>
        </p:spPr>
      </p:pic>
      <p:sp>
        <p:nvSpPr>
          <p:cNvPr id="8" name="TextBox 7">
            <a:extLst>
              <a:ext uri="{FF2B5EF4-FFF2-40B4-BE49-F238E27FC236}">
                <a16:creationId xmlns:a16="http://schemas.microsoft.com/office/drawing/2014/main" id="{BA0E4DF3-0575-447B-B22B-6F8D94C730B1}"/>
              </a:ext>
            </a:extLst>
          </p:cNvPr>
          <p:cNvSpPr txBox="1"/>
          <p:nvPr/>
        </p:nvSpPr>
        <p:spPr>
          <a:xfrm>
            <a:off x="7054422" y="910453"/>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N</a:t>
            </a:r>
          </a:p>
        </p:txBody>
      </p:sp>
      <p:grpSp>
        <p:nvGrpSpPr>
          <p:cNvPr id="16" name="Group 15">
            <a:extLst>
              <a:ext uri="{FF2B5EF4-FFF2-40B4-BE49-F238E27FC236}">
                <a16:creationId xmlns:a16="http://schemas.microsoft.com/office/drawing/2014/main" id="{5B56955A-AB90-45A1-8C4E-DFCB7A7E7D2C}"/>
              </a:ext>
            </a:extLst>
          </p:cNvPr>
          <p:cNvGrpSpPr/>
          <p:nvPr/>
        </p:nvGrpSpPr>
        <p:grpSpPr>
          <a:xfrm>
            <a:off x="7766843" y="2464852"/>
            <a:ext cx="3937931" cy="338554"/>
            <a:chOff x="8109045" y="2300217"/>
            <a:chExt cx="3937931" cy="338554"/>
          </a:xfrm>
        </p:grpSpPr>
        <p:sp>
          <p:nvSpPr>
            <p:cNvPr id="9" name="Rectangle 8">
              <a:extLst>
                <a:ext uri="{FF2B5EF4-FFF2-40B4-BE49-F238E27FC236}">
                  <a16:creationId xmlns:a16="http://schemas.microsoft.com/office/drawing/2014/main" id="{2FA775E5-CBF0-4AB0-BEC5-4580BC834016}"/>
                </a:ext>
              </a:extLst>
            </p:cNvPr>
            <p:cNvSpPr/>
            <p:nvPr/>
          </p:nvSpPr>
          <p:spPr>
            <a:xfrm>
              <a:off x="8109045" y="2328650"/>
              <a:ext cx="303044" cy="291697"/>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F3F3F"/>
                </a:solidFill>
                <a:latin typeface="Century Gothic"/>
              </a:endParaRPr>
            </a:p>
          </p:txBody>
        </p:sp>
        <p:sp>
          <p:nvSpPr>
            <p:cNvPr id="13" name="TextBox 11">
              <a:extLst>
                <a:ext uri="{FF2B5EF4-FFF2-40B4-BE49-F238E27FC236}">
                  <a16:creationId xmlns:a16="http://schemas.microsoft.com/office/drawing/2014/main" id="{5D792D9E-B626-4A6C-9A06-18B239871139}"/>
                </a:ext>
              </a:extLst>
            </p:cNvPr>
            <p:cNvSpPr txBox="1"/>
            <p:nvPr/>
          </p:nvSpPr>
          <p:spPr>
            <a:xfrm>
              <a:off x="8461612" y="2300217"/>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Very High Susceptibility: 95-100%</a:t>
              </a:r>
            </a:p>
          </p:txBody>
        </p:sp>
      </p:grpSp>
      <p:grpSp>
        <p:nvGrpSpPr>
          <p:cNvPr id="17" name="Group 16">
            <a:extLst>
              <a:ext uri="{FF2B5EF4-FFF2-40B4-BE49-F238E27FC236}">
                <a16:creationId xmlns:a16="http://schemas.microsoft.com/office/drawing/2014/main" id="{668D610A-F27F-49AE-A01F-91E290961388}"/>
              </a:ext>
            </a:extLst>
          </p:cNvPr>
          <p:cNvGrpSpPr/>
          <p:nvPr/>
        </p:nvGrpSpPr>
        <p:grpSpPr>
          <a:xfrm>
            <a:off x="7766843" y="2945602"/>
            <a:ext cx="3937931" cy="338554"/>
            <a:chOff x="8109045" y="2755142"/>
            <a:chExt cx="3937931" cy="338554"/>
          </a:xfrm>
        </p:grpSpPr>
        <p:sp>
          <p:nvSpPr>
            <p:cNvPr id="10" name="Rectangle 9">
              <a:extLst>
                <a:ext uri="{FF2B5EF4-FFF2-40B4-BE49-F238E27FC236}">
                  <a16:creationId xmlns:a16="http://schemas.microsoft.com/office/drawing/2014/main" id="{23D8C968-10E5-4A40-B1CF-3285BE5B1386}"/>
                </a:ext>
              </a:extLst>
            </p:cNvPr>
            <p:cNvSpPr/>
            <p:nvPr/>
          </p:nvSpPr>
          <p:spPr>
            <a:xfrm>
              <a:off x="8109045" y="2777888"/>
              <a:ext cx="303044" cy="291697"/>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F3F3F"/>
                </a:solidFill>
                <a:latin typeface="Century Gothic"/>
              </a:endParaRPr>
            </a:p>
          </p:txBody>
        </p:sp>
        <p:sp>
          <p:nvSpPr>
            <p:cNvPr id="14" name="TextBox 12">
              <a:extLst>
                <a:ext uri="{FF2B5EF4-FFF2-40B4-BE49-F238E27FC236}">
                  <a16:creationId xmlns:a16="http://schemas.microsoft.com/office/drawing/2014/main" id="{1A9B207B-67F5-4797-84B9-3B2F9207456A}"/>
                </a:ext>
              </a:extLst>
            </p:cNvPr>
            <p:cNvSpPr txBox="1"/>
            <p:nvPr/>
          </p:nvSpPr>
          <p:spPr>
            <a:xfrm>
              <a:off x="8461612" y="2755142"/>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High Susceptibility: 90-95%</a:t>
              </a:r>
            </a:p>
          </p:txBody>
        </p:sp>
      </p:grpSp>
      <p:grpSp>
        <p:nvGrpSpPr>
          <p:cNvPr id="18" name="Group 17">
            <a:extLst>
              <a:ext uri="{FF2B5EF4-FFF2-40B4-BE49-F238E27FC236}">
                <a16:creationId xmlns:a16="http://schemas.microsoft.com/office/drawing/2014/main" id="{4606F274-586C-4E7E-991B-8A79A71828E8}"/>
              </a:ext>
            </a:extLst>
          </p:cNvPr>
          <p:cNvGrpSpPr/>
          <p:nvPr/>
        </p:nvGrpSpPr>
        <p:grpSpPr>
          <a:xfrm>
            <a:off x="7766843" y="3426353"/>
            <a:ext cx="3937931" cy="338554"/>
            <a:chOff x="8109045" y="3255560"/>
            <a:chExt cx="3937931" cy="338554"/>
          </a:xfrm>
        </p:grpSpPr>
        <p:sp>
          <p:nvSpPr>
            <p:cNvPr id="12" name="Rectangle 11">
              <a:extLst>
                <a:ext uri="{FF2B5EF4-FFF2-40B4-BE49-F238E27FC236}">
                  <a16:creationId xmlns:a16="http://schemas.microsoft.com/office/drawing/2014/main" id="{4B723844-EAA6-4970-9AAC-2B8B4B6CCF54}"/>
                </a:ext>
              </a:extLst>
            </p:cNvPr>
            <p:cNvSpPr/>
            <p:nvPr/>
          </p:nvSpPr>
          <p:spPr>
            <a:xfrm>
              <a:off x="8109045" y="3278306"/>
              <a:ext cx="303044" cy="291697"/>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F3F3F"/>
                </a:solidFill>
                <a:latin typeface="Century Gothic"/>
              </a:endParaRPr>
            </a:p>
          </p:txBody>
        </p:sp>
        <p:sp>
          <p:nvSpPr>
            <p:cNvPr id="20" name="TextBox 13">
              <a:extLst>
                <a:ext uri="{FF2B5EF4-FFF2-40B4-BE49-F238E27FC236}">
                  <a16:creationId xmlns:a16="http://schemas.microsoft.com/office/drawing/2014/main" id="{484685D6-7568-4B5A-8F1B-72345F9CEABD}"/>
                </a:ext>
              </a:extLst>
            </p:cNvPr>
            <p:cNvSpPr txBox="1"/>
            <p:nvPr/>
          </p:nvSpPr>
          <p:spPr>
            <a:xfrm>
              <a:off x="8461612" y="3255560"/>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Moderate Susceptibility: 75-90%</a:t>
              </a:r>
            </a:p>
          </p:txBody>
        </p:sp>
      </p:grpSp>
      <p:grpSp>
        <p:nvGrpSpPr>
          <p:cNvPr id="19" name="Group 18">
            <a:extLst>
              <a:ext uri="{FF2B5EF4-FFF2-40B4-BE49-F238E27FC236}">
                <a16:creationId xmlns:a16="http://schemas.microsoft.com/office/drawing/2014/main" id="{A66032F4-538B-4FD1-9F64-C30D88AE9F0F}"/>
              </a:ext>
            </a:extLst>
          </p:cNvPr>
          <p:cNvGrpSpPr/>
          <p:nvPr/>
        </p:nvGrpSpPr>
        <p:grpSpPr>
          <a:xfrm>
            <a:off x="7766843" y="3907103"/>
            <a:ext cx="3937931" cy="338554"/>
            <a:chOff x="8109045" y="3770174"/>
            <a:chExt cx="3937931" cy="338554"/>
          </a:xfrm>
        </p:grpSpPr>
        <p:sp>
          <p:nvSpPr>
            <p:cNvPr id="11" name="Rectangle 10">
              <a:extLst>
                <a:ext uri="{FF2B5EF4-FFF2-40B4-BE49-F238E27FC236}">
                  <a16:creationId xmlns:a16="http://schemas.microsoft.com/office/drawing/2014/main" id="{D9EF97A1-9384-4D43-B43F-39E23D664391}"/>
                </a:ext>
              </a:extLst>
            </p:cNvPr>
            <p:cNvSpPr/>
            <p:nvPr/>
          </p:nvSpPr>
          <p:spPr>
            <a:xfrm>
              <a:off x="8109045" y="3792920"/>
              <a:ext cx="303044" cy="291697"/>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F3F3F"/>
                </a:solidFill>
                <a:latin typeface="Century Gothic"/>
              </a:endParaRPr>
            </a:p>
          </p:txBody>
        </p:sp>
        <p:sp>
          <p:nvSpPr>
            <p:cNvPr id="21" name="TextBox 14">
              <a:extLst>
                <a:ext uri="{FF2B5EF4-FFF2-40B4-BE49-F238E27FC236}">
                  <a16:creationId xmlns:a16="http://schemas.microsoft.com/office/drawing/2014/main" id="{D6CC09B3-1E03-4FCE-BE98-CB13B5C46285}"/>
                </a:ext>
              </a:extLst>
            </p:cNvPr>
            <p:cNvSpPr txBox="1"/>
            <p:nvPr/>
          </p:nvSpPr>
          <p:spPr>
            <a:xfrm>
              <a:off x="8461612" y="3770174"/>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Low Susceptibility: 50-75% </a:t>
              </a:r>
            </a:p>
          </p:txBody>
        </p:sp>
      </p:grpSp>
      <p:grpSp>
        <p:nvGrpSpPr>
          <p:cNvPr id="23" name="Group 22">
            <a:extLst>
              <a:ext uri="{FF2B5EF4-FFF2-40B4-BE49-F238E27FC236}">
                <a16:creationId xmlns:a16="http://schemas.microsoft.com/office/drawing/2014/main" id="{9081D694-AB2B-4632-AB70-7215EAB0903D}"/>
              </a:ext>
            </a:extLst>
          </p:cNvPr>
          <p:cNvGrpSpPr/>
          <p:nvPr/>
        </p:nvGrpSpPr>
        <p:grpSpPr>
          <a:xfrm>
            <a:off x="7766843" y="4387854"/>
            <a:ext cx="3937931" cy="338554"/>
            <a:chOff x="8109045" y="4223219"/>
            <a:chExt cx="3937931" cy="338554"/>
          </a:xfrm>
        </p:grpSpPr>
        <p:sp>
          <p:nvSpPr>
            <p:cNvPr id="4" name="Rectangle 3">
              <a:extLst>
                <a:ext uri="{FF2B5EF4-FFF2-40B4-BE49-F238E27FC236}">
                  <a16:creationId xmlns:a16="http://schemas.microsoft.com/office/drawing/2014/main" id="{EE394C49-A39F-447F-852A-14C6B6121929}"/>
                </a:ext>
              </a:extLst>
            </p:cNvPr>
            <p:cNvSpPr/>
            <p:nvPr/>
          </p:nvSpPr>
          <p:spPr>
            <a:xfrm>
              <a:off x="8109045" y="4251652"/>
              <a:ext cx="303044" cy="291697"/>
            </a:xfrm>
            <a:prstGeom prst="rect">
              <a:avLst/>
            </a:prstGeom>
            <a:solidFill>
              <a:srgbClr val="0C773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3F3F3F"/>
                </a:solidFill>
                <a:latin typeface="Century Gothic"/>
              </a:endParaRPr>
            </a:p>
          </p:txBody>
        </p:sp>
        <p:sp>
          <p:nvSpPr>
            <p:cNvPr id="22" name="TextBox 15">
              <a:extLst>
                <a:ext uri="{FF2B5EF4-FFF2-40B4-BE49-F238E27FC236}">
                  <a16:creationId xmlns:a16="http://schemas.microsoft.com/office/drawing/2014/main" id="{4B589011-92D7-401F-A360-CFAB4A9DC762}"/>
                </a:ext>
              </a:extLst>
            </p:cNvPr>
            <p:cNvSpPr txBox="1"/>
            <p:nvPr/>
          </p:nvSpPr>
          <p:spPr>
            <a:xfrm>
              <a:off x="8461612" y="4223219"/>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F3F3F"/>
                  </a:solidFill>
                  <a:latin typeface="Century Gothic"/>
                </a:rPr>
                <a:t>Very Low Susceptibility: 0-50%</a:t>
              </a:r>
            </a:p>
          </p:txBody>
        </p:sp>
      </p:grpSp>
    </p:spTree>
    <p:extLst>
      <p:ext uri="{BB962C8B-B14F-4D97-AF65-F5344CB8AC3E}">
        <p14:creationId xmlns:p14="http://schemas.microsoft.com/office/powerpoint/2010/main" val="6529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9" descr="Map&#10;&#10;Description automatically generated">
            <a:extLst>
              <a:ext uri="{FF2B5EF4-FFF2-40B4-BE49-F238E27FC236}">
                <a16:creationId xmlns:a16="http://schemas.microsoft.com/office/drawing/2014/main" id="{6B20D93D-061F-43A4-B8D4-03889AEC84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774" y="872526"/>
            <a:ext cx="7556785" cy="5669186"/>
          </a:xfrm>
          <a:prstGeom prst="rect">
            <a:avLst/>
          </a:prstGeom>
          <a:ln>
            <a:solidFill>
              <a:schemeClr val="accent3">
                <a:lumMod val="75000"/>
              </a:schemeClr>
            </a:solidFill>
          </a:ln>
        </p:spPr>
      </p:pic>
      <p:pic>
        <p:nvPicPr>
          <p:cNvPr id="62" name="Picture 15" descr="Background pattern&#10;&#10;Description automatically generated">
            <a:extLst>
              <a:ext uri="{FF2B5EF4-FFF2-40B4-BE49-F238E27FC236}">
                <a16:creationId xmlns:a16="http://schemas.microsoft.com/office/drawing/2014/main" id="{B620E08C-507E-4011-9811-A9EE3FC4CE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7534" y="1177330"/>
            <a:ext cx="315386" cy="445988"/>
          </a:xfrm>
          <a:prstGeom prst="rect">
            <a:avLst/>
          </a:prstGeom>
        </p:spPr>
      </p:pic>
      <p:sp>
        <p:nvSpPr>
          <p:cNvPr id="64" name="TextBox 63">
            <a:extLst>
              <a:ext uri="{FF2B5EF4-FFF2-40B4-BE49-F238E27FC236}">
                <a16:creationId xmlns:a16="http://schemas.microsoft.com/office/drawing/2014/main" id="{5E0F446E-500D-44AE-A69A-E4DB2E934DE5}"/>
              </a:ext>
            </a:extLst>
          </p:cNvPr>
          <p:cNvSpPr txBox="1"/>
          <p:nvPr/>
        </p:nvSpPr>
        <p:spPr>
          <a:xfrm>
            <a:off x="7294355" y="871017"/>
            <a:ext cx="30493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N</a:t>
            </a:r>
          </a:p>
        </p:txBody>
      </p:sp>
      <p:grpSp>
        <p:nvGrpSpPr>
          <p:cNvPr id="90" name="Group 89">
            <a:extLst>
              <a:ext uri="{FF2B5EF4-FFF2-40B4-BE49-F238E27FC236}">
                <a16:creationId xmlns:a16="http://schemas.microsoft.com/office/drawing/2014/main" id="{2B02A25B-8E54-4494-9754-ADA85E43CE0A}"/>
              </a:ext>
            </a:extLst>
          </p:cNvPr>
          <p:cNvGrpSpPr/>
          <p:nvPr/>
        </p:nvGrpSpPr>
        <p:grpSpPr>
          <a:xfrm>
            <a:off x="257623" y="6009955"/>
            <a:ext cx="1775345" cy="357073"/>
            <a:chOff x="517859" y="5833586"/>
            <a:chExt cx="1843768" cy="401361"/>
          </a:xfrm>
        </p:grpSpPr>
        <p:sp>
          <p:nvSpPr>
            <p:cNvPr id="79" name="TextBox 78">
              <a:extLst>
                <a:ext uri="{FF2B5EF4-FFF2-40B4-BE49-F238E27FC236}">
                  <a16:creationId xmlns:a16="http://schemas.microsoft.com/office/drawing/2014/main" id="{9382E4FD-1349-42B8-A555-A99D1A5A8200}"/>
                </a:ext>
              </a:extLst>
            </p:cNvPr>
            <p:cNvSpPr txBox="1"/>
            <p:nvPr/>
          </p:nvSpPr>
          <p:spPr>
            <a:xfrm>
              <a:off x="1689693" y="5833586"/>
              <a:ext cx="3851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3</a:t>
              </a:r>
            </a:p>
          </p:txBody>
        </p:sp>
        <p:sp>
          <p:nvSpPr>
            <p:cNvPr id="80" name="TextBox 79">
              <a:extLst>
                <a:ext uri="{FF2B5EF4-FFF2-40B4-BE49-F238E27FC236}">
                  <a16:creationId xmlns:a16="http://schemas.microsoft.com/office/drawing/2014/main" id="{124B9BB0-F746-4E82-B2A9-21E238C3C454}"/>
                </a:ext>
              </a:extLst>
            </p:cNvPr>
            <p:cNvSpPr txBox="1"/>
            <p:nvPr/>
          </p:nvSpPr>
          <p:spPr>
            <a:xfrm>
              <a:off x="977434" y="5833586"/>
              <a:ext cx="488375" cy="371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1.5</a:t>
              </a:r>
            </a:p>
          </p:txBody>
        </p:sp>
        <p:sp>
          <p:nvSpPr>
            <p:cNvPr id="81" name="TextBox 80">
              <a:extLst>
                <a:ext uri="{FF2B5EF4-FFF2-40B4-BE49-F238E27FC236}">
                  <a16:creationId xmlns:a16="http://schemas.microsoft.com/office/drawing/2014/main" id="{EFDA31E2-C617-4FB6-85FC-6A11636B1F42}"/>
                </a:ext>
              </a:extLst>
            </p:cNvPr>
            <p:cNvSpPr txBox="1"/>
            <p:nvPr/>
          </p:nvSpPr>
          <p:spPr>
            <a:xfrm>
              <a:off x="517859" y="5833586"/>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0</a:t>
              </a:r>
            </a:p>
          </p:txBody>
        </p:sp>
        <p:grpSp>
          <p:nvGrpSpPr>
            <p:cNvPr id="82" name="Group 81">
              <a:extLst>
                <a:ext uri="{FF2B5EF4-FFF2-40B4-BE49-F238E27FC236}">
                  <a16:creationId xmlns:a16="http://schemas.microsoft.com/office/drawing/2014/main" id="{2102E0E2-0316-47B9-A612-80CE12E47A8A}"/>
                </a:ext>
              </a:extLst>
            </p:cNvPr>
            <p:cNvGrpSpPr/>
            <p:nvPr/>
          </p:nvGrpSpPr>
          <p:grpSpPr>
            <a:xfrm>
              <a:off x="656672" y="6135917"/>
              <a:ext cx="1189555" cy="99030"/>
              <a:chOff x="5402631" y="5905619"/>
              <a:chExt cx="1189555" cy="99030"/>
            </a:xfrm>
          </p:grpSpPr>
          <p:cxnSp>
            <p:nvCxnSpPr>
              <p:cNvPr id="84" name="Straight Connector 83">
                <a:extLst>
                  <a:ext uri="{FF2B5EF4-FFF2-40B4-BE49-F238E27FC236}">
                    <a16:creationId xmlns:a16="http://schemas.microsoft.com/office/drawing/2014/main" id="{4C91FB13-5660-4888-97F2-337C84A92B2C}"/>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66E2790B-FEE9-4AF4-8020-D5EFB63F33B9}"/>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7132BA7-2C2B-4DBB-B31B-687629F8DC70}"/>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BE75F67-673E-474C-9DBF-01A774C75486}"/>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186CEE-53D2-403E-AF53-95724BD8FBBA}"/>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E0420AE-3778-4A12-AABA-68FBD0C77F05}"/>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0D19EBED-C9DA-441E-96CE-95C0430D2D12}"/>
                </a:ext>
              </a:extLst>
            </p:cNvPr>
            <p:cNvSpPr txBox="1"/>
            <p:nvPr/>
          </p:nvSpPr>
          <p:spPr>
            <a:xfrm>
              <a:off x="1852941" y="5836828"/>
              <a:ext cx="5086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mi</a:t>
              </a:r>
            </a:p>
          </p:txBody>
        </p:sp>
      </p:grpSp>
      <p:grpSp>
        <p:nvGrpSpPr>
          <p:cNvPr id="9" name="Group 8">
            <a:extLst>
              <a:ext uri="{FF2B5EF4-FFF2-40B4-BE49-F238E27FC236}">
                <a16:creationId xmlns:a16="http://schemas.microsoft.com/office/drawing/2014/main" id="{77484B8E-DCF6-4E3F-863E-A99D2B06261E}"/>
              </a:ext>
            </a:extLst>
          </p:cNvPr>
          <p:cNvGrpSpPr/>
          <p:nvPr/>
        </p:nvGrpSpPr>
        <p:grpSpPr>
          <a:xfrm>
            <a:off x="8223471" y="2492994"/>
            <a:ext cx="3934344" cy="2575126"/>
            <a:chOff x="8223471" y="2492994"/>
            <a:chExt cx="3934344" cy="2575126"/>
          </a:xfrm>
        </p:grpSpPr>
        <p:grpSp>
          <p:nvGrpSpPr>
            <p:cNvPr id="7" name="Group 6">
              <a:extLst>
                <a:ext uri="{FF2B5EF4-FFF2-40B4-BE49-F238E27FC236}">
                  <a16:creationId xmlns:a16="http://schemas.microsoft.com/office/drawing/2014/main" id="{F4D18ACC-1C32-417C-9138-E1E657C172CF}"/>
                </a:ext>
              </a:extLst>
            </p:cNvPr>
            <p:cNvGrpSpPr/>
            <p:nvPr/>
          </p:nvGrpSpPr>
          <p:grpSpPr>
            <a:xfrm>
              <a:off x="8223471" y="4288267"/>
              <a:ext cx="3934344" cy="338554"/>
              <a:chOff x="8223471" y="4286674"/>
              <a:chExt cx="3934344" cy="338554"/>
            </a:xfrm>
          </p:grpSpPr>
          <p:sp>
            <p:nvSpPr>
              <p:cNvPr id="57" name="TextBox 15">
                <a:extLst>
                  <a:ext uri="{FF2B5EF4-FFF2-40B4-BE49-F238E27FC236}">
                    <a16:creationId xmlns:a16="http://schemas.microsoft.com/office/drawing/2014/main" id="{6EDF7554-BEC6-46BC-A6F9-5EE1560BF715}"/>
                  </a:ext>
                </a:extLst>
              </p:cNvPr>
              <p:cNvSpPr txBox="1"/>
              <p:nvPr/>
            </p:nvSpPr>
            <p:spPr>
              <a:xfrm>
                <a:off x="8572451" y="4286674"/>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a:rPr>
                  <a:t>Very Low Susceptibility: 0-50%</a:t>
                </a:r>
              </a:p>
            </p:txBody>
          </p:sp>
          <p:sp>
            <p:nvSpPr>
              <p:cNvPr id="48" name="Rectangle 47">
                <a:extLst>
                  <a:ext uri="{FF2B5EF4-FFF2-40B4-BE49-F238E27FC236}">
                    <a16:creationId xmlns:a16="http://schemas.microsoft.com/office/drawing/2014/main" id="{EBC69BF1-5D96-4FEB-BFE3-D4EBCC3002C9}"/>
                  </a:ext>
                </a:extLst>
              </p:cNvPr>
              <p:cNvSpPr/>
              <p:nvPr/>
            </p:nvSpPr>
            <p:spPr>
              <a:xfrm>
                <a:off x="8223471" y="4311740"/>
                <a:ext cx="303044" cy="291697"/>
              </a:xfrm>
              <a:prstGeom prst="rect">
                <a:avLst/>
              </a:prstGeom>
              <a:solidFill>
                <a:srgbClr val="0C773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lumMod val="75000"/>
                      <a:lumOff val="25000"/>
                    </a:schemeClr>
                  </a:solidFill>
                  <a:latin typeface="Century Gothic"/>
                </a:endParaRPr>
              </a:p>
            </p:txBody>
          </p:sp>
        </p:grpSp>
        <p:grpSp>
          <p:nvGrpSpPr>
            <p:cNvPr id="3" name="Group 2">
              <a:extLst>
                <a:ext uri="{FF2B5EF4-FFF2-40B4-BE49-F238E27FC236}">
                  <a16:creationId xmlns:a16="http://schemas.microsoft.com/office/drawing/2014/main" id="{E09E4854-BB71-4C45-B238-C4171960AF52}"/>
                </a:ext>
              </a:extLst>
            </p:cNvPr>
            <p:cNvGrpSpPr/>
            <p:nvPr/>
          </p:nvGrpSpPr>
          <p:grpSpPr>
            <a:xfrm>
              <a:off x="8223471" y="2492994"/>
              <a:ext cx="3894239" cy="338554"/>
              <a:chOff x="8223471" y="2492994"/>
              <a:chExt cx="3894239" cy="338554"/>
            </a:xfrm>
          </p:grpSpPr>
          <p:sp>
            <p:nvSpPr>
              <p:cNvPr id="53" name="TextBox 11">
                <a:extLst>
                  <a:ext uri="{FF2B5EF4-FFF2-40B4-BE49-F238E27FC236}">
                    <a16:creationId xmlns:a16="http://schemas.microsoft.com/office/drawing/2014/main" id="{467D246E-AD60-4012-BC8A-C55DAF1DF3B7}"/>
                  </a:ext>
                </a:extLst>
              </p:cNvPr>
              <p:cNvSpPr txBox="1"/>
              <p:nvPr/>
            </p:nvSpPr>
            <p:spPr>
              <a:xfrm>
                <a:off x="8532346" y="2492994"/>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a:rPr>
                  <a:t>Very High Susceptibility: 95-100%</a:t>
                </a:r>
              </a:p>
            </p:txBody>
          </p:sp>
          <p:sp>
            <p:nvSpPr>
              <p:cNvPr id="49" name="Rectangle 48">
                <a:extLst>
                  <a:ext uri="{FF2B5EF4-FFF2-40B4-BE49-F238E27FC236}">
                    <a16:creationId xmlns:a16="http://schemas.microsoft.com/office/drawing/2014/main" id="{E5BD2C49-3F06-459E-A2D4-EB515B925E5E}"/>
                  </a:ext>
                </a:extLst>
              </p:cNvPr>
              <p:cNvSpPr/>
              <p:nvPr/>
            </p:nvSpPr>
            <p:spPr>
              <a:xfrm>
                <a:off x="8223471" y="2513047"/>
                <a:ext cx="303044" cy="291697"/>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lumMod val="75000"/>
                      <a:lumOff val="25000"/>
                    </a:schemeClr>
                  </a:solidFill>
                  <a:latin typeface="Century Gothic"/>
                </a:endParaRPr>
              </a:p>
            </p:txBody>
          </p:sp>
        </p:grpSp>
        <p:grpSp>
          <p:nvGrpSpPr>
            <p:cNvPr id="4" name="Group 3">
              <a:extLst>
                <a:ext uri="{FF2B5EF4-FFF2-40B4-BE49-F238E27FC236}">
                  <a16:creationId xmlns:a16="http://schemas.microsoft.com/office/drawing/2014/main" id="{401995B4-CF1D-4DF3-8BEF-CE4C26974454}"/>
                </a:ext>
              </a:extLst>
            </p:cNvPr>
            <p:cNvGrpSpPr/>
            <p:nvPr/>
          </p:nvGrpSpPr>
          <p:grpSpPr>
            <a:xfrm>
              <a:off x="8223471" y="2934293"/>
              <a:ext cx="3934344" cy="338554"/>
              <a:chOff x="8223471" y="2951693"/>
              <a:chExt cx="3934344" cy="338554"/>
            </a:xfrm>
          </p:grpSpPr>
          <p:sp>
            <p:nvSpPr>
              <p:cNvPr id="54" name="TextBox 12">
                <a:extLst>
                  <a:ext uri="{FF2B5EF4-FFF2-40B4-BE49-F238E27FC236}">
                    <a16:creationId xmlns:a16="http://schemas.microsoft.com/office/drawing/2014/main" id="{5AEE663E-A2F6-4CAD-841B-ECD510A5D0D5}"/>
                  </a:ext>
                </a:extLst>
              </p:cNvPr>
              <p:cNvSpPr txBox="1"/>
              <p:nvPr/>
            </p:nvSpPr>
            <p:spPr>
              <a:xfrm>
                <a:off x="8572451" y="2951693"/>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a:rPr>
                  <a:t>High Susceptibility: 90-95%</a:t>
                </a:r>
              </a:p>
            </p:txBody>
          </p:sp>
          <p:sp>
            <p:nvSpPr>
              <p:cNvPr id="50" name="Rectangle 49">
                <a:extLst>
                  <a:ext uri="{FF2B5EF4-FFF2-40B4-BE49-F238E27FC236}">
                    <a16:creationId xmlns:a16="http://schemas.microsoft.com/office/drawing/2014/main" id="{72DD37D1-11EF-4454-A673-F8709FFFF078}"/>
                  </a:ext>
                </a:extLst>
              </p:cNvPr>
              <p:cNvSpPr/>
              <p:nvPr/>
            </p:nvSpPr>
            <p:spPr>
              <a:xfrm>
                <a:off x="8223471" y="2976758"/>
                <a:ext cx="303044" cy="291697"/>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lumMod val="75000"/>
                      <a:lumOff val="25000"/>
                    </a:schemeClr>
                  </a:solidFill>
                  <a:latin typeface="Century Gothic"/>
                </a:endParaRPr>
              </a:p>
            </p:txBody>
          </p:sp>
        </p:grpSp>
        <p:grpSp>
          <p:nvGrpSpPr>
            <p:cNvPr id="6" name="Group 5">
              <a:extLst>
                <a:ext uri="{FF2B5EF4-FFF2-40B4-BE49-F238E27FC236}">
                  <a16:creationId xmlns:a16="http://schemas.microsoft.com/office/drawing/2014/main" id="{3E8E9BA2-4208-4553-B127-5CFD6C544694}"/>
                </a:ext>
              </a:extLst>
            </p:cNvPr>
            <p:cNvGrpSpPr/>
            <p:nvPr/>
          </p:nvGrpSpPr>
          <p:grpSpPr>
            <a:xfrm>
              <a:off x="8223471" y="3836942"/>
              <a:ext cx="3934344" cy="338554"/>
              <a:chOff x="8223471" y="3848454"/>
              <a:chExt cx="3934344" cy="338554"/>
            </a:xfrm>
          </p:grpSpPr>
          <p:sp>
            <p:nvSpPr>
              <p:cNvPr id="56" name="TextBox 14">
                <a:extLst>
                  <a:ext uri="{FF2B5EF4-FFF2-40B4-BE49-F238E27FC236}">
                    <a16:creationId xmlns:a16="http://schemas.microsoft.com/office/drawing/2014/main" id="{D55402EC-6556-4DCB-B74D-72ABB0FC8D81}"/>
                  </a:ext>
                </a:extLst>
              </p:cNvPr>
              <p:cNvSpPr txBox="1"/>
              <p:nvPr/>
            </p:nvSpPr>
            <p:spPr>
              <a:xfrm>
                <a:off x="8572451" y="3848454"/>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a:rPr>
                  <a:t>Low Susceptibility: 50-75% </a:t>
                </a:r>
              </a:p>
            </p:txBody>
          </p:sp>
          <p:sp>
            <p:nvSpPr>
              <p:cNvPr id="51" name="Rectangle 50">
                <a:extLst>
                  <a:ext uri="{FF2B5EF4-FFF2-40B4-BE49-F238E27FC236}">
                    <a16:creationId xmlns:a16="http://schemas.microsoft.com/office/drawing/2014/main" id="{C0309EB9-E60E-486E-A541-8AA1DFAEE468}"/>
                  </a:ext>
                </a:extLst>
              </p:cNvPr>
              <p:cNvSpPr/>
              <p:nvPr/>
            </p:nvSpPr>
            <p:spPr>
              <a:xfrm>
                <a:off x="8223471" y="3873520"/>
                <a:ext cx="303044" cy="291697"/>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lumMod val="75000"/>
                      <a:lumOff val="25000"/>
                    </a:schemeClr>
                  </a:solidFill>
                  <a:latin typeface="Century Gothic"/>
                </a:endParaRPr>
              </a:p>
            </p:txBody>
          </p:sp>
        </p:grpSp>
        <p:grpSp>
          <p:nvGrpSpPr>
            <p:cNvPr id="5" name="Group 4">
              <a:extLst>
                <a:ext uri="{FF2B5EF4-FFF2-40B4-BE49-F238E27FC236}">
                  <a16:creationId xmlns:a16="http://schemas.microsoft.com/office/drawing/2014/main" id="{9C9DCFF9-D798-4DB7-8263-DB2C2FB91CB7}"/>
                </a:ext>
              </a:extLst>
            </p:cNvPr>
            <p:cNvGrpSpPr/>
            <p:nvPr/>
          </p:nvGrpSpPr>
          <p:grpSpPr>
            <a:xfrm>
              <a:off x="8223471" y="3385618"/>
              <a:ext cx="3934344" cy="338554"/>
              <a:chOff x="8223471" y="3396686"/>
              <a:chExt cx="3934344" cy="338554"/>
            </a:xfrm>
          </p:grpSpPr>
          <p:sp>
            <p:nvSpPr>
              <p:cNvPr id="55" name="TextBox 13">
                <a:extLst>
                  <a:ext uri="{FF2B5EF4-FFF2-40B4-BE49-F238E27FC236}">
                    <a16:creationId xmlns:a16="http://schemas.microsoft.com/office/drawing/2014/main" id="{5FEC4E22-C98D-4347-84D9-5D4C70ACB7F0}"/>
                  </a:ext>
                </a:extLst>
              </p:cNvPr>
              <p:cNvSpPr txBox="1"/>
              <p:nvPr/>
            </p:nvSpPr>
            <p:spPr>
              <a:xfrm>
                <a:off x="8572451" y="3396686"/>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a:rPr>
                  <a:t>Moderate Susceptibility: 75-90%</a:t>
                </a:r>
              </a:p>
            </p:txBody>
          </p:sp>
          <p:sp>
            <p:nvSpPr>
              <p:cNvPr id="52" name="Rectangle 51">
                <a:extLst>
                  <a:ext uri="{FF2B5EF4-FFF2-40B4-BE49-F238E27FC236}">
                    <a16:creationId xmlns:a16="http://schemas.microsoft.com/office/drawing/2014/main" id="{FBE4D217-FDCB-41E3-825A-9060E04D0107}"/>
                  </a:ext>
                </a:extLst>
              </p:cNvPr>
              <p:cNvSpPr/>
              <p:nvPr/>
            </p:nvSpPr>
            <p:spPr>
              <a:xfrm>
                <a:off x="8223471" y="3421752"/>
                <a:ext cx="303044" cy="291697"/>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1">
                      <a:lumMod val="75000"/>
                      <a:lumOff val="25000"/>
                    </a:schemeClr>
                  </a:solidFill>
                  <a:latin typeface="Century Gothic"/>
                </a:endParaRPr>
              </a:p>
            </p:txBody>
          </p:sp>
        </p:grpSp>
        <p:grpSp>
          <p:nvGrpSpPr>
            <p:cNvPr id="8" name="Group 7">
              <a:extLst>
                <a:ext uri="{FF2B5EF4-FFF2-40B4-BE49-F238E27FC236}">
                  <a16:creationId xmlns:a16="http://schemas.microsoft.com/office/drawing/2014/main" id="{94C7BE42-2A5C-4252-A87A-EC191776CE31}"/>
                </a:ext>
              </a:extLst>
            </p:cNvPr>
            <p:cNvGrpSpPr/>
            <p:nvPr/>
          </p:nvGrpSpPr>
          <p:grpSpPr>
            <a:xfrm>
              <a:off x="8228485" y="4729566"/>
              <a:ext cx="3929330" cy="338554"/>
              <a:chOff x="8228485" y="4729566"/>
              <a:chExt cx="3929330" cy="338554"/>
            </a:xfrm>
          </p:grpSpPr>
          <p:sp>
            <p:nvSpPr>
              <p:cNvPr id="97" name="Oval 96">
                <a:extLst>
                  <a:ext uri="{FF2B5EF4-FFF2-40B4-BE49-F238E27FC236}">
                    <a16:creationId xmlns:a16="http://schemas.microsoft.com/office/drawing/2014/main" id="{8346C271-1052-479A-990F-6E7A44F95493}"/>
                  </a:ext>
                </a:extLst>
              </p:cNvPr>
              <p:cNvSpPr/>
              <p:nvPr/>
            </p:nvSpPr>
            <p:spPr>
              <a:xfrm>
                <a:off x="8228485" y="4744605"/>
                <a:ext cx="304800" cy="312056"/>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8" name="TextBox 15">
                <a:extLst>
                  <a:ext uri="{FF2B5EF4-FFF2-40B4-BE49-F238E27FC236}">
                    <a16:creationId xmlns:a16="http://schemas.microsoft.com/office/drawing/2014/main" id="{047EB3F8-8907-44D0-9808-CD2BB2E115B5}"/>
                  </a:ext>
                </a:extLst>
              </p:cNvPr>
              <p:cNvSpPr txBox="1"/>
              <p:nvPr/>
            </p:nvSpPr>
            <p:spPr>
              <a:xfrm>
                <a:off x="8572451" y="4729566"/>
                <a:ext cx="35853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latin typeface="Century Gothic"/>
                  </a:rPr>
                  <a:t>Landslide Occurrence</a:t>
                </a:r>
                <a:endParaRPr lang="en-US" dirty="0">
                  <a:solidFill>
                    <a:schemeClr val="tx1">
                      <a:lumMod val="75000"/>
                      <a:lumOff val="25000"/>
                    </a:schemeClr>
                  </a:solidFill>
                </a:endParaRPr>
              </a:p>
            </p:txBody>
          </p:sp>
        </p:grpSp>
      </p:grpSp>
      <p:sp>
        <p:nvSpPr>
          <p:cNvPr id="102" name="TextBox 101">
            <a:extLst>
              <a:ext uri="{FF2B5EF4-FFF2-40B4-BE49-F238E27FC236}">
                <a16:creationId xmlns:a16="http://schemas.microsoft.com/office/drawing/2014/main" id="{68219DFC-2E10-45C6-BC15-583CE30BC3D3}"/>
              </a:ext>
            </a:extLst>
          </p:cNvPr>
          <p:cNvSpPr txBox="1"/>
          <p:nvPr/>
        </p:nvSpPr>
        <p:spPr>
          <a:xfrm>
            <a:off x="203104" y="874032"/>
            <a:ext cx="289310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3F3F3F"/>
                </a:solidFill>
                <a:latin typeface="Century Gothic"/>
              </a:rPr>
              <a:t>n = 125</a:t>
            </a:r>
          </a:p>
        </p:txBody>
      </p:sp>
      <p:sp>
        <p:nvSpPr>
          <p:cNvPr id="104" name="Title 4">
            <a:extLst>
              <a:ext uri="{FF2B5EF4-FFF2-40B4-BE49-F238E27FC236}">
                <a16:creationId xmlns:a16="http://schemas.microsoft.com/office/drawing/2014/main" id="{07DD1ED2-CAE8-4F8A-ACE1-F50F026C10AF}"/>
              </a:ext>
            </a:extLst>
          </p:cNvPr>
          <p:cNvSpPr txBox="1">
            <a:spLocks/>
          </p:cNvSpPr>
          <p:nvPr/>
        </p:nvSpPr>
        <p:spPr>
          <a:xfrm>
            <a:off x="161472" y="349498"/>
            <a:ext cx="9224734" cy="347189"/>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Validation: Landslide Occurrence</a:t>
            </a:r>
          </a:p>
        </p:txBody>
      </p:sp>
      <p:pic>
        <p:nvPicPr>
          <p:cNvPr id="10" name="Picture 9">
            <a:extLst>
              <a:ext uri="{FF2B5EF4-FFF2-40B4-BE49-F238E27FC236}">
                <a16:creationId xmlns:a16="http://schemas.microsoft.com/office/drawing/2014/main" id="{AAFA442E-0D5F-49BB-AF14-838A1DC1D181}"/>
              </a:ext>
            </a:extLst>
          </p:cNvPr>
          <p:cNvPicPr>
            <a:picLocks noChangeAspect="1"/>
          </p:cNvPicPr>
          <p:nvPr/>
        </p:nvPicPr>
        <p:blipFill>
          <a:blip r:embed="rId5"/>
          <a:stretch>
            <a:fillRect/>
          </a:stretch>
        </p:blipFill>
        <p:spPr>
          <a:xfrm>
            <a:off x="5399121" y="6392482"/>
            <a:ext cx="2357438" cy="137160"/>
          </a:xfrm>
          <a:prstGeom prst="rect">
            <a:avLst/>
          </a:prstGeom>
        </p:spPr>
      </p:pic>
    </p:spTree>
    <p:extLst>
      <p:ext uri="{BB962C8B-B14F-4D97-AF65-F5344CB8AC3E}">
        <p14:creationId xmlns:p14="http://schemas.microsoft.com/office/powerpoint/2010/main" val="228996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D10D427-7750-46B6-9D5B-A8C604862989}"/>
              </a:ext>
            </a:extLst>
          </p:cNvPr>
          <p:cNvSpPr txBox="1">
            <a:spLocks/>
          </p:cNvSpPr>
          <p:nvPr/>
        </p:nvSpPr>
        <p:spPr>
          <a:xfrm>
            <a:off x="161472" y="349498"/>
            <a:ext cx="11837305" cy="347189"/>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Methodology: Landslide Exposure Mapping</a:t>
            </a:r>
            <a:endParaRPr lang="en-US" dirty="0"/>
          </a:p>
        </p:txBody>
      </p:sp>
      <p:sp>
        <p:nvSpPr>
          <p:cNvPr id="8" name="Oval 7">
            <a:extLst>
              <a:ext uri="{FF2B5EF4-FFF2-40B4-BE49-F238E27FC236}">
                <a16:creationId xmlns:a16="http://schemas.microsoft.com/office/drawing/2014/main" id="{B3CF1B2D-13F0-4D20-B20C-B71F70288D3F}"/>
              </a:ext>
            </a:extLst>
          </p:cNvPr>
          <p:cNvSpPr/>
          <p:nvPr/>
        </p:nvSpPr>
        <p:spPr>
          <a:xfrm>
            <a:off x="8986731" y="1865385"/>
            <a:ext cx="3017195" cy="267915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a:cs typeface="Calibri"/>
              </a:rPr>
              <a:t>Landslide Exposure Maps</a:t>
            </a:r>
            <a:endParaRPr lang="en-US" sz="2000" b="1" dirty="0">
              <a:latin typeface="Century Gothic"/>
            </a:endParaRPr>
          </a:p>
        </p:txBody>
      </p:sp>
      <p:sp>
        <p:nvSpPr>
          <p:cNvPr id="16" name="Oval 15">
            <a:extLst>
              <a:ext uri="{FF2B5EF4-FFF2-40B4-BE49-F238E27FC236}">
                <a16:creationId xmlns:a16="http://schemas.microsoft.com/office/drawing/2014/main" id="{A36BE259-A111-4B25-AF54-5FB8C5C370D5}"/>
              </a:ext>
            </a:extLst>
          </p:cNvPr>
          <p:cNvSpPr/>
          <p:nvPr/>
        </p:nvSpPr>
        <p:spPr>
          <a:xfrm>
            <a:off x="4580984" y="1865386"/>
            <a:ext cx="3022112" cy="267915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latin typeface="Century Gothic"/>
                <a:cs typeface="Calibri"/>
              </a:rPr>
              <a:t>Socioeconomic and Population Factors</a:t>
            </a:r>
          </a:p>
        </p:txBody>
      </p:sp>
      <p:sp>
        <p:nvSpPr>
          <p:cNvPr id="18" name="Oval 17">
            <a:extLst>
              <a:ext uri="{FF2B5EF4-FFF2-40B4-BE49-F238E27FC236}">
                <a16:creationId xmlns:a16="http://schemas.microsoft.com/office/drawing/2014/main" id="{E8D8EB50-000E-4836-9709-0B7D8AA0EFCC}"/>
              </a:ext>
            </a:extLst>
          </p:cNvPr>
          <p:cNvSpPr/>
          <p:nvPr/>
        </p:nvSpPr>
        <p:spPr>
          <a:xfrm>
            <a:off x="270655" y="1877677"/>
            <a:ext cx="3022112" cy="267915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latin typeface="Century Gothic"/>
                <a:cs typeface="Calibri"/>
              </a:rPr>
              <a:t>Landslide Susceptibility</a:t>
            </a:r>
            <a:endParaRPr lang="en-US" dirty="0"/>
          </a:p>
        </p:txBody>
      </p:sp>
      <p:sp>
        <p:nvSpPr>
          <p:cNvPr id="11" name="Plus Sign 10">
            <a:extLst>
              <a:ext uri="{FF2B5EF4-FFF2-40B4-BE49-F238E27FC236}">
                <a16:creationId xmlns:a16="http://schemas.microsoft.com/office/drawing/2014/main" id="{5ABC8784-5134-4847-BE9C-B9E80B040157}"/>
              </a:ext>
            </a:extLst>
          </p:cNvPr>
          <p:cNvSpPr/>
          <p:nvPr/>
        </p:nvSpPr>
        <p:spPr>
          <a:xfrm>
            <a:off x="3470117" y="2754820"/>
            <a:ext cx="914400" cy="914400"/>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Equals 11">
            <a:extLst>
              <a:ext uri="{FF2B5EF4-FFF2-40B4-BE49-F238E27FC236}">
                <a16:creationId xmlns:a16="http://schemas.microsoft.com/office/drawing/2014/main" id="{0ED6BDE7-080B-401D-843F-E974314A0152}"/>
              </a:ext>
            </a:extLst>
          </p:cNvPr>
          <p:cNvSpPr/>
          <p:nvPr/>
        </p:nvSpPr>
        <p:spPr>
          <a:xfrm>
            <a:off x="7880192" y="2759149"/>
            <a:ext cx="914400" cy="914400"/>
          </a:xfrm>
          <a:prstGeom prst="mathEqua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94096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277701" y="201075"/>
            <a:ext cx="12014234" cy="485456"/>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Results: Impoverished Population Exposure Map</a:t>
            </a:r>
            <a:endParaRPr lang="en-US" dirty="0">
              <a:cs typeface="Calibri Light" panose="020F0302020204030204"/>
            </a:endParaRPr>
          </a:p>
        </p:txBody>
      </p:sp>
      <p:sp>
        <p:nvSpPr>
          <p:cNvPr id="4" name="TextBox 3">
            <a:extLst>
              <a:ext uri="{FF2B5EF4-FFF2-40B4-BE49-F238E27FC236}">
                <a16:creationId xmlns:a16="http://schemas.microsoft.com/office/drawing/2014/main" id="{9C3E4864-948A-45B0-BB7B-5DA285DE770A}"/>
              </a:ext>
            </a:extLst>
          </p:cNvPr>
          <p:cNvSpPr txBox="1"/>
          <p:nvPr/>
        </p:nvSpPr>
        <p:spPr>
          <a:xfrm>
            <a:off x="4597400" y="31888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grpSp>
        <p:nvGrpSpPr>
          <p:cNvPr id="8" name="Group 7">
            <a:extLst>
              <a:ext uri="{FF2B5EF4-FFF2-40B4-BE49-F238E27FC236}">
                <a16:creationId xmlns:a16="http://schemas.microsoft.com/office/drawing/2014/main" id="{26CEE185-336B-6A41-845D-E57776C11E8E}"/>
              </a:ext>
            </a:extLst>
          </p:cNvPr>
          <p:cNvGrpSpPr/>
          <p:nvPr/>
        </p:nvGrpSpPr>
        <p:grpSpPr>
          <a:xfrm>
            <a:off x="10061018" y="2502380"/>
            <a:ext cx="1749345" cy="1758146"/>
            <a:chOff x="10061018" y="2502380"/>
            <a:chExt cx="1749345" cy="1758146"/>
          </a:xfrm>
        </p:grpSpPr>
        <p:sp>
          <p:nvSpPr>
            <p:cNvPr id="38" name="Rectangle 37">
              <a:extLst>
                <a:ext uri="{FF2B5EF4-FFF2-40B4-BE49-F238E27FC236}">
                  <a16:creationId xmlns:a16="http://schemas.microsoft.com/office/drawing/2014/main" id="{60256DB1-E576-4F3D-A4A4-9873266C8A04}"/>
                </a:ext>
              </a:extLst>
            </p:cNvPr>
            <p:cNvSpPr/>
            <p:nvPr/>
          </p:nvSpPr>
          <p:spPr>
            <a:xfrm>
              <a:off x="10061018" y="2502380"/>
              <a:ext cx="594491" cy="589050"/>
            </a:xfrm>
            <a:prstGeom prst="rect">
              <a:avLst/>
            </a:prstGeom>
            <a:solidFill>
              <a:srgbClr val="4FA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D2CAAFB-5A7A-40AC-AB74-47D7FDEA8082}"/>
                </a:ext>
              </a:extLst>
            </p:cNvPr>
            <p:cNvSpPr/>
            <p:nvPr/>
          </p:nvSpPr>
          <p:spPr>
            <a:xfrm>
              <a:off x="10061018" y="3670629"/>
              <a:ext cx="594491" cy="589049"/>
            </a:xfrm>
            <a:prstGeom prst="rect">
              <a:avLst/>
            </a:prstGeom>
            <a:solidFill>
              <a:srgbClr val="EDE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7385B97-0245-4A4B-A204-F2CAC3BE1E21}"/>
                </a:ext>
              </a:extLst>
            </p:cNvPr>
            <p:cNvSpPr/>
            <p:nvPr/>
          </p:nvSpPr>
          <p:spPr>
            <a:xfrm>
              <a:off x="10061018" y="3081213"/>
              <a:ext cx="594491" cy="599075"/>
            </a:xfrm>
            <a:prstGeom prst="rect">
              <a:avLst/>
            </a:prstGeom>
            <a:solidFill>
              <a:srgbClr val="9EC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C1B246C-5453-4EE4-A228-BA11831D8D12}"/>
                </a:ext>
              </a:extLst>
            </p:cNvPr>
            <p:cNvSpPr/>
            <p:nvPr/>
          </p:nvSpPr>
          <p:spPr>
            <a:xfrm>
              <a:off x="10629316" y="3671476"/>
              <a:ext cx="593934" cy="589049"/>
            </a:xfrm>
            <a:prstGeom prst="rect">
              <a:avLst/>
            </a:prstGeom>
            <a:solidFill>
              <a:srgbClr val="E39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80F268F-976A-40D6-B47C-193329627A7A}"/>
                </a:ext>
              </a:extLst>
            </p:cNvPr>
            <p:cNvSpPr/>
            <p:nvPr/>
          </p:nvSpPr>
          <p:spPr>
            <a:xfrm>
              <a:off x="10629316" y="2502672"/>
              <a:ext cx="593934" cy="589049"/>
            </a:xfrm>
            <a:prstGeom prst="rect">
              <a:avLst/>
            </a:prstGeom>
            <a:solidFill>
              <a:srgbClr val="3D6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18708E8-B6C9-4BFD-93D9-67881373D4DA}"/>
                </a:ext>
              </a:extLst>
            </p:cNvPr>
            <p:cNvSpPr/>
            <p:nvPr/>
          </p:nvSpPr>
          <p:spPr>
            <a:xfrm>
              <a:off x="10629316" y="3087074"/>
              <a:ext cx="593934" cy="599632"/>
            </a:xfrm>
            <a:prstGeom prst="rect">
              <a:avLst/>
            </a:prstGeom>
            <a:solidFill>
              <a:srgbClr val="907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0D78DDE-1701-422D-9094-54B38E9A429C}"/>
                </a:ext>
              </a:extLst>
            </p:cNvPr>
            <p:cNvSpPr/>
            <p:nvPr/>
          </p:nvSpPr>
          <p:spPr>
            <a:xfrm>
              <a:off x="11216429" y="3671477"/>
              <a:ext cx="593934" cy="589049"/>
            </a:xfrm>
            <a:prstGeom prst="rect">
              <a:avLst/>
            </a:prstGeom>
            <a:solidFill>
              <a:srgbClr val="DE5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4B83615-E888-431E-A7B9-CD126D502802}"/>
                </a:ext>
              </a:extLst>
            </p:cNvPr>
            <p:cNvSpPr/>
            <p:nvPr/>
          </p:nvSpPr>
          <p:spPr>
            <a:xfrm>
              <a:off x="11216429" y="2502672"/>
              <a:ext cx="593934" cy="589049"/>
            </a:xfrm>
            <a:prstGeom prst="rect">
              <a:avLst/>
            </a:prstGeom>
            <a:solidFill>
              <a:srgbClr val="2B1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8494ADA8-089C-447B-82D0-272C80D803E1}"/>
                </a:ext>
              </a:extLst>
            </p:cNvPr>
            <p:cNvSpPr/>
            <p:nvPr/>
          </p:nvSpPr>
          <p:spPr>
            <a:xfrm>
              <a:off x="11216429" y="3087075"/>
              <a:ext cx="593934" cy="599632"/>
            </a:xfrm>
            <a:prstGeom prst="rect">
              <a:avLst/>
            </a:prstGeom>
            <a:solidFill>
              <a:srgbClr val="85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1">
            <a:extLst>
              <a:ext uri="{FF2B5EF4-FFF2-40B4-BE49-F238E27FC236}">
                <a16:creationId xmlns:a16="http://schemas.microsoft.com/office/drawing/2014/main" id="{1CF37E28-6021-4302-8C5A-D83CC2B41A99}"/>
              </a:ext>
            </a:extLst>
          </p:cNvPr>
          <p:cNvSpPr txBox="1"/>
          <p:nvPr/>
        </p:nvSpPr>
        <p:spPr>
          <a:xfrm>
            <a:off x="8838140" y="4230551"/>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cs typeface="Calibri"/>
              </a:rPr>
              <a:t>Low</a:t>
            </a:r>
          </a:p>
        </p:txBody>
      </p:sp>
      <p:sp>
        <p:nvSpPr>
          <p:cNvPr id="13" name="TextBox 11">
            <a:extLst>
              <a:ext uri="{FF2B5EF4-FFF2-40B4-BE49-F238E27FC236}">
                <a16:creationId xmlns:a16="http://schemas.microsoft.com/office/drawing/2014/main" id="{4B205058-ADBC-4403-8632-8908E533B7C0}"/>
              </a:ext>
            </a:extLst>
          </p:cNvPr>
          <p:cNvSpPr txBox="1"/>
          <p:nvPr/>
        </p:nvSpPr>
        <p:spPr>
          <a:xfrm>
            <a:off x="8830988" y="2660942"/>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rPr>
              <a:t>High</a:t>
            </a:r>
            <a:endParaRPr lang="en-US" sz="1600" dirty="0">
              <a:solidFill>
                <a:schemeClr val="tx1">
                  <a:lumMod val="75000"/>
                  <a:lumOff val="25000"/>
                </a:schemeClr>
              </a:solidFill>
              <a:cs typeface="Calibri"/>
            </a:endParaRPr>
          </a:p>
        </p:txBody>
      </p:sp>
      <p:sp>
        <p:nvSpPr>
          <p:cNvPr id="14" name="TextBox 11">
            <a:extLst>
              <a:ext uri="{FF2B5EF4-FFF2-40B4-BE49-F238E27FC236}">
                <a16:creationId xmlns:a16="http://schemas.microsoft.com/office/drawing/2014/main" id="{76C3FE96-D73A-4979-8FD4-F1AA32957F6D}"/>
              </a:ext>
            </a:extLst>
          </p:cNvPr>
          <p:cNvSpPr txBox="1"/>
          <p:nvPr/>
        </p:nvSpPr>
        <p:spPr>
          <a:xfrm>
            <a:off x="10594839" y="4230951"/>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rPr>
              <a:t>High</a:t>
            </a:r>
            <a:endParaRPr lang="en-US" sz="1600" dirty="0">
              <a:solidFill>
                <a:schemeClr val="tx1">
                  <a:lumMod val="75000"/>
                  <a:lumOff val="25000"/>
                </a:schemeClr>
              </a:solidFill>
              <a:cs typeface="Calibri"/>
            </a:endParaRPr>
          </a:p>
        </p:txBody>
      </p:sp>
      <p:sp>
        <p:nvSpPr>
          <p:cNvPr id="6" name="TextBox 5">
            <a:extLst>
              <a:ext uri="{FF2B5EF4-FFF2-40B4-BE49-F238E27FC236}">
                <a16:creationId xmlns:a16="http://schemas.microsoft.com/office/drawing/2014/main" id="{B30148DE-CA15-4B56-8082-932B929241CB}"/>
              </a:ext>
            </a:extLst>
          </p:cNvPr>
          <p:cNvSpPr txBox="1"/>
          <p:nvPr/>
        </p:nvSpPr>
        <p:spPr>
          <a:xfrm>
            <a:off x="8046886" y="3124423"/>
            <a:ext cx="1399117" cy="553998"/>
          </a:xfrm>
          <a:prstGeom prst="rect">
            <a:avLst/>
          </a:prstGeom>
          <a:noFill/>
          <a:ln>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i="1" dirty="0">
                <a:solidFill>
                  <a:schemeClr val="tx1">
                    <a:lumMod val="75000"/>
                    <a:lumOff val="25000"/>
                  </a:schemeClr>
                </a:solidFill>
                <a:latin typeface="Century Gothic"/>
              </a:rPr>
              <a:t>Landslide Susceptibility</a:t>
            </a:r>
          </a:p>
        </p:txBody>
      </p:sp>
      <p:pic>
        <p:nvPicPr>
          <p:cNvPr id="5" name="Picture 4">
            <a:extLst>
              <a:ext uri="{FF2B5EF4-FFF2-40B4-BE49-F238E27FC236}">
                <a16:creationId xmlns:a16="http://schemas.microsoft.com/office/drawing/2014/main" id="{B1B7CDBA-73D0-A042-B598-EE9957233E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184" y="756373"/>
            <a:ext cx="7670800" cy="5867400"/>
          </a:xfrm>
          <a:prstGeom prst="rect">
            <a:avLst/>
          </a:prstGeom>
        </p:spPr>
      </p:pic>
      <p:sp>
        <p:nvSpPr>
          <p:cNvPr id="54" name="TextBox 53">
            <a:extLst>
              <a:ext uri="{FF2B5EF4-FFF2-40B4-BE49-F238E27FC236}">
                <a16:creationId xmlns:a16="http://schemas.microsoft.com/office/drawing/2014/main" id="{AF56D052-ED35-413C-9637-D1FDBFF63C67}"/>
              </a:ext>
            </a:extLst>
          </p:cNvPr>
          <p:cNvSpPr txBox="1"/>
          <p:nvPr/>
        </p:nvSpPr>
        <p:spPr>
          <a:xfrm>
            <a:off x="10146854" y="4842568"/>
            <a:ext cx="1514571" cy="784830"/>
          </a:xfrm>
          <a:prstGeom prst="rect">
            <a:avLst/>
          </a:prstGeom>
          <a:noFill/>
          <a:ln>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i="1" dirty="0">
                <a:solidFill>
                  <a:schemeClr val="tx1">
                    <a:lumMod val="75000"/>
                    <a:lumOff val="25000"/>
                  </a:schemeClr>
                </a:solidFill>
                <a:latin typeface="Century Gothic"/>
              </a:rPr>
              <a:t>Impoverished Population Density </a:t>
            </a:r>
            <a:endParaRPr lang="en-US" dirty="0"/>
          </a:p>
        </p:txBody>
      </p:sp>
      <p:grpSp>
        <p:nvGrpSpPr>
          <p:cNvPr id="16" name="Group 15">
            <a:extLst>
              <a:ext uri="{FF2B5EF4-FFF2-40B4-BE49-F238E27FC236}">
                <a16:creationId xmlns:a16="http://schemas.microsoft.com/office/drawing/2014/main" id="{1C2F4B4E-1E34-495D-9DBE-FE9F37687BBB}"/>
              </a:ext>
            </a:extLst>
          </p:cNvPr>
          <p:cNvGrpSpPr/>
          <p:nvPr/>
        </p:nvGrpSpPr>
        <p:grpSpPr>
          <a:xfrm>
            <a:off x="7308256" y="742968"/>
            <a:ext cx="430178" cy="867899"/>
            <a:chOff x="-692028" y="1428261"/>
            <a:chExt cx="407076" cy="867899"/>
          </a:xfrm>
        </p:grpSpPr>
        <p:pic>
          <p:nvPicPr>
            <p:cNvPr id="57" name="Picture 15" descr="Background pattern&#10;&#10;Description automatically generated">
              <a:extLst>
                <a:ext uri="{FF2B5EF4-FFF2-40B4-BE49-F238E27FC236}">
                  <a16:creationId xmlns:a16="http://schemas.microsoft.com/office/drawing/2014/main" id="{3E5DCBB3-E7FB-4471-8790-78247066E6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840" y="1828929"/>
              <a:ext cx="314263" cy="467231"/>
            </a:xfrm>
            <a:prstGeom prst="rect">
              <a:avLst/>
            </a:prstGeom>
          </p:spPr>
        </p:pic>
        <p:sp>
          <p:nvSpPr>
            <p:cNvPr id="59" name="TextBox 58">
              <a:extLst>
                <a:ext uri="{FF2B5EF4-FFF2-40B4-BE49-F238E27FC236}">
                  <a16:creationId xmlns:a16="http://schemas.microsoft.com/office/drawing/2014/main" id="{9DB531C1-5298-40EF-A9EB-8AE9A03000FF}"/>
                </a:ext>
              </a:extLst>
            </p:cNvPr>
            <p:cNvSpPr txBox="1"/>
            <p:nvPr/>
          </p:nvSpPr>
          <p:spPr>
            <a:xfrm>
              <a:off x="-692028" y="1428261"/>
              <a:ext cx="407076" cy="409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rPr>
                <a:t>N</a:t>
              </a:r>
            </a:p>
          </p:txBody>
        </p:sp>
      </p:grpSp>
      <p:grpSp>
        <p:nvGrpSpPr>
          <p:cNvPr id="18" name="Group 17">
            <a:extLst>
              <a:ext uri="{FF2B5EF4-FFF2-40B4-BE49-F238E27FC236}">
                <a16:creationId xmlns:a16="http://schemas.microsoft.com/office/drawing/2014/main" id="{8BE06E21-BA23-41B1-98E1-80AB0BE7B15F}"/>
              </a:ext>
            </a:extLst>
          </p:cNvPr>
          <p:cNvGrpSpPr/>
          <p:nvPr/>
        </p:nvGrpSpPr>
        <p:grpSpPr>
          <a:xfrm>
            <a:off x="351170" y="6075591"/>
            <a:ext cx="2057358" cy="435998"/>
            <a:chOff x="517859" y="5833586"/>
            <a:chExt cx="1843768" cy="401361"/>
          </a:xfrm>
        </p:grpSpPr>
        <p:sp>
          <p:nvSpPr>
            <p:cNvPr id="61" name="TextBox 60">
              <a:extLst>
                <a:ext uri="{FF2B5EF4-FFF2-40B4-BE49-F238E27FC236}">
                  <a16:creationId xmlns:a16="http://schemas.microsoft.com/office/drawing/2014/main" id="{4B787047-0BDA-4FD2-B971-5FA11E1D1FAE}"/>
                </a:ext>
              </a:extLst>
            </p:cNvPr>
            <p:cNvSpPr txBox="1"/>
            <p:nvPr/>
          </p:nvSpPr>
          <p:spPr>
            <a:xfrm>
              <a:off x="1689693" y="5833586"/>
              <a:ext cx="385119"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3</a:t>
              </a:r>
            </a:p>
          </p:txBody>
        </p:sp>
        <p:sp>
          <p:nvSpPr>
            <p:cNvPr id="62" name="TextBox 61">
              <a:extLst>
                <a:ext uri="{FF2B5EF4-FFF2-40B4-BE49-F238E27FC236}">
                  <a16:creationId xmlns:a16="http://schemas.microsoft.com/office/drawing/2014/main" id="{39E5B578-6540-4774-98D7-2652D6339C24}"/>
                </a:ext>
              </a:extLst>
            </p:cNvPr>
            <p:cNvSpPr txBox="1"/>
            <p:nvPr/>
          </p:nvSpPr>
          <p:spPr>
            <a:xfrm>
              <a:off x="977434" y="5833586"/>
              <a:ext cx="488375"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1.5</a:t>
              </a:r>
            </a:p>
          </p:txBody>
        </p:sp>
        <p:sp>
          <p:nvSpPr>
            <p:cNvPr id="63" name="TextBox 62">
              <a:extLst>
                <a:ext uri="{FF2B5EF4-FFF2-40B4-BE49-F238E27FC236}">
                  <a16:creationId xmlns:a16="http://schemas.microsoft.com/office/drawing/2014/main" id="{439B62E6-01B0-4A7F-9A8C-0C09F76843B5}"/>
                </a:ext>
              </a:extLst>
            </p:cNvPr>
            <p:cNvSpPr txBox="1"/>
            <p:nvPr/>
          </p:nvSpPr>
          <p:spPr>
            <a:xfrm>
              <a:off x="517859" y="5833586"/>
              <a:ext cx="292443"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0</a:t>
              </a:r>
            </a:p>
          </p:txBody>
        </p:sp>
        <p:grpSp>
          <p:nvGrpSpPr>
            <p:cNvPr id="64" name="Group 63">
              <a:extLst>
                <a:ext uri="{FF2B5EF4-FFF2-40B4-BE49-F238E27FC236}">
                  <a16:creationId xmlns:a16="http://schemas.microsoft.com/office/drawing/2014/main" id="{D7DBA228-B716-4099-B60F-75B989AE5400}"/>
                </a:ext>
              </a:extLst>
            </p:cNvPr>
            <p:cNvGrpSpPr/>
            <p:nvPr/>
          </p:nvGrpSpPr>
          <p:grpSpPr>
            <a:xfrm>
              <a:off x="656672" y="6135917"/>
              <a:ext cx="1189555" cy="99030"/>
              <a:chOff x="5402631" y="5905619"/>
              <a:chExt cx="1189555" cy="99030"/>
            </a:xfrm>
          </p:grpSpPr>
          <p:cxnSp>
            <p:nvCxnSpPr>
              <p:cNvPr id="66" name="Straight Connector 65">
                <a:extLst>
                  <a:ext uri="{FF2B5EF4-FFF2-40B4-BE49-F238E27FC236}">
                    <a16:creationId xmlns:a16="http://schemas.microsoft.com/office/drawing/2014/main" id="{4149EF95-0B5A-4DBE-8A05-1870796C360E}"/>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BE5AFD87-6026-4B83-9D38-919633C85B69}"/>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495B95F-5FAB-49A5-A54A-4B987D3397E6}"/>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B2CA4E5-5A2E-428B-A5EB-903EC5F42BBD}"/>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41A1D1E-86D1-4402-86F5-6EE6539C651B}"/>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EAE7F96-9290-431C-9865-4FB5FE46B81D}"/>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2928D62F-BF54-47AF-AEE5-C58B9A9246D6}"/>
                </a:ext>
              </a:extLst>
            </p:cNvPr>
            <p:cNvSpPr txBox="1"/>
            <p:nvPr/>
          </p:nvSpPr>
          <p:spPr>
            <a:xfrm>
              <a:off x="1852941" y="5836828"/>
              <a:ext cx="508686"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mi</a:t>
              </a:r>
            </a:p>
          </p:txBody>
        </p:sp>
      </p:grpSp>
    </p:spTree>
    <p:extLst>
      <p:ext uri="{BB962C8B-B14F-4D97-AF65-F5344CB8AC3E}">
        <p14:creationId xmlns:p14="http://schemas.microsoft.com/office/powerpoint/2010/main" val="53814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3" descr="Map&#10;&#10;Description automatically generated">
            <a:extLst>
              <a:ext uri="{FF2B5EF4-FFF2-40B4-BE49-F238E27FC236}">
                <a16:creationId xmlns:a16="http://schemas.microsoft.com/office/drawing/2014/main" id="{0E1AB778-C081-4E26-9960-E4B5CB684C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09" y="699850"/>
            <a:ext cx="7765472" cy="5945441"/>
          </a:xfrm>
          <a:prstGeom prst="rect">
            <a:avLst/>
          </a:prstGeom>
        </p:spPr>
      </p:pic>
      <p:grpSp>
        <p:nvGrpSpPr>
          <p:cNvPr id="14" name="Group 13">
            <a:extLst>
              <a:ext uri="{FF2B5EF4-FFF2-40B4-BE49-F238E27FC236}">
                <a16:creationId xmlns:a16="http://schemas.microsoft.com/office/drawing/2014/main" id="{92E41C82-9F0B-427B-BE64-C80F3C90AD03}"/>
              </a:ext>
            </a:extLst>
          </p:cNvPr>
          <p:cNvGrpSpPr/>
          <p:nvPr/>
        </p:nvGrpSpPr>
        <p:grpSpPr>
          <a:xfrm>
            <a:off x="7400620" y="772948"/>
            <a:ext cx="430178" cy="867899"/>
            <a:chOff x="-692028" y="1428261"/>
            <a:chExt cx="407076" cy="867899"/>
          </a:xfrm>
        </p:grpSpPr>
        <p:pic>
          <p:nvPicPr>
            <p:cNvPr id="15" name="Picture 15" descr="Background pattern&#10;&#10;Description automatically generated">
              <a:extLst>
                <a:ext uri="{FF2B5EF4-FFF2-40B4-BE49-F238E27FC236}">
                  <a16:creationId xmlns:a16="http://schemas.microsoft.com/office/drawing/2014/main" id="{5841DE5D-FDA1-4F28-95A6-242F67E62C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840" y="1828929"/>
              <a:ext cx="314263" cy="467231"/>
            </a:xfrm>
            <a:prstGeom prst="rect">
              <a:avLst/>
            </a:prstGeom>
          </p:spPr>
        </p:pic>
        <p:sp>
          <p:nvSpPr>
            <p:cNvPr id="16" name="TextBox 15">
              <a:extLst>
                <a:ext uri="{FF2B5EF4-FFF2-40B4-BE49-F238E27FC236}">
                  <a16:creationId xmlns:a16="http://schemas.microsoft.com/office/drawing/2014/main" id="{BFFEA717-442D-4C81-BEEA-8632EC22A302}"/>
                </a:ext>
              </a:extLst>
            </p:cNvPr>
            <p:cNvSpPr txBox="1"/>
            <p:nvPr/>
          </p:nvSpPr>
          <p:spPr>
            <a:xfrm>
              <a:off x="-692028" y="1428261"/>
              <a:ext cx="407076" cy="409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rPr>
                <a:t>N</a:t>
              </a:r>
            </a:p>
          </p:txBody>
        </p:sp>
      </p:grpSp>
      <p:sp>
        <p:nvSpPr>
          <p:cNvPr id="28" name="TextBox 11">
            <a:extLst>
              <a:ext uri="{FF2B5EF4-FFF2-40B4-BE49-F238E27FC236}">
                <a16:creationId xmlns:a16="http://schemas.microsoft.com/office/drawing/2014/main" id="{6C19972A-D65C-49BF-9961-078785734D41}"/>
              </a:ext>
            </a:extLst>
          </p:cNvPr>
          <p:cNvSpPr txBox="1"/>
          <p:nvPr/>
        </p:nvSpPr>
        <p:spPr>
          <a:xfrm>
            <a:off x="8835566" y="2605241"/>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rPr>
              <a:t>High</a:t>
            </a:r>
            <a:endParaRPr lang="en-US" sz="1600" dirty="0">
              <a:solidFill>
                <a:schemeClr val="tx1">
                  <a:lumMod val="75000"/>
                  <a:lumOff val="25000"/>
                </a:schemeClr>
              </a:solidFill>
              <a:cs typeface="Calibri"/>
            </a:endParaRPr>
          </a:p>
        </p:txBody>
      </p:sp>
      <p:sp>
        <p:nvSpPr>
          <p:cNvPr id="29" name="TextBox 11">
            <a:extLst>
              <a:ext uri="{FF2B5EF4-FFF2-40B4-BE49-F238E27FC236}">
                <a16:creationId xmlns:a16="http://schemas.microsoft.com/office/drawing/2014/main" id="{DE89CF52-B07B-439D-8B03-A3840E76B9F6}"/>
              </a:ext>
            </a:extLst>
          </p:cNvPr>
          <p:cNvSpPr txBox="1"/>
          <p:nvPr/>
        </p:nvSpPr>
        <p:spPr>
          <a:xfrm>
            <a:off x="10609879" y="4217595"/>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rPr>
              <a:t>High</a:t>
            </a:r>
            <a:endParaRPr lang="en-US" sz="1600" dirty="0">
              <a:solidFill>
                <a:schemeClr val="tx1">
                  <a:lumMod val="75000"/>
                  <a:lumOff val="25000"/>
                </a:schemeClr>
              </a:solidFill>
              <a:cs typeface="Calibri"/>
            </a:endParaRPr>
          </a:p>
        </p:txBody>
      </p:sp>
      <p:sp>
        <p:nvSpPr>
          <p:cNvPr id="32" name="TextBox 31">
            <a:extLst>
              <a:ext uri="{FF2B5EF4-FFF2-40B4-BE49-F238E27FC236}">
                <a16:creationId xmlns:a16="http://schemas.microsoft.com/office/drawing/2014/main" id="{D61EE0F5-B04B-4795-9EE5-DAC963E01B85}"/>
              </a:ext>
            </a:extLst>
          </p:cNvPr>
          <p:cNvSpPr txBox="1"/>
          <p:nvPr/>
        </p:nvSpPr>
        <p:spPr>
          <a:xfrm>
            <a:off x="8835566" y="4217595"/>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cs typeface="Calibri"/>
              </a:rPr>
              <a:t>Low</a:t>
            </a:r>
          </a:p>
        </p:txBody>
      </p:sp>
      <p:sp>
        <p:nvSpPr>
          <p:cNvPr id="17" name="TextBox 16">
            <a:extLst>
              <a:ext uri="{FF2B5EF4-FFF2-40B4-BE49-F238E27FC236}">
                <a16:creationId xmlns:a16="http://schemas.microsoft.com/office/drawing/2014/main" id="{DBA341B9-C0D9-422E-BBD3-D5553DBD923C}"/>
              </a:ext>
            </a:extLst>
          </p:cNvPr>
          <p:cNvSpPr txBox="1"/>
          <p:nvPr/>
        </p:nvSpPr>
        <p:spPr>
          <a:xfrm>
            <a:off x="10104419" y="4829709"/>
            <a:ext cx="1514571" cy="784830"/>
          </a:xfrm>
          <a:prstGeom prst="rect">
            <a:avLst/>
          </a:prstGeom>
          <a:noFill/>
          <a:ln>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i="1" dirty="0">
                <a:solidFill>
                  <a:schemeClr val="tx1">
                    <a:lumMod val="75000"/>
                    <a:lumOff val="25000"/>
                  </a:schemeClr>
                </a:solidFill>
                <a:latin typeface="Century Gothic"/>
              </a:rPr>
              <a:t>Elderly</a:t>
            </a:r>
            <a:endParaRPr lang="en-US" dirty="0">
              <a:solidFill>
                <a:schemeClr val="tx1">
                  <a:lumMod val="75000"/>
                  <a:lumOff val="25000"/>
                </a:schemeClr>
              </a:solidFill>
              <a:latin typeface="Calibri" panose="020F0502020204030204"/>
              <a:cs typeface="Calibri" panose="020F0502020204030204"/>
            </a:endParaRPr>
          </a:p>
          <a:p>
            <a:pPr algn="ctr"/>
            <a:r>
              <a:rPr lang="en-US" sz="1500" i="1" dirty="0">
                <a:solidFill>
                  <a:schemeClr val="tx1">
                    <a:lumMod val="75000"/>
                    <a:lumOff val="25000"/>
                  </a:schemeClr>
                </a:solidFill>
                <a:latin typeface="Century Gothic"/>
              </a:rPr>
              <a:t> Population Density </a:t>
            </a:r>
            <a:endParaRPr lang="en-US" dirty="0">
              <a:solidFill>
                <a:schemeClr val="tx1">
                  <a:lumMod val="75000"/>
                  <a:lumOff val="25000"/>
                </a:schemeClr>
              </a:solidFill>
              <a:cs typeface="Calibri"/>
            </a:endParaRPr>
          </a:p>
        </p:txBody>
      </p:sp>
      <p:sp>
        <p:nvSpPr>
          <p:cNvPr id="21" name="TextBox 20">
            <a:extLst>
              <a:ext uri="{FF2B5EF4-FFF2-40B4-BE49-F238E27FC236}">
                <a16:creationId xmlns:a16="http://schemas.microsoft.com/office/drawing/2014/main" id="{D143DD79-79DC-49F7-8D00-4547AE44AE70}"/>
              </a:ext>
            </a:extLst>
          </p:cNvPr>
          <p:cNvSpPr txBox="1"/>
          <p:nvPr/>
        </p:nvSpPr>
        <p:spPr>
          <a:xfrm>
            <a:off x="8159682" y="3248109"/>
            <a:ext cx="1399117" cy="553998"/>
          </a:xfrm>
          <a:prstGeom prst="rect">
            <a:avLst/>
          </a:prstGeom>
          <a:noFill/>
          <a:ln>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i="1" dirty="0">
                <a:solidFill>
                  <a:schemeClr val="tx1">
                    <a:lumMod val="75000"/>
                    <a:lumOff val="25000"/>
                  </a:schemeClr>
                </a:solidFill>
                <a:latin typeface="Century Gothic"/>
              </a:rPr>
              <a:t>Landslide Susceptibility</a:t>
            </a:r>
          </a:p>
        </p:txBody>
      </p:sp>
      <p:grpSp>
        <p:nvGrpSpPr>
          <p:cNvPr id="22" name="Group 21">
            <a:extLst>
              <a:ext uri="{FF2B5EF4-FFF2-40B4-BE49-F238E27FC236}">
                <a16:creationId xmlns:a16="http://schemas.microsoft.com/office/drawing/2014/main" id="{5FF407E5-48BB-4D36-8E51-C32E407D6576}"/>
              </a:ext>
            </a:extLst>
          </p:cNvPr>
          <p:cNvGrpSpPr/>
          <p:nvPr/>
        </p:nvGrpSpPr>
        <p:grpSpPr>
          <a:xfrm>
            <a:off x="10050631" y="2450687"/>
            <a:ext cx="1757885" cy="1772395"/>
            <a:chOff x="8752780" y="1713753"/>
            <a:chExt cx="1757885" cy="1772395"/>
          </a:xfrm>
        </p:grpSpPr>
        <p:grpSp>
          <p:nvGrpSpPr>
            <p:cNvPr id="40" name="Group 39">
              <a:extLst>
                <a:ext uri="{FF2B5EF4-FFF2-40B4-BE49-F238E27FC236}">
                  <a16:creationId xmlns:a16="http://schemas.microsoft.com/office/drawing/2014/main" id="{47E94973-2D35-4482-B798-1B9CA70CCAEA}"/>
                </a:ext>
              </a:extLst>
            </p:cNvPr>
            <p:cNvGrpSpPr/>
            <p:nvPr/>
          </p:nvGrpSpPr>
          <p:grpSpPr>
            <a:xfrm>
              <a:off x="8752780" y="1713754"/>
              <a:ext cx="585697" cy="1772394"/>
              <a:chOff x="8752780" y="1713754"/>
              <a:chExt cx="585697" cy="1772394"/>
            </a:xfrm>
          </p:grpSpPr>
          <p:sp>
            <p:nvSpPr>
              <p:cNvPr id="50" name="Rectangle 49">
                <a:extLst>
                  <a:ext uri="{FF2B5EF4-FFF2-40B4-BE49-F238E27FC236}">
                    <a16:creationId xmlns:a16="http://schemas.microsoft.com/office/drawing/2014/main" id="{7CAFB779-4224-41BE-84CA-69A3D59C3BE2}"/>
                  </a:ext>
                </a:extLst>
              </p:cNvPr>
              <p:cNvSpPr/>
              <p:nvPr/>
            </p:nvSpPr>
            <p:spPr>
              <a:xfrm>
                <a:off x="8752780" y="2891788"/>
                <a:ext cx="585697" cy="594360"/>
              </a:xfrm>
              <a:prstGeom prst="rect">
                <a:avLst/>
              </a:prstGeom>
              <a:solidFill>
                <a:srgbClr val="FFE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F35BF36B-066B-4D33-B2DF-BA76B8B29ED8}"/>
                  </a:ext>
                </a:extLst>
              </p:cNvPr>
              <p:cNvSpPr/>
              <p:nvPr/>
            </p:nvSpPr>
            <p:spPr>
              <a:xfrm>
                <a:off x="8752780" y="1713754"/>
                <a:ext cx="585697" cy="596577"/>
              </a:xfrm>
              <a:prstGeom prst="rect">
                <a:avLst/>
              </a:prstGeom>
              <a:solidFill>
                <a:srgbClr val="00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9F285AFA-D32F-409A-B575-CDA46F0754F6}"/>
                  </a:ext>
                </a:extLst>
              </p:cNvPr>
              <p:cNvSpPr/>
              <p:nvPr/>
            </p:nvSpPr>
            <p:spPr>
              <a:xfrm>
                <a:off x="8752780" y="2302771"/>
                <a:ext cx="585697" cy="596577"/>
              </a:xfrm>
              <a:prstGeom prst="rect">
                <a:avLst/>
              </a:prstGeom>
              <a:solidFill>
                <a:srgbClr val="98C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20AAF3D3-39B3-4D89-B9F6-8119ED2BBAFB}"/>
                </a:ext>
              </a:extLst>
            </p:cNvPr>
            <p:cNvGrpSpPr/>
            <p:nvPr/>
          </p:nvGrpSpPr>
          <p:grpSpPr>
            <a:xfrm>
              <a:off x="9338874" y="1713753"/>
              <a:ext cx="585697" cy="1772394"/>
              <a:chOff x="9337853" y="1713753"/>
              <a:chExt cx="585697" cy="1772394"/>
            </a:xfrm>
          </p:grpSpPr>
          <p:sp>
            <p:nvSpPr>
              <p:cNvPr id="47" name="Rectangle 46">
                <a:extLst>
                  <a:ext uri="{FF2B5EF4-FFF2-40B4-BE49-F238E27FC236}">
                    <a16:creationId xmlns:a16="http://schemas.microsoft.com/office/drawing/2014/main" id="{FBAA5E85-D0DB-4E8A-98FF-EE1834736FE3}"/>
                  </a:ext>
                </a:extLst>
              </p:cNvPr>
              <p:cNvSpPr/>
              <p:nvPr/>
            </p:nvSpPr>
            <p:spPr>
              <a:xfrm>
                <a:off x="9337853" y="2891787"/>
                <a:ext cx="585697" cy="594360"/>
              </a:xfrm>
              <a:prstGeom prst="rect">
                <a:avLst/>
              </a:prstGeom>
              <a:solidFill>
                <a:srgbClr val="FFB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07F6869-7C7F-487B-9A92-198040DDAA99}"/>
                  </a:ext>
                </a:extLst>
              </p:cNvPr>
              <p:cNvSpPr/>
              <p:nvPr/>
            </p:nvSpPr>
            <p:spPr>
              <a:xfrm>
                <a:off x="9337853" y="1713753"/>
                <a:ext cx="585697" cy="596577"/>
              </a:xfrm>
              <a:prstGeom prst="rect">
                <a:avLst/>
              </a:prstGeom>
              <a:solidFill>
                <a:srgbClr val="427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34856DF-11E1-49DB-88C3-737C7DBCB7EF}"/>
                  </a:ext>
                </a:extLst>
              </p:cNvPr>
              <p:cNvSpPr/>
              <p:nvPr/>
            </p:nvSpPr>
            <p:spPr>
              <a:xfrm>
                <a:off x="9337853" y="2302770"/>
                <a:ext cx="585697" cy="596577"/>
              </a:xfrm>
              <a:prstGeom prst="rect">
                <a:avLst/>
              </a:prstGeom>
              <a:solidFill>
                <a:srgbClr val="AF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611DB4D2-7138-4118-94C5-685F8629E0AA}"/>
                </a:ext>
              </a:extLst>
            </p:cNvPr>
            <p:cNvGrpSpPr/>
            <p:nvPr/>
          </p:nvGrpSpPr>
          <p:grpSpPr>
            <a:xfrm>
              <a:off x="9924968" y="1713754"/>
              <a:ext cx="585697" cy="1772394"/>
              <a:chOff x="9924968" y="1713754"/>
              <a:chExt cx="585697" cy="1772394"/>
            </a:xfrm>
          </p:grpSpPr>
          <p:sp>
            <p:nvSpPr>
              <p:cNvPr id="44" name="Rectangle 43">
                <a:extLst>
                  <a:ext uri="{FF2B5EF4-FFF2-40B4-BE49-F238E27FC236}">
                    <a16:creationId xmlns:a16="http://schemas.microsoft.com/office/drawing/2014/main" id="{F56660AE-C438-4B2A-BDBA-C80FF040440E}"/>
                  </a:ext>
                </a:extLst>
              </p:cNvPr>
              <p:cNvSpPr/>
              <p:nvPr/>
            </p:nvSpPr>
            <p:spPr>
              <a:xfrm>
                <a:off x="9924968" y="2891788"/>
                <a:ext cx="585697" cy="594360"/>
              </a:xfrm>
              <a:prstGeom prst="rect">
                <a:avLst/>
              </a:prstGeom>
              <a:solidFill>
                <a:srgbClr val="F97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467163F2-62E8-4905-AF84-E7CE476D7407}"/>
                  </a:ext>
                </a:extLst>
              </p:cNvPr>
              <p:cNvSpPr/>
              <p:nvPr/>
            </p:nvSpPr>
            <p:spPr>
              <a:xfrm>
                <a:off x="9924968" y="1713754"/>
                <a:ext cx="585697" cy="596577"/>
              </a:xfrm>
              <a:prstGeom prst="rect">
                <a:avLst/>
              </a:prstGeom>
              <a:solidFill>
                <a:srgbClr val="5C4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BE65810-AC8D-4A79-8584-2586F60CB049}"/>
                  </a:ext>
                </a:extLst>
              </p:cNvPr>
              <p:cNvSpPr/>
              <p:nvPr/>
            </p:nvSpPr>
            <p:spPr>
              <a:xfrm>
                <a:off x="9924968" y="2302771"/>
                <a:ext cx="585697" cy="596577"/>
              </a:xfrm>
              <a:prstGeom prst="rect">
                <a:avLst/>
              </a:prstGeom>
              <a:solidFill>
                <a:srgbClr val="AA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4" name="Group 33">
            <a:extLst>
              <a:ext uri="{FF2B5EF4-FFF2-40B4-BE49-F238E27FC236}">
                <a16:creationId xmlns:a16="http://schemas.microsoft.com/office/drawing/2014/main" id="{2617A9BA-F32F-4043-8C48-3FB13806B6DB}"/>
              </a:ext>
            </a:extLst>
          </p:cNvPr>
          <p:cNvGrpSpPr/>
          <p:nvPr/>
        </p:nvGrpSpPr>
        <p:grpSpPr>
          <a:xfrm>
            <a:off x="131806" y="6105571"/>
            <a:ext cx="2057358" cy="435998"/>
            <a:chOff x="517859" y="5833586"/>
            <a:chExt cx="1843768" cy="401361"/>
          </a:xfrm>
        </p:grpSpPr>
        <p:sp>
          <p:nvSpPr>
            <p:cNvPr id="54" name="TextBox 53">
              <a:extLst>
                <a:ext uri="{FF2B5EF4-FFF2-40B4-BE49-F238E27FC236}">
                  <a16:creationId xmlns:a16="http://schemas.microsoft.com/office/drawing/2014/main" id="{D164E9D1-1585-4387-8B00-A5C0021D51E1}"/>
                </a:ext>
              </a:extLst>
            </p:cNvPr>
            <p:cNvSpPr txBox="1"/>
            <p:nvPr/>
          </p:nvSpPr>
          <p:spPr>
            <a:xfrm>
              <a:off x="1689693" y="5833586"/>
              <a:ext cx="385119"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3</a:t>
              </a:r>
            </a:p>
          </p:txBody>
        </p:sp>
        <p:sp>
          <p:nvSpPr>
            <p:cNvPr id="55" name="TextBox 54">
              <a:extLst>
                <a:ext uri="{FF2B5EF4-FFF2-40B4-BE49-F238E27FC236}">
                  <a16:creationId xmlns:a16="http://schemas.microsoft.com/office/drawing/2014/main" id="{4E14A57A-AFD5-42B0-BC44-743937A9C108}"/>
                </a:ext>
              </a:extLst>
            </p:cNvPr>
            <p:cNvSpPr txBox="1"/>
            <p:nvPr/>
          </p:nvSpPr>
          <p:spPr>
            <a:xfrm>
              <a:off x="977434" y="5833586"/>
              <a:ext cx="488375"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1.5</a:t>
              </a:r>
            </a:p>
          </p:txBody>
        </p:sp>
        <p:sp>
          <p:nvSpPr>
            <p:cNvPr id="56" name="TextBox 55">
              <a:extLst>
                <a:ext uri="{FF2B5EF4-FFF2-40B4-BE49-F238E27FC236}">
                  <a16:creationId xmlns:a16="http://schemas.microsoft.com/office/drawing/2014/main" id="{4256289D-B3A3-4210-9B7E-43DB54446002}"/>
                </a:ext>
              </a:extLst>
            </p:cNvPr>
            <p:cNvSpPr txBox="1"/>
            <p:nvPr/>
          </p:nvSpPr>
          <p:spPr>
            <a:xfrm>
              <a:off x="517859" y="5833586"/>
              <a:ext cx="292443"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0</a:t>
              </a:r>
            </a:p>
          </p:txBody>
        </p:sp>
        <p:grpSp>
          <p:nvGrpSpPr>
            <p:cNvPr id="57" name="Group 56">
              <a:extLst>
                <a:ext uri="{FF2B5EF4-FFF2-40B4-BE49-F238E27FC236}">
                  <a16:creationId xmlns:a16="http://schemas.microsoft.com/office/drawing/2014/main" id="{A7F9B60E-AD94-4B56-843D-D54F3A8C9DD0}"/>
                </a:ext>
              </a:extLst>
            </p:cNvPr>
            <p:cNvGrpSpPr/>
            <p:nvPr/>
          </p:nvGrpSpPr>
          <p:grpSpPr>
            <a:xfrm>
              <a:off x="656672" y="6135917"/>
              <a:ext cx="1189555" cy="99030"/>
              <a:chOff x="5402631" y="5905619"/>
              <a:chExt cx="1189555" cy="99030"/>
            </a:xfrm>
          </p:grpSpPr>
          <p:cxnSp>
            <p:nvCxnSpPr>
              <p:cNvPr id="59" name="Straight Connector 58">
                <a:extLst>
                  <a:ext uri="{FF2B5EF4-FFF2-40B4-BE49-F238E27FC236}">
                    <a16:creationId xmlns:a16="http://schemas.microsoft.com/office/drawing/2014/main" id="{F38E0E94-9E56-447A-8E7B-2082CCC8C384}"/>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3B2B9DF6-39A4-46F0-AE42-9D34E8D92227}"/>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83B2655-07C0-4E92-BB6E-E0099F5D9815}"/>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0F6CDA5-BA67-4C7B-AA5B-B5BC1D3302FB}"/>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1BA59A-C5A4-43E3-A69E-812C5AC497E3}"/>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94060B7-FBDB-40AF-AD6A-F5DFB143CBD1}"/>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B8C40BCD-F684-412C-9C9E-D457C25E205C}"/>
                </a:ext>
              </a:extLst>
            </p:cNvPr>
            <p:cNvSpPr txBox="1"/>
            <p:nvPr/>
          </p:nvSpPr>
          <p:spPr>
            <a:xfrm>
              <a:off x="1852941" y="5836828"/>
              <a:ext cx="508686"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mi</a:t>
              </a:r>
            </a:p>
          </p:txBody>
        </p:sp>
      </p:grpSp>
      <p:sp>
        <p:nvSpPr>
          <p:cNvPr id="39" name="Title 4">
            <a:extLst>
              <a:ext uri="{FF2B5EF4-FFF2-40B4-BE49-F238E27FC236}">
                <a16:creationId xmlns:a16="http://schemas.microsoft.com/office/drawing/2014/main" id="{2970DA72-86C7-AD43-8AC6-21469D14FEEF}"/>
              </a:ext>
            </a:extLst>
          </p:cNvPr>
          <p:cNvSpPr txBox="1">
            <a:spLocks/>
          </p:cNvSpPr>
          <p:nvPr/>
        </p:nvSpPr>
        <p:spPr>
          <a:xfrm>
            <a:off x="277701" y="201075"/>
            <a:ext cx="11102520" cy="485456"/>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Results: Elderly Population Exposure Map</a:t>
            </a:r>
            <a:endParaRPr lang="en-US" dirty="0">
              <a:cs typeface="Calibri Light" panose="020F0302020204030204"/>
            </a:endParaRPr>
          </a:p>
        </p:txBody>
      </p:sp>
    </p:spTree>
    <p:extLst>
      <p:ext uri="{BB962C8B-B14F-4D97-AF65-F5344CB8AC3E}">
        <p14:creationId xmlns:p14="http://schemas.microsoft.com/office/powerpoint/2010/main" val="157285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7" descr="Map&#10;&#10;Description automatically generated">
            <a:extLst>
              <a:ext uri="{FF2B5EF4-FFF2-40B4-BE49-F238E27FC236}">
                <a16:creationId xmlns:a16="http://schemas.microsoft.com/office/drawing/2014/main" id="{41ABBA79-CCEB-4017-A0CF-B6DC5DDAE8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27" y="716051"/>
            <a:ext cx="7753927" cy="5933895"/>
          </a:xfrm>
          <a:prstGeom prst="rect">
            <a:avLst/>
          </a:prstGeom>
        </p:spPr>
      </p:pic>
      <p:sp>
        <p:nvSpPr>
          <p:cNvPr id="4" name="TextBox 3">
            <a:extLst>
              <a:ext uri="{FF2B5EF4-FFF2-40B4-BE49-F238E27FC236}">
                <a16:creationId xmlns:a16="http://schemas.microsoft.com/office/drawing/2014/main" id="{9C3E4864-948A-45B0-BB7B-5DA285DE770A}"/>
              </a:ext>
            </a:extLst>
          </p:cNvPr>
          <p:cNvSpPr txBox="1"/>
          <p:nvPr/>
        </p:nvSpPr>
        <p:spPr>
          <a:xfrm>
            <a:off x="4505036"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31" name="TextBox 30">
            <a:extLst>
              <a:ext uri="{FF2B5EF4-FFF2-40B4-BE49-F238E27FC236}">
                <a16:creationId xmlns:a16="http://schemas.microsoft.com/office/drawing/2014/main" id="{5D5E2CBD-849F-4100-926A-092E86398602}"/>
              </a:ext>
            </a:extLst>
          </p:cNvPr>
          <p:cNvSpPr txBox="1"/>
          <p:nvPr/>
        </p:nvSpPr>
        <p:spPr>
          <a:xfrm>
            <a:off x="4505036"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grpSp>
        <p:nvGrpSpPr>
          <p:cNvPr id="19" name="Group 18">
            <a:extLst>
              <a:ext uri="{FF2B5EF4-FFF2-40B4-BE49-F238E27FC236}">
                <a16:creationId xmlns:a16="http://schemas.microsoft.com/office/drawing/2014/main" id="{CB45F2CC-438F-4A14-8756-B7EB92F86598}"/>
              </a:ext>
            </a:extLst>
          </p:cNvPr>
          <p:cNvGrpSpPr/>
          <p:nvPr/>
        </p:nvGrpSpPr>
        <p:grpSpPr>
          <a:xfrm>
            <a:off x="7314994" y="768467"/>
            <a:ext cx="400101" cy="757610"/>
            <a:chOff x="-692028" y="1428261"/>
            <a:chExt cx="407076" cy="867899"/>
          </a:xfrm>
        </p:grpSpPr>
        <p:pic>
          <p:nvPicPr>
            <p:cNvPr id="20" name="Picture 15" descr="Background pattern&#10;&#10;Description automatically generated">
              <a:extLst>
                <a:ext uri="{FF2B5EF4-FFF2-40B4-BE49-F238E27FC236}">
                  <a16:creationId xmlns:a16="http://schemas.microsoft.com/office/drawing/2014/main" id="{F4BD1FC6-37C7-4D6F-8D56-D4B8085AA6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840" y="1828929"/>
              <a:ext cx="314263" cy="467231"/>
            </a:xfrm>
            <a:prstGeom prst="rect">
              <a:avLst/>
            </a:prstGeom>
          </p:spPr>
        </p:pic>
        <p:sp>
          <p:nvSpPr>
            <p:cNvPr id="21" name="TextBox 20">
              <a:extLst>
                <a:ext uri="{FF2B5EF4-FFF2-40B4-BE49-F238E27FC236}">
                  <a16:creationId xmlns:a16="http://schemas.microsoft.com/office/drawing/2014/main" id="{7F12CA68-3657-447E-BE78-5724ECB7AE69}"/>
                </a:ext>
              </a:extLst>
            </p:cNvPr>
            <p:cNvSpPr txBox="1"/>
            <p:nvPr/>
          </p:nvSpPr>
          <p:spPr>
            <a:xfrm>
              <a:off x="-692028" y="1428261"/>
              <a:ext cx="407076" cy="409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rPr>
                <a:t>N</a:t>
              </a:r>
            </a:p>
          </p:txBody>
        </p:sp>
      </p:grpSp>
      <p:grpSp>
        <p:nvGrpSpPr>
          <p:cNvPr id="12" name="Group 11">
            <a:extLst>
              <a:ext uri="{FF2B5EF4-FFF2-40B4-BE49-F238E27FC236}">
                <a16:creationId xmlns:a16="http://schemas.microsoft.com/office/drawing/2014/main" id="{B8795532-D994-4018-BFD2-0C7BA814ECA8}"/>
              </a:ext>
            </a:extLst>
          </p:cNvPr>
          <p:cNvGrpSpPr/>
          <p:nvPr/>
        </p:nvGrpSpPr>
        <p:grpSpPr>
          <a:xfrm>
            <a:off x="10062879" y="2323687"/>
            <a:ext cx="1751145" cy="1772395"/>
            <a:chOff x="8765028" y="1713753"/>
            <a:chExt cx="1751145" cy="1772395"/>
          </a:xfrm>
        </p:grpSpPr>
        <p:grpSp>
          <p:nvGrpSpPr>
            <p:cNvPr id="2" name="Group 1">
              <a:extLst>
                <a:ext uri="{FF2B5EF4-FFF2-40B4-BE49-F238E27FC236}">
                  <a16:creationId xmlns:a16="http://schemas.microsoft.com/office/drawing/2014/main" id="{2F5B870B-F094-42B4-B3D3-FBF9DE498310}"/>
                </a:ext>
              </a:extLst>
            </p:cNvPr>
            <p:cNvGrpSpPr/>
            <p:nvPr/>
          </p:nvGrpSpPr>
          <p:grpSpPr>
            <a:xfrm>
              <a:off x="8765028" y="1713754"/>
              <a:ext cx="585697" cy="1772394"/>
              <a:chOff x="8765028" y="1713754"/>
              <a:chExt cx="585697" cy="1772394"/>
            </a:xfrm>
          </p:grpSpPr>
          <p:sp>
            <p:nvSpPr>
              <p:cNvPr id="7" name="Rectangle 6">
                <a:extLst>
                  <a:ext uri="{FF2B5EF4-FFF2-40B4-BE49-F238E27FC236}">
                    <a16:creationId xmlns:a16="http://schemas.microsoft.com/office/drawing/2014/main" id="{F7D5432C-7AA2-4F9C-A93B-840292525A81}"/>
                  </a:ext>
                </a:extLst>
              </p:cNvPr>
              <p:cNvSpPr/>
              <p:nvPr/>
            </p:nvSpPr>
            <p:spPr>
              <a:xfrm>
                <a:off x="8765028" y="2891788"/>
                <a:ext cx="585697" cy="594360"/>
              </a:xfrm>
              <a:prstGeom prst="rect">
                <a:avLst/>
              </a:prstGeom>
              <a:solidFill>
                <a:srgbClr val="EDE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715EA36-5B5C-433C-B332-0AF522125EB4}"/>
                  </a:ext>
                </a:extLst>
              </p:cNvPr>
              <p:cNvSpPr/>
              <p:nvPr/>
            </p:nvSpPr>
            <p:spPr>
              <a:xfrm>
                <a:off x="8765028" y="1713754"/>
                <a:ext cx="585697" cy="596577"/>
              </a:xfrm>
              <a:prstGeom prst="rect">
                <a:avLst/>
              </a:prstGeom>
              <a:solidFill>
                <a:srgbClr val="5EA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BCE35C3-6239-445C-8E5E-D5FE69B7D8DB}"/>
                  </a:ext>
                </a:extLst>
              </p:cNvPr>
              <p:cNvSpPr/>
              <p:nvPr/>
            </p:nvSpPr>
            <p:spPr>
              <a:xfrm>
                <a:off x="8765028" y="2302771"/>
                <a:ext cx="585697" cy="596577"/>
              </a:xfrm>
              <a:prstGeom prst="rect">
                <a:avLst/>
              </a:prstGeom>
              <a:solidFill>
                <a:srgbClr val="A5C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0CA8CC3D-D6EF-4876-B183-1C0C560BE56D}"/>
                </a:ext>
              </a:extLst>
            </p:cNvPr>
            <p:cNvGrpSpPr/>
            <p:nvPr/>
          </p:nvGrpSpPr>
          <p:grpSpPr>
            <a:xfrm>
              <a:off x="9347752" y="1713753"/>
              <a:ext cx="585697" cy="1772394"/>
              <a:chOff x="9346731" y="1713753"/>
              <a:chExt cx="585697" cy="1772394"/>
            </a:xfrm>
          </p:grpSpPr>
          <p:sp>
            <p:nvSpPr>
              <p:cNvPr id="8" name="Rectangle 7">
                <a:extLst>
                  <a:ext uri="{FF2B5EF4-FFF2-40B4-BE49-F238E27FC236}">
                    <a16:creationId xmlns:a16="http://schemas.microsoft.com/office/drawing/2014/main" id="{A1120BFD-BCE0-45E7-9FA1-CD9A71AC688F}"/>
                  </a:ext>
                </a:extLst>
              </p:cNvPr>
              <p:cNvSpPr/>
              <p:nvPr/>
            </p:nvSpPr>
            <p:spPr>
              <a:xfrm>
                <a:off x="9346731" y="2891787"/>
                <a:ext cx="585697" cy="594360"/>
              </a:xfrm>
              <a:prstGeom prst="rect">
                <a:avLst/>
              </a:prstGeom>
              <a:solidFill>
                <a:srgbClr val="DAA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01428A5-D535-47D6-BE26-5CFFDF03BA3B}"/>
                  </a:ext>
                </a:extLst>
              </p:cNvPr>
              <p:cNvSpPr/>
              <p:nvPr/>
            </p:nvSpPr>
            <p:spPr>
              <a:xfrm>
                <a:off x="9346731" y="1713753"/>
                <a:ext cx="585697" cy="596577"/>
              </a:xfrm>
              <a:prstGeom prst="rect">
                <a:avLst/>
              </a:prstGeom>
              <a:solidFill>
                <a:srgbClr val="62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60A106E-DFA3-48F2-A591-FC358B69A4C9}"/>
                  </a:ext>
                </a:extLst>
              </p:cNvPr>
              <p:cNvSpPr/>
              <p:nvPr/>
            </p:nvSpPr>
            <p:spPr>
              <a:xfrm>
                <a:off x="9346731" y="2302770"/>
                <a:ext cx="585697" cy="596577"/>
              </a:xfrm>
              <a:prstGeom prst="rect">
                <a:avLst/>
              </a:prstGeom>
              <a:solidFill>
                <a:srgbClr val="9E7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BE4AEC9C-8B8F-4712-B527-30D6D7912283}"/>
                </a:ext>
              </a:extLst>
            </p:cNvPr>
            <p:cNvGrpSpPr/>
            <p:nvPr/>
          </p:nvGrpSpPr>
          <p:grpSpPr>
            <a:xfrm>
              <a:off x="9930476" y="1713754"/>
              <a:ext cx="585697" cy="1772394"/>
              <a:chOff x="9930476" y="1713754"/>
              <a:chExt cx="585697" cy="1772394"/>
            </a:xfrm>
          </p:grpSpPr>
          <p:sp>
            <p:nvSpPr>
              <p:cNvPr id="9" name="Rectangle 8">
                <a:extLst>
                  <a:ext uri="{FF2B5EF4-FFF2-40B4-BE49-F238E27FC236}">
                    <a16:creationId xmlns:a16="http://schemas.microsoft.com/office/drawing/2014/main" id="{11223EB1-F89E-4E0D-8FBB-CA2C37796B16}"/>
                  </a:ext>
                </a:extLst>
              </p:cNvPr>
              <p:cNvSpPr/>
              <p:nvPr/>
            </p:nvSpPr>
            <p:spPr>
              <a:xfrm>
                <a:off x="9930476" y="2891788"/>
                <a:ext cx="585697" cy="594360"/>
              </a:xfrm>
              <a:prstGeom prst="rect">
                <a:avLst/>
              </a:prstGeom>
              <a:solidFill>
                <a:srgbClr val="CC5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6F4F8CB-F117-4085-999D-1FC63B3B472D}"/>
                  </a:ext>
                </a:extLst>
              </p:cNvPr>
              <p:cNvSpPr/>
              <p:nvPr/>
            </p:nvSpPr>
            <p:spPr>
              <a:xfrm>
                <a:off x="9930476" y="1713754"/>
                <a:ext cx="585697" cy="596577"/>
              </a:xfrm>
              <a:prstGeom prst="rect">
                <a:avLst/>
              </a:prstGeom>
              <a:solidFill>
                <a:srgbClr val="632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4A6071-107D-4391-94DA-6856EB2BAF78}"/>
                  </a:ext>
                </a:extLst>
              </p:cNvPr>
              <p:cNvSpPr/>
              <p:nvPr/>
            </p:nvSpPr>
            <p:spPr>
              <a:xfrm>
                <a:off x="9930476" y="2302771"/>
                <a:ext cx="585697" cy="596577"/>
              </a:xfrm>
              <a:prstGeom prst="rect">
                <a:avLst/>
              </a:prstGeom>
              <a:solidFill>
                <a:srgbClr val="96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8" name="TextBox 11">
            <a:extLst>
              <a:ext uri="{FF2B5EF4-FFF2-40B4-BE49-F238E27FC236}">
                <a16:creationId xmlns:a16="http://schemas.microsoft.com/office/drawing/2014/main" id="{1A911B01-9ED1-4A92-AD30-18E709CC0B44}"/>
              </a:ext>
            </a:extLst>
          </p:cNvPr>
          <p:cNvSpPr txBox="1"/>
          <p:nvPr/>
        </p:nvSpPr>
        <p:spPr>
          <a:xfrm>
            <a:off x="8809776" y="2464314"/>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rPr>
              <a:t>High</a:t>
            </a:r>
            <a:endParaRPr lang="en-US" sz="1600" dirty="0">
              <a:solidFill>
                <a:schemeClr val="tx1">
                  <a:lumMod val="75000"/>
                  <a:lumOff val="25000"/>
                </a:schemeClr>
              </a:solidFill>
              <a:cs typeface="Calibri"/>
            </a:endParaRPr>
          </a:p>
        </p:txBody>
      </p:sp>
      <p:sp>
        <p:nvSpPr>
          <p:cNvPr id="22" name="TextBox 11">
            <a:extLst>
              <a:ext uri="{FF2B5EF4-FFF2-40B4-BE49-F238E27FC236}">
                <a16:creationId xmlns:a16="http://schemas.microsoft.com/office/drawing/2014/main" id="{E5C3349E-08D8-4422-9EE5-A0C56BE4FCDD}"/>
              </a:ext>
            </a:extLst>
          </p:cNvPr>
          <p:cNvSpPr txBox="1"/>
          <p:nvPr/>
        </p:nvSpPr>
        <p:spPr>
          <a:xfrm>
            <a:off x="10615283" y="4072999"/>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rPr>
              <a:t>High</a:t>
            </a:r>
            <a:endParaRPr lang="en-US" sz="1600" dirty="0">
              <a:solidFill>
                <a:schemeClr val="tx1">
                  <a:lumMod val="75000"/>
                  <a:lumOff val="25000"/>
                </a:schemeClr>
              </a:solidFill>
              <a:cs typeface="Calibri"/>
            </a:endParaRPr>
          </a:p>
        </p:txBody>
      </p:sp>
      <p:sp>
        <p:nvSpPr>
          <p:cNvPr id="23" name="TextBox 22">
            <a:extLst>
              <a:ext uri="{FF2B5EF4-FFF2-40B4-BE49-F238E27FC236}">
                <a16:creationId xmlns:a16="http://schemas.microsoft.com/office/drawing/2014/main" id="{ED3DF757-3EBD-41EE-843C-6FE4298942DE}"/>
              </a:ext>
            </a:extLst>
          </p:cNvPr>
          <p:cNvSpPr txBox="1"/>
          <p:nvPr/>
        </p:nvSpPr>
        <p:spPr>
          <a:xfrm>
            <a:off x="8809776" y="4072999"/>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cs typeface="Calibri"/>
              </a:rPr>
              <a:t>Low</a:t>
            </a:r>
          </a:p>
        </p:txBody>
      </p:sp>
      <p:sp>
        <p:nvSpPr>
          <p:cNvPr id="25" name="TextBox 24">
            <a:extLst>
              <a:ext uri="{FF2B5EF4-FFF2-40B4-BE49-F238E27FC236}">
                <a16:creationId xmlns:a16="http://schemas.microsoft.com/office/drawing/2014/main" id="{018A4A30-D7E0-4601-90CB-90990E17569B}"/>
              </a:ext>
            </a:extLst>
          </p:cNvPr>
          <p:cNvSpPr txBox="1"/>
          <p:nvPr/>
        </p:nvSpPr>
        <p:spPr>
          <a:xfrm>
            <a:off x="8110217" y="3108067"/>
            <a:ext cx="1399117" cy="553998"/>
          </a:xfrm>
          <a:prstGeom prst="rect">
            <a:avLst/>
          </a:prstGeom>
          <a:noFill/>
          <a:ln>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i="1" dirty="0">
                <a:solidFill>
                  <a:schemeClr val="tx1">
                    <a:lumMod val="75000"/>
                    <a:lumOff val="25000"/>
                  </a:schemeClr>
                </a:solidFill>
                <a:latin typeface="Century Gothic"/>
              </a:rPr>
              <a:t>Landslide Susceptibility</a:t>
            </a:r>
          </a:p>
        </p:txBody>
      </p:sp>
      <p:sp>
        <p:nvSpPr>
          <p:cNvPr id="26" name="TextBox 25">
            <a:extLst>
              <a:ext uri="{FF2B5EF4-FFF2-40B4-BE49-F238E27FC236}">
                <a16:creationId xmlns:a16="http://schemas.microsoft.com/office/drawing/2014/main" id="{09E0A7DC-9540-4C1F-A44F-625208EAEE3D}"/>
              </a:ext>
            </a:extLst>
          </p:cNvPr>
          <p:cNvSpPr txBox="1"/>
          <p:nvPr/>
        </p:nvSpPr>
        <p:spPr>
          <a:xfrm>
            <a:off x="10105929" y="4698047"/>
            <a:ext cx="1514571" cy="1015663"/>
          </a:xfrm>
          <a:prstGeom prst="rect">
            <a:avLst/>
          </a:prstGeom>
          <a:noFill/>
          <a:ln>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i="1" dirty="0">
                <a:solidFill>
                  <a:schemeClr val="tx1">
                    <a:lumMod val="75000"/>
                    <a:lumOff val="25000"/>
                  </a:schemeClr>
                </a:solidFill>
                <a:latin typeface="Century Gothic"/>
              </a:rPr>
              <a:t>African American Population Density </a:t>
            </a:r>
            <a:endParaRPr lang="en-US" dirty="0">
              <a:solidFill>
                <a:schemeClr val="tx1">
                  <a:lumMod val="75000"/>
                  <a:lumOff val="25000"/>
                </a:schemeClr>
              </a:solidFill>
            </a:endParaRPr>
          </a:p>
        </p:txBody>
      </p:sp>
      <p:grpSp>
        <p:nvGrpSpPr>
          <p:cNvPr id="29" name="Group 28">
            <a:extLst>
              <a:ext uri="{FF2B5EF4-FFF2-40B4-BE49-F238E27FC236}">
                <a16:creationId xmlns:a16="http://schemas.microsoft.com/office/drawing/2014/main" id="{680DC3CC-BC39-4552-A7A5-DAF9FA60EFCB}"/>
              </a:ext>
            </a:extLst>
          </p:cNvPr>
          <p:cNvGrpSpPr/>
          <p:nvPr/>
        </p:nvGrpSpPr>
        <p:grpSpPr>
          <a:xfrm>
            <a:off x="131806" y="6075591"/>
            <a:ext cx="2057358" cy="435998"/>
            <a:chOff x="517859" y="5833586"/>
            <a:chExt cx="1843768" cy="401361"/>
          </a:xfrm>
        </p:grpSpPr>
        <p:sp>
          <p:nvSpPr>
            <p:cNvPr id="53" name="TextBox 52">
              <a:extLst>
                <a:ext uri="{FF2B5EF4-FFF2-40B4-BE49-F238E27FC236}">
                  <a16:creationId xmlns:a16="http://schemas.microsoft.com/office/drawing/2014/main" id="{270052B1-80DD-43FD-8A38-A634BA42DAC9}"/>
                </a:ext>
              </a:extLst>
            </p:cNvPr>
            <p:cNvSpPr txBox="1"/>
            <p:nvPr/>
          </p:nvSpPr>
          <p:spPr>
            <a:xfrm>
              <a:off x="1689693" y="5833586"/>
              <a:ext cx="385119"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3</a:t>
              </a:r>
            </a:p>
          </p:txBody>
        </p:sp>
        <p:sp>
          <p:nvSpPr>
            <p:cNvPr id="54" name="TextBox 53">
              <a:extLst>
                <a:ext uri="{FF2B5EF4-FFF2-40B4-BE49-F238E27FC236}">
                  <a16:creationId xmlns:a16="http://schemas.microsoft.com/office/drawing/2014/main" id="{26FBA7BB-519B-4241-872E-78E8E84739A4}"/>
                </a:ext>
              </a:extLst>
            </p:cNvPr>
            <p:cNvSpPr txBox="1"/>
            <p:nvPr/>
          </p:nvSpPr>
          <p:spPr>
            <a:xfrm>
              <a:off x="977434" y="5833586"/>
              <a:ext cx="488375"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1.5</a:t>
              </a:r>
            </a:p>
          </p:txBody>
        </p:sp>
        <p:sp>
          <p:nvSpPr>
            <p:cNvPr id="55" name="TextBox 54">
              <a:extLst>
                <a:ext uri="{FF2B5EF4-FFF2-40B4-BE49-F238E27FC236}">
                  <a16:creationId xmlns:a16="http://schemas.microsoft.com/office/drawing/2014/main" id="{45C7F6E9-3302-4D4D-B122-6F40A2A52146}"/>
                </a:ext>
              </a:extLst>
            </p:cNvPr>
            <p:cNvSpPr txBox="1"/>
            <p:nvPr/>
          </p:nvSpPr>
          <p:spPr>
            <a:xfrm>
              <a:off x="517859" y="5833586"/>
              <a:ext cx="292443"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0</a:t>
              </a:r>
            </a:p>
          </p:txBody>
        </p:sp>
        <p:grpSp>
          <p:nvGrpSpPr>
            <p:cNvPr id="56" name="Group 55">
              <a:extLst>
                <a:ext uri="{FF2B5EF4-FFF2-40B4-BE49-F238E27FC236}">
                  <a16:creationId xmlns:a16="http://schemas.microsoft.com/office/drawing/2014/main" id="{53B887FD-192F-4519-8EDD-5F2385A19726}"/>
                </a:ext>
              </a:extLst>
            </p:cNvPr>
            <p:cNvGrpSpPr/>
            <p:nvPr/>
          </p:nvGrpSpPr>
          <p:grpSpPr>
            <a:xfrm>
              <a:off x="656672" y="6135917"/>
              <a:ext cx="1189555" cy="99030"/>
              <a:chOff x="5402631" y="5905619"/>
              <a:chExt cx="1189555" cy="99030"/>
            </a:xfrm>
          </p:grpSpPr>
          <p:cxnSp>
            <p:nvCxnSpPr>
              <p:cNvPr id="58" name="Straight Connector 57">
                <a:extLst>
                  <a:ext uri="{FF2B5EF4-FFF2-40B4-BE49-F238E27FC236}">
                    <a16:creationId xmlns:a16="http://schemas.microsoft.com/office/drawing/2014/main" id="{626734E5-1C2E-440E-8D84-B45003D78A53}"/>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441F98E-F058-44E4-B548-8396A820825E}"/>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27CF86A-C61C-45DD-AE0C-AF991776CDFF}"/>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1C20C8D-3FE9-4858-A898-78DB88751D70}"/>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6086172-5BCA-47BD-8A45-DF8212BA4218}"/>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AEE1454-275D-4713-BA2D-E46EB6E6A161}"/>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53E8BE02-94C4-49BE-A339-AD92F4E25FD5}"/>
                </a:ext>
              </a:extLst>
            </p:cNvPr>
            <p:cNvSpPr txBox="1"/>
            <p:nvPr/>
          </p:nvSpPr>
          <p:spPr>
            <a:xfrm>
              <a:off x="1852941" y="5836828"/>
              <a:ext cx="508686"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mi</a:t>
              </a:r>
            </a:p>
          </p:txBody>
        </p:sp>
      </p:grpSp>
      <p:sp>
        <p:nvSpPr>
          <p:cNvPr id="39" name="Title 4">
            <a:extLst>
              <a:ext uri="{FF2B5EF4-FFF2-40B4-BE49-F238E27FC236}">
                <a16:creationId xmlns:a16="http://schemas.microsoft.com/office/drawing/2014/main" id="{6282E338-4F35-604B-8724-4247855E2A12}"/>
              </a:ext>
            </a:extLst>
          </p:cNvPr>
          <p:cNvSpPr txBox="1">
            <a:spLocks/>
          </p:cNvSpPr>
          <p:nvPr/>
        </p:nvSpPr>
        <p:spPr>
          <a:xfrm>
            <a:off x="277701" y="201075"/>
            <a:ext cx="11102520" cy="485456"/>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Results: African American Exposure Map</a:t>
            </a:r>
            <a:endParaRPr lang="en-US" dirty="0">
              <a:cs typeface="Calibri Light" panose="020F0302020204030204"/>
            </a:endParaRPr>
          </a:p>
        </p:txBody>
      </p:sp>
    </p:spTree>
    <p:extLst>
      <p:ext uri="{BB962C8B-B14F-4D97-AF65-F5344CB8AC3E}">
        <p14:creationId xmlns:p14="http://schemas.microsoft.com/office/powerpoint/2010/main" val="402238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4F712E-CA93-1A4A-AFDA-92D32CB5D4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005" y="755372"/>
            <a:ext cx="7670800" cy="5867400"/>
          </a:xfrm>
          <a:prstGeom prst="rect">
            <a:avLst/>
          </a:prstGeom>
        </p:spPr>
      </p:pic>
      <p:sp>
        <p:nvSpPr>
          <p:cNvPr id="23" name="Rectangle 22">
            <a:extLst>
              <a:ext uri="{FF2B5EF4-FFF2-40B4-BE49-F238E27FC236}">
                <a16:creationId xmlns:a16="http://schemas.microsoft.com/office/drawing/2014/main" id="{F34F29E5-F777-4E3C-9945-A6F3F57169F4}"/>
              </a:ext>
            </a:extLst>
          </p:cNvPr>
          <p:cNvSpPr>
            <a:spLocks noChangeAspect="1"/>
          </p:cNvSpPr>
          <p:nvPr/>
        </p:nvSpPr>
        <p:spPr>
          <a:xfrm>
            <a:off x="10189916" y="3607127"/>
            <a:ext cx="594360" cy="59436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FCE1563-475C-4B9C-922C-7C290AA93F35}"/>
              </a:ext>
            </a:extLst>
          </p:cNvPr>
          <p:cNvSpPr>
            <a:spLocks noChangeAspect="1"/>
          </p:cNvSpPr>
          <p:nvPr/>
        </p:nvSpPr>
        <p:spPr>
          <a:xfrm>
            <a:off x="11377591" y="3597137"/>
            <a:ext cx="594360" cy="594360"/>
          </a:xfrm>
          <a:prstGeom prst="rect">
            <a:avLst/>
          </a:prstGeom>
          <a:solidFill>
            <a:srgbClr val="FF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99C040-055F-460F-8A01-6F5F73D01C86}"/>
              </a:ext>
            </a:extLst>
          </p:cNvPr>
          <p:cNvSpPr>
            <a:spLocks noChangeAspect="1"/>
          </p:cNvSpPr>
          <p:nvPr/>
        </p:nvSpPr>
        <p:spPr>
          <a:xfrm>
            <a:off x="10785251" y="3607127"/>
            <a:ext cx="594360" cy="594360"/>
          </a:xfrm>
          <a:prstGeom prst="rect">
            <a:avLst/>
          </a:prstGeom>
          <a:solidFill>
            <a:srgbClr val="F9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9229A48-E08B-4A6E-8556-33B3CBA1EC3C}"/>
              </a:ext>
            </a:extLst>
          </p:cNvPr>
          <p:cNvSpPr>
            <a:spLocks noChangeAspect="1"/>
          </p:cNvSpPr>
          <p:nvPr/>
        </p:nvSpPr>
        <p:spPr>
          <a:xfrm>
            <a:off x="10189916" y="3013748"/>
            <a:ext cx="594360" cy="594360"/>
          </a:xfrm>
          <a:prstGeom prst="rect">
            <a:avLst/>
          </a:prstGeom>
          <a:solidFill>
            <a:srgbClr val="A3E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C15B38A-CFA4-4A14-8743-64DB25AA254A}"/>
              </a:ext>
            </a:extLst>
          </p:cNvPr>
          <p:cNvSpPr>
            <a:spLocks noChangeAspect="1"/>
          </p:cNvSpPr>
          <p:nvPr/>
        </p:nvSpPr>
        <p:spPr>
          <a:xfrm>
            <a:off x="11377591" y="3011791"/>
            <a:ext cx="594360" cy="594360"/>
          </a:xfrm>
          <a:prstGeom prst="rect">
            <a:avLst/>
          </a:prstGeom>
          <a:solidFill>
            <a:srgbClr val="945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6D4AA9-8F0D-44A3-8D5B-D2F644A57440}"/>
              </a:ext>
            </a:extLst>
          </p:cNvPr>
          <p:cNvSpPr>
            <a:spLocks noChangeAspect="1"/>
          </p:cNvSpPr>
          <p:nvPr/>
        </p:nvSpPr>
        <p:spPr>
          <a:xfrm>
            <a:off x="10785251" y="3013748"/>
            <a:ext cx="594360" cy="594360"/>
          </a:xfrm>
          <a:prstGeom prst="rect">
            <a:avLst/>
          </a:prstGeom>
          <a:solidFill>
            <a:srgbClr val="A6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87C5219-7D37-42FC-B63A-7E3333C1E09D}"/>
              </a:ext>
            </a:extLst>
          </p:cNvPr>
          <p:cNvSpPr>
            <a:spLocks noChangeAspect="1"/>
          </p:cNvSpPr>
          <p:nvPr/>
        </p:nvSpPr>
        <p:spPr>
          <a:xfrm>
            <a:off x="10189916" y="2436094"/>
            <a:ext cx="594360" cy="594360"/>
          </a:xfrm>
          <a:prstGeom prst="rect">
            <a:avLst/>
          </a:prstGeom>
          <a:solidFill>
            <a:srgbClr val="62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94ED036-433E-4E2C-88A7-400F3C0B59DD}"/>
              </a:ext>
            </a:extLst>
          </p:cNvPr>
          <p:cNvSpPr>
            <a:spLocks noChangeAspect="1"/>
          </p:cNvSpPr>
          <p:nvPr/>
        </p:nvSpPr>
        <p:spPr>
          <a:xfrm>
            <a:off x="11377591" y="2436094"/>
            <a:ext cx="594360" cy="594360"/>
          </a:xfrm>
          <a:prstGeom prst="rect">
            <a:avLst/>
          </a:prstGeom>
          <a:solidFill>
            <a:srgbClr val="513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AEE2122-4310-4654-8F9C-691D7C093933}"/>
              </a:ext>
            </a:extLst>
          </p:cNvPr>
          <p:cNvSpPr>
            <a:spLocks noChangeAspect="1"/>
          </p:cNvSpPr>
          <p:nvPr/>
        </p:nvSpPr>
        <p:spPr>
          <a:xfrm>
            <a:off x="10785251" y="2436094"/>
            <a:ext cx="594360" cy="594360"/>
          </a:xfrm>
          <a:prstGeom prst="rect">
            <a:avLst/>
          </a:prstGeom>
          <a:solidFill>
            <a:srgbClr val="559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11">
            <a:extLst>
              <a:ext uri="{FF2B5EF4-FFF2-40B4-BE49-F238E27FC236}">
                <a16:creationId xmlns:a16="http://schemas.microsoft.com/office/drawing/2014/main" id="{BBC2A533-49E6-49D9-AE8C-4822FDAA38C7}"/>
              </a:ext>
            </a:extLst>
          </p:cNvPr>
          <p:cNvSpPr txBox="1"/>
          <p:nvPr/>
        </p:nvSpPr>
        <p:spPr>
          <a:xfrm>
            <a:off x="9428910" y="2584605"/>
            <a:ext cx="900821" cy="3500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rPr>
              <a:t>High</a:t>
            </a:r>
            <a:endParaRPr lang="en-US" sz="1600" dirty="0">
              <a:solidFill>
                <a:schemeClr val="tx1">
                  <a:lumMod val="75000"/>
                  <a:lumOff val="25000"/>
                </a:schemeClr>
              </a:solidFill>
              <a:cs typeface="Calibri"/>
            </a:endParaRPr>
          </a:p>
        </p:txBody>
      </p:sp>
      <p:sp>
        <p:nvSpPr>
          <p:cNvPr id="30" name="TextBox 11">
            <a:extLst>
              <a:ext uri="{FF2B5EF4-FFF2-40B4-BE49-F238E27FC236}">
                <a16:creationId xmlns:a16="http://schemas.microsoft.com/office/drawing/2014/main" id="{A4660FFB-D0BB-4398-AB95-F9B50F5F35C7}"/>
              </a:ext>
            </a:extLst>
          </p:cNvPr>
          <p:cNvSpPr txBox="1"/>
          <p:nvPr/>
        </p:nvSpPr>
        <p:spPr>
          <a:xfrm>
            <a:off x="10740513" y="4209837"/>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rPr>
              <a:t>High</a:t>
            </a:r>
            <a:endParaRPr lang="en-US" sz="1600" dirty="0">
              <a:solidFill>
                <a:schemeClr val="tx1">
                  <a:lumMod val="75000"/>
                  <a:lumOff val="25000"/>
                </a:schemeClr>
              </a:solidFill>
              <a:cs typeface="Calibri"/>
            </a:endParaRPr>
          </a:p>
        </p:txBody>
      </p:sp>
      <p:sp>
        <p:nvSpPr>
          <p:cNvPr id="34" name="TextBox 33">
            <a:extLst>
              <a:ext uri="{FF2B5EF4-FFF2-40B4-BE49-F238E27FC236}">
                <a16:creationId xmlns:a16="http://schemas.microsoft.com/office/drawing/2014/main" id="{C3426E33-7CEB-4A51-851F-9BD895FCCA71}"/>
              </a:ext>
            </a:extLst>
          </p:cNvPr>
          <p:cNvSpPr txBox="1"/>
          <p:nvPr/>
        </p:nvSpPr>
        <p:spPr>
          <a:xfrm>
            <a:off x="8920128" y="4194415"/>
            <a:ext cx="191838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latin typeface="Century Gothic"/>
                <a:cs typeface="Calibri"/>
              </a:rPr>
              <a:t>Low</a:t>
            </a:r>
          </a:p>
        </p:txBody>
      </p:sp>
      <p:grpSp>
        <p:nvGrpSpPr>
          <p:cNvPr id="38" name="Group 37">
            <a:extLst>
              <a:ext uri="{FF2B5EF4-FFF2-40B4-BE49-F238E27FC236}">
                <a16:creationId xmlns:a16="http://schemas.microsoft.com/office/drawing/2014/main" id="{63D4C6C5-CFBF-4EB7-9A07-F4E221CFD846}"/>
              </a:ext>
            </a:extLst>
          </p:cNvPr>
          <p:cNvGrpSpPr/>
          <p:nvPr/>
        </p:nvGrpSpPr>
        <p:grpSpPr>
          <a:xfrm>
            <a:off x="7401258" y="912241"/>
            <a:ext cx="400101" cy="757610"/>
            <a:chOff x="-692028" y="1428261"/>
            <a:chExt cx="407076" cy="867899"/>
          </a:xfrm>
        </p:grpSpPr>
        <p:pic>
          <p:nvPicPr>
            <p:cNvPr id="36" name="Picture 15" descr="Background pattern&#10;&#10;Description automatically generated">
              <a:extLst>
                <a:ext uri="{FF2B5EF4-FFF2-40B4-BE49-F238E27FC236}">
                  <a16:creationId xmlns:a16="http://schemas.microsoft.com/office/drawing/2014/main" id="{988F13DA-5A12-46BE-9501-1EF6FBC249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840" y="1828929"/>
              <a:ext cx="314263" cy="467231"/>
            </a:xfrm>
            <a:prstGeom prst="rect">
              <a:avLst/>
            </a:prstGeom>
          </p:spPr>
        </p:pic>
        <p:sp>
          <p:nvSpPr>
            <p:cNvPr id="37" name="TextBox 36">
              <a:extLst>
                <a:ext uri="{FF2B5EF4-FFF2-40B4-BE49-F238E27FC236}">
                  <a16:creationId xmlns:a16="http://schemas.microsoft.com/office/drawing/2014/main" id="{1B66608A-DA88-4ECA-B562-026FB65FD70E}"/>
                </a:ext>
              </a:extLst>
            </p:cNvPr>
            <p:cNvSpPr txBox="1"/>
            <p:nvPr/>
          </p:nvSpPr>
          <p:spPr>
            <a:xfrm>
              <a:off x="-692028" y="1428261"/>
              <a:ext cx="407076" cy="409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rPr>
                <a:t>N</a:t>
              </a:r>
            </a:p>
          </p:txBody>
        </p:sp>
      </p:grpSp>
      <p:sp>
        <p:nvSpPr>
          <p:cNvPr id="2" name="TextBox 1">
            <a:extLst>
              <a:ext uri="{FF2B5EF4-FFF2-40B4-BE49-F238E27FC236}">
                <a16:creationId xmlns:a16="http://schemas.microsoft.com/office/drawing/2014/main" id="{EAC3EE14-A2E5-41FB-9CE5-6A0118CC368D}"/>
              </a:ext>
            </a:extLst>
          </p:cNvPr>
          <p:cNvSpPr txBox="1"/>
          <p:nvPr/>
        </p:nvSpPr>
        <p:spPr>
          <a:xfrm>
            <a:off x="8090840" y="3225433"/>
            <a:ext cx="1399117" cy="553998"/>
          </a:xfrm>
          <a:prstGeom prst="rect">
            <a:avLst/>
          </a:prstGeom>
          <a:noFill/>
          <a:ln>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i="1" dirty="0">
                <a:solidFill>
                  <a:schemeClr val="tx1">
                    <a:lumMod val="75000"/>
                    <a:lumOff val="25000"/>
                  </a:schemeClr>
                </a:solidFill>
                <a:latin typeface="Century Gothic"/>
              </a:rPr>
              <a:t>Landslide Susceptibility</a:t>
            </a:r>
          </a:p>
        </p:txBody>
      </p:sp>
      <p:sp>
        <p:nvSpPr>
          <p:cNvPr id="3" name="TextBox 2">
            <a:extLst>
              <a:ext uri="{FF2B5EF4-FFF2-40B4-BE49-F238E27FC236}">
                <a16:creationId xmlns:a16="http://schemas.microsoft.com/office/drawing/2014/main" id="{5DCB4EDE-462B-468F-BE0F-E20BCF3F76AD}"/>
              </a:ext>
            </a:extLst>
          </p:cNvPr>
          <p:cNvSpPr txBox="1"/>
          <p:nvPr/>
        </p:nvSpPr>
        <p:spPr>
          <a:xfrm>
            <a:off x="10317567" y="4886397"/>
            <a:ext cx="1514571" cy="1015663"/>
          </a:xfrm>
          <a:prstGeom prst="rect">
            <a:avLst/>
          </a:prstGeom>
          <a:noFill/>
          <a:ln>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i="1" dirty="0">
                <a:solidFill>
                  <a:schemeClr val="tx1">
                    <a:lumMod val="75000"/>
                    <a:lumOff val="25000"/>
                  </a:schemeClr>
                </a:solidFill>
                <a:latin typeface="Century Gothic"/>
              </a:rPr>
              <a:t>Vulnerable Groups Population Density </a:t>
            </a:r>
            <a:endParaRPr lang="en-US" dirty="0">
              <a:solidFill>
                <a:schemeClr val="tx1">
                  <a:lumMod val="75000"/>
                  <a:lumOff val="25000"/>
                </a:schemeClr>
              </a:solidFill>
            </a:endParaRPr>
          </a:p>
        </p:txBody>
      </p:sp>
      <p:grpSp>
        <p:nvGrpSpPr>
          <p:cNvPr id="4" name="Group 3">
            <a:extLst>
              <a:ext uri="{FF2B5EF4-FFF2-40B4-BE49-F238E27FC236}">
                <a16:creationId xmlns:a16="http://schemas.microsoft.com/office/drawing/2014/main" id="{351F3A6F-C66B-486C-9129-A25CE4AB95C5}"/>
              </a:ext>
            </a:extLst>
          </p:cNvPr>
          <p:cNvGrpSpPr/>
          <p:nvPr/>
        </p:nvGrpSpPr>
        <p:grpSpPr>
          <a:xfrm>
            <a:off x="247261" y="5960136"/>
            <a:ext cx="2057358" cy="435998"/>
            <a:chOff x="517859" y="5833586"/>
            <a:chExt cx="1843768" cy="401361"/>
          </a:xfrm>
        </p:grpSpPr>
        <p:sp>
          <p:nvSpPr>
            <p:cNvPr id="54" name="TextBox 53">
              <a:extLst>
                <a:ext uri="{FF2B5EF4-FFF2-40B4-BE49-F238E27FC236}">
                  <a16:creationId xmlns:a16="http://schemas.microsoft.com/office/drawing/2014/main" id="{455C8D97-0646-4653-A9D3-C8FB0CCAAB4D}"/>
                </a:ext>
              </a:extLst>
            </p:cNvPr>
            <p:cNvSpPr txBox="1"/>
            <p:nvPr/>
          </p:nvSpPr>
          <p:spPr>
            <a:xfrm>
              <a:off x="1689693" y="5833586"/>
              <a:ext cx="385119"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3</a:t>
              </a:r>
            </a:p>
          </p:txBody>
        </p:sp>
        <p:sp>
          <p:nvSpPr>
            <p:cNvPr id="55" name="TextBox 54">
              <a:extLst>
                <a:ext uri="{FF2B5EF4-FFF2-40B4-BE49-F238E27FC236}">
                  <a16:creationId xmlns:a16="http://schemas.microsoft.com/office/drawing/2014/main" id="{E8728A04-8236-48F0-80DC-805294AD3C9A}"/>
                </a:ext>
              </a:extLst>
            </p:cNvPr>
            <p:cNvSpPr txBox="1"/>
            <p:nvPr/>
          </p:nvSpPr>
          <p:spPr>
            <a:xfrm>
              <a:off x="977434" y="5833586"/>
              <a:ext cx="488375"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1.5</a:t>
              </a:r>
            </a:p>
          </p:txBody>
        </p:sp>
        <p:sp>
          <p:nvSpPr>
            <p:cNvPr id="56" name="TextBox 55">
              <a:extLst>
                <a:ext uri="{FF2B5EF4-FFF2-40B4-BE49-F238E27FC236}">
                  <a16:creationId xmlns:a16="http://schemas.microsoft.com/office/drawing/2014/main" id="{B389706D-FE34-471B-8702-35D623E35D50}"/>
                </a:ext>
              </a:extLst>
            </p:cNvPr>
            <p:cNvSpPr txBox="1"/>
            <p:nvPr/>
          </p:nvSpPr>
          <p:spPr>
            <a:xfrm>
              <a:off x="517859" y="5833586"/>
              <a:ext cx="292443"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0</a:t>
              </a:r>
            </a:p>
          </p:txBody>
        </p:sp>
        <p:grpSp>
          <p:nvGrpSpPr>
            <p:cNvPr id="57" name="Group 56">
              <a:extLst>
                <a:ext uri="{FF2B5EF4-FFF2-40B4-BE49-F238E27FC236}">
                  <a16:creationId xmlns:a16="http://schemas.microsoft.com/office/drawing/2014/main" id="{6EEBA1A3-71FC-42C1-84B1-7048AE551EE7}"/>
                </a:ext>
              </a:extLst>
            </p:cNvPr>
            <p:cNvGrpSpPr/>
            <p:nvPr/>
          </p:nvGrpSpPr>
          <p:grpSpPr>
            <a:xfrm>
              <a:off x="656672" y="6135917"/>
              <a:ext cx="1189555" cy="99030"/>
              <a:chOff x="5402631" y="5905619"/>
              <a:chExt cx="1189555" cy="99030"/>
            </a:xfrm>
          </p:grpSpPr>
          <p:cxnSp>
            <p:nvCxnSpPr>
              <p:cNvPr id="59" name="Straight Connector 58">
                <a:extLst>
                  <a:ext uri="{FF2B5EF4-FFF2-40B4-BE49-F238E27FC236}">
                    <a16:creationId xmlns:a16="http://schemas.microsoft.com/office/drawing/2014/main" id="{E5FCE703-F995-4416-9744-CCBA729E1EE0}"/>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2B6E82F1-CA17-4AAF-8EE2-F7AE057E85DA}"/>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85779C6-AD84-4DC6-8CCE-0E55343D42E6}"/>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486E1B5-3AEC-4036-9123-0972FF98A8A4}"/>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30EE783-C13A-4631-94DE-C9640B6BA84D}"/>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DB95103-0455-47AF-8ACC-88A0FC5B9FAD}"/>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7179B668-F2D5-45AB-8CE0-C27311EED9E6}"/>
                </a:ext>
              </a:extLst>
            </p:cNvPr>
            <p:cNvSpPr txBox="1"/>
            <p:nvPr/>
          </p:nvSpPr>
          <p:spPr>
            <a:xfrm>
              <a:off x="1852941" y="5836828"/>
              <a:ext cx="508686" cy="311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latin typeface="Century Gothic"/>
                  <a:cs typeface="Calibri"/>
                </a:rPr>
                <a:t>mi</a:t>
              </a:r>
            </a:p>
          </p:txBody>
        </p:sp>
      </p:grpSp>
      <p:sp>
        <p:nvSpPr>
          <p:cNvPr id="40" name="Title 4">
            <a:extLst>
              <a:ext uri="{FF2B5EF4-FFF2-40B4-BE49-F238E27FC236}">
                <a16:creationId xmlns:a16="http://schemas.microsoft.com/office/drawing/2014/main" id="{8AF6CD2C-B714-BF49-8700-E658F431A28D}"/>
              </a:ext>
            </a:extLst>
          </p:cNvPr>
          <p:cNvSpPr txBox="1">
            <a:spLocks/>
          </p:cNvSpPr>
          <p:nvPr/>
        </p:nvSpPr>
        <p:spPr>
          <a:xfrm>
            <a:off x="277701" y="201075"/>
            <a:ext cx="11102520" cy="485456"/>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Results: Combined Landslide Exposure Map</a:t>
            </a:r>
            <a:endParaRPr lang="en-US" dirty="0">
              <a:cs typeface="Calibri Light" panose="020F0302020204030204"/>
            </a:endParaRPr>
          </a:p>
        </p:txBody>
      </p:sp>
    </p:spTree>
    <p:extLst>
      <p:ext uri="{BB962C8B-B14F-4D97-AF65-F5344CB8AC3E}">
        <p14:creationId xmlns:p14="http://schemas.microsoft.com/office/powerpoint/2010/main" val="225396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95300" y="383092"/>
            <a:ext cx="10127280" cy="419100"/>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Project Overview</a:t>
            </a:r>
          </a:p>
        </p:txBody>
      </p:sp>
      <p:pic>
        <p:nvPicPr>
          <p:cNvPr id="7" name="Picture 7" descr="Map&#10;&#10;Description automatically generated">
            <a:extLst>
              <a:ext uri="{FF2B5EF4-FFF2-40B4-BE49-F238E27FC236}">
                <a16:creationId xmlns:a16="http://schemas.microsoft.com/office/drawing/2014/main" id="{F89183AE-9031-459B-BC82-64E0E46890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9953" y="900638"/>
            <a:ext cx="6817207" cy="5267002"/>
          </a:xfrm>
          <a:prstGeom prst="rect">
            <a:avLst/>
          </a:prstGeom>
          <a:ln w="6350">
            <a:solidFill>
              <a:schemeClr val="tx1">
                <a:lumMod val="75000"/>
                <a:lumOff val="25000"/>
              </a:schemeClr>
            </a:solidFill>
          </a:ln>
        </p:spPr>
      </p:pic>
      <p:sp>
        <p:nvSpPr>
          <p:cNvPr id="6" name="TextBox 5">
            <a:extLst>
              <a:ext uri="{FF2B5EF4-FFF2-40B4-BE49-F238E27FC236}">
                <a16:creationId xmlns:a16="http://schemas.microsoft.com/office/drawing/2014/main" id="{1C92881C-3445-4547-A267-0BE7648ECE70}"/>
              </a:ext>
            </a:extLst>
          </p:cNvPr>
          <p:cNvSpPr txBox="1"/>
          <p:nvPr/>
        </p:nvSpPr>
        <p:spPr>
          <a:xfrm>
            <a:off x="8379070" y="2892623"/>
            <a:ext cx="10647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rgbClr val="3F3F3F"/>
                </a:solidFill>
                <a:latin typeface="Century Gothic"/>
                <a:cs typeface="Calibri"/>
              </a:rPr>
              <a:t>Cincinnati</a:t>
            </a:r>
            <a:endParaRPr lang="en-US" dirty="0">
              <a:solidFill>
                <a:srgbClr val="3F3F3F"/>
              </a:solidFill>
            </a:endParaRPr>
          </a:p>
        </p:txBody>
      </p:sp>
      <p:sp>
        <p:nvSpPr>
          <p:cNvPr id="8" name="TextBox 7">
            <a:extLst>
              <a:ext uri="{FF2B5EF4-FFF2-40B4-BE49-F238E27FC236}">
                <a16:creationId xmlns:a16="http://schemas.microsoft.com/office/drawing/2014/main" id="{B1B15070-E684-49BB-AF5F-A46C6E0E7682}"/>
              </a:ext>
            </a:extLst>
          </p:cNvPr>
          <p:cNvSpPr txBox="1"/>
          <p:nvPr/>
        </p:nvSpPr>
        <p:spPr>
          <a:xfrm>
            <a:off x="7846700" y="4229143"/>
            <a:ext cx="159711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chemeClr val="tx1">
                    <a:lumMod val="75000"/>
                    <a:lumOff val="25000"/>
                  </a:schemeClr>
                </a:solidFill>
                <a:latin typeface="Century Gothic"/>
                <a:cs typeface="Calibri"/>
              </a:rPr>
              <a:t>Northern</a:t>
            </a:r>
            <a:r>
              <a:rPr lang="en-US" sz="1400" dirty="0">
                <a:solidFill>
                  <a:srgbClr val="3F3F3F"/>
                </a:solidFill>
                <a:latin typeface="Century Gothic"/>
                <a:cs typeface="Calibri"/>
              </a:rPr>
              <a:t> Kenton and Campbell Counties</a:t>
            </a:r>
            <a:endParaRPr lang="en-US" dirty="0">
              <a:solidFill>
                <a:srgbClr val="3F3F3F"/>
              </a:solidFill>
            </a:endParaRPr>
          </a:p>
        </p:txBody>
      </p:sp>
      <p:sp>
        <p:nvSpPr>
          <p:cNvPr id="10" name="TextBox 9">
            <a:extLst>
              <a:ext uri="{FF2B5EF4-FFF2-40B4-BE49-F238E27FC236}">
                <a16:creationId xmlns:a16="http://schemas.microsoft.com/office/drawing/2014/main" id="{3E18176C-6A86-4E3F-958A-26FDE9C07218}"/>
              </a:ext>
            </a:extLst>
          </p:cNvPr>
          <p:cNvSpPr txBox="1"/>
          <p:nvPr/>
        </p:nvSpPr>
        <p:spPr>
          <a:xfrm>
            <a:off x="6184284" y="2584846"/>
            <a:ext cx="6219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solidFill>
                  <a:srgbClr val="3F3F3F"/>
                </a:solidFill>
                <a:latin typeface="Century Gothic"/>
                <a:cs typeface="Calibri"/>
              </a:rPr>
              <a:t>Ohio</a:t>
            </a:r>
            <a:endParaRPr lang="en-US" b="1" dirty="0">
              <a:solidFill>
                <a:srgbClr val="3F3F3F"/>
              </a:solidFill>
            </a:endParaRPr>
          </a:p>
        </p:txBody>
      </p:sp>
      <p:sp>
        <p:nvSpPr>
          <p:cNvPr id="11" name="TextBox 10">
            <a:extLst>
              <a:ext uri="{FF2B5EF4-FFF2-40B4-BE49-F238E27FC236}">
                <a16:creationId xmlns:a16="http://schemas.microsoft.com/office/drawing/2014/main" id="{0678B2D6-9A98-4527-81D3-DB5B57266CE9}"/>
              </a:ext>
            </a:extLst>
          </p:cNvPr>
          <p:cNvSpPr txBox="1"/>
          <p:nvPr/>
        </p:nvSpPr>
        <p:spPr>
          <a:xfrm>
            <a:off x="9652751" y="5295509"/>
            <a:ext cx="10647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solidFill>
                  <a:srgbClr val="3F3F3F"/>
                </a:solidFill>
                <a:latin typeface="Century Gothic"/>
                <a:cs typeface="Calibri"/>
              </a:rPr>
              <a:t>Kentucky</a:t>
            </a:r>
            <a:endParaRPr lang="en-US" b="1" dirty="0">
              <a:solidFill>
                <a:srgbClr val="3F3F3F"/>
              </a:solidFill>
            </a:endParaRPr>
          </a:p>
        </p:txBody>
      </p:sp>
      <p:sp>
        <p:nvSpPr>
          <p:cNvPr id="12" name="TextBox 11">
            <a:extLst>
              <a:ext uri="{FF2B5EF4-FFF2-40B4-BE49-F238E27FC236}">
                <a16:creationId xmlns:a16="http://schemas.microsoft.com/office/drawing/2014/main" id="{15E35B2A-D4FB-4A38-A1B1-C5CF8AA414D2}"/>
              </a:ext>
            </a:extLst>
          </p:cNvPr>
          <p:cNvSpPr txBox="1"/>
          <p:nvPr/>
        </p:nvSpPr>
        <p:spPr>
          <a:xfrm>
            <a:off x="5271275" y="4977261"/>
            <a:ext cx="345475" cy="369332"/>
          </a:xfrm>
          <a:prstGeom prst="rect">
            <a:avLst/>
          </a:prstGeom>
          <a:solidFill>
            <a:srgbClr val="D4FEC0"/>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solidFill>
                <a:srgbClr val="3F3F3F"/>
              </a:solidFill>
              <a:cs typeface="Calibri"/>
            </a:endParaRPr>
          </a:p>
        </p:txBody>
      </p:sp>
      <p:sp>
        <p:nvSpPr>
          <p:cNvPr id="13" name="TextBox 12">
            <a:extLst>
              <a:ext uri="{FF2B5EF4-FFF2-40B4-BE49-F238E27FC236}">
                <a16:creationId xmlns:a16="http://schemas.microsoft.com/office/drawing/2014/main" id="{15B66837-0814-41D5-B7CC-23C0BC39D857}"/>
              </a:ext>
            </a:extLst>
          </p:cNvPr>
          <p:cNvSpPr txBox="1"/>
          <p:nvPr/>
        </p:nvSpPr>
        <p:spPr>
          <a:xfrm>
            <a:off x="5605577" y="4983102"/>
            <a:ext cx="11574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3F3F3F"/>
                </a:solidFill>
                <a:latin typeface="Century Gothic"/>
                <a:cs typeface="Calibri"/>
              </a:rPr>
              <a:t>Study Area</a:t>
            </a:r>
            <a:endParaRPr lang="en-US" dirty="0">
              <a:solidFill>
                <a:srgbClr val="3F3F3F"/>
              </a:solidFill>
            </a:endParaRPr>
          </a:p>
        </p:txBody>
      </p:sp>
      <p:sp>
        <p:nvSpPr>
          <p:cNvPr id="17" name="TextBox 16">
            <a:extLst>
              <a:ext uri="{FF2B5EF4-FFF2-40B4-BE49-F238E27FC236}">
                <a16:creationId xmlns:a16="http://schemas.microsoft.com/office/drawing/2014/main" id="{2C1A4254-CFAB-4BC1-9DDD-863500161F32}"/>
              </a:ext>
            </a:extLst>
          </p:cNvPr>
          <p:cNvSpPr txBox="1"/>
          <p:nvPr/>
        </p:nvSpPr>
        <p:spPr>
          <a:xfrm>
            <a:off x="6666410" y="5570630"/>
            <a:ext cx="5086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rgbClr val="3F3F3F"/>
                </a:solidFill>
                <a:latin typeface="Century Gothic"/>
                <a:cs typeface="Calibri"/>
              </a:rPr>
              <a:t>mi</a:t>
            </a:r>
          </a:p>
        </p:txBody>
      </p:sp>
      <p:pic>
        <p:nvPicPr>
          <p:cNvPr id="18" name="Picture 15" descr="Background pattern&#10;&#10;Description automatically generated">
            <a:extLst>
              <a:ext uri="{FF2B5EF4-FFF2-40B4-BE49-F238E27FC236}">
                <a16:creationId xmlns:a16="http://schemas.microsoft.com/office/drawing/2014/main" id="{4C3AF218-B586-477C-8038-FF5ECD2E9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09671" y="1225884"/>
            <a:ext cx="302895" cy="421005"/>
          </a:xfrm>
          <a:prstGeom prst="rect">
            <a:avLst/>
          </a:prstGeom>
        </p:spPr>
      </p:pic>
      <p:sp>
        <p:nvSpPr>
          <p:cNvPr id="19" name="TextBox 18">
            <a:extLst>
              <a:ext uri="{FF2B5EF4-FFF2-40B4-BE49-F238E27FC236}">
                <a16:creationId xmlns:a16="http://schemas.microsoft.com/office/drawing/2014/main" id="{44D5C446-E8C1-4D96-9BE6-C0A7E161FA48}"/>
              </a:ext>
            </a:extLst>
          </p:cNvPr>
          <p:cNvSpPr txBox="1"/>
          <p:nvPr/>
        </p:nvSpPr>
        <p:spPr>
          <a:xfrm>
            <a:off x="11607488" y="930025"/>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rgbClr val="3F3F3F"/>
                </a:solidFill>
                <a:latin typeface="Century Gothic"/>
                <a:cs typeface="Calibri"/>
              </a:rPr>
              <a:t>N</a:t>
            </a:r>
          </a:p>
        </p:txBody>
      </p:sp>
      <p:sp>
        <p:nvSpPr>
          <p:cNvPr id="32" name="Text Placeholder 3">
            <a:extLst>
              <a:ext uri="{FF2B5EF4-FFF2-40B4-BE49-F238E27FC236}">
                <a16:creationId xmlns:a16="http://schemas.microsoft.com/office/drawing/2014/main" id="{5F296317-6749-45F2-B2EE-49977F2B344F}"/>
              </a:ext>
            </a:extLst>
          </p:cNvPr>
          <p:cNvSpPr txBox="1">
            <a:spLocks/>
          </p:cNvSpPr>
          <p:nvPr/>
        </p:nvSpPr>
        <p:spPr>
          <a:xfrm>
            <a:off x="581565" y="2027733"/>
            <a:ext cx="4812096" cy="394559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rgbClr val="266E99"/>
              </a:buClr>
              <a:buNone/>
            </a:pPr>
            <a:r>
              <a:rPr lang="en-US" sz="2200" b="1" dirty="0">
                <a:solidFill>
                  <a:srgbClr val="3F3F3F"/>
                </a:solidFill>
                <a:latin typeface="Century Gothic" panose="020F0302020204030204"/>
              </a:rPr>
              <a:t>Study Area</a:t>
            </a:r>
            <a:endParaRPr lang="en-US" sz="2200" b="1" dirty="0">
              <a:solidFill>
                <a:srgbClr val="3F3F3F"/>
              </a:solidFill>
              <a:latin typeface="Century Gothic"/>
              <a:ea typeface="+mn-lt"/>
              <a:cs typeface="+mn-lt"/>
            </a:endParaRPr>
          </a:p>
          <a:p>
            <a:pPr>
              <a:lnSpc>
                <a:spcPct val="100000"/>
              </a:lnSpc>
              <a:spcBef>
                <a:spcPts val="0"/>
              </a:spcBef>
              <a:spcAft>
                <a:spcPts val="600"/>
              </a:spcAft>
              <a:buClr>
                <a:srgbClr val="266E99"/>
              </a:buClr>
            </a:pPr>
            <a:r>
              <a:rPr lang="en-US" sz="2200" dirty="0">
                <a:solidFill>
                  <a:srgbClr val="3F3F3F"/>
                </a:solidFill>
                <a:latin typeface="Century Gothic" panose="020F0302020204030204"/>
              </a:rPr>
              <a:t>Cincinnati, Ohio &amp; Northern Covington, Kentucky</a:t>
            </a:r>
          </a:p>
          <a:p>
            <a:pPr>
              <a:lnSpc>
                <a:spcPct val="100000"/>
              </a:lnSpc>
              <a:spcBef>
                <a:spcPts val="0"/>
              </a:spcBef>
              <a:spcAft>
                <a:spcPts val="600"/>
              </a:spcAft>
              <a:buClr>
                <a:srgbClr val="266E99"/>
              </a:buClr>
            </a:pPr>
            <a:endParaRPr lang="en-US" sz="2200" dirty="0">
              <a:solidFill>
                <a:srgbClr val="3F3F3F"/>
              </a:solidFill>
              <a:latin typeface="Century Gothic" panose="020F0302020204030204"/>
            </a:endParaRPr>
          </a:p>
          <a:p>
            <a:pPr>
              <a:lnSpc>
                <a:spcPct val="100000"/>
              </a:lnSpc>
              <a:spcBef>
                <a:spcPts val="0"/>
              </a:spcBef>
              <a:spcAft>
                <a:spcPts val="600"/>
              </a:spcAft>
              <a:buClr>
                <a:srgbClr val="266E99"/>
              </a:buClr>
            </a:pPr>
            <a:endParaRPr lang="en-US" sz="2200" dirty="0">
              <a:solidFill>
                <a:srgbClr val="3F3F3F"/>
              </a:solidFill>
              <a:latin typeface="Century Gothic" panose="020F0302020204030204"/>
            </a:endParaRPr>
          </a:p>
          <a:p>
            <a:pPr marL="0" indent="0">
              <a:lnSpc>
                <a:spcPct val="100000"/>
              </a:lnSpc>
              <a:spcBef>
                <a:spcPts val="0"/>
              </a:spcBef>
              <a:spcAft>
                <a:spcPts val="600"/>
              </a:spcAft>
              <a:buClr>
                <a:srgbClr val="266E99"/>
              </a:buClr>
              <a:buNone/>
            </a:pPr>
            <a:r>
              <a:rPr lang="en-US" sz="2200" b="1" dirty="0">
                <a:solidFill>
                  <a:srgbClr val="3F3F3F"/>
                </a:solidFill>
                <a:latin typeface="Century Gothic" panose="020F0302020204030204"/>
                <a:cs typeface="Calibri" panose="020F0502020204030204"/>
              </a:rPr>
              <a:t>Study Period</a:t>
            </a:r>
          </a:p>
          <a:p>
            <a:pPr>
              <a:lnSpc>
                <a:spcPct val="100000"/>
              </a:lnSpc>
              <a:spcBef>
                <a:spcPts val="0"/>
              </a:spcBef>
              <a:spcAft>
                <a:spcPts val="600"/>
              </a:spcAft>
              <a:buClr>
                <a:srgbClr val="266E99"/>
              </a:buClr>
            </a:pPr>
            <a:r>
              <a:rPr lang="en-US" sz="2200" dirty="0">
                <a:solidFill>
                  <a:srgbClr val="3F3F3F"/>
                </a:solidFill>
                <a:latin typeface="Century Gothic" panose="020F0302020204030204"/>
              </a:rPr>
              <a:t>2004 – 2021 </a:t>
            </a:r>
          </a:p>
        </p:txBody>
      </p:sp>
      <p:sp>
        <p:nvSpPr>
          <p:cNvPr id="2" name="TextBox 1">
            <a:extLst>
              <a:ext uri="{FF2B5EF4-FFF2-40B4-BE49-F238E27FC236}">
                <a16:creationId xmlns:a16="http://schemas.microsoft.com/office/drawing/2014/main" id="{431C09A8-7686-4F72-8B9C-E69BDE770794}"/>
              </a:ext>
            </a:extLst>
          </p:cNvPr>
          <p:cNvSpPr txBox="1"/>
          <p:nvPr/>
        </p:nvSpPr>
        <p:spPr>
          <a:xfrm>
            <a:off x="6420658" y="5571451"/>
            <a:ext cx="3851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rgbClr val="3F3F3F"/>
                </a:solidFill>
                <a:latin typeface="Century Gothic"/>
                <a:cs typeface="Calibri"/>
              </a:rPr>
              <a:t>3</a:t>
            </a:r>
          </a:p>
        </p:txBody>
      </p:sp>
      <p:sp>
        <p:nvSpPr>
          <p:cNvPr id="3" name="TextBox 2">
            <a:extLst>
              <a:ext uri="{FF2B5EF4-FFF2-40B4-BE49-F238E27FC236}">
                <a16:creationId xmlns:a16="http://schemas.microsoft.com/office/drawing/2014/main" id="{9BF0FF61-42D2-427D-A3F2-2C8F12664C71}"/>
              </a:ext>
            </a:extLst>
          </p:cNvPr>
          <p:cNvSpPr txBox="1"/>
          <p:nvPr/>
        </p:nvSpPr>
        <p:spPr>
          <a:xfrm>
            <a:off x="5765152" y="5571451"/>
            <a:ext cx="4316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rgbClr val="3F3F3F"/>
                </a:solidFill>
                <a:latin typeface="Century Gothic"/>
                <a:cs typeface="Calibri"/>
              </a:rPr>
              <a:t>1.5</a:t>
            </a:r>
          </a:p>
        </p:txBody>
      </p:sp>
      <p:sp>
        <p:nvSpPr>
          <p:cNvPr id="4" name="TextBox 3">
            <a:extLst>
              <a:ext uri="{FF2B5EF4-FFF2-40B4-BE49-F238E27FC236}">
                <a16:creationId xmlns:a16="http://schemas.microsoft.com/office/drawing/2014/main" id="{777F1FC1-4AC8-4046-878E-7EB1D654AD0A}"/>
              </a:ext>
            </a:extLst>
          </p:cNvPr>
          <p:cNvSpPr txBox="1"/>
          <p:nvPr/>
        </p:nvSpPr>
        <p:spPr>
          <a:xfrm>
            <a:off x="5248826" y="5571451"/>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rgbClr val="3F3F3F"/>
                </a:solidFill>
                <a:latin typeface="Century Gothic"/>
                <a:cs typeface="Calibri"/>
              </a:rPr>
              <a:t>0</a:t>
            </a:r>
          </a:p>
        </p:txBody>
      </p:sp>
      <p:grpSp>
        <p:nvGrpSpPr>
          <p:cNvPr id="20" name="Group 19">
            <a:extLst>
              <a:ext uri="{FF2B5EF4-FFF2-40B4-BE49-F238E27FC236}">
                <a16:creationId xmlns:a16="http://schemas.microsoft.com/office/drawing/2014/main" id="{33AA7800-3555-41C8-8DA4-4E7A94F3FD05}"/>
              </a:ext>
            </a:extLst>
          </p:cNvPr>
          <p:cNvGrpSpPr/>
          <p:nvPr/>
        </p:nvGrpSpPr>
        <p:grpSpPr>
          <a:xfrm>
            <a:off x="5387638" y="5873783"/>
            <a:ext cx="1189555" cy="99030"/>
            <a:chOff x="5402631" y="5905619"/>
            <a:chExt cx="1189555" cy="99030"/>
          </a:xfrm>
        </p:grpSpPr>
        <p:cxnSp>
          <p:nvCxnSpPr>
            <p:cNvPr id="36" name="Straight Connector 35">
              <a:extLst>
                <a:ext uri="{FF2B5EF4-FFF2-40B4-BE49-F238E27FC236}">
                  <a16:creationId xmlns:a16="http://schemas.microsoft.com/office/drawing/2014/main" id="{E358C702-06AA-46B6-A1F2-FC64A85C26ED}"/>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32D34EA2-03FD-43D4-94CC-0B3412760AEB}"/>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461C835-63F5-4AE9-AE7F-D8609A7184E5}"/>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6C42EC9-8A8A-44D8-8314-0930DC8E517E}"/>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E72E2C-0192-4BFB-B237-14D7B8AF7C8B}"/>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E1C155E-F7EB-4EFD-A46F-AAA66AC277E1}"/>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7698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320BB-E30B-4E34-A633-F79E77E8B4C6}"/>
              </a:ext>
            </a:extLst>
          </p:cNvPr>
          <p:cNvSpPr txBox="1"/>
          <p:nvPr/>
        </p:nvSpPr>
        <p:spPr>
          <a:xfrm>
            <a:off x="458610" y="247466"/>
            <a:ext cx="43307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266E99"/>
                </a:solidFill>
                <a:latin typeface="Century Gothic"/>
                <a:cs typeface="Calibri"/>
              </a:rPr>
              <a:t>Conclusions </a:t>
            </a:r>
            <a:endParaRPr lang="en-US" sz="3600" b="1" dirty="0">
              <a:solidFill>
                <a:srgbClr val="266E99"/>
              </a:solidFill>
              <a:latin typeface="Century Gothic"/>
              <a:cs typeface="Calibri"/>
            </a:endParaRPr>
          </a:p>
        </p:txBody>
      </p:sp>
      <p:grpSp>
        <p:nvGrpSpPr>
          <p:cNvPr id="10" name="Group 9">
            <a:extLst>
              <a:ext uri="{FF2B5EF4-FFF2-40B4-BE49-F238E27FC236}">
                <a16:creationId xmlns:a16="http://schemas.microsoft.com/office/drawing/2014/main" id="{5FEAB5E5-5D20-463C-89C3-343A518581E1}"/>
              </a:ext>
            </a:extLst>
          </p:cNvPr>
          <p:cNvGrpSpPr/>
          <p:nvPr/>
        </p:nvGrpSpPr>
        <p:grpSpPr>
          <a:xfrm>
            <a:off x="289039" y="3742957"/>
            <a:ext cx="11568989" cy="3460982"/>
            <a:chOff x="1674859" y="3700027"/>
            <a:chExt cx="8910525" cy="3460982"/>
          </a:xfrm>
        </p:grpSpPr>
        <p:sp>
          <p:nvSpPr>
            <p:cNvPr id="9" name="Rectangle 8">
              <a:extLst>
                <a:ext uri="{FF2B5EF4-FFF2-40B4-BE49-F238E27FC236}">
                  <a16:creationId xmlns:a16="http://schemas.microsoft.com/office/drawing/2014/main" id="{3CACFB6C-EEB9-4567-93A6-08D924666319}"/>
                </a:ext>
              </a:extLst>
            </p:cNvPr>
            <p:cNvSpPr/>
            <p:nvPr/>
          </p:nvSpPr>
          <p:spPr>
            <a:xfrm>
              <a:off x="4361822" y="3791254"/>
              <a:ext cx="6223562" cy="226066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42950" lvl="1" indent="-285750">
                <a:buFont typeface="Arial"/>
                <a:buChar char="•"/>
              </a:pPr>
              <a:endParaRPr lang="en-US" sz="1600" dirty="0">
                <a:solidFill>
                  <a:schemeClr val="tx1">
                    <a:lumMod val="75000"/>
                    <a:lumOff val="25000"/>
                  </a:schemeClr>
                </a:solidFill>
                <a:latin typeface="Century Gothic"/>
                <a:cs typeface="Calibri"/>
              </a:endParaRPr>
            </a:p>
          </p:txBody>
        </p:sp>
        <p:sp>
          <p:nvSpPr>
            <p:cNvPr id="3" name="TextBox 2">
              <a:extLst>
                <a:ext uri="{FF2B5EF4-FFF2-40B4-BE49-F238E27FC236}">
                  <a16:creationId xmlns:a16="http://schemas.microsoft.com/office/drawing/2014/main" id="{EF410E75-899F-4CC2-9352-91D233998536}"/>
                </a:ext>
              </a:extLst>
            </p:cNvPr>
            <p:cNvSpPr txBox="1"/>
            <p:nvPr/>
          </p:nvSpPr>
          <p:spPr>
            <a:xfrm>
              <a:off x="4778246" y="3913966"/>
              <a:ext cx="5795718" cy="3247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2000" dirty="0">
                  <a:solidFill>
                    <a:schemeClr val="tx1">
                      <a:lumMod val="75000"/>
                      <a:lumOff val="25000"/>
                    </a:schemeClr>
                  </a:solidFill>
                  <a:latin typeface="Century Gothic"/>
                  <a:cs typeface="Calibri" panose="020F0502020204030204"/>
                </a:rPr>
                <a:t>Slope was the most predictive variable in assessing landslide susceptibility</a:t>
              </a:r>
            </a:p>
            <a:p>
              <a:pPr marL="285750" indent="-285750">
                <a:spcAft>
                  <a:spcPts val="600"/>
                </a:spcAft>
                <a:buFont typeface="Arial"/>
                <a:buChar char="•"/>
              </a:pPr>
              <a:r>
                <a:rPr lang="en-US" sz="2000" dirty="0">
                  <a:solidFill>
                    <a:schemeClr val="tx1">
                      <a:lumMod val="75000"/>
                      <a:lumOff val="25000"/>
                    </a:schemeClr>
                  </a:solidFill>
                  <a:latin typeface="Century Gothic"/>
                  <a:cs typeface="Calibri" panose="020F0502020204030204"/>
                </a:rPr>
                <a:t>Slopes near major highways, such as US 50 and KY 8, were found to have very high landslide susceptibility</a:t>
              </a:r>
            </a:p>
            <a:p>
              <a:pPr marL="285750" indent="-285750">
                <a:spcAft>
                  <a:spcPts val="600"/>
                </a:spcAft>
                <a:buFont typeface="Arial"/>
                <a:buChar char="•"/>
              </a:pPr>
              <a:r>
                <a:rPr lang="en-US" sz="2000" dirty="0">
                  <a:solidFill>
                    <a:schemeClr val="tx1">
                      <a:lumMod val="75000"/>
                      <a:lumOff val="25000"/>
                    </a:schemeClr>
                  </a:solidFill>
                  <a:latin typeface="Century Gothic"/>
                  <a:cs typeface="Calibri" panose="020F0502020204030204"/>
                </a:rPr>
                <a:t>The area around Avondale, along with North and South Fairmont had the highest determined landslide exposure</a:t>
              </a:r>
            </a:p>
            <a:p>
              <a:pPr marL="285750" indent="-285750">
                <a:spcAft>
                  <a:spcPts val="600"/>
                </a:spcAft>
                <a:buFont typeface="Arial"/>
                <a:buChar char="•"/>
              </a:pPr>
              <a:endParaRPr lang="en-US" sz="2000" dirty="0">
                <a:solidFill>
                  <a:srgbClr val="404040"/>
                </a:solidFill>
                <a:latin typeface="Century Gothic"/>
                <a:cs typeface="Calibri" panose="020F0502020204030204"/>
              </a:endParaRPr>
            </a:p>
            <a:p>
              <a:pPr marL="285750" indent="-285750">
                <a:spcAft>
                  <a:spcPts val="600"/>
                </a:spcAft>
                <a:buFont typeface="Arial"/>
                <a:buChar char="•"/>
              </a:pPr>
              <a:endParaRPr lang="en-US" sz="2000" dirty="0">
                <a:solidFill>
                  <a:srgbClr val="000000"/>
                </a:solidFill>
                <a:latin typeface="Century Gothic"/>
                <a:cs typeface="Calibri" panose="020F0502020204030204"/>
              </a:endParaRPr>
            </a:p>
            <a:p>
              <a:endParaRPr lang="en-US" sz="2000" dirty="0">
                <a:latin typeface="Century Gothic"/>
                <a:cs typeface="Calibri" panose="020F0502020204030204"/>
              </a:endParaRPr>
            </a:p>
          </p:txBody>
        </p:sp>
        <p:sp>
          <p:nvSpPr>
            <p:cNvPr id="7" name="Rectangle: Rounded Corners 6">
              <a:extLst>
                <a:ext uri="{FF2B5EF4-FFF2-40B4-BE49-F238E27FC236}">
                  <a16:creationId xmlns:a16="http://schemas.microsoft.com/office/drawing/2014/main" id="{68C7AC77-B34D-4B80-B864-9E0FCAEAFB57}"/>
                </a:ext>
              </a:extLst>
            </p:cNvPr>
            <p:cNvSpPr/>
            <p:nvPr/>
          </p:nvSpPr>
          <p:spPr>
            <a:xfrm>
              <a:off x="1674859" y="3700027"/>
              <a:ext cx="3017210" cy="2414212"/>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latin typeface="Century Gothic"/>
              </a:endParaRPr>
            </a:p>
          </p:txBody>
        </p:sp>
        <p:pic>
          <p:nvPicPr>
            <p:cNvPr id="5" name="Picture 6">
              <a:extLst>
                <a:ext uri="{FF2B5EF4-FFF2-40B4-BE49-F238E27FC236}">
                  <a16:creationId xmlns:a16="http://schemas.microsoft.com/office/drawing/2014/main" id="{ECB593D7-376F-4A16-9702-281CE3667C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482" y="3754105"/>
              <a:ext cx="2704350" cy="2330290"/>
            </a:xfrm>
            <a:prstGeom prst="rect">
              <a:avLst/>
            </a:prstGeom>
          </p:spPr>
        </p:pic>
      </p:grpSp>
      <p:grpSp>
        <p:nvGrpSpPr>
          <p:cNvPr id="8" name="Group 7">
            <a:extLst>
              <a:ext uri="{FF2B5EF4-FFF2-40B4-BE49-F238E27FC236}">
                <a16:creationId xmlns:a16="http://schemas.microsoft.com/office/drawing/2014/main" id="{8F793C18-3A4B-4F43-85B1-15B313E69B5B}"/>
              </a:ext>
            </a:extLst>
          </p:cNvPr>
          <p:cNvGrpSpPr/>
          <p:nvPr/>
        </p:nvGrpSpPr>
        <p:grpSpPr>
          <a:xfrm>
            <a:off x="292251" y="1061021"/>
            <a:ext cx="11565777" cy="2950833"/>
            <a:chOff x="1682579" y="1049020"/>
            <a:chExt cx="8905078" cy="2950833"/>
          </a:xfrm>
        </p:grpSpPr>
        <p:sp>
          <p:nvSpPr>
            <p:cNvPr id="6" name="Rectangle 5">
              <a:extLst>
                <a:ext uri="{FF2B5EF4-FFF2-40B4-BE49-F238E27FC236}">
                  <a16:creationId xmlns:a16="http://schemas.microsoft.com/office/drawing/2014/main" id="{3CACFB6C-EEB9-4567-93A6-08D924666319}"/>
                </a:ext>
              </a:extLst>
            </p:cNvPr>
            <p:cNvSpPr/>
            <p:nvPr/>
          </p:nvSpPr>
          <p:spPr>
            <a:xfrm>
              <a:off x="4454534" y="1134489"/>
              <a:ext cx="6133123" cy="227778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42950" lvl="1" indent="-285750">
                <a:buFont typeface="Arial"/>
                <a:buChar char="•"/>
              </a:pPr>
              <a:endParaRPr lang="en-US" sz="1600" dirty="0">
                <a:solidFill>
                  <a:schemeClr val="tx1">
                    <a:lumMod val="75000"/>
                    <a:lumOff val="25000"/>
                  </a:schemeClr>
                </a:solidFill>
                <a:latin typeface="Century Gothic"/>
                <a:cs typeface="Calibri"/>
              </a:endParaRPr>
            </a:p>
          </p:txBody>
        </p:sp>
        <p:sp>
          <p:nvSpPr>
            <p:cNvPr id="13" name="Rectangle: Rounded Corners 12">
              <a:extLst>
                <a:ext uri="{FF2B5EF4-FFF2-40B4-BE49-F238E27FC236}">
                  <a16:creationId xmlns:a16="http://schemas.microsoft.com/office/drawing/2014/main" id="{8246B27F-B7E8-4698-90A7-7CC9AA878153}"/>
                </a:ext>
              </a:extLst>
            </p:cNvPr>
            <p:cNvSpPr/>
            <p:nvPr/>
          </p:nvSpPr>
          <p:spPr>
            <a:xfrm>
              <a:off x="1682579" y="1049020"/>
              <a:ext cx="3009491" cy="240418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11" name="TextBox 10">
              <a:extLst>
                <a:ext uri="{FF2B5EF4-FFF2-40B4-BE49-F238E27FC236}">
                  <a16:creationId xmlns:a16="http://schemas.microsoft.com/office/drawing/2014/main" id="{580B0C8F-F9AB-4EFC-A396-7859563E06DA}"/>
                </a:ext>
              </a:extLst>
            </p:cNvPr>
            <p:cNvSpPr txBox="1"/>
            <p:nvPr/>
          </p:nvSpPr>
          <p:spPr>
            <a:xfrm>
              <a:off x="4805616" y="1291419"/>
              <a:ext cx="5675996"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2000" dirty="0">
                  <a:solidFill>
                    <a:schemeClr val="tx1">
                      <a:lumMod val="75000"/>
                      <a:lumOff val="25000"/>
                    </a:schemeClr>
                  </a:solidFill>
                  <a:latin typeface="Century Gothic"/>
                  <a:cs typeface="Calibri" panose="020F0502020204030204"/>
                </a:rPr>
                <a:t>In storms affecting the area, highly urbanized land cover types retained barely 10% of rainfall, while forested areas retained up to 90%</a:t>
              </a:r>
            </a:p>
            <a:p>
              <a:pPr marL="285750" indent="-285750">
                <a:spcAft>
                  <a:spcPts val="600"/>
                </a:spcAft>
                <a:buFont typeface="Arial"/>
                <a:buChar char="•"/>
              </a:pPr>
              <a:r>
                <a:rPr lang="en-US" sz="2000" dirty="0">
                  <a:solidFill>
                    <a:schemeClr val="tx1">
                      <a:lumMod val="75000"/>
                      <a:lumOff val="25000"/>
                    </a:schemeClr>
                  </a:solidFill>
                  <a:latin typeface="Century Gothic"/>
                  <a:cs typeface="Calibri" panose="020F0502020204030204"/>
                </a:rPr>
                <a:t>The Downtown Cincinnati, Queensgate, and Over-the-Rhine neighborhoods retained the least amount of rainfall, between 10 – 15%</a:t>
              </a:r>
            </a:p>
            <a:p>
              <a:pPr marL="285750" indent="-285750">
                <a:buFont typeface="Arial"/>
                <a:buChar char="•"/>
              </a:pPr>
              <a:endParaRPr lang="en-US" sz="2000" dirty="0">
                <a:solidFill>
                  <a:schemeClr val="tx1">
                    <a:lumMod val="75000"/>
                    <a:lumOff val="25000"/>
                  </a:schemeClr>
                </a:solidFill>
                <a:latin typeface="Century Gothic"/>
                <a:cs typeface="Calibri" panose="020F0502020204030204"/>
              </a:endParaRPr>
            </a:p>
            <a:p>
              <a:pPr marL="285750" indent="-285750">
                <a:buFont typeface="Arial"/>
                <a:buChar char="•"/>
              </a:pPr>
              <a:endParaRPr lang="en-US" sz="2000" dirty="0">
                <a:solidFill>
                  <a:schemeClr val="tx1">
                    <a:lumMod val="75000"/>
                    <a:lumOff val="25000"/>
                  </a:schemeClr>
                </a:solidFill>
                <a:latin typeface="Century Gothic"/>
                <a:cs typeface="Calibri" panose="020F0502020204030204"/>
              </a:endParaRPr>
            </a:p>
          </p:txBody>
        </p:sp>
      </p:grpSp>
      <p:pic>
        <p:nvPicPr>
          <p:cNvPr id="12" name="Picture 13" descr="Map&#10;&#10;Description automatically generated">
            <a:extLst>
              <a:ext uri="{FF2B5EF4-FFF2-40B4-BE49-F238E27FC236}">
                <a16:creationId xmlns:a16="http://schemas.microsoft.com/office/drawing/2014/main" id="{A43CD764-2DF8-4E21-8BC0-FCB6A9ABD5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370" y="993564"/>
            <a:ext cx="3668234" cy="2650262"/>
          </a:xfrm>
          <a:prstGeom prst="rect">
            <a:avLst/>
          </a:prstGeom>
        </p:spPr>
      </p:pic>
    </p:spTree>
    <p:extLst>
      <p:ext uri="{BB962C8B-B14F-4D97-AF65-F5344CB8AC3E}">
        <p14:creationId xmlns:p14="http://schemas.microsoft.com/office/powerpoint/2010/main" val="3556899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320BB-E30B-4E34-A633-F79E77E8B4C6}"/>
              </a:ext>
            </a:extLst>
          </p:cNvPr>
          <p:cNvSpPr txBox="1"/>
          <p:nvPr/>
        </p:nvSpPr>
        <p:spPr>
          <a:xfrm>
            <a:off x="490987" y="253419"/>
            <a:ext cx="85882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266E99"/>
                </a:solidFill>
                <a:latin typeface="Century Gothic"/>
                <a:cs typeface="Calibri"/>
              </a:rPr>
              <a:t>Uncertainties and Limitations</a:t>
            </a:r>
          </a:p>
        </p:txBody>
      </p:sp>
      <p:grpSp>
        <p:nvGrpSpPr>
          <p:cNvPr id="3" name="Group 2">
            <a:extLst>
              <a:ext uri="{FF2B5EF4-FFF2-40B4-BE49-F238E27FC236}">
                <a16:creationId xmlns:a16="http://schemas.microsoft.com/office/drawing/2014/main" id="{F84C2269-2C14-2648-886D-36952E578792}"/>
              </a:ext>
            </a:extLst>
          </p:cNvPr>
          <p:cNvGrpSpPr/>
          <p:nvPr/>
        </p:nvGrpSpPr>
        <p:grpSpPr>
          <a:xfrm>
            <a:off x="770967" y="1723361"/>
            <a:ext cx="2772329" cy="3593739"/>
            <a:chOff x="985284" y="1723361"/>
            <a:chExt cx="2772329" cy="3593739"/>
          </a:xfrm>
        </p:grpSpPr>
        <p:pic>
          <p:nvPicPr>
            <p:cNvPr id="5" name="Picture 5" descr="Icon&#10;&#10;Description automatically generated">
              <a:extLst>
                <a:ext uri="{FF2B5EF4-FFF2-40B4-BE49-F238E27FC236}">
                  <a16:creationId xmlns:a16="http://schemas.microsoft.com/office/drawing/2014/main" id="{A2F12A56-2950-4F22-8CDF-5F104EAF0DD4}"/>
                </a:ext>
              </a:extLst>
            </p:cNvPr>
            <p:cNvPicPr>
              <a:picLocks noChangeAspect="1"/>
            </p:cNvPicPr>
            <p:nvPr/>
          </p:nvPicPr>
          <p:blipFill>
            <a:blip r:embed="rId3"/>
            <a:stretch>
              <a:fillRect/>
            </a:stretch>
          </p:blipFill>
          <p:spPr>
            <a:xfrm>
              <a:off x="1268321" y="1723361"/>
              <a:ext cx="2206255" cy="2206255"/>
            </a:xfrm>
            <a:prstGeom prst="rect">
              <a:avLst/>
            </a:prstGeom>
          </p:spPr>
        </p:pic>
        <p:sp>
          <p:nvSpPr>
            <p:cNvPr id="9" name="TextBox 8">
              <a:extLst>
                <a:ext uri="{FF2B5EF4-FFF2-40B4-BE49-F238E27FC236}">
                  <a16:creationId xmlns:a16="http://schemas.microsoft.com/office/drawing/2014/main" id="{06DEF5B5-F210-4D9B-A9BD-1B8996970A19}"/>
                </a:ext>
              </a:extLst>
            </p:cNvPr>
            <p:cNvSpPr txBox="1"/>
            <p:nvPr/>
          </p:nvSpPr>
          <p:spPr>
            <a:xfrm>
              <a:off x="1190348" y="4148470"/>
              <a:ext cx="2362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1">
                      <a:lumMod val="75000"/>
                      <a:lumOff val="25000"/>
                    </a:schemeClr>
                  </a:solidFill>
                  <a:latin typeface="Century Gothic"/>
                </a:rPr>
                <a:t>InVEST Inputs</a:t>
              </a:r>
              <a:endParaRPr lang="en-US" sz="2400" b="1" dirty="0">
                <a:solidFill>
                  <a:schemeClr val="tx1">
                    <a:lumMod val="75000"/>
                    <a:lumOff val="25000"/>
                  </a:schemeClr>
                </a:solidFill>
                <a:latin typeface="Century Gothic"/>
                <a:cs typeface="Calibri"/>
              </a:endParaRPr>
            </a:p>
          </p:txBody>
        </p:sp>
        <p:sp>
          <p:nvSpPr>
            <p:cNvPr id="12" name="TextBox 11">
              <a:extLst>
                <a:ext uri="{FF2B5EF4-FFF2-40B4-BE49-F238E27FC236}">
                  <a16:creationId xmlns:a16="http://schemas.microsoft.com/office/drawing/2014/main" id="{CA5212C2-E41E-41CB-BD8D-89CDFCE26792}"/>
                </a:ext>
              </a:extLst>
            </p:cNvPr>
            <p:cNvSpPr txBox="1"/>
            <p:nvPr/>
          </p:nvSpPr>
          <p:spPr>
            <a:xfrm>
              <a:off x="985284" y="4609214"/>
              <a:ext cx="277232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solidFill>
                    <a:schemeClr val="tx1">
                      <a:lumMod val="75000"/>
                      <a:lumOff val="25000"/>
                    </a:schemeClr>
                  </a:solidFill>
                  <a:latin typeface="Century Gothic"/>
                </a:rPr>
                <a:t>Rainfall estimates</a:t>
              </a:r>
            </a:p>
            <a:p>
              <a:pPr marL="285750" indent="-285750">
                <a:buFont typeface="Arial"/>
                <a:buChar char="•"/>
              </a:pPr>
              <a:r>
                <a:rPr lang="en-US" sz="2000" dirty="0">
                  <a:solidFill>
                    <a:schemeClr val="tx1">
                      <a:lumMod val="75000"/>
                      <a:lumOff val="25000"/>
                    </a:schemeClr>
                  </a:solidFill>
                  <a:latin typeface="Century Gothic"/>
                  <a:cs typeface="Calibri"/>
                </a:rPr>
                <a:t>Watershed limits</a:t>
              </a:r>
            </a:p>
          </p:txBody>
        </p:sp>
        <p:pic>
          <p:nvPicPr>
            <p:cNvPr id="22" name="Picture 22">
              <a:extLst>
                <a:ext uri="{FF2B5EF4-FFF2-40B4-BE49-F238E27FC236}">
                  <a16:creationId xmlns:a16="http://schemas.microsoft.com/office/drawing/2014/main" id="{AB580A41-213D-469B-A589-1A87384278FA}"/>
                </a:ext>
              </a:extLst>
            </p:cNvPr>
            <p:cNvPicPr>
              <a:picLocks noChangeAspect="1"/>
            </p:cNvPicPr>
            <p:nvPr/>
          </p:nvPicPr>
          <p:blipFill>
            <a:blip r:embed="rId4"/>
            <a:stretch>
              <a:fillRect/>
            </a:stretch>
          </p:blipFill>
          <p:spPr>
            <a:xfrm>
              <a:off x="1274522" y="4106494"/>
              <a:ext cx="2193852" cy="9525"/>
            </a:xfrm>
            <a:prstGeom prst="rect">
              <a:avLst/>
            </a:prstGeom>
          </p:spPr>
        </p:pic>
      </p:grpSp>
      <p:grpSp>
        <p:nvGrpSpPr>
          <p:cNvPr id="4" name="Group 3">
            <a:extLst>
              <a:ext uri="{FF2B5EF4-FFF2-40B4-BE49-F238E27FC236}">
                <a16:creationId xmlns:a16="http://schemas.microsoft.com/office/drawing/2014/main" id="{443237F3-0AFE-B84A-920A-D29D44D2CAF6}"/>
              </a:ext>
            </a:extLst>
          </p:cNvPr>
          <p:cNvGrpSpPr/>
          <p:nvPr/>
        </p:nvGrpSpPr>
        <p:grpSpPr>
          <a:xfrm>
            <a:off x="3837961" y="1732221"/>
            <a:ext cx="3310270" cy="3892656"/>
            <a:chOff x="4387701" y="1732221"/>
            <a:chExt cx="3310270" cy="3892656"/>
          </a:xfrm>
        </p:grpSpPr>
        <p:pic>
          <p:nvPicPr>
            <p:cNvPr id="6" name="Picture 6" descr="A picture containing weapon&#10;&#10;Description automatically generated">
              <a:extLst>
                <a:ext uri="{FF2B5EF4-FFF2-40B4-BE49-F238E27FC236}">
                  <a16:creationId xmlns:a16="http://schemas.microsoft.com/office/drawing/2014/main" id="{41132465-C027-4641-962D-22708FD0AF80}"/>
                </a:ext>
              </a:extLst>
            </p:cNvPr>
            <p:cNvPicPr>
              <a:picLocks noChangeAspect="1"/>
            </p:cNvPicPr>
            <p:nvPr/>
          </p:nvPicPr>
          <p:blipFill>
            <a:blip r:embed="rId5"/>
            <a:stretch>
              <a:fillRect/>
            </a:stretch>
          </p:blipFill>
          <p:spPr>
            <a:xfrm>
              <a:off x="4948569" y="1732221"/>
              <a:ext cx="2188534" cy="2197395"/>
            </a:xfrm>
            <a:prstGeom prst="rect">
              <a:avLst/>
            </a:prstGeom>
          </p:spPr>
        </p:pic>
        <p:sp>
          <p:nvSpPr>
            <p:cNvPr id="10" name="TextBox 9">
              <a:extLst>
                <a:ext uri="{FF2B5EF4-FFF2-40B4-BE49-F238E27FC236}">
                  <a16:creationId xmlns:a16="http://schemas.microsoft.com/office/drawing/2014/main" id="{AA8598B7-1A0E-4216-8356-D7FE2449C2DF}"/>
                </a:ext>
              </a:extLst>
            </p:cNvPr>
            <p:cNvSpPr txBox="1"/>
            <p:nvPr/>
          </p:nvSpPr>
          <p:spPr>
            <a:xfrm>
              <a:off x="4387701" y="4121889"/>
              <a:ext cx="33102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1">
                      <a:lumMod val="75000"/>
                      <a:lumOff val="25000"/>
                    </a:schemeClr>
                  </a:solidFill>
                  <a:latin typeface="Century Gothic"/>
                </a:rPr>
                <a:t>Landslide Inventory</a:t>
              </a:r>
              <a:endParaRPr lang="en-US" sz="2400" b="1" dirty="0">
                <a:solidFill>
                  <a:schemeClr val="tx1">
                    <a:lumMod val="75000"/>
                    <a:lumOff val="25000"/>
                  </a:schemeClr>
                </a:solidFill>
                <a:latin typeface="Century Gothic"/>
                <a:cs typeface="Calibri"/>
              </a:endParaRPr>
            </a:p>
          </p:txBody>
        </p:sp>
        <p:sp>
          <p:nvSpPr>
            <p:cNvPr id="16" name="TextBox 15">
              <a:extLst>
                <a:ext uri="{FF2B5EF4-FFF2-40B4-BE49-F238E27FC236}">
                  <a16:creationId xmlns:a16="http://schemas.microsoft.com/office/drawing/2014/main" id="{00D513E2-5357-49D7-8538-E0F43904F0D5}"/>
                </a:ext>
              </a:extLst>
            </p:cNvPr>
            <p:cNvSpPr txBox="1"/>
            <p:nvPr/>
          </p:nvSpPr>
          <p:spPr>
            <a:xfrm>
              <a:off x="4573272" y="4609214"/>
              <a:ext cx="293912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solidFill>
                    <a:schemeClr val="tx1">
                      <a:lumMod val="75000"/>
                      <a:lumOff val="25000"/>
                    </a:schemeClr>
                  </a:solidFill>
                  <a:latin typeface="Century Gothic"/>
                  <a:cs typeface="Calibri"/>
                </a:rPr>
                <a:t>Completeness</a:t>
              </a:r>
            </a:p>
            <a:p>
              <a:pPr marL="285750" indent="-285750">
                <a:buFont typeface="Arial"/>
                <a:buChar char="•"/>
              </a:pPr>
              <a:r>
                <a:rPr lang="en-US" sz="2000" dirty="0">
                  <a:solidFill>
                    <a:schemeClr val="tx1">
                      <a:lumMod val="75000"/>
                      <a:lumOff val="25000"/>
                    </a:schemeClr>
                  </a:solidFill>
                  <a:latin typeface="Century Gothic"/>
                  <a:cs typeface="Calibri"/>
                </a:rPr>
                <a:t>Location accuracy</a:t>
              </a:r>
            </a:p>
            <a:p>
              <a:pPr marL="285750" indent="-285750">
                <a:buFont typeface="Arial"/>
                <a:buChar char="•"/>
              </a:pPr>
              <a:endParaRPr lang="en-US" sz="2000" dirty="0">
                <a:latin typeface="Century Gothic"/>
                <a:cs typeface="Calibri"/>
              </a:endParaRPr>
            </a:p>
          </p:txBody>
        </p:sp>
        <p:pic>
          <p:nvPicPr>
            <p:cNvPr id="24" name="Picture 22">
              <a:extLst>
                <a:ext uri="{FF2B5EF4-FFF2-40B4-BE49-F238E27FC236}">
                  <a16:creationId xmlns:a16="http://schemas.microsoft.com/office/drawing/2014/main" id="{18DADA73-C9FD-4EE7-B8D9-18956B5538CB}"/>
                </a:ext>
              </a:extLst>
            </p:cNvPr>
            <p:cNvPicPr>
              <a:picLocks noChangeAspect="1"/>
            </p:cNvPicPr>
            <p:nvPr/>
          </p:nvPicPr>
          <p:blipFill>
            <a:blip r:embed="rId4"/>
            <a:stretch>
              <a:fillRect/>
            </a:stretch>
          </p:blipFill>
          <p:spPr>
            <a:xfrm>
              <a:off x="4945910" y="4088774"/>
              <a:ext cx="2193852" cy="9525"/>
            </a:xfrm>
            <a:prstGeom prst="rect">
              <a:avLst/>
            </a:prstGeom>
          </p:spPr>
        </p:pic>
      </p:grpSp>
      <p:grpSp>
        <p:nvGrpSpPr>
          <p:cNvPr id="7" name="Group 6">
            <a:extLst>
              <a:ext uri="{FF2B5EF4-FFF2-40B4-BE49-F238E27FC236}">
                <a16:creationId xmlns:a16="http://schemas.microsoft.com/office/drawing/2014/main" id="{93760E77-F73F-2846-9402-CEABB87926A4}"/>
              </a:ext>
            </a:extLst>
          </p:cNvPr>
          <p:cNvGrpSpPr/>
          <p:nvPr/>
        </p:nvGrpSpPr>
        <p:grpSpPr>
          <a:xfrm>
            <a:off x="7442896" y="1829686"/>
            <a:ext cx="3292548" cy="3389949"/>
            <a:chOff x="7657213" y="1927151"/>
            <a:chExt cx="3292548" cy="3389949"/>
          </a:xfrm>
        </p:grpSpPr>
        <p:pic>
          <p:nvPicPr>
            <p:cNvPr id="8" name="Picture 8">
              <a:extLst>
                <a:ext uri="{FF2B5EF4-FFF2-40B4-BE49-F238E27FC236}">
                  <a16:creationId xmlns:a16="http://schemas.microsoft.com/office/drawing/2014/main" id="{5B93D18D-2653-4ACF-9FF8-A772B063250B}"/>
                </a:ext>
              </a:extLst>
            </p:cNvPr>
            <p:cNvPicPr>
              <a:picLocks noChangeAspect="1"/>
            </p:cNvPicPr>
            <p:nvPr/>
          </p:nvPicPr>
          <p:blipFill>
            <a:blip r:embed="rId6"/>
            <a:stretch>
              <a:fillRect/>
            </a:stretch>
          </p:blipFill>
          <p:spPr>
            <a:xfrm>
              <a:off x="8204790" y="1927151"/>
              <a:ext cx="2197395" cy="2197395"/>
            </a:xfrm>
            <a:prstGeom prst="rect">
              <a:avLst/>
            </a:prstGeom>
          </p:spPr>
        </p:pic>
        <p:sp>
          <p:nvSpPr>
            <p:cNvPr id="11" name="TextBox 10">
              <a:extLst>
                <a:ext uri="{FF2B5EF4-FFF2-40B4-BE49-F238E27FC236}">
                  <a16:creationId xmlns:a16="http://schemas.microsoft.com/office/drawing/2014/main" id="{18289C8C-FE68-42AD-B321-019C92127AEE}"/>
                </a:ext>
              </a:extLst>
            </p:cNvPr>
            <p:cNvSpPr txBox="1"/>
            <p:nvPr/>
          </p:nvSpPr>
          <p:spPr>
            <a:xfrm>
              <a:off x="7657213" y="4121887"/>
              <a:ext cx="32925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1">
                      <a:lumMod val="75000"/>
                      <a:lumOff val="25000"/>
                    </a:schemeClr>
                  </a:solidFill>
                  <a:latin typeface="Century Gothic"/>
                </a:rPr>
                <a:t>Susceptibility Factors</a:t>
              </a:r>
              <a:endParaRPr lang="en-US" sz="2400" dirty="0">
                <a:solidFill>
                  <a:schemeClr val="tx1">
                    <a:lumMod val="75000"/>
                    <a:lumOff val="25000"/>
                  </a:schemeClr>
                </a:solidFill>
                <a:latin typeface="Century Gothic"/>
              </a:endParaRPr>
            </a:p>
          </p:txBody>
        </p:sp>
        <p:sp>
          <p:nvSpPr>
            <p:cNvPr id="15" name="TextBox 14">
              <a:extLst>
                <a:ext uri="{FF2B5EF4-FFF2-40B4-BE49-F238E27FC236}">
                  <a16:creationId xmlns:a16="http://schemas.microsoft.com/office/drawing/2014/main" id="{BB532E2A-CAD7-4764-9655-19BEADF41BDF}"/>
                </a:ext>
              </a:extLst>
            </p:cNvPr>
            <p:cNvSpPr txBox="1"/>
            <p:nvPr/>
          </p:nvSpPr>
          <p:spPr>
            <a:xfrm>
              <a:off x="7902869" y="4609214"/>
              <a:ext cx="280123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solidFill>
                    <a:schemeClr val="tx1">
                      <a:lumMod val="75000"/>
                      <a:lumOff val="25000"/>
                    </a:schemeClr>
                  </a:solidFill>
                  <a:latin typeface="Century Gothic"/>
                </a:rPr>
                <a:t>Rock strength</a:t>
              </a:r>
            </a:p>
            <a:p>
              <a:pPr marL="285750" indent="-285750">
                <a:buFont typeface="Arial"/>
                <a:buChar char="•"/>
              </a:pPr>
              <a:r>
                <a:rPr lang="en-US" sz="2000" dirty="0">
                  <a:solidFill>
                    <a:schemeClr val="tx1">
                      <a:lumMod val="75000"/>
                      <a:lumOff val="25000"/>
                    </a:schemeClr>
                  </a:solidFill>
                  <a:latin typeface="Century Gothic"/>
                  <a:cs typeface="Calibri"/>
                </a:rPr>
                <a:t>Vegetation cover</a:t>
              </a:r>
            </a:p>
          </p:txBody>
        </p:sp>
        <p:pic>
          <p:nvPicPr>
            <p:cNvPr id="25" name="Picture 22">
              <a:extLst>
                <a:ext uri="{FF2B5EF4-FFF2-40B4-BE49-F238E27FC236}">
                  <a16:creationId xmlns:a16="http://schemas.microsoft.com/office/drawing/2014/main" id="{889B3F54-A0F9-4E34-BCF3-17DC61DD2B0B}"/>
                </a:ext>
              </a:extLst>
            </p:cNvPr>
            <p:cNvPicPr>
              <a:picLocks noChangeAspect="1"/>
            </p:cNvPicPr>
            <p:nvPr/>
          </p:nvPicPr>
          <p:blipFill>
            <a:blip r:embed="rId4"/>
            <a:stretch>
              <a:fillRect/>
            </a:stretch>
          </p:blipFill>
          <p:spPr>
            <a:xfrm>
              <a:off x="8206561" y="4071051"/>
              <a:ext cx="2193852" cy="9525"/>
            </a:xfrm>
            <a:prstGeom prst="rect">
              <a:avLst/>
            </a:prstGeom>
          </p:spPr>
        </p:pic>
      </p:grpSp>
      <p:sp>
        <p:nvSpPr>
          <p:cNvPr id="13" name="TextBox 12">
            <a:extLst>
              <a:ext uri="{FF2B5EF4-FFF2-40B4-BE49-F238E27FC236}">
                <a16:creationId xmlns:a16="http://schemas.microsoft.com/office/drawing/2014/main" id="{9737787A-4A58-4188-9224-37400667713D}"/>
              </a:ext>
            </a:extLst>
          </p:cNvPr>
          <p:cNvSpPr txBox="1"/>
          <p:nvPr/>
        </p:nvSpPr>
        <p:spPr>
          <a:xfrm>
            <a:off x="5274775" y="6596742"/>
            <a:ext cx="57766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50" dirty="0">
                <a:solidFill>
                  <a:schemeClr val="tx1">
                    <a:lumMod val="75000"/>
                    <a:lumOff val="25000"/>
                  </a:schemeClr>
                </a:solidFill>
                <a:latin typeface="Century Gothic"/>
                <a:ea typeface="+mn-lt"/>
                <a:cs typeface="+mn-lt"/>
              </a:rPr>
              <a:t>Image Credit: Vectors Market, Claudia Revalina, Gan Khoon Lay</a:t>
            </a:r>
            <a:endParaRPr lang="en-US" sz="1050" dirty="0">
              <a:solidFill>
                <a:schemeClr val="tx1">
                  <a:lumMod val="75000"/>
                  <a:lumOff val="25000"/>
                </a:schemeClr>
              </a:solidFill>
              <a:latin typeface="Century Gothic"/>
            </a:endParaRPr>
          </a:p>
        </p:txBody>
      </p:sp>
    </p:spTree>
    <p:extLst>
      <p:ext uri="{BB962C8B-B14F-4D97-AF65-F5344CB8AC3E}">
        <p14:creationId xmlns:p14="http://schemas.microsoft.com/office/powerpoint/2010/main" val="182952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5300" y="383093"/>
            <a:ext cx="10108456" cy="419099"/>
          </a:xfrm>
          <a:prstGeom prst="rect">
            <a:avLst/>
          </a:prstGeom>
        </p:spPr>
        <p:txBody>
          <a:bodyPr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Community Concerns </a:t>
            </a:r>
          </a:p>
        </p:txBody>
      </p:sp>
      <p:sp>
        <p:nvSpPr>
          <p:cNvPr id="3" name="Text Placeholder 3"/>
          <p:cNvSpPr txBox="1">
            <a:spLocks/>
          </p:cNvSpPr>
          <p:nvPr/>
        </p:nvSpPr>
        <p:spPr>
          <a:xfrm>
            <a:off x="354280" y="1075397"/>
            <a:ext cx="6781800" cy="400110"/>
          </a:xfrm>
          <a:prstGeom prst="rect">
            <a:avLst/>
          </a:prstGeom>
        </p:spPr>
        <p:txBody>
          <a:bodyPr wrap="square" lIns="9144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rgbClr val="266E99"/>
              </a:buClr>
            </a:pPr>
            <a:endParaRPr lang="en-US" sz="2000" dirty="0">
              <a:solidFill>
                <a:schemeClr val="tx1">
                  <a:lumMod val="75000"/>
                  <a:lumOff val="25000"/>
                </a:schemeClr>
              </a:solidFill>
              <a:latin typeface="Century Gothic" panose="020F0302020204030204"/>
            </a:endParaRPr>
          </a:p>
        </p:txBody>
      </p:sp>
      <p:sp>
        <p:nvSpPr>
          <p:cNvPr id="10" name="Text Placeholder 3">
            <a:extLst>
              <a:ext uri="{FF2B5EF4-FFF2-40B4-BE49-F238E27FC236}">
                <a16:creationId xmlns:a16="http://schemas.microsoft.com/office/drawing/2014/main" id="{DDE8C00F-EF12-4983-9BD5-86290B580137}"/>
              </a:ext>
            </a:extLst>
          </p:cNvPr>
          <p:cNvSpPr txBox="1">
            <a:spLocks/>
          </p:cNvSpPr>
          <p:nvPr/>
        </p:nvSpPr>
        <p:spPr>
          <a:xfrm>
            <a:off x="354280" y="2263735"/>
            <a:ext cx="4666597" cy="2330530"/>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rgbClr val="266E99"/>
              </a:buClr>
            </a:pPr>
            <a:r>
              <a:rPr lang="en-US" sz="2400" dirty="0">
                <a:solidFill>
                  <a:schemeClr val="tx1">
                    <a:lumMod val="75000"/>
                    <a:lumOff val="25000"/>
                  </a:schemeClr>
                </a:solidFill>
                <a:latin typeface="Century Gothic" panose="020F0302020204030204"/>
              </a:rPr>
              <a:t>Damage to community health and safety</a:t>
            </a:r>
          </a:p>
          <a:p>
            <a:pPr marL="0" indent="0">
              <a:lnSpc>
                <a:spcPct val="100000"/>
              </a:lnSpc>
              <a:spcBef>
                <a:spcPts val="0"/>
              </a:spcBef>
              <a:spcAft>
                <a:spcPts val="600"/>
              </a:spcAft>
              <a:buClr>
                <a:srgbClr val="266E99"/>
              </a:buClr>
              <a:buNone/>
            </a:pPr>
            <a:endParaRPr lang="en-US" sz="2400" dirty="0">
              <a:solidFill>
                <a:schemeClr val="tx1">
                  <a:lumMod val="75000"/>
                  <a:lumOff val="25000"/>
                </a:schemeClr>
              </a:solidFill>
              <a:latin typeface="Century Gothic" panose="020F0302020204030204"/>
            </a:endParaRPr>
          </a:p>
          <a:p>
            <a:pPr>
              <a:lnSpc>
                <a:spcPct val="100000"/>
              </a:lnSpc>
              <a:spcBef>
                <a:spcPts val="0"/>
              </a:spcBef>
              <a:spcAft>
                <a:spcPts val="600"/>
              </a:spcAft>
              <a:buClr>
                <a:srgbClr val="266E99"/>
              </a:buClr>
            </a:pPr>
            <a:r>
              <a:rPr lang="en-US" sz="2400" dirty="0">
                <a:solidFill>
                  <a:schemeClr val="tx1">
                    <a:lumMod val="75000"/>
                    <a:lumOff val="25000"/>
                  </a:schemeClr>
                </a:solidFill>
                <a:latin typeface="Century Gothic" panose="020F0302020204030204"/>
              </a:rPr>
              <a:t>Loss of local infrastructure</a:t>
            </a:r>
          </a:p>
          <a:p>
            <a:pPr marL="0" indent="0">
              <a:lnSpc>
                <a:spcPct val="100000"/>
              </a:lnSpc>
              <a:spcBef>
                <a:spcPts val="0"/>
              </a:spcBef>
              <a:spcAft>
                <a:spcPts val="600"/>
              </a:spcAft>
              <a:buClr>
                <a:srgbClr val="266E99"/>
              </a:buClr>
              <a:buNone/>
            </a:pPr>
            <a:r>
              <a:rPr lang="en-US" sz="2400" dirty="0">
                <a:solidFill>
                  <a:schemeClr val="tx1">
                    <a:lumMod val="75000"/>
                    <a:lumOff val="25000"/>
                  </a:schemeClr>
                </a:solidFill>
                <a:latin typeface="Century Gothic" panose="020F0302020204030204"/>
              </a:rPr>
              <a:t> </a:t>
            </a:r>
          </a:p>
          <a:p>
            <a:pPr>
              <a:lnSpc>
                <a:spcPct val="100000"/>
              </a:lnSpc>
              <a:spcBef>
                <a:spcPts val="0"/>
              </a:spcBef>
              <a:spcAft>
                <a:spcPts val="600"/>
              </a:spcAft>
              <a:buClr>
                <a:srgbClr val="266E99"/>
              </a:buClr>
            </a:pPr>
            <a:r>
              <a:rPr lang="en-US" sz="2400" dirty="0">
                <a:solidFill>
                  <a:schemeClr val="tx1">
                    <a:lumMod val="75000"/>
                    <a:lumOff val="25000"/>
                  </a:schemeClr>
                </a:solidFill>
                <a:latin typeface="Century Gothic" panose="020F0302020204030204"/>
              </a:rPr>
              <a:t>Costly repairs</a:t>
            </a:r>
          </a:p>
          <a:p>
            <a:pPr marL="0" indent="0">
              <a:lnSpc>
                <a:spcPct val="100000"/>
              </a:lnSpc>
              <a:spcBef>
                <a:spcPts val="0"/>
              </a:spcBef>
              <a:spcAft>
                <a:spcPts val="600"/>
              </a:spcAft>
              <a:buClr>
                <a:srgbClr val="266E99"/>
              </a:buClr>
              <a:buNone/>
            </a:pPr>
            <a:endParaRPr lang="en-US" sz="2400" dirty="0">
              <a:solidFill>
                <a:schemeClr val="tx1">
                  <a:lumMod val="75000"/>
                  <a:lumOff val="25000"/>
                </a:schemeClr>
              </a:solidFill>
              <a:latin typeface="Century Gothic" panose="020F0302020204030204"/>
            </a:endParaRPr>
          </a:p>
        </p:txBody>
      </p:sp>
      <p:sp>
        <p:nvSpPr>
          <p:cNvPr id="13" name="Text Placeholder 4">
            <a:extLst>
              <a:ext uri="{FF2B5EF4-FFF2-40B4-BE49-F238E27FC236}">
                <a16:creationId xmlns:a16="http://schemas.microsoft.com/office/drawing/2014/main" id="{8AB005AA-9ABE-4676-9F7E-6CC088C8D432}"/>
              </a:ext>
            </a:extLst>
          </p:cNvPr>
          <p:cNvSpPr txBox="1">
            <a:spLocks/>
          </p:cNvSpPr>
          <p:nvPr/>
        </p:nvSpPr>
        <p:spPr>
          <a:xfrm>
            <a:off x="6625636" y="6460770"/>
            <a:ext cx="5566364" cy="489660"/>
          </a:xfrm>
          <a:prstGeom prst="rect">
            <a:avLst/>
          </a:prstGeom>
        </p:spPr>
        <p:txBody>
          <a:bodyPr lIns="9144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1000"/>
              </a:spcBef>
              <a:defRPr/>
            </a:pPr>
            <a:r>
              <a:rPr kumimoji="0" lang="en-US" sz="1050" i="0" u="none" strike="noStrike" kern="1200" cap="none" spc="0" normalizeH="0" baseline="0" noProof="0" dirty="0">
                <a:ln>
                  <a:noFill/>
                </a:ln>
                <a:solidFill>
                  <a:schemeClr val="tx1">
                    <a:lumMod val="75000"/>
                    <a:lumOff val="25000"/>
                  </a:schemeClr>
                </a:solidFill>
                <a:effectLst/>
                <a:uLnTx/>
                <a:uFillTx/>
                <a:latin typeface="Century Gothic"/>
              </a:rPr>
              <a:t>Image Credit:</a:t>
            </a:r>
            <a:r>
              <a:rPr lang="en-US" sz="1050" dirty="0">
                <a:solidFill>
                  <a:schemeClr val="tx1">
                    <a:lumMod val="75000"/>
                    <a:lumOff val="25000"/>
                  </a:schemeClr>
                </a:solidFill>
                <a:latin typeface="Century Gothic"/>
              </a:rPr>
              <a:t> World Bank Photo Collection, Bitsorf, USGS </a:t>
            </a:r>
            <a:endParaRPr lang="en-US" sz="1200" dirty="0">
              <a:solidFill>
                <a:schemeClr val="tx1">
                  <a:lumMod val="75000"/>
                  <a:lumOff val="25000"/>
                </a:schemeClr>
              </a:solidFill>
              <a:cs typeface="Calibri" panose="020F0502020204030204"/>
            </a:endParaRPr>
          </a:p>
        </p:txBody>
      </p:sp>
      <p:pic>
        <p:nvPicPr>
          <p:cNvPr id="14" name="Picture 13" descr="2104 Washington Landslide">
            <a:extLst>
              <a:ext uri="{FF2B5EF4-FFF2-40B4-BE49-F238E27FC236}">
                <a16:creationId xmlns:a16="http://schemas.microsoft.com/office/drawing/2014/main" id="{5545B876-AD4C-4B66-A8DB-F16D9243206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2836" y="3259087"/>
            <a:ext cx="3994523" cy="2592388"/>
          </a:xfrm>
          <a:prstGeom prst="flowChartPreparation">
            <a:avLst/>
          </a:prstGeom>
          <a:noFill/>
          <a:ln>
            <a:solidFill>
              <a:schemeClr val="tx1"/>
            </a:solidFill>
          </a:ln>
        </p:spPr>
      </p:pic>
      <p:pic>
        <p:nvPicPr>
          <p:cNvPr id="11" name="Picture 10">
            <a:extLst>
              <a:ext uri="{FF2B5EF4-FFF2-40B4-BE49-F238E27FC236}">
                <a16:creationId xmlns:a16="http://schemas.microsoft.com/office/drawing/2014/main" id="{49359810-78EC-4934-A908-90C9FAB97040}"/>
              </a:ext>
            </a:extLst>
          </p:cNvPr>
          <p:cNvPicPr/>
          <p:nvPr/>
        </p:nvPicPr>
        <p:blipFill>
          <a:blip r:embed="rId4" cstate="email">
            <a:extLst>
              <a:ext uri="{28A0092B-C50C-407E-A947-70E740481C1C}">
                <a14:useLocalDpi xmlns:a14="http://schemas.microsoft.com/office/drawing/2010/main"/>
              </a:ext>
            </a:extLst>
          </a:blip>
          <a:stretch>
            <a:fillRect/>
          </a:stretch>
        </p:blipFill>
        <p:spPr>
          <a:xfrm>
            <a:off x="4830377" y="1941856"/>
            <a:ext cx="3994522" cy="2587061"/>
          </a:xfrm>
          <a:prstGeom prst="flowChartPreparation">
            <a:avLst/>
          </a:prstGeom>
          <a:ln>
            <a:solidFill>
              <a:schemeClr val="tx1"/>
            </a:solidFill>
          </a:ln>
        </p:spPr>
      </p:pic>
      <p:pic>
        <p:nvPicPr>
          <p:cNvPr id="12" name="Picture 11" descr="WATER POWER IN A URBAN FLOOD">
            <a:extLst>
              <a:ext uri="{FF2B5EF4-FFF2-40B4-BE49-F238E27FC236}">
                <a16:creationId xmlns:a16="http://schemas.microsoft.com/office/drawing/2014/main" id="{9D13D881-D35E-42A8-9F39-F922CB6A969F}"/>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092700" y="533362"/>
            <a:ext cx="3994523" cy="2592387"/>
          </a:xfrm>
          <a:prstGeom prst="flowChartPreparation">
            <a:avLst/>
          </a:prstGeom>
          <a:noFill/>
          <a:ln>
            <a:solidFill>
              <a:schemeClr val="tx1"/>
            </a:solidFill>
          </a:ln>
        </p:spPr>
      </p:pic>
    </p:spTree>
    <p:extLst>
      <p:ext uri="{BB962C8B-B14F-4D97-AF65-F5344CB8AC3E}">
        <p14:creationId xmlns:p14="http://schemas.microsoft.com/office/powerpoint/2010/main" val="309846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95300" y="356755"/>
            <a:ext cx="10150020" cy="405246"/>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Project Objectives</a:t>
            </a:r>
          </a:p>
        </p:txBody>
      </p:sp>
      <p:sp>
        <p:nvSpPr>
          <p:cNvPr id="6" name="Rounded Rectangle 4">
            <a:extLst>
              <a:ext uri="{FF2B5EF4-FFF2-40B4-BE49-F238E27FC236}">
                <a16:creationId xmlns:a16="http://schemas.microsoft.com/office/drawing/2014/main" id="{68B70CC9-538E-46CB-B14F-8E88D9663A73}"/>
              </a:ext>
            </a:extLst>
          </p:cNvPr>
          <p:cNvSpPr/>
          <p:nvPr/>
        </p:nvSpPr>
        <p:spPr>
          <a:xfrm>
            <a:off x="1561779" y="1401269"/>
            <a:ext cx="10135938" cy="1182302"/>
          </a:xfrm>
          <a:prstGeom prst="roundRect">
            <a:avLst/>
          </a:prstGeom>
          <a:solidFill>
            <a:srgbClr val="0070C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lumMod val="75000"/>
                    <a:lumOff val="25000"/>
                  </a:schemeClr>
                </a:solidFill>
                <a:latin typeface="Century Gothic"/>
              </a:rPr>
              <a:t>Map stormwater runoff, runoff retention, and potential damage cost</a:t>
            </a:r>
          </a:p>
        </p:txBody>
      </p:sp>
      <p:sp>
        <p:nvSpPr>
          <p:cNvPr id="7" name="Rounded Rectangle 20">
            <a:extLst>
              <a:ext uri="{FF2B5EF4-FFF2-40B4-BE49-F238E27FC236}">
                <a16:creationId xmlns:a16="http://schemas.microsoft.com/office/drawing/2014/main" id="{44794309-8366-4FA4-B50D-33D0A47DD4BC}"/>
              </a:ext>
            </a:extLst>
          </p:cNvPr>
          <p:cNvSpPr/>
          <p:nvPr/>
        </p:nvSpPr>
        <p:spPr>
          <a:xfrm>
            <a:off x="1561779" y="3043990"/>
            <a:ext cx="10135938" cy="118230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lumMod val="75000"/>
                    <a:lumOff val="25000"/>
                  </a:schemeClr>
                </a:solidFill>
                <a:latin typeface="Century Gothic"/>
              </a:rPr>
              <a:t>Map landslide susceptibility and exposure</a:t>
            </a:r>
          </a:p>
        </p:txBody>
      </p:sp>
      <p:sp>
        <p:nvSpPr>
          <p:cNvPr id="8" name="Rounded Rectangle 21">
            <a:extLst>
              <a:ext uri="{FF2B5EF4-FFF2-40B4-BE49-F238E27FC236}">
                <a16:creationId xmlns:a16="http://schemas.microsoft.com/office/drawing/2014/main" id="{BF35906C-906B-4FDF-A4D1-D2E09F452AE4}"/>
              </a:ext>
            </a:extLst>
          </p:cNvPr>
          <p:cNvSpPr/>
          <p:nvPr/>
        </p:nvSpPr>
        <p:spPr>
          <a:xfrm>
            <a:off x="1561779" y="4676273"/>
            <a:ext cx="10135938" cy="1172142"/>
          </a:xfrm>
          <a:prstGeom prst="roundRect">
            <a:avLst/>
          </a:prstGeom>
          <a:solidFill>
            <a:srgbClr val="9DC3E6"/>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lumMod val="75000"/>
                    <a:lumOff val="25000"/>
                  </a:schemeClr>
                </a:solidFill>
                <a:latin typeface="Century Gothic"/>
                <a:ea typeface="+mn-lt"/>
                <a:cs typeface="+mn-lt"/>
              </a:rPr>
              <a:t>Create a standard operating procedure for future analysis</a:t>
            </a:r>
            <a:endParaRPr lang="en-US" sz="2000" b="1" dirty="0">
              <a:solidFill>
                <a:schemeClr val="tx1">
                  <a:lumMod val="75000"/>
                  <a:lumOff val="25000"/>
                </a:schemeClr>
              </a:solidFill>
              <a:latin typeface="Century Gothic"/>
            </a:endParaRPr>
          </a:p>
        </p:txBody>
      </p:sp>
      <p:sp>
        <p:nvSpPr>
          <p:cNvPr id="9" name="TextBox 8">
            <a:extLst>
              <a:ext uri="{FF2B5EF4-FFF2-40B4-BE49-F238E27FC236}">
                <a16:creationId xmlns:a16="http://schemas.microsoft.com/office/drawing/2014/main" id="{231F3024-0FFF-401B-A423-29B3E3BD00EB}"/>
              </a:ext>
            </a:extLst>
          </p:cNvPr>
          <p:cNvSpPr txBox="1"/>
          <p:nvPr/>
        </p:nvSpPr>
        <p:spPr>
          <a:xfrm>
            <a:off x="688096" y="1269861"/>
            <a:ext cx="71815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b="1" dirty="0">
                <a:solidFill>
                  <a:srgbClr val="0070C0"/>
                </a:solidFill>
                <a:latin typeface="Century Gothic"/>
              </a:rPr>
              <a:t>1</a:t>
            </a:r>
          </a:p>
        </p:txBody>
      </p:sp>
      <p:sp>
        <p:nvSpPr>
          <p:cNvPr id="10" name="TextBox 9">
            <a:extLst>
              <a:ext uri="{FF2B5EF4-FFF2-40B4-BE49-F238E27FC236}">
                <a16:creationId xmlns:a16="http://schemas.microsoft.com/office/drawing/2014/main" id="{F783C80B-EAAB-4D6D-8FB7-CCB58FFE08BF}"/>
              </a:ext>
            </a:extLst>
          </p:cNvPr>
          <p:cNvSpPr txBox="1"/>
          <p:nvPr/>
        </p:nvSpPr>
        <p:spPr>
          <a:xfrm>
            <a:off x="688095" y="2908683"/>
            <a:ext cx="71815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b="1" dirty="0">
                <a:solidFill>
                  <a:srgbClr val="00B0F0"/>
                </a:solidFill>
                <a:latin typeface="Century Gothic"/>
              </a:rPr>
              <a:t>2</a:t>
            </a:r>
            <a:endParaRPr lang="en-US" sz="8800" b="1" dirty="0">
              <a:solidFill>
                <a:srgbClr val="00B0F0"/>
              </a:solidFill>
              <a:latin typeface="Century Gothic"/>
              <a:cs typeface="Calibri"/>
            </a:endParaRPr>
          </a:p>
        </p:txBody>
      </p:sp>
      <p:sp>
        <p:nvSpPr>
          <p:cNvPr id="11" name="TextBox 10">
            <a:extLst>
              <a:ext uri="{FF2B5EF4-FFF2-40B4-BE49-F238E27FC236}">
                <a16:creationId xmlns:a16="http://schemas.microsoft.com/office/drawing/2014/main" id="{043846CE-97CA-42BC-A1EA-51E11327AE50}"/>
              </a:ext>
            </a:extLst>
          </p:cNvPr>
          <p:cNvSpPr txBox="1"/>
          <p:nvPr/>
        </p:nvSpPr>
        <p:spPr>
          <a:xfrm>
            <a:off x="688096" y="4547226"/>
            <a:ext cx="71815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b="1" dirty="0">
                <a:solidFill>
                  <a:srgbClr val="9DC3E6"/>
                </a:solidFill>
                <a:latin typeface="Century Gothic"/>
              </a:rPr>
              <a:t>3</a:t>
            </a:r>
            <a:endParaRPr lang="en-US" sz="8800" b="1" dirty="0">
              <a:solidFill>
                <a:srgbClr val="9DC3E6"/>
              </a:solidFill>
              <a:latin typeface="Century Gothic"/>
              <a:cs typeface="Calibri"/>
            </a:endParaRPr>
          </a:p>
        </p:txBody>
      </p:sp>
    </p:spTree>
    <p:extLst>
      <p:ext uri="{BB962C8B-B14F-4D97-AF65-F5344CB8AC3E}">
        <p14:creationId xmlns:p14="http://schemas.microsoft.com/office/powerpoint/2010/main" val="164755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8F5EA4B-1201-40B4-8D5A-50DAE43A11F8}"/>
              </a:ext>
            </a:extLst>
          </p:cNvPr>
          <p:cNvSpPr/>
          <p:nvPr/>
        </p:nvSpPr>
        <p:spPr>
          <a:xfrm>
            <a:off x="227725" y="1332293"/>
            <a:ext cx="1463040" cy="859536"/>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latin typeface="Century Gothic"/>
                <a:cs typeface="Calibri"/>
              </a:rPr>
              <a:t>Watersheds Vector</a:t>
            </a:r>
            <a:endParaRPr lang="en-US" sz="1400" dirty="0">
              <a:latin typeface="Century Gothic"/>
            </a:endParaRPr>
          </a:p>
        </p:txBody>
      </p:sp>
      <p:sp>
        <p:nvSpPr>
          <p:cNvPr id="8" name="Rectangle: Rounded Corners 7">
            <a:extLst>
              <a:ext uri="{FF2B5EF4-FFF2-40B4-BE49-F238E27FC236}">
                <a16:creationId xmlns:a16="http://schemas.microsoft.com/office/drawing/2014/main" id="{CFA11AF6-8A1D-4176-91CE-F5829C599D34}"/>
              </a:ext>
            </a:extLst>
          </p:cNvPr>
          <p:cNvSpPr/>
          <p:nvPr/>
        </p:nvSpPr>
        <p:spPr>
          <a:xfrm>
            <a:off x="1965134" y="1332293"/>
            <a:ext cx="1463040" cy="859536"/>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400" dirty="0">
                <a:latin typeface="Century Gothic"/>
                <a:cs typeface="Calibri"/>
              </a:rPr>
              <a:t>Depth of Rainfall (mm)</a:t>
            </a:r>
          </a:p>
        </p:txBody>
      </p:sp>
      <p:sp>
        <p:nvSpPr>
          <p:cNvPr id="10" name="Rectangle: Rounded Corners 9">
            <a:extLst>
              <a:ext uri="{FF2B5EF4-FFF2-40B4-BE49-F238E27FC236}">
                <a16:creationId xmlns:a16="http://schemas.microsoft.com/office/drawing/2014/main" id="{DC614878-D2B3-46E9-9EB7-AE01154FCBD2}"/>
              </a:ext>
            </a:extLst>
          </p:cNvPr>
          <p:cNvSpPr/>
          <p:nvPr/>
        </p:nvSpPr>
        <p:spPr>
          <a:xfrm>
            <a:off x="5402838" y="1328332"/>
            <a:ext cx="1463040" cy="859536"/>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400" dirty="0">
                <a:latin typeface="Century Gothic"/>
                <a:cs typeface="Calibri"/>
              </a:rPr>
              <a:t>Land Cover Map</a:t>
            </a:r>
          </a:p>
        </p:txBody>
      </p:sp>
      <p:sp>
        <p:nvSpPr>
          <p:cNvPr id="12" name="Rectangle: Rounded Corners 11">
            <a:extLst>
              <a:ext uri="{FF2B5EF4-FFF2-40B4-BE49-F238E27FC236}">
                <a16:creationId xmlns:a16="http://schemas.microsoft.com/office/drawing/2014/main" id="{70DB0504-8EC0-41A7-A92F-CF36C0F6D9C5}"/>
              </a:ext>
            </a:extLst>
          </p:cNvPr>
          <p:cNvSpPr/>
          <p:nvPr/>
        </p:nvSpPr>
        <p:spPr>
          <a:xfrm>
            <a:off x="3697719" y="1332294"/>
            <a:ext cx="1463040" cy="859536"/>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400" dirty="0">
                <a:latin typeface="Century Gothic"/>
                <a:cs typeface="Calibri"/>
              </a:rPr>
              <a:t>Soil Group Layer</a:t>
            </a:r>
          </a:p>
        </p:txBody>
      </p:sp>
      <p:sp>
        <p:nvSpPr>
          <p:cNvPr id="14" name="Rectangle: Rounded Corners 13">
            <a:extLst>
              <a:ext uri="{FF2B5EF4-FFF2-40B4-BE49-F238E27FC236}">
                <a16:creationId xmlns:a16="http://schemas.microsoft.com/office/drawing/2014/main" id="{E45356C6-EA82-4005-8713-F0D046C6544A}"/>
              </a:ext>
            </a:extLst>
          </p:cNvPr>
          <p:cNvSpPr/>
          <p:nvPr/>
        </p:nvSpPr>
        <p:spPr>
          <a:xfrm>
            <a:off x="7119830" y="1309902"/>
            <a:ext cx="1463040" cy="859536"/>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400" dirty="0">
                <a:latin typeface="Century Gothic"/>
                <a:cs typeface="Calibri"/>
              </a:rPr>
              <a:t>Biophysical Table</a:t>
            </a:r>
          </a:p>
        </p:txBody>
      </p:sp>
      <p:sp>
        <p:nvSpPr>
          <p:cNvPr id="16" name="Rectangle: Rounded Corners 15">
            <a:extLst>
              <a:ext uri="{FF2B5EF4-FFF2-40B4-BE49-F238E27FC236}">
                <a16:creationId xmlns:a16="http://schemas.microsoft.com/office/drawing/2014/main" id="{B36DA5C1-69E1-4625-A4B7-95868C07AE40}"/>
              </a:ext>
            </a:extLst>
          </p:cNvPr>
          <p:cNvSpPr/>
          <p:nvPr/>
        </p:nvSpPr>
        <p:spPr>
          <a:xfrm>
            <a:off x="8840014" y="1346763"/>
            <a:ext cx="1463040" cy="859536"/>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400" dirty="0">
                <a:latin typeface="Century Gothic"/>
                <a:cs typeface="Calibri"/>
              </a:rPr>
              <a:t>Built Infrastructure Vector</a:t>
            </a:r>
          </a:p>
        </p:txBody>
      </p:sp>
      <p:sp>
        <p:nvSpPr>
          <p:cNvPr id="18" name="Rectangle: Rounded Corners 17">
            <a:extLst>
              <a:ext uri="{FF2B5EF4-FFF2-40B4-BE49-F238E27FC236}">
                <a16:creationId xmlns:a16="http://schemas.microsoft.com/office/drawing/2014/main" id="{8FFF3CA1-8DB7-470C-A063-A8D6BB5F3860}"/>
              </a:ext>
            </a:extLst>
          </p:cNvPr>
          <p:cNvSpPr/>
          <p:nvPr/>
        </p:nvSpPr>
        <p:spPr>
          <a:xfrm>
            <a:off x="10550897" y="1341940"/>
            <a:ext cx="1463040" cy="859536"/>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400" dirty="0">
                <a:latin typeface="Century Gothic"/>
                <a:cs typeface="Calibri"/>
              </a:rPr>
              <a:t>Damage Loss Table</a:t>
            </a:r>
          </a:p>
        </p:txBody>
      </p:sp>
      <p:sp>
        <p:nvSpPr>
          <p:cNvPr id="20" name="Rectangle: Rounded Corners 19">
            <a:extLst>
              <a:ext uri="{FF2B5EF4-FFF2-40B4-BE49-F238E27FC236}">
                <a16:creationId xmlns:a16="http://schemas.microsoft.com/office/drawing/2014/main" id="{1F9E741E-1CFF-47EC-B235-2117C7A4DFF0}"/>
              </a:ext>
            </a:extLst>
          </p:cNvPr>
          <p:cNvSpPr/>
          <p:nvPr/>
        </p:nvSpPr>
        <p:spPr>
          <a:xfrm>
            <a:off x="5882821" y="186530"/>
            <a:ext cx="1784350" cy="810630"/>
          </a:xfrm>
          <a:prstGeom prst="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sz="1400" dirty="0">
                <a:solidFill>
                  <a:srgbClr val="F2F2F2"/>
                </a:solidFill>
                <a:latin typeface="Century Gothic"/>
                <a:cs typeface="Calibri"/>
              </a:rPr>
              <a:t>Land Use &amp; Land Cover </a:t>
            </a:r>
          </a:p>
        </p:txBody>
      </p:sp>
      <p:sp>
        <p:nvSpPr>
          <p:cNvPr id="22" name="Rectangle: Rounded Corners 21">
            <a:extLst>
              <a:ext uri="{FF2B5EF4-FFF2-40B4-BE49-F238E27FC236}">
                <a16:creationId xmlns:a16="http://schemas.microsoft.com/office/drawing/2014/main" id="{06DD8804-C2FA-4130-9857-781225DC22BC}"/>
              </a:ext>
            </a:extLst>
          </p:cNvPr>
          <p:cNvSpPr/>
          <p:nvPr/>
        </p:nvSpPr>
        <p:spPr>
          <a:xfrm>
            <a:off x="8086376" y="180830"/>
            <a:ext cx="1784350" cy="810631"/>
          </a:xfrm>
          <a:prstGeom prst="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sz="1400" dirty="0">
                <a:solidFill>
                  <a:srgbClr val="F2F2F2"/>
                </a:solidFill>
                <a:latin typeface="Century Gothic"/>
                <a:cs typeface="Calibri"/>
              </a:rPr>
              <a:t>Curve Number Values</a:t>
            </a:r>
          </a:p>
        </p:txBody>
      </p:sp>
      <p:cxnSp>
        <p:nvCxnSpPr>
          <p:cNvPr id="24" name="Straight Arrow Connector 23">
            <a:extLst>
              <a:ext uri="{FF2B5EF4-FFF2-40B4-BE49-F238E27FC236}">
                <a16:creationId xmlns:a16="http://schemas.microsoft.com/office/drawing/2014/main" id="{6D61D431-E2F5-45CB-907C-53F1E3FDCF4B}"/>
              </a:ext>
            </a:extLst>
          </p:cNvPr>
          <p:cNvCxnSpPr/>
          <p:nvPr/>
        </p:nvCxnSpPr>
        <p:spPr>
          <a:xfrm flipV="1">
            <a:off x="7662991" y="590376"/>
            <a:ext cx="424404" cy="0"/>
          </a:xfrm>
          <a:prstGeom prst="straightConnector1">
            <a:avLst/>
          </a:prstGeom>
          <a:ln>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6" name="Straight Arrow Connector 25">
            <a:extLst>
              <a:ext uri="{FF2B5EF4-FFF2-40B4-BE49-F238E27FC236}">
                <a16:creationId xmlns:a16="http://schemas.microsoft.com/office/drawing/2014/main" id="{93400A07-B54C-457D-8172-DA5986FE9026}"/>
              </a:ext>
            </a:extLst>
          </p:cNvPr>
          <p:cNvCxnSpPr/>
          <p:nvPr/>
        </p:nvCxnSpPr>
        <p:spPr>
          <a:xfrm>
            <a:off x="7859651" y="588567"/>
            <a:ext cx="3799" cy="733561"/>
          </a:xfrm>
          <a:prstGeom prst="straightConnector1">
            <a:avLst/>
          </a:prstGeom>
          <a:ln>
            <a:solidFill>
              <a:schemeClr val="accent1">
                <a:lumMod val="60000"/>
                <a:lumOff val="4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28" name="Straight Arrow Connector 27">
            <a:extLst>
              <a:ext uri="{FF2B5EF4-FFF2-40B4-BE49-F238E27FC236}">
                <a16:creationId xmlns:a16="http://schemas.microsoft.com/office/drawing/2014/main" id="{4498104D-F57E-4290-BE70-2F05BAD43389}"/>
              </a:ext>
            </a:extLst>
          </p:cNvPr>
          <p:cNvCxnSpPr>
            <a:cxnSpLocks/>
          </p:cNvCxnSpPr>
          <p:nvPr/>
        </p:nvCxnSpPr>
        <p:spPr>
          <a:xfrm>
            <a:off x="950960" y="2546244"/>
            <a:ext cx="10331457" cy="5369"/>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93E70BFD-96FC-404D-92D1-C873072A20AF}"/>
              </a:ext>
            </a:extLst>
          </p:cNvPr>
          <p:cNvCxnSpPr>
            <a:cxnSpLocks/>
          </p:cNvCxnSpPr>
          <p:nvPr/>
        </p:nvCxnSpPr>
        <p:spPr>
          <a:xfrm>
            <a:off x="7851350" y="2185082"/>
            <a:ext cx="0" cy="366532"/>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B314ED00-207D-4902-BC4A-48E7235E29E7}"/>
              </a:ext>
            </a:extLst>
          </p:cNvPr>
          <p:cNvCxnSpPr>
            <a:cxnSpLocks/>
          </p:cNvCxnSpPr>
          <p:nvPr/>
        </p:nvCxnSpPr>
        <p:spPr>
          <a:xfrm>
            <a:off x="11282417" y="2185081"/>
            <a:ext cx="0" cy="366532"/>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2A02A94B-D484-4253-AB4B-C80C72E0BF7F}"/>
              </a:ext>
            </a:extLst>
          </p:cNvPr>
          <p:cNvCxnSpPr>
            <a:cxnSpLocks/>
          </p:cNvCxnSpPr>
          <p:nvPr/>
        </p:nvCxnSpPr>
        <p:spPr>
          <a:xfrm>
            <a:off x="9571534" y="2185083"/>
            <a:ext cx="0" cy="366532"/>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cxnSp>
        <p:nvCxnSpPr>
          <p:cNvPr id="36" name="Straight Arrow Connector 35">
            <a:extLst>
              <a:ext uri="{FF2B5EF4-FFF2-40B4-BE49-F238E27FC236}">
                <a16:creationId xmlns:a16="http://schemas.microsoft.com/office/drawing/2014/main" id="{5A10866E-9C95-4A80-A338-EFA2BC277DCA}"/>
              </a:ext>
            </a:extLst>
          </p:cNvPr>
          <p:cNvCxnSpPr>
            <a:cxnSpLocks/>
          </p:cNvCxnSpPr>
          <p:nvPr/>
        </p:nvCxnSpPr>
        <p:spPr>
          <a:xfrm>
            <a:off x="4429239" y="2185082"/>
            <a:ext cx="0" cy="366532"/>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cxnSp>
        <p:nvCxnSpPr>
          <p:cNvPr id="38" name="Straight Arrow Connector 37">
            <a:extLst>
              <a:ext uri="{FF2B5EF4-FFF2-40B4-BE49-F238E27FC236}">
                <a16:creationId xmlns:a16="http://schemas.microsoft.com/office/drawing/2014/main" id="{CCC5E5C5-62E8-491D-970E-71CC3D9E712B}"/>
              </a:ext>
            </a:extLst>
          </p:cNvPr>
          <p:cNvCxnSpPr>
            <a:cxnSpLocks/>
          </p:cNvCxnSpPr>
          <p:nvPr/>
        </p:nvCxnSpPr>
        <p:spPr>
          <a:xfrm>
            <a:off x="2696654" y="2098271"/>
            <a:ext cx="0" cy="453342"/>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728D649F-9AC9-4E7D-AB18-8221EA38F06B}"/>
              </a:ext>
            </a:extLst>
          </p:cNvPr>
          <p:cNvCxnSpPr>
            <a:cxnSpLocks/>
          </p:cNvCxnSpPr>
          <p:nvPr/>
        </p:nvCxnSpPr>
        <p:spPr>
          <a:xfrm>
            <a:off x="959245" y="2098272"/>
            <a:ext cx="0" cy="453342"/>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42" name="Oval 41">
            <a:extLst>
              <a:ext uri="{FF2B5EF4-FFF2-40B4-BE49-F238E27FC236}">
                <a16:creationId xmlns:a16="http://schemas.microsoft.com/office/drawing/2014/main" id="{02AD8C25-9A24-45BE-8709-DBD8CB64D7C1}"/>
              </a:ext>
            </a:extLst>
          </p:cNvPr>
          <p:cNvSpPr/>
          <p:nvPr/>
        </p:nvSpPr>
        <p:spPr>
          <a:xfrm>
            <a:off x="4207912" y="2927763"/>
            <a:ext cx="3878464" cy="1302267"/>
          </a:xfrm>
          <a:prstGeom prst="ellipse">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latin typeface="Century Gothic"/>
                <a:cs typeface="Calibri"/>
              </a:rPr>
              <a:t>Urban Flood Risk Mitigation Model</a:t>
            </a:r>
          </a:p>
        </p:txBody>
      </p:sp>
      <p:cxnSp>
        <p:nvCxnSpPr>
          <p:cNvPr id="44" name="Straight Arrow Connector 43">
            <a:extLst>
              <a:ext uri="{FF2B5EF4-FFF2-40B4-BE49-F238E27FC236}">
                <a16:creationId xmlns:a16="http://schemas.microsoft.com/office/drawing/2014/main" id="{9838C0D8-10BB-410F-854F-264D5D73FCCC}"/>
              </a:ext>
            </a:extLst>
          </p:cNvPr>
          <p:cNvCxnSpPr>
            <a:cxnSpLocks/>
          </p:cNvCxnSpPr>
          <p:nvPr/>
        </p:nvCxnSpPr>
        <p:spPr>
          <a:xfrm>
            <a:off x="6132147" y="2025932"/>
            <a:ext cx="4422" cy="873244"/>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46" name="Rectangle: Rounded Corners 45">
            <a:extLst>
              <a:ext uri="{FF2B5EF4-FFF2-40B4-BE49-F238E27FC236}">
                <a16:creationId xmlns:a16="http://schemas.microsoft.com/office/drawing/2014/main" id="{C7D5FBBA-3EF9-4277-B19A-6A5E4AD5D9A3}"/>
              </a:ext>
            </a:extLst>
          </p:cNvPr>
          <p:cNvSpPr/>
          <p:nvPr/>
        </p:nvSpPr>
        <p:spPr>
          <a:xfrm>
            <a:off x="1366951" y="4634361"/>
            <a:ext cx="1466127" cy="858457"/>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600" b="1" dirty="0">
                <a:solidFill>
                  <a:schemeClr val="accent4">
                    <a:lumMod val="40000"/>
                    <a:lumOff val="60000"/>
                  </a:schemeClr>
                </a:solidFill>
                <a:latin typeface="Century Gothic"/>
                <a:cs typeface="Calibri"/>
              </a:rPr>
              <a:t>Runoff Retention</a:t>
            </a:r>
          </a:p>
        </p:txBody>
      </p:sp>
      <p:sp>
        <p:nvSpPr>
          <p:cNvPr id="48" name="Rectangle: Rounded Corners 47">
            <a:extLst>
              <a:ext uri="{FF2B5EF4-FFF2-40B4-BE49-F238E27FC236}">
                <a16:creationId xmlns:a16="http://schemas.microsoft.com/office/drawing/2014/main" id="{828F12C0-66BB-41BD-9320-8274F8CBF17E}"/>
              </a:ext>
            </a:extLst>
          </p:cNvPr>
          <p:cNvSpPr/>
          <p:nvPr/>
        </p:nvSpPr>
        <p:spPr>
          <a:xfrm>
            <a:off x="9469228" y="4634361"/>
            <a:ext cx="1466127" cy="858457"/>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600" b="1" dirty="0">
                <a:solidFill>
                  <a:schemeClr val="accent4">
                    <a:lumMod val="40000"/>
                    <a:lumOff val="60000"/>
                  </a:schemeClr>
                </a:solidFill>
                <a:latin typeface="Century Gothic"/>
                <a:cs typeface="Calibri"/>
              </a:rPr>
              <a:t>Runoff Values</a:t>
            </a:r>
          </a:p>
        </p:txBody>
      </p:sp>
      <p:sp>
        <p:nvSpPr>
          <p:cNvPr id="50" name="Rectangle: Rounded Corners 49">
            <a:extLst>
              <a:ext uri="{FF2B5EF4-FFF2-40B4-BE49-F238E27FC236}">
                <a16:creationId xmlns:a16="http://schemas.microsoft.com/office/drawing/2014/main" id="{F83E2C5D-58D1-4459-AE7A-8AB8EF25BAD0}"/>
              </a:ext>
            </a:extLst>
          </p:cNvPr>
          <p:cNvSpPr/>
          <p:nvPr/>
        </p:nvSpPr>
        <p:spPr>
          <a:xfrm>
            <a:off x="5418091" y="4533719"/>
            <a:ext cx="1466127" cy="858457"/>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600" b="1" dirty="0">
                <a:solidFill>
                  <a:schemeClr val="accent4">
                    <a:lumMod val="40000"/>
                    <a:lumOff val="60000"/>
                  </a:schemeClr>
                </a:solidFill>
                <a:latin typeface="Century Gothic"/>
                <a:cs typeface="Calibri"/>
              </a:rPr>
              <a:t>Flood Risk Service</a:t>
            </a:r>
          </a:p>
        </p:txBody>
      </p:sp>
      <p:sp>
        <p:nvSpPr>
          <p:cNvPr id="52" name="Rectangle: Rounded Corners 51">
            <a:extLst>
              <a:ext uri="{FF2B5EF4-FFF2-40B4-BE49-F238E27FC236}">
                <a16:creationId xmlns:a16="http://schemas.microsoft.com/office/drawing/2014/main" id="{77B09EE7-00CF-48A5-9E3E-ADB1203C18A8}"/>
              </a:ext>
            </a:extLst>
          </p:cNvPr>
          <p:cNvSpPr/>
          <p:nvPr/>
        </p:nvSpPr>
        <p:spPr>
          <a:xfrm>
            <a:off x="3156241" y="5755000"/>
            <a:ext cx="1784350" cy="810630"/>
          </a:xfrm>
          <a:prstGeom prst="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sz="1400" dirty="0">
                <a:solidFill>
                  <a:srgbClr val="F2F2F2"/>
                </a:solidFill>
                <a:latin typeface="Century Gothic"/>
                <a:cs typeface="Calibri"/>
              </a:rPr>
              <a:t>Flood Volume</a:t>
            </a:r>
          </a:p>
        </p:txBody>
      </p:sp>
      <p:sp>
        <p:nvSpPr>
          <p:cNvPr id="54" name="Rectangle: Rounded Corners 53">
            <a:extLst>
              <a:ext uri="{FF2B5EF4-FFF2-40B4-BE49-F238E27FC236}">
                <a16:creationId xmlns:a16="http://schemas.microsoft.com/office/drawing/2014/main" id="{806E875C-0463-4314-9F41-B32033AB78BA}"/>
              </a:ext>
            </a:extLst>
          </p:cNvPr>
          <p:cNvSpPr/>
          <p:nvPr/>
        </p:nvSpPr>
        <p:spPr>
          <a:xfrm>
            <a:off x="5254245" y="5755001"/>
            <a:ext cx="1784350" cy="810630"/>
          </a:xfrm>
          <a:prstGeom prst="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sz="1400" dirty="0">
                <a:solidFill>
                  <a:srgbClr val="F2F2F2"/>
                </a:solidFill>
                <a:latin typeface="Century Gothic"/>
                <a:cs typeface="Calibri"/>
              </a:rPr>
              <a:t>Potential Damage</a:t>
            </a:r>
          </a:p>
        </p:txBody>
      </p:sp>
      <p:sp>
        <p:nvSpPr>
          <p:cNvPr id="56" name="Rectangle: Rounded Corners 55">
            <a:extLst>
              <a:ext uri="{FF2B5EF4-FFF2-40B4-BE49-F238E27FC236}">
                <a16:creationId xmlns:a16="http://schemas.microsoft.com/office/drawing/2014/main" id="{8F5607AD-DE40-4CF1-97C6-F65D5FFD73CF}"/>
              </a:ext>
            </a:extLst>
          </p:cNvPr>
          <p:cNvSpPr/>
          <p:nvPr/>
        </p:nvSpPr>
        <p:spPr>
          <a:xfrm>
            <a:off x="7356979" y="5755000"/>
            <a:ext cx="1784350" cy="810630"/>
          </a:xfrm>
          <a:prstGeom prst="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r>
              <a:rPr lang="en-US" sz="1400" dirty="0">
                <a:solidFill>
                  <a:srgbClr val="F2F2F2"/>
                </a:solidFill>
                <a:latin typeface="Century Gothic"/>
                <a:cs typeface="Calibri"/>
              </a:rPr>
              <a:t>Service Built</a:t>
            </a:r>
          </a:p>
        </p:txBody>
      </p:sp>
      <p:cxnSp>
        <p:nvCxnSpPr>
          <p:cNvPr id="58" name="Straight Arrow Connector 57">
            <a:extLst>
              <a:ext uri="{FF2B5EF4-FFF2-40B4-BE49-F238E27FC236}">
                <a16:creationId xmlns:a16="http://schemas.microsoft.com/office/drawing/2014/main" id="{93723D53-548F-4F0D-B6F4-86F46C992320}"/>
              </a:ext>
            </a:extLst>
          </p:cNvPr>
          <p:cNvCxnSpPr>
            <a:cxnSpLocks/>
          </p:cNvCxnSpPr>
          <p:nvPr/>
        </p:nvCxnSpPr>
        <p:spPr>
          <a:xfrm flipH="1">
            <a:off x="6158145" y="5162825"/>
            <a:ext cx="1928" cy="584319"/>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0" name="Straight Arrow Connector 59">
            <a:extLst>
              <a:ext uri="{FF2B5EF4-FFF2-40B4-BE49-F238E27FC236}">
                <a16:creationId xmlns:a16="http://schemas.microsoft.com/office/drawing/2014/main" id="{5991AE85-149D-4ACC-806C-3AB6A2C58D64}"/>
              </a:ext>
            </a:extLst>
          </p:cNvPr>
          <p:cNvCxnSpPr>
            <a:cxnSpLocks/>
          </p:cNvCxnSpPr>
          <p:nvPr/>
        </p:nvCxnSpPr>
        <p:spPr>
          <a:xfrm flipH="1">
            <a:off x="6150190" y="4194801"/>
            <a:ext cx="1928" cy="346988"/>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2" name="Straight Arrow Connector 61">
            <a:extLst>
              <a:ext uri="{FF2B5EF4-FFF2-40B4-BE49-F238E27FC236}">
                <a16:creationId xmlns:a16="http://schemas.microsoft.com/office/drawing/2014/main" id="{62032F77-93D0-4EFB-84B0-3DE01462816A}"/>
              </a:ext>
            </a:extLst>
          </p:cNvPr>
          <p:cNvCxnSpPr>
            <a:cxnSpLocks/>
          </p:cNvCxnSpPr>
          <p:nvPr/>
        </p:nvCxnSpPr>
        <p:spPr>
          <a:xfrm flipH="1">
            <a:off x="2824608" y="3846845"/>
            <a:ext cx="1811073" cy="835976"/>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4" name="Straight Arrow Connector 63">
            <a:extLst>
              <a:ext uri="{FF2B5EF4-FFF2-40B4-BE49-F238E27FC236}">
                <a16:creationId xmlns:a16="http://schemas.microsoft.com/office/drawing/2014/main" id="{5D1CF9B0-7BD2-4530-9186-02671495B632}"/>
              </a:ext>
            </a:extLst>
          </p:cNvPr>
          <p:cNvCxnSpPr>
            <a:cxnSpLocks/>
          </p:cNvCxnSpPr>
          <p:nvPr/>
        </p:nvCxnSpPr>
        <p:spPr>
          <a:xfrm>
            <a:off x="7682602" y="3859607"/>
            <a:ext cx="1740429" cy="843270"/>
          </a:xfrm>
          <a:prstGeom prst="straightConnector1">
            <a:avLst/>
          </a:prstGeom>
          <a:ln>
            <a:solidFill>
              <a:schemeClr val="accent1">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6" name="Straight Arrow Connector 65">
            <a:extLst>
              <a:ext uri="{FF2B5EF4-FFF2-40B4-BE49-F238E27FC236}">
                <a16:creationId xmlns:a16="http://schemas.microsoft.com/office/drawing/2014/main" id="{8CBB2CB2-094A-43F0-A482-E5F35E70846D}"/>
              </a:ext>
            </a:extLst>
          </p:cNvPr>
          <p:cNvCxnSpPr>
            <a:cxnSpLocks/>
          </p:cNvCxnSpPr>
          <p:nvPr/>
        </p:nvCxnSpPr>
        <p:spPr>
          <a:xfrm flipH="1">
            <a:off x="4888314" y="5327316"/>
            <a:ext cx="548557" cy="466845"/>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8" name="Straight Arrow Connector 67">
            <a:extLst>
              <a:ext uri="{FF2B5EF4-FFF2-40B4-BE49-F238E27FC236}">
                <a16:creationId xmlns:a16="http://schemas.microsoft.com/office/drawing/2014/main" id="{AD169373-03C7-42EB-8A35-BA013B70E558}"/>
              </a:ext>
            </a:extLst>
          </p:cNvPr>
          <p:cNvCxnSpPr>
            <a:cxnSpLocks/>
          </p:cNvCxnSpPr>
          <p:nvPr/>
        </p:nvCxnSpPr>
        <p:spPr>
          <a:xfrm>
            <a:off x="6855577" y="5324051"/>
            <a:ext cx="540996" cy="472135"/>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4F8C9B72-C109-47D0-9448-A8C7C41C56AF}"/>
              </a:ext>
            </a:extLst>
          </p:cNvPr>
          <p:cNvSpPr txBox="1"/>
          <p:nvPr/>
        </p:nvSpPr>
        <p:spPr>
          <a:xfrm>
            <a:off x="181315" y="286770"/>
            <a:ext cx="54125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266E99"/>
                </a:solidFill>
                <a:latin typeface="Century Gothic"/>
              </a:rPr>
              <a:t>Methodology: InVEST</a:t>
            </a:r>
            <a:endParaRPr lang="en-US" sz="4000" b="1" dirty="0">
              <a:solidFill>
                <a:srgbClr val="266E99"/>
              </a:solidFill>
              <a:latin typeface="Century Gothic"/>
              <a:cs typeface="Calibri"/>
            </a:endParaRPr>
          </a:p>
        </p:txBody>
      </p:sp>
    </p:spTree>
    <p:extLst>
      <p:ext uri="{BB962C8B-B14F-4D97-AF65-F5344CB8AC3E}">
        <p14:creationId xmlns:p14="http://schemas.microsoft.com/office/powerpoint/2010/main" val="152242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222130" y="285351"/>
            <a:ext cx="10150020" cy="562914"/>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66E99"/>
                </a:solidFill>
                <a:latin typeface="Century Gothic" panose="020F0302020204030204"/>
              </a:rPr>
              <a:t>Land Use Land Cover</a:t>
            </a:r>
          </a:p>
        </p:txBody>
      </p:sp>
      <p:sp>
        <p:nvSpPr>
          <p:cNvPr id="2" name="TextBox 1">
            <a:extLst>
              <a:ext uri="{FF2B5EF4-FFF2-40B4-BE49-F238E27FC236}">
                <a16:creationId xmlns:a16="http://schemas.microsoft.com/office/drawing/2014/main" id="{5A8A1FC0-B21A-4390-9A36-94513F7DC7BD}"/>
              </a:ext>
            </a:extLst>
          </p:cNvPr>
          <p:cNvSpPr txBox="1"/>
          <p:nvPr/>
        </p:nvSpPr>
        <p:spPr>
          <a:xfrm>
            <a:off x="226483" y="1390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grpSp>
        <p:nvGrpSpPr>
          <p:cNvPr id="34" name="Group 33">
            <a:extLst>
              <a:ext uri="{FF2B5EF4-FFF2-40B4-BE49-F238E27FC236}">
                <a16:creationId xmlns:a16="http://schemas.microsoft.com/office/drawing/2014/main" id="{D7C9226F-C678-7F48-A7D3-A91CFFE9E16C}"/>
              </a:ext>
            </a:extLst>
          </p:cNvPr>
          <p:cNvGrpSpPr/>
          <p:nvPr/>
        </p:nvGrpSpPr>
        <p:grpSpPr>
          <a:xfrm>
            <a:off x="7027168" y="1239187"/>
            <a:ext cx="4982878" cy="4681930"/>
            <a:chOff x="7027168" y="1239187"/>
            <a:chExt cx="4982878" cy="4681930"/>
          </a:xfrm>
        </p:grpSpPr>
        <p:grpSp>
          <p:nvGrpSpPr>
            <p:cNvPr id="25" name="Group 24">
              <a:extLst>
                <a:ext uri="{FF2B5EF4-FFF2-40B4-BE49-F238E27FC236}">
                  <a16:creationId xmlns:a16="http://schemas.microsoft.com/office/drawing/2014/main" id="{3CF44C73-D3EC-1042-9E47-E761E67D7181}"/>
                </a:ext>
              </a:extLst>
            </p:cNvPr>
            <p:cNvGrpSpPr/>
            <p:nvPr/>
          </p:nvGrpSpPr>
          <p:grpSpPr>
            <a:xfrm>
              <a:off x="7027168" y="1239187"/>
              <a:ext cx="4982878" cy="315311"/>
              <a:chOff x="7027168" y="1239187"/>
              <a:chExt cx="4982878" cy="315311"/>
            </a:xfrm>
          </p:grpSpPr>
          <p:sp>
            <p:nvSpPr>
              <p:cNvPr id="5" name="Rectangle 4">
                <a:extLst>
                  <a:ext uri="{FF2B5EF4-FFF2-40B4-BE49-F238E27FC236}">
                    <a16:creationId xmlns:a16="http://schemas.microsoft.com/office/drawing/2014/main" id="{D49C483B-7BE8-4B9C-8DB4-B4B4A1287A88}"/>
                  </a:ext>
                </a:extLst>
              </p:cNvPr>
              <p:cNvSpPr/>
              <p:nvPr/>
            </p:nvSpPr>
            <p:spPr>
              <a:xfrm>
                <a:off x="7027168" y="1239187"/>
                <a:ext cx="328449" cy="315311"/>
              </a:xfrm>
              <a:prstGeom prst="rect">
                <a:avLst/>
              </a:prstGeom>
              <a:solidFill>
                <a:srgbClr val="E6CC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4" name="TextBox 11">
                <a:extLst>
                  <a:ext uri="{FF2B5EF4-FFF2-40B4-BE49-F238E27FC236}">
                    <a16:creationId xmlns:a16="http://schemas.microsoft.com/office/drawing/2014/main" id="{5168175B-2BCA-443E-BA85-BB4B0612ADBF}"/>
                  </a:ext>
                </a:extLst>
              </p:cNvPr>
              <p:cNvSpPr txBox="1"/>
              <p:nvPr/>
            </p:nvSpPr>
            <p:spPr>
              <a:xfrm>
                <a:off x="7347736" y="1242954"/>
                <a:ext cx="46623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Developed, Open Space &lt; 20% impervious surface</a:t>
                </a:r>
              </a:p>
            </p:txBody>
          </p:sp>
        </p:grpSp>
        <p:grpSp>
          <p:nvGrpSpPr>
            <p:cNvPr id="26" name="Group 25">
              <a:extLst>
                <a:ext uri="{FF2B5EF4-FFF2-40B4-BE49-F238E27FC236}">
                  <a16:creationId xmlns:a16="http://schemas.microsoft.com/office/drawing/2014/main" id="{06D498CA-B4CC-9247-8BAE-AAEA35CA1DF9}"/>
                </a:ext>
              </a:extLst>
            </p:cNvPr>
            <p:cNvGrpSpPr/>
            <p:nvPr/>
          </p:nvGrpSpPr>
          <p:grpSpPr>
            <a:xfrm>
              <a:off x="7027168" y="1728041"/>
              <a:ext cx="4982878" cy="315311"/>
              <a:chOff x="7027168" y="1728041"/>
              <a:chExt cx="4982878" cy="315311"/>
            </a:xfrm>
          </p:grpSpPr>
          <p:sp>
            <p:nvSpPr>
              <p:cNvPr id="6" name="Rectangle 5">
                <a:extLst>
                  <a:ext uri="{FF2B5EF4-FFF2-40B4-BE49-F238E27FC236}">
                    <a16:creationId xmlns:a16="http://schemas.microsoft.com/office/drawing/2014/main" id="{59EC8934-B534-4461-BDFB-257B920A20B5}"/>
                  </a:ext>
                </a:extLst>
              </p:cNvPr>
              <p:cNvSpPr/>
              <p:nvPr/>
            </p:nvSpPr>
            <p:spPr>
              <a:xfrm>
                <a:off x="7027168" y="1728041"/>
                <a:ext cx="328449" cy="315311"/>
              </a:xfrm>
              <a:prstGeom prst="rect">
                <a:avLst/>
              </a:prstGeom>
              <a:solidFill>
                <a:srgbClr val="C878FA"/>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5" name="TextBox 12">
                <a:extLst>
                  <a:ext uri="{FF2B5EF4-FFF2-40B4-BE49-F238E27FC236}">
                    <a16:creationId xmlns:a16="http://schemas.microsoft.com/office/drawing/2014/main" id="{759F931A-53DA-41B4-BE95-6906075F8DAB}"/>
                  </a:ext>
                </a:extLst>
              </p:cNvPr>
              <p:cNvSpPr txBox="1"/>
              <p:nvPr/>
            </p:nvSpPr>
            <p:spPr>
              <a:xfrm>
                <a:off x="7347736" y="1731808"/>
                <a:ext cx="46623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Developed, Low 20 – 49% impervious surface</a:t>
                </a:r>
              </a:p>
            </p:txBody>
          </p:sp>
        </p:grpSp>
        <p:grpSp>
          <p:nvGrpSpPr>
            <p:cNvPr id="27" name="Group 26">
              <a:extLst>
                <a:ext uri="{FF2B5EF4-FFF2-40B4-BE49-F238E27FC236}">
                  <a16:creationId xmlns:a16="http://schemas.microsoft.com/office/drawing/2014/main" id="{993C838D-CD1F-8F4A-9966-2553D625CEDA}"/>
                </a:ext>
              </a:extLst>
            </p:cNvPr>
            <p:cNvGrpSpPr/>
            <p:nvPr/>
          </p:nvGrpSpPr>
          <p:grpSpPr>
            <a:xfrm>
              <a:off x="7027168" y="2210527"/>
              <a:ext cx="4982878" cy="315311"/>
              <a:chOff x="7027168" y="2210527"/>
              <a:chExt cx="4982878" cy="315311"/>
            </a:xfrm>
          </p:grpSpPr>
          <p:sp>
            <p:nvSpPr>
              <p:cNvPr id="8" name="Rectangle 7">
                <a:extLst>
                  <a:ext uri="{FF2B5EF4-FFF2-40B4-BE49-F238E27FC236}">
                    <a16:creationId xmlns:a16="http://schemas.microsoft.com/office/drawing/2014/main" id="{08FD46C2-8E29-4600-A8DC-3D0E7766D650}"/>
                  </a:ext>
                </a:extLst>
              </p:cNvPr>
              <p:cNvSpPr/>
              <p:nvPr/>
            </p:nvSpPr>
            <p:spPr>
              <a:xfrm>
                <a:off x="7027168" y="2210527"/>
                <a:ext cx="328449" cy="315311"/>
              </a:xfrm>
              <a:prstGeom prst="rect">
                <a:avLst/>
              </a:prstGeom>
              <a:solidFill>
                <a:srgbClr val="894CBA"/>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6" name="TextBox 13">
                <a:extLst>
                  <a:ext uri="{FF2B5EF4-FFF2-40B4-BE49-F238E27FC236}">
                    <a16:creationId xmlns:a16="http://schemas.microsoft.com/office/drawing/2014/main" id="{FA6DA1B0-00BA-4DAE-9A15-2A3AC605B92C}"/>
                  </a:ext>
                </a:extLst>
              </p:cNvPr>
              <p:cNvSpPr txBox="1"/>
              <p:nvPr/>
            </p:nvSpPr>
            <p:spPr>
              <a:xfrm>
                <a:off x="7347736" y="2214294"/>
                <a:ext cx="46623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Developed, Medium 50 – 79% impervious surface</a:t>
                </a:r>
              </a:p>
            </p:txBody>
          </p:sp>
        </p:grpSp>
        <p:grpSp>
          <p:nvGrpSpPr>
            <p:cNvPr id="28" name="Group 27">
              <a:extLst>
                <a:ext uri="{FF2B5EF4-FFF2-40B4-BE49-F238E27FC236}">
                  <a16:creationId xmlns:a16="http://schemas.microsoft.com/office/drawing/2014/main" id="{416B7A20-0887-3C46-BD57-99FEF9784543}"/>
                </a:ext>
              </a:extLst>
            </p:cNvPr>
            <p:cNvGrpSpPr/>
            <p:nvPr/>
          </p:nvGrpSpPr>
          <p:grpSpPr>
            <a:xfrm>
              <a:off x="7027168" y="2689724"/>
              <a:ext cx="4982878" cy="315311"/>
              <a:chOff x="7027168" y="2689724"/>
              <a:chExt cx="4982878" cy="315311"/>
            </a:xfrm>
          </p:grpSpPr>
          <p:sp>
            <p:nvSpPr>
              <p:cNvPr id="7" name="Rectangle 6">
                <a:extLst>
                  <a:ext uri="{FF2B5EF4-FFF2-40B4-BE49-F238E27FC236}">
                    <a16:creationId xmlns:a16="http://schemas.microsoft.com/office/drawing/2014/main" id="{9472A871-9850-4719-B02C-D45B05A8A448}"/>
                  </a:ext>
                </a:extLst>
              </p:cNvPr>
              <p:cNvSpPr/>
              <p:nvPr/>
            </p:nvSpPr>
            <p:spPr>
              <a:xfrm>
                <a:off x="7027168" y="2689724"/>
                <a:ext cx="328449" cy="315311"/>
              </a:xfrm>
              <a:prstGeom prst="rect">
                <a:avLst/>
              </a:prstGeom>
              <a:solidFill>
                <a:srgbClr val="4F267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7" name="TextBox 14">
                <a:extLst>
                  <a:ext uri="{FF2B5EF4-FFF2-40B4-BE49-F238E27FC236}">
                    <a16:creationId xmlns:a16="http://schemas.microsoft.com/office/drawing/2014/main" id="{79D6AA73-841A-400B-B5D7-E50D11B51181}"/>
                  </a:ext>
                </a:extLst>
              </p:cNvPr>
              <p:cNvSpPr txBox="1"/>
              <p:nvPr/>
            </p:nvSpPr>
            <p:spPr>
              <a:xfrm>
                <a:off x="7347736" y="2693491"/>
                <a:ext cx="46623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Developed, High 80 – 100% impervious surface</a:t>
                </a:r>
              </a:p>
            </p:txBody>
          </p:sp>
        </p:grpSp>
        <p:grpSp>
          <p:nvGrpSpPr>
            <p:cNvPr id="29" name="Group 28">
              <a:extLst>
                <a:ext uri="{FF2B5EF4-FFF2-40B4-BE49-F238E27FC236}">
                  <a16:creationId xmlns:a16="http://schemas.microsoft.com/office/drawing/2014/main" id="{FFF43B49-23F7-9348-9E9B-27C57CF0FBE7}"/>
                </a:ext>
              </a:extLst>
            </p:cNvPr>
            <p:cNvGrpSpPr/>
            <p:nvPr/>
          </p:nvGrpSpPr>
          <p:grpSpPr>
            <a:xfrm>
              <a:off x="7027168" y="3179265"/>
              <a:ext cx="4982878" cy="315311"/>
              <a:chOff x="7027168" y="3179265"/>
              <a:chExt cx="4982878" cy="315311"/>
            </a:xfrm>
          </p:grpSpPr>
          <p:sp>
            <p:nvSpPr>
              <p:cNvPr id="4" name="Rectangle 3">
                <a:extLst>
                  <a:ext uri="{FF2B5EF4-FFF2-40B4-BE49-F238E27FC236}">
                    <a16:creationId xmlns:a16="http://schemas.microsoft.com/office/drawing/2014/main" id="{EF565B9E-024E-4D2A-8BFB-7407DB50D7B9}"/>
                  </a:ext>
                </a:extLst>
              </p:cNvPr>
              <p:cNvSpPr/>
              <p:nvPr/>
            </p:nvSpPr>
            <p:spPr>
              <a:xfrm>
                <a:off x="7027168" y="3179265"/>
                <a:ext cx="328449" cy="315311"/>
              </a:xfrm>
              <a:prstGeom prst="rect">
                <a:avLst/>
              </a:prstGeom>
              <a:solidFill>
                <a:srgbClr val="57A7F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8" name="TextBox 15">
                <a:extLst>
                  <a:ext uri="{FF2B5EF4-FFF2-40B4-BE49-F238E27FC236}">
                    <a16:creationId xmlns:a16="http://schemas.microsoft.com/office/drawing/2014/main" id="{9038B28E-8F9B-4CC0-B55D-466FD562F495}"/>
                  </a:ext>
                </a:extLst>
              </p:cNvPr>
              <p:cNvSpPr txBox="1"/>
              <p:nvPr/>
            </p:nvSpPr>
            <p:spPr>
              <a:xfrm>
                <a:off x="7347736" y="3183032"/>
                <a:ext cx="46623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Open Water</a:t>
                </a:r>
              </a:p>
            </p:txBody>
          </p:sp>
        </p:grpSp>
        <p:grpSp>
          <p:nvGrpSpPr>
            <p:cNvPr id="30" name="Group 29">
              <a:extLst>
                <a:ext uri="{FF2B5EF4-FFF2-40B4-BE49-F238E27FC236}">
                  <a16:creationId xmlns:a16="http://schemas.microsoft.com/office/drawing/2014/main" id="{28ECC17C-4169-DB4D-8D9E-AA9271962352}"/>
                </a:ext>
              </a:extLst>
            </p:cNvPr>
            <p:cNvGrpSpPr/>
            <p:nvPr/>
          </p:nvGrpSpPr>
          <p:grpSpPr>
            <a:xfrm>
              <a:off x="7027168" y="3661751"/>
              <a:ext cx="4982878" cy="315311"/>
              <a:chOff x="7027168" y="3661751"/>
              <a:chExt cx="4982878" cy="315311"/>
            </a:xfrm>
          </p:grpSpPr>
          <p:sp>
            <p:nvSpPr>
              <p:cNvPr id="9" name="Rectangle 8">
                <a:extLst>
                  <a:ext uri="{FF2B5EF4-FFF2-40B4-BE49-F238E27FC236}">
                    <a16:creationId xmlns:a16="http://schemas.microsoft.com/office/drawing/2014/main" id="{C93D8C03-E3BA-4714-9BCF-E3F0ED2BFD57}"/>
                  </a:ext>
                </a:extLst>
              </p:cNvPr>
              <p:cNvSpPr/>
              <p:nvPr/>
            </p:nvSpPr>
            <p:spPr>
              <a:xfrm>
                <a:off x="7027168" y="3661751"/>
                <a:ext cx="328449" cy="315311"/>
              </a:xfrm>
              <a:prstGeom prst="rect">
                <a:avLst/>
              </a:prstGeom>
              <a:solidFill>
                <a:srgbClr val="5880D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9" name="TextBox 16">
                <a:extLst>
                  <a:ext uri="{FF2B5EF4-FFF2-40B4-BE49-F238E27FC236}">
                    <a16:creationId xmlns:a16="http://schemas.microsoft.com/office/drawing/2014/main" id="{15EB490D-A203-408D-8366-ED4FB5689BC1}"/>
                  </a:ext>
                </a:extLst>
              </p:cNvPr>
              <p:cNvSpPr txBox="1"/>
              <p:nvPr/>
            </p:nvSpPr>
            <p:spPr>
              <a:xfrm>
                <a:off x="7347736" y="3665518"/>
                <a:ext cx="46623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Wetlands</a:t>
                </a:r>
              </a:p>
            </p:txBody>
          </p:sp>
        </p:grpSp>
        <p:grpSp>
          <p:nvGrpSpPr>
            <p:cNvPr id="31" name="Group 30">
              <a:extLst>
                <a:ext uri="{FF2B5EF4-FFF2-40B4-BE49-F238E27FC236}">
                  <a16:creationId xmlns:a16="http://schemas.microsoft.com/office/drawing/2014/main" id="{8325850C-1231-D447-92BA-496A1FF33A09}"/>
                </a:ext>
              </a:extLst>
            </p:cNvPr>
            <p:cNvGrpSpPr/>
            <p:nvPr/>
          </p:nvGrpSpPr>
          <p:grpSpPr>
            <a:xfrm>
              <a:off x="7027168" y="4144237"/>
              <a:ext cx="4982878" cy="315311"/>
              <a:chOff x="7027168" y="4144237"/>
              <a:chExt cx="4982878" cy="315311"/>
            </a:xfrm>
          </p:grpSpPr>
          <p:sp>
            <p:nvSpPr>
              <p:cNvPr id="10" name="Rectangle 9">
                <a:extLst>
                  <a:ext uri="{FF2B5EF4-FFF2-40B4-BE49-F238E27FC236}">
                    <a16:creationId xmlns:a16="http://schemas.microsoft.com/office/drawing/2014/main" id="{3309FE8E-5350-46CD-AD4F-EF861711C6F6}"/>
                  </a:ext>
                </a:extLst>
              </p:cNvPr>
              <p:cNvSpPr/>
              <p:nvPr/>
            </p:nvSpPr>
            <p:spPr>
              <a:xfrm>
                <a:off x="7027168" y="4144237"/>
                <a:ext cx="328449" cy="315311"/>
              </a:xfrm>
              <a:prstGeom prst="rect">
                <a:avLst/>
              </a:prstGeom>
              <a:solidFill>
                <a:srgbClr val="2C734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20" name="TextBox 17">
                <a:extLst>
                  <a:ext uri="{FF2B5EF4-FFF2-40B4-BE49-F238E27FC236}">
                    <a16:creationId xmlns:a16="http://schemas.microsoft.com/office/drawing/2014/main" id="{048B46C6-6D4E-4FAC-BF52-4422E956FD26}"/>
                  </a:ext>
                </a:extLst>
              </p:cNvPr>
              <p:cNvSpPr txBox="1"/>
              <p:nvPr/>
            </p:nvSpPr>
            <p:spPr>
              <a:xfrm>
                <a:off x="7347736" y="4148004"/>
                <a:ext cx="46623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Forest</a:t>
                </a:r>
              </a:p>
            </p:txBody>
          </p:sp>
        </p:grpSp>
        <p:grpSp>
          <p:nvGrpSpPr>
            <p:cNvPr id="32" name="Group 31">
              <a:extLst>
                <a:ext uri="{FF2B5EF4-FFF2-40B4-BE49-F238E27FC236}">
                  <a16:creationId xmlns:a16="http://schemas.microsoft.com/office/drawing/2014/main" id="{53C2F230-EC64-6A40-917F-BF109ADB5A1B}"/>
                </a:ext>
              </a:extLst>
            </p:cNvPr>
            <p:cNvGrpSpPr/>
            <p:nvPr/>
          </p:nvGrpSpPr>
          <p:grpSpPr>
            <a:xfrm>
              <a:off x="7027168" y="4637067"/>
              <a:ext cx="4982878" cy="315311"/>
              <a:chOff x="7027168" y="4637067"/>
              <a:chExt cx="4982878" cy="315311"/>
            </a:xfrm>
          </p:grpSpPr>
          <p:sp>
            <p:nvSpPr>
              <p:cNvPr id="11" name="Rectangle 10">
                <a:extLst>
                  <a:ext uri="{FF2B5EF4-FFF2-40B4-BE49-F238E27FC236}">
                    <a16:creationId xmlns:a16="http://schemas.microsoft.com/office/drawing/2014/main" id="{04FCF5B3-8195-4657-9BAA-3FB690A39FAA}"/>
                  </a:ext>
                </a:extLst>
              </p:cNvPr>
              <p:cNvSpPr/>
              <p:nvPr/>
            </p:nvSpPr>
            <p:spPr>
              <a:xfrm>
                <a:off x="7027168" y="4637067"/>
                <a:ext cx="328449" cy="315311"/>
              </a:xfrm>
              <a:prstGeom prst="rect">
                <a:avLst/>
              </a:prstGeom>
              <a:solidFill>
                <a:srgbClr val="A1AD5A"/>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21" name="TextBox 18">
                <a:extLst>
                  <a:ext uri="{FF2B5EF4-FFF2-40B4-BE49-F238E27FC236}">
                    <a16:creationId xmlns:a16="http://schemas.microsoft.com/office/drawing/2014/main" id="{6028D1A8-7C5D-4DD0-81F6-A4A6C257954E}"/>
                  </a:ext>
                </a:extLst>
              </p:cNvPr>
              <p:cNvSpPr txBox="1"/>
              <p:nvPr/>
            </p:nvSpPr>
            <p:spPr>
              <a:xfrm>
                <a:off x="7347736" y="4640834"/>
                <a:ext cx="46623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Shrub &amp; Grassland</a:t>
                </a:r>
              </a:p>
            </p:txBody>
          </p:sp>
        </p:grpSp>
        <p:grpSp>
          <p:nvGrpSpPr>
            <p:cNvPr id="33" name="Group 32">
              <a:extLst>
                <a:ext uri="{FF2B5EF4-FFF2-40B4-BE49-F238E27FC236}">
                  <a16:creationId xmlns:a16="http://schemas.microsoft.com/office/drawing/2014/main" id="{EDEC2C90-BE2B-6A4F-ABD0-A15A05E25303}"/>
                </a:ext>
              </a:extLst>
            </p:cNvPr>
            <p:cNvGrpSpPr/>
            <p:nvPr/>
          </p:nvGrpSpPr>
          <p:grpSpPr>
            <a:xfrm>
              <a:off x="7027168" y="5120739"/>
              <a:ext cx="4982878" cy="315311"/>
              <a:chOff x="7027168" y="5120739"/>
              <a:chExt cx="4982878" cy="315311"/>
            </a:xfrm>
          </p:grpSpPr>
          <p:sp>
            <p:nvSpPr>
              <p:cNvPr id="12" name="Rectangle 11">
                <a:extLst>
                  <a:ext uri="{FF2B5EF4-FFF2-40B4-BE49-F238E27FC236}">
                    <a16:creationId xmlns:a16="http://schemas.microsoft.com/office/drawing/2014/main" id="{170068F6-6BBF-4702-8C6A-3D7C502BF893}"/>
                  </a:ext>
                </a:extLst>
              </p:cNvPr>
              <p:cNvSpPr/>
              <p:nvPr/>
            </p:nvSpPr>
            <p:spPr>
              <a:xfrm>
                <a:off x="7027168" y="5120739"/>
                <a:ext cx="328449" cy="315311"/>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22" name="TextBox 19">
                <a:extLst>
                  <a:ext uri="{FF2B5EF4-FFF2-40B4-BE49-F238E27FC236}">
                    <a16:creationId xmlns:a16="http://schemas.microsoft.com/office/drawing/2014/main" id="{8A61328D-43B0-4204-B17E-36F309CC0F0F}"/>
                  </a:ext>
                </a:extLst>
              </p:cNvPr>
              <p:cNvSpPr txBox="1"/>
              <p:nvPr/>
            </p:nvSpPr>
            <p:spPr>
              <a:xfrm>
                <a:off x="7347736" y="5124506"/>
                <a:ext cx="46623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Agriculture Fields</a:t>
                </a:r>
              </a:p>
            </p:txBody>
          </p:sp>
        </p:grpSp>
        <p:grpSp>
          <p:nvGrpSpPr>
            <p:cNvPr id="24" name="Group 23">
              <a:extLst>
                <a:ext uri="{FF2B5EF4-FFF2-40B4-BE49-F238E27FC236}">
                  <a16:creationId xmlns:a16="http://schemas.microsoft.com/office/drawing/2014/main" id="{C3C11A42-2017-5A4A-8B3D-B119F6537230}"/>
                </a:ext>
              </a:extLst>
            </p:cNvPr>
            <p:cNvGrpSpPr/>
            <p:nvPr/>
          </p:nvGrpSpPr>
          <p:grpSpPr>
            <a:xfrm>
              <a:off x="7027168" y="5605806"/>
              <a:ext cx="4982878" cy="315311"/>
              <a:chOff x="7027168" y="5605806"/>
              <a:chExt cx="4982878" cy="315311"/>
            </a:xfrm>
          </p:grpSpPr>
          <p:sp>
            <p:nvSpPr>
              <p:cNvPr id="13" name="Rectangle 12">
                <a:extLst>
                  <a:ext uri="{FF2B5EF4-FFF2-40B4-BE49-F238E27FC236}">
                    <a16:creationId xmlns:a16="http://schemas.microsoft.com/office/drawing/2014/main" id="{4847439E-B1F0-4267-B42F-A53A4DFAC08B}"/>
                  </a:ext>
                </a:extLst>
              </p:cNvPr>
              <p:cNvSpPr/>
              <p:nvPr/>
            </p:nvSpPr>
            <p:spPr>
              <a:xfrm>
                <a:off x="7027168" y="5605806"/>
                <a:ext cx="328449" cy="315311"/>
              </a:xfrm>
              <a:prstGeom prst="rect">
                <a:avLst/>
              </a:prstGeom>
              <a:solidFill>
                <a:srgbClr val="B3ABA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23" name="TextBox 20">
                <a:extLst>
                  <a:ext uri="{FF2B5EF4-FFF2-40B4-BE49-F238E27FC236}">
                    <a16:creationId xmlns:a16="http://schemas.microsoft.com/office/drawing/2014/main" id="{1BBBA75F-D281-4F5D-AE9B-E7CE7884C885}"/>
                  </a:ext>
                </a:extLst>
              </p:cNvPr>
              <p:cNvSpPr txBox="1"/>
              <p:nvPr/>
            </p:nvSpPr>
            <p:spPr>
              <a:xfrm>
                <a:off x="7347736" y="5609573"/>
                <a:ext cx="46623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Barren Land</a:t>
                </a:r>
              </a:p>
            </p:txBody>
          </p:sp>
        </p:grpSp>
      </p:grpSp>
      <p:pic>
        <p:nvPicPr>
          <p:cNvPr id="45" name="Picture 45">
            <a:extLst>
              <a:ext uri="{FF2B5EF4-FFF2-40B4-BE49-F238E27FC236}">
                <a16:creationId xmlns:a16="http://schemas.microsoft.com/office/drawing/2014/main" id="{54C7FF78-C64C-4074-A7C0-F019260914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288" y="1017656"/>
            <a:ext cx="6481312" cy="5067102"/>
          </a:xfrm>
          <a:prstGeom prst="rect">
            <a:avLst/>
          </a:prstGeom>
          <a:ln w="6350">
            <a:solidFill>
              <a:schemeClr val="tx1">
                <a:lumMod val="75000"/>
                <a:lumOff val="25000"/>
              </a:schemeClr>
            </a:solidFill>
          </a:ln>
        </p:spPr>
      </p:pic>
      <p:sp>
        <p:nvSpPr>
          <p:cNvPr id="46" name="TextBox 45">
            <a:extLst>
              <a:ext uri="{FF2B5EF4-FFF2-40B4-BE49-F238E27FC236}">
                <a16:creationId xmlns:a16="http://schemas.microsoft.com/office/drawing/2014/main" id="{571E150A-CF5C-47B9-92A4-3616282C10A6}"/>
              </a:ext>
            </a:extLst>
          </p:cNvPr>
          <p:cNvSpPr txBox="1"/>
          <p:nvPr/>
        </p:nvSpPr>
        <p:spPr>
          <a:xfrm>
            <a:off x="1532972" y="5517022"/>
            <a:ext cx="3851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3</a:t>
            </a:r>
          </a:p>
        </p:txBody>
      </p:sp>
      <p:sp>
        <p:nvSpPr>
          <p:cNvPr id="47" name="TextBox 46">
            <a:extLst>
              <a:ext uri="{FF2B5EF4-FFF2-40B4-BE49-F238E27FC236}">
                <a16:creationId xmlns:a16="http://schemas.microsoft.com/office/drawing/2014/main" id="{B5683C81-EA70-4F74-BC04-8680DADF7B5E}"/>
              </a:ext>
            </a:extLst>
          </p:cNvPr>
          <p:cNvSpPr txBox="1"/>
          <p:nvPr/>
        </p:nvSpPr>
        <p:spPr>
          <a:xfrm>
            <a:off x="877466" y="5517022"/>
            <a:ext cx="4316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1.5</a:t>
            </a:r>
          </a:p>
        </p:txBody>
      </p:sp>
      <p:sp>
        <p:nvSpPr>
          <p:cNvPr id="48" name="TextBox 47">
            <a:extLst>
              <a:ext uri="{FF2B5EF4-FFF2-40B4-BE49-F238E27FC236}">
                <a16:creationId xmlns:a16="http://schemas.microsoft.com/office/drawing/2014/main" id="{E31A8BF9-4A5A-41E7-B574-54D1AFB741FC}"/>
              </a:ext>
            </a:extLst>
          </p:cNvPr>
          <p:cNvSpPr txBox="1"/>
          <p:nvPr/>
        </p:nvSpPr>
        <p:spPr>
          <a:xfrm>
            <a:off x="361140" y="5517022"/>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0</a:t>
            </a:r>
          </a:p>
        </p:txBody>
      </p:sp>
      <p:sp>
        <p:nvSpPr>
          <p:cNvPr id="49" name="TextBox 48">
            <a:extLst>
              <a:ext uri="{FF2B5EF4-FFF2-40B4-BE49-F238E27FC236}">
                <a16:creationId xmlns:a16="http://schemas.microsoft.com/office/drawing/2014/main" id="{D8EA3035-69E3-4D8E-AD11-2BD3C6C9CAC1}"/>
              </a:ext>
            </a:extLst>
          </p:cNvPr>
          <p:cNvSpPr txBox="1"/>
          <p:nvPr/>
        </p:nvSpPr>
        <p:spPr>
          <a:xfrm>
            <a:off x="1785502" y="5517022"/>
            <a:ext cx="5086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mi</a:t>
            </a:r>
          </a:p>
        </p:txBody>
      </p:sp>
      <p:grpSp>
        <p:nvGrpSpPr>
          <p:cNvPr id="50" name="Group 49">
            <a:extLst>
              <a:ext uri="{FF2B5EF4-FFF2-40B4-BE49-F238E27FC236}">
                <a16:creationId xmlns:a16="http://schemas.microsoft.com/office/drawing/2014/main" id="{73A7EEE1-863F-453C-A66C-EC76A1657FA9}"/>
              </a:ext>
            </a:extLst>
          </p:cNvPr>
          <p:cNvGrpSpPr/>
          <p:nvPr/>
        </p:nvGrpSpPr>
        <p:grpSpPr>
          <a:xfrm>
            <a:off x="499952" y="5819354"/>
            <a:ext cx="1189555" cy="99030"/>
            <a:chOff x="5402631" y="5905619"/>
            <a:chExt cx="1189555" cy="99030"/>
          </a:xfrm>
        </p:grpSpPr>
        <p:cxnSp>
          <p:nvCxnSpPr>
            <p:cNvPr id="51" name="Straight Connector 50">
              <a:extLst>
                <a:ext uri="{FF2B5EF4-FFF2-40B4-BE49-F238E27FC236}">
                  <a16:creationId xmlns:a16="http://schemas.microsoft.com/office/drawing/2014/main" id="{B27E20B2-6E2E-41BD-8E1B-449C974A9442}"/>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EA513963-CAA9-4B2F-B8F5-872DAA68750C}"/>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2990B4E-837D-4A9E-8424-C86033A3DA74}"/>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9589FC2-EC34-485C-AE7D-471050EC117B}"/>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630CCEE-6DA8-4EF8-89D3-4236056A98BE}"/>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B581FB-7030-48C5-9F21-329B51724083}"/>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7" name="Picture 15" descr="Background pattern&#10;&#10;Description automatically generated">
            <a:extLst>
              <a:ext uri="{FF2B5EF4-FFF2-40B4-BE49-F238E27FC236}">
                <a16:creationId xmlns:a16="http://schemas.microsoft.com/office/drawing/2014/main" id="{3CE75F22-9952-4170-90CD-E29FFEFBD7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6289" y="1391839"/>
            <a:ext cx="302895" cy="421005"/>
          </a:xfrm>
          <a:prstGeom prst="rect">
            <a:avLst/>
          </a:prstGeom>
        </p:spPr>
      </p:pic>
      <p:sp>
        <p:nvSpPr>
          <p:cNvPr id="58" name="TextBox 57">
            <a:extLst>
              <a:ext uri="{FF2B5EF4-FFF2-40B4-BE49-F238E27FC236}">
                <a16:creationId xmlns:a16="http://schemas.microsoft.com/office/drawing/2014/main" id="{D6029E2F-C972-40C4-B9A0-5AFDD2F1532F}"/>
              </a:ext>
            </a:extLst>
          </p:cNvPr>
          <p:cNvSpPr txBox="1"/>
          <p:nvPr/>
        </p:nvSpPr>
        <p:spPr>
          <a:xfrm>
            <a:off x="6277597" y="1067636"/>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N</a:t>
            </a:r>
          </a:p>
        </p:txBody>
      </p:sp>
    </p:spTree>
    <p:extLst>
      <p:ext uri="{BB962C8B-B14F-4D97-AF65-F5344CB8AC3E}">
        <p14:creationId xmlns:p14="http://schemas.microsoft.com/office/powerpoint/2010/main" val="61527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Map&#10;&#10;Description automatically generated">
            <a:extLst>
              <a:ext uri="{FF2B5EF4-FFF2-40B4-BE49-F238E27FC236}">
                <a16:creationId xmlns:a16="http://schemas.microsoft.com/office/drawing/2014/main" id="{6B091F9F-7F9C-4572-9338-0F188FD2A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66" y="988002"/>
            <a:ext cx="5969627" cy="4572266"/>
          </a:xfrm>
          <a:prstGeom prst="rect">
            <a:avLst/>
          </a:prstGeom>
          <a:ln w="12700">
            <a:solidFill>
              <a:schemeClr val="tx1">
                <a:lumMod val="75000"/>
                <a:lumOff val="25000"/>
              </a:schemeClr>
            </a:solidFill>
          </a:ln>
        </p:spPr>
      </p:pic>
      <p:pic>
        <p:nvPicPr>
          <p:cNvPr id="6" name="Picture 6" descr="Map&#10;&#10;Description automatically generated">
            <a:extLst>
              <a:ext uri="{FF2B5EF4-FFF2-40B4-BE49-F238E27FC236}">
                <a16:creationId xmlns:a16="http://schemas.microsoft.com/office/drawing/2014/main" id="{9916CE0E-521C-408A-B2EB-E2A3A7817A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18" y="988002"/>
            <a:ext cx="5981700" cy="4572433"/>
          </a:xfrm>
          <a:prstGeom prst="rect">
            <a:avLst/>
          </a:prstGeom>
          <a:ln w="12700">
            <a:solidFill>
              <a:schemeClr val="tx1">
                <a:lumMod val="75000"/>
                <a:lumOff val="25000"/>
              </a:schemeClr>
            </a:solidFill>
          </a:ln>
        </p:spPr>
      </p:pic>
      <p:pic>
        <p:nvPicPr>
          <p:cNvPr id="47" name="Picture 15" descr="Background pattern&#10;&#10;Description automatically generated">
            <a:extLst>
              <a:ext uri="{FF2B5EF4-FFF2-40B4-BE49-F238E27FC236}">
                <a16:creationId xmlns:a16="http://schemas.microsoft.com/office/drawing/2014/main" id="{7B61E11A-ADC9-435C-9821-941EA0C090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0106" y="1348357"/>
            <a:ext cx="302895" cy="421005"/>
          </a:xfrm>
          <a:prstGeom prst="rect">
            <a:avLst/>
          </a:prstGeom>
        </p:spPr>
      </p:pic>
      <p:sp>
        <p:nvSpPr>
          <p:cNvPr id="49" name="TextBox 48">
            <a:extLst>
              <a:ext uri="{FF2B5EF4-FFF2-40B4-BE49-F238E27FC236}">
                <a16:creationId xmlns:a16="http://schemas.microsoft.com/office/drawing/2014/main" id="{273D82B6-306F-4FF3-BF01-46BBAF84AD8A}"/>
              </a:ext>
            </a:extLst>
          </p:cNvPr>
          <p:cNvSpPr txBox="1"/>
          <p:nvPr/>
        </p:nvSpPr>
        <p:spPr>
          <a:xfrm>
            <a:off x="5581414" y="1034886"/>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N</a:t>
            </a:r>
          </a:p>
        </p:txBody>
      </p:sp>
      <p:sp>
        <p:nvSpPr>
          <p:cNvPr id="52" name="TextBox 51">
            <a:extLst>
              <a:ext uri="{FF2B5EF4-FFF2-40B4-BE49-F238E27FC236}">
                <a16:creationId xmlns:a16="http://schemas.microsoft.com/office/drawing/2014/main" id="{A644098C-5D8D-4AAB-BBDA-9DD189BB4406}"/>
              </a:ext>
            </a:extLst>
          </p:cNvPr>
          <p:cNvSpPr txBox="1"/>
          <p:nvPr/>
        </p:nvSpPr>
        <p:spPr>
          <a:xfrm>
            <a:off x="1572239" y="5738386"/>
            <a:ext cx="29548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75000"/>
                    <a:lumOff val="25000"/>
                  </a:schemeClr>
                </a:solidFill>
                <a:latin typeface="Century Gothic"/>
              </a:rPr>
              <a:t>2.3-in/day Rainfall Event </a:t>
            </a:r>
            <a:endParaRPr lang="en-US" dirty="0">
              <a:solidFill>
                <a:schemeClr val="tx1">
                  <a:lumMod val="75000"/>
                  <a:lumOff val="25000"/>
                </a:schemeClr>
              </a:solidFill>
              <a:latin typeface="Century Gothic"/>
              <a:cs typeface="Calibri"/>
            </a:endParaRPr>
          </a:p>
        </p:txBody>
      </p:sp>
      <p:sp>
        <p:nvSpPr>
          <p:cNvPr id="53" name="TextBox 52">
            <a:extLst>
              <a:ext uri="{FF2B5EF4-FFF2-40B4-BE49-F238E27FC236}">
                <a16:creationId xmlns:a16="http://schemas.microsoft.com/office/drawing/2014/main" id="{C319162C-6AF8-41D7-A3E1-FD7B9E417896}"/>
              </a:ext>
            </a:extLst>
          </p:cNvPr>
          <p:cNvSpPr txBox="1"/>
          <p:nvPr/>
        </p:nvSpPr>
        <p:spPr>
          <a:xfrm>
            <a:off x="8010246" y="57357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75000"/>
                    <a:lumOff val="25000"/>
                  </a:schemeClr>
                </a:solidFill>
                <a:latin typeface="Century Gothic"/>
              </a:rPr>
              <a:t>6-in/day Rainfall Event </a:t>
            </a:r>
          </a:p>
        </p:txBody>
      </p:sp>
      <p:pic>
        <p:nvPicPr>
          <p:cNvPr id="91" name="Picture 15" descr="Background pattern&#10;&#10;Description automatically generated">
            <a:extLst>
              <a:ext uri="{FF2B5EF4-FFF2-40B4-BE49-F238E27FC236}">
                <a16:creationId xmlns:a16="http://schemas.microsoft.com/office/drawing/2014/main" id="{87AE0BA3-7158-455D-80C8-0001ECE516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39516" y="1341711"/>
            <a:ext cx="302895" cy="421005"/>
          </a:xfrm>
          <a:prstGeom prst="rect">
            <a:avLst/>
          </a:prstGeom>
        </p:spPr>
      </p:pic>
      <p:sp>
        <p:nvSpPr>
          <p:cNvPr id="93" name="TextBox 92">
            <a:extLst>
              <a:ext uri="{FF2B5EF4-FFF2-40B4-BE49-F238E27FC236}">
                <a16:creationId xmlns:a16="http://schemas.microsoft.com/office/drawing/2014/main" id="{19C0568F-11A1-41C3-B0D4-384FA117C836}"/>
              </a:ext>
            </a:extLst>
          </p:cNvPr>
          <p:cNvSpPr txBox="1"/>
          <p:nvPr/>
        </p:nvSpPr>
        <p:spPr>
          <a:xfrm>
            <a:off x="11740824" y="1030876"/>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N</a:t>
            </a:r>
          </a:p>
        </p:txBody>
      </p:sp>
      <p:sp>
        <p:nvSpPr>
          <p:cNvPr id="122" name="TextBox 121">
            <a:extLst>
              <a:ext uri="{FF2B5EF4-FFF2-40B4-BE49-F238E27FC236}">
                <a16:creationId xmlns:a16="http://schemas.microsoft.com/office/drawing/2014/main" id="{E5B64A1C-1B2B-4E28-9826-2A3B9CA97392}"/>
              </a:ext>
            </a:extLst>
          </p:cNvPr>
          <p:cNvSpPr txBox="1"/>
          <p:nvPr/>
        </p:nvSpPr>
        <p:spPr>
          <a:xfrm>
            <a:off x="1252386" y="5030526"/>
            <a:ext cx="3851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3</a:t>
            </a:r>
          </a:p>
        </p:txBody>
      </p:sp>
      <p:sp>
        <p:nvSpPr>
          <p:cNvPr id="123" name="TextBox 122">
            <a:extLst>
              <a:ext uri="{FF2B5EF4-FFF2-40B4-BE49-F238E27FC236}">
                <a16:creationId xmlns:a16="http://schemas.microsoft.com/office/drawing/2014/main" id="{2CF3930E-B409-4D6A-AA60-B30B288600DC}"/>
              </a:ext>
            </a:extLst>
          </p:cNvPr>
          <p:cNvSpPr txBox="1"/>
          <p:nvPr/>
        </p:nvSpPr>
        <p:spPr>
          <a:xfrm>
            <a:off x="596879" y="5030526"/>
            <a:ext cx="4316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1.5</a:t>
            </a:r>
          </a:p>
        </p:txBody>
      </p:sp>
      <p:sp>
        <p:nvSpPr>
          <p:cNvPr id="124" name="TextBox 123">
            <a:extLst>
              <a:ext uri="{FF2B5EF4-FFF2-40B4-BE49-F238E27FC236}">
                <a16:creationId xmlns:a16="http://schemas.microsoft.com/office/drawing/2014/main" id="{7FBBCF19-E622-4258-ACDA-DF72F11EE528}"/>
              </a:ext>
            </a:extLst>
          </p:cNvPr>
          <p:cNvSpPr txBox="1"/>
          <p:nvPr/>
        </p:nvSpPr>
        <p:spPr>
          <a:xfrm>
            <a:off x="80552" y="5030526"/>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0</a:t>
            </a:r>
          </a:p>
        </p:txBody>
      </p:sp>
      <p:grpSp>
        <p:nvGrpSpPr>
          <p:cNvPr id="125" name="Group 124">
            <a:extLst>
              <a:ext uri="{FF2B5EF4-FFF2-40B4-BE49-F238E27FC236}">
                <a16:creationId xmlns:a16="http://schemas.microsoft.com/office/drawing/2014/main" id="{BB1F3CA2-9AE1-46B8-B822-6FC5D680778E}"/>
              </a:ext>
            </a:extLst>
          </p:cNvPr>
          <p:cNvGrpSpPr/>
          <p:nvPr/>
        </p:nvGrpSpPr>
        <p:grpSpPr>
          <a:xfrm>
            <a:off x="219365" y="5332857"/>
            <a:ext cx="1189555" cy="99030"/>
            <a:chOff x="5402631" y="5905619"/>
            <a:chExt cx="1189555" cy="99030"/>
          </a:xfrm>
        </p:grpSpPr>
        <p:cxnSp>
          <p:nvCxnSpPr>
            <p:cNvPr id="126" name="Straight Connector 125">
              <a:extLst>
                <a:ext uri="{FF2B5EF4-FFF2-40B4-BE49-F238E27FC236}">
                  <a16:creationId xmlns:a16="http://schemas.microsoft.com/office/drawing/2014/main" id="{87036FAF-0246-46A8-8A97-8A2353BFD152}"/>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02D564FB-AA3D-4527-B5FF-384482CAE542}"/>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5AFCA2D-136B-44A9-8FC5-D670B797B84F}"/>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D8767A5-AE13-4D92-A5BC-2127CFCA68B2}"/>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CA1DA3C-F11A-4590-84F4-CCEB6138DC31}"/>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76187FA-A671-4B9B-862C-1A5C88B38E35}"/>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4" name="TextBox 163">
            <a:extLst>
              <a:ext uri="{FF2B5EF4-FFF2-40B4-BE49-F238E27FC236}">
                <a16:creationId xmlns:a16="http://schemas.microsoft.com/office/drawing/2014/main" id="{212C6688-D2D8-4133-87DD-CA6664774BDB}"/>
              </a:ext>
            </a:extLst>
          </p:cNvPr>
          <p:cNvSpPr txBox="1"/>
          <p:nvPr/>
        </p:nvSpPr>
        <p:spPr>
          <a:xfrm>
            <a:off x="7345829" y="5030214"/>
            <a:ext cx="3851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3</a:t>
            </a:r>
          </a:p>
        </p:txBody>
      </p:sp>
      <p:sp>
        <p:nvSpPr>
          <p:cNvPr id="165" name="TextBox 164">
            <a:extLst>
              <a:ext uri="{FF2B5EF4-FFF2-40B4-BE49-F238E27FC236}">
                <a16:creationId xmlns:a16="http://schemas.microsoft.com/office/drawing/2014/main" id="{BA674800-D936-4BD0-BC33-7A0EC2581087}"/>
              </a:ext>
            </a:extLst>
          </p:cNvPr>
          <p:cNvSpPr txBox="1"/>
          <p:nvPr/>
        </p:nvSpPr>
        <p:spPr>
          <a:xfrm>
            <a:off x="6690322" y="5030214"/>
            <a:ext cx="4316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1.5</a:t>
            </a:r>
          </a:p>
        </p:txBody>
      </p:sp>
      <p:sp>
        <p:nvSpPr>
          <p:cNvPr id="166" name="TextBox 165">
            <a:extLst>
              <a:ext uri="{FF2B5EF4-FFF2-40B4-BE49-F238E27FC236}">
                <a16:creationId xmlns:a16="http://schemas.microsoft.com/office/drawing/2014/main" id="{B5D6A384-5970-4160-A4D8-4A4A00B1C186}"/>
              </a:ext>
            </a:extLst>
          </p:cNvPr>
          <p:cNvSpPr txBox="1"/>
          <p:nvPr/>
        </p:nvSpPr>
        <p:spPr>
          <a:xfrm>
            <a:off x="6173995" y="5030214"/>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0</a:t>
            </a:r>
          </a:p>
        </p:txBody>
      </p:sp>
      <p:grpSp>
        <p:nvGrpSpPr>
          <p:cNvPr id="167" name="Group 166">
            <a:extLst>
              <a:ext uri="{FF2B5EF4-FFF2-40B4-BE49-F238E27FC236}">
                <a16:creationId xmlns:a16="http://schemas.microsoft.com/office/drawing/2014/main" id="{D8F2B432-81EE-4A6C-B0C9-714C852AC76B}"/>
              </a:ext>
            </a:extLst>
          </p:cNvPr>
          <p:cNvGrpSpPr/>
          <p:nvPr/>
        </p:nvGrpSpPr>
        <p:grpSpPr>
          <a:xfrm>
            <a:off x="6312808" y="5332545"/>
            <a:ext cx="1189555" cy="99030"/>
            <a:chOff x="5402631" y="5905619"/>
            <a:chExt cx="1189555" cy="99030"/>
          </a:xfrm>
        </p:grpSpPr>
        <p:cxnSp>
          <p:nvCxnSpPr>
            <p:cNvPr id="168" name="Straight Connector 167">
              <a:extLst>
                <a:ext uri="{FF2B5EF4-FFF2-40B4-BE49-F238E27FC236}">
                  <a16:creationId xmlns:a16="http://schemas.microsoft.com/office/drawing/2014/main" id="{89878543-2286-4D82-A37D-07825D7F284B}"/>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0D11A2DC-DAD0-4F12-892D-C6B3E3DADF6B}"/>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7FDCDAC-C427-4908-A888-86333853FDF4}"/>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89F9F1E-1E04-40E8-AD81-38AF35B640BB}"/>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540581A-0391-4C5D-B47A-7F97416AC5C5}"/>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F7E53A3-1637-43EE-B4CD-94DFEE28AD50}"/>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4973644-3068-45DC-AE57-3666DB7689BF}"/>
              </a:ext>
            </a:extLst>
          </p:cNvPr>
          <p:cNvSpPr txBox="1"/>
          <p:nvPr/>
        </p:nvSpPr>
        <p:spPr>
          <a:xfrm>
            <a:off x="1461816" y="5026071"/>
            <a:ext cx="5086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mi</a:t>
            </a:r>
          </a:p>
        </p:txBody>
      </p:sp>
      <p:sp>
        <p:nvSpPr>
          <p:cNvPr id="5" name="TextBox 4">
            <a:extLst>
              <a:ext uri="{FF2B5EF4-FFF2-40B4-BE49-F238E27FC236}">
                <a16:creationId xmlns:a16="http://schemas.microsoft.com/office/drawing/2014/main" id="{16FF0959-6BCD-47A8-ADD8-D834FFC11503}"/>
              </a:ext>
            </a:extLst>
          </p:cNvPr>
          <p:cNvSpPr txBox="1"/>
          <p:nvPr/>
        </p:nvSpPr>
        <p:spPr>
          <a:xfrm>
            <a:off x="7504735" y="5041036"/>
            <a:ext cx="5086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mi</a:t>
            </a:r>
          </a:p>
        </p:txBody>
      </p:sp>
      <p:sp>
        <p:nvSpPr>
          <p:cNvPr id="63" name="TextBox 62">
            <a:extLst>
              <a:ext uri="{FF2B5EF4-FFF2-40B4-BE49-F238E27FC236}">
                <a16:creationId xmlns:a16="http://schemas.microsoft.com/office/drawing/2014/main" id="{670C4269-95FA-5644-8E4D-099642210881}"/>
              </a:ext>
            </a:extLst>
          </p:cNvPr>
          <p:cNvSpPr txBox="1"/>
          <p:nvPr/>
        </p:nvSpPr>
        <p:spPr>
          <a:xfrm>
            <a:off x="-1545" y="225161"/>
            <a:ext cx="121911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266E99"/>
                </a:solidFill>
                <a:latin typeface="Century Gothic"/>
              </a:rPr>
              <a:t>InVEST Results: Runoff Retention</a:t>
            </a:r>
            <a:endParaRPr lang="en-US" dirty="0"/>
          </a:p>
        </p:txBody>
      </p:sp>
      <p:grpSp>
        <p:nvGrpSpPr>
          <p:cNvPr id="2" name="Group 1">
            <a:extLst>
              <a:ext uri="{FF2B5EF4-FFF2-40B4-BE49-F238E27FC236}">
                <a16:creationId xmlns:a16="http://schemas.microsoft.com/office/drawing/2014/main" id="{F1C579D1-3DBC-49EF-B247-92933764641E}"/>
              </a:ext>
            </a:extLst>
          </p:cNvPr>
          <p:cNvGrpSpPr/>
          <p:nvPr/>
        </p:nvGrpSpPr>
        <p:grpSpPr>
          <a:xfrm>
            <a:off x="6225502" y="991589"/>
            <a:ext cx="1614921" cy="2157438"/>
            <a:chOff x="6266142" y="1143989"/>
            <a:chExt cx="1614921" cy="2157438"/>
          </a:xfrm>
        </p:grpSpPr>
        <p:grpSp>
          <p:nvGrpSpPr>
            <p:cNvPr id="65" name="Group 64">
              <a:extLst>
                <a:ext uri="{FF2B5EF4-FFF2-40B4-BE49-F238E27FC236}">
                  <a16:creationId xmlns:a16="http://schemas.microsoft.com/office/drawing/2014/main" id="{180B03FA-6CC2-4A06-9C49-A9F65741AE67}"/>
                </a:ext>
              </a:extLst>
            </p:cNvPr>
            <p:cNvGrpSpPr/>
            <p:nvPr/>
          </p:nvGrpSpPr>
          <p:grpSpPr>
            <a:xfrm>
              <a:off x="6267539" y="1143989"/>
              <a:ext cx="1433050" cy="307777"/>
              <a:chOff x="6267539" y="1143989"/>
              <a:chExt cx="1433050" cy="307777"/>
            </a:xfrm>
          </p:grpSpPr>
          <p:sp>
            <p:nvSpPr>
              <p:cNvPr id="84" name="Rectangle 83">
                <a:extLst>
                  <a:ext uri="{FF2B5EF4-FFF2-40B4-BE49-F238E27FC236}">
                    <a16:creationId xmlns:a16="http://schemas.microsoft.com/office/drawing/2014/main" id="{862E8027-570B-488A-8FDF-DD3291624C88}"/>
                  </a:ext>
                </a:extLst>
              </p:cNvPr>
              <p:cNvSpPr/>
              <p:nvPr/>
            </p:nvSpPr>
            <p:spPr>
              <a:xfrm>
                <a:off x="6267539" y="1180227"/>
                <a:ext cx="338609" cy="246674"/>
              </a:xfrm>
              <a:prstGeom prst="rect">
                <a:avLst/>
              </a:prstGeom>
              <a:solidFill>
                <a:srgbClr val="F7FB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85" name="TextBox 16">
                <a:extLst>
                  <a:ext uri="{FF2B5EF4-FFF2-40B4-BE49-F238E27FC236}">
                    <a16:creationId xmlns:a16="http://schemas.microsoft.com/office/drawing/2014/main" id="{B63D97A3-AFBF-4E07-8FAA-700D3CECE1A4}"/>
                  </a:ext>
                </a:extLst>
              </p:cNvPr>
              <p:cNvSpPr txBox="1"/>
              <p:nvPr/>
            </p:nvSpPr>
            <p:spPr>
              <a:xfrm>
                <a:off x="6547489" y="1143989"/>
                <a:ext cx="11531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0-10%</a:t>
                </a:r>
              </a:p>
            </p:txBody>
          </p:sp>
        </p:grpSp>
        <p:grpSp>
          <p:nvGrpSpPr>
            <p:cNvPr id="66" name="Group 65">
              <a:extLst>
                <a:ext uri="{FF2B5EF4-FFF2-40B4-BE49-F238E27FC236}">
                  <a16:creationId xmlns:a16="http://schemas.microsoft.com/office/drawing/2014/main" id="{9A0FC2B9-06D7-4B29-8824-B96A152FFE68}"/>
                </a:ext>
              </a:extLst>
            </p:cNvPr>
            <p:cNvGrpSpPr/>
            <p:nvPr/>
          </p:nvGrpSpPr>
          <p:grpSpPr>
            <a:xfrm>
              <a:off x="6267539" y="1452266"/>
              <a:ext cx="1433050" cy="307777"/>
              <a:chOff x="6267539" y="1452155"/>
              <a:chExt cx="1433050" cy="307777"/>
            </a:xfrm>
          </p:grpSpPr>
          <p:sp>
            <p:nvSpPr>
              <p:cNvPr id="82" name="Rectangle 81">
                <a:extLst>
                  <a:ext uri="{FF2B5EF4-FFF2-40B4-BE49-F238E27FC236}">
                    <a16:creationId xmlns:a16="http://schemas.microsoft.com/office/drawing/2014/main" id="{2A991B6A-77E8-481A-915F-B1EAECA05801}"/>
                  </a:ext>
                </a:extLst>
              </p:cNvPr>
              <p:cNvSpPr/>
              <p:nvPr/>
            </p:nvSpPr>
            <p:spPr>
              <a:xfrm>
                <a:off x="6267539" y="1488393"/>
                <a:ext cx="338609" cy="245461"/>
              </a:xfrm>
              <a:prstGeom prst="rect">
                <a:avLst/>
              </a:prstGeom>
              <a:solidFill>
                <a:srgbClr val="D6E6F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83" name="TextBox 16">
                <a:extLst>
                  <a:ext uri="{FF2B5EF4-FFF2-40B4-BE49-F238E27FC236}">
                    <a16:creationId xmlns:a16="http://schemas.microsoft.com/office/drawing/2014/main" id="{577074D0-BC2D-4ADF-8A50-D93A44F2176D}"/>
                  </a:ext>
                </a:extLst>
              </p:cNvPr>
              <p:cNvSpPr txBox="1"/>
              <p:nvPr/>
            </p:nvSpPr>
            <p:spPr>
              <a:xfrm>
                <a:off x="6547489" y="1452155"/>
                <a:ext cx="11531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11-30%</a:t>
                </a:r>
              </a:p>
            </p:txBody>
          </p:sp>
        </p:grpSp>
        <p:grpSp>
          <p:nvGrpSpPr>
            <p:cNvPr id="67" name="Group 66">
              <a:extLst>
                <a:ext uri="{FF2B5EF4-FFF2-40B4-BE49-F238E27FC236}">
                  <a16:creationId xmlns:a16="http://schemas.microsoft.com/office/drawing/2014/main" id="{2394AE0F-6165-482E-B754-8EDACC6C1404}"/>
                </a:ext>
              </a:extLst>
            </p:cNvPr>
            <p:cNvGrpSpPr/>
            <p:nvPr/>
          </p:nvGrpSpPr>
          <p:grpSpPr>
            <a:xfrm>
              <a:off x="6267539" y="2068820"/>
              <a:ext cx="1563392" cy="307777"/>
              <a:chOff x="6267539" y="2056050"/>
              <a:chExt cx="1563392" cy="307777"/>
            </a:xfrm>
          </p:grpSpPr>
          <p:sp>
            <p:nvSpPr>
              <p:cNvPr id="80" name="Rectangle 79">
                <a:extLst>
                  <a:ext uri="{FF2B5EF4-FFF2-40B4-BE49-F238E27FC236}">
                    <a16:creationId xmlns:a16="http://schemas.microsoft.com/office/drawing/2014/main" id="{8DBDD881-E8BB-4B78-84B5-A5F0A651C759}"/>
                  </a:ext>
                </a:extLst>
              </p:cNvPr>
              <p:cNvSpPr/>
              <p:nvPr/>
            </p:nvSpPr>
            <p:spPr>
              <a:xfrm>
                <a:off x="6267539" y="2092288"/>
                <a:ext cx="338609" cy="245461"/>
              </a:xfrm>
              <a:prstGeom prst="rect">
                <a:avLst/>
              </a:prstGeom>
              <a:solidFill>
                <a:srgbClr val="6BAED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81" name="TextBox 16">
                <a:extLst>
                  <a:ext uri="{FF2B5EF4-FFF2-40B4-BE49-F238E27FC236}">
                    <a16:creationId xmlns:a16="http://schemas.microsoft.com/office/drawing/2014/main" id="{2150EE78-1027-4AF9-90C9-5353BDB6A9D1}"/>
                  </a:ext>
                </a:extLst>
              </p:cNvPr>
              <p:cNvSpPr txBox="1"/>
              <p:nvPr/>
            </p:nvSpPr>
            <p:spPr>
              <a:xfrm>
                <a:off x="6547489" y="2056050"/>
                <a:ext cx="128344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51-70%</a:t>
                </a:r>
              </a:p>
            </p:txBody>
          </p:sp>
        </p:grpSp>
        <p:grpSp>
          <p:nvGrpSpPr>
            <p:cNvPr id="68" name="Group 67">
              <a:extLst>
                <a:ext uri="{FF2B5EF4-FFF2-40B4-BE49-F238E27FC236}">
                  <a16:creationId xmlns:a16="http://schemas.microsoft.com/office/drawing/2014/main" id="{94FBDC31-040F-498A-B7B2-85324BC6E467}"/>
                </a:ext>
              </a:extLst>
            </p:cNvPr>
            <p:cNvGrpSpPr/>
            <p:nvPr/>
          </p:nvGrpSpPr>
          <p:grpSpPr>
            <a:xfrm>
              <a:off x="6267539" y="2377097"/>
              <a:ext cx="1613524" cy="307777"/>
              <a:chOff x="6267539" y="2371085"/>
              <a:chExt cx="1613524" cy="307777"/>
            </a:xfrm>
          </p:grpSpPr>
          <p:sp>
            <p:nvSpPr>
              <p:cNvPr id="78" name="Rectangle 77">
                <a:extLst>
                  <a:ext uri="{FF2B5EF4-FFF2-40B4-BE49-F238E27FC236}">
                    <a16:creationId xmlns:a16="http://schemas.microsoft.com/office/drawing/2014/main" id="{07D14061-C940-4400-A3EE-0120A3D52B94}"/>
                  </a:ext>
                </a:extLst>
              </p:cNvPr>
              <p:cNvSpPr/>
              <p:nvPr/>
            </p:nvSpPr>
            <p:spPr>
              <a:xfrm>
                <a:off x="6267539" y="2407323"/>
                <a:ext cx="338609" cy="245461"/>
              </a:xfrm>
              <a:prstGeom prst="rect">
                <a:avLst/>
              </a:prstGeom>
              <a:solidFill>
                <a:srgbClr val="3787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79" name="TextBox 78">
                <a:extLst>
                  <a:ext uri="{FF2B5EF4-FFF2-40B4-BE49-F238E27FC236}">
                    <a16:creationId xmlns:a16="http://schemas.microsoft.com/office/drawing/2014/main" id="{F5F9D68A-8E85-481D-B792-2074DDC5C723}"/>
                  </a:ext>
                </a:extLst>
              </p:cNvPr>
              <p:cNvSpPr txBox="1"/>
              <p:nvPr/>
            </p:nvSpPr>
            <p:spPr>
              <a:xfrm>
                <a:off x="6547489" y="2371085"/>
                <a:ext cx="133357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71-89%</a:t>
                </a:r>
              </a:p>
            </p:txBody>
          </p:sp>
        </p:grpSp>
        <p:grpSp>
          <p:nvGrpSpPr>
            <p:cNvPr id="69" name="Group 68">
              <a:extLst>
                <a:ext uri="{FF2B5EF4-FFF2-40B4-BE49-F238E27FC236}">
                  <a16:creationId xmlns:a16="http://schemas.microsoft.com/office/drawing/2014/main" id="{BD050FED-E8C3-47AB-83E3-B259B6FAF6C4}"/>
                </a:ext>
              </a:extLst>
            </p:cNvPr>
            <p:cNvGrpSpPr/>
            <p:nvPr/>
          </p:nvGrpSpPr>
          <p:grpSpPr>
            <a:xfrm>
              <a:off x="6267539" y="2685374"/>
              <a:ext cx="1426834" cy="307777"/>
              <a:chOff x="6267539" y="2660807"/>
              <a:chExt cx="1426834" cy="307777"/>
            </a:xfrm>
          </p:grpSpPr>
          <p:sp>
            <p:nvSpPr>
              <p:cNvPr id="76" name="Rectangle 75">
                <a:extLst>
                  <a:ext uri="{FF2B5EF4-FFF2-40B4-BE49-F238E27FC236}">
                    <a16:creationId xmlns:a16="http://schemas.microsoft.com/office/drawing/2014/main" id="{49D30729-DAC6-4E2A-BE0B-7A3EA8874E5E}"/>
                  </a:ext>
                </a:extLst>
              </p:cNvPr>
              <p:cNvSpPr/>
              <p:nvPr/>
            </p:nvSpPr>
            <p:spPr>
              <a:xfrm>
                <a:off x="6267539" y="2695140"/>
                <a:ext cx="338609" cy="249271"/>
              </a:xfrm>
              <a:prstGeom prst="rect">
                <a:avLst/>
              </a:prstGeom>
              <a:solidFill>
                <a:srgbClr val="105CA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77" name="TextBox 16">
                <a:extLst>
                  <a:ext uri="{FF2B5EF4-FFF2-40B4-BE49-F238E27FC236}">
                    <a16:creationId xmlns:a16="http://schemas.microsoft.com/office/drawing/2014/main" id="{86B190AC-0AC8-4805-A2D5-B15C8A7ABA33}"/>
                  </a:ext>
                </a:extLst>
              </p:cNvPr>
              <p:cNvSpPr txBox="1"/>
              <p:nvPr/>
            </p:nvSpPr>
            <p:spPr>
              <a:xfrm>
                <a:off x="6547489" y="2660807"/>
                <a:ext cx="114688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90-95%</a:t>
                </a:r>
              </a:p>
            </p:txBody>
          </p:sp>
        </p:grpSp>
        <p:grpSp>
          <p:nvGrpSpPr>
            <p:cNvPr id="70" name="Group 69">
              <a:extLst>
                <a:ext uri="{FF2B5EF4-FFF2-40B4-BE49-F238E27FC236}">
                  <a16:creationId xmlns:a16="http://schemas.microsoft.com/office/drawing/2014/main" id="{472F1F16-118F-4AE7-A0F5-8EBF1F16B973}"/>
                </a:ext>
              </a:extLst>
            </p:cNvPr>
            <p:cNvGrpSpPr/>
            <p:nvPr/>
          </p:nvGrpSpPr>
          <p:grpSpPr>
            <a:xfrm>
              <a:off x="6267539" y="1760543"/>
              <a:ext cx="1433050" cy="307777"/>
              <a:chOff x="6267539" y="1748600"/>
              <a:chExt cx="1433050" cy="307777"/>
            </a:xfrm>
          </p:grpSpPr>
          <p:sp>
            <p:nvSpPr>
              <p:cNvPr id="74" name="Rectangle 73">
                <a:extLst>
                  <a:ext uri="{FF2B5EF4-FFF2-40B4-BE49-F238E27FC236}">
                    <a16:creationId xmlns:a16="http://schemas.microsoft.com/office/drawing/2014/main" id="{DFF0D60F-609C-4E76-AA66-6AB40F6C2B3C}"/>
                  </a:ext>
                </a:extLst>
              </p:cNvPr>
              <p:cNvSpPr/>
              <p:nvPr/>
            </p:nvSpPr>
            <p:spPr>
              <a:xfrm>
                <a:off x="6267539" y="1782933"/>
                <a:ext cx="338609" cy="249271"/>
              </a:xfrm>
              <a:prstGeom prst="rect">
                <a:avLst/>
              </a:prstGeom>
              <a:solidFill>
                <a:srgbClr val="ABD0E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75" name="TextBox 16">
                <a:extLst>
                  <a:ext uri="{FF2B5EF4-FFF2-40B4-BE49-F238E27FC236}">
                    <a16:creationId xmlns:a16="http://schemas.microsoft.com/office/drawing/2014/main" id="{25E9A45C-46E2-4160-AD0A-4FBE4F3D3B0A}"/>
                  </a:ext>
                </a:extLst>
              </p:cNvPr>
              <p:cNvSpPr txBox="1"/>
              <p:nvPr/>
            </p:nvSpPr>
            <p:spPr>
              <a:xfrm>
                <a:off x="6547489" y="1748600"/>
                <a:ext cx="11531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31-50%</a:t>
                </a:r>
              </a:p>
            </p:txBody>
          </p:sp>
        </p:grpSp>
        <p:grpSp>
          <p:nvGrpSpPr>
            <p:cNvPr id="71" name="Group 70">
              <a:extLst>
                <a:ext uri="{FF2B5EF4-FFF2-40B4-BE49-F238E27FC236}">
                  <a16:creationId xmlns:a16="http://schemas.microsoft.com/office/drawing/2014/main" id="{294B6A12-225D-4F24-ADFB-E238EE69F6C5}"/>
                </a:ext>
              </a:extLst>
            </p:cNvPr>
            <p:cNvGrpSpPr/>
            <p:nvPr/>
          </p:nvGrpSpPr>
          <p:grpSpPr>
            <a:xfrm>
              <a:off x="6266142" y="2993650"/>
              <a:ext cx="1432041" cy="307777"/>
              <a:chOff x="6266142" y="2993650"/>
              <a:chExt cx="1432041" cy="307777"/>
            </a:xfrm>
          </p:grpSpPr>
          <p:sp>
            <p:nvSpPr>
              <p:cNvPr id="72" name="Rectangle 71">
                <a:extLst>
                  <a:ext uri="{FF2B5EF4-FFF2-40B4-BE49-F238E27FC236}">
                    <a16:creationId xmlns:a16="http://schemas.microsoft.com/office/drawing/2014/main" id="{EF50A7A3-609B-465A-BD23-FF74809F5FA4}"/>
                  </a:ext>
                </a:extLst>
              </p:cNvPr>
              <p:cNvSpPr/>
              <p:nvPr/>
            </p:nvSpPr>
            <p:spPr>
              <a:xfrm>
                <a:off x="6266142" y="3028666"/>
                <a:ext cx="341402" cy="247904"/>
              </a:xfrm>
              <a:prstGeom prst="rect">
                <a:avLst/>
              </a:prstGeom>
              <a:solidFill>
                <a:srgbClr val="08306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73" name="TextBox 16">
                <a:extLst>
                  <a:ext uri="{FF2B5EF4-FFF2-40B4-BE49-F238E27FC236}">
                    <a16:creationId xmlns:a16="http://schemas.microsoft.com/office/drawing/2014/main" id="{6150BE64-E6D4-4C8D-BAF4-61F0E0288C56}"/>
                  </a:ext>
                </a:extLst>
              </p:cNvPr>
              <p:cNvSpPr txBox="1"/>
              <p:nvPr/>
            </p:nvSpPr>
            <p:spPr>
              <a:xfrm>
                <a:off x="6547489" y="2993650"/>
                <a:ext cx="115069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96-100%</a:t>
                </a:r>
              </a:p>
            </p:txBody>
          </p:sp>
        </p:grpSp>
      </p:grpSp>
      <p:grpSp>
        <p:nvGrpSpPr>
          <p:cNvPr id="4" name="Group 3">
            <a:extLst>
              <a:ext uri="{FF2B5EF4-FFF2-40B4-BE49-F238E27FC236}">
                <a16:creationId xmlns:a16="http://schemas.microsoft.com/office/drawing/2014/main" id="{127044DC-DD2A-43BF-A1A3-B5EBD2E49C8A}"/>
              </a:ext>
            </a:extLst>
          </p:cNvPr>
          <p:cNvGrpSpPr/>
          <p:nvPr/>
        </p:nvGrpSpPr>
        <p:grpSpPr>
          <a:xfrm>
            <a:off x="99022" y="991589"/>
            <a:ext cx="1614921" cy="2157438"/>
            <a:chOff x="6266142" y="1143989"/>
            <a:chExt cx="1614921" cy="2157438"/>
          </a:xfrm>
        </p:grpSpPr>
        <p:grpSp>
          <p:nvGrpSpPr>
            <p:cNvPr id="87" name="Group 86">
              <a:extLst>
                <a:ext uri="{FF2B5EF4-FFF2-40B4-BE49-F238E27FC236}">
                  <a16:creationId xmlns:a16="http://schemas.microsoft.com/office/drawing/2014/main" id="{D9177C57-57AE-4B14-8F31-063327080939}"/>
                </a:ext>
              </a:extLst>
            </p:cNvPr>
            <p:cNvGrpSpPr/>
            <p:nvPr/>
          </p:nvGrpSpPr>
          <p:grpSpPr>
            <a:xfrm>
              <a:off x="6267539" y="1143989"/>
              <a:ext cx="1433050" cy="307777"/>
              <a:chOff x="6267539" y="1143989"/>
              <a:chExt cx="1433050" cy="307777"/>
            </a:xfrm>
          </p:grpSpPr>
          <p:sp>
            <p:nvSpPr>
              <p:cNvPr id="108" name="Rectangle 107">
                <a:extLst>
                  <a:ext uri="{FF2B5EF4-FFF2-40B4-BE49-F238E27FC236}">
                    <a16:creationId xmlns:a16="http://schemas.microsoft.com/office/drawing/2014/main" id="{F1B839DA-E0F8-4453-AD26-608A1D4BE891}"/>
                  </a:ext>
                </a:extLst>
              </p:cNvPr>
              <p:cNvSpPr/>
              <p:nvPr/>
            </p:nvSpPr>
            <p:spPr>
              <a:xfrm>
                <a:off x="6267539" y="1180227"/>
                <a:ext cx="338609" cy="246674"/>
              </a:xfrm>
              <a:prstGeom prst="rect">
                <a:avLst/>
              </a:prstGeom>
              <a:solidFill>
                <a:srgbClr val="F7FB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09" name="TextBox 16">
                <a:extLst>
                  <a:ext uri="{FF2B5EF4-FFF2-40B4-BE49-F238E27FC236}">
                    <a16:creationId xmlns:a16="http://schemas.microsoft.com/office/drawing/2014/main" id="{C9DAEC00-39B4-4283-AD32-9F27C0617625}"/>
                  </a:ext>
                </a:extLst>
              </p:cNvPr>
              <p:cNvSpPr txBox="1"/>
              <p:nvPr/>
            </p:nvSpPr>
            <p:spPr>
              <a:xfrm>
                <a:off x="6547489" y="1143989"/>
                <a:ext cx="11531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0-10%</a:t>
                </a:r>
              </a:p>
            </p:txBody>
          </p:sp>
        </p:grpSp>
        <p:grpSp>
          <p:nvGrpSpPr>
            <p:cNvPr id="88" name="Group 87">
              <a:extLst>
                <a:ext uri="{FF2B5EF4-FFF2-40B4-BE49-F238E27FC236}">
                  <a16:creationId xmlns:a16="http://schemas.microsoft.com/office/drawing/2014/main" id="{E9BD7745-EE11-4F96-971D-5C7EAF275CE7}"/>
                </a:ext>
              </a:extLst>
            </p:cNvPr>
            <p:cNvGrpSpPr/>
            <p:nvPr/>
          </p:nvGrpSpPr>
          <p:grpSpPr>
            <a:xfrm>
              <a:off x="6267539" y="1452266"/>
              <a:ext cx="1433050" cy="307777"/>
              <a:chOff x="6267539" y="1452155"/>
              <a:chExt cx="1433050" cy="307777"/>
            </a:xfrm>
          </p:grpSpPr>
          <p:sp>
            <p:nvSpPr>
              <p:cNvPr id="106" name="Rectangle 105">
                <a:extLst>
                  <a:ext uri="{FF2B5EF4-FFF2-40B4-BE49-F238E27FC236}">
                    <a16:creationId xmlns:a16="http://schemas.microsoft.com/office/drawing/2014/main" id="{534C22E6-C9AB-4CD5-B995-78DC519CCA2C}"/>
                  </a:ext>
                </a:extLst>
              </p:cNvPr>
              <p:cNvSpPr/>
              <p:nvPr/>
            </p:nvSpPr>
            <p:spPr>
              <a:xfrm>
                <a:off x="6267539" y="1488393"/>
                <a:ext cx="338609" cy="245461"/>
              </a:xfrm>
              <a:prstGeom prst="rect">
                <a:avLst/>
              </a:prstGeom>
              <a:solidFill>
                <a:srgbClr val="D6E6F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07" name="TextBox 16">
                <a:extLst>
                  <a:ext uri="{FF2B5EF4-FFF2-40B4-BE49-F238E27FC236}">
                    <a16:creationId xmlns:a16="http://schemas.microsoft.com/office/drawing/2014/main" id="{494FB583-059C-41D4-91A5-8354B3C360F7}"/>
                  </a:ext>
                </a:extLst>
              </p:cNvPr>
              <p:cNvSpPr txBox="1"/>
              <p:nvPr/>
            </p:nvSpPr>
            <p:spPr>
              <a:xfrm>
                <a:off x="6547489" y="1452155"/>
                <a:ext cx="11531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11-30%</a:t>
                </a:r>
              </a:p>
            </p:txBody>
          </p:sp>
        </p:grpSp>
        <p:grpSp>
          <p:nvGrpSpPr>
            <p:cNvPr id="89" name="Group 88">
              <a:extLst>
                <a:ext uri="{FF2B5EF4-FFF2-40B4-BE49-F238E27FC236}">
                  <a16:creationId xmlns:a16="http://schemas.microsoft.com/office/drawing/2014/main" id="{D99C5E3B-2DB1-4589-A6B6-BF5F869F4DB0}"/>
                </a:ext>
              </a:extLst>
            </p:cNvPr>
            <p:cNvGrpSpPr/>
            <p:nvPr/>
          </p:nvGrpSpPr>
          <p:grpSpPr>
            <a:xfrm>
              <a:off x="6267539" y="2068820"/>
              <a:ext cx="1563392" cy="307777"/>
              <a:chOff x="6267539" y="2056050"/>
              <a:chExt cx="1563392" cy="307777"/>
            </a:xfrm>
          </p:grpSpPr>
          <p:sp>
            <p:nvSpPr>
              <p:cNvPr id="104" name="Rectangle 103">
                <a:extLst>
                  <a:ext uri="{FF2B5EF4-FFF2-40B4-BE49-F238E27FC236}">
                    <a16:creationId xmlns:a16="http://schemas.microsoft.com/office/drawing/2014/main" id="{49C29A1D-EAEA-4235-A88E-9F5346B04EFB}"/>
                  </a:ext>
                </a:extLst>
              </p:cNvPr>
              <p:cNvSpPr/>
              <p:nvPr/>
            </p:nvSpPr>
            <p:spPr>
              <a:xfrm>
                <a:off x="6267539" y="2092288"/>
                <a:ext cx="338609" cy="245461"/>
              </a:xfrm>
              <a:prstGeom prst="rect">
                <a:avLst/>
              </a:prstGeom>
              <a:solidFill>
                <a:srgbClr val="6BAED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05" name="TextBox 16">
                <a:extLst>
                  <a:ext uri="{FF2B5EF4-FFF2-40B4-BE49-F238E27FC236}">
                    <a16:creationId xmlns:a16="http://schemas.microsoft.com/office/drawing/2014/main" id="{24DF504F-36EE-4F47-A11B-9941B1673647}"/>
                  </a:ext>
                </a:extLst>
              </p:cNvPr>
              <p:cNvSpPr txBox="1"/>
              <p:nvPr/>
            </p:nvSpPr>
            <p:spPr>
              <a:xfrm>
                <a:off x="6547489" y="2056050"/>
                <a:ext cx="128344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51-70%</a:t>
                </a:r>
              </a:p>
            </p:txBody>
          </p:sp>
        </p:grpSp>
        <p:grpSp>
          <p:nvGrpSpPr>
            <p:cNvPr id="90" name="Group 89">
              <a:extLst>
                <a:ext uri="{FF2B5EF4-FFF2-40B4-BE49-F238E27FC236}">
                  <a16:creationId xmlns:a16="http://schemas.microsoft.com/office/drawing/2014/main" id="{3D0ECBA1-876F-408E-9467-48C4DAE51BD0}"/>
                </a:ext>
              </a:extLst>
            </p:cNvPr>
            <p:cNvGrpSpPr/>
            <p:nvPr/>
          </p:nvGrpSpPr>
          <p:grpSpPr>
            <a:xfrm>
              <a:off x="6267539" y="2377097"/>
              <a:ext cx="1613524" cy="307777"/>
              <a:chOff x="6267539" y="2371085"/>
              <a:chExt cx="1613524" cy="307777"/>
            </a:xfrm>
          </p:grpSpPr>
          <p:sp>
            <p:nvSpPr>
              <p:cNvPr id="102" name="Rectangle 101">
                <a:extLst>
                  <a:ext uri="{FF2B5EF4-FFF2-40B4-BE49-F238E27FC236}">
                    <a16:creationId xmlns:a16="http://schemas.microsoft.com/office/drawing/2014/main" id="{B4AA096C-6464-4965-AB4A-849EF58BB3C2}"/>
                  </a:ext>
                </a:extLst>
              </p:cNvPr>
              <p:cNvSpPr/>
              <p:nvPr/>
            </p:nvSpPr>
            <p:spPr>
              <a:xfrm>
                <a:off x="6267539" y="2407323"/>
                <a:ext cx="338609" cy="245461"/>
              </a:xfrm>
              <a:prstGeom prst="rect">
                <a:avLst/>
              </a:prstGeom>
              <a:solidFill>
                <a:srgbClr val="3787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03" name="TextBox 102">
                <a:extLst>
                  <a:ext uri="{FF2B5EF4-FFF2-40B4-BE49-F238E27FC236}">
                    <a16:creationId xmlns:a16="http://schemas.microsoft.com/office/drawing/2014/main" id="{CFFABD88-3876-4BE0-9DEF-968220D23050}"/>
                  </a:ext>
                </a:extLst>
              </p:cNvPr>
              <p:cNvSpPr txBox="1"/>
              <p:nvPr/>
            </p:nvSpPr>
            <p:spPr>
              <a:xfrm>
                <a:off x="6547489" y="2371085"/>
                <a:ext cx="133357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71-89%</a:t>
                </a:r>
              </a:p>
            </p:txBody>
          </p:sp>
        </p:grpSp>
        <p:grpSp>
          <p:nvGrpSpPr>
            <p:cNvPr id="92" name="Group 91">
              <a:extLst>
                <a:ext uri="{FF2B5EF4-FFF2-40B4-BE49-F238E27FC236}">
                  <a16:creationId xmlns:a16="http://schemas.microsoft.com/office/drawing/2014/main" id="{269E1C80-2BDE-46D0-AB58-7336BCE55481}"/>
                </a:ext>
              </a:extLst>
            </p:cNvPr>
            <p:cNvGrpSpPr/>
            <p:nvPr/>
          </p:nvGrpSpPr>
          <p:grpSpPr>
            <a:xfrm>
              <a:off x="6267539" y="2685374"/>
              <a:ext cx="1426834" cy="307777"/>
              <a:chOff x="6267539" y="2660807"/>
              <a:chExt cx="1426834" cy="307777"/>
            </a:xfrm>
          </p:grpSpPr>
          <p:sp>
            <p:nvSpPr>
              <p:cNvPr id="100" name="Rectangle 99">
                <a:extLst>
                  <a:ext uri="{FF2B5EF4-FFF2-40B4-BE49-F238E27FC236}">
                    <a16:creationId xmlns:a16="http://schemas.microsoft.com/office/drawing/2014/main" id="{A43F8548-B021-4906-8E8A-427DF7077974}"/>
                  </a:ext>
                </a:extLst>
              </p:cNvPr>
              <p:cNvSpPr/>
              <p:nvPr/>
            </p:nvSpPr>
            <p:spPr>
              <a:xfrm>
                <a:off x="6267539" y="2695140"/>
                <a:ext cx="338609" cy="249271"/>
              </a:xfrm>
              <a:prstGeom prst="rect">
                <a:avLst/>
              </a:prstGeom>
              <a:solidFill>
                <a:srgbClr val="105CA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01" name="TextBox 16">
                <a:extLst>
                  <a:ext uri="{FF2B5EF4-FFF2-40B4-BE49-F238E27FC236}">
                    <a16:creationId xmlns:a16="http://schemas.microsoft.com/office/drawing/2014/main" id="{B3E4973D-0166-48F3-A159-EFFF77E5F31C}"/>
                  </a:ext>
                </a:extLst>
              </p:cNvPr>
              <p:cNvSpPr txBox="1"/>
              <p:nvPr/>
            </p:nvSpPr>
            <p:spPr>
              <a:xfrm>
                <a:off x="6547489" y="2660807"/>
                <a:ext cx="114688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90-95%</a:t>
                </a:r>
              </a:p>
            </p:txBody>
          </p:sp>
        </p:grpSp>
        <p:grpSp>
          <p:nvGrpSpPr>
            <p:cNvPr id="94" name="Group 93">
              <a:extLst>
                <a:ext uri="{FF2B5EF4-FFF2-40B4-BE49-F238E27FC236}">
                  <a16:creationId xmlns:a16="http://schemas.microsoft.com/office/drawing/2014/main" id="{E0987982-5DC9-478D-8DAC-3CB803DB0344}"/>
                </a:ext>
              </a:extLst>
            </p:cNvPr>
            <p:cNvGrpSpPr/>
            <p:nvPr/>
          </p:nvGrpSpPr>
          <p:grpSpPr>
            <a:xfrm>
              <a:off x="6267539" y="1760543"/>
              <a:ext cx="1433050" cy="307777"/>
              <a:chOff x="6267539" y="1748600"/>
              <a:chExt cx="1433050" cy="307777"/>
            </a:xfrm>
          </p:grpSpPr>
          <p:sp>
            <p:nvSpPr>
              <p:cNvPr id="98" name="Rectangle 97">
                <a:extLst>
                  <a:ext uri="{FF2B5EF4-FFF2-40B4-BE49-F238E27FC236}">
                    <a16:creationId xmlns:a16="http://schemas.microsoft.com/office/drawing/2014/main" id="{363A1D0F-6B1D-4165-97F9-7296E14F036E}"/>
                  </a:ext>
                </a:extLst>
              </p:cNvPr>
              <p:cNvSpPr/>
              <p:nvPr/>
            </p:nvSpPr>
            <p:spPr>
              <a:xfrm>
                <a:off x="6267539" y="1782933"/>
                <a:ext cx="338609" cy="249271"/>
              </a:xfrm>
              <a:prstGeom prst="rect">
                <a:avLst/>
              </a:prstGeom>
              <a:solidFill>
                <a:srgbClr val="ABD0E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99" name="TextBox 16">
                <a:extLst>
                  <a:ext uri="{FF2B5EF4-FFF2-40B4-BE49-F238E27FC236}">
                    <a16:creationId xmlns:a16="http://schemas.microsoft.com/office/drawing/2014/main" id="{CA9BD11D-BE28-46EB-A599-8DF0C3F0AF28}"/>
                  </a:ext>
                </a:extLst>
              </p:cNvPr>
              <p:cNvSpPr txBox="1"/>
              <p:nvPr/>
            </p:nvSpPr>
            <p:spPr>
              <a:xfrm>
                <a:off x="6547489" y="1748600"/>
                <a:ext cx="11531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31-50%</a:t>
                </a:r>
              </a:p>
            </p:txBody>
          </p:sp>
        </p:grpSp>
        <p:grpSp>
          <p:nvGrpSpPr>
            <p:cNvPr id="95" name="Group 94">
              <a:extLst>
                <a:ext uri="{FF2B5EF4-FFF2-40B4-BE49-F238E27FC236}">
                  <a16:creationId xmlns:a16="http://schemas.microsoft.com/office/drawing/2014/main" id="{26783F12-4D72-4982-9401-53CF5E0AF77D}"/>
                </a:ext>
              </a:extLst>
            </p:cNvPr>
            <p:cNvGrpSpPr/>
            <p:nvPr/>
          </p:nvGrpSpPr>
          <p:grpSpPr>
            <a:xfrm>
              <a:off x="6266142" y="2993650"/>
              <a:ext cx="1432041" cy="307777"/>
              <a:chOff x="6266142" y="2993650"/>
              <a:chExt cx="1432041" cy="307777"/>
            </a:xfrm>
          </p:grpSpPr>
          <p:sp>
            <p:nvSpPr>
              <p:cNvPr id="96" name="Rectangle 95">
                <a:extLst>
                  <a:ext uri="{FF2B5EF4-FFF2-40B4-BE49-F238E27FC236}">
                    <a16:creationId xmlns:a16="http://schemas.microsoft.com/office/drawing/2014/main" id="{B95F8D18-9748-4436-A713-BA83278EB467}"/>
                  </a:ext>
                </a:extLst>
              </p:cNvPr>
              <p:cNvSpPr/>
              <p:nvPr/>
            </p:nvSpPr>
            <p:spPr>
              <a:xfrm>
                <a:off x="6266142" y="3028666"/>
                <a:ext cx="341402" cy="247904"/>
              </a:xfrm>
              <a:prstGeom prst="rect">
                <a:avLst/>
              </a:prstGeom>
              <a:solidFill>
                <a:srgbClr val="08306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97" name="TextBox 16">
                <a:extLst>
                  <a:ext uri="{FF2B5EF4-FFF2-40B4-BE49-F238E27FC236}">
                    <a16:creationId xmlns:a16="http://schemas.microsoft.com/office/drawing/2014/main" id="{9E10AEDA-2609-4734-810C-25525DBB1E5F}"/>
                  </a:ext>
                </a:extLst>
              </p:cNvPr>
              <p:cNvSpPr txBox="1"/>
              <p:nvPr/>
            </p:nvSpPr>
            <p:spPr>
              <a:xfrm>
                <a:off x="6547489" y="2993650"/>
                <a:ext cx="115069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96-100%</a:t>
                </a:r>
              </a:p>
            </p:txBody>
          </p:sp>
        </p:grpSp>
      </p:grpSp>
    </p:spTree>
    <p:extLst>
      <p:ext uri="{BB962C8B-B14F-4D97-AF65-F5344CB8AC3E}">
        <p14:creationId xmlns:p14="http://schemas.microsoft.com/office/powerpoint/2010/main" val="312606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2180A76-3C37-4444-919D-4D2B26DA64A2}"/>
              </a:ext>
            </a:extLst>
          </p:cNvPr>
          <p:cNvSpPr txBox="1"/>
          <p:nvPr/>
        </p:nvSpPr>
        <p:spPr>
          <a:xfrm>
            <a:off x="162560" y="127726"/>
            <a:ext cx="12192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266E99"/>
                </a:solidFill>
                <a:latin typeface="Century Gothic"/>
              </a:rPr>
              <a:t>Runoff Retention per Landcover Class</a:t>
            </a:r>
            <a:endParaRPr lang="en-US" sz="4000" dirty="0">
              <a:cs typeface="Calibri"/>
            </a:endParaRPr>
          </a:p>
        </p:txBody>
      </p:sp>
      <p:grpSp>
        <p:nvGrpSpPr>
          <p:cNvPr id="14" name="Group 13">
            <a:extLst>
              <a:ext uri="{FF2B5EF4-FFF2-40B4-BE49-F238E27FC236}">
                <a16:creationId xmlns:a16="http://schemas.microsoft.com/office/drawing/2014/main" id="{3149EBD4-2E9A-4621-8BC4-8B2586029409}"/>
              </a:ext>
            </a:extLst>
          </p:cNvPr>
          <p:cNvGrpSpPr/>
          <p:nvPr/>
        </p:nvGrpSpPr>
        <p:grpSpPr>
          <a:xfrm>
            <a:off x="6007950" y="6439857"/>
            <a:ext cx="2691332" cy="412639"/>
            <a:chOff x="6098187" y="6439857"/>
            <a:chExt cx="2691332" cy="412639"/>
          </a:xfrm>
        </p:grpSpPr>
        <p:sp>
          <p:nvSpPr>
            <p:cNvPr id="117" name="TextBox 1">
              <a:extLst>
                <a:ext uri="{FF2B5EF4-FFF2-40B4-BE49-F238E27FC236}">
                  <a16:creationId xmlns:a16="http://schemas.microsoft.com/office/drawing/2014/main" id="{9538BB98-BB21-460B-BDDE-8CB8EC862A41}"/>
                </a:ext>
              </a:extLst>
            </p:cNvPr>
            <p:cNvSpPr txBox="1"/>
            <p:nvPr/>
          </p:nvSpPr>
          <p:spPr>
            <a:xfrm>
              <a:off x="6098187" y="6439857"/>
              <a:ext cx="2691332" cy="41263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tx1">
                      <a:lumMod val="75000"/>
                      <a:lumOff val="25000"/>
                    </a:schemeClr>
                  </a:solidFill>
                  <a:latin typeface="Century Gothic"/>
                </a:rPr>
                <a:t>6-inches Daily Rainfall</a:t>
              </a:r>
              <a:endParaRPr lang="en-US" dirty="0">
                <a:solidFill>
                  <a:schemeClr val="tx1">
                    <a:lumMod val="75000"/>
                    <a:lumOff val="25000"/>
                  </a:schemeClr>
                </a:solidFill>
              </a:endParaRPr>
            </a:p>
          </p:txBody>
        </p:sp>
        <p:sp>
          <p:nvSpPr>
            <p:cNvPr id="118" name="Rectangle 117">
              <a:extLst>
                <a:ext uri="{FF2B5EF4-FFF2-40B4-BE49-F238E27FC236}">
                  <a16:creationId xmlns:a16="http://schemas.microsoft.com/office/drawing/2014/main" id="{3D4F5781-30E9-49E2-BB71-D394C1542033}"/>
                </a:ext>
              </a:extLst>
            </p:cNvPr>
            <p:cNvSpPr/>
            <p:nvPr/>
          </p:nvSpPr>
          <p:spPr>
            <a:xfrm>
              <a:off x="8082548" y="6489418"/>
              <a:ext cx="258924" cy="19000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grpSp>
        <p:nvGrpSpPr>
          <p:cNvPr id="15" name="Group 14">
            <a:extLst>
              <a:ext uri="{FF2B5EF4-FFF2-40B4-BE49-F238E27FC236}">
                <a16:creationId xmlns:a16="http://schemas.microsoft.com/office/drawing/2014/main" id="{BD2C0B23-F0D6-4D8E-8466-38F89336392D}"/>
              </a:ext>
            </a:extLst>
          </p:cNvPr>
          <p:cNvGrpSpPr/>
          <p:nvPr/>
        </p:nvGrpSpPr>
        <p:grpSpPr>
          <a:xfrm>
            <a:off x="3312311" y="6441297"/>
            <a:ext cx="2691332" cy="412639"/>
            <a:chOff x="3402548" y="6441297"/>
            <a:chExt cx="2691332" cy="412639"/>
          </a:xfrm>
        </p:grpSpPr>
        <p:sp>
          <p:nvSpPr>
            <p:cNvPr id="167" name="Rectangle 166">
              <a:extLst>
                <a:ext uri="{FF2B5EF4-FFF2-40B4-BE49-F238E27FC236}">
                  <a16:creationId xmlns:a16="http://schemas.microsoft.com/office/drawing/2014/main" id="{6C6F9B13-D98C-4690-93C9-ECA4E6C21AF3}"/>
                </a:ext>
              </a:extLst>
            </p:cNvPr>
            <p:cNvSpPr/>
            <p:nvPr/>
          </p:nvSpPr>
          <p:spPr>
            <a:xfrm>
              <a:off x="5552687" y="6489418"/>
              <a:ext cx="232078" cy="19000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 name="TextBox 5">
              <a:extLst>
                <a:ext uri="{FF2B5EF4-FFF2-40B4-BE49-F238E27FC236}">
                  <a16:creationId xmlns:a16="http://schemas.microsoft.com/office/drawing/2014/main" id="{9092B827-1AB9-4D70-BA10-742D7DCC960E}"/>
                </a:ext>
              </a:extLst>
            </p:cNvPr>
            <p:cNvSpPr txBox="1"/>
            <p:nvPr/>
          </p:nvSpPr>
          <p:spPr>
            <a:xfrm>
              <a:off x="3402548" y="6441297"/>
              <a:ext cx="2691332" cy="41263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tx1">
                      <a:lumMod val="75000"/>
                      <a:lumOff val="25000"/>
                    </a:schemeClr>
                  </a:solidFill>
                  <a:latin typeface="Century Gothic"/>
                </a:rPr>
                <a:t>2.3-inches Daily Rainfall</a:t>
              </a:r>
              <a:endParaRPr lang="en-US" dirty="0">
                <a:solidFill>
                  <a:schemeClr val="tx1">
                    <a:lumMod val="75000"/>
                    <a:lumOff val="25000"/>
                  </a:schemeClr>
                </a:solidFill>
              </a:endParaRPr>
            </a:p>
          </p:txBody>
        </p:sp>
      </p:grpSp>
      <p:grpSp>
        <p:nvGrpSpPr>
          <p:cNvPr id="32" name="Group 31">
            <a:extLst>
              <a:ext uri="{FF2B5EF4-FFF2-40B4-BE49-F238E27FC236}">
                <a16:creationId xmlns:a16="http://schemas.microsoft.com/office/drawing/2014/main" id="{2403C4F8-80D6-4126-9635-AEE0F4DBCB68}"/>
              </a:ext>
            </a:extLst>
          </p:cNvPr>
          <p:cNvGrpSpPr/>
          <p:nvPr/>
        </p:nvGrpSpPr>
        <p:grpSpPr>
          <a:xfrm>
            <a:off x="158652" y="799995"/>
            <a:ext cx="11524864" cy="5555561"/>
            <a:chOff x="158652" y="799995"/>
            <a:chExt cx="11524864" cy="5555561"/>
          </a:xfrm>
        </p:grpSpPr>
        <p:sp>
          <p:nvSpPr>
            <p:cNvPr id="47" name="TextBox 11">
              <a:extLst>
                <a:ext uri="{FF2B5EF4-FFF2-40B4-BE49-F238E27FC236}">
                  <a16:creationId xmlns:a16="http://schemas.microsoft.com/office/drawing/2014/main" id="{2284C037-708B-4614-9E9E-BC7B7EB8F579}"/>
                </a:ext>
              </a:extLst>
            </p:cNvPr>
            <p:cNvSpPr txBox="1"/>
            <p:nvPr/>
          </p:nvSpPr>
          <p:spPr>
            <a:xfrm rot="16200000">
              <a:off x="-1924304" y="3229872"/>
              <a:ext cx="4662310"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lumMod val="75000"/>
                      <a:lumOff val="25000"/>
                    </a:schemeClr>
                  </a:solidFill>
                  <a:latin typeface="Century Gothic"/>
                </a:rPr>
                <a:t>Runoff Retention (inches)</a:t>
              </a:r>
              <a:endParaRPr lang="en-US" sz="1600" b="1" dirty="0">
                <a:solidFill>
                  <a:schemeClr val="tx1">
                    <a:lumMod val="75000"/>
                    <a:lumOff val="25000"/>
                  </a:schemeClr>
                </a:solidFill>
              </a:endParaRPr>
            </a:p>
          </p:txBody>
        </p:sp>
        <p:cxnSp>
          <p:nvCxnSpPr>
            <p:cNvPr id="13" name="Straight Arrow Connector 12">
              <a:extLst>
                <a:ext uri="{FF2B5EF4-FFF2-40B4-BE49-F238E27FC236}">
                  <a16:creationId xmlns:a16="http://schemas.microsoft.com/office/drawing/2014/main" id="{B047C902-5F07-4E69-99C5-1DFA635D92E1}"/>
                </a:ext>
              </a:extLst>
            </p:cNvPr>
            <p:cNvCxnSpPr/>
            <p:nvPr/>
          </p:nvCxnSpPr>
          <p:spPr>
            <a:xfrm>
              <a:off x="1106689" y="2188409"/>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31974AE-2757-4B33-91A6-CB3E3F1C7554}"/>
                </a:ext>
              </a:extLst>
            </p:cNvPr>
            <p:cNvCxnSpPr>
              <a:cxnSpLocks/>
            </p:cNvCxnSpPr>
            <p:nvPr/>
          </p:nvCxnSpPr>
          <p:spPr>
            <a:xfrm>
              <a:off x="1106955" y="1013458"/>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B3EBD7-71DF-49EC-999F-5E74FCEA1AC8}"/>
                </a:ext>
              </a:extLst>
            </p:cNvPr>
            <p:cNvCxnSpPr>
              <a:cxnSpLocks/>
            </p:cNvCxnSpPr>
            <p:nvPr/>
          </p:nvCxnSpPr>
          <p:spPr>
            <a:xfrm>
              <a:off x="1106955" y="3736739"/>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23E0BFC-2806-487C-95F8-A3A091CD8213}"/>
                </a:ext>
              </a:extLst>
            </p:cNvPr>
            <p:cNvCxnSpPr>
              <a:cxnSpLocks/>
            </p:cNvCxnSpPr>
            <p:nvPr/>
          </p:nvCxnSpPr>
          <p:spPr>
            <a:xfrm>
              <a:off x="1106955" y="4536571"/>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F897FC9-19C4-43D7-9145-7C93A338DD77}"/>
                </a:ext>
              </a:extLst>
            </p:cNvPr>
            <p:cNvCxnSpPr>
              <a:cxnSpLocks/>
            </p:cNvCxnSpPr>
            <p:nvPr/>
          </p:nvCxnSpPr>
          <p:spPr>
            <a:xfrm>
              <a:off x="1106956" y="1803131"/>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D1A94EA-5A15-45F1-9084-15CE3435DDEF}"/>
                </a:ext>
              </a:extLst>
            </p:cNvPr>
            <p:cNvCxnSpPr>
              <a:cxnSpLocks/>
            </p:cNvCxnSpPr>
            <p:nvPr/>
          </p:nvCxnSpPr>
          <p:spPr>
            <a:xfrm>
              <a:off x="1106688" y="4129503"/>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F9D116F-CD2A-4822-8CE0-027741ED9479}"/>
                </a:ext>
              </a:extLst>
            </p:cNvPr>
            <p:cNvCxnSpPr>
              <a:cxnSpLocks/>
            </p:cNvCxnSpPr>
            <p:nvPr/>
          </p:nvCxnSpPr>
          <p:spPr>
            <a:xfrm>
              <a:off x="1106687" y="1398735"/>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2F15DAF-D855-4EB5-83BD-218A5BFFB18F}"/>
                </a:ext>
              </a:extLst>
            </p:cNvPr>
            <p:cNvCxnSpPr>
              <a:cxnSpLocks/>
            </p:cNvCxnSpPr>
            <p:nvPr/>
          </p:nvCxnSpPr>
          <p:spPr>
            <a:xfrm>
              <a:off x="1106687" y="4924390"/>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91DB0C1-F288-4550-82A8-768FCED1118D}"/>
                </a:ext>
              </a:extLst>
            </p:cNvPr>
            <p:cNvCxnSpPr>
              <a:cxnSpLocks/>
            </p:cNvCxnSpPr>
            <p:nvPr/>
          </p:nvCxnSpPr>
          <p:spPr>
            <a:xfrm>
              <a:off x="1106688" y="5281459"/>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5BF938B-4AD2-4CC2-B0AC-ACCF777C8893}"/>
                </a:ext>
              </a:extLst>
            </p:cNvPr>
            <p:cNvCxnSpPr>
              <a:cxnSpLocks/>
            </p:cNvCxnSpPr>
            <p:nvPr/>
          </p:nvCxnSpPr>
          <p:spPr>
            <a:xfrm>
              <a:off x="1106688" y="5669145"/>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67094D2-90E8-4F13-A15D-A651516286E9}"/>
                </a:ext>
              </a:extLst>
            </p:cNvPr>
            <p:cNvGrpSpPr/>
            <p:nvPr/>
          </p:nvGrpSpPr>
          <p:grpSpPr>
            <a:xfrm>
              <a:off x="158652" y="799995"/>
              <a:ext cx="899697" cy="5084076"/>
              <a:chOff x="118547" y="418995"/>
              <a:chExt cx="899697" cy="5084076"/>
            </a:xfrm>
          </p:grpSpPr>
          <p:sp>
            <p:nvSpPr>
              <p:cNvPr id="95" name="TextBox 1">
                <a:extLst>
                  <a:ext uri="{FF2B5EF4-FFF2-40B4-BE49-F238E27FC236}">
                    <a16:creationId xmlns:a16="http://schemas.microsoft.com/office/drawing/2014/main" id="{E4222858-6BA5-4864-980C-594BE0E4B4D6}"/>
                  </a:ext>
                </a:extLst>
              </p:cNvPr>
              <p:cNvSpPr txBox="1"/>
              <p:nvPr/>
            </p:nvSpPr>
            <p:spPr>
              <a:xfrm>
                <a:off x="118547" y="4722120"/>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0.5</a:t>
                </a:r>
              </a:p>
            </p:txBody>
          </p:sp>
          <p:sp>
            <p:nvSpPr>
              <p:cNvPr id="97" name="TextBox 1">
                <a:extLst>
                  <a:ext uri="{FF2B5EF4-FFF2-40B4-BE49-F238E27FC236}">
                    <a16:creationId xmlns:a16="http://schemas.microsoft.com/office/drawing/2014/main" id="{503435FC-683B-41CF-9F46-E4EAECB1DFD6}"/>
                  </a:ext>
                </a:extLst>
              </p:cNvPr>
              <p:cNvSpPr txBox="1"/>
              <p:nvPr/>
            </p:nvSpPr>
            <p:spPr>
              <a:xfrm>
                <a:off x="123381" y="5111972"/>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0</a:t>
                </a:r>
              </a:p>
            </p:txBody>
          </p:sp>
          <p:sp>
            <p:nvSpPr>
              <p:cNvPr id="99" name="TextBox 1">
                <a:extLst>
                  <a:ext uri="{FF2B5EF4-FFF2-40B4-BE49-F238E27FC236}">
                    <a16:creationId xmlns:a16="http://schemas.microsoft.com/office/drawing/2014/main" id="{51A7A6E8-AC99-42C7-AF2E-194F8A302A22}"/>
                  </a:ext>
                </a:extLst>
              </p:cNvPr>
              <p:cNvSpPr txBox="1"/>
              <p:nvPr/>
            </p:nvSpPr>
            <p:spPr>
              <a:xfrm>
                <a:off x="118681" y="4327171"/>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1</a:t>
                </a:r>
                <a:endParaRPr lang="en-US" sz="1400" dirty="0">
                  <a:solidFill>
                    <a:schemeClr val="tx1">
                      <a:lumMod val="75000"/>
                      <a:lumOff val="25000"/>
                    </a:schemeClr>
                  </a:solidFill>
                  <a:cs typeface="Calibri"/>
                </a:endParaRPr>
              </a:p>
            </p:txBody>
          </p:sp>
          <p:sp>
            <p:nvSpPr>
              <p:cNvPr id="101" name="TextBox 1">
                <a:extLst>
                  <a:ext uri="{FF2B5EF4-FFF2-40B4-BE49-F238E27FC236}">
                    <a16:creationId xmlns:a16="http://schemas.microsoft.com/office/drawing/2014/main" id="{B959C6D3-9C78-49B1-B3F2-6FB6C5EDB6A3}"/>
                  </a:ext>
                </a:extLst>
              </p:cNvPr>
              <p:cNvSpPr txBox="1"/>
              <p:nvPr/>
            </p:nvSpPr>
            <p:spPr>
              <a:xfrm>
                <a:off x="120743" y="3933821"/>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1.5</a:t>
                </a:r>
              </a:p>
            </p:txBody>
          </p:sp>
          <p:sp>
            <p:nvSpPr>
              <p:cNvPr id="103" name="TextBox 1">
                <a:extLst>
                  <a:ext uri="{FF2B5EF4-FFF2-40B4-BE49-F238E27FC236}">
                    <a16:creationId xmlns:a16="http://schemas.microsoft.com/office/drawing/2014/main" id="{3AAACD4E-3F38-422E-B01E-CD17B5E0A1A2}"/>
                  </a:ext>
                </a:extLst>
              </p:cNvPr>
              <p:cNvSpPr txBox="1"/>
              <p:nvPr/>
            </p:nvSpPr>
            <p:spPr>
              <a:xfrm>
                <a:off x="118681" y="3536213"/>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2</a:t>
                </a:r>
              </a:p>
            </p:txBody>
          </p:sp>
          <p:sp>
            <p:nvSpPr>
              <p:cNvPr id="105" name="TextBox 1">
                <a:extLst>
                  <a:ext uri="{FF2B5EF4-FFF2-40B4-BE49-F238E27FC236}">
                    <a16:creationId xmlns:a16="http://schemas.microsoft.com/office/drawing/2014/main" id="{8D277D01-6857-4D14-99BE-2F26BB6ECAEA}"/>
                  </a:ext>
                </a:extLst>
              </p:cNvPr>
              <p:cNvSpPr txBox="1"/>
              <p:nvPr/>
            </p:nvSpPr>
            <p:spPr>
              <a:xfrm>
                <a:off x="126485" y="3148243"/>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2.5</a:t>
                </a:r>
              </a:p>
            </p:txBody>
          </p:sp>
          <p:sp>
            <p:nvSpPr>
              <p:cNvPr id="41" name="TextBox 1">
                <a:extLst>
                  <a:ext uri="{FF2B5EF4-FFF2-40B4-BE49-F238E27FC236}">
                    <a16:creationId xmlns:a16="http://schemas.microsoft.com/office/drawing/2014/main" id="{0A148F3C-D9BD-4B4D-833A-2FAB11DD0CBD}"/>
                  </a:ext>
                </a:extLst>
              </p:cNvPr>
              <p:cNvSpPr txBox="1"/>
              <p:nvPr/>
            </p:nvSpPr>
            <p:spPr>
              <a:xfrm>
                <a:off x="158919" y="2370347"/>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3.5</a:t>
                </a:r>
              </a:p>
            </p:txBody>
          </p:sp>
          <p:sp>
            <p:nvSpPr>
              <p:cNvPr id="42" name="TextBox 1">
                <a:extLst>
                  <a:ext uri="{FF2B5EF4-FFF2-40B4-BE49-F238E27FC236}">
                    <a16:creationId xmlns:a16="http://schemas.microsoft.com/office/drawing/2014/main" id="{3FD57A45-68DE-44BB-A071-8014CD9645DC}"/>
                  </a:ext>
                </a:extLst>
              </p:cNvPr>
              <p:cNvSpPr txBox="1"/>
              <p:nvPr/>
            </p:nvSpPr>
            <p:spPr>
              <a:xfrm>
                <a:off x="143700" y="2760199"/>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3</a:t>
                </a:r>
              </a:p>
            </p:txBody>
          </p:sp>
          <p:sp>
            <p:nvSpPr>
              <p:cNvPr id="43" name="TextBox 1">
                <a:extLst>
                  <a:ext uri="{FF2B5EF4-FFF2-40B4-BE49-F238E27FC236}">
                    <a16:creationId xmlns:a16="http://schemas.microsoft.com/office/drawing/2014/main" id="{9DAD410B-0A90-4420-8F95-F4E0CB98B828}"/>
                  </a:ext>
                </a:extLst>
              </p:cNvPr>
              <p:cNvSpPr txBox="1"/>
              <p:nvPr/>
            </p:nvSpPr>
            <p:spPr>
              <a:xfrm>
                <a:off x="149026" y="1975397"/>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4</a:t>
                </a:r>
                <a:endParaRPr lang="en-US" sz="1400" dirty="0">
                  <a:solidFill>
                    <a:schemeClr val="tx1">
                      <a:lumMod val="75000"/>
                      <a:lumOff val="25000"/>
                    </a:schemeClr>
                  </a:solidFill>
                  <a:cs typeface="Calibri"/>
                </a:endParaRPr>
              </a:p>
            </p:txBody>
          </p:sp>
          <p:sp>
            <p:nvSpPr>
              <p:cNvPr id="44" name="TextBox 1">
                <a:extLst>
                  <a:ext uri="{FF2B5EF4-FFF2-40B4-BE49-F238E27FC236}">
                    <a16:creationId xmlns:a16="http://schemas.microsoft.com/office/drawing/2014/main" id="{BBCA59F5-3CA1-48EE-BAA5-01B21B6C5FCD}"/>
                  </a:ext>
                </a:extLst>
              </p:cNvPr>
              <p:cNvSpPr txBox="1"/>
              <p:nvPr/>
            </p:nvSpPr>
            <p:spPr>
              <a:xfrm>
                <a:off x="151089" y="1582048"/>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4.5</a:t>
                </a:r>
              </a:p>
            </p:txBody>
          </p:sp>
          <p:sp>
            <p:nvSpPr>
              <p:cNvPr id="91" name="TextBox 1">
                <a:extLst>
                  <a:ext uri="{FF2B5EF4-FFF2-40B4-BE49-F238E27FC236}">
                    <a16:creationId xmlns:a16="http://schemas.microsoft.com/office/drawing/2014/main" id="{10308A1B-D8A5-41BB-B02D-CE43B1117DE3}"/>
                  </a:ext>
                </a:extLst>
              </p:cNvPr>
              <p:cNvSpPr txBox="1"/>
              <p:nvPr/>
            </p:nvSpPr>
            <p:spPr>
              <a:xfrm>
                <a:off x="161114" y="810021"/>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5.5</a:t>
                </a:r>
              </a:p>
            </p:txBody>
          </p:sp>
          <p:sp>
            <p:nvSpPr>
              <p:cNvPr id="92" name="TextBox 1">
                <a:extLst>
                  <a:ext uri="{FF2B5EF4-FFF2-40B4-BE49-F238E27FC236}">
                    <a16:creationId xmlns:a16="http://schemas.microsoft.com/office/drawing/2014/main" id="{CCB053BB-E6B2-406D-9E63-D8B2FD27B416}"/>
                  </a:ext>
                </a:extLst>
              </p:cNvPr>
              <p:cNvSpPr txBox="1"/>
              <p:nvPr/>
            </p:nvSpPr>
            <p:spPr>
              <a:xfrm>
                <a:off x="161114" y="1201047"/>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5</a:t>
                </a:r>
              </a:p>
            </p:txBody>
          </p:sp>
          <p:sp>
            <p:nvSpPr>
              <p:cNvPr id="93" name="TextBox 1">
                <a:extLst>
                  <a:ext uri="{FF2B5EF4-FFF2-40B4-BE49-F238E27FC236}">
                    <a16:creationId xmlns:a16="http://schemas.microsoft.com/office/drawing/2014/main" id="{9A1BF8A8-59A0-49AF-9A84-0AEF63DA73A1}"/>
                  </a:ext>
                </a:extLst>
              </p:cNvPr>
              <p:cNvSpPr txBox="1"/>
              <p:nvPr/>
            </p:nvSpPr>
            <p:spPr>
              <a:xfrm>
                <a:off x="161114" y="418995"/>
                <a:ext cx="857130" cy="391099"/>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a:solidFill>
                      <a:schemeClr val="tx1">
                        <a:lumMod val="75000"/>
                        <a:lumOff val="25000"/>
                      </a:schemeClr>
                    </a:solidFill>
                    <a:latin typeface="Century Gothic"/>
                  </a:rPr>
                  <a:t>6</a:t>
                </a:r>
              </a:p>
            </p:txBody>
          </p:sp>
        </p:grpSp>
        <p:cxnSp>
          <p:nvCxnSpPr>
            <p:cNvPr id="96" name="Straight Arrow Connector 95">
              <a:extLst>
                <a:ext uri="{FF2B5EF4-FFF2-40B4-BE49-F238E27FC236}">
                  <a16:creationId xmlns:a16="http://schemas.microsoft.com/office/drawing/2014/main" id="{2475C7C4-06A6-4A73-A220-3F8434CA3FB5}"/>
                </a:ext>
              </a:extLst>
            </p:cNvPr>
            <p:cNvCxnSpPr>
              <a:cxnSpLocks/>
            </p:cNvCxnSpPr>
            <p:nvPr/>
          </p:nvCxnSpPr>
          <p:spPr>
            <a:xfrm>
              <a:off x="5734383" y="5669012"/>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475C7C4-06A6-4A73-A220-3F8434CA3FB5}"/>
                </a:ext>
              </a:extLst>
            </p:cNvPr>
            <p:cNvCxnSpPr>
              <a:cxnSpLocks/>
            </p:cNvCxnSpPr>
            <p:nvPr/>
          </p:nvCxnSpPr>
          <p:spPr>
            <a:xfrm>
              <a:off x="4435975" y="5663999"/>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2475C7C4-06A6-4A73-A220-3F8434CA3FB5}"/>
                </a:ext>
              </a:extLst>
            </p:cNvPr>
            <p:cNvCxnSpPr>
              <a:cxnSpLocks/>
            </p:cNvCxnSpPr>
            <p:nvPr/>
          </p:nvCxnSpPr>
          <p:spPr>
            <a:xfrm>
              <a:off x="3227803" y="5669013"/>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475C7C4-06A6-4A73-A220-3F8434CA3FB5}"/>
                </a:ext>
              </a:extLst>
            </p:cNvPr>
            <p:cNvCxnSpPr>
              <a:cxnSpLocks/>
            </p:cNvCxnSpPr>
            <p:nvPr/>
          </p:nvCxnSpPr>
          <p:spPr>
            <a:xfrm>
              <a:off x="2190079" y="5674025"/>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36B7B9CA-6FC7-4211-BF01-7D9461A22BBE}"/>
                </a:ext>
              </a:extLst>
            </p:cNvPr>
            <p:cNvCxnSpPr>
              <a:cxnSpLocks/>
            </p:cNvCxnSpPr>
            <p:nvPr/>
          </p:nvCxnSpPr>
          <p:spPr>
            <a:xfrm>
              <a:off x="1107236" y="5663999"/>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860A3952-C848-4DC6-BDFF-7239CA5B39E9}"/>
                </a:ext>
              </a:extLst>
            </p:cNvPr>
            <p:cNvCxnSpPr>
              <a:cxnSpLocks/>
            </p:cNvCxnSpPr>
            <p:nvPr/>
          </p:nvCxnSpPr>
          <p:spPr>
            <a:xfrm>
              <a:off x="6912473" y="5663998"/>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8A239414-63D9-42CB-BD7B-11D3736F112D}"/>
                </a:ext>
              </a:extLst>
            </p:cNvPr>
            <p:cNvCxnSpPr>
              <a:cxnSpLocks/>
            </p:cNvCxnSpPr>
            <p:nvPr/>
          </p:nvCxnSpPr>
          <p:spPr>
            <a:xfrm>
              <a:off x="8075527" y="5674024"/>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02DAC337-2A55-40BF-989D-A1032AF486A2}"/>
                </a:ext>
              </a:extLst>
            </p:cNvPr>
            <p:cNvCxnSpPr>
              <a:cxnSpLocks/>
            </p:cNvCxnSpPr>
            <p:nvPr/>
          </p:nvCxnSpPr>
          <p:spPr>
            <a:xfrm>
              <a:off x="9168394" y="5663999"/>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EBEC1529-4B28-447E-8F0E-1D32076DEB23}"/>
                </a:ext>
              </a:extLst>
            </p:cNvPr>
            <p:cNvCxnSpPr>
              <a:cxnSpLocks/>
            </p:cNvCxnSpPr>
            <p:nvPr/>
          </p:nvCxnSpPr>
          <p:spPr>
            <a:xfrm>
              <a:off x="10231185" y="5663999"/>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52056A7B-E658-4EA2-9C9B-36E727A0C0EB}"/>
                </a:ext>
              </a:extLst>
            </p:cNvPr>
            <p:cNvCxnSpPr>
              <a:cxnSpLocks/>
            </p:cNvCxnSpPr>
            <p:nvPr/>
          </p:nvCxnSpPr>
          <p:spPr>
            <a:xfrm>
              <a:off x="1106689" y="2579435"/>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99A741C1-DD85-40FD-B832-6B77FF614FD5}"/>
                </a:ext>
              </a:extLst>
            </p:cNvPr>
            <p:cNvCxnSpPr>
              <a:cxnSpLocks/>
            </p:cNvCxnSpPr>
            <p:nvPr/>
          </p:nvCxnSpPr>
          <p:spPr>
            <a:xfrm>
              <a:off x="1106688" y="2930356"/>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CF43DA5B-DECF-4E63-AC45-4197BCBC0873}"/>
                </a:ext>
              </a:extLst>
            </p:cNvPr>
            <p:cNvCxnSpPr>
              <a:cxnSpLocks/>
            </p:cNvCxnSpPr>
            <p:nvPr/>
          </p:nvCxnSpPr>
          <p:spPr>
            <a:xfrm>
              <a:off x="1106689" y="3341435"/>
              <a:ext cx="10576560" cy="1016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11">
              <a:extLst>
                <a:ext uri="{FF2B5EF4-FFF2-40B4-BE49-F238E27FC236}">
                  <a16:creationId xmlns:a16="http://schemas.microsoft.com/office/drawing/2014/main" id="{CE1908B0-2C25-4E80-9C20-7E93E38E0C7D}"/>
                </a:ext>
              </a:extLst>
            </p:cNvPr>
            <p:cNvSpPr txBox="1"/>
            <p:nvPr/>
          </p:nvSpPr>
          <p:spPr>
            <a:xfrm rot="19920000">
              <a:off x="9282994" y="5823031"/>
              <a:ext cx="2041565"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lumMod val="75000"/>
                      <a:lumOff val="25000"/>
                    </a:schemeClr>
                  </a:solidFill>
                  <a:latin typeface="Century Gothic"/>
                </a:rPr>
                <a:t>Developed, </a:t>
              </a:r>
              <a:endParaRPr lang="en-US" sz="2000" dirty="0">
                <a:solidFill>
                  <a:schemeClr val="tx1">
                    <a:lumMod val="75000"/>
                    <a:lumOff val="25000"/>
                  </a:schemeClr>
                </a:solidFill>
                <a:cs typeface="Calibri" panose="020F0502020204030204"/>
              </a:endParaRPr>
            </a:p>
            <a:p>
              <a:pPr algn="ctr"/>
              <a:r>
                <a:rPr lang="en-US" sz="1400" dirty="0">
                  <a:solidFill>
                    <a:schemeClr val="tx1">
                      <a:lumMod val="75000"/>
                      <a:lumOff val="25000"/>
                    </a:schemeClr>
                  </a:solidFill>
                  <a:latin typeface="Century Gothic"/>
                </a:rPr>
                <a:t>&lt;20% </a:t>
              </a:r>
              <a:endParaRPr lang="en-US" sz="1400" dirty="0">
                <a:solidFill>
                  <a:schemeClr val="tx1">
                    <a:lumMod val="75000"/>
                    <a:lumOff val="25000"/>
                  </a:schemeClr>
                </a:solidFill>
                <a:cs typeface="Calibri" panose="020F0502020204030204"/>
              </a:endParaRPr>
            </a:p>
          </p:txBody>
        </p:sp>
        <p:sp>
          <p:nvSpPr>
            <p:cNvPr id="9" name="TextBox 11">
              <a:extLst>
                <a:ext uri="{FF2B5EF4-FFF2-40B4-BE49-F238E27FC236}">
                  <a16:creationId xmlns:a16="http://schemas.microsoft.com/office/drawing/2014/main" id="{7CEA3CF5-8C3C-46E6-822B-01BA948E18A7}"/>
                </a:ext>
              </a:extLst>
            </p:cNvPr>
            <p:cNvSpPr txBox="1"/>
            <p:nvPr/>
          </p:nvSpPr>
          <p:spPr>
            <a:xfrm rot="19920000">
              <a:off x="3440041" y="5822888"/>
              <a:ext cx="208167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lumMod val="75000"/>
                      <a:lumOff val="25000"/>
                    </a:schemeClr>
                  </a:solidFill>
                  <a:latin typeface="Century Gothic"/>
                </a:rPr>
                <a:t>Developed, </a:t>
              </a:r>
              <a:endParaRPr lang="en-US" sz="2000" dirty="0">
                <a:solidFill>
                  <a:schemeClr val="tx1">
                    <a:lumMod val="75000"/>
                    <a:lumOff val="25000"/>
                  </a:schemeClr>
                </a:solidFill>
                <a:cs typeface="Calibri" panose="020F0502020204030204"/>
              </a:endParaRPr>
            </a:p>
            <a:p>
              <a:pPr algn="ctr"/>
              <a:r>
                <a:rPr lang="en-US" sz="1400" dirty="0">
                  <a:solidFill>
                    <a:schemeClr val="tx1">
                      <a:lumMod val="75000"/>
                      <a:lumOff val="25000"/>
                    </a:schemeClr>
                  </a:solidFill>
                  <a:latin typeface="Century Gothic"/>
                </a:rPr>
                <a:t>20-49% </a:t>
              </a:r>
              <a:endParaRPr lang="en-US" sz="1400" dirty="0">
                <a:solidFill>
                  <a:schemeClr val="tx1">
                    <a:lumMod val="75000"/>
                    <a:lumOff val="25000"/>
                  </a:schemeClr>
                </a:solidFill>
                <a:cs typeface="Calibri" panose="020F0502020204030204"/>
              </a:endParaRPr>
            </a:p>
          </p:txBody>
        </p:sp>
        <p:sp>
          <p:nvSpPr>
            <p:cNvPr id="10" name="TextBox 11">
              <a:extLst>
                <a:ext uri="{FF2B5EF4-FFF2-40B4-BE49-F238E27FC236}">
                  <a16:creationId xmlns:a16="http://schemas.microsoft.com/office/drawing/2014/main" id="{DC510CAD-1E02-43FD-8B16-7A7CA36C8075}"/>
                </a:ext>
              </a:extLst>
            </p:cNvPr>
            <p:cNvSpPr txBox="1"/>
            <p:nvPr/>
          </p:nvSpPr>
          <p:spPr>
            <a:xfrm rot="19920000">
              <a:off x="2269658" y="5801722"/>
              <a:ext cx="208167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lumMod val="75000"/>
                      <a:lumOff val="25000"/>
                    </a:schemeClr>
                  </a:solidFill>
                  <a:latin typeface="Century Gothic"/>
                </a:rPr>
                <a:t>Developed, </a:t>
              </a:r>
              <a:endParaRPr lang="en-US" sz="2000" dirty="0">
                <a:solidFill>
                  <a:schemeClr val="tx1">
                    <a:lumMod val="75000"/>
                    <a:lumOff val="25000"/>
                  </a:schemeClr>
                </a:solidFill>
                <a:cs typeface="Calibri" panose="020F0502020204030204"/>
              </a:endParaRPr>
            </a:p>
            <a:p>
              <a:pPr algn="ctr"/>
              <a:r>
                <a:rPr lang="en-US" sz="1400" dirty="0">
                  <a:solidFill>
                    <a:schemeClr val="tx1">
                      <a:lumMod val="75000"/>
                      <a:lumOff val="25000"/>
                    </a:schemeClr>
                  </a:solidFill>
                  <a:latin typeface="Century Gothic"/>
                </a:rPr>
                <a:t>50-79% </a:t>
              </a:r>
              <a:endParaRPr lang="en-US" sz="1400" dirty="0">
                <a:solidFill>
                  <a:schemeClr val="tx1">
                    <a:lumMod val="75000"/>
                    <a:lumOff val="25000"/>
                  </a:schemeClr>
                </a:solidFill>
                <a:cs typeface="Calibri" panose="020F0502020204030204"/>
              </a:endParaRPr>
            </a:p>
          </p:txBody>
        </p:sp>
        <p:sp>
          <p:nvSpPr>
            <p:cNvPr id="11" name="TextBox 11">
              <a:extLst>
                <a:ext uri="{FF2B5EF4-FFF2-40B4-BE49-F238E27FC236}">
                  <a16:creationId xmlns:a16="http://schemas.microsoft.com/office/drawing/2014/main" id="{F6C490CA-30EA-4C5A-B315-E2B463124875}"/>
                </a:ext>
              </a:extLst>
            </p:cNvPr>
            <p:cNvSpPr txBox="1"/>
            <p:nvPr/>
          </p:nvSpPr>
          <p:spPr>
            <a:xfrm rot="19920000">
              <a:off x="1155221" y="5832336"/>
              <a:ext cx="208167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lumMod val="75000"/>
                      <a:lumOff val="25000"/>
                    </a:schemeClr>
                  </a:solidFill>
                  <a:latin typeface="Century Gothic"/>
                </a:rPr>
                <a:t>Developed, </a:t>
              </a:r>
              <a:endParaRPr lang="en-US" sz="2000" dirty="0">
                <a:solidFill>
                  <a:schemeClr val="tx1">
                    <a:lumMod val="75000"/>
                    <a:lumOff val="25000"/>
                  </a:schemeClr>
                </a:solidFill>
                <a:cs typeface="Calibri" panose="020F0502020204030204"/>
              </a:endParaRPr>
            </a:p>
            <a:p>
              <a:pPr algn="ctr"/>
              <a:r>
                <a:rPr lang="en-US" sz="1400" dirty="0">
                  <a:solidFill>
                    <a:schemeClr val="tx1">
                      <a:lumMod val="75000"/>
                      <a:lumOff val="25000"/>
                    </a:schemeClr>
                  </a:solidFill>
                  <a:latin typeface="Century Gothic"/>
                </a:rPr>
                <a:t>80-100% </a:t>
              </a:r>
              <a:endParaRPr lang="en-US" sz="1400" dirty="0">
                <a:solidFill>
                  <a:schemeClr val="tx1">
                    <a:lumMod val="75000"/>
                    <a:lumOff val="25000"/>
                  </a:schemeClr>
                </a:solidFill>
                <a:cs typeface="Calibri" panose="020F0502020204030204"/>
              </a:endParaRPr>
            </a:p>
          </p:txBody>
        </p:sp>
        <p:sp>
          <p:nvSpPr>
            <p:cNvPr id="17" name="TextBox 11">
              <a:extLst>
                <a:ext uri="{FF2B5EF4-FFF2-40B4-BE49-F238E27FC236}">
                  <a16:creationId xmlns:a16="http://schemas.microsoft.com/office/drawing/2014/main" id="{7102A6D8-DF52-4D2E-BA08-E7A31D476896}"/>
                </a:ext>
              </a:extLst>
            </p:cNvPr>
            <p:cNvSpPr txBox="1"/>
            <p:nvPr/>
          </p:nvSpPr>
          <p:spPr>
            <a:xfrm rot="20040000">
              <a:off x="525234" y="5664332"/>
              <a:ext cx="208167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Open Water</a:t>
              </a:r>
            </a:p>
          </p:txBody>
        </p:sp>
        <p:sp>
          <p:nvSpPr>
            <p:cNvPr id="19" name="TextBox 11">
              <a:extLst>
                <a:ext uri="{FF2B5EF4-FFF2-40B4-BE49-F238E27FC236}">
                  <a16:creationId xmlns:a16="http://schemas.microsoft.com/office/drawing/2014/main" id="{61F221CB-3320-4D89-85AB-FF659FEABDE0}"/>
                </a:ext>
              </a:extLst>
            </p:cNvPr>
            <p:cNvSpPr txBox="1"/>
            <p:nvPr/>
          </p:nvSpPr>
          <p:spPr>
            <a:xfrm rot="20040000">
              <a:off x="5157391" y="5561284"/>
              <a:ext cx="208167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Wetlands</a:t>
              </a:r>
            </a:p>
          </p:txBody>
        </p:sp>
        <p:sp>
          <p:nvSpPr>
            <p:cNvPr id="20" name="TextBox 11">
              <a:extLst>
                <a:ext uri="{FF2B5EF4-FFF2-40B4-BE49-F238E27FC236}">
                  <a16:creationId xmlns:a16="http://schemas.microsoft.com/office/drawing/2014/main" id="{9745E651-6D14-4DE8-9E9D-37BFC5AAB770}"/>
                </a:ext>
              </a:extLst>
            </p:cNvPr>
            <p:cNvSpPr txBox="1"/>
            <p:nvPr/>
          </p:nvSpPr>
          <p:spPr>
            <a:xfrm rot="19920000">
              <a:off x="6141797" y="5660543"/>
              <a:ext cx="208167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Barren Land</a:t>
              </a:r>
            </a:p>
          </p:txBody>
        </p:sp>
        <p:sp>
          <p:nvSpPr>
            <p:cNvPr id="21" name="TextBox 11">
              <a:extLst>
                <a:ext uri="{FF2B5EF4-FFF2-40B4-BE49-F238E27FC236}">
                  <a16:creationId xmlns:a16="http://schemas.microsoft.com/office/drawing/2014/main" id="{77AD9E69-5BA1-432F-9077-A0A7B889E6B0}"/>
                </a:ext>
              </a:extLst>
            </p:cNvPr>
            <p:cNvSpPr txBox="1"/>
            <p:nvPr/>
          </p:nvSpPr>
          <p:spPr>
            <a:xfrm rot="19860000">
              <a:off x="7609381" y="5493112"/>
              <a:ext cx="208167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Shrub &amp; </a:t>
              </a:r>
              <a:endParaRPr lang="en-US" sz="2000" dirty="0">
                <a:solidFill>
                  <a:schemeClr val="tx1">
                    <a:lumMod val="75000"/>
                    <a:lumOff val="25000"/>
                  </a:schemeClr>
                </a:solidFill>
                <a:cs typeface="Calibri"/>
              </a:endParaRPr>
            </a:p>
            <a:p>
              <a:r>
                <a:rPr lang="en-US" sz="1400" dirty="0">
                  <a:solidFill>
                    <a:schemeClr val="tx1">
                      <a:lumMod val="75000"/>
                      <a:lumOff val="25000"/>
                    </a:schemeClr>
                  </a:solidFill>
                  <a:latin typeface="Century Gothic"/>
                </a:rPr>
                <a:t>Grassland</a:t>
              </a:r>
              <a:endParaRPr lang="en-US" sz="1400" dirty="0">
                <a:solidFill>
                  <a:schemeClr val="tx1">
                    <a:lumMod val="75000"/>
                    <a:lumOff val="25000"/>
                  </a:schemeClr>
                </a:solidFill>
                <a:cs typeface="Calibri"/>
              </a:endParaRPr>
            </a:p>
          </p:txBody>
        </p:sp>
        <p:sp>
          <p:nvSpPr>
            <p:cNvPr id="22" name="TextBox 11">
              <a:extLst>
                <a:ext uri="{FF2B5EF4-FFF2-40B4-BE49-F238E27FC236}">
                  <a16:creationId xmlns:a16="http://schemas.microsoft.com/office/drawing/2014/main" id="{18BA0CBD-D641-4C41-8C4A-ED9DA0FCA767}"/>
                </a:ext>
              </a:extLst>
            </p:cNvPr>
            <p:cNvSpPr txBox="1"/>
            <p:nvPr/>
          </p:nvSpPr>
          <p:spPr>
            <a:xfrm rot="19860000">
              <a:off x="8252302" y="5819655"/>
              <a:ext cx="195132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lumMod val="75000"/>
                      <a:lumOff val="25000"/>
                    </a:schemeClr>
                  </a:solidFill>
                  <a:latin typeface="Century Gothic"/>
                </a:rPr>
                <a:t>Agricultural </a:t>
              </a:r>
              <a:endParaRPr lang="en-US" sz="1400" dirty="0">
                <a:solidFill>
                  <a:schemeClr val="tx1">
                    <a:lumMod val="75000"/>
                    <a:lumOff val="25000"/>
                  </a:schemeClr>
                </a:solidFill>
                <a:cs typeface="Calibri" panose="020F0502020204030204"/>
              </a:endParaRPr>
            </a:p>
            <a:p>
              <a:pPr algn="ctr"/>
              <a:r>
                <a:rPr lang="en-US" sz="1400" dirty="0">
                  <a:solidFill>
                    <a:schemeClr val="tx1">
                      <a:lumMod val="75000"/>
                      <a:lumOff val="25000"/>
                    </a:schemeClr>
                  </a:solidFill>
                  <a:latin typeface="Century Gothic"/>
                </a:rPr>
                <a:t>Lands</a:t>
              </a:r>
              <a:endParaRPr lang="en-US" sz="1400" dirty="0">
                <a:solidFill>
                  <a:schemeClr val="tx1">
                    <a:lumMod val="75000"/>
                    <a:lumOff val="25000"/>
                  </a:schemeClr>
                </a:solidFill>
                <a:cs typeface="Calibri" panose="020F0502020204030204"/>
              </a:endParaRPr>
            </a:p>
          </p:txBody>
        </p:sp>
      </p:grpSp>
      <p:sp>
        <p:nvSpPr>
          <p:cNvPr id="28" name="Oval 27">
            <a:extLst>
              <a:ext uri="{FF2B5EF4-FFF2-40B4-BE49-F238E27FC236}">
                <a16:creationId xmlns:a16="http://schemas.microsoft.com/office/drawing/2014/main" id="{3E6A1F91-B380-4223-A9F9-B6E31ECE471F}"/>
              </a:ext>
            </a:extLst>
          </p:cNvPr>
          <p:cNvSpPr/>
          <p:nvPr/>
        </p:nvSpPr>
        <p:spPr>
          <a:xfrm>
            <a:off x="1064572" y="5620419"/>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65B23C9-8C1E-4AF5-BCD9-5D5ECE43E2EF}"/>
              </a:ext>
            </a:extLst>
          </p:cNvPr>
          <p:cNvSpPr/>
          <p:nvPr/>
        </p:nvSpPr>
        <p:spPr>
          <a:xfrm>
            <a:off x="2141397" y="5426688"/>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FCD819D3-42D2-4B21-8186-1426160B5619}"/>
              </a:ext>
            </a:extLst>
          </p:cNvPr>
          <p:cNvSpPr/>
          <p:nvPr/>
        </p:nvSpPr>
        <p:spPr>
          <a:xfrm>
            <a:off x="11218334" y="4092965"/>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Arrow Connector 61">
            <a:extLst>
              <a:ext uri="{FF2B5EF4-FFF2-40B4-BE49-F238E27FC236}">
                <a16:creationId xmlns:a16="http://schemas.microsoft.com/office/drawing/2014/main" id="{25C60879-BA57-4C23-AB6B-EE146C0432D4}"/>
              </a:ext>
            </a:extLst>
          </p:cNvPr>
          <p:cNvCxnSpPr>
            <a:cxnSpLocks/>
          </p:cNvCxnSpPr>
          <p:nvPr/>
        </p:nvCxnSpPr>
        <p:spPr>
          <a:xfrm>
            <a:off x="11275927" y="5676031"/>
            <a:ext cx="0" cy="142240"/>
          </a:xfrm>
          <a:prstGeom prst="straightConnector1">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6F1A415E-F184-4B7F-802F-CA08FB760BB0}"/>
              </a:ext>
            </a:extLst>
          </p:cNvPr>
          <p:cNvCxnSpPr>
            <a:cxnSpLocks/>
          </p:cNvCxnSpPr>
          <p:nvPr/>
        </p:nvCxnSpPr>
        <p:spPr>
          <a:xfrm flipH="1">
            <a:off x="10092990" y="4147384"/>
            <a:ext cx="1182548" cy="224479"/>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sp>
        <p:nvSpPr>
          <p:cNvPr id="216" name="Oval 215">
            <a:extLst>
              <a:ext uri="{FF2B5EF4-FFF2-40B4-BE49-F238E27FC236}">
                <a16:creationId xmlns:a16="http://schemas.microsoft.com/office/drawing/2014/main" id="{1886D9B9-C88D-4239-84FC-3FDD48F58133}"/>
              </a:ext>
            </a:extLst>
          </p:cNvPr>
          <p:cNvSpPr/>
          <p:nvPr/>
        </p:nvSpPr>
        <p:spPr>
          <a:xfrm>
            <a:off x="5690253" y="4612290"/>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11">
            <a:extLst>
              <a:ext uri="{FF2B5EF4-FFF2-40B4-BE49-F238E27FC236}">
                <a16:creationId xmlns:a16="http://schemas.microsoft.com/office/drawing/2014/main" id="{B0221D4E-A997-4814-9592-425498A8070A}"/>
              </a:ext>
            </a:extLst>
          </p:cNvPr>
          <p:cNvSpPr txBox="1"/>
          <p:nvPr/>
        </p:nvSpPr>
        <p:spPr>
          <a:xfrm rot="19860000">
            <a:off x="10979061" y="5761019"/>
            <a:ext cx="792291"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Forest</a:t>
            </a:r>
          </a:p>
        </p:txBody>
      </p:sp>
      <p:cxnSp>
        <p:nvCxnSpPr>
          <p:cNvPr id="65" name="Straight Arrow Connector 64">
            <a:extLst>
              <a:ext uri="{FF2B5EF4-FFF2-40B4-BE49-F238E27FC236}">
                <a16:creationId xmlns:a16="http://schemas.microsoft.com/office/drawing/2014/main" id="{834D8DC2-D8B8-4919-BC2F-858B313525B4}"/>
              </a:ext>
            </a:extLst>
          </p:cNvPr>
          <p:cNvCxnSpPr>
            <a:cxnSpLocks/>
          </p:cNvCxnSpPr>
          <p:nvPr/>
        </p:nvCxnSpPr>
        <p:spPr>
          <a:xfrm flipH="1">
            <a:off x="9074118" y="3482070"/>
            <a:ext cx="1040509" cy="273494"/>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225" name="Straight Arrow Connector 224">
            <a:extLst>
              <a:ext uri="{FF2B5EF4-FFF2-40B4-BE49-F238E27FC236}">
                <a16:creationId xmlns:a16="http://schemas.microsoft.com/office/drawing/2014/main" id="{41881059-6380-46D6-98D7-73F24ED11D31}"/>
              </a:ext>
            </a:extLst>
          </p:cNvPr>
          <p:cNvCxnSpPr>
            <a:cxnSpLocks/>
          </p:cNvCxnSpPr>
          <p:nvPr/>
        </p:nvCxnSpPr>
        <p:spPr>
          <a:xfrm flipH="1">
            <a:off x="10114335" y="2582463"/>
            <a:ext cx="1168624" cy="909050"/>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sp>
        <p:nvSpPr>
          <p:cNvPr id="98" name="Oval 97">
            <a:extLst>
              <a:ext uri="{FF2B5EF4-FFF2-40B4-BE49-F238E27FC236}">
                <a16:creationId xmlns:a16="http://schemas.microsoft.com/office/drawing/2014/main" id="{1FD8D781-4AA2-4F8D-97D6-482CC0337F39}"/>
              </a:ext>
            </a:extLst>
          </p:cNvPr>
          <p:cNvSpPr/>
          <p:nvPr/>
        </p:nvSpPr>
        <p:spPr>
          <a:xfrm>
            <a:off x="11223772" y="2542927"/>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77BCC34E-E64A-466E-A24D-87CCC4E673EF}"/>
              </a:ext>
            </a:extLst>
          </p:cNvPr>
          <p:cNvSpPr/>
          <p:nvPr/>
        </p:nvSpPr>
        <p:spPr>
          <a:xfrm>
            <a:off x="6884606" y="4596094"/>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8700FEFD-AB37-4B5E-BA31-4D45C4D35E58}"/>
              </a:ext>
            </a:extLst>
          </p:cNvPr>
          <p:cNvSpPr/>
          <p:nvPr/>
        </p:nvSpPr>
        <p:spPr>
          <a:xfrm>
            <a:off x="4386939" y="4617261"/>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5180F08A-8060-4D19-A3BE-0DC1B8D63BC4}"/>
              </a:ext>
            </a:extLst>
          </p:cNvPr>
          <p:cNvSpPr/>
          <p:nvPr/>
        </p:nvSpPr>
        <p:spPr>
          <a:xfrm>
            <a:off x="3169856" y="5072343"/>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C9230211-C8D3-4C57-AC66-31D13F935322}"/>
              </a:ext>
            </a:extLst>
          </p:cNvPr>
          <p:cNvSpPr/>
          <p:nvPr/>
        </p:nvSpPr>
        <p:spPr>
          <a:xfrm>
            <a:off x="6889750" y="4918464"/>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3C087583-7AC4-4032-9EB1-2B4C1E76CD94}"/>
              </a:ext>
            </a:extLst>
          </p:cNvPr>
          <p:cNvSpPr/>
          <p:nvPr/>
        </p:nvSpPr>
        <p:spPr>
          <a:xfrm>
            <a:off x="5693833" y="4918465"/>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2EA043F-16DD-4BAD-8AA6-A93E132AA31E}"/>
              </a:ext>
            </a:extLst>
          </p:cNvPr>
          <p:cNvSpPr/>
          <p:nvPr/>
        </p:nvSpPr>
        <p:spPr>
          <a:xfrm>
            <a:off x="4392083" y="4918464"/>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8218C6F5-1616-4878-92E6-DC8B20DC329D}"/>
              </a:ext>
            </a:extLst>
          </p:cNvPr>
          <p:cNvSpPr/>
          <p:nvPr/>
        </p:nvSpPr>
        <p:spPr>
          <a:xfrm>
            <a:off x="3175000" y="5183048"/>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2B51E14E-545C-4A4A-BA39-13F435EAE94F}"/>
              </a:ext>
            </a:extLst>
          </p:cNvPr>
          <p:cNvSpPr/>
          <p:nvPr/>
        </p:nvSpPr>
        <p:spPr>
          <a:xfrm>
            <a:off x="10070188" y="3431926"/>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8CB88C03-DF74-42AB-BBFD-A51088274D6E}"/>
              </a:ext>
            </a:extLst>
          </p:cNvPr>
          <p:cNvSpPr/>
          <p:nvPr/>
        </p:nvSpPr>
        <p:spPr>
          <a:xfrm>
            <a:off x="9054189" y="3707093"/>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1161AE16-FC55-4D8F-8152-8B862A973489}"/>
              </a:ext>
            </a:extLst>
          </p:cNvPr>
          <p:cNvSpPr/>
          <p:nvPr/>
        </p:nvSpPr>
        <p:spPr>
          <a:xfrm>
            <a:off x="7985271" y="3707093"/>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308D5744-C6FE-4FFD-9079-6280AFF87684}"/>
              </a:ext>
            </a:extLst>
          </p:cNvPr>
          <p:cNvSpPr/>
          <p:nvPr/>
        </p:nvSpPr>
        <p:spPr>
          <a:xfrm>
            <a:off x="10075333" y="4315214"/>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5016718D-A3E7-432A-9A74-B27ACAA4CD28}"/>
              </a:ext>
            </a:extLst>
          </p:cNvPr>
          <p:cNvSpPr/>
          <p:nvPr/>
        </p:nvSpPr>
        <p:spPr>
          <a:xfrm>
            <a:off x="9059333" y="4473965"/>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721AF7A2-7264-4406-840F-DB590E9C00A2}"/>
              </a:ext>
            </a:extLst>
          </p:cNvPr>
          <p:cNvSpPr/>
          <p:nvPr/>
        </p:nvSpPr>
        <p:spPr>
          <a:xfrm>
            <a:off x="7990416" y="4473964"/>
            <a:ext cx="105833" cy="105833"/>
          </a:xfrm>
          <a:prstGeom prst="ellipse">
            <a:avLst/>
          </a:prstGeom>
          <a:solidFill>
            <a:srgbClr val="A9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Arrow Connector 119">
            <a:extLst>
              <a:ext uri="{FF2B5EF4-FFF2-40B4-BE49-F238E27FC236}">
                <a16:creationId xmlns:a16="http://schemas.microsoft.com/office/drawing/2014/main" id="{B92F7081-B81C-4F9D-99CE-4344833300E1}"/>
              </a:ext>
            </a:extLst>
          </p:cNvPr>
          <p:cNvCxnSpPr>
            <a:cxnSpLocks/>
          </p:cNvCxnSpPr>
          <p:nvPr/>
        </p:nvCxnSpPr>
        <p:spPr>
          <a:xfrm flipH="1">
            <a:off x="8016214" y="3756224"/>
            <a:ext cx="1117376" cy="555"/>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1" name="Straight Arrow Connector 120">
            <a:extLst>
              <a:ext uri="{FF2B5EF4-FFF2-40B4-BE49-F238E27FC236}">
                <a16:creationId xmlns:a16="http://schemas.microsoft.com/office/drawing/2014/main" id="{F6048BC8-3FA2-4EC4-8C40-5FF1800CE2E6}"/>
              </a:ext>
            </a:extLst>
          </p:cNvPr>
          <p:cNvCxnSpPr>
            <a:cxnSpLocks/>
          </p:cNvCxnSpPr>
          <p:nvPr/>
        </p:nvCxnSpPr>
        <p:spPr>
          <a:xfrm flipH="1">
            <a:off x="6904964" y="3745640"/>
            <a:ext cx="1170292" cy="921304"/>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2" name="Straight Arrow Connector 121">
            <a:extLst>
              <a:ext uri="{FF2B5EF4-FFF2-40B4-BE49-F238E27FC236}">
                <a16:creationId xmlns:a16="http://schemas.microsoft.com/office/drawing/2014/main" id="{5F57A13B-88EB-451D-BE2E-54943734A7EC}"/>
              </a:ext>
            </a:extLst>
          </p:cNvPr>
          <p:cNvCxnSpPr>
            <a:cxnSpLocks/>
          </p:cNvCxnSpPr>
          <p:nvPr/>
        </p:nvCxnSpPr>
        <p:spPr>
          <a:xfrm flipH="1">
            <a:off x="5751380" y="4645224"/>
            <a:ext cx="1170293" cy="21721"/>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3" name="Straight Arrow Connector 122">
            <a:extLst>
              <a:ext uri="{FF2B5EF4-FFF2-40B4-BE49-F238E27FC236}">
                <a16:creationId xmlns:a16="http://schemas.microsoft.com/office/drawing/2014/main" id="{76D580ED-FD2B-4ABF-BEBE-CB00CAA9F158}"/>
              </a:ext>
            </a:extLst>
          </p:cNvPr>
          <p:cNvCxnSpPr>
            <a:cxnSpLocks/>
          </p:cNvCxnSpPr>
          <p:nvPr/>
        </p:nvCxnSpPr>
        <p:spPr>
          <a:xfrm flipH="1">
            <a:off x="4396713" y="4666390"/>
            <a:ext cx="1339626" cy="555"/>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4" name="Straight Arrow Connector 123">
            <a:extLst>
              <a:ext uri="{FF2B5EF4-FFF2-40B4-BE49-F238E27FC236}">
                <a16:creationId xmlns:a16="http://schemas.microsoft.com/office/drawing/2014/main" id="{FCC5EC11-FD38-409E-9B83-5A809EC044AE}"/>
              </a:ext>
            </a:extLst>
          </p:cNvPr>
          <p:cNvCxnSpPr>
            <a:cxnSpLocks/>
          </p:cNvCxnSpPr>
          <p:nvPr/>
        </p:nvCxnSpPr>
        <p:spPr>
          <a:xfrm flipH="1">
            <a:off x="3179630" y="4666389"/>
            <a:ext cx="1254959" cy="466221"/>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5" name="Straight Arrow Connector 124">
            <a:extLst>
              <a:ext uri="{FF2B5EF4-FFF2-40B4-BE49-F238E27FC236}">
                <a16:creationId xmlns:a16="http://schemas.microsoft.com/office/drawing/2014/main" id="{B81E420B-2D8F-4C19-B9AA-13A3651E4445}"/>
              </a:ext>
            </a:extLst>
          </p:cNvPr>
          <p:cNvCxnSpPr>
            <a:cxnSpLocks/>
          </p:cNvCxnSpPr>
          <p:nvPr/>
        </p:nvCxnSpPr>
        <p:spPr>
          <a:xfrm flipH="1">
            <a:off x="2163629" y="5121471"/>
            <a:ext cx="1085626" cy="360388"/>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6" name="Straight Arrow Connector 125">
            <a:extLst>
              <a:ext uri="{FF2B5EF4-FFF2-40B4-BE49-F238E27FC236}">
                <a16:creationId xmlns:a16="http://schemas.microsoft.com/office/drawing/2014/main" id="{089B6F13-1F4D-45A8-8564-20F19F44F4B3}"/>
              </a:ext>
            </a:extLst>
          </p:cNvPr>
          <p:cNvCxnSpPr>
            <a:cxnSpLocks/>
          </p:cNvCxnSpPr>
          <p:nvPr/>
        </p:nvCxnSpPr>
        <p:spPr>
          <a:xfrm flipH="1">
            <a:off x="1126463" y="5481305"/>
            <a:ext cx="1064459" cy="212221"/>
          </a:xfrm>
          <a:prstGeom prst="straightConnector1">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7" name="Straight Arrow Connector 126">
            <a:extLst>
              <a:ext uri="{FF2B5EF4-FFF2-40B4-BE49-F238E27FC236}">
                <a16:creationId xmlns:a16="http://schemas.microsoft.com/office/drawing/2014/main" id="{D672AA91-BB45-4465-8F3A-660D1E52E64F}"/>
              </a:ext>
            </a:extLst>
          </p:cNvPr>
          <p:cNvCxnSpPr>
            <a:cxnSpLocks/>
          </p:cNvCxnSpPr>
          <p:nvPr/>
        </p:nvCxnSpPr>
        <p:spPr>
          <a:xfrm flipH="1">
            <a:off x="9066406" y="4369633"/>
            <a:ext cx="1055548" cy="171563"/>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28" name="Straight Arrow Connector 127">
            <a:extLst>
              <a:ext uri="{FF2B5EF4-FFF2-40B4-BE49-F238E27FC236}">
                <a16:creationId xmlns:a16="http://schemas.microsoft.com/office/drawing/2014/main" id="{9E50C859-2393-4A84-B951-6D7548EC1AC1}"/>
              </a:ext>
            </a:extLst>
          </p:cNvPr>
          <p:cNvCxnSpPr>
            <a:cxnSpLocks/>
          </p:cNvCxnSpPr>
          <p:nvPr/>
        </p:nvCxnSpPr>
        <p:spPr>
          <a:xfrm flipH="1" flipV="1">
            <a:off x="8008072" y="4541195"/>
            <a:ext cx="1087298" cy="8353"/>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29" name="Straight Arrow Connector 128">
            <a:extLst>
              <a:ext uri="{FF2B5EF4-FFF2-40B4-BE49-F238E27FC236}">
                <a16:creationId xmlns:a16="http://schemas.microsoft.com/office/drawing/2014/main" id="{93BD6900-946A-4CCA-B8FE-828DF76610B9}"/>
              </a:ext>
            </a:extLst>
          </p:cNvPr>
          <p:cNvCxnSpPr>
            <a:cxnSpLocks/>
          </p:cNvCxnSpPr>
          <p:nvPr/>
        </p:nvCxnSpPr>
        <p:spPr>
          <a:xfrm flipH="1">
            <a:off x="6917988" y="4528383"/>
            <a:ext cx="1140215" cy="446729"/>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30" name="Straight Arrow Connector 129">
            <a:extLst>
              <a:ext uri="{FF2B5EF4-FFF2-40B4-BE49-F238E27FC236}">
                <a16:creationId xmlns:a16="http://schemas.microsoft.com/office/drawing/2014/main" id="{B826581E-FCA0-412D-86FE-FA0A7FACBABD}"/>
              </a:ext>
            </a:extLst>
          </p:cNvPr>
          <p:cNvCxnSpPr>
            <a:cxnSpLocks/>
          </p:cNvCxnSpPr>
          <p:nvPr/>
        </p:nvCxnSpPr>
        <p:spPr>
          <a:xfrm flipH="1">
            <a:off x="5743239" y="4972883"/>
            <a:ext cx="1224881" cy="2230"/>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31" name="Straight Arrow Connector 130">
            <a:extLst>
              <a:ext uri="{FF2B5EF4-FFF2-40B4-BE49-F238E27FC236}">
                <a16:creationId xmlns:a16="http://schemas.microsoft.com/office/drawing/2014/main" id="{8E8D71EA-3A5F-4EAA-8394-D9276C234442}"/>
              </a:ext>
            </a:extLst>
          </p:cNvPr>
          <p:cNvCxnSpPr>
            <a:cxnSpLocks/>
          </p:cNvCxnSpPr>
          <p:nvPr/>
        </p:nvCxnSpPr>
        <p:spPr>
          <a:xfrm flipH="1">
            <a:off x="4473238" y="4972882"/>
            <a:ext cx="1256631" cy="2230"/>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32" name="Straight Arrow Connector 131">
            <a:extLst>
              <a:ext uri="{FF2B5EF4-FFF2-40B4-BE49-F238E27FC236}">
                <a16:creationId xmlns:a16="http://schemas.microsoft.com/office/drawing/2014/main" id="{12B7742E-786C-4AE0-885E-AEC158A9EF9B}"/>
              </a:ext>
            </a:extLst>
          </p:cNvPr>
          <p:cNvCxnSpPr>
            <a:cxnSpLocks/>
          </p:cNvCxnSpPr>
          <p:nvPr/>
        </p:nvCxnSpPr>
        <p:spPr>
          <a:xfrm flipH="1">
            <a:off x="3234989" y="4972883"/>
            <a:ext cx="1224881" cy="277396"/>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33" name="Straight Arrow Connector 132">
            <a:extLst>
              <a:ext uri="{FF2B5EF4-FFF2-40B4-BE49-F238E27FC236}">
                <a16:creationId xmlns:a16="http://schemas.microsoft.com/office/drawing/2014/main" id="{4DD97B70-3B3A-4A8F-8A3D-FDF07E92837D}"/>
              </a:ext>
            </a:extLst>
          </p:cNvPr>
          <p:cNvCxnSpPr>
            <a:cxnSpLocks/>
          </p:cNvCxnSpPr>
          <p:nvPr/>
        </p:nvCxnSpPr>
        <p:spPr>
          <a:xfrm flipH="1">
            <a:off x="2208404" y="5237465"/>
            <a:ext cx="1013215" cy="245647"/>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cxnSp>
        <p:nvCxnSpPr>
          <p:cNvPr id="134" name="Straight Arrow Connector 133">
            <a:extLst>
              <a:ext uri="{FF2B5EF4-FFF2-40B4-BE49-F238E27FC236}">
                <a16:creationId xmlns:a16="http://schemas.microsoft.com/office/drawing/2014/main" id="{5B8AF3CB-BD9A-424E-992D-A3F34EE3C646}"/>
              </a:ext>
            </a:extLst>
          </p:cNvPr>
          <p:cNvCxnSpPr>
            <a:cxnSpLocks/>
          </p:cNvCxnSpPr>
          <p:nvPr/>
        </p:nvCxnSpPr>
        <p:spPr>
          <a:xfrm flipH="1">
            <a:off x="1118322" y="5480883"/>
            <a:ext cx="1087299" cy="224479"/>
          </a:xfrm>
          <a:prstGeom prst="straightConnector1">
            <a:avLst/>
          </a:prstGeom>
          <a:ln>
            <a:solidFill>
              <a:srgbClr val="A9C4DE"/>
            </a:solidFill>
          </a:ln>
        </p:spPr>
        <p:style>
          <a:lnRef idx="3">
            <a:schemeClr val="accent5"/>
          </a:lnRef>
          <a:fillRef idx="0">
            <a:schemeClr val="accent5"/>
          </a:fillRef>
          <a:effectRef idx="2">
            <a:schemeClr val="accent5"/>
          </a:effectRef>
          <a:fontRef idx="minor">
            <a:schemeClr val="tx1"/>
          </a:fontRef>
        </p:style>
      </p:cxnSp>
      <p:sp>
        <p:nvSpPr>
          <p:cNvPr id="37" name="Oval 36">
            <a:extLst>
              <a:ext uri="{FF2B5EF4-FFF2-40B4-BE49-F238E27FC236}">
                <a16:creationId xmlns:a16="http://schemas.microsoft.com/office/drawing/2014/main" id="{3F638EE7-66AD-43B5-AECA-99F75B551C7A}"/>
              </a:ext>
            </a:extLst>
          </p:cNvPr>
          <p:cNvSpPr/>
          <p:nvPr/>
        </p:nvSpPr>
        <p:spPr>
          <a:xfrm>
            <a:off x="1069172" y="5619825"/>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74BFEAE1-04C3-48FE-B5E3-65095846034B}"/>
              </a:ext>
            </a:extLst>
          </p:cNvPr>
          <p:cNvSpPr/>
          <p:nvPr/>
        </p:nvSpPr>
        <p:spPr>
          <a:xfrm>
            <a:off x="2139866" y="5425405"/>
            <a:ext cx="105833" cy="10583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965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Map&#10;&#10;Description automatically generated">
            <a:extLst>
              <a:ext uri="{FF2B5EF4-FFF2-40B4-BE49-F238E27FC236}">
                <a16:creationId xmlns:a16="http://schemas.microsoft.com/office/drawing/2014/main" id="{1C9A5271-9D3D-49F1-9038-78E2D061E3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3149" y="1047534"/>
            <a:ext cx="5910262" cy="4572433"/>
          </a:xfrm>
          <a:prstGeom prst="rect">
            <a:avLst/>
          </a:prstGeom>
          <a:ln w="12700">
            <a:solidFill>
              <a:schemeClr val="tx1">
                <a:lumMod val="75000"/>
                <a:lumOff val="25000"/>
              </a:schemeClr>
            </a:solidFill>
          </a:ln>
        </p:spPr>
      </p:pic>
      <p:pic>
        <p:nvPicPr>
          <p:cNvPr id="6" name="Picture 7" descr="Map&#10;&#10;Description automatically generated">
            <a:extLst>
              <a:ext uri="{FF2B5EF4-FFF2-40B4-BE49-F238E27FC236}">
                <a16:creationId xmlns:a16="http://schemas.microsoft.com/office/drawing/2014/main" id="{58E20C4A-14B7-487D-87E5-B0BC397C5F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239" y="1047534"/>
            <a:ext cx="5913951" cy="4577295"/>
          </a:xfrm>
          <a:prstGeom prst="rect">
            <a:avLst/>
          </a:prstGeom>
          <a:ln w="12700">
            <a:solidFill>
              <a:schemeClr val="tx1">
                <a:lumMod val="75000"/>
                <a:lumOff val="25000"/>
              </a:schemeClr>
            </a:solidFill>
          </a:ln>
        </p:spPr>
      </p:pic>
      <p:sp>
        <p:nvSpPr>
          <p:cNvPr id="52" name="TextBox 51">
            <a:extLst>
              <a:ext uri="{FF2B5EF4-FFF2-40B4-BE49-F238E27FC236}">
                <a16:creationId xmlns:a16="http://schemas.microsoft.com/office/drawing/2014/main" id="{A644098C-5D8D-4AAB-BBDA-9DD189BB4406}"/>
              </a:ext>
            </a:extLst>
          </p:cNvPr>
          <p:cNvSpPr txBox="1"/>
          <p:nvPr/>
        </p:nvSpPr>
        <p:spPr>
          <a:xfrm>
            <a:off x="1595634" y="5799490"/>
            <a:ext cx="29548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75000"/>
                    <a:lumOff val="25000"/>
                  </a:schemeClr>
                </a:solidFill>
                <a:latin typeface="Century Gothic"/>
              </a:rPr>
              <a:t>2.3-in/day Rainfall Event </a:t>
            </a:r>
            <a:endParaRPr lang="en-US" dirty="0">
              <a:solidFill>
                <a:schemeClr val="tx1">
                  <a:lumMod val="75000"/>
                  <a:lumOff val="25000"/>
                </a:schemeClr>
              </a:solidFill>
              <a:latin typeface="Century Gothic"/>
              <a:cs typeface="Calibri"/>
            </a:endParaRPr>
          </a:p>
        </p:txBody>
      </p:sp>
      <p:sp>
        <p:nvSpPr>
          <p:cNvPr id="53" name="TextBox 52">
            <a:extLst>
              <a:ext uri="{FF2B5EF4-FFF2-40B4-BE49-F238E27FC236}">
                <a16:creationId xmlns:a16="http://schemas.microsoft.com/office/drawing/2014/main" id="{C319162C-6AF8-41D7-A3E1-FD7B9E417896}"/>
              </a:ext>
            </a:extLst>
          </p:cNvPr>
          <p:cNvSpPr txBox="1"/>
          <p:nvPr/>
        </p:nvSpPr>
        <p:spPr>
          <a:xfrm>
            <a:off x="7832836" y="57968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75000"/>
                    <a:lumOff val="25000"/>
                  </a:schemeClr>
                </a:solidFill>
                <a:latin typeface="Century Gothic"/>
              </a:rPr>
              <a:t>6-in/day Rainfall Event </a:t>
            </a:r>
          </a:p>
        </p:txBody>
      </p:sp>
      <p:pic>
        <p:nvPicPr>
          <p:cNvPr id="91" name="Picture 15" descr="Background pattern&#10;&#10;Description automatically generated">
            <a:extLst>
              <a:ext uri="{FF2B5EF4-FFF2-40B4-BE49-F238E27FC236}">
                <a16:creationId xmlns:a16="http://schemas.microsoft.com/office/drawing/2014/main" id="{87AE0BA3-7158-455D-80C8-0001ECE516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84292" y="1344237"/>
            <a:ext cx="302895" cy="421005"/>
          </a:xfrm>
          <a:prstGeom prst="rect">
            <a:avLst/>
          </a:prstGeom>
        </p:spPr>
      </p:pic>
      <p:sp>
        <p:nvSpPr>
          <p:cNvPr id="93" name="TextBox 92">
            <a:extLst>
              <a:ext uri="{FF2B5EF4-FFF2-40B4-BE49-F238E27FC236}">
                <a16:creationId xmlns:a16="http://schemas.microsoft.com/office/drawing/2014/main" id="{19C0568F-11A1-41C3-B0D4-384FA117C836}"/>
              </a:ext>
            </a:extLst>
          </p:cNvPr>
          <p:cNvSpPr txBox="1"/>
          <p:nvPr/>
        </p:nvSpPr>
        <p:spPr>
          <a:xfrm>
            <a:off x="11685600" y="1030061"/>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N</a:t>
            </a:r>
          </a:p>
        </p:txBody>
      </p:sp>
      <p:sp>
        <p:nvSpPr>
          <p:cNvPr id="122" name="TextBox 121">
            <a:extLst>
              <a:ext uri="{FF2B5EF4-FFF2-40B4-BE49-F238E27FC236}">
                <a16:creationId xmlns:a16="http://schemas.microsoft.com/office/drawing/2014/main" id="{E5B64A1C-1B2B-4E28-9826-2A3B9CA97392}"/>
              </a:ext>
            </a:extLst>
          </p:cNvPr>
          <p:cNvSpPr txBox="1"/>
          <p:nvPr/>
        </p:nvSpPr>
        <p:spPr>
          <a:xfrm>
            <a:off x="1298528" y="5131191"/>
            <a:ext cx="3851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3</a:t>
            </a:r>
          </a:p>
        </p:txBody>
      </p:sp>
      <p:sp>
        <p:nvSpPr>
          <p:cNvPr id="123" name="TextBox 122">
            <a:extLst>
              <a:ext uri="{FF2B5EF4-FFF2-40B4-BE49-F238E27FC236}">
                <a16:creationId xmlns:a16="http://schemas.microsoft.com/office/drawing/2014/main" id="{2CF3930E-B409-4D6A-AA60-B30B288600DC}"/>
              </a:ext>
            </a:extLst>
          </p:cNvPr>
          <p:cNvSpPr txBox="1"/>
          <p:nvPr/>
        </p:nvSpPr>
        <p:spPr>
          <a:xfrm>
            <a:off x="643021" y="5131191"/>
            <a:ext cx="4316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1.5</a:t>
            </a:r>
          </a:p>
        </p:txBody>
      </p:sp>
      <p:sp>
        <p:nvSpPr>
          <p:cNvPr id="124" name="TextBox 123">
            <a:extLst>
              <a:ext uri="{FF2B5EF4-FFF2-40B4-BE49-F238E27FC236}">
                <a16:creationId xmlns:a16="http://schemas.microsoft.com/office/drawing/2014/main" id="{7FBBCF19-E622-4258-ACDA-DF72F11EE528}"/>
              </a:ext>
            </a:extLst>
          </p:cNvPr>
          <p:cNvSpPr txBox="1"/>
          <p:nvPr/>
        </p:nvSpPr>
        <p:spPr>
          <a:xfrm>
            <a:off x="126694" y="5131191"/>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0</a:t>
            </a:r>
          </a:p>
        </p:txBody>
      </p:sp>
      <p:grpSp>
        <p:nvGrpSpPr>
          <p:cNvPr id="125" name="Group 124">
            <a:extLst>
              <a:ext uri="{FF2B5EF4-FFF2-40B4-BE49-F238E27FC236}">
                <a16:creationId xmlns:a16="http://schemas.microsoft.com/office/drawing/2014/main" id="{BB1F3CA2-9AE1-46B8-B822-6FC5D680778E}"/>
              </a:ext>
            </a:extLst>
          </p:cNvPr>
          <p:cNvGrpSpPr/>
          <p:nvPr/>
        </p:nvGrpSpPr>
        <p:grpSpPr>
          <a:xfrm>
            <a:off x="265507" y="5433522"/>
            <a:ext cx="1189555" cy="99030"/>
            <a:chOff x="5402631" y="5905619"/>
            <a:chExt cx="1189555" cy="99030"/>
          </a:xfrm>
        </p:grpSpPr>
        <p:cxnSp>
          <p:nvCxnSpPr>
            <p:cNvPr id="126" name="Straight Connector 125">
              <a:extLst>
                <a:ext uri="{FF2B5EF4-FFF2-40B4-BE49-F238E27FC236}">
                  <a16:creationId xmlns:a16="http://schemas.microsoft.com/office/drawing/2014/main" id="{87036FAF-0246-46A8-8A97-8A2353BFD152}"/>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02D564FB-AA3D-4527-B5FF-384482CAE542}"/>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5AFCA2D-136B-44A9-8FC5-D670B797B84F}"/>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D8767A5-AE13-4D92-A5BC-2127CFCA68B2}"/>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CA1DA3C-F11A-4590-84F4-CCEB6138DC31}"/>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76187FA-A671-4B9B-862C-1A5C88B38E35}"/>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10A89C16-F42E-42F3-A035-A416596A7A96}"/>
              </a:ext>
            </a:extLst>
          </p:cNvPr>
          <p:cNvSpPr txBox="1"/>
          <p:nvPr/>
        </p:nvSpPr>
        <p:spPr>
          <a:xfrm>
            <a:off x="7306240" y="5129863"/>
            <a:ext cx="3851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3</a:t>
            </a:r>
          </a:p>
        </p:txBody>
      </p:sp>
      <p:sp>
        <p:nvSpPr>
          <p:cNvPr id="35" name="TextBox 34">
            <a:extLst>
              <a:ext uri="{FF2B5EF4-FFF2-40B4-BE49-F238E27FC236}">
                <a16:creationId xmlns:a16="http://schemas.microsoft.com/office/drawing/2014/main" id="{B1937979-EEF6-4529-BC78-E51294252E70}"/>
              </a:ext>
            </a:extLst>
          </p:cNvPr>
          <p:cNvSpPr txBox="1"/>
          <p:nvPr/>
        </p:nvSpPr>
        <p:spPr>
          <a:xfrm>
            <a:off x="6650734" y="5129863"/>
            <a:ext cx="4316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1.5</a:t>
            </a:r>
          </a:p>
        </p:txBody>
      </p:sp>
      <p:sp>
        <p:nvSpPr>
          <p:cNvPr id="37" name="TextBox 36">
            <a:extLst>
              <a:ext uri="{FF2B5EF4-FFF2-40B4-BE49-F238E27FC236}">
                <a16:creationId xmlns:a16="http://schemas.microsoft.com/office/drawing/2014/main" id="{9FCF0841-2C42-47F3-8437-C02A9189459F}"/>
              </a:ext>
            </a:extLst>
          </p:cNvPr>
          <p:cNvSpPr txBox="1"/>
          <p:nvPr/>
        </p:nvSpPr>
        <p:spPr>
          <a:xfrm>
            <a:off x="6134407" y="5129863"/>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0</a:t>
            </a:r>
          </a:p>
        </p:txBody>
      </p:sp>
      <p:grpSp>
        <p:nvGrpSpPr>
          <p:cNvPr id="45" name="Group 44">
            <a:extLst>
              <a:ext uri="{FF2B5EF4-FFF2-40B4-BE49-F238E27FC236}">
                <a16:creationId xmlns:a16="http://schemas.microsoft.com/office/drawing/2014/main" id="{15F950DB-2E4D-4250-9E49-6263932BA5C6}"/>
              </a:ext>
            </a:extLst>
          </p:cNvPr>
          <p:cNvGrpSpPr/>
          <p:nvPr/>
        </p:nvGrpSpPr>
        <p:grpSpPr>
          <a:xfrm>
            <a:off x="6273220" y="5432194"/>
            <a:ext cx="1189555" cy="99030"/>
            <a:chOff x="5402631" y="5905619"/>
            <a:chExt cx="1189555" cy="99030"/>
          </a:xfrm>
        </p:grpSpPr>
        <p:cxnSp>
          <p:nvCxnSpPr>
            <p:cNvPr id="39" name="Straight Connector 38">
              <a:extLst>
                <a:ext uri="{FF2B5EF4-FFF2-40B4-BE49-F238E27FC236}">
                  <a16:creationId xmlns:a16="http://schemas.microsoft.com/office/drawing/2014/main" id="{3FC7E36B-09B9-4C35-A608-C1470C58EADD}"/>
                </a:ext>
              </a:extLst>
            </p:cNvPr>
            <p:cNvCxnSpPr>
              <a:cxnSpLocks/>
            </p:cNvCxnSpPr>
            <p:nvPr/>
          </p:nvCxnSpPr>
          <p:spPr>
            <a:xfrm>
              <a:off x="5402631" y="6002079"/>
              <a:ext cx="1189555" cy="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F261583-C1BB-448E-9D0E-E8CCAB24902B}"/>
                </a:ext>
              </a:extLst>
            </p:cNvPr>
            <p:cNvCxnSpPr>
              <a:cxnSpLocks/>
            </p:cNvCxnSpPr>
            <p:nvPr/>
          </p:nvCxnSpPr>
          <p:spPr>
            <a:xfrm>
              <a:off x="599595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BFBAC0B-9DC8-4739-9A7F-2D8F72086A61}"/>
                </a:ext>
              </a:extLst>
            </p:cNvPr>
            <p:cNvCxnSpPr>
              <a:cxnSpLocks/>
            </p:cNvCxnSpPr>
            <p:nvPr/>
          </p:nvCxnSpPr>
          <p:spPr>
            <a:xfrm>
              <a:off x="659218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FF81753-346A-49A0-82F7-D9BE92808F57}"/>
                </a:ext>
              </a:extLst>
            </p:cNvPr>
            <p:cNvCxnSpPr>
              <a:cxnSpLocks/>
            </p:cNvCxnSpPr>
            <p:nvPr/>
          </p:nvCxnSpPr>
          <p:spPr>
            <a:xfrm>
              <a:off x="5402631"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DB4ACD9-9566-4DF0-B510-E6F77634DE64}"/>
                </a:ext>
              </a:extLst>
            </p:cNvPr>
            <p:cNvCxnSpPr>
              <a:cxnSpLocks/>
            </p:cNvCxnSpPr>
            <p:nvPr/>
          </p:nvCxnSpPr>
          <p:spPr>
            <a:xfrm>
              <a:off x="5695074" y="590818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45F042F-2654-4F0D-8FDE-26590002101C}"/>
                </a:ext>
              </a:extLst>
            </p:cNvPr>
            <p:cNvCxnSpPr>
              <a:cxnSpLocks/>
            </p:cNvCxnSpPr>
            <p:nvPr/>
          </p:nvCxnSpPr>
          <p:spPr>
            <a:xfrm>
              <a:off x="6293946" y="5905619"/>
              <a:ext cx="0" cy="9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1" name="Picture 15" descr="Background pattern&#10;&#10;Description automatically generated">
            <a:extLst>
              <a:ext uri="{FF2B5EF4-FFF2-40B4-BE49-F238E27FC236}">
                <a16:creationId xmlns:a16="http://schemas.microsoft.com/office/drawing/2014/main" id="{4BBCC19B-92BE-4CF4-888A-EE4B83E705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7678" y="1367223"/>
            <a:ext cx="302895" cy="421005"/>
          </a:xfrm>
          <a:prstGeom prst="rect">
            <a:avLst/>
          </a:prstGeom>
        </p:spPr>
      </p:pic>
      <p:sp>
        <p:nvSpPr>
          <p:cNvPr id="62" name="TextBox 61">
            <a:extLst>
              <a:ext uri="{FF2B5EF4-FFF2-40B4-BE49-F238E27FC236}">
                <a16:creationId xmlns:a16="http://schemas.microsoft.com/office/drawing/2014/main" id="{0CDCA943-D170-497F-AA87-9C55F0B79B7B}"/>
              </a:ext>
            </a:extLst>
          </p:cNvPr>
          <p:cNvSpPr txBox="1"/>
          <p:nvPr/>
        </p:nvSpPr>
        <p:spPr>
          <a:xfrm>
            <a:off x="5649012" y="1053047"/>
            <a:ext cx="292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N</a:t>
            </a:r>
          </a:p>
        </p:txBody>
      </p:sp>
      <p:sp>
        <p:nvSpPr>
          <p:cNvPr id="2" name="TextBox 1">
            <a:extLst>
              <a:ext uri="{FF2B5EF4-FFF2-40B4-BE49-F238E27FC236}">
                <a16:creationId xmlns:a16="http://schemas.microsoft.com/office/drawing/2014/main" id="{D037848B-0663-44BA-8014-5DA5B2E3B630}"/>
              </a:ext>
            </a:extLst>
          </p:cNvPr>
          <p:cNvSpPr txBox="1"/>
          <p:nvPr/>
        </p:nvSpPr>
        <p:spPr>
          <a:xfrm>
            <a:off x="7464393" y="5138284"/>
            <a:ext cx="5086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mi</a:t>
            </a:r>
          </a:p>
        </p:txBody>
      </p:sp>
      <p:sp>
        <p:nvSpPr>
          <p:cNvPr id="4" name="TextBox 3">
            <a:extLst>
              <a:ext uri="{FF2B5EF4-FFF2-40B4-BE49-F238E27FC236}">
                <a16:creationId xmlns:a16="http://schemas.microsoft.com/office/drawing/2014/main" id="{09ABD285-30FF-4A8E-BB50-5DE4E2635BA4}"/>
              </a:ext>
            </a:extLst>
          </p:cNvPr>
          <p:cNvSpPr txBox="1"/>
          <p:nvPr/>
        </p:nvSpPr>
        <p:spPr>
          <a:xfrm>
            <a:off x="1461504" y="5132083"/>
            <a:ext cx="5086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cs typeface="Calibri"/>
              </a:rPr>
              <a:t>mi</a:t>
            </a:r>
          </a:p>
        </p:txBody>
      </p:sp>
      <p:sp>
        <p:nvSpPr>
          <p:cNvPr id="63" name="TextBox 62">
            <a:extLst>
              <a:ext uri="{FF2B5EF4-FFF2-40B4-BE49-F238E27FC236}">
                <a16:creationId xmlns:a16="http://schemas.microsoft.com/office/drawing/2014/main" id="{CCB473E0-79FF-6748-8594-DEF1E2195665}"/>
              </a:ext>
            </a:extLst>
          </p:cNvPr>
          <p:cNvSpPr txBox="1"/>
          <p:nvPr/>
        </p:nvSpPr>
        <p:spPr>
          <a:xfrm>
            <a:off x="-1545" y="225161"/>
            <a:ext cx="534385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266E99"/>
                </a:solidFill>
                <a:latin typeface="Century Gothic"/>
              </a:rPr>
              <a:t>InVEST Results: Runoff</a:t>
            </a:r>
            <a:endParaRPr lang="en-US" dirty="0"/>
          </a:p>
        </p:txBody>
      </p:sp>
      <p:grpSp>
        <p:nvGrpSpPr>
          <p:cNvPr id="3" name="Group 2">
            <a:extLst>
              <a:ext uri="{FF2B5EF4-FFF2-40B4-BE49-F238E27FC236}">
                <a16:creationId xmlns:a16="http://schemas.microsoft.com/office/drawing/2014/main" id="{4117A4E9-64AC-43F6-9C27-D2B9F896181A}"/>
              </a:ext>
            </a:extLst>
          </p:cNvPr>
          <p:cNvGrpSpPr/>
          <p:nvPr/>
        </p:nvGrpSpPr>
        <p:grpSpPr>
          <a:xfrm>
            <a:off x="174700" y="1056509"/>
            <a:ext cx="1617335" cy="2140894"/>
            <a:chOff x="13509700" y="4296212"/>
            <a:chExt cx="1617335" cy="2140894"/>
          </a:xfrm>
        </p:grpSpPr>
        <p:grpSp>
          <p:nvGrpSpPr>
            <p:cNvPr id="65" name="Group 64">
              <a:extLst>
                <a:ext uri="{FF2B5EF4-FFF2-40B4-BE49-F238E27FC236}">
                  <a16:creationId xmlns:a16="http://schemas.microsoft.com/office/drawing/2014/main" id="{F57C77D5-7192-4339-A601-251BB877ED77}"/>
                </a:ext>
              </a:extLst>
            </p:cNvPr>
            <p:cNvGrpSpPr/>
            <p:nvPr/>
          </p:nvGrpSpPr>
          <p:grpSpPr>
            <a:xfrm>
              <a:off x="13509702" y="4296212"/>
              <a:ext cx="1376702" cy="317803"/>
              <a:chOff x="169015" y="1142117"/>
              <a:chExt cx="1376702" cy="317803"/>
            </a:xfrm>
          </p:grpSpPr>
          <p:sp>
            <p:nvSpPr>
              <p:cNvPr id="114" name="Rectangle 113">
                <a:extLst>
                  <a:ext uri="{FF2B5EF4-FFF2-40B4-BE49-F238E27FC236}">
                    <a16:creationId xmlns:a16="http://schemas.microsoft.com/office/drawing/2014/main" id="{C94DB6FA-7258-4D6D-B96A-97701C0D0605}"/>
                  </a:ext>
                </a:extLst>
              </p:cNvPr>
              <p:cNvSpPr/>
              <p:nvPr/>
            </p:nvSpPr>
            <p:spPr>
              <a:xfrm>
                <a:off x="169015" y="1182725"/>
                <a:ext cx="335876" cy="247471"/>
              </a:xfrm>
              <a:prstGeom prst="rect">
                <a:avLst/>
              </a:prstGeom>
              <a:solidFill>
                <a:srgbClr val="FCF6E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15" name="TextBox 16">
                <a:extLst>
                  <a:ext uri="{FF2B5EF4-FFF2-40B4-BE49-F238E27FC236}">
                    <a16:creationId xmlns:a16="http://schemas.microsoft.com/office/drawing/2014/main" id="{5AAB56F8-A12F-498C-9774-D8B15F88DD93}"/>
                  </a:ext>
                </a:extLst>
              </p:cNvPr>
              <p:cNvSpPr txBox="1"/>
              <p:nvPr/>
            </p:nvSpPr>
            <p:spPr>
              <a:xfrm>
                <a:off x="452774" y="1142117"/>
                <a:ext cx="1092943" cy="3178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0-10%</a:t>
                </a:r>
              </a:p>
            </p:txBody>
          </p:sp>
        </p:grpSp>
        <p:grpSp>
          <p:nvGrpSpPr>
            <p:cNvPr id="67" name="Group 66">
              <a:extLst>
                <a:ext uri="{FF2B5EF4-FFF2-40B4-BE49-F238E27FC236}">
                  <a16:creationId xmlns:a16="http://schemas.microsoft.com/office/drawing/2014/main" id="{B1EAE802-5A50-4898-8FCA-106819C29EE1}"/>
                </a:ext>
              </a:extLst>
            </p:cNvPr>
            <p:cNvGrpSpPr/>
            <p:nvPr/>
          </p:nvGrpSpPr>
          <p:grpSpPr>
            <a:xfrm>
              <a:off x="13509702" y="4613429"/>
              <a:ext cx="1436859" cy="307777"/>
              <a:chOff x="169015" y="1440257"/>
              <a:chExt cx="1436859" cy="307777"/>
            </a:xfrm>
          </p:grpSpPr>
          <p:sp>
            <p:nvSpPr>
              <p:cNvPr id="112" name="TextBox 16">
                <a:extLst>
                  <a:ext uri="{FF2B5EF4-FFF2-40B4-BE49-F238E27FC236}">
                    <a16:creationId xmlns:a16="http://schemas.microsoft.com/office/drawing/2014/main" id="{361B9A61-2248-4DE6-9F3A-0B36D47542C0}"/>
                  </a:ext>
                </a:extLst>
              </p:cNvPr>
              <p:cNvSpPr txBox="1"/>
              <p:nvPr/>
            </p:nvSpPr>
            <p:spPr>
              <a:xfrm>
                <a:off x="452774" y="1440257"/>
                <a:ext cx="11531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11-30%</a:t>
                </a:r>
              </a:p>
            </p:txBody>
          </p:sp>
          <p:sp>
            <p:nvSpPr>
              <p:cNvPr id="113" name="Rectangle 112">
                <a:extLst>
                  <a:ext uri="{FF2B5EF4-FFF2-40B4-BE49-F238E27FC236}">
                    <a16:creationId xmlns:a16="http://schemas.microsoft.com/office/drawing/2014/main" id="{905D5B95-B03D-4AFB-A7E1-B917B47B9D15}"/>
                  </a:ext>
                </a:extLst>
              </p:cNvPr>
              <p:cNvSpPr/>
              <p:nvPr/>
            </p:nvSpPr>
            <p:spPr>
              <a:xfrm>
                <a:off x="169015" y="1470839"/>
                <a:ext cx="335876" cy="246612"/>
              </a:xfrm>
              <a:prstGeom prst="rect">
                <a:avLst/>
              </a:prstGeom>
              <a:solidFill>
                <a:srgbClr val="FCD2E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nvGrpSpPr>
            <p:cNvPr id="69" name="Group 68">
              <a:extLst>
                <a:ext uri="{FF2B5EF4-FFF2-40B4-BE49-F238E27FC236}">
                  <a16:creationId xmlns:a16="http://schemas.microsoft.com/office/drawing/2014/main" id="{5E735B5C-7D6C-4ACA-A5DA-70F3EF307708}"/>
                </a:ext>
              </a:extLst>
            </p:cNvPr>
            <p:cNvGrpSpPr/>
            <p:nvPr/>
          </p:nvGrpSpPr>
          <p:grpSpPr>
            <a:xfrm>
              <a:off x="13509700" y="4910593"/>
              <a:ext cx="1436861" cy="307777"/>
              <a:chOff x="169013" y="1736702"/>
              <a:chExt cx="1436861" cy="307777"/>
            </a:xfrm>
          </p:grpSpPr>
          <p:sp>
            <p:nvSpPr>
              <p:cNvPr id="110" name="TextBox 16">
                <a:extLst>
                  <a:ext uri="{FF2B5EF4-FFF2-40B4-BE49-F238E27FC236}">
                    <a16:creationId xmlns:a16="http://schemas.microsoft.com/office/drawing/2014/main" id="{D94F9025-A069-4937-B2B2-1E2EF05FA07A}"/>
                  </a:ext>
                </a:extLst>
              </p:cNvPr>
              <p:cNvSpPr txBox="1"/>
              <p:nvPr/>
            </p:nvSpPr>
            <p:spPr>
              <a:xfrm>
                <a:off x="452774" y="1736702"/>
                <a:ext cx="11531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31-50%</a:t>
                </a:r>
              </a:p>
            </p:txBody>
          </p:sp>
          <p:sp>
            <p:nvSpPr>
              <p:cNvPr id="111" name="Rectangle 110">
                <a:extLst>
                  <a:ext uri="{FF2B5EF4-FFF2-40B4-BE49-F238E27FC236}">
                    <a16:creationId xmlns:a16="http://schemas.microsoft.com/office/drawing/2014/main" id="{328F06A2-10BE-4156-ACDD-D733469CA2B2}"/>
                  </a:ext>
                </a:extLst>
              </p:cNvPr>
              <p:cNvSpPr/>
              <p:nvPr/>
            </p:nvSpPr>
            <p:spPr>
              <a:xfrm>
                <a:off x="169013" y="1762271"/>
                <a:ext cx="335876" cy="245265"/>
              </a:xfrm>
              <a:prstGeom prst="rect">
                <a:avLst/>
              </a:prstGeom>
              <a:solidFill>
                <a:srgbClr val="F7A3C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nvGrpSpPr>
            <p:cNvPr id="71" name="Group 70">
              <a:extLst>
                <a:ext uri="{FF2B5EF4-FFF2-40B4-BE49-F238E27FC236}">
                  <a16:creationId xmlns:a16="http://schemas.microsoft.com/office/drawing/2014/main" id="{EDE7261D-29AD-46D7-92C4-D9A7594B8611}"/>
                </a:ext>
              </a:extLst>
            </p:cNvPr>
            <p:cNvGrpSpPr/>
            <p:nvPr/>
          </p:nvGrpSpPr>
          <p:grpSpPr>
            <a:xfrm>
              <a:off x="13509701" y="5207757"/>
              <a:ext cx="1567202" cy="307777"/>
              <a:chOff x="169014" y="2044152"/>
              <a:chExt cx="1567202" cy="307777"/>
            </a:xfrm>
          </p:grpSpPr>
          <p:sp>
            <p:nvSpPr>
              <p:cNvPr id="94" name="TextBox 16">
                <a:extLst>
                  <a:ext uri="{FF2B5EF4-FFF2-40B4-BE49-F238E27FC236}">
                    <a16:creationId xmlns:a16="http://schemas.microsoft.com/office/drawing/2014/main" id="{C20CF3E9-182B-41D8-BEEE-2A4F641A28C0}"/>
                  </a:ext>
                </a:extLst>
              </p:cNvPr>
              <p:cNvSpPr txBox="1"/>
              <p:nvPr/>
            </p:nvSpPr>
            <p:spPr>
              <a:xfrm>
                <a:off x="452774" y="2044152"/>
                <a:ext cx="128344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51-70%</a:t>
                </a:r>
              </a:p>
            </p:txBody>
          </p:sp>
          <p:sp>
            <p:nvSpPr>
              <p:cNvPr id="109" name="Rectangle 108">
                <a:extLst>
                  <a:ext uri="{FF2B5EF4-FFF2-40B4-BE49-F238E27FC236}">
                    <a16:creationId xmlns:a16="http://schemas.microsoft.com/office/drawing/2014/main" id="{8F262CFA-0F46-4272-BE11-CFCFA3326BF3}"/>
                  </a:ext>
                </a:extLst>
              </p:cNvPr>
              <p:cNvSpPr/>
              <p:nvPr/>
            </p:nvSpPr>
            <p:spPr>
              <a:xfrm>
                <a:off x="169014" y="2074734"/>
                <a:ext cx="335876" cy="257497"/>
              </a:xfrm>
              <a:prstGeom prst="rect">
                <a:avLst/>
              </a:prstGeom>
              <a:solidFill>
                <a:srgbClr val="F069A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nvGrpSpPr>
            <p:cNvPr id="73" name="Group 72">
              <a:extLst>
                <a:ext uri="{FF2B5EF4-FFF2-40B4-BE49-F238E27FC236}">
                  <a16:creationId xmlns:a16="http://schemas.microsoft.com/office/drawing/2014/main" id="{951AA407-6F72-4466-9EC5-4B8B9584A96A}"/>
                </a:ext>
              </a:extLst>
            </p:cNvPr>
            <p:cNvGrpSpPr/>
            <p:nvPr/>
          </p:nvGrpSpPr>
          <p:grpSpPr>
            <a:xfrm>
              <a:off x="13509701" y="5514948"/>
              <a:ext cx="1617334" cy="307777"/>
              <a:chOff x="169014" y="2370230"/>
              <a:chExt cx="1617334" cy="307777"/>
            </a:xfrm>
          </p:grpSpPr>
          <p:sp>
            <p:nvSpPr>
              <p:cNvPr id="87" name="TextBox 16">
                <a:extLst>
                  <a:ext uri="{FF2B5EF4-FFF2-40B4-BE49-F238E27FC236}">
                    <a16:creationId xmlns:a16="http://schemas.microsoft.com/office/drawing/2014/main" id="{9B10B1D1-4C31-4E54-86C8-91EAF45CEDFA}"/>
                  </a:ext>
                </a:extLst>
              </p:cNvPr>
              <p:cNvSpPr txBox="1"/>
              <p:nvPr/>
            </p:nvSpPr>
            <p:spPr>
              <a:xfrm>
                <a:off x="452774" y="2370230"/>
                <a:ext cx="133357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71-89%</a:t>
                </a:r>
              </a:p>
            </p:txBody>
          </p:sp>
          <p:sp>
            <p:nvSpPr>
              <p:cNvPr id="89" name="Rectangle 88">
                <a:extLst>
                  <a:ext uri="{FF2B5EF4-FFF2-40B4-BE49-F238E27FC236}">
                    <a16:creationId xmlns:a16="http://schemas.microsoft.com/office/drawing/2014/main" id="{D9CCCF54-24E7-46A0-A590-AD4F7AFF2992}"/>
                  </a:ext>
                </a:extLst>
              </p:cNvPr>
              <p:cNvSpPr/>
              <p:nvPr/>
            </p:nvSpPr>
            <p:spPr>
              <a:xfrm>
                <a:off x="169014" y="2400812"/>
                <a:ext cx="335876" cy="246984"/>
              </a:xfrm>
              <a:prstGeom prst="rect">
                <a:avLst/>
              </a:prstGeom>
              <a:solidFill>
                <a:srgbClr val="D1417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73EED48F-0181-45AE-90D0-FE766DC9C1A5}"/>
                </a:ext>
              </a:extLst>
            </p:cNvPr>
            <p:cNvGrpSpPr/>
            <p:nvPr/>
          </p:nvGrpSpPr>
          <p:grpSpPr>
            <a:xfrm>
              <a:off x="13509701" y="5822138"/>
              <a:ext cx="1430644" cy="307777"/>
              <a:chOff x="169014" y="2657918"/>
              <a:chExt cx="1430644" cy="307777"/>
            </a:xfrm>
          </p:grpSpPr>
          <p:sp>
            <p:nvSpPr>
              <p:cNvPr id="83" name="TextBox 16">
                <a:extLst>
                  <a:ext uri="{FF2B5EF4-FFF2-40B4-BE49-F238E27FC236}">
                    <a16:creationId xmlns:a16="http://schemas.microsoft.com/office/drawing/2014/main" id="{6723C383-BCC6-4551-ACB0-757CD8FE0E9B}"/>
                  </a:ext>
                </a:extLst>
              </p:cNvPr>
              <p:cNvSpPr txBox="1"/>
              <p:nvPr/>
            </p:nvSpPr>
            <p:spPr>
              <a:xfrm>
                <a:off x="452774" y="2657918"/>
                <a:ext cx="114688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90-95%</a:t>
                </a:r>
              </a:p>
            </p:txBody>
          </p:sp>
          <p:sp>
            <p:nvSpPr>
              <p:cNvPr id="85" name="Rectangle 84">
                <a:extLst>
                  <a:ext uri="{FF2B5EF4-FFF2-40B4-BE49-F238E27FC236}">
                    <a16:creationId xmlns:a16="http://schemas.microsoft.com/office/drawing/2014/main" id="{5C4ECA42-4038-44AE-9070-F00CFCE1A861}"/>
                  </a:ext>
                </a:extLst>
              </p:cNvPr>
              <p:cNvSpPr/>
              <p:nvPr/>
            </p:nvSpPr>
            <p:spPr>
              <a:xfrm>
                <a:off x="169014" y="2688500"/>
                <a:ext cx="335877" cy="246124"/>
              </a:xfrm>
              <a:prstGeom prst="rect">
                <a:avLst/>
              </a:prstGeom>
              <a:solidFill>
                <a:srgbClr val="87087A"/>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nvGrpSpPr>
            <p:cNvPr id="77" name="Group 76">
              <a:extLst>
                <a:ext uri="{FF2B5EF4-FFF2-40B4-BE49-F238E27FC236}">
                  <a16:creationId xmlns:a16="http://schemas.microsoft.com/office/drawing/2014/main" id="{FC24170D-5F78-4B1C-974F-430CA24A8478}"/>
                </a:ext>
              </a:extLst>
            </p:cNvPr>
            <p:cNvGrpSpPr/>
            <p:nvPr/>
          </p:nvGrpSpPr>
          <p:grpSpPr>
            <a:xfrm>
              <a:off x="13509701" y="6129329"/>
              <a:ext cx="1434454" cy="307777"/>
              <a:chOff x="169014" y="2966640"/>
              <a:chExt cx="1434454" cy="307777"/>
            </a:xfrm>
          </p:grpSpPr>
          <p:sp>
            <p:nvSpPr>
              <p:cNvPr id="79" name="TextBox 16">
                <a:extLst>
                  <a:ext uri="{FF2B5EF4-FFF2-40B4-BE49-F238E27FC236}">
                    <a16:creationId xmlns:a16="http://schemas.microsoft.com/office/drawing/2014/main" id="{C7E9157D-C10F-48FA-BEAF-A7061D70F0F7}"/>
                  </a:ext>
                </a:extLst>
              </p:cNvPr>
              <p:cNvSpPr txBox="1"/>
              <p:nvPr/>
            </p:nvSpPr>
            <p:spPr>
              <a:xfrm>
                <a:off x="452774" y="2966640"/>
                <a:ext cx="115069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96-100%</a:t>
                </a:r>
              </a:p>
            </p:txBody>
          </p:sp>
          <p:sp>
            <p:nvSpPr>
              <p:cNvPr id="81" name="Rectangle 80">
                <a:extLst>
                  <a:ext uri="{FF2B5EF4-FFF2-40B4-BE49-F238E27FC236}">
                    <a16:creationId xmlns:a16="http://schemas.microsoft.com/office/drawing/2014/main" id="{47E2BA40-64EA-4C30-819D-055CB131227C}"/>
                  </a:ext>
                </a:extLst>
              </p:cNvPr>
              <p:cNvSpPr/>
              <p:nvPr/>
            </p:nvSpPr>
            <p:spPr>
              <a:xfrm>
                <a:off x="169014" y="2992209"/>
                <a:ext cx="335877" cy="255664"/>
              </a:xfrm>
              <a:prstGeom prst="rect">
                <a:avLst/>
              </a:prstGeom>
              <a:solidFill>
                <a:srgbClr val="52076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grpSp>
        <p:nvGrpSpPr>
          <p:cNvPr id="5" name="Group 4">
            <a:extLst>
              <a:ext uri="{FF2B5EF4-FFF2-40B4-BE49-F238E27FC236}">
                <a16:creationId xmlns:a16="http://schemas.microsoft.com/office/drawing/2014/main" id="{B89D5F5B-B191-48B9-BBB5-D9D22DA58480}"/>
              </a:ext>
            </a:extLst>
          </p:cNvPr>
          <p:cNvGrpSpPr/>
          <p:nvPr/>
        </p:nvGrpSpPr>
        <p:grpSpPr>
          <a:xfrm>
            <a:off x="6209740" y="1056509"/>
            <a:ext cx="1617335" cy="2140894"/>
            <a:chOff x="13509700" y="4296212"/>
            <a:chExt cx="1617335" cy="2140894"/>
          </a:xfrm>
        </p:grpSpPr>
        <p:grpSp>
          <p:nvGrpSpPr>
            <p:cNvPr id="117" name="Group 116">
              <a:extLst>
                <a:ext uri="{FF2B5EF4-FFF2-40B4-BE49-F238E27FC236}">
                  <a16:creationId xmlns:a16="http://schemas.microsoft.com/office/drawing/2014/main" id="{76CCC195-D0B4-4CA5-A61A-8D2EEE46DAE7}"/>
                </a:ext>
              </a:extLst>
            </p:cNvPr>
            <p:cNvGrpSpPr/>
            <p:nvPr/>
          </p:nvGrpSpPr>
          <p:grpSpPr>
            <a:xfrm>
              <a:off x="13509702" y="4296212"/>
              <a:ext cx="1376702" cy="317803"/>
              <a:chOff x="169015" y="1142117"/>
              <a:chExt cx="1376702" cy="317803"/>
            </a:xfrm>
          </p:grpSpPr>
          <p:sp>
            <p:nvSpPr>
              <p:cNvPr id="146" name="Rectangle 145">
                <a:extLst>
                  <a:ext uri="{FF2B5EF4-FFF2-40B4-BE49-F238E27FC236}">
                    <a16:creationId xmlns:a16="http://schemas.microsoft.com/office/drawing/2014/main" id="{027F45EC-E7A6-4436-A73D-BE7942E6E6D9}"/>
                  </a:ext>
                </a:extLst>
              </p:cNvPr>
              <p:cNvSpPr/>
              <p:nvPr/>
            </p:nvSpPr>
            <p:spPr>
              <a:xfrm>
                <a:off x="169015" y="1182725"/>
                <a:ext cx="335876" cy="247471"/>
              </a:xfrm>
              <a:prstGeom prst="rect">
                <a:avLst/>
              </a:prstGeom>
              <a:solidFill>
                <a:srgbClr val="FCF6E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47" name="TextBox 16">
                <a:extLst>
                  <a:ext uri="{FF2B5EF4-FFF2-40B4-BE49-F238E27FC236}">
                    <a16:creationId xmlns:a16="http://schemas.microsoft.com/office/drawing/2014/main" id="{3E855A43-1470-48C3-80C7-386A9C36C6FF}"/>
                  </a:ext>
                </a:extLst>
              </p:cNvPr>
              <p:cNvSpPr txBox="1"/>
              <p:nvPr/>
            </p:nvSpPr>
            <p:spPr>
              <a:xfrm>
                <a:off x="452774" y="1142117"/>
                <a:ext cx="1092943" cy="3178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0-10%</a:t>
                </a:r>
              </a:p>
            </p:txBody>
          </p:sp>
        </p:grpSp>
        <p:grpSp>
          <p:nvGrpSpPr>
            <p:cNvPr id="118" name="Group 117">
              <a:extLst>
                <a:ext uri="{FF2B5EF4-FFF2-40B4-BE49-F238E27FC236}">
                  <a16:creationId xmlns:a16="http://schemas.microsoft.com/office/drawing/2014/main" id="{D3B8734C-9B79-4221-9A86-01E9624B615A}"/>
                </a:ext>
              </a:extLst>
            </p:cNvPr>
            <p:cNvGrpSpPr/>
            <p:nvPr/>
          </p:nvGrpSpPr>
          <p:grpSpPr>
            <a:xfrm>
              <a:off x="13509702" y="4613429"/>
              <a:ext cx="1436859" cy="307777"/>
              <a:chOff x="169015" y="1440257"/>
              <a:chExt cx="1436859" cy="307777"/>
            </a:xfrm>
          </p:grpSpPr>
          <p:sp>
            <p:nvSpPr>
              <p:cNvPr id="144" name="TextBox 16">
                <a:extLst>
                  <a:ext uri="{FF2B5EF4-FFF2-40B4-BE49-F238E27FC236}">
                    <a16:creationId xmlns:a16="http://schemas.microsoft.com/office/drawing/2014/main" id="{6BDA350B-828F-4618-8107-2F07BC62E6D7}"/>
                  </a:ext>
                </a:extLst>
              </p:cNvPr>
              <p:cNvSpPr txBox="1"/>
              <p:nvPr/>
            </p:nvSpPr>
            <p:spPr>
              <a:xfrm>
                <a:off x="452774" y="1440257"/>
                <a:ext cx="11531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11-30%</a:t>
                </a:r>
              </a:p>
            </p:txBody>
          </p:sp>
          <p:sp>
            <p:nvSpPr>
              <p:cNvPr id="145" name="Rectangle 144">
                <a:extLst>
                  <a:ext uri="{FF2B5EF4-FFF2-40B4-BE49-F238E27FC236}">
                    <a16:creationId xmlns:a16="http://schemas.microsoft.com/office/drawing/2014/main" id="{21D8441D-9799-4105-8884-19DF00FCE408}"/>
                  </a:ext>
                </a:extLst>
              </p:cNvPr>
              <p:cNvSpPr/>
              <p:nvPr/>
            </p:nvSpPr>
            <p:spPr>
              <a:xfrm>
                <a:off x="169015" y="1470839"/>
                <a:ext cx="335876" cy="246612"/>
              </a:xfrm>
              <a:prstGeom prst="rect">
                <a:avLst/>
              </a:prstGeom>
              <a:solidFill>
                <a:srgbClr val="FCD2E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nvGrpSpPr>
            <p:cNvPr id="119" name="Group 118">
              <a:extLst>
                <a:ext uri="{FF2B5EF4-FFF2-40B4-BE49-F238E27FC236}">
                  <a16:creationId xmlns:a16="http://schemas.microsoft.com/office/drawing/2014/main" id="{2E9FBE37-93A1-4EEF-B97A-082F376085B4}"/>
                </a:ext>
              </a:extLst>
            </p:cNvPr>
            <p:cNvGrpSpPr/>
            <p:nvPr/>
          </p:nvGrpSpPr>
          <p:grpSpPr>
            <a:xfrm>
              <a:off x="13509700" y="4910593"/>
              <a:ext cx="1436861" cy="307777"/>
              <a:chOff x="169013" y="1736702"/>
              <a:chExt cx="1436861" cy="307777"/>
            </a:xfrm>
          </p:grpSpPr>
          <p:sp>
            <p:nvSpPr>
              <p:cNvPr id="142" name="TextBox 16">
                <a:extLst>
                  <a:ext uri="{FF2B5EF4-FFF2-40B4-BE49-F238E27FC236}">
                    <a16:creationId xmlns:a16="http://schemas.microsoft.com/office/drawing/2014/main" id="{337508B7-0455-4100-9833-437DE09CB12D}"/>
                  </a:ext>
                </a:extLst>
              </p:cNvPr>
              <p:cNvSpPr txBox="1"/>
              <p:nvPr/>
            </p:nvSpPr>
            <p:spPr>
              <a:xfrm>
                <a:off x="452774" y="1736702"/>
                <a:ext cx="11531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31-50%</a:t>
                </a:r>
              </a:p>
            </p:txBody>
          </p:sp>
          <p:sp>
            <p:nvSpPr>
              <p:cNvPr id="143" name="Rectangle 142">
                <a:extLst>
                  <a:ext uri="{FF2B5EF4-FFF2-40B4-BE49-F238E27FC236}">
                    <a16:creationId xmlns:a16="http://schemas.microsoft.com/office/drawing/2014/main" id="{8DB95756-5E6B-475C-B8B3-53D487D1A3CA}"/>
                  </a:ext>
                </a:extLst>
              </p:cNvPr>
              <p:cNvSpPr/>
              <p:nvPr/>
            </p:nvSpPr>
            <p:spPr>
              <a:xfrm>
                <a:off x="169013" y="1762271"/>
                <a:ext cx="335876" cy="245265"/>
              </a:xfrm>
              <a:prstGeom prst="rect">
                <a:avLst/>
              </a:prstGeom>
              <a:solidFill>
                <a:srgbClr val="F7A3C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nvGrpSpPr>
            <p:cNvPr id="120" name="Group 119">
              <a:extLst>
                <a:ext uri="{FF2B5EF4-FFF2-40B4-BE49-F238E27FC236}">
                  <a16:creationId xmlns:a16="http://schemas.microsoft.com/office/drawing/2014/main" id="{B2B1E261-D112-417E-AD34-4BD5EC01F948}"/>
                </a:ext>
              </a:extLst>
            </p:cNvPr>
            <p:cNvGrpSpPr/>
            <p:nvPr/>
          </p:nvGrpSpPr>
          <p:grpSpPr>
            <a:xfrm>
              <a:off x="13509701" y="5207757"/>
              <a:ext cx="1567202" cy="307777"/>
              <a:chOff x="169014" y="2044152"/>
              <a:chExt cx="1567202" cy="307777"/>
            </a:xfrm>
          </p:grpSpPr>
          <p:sp>
            <p:nvSpPr>
              <p:cNvPr id="140" name="TextBox 16">
                <a:extLst>
                  <a:ext uri="{FF2B5EF4-FFF2-40B4-BE49-F238E27FC236}">
                    <a16:creationId xmlns:a16="http://schemas.microsoft.com/office/drawing/2014/main" id="{93893FFD-1929-42F1-A30B-DAC2DCFC6A25}"/>
                  </a:ext>
                </a:extLst>
              </p:cNvPr>
              <p:cNvSpPr txBox="1"/>
              <p:nvPr/>
            </p:nvSpPr>
            <p:spPr>
              <a:xfrm>
                <a:off x="452774" y="2044152"/>
                <a:ext cx="128344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51-70%</a:t>
                </a:r>
              </a:p>
            </p:txBody>
          </p:sp>
          <p:sp>
            <p:nvSpPr>
              <p:cNvPr id="141" name="Rectangle 140">
                <a:extLst>
                  <a:ext uri="{FF2B5EF4-FFF2-40B4-BE49-F238E27FC236}">
                    <a16:creationId xmlns:a16="http://schemas.microsoft.com/office/drawing/2014/main" id="{155408BE-AFCF-47D5-B095-D453E6678F0C}"/>
                  </a:ext>
                </a:extLst>
              </p:cNvPr>
              <p:cNvSpPr/>
              <p:nvPr/>
            </p:nvSpPr>
            <p:spPr>
              <a:xfrm>
                <a:off x="169014" y="2074734"/>
                <a:ext cx="335876" cy="257497"/>
              </a:xfrm>
              <a:prstGeom prst="rect">
                <a:avLst/>
              </a:prstGeom>
              <a:solidFill>
                <a:srgbClr val="F069A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nvGrpSpPr>
            <p:cNvPr id="121" name="Group 120">
              <a:extLst>
                <a:ext uri="{FF2B5EF4-FFF2-40B4-BE49-F238E27FC236}">
                  <a16:creationId xmlns:a16="http://schemas.microsoft.com/office/drawing/2014/main" id="{35D01BBF-86AB-4670-AF1A-EA8A36E2D3E5}"/>
                </a:ext>
              </a:extLst>
            </p:cNvPr>
            <p:cNvGrpSpPr/>
            <p:nvPr/>
          </p:nvGrpSpPr>
          <p:grpSpPr>
            <a:xfrm>
              <a:off x="13509701" y="5514948"/>
              <a:ext cx="1617334" cy="307777"/>
              <a:chOff x="169014" y="2370230"/>
              <a:chExt cx="1617334" cy="307777"/>
            </a:xfrm>
          </p:grpSpPr>
          <p:sp>
            <p:nvSpPr>
              <p:cNvPr id="138" name="TextBox 16">
                <a:extLst>
                  <a:ext uri="{FF2B5EF4-FFF2-40B4-BE49-F238E27FC236}">
                    <a16:creationId xmlns:a16="http://schemas.microsoft.com/office/drawing/2014/main" id="{CECBCC8C-668B-472B-9E3C-85553A48B2BC}"/>
                  </a:ext>
                </a:extLst>
              </p:cNvPr>
              <p:cNvSpPr txBox="1"/>
              <p:nvPr/>
            </p:nvSpPr>
            <p:spPr>
              <a:xfrm>
                <a:off x="452774" y="2370230"/>
                <a:ext cx="133357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71-89%</a:t>
                </a:r>
              </a:p>
            </p:txBody>
          </p:sp>
          <p:sp>
            <p:nvSpPr>
              <p:cNvPr id="139" name="Rectangle 138">
                <a:extLst>
                  <a:ext uri="{FF2B5EF4-FFF2-40B4-BE49-F238E27FC236}">
                    <a16:creationId xmlns:a16="http://schemas.microsoft.com/office/drawing/2014/main" id="{13966018-8623-46CF-8299-995CE7C34A40}"/>
                  </a:ext>
                </a:extLst>
              </p:cNvPr>
              <p:cNvSpPr/>
              <p:nvPr/>
            </p:nvSpPr>
            <p:spPr>
              <a:xfrm>
                <a:off x="169014" y="2400812"/>
                <a:ext cx="335876" cy="257010"/>
              </a:xfrm>
              <a:prstGeom prst="rect">
                <a:avLst/>
              </a:prstGeom>
              <a:solidFill>
                <a:srgbClr val="D1417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nvGrpSpPr>
            <p:cNvPr id="132" name="Group 131">
              <a:extLst>
                <a:ext uri="{FF2B5EF4-FFF2-40B4-BE49-F238E27FC236}">
                  <a16:creationId xmlns:a16="http://schemas.microsoft.com/office/drawing/2014/main" id="{BE7E2C58-4BA5-49A3-BAA4-33485E704D36}"/>
                </a:ext>
              </a:extLst>
            </p:cNvPr>
            <p:cNvGrpSpPr/>
            <p:nvPr/>
          </p:nvGrpSpPr>
          <p:grpSpPr>
            <a:xfrm>
              <a:off x="13509701" y="5822138"/>
              <a:ext cx="1430644" cy="307777"/>
              <a:chOff x="169014" y="2657918"/>
              <a:chExt cx="1430644" cy="307777"/>
            </a:xfrm>
          </p:grpSpPr>
          <p:sp>
            <p:nvSpPr>
              <p:cNvPr id="136" name="TextBox 16">
                <a:extLst>
                  <a:ext uri="{FF2B5EF4-FFF2-40B4-BE49-F238E27FC236}">
                    <a16:creationId xmlns:a16="http://schemas.microsoft.com/office/drawing/2014/main" id="{DA30CB9E-541A-47F9-9BFB-43D51C6010D3}"/>
                  </a:ext>
                </a:extLst>
              </p:cNvPr>
              <p:cNvSpPr txBox="1"/>
              <p:nvPr/>
            </p:nvSpPr>
            <p:spPr>
              <a:xfrm>
                <a:off x="452774" y="2657918"/>
                <a:ext cx="114688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90-95%</a:t>
                </a:r>
              </a:p>
            </p:txBody>
          </p:sp>
          <p:sp>
            <p:nvSpPr>
              <p:cNvPr id="137" name="Rectangle 136">
                <a:extLst>
                  <a:ext uri="{FF2B5EF4-FFF2-40B4-BE49-F238E27FC236}">
                    <a16:creationId xmlns:a16="http://schemas.microsoft.com/office/drawing/2014/main" id="{4619D4F5-77FF-4B96-9629-B6818430D1F1}"/>
                  </a:ext>
                </a:extLst>
              </p:cNvPr>
              <p:cNvSpPr/>
              <p:nvPr/>
            </p:nvSpPr>
            <p:spPr>
              <a:xfrm>
                <a:off x="169014" y="2688500"/>
                <a:ext cx="335877" cy="246124"/>
              </a:xfrm>
              <a:prstGeom prst="rect">
                <a:avLst/>
              </a:prstGeom>
              <a:solidFill>
                <a:srgbClr val="87087A"/>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nvGrpSpPr>
            <p:cNvPr id="133" name="Group 132">
              <a:extLst>
                <a:ext uri="{FF2B5EF4-FFF2-40B4-BE49-F238E27FC236}">
                  <a16:creationId xmlns:a16="http://schemas.microsoft.com/office/drawing/2014/main" id="{B2FD4573-6522-4CDC-ACF7-217986F8C176}"/>
                </a:ext>
              </a:extLst>
            </p:cNvPr>
            <p:cNvGrpSpPr/>
            <p:nvPr/>
          </p:nvGrpSpPr>
          <p:grpSpPr>
            <a:xfrm>
              <a:off x="13509701" y="6129329"/>
              <a:ext cx="1434454" cy="307777"/>
              <a:chOff x="169014" y="2966640"/>
              <a:chExt cx="1434454" cy="307777"/>
            </a:xfrm>
          </p:grpSpPr>
          <p:sp>
            <p:nvSpPr>
              <p:cNvPr id="134" name="TextBox 16">
                <a:extLst>
                  <a:ext uri="{FF2B5EF4-FFF2-40B4-BE49-F238E27FC236}">
                    <a16:creationId xmlns:a16="http://schemas.microsoft.com/office/drawing/2014/main" id="{8E73DCFD-3A18-4E91-AD28-A51EBFBB72F1}"/>
                  </a:ext>
                </a:extLst>
              </p:cNvPr>
              <p:cNvSpPr txBox="1"/>
              <p:nvPr/>
            </p:nvSpPr>
            <p:spPr>
              <a:xfrm>
                <a:off x="452774" y="2966640"/>
                <a:ext cx="115069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rPr>
                  <a:t>96-100%</a:t>
                </a:r>
              </a:p>
            </p:txBody>
          </p:sp>
          <p:sp>
            <p:nvSpPr>
              <p:cNvPr id="135" name="Rectangle 134">
                <a:extLst>
                  <a:ext uri="{FF2B5EF4-FFF2-40B4-BE49-F238E27FC236}">
                    <a16:creationId xmlns:a16="http://schemas.microsoft.com/office/drawing/2014/main" id="{5D3613A9-918D-435B-9809-0F52A218FB13}"/>
                  </a:ext>
                </a:extLst>
              </p:cNvPr>
              <p:cNvSpPr/>
              <p:nvPr/>
            </p:nvSpPr>
            <p:spPr>
              <a:xfrm>
                <a:off x="169014" y="2992209"/>
                <a:ext cx="335877" cy="255664"/>
              </a:xfrm>
              <a:prstGeom prst="rect">
                <a:avLst/>
              </a:prstGeom>
              <a:solidFill>
                <a:srgbClr val="52076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grpSp>
      </p:grpSp>
    </p:spTree>
    <p:extLst>
      <p:ext uri="{BB962C8B-B14F-4D97-AF65-F5344CB8AC3E}">
        <p14:creationId xmlns:p14="http://schemas.microsoft.com/office/powerpoint/2010/main" val="522936383"/>
      </p:ext>
    </p:extLst>
  </p:cSld>
  <p:clrMapOvr>
    <a:masterClrMapping/>
  </p:clrMapOvr>
</p:sld>
</file>

<file path=ppt/theme/theme1.xml><?xml version="1.0" encoding="utf-8"?>
<a:theme xmlns:a="http://schemas.openxmlformats.org/drawingml/2006/main" name="Favorit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vorit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1" ma:contentTypeDescription="Create a new document." ma:contentTypeScope="" ma:versionID="86d0b29d60577673ac2a80c771800e8d">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1742b45ea780c5805b1395eedee79f51"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df78d0b-135a-4de7-9166-7c181cd87fb4">
      <UserInfo>
        <DisplayName>Kaitlyn Bretz</DisplayName>
        <AccountId>18</AccountId>
        <AccountType/>
      </UserInfo>
      <UserInfo>
        <DisplayName>Scott Cunningham</DisplayName>
        <AccountId>28</AccountId>
        <AccountType/>
      </UserInfo>
      <UserInfo>
        <DisplayName>Paxton LaJoie</DisplayName>
        <AccountId>261</AccountId>
        <AccountType/>
      </UserInfo>
      <UserInfo>
        <DisplayName>Celeste Gambino</DisplayName>
        <AccountId>80</AccountId>
        <AccountType/>
      </UserInfo>
    </SharedWithUsers>
  </documentManagement>
</p:properties>
</file>

<file path=customXml/itemProps1.xml><?xml version="1.0" encoding="utf-8"?>
<ds:datastoreItem xmlns:ds="http://schemas.openxmlformats.org/officeDocument/2006/customXml" ds:itemID="{B419C72C-E111-41F0-A8CE-9F935744D2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B66D33-1B4C-4AF7-9CED-43978AB3C180}">
  <ds:schemaRefs>
    <ds:schemaRef ds:uri="http://schemas.microsoft.com/sharepoint/v3/contenttype/forms"/>
  </ds:schemaRefs>
</ds:datastoreItem>
</file>

<file path=customXml/itemProps3.xml><?xml version="1.0" encoding="utf-8"?>
<ds:datastoreItem xmlns:ds="http://schemas.openxmlformats.org/officeDocument/2006/customXml" ds:itemID="{FE76E49E-8D1F-4D06-BCBF-466CB3DC3C5E}">
  <ds:schemaRefs>
    <ds:schemaRef ds:uri="4f2ed1a6-1dd8-4f0b-906f-535cda8f100e"/>
    <ds:schemaRef ds:uri="http://purl.org/dc/elements/1.1/"/>
    <ds:schemaRef ds:uri="http://schemas.microsoft.com/office/infopath/2007/PartnerControls"/>
    <ds:schemaRef ds:uri="http://purl.org/dc/terms/"/>
    <ds:schemaRef ds:uri="http://schemas.openxmlformats.org/package/2006/metadata/core-properties"/>
    <ds:schemaRef ds:uri="6fc46c55-3104-4419-9a17-29dcd6df39c8"/>
    <ds:schemaRef ds:uri="http://schemas.microsoft.com/office/2006/documentManagement/types"/>
    <ds:schemaRef ds:uri="http://schemas.microsoft.com/office/2006/metadata/properties"/>
    <ds:schemaRef ds:uri="http://www.w3.org/XML/1998/namespace"/>
    <ds:schemaRef ds:uri="http://purl.org/dc/dcmitype/"/>
    <ds:schemaRef ds:uri="7df78d0b-135a-4de7-9166-7c181cd87fb4"/>
  </ds:schemaRefs>
</ds:datastoreItem>
</file>

<file path=docProps/app.xml><?xml version="1.0" encoding="utf-8"?>
<Properties xmlns="http://schemas.openxmlformats.org/officeDocument/2006/extended-properties" xmlns:vt="http://schemas.openxmlformats.org/officeDocument/2006/docPropsVTypes">
  <TotalTime>2699</TotalTime>
  <Words>4011</Words>
  <Application>Microsoft Office PowerPoint</Application>
  <PresentationFormat>Widescreen</PresentationFormat>
  <Paragraphs>392</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Century Gothic</vt:lpstr>
      <vt:lpstr>Favorites</vt:lpstr>
      <vt:lpstr>Favorites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27</cp:revision>
  <dcterms:created xsi:type="dcterms:W3CDTF">2019-11-12T17:46:59Z</dcterms:created>
  <dcterms:modified xsi:type="dcterms:W3CDTF">2022-02-17T16:58:56Z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