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  <p:sldMasterId id="2147483668" r:id="rId6"/>
    <p:sldMasterId id="2147483673" r:id="rId7"/>
    <p:sldMasterId id="2147483678" r:id="rId8"/>
    <p:sldMasterId id="2147483726" r:id="rId9"/>
  </p:sldMasterIdLst>
  <p:notesMasterIdLst>
    <p:notesMasterId r:id="rId22"/>
  </p:notesMasterIdLst>
  <p:sldIdLst>
    <p:sldId id="1748" r:id="rId10"/>
    <p:sldId id="607" r:id="rId11"/>
    <p:sldId id="586" r:id="rId12"/>
    <p:sldId id="2133" r:id="rId13"/>
    <p:sldId id="599" r:id="rId14"/>
    <p:sldId id="2134" r:id="rId15"/>
    <p:sldId id="603" r:id="rId16"/>
    <p:sldId id="600" r:id="rId17"/>
    <p:sldId id="604" r:id="rId18"/>
    <p:sldId id="605" r:id="rId19"/>
    <p:sldId id="2135" r:id="rId20"/>
    <p:sldId id="175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lie Burke" initials="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206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86392"/>
  </p:normalViewPr>
  <p:slideViewPr>
    <p:cSldViewPr snapToGrid="0">
      <p:cViewPr varScale="1">
        <p:scale>
          <a:sx n="59" d="100"/>
          <a:sy n="59" d="100"/>
        </p:scale>
        <p:origin x="6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lli\GIS\NASA\IEEE-Lunar%20Sustained%20ECLSS\Regen%20ECLSS%20case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lli\GIS\NASA\IEEE-Lunar%20Sustained%20ECLSS\Regen%20ECLSS%20case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'Results 30'!$AZ$6:$AZ$13</c:f>
              <c:numCache>
                <c:formatCode>#,##0.0</c:formatCode>
                <c:ptCount val="8"/>
                <c:pt idx="0">
                  <c:v>0</c:v>
                </c:pt>
                <c:pt idx="1">
                  <c:v>348.65</c:v>
                </c:pt>
                <c:pt idx="2">
                  <c:v>832.85</c:v>
                </c:pt>
                <c:pt idx="3">
                  <c:v>938.79</c:v>
                </c:pt>
                <c:pt idx="4">
                  <c:v>1063.3399999999999</c:v>
                </c:pt>
                <c:pt idx="5">
                  <c:v>1851.87</c:v>
                </c:pt>
                <c:pt idx="6">
                  <c:v>2359.2399999999998</c:v>
                </c:pt>
                <c:pt idx="7">
                  <c:v>2641.18</c:v>
                </c:pt>
              </c:numCache>
            </c:numRef>
          </c:xVal>
          <c:yVal>
            <c:numRef>
              <c:f>'Results 30'!$BA$6:$BA$13</c:f>
              <c:numCache>
                <c:formatCode>#,##0.0</c:formatCode>
                <c:ptCount val="8"/>
                <c:pt idx="0">
                  <c:v>2634.8</c:v>
                </c:pt>
                <c:pt idx="1">
                  <c:v>2493.8000000000002</c:v>
                </c:pt>
                <c:pt idx="2">
                  <c:v>2606.62</c:v>
                </c:pt>
                <c:pt idx="3">
                  <c:v>2554.1999999999998</c:v>
                </c:pt>
                <c:pt idx="4">
                  <c:v>2355.12</c:v>
                </c:pt>
                <c:pt idx="5">
                  <c:v>2205.58</c:v>
                </c:pt>
                <c:pt idx="6">
                  <c:v>2125.12</c:v>
                </c:pt>
                <c:pt idx="7">
                  <c:v>2087.14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69-4DFC-AEF3-84835252A15D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'Results 30'!$AZ$14:$AZ$18</c:f>
              <c:numCache>
                <c:formatCode>#,##0.0</c:formatCode>
                <c:ptCount val="5"/>
                <c:pt idx="0">
                  <c:v>980.79</c:v>
                </c:pt>
                <c:pt idx="1">
                  <c:v>1105.3399999999999</c:v>
                </c:pt>
                <c:pt idx="2">
                  <c:v>1893.87</c:v>
                </c:pt>
                <c:pt idx="3">
                  <c:v>2401.2399999999998</c:v>
                </c:pt>
                <c:pt idx="4">
                  <c:v>2683.18</c:v>
                </c:pt>
              </c:numCache>
            </c:numRef>
          </c:xVal>
          <c:yVal>
            <c:numRef>
              <c:f>'Results 30'!$BA$14:$BA$18</c:f>
              <c:numCache>
                <c:formatCode>#,##0.0</c:formatCode>
                <c:ptCount val="5"/>
                <c:pt idx="0">
                  <c:v>2459.4499999999998</c:v>
                </c:pt>
                <c:pt idx="1">
                  <c:v>2259.15</c:v>
                </c:pt>
                <c:pt idx="2">
                  <c:v>2109.61</c:v>
                </c:pt>
                <c:pt idx="3">
                  <c:v>2030.3700000000001</c:v>
                </c:pt>
                <c:pt idx="4">
                  <c:v>1988.54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69-4DFC-AEF3-84835252A15D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'Results 30'!$AZ$19:$AZ$21</c:f>
              <c:numCache>
                <c:formatCode>#,##0.0</c:formatCode>
                <c:ptCount val="3"/>
                <c:pt idx="0">
                  <c:v>1935.87</c:v>
                </c:pt>
                <c:pt idx="1">
                  <c:v>2443.2399999999998</c:v>
                </c:pt>
                <c:pt idx="2">
                  <c:v>2725.18</c:v>
                </c:pt>
              </c:numCache>
            </c:numRef>
          </c:xVal>
          <c:yVal>
            <c:numRef>
              <c:f>'Results 30'!$BA$19:$BA$21</c:f>
              <c:numCache>
                <c:formatCode>#,##0.0</c:formatCode>
                <c:ptCount val="3"/>
                <c:pt idx="0">
                  <c:v>1965.83</c:v>
                </c:pt>
                <c:pt idx="1">
                  <c:v>1650.51</c:v>
                </c:pt>
                <c:pt idx="2">
                  <c:v>1608.6799999999998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269-4DFC-AEF3-84835252A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1321759"/>
        <c:axId val="15114576"/>
      </c:scatterChart>
      <c:valAx>
        <c:axId val="1911321759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Added ECLS System Mass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4576"/>
        <c:crosses val="autoZero"/>
        <c:crossBetween val="midCat"/>
      </c:valAx>
      <c:valAx>
        <c:axId val="15114576"/>
        <c:scaling>
          <c:orientation val="minMax"/>
          <c:max val="30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Annual Total Resupply</a:t>
                </a:r>
                <a:r>
                  <a:rPr lang="en-US" sz="1400" baseline="0"/>
                  <a:t> Delivery Requiremens (kg)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321759"/>
        <c:crosses val="autoZero"/>
        <c:crossBetween val="midCat"/>
        <c:majorUnit val="2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'Results 30'!$AZ$6:$AZ$13</c:f>
              <c:numCache>
                <c:formatCode>#,##0.0</c:formatCode>
                <c:ptCount val="8"/>
                <c:pt idx="0">
                  <c:v>0</c:v>
                </c:pt>
                <c:pt idx="1">
                  <c:v>348.65</c:v>
                </c:pt>
                <c:pt idx="2">
                  <c:v>832.85</c:v>
                </c:pt>
                <c:pt idx="3">
                  <c:v>938.79</c:v>
                </c:pt>
                <c:pt idx="4">
                  <c:v>1063.3399999999999</c:v>
                </c:pt>
                <c:pt idx="5">
                  <c:v>1851.87</c:v>
                </c:pt>
                <c:pt idx="6">
                  <c:v>2359.2399999999998</c:v>
                </c:pt>
                <c:pt idx="7">
                  <c:v>2641.18</c:v>
                </c:pt>
              </c:numCache>
            </c:numRef>
          </c:xVal>
          <c:yVal>
            <c:numRef>
              <c:f>'Results 30'!$BA$6:$BA$13</c:f>
              <c:numCache>
                <c:formatCode>#,##0.0</c:formatCode>
                <c:ptCount val="8"/>
                <c:pt idx="0">
                  <c:v>2634.8</c:v>
                </c:pt>
                <c:pt idx="1">
                  <c:v>2493.8000000000002</c:v>
                </c:pt>
                <c:pt idx="2">
                  <c:v>2606.62</c:v>
                </c:pt>
                <c:pt idx="3">
                  <c:v>2554.1999999999998</c:v>
                </c:pt>
                <c:pt idx="4">
                  <c:v>2355.12</c:v>
                </c:pt>
                <c:pt idx="5">
                  <c:v>2205.58</c:v>
                </c:pt>
                <c:pt idx="6">
                  <c:v>2125.12</c:v>
                </c:pt>
                <c:pt idx="7">
                  <c:v>2087.14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C4-420B-BBB2-8924A68CE320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'Results 30'!$AZ$14:$AZ$18</c:f>
              <c:numCache>
                <c:formatCode>#,##0.0</c:formatCode>
                <c:ptCount val="5"/>
                <c:pt idx="0">
                  <c:v>980.79</c:v>
                </c:pt>
                <c:pt idx="1">
                  <c:v>1105.3399999999999</c:v>
                </c:pt>
                <c:pt idx="2">
                  <c:v>1893.87</c:v>
                </c:pt>
                <c:pt idx="3">
                  <c:v>2401.2399999999998</c:v>
                </c:pt>
                <c:pt idx="4">
                  <c:v>2683.18</c:v>
                </c:pt>
              </c:numCache>
            </c:numRef>
          </c:xVal>
          <c:yVal>
            <c:numRef>
              <c:f>'Results 30'!$BA$14:$BA$18</c:f>
              <c:numCache>
                <c:formatCode>#,##0.0</c:formatCode>
                <c:ptCount val="5"/>
                <c:pt idx="0">
                  <c:v>2459.4499999999998</c:v>
                </c:pt>
                <c:pt idx="1">
                  <c:v>2259.15</c:v>
                </c:pt>
                <c:pt idx="2">
                  <c:v>2109.61</c:v>
                </c:pt>
                <c:pt idx="3">
                  <c:v>2030.3700000000001</c:v>
                </c:pt>
                <c:pt idx="4">
                  <c:v>1988.54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C4-420B-BBB2-8924A68CE320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'Results 30'!$AZ$19:$AZ$21</c:f>
              <c:numCache>
                <c:formatCode>#,##0.0</c:formatCode>
                <c:ptCount val="3"/>
                <c:pt idx="0">
                  <c:v>1935.87</c:v>
                </c:pt>
                <c:pt idx="1">
                  <c:v>2443.2399999999998</c:v>
                </c:pt>
                <c:pt idx="2">
                  <c:v>2725.18</c:v>
                </c:pt>
              </c:numCache>
            </c:numRef>
          </c:xVal>
          <c:yVal>
            <c:numRef>
              <c:f>'Results 30'!$BA$19:$BA$21</c:f>
              <c:numCache>
                <c:formatCode>#,##0.0</c:formatCode>
                <c:ptCount val="3"/>
                <c:pt idx="0">
                  <c:v>1965.83</c:v>
                </c:pt>
                <c:pt idx="1">
                  <c:v>1650.51</c:v>
                </c:pt>
                <c:pt idx="2">
                  <c:v>1608.6799999999998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FC4-420B-BBB2-8924A68C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1321759"/>
        <c:axId val="15114576"/>
      </c:scatterChart>
      <c:valAx>
        <c:axId val="1911321759"/>
        <c:scaling>
          <c:orientation val="minMax"/>
          <c:max val="3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Added ECLS System Mass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4576"/>
        <c:crosses val="autoZero"/>
        <c:crossBetween val="midCat"/>
      </c:valAx>
      <c:valAx>
        <c:axId val="15114576"/>
        <c:scaling>
          <c:orientation val="minMax"/>
          <c:max val="30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Annual Total Resupply</a:t>
                </a:r>
                <a:r>
                  <a:rPr lang="en-US" sz="1600" baseline="0"/>
                  <a:t> Delivery Requiremens (kg)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321759"/>
        <c:crosses val="autoZero"/>
        <c:crossBetween val="midCat"/>
        <c:majorUnit val="2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5760-992C-4DF2-AB8D-2B05AD77A0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9E90-572A-4D04-B2FD-515E1E8A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92DF-DE8E-3B40-80E1-33EA6DD09C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D58EB4-EC7C-2948-AB94-9A15780D3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Box 74"/>
          <p:cNvSpPr txBox="1">
            <a:spLocks noChangeArrowheads="1"/>
          </p:cNvSpPr>
          <p:nvPr userDrawn="1"/>
        </p:nvSpPr>
        <p:spPr bwMode="auto">
          <a:xfrm>
            <a:off x="9484206" y="530226"/>
            <a:ext cx="151341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chemeClr val="tx1"/>
                </a:solidFill>
                <a:latin typeface="Arial" charset="0"/>
                <a:ea typeface="ヒラギノ角ゴ Pro W3" charset="0"/>
              </a:rPr>
              <a:t>National Aeronautics and</a:t>
            </a:r>
            <a:br>
              <a:rPr lang="en-US" sz="600" dirty="0">
                <a:solidFill>
                  <a:schemeClr val="tx1"/>
                </a:solidFill>
                <a:latin typeface="Arial" charset="0"/>
                <a:ea typeface="ヒラギノ角ゴ Pro W3" charset="0"/>
              </a:rPr>
            </a:br>
            <a:r>
              <a:rPr lang="en-US" sz="600" dirty="0">
                <a:solidFill>
                  <a:schemeClr val="tx1"/>
                </a:solidFill>
                <a:latin typeface="Arial" charset="0"/>
                <a:ea typeface="ヒラギノ角ゴ Pro W3" charset="0"/>
              </a:rPr>
              <a:t>Space Administration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 flipV="1">
            <a:off x="11025139" y="279400"/>
            <a:ext cx="0" cy="731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252795" y="6058968"/>
            <a:ext cx="6487582" cy="799032"/>
          </a:xfrm>
          <a:ln>
            <a:noFill/>
          </a:ln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63"/>
          <p:cNvSpPr>
            <a:spLocks noGrp="1" noChangeArrowheads="1"/>
          </p:cNvSpPr>
          <p:nvPr>
            <p:ph type="subTitle" idx="1"/>
          </p:nvPr>
        </p:nvSpPr>
        <p:spPr>
          <a:xfrm>
            <a:off x="252795" y="2127903"/>
            <a:ext cx="4567033" cy="2649195"/>
          </a:xfrm>
          <a:ln>
            <a:noFill/>
          </a:ln>
        </p:spPr>
        <p:txBody>
          <a:bodyPr anchor="ctr"/>
          <a:lstStyle>
            <a:lvl1pPr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105" y="361955"/>
            <a:ext cx="715837" cy="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39385" y="1002626"/>
            <a:ext cx="10052616" cy="2303475"/>
          </a:xfrm>
        </p:spPr>
        <p:txBody>
          <a:bodyPr/>
          <a:lstStyle>
            <a:lvl1pPr marL="346075" indent="-346075">
              <a:buSzPct val="100000"/>
              <a:buFont typeface="+mj-lt"/>
              <a:buAutoNum type="arabicPeriod"/>
              <a:defRPr/>
            </a:lvl1pPr>
            <a:lvl2pPr marL="798513" indent="-341313">
              <a:buSzPct val="100000"/>
              <a:buFont typeface="+mj-lt"/>
              <a:buAutoNum type="alphaLcPeriod"/>
              <a:defRPr/>
            </a:lvl2pPr>
            <a:lvl3pPr marL="1146175" indent="-231775">
              <a:buSzPct val="100000"/>
              <a:buFont typeface="+mj-lt"/>
              <a:buAutoNum type="romanLcPeriod"/>
              <a:defRPr/>
            </a:lvl3pPr>
            <a:lvl4pPr marL="1603375" indent="-231775">
              <a:buSzPct val="100000"/>
              <a:buFont typeface="+mj-lt"/>
              <a:buAutoNum type="alphaLcParenR"/>
              <a:defRPr/>
            </a:lvl4pPr>
            <a:lvl5pPr marL="2060575" indent="-231775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42567" y="6419853"/>
            <a:ext cx="55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88019A-FAD7-FD4F-BEA0-31911D1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8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NASA </a:t>
            </a:r>
            <a:r>
              <a:rPr lang="en-US" dirty="0" err="1"/>
              <a:t>Predecisional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9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C28AD-0AFE-344E-9F6D-25E1FA5C0619}"/>
              </a:ext>
            </a:extLst>
          </p:cNvPr>
          <p:cNvSpPr txBox="1">
            <a:spLocks/>
          </p:cNvSpPr>
          <p:nvPr userDrawn="1"/>
        </p:nvSpPr>
        <p:spPr>
          <a:xfrm>
            <a:off x="3657600" y="6569676"/>
            <a:ext cx="5588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00000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NASA </a:t>
            </a:r>
            <a:r>
              <a:rPr lang="en-US" sz="1200" dirty="0" err="1"/>
              <a:t>predecisional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5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39385" y="1002624"/>
            <a:ext cx="10052616" cy="2303475"/>
          </a:xfrm>
        </p:spPr>
        <p:txBody>
          <a:bodyPr/>
          <a:lstStyle>
            <a:lvl1pPr marL="346075" indent="-346075">
              <a:buSzPct val="100000"/>
              <a:buFont typeface="+mj-lt"/>
              <a:buAutoNum type="arabicPeriod"/>
              <a:defRPr/>
            </a:lvl1pPr>
            <a:lvl2pPr marL="798513" indent="-341313">
              <a:buSzPct val="100000"/>
              <a:buFont typeface="+mj-lt"/>
              <a:buAutoNum type="alphaLcPeriod"/>
              <a:defRPr/>
            </a:lvl2pPr>
            <a:lvl3pPr marL="1146175" indent="-231775">
              <a:buSzPct val="100000"/>
              <a:buFont typeface="+mj-lt"/>
              <a:buAutoNum type="romanLcPeriod"/>
              <a:defRPr/>
            </a:lvl3pPr>
            <a:lvl4pPr marL="1603375" indent="-231775">
              <a:buSzPct val="100000"/>
              <a:buFont typeface="+mj-lt"/>
              <a:buAutoNum type="alphaLcParenR"/>
              <a:defRPr/>
            </a:lvl4pPr>
            <a:lvl5pPr marL="2060575" indent="-231775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85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EE4-4834-44B0-9DB9-76EFFC971C1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3FC5-FF80-4247-B32B-436FE112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1264-8677-1B45-9070-7F0FB208B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2067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E558-C8E8-754E-BDDD-453AEA713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6113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9DA5-67B9-584E-93EE-8FEA13DA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088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C384-89D6-8141-B091-9776852F31E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8535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58E4-8218-2343-AEC9-6F173E454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9541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CB66-C64C-A546-9B42-0861E1D0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2240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2AEF-9CE1-B34C-B204-5B5F17788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51854" y="2138519"/>
            <a:ext cx="4797596" cy="224175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151854" y="4483511"/>
            <a:ext cx="4797596" cy="2262698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093112" y="880652"/>
            <a:ext cx="6902245" cy="5865557"/>
          </a:xfrm>
          <a:ln>
            <a:solidFill>
              <a:schemeClr val="accent1"/>
            </a:solidFill>
          </a:ln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600"/>
            </a:lvl1pPr>
            <a:lvl2pPr marL="800100" indent="-342900">
              <a:buFont typeface="+mj-lt"/>
              <a:buAutoNum type="alphaLcPeriod"/>
              <a:defRPr sz="1600"/>
            </a:lvl2pPr>
            <a:lvl3pPr marL="1257300" indent="-342900">
              <a:buFont typeface="+mj-lt"/>
              <a:buAutoNum type="romanLcPeriod"/>
              <a:defRPr sz="1600"/>
            </a:lvl3pPr>
            <a:lvl4pPr marL="1714500" indent="-342900">
              <a:buFont typeface="+mj-lt"/>
              <a:buAutoNum type="romanLcPeriod"/>
              <a:defRPr sz="1600"/>
            </a:lvl4pPr>
            <a:lvl5pPr marL="2171700" indent="-342900">
              <a:buFont typeface="+mj-lt"/>
              <a:buAutoNum type="romanLcPeriod"/>
              <a:defRPr sz="1600"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Mission Con-Ops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151854" y="880655"/>
            <a:ext cx="4797596" cy="115462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5384" y="103188"/>
            <a:ext cx="10769600" cy="7429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94699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649D-D52A-F449-BAB8-D0074592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87617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C9B5-CC82-F246-B0CF-410778871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285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F071-D9A6-3B4D-96F8-15231C279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5812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62078"/>
            <a:ext cx="12192000" cy="550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12717" y="6357941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3166D3B-435E-D84B-910A-A3156AB140C0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3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62079"/>
            <a:ext cx="12192000" cy="550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12717" y="6357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3166D3B-435E-D84B-910A-A3156AB140C0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414184" y="66117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latin typeface="Arial" charset="0"/>
                <a:cs typeface="Arial" charset="0"/>
              </a:rPr>
              <a:t>NASA Internal Use Only </a:t>
            </a:r>
            <a:r>
              <a:rPr lang="en-US" sz="10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000" b="1" dirty="0">
                <a:solidFill>
                  <a:srgbClr val="FF0000"/>
                </a:solidFill>
                <a:latin typeface="Arial" charset="0"/>
                <a:cs typeface="Arial" charset="0"/>
              </a:rPr>
              <a:t> Do Not Distribute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15384" y="1126963"/>
            <a:ext cx="11579837" cy="50332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17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62079"/>
            <a:ext cx="12192000" cy="550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12717" y="6357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3166D3B-435E-D84B-910A-A3156AB140C0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414184" y="66117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latin typeface="Arial" charset="0"/>
                <a:cs typeface="Arial" charset="0"/>
              </a:rPr>
              <a:t>NASA Internal Use Only </a:t>
            </a:r>
            <a:r>
              <a:rPr lang="en-US" sz="10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000" b="1" dirty="0">
                <a:solidFill>
                  <a:srgbClr val="FF0000"/>
                </a:solidFill>
                <a:latin typeface="Arial" charset="0"/>
                <a:cs typeface="Arial" charset="0"/>
              </a:rPr>
              <a:t> Do Not Distribute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15384" y="1126963"/>
            <a:ext cx="11579837" cy="50332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11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62079"/>
            <a:ext cx="12192000" cy="550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8612717" y="6357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3166D3B-435E-D84B-910A-A3156AB140C0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414184" y="66117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latin typeface="Arial" charset="0"/>
                <a:cs typeface="Arial" charset="0"/>
              </a:rPr>
              <a:t>NASA Internal Use Only </a:t>
            </a:r>
            <a:r>
              <a:rPr lang="en-US" sz="10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000" b="1" dirty="0">
                <a:solidFill>
                  <a:srgbClr val="FF0000"/>
                </a:solidFill>
                <a:latin typeface="Arial" charset="0"/>
                <a:cs typeface="Arial" charset="0"/>
              </a:rPr>
              <a:t> Do Not Distribute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15384" y="1126963"/>
            <a:ext cx="11579837" cy="50332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7C70-D67C-EC44-B347-AD63B26EA15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200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441"/>
            <a:ext cx="10972800" cy="50187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456-2CD7-234A-8314-FFE14104008A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3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1925"/>
            <a:ext cx="91440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004FA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441"/>
            <a:ext cx="10972800" cy="50187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5456-2CD7-234A-8314-FFE14104008A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609602" y="2"/>
            <a:ext cx="9143999" cy="590308"/>
          </a:xfrm>
        </p:spPr>
        <p:txBody>
          <a:bodyPr/>
          <a:lstStyle>
            <a:lvl1pPr>
              <a:defRPr/>
            </a:lvl1pPr>
          </a:lstStyle>
          <a:p>
            <a:r>
              <a:rPr lang="en-US" sz="2200" dirty="0"/>
              <a:t>Click to add title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376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30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89986"/>
            <a:ext cx="2844800" cy="268014"/>
          </a:xfrm>
        </p:spPr>
        <p:txBody>
          <a:bodyPr/>
          <a:lstStyle/>
          <a:p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6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82104"/>
            <a:ext cx="2844800" cy="275897"/>
          </a:xfrm>
        </p:spPr>
        <p:txBody>
          <a:bodyPr/>
          <a:lstStyle/>
          <a:p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1925"/>
            <a:ext cx="91440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004FA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609602" y="2"/>
            <a:ext cx="9143999" cy="590308"/>
          </a:xfrm>
        </p:spPr>
        <p:txBody>
          <a:bodyPr/>
          <a:lstStyle>
            <a:lvl1pPr>
              <a:defRPr/>
            </a:lvl1pPr>
          </a:lstStyle>
          <a:p>
            <a:r>
              <a:rPr lang="en-US" sz="2200" dirty="0"/>
              <a:t>Click to add title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3032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90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1925"/>
            <a:ext cx="91440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004FA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609602" y="2"/>
            <a:ext cx="9143999" cy="590308"/>
          </a:xfrm>
        </p:spPr>
        <p:txBody>
          <a:bodyPr/>
          <a:lstStyle>
            <a:lvl1pPr>
              <a:defRPr/>
            </a:lvl1pPr>
          </a:lstStyle>
          <a:p>
            <a:r>
              <a:rPr lang="en-US" sz="2200" dirty="0"/>
              <a:t>Click to add title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0896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2838"/>
            <a:ext cx="5384800" cy="4906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2838"/>
            <a:ext cx="5384800" cy="4906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2" y="1"/>
            <a:ext cx="10159999" cy="92166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834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2838"/>
            <a:ext cx="5384800" cy="4906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2838"/>
            <a:ext cx="5384800" cy="4906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1925"/>
            <a:ext cx="91440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004FA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609602" y="2"/>
            <a:ext cx="9143999" cy="590308"/>
          </a:xfrm>
        </p:spPr>
        <p:txBody>
          <a:bodyPr/>
          <a:lstStyle>
            <a:lvl1pPr>
              <a:defRPr/>
            </a:lvl1pPr>
          </a:lstStyle>
          <a:p>
            <a:r>
              <a:rPr lang="en-US" sz="2200" dirty="0"/>
              <a:t>Click to add title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4966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1041273-BEB3-4018-994A-AC560B13ABA8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783" y="6582104"/>
            <a:ext cx="4673600" cy="275897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3374C3-F1D4-4FA0-A594-EE67ACC14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6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9103-A4D9-2148-B8FF-FB5AD738961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4136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AF6B-D50A-2B47-B1C7-FB734DCC6A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9084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988F-EB4A-BE44-AF14-2A0304D0A60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377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D0D10-CD4F-7E4E-879D-8F483308D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6D95EA-4B47-6349-B2C2-212D3ECD8E89}"/>
              </a:ext>
            </a:extLst>
          </p:cNvPr>
          <p:cNvSpPr txBox="1"/>
          <p:nvPr userDrawn="1"/>
        </p:nvSpPr>
        <p:spPr>
          <a:xfrm>
            <a:off x="9337400" y="555511"/>
            <a:ext cx="153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 and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E0EB3-2DBC-0F40-98D0-6652C60A2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7260" y="2346960"/>
            <a:ext cx="7676340" cy="1274762"/>
          </a:xfrm>
        </p:spPr>
        <p:txBody>
          <a:bodyPr anchor="t">
            <a:noAutofit/>
          </a:bodyPr>
          <a:lstStyle>
            <a:lvl1pPr algn="l">
              <a:defRPr sz="4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9FCCA-7E9F-8345-AE4B-8A1649D460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260" y="3769360"/>
            <a:ext cx="7676340" cy="148844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539AA-42F9-1441-85F8-283DA3D37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705" y="338876"/>
            <a:ext cx="931059" cy="7723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D057C-84C7-8D48-BA37-A5E3FFABAAA6}"/>
              </a:ext>
            </a:extLst>
          </p:cNvPr>
          <p:cNvCxnSpPr>
            <a:cxnSpLocks/>
          </p:cNvCxnSpPr>
          <p:nvPr userDrawn="1"/>
        </p:nvCxnSpPr>
        <p:spPr>
          <a:xfrm>
            <a:off x="10900061" y="307703"/>
            <a:ext cx="0" cy="845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CEA98A-6763-E14A-83EC-293F9BF56540}"/>
              </a:ext>
            </a:extLst>
          </p:cNvPr>
          <p:cNvSpPr txBox="1"/>
          <p:nvPr userDrawn="1"/>
        </p:nvSpPr>
        <p:spPr>
          <a:xfrm>
            <a:off x="10363913" y="6452046"/>
            <a:ext cx="1534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www.nasa.gov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59C2EB3-E198-FD49-8F89-87A45237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7F5-C30D-294B-80FE-3CC63B165F9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9B83BAB-DC43-CD4D-96EE-48E7DC0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9169" y="6731001"/>
            <a:ext cx="5820833" cy="127000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F13B-96D3-42AB-9A7F-1923562D510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8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8461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5384" y="103188"/>
            <a:ext cx="1076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Title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03301"/>
            <a:ext cx="109728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1212BE-DDED-794D-9DBD-821C8354EFEA}" type="slidenum">
              <a:rPr lang="en-US" altLang="x-none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x-none"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886" y="118347"/>
            <a:ext cx="715837" cy="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38" r:id="rId7"/>
    <p:sldLayoutId id="2147483739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698817" y="6583366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809790EB-58B3-6642-8B3E-387B3A3F595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79553" y="227016"/>
            <a:ext cx="924983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8067" y="1222378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5" descr="meatb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34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96853" y="1003300"/>
            <a:ext cx="11755967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4400" y="6553200"/>
            <a:ext cx="5588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CC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i="1">
          <a:solidFill>
            <a:srgbClr val="FF3300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698818" y="6583364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809790EB-58B3-6642-8B3E-387B3A3F595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79552" y="227014"/>
            <a:ext cx="924983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8067" y="12223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5" descr="meatb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34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96851" y="1003300"/>
            <a:ext cx="11755967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4400" y="6602628"/>
            <a:ext cx="5588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  <a:cs typeface="Arial" charset="0"/>
              </a:defRPr>
            </a:lvl1pPr>
          </a:lstStyle>
          <a:p>
            <a:r>
              <a:rPr lang="en-US" dirty="0"/>
              <a:t>NASA </a:t>
            </a:r>
            <a:r>
              <a:rPr lang="en-US" dirty="0" err="1"/>
              <a:t>predecisional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8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CC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i="1">
          <a:solidFill>
            <a:srgbClr val="FF3300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8461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pic>
        <p:nvPicPr>
          <p:cNvPr id="1027" name="Picture 7" descr="NASA insignia RGB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035" y="158752"/>
            <a:ext cx="9567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5384" y="103188"/>
            <a:ext cx="1076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03303"/>
            <a:ext cx="109728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2CDA-8AE1-6245-9832-4BD5932C51E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3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advClick="0"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1"/>
            <a:ext cx="10159999" cy="92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457200"/>
            <a:fld id="{C3F77EB4-E551-4038-8D0F-4EC90158884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6612"/>
            <a:ext cx="1219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ASA-insignia-RGB-small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0959253" y="152401"/>
            <a:ext cx="968587" cy="6028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323012"/>
            <a:ext cx="1219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0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hdr="0" dt="0"/>
  <p:txStyles>
    <p:titleStyle>
      <a:lvl1pPr algn="l" defTabSz="457200" rtl="0" eaLnBrk="1" latinLnBrk="0" hangingPunct="1">
        <a:lnSpc>
          <a:spcPts val="2480"/>
        </a:lnSpc>
        <a:spcBef>
          <a:spcPct val="0"/>
        </a:spcBef>
        <a:buNone/>
        <a:defRPr sz="2400" b="1" kern="1200">
          <a:solidFill>
            <a:srgbClr val="004FA6"/>
          </a:solidFill>
          <a:latin typeface="+mj-lt"/>
          <a:ea typeface="+mj-ea"/>
          <a:cs typeface="+mj-cs"/>
        </a:defRPr>
      </a:lvl1pPr>
    </p:titleStyle>
    <p:bodyStyle>
      <a:lvl1pPr marL="339725" indent="-339725" algn="l" defTabSz="457200" rtl="0" eaLnBrk="1" latinLnBrk="0" hangingPunct="1">
        <a:spcBef>
          <a:spcPct val="20000"/>
        </a:spcBef>
        <a:buClr>
          <a:srgbClr val="800000"/>
        </a:buClr>
        <a:buFont typeface="Wingdings" charset="2"/>
        <a:buChar char="u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220663" algn="l" defTabSz="457200" rtl="0" eaLnBrk="1" latinLnBrk="0" hangingPunct="1">
        <a:spcBef>
          <a:spcPct val="20000"/>
        </a:spcBef>
        <a:buClr>
          <a:srgbClr val="004FA6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28600" algn="l" defTabSz="741363" rtl="0" eaLnBrk="1" latinLnBrk="0" hangingPunct="1">
        <a:spcBef>
          <a:spcPct val="20000"/>
        </a:spcBef>
        <a:buClr>
          <a:srgbClr val="004FA6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24E182-FBD7-5A44-9DF0-EB105249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7" y="5846058"/>
            <a:ext cx="840144" cy="772390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996FD06C-5136-3349-BB4B-3C60185F0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580" y="1085094"/>
            <a:ext cx="6584304" cy="2602003"/>
          </a:xfrm>
        </p:spPr>
        <p:txBody>
          <a:bodyPr/>
          <a:lstStyle/>
          <a:p>
            <a:r>
              <a:rPr lang="en-US" sz="4000" dirty="0">
                <a:cs typeface="Arial"/>
              </a:rPr>
              <a:t>Regenerative ECLSS and Logistics Analysis for Sustained Lunar Surface Missions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616F5AD6-7CD9-904F-8F47-ECC82D76D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260" y="3769359"/>
            <a:ext cx="8199088" cy="20766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Chel Stromgren, </a:t>
            </a:r>
            <a:r>
              <a:rPr lang="en-US" dirty="0" err="1"/>
              <a:t>Binera</a:t>
            </a:r>
            <a:r>
              <a:rPr lang="en-US" dirty="0"/>
              <a:t>, Inc.</a:t>
            </a:r>
          </a:p>
          <a:p>
            <a:r>
              <a:rPr lang="en-US" dirty="0"/>
              <a:t>Presenting: Callie Burke, </a:t>
            </a:r>
            <a:r>
              <a:rPr lang="en-US" dirty="0" err="1"/>
              <a:t>Binera</a:t>
            </a:r>
            <a:r>
              <a:rPr lang="en-US" dirty="0"/>
              <a:t>, Inc.</a:t>
            </a:r>
          </a:p>
          <a:p>
            <a:endParaRPr lang="en-US" dirty="0"/>
          </a:p>
          <a:p>
            <a:r>
              <a:rPr lang="en-US" dirty="0"/>
              <a:t>Co-Authors: </a:t>
            </a:r>
          </a:p>
          <a:p>
            <a:r>
              <a:rPr lang="en-US" dirty="0"/>
              <a:t>Callie Burke, Jason Cho, </a:t>
            </a:r>
            <a:r>
              <a:rPr lang="en-US" dirty="0" err="1"/>
              <a:t>Binera</a:t>
            </a:r>
            <a:r>
              <a:rPr lang="en-US" dirty="0"/>
              <a:t>, Inc.</a:t>
            </a:r>
          </a:p>
          <a:p>
            <a:r>
              <a:rPr lang="en-US" dirty="0"/>
              <a:t>William Cirillo, Andrew Owns, David Howard, NASA Langley Research Center</a:t>
            </a:r>
          </a:p>
          <a:p>
            <a:endParaRPr lang="en-US" dirty="0"/>
          </a:p>
          <a:p>
            <a:r>
              <a:rPr lang="en-US" dirty="0"/>
              <a:t>March 11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01710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DFC5-5BF2-494F-A9DE-A24D60ED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Results: Grouped by Regen ECLSS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B6C1-4FD2-4AB1-8AEE-7FCAA9039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870BDA-A0DC-44DE-9E57-0F8117689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450799"/>
              </p:ext>
            </p:extLst>
          </p:nvPr>
        </p:nvGraphicFramePr>
        <p:xfrm>
          <a:off x="463826" y="1020416"/>
          <a:ext cx="9132410" cy="55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54EFD30-B136-40F7-B421-88FA20B433D2}"/>
              </a:ext>
            </a:extLst>
          </p:cNvPr>
          <p:cNvGrpSpPr/>
          <p:nvPr/>
        </p:nvGrpSpPr>
        <p:grpSpPr>
          <a:xfrm>
            <a:off x="1130935" y="1782527"/>
            <a:ext cx="7915679" cy="4055057"/>
            <a:chOff x="-503743" y="-39965"/>
            <a:chExt cx="4704081" cy="25633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BDA045-BC47-4950-8A7F-650FF7056257}"/>
                </a:ext>
              </a:extLst>
            </p:cNvPr>
            <p:cNvGrpSpPr/>
            <p:nvPr/>
          </p:nvGrpSpPr>
          <p:grpSpPr>
            <a:xfrm>
              <a:off x="954315" y="391288"/>
              <a:ext cx="3140926" cy="2132059"/>
              <a:chOff x="1812" y="-273060"/>
              <a:chExt cx="3140926" cy="2132059"/>
            </a:xfrm>
          </p:grpSpPr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23E4F120-6FF4-41E3-B89E-09830C7D2ED1}"/>
                  </a:ext>
                </a:extLst>
              </p:cNvPr>
              <p:cNvSpPr/>
              <p:nvPr/>
            </p:nvSpPr>
            <p:spPr>
              <a:xfrm flipH="1">
                <a:off x="2242163" y="574507"/>
                <a:ext cx="474762" cy="1202883"/>
              </a:xfrm>
              <a:prstGeom prst="parallelogram">
                <a:avLst>
                  <a:gd name="adj" fmla="val 43555"/>
                </a:avLst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D0301E5B-8428-4068-AE45-4D16B6C8244C}"/>
                  </a:ext>
                </a:extLst>
              </p:cNvPr>
              <p:cNvSpPr/>
              <p:nvPr/>
            </p:nvSpPr>
            <p:spPr>
              <a:xfrm flipH="1">
                <a:off x="160158" y="136256"/>
                <a:ext cx="350127" cy="383805"/>
              </a:xfrm>
              <a:prstGeom prst="parallelogram">
                <a:avLst>
                  <a:gd name="adj" fmla="val 37646"/>
                </a:avLst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5A0EE932-ABB9-4626-93B3-CFCEBF4B53A6}"/>
                  </a:ext>
                </a:extLst>
              </p:cNvPr>
              <p:cNvSpPr/>
              <p:nvPr/>
            </p:nvSpPr>
            <p:spPr>
              <a:xfrm flipH="1">
                <a:off x="2716925" y="639867"/>
                <a:ext cx="425813" cy="1219132"/>
              </a:xfrm>
              <a:prstGeom prst="parallelogram">
                <a:avLst>
                  <a:gd name="adj" fmla="val 40218"/>
                </a:avLst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43F71727-9A79-41CA-AA7D-4D1720195A04}"/>
                  </a:ext>
                </a:extLst>
              </p:cNvPr>
              <p:cNvSpPr/>
              <p:nvPr/>
            </p:nvSpPr>
            <p:spPr>
              <a:xfrm flipH="1">
                <a:off x="1427851" y="441910"/>
                <a:ext cx="419873" cy="699852"/>
              </a:xfrm>
              <a:prstGeom prst="parallelogram">
                <a:avLst>
                  <a:gd name="adj" fmla="val 47038"/>
                </a:avLst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97FFF291-B6A9-46C9-82DC-A77146AAF845}"/>
                  </a:ext>
                </a:extLst>
              </p:cNvPr>
              <p:cNvSpPr/>
              <p:nvPr/>
            </p:nvSpPr>
            <p:spPr>
              <a:xfrm flipH="1">
                <a:off x="1812" y="-273060"/>
                <a:ext cx="239612" cy="341358"/>
              </a:xfrm>
              <a:prstGeom prst="parallelogram">
                <a:avLst>
                  <a:gd name="adj" fmla="val 29057"/>
                </a:avLst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3B1F8C75-B95F-41F6-9901-5514BDF6567D}"/>
                </a:ext>
              </a:extLst>
            </p:cNvPr>
            <p:cNvSpPr txBox="1"/>
            <p:nvPr/>
          </p:nvSpPr>
          <p:spPr>
            <a:xfrm>
              <a:off x="-503743" y="-39965"/>
              <a:ext cx="448945" cy="3310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Open Loop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FEA7634-BCFE-46B4-B51C-8B2878F75F4F}"/>
                </a:ext>
              </a:extLst>
            </p:cNvPr>
            <p:cNvSpPr txBox="1"/>
            <p:nvPr/>
          </p:nvSpPr>
          <p:spPr>
            <a:xfrm>
              <a:off x="-118075" y="235350"/>
              <a:ext cx="545072" cy="39282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A/L Gas Recovery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8D24D5A2-9EFF-4161-A7D2-D5C347ADDAE7}"/>
                </a:ext>
              </a:extLst>
            </p:cNvPr>
            <p:cNvSpPr txBox="1"/>
            <p:nvPr/>
          </p:nvSpPr>
          <p:spPr>
            <a:xfrm>
              <a:off x="663716" y="148242"/>
              <a:ext cx="448945" cy="19875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OGA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52">
              <a:extLst>
                <a:ext uri="{FF2B5EF4-FFF2-40B4-BE49-F238E27FC236}">
                  <a16:creationId xmlns:a16="http://schemas.microsoft.com/office/drawing/2014/main" id="{F136708A-10CC-4198-BB0A-52EE5E7B7502}"/>
                </a:ext>
              </a:extLst>
            </p:cNvPr>
            <p:cNvSpPr txBox="1"/>
            <p:nvPr/>
          </p:nvSpPr>
          <p:spPr>
            <a:xfrm>
              <a:off x="1141076" y="364925"/>
              <a:ext cx="824610" cy="19875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OGA &amp; HP O</a:t>
              </a:r>
              <a:r>
                <a:rPr lang="en-US" sz="1400" i="1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2540D679-A3EC-4463-BEE5-51F1170E7C66}"/>
                </a:ext>
              </a:extLst>
            </p:cNvPr>
            <p:cNvSpPr txBox="1"/>
            <p:nvPr/>
          </p:nvSpPr>
          <p:spPr>
            <a:xfrm>
              <a:off x="1386783" y="719361"/>
              <a:ext cx="693412" cy="42410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A/L Gas Recovery &amp; OGA &amp; HP O</a:t>
              </a:r>
              <a:r>
                <a:rPr lang="en-US" sz="1400" i="1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1">
              <a:extLst>
                <a:ext uri="{FF2B5EF4-FFF2-40B4-BE49-F238E27FC236}">
                  <a16:creationId xmlns:a16="http://schemas.microsoft.com/office/drawing/2014/main" id="{2E31FE88-A4DC-4065-ACE2-C9D4B2BED7F9}"/>
                </a:ext>
              </a:extLst>
            </p:cNvPr>
            <p:cNvSpPr txBox="1"/>
            <p:nvPr/>
          </p:nvSpPr>
          <p:spPr>
            <a:xfrm>
              <a:off x="2138010" y="628170"/>
              <a:ext cx="648465" cy="44222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A/L Gas Recovery &amp; OGA &amp; HP O</a:t>
              </a:r>
              <a:r>
                <a:rPr lang="en-US" sz="1400" i="1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 WPA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90D1E7BA-4754-4C53-A7E0-DEA0C31347DA}"/>
                </a:ext>
              </a:extLst>
            </p:cNvPr>
            <p:cNvSpPr txBox="1"/>
            <p:nvPr/>
          </p:nvSpPr>
          <p:spPr>
            <a:xfrm>
              <a:off x="2941891" y="645019"/>
              <a:ext cx="714375" cy="5321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A/L Gas Recovery &amp; OGA &amp; HP O</a:t>
              </a:r>
              <a:r>
                <a:rPr lang="en-US" sz="1400" i="1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 WPA &amp; UPA/Brine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F53FFB88-2B8A-4DBD-AE91-1650CA17D277}"/>
                </a:ext>
              </a:extLst>
            </p:cNvPr>
            <p:cNvSpPr txBox="1"/>
            <p:nvPr/>
          </p:nvSpPr>
          <p:spPr>
            <a:xfrm>
              <a:off x="3574591" y="658997"/>
              <a:ext cx="625747" cy="59013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A/L Gas Recovery &amp; OGA &amp; HP O</a:t>
              </a:r>
              <a:r>
                <a:rPr lang="en-US" sz="1400" i="1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 WPA &amp; UPA/Brine &amp; Sabatier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7C46B-6CAE-4A55-8AAD-03A71B179087}"/>
              </a:ext>
            </a:extLst>
          </p:cNvPr>
          <p:cNvGrpSpPr/>
          <p:nvPr/>
        </p:nvGrpSpPr>
        <p:grpSpPr>
          <a:xfrm>
            <a:off x="9478401" y="1158605"/>
            <a:ext cx="2364990" cy="2272637"/>
            <a:chOff x="132657" y="26056"/>
            <a:chExt cx="2185358" cy="92720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19FFCC-66D8-47E0-8C87-8159A747CB01}"/>
                </a:ext>
              </a:extLst>
            </p:cNvPr>
            <p:cNvSpPr/>
            <p:nvPr/>
          </p:nvSpPr>
          <p:spPr>
            <a:xfrm>
              <a:off x="190480" y="26056"/>
              <a:ext cx="2070099" cy="927204"/>
            </a:xfrm>
            <a:prstGeom prst="rect">
              <a:avLst/>
            </a:prstGeom>
            <a:solidFill>
              <a:sysClr val="window" lastClr="FFFFFF">
                <a:lumMod val="95000"/>
                <a:alpha val="72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66">
              <a:extLst>
                <a:ext uri="{FF2B5EF4-FFF2-40B4-BE49-F238E27FC236}">
                  <a16:creationId xmlns:a16="http://schemas.microsoft.com/office/drawing/2014/main" id="{54D8E4B9-EC30-4569-ABAC-9B2D9A25F466}"/>
                </a:ext>
              </a:extLst>
            </p:cNvPr>
            <p:cNvSpPr txBox="1"/>
            <p:nvPr/>
          </p:nvSpPr>
          <p:spPr>
            <a:xfrm>
              <a:off x="132657" y="83108"/>
              <a:ext cx="1763367" cy="1392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marR="0" lvl="0" indent="-342900" algn="l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No Transfer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Box 67">
              <a:extLst>
                <a:ext uri="{FF2B5EF4-FFF2-40B4-BE49-F238E27FC236}">
                  <a16:creationId xmlns:a16="http://schemas.microsoft.com/office/drawing/2014/main" id="{E1B87447-1DA5-4D19-A59B-51C52E9111B1}"/>
                </a:ext>
              </a:extLst>
            </p:cNvPr>
            <p:cNvSpPr txBox="1"/>
            <p:nvPr/>
          </p:nvSpPr>
          <p:spPr>
            <a:xfrm>
              <a:off x="132657" y="222405"/>
              <a:ext cx="2185358" cy="2978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marR="0" lvl="0" indent="-342900" algn="l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Water/Gas Transfer from SH to PR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Box 68">
              <a:extLst>
                <a:ext uri="{FF2B5EF4-FFF2-40B4-BE49-F238E27FC236}">
                  <a16:creationId xmlns:a16="http://schemas.microsoft.com/office/drawing/2014/main" id="{53CA508B-0F57-4E3E-B6C7-715895FA21ED}"/>
                </a:ext>
              </a:extLst>
            </p:cNvPr>
            <p:cNvSpPr txBox="1"/>
            <p:nvPr/>
          </p:nvSpPr>
          <p:spPr>
            <a:xfrm>
              <a:off x="132657" y="494254"/>
              <a:ext cx="2069726" cy="4273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marR="0" lvl="0" indent="-342900" algn="l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Water/Gas Transfer from SH to PR + Waste Transfer from PR to SH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93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2391-B2EF-47E3-95B8-4F3A57AB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1007F-04DD-4B10-9173-81BF3B516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FA8A80-1A5D-4BC4-AA88-D8B40E6AB156}"/>
              </a:ext>
            </a:extLst>
          </p:cNvPr>
          <p:cNvSpPr txBox="1">
            <a:spLocks/>
          </p:cNvSpPr>
          <p:nvPr/>
        </p:nvSpPr>
        <p:spPr bwMode="auto">
          <a:xfrm>
            <a:off x="315383" y="993854"/>
            <a:ext cx="11267017" cy="550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Systems mass and logistics resupply mass are not the only factors driving ECLSS design decisions. </a:t>
            </a:r>
          </a:p>
          <a:p>
            <a:pPr lvl="1"/>
            <a:r>
              <a:rPr lang="en-US" sz="2000" dirty="0"/>
              <a:t>Other Impacts: Budget availability, transportation system limitations, crew time requirements, and spares testing and reliability.</a:t>
            </a:r>
          </a:p>
          <a:p>
            <a:r>
              <a:rPr lang="en-US" sz="2000" dirty="0"/>
              <a:t>However, some level of regenerative ECLSS in the SH </a:t>
            </a:r>
            <a:r>
              <a:rPr lang="en-US" sz="2000" u="sng" dirty="0"/>
              <a:t>can reduce annual resupply requirements</a:t>
            </a:r>
            <a:r>
              <a:rPr lang="en-US" sz="2000" dirty="0"/>
              <a:t> with comparatively small investments in initial system and spares mass.</a:t>
            </a:r>
          </a:p>
          <a:p>
            <a:r>
              <a:rPr lang="en-US" sz="2000" dirty="0"/>
              <a:t>Three systems that provide most substantial reduction in logistics resupply with low increase in initial mass:</a:t>
            </a:r>
          </a:p>
          <a:p>
            <a:pPr lvl="1"/>
            <a:r>
              <a:rPr lang="en-US" sz="2000" dirty="0"/>
              <a:t>Airlock Gas Recovery</a:t>
            </a:r>
          </a:p>
          <a:p>
            <a:pPr lvl="1"/>
            <a:r>
              <a:rPr lang="en-US" sz="2000" dirty="0"/>
              <a:t>OGA</a:t>
            </a:r>
          </a:p>
          <a:p>
            <a:pPr lvl="1"/>
            <a:r>
              <a:rPr lang="en-US" sz="2000" dirty="0"/>
              <a:t>HP Oxygen Compression</a:t>
            </a:r>
          </a:p>
          <a:p>
            <a:r>
              <a:rPr lang="en-US" sz="2000" dirty="0"/>
              <a:t>If commodity and waste transfer between the PR and SH is viable, WPA and UPA/Brine systems could be considered.</a:t>
            </a:r>
          </a:p>
          <a:p>
            <a:pPr lvl="1"/>
            <a:r>
              <a:rPr lang="en-US" sz="2000" dirty="0"/>
              <a:t>As long as, the additional systems mass, volume, and crew time can be accommodated in the 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E8F73B-1B8D-EE40-87B4-6B5F6DC8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681" y="2804262"/>
            <a:ext cx="2406437" cy="1996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D3767-3697-244F-88D8-B6E15A03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55" y="2780017"/>
            <a:ext cx="2197827" cy="20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415E-1F7A-4168-A250-24F2D96F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96F18-1377-4D8B-9C5E-53F99C859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D2EDF3-E6A4-42A1-B88C-A177CF4CBA7A}"/>
              </a:ext>
            </a:extLst>
          </p:cNvPr>
          <p:cNvSpPr txBox="1">
            <a:spLocks/>
          </p:cNvSpPr>
          <p:nvPr/>
        </p:nvSpPr>
        <p:spPr bwMode="auto">
          <a:xfrm>
            <a:off x="675587" y="1233488"/>
            <a:ext cx="555762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Introduction</a:t>
            </a:r>
          </a:p>
          <a:p>
            <a:r>
              <a:rPr lang="en-US" sz="2000" dirty="0"/>
              <a:t>Background</a:t>
            </a:r>
          </a:p>
          <a:p>
            <a:pPr lvl="1"/>
            <a:r>
              <a:rPr lang="en-US" sz="2000" dirty="0"/>
              <a:t>Logistics Requirements</a:t>
            </a:r>
          </a:p>
          <a:p>
            <a:pPr lvl="1"/>
            <a:r>
              <a:rPr lang="en-US" sz="2000" dirty="0"/>
              <a:t>ECLSS Architecture Options</a:t>
            </a:r>
          </a:p>
          <a:p>
            <a:pPr lvl="1"/>
            <a:r>
              <a:rPr lang="en-US" sz="2000" dirty="0"/>
              <a:t>Assumed ECLSS Masses</a:t>
            </a:r>
          </a:p>
          <a:p>
            <a:r>
              <a:rPr lang="en-US" sz="2000" dirty="0"/>
              <a:t>Analysis</a:t>
            </a:r>
          </a:p>
          <a:p>
            <a:pPr lvl="1"/>
            <a:r>
              <a:rPr lang="en-US" sz="2000" dirty="0"/>
              <a:t>Mission Parameters</a:t>
            </a:r>
          </a:p>
          <a:p>
            <a:pPr lvl="1"/>
            <a:r>
              <a:rPr lang="en-US" sz="2000" dirty="0"/>
              <a:t>Sensitivity Analysis: ECLSS Cases</a:t>
            </a:r>
          </a:p>
          <a:p>
            <a:r>
              <a:rPr lang="en-US" sz="2000" dirty="0"/>
              <a:t>Results</a:t>
            </a:r>
          </a:p>
          <a:p>
            <a:r>
              <a:rPr lang="en-US" sz="2000" dirty="0"/>
              <a:t>Recommendation: ECLSS Architecture to Minimize Tradeoff</a:t>
            </a:r>
          </a:p>
          <a:p>
            <a:pPr lvl="1"/>
            <a:r>
              <a:rPr lang="en-US" sz="2000" dirty="0"/>
              <a:t>A/L Recovery, OGA, HP 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4835ED-E0D2-4B7D-8B46-DFEB07B31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14079"/>
              </p:ext>
            </p:extLst>
          </p:nvPr>
        </p:nvGraphicFramePr>
        <p:xfrm>
          <a:off x="6852380" y="1442879"/>
          <a:ext cx="4730020" cy="470408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493949">
                  <a:extLst>
                    <a:ext uri="{9D8B030D-6E8A-4147-A177-3AD203B41FA5}">
                      <a16:colId xmlns:a16="http://schemas.microsoft.com/office/drawing/2014/main" val="3483620064"/>
                    </a:ext>
                  </a:extLst>
                </a:gridCol>
                <a:gridCol w="3236071">
                  <a:extLst>
                    <a:ext uri="{9D8B030D-6E8A-4147-A177-3AD203B41FA5}">
                      <a16:colId xmlns:a16="http://schemas.microsoft.com/office/drawing/2014/main" val="88175459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Acronyms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1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ECLSS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Environmental Control and Life Support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2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Surface Habitat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1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Pressurized Rover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91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Extravehicular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0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A/L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Airlock Gas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Oxygen Generation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1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HP O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High Pressure Oxygen Compressor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62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Water Processor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9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UPA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Urine Processor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7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Brine Processor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7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D00167-F7CA-40C9-A695-A740B8EF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4" y="103188"/>
            <a:ext cx="10769600" cy="74295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16F14-BB99-42E8-98BF-42C9A115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83" y="912182"/>
            <a:ext cx="9318474" cy="3104647"/>
          </a:xfrm>
        </p:spPr>
        <p:txBody>
          <a:bodyPr numCol="1"/>
          <a:lstStyle/>
          <a:p>
            <a:r>
              <a:rPr lang="en-US" sz="2000" dirty="0"/>
              <a:t>Sustained Lunar Campaign:</a:t>
            </a:r>
          </a:p>
          <a:p>
            <a:pPr lvl="1"/>
            <a:r>
              <a:rPr lang="en-US" sz="2000" dirty="0"/>
              <a:t>Annual crew missions to the lunar surface with 2 to 4 crewmembers living in a Surface Habitat (SH) and/or a Pressurized Rover (PR) for 30 days or longer.</a:t>
            </a:r>
          </a:p>
          <a:p>
            <a:r>
              <a:rPr lang="en-US" sz="2000" dirty="0"/>
              <a:t>Missions will require annual resupply of logistics to the lunar surface.</a:t>
            </a:r>
          </a:p>
          <a:p>
            <a:pPr lvl="1"/>
            <a:r>
              <a:rPr lang="en-US" sz="2000" dirty="0"/>
              <a:t>Logistics include consumables, EVA consumables and spares, carriers, surface system spares and maintenance, and science and utilization. </a:t>
            </a:r>
          </a:p>
          <a:p>
            <a:r>
              <a:rPr lang="en-US" sz="2000" dirty="0"/>
              <a:t>Water and gas (may) dominate the total logistics resupply.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EC30C-7BFD-407C-95BF-BCF8008FE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5740" r="4942" b="10215"/>
          <a:stretch/>
        </p:blipFill>
        <p:spPr>
          <a:xfrm>
            <a:off x="7454397" y="1393964"/>
            <a:ext cx="4737603" cy="5464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AB783B-8973-4BD3-9493-7F05A59F5F18}"/>
              </a:ext>
            </a:extLst>
          </p:cNvPr>
          <p:cNvSpPr txBox="1"/>
          <p:nvPr/>
        </p:nvSpPr>
        <p:spPr>
          <a:xfrm>
            <a:off x="6467060" y="274608"/>
            <a:ext cx="433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is going back to the Moon!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601910-5D36-4B1E-884F-A6D189485B94}"/>
              </a:ext>
            </a:extLst>
          </p:cNvPr>
          <p:cNvSpPr txBox="1">
            <a:spLocks/>
          </p:cNvSpPr>
          <p:nvPr/>
        </p:nvSpPr>
        <p:spPr bwMode="auto">
          <a:xfrm>
            <a:off x="315383" y="3690257"/>
            <a:ext cx="7767260" cy="306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Water and gas = a direct function of the level of closure provided by the ECLSS in the Surface Habitat (SH) and the Pressurized Rover (PR).</a:t>
            </a:r>
          </a:p>
          <a:p>
            <a:r>
              <a:rPr lang="en-US" sz="2000" dirty="0"/>
              <a:t>Logistics requirements will drive the number of required resupply landers, launch vehicles, and resupply costs.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000" u="sng" dirty="0"/>
              <a:t>Goal of Paper</a:t>
            </a:r>
            <a:r>
              <a:rPr lang="en-US" sz="2000" dirty="0"/>
              <a:t>: Determine a recommended regenerative ECLSS architecture option to minimize the tradeoff between ECLSS Delivery Mass and Logistics Resupply Mass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0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>
            <a:extLst>
              <a:ext uri="{FF2B5EF4-FFF2-40B4-BE49-F238E27FC236}">
                <a16:creationId xmlns:a16="http://schemas.microsoft.com/office/drawing/2014/main" id="{05F12B04-C2A1-4A6F-BD78-61E87228C266}"/>
              </a:ext>
            </a:extLst>
          </p:cNvPr>
          <p:cNvSpPr/>
          <p:nvPr/>
        </p:nvSpPr>
        <p:spPr>
          <a:xfrm>
            <a:off x="4712125" y="5100917"/>
            <a:ext cx="1743340" cy="1638897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22A0C-C841-4F42-9A03-7CB9405E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701" y="4350997"/>
            <a:ext cx="1450507" cy="1592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1E336-043C-934C-9A9F-F43DFCDA3047}"/>
              </a:ext>
            </a:extLst>
          </p:cNvPr>
          <p:cNvSpPr txBox="1"/>
          <p:nvPr/>
        </p:nvSpPr>
        <p:spPr>
          <a:xfrm>
            <a:off x="5196403" y="5376354"/>
            <a:ext cx="908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9893B-356A-A44E-9A4A-18215409B7DC}"/>
              </a:ext>
            </a:extLst>
          </p:cNvPr>
          <p:cNvSpPr txBox="1"/>
          <p:nvPr/>
        </p:nvSpPr>
        <p:spPr>
          <a:xfrm>
            <a:off x="5112281" y="5842786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FD8AA-B672-F841-9A9F-8F960C16224E}"/>
              </a:ext>
            </a:extLst>
          </p:cNvPr>
          <p:cNvSpPr txBox="1"/>
          <p:nvPr/>
        </p:nvSpPr>
        <p:spPr>
          <a:xfrm>
            <a:off x="4919601" y="6255732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62791C-91E3-244D-AC78-F425B8C74861}"/>
              </a:ext>
            </a:extLst>
          </p:cNvPr>
          <p:cNvCxnSpPr>
            <a:cxnSpLocks/>
          </p:cNvCxnSpPr>
          <p:nvPr/>
        </p:nvCxnSpPr>
        <p:spPr>
          <a:xfrm>
            <a:off x="6299667" y="5545631"/>
            <a:ext cx="137410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1403DC-EF8B-AE48-B7E9-B1D026F4F93B}"/>
              </a:ext>
            </a:extLst>
          </p:cNvPr>
          <p:cNvSpPr txBox="1"/>
          <p:nvPr/>
        </p:nvSpPr>
        <p:spPr>
          <a:xfrm>
            <a:off x="7543710" y="4999003"/>
            <a:ext cx="1950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Iodine Compatible Water Containers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(CWC-Is)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CC71B6-AF65-6848-BB53-BB0160DF61CA}"/>
              </a:ext>
            </a:extLst>
          </p:cNvPr>
          <p:cNvCxnSpPr>
            <a:cxnSpLocks/>
          </p:cNvCxnSpPr>
          <p:nvPr/>
        </p:nvCxnSpPr>
        <p:spPr>
          <a:xfrm>
            <a:off x="6281530" y="6012063"/>
            <a:ext cx="3551684" cy="79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0A5D74-C613-1747-9763-367A6F536C62}"/>
              </a:ext>
            </a:extLst>
          </p:cNvPr>
          <p:cNvSpPr txBox="1"/>
          <p:nvPr/>
        </p:nvSpPr>
        <p:spPr>
          <a:xfrm>
            <a:off x="9833214" y="5943843"/>
            <a:ext cx="1633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High Pressurized Gas Carriers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(HPGCs)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71A0CB-EB00-6E4D-8C04-7D111CA7C0F7}"/>
              </a:ext>
            </a:extLst>
          </p:cNvPr>
          <p:cNvCxnSpPr>
            <a:cxnSpLocks/>
          </p:cNvCxnSpPr>
          <p:nvPr/>
        </p:nvCxnSpPr>
        <p:spPr>
          <a:xfrm>
            <a:off x="6281530" y="6425009"/>
            <a:ext cx="355168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849BF46-561A-554D-A78A-47F9DE60A31C}"/>
              </a:ext>
            </a:extLst>
          </p:cNvPr>
          <p:cNvSpPr/>
          <p:nvPr/>
        </p:nvSpPr>
        <p:spPr>
          <a:xfrm>
            <a:off x="9364617" y="1824416"/>
            <a:ext cx="396825" cy="3913251"/>
          </a:xfrm>
          <a:prstGeom prst="rightBrace">
            <a:avLst>
              <a:gd name="adj1" fmla="val 49298"/>
              <a:gd name="adj2" fmla="val 38825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FF7CD2-0D9E-9040-9DF0-3BEDD3887BF6}"/>
              </a:ext>
            </a:extLst>
          </p:cNvPr>
          <p:cNvSpPr txBox="1"/>
          <p:nvPr/>
        </p:nvSpPr>
        <p:spPr>
          <a:xfrm>
            <a:off x="9563030" y="3175078"/>
            <a:ext cx="2356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Small Pressurized Logistics Carriers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(SPLCs)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C8D331-DBAB-794F-826E-CC23064984B0}"/>
              </a:ext>
            </a:extLst>
          </p:cNvPr>
          <p:cNvSpPr txBox="1"/>
          <p:nvPr/>
        </p:nvSpPr>
        <p:spPr>
          <a:xfrm>
            <a:off x="8492680" y="1076757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CARRIERS</a:t>
            </a:r>
          </a:p>
        </p:txBody>
      </p:sp>
      <p:pic>
        <p:nvPicPr>
          <p:cNvPr id="31" name="Picture 30" descr="A picture containing table, computer, desk, monitor&#10;&#10;Description automatically generated">
            <a:extLst>
              <a:ext uri="{FF2B5EF4-FFF2-40B4-BE49-F238E27FC236}">
                <a16:creationId xmlns:a16="http://schemas.microsoft.com/office/drawing/2014/main" id="{B9FE4FED-2839-6F45-B08F-4163D82AA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404"/>
          <a:stretch/>
        </p:blipFill>
        <p:spPr>
          <a:xfrm>
            <a:off x="10318014" y="1623350"/>
            <a:ext cx="846856" cy="14932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7D9CF9-5337-6248-948D-19BF77C5C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2"/>
          <a:stretch/>
        </p:blipFill>
        <p:spPr>
          <a:xfrm>
            <a:off x="7821878" y="3946470"/>
            <a:ext cx="1394629" cy="101277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FCF8033-B258-E841-9ADB-3843EFDBCA71}"/>
              </a:ext>
            </a:extLst>
          </p:cNvPr>
          <p:cNvGrpSpPr/>
          <p:nvPr/>
        </p:nvGrpSpPr>
        <p:grpSpPr>
          <a:xfrm>
            <a:off x="7888130" y="1851741"/>
            <a:ext cx="1492436" cy="1296505"/>
            <a:chOff x="4869180" y="1239238"/>
            <a:chExt cx="1234440" cy="105438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B7EFE13-6016-C445-95BB-44A9F00A5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981" r="11708" b="6350"/>
            <a:stretch/>
          </p:blipFill>
          <p:spPr>
            <a:xfrm>
              <a:off x="4962073" y="1239238"/>
              <a:ext cx="1039070" cy="914641"/>
            </a:xfrm>
            <a:prstGeom prst="rect">
              <a:avLst/>
            </a:prstGeom>
          </p:spPr>
        </p:pic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77B5C66-9E86-AE48-8119-57C57DC314B9}"/>
                </a:ext>
              </a:extLst>
            </p:cNvPr>
            <p:cNvSpPr/>
            <p:nvPr/>
          </p:nvSpPr>
          <p:spPr>
            <a:xfrm>
              <a:off x="4869180" y="1851660"/>
              <a:ext cx="1234440" cy="441960"/>
            </a:xfrm>
            <a:custGeom>
              <a:avLst/>
              <a:gdLst>
                <a:gd name="connsiteX0" fmla="*/ 30480 w 1234440"/>
                <a:gd name="connsiteY0" fmla="*/ 22860 h 441960"/>
                <a:gd name="connsiteX1" fmla="*/ 579120 w 1234440"/>
                <a:gd name="connsiteY1" fmla="*/ 342900 h 441960"/>
                <a:gd name="connsiteX2" fmla="*/ 1181100 w 1234440"/>
                <a:gd name="connsiteY2" fmla="*/ 0 h 441960"/>
                <a:gd name="connsiteX3" fmla="*/ 1234440 w 1234440"/>
                <a:gd name="connsiteY3" fmla="*/ 106680 h 441960"/>
                <a:gd name="connsiteX4" fmla="*/ 563880 w 1234440"/>
                <a:gd name="connsiteY4" fmla="*/ 441960 h 441960"/>
                <a:gd name="connsiteX5" fmla="*/ 0 w 1234440"/>
                <a:gd name="connsiteY5" fmla="*/ 91440 h 441960"/>
                <a:gd name="connsiteX6" fmla="*/ 30480 w 1234440"/>
                <a:gd name="connsiteY6" fmla="*/ 228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4440" h="441960">
                  <a:moveTo>
                    <a:pt x="30480" y="22860"/>
                  </a:moveTo>
                  <a:lnTo>
                    <a:pt x="579120" y="342900"/>
                  </a:lnTo>
                  <a:lnTo>
                    <a:pt x="1181100" y="0"/>
                  </a:lnTo>
                  <a:lnTo>
                    <a:pt x="1234440" y="106680"/>
                  </a:lnTo>
                  <a:lnTo>
                    <a:pt x="563880" y="441960"/>
                  </a:lnTo>
                  <a:lnTo>
                    <a:pt x="0" y="91440"/>
                  </a:lnTo>
                  <a:lnTo>
                    <a:pt x="30480" y="228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E59ECE2-DE43-FB43-B65D-130346CE0B77}"/>
              </a:ext>
            </a:extLst>
          </p:cNvPr>
          <p:cNvSpPr/>
          <p:nvPr/>
        </p:nvSpPr>
        <p:spPr>
          <a:xfrm>
            <a:off x="4354386" y="2090690"/>
            <a:ext cx="2488020" cy="2691871"/>
          </a:xfrm>
          <a:prstGeom prst="roundRect">
            <a:avLst>
              <a:gd name="adj" fmla="val 11342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D94C1E-AAFA-084B-B1D1-F67A6A6C2760}"/>
              </a:ext>
            </a:extLst>
          </p:cNvPr>
          <p:cNvSpPr txBox="1"/>
          <p:nvPr/>
        </p:nvSpPr>
        <p:spPr>
          <a:xfrm>
            <a:off x="4469173" y="1683916"/>
            <a:ext cx="2209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SOLID GOODS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75701D-BE34-0A4A-BFD4-EAF1AD2D3E85}"/>
              </a:ext>
            </a:extLst>
          </p:cNvPr>
          <p:cNvSpPr txBox="1"/>
          <p:nvPr/>
        </p:nvSpPr>
        <p:spPr>
          <a:xfrm>
            <a:off x="7801909" y="3015762"/>
            <a:ext cx="1690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Cargo Transfer Bags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(CTBs)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C10690FC-E907-B04A-9DC3-D40B3FBD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04" y="60960"/>
            <a:ext cx="10769600" cy="7429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Logistics Requirements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8445D-4A9D-4B11-B2C5-3D85445AAF62}"/>
              </a:ext>
            </a:extLst>
          </p:cNvPr>
          <p:cNvSpPr txBox="1"/>
          <p:nvPr/>
        </p:nvSpPr>
        <p:spPr>
          <a:xfrm>
            <a:off x="4499377" y="1209376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CONSUMABLES</a:t>
            </a: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48C637AC-5E98-49DF-A4D4-DA224E25DEA1}"/>
              </a:ext>
            </a:extLst>
          </p:cNvPr>
          <p:cNvSpPr/>
          <p:nvPr/>
        </p:nvSpPr>
        <p:spPr>
          <a:xfrm>
            <a:off x="997890" y="1801192"/>
            <a:ext cx="2488020" cy="1248222"/>
          </a:xfrm>
          <a:prstGeom prst="roundRect">
            <a:avLst>
              <a:gd name="adj" fmla="val 11342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852E06-A14D-4B91-BF6A-BAF7DD1FDDA1}"/>
              </a:ext>
            </a:extLst>
          </p:cNvPr>
          <p:cNvSpPr txBox="1"/>
          <p:nvPr/>
        </p:nvSpPr>
        <p:spPr>
          <a:xfrm>
            <a:off x="538030" y="3204857"/>
            <a:ext cx="3450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SPARES &amp; MAINTENANCE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8FAA6E-9A81-454D-B606-F05C9A610909}"/>
              </a:ext>
            </a:extLst>
          </p:cNvPr>
          <p:cNvSpPr txBox="1"/>
          <p:nvPr/>
        </p:nvSpPr>
        <p:spPr>
          <a:xfrm>
            <a:off x="1194399" y="1229317"/>
            <a:ext cx="2137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LOGISTICS</a:t>
            </a:r>
          </a:p>
        </p:txBody>
      </p:sp>
      <p:sp>
        <p:nvSpPr>
          <p:cNvPr id="52" name="Rounded Rectangle 39">
            <a:extLst>
              <a:ext uri="{FF2B5EF4-FFF2-40B4-BE49-F238E27FC236}">
                <a16:creationId xmlns:a16="http://schemas.microsoft.com/office/drawing/2014/main" id="{4B0DBC19-6065-405A-9262-790D76A045B7}"/>
              </a:ext>
            </a:extLst>
          </p:cNvPr>
          <p:cNvSpPr/>
          <p:nvPr/>
        </p:nvSpPr>
        <p:spPr>
          <a:xfrm>
            <a:off x="1002518" y="3711026"/>
            <a:ext cx="2488020" cy="1001245"/>
          </a:xfrm>
          <a:prstGeom prst="roundRect">
            <a:avLst>
              <a:gd name="adj" fmla="val 11342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C345FA-47AA-4E06-87D8-E07DAAECDC94}"/>
              </a:ext>
            </a:extLst>
          </p:cNvPr>
          <p:cNvSpPr/>
          <p:nvPr/>
        </p:nvSpPr>
        <p:spPr>
          <a:xfrm>
            <a:off x="284904" y="922080"/>
            <a:ext cx="6823420" cy="4033309"/>
          </a:xfrm>
          <a:prstGeom prst="rect">
            <a:avLst/>
          </a:prstGeom>
          <a:noFill/>
          <a:ln w="28575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16CE4C-3667-43E9-8B4A-0863EBBE7F26}"/>
              </a:ext>
            </a:extLst>
          </p:cNvPr>
          <p:cNvCxnSpPr>
            <a:cxnSpLocks/>
          </p:cNvCxnSpPr>
          <p:nvPr/>
        </p:nvCxnSpPr>
        <p:spPr>
          <a:xfrm>
            <a:off x="7122232" y="2634253"/>
            <a:ext cx="79114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DCD7E97-7D3F-4708-92B2-E8C139F5289D}"/>
              </a:ext>
            </a:extLst>
          </p:cNvPr>
          <p:cNvSpPr txBox="1"/>
          <p:nvPr/>
        </p:nvSpPr>
        <p:spPr>
          <a:xfrm>
            <a:off x="4524629" y="2097730"/>
            <a:ext cx="2136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Waste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Wipes/Gloves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Hygiene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Health Care Consumables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Operational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Recreation and Personal Items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D5F87B-4902-4F7D-8DA2-3A6D16953C20}"/>
              </a:ext>
            </a:extLst>
          </p:cNvPr>
          <p:cNvSpPr txBox="1"/>
          <p:nvPr/>
        </p:nvSpPr>
        <p:spPr>
          <a:xfrm>
            <a:off x="1021984" y="1846211"/>
            <a:ext cx="2439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Maximum Absorbency Garments (MAGs)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Drink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 Spares (a single static mass)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4E85F0-D781-437A-85DD-D0B8A259E533}"/>
              </a:ext>
            </a:extLst>
          </p:cNvPr>
          <p:cNvSpPr txBox="1"/>
          <p:nvPr/>
        </p:nvSpPr>
        <p:spPr>
          <a:xfrm>
            <a:off x="1015738" y="3811917"/>
            <a:ext cx="243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Maintenance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Spares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570CDEBF-5F26-4288-BF95-EB2244C47415}"/>
              </a:ext>
            </a:extLst>
          </p:cNvPr>
          <p:cNvSpPr txBox="1">
            <a:spLocks/>
          </p:cNvSpPr>
          <p:nvPr/>
        </p:nvSpPr>
        <p:spPr bwMode="auto">
          <a:xfrm>
            <a:off x="243262" y="5175860"/>
            <a:ext cx="2364719" cy="7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/>
                </a:solidFill>
              </a:rPr>
              <a:t>Not Included: Science &amp; Utilization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D7A7DB-8577-498B-8B6E-38F4E50A80A5}"/>
              </a:ext>
            </a:extLst>
          </p:cNvPr>
          <p:cNvSpPr txBox="1"/>
          <p:nvPr/>
        </p:nvSpPr>
        <p:spPr>
          <a:xfrm>
            <a:off x="3225426" y="5413608"/>
            <a:ext cx="1472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ECLSS Closure will drive Water &amp; Gas Mass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887F874-096D-4DE9-ADCE-66A1B5DF2426}"/>
              </a:ext>
            </a:extLst>
          </p:cNvPr>
          <p:cNvSpPr/>
          <p:nvPr/>
        </p:nvSpPr>
        <p:spPr>
          <a:xfrm>
            <a:off x="3059101" y="5100917"/>
            <a:ext cx="1743340" cy="163889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F139A65-1B92-42E3-BCFE-E421718D48C3}"/>
              </a:ext>
            </a:extLst>
          </p:cNvPr>
          <p:cNvSpPr txBox="1">
            <a:spLocks/>
          </p:cNvSpPr>
          <p:nvPr/>
        </p:nvSpPr>
        <p:spPr bwMode="auto">
          <a:xfrm>
            <a:off x="5002644" y="955147"/>
            <a:ext cx="7038647" cy="1653551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u="sng" dirty="0"/>
              <a:t>Pressurized Rover Regenerative ECLSS</a:t>
            </a:r>
          </a:p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&amp; Oxygen Transfers from the SH to the PR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 supplies water and oxygen to the PR. </a:t>
            </a:r>
            <a:endParaRPr lang="en-US" sz="15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Transfer from the PR to the SH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</a:t>
            </a:r>
            <a:r>
              <a:rPr lang="en-US" sz="15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collected in the PR then transferred to the SH for recovery in the SH regenerative ECLSS. </a:t>
            </a:r>
            <a:endParaRPr lang="en-U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08F53-14A0-425C-A6EC-6ADF909B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4" y="211700"/>
            <a:ext cx="10769600" cy="503209"/>
          </a:xfrm>
        </p:spPr>
        <p:txBody>
          <a:bodyPr/>
          <a:lstStyle/>
          <a:p>
            <a:r>
              <a:rPr lang="en-US" sz="2800" dirty="0"/>
              <a:t>Regenerative ECLSS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0BCC7-DAF8-4BF9-9B54-2D83DBFE9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1379" y="6389686"/>
            <a:ext cx="2844800" cy="365125"/>
          </a:xfrm>
        </p:spPr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D35E81B-48F2-4310-98D5-291BF1503C3E}"/>
              </a:ext>
            </a:extLst>
          </p:cNvPr>
          <p:cNvSpPr/>
          <p:nvPr/>
        </p:nvSpPr>
        <p:spPr>
          <a:xfrm flipH="1">
            <a:off x="7748605" y="5091563"/>
            <a:ext cx="2483202" cy="1713617"/>
          </a:xfrm>
          <a:prstGeom prst="rightArrow">
            <a:avLst>
              <a:gd name="adj1" fmla="val 50000"/>
              <a:gd name="adj2" fmla="val 5476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88B0E15-5079-4970-BBBE-063517980A92}"/>
              </a:ext>
            </a:extLst>
          </p:cNvPr>
          <p:cNvSpPr/>
          <p:nvPr/>
        </p:nvSpPr>
        <p:spPr>
          <a:xfrm>
            <a:off x="7587713" y="3786989"/>
            <a:ext cx="2000543" cy="163946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7BB3E-204A-4118-BBEE-B22789DA8B1D}"/>
              </a:ext>
            </a:extLst>
          </p:cNvPr>
          <p:cNvSpPr txBox="1"/>
          <p:nvPr/>
        </p:nvSpPr>
        <p:spPr>
          <a:xfrm>
            <a:off x="4894507" y="3107407"/>
            <a:ext cx="3432902" cy="14760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Required Base ECLS Sub-Systems</a:t>
            </a:r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A/L Recovery</a:t>
            </a:r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OGA</a:t>
            </a:r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HP 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US" sz="1600" b="1" dirty="0"/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WPA</a:t>
            </a:r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UPA/BPA</a:t>
            </a:r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SABATIER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E619F-CAED-4D4D-B6CA-CE61F3560623}"/>
              </a:ext>
            </a:extLst>
          </p:cNvPr>
          <p:cNvSpPr txBox="1"/>
          <p:nvPr/>
        </p:nvSpPr>
        <p:spPr>
          <a:xfrm>
            <a:off x="9678811" y="3069697"/>
            <a:ext cx="212440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Required Base ECLS Sub-Systems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CCB72-63E1-4246-AF36-0777EE4EC707}"/>
              </a:ext>
            </a:extLst>
          </p:cNvPr>
          <p:cNvSpPr txBox="1"/>
          <p:nvPr/>
        </p:nvSpPr>
        <p:spPr>
          <a:xfrm>
            <a:off x="7903029" y="4257295"/>
            <a:ext cx="1392303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u="sng" dirty="0"/>
              <a:t>SH to PR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HP O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Water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3A362-CC27-4876-B611-8EA77613F1DF}"/>
              </a:ext>
            </a:extLst>
          </p:cNvPr>
          <p:cNvSpPr txBox="1"/>
          <p:nvPr/>
        </p:nvSpPr>
        <p:spPr>
          <a:xfrm>
            <a:off x="8521969" y="5558778"/>
            <a:ext cx="1595872" cy="78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u="sng" dirty="0"/>
              <a:t>PR to SH</a:t>
            </a:r>
          </a:p>
          <a:p>
            <a:pPr>
              <a:lnSpc>
                <a:spcPct val="80000"/>
              </a:lnSpc>
            </a:pPr>
            <a:endParaRPr lang="en-US" sz="1400" b="1" u="sng" dirty="0"/>
          </a:p>
          <a:p>
            <a:pPr marL="171450" lvl="1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Grey Water</a:t>
            </a:r>
          </a:p>
          <a:p>
            <a:pPr marL="171450" lvl="1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Urine/Flush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CDCCF-3D3F-407F-8280-5FA9CBD24E16}"/>
              </a:ext>
            </a:extLst>
          </p:cNvPr>
          <p:cNvSpPr txBox="1"/>
          <p:nvPr/>
        </p:nvSpPr>
        <p:spPr>
          <a:xfrm>
            <a:off x="5186010" y="2750251"/>
            <a:ext cx="226105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b="1" u="sng" dirty="0">
                <a:solidFill>
                  <a:schemeClr val="accent5"/>
                </a:solidFill>
              </a:rPr>
              <a:t>Surface Habitat (SH)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67663-6D9D-40EF-BA44-0979C8D09A51}"/>
              </a:ext>
            </a:extLst>
          </p:cNvPr>
          <p:cNvSpPr txBox="1"/>
          <p:nvPr/>
        </p:nvSpPr>
        <p:spPr>
          <a:xfrm>
            <a:off x="9631814" y="2750251"/>
            <a:ext cx="243725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b="1" u="sng" dirty="0">
                <a:solidFill>
                  <a:schemeClr val="accent5"/>
                </a:solidFill>
              </a:rPr>
              <a:t>Pressurized Rover (PR)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096449-C5EF-4C46-BB7B-D2BB16BD3CA4}"/>
              </a:ext>
            </a:extLst>
          </p:cNvPr>
          <p:cNvSpPr txBox="1"/>
          <p:nvPr/>
        </p:nvSpPr>
        <p:spPr>
          <a:xfrm>
            <a:off x="7632991" y="3513088"/>
            <a:ext cx="2000542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b="1" u="sng" dirty="0">
                <a:solidFill>
                  <a:schemeClr val="accent5"/>
                </a:solidFill>
              </a:rPr>
              <a:t>Transfers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29E4884-2C31-4FFF-855A-9BA91FE9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7" y="954157"/>
            <a:ext cx="4614406" cy="5800654"/>
          </a:xfrm>
          <a:ln w="28575">
            <a:solidFill>
              <a:schemeClr val="tx2"/>
            </a:solidFill>
          </a:ln>
        </p:spPr>
        <p:txBody>
          <a:bodyPr numCol="1"/>
          <a:lstStyle/>
          <a:p>
            <a:pPr marL="0" indent="0">
              <a:buNone/>
            </a:pPr>
            <a:r>
              <a:rPr lang="en-US" sz="1600" u="sng" dirty="0"/>
              <a:t>Surface Habitat Regenerative ECLSS</a:t>
            </a:r>
          </a:p>
          <a:p>
            <a:r>
              <a:rPr lang="en-US" sz="1500" dirty="0"/>
              <a:t>Airlock Gas Recovery (A/L Recovery)</a:t>
            </a:r>
          </a:p>
          <a:p>
            <a:pPr lvl="1"/>
            <a:r>
              <a:rPr lang="en-US" sz="1500" b="0" dirty="0"/>
              <a:t>“saves” atmosphere from the SH Airlock as it is being depressurized for EVA operations. </a:t>
            </a:r>
          </a:p>
          <a:p>
            <a:r>
              <a:rPr lang="en-US" sz="1500" dirty="0"/>
              <a:t>Oxygen Generation Assembly (OGA)</a:t>
            </a:r>
          </a:p>
          <a:p>
            <a:pPr lvl="1"/>
            <a:r>
              <a:rPr lang="en-US" sz="1500" b="0" dirty="0"/>
              <a:t>produces metabolic oxygen from water</a:t>
            </a:r>
            <a:r>
              <a:rPr lang="en-US" sz="1500" dirty="0"/>
              <a:t>. </a:t>
            </a:r>
          </a:p>
          <a:p>
            <a:r>
              <a:rPr lang="en-US" sz="1500" dirty="0"/>
              <a:t>High Pressure Oxygen Compressor (HP O2)</a:t>
            </a:r>
          </a:p>
          <a:p>
            <a:pPr lvl="1"/>
            <a:r>
              <a:rPr lang="en-US" sz="1500" b="0" dirty="0"/>
              <a:t>purifies and pressurizes oxygen from the OGA for tank storage and EVA suit recharge.</a:t>
            </a:r>
          </a:p>
          <a:p>
            <a:r>
              <a:rPr lang="en-US" sz="1500" dirty="0"/>
              <a:t>Water Processor Assembly (WPA)</a:t>
            </a:r>
          </a:p>
          <a:p>
            <a:pPr lvl="1"/>
            <a:r>
              <a:rPr lang="en-US" sz="1500" b="0" dirty="0"/>
              <a:t>purifies condensate, waste (grey) water, and urine distillate into potable water.</a:t>
            </a:r>
          </a:p>
          <a:p>
            <a:r>
              <a:rPr lang="en-US" sz="1500" dirty="0"/>
              <a:t>Combined Urine Processor Assembly (UPA) / Brine Processor Assembly (BPA)</a:t>
            </a:r>
          </a:p>
          <a:p>
            <a:pPr lvl="1"/>
            <a:r>
              <a:rPr lang="en-US" sz="1500" b="0" dirty="0"/>
              <a:t>purify urine and flush water into urine distillate</a:t>
            </a:r>
            <a:r>
              <a:rPr lang="en-US" sz="1500" dirty="0"/>
              <a:t>.</a:t>
            </a:r>
          </a:p>
          <a:p>
            <a:r>
              <a:rPr lang="en-US" sz="1500" dirty="0"/>
              <a:t>Carbon Dioxide Reduction Assembly &amp; Sabatier Process (SABATIER)</a:t>
            </a:r>
          </a:p>
          <a:p>
            <a:pPr lvl="1"/>
            <a:r>
              <a:rPr lang="en-US" sz="1500" b="0" dirty="0"/>
              <a:t>recovers waste CO2 from the cabin atmosphere and H2 from the OGA. Sabatier produces grey water from the two gases.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AF3B3-B560-4CC5-A99E-E6919573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9534890" y="3605716"/>
            <a:ext cx="2599928" cy="3020864"/>
          </a:xfrm>
          <a:prstGeom prst="rect">
            <a:avLst/>
          </a:prstGeom>
        </p:spPr>
      </p:pic>
      <p:pic>
        <p:nvPicPr>
          <p:cNvPr id="16" name="Picture 15" descr="A picture containing hydrant, outdoor object, dark&#10;&#10;Description automatically generated">
            <a:extLst>
              <a:ext uri="{FF2B5EF4-FFF2-40B4-BE49-F238E27FC236}">
                <a16:creationId xmlns:a16="http://schemas.microsoft.com/office/drawing/2014/main" id="{4C064310-EE16-4892-929F-65AC3B5FD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 t="40332" r="29436" b="3345"/>
          <a:stretch/>
        </p:blipFill>
        <p:spPr>
          <a:xfrm>
            <a:off x="5365502" y="3228727"/>
            <a:ext cx="2929184" cy="36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F0B4-2E35-4AE1-B6EC-7030A84A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ECLSS Options: Assumed Systems Masses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2D352E-6FBF-4A04-AB38-990B55223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657303"/>
              </p:ext>
            </p:extLst>
          </p:nvPr>
        </p:nvGraphicFramePr>
        <p:xfrm>
          <a:off x="593149" y="1579701"/>
          <a:ext cx="6883042" cy="4043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6748">
                  <a:extLst>
                    <a:ext uri="{9D8B030D-6E8A-4147-A177-3AD203B41FA5}">
                      <a16:colId xmlns:a16="http://schemas.microsoft.com/office/drawing/2014/main" val="3090940728"/>
                    </a:ext>
                  </a:extLst>
                </a:gridCol>
                <a:gridCol w="1726294">
                  <a:extLst>
                    <a:ext uri="{9D8B030D-6E8A-4147-A177-3AD203B41FA5}">
                      <a16:colId xmlns:a16="http://schemas.microsoft.com/office/drawing/2014/main" val="3768311284"/>
                    </a:ext>
                  </a:extLst>
                </a:gridCol>
              </a:tblGrid>
              <a:tr h="6004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Mass (kg)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616743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Airlock Gas Recovery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810549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Generator Assembly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963429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 O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Compressor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5363603"/>
                  </a:ext>
                </a:extLst>
              </a:tr>
              <a:tr h="3727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Processing (WPA)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2219049"/>
                  </a:ext>
                </a:extLst>
              </a:tr>
              <a:tr h="5261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Urine Processing w/ Brine (UPA/BPA)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9395618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Reduction (SABATIER)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2484697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Water/O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Transfer SH --&gt; PR*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703408"/>
                  </a:ext>
                </a:extLst>
              </a:tr>
              <a:tr h="3727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Water/Urine Transfer PR --&gt; SH*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8865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81ED8-7FB0-49F6-BCF9-730ED48B7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27E68B-FC98-42D1-9F6D-5AAE1F436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49" y="5622788"/>
            <a:ext cx="535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Estimates based on preliminary design for transfer hardware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CB289-B400-45E3-BD40-7F03880ECFB1}"/>
              </a:ext>
            </a:extLst>
          </p:cNvPr>
          <p:cNvSpPr txBox="1"/>
          <p:nvPr/>
        </p:nvSpPr>
        <p:spPr>
          <a:xfrm>
            <a:off x="7658100" y="1580656"/>
            <a:ext cx="4091818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determine initial delivery mass, the team estimated masses for each ECLS Sub-System option. </a:t>
            </a:r>
          </a:p>
          <a:p>
            <a:pPr marL="285750" marR="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Predicted masses are derived from current and projected ISS systems and adapted for use on the lunar surface.</a:t>
            </a:r>
          </a:p>
          <a:p>
            <a:pPr marL="285750" marR="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Masses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also include the spares that would be delivered with each sub-system. 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0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AC61-F0FA-4918-BC14-653B0794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Analysis: Mission Parameters and Assumptions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3D7D9FE-D162-42B2-A586-CA5BC1B04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09260"/>
              </p:ext>
            </p:extLst>
          </p:nvPr>
        </p:nvGraphicFramePr>
        <p:xfrm>
          <a:off x="6547456" y="1793491"/>
          <a:ext cx="5034944" cy="419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428">
                  <a:extLst>
                    <a:ext uri="{9D8B030D-6E8A-4147-A177-3AD203B41FA5}">
                      <a16:colId xmlns:a16="http://schemas.microsoft.com/office/drawing/2014/main" val="234531423"/>
                    </a:ext>
                  </a:extLst>
                </a:gridCol>
                <a:gridCol w="3676516">
                  <a:extLst>
                    <a:ext uri="{9D8B030D-6E8A-4147-A177-3AD203B41FA5}">
                      <a16:colId xmlns:a16="http://schemas.microsoft.com/office/drawing/2014/main" val="3484920450"/>
                    </a:ext>
                  </a:extLst>
                </a:gridCol>
              </a:tblGrid>
              <a:tr h="599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299302"/>
                  </a:ext>
                </a:extLst>
              </a:tr>
              <a:tr h="933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Crew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crewmembers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in SH, 2 in PR)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4571941"/>
                  </a:ext>
                </a:extLst>
              </a:tr>
              <a:tr h="9396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Days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days (crews swap between the SH and PR at the mission’s midpoint)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440160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 EVAs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hours of EVA per crew per week; using an Airlock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318945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 EVAs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hours of EVA per crew per week; using a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Suitport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62043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3DF31-CC39-4982-8CA8-B197A1F31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94A694-9310-4A73-A014-3123F1A67CCB}"/>
              </a:ext>
            </a:extLst>
          </p:cNvPr>
          <p:cNvSpPr txBox="1">
            <a:spLocks/>
          </p:cNvSpPr>
          <p:nvPr/>
        </p:nvSpPr>
        <p:spPr bwMode="auto">
          <a:xfrm>
            <a:off x="315384" y="1233488"/>
            <a:ext cx="6134402" cy="53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Lunar Surface Integrated ECLSS Analysis Tool</a:t>
            </a:r>
          </a:p>
          <a:p>
            <a:pPr lvl="1"/>
            <a:r>
              <a:rPr lang="en-US" sz="2000" dirty="0"/>
              <a:t>Calculates total delivered logistics mass required to support a lunar surface mission.</a:t>
            </a:r>
          </a:p>
          <a:p>
            <a:pPr lvl="1"/>
            <a:r>
              <a:rPr lang="en-US" sz="2000" dirty="0"/>
              <a:t>The tool takes in mission parameter inputs:</a:t>
            </a:r>
          </a:p>
          <a:p>
            <a:pPr lvl="2"/>
            <a:r>
              <a:rPr lang="en-US" sz="2000" dirty="0"/>
              <a:t>crew size, mission duration, EVA cadence, and ECLSS configuration.</a:t>
            </a:r>
          </a:p>
          <a:p>
            <a:pPr lvl="1"/>
            <a:r>
              <a:rPr lang="en-US" sz="2000" dirty="0"/>
              <a:t>Masses are broken down by crew consumables, system spares and maintenance, water, and gases.</a:t>
            </a:r>
          </a:p>
          <a:p>
            <a:pPr lvl="1"/>
            <a:r>
              <a:rPr lang="en-US" sz="2000" dirty="0"/>
              <a:t>Also determines number and mass of carriers.</a:t>
            </a:r>
          </a:p>
          <a:p>
            <a:r>
              <a:rPr lang="en-US" sz="2000" dirty="0"/>
              <a:t>The tool can simulate missions occurring in either the SH, the PR, or both elements operating together, including commodity transfers between the two.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F3047-A485-4EBF-A5C5-C13795DB08EE}"/>
              </a:ext>
            </a:extLst>
          </p:cNvPr>
          <p:cNvSpPr txBox="1"/>
          <p:nvPr/>
        </p:nvSpPr>
        <p:spPr>
          <a:xfrm>
            <a:off x="6877957" y="1233488"/>
            <a:ext cx="4373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Assumed Mission Parameters</a:t>
            </a:r>
          </a:p>
        </p:txBody>
      </p:sp>
    </p:spTree>
    <p:extLst>
      <p:ext uri="{BB962C8B-B14F-4D97-AF65-F5344CB8AC3E}">
        <p14:creationId xmlns:p14="http://schemas.microsoft.com/office/powerpoint/2010/main" val="143783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D15C7F3-415F-4068-B44E-60959776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4" y="103188"/>
            <a:ext cx="10769600" cy="742950"/>
          </a:xfrm>
        </p:spPr>
        <p:txBody>
          <a:bodyPr/>
          <a:lstStyle/>
          <a:p>
            <a:r>
              <a:rPr lang="en-US" sz="2800" dirty="0"/>
              <a:t>Analysis: ECLSS Cases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C5C253D-CDFB-4302-8BAF-BC1B87D6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5384" y="1316635"/>
            <a:ext cx="4191302" cy="5222278"/>
          </a:xfrm>
        </p:spPr>
        <p:txBody>
          <a:bodyPr/>
          <a:lstStyle/>
          <a:p>
            <a:r>
              <a:rPr lang="en-US" dirty="0"/>
              <a:t>16 Cases modeled using the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Lunar Surface Integrated ECLSS Analysis Tool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 with an Open Loop ECLSS and no gas or water transfers between the SH and the PR. 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subsequent case adds regenerative ECLSS capability options and eventually different transfer options.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each case, the team calculated total Logistics Resupply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 required for a 4 crew, 30-day mission (and a breakdown of that mass)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45F-5B79-440B-9037-07D986BBC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587C384-89D6-8141-B091-9776852F31EF}" type="slidenum">
              <a:rPr lang="en-US" altLang="x-none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x-non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896C24-2052-4AC2-9D13-D01B9F72A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7108"/>
              </p:ext>
            </p:extLst>
          </p:nvPr>
        </p:nvGraphicFramePr>
        <p:xfrm>
          <a:off x="4702629" y="988928"/>
          <a:ext cx="7173987" cy="5549985"/>
        </p:xfrm>
        <a:graphic>
          <a:graphicData uri="http://schemas.openxmlformats.org/drawingml/2006/table">
            <a:tbl>
              <a:tblPr firstRow="1" firstCol="1" bandRow="1"/>
              <a:tblGrid>
                <a:gridCol w="3363686">
                  <a:extLst>
                    <a:ext uri="{9D8B030D-6E8A-4147-A177-3AD203B41FA5}">
                      <a16:colId xmlns:a16="http://schemas.microsoft.com/office/drawing/2014/main" val="3650119263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1787714537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1700567928"/>
                    </a:ext>
                  </a:extLst>
                </a:gridCol>
                <a:gridCol w="1702302">
                  <a:extLst>
                    <a:ext uri="{9D8B030D-6E8A-4147-A177-3AD203B41FA5}">
                      <a16:colId xmlns:a16="http://schemas.microsoft.com/office/drawing/2014/main" val="60792123"/>
                    </a:ext>
                  </a:extLst>
                </a:gridCol>
              </a:tblGrid>
              <a:tr h="36841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Transfer Options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620" marR="96620" marT="48310" marB="4831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1335"/>
                  </a:ext>
                </a:extLst>
              </a:tr>
              <a:tr h="1083409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Regenerative ECLSS Options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 Transfer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Water/Gas Transfer from SH to PR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Water/Gas Transfer from SH to PR + Wastewater Transfer from PR to SH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62592"/>
                  </a:ext>
                </a:extLst>
              </a:tr>
              <a:tr h="36841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OPEN LOOP (Base ECLS Sub-systems)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11829"/>
                  </a:ext>
                </a:extLst>
              </a:tr>
              <a:tr h="36841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A/L GAS RECOVERY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30121"/>
                  </a:ext>
                </a:extLst>
              </a:tr>
              <a:tr h="36841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OGA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93720"/>
                  </a:ext>
                </a:extLst>
              </a:tr>
              <a:tr h="36841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OGA + HP O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COMP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04709"/>
                  </a:ext>
                </a:extLst>
              </a:tr>
              <a:tr h="455904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OGA + HP O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COMP + A/L GAS RECOVERY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62464"/>
                  </a:ext>
                </a:extLst>
              </a:tr>
              <a:tr h="455904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OGA + HP O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COMP + A/L GAS RECOVERY +WPA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459850"/>
                  </a:ext>
                </a:extLst>
              </a:tr>
              <a:tr h="455904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OGA + HP O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COMP + A/L GAS RECOVERY +WPA + UPA/BRINE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042511"/>
                  </a:ext>
                </a:extLst>
              </a:tr>
              <a:tr h="653908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+ OGA + HP O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COMP + A/L GAS RECOVERY +WPA + UPA/BRINE + SABATIER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65" marR="72465" marT="100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97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03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EA66-9235-4189-81B2-DD296B70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DD4CC-3A62-407D-BCBE-D013E91FD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178" y="798527"/>
            <a:ext cx="5583737" cy="513506"/>
          </a:xfrm>
        </p:spPr>
        <p:txBody>
          <a:bodyPr/>
          <a:lstStyle/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Outyear Logistics vs Added ECLSS Mass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A4AA3-0C17-45B5-A64C-38A2A17C4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6" y="1015016"/>
            <a:ext cx="5852860" cy="282939"/>
          </a:xfrm>
        </p:spPr>
        <p:txBody>
          <a:bodyPr/>
          <a:lstStyle/>
          <a:p>
            <a:pPr algn="ctr"/>
            <a:r>
              <a:rPr lang="en-US" sz="1800" dirty="0"/>
              <a:t>ECLSS Case Results</a:t>
            </a:r>
          </a:p>
        </p:txBody>
      </p:sp>
      <p:graphicFrame>
        <p:nvGraphicFramePr>
          <p:cNvPr id="31" name="Content Placeholder 30">
            <a:extLst>
              <a:ext uri="{FF2B5EF4-FFF2-40B4-BE49-F238E27FC236}">
                <a16:creationId xmlns:a16="http://schemas.microsoft.com/office/drawing/2014/main" id="{E81798AB-A700-44B7-82EC-F3251F6624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2862330"/>
              </p:ext>
            </p:extLst>
          </p:nvPr>
        </p:nvGraphicFramePr>
        <p:xfrm>
          <a:off x="6162599" y="1291046"/>
          <a:ext cx="5883627" cy="5225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406">
                  <a:extLst>
                    <a:ext uri="{9D8B030D-6E8A-4147-A177-3AD203B41FA5}">
                      <a16:colId xmlns:a16="http://schemas.microsoft.com/office/drawing/2014/main" val="216091814"/>
                    </a:ext>
                  </a:extLst>
                </a:gridCol>
                <a:gridCol w="2252081">
                  <a:extLst>
                    <a:ext uri="{9D8B030D-6E8A-4147-A177-3AD203B41FA5}">
                      <a16:colId xmlns:a16="http://schemas.microsoft.com/office/drawing/2014/main" val="967666484"/>
                    </a:ext>
                  </a:extLst>
                </a:gridCol>
                <a:gridCol w="1583871">
                  <a:extLst>
                    <a:ext uri="{9D8B030D-6E8A-4147-A177-3AD203B41FA5}">
                      <a16:colId xmlns:a16="http://schemas.microsoft.com/office/drawing/2014/main" val="1843356036"/>
                    </a:ext>
                  </a:extLst>
                </a:gridCol>
                <a:gridCol w="879791">
                  <a:extLst>
                    <a:ext uri="{9D8B030D-6E8A-4147-A177-3AD203B41FA5}">
                      <a16:colId xmlns:a16="http://schemas.microsoft.com/office/drawing/2014/main" val="591065504"/>
                    </a:ext>
                  </a:extLst>
                </a:gridCol>
                <a:gridCol w="732478">
                  <a:extLst>
                    <a:ext uri="{9D8B030D-6E8A-4147-A177-3AD203B41FA5}">
                      <a16:colId xmlns:a16="http://schemas.microsoft.com/office/drawing/2014/main" val="3850129961"/>
                    </a:ext>
                  </a:extLst>
                </a:gridCol>
              </a:tblGrid>
              <a:tr h="65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Transfer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Added ECLS System Mass (kg)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Recurring Mass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extLst>
                  <a:ext uri="{0D108BD9-81ED-4DB2-BD59-A6C34878D82A}">
                    <a16:rowId xmlns:a16="http://schemas.microsoft.com/office/drawing/2014/main" val="637746190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OPEN LOOP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2,635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2630465509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A/L GAS RECOVERY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1830236525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2,607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3890497077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2,554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546433972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 OGA + HP O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COMP + A/L GAS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1,063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2,355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1721707868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 + WPA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2,206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1932929592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 + WPA + UPA + BRINE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2,359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1749970057"/>
                  </a:ext>
                </a:extLst>
              </a:tr>
              <a:tr h="1634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 + WPA + UPA + BRINE + SABATIER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2,641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1169262536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PR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2116593380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PR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1,105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2,259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2146511122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 + WPA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PR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2812467433"/>
                  </a:ext>
                </a:extLst>
              </a:tr>
              <a:tr h="176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 + WPA + UPA + BRINE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PR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467502895"/>
                  </a:ext>
                </a:extLst>
              </a:tr>
              <a:tr h="240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 OGA + HP O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COMP + A/L GAS + WPA + UPA + BRINE + SABATIER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PR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2,683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797053652"/>
                  </a:ext>
                </a:extLst>
              </a:tr>
              <a:tr h="326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 + WPA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ROVER + Grey Water/Urine to SH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2134122235"/>
                  </a:ext>
                </a:extLst>
              </a:tr>
              <a:tr h="326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OGA + HP 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COMP + A/L GAS + WPA + UPA + BRINE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ROVER + Grey Water/Urine to SH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1,651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2518759359"/>
                  </a:ext>
                </a:extLst>
              </a:tr>
              <a:tr h="326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 OGA + HP O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COMP + A/L GAS + WPA + UPA + BRINE + SABATIER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Water/Gas to ROVER + Grey Water/Urine to SH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2,725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1,609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3" marR="54763" marT="0" marB="0" anchor="b"/>
                </a:tc>
                <a:extLst>
                  <a:ext uri="{0D108BD9-81ED-4DB2-BD59-A6C34878D82A}">
                    <a16:rowId xmlns:a16="http://schemas.microsoft.com/office/drawing/2014/main" val="1926210030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C6C5-066B-40C6-B999-21BF29C7F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7348" y="6356351"/>
            <a:ext cx="365051" cy="365125"/>
          </a:xfrm>
        </p:spPr>
        <p:txBody>
          <a:bodyPr/>
          <a:lstStyle/>
          <a:p>
            <a:pPr>
              <a:defRPr/>
            </a:pPr>
            <a:fld id="{EF50AF6B-D50A-2B47-B1C7-FB734DCC6A7F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CC1878A-6B01-4737-9BBB-E01608B924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340168"/>
              </p:ext>
            </p:extLst>
          </p:nvPr>
        </p:nvGraphicFramePr>
        <p:xfrm>
          <a:off x="315384" y="1425269"/>
          <a:ext cx="5701326" cy="456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859C70E-A94A-437F-8EB7-3155E27CBA56}"/>
              </a:ext>
            </a:extLst>
          </p:cNvPr>
          <p:cNvGrpSpPr/>
          <p:nvPr/>
        </p:nvGrpSpPr>
        <p:grpSpPr>
          <a:xfrm>
            <a:off x="1095153" y="2376500"/>
            <a:ext cx="4514896" cy="2961897"/>
            <a:chOff x="-332086" y="29911"/>
            <a:chExt cx="4709229" cy="1680835"/>
          </a:xfrm>
        </p:grpSpPr>
        <p:sp>
          <p:nvSpPr>
            <p:cNvPr id="10" name="Text Box 59">
              <a:extLst>
                <a:ext uri="{FF2B5EF4-FFF2-40B4-BE49-F238E27FC236}">
                  <a16:creationId xmlns:a16="http://schemas.microsoft.com/office/drawing/2014/main" id="{C70807E1-E388-473A-B7E5-6139C5E3BA80}"/>
                </a:ext>
              </a:extLst>
            </p:cNvPr>
            <p:cNvSpPr txBox="1"/>
            <p:nvPr/>
          </p:nvSpPr>
          <p:spPr>
            <a:xfrm>
              <a:off x="-332086" y="29911"/>
              <a:ext cx="206734" cy="12223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60">
              <a:extLst>
                <a:ext uri="{FF2B5EF4-FFF2-40B4-BE49-F238E27FC236}">
                  <a16:creationId xmlns:a16="http://schemas.microsoft.com/office/drawing/2014/main" id="{20F154C8-A674-414D-99B9-0722A880BFF4}"/>
                </a:ext>
              </a:extLst>
            </p:cNvPr>
            <p:cNvSpPr txBox="1"/>
            <p:nvPr/>
          </p:nvSpPr>
          <p:spPr>
            <a:xfrm>
              <a:off x="235726" y="221157"/>
              <a:ext cx="232391" cy="19878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7B9B9DFB-4F90-4772-A679-BB195F198429}"/>
                </a:ext>
              </a:extLst>
            </p:cNvPr>
            <p:cNvSpPr txBox="1"/>
            <p:nvPr/>
          </p:nvSpPr>
          <p:spPr>
            <a:xfrm>
              <a:off x="983539" y="53595"/>
              <a:ext cx="190832" cy="1986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3</a:t>
              </a: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Text Box 62">
              <a:extLst>
                <a:ext uri="{FF2B5EF4-FFF2-40B4-BE49-F238E27FC236}">
                  <a16:creationId xmlns:a16="http://schemas.microsoft.com/office/drawing/2014/main" id="{501B44A4-C9B9-4420-9D39-BF58905E8E89}"/>
                </a:ext>
              </a:extLst>
            </p:cNvPr>
            <p:cNvSpPr txBox="1"/>
            <p:nvPr/>
          </p:nvSpPr>
          <p:spPr>
            <a:xfrm>
              <a:off x="1174373" y="152145"/>
              <a:ext cx="190832" cy="1986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4</a:t>
              </a: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Text Box 63">
              <a:extLst>
                <a:ext uri="{FF2B5EF4-FFF2-40B4-BE49-F238E27FC236}">
                  <a16:creationId xmlns:a16="http://schemas.microsoft.com/office/drawing/2014/main" id="{5CD3605F-D9AD-4333-9F2F-49991CE62629}"/>
                </a:ext>
              </a:extLst>
            </p:cNvPr>
            <p:cNvSpPr txBox="1"/>
            <p:nvPr/>
          </p:nvSpPr>
          <p:spPr>
            <a:xfrm>
              <a:off x="1366514" y="447840"/>
              <a:ext cx="300036" cy="1502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5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64">
              <a:extLst>
                <a:ext uri="{FF2B5EF4-FFF2-40B4-BE49-F238E27FC236}">
                  <a16:creationId xmlns:a16="http://schemas.microsoft.com/office/drawing/2014/main" id="{192C54A9-2746-483D-93CC-264D29FDB7D5}"/>
                </a:ext>
              </a:extLst>
            </p:cNvPr>
            <p:cNvSpPr txBox="1"/>
            <p:nvPr/>
          </p:nvSpPr>
          <p:spPr>
            <a:xfrm>
              <a:off x="2660843" y="664720"/>
              <a:ext cx="276773" cy="13292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6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65">
              <a:extLst>
                <a:ext uri="{FF2B5EF4-FFF2-40B4-BE49-F238E27FC236}">
                  <a16:creationId xmlns:a16="http://schemas.microsoft.com/office/drawing/2014/main" id="{606317C8-83EB-4114-A7A7-BAD5BB8BA389}"/>
                </a:ext>
              </a:extLst>
            </p:cNvPr>
            <p:cNvSpPr txBox="1"/>
            <p:nvPr/>
          </p:nvSpPr>
          <p:spPr>
            <a:xfrm>
              <a:off x="3448478" y="757497"/>
              <a:ext cx="287450" cy="15952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7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66">
              <a:extLst>
                <a:ext uri="{FF2B5EF4-FFF2-40B4-BE49-F238E27FC236}">
                  <a16:creationId xmlns:a16="http://schemas.microsoft.com/office/drawing/2014/main" id="{353D3615-38B5-4F9A-8F75-44C892277918}"/>
                </a:ext>
              </a:extLst>
            </p:cNvPr>
            <p:cNvSpPr txBox="1"/>
            <p:nvPr/>
          </p:nvSpPr>
          <p:spPr>
            <a:xfrm>
              <a:off x="3888097" y="832554"/>
              <a:ext cx="246574" cy="15287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4472C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8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7">
              <a:extLst>
                <a:ext uri="{FF2B5EF4-FFF2-40B4-BE49-F238E27FC236}">
                  <a16:creationId xmlns:a16="http://schemas.microsoft.com/office/drawing/2014/main" id="{5A242146-3412-4540-845B-2C3A1FC6EE76}"/>
                </a:ext>
              </a:extLst>
            </p:cNvPr>
            <p:cNvSpPr txBox="1"/>
            <p:nvPr/>
          </p:nvSpPr>
          <p:spPr>
            <a:xfrm>
              <a:off x="1256091" y="320549"/>
              <a:ext cx="232391" cy="1590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9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8">
              <a:extLst>
                <a:ext uri="{FF2B5EF4-FFF2-40B4-BE49-F238E27FC236}">
                  <a16:creationId xmlns:a16="http://schemas.microsoft.com/office/drawing/2014/main" id="{BA1C22DE-87AB-40B0-8812-8B8DB2D4239A}"/>
                </a:ext>
              </a:extLst>
            </p:cNvPr>
            <p:cNvSpPr txBox="1"/>
            <p:nvPr/>
          </p:nvSpPr>
          <p:spPr>
            <a:xfrm>
              <a:off x="1431862" y="544837"/>
              <a:ext cx="342375" cy="15029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10</a:t>
              </a:r>
              <a:r>
                <a:rPr lang="en-US" sz="1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69">
              <a:extLst>
                <a:ext uri="{FF2B5EF4-FFF2-40B4-BE49-F238E27FC236}">
                  <a16:creationId xmlns:a16="http://schemas.microsoft.com/office/drawing/2014/main" id="{9040DA98-A798-4C34-A6D3-6BC8618A3524}"/>
                </a:ext>
              </a:extLst>
            </p:cNvPr>
            <p:cNvSpPr txBox="1"/>
            <p:nvPr/>
          </p:nvSpPr>
          <p:spPr>
            <a:xfrm>
              <a:off x="2671746" y="772382"/>
              <a:ext cx="365760" cy="17990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11</a:t>
              </a:r>
              <a:r>
                <a:rPr lang="en-US" sz="1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09DC541F-179F-4BC0-B7E1-FB6D10DA974E}"/>
                </a:ext>
              </a:extLst>
            </p:cNvPr>
            <p:cNvSpPr txBox="1"/>
            <p:nvPr/>
          </p:nvSpPr>
          <p:spPr>
            <a:xfrm>
              <a:off x="3522336" y="922914"/>
              <a:ext cx="365761" cy="1951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12</a:t>
              </a:r>
              <a:r>
                <a:rPr lang="en-US" sz="1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71">
              <a:extLst>
                <a:ext uri="{FF2B5EF4-FFF2-40B4-BE49-F238E27FC236}">
                  <a16:creationId xmlns:a16="http://schemas.microsoft.com/office/drawing/2014/main" id="{D56B6269-2A77-430A-8D1E-D5FB9D6AE24A}"/>
                </a:ext>
              </a:extLst>
            </p:cNvPr>
            <p:cNvSpPr txBox="1"/>
            <p:nvPr/>
          </p:nvSpPr>
          <p:spPr>
            <a:xfrm>
              <a:off x="3941212" y="958717"/>
              <a:ext cx="365760" cy="1951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13</a:t>
              </a:r>
              <a:r>
                <a:rPr lang="en-US" sz="1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CA68B256-47B4-4354-BFDB-352300E2640C}"/>
                </a:ext>
              </a:extLst>
            </p:cNvPr>
            <p:cNvSpPr txBox="1"/>
            <p:nvPr/>
          </p:nvSpPr>
          <p:spPr>
            <a:xfrm>
              <a:off x="2754736" y="969996"/>
              <a:ext cx="365760" cy="17990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14</a:t>
              </a:r>
              <a:r>
                <a:rPr lang="en-US" sz="1100" dirty="0">
                  <a:solidFill>
                    <a:srgbClr val="70AD4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73">
              <a:extLst>
                <a:ext uri="{FF2B5EF4-FFF2-40B4-BE49-F238E27FC236}">
                  <a16:creationId xmlns:a16="http://schemas.microsoft.com/office/drawing/2014/main" id="{9AEA034B-5E8F-4C98-9CB6-FA8D895B12F0}"/>
                </a:ext>
              </a:extLst>
            </p:cNvPr>
            <p:cNvSpPr txBox="1"/>
            <p:nvPr/>
          </p:nvSpPr>
          <p:spPr>
            <a:xfrm>
              <a:off x="3553049" y="1455021"/>
              <a:ext cx="365761" cy="1951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15</a:t>
              </a:r>
              <a:r>
                <a:rPr lang="en-US" sz="1100" dirty="0">
                  <a:solidFill>
                    <a:schemeClr val="accent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 Box 74">
              <a:extLst>
                <a:ext uri="{FF2B5EF4-FFF2-40B4-BE49-F238E27FC236}">
                  <a16:creationId xmlns:a16="http://schemas.microsoft.com/office/drawing/2014/main" id="{65A68EF2-1348-47F9-978B-14C297083DF7}"/>
                </a:ext>
              </a:extLst>
            </p:cNvPr>
            <p:cNvSpPr txBox="1"/>
            <p:nvPr/>
          </p:nvSpPr>
          <p:spPr>
            <a:xfrm>
              <a:off x="4011383" y="1515625"/>
              <a:ext cx="365760" cy="1951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16</a:t>
              </a:r>
              <a:r>
                <a:rPr lang="en-US" sz="1100" dirty="0">
                  <a:solidFill>
                    <a:srgbClr val="70AD4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FD43D7-F808-4CAC-84CE-D0B6414BC682}"/>
              </a:ext>
            </a:extLst>
          </p:cNvPr>
          <p:cNvGrpSpPr/>
          <p:nvPr/>
        </p:nvGrpSpPr>
        <p:grpSpPr>
          <a:xfrm>
            <a:off x="421024" y="5888995"/>
            <a:ext cx="5459913" cy="715559"/>
            <a:chOff x="126451" y="-29846"/>
            <a:chExt cx="2144155" cy="7160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EED627-C881-4834-BC0B-63C7DF79D404}"/>
                </a:ext>
              </a:extLst>
            </p:cNvPr>
            <p:cNvSpPr/>
            <p:nvPr/>
          </p:nvSpPr>
          <p:spPr>
            <a:xfrm>
              <a:off x="200507" y="-29846"/>
              <a:ext cx="2070099" cy="716074"/>
            </a:xfrm>
            <a:prstGeom prst="rect">
              <a:avLst/>
            </a:prstGeom>
            <a:solidFill>
              <a:sysClr val="window" lastClr="FFFFFF">
                <a:lumMod val="95000"/>
                <a:alpha val="72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TextBox 66">
              <a:extLst>
                <a:ext uri="{FF2B5EF4-FFF2-40B4-BE49-F238E27FC236}">
                  <a16:creationId xmlns:a16="http://schemas.microsoft.com/office/drawing/2014/main" id="{4B1AA3ED-7AB2-46B0-9FE2-29C25029CB5F}"/>
                </a:ext>
              </a:extLst>
            </p:cNvPr>
            <p:cNvSpPr txBox="1"/>
            <p:nvPr/>
          </p:nvSpPr>
          <p:spPr>
            <a:xfrm>
              <a:off x="132736" y="-1291"/>
              <a:ext cx="923020" cy="2062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marR="0" indent="-342900" algn="l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100" b="1" kern="1200" dirty="0">
                  <a:solidFill>
                    <a:srgbClr val="4F81BD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 Transfer</a:t>
              </a:r>
              <a:endPara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67">
              <a:extLst>
                <a:ext uri="{FF2B5EF4-FFF2-40B4-BE49-F238E27FC236}">
                  <a16:creationId xmlns:a16="http://schemas.microsoft.com/office/drawing/2014/main" id="{3144D9FA-75A8-447E-932C-E72AF89AE448}"/>
                </a:ext>
              </a:extLst>
            </p:cNvPr>
            <p:cNvSpPr txBox="1"/>
            <p:nvPr/>
          </p:nvSpPr>
          <p:spPr>
            <a:xfrm>
              <a:off x="130150" y="224927"/>
              <a:ext cx="1246196" cy="2345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marR="0" indent="-342900" algn="l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100" b="1" kern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Water/Gas Transfer from SH to PR</a:t>
              </a:r>
              <a:endPara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68">
              <a:extLst>
                <a:ext uri="{FF2B5EF4-FFF2-40B4-BE49-F238E27FC236}">
                  <a16:creationId xmlns:a16="http://schemas.microsoft.com/office/drawing/2014/main" id="{FC63AEB1-AEC1-47A7-8D07-3250537D6AA4}"/>
                </a:ext>
              </a:extLst>
            </p:cNvPr>
            <p:cNvSpPr txBox="1"/>
            <p:nvPr/>
          </p:nvSpPr>
          <p:spPr>
            <a:xfrm>
              <a:off x="126451" y="450237"/>
              <a:ext cx="2069726" cy="2273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marR="0" indent="-342900" algn="l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100" b="1" kern="1200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Water/Gas Transfer from SH to PR + Waste Transfer from PR to SH</a:t>
              </a:r>
              <a:endParaRPr lang="en-US" sz="11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341198"/>
      </p:ext>
    </p:extLst>
  </p:cSld>
  <p:clrMapOvr>
    <a:masterClrMapping/>
  </p:clrMapOvr>
</p:sld>
</file>

<file path=ppt/theme/theme1.xml><?xml version="1.0" encoding="utf-8"?>
<a:theme xmlns:a="http://schemas.openxmlformats.org/drawingml/2006/main" name="6_ExplorationScenario-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01-HSC-ITR-PD-Intr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1-HSC-ITR-PD-Intr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xplorationScenario-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_ HEOMD-Astro-template-2016 March.pptx" id="{B7AA1391-CE8D-4497-898F-59F0F8E7805C}" vid="{E07BCB11-3A35-4E02-AE44-106E661B70F4}"/>
    </a:ext>
  </a:extLst>
</a:theme>
</file>

<file path=ppt/theme/theme5.xml><?xml version="1.0" encoding="utf-8"?>
<a:theme xmlns:a="http://schemas.openxmlformats.org/drawingml/2006/main" name="HEF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E8FCF3CBBDE469EC5F2ED06254551" ma:contentTypeVersion="0" ma:contentTypeDescription="Create a new document." ma:contentTypeScope="" ma:versionID="660ca5bceceb28a6f425813b1ec6d45a">
  <xsd:schema xmlns:xsd="http://www.w3.org/2001/XMLSchema" xmlns:xs="http://www.w3.org/2001/XMLSchema" xmlns:p="http://schemas.microsoft.com/office/2006/metadata/properties" xmlns:ns2="3e9bdec5-ab67-4999-9754-e29149c523e6" targetNamespace="http://schemas.microsoft.com/office/2006/metadata/properties" ma:root="true" ma:fieldsID="1003fc1123e5414d9df3a1095b8a297f" ns2:_="">
    <xsd:import namespace="3e9bdec5-ab67-4999-9754-e29149c52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ec5-ab67-4999-9754-e29149c52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9bdec5-ab67-4999-9754-e29149c523e6">7HZJUEKWSKXA-1165377195-52</_dlc_DocId>
    <_dlc_DocIdUrl xmlns="3e9bdec5-ab67-4999-9754-e29149c523e6">
      <Url>https://eisd.sp.jsc.nasa.gov/EMPO/NLA/_layouts/15/DocIdRedir.aspx?ID=7HZJUEKWSKXA-1165377195-52</Url>
      <Description>7HZJUEKWSKXA-1165377195-52</Description>
    </_dlc_DocIdUrl>
  </documentManagement>
</p:properties>
</file>

<file path=customXml/itemProps1.xml><?xml version="1.0" encoding="utf-8"?>
<ds:datastoreItem xmlns:ds="http://schemas.openxmlformats.org/officeDocument/2006/customXml" ds:itemID="{42DB1737-20EA-4289-B662-8A1B8CB53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ec5-ab67-4999-9754-e29149c52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8761A-228D-4854-99B6-B9917CF939B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A0260CC-23DC-49BB-8DDC-3CC955AEAB7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27FA83-537C-4CE1-926B-49E6200EB08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3e9bdec5-ab67-4999-9754-e29149c523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69287</TotalTime>
  <Words>1788</Words>
  <Application>Microsoft Office PowerPoint</Application>
  <PresentationFormat>Widescreen</PresentationFormat>
  <Paragraphs>343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Lucida Grande</vt:lpstr>
      <vt:lpstr>Times New Roman</vt:lpstr>
      <vt:lpstr>Wingdings</vt:lpstr>
      <vt:lpstr>6_ExplorationScenario-Updated</vt:lpstr>
      <vt:lpstr>1_01-HSC-ITR-PD-Intro</vt:lpstr>
      <vt:lpstr>01-HSC-ITR-PD-Intro</vt:lpstr>
      <vt:lpstr>5_ExplorationScenario-Updated</vt:lpstr>
      <vt:lpstr>HEFT_Template</vt:lpstr>
      <vt:lpstr>Regenerative ECLSS and Logistics Analysis for Sustained Lunar Surface Missions</vt:lpstr>
      <vt:lpstr>Outline</vt:lpstr>
      <vt:lpstr>Introduction</vt:lpstr>
      <vt:lpstr>Logistics Requirements</vt:lpstr>
      <vt:lpstr>Regenerative ECLSS Options</vt:lpstr>
      <vt:lpstr>ECLSS Options: Assumed Systems Masses</vt:lpstr>
      <vt:lpstr>Analysis: Mission Parameters and Assumptions</vt:lpstr>
      <vt:lpstr>Analysis: ECLSS Cases</vt:lpstr>
      <vt:lpstr>Results</vt:lpstr>
      <vt:lpstr>Results: Grouped by Regen ECLSS Capability</vt:lpstr>
      <vt:lpstr>Recommendation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studies to inform the Lunar Transportation System</dc:title>
  <dc:creator>Chavers, Donald G. (MSFC-ST24)</dc:creator>
  <cp:lastModifiedBy>Callie Burke</cp:lastModifiedBy>
  <cp:revision>682</cp:revision>
  <cp:lastPrinted>2019-02-01T15:35:17Z</cp:lastPrinted>
  <dcterms:created xsi:type="dcterms:W3CDTF">2018-09-23T20:30:16Z</dcterms:created>
  <dcterms:modified xsi:type="dcterms:W3CDTF">2022-02-17T19:56:33Z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0x01010069FE8FCF3CBBDE469EC5F2ED06254551</vt:lpwstr>
  </property>
  <property fmtid="{D5CDD505-2E9C-101B-9397-08002B2CF9AE}" pid="3" name="_dlc_DocIdItemGuid">
    <vt:lpwstr>3f9bd5f8-034f-4992-a546-492697a644f1</vt:lpwstr>
  </property>
</Properties>
</file>