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7023100" cy="93091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elvetica Neue" panose="020B0604020202020204" charset="0"/>
      <p:regular r:id="rId24"/>
      <p:bold r:id="rId25"/>
      <p:italic r:id="rId26"/>
      <p:boldItalic r:id="rId27"/>
    </p:embeddedFont>
    <p:embeddedFont>
      <p:font typeface="Lato" panose="020F0502020204030203" pitchFamily="34" charset="0"/>
      <p:regular r:id="rId28"/>
      <p:bold r:id="rId29"/>
      <p:italic r:id="rId30"/>
      <p:boldItalic r:id="rId31"/>
    </p:embeddedFont>
    <p:embeddedFont>
      <p:font typeface="Lato Light" panose="020F0502020204030203" pitchFamily="34" charset="0"/>
      <p:regular r:id="rId32"/>
      <p:bold r:id="rId33"/>
      <p:italic r:id="rId34"/>
      <p:boldItalic r:id="rId35"/>
    </p:embeddedFont>
    <p:embeddedFont>
      <p:font typeface="Source Sans Pro" panose="020B0503030403020204" pitchFamily="34" charset="0"/>
      <p:regular r:id="rId36"/>
      <p:bold r:id="rId37"/>
      <p:italic r:id="rId38"/>
      <p:boldItalic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E9B6F03-1D0D-4D57-A5D6-3DA0AD44E301}">
  <a:tblStyle styleId="{EE9B6F03-1D0D-4D57-A5D6-3DA0AD44E3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3" d="100"/>
          <a:sy n="93" d="100"/>
        </p:scale>
        <p:origin x="116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font" Target="fonts/font2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font" Target="fonts/font2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46" Type="http://schemas.openxmlformats.org/officeDocument/2006/relationships/theme" Target="theme/theme1.xml"/><Relationship Id="rId20" Type="http://schemas.openxmlformats.org/officeDocument/2006/relationships/font" Target="fonts/font1.fntdata"/><Relationship Id="rId41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tac-extensions/eo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github.com/stac-extensions/scientific" TargetMode="External"/><Relationship Id="rId4" Type="http://schemas.openxmlformats.org/officeDocument/2006/relationships/hyperlink" Target="https://github.com/stac-extensions/projection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mr.earthdata.nasa.gov/stac/GES_DISC/collections?datetime=2009-04-22T00:00:00.000Z/2009-04-23T00:00:00.000Z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mr.earthdata.nasa.gov/stac/GES_DISC/collections/ACOS_L2_Lite_FP.v7.3/items?datetime=2009-04-22T00:00:00.000Z/2009-04-23T00:00:00.000Z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158664575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11586645754_0_1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152210f5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1152210f57b_0_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52210f57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52210f57b_0_1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152210f57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152210f57b_0_2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196f44f2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196f44f2d_0_2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52210f57b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52210f57b_0_32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152210f57b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152210f57b_0_28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152210f57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152210f57b_0_4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152210f57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152210f57b_0_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15379a06ab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15379a06ab_1_14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15379a06ab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15379a06ab_1_2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Relevant STAC extensions: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https://github.com/stac-extensions/eo</a:t>
            </a:r>
            <a:r>
              <a:rPr lang="en-US"/>
              <a:t> electro-optical bands and cloud cover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https://github.com/stac-extensions/projection</a:t>
            </a:r>
            <a:r>
              <a:rPr lang="en-US"/>
              <a:t> projection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u="sng">
                <a:solidFill>
                  <a:schemeClr val="hlink"/>
                </a:solidFill>
                <a:hlinkClick r:id="rId5"/>
              </a:rPr>
              <a:t>https://github.com/stac-extensions/scientific</a:t>
            </a:r>
            <a:r>
              <a:rPr lang="en-US"/>
              <a:t> citations, DOI,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52210f57b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152210f57b_0_24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same as it is now but with STAC APIs.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Note: the addition of STAC does not preclude continued usage of OpenSearch.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152210f57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152210f57b_0_36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ca3ef7173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ca3ef71739_0_1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https://cmr.earthdata.nasa.gov/stac/GES_DISC/collections?datetime=2009-04-22T00:00:00.000Z/2009-04-23T00:00:00.000Z</a:t>
            </a:r>
            <a:endParaRPr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https://cmr.earthdata.nasa.gov/stac/GES_DISC/collections/ACOS_L2_Lite_FP.v7.3/items?datetime=2009-04-22T00:00:00.000Z/2009-04-23T00:00:00.000Z</a:t>
            </a:r>
            <a:endParaRPr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a3ef7173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a3ef71739_0_6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lack of OSDDs: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Development flexibility - with OpenSearch you could name your parameters anything you like as long as you mapped them to a standard parameter in the OSDD. Here a bbox is a bbox.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API interaction: Here we have to rely on the STAC specification rather than an explicit document (OSDD) to programmatically construct a query to either the collection level or item level resource. In OpenSearch, understanding the protocol and reading the OSDD allow you to programmatically construct a query. With STAC, you need to understand the protocol, the API and the extensions that API might support.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STAC adherence: with the lack of OSDDs a client needs to trust that a federated STAC API adheres to the standard and certain extensions. This is similar to the risk we had/have with OpenSearch where guidelines and Best Practices are assumed by clients but not always followed by APIs. With the lack of OSDDs it is, imho, a slightly higher risk.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52210f57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52210f57b_0_1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Google Shape;13;p2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457200" y="1284270"/>
            <a:ext cx="8229600" cy="474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8" name="Google Shape;28;p6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490250" y="651000"/>
            <a:ext cx="62271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145291" y="6260831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" name="Google Shape;3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0" y="6370833"/>
            <a:ext cx="80772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Slide">
  <p:cSld name="Bullet Slide">
    <p:bg>
      <p:bgPr>
        <a:solidFill>
          <a:srgbClr val="FFFFFF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352425" y="6334919"/>
            <a:ext cx="6823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6DB948"/>
              </a:buClr>
              <a:buSzPts val="500"/>
              <a:buFont typeface="Lato"/>
              <a:buNone/>
              <a:defRPr sz="600" b="1" i="0" u="none" strike="noStrike" cap="none">
                <a:solidFill>
                  <a:srgbClr val="6DB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352830" y="1257300"/>
            <a:ext cx="84381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3"/>
          </p:nvPr>
        </p:nvSpPr>
        <p:spPr>
          <a:xfrm>
            <a:off x="352425" y="342900"/>
            <a:ext cx="84381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ouglas.j.newman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intake/intake-stac" TargetMode="External"/><Relationship Id="rId3" Type="http://schemas.openxmlformats.org/officeDocument/2006/relationships/hyperlink" Target="https://cmr.earthdata.nasa.gov/stac" TargetMode="External"/><Relationship Id="rId7" Type="http://schemas.openxmlformats.org/officeDocument/2006/relationships/hyperlink" Target="https://github.com/stac-utils/pystac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stac-utils/stac-fastapi" TargetMode="External"/><Relationship Id="rId5" Type="http://schemas.openxmlformats.org/officeDocument/2006/relationships/hyperlink" Target="https://github.com/radiantearth/stac-browser" TargetMode="External"/><Relationship Id="rId10" Type="http://schemas.openxmlformats.org/officeDocument/2006/relationships/hyperlink" Target="https://github.com/nasa/cmr-stac" TargetMode="External"/><Relationship Id="rId4" Type="http://schemas.openxmlformats.org/officeDocument/2006/relationships/hyperlink" Target="https://stacindex.org/catalogs/cbers#/" TargetMode="External"/><Relationship Id="rId9" Type="http://schemas.openxmlformats.org/officeDocument/2006/relationships/hyperlink" Target="https://github.com/nasa/Common-Metadata-Repositor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mr.earthdata.nasa.gov/stac/ISRO/collection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ctrTitle"/>
          </p:nvPr>
        </p:nvSpPr>
        <p:spPr>
          <a:xfrm>
            <a:off x="685800" y="1989150"/>
            <a:ext cx="7772400" cy="19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sz="4100" b="0" dirty="0">
                <a:latin typeface="Helvetica Neue"/>
                <a:ea typeface="Helvetica Neue"/>
                <a:cs typeface="Helvetica Neue"/>
                <a:sym typeface="Helvetica Neue"/>
              </a:rPr>
              <a:t>Using STAC for federated search</a:t>
            </a:r>
            <a:endParaRPr sz="41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" name="Google Shape;43;p9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685800" y="3610150"/>
            <a:ext cx="4090200" cy="17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WGISS-53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March, 2022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Doug Newman</a:t>
            </a:r>
            <a:endParaRPr sz="1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NASA ESDIS</a:t>
            </a:r>
            <a:endParaRPr sz="1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u="sng">
                <a:solidFill>
                  <a:schemeClr val="hlink"/>
                </a:solidFill>
                <a:hlinkClick r:id="rId3"/>
              </a:rPr>
              <a:t>douglas.j.newman@nasa.gov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Acronyms</a:t>
            </a:r>
            <a:endParaRPr sz="5000"/>
          </a:p>
        </p:txBody>
      </p:sp>
      <p:graphicFrame>
        <p:nvGraphicFramePr>
          <p:cNvPr id="50" name="Google Shape;50;p10"/>
          <p:cNvGraphicFramePr/>
          <p:nvPr/>
        </p:nvGraphicFramePr>
        <p:xfrm>
          <a:off x="952500" y="1417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{EE9B6F03-1D0D-4D57-A5D6-3DA0AD44E301}</a:tableStyleId>
              </a:tblPr>
              <a:tblGrid>
                <a:gridCol w="105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8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89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60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CCMEO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Canada Centre for Mapping and Earth Observation</a:t>
                      </a:r>
                      <a:endParaRPr sz="1200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MAAP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Multi-Mission Algorithm and Analysis Platform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CWIC 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CEOS WGISS Integrated Catalog</a:t>
                      </a:r>
                      <a:endParaRPr sz="1200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NOAA NCEI</a:t>
                      </a:r>
                      <a:endParaRPr sz="12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National Centers for Environmental Information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EUMETSAT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European Organisation for the Exploitation of Meteorological Satellites</a:t>
                      </a:r>
                      <a:endParaRPr sz="1200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NRSCC</a:t>
                      </a:r>
                      <a:endParaRPr sz="12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National Remote Sensing Center of China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HATEOAS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Hypermedia as the engine of application state</a:t>
                      </a:r>
                      <a:endParaRPr sz="1200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OAFeat</a:t>
                      </a:r>
                      <a:endParaRPr sz="12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OGC API - Features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IDN 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CEOS International Directory Network</a:t>
                      </a:r>
                      <a:endParaRPr sz="1200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OSDD</a:t>
                      </a:r>
                      <a:endParaRPr sz="12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Open Search Descriptor Document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INPE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Instituto Nacional de Pesquisas Espaciais</a:t>
                      </a:r>
                      <a:endParaRPr sz="1200"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STAC</a:t>
                      </a:r>
                      <a:endParaRPr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SpatioTemporal Asset Catalog</a:t>
                      </a:r>
                      <a:endParaRPr sz="12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ISRO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Indian Space Research Organisation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USGS LSI</a:t>
                      </a:r>
                      <a:endParaRPr sz="1200" b="1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US Geological Survey Langelier Saturation Index</a:t>
                      </a:r>
                      <a:endParaRPr sz="12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Open Search and STAC overview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CWIC architecture today</a:t>
            </a:r>
            <a:endParaRPr sz="5000"/>
          </a:p>
        </p:txBody>
      </p:sp>
      <p:pic>
        <p:nvPicPr>
          <p:cNvPr id="62" name="Google Shape;6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322542"/>
            <a:ext cx="8534400" cy="4917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Requirements of implementation</a:t>
            </a:r>
            <a:endParaRPr sz="5000"/>
          </a:p>
        </p:txBody>
      </p:sp>
      <p:sp>
        <p:nvSpPr>
          <p:cNvPr id="68" name="Google Shape;68;p13"/>
          <p:cNvSpPr txBox="1"/>
          <p:nvPr/>
        </p:nvSpPr>
        <p:spPr>
          <a:xfrm>
            <a:off x="457200" y="1951350"/>
            <a:ext cx="82296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An accepted, standard protocol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The ability to provide two-step search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Hypermedia as the engine of application state (HATEOAS)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An accepted standard result format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Machine-readable API description or standard API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Opportunity</a:t>
            </a:r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STAC versus Open Search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The state of Open Search</a:t>
            </a:r>
            <a:endParaRPr sz="5000"/>
          </a:p>
        </p:txBody>
      </p:sp>
      <p:sp>
        <p:nvSpPr>
          <p:cNvPr id="80" name="Google Shape;80;p15"/>
          <p:cNvSpPr txBox="1"/>
          <p:nvPr/>
        </p:nvSpPr>
        <p:spPr>
          <a:xfrm>
            <a:off x="457200" y="1951350"/>
            <a:ext cx="82296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The implementation of CWIC federated search using Open Search was extremely successful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Open Search solved one problem extremely well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Is not used widely outside of the federated use case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Anecdotal evidence of some CWIC provider’s desire to retire their Open Search APIs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The case for STAC</a:t>
            </a:r>
            <a:endParaRPr sz="5000"/>
          </a:p>
        </p:txBody>
      </p:sp>
      <p:sp>
        <p:nvSpPr>
          <p:cNvPr id="86" name="Google Shape;86;p16"/>
          <p:cNvSpPr txBox="1"/>
          <p:nvPr/>
        </p:nvSpPr>
        <p:spPr>
          <a:xfrm>
            <a:off x="502150" y="1212450"/>
            <a:ext cx="8229600" cy="47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Already solves use cases outside of the federated use case (cloud-friendly discovery, for example)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Has all the features that made Open Search attractive for the implementation of a federated search architecture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Some CWIC providers have developed their own STAC APIs (</a:t>
            </a: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3"/>
              </a:rPr>
              <a:t>NASA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, </a:t>
            </a: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4"/>
              </a:rPr>
              <a:t>INPE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)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Existing, vibrant community and tooling (all open source)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○"/>
            </a:pP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5"/>
              </a:rPr>
              <a:t>STAC Browser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○"/>
            </a:pP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6"/>
              </a:rPr>
              <a:t>STAC API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○"/>
            </a:pP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7"/>
              </a:rPr>
              <a:t>pystac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 and </a:t>
            </a: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8"/>
              </a:rPr>
              <a:t>intake-stac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9"/>
              </a:rPr>
              <a:t>CMR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 and </a:t>
            </a: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10"/>
              </a:rPr>
              <a:t>CMR STAC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 are open sourced and being used successfully by MAAP and NOAA NCEI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STAC is specific to the earth science data domain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STAC disposition in CWIC</a:t>
            </a:r>
            <a:endParaRPr sz="5000"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342" y="1101262"/>
            <a:ext cx="4402582" cy="520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3400" y="1150638"/>
            <a:ext cx="4273225" cy="3607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Proposal</a:t>
            </a: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CWIC architecture, STAC implementation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STAC specification</a:t>
            </a:r>
            <a:endParaRPr sz="5000"/>
          </a:p>
        </p:txBody>
      </p:sp>
      <p:sp>
        <p:nvSpPr>
          <p:cNvPr id="105" name="Google Shape;105;p19"/>
          <p:cNvSpPr txBox="1"/>
          <p:nvPr/>
        </p:nvSpPr>
        <p:spPr>
          <a:xfrm>
            <a:off x="457200" y="2228400"/>
            <a:ext cx="82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4294967295"/>
          </p:nvPr>
        </p:nvSpPr>
        <p:spPr>
          <a:xfrm>
            <a:off x="352830" y="1257300"/>
            <a:ext cx="8438100" cy="44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1800"/>
              <a:buFont typeface="Avenir"/>
              <a:buChar char="●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Catalogs (CWIC - provider)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○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There’s always a root catalog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○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Contains other catalogs and collections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●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Collections (CWIC - collections or datasets)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○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Can contain other catalogs (called sub-catalogs) to group Items further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■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e.g., For Landsat-8 there might be sub-catalog by Landsat Path and Row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○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Ultimately contains Items which are similar in some way(s)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137160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■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e.g., same instrument, same region containing data from different instruments, etc.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●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Items (CWIC - granules or files)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○"/>
            </a:pPr>
            <a:r>
              <a:rPr lang="en-US" sz="1800">
                <a:latin typeface="Avenir"/>
                <a:ea typeface="Avenir"/>
                <a:cs typeface="Avenir"/>
                <a:sym typeface="Avenir"/>
              </a:rPr>
              <a:t>A single scene or set of datafiles for a specific location at a specific date and time (when/where)</a:t>
            </a:r>
            <a:endParaRPr sz="18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STAC API parameters</a:t>
            </a:r>
            <a:endParaRPr sz="5000"/>
          </a:p>
        </p:txBody>
      </p:sp>
      <p:sp>
        <p:nvSpPr>
          <p:cNvPr id="112" name="Google Shape;112;p20"/>
          <p:cNvSpPr txBox="1"/>
          <p:nvPr/>
        </p:nvSpPr>
        <p:spPr>
          <a:xfrm>
            <a:off x="457200" y="2228400"/>
            <a:ext cx="82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4078" y="1033802"/>
            <a:ext cx="6695849" cy="531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CWIC architecture</a:t>
            </a:r>
            <a:endParaRPr sz="5000"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322542"/>
            <a:ext cx="8534400" cy="4917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STAC implementation</a:t>
            </a:r>
            <a:endParaRPr sz="5000"/>
          </a:p>
        </p:txBody>
      </p:sp>
      <p:sp>
        <p:nvSpPr>
          <p:cNvPr id="125" name="Google Shape;125;p22"/>
          <p:cNvSpPr txBox="1"/>
          <p:nvPr/>
        </p:nvSpPr>
        <p:spPr>
          <a:xfrm>
            <a:off x="457200" y="1623275"/>
            <a:ext cx="8229600" cy="43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✓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Widely accepted standard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✓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Hypermedia as the engine of application state (HATEOAS)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✓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‘collection’ and ‘items’ implements two-step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✓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JSON result format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✓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Machine-readable API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		</a:t>
            </a:r>
            <a:r>
              <a:rPr lang="en-US" sz="1100"/>
              <a:t>{</a:t>
            </a:r>
            <a:endParaRPr sz="1100"/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"stac_version": "0.9.0",</a:t>
            </a:r>
            <a:endParaRPr sz="1100"/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"stac_extensions": [</a:t>
            </a:r>
            <a:endParaRPr sz="1100"/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"https://stac-extensions.github.io/eo/v1.0.0/schema.json",</a:t>
            </a:r>
            <a:endParaRPr sz="1100"/>
          </a:p>
          <a:p>
            <a:pPr marL="1371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“https://stac-extensions.github.io/projection/v1.0.0/schema.json”</a:t>
            </a:r>
            <a:endParaRPr sz="1100"/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],</a:t>
            </a:r>
            <a:endParaRPr sz="1100"/>
          </a:p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…</a:t>
            </a:r>
            <a:endParaRPr sz="1100"/>
          </a:p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}	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131" name="Google Shape;131;p23"/>
          <p:cNvSpPr txBox="1"/>
          <p:nvPr/>
        </p:nvSpPr>
        <p:spPr>
          <a:xfrm>
            <a:off x="457200" y="1223650"/>
            <a:ext cx="8229600" cy="48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https://cmr.earthdata.nasa.gov/stac/ISRO/collections</a:t>
            </a:r>
            <a:endParaRPr sz="12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ourier New"/>
              <a:ea typeface="Courier New"/>
              <a:cs typeface="Courier New"/>
              <a:sym typeface="Courier New"/>
            </a:endParaRPr>
          </a:p>
          <a:p>
            <a:pPr marL="736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collections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: 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736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[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736600" marR="25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urier New"/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254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"IMS1_HYSI_GEO.v1.0"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25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stac_version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"1.0.0-beta.2"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25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license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"not-provided"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25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title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"IMS-1 HYSI TOA Radiance and Reflectance Product"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25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description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"The data received from IMS1, HySI which operates in 64 spectral bands in VNIR bands(400-900nm) with 500 meter spatial resolution and swath of 128 kms."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links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[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rel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"items"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8288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href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https://uops.nrsc.gov.in/stac/collections/IMS1_HYSI_GEO.v1.0/items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8288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title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"Granules in this collection"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8288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type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"application/json"</a:t>
            </a:r>
            <a:endParaRPr sz="1100">
              <a:solidFill>
                <a:srgbClr val="008000"/>
              </a:solidFill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marR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},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]	</a:t>
            </a:r>
            <a:endParaRPr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2" name="Google Shape;132;p23"/>
          <p:cNvSpPr/>
          <p:nvPr/>
        </p:nvSpPr>
        <p:spPr>
          <a:xfrm>
            <a:off x="6098250" y="1445275"/>
            <a:ext cx="3045900" cy="775200"/>
          </a:xfrm>
          <a:prstGeom prst="wedgeRectCallout">
            <a:avLst>
              <a:gd name="adj1" fmla="val -55670"/>
              <a:gd name="adj2" fmla="val -45969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Search step 1</a:t>
            </a:r>
            <a:r>
              <a:rPr lang="en-US"/>
              <a:t>: collection-level search at NASA CMR</a:t>
            </a:r>
            <a:endParaRPr/>
          </a:p>
        </p:txBody>
      </p:sp>
      <p:sp>
        <p:nvSpPr>
          <p:cNvPr id="133" name="Google Shape;133;p23"/>
          <p:cNvSpPr/>
          <p:nvPr/>
        </p:nvSpPr>
        <p:spPr>
          <a:xfrm>
            <a:off x="5988300" y="4828050"/>
            <a:ext cx="3045900" cy="775200"/>
          </a:xfrm>
          <a:prstGeom prst="wedgeRectCallout">
            <a:avLst>
              <a:gd name="adj1" fmla="val -55670"/>
              <a:gd name="adj2" fmla="val -45969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Search step 2</a:t>
            </a:r>
            <a:r>
              <a:rPr lang="en-US"/>
              <a:t>: file-level search at partner STAC API</a:t>
            </a:r>
            <a:endParaRPr/>
          </a:p>
        </p:txBody>
      </p:sp>
      <p:sp>
        <p:nvSpPr>
          <p:cNvPr id="134" name="Google Shape;134;p23"/>
          <p:cNvSpPr/>
          <p:nvPr/>
        </p:nvSpPr>
        <p:spPr>
          <a:xfrm>
            <a:off x="2213275" y="3511425"/>
            <a:ext cx="4877100" cy="461100"/>
          </a:xfrm>
          <a:prstGeom prst="wedgeRectCallout">
            <a:avLst>
              <a:gd name="adj1" fmla="val -55670"/>
              <a:gd name="adj2" fmla="val -45969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HATEOAS</a:t>
            </a:r>
            <a:r>
              <a:rPr lang="en-US"/>
              <a:t> - links including ‘searching within this collection’</a:t>
            </a:r>
            <a:endParaRPr/>
          </a:p>
        </p:txBody>
      </p:sp>
      <p:sp>
        <p:nvSpPr>
          <p:cNvPr id="135" name="Google Shape;135;p23"/>
          <p:cNvSpPr/>
          <p:nvPr/>
        </p:nvSpPr>
        <p:spPr>
          <a:xfrm>
            <a:off x="2373175" y="1759375"/>
            <a:ext cx="3435600" cy="461100"/>
          </a:xfrm>
          <a:prstGeom prst="wedgeRectCallout">
            <a:avLst>
              <a:gd name="adj1" fmla="val -55670"/>
              <a:gd name="adj2" fmla="val -45969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Standards based</a:t>
            </a:r>
            <a:r>
              <a:rPr lang="en-US"/>
              <a:t>, </a:t>
            </a:r>
            <a:r>
              <a:rPr lang="en-US" b="1"/>
              <a:t>JSON</a:t>
            </a:r>
            <a:r>
              <a:rPr lang="en-US"/>
              <a:t> result format</a:t>
            </a:r>
            <a:endParaRPr/>
          </a:p>
        </p:txBody>
      </p:sp>
      <p:sp>
        <p:nvSpPr>
          <p:cNvPr id="136" name="Google Shape;136;p23"/>
          <p:cNvSpPr/>
          <p:nvPr/>
        </p:nvSpPr>
        <p:spPr>
          <a:xfrm>
            <a:off x="2797875" y="5445150"/>
            <a:ext cx="3045900" cy="775200"/>
          </a:xfrm>
          <a:prstGeom prst="wedgeRectCallout">
            <a:avLst>
              <a:gd name="adj1" fmla="val 44665"/>
              <a:gd name="adj2" fmla="val -133630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Machine-readable API</a:t>
            </a:r>
            <a:r>
              <a:rPr lang="en-US"/>
              <a:t> from STAC standard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STAC implementation risks</a:t>
            </a:r>
            <a:endParaRPr/>
          </a:p>
        </p:txBody>
      </p:sp>
      <p:sp>
        <p:nvSpPr>
          <p:cNvPr id="142" name="Google Shape;142;p24"/>
          <p:cNvSpPr txBox="1"/>
          <p:nvPr/>
        </p:nvSpPr>
        <p:spPr>
          <a:xfrm>
            <a:off x="457200" y="2413050"/>
            <a:ext cx="82296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No OSDD concept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○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Less flexible to develop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○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More assumptions when working with API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Best practices and guidelines need to be established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STAC-adherence of federated APIs (similar risk to Open Search)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Questions</a:t>
            </a:r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1074</Words>
  <Application>Microsoft Office PowerPoint</Application>
  <PresentationFormat>On-screen Show (4:3)</PresentationFormat>
  <Paragraphs>144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Courier New</vt:lpstr>
      <vt:lpstr>Avenir</vt:lpstr>
      <vt:lpstr>Source Sans Pro</vt:lpstr>
      <vt:lpstr>Calibri</vt:lpstr>
      <vt:lpstr>Lato Light</vt:lpstr>
      <vt:lpstr>Lato</vt:lpstr>
      <vt:lpstr>Verdana</vt:lpstr>
      <vt:lpstr>Helvetica Neue</vt:lpstr>
      <vt:lpstr>EOSDIS-EED</vt:lpstr>
      <vt:lpstr>Using STAC for federated search</vt:lpstr>
      <vt:lpstr>Acronyms</vt:lpstr>
      <vt:lpstr>Introduction</vt:lpstr>
      <vt:lpstr>CWIC architecture today</vt:lpstr>
      <vt:lpstr>Requirements of implementation</vt:lpstr>
      <vt:lpstr>Opportunity</vt:lpstr>
      <vt:lpstr>The state of Open Search</vt:lpstr>
      <vt:lpstr>The case for STAC</vt:lpstr>
      <vt:lpstr>STAC disposition in CWIC</vt:lpstr>
      <vt:lpstr>Proposal</vt:lpstr>
      <vt:lpstr>STAC specification</vt:lpstr>
      <vt:lpstr>STAC API parameters</vt:lpstr>
      <vt:lpstr>CWIC architecture</vt:lpstr>
      <vt:lpstr>STAC implementation</vt:lpstr>
      <vt:lpstr>Example</vt:lpstr>
      <vt:lpstr>STAC implementation risks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STAC for federated search</dc:title>
  <cp:lastModifiedBy>Annadale, Selene R. (GSFC-428.0)[ASRC FEDERAL SYSTEM SOLUTIONS]</cp:lastModifiedBy>
  <cp:revision>1</cp:revision>
  <dcterms:modified xsi:type="dcterms:W3CDTF">2022-02-18T13:05:04Z</dcterms:modified>
</cp:coreProperties>
</file>