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3"/>
  </p:notesMasterIdLst>
  <p:sldIdLst>
    <p:sldId id="315" r:id="rId5"/>
    <p:sldId id="316" r:id="rId6"/>
    <p:sldId id="317" r:id="rId7"/>
    <p:sldId id="318" r:id="rId8"/>
    <p:sldId id="319" r:id="rId9"/>
    <p:sldId id="320" r:id="rId10"/>
    <p:sldId id="321" r:id="rId11"/>
    <p:sldId id="322"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nutt, Leslie M. (MSFC-ST24)" initials="MLM(" lastIdx="5" clrIdx="0">
    <p:extLst>
      <p:ext uri="{19B8F6BF-5375-455C-9EA6-DF929625EA0E}">
        <p15:presenceInfo xmlns:p15="http://schemas.microsoft.com/office/powerpoint/2012/main" userId="S-1-5-21-330711430-3775241029-4075259233-615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BC7E4"/>
    <a:srgbClr val="FFCCCC"/>
    <a:srgbClr val="FF9999"/>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82" autoAdjust="0"/>
    <p:restoredTop sz="86395" autoAdjust="0"/>
  </p:normalViewPr>
  <p:slideViewPr>
    <p:cSldViewPr snapToGrid="0">
      <p:cViewPr varScale="1">
        <p:scale>
          <a:sx n="101" d="100"/>
          <a:sy n="101" d="100"/>
        </p:scale>
        <p:origin x="552" y="12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409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0BFD18A-7A4B-4DFC-8EB7-5876F82D999E}" type="datetimeFigureOut">
              <a:rPr lang="en-US" smtClean="0"/>
              <a:t>2/22/2022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EF424C9-FDBA-4683-AC4F-91127D753D43}" type="slidenum">
              <a:rPr lang="en-US" smtClean="0"/>
              <a:t>‹#›</a:t>
            </a:fld>
            <a:endParaRPr lang="en-US"/>
          </a:p>
        </p:txBody>
      </p:sp>
    </p:spTree>
    <p:extLst>
      <p:ext uri="{BB962C8B-B14F-4D97-AF65-F5344CB8AC3E}">
        <p14:creationId xmlns:p14="http://schemas.microsoft.com/office/powerpoint/2010/main" val="1972042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2E008E1-7E63-4336-8848-D050B106F9AF}" type="datetime1">
              <a:rPr lang="en-US" smtClean="0"/>
              <a:t>2/22/2022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4081041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48950" y="182196"/>
            <a:ext cx="9293088" cy="498841"/>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009650"/>
            <a:ext cx="10515600" cy="5167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9114F94-A3A9-4318-98C2-CC0925C15D46}" type="datetime1">
              <a:rPr lang="en-US" smtClean="0"/>
              <a:t>2/22/2022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295079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1B02B91-2071-49C0-AFAD-7DAD745F04B8}" type="datetime1">
              <a:rPr lang="en-US" smtClean="0"/>
              <a:t>2/22/2022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351363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AC4E201-6B07-4BBE-9F78-F7F9EF44CD97}" type="datetime1">
              <a:rPr lang="en-US" smtClean="0"/>
              <a:t>2/22/2022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292454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5C771EEC-E011-44D8-9AFC-04F278537908}" type="datetime1">
              <a:rPr lang="en-US" smtClean="0"/>
              <a:t>2/22/2022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3498448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031C866-52E2-4521-AEE5-E9EEAD25C938}" type="datetime1">
              <a:rPr lang="en-US" smtClean="0"/>
              <a:t>2/22/2022</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17223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678B46F-B829-4DEF-9EDA-1868446735C3}" type="datetime1">
              <a:rPr lang="en-US" smtClean="0"/>
              <a:t>2/22/2022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733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AC66847-CDB7-462B-9896-0A54443BC8F0}" type="datetime1">
              <a:rPr lang="en-US" smtClean="0"/>
              <a:t>2/22/2022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3848937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1DCC0D6-75D6-459F-BB67-545478280CC9}" type="datetime1">
              <a:rPr lang="en-US" smtClean="0"/>
              <a:t>2/22/2022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569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8950" y="182196"/>
            <a:ext cx="9293088" cy="49884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992910"/>
            <a:ext cx="10515600" cy="518405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2F0D30-DDDF-4898-9509-D7811CC790D6}" type="slidenum">
              <a:rPr lang="en-US" smtClean="0"/>
              <a:t>‹#›</a:t>
            </a:fld>
            <a:endParaRPr lang="en-US"/>
          </a:p>
        </p:txBody>
      </p:sp>
      <p:pic>
        <p:nvPicPr>
          <p:cNvPr id="8" name="Picture 7"/>
          <p:cNvPicPr>
            <a:picLocks noChangeAspect="1"/>
          </p:cNvPicPr>
          <p:nvPr userDrawn="1"/>
        </p:nvPicPr>
        <p:blipFill>
          <a:blip r:embed="rId11"/>
          <a:stretch>
            <a:fillRect/>
          </a:stretch>
        </p:blipFill>
        <p:spPr>
          <a:xfrm>
            <a:off x="127450" y="155941"/>
            <a:ext cx="1421500" cy="810714"/>
          </a:xfrm>
          <a:prstGeom prst="rect">
            <a:avLst/>
          </a:prstGeom>
        </p:spPr>
      </p:pic>
      <p:pic>
        <p:nvPicPr>
          <p:cNvPr id="9" name="Picture 8"/>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698822" y="-96120"/>
            <a:ext cx="1493178" cy="1367751"/>
          </a:xfrm>
          <a:prstGeom prst="rect">
            <a:avLst/>
          </a:prstGeom>
        </p:spPr>
      </p:pic>
    </p:spTree>
    <p:extLst>
      <p:ext uri="{BB962C8B-B14F-4D97-AF65-F5344CB8AC3E}">
        <p14:creationId xmlns:p14="http://schemas.microsoft.com/office/powerpoint/2010/main" val="2079778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p:cNvSpPr>
            <a:spLocks noGrp="1"/>
          </p:cNvSpPr>
          <p:nvPr>
            <p:ph type="subTitle" idx="1"/>
          </p:nvPr>
        </p:nvSpPr>
        <p:spPr>
          <a:xfrm>
            <a:off x="208780" y="4447850"/>
            <a:ext cx="4022487" cy="1402788"/>
          </a:xfrm>
        </p:spPr>
        <p:txBody>
          <a:bodyPr>
            <a:normAutofit/>
          </a:bodyPr>
          <a:lstStyle/>
          <a:p>
            <a:pPr algn="l"/>
            <a:r>
              <a:rPr lang="en-US" sz="1400" i="1" dirty="0">
                <a:solidFill>
                  <a:schemeClr val="bg1"/>
                </a:solidFill>
              </a:rPr>
              <a:t>Jason Everett</a:t>
            </a:r>
          </a:p>
          <a:p>
            <a:pPr algn="l"/>
            <a:r>
              <a:rPr lang="en-US" sz="1400" i="1" dirty="0">
                <a:solidFill>
                  <a:schemeClr val="bg1"/>
                </a:solidFill>
              </a:rPr>
              <a:t>NASA MSFC</a:t>
            </a:r>
          </a:p>
          <a:p>
            <a:pPr algn="l"/>
            <a:r>
              <a:rPr lang="en-US" sz="1400" i="1" dirty="0">
                <a:solidFill>
                  <a:schemeClr val="bg1"/>
                </a:solidFill>
              </a:rPr>
              <a:t>Guidance, Navigation &amp; Mission Analysis Branch</a:t>
            </a:r>
          </a:p>
        </p:txBody>
      </p:sp>
      <p:pic>
        <p:nvPicPr>
          <p:cNvPr id="5" name="Picture 4"/>
          <p:cNvPicPr>
            <a:picLocks noChangeAspect="1"/>
          </p:cNvPicPr>
          <p:nvPr/>
        </p:nvPicPr>
        <p:blipFill rotWithShape="1">
          <a:blip r:embed="rId3"/>
          <a:srcRect l="1253" r="70654" b="-2834"/>
          <a:stretch/>
        </p:blipFill>
        <p:spPr>
          <a:xfrm>
            <a:off x="535464" y="5505101"/>
            <a:ext cx="587828" cy="645502"/>
          </a:xfrm>
          <a:prstGeom prst="rect">
            <a:avLst/>
          </a:prstGeom>
        </p:spPr>
      </p:pic>
      <p:sp>
        <p:nvSpPr>
          <p:cNvPr id="7" name="Title 1"/>
          <p:cNvSpPr txBox="1">
            <a:spLocks/>
          </p:cNvSpPr>
          <p:nvPr/>
        </p:nvSpPr>
        <p:spPr>
          <a:xfrm>
            <a:off x="208780" y="3578748"/>
            <a:ext cx="4876800" cy="759997"/>
          </a:xfrm>
          <a:prstGeom prst="rect">
            <a:avLst/>
          </a:prstGeom>
        </p:spPr>
        <p:txBody>
          <a:bodyPr vert="horz" lIns="91440" tIns="45720" rIns="91440" bIns="4572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chemeClr val="bg1"/>
                </a:solidFill>
                <a:latin typeface="Arial" panose="020B0604020202020204" pitchFamily="34" charset="0"/>
                <a:cs typeface="Arial" panose="020B0604020202020204" pitchFamily="34" charset="0"/>
              </a:rPr>
              <a:t>An Integrated Software Architecture for Solar Cruiser Mission Design and Navigation</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55423" y="104502"/>
            <a:ext cx="1236577" cy="1132706"/>
          </a:xfrm>
          <a:prstGeom prst="rect">
            <a:avLst/>
          </a:prstGeom>
        </p:spPr>
      </p:pic>
      <p:pic>
        <p:nvPicPr>
          <p:cNvPr id="10" name="Picture 9">
            <a:extLst>
              <a:ext uri="{FF2B5EF4-FFF2-40B4-BE49-F238E27FC236}">
                <a16:creationId xmlns:a16="http://schemas.microsoft.com/office/drawing/2014/main" id="{8B153B68-1C3D-4DE8-8021-58AB4455F70F}"/>
              </a:ext>
            </a:extLst>
          </p:cNvPr>
          <p:cNvPicPr>
            <a:picLocks noChangeAspect="1"/>
          </p:cNvPicPr>
          <p:nvPr/>
        </p:nvPicPr>
        <p:blipFill>
          <a:blip r:embed="rId5"/>
          <a:stretch>
            <a:fillRect/>
          </a:stretch>
        </p:blipFill>
        <p:spPr>
          <a:xfrm>
            <a:off x="208780" y="6150603"/>
            <a:ext cx="1241197" cy="407432"/>
          </a:xfrm>
          <a:prstGeom prst="rect">
            <a:avLst/>
          </a:prstGeom>
        </p:spPr>
      </p:pic>
    </p:spTree>
    <p:extLst>
      <p:ext uri="{BB962C8B-B14F-4D97-AF65-F5344CB8AC3E}">
        <p14:creationId xmlns:p14="http://schemas.microsoft.com/office/powerpoint/2010/main" val="2268337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a:t>
            </a:r>
          </a:p>
        </p:txBody>
      </p:sp>
      <p:sp>
        <p:nvSpPr>
          <p:cNvPr id="3" name="Content Placeholder 2"/>
          <p:cNvSpPr>
            <a:spLocks noGrp="1"/>
          </p:cNvSpPr>
          <p:nvPr>
            <p:ph idx="1"/>
          </p:nvPr>
        </p:nvSpPr>
        <p:spPr>
          <a:xfrm>
            <a:off x="838200" y="1151467"/>
            <a:ext cx="10515600" cy="5125154"/>
          </a:xfrm>
        </p:spPr>
        <p:txBody>
          <a:bodyPr>
            <a:normAutofit fontScale="55000" lnSpcReduction="20000"/>
          </a:bodyPr>
          <a:lstStyle/>
          <a:p>
            <a:pPr marL="0" indent="0">
              <a:buNone/>
            </a:pPr>
            <a:r>
              <a:rPr lang="en-US" b="1" dirty="0"/>
              <a:t>Problem</a:t>
            </a:r>
          </a:p>
          <a:p>
            <a:r>
              <a:rPr lang="en-US" dirty="0"/>
              <a:t>Solar Cruiser is a solar sailing mission, riding as a secondary payload to the Interstellar Mapping and Acceleration Probe (IMAP) mission, expected to launch in February of 2025</a:t>
            </a:r>
          </a:p>
          <a:p>
            <a:r>
              <a:rPr lang="en-US" dirty="0"/>
              <a:t>The extreme low-thrust nature of the solar sail will leave Solar Cruiser highly sensitive to external environmental effects (such as solar radiation pressure and high-order gravitational perturbations) </a:t>
            </a:r>
          </a:p>
          <a:p>
            <a:r>
              <a:rPr lang="en-US" dirty="0"/>
              <a:t>Preliminary &amp; operational optimization routines must be intricately tied to high-order predictive propagation models to ensure the greatest possible confidence in mission success</a:t>
            </a:r>
          </a:p>
          <a:p>
            <a:pPr marL="0" indent="0">
              <a:buNone/>
            </a:pPr>
            <a:endParaRPr lang="en-US" dirty="0"/>
          </a:p>
          <a:p>
            <a:pPr marL="0" indent="0">
              <a:buNone/>
            </a:pPr>
            <a:r>
              <a:rPr lang="en-US" b="1" dirty="0"/>
              <a:t>Solution</a:t>
            </a:r>
          </a:p>
          <a:p>
            <a:r>
              <a:rPr lang="en-US" dirty="0"/>
              <a:t>The Solar Cruiser Mission Design and Navigation (MDNav) team has designed a software tool suite, employing the latest in software containerization technology, to accomplish this task, allowing for seamless development across several users and operating systems</a:t>
            </a:r>
          </a:p>
          <a:p>
            <a:r>
              <a:rPr lang="en-US" dirty="0"/>
              <a:t>The MDNav software suite itself is separated from the development and operational scripts to be used in flight, which allows for maintaining a low-footprint version control profile – thus avoiding unnecessary file bloating</a:t>
            </a:r>
          </a:p>
          <a:p>
            <a:pPr marL="0" indent="0">
              <a:buNone/>
            </a:pPr>
            <a:endParaRPr lang="en-US" dirty="0"/>
          </a:p>
          <a:p>
            <a:pPr marL="0" indent="0">
              <a:buNone/>
            </a:pPr>
            <a:r>
              <a:rPr lang="en-US" b="1" dirty="0"/>
              <a:t>Overview</a:t>
            </a:r>
          </a:p>
          <a:p>
            <a:r>
              <a:rPr lang="en-US" dirty="0"/>
              <a:t>The Dependency and Environment Problems</a:t>
            </a:r>
          </a:p>
          <a:p>
            <a:r>
              <a:rPr lang="en-US" dirty="0"/>
              <a:t>The Solar Cruiser Mission</a:t>
            </a:r>
          </a:p>
          <a:p>
            <a:r>
              <a:rPr lang="en-US" dirty="0"/>
              <a:t>The Solar Cruiser Software Solution</a:t>
            </a:r>
          </a:p>
          <a:p>
            <a:r>
              <a:rPr lang="en-US" dirty="0"/>
              <a:t>Extended Implications</a:t>
            </a:r>
          </a:p>
        </p:txBody>
      </p:sp>
      <p:sp>
        <p:nvSpPr>
          <p:cNvPr id="4" name="Slide Number Placeholder 3"/>
          <p:cNvSpPr>
            <a:spLocks noGrp="1"/>
          </p:cNvSpPr>
          <p:nvPr>
            <p:ph type="sldNum" sz="quarter" idx="12"/>
          </p:nvPr>
        </p:nvSpPr>
        <p:spPr>
          <a:xfrm>
            <a:off x="8129833" y="6364950"/>
            <a:ext cx="2743200" cy="365125"/>
          </a:xfrm>
        </p:spPr>
        <p:txBody>
          <a:bodyPr/>
          <a:lstStyle/>
          <a:p>
            <a:fld id="{722F0D30-DDDF-4898-9509-D7811CC790D6}" type="slidenum">
              <a:rPr lang="en-US" smtClean="0"/>
              <a:t>2</a:t>
            </a:fld>
            <a:endParaRPr lang="en-US" dirty="0"/>
          </a:p>
        </p:txBody>
      </p:sp>
    </p:spTree>
    <p:extLst>
      <p:ext uri="{BB962C8B-B14F-4D97-AF65-F5344CB8AC3E}">
        <p14:creationId xmlns:p14="http://schemas.microsoft.com/office/powerpoint/2010/main" val="139725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D826-237C-4585-BCF1-82402C1BD243}"/>
              </a:ext>
            </a:extLst>
          </p:cNvPr>
          <p:cNvSpPr>
            <a:spLocks noGrp="1"/>
          </p:cNvSpPr>
          <p:nvPr>
            <p:ph type="title"/>
          </p:nvPr>
        </p:nvSpPr>
        <p:spPr/>
        <p:txBody>
          <a:bodyPr>
            <a:normAutofit fontScale="90000"/>
          </a:bodyPr>
          <a:lstStyle/>
          <a:p>
            <a:r>
              <a:rPr lang="en-US" dirty="0"/>
              <a:t>The Dependency and Environment Problems</a:t>
            </a:r>
          </a:p>
        </p:txBody>
      </p:sp>
      <p:sp>
        <p:nvSpPr>
          <p:cNvPr id="3" name="Content Placeholder 2">
            <a:extLst>
              <a:ext uri="{FF2B5EF4-FFF2-40B4-BE49-F238E27FC236}">
                <a16:creationId xmlns:a16="http://schemas.microsoft.com/office/drawing/2014/main" id="{F7252D13-49DB-4519-BEAA-5F94EB4F4FB9}"/>
              </a:ext>
            </a:extLst>
          </p:cNvPr>
          <p:cNvSpPr>
            <a:spLocks noGrp="1"/>
          </p:cNvSpPr>
          <p:nvPr>
            <p:ph idx="1"/>
          </p:nvPr>
        </p:nvSpPr>
        <p:spPr>
          <a:xfrm>
            <a:off x="521734" y="1171125"/>
            <a:ext cx="5490980" cy="5005838"/>
          </a:xfrm>
        </p:spPr>
        <p:txBody>
          <a:bodyPr>
            <a:normAutofit fontScale="92500" lnSpcReduction="10000"/>
          </a:bodyPr>
          <a:lstStyle/>
          <a:p>
            <a:r>
              <a:rPr lang="en-US" i="1" dirty="0"/>
              <a:t>The Environment Problem</a:t>
            </a:r>
          </a:p>
          <a:p>
            <a:pPr lvl="1"/>
            <a:r>
              <a:rPr lang="en-US" dirty="0"/>
              <a:t>Pertains to the need for maintaining an up-to-date development environment (and operating system), while still ensuring that heritage design and software tools remain compatible with these updated environments</a:t>
            </a:r>
          </a:p>
          <a:p>
            <a:pPr lvl="1"/>
            <a:endParaRPr lang="en-US" dirty="0"/>
          </a:p>
          <a:p>
            <a:r>
              <a:rPr lang="en-US" i="1" dirty="0"/>
              <a:t>The Dependency Problem</a:t>
            </a:r>
          </a:p>
          <a:p>
            <a:pPr lvl="1"/>
            <a:r>
              <a:rPr lang="en-US" dirty="0"/>
              <a:t>The “opposite” of the problem above, which arises when several engineers plan on developing several different tool suites (all with their own use-case, build instructions, and dependencies) intended for one specific operating machine</a:t>
            </a:r>
          </a:p>
        </p:txBody>
      </p:sp>
      <p:sp>
        <p:nvSpPr>
          <p:cNvPr id="4" name="Slide Number Placeholder 3">
            <a:extLst>
              <a:ext uri="{FF2B5EF4-FFF2-40B4-BE49-F238E27FC236}">
                <a16:creationId xmlns:a16="http://schemas.microsoft.com/office/drawing/2014/main" id="{0E5F376C-41B1-4200-9DA2-C893ED30465D}"/>
              </a:ext>
            </a:extLst>
          </p:cNvPr>
          <p:cNvSpPr>
            <a:spLocks noGrp="1"/>
          </p:cNvSpPr>
          <p:nvPr>
            <p:ph type="sldNum" sz="quarter" idx="12"/>
          </p:nvPr>
        </p:nvSpPr>
        <p:spPr/>
        <p:txBody>
          <a:bodyPr/>
          <a:lstStyle/>
          <a:p>
            <a:fld id="{722F0D30-DDDF-4898-9509-D7811CC790D6}" type="slidenum">
              <a:rPr lang="en-US" smtClean="0"/>
              <a:t>3</a:t>
            </a:fld>
            <a:endParaRPr lang="en-US"/>
          </a:p>
        </p:txBody>
      </p:sp>
      <p:grpSp>
        <p:nvGrpSpPr>
          <p:cNvPr id="6" name="Group 5">
            <a:extLst>
              <a:ext uri="{FF2B5EF4-FFF2-40B4-BE49-F238E27FC236}">
                <a16:creationId xmlns:a16="http://schemas.microsoft.com/office/drawing/2014/main" id="{EB8ABBA5-2D3B-42E6-99DE-4CD5F025AC23}"/>
              </a:ext>
            </a:extLst>
          </p:cNvPr>
          <p:cNvGrpSpPr/>
          <p:nvPr/>
        </p:nvGrpSpPr>
        <p:grpSpPr>
          <a:xfrm>
            <a:off x="6320753" y="1171125"/>
            <a:ext cx="5549070" cy="4844361"/>
            <a:chOff x="258618" y="1006764"/>
            <a:chExt cx="5549070" cy="4844361"/>
          </a:xfrm>
        </p:grpSpPr>
        <p:sp>
          <p:nvSpPr>
            <p:cNvPr id="7" name="Arc 6">
              <a:extLst>
                <a:ext uri="{FF2B5EF4-FFF2-40B4-BE49-F238E27FC236}">
                  <a16:creationId xmlns:a16="http://schemas.microsoft.com/office/drawing/2014/main" id="{242C964F-860C-4A2A-AE07-1313814C3D31}"/>
                </a:ext>
              </a:extLst>
            </p:cNvPr>
            <p:cNvSpPr/>
            <p:nvPr/>
          </p:nvSpPr>
          <p:spPr>
            <a:xfrm>
              <a:off x="4818563" y="2318809"/>
              <a:ext cx="665391" cy="1188174"/>
            </a:xfrm>
            <a:prstGeom prst="arc">
              <a:avLst>
                <a:gd name="adj1" fmla="val 16200000"/>
                <a:gd name="adj2" fmla="val 5422833"/>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8" name="Arc 7">
              <a:extLst>
                <a:ext uri="{FF2B5EF4-FFF2-40B4-BE49-F238E27FC236}">
                  <a16:creationId xmlns:a16="http://schemas.microsoft.com/office/drawing/2014/main" id="{971AC4A9-EF0A-48C4-84BB-55664950FC44}"/>
                </a:ext>
              </a:extLst>
            </p:cNvPr>
            <p:cNvSpPr/>
            <p:nvPr/>
          </p:nvSpPr>
          <p:spPr>
            <a:xfrm rot="10800000">
              <a:off x="1501915" y="4271090"/>
              <a:ext cx="755886" cy="897192"/>
            </a:xfrm>
            <a:prstGeom prst="arc">
              <a:avLst>
                <a:gd name="adj1" fmla="val 16200000"/>
                <a:gd name="adj2" fmla="val 5422833"/>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9" name="Arc 8">
              <a:extLst>
                <a:ext uri="{FF2B5EF4-FFF2-40B4-BE49-F238E27FC236}">
                  <a16:creationId xmlns:a16="http://schemas.microsoft.com/office/drawing/2014/main" id="{31095D2D-F76D-4AD4-A80A-6D571C7D88F0}"/>
                </a:ext>
              </a:extLst>
            </p:cNvPr>
            <p:cNvSpPr/>
            <p:nvPr/>
          </p:nvSpPr>
          <p:spPr>
            <a:xfrm rot="10800000">
              <a:off x="1541165" y="1603700"/>
              <a:ext cx="653792" cy="502488"/>
            </a:xfrm>
            <a:prstGeom prst="arc">
              <a:avLst>
                <a:gd name="adj1" fmla="val 16200000"/>
                <a:gd name="adj2" fmla="val 5422833"/>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2B2CE96-9351-4E6C-9EE7-6850C5FA4BA2}"/>
                </a:ext>
              </a:extLst>
            </p:cNvPr>
            <p:cNvSpPr txBox="1"/>
            <p:nvPr/>
          </p:nvSpPr>
          <p:spPr>
            <a:xfrm>
              <a:off x="499568" y="1473773"/>
              <a:ext cx="1098664" cy="692497"/>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Clash of Dependency Versions</a:t>
              </a:r>
            </a:p>
          </p:txBody>
        </p:sp>
        <p:sp>
          <p:nvSpPr>
            <p:cNvPr id="11" name="Rectangle 10">
              <a:extLst>
                <a:ext uri="{FF2B5EF4-FFF2-40B4-BE49-F238E27FC236}">
                  <a16:creationId xmlns:a16="http://schemas.microsoft.com/office/drawing/2014/main" id="{13DAE087-1B5C-4E8A-AC3A-149D8412812D}"/>
                </a:ext>
              </a:extLst>
            </p:cNvPr>
            <p:cNvSpPr/>
            <p:nvPr/>
          </p:nvSpPr>
          <p:spPr>
            <a:xfrm>
              <a:off x="258618" y="1006764"/>
              <a:ext cx="5549070" cy="4844361"/>
            </a:xfrm>
            <a:prstGeom prst="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420FAA62-2A89-48FF-9360-C5E3670CEE2B}"/>
                </a:ext>
              </a:extLst>
            </p:cNvPr>
            <p:cNvSpPr/>
            <p:nvPr/>
          </p:nvSpPr>
          <p:spPr>
            <a:xfrm>
              <a:off x="1856489" y="1379038"/>
              <a:ext cx="1550890" cy="354876"/>
            </a:xfrm>
            <a:prstGeom prst="rect">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chemeClr val="tx1"/>
                  </a:solidFill>
                  <a:latin typeface="Times New Roman" panose="02020603050405020304" pitchFamily="18" charset="0"/>
                  <a:cs typeface="Times New Roman" panose="02020603050405020304" pitchFamily="18" charset="0"/>
                </a:rPr>
                <a:t>Dependency 1, v1.0</a:t>
              </a:r>
            </a:p>
          </p:txBody>
        </p:sp>
        <p:sp>
          <p:nvSpPr>
            <p:cNvPr id="13" name="Rectangle 12">
              <a:extLst>
                <a:ext uri="{FF2B5EF4-FFF2-40B4-BE49-F238E27FC236}">
                  <a16:creationId xmlns:a16="http://schemas.microsoft.com/office/drawing/2014/main" id="{7F5D950D-7F52-40F0-9AC2-8575E8CEBC22}"/>
                </a:ext>
              </a:extLst>
            </p:cNvPr>
            <p:cNvSpPr/>
            <p:nvPr/>
          </p:nvSpPr>
          <p:spPr>
            <a:xfrm>
              <a:off x="1856487" y="1809803"/>
              <a:ext cx="1550890" cy="354876"/>
            </a:xfrm>
            <a:prstGeom prst="rect">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chemeClr val="tx1"/>
                  </a:solidFill>
                  <a:latin typeface="Times New Roman" panose="02020603050405020304" pitchFamily="18" charset="0"/>
                  <a:cs typeface="Times New Roman" panose="02020603050405020304" pitchFamily="18" charset="0"/>
                </a:rPr>
                <a:t>Dependency 1, v2.0</a:t>
              </a:r>
            </a:p>
          </p:txBody>
        </p:sp>
        <p:sp>
          <p:nvSpPr>
            <p:cNvPr id="14" name="Rectangle 13">
              <a:extLst>
                <a:ext uri="{FF2B5EF4-FFF2-40B4-BE49-F238E27FC236}">
                  <a16:creationId xmlns:a16="http://schemas.microsoft.com/office/drawing/2014/main" id="{C5E94656-362D-4B85-AC62-65C62850FC36}"/>
                </a:ext>
              </a:extLst>
            </p:cNvPr>
            <p:cNvSpPr/>
            <p:nvPr/>
          </p:nvSpPr>
          <p:spPr>
            <a:xfrm>
              <a:off x="1864826" y="2229596"/>
              <a:ext cx="1550890" cy="354876"/>
            </a:xfrm>
            <a:prstGeom prst="rect">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chemeClr val="tx1"/>
                  </a:solidFill>
                  <a:latin typeface="Times New Roman" panose="02020603050405020304" pitchFamily="18" charset="0"/>
                  <a:cs typeface="Times New Roman" panose="02020603050405020304" pitchFamily="18" charset="0"/>
                </a:rPr>
                <a:t>Dependency 1, v3.0</a:t>
              </a:r>
            </a:p>
          </p:txBody>
        </p:sp>
        <p:sp>
          <p:nvSpPr>
            <p:cNvPr id="15" name="Rectangle 14">
              <a:extLst>
                <a:ext uri="{FF2B5EF4-FFF2-40B4-BE49-F238E27FC236}">
                  <a16:creationId xmlns:a16="http://schemas.microsoft.com/office/drawing/2014/main" id="{23ABA319-C464-468A-BCA4-E8B8E4D9B36E}"/>
                </a:ext>
              </a:extLst>
            </p:cNvPr>
            <p:cNvSpPr/>
            <p:nvPr/>
          </p:nvSpPr>
          <p:spPr>
            <a:xfrm>
              <a:off x="1889343" y="3523877"/>
              <a:ext cx="1559441" cy="420450"/>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chemeClr val="tx1"/>
                  </a:solidFill>
                  <a:latin typeface="Times New Roman" panose="02020603050405020304" pitchFamily="18" charset="0"/>
                  <a:cs typeface="Times New Roman" panose="02020603050405020304" pitchFamily="18" charset="0"/>
                </a:rPr>
                <a:t>Dependency 2, v1.0</a:t>
              </a:r>
            </a:p>
          </p:txBody>
        </p:sp>
        <p:sp>
          <p:nvSpPr>
            <p:cNvPr id="16" name="Rectangle 15">
              <a:extLst>
                <a:ext uri="{FF2B5EF4-FFF2-40B4-BE49-F238E27FC236}">
                  <a16:creationId xmlns:a16="http://schemas.microsoft.com/office/drawing/2014/main" id="{27409416-37DC-4015-9926-20E6E65D9BA1}"/>
                </a:ext>
              </a:extLst>
            </p:cNvPr>
            <p:cNvSpPr/>
            <p:nvPr/>
          </p:nvSpPr>
          <p:spPr>
            <a:xfrm>
              <a:off x="1884662" y="4060867"/>
              <a:ext cx="1559441" cy="420450"/>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chemeClr val="tx1"/>
                  </a:solidFill>
                  <a:latin typeface="Times New Roman" panose="02020603050405020304" pitchFamily="18" charset="0"/>
                  <a:cs typeface="Times New Roman" panose="02020603050405020304" pitchFamily="18" charset="0"/>
                </a:rPr>
                <a:t>Dependency 2, v2.0</a:t>
              </a:r>
            </a:p>
          </p:txBody>
        </p:sp>
        <p:sp>
          <p:nvSpPr>
            <p:cNvPr id="17" name="Rectangle 16">
              <a:extLst>
                <a:ext uri="{FF2B5EF4-FFF2-40B4-BE49-F238E27FC236}">
                  <a16:creationId xmlns:a16="http://schemas.microsoft.com/office/drawing/2014/main" id="{A9AA36B9-80E0-4E5D-B5EA-4A32F2320A21}"/>
                </a:ext>
              </a:extLst>
            </p:cNvPr>
            <p:cNvSpPr/>
            <p:nvPr/>
          </p:nvSpPr>
          <p:spPr>
            <a:xfrm>
              <a:off x="1848499" y="4969348"/>
              <a:ext cx="1559441" cy="420450"/>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a:solidFill>
                    <a:schemeClr val="tx1"/>
                  </a:solidFill>
                  <a:latin typeface="Times New Roman" panose="02020603050405020304" pitchFamily="18" charset="0"/>
                  <a:cs typeface="Times New Roman" panose="02020603050405020304" pitchFamily="18" charset="0"/>
                </a:rPr>
                <a:t>Dependency 3, v1.0</a:t>
              </a:r>
            </a:p>
          </p:txBody>
        </p:sp>
        <p:sp>
          <p:nvSpPr>
            <p:cNvPr id="18" name="TextBox 17">
              <a:extLst>
                <a:ext uri="{FF2B5EF4-FFF2-40B4-BE49-F238E27FC236}">
                  <a16:creationId xmlns:a16="http://schemas.microsoft.com/office/drawing/2014/main" id="{5E508BFA-233F-47F4-9E94-89BBDD5567B2}"/>
                </a:ext>
              </a:extLst>
            </p:cNvPr>
            <p:cNvSpPr txBox="1"/>
            <p:nvPr/>
          </p:nvSpPr>
          <p:spPr>
            <a:xfrm>
              <a:off x="258618" y="1006962"/>
              <a:ext cx="2845652" cy="292388"/>
            </a:xfrm>
            <a:prstGeom prst="rect">
              <a:avLst/>
            </a:prstGeom>
            <a:solidFill>
              <a:schemeClr val="bg1"/>
            </a:solidFill>
            <a:ln w="19050">
              <a:solidFill>
                <a:schemeClr val="tx1"/>
              </a:solidFill>
            </a:ln>
          </p:spPr>
          <p:txBody>
            <a:bodyPr wrap="none" rtlCol="0">
              <a:spAutoFit/>
            </a:bodyPr>
            <a:lstStyle/>
            <a:p>
              <a:pPr algn="ctr"/>
              <a:r>
                <a:rPr lang="en-US" sz="1300" b="1" dirty="0">
                  <a:latin typeface="Times New Roman" panose="02020603050405020304" pitchFamily="18" charset="0"/>
                  <a:cs typeface="Times New Roman" panose="02020603050405020304" pitchFamily="18" charset="0"/>
                </a:rPr>
                <a:t>Operational OS, No Containerization</a:t>
              </a:r>
            </a:p>
          </p:txBody>
        </p:sp>
        <p:sp>
          <p:nvSpPr>
            <p:cNvPr id="19" name="Rectangle: Rounded Corners 18">
              <a:extLst>
                <a:ext uri="{FF2B5EF4-FFF2-40B4-BE49-F238E27FC236}">
                  <a16:creationId xmlns:a16="http://schemas.microsoft.com/office/drawing/2014/main" id="{64C40B0B-E23B-4DF9-B7E3-7A2E0868A8AD}"/>
                </a:ext>
              </a:extLst>
            </p:cNvPr>
            <p:cNvSpPr/>
            <p:nvPr/>
          </p:nvSpPr>
          <p:spPr>
            <a:xfrm>
              <a:off x="4163827" y="2106188"/>
              <a:ext cx="1022816" cy="422396"/>
            </a:xfrm>
            <a:prstGeom prst="roundRec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Software Suite 1</a:t>
              </a:r>
            </a:p>
          </p:txBody>
        </p:sp>
        <p:sp>
          <p:nvSpPr>
            <p:cNvPr id="20" name="Rectangle: Rounded Corners 19">
              <a:extLst>
                <a:ext uri="{FF2B5EF4-FFF2-40B4-BE49-F238E27FC236}">
                  <a16:creationId xmlns:a16="http://schemas.microsoft.com/office/drawing/2014/main" id="{CB789655-21A9-43AB-8EEC-A06EF38667BD}"/>
                </a:ext>
              </a:extLst>
            </p:cNvPr>
            <p:cNvSpPr/>
            <p:nvPr/>
          </p:nvSpPr>
          <p:spPr>
            <a:xfrm>
              <a:off x="4163827" y="3294362"/>
              <a:ext cx="1022816" cy="422396"/>
            </a:xfrm>
            <a:prstGeom prst="round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Software Suite 2</a:t>
              </a:r>
            </a:p>
          </p:txBody>
        </p:sp>
        <p:sp>
          <p:nvSpPr>
            <p:cNvPr id="21" name="Rectangle: Rounded Corners 20">
              <a:extLst>
                <a:ext uri="{FF2B5EF4-FFF2-40B4-BE49-F238E27FC236}">
                  <a16:creationId xmlns:a16="http://schemas.microsoft.com/office/drawing/2014/main" id="{91B3E5B2-12E1-4531-88D9-066955D2CCBC}"/>
                </a:ext>
              </a:extLst>
            </p:cNvPr>
            <p:cNvSpPr/>
            <p:nvPr/>
          </p:nvSpPr>
          <p:spPr>
            <a:xfrm>
              <a:off x="4163827" y="4528376"/>
              <a:ext cx="1022816" cy="422396"/>
            </a:xfrm>
            <a:prstGeom prst="roundRect">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Software Suite 3</a:t>
              </a:r>
            </a:p>
          </p:txBody>
        </p:sp>
        <p:cxnSp>
          <p:nvCxnSpPr>
            <p:cNvPr id="22" name="Straight Arrow Connector 21">
              <a:extLst>
                <a:ext uri="{FF2B5EF4-FFF2-40B4-BE49-F238E27FC236}">
                  <a16:creationId xmlns:a16="http://schemas.microsoft.com/office/drawing/2014/main" id="{0BA0BA05-4222-4601-81FC-CE48C7930429}"/>
                </a:ext>
              </a:extLst>
            </p:cNvPr>
            <p:cNvCxnSpPr>
              <a:cxnSpLocks/>
              <a:stCxn id="12" idx="3"/>
              <a:endCxn id="19" idx="1"/>
            </p:cNvCxnSpPr>
            <p:nvPr/>
          </p:nvCxnSpPr>
          <p:spPr>
            <a:xfrm>
              <a:off x="3407379" y="1556476"/>
              <a:ext cx="756448" cy="76091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98378FD-4B2C-4A03-84BB-15C9304EB71A}"/>
                </a:ext>
              </a:extLst>
            </p:cNvPr>
            <p:cNvCxnSpPr>
              <a:cxnSpLocks/>
              <a:stCxn id="15" idx="3"/>
              <a:endCxn id="21" idx="1"/>
            </p:cNvCxnSpPr>
            <p:nvPr/>
          </p:nvCxnSpPr>
          <p:spPr>
            <a:xfrm>
              <a:off x="3448784" y="3734102"/>
              <a:ext cx="715043" cy="1005472"/>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27AEF6B-30B0-49E5-95EB-231510266CEA}"/>
                </a:ext>
              </a:extLst>
            </p:cNvPr>
            <p:cNvCxnSpPr>
              <a:cxnSpLocks/>
              <a:stCxn id="16" idx="3"/>
              <a:endCxn id="21" idx="1"/>
            </p:cNvCxnSpPr>
            <p:nvPr/>
          </p:nvCxnSpPr>
          <p:spPr>
            <a:xfrm>
              <a:off x="3444103" y="4271092"/>
              <a:ext cx="719724" cy="468482"/>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436484F-7FE4-4F89-BDED-EB4992C1F8D1}"/>
                </a:ext>
              </a:extLst>
            </p:cNvPr>
            <p:cNvCxnSpPr>
              <a:cxnSpLocks/>
              <a:stCxn id="17" idx="3"/>
              <a:endCxn id="19" idx="1"/>
            </p:cNvCxnSpPr>
            <p:nvPr/>
          </p:nvCxnSpPr>
          <p:spPr>
            <a:xfrm flipV="1">
              <a:off x="3407940" y="2317386"/>
              <a:ext cx="755887" cy="2862187"/>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0834E1F-1D83-4448-9AFE-CF05C1856963}"/>
                </a:ext>
              </a:extLst>
            </p:cNvPr>
            <p:cNvCxnSpPr>
              <a:cxnSpLocks/>
              <a:stCxn id="13" idx="3"/>
              <a:endCxn id="20" idx="1"/>
            </p:cNvCxnSpPr>
            <p:nvPr/>
          </p:nvCxnSpPr>
          <p:spPr>
            <a:xfrm>
              <a:off x="3407377" y="1987241"/>
              <a:ext cx="756450" cy="1518319"/>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3991FE6-AC99-4E0E-BA0D-8461AC929B94}"/>
                </a:ext>
              </a:extLst>
            </p:cNvPr>
            <p:cNvCxnSpPr>
              <a:cxnSpLocks/>
              <a:stCxn id="14" idx="3"/>
              <a:endCxn id="21" idx="1"/>
            </p:cNvCxnSpPr>
            <p:nvPr/>
          </p:nvCxnSpPr>
          <p:spPr>
            <a:xfrm>
              <a:off x="3415716" y="2407034"/>
              <a:ext cx="748111" cy="233254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C726774-CEFB-4108-9322-B7EFF3ED4DE3}"/>
                </a:ext>
              </a:extLst>
            </p:cNvPr>
            <p:cNvCxnSpPr>
              <a:cxnSpLocks/>
              <a:stCxn id="16" idx="3"/>
              <a:endCxn id="19" idx="1"/>
            </p:cNvCxnSpPr>
            <p:nvPr/>
          </p:nvCxnSpPr>
          <p:spPr>
            <a:xfrm flipV="1">
              <a:off x="3444103" y="2317386"/>
              <a:ext cx="719724" cy="1953706"/>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Cross 28">
              <a:extLst>
                <a:ext uri="{FF2B5EF4-FFF2-40B4-BE49-F238E27FC236}">
                  <a16:creationId xmlns:a16="http://schemas.microsoft.com/office/drawing/2014/main" id="{51818AEF-4743-4659-BDE0-4463BB322E14}"/>
                </a:ext>
              </a:extLst>
            </p:cNvPr>
            <p:cNvSpPr/>
            <p:nvPr/>
          </p:nvSpPr>
          <p:spPr>
            <a:xfrm rot="2700000">
              <a:off x="5159538" y="2606868"/>
              <a:ext cx="566421" cy="566421"/>
            </a:xfrm>
            <a:prstGeom prst="plus">
              <a:avLst>
                <a:gd name="adj" fmla="val 44679"/>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30" name="Cross 29">
              <a:extLst>
                <a:ext uri="{FF2B5EF4-FFF2-40B4-BE49-F238E27FC236}">
                  <a16:creationId xmlns:a16="http://schemas.microsoft.com/office/drawing/2014/main" id="{7B73E380-7D6E-416F-BD90-2C2D89831DA5}"/>
                </a:ext>
              </a:extLst>
            </p:cNvPr>
            <p:cNvSpPr/>
            <p:nvPr/>
          </p:nvSpPr>
          <p:spPr>
            <a:xfrm rot="2700000">
              <a:off x="1393870" y="1643273"/>
              <a:ext cx="419435" cy="419435"/>
            </a:xfrm>
            <a:prstGeom prst="plus">
              <a:avLst>
                <a:gd name="adj" fmla="val 44438"/>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31" name="Cross 30">
              <a:extLst>
                <a:ext uri="{FF2B5EF4-FFF2-40B4-BE49-F238E27FC236}">
                  <a16:creationId xmlns:a16="http://schemas.microsoft.com/office/drawing/2014/main" id="{B02E655A-8544-432F-BC3F-34EE76601B24}"/>
                </a:ext>
              </a:extLst>
            </p:cNvPr>
            <p:cNvSpPr/>
            <p:nvPr/>
          </p:nvSpPr>
          <p:spPr>
            <a:xfrm rot="2700000">
              <a:off x="1319282" y="4517738"/>
              <a:ext cx="419435" cy="419435"/>
            </a:xfrm>
            <a:prstGeom prst="plus">
              <a:avLst>
                <a:gd name="adj" fmla="val 44438"/>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32" name="Cross 31">
              <a:extLst>
                <a:ext uri="{FF2B5EF4-FFF2-40B4-BE49-F238E27FC236}">
                  <a16:creationId xmlns:a16="http://schemas.microsoft.com/office/drawing/2014/main" id="{081B09D5-3151-4B82-B662-EC82E69787CC}"/>
                </a:ext>
              </a:extLst>
            </p:cNvPr>
            <p:cNvSpPr/>
            <p:nvPr/>
          </p:nvSpPr>
          <p:spPr>
            <a:xfrm rot="2700000">
              <a:off x="958654" y="3199708"/>
              <a:ext cx="419435" cy="419435"/>
            </a:xfrm>
            <a:prstGeom prst="plus">
              <a:avLst>
                <a:gd name="adj" fmla="val 44438"/>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4C534EC0-FF53-41E5-996C-5092CAE070CB}"/>
                </a:ext>
              </a:extLst>
            </p:cNvPr>
            <p:cNvSpPr txBox="1"/>
            <p:nvPr/>
          </p:nvSpPr>
          <p:spPr>
            <a:xfrm>
              <a:off x="302955" y="3574304"/>
              <a:ext cx="1301364" cy="492443"/>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Clash of OS to Dependency</a:t>
              </a:r>
            </a:p>
          </p:txBody>
        </p:sp>
        <p:sp>
          <p:nvSpPr>
            <p:cNvPr id="34" name="TextBox 33">
              <a:extLst>
                <a:ext uri="{FF2B5EF4-FFF2-40B4-BE49-F238E27FC236}">
                  <a16:creationId xmlns:a16="http://schemas.microsoft.com/office/drawing/2014/main" id="{20D56513-0DC9-48E5-BC69-D91A11B2274F}"/>
                </a:ext>
              </a:extLst>
            </p:cNvPr>
            <p:cNvSpPr txBox="1"/>
            <p:nvPr/>
          </p:nvSpPr>
          <p:spPr>
            <a:xfrm>
              <a:off x="422615" y="4724713"/>
              <a:ext cx="1323295" cy="692497"/>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Clash of Different Dependencies</a:t>
              </a:r>
            </a:p>
          </p:txBody>
        </p:sp>
        <p:sp>
          <p:nvSpPr>
            <p:cNvPr id="35" name="TextBox 34">
              <a:extLst>
                <a:ext uri="{FF2B5EF4-FFF2-40B4-BE49-F238E27FC236}">
                  <a16:creationId xmlns:a16="http://schemas.microsoft.com/office/drawing/2014/main" id="{D209FA04-BD41-4FD7-94E5-F2F36D0140F4}"/>
                </a:ext>
              </a:extLst>
            </p:cNvPr>
            <p:cNvSpPr txBox="1"/>
            <p:nvPr/>
          </p:nvSpPr>
          <p:spPr>
            <a:xfrm>
              <a:off x="4412852" y="2561378"/>
              <a:ext cx="1022816" cy="692497"/>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Clash of Software Suites</a:t>
              </a:r>
            </a:p>
          </p:txBody>
        </p:sp>
        <p:sp>
          <p:nvSpPr>
            <p:cNvPr id="36" name="TextBox 35">
              <a:extLst>
                <a:ext uri="{FF2B5EF4-FFF2-40B4-BE49-F238E27FC236}">
                  <a16:creationId xmlns:a16="http://schemas.microsoft.com/office/drawing/2014/main" id="{40343D39-0026-45A0-98BD-39C984312F31}"/>
                </a:ext>
              </a:extLst>
            </p:cNvPr>
            <p:cNvSpPr txBox="1"/>
            <p:nvPr/>
          </p:nvSpPr>
          <p:spPr>
            <a:xfrm>
              <a:off x="2342319" y="2695358"/>
              <a:ext cx="1415797" cy="692497"/>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Complex Dependency Mapping</a:t>
              </a:r>
            </a:p>
          </p:txBody>
        </p:sp>
        <p:sp>
          <p:nvSpPr>
            <p:cNvPr id="37" name="Cross 36">
              <a:extLst>
                <a:ext uri="{FF2B5EF4-FFF2-40B4-BE49-F238E27FC236}">
                  <a16:creationId xmlns:a16="http://schemas.microsoft.com/office/drawing/2014/main" id="{77973276-5425-4A65-AE95-5506DD86F1C4}"/>
                </a:ext>
              </a:extLst>
            </p:cNvPr>
            <p:cNvSpPr/>
            <p:nvPr/>
          </p:nvSpPr>
          <p:spPr>
            <a:xfrm rot="2700000">
              <a:off x="3310058" y="2755806"/>
              <a:ext cx="664121" cy="664121"/>
            </a:xfrm>
            <a:prstGeom prst="plus">
              <a:avLst>
                <a:gd name="adj" fmla="val 44438"/>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790899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CF3AA-AC21-4954-A689-17609EC5B6D3}"/>
              </a:ext>
            </a:extLst>
          </p:cNvPr>
          <p:cNvSpPr>
            <a:spLocks noGrp="1"/>
          </p:cNvSpPr>
          <p:nvPr>
            <p:ph type="title"/>
          </p:nvPr>
        </p:nvSpPr>
        <p:spPr/>
        <p:txBody>
          <a:bodyPr>
            <a:normAutofit fontScale="90000"/>
          </a:bodyPr>
          <a:lstStyle/>
          <a:p>
            <a:r>
              <a:rPr lang="en-US" dirty="0"/>
              <a:t>Employing Containerization Technology</a:t>
            </a:r>
          </a:p>
        </p:txBody>
      </p:sp>
      <p:sp>
        <p:nvSpPr>
          <p:cNvPr id="3" name="Content Placeholder 2">
            <a:extLst>
              <a:ext uri="{FF2B5EF4-FFF2-40B4-BE49-F238E27FC236}">
                <a16:creationId xmlns:a16="http://schemas.microsoft.com/office/drawing/2014/main" id="{F6D22A90-C526-44FC-8292-C293885C0D71}"/>
              </a:ext>
            </a:extLst>
          </p:cNvPr>
          <p:cNvSpPr>
            <a:spLocks noGrp="1"/>
          </p:cNvSpPr>
          <p:nvPr>
            <p:ph idx="1"/>
          </p:nvPr>
        </p:nvSpPr>
        <p:spPr>
          <a:xfrm>
            <a:off x="749979" y="1150495"/>
            <a:ext cx="5232572" cy="5167313"/>
          </a:xfrm>
        </p:spPr>
        <p:txBody>
          <a:bodyPr>
            <a:normAutofit fontScale="92500" lnSpcReduction="20000"/>
          </a:bodyPr>
          <a:lstStyle/>
          <a:p>
            <a:pPr marL="0" indent="0">
              <a:buNone/>
            </a:pPr>
            <a:r>
              <a:rPr lang="en-US" dirty="0"/>
              <a:t>Software Containerization</a:t>
            </a:r>
          </a:p>
          <a:p>
            <a:endParaRPr lang="en-US" dirty="0"/>
          </a:p>
          <a:p>
            <a:r>
              <a:rPr lang="en-US" dirty="0"/>
              <a:t>A software suite is completely “packaged” with everything the suite needs to run (dependencies/libraries, a low-level OS kernel, etc.)</a:t>
            </a:r>
          </a:p>
          <a:p>
            <a:endParaRPr lang="en-US" dirty="0"/>
          </a:p>
          <a:p>
            <a:r>
              <a:rPr lang="en-US" dirty="0"/>
              <a:t>A software suite can be executed completely independent of the main operational environment, so long as that said operational environment has the proper container management software installed</a:t>
            </a:r>
          </a:p>
        </p:txBody>
      </p:sp>
      <p:sp>
        <p:nvSpPr>
          <p:cNvPr id="4" name="Slide Number Placeholder 3">
            <a:extLst>
              <a:ext uri="{FF2B5EF4-FFF2-40B4-BE49-F238E27FC236}">
                <a16:creationId xmlns:a16="http://schemas.microsoft.com/office/drawing/2014/main" id="{D9A3CDFE-241A-4A89-9F41-72EB1A93D7BC}"/>
              </a:ext>
            </a:extLst>
          </p:cNvPr>
          <p:cNvSpPr>
            <a:spLocks noGrp="1"/>
          </p:cNvSpPr>
          <p:nvPr>
            <p:ph type="sldNum" sz="quarter" idx="12"/>
          </p:nvPr>
        </p:nvSpPr>
        <p:spPr/>
        <p:txBody>
          <a:bodyPr/>
          <a:lstStyle/>
          <a:p>
            <a:fld id="{722F0D30-DDDF-4898-9509-D7811CC790D6}" type="slidenum">
              <a:rPr lang="en-US" smtClean="0"/>
              <a:t>4</a:t>
            </a:fld>
            <a:endParaRPr lang="en-US"/>
          </a:p>
        </p:txBody>
      </p:sp>
      <p:grpSp>
        <p:nvGrpSpPr>
          <p:cNvPr id="5" name="Group 4">
            <a:extLst>
              <a:ext uri="{FF2B5EF4-FFF2-40B4-BE49-F238E27FC236}">
                <a16:creationId xmlns:a16="http://schemas.microsoft.com/office/drawing/2014/main" id="{046EBA82-CAAF-4463-9F1F-FA6D42DAF81D}"/>
              </a:ext>
            </a:extLst>
          </p:cNvPr>
          <p:cNvGrpSpPr/>
          <p:nvPr/>
        </p:nvGrpSpPr>
        <p:grpSpPr>
          <a:xfrm>
            <a:off x="6362485" y="1170416"/>
            <a:ext cx="5548319" cy="4845780"/>
            <a:chOff x="6385063" y="1005344"/>
            <a:chExt cx="5548319" cy="4845780"/>
          </a:xfrm>
        </p:grpSpPr>
        <p:sp>
          <p:nvSpPr>
            <p:cNvPr id="6" name="Rectangle 5">
              <a:extLst>
                <a:ext uri="{FF2B5EF4-FFF2-40B4-BE49-F238E27FC236}">
                  <a16:creationId xmlns:a16="http://schemas.microsoft.com/office/drawing/2014/main" id="{F1D0136E-1437-4977-846C-E7B87D57E8F3}"/>
                </a:ext>
              </a:extLst>
            </p:cNvPr>
            <p:cNvSpPr/>
            <p:nvPr/>
          </p:nvSpPr>
          <p:spPr>
            <a:xfrm>
              <a:off x="6391969" y="1006763"/>
              <a:ext cx="5541413" cy="4844361"/>
            </a:xfrm>
            <a:prstGeom prst="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CCC0C19-EA58-47E4-969A-640569514109}"/>
                </a:ext>
              </a:extLst>
            </p:cNvPr>
            <p:cNvSpPr txBox="1"/>
            <p:nvPr/>
          </p:nvSpPr>
          <p:spPr>
            <a:xfrm>
              <a:off x="6385063" y="1005344"/>
              <a:ext cx="2600392" cy="292388"/>
            </a:xfrm>
            <a:prstGeom prst="rect">
              <a:avLst/>
            </a:prstGeom>
            <a:noFill/>
            <a:ln w="19050">
              <a:solidFill>
                <a:schemeClr val="tx1"/>
              </a:solidFill>
            </a:ln>
          </p:spPr>
          <p:txBody>
            <a:bodyPr wrap="none" rtlCol="0">
              <a:spAutoFit/>
            </a:bodyPr>
            <a:lstStyle/>
            <a:p>
              <a:pPr algn="ctr"/>
              <a:r>
                <a:rPr lang="en-US" sz="1300" b="1" dirty="0">
                  <a:latin typeface="Times New Roman" panose="02020603050405020304" pitchFamily="18" charset="0"/>
                  <a:cs typeface="Times New Roman" panose="02020603050405020304" pitchFamily="18" charset="0"/>
                </a:rPr>
                <a:t>Operational OS, Containerization</a:t>
              </a:r>
            </a:p>
          </p:txBody>
        </p:sp>
        <p:sp>
          <p:nvSpPr>
            <p:cNvPr id="8" name="Rectangle 7">
              <a:extLst>
                <a:ext uri="{FF2B5EF4-FFF2-40B4-BE49-F238E27FC236}">
                  <a16:creationId xmlns:a16="http://schemas.microsoft.com/office/drawing/2014/main" id="{31B5AC34-9A08-4988-BC94-26029148FFA8}"/>
                </a:ext>
              </a:extLst>
            </p:cNvPr>
            <p:cNvSpPr/>
            <p:nvPr/>
          </p:nvSpPr>
          <p:spPr>
            <a:xfrm>
              <a:off x="6391969" y="5185089"/>
              <a:ext cx="5541413" cy="662712"/>
            </a:xfrm>
            <a:prstGeom prst="rect">
              <a:avLst/>
            </a:prstGeom>
            <a:solidFill>
              <a:srgbClr val="0000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u="sng" dirty="0">
                  <a:solidFill>
                    <a:schemeClr val="bg2"/>
                  </a:solidFill>
                  <a:latin typeface="Times New Roman" panose="02020603050405020304" pitchFamily="18" charset="0"/>
                  <a:cs typeface="Times New Roman" panose="02020603050405020304" pitchFamily="18" charset="0"/>
                </a:rPr>
                <a:t>Container Management Layer</a:t>
              </a:r>
            </a:p>
          </p:txBody>
        </p:sp>
        <p:cxnSp>
          <p:nvCxnSpPr>
            <p:cNvPr id="9" name="Straight Connector 8">
              <a:extLst>
                <a:ext uri="{FF2B5EF4-FFF2-40B4-BE49-F238E27FC236}">
                  <a16:creationId xmlns:a16="http://schemas.microsoft.com/office/drawing/2014/main" id="{DBA70A63-D2CB-4646-9B2C-D19EF014AE82}"/>
                </a:ext>
              </a:extLst>
            </p:cNvPr>
            <p:cNvCxnSpPr>
              <a:cxnSpLocks/>
            </p:cNvCxnSpPr>
            <p:nvPr/>
          </p:nvCxnSpPr>
          <p:spPr>
            <a:xfrm>
              <a:off x="7296093" y="4746269"/>
              <a:ext cx="0" cy="424267"/>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A827031-88EB-4AE1-BCFC-0E591FEE623B}"/>
                </a:ext>
              </a:extLst>
            </p:cNvPr>
            <p:cNvCxnSpPr>
              <a:cxnSpLocks/>
            </p:cNvCxnSpPr>
            <p:nvPr/>
          </p:nvCxnSpPr>
          <p:spPr>
            <a:xfrm>
              <a:off x="8792233" y="2657746"/>
              <a:ext cx="0" cy="2521827"/>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212BC63-3CE8-48C4-8088-CC868DEBBE14}"/>
                </a:ext>
              </a:extLst>
            </p:cNvPr>
            <p:cNvCxnSpPr>
              <a:cxnSpLocks/>
            </p:cNvCxnSpPr>
            <p:nvPr/>
          </p:nvCxnSpPr>
          <p:spPr>
            <a:xfrm>
              <a:off x="10115712" y="4774569"/>
              <a:ext cx="0" cy="424267"/>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sp>
          <p:nvSpPr>
            <p:cNvPr id="12" name="Left Bracket 11">
              <a:extLst>
                <a:ext uri="{FF2B5EF4-FFF2-40B4-BE49-F238E27FC236}">
                  <a16:creationId xmlns:a16="http://schemas.microsoft.com/office/drawing/2014/main" id="{26617D2C-6981-44A6-B599-BB6D7E4478DE}"/>
                </a:ext>
              </a:extLst>
            </p:cNvPr>
            <p:cNvSpPr/>
            <p:nvPr/>
          </p:nvSpPr>
          <p:spPr>
            <a:xfrm rot="16200000">
              <a:off x="6789177" y="2998813"/>
              <a:ext cx="1762922" cy="1731985"/>
            </a:xfrm>
            <a:prstGeom prst="leftBracket">
              <a:avLst>
                <a:gd name="adj" fmla="val 0"/>
              </a:avLst>
            </a:prstGeom>
            <a:ln w="571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p>
          </p:txBody>
        </p:sp>
        <p:sp>
          <p:nvSpPr>
            <p:cNvPr id="13" name="Left Bracket 12">
              <a:extLst>
                <a:ext uri="{FF2B5EF4-FFF2-40B4-BE49-F238E27FC236}">
                  <a16:creationId xmlns:a16="http://schemas.microsoft.com/office/drawing/2014/main" id="{8CBE6E10-9620-489E-8DEC-C69E218B1342}"/>
                </a:ext>
              </a:extLst>
            </p:cNvPr>
            <p:cNvSpPr/>
            <p:nvPr/>
          </p:nvSpPr>
          <p:spPr>
            <a:xfrm rot="16200000">
              <a:off x="8775373" y="1080053"/>
              <a:ext cx="1040909" cy="2079355"/>
            </a:xfrm>
            <a:prstGeom prst="leftBracket">
              <a:avLst>
                <a:gd name="adj" fmla="val 0"/>
              </a:avLst>
            </a:prstGeom>
            <a:ln w="571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p>
          </p:txBody>
        </p:sp>
        <p:sp>
          <p:nvSpPr>
            <p:cNvPr id="14" name="Left Bracket 13">
              <a:extLst>
                <a:ext uri="{FF2B5EF4-FFF2-40B4-BE49-F238E27FC236}">
                  <a16:creationId xmlns:a16="http://schemas.microsoft.com/office/drawing/2014/main" id="{07DDA246-DB32-4A79-BAC7-E7D11A0FBD38}"/>
                </a:ext>
              </a:extLst>
            </p:cNvPr>
            <p:cNvSpPr/>
            <p:nvPr/>
          </p:nvSpPr>
          <p:spPr>
            <a:xfrm rot="16200000">
              <a:off x="9558110" y="2888826"/>
              <a:ext cx="1623611" cy="2147875"/>
            </a:xfrm>
            <a:prstGeom prst="leftBracket">
              <a:avLst>
                <a:gd name="adj" fmla="val 0"/>
              </a:avLst>
            </a:prstGeom>
            <a:ln w="571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p>
          </p:txBody>
        </p:sp>
        <p:sp>
          <p:nvSpPr>
            <p:cNvPr id="15" name="Rectangle 14">
              <a:extLst>
                <a:ext uri="{FF2B5EF4-FFF2-40B4-BE49-F238E27FC236}">
                  <a16:creationId xmlns:a16="http://schemas.microsoft.com/office/drawing/2014/main" id="{9E250639-2BD1-41BF-996C-9B628D8AC450}"/>
                </a:ext>
              </a:extLst>
            </p:cNvPr>
            <p:cNvSpPr/>
            <p:nvPr/>
          </p:nvSpPr>
          <p:spPr>
            <a:xfrm>
              <a:off x="6870211" y="3065072"/>
              <a:ext cx="1600866" cy="1609243"/>
            </a:xfrm>
            <a:prstGeom prst="rect">
              <a:avLst/>
            </a:prstGeom>
            <a:solidFill>
              <a:schemeClr val="bg1">
                <a:lumMod val="75000"/>
              </a:schemeClr>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4CE28942-B3C7-488B-AFF3-090B25661947}"/>
                </a:ext>
              </a:extLst>
            </p:cNvPr>
            <p:cNvSpPr/>
            <p:nvPr/>
          </p:nvSpPr>
          <p:spPr>
            <a:xfrm>
              <a:off x="8327307" y="1676697"/>
              <a:ext cx="1939319" cy="873395"/>
            </a:xfrm>
            <a:prstGeom prst="rect">
              <a:avLst/>
            </a:prstGeom>
            <a:solidFill>
              <a:schemeClr val="bg1">
                <a:lumMod val="75000"/>
              </a:schemeClr>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B128EAFB-844B-44D7-A208-F064B86AAB82}"/>
                </a:ext>
              </a:extLst>
            </p:cNvPr>
            <p:cNvSpPr/>
            <p:nvPr/>
          </p:nvSpPr>
          <p:spPr>
            <a:xfrm>
              <a:off x="9361301" y="3262197"/>
              <a:ext cx="1962481" cy="1412117"/>
            </a:xfrm>
            <a:prstGeom prst="rect">
              <a:avLst/>
            </a:prstGeom>
            <a:solidFill>
              <a:schemeClr val="bg1">
                <a:lumMod val="75000"/>
              </a:schemeClr>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560374D1-C19D-4579-BB8C-4FB1BEA7B3C6}"/>
                </a:ext>
              </a:extLst>
            </p:cNvPr>
            <p:cNvSpPr txBox="1"/>
            <p:nvPr/>
          </p:nvSpPr>
          <p:spPr>
            <a:xfrm>
              <a:off x="6879101" y="3060883"/>
              <a:ext cx="806158" cy="292388"/>
            </a:xfrm>
            <a:prstGeom prst="rect">
              <a:avLst/>
            </a:prstGeom>
            <a:solidFill>
              <a:schemeClr val="bg1"/>
            </a:solidFill>
            <a:ln w="19050">
              <a:solidFill>
                <a:schemeClr val="tx1"/>
              </a:solidFill>
            </a:ln>
          </p:spPr>
          <p:txBody>
            <a:bodyPr wrap="square" rtlCol="0">
              <a:spAutoFit/>
            </a:bodyPr>
            <a:lstStyle/>
            <a:p>
              <a:pPr algn="ctr"/>
              <a:r>
                <a:rPr lang="en-US" sz="1300" b="1" dirty="0">
                  <a:latin typeface="Times New Roman" panose="02020603050405020304" pitchFamily="18" charset="0"/>
                  <a:cs typeface="Times New Roman" panose="02020603050405020304" pitchFamily="18" charset="0"/>
                </a:rPr>
                <a:t>Image 1</a:t>
              </a:r>
            </a:p>
          </p:txBody>
        </p:sp>
        <p:sp>
          <p:nvSpPr>
            <p:cNvPr id="19" name="TextBox 18">
              <a:extLst>
                <a:ext uri="{FF2B5EF4-FFF2-40B4-BE49-F238E27FC236}">
                  <a16:creationId xmlns:a16="http://schemas.microsoft.com/office/drawing/2014/main" id="{B843CE14-14D3-4136-B66D-CB50EA3894D7}"/>
                </a:ext>
              </a:extLst>
            </p:cNvPr>
            <p:cNvSpPr txBox="1"/>
            <p:nvPr/>
          </p:nvSpPr>
          <p:spPr>
            <a:xfrm>
              <a:off x="8337841" y="1669027"/>
              <a:ext cx="754420" cy="292388"/>
            </a:xfrm>
            <a:prstGeom prst="rect">
              <a:avLst/>
            </a:prstGeom>
            <a:solidFill>
              <a:schemeClr val="bg1"/>
            </a:solidFill>
            <a:ln w="19050">
              <a:solidFill>
                <a:schemeClr val="tx1"/>
              </a:solidFill>
            </a:ln>
          </p:spPr>
          <p:txBody>
            <a:bodyPr wrap="square" rtlCol="0">
              <a:spAutoFit/>
            </a:bodyPr>
            <a:lstStyle/>
            <a:p>
              <a:pPr algn="ctr"/>
              <a:r>
                <a:rPr lang="en-US" sz="1300" b="1" dirty="0">
                  <a:latin typeface="Times New Roman" panose="02020603050405020304" pitchFamily="18" charset="0"/>
                  <a:cs typeface="Times New Roman" panose="02020603050405020304" pitchFamily="18" charset="0"/>
                </a:rPr>
                <a:t>Image 2</a:t>
              </a:r>
            </a:p>
          </p:txBody>
        </p:sp>
        <p:sp>
          <p:nvSpPr>
            <p:cNvPr id="20" name="TextBox 19">
              <a:extLst>
                <a:ext uri="{FF2B5EF4-FFF2-40B4-BE49-F238E27FC236}">
                  <a16:creationId xmlns:a16="http://schemas.microsoft.com/office/drawing/2014/main" id="{D725FEBA-B6CA-4FAB-875D-6E7B90C6F59C}"/>
                </a:ext>
              </a:extLst>
            </p:cNvPr>
            <p:cNvSpPr txBox="1"/>
            <p:nvPr/>
          </p:nvSpPr>
          <p:spPr>
            <a:xfrm>
              <a:off x="9386958" y="3276692"/>
              <a:ext cx="759444" cy="292388"/>
            </a:xfrm>
            <a:prstGeom prst="rect">
              <a:avLst/>
            </a:prstGeom>
            <a:solidFill>
              <a:schemeClr val="bg1"/>
            </a:solidFill>
            <a:ln w="19050">
              <a:solidFill>
                <a:schemeClr val="tx1"/>
              </a:solidFill>
            </a:ln>
          </p:spPr>
          <p:txBody>
            <a:bodyPr wrap="square" rtlCol="0">
              <a:spAutoFit/>
            </a:bodyPr>
            <a:lstStyle/>
            <a:p>
              <a:pPr algn="ctr"/>
              <a:r>
                <a:rPr lang="en-US" sz="1300" b="1" dirty="0">
                  <a:latin typeface="Times New Roman" panose="02020603050405020304" pitchFamily="18" charset="0"/>
                  <a:cs typeface="Times New Roman" panose="02020603050405020304" pitchFamily="18" charset="0"/>
                </a:rPr>
                <a:t>Image 3</a:t>
              </a:r>
            </a:p>
          </p:txBody>
        </p:sp>
        <p:sp>
          <p:nvSpPr>
            <p:cNvPr id="21" name="Rectangle: Rounded Corners 20">
              <a:extLst>
                <a:ext uri="{FF2B5EF4-FFF2-40B4-BE49-F238E27FC236}">
                  <a16:creationId xmlns:a16="http://schemas.microsoft.com/office/drawing/2014/main" id="{A3EBD168-4C5C-4EBC-B81E-63874CAC90A1}"/>
                </a:ext>
              </a:extLst>
            </p:cNvPr>
            <p:cNvSpPr/>
            <p:nvPr/>
          </p:nvSpPr>
          <p:spPr>
            <a:xfrm>
              <a:off x="7815092" y="3922483"/>
              <a:ext cx="536003" cy="331271"/>
            </a:xfrm>
            <a:prstGeom prst="roundRec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SS1</a:t>
              </a:r>
            </a:p>
          </p:txBody>
        </p:sp>
        <p:sp>
          <p:nvSpPr>
            <p:cNvPr id="22" name="Rectangle 21">
              <a:extLst>
                <a:ext uri="{FF2B5EF4-FFF2-40B4-BE49-F238E27FC236}">
                  <a16:creationId xmlns:a16="http://schemas.microsoft.com/office/drawing/2014/main" id="{42E7D36C-1779-4A65-9B27-6CD67D885816}"/>
                </a:ext>
              </a:extLst>
            </p:cNvPr>
            <p:cNvSpPr/>
            <p:nvPr/>
          </p:nvSpPr>
          <p:spPr>
            <a:xfrm>
              <a:off x="6987479" y="3595345"/>
              <a:ext cx="697780" cy="240145"/>
            </a:xfrm>
            <a:prstGeom prst="rect">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D1, v1</a:t>
              </a:r>
            </a:p>
          </p:txBody>
        </p:sp>
        <p:sp>
          <p:nvSpPr>
            <p:cNvPr id="23" name="Rectangle 22">
              <a:extLst>
                <a:ext uri="{FF2B5EF4-FFF2-40B4-BE49-F238E27FC236}">
                  <a16:creationId xmlns:a16="http://schemas.microsoft.com/office/drawing/2014/main" id="{FF086664-0B68-44C6-B151-DAB84E84D3C6}"/>
                </a:ext>
              </a:extLst>
            </p:cNvPr>
            <p:cNvSpPr/>
            <p:nvPr/>
          </p:nvSpPr>
          <p:spPr>
            <a:xfrm>
              <a:off x="6988838" y="3934646"/>
              <a:ext cx="697780" cy="240145"/>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D2, v2</a:t>
              </a:r>
            </a:p>
          </p:txBody>
        </p:sp>
        <p:sp>
          <p:nvSpPr>
            <p:cNvPr id="24" name="Rectangle 23">
              <a:extLst>
                <a:ext uri="{FF2B5EF4-FFF2-40B4-BE49-F238E27FC236}">
                  <a16:creationId xmlns:a16="http://schemas.microsoft.com/office/drawing/2014/main" id="{9A6398AC-A744-42B2-80AB-4BCECA3C9EC5}"/>
                </a:ext>
              </a:extLst>
            </p:cNvPr>
            <p:cNvSpPr/>
            <p:nvPr/>
          </p:nvSpPr>
          <p:spPr>
            <a:xfrm>
              <a:off x="6988838" y="4266852"/>
              <a:ext cx="697780" cy="240145"/>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D3, v1</a:t>
              </a:r>
            </a:p>
          </p:txBody>
        </p:sp>
        <p:sp>
          <p:nvSpPr>
            <p:cNvPr id="25" name="Rectangle: Rounded Corners 24">
              <a:extLst>
                <a:ext uri="{FF2B5EF4-FFF2-40B4-BE49-F238E27FC236}">
                  <a16:creationId xmlns:a16="http://schemas.microsoft.com/office/drawing/2014/main" id="{9A013694-C0E0-4F68-B4E9-107AFEA0C48D}"/>
                </a:ext>
              </a:extLst>
            </p:cNvPr>
            <p:cNvSpPr/>
            <p:nvPr/>
          </p:nvSpPr>
          <p:spPr>
            <a:xfrm>
              <a:off x="9610398" y="2095218"/>
              <a:ext cx="536003" cy="331271"/>
            </a:xfrm>
            <a:prstGeom prst="round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SS2</a:t>
              </a:r>
            </a:p>
          </p:txBody>
        </p:sp>
        <p:sp>
          <p:nvSpPr>
            <p:cNvPr id="26" name="Rectangle 25">
              <a:extLst>
                <a:ext uri="{FF2B5EF4-FFF2-40B4-BE49-F238E27FC236}">
                  <a16:creationId xmlns:a16="http://schemas.microsoft.com/office/drawing/2014/main" id="{CA456F28-6AE3-4E81-8671-694E08509860}"/>
                </a:ext>
              </a:extLst>
            </p:cNvPr>
            <p:cNvSpPr/>
            <p:nvPr/>
          </p:nvSpPr>
          <p:spPr>
            <a:xfrm>
              <a:off x="8471077" y="2139828"/>
              <a:ext cx="754420" cy="240145"/>
            </a:xfrm>
            <a:prstGeom prst="rect">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D1, v2</a:t>
              </a:r>
            </a:p>
          </p:txBody>
        </p:sp>
        <p:sp>
          <p:nvSpPr>
            <p:cNvPr id="27" name="Rectangle: Rounded Corners 26">
              <a:extLst>
                <a:ext uri="{FF2B5EF4-FFF2-40B4-BE49-F238E27FC236}">
                  <a16:creationId xmlns:a16="http://schemas.microsoft.com/office/drawing/2014/main" id="{9E4EC8A0-920E-4DDF-AF49-88A75A1FA30F}"/>
                </a:ext>
              </a:extLst>
            </p:cNvPr>
            <p:cNvSpPr/>
            <p:nvPr/>
          </p:nvSpPr>
          <p:spPr>
            <a:xfrm>
              <a:off x="10625326" y="4092783"/>
              <a:ext cx="559200" cy="422396"/>
            </a:xfrm>
            <a:prstGeom prst="roundRect">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SS3</a:t>
              </a:r>
            </a:p>
          </p:txBody>
        </p:sp>
        <p:sp>
          <p:nvSpPr>
            <p:cNvPr id="28" name="Rectangle 27">
              <a:extLst>
                <a:ext uri="{FF2B5EF4-FFF2-40B4-BE49-F238E27FC236}">
                  <a16:creationId xmlns:a16="http://schemas.microsoft.com/office/drawing/2014/main" id="{BEF6173F-0EEF-4AF8-AE8B-2C176522B465}"/>
                </a:ext>
              </a:extLst>
            </p:cNvPr>
            <p:cNvSpPr/>
            <p:nvPr/>
          </p:nvSpPr>
          <p:spPr>
            <a:xfrm>
              <a:off x="9484288" y="4311165"/>
              <a:ext cx="662113" cy="240145"/>
            </a:xfrm>
            <a:prstGeom prst="rect">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D1, v3</a:t>
              </a:r>
            </a:p>
          </p:txBody>
        </p:sp>
        <p:sp>
          <p:nvSpPr>
            <p:cNvPr id="29" name="Rectangle 28">
              <a:extLst>
                <a:ext uri="{FF2B5EF4-FFF2-40B4-BE49-F238E27FC236}">
                  <a16:creationId xmlns:a16="http://schemas.microsoft.com/office/drawing/2014/main" id="{6408533F-7478-49E8-857B-E88810A6D854}"/>
                </a:ext>
              </a:extLst>
            </p:cNvPr>
            <p:cNvSpPr/>
            <p:nvPr/>
          </p:nvSpPr>
          <p:spPr>
            <a:xfrm>
              <a:off x="9878399" y="3672004"/>
              <a:ext cx="662113" cy="240145"/>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D2, v1</a:t>
              </a:r>
            </a:p>
          </p:txBody>
        </p:sp>
        <p:sp>
          <p:nvSpPr>
            <p:cNvPr id="30" name="Rectangle 29">
              <a:extLst>
                <a:ext uri="{FF2B5EF4-FFF2-40B4-BE49-F238E27FC236}">
                  <a16:creationId xmlns:a16="http://schemas.microsoft.com/office/drawing/2014/main" id="{72866073-7F11-43E8-8942-DC9CE4295558}"/>
                </a:ext>
              </a:extLst>
            </p:cNvPr>
            <p:cNvSpPr/>
            <p:nvPr/>
          </p:nvSpPr>
          <p:spPr>
            <a:xfrm>
              <a:off x="9658532" y="3997321"/>
              <a:ext cx="662113" cy="240145"/>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D2, v2</a:t>
              </a:r>
            </a:p>
          </p:txBody>
        </p:sp>
        <p:sp>
          <p:nvSpPr>
            <p:cNvPr id="31" name="TextBox 30">
              <a:extLst>
                <a:ext uri="{FF2B5EF4-FFF2-40B4-BE49-F238E27FC236}">
                  <a16:creationId xmlns:a16="http://schemas.microsoft.com/office/drawing/2014/main" id="{95B09FA1-EC1A-4C7F-82F3-08B2D9F14693}"/>
                </a:ext>
              </a:extLst>
            </p:cNvPr>
            <p:cNvSpPr txBox="1"/>
            <p:nvPr/>
          </p:nvSpPr>
          <p:spPr>
            <a:xfrm>
              <a:off x="7270731" y="4710447"/>
              <a:ext cx="1036808" cy="292388"/>
            </a:xfrm>
            <a:prstGeom prst="rect">
              <a:avLst/>
            </a:prstGeom>
            <a:noFill/>
            <a:ln w="19050">
              <a:noFill/>
            </a:ln>
          </p:spPr>
          <p:txBody>
            <a:bodyPr wrap="square" rtlCol="0">
              <a:spAutoFit/>
            </a:bodyPr>
            <a:lstStyle/>
            <a:p>
              <a:r>
                <a:rPr lang="en-US" sz="1300" b="1" dirty="0">
                  <a:solidFill>
                    <a:srgbClr val="0000FF"/>
                  </a:solidFill>
                  <a:latin typeface="Times New Roman" panose="02020603050405020304" pitchFamily="18" charset="0"/>
                  <a:cs typeface="Times New Roman" panose="02020603050405020304" pitchFamily="18" charset="0"/>
                </a:rPr>
                <a:t>Container 1</a:t>
              </a:r>
            </a:p>
          </p:txBody>
        </p:sp>
        <p:sp>
          <p:nvSpPr>
            <p:cNvPr id="32" name="TextBox 31">
              <a:extLst>
                <a:ext uri="{FF2B5EF4-FFF2-40B4-BE49-F238E27FC236}">
                  <a16:creationId xmlns:a16="http://schemas.microsoft.com/office/drawing/2014/main" id="{CFA39E96-445C-4BF1-8C46-718DDDBBBE93}"/>
                </a:ext>
              </a:extLst>
            </p:cNvPr>
            <p:cNvSpPr txBox="1"/>
            <p:nvPr/>
          </p:nvSpPr>
          <p:spPr>
            <a:xfrm>
              <a:off x="8777423" y="2632850"/>
              <a:ext cx="1036808" cy="292388"/>
            </a:xfrm>
            <a:prstGeom prst="rect">
              <a:avLst/>
            </a:prstGeom>
            <a:noFill/>
            <a:ln w="19050">
              <a:noFill/>
            </a:ln>
          </p:spPr>
          <p:txBody>
            <a:bodyPr wrap="square" rtlCol="0">
              <a:spAutoFit/>
            </a:bodyPr>
            <a:lstStyle/>
            <a:p>
              <a:r>
                <a:rPr lang="en-US" sz="1300" b="1" dirty="0">
                  <a:solidFill>
                    <a:srgbClr val="0000FF"/>
                  </a:solidFill>
                  <a:latin typeface="Times New Roman" panose="02020603050405020304" pitchFamily="18" charset="0"/>
                  <a:cs typeface="Times New Roman" panose="02020603050405020304" pitchFamily="18" charset="0"/>
                </a:rPr>
                <a:t>Container 2</a:t>
              </a:r>
            </a:p>
          </p:txBody>
        </p:sp>
        <p:sp>
          <p:nvSpPr>
            <p:cNvPr id="33" name="TextBox 32">
              <a:extLst>
                <a:ext uri="{FF2B5EF4-FFF2-40B4-BE49-F238E27FC236}">
                  <a16:creationId xmlns:a16="http://schemas.microsoft.com/office/drawing/2014/main" id="{32B30EB8-EFC1-489F-A038-3DAF6DE4643F}"/>
                </a:ext>
              </a:extLst>
            </p:cNvPr>
            <p:cNvSpPr txBox="1"/>
            <p:nvPr/>
          </p:nvSpPr>
          <p:spPr>
            <a:xfrm>
              <a:off x="10106369" y="4775664"/>
              <a:ext cx="1036808" cy="292388"/>
            </a:xfrm>
            <a:prstGeom prst="rect">
              <a:avLst/>
            </a:prstGeom>
            <a:noFill/>
            <a:ln w="19050">
              <a:noFill/>
            </a:ln>
          </p:spPr>
          <p:txBody>
            <a:bodyPr wrap="square" rtlCol="0">
              <a:spAutoFit/>
            </a:bodyPr>
            <a:lstStyle/>
            <a:p>
              <a:r>
                <a:rPr lang="en-US" sz="1300" b="1" dirty="0">
                  <a:solidFill>
                    <a:srgbClr val="0000FF"/>
                  </a:solidFill>
                  <a:latin typeface="Times New Roman" panose="02020603050405020304" pitchFamily="18" charset="0"/>
                  <a:cs typeface="Times New Roman" panose="02020603050405020304" pitchFamily="18" charset="0"/>
                </a:rPr>
                <a:t>Container 3</a:t>
              </a:r>
            </a:p>
          </p:txBody>
        </p:sp>
      </p:grpSp>
    </p:spTree>
    <p:extLst>
      <p:ext uri="{BB962C8B-B14F-4D97-AF65-F5344CB8AC3E}">
        <p14:creationId xmlns:p14="http://schemas.microsoft.com/office/powerpoint/2010/main" val="3796840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8857-5E47-448E-9E66-CDC10D88036C}"/>
              </a:ext>
            </a:extLst>
          </p:cNvPr>
          <p:cNvSpPr>
            <a:spLocks noGrp="1"/>
          </p:cNvSpPr>
          <p:nvPr>
            <p:ph type="title"/>
          </p:nvPr>
        </p:nvSpPr>
        <p:spPr/>
        <p:txBody>
          <a:bodyPr>
            <a:normAutofit fontScale="90000"/>
          </a:bodyPr>
          <a:lstStyle/>
          <a:p>
            <a:r>
              <a:rPr lang="en-US" dirty="0"/>
              <a:t>The Solar Cruiser Mission</a:t>
            </a:r>
          </a:p>
        </p:txBody>
      </p:sp>
      <p:sp>
        <p:nvSpPr>
          <p:cNvPr id="4" name="Slide Number Placeholder 3">
            <a:extLst>
              <a:ext uri="{FF2B5EF4-FFF2-40B4-BE49-F238E27FC236}">
                <a16:creationId xmlns:a16="http://schemas.microsoft.com/office/drawing/2014/main" id="{D846BD06-8A21-4493-B34A-B148E53E59DA}"/>
              </a:ext>
            </a:extLst>
          </p:cNvPr>
          <p:cNvSpPr>
            <a:spLocks noGrp="1"/>
          </p:cNvSpPr>
          <p:nvPr>
            <p:ph type="sldNum" sz="quarter" idx="12"/>
          </p:nvPr>
        </p:nvSpPr>
        <p:spPr/>
        <p:txBody>
          <a:bodyPr/>
          <a:lstStyle/>
          <a:p>
            <a:fld id="{722F0D30-DDDF-4898-9509-D7811CC790D6}" type="slidenum">
              <a:rPr lang="en-US" smtClean="0"/>
              <a:t>5</a:t>
            </a:fld>
            <a:endParaRPr lang="en-US"/>
          </a:p>
        </p:txBody>
      </p:sp>
      <p:pic>
        <p:nvPicPr>
          <p:cNvPr id="5" name="Graphic 11">
            <a:extLst>
              <a:ext uri="{FF2B5EF4-FFF2-40B4-BE49-F238E27FC236}">
                <a16:creationId xmlns:a16="http://schemas.microsoft.com/office/drawing/2014/main" id="{47CBBD04-D2CA-4360-BD40-CCFED0F5823E}"/>
              </a:ext>
            </a:extLst>
          </p:cNvPr>
          <p:cNvPicPr/>
          <p:nvPr/>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t="9149" b="-452"/>
          <a:stretch/>
        </p:blipFill>
        <p:spPr bwMode="auto">
          <a:xfrm>
            <a:off x="121422" y="968871"/>
            <a:ext cx="10257018" cy="5294769"/>
          </a:xfrm>
          <a:prstGeom prst="rect">
            <a:avLst/>
          </a:prstGeom>
          <a:ln>
            <a:noFill/>
          </a:ln>
          <a:extLst>
            <a:ext uri="{53640926-AAD7-44D8-BBD7-CCE9431645EC}">
              <a14:shadowObscured xmlns:a14="http://schemas.microsoft.com/office/drawing/2010/main"/>
            </a:ext>
          </a:extLst>
        </p:spPr>
      </p:pic>
      <p:pic>
        <p:nvPicPr>
          <p:cNvPr id="6" name="Graphic 307">
            <a:extLst>
              <a:ext uri="{FF2B5EF4-FFF2-40B4-BE49-F238E27FC236}">
                <a16:creationId xmlns:a16="http://schemas.microsoft.com/office/drawing/2014/main" id="{D7B53EBC-2865-4C0E-B707-07AE40E2E808}"/>
              </a:ext>
            </a:extLst>
          </p:cNvPr>
          <p:cNvPicPr/>
          <p:nvPr/>
        </p:nvPicPr>
        <p:blipFill rotWithShape="1">
          <a:blip r:embed="rId4">
            <a:extLst>
              <a:ext uri="{96DAC541-7B7A-43D3-8B79-37D633B846F1}">
                <asvg:svgBlip xmlns:asvg="http://schemas.microsoft.com/office/drawing/2016/SVG/main" r:embed="rId5"/>
              </a:ext>
            </a:extLst>
          </a:blip>
          <a:srcRect t="9440" b="-2896"/>
          <a:stretch/>
        </p:blipFill>
        <p:spPr bwMode="auto">
          <a:xfrm>
            <a:off x="8638315" y="3605309"/>
            <a:ext cx="3480250" cy="32526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0357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57FCD-4096-4839-B2B5-A40DEF8456BE}"/>
              </a:ext>
            </a:extLst>
          </p:cNvPr>
          <p:cNvSpPr>
            <a:spLocks noGrp="1"/>
          </p:cNvSpPr>
          <p:nvPr>
            <p:ph type="title"/>
          </p:nvPr>
        </p:nvSpPr>
        <p:spPr/>
        <p:txBody>
          <a:bodyPr>
            <a:normAutofit fontScale="90000"/>
          </a:bodyPr>
          <a:lstStyle/>
          <a:p>
            <a:r>
              <a:rPr lang="en-US" dirty="0"/>
              <a:t>The Solar Cruiser Software Solution</a:t>
            </a:r>
          </a:p>
        </p:txBody>
      </p:sp>
      <p:sp>
        <p:nvSpPr>
          <p:cNvPr id="4" name="Slide Number Placeholder 3">
            <a:extLst>
              <a:ext uri="{FF2B5EF4-FFF2-40B4-BE49-F238E27FC236}">
                <a16:creationId xmlns:a16="http://schemas.microsoft.com/office/drawing/2014/main" id="{A638A087-3DF5-41B8-92FD-655033F470C0}"/>
              </a:ext>
            </a:extLst>
          </p:cNvPr>
          <p:cNvSpPr>
            <a:spLocks noGrp="1"/>
          </p:cNvSpPr>
          <p:nvPr>
            <p:ph type="sldNum" sz="quarter" idx="12"/>
          </p:nvPr>
        </p:nvSpPr>
        <p:spPr/>
        <p:txBody>
          <a:bodyPr/>
          <a:lstStyle/>
          <a:p>
            <a:fld id="{722F0D30-DDDF-4898-9509-D7811CC790D6}" type="slidenum">
              <a:rPr lang="en-US" smtClean="0"/>
              <a:t>6</a:t>
            </a:fld>
            <a:endParaRPr lang="en-US"/>
          </a:p>
        </p:txBody>
      </p:sp>
      <p:grpSp>
        <p:nvGrpSpPr>
          <p:cNvPr id="5" name="Group 4">
            <a:extLst>
              <a:ext uri="{FF2B5EF4-FFF2-40B4-BE49-F238E27FC236}">
                <a16:creationId xmlns:a16="http://schemas.microsoft.com/office/drawing/2014/main" id="{D69C34B6-B346-47C1-B552-F35EBB6066BC}"/>
              </a:ext>
            </a:extLst>
          </p:cNvPr>
          <p:cNvGrpSpPr/>
          <p:nvPr/>
        </p:nvGrpSpPr>
        <p:grpSpPr>
          <a:xfrm>
            <a:off x="220446" y="1238705"/>
            <a:ext cx="5558912" cy="4867245"/>
            <a:chOff x="254313" y="992599"/>
            <a:chExt cx="5558912" cy="4867245"/>
          </a:xfrm>
        </p:grpSpPr>
        <p:sp>
          <p:nvSpPr>
            <p:cNvPr id="6" name="Rectangle: Rounded Corners 5">
              <a:extLst>
                <a:ext uri="{FF2B5EF4-FFF2-40B4-BE49-F238E27FC236}">
                  <a16:creationId xmlns:a16="http://schemas.microsoft.com/office/drawing/2014/main" id="{3FF5EF08-68A0-4498-92E6-41CBC7D23069}"/>
                </a:ext>
              </a:extLst>
            </p:cNvPr>
            <p:cNvSpPr/>
            <p:nvPr/>
          </p:nvSpPr>
          <p:spPr>
            <a:xfrm>
              <a:off x="3095328" y="5335982"/>
              <a:ext cx="1292371" cy="376256"/>
            </a:xfrm>
            <a:prstGeom prst="roundRect">
              <a:avLst/>
            </a:prstGeom>
            <a:solidFill>
              <a:srgbClr val="FFFF00"/>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00" dirty="0">
                  <a:solidFill>
                    <a:schemeClr val="tx1"/>
                  </a:solidFill>
                  <a:latin typeface="Times New Roman" panose="02020603050405020304" pitchFamily="18" charset="0"/>
                  <a:cs typeface="Times New Roman" panose="02020603050405020304" pitchFamily="18" charset="0"/>
                </a:rPr>
                <a:t>Documentation</a:t>
              </a:r>
            </a:p>
          </p:txBody>
        </p:sp>
        <p:sp>
          <p:nvSpPr>
            <p:cNvPr id="7" name="Rectangle: Rounded Corners 6">
              <a:extLst>
                <a:ext uri="{FF2B5EF4-FFF2-40B4-BE49-F238E27FC236}">
                  <a16:creationId xmlns:a16="http://schemas.microsoft.com/office/drawing/2014/main" id="{D08D3148-403E-4B0D-81FE-1A482BA24AFF}"/>
                </a:ext>
              </a:extLst>
            </p:cNvPr>
            <p:cNvSpPr/>
            <p:nvPr/>
          </p:nvSpPr>
          <p:spPr>
            <a:xfrm>
              <a:off x="3470566" y="2031110"/>
              <a:ext cx="1292371" cy="376256"/>
            </a:xfrm>
            <a:prstGeom prst="roundRect">
              <a:avLst/>
            </a:prstGeom>
            <a:solidFill>
              <a:srgbClr val="00B0F0"/>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300" dirty="0">
                  <a:solidFill>
                    <a:schemeClr val="tx1"/>
                  </a:solidFill>
                  <a:latin typeface="Times New Roman" panose="02020603050405020304" pitchFamily="18" charset="0"/>
                  <a:cs typeface="Times New Roman" panose="02020603050405020304" pitchFamily="18" charset="0"/>
                </a:rPr>
                <a:t>Documentation</a:t>
              </a:r>
            </a:p>
          </p:txBody>
        </p:sp>
        <p:sp>
          <p:nvSpPr>
            <p:cNvPr id="8" name="Arc 7">
              <a:extLst>
                <a:ext uri="{FF2B5EF4-FFF2-40B4-BE49-F238E27FC236}">
                  <a16:creationId xmlns:a16="http://schemas.microsoft.com/office/drawing/2014/main" id="{68D97F33-BF99-49F7-A4B8-CCBC1A426E8C}"/>
                </a:ext>
              </a:extLst>
            </p:cNvPr>
            <p:cNvSpPr/>
            <p:nvPr/>
          </p:nvSpPr>
          <p:spPr>
            <a:xfrm rot="10800000">
              <a:off x="3187349" y="3239367"/>
              <a:ext cx="806402" cy="1266289"/>
            </a:xfrm>
            <a:prstGeom prst="arc">
              <a:avLst>
                <a:gd name="adj1" fmla="val 16200000"/>
                <a:gd name="adj2" fmla="val 5422833"/>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9" name="Arc 8">
              <a:extLst>
                <a:ext uri="{FF2B5EF4-FFF2-40B4-BE49-F238E27FC236}">
                  <a16:creationId xmlns:a16="http://schemas.microsoft.com/office/drawing/2014/main" id="{94B48B87-782E-4F90-A969-84FF5734982B}"/>
                </a:ext>
              </a:extLst>
            </p:cNvPr>
            <p:cNvSpPr/>
            <p:nvPr/>
          </p:nvSpPr>
          <p:spPr>
            <a:xfrm rot="10800000">
              <a:off x="549117" y="3285021"/>
              <a:ext cx="806402" cy="1266289"/>
            </a:xfrm>
            <a:prstGeom prst="arc">
              <a:avLst>
                <a:gd name="adj1" fmla="val 16200000"/>
                <a:gd name="adj2" fmla="val 5422833"/>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A11A3735-A622-4818-B51E-9D3001FE418B}"/>
                </a:ext>
              </a:extLst>
            </p:cNvPr>
            <p:cNvSpPr/>
            <p:nvPr/>
          </p:nvSpPr>
          <p:spPr>
            <a:xfrm>
              <a:off x="258618" y="1006764"/>
              <a:ext cx="5549070" cy="4844361"/>
            </a:xfrm>
            <a:prstGeom prst="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199FF648-6D8C-45C4-AB88-B07B30F1593F}"/>
                </a:ext>
              </a:extLst>
            </p:cNvPr>
            <p:cNvSpPr/>
            <p:nvPr/>
          </p:nvSpPr>
          <p:spPr>
            <a:xfrm>
              <a:off x="821441" y="1726293"/>
              <a:ext cx="1550890" cy="354876"/>
            </a:xfrm>
            <a:prstGeom prst="rect">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Visual Studio 2019</a:t>
              </a:r>
            </a:p>
          </p:txBody>
        </p:sp>
        <p:sp>
          <p:nvSpPr>
            <p:cNvPr id="12" name="Rectangle 11">
              <a:extLst>
                <a:ext uri="{FF2B5EF4-FFF2-40B4-BE49-F238E27FC236}">
                  <a16:creationId xmlns:a16="http://schemas.microsoft.com/office/drawing/2014/main" id="{A87FFBB3-2449-45A0-AC9C-772382A7B83A}"/>
                </a:ext>
              </a:extLst>
            </p:cNvPr>
            <p:cNvSpPr/>
            <p:nvPr/>
          </p:nvSpPr>
          <p:spPr>
            <a:xfrm>
              <a:off x="821441" y="2341818"/>
              <a:ext cx="1550890" cy="354876"/>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LLVM</a:t>
              </a:r>
            </a:p>
          </p:txBody>
        </p:sp>
        <p:sp>
          <p:nvSpPr>
            <p:cNvPr id="13" name="Rectangle 12">
              <a:extLst>
                <a:ext uri="{FF2B5EF4-FFF2-40B4-BE49-F238E27FC236}">
                  <a16:creationId xmlns:a16="http://schemas.microsoft.com/office/drawing/2014/main" id="{72176237-5417-4BC7-857A-BCE462AEE89C}"/>
                </a:ext>
              </a:extLst>
            </p:cNvPr>
            <p:cNvSpPr/>
            <p:nvPr/>
          </p:nvSpPr>
          <p:spPr>
            <a:xfrm>
              <a:off x="799524" y="2957343"/>
              <a:ext cx="1559441" cy="420450"/>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Python v3.8</a:t>
              </a:r>
            </a:p>
          </p:txBody>
        </p:sp>
        <p:sp>
          <p:nvSpPr>
            <p:cNvPr id="14" name="Rectangle 13">
              <a:extLst>
                <a:ext uri="{FF2B5EF4-FFF2-40B4-BE49-F238E27FC236}">
                  <a16:creationId xmlns:a16="http://schemas.microsoft.com/office/drawing/2014/main" id="{CDC2F236-70E2-426C-9510-ACCCF8D60E00}"/>
                </a:ext>
              </a:extLst>
            </p:cNvPr>
            <p:cNvSpPr/>
            <p:nvPr/>
          </p:nvSpPr>
          <p:spPr>
            <a:xfrm>
              <a:off x="799522" y="4452277"/>
              <a:ext cx="1559441" cy="420450"/>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Python v3.7</a:t>
              </a:r>
            </a:p>
          </p:txBody>
        </p:sp>
        <p:sp>
          <p:nvSpPr>
            <p:cNvPr id="15" name="Rectangle 14">
              <a:extLst>
                <a:ext uri="{FF2B5EF4-FFF2-40B4-BE49-F238E27FC236}">
                  <a16:creationId xmlns:a16="http://schemas.microsoft.com/office/drawing/2014/main" id="{2C07427E-D339-4CCD-B06D-3F43C80FDB31}"/>
                </a:ext>
              </a:extLst>
            </p:cNvPr>
            <p:cNvSpPr/>
            <p:nvPr/>
          </p:nvSpPr>
          <p:spPr>
            <a:xfrm>
              <a:off x="799523" y="5104396"/>
              <a:ext cx="1559441" cy="420450"/>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Several other Dependencies</a:t>
              </a:r>
            </a:p>
          </p:txBody>
        </p:sp>
        <p:sp>
          <p:nvSpPr>
            <p:cNvPr id="16" name="TextBox 15">
              <a:extLst>
                <a:ext uri="{FF2B5EF4-FFF2-40B4-BE49-F238E27FC236}">
                  <a16:creationId xmlns:a16="http://schemas.microsoft.com/office/drawing/2014/main" id="{468FC5B4-B015-4135-9B12-F37C38DE5380}"/>
                </a:ext>
              </a:extLst>
            </p:cNvPr>
            <p:cNvSpPr txBox="1"/>
            <p:nvPr/>
          </p:nvSpPr>
          <p:spPr>
            <a:xfrm>
              <a:off x="258618" y="992599"/>
              <a:ext cx="2203745" cy="292388"/>
            </a:xfrm>
            <a:prstGeom prst="rect">
              <a:avLst/>
            </a:prstGeom>
            <a:solidFill>
              <a:schemeClr val="bg1"/>
            </a:solidFill>
            <a:ln w="19050">
              <a:solidFill>
                <a:schemeClr val="tx1"/>
              </a:solidFill>
            </a:ln>
          </p:spPr>
          <p:txBody>
            <a:bodyPr wrap="none" rtlCol="0">
              <a:spAutoFit/>
            </a:bodyPr>
            <a:lstStyle/>
            <a:p>
              <a:pPr algn="ctr"/>
              <a:r>
                <a:rPr lang="en-US" sz="1300" b="1" dirty="0">
                  <a:latin typeface="Times New Roman" panose="02020603050405020304" pitchFamily="18" charset="0"/>
                  <a:cs typeface="Times New Roman" panose="02020603050405020304" pitchFamily="18" charset="0"/>
                </a:rPr>
                <a:t>MDNav Tool Suite, Heritage</a:t>
              </a:r>
            </a:p>
          </p:txBody>
        </p:sp>
        <p:sp>
          <p:nvSpPr>
            <p:cNvPr id="17" name="Rectangle: Rounded Corners 16">
              <a:extLst>
                <a:ext uri="{FF2B5EF4-FFF2-40B4-BE49-F238E27FC236}">
                  <a16:creationId xmlns:a16="http://schemas.microsoft.com/office/drawing/2014/main" id="{9AE9BA1A-17C2-489F-8D3D-5D3C18D7A07B}"/>
                </a:ext>
              </a:extLst>
            </p:cNvPr>
            <p:cNvSpPr/>
            <p:nvPr/>
          </p:nvSpPr>
          <p:spPr>
            <a:xfrm>
              <a:off x="2951253" y="5040012"/>
              <a:ext cx="1600117" cy="422396"/>
            </a:xfrm>
            <a:prstGeom prst="roundRec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Monte Tool Suite</a:t>
              </a:r>
            </a:p>
          </p:txBody>
        </p:sp>
        <p:sp>
          <p:nvSpPr>
            <p:cNvPr id="18" name="Rectangle: Rounded Corners 17">
              <a:extLst>
                <a:ext uri="{FF2B5EF4-FFF2-40B4-BE49-F238E27FC236}">
                  <a16:creationId xmlns:a16="http://schemas.microsoft.com/office/drawing/2014/main" id="{54BF1DD4-0F39-42D2-8772-879D80A943B6}"/>
                </a:ext>
              </a:extLst>
            </p:cNvPr>
            <p:cNvSpPr/>
            <p:nvPr/>
          </p:nvSpPr>
          <p:spPr>
            <a:xfrm>
              <a:off x="3117574" y="1701078"/>
              <a:ext cx="2014114" cy="422396"/>
            </a:xfrm>
            <a:prstGeom prst="round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Optimization Software</a:t>
              </a:r>
            </a:p>
          </p:txBody>
        </p:sp>
        <p:sp>
          <p:nvSpPr>
            <p:cNvPr id="19" name="Rectangle 18">
              <a:extLst>
                <a:ext uri="{FF2B5EF4-FFF2-40B4-BE49-F238E27FC236}">
                  <a16:creationId xmlns:a16="http://schemas.microsoft.com/office/drawing/2014/main" id="{55392C1E-DAAE-42F7-9078-1BBC7BC01CC4}"/>
                </a:ext>
              </a:extLst>
            </p:cNvPr>
            <p:cNvSpPr/>
            <p:nvPr/>
          </p:nvSpPr>
          <p:spPr>
            <a:xfrm>
              <a:off x="2984479" y="2505848"/>
              <a:ext cx="2184329" cy="833081"/>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Optimization Code Repository</a:t>
              </a:r>
            </a:p>
          </p:txBody>
        </p:sp>
        <p:sp>
          <p:nvSpPr>
            <p:cNvPr id="20" name="Rectangle 19">
              <a:extLst>
                <a:ext uri="{FF2B5EF4-FFF2-40B4-BE49-F238E27FC236}">
                  <a16:creationId xmlns:a16="http://schemas.microsoft.com/office/drawing/2014/main" id="{693F2377-9884-4D58-A3B7-09740BFEE59F}"/>
                </a:ext>
              </a:extLst>
            </p:cNvPr>
            <p:cNvSpPr/>
            <p:nvPr/>
          </p:nvSpPr>
          <p:spPr>
            <a:xfrm>
              <a:off x="254313" y="3912149"/>
              <a:ext cx="5557144" cy="1947695"/>
            </a:xfrm>
            <a:prstGeom prst="rect">
              <a:avLst/>
            </a:prstGeom>
            <a:noFill/>
            <a:ln w="19050">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tx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6AA4BBAF-5050-44CD-9076-3A8250FA6229}"/>
                </a:ext>
              </a:extLst>
            </p:cNvPr>
            <p:cNvSpPr txBox="1"/>
            <p:nvPr/>
          </p:nvSpPr>
          <p:spPr>
            <a:xfrm>
              <a:off x="4762937" y="5544437"/>
              <a:ext cx="1050288" cy="292388"/>
            </a:xfrm>
            <a:prstGeom prst="rect">
              <a:avLst/>
            </a:prstGeom>
            <a:solidFill>
              <a:schemeClr val="bg1"/>
            </a:solidFill>
            <a:ln w="19050">
              <a:solidFill>
                <a:schemeClr val="tx1"/>
              </a:solidFill>
            </a:ln>
          </p:spPr>
          <p:txBody>
            <a:bodyPr wrap="none" rtlCol="0">
              <a:spAutoFit/>
            </a:bodyPr>
            <a:lstStyle/>
            <a:p>
              <a:pPr algn="ctr"/>
              <a:r>
                <a:rPr lang="en-US" sz="1300" dirty="0">
                  <a:latin typeface="Times New Roman" panose="02020603050405020304" pitchFamily="18" charset="0"/>
                  <a:cs typeface="Times New Roman" panose="02020603050405020304" pitchFamily="18" charset="0"/>
                </a:rPr>
                <a:t>Remote SSH</a:t>
              </a:r>
            </a:p>
          </p:txBody>
        </p:sp>
        <p:sp>
          <p:nvSpPr>
            <p:cNvPr id="22" name="Rectangle 21">
              <a:extLst>
                <a:ext uri="{FF2B5EF4-FFF2-40B4-BE49-F238E27FC236}">
                  <a16:creationId xmlns:a16="http://schemas.microsoft.com/office/drawing/2014/main" id="{E74B3DC2-F92C-44EE-AAB4-734431D45196}"/>
                </a:ext>
              </a:extLst>
            </p:cNvPr>
            <p:cNvSpPr/>
            <p:nvPr/>
          </p:nvSpPr>
          <p:spPr>
            <a:xfrm>
              <a:off x="3032885" y="4299277"/>
              <a:ext cx="2046329" cy="449102"/>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OD/Nav Code Repository</a:t>
              </a:r>
            </a:p>
          </p:txBody>
        </p:sp>
        <p:sp>
          <p:nvSpPr>
            <p:cNvPr id="23" name="Cross 22">
              <a:extLst>
                <a:ext uri="{FF2B5EF4-FFF2-40B4-BE49-F238E27FC236}">
                  <a16:creationId xmlns:a16="http://schemas.microsoft.com/office/drawing/2014/main" id="{CA8F0A21-1A1E-49A2-A216-EC68E466CEBD}"/>
                </a:ext>
              </a:extLst>
            </p:cNvPr>
            <p:cNvSpPr/>
            <p:nvPr/>
          </p:nvSpPr>
          <p:spPr>
            <a:xfrm rot="2700000">
              <a:off x="268588" y="3643559"/>
              <a:ext cx="566421" cy="566421"/>
            </a:xfrm>
            <a:prstGeom prst="plus">
              <a:avLst>
                <a:gd name="adj" fmla="val 44679"/>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24" name="Cross 23">
              <a:extLst>
                <a:ext uri="{FF2B5EF4-FFF2-40B4-BE49-F238E27FC236}">
                  <a16:creationId xmlns:a16="http://schemas.microsoft.com/office/drawing/2014/main" id="{D9D20736-6B9C-4862-BAAE-F2C475B4D17B}"/>
                </a:ext>
              </a:extLst>
            </p:cNvPr>
            <p:cNvSpPr/>
            <p:nvPr/>
          </p:nvSpPr>
          <p:spPr>
            <a:xfrm rot="2700000">
              <a:off x="2897712" y="3643559"/>
              <a:ext cx="566421" cy="566421"/>
            </a:xfrm>
            <a:prstGeom prst="plus">
              <a:avLst>
                <a:gd name="adj" fmla="val 44679"/>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cxnSp>
          <p:nvCxnSpPr>
            <p:cNvPr id="25" name="Straight Arrow Connector 24">
              <a:extLst>
                <a:ext uri="{FF2B5EF4-FFF2-40B4-BE49-F238E27FC236}">
                  <a16:creationId xmlns:a16="http://schemas.microsoft.com/office/drawing/2014/main" id="{7C43B757-5AD3-4684-AD53-ACDF8BC79C2D}"/>
                </a:ext>
              </a:extLst>
            </p:cNvPr>
            <p:cNvCxnSpPr>
              <a:cxnSpLocks/>
              <a:stCxn id="11" idx="3"/>
              <a:endCxn id="18" idx="1"/>
            </p:cNvCxnSpPr>
            <p:nvPr/>
          </p:nvCxnSpPr>
          <p:spPr>
            <a:xfrm>
              <a:off x="2372331" y="1903731"/>
              <a:ext cx="745243" cy="8545"/>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1EEF75C-548D-4363-981E-170536C9B6AE}"/>
                </a:ext>
              </a:extLst>
            </p:cNvPr>
            <p:cNvCxnSpPr>
              <a:cxnSpLocks/>
              <a:stCxn id="13" idx="3"/>
              <a:endCxn id="18" idx="1"/>
            </p:cNvCxnSpPr>
            <p:nvPr/>
          </p:nvCxnSpPr>
          <p:spPr>
            <a:xfrm flipV="1">
              <a:off x="2358965" y="1912276"/>
              <a:ext cx="758609" cy="1255292"/>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486FC8C-A830-443A-9A5D-0AE9FCD50DDA}"/>
                </a:ext>
              </a:extLst>
            </p:cNvPr>
            <p:cNvCxnSpPr>
              <a:cxnSpLocks/>
              <a:stCxn id="12" idx="3"/>
              <a:endCxn id="18" idx="1"/>
            </p:cNvCxnSpPr>
            <p:nvPr/>
          </p:nvCxnSpPr>
          <p:spPr>
            <a:xfrm flipV="1">
              <a:off x="2372331" y="1912276"/>
              <a:ext cx="745243" cy="60698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09B12E4-62BA-4659-9EB1-6B9C824DB957}"/>
                </a:ext>
              </a:extLst>
            </p:cNvPr>
            <p:cNvCxnSpPr>
              <a:cxnSpLocks/>
              <a:stCxn id="17" idx="1"/>
              <a:endCxn id="14" idx="3"/>
            </p:cNvCxnSpPr>
            <p:nvPr/>
          </p:nvCxnSpPr>
          <p:spPr>
            <a:xfrm flipH="1" flipV="1">
              <a:off x="2358963" y="4662502"/>
              <a:ext cx="592290" cy="588708"/>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A9C3B04-D5E6-45B0-95E0-CAB30F5811E1}"/>
                </a:ext>
              </a:extLst>
            </p:cNvPr>
            <p:cNvCxnSpPr>
              <a:cxnSpLocks/>
              <a:stCxn id="17" idx="1"/>
              <a:endCxn id="15" idx="3"/>
            </p:cNvCxnSpPr>
            <p:nvPr/>
          </p:nvCxnSpPr>
          <p:spPr>
            <a:xfrm flipH="1">
              <a:off x="2358964" y="5251210"/>
              <a:ext cx="592289" cy="63411"/>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6914656-16D0-4B88-B559-772CC5206B37}"/>
                </a:ext>
              </a:extLst>
            </p:cNvPr>
            <p:cNvSpPr txBox="1"/>
            <p:nvPr/>
          </p:nvSpPr>
          <p:spPr>
            <a:xfrm>
              <a:off x="858087" y="3647267"/>
              <a:ext cx="1415797" cy="492443"/>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Dependency Clashing</a:t>
              </a:r>
            </a:p>
          </p:txBody>
        </p:sp>
        <p:sp>
          <p:nvSpPr>
            <p:cNvPr id="31" name="TextBox 30">
              <a:extLst>
                <a:ext uri="{FF2B5EF4-FFF2-40B4-BE49-F238E27FC236}">
                  <a16:creationId xmlns:a16="http://schemas.microsoft.com/office/drawing/2014/main" id="{9DB3425E-F408-4BCB-8415-5201696F1481}"/>
                </a:ext>
              </a:extLst>
            </p:cNvPr>
            <p:cNvSpPr txBox="1"/>
            <p:nvPr/>
          </p:nvSpPr>
          <p:spPr>
            <a:xfrm>
              <a:off x="3429123" y="3647267"/>
              <a:ext cx="1415797" cy="492443"/>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Repository Mangling</a:t>
              </a:r>
            </a:p>
          </p:txBody>
        </p:sp>
        <p:sp>
          <p:nvSpPr>
            <p:cNvPr id="32" name="Cross 31">
              <a:extLst>
                <a:ext uri="{FF2B5EF4-FFF2-40B4-BE49-F238E27FC236}">
                  <a16:creationId xmlns:a16="http://schemas.microsoft.com/office/drawing/2014/main" id="{A9196487-DDEA-4ED6-91AC-EF8B8A777421}"/>
                </a:ext>
              </a:extLst>
            </p:cNvPr>
            <p:cNvSpPr/>
            <p:nvPr/>
          </p:nvSpPr>
          <p:spPr>
            <a:xfrm rot="2700000">
              <a:off x="2104741" y="1614346"/>
              <a:ext cx="566421" cy="566421"/>
            </a:xfrm>
            <a:prstGeom prst="plus">
              <a:avLst>
                <a:gd name="adj" fmla="val 44679"/>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25FC8C81-9F70-4079-9431-F16BC0DFBE4D}"/>
                </a:ext>
              </a:extLst>
            </p:cNvPr>
            <p:cNvSpPr txBox="1"/>
            <p:nvPr/>
          </p:nvSpPr>
          <p:spPr>
            <a:xfrm>
              <a:off x="952318" y="1363191"/>
              <a:ext cx="2476805" cy="292388"/>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Lengthy Dependency Installs</a:t>
              </a:r>
            </a:p>
          </p:txBody>
        </p:sp>
        <p:sp>
          <p:nvSpPr>
            <p:cNvPr id="34" name="Cross 33">
              <a:extLst>
                <a:ext uri="{FF2B5EF4-FFF2-40B4-BE49-F238E27FC236}">
                  <a16:creationId xmlns:a16="http://schemas.microsoft.com/office/drawing/2014/main" id="{6413DE64-7200-4449-B9E2-F39568F76408}"/>
                </a:ext>
              </a:extLst>
            </p:cNvPr>
            <p:cNvSpPr/>
            <p:nvPr/>
          </p:nvSpPr>
          <p:spPr>
            <a:xfrm rot="2700000">
              <a:off x="4298000" y="4921045"/>
              <a:ext cx="566421" cy="566421"/>
            </a:xfrm>
            <a:prstGeom prst="plus">
              <a:avLst>
                <a:gd name="adj" fmla="val 44679"/>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104E23D3-C39D-483F-A14A-C7D40EB89489}"/>
                </a:ext>
              </a:extLst>
            </p:cNvPr>
            <p:cNvSpPr txBox="1"/>
            <p:nvPr/>
          </p:nvSpPr>
          <p:spPr>
            <a:xfrm>
              <a:off x="4770898" y="4938867"/>
              <a:ext cx="1009909" cy="492443"/>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Limited User Access</a:t>
              </a:r>
            </a:p>
          </p:txBody>
        </p:sp>
      </p:grpSp>
      <p:grpSp>
        <p:nvGrpSpPr>
          <p:cNvPr id="68" name="Group 67">
            <a:extLst>
              <a:ext uri="{FF2B5EF4-FFF2-40B4-BE49-F238E27FC236}">
                <a16:creationId xmlns:a16="http://schemas.microsoft.com/office/drawing/2014/main" id="{FA4FBD3D-5C36-4A33-B9E1-1F562EC1D163}"/>
              </a:ext>
            </a:extLst>
          </p:cNvPr>
          <p:cNvGrpSpPr/>
          <p:nvPr/>
        </p:nvGrpSpPr>
        <p:grpSpPr>
          <a:xfrm>
            <a:off x="6377278" y="1261589"/>
            <a:ext cx="5541413" cy="4844361"/>
            <a:chOff x="6391969" y="1006763"/>
            <a:chExt cx="5541413" cy="4844361"/>
          </a:xfrm>
        </p:grpSpPr>
        <p:cxnSp>
          <p:nvCxnSpPr>
            <p:cNvPr id="69" name="Straight Connector 68">
              <a:extLst>
                <a:ext uri="{FF2B5EF4-FFF2-40B4-BE49-F238E27FC236}">
                  <a16:creationId xmlns:a16="http://schemas.microsoft.com/office/drawing/2014/main" id="{85A9B683-7CD0-4297-A807-9B51D7AF42FC}"/>
                </a:ext>
              </a:extLst>
            </p:cNvPr>
            <p:cNvCxnSpPr>
              <a:cxnSpLocks/>
            </p:cNvCxnSpPr>
            <p:nvPr/>
          </p:nvCxnSpPr>
          <p:spPr>
            <a:xfrm>
              <a:off x="10115712" y="4748379"/>
              <a:ext cx="0" cy="775731"/>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sp>
          <p:nvSpPr>
            <p:cNvPr id="70" name="Left Bracket 69">
              <a:extLst>
                <a:ext uri="{FF2B5EF4-FFF2-40B4-BE49-F238E27FC236}">
                  <a16:creationId xmlns:a16="http://schemas.microsoft.com/office/drawing/2014/main" id="{7AD5AFF6-2BC5-46F6-9D23-0AF33CA9ECAC}"/>
                </a:ext>
              </a:extLst>
            </p:cNvPr>
            <p:cNvSpPr/>
            <p:nvPr/>
          </p:nvSpPr>
          <p:spPr>
            <a:xfrm rot="16200000">
              <a:off x="7148255" y="1000245"/>
              <a:ext cx="1266066" cy="2126420"/>
            </a:xfrm>
            <a:prstGeom prst="leftBracket">
              <a:avLst>
                <a:gd name="adj" fmla="val 0"/>
              </a:avLst>
            </a:prstGeom>
            <a:ln w="571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p>
          </p:txBody>
        </p:sp>
        <p:sp>
          <p:nvSpPr>
            <p:cNvPr id="71" name="Rectangle 70">
              <a:extLst>
                <a:ext uri="{FF2B5EF4-FFF2-40B4-BE49-F238E27FC236}">
                  <a16:creationId xmlns:a16="http://schemas.microsoft.com/office/drawing/2014/main" id="{14CC0D8A-FA72-46FC-AF85-D2415203CCDD}"/>
                </a:ext>
              </a:extLst>
            </p:cNvPr>
            <p:cNvSpPr/>
            <p:nvPr/>
          </p:nvSpPr>
          <p:spPr>
            <a:xfrm>
              <a:off x="6789236" y="1548204"/>
              <a:ext cx="1973764" cy="1058192"/>
            </a:xfrm>
            <a:prstGeom prst="rect">
              <a:avLst/>
            </a:prstGeom>
            <a:solidFill>
              <a:schemeClr val="bg1">
                <a:lumMod val="75000"/>
              </a:schemeClr>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latin typeface="Times New Roman" panose="02020603050405020304" pitchFamily="18" charset="0"/>
                <a:cs typeface="Times New Roman" panose="02020603050405020304" pitchFamily="18" charset="0"/>
              </a:endParaRPr>
            </a:p>
          </p:txBody>
        </p:sp>
        <p:sp>
          <p:nvSpPr>
            <p:cNvPr id="72" name="Left Bracket 71">
              <a:extLst>
                <a:ext uri="{FF2B5EF4-FFF2-40B4-BE49-F238E27FC236}">
                  <a16:creationId xmlns:a16="http://schemas.microsoft.com/office/drawing/2014/main" id="{4A5EF50E-BBA0-4F2E-8D78-239DDCCA49FE}"/>
                </a:ext>
              </a:extLst>
            </p:cNvPr>
            <p:cNvSpPr/>
            <p:nvPr/>
          </p:nvSpPr>
          <p:spPr>
            <a:xfrm>
              <a:off x="8480114" y="2127741"/>
              <a:ext cx="1339555" cy="297669"/>
            </a:xfrm>
            <a:prstGeom prst="leftBracket">
              <a:avLst>
                <a:gd name="adj" fmla="val 0"/>
              </a:avLst>
            </a:prstGeom>
            <a:solidFill>
              <a:schemeClr val="bg1"/>
            </a:solidFill>
            <a:ln w="571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r"/>
              <a:endParaRPr lang="en-US" sz="1300" dirty="0">
                <a:latin typeface="Times New Roman" panose="02020603050405020304" pitchFamily="18" charset="0"/>
                <a:cs typeface="Times New Roman" panose="02020603050405020304" pitchFamily="18" charset="0"/>
              </a:endParaRPr>
            </a:p>
          </p:txBody>
        </p:sp>
        <p:sp>
          <p:nvSpPr>
            <p:cNvPr id="73" name="Left Bracket 72">
              <a:extLst>
                <a:ext uri="{FF2B5EF4-FFF2-40B4-BE49-F238E27FC236}">
                  <a16:creationId xmlns:a16="http://schemas.microsoft.com/office/drawing/2014/main" id="{9AAD0DA4-12B8-43FF-A27D-63E1F3D710C3}"/>
                </a:ext>
              </a:extLst>
            </p:cNvPr>
            <p:cNvSpPr/>
            <p:nvPr/>
          </p:nvSpPr>
          <p:spPr>
            <a:xfrm>
              <a:off x="8488217" y="1687681"/>
              <a:ext cx="1339555" cy="297669"/>
            </a:xfrm>
            <a:prstGeom prst="leftBracket">
              <a:avLst>
                <a:gd name="adj" fmla="val 0"/>
              </a:avLst>
            </a:prstGeom>
            <a:solidFill>
              <a:schemeClr val="bg1"/>
            </a:solidFill>
            <a:ln w="571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r"/>
              <a:endParaRPr lang="en-US" sz="1300" dirty="0">
                <a:latin typeface="Times New Roman" panose="02020603050405020304" pitchFamily="18" charset="0"/>
                <a:cs typeface="Times New Roman" panose="02020603050405020304" pitchFamily="18" charset="0"/>
              </a:endParaRPr>
            </a:p>
          </p:txBody>
        </p:sp>
        <p:sp>
          <p:nvSpPr>
            <p:cNvPr id="74" name="TextBox 73">
              <a:extLst>
                <a:ext uri="{FF2B5EF4-FFF2-40B4-BE49-F238E27FC236}">
                  <a16:creationId xmlns:a16="http://schemas.microsoft.com/office/drawing/2014/main" id="{5A83651D-B966-4B02-A17A-4A05FBDD1595}"/>
                </a:ext>
              </a:extLst>
            </p:cNvPr>
            <p:cNvSpPr txBox="1"/>
            <p:nvPr/>
          </p:nvSpPr>
          <p:spPr>
            <a:xfrm>
              <a:off x="8445928" y="1684998"/>
              <a:ext cx="1415797" cy="292388"/>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Port Forwarding</a:t>
              </a:r>
            </a:p>
          </p:txBody>
        </p:sp>
        <p:sp>
          <p:nvSpPr>
            <p:cNvPr id="75" name="TextBox 74">
              <a:extLst>
                <a:ext uri="{FF2B5EF4-FFF2-40B4-BE49-F238E27FC236}">
                  <a16:creationId xmlns:a16="http://schemas.microsoft.com/office/drawing/2014/main" id="{0A9FCF09-21BF-472E-8644-FFED3A6ED88D}"/>
                </a:ext>
              </a:extLst>
            </p:cNvPr>
            <p:cNvSpPr txBox="1"/>
            <p:nvPr/>
          </p:nvSpPr>
          <p:spPr>
            <a:xfrm>
              <a:off x="8462708" y="2133995"/>
              <a:ext cx="1415797" cy="292388"/>
            </a:xfrm>
            <a:prstGeom prst="rect">
              <a:avLst/>
            </a:prstGeom>
            <a:noFill/>
            <a:ln w="19050">
              <a:noFill/>
            </a:ln>
          </p:spPr>
          <p:txBody>
            <a:bodyPr wrap="square" rtlCol="0">
              <a:spAutoFit/>
            </a:bodyPr>
            <a:lstStyle/>
            <a:p>
              <a:r>
                <a:rPr lang="en-US" sz="1300" b="1" dirty="0">
                  <a:latin typeface="Times New Roman" panose="02020603050405020304" pitchFamily="18" charset="0"/>
                  <a:cs typeface="Times New Roman" panose="02020603050405020304" pitchFamily="18" charset="0"/>
                </a:rPr>
                <a:t>Port Forwarding</a:t>
              </a:r>
            </a:p>
          </p:txBody>
        </p:sp>
        <p:sp>
          <p:nvSpPr>
            <p:cNvPr id="76" name="Rectangle 75">
              <a:extLst>
                <a:ext uri="{FF2B5EF4-FFF2-40B4-BE49-F238E27FC236}">
                  <a16:creationId xmlns:a16="http://schemas.microsoft.com/office/drawing/2014/main" id="{71D7803E-B510-487A-B596-11F9C361EA01}"/>
                </a:ext>
              </a:extLst>
            </p:cNvPr>
            <p:cNvSpPr/>
            <p:nvPr/>
          </p:nvSpPr>
          <p:spPr>
            <a:xfrm>
              <a:off x="6391969" y="1006763"/>
              <a:ext cx="5541413" cy="4844361"/>
            </a:xfrm>
            <a:prstGeom prst="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77" name="TextBox 76">
              <a:extLst>
                <a:ext uri="{FF2B5EF4-FFF2-40B4-BE49-F238E27FC236}">
                  <a16:creationId xmlns:a16="http://schemas.microsoft.com/office/drawing/2014/main" id="{36443102-36FD-4AA6-8ABD-37B37481AD3C}"/>
                </a:ext>
              </a:extLst>
            </p:cNvPr>
            <p:cNvSpPr txBox="1"/>
            <p:nvPr/>
          </p:nvSpPr>
          <p:spPr>
            <a:xfrm>
              <a:off x="6391969" y="1006962"/>
              <a:ext cx="2163862" cy="292388"/>
            </a:xfrm>
            <a:prstGeom prst="rect">
              <a:avLst/>
            </a:prstGeom>
            <a:noFill/>
            <a:ln w="19050">
              <a:solidFill>
                <a:schemeClr val="tx1"/>
              </a:solidFill>
            </a:ln>
          </p:spPr>
          <p:txBody>
            <a:bodyPr wrap="none" rtlCol="0">
              <a:spAutoFit/>
            </a:bodyPr>
            <a:lstStyle/>
            <a:p>
              <a:pPr algn="ctr"/>
              <a:r>
                <a:rPr lang="en-US" sz="1300" b="1" dirty="0">
                  <a:latin typeface="Times New Roman" panose="02020603050405020304" pitchFamily="18" charset="0"/>
                  <a:cs typeface="Times New Roman" panose="02020603050405020304" pitchFamily="18" charset="0"/>
                </a:rPr>
                <a:t>MDNav Tool Suite, Current</a:t>
              </a:r>
            </a:p>
          </p:txBody>
        </p:sp>
        <p:cxnSp>
          <p:nvCxnSpPr>
            <p:cNvPr id="78" name="Straight Connector 77">
              <a:extLst>
                <a:ext uri="{FF2B5EF4-FFF2-40B4-BE49-F238E27FC236}">
                  <a16:creationId xmlns:a16="http://schemas.microsoft.com/office/drawing/2014/main" id="{7C19E7D5-E688-47FE-A082-193188BE1D0D}"/>
                </a:ext>
              </a:extLst>
            </p:cNvPr>
            <p:cNvCxnSpPr>
              <a:cxnSpLocks/>
            </p:cNvCxnSpPr>
            <p:nvPr/>
          </p:nvCxnSpPr>
          <p:spPr>
            <a:xfrm>
              <a:off x="6895563" y="2700439"/>
              <a:ext cx="37442" cy="2761969"/>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sp>
          <p:nvSpPr>
            <p:cNvPr id="79" name="Left Bracket 78">
              <a:extLst>
                <a:ext uri="{FF2B5EF4-FFF2-40B4-BE49-F238E27FC236}">
                  <a16:creationId xmlns:a16="http://schemas.microsoft.com/office/drawing/2014/main" id="{C9D08E53-528F-450E-B388-9D91A458B970}"/>
                </a:ext>
              </a:extLst>
            </p:cNvPr>
            <p:cNvSpPr/>
            <p:nvPr/>
          </p:nvSpPr>
          <p:spPr>
            <a:xfrm rot="16200000">
              <a:off x="9063214" y="2393929"/>
              <a:ext cx="1873256" cy="2888023"/>
            </a:xfrm>
            <a:prstGeom prst="leftBracket">
              <a:avLst>
                <a:gd name="adj" fmla="val 0"/>
              </a:avLst>
            </a:prstGeom>
            <a:ln w="571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00"/>
            </a:p>
          </p:txBody>
        </p:sp>
        <p:sp>
          <p:nvSpPr>
            <p:cNvPr id="80" name="Rectangle 79">
              <a:extLst>
                <a:ext uri="{FF2B5EF4-FFF2-40B4-BE49-F238E27FC236}">
                  <a16:creationId xmlns:a16="http://schemas.microsoft.com/office/drawing/2014/main" id="{DB069DC4-75AB-4654-9999-25C692C052EC}"/>
                </a:ext>
              </a:extLst>
            </p:cNvPr>
            <p:cNvSpPr/>
            <p:nvPr/>
          </p:nvSpPr>
          <p:spPr>
            <a:xfrm>
              <a:off x="8608329" y="2994176"/>
              <a:ext cx="2744634" cy="1689664"/>
            </a:xfrm>
            <a:prstGeom prst="rect">
              <a:avLst/>
            </a:prstGeom>
            <a:solidFill>
              <a:schemeClr val="bg1">
                <a:lumMod val="75000"/>
              </a:schemeClr>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Times New Roman" panose="02020603050405020304" pitchFamily="18" charset="0"/>
                <a:cs typeface="Times New Roman" panose="02020603050405020304" pitchFamily="18" charset="0"/>
              </a:endParaRPr>
            </a:p>
          </p:txBody>
        </p:sp>
        <p:sp>
          <p:nvSpPr>
            <p:cNvPr id="81" name="TextBox 80">
              <a:extLst>
                <a:ext uri="{FF2B5EF4-FFF2-40B4-BE49-F238E27FC236}">
                  <a16:creationId xmlns:a16="http://schemas.microsoft.com/office/drawing/2014/main" id="{B95CA750-C880-4BA4-900E-C3232B0FAD8A}"/>
                </a:ext>
              </a:extLst>
            </p:cNvPr>
            <p:cNvSpPr txBox="1"/>
            <p:nvPr/>
          </p:nvSpPr>
          <p:spPr>
            <a:xfrm>
              <a:off x="6787074" y="1551016"/>
              <a:ext cx="975801" cy="292388"/>
            </a:xfrm>
            <a:prstGeom prst="rect">
              <a:avLst/>
            </a:prstGeom>
            <a:solidFill>
              <a:schemeClr val="bg1"/>
            </a:solidFill>
            <a:ln w="19050">
              <a:solidFill>
                <a:schemeClr val="tx1"/>
              </a:solidFill>
            </a:ln>
          </p:spPr>
          <p:txBody>
            <a:bodyPr wrap="square" rtlCol="0">
              <a:spAutoFit/>
            </a:bodyPr>
            <a:lstStyle/>
            <a:p>
              <a:pPr algn="ctr"/>
              <a:r>
                <a:rPr lang="en-US" sz="1300" b="1" dirty="0">
                  <a:latin typeface="Times New Roman" panose="02020603050405020304" pitchFamily="18" charset="0"/>
                  <a:cs typeface="Times New Roman" panose="02020603050405020304" pitchFamily="18" charset="0"/>
                </a:rPr>
                <a:t>Doc Image</a:t>
              </a:r>
            </a:p>
          </p:txBody>
        </p:sp>
        <p:sp>
          <p:nvSpPr>
            <p:cNvPr id="82" name="TextBox 81">
              <a:extLst>
                <a:ext uri="{FF2B5EF4-FFF2-40B4-BE49-F238E27FC236}">
                  <a16:creationId xmlns:a16="http://schemas.microsoft.com/office/drawing/2014/main" id="{5C9DE20E-D3FE-4E2B-81AC-D5D29F7873CD}"/>
                </a:ext>
              </a:extLst>
            </p:cNvPr>
            <p:cNvSpPr txBox="1"/>
            <p:nvPr/>
          </p:nvSpPr>
          <p:spPr>
            <a:xfrm>
              <a:off x="8619404" y="2992633"/>
              <a:ext cx="960334" cy="292388"/>
            </a:xfrm>
            <a:prstGeom prst="rect">
              <a:avLst/>
            </a:prstGeom>
            <a:solidFill>
              <a:schemeClr val="bg1"/>
            </a:solidFill>
            <a:ln w="19050">
              <a:solidFill>
                <a:schemeClr val="tx1"/>
              </a:solidFill>
            </a:ln>
          </p:spPr>
          <p:txBody>
            <a:bodyPr wrap="square" rtlCol="0">
              <a:spAutoFit/>
            </a:bodyPr>
            <a:lstStyle/>
            <a:p>
              <a:pPr algn="ctr"/>
              <a:r>
                <a:rPr lang="en-US" sz="1300" b="1" dirty="0">
                  <a:latin typeface="Times New Roman" panose="02020603050405020304" pitchFamily="18" charset="0"/>
                  <a:cs typeface="Times New Roman" panose="02020603050405020304" pitchFamily="18" charset="0"/>
                </a:rPr>
                <a:t>Dev Image</a:t>
              </a:r>
            </a:p>
          </p:txBody>
        </p:sp>
        <p:sp>
          <p:nvSpPr>
            <p:cNvPr id="83" name="Rectangle: Rounded Corners 82">
              <a:extLst>
                <a:ext uri="{FF2B5EF4-FFF2-40B4-BE49-F238E27FC236}">
                  <a16:creationId xmlns:a16="http://schemas.microsoft.com/office/drawing/2014/main" id="{7918FCB7-1B7F-4949-BE86-822D8F3F7CE6}"/>
                </a:ext>
              </a:extLst>
            </p:cNvPr>
            <p:cNvSpPr/>
            <p:nvPr/>
          </p:nvSpPr>
          <p:spPr>
            <a:xfrm>
              <a:off x="10654463" y="3178514"/>
              <a:ext cx="521151" cy="429041"/>
            </a:xfrm>
            <a:prstGeom prst="roundRec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M</a:t>
              </a:r>
            </a:p>
          </p:txBody>
        </p:sp>
        <p:sp>
          <p:nvSpPr>
            <p:cNvPr id="84" name="Rectangle: Rounded Corners 83">
              <a:extLst>
                <a:ext uri="{FF2B5EF4-FFF2-40B4-BE49-F238E27FC236}">
                  <a16:creationId xmlns:a16="http://schemas.microsoft.com/office/drawing/2014/main" id="{1957EA97-90BE-4812-AD17-DDC00CFC699D}"/>
                </a:ext>
              </a:extLst>
            </p:cNvPr>
            <p:cNvSpPr/>
            <p:nvPr/>
          </p:nvSpPr>
          <p:spPr>
            <a:xfrm>
              <a:off x="10069265" y="3185160"/>
              <a:ext cx="521151" cy="422396"/>
            </a:xfrm>
            <a:prstGeom prst="round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OS</a:t>
              </a:r>
            </a:p>
          </p:txBody>
        </p:sp>
        <p:sp>
          <p:nvSpPr>
            <p:cNvPr id="85" name="Rectangle 84">
              <a:extLst>
                <a:ext uri="{FF2B5EF4-FFF2-40B4-BE49-F238E27FC236}">
                  <a16:creationId xmlns:a16="http://schemas.microsoft.com/office/drawing/2014/main" id="{7CA39127-6F83-4D5B-8ECD-C2FA4EEFE8A3}"/>
                </a:ext>
              </a:extLst>
            </p:cNvPr>
            <p:cNvSpPr/>
            <p:nvPr/>
          </p:nvSpPr>
          <p:spPr>
            <a:xfrm>
              <a:off x="10077296" y="3763188"/>
              <a:ext cx="1098317" cy="29238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Python v3.7</a:t>
              </a:r>
            </a:p>
          </p:txBody>
        </p:sp>
        <p:sp>
          <p:nvSpPr>
            <p:cNvPr id="86" name="Rectangle 85">
              <a:extLst>
                <a:ext uri="{FF2B5EF4-FFF2-40B4-BE49-F238E27FC236}">
                  <a16:creationId xmlns:a16="http://schemas.microsoft.com/office/drawing/2014/main" id="{B7D77B56-B1D7-4E4B-AEA3-483AB250AF7A}"/>
                </a:ext>
              </a:extLst>
            </p:cNvPr>
            <p:cNvSpPr/>
            <p:nvPr/>
          </p:nvSpPr>
          <p:spPr>
            <a:xfrm>
              <a:off x="10077296" y="4196954"/>
              <a:ext cx="1108072" cy="285391"/>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LLVM</a:t>
              </a:r>
            </a:p>
          </p:txBody>
        </p:sp>
        <p:sp>
          <p:nvSpPr>
            <p:cNvPr id="87" name="Rectangle 86">
              <a:extLst>
                <a:ext uri="{FF2B5EF4-FFF2-40B4-BE49-F238E27FC236}">
                  <a16:creationId xmlns:a16="http://schemas.microsoft.com/office/drawing/2014/main" id="{2DC5EBA3-6C5B-4B19-B21D-A3322E9E8F24}"/>
                </a:ext>
              </a:extLst>
            </p:cNvPr>
            <p:cNvSpPr/>
            <p:nvPr/>
          </p:nvSpPr>
          <p:spPr>
            <a:xfrm>
              <a:off x="8707016" y="3430946"/>
              <a:ext cx="963334" cy="1171969"/>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Operational Code</a:t>
              </a:r>
            </a:p>
          </p:txBody>
        </p:sp>
        <p:cxnSp>
          <p:nvCxnSpPr>
            <p:cNvPr id="88" name="Straight Connector 87">
              <a:extLst>
                <a:ext uri="{FF2B5EF4-FFF2-40B4-BE49-F238E27FC236}">
                  <a16:creationId xmlns:a16="http://schemas.microsoft.com/office/drawing/2014/main" id="{8A8A6663-6105-458F-A0CA-EB32B5F2B8C7}"/>
                </a:ext>
              </a:extLst>
            </p:cNvPr>
            <p:cNvCxnSpPr>
              <a:cxnSpLocks/>
            </p:cNvCxnSpPr>
            <p:nvPr/>
          </p:nvCxnSpPr>
          <p:spPr>
            <a:xfrm flipV="1">
              <a:off x="6624437" y="3428944"/>
              <a:ext cx="2082579" cy="2343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E1E86D3-1EF7-4D14-87B7-C3C18FA96115}"/>
                </a:ext>
              </a:extLst>
            </p:cNvPr>
            <p:cNvCxnSpPr>
              <a:cxnSpLocks/>
            </p:cNvCxnSpPr>
            <p:nvPr/>
          </p:nvCxnSpPr>
          <p:spPr>
            <a:xfrm flipV="1">
              <a:off x="7896076" y="3427942"/>
              <a:ext cx="1774274" cy="2353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92BD5EC-B027-4691-8737-17BC323D70A9}"/>
                </a:ext>
              </a:extLst>
            </p:cNvPr>
            <p:cNvCxnSpPr>
              <a:cxnSpLocks/>
            </p:cNvCxnSpPr>
            <p:nvPr/>
          </p:nvCxnSpPr>
          <p:spPr>
            <a:xfrm flipV="1">
              <a:off x="7908033" y="4587878"/>
              <a:ext cx="1762317" cy="6204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7EE3B1E-8DA3-4B1B-A1E0-818B78E1610A}"/>
                </a:ext>
              </a:extLst>
            </p:cNvPr>
            <p:cNvCxnSpPr>
              <a:cxnSpLocks/>
            </p:cNvCxnSpPr>
            <p:nvPr/>
          </p:nvCxnSpPr>
          <p:spPr>
            <a:xfrm flipV="1">
              <a:off x="6624437" y="4576879"/>
              <a:ext cx="2096836" cy="6204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EA0AF1C6-D8EC-4499-A86D-924E8D9EF496}"/>
                </a:ext>
              </a:extLst>
            </p:cNvPr>
            <p:cNvSpPr/>
            <p:nvPr/>
          </p:nvSpPr>
          <p:spPr>
            <a:xfrm>
              <a:off x="6624437" y="3667886"/>
              <a:ext cx="1271639" cy="1530950"/>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Operational Code</a:t>
              </a:r>
            </a:p>
          </p:txBody>
        </p:sp>
        <p:sp>
          <p:nvSpPr>
            <p:cNvPr id="93" name="Rectangle 92">
              <a:extLst>
                <a:ext uri="{FF2B5EF4-FFF2-40B4-BE49-F238E27FC236}">
                  <a16:creationId xmlns:a16="http://schemas.microsoft.com/office/drawing/2014/main" id="{0BFB1F11-7C86-43D8-B113-507F6C9F468A}"/>
                </a:ext>
              </a:extLst>
            </p:cNvPr>
            <p:cNvSpPr/>
            <p:nvPr/>
          </p:nvSpPr>
          <p:spPr>
            <a:xfrm>
              <a:off x="6391969" y="5399305"/>
              <a:ext cx="5541413" cy="448495"/>
            </a:xfrm>
            <a:prstGeom prst="rect">
              <a:avLst/>
            </a:prstGeom>
            <a:solidFill>
              <a:srgbClr val="0000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u="sng" dirty="0">
                  <a:solidFill>
                    <a:schemeClr val="bg2"/>
                  </a:solidFill>
                  <a:latin typeface="Times New Roman" panose="02020603050405020304" pitchFamily="18" charset="0"/>
                  <a:cs typeface="Times New Roman" panose="02020603050405020304" pitchFamily="18" charset="0"/>
                </a:rPr>
                <a:t>Docker Engine</a:t>
              </a:r>
            </a:p>
          </p:txBody>
        </p:sp>
        <p:sp>
          <p:nvSpPr>
            <p:cNvPr id="94" name="TextBox 93">
              <a:extLst>
                <a:ext uri="{FF2B5EF4-FFF2-40B4-BE49-F238E27FC236}">
                  <a16:creationId xmlns:a16="http://schemas.microsoft.com/office/drawing/2014/main" id="{E945CB32-1471-4B4F-9582-4AEAC60A53F6}"/>
                </a:ext>
              </a:extLst>
            </p:cNvPr>
            <p:cNvSpPr txBox="1"/>
            <p:nvPr/>
          </p:nvSpPr>
          <p:spPr>
            <a:xfrm>
              <a:off x="8661500" y="4328026"/>
              <a:ext cx="1415797" cy="292388"/>
            </a:xfrm>
            <a:prstGeom prst="rect">
              <a:avLst/>
            </a:prstGeom>
            <a:noFill/>
            <a:ln w="19050">
              <a:noFill/>
            </a:ln>
          </p:spPr>
          <p:txBody>
            <a:bodyPr wrap="square" rtlCol="0">
              <a:spAutoFit/>
            </a:bodyPr>
            <a:lstStyle/>
            <a:p>
              <a:r>
                <a:rPr lang="en-US" sz="1300" b="1" i="1" dirty="0">
                  <a:latin typeface="Times New Roman" panose="02020603050405020304" pitchFamily="18" charset="0"/>
                  <a:cs typeface="Times New Roman" panose="02020603050405020304" pitchFamily="18" charset="0"/>
                </a:rPr>
                <a:t>Mounted</a:t>
              </a:r>
            </a:p>
          </p:txBody>
        </p:sp>
        <p:sp>
          <p:nvSpPr>
            <p:cNvPr id="95" name="TextBox 94">
              <a:extLst>
                <a:ext uri="{FF2B5EF4-FFF2-40B4-BE49-F238E27FC236}">
                  <a16:creationId xmlns:a16="http://schemas.microsoft.com/office/drawing/2014/main" id="{CC9CBD40-1874-4A06-814B-F86AB3D79B0F}"/>
                </a:ext>
              </a:extLst>
            </p:cNvPr>
            <p:cNvSpPr txBox="1"/>
            <p:nvPr/>
          </p:nvSpPr>
          <p:spPr>
            <a:xfrm>
              <a:off x="6602316" y="4917609"/>
              <a:ext cx="1415797" cy="292388"/>
            </a:xfrm>
            <a:prstGeom prst="rect">
              <a:avLst/>
            </a:prstGeom>
            <a:noFill/>
            <a:ln w="19050">
              <a:noFill/>
            </a:ln>
          </p:spPr>
          <p:txBody>
            <a:bodyPr wrap="square" rtlCol="0">
              <a:spAutoFit/>
            </a:bodyPr>
            <a:lstStyle/>
            <a:p>
              <a:r>
                <a:rPr lang="en-US" sz="1300" b="1" i="1" dirty="0">
                  <a:latin typeface="Times New Roman" panose="02020603050405020304" pitchFamily="18" charset="0"/>
                  <a:cs typeface="Times New Roman" panose="02020603050405020304" pitchFamily="18" charset="0"/>
                </a:rPr>
                <a:t>Local</a:t>
              </a:r>
            </a:p>
          </p:txBody>
        </p:sp>
        <p:sp>
          <p:nvSpPr>
            <p:cNvPr id="96" name="Rectangle: Rounded Corners 95">
              <a:extLst>
                <a:ext uri="{FF2B5EF4-FFF2-40B4-BE49-F238E27FC236}">
                  <a16:creationId xmlns:a16="http://schemas.microsoft.com/office/drawing/2014/main" id="{84D2D3CF-BAE7-44AF-8929-C95B314FDC96}"/>
                </a:ext>
              </a:extLst>
            </p:cNvPr>
            <p:cNvSpPr/>
            <p:nvPr/>
          </p:nvSpPr>
          <p:spPr>
            <a:xfrm>
              <a:off x="6959247" y="2039163"/>
              <a:ext cx="577254" cy="376256"/>
            </a:xfrm>
            <a:prstGeom prst="roundRect">
              <a:avLst/>
            </a:prstGeom>
            <a:solidFill>
              <a:srgbClr val="00B0F0"/>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Doc</a:t>
              </a:r>
            </a:p>
          </p:txBody>
        </p:sp>
        <p:sp>
          <p:nvSpPr>
            <p:cNvPr id="97" name="Rectangle: Rounded Corners 96">
              <a:extLst>
                <a:ext uri="{FF2B5EF4-FFF2-40B4-BE49-F238E27FC236}">
                  <a16:creationId xmlns:a16="http://schemas.microsoft.com/office/drawing/2014/main" id="{83BE0B06-8987-4C2D-9B10-B4CA35496AA3}"/>
                </a:ext>
              </a:extLst>
            </p:cNvPr>
            <p:cNvSpPr/>
            <p:nvPr/>
          </p:nvSpPr>
          <p:spPr>
            <a:xfrm>
              <a:off x="7665726" y="2047512"/>
              <a:ext cx="577254" cy="376256"/>
            </a:xfrm>
            <a:prstGeom prst="roundRect">
              <a:avLst/>
            </a:prstGeom>
            <a:solidFill>
              <a:srgbClr val="FFFF00"/>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imes New Roman" panose="02020603050405020304" pitchFamily="18" charset="0"/>
                  <a:cs typeface="Times New Roman" panose="02020603050405020304" pitchFamily="18" charset="0"/>
                </a:rPr>
                <a:t>Doc</a:t>
              </a:r>
            </a:p>
          </p:txBody>
        </p:sp>
        <p:sp>
          <p:nvSpPr>
            <p:cNvPr id="98" name="TextBox 97">
              <a:extLst>
                <a:ext uri="{FF2B5EF4-FFF2-40B4-BE49-F238E27FC236}">
                  <a16:creationId xmlns:a16="http://schemas.microsoft.com/office/drawing/2014/main" id="{38792E1B-4AF2-4259-902C-633DE6A930C5}"/>
                </a:ext>
              </a:extLst>
            </p:cNvPr>
            <p:cNvSpPr txBox="1"/>
            <p:nvPr/>
          </p:nvSpPr>
          <p:spPr>
            <a:xfrm>
              <a:off x="10028057" y="1684861"/>
              <a:ext cx="1415797" cy="692497"/>
            </a:xfrm>
            <a:prstGeom prst="rect">
              <a:avLst/>
            </a:prstGeom>
            <a:noFill/>
            <a:ln w="19050">
              <a:noFill/>
            </a:ln>
          </p:spPr>
          <p:txBody>
            <a:bodyPr wrap="square" rtlCol="0">
              <a:spAutoFit/>
            </a:bodyPr>
            <a:lstStyle/>
            <a:p>
              <a:r>
                <a:rPr lang="en-US" sz="1300" b="1" i="1" dirty="0">
                  <a:latin typeface="Times New Roman" panose="02020603050405020304" pitchFamily="18" charset="0"/>
                  <a:cs typeface="Times New Roman" panose="02020603050405020304" pitchFamily="18" charset="0"/>
                </a:rPr>
                <a:t>Access on local machine via localhost:&lt;port&gt;</a:t>
              </a:r>
            </a:p>
          </p:txBody>
        </p:sp>
        <p:sp>
          <p:nvSpPr>
            <p:cNvPr id="99" name="TextBox 98">
              <a:extLst>
                <a:ext uri="{FF2B5EF4-FFF2-40B4-BE49-F238E27FC236}">
                  <a16:creationId xmlns:a16="http://schemas.microsoft.com/office/drawing/2014/main" id="{7D9F1A46-702A-418D-92E1-6A8BBDAC08E7}"/>
                </a:ext>
              </a:extLst>
            </p:cNvPr>
            <p:cNvSpPr txBox="1"/>
            <p:nvPr/>
          </p:nvSpPr>
          <p:spPr>
            <a:xfrm>
              <a:off x="10108050" y="4758436"/>
              <a:ext cx="1036808" cy="292388"/>
            </a:xfrm>
            <a:prstGeom prst="rect">
              <a:avLst/>
            </a:prstGeom>
            <a:noFill/>
            <a:ln w="19050">
              <a:noFill/>
            </a:ln>
          </p:spPr>
          <p:txBody>
            <a:bodyPr wrap="square" rtlCol="0">
              <a:spAutoFit/>
            </a:bodyPr>
            <a:lstStyle/>
            <a:p>
              <a:r>
                <a:rPr lang="en-US" sz="1300" b="1" dirty="0">
                  <a:solidFill>
                    <a:srgbClr val="0000FF"/>
                  </a:solidFill>
                  <a:latin typeface="Times New Roman" panose="02020603050405020304" pitchFamily="18" charset="0"/>
                  <a:cs typeface="Times New Roman" panose="02020603050405020304" pitchFamily="18" charset="0"/>
                </a:rPr>
                <a:t>Container 1</a:t>
              </a:r>
            </a:p>
          </p:txBody>
        </p:sp>
        <p:sp>
          <p:nvSpPr>
            <p:cNvPr id="100" name="TextBox 99">
              <a:extLst>
                <a:ext uri="{FF2B5EF4-FFF2-40B4-BE49-F238E27FC236}">
                  <a16:creationId xmlns:a16="http://schemas.microsoft.com/office/drawing/2014/main" id="{F49ACB44-D38D-49F4-9554-0AF6C03F96F3}"/>
                </a:ext>
              </a:extLst>
            </p:cNvPr>
            <p:cNvSpPr txBox="1"/>
            <p:nvPr/>
          </p:nvSpPr>
          <p:spPr>
            <a:xfrm>
              <a:off x="6896577" y="2691880"/>
              <a:ext cx="1036808" cy="292388"/>
            </a:xfrm>
            <a:prstGeom prst="rect">
              <a:avLst/>
            </a:prstGeom>
            <a:noFill/>
            <a:ln w="19050">
              <a:noFill/>
            </a:ln>
          </p:spPr>
          <p:txBody>
            <a:bodyPr wrap="square" rtlCol="0">
              <a:spAutoFit/>
            </a:bodyPr>
            <a:lstStyle/>
            <a:p>
              <a:r>
                <a:rPr lang="en-US" sz="1300" b="1" dirty="0">
                  <a:solidFill>
                    <a:srgbClr val="0000FF"/>
                  </a:solidFill>
                  <a:latin typeface="Times New Roman" panose="02020603050405020304" pitchFamily="18" charset="0"/>
                  <a:cs typeface="Times New Roman" panose="02020603050405020304" pitchFamily="18" charset="0"/>
                </a:rPr>
                <a:t>Container 2</a:t>
              </a:r>
            </a:p>
          </p:txBody>
        </p:sp>
      </p:grpSp>
      <p:sp>
        <p:nvSpPr>
          <p:cNvPr id="101" name="Arrow: Right 100">
            <a:extLst>
              <a:ext uri="{FF2B5EF4-FFF2-40B4-BE49-F238E27FC236}">
                <a16:creationId xmlns:a16="http://schemas.microsoft.com/office/drawing/2014/main" id="{E295D31E-3F22-4B40-A67D-3C1BEEC918F5}"/>
              </a:ext>
            </a:extLst>
          </p:cNvPr>
          <p:cNvSpPr/>
          <p:nvPr/>
        </p:nvSpPr>
        <p:spPr>
          <a:xfrm>
            <a:off x="5577314" y="3192733"/>
            <a:ext cx="1050288" cy="833081"/>
          </a:xfrm>
          <a:prstGeom prst="rightArrow">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470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CC6BD-836F-4DA6-BC49-54274D14A509}"/>
              </a:ext>
            </a:extLst>
          </p:cNvPr>
          <p:cNvSpPr>
            <a:spLocks noGrp="1"/>
          </p:cNvSpPr>
          <p:nvPr>
            <p:ph type="title"/>
          </p:nvPr>
        </p:nvSpPr>
        <p:spPr/>
        <p:txBody>
          <a:bodyPr>
            <a:normAutofit fontScale="90000"/>
          </a:bodyPr>
          <a:lstStyle/>
          <a:p>
            <a:r>
              <a:rPr lang="en-US" dirty="0"/>
              <a:t>Extended Implications</a:t>
            </a:r>
          </a:p>
        </p:txBody>
      </p:sp>
      <p:sp>
        <p:nvSpPr>
          <p:cNvPr id="3" name="Content Placeholder 2">
            <a:extLst>
              <a:ext uri="{FF2B5EF4-FFF2-40B4-BE49-F238E27FC236}">
                <a16:creationId xmlns:a16="http://schemas.microsoft.com/office/drawing/2014/main" id="{F911307F-D8CB-46A7-BC69-F540F9EAD694}"/>
              </a:ext>
            </a:extLst>
          </p:cNvPr>
          <p:cNvSpPr>
            <a:spLocks noGrp="1"/>
          </p:cNvSpPr>
          <p:nvPr>
            <p:ph idx="1"/>
          </p:nvPr>
        </p:nvSpPr>
        <p:spPr/>
        <p:txBody>
          <a:bodyPr>
            <a:normAutofit fontScale="92500" lnSpcReduction="10000"/>
          </a:bodyPr>
          <a:lstStyle/>
          <a:p>
            <a:r>
              <a:rPr lang="en-US" b="1" dirty="0"/>
              <a:t>Low-level maintenance</a:t>
            </a:r>
          </a:p>
          <a:p>
            <a:pPr lvl="1"/>
            <a:r>
              <a:rPr lang="en-US" dirty="0"/>
              <a:t>If an update occurs to one of the Linux machines that would require a re-installation of Monte into Linux, Docker can be installed onto the Linux machine and the MDNav tool suite images would instantly become compatible with the Linux machines </a:t>
            </a:r>
          </a:p>
          <a:p>
            <a:pPr lvl="1"/>
            <a:endParaRPr lang="en-US" dirty="0"/>
          </a:p>
          <a:p>
            <a:r>
              <a:rPr lang="en-US" b="1" dirty="0"/>
              <a:t>Report distributions</a:t>
            </a:r>
          </a:p>
          <a:p>
            <a:pPr lvl="1"/>
            <a:r>
              <a:rPr lang="en-US" dirty="0"/>
              <a:t>An image could be constructed that contains a minimalistic web server</a:t>
            </a:r>
          </a:p>
          <a:p>
            <a:pPr lvl="1"/>
            <a:r>
              <a:rPr lang="en-US" dirty="0"/>
              <a:t>Allows users across NASA to instantly view the reports or documentation</a:t>
            </a:r>
          </a:p>
          <a:p>
            <a:pPr lvl="2"/>
            <a:r>
              <a:rPr lang="en-US" dirty="0"/>
              <a:t>Documentation updates could even be automated through a CI/CD pipeline</a:t>
            </a:r>
          </a:p>
          <a:p>
            <a:pPr lvl="2"/>
            <a:endParaRPr lang="en-US" dirty="0"/>
          </a:p>
          <a:p>
            <a:r>
              <a:rPr lang="en-US" b="1" dirty="0"/>
              <a:t>Future Tools</a:t>
            </a:r>
          </a:p>
          <a:p>
            <a:pPr lvl="1"/>
            <a:r>
              <a:rPr lang="en-US" dirty="0"/>
              <a:t>If other complex mission design or navigation tools are required in future design phases or operational phases of Solar Cruiser, they could either be added to the same development image that has already been created or added to an entirely new image and distributed to the team</a:t>
            </a:r>
          </a:p>
        </p:txBody>
      </p:sp>
      <p:sp>
        <p:nvSpPr>
          <p:cNvPr id="4" name="Slide Number Placeholder 3">
            <a:extLst>
              <a:ext uri="{FF2B5EF4-FFF2-40B4-BE49-F238E27FC236}">
                <a16:creationId xmlns:a16="http://schemas.microsoft.com/office/drawing/2014/main" id="{F9CC67C2-89B3-4486-AF45-F9E75BB8745E}"/>
              </a:ext>
            </a:extLst>
          </p:cNvPr>
          <p:cNvSpPr>
            <a:spLocks noGrp="1"/>
          </p:cNvSpPr>
          <p:nvPr>
            <p:ph type="sldNum" sz="quarter" idx="12"/>
          </p:nvPr>
        </p:nvSpPr>
        <p:spPr/>
        <p:txBody>
          <a:bodyPr/>
          <a:lstStyle/>
          <a:p>
            <a:fld id="{722F0D30-DDDF-4898-9509-D7811CC790D6}" type="slidenum">
              <a:rPr lang="en-US" smtClean="0"/>
              <a:t>7</a:t>
            </a:fld>
            <a:endParaRPr lang="en-US"/>
          </a:p>
        </p:txBody>
      </p:sp>
    </p:spTree>
    <p:extLst>
      <p:ext uri="{BB962C8B-B14F-4D97-AF65-F5344CB8AC3E}">
        <p14:creationId xmlns:p14="http://schemas.microsoft.com/office/powerpoint/2010/main" val="176710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E0335-78F4-4A07-8CEE-AB7D1465C1FE}"/>
              </a:ext>
            </a:extLst>
          </p:cNvPr>
          <p:cNvSpPr>
            <a:spLocks noGrp="1"/>
          </p:cNvSpPr>
          <p:nvPr>
            <p:ph type="title"/>
          </p:nvPr>
        </p:nvSpPr>
        <p:spPr/>
        <p:txBody>
          <a:bodyPr>
            <a:normAutofit fontScale="90000"/>
          </a:bodyPr>
          <a:lstStyle/>
          <a:p>
            <a:r>
              <a:rPr lang="en-US" dirty="0"/>
              <a:t>Any Questions?</a:t>
            </a:r>
          </a:p>
        </p:txBody>
      </p:sp>
      <p:sp>
        <p:nvSpPr>
          <p:cNvPr id="3" name="Content Placeholder 2">
            <a:extLst>
              <a:ext uri="{FF2B5EF4-FFF2-40B4-BE49-F238E27FC236}">
                <a16:creationId xmlns:a16="http://schemas.microsoft.com/office/drawing/2014/main" id="{E5F8E0EB-5E1E-401C-9DC2-F153F4E6CEDF}"/>
              </a:ext>
            </a:extLst>
          </p:cNvPr>
          <p:cNvSpPr>
            <a:spLocks noGrp="1"/>
          </p:cNvSpPr>
          <p:nvPr>
            <p:ph idx="1"/>
          </p:nvPr>
        </p:nvSpPr>
        <p:spPr>
          <a:xfrm>
            <a:off x="220522" y="1189037"/>
            <a:ext cx="5875478" cy="5486767"/>
          </a:xfrm>
        </p:spPr>
        <p:txBody>
          <a:bodyPr>
            <a:normAutofit fontScale="40000" lnSpcReduction="20000"/>
          </a:bodyPr>
          <a:lstStyle/>
          <a:p>
            <a:pPr marL="0" indent="0">
              <a:spcBef>
                <a:spcPts val="0"/>
              </a:spcBef>
              <a:buNone/>
            </a:pPr>
            <a:r>
              <a:rPr lang="en-US" sz="4500" b="1" dirty="0"/>
              <a:t>The Solar Cruiser Mission Design and Navigation Team</a:t>
            </a:r>
          </a:p>
          <a:p>
            <a:pPr marL="457200" lvl="1" indent="0">
              <a:spcBef>
                <a:spcPts val="0"/>
              </a:spcBef>
              <a:buNone/>
            </a:pPr>
            <a:r>
              <a:rPr lang="en-US" sz="4100" i="1" dirty="0"/>
              <a:t>Jason Everett (team lead)</a:t>
            </a:r>
          </a:p>
          <a:p>
            <a:pPr marL="457200" lvl="1" indent="0">
              <a:spcBef>
                <a:spcPts val="0"/>
              </a:spcBef>
              <a:buNone/>
            </a:pPr>
            <a:r>
              <a:rPr lang="en-US" sz="4100" i="1" dirty="0"/>
              <a:t>Aaron Houin</a:t>
            </a:r>
          </a:p>
          <a:p>
            <a:pPr marL="457200" lvl="1" indent="0">
              <a:spcBef>
                <a:spcPts val="0"/>
              </a:spcBef>
              <a:buNone/>
            </a:pPr>
            <a:r>
              <a:rPr lang="en-US" sz="4100" i="1" dirty="0"/>
              <a:t>Andy Heaton</a:t>
            </a:r>
          </a:p>
          <a:p>
            <a:pPr marL="457200" lvl="1" indent="0">
              <a:spcBef>
                <a:spcPts val="0"/>
              </a:spcBef>
              <a:buNone/>
            </a:pPr>
            <a:r>
              <a:rPr lang="en-US" sz="4100" i="1" dirty="0"/>
              <a:t>Kyle Miller</a:t>
            </a:r>
          </a:p>
          <a:p>
            <a:pPr marL="457200" lvl="1" indent="0">
              <a:spcBef>
                <a:spcPts val="0"/>
              </a:spcBef>
              <a:buNone/>
            </a:pPr>
            <a:r>
              <a:rPr lang="en-US" sz="4100" i="1" dirty="0"/>
              <a:t>Dr. Sood (University of Alabama Space Act Agreement)</a:t>
            </a:r>
          </a:p>
          <a:p>
            <a:pPr marL="0" indent="0">
              <a:spcBef>
                <a:spcPts val="0"/>
              </a:spcBef>
              <a:buNone/>
            </a:pPr>
            <a:endParaRPr lang="en-US" i="1" dirty="0"/>
          </a:p>
          <a:p>
            <a:pPr marL="0" indent="0">
              <a:spcBef>
                <a:spcPts val="0"/>
              </a:spcBef>
              <a:buNone/>
            </a:pPr>
            <a:endParaRPr lang="en-US" i="1" dirty="0"/>
          </a:p>
          <a:p>
            <a:pPr marL="0" indent="0">
              <a:spcBef>
                <a:spcPts val="0"/>
              </a:spcBef>
              <a:buNone/>
            </a:pPr>
            <a:r>
              <a:rPr lang="en-US" b="1" dirty="0"/>
              <a:t>References</a:t>
            </a:r>
          </a:p>
          <a:p>
            <a:pPr marL="0" indent="0">
              <a:spcBef>
                <a:spcPts val="0"/>
              </a:spcBef>
              <a:buNone/>
            </a:pPr>
            <a:endParaRPr lang="en-US" b="1" dirty="0"/>
          </a:p>
          <a:p>
            <a:pPr marL="0" indent="0">
              <a:spcBef>
                <a:spcPts val="0"/>
              </a:spcBef>
              <a:buNone/>
            </a:pPr>
            <a:r>
              <a:rPr lang="en-US" dirty="0"/>
              <a:t>[1] Lugo, R, et. al., “Launch Vehicle Ascent Trajectory Simulation using the Program to Optimize Simulated Trajectories II (POST2)”, 2017 AAS GNC Conference, Breckenridge, CO, AAS 17-274.</a:t>
            </a:r>
          </a:p>
          <a:p>
            <a:pPr marL="0" indent="0">
              <a:spcBef>
                <a:spcPts val="0"/>
              </a:spcBef>
              <a:buNone/>
            </a:pPr>
            <a:endParaRPr lang="en-US" dirty="0"/>
          </a:p>
          <a:p>
            <a:pPr marL="0" indent="0">
              <a:spcBef>
                <a:spcPts val="0"/>
              </a:spcBef>
              <a:buNone/>
            </a:pPr>
            <a:r>
              <a:rPr lang="en-US" dirty="0"/>
              <a:t>[2] </a:t>
            </a:r>
            <a:r>
              <a:rPr lang="en-US" dirty="0" err="1"/>
              <a:t>Murri</a:t>
            </a:r>
            <a:r>
              <a:rPr lang="en-US" dirty="0"/>
              <a:t>, D., et. al., “Improvements to the Copernicus Trajectory Design and Optimization System for Complex Space Trajectories”, 28 February 2019, NASA/TM 2019-220247.</a:t>
            </a:r>
          </a:p>
          <a:p>
            <a:pPr marL="0" indent="0">
              <a:spcBef>
                <a:spcPts val="0"/>
              </a:spcBef>
              <a:buNone/>
            </a:pPr>
            <a:endParaRPr lang="en-US" dirty="0"/>
          </a:p>
          <a:p>
            <a:pPr marL="0" indent="0">
              <a:spcBef>
                <a:spcPts val="0"/>
              </a:spcBef>
              <a:buNone/>
            </a:pPr>
            <a:r>
              <a:rPr lang="en-US" dirty="0"/>
              <a:t>[3] J. S. Hale, L. Li, C. N. Richardson and G. N. Wells, "Containers for Portable, Productive, and Performant Scientific Computing," in Computing in Science &amp; Engineering, vol. 19, no. 6, pp. 40-50, November/December 2017, DOI 10.1109/MCSE.2017.2421459.</a:t>
            </a:r>
          </a:p>
          <a:p>
            <a:pPr marL="0" indent="0">
              <a:spcBef>
                <a:spcPts val="0"/>
              </a:spcBef>
              <a:buNone/>
            </a:pPr>
            <a:endParaRPr lang="en-US" dirty="0"/>
          </a:p>
          <a:p>
            <a:pPr marL="0" indent="0">
              <a:spcBef>
                <a:spcPts val="0"/>
              </a:spcBef>
              <a:buNone/>
            </a:pPr>
            <a:r>
              <a:rPr lang="en-US" dirty="0"/>
              <a:t>[4] Pezent, J. B., et. al., “Preliminary Trajectory Design for NASA’s Solar Cruiser: A Technology Demonstration Mission”, June 2021, Acta Astronautica, Volume 183, DOI 10.1016/j.actaastro.2021.03.006.</a:t>
            </a:r>
          </a:p>
          <a:p>
            <a:pPr marL="0" indent="0">
              <a:spcBef>
                <a:spcPts val="0"/>
              </a:spcBef>
              <a:buNone/>
            </a:pPr>
            <a:endParaRPr lang="en-US" dirty="0"/>
          </a:p>
          <a:p>
            <a:pPr marL="0" indent="0">
              <a:spcBef>
                <a:spcPts val="0"/>
              </a:spcBef>
              <a:buNone/>
            </a:pPr>
            <a:r>
              <a:rPr lang="en-US" dirty="0"/>
              <a:t>[5] McInnes, Collin, “Solar Sailing: Technology, Dynamics and Mission Applications”, 1999, DOI 10.1007/978-1-4471-3992-8</a:t>
            </a:r>
          </a:p>
          <a:p>
            <a:pPr marL="0" indent="0">
              <a:spcBef>
                <a:spcPts val="0"/>
              </a:spcBef>
              <a:buNone/>
            </a:pPr>
            <a:endParaRPr lang="en-US" dirty="0"/>
          </a:p>
          <a:p>
            <a:pPr marL="0" indent="0">
              <a:spcBef>
                <a:spcPts val="0"/>
              </a:spcBef>
              <a:buNone/>
            </a:pPr>
            <a:r>
              <a:rPr lang="en-US" dirty="0"/>
              <a:t>[6] Thomas, Dan, et. al., “Solar Polar Imager Concept”, 16 November 2020, AIAA Ascent Virtual Conference, DOI 10.2514/6.2020-4060</a:t>
            </a:r>
          </a:p>
          <a:p>
            <a:pPr marL="0" indent="0">
              <a:spcBef>
                <a:spcPts val="0"/>
              </a:spcBef>
              <a:buNone/>
            </a:pPr>
            <a:endParaRPr lang="en-US" dirty="0"/>
          </a:p>
          <a:p>
            <a:pPr marL="0" indent="0">
              <a:spcBef>
                <a:spcPts val="0"/>
              </a:spcBef>
              <a:buNone/>
            </a:pPr>
            <a:r>
              <a:rPr lang="en-US" dirty="0"/>
              <a:t>[7] Smith, J., et. al., “MONTE Python for Deep Space Navigation”, 2016, 15th Python in Science Conference.</a:t>
            </a:r>
          </a:p>
          <a:p>
            <a:pPr marL="0" indent="0">
              <a:spcBef>
                <a:spcPts val="0"/>
              </a:spcBef>
              <a:buNone/>
            </a:pPr>
            <a:endParaRPr lang="en-US" dirty="0"/>
          </a:p>
          <a:p>
            <a:pPr marL="0" indent="0">
              <a:spcBef>
                <a:spcPts val="0"/>
              </a:spcBef>
              <a:buNone/>
            </a:pPr>
            <a:r>
              <a:rPr lang="en-US" dirty="0"/>
              <a:t>[8] Pezent, J. B. et., al., “ASSET: Astrodynamics Software and Science Enabling Toolkit”, January 2022, AIAA SciTech Conference</a:t>
            </a:r>
          </a:p>
          <a:p>
            <a:pPr marL="0" indent="0">
              <a:spcBef>
                <a:spcPts val="0"/>
              </a:spcBef>
              <a:buNone/>
            </a:pPr>
            <a:endParaRPr lang="en-US" dirty="0"/>
          </a:p>
          <a:p>
            <a:pPr marL="0" indent="0">
              <a:spcBef>
                <a:spcPts val="0"/>
              </a:spcBef>
              <a:buNone/>
            </a:pPr>
            <a:r>
              <a:rPr lang="en-US" dirty="0"/>
              <a:t>[9] Boettiger, Carl. "An introduction to Docker for reproducible research." ACM SIGOPS Operating Systems Review 49.1 (2015): 71-79. </a:t>
            </a:r>
          </a:p>
          <a:p>
            <a:pPr marL="0" indent="0">
              <a:spcBef>
                <a:spcPts val="0"/>
              </a:spcBef>
              <a:buNone/>
            </a:pPr>
            <a:endParaRPr lang="en-US" dirty="0"/>
          </a:p>
          <a:p>
            <a:pPr marL="0" indent="0">
              <a:spcBef>
                <a:spcPts val="0"/>
              </a:spcBef>
              <a:buNone/>
            </a:pPr>
            <a:r>
              <a:rPr lang="en-US" dirty="0"/>
              <a:t>[10] Docker Compose. https://docs.docker.com/compose/ </a:t>
            </a:r>
          </a:p>
        </p:txBody>
      </p:sp>
      <p:sp>
        <p:nvSpPr>
          <p:cNvPr id="4" name="Slide Number Placeholder 3">
            <a:extLst>
              <a:ext uri="{FF2B5EF4-FFF2-40B4-BE49-F238E27FC236}">
                <a16:creationId xmlns:a16="http://schemas.microsoft.com/office/drawing/2014/main" id="{323DCBC5-0403-47B5-9D3B-605D73B2F964}"/>
              </a:ext>
            </a:extLst>
          </p:cNvPr>
          <p:cNvSpPr>
            <a:spLocks noGrp="1"/>
          </p:cNvSpPr>
          <p:nvPr>
            <p:ph type="sldNum" sz="quarter" idx="12"/>
          </p:nvPr>
        </p:nvSpPr>
        <p:spPr/>
        <p:txBody>
          <a:bodyPr/>
          <a:lstStyle/>
          <a:p>
            <a:fld id="{722F0D30-DDDF-4898-9509-D7811CC790D6}" type="slidenum">
              <a:rPr lang="en-US" smtClean="0"/>
              <a:t>8</a:t>
            </a:fld>
            <a:endParaRPr lang="en-US"/>
          </a:p>
        </p:txBody>
      </p:sp>
      <p:pic>
        <p:nvPicPr>
          <p:cNvPr id="5" name="Picture 4">
            <a:extLst>
              <a:ext uri="{FF2B5EF4-FFF2-40B4-BE49-F238E27FC236}">
                <a16:creationId xmlns:a16="http://schemas.microsoft.com/office/drawing/2014/main" id="{ED61DAAB-9BE8-4889-A67B-84A974CB6E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6723" y="817948"/>
            <a:ext cx="6727626" cy="5628341"/>
          </a:xfrm>
          <a:prstGeom prst="rect">
            <a:avLst/>
          </a:prstGeom>
        </p:spPr>
      </p:pic>
    </p:spTree>
    <p:extLst>
      <p:ext uri="{BB962C8B-B14F-4D97-AF65-F5344CB8AC3E}">
        <p14:creationId xmlns:p14="http://schemas.microsoft.com/office/powerpoint/2010/main" val="1935010498"/>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0E6CADB8CA2B44B76A32F88F35F8BA" ma:contentTypeVersion="10" ma:contentTypeDescription="Create a new document." ma:contentTypeScope="" ma:versionID="ca6fb7a61789de3d91791161fb675a05">
  <xsd:schema xmlns:xsd="http://www.w3.org/2001/XMLSchema" xmlns:xs="http://www.w3.org/2001/XMLSchema" xmlns:p="http://schemas.microsoft.com/office/2006/metadata/properties" xmlns:ns2="45ab3699-4b08-4874-9b34-a64b663f0dad" xmlns:ns3="561da43e-26ff-4d8d-8974-f27b4bea3232" targetNamespace="http://schemas.microsoft.com/office/2006/metadata/properties" ma:root="true" ma:fieldsID="a9c6429180be4d90bdfd2d9a84ab8b7b" ns2:_="" ns3:_="">
    <xsd:import namespace="45ab3699-4b08-4874-9b34-a64b663f0dad"/>
    <xsd:import namespace="561da43e-26ff-4d8d-8974-f27b4bea323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ab3699-4b08-4874-9b34-a64b663f0d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61da43e-26ff-4d8d-8974-f27b4bea323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CB4FDD-61A0-4592-81BF-87E2F7F523EF}">
  <ds:schemaRefs>
    <ds:schemaRef ds:uri="http://schemas.microsoft.com/sharepoint/v3/contenttype/forms"/>
  </ds:schemaRefs>
</ds:datastoreItem>
</file>

<file path=customXml/itemProps2.xml><?xml version="1.0" encoding="utf-8"?>
<ds:datastoreItem xmlns:ds="http://schemas.openxmlformats.org/officeDocument/2006/customXml" ds:itemID="{A0D63CA3-CE04-417C-A3FF-F387BE2045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ab3699-4b08-4874-9b34-a64b663f0dad"/>
    <ds:schemaRef ds:uri="561da43e-26ff-4d8d-8974-f27b4bea32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E918B9A-56B7-4C0C-A4D1-828BFC8191FC}">
  <ds:schemaRefs>
    <ds:schemaRef ds:uri="http://schemas.openxmlformats.org/package/2006/metadata/core-properties"/>
    <ds:schemaRef ds:uri="http://schemas.microsoft.com/office/2006/documentManagement/types"/>
    <ds:schemaRef ds:uri="http://www.w3.org/XML/1998/namespace"/>
    <ds:schemaRef ds:uri="http://purl.org/dc/dcmitype/"/>
    <ds:schemaRef ds:uri="70d49a98-0950-4713-abca-7acd73737dc2"/>
    <ds:schemaRef ds:uri="http://purl.org/dc/terms/"/>
    <ds:schemaRef ds:uri="a72b7faa-a472-4339-b9f3-35f2f45b8f67"/>
    <ds:schemaRef ds:uri="http://schemas.microsoft.com/office/infopath/2007/PartnerControl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29563</TotalTime>
  <Words>1047</Words>
  <Application>Microsoft Office PowerPoint</Application>
  <PresentationFormat>Widescreen</PresentationFormat>
  <Paragraphs>150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1_Office Theme</vt:lpstr>
      <vt:lpstr>PowerPoint Presentation</vt:lpstr>
      <vt:lpstr>Introduction</vt:lpstr>
      <vt:lpstr>The Dependency and Environment Problems</vt:lpstr>
      <vt:lpstr>Employing Containerization Technology</vt:lpstr>
      <vt:lpstr>The Solar Cruiser Mission</vt:lpstr>
      <vt:lpstr>The Solar Cruiser Software Solution</vt:lpstr>
      <vt:lpstr>Extended Implications</vt:lpstr>
      <vt:lpstr>Any Questions?</vt:lpstr>
    </vt:vector>
  </TitlesOfParts>
  <Company>NASA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Joshua M (MSFC-ST24)</dc:creator>
  <cp:lastModifiedBy>Everett, Jason M. (MSFC-EV42)</cp:lastModifiedBy>
  <cp:revision>318</cp:revision>
  <cp:lastPrinted>2019-10-24T12:26:12Z</cp:lastPrinted>
  <dcterms:created xsi:type="dcterms:W3CDTF">2019-09-12T13:02:45Z</dcterms:created>
  <dcterms:modified xsi:type="dcterms:W3CDTF">2022-02-22T16:23:46Z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0x010100E30E6CADB8CA2B44B76A32F88F35F8BA</vt:lpwstr>
  </property>
  <property fmtid="{D5CDD505-2E9C-101B-9397-08002B2CF9AE}" pid="3" name="_dlc_DocIdItemGuid">
    <vt:lpwstr>b14827ed-e859-4ac1-8c4a-9f1dab69f1c4</vt:lpwstr>
  </property>
  <property fmtid="{D5CDD505-2E9C-101B-9397-08002B2CF9AE}" pid="4" name="Project Management">
    <vt:lpwstr>;#Project Management;#</vt:lpwstr>
  </property>
  <property fmtid="{D5CDD505-2E9C-101B-9397-08002B2CF9AE}" pid="5" name="Status">
    <vt:lpwstr>Draft</vt:lpwstr>
  </property>
  <property fmtid="{D5CDD505-2E9C-101B-9397-08002B2CF9AE}" pid="6" name="Document Classification">
    <vt:lpwstr>NASA Internal</vt:lpwstr>
  </property>
</Properties>
</file>