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48"/>
  </p:notesMasterIdLst>
  <p:sldIdLst>
    <p:sldId id="256" r:id="rId3"/>
    <p:sldId id="257" r:id="rId4"/>
    <p:sldId id="258" r:id="rId5"/>
    <p:sldId id="259" r:id="rId6"/>
    <p:sldId id="297" r:id="rId7"/>
    <p:sldId id="295" r:id="rId8"/>
    <p:sldId id="261" r:id="rId9"/>
    <p:sldId id="262" r:id="rId10"/>
    <p:sldId id="263" r:id="rId11"/>
    <p:sldId id="264" r:id="rId12"/>
    <p:sldId id="265" r:id="rId13"/>
    <p:sldId id="266" r:id="rId14"/>
    <p:sldId id="267" r:id="rId15"/>
    <p:sldId id="296" r:id="rId16"/>
    <p:sldId id="268" r:id="rId17"/>
    <p:sldId id="269" r:id="rId18"/>
    <p:sldId id="270" r:id="rId19"/>
    <p:sldId id="288" r:id="rId20"/>
    <p:sldId id="292" r:id="rId21"/>
    <p:sldId id="289" r:id="rId22"/>
    <p:sldId id="290" r:id="rId23"/>
    <p:sldId id="291" r:id="rId24"/>
    <p:sldId id="273" r:id="rId25"/>
    <p:sldId id="274" r:id="rId26"/>
    <p:sldId id="275" r:id="rId27"/>
    <p:sldId id="276" r:id="rId28"/>
    <p:sldId id="280" r:id="rId29"/>
    <p:sldId id="293" r:id="rId30"/>
    <p:sldId id="281" r:id="rId31"/>
    <p:sldId id="277" r:id="rId32"/>
    <p:sldId id="298" r:id="rId33"/>
    <p:sldId id="299" r:id="rId34"/>
    <p:sldId id="300" r:id="rId35"/>
    <p:sldId id="301" r:id="rId36"/>
    <p:sldId id="307" r:id="rId37"/>
    <p:sldId id="308" r:id="rId38"/>
    <p:sldId id="305" r:id="rId39"/>
    <p:sldId id="306" r:id="rId40"/>
    <p:sldId id="278" r:id="rId41"/>
    <p:sldId id="279" r:id="rId42"/>
    <p:sldId id="303" r:id="rId43"/>
    <p:sldId id="304" r:id="rId44"/>
    <p:sldId id="283" r:id="rId45"/>
    <p:sldId id="284" r:id="rId46"/>
    <p:sldId id="285"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2" d="100"/>
          <a:sy n="82" d="100"/>
        </p:scale>
        <p:origin x="72" y="3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0BD417-4299-4DD9-9BD6-9EBEB2E5B868}" type="datetimeFigureOut">
              <a:rPr lang="en-US" smtClean="0"/>
              <a:t>2/22/2022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497D04-ED7A-41CD-8480-A6A8B82A9087}" type="slidenum">
              <a:rPr lang="en-US" smtClean="0"/>
              <a:t>‹#›</a:t>
            </a:fld>
            <a:endParaRPr lang="en-US"/>
          </a:p>
        </p:txBody>
      </p:sp>
    </p:spTree>
    <p:extLst>
      <p:ext uri="{BB962C8B-B14F-4D97-AF65-F5344CB8AC3E}">
        <p14:creationId xmlns:p14="http://schemas.microsoft.com/office/powerpoint/2010/main" val="42517071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xfrm>
            <a:off x="686112" y="4266679"/>
            <a:ext cx="5485778"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4813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4C00233A-14C9-4E1C-B26B-7AAD1F6B491D}" type="slidenum">
              <a:rPr lang="en-US">
                <a:solidFill>
                  <a:prstClr val="black"/>
                </a:solidFill>
              </a:rPr>
              <a:pPr>
                <a:defRPr/>
              </a:pPr>
              <a:t>1</a:t>
            </a:fld>
            <a:endParaRPr lang="en-US" dirty="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1D23F5-8F6A-47ED-AC03-8DC57746E444}" type="slidenum">
              <a:rPr lang="en-US">
                <a:solidFill>
                  <a:prstClr val="black"/>
                </a:solidFill>
              </a:rPr>
              <a:pPr>
                <a:defRPr/>
              </a:pPr>
              <a:t>2</a:t>
            </a:fld>
            <a:endParaRPr lang="en-US" dirty="0">
              <a:solidFill>
                <a:prstClr val="black"/>
              </a:solidFill>
            </a:endParaRPr>
          </a:p>
        </p:txBody>
      </p:sp>
      <p:sp>
        <p:nvSpPr>
          <p:cNvPr id="348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1CADFEF-7865-4481-BEFE-600B3A4AC0C5}" type="slidenum">
              <a:rPr lang="en-US">
                <a:solidFill>
                  <a:prstClr val="black"/>
                </a:solidFill>
              </a:rPr>
              <a:pPr>
                <a:defRPr/>
              </a:pPr>
              <a:t>3</a:t>
            </a:fld>
            <a:endParaRPr lang="en-US" dirty="0">
              <a:solidFill>
                <a:prstClr val="black"/>
              </a:solidFill>
            </a:endParaRPr>
          </a:p>
        </p:txBody>
      </p:sp>
      <p:sp>
        <p:nvSpPr>
          <p:cNvPr id="358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458" eaLnBrk="0" hangingPunct="0">
              <a:spcBef>
                <a:spcPct val="30000"/>
              </a:spcBef>
              <a:defRPr sz="1200">
                <a:solidFill>
                  <a:schemeClr val="tx1"/>
                </a:solidFill>
                <a:latin typeface="Calibri" pitchFamily="34" charset="0"/>
              </a:defRPr>
            </a:lvl1pPr>
            <a:lvl2pPr marL="730766" indent="-281064" defTabSz="913458" eaLnBrk="0" hangingPunct="0">
              <a:spcBef>
                <a:spcPct val="30000"/>
              </a:spcBef>
              <a:defRPr sz="1200">
                <a:solidFill>
                  <a:schemeClr val="tx1"/>
                </a:solidFill>
                <a:latin typeface="Calibri" pitchFamily="34" charset="0"/>
              </a:defRPr>
            </a:lvl2pPr>
            <a:lvl3pPr marL="1124255" indent="-224851" defTabSz="913458" eaLnBrk="0" hangingPunct="0">
              <a:spcBef>
                <a:spcPct val="30000"/>
              </a:spcBef>
              <a:defRPr sz="1200">
                <a:solidFill>
                  <a:schemeClr val="tx1"/>
                </a:solidFill>
                <a:latin typeface="Calibri" pitchFamily="34" charset="0"/>
              </a:defRPr>
            </a:lvl3pPr>
            <a:lvl4pPr marL="1573957" indent="-224851" defTabSz="913458" eaLnBrk="0" hangingPunct="0">
              <a:spcBef>
                <a:spcPct val="30000"/>
              </a:spcBef>
              <a:defRPr sz="1200">
                <a:solidFill>
                  <a:schemeClr val="tx1"/>
                </a:solidFill>
                <a:latin typeface="Calibri" pitchFamily="34" charset="0"/>
              </a:defRPr>
            </a:lvl4pPr>
            <a:lvl5pPr marL="2023659" indent="-224851" defTabSz="913458" eaLnBrk="0" hangingPunct="0">
              <a:spcBef>
                <a:spcPct val="30000"/>
              </a:spcBef>
              <a:defRPr sz="1200">
                <a:solidFill>
                  <a:schemeClr val="tx1"/>
                </a:solidFill>
                <a:latin typeface="Calibri" pitchFamily="34" charset="0"/>
              </a:defRPr>
            </a:lvl5pPr>
            <a:lvl6pPr marL="2473361" indent="-224851" defTabSz="913458" eaLnBrk="0" fontAlgn="base" hangingPunct="0">
              <a:spcBef>
                <a:spcPct val="30000"/>
              </a:spcBef>
              <a:spcAft>
                <a:spcPct val="0"/>
              </a:spcAft>
              <a:defRPr sz="1200">
                <a:solidFill>
                  <a:schemeClr val="tx1"/>
                </a:solidFill>
                <a:latin typeface="Calibri" pitchFamily="34" charset="0"/>
              </a:defRPr>
            </a:lvl6pPr>
            <a:lvl7pPr marL="2923062" indent="-224851" defTabSz="913458" eaLnBrk="0" fontAlgn="base" hangingPunct="0">
              <a:spcBef>
                <a:spcPct val="30000"/>
              </a:spcBef>
              <a:spcAft>
                <a:spcPct val="0"/>
              </a:spcAft>
              <a:defRPr sz="1200">
                <a:solidFill>
                  <a:schemeClr val="tx1"/>
                </a:solidFill>
                <a:latin typeface="Calibri" pitchFamily="34" charset="0"/>
              </a:defRPr>
            </a:lvl7pPr>
            <a:lvl8pPr marL="3372764" indent="-224851" defTabSz="913458" eaLnBrk="0" fontAlgn="base" hangingPunct="0">
              <a:spcBef>
                <a:spcPct val="30000"/>
              </a:spcBef>
              <a:spcAft>
                <a:spcPct val="0"/>
              </a:spcAft>
              <a:defRPr sz="1200">
                <a:solidFill>
                  <a:schemeClr val="tx1"/>
                </a:solidFill>
                <a:latin typeface="Calibri" pitchFamily="34" charset="0"/>
              </a:defRPr>
            </a:lvl8pPr>
            <a:lvl9pPr marL="3822466" indent="-224851" defTabSz="913458"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9683BF9-0E0C-4A8F-9D79-374E61C538A3}" type="slidenum">
              <a:rPr lang="en-US" altLang="en-US">
                <a:solidFill>
                  <a:srgbClr val="000000"/>
                </a:solidFill>
                <a:latin typeface="Arial" charset="0"/>
              </a:rPr>
              <a:pPr eaLnBrk="1" hangingPunct="1">
                <a:spcBef>
                  <a:spcPct val="0"/>
                </a:spcBef>
              </a:pPr>
              <a:t>4</a:t>
            </a:fld>
            <a:endParaRPr lang="en-US" altLang="en-US">
              <a:solidFill>
                <a:srgbClr val="000000"/>
              </a:solidFill>
              <a:latin typeface="Arial" charset="0"/>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13458" eaLnBrk="0" hangingPunct="0">
              <a:spcBef>
                <a:spcPct val="30000"/>
              </a:spcBef>
              <a:defRPr sz="1200">
                <a:solidFill>
                  <a:schemeClr val="tx1"/>
                </a:solidFill>
                <a:latin typeface="Calibri" pitchFamily="34" charset="0"/>
              </a:defRPr>
            </a:lvl1pPr>
            <a:lvl2pPr marL="730766" indent="-281064" defTabSz="913458" eaLnBrk="0" hangingPunct="0">
              <a:spcBef>
                <a:spcPct val="30000"/>
              </a:spcBef>
              <a:defRPr sz="1200">
                <a:solidFill>
                  <a:schemeClr val="tx1"/>
                </a:solidFill>
                <a:latin typeface="Calibri" pitchFamily="34" charset="0"/>
              </a:defRPr>
            </a:lvl2pPr>
            <a:lvl3pPr marL="1124255" indent="-224851" defTabSz="913458" eaLnBrk="0" hangingPunct="0">
              <a:spcBef>
                <a:spcPct val="30000"/>
              </a:spcBef>
              <a:defRPr sz="1200">
                <a:solidFill>
                  <a:schemeClr val="tx1"/>
                </a:solidFill>
                <a:latin typeface="Calibri" pitchFamily="34" charset="0"/>
              </a:defRPr>
            </a:lvl3pPr>
            <a:lvl4pPr marL="1573957" indent="-224851" defTabSz="913458" eaLnBrk="0" hangingPunct="0">
              <a:spcBef>
                <a:spcPct val="30000"/>
              </a:spcBef>
              <a:defRPr sz="1200">
                <a:solidFill>
                  <a:schemeClr val="tx1"/>
                </a:solidFill>
                <a:latin typeface="Calibri" pitchFamily="34" charset="0"/>
              </a:defRPr>
            </a:lvl4pPr>
            <a:lvl5pPr marL="2023659" indent="-224851" defTabSz="913458" eaLnBrk="0" hangingPunct="0">
              <a:spcBef>
                <a:spcPct val="30000"/>
              </a:spcBef>
              <a:defRPr sz="1200">
                <a:solidFill>
                  <a:schemeClr val="tx1"/>
                </a:solidFill>
                <a:latin typeface="Calibri" pitchFamily="34" charset="0"/>
              </a:defRPr>
            </a:lvl5pPr>
            <a:lvl6pPr marL="2473361" indent="-224851" defTabSz="913458" eaLnBrk="0" fontAlgn="base" hangingPunct="0">
              <a:spcBef>
                <a:spcPct val="30000"/>
              </a:spcBef>
              <a:spcAft>
                <a:spcPct val="0"/>
              </a:spcAft>
              <a:defRPr sz="1200">
                <a:solidFill>
                  <a:schemeClr val="tx1"/>
                </a:solidFill>
                <a:latin typeface="Calibri" pitchFamily="34" charset="0"/>
              </a:defRPr>
            </a:lvl6pPr>
            <a:lvl7pPr marL="2923062" indent="-224851" defTabSz="913458" eaLnBrk="0" fontAlgn="base" hangingPunct="0">
              <a:spcBef>
                <a:spcPct val="30000"/>
              </a:spcBef>
              <a:spcAft>
                <a:spcPct val="0"/>
              </a:spcAft>
              <a:defRPr sz="1200">
                <a:solidFill>
                  <a:schemeClr val="tx1"/>
                </a:solidFill>
                <a:latin typeface="Calibri" pitchFamily="34" charset="0"/>
              </a:defRPr>
            </a:lvl7pPr>
            <a:lvl8pPr marL="3372764" indent="-224851" defTabSz="913458" eaLnBrk="0" fontAlgn="base" hangingPunct="0">
              <a:spcBef>
                <a:spcPct val="30000"/>
              </a:spcBef>
              <a:spcAft>
                <a:spcPct val="0"/>
              </a:spcAft>
              <a:defRPr sz="1200">
                <a:solidFill>
                  <a:schemeClr val="tx1"/>
                </a:solidFill>
                <a:latin typeface="Calibri" pitchFamily="34" charset="0"/>
              </a:defRPr>
            </a:lvl8pPr>
            <a:lvl9pPr marL="3822466" indent="-224851" defTabSz="913458"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9683BF9-0E0C-4A8F-9D79-374E61C538A3}" type="slidenum">
              <a:rPr lang="en-US" altLang="en-US">
                <a:solidFill>
                  <a:srgbClr val="000000"/>
                </a:solidFill>
                <a:latin typeface="Arial" charset="0"/>
              </a:rPr>
              <a:pPr eaLnBrk="1" hangingPunct="1">
                <a:spcBef>
                  <a:spcPct val="0"/>
                </a:spcBef>
              </a:pPr>
              <a:t>5</a:t>
            </a:fld>
            <a:endParaRPr lang="en-US" altLang="en-US">
              <a:solidFill>
                <a:srgbClr val="000000"/>
              </a:solidFill>
              <a:latin typeface="Arial" charset="0"/>
            </a:endParaRPr>
          </a:p>
        </p:txBody>
      </p:sp>
      <p:sp>
        <p:nvSpPr>
          <p:cNvPr id="368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E436ECD7-4712-4B8C-84E2-E10583BE7FCB}" type="slidenum">
              <a:rPr lang="en-US">
                <a:solidFill>
                  <a:prstClr val="black"/>
                </a:solidFill>
              </a:rPr>
              <a:pPr>
                <a:defRPr/>
              </a:pPr>
              <a:t>7</a:t>
            </a:fld>
            <a:endParaRPr lang="en-US">
              <a:solidFill>
                <a:prstClr val="black"/>
              </a:solidFill>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601107EE-A384-4447-BFF6-8F21E08FA8C6}" type="slidenum">
              <a:rPr lang="en-US">
                <a:solidFill>
                  <a:prstClr val="black"/>
                </a:solidFill>
              </a:rPr>
              <a:pPr>
                <a:defRPr/>
              </a:pPr>
              <a:t>8</a:t>
            </a:fld>
            <a:endParaRPr lang="en-US">
              <a:solidFill>
                <a:prstClr val="black"/>
              </a:solidFill>
            </a:endParaRPr>
          </a:p>
        </p:txBody>
      </p:sp>
      <p:sp>
        <p:nvSpPr>
          <p:cNvPr id="399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40" name="Rectangle 6"/>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A7DF1A9-7B37-488F-8A9A-9FBFEA332B8F}" type="slidenum">
              <a:rPr lang="en-US">
                <a:solidFill>
                  <a:prstClr val="black"/>
                </a:solidFill>
              </a:rPr>
              <a:pPr>
                <a:defRPr/>
              </a:pPr>
              <a:t>9</a:t>
            </a:fld>
            <a:endParaRPr lang="en-US">
              <a:solidFill>
                <a:prstClr val="black"/>
              </a:solidFill>
            </a:endParaRPr>
          </a:p>
        </p:txBody>
      </p:sp>
      <p:sp>
        <p:nvSpPr>
          <p:cNvPr id="409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4" name="Rectangle 3"/>
          <p:cNvSpPr>
            <a:spLocks noGrp="1" noChangeArrowheads="1"/>
          </p:cNvSpPr>
          <p:nvPr>
            <p:ph type="body" idx="1"/>
          </p:nvPr>
        </p:nvSpPr>
        <p:spPr bwMode="auto">
          <a:xfrm>
            <a:off x="914815" y="4343400"/>
            <a:ext cx="5028370" cy="41163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1DE37EC9-1289-4C81-BD3C-350133FE57C7}" type="slidenum">
              <a:rPr lang="en-US">
                <a:solidFill>
                  <a:prstClr val="black"/>
                </a:solidFill>
              </a:rPr>
              <a:pPr>
                <a:defRPr/>
              </a:pPr>
              <a:t>10</a:t>
            </a:fld>
            <a:endParaRPr lang="en-US">
              <a:solidFill>
                <a:prstClr val="black"/>
              </a:solidFill>
            </a:endParaRPr>
          </a:p>
        </p:txBody>
      </p:sp>
      <p:sp>
        <p:nvSpPr>
          <p:cNvPr id="419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8" name="Rectangle 3"/>
          <p:cNvSpPr>
            <a:spLocks noGrp="1" noChangeArrowheads="1"/>
          </p:cNvSpPr>
          <p:nvPr>
            <p:ph type="body" idx="1"/>
          </p:nvPr>
        </p:nvSpPr>
        <p:spPr bwMode="auto">
          <a:xfrm>
            <a:off x="914815" y="4343400"/>
            <a:ext cx="5028370" cy="41163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Rectangle 3"/>
          <p:cNvSpPr>
            <a:spLocks noGrp="1" noChangeArrowheads="1"/>
          </p:cNvSpPr>
          <p:nvPr>
            <p:ph type="body" idx="1"/>
          </p:nvPr>
        </p:nvSpPr>
        <p:spPr bwMode="auto">
          <a:xfrm>
            <a:off x="914815" y="4343400"/>
            <a:ext cx="5028370" cy="41163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F75270E8-8880-477A-8BE0-1070A61DEAF9}" type="slidenum">
              <a:rPr lang="en-US">
                <a:solidFill>
                  <a:prstClr val="black"/>
                </a:solidFill>
              </a:rPr>
              <a:pPr>
                <a:defRPr/>
              </a:pPr>
              <a:t>13</a:t>
            </a:fld>
            <a:endParaRPr lang="en-US">
              <a:solidFill>
                <a:prstClr val="black"/>
              </a:solidFill>
            </a:endParaRPr>
          </a:p>
        </p:txBody>
      </p:sp>
      <p:sp>
        <p:nvSpPr>
          <p:cNvPr id="45060" name="Rectangle 6"/>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a:xfrm>
            <a:off x="1152525" y="690563"/>
            <a:ext cx="4554538" cy="3416300"/>
          </a:xfrm>
          <a:ln/>
        </p:spPr>
      </p:sp>
      <p:sp>
        <p:nvSpPr>
          <p:cNvPr id="123907" name="Rectangle 3"/>
          <p:cNvSpPr>
            <a:spLocks noGrp="1" noChangeArrowheads="1"/>
          </p:cNvSpPr>
          <p:nvPr>
            <p:ph type="body" idx="1"/>
          </p:nvPr>
        </p:nvSpPr>
        <p:spPr>
          <a:xfrm>
            <a:off x="914815" y="4343713"/>
            <a:ext cx="5028370" cy="4115425"/>
          </a:xfrm>
        </p:spPr>
        <p:txBody>
          <a:bodyPr/>
          <a:lstStyle/>
          <a:p>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6963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CA1FA279-3676-4E3A-8407-5D6E0B9EFDC1}" type="slidenum">
              <a:rPr lang="en-US">
                <a:solidFill>
                  <a:prstClr val="black"/>
                </a:solidFill>
              </a:rPr>
              <a:pPr>
                <a:defRPr/>
              </a:pPr>
              <a:t>15</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12E365-89A4-4034-8175-72AB972B6851}" type="slidenum">
              <a:rPr lang="en-US" smtClean="0"/>
              <a:t>18</a:t>
            </a:fld>
            <a:endParaRPr lang="en-US"/>
          </a:p>
        </p:txBody>
      </p:sp>
    </p:spTree>
    <p:extLst>
      <p:ext uri="{BB962C8B-B14F-4D97-AF65-F5344CB8AC3E}">
        <p14:creationId xmlns:p14="http://schemas.microsoft.com/office/powerpoint/2010/main" val="2500099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2E365-89A4-4034-8175-72AB972B6851}" type="slidenum">
              <a:rPr lang="en-US" smtClean="0"/>
              <a:t>19</a:t>
            </a:fld>
            <a:endParaRPr lang="en-US"/>
          </a:p>
        </p:txBody>
      </p:sp>
    </p:spTree>
    <p:extLst>
      <p:ext uri="{BB962C8B-B14F-4D97-AF65-F5344CB8AC3E}">
        <p14:creationId xmlns:p14="http://schemas.microsoft.com/office/powerpoint/2010/main" val="13977165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2E365-89A4-4034-8175-72AB972B6851}" type="slidenum">
              <a:rPr lang="en-US" smtClean="0"/>
              <a:t>20</a:t>
            </a:fld>
            <a:endParaRPr lang="en-US"/>
          </a:p>
        </p:txBody>
      </p:sp>
    </p:spTree>
    <p:extLst>
      <p:ext uri="{BB962C8B-B14F-4D97-AF65-F5344CB8AC3E}">
        <p14:creationId xmlns:p14="http://schemas.microsoft.com/office/powerpoint/2010/main" val="2037374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212E365-89A4-4034-8175-72AB972B6851}" type="slidenum">
              <a:rPr lang="en-US" smtClean="0"/>
              <a:t>21</a:t>
            </a:fld>
            <a:endParaRPr lang="en-US"/>
          </a:p>
        </p:txBody>
      </p:sp>
    </p:spTree>
    <p:extLst>
      <p:ext uri="{BB962C8B-B14F-4D97-AF65-F5344CB8AC3E}">
        <p14:creationId xmlns:p14="http://schemas.microsoft.com/office/powerpoint/2010/main" val="6679982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12E365-89A4-4034-8175-72AB972B6851}" type="slidenum">
              <a:rPr lang="en-US" smtClean="0"/>
              <a:t>22</a:t>
            </a:fld>
            <a:endParaRPr lang="en-US"/>
          </a:p>
        </p:txBody>
      </p:sp>
    </p:spTree>
    <p:extLst>
      <p:ext uri="{BB962C8B-B14F-4D97-AF65-F5344CB8AC3E}">
        <p14:creationId xmlns:p14="http://schemas.microsoft.com/office/powerpoint/2010/main" val="1970363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b="1" i="1" u="sng" smtClean="0">
                <a:solidFill>
                  <a:srgbClr val="000000"/>
                </a:solidFill>
              </a:rPr>
              <a:t>Objective:</a:t>
            </a:r>
            <a:r>
              <a:rPr lang="en-US" altLang="en-US" smtClean="0">
                <a:solidFill>
                  <a:srgbClr val="000000"/>
                </a:solidFill>
              </a:rPr>
              <a:t> </a:t>
            </a:r>
            <a:r>
              <a:rPr lang="en-US" altLang="en-US" smtClean="0"/>
              <a:t>Develop a flexible, membrane-based water recovery system that, coupled with a catalytic post-treatment system, will produce potable water.</a:t>
            </a:r>
          </a:p>
          <a:p>
            <a:pPr eaLnBrk="1" hangingPunct="1">
              <a:spcBef>
                <a:spcPct val="0"/>
              </a:spcBef>
            </a:pPr>
            <a:endParaRPr lang="en-US" altLang="en-US" smtClean="0"/>
          </a:p>
          <a:p>
            <a:pPr eaLnBrk="1" hangingPunct="1">
              <a:spcBef>
                <a:spcPct val="0"/>
              </a:spcBef>
            </a:pPr>
            <a:endParaRPr lang="en-US" altLang="en-US" smtClean="0">
              <a:solidFill>
                <a:srgbClr val="000000"/>
              </a:solidFill>
            </a:endParaRPr>
          </a:p>
          <a:p>
            <a:pPr eaLnBrk="1" hangingPunct="1">
              <a:spcBef>
                <a:spcPct val="0"/>
              </a:spcBef>
            </a:pPr>
            <a:r>
              <a:rPr lang="en-US" altLang="en-US" b="1" i="1" u="sng" smtClean="0">
                <a:solidFill>
                  <a:srgbClr val="000000"/>
                </a:solidFill>
              </a:rPr>
              <a:t>Technology Description:</a:t>
            </a:r>
            <a:r>
              <a:rPr lang="en-US" altLang="en-US" smtClean="0">
                <a:solidFill>
                  <a:srgbClr val="000000"/>
                </a:solidFill>
              </a:rPr>
              <a:t>   </a:t>
            </a:r>
          </a:p>
          <a:p>
            <a:pPr eaLnBrk="1" hangingPunct="1">
              <a:spcBef>
                <a:spcPct val="0"/>
              </a:spcBef>
            </a:pPr>
            <a:r>
              <a:rPr lang="en-US" altLang="en-US" smtClean="0"/>
              <a:t>The direct osmotic concentration (DOC) system is a highly integrated membrane treatment process for reclamation of spacecraft wastewater.  It incorporates forward osmosis (FO), membrane evaporation process, reverse osmosis (RO) desalination, and a catalytic oxidation post-treatment. The system is designed to accept separated hygiene, urine, and humidity condensate wastewater streams and produce a potable quality product.</a:t>
            </a:r>
            <a:r>
              <a:rPr lang="en-US" altLang="en-US" sz="1400"/>
              <a:t> </a:t>
            </a:r>
          </a:p>
        </p:txBody>
      </p:sp>
      <p:sp>
        <p:nvSpPr>
          <p:cNvPr id="70660"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8C0B9D-C8A1-4D5A-BF53-C3F8DBEDAF5F}" type="slidenum">
              <a:rPr lang="en-US">
                <a:solidFill>
                  <a:prstClr val="black"/>
                </a:solidFill>
              </a:rPr>
              <a:pPr>
                <a:defRPr/>
              </a:pPr>
              <a:t>25</a:t>
            </a:fld>
            <a:endParaRPr lang="en-US">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Rectangle 3"/>
          <p:cNvSpPr>
            <a:spLocks noGrp="1" noChangeArrowheads="1"/>
          </p:cNvSpPr>
          <p:nvPr>
            <p:ph type="body" idx="1"/>
          </p:nvPr>
        </p:nvSpPr>
        <p:spPr bwMode="auto">
          <a:xfrm>
            <a:off x="914815" y="4343400"/>
            <a:ext cx="5028370" cy="41163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xfrm>
            <a:off x="914815" y="4343400"/>
            <a:ext cx="5028370" cy="41163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5D40EF-864C-4DDC-B646-8B7DA532952D}" type="slidenum">
              <a:rPr lang="en-US" altLang="en-US"/>
              <a:pPr/>
              <a:t>31</a:t>
            </a:fld>
            <a:endParaRPr lang="en-US" altLang="en-US"/>
          </a:p>
        </p:txBody>
      </p:sp>
      <p:sp>
        <p:nvSpPr>
          <p:cNvPr id="84994" name="Rectangle 2"/>
          <p:cNvSpPr>
            <a:spLocks noRot="1" noChangeArrowheads="1" noTextEdit="1"/>
          </p:cNvSpPr>
          <p:nvPr>
            <p:ph type="sldImg"/>
          </p:nvPr>
        </p:nvSpPr>
        <p:spPr>
          <a:ln/>
        </p:spPr>
      </p:sp>
      <p:sp>
        <p:nvSpPr>
          <p:cNvPr id="84995" name="Rectangle 3"/>
          <p:cNvSpPr>
            <a:spLocks noGrp="1" noChangeArrowheads="1"/>
          </p:cNvSpPr>
          <p:nvPr>
            <p:ph type="body" idx="1"/>
          </p:nvPr>
        </p:nvSpPr>
        <p:spPr/>
        <p:txBody>
          <a:bodyPr/>
          <a:lstStyle/>
          <a:p>
            <a:r>
              <a:rPr lang="en-US" altLang="en-US" b="1"/>
              <a:t>VW Bags</a:t>
            </a:r>
          </a:p>
          <a:p>
            <a:r>
              <a:rPr lang="en-US" altLang="en-US"/>
              <a:t> </a:t>
            </a:r>
          </a:p>
          <a:p>
            <a:r>
              <a:rPr lang="en-US" altLang="en-US"/>
              <a:t>The temporary stowage bags are used for temporary stowage of small items and permanent stowage of dry refuse or "trash". The waste bag, nicknamed the "VW" bag, is a two-pocket unit. The outer pocket is deep, about 3 feet by 1 foot by 3 inches and is held shut by a bar spring. The inner pocket is flat, about 1 by 1 foot and is held shut by a rubber bungee. The bags are attached to the girth shelf and LEB by snaps. The outer bag is for dry uncontaminated waste matter and the inner bag serves as temporary stowage for small items. There are three waste bags, one for each crewman. The Commander's bag attaches to the left girth shelf, the LM pilot's to the right girth shelf, and the CM pilot's, the LEB. They are stowed in a storage locker at launch and entry.</a:t>
            </a:r>
          </a:p>
          <a:p>
            <a:endParaRPr lang="en-US" altLang="en-US"/>
          </a:p>
        </p:txBody>
      </p:sp>
    </p:spTree>
    <p:extLst>
      <p:ext uri="{BB962C8B-B14F-4D97-AF65-F5344CB8AC3E}">
        <p14:creationId xmlns:p14="http://schemas.microsoft.com/office/powerpoint/2010/main" val="4610032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89637E-627F-4EF1-858C-9A877CA87B31}" type="slidenum">
              <a:rPr lang="en-US" altLang="en-US"/>
              <a:pPr/>
              <a:t>35</a:t>
            </a:fld>
            <a:endParaRPr lang="en-US" altLang="en-US"/>
          </a:p>
        </p:txBody>
      </p:sp>
      <p:sp>
        <p:nvSpPr>
          <p:cNvPr id="73730" name="Rectangle 2"/>
          <p:cNvSpPr>
            <a:spLocks noRot="1" noChangeArrowheads="1" noTextEdit="1"/>
          </p:cNvSpPr>
          <p:nvPr>
            <p:ph type="sldImg"/>
          </p:nvPr>
        </p:nvSpPr>
        <p:spPr>
          <a:xfrm>
            <a:off x="1190625" y="703263"/>
            <a:ext cx="4630738" cy="3473450"/>
          </a:xfrm>
          <a:ln/>
        </p:spPr>
      </p:sp>
      <p:sp>
        <p:nvSpPr>
          <p:cNvPr id="73731" name="Rectangle 3"/>
          <p:cNvSpPr>
            <a:spLocks noGrp="1" noChangeArrowheads="1"/>
          </p:cNvSpPr>
          <p:nvPr>
            <p:ph type="body" idx="1"/>
          </p:nvPr>
        </p:nvSpPr>
        <p:spPr>
          <a:xfrm>
            <a:off x="935038" y="4416425"/>
            <a:ext cx="5140325" cy="4183063"/>
          </a:xfrm>
        </p:spPr>
        <p:txBody>
          <a:bodyPr/>
          <a:lstStyle/>
          <a:p>
            <a:endParaRPr lang="en-US" altLang="en-US"/>
          </a:p>
        </p:txBody>
      </p:sp>
    </p:spTree>
    <p:extLst>
      <p:ext uri="{BB962C8B-B14F-4D97-AF65-F5344CB8AC3E}">
        <p14:creationId xmlns:p14="http://schemas.microsoft.com/office/powerpoint/2010/main" val="20640695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01F6BA-7499-48A9-AC8E-27E45498B390}" type="slidenum">
              <a:rPr lang="en-US" altLang="en-US"/>
              <a:pPr/>
              <a:t>38</a:t>
            </a:fld>
            <a:endParaRPr lang="en-US" altLang="en-US"/>
          </a:p>
        </p:txBody>
      </p:sp>
      <p:sp>
        <p:nvSpPr>
          <p:cNvPr id="71682" name="Rectangle 2"/>
          <p:cNvSpPr>
            <a:spLocks noRot="1" noChangeArrowheads="1" noTextEdit="1"/>
          </p:cNvSpPr>
          <p:nvPr>
            <p:ph type="sldImg"/>
          </p:nvPr>
        </p:nvSpPr>
        <p:spPr>
          <a:xfrm>
            <a:off x="1190625" y="703263"/>
            <a:ext cx="4630738" cy="3473450"/>
          </a:xfrm>
          <a:ln/>
        </p:spPr>
      </p:sp>
      <p:sp>
        <p:nvSpPr>
          <p:cNvPr id="71683" name="Rectangle 3"/>
          <p:cNvSpPr>
            <a:spLocks noGrp="1" noChangeArrowheads="1"/>
          </p:cNvSpPr>
          <p:nvPr>
            <p:ph type="body" idx="1"/>
          </p:nvPr>
        </p:nvSpPr>
        <p:spPr>
          <a:xfrm>
            <a:off x="935038" y="4416425"/>
            <a:ext cx="5140325" cy="4183063"/>
          </a:xfrm>
        </p:spPr>
        <p:txBody>
          <a:bodyPr/>
          <a:lstStyle/>
          <a:p>
            <a:endParaRPr lang="en-US" altLang="en-US"/>
          </a:p>
        </p:txBody>
      </p:sp>
    </p:spTree>
    <p:extLst>
      <p:ext uri="{BB962C8B-B14F-4D97-AF65-F5344CB8AC3E}">
        <p14:creationId xmlns:p14="http://schemas.microsoft.com/office/powerpoint/2010/main" val="32650881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89B186EC-1EAD-4402-86BC-D412BC9D2F1A}" type="slidenum">
              <a:rPr lang="en-US">
                <a:solidFill>
                  <a:prstClr val="black"/>
                </a:solidFill>
              </a:rPr>
              <a:pPr>
                <a:defRPr/>
              </a:pPr>
              <a:t>39</a:t>
            </a:fld>
            <a:endParaRPr lang="en-US">
              <a:solidFill>
                <a:prstClr val="black"/>
              </a:solidFill>
            </a:endParaRPr>
          </a:p>
        </p:txBody>
      </p:sp>
      <p:sp>
        <p:nvSpPr>
          <p:cNvPr id="55300" name="Rectangle 6"/>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497D04-ED7A-41CD-8480-A6A8B82A9087}" type="slidenum">
              <a:rPr lang="en-US" smtClean="0"/>
              <a:t>42</a:t>
            </a:fld>
            <a:endParaRPr lang="en-US"/>
          </a:p>
        </p:txBody>
      </p:sp>
    </p:spTree>
    <p:extLst>
      <p:ext uri="{BB962C8B-B14F-4D97-AF65-F5344CB8AC3E}">
        <p14:creationId xmlns:p14="http://schemas.microsoft.com/office/powerpoint/2010/main" val="35178629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a:defRPr/>
            </a:pPr>
            <a:fld id="{AFF23AD5-F7E1-4B94-BA95-59A06225C40A}" type="slidenum">
              <a:rPr lang="en-US">
                <a:solidFill>
                  <a:prstClr val="black"/>
                </a:solidFill>
              </a:rPr>
              <a:pPr>
                <a:defRPr/>
              </a:pPr>
              <a:t>45</a:t>
            </a:fld>
            <a:endParaRPr lang="en-US" dirty="0">
              <a:solidFill>
                <a:prstClr val="black"/>
              </a:solidFill>
            </a:endParaRPr>
          </a:p>
        </p:txBody>
      </p:sp>
      <p:sp>
        <p:nvSpPr>
          <p:cNvPr id="624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8" name="Rectangle 6"/>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CD0F51A-8C65-44F4-8AFE-779FC9CCE1BD}"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2563123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0F51A-8C65-44F4-8AFE-779FC9CCE1BD}"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1096879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CD0F51A-8C65-44F4-8AFE-779FC9CCE1BD}"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360601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CD0F51A-8C65-44F4-8AFE-779FC9CCE1BD}"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15103385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CD0F51A-8C65-44F4-8AFE-779FC9CCE1BD}" type="datetimeFigureOut">
              <a:rPr lang="en-US" smtClean="0"/>
              <a:t>2/22/2022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1171657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CD0F51A-8C65-44F4-8AFE-779FC9CCE1BD}" type="datetimeFigureOut">
              <a:rPr lang="en-US" smtClean="0"/>
              <a:t>2/22/2022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4096312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D0F51A-8C65-44F4-8AFE-779FC9CCE1BD}" type="datetimeFigureOut">
              <a:rPr lang="en-US" smtClean="0"/>
              <a:t>2/22/2022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1453256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0F51A-8C65-44F4-8AFE-779FC9CCE1BD}"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597907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CD0F51A-8C65-44F4-8AFE-779FC9CCE1BD}" type="datetimeFigureOut">
              <a:rPr lang="en-US" smtClean="0"/>
              <a:t>2/22/2022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215044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0F51A-8C65-44F4-8AFE-779FC9CCE1BD}"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2898139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D0F51A-8C65-44F4-8AFE-779FC9CCE1BD}" type="datetimeFigureOut">
              <a:rPr lang="en-US" smtClean="0"/>
              <a:t>2/22/2022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DEE795-98D6-49FB-A9BA-C8B57D551338}" type="slidenum">
              <a:rPr lang="en-US" smtClean="0"/>
              <a:t>‹#›</a:t>
            </a:fld>
            <a:endParaRPr lang="en-US"/>
          </a:p>
        </p:txBody>
      </p:sp>
    </p:spTree>
    <p:extLst>
      <p:ext uri="{BB962C8B-B14F-4D97-AF65-F5344CB8AC3E}">
        <p14:creationId xmlns:p14="http://schemas.microsoft.com/office/powerpoint/2010/main" val="36540681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23D0800F-904D-4D55-B686-DBC41E1ABFFF}"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22DCEAA-A630-4CD4-BA7A-B688A74FB2A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313670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1A9BBB6-BD44-49FA-A858-516D07A69CE1}"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7311A95-044B-45DC-8619-1828520053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94720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79DD2A1-D1C8-45E6-A68F-BA1CDDAA30A1}"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568536C-CCF1-4416-AA0F-DA52E87C875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81415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586857E-C00B-4A9F-884F-163F72E79480}"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FDDA61D-6F77-4DCF-B50C-129874935ED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638713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EFAB6A8-D401-4F64-8C38-ED49F890A2E6}"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F2C22270-C9DF-4419-95FE-4FDE2BECCD8C}"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194318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DD7633FC-98AE-46A5-89A0-BB02F42EB7A1}"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91800ED1-42D9-42C3-A64F-954EB1C541A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696119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C621009E-C603-4030-8D05-F8776D86799E}"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B4FEC6F-6F75-4E96-A02C-F9DAF186C63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504267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CB2792D0-29E0-4DFE-976D-B345007D5D78}"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A4593C1B-700D-4CB1-BD84-5BEEA20A9AA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247867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E71B2B12-1355-4E74-9C7A-F46D1718EFBF}"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E66B72D-1518-452B-98AC-92BA3EF74B1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2790988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838B80F-1BA8-4A19-B21B-566870AE4EEE}"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ABA3827-A11B-4D2D-B633-7E77B6B746B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3726054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B1C251C-9974-4AAE-8DC4-73CECB409B99}"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7FEBE9D5-A8EE-470A-A7DC-2961E6CD05C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563086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D0F51A-8C65-44F4-8AFE-779FC9CCE1BD}" type="datetimeFigureOut">
              <a:rPr lang="en-US" smtClean="0"/>
              <a:t>2/22/2022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DEE795-98D6-49FB-A9BA-C8B57D551338}" type="slidenum">
              <a:rPr lang="en-US" smtClean="0"/>
              <a:t>‹#›</a:t>
            </a:fld>
            <a:endParaRPr lang="en-US"/>
          </a:p>
        </p:txBody>
      </p:sp>
    </p:spTree>
    <p:extLst>
      <p:ext uri="{BB962C8B-B14F-4D97-AF65-F5344CB8AC3E}">
        <p14:creationId xmlns:p14="http://schemas.microsoft.com/office/powerpoint/2010/main" val="28192045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1F9874E0-909A-4F8E-936F-B68A86B4732C}" type="datetimeFigureOut">
              <a:rPr lang="en-US">
                <a:solidFill>
                  <a:prstClr val="black">
                    <a:tint val="75000"/>
                  </a:prstClr>
                </a:solidFill>
              </a:rPr>
              <a:pPr>
                <a:defRPr/>
              </a:pPr>
              <a:t>2/22/2022</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1A0DDD81-E8FE-48DD-884D-CD6EB779329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041484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pn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2.png"/><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43.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2.png"/><Relationship Id="rId5" Type="http://schemas.openxmlformats.org/officeDocument/2006/relationships/image" Target="../media/image46.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55.jpeg"/><Relationship Id="rId5" Type="http://schemas.openxmlformats.org/officeDocument/2006/relationships/image" Target="../media/image2.png"/><Relationship Id="rId4" Type="http://schemas.openxmlformats.org/officeDocument/2006/relationships/image" Target="../media/image54.jpeg"/></Relationships>
</file>

<file path=ppt/slides/_rels/slide26.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59.png"/><Relationship Id="rId5" Type="http://schemas.openxmlformats.org/officeDocument/2006/relationships/image" Target="../media/image2.png"/><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26.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67.jpe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13.xml"/><Relationship Id="rId6" Type="http://schemas.openxmlformats.org/officeDocument/2006/relationships/image" Target="../media/image65.jpeg"/><Relationship Id="rId11" Type="http://schemas.openxmlformats.org/officeDocument/2006/relationships/image" Target="../media/image2.png"/><Relationship Id="rId5" Type="http://schemas.openxmlformats.org/officeDocument/2006/relationships/image" Target="../media/image64.jpeg"/><Relationship Id="rId10" Type="http://schemas.openxmlformats.org/officeDocument/2006/relationships/image" Target="../media/image69.jpeg"/><Relationship Id="rId4" Type="http://schemas.openxmlformats.org/officeDocument/2006/relationships/image" Target="../media/image63.jpeg"/><Relationship Id="rId9" Type="http://schemas.openxmlformats.org/officeDocument/2006/relationships/image" Target="../media/image68.jpeg"/></Relationships>
</file>

<file path=ppt/slides/_rels/slide29.xml.rels><?xml version="1.0" encoding="UTF-8" standalone="yes"?>
<Relationships xmlns="http://schemas.openxmlformats.org/package/2006/relationships"><Relationship Id="rId3" Type="http://schemas.openxmlformats.org/officeDocument/2006/relationships/image" Target="../media/image70.jpeg"/><Relationship Id="rId7" Type="http://schemas.openxmlformats.org/officeDocument/2006/relationships/image" Target="../media/image73.jpeg"/><Relationship Id="rId2" Type="http://schemas.openxmlformats.org/officeDocument/2006/relationships/notesSlide" Target="../notesSlides/notesSlide27.xml"/><Relationship Id="rId1" Type="http://schemas.openxmlformats.org/officeDocument/2006/relationships/slideLayout" Target="../slideLayouts/slideLayout17.xml"/><Relationship Id="rId6" Type="http://schemas.openxmlformats.org/officeDocument/2006/relationships/image" Target="../media/image72.jpeg"/><Relationship Id="rId5" Type="http://schemas.openxmlformats.org/officeDocument/2006/relationships/image" Target="../media/image2.png"/><Relationship Id="rId4" Type="http://schemas.openxmlformats.org/officeDocument/2006/relationships/image" Target="../media/image71.jpeg"/></Relationships>
</file>

<file path=ppt/slides/_rels/slide3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28.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78.jpeg"/></Relationships>
</file>

<file path=ppt/slides/_rels/slide3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jpeg"/><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image" Target="../media/image82.jpeg"/><Relationship Id="rId4" Type="http://schemas.openxmlformats.org/officeDocument/2006/relationships/image" Target="../media/image81.jpe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3.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0.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7.xml"/><Relationship Id="rId1" Type="http://schemas.openxmlformats.org/officeDocument/2006/relationships/vmlDrawing" Target="../drawings/vmlDrawing1.vml"/><Relationship Id="rId5" Type="http://schemas.openxmlformats.org/officeDocument/2006/relationships/image" Target="../media/image2.png"/><Relationship Id="rId4" Type="http://schemas.openxmlformats.org/officeDocument/2006/relationships/image" Target="../media/image85.wmf"/></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3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88.jpeg"/></Relationships>
</file>

<file path=ppt/slides/_rels/slide39.xml.rels><?xml version="1.0" encoding="UTF-8" standalone="yes"?>
<Relationships xmlns="http://schemas.openxmlformats.org/package/2006/relationships"><Relationship Id="rId3" Type="http://schemas.openxmlformats.org/officeDocument/2006/relationships/image" Target="../media/image89.jpeg"/><Relationship Id="rId7"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17.xml"/><Relationship Id="rId6" Type="http://schemas.openxmlformats.org/officeDocument/2006/relationships/image" Target="../media/image92.jpeg"/><Relationship Id="rId5" Type="http://schemas.openxmlformats.org/officeDocument/2006/relationships/image" Target="../media/image91.jpeg"/><Relationship Id="rId4" Type="http://schemas.openxmlformats.org/officeDocument/2006/relationships/image" Target="../media/image90.jpeg"/></Relationships>
</file>

<file path=ppt/slides/_rels/slide40.xml.rels><?xml version="1.0" encoding="UTF-8" standalone="yes"?>
<Relationships xmlns="http://schemas.openxmlformats.org/package/2006/relationships"><Relationship Id="rId3" Type="http://schemas.openxmlformats.org/officeDocument/2006/relationships/image" Target="../media/image93.wmf"/><Relationship Id="rId2" Type="http://schemas.openxmlformats.org/officeDocument/2006/relationships/notesSlide" Target="../notesSlides/notesSlide33.xml"/><Relationship Id="rId1" Type="http://schemas.openxmlformats.org/officeDocument/2006/relationships/slideLayout" Target="../slideLayouts/slideLayout17.xml"/><Relationship Id="rId6" Type="http://schemas.openxmlformats.org/officeDocument/2006/relationships/image" Target="../media/image2.png"/><Relationship Id="rId5" Type="http://schemas.openxmlformats.org/officeDocument/2006/relationships/image" Target="../media/image95.wmf"/><Relationship Id="rId4" Type="http://schemas.openxmlformats.org/officeDocument/2006/relationships/image" Target="../media/image94.wmf"/></Relationships>
</file>

<file path=ppt/slides/_rels/slide41.xml.rels><?xml version="1.0" encoding="UTF-8" standalone="yes"?>
<Relationships xmlns="http://schemas.openxmlformats.org/package/2006/relationships"><Relationship Id="rId3" Type="http://schemas.openxmlformats.org/officeDocument/2006/relationships/image" Target="../media/image97.wmf"/><Relationship Id="rId7" Type="http://schemas.openxmlformats.org/officeDocument/2006/relationships/image" Target="../media/image2.png"/><Relationship Id="rId2" Type="http://schemas.openxmlformats.org/officeDocument/2006/relationships/image" Target="../media/image96.png"/><Relationship Id="rId1" Type="http://schemas.openxmlformats.org/officeDocument/2006/relationships/slideLayout" Target="../slideLayouts/slideLayout15.xml"/><Relationship Id="rId6" Type="http://schemas.openxmlformats.org/officeDocument/2006/relationships/image" Target="../media/image100.wmf"/><Relationship Id="rId5" Type="http://schemas.openxmlformats.org/officeDocument/2006/relationships/image" Target="../media/image99.wmf"/><Relationship Id="rId4" Type="http://schemas.openxmlformats.org/officeDocument/2006/relationships/image" Target="../media/image98.png"/></Relationships>
</file>

<file path=ppt/slides/_rels/slide42.xml.rels><?xml version="1.0" encoding="UTF-8" standalone="yes"?>
<Relationships xmlns="http://schemas.openxmlformats.org/package/2006/relationships"><Relationship Id="rId8" Type="http://schemas.openxmlformats.org/officeDocument/2006/relationships/image" Target="../media/image106.jpeg"/><Relationship Id="rId3" Type="http://schemas.openxmlformats.org/officeDocument/2006/relationships/notesSlide" Target="../notesSlides/notesSlide34.xml"/><Relationship Id="rId7" Type="http://schemas.openxmlformats.org/officeDocument/2006/relationships/image" Target="../media/image105.jpeg"/><Relationship Id="rId12" Type="http://schemas.openxmlformats.org/officeDocument/2006/relationships/image" Target="../media/image2.png"/><Relationship Id="rId2" Type="http://schemas.openxmlformats.org/officeDocument/2006/relationships/slideLayout" Target="../slideLayouts/slideLayout15.xml"/><Relationship Id="rId1" Type="http://schemas.openxmlformats.org/officeDocument/2006/relationships/vmlDrawing" Target="../drawings/vmlDrawing2.vml"/><Relationship Id="rId6" Type="http://schemas.openxmlformats.org/officeDocument/2006/relationships/image" Target="../media/image104.jpeg"/><Relationship Id="rId11" Type="http://schemas.openxmlformats.org/officeDocument/2006/relationships/image" Target="../media/image107.jpeg"/><Relationship Id="rId5" Type="http://schemas.openxmlformats.org/officeDocument/2006/relationships/image" Target="../media/image103.jpeg"/><Relationship Id="rId10" Type="http://schemas.openxmlformats.org/officeDocument/2006/relationships/image" Target="../media/image101.png"/><Relationship Id="rId4" Type="http://schemas.openxmlformats.org/officeDocument/2006/relationships/image" Target="../media/image102.jpeg"/><Relationship Id="rId9" Type="http://schemas.openxmlformats.org/officeDocument/2006/relationships/oleObject" Target="../embeddings/oleObject2.bin"/></Relationships>
</file>

<file path=ppt/slides/_rels/slide4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35.xml"/><Relationship Id="rId1" Type="http://schemas.openxmlformats.org/officeDocument/2006/relationships/slideLayout" Target="../slideLayouts/slideLayout18.xml"/><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notesSlide" Target="../notesSlides/notesSlide36.xml"/><Relationship Id="rId1" Type="http://schemas.openxmlformats.org/officeDocument/2006/relationships/slideLayout" Target="../slideLayouts/slideLayout17.xml"/><Relationship Id="rId5" Type="http://schemas.openxmlformats.org/officeDocument/2006/relationships/image" Target="../media/image110.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pPr eaLnBrk="1" hangingPunct="1"/>
            <a:endParaRPr lang="en-US" altLang="en-US" smtClean="0"/>
          </a:p>
        </p:txBody>
      </p:sp>
      <p:sp>
        <p:nvSpPr>
          <p:cNvPr id="121859" name="Rectangle 3"/>
          <p:cNvSpPr>
            <a:spLocks noGrp="1" noChangeArrowheads="1"/>
          </p:cNvSpPr>
          <p:nvPr>
            <p:ph type="subTitle" idx="1"/>
          </p:nvPr>
        </p:nvSpPr>
        <p:spPr/>
        <p:txBody>
          <a:bodyPr rtlCol="0">
            <a:normAutofit/>
          </a:bodyPr>
          <a:lstStyle/>
          <a:p>
            <a:pPr eaLnBrk="1" fontAlgn="auto" hangingPunct="1">
              <a:spcAft>
                <a:spcPts val="0"/>
              </a:spcAft>
              <a:buFont typeface="Arial" pitchFamily="34" charset="0"/>
              <a:buNone/>
              <a:defRPr/>
            </a:pPr>
            <a:endParaRPr lang="en-US" dirty="0" smtClean="0"/>
          </a:p>
        </p:txBody>
      </p:sp>
      <p:pic>
        <p:nvPicPr>
          <p:cNvPr id="2052" name="Picture 4" descr="Moon earth powerpoint backgroun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22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4" name="Rectangle 6"/>
          <p:cNvSpPr>
            <a:spLocks noChangeArrowheads="1"/>
          </p:cNvSpPr>
          <p:nvPr/>
        </p:nvSpPr>
        <p:spPr bwMode="auto">
          <a:xfrm>
            <a:off x="-936625" y="3810000"/>
            <a:ext cx="64008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fontAlgn="base">
              <a:spcAft>
                <a:spcPct val="0"/>
              </a:spcAft>
              <a:buFontTx/>
              <a:buNone/>
            </a:pPr>
            <a:r>
              <a:rPr lang="en-US" altLang="en-US" sz="1800" dirty="0">
                <a:solidFill>
                  <a:prstClr val="white"/>
                </a:solidFill>
                <a:latin typeface="Lucida Sans" pitchFamily="34" charset="0"/>
              </a:rPr>
              <a:t>John A. Hogan, Ph.D.</a:t>
            </a:r>
          </a:p>
          <a:p>
            <a:pPr algn="ctr" fontAlgn="base">
              <a:spcAft>
                <a:spcPct val="0"/>
              </a:spcAft>
              <a:buFontTx/>
              <a:buNone/>
            </a:pPr>
            <a:r>
              <a:rPr lang="en-US" altLang="en-US" sz="1400" dirty="0">
                <a:solidFill>
                  <a:prstClr val="white"/>
                </a:solidFill>
                <a:latin typeface="Lucida Sans" pitchFamily="34" charset="0"/>
              </a:rPr>
              <a:t>Bioengineering Branch</a:t>
            </a:r>
          </a:p>
          <a:p>
            <a:pPr algn="ctr" fontAlgn="base">
              <a:spcAft>
                <a:spcPct val="0"/>
              </a:spcAft>
              <a:buFontTx/>
              <a:buNone/>
            </a:pPr>
            <a:r>
              <a:rPr lang="en-US" altLang="en-US" sz="1400" dirty="0">
                <a:solidFill>
                  <a:prstClr val="white"/>
                </a:solidFill>
                <a:latin typeface="Lucida Sans" pitchFamily="34" charset="0"/>
              </a:rPr>
              <a:t>NASA Ames Research Center</a:t>
            </a:r>
          </a:p>
          <a:p>
            <a:pPr algn="ctr" fontAlgn="base">
              <a:spcAft>
                <a:spcPct val="0"/>
              </a:spcAft>
              <a:buFontTx/>
              <a:buNone/>
            </a:pPr>
            <a:endParaRPr lang="en-US" altLang="en-US" sz="1200" dirty="0">
              <a:solidFill>
                <a:prstClr val="white"/>
              </a:solidFill>
              <a:latin typeface="Lucida Sans" pitchFamily="34" charset="0"/>
            </a:endParaRPr>
          </a:p>
          <a:p>
            <a:pPr algn="ctr" fontAlgn="base">
              <a:spcAft>
                <a:spcPct val="0"/>
              </a:spcAft>
              <a:buFontTx/>
              <a:buNone/>
            </a:pPr>
            <a:endParaRPr lang="en-US" altLang="en-US" sz="700" dirty="0">
              <a:solidFill>
                <a:prstClr val="white"/>
              </a:solidFill>
              <a:latin typeface="Lucida Sans" pitchFamily="34" charset="0"/>
            </a:endParaRPr>
          </a:p>
        </p:txBody>
      </p:sp>
      <p:sp>
        <p:nvSpPr>
          <p:cNvPr id="2053" name="Rectangle 5"/>
          <p:cNvSpPr>
            <a:spLocks noChangeArrowheads="1"/>
          </p:cNvSpPr>
          <p:nvPr/>
        </p:nvSpPr>
        <p:spPr bwMode="auto">
          <a:xfrm>
            <a:off x="0" y="12954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fontAlgn="base">
              <a:spcBef>
                <a:spcPct val="0"/>
              </a:spcBef>
              <a:spcAft>
                <a:spcPct val="0"/>
              </a:spcAft>
              <a:buFontTx/>
              <a:buNone/>
            </a:pPr>
            <a:r>
              <a:rPr lang="en-US" altLang="en-US" sz="4000" dirty="0" smtClean="0">
                <a:solidFill>
                  <a:prstClr val="white"/>
                </a:solidFill>
                <a:latin typeface="Lucida Sans" pitchFamily="34" charset="0"/>
              </a:rPr>
              <a:t>Supporting Life in Space:</a:t>
            </a:r>
            <a:endParaRPr lang="en-US" altLang="en-US" sz="4000" dirty="0">
              <a:solidFill>
                <a:prstClr val="white"/>
              </a:solidFill>
              <a:latin typeface="Lucida Sans" pitchFamily="34" charset="0"/>
            </a:endParaRPr>
          </a:p>
          <a:p>
            <a:pPr algn="ctr" fontAlgn="base">
              <a:spcBef>
                <a:spcPct val="0"/>
              </a:spcBef>
              <a:spcAft>
                <a:spcPct val="0"/>
              </a:spcAft>
              <a:buFontTx/>
              <a:buNone/>
            </a:pPr>
            <a:r>
              <a:rPr lang="en-US" altLang="en-US" sz="4000" dirty="0" smtClean="0">
                <a:solidFill>
                  <a:prstClr val="white"/>
                </a:solidFill>
                <a:latin typeface="Lucida Sans" pitchFamily="34" charset="0"/>
              </a:rPr>
              <a:t>Waste Management</a:t>
            </a:r>
            <a:endParaRPr lang="en-US" altLang="en-US" dirty="0">
              <a:solidFill>
                <a:prstClr val="white"/>
              </a:solidFill>
              <a:latin typeface="Castellar" pitchFamily="18" charset="0"/>
            </a:endParaRPr>
          </a:p>
        </p:txBody>
      </p:sp>
      <p:pic>
        <p:nvPicPr>
          <p:cNvPr id="5" name="Picture 4"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153400" y="2286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7" name="Picture 9" descr="ISS diagram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841574">
            <a:off x="2286000" y="685800"/>
            <a:ext cx="381000"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8"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8406713">
            <a:off x="2693988" y="2827338"/>
            <a:ext cx="4651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79695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xit" presetSubtype="0" fill="hold" grpId="0" nodeType="clickEffect">
                                  <p:stCondLst>
                                    <p:cond delay="0"/>
                                  </p:stCondLst>
                                  <p:childTnLst>
                                    <p:animEffect transition="out" filter="fade">
                                      <p:cBhvr>
                                        <p:cTn id="6" dur="2000"/>
                                        <p:tgtEl>
                                          <p:spTgt spid="2054"/>
                                        </p:tgtEl>
                                      </p:cBhvr>
                                    </p:animEffect>
                                    <p:set>
                                      <p:cBhvr>
                                        <p:cTn id="7" dur="1" fill="hold">
                                          <p:stCondLst>
                                            <p:cond delay="1999"/>
                                          </p:stCondLst>
                                        </p:cTn>
                                        <p:tgtEl>
                                          <p:spTgt spid="2054"/>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2000"/>
                                        <p:tgtEl>
                                          <p:spTgt spid="2053"/>
                                        </p:tgtEl>
                                      </p:cBhvr>
                                    </p:animEffect>
                                    <p:set>
                                      <p:cBhvr>
                                        <p:cTn id="10" dur="1" fill="hold">
                                          <p:stCondLst>
                                            <p:cond delay="1999"/>
                                          </p:stCondLst>
                                        </p:cTn>
                                        <p:tgtEl>
                                          <p:spTgt spid="205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2000"/>
                                        <p:tgtEl>
                                          <p:spTgt spid="5"/>
                                        </p:tgtEl>
                                      </p:cBhvr>
                                    </p:animEffect>
                                    <p:set>
                                      <p:cBhvr>
                                        <p:cTn id="13" dur="1" fill="hold">
                                          <p:stCondLst>
                                            <p:cond delay="1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4" grpId="0"/>
      <p:bldP spid="20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4" descr="backpack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09538"/>
            <a:ext cx="9144000" cy="718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09" name="Text Box 5"/>
          <p:cNvSpPr txBox="1">
            <a:spLocks noChangeArrowheads="1"/>
          </p:cNvSpPr>
          <p:nvPr/>
        </p:nvSpPr>
        <p:spPr bwMode="auto">
          <a:xfrm>
            <a:off x="561975" y="3467100"/>
            <a:ext cx="1098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Pressure</a:t>
            </a:r>
          </a:p>
        </p:txBody>
      </p:sp>
      <p:sp>
        <p:nvSpPr>
          <p:cNvPr id="98310" name="Text Box 6"/>
          <p:cNvSpPr txBox="1">
            <a:spLocks noChangeArrowheads="1"/>
          </p:cNvSpPr>
          <p:nvPr/>
        </p:nvSpPr>
        <p:spPr bwMode="auto">
          <a:xfrm>
            <a:off x="1600200" y="1614488"/>
            <a:ext cx="704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Food</a:t>
            </a:r>
          </a:p>
        </p:txBody>
      </p:sp>
      <p:sp>
        <p:nvSpPr>
          <p:cNvPr id="98311" name="Text Box 7"/>
          <p:cNvSpPr txBox="1">
            <a:spLocks noChangeArrowheads="1"/>
          </p:cNvSpPr>
          <p:nvPr/>
        </p:nvSpPr>
        <p:spPr bwMode="auto">
          <a:xfrm>
            <a:off x="7162800" y="1752600"/>
            <a:ext cx="1797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Waste Removal</a:t>
            </a:r>
          </a:p>
        </p:txBody>
      </p:sp>
      <p:sp>
        <p:nvSpPr>
          <p:cNvPr id="98312" name="Text Box 8"/>
          <p:cNvSpPr txBox="1">
            <a:spLocks noChangeArrowheads="1"/>
          </p:cNvSpPr>
          <p:nvPr/>
        </p:nvSpPr>
        <p:spPr bwMode="auto">
          <a:xfrm>
            <a:off x="990600" y="2514600"/>
            <a:ext cx="7937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Water</a:t>
            </a:r>
          </a:p>
        </p:txBody>
      </p:sp>
      <p:sp>
        <p:nvSpPr>
          <p:cNvPr id="98313" name="Text Box 9"/>
          <p:cNvSpPr txBox="1">
            <a:spLocks noChangeArrowheads="1"/>
          </p:cNvSpPr>
          <p:nvPr/>
        </p:nvSpPr>
        <p:spPr bwMode="auto">
          <a:xfrm>
            <a:off x="2362200" y="838200"/>
            <a:ext cx="463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Air</a:t>
            </a:r>
          </a:p>
        </p:txBody>
      </p:sp>
      <p:sp>
        <p:nvSpPr>
          <p:cNvPr id="98314" name="Text Box 10"/>
          <p:cNvSpPr txBox="1">
            <a:spLocks noChangeArrowheads="1"/>
          </p:cNvSpPr>
          <p:nvPr/>
        </p:nvSpPr>
        <p:spPr bwMode="auto">
          <a:xfrm>
            <a:off x="6597650" y="533400"/>
            <a:ext cx="2241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Radiation Protection</a:t>
            </a:r>
          </a:p>
        </p:txBody>
      </p:sp>
      <p:sp>
        <p:nvSpPr>
          <p:cNvPr id="98315" name="Text Box 11"/>
          <p:cNvSpPr txBox="1">
            <a:spLocks noChangeArrowheads="1"/>
          </p:cNvSpPr>
          <p:nvPr/>
        </p:nvSpPr>
        <p:spPr bwMode="auto">
          <a:xfrm>
            <a:off x="3124200" y="228600"/>
            <a:ext cx="1492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Temperature</a:t>
            </a:r>
          </a:p>
        </p:txBody>
      </p:sp>
      <p:sp>
        <p:nvSpPr>
          <p:cNvPr id="98316" name="Text Box 12"/>
          <p:cNvSpPr txBox="1">
            <a:spLocks noChangeArrowheads="1"/>
          </p:cNvSpPr>
          <p:nvPr/>
        </p:nvSpPr>
        <p:spPr bwMode="auto">
          <a:xfrm>
            <a:off x="7543800" y="3048000"/>
            <a:ext cx="9080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white"/>
                </a:solidFill>
              </a:rPr>
              <a:t>Gravity</a:t>
            </a:r>
          </a:p>
        </p:txBody>
      </p:sp>
      <p:pic>
        <p:nvPicPr>
          <p:cNvPr id="3083" name="Picture 12"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61552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grpId="0" nodeType="clickEffect">
                                  <p:stCondLst>
                                    <p:cond delay="0"/>
                                  </p:stCondLst>
                                  <p:iterate type="lt">
                                    <p:tmPct val="5000"/>
                                  </p:iterate>
                                  <p:childTnLst>
                                    <p:set>
                                      <p:cBhvr>
                                        <p:cTn id="6" dur="1" fill="hold">
                                          <p:stCondLst>
                                            <p:cond delay="0"/>
                                          </p:stCondLst>
                                        </p:cTn>
                                        <p:tgtEl>
                                          <p:spTgt spid="98316"/>
                                        </p:tgtEl>
                                        <p:attrNameLst>
                                          <p:attrName>style.visibility</p:attrName>
                                        </p:attrNameLst>
                                      </p:cBhvr>
                                      <p:to>
                                        <p:strVal val="visible"/>
                                      </p:to>
                                    </p:set>
                                    <p:anim calcmode="lin" valueType="num">
                                      <p:cBhvr>
                                        <p:cTn id="7" dur="1000" fill="hold"/>
                                        <p:tgtEl>
                                          <p:spTgt spid="98316"/>
                                        </p:tgtEl>
                                        <p:attrNameLst>
                                          <p:attrName>ppt_w</p:attrName>
                                        </p:attrNameLst>
                                      </p:cBhvr>
                                      <p:tavLst>
                                        <p:tav tm="0">
                                          <p:val>
                                            <p:fltVal val="0"/>
                                          </p:val>
                                        </p:tav>
                                        <p:tav tm="100000">
                                          <p:val>
                                            <p:strVal val="#ppt_w"/>
                                          </p:val>
                                        </p:tav>
                                      </p:tavLst>
                                    </p:anim>
                                    <p:anim calcmode="lin" valueType="num">
                                      <p:cBhvr>
                                        <p:cTn id="8" dur="1000" fill="hold"/>
                                        <p:tgtEl>
                                          <p:spTgt spid="98316"/>
                                        </p:tgtEl>
                                        <p:attrNameLst>
                                          <p:attrName>ppt_h</p:attrName>
                                        </p:attrNameLst>
                                      </p:cBhvr>
                                      <p:tavLst>
                                        <p:tav tm="0">
                                          <p:val>
                                            <p:fltVal val="0"/>
                                          </p:val>
                                        </p:tav>
                                        <p:tav tm="100000">
                                          <p:val>
                                            <p:strVal val="#ppt_h"/>
                                          </p:val>
                                        </p:tav>
                                      </p:tavLst>
                                    </p:anim>
                                    <p:anim calcmode="lin" valueType="num">
                                      <p:cBhvr>
                                        <p:cTn id="9" dur="1000" fill="hold"/>
                                        <p:tgtEl>
                                          <p:spTgt spid="98316"/>
                                        </p:tgtEl>
                                        <p:attrNameLst>
                                          <p:attrName>style.rotation</p:attrName>
                                        </p:attrNameLst>
                                      </p:cBhvr>
                                      <p:tavLst>
                                        <p:tav tm="0">
                                          <p:val>
                                            <p:fltVal val="90"/>
                                          </p:val>
                                        </p:tav>
                                        <p:tav tm="100000">
                                          <p:val>
                                            <p:fltVal val="0"/>
                                          </p:val>
                                        </p:tav>
                                      </p:tavLst>
                                    </p:anim>
                                    <p:animEffect transition="in" filter="fade">
                                      <p:cBhvr>
                                        <p:cTn id="10" dur="1000"/>
                                        <p:tgtEl>
                                          <p:spTgt spid="98316"/>
                                        </p:tgtEl>
                                      </p:cBhvr>
                                    </p:animEffect>
                                  </p:childTnLst>
                                </p:cTn>
                              </p:par>
                              <p:par>
                                <p:cTn id="11" presetID="31" presetClass="entr" presetSubtype="0" fill="hold" grpId="0" nodeType="withEffect">
                                  <p:stCondLst>
                                    <p:cond delay="0"/>
                                  </p:stCondLst>
                                  <p:iterate type="lt">
                                    <p:tmPct val="5000"/>
                                  </p:iterate>
                                  <p:childTnLst>
                                    <p:set>
                                      <p:cBhvr>
                                        <p:cTn id="12" dur="1" fill="hold">
                                          <p:stCondLst>
                                            <p:cond delay="0"/>
                                          </p:stCondLst>
                                        </p:cTn>
                                        <p:tgtEl>
                                          <p:spTgt spid="98312"/>
                                        </p:tgtEl>
                                        <p:attrNameLst>
                                          <p:attrName>style.visibility</p:attrName>
                                        </p:attrNameLst>
                                      </p:cBhvr>
                                      <p:to>
                                        <p:strVal val="visible"/>
                                      </p:to>
                                    </p:set>
                                    <p:anim calcmode="lin" valueType="num">
                                      <p:cBhvr>
                                        <p:cTn id="13" dur="1000" fill="hold"/>
                                        <p:tgtEl>
                                          <p:spTgt spid="98312"/>
                                        </p:tgtEl>
                                        <p:attrNameLst>
                                          <p:attrName>ppt_w</p:attrName>
                                        </p:attrNameLst>
                                      </p:cBhvr>
                                      <p:tavLst>
                                        <p:tav tm="0">
                                          <p:val>
                                            <p:fltVal val="0"/>
                                          </p:val>
                                        </p:tav>
                                        <p:tav tm="100000">
                                          <p:val>
                                            <p:strVal val="#ppt_w"/>
                                          </p:val>
                                        </p:tav>
                                      </p:tavLst>
                                    </p:anim>
                                    <p:anim calcmode="lin" valueType="num">
                                      <p:cBhvr>
                                        <p:cTn id="14" dur="1000" fill="hold"/>
                                        <p:tgtEl>
                                          <p:spTgt spid="98312"/>
                                        </p:tgtEl>
                                        <p:attrNameLst>
                                          <p:attrName>ppt_h</p:attrName>
                                        </p:attrNameLst>
                                      </p:cBhvr>
                                      <p:tavLst>
                                        <p:tav tm="0">
                                          <p:val>
                                            <p:fltVal val="0"/>
                                          </p:val>
                                        </p:tav>
                                        <p:tav tm="100000">
                                          <p:val>
                                            <p:strVal val="#ppt_h"/>
                                          </p:val>
                                        </p:tav>
                                      </p:tavLst>
                                    </p:anim>
                                    <p:anim calcmode="lin" valueType="num">
                                      <p:cBhvr>
                                        <p:cTn id="15" dur="1000" fill="hold"/>
                                        <p:tgtEl>
                                          <p:spTgt spid="98312"/>
                                        </p:tgtEl>
                                        <p:attrNameLst>
                                          <p:attrName>style.rotation</p:attrName>
                                        </p:attrNameLst>
                                      </p:cBhvr>
                                      <p:tavLst>
                                        <p:tav tm="0">
                                          <p:val>
                                            <p:fltVal val="90"/>
                                          </p:val>
                                        </p:tav>
                                        <p:tav tm="100000">
                                          <p:val>
                                            <p:fltVal val="0"/>
                                          </p:val>
                                        </p:tav>
                                      </p:tavLst>
                                    </p:anim>
                                    <p:animEffect transition="in" filter="fade">
                                      <p:cBhvr>
                                        <p:cTn id="16" dur="1000"/>
                                        <p:tgtEl>
                                          <p:spTgt spid="98312"/>
                                        </p:tgtEl>
                                      </p:cBhvr>
                                    </p:animEffect>
                                  </p:childTnLst>
                                </p:cTn>
                              </p:par>
                              <p:par>
                                <p:cTn id="17" presetID="31" presetClass="entr" presetSubtype="0" fill="hold" grpId="0" nodeType="withEffect">
                                  <p:stCondLst>
                                    <p:cond delay="0"/>
                                  </p:stCondLst>
                                  <p:iterate type="lt">
                                    <p:tmPct val="5000"/>
                                  </p:iterate>
                                  <p:childTnLst>
                                    <p:set>
                                      <p:cBhvr>
                                        <p:cTn id="18" dur="1" fill="hold">
                                          <p:stCondLst>
                                            <p:cond delay="0"/>
                                          </p:stCondLst>
                                        </p:cTn>
                                        <p:tgtEl>
                                          <p:spTgt spid="98310"/>
                                        </p:tgtEl>
                                        <p:attrNameLst>
                                          <p:attrName>style.visibility</p:attrName>
                                        </p:attrNameLst>
                                      </p:cBhvr>
                                      <p:to>
                                        <p:strVal val="visible"/>
                                      </p:to>
                                    </p:set>
                                    <p:anim calcmode="lin" valueType="num">
                                      <p:cBhvr>
                                        <p:cTn id="19" dur="1000" fill="hold"/>
                                        <p:tgtEl>
                                          <p:spTgt spid="98310"/>
                                        </p:tgtEl>
                                        <p:attrNameLst>
                                          <p:attrName>ppt_w</p:attrName>
                                        </p:attrNameLst>
                                      </p:cBhvr>
                                      <p:tavLst>
                                        <p:tav tm="0">
                                          <p:val>
                                            <p:fltVal val="0"/>
                                          </p:val>
                                        </p:tav>
                                        <p:tav tm="100000">
                                          <p:val>
                                            <p:strVal val="#ppt_w"/>
                                          </p:val>
                                        </p:tav>
                                      </p:tavLst>
                                    </p:anim>
                                    <p:anim calcmode="lin" valueType="num">
                                      <p:cBhvr>
                                        <p:cTn id="20" dur="1000" fill="hold"/>
                                        <p:tgtEl>
                                          <p:spTgt spid="98310"/>
                                        </p:tgtEl>
                                        <p:attrNameLst>
                                          <p:attrName>ppt_h</p:attrName>
                                        </p:attrNameLst>
                                      </p:cBhvr>
                                      <p:tavLst>
                                        <p:tav tm="0">
                                          <p:val>
                                            <p:fltVal val="0"/>
                                          </p:val>
                                        </p:tav>
                                        <p:tav tm="100000">
                                          <p:val>
                                            <p:strVal val="#ppt_h"/>
                                          </p:val>
                                        </p:tav>
                                      </p:tavLst>
                                    </p:anim>
                                    <p:anim calcmode="lin" valueType="num">
                                      <p:cBhvr>
                                        <p:cTn id="21" dur="1000" fill="hold"/>
                                        <p:tgtEl>
                                          <p:spTgt spid="98310"/>
                                        </p:tgtEl>
                                        <p:attrNameLst>
                                          <p:attrName>style.rotation</p:attrName>
                                        </p:attrNameLst>
                                      </p:cBhvr>
                                      <p:tavLst>
                                        <p:tav tm="0">
                                          <p:val>
                                            <p:fltVal val="90"/>
                                          </p:val>
                                        </p:tav>
                                        <p:tav tm="100000">
                                          <p:val>
                                            <p:fltVal val="0"/>
                                          </p:val>
                                        </p:tav>
                                      </p:tavLst>
                                    </p:anim>
                                    <p:animEffect transition="in" filter="fade">
                                      <p:cBhvr>
                                        <p:cTn id="22" dur="1000"/>
                                        <p:tgtEl>
                                          <p:spTgt spid="98310"/>
                                        </p:tgtEl>
                                      </p:cBhvr>
                                    </p:animEffect>
                                  </p:childTnLst>
                                </p:cTn>
                              </p:par>
                              <p:par>
                                <p:cTn id="23" presetID="31" presetClass="entr" presetSubtype="0" fill="hold" grpId="0" nodeType="withEffect">
                                  <p:stCondLst>
                                    <p:cond delay="0"/>
                                  </p:stCondLst>
                                  <p:iterate type="lt">
                                    <p:tmPct val="5000"/>
                                  </p:iterate>
                                  <p:childTnLst>
                                    <p:set>
                                      <p:cBhvr>
                                        <p:cTn id="24" dur="1" fill="hold">
                                          <p:stCondLst>
                                            <p:cond delay="0"/>
                                          </p:stCondLst>
                                        </p:cTn>
                                        <p:tgtEl>
                                          <p:spTgt spid="98313"/>
                                        </p:tgtEl>
                                        <p:attrNameLst>
                                          <p:attrName>style.visibility</p:attrName>
                                        </p:attrNameLst>
                                      </p:cBhvr>
                                      <p:to>
                                        <p:strVal val="visible"/>
                                      </p:to>
                                    </p:set>
                                    <p:anim calcmode="lin" valueType="num">
                                      <p:cBhvr>
                                        <p:cTn id="25" dur="1000" fill="hold"/>
                                        <p:tgtEl>
                                          <p:spTgt spid="98313"/>
                                        </p:tgtEl>
                                        <p:attrNameLst>
                                          <p:attrName>ppt_w</p:attrName>
                                        </p:attrNameLst>
                                      </p:cBhvr>
                                      <p:tavLst>
                                        <p:tav tm="0">
                                          <p:val>
                                            <p:fltVal val="0"/>
                                          </p:val>
                                        </p:tav>
                                        <p:tav tm="100000">
                                          <p:val>
                                            <p:strVal val="#ppt_w"/>
                                          </p:val>
                                        </p:tav>
                                      </p:tavLst>
                                    </p:anim>
                                    <p:anim calcmode="lin" valueType="num">
                                      <p:cBhvr>
                                        <p:cTn id="26" dur="1000" fill="hold"/>
                                        <p:tgtEl>
                                          <p:spTgt spid="98313"/>
                                        </p:tgtEl>
                                        <p:attrNameLst>
                                          <p:attrName>ppt_h</p:attrName>
                                        </p:attrNameLst>
                                      </p:cBhvr>
                                      <p:tavLst>
                                        <p:tav tm="0">
                                          <p:val>
                                            <p:fltVal val="0"/>
                                          </p:val>
                                        </p:tav>
                                        <p:tav tm="100000">
                                          <p:val>
                                            <p:strVal val="#ppt_h"/>
                                          </p:val>
                                        </p:tav>
                                      </p:tavLst>
                                    </p:anim>
                                    <p:anim calcmode="lin" valueType="num">
                                      <p:cBhvr>
                                        <p:cTn id="27" dur="1000" fill="hold"/>
                                        <p:tgtEl>
                                          <p:spTgt spid="98313"/>
                                        </p:tgtEl>
                                        <p:attrNameLst>
                                          <p:attrName>style.rotation</p:attrName>
                                        </p:attrNameLst>
                                      </p:cBhvr>
                                      <p:tavLst>
                                        <p:tav tm="0">
                                          <p:val>
                                            <p:fltVal val="90"/>
                                          </p:val>
                                        </p:tav>
                                        <p:tav tm="100000">
                                          <p:val>
                                            <p:fltVal val="0"/>
                                          </p:val>
                                        </p:tav>
                                      </p:tavLst>
                                    </p:anim>
                                    <p:animEffect transition="in" filter="fade">
                                      <p:cBhvr>
                                        <p:cTn id="28" dur="1000"/>
                                        <p:tgtEl>
                                          <p:spTgt spid="98313"/>
                                        </p:tgtEl>
                                      </p:cBhvr>
                                    </p:animEffect>
                                  </p:childTnLst>
                                </p:cTn>
                              </p:par>
                              <p:par>
                                <p:cTn id="29" presetID="31" presetClass="entr" presetSubtype="0" fill="hold" grpId="0" nodeType="withEffect">
                                  <p:stCondLst>
                                    <p:cond delay="0"/>
                                  </p:stCondLst>
                                  <p:iterate type="lt">
                                    <p:tmPct val="5000"/>
                                  </p:iterate>
                                  <p:childTnLst>
                                    <p:set>
                                      <p:cBhvr>
                                        <p:cTn id="30" dur="1" fill="hold">
                                          <p:stCondLst>
                                            <p:cond delay="0"/>
                                          </p:stCondLst>
                                        </p:cTn>
                                        <p:tgtEl>
                                          <p:spTgt spid="98315"/>
                                        </p:tgtEl>
                                        <p:attrNameLst>
                                          <p:attrName>style.visibility</p:attrName>
                                        </p:attrNameLst>
                                      </p:cBhvr>
                                      <p:to>
                                        <p:strVal val="visible"/>
                                      </p:to>
                                    </p:set>
                                    <p:anim calcmode="lin" valueType="num">
                                      <p:cBhvr>
                                        <p:cTn id="31" dur="1000" fill="hold"/>
                                        <p:tgtEl>
                                          <p:spTgt spid="98315"/>
                                        </p:tgtEl>
                                        <p:attrNameLst>
                                          <p:attrName>ppt_w</p:attrName>
                                        </p:attrNameLst>
                                      </p:cBhvr>
                                      <p:tavLst>
                                        <p:tav tm="0">
                                          <p:val>
                                            <p:fltVal val="0"/>
                                          </p:val>
                                        </p:tav>
                                        <p:tav tm="100000">
                                          <p:val>
                                            <p:strVal val="#ppt_w"/>
                                          </p:val>
                                        </p:tav>
                                      </p:tavLst>
                                    </p:anim>
                                    <p:anim calcmode="lin" valueType="num">
                                      <p:cBhvr>
                                        <p:cTn id="32" dur="1000" fill="hold"/>
                                        <p:tgtEl>
                                          <p:spTgt spid="98315"/>
                                        </p:tgtEl>
                                        <p:attrNameLst>
                                          <p:attrName>ppt_h</p:attrName>
                                        </p:attrNameLst>
                                      </p:cBhvr>
                                      <p:tavLst>
                                        <p:tav tm="0">
                                          <p:val>
                                            <p:fltVal val="0"/>
                                          </p:val>
                                        </p:tav>
                                        <p:tav tm="100000">
                                          <p:val>
                                            <p:strVal val="#ppt_h"/>
                                          </p:val>
                                        </p:tav>
                                      </p:tavLst>
                                    </p:anim>
                                    <p:anim calcmode="lin" valueType="num">
                                      <p:cBhvr>
                                        <p:cTn id="33" dur="1000" fill="hold"/>
                                        <p:tgtEl>
                                          <p:spTgt spid="98315"/>
                                        </p:tgtEl>
                                        <p:attrNameLst>
                                          <p:attrName>style.rotation</p:attrName>
                                        </p:attrNameLst>
                                      </p:cBhvr>
                                      <p:tavLst>
                                        <p:tav tm="0">
                                          <p:val>
                                            <p:fltVal val="90"/>
                                          </p:val>
                                        </p:tav>
                                        <p:tav tm="100000">
                                          <p:val>
                                            <p:fltVal val="0"/>
                                          </p:val>
                                        </p:tav>
                                      </p:tavLst>
                                    </p:anim>
                                    <p:animEffect transition="in" filter="fade">
                                      <p:cBhvr>
                                        <p:cTn id="34" dur="1000"/>
                                        <p:tgtEl>
                                          <p:spTgt spid="98315"/>
                                        </p:tgtEl>
                                      </p:cBhvr>
                                    </p:animEffect>
                                  </p:childTnLst>
                                </p:cTn>
                              </p:par>
                              <p:par>
                                <p:cTn id="35" presetID="31" presetClass="entr" presetSubtype="0" fill="hold" grpId="0" nodeType="withEffect">
                                  <p:stCondLst>
                                    <p:cond delay="0"/>
                                  </p:stCondLst>
                                  <p:iterate type="lt">
                                    <p:tmPct val="5000"/>
                                  </p:iterate>
                                  <p:childTnLst>
                                    <p:set>
                                      <p:cBhvr>
                                        <p:cTn id="36" dur="1" fill="hold">
                                          <p:stCondLst>
                                            <p:cond delay="0"/>
                                          </p:stCondLst>
                                        </p:cTn>
                                        <p:tgtEl>
                                          <p:spTgt spid="98314"/>
                                        </p:tgtEl>
                                        <p:attrNameLst>
                                          <p:attrName>style.visibility</p:attrName>
                                        </p:attrNameLst>
                                      </p:cBhvr>
                                      <p:to>
                                        <p:strVal val="visible"/>
                                      </p:to>
                                    </p:set>
                                    <p:anim calcmode="lin" valueType="num">
                                      <p:cBhvr>
                                        <p:cTn id="37" dur="1000" fill="hold"/>
                                        <p:tgtEl>
                                          <p:spTgt spid="98314"/>
                                        </p:tgtEl>
                                        <p:attrNameLst>
                                          <p:attrName>ppt_w</p:attrName>
                                        </p:attrNameLst>
                                      </p:cBhvr>
                                      <p:tavLst>
                                        <p:tav tm="0">
                                          <p:val>
                                            <p:fltVal val="0"/>
                                          </p:val>
                                        </p:tav>
                                        <p:tav tm="100000">
                                          <p:val>
                                            <p:strVal val="#ppt_w"/>
                                          </p:val>
                                        </p:tav>
                                      </p:tavLst>
                                    </p:anim>
                                    <p:anim calcmode="lin" valueType="num">
                                      <p:cBhvr>
                                        <p:cTn id="38" dur="1000" fill="hold"/>
                                        <p:tgtEl>
                                          <p:spTgt spid="98314"/>
                                        </p:tgtEl>
                                        <p:attrNameLst>
                                          <p:attrName>ppt_h</p:attrName>
                                        </p:attrNameLst>
                                      </p:cBhvr>
                                      <p:tavLst>
                                        <p:tav tm="0">
                                          <p:val>
                                            <p:fltVal val="0"/>
                                          </p:val>
                                        </p:tav>
                                        <p:tav tm="100000">
                                          <p:val>
                                            <p:strVal val="#ppt_h"/>
                                          </p:val>
                                        </p:tav>
                                      </p:tavLst>
                                    </p:anim>
                                    <p:anim calcmode="lin" valueType="num">
                                      <p:cBhvr>
                                        <p:cTn id="39" dur="1000" fill="hold"/>
                                        <p:tgtEl>
                                          <p:spTgt spid="98314"/>
                                        </p:tgtEl>
                                        <p:attrNameLst>
                                          <p:attrName>style.rotation</p:attrName>
                                        </p:attrNameLst>
                                      </p:cBhvr>
                                      <p:tavLst>
                                        <p:tav tm="0">
                                          <p:val>
                                            <p:fltVal val="90"/>
                                          </p:val>
                                        </p:tav>
                                        <p:tav tm="100000">
                                          <p:val>
                                            <p:fltVal val="0"/>
                                          </p:val>
                                        </p:tav>
                                      </p:tavLst>
                                    </p:anim>
                                    <p:animEffect transition="in" filter="fade">
                                      <p:cBhvr>
                                        <p:cTn id="40" dur="1000"/>
                                        <p:tgtEl>
                                          <p:spTgt spid="98314"/>
                                        </p:tgtEl>
                                      </p:cBhvr>
                                    </p:animEffect>
                                  </p:childTnLst>
                                </p:cTn>
                              </p:par>
                              <p:par>
                                <p:cTn id="41" presetID="31" presetClass="entr" presetSubtype="0" fill="hold" grpId="0" nodeType="withEffect">
                                  <p:stCondLst>
                                    <p:cond delay="0"/>
                                  </p:stCondLst>
                                  <p:iterate type="lt">
                                    <p:tmPct val="5000"/>
                                  </p:iterate>
                                  <p:childTnLst>
                                    <p:set>
                                      <p:cBhvr>
                                        <p:cTn id="42" dur="1" fill="hold">
                                          <p:stCondLst>
                                            <p:cond delay="0"/>
                                          </p:stCondLst>
                                        </p:cTn>
                                        <p:tgtEl>
                                          <p:spTgt spid="98309"/>
                                        </p:tgtEl>
                                        <p:attrNameLst>
                                          <p:attrName>style.visibility</p:attrName>
                                        </p:attrNameLst>
                                      </p:cBhvr>
                                      <p:to>
                                        <p:strVal val="visible"/>
                                      </p:to>
                                    </p:set>
                                    <p:anim calcmode="lin" valueType="num">
                                      <p:cBhvr>
                                        <p:cTn id="43" dur="1000" fill="hold"/>
                                        <p:tgtEl>
                                          <p:spTgt spid="98309"/>
                                        </p:tgtEl>
                                        <p:attrNameLst>
                                          <p:attrName>ppt_w</p:attrName>
                                        </p:attrNameLst>
                                      </p:cBhvr>
                                      <p:tavLst>
                                        <p:tav tm="0">
                                          <p:val>
                                            <p:fltVal val="0"/>
                                          </p:val>
                                        </p:tav>
                                        <p:tav tm="100000">
                                          <p:val>
                                            <p:strVal val="#ppt_w"/>
                                          </p:val>
                                        </p:tav>
                                      </p:tavLst>
                                    </p:anim>
                                    <p:anim calcmode="lin" valueType="num">
                                      <p:cBhvr>
                                        <p:cTn id="44" dur="1000" fill="hold"/>
                                        <p:tgtEl>
                                          <p:spTgt spid="98309"/>
                                        </p:tgtEl>
                                        <p:attrNameLst>
                                          <p:attrName>ppt_h</p:attrName>
                                        </p:attrNameLst>
                                      </p:cBhvr>
                                      <p:tavLst>
                                        <p:tav tm="0">
                                          <p:val>
                                            <p:fltVal val="0"/>
                                          </p:val>
                                        </p:tav>
                                        <p:tav tm="100000">
                                          <p:val>
                                            <p:strVal val="#ppt_h"/>
                                          </p:val>
                                        </p:tav>
                                      </p:tavLst>
                                    </p:anim>
                                    <p:anim calcmode="lin" valueType="num">
                                      <p:cBhvr>
                                        <p:cTn id="45" dur="1000" fill="hold"/>
                                        <p:tgtEl>
                                          <p:spTgt spid="98309"/>
                                        </p:tgtEl>
                                        <p:attrNameLst>
                                          <p:attrName>style.rotation</p:attrName>
                                        </p:attrNameLst>
                                      </p:cBhvr>
                                      <p:tavLst>
                                        <p:tav tm="0">
                                          <p:val>
                                            <p:fltVal val="90"/>
                                          </p:val>
                                        </p:tav>
                                        <p:tav tm="100000">
                                          <p:val>
                                            <p:fltVal val="0"/>
                                          </p:val>
                                        </p:tav>
                                      </p:tavLst>
                                    </p:anim>
                                    <p:animEffect transition="in" filter="fade">
                                      <p:cBhvr>
                                        <p:cTn id="46" dur="1000"/>
                                        <p:tgtEl>
                                          <p:spTgt spid="98309"/>
                                        </p:tgtEl>
                                      </p:cBhvr>
                                    </p:animEffect>
                                  </p:childTnLst>
                                </p:cTn>
                              </p:par>
                              <p:par>
                                <p:cTn id="47" presetID="31" presetClass="entr" presetSubtype="0" fill="hold" grpId="0" nodeType="withEffect">
                                  <p:stCondLst>
                                    <p:cond delay="0"/>
                                  </p:stCondLst>
                                  <p:iterate type="lt">
                                    <p:tmPct val="5000"/>
                                  </p:iterate>
                                  <p:childTnLst>
                                    <p:set>
                                      <p:cBhvr>
                                        <p:cTn id="48" dur="1" fill="hold">
                                          <p:stCondLst>
                                            <p:cond delay="0"/>
                                          </p:stCondLst>
                                        </p:cTn>
                                        <p:tgtEl>
                                          <p:spTgt spid="98311"/>
                                        </p:tgtEl>
                                        <p:attrNameLst>
                                          <p:attrName>style.visibility</p:attrName>
                                        </p:attrNameLst>
                                      </p:cBhvr>
                                      <p:to>
                                        <p:strVal val="visible"/>
                                      </p:to>
                                    </p:set>
                                    <p:anim calcmode="lin" valueType="num">
                                      <p:cBhvr>
                                        <p:cTn id="49" dur="1000" fill="hold"/>
                                        <p:tgtEl>
                                          <p:spTgt spid="98311"/>
                                        </p:tgtEl>
                                        <p:attrNameLst>
                                          <p:attrName>ppt_w</p:attrName>
                                        </p:attrNameLst>
                                      </p:cBhvr>
                                      <p:tavLst>
                                        <p:tav tm="0">
                                          <p:val>
                                            <p:fltVal val="0"/>
                                          </p:val>
                                        </p:tav>
                                        <p:tav tm="100000">
                                          <p:val>
                                            <p:strVal val="#ppt_w"/>
                                          </p:val>
                                        </p:tav>
                                      </p:tavLst>
                                    </p:anim>
                                    <p:anim calcmode="lin" valueType="num">
                                      <p:cBhvr>
                                        <p:cTn id="50" dur="1000" fill="hold"/>
                                        <p:tgtEl>
                                          <p:spTgt spid="98311"/>
                                        </p:tgtEl>
                                        <p:attrNameLst>
                                          <p:attrName>ppt_h</p:attrName>
                                        </p:attrNameLst>
                                      </p:cBhvr>
                                      <p:tavLst>
                                        <p:tav tm="0">
                                          <p:val>
                                            <p:fltVal val="0"/>
                                          </p:val>
                                        </p:tav>
                                        <p:tav tm="100000">
                                          <p:val>
                                            <p:strVal val="#ppt_h"/>
                                          </p:val>
                                        </p:tav>
                                      </p:tavLst>
                                    </p:anim>
                                    <p:anim calcmode="lin" valueType="num">
                                      <p:cBhvr>
                                        <p:cTn id="51" dur="1000" fill="hold"/>
                                        <p:tgtEl>
                                          <p:spTgt spid="98311"/>
                                        </p:tgtEl>
                                        <p:attrNameLst>
                                          <p:attrName>style.rotation</p:attrName>
                                        </p:attrNameLst>
                                      </p:cBhvr>
                                      <p:tavLst>
                                        <p:tav tm="0">
                                          <p:val>
                                            <p:fltVal val="90"/>
                                          </p:val>
                                        </p:tav>
                                        <p:tav tm="100000">
                                          <p:val>
                                            <p:fltVal val="0"/>
                                          </p:val>
                                        </p:tav>
                                      </p:tavLst>
                                    </p:anim>
                                    <p:animEffect transition="in" filter="fade">
                                      <p:cBhvr>
                                        <p:cTn id="52" dur="1000"/>
                                        <p:tgtEl>
                                          <p:spTgt spid="983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9" grpId="0"/>
      <p:bldP spid="98310" grpId="0"/>
      <p:bldP spid="98311" grpId="0"/>
      <p:bldP spid="98312" grpId="0"/>
      <p:bldP spid="98313" grpId="0"/>
      <p:bldP spid="98314" grpId="0"/>
      <p:bldP spid="98315" grpId="0"/>
      <p:bldP spid="98316"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7" descr="hi quality earth"/>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19738" y="2446338"/>
            <a:ext cx="3733800" cy="373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8" name="Picture 10" descr="earth"/>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777288" y="2590800"/>
            <a:ext cx="733425" cy="7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2"/>
          <p:cNvSpPr>
            <a:spLocks noGrp="1" noChangeArrowheads="1"/>
          </p:cNvSpPr>
          <p:nvPr>
            <p:ph type="title"/>
          </p:nvPr>
        </p:nvSpPr>
        <p:spPr>
          <a:xfrm>
            <a:off x="457200" y="198438"/>
            <a:ext cx="8915400" cy="715962"/>
          </a:xfrm>
        </p:spPr>
        <p:txBody>
          <a:bodyPr/>
          <a:lstStyle/>
          <a:p>
            <a:pPr eaLnBrk="1" hangingPunct="1"/>
            <a:r>
              <a:rPr lang="en-US" altLang="en-US" sz="4000" smtClean="0">
                <a:solidFill>
                  <a:schemeClr val="bg1"/>
                </a:solidFill>
              </a:rPr>
              <a:t>Earth’s Life Support Systems (ELSS)</a:t>
            </a:r>
          </a:p>
        </p:txBody>
      </p:sp>
      <p:sp>
        <p:nvSpPr>
          <p:cNvPr id="4101" name="Rectangle 4"/>
          <p:cNvSpPr>
            <a:spLocks noGrp="1" noChangeArrowheads="1"/>
          </p:cNvSpPr>
          <p:nvPr>
            <p:ph type="body" sz="half" idx="1"/>
          </p:nvPr>
        </p:nvSpPr>
        <p:spPr>
          <a:xfrm>
            <a:off x="388938" y="1219200"/>
            <a:ext cx="8229600" cy="4525963"/>
          </a:xfrm>
        </p:spPr>
        <p:txBody>
          <a:bodyPr/>
          <a:lstStyle/>
          <a:p>
            <a:pPr eaLnBrk="1" hangingPunct="1">
              <a:buFontTx/>
              <a:buNone/>
            </a:pPr>
            <a:r>
              <a:rPr lang="en-US" altLang="en-US" u="sng" smtClean="0">
                <a:solidFill>
                  <a:schemeClr val="bg1"/>
                </a:solidFill>
              </a:rPr>
              <a:t>Physical/Chemical Properties &amp; Processes</a:t>
            </a:r>
          </a:p>
          <a:p>
            <a:pPr eaLnBrk="1" hangingPunct="1"/>
            <a:r>
              <a:rPr lang="en-US" altLang="en-US" smtClean="0">
                <a:solidFill>
                  <a:schemeClr val="bg1"/>
                </a:solidFill>
              </a:rPr>
              <a:t>Resource diversity/distribution/cycling </a:t>
            </a:r>
          </a:p>
          <a:p>
            <a:pPr eaLnBrk="1" hangingPunct="1"/>
            <a:r>
              <a:rPr lang="en-US" altLang="en-US" smtClean="0">
                <a:solidFill>
                  <a:schemeClr val="bg1"/>
                </a:solidFill>
              </a:rPr>
              <a:t>Radiation protection – Earth’s core</a:t>
            </a:r>
          </a:p>
          <a:p>
            <a:pPr eaLnBrk="1" hangingPunct="1"/>
            <a:r>
              <a:rPr lang="en-US" altLang="en-US" smtClean="0">
                <a:solidFill>
                  <a:schemeClr val="bg1"/>
                </a:solidFill>
              </a:rPr>
              <a:t>Proper gravitational field</a:t>
            </a:r>
          </a:p>
          <a:p>
            <a:pPr eaLnBrk="1" hangingPunct="1"/>
            <a:r>
              <a:rPr lang="en-US" altLang="en-US" smtClean="0">
                <a:solidFill>
                  <a:schemeClr val="bg1"/>
                </a:solidFill>
              </a:rPr>
              <a:t>Stable rotation</a:t>
            </a:r>
          </a:p>
          <a:p>
            <a:pPr eaLnBrk="1" hangingPunct="1"/>
            <a:r>
              <a:rPr lang="en-US" altLang="en-US" smtClean="0">
                <a:solidFill>
                  <a:schemeClr val="bg1"/>
                </a:solidFill>
              </a:rPr>
              <a:t>Proper solar radiation levels </a:t>
            </a:r>
          </a:p>
          <a:p>
            <a:pPr eaLnBrk="1" hangingPunct="1"/>
            <a:r>
              <a:rPr lang="en-US" altLang="en-US" smtClean="0">
                <a:solidFill>
                  <a:schemeClr val="bg1"/>
                </a:solidFill>
              </a:rPr>
              <a:t>Proper atmospheric pressure</a:t>
            </a:r>
          </a:p>
          <a:p>
            <a:pPr eaLnBrk="1" hangingPunct="1"/>
            <a:endParaRPr lang="en-US" altLang="en-US" smtClean="0">
              <a:solidFill>
                <a:schemeClr val="bg1"/>
              </a:solidFill>
            </a:endParaRPr>
          </a:p>
          <a:p>
            <a:pPr eaLnBrk="1" hangingPunct="1"/>
            <a:endParaRPr lang="en-US" altLang="en-US" smtClean="0">
              <a:solidFill>
                <a:schemeClr val="bg1"/>
              </a:solidFill>
            </a:endParaRPr>
          </a:p>
          <a:p>
            <a:pPr eaLnBrk="1" hangingPunct="1"/>
            <a:endParaRPr lang="en-US" altLang="en-US" smtClean="0">
              <a:solidFill>
                <a:schemeClr val="bg1"/>
              </a:solidFill>
            </a:endParaRPr>
          </a:p>
        </p:txBody>
      </p:sp>
      <p:pic>
        <p:nvPicPr>
          <p:cNvPr id="4103" name="Picture 6"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9764294"/>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2" fill="hold" nodeType="clickEffect">
                                  <p:stCondLst>
                                    <p:cond delay="0"/>
                                  </p:stCondLst>
                                  <p:childTnLst>
                                    <p:set>
                                      <p:cBhvr>
                                        <p:cTn id="6" dur="1" fill="hold">
                                          <p:stCondLst>
                                            <p:cond delay="0"/>
                                          </p:stCondLst>
                                        </p:cTn>
                                        <p:tgtEl>
                                          <p:spTgt spid="104458"/>
                                        </p:tgtEl>
                                        <p:attrNameLst>
                                          <p:attrName>style.visibility</p:attrName>
                                        </p:attrNameLst>
                                      </p:cBhvr>
                                      <p:to>
                                        <p:strVal val="visible"/>
                                      </p:to>
                                    </p:set>
                                    <p:anim calcmode="lin" valueType="num">
                                      <p:cBhvr additive="base">
                                        <p:cTn id="7" dur="1000" fill="hold"/>
                                        <p:tgtEl>
                                          <p:spTgt spid="104458"/>
                                        </p:tgtEl>
                                        <p:attrNameLst>
                                          <p:attrName>ppt_x</p:attrName>
                                        </p:attrNameLst>
                                      </p:cBhvr>
                                      <p:tavLst>
                                        <p:tav tm="0">
                                          <p:val>
                                            <p:strVal val="1+#ppt_w/2"/>
                                          </p:val>
                                        </p:tav>
                                        <p:tav tm="100000">
                                          <p:val>
                                            <p:strVal val="#ppt_x"/>
                                          </p:val>
                                        </p:tav>
                                      </p:tavLst>
                                    </p:anim>
                                    <p:anim calcmode="lin" valueType="num">
                                      <p:cBhvr additive="base">
                                        <p:cTn id="8" dur="1000" fill="hold"/>
                                        <p:tgtEl>
                                          <p:spTgt spid="1044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worl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789113"/>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8" name="Text Box 6"/>
          <p:cNvSpPr txBox="1">
            <a:spLocks noChangeArrowheads="1"/>
          </p:cNvSpPr>
          <p:nvPr/>
        </p:nvSpPr>
        <p:spPr bwMode="auto">
          <a:xfrm>
            <a:off x="782638" y="1154113"/>
            <a:ext cx="140017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000000"/>
                </a:solidFill>
              </a:rPr>
              <a:t>Water/waste</a:t>
            </a:r>
          </a:p>
          <a:p>
            <a:pPr algn="ctr" eaLnBrk="1" fontAlgn="base" hangingPunct="1">
              <a:spcBef>
                <a:spcPct val="0"/>
              </a:spcBef>
              <a:spcAft>
                <a:spcPct val="0"/>
              </a:spcAft>
              <a:buFontTx/>
              <a:buNone/>
            </a:pPr>
            <a:r>
              <a:rPr lang="en-US" altLang="en-US" sz="1800">
                <a:solidFill>
                  <a:srgbClr val="000000"/>
                </a:solidFill>
              </a:rPr>
              <a:t>purification</a:t>
            </a:r>
          </a:p>
        </p:txBody>
      </p:sp>
      <p:sp>
        <p:nvSpPr>
          <p:cNvPr id="259080" name="Text Box 8"/>
          <p:cNvSpPr txBox="1">
            <a:spLocks noChangeArrowheads="1"/>
          </p:cNvSpPr>
          <p:nvPr/>
        </p:nvSpPr>
        <p:spPr bwMode="auto">
          <a:xfrm>
            <a:off x="3505200" y="1143000"/>
            <a:ext cx="11969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000000"/>
                </a:solidFill>
              </a:rPr>
              <a:t>Air quality </a:t>
            </a:r>
          </a:p>
          <a:p>
            <a:pPr algn="ctr" eaLnBrk="1" fontAlgn="base" hangingPunct="1">
              <a:spcBef>
                <a:spcPct val="0"/>
              </a:spcBef>
              <a:spcAft>
                <a:spcPct val="0"/>
              </a:spcAft>
              <a:buFontTx/>
              <a:buNone/>
            </a:pPr>
            <a:r>
              <a:rPr lang="en-US" altLang="en-US" sz="1800">
                <a:solidFill>
                  <a:srgbClr val="000000"/>
                </a:solidFill>
              </a:rPr>
              <a:t>regulation</a:t>
            </a:r>
          </a:p>
        </p:txBody>
      </p:sp>
      <p:sp>
        <p:nvSpPr>
          <p:cNvPr id="259083" name="Text Box 11"/>
          <p:cNvSpPr txBox="1">
            <a:spLocks noChangeArrowheads="1"/>
          </p:cNvSpPr>
          <p:nvPr/>
        </p:nvSpPr>
        <p:spPr bwMode="auto">
          <a:xfrm>
            <a:off x="3203575" y="4384675"/>
            <a:ext cx="192405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Timber,</a:t>
            </a:r>
          </a:p>
          <a:p>
            <a:pPr algn="ctr" eaLnBrk="1" fontAlgn="base" hangingPunct="1">
              <a:spcBef>
                <a:spcPct val="0"/>
              </a:spcBef>
              <a:spcAft>
                <a:spcPct val="0"/>
              </a:spcAft>
              <a:buFontTx/>
              <a:buNone/>
            </a:pPr>
            <a:r>
              <a:rPr lang="en-US" altLang="en-US" sz="1800">
                <a:solidFill>
                  <a:srgbClr val="FFFFFF"/>
                </a:solidFill>
              </a:rPr>
              <a:t>Cotton, Hemp, Silk</a:t>
            </a:r>
          </a:p>
          <a:p>
            <a:pPr algn="ctr" eaLnBrk="1" fontAlgn="base" hangingPunct="1">
              <a:spcBef>
                <a:spcPct val="0"/>
              </a:spcBef>
              <a:spcAft>
                <a:spcPct val="0"/>
              </a:spcAft>
              <a:buFontTx/>
              <a:buNone/>
            </a:pPr>
            <a:r>
              <a:rPr lang="en-US" altLang="en-US" sz="1800">
                <a:solidFill>
                  <a:srgbClr val="FFFFFF"/>
                </a:solidFill>
              </a:rPr>
              <a:t>Wood fuel</a:t>
            </a:r>
          </a:p>
        </p:txBody>
      </p:sp>
      <p:sp>
        <p:nvSpPr>
          <p:cNvPr id="259084" name="Text Box 12"/>
          <p:cNvSpPr txBox="1">
            <a:spLocks noChangeArrowheads="1"/>
          </p:cNvSpPr>
          <p:nvPr/>
        </p:nvSpPr>
        <p:spPr bwMode="auto">
          <a:xfrm>
            <a:off x="1831975" y="3022600"/>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Erosion</a:t>
            </a:r>
          </a:p>
          <a:p>
            <a:pPr algn="ctr" eaLnBrk="1" fontAlgn="base" hangingPunct="1">
              <a:spcBef>
                <a:spcPct val="0"/>
              </a:spcBef>
              <a:spcAft>
                <a:spcPct val="0"/>
              </a:spcAft>
              <a:buFontTx/>
              <a:buNone/>
            </a:pPr>
            <a:r>
              <a:rPr lang="en-US" altLang="en-US" sz="1800">
                <a:solidFill>
                  <a:srgbClr val="FFFFFF"/>
                </a:solidFill>
              </a:rPr>
              <a:t>regulation</a:t>
            </a:r>
          </a:p>
        </p:txBody>
      </p:sp>
      <p:sp>
        <p:nvSpPr>
          <p:cNvPr id="259085" name="Text Box 13"/>
          <p:cNvSpPr txBox="1">
            <a:spLocks noChangeArrowheads="1"/>
          </p:cNvSpPr>
          <p:nvPr/>
        </p:nvSpPr>
        <p:spPr bwMode="auto">
          <a:xfrm>
            <a:off x="838200" y="6019800"/>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000000"/>
                </a:solidFill>
              </a:rPr>
              <a:t>Disease</a:t>
            </a:r>
          </a:p>
          <a:p>
            <a:pPr algn="ctr" eaLnBrk="1" fontAlgn="base" hangingPunct="1">
              <a:spcBef>
                <a:spcPct val="0"/>
              </a:spcBef>
              <a:spcAft>
                <a:spcPct val="0"/>
              </a:spcAft>
              <a:buFontTx/>
              <a:buNone/>
            </a:pPr>
            <a:r>
              <a:rPr lang="en-US" altLang="en-US" sz="1800">
                <a:solidFill>
                  <a:srgbClr val="000000"/>
                </a:solidFill>
              </a:rPr>
              <a:t>regulation</a:t>
            </a:r>
          </a:p>
        </p:txBody>
      </p:sp>
      <p:sp>
        <p:nvSpPr>
          <p:cNvPr id="23560" name="Rectangle 14"/>
          <p:cNvSpPr>
            <a:spLocks noChangeArrowheads="1"/>
          </p:cNvSpPr>
          <p:nvPr/>
        </p:nvSpPr>
        <p:spPr bwMode="auto">
          <a:xfrm>
            <a:off x="1905000" y="273050"/>
            <a:ext cx="58483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3600" dirty="0">
                <a:solidFill>
                  <a:srgbClr val="000000"/>
                </a:solidFill>
                <a:latin typeface="Arial" charset="0"/>
              </a:rPr>
              <a:t>Earth’s Ecosystem Services</a:t>
            </a:r>
          </a:p>
        </p:txBody>
      </p:sp>
      <p:sp>
        <p:nvSpPr>
          <p:cNvPr id="259087" name="Text Box 15"/>
          <p:cNvSpPr txBox="1">
            <a:spLocks noChangeArrowheads="1"/>
          </p:cNvSpPr>
          <p:nvPr/>
        </p:nvSpPr>
        <p:spPr bwMode="auto">
          <a:xfrm>
            <a:off x="2517775" y="3860800"/>
            <a:ext cx="11826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Pollination</a:t>
            </a:r>
          </a:p>
        </p:txBody>
      </p:sp>
      <p:sp>
        <p:nvSpPr>
          <p:cNvPr id="259088" name="Text Box 16"/>
          <p:cNvSpPr txBox="1">
            <a:spLocks noChangeArrowheads="1"/>
          </p:cNvSpPr>
          <p:nvPr/>
        </p:nvSpPr>
        <p:spPr bwMode="auto">
          <a:xfrm>
            <a:off x="5718175" y="4546600"/>
            <a:ext cx="1143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Climate </a:t>
            </a:r>
          </a:p>
          <a:p>
            <a:pPr algn="ctr" eaLnBrk="1" fontAlgn="base" hangingPunct="1">
              <a:spcBef>
                <a:spcPct val="0"/>
              </a:spcBef>
              <a:spcAft>
                <a:spcPct val="0"/>
              </a:spcAft>
              <a:buFontTx/>
              <a:buNone/>
            </a:pPr>
            <a:r>
              <a:rPr lang="en-US" altLang="en-US" sz="1800">
                <a:solidFill>
                  <a:srgbClr val="FFFFFF"/>
                </a:solidFill>
              </a:rPr>
              <a:t>regulation</a:t>
            </a:r>
          </a:p>
          <a:p>
            <a:pPr algn="ctr" eaLnBrk="1" fontAlgn="base" hangingPunct="1">
              <a:spcBef>
                <a:spcPct val="0"/>
              </a:spcBef>
              <a:spcAft>
                <a:spcPct val="0"/>
              </a:spcAft>
              <a:buFontTx/>
              <a:buNone/>
            </a:pPr>
            <a:r>
              <a:rPr lang="en-US" altLang="en-US" sz="1800">
                <a:solidFill>
                  <a:srgbClr val="FFFFFF"/>
                </a:solidFill>
              </a:rPr>
              <a:t>global</a:t>
            </a:r>
          </a:p>
        </p:txBody>
      </p:sp>
      <p:sp>
        <p:nvSpPr>
          <p:cNvPr id="15" name="Text Box 13"/>
          <p:cNvSpPr txBox="1">
            <a:spLocks noChangeArrowheads="1"/>
          </p:cNvSpPr>
          <p:nvPr/>
        </p:nvSpPr>
        <p:spPr bwMode="auto">
          <a:xfrm>
            <a:off x="3810000" y="6059488"/>
            <a:ext cx="16144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000000"/>
                </a:solidFill>
              </a:rPr>
              <a:t>Natural hazard </a:t>
            </a:r>
          </a:p>
          <a:p>
            <a:pPr algn="ctr" eaLnBrk="1" fontAlgn="base" hangingPunct="1">
              <a:spcBef>
                <a:spcPct val="0"/>
              </a:spcBef>
              <a:spcAft>
                <a:spcPct val="0"/>
              </a:spcAft>
              <a:buFontTx/>
              <a:buNone/>
            </a:pPr>
            <a:r>
              <a:rPr lang="en-US" altLang="en-US" sz="1800">
                <a:solidFill>
                  <a:srgbClr val="000000"/>
                </a:solidFill>
              </a:rPr>
              <a:t>regulation</a:t>
            </a:r>
          </a:p>
        </p:txBody>
      </p:sp>
      <p:sp>
        <p:nvSpPr>
          <p:cNvPr id="16" name="Text Box 13"/>
          <p:cNvSpPr txBox="1">
            <a:spLocks noChangeArrowheads="1"/>
          </p:cNvSpPr>
          <p:nvPr/>
        </p:nvSpPr>
        <p:spPr bwMode="auto">
          <a:xfrm>
            <a:off x="7318375" y="4891088"/>
            <a:ext cx="850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Pest</a:t>
            </a:r>
          </a:p>
          <a:p>
            <a:pPr algn="ctr" eaLnBrk="1" fontAlgn="base" hangingPunct="1">
              <a:spcBef>
                <a:spcPct val="0"/>
              </a:spcBef>
              <a:spcAft>
                <a:spcPct val="0"/>
              </a:spcAft>
              <a:buFontTx/>
              <a:buNone/>
            </a:pPr>
            <a:r>
              <a:rPr lang="en-US" altLang="en-US" sz="1800">
                <a:solidFill>
                  <a:srgbClr val="FFFFFF"/>
                </a:solidFill>
              </a:rPr>
              <a:t>control</a:t>
            </a:r>
          </a:p>
        </p:txBody>
      </p:sp>
      <p:sp>
        <p:nvSpPr>
          <p:cNvPr id="17" name="Text Box 11"/>
          <p:cNvSpPr txBox="1">
            <a:spLocks noChangeArrowheads="1"/>
          </p:cNvSpPr>
          <p:nvPr/>
        </p:nvSpPr>
        <p:spPr bwMode="auto">
          <a:xfrm>
            <a:off x="268288" y="2640013"/>
            <a:ext cx="1335087"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Crops,</a:t>
            </a:r>
          </a:p>
          <a:p>
            <a:pPr algn="ctr" eaLnBrk="1" fontAlgn="base" hangingPunct="1">
              <a:spcBef>
                <a:spcPct val="0"/>
              </a:spcBef>
              <a:spcAft>
                <a:spcPct val="0"/>
              </a:spcAft>
              <a:buFontTx/>
              <a:buNone/>
            </a:pPr>
            <a:r>
              <a:rPr lang="en-US" altLang="en-US" sz="1800">
                <a:solidFill>
                  <a:srgbClr val="FFFFFF"/>
                </a:solidFill>
              </a:rPr>
              <a:t>Livestock,</a:t>
            </a:r>
          </a:p>
          <a:p>
            <a:pPr algn="ctr" eaLnBrk="1" fontAlgn="base" hangingPunct="1">
              <a:spcBef>
                <a:spcPct val="0"/>
              </a:spcBef>
              <a:spcAft>
                <a:spcPct val="0"/>
              </a:spcAft>
              <a:buFontTx/>
              <a:buNone/>
            </a:pPr>
            <a:r>
              <a:rPr lang="en-US" altLang="en-US" sz="1800">
                <a:solidFill>
                  <a:srgbClr val="FFFFFF"/>
                </a:solidFill>
              </a:rPr>
              <a:t>Fisheries</a:t>
            </a:r>
          </a:p>
          <a:p>
            <a:pPr algn="ctr" eaLnBrk="1" fontAlgn="base" hangingPunct="1">
              <a:spcBef>
                <a:spcPct val="0"/>
              </a:spcBef>
              <a:spcAft>
                <a:spcPct val="0"/>
              </a:spcAft>
              <a:buFontTx/>
              <a:buNone/>
            </a:pPr>
            <a:r>
              <a:rPr lang="en-US" altLang="en-US" sz="1800">
                <a:solidFill>
                  <a:srgbClr val="FFFFFF"/>
                </a:solidFill>
              </a:rPr>
              <a:t>Aquaculture</a:t>
            </a:r>
          </a:p>
          <a:p>
            <a:pPr algn="ctr" eaLnBrk="1" fontAlgn="base" hangingPunct="1">
              <a:spcBef>
                <a:spcPct val="0"/>
              </a:spcBef>
              <a:spcAft>
                <a:spcPct val="0"/>
              </a:spcAft>
              <a:buFontTx/>
              <a:buNone/>
            </a:pPr>
            <a:r>
              <a:rPr lang="en-US" altLang="en-US" sz="1800">
                <a:solidFill>
                  <a:srgbClr val="FFFFFF"/>
                </a:solidFill>
              </a:rPr>
              <a:t>Wild foods</a:t>
            </a:r>
          </a:p>
        </p:txBody>
      </p:sp>
      <p:sp>
        <p:nvSpPr>
          <p:cNvPr id="18" name="Text Box 8"/>
          <p:cNvSpPr txBox="1">
            <a:spLocks noChangeArrowheads="1"/>
          </p:cNvSpPr>
          <p:nvPr/>
        </p:nvSpPr>
        <p:spPr bwMode="auto">
          <a:xfrm>
            <a:off x="7927975" y="3098800"/>
            <a:ext cx="10906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Genetic </a:t>
            </a:r>
          </a:p>
          <a:p>
            <a:pPr algn="ctr" eaLnBrk="1" fontAlgn="base" hangingPunct="1">
              <a:spcBef>
                <a:spcPct val="0"/>
              </a:spcBef>
              <a:spcAft>
                <a:spcPct val="0"/>
              </a:spcAft>
              <a:buFontTx/>
              <a:buNone/>
            </a:pPr>
            <a:r>
              <a:rPr lang="en-US" altLang="en-US" sz="1800">
                <a:solidFill>
                  <a:srgbClr val="FFFFFF"/>
                </a:solidFill>
              </a:rPr>
              <a:t>resources</a:t>
            </a:r>
          </a:p>
        </p:txBody>
      </p:sp>
      <p:sp>
        <p:nvSpPr>
          <p:cNvPr id="19" name="Text Box 11"/>
          <p:cNvSpPr txBox="1">
            <a:spLocks noChangeArrowheads="1"/>
          </p:cNvSpPr>
          <p:nvPr/>
        </p:nvSpPr>
        <p:spPr bwMode="auto">
          <a:xfrm>
            <a:off x="6175375" y="3708400"/>
            <a:ext cx="7477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Fresh </a:t>
            </a:r>
          </a:p>
          <a:p>
            <a:pPr algn="ctr" eaLnBrk="1" fontAlgn="base" hangingPunct="1">
              <a:spcBef>
                <a:spcPct val="0"/>
              </a:spcBef>
              <a:spcAft>
                <a:spcPct val="0"/>
              </a:spcAft>
              <a:buFontTx/>
              <a:buNone/>
            </a:pPr>
            <a:r>
              <a:rPr lang="en-US" altLang="en-US" sz="1800">
                <a:solidFill>
                  <a:srgbClr val="FFFFFF"/>
                </a:solidFill>
              </a:rPr>
              <a:t>water</a:t>
            </a:r>
          </a:p>
        </p:txBody>
      </p:sp>
      <p:sp>
        <p:nvSpPr>
          <p:cNvPr id="20" name="Text Box 11"/>
          <p:cNvSpPr txBox="1">
            <a:spLocks noChangeArrowheads="1"/>
          </p:cNvSpPr>
          <p:nvPr/>
        </p:nvSpPr>
        <p:spPr bwMode="auto">
          <a:xfrm>
            <a:off x="307975" y="4689475"/>
            <a:ext cx="19161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Biochemicals,</a:t>
            </a:r>
          </a:p>
          <a:p>
            <a:pPr algn="ctr" eaLnBrk="1" fontAlgn="base" hangingPunct="1">
              <a:spcBef>
                <a:spcPct val="0"/>
              </a:spcBef>
              <a:spcAft>
                <a:spcPct val="0"/>
              </a:spcAft>
              <a:buFontTx/>
              <a:buNone/>
            </a:pPr>
            <a:r>
              <a:rPr lang="en-US" altLang="en-US" sz="1800">
                <a:solidFill>
                  <a:srgbClr val="FFFFFF"/>
                </a:solidFill>
              </a:rPr>
              <a:t>natural medicines,</a:t>
            </a:r>
          </a:p>
          <a:p>
            <a:pPr algn="ctr" eaLnBrk="1" fontAlgn="base" hangingPunct="1">
              <a:spcBef>
                <a:spcPct val="0"/>
              </a:spcBef>
              <a:spcAft>
                <a:spcPct val="0"/>
              </a:spcAft>
              <a:buFontTx/>
              <a:buNone/>
            </a:pPr>
            <a:r>
              <a:rPr lang="en-US" altLang="en-US" sz="1800">
                <a:solidFill>
                  <a:srgbClr val="FFFFFF"/>
                </a:solidFill>
              </a:rPr>
              <a:t>pharmaceuticals</a:t>
            </a:r>
          </a:p>
        </p:txBody>
      </p:sp>
      <p:sp>
        <p:nvSpPr>
          <p:cNvPr id="21" name="Text Box 16"/>
          <p:cNvSpPr txBox="1">
            <a:spLocks noChangeArrowheads="1"/>
          </p:cNvSpPr>
          <p:nvPr/>
        </p:nvSpPr>
        <p:spPr bwMode="auto">
          <a:xfrm>
            <a:off x="3073400" y="2641600"/>
            <a:ext cx="1143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Climate </a:t>
            </a:r>
          </a:p>
          <a:p>
            <a:pPr algn="ctr" eaLnBrk="1" fontAlgn="base" hangingPunct="1">
              <a:spcBef>
                <a:spcPct val="0"/>
              </a:spcBef>
              <a:spcAft>
                <a:spcPct val="0"/>
              </a:spcAft>
              <a:buFontTx/>
              <a:buNone/>
            </a:pPr>
            <a:r>
              <a:rPr lang="en-US" altLang="en-US" sz="1800">
                <a:solidFill>
                  <a:srgbClr val="FFFFFF"/>
                </a:solidFill>
              </a:rPr>
              <a:t>regulation</a:t>
            </a:r>
          </a:p>
          <a:p>
            <a:pPr algn="ctr" eaLnBrk="1" fontAlgn="base" hangingPunct="1">
              <a:spcBef>
                <a:spcPct val="0"/>
              </a:spcBef>
              <a:spcAft>
                <a:spcPct val="0"/>
              </a:spcAft>
              <a:buFontTx/>
              <a:buNone/>
            </a:pPr>
            <a:r>
              <a:rPr lang="en-US" altLang="en-US" sz="1800">
                <a:solidFill>
                  <a:srgbClr val="FFFFFF"/>
                </a:solidFill>
              </a:rPr>
              <a:t>local</a:t>
            </a:r>
          </a:p>
        </p:txBody>
      </p:sp>
      <p:sp>
        <p:nvSpPr>
          <p:cNvPr id="22" name="TextBox 21"/>
          <p:cNvSpPr txBox="1">
            <a:spLocks noChangeArrowheads="1"/>
          </p:cNvSpPr>
          <p:nvPr/>
        </p:nvSpPr>
        <p:spPr bwMode="auto">
          <a:xfrm>
            <a:off x="5638800" y="6243638"/>
            <a:ext cx="34242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200">
                <a:solidFill>
                  <a:srgbClr val="376092"/>
                </a:solidFill>
                <a:latin typeface="Arial" charset="0"/>
              </a:rPr>
              <a:t>Source: Millennium Ecosystem Assessment</a:t>
            </a:r>
          </a:p>
          <a:p>
            <a:pPr eaLnBrk="1" fontAlgn="base" hangingPunct="1">
              <a:spcBef>
                <a:spcPct val="0"/>
              </a:spcBef>
              <a:spcAft>
                <a:spcPct val="0"/>
              </a:spcAft>
              <a:buFontTx/>
              <a:buNone/>
            </a:pPr>
            <a:r>
              <a:rPr lang="en-US" altLang="en-US" sz="1200">
                <a:solidFill>
                  <a:srgbClr val="376092"/>
                </a:solidFill>
                <a:latin typeface="Arial" charset="0"/>
              </a:rPr>
              <a:t>United Nations Environment Programme (2005)</a:t>
            </a:r>
          </a:p>
        </p:txBody>
      </p:sp>
      <p:sp>
        <p:nvSpPr>
          <p:cNvPr id="25" name="Text Box 13"/>
          <p:cNvSpPr txBox="1">
            <a:spLocks noChangeArrowheads="1"/>
          </p:cNvSpPr>
          <p:nvPr/>
        </p:nvSpPr>
        <p:spPr bwMode="auto">
          <a:xfrm>
            <a:off x="5659438" y="1143000"/>
            <a:ext cx="2570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000000"/>
                </a:solidFill>
              </a:rPr>
              <a:t>Aesthetic/Spiritual values</a:t>
            </a:r>
          </a:p>
          <a:p>
            <a:pPr algn="ctr" eaLnBrk="1" fontAlgn="base" hangingPunct="1">
              <a:spcBef>
                <a:spcPct val="0"/>
              </a:spcBef>
              <a:spcAft>
                <a:spcPct val="0"/>
              </a:spcAft>
              <a:buFontTx/>
              <a:buNone/>
            </a:pPr>
            <a:r>
              <a:rPr lang="en-US" altLang="en-US" sz="1800">
                <a:solidFill>
                  <a:srgbClr val="000000"/>
                </a:solidFill>
              </a:rPr>
              <a:t>Recreation/Ecotourism</a:t>
            </a:r>
          </a:p>
        </p:txBody>
      </p:sp>
      <p:sp>
        <p:nvSpPr>
          <p:cNvPr id="26" name="TextBox 25"/>
          <p:cNvSpPr txBox="1">
            <a:spLocks noChangeArrowheads="1"/>
          </p:cNvSpPr>
          <p:nvPr/>
        </p:nvSpPr>
        <p:spPr bwMode="auto">
          <a:xfrm>
            <a:off x="4651375" y="3327400"/>
            <a:ext cx="1143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srgbClr val="FFFFFF"/>
                </a:solidFill>
              </a:rPr>
              <a:t>Water </a:t>
            </a:r>
          </a:p>
          <a:p>
            <a:pPr algn="ctr" eaLnBrk="1" fontAlgn="base" hangingPunct="1">
              <a:spcBef>
                <a:spcPct val="0"/>
              </a:spcBef>
              <a:spcAft>
                <a:spcPct val="0"/>
              </a:spcAft>
              <a:buFontTx/>
              <a:buNone/>
            </a:pPr>
            <a:r>
              <a:rPr lang="en-US" altLang="en-US" sz="1800">
                <a:solidFill>
                  <a:srgbClr val="FFFFFF"/>
                </a:solidFill>
              </a:rPr>
              <a:t>regulation</a:t>
            </a:r>
          </a:p>
        </p:txBody>
      </p:sp>
      <p:sp>
        <p:nvSpPr>
          <p:cNvPr id="5141" name="Rectangle 4"/>
          <p:cNvSpPr>
            <a:spLocks noChangeArrowheads="1"/>
          </p:cNvSpPr>
          <p:nvPr/>
        </p:nvSpPr>
        <p:spPr bwMode="auto">
          <a:xfrm>
            <a:off x="384175" y="3683000"/>
            <a:ext cx="8458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endParaRPr lang="en-US" altLang="en-US" sz="1800">
              <a:solidFill>
                <a:prstClr val="white"/>
              </a:solidFill>
              <a:latin typeface="Arial" charset="0"/>
            </a:endParaRPr>
          </a:p>
        </p:txBody>
      </p:sp>
      <p:pic>
        <p:nvPicPr>
          <p:cNvPr id="23" name="Picture 6"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5874981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1" nodeType="clickEffect">
                                  <p:stCondLst>
                                    <p:cond delay="0"/>
                                  </p:stCondLst>
                                  <p:childTnLst>
                                    <p:set>
                                      <p:cBhvr>
                                        <p:cTn id="6" dur="1" fill="hold">
                                          <p:stCondLst>
                                            <p:cond delay="0"/>
                                          </p:stCondLst>
                                        </p:cTn>
                                        <p:tgtEl>
                                          <p:spTgt spid="23560"/>
                                        </p:tgtEl>
                                        <p:attrNameLst>
                                          <p:attrName>style.visibility</p:attrName>
                                        </p:attrNameLst>
                                      </p:cBhvr>
                                      <p:to>
                                        <p:strVal val="visible"/>
                                      </p:to>
                                    </p:set>
                                    <p:anim calcmode="lin" valueType="num">
                                      <p:cBhvr>
                                        <p:cTn id="7" dur="500" fill="hold"/>
                                        <p:tgtEl>
                                          <p:spTgt spid="23560"/>
                                        </p:tgtEl>
                                        <p:attrNameLst>
                                          <p:attrName>ppt_w</p:attrName>
                                        </p:attrNameLst>
                                      </p:cBhvr>
                                      <p:tavLst>
                                        <p:tav tm="0">
                                          <p:val>
                                            <p:fltVal val="0"/>
                                          </p:val>
                                        </p:tav>
                                        <p:tav tm="100000">
                                          <p:val>
                                            <p:strVal val="#ppt_w"/>
                                          </p:val>
                                        </p:tav>
                                      </p:tavLst>
                                    </p:anim>
                                    <p:anim calcmode="lin" valueType="num">
                                      <p:cBhvr>
                                        <p:cTn id="8" dur="500" fill="hold"/>
                                        <p:tgtEl>
                                          <p:spTgt spid="23560"/>
                                        </p:tgtEl>
                                        <p:attrNameLst>
                                          <p:attrName>ppt_h</p:attrName>
                                        </p:attrNameLst>
                                      </p:cBhvr>
                                      <p:tavLst>
                                        <p:tav tm="0">
                                          <p:val>
                                            <p:fltVal val="0"/>
                                          </p:val>
                                        </p:tav>
                                        <p:tav tm="100000">
                                          <p:val>
                                            <p:strVal val="#ppt_h"/>
                                          </p:val>
                                        </p:tav>
                                      </p:tavLst>
                                    </p:anim>
                                    <p:animEffect transition="in" filter="fade">
                                      <p:cBhvr>
                                        <p:cTn id="9" dur="500"/>
                                        <p:tgtEl>
                                          <p:spTgt spid="23560"/>
                                        </p:tgtEl>
                                      </p:cBhvr>
                                    </p:animEffect>
                                  </p:childTnLst>
                                </p:cTn>
                              </p:par>
                            </p:childTnLst>
                          </p:cTn>
                        </p:par>
                        <p:par>
                          <p:cTn id="10" fill="hold" nodeType="afterGroup">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9080"/>
                                        </p:tgtEl>
                                        <p:attrNameLst>
                                          <p:attrName>style.visibility</p:attrName>
                                        </p:attrNameLst>
                                      </p:cBhvr>
                                      <p:to>
                                        <p:strVal val="visible"/>
                                      </p:to>
                                    </p:set>
                                    <p:anim calcmode="lin" valueType="num">
                                      <p:cBhvr>
                                        <p:cTn id="13" dur="500" fill="hold"/>
                                        <p:tgtEl>
                                          <p:spTgt spid="259080"/>
                                        </p:tgtEl>
                                        <p:attrNameLst>
                                          <p:attrName>ppt_w</p:attrName>
                                        </p:attrNameLst>
                                      </p:cBhvr>
                                      <p:tavLst>
                                        <p:tav tm="0">
                                          <p:val>
                                            <p:fltVal val="0"/>
                                          </p:val>
                                        </p:tav>
                                        <p:tav tm="100000">
                                          <p:val>
                                            <p:strVal val="#ppt_w"/>
                                          </p:val>
                                        </p:tav>
                                      </p:tavLst>
                                    </p:anim>
                                    <p:anim calcmode="lin" valueType="num">
                                      <p:cBhvr>
                                        <p:cTn id="14" dur="500" fill="hold"/>
                                        <p:tgtEl>
                                          <p:spTgt spid="259080"/>
                                        </p:tgtEl>
                                        <p:attrNameLst>
                                          <p:attrName>ppt_h</p:attrName>
                                        </p:attrNameLst>
                                      </p:cBhvr>
                                      <p:tavLst>
                                        <p:tav tm="0">
                                          <p:val>
                                            <p:fltVal val="0"/>
                                          </p:val>
                                        </p:tav>
                                        <p:tav tm="100000">
                                          <p:val>
                                            <p:strVal val="#ppt_h"/>
                                          </p:val>
                                        </p:tav>
                                      </p:tavLst>
                                    </p:anim>
                                    <p:animEffect transition="in" filter="fade">
                                      <p:cBhvr>
                                        <p:cTn id="15" dur="500"/>
                                        <p:tgtEl>
                                          <p:spTgt spid="259080"/>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59078"/>
                                        </p:tgtEl>
                                        <p:attrNameLst>
                                          <p:attrName>style.visibility</p:attrName>
                                        </p:attrNameLst>
                                      </p:cBhvr>
                                      <p:to>
                                        <p:strVal val="visible"/>
                                      </p:to>
                                    </p:set>
                                    <p:anim calcmode="lin" valueType="num">
                                      <p:cBhvr>
                                        <p:cTn id="18" dur="500" fill="hold"/>
                                        <p:tgtEl>
                                          <p:spTgt spid="259078"/>
                                        </p:tgtEl>
                                        <p:attrNameLst>
                                          <p:attrName>ppt_w</p:attrName>
                                        </p:attrNameLst>
                                      </p:cBhvr>
                                      <p:tavLst>
                                        <p:tav tm="0">
                                          <p:val>
                                            <p:fltVal val="0"/>
                                          </p:val>
                                        </p:tav>
                                        <p:tav tm="100000">
                                          <p:val>
                                            <p:strVal val="#ppt_w"/>
                                          </p:val>
                                        </p:tav>
                                      </p:tavLst>
                                    </p:anim>
                                    <p:anim calcmode="lin" valueType="num">
                                      <p:cBhvr>
                                        <p:cTn id="19" dur="500" fill="hold"/>
                                        <p:tgtEl>
                                          <p:spTgt spid="259078"/>
                                        </p:tgtEl>
                                        <p:attrNameLst>
                                          <p:attrName>ppt_h</p:attrName>
                                        </p:attrNameLst>
                                      </p:cBhvr>
                                      <p:tavLst>
                                        <p:tav tm="0">
                                          <p:val>
                                            <p:fltVal val="0"/>
                                          </p:val>
                                        </p:tav>
                                        <p:tav tm="100000">
                                          <p:val>
                                            <p:strVal val="#ppt_h"/>
                                          </p:val>
                                        </p:tav>
                                      </p:tavLst>
                                    </p:anim>
                                    <p:animEffect transition="in" filter="fade">
                                      <p:cBhvr>
                                        <p:cTn id="20" dur="500"/>
                                        <p:tgtEl>
                                          <p:spTgt spid="259078"/>
                                        </p:tgtEl>
                                      </p:cBhvr>
                                    </p:animEffect>
                                  </p:childTnLst>
                                </p:cTn>
                              </p:par>
                              <p:par>
                                <p:cTn id="21" presetID="53" presetClass="entr" presetSubtype="16" fill="hold" nodeType="with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 calcmode="lin" valueType="num">
                                      <p:cBhvr>
                                        <p:cTn id="23"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24"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25" dur="500"/>
                                        <p:tgtEl>
                                          <p:spTgt spid="17">
                                            <p:txEl>
                                              <p:pRg st="0" end="0"/>
                                            </p:txEl>
                                          </p:spTgt>
                                        </p:tgtEl>
                                      </p:cBhvr>
                                    </p:animEffect>
                                  </p:childTnLst>
                                </p:cTn>
                              </p:par>
                              <p:par>
                                <p:cTn id="26" presetID="53" presetClass="entr" presetSubtype="16" fill="hold" nodeType="withEffect">
                                  <p:stCondLst>
                                    <p:cond delay="0"/>
                                  </p:stCondLst>
                                  <p:childTnLst>
                                    <p:set>
                                      <p:cBhvr>
                                        <p:cTn id="27" dur="1" fill="hold">
                                          <p:stCondLst>
                                            <p:cond delay="0"/>
                                          </p:stCondLst>
                                        </p:cTn>
                                        <p:tgtEl>
                                          <p:spTgt spid="17">
                                            <p:txEl>
                                              <p:pRg st="1" end="1"/>
                                            </p:txEl>
                                          </p:spTgt>
                                        </p:tgtEl>
                                        <p:attrNameLst>
                                          <p:attrName>style.visibility</p:attrName>
                                        </p:attrNameLst>
                                      </p:cBhvr>
                                      <p:to>
                                        <p:strVal val="visible"/>
                                      </p:to>
                                    </p:set>
                                    <p:anim calcmode="lin" valueType="num">
                                      <p:cBhvr>
                                        <p:cTn id="28" dur="500" fill="hold"/>
                                        <p:tgtEl>
                                          <p:spTgt spid="17">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17">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17">
                                            <p:txEl>
                                              <p:pRg st="1" end="1"/>
                                            </p:txEl>
                                          </p:spTgt>
                                        </p:tgtEl>
                                      </p:cBhvr>
                                    </p:animEffect>
                                  </p:childTnLst>
                                </p:cTn>
                              </p:par>
                              <p:par>
                                <p:cTn id="31" presetID="53" presetClass="entr" presetSubtype="16" fill="hold" nodeType="withEffect">
                                  <p:stCondLst>
                                    <p:cond delay="0"/>
                                  </p:stCondLst>
                                  <p:childTnLst>
                                    <p:set>
                                      <p:cBhvr>
                                        <p:cTn id="32" dur="1" fill="hold">
                                          <p:stCondLst>
                                            <p:cond delay="0"/>
                                          </p:stCondLst>
                                        </p:cTn>
                                        <p:tgtEl>
                                          <p:spTgt spid="17">
                                            <p:txEl>
                                              <p:pRg st="2" end="2"/>
                                            </p:txEl>
                                          </p:spTgt>
                                        </p:tgtEl>
                                        <p:attrNameLst>
                                          <p:attrName>style.visibility</p:attrName>
                                        </p:attrNameLst>
                                      </p:cBhvr>
                                      <p:to>
                                        <p:strVal val="visible"/>
                                      </p:to>
                                    </p:set>
                                    <p:anim calcmode="lin" valueType="num">
                                      <p:cBhvr>
                                        <p:cTn id="33" dur="500" fill="hold"/>
                                        <p:tgtEl>
                                          <p:spTgt spid="17">
                                            <p:txEl>
                                              <p:pRg st="2" end="2"/>
                                            </p:txEl>
                                          </p:spTgt>
                                        </p:tgtEl>
                                        <p:attrNameLst>
                                          <p:attrName>ppt_w</p:attrName>
                                        </p:attrNameLst>
                                      </p:cBhvr>
                                      <p:tavLst>
                                        <p:tav tm="0">
                                          <p:val>
                                            <p:fltVal val="0"/>
                                          </p:val>
                                        </p:tav>
                                        <p:tav tm="100000">
                                          <p:val>
                                            <p:strVal val="#ppt_w"/>
                                          </p:val>
                                        </p:tav>
                                      </p:tavLst>
                                    </p:anim>
                                    <p:anim calcmode="lin" valueType="num">
                                      <p:cBhvr>
                                        <p:cTn id="34" dur="500" fill="hold"/>
                                        <p:tgtEl>
                                          <p:spTgt spid="17">
                                            <p:txEl>
                                              <p:pRg st="2" end="2"/>
                                            </p:txEl>
                                          </p:spTgt>
                                        </p:tgtEl>
                                        <p:attrNameLst>
                                          <p:attrName>ppt_h</p:attrName>
                                        </p:attrNameLst>
                                      </p:cBhvr>
                                      <p:tavLst>
                                        <p:tav tm="0">
                                          <p:val>
                                            <p:fltVal val="0"/>
                                          </p:val>
                                        </p:tav>
                                        <p:tav tm="100000">
                                          <p:val>
                                            <p:strVal val="#ppt_h"/>
                                          </p:val>
                                        </p:tav>
                                      </p:tavLst>
                                    </p:anim>
                                    <p:animEffect transition="in" filter="fade">
                                      <p:cBhvr>
                                        <p:cTn id="35" dur="500"/>
                                        <p:tgtEl>
                                          <p:spTgt spid="17">
                                            <p:txEl>
                                              <p:pRg st="2" end="2"/>
                                            </p:txEl>
                                          </p:spTgt>
                                        </p:tgtEl>
                                      </p:cBhvr>
                                    </p:animEffect>
                                  </p:childTnLst>
                                </p:cTn>
                              </p:par>
                              <p:par>
                                <p:cTn id="36" presetID="53" presetClass="entr" presetSubtype="16" fill="hold" nodeType="withEffect">
                                  <p:stCondLst>
                                    <p:cond delay="0"/>
                                  </p:stCondLst>
                                  <p:childTnLst>
                                    <p:set>
                                      <p:cBhvr>
                                        <p:cTn id="37" dur="1" fill="hold">
                                          <p:stCondLst>
                                            <p:cond delay="0"/>
                                          </p:stCondLst>
                                        </p:cTn>
                                        <p:tgtEl>
                                          <p:spTgt spid="17">
                                            <p:txEl>
                                              <p:pRg st="3" end="3"/>
                                            </p:txEl>
                                          </p:spTgt>
                                        </p:tgtEl>
                                        <p:attrNameLst>
                                          <p:attrName>style.visibility</p:attrName>
                                        </p:attrNameLst>
                                      </p:cBhvr>
                                      <p:to>
                                        <p:strVal val="visible"/>
                                      </p:to>
                                    </p:set>
                                    <p:anim calcmode="lin" valueType="num">
                                      <p:cBhvr>
                                        <p:cTn id="38" dur="500" fill="hold"/>
                                        <p:tgtEl>
                                          <p:spTgt spid="17">
                                            <p:txEl>
                                              <p:pRg st="3" end="3"/>
                                            </p:txEl>
                                          </p:spTgt>
                                        </p:tgtEl>
                                        <p:attrNameLst>
                                          <p:attrName>ppt_w</p:attrName>
                                        </p:attrNameLst>
                                      </p:cBhvr>
                                      <p:tavLst>
                                        <p:tav tm="0">
                                          <p:val>
                                            <p:fltVal val="0"/>
                                          </p:val>
                                        </p:tav>
                                        <p:tav tm="100000">
                                          <p:val>
                                            <p:strVal val="#ppt_w"/>
                                          </p:val>
                                        </p:tav>
                                      </p:tavLst>
                                    </p:anim>
                                    <p:anim calcmode="lin" valueType="num">
                                      <p:cBhvr>
                                        <p:cTn id="39" dur="500" fill="hold"/>
                                        <p:tgtEl>
                                          <p:spTgt spid="17">
                                            <p:txEl>
                                              <p:pRg st="3" end="3"/>
                                            </p:txEl>
                                          </p:spTgt>
                                        </p:tgtEl>
                                        <p:attrNameLst>
                                          <p:attrName>ppt_h</p:attrName>
                                        </p:attrNameLst>
                                      </p:cBhvr>
                                      <p:tavLst>
                                        <p:tav tm="0">
                                          <p:val>
                                            <p:fltVal val="0"/>
                                          </p:val>
                                        </p:tav>
                                        <p:tav tm="100000">
                                          <p:val>
                                            <p:strVal val="#ppt_h"/>
                                          </p:val>
                                        </p:tav>
                                      </p:tavLst>
                                    </p:anim>
                                    <p:animEffect transition="in" filter="fade">
                                      <p:cBhvr>
                                        <p:cTn id="40" dur="500"/>
                                        <p:tgtEl>
                                          <p:spTgt spid="17">
                                            <p:txEl>
                                              <p:pRg st="3" end="3"/>
                                            </p:txEl>
                                          </p:spTgt>
                                        </p:tgtEl>
                                      </p:cBhvr>
                                    </p:animEffect>
                                  </p:childTnLst>
                                </p:cTn>
                              </p:par>
                              <p:par>
                                <p:cTn id="41" presetID="53" presetClass="entr" presetSubtype="16" fill="hold" nodeType="withEffect">
                                  <p:stCondLst>
                                    <p:cond delay="0"/>
                                  </p:stCondLst>
                                  <p:childTnLst>
                                    <p:set>
                                      <p:cBhvr>
                                        <p:cTn id="42" dur="1" fill="hold">
                                          <p:stCondLst>
                                            <p:cond delay="0"/>
                                          </p:stCondLst>
                                        </p:cTn>
                                        <p:tgtEl>
                                          <p:spTgt spid="17">
                                            <p:txEl>
                                              <p:pRg st="4" end="4"/>
                                            </p:txEl>
                                          </p:spTgt>
                                        </p:tgtEl>
                                        <p:attrNameLst>
                                          <p:attrName>style.visibility</p:attrName>
                                        </p:attrNameLst>
                                      </p:cBhvr>
                                      <p:to>
                                        <p:strVal val="visible"/>
                                      </p:to>
                                    </p:set>
                                    <p:anim calcmode="lin" valueType="num">
                                      <p:cBhvr>
                                        <p:cTn id="43" dur="500" fill="hold"/>
                                        <p:tgtEl>
                                          <p:spTgt spid="17">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17">
                                            <p:txEl>
                                              <p:pRg st="4" end="4"/>
                                            </p:txEl>
                                          </p:spTgt>
                                        </p:tgtEl>
                                        <p:attrNameLst>
                                          <p:attrName>ppt_h</p:attrName>
                                        </p:attrNameLst>
                                      </p:cBhvr>
                                      <p:tavLst>
                                        <p:tav tm="0">
                                          <p:val>
                                            <p:fltVal val="0"/>
                                          </p:val>
                                        </p:tav>
                                        <p:tav tm="100000">
                                          <p:val>
                                            <p:strVal val="#ppt_h"/>
                                          </p:val>
                                        </p:tav>
                                      </p:tavLst>
                                    </p:anim>
                                    <p:animEffect transition="in" filter="fade">
                                      <p:cBhvr>
                                        <p:cTn id="45" dur="500"/>
                                        <p:tgtEl>
                                          <p:spTgt spid="17">
                                            <p:txEl>
                                              <p:pRg st="4" end="4"/>
                                            </p:txEl>
                                          </p:spTgt>
                                        </p:tgtEl>
                                      </p:cBhvr>
                                    </p:animEffect>
                                  </p:childTnLst>
                                </p:cTn>
                              </p:par>
                              <p:par>
                                <p:cTn id="46" presetID="53" presetClass="entr" presetSubtype="16" fill="hold" nodeType="withEffect">
                                  <p:stCondLst>
                                    <p:cond delay="0"/>
                                  </p:stCondLst>
                                  <p:childTnLst>
                                    <p:set>
                                      <p:cBhvr>
                                        <p:cTn id="47" dur="1" fill="hold">
                                          <p:stCondLst>
                                            <p:cond delay="0"/>
                                          </p:stCondLst>
                                        </p:cTn>
                                        <p:tgtEl>
                                          <p:spTgt spid="259083">
                                            <p:txEl>
                                              <p:pRg st="0" end="0"/>
                                            </p:txEl>
                                          </p:spTgt>
                                        </p:tgtEl>
                                        <p:attrNameLst>
                                          <p:attrName>style.visibility</p:attrName>
                                        </p:attrNameLst>
                                      </p:cBhvr>
                                      <p:to>
                                        <p:strVal val="visible"/>
                                      </p:to>
                                    </p:set>
                                    <p:anim calcmode="lin" valueType="num">
                                      <p:cBhvr>
                                        <p:cTn id="48" dur="500" fill="hold"/>
                                        <p:tgtEl>
                                          <p:spTgt spid="259083">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59083">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59083">
                                            <p:txEl>
                                              <p:pRg st="0" end="0"/>
                                            </p:txEl>
                                          </p:spTgt>
                                        </p:tgtEl>
                                      </p:cBhvr>
                                    </p:animEffect>
                                  </p:childTnLst>
                                </p:cTn>
                              </p:par>
                              <p:par>
                                <p:cTn id="51" presetID="53" presetClass="entr" presetSubtype="16" fill="hold" nodeType="withEffect">
                                  <p:stCondLst>
                                    <p:cond delay="0"/>
                                  </p:stCondLst>
                                  <p:childTnLst>
                                    <p:set>
                                      <p:cBhvr>
                                        <p:cTn id="52" dur="1" fill="hold">
                                          <p:stCondLst>
                                            <p:cond delay="0"/>
                                          </p:stCondLst>
                                        </p:cTn>
                                        <p:tgtEl>
                                          <p:spTgt spid="259083">
                                            <p:txEl>
                                              <p:pRg st="1" end="1"/>
                                            </p:txEl>
                                          </p:spTgt>
                                        </p:tgtEl>
                                        <p:attrNameLst>
                                          <p:attrName>style.visibility</p:attrName>
                                        </p:attrNameLst>
                                      </p:cBhvr>
                                      <p:to>
                                        <p:strVal val="visible"/>
                                      </p:to>
                                    </p:set>
                                    <p:anim calcmode="lin" valueType="num">
                                      <p:cBhvr>
                                        <p:cTn id="53" dur="500" fill="hold"/>
                                        <p:tgtEl>
                                          <p:spTgt spid="259083">
                                            <p:txEl>
                                              <p:pRg st="1" end="1"/>
                                            </p:txEl>
                                          </p:spTgt>
                                        </p:tgtEl>
                                        <p:attrNameLst>
                                          <p:attrName>ppt_w</p:attrName>
                                        </p:attrNameLst>
                                      </p:cBhvr>
                                      <p:tavLst>
                                        <p:tav tm="0">
                                          <p:val>
                                            <p:fltVal val="0"/>
                                          </p:val>
                                        </p:tav>
                                        <p:tav tm="100000">
                                          <p:val>
                                            <p:strVal val="#ppt_w"/>
                                          </p:val>
                                        </p:tav>
                                      </p:tavLst>
                                    </p:anim>
                                    <p:anim calcmode="lin" valueType="num">
                                      <p:cBhvr>
                                        <p:cTn id="54" dur="500" fill="hold"/>
                                        <p:tgtEl>
                                          <p:spTgt spid="259083">
                                            <p:txEl>
                                              <p:pRg st="1" end="1"/>
                                            </p:txEl>
                                          </p:spTgt>
                                        </p:tgtEl>
                                        <p:attrNameLst>
                                          <p:attrName>ppt_h</p:attrName>
                                        </p:attrNameLst>
                                      </p:cBhvr>
                                      <p:tavLst>
                                        <p:tav tm="0">
                                          <p:val>
                                            <p:fltVal val="0"/>
                                          </p:val>
                                        </p:tav>
                                        <p:tav tm="100000">
                                          <p:val>
                                            <p:strVal val="#ppt_h"/>
                                          </p:val>
                                        </p:tav>
                                      </p:tavLst>
                                    </p:anim>
                                    <p:animEffect transition="in" filter="fade">
                                      <p:cBhvr>
                                        <p:cTn id="55" dur="500"/>
                                        <p:tgtEl>
                                          <p:spTgt spid="259083">
                                            <p:txEl>
                                              <p:pRg st="1" end="1"/>
                                            </p:txEl>
                                          </p:spTgt>
                                        </p:tgtEl>
                                      </p:cBhvr>
                                    </p:animEffect>
                                  </p:childTnLst>
                                </p:cTn>
                              </p:par>
                              <p:par>
                                <p:cTn id="56" presetID="53" presetClass="entr" presetSubtype="16" fill="hold" nodeType="withEffect">
                                  <p:stCondLst>
                                    <p:cond delay="0"/>
                                  </p:stCondLst>
                                  <p:childTnLst>
                                    <p:set>
                                      <p:cBhvr>
                                        <p:cTn id="57" dur="1" fill="hold">
                                          <p:stCondLst>
                                            <p:cond delay="0"/>
                                          </p:stCondLst>
                                        </p:cTn>
                                        <p:tgtEl>
                                          <p:spTgt spid="259083">
                                            <p:txEl>
                                              <p:pRg st="2" end="2"/>
                                            </p:txEl>
                                          </p:spTgt>
                                        </p:tgtEl>
                                        <p:attrNameLst>
                                          <p:attrName>style.visibility</p:attrName>
                                        </p:attrNameLst>
                                      </p:cBhvr>
                                      <p:to>
                                        <p:strVal val="visible"/>
                                      </p:to>
                                    </p:set>
                                    <p:anim calcmode="lin" valueType="num">
                                      <p:cBhvr>
                                        <p:cTn id="58" dur="500" fill="hold"/>
                                        <p:tgtEl>
                                          <p:spTgt spid="259083">
                                            <p:txEl>
                                              <p:pRg st="2" end="2"/>
                                            </p:txEl>
                                          </p:spTgt>
                                        </p:tgtEl>
                                        <p:attrNameLst>
                                          <p:attrName>ppt_w</p:attrName>
                                        </p:attrNameLst>
                                      </p:cBhvr>
                                      <p:tavLst>
                                        <p:tav tm="0">
                                          <p:val>
                                            <p:fltVal val="0"/>
                                          </p:val>
                                        </p:tav>
                                        <p:tav tm="100000">
                                          <p:val>
                                            <p:strVal val="#ppt_w"/>
                                          </p:val>
                                        </p:tav>
                                      </p:tavLst>
                                    </p:anim>
                                    <p:anim calcmode="lin" valueType="num">
                                      <p:cBhvr>
                                        <p:cTn id="59" dur="500" fill="hold"/>
                                        <p:tgtEl>
                                          <p:spTgt spid="259083">
                                            <p:txEl>
                                              <p:pRg st="2" end="2"/>
                                            </p:txEl>
                                          </p:spTgt>
                                        </p:tgtEl>
                                        <p:attrNameLst>
                                          <p:attrName>ppt_h</p:attrName>
                                        </p:attrNameLst>
                                      </p:cBhvr>
                                      <p:tavLst>
                                        <p:tav tm="0">
                                          <p:val>
                                            <p:fltVal val="0"/>
                                          </p:val>
                                        </p:tav>
                                        <p:tav tm="100000">
                                          <p:val>
                                            <p:strVal val="#ppt_h"/>
                                          </p:val>
                                        </p:tav>
                                      </p:tavLst>
                                    </p:anim>
                                    <p:animEffect transition="in" filter="fade">
                                      <p:cBhvr>
                                        <p:cTn id="60" dur="500"/>
                                        <p:tgtEl>
                                          <p:spTgt spid="259083">
                                            <p:txEl>
                                              <p:pRg st="2" end="2"/>
                                            </p:txEl>
                                          </p:spTgt>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transition="in" filter="fade">
                                      <p:cBhvr>
                                        <p:cTn id="65" dur="500"/>
                                        <p:tgtEl>
                                          <p:spTgt spid="18"/>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p:cTn id="68" dur="500" fill="hold"/>
                                        <p:tgtEl>
                                          <p:spTgt spid="20"/>
                                        </p:tgtEl>
                                        <p:attrNameLst>
                                          <p:attrName>ppt_w</p:attrName>
                                        </p:attrNameLst>
                                      </p:cBhvr>
                                      <p:tavLst>
                                        <p:tav tm="0">
                                          <p:val>
                                            <p:fltVal val="0"/>
                                          </p:val>
                                        </p:tav>
                                        <p:tav tm="100000">
                                          <p:val>
                                            <p:strVal val="#ppt_w"/>
                                          </p:val>
                                        </p:tav>
                                      </p:tavLst>
                                    </p:anim>
                                    <p:anim calcmode="lin" valueType="num">
                                      <p:cBhvr>
                                        <p:cTn id="69" dur="500" fill="hold"/>
                                        <p:tgtEl>
                                          <p:spTgt spid="20"/>
                                        </p:tgtEl>
                                        <p:attrNameLst>
                                          <p:attrName>ppt_h</p:attrName>
                                        </p:attrNameLst>
                                      </p:cBhvr>
                                      <p:tavLst>
                                        <p:tav tm="0">
                                          <p:val>
                                            <p:fltVal val="0"/>
                                          </p:val>
                                        </p:tav>
                                        <p:tav tm="100000">
                                          <p:val>
                                            <p:strVal val="#ppt_h"/>
                                          </p:val>
                                        </p:tav>
                                      </p:tavLst>
                                    </p:anim>
                                    <p:animEffect transition="in" filter="fade">
                                      <p:cBhvr>
                                        <p:cTn id="70" dur="500"/>
                                        <p:tgtEl>
                                          <p:spTgt spid="20"/>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par>
                                <p:cTn id="76" presetID="53" presetClass="entr" presetSubtype="16" fill="hold" grpId="1" nodeType="withEffect">
                                  <p:stCondLst>
                                    <p:cond delay="0"/>
                                  </p:stCondLst>
                                  <p:childTnLst>
                                    <p:set>
                                      <p:cBhvr>
                                        <p:cTn id="77" dur="1" fill="hold">
                                          <p:stCondLst>
                                            <p:cond delay="0"/>
                                          </p:stCondLst>
                                        </p:cTn>
                                        <p:tgtEl>
                                          <p:spTgt spid="259080"/>
                                        </p:tgtEl>
                                        <p:attrNameLst>
                                          <p:attrName>style.visibility</p:attrName>
                                        </p:attrNameLst>
                                      </p:cBhvr>
                                      <p:to>
                                        <p:strVal val="visible"/>
                                      </p:to>
                                    </p:set>
                                    <p:anim calcmode="lin" valueType="num">
                                      <p:cBhvr>
                                        <p:cTn id="78" dur="500" fill="hold"/>
                                        <p:tgtEl>
                                          <p:spTgt spid="259080"/>
                                        </p:tgtEl>
                                        <p:attrNameLst>
                                          <p:attrName>ppt_w</p:attrName>
                                        </p:attrNameLst>
                                      </p:cBhvr>
                                      <p:tavLst>
                                        <p:tav tm="0">
                                          <p:val>
                                            <p:fltVal val="0"/>
                                          </p:val>
                                        </p:tav>
                                        <p:tav tm="100000">
                                          <p:val>
                                            <p:strVal val="#ppt_w"/>
                                          </p:val>
                                        </p:tav>
                                      </p:tavLst>
                                    </p:anim>
                                    <p:anim calcmode="lin" valueType="num">
                                      <p:cBhvr>
                                        <p:cTn id="79" dur="500" fill="hold"/>
                                        <p:tgtEl>
                                          <p:spTgt spid="259080"/>
                                        </p:tgtEl>
                                        <p:attrNameLst>
                                          <p:attrName>ppt_h</p:attrName>
                                        </p:attrNameLst>
                                      </p:cBhvr>
                                      <p:tavLst>
                                        <p:tav tm="0">
                                          <p:val>
                                            <p:fltVal val="0"/>
                                          </p:val>
                                        </p:tav>
                                        <p:tav tm="100000">
                                          <p:val>
                                            <p:strVal val="#ppt_h"/>
                                          </p:val>
                                        </p:tav>
                                      </p:tavLst>
                                    </p:anim>
                                    <p:animEffect transition="in" filter="fade">
                                      <p:cBhvr>
                                        <p:cTn id="80" dur="500"/>
                                        <p:tgtEl>
                                          <p:spTgt spid="259080"/>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p:cTn id="83" dur="500" fill="hold"/>
                                        <p:tgtEl>
                                          <p:spTgt spid="21"/>
                                        </p:tgtEl>
                                        <p:attrNameLst>
                                          <p:attrName>ppt_w</p:attrName>
                                        </p:attrNameLst>
                                      </p:cBhvr>
                                      <p:tavLst>
                                        <p:tav tm="0">
                                          <p:val>
                                            <p:fltVal val="0"/>
                                          </p:val>
                                        </p:tav>
                                        <p:tav tm="100000">
                                          <p:val>
                                            <p:strVal val="#ppt_w"/>
                                          </p:val>
                                        </p:tav>
                                      </p:tavLst>
                                    </p:anim>
                                    <p:anim calcmode="lin" valueType="num">
                                      <p:cBhvr>
                                        <p:cTn id="84" dur="500" fill="hold"/>
                                        <p:tgtEl>
                                          <p:spTgt spid="21"/>
                                        </p:tgtEl>
                                        <p:attrNameLst>
                                          <p:attrName>ppt_h</p:attrName>
                                        </p:attrNameLst>
                                      </p:cBhvr>
                                      <p:tavLst>
                                        <p:tav tm="0">
                                          <p:val>
                                            <p:fltVal val="0"/>
                                          </p:val>
                                        </p:tav>
                                        <p:tav tm="100000">
                                          <p:val>
                                            <p:strVal val="#ppt_h"/>
                                          </p:val>
                                        </p:tav>
                                      </p:tavLst>
                                    </p:anim>
                                    <p:animEffect transition="in" filter="fade">
                                      <p:cBhvr>
                                        <p:cTn id="85" dur="500"/>
                                        <p:tgtEl>
                                          <p:spTgt spid="21"/>
                                        </p:tgtEl>
                                      </p:cBhvr>
                                    </p:animEffect>
                                  </p:childTnLst>
                                </p:cTn>
                              </p:par>
                              <p:par>
                                <p:cTn id="86" presetID="53" presetClass="entr" presetSubtype="16" fill="hold" grpId="1" nodeType="withEffect">
                                  <p:stCondLst>
                                    <p:cond delay="0"/>
                                  </p:stCondLst>
                                  <p:childTnLst>
                                    <p:set>
                                      <p:cBhvr>
                                        <p:cTn id="87" dur="1" fill="hold">
                                          <p:stCondLst>
                                            <p:cond delay="0"/>
                                          </p:stCondLst>
                                        </p:cTn>
                                        <p:tgtEl>
                                          <p:spTgt spid="259078"/>
                                        </p:tgtEl>
                                        <p:attrNameLst>
                                          <p:attrName>style.visibility</p:attrName>
                                        </p:attrNameLst>
                                      </p:cBhvr>
                                      <p:to>
                                        <p:strVal val="visible"/>
                                      </p:to>
                                    </p:set>
                                    <p:anim calcmode="lin" valueType="num">
                                      <p:cBhvr>
                                        <p:cTn id="88" dur="500" fill="hold"/>
                                        <p:tgtEl>
                                          <p:spTgt spid="259078"/>
                                        </p:tgtEl>
                                        <p:attrNameLst>
                                          <p:attrName>ppt_w</p:attrName>
                                        </p:attrNameLst>
                                      </p:cBhvr>
                                      <p:tavLst>
                                        <p:tav tm="0">
                                          <p:val>
                                            <p:fltVal val="0"/>
                                          </p:val>
                                        </p:tav>
                                        <p:tav tm="100000">
                                          <p:val>
                                            <p:strVal val="#ppt_w"/>
                                          </p:val>
                                        </p:tav>
                                      </p:tavLst>
                                    </p:anim>
                                    <p:anim calcmode="lin" valueType="num">
                                      <p:cBhvr>
                                        <p:cTn id="89" dur="500" fill="hold"/>
                                        <p:tgtEl>
                                          <p:spTgt spid="259078"/>
                                        </p:tgtEl>
                                        <p:attrNameLst>
                                          <p:attrName>ppt_h</p:attrName>
                                        </p:attrNameLst>
                                      </p:cBhvr>
                                      <p:tavLst>
                                        <p:tav tm="0">
                                          <p:val>
                                            <p:fltVal val="0"/>
                                          </p:val>
                                        </p:tav>
                                        <p:tav tm="100000">
                                          <p:val>
                                            <p:strVal val="#ppt_h"/>
                                          </p:val>
                                        </p:tav>
                                      </p:tavLst>
                                    </p:anim>
                                    <p:animEffect transition="in" filter="fade">
                                      <p:cBhvr>
                                        <p:cTn id="90" dur="500"/>
                                        <p:tgtEl>
                                          <p:spTgt spid="259078"/>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59084"/>
                                        </p:tgtEl>
                                        <p:attrNameLst>
                                          <p:attrName>style.visibility</p:attrName>
                                        </p:attrNameLst>
                                      </p:cBhvr>
                                      <p:to>
                                        <p:strVal val="visible"/>
                                      </p:to>
                                    </p:set>
                                    <p:anim calcmode="lin" valueType="num">
                                      <p:cBhvr>
                                        <p:cTn id="93" dur="500" fill="hold"/>
                                        <p:tgtEl>
                                          <p:spTgt spid="259084"/>
                                        </p:tgtEl>
                                        <p:attrNameLst>
                                          <p:attrName>ppt_w</p:attrName>
                                        </p:attrNameLst>
                                      </p:cBhvr>
                                      <p:tavLst>
                                        <p:tav tm="0">
                                          <p:val>
                                            <p:fltVal val="0"/>
                                          </p:val>
                                        </p:tav>
                                        <p:tav tm="100000">
                                          <p:val>
                                            <p:strVal val="#ppt_w"/>
                                          </p:val>
                                        </p:tav>
                                      </p:tavLst>
                                    </p:anim>
                                    <p:anim calcmode="lin" valueType="num">
                                      <p:cBhvr>
                                        <p:cTn id="94" dur="500" fill="hold"/>
                                        <p:tgtEl>
                                          <p:spTgt spid="259084"/>
                                        </p:tgtEl>
                                        <p:attrNameLst>
                                          <p:attrName>ppt_h</p:attrName>
                                        </p:attrNameLst>
                                      </p:cBhvr>
                                      <p:tavLst>
                                        <p:tav tm="0">
                                          <p:val>
                                            <p:fltVal val="0"/>
                                          </p:val>
                                        </p:tav>
                                        <p:tav tm="100000">
                                          <p:val>
                                            <p:strVal val="#ppt_h"/>
                                          </p:val>
                                        </p:tav>
                                      </p:tavLst>
                                    </p:anim>
                                    <p:animEffect transition="in" filter="fade">
                                      <p:cBhvr>
                                        <p:cTn id="95" dur="500"/>
                                        <p:tgtEl>
                                          <p:spTgt spid="259084"/>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16"/>
                                        </p:tgtEl>
                                        <p:attrNameLst>
                                          <p:attrName>style.visibility</p:attrName>
                                        </p:attrNameLst>
                                      </p:cBhvr>
                                      <p:to>
                                        <p:strVal val="visible"/>
                                      </p:to>
                                    </p:set>
                                    <p:anim calcmode="lin" valueType="num">
                                      <p:cBhvr>
                                        <p:cTn id="98" dur="500" fill="hold"/>
                                        <p:tgtEl>
                                          <p:spTgt spid="16"/>
                                        </p:tgtEl>
                                        <p:attrNameLst>
                                          <p:attrName>ppt_w</p:attrName>
                                        </p:attrNameLst>
                                      </p:cBhvr>
                                      <p:tavLst>
                                        <p:tav tm="0">
                                          <p:val>
                                            <p:fltVal val="0"/>
                                          </p:val>
                                        </p:tav>
                                        <p:tav tm="100000">
                                          <p:val>
                                            <p:strVal val="#ppt_w"/>
                                          </p:val>
                                        </p:tav>
                                      </p:tavLst>
                                    </p:anim>
                                    <p:anim calcmode="lin" valueType="num">
                                      <p:cBhvr>
                                        <p:cTn id="99" dur="500" fill="hold"/>
                                        <p:tgtEl>
                                          <p:spTgt spid="16"/>
                                        </p:tgtEl>
                                        <p:attrNameLst>
                                          <p:attrName>ppt_h</p:attrName>
                                        </p:attrNameLst>
                                      </p:cBhvr>
                                      <p:tavLst>
                                        <p:tav tm="0">
                                          <p:val>
                                            <p:fltVal val="0"/>
                                          </p:val>
                                        </p:tav>
                                        <p:tav tm="100000">
                                          <p:val>
                                            <p:strVal val="#ppt_h"/>
                                          </p:val>
                                        </p:tav>
                                      </p:tavLst>
                                    </p:anim>
                                    <p:animEffect transition="in" filter="fade">
                                      <p:cBhvr>
                                        <p:cTn id="100" dur="500"/>
                                        <p:tgtEl>
                                          <p:spTgt spid="16"/>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259087"/>
                                        </p:tgtEl>
                                        <p:attrNameLst>
                                          <p:attrName>style.visibility</p:attrName>
                                        </p:attrNameLst>
                                      </p:cBhvr>
                                      <p:to>
                                        <p:strVal val="visible"/>
                                      </p:to>
                                    </p:set>
                                    <p:anim calcmode="lin" valueType="num">
                                      <p:cBhvr>
                                        <p:cTn id="103" dur="500" fill="hold"/>
                                        <p:tgtEl>
                                          <p:spTgt spid="259087"/>
                                        </p:tgtEl>
                                        <p:attrNameLst>
                                          <p:attrName>ppt_w</p:attrName>
                                        </p:attrNameLst>
                                      </p:cBhvr>
                                      <p:tavLst>
                                        <p:tav tm="0">
                                          <p:val>
                                            <p:fltVal val="0"/>
                                          </p:val>
                                        </p:tav>
                                        <p:tav tm="100000">
                                          <p:val>
                                            <p:strVal val="#ppt_w"/>
                                          </p:val>
                                        </p:tav>
                                      </p:tavLst>
                                    </p:anim>
                                    <p:anim calcmode="lin" valueType="num">
                                      <p:cBhvr>
                                        <p:cTn id="104" dur="500" fill="hold"/>
                                        <p:tgtEl>
                                          <p:spTgt spid="259087"/>
                                        </p:tgtEl>
                                        <p:attrNameLst>
                                          <p:attrName>ppt_h</p:attrName>
                                        </p:attrNameLst>
                                      </p:cBhvr>
                                      <p:tavLst>
                                        <p:tav tm="0">
                                          <p:val>
                                            <p:fltVal val="0"/>
                                          </p:val>
                                        </p:tav>
                                        <p:tav tm="100000">
                                          <p:val>
                                            <p:strVal val="#ppt_h"/>
                                          </p:val>
                                        </p:tav>
                                      </p:tavLst>
                                    </p:anim>
                                    <p:animEffect transition="in" filter="fade">
                                      <p:cBhvr>
                                        <p:cTn id="105" dur="500"/>
                                        <p:tgtEl>
                                          <p:spTgt spid="259087"/>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p:cTn id="108" dur="500" fill="hold"/>
                                        <p:tgtEl>
                                          <p:spTgt spid="15"/>
                                        </p:tgtEl>
                                        <p:attrNameLst>
                                          <p:attrName>ppt_w</p:attrName>
                                        </p:attrNameLst>
                                      </p:cBhvr>
                                      <p:tavLst>
                                        <p:tav tm="0">
                                          <p:val>
                                            <p:fltVal val="0"/>
                                          </p:val>
                                        </p:tav>
                                        <p:tav tm="100000">
                                          <p:val>
                                            <p:strVal val="#ppt_w"/>
                                          </p:val>
                                        </p:tav>
                                      </p:tavLst>
                                    </p:anim>
                                    <p:anim calcmode="lin" valueType="num">
                                      <p:cBhvr>
                                        <p:cTn id="109" dur="500" fill="hold"/>
                                        <p:tgtEl>
                                          <p:spTgt spid="15"/>
                                        </p:tgtEl>
                                        <p:attrNameLst>
                                          <p:attrName>ppt_h</p:attrName>
                                        </p:attrNameLst>
                                      </p:cBhvr>
                                      <p:tavLst>
                                        <p:tav tm="0">
                                          <p:val>
                                            <p:fltVal val="0"/>
                                          </p:val>
                                        </p:tav>
                                        <p:tav tm="100000">
                                          <p:val>
                                            <p:strVal val="#ppt_h"/>
                                          </p:val>
                                        </p:tav>
                                      </p:tavLst>
                                    </p:anim>
                                    <p:animEffect transition="in" filter="fade">
                                      <p:cBhvr>
                                        <p:cTn id="110" dur="500"/>
                                        <p:tgtEl>
                                          <p:spTgt spid="15"/>
                                        </p:tgtEl>
                                      </p:cBhvr>
                                    </p:animEffect>
                                  </p:childTnLst>
                                </p:cTn>
                              </p:par>
                              <p:par>
                                <p:cTn id="111" presetID="53" presetClass="entr" presetSubtype="16" fill="hold" nodeType="withEffect">
                                  <p:stCondLst>
                                    <p:cond delay="0"/>
                                  </p:stCondLst>
                                  <p:childTnLst>
                                    <p:set>
                                      <p:cBhvr>
                                        <p:cTn id="112" dur="1" fill="hold">
                                          <p:stCondLst>
                                            <p:cond delay="0"/>
                                          </p:stCondLst>
                                        </p:cTn>
                                        <p:tgtEl>
                                          <p:spTgt spid="25">
                                            <p:txEl>
                                              <p:pRg st="0" end="0"/>
                                            </p:txEl>
                                          </p:spTgt>
                                        </p:tgtEl>
                                        <p:attrNameLst>
                                          <p:attrName>style.visibility</p:attrName>
                                        </p:attrNameLst>
                                      </p:cBhvr>
                                      <p:to>
                                        <p:strVal val="visible"/>
                                      </p:to>
                                    </p:set>
                                    <p:anim calcmode="lin" valueType="num">
                                      <p:cBhvr>
                                        <p:cTn id="113"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114"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115" dur="500"/>
                                        <p:tgtEl>
                                          <p:spTgt spid="25">
                                            <p:txEl>
                                              <p:pRg st="0" end="0"/>
                                            </p:txEl>
                                          </p:spTgt>
                                        </p:tgtEl>
                                      </p:cBhvr>
                                    </p:animEffect>
                                  </p:childTnLst>
                                </p:cTn>
                              </p:par>
                              <p:par>
                                <p:cTn id="116" presetID="53" presetClass="entr" presetSubtype="16" fill="hold" nodeType="withEffect">
                                  <p:stCondLst>
                                    <p:cond delay="0"/>
                                  </p:stCondLst>
                                  <p:childTnLst>
                                    <p:set>
                                      <p:cBhvr>
                                        <p:cTn id="117" dur="1" fill="hold">
                                          <p:stCondLst>
                                            <p:cond delay="0"/>
                                          </p:stCondLst>
                                        </p:cTn>
                                        <p:tgtEl>
                                          <p:spTgt spid="25">
                                            <p:txEl>
                                              <p:pRg st="1" end="1"/>
                                            </p:txEl>
                                          </p:spTgt>
                                        </p:tgtEl>
                                        <p:attrNameLst>
                                          <p:attrName>style.visibility</p:attrName>
                                        </p:attrNameLst>
                                      </p:cBhvr>
                                      <p:to>
                                        <p:strVal val="visible"/>
                                      </p:to>
                                    </p:set>
                                    <p:anim calcmode="lin" valueType="num">
                                      <p:cBhvr>
                                        <p:cTn id="118" dur="500" fill="hold"/>
                                        <p:tgtEl>
                                          <p:spTgt spid="25">
                                            <p:txEl>
                                              <p:pRg st="1" end="1"/>
                                            </p:txEl>
                                          </p:spTgt>
                                        </p:tgtEl>
                                        <p:attrNameLst>
                                          <p:attrName>ppt_w</p:attrName>
                                        </p:attrNameLst>
                                      </p:cBhvr>
                                      <p:tavLst>
                                        <p:tav tm="0">
                                          <p:val>
                                            <p:fltVal val="0"/>
                                          </p:val>
                                        </p:tav>
                                        <p:tav tm="100000">
                                          <p:val>
                                            <p:strVal val="#ppt_w"/>
                                          </p:val>
                                        </p:tav>
                                      </p:tavLst>
                                    </p:anim>
                                    <p:anim calcmode="lin" valueType="num">
                                      <p:cBhvr>
                                        <p:cTn id="119" dur="500" fill="hold"/>
                                        <p:tgtEl>
                                          <p:spTgt spid="25">
                                            <p:txEl>
                                              <p:pRg st="1" end="1"/>
                                            </p:txEl>
                                          </p:spTgt>
                                        </p:tgtEl>
                                        <p:attrNameLst>
                                          <p:attrName>ppt_h</p:attrName>
                                        </p:attrNameLst>
                                      </p:cBhvr>
                                      <p:tavLst>
                                        <p:tav tm="0">
                                          <p:val>
                                            <p:fltVal val="0"/>
                                          </p:val>
                                        </p:tav>
                                        <p:tav tm="100000">
                                          <p:val>
                                            <p:strVal val="#ppt_h"/>
                                          </p:val>
                                        </p:tav>
                                      </p:tavLst>
                                    </p:anim>
                                    <p:animEffect transition="in" filter="fade">
                                      <p:cBhvr>
                                        <p:cTn id="120" dur="500"/>
                                        <p:tgtEl>
                                          <p:spTgt spid="25">
                                            <p:txEl>
                                              <p:pRg st="1" end="1"/>
                                            </p:txEl>
                                          </p:spTgt>
                                        </p:tgtEl>
                                      </p:cBhvr>
                                    </p:animEffect>
                                  </p:childTnLst>
                                </p:cTn>
                              </p:par>
                              <p:par>
                                <p:cTn id="121" presetID="53" presetClass="entr" presetSubtype="16" fill="hold" grpId="0" nodeType="withEffect">
                                  <p:stCondLst>
                                    <p:cond delay="0"/>
                                  </p:stCondLst>
                                  <p:childTnLst>
                                    <p:set>
                                      <p:cBhvr>
                                        <p:cTn id="122" dur="1" fill="hold">
                                          <p:stCondLst>
                                            <p:cond delay="0"/>
                                          </p:stCondLst>
                                        </p:cTn>
                                        <p:tgtEl>
                                          <p:spTgt spid="259085"/>
                                        </p:tgtEl>
                                        <p:attrNameLst>
                                          <p:attrName>style.visibility</p:attrName>
                                        </p:attrNameLst>
                                      </p:cBhvr>
                                      <p:to>
                                        <p:strVal val="visible"/>
                                      </p:to>
                                    </p:set>
                                    <p:anim calcmode="lin" valueType="num">
                                      <p:cBhvr>
                                        <p:cTn id="123" dur="500" fill="hold"/>
                                        <p:tgtEl>
                                          <p:spTgt spid="259085"/>
                                        </p:tgtEl>
                                        <p:attrNameLst>
                                          <p:attrName>ppt_w</p:attrName>
                                        </p:attrNameLst>
                                      </p:cBhvr>
                                      <p:tavLst>
                                        <p:tav tm="0">
                                          <p:val>
                                            <p:fltVal val="0"/>
                                          </p:val>
                                        </p:tav>
                                        <p:tav tm="100000">
                                          <p:val>
                                            <p:strVal val="#ppt_w"/>
                                          </p:val>
                                        </p:tav>
                                      </p:tavLst>
                                    </p:anim>
                                    <p:anim calcmode="lin" valueType="num">
                                      <p:cBhvr>
                                        <p:cTn id="124" dur="500" fill="hold"/>
                                        <p:tgtEl>
                                          <p:spTgt spid="259085"/>
                                        </p:tgtEl>
                                        <p:attrNameLst>
                                          <p:attrName>ppt_h</p:attrName>
                                        </p:attrNameLst>
                                      </p:cBhvr>
                                      <p:tavLst>
                                        <p:tav tm="0">
                                          <p:val>
                                            <p:fltVal val="0"/>
                                          </p:val>
                                        </p:tav>
                                        <p:tav tm="100000">
                                          <p:val>
                                            <p:strVal val="#ppt_h"/>
                                          </p:val>
                                        </p:tav>
                                      </p:tavLst>
                                    </p:anim>
                                    <p:animEffect transition="in" filter="fade">
                                      <p:cBhvr>
                                        <p:cTn id="125" dur="500"/>
                                        <p:tgtEl>
                                          <p:spTgt spid="25908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26"/>
                                        </p:tgtEl>
                                        <p:attrNameLst>
                                          <p:attrName>style.visibility</p:attrName>
                                        </p:attrNameLst>
                                      </p:cBhvr>
                                      <p:to>
                                        <p:strVal val="visible"/>
                                      </p:to>
                                    </p:set>
                                    <p:anim calcmode="lin" valueType="num">
                                      <p:cBhvr>
                                        <p:cTn id="128" dur="500" fill="hold"/>
                                        <p:tgtEl>
                                          <p:spTgt spid="26"/>
                                        </p:tgtEl>
                                        <p:attrNameLst>
                                          <p:attrName>ppt_w</p:attrName>
                                        </p:attrNameLst>
                                      </p:cBhvr>
                                      <p:tavLst>
                                        <p:tav tm="0">
                                          <p:val>
                                            <p:fltVal val="0"/>
                                          </p:val>
                                        </p:tav>
                                        <p:tav tm="100000">
                                          <p:val>
                                            <p:strVal val="#ppt_w"/>
                                          </p:val>
                                        </p:tav>
                                      </p:tavLst>
                                    </p:anim>
                                    <p:anim calcmode="lin" valueType="num">
                                      <p:cBhvr>
                                        <p:cTn id="129" dur="500" fill="hold"/>
                                        <p:tgtEl>
                                          <p:spTgt spid="26"/>
                                        </p:tgtEl>
                                        <p:attrNameLst>
                                          <p:attrName>ppt_h</p:attrName>
                                        </p:attrNameLst>
                                      </p:cBhvr>
                                      <p:tavLst>
                                        <p:tav tm="0">
                                          <p:val>
                                            <p:fltVal val="0"/>
                                          </p:val>
                                        </p:tav>
                                        <p:tav tm="100000">
                                          <p:val>
                                            <p:strVal val="#ppt_h"/>
                                          </p:val>
                                        </p:tav>
                                      </p:tavLst>
                                    </p:anim>
                                    <p:animEffect transition="in" filter="fade">
                                      <p:cBhvr>
                                        <p:cTn id="130" dur="500"/>
                                        <p:tgtEl>
                                          <p:spTgt spid="26"/>
                                        </p:tgtEl>
                                      </p:cBhvr>
                                    </p:animEffect>
                                  </p:childTnLst>
                                </p:cTn>
                              </p:par>
                              <p:par>
                                <p:cTn id="131" presetID="53" presetClass="entr" presetSubtype="16" fill="hold" grpId="0" nodeType="withEffect">
                                  <p:stCondLst>
                                    <p:cond delay="0"/>
                                  </p:stCondLst>
                                  <p:childTnLst>
                                    <p:set>
                                      <p:cBhvr>
                                        <p:cTn id="132" dur="1" fill="hold">
                                          <p:stCondLst>
                                            <p:cond delay="0"/>
                                          </p:stCondLst>
                                        </p:cTn>
                                        <p:tgtEl>
                                          <p:spTgt spid="259088">
                                            <p:txEl>
                                              <p:pRg st="0" end="0"/>
                                            </p:txEl>
                                          </p:spTgt>
                                        </p:tgtEl>
                                        <p:attrNameLst>
                                          <p:attrName>style.visibility</p:attrName>
                                        </p:attrNameLst>
                                      </p:cBhvr>
                                      <p:to>
                                        <p:strVal val="visible"/>
                                      </p:to>
                                    </p:set>
                                    <p:anim calcmode="lin" valueType="num">
                                      <p:cBhvr>
                                        <p:cTn id="133" dur="500" fill="hold"/>
                                        <p:tgtEl>
                                          <p:spTgt spid="259088">
                                            <p:txEl>
                                              <p:pRg st="0" end="0"/>
                                            </p:txEl>
                                          </p:spTgt>
                                        </p:tgtEl>
                                        <p:attrNameLst>
                                          <p:attrName>ppt_w</p:attrName>
                                        </p:attrNameLst>
                                      </p:cBhvr>
                                      <p:tavLst>
                                        <p:tav tm="0">
                                          <p:val>
                                            <p:fltVal val="0"/>
                                          </p:val>
                                        </p:tav>
                                        <p:tav tm="100000">
                                          <p:val>
                                            <p:strVal val="#ppt_w"/>
                                          </p:val>
                                        </p:tav>
                                      </p:tavLst>
                                    </p:anim>
                                    <p:anim calcmode="lin" valueType="num">
                                      <p:cBhvr>
                                        <p:cTn id="134" dur="500" fill="hold"/>
                                        <p:tgtEl>
                                          <p:spTgt spid="259088">
                                            <p:txEl>
                                              <p:pRg st="0" end="0"/>
                                            </p:txEl>
                                          </p:spTgt>
                                        </p:tgtEl>
                                        <p:attrNameLst>
                                          <p:attrName>ppt_h</p:attrName>
                                        </p:attrNameLst>
                                      </p:cBhvr>
                                      <p:tavLst>
                                        <p:tav tm="0">
                                          <p:val>
                                            <p:fltVal val="0"/>
                                          </p:val>
                                        </p:tav>
                                        <p:tav tm="100000">
                                          <p:val>
                                            <p:strVal val="#ppt_h"/>
                                          </p:val>
                                        </p:tav>
                                      </p:tavLst>
                                    </p:anim>
                                    <p:animEffect transition="in" filter="fade">
                                      <p:cBhvr>
                                        <p:cTn id="135" dur="500"/>
                                        <p:tgtEl>
                                          <p:spTgt spid="259088">
                                            <p:txEl>
                                              <p:pRg st="0" end="0"/>
                                            </p:txEl>
                                          </p:spTgt>
                                        </p:tgtEl>
                                      </p:cBhvr>
                                    </p:animEffect>
                                  </p:childTnLst>
                                </p:cTn>
                              </p:par>
                              <p:par>
                                <p:cTn id="136" presetID="53" presetClass="entr" presetSubtype="16" fill="hold" grpId="0" nodeType="withEffect">
                                  <p:stCondLst>
                                    <p:cond delay="0"/>
                                  </p:stCondLst>
                                  <p:childTnLst>
                                    <p:set>
                                      <p:cBhvr>
                                        <p:cTn id="137" dur="1" fill="hold">
                                          <p:stCondLst>
                                            <p:cond delay="0"/>
                                          </p:stCondLst>
                                        </p:cTn>
                                        <p:tgtEl>
                                          <p:spTgt spid="259088">
                                            <p:txEl>
                                              <p:pRg st="1" end="1"/>
                                            </p:txEl>
                                          </p:spTgt>
                                        </p:tgtEl>
                                        <p:attrNameLst>
                                          <p:attrName>style.visibility</p:attrName>
                                        </p:attrNameLst>
                                      </p:cBhvr>
                                      <p:to>
                                        <p:strVal val="visible"/>
                                      </p:to>
                                    </p:set>
                                    <p:anim calcmode="lin" valueType="num">
                                      <p:cBhvr>
                                        <p:cTn id="138" dur="500" fill="hold"/>
                                        <p:tgtEl>
                                          <p:spTgt spid="259088">
                                            <p:txEl>
                                              <p:pRg st="1" end="1"/>
                                            </p:txEl>
                                          </p:spTgt>
                                        </p:tgtEl>
                                        <p:attrNameLst>
                                          <p:attrName>ppt_w</p:attrName>
                                        </p:attrNameLst>
                                      </p:cBhvr>
                                      <p:tavLst>
                                        <p:tav tm="0">
                                          <p:val>
                                            <p:fltVal val="0"/>
                                          </p:val>
                                        </p:tav>
                                        <p:tav tm="100000">
                                          <p:val>
                                            <p:strVal val="#ppt_w"/>
                                          </p:val>
                                        </p:tav>
                                      </p:tavLst>
                                    </p:anim>
                                    <p:anim calcmode="lin" valueType="num">
                                      <p:cBhvr>
                                        <p:cTn id="139" dur="500" fill="hold"/>
                                        <p:tgtEl>
                                          <p:spTgt spid="259088">
                                            <p:txEl>
                                              <p:pRg st="1" end="1"/>
                                            </p:txEl>
                                          </p:spTgt>
                                        </p:tgtEl>
                                        <p:attrNameLst>
                                          <p:attrName>ppt_h</p:attrName>
                                        </p:attrNameLst>
                                      </p:cBhvr>
                                      <p:tavLst>
                                        <p:tav tm="0">
                                          <p:val>
                                            <p:fltVal val="0"/>
                                          </p:val>
                                        </p:tav>
                                        <p:tav tm="100000">
                                          <p:val>
                                            <p:strVal val="#ppt_h"/>
                                          </p:val>
                                        </p:tav>
                                      </p:tavLst>
                                    </p:anim>
                                    <p:animEffect transition="in" filter="fade">
                                      <p:cBhvr>
                                        <p:cTn id="140" dur="500"/>
                                        <p:tgtEl>
                                          <p:spTgt spid="259088">
                                            <p:txEl>
                                              <p:pRg st="1" end="1"/>
                                            </p:txEl>
                                          </p:spTgt>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259088">
                                            <p:txEl>
                                              <p:pRg st="2" end="2"/>
                                            </p:txEl>
                                          </p:spTgt>
                                        </p:tgtEl>
                                        <p:attrNameLst>
                                          <p:attrName>style.visibility</p:attrName>
                                        </p:attrNameLst>
                                      </p:cBhvr>
                                      <p:to>
                                        <p:strVal val="visible"/>
                                      </p:to>
                                    </p:set>
                                    <p:anim calcmode="lin" valueType="num">
                                      <p:cBhvr>
                                        <p:cTn id="143" dur="500" fill="hold"/>
                                        <p:tgtEl>
                                          <p:spTgt spid="259088">
                                            <p:txEl>
                                              <p:pRg st="2" end="2"/>
                                            </p:txEl>
                                          </p:spTgt>
                                        </p:tgtEl>
                                        <p:attrNameLst>
                                          <p:attrName>ppt_w</p:attrName>
                                        </p:attrNameLst>
                                      </p:cBhvr>
                                      <p:tavLst>
                                        <p:tav tm="0">
                                          <p:val>
                                            <p:fltVal val="0"/>
                                          </p:val>
                                        </p:tav>
                                        <p:tav tm="100000">
                                          <p:val>
                                            <p:strVal val="#ppt_w"/>
                                          </p:val>
                                        </p:tav>
                                      </p:tavLst>
                                    </p:anim>
                                    <p:anim calcmode="lin" valueType="num">
                                      <p:cBhvr>
                                        <p:cTn id="144" dur="500" fill="hold"/>
                                        <p:tgtEl>
                                          <p:spTgt spid="259088">
                                            <p:txEl>
                                              <p:pRg st="2" end="2"/>
                                            </p:txEl>
                                          </p:spTgt>
                                        </p:tgtEl>
                                        <p:attrNameLst>
                                          <p:attrName>ppt_h</p:attrName>
                                        </p:attrNameLst>
                                      </p:cBhvr>
                                      <p:tavLst>
                                        <p:tav tm="0">
                                          <p:val>
                                            <p:fltVal val="0"/>
                                          </p:val>
                                        </p:tav>
                                        <p:tav tm="100000">
                                          <p:val>
                                            <p:strVal val="#ppt_h"/>
                                          </p:val>
                                        </p:tav>
                                      </p:tavLst>
                                    </p:anim>
                                    <p:animEffect transition="in" filter="fade">
                                      <p:cBhvr>
                                        <p:cTn id="145" dur="500"/>
                                        <p:tgtEl>
                                          <p:spTgt spid="259088">
                                            <p:txEl>
                                              <p:pRg st="2" end="2"/>
                                            </p:txEl>
                                          </p:spTgt>
                                        </p:tgtEl>
                                      </p:cBhvr>
                                    </p:animEffect>
                                  </p:childTnLst>
                                </p:cTn>
                              </p:par>
                              <p:par>
                                <p:cTn id="146" presetID="10" presetClass="entr" presetSubtype="0" fill="hold" grpId="0" nodeType="withEffect">
                                  <p:stCondLst>
                                    <p:cond delay="0"/>
                                  </p:stCondLst>
                                  <p:childTnLst>
                                    <p:set>
                                      <p:cBhvr>
                                        <p:cTn id="147" dur="1" fill="hold">
                                          <p:stCondLst>
                                            <p:cond delay="0"/>
                                          </p:stCondLst>
                                        </p:cTn>
                                        <p:tgtEl>
                                          <p:spTgt spid="22"/>
                                        </p:tgtEl>
                                        <p:attrNameLst>
                                          <p:attrName>style.visibility</p:attrName>
                                        </p:attrNameLst>
                                      </p:cBhvr>
                                      <p:to>
                                        <p:strVal val="visible"/>
                                      </p:to>
                                    </p:set>
                                    <p:animEffect transition="in" filter="fade">
                                      <p:cBhvr>
                                        <p:cTn id="148" dur="1250"/>
                                        <p:tgtEl>
                                          <p:spTgt spid="22"/>
                                        </p:tgtEl>
                                      </p:cBhvr>
                                    </p:animEffect>
                                  </p:childTnLst>
                                </p:cTn>
                              </p:par>
                            </p:childTnLst>
                          </p:cTn>
                        </p:par>
                      </p:childTnLst>
                    </p:cTn>
                  </p:par>
                  <p:par>
                    <p:cTn id="149" fill="hold" nodeType="clickPar">
                      <p:stCondLst>
                        <p:cond delay="indefinite"/>
                      </p:stCondLst>
                      <p:childTnLst>
                        <p:par>
                          <p:cTn id="150" fill="hold" nodeType="withGroup">
                            <p:stCondLst>
                              <p:cond delay="0"/>
                            </p:stCondLst>
                            <p:childTnLst>
                              <p:par>
                                <p:cTn id="151" presetID="10" presetClass="exit" presetSubtype="0" fill="hold" nodeType="clickEffect">
                                  <p:stCondLst>
                                    <p:cond delay="0"/>
                                  </p:stCondLst>
                                  <p:childTnLst>
                                    <p:animEffect transition="out" filter="fade">
                                      <p:cBhvr>
                                        <p:cTn id="152" dur="2000"/>
                                        <p:tgtEl>
                                          <p:spTgt spid="17">
                                            <p:txEl>
                                              <p:pRg st="0" end="0"/>
                                            </p:txEl>
                                          </p:spTgt>
                                        </p:tgtEl>
                                      </p:cBhvr>
                                    </p:animEffect>
                                    <p:set>
                                      <p:cBhvr>
                                        <p:cTn id="153" dur="1" fill="hold">
                                          <p:stCondLst>
                                            <p:cond delay="1999"/>
                                          </p:stCondLst>
                                        </p:cTn>
                                        <p:tgtEl>
                                          <p:spTgt spid="17">
                                            <p:txEl>
                                              <p:pRg st="0" end="0"/>
                                            </p:txEl>
                                          </p:spTgt>
                                        </p:tgtEl>
                                        <p:attrNameLst>
                                          <p:attrName>style.visibility</p:attrName>
                                        </p:attrNameLst>
                                      </p:cBhvr>
                                      <p:to>
                                        <p:strVal val="hidden"/>
                                      </p:to>
                                    </p:set>
                                  </p:childTnLst>
                                </p:cTn>
                              </p:par>
                              <p:par>
                                <p:cTn id="154" presetID="10" presetClass="exit" presetSubtype="0" fill="hold" nodeType="withEffect">
                                  <p:stCondLst>
                                    <p:cond delay="0"/>
                                  </p:stCondLst>
                                  <p:childTnLst>
                                    <p:animEffect transition="out" filter="fade">
                                      <p:cBhvr>
                                        <p:cTn id="155" dur="2000"/>
                                        <p:tgtEl>
                                          <p:spTgt spid="17">
                                            <p:txEl>
                                              <p:pRg st="1" end="1"/>
                                            </p:txEl>
                                          </p:spTgt>
                                        </p:tgtEl>
                                      </p:cBhvr>
                                    </p:animEffect>
                                    <p:set>
                                      <p:cBhvr>
                                        <p:cTn id="156" dur="1" fill="hold">
                                          <p:stCondLst>
                                            <p:cond delay="1999"/>
                                          </p:stCondLst>
                                        </p:cTn>
                                        <p:tgtEl>
                                          <p:spTgt spid="17">
                                            <p:txEl>
                                              <p:pRg st="1" end="1"/>
                                            </p:txEl>
                                          </p:spTgt>
                                        </p:tgtEl>
                                        <p:attrNameLst>
                                          <p:attrName>style.visibility</p:attrName>
                                        </p:attrNameLst>
                                      </p:cBhvr>
                                      <p:to>
                                        <p:strVal val="hidden"/>
                                      </p:to>
                                    </p:set>
                                  </p:childTnLst>
                                </p:cTn>
                              </p:par>
                              <p:par>
                                <p:cTn id="157" presetID="10" presetClass="exit" presetSubtype="0" fill="hold" nodeType="withEffect">
                                  <p:stCondLst>
                                    <p:cond delay="0"/>
                                  </p:stCondLst>
                                  <p:childTnLst>
                                    <p:animEffect transition="out" filter="fade">
                                      <p:cBhvr>
                                        <p:cTn id="158" dur="2000"/>
                                        <p:tgtEl>
                                          <p:spTgt spid="17">
                                            <p:txEl>
                                              <p:pRg st="3" end="3"/>
                                            </p:txEl>
                                          </p:spTgt>
                                        </p:tgtEl>
                                      </p:cBhvr>
                                    </p:animEffect>
                                    <p:set>
                                      <p:cBhvr>
                                        <p:cTn id="159" dur="1" fill="hold">
                                          <p:stCondLst>
                                            <p:cond delay="1999"/>
                                          </p:stCondLst>
                                        </p:cTn>
                                        <p:tgtEl>
                                          <p:spTgt spid="17">
                                            <p:txEl>
                                              <p:pRg st="3" end="3"/>
                                            </p:txEl>
                                          </p:spTgt>
                                        </p:tgtEl>
                                        <p:attrNameLst>
                                          <p:attrName>style.visibility</p:attrName>
                                        </p:attrNameLst>
                                      </p:cBhvr>
                                      <p:to>
                                        <p:strVal val="hidden"/>
                                      </p:to>
                                    </p:set>
                                  </p:childTnLst>
                                </p:cTn>
                              </p:par>
                              <p:par>
                                <p:cTn id="160" presetID="10" presetClass="exit" presetSubtype="0" fill="hold" nodeType="withEffect">
                                  <p:stCondLst>
                                    <p:cond delay="0"/>
                                  </p:stCondLst>
                                  <p:childTnLst>
                                    <p:animEffect transition="out" filter="fade">
                                      <p:cBhvr>
                                        <p:cTn id="161" dur="2000"/>
                                        <p:tgtEl>
                                          <p:spTgt spid="259088">
                                            <p:txEl>
                                              <p:pRg st="0" end="0"/>
                                            </p:txEl>
                                          </p:spTgt>
                                        </p:tgtEl>
                                      </p:cBhvr>
                                    </p:animEffect>
                                    <p:set>
                                      <p:cBhvr>
                                        <p:cTn id="162" dur="1" fill="hold">
                                          <p:stCondLst>
                                            <p:cond delay="1999"/>
                                          </p:stCondLst>
                                        </p:cTn>
                                        <p:tgtEl>
                                          <p:spTgt spid="259088">
                                            <p:txEl>
                                              <p:pRg st="0" end="0"/>
                                            </p:txEl>
                                          </p:spTgt>
                                        </p:tgtEl>
                                        <p:attrNameLst>
                                          <p:attrName>style.visibility</p:attrName>
                                        </p:attrNameLst>
                                      </p:cBhvr>
                                      <p:to>
                                        <p:strVal val="hidden"/>
                                      </p:to>
                                    </p:set>
                                  </p:childTnLst>
                                </p:cTn>
                              </p:par>
                              <p:par>
                                <p:cTn id="163" presetID="10" presetClass="exit" presetSubtype="0" fill="hold" nodeType="withEffect">
                                  <p:stCondLst>
                                    <p:cond delay="0"/>
                                  </p:stCondLst>
                                  <p:childTnLst>
                                    <p:animEffect transition="out" filter="fade">
                                      <p:cBhvr>
                                        <p:cTn id="164" dur="2000"/>
                                        <p:tgtEl>
                                          <p:spTgt spid="259088">
                                            <p:txEl>
                                              <p:pRg st="1" end="1"/>
                                            </p:txEl>
                                          </p:spTgt>
                                        </p:tgtEl>
                                      </p:cBhvr>
                                    </p:animEffect>
                                    <p:set>
                                      <p:cBhvr>
                                        <p:cTn id="165" dur="1" fill="hold">
                                          <p:stCondLst>
                                            <p:cond delay="1999"/>
                                          </p:stCondLst>
                                        </p:cTn>
                                        <p:tgtEl>
                                          <p:spTgt spid="259088">
                                            <p:txEl>
                                              <p:pRg st="1" end="1"/>
                                            </p:txEl>
                                          </p:spTgt>
                                        </p:tgtEl>
                                        <p:attrNameLst>
                                          <p:attrName>style.visibility</p:attrName>
                                        </p:attrNameLst>
                                      </p:cBhvr>
                                      <p:to>
                                        <p:strVal val="hidden"/>
                                      </p:to>
                                    </p:set>
                                  </p:childTnLst>
                                </p:cTn>
                              </p:par>
                              <p:par>
                                <p:cTn id="166" presetID="10" presetClass="exit" presetSubtype="0" fill="hold" nodeType="withEffect">
                                  <p:stCondLst>
                                    <p:cond delay="0"/>
                                  </p:stCondLst>
                                  <p:childTnLst>
                                    <p:animEffect transition="out" filter="fade">
                                      <p:cBhvr>
                                        <p:cTn id="167" dur="2000"/>
                                        <p:tgtEl>
                                          <p:spTgt spid="259088">
                                            <p:txEl>
                                              <p:pRg st="2" end="2"/>
                                            </p:txEl>
                                          </p:spTgt>
                                        </p:tgtEl>
                                      </p:cBhvr>
                                    </p:animEffect>
                                    <p:set>
                                      <p:cBhvr>
                                        <p:cTn id="168" dur="1" fill="hold">
                                          <p:stCondLst>
                                            <p:cond delay="1999"/>
                                          </p:stCondLst>
                                        </p:cTn>
                                        <p:tgtEl>
                                          <p:spTgt spid="259088">
                                            <p:txEl>
                                              <p:pRg st="2" end="2"/>
                                            </p:txEl>
                                          </p:spTgt>
                                        </p:tgtEl>
                                        <p:attrNameLst>
                                          <p:attrName>style.visibility</p:attrName>
                                        </p:attrNameLst>
                                      </p:cBhvr>
                                      <p:to>
                                        <p:strVal val="hidden"/>
                                      </p:to>
                                    </p:set>
                                  </p:childTnLst>
                                </p:cTn>
                              </p:par>
                              <p:par>
                                <p:cTn id="169" presetID="10" presetClass="exit" presetSubtype="0" fill="hold" nodeType="withEffect">
                                  <p:stCondLst>
                                    <p:cond delay="0"/>
                                  </p:stCondLst>
                                  <p:childTnLst>
                                    <p:animEffect transition="out" filter="fade">
                                      <p:cBhvr>
                                        <p:cTn id="170" dur="2000"/>
                                        <p:tgtEl>
                                          <p:spTgt spid="25">
                                            <p:txEl>
                                              <p:pRg st="1" end="1"/>
                                            </p:txEl>
                                          </p:spTgt>
                                        </p:tgtEl>
                                      </p:cBhvr>
                                    </p:animEffect>
                                    <p:set>
                                      <p:cBhvr>
                                        <p:cTn id="171" dur="1" fill="hold">
                                          <p:stCondLst>
                                            <p:cond delay="1999"/>
                                          </p:stCondLst>
                                        </p:cTn>
                                        <p:tgtEl>
                                          <p:spTgt spid="25">
                                            <p:txEl>
                                              <p:pRg st="1" end="1"/>
                                            </p:txEl>
                                          </p:spTgt>
                                        </p:tgtEl>
                                        <p:attrNameLst>
                                          <p:attrName>style.visibility</p:attrName>
                                        </p:attrNameLst>
                                      </p:cBhvr>
                                      <p:to>
                                        <p:strVal val="hidden"/>
                                      </p:to>
                                    </p:set>
                                  </p:childTnLst>
                                </p:cTn>
                              </p:par>
                              <p:par>
                                <p:cTn id="172" presetID="10" presetClass="exit" presetSubtype="0" fill="hold" nodeType="withEffect">
                                  <p:stCondLst>
                                    <p:cond delay="0"/>
                                  </p:stCondLst>
                                  <p:childTnLst>
                                    <p:animEffect transition="out" filter="fade">
                                      <p:cBhvr>
                                        <p:cTn id="173" dur="2000"/>
                                        <p:tgtEl>
                                          <p:spTgt spid="259083">
                                            <p:txEl>
                                              <p:pRg st="0" end="0"/>
                                            </p:txEl>
                                          </p:spTgt>
                                        </p:tgtEl>
                                      </p:cBhvr>
                                    </p:animEffect>
                                    <p:set>
                                      <p:cBhvr>
                                        <p:cTn id="174" dur="1" fill="hold">
                                          <p:stCondLst>
                                            <p:cond delay="1999"/>
                                          </p:stCondLst>
                                        </p:cTn>
                                        <p:tgtEl>
                                          <p:spTgt spid="259083">
                                            <p:txEl>
                                              <p:pRg st="0" end="0"/>
                                            </p:txEl>
                                          </p:spTgt>
                                        </p:tgtEl>
                                        <p:attrNameLst>
                                          <p:attrName>style.visibility</p:attrName>
                                        </p:attrNameLst>
                                      </p:cBhvr>
                                      <p:to>
                                        <p:strVal val="hidden"/>
                                      </p:to>
                                    </p:set>
                                  </p:childTnLst>
                                </p:cTn>
                              </p:par>
                              <p:par>
                                <p:cTn id="175" presetID="10" presetClass="exit" presetSubtype="0" fill="hold" nodeType="withEffect">
                                  <p:stCondLst>
                                    <p:cond delay="0"/>
                                  </p:stCondLst>
                                  <p:childTnLst>
                                    <p:animEffect transition="out" filter="fade">
                                      <p:cBhvr>
                                        <p:cTn id="176" dur="2000"/>
                                        <p:tgtEl>
                                          <p:spTgt spid="259083">
                                            <p:txEl>
                                              <p:pRg st="1" end="1"/>
                                            </p:txEl>
                                          </p:spTgt>
                                        </p:tgtEl>
                                      </p:cBhvr>
                                    </p:animEffect>
                                    <p:set>
                                      <p:cBhvr>
                                        <p:cTn id="177" dur="1" fill="hold">
                                          <p:stCondLst>
                                            <p:cond delay="1999"/>
                                          </p:stCondLst>
                                        </p:cTn>
                                        <p:tgtEl>
                                          <p:spTgt spid="259083">
                                            <p:txEl>
                                              <p:pRg st="1" end="1"/>
                                            </p:txEl>
                                          </p:spTgt>
                                        </p:tgtEl>
                                        <p:attrNameLst>
                                          <p:attrName>style.visibility</p:attrName>
                                        </p:attrNameLst>
                                      </p:cBhvr>
                                      <p:to>
                                        <p:strVal val="hidden"/>
                                      </p:to>
                                    </p:set>
                                  </p:childTnLst>
                                </p:cTn>
                              </p:par>
                              <p:par>
                                <p:cTn id="178" presetID="10" presetClass="exit" presetSubtype="0" fill="hold" grpId="1" nodeType="withEffect">
                                  <p:stCondLst>
                                    <p:cond delay="0"/>
                                  </p:stCondLst>
                                  <p:childTnLst>
                                    <p:animEffect transition="out" filter="fade">
                                      <p:cBhvr>
                                        <p:cTn id="179" dur="2000"/>
                                        <p:tgtEl>
                                          <p:spTgt spid="26"/>
                                        </p:tgtEl>
                                      </p:cBhvr>
                                    </p:animEffect>
                                    <p:set>
                                      <p:cBhvr>
                                        <p:cTn id="180" dur="1" fill="hold">
                                          <p:stCondLst>
                                            <p:cond delay="1999"/>
                                          </p:stCondLst>
                                        </p:cTn>
                                        <p:tgtEl>
                                          <p:spTgt spid="26"/>
                                        </p:tgtEl>
                                        <p:attrNameLst>
                                          <p:attrName>style.visibility</p:attrName>
                                        </p:attrNameLst>
                                      </p:cBhvr>
                                      <p:to>
                                        <p:strVal val="hidden"/>
                                      </p:to>
                                    </p:set>
                                  </p:childTnLst>
                                </p:cTn>
                              </p:par>
                              <p:par>
                                <p:cTn id="181" presetID="10" presetClass="exit" presetSubtype="0" fill="hold" grpId="1" nodeType="withEffect">
                                  <p:stCondLst>
                                    <p:cond delay="0"/>
                                  </p:stCondLst>
                                  <p:childTnLst>
                                    <p:animEffect transition="out" filter="fade">
                                      <p:cBhvr>
                                        <p:cTn id="182" dur="2000"/>
                                        <p:tgtEl>
                                          <p:spTgt spid="259085"/>
                                        </p:tgtEl>
                                      </p:cBhvr>
                                    </p:animEffect>
                                    <p:set>
                                      <p:cBhvr>
                                        <p:cTn id="183" dur="1" fill="hold">
                                          <p:stCondLst>
                                            <p:cond delay="1999"/>
                                          </p:stCondLst>
                                        </p:cTn>
                                        <p:tgtEl>
                                          <p:spTgt spid="259085"/>
                                        </p:tgtEl>
                                        <p:attrNameLst>
                                          <p:attrName>style.visibility</p:attrName>
                                        </p:attrNameLst>
                                      </p:cBhvr>
                                      <p:to>
                                        <p:strVal val="hidden"/>
                                      </p:to>
                                    </p:set>
                                  </p:childTnLst>
                                </p:cTn>
                              </p:par>
                            </p:childTnLst>
                          </p:cTn>
                        </p:par>
                      </p:childTnLst>
                    </p:cTn>
                  </p:par>
                  <p:par>
                    <p:cTn id="184" fill="hold" nodeType="clickPar">
                      <p:stCondLst>
                        <p:cond delay="indefinite"/>
                      </p:stCondLst>
                      <p:childTnLst>
                        <p:par>
                          <p:cTn id="185" fill="hold" nodeType="withGroup">
                            <p:stCondLst>
                              <p:cond delay="0"/>
                            </p:stCondLst>
                            <p:childTnLst>
                              <p:par>
                                <p:cTn id="186" presetID="10" presetClass="exit" presetSubtype="0" fill="hold" grpId="2" nodeType="clickEffect">
                                  <p:stCondLst>
                                    <p:cond delay="0"/>
                                  </p:stCondLst>
                                  <p:childTnLst>
                                    <p:animEffect transition="out" filter="fade">
                                      <p:cBhvr>
                                        <p:cTn id="187" dur="2000"/>
                                        <p:tgtEl>
                                          <p:spTgt spid="259078"/>
                                        </p:tgtEl>
                                      </p:cBhvr>
                                    </p:animEffect>
                                    <p:set>
                                      <p:cBhvr>
                                        <p:cTn id="188" dur="1" fill="hold">
                                          <p:stCondLst>
                                            <p:cond delay="1999"/>
                                          </p:stCondLst>
                                        </p:cTn>
                                        <p:tgtEl>
                                          <p:spTgt spid="259078"/>
                                        </p:tgtEl>
                                        <p:attrNameLst>
                                          <p:attrName>style.visibility</p:attrName>
                                        </p:attrNameLst>
                                      </p:cBhvr>
                                      <p:to>
                                        <p:strVal val="hidden"/>
                                      </p:to>
                                    </p:set>
                                  </p:childTnLst>
                                </p:cTn>
                              </p:par>
                              <p:par>
                                <p:cTn id="189" presetID="10" presetClass="exit" presetSubtype="0" fill="hold" grpId="2" nodeType="withEffect">
                                  <p:stCondLst>
                                    <p:cond delay="0"/>
                                  </p:stCondLst>
                                  <p:childTnLst>
                                    <p:animEffect transition="out" filter="fade">
                                      <p:cBhvr>
                                        <p:cTn id="190" dur="2000"/>
                                        <p:tgtEl>
                                          <p:spTgt spid="259080"/>
                                        </p:tgtEl>
                                      </p:cBhvr>
                                    </p:animEffect>
                                    <p:set>
                                      <p:cBhvr>
                                        <p:cTn id="191" dur="1" fill="hold">
                                          <p:stCondLst>
                                            <p:cond delay="1999"/>
                                          </p:stCondLst>
                                        </p:cTn>
                                        <p:tgtEl>
                                          <p:spTgt spid="259080"/>
                                        </p:tgtEl>
                                        <p:attrNameLst>
                                          <p:attrName>style.visibility</p:attrName>
                                        </p:attrNameLst>
                                      </p:cBhvr>
                                      <p:to>
                                        <p:strVal val="hidden"/>
                                      </p:to>
                                    </p:set>
                                  </p:childTnLst>
                                </p:cTn>
                              </p:par>
                              <p:par>
                                <p:cTn id="192" presetID="10" presetClass="exit" presetSubtype="0" fill="hold" grpId="0" nodeType="withEffect">
                                  <p:stCondLst>
                                    <p:cond delay="0"/>
                                  </p:stCondLst>
                                  <p:childTnLst>
                                    <p:animEffect transition="out" filter="fade">
                                      <p:cBhvr>
                                        <p:cTn id="193" dur="2000"/>
                                        <p:tgtEl>
                                          <p:spTgt spid="25">
                                            <p:txEl>
                                              <p:pRg st="0" end="0"/>
                                            </p:txEl>
                                          </p:spTgt>
                                        </p:tgtEl>
                                      </p:cBhvr>
                                    </p:animEffect>
                                    <p:set>
                                      <p:cBhvr>
                                        <p:cTn id="194" dur="1" fill="hold">
                                          <p:stCondLst>
                                            <p:cond delay="1999"/>
                                          </p:stCondLst>
                                        </p:cTn>
                                        <p:tgtEl>
                                          <p:spTgt spid="25">
                                            <p:txEl>
                                              <p:pRg st="0" end="0"/>
                                            </p:txEl>
                                          </p:spTgt>
                                        </p:tgtEl>
                                        <p:attrNameLst>
                                          <p:attrName>style.visibility</p:attrName>
                                        </p:attrNameLst>
                                      </p:cBhvr>
                                      <p:to>
                                        <p:strVal val="hidden"/>
                                      </p:to>
                                    </p:set>
                                  </p:childTnLst>
                                </p:cTn>
                              </p:par>
                              <p:par>
                                <p:cTn id="195" presetID="10" presetClass="exit" presetSubtype="0" fill="hold" grpId="0" nodeType="withEffect">
                                  <p:stCondLst>
                                    <p:cond delay="0"/>
                                  </p:stCondLst>
                                  <p:childTnLst>
                                    <p:animEffect transition="out" filter="fade">
                                      <p:cBhvr>
                                        <p:cTn id="196" dur="2000"/>
                                        <p:tgtEl>
                                          <p:spTgt spid="25">
                                            <p:txEl>
                                              <p:pRg st="1" end="1"/>
                                            </p:txEl>
                                          </p:spTgt>
                                        </p:tgtEl>
                                      </p:cBhvr>
                                    </p:animEffect>
                                    <p:set>
                                      <p:cBhvr>
                                        <p:cTn id="197" dur="1" fill="hold">
                                          <p:stCondLst>
                                            <p:cond delay="1999"/>
                                          </p:stCondLst>
                                        </p:cTn>
                                        <p:tgtEl>
                                          <p:spTgt spid="25">
                                            <p:txEl>
                                              <p:pRg st="1" end="1"/>
                                            </p:txEl>
                                          </p:spTgt>
                                        </p:tgtEl>
                                        <p:attrNameLst>
                                          <p:attrName>style.visibility</p:attrName>
                                        </p:attrNameLst>
                                      </p:cBhvr>
                                      <p:to>
                                        <p:strVal val="hidden"/>
                                      </p:to>
                                    </p:set>
                                  </p:childTnLst>
                                </p:cTn>
                              </p:par>
                              <p:par>
                                <p:cTn id="198" presetID="10" presetClass="exit" presetSubtype="0" fill="hold" grpId="0" nodeType="withEffect">
                                  <p:stCondLst>
                                    <p:cond delay="0"/>
                                  </p:stCondLst>
                                  <p:childTnLst>
                                    <p:animEffect transition="out" filter="fade">
                                      <p:cBhvr>
                                        <p:cTn id="199" dur="2000"/>
                                        <p:tgtEl>
                                          <p:spTgt spid="17">
                                            <p:txEl>
                                              <p:pRg st="0" end="0"/>
                                            </p:txEl>
                                          </p:spTgt>
                                        </p:tgtEl>
                                      </p:cBhvr>
                                    </p:animEffect>
                                    <p:set>
                                      <p:cBhvr>
                                        <p:cTn id="200" dur="1" fill="hold">
                                          <p:stCondLst>
                                            <p:cond delay="1999"/>
                                          </p:stCondLst>
                                        </p:cTn>
                                        <p:tgtEl>
                                          <p:spTgt spid="17">
                                            <p:txEl>
                                              <p:pRg st="0" end="0"/>
                                            </p:txEl>
                                          </p:spTgt>
                                        </p:tgtEl>
                                        <p:attrNameLst>
                                          <p:attrName>style.visibility</p:attrName>
                                        </p:attrNameLst>
                                      </p:cBhvr>
                                      <p:to>
                                        <p:strVal val="hidden"/>
                                      </p:to>
                                    </p:set>
                                  </p:childTnLst>
                                </p:cTn>
                              </p:par>
                              <p:par>
                                <p:cTn id="201" presetID="10" presetClass="exit" presetSubtype="0" fill="hold" grpId="0" nodeType="withEffect">
                                  <p:stCondLst>
                                    <p:cond delay="0"/>
                                  </p:stCondLst>
                                  <p:childTnLst>
                                    <p:animEffect transition="out" filter="fade">
                                      <p:cBhvr>
                                        <p:cTn id="202" dur="2000"/>
                                        <p:tgtEl>
                                          <p:spTgt spid="17">
                                            <p:txEl>
                                              <p:pRg st="1" end="1"/>
                                            </p:txEl>
                                          </p:spTgt>
                                        </p:tgtEl>
                                      </p:cBhvr>
                                    </p:animEffect>
                                    <p:set>
                                      <p:cBhvr>
                                        <p:cTn id="203" dur="1" fill="hold">
                                          <p:stCondLst>
                                            <p:cond delay="1999"/>
                                          </p:stCondLst>
                                        </p:cTn>
                                        <p:tgtEl>
                                          <p:spTgt spid="17">
                                            <p:txEl>
                                              <p:pRg st="1" end="1"/>
                                            </p:txEl>
                                          </p:spTgt>
                                        </p:tgtEl>
                                        <p:attrNameLst>
                                          <p:attrName>style.visibility</p:attrName>
                                        </p:attrNameLst>
                                      </p:cBhvr>
                                      <p:to>
                                        <p:strVal val="hidden"/>
                                      </p:to>
                                    </p:set>
                                  </p:childTnLst>
                                </p:cTn>
                              </p:par>
                              <p:par>
                                <p:cTn id="204" presetID="10" presetClass="exit" presetSubtype="0" fill="hold" grpId="0" nodeType="withEffect">
                                  <p:stCondLst>
                                    <p:cond delay="0"/>
                                  </p:stCondLst>
                                  <p:childTnLst>
                                    <p:animEffect transition="out" filter="fade">
                                      <p:cBhvr>
                                        <p:cTn id="205" dur="2000"/>
                                        <p:tgtEl>
                                          <p:spTgt spid="17">
                                            <p:txEl>
                                              <p:pRg st="2" end="2"/>
                                            </p:txEl>
                                          </p:spTgt>
                                        </p:tgtEl>
                                      </p:cBhvr>
                                    </p:animEffect>
                                    <p:set>
                                      <p:cBhvr>
                                        <p:cTn id="206" dur="1" fill="hold">
                                          <p:stCondLst>
                                            <p:cond delay="1999"/>
                                          </p:stCondLst>
                                        </p:cTn>
                                        <p:tgtEl>
                                          <p:spTgt spid="17">
                                            <p:txEl>
                                              <p:pRg st="2" end="2"/>
                                            </p:txEl>
                                          </p:spTgt>
                                        </p:tgtEl>
                                        <p:attrNameLst>
                                          <p:attrName>style.visibility</p:attrName>
                                        </p:attrNameLst>
                                      </p:cBhvr>
                                      <p:to>
                                        <p:strVal val="hidden"/>
                                      </p:to>
                                    </p:set>
                                  </p:childTnLst>
                                </p:cTn>
                              </p:par>
                              <p:par>
                                <p:cTn id="207" presetID="10" presetClass="exit" presetSubtype="0" fill="hold" grpId="0" nodeType="withEffect">
                                  <p:stCondLst>
                                    <p:cond delay="0"/>
                                  </p:stCondLst>
                                  <p:childTnLst>
                                    <p:animEffect transition="out" filter="fade">
                                      <p:cBhvr>
                                        <p:cTn id="208" dur="2000"/>
                                        <p:tgtEl>
                                          <p:spTgt spid="17">
                                            <p:txEl>
                                              <p:pRg st="3" end="3"/>
                                            </p:txEl>
                                          </p:spTgt>
                                        </p:tgtEl>
                                      </p:cBhvr>
                                    </p:animEffect>
                                    <p:set>
                                      <p:cBhvr>
                                        <p:cTn id="209" dur="1" fill="hold">
                                          <p:stCondLst>
                                            <p:cond delay="1999"/>
                                          </p:stCondLst>
                                        </p:cTn>
                                        <p:tgtEl>
                                          <p:spTgt spid="17">
                                            <p:txEl>
                                              <p:pRg st="3" end="3"/>
                                            </p:txEl>
                                          </p:spTgt>
                                        </p:tgtEl>
                                        <p:attrNameLst>
                                          <p:attrName>style.visibility</p:attrName>
                                        </p:attrNameLst>
                                      </p:cBhvr>
                                      <p:to>
                                        <p:strVal val="hidden"/>
                                      </p:to>
                                    </p:set>
                                  </p:childTnLst>
                                </p:cTn>
                              </p:par>
                              <p:par>
                                <p:cTn id="210" presetID="10" presetClass="exit" presetSubtype="0" fill="hold" grpId="0" nodeType="withEffect">
                                  <p:stCondLst>
                                    <p:cond delay="0"/>
                                  </p:stCondLst>
                                  <p:childTnLst>
                                    <p:animEffect transition="out" filter="fade">
                                      <p:cBhvr>
                                        <p:cTn id="211" dur="2000"/>
                                        <p:tgtEl>
                                          <p:spTgt spid="17">
                                            <p:txEl>
                                              <p:pRg st="4" end="4"/>
                                            </p:txEl>
                                          </p:spTgt>
                                        </p:tgtEl>
                                      </p:cBhvr>
                                    </p:animEffect>
                                    <p:set>
                                      <p:cBhvr>
                                        <p:cTn id="212" dur="1" fill="hold">
                                          <p:stCondLst>
                                            <p:cond delay="1999"/>
                                          </p:stCondLst>
                                        </p:cTn>
                                        <p:tgtEl>
                                          <p:spTgt spid="17">
                                            <p:txEl>
                                              <p:pRg st="4" end="4"/>
                                            </p:txEl>
                                          </p:spTgt>
                                        </p:tgtEl>
                                        <p:attrNameLst>
                                          <p:attrName>style.visibility</p:attrName>
                                        </p:attrNameLst>
                                      </p:cBhvr>
                                      <p:to>
                                        <p:strVal val="hidden"/>
                                      </p:to>
                                    </p:set>
                                  </p:childTnLst>
                                </p:cTn>
                              </p:par>
                              <p:par>
                                <p:cTn id="213" presetID="10" presetClass="exit" presetSubtype="0" fill="hold" grpId="1" nodeType="withEffect">
                                  <p:stCondLst>
                                    <p:cond delay="0"/>
                                  </p:stCondLst>
                                  <p:childTnLst>
                                    <p:animEffect transition="out" filter="fade">
                                      <p:cBhvr>
                                        <p:cTn id="214" dur="2000"/>
                                        <p:tgtEl>
                                          <p:spTgt spid="259084"/>
                                        </p:tgtEl>
                                      </p:cBhvr>
                                    </p:animEffect>
                                    <p:set>
                                      <p:cBhvr>
                                        <p:cTn id="215" dur="1" fill="hold">
                                          <p:stCondLst>
                                            <p:cond delay="1999"/>
                                          </p:stCondLst>
                                        </p:cTn>
                                        <p:tgtEl>
                                          <p:spTgt spid="259084"/>
                                        </p:tgtEl>
                                        <p:attrNameLst>
                                          <p:attrName>style.visibility</p:attrName>
                                        </p:attrNameLst>
                                      </p:cBhvr>
                                      <p:to>
                                        <p:strVal val="hidden"/>
                                      </p:to>
                                    </p:set>
                                  </p:childTnLst>
                                </p:cTn>
                              </p:par>
                              <p:par>
                                <p:cTn id="216" presetID="10" presetClass="exit" presetSubtype="0" fill="hold" grpId="1" nodeType="withEffect">
                                  <p:stCondLst>
                                    <p:cond delay="0"/>
                                  </p:stCondLst>
                                  <p:childTnLst>
                                    <p:animEffect transition="out" filter="fade">
                                      <p:cBhvr>
                                        <p:cTn id="217" dur="2000"/>
                                        <p:tgtEl>
                                          <p:spTgt spid="21"/>
                                        </p:tgtEl>
                                      </p:cBhvr>
                                    </p:animEffect>
                                    <p:set>
                                      <p:cBhvr>
                                        <p:cTn id="218" dur="1" fill="hold">
                                          <p:stCondLst>
                                            <p:cond delay="1999"/>
                                          </p:stCondLst>
                                        </p:cTn>
                                        <p:tgtEl>
                                          <p:spTgt spid="21"/>
                                        </p:tgtEl>
                                        <p:attrNameLst>
                                          <p:attrName>style.visibility</p:attrName>
                                        </p:attrNameLst>
                                      </p:cBhvr>
                                      <p:to>
                                        <p:strVal val="hidden"/>
                                      </p:to>
                                    </p:set>
                                  </p:childTnLst>
                                </p:cTn>
                              </p:par>
                              <p:par>
                                <p:cTn id="219" presetID="10" presetClass="exit" presetSubtype="0" fill="hold" grpId="2" nodeType="withEffect">
                                  <p:stCondLst>
                                    <p:cond delay="0"/>
                                  </p:stCondLst>
                                  <p:childTnLst>
                                    <p:animEffect transition="out" filter="fade">
                                      <p:cBhvr>
                                        <p:cTn id="220" dur="2000"/>
                                        <p:tgtEl>
                                          <p:spTgt spid="26"/>
                                        </p:tgtEl>
                                      </p:cBhvr>
                                    </p:animEffect>
                                    <p:set>
                                      <p:cBhvr>
                                        <p:cTn id="221" dur="1" fill="hold">
                                          <p:stCondLst>
                                            <p:cond delay="1999"/>
                                          </p:stCondLst>
                                        </p:cTn>
                                        <p:tgtEl>
                                          <p:spTgt spid="26"/>
                                        </p:tgtEl>
                                        <p:attrNameLst>
                                          <p:attrName>style.visibility</p:attrName>
                                        </p:attrNameLst>
                                      </p:cBhvr>
                                      <p:to>
                                        <p:strVal val="hidden"/>
                                      </p:to>
                                    </p:set>
                                  </p:childTnLst>
                                </p:cTn>
                              </p:par>
                              <p:par>
                                <p:cTn id="222" presetID="10" presetClass="exit" presetSubtype="0" fill="hold" grpId="1" nodeType="withEffect">
                                  <p:stCondLst>
                                    <p:cond delay="0"/>
                                  </p:stCondLst>
                                  <p:childTnLst>
                                    <p:animEffect transition="out" filter="fade">
                                      <p:cBhvr>
                                        <p:cTn id="223" dur="2000"/>
                                        <p:tgtEl>
                                          <p:spTgt spid="19"/>
                                        </p:tgtEl>
                                      </p:cBhvr>
                                    </p:animEffect>
                                    <p:set>
                                      <p:cBhvr>
                                        <p:cTn id="224" dur="1" fill="hold">
                                          <p:stCondLst>
                                            <p:cond delay="1999"/>
                                          </p:stCondLst>
                                        </p:cTn>
                                        <p:tgtEl>
                                          <p:spTgt spid="19"/>
                                        </p:tgtEl>
                                        <p:attrNameLst>
                                          <p:attrName>style.visibility</p:attrName>
                                        </p:attrNameLst>
                                      </p:cBhvr>
                                      <p:to>
                                        <p:strVal val="hidden"/>
                                      </p:to>
                                    </p:set>
                                  </p:childTnLst>
                                </p:cTn>
                              </p:par>
                              <p:par>
                                <p:cTn id="225" presetID="10" presetClass="exit" presetSubtype="0" fill="hold" grpId="1" nodeType="withEffect">
                                  <p:stCondLst>
                                    <p:cond delay="0"/>
                                  </p:stCondLst>
                                  <p:childTnLst>
                                    <p:animEffect transition="out" filter="fade">
                                      <p:cBhvr>
                                        <p:cTn id="226" dur="2000"/>
                                        <p:tgtEl>
                                          <p:spTgt spid="18"/>
                                        </p:tgtEl>
                                      </p:cBhvr>
                                    </p:animEffect>
                                    <p:set>
                                      <p:cBhvr>
                                        <p:cTn id="227" dur="1" fill="hold">
                                          <p:stCondLst>
                                            <p:cond delay="1999"/>
                                          </p:stCondLst>
                                        </p:cTn>
                                        <p:tgtEl>
                                          <p:spTgt spid="18"/>
                                        </p:tgtEl>
                                        <p:attrNameLst>
                                          <p:attrName>style.visibility</p:attrName>
                                        </p:attrNameLst>
                                      </p:cBhvr>
                                      <p:to>
                                        <p:strVal val="hidden"/>
                                      </p:to>
                                    </p:set>
                                  </p:childTnLst>
                                </p:cTn>
                              </p:par>
                              <p:par>
                                <p:cTn id="228" presetID="10" presetClass="exit" presetSubtype="0" fill="hold" grpId="1" nodeType="withEffect">
                                  <p:stCondLst>
                                    <p:cond delay="0"/>
                                  </p:stCondLst>
                                  <p:childTnLst>
                                    <p:animEffect transition="out" filter="fade">
                                      <p:cBhvr>
                                        <p:cTn id="229" dur="2000"/>
                                        <p:tgtEl>
                                          <p:spTgt spid="16"/>
                                        </p:tgtEl>
                                      </p:cBhvr>
                                    </p:animEffect>
                                    <p:set>
                                      <p:cBhvr>
                                        <p:cTn id="230" dur="1" fill="hold">
                                          <p:stCondLst>
                                            <p:cond delay="1999"/>
                                          </p:stCondLst>
                                        </p:cTn>
                                        <p:tgtEl>
                                          <p:spTgt spid="16"/>
                                        </p:tgtEl>
                                        <p:attrNameLst>
                                          <p:attrName>style.visibility</p:attrName>
                                        </p:attrNameLst>
                                      </p:cBhvr>
                                      <p:to>
                                        <p:strVal val="hidden"/>
                                      </p:to>
                                    </p:set>
                                  </p:childTnLst>
                                </p:cTn>
                              </p:par>
                              <p:par>
                                <p:cTn id="231" presetID="10" presetClass="exit" presetSubtype="0" fill="hold" grpId="1" nodeType="withEffect">
                                  <p:stCondLst>
                                    <p:cond delay="0"/>
                                  </p:stCondLst>
                                  <p:childTnLst>
                                    <p:animEffect transition="out" filter="fade">
                                      <p:cBhvr>
                                        <p:cTn id="232" dur="2000"/>
                                        <p:tgtEl>
                                          <p:spTgt spid="259088">
                                            <p:txEl>
                                              <p:pRg st="0" end="0"/>
                                            </p:txEl>
                                          </p:spTgt>
                                        </p:tgtEl>
                                      </p:cBhvr>
                                    </p:animEffect>
                                    <p:set>
                                      <p:cBhvr>
                                        <p:cTn id="233" dur="1" fill="hold">
                                          <p:stCondLst>
                                            <p:cond delay="1999"/>
                                          </p:stCondLst>
                                        </p:cTn>
                                        <p:tgtEl>
                                          <p:spTgt spid="259088">
                                            <p:txEl>
                                              <p:pRg st="0" end="0"/>
                                            </p:txEl>
                                          </p:spTgt>
                                        </p:tgtEl>
                                        <p:attrNameLst>
                                          <p:attrName>style.visibility</p:attrName>
                                        </p:attrNameLst>
                                      </p:cBhvr>
                                      <p:to>
                                        <p:strVal val="hidden"/>
                                      </p:to>
                                    </p:set>
                                  </p:childTnLst>
                                </p:cTn>
                              </p:par>
                              <p:par>
                                <p:cTn id="234" presetID="10" presetClass="exit" presetSubtype="0" fill="hold" grpId="1" nodeType="withEffect">
                                  <p:stCondLst>
                                    <p:cond delay="0"/>
                                  </p:stCondLst>
                                  <p:childTnLst>
                                    <p:animEffect transition="out" filter="fade">
                                      <p:cBhvr>
                                        <p:cTn id="235" dur="2000"/>
                                        <p:tgtEl>
                                          <p:spTgt spid="259088">
                                            <p:txEl>
                                              <p:pRg st="1" end="1"/>
                                            </p:txEl>
                                          </p:spTgt>
                                        </p:tgtEl>
                                      </p:cBhvr>
                                    </p:animEffect>
                                    <p:set>
                                      <p:cBhvr>
                                        <p:cTn id="236" dur="1" fill="hold">
                                          <p:stCondLst>
                                            <p:cond delay="1999"/>
                                          </p:stCondLst>
                                        </p:cTn>
                                        <p:tgtEl>
                                          <p:spTgt spid="259088">
                                            <p:txEl>
                                              <p:pRg st="1" end="1"/>
                                            </p:txEl>
                                          </p:spTgt>
                                        </p:tgtEl>
                                        <p:attrNameLst>
                                          <p:attrName>style.visibility</p:attrName>
                                        </p:attrNameLst>
                                      </p:cBhvr>
                                      <p:to>
                                        <p:strVal val="hidden"/>
                                      </p:to>
                                    </p:set>
                                  </p:childTnLst>
                                </p:cTn>
                              </p:par>
                              <p:par>
                                <p:cTn id="237" presetID="10" presetClass="exit" presetSubtype="0" fill="hold" grpId="1" nodeType="withEffect">
                                  <p:stCondLst>
                                    <p:cond delay="0"/>
                                  </p:stCondLst>
                                  <p:childTnLst>
                                    <p:animEffect transition="out" filter="fade">
                                      <p:cBhvr>
                                        <p:cTn id="238" dur="2000"/>
                                        <p:tgtEl>
                                          <p:spTgt spid="259088">
                                            <p:txEl>
                                              <p:pRg st="2" end="2"/>
                                            </p:txEl>
                                          </p:spTgt>
                                        </p:tgtEl>
                                      </p:cBhvr>
                                    </p:animEffect>
                                    <p:set>
                                      <p:cBhvr>
                                        <p:cTn id="239" dur="1" fill="hold">
                                          <p:stCondLst>
                                            <p:cond delay="1999"/>
                                          </p:stCondLst>
                                        </p:cTn>
                                        <p:tgtEl>
                                          <p:spTgt spid="259088">
                                            <p:txEl>
                                              <p:pRg st="2" end="2"/>
                                            </p:txEl>
                                          </p:spTgt>
                                        </p:tgtEl>
                                        <p:attrNameLst>
                                          <p:attrName>style.visibility</p:attrName>
                                        </p:attrNameLst>
                                      </p:cBhvr>
                                      <p:to>
                                        <p:strVal val="hidden"/>
                                      </p:to>
                                    </p:set>
                                  </p:childTnLst>
                                </p:cTn>
                              </p:par>
                              <p:par>
                                <p:cTn id="240" presetID="10" presetClass="exit" presetSubtype="0" fill="hold" grpId="0" nodeType="withEffect">
                                  <p:stCondLst>
                                    <p:cond delay="0"/>
                                  </p:stCondLst>
                                  <p:childTnLst>
                                    <p:animEffect transition="out" filter="fade">
                                      <p:cBhvr>
                                        <p:cTn id="241" dur="2000"/>
                                        <p:tgtEl>
                                          <p:spTgt spid="259083">
                                            <p:txEl>
                                              <p:pRg st="0" end="0"/>
                                            </p:txEl>
                                          </p:spTgt>
                                        </p:tgtEl>
                                      </p:cBhvr>
                                    </p:animEffect>
                                    <p:set>
                                      <p:cBhvr>
                                        <p:cTn id="242" dur="1" fill="hold">
                                          <p:stCondLst>
                                            <p:cond delay="1999"/>
                                          </p:stCondLst>
                                        </p:cTn>
                                        <p:tgtEl>
                                          <p:spTgt spid="259083">
                                            <p:txEl>
                                              <p:pRg st="0" end="0"/>
                                            </p:txEl>
                                          </p:spTgt>
                                        </p:tgtEl>
                                        <p:attrNameLst>
                                          <p:attrName>style.visibility</p:attrName>
                                        </p:attrNameLst>
                                      </p:cBhvr>
                                      <p:to>
                                        <p:strVal val="hidden"/>
                                      </p:to>
                                    </p:set>
                                  </p:childTnLst>
                                </p:cTn>
                              </p:par>
                              <p:par>
                                <p:cTn id="243" presetID="10" presetClass="exit" presetSubtype="0" fill="hold" grpId="0" nodeType="withEffect">
                                  <p:stCondLst>
                                    <p:cond delay="0"/>
                                  </p:stCondLst>
                                  <p:childTnLst>
                                    <p:animEffect transition="out" filter="fade">
                                      <p:cBhvr>
                                        <p:cTn id="244" dur="2000"/>
                                        <p:tgtEl>
                                          <p:spTgt spid="259083">
                                            <p:txEl>
                                              <p:pRg st="1" end="1"/>
                                            </p:txEl>
                                          </p:spTgt>
                                        </p:tgtEl>
                                      </p:cBhvr>
                                    </p:animEffect>
                                    <p:set>
                                      <p:cBhvr>
                                        <p:cTn id="245" dur="1" fill="hold">
                                          <p:stCondLst>
                                            <p:cond delay="1999"/>
                                          </p:stCondLst>
                                        </p:cTn>
                                        <p:tgtEl>
                                          <p:spTgt spid="259083">
                                            <p:txEl>
                                              <p:pRg st="1" end="1"/>
                                            </p:txEl>
                                          </p:spTgt>
                                        </p:tgtEl>
                                        <p:attrNameLst>
                                          <p:attrName>style.visibility</p:attrName>
                                        </p:attrNameLst>
                                      </p:cBhvr>
                                      <p:to>
                                        <p:strVal val="hidden"/>
                                      </p:to>
                                    </p:set>
                                  </p:childTnLst>
                                </p:cTn>
                              </p:par>
                              <p:par>
                                <p:cTn id="246" presetID="10" presetClass="exit" presetSubtype="0" fill="hold" grpId="0" nodeType="withEffect">
                                  <p:stCondLst>
                                    <p:cond delay="0"/>
                                  </p:stCondLst>
                                  <p:childTnLst>
                                    <p:animEffect transition="out" filter="fade">
                                      <p:cBhvr>
                                        <p:cTn id="247" dur="2000"/>
                                        <p:tgtEl>
                                          <p:spTgt spid="259083">
                                            <p:txEl>
                                              <p:pRg st="2" end="2"/>
                                            </p:txEl>
                                          </p:spTgt>
                                        </p:tgtEl>
                                      </p:cBhvr>
                                    </p:animEffect>
                                    <p:set>
                                      <p:cBhvr>
                                        <p:cTn id="248" dur="1" fill="hold">
                                          <p:stCondLst>
                                            <p:cond delay="1999"/>
                                          </p:stCondLst>
                                        </p:cTn>
                                        <p:tgtEl>
                                          <p:spTgt spid="259083">
                                            <p:txEl>
                                              <p:pRg st="2" end="2"/>
                                            </p:txEl>
                                          </p:spTgt>
                                        </p:tgtEl>
                                        <p:attrNameLst>
                                          <p:attrName>style.visibility</p:attrName>
                                        </p:attrNameLst>
                                      </p:cBhvr>
                                      <p:to>
                                        <p:strVal val="hidden"/>
                                      </p:to>
                                    </p:set>
                                  </p:childTnLst>
                                </p:cTn>
                              </p:par>
                              <p:par>
                                <p:cTn id="249" presetID="10" presetClass="exit" presetSubtype="0" fill="hold" grpId="1" nodeType="withEffect">
                                  <p:stCondLst>
                                    <p:cond delay="0"/>
                                  </p:stCondLst>
                                  <p:childTnLst>
                                    <p:animEffect transition="out" filter="fade">
                                      <p:cBhvr>
                                        <p:cTn id="250" dur="2000"/>
                                        <p:tgtEl>
                                          <p:spTgt spid="20"/>
                                        </p:tgtEl>
                                      </p:cBhvr>
                                    </p:animEffect>
                                    <p:set>
                                      <p:cBhvr>
                                        <p:cTn id="251" dur="1" fill="hold">
                                          <p:stCondLst>
                                            <p:cond delay="1999"/>
                                          </p:stCondLst>
                                        </p:cTn>
                                        <p:tgtEl>
                                          <p:spTgt spid="20"/>
                                        </p:tgtEl>
                                        <p:attrNameLst>
                                          <p:attrName>style.visibility</p:attrName>
                                        </p:attrNameLst>
                                      </p:cBhvr>
                                      <p:to>
                                        <p:strVal val="hidden"/>
                                      </p:to>
                                    </p:set>
                                  </p:childTnLst>
                                </p:cTn>
                              </p:par>
                              <p:par>
                                <p:cTn id="252" presetID="10" presetClass="exit" presetSubtype="0" fill="hold" grpId="1" nodeType="withEffect">
                                  <p:stCondLst>
                                    <p:cond delay="0"/>
                                  </p:stCondLst>
                                  <p:childTnLst>
                                    <p:animEffect transition="out" filter="fade">
                                      <p:cBhvr>
                                        <p:cTn id="253" dur="2000"/>
                                        <p:tgtEl>
                                          <p:spTgt spid="259087"/>
                                        </p:tgtEl>
                                      </p:cBhvr>
                                    </p:animEffect>
                                    <p:set>
                                      <p:cBhvr>
                                        <p:cTn id="254" dur="1" fill="hold">
                                          <p:stCondLst>
                                            <p:cond delay="1999"/>
                                          </p:stCondLst>
                                        </p:cTn>
                                        <p:tgtEl>
                                          <p:spTgt spid="259087"/>
                                        </p:tgtEl>
                                        <p:attrNameLst>
                                          <p:attrName>style.visibility</p:attrName>
                                        </p:attrNameLst>
                                      </p:cBhvr>
                                      <p:to>
                                        <p:strVal val="hidden"/>
                                      </p:to>
                                    </p:set>
                                  </p:childTnLst>
                                </p:cTn>
                              </p:par>
                              <p:par>
                                <p:cTn id="255" presetID="10" presetClass="exit" presetSubtype="0" fill="hold" grpId="2" nodeType="withEffect">
                                  <p:stCondLst>
                                    <p:cond delay="0"/>
                                  </p:stCondLst>
                                  <p:childTnLst>
                                    <p:animEffect transition="out" filter="fade">
                                      <p:cBhvr>
                                        <p:cTn id="256" dur="2000"/>
                                        <p:tgtEl>
                                          <p:spTgt spid="259085"/>
                                        </p:tgtEl>
                                      </p:cBhvr>
                                    </p:animEffect>
                                    <p:set>
                                      <p:cBhvr>
                                        <p:cTn id="257" dur="1" fill="hold">
                                          <p:stCondLst>
                                            <p:cond delay="1999"/>
                                          </p:stCondLst>
                                        </p:cTn>
                                        <p:tgtEl>
                                          <p:spTgt spid="259085"/>
                                        </p:tgtEl>
                                        <p:attrNameLst>
                                          <p:attrName>style.visibility</p:attrName>
                                        </p:attrNameLst>
                                      </p:cBhvr>
                                      <p:to>
                                        <p:strVal val="hidden"/>
                                      </p:to>
                                    </p:set>
                                  </p:childTnLst>
                                </p:cTn>
                              </p:par>
                              <p:par>
                                <p:cTn id="258" presetID="10" presetClass="exit" presetSubtype="0" fill="hold" grpId="1" nodeType="withEffect">
                                  <p:stCondLst>
                                    <p:cond delay="0"/>
                                  </p:stCondLst>
                                  <p:childTnLst>
                                    <p:animEffect transition="out" filter="fade">
                                      <p:cBhvr>
                                        <p:cTn id="259" dur="2000"/>
                                        <p:tgtEl>
                                          <p:spTgt spid="15"/>
                                        </p:tgtEl>
                                      </p:cBhvr>
                                    </p:animEffect>
                                    <p:set>
                                      <p:cBhvr>
                                        <p:cTn id="260" dur="1" fill="hold">
                                          <p:stCondLst>
                                            <p:cond delay="1999"/>
                                          </p:stCondLst>
                                        </p:cTn>
                                        <p:tgtEl>
                                          <p:spTgt spid="15"/>
                                        </p:tgtEl>
                                        <p:attrNameLst>
                                          <p:attrName>style.visibility</p:attrName>
                                        </p:attrNameLst>
                                      </p:cBhvr>
                                      <p:to>
                                        <p:strVal val="hidden"/>
                                      </p:to>
                                    </p:set>
                                  </p:childTnLst>
                                </p:cTn>
                              </p:par>
                              <p:par>
                                <p:cTn id="261" presetID="10" presetClass="exit" presetSubtype="0" fill="hold" grpId="1" nodeType="withEffect">
                                  <p:stCondLst>
                                    <p:cond delay="0"/>
                                  </p:stCondLst>
                                  <p:childTnLst>
                                    <p:animEffect transition="out" filter="fade">
                                      <p:cBhvr>
                                        <p:cTn id="262" dur="500"/>
                                        <p:tgtEl>
                                          <p:spTgt spid="22"/>
                                        </p:tgtEl>
                                      </p:cBhvr>
                                    </p:animEffect>
                                    <p:set>
                                      <p:cBhvr>
                                        <p:cTn id="263" dur="1" fill="hold">
                                          <p:stCondLst>
                                            <p:cond delay="499"/>
                                          </p:stCondLst>
                                        </p:cTn>
                                        <p:tgtEl>
                                          <p:spTgt spid="22"/>
                                        </p:tgtEl>
                                        <p:attrNameLst>
                                          <p:attrName>style.visibility</p:attrName>
                                        </p:attrNameLst>
                                      </p:cBhvr>
                                      <p:to>
                                        <p:strVal val="hidden"/>
                                      </p:to>
                                    </p:set>
                                  </p:childTnLst>
                                </p:cTn>
                              </p:par>
                            </p:childTnLst>
                          </p:cTn>
                        </p:par>
                        <p:par>
                          <p:cTn id="264" fill="hold" nodeType="afterGroup">
                            <p:stCondLst>
                              <p:cond delay="2000"/>
                            </p:stCondLst>
                            <p:childTnLst>
                              <p:par>
                                <p:cTn id="265" presetID="10" presetClass="exit" presetSubtype="0" fill="hold" grpId="0" nodeType="afterEffect">
                                  <p:stCondLst>
                                    <p:cond delay="0"/>
                                  </p:stCondLst>
                                  <p:childTnLst>
                                    <p:animEffect transition="out" filter="fade">
                                      <p:cBhvr>
                                        <p:cTn id="266" dur="500"/>
                                        <p:tgtEl>
                                          <p:spTgt spid="23560"/>
                                        </p:tgtEl>
                                      </p:cBhvr>
                                    </p:animEffect>
                                    <p:set>
                                      <p:cBhvr>
                                        <p:cTn id="267" dur="1" fill="hold">
                                          <p:stCondLst>
                                            <p:cond delay="499"/>
                                          </p:stCondLst>
                                        </p:cTn>
                                        <p:tgtEl>
                                          <p:spTgt spid="2356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8" grpId="0"/>
      <p:bldP spid="259078" grpId="1"/>
      <p:bldP spid="259078" grpId="2"/>
      <p:bldP spid="259080" grpId="0"/>
      <p:bldP spid="259080" grpId="1"/>
      <p:bldP spid="259080" grpId="2"/>
      <p:bldP spid="259083" grpId="0" build="allAtOnce"/>
      <p:bldP spid="259084" grpId="0"/>
      <p:bldP spid="259084" grpId="1"/>
      <p:bldP spid="259085" grpId="0"/>
      <p:bldP spid="259085" grpId="1"/>
      <p:bldP spid="259085" grpId="2"/>
      <p:bldP spid="23560" grpId="0"/>
      <p:bldP spid="23560" grpId="1"/>
      <p:bldP spid="259087" grpId="0"/>
      <p:bldP spid="259087" grpId="1"/>
      <p:bldP spid="259088" grpId="0" build="allAtOnce"/>
      <p:bldP spid="259088" grpId="1" build="allAtOnce"/>
      <p:bldP spid="15" grpId="0"/>
      <p:bldP spid="15" grpId="1"/>
      <p:bldP spid="16" grpId="0"/>
      <p:bldP spid="16" grpId="1"/>
      <p:bldP spid="17" grpId="0" build="allAtOnce"/>
      <p:bldP spid="18" grpId="0"/>
      <p:bldP spid="18" grpId="1"/>
      <p:bldP spid="19" grpId="0"/>
      <p:bldP spid="19" grpId="1"/>
      <p:bldP spid="20" grpId="0"/>
      <p:bldP spid="20" grpId="1"/>
      <p:bldP spid="21" grpId="0"/>
      <p:bldP spid="21" grpId="1"/>
      <p:bldP spid="22" grpId="0"/>
      <p:bldP spid="22" grpId="1"/>
      <p:bldP spid="25" grpId="0" build="allAtOnce"/>
      <p:bldP spid="26" grpId="0"/>
      <p:bldP spid="26" grpId="1"/>
      <p:bldP spid="26" grpId="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5" descr="world"/>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789113"/>
            <a:ext cx="91440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60" name="Rectangle 14"/>
          <p:cNvSpPr>
            <a:spLocks noChangeArrowheads="1"/>
          </p:cNvSpPr>
          <p:nvPr/>
        </p:nvSpPr>
        <p:spPr bwMode="auto">
          <a:xfrm>
            <a:off x="1676400" y="344269"/>
            <a:ext cx="64171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3600" dirty="0" smtClean="0">
                <a:solidFill>
                  <a:srgbClr val="000000"/>
                </a:solidFill>
                <a:latin typeface="Arial" charset="0"/>
              </a:rPr>
              <a:t>Human Life Support Systems</a:t>
            </a:r>
            <a:endParaRPr lang="en-US" altLang="en-US" sz="3600" dirty="0">
              <a:solidFill>
                <a:srgbClr val="000000"/>
              </a:solidFill>
              <a:latin typeface="Arial" charset="0"/>
            </a:endParaRPr>
          </a:p>
        </p:txBody>
      </p:sp>
      <p:sp>
        <p:nvSpPr>
          <p:cNvPr id="2" name="TextBox 1"/>
          <p:cNvSpPr txBox="1"/>
          <p:nvPr/>
        </p:nvSpPr>
        <p:spPr>
          <a:xfrm>
            <a:off x="513203" y="2514600"/>
            <a:ext cx="2384499"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Transportation</a:t>
            </a:r>
            <a:endParaRPr lang="en-US" sz="2800" b="1" dirty="0"/>
          </a:p>
        </p:txBody>
      </p:sp>
      <p:sp>
        <p:nvSpPr>
          <p:cNvPr id="24" name="TextBox 23"/>
          <p:cNvSpPr txBox="1"/>
          <p:nvPr/>
        </p:nvSpPr>
        <p:spPr>
          <a:xfrm>
            <a:off x="183334" y="4221531"/>
            <a:ext cx="1475084"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Finances</a:t>
            </a:r>
            <a:endParaRPr lang="en-US" sz="2800" b="1" dirty="0"/>
          </a:p>
        </p:txBody>
      </p:sp>
      <p:sp>
        <p:nvSpPr>
          <p:cNvPr id="27" name="TextBox 26"/>
          <p:cNvSpPr txBox="1"/>
          <p:nvPr/>
        </p:nvSpPr>
        <p:spPr>
          <a:xfrm>
            <a:off x="7332173" y="4168170"/>
            <a:ext cx="1572866"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Medicine</a:t>
            </a:r>
            <a:endParaRPr lang="en-US" sz="2800" b="1" dirty="0"/>
          </a:p>
        </p:txBody>
      </p:sp>
      <p:sp>
        <p:nvSpPr>
          <p:cNvPr id="28" name="TextBox 27"/>
          <p:cNvSpPr txBox="1"/>
          <p:nvPr/>
        </p:nvSpPr>
        <p:spPr>
          <a:xfrm>
            <a:off x="762000" y="3286780"/>
            <a:ext cx="2394245"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Manufacturing</a:t>
            </a:r>
            <a:endParaRPr lang="en-US" sz="2800" b="1" dirty="0"/>
          </a:p>
        </p:txBody>
      </p:sp>
      <p:sp>
        <p:nvSpPr>
          <p:cNvPr id="29" name="TextBox 28"/>
          <p:cNvSpPr txBox="1"/>
          <p:nvPr/>
        </p:nvSpPr>
        <p:spPr>
          <a:xfrm>
            <a:off x="6887144" y="2623810"/>
            <a:ext cx="1421351"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Industry</a:t>
            </a:r>
            <a:endParaRPr lang="en-US" sz="2800" b="1" dirty="0"/>
          </a:p>
        </p:txBody>
      </p:sp>
      <p:sp>
        <p:nvSpPr>
          <p:cNvPr id="30" name="TextBox 29"/>
          <p:cNvSpPr txBox="1"/>
          <p:nvPr/>
        </p:nvSpPr>
        <p:spPr>
          <a:xfrm>
            <a:off x="1987974" y="4075113"/>
            <a:ext cx="1441420"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Sciences</a:t>
            </a:r>
            <a:endParaRPr lang="en-US" sz="2800" b="1" dirty="0"/>
          </a:p>
        </p:txBody>
      </p:sp>
      <p:sp>
        <p:nvSpPr>
          <p:cNvPr id="31" name="TextBox 30"/>
          <p:cNvSpPr txBox="1"/>
          <p:nvPr/>
        </p:nvSpPr>
        <p:spPr>
          <a:xfrm>
            <a:off x="3835227" y="1676400"/>
            <a:ext cx="1394036"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Defense</a:t>
            </a:r>
            <a:endParaRPr lang="en-US" sz="2800" b="1" dirty="0"/>
          </a:p>
        </p:txBody>
      </p:sp>
      <p:sp>
        <p:nvSpPr>
          <p:cNvPr id="32" name="TextBox 31"/>
          <p:cNvSpPr txBox="1"/>
          <p:nvPr/>
        </p:nvSpPr>
        <p:spPr>
          <a:xfrm>
            <a:off x="7162800" y="3362980"/>
            <a:ext cx="1388522"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Housing</a:t>
            </a:r>
            <a:endParaRPr lang="en-US" sz="2800" b="1" dirty="0"/>
          </a:p>
        </p:txBody>
      </p:sp>
      <p:sp>
        <p:nvSpPr>
          <p:cNvPr id="33" name="TextBox 32"/>
          <p:cNvSpPr txBox="1"/>
          <p:nvPr/>
        </p:nvSpPr>
        <p:spPr>
          <a:xfrm>
            <a:off x="675026" y="5105400"/>
            <a:ext cx="1223412"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Fishing</a:t>
            </a:r>
            <a:endParaRPr lang="en-US" sz="2800" b="1" dirty="0"/>
          </a:p>
        </p:txBody>
      </p:sp>
      <p:sp>
        <p:nvSpPr>
          <p:cNvPr id="34" name="TextBox 33"/>
          <p:cNvSpPr txBox="1"/>
          <p:nvPr/>
        </p:nvSpPr>
        <p:spPr>
          <a:xfrm>
            <a:off x="2866513" y="5005358"/>
            <a:ext cx="1842940"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Agriculture</a:t>
            </a:r>
            <a:endParaRPr lang="en-US" sz="2800" b="1" dirty="0"/>
          </a:p>
        </p:txBody>
      </p:sp>
      <p:sp>
        <p:nvSpPr>
          <p:cNvPr id="35" name="TextBox 34"/>
          <p:cNvSpPr txBox="1"/>
          <p:nvPr/>
        </p:nvSpPr>
        <p:spPr>
          <a:xfrm>
            <a:off x="920876" y="1676400"/>
            <a:ext cx="2060500"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Government</a:t>
            </a:r>
            <a:endParaRPr lang="en-US" sz="2800" b="1" dirty="0"/>
          </a:p>
        </p:txBody>
      </p:sp>
      <p:sp>
        <p:nvSpPr>
          <p:cNvPr id="36" name="TextBox 35"/>
          <p:cNvSpPr txBox="1"/>
          <p:nvPr/>
        </p:nvSpPr>
        <p:spPr>
          <a:xfrm>
            <a:off x="3787983" y="3381279"/>
            <a:ext cx="2918812"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Energy Production</a:t>
            </a:r>
            <a:endParaRPr lang="en-US" sz="2800" b="1" dirty="0"/>
          </a:p>
        </p:txBody>
      </p:sp>
      <p:sp>
        <p:nvSpPr>
          <p:cNvPr id="37" name="TextBox 36"/>
          <p:cNvSpPr txBox="1"/>
          <p:nvPr/>
        </p:nvSpPr>
        <p:spPr>
          <a:xfrm>
            <a:off x="3650477" y="4331826"/>
            <a:ext cx="3193823"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Waste Management</a:t>
            </a:r>
            <a:endParaRPr lang="en-US" sz="2800" b="1" dirty="0"/>
          </a:p>
        </p:txBody>
      </p:sp>
      <p:sp>
        <p:nvSpPr>
          <p:cNvPr id="38" name="TextBox 37"/>
          <p:cNvSpPr txBox="1"/>
          <p:nvPr/>
        </p:nvSpPr>
        <p:spPr>
          <a:xfrm>
            <a:off x="5816343" y="5105400"/>
            <a:ext cx="2734979"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Water Treatment</a:t>
            </a:r>
            <a:endParaRPr lang="en-US" sz="2800" b="1" dirty="0"/>
          </a:p>
        </p:txBody>
      </p:sp>
      <p:sp>
        <p:nvSpPr>
          <p:cNvPr id="39" name="TextBox 38"/>
          <p:cNvSpPr txBox="1"/>
          <p:nvPr/>
        </p:nvSpPr>
        <p:spPr>
          <a:xfrm>
            <a:off x="6197119" y="1676400"/>
            <a:ext cx="1659942"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Education</a:t>
            </a:r>
            <a:endParaRPr lang="en-US" sz="2800" b="1" dirty="0"/>
          </a:p>
        </p:txBody>
      </p:sp>
      <p:sp>
        <p:nvSpPr>
          <p:cNvPr id="40" name="TextBox 39"/>
          <p:cNvSpPr txBox="1"/>
          <p:nvPr/>
        </p:nvSpPr>
        <p:spPr>
          <a:xfrm>
            <a:off x="3392720" y="2545568"/>
            <a:ext cx="2687915" cy="523220"/>
          </a:xfrm>
          <a:prstGeom prst="rect">
            <a:avLst/>
          </a:prstGeom>
          <a:solidFill>
            <a:schemeClr val="bg1"/>
          </a:solidFill>
          <a:ln w="15875">
            <a:solidFill>
              <a:schemeClr val="tx1"/>
            </a:solidFill>
          </a:ln>
          <a:effectLst>
            <a:outerShdw blurRad="50800" dist="38100" dir="2700000" algn="tl" rotWithShape="0">
              <a:prstClr val="black">
                <a:alpha val="40000"/>
              </a:prstClr>
            </a:outerShdw>
          </a:effectLst>
        </p:spPr>
        <p:txBody>
          <a:bodyPr wrap="none" rtlCol="0">
            <a:spAutoFit/>
          </a:bodyPr>
          <a:lstStyle/>
          <a:p>
            <a:r>
              <a:rPr lang="en-US" sz="2800" b="1" dirty="0" smtClean="0"/>
              <a:t>Communications</a:t>
            </a:r>
            <a:endParaRPr lang="en-US" sz="2800" b="1" dirty="0"/>
          </a:p>
        </p:txBody>
      </p:sp>
      <p:pic>
        <p:nvPicPr>
          <p:cNvPr id="41" name="Picture 6"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6954238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childTnLst>
                                </p:cTn>
                              </p:par>
                            </p:childTnLst>
                          </p:cTn>
                        </p:par>
                        <p:par>
                          <p:cTn id="8" fill="hold">
                            <p:stCondLst>
                              <p:cond delay="1000"/>
                            </p:stCondLst>
                            <p:childTnLst>
                              <p:par>
                                <p:cTn id="9" presetID="10" presetClass="entr" presetSubtype="0" fill="hold" grpId="2"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1000"/>
                                        <p:tgtEl>
                                          <p:spTgt spid="27"/>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childTnLst>
                                </p:cTn>
                              </p:par>
                            </p:childTnLst>
                          </p:cTn>
                        </p:par>
                        <p:par>
                          <p:cTn id="20" fill="hold">
                            <p:stCondLst>
                              <p:cond delay="3500"/>
                            </p:stCondLst>
                            <p:childTnLst>
                              <p:par>
                                <p:cTn id="21" presetID="10"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childTnLst>
                                </p:cTn>
                              </p:par>
                            </p:childTnLst>
                          </p:cTn>
                        </p:par>
                        <p:par>
                          <p:cTn id="24" fill="hold">
                            <p:stCondLst>
                              <p:cond delay="4500"/>
                            </p:stCondLst>
                            <p:childTnLst>
                              <p:par>
                                <p:cTn id="25" presetID="10" presetClass="entr" presetSubtype="0" fill="hold" grpId="0"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childTnLst>
                                </p:cTn>
                              </p:par>
                            </p:childTnLst>
                          </p:cTn>
                        </p:par>
                        <p:par>
                          <p:cTn id="28" fill="hold">
                            <p:stCondLst>
                              <p:cond delay="5500"/>
                            </p:stCondLst>
                            <p:childTnLst>
                              <p:par>
                                <p:cTn id="29" presetID="10"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childTnLst>
                                </p:cTn>
                              </p:par>
                            </p:childTnLst>
                          </p:cTn>
                        </p:par>
                        <p:par>
                          <p:cTn id="32" fill="hold">
                            <p:stCondLst>
                              <p:cond delay="6500"/>
                            </p:stCondLst>
                            <p:childTnLst>
                              <p:par>
                                <p:cTn id="33" presetID="10" presetClass="entr" presetSubtype="0"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fade">
                                      <p:cBhvr>
                                        <p:cTn id="35" dur="1000"/>
                                        <p:tgtEl>
                                          <p:spTgt spid="32"/>
                                        </p:tgtEl>
                                      </p:cBhvr>
                                    </p:animEffect>
                                  </p:childTnLst>
                                </p:cTn>
                              </p:par>
                            </p:childTnLst>
                          </p:cTn>
                        </p:par>
                        <p:par>
                          <p:cTn id="36" fill="hold">
                            <p:stCondLst>
                              <p:cond delay="7500"/>
                            </p:stCondLst>
                            <p:childTnLst>
                              <p:par>
                                <p:cTn id="37" presetID="10" presetClass="entr" presetSubtype="0"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childTnLst>
                                </p:cTn>
                              </p:par>
                            </p:childTnLst>
                          </p:cTn>
                        </p:par>
                        <p:par>
                          <p:cTn id="40" fill="hold">
                            <p:stCondLst>
                              <p:cond delay="8500"/>
                            </p:stCondLst>
                            <p:childTnLst>
                              <p:par>
                                <p:cTn id="41" presetID="10" presetClass="entr" presetSubtype="0" fill="hold" grpId="0" nodeType="after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1000"/>
                                        <p:tgtEl>
                                          <p:spTgt spid="34"/>
                                        </p:tgtEl>
                                      </p:cBhvr>
                                    </p:animEffect>
                                  </p:childTnLst>
                                </p:cTn>
                              </p:par>
                            </p:childTnLst>
                          </p:cTn>
                        </p:par>
                        <p:par>
                          <p:cTn id="44" fill="hold">
                            <p:stCondLst>
                              <p:cond delay="950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1000"/>
                                        <p:tgtEl>
                                          <p:spTgt spid="35"/>
                                        </p:tgtEl>
                                      </p:cBhvr>
                                    </p:animEffect>
                                  </p:childTnLst>
                                </p:cTn>
                              </p:par>
                            </p:childTnLst>
                          </p:cTn>
                        </p:par>
                        <p:par>
                          <p:cTn id="48" fill="hold">
                            <p:stCondLst>
                              <p:cond delay="10500"/>
                            </p:stCondLst>
                            <p:childTnLst>
                              <p:par>
                                <p:cTn id="49" presetID="10" presetClass="entr" presetSubtype="0"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1000"/>
                                        <p:tgtEl>
                                          <p:spTgt spid="36"/>
                                        </p:tgtEl>
                                      </p:cBhvr>
                                    </p:animEffect>
                                  </p:childTnLst>
                                </p:cTn>
                              </p:par>
                            </p:childTnLst>
                          </p:cTn>
                        </p:par>
                        <p:par>
                          <p:cTn id="52" fill="hold">
                            <p:stCondLst>
                              <p:cond delay="11500"/>
                            </p:stCondLst>
                            <p:childTnLst>
                              <p:par>
                                <p:cTn id="53" presetID="10" presetClass="entr" presetSubtype="0" fill="hold" grpId="0"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1000"/>
                                        <p:tgtEl>
                                          <p:spTgt spid="37"/>
                                        </p:tgtEl>
                                      </p:cBhvr>
                                    </p:animEffect>
                                  </p:childTnLst>
                                </p:cTn>
                              </p:par>
                            </p:childTnLst>
                          </p:cTn>
                        </p:par>
                        <p:par>
                          <p:cTn id="56" fill="hold">
                            <p:stCondLst>
                              <p:cond delay="12500"/>
                            </p:stCondLst>
                            <p:childTnLst>
                              <p:par>
                                <p:cTn id="57" presetID="10" presetClass="entr" presetSubtype="0" fill="hold" grpId="0" nodeType="after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fade">
                                      <p:cBhvr>
                                        <p:cTn id="59" dur="1000"/>
                                        <p:tgtEl>
                                          <p:spTgt spid="38"/>
                                        </p:tgtEl>
                                      </p:cBhvr>
                                    </p:animEffect>
                                  </p:childTnLst>
                                </p:cTn>
                              </p:par>
                            </p:childTnLst>
                          </p:cTn>
                        </p:par>
                        <p:par>
                          <p:cTn id="60" fill="hold">
                            <p:stCondLst>
                              <p:cond delay="13500"/>
                            </p:stCondLst>
                            <p:childTnLst>
                              <p:par>
                                <p:cTn id="61" presetID="10" presetClass="entr" presetSubtype="0"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fade">
                                      <p:cBhvr>
                                        <p:cTn id="63" dur="1000"/>
                                        <p:tgtEl>
                                          <p:spTgt spid="39"/>
                                        </p:tgtEl>
                                      </p:cBhvr>
                                    </p:animEffect>
                                  </p:childTnLst>
                                </p:cTn>
                              </p:par>
                            </p:childTnLst>
                          </p:cTn>
                        </p:par>
                        <p:par>
                          <p:cTn id="64" fill="hold">
                            <p:stCondLst>
                              <p:cond delay="14500"/>
                            </p:stCondLst>
                            <p:childTnLst>
                              <p:par>
                                <p:cTn id="65" presetID="10" presetClass="entr" presetSubtype="0"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1000"/>
                                        <p:tgtEl>
                                          <p:spTgt spid="40"/>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2000"/>
                                        <p:tgtEl>
                                          <p:spTgt spid="35"/>
                                        </p:tgtEl>
                                      </p:cBhvr>
                                    </p:animEffect>
                                    <p:set>
                                      <p:cBhvr>
                                        <p:cTn id="72" dur="1" fill="hold">
                                          <p:stCondLst>
                                            <p:cond delay="1999"/>
                                          </p:stCondLst>
                                        </p:cTn>
                                        <p:tgtEl>
                                          <p:spTgt spid="35"/>
                                        </p:tgtEl>
                                        <p:attrNameLst>
                                          <p:attrName>style.visibility</p:attrName>
                                        </p:attrNameLst>
                                      </p:cBhvr>
                                      <p:to>
                                        <p:strVal val="hidden"/>
                                      </p:to>
                                    </p:set>
                                  </p:childTnLst>
                                </p:cTn>
                              </p:par>
                              <p:par>
                                <p:cTn id="73" presetID="10" presetClass="exit" presetSubtype="0" fill="hold" grpId="1" nodeType="withEffect">
                                  <p:stCondLst>
                                    <p:cond delay="0"/>
                                  </p:stCondLst>
                                  <p:childTnLst>
                                    <p:animEffect transition="out" filter="fade">
                                      <p:cBhvr>
                                        <p:cTn id="74" dur="2000"/>
                                        <p:tgtEl>
                                          <p:spTgt spid="39"/>
                                        </p:tgtEl>
                                      </p:cBhvr>
                                    </p:animEffect>
                                    <p:set>
                                      <p:cBhvr>
                                        <p:cTn id="75" dur="1" fill="hold">
                                          <p:stCondLst>
                                            <p:cond delay="1999"/>
                                          </p:stCondLst>
                                        </p:cTn>
                                        <p:tgtEl>
                                          <p:spTgt spid="39"/>
                                        </p:tgtEl>
                                        <p:attrNameLst>
                                          <p:attrName>style.visibility</p:attrName>
                                        </p:attrNameLst>
                                      </p:cBhvr>
                                      <p:to>
                                        <p:strVal val="hidden"/>
                                      </p:to>
                                    </p:set>
                                  </p:childTnLst>
                                </p:cTn>
                              </p:par>
                              <p:par>
                                <p:cTn id="76" presetID="10" presetClass="exit" presetSubtype="0" fill="hold" grpId="1" nodeType="withEffect">
                                  <p:stCondLst>
                                    <p:cond delay="0"/>
                                  </p:stCondLst>
                                  <p:childTnLst>
                                    <p:animEffect transition="out" filter="fade">
                                      <p:cBhvr>
                                        <p:cTn id="77" dur="2000"/>
                                        <p:tgtEl>
                                          <p:spTgt spid="2"/>
                                        </p:tgtEl>
                                      </p:cBhvr>
                                    </p:animEffect>
                                    <p:set>
                                      <p:cBhvr>
                                        <p:cTn id="78" dur="1" fill="hold">
                                          <p:stCondLst>
                                            <p:cond delay="1999"/>
                                          </p:stCondLst>
                                        </p:cTn>
                                        <p:tgtEl>
                                          <p:spTgt spid="2"/>
                                        </p:tgtEl>
                                        <p:attrNameLst>
                                          <p:attrName>style.visibility</p:attrName>
                                        </p:attrNameLst>
                                      </p:cBhvr>
                                      <p:to>
                                        <p:strVal val="hidden"/>
                                      </p:to>
                                    </p:set>
                                  </p:childTnLst>
                                </p:cTn>
                              </p:par>
                              <p:par>
                                <p:cTn id="79" presetID="10" presetClass="exit" presetSubtype="0" fill="hold" grpId="1" nodeType="withEffect">
                                  <p:stCondLst>
                                    <p:cond delay="0"/>
                                  </p:stCondLst>
                                  <p:childTnLst>
                                    <p:animEffect transition="out" filter="fade">
                                      <p:cBhvr>
                                        <p:cTn id="80" dur="2000"/>
                                        <p:tgtEl>
                                          <p:spTgt spid="40"/>
                                        </p:tgtEl>
                                      </p:cBhvr>
                                    </p:animEffect>
                                    <p:set>
                                      <p:cBhvr>
                                        <p:cTn id="81" dur="1" fill="hold">
                                          <p:stCondLst>
                                            <p:cond delay="1999"/>
                                          </p:stCondLst>
                                        </p:cTn>
                                        <p:tgtEl>
                                          <p:spTgt spid="40"/>
                                        </p:tgtEl>
                                        <p:attrNameLst>
                                          <p:attrName>style.visibility</p:attrName>
                                        </p:attrNameLst>
                                      </p:cBhvr>
                                      <p:to>
                                        <p:strVal val="hidden"/>
                                      </p:to>
                                    </p:set>
                                  </p:childTnLst>
                                </p:cTn>
                              </p:par>
                              <p:par>
                                <p:cTn id="82" presetID="10" presetClass="exit" presetSubtype="0" fill="hold" grpId="1" nodeType="withEffect">
                                  <p:stCondLst>
                                    <p:cond delay="0"/>
                                  </p:stCondLst>
                                  <p:childTnLst>
                                    <p:animEffect transition="out" filter="fade">
                                      <p:cBhvr>
                                        <p:cTn id="83" dur="2000"/>
                                        <p:tgtEl>
                                          <p:spTgt spid="29"/>
                                        </p:tgtEl>
                                      </p:cBhvr>
                                    </p:animEffect>
                                    <p:set>
                                      <p:cBhvr>
                                        <p:cTn id="84" dur="1" fill="hold">
                                          <p:stCondLst>
                                            <p:cond delay="1999"/>
                                          </p:stCondLst>
                                        </p:cTn>
                                        <p:tgtEl>
                                          <p:spTgt spid="29"/>
                                        </p:tgtEl>
                                        <p:attrNameLst>
                                          <p:attrName>style.visibility</p:attrName>
                                        </p:attrNameLst>
                                      </p:cBhvr>
                                      <p:to>
                                        <p:strVal val="hidden"/>
                                      </p:to>
                                    </p:set>
                                  </p:childTnLst>
                                </p:cTn>
                              </p:par>
                              <p:par>
                                <p:cTn id="85" presetID="10" presetClass="exit" presetSubtype="0" fill="hold" grpId="1" nodeType="withEffect">
                                  <p:stCondLst>
                                    <p:cond delay="0"/>
                                  </p:stCondLst>
                                  <p:childTnLst>
                                    <p:animEffect transition="out" filter="fade">
                                      <p:cBhvr>
                                        <p:cTn id="86" dur="2000"/>
                                        <p:tgtEl>
                                          <p:spTgt spid="28"/>
                                        </p:tgtEl>
                                      </p:cBhvr>
                                    </p:animEffect>
                                    <p:set>
                                      <p:cBhvr>
                                        <p:cTn id="87" dur="1" fill="hold">
                                          <p:stCondLst>
                                            <p:cond delay="1999"/>
                                          </p:stCondLst>
                                        </p:cTn>
                                        <p:tgtEl>
                                          <p:spTgt spid="28"/>
                                        </p:tgtEl>
                                        <p:attrNameLst>
                                          <p:attrName>style.visibility</p:attrName>
                                        </p:attrNameLst>
                                      </p:cBhvr>
                                      <p:to>
                                        <p:strVal val="hidden"/>
                                      </p:to>
                                    </p:set>
                                  </p:childTnLst>
                                </p:cTn>
                              </p:par>
                              <p:par>
                                <p:cTn id="88" presetID="10" presetClass="exit" presetSubtype="0" fill="hold" grpId="1" nodeType="withEffect">
                                  <p:stCondLst>
                                    <p:cond delay="0"/>
                                  </p:stCondLst>
                                  <p:childTnLst>
                                    <p:animEffect transition="out" filter="fade">
                                      <p:cBhvr>
                                        <p:cTn id="89" dur="2000"/>
                                        <p:tgtEl>
                                          <p:spTgt spid="36"/>
                                        </p:tgtEl>
                                      </p:cBhvr>
                                    </p:animEffect>
                                    <p:set>
                                      <p:cBhvr>
                                        <p:cTn id="90" dur="1" fill="hold">
                                          <p:stCondLst>
                                            <p:cond delay="1999"/>
                                          </p:stCondLst>
                                        </p:cTn>
                                        <p:tgtEl>
                                          <p:spTgt spid="36"/>
                                        </p:tgtEl>
                                        <p:attrNameLst>
                                          <p:attrName>style.visibility</p:attrName>
                                        </p:attrNameLst>
                                      </p:cBhvr>
                                      <p:to>
                                        <p:strVal val="hidden"/>
                                      </p:to>
                                    </p:set>
                                  </p:childTnLst>
                                </p:cTn>
                              </p:par>
                              <p:par>
                                <p:cTn id="91" presetID="10" presetClass="exit" presetSubtype="0" fill="hold" grpId="1" nodeType="withEffect">
                                  <p:stCondLst>
                                    <p:cond delay="0"/>
                                  </p:stCondLst>
                                  <p:childTnLst>
                                    <p:animEffect transition="out" filter="fade">
                                      <p:cBhvr>
                                        <p:cTn id="92" dur="2000"/>
                                        <p:tgtEl>
                                          <p:spTgt spid="32"/>
                                        </p:tgtEl>
                                      </p:cBhvr>
                                    </p:animEffect>
                                    <p:set>
                                      <p:cBhvr>
                                        <p:cTn id="93" dur="1" fill="hold">
                                          <p:stCondLst>
                                            <p:cond delay="1999"/>
                                          </p:stCondLst>
                                        </p:cTn>
                                        <p:tgtEl>
                                          <p:spTgt spid="32"/>
                                        </p:tgtEl>
                                        <p:attrNameLst>
                                          <p:attrName>style.visibility</p:attrName>
                                        </p:attrNameLst>
                                      </p:cBhvr>
                                      <p:to>
                                        <p:strVal val="hidden"/>
                                      </p:to>
                                    </p:set>
                                  </p:childTnLst>
                                </p:cTn>
                              </p:par>
                              <p:par>
                                <p:cTn id="94" presetID="10" presetClass="exit" presetSubtype="0" fill="hold" grpId="1" nodeType="withEffect">
                                  <p:stCondLst>
                                    <p:cond delay="0"/>
                                  </p:stCondLst>
                                  <p:childTnLst>
                                    <p:animEffect transition="out" filter="fade">
                                      <p:cBhvr>
                                        <p:cTn id="95" dur="2000"/>
                                        <p:tgtEl>
                                          <p:spTgt spid="24"/>
                                        </p:tgtEl>
                                      </p:cBhvr>
                                    </p:animEffect>
                                    <p:set>
                                      <p:cBhvr>
                                        <p:cTn id="96" dur="1" fill="hold">
                                          <p:stCondLst>
                                            <p:cond delay="1999"/>
                                          </p:stCondLst>
                                        </p:cTn>
                                        <p:tgtEl>
                                          <p:spTgt spid="24"/>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2000"/>
                                        <p:tgtEl>
                                          <p:spTgt spid="30"/>
                                        </p:tgtEl>
                                      </p:cBhvr>
                                    </p:animEffect>
                                    <p:set>
                                      <p:cBhvr>
                                        <p:cTn id="99" dur="1" fill="hold">
                                          <p:stCondLst>
                                            <p:cond delay="1999"/>
                                          </p:stCondLst>
                                        </p:cTn>
                                        <p:tgtEl>
                                          <p:spTgt spid="3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2000"/>
                                        <p:tgtEl>
                                          <p:spTgt spid="37"/>
                                        </p:tgtEl>
                                      </p:cBhvr>
                                    </p:animEffect>
                                    <p:set>
                                      <p:cBhvr>
                                        <p:cTn id="102" dur="1" fill="hold">
                                          <p:stCondLst>
                                            <p:cond delay="1999"/>
                                          </p:stCondLst>
                                        </p:cTn>
                                        <p:tgtEl>
                                          <p:spTgt spid="37"/>
                                        </p:tgtEl>
                                        <p:attrNameLst>
                                          <p:attrName>style.visibility</p:attrName>
                                        </p:attrNameLst>
                                      </p:cBhvr>
                                      <p:to>
                                        <p:strVal val="hidden"/>
                                      </p:to>
                                    </p:set>
                                  </p:childTnLst>
                                </p:cTn>
                              </p:par>
                              <p:par>
                                <p:cTn id="103" presetID="10" presetClass="exit" presetSubtype="0" fill="hold" grpId="1" nodeType="withEffect">
                                  <p:stCondLst>
                                    <p:cond delay="0"/>
                                  </p:stCondLst>
                                  <p:childTnLst>
                                    <p:animEffect transition="out" filter="fade">
                                      <p:cBhvr>
                                        <p:cTn id="104" dur="2000"/>
                                        <p:tgtEl>
                                          <p:spTgt spid="27"/>
                                        </p:tgtEl>
                                      </p:cBhvr>
                                    </p:animEffect>
                                    <p:set>
                                      <p:cBhvr>
                                        <p:cTn id="105" dur="1" fill="hold">
                                          <p:stCondLst>
                                            <p:cond delay="1999"/>
                                          </p:stCondLst>
                                        </p:cTn>
                                        <p:tgtEl>
                                          <p:spTgt spid="27"/>
                                        </p:tgtEl>
                                        <p:attrNameLst>
                                          <p:attrName>style.visibility</p:attrName>
                                        </p:attrNameLst>
                                      </p:cBhvr>
                                      <p:to>
                                        <p:strVal val="hidden"/>
                                      </p:to>
                                    </p:set>
                                  </p:childTnLst>
                                </p:cTn>
                              </p:par>
                              <p:par>
                                <p:cTn id="106" presetID="10" presetClass="exit" presetSubtype="0" fill="hold" grpId="1" nodeType="withEffect">
                                  <p:stCondLst>
                                    <p:cond delay="0"/>
                                  </p:stCondLst>
                                  <p:childTnLst>
                                    <p:animEffect transition="out" filter="fade">
                                      <p:cBhvr>
                                        <p:cTn id="107" dur="2000"/>
                                        <p:tgtEl>
                                          <p:spTgt spid="33"/>
                                        </p:tgtEl>
                                      </p:cBhvr>
                                    </p:animEffect>
                                    <p:set>
                                      <p:cBhvr>
                                        <p:cTn id="108" dur="1" fill="hold">
                                          <p:stCondLst>
                                            <p:cond delay="1999"/>
                                          </p:stCondLst>
                                        </p:cTn>
                                        <p:tgtEl>
                                          <p:spTgt spid="33"/>
                                        </p:tgtEl>
                                        <p:attrNameLst>
                                          <p:attrName>style.visibility</p:attrName>
                                        </p:attrNameLst>
                                      </p:cBhvr>
                                      <p:to>
                                        <p:strVal val="hidden"/>
                                      </p:to>
                                    </p:set>
                                  </p:childTnLst>
                                </p:cTn>
                              </p:par>
                              <p:par>
                                <p:cTn id="109" presetID="10" presetClass="exit" presetSubtype="0" fill="hold" grpId="1" nodeType="withEffect">
                                  <p:stCondLst>
                                    <p:cond delay="0"/>
                                  </p:stCondLst>
                                  <p:childTnLst>
                                    <p:animEffect transition="out" filter="fade">
                                      <p:cBhvr>
                                        <p:cTn id="110" dur="2000"/>
                                        <p:tgtEl>
                                          <p:spTgt spid="34"/>
                                        </p:tgtEl>
                                      </p:cBhvr>
                                    </p:animEffect>
                                    <p:set>
                                      <p:cBhvr>
                                        <p:cTn id="111" dur="1" fill="hold">
                                          <p:stCondLst>
                                            <p:cond delay="1999"/>
                                          </p:stCondLst>
                                        </p:cTn>
                                        <p:tgtEl>
                                          <p:spTgt spid="34"/>
                                        </p:tgtEl>
                                        <p:attrNameLst>
                                          <p:attrName>style.visibility</p:attrName>
                                        </p:attrNameLst>
                                      </p:cBhvr>
                                      <p:to>
                                        <p:strVal val="hidden"/>
                                      </p:to>
                                    </p:set>
                                  </p:childTnLst>
                                </p:cTn>
                              </p:par>
                              <p:par>
                                <p:cTn id="112" presetID="10" presetClass="exit" presetSubtype="0" fill="hold" grpId="1" nodeType="withEffect">
                                  <p:stCondLst>
                                    <p:cond delay="0"/>
                                  </p:stCondLst>
                                  <p:childTnLst>
                                    <p:animEffect transition="out" filter="fade">
                                      <p:cBhvr>
                                        <p:cTn id="113" dur="2000"/>
                                        <p:tgtEl>
                                          <p:spTgt spid="38"/>
                                        </p:tgtEl>
                                      </p:cBhvr>
                                    </p:animEffect>
                                    <p:set>
                                      <p:cBhvr>
                                        <p:cTn id="114" dur="1" fill="hold">
                                          <p:stCondLst>
                                            <p:cond delay="1999"/>
                                          </p:stCondLst>
                                        </p:cTn>
                                        <p:tgtEl>
                                          <p:spTgt spid="38"/>
                                        </p:tgtEl>
                                        <p:attrNameLst>
                                          <p:attrName>style.visibility</p:attrName>
                                        </p:attrNameLst>
                                      </p:cBhvr>
                                      <p:to>
                                        <p:strVal val="hidden"/>
                                      </p:to>
                                    </p:set>
                                  </p:childTnLst>
                                </p:cTn>
                              </p:par>
                              <p:par>
                                <p:cTn id="115" presetID="10" presetClass="exit" presetSubtype="0" fill="hold" grpId="1" nodeType="withEffect">
                                  <p:stCondLst>
                                    <p:cond delay="0"/>
                                  </p:stCondLst>
                                  <p:childTnLst>
                                    <p:animEffect transition="out" filter="fade">
                                      <p:cBhvr>
                                        <p:cTn id="116" dur="2000"/>
                                        <p:tgtEl>
                                          <p:spTgt spid="31"/>
                                        </p:tgtEl>
                                      </p:cBhvr>
                                    </p:animEffect>
                                    <p:set>
                                      <p:cBhvr>
                                        <p:cTn id="117" dur="1" fill="hold">
                                          <p:stCondLst>
                                            <p:cond delay="1999"/>
                                          </p:stCondLst>
                                        </p:cTn>
                                        <p:tgtEl>
                                          <p:spTgt spid="3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1" animBg="1"/>
      <p:bldP spid="2" grpId="2" animBg="1"/>
      <p:bldP spid="24" grpId="0" animBg="1"/>
      <p:bldP spid="24" grpId="1" animBg="1"/>
      <p:bldP spid="27" grpId="0" animBg="1"/>
      <p:bldP spid="27" grpId="1" animBg="1"/>
      <p:bldP spid="28" grpId="0" animBg="1"/>
      <p:bldP spid="28" grpId="1"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P spid="35" grpId="0" animBg="1"/>
      <p:bldP spid="35"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8"/>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5565" y="-8878"/>
            <a:ext cx="9753601" cy="7315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6622374"/>
      </p:ext>
    </p:extLst>
  </p:cSld>
  <p:clrMapOvr>
    <a:masterClrMapping/>
  </p:clrMapOvr>
  <mc:AlternateContent xmlns:mc="http://schemas.openxmlformats.org/markup-compatibility/2006" xmlns:p14="http://schemas.microsoft.com/office/powerpoint/2010/main">
    <mc:Choice Requires="p14">
      <p:transition spd="slow" p14:dur="1500">
        <p:fade/>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p:cNvSpPr>
            <a:spLocks noGrp="1" noChangeArrowheads="1"/>
          </p:cNvSpPr>
          <p:nvPr>
            <p:ph type="title"/>
          </p:nvPr>
        </p:nvSpPr>
        <p:spPr/>
        <p:txBody>
          <a:bodyPr/>
          <a:lstStyle/>
          <a:p>
            <a:pPr eaLnBrk="1" hangingPunct="1"/>
            <a:endParaRPr lang="en-US" altLang="en-US" smtClean="0"/>
          </a:p>
        </p:txBody>
      </p:sp>
      <p:pic>
        <p:nvPicPr>
          <p:cNvPr id="7171" name="Picture 5" descr="ed white first eva"/>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9850"/>
            <a:ext cx="9221788" cy="708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Rectangle 6"/>
          <p:cNvSpPr>
            <a:spLocks noChangeArrowheads="1"/>
          </p:cNvSpPr>
          <p:nvPr/>
        </p:nvSpPr>
        <p:spPr bwMode="auto">
          <a:xfrm>
            <a:off x="457200" y="-106363"/>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4400">
                <a:solidFill>
                  <a:prstClr val="white"/>
                </a:solidFill>
              </a:rPr>
              <a:t>Human Space Exploration</a:t>
            </a:r>
          </a:p>
        </p:txBody>
      </p:sp>
      <p:pic>
        <p:nvPicPr>
          <p:cNvPr id="7173" name="Picture 4"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5770220"/>
      </p:ext>
    </p:extLst>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194" name="Picture 2" descr="gemini landi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8675" y="4016375"/>
            <a:ext cx="3070225" cy="263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4" descr="Saturn V apollo 11"/>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822700" y="914400"/>
            <a:ext cx="49974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6" name="Text Box 6"/>
          <p:cNvSpPr txBox="1">
            <a:spLocks noChangeArrowheads="1"/>
          </p:cNvSpPr>
          <p:nvPr/>
        </p:nvSpPr>
        <p:spPr bwMode="auto">
          <a:xfrm>
            <a:off x="2362200" y="4022725"/>
            <a:ext cx="114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50000"/>
              </a:spcBef>
              <a:spcAft>
                <a:spcPct val="0"/>
              </a:spcAft>
              <a:buFontTx/>
              <a:buNone/>
            </a:pPr>
            <a:r>
              <a:rPr lang="en-US" altLang="en-US" sz="2000">
                <a:solidFill>
                  <a:srgbClr val="ECEC94"/>
                </a:solidFill>
              </a:rPr>
              <a:t>Gemini</a:t>
            </a:r>
            <a:endParaRPr lang="en-US" altLang="en-US" sz="2000">
              <a:solidFill>
                <a:prstClr val="black"/>
              </a:solidFill>
            </a:endParaRPr>
          </a:p>
        </p:txBody>
      </p:sp>
      <p:sp>
        <p:nvSpPr>
          <p:cNvPr id="8197" name="Text Box 7"/>
          <p:cNvSpPr txBox="1">
            <a:spLocks noChangeArrowheads="1"/>
          </p:cNvSpPr>
          <p:nvPr/>
        </p:nvSpPr>
        <p:spPr bwMode="auto">
          <a:xfrm>
            <a:off x="7327900" y="1066800"/>
            <a:ext cx="14478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50000"/>
              </a:spcBef>
              <a:spcAft>
                <a:spcPct val="0"/>
              </a:spcAft>
              <a:buFontTx/>
              <a:buNone/>
            </a:pPr>
            <a:r>
              <a:rPr lang="en-US" altLang="en-US" sz="2000">
                <a:solidFill>
                  <a:srgbClr val="ECEC94"/>
                </a:solidFill>
              </a:rPr>
              <a:t>Apollo 11</a:t>
            </a:r>
            <a:endParaRPr lang="en-US" altLang="en-US" sz="2000">
              <a:solidFill>
                <a:prstClr val="black"/>
              </a:solidFill>
            </a:endParaRPr>
          </a:p>
        </p:txBody>
      </p:sp>
      <p:sp>
        <p:nvSpPr>
          <p:cNvPr id="8198" name="Rectangle 10"/>
          <p:cNvSpPr>
            <a:spLocks noChangeArrowheads="1"/>
          </p:cNvSpPr>
          <p:nvPr/>
        </p:nvSpPr>
        <p:spPr bwMode="auto">
          <a:xfrm>
            <a:off x="3352800" y="838200"/>
            <a:ext cx="609600" cy="5867400"/>
          </a:xfrm>
          <a:prstGeom prst="rect">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endParaRPr lang="en-US" altLang="en-US" sz="1800">
              <a:solidFill>
                <a:prstClr val="black"/>
              </a:solidFill>
            </a:endParaRPr>
          </a:p>
        </p:txBody>
      </p:sp>
      <p:sp>
        <p:nvSpPr>
          <p:cNvPr id="8199" name="Rectangle 11"/>
          <p:cNvSpPr>
            <a:spLocks noChangeArrowheads="1"/>
          </p:cNvSpPr>
          <p:nvPr/>
        </p:nvSpPr>
        <p:spPr bwMode="auto">
          <a:xfrm>
            <a:off x="3657600" y="3657600"/>
            <a:ext cx="228600" cy="3048000"/>
          </a:xfrm>
          <a:prstGeom prst="rect">
            <a:avLst/>
          </a:prstGeom>
          <a:solidFill>
            <a:schemeClr val="tx1"/>
          </a:solidFill>
          <a:ln w="9525">
            <a:solidFill>
              <a:schemeClr val="tx1"/>
            </a:solidFill>
            <a:miter lim="800000"/>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endParaRPr lang="en-US" altLang="en-US" sz="1800">
              <a:solidFill>
                <a:prstClr val="black"/>
              </a:solidFill>
            </a:endParaRPr>
          </a:p>
        </p:txBody>
      </p:sp>
      <p:sp>
        <p:nvSpPr>
          <p:cNvPr id="8200" name="Rectangle 12"/>
          <p:cNvSpPr>
            <a:spLocks noChangeArrowheads="1"/>
          </p:cNvSpPr>
          <p:nvPr/>
        </p:nvSpPr>
        <p:spPr bwMode="auto">
          <a:xfrm>
            <a:off x="457200" y="0"/>
            <a:ext cx="8229600"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4400">
                <a:solidFill>
                  <a:prstClr val="white"/>
                </a:solidFill>
              </a:rPr>
              <a:t>Early Missions</a:t>
            </a:r>
          </a:p>
        </p:txBody>
      </p:sp>
      <p:pic>
        <p:nvPicPr>
          <p:cNvPr id="8201" name="Picture 1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38200" y="914400"/>
            <a:ext cx="255905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Text Box 5"/>
          <p:cNvSpPr txBox="1">
            <a:spLocks noChangeArrowheads="1"/>
          </p:cNvSpPr>
          <p:nvPr/>
        </p:nvSpPr>
        <p:spPr bwMode="auto">
          <a:xfrm>
            <a:off x="2362200" y="898525"/>
            <a:ext cx="1295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50000"/>
              </a:spcBef>
              <a:spcAft>
                <a:spcPct val="0"/>
              </a:spcAft>
              <a:buFontTx/>
              <a:buNone/>
            </a:pPr>
            <a:r>
              <a:rPr lang="en-US" altLang="en-US" sz="2000">
                <a:solidFill>
                  <a:srgbClr val="ECEC94"/>
                </a:solidFill>
              </a:rPr>
              <a:t>Mercury</a:t>
            </a:r>
            <a:endParaRPr lang="en-US" altLang="en-US" sz="2000">
              <a:solidFill>
                <a:prstClr val="black"/>
              </a:solidFill>
            </a:endParaRPr>
          </a:p>
        </p:txBody>
      </p:sp>
      <p:pic>
        <p:nvPicPr>
          <p:cNvPr id="8203" name="Picture 15" descr="AS9-20-3064-rotated"/>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16325" y="914400"/>
            <a:ext cx="5375275" cy="5754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204" name="Text Box 16"/>
          <p:cNvSpPr txBox="1">
            <a:spLocks noChangeArrowheads="1"/>
          </p:cNvSpPr>
          <p:nvPr/>
        </p:nvSpPr>
        <p:spPr bwMode="auto">
          <a:xfrm>
            <a:off x="7620000" y="1066800"/>
            <a:ext cx="1143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50000"/>
              </a:spcBef>
              <a:spcAft>
                <a:spcPct val="0"/>
              </a:spcAft>
              <a:buFontTx/>
              <a:buNone/>
            </a:pPr>
            <a:r>
              <a:rPr lang="en-US" altLang="en-US" sz="2000">
                <a:solidFill>
                  <a:srgbClr val="ECEC94"/>
                </a:solidFill>
              </a:rPr>
              <a:t>Apollo</a:t>
            </a:r>
            <a:endParaRPr lang="en-US" altLang="en-US" sz="2000">
              <a:solidFill>
                <a:prstClr val="black"/>
              </a:solidFill>
            </a:endParaRPr>
          </a:p>
        </p:txBody>
      </p:sp>
      <p:pic>
        <p:nvPicPr>
          <p:cNvPr id="8205" name="Picture 12" descr="NASA emblem contoured.gif"/>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6381264"/>
      </p:ext>
    </p:extLst>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218" name="Picture 3" descr="Sklab cut ou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1219200"/>
            <a:ext cx="39624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4"/>
          <p:cNvSpPr txBox="1">
            <a:spLocks noChangeArrowheads="1"/>
          </p:cNvSpPr>
          <p:nvPr/>
        </p:nvSpPr>
        <p:spPr bwMode="auto">
          <a:xfrm>
            <a:off x="1371600" y="228600"/>
            <a:ext cx="3505200" cy="314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50000"/>
              </a:spcBef>
              <a:spcAft>
                <a:spcPct val="0"/>
              </a:spcAft>
              <a:buFontTx/>
              <a:buNone/>
            </a:pPr>
            <a:r>
              <a:rPr lang="en-US" altLang="en-US" sz="4400">
                <a:solidFill>
                  <a:prstClr val="white"/>
                </a:solidFill>
                <a:latin typeface="Times New Roman" pitchFamily="18" charset="0"/>
              </a:rPr>
              <a:t>   </a:t>
            </a:r>
            <a:r>
              <a:rPr lang="en-US" altLang="en-US" sz="4400">
                <a:solidFill>
                  <a:prstClr val="white"/>
                </a:solidFill>
              </a:rPr>
              <a:t>SKYLAB</a:t>
            </a:r>
          </a:p>
          <a:p>
            <a:pPr algn="ctr" fontAlgn="base">
              <a:spcBef>
                <a:spcPct val="50000"/>
              </a:spcBef>
              <a:spcAft>
                <a:spcPct val="0"/>
              </a:spcAft>
              <a:buFontTx/>
              <a:buNone/>
            </a:pPr>
            <a:r>
              <a:rPr lang="en-US" altLang="en-US" sz="2400">
                <a:solidFill>
                  <a:prstClr val="white"/>
                </a:solidFill>
              </a:rPr>
              <a:t>                        </a:t>
            </a:r>
          </a:p>
          <a:p>
            <a:pPr algn="ctr" fontAlgn="base">
              <a:spcBef>
                <a:spcPct val="50000"/>
              </a:spcBef>
              <a:spcAft>
                <a:spcPct val="0"/>
              </a:spcAft>
              <a:buFontTx/>
              <a:buNone/>
            </a:pPr>
            <a:r>
              <a:rPr lang="en-US" altLang="en-US" sz="2400">
                <a:solidFill>
                  <a:prstClr val="white"/>
                </a:solidFill>
              </a:rPr>
              <a:t>                          1973-74</a:t>
            </a:r>
          </a:p>
          <a:p>
            <a:pPr algn="ctr" fontAlgn="base">
              <a:spcBef>
                <a:spcPct val="50000"/>
              </a:spcBef>
              <a:spcAft>
                <a:spcPct val="0"/>
              </a:spcAft>
              <a:buFontTx/>
              <a:buNone/>
            </a:pPr>
            <a:r>
              <a:rPr lang="en-US" altLang="en-US" sz="1800">
                <a:solidFill>
                  <a:prstClr val="white"/>
                </a:solidFill>
              </a:rPr>
              <a:t>                                 </a:t>
            </a:r>
            <a:endParaRPr lang="en-US" altLang="en-US" sz="2400">
              <a:solidFill>
                <a:prstClr val="white"/>
              </a:solidFill>
            </a:endParaRPr>
          </a:p>
          <a:p>
            <a:pPr algn="ctr" fontAlgn="base">
              <a:lnSpc>
                <a:spcPct val="30000"/>
              </a:lnSpc>
              <a:spcBef>
                <a:spcPct val="50000"/>
              </a:spcBef>
              <a:spcAft>
                <a:spcPct val="0"/>
              </a:spcAft>
              <a:buFontTx/>
              <a:buNone/>
            </a:pPr>
            <a:endParaRPr lang="en-US" altLang="en-US" sz="2400">
              <a:solidFill>
                <a:prstClr val="white"/>
              </a:solidFill>
            </a:endParaRPr>
          </a:p>
          <a:p>
            <a:pPr algn="ctr" fontAlgn="base">
              <a:lnSpc>
                <a:spcPct val="30000"/>
              </a:lnSpc>
              <a:spcBef>
                <a:spcPct val="50000"/>
              </a:spcBef>
              <a:spcAft>
                <a:spcPct val="0"/>
              </a:spcAft>
              <a:buFontTx/>
              <a:buNone/>
            </a:pPr>
            <a:endParaRPr lang="en-US" altLang="en-US" sz="2400">
              <a:solidFill>
                <a:prstClr val="white"/>
              </a:solidFill>
            </a:endParaRPr>
          </a:p>
          <a:p>
            <a:pPr algn="ctr" fontAlgn="base">
              <a:lnSpc>
                <a:spcPct val="30000"/>
              </a:lnSpc>
              <a:spcBef>
                <a:spcPct val="50000"/>
              </a:spcBef>
              <a:spcAft>
                <a:spcPct val="0"/>
              </a:spcAft>
              <a:buFontTx/>
              <a:buNone/>
            </a:pPr>
            <a:endParaRPr lang="en-US" altLang="en-US" sz="2400">
              <a:solidFill>
                <a:prstClr val="white"/>
              </a:solidFill>
            </a:endParaRPr>
          </a:p>
        </p:txBody>
      </p:sp>
      <p:sp>
        <p:nvSpPr>
          <p:cNvPr id="9220" name="Text Box 5"/>
          <p:cNvSpPr txBox="1">
            <a:spLocks noChangeArrowheads="1"/>
          </p:cNvSpPr>
          <p:nvPr/>
        </p:nvSpPr>
        <p:spPr bwMode="auto">
          <a:xfrm>
            <a:off x="609600" y="5791200"/>
            <a:ext cx="35052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50000"/>
              </a:spcBef>
              <a:spcAft>
                <a:spcPct val="0"/>
              </a:spcAft>
              <a:buFontTx/>
              <a:buNone/>
            </a:pPr>
            <a:r>
              <a:rPr lang="en-US" altLang="en-US" sz="2400">
                <a:solidFill>
                  <a:prstClr val="white"/>
                </a:solidFill>
              </a:rPr>
              <a:t>Refuse Tank - ~ 80 m</a:t>
            </a:r>
            <a:r>
              <a:rPr lang="en-US" altLang="en-US" sz="2400" baseline="30000">
                <a:solidFill>
                  <a:prstClr val="white"/>
                </a:solidFill>
              </a:rPr>
              <a:t>3</a:t>
            </a:r>
          </a:p>
          <a:p>
            <a:pPr fontAlgn="base">
              <a:spcBef>
                <a:spcPct val="50000"/>
              </a:spcBef>
              <a:spcAft>
                <a:spcPct val="0"/>
              </a:spcAft>
              <a:buFontTx/>
              <a:buNone/>
            </a:pPr>
            <a:r>
              <a:rPr lang="en-US" altLang="en-US" sz="2400" baseline="30000">
                <a:solidFill>
                  <a:prstClr val="white"/>
                </a:solidFill>
              </a:rPr>
              <a:t>    (vented to space vacuum)</a:t>
            </a:r>
            <a:endParaRPr lang="en-US" altLang="en-US" sz="2000">
              <a:solidFill>
                <a:prstClr val="white"/>
              </a:solidFill>
            </a:endParaRPr>
          </a:p>
        </p:txBody>
      </p:sp>
      <p:sp>
        <p:nvSpPr>
          <p:cNvPr id="9221" name="Line 7"/>
          <p:cNvSpPr>
            <a:spLocks noChangeShapeType="1"/>
          </p:cNvSpPr>
          <p:nvPr/>
        </p:nvSpPr>
        <p:spPr bwMode="auto">
          <a:xfrm flipV="1">
            <a:off x="3733800" y="3505200"/>
            <a:ext cx="1447800" cy="152400"/>
          </a:xfrm>
          <a:prstGeom prst="line">
            <a:avLst/>
          </a:prstGeom>
          <a:noFill/>
          <a:ln w="31750">
            <a:solidFill>
              <a:schemeClr val="bg2"/>
            </a:solidFill>
            <a:round/>
            <a:headEnd/>
            <a:tailEnd type="triangle" w="med" len="med"/>
          </a:ln>
          <a:extLst>
            <a:ext uri="{909E8E84-426E-40DD-AFC4-6F175D3DCCD1}">
              <a14:hiddenFill xmlns:a14="http://schemas.microsoft.com/office/drawing/2010/main">
                <a:noFill/>
              </a14:hiddenFill>
            </a:ext>
          </a:extLst>
        </p:spPr>
        <p:txBody>
          <a:bodyPr wrap="none" anchor="ctr"/>
          <a:lstStyle/>
          <a:p>
            <a:pPr fontAlgn="base">
              <a:spcBef>
                <a:spcPct val="0"/>
              </a:spcBef>
              <a:spcAft>
                <a:spcPct val="0"/>
              </a:spcAft>
            </a:pPr>
            <a:endParaRPr lang="en-US">
              <a:solidFill>
                <a:prstClr val="black"/>
              </a:solidFill>
              <a:latin typeface="Arial" charset="0"/>
            </a:endParaRPr>
          </a:p>
        </p:txBody>
      </p:sp>
      <p:pic>
        <p:nvPicPr>
          <p:cNvPr id="9222" name="Picture 8" descr="skylab show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66800" y="3962400"/>
            <a:ext cx="2133600" cy="1771650"/>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9223" name="Text Box 9"/>
          <p:cNvSpPr txBox="1">
            <a:spLocks noChangeArrowheads="1"/>
          </p:cNvSpPr>
          <p:nvPr/>
        </p:nvSpPr>
        <p:spPr bwMode="auto">
          <a:xfrm>
            <a:off x="5867400" y="609600"/>
            <a:ext cx="3028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50000"/>
              </a:spcBef>
              <a:spcAft>
                <a:spcPct val="0"/>
              </a:spcAft>
              <a:buFontTx/>
              <a:buNone/>
            </a:pPr>
            <a:r>
              <a:rPr lang="en-US" altLang="en-US" sz="1800">
                <a:solidFill>
                  <a:prstClr val="white"/>
                </a:solidFill>
              </a:rPr>
              <a:t>3 Missions - 28, 59, 84 days</a:t>
            </a:r>
          </a:p>
        </p:txBody>
      </p:sp>
      <p:pic>
        <p:nvPicPr>
          <p:cNvPr id="9224" name="Picture 11" descr="skylab"/>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1200150"/>
            <a:ext cx="5464175" cy="565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5" name="Picture 9" descr="NASA emblem contoured.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87755019"/>
      </p:ext>
    </p:extLst>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42" name="Picture 6" descr="columbia turn and bur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50975" y="-46038"/>
            <a:ext cx="6242050" cy="7040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Text Box 7"/>
          <p:cNvSpPr txBox="1">
            <a:spLocks noChangeArrowheads="1"/>
          </p:cNvSpPr>
          <p:nvPr/>
        </p:nvSpPr>
        <p:spPr bwMode="auto">
          <a:xfrm>
            <a:off x="6232525" y="369888"/>
            <a:ext cx="874713"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800">
                <a:solidFill>
                  <a:prstClr val="black"/>
                </a:solidFill>
              </a:rPr>
              <a:t>STS</a:t>
            </a:r>
          </a:p>
        </p:txBody>
      </p:sp>
      <p:pic>
        <p:nvPicPr>
          <p:cNvPr id="10244" name="Picture 3"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57249749"/>
      </p:ext>
    </p:extLst>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5"/>
          <p:cNvSpPr txBox="1">
            <a:spLocks noChangeArrowheads="1"/>
          </p:cNvSpPr>
          <p:nvPr/>
        </p:nvSpPr>
        <p:spPr bwMode="auto">
          <a:xfrm>
            <a:off x="7924800" y="304800"/>
            <a:ext cx="920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3600">
                <a:solidFill>
                  <a:prstClr val="black"/>
                </a:solidFill>
              </a:rPr>
              <a:t>ISS</a:t>
            </a:r>
          </a:p>
        </p:txBody>
      </p:sp>
      <p:pic>
        <p:nvPicPr>
          <p:cNvPr id="11268" name="Picture 3"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183948"/>
      </p:ext>
    </p:extLst>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2290" name="Picture 4" descr="moon_optical"/>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514600" y="152400"/>
            <a:ext cx="6553200"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0038" name="Picture 6" descr="lunar 07Base"/>
          <p:cNvPicPr>
            <a:picLocks noChangeAspect="1" noChangeArrowheads="1"/>
          </p:cNvPicPr>
          <p:nvPr/>
        </p:nvPicPr>
        <p:blipFill>
          <a:blip r:embed="rId4" cstate="email">
            <a:extLst>
              <a:ext uri="{28A0092B-C50C-407E-A947-70E740481C1C}">
                <a14:useLocalDpi xmlns:a14="http://schemas.microsoft.com/office/drawing/2010/main"/>
              </a:ext>
            </a:extLst>
          </a:blip>
          <a:srcRect b="4445"/>
          <a:stretch>
            <a:fillRect/>
          </a:stretch>
        </p:blipFill>
        <p:spPr bwMode="auto">
          <a:xfrm>
            <a:off x="914400" y="2743200"/>
            <a:ext cx="4114800" cy="294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10"/>
          <p:cNvSpPr txBox="1">
            <a:spLocks noChangeArrowheads="1"/>
          </p:cNvSpPr>
          <p:nvPr/>
        </p:nvSpPr>
        <p:spPr bwMode="auto">
          <a:xfrm>
            <a:off x="7543800" y="304800"/>
            <a:ext cx="10350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800">
                <a:solidFill>
                  <a:prstClr val="white"/>
                </a:solidFill>
              </a:rPr>
              <a:t>Luna</a:t>
            </a:r>
          </a:p>
        </p:txBody>
      </p:sp>
      <p:pic>
        <p:nvPicPr>
          <p:cNvPr id="12293" name="Picture 4"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45843902"/>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00038"/>
                                        </p:tgtEl>
                                        <p:attrNameLst>
                                          <p:attrName>style.visibility</p:attrName>
                                        </p:attrNameLst>
                                      </p:cBhvr>
                                      <p:to>
                                        <p:strVal val="visible"/>
                                      </p:to>
                                    </p:set>
                                    <p:animEffect transition="in" filter="fade">
                                      <p:cBhvr>
                                        <p:cTn id="7" dur="1000"/>
                                        <p:tgtEl>
                                          <p:spTgt spid="3000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9012"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9600" y="1600200"/>
            <a:ext cx="3810000" cy="2144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6" descr="mars"/>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11713" y="466725"/>
            <a:ext cx="411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013" name="Picture 5" descr="433S"/>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24000" y="4419600"/>
            <a:ext cx="3886200" cy="213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7" name="Text Box 7"/>
          <p:cNvSpPr txBox="1">
            <a:spLocks noChangeArrowheads="1"/>
          </p:cNvSpPr>
          <p:nvPr/>
        </p:nvSpPr>
        <p:spPr bwMode="auto">
          <a:xfrm>
            <a:off x="7924800" y="152400"/>
            <a:ext cx="1016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800">
                <a:solidFill>
                  <a:prstClr val="white"/>
                </a:solidFill>
              </a:rPr>
              <a:t>Mars</a:t>
            </a:r>
          </a:p>
        </p:txBody>
      </p:sp>
      <p:pic>
        <p:nvPicPr>
          <p:cNvPr id="13318" name="Picture 6" descr="NASA emblem contoured.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77468453"/>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99012"/>
                                        </p:tgtEl>
                                        <p:attrNameLst>
                                          <p:attrName>style.visibility</p:attrName>
                                        </p:attrNameLst>
                                      </p:cBhvr>
                                      <p:to>
                                        <p:strVal val="visible"/>
                                      </p:to>
                                    </p:set>
                                    <p:animEffect transition="in" filter="fade">
                                      <p:cBhvr>
                                        <p:cTn id="7" dur="500"/>
                                        <p:tgtEl>
                                          <p:spTgt spid="2990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99013"/>
                                        </p:tgtEl>
                                        <p:attrNameLst>
                                          <p:attrName>style.visibility</p:attrName>
                                        </p:attrNameLst>
                                      </p:cBhvr>
                                      <p:to>
                                        <p:strVal val="visible"/>
                                      </p:to>
                                    </p:set>
                                    <p:animEffect transition="in" filter="fade">
                                      <p:cBhvr>
                                        <p:cTn id="12" dur="500"/>
                                        <p:tgtEl>
                                          <p:spTgt spid="299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2885" name="Rectangle 5"/>
          <p:cNvSpPr>
            <a:spLocks noChangeArrowheads="1"/>
          </p:cNvSpPr>
          <p:nvPr/>
        </p:nvSpPr>
        <p:spPr bwMode="auto">
          <a:xfrm>
            <a:off x="3206750" y="4730750"/>
            <a:ext cx="2687638" cy="29845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73025" tIns="36512" rIns="73025" bIns="36512">
            <a:spAutoFit/>
          </a:bodyPr>
          <a:lstStyle>
            <a:lvl1pPr defTabSz="585788" eaLnBrk="0" hangingPunct="0">
              <a:defRPr b="1">
                <a:solidFill>
                  <a:schemeClr val="tx1"/>
                </a:solidFill>
                <a:latin typeface="Arial" charset="0"/>
              </a:defRPr>
            </a:lvl1pPr>
            <a:lvl2pPr marL="365125" defTabSz="585788" eaLnBrk="0" hangingPunct="0">
              <a:defRPr b="1">
                <a:solidFill>
                  <a:schemeClr val="tx1"/>
                </a:solidFill>
                <a:latin typeface="Arial" charset="0"/>
              </a:defRPr>
            </a:lvl2pPr>
            <a:lvl3pPr marL="731838" defTabSz="585788" eaLnBrk="0" hangingPunct="0">
              <a:defRPr b="1">
                <a:solidFill>
                  <a:schemeClr val="tx1"/>
                </a:solidFill>
                <a:latin typeface="Arial" charset="0"/>
              </a:defRPr>
            </a:lvl3pPr>
            <a:lvl4pPr marL="1096963" defTabSz="585788" eaLnBrk="0" hangingPunct="0">
              <a:defRPr b="1">
                <a:solidFill>
                  <a:schemeClr val="tx1"/>
                </a:solidFill>
                <a:latin typeface="Arial" charset="0"/>
              </a:defRPr>
            </a:lvl4pPr>
            <a:lvl5pPr marL="1463675" defTabSz="585788" eaLnBrk="0" hangingPunct="0">
              <a:defRPr b="1">
                <a:solidFill>
                  <a:schemeClr val="tx1"/>
                </a:solidFill>
                <a:latin typeface="Arial" charset="0"/>
              </a:defRPr>
            </a:lvl5pPr>
            <a:lvl6pPr marL="1920875" defTabSz="585788" eaLnBrk="0" fontAlgn="base" hangingPunct="0">
              <a:spcBef>
                <a:spcPct val="0"/>
              </a:spcBef>
              <a:spcAft>
                <a:spcPct val="0"/>
              </a:spcAft>
              <a:defRPr b="1">
                <a:solidFill>
                  <a:schemeClr val="tx1"/>
                </a:solidFill>
                <a:latin typeface="Arial" charset="0"/>
              </a:defRPr>
            </a:lvl6pPr>
            <a:lvl7pPr marL="2378075" defTabSz="585788" eaLnBrk="0" fontAlgn="base" hangingPunct="0">
              <a:spcBef>
                <a:spcPct val="0"/>
              </a:spcBef>
              <a:spcAft>
                <a:spcPct val="0"/>
              </a:spcAft>
              <a:defRPr b="1">
                <a:solidFill>
                  <a:schemeClr val="tx1"/>
                </a:solidFill>
                <a:latin typeface="Arial" charset="0"/>
              </a:defRPr>
            </a:lvl7pPr>
            <a:lvl8pPr marL="2835275" defTabSz="585788" eaLnBrk="0" fontAlgn="base" hangingPunct="0">
              <a:spcBef>
                <a:spcPct val="0"/>
              </a:spcBef>
              <a:spcAft>
                <a:spcPct val="0"/>
              </a:spcAft>
              <a:defRPr b="1">
                <a:solidFill>
                  <a:schemeClr val="tx1"/>
                </a:solidFill>
                <a:latin typeface="Arial" charset="0"/>
              </a:defRPr>
            </a:lvl8pPr>
            <a:lvl9pPr marL="3292475" defTabSz="585788" eaLnBrk="0" fontAlgn="base" hangingPunct="0">
              <a:spcBef>
                <a:spcPct val="0"/>
              </a:spcBef>
              <a:spcAft>
                <a:spcPct val="0"/>
              </a:spcAft>
              <a:defRPr b="1">
                <a:solidFill>
                  <a:schemeClr val="tx1"/>
                </a:solidFill>
                <a:latin typeface="Arial" charset="0"/>
              </a:defRPr>
            </a:lvl9pPr>
          </a:lstStyle>
          <a:p>
            <a:pPr algn="ctr"/>
            <a:r>
              <a:rPr lang="en-US" altLang="en-US" sz="1400">
                <a:solidFill>
                  <a:srgbClr val="2B5BA1"/>
                </a:solidFill>
                <a:latin typeface="Helvetica" pitchFamily="34" charset="0"/>
              </a:rPr>
              <a:t>5.02</a:t>
            </a:r>
            <a:r>
              <a:rPr lang="en-US" altLang="en-US" sz="1400">
                <a:solidFill>
                  <a:srgbClr val="FF9900"/>
                </a:solidFill>
                <a:latin typeface="Helvetica" pitchFamily="34" charset="0"/>
              </a:rPr>
              <a:t> </a:t>
            </a:r>
            <a:r>
              <a:rPr lang="en-US" altLang="en-US" sz="1400">
                <a:latin typeface="Helvetica" pitchFamily="34" charset="0"/>
              </a:rPr>
              <a:t>- 30.74 kg per person-day</a:t>
            </a:r>
          </a:p>
        </p:txBody>
      </p:sp>
      <p:sp>
        <p:nvSpPr>
          <p:cNvPr id="122890" name="Rectangle 10"/>
          <p:cNvSpPr>
            <a:spLocks noChangeArrowheads="1"/>
          </p:cNvSpPr>
          <p:nvPr/>
        </p:nvSpPr>
        <p:spPr bwMode="auto">
          <a:xfrm>
            <a:off x="152400" y="1835150"/>
            <a:ext cx="2425700" cy="43307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91" name="Rectangle 11"/>
          <p:cNvSpPr>
            <a:spLocks noChangeArrowheads="1"/>
          </p:cNvSpPr>
          <p:nvPr/>
        </p:nvSpPr>
        <p:spPr bwMode="auto">
          <a:xfrm>
            <a:off x="260350" y="2544763"/>
            <a:ext cx="2254250" cy="35655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0325" tIns="30162" rIns="60325" bIns="30162">
            <a:spAutoFit/>
          </a:bodyPr>
          <a:lstStyle>
            <a:lvl1pPr defTabSz="409575" eaLnBrk="0" hangingPunct="0">
              <a:tabLst>
                <a:tab pos="1828800" algn="dec"/>
              </a:tabLst>
              <a:defRPr b="1">
                <a:solidFill>
                  <a:schemeClr val="tx1"/>
                </a:solidFill>
                <a:latin typeface="Arial" charset="0"/>
              </a:defRPr>
            </a:lvl1pPr>
            <a:lvl2pPr marL="114300" defTabSz="409575" eaLnBrk="0" hangingPunct="0">
              <a:tabLst>
                <a:tab pos="1828800" algn="dec"/>
              </a:tabLst>
              <a:defRPr b="1">
                <a:solidFill>
                  <a:schemeClr val="tx1"/>
                </a:solidFill>
                <a:latin typeface="Arial" charset="0"/>
              </a:defRPr>
            </a:lvl2pPr>
            <a:lvl3pPr marL="228600" defTabSz="409575" eaLnBrk="0" hangingPunct="0">
              <a:tabLst>
                <a:tab pos="1828800" algn="dec"/>
              </a:tabLst>
              <a:defRPr b="1">
                <a:solidFill>
                  <a:schemeClr val="tx1"/>
                </a:solidFill>
                <a:latin typeface="Arial" charset="0"/>
              </a:defRPr>
            </a:lvl3pPr>
            <a:lvl4pPr marL="342900" defTabSz="409575" eaLnBrk="0" hangingPunct="0">
              <a:tabLst>
                <a:tab pos="1828800" algn="dec"/>
              </a:tabLst>
              <a:defRPr b="1">
                <a:solidFill>
                  <a:schemeClr val="tx1"/>
                </a:solidFill>
                <a:latin typeface="Arial" charset="0"/>
              </a:defRPr>
            </a:lvl4pPr>
            <a:lvl5pPr marL="4057650" indent="38100" defTabSz="409575" eaLnBrk="0" hangingPunct="0">
              <a:tabLst>
                <a:tab pos="1828800" algn="dec"/>
              </a:tabLst>
              <a:defRPr b="1">
                <a:solidFill>
                  <a:schemeClr val="tx1"/>
                </a:solidFill>
                <a:latin typeface="Arial" charset="0"/>
              </a:defRPr>
            </a:lvl5pPr>
            <a:lvl6pPr marL="4514850" indent="38100" defTabSz="409575" eaLnBrk="0" fontAlgn="base" hangingPunct="0">
              <a:spcBef>
                <a:spcPct val="0"/>
              </a:spcBef>
              <a:spcAft>
                <a:spcPct val="0"/>
              </a:spcAft>
              <a:tabLst>
                <a:tab pos="1828800" algn="dec"/>
              </a:tabLst>
              <a:defRPr b="1">
                <a:solidFill>
                  <a:schemeClr val="tx1"/>
                </a:solidFill>
                <a:latin typeface="Arial" charset="0"/>
              </a:defRPr>
            </a:lvl6pPr>
            <a:lvl7pPr marL="4972050" indent="38100" defTabSz="409575" eaLnBrk="0" fontAlgn="base" hangingPunct="0">
              <a:spcBef>
                <a:spcPct val="0"/>
              </a:spcBef>
              <a:spcAft>
                <a:spcPct val="0"/>
              </a:spcAft>
              <a:tabLst>
                <a:tab pos="1828800" algn="dec"/>
              </a:tabLst>
              <a:defRPr b="1">
                <a:solidFill>
                  <a:schemeClr val="tx1"/>
                </a:solidFill>
                <a:latin typeface="Arial" charset="0"/>
              </a:defRPr>
            </a:lvl7pPr>
            <a:lvl8pPr marL="5429250" indent="38100" defTabSz="409575" eaLnBrk="0" fontAlgn="base" hangingPunct="0">
              <a:spcBef>
                <a:spcPct val="0"/>
              </a:spcBef>
              <a:spcAft>
                <a:spcPct val="0"/>
              </a:spcAft>
              <a:tabLst>
                <a:tab pos="1828800" algn="dec"/>
              </a:tabLst>
              <a:defRPr b="1">
                <a:solidFill>
                  <a:schemeClr val="tx1"/>
                </a:solidFill>
                <a:latin typeface="Arial" charset="0"/>
              </a:defRPr>
            </a:lvl8pPr>
            <a:lvl9pPr marL="5886450" indent="38100" defTabSz="409575" eaLnBrk="0" fontAlgn="base" hangingPunct="0">
              <a:spcBef>
                <a:spcPct val="0"/>
              </a:spcBef>
              <a:spcAft>
                <a:spcPct val="0"/>
              </a:spcAft>
              <a:tabLst>
                <a:tab pos="1828800" algn="dec"/>
              </a:tabLst>
              <a:defRPr b="1">
                <a:solidFill>
                  <a:schemeClr val="tx1"/>
                </a:solidFill>
                <a:latin typeface="Arial" charset="0"/>
              </a:defRPr>
            </a:lvl9pPr>
          </a:lstStyle>
          <a:p>
            <a:pPr>
              <a:lnSpc>
                <a:spcPct val="160000"/>
              </a:lnSpc>
            </a:pPr>
            <a:r>
              <a:rPr lang="en-US" altLang="en-US" sz="1200">
                <a:solidFill>
                  <a:srgbClr val="2B5BA1"/>
                </a:solidFill>
                <a:latin typeface="Helvetica" pitchFamily="34" charset="0"/>
              </a:rPr>
              <a:t>Oxygen	0.84</a:t>
            </a:r>
          </a:p>
          <a:p>
            <a:pPr>
              <a:lnSpc>
                <a:spcPct val="160000"/>
              </a:lnSpc>
            </a:pPr>
            <a:r>
              <a:rPr lang="en-US" altLang="en-US" sz="1200">
                <a:solidFill>
                  <a:srgbClr val="2B5BA1"/>
                </a:solidFill>
                <a:latin typeface="Helvetica" pitchFamily="34" charset="0"/>
              </a:rPr>
              <a:t>Food Solids	0.62</a:t>
            </a:r>
          </a:p>
          <a:p>
            <a:pPr>
              <a:lnSpc>
                <a:spcPct val="160000"/>
              </a:lnSpc>
            </a:pPr>
            <a:r>
              <a:rPr lang="en-US" altLang="en-US" sz="1200">
                <a:solidFill>
                  <a:srgbClr val="2B5BA1"/>
                </a:solidFill>
                <a:latin typeface="Helvetica" pitchFamily="34" charset="0"/>
              </a:rPr>
              <a:t>Water in Food	1.15</a:t>
            </a:r>
          </a:p>
          <a:p>
            <a:pPr>
              <a:lnSpc>
                <a:spcPct val="160000"/>
              </a:lnSpc>
            </a:pPr>
            <a:r>
              <a:rPr lang="en-US" altLang="en-US" sz="1200">
                <a:solidFill>
                  <a:srgbClr val="2B5BA1"/>
                </a:solidFill>
                <a:latin typeface="Helvetica" pitchFamily="34" charset="0"/>
              </a:rPr>
              <a:t>Food Prep Water	0.79</a:t>
            </a:r>
          </a:p>
          <a:p>
            <a:pPr>
              <a:lnSpc>
                <a:spcPct val="160000"/>
              </a:lnSpc>
            </a:pPr>
            <a:r>
              <a:rPr lang="en-US" altLang="en-US" sz="1200">
                <a:solidFill>
                  <a:srgbClr val="2B5BA1"/>
                </a:solidFill>
                <a:latin typeface="Helvetica" pitchFamily="34" charset="0"/>
              </a:rPr>
              <a:t>Drink	1.62</a:t>
            </a:r>
          </a:p>
          <a:p>
            <a:pPr>
              <a:lnSpc>
                <a:spcPct val="160000"/>
              </a:lnSpc>
            </a:pPr>
            <a:r>
              <a:rPr lang="en-US" altLang="en-US" sz="1200">
                <a:latin typeface="Helvetica" pitchFamily="34" charset="0"/>
              </a:rPr>
              <a:t>Hand/Face Wash Water	1.82</a:t>
            </a:r>
          </a:p>
          <a:p>
            <a:pPr>
              <a:lnSpc>
                <a:spcPct val="160000"/>
              </a:lnSpc>
            </a:pPr>
            <a:r>
              <a:rPr lang="en-US" altLang="en-US" sz="1200">
                <a:latin typeface="Helvetica" pitchFamily="34" charset="0"/>
              </a:rPr>
              <a:t>Shower Water	5.45</a:t>
            </a:r>
          </a:p>
          <a:p>
            <a:pPr>
              <a:lnSpc>
                <a:spcPct val="160000"/>
              </a:lnSpc>
            </a:pPr>
            <a:r>
              <a:rPr lang="en-US" altLang="en-US" sz="1200">
                <a:latin typeface="Helvetica" pitchFamily="34" charset="0"/>
              </a:rPr>
              <a:t>Clothes Wash Water	12.50</a:t>
            </a:r>
          </a:p>
          <a:p>
            <a:pPr>
              <a:lnSpc>
                <a:spcPct val="160000"/>
              </a:lnSpc>
            </a:pPr>
            <a:r>
              <a:rPr lang="en-US" altLang="en-US" sz="1200">
                <a:latin typeface="Helvetica" pitchFamily="34" charset="0"/>
              </a:rPr>
              <a:t>Dish Wash Water	5.45</a:t>
            </a:r>
          </a:p>
          <a:p>
            <a:pPr>
              <a:lnSpc>
                <a:spcPct val="160000"/>
              </a:lnSpc>
            </a:pPr>
            <a:r>
              <a:rPr lang="en-US" altLang="en-US" sz="1200">
                <a:latin typeface="Helvetica" pitchFamily="34" charset="0"/>
              </a:rPr>
              <a:t>Flush Water	0.50</a:t>
            </a:r>
          </a:p>
          <a:p>
            <a:pPr>
              <a:lnSpc>
                <a:spcPct val="160000"/>
              </a:lnSpc>
            </a:pPr>
            <a:endParaRPr lang="en-US" altLang="en-US" sz="1200">
              <a:latin typeface="Helvetica" pitchFamily="34" charset="0"/>
            </a:endParaRPr>
          </a:p>
          <a:p>
            <a:pPr>
              <a:lnSpc>
                <a:spcPct val="160000"/>
              </a:lnSpc>
            </a:pPr>
            <a:r>
              <a:rPr lang="en-US" altLang="en-US" sz="1200">
                <a:latin typeface="Helvetica" pitchFamily="34" charset="0"/>
              </a:rPr>
              <a:t>TOTAL	30.74</a:t>
            </a:r>
          </a:p>
        </p:txBody>
      </p:sp>
      <p:sp>
        <p:nvSpPr>
          <p:cNvPr id="122892" name="Rectangle 12"/>
          <p:cNvSpPr>
            <a:spLocks noChangeArrowheads="1"/>
          </p:cNvSpPr>
          <p:nvPr/>
        </p:nvSpPr>
        <p:spPr bwMode="auto">
          <a:xfrm>
            <a:off x="2092325" y="2403475"/>
            <a:ext cx="298450" cy="242888"/>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0325" tIns="30162" rIns="60325" bIns="30162">
            <a:spAutoFit/>
          </a:bodyPr>
          <a:lstStyle>
            <a:lvl1pPr defTabSz="409575" eaLnBrk="0" hangingPunct="0">
              <a:defRPr b="1">
                <a:solidFill>
                  <a:schemeClr val="tx1"/>
                </a:solidFill>
                <a:latin typeface="Arial" charset="0"/>
              </a:defRPr>
            </a:lvl1pPr>
            <a:lvl2pPr marL="306388" defTabSz="409575" eaLnBrk="0" hangingPunct="0">
              <a:defRPr b="1">
                <a:solidFill>
                  <a:schemeClr val="tx1"/>
                </a:solidFill>
                <a:latin typeface="Arial" charset="0"/>
              </a:defRPr>
            </a:lvl2pPr>
            <a:lvl3pPr marL="612775" defTabSz="409575" eaLnBrk="0" hangingPunct="0">
              <a:defRPr b="1">
                <a:solidFill>
                  <a:schemeClr val="tx1"/>
                </a:solidFill>
                <a:latin typeface="Arial" charset="0"/>
              </a:defRPr>
            </a:lvl3pPr>
            <a:lvl4pPr marL="917575" defTabSz="409575" eaLnBrk="0" hangingPunct="0">
              <a:defRPr b="1">
                <a:solidFill>
                  <a:schemeClr val="tx1"/>
                </a:solidFill>
                <a:latin typeface="Arial" charset="0"/>
              </a:defRPr>
            </a:lvl4pPr>
            <a:lvl5pPr marL="1223963" defTabSz="409575" eaLnBrk="0" hangingPunct="0">
              <a:defRPr b="1">
                <a:solidFill>
                  <a:schemeClr val="tx1"/>
                </a:solidFill>
                <a:latin typeface="Arial" charset="0"/>
              </a:defRPr>
            </a:lvl5pPr>
            <a:lvl6pPr marL="1681163" defTabSz="409575" eaLnBrk="0" fontAlgn="base" hangingPunct="0">
              <a:spcBef>
                <a:spcPct val="0"/>
              </a:spcBef>
              <a:spcAft>
                <a:spcPct val="0"/>
              </a:spcAft>
              <a:defRPr b="1">
                <a:solidFill>
                  <a:schemeClr val="tx1"/>
                </a:solidFill>
                <a:latin typeface="Arial" charset="0"/>
              </a:defRPr>
            </a:lvl6pPr>
            <a:lvl7pPr marL="2138363" defTabSz="409575" eaLnBrk="0" fontAlgn="base" hangingPunct="0">
              <a:spcBef>
                <a:spcPct val="0"/>
              </a:spcBef>
              <a:spcAft>
                <a:spcPct val="0"/>
              </a:spcAft>
              <a:defRPr b="1">
                <a:solidFill>
                  <a:schemeClr val="tx1"/>
                </a:solidFill>
                <a:latin typeface="Arial" charset="0"/>
              </a:defRPr>
            </a:lvl7pPr>
            <a:lvl8pPr marL="2595563" defTabSz="409575" eaLnBrk="0" fontAlgn="base" hangingPunct="0">
              <a:spcBef>
                <a:spcPct val="0"/>
              </a:spcBef>
              <a:spcAft>
                <a:spcPct val="0"/>
              </a:spcAft>
              <a:defRPr b="1">
                <a:solidFill>
                  <a:schemeClr val="tx1"/>
                </a:solidFill>
                <a:latin typeface="Arial" charset="0"/>
              </a:defRPr>
            </a:lvl8pPr>
            <a:lvl9pPr marL="3052763" defTabSz="409575" eaLnBrk="0" fontAlgn="base" hangingPunct="0">
              <a:spcBef>
                <a:spcPct val="0"/>
              </a:spcBef>
              <a:spcAft>
                <a:spcPct val="0"/>
              </a:spcAft>
              <a:defRPr b="1">
                <a:solidFill>
                  <a:schemeClr val="tx1"/>
                </a:solidFill>
                <a:latin typeface="Arial" charset="0"/>
              </a:defRPr>
            </a:lvl9pPr>
          </a:lstStyle>
          <a:p>
            <a:r>
              <a:rPr lang="en-US" altLang="en-US" sz="1200">
                <a:latin typeface="Helvetica" pitchFamily="34" charset="0"/>
              </a:rPr>
              <a:t>kg</a:t>
            </a:r>
          </a:p>
        </p:txBody>
      </p:sp>
      <p:sp>
        <p:nvSpPr>
          <p:cNvPr id="122893" name="Line 13"/>
          <p:cNvSpPr>
            <a:spLocks noChangeShapeType="1"/>
          </p:cNvSpPr>
          <p:nvPr/>
        </p:nvSpPr>
        <p:spPr bwMode="auto">
          <a:xfrm>
            <a:off x="152400" y="2341563"/>
            <a:ext cx="24257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94" name="Rectangle 14"/>
          <p:cNvSpPr>
            <a:spLocks noChangeArrowheads="1"/>
          </p:cNvSpPr>
          <p:nvPr/>
        </p:nvSpPr>
        <p:spPr bwMode="auto">
          <a:xfrm>
            <a:off x="6483350" y="1828800"/>
            <a:ext cx="2501900" cy="4635500"/>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95" name="Rectangle 15"/>
          <p:cNvSpPr>
            <a:spLocks noChangeArrowheads="1"/>
          </p:cNvSpPr>
          <p:nvPr/>
        </p:nvSpPr>
        <p:spPr bwMode="auto">
          <a:xfrm>
            <a:off x="6629400" y="2584450"/>
            <a:ext cx="2298700" cy="3759200"/>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0325" tIns="30162" rIns="60325" bIns="30162">
            <a:spAutoFit/>
          </a:bodyPr>
          <a:lstStyle>
            <a:lvl1pPr defTabSz="409575" eaLnBrk="0" hangingPunct="0">
              <a:tabLst>
                <a:tab pos="171450" algn="dec"/>
                <a:tab pos="571500" algn="l"/>
                <a:tab pos="1943100" algn="dec"/>
              </a:tabLst>
              <a:defRPr b="1">
                <a:solidFill>
                  <a:schemeClr val="tx1"/>
                </a:solidFill>
                <a:latin typeface="Arial" charset="0"/>
              </a:defRPr>
            </a:lvl1pPr>
            <a:lvl2pPr marL="114300" defTabSz="409575" eaLnBrk="0" hangingPunct="0">
              <a:tabLst>
                <a:tab pos="171450" algn="dec"/>
                <a:tab pos="571500" algn="l"/>
                <a:tab pos="1943100" algn="dec"/>
              </a:tabLst>
              <a:defRPr b="1">
                <a:solidFill>
                  <a:schemeClr val="tx1"/>
                </a:solidFill>
                <a:latin typeface="Arial" charset="0"/>
              </a:defRPr>
            </a:lvl2pPr>
            <a:lvl3pPr marL="306388" indent="-77788" defTabSz="409575" eaLnBrk="0" hangingPunct="0">
              <a:tabLst>
                <a:tab pos="171450" algn="dec"/>
                <a:tab pos="571500" algn="l"/>
                <a:tab pos="1943100" algn="dec"/>
              </a:tabLst>
              <a:defRPr b="1">
                <a:solidFill>
                  <a:schemeClr val="tx1"/>
                </a:solidFill>
                <a:latin typeface="Arial" charset="0"/>
              </a:defRPr>
            </a:lvl3pPr>
            <a:lvl4pPr marL="420688" defTabSz="409575" eaLnBrk="0" hangingPunct="0">
              <a:tabLst>
                <a:tab pos="171450" algn="dec"/>
                <a:tab pos="571500" algn="l"/>
                <a:tab pos="1943100" algn="dec"/>
              </a:tabLst>
              <a:defRPr b="1">
                <a:solidFill>
                  <a:schemeClr val="tx1"/>
                </a:solidFill>
                <a:latin typeface="Arial" charset="0"/>
              </a:defRPr>
            </a:lvl4pPr>
            <a:lvl5pPr marL="612775" indent="38100" defTabSz="409575" eaLnBrk="0" hangingPunct="0">
              <a:tabLst>
                <a:tab pos="171450" algn="dec"/>
                <a:tab pos="571500" algn="l"/>
                <a:tab pos="1943100" algn="dec"/>
              </a:tabLst>
              <a:defRPr b="1">
                <a:solidFill>
                  <a:schemeClr val="tx1"/>
                </a:solidFill>
                <a:latin typeface="Arial" charset="0"/>
              </a:defRPr>
            </a:lvl5pPr>
            <a:lvl6pPr marL="1069975" indent="38100" defTabSz="409575" eaLnBrk="0" fontAlgn="base" hangingPunct="0">
              <a:spcBef>
                <a:spcPct val="0"/>
              </a:spcBef>
              <a:spcAft>
                <a:spcPct val="0"/>
              </a:spcAft>
              <a:tabLst>
                <a:tab pos="171450" algn="dec"/>
                <a:tab pos="571500" algn="l"/>
                <a:tab pos="1943100" algn="dec"/>
              </a:tabLst>
              <a:defRPr b="1">
                <a:solidFill>
                  <a:schemeClr val="tx1"/>
                </a:solidFill>
                <a:latin typeface="Arial" charset="0"/>
              </a:defRPr>
            </a:lvl6pPr>
            <a:lvl7pPr marL="1527175" indent="38100" defTabSz="409575" eaLnBrk="0" fontAlgn="base" hangingPunct="0">
              <a:spcBef>
                <a:spcPct val="0"/>
              </a:spcBef>
              <a:spcAft>
                <a:spcPct val="0"/>
              </a:spcAft>
              <a:tabLst>
                <a:tab pos="171450" algn="dec"/>
                <a:tab pos="571500" algn="l"/>
                <a:tab pos="1943100" algn="dec"/>
              </a:tabLst>
              <a:defRPr b="1">
                <a:solidFill>
                  <a:schemeClr val="tx1"/>
                </a:solidFill>
                <a:latin typeface="Arial" charset="0"/>
              </a:defRPr>
            </a:lvl7pPr>
            <a:lvl8pPr marL="1984375" indent="38100" defTabSz="409575" eaLnBrk="0" fontAlgn="base" hangingPunct="0">
              <a:spcBef>
                <a:spcPct val="0"/>
              </a:spcBef>
              <a:spcAft>
                <a:spcPct val="0"/>
              </a:spcAft>
              <a:tabLst>
                <a:tab pos="171450" algn="dec"/>
                <a:tab pos="571500" algn="l"/>
                <a:tab pos="1943100" algn="dec"/>
              </a:tabLst>
              <a:defRPr b="1">
                <a:solidFill>
                  <a:schemeClr val="tx1"/>
                </a:solidFill>
                <a:latin typeface="Arial" charset="0"/>
              </a:defRPr>
            </a:lvl8pPr>
            <a:lvl9pPr marL="2441575" indent="38100" defTabSz="409575" eaLnBrk="0" fontAlgn="base" hangingPunct="0">
              <a:spcBef>
                <a:spcPct val="0"/>
              </a:spcBef>
              <a:spcAft>
                <a:spcPct val="0"/>
              </a:spcAft>
              <a:tabLst>
                <a:tab pos="171450" algn="dec"/>
                <a:tab pos="571500" algn="l"/>
                <a:tab pos="1943100" algn="dec"/>
              </a:tabLst>
              <a:defRPr b="1">
                <a:solidFill>
                  <a:schemeClr val="tx1"/>
                </a:solidFill>
                <a:latin typeface="Arial" charset="0"/>
              </a:defRPr>
            </a:lvl9pPr>
          </a:lstStyle>
          <a:p>
            <a:pPr>
              <a:lnSpc>
                <a:spcPct val="125000"/>
              </a:lnSpc>
            </a:pPr>
            <a:r>
              <a:rPr lang="en-US" altLang="en-US" sz="1200">
                <a:latin typeface="Helvetica" pitchFamily="34" charset="0"/>
              </a:rPr>
              <a:t>Carbon Dioxide	1.00</a:t>
            </a:r>
          </a:p>
          <a:p>
            <a:pPr>
              <a:lnSpc>
                <a:spcPct val="95000"/>
              </a:lnSpc>
            </a:pPr>
            <a:r>
              <a:rPr lang="en-US" altLang="en-US" sz="1200">
                <a:latin typeface="Helvetica" pitchFamily="34" charset="0"/>
              </a:rPr>
              <a:t>Respiration and	2.28	      Perspiration Water</a:t>
            </a:r>
          </a:p>
          <a:p>
            <a:pPr>
              <a:lnSpc>
                <a:spcPct val="125000"/>
              </a:lnSpc>
            </a:pPr>
            <a:r>
              <a:rPr lang="en-US" altLang="en-US" sz="1200">
                <a:latin typeface="Helvetica" pitchFamily="34" charset="0"/>
              </a:rPr>
              <a:t>Urine		1.50</a:t>
            </a:r>
          </a:p>
          <a:p>
            <a:pPr>
              <a:lnSpc>
                <a:spcPct val="125000"/>
              </a:lnSpc>
            </a:pPr>
            <a:r>
              <a:rPr lang="en-US" altLang="en-US" sz="1200">
                <a:latin typeface="Helvetica" pitchFamily="34" charset="0"/>
              </a:rPr>
              <a:t>Feces Water	0.09</a:t>
            </a:r>
          </a:p>
          <a:p>
            <a:pPr>
              <a:lnSpc>
                <a:spcPct val="125000"/>
              </a:lnSpc>
            </a:pPr>
            <a:r>
              <a:rPr lang="en-US" altLang="en-US" sz="1200">
                <a:latin typeface="Helvetica" pitchFamily="34" charset="0"/>
              </a:rPr>
              <a:t>Sweat Solids	0.02</a:t>
            </a:r>
          </a:p>
          <a:p>
            <a:pPr>
              <a:lnSpc>
                <a:spcPct val="125000"/>
              </a:lnSpc>
            </a:pPr>
            <a:r>
              <a:rPr lang="en-US" altLang="en-US" sz="1200">
                <a:latin typeface="Helvetica" pitchFamily="34" charset="0"/>
              </a:rPr>
              <a:t>Urine Solids	0.06</a:t>
            </a:r>
          </a:p>
          <a:p>
            <a:pPr>
              <a:lnSpc>
                <a:spcPct val="125000"/>
              </a:lnSpc>
            </a:pPr>
            <a:r>
              <a:rPr lang="en-US" altLang="en-US" sz="1200">
                <a:latin typeface="Helvetica" pitchFamily="34" charset="0"/>
              </a:rPr>
              <a:t>Feces Solids	0.03</a:t>
            </a:r>
          </a:p>
          <a:p>
            <a:pPr>
              <a:lnSpc>
                <a:spcPct val="125000"/>
              </a:lnSpc>
            </a:pPr>
            <a:r>
              <a:rPr lang="en-US" altLang="en-US" sz="1200">
                <a:latin typeface="Helvetica" pitchFamily="34" charset="0"/>
              </a:rPr>
              <a:t>Hygiene Water	6.68</a:t>
            </a:r>
          </a:p>
          <a:p>
            <a:pPr>
              <a:lnSpc>
                <a:spcPct val="125000"/>
              </a:lnSpc>
            </a:pPr>
            <a:r>
              <a:rPr lang="en-US" altLang="en-US" sz="1200">
                <a:latin typeface="Helvetica" pitchFamily="34" charset="0"/>
              </a:rPr>
              <a:t>Clothes Wash Water	11.90</a:t>
            </a:r>
          </a:p>
          <a:p>
            <a:pPr>
              <a:lnSpc>
                <a:spcPct val="125000"/>
              </a:lnSpc>
            </a:pPr>
            <a:r>
              <a:rPr lang="en-US" altLang="en-US" sz="1200">
                <a:latin typeface="Helvetica" pitchFamily="34" charset="0"/>
              </a:rPr>
              <a:t>Clothes Wash 	0.60	      Latent Water</a:t>
            </a:r>
          </a:p>
          <a:p>
            <a:pPr>
              <a:lnSpc>
                <a:spcPct val="125000"/>
              </a:lnSpc>
            </a:pPr>
            <a:r>
              <a:rPr lang="en-US" altLang="en-US" sz="1200">
                <a:latin typeface="Helvetica" pitchFamily="34" charset="0"/>
              </a:rPr>
              <a:t>Other Latent Water	0.65</a:t>
            </a:r>
          </a:p>
          <a:p>
            <a:pPr>
              <a:lnSpc>
                <a:spcPct val="125000"/>
              </a:lnSpc>
            </a:pPr>
            <a:r>
              <a:rPr lang="en-US" altLang="en-US" sz="1200">
                <a:latin typeface="Helvetica" pitchFamily="34" charset="0"/>
              </a:rPr>
              <a:t>Dish Wash Water	5.43</a:t>
            </a:r>
          </a:p>
          <a:p>
            <a:pPr>
              <a:lnSpc>
                <a:spcPct val="125000"/>
              </a:lnSpc>
            </a:pPr>
            <a:r>
              <a:rPr lang="en-US" altLang="en-US" sz="1200">
                <a:latin typeface="Helvetica" pitchFamily="34" charset="0"/>
              </a:rPr>
              <a:t>Flush Water	0.50</a:t>
            </a:r>
          </a:p>
          <a:p>
            <a:pPr>
              <a:lnSpc>
                <a:spcPct val="125000"/>
              </a:lnSpc>
            </a:pPr>
            <a:endParaRPr lang="en-US" altLang="en-US" sz="800">
              <a:latin typeface="Helvetica" pitchFamily="34" charset="0"/>
            </a:endParaRPr>
          </a:p>
          <a:p>
            <a:pPr>
              <a:lnSpc>
                <a:spcPct val="125000"/>
              </a:lnSpc>
            </a:pPr>
            <a:r>
              <a:rPr lang="en-US" altLang="en-US" sz="1200">
                <a:latin typeface="Helvetica" pitchFamily="34" charset="0"/>
              </a:rPr>
              <a:t>TOTAL		30.74</a:t>
            </a:r>
          </a:p>
        </p:txBody>
      </p:sp>
      <p:sp>
        <p:nvSpPr>
          <p:cNvPr id="122896" name="Rectangle 16"/>
          <p:cNvSpPr>
            <a:spLocks noChangeArrowheads="1"/>
          </p:cNvSpPr>
          <p:nvPr/>
        </p:nvSpPr>
        <p:spPr bwMode="auto">
          <a:xfrm>
            <a:off x="8523288" y="2373313"/>
            <a:ext cx="298450" cy="242887"/>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0325" tIns="30162" rIns="60325" bIns="30162">
            <a:spAutoFit/>
          </a:bodyPr>
          <a:lstStyle>
            <a:lvl1pPr defTabSz="409575" eaLnBrk="0" hangingPunct="0">
              <a:defRPr b="1">
                <a:solidFill>
                  <a:schemeClr val="tx1"/>
                </a:solidFill>
                <a:latin typeface="Arial" charset="0"/>
              </a:defRPr>
            </a:lvl1pPr>
            <a:lvl2pPr marL="306388" defTabSz="409575" eaLnBrk="0" hangingPunct="0">
              <a:defRPr b="1">
                <a:solidFill>
                  <a:schemeClr val="tx1"/>
                </a:solidFill>
                <a:latin typeface="Arial" charset="0"/>
              </a:defRPr>
            </a:lvl2pPr>
            <a:lvl3pPr marL="612775" defTabSz="409575" eaLnBrk="0" hangingPunct="0">
              <a:defRPr b="1">
                <a:solidFill>
                  <a:schemeClr val="tx1"/>
                </a:solidFill>
                <a:latin typeface="Arial" charset="0"/>
              </a:defRPr>
            </a:lvl3pPr>
            <a:lvl4pPr marL="917575" defTabSz="409575" eaLnBrk="0" hangingPunct="0">
              <a:defRPr b="1">
                <a:solidFill>
                  <a:schemeClr val="tx1"/>
                </a:solidFill>
                <a:latin typeface="Arial" charset="0"/>
              </a:defRPr>
            </a:lvl4pPr>
            <a:lvl5pPr marL="1223963" defTabSz="409575" eaLnBrk="0" hangingPunct="0">
              <a:defRPr b="1">
                <a:solidFill>
                  <a:schemeClr val="tx1"/>
                </a:solidFill>
                <a:latin typeface="Arial" charset="0"/>
              </a:defRPr>
            </a:lvl5pPr>
            <a:lvl6pPr marL="1681163" defTabSz="409575" eaLnBrk="0" fontAlgn="base" hangingPunct="0">
              <a:spcBef>
                <a:spcPct val="0"/>
              </a:spcBef>
              <a:spcAft>
                <a:spcPct val="0"/>
              </a:spcAft>
              <a:defRPr b="1">
                <a:solidFill>
                  <a:schemeClr val="tx1"/>
                </a:solidFill>
                <a:latin typeface="Arial" charset="0"/>
              </a:defRPr>
            </a:lvl6pPr>
            <a:lvl7pPr marL="2138363" defTabSz="409575" eaLnBrk="0" fontAlgn="base" hangingPunct="0">
              <a:spcBef>
                <a:spcPct val="0"/>
              </a:spcBef>
              <a:spcAft>
                <a:spcPct val="0"/>
              </a:spcAft>
              <a:defRPr b="1">
                <a:solidFill>
                  <a:schemeClr val="tx1"/>
                </a:solidFill>
                <a:latin typeface="Arial" charset="0"/>
              </a:defRPr>
            </a:lvl7pPr>
            <a:lvl8pPr marL="2595563" defTabSz="409575" eaLnBrk="0" fontAlgn="base" hangingPunct="0">
              <a:spcBef>
                <a:spcPct val="0"/>
              </a:spcBef>
              <a:spcAft>
                <a:spcPct val="0"/>
              </a:spcAft>
              <a:defRPr b="1">
                <a:solidFill>
                  <a:schemeClr val="tx1"/>
                </a:solidFill>
                <a:latin typeface="Arial" charset="0"/>
              </a:defRPr>
            </a:lvl8pPr>
            <a:lvl9pPr marL="3052763" defTabSz="409575" eaLnBrk="0" fontAlgn="base" hangingPunct="0">
              <a:spcBef>
                <a:spcPct val="0"/>
              </a:spcBef>
              <a:spcAft>
                <a:spcPct val="0"/>
              </a:spcAft>
              <a:defRPr b="1">
                <a:solidFill>
                  <a:schemeClr val="tx1"/>
                </a:solidFill>
                <a:latin typeface="Arial" charset="0"/>
              </a:defRPr>
            </a:lvl9pPr>
          </a:lstStyle>
          <a:p>
            <a:r>
              <a:rPr lang="en-US" altLang="en-US" sz="1200">
                <a:latin typeface="Helvetica" pitchFamily="34" charset="0"/>
              </a:rPr>
              <a:t>kg</a:t>
            </a:r>
          </a:p>
        </p:txBody>
      </p:sp>
      <p:sp>
        <p:nvSpPr>
          <p:cNvPr id="122897" name="Line 17"/>
          <p:cNvSpPr>
            <a:spLocks noChangeShapeType="1"/>
          </p:cNvSpPr>
          <p:nvPr/>
        </p:nvSpPr>
        <p:spPr bwMode="auto">
          <a:xfrm>
            <a:off x="6465888" y="2319338"/>
            <a:ext cx="2525712"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98" name="Line 18"/>
          <p:cNvSpPr>
            <a:spLocks noChangeShapeType="1"/>
          </p:cNvSpPr>
          <p:nvPr/>
        </p:nvSpPr>
        <p:spPr bwMode="auto">
          <a:xfrm>
            <a:off x="304800" y="5562600"/>
            <a:ext cx="20447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899" name="Line 19"/>
          <p:cNvSpPr>
            <a:spLocks noChangeShapeType="1"/>
          </p:cNvSpPr>
          <p:nvPr/>
        </p:nvSpPr>
        <p:spPr bwMode="auto">
          <a:xfrm>
            <a:off x="6718300" y="6019800"/>
            <a:ext cx="21209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2900" name="Rectangle 20"/>
          <p:cNvSpPr>
            <a:spLocks noChangeArrowheads="1"/>
          </p:cNvSpPr>
          <p:nvPr/>
        </p:nvSpPr>
        <p:spPr bwMode="auto">
          <a:xfrm>
            <a:off x="217488" y="1976438"/>
            <a:ext cx="2295525" cy="2714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eaLnBrk="0" hangingPunct="0">
              <a:spcBef>
                <a:spcPct val="50000"/>
              </a:spcBef>
            </a:pPr>
            <a:r>
              <a:rPr lang="en-US" altLang="en-US" sz="1200">
                <a:solidFill>
                  <a:srgbClr val="2B5BA1"/>
                </a:solidFill>
                <a:latin typeface="Helvetica" pitchFamily="34" charset="0"/>
              </a:rPr>
              <a:t>DAILY INPUTS - NOMINAL</a:t>
            </a:r>
          </a:p>
        </p:txBody>
      </p:sp>
      <p:sp>
        <p:nvSpPr>
          <p:cNvPr id="122901" name="Rectangle 21"/>
          <p:cNvSpPr>
            <a:spLocks noChangeArrowheads="1"/>
          </p:cNvSpPr>
          <p:nvPr/>
        </p:nvSpPr>
        <p:spPr bwMode="auto">
          <a:xfrm>
            <a:off x="6554788" y="1976438"/>
            <a:ext cx="2371725" cy="271462"/>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spAutoFit/>
          </a:bodyPr>
          <a:lstStyle/>
          <a:p>
            <a:pPr algn="ctr" eaLnBrk="0" hangingPunct="0">
              <a:spcBef>
                <a:spcPct val="50000"/>
              </a:spcBef>
            </a:pPr>
            <a:r>
              <a:rPr lang="en-US" altLang="en-US" sz="1200">
                <a:solidFill>
                  <a:srgbClr val="2B5BA1"/>
                </a:solidFill>
                <a:latin typeface="Helvetica" pitchFamily="34" charset="0"/>
              </a:rPr>
              <a:t>DAILY OUTPUTS - NOMINAL</a:t>
            </a:r>
          </a:p>
        </p:txBody>
      </p:sp>
      <p:sp>
        <p:nvSpPr>
          <p:cNvPr id="122902" name="Rectangle 22"/>
          <p:cNvSpPr>
            <a:spLocks noChangeArrowheads="1"/>
          </p:cNvSpPr>
          <p:nvPr/>
        </p:nvSpPr>
        <p:spPr bwMode="auto">
          <a:xfrm>
            <a:off x="1370806" y="228600"/>
            <a:ext cx="6401594" cy="1219200"/>
          </a:xfrm>
          <a:prstGeom prst="rect">
            <a:avLst/>
          </a:prstGeom>
          <a:gradFill rotWithShape="0">
            <a:gsLst>
              <a:gs pos="0">
                <a:srgbClr val="03289D"/>
              </a:gs>
              <a:gs pos="50000">
                <a:srgbClr val="144BFA"/>
              </a:gs>
              <a:gs pos="100000">
                <a:srgbClr val="03289D"/>
              </a:gs>
            </a:gsLst>
            <a:lin ang="5400000" scaled="1"/>
          </a:gradFill>
          <a:ln w="12700">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lIns="90487" tIns="44450" rIns="90487" bIns="44450" anchor="ctr"/>
          <a:lstStyle>
            <a:lvl1pPr algn="ctr" eaLnBrk="0" hangingPunct="0">
              <a:defRPr sz="4400">
                <a:solidFill>
                  <a:schemeClr val="tx2"/>
                </a:solidFill>
                <a:latin typeface="Arial" charset="0"/>
              </a:defRPr>
            </a:lvl1pPr>
            <a:lvl2pPr algn="ctr" eaLnBrk="0" hangingPunct="0">
              <a:defRPr sz="4400">
                <a:solidFill>
                  <a:schemeClr val="tx2"/>
                </a:solidFill>
                <a:latin typeface="Arial" charset="0"/>
              </a:defRPr>
            </a:lvl2pPr>
            <a:lvl3pPr algn="ctr" eaLnBrk="0" hangingPunct="0">
              <a:defRPr sz="4400">
                <a:solidFill>
                  <a:schemeClr val="tx2"/>
                </a:solidFill>
                <a:latin typeface="Arial" charset="0"/>
              </a:defRPr>
            </a:lvl3pPr>
            <a:lvl4pPr algn="ctr" eaLnBrk="0" hangingPunct="0">
              <a:defRPr sz="4400">
                <a:solidFill>
                  <a:schemeClr val="tx2"/>
                </a:solidFill>
                <a:latin typeface="Arial" charset="0"/>
              </a:defRPr>
            </a:lvl4pPr>
            <a:lvl5pPr algn="ctr" eaLnBrk="0" hangingPunct="0">
              <a:defRPr sz="4400">
                <a:solidFill>
                  <a:schemeClr val="tx2"/>
                </a:solidFill>
                <a:latin typeface="Arial" charset="0"/>
              </a:defRPr>
            </a:lvl5pPr>
            <a:lvl6pPr marL="457200" algn="ctr" eaLnBrk="0" fontAlgn="base" hangingPunct="0">
              <a:spcBef>
                <a:spcPct val="0"/>
              </a:spcBef>
              <a:spcAft>
                <a:spcPct val="0"/>
              </a:spcAft>
              <a:defRPr sz="4400">
                <a:solidFill>
                  <a:schemeClr val="tx2"/>
                </a:solidFill>
                <a:latin typeface="Arial" charset="0"/>
              </a:defRPr>
            </a:lvl6pPr>
            <a:lvl7pPr marL="914400" algn="ctr" eaLnBrk="0" fontAlgn="base" hangingPunct="0">
              <a:spcBef>
                <a:spcPct val="0"/>
              </a:spcBef>
              <a:spcAft>
                <a:spcPct val="0"/>
              </a:spcAft>
              <a:defRPr sz="4400">
                <a:solidFill>
                  <a:schemeClr val="tx2"/>
                </a:solidFill>
                <a:latin typeface="Arial" charset="0"/>
              </a:defRPr>
            </a:lvl7pPr>
            <a:lvl8pPr marL="1371600" algn="ctr" eaLnBrk="0" fontAlgn="base" hangingPunct="0">
              <a:spcBef>
                <a:spcPct val="0"/>
              </a:spcBef>
              <a:spcAft>
                <a:spcPct val="0"/>
              </a:spcAft>
              <a:defRPr sz="4400">
                <a:solidFill>
                  <a:schemeClr val="tx2"/>
                </a:solidFill>
                <a:latin typeface="Arial" charset="0"/>
              </a:defRPr>
            </a:lvl8pPr>
            <a:lvl9pPr marL="1828800" algn="ctr" eaLnBrk="0" fontAlgn="base" hangingPunct="0">
              <a:spcBef>
                <a:spcPct val="0"/>
              </a:spcBef>
              <a:spcAft>
                <a:spcPct val="0"/>
              </a:spcAft>
              <a:defRPr sz="4400">
                <a:solidFill>
                  <a:schemeClr val="tx2"/>
                </a:solidFill>
                <a:latin typeface="Arial" charset="0"/>
              </a:defRPr>
            </a:lvl9pPr>
          </a:lstStyle>
          <a:p>
            <a:r>
              <a:rPr lang="en-US" altLang="en-US" sz="2800" b="0">
                <a:solidFill>
                  <a:schemeClr val="bg1"/>
                </a:solidFill>
              </a:rPr>
              <a:t>Life Support Requirements</a:t>
            </a:r>
            <a:br>
              <a:rPr lang="en-US" altLang="en-US" sz="2800" b="0">
                <a:solidFill>
                  <a:schemeClr val="bg1"/>
                </a:solidFill>
              </a:rPr>
            </a:br>
            <a:r>
              <a:rPr lang="en-US" altLang="en-US" sz="2800" b="0">
                <a:solidFill>
                  <a:schemeClr val="bg1"/>
                </a:solidFill>
              </a:rPr>
              <a:t>Mass Breakdown</a:t>
            </a:r>
            <a:br>
              <a:rPr lang="en-US" altLang="en-US" sz="2800" b="0">
                <a:solidFill>
                  <a:schemeClr val="bg1"/>
                </a:solidFill>
              </a:rPr>
            </a:br>
            <a:r>
              <a:rPr lang="en-US" altLang="en-US" sz="1800" b="0">
                <a:solidFill>
                  <a:schemeClr val="bg1"/>
                </a:solidFill>
              </a:rPr>
              <a:t>(Per Person-Day)</a:t>
            </a:r>
            <a:endParaRPr lang="en-US" altLang="en-US" sz="1200" b="0">
              <a:solidFill>
                <a:schemeClr val="bg1"/>
              </a:solidFill>
              <a:latin typeface="Helvetica" pitchFamily="34" charset="0"/>
            </a:endParaRPr>
          </a:p>
        </p:txBody>
      </p:sp>
      <p:sp>
        <p:nvSpPr>
          <p:cNvPr id="122903" name="Rectangle 23"/>
          <p:cNvSpPr>
            <a:spLocks noChangeArrowheads="1"/>
          </p:cNvSpPr>
          <p:nvPr/>
        </p:nvSpPr>
        <p:spPr bwMode="auto">
          <a:xfrm>
            <a:off x="2971800" y="5959475"/>
            <a:ext cx="31242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US" altLang="en-US" sz="1400">
                <a:solidFill>
                  <a:srgbClr val="FFCC00"/>
                </a:solidFill>
                <a:latin typeface="Helvetica" pitchFamily="34" charset="0"/>
              </a:rPr>
              <a:t>11.3 Metric Tons Per Person-Year</a:t>
            </a:r>
          </a:p>
          <a:p>
            <a:pPr algn="ctr" eaLnBrk="0" hangingPunct="0"/>
            <a:endParaRPr lang="en-US" altLang="en-US" sz="1400">
              <a:solidFill>
                <a:srgbClr val="FFCC00"/>
              </a:solidFill>
              <a:latin typeface="Helvetica" pitchFamily="34" charset="0"/>
            </a:endParaRPr>
          </a:p>
        </p:txBody>
      </p:sp>
      <p:pic>
        <p:nvPicPr>
          <p:cNvPr id="122904" name="Picture 2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384550" y="2057400"/>
            <a:ext cx="2254250" cy="2514600"/>
          </a:xfrm>
          <a:prstGeom prst="rect">
            <a:avLst/>
          </a:prstGeom>
          <a:noFill/>
          <a:extLst>
            <a:ext uri="{909E8E84-426E-40DD-AFC4-6F175D3DCCD1}">
              <a14:hiddenFill xmlns:a14="http://schemas.microsoft.com/office/drawing/2010/main">
                <a:solidFill>
                  <a:srgbClr val="FFFFFF"/>
                </a:solidFill>
              </a14:hiddenFill>
            </a:ext>
          </a:extLst>
        </p:spPr>
      </p:pic>
      <p:sp>
        <p:nvSpPr>
          <p:cNvPr id="122905" name="Line 25"/>
          <p:cNvSpPr>
            <a:spLocks noChangeShapeType="1"/>
          </p:cNvSpPr>
          <p:nvPr/>
        </p:nvSpPr>
        <p:spPr bwMode="auto">
          <a:xfrm>
            <a:off x="2667000" y="3429000"/>
            <a:ext cx="533400" cy="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2906" name="Line 26"/>
          <p:cNvSpPr>
            <a:spLocks noChangeShapeType="1"/>
          </p:cNvSpPr>
          <p:nvPr/>
        </p:nvSpPr>
        <p:spPr bwMode="auto">
          <a:xfrm>
            <a:off x="5791200" y="3429000"/>
            <a:ext cx="533400" cy="0"/>
          </a:xfrm>
          <a:prstGeom prst="line">
            <a:avLst/>
          </a:prstGeom>
          <a:noFill/>
          <a:ln w="5715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20" name="Picture 6"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8639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D:\My Documents\DESIGNS\marsatmo.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76200"/>
            <a:ext cx="9148763" cy="790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Box 2"/>
          <p:cNvSpPr txBox="1">
            <a:spLocks noChangeArrowheads="1"/>
          </p:cNvSpPr>
          <p:nvPr/>
        </p:nvSpPr>
        <p:spPr bwMode="auto">
          <a:xfrm>
            <a:off x="3497263" y="2247900"/>
            <a:ext cx="54943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3600">
                <a:solidFill>
                  <a:prstClr val="white"/>
                </a:solidFill>
              </a:rPr>
              <a:t>Atmosphere Management</a:t>
            </a:r>
          </a:p>
        </p:txBody>
      </p:sp>
      <p:cxnSp>
        <p:nvCxnSpPr>
          <p:cNvPr id="4" name="Straight Connector 3"/>
          <p:cNvCxnSpPr/>
          <p:nvPr/>
        </p:nvCxnSpPr>
        <p:spPr>
          <a:xfrm>
            <a:off x="3124200" y="2894013"/>
            <a:ext cx="5791200" cy="158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4341" name="Picture 6"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5514273"/>
      </p:ext>
    </p:extLst>
  </p:cSld>
  <p:clrMapOvr>
    <a:masterClrMapping/>
  </p:clrMapOvr>
  <p:transition spd="med">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229600" cy="715963"/>
          </a:xfrm>
        </p:spPr>
        <p:txBody>
          <a:bodyPr rtlCol="0">
            <a:normAutofit fontScale="90000"/>
          </a:bodyPr>
          <a:lstStyle/>
          <a:p>
            <a:pPr eaLnBrk="1" fontAlgn="auto" hangingPunct="1">
              <a:spcAft>
                <a:spcPts val="0"/>
              </a:spcAft>
              <a:defRPr/>
            </a:pPr>
            <a:r>
              <a:rPr lang="en-US" dirty="0" smtClean="0">
                <a:solidFill>
                  <a:schemeClr val="bg1"/>
                </a:solidFill>
                <a:latin typeface="Arial" pitchFamily="34" charset="0"/>
                <a:cs typeface="Arial" pitchFamily="34" charset="0"/>
              </a:rPr>
              <a:t>Air Revitalization</a:t>
            </a:r>
          </a:p>
        </p:txBody>
      </p:sp>
      <p:pic>
        <p:nvPicPr>
          <p:cNvPr id="15363" name="Picture 9" descr="GPN-2002-00005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4267200"/>
            <a:ext cx="2590800" cy="228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4"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 y="1371600"/>
            <a:ext cx="1817688" cy="260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iss-tccs-b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124200" y="3968750"/>
            <a:ext cx="2286000"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278063" y="1414463"/>
            <a:ext cx="3336925" cy="2325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7" name="Picture 7" descr="NASA emblem contoured.gif"/>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a:spLocks noChangeArrowheads="1"/>
          </p:cNvSpPr>
          <p:nvPr/>
        </p:nvSpPr>
        <p:spPr bwMode="auto">
          <a:xfrm>
            <a:off x="5689600" y="2286000"/>
            <a:ext cx="3438525"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pPr>
            <a:r>
              <a:rPr lang="en-US" altLang="en-US" sz="2800">
                <a:solidFill>
                  <a:prstClr val="white"/>
                </a:solidFill>
              </a:rPr>
              <a:t> O</a:t>
            </a:r>
            <a:r>
              <a:rPr lang="en-US" altLang="en-US" sz="2800" baseline="-25000">
                <a:solidFill>
                  <a:prstClr val="white"/>
                </a:solidFill>
              </a:rPr>
              <a:t>2</a:t>
            </a:r>
            <a:r>
              <a:rPr lang="en-US" altLang="en-US" sz="2800">
                <a:solidFill>
                  <a:prstClr val="white"/>
                </a:solidFill>
              </a:rPr>
              <a:t> Generation</a:t>
            </a:r>
          </a:p>
          <a:p>
            <a:pPr eaLnBrk="1" fontAlgn="base" hangingPunct="1">
              <a:spcBef>
                <a:spcPct val="0"/>
              </a:spcBef>
              <a:spcAft>
                <a:spcPct val="0"/>
              </a:spcAft>
            </a:pPr>
            <a:endParaRPr lang="en-US" altLang="en-US" sz="2800">
              <a:solidFill>
                <a:prstClr val="white"/>
              </a:solidFill>
            </a:endParaRPr>
          </a:p>
          <a:p>
            <a:pPr eaLnBrk="1" fontAlgn="base" hangingPunct="1">
              <a:spcBef>
                <a:spcPct val="0"/>
              </a:spcBef>
              <a:spcAft>
                <a:spcPct val="0"/>
              </a:spcAft>
            </a:pPr>
            <a:r>
              <a:rPr lang="en-US" altLang="en-US" sz="2800">
                <a:solidFill>
                  <a:prstClr val="white"/>
                </a:solidFill>
              </a:rPr>
              <a:t> CO</a:t>
            </a:r>
            <a:r>
              <a:rPr lang="en-US" altLang="en-US" sz="2800" baseline="-25000">
                <a:solidFill>
                  <a:prstClr val="white"/>
                </a:solidFill>
              </a:rPr>
              <a:t>2</a:t>
            </a:r>
            <a:r>
              <a:rPr lang="en-US" altLang="en-US" sz="2800">
                <a:solidFill>
                  <a:prstClr val="white"/>
                </a:solidFill>
              </a:rPr>
              <a:t> Removal</a:t>
            </a:r>
          </a:p>
          <a:p>
            <a:pPr eaLnBrk="1" fontAlgn="base" hangingPunct="1">
              <a:spcBef>
                <a:spcPct val="0"/>
              </a:spcBef>
              <a:spcAft>
                <a:spcPct val="0"/>
              </a:spcAft>
            </a:pPr>
            <a:endParaRPr lang="en-US" altLang="en-US" sz="2800">
              <a:solidFill>
                <a:prstClr val="white"/>
              </a:solidFill>
            </a:endParaRPr>
          </a:p>
          <a:p>
            <a:pPr eaLnBrk="1" fontAlgn="base" hangingPunct="1">
              <a:spcBef>
                <a:spcPct val="0"/>
              </a:spcBef>
              <a:spcAft>
                <a:spcPct val="0"/>
              </a:spcAft>
            </a:pPr>
            <a:r>
              <a:rPr lang="en-US" altLang="en-US" sz="2800">
                <a:solidFill>
                  <a:prstClr val="white"/>
                </a:solidFill>
              </a:rPr>
              <a:t> Contaminant Control</a:t>
            </a:r>
          </a:p>
          <a:p>
            <a:pPr eaLnBrk="1" fontAlgn="base" hangingPunct="1">
              <a:spcBef>
                <a:spcPct val="0"/>
              </a:spcBef>
              <a:spcAft>
                <a:spcPct val="0"/>
              </a:spcAft>
            </a:pPr>
            <a:endParaRPr lang="en-US" altLang="en-US" sz="2800" b="1">
              <a:solidFill>
                <a:prstClr val="white"/>
              </a:solidFill>
            </a:endParaRPr>
          </a:p>
          <a:p>
            <a:pPr eaLnBrk="1" fontAlgn="base" hangingPunct="1">
              <a:spcBef>
                <a:spcPct val="0"/>
              </a:spcBef>
              <a:spcAft>
                <a:spcPct val="0"/>
              </a:spcAft>
            </a:pPr>
            <a:r>
              <a:rPr lang="en-US" altLang="en-US" sz="2800">
                <a:solidFill>
                  <a:prstClr val="white"/>
                </a:solidFill>
              </a:rPr>
              <a:t> Particulate Control</a:t>
            </a:r>
          </a:p>
        </p:txBody>
      </p:sp>
    </p:spTree>
    <p:extLst>
      <p:ext uri="{BB962C8B-B14F-4D97-AF65-F5344CB8AC3E}">
        <p14:creationId xmlns:p14="http://schemas.microsoft.com/office/powerpoint/2010/main" val="2646868903"/>
      </p:ext>
    </p:extLst>
  </p:cSld>
  <p:clrMapOvr>
    <a:masterClrMapping/>
  </p:clrMapOvr>
  <p:transition spd="med">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6386" name="Title 1"/>
          <p:cNvSpPr>
            <a:spLocks noGrp="1"/>
          </p:cNvSpPr>
          <p:nvPr>
            <p:ph type="title"/>
          </p:nvPr>
        </p:nvSpPr>
        <p:spPr>
          <a:xfrm>
            <a:off x="762000" y="152400"/>
            <a:ext cx="8229600" cy="868363"/>
          </a:xfrm>
        </p:spPr>
        <p:txBody>
          <a:bodyPr/>
          <a:lstStyle/>
          <a:p>
            <a:pPr eaLnBrk="1" hangingPunct="1"/>
            <a:r>
              <a:rPr lang="en-US" altLang="en-US" smtClean="0">
                <a:solidFill>
                  <a:schemeClr val="bg1"/>
                </a:solidFill>
              </a:rPr>
              <a:t>CO</a:t>
            </a:r>
            <a:r>
              <a:rPr lang="en-US" altLang="en-US" baseline="-25000" smtClean="0">
                <a:solidFill>
                  <a:schemeClr val="bg1"/>
                </a:solidFill>
              </a:rPr>
              <a:t>2</a:t>
            </a:r>
            <a:r>
              <a:rPr lang="en-US" altLang="en-US" smtClean="0">
                <a:solidFill>
                  <a:schemeClr val="bg1"/>
                </a:solidFill>
              </a:rPr>
              <a:t> Capture and Sequestration</a:t>
            </a:r>
          </a:p>
        </p:txBody>
      </p:sp>
      <p:pic>
        <p:nvPicPr>
          <p:cNvPr id="16387" name="Content Placeholder 5" descr="IMG_0472.jpg"/>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533400" y="4114800"/>
            <a:ext cx="2833688" cy="2125663"/>
          </a:xfrm>
        </p:spPr>
      </p:pic>
      <p:pic>
        <p:nvPicPr>
          <p:cNvPr id="16388" name="Picture 7" descr="can.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48400" y="3581400"/>
            <a:ext cx="20050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Picture 8" descr="0017.JPG"/>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09600" y="1828800"/>
            <a:ext cx="263525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10" descr="TSAC_ship2.jp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3657600" y="1981200"/>
            <a:ext cx="2070100" cy="401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391" name="Group 15"/>
          <p:cNvGrpSpPr>
            <a:grpSpLocks/>
          </p:cNvGrpSpPr>
          <p:nvPr/>
        </p:nvGrpSpPr>
        <p:grpSpPr bwMode="auto">
          <a:xfrm>
            <a:off x="5943600" y="1524000"/>
            <a:ext cx="2590800" cy="2057400"/>
            <a:chOff x="3312" y="2880"/>
            <a:chExt cx="1056" cy="1008"/>
          </a:xfrm>
        </p:grpSpPr>
        <p:pic>
          <p:nvPicPr>
            <p:cNvPr id="16393" name="Picture 7" descr="CDC prototype 000306.jpg                                       00008F05Betty                          ABA78158:"/>
            <p:cNvPicPr>
              <a:picLocks noChangeAspect="1" noChangeArrowheads="1"/>
            </p:cNvPicPr>
            <p:nvPr/>
          </p:nvPicPr>
          <p:blipFill>
            <a:blip r:embed="rId7" cstate="email">
              <a:lum bright="12000" contrast="18000"/>
              <a:extLst>
                <a:ext uri="{28A0092B-C50C-407E-A947-70E740481C1C}">
                  <a14:useLocalDpi xmlns:a14="http://schemas.microsoft.com/office/drawing/2010/main"/>
                </a:ext>
              </a:extLst>
            </a:blip>
            <a:srcRect/>
            <a:stretch>
              <a:fillRect/>
            </a:stretch>
          </p:blipFill>
          <p:spPr bwMode="auto">
            <a:xfrm>
              <a:off x="3312" y="2880"/>
              <a:ext cx="1008" cy="831"/>
            </a:xfrm>
            <a:prstGeom prst="rect">
              <a:avLst/>
            </a:prstGeom>
            <a:noFill/>
            <a:ln w="952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16394" name="Text Box 12"/>
            <p:cNvSpPr txBox="1">
              <a:spLocks noChangeArrowheads="1"/>
            </p:cNvSpPr>
            <p:nvPr/>
          </p:nvSpPr>
          <p:spPr bwMode="auto">
            <a:xfrm>
              <a:off x="3312" y="3696"/>
              <a:ext cx="105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50000"/>
                </a:spcBef>
                <a:spcAft>
                  <a:spcPct val="0"/>
                </a:spcAft>
                <a:buFontTx/>
                <a:buNone/>
              </a:pPr>
              <a:endParaRPr lang="en-US" altLang="en-US" sz="1400">
                <a:solidFill>
                  <a:prstClr val="black"/>
                </a:solidFill>
              </a:endParaRPr>
            </a:p>
          </p:txBody>
        </p:sp>
      </p:grpSp>
      <p:pic>
        <p:nvPicPr>
          <p:cNvPr id="16392" name="Picture 9" descr="NASA emblem contoured.gif"/>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8161394"/>
      </p:ext>
    </p:extLst>
  </p:cSld>
  <p:clrMapOvr>
    <a:masterClrMapping/>
  </p:clrMapOvr>
  <p:transition spd="med">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 descr="http://www.solarviews.com/raw/earth/bluemarblewes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2400" y="-304800"/>
            <a:ext cx="9448800" cy="9448800"/>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4800" y="76200"/>
            <a:ext cx="9372600" cy="1143000"/>
          </a:xfrm>
        </p:spPr>
        <p:txBody>
          <a:bodyPr>
            <a:normAutofit/>
          </a:bodyPr>
          <a:lstStyle/>
          <a:p>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CO</a:t>
            </a:r>
            <a:r>
              <a:rPr lang="en-US" sz="2800" baseline="-250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2</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-Based</a:t>
            </a:r>
            <a:r>
              <a:rPr lang="en-US" sz="14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Manufacturing:</a:t>
            </a:r>
            <a:r>
              <a:rPr lang="en-US" sz="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Spaceship</a:t>
            </a:r>
            <a:r>
              <a:rPr lang="en-US" sz="12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Earth</a:t>
            </a:r>
            <a:endParaRPr lang="en-US" sz="2800" dirty="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endParaRPr>
          </a:p>
        </p:txBody>
      </p:sp>
      <p:grpSp>
        <p:nvGrpSpPr>
          <p:cNvPr id="26" name="Group 25"/>
          <p:cNvGrpSpPr/>
          <p:nvPr/>
        </p:nvGrpSpPr>
        <p:grpSpPr>
          <a:xfrm>
            <a:off x="6781800" y="2192310"/>
            <a:ext cx="1910572" cy="3294090"/>
            <a:chOff x="6781800" y="2192310"/>
            <a:chExt cx="1910572" cy="3294090"/>
          </a:xfrm>
        </p:grpSpPr>
        <p:sp>
          <p:nvSpPr>
            <p:cNvPr id="21" name="Rectangle 20"/>
            <p:cNvSpPr/>
            <p:nvPr/>
          </p:nvSpPr>
          <p:spPr>
            <a:xfrm>
              <a:off x="6781800" y="2192310"/>
              <a:ext cx="1910572" cy="3294090"/>
            </a:xfrm>
            <a:prstGeom prst="rect">
              <a:avLst/>
            </a:prstGeom>
            <a:solidFill>
              <a:srgbClr val="92D050"/>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6969514" y="2209800"/>
              <a:ext cx="1679186"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PRODUCTS</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sp>
          <p:nvSpPr>
            <p:cNvPr id="20" name="TextBox 19"/>
            <p:cNvSpPr txBox="1"/>
            <p:nvPr/>
          </p:nvSpPr>
          <p:spPr>
            <a:xfrm>
              <a:off x="7075641" y="2743200"/>
              <a:ext cx="1382558" cy="2554545"/>
            </a:xfrm>
            <a:prstGeom prst="rect">
              <a:avLst/>
            </a:prstGeom>
            <a:noFill/>
            <a:scene3d>
              <a:camera prst="orthographicFront"/>
              <a:lightRig rig="threePt" dir="t"/>
            </a:scene3d>
            <a:sp3d>
              <a:bevelT/>
            </a:sp3d>
          </p:spPr>
          <p:txBody>
            <a:bodyPr wrap="none" rtlCol="0">
              <a:spAutoFit/>
            </a:bodyPr>
            <a:lstStyle/>
            <a:p>
              <a:pPr algn="ctr"/>
              <a:r>
                <a:rPr lang="en-US" sz="2000" b="1" dirty="0" smtClean="0"/>
                <a:t>Oxygen</a:t>
              </a:r>
            </a:p>
            <a:p>
              <a:pPr algn="ctr"/>
              <a:r>
                <a:rPr lang="en-US" sz="2000" b="1" dirty="0" smtClean="0"/>
                <a:t>Food</a:t>
              </a:r>
            </a:p>
            <a:p>
              <a:pPr algn="ctr"/>
              <a:r>
                <a:rPr lang="en-US" sz="2000" b="1" dirty="0"/>
                <a:t>Wood</a:t>
              </a:r>
            </a:p>
            <a:p>
              <a:pPr algn="ctr"/>
              <a:r>
                <a:rPr lang="en-US" sz="2000" b="1" dirty="0"/>
                <a:t>Fiber</a:t>
              </a:r>
            </a:p>
            <a:p>
              <a:pPr algn="ctr"/>
              <a:r>
                <a:rPr lang="en-US" sz="2000" b="1" dirty="0" smtClean="0"/>
                <a:t>Oil</a:t>
              </a:r>
              <a:endParaRPr lang="en-US" sz="2000" b="1" dirty="0"/>
            </a:p>
            <a:p>
              <a:pPr algn="ctr"/>
              <a:r>
                <a:rPr lang="en-US" sz="2000" b="1" dirty="0" smtClean="0"/>
                <a:t>Coal</a:t>
              </a:r>
            </a:p>
            <a:p>
              <a:pPr algn="ctr"/>
              <a:r>
                <a:rPr lang="en-US" sz="2000" b="1" dirty="0" smtClean="0"/>
                <a:t>Natural gas</a:t>
              </a:r>
            </a:p>
            <a:p>
              <a:pPr algn="ctr"/>
              <a:r>
                <a:rPr lang="en-US" sz="2000" b="1" dirty="0" smtClean="0"/>
                <a:t>etc…</a:t>
              </a:r>
            </a:p>
          </p:txBody>
        </p:sp>
      </p:grpSp>
      <p:grpSp>
        <p:nvGrpSpPr>
          <p:cNvPr id="12" name="Group 11"/>
          <p:cNvGrpSpPr/>
          <p:nvPr/>
        </p:nvGrpSpPr>
        <p:grpSpPr>
          <a:xfrm>
            <a:off x="4213880" y="2201841"/>
            <a:ext cx="2339320" cy="3284558"/>
            <a:chOff x="4213880" y="2201841"/>
            <a:chExt cx="2339320" cy="3284558"/>
          </a:xfrm>
        </p:grpSpPr>
        <p:sp>
          <p:nvSpPr>
            <p:cNvPr id="18" name="Rectangle 17"/>
            <p:cNvSpPr/>
            <p:nvPr/>
          </p:nvSpPr>
          <p:spPr>
            <a:xfrm>
              <a:off x="4213880" y="2201841"/>
              <a:ext cx="2339320" cy="3284558"/>
            </a:xfrm>
            <a:prstGeom prst="rect">
              <a:avLst/>
            </a:prstGeom>
            <a:solidFill>
              <a:srgbClr val="F14E3D"/>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TextBox 5"/>
            <p:cNvSpPr txBox="1"/>
            <p:nvPr/>
          </p:nvSpPr>
          <p:spPr>
            <a:xfrm>
              <a:off x="4267200" y="3788658"/>
              <a:ext cx="2193869" cy="630942"/>
            </a:xfrm>
            <a:prstGeom prst="rect">
              <a:avLst/>
            </a:prstGeom>
            <a:noFill/>
          </p:spPr>
          <p:txBody>
            <a:bodyPr wrap="none" rtlCol="0">
              <a:spAutoFit/>
            </a:bodyPr>
            <a:lstStyle/>
            <a:p>
              <a:pPr algn="ctr"/>
              <a:r>
                <a:rPr lang="en-US" sz="2400" b="1" dirty="0" smtClean="0"/>
                <a:t>Photosynthesis </a:t>
              </a:r>
            </a:p>
            <a:p>
              <a:pPr algn="ctr"/>
              <a:endParaRPr lang="en-US" sz="1100" b="1" dirty="0" smtClean="0"/>
            </a:p>
          </p:txBody>
        </p:sp>
        <p:sp>
          <p:nvSpPr>
            <p:cNvPr id="22" name="TextBox 21"/>
            <p:cNvSpPr txBox="1"/>
            <p:nvPr/>
          </p:nvSpPr>
          <p:spPr>
            <a:xfrm>
              <a:off x="4359530" y="2223671"/>
              <a:ext cx="2051166"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 PROCESSING</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grpSp>
      <p:grpSp>
        <p:nvGrpSpPr>
          <p:cNvPr id="11" name="Group 10"/>
          <p:cNvGrpSpPr/>
          <p:nvPr/>
        </p:nvGrpSpPr>
        <p:grpSpPr>
          <a:xfrm>
            <a:off x="2133600" y="2187803"/>
            <a:ext cx="1899994" cy="3298595"/>
            <a:chOff x="2133600" y="2187803"/>
            <a:chExt cx="1899994" cy="3298595"/>
          </a:xfrm>
        </p:grpSpPr>
        <p:grpSp>
          <p:nvGrpSpPr>
            <p:cNvPr id="5" name="Group 4"/>
            <p:cNvGrpSpPr/>
            <p:nvPr/>
          </p:nvGrpSpPr>
          <p:grpSpPr>
            <a:xfrm>
              <a:off x="2133600" y="2187803"/>
              <a:ext cx="1899994" cy="3298595"/>
              <a:chOff x="2133600" y="2187803"/>
              <a:chExt cx="1899994" cy="3298595"/>
            </a:xfrm>
          </p:grpSpPr>
          <p:sp>
            <p:nvSpPr>
              <p:cNvPr id="16" name="Rectangle 15"/>
              <p:cNvSpPr/>
              <p:nvPr/>
            </p:nvSpPr>
            <p:spPr>
              <a:xfrm>
                <a:off x="2133600" y="2187803"/>
                <a:ext cx="1899994" cy="3298595"/>
              </a:xfrm>
              <a:prstGeom prst="rect">
                <a:avLst/>
              </a:prstGeom>
              <a:solidFill>
                <a:srgbClr val="E1DC71"/>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2713944" y="3296388"/>
                <a:ext cx="739305" cy="523220"/>
              </a:xfrm>
              <a:prstGeom prst="rect">
                <a:avLst/>
              </a:prstGeom>
              <a:noFill/>
            </p:spPr>
            <p:txBody>
              <a:bodyPr wrap="none" rtlCol="0">
                <a:spAutoFit/>
              </a:bodyPr>
              <a:lstStyle/>
              <a:p>
                <a:pPr algn="ctr"/>
                <a:r>
                  <a:rPr lang="en-US" sz="2800" b="1" dirty="0" smtClean="0"/>
                  <a:t>Sun</a:t>
                </a:r>
              </a:p>
            </p:txBody>
          </p:sp>
        </p:grpSp>
        <p:sp>
          <p:nvSpPr>
            <p:cNvPr id="24" name="TextBox 23"/>
            <p:cNvSpPr txBox="1"/>
            <p:nvPr/>
          </p:nvSpPr>
          <p:spPr>
            <a:xfrm>
              <a:off x="2435896" y="2209800"/>
              <a:ext cx="1374104"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ENERGY</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grpSp>
      <p:grpSp>
        <p:nvGrpSpPr>
          <p:cNvPr id="10" name="Group 9"/>
          <p:cNvGrpSpPr/>
          <p:nvPr/>
        </p:nvGrpSpPr>
        <p:grpSpPr>
          <a:xfrm>
            <a:off x="228600" y="2192315"/>
            <a:ext cx="1875111" cy="3294083"/>
            <a:chOff x="457200" y="2192315"/>
            <a:chExt cx="1647825" cy="3294083"/>
          </a:xfrm>
        </p:grpSpPr>
        <p:grpSp>
          <p:nvGrpSpPr>
            <p:cNvPr id="3" name="Group 2"/>
            <p:cNvGrpSpPr/>
            <p:nvPr/>
          </p:nvGrpSpPr>
          <p:grpSpPr>
            <a:xfrm>
              <a:off x="457200" y="2192315"/>
              <a:ext cx="1447800" cy="3294083"/>
              <a:chOff x="457200" y="2192315"/>
              <a:chExt cx="1447800" cy="3294083"/>
            </a:xfrm>
          </p:grpSpPr>
          <p:sp>
            <p:nvSpPr>
              <p:cNvPr id="17" name="Rectangle 16"/>
              <p:cNvSpPr/>
              <p:nvPr/>
            </p:nvSpPr>
            <p:spPr>
              <a:xfrm>
                <a:off x="457200" y="2192315"/>
                <a:ext cx="1447800" cy="3294083"/>
              </a:xfrm>
              <a:prstGeom prst="rect">
                <a:avLst/>
              </a:prstGeom>
              <a:solidFill>
                <a:schemeClr val="accent1">
                  <a:lumMod val="40000"/>
                  <a:lumOff val="60000"/>
                </a:schemeClr>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6" descr="http://upload.wikimedia.org/wikipedia/commons/thumb/a/a0/Carbon_dioxide_3D_ball.png/1024px-Carbon_dioxide_3D_ball.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21085995">
                <a:off x="656867" y="3124844"/>
                <a:ext cx="1028588" cy="72492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upload.wikimedia.org/wikipedia/commons/thumb/b/b4/Water-3D-balls.png/1024px-Water-3D-ball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000" y="4292323"/>
                <a:ext cx="833582" cy="564867"/>
              </a:xfrm>
              <a:prstGeom prst="rect">
                <a:avLst/>
              </a:prstGeom>
              <a:noFill/>
              <a:extLst>
                <a:ext uri="{909E8E84-426E-40DD-AFC4-6F175D3DCCD1}">
                  <a14:hiddenFill xmlns:a14="http://schemas.microsoft.com/office/drawing/2010/main">
                    <a:solidFill>
                      <a:srgbClr val="FFFFFF"/>
                    </a:solidFill>
                  </a14:hiddenFill>
                </a:ext>
              </a:extLst>
            </p:spPr>
          </p:pic>
        </p:grpSp>
        <p:sp>
          <p:nvSpPr>
            <p:cNvPr id="25" name="TextBox 24"/>
            <p:cNvSpPr txBox="1"/>
            <p:nvPr/>
          </p:nvSpPr>
          <p:spPr>
            <a:xfrm>
              <a:off x="457200" y="2209800"/>
              <a:ext cx="1647825"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FEEDSTOCK</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grpSp>
      <p:sp>
        <p:nvSpPr>
          <p:cNvPr id="23" name="Right Arrow 22"/>
          <p:cNvSpPr/>
          <p:nvPr/>
        </p:nvSpPr>
        <p:spPr>
          <a:xfrm>
            <a:off x="1752600" y="3820897"/>
            <a:ext cx="2514600" cy="428893"/>
          </a:xfrm>
          <a:prstGeom prst="rightArrow">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6530320" y="3809273"/>
            <a:ext cx="327680" cy="428893"/>
          </a:xfrm>
          <a:prstGeom prst="rightArrow">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6" descr="NASA emblem contoured.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2400" y="152400"/>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201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7016" y="1524001"/>
            <a:ext cx="3368478" cy="4343399"/>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43400" y="1524000"/>
            <a:ext cx="4396585"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457200" y="0"/>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DOE</a:t>
            </a:r>
            <a:r>
              <a:rPr lang="en-US" sz="105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“Top</a:t>
            </a:r>
            <a:r>
              <a:rPr lang="en-US" sz="7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10”</a:t>
            </a:r>
            <a:r>
              <a:rPr lang="en-US" sz="10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Biomass</a:t>
            </a:r>
            <a:r>
              <a:rPr lang="en-US" sz="105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Building</a:t>
            </a:r>
            <a:r>
              <a:rPr lang="en-US" sz="10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Blocks</a:t>
            </a:r>
            <a:endParaRPr lang="en-US" sz="2800" dirty="0">
              <a:solidFill>
                <a:srgbClr val="002060"/>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endParaRPr>
          </a:p>
        </p:txBody>
      </p:sp>
      <p:sp>
        <p:nvSpPr>
          <p:cNvPr id="2" name="Right Arrow 1"/>
          <p:cNvSpPr/>
          <p:nvPr/>
        </p:nvSpPr>
        <p:spPr>
          <a:xfrm>
            <a:off x="3762375" y="3581400"/>
            <a:ext cx="533400" cy="3048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301219" y="6547030"/>
            <a:ext cx="4190571" cy="261610"/>
          </a:xfrm>
          <a:prstGeom prst="rect">
            <a:avLst/>
          </a:prstGeom>
          <a:noFill/>
        </p:spPr>
        <p:txBody>
          <a:bodyPr wrap="none" rtlCol="0">
            <a:spAutoFit/>
          </a:bodyPr>
          <a:lstStyle/>
          <a:p>
            <a:r>
              <a:rPr lang="en-US" sz="1100" b="1" dirty="0" smtClean="0"/>
              <a:t>From: Top Value Added Chemicals from Biomass Vol.1. US DOE 2004</a:t>
            </a:r>
            <a:endParaRPr lang="en-US" sz="1100" b="1" dirty="0"/>
          </a:p>
        </p:txBody>
      </p:sp>
      <p:pic>
        <p:nvPicPr>
          <p:cNvPr id="9" name="Picture 6"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2400" y="152400"/>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196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15081"/>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a:spLocks noGrp="1"/>
          </p:cNvSpPr>
          <p:nvPr>
            <p:ph type="title"/>
          </p:nvPr>
        </p:nvSpPr>
        <p:spPr>
          <a:xfrm>
            <a:off x="-609600" y="76200"/>
            <a:ext cx="8229600" cy="792162"/>
          </a:xfrm>
        </p:spPr>
        <p:txBody>
          <a:bodyPr>
            <a:normAutofit/>
          </a:bodyPr>
          <a:lstStyle/>
          <a:p>
            <a:r>
              <a:rPr lang="en-US" sz="3200" dirty="0" smtClean="0">
                <a:solidFill>
                  <a:schemeClr val="bg1"/>
                </a:solidFill>
                <a:effectLst>
                  <a:outerShdw blurRad="38100" dist="38100" dir="2700000" algn="tl">
                    <a:srgbClr val="000000">
                      <a:alpha val="43137"/>
                    </a:srgbClr>
                  </a:outerShdw>
                </a:effectLst>
              </a:rPr>
              <a:t>Biomass-Based </a:t>
            </a:r>
            <a:r>
              <a:rPr lang="en-US" sz="3200" dirty="0" err="1" smtClean="0">
                <a:solidFill>
                  <a:schemeClr val="bg1"/>
                </a:solidFill>
                <a:effectLst>
                  <a:outerShdw blurRad="38100" dist="38100" dir="2700000" algn="tl">
                    <a:srgbClr val="000000">
                      <a:alpha val="43137"/>
                    </a:srgbClr>
                  </a:outerShdw>
                </a:effectLst>
              </a:rPr>
              <a:t>Feedstocks</a:t>
            </a:r>
            <a:endParaRPr lang="en-US" sz="3200" dirty="0">
              <a:solidFill>
                <a:schemeClr val="bg1"/>
              </a:solidFill>
              <a:effectLst>
                <a:outerShdw blurRad="38100" dist="38100" dir="2700000" algn="tl">
                  <a:srgbClr val="000000">
                    <a:alpha val="43137"/>
                  </a:srgbClr>
                </a:outerShdw>
              </a:effectLst>
            </a:endParaRPr>
          </a:p>
        </p:txBody>
      </p:sp>
      <p:sp>
        <p:nvSpPr>
          <p:cNvPr id="2" name="TextBox 1"/>
          <p:cNvSpPr txBox="1"/>
          <p:nvPr/>
        </p:nvSpPr>
        <p:spPr>
          <a:xfrm>
            <a:off x="2301219" y="6496050"/>
            <a:ext cx="4334841" cy="261610"/>
          </a:xfrm>
          <a:prstGeom prst="rect">
            <a:avLst/>
          </a:prstGeom>
          <a:noFill/>
        </p:spPr>
        <p:txBody>
          <a:bodyPr wrap="none" rtlCol="0">
            <a:spAutoFit/>
          </a:bodyPr>
          <a:lstStyle/>
          <a:p>
            <a:r>
              <a:rPr lang="en-US" sz="1100" b="1" dirty="0" smtClean="0"/>
              <a:t>From: Top Value Added Chemicals from Biomass Vol.1. US DOE 2004</a:t>
            </a:r>
            <a:endParaRPr lang="en-US" sz="1100" b="1"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2872" y="1158059"/>
            <a:ext cx="8255703" cy="5343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6" descr="http://upload.wikimedia.org/wikipedia/commons/thumb/a/a0/Carbon_dioxide_3D_ball.png/1024px-Carbon_dioxide_3D_ball.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3546" y="3214063"/>
            <a:ext cx="913141" cy="6435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http://upload.wikimedia.org/wikipedia/commons/thumb/b/b4/Water-3D-balls.png/1024px-Water-3D-ball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62284" y="4002261"/>
            <a:ext cx="557047" cy="377477"/>
          </a:xfrm>
          <a:prstGeom prst="rect">
            <a:avLst/>
          </a:prstGeom>
          <a:noFill/>
          <a:extLst>
            <a:ext uri="{909E8E84-426E-40DD-AFC4-6F175D3DCCD1}">
              <a14:hiddenFill xmlns:a14="http://schemas.microsoft.com/office/drawing/2010/main">
                <a:solidFill>
                  <a:srgbClr val="FFFFFF"/>
                </a:solidFill>
              </a14:hiddenFill>
            </a:ext>
          </a:extLst>
        </p:spPr>
      </p:pic>
      <p:sp>
        <p:nvSpPr>
          <p:cNvPr id="4" name="Left Brace 3"/>
          <p:cNvSpPr/>
          <p:nvPr/>
        </p:nvSpPr>
        <p:spPr>
          <a:xfrm>
            <a:off x="918500" y="2219325"/>
            <a:ext cx="243550" cy="350520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0" name="Picture 6" descr="NASA emblem contoured.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2400" y="152400"/>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8530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122238"/>
            <a:ext cx="8229600" cy="792162"/>
          </a:xfrm>
        </p:spPr>
        <p:txBody>
          <a:bodyPr>
            <a:normAutofit/>
          </a:bodyPr>
          <a:lstStyle/>
          <a:p>
            <a:r>
              <a:rPr lang="en-US" sz="3200" dirty="0" smtClean="0">
                <a:solidFill>
                  <a:schemeClr val="bg1"/>
                </a:solidFill>
                <a:effectLst>
                  <a:outerShdw blurRad="38100" dist="38100" dir="2700000" algn="tl">
                    <a:srgbClr val="000000">
                      <a:alpha val="43137"/>
                    </a:srgbClr>
                  </a:outerShdw>
                </a:effectLst>
              </a:rPr>
              <a:t>Petroleum-Based </a:t>
            </a:r>
            <a:r>
              <a:rPr lang="en-US" sz="3200" dirty="0" err="1" smtClean="0">
                <a:solidFill>
                  <a:schemeClr val="bg1"/>
                </a:solidFill>
                <a:effectLst>
                  <a:outerShdw blurRad="38100" dist="38100" dir="2700000" algn="tl">
                    <a:srgbClr val="000000">
                      <a:alpha val="43137"/>
                    </a:srgbClr>
                  </a:outerShdw>
                </a:effectLst>
              </a:rPr>
              <a:t>Feedstocks</a:t>
            </a:r>
            <a:endParaRPr lang="en-US" sz="3200" dirty="0">
              <a:solidFill>
                <a:schemeClr val="bg1"/>
              </a:solidFill>
              <a:effectLst>
                <a:outerShdw blurRad="38100" dist="38100" dir="2700000" algn="tl">
                  <a:srgbClr val="000000">
                    <a:alpha val="43137"/>
                  </a:srgbClr>
                </a:outerShdw>
              </a:effectLst>
            </a:endParaRPr>
          </a:p>
        </p:txBody>
      </p:sp>
      <p:sp>
        <p:nvSpPr>
          <p:cNvPr id="10" name="TextBox 9"/>
          <p:cNvSpPr txBox="1"/>
          <p:nvPr/>
        </p:nvSpPr>
        <p:spPr>
          <a:xfrm>
            <a:off x="2301219" y="6623840"/>
            <a:ext cx="4190571" cy="261610"/>
          </a:xfrm>
          <a:prstGeom prst="rect">
            <a:avLst/>
          </a:prstGeom>
          <a:noFill/>
        </p:spPr>
        <p:txBody>
          <a:bodyPr wrap="none" rtlCol="0">
            <a:spAutoFit/>
          </a:bodyPr>
          <a:lstStyle/>
          <a:p>
            <a:r>
              <a:rPr lang="en-US" sz="1100" b="1" dirty="0" smtClean="0"/>
              <a:t>From: Top Value Added Chemicals from Biomass Vol.1. US DOE 2004</a:t>
            </a:r>
            <a:endParaRPr lang="en-US" sz="1100" b="1" dirty="0"/>
          </a:p>
        </p:txBody>
      </p:sp>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478249" y="1021804"/>
            <a:ext cx="6949502" cy="56716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6" descr="http://upload.wikimedia.org/wikipedia/commons/thumb/a/a0/Carbon_dioxide_3D_ball.png/1024px-Carbon_dioxide_3D_ball.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0191" y="2407315"/>
            <a:ext cx="913141" cy="660195"/>
          </a:xfrm>
          <a:prstGeom prst="rect">
            <a:avLst/>
          </a:prstGeom>
          <a:noFill/>
          <a:extLst>
            <a:ext uri="{909E8E84-426E-40DD-AFC4-6F175D3DCCD1}">
              <a14:hiddenFill xmlns:a14="http://schemas.microsoft.com/office/drawing/2010/main">
                <a:solidFill>
                  <a:srgbClr val="FFFFFF"/>
                </a:solidFill>
              </a14:hiddenFill>
            </a:ext>
          </a:extLst>
        </p:spPr>
      </p:pic>
      <p:sp>
        <p:nvSpPr>
          <p:cNvPr id="8" name="Left Brace 7"/>
          <p:cNvSpPr/>
          <p:nvPr/>
        </p:nvSpPr>
        <p:spPr>
          <a:xfrm>
            <a:off x="1294455" y="1569115"/>
            <a:ext cx="243550" cy="2743200"/>
          </a:xfrm>
          <a:prstGeom prst="lef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9" name="Picture 2" descr="http://upload.wikimedia.org/wikipedia/commons/thumb/b/b4/Water-3D-balls.png/1024px-Water-3D-balls.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38239" y="3067510"/>
            <a:ext cx="557047" cy="40195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NASA emblem contoured.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2400" y="152400"/>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302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8" name="Picture 2" descr="http://www.solarviews.com/raw/earth/bluemarblewes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5610" y="-316390"/>
            <a:ext cx="8164990" cy="839359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http://space-facts.com/wp-content/uploads/mars.jp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41712" y="438445"/>
            <a:ext cx="7493978" cy="7493978"/>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18"/>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304800" y="0"/>
            <a:ext cx="8229600" cy="1143000"/>
          </a:xfrm>
        </p:spPr>
        <p:txBody>
          <a:bodyPr>
            <a:normAutofit/>
          </a:bodyPr>
          <a:lstStyle/>
          <a:p>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CO</a:t>
            </a:r>
            <a:r>
              <a:rPr lang="en-US" sz="2800" baseline="-250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2</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-Based</a:t>
            </a:r>
            <a:r>
              <a:rPr lang="en-US" sz="16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Manufacturing:</a:t>
            </a:r>
            <a:r>
              <a:rPr lang="en-US" sz="1050" dirty="0" smtClean="0">
                <a:solidFill>
                  <a:schemeClr val="bg1"/>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 </a:t>
            </a:r>
            <a:r>
              <a:rPr lang="en-US" sz="2800" dirty="0" smtClean="0">
                <a:solidFill>
                  <a:srgbClr val="002060"/>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rPr>
              <a:t>REMADE</a:t>
            </a:r>
            <a:endParaRPr lang="en-US" sz="2800" dirty="0">
              <a:solidFill>
                <a:srgbClr val="002060"/>
              </a:solidFill>
              <a:effectLst>
                <a:outerShdw blurRad="38100" dist="38100" dir="2700000" algn="tl">
                  <a:srgbClr val="000000">
                    <a:alpha val="43137"/>
                  </a:srgbClr>
                </a:outerShdw>
              </a:effectLst>
              <a:latin typeface="Kartika" panose="02020503030404060203" pitchFamily="18" charset="0"/>
              <a:cs typeface="Kartika" panose="02020503030404060203" pitchFamily="18" charset="0"/>
            </a:endParaRPr>
          </a:p>
        </p:txBody>
      </p:sp>
      <p:grpSp>
        <p:nvGrpSpPr>
          <p:cNvPr id="3" name="Group 2"/>
          <p:cNvGrpSpPr/>
          <p:nvPr/>
        </p:nvGrpSpPr>
        <p:grpSpPr>
          <a:xfrm>
            <a:off x="242089" y="1928562"/>
            <a:ext cx="1967711" cy="4081713"/>
            <a:chOff x="228600" y="1928562"/>
            <a:chExt cx="1967711" cy="4081713"/>
          </a:xfrm>
        </p:grpSpPr>
        <p:sp>
          <p:nvSpPr>
            <p:cNvPr id="17" name="Rectangle 16"/>
            <p:cNvSpPr/>
            <p:nvPr/>
          </p:nvSpPr>
          <p:spPr>
            <a:xfrm>
              <a:off x="228600" y="1928562"/>
              <a:ext cx="1752600" cy="4081713"/>
            </a:xfrm>
            <a:prstGeom prst="rect">
              <a:avLst/>
            </a:prstGeom>
            <a:solidFill>
              <a:schemeClr val="accent1">
                <a:lumMod val="40000"/>
                <a:lumOff val="60000"/>
              </a:schemeClr>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6" descr="http://upload.wikimedia.org/wikipedia/commons/thumb/a/a0/Carbon_dioxide_3D_ball.png/1024px-Carbon_dioxide_3D_ball.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1085995">
              <a:off x="562237" y="3014627"/>
              <a:ext cx="1124136" cy="79226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upload.wikimedia.org/wikipedia/commons/thumb/b/b4/Water-3D-balls.png/1024px-Water-3D-balls.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72311" y="4257168"/>
              <a:ext cx="914400" cy="619632"/>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321200" y="2053054"/>
              <a:ext cx="1875111"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FEEDSTOCK</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grpSp>
      <p:grpSp>
        <p:nvGrpSpPr>
          <p:cNvPr id="9" name="Group 8"/>
          <p:cNvGrpSpPr/>
          <p:nvPr/>
        </p:nvGrpSpPr>
        <p:grpSpPr>
          <a:xfrm>
            <a:off x="1805920" y="1940981"/>
            <a:ext cx="2461280" cy="4081713"/>
            <a:chOff x="1828800" y="1924050"/>
            <a:chExt cx="2461280" cy="4081713"/>
          </a:xfrm>
        </p:grpSpPr>
        <p:sp>
          <p:nvSpPr>
            <p:cNvPr id="16" name="Rectangle 15"/>
            <p:cNvSpPr/>
            <p:nvPr/>
          </p:nvSpPr>
          <p:spPr>
            <a:xfrm>
              <a:off x="2209800" y="1924050"/>
              <a:ext cx="1899994" cy="4081713"/>
            </a:xfrm>
            <a:prstGeom prst="rect">
              <a:avLst/>
            </a:prstGeom>
            <a:solidFill>
              <a:srgbClr val="E1DC71"/>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828800" y="2066254"/>
              <a:ext cx="2461280" cy="2148381"/>
              <a:chOff x="1828800" y="2066254"/>
              <a:chExt cx="2461280" cy="2148381"/>
            </a:xfrm>
          </p:grpSpPr>
          <p:sp>
            <p:nvSpPr>
              <p:cNvPr id="4" name="TextBox 3"/>
              <p:cNvSpPr txBox="1"/>
              <p:nvPr/>
            </p:nvSpPr>
            <p:spPr>
              <a:xfrm>
                <a:off x="2286000" y="2895600"/>
                <a:ext cx="1747594" cy="923330"/>
              </a:xfrm>
              <a:prstGeom prst="rect">
                <a:avLst/>
              </a:prstGeom>
              <a:noFill/>
            </p:spPr>
            <p:txBody>
              <a:bodyPr wrap="none" rtlCol="0">
                <a:spAutoFit/>
              </a:bodyPr>
              <a:lstStyle/>
              <a:p>
                <a:pPr algn="ctr"/>
                <a:r>
                  <a:rPr lang="en-US" dirty="0" smtClean="0"/>
                  <a:t>Sun</a:t>
                </a:r>
              </a:p>
              <a:p>
                <a:pPr algn="ctr"/>
                <a:r>
                  <a:rPr lang="en-US" dirty="0"/>
                  <a:t>Nuclear</a:t>
                </a:r>
              </a:p>
              <a:p>
                <a:pPr algn="ctr"/>
                <a:r>
                  <a:rPr lang="en-US" dirty="0"/>
                  <a:t>Future </a:t>
                </a:r>
                <a:r>
                  <a:rPr lang="en-US" dirty="0" smtClean="0"/>
                  <a:t>Advances</a:t>
                </a:r>
              </a:p>
            </p:txBody>
          </p:sp>
          <p:sp>
            <p:nvSpPr>
              <p:cNvPr id="23" name="Right Arrow 22"/>
              <p:cNvSpPr/>
              <p:nvPr/>
            </p:nvSpPr>
            <p:spPr>
              <a:xfrm>
                <a:off x="1828800" y="3785742"/>
                <a:ext cx="2461280" cy="428893"/>
              </a:xfrm>
              <a:prstGeom prst="rightArrow">
                <a:avLst/>
              </a:prstGeom>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p:cNvSpPr txBox="1"/>
              <p:nvPr/>
            </p:nvSpPr>
            <p:spPr>
              <a:xfrm>
                <a:off x="2565141" y="2066254"/>
                <a:ext cx="1189311"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ENERGY</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grpSp>
      </p:grpSp>
      <p:grpSp>
        <p:nvGrpSpPr>
          <p:cNvPr id="10" name="Group 9"/>
          <p:cNvGrpSpPr/>
          <p:nvPr/>
        </p:nvGrpSpPr>
        <p:grpSpPr>
          <a:xfrm>
            <a:off x="4267200" y="1938087"/>
            <a:ext cx="2667000" cy="4081713"/>
            <a:chOff x="4267200" y="1938087"/>
            <a:chExt cx="2667000" cy="4081713"/>
          </a:xfrm>
        </p:grpSpPr>
        <p:grpSp>
          <p:nvGrpSpPr>
            <p:cNvPr id="7" name="Group 6"/>
            <p:cNvGrpSpPr/>
            <p:nvPr/>
          </p:nvGrpSpPr>
          <p:grpSpPr>
            <a:xfrm>
              <a:off x="4267200" y="1938087"/>
              <a:ext cx="2339320" cy="4081713"/>
              <a:chOff x="4267200" y="1938087"/>
              <a:chExt cx="2339320" cy="4081713"/>
            </a:xfrm>
          </p:grpSpPr>
          <p:sp>
            <p:nvSpPr>
              <p:cNvPr id="18" name="Rectangle 17"/>
              <p:cNvSpPr/>
              <p:nvPr/>
            </p:nvSpPr>
            <p:spPr>
              <a:xfrm>
                <a:off x="4267200" y="1938087"/>
                <a:ext cx="2339320" cy="4081713"/>
              </a:xfrm>
              <a:prstGeom prst="rect">
                <a:avLst/>
              </a:prstGeom>
              <a:solidFill>
                <a:srgbClr val="F74007"/>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4290080" y="2486799"/>
                <a:ext cx="2263120" cy="3416320"/>
              </a:xfrm>
              <a:prstGeom prst="rect">
                <a:avLst/>
              </a:prstGeom>
              <a:noFill/>
            </p:spPr>
            <p:txBody>
              <a:bodyPr wrap="none" rtlCol="0">
                <a:spAutoFit/>
              </a:bodyPr>
              <a:lstStyle/>
              <a:p>
                <a:pPr algn="ctr"/>
                <a:r>
                  <a:rPr lang="en-US" dirty="0" smtClean="0"/>
                  <a:t>Photosynthesis (PS)</a:t>
                </a:r>
              </a:p>
              <a:p>
                <a:pPr algn="ctr"/>
                <a:r>
                  <a:rPr lang="en-US" dirty="0" smtClean="0"/>
                  <a:t>Re-engineered PS</a:t>
                </a:r>
              </a:p>
              <a:p>
                <a:pPr algn="ctr"/>
                <a:r>
                  <a:rPr lang="en-US" dirty="0" smtClean="0"/>
                  <a:t>Non-PS biological</a:t>
                </a:r>
              </a:p>
              <a:p>
                <a:pPr algn="ctr"/>
                <a:r>
                  <a:rPr lang="en-US" dirty="0" err="1"/>
                  <a:t>Bioelectrochemical</a:t>
                </a:r>
                <a:endParaRPr lang="en-US" dirty="0"/>
              </a:p>
              <a:p>
                <a:pPr algn="ctr"/>
                <a:r>
                  <a:rPr lang="en-US" dirty="0" smtClean="0"/>
                  <a:t>Catalysis</a:t>
                </a:r>
              </a:p>
              <a:p>
                <a:pPr algn="ctr"/>
                <a:r>
                  <a:rPr lang="en-US" dirty="0" smtClean="0"/>
                  <a:t>Electrochemical</a:t>
                </a:r>
              </a:p>
              <a:p>
                <a:pPr algn="ctr"/>
                <a:r>
                  <a:rPr lang="en-US" dirty="0" smtClean="0"/>
                  <a:t>Photochemical</a:t>
                </a:r>
              </a:p>
              <a:p>
                <a:pPr algn="ctr"/>
                <a:r>
                  <a:rPr lang="en-US" dirty="0" err="1" smtClean="0"/>
                  <a:t>Photoelectrochemical</a:t>
                </a:r>
                <a:endParaRPr lang="en-US" dirty="0" smtClean="0"/>
              </a:p>
              <a:p>
                <a:pPr algn="ctr"/>
                <a:r>
                  <a:rPr lang="en-US" dirty="0" smtClean="0"/>
                  <a:t>Plasma</a:t>
                </a:r>
              </a:p>
              <a:p>
                <a:pPr algn="ctr"/>
                <a:r>
                  <a:rPr lang="en-US" dirty="0" smtClean="0"/>
                  <a:t>Enzymatic</a:t>
                </a:r>
              </a:p>
              <a:p>
                <a:pPr algn="ctr"/>
                <a:r>
                  <a:rPr lang="en-US" dirty="0" smtClean="0"/>
                  <a:t>Fixation to carbonates</a:t>
                </a:r>
              </a:p>
              <a:p>
                <a:pPr algn="ctr"/>
                <a:endParaRPr lang="en-US" dirty="0"/>
              </a:p>
            </p:txBody>
          </p:sp>
          <p:sp>
            <p:nvSpPr>
              <p:cNvPr id="32" name="TextBox 31"/>
              <p:cNvSpPr txBox="1"/>
              <p:nvPr/>
            </p:nvSpPr>
            <p:spPr>
              <a:xfrm>
                <a:off x="4484084" y="2024157"/>
                <a:ext cx="1875111"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PROCESSING</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grpSp>
        <p:sp>
          <p:nvSpPr>
            <p:cNvPr id="15" name="Right Arrow 14"/>
            <p:cNvSpPr/>
            <p:nvPr/>
          </p:nvSpPr>
          <p:spPr>
            <a:xfrm>
              <a:off x="6606520" y="3774118"/>
              <a:ext cx="327680" cy="428893"/>
            </a:xfrm>
            <a:prstGeom prst="rightArrow">
              <a:avLst/>
            </a:prstGeom>
            <a:ln>
              <a:no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6718137" y="1928556"/>
            <a:ext cx="2448031" cy="4081713"/>
            <a:chOff x="6718137" y="1928556"/>
            <a:chExt cx="2448031" cy="4081713"/>
          </a:xfrm>
        </p:grpSpPr>
        <p:sp>
          <p:nvSpPr>
            <p:cNvPr id="21" name="Rectangle 20"/>
            <p:cNvSpPr/>
            <p:nvPr/>
          </p:nvSpPr>
          <p:spPr>
            <a:xfrm>
              <a:off x="6858000" y="1928556"/>
              <a:ext cx="1910572" cy="4081713"/>
            </a:xfrm>
            <a:prstGeom prst="rect">
              <a:avLst/>
            </a:prstGeom>
            <a:solidFill>
              <a:srgbClr val="92D050"/>
            </a:solidFill>
            <a:ln>
              <a:noFill/>
            </a:ln>
            <a:effectLst>
              <a:outerShdw blurRad="50800" dist="38100" dir="2700000" sx="102000" sy="102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xplosion 2 24"/>
            <p:cNvSpPr/>
            <p:nvPr/>
          </p:nvSpPr>
          <p:spPr>
            <a:xfrm rot="1956114">
              <a:off x="6718137" y="2832273"/>
              <a:ext cx="2448031" cy="2404405"/>
            </a:xfrm>
            <a:prstGeom prst="irregularSeal2">
              <a:avLst/>
            </a:prstGeom>
            <a:solidFill>
              <a:schemeClr val="accent3">
                <a:lumMod val="60000"/>
                <a:lumOff val="40000"/>
                <a:alpha val="84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7037349" y="3504631"/>
              <a:ext cx="1573251" cy="923330"/>
            </a:xfrm>
            <a:prstGeom prst="rect">
              <a:avLst/>
            </a:prstGeom>
            <a:noFill/>
          </p:spPr>
          <p:txBody>
            <a:bodyPr wrap="none" rtlCol="0">
              <a:spAutoFit/>
            </a:bodyPr>
            <a:lstStyle/>
            <a:p>
              <a:pPr algn="ctr"/>
              <a:r>
                <a:rPr lang="en-US" dirty="0" smtClean="0"/>
                <a:t>Building </a:t>
              </a:r>
            </a:p>
            <a:p>
              <a:pPr algn="ctr"/>
              <a:r>
                <a:rPr lang="en-US" dirty="0" smtClean="0"/>
                <a:t>blocks for </a:t>
              </a:r>
            </a:p>
            <a:p>
              <a:pPr algn="ctr"/>
              <a:r>
                <a:rPr lang="en-US" dirty="0"/>
                <a:t>m</a:t>
              </a:r>
              <a:r>
                <a:rPr lang="en-US" dirty="0" smtClean="0"/>
                <a:t>anufacturing</a:t>
              </a:r>
              <a:endParaRPr lang="en-US" dirty="0"/>
            </a:p>
          </p:txBody>
        </p:sp>
        <p:sp>
          <p:nvSpPr>
            <p:cNvPr id="33" name="TextBox 32"/>
            <p:cNvSpPr txBox="1"/>
            <p:nvPr/>
          </p:nvSpPr>
          <p:spPr>
            <a:xfrm>
              <a:off x="6886418" y="2025134"/>
              <a:ext cx="1875111" cy="461665"/>
            </a:xfrm>
            <a:prstGeom prst="rect">
              <a:avLst/>
            </a:prstGeom>
            <a:noFill/>
          </p:spPr>
          <p:txBody>
            <a:bodyPr wrap="square" rtlCol="0">
              <a:spAutoFit/>
            </a:bodyPr>
            <a:lstStyle/>
            <a:p>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1</a:t>
              </a:r>
              <a:r>
                <a:rPr lang="en-US" sz="2400" baseline="30000" dirty="0" smtClean="0">
                  <a:solidFill>
                    <a:srgbClr val="002060"/>
                  </a:solidFill>
                  <a:effectLst>
                    <a:outerShdw blurRad="38100" dist="38100" dir="2700000" algn="tl">
                      <a:srgbClr val="000000">
                        <a:alpha val="43137"/>
                      </a:srgbClr>
                    </a:outerShdw>
                  </a:effectLst>
                  <a:cs typeface="Kartika" panose="02020503030404060203" pitchFamily="18" charset="0"/>
                </a:rPr>
                <a:t>o</a:t>
              </a:r>
              <a:r>
                <a:rPr lang="en-US" sz="2400" dirty="0" smtClean="0">
                  <a:solidFill>
                    <a:srgbClr val="002060"/>
                  </a:solidFill>
                  <a:effectLst>
                    <a:outerShdw blurRad="38100" dist="38100" dir="2700000" algn="tl">
                      <a:srgbClr val="000000">
                        <a:alpha val="43137"/>
                      </a:srgbClr>
                    </a:outerShdw>
                  </a:effectLst>
                  <a:cs typeface="Kartika" panose="02020503030404060203" pitchFamily="18" charset="0"/>
                </a:rPr>
                <a:t> PRODUCTS </a:t>
              </a:r>
              <a:endParaRPr lang="en-US" sz="2400" dirty="0">
                <a:solidFill>
                  <a:srgbClr val="002060"/>
                </a:solidFill>
                <a:effectLst>
                  <a:outerShdw blurRad="38100" dist="38100" dir="2700000" algn="tl">
                    <a:srgbClr val="000000">
                      <a:alpha val="43137"/>
                    </a:srgbClr>
                  </a:outerShdw>
                </a:effectLst>
                <a:cs typeface="Kartika" panose="02020503030404060203" pitchFamily="18" charset="0"/>
              </a:endParaRPr>
            </a:p>
          </p:txBody>
        </p:sp>
      </p:grpSp>
      <p:sp>
        <p:nvSpPr>
          <p:cNvPr id="29" name="TextBox 28"/>
          <p:cNvSpPr txBox="1"/>
          <p:nvPr/>
        </p:nvSpPr>
        <p:spPr>
          <a:xfrm>
            <a:off x="2417007" y="4257168"/>
            <a:ext cx="1439818" cy="923330"/>
          </a:xfrm>
          <a:prstGeom prst="rect">
            <a:avLst/>
          </a:prstGeom>
          <a:noFill/>
        </p:spPr>
        <p:txBody>
          <a:bodyPr wrap="none" rtlCol="0">
            <a:spAutoFit/>
          </a:bodyPr>
          <a:lstStyle/>
          <a:p>
            <a:pPr algn="ctr"/>
            <a:r>
              <a:rPr lang="en-US" dirty="0" smtClean="0"/>
              <a:t>Wind</a:t>
            </a:r>
          </a:p>
          <a:p>
            <a:pPr algn="ctr"/>
            <a:r>
              <a:rPr lang="en-US" dirty="0" smtClean="0"/>
              <a:t>Geothermal</a:t>
            </a:r>
          </a:p>
          <a:p>
            <a:pPr algn="ctr"/>
            <a:r>
              <a:rPr lang="en-US" dirty="0" smtClean="0"/>
              <a:t>Hydroelectric</a:t>
            </a:r>
          </a:p>
        </p:txBody>
      </p:sp>
      <p:pic>
        <p:nvPicPr>
          <p:cNvPr id="34" name="Picture 6" descr="NASA emblem contoured.gif"/>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152400" y="152400"/>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1588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2000"/>
                                        <p:tgtEl>
                                          <p:spTgt spid="27"/>
                                        </p:tgtEl>
                                      </p:cBhvr>
                                    </p:animEffect>
                                    <p:set>
                                      <p:cBhvr>
                                        <p:cTn id="31" dur="1" fill="hold">
                                          <p:stCondLst>
                                            <p:cond delay="1999"/>
                                          </p:stCondLst>
                                        </p:cTn>
                                        <p:tgtEl>
                                          <p:spTgt spid="27"/>
                                        </p:tgtEl>
                                        <p:attrNameLst>
                                          <p:attrName>style.visibility</p:attrName>
                                        </p:attrNameLst>
                                      </p:cBhvr>
                                      <p:to>
                                        <p:strVal val="hidden"/>
                                      </p:to>
                                    </p:set>
                                  </p:childTnLst>
                                </p:cTn>
                              </p:par>
                            </p:childTnLst>
                          </p:cTn>
                        </p:par>
                        <p:par>
                          <p:cTn id="32" fill="hold">
                            <p:stCondLst>
                              <p:cond delay="2000"/>
                            </p:stCondLst>
                            <p:childTnLst>
                              <p:par>
                                <p:cTn id="33" presetID="2" presetClass="entr" presetSubtype="4" fill="hold" grpId="0" nodeType="afterEffect">
                                  <p:stCondLst>
                                    <p:cond delay="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fill="hold"/>
                                        <p:tgtEl>
                                          <p:spTgt spid="29"/>
                                        </p:tgtEl>
                                        <p:attrNameLst>
                                          <p:attrName>ppt_x</p:attrName>
                                        </p:attrNameLst>
                                      </p:cBhvr>
                                      <p:tavLst>
                                        <p:tav tm="0">
                                          <p:val>
                                            <p:strVal val="#ppt_x"/>
                                          </p:val>
                                        </p:tav>
                                        <p:tav tm="100000">
                                          <p:val>
                                            <p:strVal val="#ppt_x"/>
                                          </p:val>
                                        </p:tav>
                                      </p:tavLst>
                                    </p:anim>
                                    <p:anim calcmode="lin" valueType="num">
                                      <p:cBhvr additive="base">
                                        <p:cTn id="36"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endParaRPr lang="en-US" altLang="en-US" smtClean="0"/>
          </a:p>
        </p:txBody>
      </p:sp>
      <p:sp>
        <p:nvSpPr>
          <p:cNvPr id="19459" name="Content Placeholder 2"/>
          <p:cNvSpPr>
            <a:spLocks noGrp="1"/>
          </p:cNvSpPr>
          <p:nvPr>
            <p:ph idx="1"/>
          </p:nvPr>
        </p:nvSpPr>
        <p:spPr/>
        <p:txBody>
          <a:bodyPr/>
          <a:lstStyle/>
          <a:p>
            <a:pPr eaLnBrk="1" hangingPunct="1"/>
            <a:endParaRPr lang="en-US" altLang="en-US" dirty="0" smtClean="0"/>
          </a:p>
        </p:txBody>
      </p:sp>
      <p:pic>
        <p:nvPicPr>
          <p:cNvPr id="19460" name="Picture 8" descr="D:\My Documents\DESIGNS\ALS pictures\mars clear.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04900" y="1082675"/>
            <a:ext cx="51816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61" name="Picture 5"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4"/>
          <p:cNvSpPr txBox="1">
            <a:spLocks noChangeArrowheads="1"/>
          </p:cNvSpPr>
          <p:nvPr/>
        </p:nvSpPr>
        <p:spPr bwMode="auto">
          <a:xfrm>
            <a:off x="5156200" y="228600"/>
            <a:ext cx="39878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4000" dirty="0">
                <a:solidFill>
                  <a:prstClr val="white"/>
                </a:solidFill>
              </a:rPr>
              <a:t>Water Treatment</a:t>
            </a:r>
          </a:p>
        </p:txBody>
      </p:sp>
      <p:cxnSp>
        <p:nvCxnSpPr>
          <p:cNvPr id="7" name="Straight Connector 6"/>
          <p:cNvCxnSpPr/>
          <p:nvPr/>
        </p:nvCxnSpPr>
        <p:spPr>
          <a:xfrm flipV="1">
            <a:off x="4953000" y="914400"/>
            <a:ext cx="4114800" cy="2222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137680"/>
      </p:ext>
    </p:extLst>
  </p:cSld>
  <p:clrMapOvr>
    <a:masterClrMapping/>
  </p:clrMapOvr>
  <p:transition spd="med">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76200" y="5843588"/>
            <a:ext cx="5867400" cy="785812"/>
          </a:xfrm>
        </p:spPr>
        <p:txBody>
          <a:bodyPr/>
          <a:lstStyle/>
          <a:p>
            <a:pPr eaLnBrk="1" hangingPunct="1"/>
            <a:r>
              <a:rPr lang="en-US" altLang="en-US" sz="2400" smtClean="0">
                <a:solidFill>
                  <a:schemeClr val="bg1"/>
                </a:solidFill>
              </a:rPr>
              <a:t>ISS Water Recovery Subsystem</a:t>
            </a:r>
            <a:endParaRPr lang="en-US" altLang="en-US" sz="1800" smtClean="0">
              <a:solidFill>
                <a:schemeClr val="bg1"/>
              </a:solidFill>
            </a:endParaRPr>
          </a:p>
        </p:txBody>
      </p:sp>
      <p:pic>
        <p:nvPicPr>
          <p:cNvPr id="20483" name="Picture 3" descr="ISS W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1344613"/>
            <a:ext cx="5100638" cy="4446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3"/>
          <p:cNvSpPr txBox="1">
            <a:spLocks noChangeArrowheads="1"/>
          </p:cNvSpPr>
          <p:nvPr/>
        </p:nvSpPr>
        <p:spPr bwMode="auto">
          <a:xfrm>
            <a:off x="1169988" y="204788"/>
            <a:ext cx="76390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4400">
                <a:solidFill>
                  <a:prstClr val="white"/>
                </a:solidFill>
                <a:cs typeface="Arial" charset="0"/>
              </a:rPr>
              <a:t>Wastewater to Drinking Water</a:t>
            </a:r>
          </a:p>
        </p:txBody>
      </p:sp>
      <p:pic>
        <p:nvPicPr>
          <p:cNvPr id="20485" name="Picture 4"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5791200" y="2057400"/>
            <a:ext cx="3195638" cy="310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pPr>
            <a:r>
              <a:rPr lang="en-US" altLang="en-US" sz="2800">
                <a:solidFill>
                  <a:prstClr val="white"/>
                </a:solidFill>
              </a:rPr>
              <a:t> Disinfection</a:t>
            </a:r>
          </a:p>
          <a:p>
            <a:pPr eaLnBrk="1" fontAlgn="base" hangingPunct="1">
              <a:spcBef>
                <a:spcPct val="0"/>
              </a:spcBef>
              <a:spcAft>
                <a:spcPct val="0"/>
              </a:spcAft>
            </a:pPr>
            <a:endParaRPr lang="en-US" altLang="en-US" sz="2800">
              <a:solidFill>
                <a:prstClr val="white"/>
              </a:solidFill>
            </a:endParaRPr>
          </a:p>
          <a:p>
            <a:pPr eaLnBrk="1" fontAlgn="base" hangingPunct="1">
              <a:spcBef>
                <a:spcPct val="0"/>
              </a:spcBef>
              <a:spcAft>
                <a:spcPct val="0"/>
              </a:spcAft>
            </a:pPr>
            <a:r>
              <a:rPr lang="en-US" altLang="en-US" sz="2800">
                <a:solidFill>
                  <a:prstClr val="white"/>
                </a:solidFill>
              </a:rPr>
              <a:t> Organic Removal</a:t>
            </a:r>
          </a:p>
          <a:p>
            <a:pPr eaLnBrk="1" fontAlgn="base" hangingPunct="1">
              <a:spcBef>
                <a:spcPct val="0"/>
              </a:spcBef>
              <a:spcAft>
                <a:spcPct val="0"/>
              </a:spcAft>
            </a:pPr>
            <a:endParaRPr lang="en-US" altLang="en-US" sz="2800">
              <a:solidFill>
                <a:prstClr val="white"/>
              </a:solidFill>
            </a:endParaRPr>
          </a:p>
          <a:p>
            <a:pPr eaLnBrk="1" fontAlgn="base" hangingPunct="1">
              <a:spcBef>
                <a:spcPct val="0"/>
              </a:spcBef>
              <a:spcAft>
                <a:spcPct val="0"/>
              </a:spcAft>
            </a:pPr>
            <a:r>
              <a:rPr lang="en-US" altLang="en-US" sz="2800">
                <a:solidFill>
                  <a:prstClr val="white"/>
                </a:solidFill>
              </a:rPr>
              <a:t> Inorganic Removal</a:t>
            </a:r>
          </a:p>
          <a:p>
            <a:pPr eaLnBrk="1" fontAlgn="base" hangingPunct="1">
              <a:spcBef>
                <a:spcPct val="0"/>
              </a:spcBef>
              <a:spcAft>
                <a:spcPct val="0"/>
              </a:spcAft>
            </a:pPr>
            <a:endParaRPr lang="en-US" altLang="en-US" sz="2800" b="1">
              <a:solidFill>
                <a:prstClr val="white"/>
              </a:solidFill>
            </a:endParaRPr>
          </a:p>
          <a:p>
            <a:pPr eaLnBrk="1" fontAlgn="base" hangingPunct="1">
              <a:spcBef>
                <a:spcPct val="0"/>
              </a:spcBef>
              <a:spcAft>
                <a:spcPct val="0"/>
              </a:spcAft>
            </a:pPr>
            <a:r>
              <a:rPr lang="en-US" altLang="en-US" sz="2800">
                <a:solidFill>
                  <a:prstClr val="white"/>
                </a:solidFill>
              </a:rPr>
              <a:t> Maximize Recovery</a:t>
            </a:r>
          </a:p>
        </p:txBody>
      </p:sp>
    </p:spTree>
    <p:extLst>
      <p:ext uri="{BB962C8B-B14F-4D97-AF65-F5344CB8AC3E}">
        <p14:creationId xmlns:p14="http://schemas.microsoft.com/office/powerpoint/2010/main" val="2699906032"/>
      </p:ext>
    </p:extLst>
  </p:cSld>
  <p:clrMapOvr>
    <a:masterClrMapping/>
  </p:clrMapOvr>
  <p:transition spd="med">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par>
                          <p:cTn id="10" fill="hold" nodeType="afterGroup">
                            <p:stCondLst>
                              <p:cond delay="500"/>
                            </p:stCondLst>
                            <p:childTnLst>
                              <p:par>
                                <p:cTn id="11" presetID="53" presetClass="entr" presetSubtype="0" fill="hold" nodeType="after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 calcmode="lin" valueType="num">
                                      <p:cBhvr>
                                        <p:cTn id="13" dur="500" fill="hold"/>
                                        <p:tgtEl>
                                          <p:spTgt spid="6">
                                            <p:txEl>
                                              <p:pRg st="2" end="2"/>
                                            </p:txEl>
                                          </p:spTgt>
                                        </p:tgtEl>
                                        <p:attrNameLst>
                                          <p:attrName>ppt_w</p:attrName>
                                        </p:attrNameLst>
                                      </p:cBhvr>
                                      <p:tavLst>
                                        <p:tav tm="0">
                                          <p:val>
                                            <p:fltVal val="0"/>
                                          </p:val>
                                        </p:tav>
                                        <p:tav tm="100000">
                                          <p:val>
                                            <p:strVal val="#ppt_w"/>
                                          </p:val>
                                        </p:tav>
                                      </p:tavLst>
                                    </p:anim>
                                    <p:anim calcmode="lin" valueType="num">
                                      <p:cBhvr>
                                        <p:cTn id="14" dur="500" fill="hold"/>
                                        <p:tgtEl>
                                          <p:spTgt spid="6">
                                            <p:txEl>
                                              <p:pRg st="2" end="2"/>
                                            </p:txEl>
                                          </p:spTgt>
                                        </p:tgtEl>
                                        <p:attrNameLst>
                                          <p:attrName>ppt_h</p:attrName>
                                        </p:attrNameLst>
                                      </p:cBhvr>
                                      <p:tavLst>
                                        <p:tav tm="0">
                                          <p:val>
                                            <p:fltVal val="0"/>
                                          </p:val>
                                        </p:tav>
                                        <p:tav tm="100000">
                                          <p:val>
                                            <p:strVal val="#ppt_h"/>
                                          </p:val>
                                        </p:tav>
                                      </p:tavLst>
                                    </p:anim>
                                    <p:animEffect transition="in" filter="fade">
                                      <p:cBhvr>
                                        <p:cTn id="15" dur="500"/>
                                        <p:tgtEl>
                                          <p:spTgt spid="6">
                                            <p:txEl>
                                              <p:pRg st="2" end="2"/>
                                            </p:txEl>
                                          </p:spTgt>
                                        </p:tgtEl>
                                      </p:cBhvr>
                                    </p:animEffect>
                                  </p:childTnLst>
                                </p:cTn>
                              </p:par>
                            </p:childTnLst>
                          </p:cTn>
                        </p:par>
                        <p:par>
                          <p:cTn id="16" fill="hold" nodeType="afterGroup">
                            <p:stCondLst>
                              <p:cond delay="1000"/>
                            </p:stCondLst>
                            <p:childTnLst>
                              <p:par>
                                <p:cTn id="17" presetID="53" presetClass="entr" presetSubtype="0" fill="hold" nodeType="after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 calcmode="lin" valueType="num">
                                      <p:cBhvr>
                                        <p:cTn id="19" dur="500" fill="hold"/>
                                        <p:tgtEl>
                                          <p:spTgt spid="6">
                                            <p:txEl>
                                              <p:pRg st="4" end="4"/>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4" end="4"/>
                                            </p:txEl>
                                          </p:spTgt>
                                        </p:tgtEl>
                                        <p:attrNameLst>
                                          <p:attrName>ppt_h</p:attrName>
                                        </p:attrNameLst>
                                      </p:cBhvr>
                                      <p:tavLst>
                                        <p:tav tm="0">
                                          <p:val>
                                            <p:fltVal val="0"/>
                                          </p:val>
                                        </p:tav>
                                        <p:tav tm="100000">
                                          <p:val>
                                            <p:strVal val="#ppt_h"/>
                                          </p:val>
                                        </p:tav>
                                      </p:tavLst>
                                    </p:anim>
                                    <p:animEffect transition="in" filter="fade">
                                      <p:cBhvr>
                                        <p:cTn id="21" dur="500"/>
                                        <p:tgtEl>
                                          <p:spTgt spid="6">
                                            <p:txEl>
                                              <p:pRg st="4" end="4"/>
                                            </p:txEl>
                                          </p:spTgt>
                                        </p:tgtEl>
                                      </p:cBhvr>
                                    </p:animEffect>
                                  </p:childTnLst>
                                </p:cTn>
                              </p:par>
                            </p:childTnLst>
                          </p:cTn>
                        </p:par>
                        <p:par>
                          <p:cTn id="22" fill="hold" nodeType="afterGroup">
                            <p:stCondLst>
                              <p:cond delay="1500"/>
                            </p:stCondLst>
                            <p:childTnLst>
                              <p:par>
                                <p:cTn id="23" presetID="53" presetClass="entr" presetSubtype="0" fill="hold" nodeType="after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 calcmode="lin" valueType="num">
                                      <p:cBhvr>
                                        <p:cTn id="25"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26" dur="500" fill="hold"/>
                                        <p:tgtEl>
                                          <p:spTgt spid="6">
                                            <p:txEl>
                                              <p:pRg st="6" end="6"/>
                                            </p:txEl>
                                          </p:spTgt>
                                        </p:tgtEl>
                                        <p:attrNameLst>
                                          <p:attrName>ppt_h</p:attrName>
                                        </p:attrNameLst>
                                      </p:cBhvr>
                                      <p:tavLst>
                                        <p:tav tm="0">
                                          <p:val>
                                            <p:fltVal val="0"/>
                                          </p:val>
                                        </p:tav>
                                        <p:tav tm="100000">
                                          <p:val>
                                            <p:strVal val="#ppt_h"/>
                                          </p:val>
                                        </p:tav>
                                      </p:tavLst>
                                    </p:anim>
                                    <p:animEffect transition="in" filter="fade">
                                      <p:cBhvr>
                                        <p:cTn id="27"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506" name="Title 1"/>
          <p:cNvSpPr>
            <a:spLocks noGrp="1"/>
          </p:cNvSpPr>
          <p:nvPr>
            <p:ph type="title"/>
          </p:nvPr>
        </p:nvSpPr>
        <p:spPr>
          <a:xfrm>
            <a:off x="762000" y="-76200"/>
            <a:ext cx="8229600" cy="1143000"/>
          </a:xfrm>
        </p:spPr>
        <p:txBody>
          <a:bodyPr/>
          <a:lstStyle/>
          <a:p>
            <a:pPr eaLnBrk="1" hangingPunct="1"/>
            <a:r>
              <a:rPr lang="en-US" altLang="en-US" smtClean="0">
                <a:solidFill>
                  <a:schemeClr val="bg1"/>
                </a:solidFill>
              </a:rPr>
              <a:t>Closed-Loop Water Treatment</a:t>
            </a:r>
          </a:p>
        </p:txBody>
      </p:sp>
      <p:pic>
        <p:nvPicPr>
          <p:cNvPr id="21507" name="Picture 4" descr="ACD04-0053-001.TI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8200" y="4267200"/>
            <a:ext cx="1905000" cy="235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8" name="Picture 3" descr="WheatGrayWate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000" y="3962400"/>
            <a:ext cx="2735263" cy="2659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6"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2" descr="DOC ARC.png"/>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905000" y="1143000"/>
            <a:ext cx="277812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5"/>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943600" y="1371600"/>
            <a:ext cx="2433638" cy="2830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8851960"/>
      </p:ext>
    </p:extLst>
  </p:cSld>
  <p:clrMapOvr>
    <a:masterClrMapping/>
  </p:clrMapOvr>
  <p:transition spd="med">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296400" cy="697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Rectangle 2"/>
          <p:cNvSpPr>
            <a:spLocks noChangeArrowheads="1"/>
          </p:cNvSpPr>
          <p:nvPr/>
        </p:nvSpPr>
        <p:spPr bwMode="auto">
          <a:xfrm>
            <a:off x="4267200" y="228600"/>
            <a:ext cx="4572000"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000" b="1">
                <a:solidFill>
                  <a:prstClr val="black"/>
                </a:solidFill>
              </a:rPr>
              <a:t>Project Goals:</a:t>
            </a:r>
            <a:endParaRPr lang="en-US" altLang="en-US" sz="2000">
              <a:solidFill>
                <a:prstClr val="black"/>
              </a:solidFill>
            </a:endParaRPr>
          </a:p>
          <a:p>
            <a:pPr eaLnBrk="1" fontAlgn="base" hangingPunct="1">
              <a:spcBef>
                <a:spcPct val="0"/>
              </a:spcBef>
              <a:spcAft>
                <a:spcPct val="0"/>
              </a:spcAft>
              <a:buFontTx/>
              <a:buNone/>
            </a:pPr>
            <a:r>
              <a:rPr lang="en-US" altLang="en-US" sz="2000">
                <a:solidFill>
                  <a:prstClr val="black"/>
                </a:solidFill>
              </a:rPr>
              <a:t>Zero net energy consumption </a:t>
            </a:r>
          </a:p>
          <a:p>
            <a:pPr eaLnBrk="1" fontAlgn="base" hangingPunct="1">
              <a:spcBef>
                <a:spcPct val="0"/>
              </a:spcBef>
              <a:spcAft>
                <a:spcPct val="0"/>
              </a:spcAft>
              <a:buFontTx/>
              <a:buNone/>
            </a:pPr>
            <a:r>
              <a:rPr lang="en-US" altLang="en-US" sz="2000">
                <a:solidFill>
                  <a:prstClr val="black"/>
                </a:solidFill>
              </a:rPr>
              <a:t>Reduce water use &gt; 90%</a:t>
            </a:r>
          </a:p>
          <a:p>
            <a:pPr eaLnBrk="1" fontAlgn="base" hangingPunct="1">
              <a:spcBef>
                <a:spcPct val="0"/>
              </a:spcBef>
              <a:spcAft>
                <a:spcPct val="0"/>
              </a:spcAft>
              <a:buFontTx/>
              <a:buNone/>
            </a:pPr>
            <a:r>
              <a:rPr lang="en-US" altLang="en-US" sz="2000">
                <a:solidFill>
                  <a:prstClr val="black"/>
                </a:solidFill>
              </a:rPr>
              <a:t>Significantly reduce building maintenance</a:t>
            </a:r>
          </a:p>
        </p:txBody>
      </p:sp>
      <p:pic>
        <p:nvPicPr>
          <p:cNvPr id="22532"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4800" y="228600"/>
            <a:ext cx="3657600" cy="175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3" name="Picture 4"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001000" y="2286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Rectangle 7"/>
          <p:cNvSpPr>
            <a:spLocks noChangeArrowheads="1"/>
          </p:cNvSpPr>
          <p:nvPr/>
        </p:nvSpPr>
        <p:spPr bwMode="auto">
          <a:xfrm>
            <a:off x="0" y="5867400"/>
            <a:ext cx="838200" cy="6096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endParaRPr lang="en-US" altLang="en-US" sz="1800">
              <a:solidFill>
                <a:prstClr val="black"/>
              </a:solidFill>
              <a:latin typeface="Arial" charset="0"/>
            </a:endParaRPr>
          </a:p>
        </p:txBody>
      </p:sp>
      <p:pic>
        <p:nvPicPr>
          <p:cNvPr id="22535" name="Picture 5" descr="ARC emblem.gif"/>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152400" y="5867400"/>
            <a:ext cx="1550988"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3091045"/>
      </p:ext>
    </p:extLst>
  </p:cSld>
  <p:clrMapOvr>
    <a:masterClrMapping/>
  </p:clrMapOvr>
  <p:transition spd="med">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0" y="-31750"/>
            <a:ext cx="91440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6627" name="TextBox 2"/>
          <p:cNvSpPr txBox="1">
            <a:spLocks noChangeArrowheads="1"/>
          </p:cNvSpPr>
          <p:nvPr/>
        </p:nvSpPr>
        <p:spPr bwMode="auto">
          <a:xfrm>
            <a:off x="5105400" y="449263"/>
            <a:ext cx="39481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4000">
                <a:solidFill>
                  <a:prstClr val="white"/>
                </a:solidFill>
                <a:cs typeface="Arial" charset="0"/>
              </a:rPr>
              <a:t>Food Production</a:t>
            </a:r>
          </a:p>
        </p:txBody>
      </p:sp>
      <p:cxnSp>
        <p:nvCxnSpPr>
          <p:cNvPr id="5" name="Straight Connector 4"/>
          <p:cNvCxnSpPr/>
          <p:nvPr/>
        </p:nvCxnSpPr>
        <p:spPr>
          <a:xfrm>
            <a:off x="4572000" y="1143000"/>
            <a:ext cx="4343400" cy="158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26629" name="Picture 7"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38556764"/>
      </p:ext>
    </p:extLst>
  </p:cSld>
  <p:clrMapOvr>
    <a:masterClrMapping/>
  </p:clrMapOvr>
  <p:transition spd="med">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3455007" cy="2303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6"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93" y="4567250"/>
            <a:ext cx="3436125" cy="2290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76600" y="1"/>
            <a:ext cx="3414257" cy="23019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792" y="2281472"/>
            <a:ext cx="3428669" cy="2285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332220" y="0"/>
            <a:ext cx="3124614" cy="2303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4" name="Picture 6"/>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105481" y="2281471"/>
            <a:ext cx="3428669" cy="22857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5" name="Picture 7"/>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144784" y="2303337"/>
            <a:ext cx="3312050" cy="2263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7" name="Picture 9"/>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2971800" y="4567251"/>
            <a:ext cx="3486150" cy="23000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8" name="Picture 10"/>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157374" y="4567251"/>
            <a:ext cx="3299460" cy="22907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DE6A3349-3137-4C23-A135-2005E390A11C}" type="slidenum">
              <a:rPr lang="en-US" smtClean="0"/>
              <a:pPr/>
              <a:t>28</a:t>
            </a:fld>
            <a:endParaRPr lang="en-US" dirty="0"/>
          </a:p>
        </p:txBody>
      </p:sp>
      <p:pic>
        <p:nvPicPr>
          <p:cNvPr id="12" name="Picture 5" descr="NASA emblem contoured.gif"/>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6650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7650" name="Picture 4" descr="BPC Rear View"/>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371600"/>
            <a:ext cx="2690813" cy="2620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5" descr="ColorfulMixedSalad"/>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971800" y="1354138"/>
            <a:ext cx="2971800" cy="169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8"/>
          <p:cNvSpPr>
            <a:spLocks noGrp="1"/>
          </p:cNvSpPr>
          <p:nvPr>
            <p:ph type="title"/>
          </p:nvPr>
        </p:nvSpPr>
        <p:spPr>
          <a:xfrm>
            <a:off x="457200" y="274638"/>
            <a:ext cx="8229600" cy="334962"/>
          </a:xfrm>
        </p:spPr>
        <p:txBody>
          <a:bodyPr rtlCol="0">
            <a:normAutofit fontScale="90000"/>
          </a:bodyPr>
          <a:lstStyle/>
          <a:p>
            <a:pPr eaLnBrk="1" fontAlgn="auto" hangingPunct="1">
              <a:spcAft>
                <a:spcPts val="0"/>
              </a:spcAft>
              <a:defRPr/>
            </a:pPr>
            <a:r>
              <a:rPr lang="en-US" dirty="0" smtClean="0">
                <a:solidFill>
                  <a:schemeClr val="bg1"/>
                </a:solidFill>
              </a:rPr>
              <a:t>Closed System Agriculture</a:t>
            </a:r>
          </a:p>
        </p:txBody>
      </p:sp>
      <p:pic>
        <p:nvPicPr>
          <p:cNvPr id="27653" name="Picture 10"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4" name="Picture 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505200" y="3097213"/>
            <a:ext cx="2438400"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5" name="Picture 2"/>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600" y="4038600"/>
            <a:ext cx="3201988" cy="2255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a:spLocks noChangeArrowheads="1"/>
          </p:cNvSpPr>
          <p:nvPr/>
        </p:nvSpPr>
        <p:spPr bwMode="auto">
          <a:xfrm>
            <a:off x="6096000" y="2057400"/>
            <a:ext cx="30480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pPr>
            <a:r>
              <a:rPr lang="en-US" altLang="en-US" sz="2800" dirty="0">
                <a:solidFill>
                  <a:prstClr val="white"/>
                </a:solidFill>
              </a:rPr>
              <a:t> Maximize Yield</a:t>
            </a:r>
          </a:p>
          <a:p>
            <a:pPr eaLnBrk="1" fontAlgn="base" hangingPunct="1">
              <a:spcBef>
                <a:spcPct val="0"/>
              </a:spcBef>
              <a:spcAft>
                <a:spcPct val="0"/>
              </a:spcAft>
            </a:pPr>
            <a:endParaRPr lang="en-US" altLang="en-US" sz="2800" dirty="0">
              <a:solidFill>
                <a:prstClr val="white"/>
              </a:solidFill>
            </a:endParaRPr>
          </a:p>
          <a:p>
            <a:pPr eaLnBrk="1" fontAlgn="base" hangingPunct="1">
              <a:spcBef>
                <a:spcPct val="0"/>
              </a:spcBef>
              <a:spcAft>
                <a:spcPct val="0"/>
              </a:spcAft>
            </a:pPr>
            <a:r>
              <a:rPr lang="en-US" altLang="en-US" sz="2800" dirty="0">
                <a:solidFill>
                  <a:prstClr val="white"/>
                </a:solidFill>
              </a:rPr>
              <a:t> Low Water</a:t>
            </a:r>
          </a:p>
          <a:p>
            <a:pPr eaLnBrk="1" fontAlgn="base" hangingPunct="1">
              <a:spcBef>
                <a:spcPct val="0"/>
              </a:spcBef>
              <a:spcAft>
                <a:spcPct val="0"/>
              </a:spcAft>
            </a:pPr>
            <a:endParaRPr lang="en-US" altLang="en-US" sz="2800" dirty="0">
              <a:solidFill>
                <a:prstClr val="white"/>
              </a:solidFill>
            </a:endParaRPr>
          </a:p>
          <a:p>
            <a:pPr eaLnBrk="1" fontAlgn="base" hangingPunct="1">
              <a:spcBef>
                <a:spcPct val="0"/>
              </a:spcBef>
              <a:spcAft>
                <a:spcPct val="0"/>
              </a:spcAft>
            </a:pPr>
            <a:r>
              <a:rPr lang="en-US" altLang="en-US" sz="2800" dirty="0">
                <a:solidFill>
                  <a:prstClr val="white"/>
                </a:solidFill>
              </a:rPr>
              <a:t> Efficient Lighting</a:t>
            </a:r>
          </a:p>
          <a:p>
            <a:pPr eaLnBrk="1" fontAlgn="base" hangingPunct="1">
              <a:spcBef>
                <a:spcPct val="0"/>
              </a:spcBef>
              <a:spcAft>
                <a:spcPct val="0"/>
              </a:spcAft>
            </a:pPr>
            <a:endParaRPr lang="en-US" altLang="en-US" sz="2800" b="1" dirty="0">
              <a:solidFill>
                <a:prstClr val="white"/>
              </a:solidFill>
            </a:endParaRPr>
          </a:p>
          <a:p>
            <a:pPr eaLnBrk="1" fontAlgn="base" hangingPunct="1">
              <a:spcBef>
                <a:spcPct val="0"/>
              </a:spcBef>
              <a:spcAft>
                <a:spcPct val="0"/>
              </a:spcAft>
            </a:pPr>
            <a:r>
              <a:rPr lang="en-US" altLang="en-US" sz="2800" dirty="0">
                <a:solidFill>
                  <a:prstClr val="white"/>
                </a:solidFill>
              </a:rPr>
              <a:t> Use recovered  </a:t>
            </a:r>
          </a:p>
          <a:p>
            <a:pPr eaLnBrk="1" fontAlgn="base" hangingPunct="1">
              <a:spcBef>
                <a:spcPct val="0"/>
              </a:spcBef>
              <a:spcAft>
                <a:spcPct val="0"/>
              </a:spcAft>
              <a:buFontTx/>
              <a:buNone/>
            </a:pPr>
            <a:r>
              <a:rPr lang="en-US" altLang="en-US" sz="2800" dirty="0">
                <a:solidFill>
                  <a:prstClr val="white"/>
                </a:solidFill>
              </a:rPr>
              <a:t>   nutrients </a:t>
            </a:r>
          </a:p>
        </p:txBody>
      </p:sp>
    </p:spTree>
    <p:extLst>
      <p:ext uri="{BB962C8B-B14F-4D97-AF65-F5344CB8AC3E}">
        <p14:creationId xmlns:p14="http://schemas.microsoft.com/office/powerpoint/2010/main" val="1180420297"/>
      </p:ext>
    </p:extLst>
  </p:cSld>
  <p:clrMapOvr>
    <a:masterClrMapping/>
  </p:clrMapOvr>
  <p:transition spd="med">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263525"/>
            <a:ext cx="9144000" cy="712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p:cNvSpPr txBox="1">
            <a:spLocks/>
          </p:cNvSpPr>
          <p:nvPr/>
        </p:nvSpPr>
        <p:spPr>
          <a:xfrm>
            <a:off x="2362200" y="762000"/>
            <a:ext cx="8229600" cy="715963"/>
          </a:xfrm>
          <a:prstGeom prst="rect">
            <a:avLst/>
          </a:prstGeom>
        </p:spPr>
        <p:txBody>
          <a:bodyPr>
            <a:normAutofit fontScale="97500" lnSpcReduction="10000"/>
          </a:bodyPr>
          <a:lstStyle/>
          <a:p>
            <a:pPr algn="ctr">
              <a:defRPr/>
            </a:pPr>
            <a:r>
              <a:rPr lang="en-US" sz="4400" dirty="0">
                <a:solidFill>
                  <a:prstClr val="white"/>
                </a:solidFill>
                <a:cs typeface="Arial" pitchFamily="34" charset="0"/>
              </a:rPr>
              <a:t>Waste Management</a:t>
            </a:r>
          </a:p>
        </p:txBody>
      </p:sp>
      <p:cxnSp>
        <p:nvCxnSpPr>
          <p:cNvPr id="5" name="Straight Connector 4"/>
          <p:cNvCxnSpPr/>
          <p:nvPr/>
        </p:nvCxnSpPr>
        <p:spPr>
          <a:xfrm>
            <a:off x="3810000" y="1401763"/>
            <a:ext cx="5105400" cy="158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23557" name="Picture 6"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7186917"/>
      </p:ext>
    </p:extLst>
  </p:cSld>
  <p:clrMapOvr>
    <a:masterClrMapping/>
  </p:clrMapOvr>
  <p:transition spd="med">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970" name="Rectangle 2"/>
          <p:cNvSpPr>
            <a:spLocks noGrp="1" noChangeArrowheads="1"/>
          </p:cNvSpPr>
          <p:nvPr>
            <p:ph type="title"/>
          </p:nvPr>
        </p:nvSpPr>
        <p:spPr>
          <a:xfrm>
            <a:off x="642937" y="114300"/>
            <a:ext cx="8229600" cy="762000"/>
          </a:xfrm>
        </p:spPr>
        <p:txBody>
          <a:bodyPr/>
          <a:lstStyle/>
          <a:p>
            <a:r>
              <a:rPr lang="en-US" altLang="en-US" sz="3200" dirty="0"/>
              <a:t>Apollo CM Temporary Trash Stowage Bags</a:t>
            </a:r>
          </a:p>
        </p:txBody>
      </p:sp>
      <p:pic>
        <p:nvPicPr>
          <p:cNvPr id="83971" name="Picture 3" descr="Apollo temp stowage bags"/>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43000" y="1447800"/>
            <a:ext cx="6553200" cy="3941763"/>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733430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1676400" y="6019800"/>
            <a:ext cx="30289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50000"/>
              </a:spcBef>
            </a:pPr>
            <a:r>
              <a:rPr lang="en-US" altLang="en-US">
                <a:solidFill>
                  <a:schemeClr val="tx2"/>
                </a:solidFill>
              </a:rPr>
              <a:t>3 Missions - 28, 59, 84 days</a:t>
            </a:r>
          </a:p>
        </p:txBody>
      </p:sp>
      <p:pic>
        <p:nvPicPr>
          <p:cNvPr id="87043" name="Picture 3" descr="skylab 3"/>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9600" y="0"/>
            <a:ext cx="11506200" cy="6916738"/>
          </a:xfrm>
          <a:prstGeom prst="rect">
            <a:avLst/>
          </a:prstGeom>
          <a:noFill/>
          <a:extLst>
            <a:ext uri="{909E8E84-426E-40DD-AFC4-6F175D3DCCD1}">
              <a14:hiddenFill xmlns:a14="http://schemas.microsoft.com/office/drawing/2010/main">
                <a:solidFill>
                  <a:srgbClr val="FFFFFF"/>
                </a:solidFill>
              </a14:hiddenFill>
            </a:ext>
          </a:extLst>
        </p:spPr>
      </p:pic>
      <p:pic>
        <p:nvPicPr>
          <p:cNvPr id="87044" name="Picture 4" descr="passing trash to tank in skylab"/>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85571" y="1600200"/>
            <a:ext cx="3957929" cy="424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5" descr="Sklab cut out"/>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96000" y="1219200"/>
            <a:ext cx="3763596"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2"/>
                </a:solidFill>
                <a:miter lim="800000"/>
                <a:headEnd/>
                <a:tailEnd/>
              </a14:hiddenLine>
            </a:ext>
          </a:extLst>
        </p:spPr>
      </p:pic>
      <p:sp>
        <p:nvSpPr>
          <p:cNvPr id="7" name="Rectangle 6"/>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046" name="Text Box 6"/>
          <p:cNvSpPr txBox="1">
            <a:spLocks noChangeArrowheads="1"/>
          </p:cNvSpPr>
          <p:nvPr/>
        </p:nvSpPr>
        <p:spPr bwMode="auto">
          <a:xfrm>
            <a:off x="1828800" y="152400"/>
            <a:ext cx="6322115" cy="769441"/>
          </a:xfrm>
          <a:prstGeom prst="rect">
            <a:avLst/>
          </a:prstGeom>
          <a:noFill/>
          <a:ln>
            <a:noFill/>
          </a:ln>
          <a:effectLst/>
        </p:spPr>
        <p:txBody>
          <a:bodyPr wrap="none">
            <a:spAutoFit/>
          </a:bodyPr>
          <a:lstStyle/>
          <a:p>
            <a:r>
              <a:rPr lang="en-US" altLang="en-US" sz="4400" dirty="0" err="1" smtClean="0"/>
              <a:t>SkyLab</a:t>
            </a:r>
            <a:r>
              <a:rPr lang="en-US" altLang="en-US" sz="4400" dirty="0" smtClean="0"/>
              <a:t> Solid Waste System</a:t>
            </a:r>
            <a:endParaRPr lang="en-US" altLang="en-US" sz="4400" dirty="0"/>
          </a:p>
        </p:txBody>
      </p:sp>
      <p:pic>
        <p:nvPicPr>
          <p:cNvPr id="8" name="Picture 6"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459368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8066" name="Picture 2" descr="Shuttle liftof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831" y="868363"/>
            <a:ext cx="9191626" cy="7315200"/>
          </a:xfrm>
          <a:prstGeom prst="rect">
            <a:avLst/>
          </a:prstGeom>
          <a:noFill/>
          <a:extLst>
            <a:ext uri="{909E8E84-426E-40DD-AFC4-6F175D3DCCD1}">
              <a14:hiddenFill xmlns:a14="http://schemas.microsoft.com/office/drawing/2010/main">
                <a:solidFill>
                  <a:srgbClr val="FFFFFF"/>
                </a:solidFill>
              </a14:hiddenFill>
            </a:ext>
          </a:extLst>
        </p:spPr>
      </p:pic>
      <p:pic>
        <p:nvPicPr>
          <p:cNvPr id="88067" name="Picture 3" descr="Trash football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668570" y="1905000"/>
            <a:ext cx="3299699" cy="22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615469" y="4414736"/>
            <a:ext cx="3352800" cy="2286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8069" name="Rectangle 5"/>
          <p:cNvSpPr>
            <a:spLocks noGrp="1" noChangeArrowheads="1"/>
          </p:cNvSpPr>
          <p:nvPr>
            <p:ph type="title"/>
          </p:nvPr>
        </p:nvSpPr>
        <p:spPr>
          <a:xfrm>
            <a:off x="-152400" y="-149125"/>
            <a:ext cx="8229600" cy="1143000"/>
          </a:xfrm>
        </p:spPr>
        <p:txBody>
          <a:bodyPr/>
          <a:lstStyle/>
          <a:p>
            <a:r>
              <a:rPr lang="en-US" altLang="en-US" dirty="0" smtClean="0">
                <a:solidFill>
                  <a:srgbClr val="000000"/>
                </a:solidFill>
              </a:rPr>
              <a:t>STS Trash Management</a:t>
            </a:r>
            <a:endParaRPr lang="en-US" altLang="en-US" dirty="0">
              <a:solidFill>
                <a:srgbClr val="000000"/>
              </a:solidFill>
            </a:endParaRPr>
          </a:p>
        </p:txBody>
      </p:sp>
      <p:pic>
        <p:nvPicPr>
          <p:cNvPr id="88070" name="Picture 6" descr="sts 73 foot waste compaction"/>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6200" y="1828800"/>
            <a:ext cx="2840224" cy="4191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NASA emblem contoured.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152400" y="92919"/>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413657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9090" name="Picture 2" descr="waste compacto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1200" y="1219200"/>
            <a:ext cx="7975600" cy="517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1" name="Rectangle 3"/>
          <p:cNvSpPr>
            <a:spLocks noGrp="1" noChangeArrowheads="1"/>
          </p:cNvSpPr>
          <p:nvPr>
            <p:ph type="title"/>
          </p:nvPr>
        </p:nvSpPr>
        <p:spPr>
          <a:xfrm>
            <a:off x="533400" y="76200"/>
            <a:ext cx="8229600" cy="868363"/>
          </a:xfrm>
        </p:spPr>
        <p:txBody>
          <a:bodyPr/>
          <a:lstStyle/>
          <a:p>
            <a:r>
              <a:rPr lang="en-US" altLang="en-US" sz="4000" dirty="0">
                <a:solidFill>
                  <a:srgbClr val="000000"/>
                </a:solidFill>
              </a:rPr>
              <a:t>STS – 35 EDO Trash Compactor</a:t>
            </a:r>
          </a:p>
        </p:txBody>
      </p:sp>
      <p:pic>
        <p:nvPicPr>
          <p:cNvPr id="4" name="Picture 5" descr="NASA emblem contoured.gi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33942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3175"/>
            <a:ext cx="9144000" cy="68643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5"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165168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506" name="Group 2"/>
          <p:cNvGrpSpPr>
            <a:grpSpLocks/>
          </p:cNvGrpSpPr>
          <p:nvPr/>
        </p:nvGrpSpPr>
        <p:grpSpPr bwMode="auto">
          <a:xfrm>
            <a:off x="609600" y="976393"/>
            <a:ext cx="7315200" cy="5867400"/>
            <a:chOff x="900" y="199"/>
            <a:chExt cx="4733" cy="3938"/>
          </a:xfrm>
        </p:grpSpPr>
        <p:sp>
          <p:nvSpPr>
            <p:cNvPr id="21507" name="Rectangle 3"/>
            <p:cNvSpPr>
              <a:spLocks noChangeArrowheads="1"/>
            </p:cNvSpPr>
            <p:nvPr/>
          </p:nvSpPr>
          <p:spPr bwMode="auto">
            <a:xfrm>
              <a:off x="900" y="3568"/>
              <a:ext cx="1512"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en-US" sz="1600" b="1"/>
                <a:t>URINAL INLET HOSE</a:t>
              </a:r>
              <a:endParaRPr lang="en-US" altLang="en-US" sz="1600" b="1">
                <a:solidFill>
                  <a:schemeClr val="bg1"/>
                </a:solidFill>
              </a:endParaRPr>
            </a:p>
          </p:txBody>
        </p:sp>
        <p:sp>
          <p:nvSpPr>
            <p:cNvPr id="21508" name="Rectangle 4"/>
            <p:cNvSpPr>
              <a:spLocks noChangeArrowheads="1"/>
            </p:cNvSpPr>
            <p:nvPr/>
          </p:nvSpPr>
          <p:spPr bwMode="auto">
            <a:xfrm>
              <a:off x="1590" y="782"/>
              <a:ext cx="1002" cy="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en-US" sz="1600" b="1"/>
                <a:t>COMPACT0R</a:t>
              </a:r>
              <a:endParaRPr lang="en-US" altLang="en-US" sz="1600" b="1">
                <a:solidFill>
                  <a:schemeClr val="bg1"/>
                </a:solidFill>
              </a:endParaRPr>
            </a:p>
          </p:txBody>
        </p:sp>
        <p:graphicFrame>
          <p:nvGraphicFramePr>
            <p:cNvPr id="21509" name="Object 5"/>
            <p:cNvGraphicFramePr>
              <a:graphicFrameLocks/>
            </p:cNvGraphicFramePr>
            <p:nvPr/>
          </p:nvGraphicFramePr>
          <p:xfrm>
            <a:off x="2607" y="513"/>
            <a:ext cx="2950" cy="3394"/>
          </p:xfrm>
          <a:graphic>
            <a:graphicData uri="http://schemas.openxmlformats.org/presentationml/2006/ole">
              <mc:AlternateContent xmlns:mc="http://schemas.openxmlformats.org/markup-compatibility/2006">
                <mc:Choice xmlns:v="urn:schemas-microsoft-com:vml" Requires="v">
                  <p:oleObj spid="_x0000_s2060" name="Bitmap Image" r:id="rId3" imgW="4682880" imgH="5387760" progId="Paint.Picture">
                    <p:embed/>
                  </p:oleObj>
                </mc:Choice>
                <mc:Fallback>
                  <p:oleObj name="Bitmap Image" r:id="rId3" imgW="4682880" imgH="5387760" progId="Paint.Picture">
                    <p:embed/>
                    <p:pic>
                      <p:nvPicPr>
                        <p:cNvPr id="21509" name="Object 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07" y="513"/>
                          <a:ext cx="2950" cy="3394"/>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10" name="Line 6"/>
            <p:cNvSpPr>
              <a:spLocks noChangeShapeType="1"/>
            </p:cNvSpPr>
            <p:nvPr/>
          </p:nvSpPr>
          <p:spPr bwMode="auto">
            <a:xfrm flipV="1">
              <a:off x="2257" y="2966"/>
              <a:ext cx="1655" cy="690"/>
            </a:xfrm>
            <a:prstGeom prst="line">
              <a:avLst/>
            </a:prstGeom>
            <a:noFill/>
            <a:ln w="25399">
              <a:solidFill>
                <a:srgbClr val="FF33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1" name="Rectangle 7"/>
            <p:cNvSpPr>
              <a:spLocks noChangeArrowheads="1"/>
            </p:cNvSpPr>
            <p:nvPr/>
          </p:nvSpPr>
          <p:spPr bwMode="auto">
            <a:xfrm>
              <a:off x="4696" y="291"/>
              <a:ext cx="937" cy="2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en-US" sz="1600" b="1"/>
                <a:t>THIGH BAR</a:t>
              </a:r>
            </a:p>
          </p:txBody>
        </p:sp>
        <p:sp>
          <p:nvSpPr>
            <p:cNvPr id="21512" name="Line 8"/>
            <p:cNvSpPr>
              <a:spLocks noChangeShapeType="1"/>
            </p:cNvSpPr>
            <p:nvPr/>
          </p:nvSpPr>
          <p:spPr bwMode="auto">
            <a:xfrm flipV="1">
              <a:off x="5088" y="478"/>
              <a:ext cx="190" cy="866"/>
            </a:xfrm>
            <a:prstGeom prst="line">
              <a:avLst/>
            </a:prstGeom>
            <a:noFill/>
            <a:ln w="25399">
              <a:solidFill>
                <a:srgbClr val="FF3300"/>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3" name="Rectangle 9"/>
            <p:cNvSpPr>
              <a:spLocks noChangeArrowheads="1"/>
            </p:cNvSpPr>
            <p:nvPr/>
          </p:nvSpPr>
          <p:spPr bwMode="auto">
            <a:xfrm>
              <a:off x="4040" y="199"/>
              <a:ext cx="591" cy="20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en-US" sz="1600" b="1"/>
                <a:t>SEAT</a:t>
              </a:r>
            </a:p>
          </p:txBody>
        </p:sp>
        <p:sp>
          <p:nvSpPr>
            <p:cNvPr id="21514" name="Line 10"/>
            <p:cNvSpPr>
              <a:spLocks noChangeShapeType="1"/>
            </p:cNvSpPr>
            <p:nvPr/>
          </p:nvSpPr>
          <p:spPr bwMode="auto">
            <a:xfrm flipV="1">
              <a:off x="4155" y="454"/>
              <a:ext cx="71" cy="1247"/>
            </a:xfrm>
            <a:prstGeom prst="line">
              <a:avLst/>
            </a:prstGeom>
            <a:noFill/>
            <a:ln w="25399">
              <a:solidFill>
                <a:srgbClr val="FF3300"/>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5" name="Rectangle 11"/>
            <p:cNvSpPr>
              <a:spLocks noChangeArrowheads="1"/>
            </p:cNvSpPr>
            <p:nvPr/>
          </p:nvSpPr>
          <p:spPr bwMode="auto">
            <a:xfrm>
              <a:off x="1488" y="3709"/>
              <a:ext cx="1270"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en-US" sz="1600" b="1"/>
                <a:t>FECAL</a:t>
              </a:r>
              <a:r>
                <a:rPr lang="en-US" altLang="en-US" sz="1600" b="1">
                  <a:solidFill>
                    <a:schemeClr val="bg1"/>
                  </a:solidFill>
                </a:rPr>
                <a:t> </a:t>
              </a:r>
              <a:r>
                <a:rPr lang="en-US" altLang="en-US" sz="1600" b="1"/>
                <a:t>CAN</a:t>
              </a:r>
              <a:endParaRPr lang="en-US" altLang="en-US" sz="1600" b="1">
                <a:solidFill>
                  <a:schemeClr val="bg1"/>
                </a:solidFill>
              </a:endParaRPr>
            </a:p>
          </p:txBody>
        </p:sp>
        <p:sp>
          <p:nvSpPr>
            <p:cNvPr id="21516" name="Line 12"/>
            <p:cNvSpPr>
              <a:spLocks noChangeShapeType="1"/>
            </p:cNvSpPr>
            <p:nvPr/>
          </p:nvSpPr>
          <p:spPr bwMode="auto">
            <a:xfrm flipV="1">
              <a:off x="2314" y="3479"/>
              <a:ext cx="1532" cy="320"/>
            </a:xfrm>
            <a:prstGeom prst="line">
              <a:avLst/>
            </a:prstGeom>
            <a:noFill/>
            <a:ln w="25399">
              <a:solidFill>
                <a:srgbClr val="FF33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7" name="Rectangle 13"/>
            <p:cNvSpPr>
              <a:spLocks noChangeArrowheads="1"/>
            </p:cNvSpPr>
            <p:nvPr/>
          </p:nvSpPr>
          <p:spPr bwMode="auto">
            <a:xfrm>
              <a:off x="1059" y="3339"/>
              <a:ext cx="1239"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en-US" sz="1600" b="1"/>
                <a:t>FOOT RESTRAINT</a:t>
              </a:r>
              <a:endParaRPr lang="en-US" altLang="en-US" sz="1600" b="1">
                <a:solidFill>
                  <a:schemeClr val="bg1"/>
                </a:solidFill>
              </a:endParaRPr>
            </a:p>
          </p:txBody>
        </p:sp>
        <p:sp>
          <p:nvSpPr>
            <p:cNvPr id="21518" name="Line 14"/>
            <p:cNvSpPr>
              <a:spLocks noChangeShapeType="1"/>
            </p:cNvSpPr>
            <p:nvPr/>
          </p:nvSpPr>
          <p:spPr bwMode="auto">
            <a:xfrm flipV="1">
              <a:off x="2276" y="3207"/>
              <a:ext cx="817" cy="239"/>
            </a:xfrm>
            <a:prstGeom prst="line">
              <a:avLst/>
            </a:prstGeom>
            <a:noFill/>
            <a:ln w="25399">
              <a:solidFill>
                <a:srgbClr val="FF33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19" name="Rectangle 15"/>
            <p:cNvSpPr>
              <a:spLocks noChangeArrowheads="1"/>
            </p:cNvSpPr>
            <p:nvPr/>
          </p:nvSpPr>
          <p:spPr bwMode="auto">
            <a:xfrm>
              <a:off x="4570" y="3935"/>
              <a:ext cx="916" cy="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eaLnBrk="0" hangingPunct="0"/>
              <a:r>
                <a:rPr lang="en-US" altLang="en-US" sz="1600" b="1"/>
                <a:t>FAN/SEPs</a:t>
              </a:r>
            </a:p>
          </p:txBody>
        </p:sp>
        <p:sp>
          <p:nvSpPr>
            <p:cNvPr id="21520" name="Line 16"/>
            <p:cNvSpPr>
              <a:spLocks noChangeShapeType="1"/>
            </p:cNvSpPr>
            <p:nvPr/>
          </p:nvSpPr>
          <p:spPr bwMode="auto">
            <a:xfrm>
              <a:off x="2511" y="917"/>
              <a:ext cx="1342" cy="469"/>
            </a:xfrm>
            <a:prstGeom prst="line">
              <a:avLst/>
            </a:prstGeom>
            <a:noFill/>
            <a:ln w="25399">
              <a:solidFill>
                <a:srgbClr val="FF0033"/>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521" name="Line 17"/>
            <p:cNvSpPr>
              <a:spLocks noChangeShapeType="1"/>
            </p:cNvSpPr>
            <p:nvPr/>
          </p:nvSpPr>
          <p:spPr bwMode="auto">
            <a:xfrm flipV="1">
              <a:off x="4634" y="3380"/>
              <a:ext cx="221" cy="577"/>
            </a:xfrm>
            <a:prstGeom prst="line">
              <a:avLst/>
            </a:prstGeom>
            <a:noFill/>
            <a:ln w="25399">
              <a:solidFill>
                <a:srgbClr val="FF3300"/>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21522" name="Text Box 18"/>
          <p:cNvSpPr txBox="1">
            <a:spLocks noChangeArrowheads="1"/>
          </p:cNvSpPr>
          <p:nvPr/>
        </p:nvSpPr>
        <p:spPr bwMode="auto">
          <a:xfrm>
            <a:off x="-533400" y="195773"/>
            <a:ext cx="9536074" cy="646331"/>
          </a:xfrm>
          <a:prstGeom prst="rect">
            <a:avLst/>
          </a:prstGeom>
          <a:noFill/>
          <a:ln w="12700">
            <a:noFill/>
            <a:miter lim="800000"/>
            <a:headEnd type="none" w="sm" len="sm"/>
            <a:tailEnd type="none" w="sm" len="sm"/>
          </a:ln>
          <a:effectLst/>
        </p:spPr>
        <p:txBody>
          <a:bodyPr wrap="square">
            <a:spAutoFit/>
          </a:bodyPr>
          <a:lstStyle/>
          <a:p>
            <a:pPr algn="ctr" eaLnBrk="0" hangingPunct="0"/>
            <a:r>
              <a:rPr lang="en-US" altLang="en-US" sz="3600" b="1" dirty="0" smtClean="0"/>
              <a:t>Fecal Waste </a:t>
            </a:r>
            <a:r>
              <a:rPr lang="en-US" altLang="en-US" sz="3600" b="1" dirty="0"/>
              <a:t>Collection </a:t>
            </a:r>
            <a:r>
              <a:rPr lang="en-US" altLang="en-US" sz="3600" b="1" dirty="0" smtClean="0"/>
              <a:t> System</a:t>
            </a:r>
            <a:endParaRPr lang="en-US" altLang="en-US" sz="3600" b="1" dirty="0"/>
          </a:p>
        </p:txBody>
      </p:sp>
      <p:pic>
        <p:nvPicPr>
          <p:cNvPr id="19" name="Picture 5"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32520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endParaRPr lang="en-US" altLang="en-US"/>
          </a:p>
        </p:txBody>
      </p:sp>
      <p:sp>
        <p:nvSpPr>
          <p:cNvPr id="4099" name="Rectangle 3"/>
          <p:cNvSpPr>
            <a:spLocks noGrp="1" noChangeArrowheads="1"/>
          </p:cNvSpPr>
          <p:nvPr>
            <p:ph type="body" idx="1"/>
          </p:nvPr>
        </p:nvSpPr>
        <p:spPr/>
        <p:txBody>
          <a:bodyPr/>
          <a:lstStyle/>
          <a:p>
            <a:endParaRPr lang="en-US" altLang="en-US"/>
          </a:p>
        </p:txBody>
      </p:sp>
      <p:pic>
        <p:nvPicPr>
          <p:cNvPr id="4100"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57200" y="18806"/>
            <a:ext cx="10363200" cy="68433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NASA emblem contoured.gif"/>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54498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8600" y="7512"/>
            <a:ext cx="10364804" cy="6850487"/>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3"/>
          <p:cNvGrpSpPr>
            <a:grpSpLocks/>
          </p:cNvGrpSpPr>
          <p:nvPr/>
        </p:nvGrpSpPr>
        <p:grpSpPr bwMode="auto">
          <a:xfrm>
            <a:off x="5258428" y="211058"/>
            <a:ext cx="3903663" cy="2627312"/>
            <a:chOff x="3216" y="361"/>
            <a:chExt cx="2459" cy="1655"/>
          </a:xfrm>
        </p:grpSpPr>
        <p:pic>
          <p:nvPicPr>
            <p:cNvPr id="4" name="Picture 4" descr="Russian Progress vehicl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16" y="384"/>
              <a:ext cx="2448" cy="1632"/>
            </a:xfrm>
            <a:prstGeom prst="rect">
              <a:avLst/>
            </a:prstGeom>
            <a:noFill/>
            <a:extLst>
              <a:ext uri="{909E8E84-426E-40DD-AFC4-6F175D3DCCD1}">
                <a14:hiddenFill xmlns:a14="http://schemas.microsoft.com/office/drawing/2010/main">
                  <a:solidFill>
                    <a:srgbClr val="FFFFFF"/>
                  </a:solidFill>
                </a14:hiddenFill>
              </a:ext>
            </a:extLst>
          </p:spPr>
        </p:pic>
        <p:sp>
          <p:nvSpPr>
            <p:cNvPr id="5" name="Text Box 5"/>
            <p:cNvSpPr txBox="1">
              <a:spLocks noChangeArrowheads="1"/>
            </p:cNvSpPr>
            <p:nvPr/>
          </p:nvSpPr>
          <p:spPr bwMode="auto">
            <a:xfrm>
              <a:off x="4790" y="361"/>
              <a:ext cx="8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solidFill>
                    <a:schemeClr val="bg1"/>
                  </a:solidFill>
                </a:rPr>
                <a:t>Progress</a:t>
              </a:r>
            </a:p>
          </p:txBody>
        </p:sp>
      </p:grpSp>
      <p:pic>
        <p:nvPicPr>
          <p:cNvPr id="6" name="Picture 5" descr="NASA emblem contoured.gi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392334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4578" name="Picture 3" descr="Aquaculture Tan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600200"/>
            <a:ext cx="2362200" cy="269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8"/>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438400" y="1524000"/>
            <a:ext cx="3330575" cy="220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0" name="Picture 9"/>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81000" y="4191000"/>
            <a:ext cx="2978150" cy="23622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4581" name="Picture 24" descr="D:\My Documents\Images\CherylF w RSB.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895600" y="3581400"/>
            <a:ext cx="282098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2" name="Title 7"/>
          <p:cNvSpPr>
            <a:spLocks noGrp="1"/>
          </p:cNvSpPr>
          <p:nvPr>
            <p:ph type="title"/>
          </p:nvPr>
        </p:nvSpPr>
        <p:spPr>
          <a:xfrm>
            <a:off x="762000" y="152400"/>
            <a:ext cx="8229600" cy="715963"/>
          </a:xfrm>
        </p:spPr>
        <p:txBody>
          <a:bodyPr/>
          <a:lstStyle/>
          <a:p>
            <a:pPr eaLnBrk="1" hangingPunct="1"/>
            <a:r>
              <a:rPr lang="en-US" altLang="en-US" sz="4000" smtClean="0">
                <a:solidFill>
                  <a:schemeClr val="bg1"/>
                </a:solidFill>
                <a:latin typeface="Arial" charset="0"/>
                <a:cs typeface="Arial" charset="0"/>
              </a:rPr>
              <a:t>“Waste” Conversion and Reuse </a:t>
            </a:r>
          </a:p>
        </p:txBody>
      </p:sp>
      <p:pic>
        <p:nvPicPr>
          <p:cNvPr id="24583" name="Picture 8" descr="NASA emblem contoured.gif"/>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a:spLocks noChangeArrowheads="1"/>
          </p:cNvSpPr>
          <p:nvPr/>
        </p:nvSpPr>
        <p:spPr bwMode="auto">
          <a:xfrm>
            <a:off x="5943600" y="1968500"/>
            <a:ext cx="3048000" cy="3670300"/>
          </a:xfrm>
          <a:prstGeom prst="rect">
            <a:avLst/>
          </a:prstGeom>
          <a:noFill/>
          <a:ln w="9525">
            <a:noFill/>
            <a:miter lim="800000"/>
            <a:headEnd/>
            <a:tailEnd/>
          </a:ln>
        </p:spPr>
        <p:txBody>
          <a:bodyPr>
            <a:spAutoFit/>
          </a:bodyPr>
          <a:lstStyle/>
          <a:p>
            <a:pPr>
              <a:buFont typeface="Arial" pitchFamily="34" charset="0"/>
              <a:buChar char="•"/>
              <a:defRPr/>
            </a:pPr>
            <a:r>
              <a:rPr lang="en-US" sz="2800" dirty="0">
                <a:solidFill>
                  <a:prstClr val="white"/>
                </a:solidFill>
              </a:rPr>
              <a:t> Volume Reduction</a:t>
            </a:r>
          </a:p>
          <a:p>
            <a:pPr>
              <a:buFont typeface="Arial" pitchFamily="34" charset="0"/>
              <a:buChar char="•"/>
              <a:defRPr/>
            </a:pPr>
            <a:endParaRPr lang="en-US" sz="1200" dirty="0">
              <a:solidFill>
                <a:prstClr val="white"/>
              </a:solidFill>
            </a:endParaRPr>
          </a:p>
          <a:p>
            <a:pPr>
              <a:buFont typeface="Arial" pitchFamily="34" charset="0"/>
              <a:buChar char="•"/>
              <a:defRPr/>
            </a:pPr>
            <a:r>
              <a:rPr lang="en-US" sz="2800" dirty="0">
                <a:solidFill>
                  <a:prstClr val="white"/>
                </a:solidFill>
              </a:rPr>
              <a:t> Odor Control</a:t>
            </a:r>
          </a:p>
          <a:p>
            <a:pPr>
              <a:buFont typeface="Arial" pitchFamily="34" charset="0"/>
              <a:buChar char="•"/>
              <a:defRPr/>
            </a:pPr>
            <a:endParaRPr lang="en-US" sz="1050" dirty="0">
              <a:solidFill>
                <a:prstClr val="white"/>
              </a:solidFill>
            </a:endParaRPr>
          </a:p>
          <a:p>
            <a:pPr>
              <a:buFont typeface="Arial" pitchFamily="34" charset="0"/>
              <a:buChar char="•"/>
              <a:defRPr/>
            </a:pPr>
            <a:r>
              <a:rPr lang="en-US" sz="2800" dirty="0">
                <a:solidFill>
                  <a:prstClr val="white"/>
                </a:solidFill>
              </a:rPr>
              <a:t> Sanitize</a:t>
            </a:r>
          </a:p>
          <a:p>
            <a:pPr>
              <a:buFont typeface="Arial" pitchFamily="34" charset="0"/>
              <a:buChar char="•"/>
              <a:defRPr/>
            </a:pPr>
            <a:endParaRPr lang="en-US" sz="1050" b="1" dirty="0">
              <a:solidFill>
                <a:prstClr val="white"/>
              </a:solidFill>
            </a:endParaRPr>
          </a:p>
          <a:p>
            <a:pPr>
              <a:buFont typeface="Arial" pitchFamily="34" charset="0"/>
              <a:buChar char="•"/>
              <a:defRPr/>
            </a:pPr>
            <a:r>
              <a:rPr lang="en-US" sz="2800" dirty="0">
                <a:solidFill>
                  <a:prstClr val="white"/>
                </a:solidFill>
              </a:rPr>
              <a:t> Generate H</a:t>
            </a:r>
            <a:r>
              <a:rPr lang="en-US" sz="2800" baseline="-25000" dirty="0">
                <a:solidFill>
                  <a:prstClr val="white"/>
                </a:solidFill>
              </a:rPr>
              <a:t>2</a:t>
            </a:r>
            <a:r>
              <a:rPr lang="en-US" sz="2800" dirty="0">
                <a:solidFill>
                  <a:prstClr val="white"/>
                </a:solidFill>
              </a:rPr>
              <a:t>O, O</a:t>
            </a:r>
            <a:r>
              <a:rPr lang="en-US" sz="2800" baseline="-25000" dirty="0">
                <a:solidFill>
                  <a:prstClr val="white"/>
                </a:solidFill>
              </a:rPr>
              <a:t>2</a:t>
            </a:r>
            <a:r>
              <a:rPr lang="en-US" sz="2800" dirty="0">
                <a:solidFill>
                  <a:prstClr val="white"/>
                </a:solidFill>
              </a:rPr>
              <a:t>,            CO</a:t>
            </a:r>
            <a:r>
              <a:rPr lang="en-US" sz="2800" baseline="-25000" dirty="0">
                <a:solidFill>
                  <a:prstClr val="white"/>
                </a:solidFill>
              </a:rPr>
              <a:t>2</a:t>
            </a:r>
            <a:r>
              <a:rPr lang="en-US" sz="2800" dirty="0">
                <a:solidFill>
                  <a:prstClr val="white"/>
                </a:solidFill>
              </a:rPr>
              <a:t>, Fuel, Nutrients, Building Materials </a:t>
            </a:r>
          </a:p>
        </p:txBody>
      </p:sp>
    </p:spTree>
    <p:extLst>
      <p:ext uri="{BB962C8B-B14F-4D97-AF65-F5344CB8AC3E}">
        <p14:creationId xmlns:p14="http://schemas.microsoft.com/office/powerpoint/2010/main" val="3010088636"/>
      </p:ext>
    </p:extLst>
  </p:cSld>
  <p:clrMapOvr>
    <a:masterClrMapping/>
  </p:clrMapOvr>
  <p:transition spd="med">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88010" y="152401"/>
            <a:ext cx="8229600" cy="715962"/>
          </a:xfrm>
        </p:spPr>
        <p:txBody>
          <a:bodyPr rtlCol="0">
            <a:normAutofit fontScale="90000"/>
          </a:bodyPr>
          <a:lstStyle/>
          <a:p>
            <a:pPr eaLnBrk="1" fontAlgn="auto" hangingPunct="1">
              <a:spcAft>
                <a:spcPts val="0"/>
              </a:spcAft>
              <a:defRPr/>
            </a:pPr>
            <a:r>
              <a:rPr lang="en-US" dirty="0" smtClean="0"/>
              <a:t>“Cradle to Cradle” Philosophy</a:t>
            </a:r>
          </a:p>
        </p:txBody>
      </p:sp>
      <p:pic>
        <p:nvPicPr>
          <p:cNvPr id="25603" name="Picture 1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55625" y="3389313"/>
            <a:ext cx="2590800" cy="221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4" name="Picture 1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75425" y="3638550"/>
            <a:ext cx="1501775" cy="177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6" descr="Heat melt compactor 1.wmf"/>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908425" y="3105150"/>
            <a:ext cx="1881188"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AutoShape 6"/>
          <p:cNvSpPr>
            <a:spLocks noChangeArrowheads="1"/>
          </p:cNvSpPr>
          <p:nvPr/>
        </p:nvSpPr>
        <p:spPr bwMode="auto">
          <a:xfrm>
            <a:off x="3070225" y="4400550"/>
            <a:ext cx="896938" cy="385763"/>
          </a:xfrm>
          <a:prstGeom prst="rightArrow">
            <a:avLst>
              <a:gd name="adj1" fmla="val 50000"/>
              <a:gd name="adj2" fmla="val 58128"/>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0"/>
          </a:gradFill>
          <a:ln w="9525">
            <a:solidFill>
              <a:schemeClr val="tx1"/>
            </a:solidFill>
            <a:miter lim="800000"/>
            <a:headEnd/>
            <a:tailEnd/>
          </a:ln>
        </p:spPr>
        <p:txBody>
          <a:bodyPr wrap="none" anchor="ctr"/>
          <a:lstStyle/>
          <a:p>
            <a:pPr>
              <a:defRPr/>
            </a:pPr>
            <a:endParaRPr lang="en-US">
              <a:solidFill>
                <a:prstClr val="black"/>
              </a:solidFill>
            </a:endParaRPr>
          </a:p>
        </p:txBody>
      </p:sp>
      <p:sp>
        <p:nvSpPr>
          <p:cNvPr id="10" name="AutoShape 6"/>
          <p:cNvSpPr>
            <a:spLocks noChangeArrowheads="1"/>
          </p:cNvSpPr>
          <p:nvPr/>
        </p:nvSpPr>
        <p:spPr bwMode="auto">
          <a:xfrm>
            <a:off x="5737225" y="4400550"/>
            <a:ext cx="896938" cy="385763"/>
          </a:xfrm>
          <a:prstGeom prst="rightArrow">
            <a:avLst>
              <a:gd name="adj1" fmla="val 50000"/>
              <a:gd name="adj2" fmla="val 58128"/>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0"/>
          </a:gradFill>
          <a:ln w="9525">
            <a:solidFill>
              <a:schemeClr val="tx1"/>
            </a:solidFill>
            <a:miter lim="800000"/>
            <a:headEnd/>
            <a:tailEnd/>
          </a:ln>
        </p:spPr>
        <p:txBody>
          <a:bodyPr wrap="none" anchor="ctr"/>
          <a:lstStyle/>
          <a:p>
            <a:pPr>
              <a:defRPr/>
            </a:pPr>
            <a:endParaRPr lang="en-US">
              <a:solidFill>
                <a:prstClr val="black"/>
              </a:solidFill>
            </a:endParaRPr>
          </a:p>
        </p:txBody>
      </p:sp>
      <p:sp>
        <p:nvSpPr>
          <p:cNvPr id="25608" name="Rectangle 18"/>
          <p:cNvSpPr>
            <a:spLocks noChangeArrowheads="1"/>
          </p:cNvSpPr>
          <p:nvPr/>
        </p:nvSpPr>
        <p:spPr bwMode="auto">
          <a:xfrm>
            <a:off x="747713" y="5640388"/>
            <a:ext cx="22193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1800">
                <a:solidFill>
                  <a:prstClr val="black"/>
                </a:solidFill>
                <a:cs typeface="Times New Roman" pitchFamily="18" charset="0"/>
              </a:rPr>
              <a:t>Vehicle Trash Model</a:t>
            </a:r>
            <a:r>
              <a:rPr lang="en-US" altLang="en-US" sz="1100">
                <a:solidFill>
                  <a:prstClr val="black"/>
                </a:solidFill>
              </a:rPr>
              <a:t> </a:t>
            </a:r>
            <a:endParaRPr lang="en-US" altLang="en-US" sz="1800">
              <a:solidFill>
                <a:prstClr val="black"/>
              </a:solidFill>
            </a:endParaRPr>
          </a:p>
        </p:txBody>
      </p:sp>
      <p:sp>
        <p:nvSpPr>
          <p:cNvPr id="25609" name="Rectangle 19"/>
          <p:cNvSpPr>
            <a:spLocks noChangeArrowheads="1"/>
          </p:cNvSpPr>
          <p:nvPr/>
        </p:nvSpPr>
        <p:spPr bwMode="auto">
          <a:xfrm>
            <a:off x="6280150" y="5562600"/>
            <a:ext cx="24685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cs typeface="Times New Roman" pitchFamily="18" charset="0"/>
              </a:rPr>
              <a:t>Stable Plastic Disk –</a:t>
            </a:r>
          </a:p>
          <a:p>
            <a:pPr algn="ctr" eaLnBrk="1" fontAlgn="base" hangingPunct="1">
              <a:spcBef>
                <a:spcPct val="0"/>
              </a:spcBef>
              <a:spcAft>
                <a:spcPct val="0"/>
              </a:spcAft>
              <a:buFontTx/>
              <a:buNone/>
            </a:pPr>
            <a:r>
              <a:rPr lang="en-US" altLang="en-US" sz="1800">
                <a:solidFill>
                  <a:prstClr val="black"/>
                </a:solidFill>
                <a:cs typeface="Times New Roman" pitchFamily="18" charset="0"/>
              </a:rPr>
              <a:t>Potential Radiation Shielding</a:t>
            </a:r>
            <a:endParaRPr lang="en-US" altLang="en-US" sz="1800">
              <a:solidFill>
                <a:prstClr val="black"/>
              </a:solidFill>
            </a:endParaRPr>
          </a:p>
        </p:txBody>
      </p:sp>
      <p:sp>
        <p:nvSpPr>
          <p:cNvPr id="25610" name="Rectangle 20"/>
          <p:cNvSpPr>
            <a:spLocks noChangeArrowheads="1"/>
          </p:cNvSpPr>
          <p:nvPr/>
        </p:nvSpPr>
        <p:spPr bwMode="auto">
          <a:xfrm>
            <a:off x="3657600" y="5581650"/>
            <a:ext cx="2422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fontAlgn="base" hangingPunct="1">
              <a:spcBef>
                <a:spcPct val="0"/>
              </a:spcBef>
              <a:spcAft>
                <a:spcPct val="0"/>
              </a:spcAft>
              <a:buFontTx/>
              <a:buNone/>
            </a:pPr>
            <a:r>
              <a:rPr lang="en-US" altLang="en-US" sz="1800">
                <a:solidFill>
                  <a:prstClr val="black"/>
                </a:solidFill>
                <a:cs typeface="Times New Roman" pitchFamily="18" charset="0"/>
              </a:rPr>
              <a:t>Experimental Heat Melt Compactor</a:t>
            </a:r>
            <a:endParaRPr lang="en-US" altLang="en-US" sz="1800">
              <a:solidFill>
                <a:prstClr val="black"/>
              </a:solidFill>
            </a:endParaRPr>
          </a:p>
        </p:txBody>
      </p:sp>
      <p:pic>
        <p:nvPicPr>
          <p:cNvPr id="25611" name="Picture 10" descr="NASA emblem contoured.gif"/>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p:cNvSpPr txBox="1"/>
          <p:nvPr/>
        </p:nvSpPr>
        <p:spPr>
          <a:xfrm>
            <a:off x="685800" y="1196975"/>
            <a:ext cx="7848600" cy="1546225"/>
          </a:xfrm>
          <a:prstGeom prst="rect">
            <a:avLst/>
          </a:prstGeom>
          <a:noFill/>
        </p:spPr>
        <p:txBody>
          <a:bodyPr>
            <a:spAutoFit/>
          </a:bodyPr>
          <a:lstStyle/>
          <a:p>
            <a:pPr>
              <a:buFont typeface="Arial" pitchFamily="34" charset="0"/>
              <a:buChar char="•"/>
              <a:defRPr/>
            </a:pPr>
            <a:r>
              <a:rPr lang="en-US" sz="2800" dirty="0">
                <a:solidFill>
                  <a:prstClr val="black"/>
                </a:solidFill>
              </a:rPr>
              <a:t> Maximize “</a:t>
            </a:r>
            <a:r>
              <a:rPr lang="en-US" sz="2800" dirty="0" err="1">
                <a:solidFill>
                  <a:prstClr val="black"/>
                </a:solidFill>
              </a:rPr>
              <a:t>Upcycling</a:t>
            </a:r>
            <a:r>
              <a:rPr lang="en-US" sz="2800" dirty="0">
                <a:solidFill>
                  <a:prstClr val="black"/>
                </a:solidFill>
              </a:rPr>
              <a:t>” by designing materials for  </a:t>
            </a:r>
          </a:p>
          <a:p>
            <a:pPr>
              <a:defRPr/>
            </a:pPr>
            <a:r>
              <a:rPr lang="en-US" sz="2800" dirty="0">
                <a:solidFill>
                  <a:prstClr val="black"/>
                </a:solidFill>
              </a:rPr>
              <a:t>    reuse, recycling, remanufacturing</a:t>
            </a:r>
          </a:p>
          <a:p>
            <a:pPr>
              <a:buFont typeface="Arial" pitchFamily="34" charset="0"/>
              <a:buChar char="•"/>
              <a:defRPr/>
            </a:pPr>
            <a:endParaRPr lang="en-US" sz="1050" dirty="0">
              <a:solidFill>
                <a:prstClr val="black"/>
              </a:solidFill>
            </a:endParaRPr>
          </a:p>
          <a:p>
            <a:pPr>
              <a:buFont typeface="Arial" pitchFamily="34" charset="0"/>
              <a:buChar char="•"/>
              <a:defRPr/>
            </a:pPr>
            <a:r>
              <a:rPr lang="en-US" sz="2800" dirty="0">
                <a:solidFill>
                  <a:prstClr val="black"/>
                </a:solidFill>
              </a:rPr>
              <a:t> Eliminate toxins in source materials</a:t>
            </a:r>
          </a:p>
        </p:txBody>
      </p:sp>
    </p:spTree>
    <p:extLst>
      <p:ext uri="{BB962C8B-B14F-4D97-AF65-F5344CB8AC3E}">
        <p14:creationId xmlns:p14="http://schemas.microsoft.com/office/powerpoint/2010/main" val="2253763756"/>
      </p:ext>
    </p:extLst>
  </p:cSld>
  <p:clrMapOvr>
    <a:masterClrMapping/>
  </p:clrMapOvr>
  <p:transition spd="med">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a:p>
        </p:txBody>
      </p:sp>
      <p:sp>
        <p:nvSpPr>
          <p:cNvPr id="33794" name="Rectangle 2"/>
          <p:cNvSpPr>
            <a:spLocks noChangeArrowheads="1"/>
          </p:cNvSpPr>
          <p:nvPr/>
        </p:nvSpPr>
        <p:spPr bwMode="auto">
          <a:xfrm>
            <a:off x="381000" y="990600"/>
            <a:ext cx="8534400" cy="5715000"/>
          </a:xfrm>
          <a:prstGeom prst="rect">
            <a:avLst/>
          </a:prstGeom>
          <a:noFill/>
          <a:ln w="9525">
            <a:solidFill>
              <a:srgbClr val="ECEC94"/>
            </a:solidFill>
            <a:miter lim="800000"/>
            <a:headEnd/>
            <a:tailEnd/>
          </a:ln>
          <a:effectLst/>
        </p:spPr>
        <p:txBody>
          <a:bodyPr wrap="none" anchor="ctr"/>
          <a:lstStyle/>
          <a:p>
            <a:pPr algn="ctr" eaLnBrk="0" hangingPunct="0"/>
            <a:endParaRPr lang="en-US" altLang="en-US" sz="2400"/>
          </a:p>
        </p:txBody>
      </p:sp>
      <p:sp>
        <p:nvSpPr>
          <p:cNvPr id="33795" name="Rectangle 3"/>
          <p:cNvSpPr>
            <a:spLocks noGrp="1" noChangeArrowheads="1"/>
          </p:cNvSpPr>
          <p:nvPr>
            <p:ph type="title"/>
          </p:nvPr>
        </p:nvSpPr>
        <p:spPr>
          <a:xfrm>
            <a:off x="838200" y="190500"/>
            <a:ext cx="8001000" cy="685800"/>
          </a:xfrm>
          <a:noFill/>
          <a:ln>
            <a:noFill/>
            <a:miter lim="800000"/>
            <a:headEnd/>
            <a:tailEnd/>
          </a:ln>
        </p:spPr>
        <p:txBody>
          <a:bodyPr/>
          <a:lstStyle/>
          <a:p>
            <a:r>
              <a:rPr lang="en-US" altLang="en-US" sz="3200" b="1" dirty="0" err="1" smtClean="0"/>
              <a:t>Physicochemcial</a:t>
            </a:r>
            <a:r>
              <a:rPr lang="en-US" altLang="en-US" sz="3200" b="1" dirty="0" smtClean="0"/>
              <a:t> </a:t>
            </a:r>
            <a:r>
              <a:rPr lang="en-US" altLang="en-US" sz="3200" b="1" dirty="0"/>
              <a:t>Solid Waste </a:t>
            </a:r>
            <a:r>
              <a:rPr lang="en-US" altLang="en-US" sz="3200" b="1" dirty="0" smtClean="0"/>
              <a:t>Technologies</a:t>
            </a:r>
            <a:endParaRPr lang="en-US" altLang="en-US" sz="3200" b="1" dirty="0"/>
          </a:p>
        </p:txBody>
      </p:sp>
      <p:sp>
        <p:nvSpPr>
          <p:cNvPr id="33796" name="Rectangle 4"/>
          <p:cNvSpPr>
            <a:spLocks noGrp="1" noChangeArrowheads="1"/>
          </p:cNvSpPr>
          <p:nvPr>
            <p:ph type="body" sz="half" idx="1"/>
          </p:nvPr>
        </p:nvSpPr>
        <p:spPr>
          <a:xfrm>
            <a:off x="685800" y="1212073"/>
            <a:ext cx="8305800" cy="5486400"/>
          </a:xfrm>
        </p:spPr>
        <p:txBody>
          <a:bodyPr/>
          <a:lstStyle/>
          <a:p>
            <a:r>
              <a:rPr lang="en-US" altLang="en-US" sz="1800" dirty="0"/>
              <a:t>Drying -</a:t>
            </a:r>
          </a:p>
          <a:p>
            <a:pPr lvl="1"/>
            <a:r>
              <a:rPr lang="en-US" altLang="en-US" sz="1600" dirty="0"/>
              <a:t>Thermal </a:t>
            </a:r>
          </a:p>
          <a:p>
            <a:pPr lvl="1"/>
            <a:r>
              <a:rPr lang="en-US" altLang="en-US" sz="1600" dirty="0" err="1"/>
              <a:t>Lyophilization</a:t>
            </a:r>
            <a:endParaRPr lang="en-US" altLang="en-US" sz="1600" dirty="0"/>
          </a:p>
          <a:p>
            <a:r>
              <a:rPr lang="en-US" altLang="en-US" sz="1800" dirty="0"/>
              <a:t>Sterilization - </a:t>
            </a:r>
          </a:p>
          <a:p>
            <a:pPr lvl="1"/>
            <a:r>
              <a:rPr lang="en-US" altLang="en-US" sz="1600" dirty="0"/>
              <a:t>Chemical treatment</a:t>
            </a:r>
          </a:p>
          <a:p>
            <a:pPr lvl="1"/>
            <a:r>
              <a:rPr lang="en-US" altLang="en-US" sz="1600" dirty="0"/>
              <a:t>Thermal treatment</a:t>
            </a:r>
          </a:p>
          <a:p>
            <a:r>
              <a:rPr lang="en-US" altLang="en-US" sz="1800" dirty="0"/>
              <a:t>Oxidation - </a:t>
            </a:r>
          </a:p>
          <a:p>
            <a:pPr lvl="1"/>
            <a:r>
              <a:rPr lang="en-US" altLang="en-US" sz="1600" dirty="0"/>
              <a:t>Super Critical Water Oxidation </a:t>
            </a:r>
          </a:p>
          <a:p>
            <a:pPr lvl="1"/>
            <a:r>
              <a:rPr lang="en-US" altLang="en-US" sz="1600" dirty="0"/>
              <a:t>Incineration</a:t>
            </a:r>
          </a:p>
          <a:p>
            <a:pPr lvl="1"/>
            <a:r>
              <a:rPr lang="en-US" altLang="en-US" sz="1600" dirty="0"/>
              <a:t>Electrochemical</a:t>
            </a:r>
          </a:p>
          <a:p>
            <a:pPr lvl="1"/>
            <a:r>
              <a:rPr lang="en-US" altLang="en-US" sz="1600" dirty="0"/>
              <a:t>Hydrogen peroxide  </a:t>
            </a:r>
          </a:p>
          <a:p>
            <a:r>
              <a:rPr lang="en-US" altLang="en-US" sz="1800" dirty="0"/>
              <a:t>Reduction - </a:t>
            </a:r>
          </a:p>
          <a:p>
            <a:pPr lvl="1"/>
            <a:r>
              <a:rPr lang="en-US" altLang="en-US" sz="1600" dirty="0"/>
              <a:t>Pyrolysis </a:t>
            </a:r>
            <a:endParaRPr lang="en-US" altLang="en-US" sz="1400" dirty="0"/>
          </a:p>
          <a:p>
            <a:pPr lvl="1"/>
            <a:r>
              <a:rPr lang="en-US" altLang="en-US" sz="1600" dirty="0"/>
              <a:t>Gasification (magnetically-assisted)</a:t>
            </a:r>
            <a:endParaRPr lang="en-US" altLang="en-US" sz="2000" dirty="0"/>
          </a:p>
          <a:p>
            <a:endParaRPr lang="en-US" altLang="en-US" sz="2400" dirty="0"/>
          </a:p>
        </p:txBody>
      </p:sp>
      <p:grpSp>
        <p:nvGrpSpPr>
          <p:cNvPr id="33797" name="Group 5"/>
          <p:cNvGrpSpPr>
            <a:grpSpLocks/>
          </p:cNvGrpSpPr>
          <p:nvPr/>
        </p:nvGrpSpPr>
        <p:grpSpPr bwMode="auto">
          <a:xfrm>
            <a:off x="5867400" y="2286000"/>
            <a:ext cx="2705100" cy="2084388"/>
            <a:chOff x="288" y="912"/>
            <a:chExt cx="2290" cy="2427"/>
          </a:xfrm>
        </p:grpSpPr>
        <p:pic>
          <p:nvPicPr>
            <p:cNvPr id="33798" name="Picture 6"/>
            <p:cNvPicPr>
              <a:picLocks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96" y="920"/>
              <a:ext cx="2280" cy="2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799" name="Rectangle 7"/>
            <p:cNvSpPr>
              <a:spLocks noChangeArrowheads="1"/>
            </p:cNvSpPr>
            <p:nvPr/>
          </p:nvSpPr>
          <p:spPr bwMode="auto">
            <a:xfrm>
              <a:off x="288" y="912"/>
              <a:ext cx="2290" cy="2427"/>
            </a:xfrm>
            <a:prstGeom prst="rect">
              <a:avLst/>
            </a:prstGeom>
            <a:noFill/>
            <a:ln w="12700">
              <a:solidFill>
                <a:srgbClr val="00008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33800"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38600" y="1219200"/>
            <a:ext cx="1600200" cy="1390650"/>
          </a:xfrm>
          <a:prstGeom prst="rect">
            <a:avLst/>
          </a:prstGeom>
          <a:solidFill>
            <a:srgbClr val="FFFF99"/>
          </a:solidFill>
          <a:ln w="12700">
            <a:solidFill>
              <a:srgbClr val="040224"/>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1" name="Picture 9"/>
          <p:cNvPicPr>
            <a:picLocks noChangeAspect="1" noChangeArrowheads="1"/>
          </p:cNvPicPr>
          <p:nvPr/>
        </p:nvPicPr>
        <p:blipFill>
          <a:blip r:embed="rId4" cstate="email">
            <a:extLst>
              <a:ext uri="{28A0092B-C50C-407E-A947-70E740481C1C}">
                <a14:useLocalDpi xmlns:a14="http://schemas.microsoft.com/office/drawing/2010/main"/>
              </a:ext>
            </a:extLst>
          </a:blip>
          <a:srcRect l="5554" t="5545" r="4628" b="10544"/>
          <a:stretch>
            <a:fillRect/>
          </a:stretch>
        </p:blipFill>
        <p:spPr bwMode="auto">
          <a:xfrm>
            <a:off x="7391400" y="4953000"/>
            <a:ext cx="1295400" cy="1214438"/>
          </a:xfrm>
          <a:prstGeom prst="rect">
            <a:avLst/>
          </a:prstGeom>
          <a:noFill/>
          <a:ln w="12700">
            <a:solidFill>
              <a:srgbClr val="040224"/>
            </a:solidFill>
            <a:miter lim="800000"/>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802" name="Picture 1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24400" y="4572000"/>
            <a:ext cx="1968500" cy="1951038"/>
          </a:xfrm>
          <a:prstGeom prst="rect">
            <a:avLst/>
          </a:prstGeom>
          <a:noFill/>
          <a:ln w="1270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803" name="Line 11"/>
          <p:cNvSpPr>
            <a:spLocks noChangeShapeType="1"/>
          </p:cNvSpPr>
          <p:nvPr/>
        </p:nvSpPr>
        <p:spPr bwMode="auto">
          <a:xfrm>
            <a:off x="6705600" y="55626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4" name="Line 12"/>
          <p:cNvSpPr>
            <a:spLocks noChangeShapeType="1"/>
          </p:cNvSpPr>
          <p:nvPr/>
        </p:nvSpPr>
        <p:spPr bwMode="auto">
          <a:xfrm flipV="1">
            <a:off x="2667000" y="1600200"/>
            <a:ext cx="12954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5" name="Line 13"/>
          <p:cNvSpPr>
            <a:spLocks noChangeShapeType="1"/>
          </p:cNvSpPr>
          <p:nvPr/>
        </p:nvSpPr>
        <p:spPr bwMode="auto">
          <a:xfrm flipV="1">
            <a:off x="4191000" y="3124200"/>
            <a:ext cx="16002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6" name="Line 14"/>
          <p:cNvSpPr>
            <a:spLocks noChangeShapeType="1"/>
          </p:cNvSpPr>
          <p:nvPr/>
        </p:nvSpPr>
        <p:spPr bwMode="auto">
          <a:xfrm>
            <a:off x="3124200" y="3733800"/>
            <a:ext cx="1447800" cy="838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3807" name="Picture 1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019800" y="1143000"/>
            <a:ext cx="793750" cy="914400"/>
          </a:xfrm>
          <a:prstGeom prst="rect">
            <a:avLst/>
          </a:prstGeom>
          <a:noFill/>
          <a:ln w="9525">
            <a:solidFill>
              <a:srgbClr val="040224"/>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808" name="Line 16"/>
          <p:cNvSpPr>
            <a:spLocks noChangeShapeType="1"/>
          </p:cNvSpPr>
          <p:nvPr/>
        </p:nvSpPr>
        <p:spPr bwMode="auto">
          <a:xfrm>
            <a:off x="5638800" y="1600200"/>
            <a:ext cx="381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09" name="Line 17"/>
          <p:cNvSpPr>
            <a:spLocks noChangeShapeType="1"/>
          </p:cNvSpPr>
          <p:nvPr/>
        </p:nvSpPr>
        <p:spPr bwMode="auto">
          <a:xfrm>
            <a:off x="2743200" y="3733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810" name="Text Box 18"/>
          <p:cNvSpPr txBox="1">
            <a:spLocks noChangeArrowheads="1"/>
          </p:cNvSpPr>
          <p:nvPr/>
        </p:nvSpPr>
        <p:spPr bwMode="auto">
          <a:xfrm>
            <a:off x="6705600" y="5334000"/>
            <a:ext cx="7620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spcBef>
                <a:spcPct val="50000"/>
              </a:spcBef>
            </a:pPr>
            <a:r>
              <a:rPr lang="en-US" altLang="en-US" sz="1000"/>
              <a:t>Exhaust</a:t>
            </a:r>
          </a:p>
        </p:txBody>
      </p:sp>
      <p:sp>
        <p:nvSpPr>
          <p:cNvPr id="33812" name="Rectangle 20"/>
          <p:cNvSpPr>
            <a:spLocks noChangeArrowheads="1"/>
          </p:cNvSpPr>
          <p:nvPr/>
        </p:nvSpPr>
        <p:spPr bwMode="auto">
          <a:xfrm>
            <a:off x="-822325" y="6138863"/>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50000"/>
              </a:spcBef>
            </a:pPr>
            <a:endParaRPr lang="en-US" altLang="en-US" sz="2000"/>
          </a:p>
        </p:txBody>
      </p:sp>
      <p:pic>
        <p:nvPicPr>
          <p:cNvPr id="21" name="Picture 5" descr="NASA emblem contoured.gif"/>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886120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0" y="0"/>
            <a:ext cx="9144000" cy="990600"/>
          </a:xfrm>
          <a:prstGeom prst="rect">
            <a:avLst/>
          </a:prstGeom>
          <a:solidFill>
            <a:schemeClr val="bg1">
              <a:lumMod val="6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818" name="Rectangle 2"/>
          <p:cNvSpPr>
            <a:spLocks noGrp="1" noChangeArrowheads="1"/>
          </p:cNvSpPr>
          <p:nvPr>
            <p:ph type="title"/>
          </p:nvPr>
        </p:nvSpPr>
        <p:spPr>
          <a:xfrm>
            <a:off x="58119" y="165100"/>
            <a:ext cx="8534400" cy="685800"/>
          </a:xfrm>
          <a:noFill/>
          <a:ln>
            <a:noFill/>
            <a:miter lim="800000"/>
            <a:headEnd/>
            <a:tailEnd/>
          </a:ln>
        </p:spPr>
        <p:txBody>
          <a:bodyPr/>
          <a:lstStyle/>
          <a:p>
            <a:r>
              <a:rPr lang="en-US" altLang="en-US" sz="3200" b="1" dirty="0"/>
              <a:t>Biological </a:t>
            </a:r>
            <a:r>
              <a:rPr lang="en-US" altLang="en-US" sz="3200" b="1" dirty="0" smtClean="0"/>
              <a:t>Solid Waste </a:t>
            </a:r>
            <a:r>
              <a:rPr lang="en-US" altLang="en-US" sz="3200" b="1" dirty="0"/>
              <a:t>Technologies</a:t>
            </a:r>
          </a:p>
        </p:txBody>
      </p:sp>
      <p:sp>
        <p:nvSpPr>
          <p:cNvPr id="34819" name="Rectangle 3"/>
          <p:cNvSpPr>
            <a:spLocks noGrp="1" noChangeArrowheads="1"/>
          </p:cNvSpPr>
          <p:nvPr>
            <p:ph type="body" sz="half" idx="1"/>
          </p:nvPr>
        </p:nvSpPr>
        <p:spPr>
          <a:xfrm>
            <a:off x="381000" y="990600"/>
            <a:ext cx="8458200" cy="5638800"/>
          </a:xfrm>
          <a:noFill/>
          <a:ln>
            <a:solidFill>
              <a:srgbClr val="ECEC94"/>
            </a:solidFill>
            <a:miter lim="800000"/>
            <a:headEnd/>
            <a:tailEnd/>
          </a:ln>
        </p:spPr>
        <p:txBody>
          <a:bodyPr/>
          <a:lstStyle/>
          <a:p>
            <a:r>
              <a:rPr lang="en-US" altLang="en-US" sz="1800" dirty="0"/>
              <a:t>Composting </a:t>
            </a:r>
          </a:p>
          <a:p>
            <a:pPr lvl="1"/>
            <a:r>
              <a:rPr lang="en-US" altLang="en-US" sz="1600" dirty="0"/>
              <a:t>Aerobic</a:t>
            </a:r>
          </a:p>
          <a:p>
            <a:pPr lvl="1"/>
            <a:r>
              <a:rPr lang="en-US" altLang="en-US" sz="1600" dirty="0"/>
              <a:t>Anaerobic</a:t>
            </a:r>
          </a:p>
          <a:p>
            <a:endParaRPr lang="en-US" altLang="en-US" sz="1800" dirty="0"/>
          </a:p>
          <a:p>
            <a:r>
              <a:rPr lang="en-US" altLang="en-US" sz="1800" dirty="0"/>
              <a:t>Food production from wastes </a:t>
            </a:r>
          </a:p>
          <a:p>
            <a:pPr lvl="1"/>
            <a:r>
              <a:rPr lang="en-US" altLang="en-US" sz="1600" dirty="0" smtClean="0"/>
              <a:t>Single </a:t>
            </a:r>
            <a:r>
              <a:rPr lang="en-US" altLang="en-US" sz="1600" dirty="0"/>
              <a:t>cell protein</a:t>
            </a:r>
          </a:p>
          <a:p>
            <a:pPr lvl="1"/>
            <a:r>
              <a:rPr lang="en-US" altLang="en-US" sz="1600" dirty="0" smtClean="0"/>
              <a:t>Fungi</a:t>
            </a:r>
            <a:endParaRPr lang="en-US" altLang="en-US" sz="1600" dirty="0"/>
          </a:p>
          <a:p>
            <a:pPr>
              <a:lnSpc>
                <a:spcPct val="60000"/>
              </a:lnSpc>
            </a:pPr>
            <a:endParaRPr lang="en-US" altLang="en-US" sz="1800" dirty="0"/>
          </a:p>
          <a:p>
            <a:r>
              <a:rPr lang="en-US" altLang="en-US" sz="1800" dirty="0"/>
              <a:t>Continuously Stirred Tank Reactor </a:t>
            </a:r>
          </a:p>
          <a:p>
            <a:pPr>
              <a:lnSpc>
                <a:spcPct val="60000"/>
              </a:lnSpc>
            </a:pPr>
            <a:endParaRPr lang="en-US" altLang="en-US" sz="1800" dirty="0"/>
          </a:p>
          <a:p>
            <a:r>
              <a:rPr lang="en-US" altLang="en-US" sz="1800" dirty="0"/>
              <a:t>Conversion Technologies </a:t>
            </a:r>
          </a:p>
          <a:p>
            <a:pPr lvl="1"/>
            <a:r>
              <a:rPr lang="en-US" altLang="en-US" sz="1600" dirty="0" smtClean="0"/>
              <a:t>Paper</a:t>
            </a:r>
            <a:endParaRPr lang="en-US" altLang="en-US" sz="1600" dirty="0"/>
          </a:p>
          <a:p>
            <a:pPr lvl="1"/>
            <a:r>
              <a:rPr lang="en-US" altLang="en-US" sz="1600" dirty="0" smtClean="0"/>
              <a:t>Plant </a:t>
            </a:r>
            <a:r>
              <a:rPr lang="en-US" altLang="en-US" sz="1600" dirty="0"/>
              <a:t>media</a:t>
            </a:r>
          </a:p>
          <a:p>
            <a:pPr lvl="1"/>
            <a:r>
              <a:rPr lang="en-US" altLang="en-US" sz="1600" dirty="0" smtClean="0"/>
              <a:t>Ethanol</a:t>
            </a:r>
            <a:endParaRPr lang="en-US" altLang="en-US" sz="1600" dirty="0"/>
          </a:p>
          <a:p>
            <a:pPr lvl="1">
              <a:lnSpc>
                <a:spcPct val="50000"/>
              </a:lnSpc>
            </a:pPr>
            <a:endParaRPr lang="en-US" altLang="en-US" sz="1600" dirty="0"/>
          </a:p>
          <a:p>
            <a:r>
              <a:rPr lang="en-US" altLang="en-US" sz="1800" dirty="0"/>
              <a:t>Nutrient Recovery</a:t>
            </a:r>
          </a:p>
          <a:p>
            <a:endParaRPr lang="en-US" altLang="en-US" sz="2400" dirty="0"/>
          </a:p>
        </p:txBody>
      </p:sp>
      <p:pic>
        <p:nvPicPr>
          <p:cNvPr id="34820" name="Picture 4" descr="P000102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00800" y="1143000"/>
            <a:ext cx="2133600" cy="1422400"/>
          </a:xfrm>
          <a:prstGeom prst="rect">
            <a:avLst/>
          </a:prstGeom>
          <a:noFill/>
          <a:extLst>
            <a:ext uri="{909E8E84-426E-40DD-AFC4-6F175D3DCCD1}">
              <a14:hiddenFill xmlns:a14="http://schemas.microsoft.com/office/drawing/2010/main">
                <a:solidFill>
                  <a:srgbClr val="FFFFFF"/>
                </a:solidFill>
              </a14:hiddenFill>
            </a:ext>
          </a:extLst>
        </p:spPr>
      </p:pic>
      <p:pic>
        <p:nvPicPr>
          <p:cNvPr id="34821" name="Picture 5" descr="BSAB and Barry"/>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858000" y="2743200"/>
            <a:ext cx="1752600" cy="173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2" name="Line 6"/>
          <p:cNvSpPr>
            <a:spLocks noChangeShapeType="1"/>
          </p:cNvSpPr>
          <p:nvPr/>
        </p:nvSpPr>
        <p:spPr bwMode="auto">
          <a:xfrm>
            <a:off x="2057400" y="1524000"/>
            <a:ext cx="2514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3" name="Line 7"/>
          <p:cNvSpPr>
            <a:spLocks noChangeShapeType="1"/>
          </p:cNvSpPr>
          <p:nvPr/>
        </p:nvSpPr>
        <p:spPr bwMode="auto">
          <a:xfrm>
            <a:off x="4419600" y="3657600"/>
            <a:ext cx="24384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4824" name="Picture 8" descr="CherylF w RSB"/>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24400" y="1828800"/>
            <a:ext cx="1682750" cy="1500188"/>
          </a:xfrm>
          <a:prstGeom prst="rect">
            <a:avLst/>
          </a:prstGeom>
          <a:noFill/>
          <a:extLst>
            <a:ext uri="{909E8E84-426E-40DD-AFC4-6F175D3DCCD1}">
              <a14:hiddenFill xmlns:a14="http://schemas.microsoft.com/office/drawing/2010/main">
                <a:solidFill>
                  <a:srgbClr val="FFFFFF"/>
                </a:solidFill>
              </a14:hiddenFill>
            </a:ext>
          </a:extLst>
        </p:spPr>
      </p:pic>
      <p:sp>
        <p:nvSpPr>
          <p:cNvPr id="34825" name="Line 9"/>
          <p:cNvSpPr>
            <a:spLocks noChangeShapeType="1"/>
          </p:cNvSpPr>
          <p:nvPr/>
        </p:nvSpPr>
        <p:spPr bwMode="auto">
          <a:xfrm flipV="1">
            <a:off x="2133600" y="1371600"/>
            <a:ext cx="42672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4826" name="Picture 10" descr="Mike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638800" y="4876800"/>
            <a:ext cx="10287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34827" name="Picture 11" descr="lc991-Hoa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391400" y="5105400"/>
            <a:ext cx="1295400"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8" name="Line 12"/>
          <p:cNvSpPr>
            <a:spLocks noChangeShapeType="1"/>
          </p:cNvSpPr>
          <p:nvPr/>
        </p:nvSpPr>
        <p:spPr bwMode="auto">
          <a:xfrm>
            <a:off x="6705600" y="5715000"/>
            <a:ext cx="762000" cy="152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29" name="Line 13"/>
          <p:cNvSpPr>
            <a:spLocks noChangeShapeType="1"/>
          </p:cNvSpPr>
          <p:nvPr/>
        </p:nvSpPr>
        <p:spPr bwMode="auto">
          <a:xfrm>
            <a:off x="7772400" y="4343400"/>
            <a:ext cx="22860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aphicFrame>
        <p:nvGraphicFramePr>
          <p:cNvPr id="34830" name="Object 14"/>
          <p:cNvGraphicFramePr>
            <a:graphicFrameLocks noChangeAspect="1"/>
          </p:cNvGraphicFramePr>
          <p:nvPr/>
        </p:nvGraphicFramePr>
        <p:xfrm>
          <a:off x="3657600" y="5029200"/>
          <a:ext cx="1219200" cy="1174750"/>
        </p:xfrm>
        <a:graphic>
          <a:graphicData uri="http://schemas.openxmlformats.org/presentationml/2006/ole">
            <mc:AlternateContent xmlns:mc="http://schemas.openxmlformats.org/markup-compatibility/2006">
              <mc:Choice xmlns:v="urn:schemas-microsoft-com:vml" Requires="v">
                <p:oleObj spid="_x0000_s1038" name="Photo Editor Photo" r:id="rId9" imgW="2924583" imgH="2819794" progId="MSPhotoEd.3">
                  <p:embed/>
                </p:oleObj>
              </mc:Choice>
              <mc:Fallback>
                <p:oleObj name="Photo Editor Photo" r:id="rId9" imgW="2924583" imgH="2819794" progId="MSPhotoEd.3">
                  <p:embed/>
                  <p:pic>
                    <p:nvPicPr>
                      <p:cNvPr id="34830" name="Object 1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57600" y="5029200"/>
                        <a:ext cx="1219200" cy="117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4831" name="Line 15"/>
          <p:cNvSpPr>
            <a:spLocks noChangeShapeType="1"/>
          </p:cNvSpPr>
          <p:nvPr/>
        </p:nvSpPr>
        <p:spPr bwMode="auto">
          <a:xfrm flipV="1">
            <a:off x="2743200" y="5410200"/>
            <a:ext cx="838200" cy="76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832" name="Line 16"/>
          <p:cNvSpPr>
            <a:spLocks noChangeShapeType="1"/>
          </p:cNvSpPr>
          <p:nvPr/>
        </p:nvSpPr>
        <p:spPr bwMode="auto">
          <a:xfrm>
            <a:off x="4876800" y="5715000"/>
            <a:ext cx="609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34834" name="Picture 18" descr="b"/>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810000" y="4038600"/>
            <a:ext cx="1066800" cy="688975"/>
          </a:xfrm>
          <a:prstGeom prst="rect">
            <a:avLst/>
          </a:prstGeom>
          <a:noFill/>
          <a:ln w="15875">
            <a:solidFill>
              <a:schemeClr val="bg2"/>
            </a:solidFill>
            <a:miter lim="800000"/>
            <a:headEnd/>
            <a:tailEnd/>
          </a:ln>
          <a:extLst>
            <a:ext uri="{909E8E84-426E-40DD-AFC4-6F175D3DCCD1}">
              <a14:hiddenFill xmlns:a14="http://schemas.microsoft.com/office/drawing/2010/main">
                <a:solidFill>
                  <a:srgbClr val="FFFFFF"/>
                </a:solidFill>
              </a14:hiddenFill>
            </a:ext>
          </a:extLst>
        </p:spPr>
      </p:pic>
      <p:sp>
        <p:nvSpPr>
          <p:cNvPr id="34835" name="Line 19"/>
          <p:cNvSpPr>
            <a:spLocks noChangeShapeType="1"/>
          </p:cNvSpPr>
          <p:nvPr/>
        </p:nvSpPr>
        <p:spPr bwMode="auto">
          <a:xfrm flipV="1">
            <a:off x="2362200" y="4419600"/>
            <a:ext cx="1371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 name="Picture 5" descr="NASA emblem contoured.gif"/>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44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969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63" y="-31750"/>
            <a:ext cx="914876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TextBox 4"/>
          <p:cNvSpPr txBox="1">
            <a:spLocks noChangeArrowheads="1"/>
          </p:cNvSpPr>
          <p:nvPr/>
        </p:nvSpPr>
        <p:spPr bwMode="auto">
          <a:xfrm>
            <a:off x="4572000" y="533400"/>
            <a:ext cx="4189413"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3600">
                <a:solidFill>
                  <a:prstClr val="white"/>
                </a:solidFill>
              </a:rPr>
              <a:t>Systems </a:t>
            </a:r>
            <a:r>
              <a:rPr lang="en-US" altLang="en-US" sz="3900">
                <a:solidFill>
                  <a:prstClr val="white"/>
                </a:solidFill>
              </a:rPr>
              <a:t>Engineering</a:t>
            </a:r>
          </a:p>
        </p:txBody>
      </p:sp>
      <p:cxnSp>
        <p:nvCxnSpPr>
          <p:cNvPr id="7" name="Straight Connector 6"/>
          <p:cNvCxnSpPr/>
          <p:nvPr/>
        </p:nvCxnSpPr>
        <p:spPr>
          <a:xfrm>
            <a:off x="4648200" y="1219200"/>
            <a:ext cx="403860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29701" name="Picture 7"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6225" y="214313"/>
            <a:ext cx="828675"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7070564"/>
      </p:ext>
    </p:extLst>
  </p:cSld>
  <p:clrMapOvr>
    <a:masterClrMapping/>
  </p:clrMapOvr>
  <p:transition spd="med">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30722" name="Group 20"/>
          <p:cNvGrpSpPr>
            <a:grpSpLocks/>
          </p:cNvGrpSpPr>
          <p:nvPr/>
        </p:nvGrpSpPr>
        <p:grpSpPr bwMode="auto">
          <a:xfrm>
            <a:off x="2076773" y="1143000"/>
            <a:ext cx="6629400" cy="4983163"/>
            <a:chOff x="0" y="0"/>
            <a:chExt cx="5808" cy="4385"/>
          </a:xfrm>
        </p:grpSpPr>
        <p:pic>
          <p:nvPicPr>
            <p:cNvPr id="30726" name="Picture 16" descr="RMD Evolved Mars Bas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5808" cy="4378"/>
            </a:xfrm>
            <a:prstGeom prst="rect">
              <a:avLst/>
            </a:prstGeom>
            <a:solidFill>
              <a:srgbClr val="DDDDDD"/>
            </a:solidFill>
            <a:ln w="41275">
              <a:solidFill>
                <a:srgbClr val="333333"/>
              </a:solidFill>
              <a:miter lim="800000"/>
              <a:headEnd/>
              <a:tailEnd/>
            </a:ln>
          </p:spPr>
        </p:pic>
        <p:sp>
          <p:nvSpPr>
            <p:cNvPr id="30727" name="Text Box 19"/>
            <p:cNvSpPr txBox="1">
              <a:spLocks noChangeArrowheads="1"/>
            </p:cNvSpPr>
            <p:nvPr/>
          </p:nvSpPr>
          <p:spPr bwMode="auto">
            <a:xfrm>
              <a:off x="1440" y="4176"/>
              <a:ext cx="2752" cy="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fontAlgn="base">
                <a:spcBef>
                  <a:spcPct val="0"/>
                </a:spcBef>
                <a:spcAft>
                  <a:spcPct val="0"/>
                </a:spcAft>
                <a:buFontTx/>
                <a:buNone/>
              </a:pPr>
              <a:r>
                <a:rPr lang="en-US" altLang="en-US" sz="1400">
                  <a:solidFill>
                    <a:prstClr val="black"/>
                  </a:solidFill>
                </a:rPr>
                <a:t>From: NASA ALS Reference Missions Document </a:t>
              </a:r>
              <a:endParaRPr lang="en-US" altLang="en-US" sz="2400">
                <a:solidFill>
                  <a:prstClr val="black"/>
                </a:solidFill>
              </a:endParaRPr>
            </a:p>
          </p:txBody>
        </p:sp>
      </p:grpSp>
      <p:sp>
        <p:nvSpPr>
          <p:cNvPr id="5" name="Title 4"/>
          <p:cNvSpPr>
            <a:spLocks noGrp="1"/>
          </p:cNvSpPr>
          <p:nvPr>
            <p:ph type="title"/>
          </p:nvPr>
        </p:nvSpPr>
        <p:spPr>
          <a:xfrm>
            <a:off x="457200" y="76200"/>
            <a:ext cx="8229600" cy="715963"/>
          </a:xfrm>
        </p:spPr>
        <p:txBody>
          <a:bodyPr rtlCol="0">
            <a:normAutofit fontScale="90000"/>
          </a:bodyPr>
          <a:lstStyle/>
          <a:p>
            <a:pPr eaLnBrk="1" fontAlgn="auto" hangingPunct="1">
              <a:spcAft>
                <a:spcPts val="0"/>
              </a:spcAft>
              <a:defRPr/>
            </a:pPr>
            <a:r>
              <a:rPr lang="en-US" dirty="0" smtClean="0">
                <a:solidFill>
                  <a:schemeClr val="bg1"/>
                </a:solidFill>
              </a:rPr>
              <a:t>Systems Engineering</a:t>
            </a:r>
          </a:p>
        </p:txBody>
      </p:sp>
      <p:pic>
        <p:nvPicPr>
          <p:cNvPr id="30724" name="Picture 5"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1524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86718" y="2286000"/>
            <a:ext cx="1779722" cy="230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6688102"/>
      </p:ext>
    </p:extLst>
  </p:cSld>
  <p:clrMapOvr>
    <a:masterClrMapping/>
  </p:clrMapOvr>
  <p:transition spd="med">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2230" name="Picture 6" descr="Moon earth powerpoint background"/>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9220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07" name="Text Box 7"/>
          <p:cNvSpPr txBox="1">
            <a:spLocks noChangeArrowheads="1"/>
          </p:cNvSpPr>
          <p:nvPr/>
        </p:nvSpPr>
        <p:spPr bwMode="auto">
          <a:xfrm>
            <a:off x="3505200" y="914400"/>
            <a:ext cx="2776538"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4000">
                <a:solidFill>
                  <a:prstClr val="white"/>
                </a:solidFill>
              </a:rPr>
              <a:t>Thank You</a:t>
            </a:r>
          </a:p>
        </p:txBody>
      </p:sp>
      <p:sp>
        <p:nvSpPr>
          <p:cNvPr id="102408" name="Text Box 8"/>
          <p:cNvSpPr txBox="1">
            <a:spLocks noChangeArrowheads="1"/>
          </p:cNvSpPr>
          <p:nvPr/>
        </p:nvSpPr>
        <p:spPr bwMode="auto">
          <a:xfrm>
            <a:off x="3200400" y="6229350"/>
            <a:ext cx="26908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fontAlgn="base" hangingPunct="1">
              <a:spcBef>
                <a:spcPct val="0"/>
              </a:spcBef>
              <a:spcAft>
                <a:spcPct val="0"/>
              </a:spcAft>
              <a:buFontTx/>
              <a:buNone/>
            </a:pPr>
            <a:r>
              <a:rPr lang="en-US" altLang="en-US" sz="2000">
                <a:solidFill>
                  <a:prstClr val="white"/>
                </a:solidFill>
              </a:rPr>
              <a:t>john.a.hogan@nasa.gov</a:t>
            </a:r>
          </a:p>
        </p:txBody>
      </p:sp>
      <p:pic>
        <p:nvPicPr>
          <p:cNvPr id="6" name="Picture 5" descr="NASA emblem contoured.gif"/>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8077200" y="228600"/>
            <a:ext cx="828675"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ISS diagram1"/>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841574">
            <a:off x="2286000" y="685800"/>
            <a:ext cx="381000" cy="236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rot="8406713">
            <a:off x="2693988" y="2827338"/>
            <a:ext cx="465137"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09436746"/>
      </p:ext>
    </p:extLst>
  </p:cSld>
  <p:clrMapOvr>
    <a:masterClrMapping/>
  </p:clrMapOvr>
  <p:transition advClick="0">
    <p:fade thruBlk="1"/>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2230"/>
                                        </p:tgtEl>
                                        <p:attrNameLst>
                                          <p:attrName>style.visibility</p:attrName>
                                        </p:attrNameLst>
                                      </p:cBhvr>
                                      <p:to>
                                        <p:strVal val="visible"/>
                                      </p:to>
                                    </p:set>
                                    <p:animEffect transition="in" filter="fade">
                                      <p:cBhvr>
                                        <p:cTn id="7" dur="1250"/>
                                        <p:tgtEl>
                                          <p:spTgt spid="52230"/>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0"/>
                                        <p:tgtEl>
                                          <p:spTgt spid="7"/>
                                        </p:tgtEl>
                                      </p:cBhvr>
                                    </p:animEffect>
                                  </p:childTnLst>
                                </p:cTn>
                              </p:par>
                            </p:childTnLst>
                          </p:cTn>
                        </p:par>
                        <p:par>
                          <p:cTn id="17" fill="hold" nodeType="afterGroup">
                            <p:stCondLst>
                              <p:cond delay="5000"/>
                            </p:stCondLst>
                            <p:childTnLst>
                              <p:par>
                                <p:cTn id="18" presetID="10" presetClass="entr" presetSubtype="0" fill="hold" grpId="0" nodeType="afterEffect">
                                  <p:stCondLst>
                                    <p:cond delay="0"/>
                                  </p:stCondLst>
                                  <p:childTnLst>
                                    <p:set>
                                      <p:cBhvr>
                                        <p:cTn id="19" dur="1" fill="hold">
                                          <p:stCondLst>
                                            <p:cond delay="0"/>
                                          </p:stCondLst>
                                        </p:cTn>
                                        <p:tgtEl>
                                          <p:spTgt spid="102407"/>
                                        </p:tgtEl>
                                        <p:attrNameLst>
                                          <p:attrName>style.visibility</p:attrName>
                                        </p:attrNameLst>
                                      </p:cBhvr>
                                      <p:to>
                                        <p:strVal val="visible"/>
                                      </p:to>
                                    </p:set>
                                    <p:animEffect transition="in" filter="fade">
                                      <p:cBhvr>
                                        <p:cTn id="20" dur="1000"/>
                                        <p:tgtEl>
                                          <p:spTgt spid="102407"/>
                                        </p:tgtEl>
                                      </p:cBhvr>
                                    </p:animEffect>
                                  </p:childTnLst>
                                </p:cTn>
                              </p:par>
                            </p:childTnLst>
                          </p:cTn>
                        </p:par>
                        <p:par>
                          <p:cTn id="21" fill="hold" nodeType="afterGroup">
                            <p:stCondLst>
                              <p:cond delay="6000"/>
                            </p:stCondLst>
                            <p:childTnLst>
                              <p:par>
                                <p:cTn id="22" presetID="10" presetClass="entr" presetSubtype="0" fill="hold" grpId="0" nodeType="afterEffect">
                                  <p:stCondLst>
                                    <p:cond delay="0"/>
                                  </p:stCondLst>
                                  <p:childTnLst>
                                    <p:set>
                                      <p:cBhvr>
                                        <p:cTn id="23" dur="1" fill="hold">
                                          <p:stCondLst>
                                            <p:cond delay="0"/>
                                          </p:stCondLst>
                                        </p:cTn>
                                        <p:tgtEl>
                                          <p:spTgt spid="102408"/>
                                        </p:tgtEl>
                                        <p:attrNameLst>
                                          <p:attrName>style.visibility</p:attrName>
                                        </p:attrNameLst>
                                      </p:cBhvr>
                                      <p:to>
                                        <p:strVal val="visible"/>
                                      </p:to>
                                    </p:set>
                                    <p:animEffect transition="in" filter="fade">
                                      <p:cBhvr>
                                        <p:cTn id="24" dur="2000"/>
                                        <p:tgtEl>
                                          <p:spTgt spid="1024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7" grpId="0"/>
      <p:bldP spid="102408"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4658</TotalTime>
  <Words>1007</Words>
  <Application>Microsoft Office PowerPoint</Application>
  <PresentationFormat>On-screen Show (4:3)</PresentationFormat>
  <Paragraphs>315</Paragraphs>
  <Slides>45</Slides>
  <Notes>37</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2</vt:i4>
      </vt:variant>
      <vt:variant>
        <vt:lpstr>Slide Titles</vt:lpstr>
      </vt:variant>
      <vt:variant>
        <vt:i4>45</vt:i4>
      </vt:variant>
    </vt:vector>
  </HeadingPairs>
  <TitlesOfParts>
    <vt:vector size="56" baseType="lpstr">
      <vt:lpstr>Arial</vt:lpstr>
      <vt:lpstr>Calibri</vt:lpstr>
      <vt:lpstr>Castellar</vt:lpstr>
      <vt:lpstr>Helvetica</vt:lpstr>
      <vt:lpstr>Kartika</vt:lpstr>
      <vt:lpstr>Lucida Sans</vt:lpstr>
      <vt:lpstr>Times New Roman</vt:lpstr>
      <vt:lpstr>Office Theme</vt:lpstr>
      <vt:lpstr>1_Office Theme</vt:lpstr>
      <vt:lpstr>Microsoft Photo Editor 3.0 Photo</vt:lpstr>
      <vt:lpstr>Bitmap Image</vt:lpstr>
      <vt:lpstr>PowerPoint Presentation</vt:lpstr>
      <vt:lpstr>PowerPoint Presentation</vt:lpstr>
      <vt:lpstr>Earth’s Life Support Systems (ELSS)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Air Revitalization</vt:lpstr>
      <vt:lpstr>CO2 Capture and Sequestration</vt:lpstr>
      <vt:lpstr>    CO2-Based Manufacturing: Spaceship Earth</vt:lpstr>
      <vt:lpstr>PowerPoint Presentation</vt:lpstr>
      <vt:lpstr>Biomass-Based Feedstocks</vt:lpstr>
      <vt:lpstr>Petroleum-Based Feedstocks</vt:lpstr>
      <vt:lpstr>CO2-Based Manufacturing: REMADE</vt:lpstr>
      <vt:lpstr>PowerPoint Presentation</vt:lpstr>
      <vt:lpstr>ISS Water Recovery Subsystem</vt:lpstr>
      <vt:lpstr>Closed-Loop Water Treatment</vt:lpstr>
      <vt:lpstr>PowerPoint Presentation</vt:lpstr>
      <vt:lpstr>PowerPoint Presentation</vt:lpstr>
      <vt:lpstr>PowerPoint Presentation</vt:lpstr>
      <vt:lpstr>Closed System Agriculture</vt:lpstr>
      <vt:lpstr>PowerPoint Presentation</vt:lpstr>
      <vt:lpstr>Apollo CM Temporary Trash Stowage Bags</vt:lpstr>
      <vt:lpstr>PowerPoint Presentation</vt:lpstr>
      <vt:lpstr>STS Trash Management</vt:lpstr>
      <vt:lpstr>STS – 35 EDO Trash Compactor</vt:lpstr>
      <vt:lpstr>PowerPoint Presentation</vt:lpstr>
      <vt:lpstr>PowerPoint Presentation</vt:lpstr>
      <vt:lpstr>PowerPoint Presentation</vt:lpstr>
      <vt:lpstr>PowerPoint Presentation</vt:lpstr>
      <vt:lpstr>“Waste” Conversion and Reuse </vt:lpstr>
      <vt:lpstr>“Cradle to Cradle” Philosophy</vt:lpstr>
      <vt:lpstr>Physicochemcial Solid Waste Technologies</vt:lpstr>
      <vt:lpstr>Biological Solid Waste Technologies</vt:lpstr>
      <vt:lpstr>PowerPoint Presentation</vt:lpstr>
      <vt:lpstr>Systems Engineering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Hogan, John A. (ARC-SCB)</dc:creator>
  <cp:lastModifiedBy>Hogan, John A. (ARC-SCB)</cp:lastModifiedBy>
  <cp:revision>28</cp:revision>
  <dcterms:created xsi:type="dcterms:W3CDTF">2016-05-24T15:36:06Z</dcterms:created>
  <dcterms:modified xsi:type="dcterms:W3CDTF">2022-02-22T18:00:46Z</dcterms:modified>
</cp:coreProperties>
</file>