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 id="2147483725" r:id="rId2"/>
  </p:sldMasterIdLst>
  <p:notesMasterIdLst>
    <p:notesMasterId r:id="rId25"/>
  </p:notesMasterIdLst>
  <p:handoutMasterIdLst>
    <p:handoutMasterId r:id="rId26"/>
  </p:handoutMasterIdLst>
  <p:sldIdLst>
    <p:sldId id="310" r:id="rId3"/>
    <p:sldId id="1710" r:id="rId4"/>
    <p:sldId id="445" r:id="rId5"/>
    <p:sldId id="489" r:id="rId6"/>
    <p:sldId id="1661" r:id="rId7"/>
    <p:sldId id="494" r:id="rId8"/>
    <p:sldId id="1673" r:id="rId9"/>
    <p:sldId id="513" r:id="rId10"/>
    <p:sldId id="497" r:id="rId11"/>
    <p:sldId id="1648" r:id="rId12"/>
    <p:sldId id="350" r:id="rId13"/>
    <p:sldId id="501" r:id="rId14"/>
    <p:sldId id="509" r:id="rId15"/>
    <p:sldId id="1674" r:id="rId16"/>
    <p:sldId id="366" r:id="rId17"/>
    <p:sldId id="514" r:id="rId18"/>
    <p:sldId id="1664" r:id="rId19"/>
    <p:sldId id="1662" r:id="rId20"/>
    <p:sldId id="1663" r:id="rId21"/>
    <p:sldId id="1705" r:id="rId22"/>
    <p:sldId id="1704" r:id="rId23"/>
    <p:sldId id="256"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05" autoAdjust="0"/>
    <p:restoredTop sz="94660"/>
  </p:normalViewPr>
  <p:slideViewPr>
    <p:cSldViewPr snapToGrid="0">
      <p:cViewPr varScale="1">
        <p:scale>
          <a:sx n="55" d="100"/>
          <a:sy n="55" d="100"/>
        </p:scale>
        <p:origin x="908" y="4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2/22/2022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2/22/2022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5</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9</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10</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11</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12</a:t>
            </a:fld>
            <a:endParaRPr lang="en-US"/>
          </a:p>
        </p:txBody>
      </p:sp>
    </p:spTree>
    <p:extLst>
      <p:ext uri="{BB962C8B-B14F-4D97-AF65-F5344CB8AC3E}">
        <p14:creationId xmlns:p14="http://schemas.microsoft.com/office/powerpoint/2010/main" val="377847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14</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22</a:t>
            </a:fld>
            <a:endParaRPr lang="en-US"/>
          </a:p>
        </p:txBody>
      </p:sp>
    </p:spTree>
    <p:extLst>
      <p:ext uri="{BB962C8B-B14F-4D97-AF65-F5344CB8AC3E}">
        <p14:creationId xmlns:p14="http://schemas.microsoft.com/office/powerpoint/2010/main" val="358082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8BC263B-17DB-4BC2-8DA7-EDC458C4A2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A8E0E5-F39B-47D3-A622-9F9BA148BB3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889AC9-8304-4D7B-91C0-4EF74229FAC3}"/>
              </a:ext>
            </a:extLst>
          </p:cNvPr>
          <p:cNvSpPr>
            <a:spLocks noGrp="1" noChangeArrowheads="1"/>
          </p:cNvSpPr>
          <p:nvPr>
            <p:ph type="sldNum" sz="quarter" idx="12"/>
          </p:nvPr>
        </p:nvSpPr>
        <p:spPr>
          <a:ln/>
        </p:spPr>
        <p:txBody>
          <a:bodyPr/>
          <a:lstStyle>
            <a:lvl1pPr>
              <a:defRPr/>
            </a:lvl1pPr>
          </a:lstStyle>
          <a:p>
            <a:fld id="{A6EFE6A9-43F1-4748-9D3C-9135613D7AF3}" type="slidenum">
              <a:rPr lang="en-US" altLang="en-US"/>
              <a:pPr/>
              <a:t>‹#›</a:t>
            </a:fld>
            <a:endParaRPr lang="en-US" altLang="en-US"/>
          </a:p>
        </p:txBody>
      </p:sp>
    </p:spTree>
    <p:extLst>
      <p:ext uri="{BB962C8B-B14F-4D97-AF65-F5344CB8AC3E}">
        <p14:creationId xmlns:p14="http://schemas.microsoft.com/office/powerpoint/2010/main" val="3063912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12D9B1F-EFDE-4FD7-A641-7B5BF3BCD6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F86BBD2-663B-4607-A242-2B44D96B70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BDECC66-A5BE-4E9F-9F2B-87B48519D57E}"/>
              </a:ext>
            </a:extLst>
          </p:cNvPr>
          <p:cNvSpPr>
            <a:spLocks noGrp="1" noChangeArrowheads="1"/>
          </p:cNvSpPr>
          <p:nvPr>
            <p:ph type="sldNum" sz="quarter" idx="12"/>
          </p:nvPr>
        </p:nvSpPr>
        <p:spPr>
          <a:ln/>
        </p:spPr>
        <p:txBody>
          <a:bodyPr/>
          <a:lstStyle>
            <a:lvl1pPr>
              <a:defRPr/>
            </a:lvl1pPr>
          </a:lstStyle>
          <a:p>
            <a:fld id="{B95511A7-951F-46F9-89CB-7868171C1B8E}" type="slidenum">
              <a:rPr lang="en-US" altLang="en-US"/>
              <a:pPr/>
              <a:t>‹#›</a:t>
            </a:fld>
            <a:endParaRPr lang="en-US" altLang="en-US"/>
          </a:p>
        </p:txBody>
      </p:sp>
    </p:spTree>
    <p:extLst>
      <p:ext uri="{BB962C8B-B14F-4D97-AF65-F5344CB8AC3E}">
        <p14:creationId xmlns:p14="http://schemas.microsoft.com/office/powerpoint/2010/main" val="3440242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F260BB4D-501D-49A1-AC3A-8D593F53A6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5C5E34C-1E42-448E-BD16-AFE7BDB907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E62DE4E-27BB-4C1B-8A2D-626744B0FCE5}"/>
              </a:ext>
            </a:extLst>
          </p:cNvPr>
          <p:cNvSpPr>
            <a:spLocks noGrp="1" noChangeArrowheads="1"/>
          </p:cNvSpPr>
          <p:nvPr>
            <p:ph type="sldNum" sz="quarter" idx="12"/>
          </p:nvPr>
        </p:nvSpPr>
        <p:spPr>
          <a:ln/>
        </p:spPr>
        <p:txBody>
          <a:bodyPr/>
          <a:lstStyle>
            <a:lvl1pPr>
              <a:defRPr/>
            </a:lvl1pPr>
          </a:lstStyle>
          <a:p>
            <a:fld id="{E8A2B3C5-81A3-4462-A770-4435C8E39C86}" type="slidenum">
              <a:rPr lang="en-US" altLang="en-US"/>
              <a:pPr/>
              <a:t>‹#›</a:t>
            </a:fld>
            <a:endParaRPr lang="en-US" altLang="en-US"/>
          </a:p>
        </p:txBody>
      </p:sp>
    </p:spTree>
    <p:extLst>
      <p:ext uri="{BB962C8B-B14F-4D97-AF65-F5344CB8AC3E}">
        <p14:creationId xmlns:p14="http://schemas.microsoft.com/office/powerpoint/2010/main" val="325859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F5AFB1F-8463-489B-A62F-5B11B58A538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2B2025-D567-458B-8541-A3A8FFD5A5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3865141-CE2D-4719-8D2F-15A3543C3614}"/>
              </a:ext>
            </a:extLst>
          </p:cNvPr>
          <p:cNvSpPr>
            <a:spLocks noGrp="1" noChangeArrowheads="1"/>
          </p:cNvSpPr>
          <p:nvPr>
            <p:ph type="sldNum" sz="quarter" idx="12"/>
          </p:nvPr>
        </p:nvSpPr>
        <p:spPr>
          <a:ln/>
        </p:spPr>
        <p:txBody>
          <a:bodyPr/>
          <a:lstStyle>
            <a:lvl1pPr>
              <a:defRPr/>
            </a:lvl1pPr>
          </a:lstStyle>
          <a:p>
            <a:fld id="{AE2B2D33-B5D7-44C5-8DB0-97DD2D42A627}" type="slidenum">
              <a:rPr lang="en-US" altLang="en-US"/>
              <a:pPr/>
              <a:t>‹#›</a:t>
            </a:fld>
            <a:endParaRPr lang="en-US" altLang="en-US"/>
          </a:p>
        </p:txBody>
      </p:sp>
    </p:spTree>
    <p:extLst>
      <p:ext uri="{BB962C8B-B14F-4D97-AF65-F5344CB8AC3E}">
        <p14:creationId xmlns:p14="http://schemas.microsoft.com/office/powerpoint/2010/main" val="576869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9E436BA-B23B-4F93-97C3-D46940D0FE9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025C7FF-6905-4AB2-B405-A62B5BD868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A538D8B-9F39-49E6-8C81-86F0670E8D02}"/>
              </a:ext>
            </a:extLst>
          </p:cNvPr>
          <p:cNvSpPr>
            <a:spLocks noGrp="1" noChangeArrowheads="1"/>
          </p:cNvSpPr>
          <p:nvPr>
            <p:ph type="sldNum" sz="quarter" idx="12"/>
          </p:nvPr>
        </p:nvSpPr>
        <p:spPr>
          <a:ln/>
        </p:spPr>
        <p:txBody>
          <a:bodyPr/>
          <a:lstStyle>
            <a:lvl1pPr>
              <a:defRPr/>
            </a:lvl1pPr>
          </a:lstStyle>
          <a:p>
            <a:fld id="{16434A22-712B-4E30-9E7F-10D240D245C6}" type="slidenum">
              <a:rPr lang="en-US" altLang="en-US"/>
              <a:pPr/>
              <a:t>‹#›</a:t>
            </a:fld>
            <a:endParaRPr lang="en-US" altLang="en-US"/>
          </a:p>
        </p:txBody>
      </p:sp>
    </p:spTree>
    <p:extLst>
      <p:ext uri="{BB962C8B-B14F-4D97-AF65-F5344CB8AC3E}">
        <p14:creationId xmlns:p14="http://schemas.microsoft.com/office/powerpoint/2010/main" val="1673675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EEAFD6B-B993-47AD-AAC2-BA08A0053AE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1871A2F-7D7C-4428-96E4-ABB6F3FFF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F05D370-C1B3-479F-940F-3CD1074D0CC3}"/>
              </a:ext>
            </a:extLst>
          </p:cNvPr>
          <p:cNvSpPr>
            <a:spLocks noGrp="1" noChangeArrowheads="1"/>
          </p:cNvSpPr>
          <p:nvPr>
            <p:ph type="sldNum" sz="quarter" idx="12"/>
          </p:nvPr>
        </p:nvSpPr>
        <p:spPr>
          <a:ln/>
        </p:spPr>
        <p:txBody>
          <a:bodyPr/>
          <a:lstStyle>
            <a:lvl1pPr>
              <a:defRPr/>
            </a:lvl1pPr>
          </a:lstStyle>
          <a:p>
            <a:fld id="{6A7DD082-F0A4-4D3C-BC6B-FD8C4C5460EE}" type="slidenum">
              <a:rPr lang="en-US" altLang="en-US"/>
              <a:pPr/>
              <a:t>‹#›</a:t>
            </a:fld>
            <a:endParaRPr lang="en-US" altLang="en-US"/>
          </a:p>
        </p:txBody>
      </p:sp>
    </p:spTree>
    <p:extLst>
      <p:ext uri="{BB962C8B-B14F-4D97-AF65-F5344CB8AC3E}">
        <p14:creationId xmlns:p14="http://schemas.microsoft.com/office/powerpoint/2010/main" val="927226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A895B6A-1E57-4FAA-AD8F-6C11A0EE450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81BA965-5A9F-4581-AF93-D57E9F585F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FC52BA3-9DC4-44EB-827C-A5B911296EDC}"/>
              </a:ext>
            </a:extLst>
          </p:cNvPr>
          <p:cNvSpPr>
            <a:spLocks noGrp="1" noChangeArrowheads="1"/>
          </p:cNvSpPr>
          <p:nvPr>
            <p:ph type="sldNum" sz="quarter" idx="12"/>
          </p:nvPr>
        </p:nvSpPr>
        <p:spPr>
          <a:ln/>
        </p:spPr>
        <p:txBody>
          <a:bodyPr/>
          <a:lstStyle>
            <a:lvl1pPr>
              <a:defRPr/>
            </a:lvl1pPr>
          </a:lstStyle>
          <a:p>
            <a:fld id="{DBDD2803-5BBD-490F-8AD8-48669AF50B4A}" type="slidenum">
              <a:rPr lang="en-US" altLang="en-US"/>
              <a:pPr/>
              <a:t>‹#›</a:t>
            </a:fld>
            <a:endParaRPr lang="en-US" altLang="en-US"/>
          </a:p>
        </p:txBody>
      </p:sp>
    </p:spTree>
    <p:extLst>
      <p:ext uri="{BB962C8B-B14F-4D97-AF65-F5344CB8AC3E}">
        <p14:creationId xmlns:p14="http://schemas.microsoft.com/office/powerpoint/2010/main" val="1297858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A2736542-2548-41BE-B312-7876BE7248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7B7FC9B-E3EE-44CB-A15A-54415C90E7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AD76EC-1D24-4176-B813-2DC7A22EEA6B}"/>
              </a:ext>
            </a:extLst>
          </p:cNvPr>
          <p:cNvSpPr>
            <a:spLocks noGrp="1" noChangeArrowheads="1"/>
          </p:cNvSpPr>
          <p:nvPr>
            <p:ph type="sldNum" sz="quarter" idx="12"/>
          </p:nvPr>
        </p:nvSpPr>
        <p:spPr>
          <a:ln/>
        </p:spPr>
        <p:txBody>
          <a:bodyPr/>
          <a:lstStyle>
            <a:lvl1pPr>
              <a:defRPr/>
            </a:lvl1pPr>
          </a:lstStyle>
          <a:p>
            <a:fld id="{A1FDA2B1-3D08-476F-B0DD-23E4BD8ACC08}" type="slidenum">
              <a:rPr lang="en-US" altLang="en-US"/>
              <a:pPr/>
              <a:t>‹#›</a:t>
            </a:fld>
            <a:endParaRPr lang="en-US" altLang="en-US"/>
          </a:p>
        </p:txBody>
      </p:sp>
    </p:spTree>
    <p:extLst>
      <p:ext uri="{BB962C8B-B14F-4D97-AF65-F5344CB8AC3E}">
        <p14:creationId xmlns:p14="http://schemas.microsoft.com/office/powerpoint/2010/main" val="2673560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299123E2-2366-495D-87E1-0E96D70408C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588E649-0AC9-4567-BBD0-DD7B9F7249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8C62779-6263-49C1-A034-6DD0EBFF1A85}"/>
              </a:ext>
            </a:extLst>
          </p:cNvPr>
          <p:cNvSpPr>
            <a:spLocks noGrp="1" noChangeArrowheads="1"/>
          </p:cNvSpPr>
          <p:nvPr>
            <p:ph type="sldNum" sz="quarter" idx="12"/>
          </p:nvPr>
        </p:nvSpPr>
        <p:spPr>
          <a:ln/>
        </p:spPr>
        <p:txBody>
          <a:bodyPr/>
          <a:lstStyle>
            <a:lvl1pPr>
              <a:defRPr/>
            </a:lvl1pPr>
          </a:lstStyle>
          <a:p>
            <a:fld id="{185594ED-0063-4753-9640-82F56886E05C}" type="slidenum">
              <a:rPr lang="en-US" altLang="en-US"/>
              <a:pPr/>
              <a:t>‹#›</a:t>
            </a:fld>
            <a:endParaRPr lang="en-US" altLang="en-US"/>
          </a:p>
        </p:txBody>
      </p:sp>
    </p:spTree>
    <p:extLst>
      <p:ext uri="{BB962C8B-B14F-4D97-AF65-F5344CB8AC3E}">
        <p14:creationId xmlns:p14="http://schemas.microsoft.com/office/powerpoint/2010/main" val="5561893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B36F3C7-C36D-4165-90F4-935D870ED9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265289-179F-45BE-B3A6-1921043167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3659C6-44FF-413E-82A8-89C1CCD5338F}"/>
              </a:ext>
            </a:extLst>
          </p:cNvPr>
          <p:cNvSpPr>
            <a:spLocks noGrp="1" noChangeArrowheads="1"/>
          </p:cNvSpPr>
          <p:nvPr>
            <p:ph type="sldNum" sz="quarter" idx="12"/>
          </p:nvPr>
        </p:nvSpPr>
        <p:spPr>
          <a:ln/>
        </p:spPr>
        <p:txBody>
          <a:bodyPr/>
          <a:lstStyle>
            <a:lvl1pPr>
              <a:defRPr/>
            </a:lvl1pPr>
          </a:lstStyle>
          <a:p>
            <a:fld id="{E21A12C0-C9A8-4EEB-8B43-ED307FB1D703}" type="slidenum">
              <a:rPr lang="en-US" altLang="en-US"/>
              <a:pPr/>
              <a:t>‹#›</a:t>
            </a:fld>
            <a:endParaRPr lang="en-US" altLang="en-US"/>
          </a:p>
        </p:txBody>
      </p:sp>
    </p:spTree>
    <p:extLst>
      <p:ext uri="{BB962C8B-B14F-4D97-AF65-F5344CB8AC3E}">
        <p14:creationId xmlns:p14="http://schemas.microsoft.com/office/powerpoint/2010/main" val="297001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62114F-C94B-437F-9D8C-5FBE68A301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7BDFDCA-BAD8-46A3-B7E3-8959F476FF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6A5120-FEC7-4B28-B3A8-A56D9D22A084}"/>
              </a:ext>
            </a:extLst>
          </p:cNvPr>
          <p:cNvSpPr>
            <a:spLocks noGrp="1" noChangeArrowheads="1"/>
          </p:cNvSpPr>
          <p:nvPr>
            <p:ph type="sldNum" sz="quarter" idx="12"/>
          </p:nvPr>
        </p:nvSpPr>
        <p:spPr>
          <a:ln/>
        </p:spPr>
        <p:txBody>
          <a:bodyPr/>
          <a:lstStyle>
            <a:lvl1pPr>
              <a:defRPr/>
            </a:lvl1pPr>
          </a:lstStyle>
          <a:p>
            <a:fld id="{8E6A31D1-4A8F-46AC-BF38-DF9DF69FABAE}" type="slidenum">
              <a:rPr lang="en-US" altLang="en-US"/>
              <a:pPr/>
              <a:t>‹#›</a:t>
            </a:fld>
            <a:endParaRPr lang="en-US" altLang="en-US"/>
          </a:p>
        </p:txBody>
      </p:sp>
    </p:spTree>
    <p:extLst>
      <p:ext uri="{BB962C8B-B14F-4D97-AF65-F5344CB8AC3E}">
        <p14:creationId xmlns:p14="http://schemas.microsoft.com/office/powerpoint/2010/main" val="2334984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2893A4F-F4C6-471A-BCE7-C9A36120165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A98EA6-5976-42F2-8162-473B1CD251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C5CE2EC-06A9-4599-98B2-1A0B6A67B881}"/>
              </a:ext>
            </a:extLst>
          </p:cNvPr>
          <p:cNvSpPr>
            <a:spLocks noGrp="1" noChangeArrowheads="1"/>
          </p:cNvSpPr>
          <p:nvPr>
            <p:ph type="sldNum" sz="quarter" idx="12"/>
          </p:nvPr>
        </p:nvSpPr>
        <p:spPr>
          <a:ln/>
        </p:spPr>
        <p:txBody>
          <a:bodyPr/>
          <a:lstStyle>
            <a:lvl1pPr>
              <a:defRPr/>
            </a:lvl1pPr>
          </a:lstStyle>
          <a:p>
            <a:fld id="{7D17C8B6-1A56-4E3F-9CC2-AD29FA6D351D}" type="slidenum">
              <a:rPr lang="en-US" altLang="en-US"/>
              <a:pPr/>
              <a:t>‹#›</a:t>
            </a:fld>
            <a:endParaRPr lang="en-US" altLang="en-US"/>
          </a:p>
        </p:txBody>
      </p:sp>
    </p:spTree>
    <p:extLst>
      <p:ext uri="{BB962C8B-B14F-4D97-AF65-F5344CB8AC3E}">
        <p14:creationId xmlns:p14="http://schemas.microsoft.com/office/powerpoint/2010/main" val="6926255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F007F361-98EC-4797-A0A7-60A17A41096F}"/>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73C93E7D-FBD2-4429-93CD-75C60AEC78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F49B861D-14B9-457D-BB54-5EE4A2CDA8E2}"/>
              </a:ext>
            </a:extLst>
          </p:cNvPr>
          <p:cNvSpPr>
            <a:spLocks noGrp="1" noChangeArrowheads="1"/>
          </p:cNvSpPr>
          <p:nvPr>
            <p:ph type="sldNum" sz="quarter" idx="12"/>
          </p:nvPr>
        </p:nvSpPr>
        <p:spPr>
          <a:ln/>
        </p:spPr>
        <p:txBody>
          <a:bodyPr/>
          <a:lstStyle>
            <a:lvl1pPr>
              <a:defRPr/>
            </a:lvl1pPr>
          </a:lstStyle>
          <a:p>
            <a:fld id="{7F95FB9E-F0A9-45A8-90D7-2FEE439A0824}" type="slidenum">
              <a:rPr lang="en-US" altLang="en-US"/>
              <a:pPr/>
              <a:t>‹#›</a:t>
            </a:fld>
            <a:endParaRPr lang="en-US" altLang="en-US"/>
          </a:p>
        </p:txBody>
      </p:sp>
    </p:spTree>
    <p:extLst>
      <p:ext uri="{BB962C8B-B14F-4D97-AF65-F5344CB8AC3E}">
        <p14:creationId xmlns:p14="http://schemas.microsoft.com/office/powerpoint/2010/main" val="272652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2/22/2022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66FF"/>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D23A7CE-B468-4A08-8009-92787AA36433}"/>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E02EAD5-AB88-4B0F-884A-12FFD890566D}"/>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71EB05E-EBBF-4C31-A65A-E537E6B147A8}"/>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vl1pPr>
          </a:lstStyle>
          <a:p>
            <a:pPr>
              <a:defRPr/>
            </a:pPr>
            <a:endParaRPr lang="en-US"/>
          </a:p>
        </p:txBody>
      </p:sp>
      <p:sp>
        <p:nvSpPr>
          <p:cNvPr id="1029" name="Rectangle 5">
            <a:extLst>
              <a:ext uri="{FF2B5EF4-FFF2-40B4-BE49-F238E27FC236}">
                <a16:creationId xmlns:a16="http://schemas.microsoft.com/office/drawing/2014/main" id="{2573303F-DE6D-44DC-96C2-54D0F922D28E}"/>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vl1pPr>
          </a:lstStyle>
          <a:p>
            <a:pPr>
              <a:defRPr/>
            </a:pPr>
            <a:endParaRPr lang="en-US"/>
          </a:p>
        </p:txBody>
      </p:sp>
      <p:sp>
        <p:nvSpPr>
          <p:cNvPr id="1030" name="Rectangle 6">
            <a:extLst>
              <a:ext uri="{FF2B5EF4-FFF2-40B4-BE49-F238E27FC236}">
                <a16:creationId xmlns:a16="http://schemas.microsoft.com/office/drawing/2014/main" id="{81F032F3-CB2E-42C0-B42E-644CB453D6D1}"/>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fld id="{73C7C91C-FBEE-4697-B0C0-010BE15A69D9}" type="slidenum">
              <a:rPr lang="en-US" altLang="en-US"/>
              <a:pPr/>
              <a:t>‹#›</a:t>
            </a:fld>
            <a:endParaRPr lang="en-US" altLang="en-US"/>
          </a:p>
        </p:txBody>
      </p:sp>
    </p:spTree>
    <p:extLst>
      <p:ext uri="{BB962C8B-B14F-4D97-AF65-F5344CB8AC3E}">
        <p14:creationId xmlns:p14="http://schemas.microsoft.com/office/powerpoint/2010/main" val="325595654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Times New Roman" pitchFamily="18" charset="0"/>
        </a:defRPr>
      </a:lvl2pPr>
      <a:lvl3pPr algn="ctr" rtl="0" eaLnBrk="0" fontAlgn="base" hangingPunct="0">
        <a:spcBef>
          <a:spcPct val="0"/>
        </a:spcBef>
        <a:spcAft>
          <a:spcPct val="0"/>
        </a:spcAft>
        <a:defRPr sz="3300">
          <a:solidFill>
            <a:schemeClr val="tx2"/>
          </a:solidFill>
          <a:latin typeface="Times New Roman" pitchFamily="18" charset="0"/>
        </a:defRPr>
      </a:lvl3pPr>
      <a:lvl4pPr algn="ctr" rtl="0" eaLnBrk="0" fontAlgn="base" hangingPunct="0">
        <a:spcBef>
          <a:spcPct val="0"/>
        </a:spcBef>
        <a:spcAft>
          <a:spcPct val="0"/>
        </a:spcAft>
        <a:defRPr sz="3300">
          <a:solidFill>
            <a:schemeClr val="tx2"/>
          </a:solidFill>
          <a:latin typeface="Times New Roman" pitchFamily="18" charset="0"/>
        </a:defRPr>
      </a:lvl4pPr>
      <a:lvl5pPr algn="ctr" rtl="0" eaLnBrk="0" fontAlgn="base" hangingPunct="0">
        <a:spcBef>
          <a:spcPct val="0"/>
        </a:spcBef>
        <a:spcAft>
          <a:spcPct val="0"/>
        </a:spcAft>
        <a:defRPr sz="3300">
          <a:solidFill>
            <a:schemeClr val="tx2"/>
          </a:solidFill>
          <a:latin typeface="Times New Roman" pitchFamily="18" charset="0"/>
        </a:defRPr>
      </a:lvl5pPr>
      <a:lvl6pPr marL="342900" algn="ctr" rtl="0" fontAlgn="base">
        <a:spcBef>
          <a:spcPct val="0"/>
        </a:spcBef>
        <a:spcAft>
          <a:spcPct val="0"/>
        </a:spcAft>
        <a:defRPr sz="3300">
          <a:solidFill>
            <a:schemeClr val="tx2"/>
          </a:solidFill>
          <a:latin typeface="Times New Roman" pitchFamily="18" charset="0"/>
        </a:defRPr>
      </a:lvl6pPr>
      <a:lvl7pPr marL="685800" algn="ctr" rtl="0" fontAlgn="base">
        <a:spcBef>
          <a:spcPct val="0"/>
        </a:spcBef>
        <a:spcAft>
          <a:spcPct val="0"/>
        </a:spcAft>
        <a:defRPr sz="3300">
          <a:solidFill>
            <a:schemeClr val="tx2"/>
          </a:solidFill>
          <a:latin typeface="Times New Roman" pitchFamily="18" charset="0"/>
        </a:defRPr>
      </a:lvl7pPr>
      <a:lvl8pPr marL="1028700" algn="ctr" rtl="0" fontAlgn="base">
        <a:spcBef>
          <a:spcPct val="0"/>
        </a:spcBef>
        <a:spcAft>
          <a:spcPct val="0"/>
        </a:spcAft>
        <a:defRPr sz="3300">
          <a:solidFill>
            <a:schemeClr val="tx2"/>
          </a:solidFill>
          <a:latin typeface="Times New Roman" pitchFamily="18" charset="0"/>
        </a:defRPr>
      </a:lvl8pPr>
      <a:lvl9pPr marL="1371600" algn="ctr" rtl="0" fontAlgn="base">
        <a:spcBef>
          <a:spcPct val="0"/>
        </a:spcBef>
        <a:spcAft>
          <a:spcPct val="0"/>
        </a:spcAft>
        <a:defRPr sz="3300">
          <a:solidFill>
            <a:schemeClr val="tx2"/>
          </a:solidFill>
          <a:latin typeface="Times New Roman" pitchFamily="18"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6.WMF"/><Relationship Id="rId3" Type="http://schemas.openxmlformats.org/officeDocument/2006/relationships/image" Target="../media/image6.jpeg"/><Relationship Id="rId7" Type="http://schemas.openxmlformats.org/officeDocument/2006/relationships/image" Target="../media/image10.WMF"/><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WMF"/><Relationship Id="rId11" Type="http://schemas.openxmlformats.org/officeDocument/2006/relationships/image" Target="../media/image14.WMF"/><Relationship Id="rId5" Type="http://schemas.openxmlformats.org/officeDocument/2006/relationships/image" Target="../media/image8.emf"/><Relationship Id="rId10" Type="http://schemas.openxmlformats.org/officeDocument/2006/relationships/image" Target="../media/image13.WMF"/><Relationship Id="rId4" Type="http://schemas.openxmlformats.org/officeDocument/2006/relationships/image" Target="../media/image7.emf"/><Relationship Id="rId9" Type="http://schemas.openxmlformats.org/officeDocument/2006/relationships/image" Target="../media/image12.WMF"/><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3" Type="http://schemas.openxmlformats.org/officeDocument/2006/relationships/image" Target="../media/image57.jpeg"/><Relationship Id="rId7" Type="http://schemas.openxmlformats.org/officeDocument/2006/relationships/image" Target="../media/image61.jpeg"/><Relationship Id="rId12" Type="http://schemas.openxmlformats.org/officeDocument/2006/relationships/image" Target="../media/image66.jpeg"/><Relationship Id="rId2" Type="http://schemas.openxmlformats.org/officeDocument/2006/relationships/notesSlide" Target="../notesSlides/notesSlide10.xml"/><Relationship Id="rId16"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image" Target="../media/image60.jpeg"/><Relationship Id="rId11" Type="http://schemas.openxmlformats.org/officeDocument/2006/relationships/image" Target="../media/image65.png"/><Relationship Id="rId5" Type="http://schemas.openxmlformats.org/officeDocument/2006/relationships/image" Target="../media/image59.jpeg"/><Relationship Id="rId15" Type="http://schemas.openxmlformats.org/officeDocument/2006/relationships/image" Target="../media/image68.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 y="-59689"/>
            <a:ext cx="12161520" cy="3462655"/>
          </a:xfrm>
          <a:prstGeom prst="rect">
            <a:avLst/>
          </a:prstGeom>
        </p:spPr>
      </p:pic>
      <p:sp>
        <p:nvSpPr>
          <p:cNvPr id="2" name="Title 1"/>
          <p:cNvSpPr>
            <a:spLocks noGrp="1"/>
          </p:cNvSpPr>
          <p:nvPr>
            <p:ph type="ctrTitle" idx="4294967295"/>
          </p:nvPr>
        </p:nvSpPr>
        <p:spPr>
          <a:xfrm>
            <a:off x="15240" y="2152650"/>
            <a:ext cx="12161519" cy="1390651"/>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992066" y="3619500"/>
            <a:ext cx="10207868" cy="2867024"/>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endParaRPr lang="en-US" sz="4000" dirty="0">
              <a:solidFill>
                <a:srgbClr val="00B0F0"/>
              </a:solidFill>
            </a:endParaRPr>
          </a:p>
          <a:p>
            <a:pPr marL="0" indent="0" algn="ctr">
              <a:buNone/>
            </a:pPr>
            <a:r>
              <a:rPr lang="en-US" sz="4000" dirty="0">
                <a:solidFill>
                  <a:srgbClr val="00B0F0"/>
                </a:solidFill>
              </a:rPr>
              <a:t> </a:t>
            </a:r>
            <a:r>
              <a:rPr lang="en-US" sz="3500" dirty="0">
                <a:solidFill>
                  <a:schemeClr val="accent4">
                    <a:lumMod val="40000"/>
                    <a:lumOff val="60000"/>
                  </a:schemeClr>
                </a:solidFill>
              </a:rPr>
              <a:t>Life Science Research Enabling Long-term Space Habitation</a:t>
            </a:r>
          </a:p>
          <a:p>
            <a:pPr marL="0" indent="0" algn="ctr">
              <a:buNone/>
            </a:pPr>
            <a:r>
              <a:rPr lang="en-US" sz="3500" dirty="0">
                <a:solidFill>
                  <a:schemeClr val="accent4">
                    <a:lumMod val="60000"/>
                    <a:lumOff val="40000"/>
                  </a:schemeClr>
                </a:solidFill>
              </a:rPr>
              <a:t>13th Australian Space Forum</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8E4D68-0A3D-41DB-9383-6BC4EFB0A7C3}"/>
              </a:ext>
            </a:extLst>
          </p:cNvPr>
          <p:cNvSpPr>
            <a:spLocks noGrp="1"/>
          </p:cNvSpPr>
          <p:nvPr>
            <p:ph type="sldNum" sz="quarter" idx="12"/>
          </p:nvPr>
        </p:nvSpPr>
        <p:spPr/>
        <p:txBody>
          <a:bodyPr/>
          <a:lstStyle/>
          <a:p>
            <a:fld id="{E304FCE3-98A4-4385-9FA0-D7D495E5CB61}" type="slidenum">
              <a:rPr lang="en-US" smtClean="0"/>
              <a:t>2</a:t>
            </a:fld>
            <a:endParaRPr lang="en-US"/>
          </a:p>
        </p:txBody>
      </p:sp>
      <p:grpSp>
        <p:nvGrpSpPr>
          <p:cNvPr id="6" name="Group 5">
            <a:extLst>
              <a:ext uri="{FF2B5EF4-FFF2-40B4-BE49-F238E27FC236}">
                <a16:creationId xmlns:a16="http://schemas.microsoft.com/office/drawing/2014/main" id="{D4F5B456-FF09-4DAD-830C-DDEBD53163E6}"/>
              </a:ext>
            </a:extLst>
          </p:cNvPr>
          <p:cNvGrpSpPr/>
          <p:nvPr/>
        </p:nvGrpSpPr>
        <p:grpSpPr>
          <a:xfrm>
            <a:off x="0" y="0"/>
            <a:ext cx="12192000" cy="6858000"/>
            <a:chOff x="0" y="3048"/>
            <a:chExt cx="12192000" cy="6851904"/>
          </a:xfrm>
        </p:grpSpPr>
        <p:pic>
          <p:nvPicPr>
            <p:cNvPr id="7" name="Picture 6" descr="Timeline&#10;&#10;Description automatically generated with medium confidence">
              <a:extLst>
                <a:ext uri="{FF2B5EF4-FFF2-40B4-BE49-F238E27FC236}">
                  <a16:creationId xmlns:a16="http://schemas.microsoft.com/office/drawing/2014/main" id="{F2646C4B-32D4-49BE-8F7F-117A922516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pic>
          <p:nvPicPr>
            <p:cNvPr id="8" name="Picture 7">
              <a:extLst>
                <a:ext uri="{FF2B5EF4-FFF2-40B4-BE49-F238E27FC236}">
                  <a16:creationId xmlns:a16="http://schemas.microsoft.com/office/drawing/2014/main" id="{8F203D25-5780-41CC-9F38-EEB0C94BEA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3100" y="5592057"/>
              <a:ext cx="2272815" cy="1062318"/>
            </a:xfrm>
            <a:prstGeom prst="rect">
              <a:avLst/>
            </a:prstGeom>
            <a:effectLst>
              <a:softEdge rad="127000"/>
            </a:effectLst>
          </p:spPr>
        </p:pic>
      </p:grpSp>
    </p:spTree>
    <p:extLst>
      <p:ext uri="{BB962C8B-B14F-4D97-AF65-F5344CB8AC3E}">
        <p14:creationId xmlns:p14="http://schemas.microsoft.com/office/powerpoint/2010/main" val="3467023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027">
            <a:extLst>
              <a:ext uri="{FF2B5EF4-FFF2-40B4-BE49-F238E27FC236}">
                <a16:creationId xmlns:a16="http://schemas.microsoft.com/office/drawing/2014/main" id="{CAA7CDC7-A0AC-4AE9-AFF2-5E4EFD085AA4}"/>
              </a:ext>
            </a:extLst>
          </p:cNvPr>
          <p:cNvSpPr txBox="1">
            <a:spLocks noChangeArrowheads="1"/>
          </p:cNvSpPr>
          <p:nvPr/>
        </p:nvSpPr>
        <p:spPr bwMode="auto">
          <a:xfrm>
            <a:off x="3317876" y="322263"/>
            <a:ext cx="57689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2800">
                <a:solidFill>
                  <a:srgbClr val="FFFF00"/>
                </a:solidFill>
                <a:latin typeface="Helvetica" panose="020B0604020202020204" pitchFamily="34" charset="0"/>
              </a:rPr>
              <a:t>Human Life Support Requirements:</a:t>
            </a:r>
          </a:p>
        </p:txBody>
      </p:sp>
      <p:sp>
        <p:nvSpPr>
          <p:cNvPr id="63491" name="Text Box 1029">
            <a:extLst>
              <a:ext uri="{FF2B5EF4-FFF2-40B4-BE49-F238E27FC236}">
                <a16:creationId xmlns:a16="http://schemas.microsoft.com/office/drawing/2014/main" id="{EC6C9E6E-F0FF-4FFC-9AA9-FF2E91783939}"/>
              </a:ext>
            </a:extLst>
          </p:cNvPr>
          <p:cNvSpPr txBox="1">
            <a:spLocks noChangeArrowheads="1"/>
          </p:cNvSpPr>
          <p:nvPr/>
        </p:nvSpPr>
        <p:spPr bwMode="auto">
          <a:xfrm>
            <a:off x="2405064" y="1182689"/>
            <a:ext cx="2867025"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1400">
                <a:solidFill>
                  <a:srgbClr val="FFFFFF"/>
                </a:solidFill>
                <a:latin typeface="Helvetica" panose="020B0604020202020204" pitchFamily="34" charset="0"/>
              </a:rPr>
              <a:t>	</a:t>
            </a:r>
            <a:r>
              <a:rPr lang="en-US" altLang="en-US" sz="1600" b="1">
                <a:solidFill>
                  <a:srgbClr val="FFFFFF"/>
                </a:solidFill>
                <a:latin typeface="Helvetica" panose="020B0604020202020204" pitchFamily="34" charset="0"/>
              </a:rPr>
              <a:t>Inputs</a:t>
            </a:r>
            <a:endParaRPr lang="en-US" altLang="en-US" sz="1400">
              <a:solidFill>
                <a:srgbClr val="FFFFFF"/>
              </a:solidFill>
              <a:latin typeface="Helvetica" panose="020B0604020202020204" pitchFamily="34" charset="0"/>
            </a:endParaRPr>
          </a:p>
          <a:p>
            <a:pPr>
              <a:spcBef>
                <a:spcPct val="0"/>
              </a:spcBef>
              <a:buNone/>
            </a:pPr>
            <a:endParaRPr lang="en-US" altLang="en-US" sz="1400">
              <a:solidFill>
                <a:srgbClr val="FFFFFF"/>
              </a:solidFill>
              <a:latin typeface="Helvetica" panose="020B0604020202020204" pitchFamily="34" charset="0"/>
            </a:endParaRPr>
          </a:p>
          <a:p>
            <a:pPr>
              <a:spcBef>
                <a:spcPct val="0"/>
              </a:spcBef>
              <a:buNone/>
            </a:pPr>
            <a:endParaRPr lang="en-US" altLang="en-US" sz="1400">
              <a:solidFill>
                <a:srgbClr val="FFFFFF"/>
              </a:solidFill>
              <a:latin typeface="Helvetica" panose="020B0604020202020204" pitchFamily="34" charset="0"/>
            </a:endParaRPr>
          </a:p>
          <a:p>
            <a:pPr>
              <a:spcBef>
                <a:spcPct val="0"/>
              </a:spcBef>
              <a:buNone/>
            </a:pPr>
            <a:r>
              <a:rPr lang="en-US" altLang="en-US" sz="1400">
                <a:solidFill>
                  <a:srgbClr val="FFFFFF"/>
                </a:solidFill>
                <a:latin typeface="Helvetica" panose="020B0604020202020204" pitchFamily="34" charset="0"/>
              </a:rPr>
              <a:t>	</a:t>
            </a:r>
            <a:r>
              <a:rPr lang="en-US" altLang="en-US" sz="1600">
                <a:solidFill>
                  <a:srgbClr val="FFFFFF"/>
                </a:solidFill>
                <a:latin typeface="Helvetica" panose="020B0604020202020204" pitchFamily="34" charset="0"/>
              </a:rPr>
              <a:t>Daily          (% total </a:t>
            </a:r>
          </a:p>
          <a:p>
            <a:pPr>
              <a:spcBef>
                <a:spcPct val="0"/>
              </a:spcBef>
              <a:buNone/>
            </a:pPr>
            <a:r>
              <a:rPr lang="en-US" altLang="en-US" sz="1600">
                <a:solidFill>
                  <a:srgbClr val="FFFFFF"/>
                </a:solidFill>
                <a:latin typeface="Helvetica" panose="020B0604020202020204" pitchFamily="34" charset="0"/>
              </a:rPr>
              <a:t>	Rqmt.	   mass)</a:t>
            </a:r>
            <a:endParaRPr lang="en-US" altLang="en-US" sz="1400">
              <a:solidFill>
                <a:srgbClr val="FFFFFF"/>
              </a:solidFill>
              <a:latin typeface="Helvetica" panose="020B0604020202020204" pitchFamily="34" charset="0"/>
            </a:endParaRPr>
          </a:p>
          <a:p>
            <a:pPr>
              <a:spcBef>
                <a:spcPct val="0"/>
              </a:spcBef>
              <a:buNone/>
            </a:pPr>
            <a:endParaRPr lang="en-US" altLang="en-US" sz="1400">
              <a:solidFill>
                <a:srgbClr val="FFFFFF"/>
              </a:solidFill>
              <a:latin typeface="Helvetica" panose="020B0604020202020204" pitchFamily="34" charset="0"/>
            </a:endParaRPr>
          </a:p>
          <a:p>
            <a:pPr>
              <a:spcBef>
                <a:spcPct val="0"/>
              </a:spcBef>
              <a:buNone/>
            </a:pPr>
            <a:r>
              <a:rPr lang="en-US" altLang="en-US" sz="1600">
                <a:solidFill>
                  <a:srgbClr val="FFFFFF"/>
                </a:solidFill>
                <a:latin typeface="Helvetica" panose="020B0604020202020204" pitchFamily="34" charset="0"/>
              </a:rPr>
              <a:t>Oxygen	0.83 kg	     2.7%</a:t>
            </a:r>
          </a:p>
          <a:p>
            <a:pPr>
              <a:spcBef>
                <a:spcPct val="0"/>
              </a:spcBef>
              <a:buNone/>
            </a:pPr>
            <a:r>
              <a:rPr lang="en-US" altLang="en-US" sz="1600">
                <a:solidFill>
                  <a:srgbClr val="FFFFFF"/>
                </a:solidFill>
                <a:latin typeface="Helvetica" panose="020B0604020202020204" pitchFamily="34" charset="0"/>
              </a:rPr>
              <a:t>Food	0.62 kg	     2.0%</a:t>
            </a:r>
          </a:p>
          <a:p>
            <a:pPr>
              <a:spcBef>
                <a:spcPct val="0"/>
              </a:spcBef>
              <a:buNone/>
            </a:pPr>
            <a:r>
              <a:rPr lang="en-US" altLang="en-US" sz="1600">
                <a:solidFill>
                  <a:srgbClr val="FFFFFF"/>
                </a:solidFill>
                <a:latin typeface="Helvetica" panose="020B0604020202020204" pitchFamily="34" charset="0"/>
              </a:rPr>
              <a:t>Water	3.56 kg	   11.4%</a:t>
            </a:r>
            <a:endParaRPr lang="en-US" altLang="en-US" sz="1400">
              <a:solidFill>
                <a:srgbClr val="FFFFFF"/>
              </a:solidFill>
              <a:latin typeface="Helvetica" panose="020B0604020202020204" pitchFamily="34" charset="0"/>
            </a:endParaRPr>
          </a:p>
          <a:p>
            <a:pPr>
              <a:spcBef>
                <a:spcPct val="0"/>
              </a:spcBef>
              <a:buNone/>
            </a:pPr>
            <a:r>
              <a:rPr lang="en-US" altLang="en-US" sz="1200">
                <a:solidFill>
                  <a:srgbClr val="FFFFFF"/>
                </a:solidFill>
                <a:latin typeface="Helvetica" panose="020B0604020202020204" pitchFamily="34" charset="0"/>
              </a:rPr>
              <a:t>   (drink and </a:t>
            </a:r>
          </a:p>
          <a:p>
            <a:pPr>
              <a:spcBef>
                <a:spcPct val="0"/>
              </a:spcBef>
              <a:buNone/>
            </a:pPr>
            <a:r>
              <a:rPr lang="en-US" altLang="en-US" sz="1200">
                <a:solidFill>
                  <a:srgbClr val="FFFFFF"/>
                </a:solidFill>
                <a:latin typeface="Helvetica" panose="020B0604020202020204" pitchFamily="34" charset="0"/>
              </a:rPr>
              <a:t>     food prep.)</a:t>
            </a:r>
            <a:endParaRPr lang="en-US" altLang="en-US" sz="1400">
              <a:solidFill>
                <a:srgbClr val="FFFFFF"/>
              </a:solidFill>
              <a:latin typeface="Helvetica" panose="020B0604020202020204" pitchFamily="34" charset="0"/>
            </a:endParaRPr>
          </a:p>
          <a:p>
            <a:pPr>
              <a:spcBef>
                <a:spcPct val="0"/>
              </a:spcBef>
              <a:buNone/>
            </a:pPr>
            <a:r>
              <a:rPr lang="en-US" altLang="en-US" sz="1600">
                <a:solidFill>
                  <a:srgbClr val="FFFFFF"/>
                </a:solidFill>
                <a:latin typeface="Helvetica" panose="020B0604020202020204" pitchFamily="34" charset="0"/>
              </a:rPr>
              <a:t>Water	26.0 kg	   83.9%</a:t>
            </a:r>
            <a:endParaRPr lang="en-US" altLang="en-US" sz="1400">
              <a:solidFill>
                <a:srgbClr val="FFFFFF"/>
              </a:solidFill>
              <a:latin typeface="Helvetica" panose="020B0604020202020204" pitchFamily="34" charset="0"/>
            </a:endParaRPr>
          </a:p>
          <a:p>
            <a:pPr>
              <a:spcBef>
                <a:spcPct val="0"/>
              </a:spcBef>
              <a:buNone/>
            </a:pPr>
            <a:r>
              <a:rPr lang="en-US" altLang="en-US" sz="1200">
                <a:solidFill>
                  <a:srgbClr val="FFFFFF"/>
                </a:solidFill>
                <a:latin typeface="Helvetica" panose="020B0604020202020204" pitchFamily="34" charset="0"/>
              </a:rPr>
              <a:t>   (hygiene, flush</a:t>
            </a:r>
          </a:p>
          <a:p>
            <a:pPr>
              <a:spcBef>
                <a:spcPct val="0"/>
              </a:spcBef>
              <a:buNone/>
            </a:pPr>
            <a:r>
              <a:rPr lang="en-US" altLang="en-US" sz="1200">
                <a:solidFill>
                  <a:srgbClr val="FFFFFF"/>
                </a:solidFill>
                <a:latin typeface="Helvetica" panose="020B0604020202020204" pitchFamily="34" charset="0"/>
              </a:rPr>
              <a:t>     laundry, dishes)</a:t>
            </a:r>
            <a:r>
              <a:rPr lang="en-US" altLang="en-US" sz="1400">
                <a:solidFill>
                  <a:srgbClr val="FFFFFF"/>
                </a:solidFill>
                <a:latin typeface="Helvetica" panose="020B0604020202020204" pitchFamily="34" charset="0"/>
              </a:rPr>
              <a:t> </a:t>
            </a:r>
          </a:p>
          <a:p>
            <a:pPr>
              <a:spcBef>
                <a:spcPct val="0"/>
              </a:spcBef>
              <a:buNone/>
            </a:pPr>
            <a:endParaRPr lang="en-US" altLang="en-US" sz="1400">
              <a:solidFill>
                <a:srgbClr val="FFFFFF"/>
              </a:solidFill>
              <a:latin typeface="Helvetica" panose="020B0604020202020204" pitchFamily="34" charset="0"/>
            </a:endParaRPr>
          </a:p>
          <a:p>
            <a:pPr>
              <a:spcBef>
                <a:spcPct val="0"/>
              </a:spcBef>
              <a:buNone/>
            </a:pPr>
            <a:endParaRPr lang="en-US" altLang="en-US" sz="1400">
              <a:solidFill>
                <a:srgbClr val="FFFFFF"/>
              </a:solidFill>
              <a:latin typeface="Helvetica" panose="020B0604020202020204" pitchFamily="34" charset="0"/>
            </a:endParaRPr>
          </a:p>
          <a:p>
            <a:pPr>
              <a:spcBef>
                <a:spcPct val="0"/>
              </a:spcBef>
              <a:buNone/>
            </a:pPr>
            <a:endParaRPr lang="en-US" altLang="en-US" sz="1400">
              <a:solidFill>
                <a:srgbClr val="FFFFFF"/>
              </a:solidFill>
              <a:latin typeface="Helvetica" panose="020B0604020202020204" pitchFamily="34" charset="0"/>
            </a:endParaRPr>
          </a:p>
          <a:p>
            <a:pPr>
              <a:spcBef>
                <a:spcPct val="0"/>
              </a:spcBef>
              <a:buNone/>
            </a:pPr>
            <a:r>
              <a:rPr lang="en-US" altLang="en-US" sz="1600" b="1">
                <a:solidFill>
                  <a:srgbClr val="FFFFFF"/>
                </a:solidFill>
                <a:latin typeface="Helvetica" panose="020B0604020202020204" pitchFamily="34" charset="0"/>
              </a:rPr>
              <a:t>       TOTAL   31.0 kg</a:t>
            </a:r>
            <a:endParaRPr lang="en-US" altLang="en-US" sz="1400" b="1">
              <a:solidFill>
                <a:srgbClr val="FFFFFF"/>
              </a:solidFill>
            </a:endParaRPr>
          </a:p>
        </p:txBody>
      </p:sp>
      <p:sp>
        <p:nvSpPr>
          <p:cNvPr id="63492" name="Rectangle 1030">
            <a:extLst>
              <a:ext uri="{FF2B5EF4-FFF2-40B4-BE49-F238E27FC236}">
                <a16:creationId xmlns:a16="http://schemas.microsoft.com/office/drawing/2014/main" id="{D3FCDD88-11CB-45FE-9BE6-BB9514DF6641}"/>
              </a:ext>
            </a:extLst>
          </p:cNvPr>
          <p:cNvSpPr>
            <a:spLocks noChangeArrowheads="1"/>
          </p:cNvSpPr>
          <p:nvPr/>
        </p:nvSpPr>
        <p:spPr bwMode="auto">
          <a:xfrm>
            <a:off x="2209800" y="1195388"/>
            <a:ext cx="37338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endParaRPr lang="en-US" altLang="en-US" sz="1600">
              <a:solidFill>
                <a:srgbClr val="FFFFFF"/>
              </a:solidFill>
            </a:endParaRPr>
          </a:p>
        </p:txBody>
      </p:sp>
      <p:sp>
        <p:nvSpPr>
          <p:cNvPr id="63493" name="Text Box 1031">
            <a:extLst>
              <a:ext uri="{FF2B5EF4-FFF2-40B4-BE49-F238E27FC236}">
                <a16:creationId xmlns:a16="http://schemas.microsoft.com/office/drawing/2014/main" id="{E292BAC6-DD37-40AC-AE44-C68EE404FB1C}"/>
              </a:ext>
            </a:extLst>
          </p:cNvPr>
          <p:cNvSpPr txBox="1">
            <a:spLocks noChangeArrowheads="1"/>
          </p:cNvSpPr>
          <p:nvPr/>
        </p:nvSpPr>
        <p:spPr bwMode="auto">
          <a:xfrm>
            <a:off x="6719889" y="1223963"/>
            <a:ext cx="2867025" cy="40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1400">
                <a:solidFill>
                  <a:srgbClr val="FFFFFF"/>
                </a:solidFill>
                <a:latin typeface="Helvetica" panose="020B0604020202020204" pitchFamily="34" charset="0"/>
              </a:rPr>
              <a:t>	</a:t>
            </a:r>
            <a:r>
              <a:rPr lang="en-US" altLang="en-US" sz="1600" b="1">
                <a:solidFill>
                  <a:srgbClr val="FFFFFF"/>
                </a:solidFill>
                <a:latin typeface="Helvetica" panose="020B0604020202020204" pitchFamily="34" charset="0"/>
              </a:rPr>
              <a:t>Outputs</a:t>
            </a:r>
            <a:endParaRPr lang="en-US" altLang="en-US" sz="1400">
              <a:solidFill>
                <a:srgbClr val="FFFFFF"/>
              </a:solidFill>
              <a:latin typeface="Helvetica" panose="020B0604020202020204" pitchFamily="34" charset="0"/>
            </a:endParaRPr>
          </a:p>
          <a:p>
            <a:pPr>
              <a:spcBef>
                <a:spcPct val="0"/>
              </a:spcBef>
              <a:buNone/>
            </a:pPr>
            <a:endParaRPr lang="en-US" altLang="en-US" sz="1600">
              <a:solidFill>
                <a:srgbClr val="FFFFFF"/>
              </a:solidFill>
              <a:latin typeface="Helvetica" panose="020B0604020202020204" pitchFamily="34" charset="0"/>
            </a:endParaRPr>
          </a:p>
          <a:p>
            <a:pPr>
              <a:spcBef>
                <a:spcPct val="0"/>
              </a:spcBef>
              <a:buNone/>
            </a:pPr>
            <a:endParaRPr lang="en-US" altLang="en-US" sz="1600">
              <a:solidFill>
                <a:srgbClr val="FFFFFF"/>
              </a:solidFill>
              <a:latin typeface="Helvetica" panose="020B0604020202020204" pitchFamily="34" charset="0"/>
            </a:endParaRPr>
          </a:p>
          <a:p>
            <a:pPr>
              <a:spcBef>
                <a:spcPct val="0"/>
              </a:spcBef>
              <a:buNone/>
            </a:pPr>
            <a:r>
              <a:rPr lang="en-US" altLang="en-US" sz="1600">
                <a:solidFill>
                  <a:srgbClr val="FFFFFF"/>
                </a:solidFill>
                <a:latin typeface="Helvetica" panose="020B0604020202020204" pitchFamily="34" charset="0"/>
              </a:rPr>
              <a:t>	Daily          (% total </a:t>
            </a:r>
          </a:p>
          <a:p>
            <a:pPr>
              <a:spcBef>
                <a:spcPct val="0"/>
              </a:spcBef>
              <a:buNone/>
            </a:pPr>
            <a:r>
              <a:rPr lang="en-US" altLang="en-US" sz="1600">
                <a:solidFill>
                  <a:srgbClr val="FFFFFF"/>
                </a:solidFill>
                <a:latin typeface="Helvetica" panose="020B0604020202020204" pitchFamily="34" charset="0"/>
              </a:rPr>
              <a:t>		   mass)</a:t>
            </a:r>
          </a:p>
          <a:p>
            <a:pPr>
              <a:spcBef>
                <a:spcPct val="0"/>
              </a:spcBef>
              <a:buNone/>
            </a:pPr>
            <a:endParaRPr lang="en-US" altLang="en-US" sz="1600">
              <a:solidFill>
                <a:srgbClr val="FFFFFF"/>
              </a:solidFill>
              <a:latin typeface="Helvetica" panose="020B0604020202020204" pitchFamily="34" charset="0"/>
            </a:endParaRPr>
          </a:p>
          <a:p>
            <a:pPr>
              <a:spcBef>
                <a:spcPct val="0"/>
              </a:spcBef>
              <a:buNone/>
            </a:pPr>
            <a:r>
              <a:rPr lang="en-US" altLang="en-US" sz="1600">
                <a:solidFill>
                  <a:srgbClr val="FFFFFF"/>
                </a:solidFill>
                <a:latin typeface="Helvetica" panose="020B0604020202020204" pitchFamily="34" charset="0"/>
              </a:rPr>
              <a:t>Carbon 	1.00 kg	   3.2%</a:t>
            </a:r>
          </a:p>
          <a:p>
            <a:pPr>
              <a:spcBef>
                <a:spcPct val="0"/>
              </a:spcBef>
              <a:buNone/>
            </a:pPr>
            <a:r>
              <a:rPr lang="en-US" altLang="en-US" sz="1600">
                <a:solidFill>
                  <a:srgbClr val="FFFFFF"/>
                </a:solidFill>
                <a:latin typeface="Helvetica" panose="020B0604020202020204" pitchFamily="34" charset="0"/>
              </a:rPr>
              <a:t> dioxide	</a:t>
            </a:r>
          </a:p>
          <a:p>
            <a:pPr>
              <a:spcBef>
                <a:spcPct val="0"/>
              </a:spcBef>
              <a:buNone/>
            </a:pPr>
            <a:r>
              <a:rPr lang="en-US" altLang="en-US" sz="1600">
                <a:solidFill>
                  <a:srgbClr val="FFFFFF"/>
                </a:solidFill>
                <a:latin typeface="Helvetica" panose="020B0604020202020204" pitchFamily="34" charset="0"/>
              </a:rPr>
              <a:t>Metabolic	0.11 kg	   0.35%</a:t>
            </a:r>
          </a:p>
          <a:p>
            <a:pPr>
              <a:spcBef>
                <a:spcPct val="0"/>
              </a:spcBef>
              <a:buNone/>
            </a:pPr>
            <a:r>
              <a:rPr lang="en-US" altLang="en-US" sz="1600">
                <a:solidFill>
                  <a:srgbClr val="FFFFFF"/>
                </a:solidFill>
                <a:latin typeface="Helvetica" panose="020B0604020202020204" pitchFamily="34" charset="0"/>
              </a:rPr>
              <a:t>  solids</a:t>
            </a:r>
          </a:p>
          <a:p>
            <a:pPr>
              <a:spcBef>
                <a:spcPct val="0"/>
              </a:spcBef>
              <a:buNone/>
            </a:pPr>
            <a:r>
              <a:rPr lang="en-US" altLang="en-US" sz="1600">
                <a:solidFill>
                  <a:srgbClr val="FFFFFF"/>
                </a:solidFill>
                <a:latin typeface="Helvetica" panose="020B0604020202020204" pitchFamily="34" charset="0"/>
              </a:rPr>
              <a:t>Water	29.95 kg	   96.5%</a:t>
            </a:r>
            <a:endParaRPr lang="en-US" altLang="en-US" sz="1400">
              <a:solidFill>
                <a:srgbClr val="FFFFFF"/>
              </a:solidFill>
              <a:latin typeface="Helvetica" panose="020B0604020202020204" pitchFamily="34" charset="0"/>
            </a:endParaRPr>
          </a:p>
          <a:p>
            <a:pPr>
              <a:spcBef>
                <a:spcPct val="0"/>
              </a:spcBef>
              <a:buNone/>
            </a:pPr>
            <a:r>
              <a:rPr lang="en-US" altLang="en-US" sz="1200">
                <a:solidFill>
                  <a:srgbClr val="FFFFFF"/>
                </a:solidFill>
                <a:latin typeface="Helvetica" panose="020B0604020202020204" pitchFamily="34" charset="0"/>
              </a:rPr>
              <a:t>  (metabolic / urine	     12.3%)</a:t>
            </a:r>
          </a:p>
          <a:p>
            <a:pPr>
              <a:spcBef>
                <a:spcPct val="0"/>
              </a:spcBef>
              <a:buNone/>
            </a:pPr>
            <a:r>
              <a:rPr lang="en-US" altLang="en-US" sz="1200">
                <a:solidFill>
                  <a:srgbClr val="FFFFFF"/>
                </a:solidFill>
                <a:latin typeface="Helvetica" panose="020B0604020202020204" pitchFamily="34" charset="0"/>
              </a:rPr>
              <a:t>  (hygiene / flush	     24.7%)</a:t>
            </a:r>
          </a:p>
          <a:p>
            <a:pPr>
              <a:spcBef>
                <a:spcPct val="0"/>
              </a:spcBef>
              <a:buNone/>
            </a:pPr>
            <a:r>
              <a:rPr lang="en-US" altLang="en-US" sz="1200">
                <a:solidFill>
                  <a:srgbClr val="FFFFFF"/>
                </a:solidFill>
                <a:latin typeface="Helvetica" panose="020B0604020202020204" pitchFamily="34" charset="0"/>
              </a:rPr>
              <a:t>  (laundry / dish	     55.7%)</a:t>
            </a:r>
          </a:p>
          <a:p>
            <a:pPr>
              <a:spcBef>
                <a:spcPct val="0"/>
              </a:spcBef>
              <a:buNone/>
            </a:pPr>
            <a:r>
              <a:rPr lang="en-US" altLang="en-US" sz="1200">
                <a:solidFill>
                  <a:srgbClr val="FFFFFF"/>
                </a:solidFill>
                <a:latin typeface="Helvetica" panose="020B0604020202020204" pitchFamily="34" charset="0"/>
              </a:rPr>
              <a:t>  (latent 		       3.6%)</a:t>
            </a:r>
            <a:endParaRPr lang="en-US" altLang="en-US" sz="1400">
              <a:solidFill>
                <a:srgbClr val="FFFFFF"/>
              </a:solidFill>
              <a:latin typeface="Helvetica" panose="020B0604020202020204" pitchFamily="34" charset="0"/>
            </a:endParaRPr>
          </a:p>
          <a:p>
            <a:pPr>
              <a:spcBef>
                <a:spcPct val="0"/>
              </a:spcBef>
              <a:buNone/>
            </a:pPr>
            <a:endParaRPr lang="en-US" altLang="en-US" sz="1600" b="1">
              <a:solidFill>
                <a:srgbClr val="FFFFFF"/>
              </a:solidFill>
              <a:latin typeface="Helvetica" panose="020B0604020202020204" pitchFamily="34" charset="0"/>
            </a:endParaRPr>
          </a:p>
          <a:p>
            <a:pPr>
              <a:spcBef>
                <a:spcPct val="0"/>
              </a:spcBef>
              <a:buNone/>
            </a:pPr>
            <a:r>
              <a:rPr lang="en-US" altLang="en-US" sz="1600" b="1">
                <a:solidFill>
                  <a:srgbClr val="FFFFFF"/>
                </a:solidFill>
                <a:latin typeface="Helvetica" panose="020B0604020202020204" pitchFamily="34" charset="0"/>
              </a:rPr>
              <a:t>          TOTAL   31.0 kg</a:t>
            </a:r>
            <a:endParaRPr lang="en-US" altLang="en-US" sz="1400" b="1">
              <a:solidFill>
                <a:srgbClr val="FFFFFF"/>
              </a:solidFill>
            </a:endParaRPr>
          </a:p>
        </p:txBody>
      </p:sp>
      <p:sp>
        <p:nvSpPr>
          <p:cNvPr id="63494" name="Rectangle 1032">
            <a:extLst>
              <a:ext uri="{FF2B5EF4-FFF2-40B4-BE49-F238E27FC236}">
                <a16:creationId xmlns:a16="http://schemas.microsoft.com/office/drawing/2014/main" id="{ABA30792-5BBA-435B-8ECE-192F0AD9449E}"/>
              </a:ext>
            </a:extLst>
          </p:cNvPr>
          <p:cNvSpPr>
            <a:spLocks noChangeArrowheads="1"/>
          </p:cNvSpPr>
          <p:nvPr/>
        </p:nvSpPr>
        <p:spPr bwMode="auto">
          <a:xfrm>
            <a:off x="6629400" y="1295400"/>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endParaRPr lang="en-US" altLang="en-US" sz="1600">
              <a:solidFill>
                <a:srgbClr val="FFFFFF"/>
              </a:solidFill>
            </a:endParaRPr>
          </a:p>
        </p:txBody>
      </p:sp>
      <p:sp>
        <p:nvSpPr>
          <p:cNvPr id="63495" name="Text Box 1033">
            <a:extLst>
              <a:ext uri="{FF2B5EF4-FFF2-40B4-BE49-F238E27FC236}">
                <a16:creationId xmlns:a16="http://schemas.microsoft.com/office/drawing/2014/main" id="{903B65C7-7E1D-4E8D-A126-AA67B4F419DD}"/>
              </a:ext>
            </a:extLst>
          </p:cNvPr>
          <p:cNvSpPr txBox="1">
            <a:spLocks noChangeArrowheads="1"/>
          </p:cNvSpPr>
          <p:nvPr/>
        </p:nvSpPr>
        <p:spPr bwMode="auto">
          <a:xfrm>
            <a:off x="3184525" y="5805489"/>
            <a:ext cx="661828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en-US" altLang="en-US" sz="1400">
                <a:solidFill>
                  <a:srgbClr val="FFFFFF"/>
                </a:solidFill>
                <a:latin typeface="Helvetica" panose="020B0604020202020204" pitchFamily="34" charset="0"/>
              </a:rPr>
              <a:t>Source: NASA SPP 30262 Space Station ECLSS Architectural Control Document</a:t>
            </a:r>
          </a:p>
          <a:p>
            <a:pPr>
              <a:spcBef>
                <a:spcPct val="0"/>
              </a:spcBef>
              <a:buNone/>
            </a:pPr>
            <a:r>
              <a:rPr lang="en-US" altLang="en-US" sz="1400">
                <a:solidFill>
                  <a:srgbClr val="FFFFFF"/>
                </a:solidFill>
                <a:latin typeface="Helvetica" panose="020B0604020202020204" pitchFamily="34" charset="0"/>
              </a:rPr>
              <a:t>Food assumed to be dry except for chemically-bound water.</a:t>
            </a:r>
            <a:r>
              <a:rPr lang="en-US" altLang="en-US" sz="1200">
                <a:solidFill>
                  <a:srgbClr val="FFFFFF"/>
                </a:solidFill>
                <a:latin typeface="Helvetica" panose="020B0604020202020204" pitchFamily="34" charset="0"/>
              </a:rPr>
              <a:t> </a:t>
            </a:r>
          </a:p>
        </p:txBody>
      </p:sp>
      <p:sp>
        <p:nvSpPr>
          <p:cNvPr id="63496" name="Rectangle 1034">
            <a:extLst>
              <a:ext uri="{FF2B5EF4-FFF2-40B4-BE49-F238E27FC236}">
                <a16:creationId xmlns:a16="http://schemas.microsoft.com/office/drawing/2014/main" id="{A48116C3-125D-4F03-B60C-720E2F108146}"/>
              </a:ext>
            </a:extLst>
          </p:cNvPr>
          <p:cNvSpPr>
            <a:spLocks noChangeArrowheads="1"/>
          </p:cNvSpPr>
          <p:nvPr/>
        </p:nvSpPr>
        <p:spPr bwMode="auto">
          <a:xfrm>
            <a:off x="2338388" y="1639888"/>
            <a:ext cx="2971800" cy="38100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endParaRPr lang="en-US" altLang="en-US" sz="1600">
              <a:solidFill>
                <a:srgbClr val="FFFFFF"/>
              </a:solidFill>
            </a:endParaRPr>
          </a:p>
        </p:txBody>
      </p:sp>
      <p:sp>
        <p:nvSpPr>
          <p:cNvPr id="63497" name="Rectangle 1035">
            <a:extLst>
              <a:ext uri="{FF2B5EF4-FFF2-40B4-BE49-F238E27FC236}">
                <a16:creationId xmlns:a16="http://schemas.microsoft.com/office/drawing/2014/main" id="{2492B4A6-540F-44EC-AF25-4E3004ED77D2}"/>
              </a:ext>
            </a:extLst>
          </p:cNvPr>
          <p:cNvSpPr>
            <a:spLocks noChangeArrowheads="1"/>
          </p:cNvSpPr>
          <p:nvPr/>
        </p:nvSpPr>
        <p:spPr bwMode="auto">
          <a:xfrm>
            <a:off x="6610350" y="1663700"/>
            <a:ext cx="2971800" cy="38100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endParaRPr lang="en-US" altLang="en-US" sz="1600">
              <a:solidFill>
                <a:srgbClr val="FFFFFF"/>
              </a:solidFill>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Move Towards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F141-BF81-4C06-93B8-34D068E0F935}"/>
              </a:ext>
            </a:extLst>
          </p:cNvPr>
          <p:cNvSpPr>
            <a:spLocks noGrp="1"/>
          </p:cNvSpPr>
          <p:nvPr>
            <p:ph type="title"/>
          </p:nvPr>
        </p:nvSpPr>
        <p:spPr>
          <a:xfrm>
            <a:off x="671591" y="122759"/>
            <a:ext cx="7298871" cy="1134498"/>
          </a:xfrm>
        </p:spPr>
        <p:txBody>
          <a:bodyPr>
            <a:normAutofit fontScale="90000"/>
          </a:bodyPr>
          <a:lstStyle/>
          <a:p>
            <a:r>
              <a:rPr lang="en-US" dirty="0"/>
              <a:t>Space Crop Production Roadmap For Exploration</a:t>
            </a:r>
          </a:p>
        </p:txBody>
      </p:sp>
      <p:sp>
        <p:nvSpPr>
          <p:cNvPr id="3" name="Slide Number Placeholder 2">
            <a:extLst>
              <a:ext uri="{FF2B5EF4-FFF2-40B4-BE49-F238E27FC236}">
                <a16:creationId xmlns:a16="http://schemas.microsoft.com/office/drawing/2014/main" id="{62FB9DC1-9629-4FB3-A1D4-B9E095BB6203}"/>
              </a:ext>
            </a:extLst>
          </p:cNvPr>
          <p:cNvSpPr>
            <a:spLocks noGrp="1"/>
          </p:cNvSpPr>
          <p:nvPr>
            <p:ph type="sldNum" sz="quarter" idx="12"/>
          </p:nvPr>
        </p:nvSpPr>
        <p:spPr/>
        <p:txBody>
          <a:bodyPr/>
          <a:lstStyle/>
          <a:p>
            <a:fld id="{E304FCE3-98A4-4385-9FA0-D7D495E5CB61}" type="slidenum">
              <a:rPr lang="en-US" smtClean="0"/>
              <a:t>7</a:t>
            </a:fld>
            <a:endParaRPr lang="en-US"/>
          </a:p>
        </p:txBody>
      </p:sp>
      <p:grpSp>
        <p:nvGrpSpPr>
          <p:cNvPr id="96" name="Group 95">
            <a:extLst>
              <a:ext uri="{FF2B5EF4-FFF2-40B4-BE49-F238E27FC236}">
                <a16:creationId xmlns:a16="http://schemas.microsoft.com/office/drawing/2014/main" id="{B42298A5-F4B7-4CD3-8833-D1AB9FA9BBE5}"/>
              </a:ext>
            </a:extLst>
          </p:cNvPr>
          <p:cNvGrpSpPr/>
          <p:nvPr/>
        </p:nvGrpSpPr>
        <p:grpSpPr>
          <a:xfrm>
            <a:off x="628286" y="719110"/>
            <a:ext cx="10935428" cy="6147329"/>
            <a:chOff x="628286" y="719110"/>
            <a:chExt cx="10935428" cy="6147329"/>
          </a:xfrm>
        </p:grpSpPr>
        <p:grpSp>
          <p:nvGrpSpPr>
            <p:cNvPr id="95" name="Group 94">
              <a:extLst>
                <a:ext uri="{FF2B5EF4-FFF2-40B4-BE49-F238E27FC236}">
                  <a16:creationId xmlns:a16="http://schemas.microsoft.com/office/drawing/2014/main" id="{4E547CAC-61FF-47B6-8803-FD968193D882}"/>
                </a:ext>
              </a:extLst>
            </p:cNvPr>
            <p:cNvGrpSpPr/>
            <p:nvPr/>
          </p:nvGrpSpPr>
          <p:grpSpPr>
            <a:xfrm>
              <a:off x="628286" y="719110"/>
              <a:ext cx="10935428" cy="6147329"/>
              <a:chOff x="628286" y="719110"/>
              <a:chExt cx="10935428" cy="6147329"/>
            </a:xfrm>
          </p:grpSpPr>
          <p:pic>
            <p:nvPicPr>
              <p:cNvPr id="42" name="Picture 9" descr="Slide1">
                <a:extLst>
                  <a:ext uri="{FF2B5EF4-FFF2-40B4-BE49-F238E27FC236}">
                    <a16:creationId xmlns:a16="http://schemas.microsoft.com/office/drawing/2014/main" id="{536614E0-A6D6-431D-93D5-1E846907F0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1119" y="1714506"/>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FDBF2D9A-F583-48F0-A173-0BE7FBD0C7B6}"/>
                  </a:ext>
                </a:extLst>
              </p:cNvPr>
              <p:cNvGrpSpPr/>
              <p:nvPr/>
            </p:nvGrpSpPr>
            <p:grpSpPr>
              <a:xfrm>
                <a:off x="4735766" y="1126648"/>
                <a:ext cx="3658591" cy="1816740"/>
                <a:chOff x="3460311" y="1379626"/>
                <a:chExt cx="3109222" cy="1100942"/>
              </a:xfrm>
            </p:grpSpPr>
            <p:sp>
              <p:nvSpPr>
                <p:cNvPr id="44" name="Rounded Rectangle 13">
                  <a:extLst>
                    <a:ext uri="{FF2B5EF4-FFF2-40B4-BE49-F238E27FC236}">
                      <a16:creationId xmlns:a16="http://schemas.microsoft.com/office/drawing/2014/main" id="{336FE2F4-E5B8-4F1F-9CE3-CCE5790D9124}"/>
                    </a:ext>
                  </a:extLst>
                </p:cNvPr>
                <p:cNvSpPr/>
                <p:nvPr/>
              </p:nvSpPr>
              <p:spPr>
                <a:xfrm>
                  <a:off x="3460311" y="1379626"/>
                  <a:ext cx="2869834" cy="102710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6BABCCB-FDA9-4CD3-9C2B-5B14BBD59773}"/>
                    </a:ext>
                  </a:extLst>
                </p:cNvPr>
                <p:cNvSpPr txBox="1"/>
                <p:nvPr/>
              </p:nvSpPr>
              <p:spPr>
                <a:xfrm>
                  <a:off x="3508465" y="1419486"/>
                  <a:ext cx="2115066" cy="2633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GATEWAY</a:t>
                  </a:r>
                  <a:r>
                    <a:rPr kumimoji="0" lang="en-US" sz="14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46" name="TextBox 45">
                  <a:extLst>
                    <a:ext uri="{FF2B5EF4-FFF2-40B4-BE49-F238E27FC236}">
                      <a16:creationId xmlns:a16="http://schemas.microsoft.com/office/drawing/2014/main" id="{BD972FE1-E14C-4C64-93E1-0C15D306A21E}"/>
                    </a:ext>
                  </a:extLst>
                </p:cNvPr>
                <p:cNvSpPr txBox="1"/>
                <p:nvPr/>
              </p:nvSpPr>
              <p:spPr>
                <a:xfrm>
                  <a:off x="3538181" y="1660480"/>
                  <a:ext cx="3031352" cy="279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Proving ground to study the effect of deep space radiation on pick-and-eat crops in µg</a:t>
                  </a:r>
                </a:p>
              </p:txBody>
            </p:sp>
            <p:sp>
              <p:nvSpPr>
                <p:cNvPr id="47" name="TextBox 46">
                  <a:extLst>
                    <a:ext uri="{FF2B5EF4-FFF2-40B4-BE49-F238E27FC236}">
                      <a16:creationId xmlns:a16="http://schemas.microsoft.com/office/drawing/2014/main" id="{5B683CE0-C4EA-4C5E-BE1B-C1DD24885794}"/>
                    </a:ext>
                  </a:extLst>
                </p:cNvPr>
                <p:cNvSpPr txBox="1"/>
                <p:nvPr/>
              </p:nvSpPr>
              <p:spPr>
                <a:xfrm>
                  <a:off x="3529969" y="2096501"/>
                  <a:ext cx="1295547" cy="3840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grpSp>
            <p:nvGrpSpPr>
              <p:cNvPr id="48" name="Group 47">
                <a:extLst>
                  <a:ext uri="{FF2B5EF4-FFF2-40B4-BE49-F238E27FC236}">
                    <a16:creationId xmlns:a16="http://schemas.microsoft.com/office/drawing/2014/main" id="{8B1F0B96-48FB-4A35-A591-3B60154588F0}"/>
                  </a:ext>
                </a:extLst>
              </p:cNvPr>
              <p:cNvGrpSpPr/>
              <p:nvPr/>
            </p:nvGrpSpPr>
            <p:grpSpPr>
              <a:xfrm>
                <a:off x="780137" y="1535731"/>
                <a:ext cx="4338807" cy="1724898"/>
                <a:chOff x="86136" y="1496529"/>
                <a:chExt cx="3687298" cy="1058077"/>
              </a:xfrm>
            </p:grpSpPr>
            <p:sp>
              <p:nvSpPr>
                <p:cNvPr id="49" name="Rounded Rectangle 18">
                  <a:extLst>
                    <a:ext uri="{FF2B5EF4-FFF2-40B4-BE49-F238E27FC236}">
                      <a16:creationId xmlns:a16="http://schemas.microsoft.com/office/drawing/2014/main" id="{75314E5F-3624-48CF-81EF-67E3CFDC4E2D}"/>
                    </a:ext>
                  </a:extLst>
                </p:cNvPr>
                <p:cNvSpPr/>
                <p:nvPr/>
              </p:nvSpPr>
              <p:spPr>
                <a:xfrm>
                  <a:off x="86136" y="1496529"/>
                  <a:ext cx="3275523" cy="932364"/>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72D2D87-FB81-4E04-A0A6-A431E1002BAF}"/>
                    </a:ext>
                  </a:extLst>
                </p:cNvPr>
                <p:cNvSpPr txBox="1"/>
                <p:nvPr/>
              </p:nvSpPr>
              <p:spPr>
                <a:xfrm>
                  <a:off x="144685" y="1564438"/>
                  <a:ext cx="2735044" cy="2665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ISS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 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1" name="TextBox 50">
                  <a:extLst>
                    <a:ext uri="{FF2B5EF4-FFF2-40B4-BE49-F238E27FC236}">
                      <a16:creationId xmlns:a16="http://schemas.microsoft.com/office/drawing/2014/main" id="{45768CFB-B6F8-4F72-AE05-045B5B522CEA}"/>
                    </a:ext>
                  </a:extLst>
                </p:cNvPr>
                <p:cNvSpPr txBox="1"/>
                <p:nvPr/>
              </p:nvSpPr>
              <p:spPr>
                <a:xfrm>
                  <a:off x="163656" y="1845206"/>
                  <a:ext cx="3266426" cy="2831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Identify challenges and solutions for growing pick-and-eat crops in µg to support crew nutrition</a:t>
                  </a:r>
                </a:p>
              </p:txBody>
            </p:sp>
            <p:sp>
              <p:nvSpPr>
                <p:cNvPr id="52" name="TextBox 51">
                  <a:extLst>
                    <a:ext uri="{FF2B5EF4-FFF2-40B4-BE49-F238E27FC236}">
                      <a16:creationId xmlns:a16="http://schemas.microsoft.com/office/drawing/2014/main" id="{CE85D90F-00AE-4B98-BFDB-53226F5F07D3}"/>
                    </a:ext>
                  </a:extLst>
                </p:cNvPr>
                <p:cNvSpPr txBox="1"/>
                <p:nvPr/>
              </p:nvSpPr>
              <p:spPr>
                <a:xfrm>
                  <a:off x="180422" y="2165839"/>
                  <a:ext cx="3593012" cy="3887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EXPRESS Rack  (8 Lockers)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53" name="Rounded Rectangle 23">
                <a:extLst>
                  <a:ext uri="{FF2B5EF4-FFF2-40B4-BE49-F238E27FC236}">
                    <a16:creationId xmlns:a16="http://schemas.microsoft.com/office/drawing/2014/main" id="{5B440F74-70B2-47B1-A176-11EF082284F9}"/>
                  </a:ext>
                </a:extLst>
              </p:cNvPr>
              <p:cNvSpPr/>
              <p:nvPr/>
            </p:nvSpPr>
            <p:spPr>
              <a:xfrm>
                <a:off x="8236300" y="719110"/>
                <a:ext cx="3113465" cy="1940124"/>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id="{D4E0466C-ACD6-4FC0-9AB9-D9B6A4FC0955}"/>
                  </a:ext>
                </a:extLst>
              </p:cNvPr>
              <p:cNvGrpSpPr/>
              <p:nvPr/>
            </p:nvGrpSpPr>
            <p:grpSpPr>
              <a:xfrm>
                <a:off x="8213984" y="994407"/>
                <a:ext cx="3315629" cy="1559776"/>
                <a:chOff x="6373586" y="1114770"/>
                <a:chExt cx="2817759" cy="1279743"/>
              </a:xfrm>
            </p:grpSpPr>
            <p:sp>
              <p:nvSpPr>
                <p:cNvPr id="55" name="TextBox 54">
                  <a:extLst>
                    <a:ext uri="{FF2B5EF4-FFF2-40B4-BE49-F238E27FC236}">
                      <a16:creationId xmlns:a16="http://schemas.microsoft.com/office/drawing/2014/main" id="{BDDC2FF7-5523-422B-9EB9-C8FA2CC4B107}"/>
                    </a:ext>
                  </a:extLst>
                </p:cNvPr>
                <p:cNvSpPr txBox="1"/>
                <p:nvPr/>
              </p:nvSpPr>
              <p:spPr>
                <a:xfrm>
                  <a:off x="6373586" y="1114770"/>
                  <a:ext cx="2817759"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MARS TRANSIT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Crop 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6" name="Rectangle 55">
                  <a:extLst>
                    <a:ext uri="{FF2B5EF4-FFF2-40B4-BE49-F238E27FC236}">
                      <a16:creationId xmlns:a16="http://schemas.microsoft.com/office/drawing/2014/main" id="{288D9055-F793-4788-A42E-A898B26759B2}"/>
                    </a:ext>
                  </a:extLst>
                </p:cNvPr>
                <p:cNvSpPr/>
                <p:nvPr/>
              </p:nvSpPr>
              <p:spPr>
                <a:xfrm>
                  <a:off x="6487197" y="1394675"/>
                  <a:ext cx="2471130" cy="53029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Operational µg Food Production capability for pick-and-eat crops to supplement crew diet  </a:t>
                  </a:r>
                </a:p>
              </p:txBody>
            </p:sp>
            <p:sp>
              <p:nvSpPr>
                <p:cNvPr id="57" name="Rectangle 56">
                  <a:extLst>
                    <a:ext uri="{FF2B5EF4-FFF2-40B4-BE49-F238E27FC236}">
                      <a16:creationId xmlns:a16="http://schemas.microsoft.com/office/drawing/2014/main" id="{4E070E82-F94E-471F-BF03-F16169E56F5F}"/>
                    </a:ext>
                  </a:extLst>
                </p:cNvPr>
                <p:cNvSpPr/>
                <p:nvPr/>
              </p:nvSpPr>
              <p:spPr>
                <a:xfrm>
                  <a:off x="6504410" y="1963626"/>
                  <a:ext cx="2300289" cy="4308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One to Two EXPRESS Racks   (8-16 Lockers)</a:t>
                  </a:r>
                </a:p>
              </p:txBody>
            </p:sp>
          </p:grpSp>
          <p:sp>
            <p:nvSpPr>
              <p:cNvPr id="58" name="Rounded Rectangle 27">
                <a:extLst>
                  <a:ext uri="{FF2B5EF4-FFF2-40B4-BE49-F238E27FC236}">
                    <a16:creationId xmlns:a16="http://schemas.microsoft.com/office/drawing/2014/main" id="{E0006541-7957-412F-BC7C-55065A80257C}"/>
                  </a:ext>
                </a:extLst>
              </p:cNvPr>
              <p:cNvSpPr/>
              <p:nvPr/>
            </p:nvSpPr>
            <p:spPr>
              <a:xfrm>
                <a:off x="771513" y="4416974"/>
                <a:ext cx="3814853" cy="162724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id="{B2EAB871-BC86-4865-8609-B2E5736DEBDF}"/>
                  </a:ext>
                </a:extLst>
              </p:cNvPr>
              <p:cNvGrpSpPr/>
              <p:nvPr/>
            </p:nvGrpSpPr>
            <p:grpSpPr>
              <a:xfrm>
                <a:off x="628286" y="4575539"/>
                <a:ext cx="4723516" cy="1769425"/>
                <a:chOff x="-5355" y="3895557"/>
                <a:chExt cx="3769157" cy="1337236"/>
              </a:xfrm>
            </p:grpSpPr>
            <p:sp>
              <p:nvSpPr>
                <p:cNvPr id="60" name="TextBox 59">
                  <a:extLst>
                    <a:ext uri="{FF2B5EF4-FFF2-40B4-BE49-F238E27FC236}">
                      <a16:creationId xmlns:a16="http://schemas.microsoft.com/office/drawing/2014/main" id="{595B6E6E-785A-4808-8074-ABB2C9462FC7}"/>
                    </a:ext>
                  </a:extLst>
                </p:cNvPr>
                <p:cNvSpPr txBox="1"/>
                <p:nvPr/>
              </p:nvSpPr>
              <p:spPr>
                <a:xfrm>
                  <a:off x="-5355" y="3895557"/>
                  <a:ext cx="3277587" cy="328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Ground</a:t>
                  </a:r>
                  <a:r>
                    <a:rPr kumimoji="0" lang="en-US" sz="16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 Research</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1" name="TextBox 60">
                  <a:extLst>
                    <a:ext uri="{FF2B5EF4-FFF2-40B4-BE49-F238E27FC236}">
                      <a16:creationId xmlns:a16="http://schemas.microsoft.com/office/drawing/2014/main" id="{EF119861-011D-40A7-9346-087E1FD5065D}"/>
                    </a:ext>
                  </a:extLst>
                </p:cNvPr>
                <p:cNvSpPr txBox="1"/>
                <p:nvPr/>
              </p:nvSpPr>
              <p:spPr>
                <a:xfrm>
                  <a:off x="157493" y="4175298"/>
                  <a:ext cx="3266426" cy="574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Develop space crop production concepts and strategies in support of destinations along the exploration roadmap</a:t>
                  </a:r>
                </a:p>
              </p:txBody>
            </p:sp>
            <p:sp>
              <p:nvSpPr>
                <p:cNvPr id="62" name="TextBox 61">
                  <a:extLst>
                    <a:ext uri="{FF2B5EF4-FFF2-40B4-BE49-F238E27FC236}">
                      <a16:creationId xmlns:a16="http://schemas.microsoft.com/office/drawing/2014/main" id="{B241133D-9E88-440B-A27B-78932E92C2B2}"/>
                    </a:ext>
                  </a:extLst>
                </p:cNvPr>
                <p:cNvSpPr txBox="1"/>
                <p:nvPr/>
              </p:nvSpPr>
              <p:spPr>
                <a:xfrm>
                  <a:off x="170790" y="4753819"/>
                  <a:ext cx="3593012" cy="478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63" name="Rounded Rectangle 31">
                <a:extLst>
                  <a:ext uri="{FF2B5EF4-FFF2-40B4-BE49-F238E27FC236}">
                    <a16:creationId xmlns:a16="http://schemas.microsoft.com/office/drawing/2014/main" id="{7E6092EE-85A8-4235-8C3E-E5672DBFE45C}"/>
                  </a:ext>
                </a:extLst>
              </p:cNvPr>
              <p:cNvSpPr/>
              <p:nvPr/>
            </p:nvSpPr>
            <p:spPr>
              <a:xfrm>
                <a:off x="4691374" y="4032442"/>
                <a:ext cx="3514419" cy="2036199"/>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CC304795-112A-4F02-96E9-A14D44860BC0}"/>
                  </a:ext>
                </a:extLst>
              </p:cNvPr>
              <p:cNvSpPr/>
              <p:nvPr/>
            </p:nvSpPr>
            <p:spPr>
              <a:xfrm>
                <a:off x="4674951" y="4220305"/>
                <a:ext cx="3672204"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LUNAR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Research/Production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5" name="Rectangle 64">
                <a:extLst>
                  <a:ext uri="{FF2B5EF4-FFF2-40B4-BE49-F238E27FC236}">
                    <a16:creationId xmlns:a16="http://schemas.microsoft.com/office/drawing/2014/main" id="{8396F25E-6C37-4148-9DB7-EA904557AC83}"/>
                  </a:ext>
                </a:extLst>
              </p:cNvPr>
              <p:cNvSpPr/>
              <p:nvPr/>
            </p:nvSpPr>
            <p:spPr>
              <a:xfrm>
                <a:off x="4761106" y="4584472"/>
                <a:ext cx="3547905" cy="11951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Develop and deploy operational partial gravity systems for both nutritional support and caloric replacement as both a source of food for long duration lunar missions and as a demonstration for Mars </a:t>
                </a:r>
              </a:p>
            </p:txBody>
          </p:sp>
          <p:sp>
            <p:nvSpPr>
              <p:cNvPr id="66" name="Rectangle 65">
                <a:extLst>
                  <a:ext uri="{FF2B5EF4-FFF2-40B4-BE49-F238E27FC236}">
                    <a16:creationId xmlns:a16="http://schemas.microsoft.com/office/drawing/2014/main" id="{435E1A51-56E1-4B4B-9591-8A5EA75B9BDD}"/>
                  </a:ext>
                </a:extLst>
              </p:cNvPr>
              <p:cNvSpPr/>
              <p:nvPr/>
            </p:nvSpPr>
            <p:spPr>
              <a:xfrm>
                <a:off x="4790912" y="5721898"/>
                <a:ext cx="2301588"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67" name="Rounded Rectangle 35">
                <a:extLst>
                  <a:ext uri="{FF2B5EF4-FFF2-40B4-BE49-F238E27FC236}">
                    <a16:creationId xmlns:a16="http://schemas.microsoft.com/office/drawing/2014/main" id="{3E913882-7A3B-4C31-BFF2-F2BC5FEEC63A}"/>
                  </a:ext>
                </a:extLst>
              </p:cNvPr>
              <p:cNvSpPr/>
              <p:nvPr/>
            </p:nvSpPr>
            <p:spPr>
              <a:xfrm>
                <a:off x="8314644" y="4367854"/>
                <a:ext cx="3027366" cy="1724085"/>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65810D5B-7E44-4798-B4B6-7F5620EB777F}"/>
                  </a:ext>
                </a:extLst>
              </p:cNvPr>
              <p:cNvSpPr/>
              <p:nvPr/>
            </p:nvSpPr>
            <p:spPr>
              <a:xfrm>
                <a:off x="8179878" y="4605957"/>
                <a:ext cx="3383836"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MARTIAN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9" name="Rectangle 68">
                <a:extLst>
                  <a:ext uri="{FF2B5EF4-FFF2-40B4-BE49-F238E27FC236}">
                    <a16:creationId xmlns:a16="http://schemas.microsoft.com/office/drawing/2014/main" id="{A814A154-A62E-497E-A222-9363C5997697}"/>
                  </a:ext>
                </a:extLst>
              </p:cNvPr>
              <p:cNvSpPr/>
              <p:nvPr/>
            </p:nvSpPr>
            <p:spPr>
              <a:xfrm>
                <a:off x="8347155" y="5733108"/>
                <a:ext cx="2339313"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70" name="Rectangle 69">
                <a:extLst>
                  <a:ext uri="{FF2B5EF4-FFF2-40B4-BE49-F238E27FC236}">
                    <a16:creationId xmlns:a16="http://schemas.microsoft.com/office/drawing/2014/main" id="{53D6D7DE-68FF-4A9F-A808-DD4D6F546567}"/>
                  </a:ext>
                </a:extLst>
              </p:cNvPr>
              <p:cNvSpPr/>
              <p:nvPr/>
            </p:nvSpPr>
            <p:spPr>
              <a:xfrm>
                <a:off x="8275525" y="4982102"/>
                <a:ext cx="3034937" cy="77639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Leverage Lunar Surface experience in Food Production systems to extend Earth Independence for Mars missions</a:t>
                </a:r>
              </a:p>
            </p:txBody>
          </p:sp>
          <p:pic>
            <p:nvPicPr>
              <p:cNvPr id="72" name="Picture 31">
                <a:extLst>
                  <a:ext uri="{FF2B5EF4-FFF2-40B4-BE49-F238E27FC236}">
                    <a16:creationId xmlns:a16="http://schemas.microsoft.com/office/drawing/2014/main" id="{BB2293EE-B50C-453A-9B5A-BE8284A884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3945625" y="1568106"/>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47">
                <a:extLst>
                  <a:ext uri="{FF2B5EF4-FFF2-40B4-BE49-F238E27FC236}">
                    <a16:creationId xmlns:a16="http://schemas.microsoft.com/office/drawing/2014/main" id="{BF63DAD7-BB5B-4C3F-9A23-E8A5C9FAB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7405256" y="1234487"/>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47">
                <a:extLst>
                  <a:ext uri="{FF2B5EF4-FFF2-40B4-BE49-F238E27FC236}">
                    <a16:creationId xmlns:a16="http://schemas.microsoft.com/office/drawing/2014/main" id="{84D626B9-58E3-491E-9194-ABB5A5778B1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10642384" y="805332"/>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0">
                <a:extLst>
                  <a:ext uri="{FF2B5EF4-FFF2-40B4-BE49-F238E27FC236}">
                    <a16:creationId xmlns:a16="http://schemas.microsoft.com/office/drawing/2014/main" id="{EC68B571-D40B-4DAA-A2A8-63F9D6A0354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3866039" y="4444202"/>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84">
                <a:extLst>
                  <a:ext uri="{FF2B5EF4-FFF2-40B4-BE49-F238E27FC236}">
                    <a16:creationId xmlns:a16="http://schemas.microsoft.com/office/drawing/2014/main" id="{90F6A45F-1343-4251-9CD6-62820916CBE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7503697" y="4067817"/>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90">
                <a:extLst>
                  <a:ext uri="{FF2B5EF4-FFF2-40B4-BE49-F238E27FC236}">
                    <a16:creationId xmlns:a16="http://schemas.microsoft.com/office/drawing/2014/main" id="{9C74E825-C249-4426-8601-993DA08E5AC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10625910" y="4439858"/>
                <a:ext cx="629514" cy="28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Picture 10">
              <a:extLst>
                <a:ext uri="{FF2B5EF4-FFF2-40B4-BE49-F238E27FC236}">
                  <a16:creationId xmlns:a16="http://schemas.microsoft.com/office/drawing/2014/main" id="{870B4FEB-C082-459A-BCA9-368B62D1452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837771" y="2933808"/>
              <a:ext cx="804613" cy="8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4" name="Group 93">
            <a:extLst>
              <a:ext uri="{FF2B5EF4-FFF2-40B4-BE49-F238E27FC236}">
                <a16:creationId xmlns:a16="http://schemas.microsoft.com/office/drawing/2014/main" id="{D1A8BF3F-302C-4B92-B0B0-480A9B3D2E0D}"/>
              </a:ext>
            </a:extLst>
          </p:cNvPr>
          <p:cNvGrpSpPr/>
          <p:nvPr/>
        </p:nvGrpSpPr>
        <p:grpSpPr>
          <a:xfrm>
            <a:off x="741119" y="815485"/>
            <a:ext cx="6762578" cy="576072"/>
            <a:chOff x="741119" y="815485"/>
            <a:chExt cx="6762578" cy="576072"/>
          </a:xfrm>
        </p:grpSpPr>
        <p:cxnSp>
          <p:nvCxnSpPr>
            <p:cNvPr id="79" name="Straight Connector 78">
              <a:extLst>
                <a:ext uri="{FF2B5EF4-FFF2-40B4-BE49-F238E27FC236}">
                  <a16:creationId xmlns:a16="http://schemas.microsoft.com/office/drawing/2014/main" id="{E1E44879-91EB-4A70-81BE-AA646297BAF2}"/>
                </a:ext>
              </a:extLst>
            </p:cNvPr>
            <p:cNvCxnSpPr>
              <a:cxnSpLocks/>
            </p:cNvCxnSpPr>
            <p:nvPr/>
          </p:nvCxnSpPr>
          <p:spPr>
            <a:xfrm>
              <a:off x="4056444" y="816218"/>
              <a:ext cx="3447253"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F27A6F1-C024-4560-ACA0-04B026543A4A}"/>
                </a:ext>
              </a:extLst>
            </p:cNvPr>
            <p:cNvCxnSpPr>
              <a:cxnSpLocks/>
            </p:cNvCxnSpPr>
            <p:nvPr/>
          </p:nvCxnSpPr>
          <p:spPr>
            <a:xfrm>
              <a:off x="741119" y="1377111"/>
              <a:ext cx="3326211"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3C5E55-6FE6-4393-9ED2-7EB1626017F5}"/>
                </a:ext>
              </a:extLst>
            </p:cNvPr>
            <p:cNvCxnSpPr>
              <a:cxnSpLocks/>
            </p:cNvCxnSpPr>
            <p:nvPr/>
          </p:nvCxnSpPr>
          <p:spPr>
            <a:xfrm>
              <a:off x="4070673" y="815485"/>
              <a:ext cx="0" cy="57607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261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10" name="Picture 9">
            <a:extLst>
              <a:ext uri="{FF2B5EF4-FFF2-40B4-BE49-F238E27FC236}">
                <a16:creationId xmlns:a16="http://schemas.microsoft.com/office/drawing/2014/main" id="{A1EF453E-453A-44C8-8B2D-EB54D89F30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64466">
            <a:off x="837252" y="4150957"/>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1823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1" y="40983"/>
            <a:ext cx="11401062" cy="1143000"/>
          </a:xfrm>
        </p:spPr>
        <p:txBody>
          <a:bodyPr>
            <a:normAutofit fontScale="90000"/>
          </a:bodyPr>
          <a:lstStyle/>
          <a:p>
            <a:r>
              <a:rPr lang="en-US" dirty="0"/>
              <a:t>Ventilation and Water Issues &amp; Consequences in Zinnia</a:t>
            </a:r>
          </a:p>
        </p:txBody>
      </p:sp>
      <p:pic>
        <p:nvPicPr>
          <p:cNvPr id="5" name="Content Placeholder 4"/>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t="-261"/>
          <a:stretch/>
        </p:blipFill>
        <p:spPr>
          <a:xfrm>
            <a:off x="6451600" y="1102013"/>
            <a:ext cx="5029200" cy="5029200"/>
          </a:xfrm>
          <a:ln>
            <a:solidFill>
              <a:srgbClr val="00B0F0"/>
            </a:solidFill>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1200" y="1102013"/>
            <a:ext cx="5029200" cy="5029200"/>
          </a:xfrm>
          <a:prstGeom prst="rect">
            <a:avLst/>
          </a:prstGeom>
          <a:ln>
            <a:solidFill>
              <a:srgbClr val="00B0F0"/>
            </a:solidFill>
          </a:ln>
        </p:spPr>
      </p:pic>
      <p:sp>
        <p:nvSpPr>
          <p:cNvPr id="7" name="TextBox 6"/>
          <p:cNvSpPr txBox="1"/>
          <p:nvPr/>
        </p:nvSpPr>
        <p:spPr>
          <a:xfrm>
            <a:off x="1495198" y="6229029"/>
            <a:ext cx="3461204" cy="461665"/>
          </a:xfrm>
          <a:prstGeom prst="rect">
            <a:avLst/>
          </a:prstGeom>
          <a:noFill/>
        </p:spPr>
        <p:txBody>
          <a:bodyPr wrap="none" rtlCol="0">
            <a:spAutoFit/>
          </a:bodyPr>
          <a:lstStyle/>
          <a:p>
            <a:pPr algn="ctr"/>
            <a:r>
              <a:rPr lang="en-US" sz="2400" dirty="0"/>
              <a:t>Guttation and Leaf Curling</a:t>
            </a:r>
          </a:p>
        </p:txBody>
      </p:sp>
      <p:sp>
        <p:nvSpPr>
          <p:cNvPr id="8" name="TextBox 7"/>
          <p:cNvSpPr txBox="1"/>
          <p:nvPr/>
        </p:nvSpPr>
        <p:spPr>
          <a:xfrm>
            <a:off x="6146090" y="6229029"/>
            <a:ext cx="5637382" cy="461665"/>
          </a:xfrm>
          <a:prstGeom prst="rect">
            <a:avLst/>
          </a:prstGeom>
          <a:noFill/>
        </p:spPr>
        <p:txBody>
          <a:bodyPr wrap="square" rtlCol="0">
            <a:spAutoFit/>
          </a:bodyPr>
          <a:lstStyle/>
          <a:p>
            <a:pPr algn="ctr"/>
            <a:r>
              <a:rPr lang="en-US" sz="2400" dirty="0"/>
              <a:t>Fungal Development &amp; Abnormal Growth</a:t>
            </a:r>
          </a:p>
        </p:txBody>
      </p:sp>
      <p:cxnSp>
        <p:nvCxnSpPr>
          <p:cNvPr id="9" name="Straight Connector 8"/>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76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847223" y="122654"/>
            <a:ext cx="10497554" cy="707886"/>
          </a:xfrm>
          <a:prstGeom prst="rect">
            <a:avLst/>
          </a:prstGeom>
          <a:noFill/>
        </p:spPr>
        <p:txBody>
          <a:bodyPr wrap="none" rtlCol="0">
            <a:spAutoFit/>
          </a:bodyPr>
          <a:lstStyle/>
          <a:p>
            <a:r>
              <a:rPr lang="en-US" sz="40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a:cxnSpLocks/>
          </p:cNvCxnSpPr>
          <p:nvPr/>
        </p:nvCxnSpPr>
        <p:spPr>
          <a:xfrm>
            <a:off x="969010" y="739539"/>
            <a:ext cx="1025398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a:t>
            </a:r>
            <a:r>
              <a:rPr lang="en-US" sz="2400" dirty="0" err="1"/>
              <a:t>Hasenstein</a:t>
            </a:r>
            <a:r>
              <a:rPr lang="en-US" sz="2400" dirty="0"/>
              <a:t>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485677" y="2199540"/>
            <a:ext cx="3389190" cy="3416320"/>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 in APH</a:t>
            </a:r>
          </a:p>
          <a:p>
            <a:pPr marL="457200" indent="-457200">
              <a:spcAft>
                <a:spcPts val="1200"/>
              </a:spcAft>
              <a:buFont typeface="Arial" panose="020B0604020202020204" pitchFamily="34" charset="0"/>
              <a:buChar char="•"/>
            </a:pPr>
            <a:r>
              <a:rPr lang="en-US" sz="2800" dirty="0"/>
              <a:t>PH-04 mission July – Nov. 2021</a:t>
            </a:r>
          </a:p>
          <a:p>
            <a:pPr marL="457200" indent="-457200">
              <a:spcAft>
                <a:spcPts val="1200"/>
              </a:spcAft>
              <a:buFont typeface="Arial" panose="020B0604020202020204" pitchFamily="34" charset="0"/>
              <a:buChar char="•"/>
            </a:pPr>
            <a:r>
              <a:rPr lang="en-US" sz="2800" dirty="0"/>
              <a:t>Red or Green?</a:t>
            </a:r>
          </a:p>
        </p:txBody>
      </p:sp>
      <p:pic>
        <p:nvPicPr>
          <p:cNvPr id="10" name="Picture 9" descr="A picture containing plant, flower, vegetable&#10;&#10;Description automatically generated">
            <a:extLst>
              <a:ext uri="{FF2B5EF4-FFF2-40B4-BE49-F238E27FC236}">
                <a16:creationId xmlns:a16="http://schemas.microsoft.com/office/drawing/2014/main" id="{8687D4C2-B991-43FD-B8E8-F06D230F3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 y="1114806"/>
            <a:ext cx="8092440" cy="5394960"/>
          </a:xfrm>
          <a:prstGeom prst="rect">
            <a:avLst/>
          </a:prstGeom>
        </p:spPr>
      </p:pic>
      <p:pic>
        <p:nvPicPr>
          <p:cNvPr id="3" name="Picture 2">
            <a:extLst>
              <a:ext uri="{FF2B5EF4-FFF2-40B4-BE49-F238E27FC236}">
                <a16:creationId xmlns:a16="http://schemas.microsoft.com/office/drawing/2014/main" id="{30C54A05-9E3E-4D88-B85B-5547600E39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318" r="-11469"/>
          <a:stretch/>
        </p:blipFill>
        <p:spPr>
          <a:xfrm>
            <a:off x="190500" y="450272"/>
            <a:ext cx="9020466" cy="6059494"/>
          </a:xfrm>
          <a:prstGeom prst="rect">
            <a:avLst/>
          </a:prstGeom>
        </p:spPr>
      </p:pic>
      <p:pic>
        <p:nvPicPr>
          <p:cNvPr id="5" name="Picture 4">
            <a:extLst>
              <a:ext uri="{FF2B5EF4-FFF2-40B4-BE49-F238E27FC236}">
                <a16:creationId xmlns:a16="http://schemas.microsoft.com/office/drawing/2014/main" id="{CF8C3DEF-F531-4F6B-B0D5-AE4C16A496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237" y="1056751"/>
            <a:ext cx="7686966" cy="5765225"/>
          </a:xfrm>
          <a:prstGeom prst="rect">
            <a:avLst/>
          </a:prstGeom>
        </p:spPr>
      </p:pic>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00" y="1080830"/>
            <a:ext cx="8458200" cy="5638800"/>
          </a:xfrm>
          <a:prstGeom prst="rect">
            <a:avLst/>
          </a:prstGeom>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226"/>
          <a:stretch/>
        </p:blipFill>
        <p:spPr bwMode="auto">
          <a:xfrm>
            <a:off x="4715932" y="1371600"/>
            <a:ext cx="6863787" cy="54863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1" y="1488493"/>
            <a:ext cx="3553320" cy="5069734"/>
          </a:xfrm>
        </p:spPr>
        <p:txBody>
          <a:bodyPr>
            <a:normAutofit/>
          </a:bodyPr>
          <a:lstStyle/>
          <a:p>
            <a:r>
              <a:rPr lang="en-US" sz="2500" dirty="0"/>
              <a:t>Slides from:</a:t>
            </a:r>
          </a:p>
          <a:p>
            <a:pPr lvl="1"/>
            <a:r>
              <a:rPr lang="en-US" sz="2100" dirty="0"/>
              <a:t>Jim Broyan</a:t>
            </a:r>
          </a:p>
          <a:p>
            <a:pPr lvl="1"/>
            <a:r>
              <a:rPr lang="en-US" sz="2100" dirty="0"/>
              <a:t>Ray Wheeler</a:t>
            </a:r>
          </a:p>
          <a:p>
            <a:pPr lvl="1"/>
            <a:r>
              <a:rPr lang="en-US" sz="2100" dirty="0"/>
              <a:t>Ralph Fritsche</a:t>
            </a:r>
          </a:p>
          <a:p>
            <a:pPr lvl="1"/>
            <a:r>
              <a:rPr lang="en-US" sz="2100" dirty="0"/>
              <a:t>Christina Johnson</a:t>
            </a:r>
          </a:p>
          <a:p>
            <a:r>
              <a:rPr lang="en-US" sz="2500" dirty="0"/>
              <a:t>Veggie and Space Crop Production teams</a:t>
            </a:r>
          </a:p>
          <a:p>
            <a:r>
              <a:rPr lang="en-US" sz="2500" dirty="0"/>
              <a:t>NASA’s astronauts</a:t>
            </a:r>
          </a:p>
          <a:p>
            <a:r>
              <a:rPr lang="en-US" sz="2500" dirty="0"/>
              <a:t>NASA’s Space Biology Program, ISS Program, Human Research Program</a:t>
            </a:r>
          </a:p>
        </p:txBody>
      </p:sp>
    </p:spTree>
    <p:extLst>
      <p:ext uri="{BB962C8B-B14F-4D97-AF65-F5344CB8AC3E}">
        <p14:creationId xmlns:p14="http://schemas.microsoft.com/office/powerpoint/2010/main" val="62655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5">
            <a:extLst>
              <a:ext uri="{FF2B5EF4-FFF2-40B4-BE49-F238E27FC236}">
                <a16:creationId xmlns:a16="http://schemas.microsoft.com/office/drawing/2014/main" id="{4A198F1A-6D9E-4D0B-85AE-05922D5F33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82" y="1479432"/>
            <a:ext cx="2213900" cy="3397368"/>
          </a:xfrm>
          <a:prstGeom prst="rect">
            <a:avLst/>
          </a:prstGeom>
          <a:noFill/>
          <a:ln>
            <a:no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27"/>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151"/>
          <a:stretch/>
        </p:blipFill>
        <p:spPr bwMode="auto">
          <a:xfrm>
            <a:off x="7414956" y="119194"/>
            <a:ext cx="2851145" cy="25451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r="24390" b="28663"/>
          <a:stretch/>
        </p:blipFill>
        <p:spPr>
          <a:xfrm rot="5400000">
            <a:off x="9827204" y="2217551"/>
            <a:ext cx="2579930" cy="1825592"/>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4950" t="19770" r="43678" b="5746"/>
          <a:stretch/>
        </p:blipFill>
        <p:spPr>
          <a:xfrm>
            <a:off x="9396789" y="3875413"/>
            <a:ext cx="2633176" cy="2863393"/>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2160" r="8248"/>
          <a:stretch/>
        </p:blipFill>
        <p:spPr>
          <a:xfrm>
            <a:off x="7354949" y="1861342"/>
            <a:ext cx="2911152" cy="243895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b="18316"/>
          <a:stretch/>
        </p:blipFill>
        <p:spPr>
          <a:xfrm>
            <a:off x="168954" y="1479432"/>
            <a:ext cx="2315459" cy="2521819"/>
          </a:xfrm>
          <a:prstGeom prst="rect">
            <a:avLst/>
          </a:prstGeom>
        </p:spPr>
      </p:pic>
      <p:pic>
        <p:nvPicPr>
          <p:cNvPr id="19" name="Picture 18" descr="A picture containing person, music&#10;&#10;Description automatically generated">
            <a:extLst>
              <a:ext uri="{FF2B5EF4-FFF2-40B4-BE49-F238E27FC236}">
                <a16:creationId xmlns:a16="http://schemas.microsoft.com/office/drawing/2014/main" id="{F958048A-4151-457C-94F1-99D093FC2A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8040" y="155405"/>
            <a:ext cx="2760839" cy="3681118"/>
          </a:xfrm>
          <a:prstGeom prst="rect">
            <a:avLst/>
          </a:prstGeom>
        </p:spPr>
      </p:pic>
      <p:pic>
        <p:nvPicPr>
          <p:cNvPr id="17" name="Picture 16"/>
          <p:cNvPicPr>
            <a:picLocks noChangeAspect="1"/>
          </p:cNvPicPr>
          <p:nvPr/>
        </p:nvPicPr>
        <p:blipFill rotWithShape="1">
          <a:blip r:embed="rId12" cstate="print">
            <a:extLst>
              <a:ext uri="{28A0092B-C50C-407E-A947-70E740481C1C}">
                <a14:useLocalDpi xmlns:a14="http://schemas.microsoft.com/office/drawing/2010/main" val="0"/>
              </a:ext>
            </a:extLst>
          </a:blip>
          <a:srcRect l="19458" t="2733" r="-3099" b="37697"/>
          <a:stretch/>
        </p:blipFill>
        <p:spPr>
          <a:xfrm>
            <a:off x="4399889" y="2504439"/>
            <a:ext cx="3295460" cy="1760297"/>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FB1C65D-756A-4968-A85F-AA5953FAEA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977" y="102403"/>
            <a:ext cx="2409717" cy="1362456"/>
          </a:xfrm>
          <a:prstGeom prst="rect">
            <a:avLst/>
          </a:prstGeom>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a:ext>
            </a:extLst>
          </a:blip>
          <a:srcRect l="5022" t="8731" r="4264" b="7960"/>
          <a:stretch/>
        </p:blipFill>
        <p:spPr>
          <a:xfrm>
            <a:off x="2583473" y="103512"/>
            <a:ext cx="2274893" cy="1360238"/>
          </a:xfrm>
          <a:prstGeom prst="rect">
            <a:avLst/>
          </a:prstGeom>
        </p:spPr>
      </p:pic>
      <p:pic>
        <p:nvPicPr>
          <p:cNvPr id="10" name="Picture 9"/>
          <p:cNvPicPr>
            <a:picLocks noChangeAspect="1"/>
          </p:cNvPicPr>
          <p:nvPr/>
        </p:nvPicPr>
        <p:blipFill rotWithShape="1">
          <a:blip r:embed="rId15" cstate="print">
            <a:extLst>
              <a:ext uri="{28A0092B-C50C-407E-A947-70E740481C1C}">
                <a14:useLocalDpi xmlns:a14="http://schemas.microsoft.com/office/drawing/2010/main" val="0"/>
              </a:ext>
            </a:extLst>
          </a:blip>
          <a:srcRect t="17042"/>
          <a:stretch/>
        </p:blipFill>
        <p:spPr>
          <a:xfrm>
            <a:off x="7398677" y="4193692"/>
            <a:ext cx="2288649" cy="2531485"/>
          </a:xfrm>
          <a:prstGeom prst="rect">
            <a:avLst/>
          </a:prstGeom>
        </p:spPr>
      </p:pic>
      <p:pic>
        <p:nvPicPr>
          <p:cNvPr id="13" name="Picture 12"/>
          <p:cNvPicPr>
            <a:picLocks noChangeAspect="1"/>
          </p:cNvPicPr>
          <p:nvPr/>
        </p:nvPicPr>
        <p:blipFill rotWithShape="1">
          <a:blip r:embed="rId16" cstate="print">
            <a:extLst>
              <a:ext uri="{28A0092B-C50C-407E-A947-70E740481C1C}">
                <a14:useLocalDpi xmlns:a14="http://schemas.microsoft.com/office/drawing/2010/main" val="0"/>
              </a:ext>
            </a:extLst>
          </a:blip>
          <a:srcRect l="-581" t="14597" r="25927" b="16512"/>
          <a:stretch/>
        </p:blipFill>
        <p:spPr>
          <a:xfrm>
            <a:off x="3829140" y="4210172"/>
            <a:ext cx="3643653" cy="2521819"/>
          </a:xfrm>
          <a:prstGeom prst="rect">
            <a:avLst/>
          </a:prstGeom>
        </p:spPr>
      </p:pic>
    </p:spTree>
    <p:extLst>
      <p:ext uri="{BB962C8B-B14F-4D97-AF65-F5344CB8AC3E}">
        <p14:creationId xmlns:p14="http://schemas.microsoft.com/office/powerpoint/2010/main" val="11070174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970</Words>
  <Application>Microsoft Office PowerPoint</Application>
  <PresentationFormat>Widescreen</PresentationFormat>
  <Paragraphs>207</Paragraphs>
  <Slides>22</Slides>
  <Notes>10</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Arial Black</vt:lpstr>
      <vt:lpstr>Arial Narrow</vt:lpstr>
      <vt:lpstr>Calibri</vt:lpstr>
      <vt:lpstr>Calibri Light</vt:lpstr>
      <vt:lpstr>Helvetica</vt:lpstr>
      <vt:lpstr>Times New Roman</vt:lpstr>
      <vt:lpstr>Office Theme</vt:lpstr>
      <vt:lpstr>Default Design</vt:lpstr>
      <vt:lpstr>Space Crop Production </vt:lpstr>
      <vt:lpstr>PowerPoint Presentation</vt:lpstr>
      <vt:lpstr>PowerPoint Presentation</vt:lpstr>
      <vt:lpstr>Why grow plants in space?</vt:lpstr>
      <vt:lpstr>PowerPoint Presentation</vt:lpstr>
      <vt:lpstr>Space Crop Production Candidates</vt:lpstr>
      <vt:lpstr>Space Crop Production Roadmap For Exploration</vt:lpstr>
      <vt:lpstr>Space Crop Production Challenges</vt:lpstr>
      <vt:lpstr>PowerPoint Presentation</vt:lpstr>
      <vt:lpstr>Current NASA Large Plant Research Capabilities On ISS</vt:lpstr>
      <vt:lpstr>VEG-01B Harvest (August 2015)</vt:lpstr>
      <vt:lpstr>Ventilation and Water Issues &amp; Consequences in Zinnia</vt:lpstr>
      <vt:lpstr>A Tale of Two Veggies</vt:lpstr>
      <vt:lpstr>VEG-03 Crop Testing</vt:lpstr>
      <vt:lpstr>VEG-04 Crew Engagement</vt:lpstr>
      <vt:lpstr>PowerPoint Presentation</vt:lpstr>
      <vt:lpstr>Recent ISS Crop Research</vt:lpstr>
      <vt:lpstr>Recent ISS Crop Research</vt:lpstr>
      <vt:lpstr>APH Crop Research</vt:lpstr>
      <vt:lpstr>Space Chile!</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2022-02-22T19:12:05Z</dcterms:modified>
</cp:coreProperties>
</file>