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1" r:id="rId4"/>
    <p:sldId id="282" r:id="rId5"/>
    <p:sldId id="283" r:id="rId6"/>
    <p:sldId id="286" r:id="rId7"/>
    <p:sldId id="284" r:id="rId8"/>
    <p:sldId id="285" r:id="rId9"/>
    <p:sldId id="287" r:id="rId10"/>
    <p:sldId id="289" r:id="rId11"/>
    <p:sldId id="288" r:id="rId12"/>
    <p:sldId id="29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E3FC2-0B88-4DDD-83F3-E5EF19316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EC991-DC05-4754-8597-7424DC4B0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375F1-89CD-4302-8885-C96F4F1A4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ED9D6-0B99-467F-B7D8-C0AADFED0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6BA7A-3351-461C-9977-659EB40A4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6A80-79ED-4E46-83C0-41BE64DD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DFADA-3D76-4304-ACD8-5F4644144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50CF5-E12A-469A-B5E0-36E022A5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BC854-C4D1-485D-A453-1C6D4F8C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D3EF9-7314-497D-8FA6-4FE487876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04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B1EFD-B4D1-4D58-B79D-569A9868A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73DA32-6B8C-489D-9FC5-6BC90B27B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2E838-39F0-41D7-8025-40A458085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503D5-7C60-4092-89DF-D7D650EEB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FFF9B-9439-4B85-963E-6A2CC27C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63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5C692-B4EC-40AE-AF32-E80C47AD7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545CC-B025-4EB2-A45A-898FF445D6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AC803E-9132-4871-96A6-84DAC6C2D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E877FF-6EB6-42F6-B249-14C172E7F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DEB1D-CBFA-43A1-B30B-6CF81E595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5A9B0-A48A-4581-8ECD-CD369CEA6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8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4CDC5-2E5D-45A2-908F-7825B1934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504F4-2643-4D47-9636-76F379176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CBDE8-1E5E-45E1-85FA-E4464A799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ABD1D4-3005-4E22-BED1-458137236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8854E1-5D33-4886-BAFB-EEDA3694F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95D4FC-CEE7-447E-BE2A-5C53FD57C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26EE3-FF70-49D8-B2F0-CE775E69E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47440E-265A-4839-A943-6F009678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47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809A-D815-4CFD-BA2F-128999268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675958-DF46-4311-87F6-4EB653287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786CA1-56AA-41FD-A901-AC6791ECB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407D3-7151-4E04-A4D2-A78778151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3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9BE51C-4F83-44FB-B872-2E4AF2873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2EA4C6-B631-4D57-B188-DBA3F784B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ABED3-DDAC-44B8-99CC-D1243B24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7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29266-5E1C-4D3B-B383-180D79A3F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D9966-3860-4CB8-A66C-BD0109542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B2EEB-1089-4038-BA4E-9D547CB9A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D842AC-8B49-4224-B5A0-4E5916E90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7E088-D7C7-46A8-A4A7-B43ACC241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51D27-1A69-483E-92E6-9C8ABCD24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1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009F-A865-4330-B3E6-90B7BD2B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4F6524-1807-46A5-9002-6C1ABE95D1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9CDEE-A7F0-47DB-82AD-46EF082D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D211C-7F54-4C7F-BF9E-D5AFEFBF3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9777D-8CCC-4FE8-B394-1189C0B5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18952-3D7A-4CD1-8695-29D8A8421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7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0A43-376D-4B1D-907C-FA8CDEFED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CD88F4-B0FA-4830-B58F-0CC9EEE5C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497FA-5B3E-492D-AC5A-CD885C3BA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BECDF-C498-4C6C-AF91-4BEFCDC2C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AC91D-6BCE-422A-9058-463640A8B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9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1C7C26-D6F6-49D4-9158-243B350539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D28185-3151-4992-93FE-F9DE64D96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CF819-1005-4E02-9226-1077FA7B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A8674-22A0-45E6-AEBB-AE2681FF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CF91E-A881-4316-A19B-846F6E169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C76E-7726-47AD-A14D-01C8C69F4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4C4068-EE05-4978-B9DE-C1FBFF03B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8A553-DFF2-4DD8-A6B0-792B8ED89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63327-32F7-4A86-82C3-E49335EC9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997A3-C0D2-4360-8797-44F03EA104A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0A631-6EDF-40EB-8B5B-9AA18EBB4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30D30-7113-4017-9374-9CE106A6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5273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10C76E-7726-47AD-A14D-01C8C69F450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0" descr="Meatball">
            <a:extLst>
              <a:ext uri="{FF2B5EF4-FFF2-40B4-BE49-F238E27FC236}">
                <a16:creationId xmlns:a16="http://schemas.microsoft.com/office/drawing/2014/main" id="{F5E3D2CB-1AAA-450C-9D5D-DED6BB1C00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 r="1515" b="1709"/>
          <a:stretch>
            <a:fillRect/>
          </a:stretch>
        </p:blipFill>
        <p:spPr bwMode="auto">
          <a:xfrm>
            <a:off x="0" y="0"/>
            <a:ext cx="8255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916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712494-7D0F-4CD3-A298-093D2FF421BC}"/>
              </a:ext>
            </a:extLst>
          </p:cNvPr>
          <p:cNvSpPr txBox="1"/>
          <p:nvPr/>
        </p:nvSpPr>
        <p:spPr>
          <a:xfrm>
            <a:off x="0" y="1907177"/>
            <a:ext cx="12192000" cy="4956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>
                <a:latin typeface="Arial" panose="020B0604020202020204" pitchFamily="34" charset="0"/>
                <a:cs typeface="Arial" panose="020B0604020202020204" pitchFamily="34" charset="0"/>
              </a:rPr>
              <a:t>Secondary Neutron Modeling</a:t>
            </a: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Tony C. Slaba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Langley Research Center, Hampton, VA, USA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WANDA 2022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March 2, 2022</a:t>
            </a:r>
          </a:p>
        </p:txBody>
      </p:sp>
    </p:spTree>
    <p:extLst>
      <p:ext uri="{BB962C8B-B14F-4D97-AF65-F5344CB8AC3E}">
        <p14:creationId xmlns:p14="http://schemas.microsoft.com/office/powerpoint/2010/main" val="4236489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2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329496"/>
            <a:ext cx="12184704" cy="316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Space Radiation Protection – Neutron Interactions</a:t>
            </a: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Neutron Transport Methods for Space Radiation </a:t>
            </a: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 Comparisons and Validation</a:t>
            </a: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Summary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49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6ABE30-734B-472E-9DC4-E457E7BFA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5113" y="2134344"/>
            <a:ext cx="5156887" cy="458404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3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Space Radiation Protection – Neutron Contributions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242411"/>
            <a:ext cx="12184704" cy="795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Secondary neutrons account for 10-30% of the biological dose in space 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Depends on shielding characteristics and biological endpoint being considered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0F7746-3065-4765-AAA1-67E79D372E6D}"/>
              </a:ext>
            </a:extLst>
          </p:cNvPr>
          <p:cNvSpPr/>
          <p:nvPr/>
        </p:nvSpPr>
        <p:spPr>
          <a:xfrm>
            <a:off x="0" y="2771303"/>
            <a:ext cx="6853646" cy="3130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Neutrons between 1 MeV </a:t>
            </a:r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GeV matter most for space radiation protection</a:t>
            </a:r>
            <a:r>
              <a:rPr lang="en-US" sz="26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Flux above 1 GeV is relatively small in space 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Carcinogenic impact below 1 MeV is comparatively small (other health risks not well studied) 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FE19EA-239D-4D59-97BD-0A1A47627C2E}"/>
              </a:ext>
            </a:extLst>
          </p:cNvPr>
          <p:cNvSpPr/>
          <p:nvPr/>
        </p:nvSpPr>
        <p:spPr>
          <a:xfrm>
            <a:off x="7916091" y="5902288"/>
            <a:ext cx="2386150" cy="214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Slaba et al., </a:t>
            </a:r>
            <a:r>
              <a:rPr lang="en-US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Rad. Res. </a:t>
            </a:r>
            <a:r>
              <a:rPr lang="en-US" sz="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176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827-841; 2011.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E1C1C2-FD00-482D-B647-0AB22911BE14}"/>
              </a:ext>
            </a:extLst>
          </p:cNvPr>
          <p:cNvSpPr/>
          <p:nvPr/>
        </p:nvSpPr>
        <p:spPr>
          <a:xfrm>
            <a:off x="0" y="6643518"/>
            <a:ext cx="2952206" cy="214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 Heilbronn et al. </a:t>
            </a:r>
            <a:r>
              <a:rPr lang="en-US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Life Sci. Space Res.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90-99; 2015.</a:t>
            </a:r>
          </a:p>
        </p:txBody>
      </p:sp>
    </p:spTree>
    <p:extLst>
      <p:ext uri="{BB962C8B-B14F-4D97-AF65-F5344CB8AC3E}">
        <p14:creationId xmlns:p14="http://schemas.microsoft.com/office/powerpoint/2010/main" val="56072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4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Space Radiation Protection – Neutron Interactions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216285"/>
            <a:ext cx="12184704" cy="3624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 energy galactic cosmic rays (GCR) interact with shielding and tissue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Incoming GCR ions are fragmented 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Target nuclei constituents may be broken up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De-excitation of intermediate state nuclei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Neutron interactions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Inelastic reactions dominate at energies above ~100 MeV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Elastic scattering dominates below ~20 MeV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Neutron capture has negligible impact on space radiation protection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05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5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Neutron Transport Methods for Space Radiation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353143"/>
            <a:ext cx="12184704" cy="4151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Monte Carlo methods difficult to use for space radiation protection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simulations with fully detailed geometry in a GCR environment have ever been published 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Constrained by computational cost imposed by geometry, source complexity, and particle tracking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Codes: Geant4 (ESA), PHITS (JAXA), FLUKA (CERN), MCNP6 (LANL)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Deterministic methods developed to enable shield design and optimization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Initially based on several physical approximations</a:t>
            </a:r>
            <a:r>
              <a:rPr lang="en-US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Trade-off between computational cost and model accuracy 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Now able to reproduce Monte Carlo simulations if same cross sections are used</a:t>
            </a:r>
            <a:r>
              <a:rPr lang="en-US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Codes: HZETRN/3DHZETRN</a:t>
            </a:r>
          </a:p>
          <a:p>
            <a:pPr marL="742950" lvl="1" indent="-285750">
              <a:lnSpc>
                <a:spcPct val="107000"/>
              </a:lnSpc>
              <a:buFontTx/>
              <a:buChar char="-"/>
              <a:defRPr/>
            </a:pP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489054-AA20-4D9E-9FF2-A22A56173923}"/>
              </a:ext>
            </a:extLst>
          </p:cNvPr>
          <p:cNvSpPr/>
          <p:nvPr/>
        </p:nvSpPr>
        <p:spPr>
          <a:xfrm>
            <a:off x="0" y="6511815"/>
            <a:ext cx="3814034" cy="346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 Wilson et al., NASA RP 1257; 1991.  </a:t>
            </a:r>
          </a:p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Slaba et al., </a:t>
            </a:r>
            <a:r>
              <a:rPr lang="en-US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Life Sci. Space Res.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6-18; 2020. </a:t>
            </a:r>
          </a:p>
        </p:txBody>
      </p:sp>
    </p:spTree>
    <p:extLst>
      <p:ext uri="{BB962C8B-B14F-4D97-AF65-F5344CB8AC3E}">
        <p14:creationId xmlns:p14="http://schemas.microsoft.com/office/powerpoint/2010/main" val="424385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6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 Comparisons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D0A56-5E2A-49BB-BEA7-226696672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58" y="1471217"/>
            <a:ext cx="5199336" cy="46230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144460-66F5-40DF-A74C-7240785458DD}"/>
              </a:ext>
            </a:extLst>
          </p:cNvPr>
          <p:cNvSpPr txBox="1"/>
          <p:nvPr/>
        </p:nvSpPr>
        <p:spPr>
          <a:xfrm>
            <a:off x="6593378" y="4475979"/>
            <a:ext cx="1128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1D transport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80271B-2509-4E64-9EFC-156B5FDA4A4D}"/>
              </a:ext>
            </a:extLst>
          </p:cNvPr>
          <p:cNvSpPr txBox="1"/>
          <p:nvPr/>
        </p:nvSpPr>
        <p:spPr>
          <a:xfrm>
            <a:off x="6593378" y="2364772"/>
            <a:ext cx="1128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3D transport</a:t>
            </a:r>
          </a:p>
        </p:txBody>
      </p:sp>
      <p:cxnSp>
        <p:nvCxnSpPr>
          <p:cNvPr id="8" name="Elbow Connector 53">
            <a:extLst>
              <a:ext uri="{FF2B5EF4-FFF2-40B4-BE49-F238E27FC236}">
                <a16:creationId xmlns:a16="http://schemas.microsoft.com/office/drawing/2014/main" id="{1BC9AF9D-881C-4183-BC57-2B91DA635715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7157411" y="2672549"/>
            <a:ext cx="0" cy="180343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9457010-FCBB-40B3-978B-97D30258AAE9}"/>
              </a:ext>
            </a:extLst>
          </p:cNvPr>
          <p:cNvSpPr/>
          <p:nvPr/>
        </p:nvSpPr>
        <p:spPr>
          <a:xfrm>
            <a:off x="1878762" y="1319206"/>
            <a:ext cx="3294130" cy="409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  <a:defRPr/>
            </a:pP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 code comparison for 1977 GCR environment incident on aluminum slab shielding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9A40C2-B976-48EB-BE43-7C2CF68D07F6}"/>
              </a:ext>
            </a:extLst>
          </p:cNvPr>
          <p:cNvSpPr txBox="1"/>
          <p:nvPr/>
        </p:nvSpPr>
        <p:spPr>
          <a:xfrm>
            <a:off x="5445307" y="4506757"/>
            <a:ext cx="1148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HZETRN2005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79E918-F119-4595-B993-EF1B3EF7005F}"/>
              </a:ext>
            </a:extLst>
          </p:cNvPr>
          <p:cNvSpPr txBox="1"/>
          <p:nvPr/>
        </p:nvSpPr>
        <p:spPr>
          <a:xfrm>
            <a:off x="5445307" y="3644238"/>
            <a:ext cx="1148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HZETRN2010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43BA5A-692A-4440-A080-F2476CA9705D}"/>
              </a:ext>
            </a:extLst>
          </p:cNvPr>
          <p:cNvSpPr txBox="1"/>
          <p:nvPr/>
        </p:nvSpPr>
        <p:spPr>
          <a:xfrm>
            <a:off x="5445307" y="2643219"/>
            <a:ext cx="1148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HZETRN2015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BCC41C-0F47-4F04-B180-96C9B1BEE964}"/>
              </a:ext>
            </a:extLst>
          </p:cNvPr>
          <p:cNvSpPr/>
          <p:nvPr/>
        </p:nvSpPr>
        <p:spPr>
          <a:xfrm>
            <a:off x="0" y="6385668"/>
            <a:ext cx="7648575" cy="477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adapted from: </a:t>
            </a:r>
          </a:p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Slaba et al., </a:t>
            </a:r>
            <a:r>
              <a:rPr lang="en-US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Life Sci. Space Res.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1-15; 2017.</a:t>
            </a:r>
          </a:p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Norbury et al., </a:t>
            </a:r>
            <a:r>
              <a:rPr lang="en-US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Life Sci. Space Res.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98-124; 2019.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5B60D3-9345-4B83-B108-EA41E8939B1F}"/>
              </a:ext>
            </a:extLst>
          </p:cNvPr>
          <p:cNvSpPr txBox="1"/>
          <p:nvPr/>
        </p:nvSpPr>
        <p:spPr>
          <a:xfrm>
            <a:off x="5445308" y="2161715"/>
            <a:ext cx="1148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HZETRN2020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07FFBA-6449-432D-8ADA-40FA2AE7F5CA}"/>
              </a:ext>
            </a:extLst>
          </p:cNvPr>
          <p:cNvSpPr/>
          <p:nvPr/>
        </p:nvSpPr>
        <p:spPr>
          <a:xfrm>
            <a:off x="1249617" y="5077072"/>
            <a:ext cx="3563618" cy="409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defRPr/>
            </a:pP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Gray band: Spread of Monte Carlo simulation results</a:t>
            </a:r>
          </a:p>
          <a:p>
            <a:pPr marL="0" lvl="1">
              <a:lnSpc>
                <a:spcPct val="107000"/>
              </a:lnSpc>
              <a:defRPr/>
            </a:pP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Geant4, FLUKA, PHITS, MCNPX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D50C49B-62CA-472E-8242-94AEDB86C086}"/>
              </a:ext>
            </a:extLst>
          </p:cNvPr>
          <p:cNvSpPr/>
          <p:nvPr/>
        </p:nvSpPr>
        <p:spPr>
          <a:xfrm>
            <a:off x="10108256" y="4463507"/>
            <a:ext cx="377825" cy="762000"/>
          </a:xfrm>
          <a:prstGeom prst="rect">
            <a:avLst/>
          </a:prstGeom>
          <a:solidFill>
            <a:srgbClr val="FFFFFF">
              <a:lumMod val="50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28D8BDC-D27E-4495-B77A-1BDCAD847990}"/>
              </a:ext>
            </a:extLst>
          </p:cNvPr>
          <p:cNvSpPr/>
          <p:nvPr/>
        </p:nvSpPr>
        <p:spPr>
          <a:xfrm>
            <a:off x="10028881" y="4463507"/>
            <a:ext cx="68262" cy="762000"/>
          </a:xfrm>
          <a:prstGeom prst="rect">
            <a:avLst/>
          </a:prstGeom>
          <a:gradFill rotWithShape="1">
            <a:gsLst>
              <a:gs pos="0">
                <a:srgbClr val="BBE0E3">
                  <a:shade val="51000"/>
                  <a:satMod val="130000"/>
                </a:srgbClr>
              </a:gs>
              <a:gs pos="80000">
                <a:srgbClr val="BBE0E3">
                  <a:shade val="93000"/>
                  <a:satMod val="130000"/>
                </a:srgbClr>
              </a:gs>
              <a:gs pos="100000">
                <a:srgbClr val="BBE0E3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8B8E547-9A09-4E2C-BA05-3A31F3014E18}"/>
              </a:ext>
            </a:extLst>
          </p:cNvPr>
          <p:cNvCxnSpPr>
            <a:cxnSpLocks/>
          </p:cNvCxnSpPr>
          <p:nvPr/>
        </p:nvCxnSpPr>
        <p:spPr>
          <a:xfrm>
            <a:off x="9136023" y="4495005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8" name="TextBox 10">
            <a:extLst>
              <a:ext uri="{FF2B5EF4-FFF2-40B4-BE49-F238E27FC236}">
                <a16:creationId xmlns:a16="http://schemas.microsoft.com/office/drawing/2014/main" id="{8BC2F1D9-0AE6-4E1F-BB8E-0756558DA7B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045687" y="4455762"/>
            <a:ext cx="17158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GCR spectrum</a:t>
            </a:r>
          </a:p>
        </p:txBody>
      </p:sp>
      <p:sp>
        <p:nvSpPr>
          <p:cNvPr id="49" name="TextBox 11">
            <a:extLst>
              <a:ext uri="{FF2B5EF4-FFF2-40B4-BE49-F238E27FC236}">
                <a16:creationId xmlns:a16="http://schemas.microsoft.com/office/drawing/2014/main" id="{4EC8C742-208D-4D09-A2D3-26ECA861D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3319" y="4036438"/>
            <a:ext cx="879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Front shield</a:t>
            </a:r>
          </a:p>
        </p:txBody>
      </p:sp>
      <p:sp>
        <p:nvSpPr>
          <p:cNvPr id="50" name="TextBox 12">
            <a:extLst>
              <a:ext uri="{FF2B5EF4-FFF2-40B4-BE49-F238E27FC236}">
                <a16:creationId xmlns:a16="http://schemas.microsoft.com/office/drawing/2014/main" id="{76D44BD4-6D99-4F2E-A89D-AB68D854A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4161" y="4037436"/>
            <a:ext cx="879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Back shield</a:t>
            </a:r>
          </a:p>
        </p:txBody>
      </p:sp>
      <p:cxnSp>
        <p:nvCxnSpPr>
          <p:cNvPr id="51" name="Straight Arrow Connector 14">
            <a:extLst>
              <a:ext uri="{FF2B5EF4-FFF2-40B4-BE49-F238E27FC236}">
                <a16:creationId xmlns:a16="http://schemas.microsoft.com/office/drawing/2014/main" id="{6B366E24-2CD2-4E6C-9371-C414BD689F44}"/>
              </a:ext>
            </a:extLst>
          </p:cNvPr>
          <p:cNvCxnSpPr>
            <a:cxnSpLocks/>
          </p:cNvCxnSpPr>
          <p:nvPr/>
        </p:nvCxnSpPr>
        <p:spPr>
          <a:xfrm flipV="1">
            <a:off x="10063012" y="5248367"/>
            <a:ext cx="0" cy="355759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2" name="TextBox 14">
            <a:extLst>
              <a:ext uri="{FF2B5EF4-FFF2-40B4-BE49-F238E27FC236}">
                <a16:creationId xmlns:a16="http://schemas.microsoft.com/office/drawing/2014/main" id="{33C93FB9-E75B-4A4E-8215-E9A2F2427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2902" y="5393154"/>
            <a:ext cx="1752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Thin water target</a:t>
            </a:r>
          </a:p>
        </p:txBody>
      </p:sp>
      <p:sp>
        <p:nvSpPr>
          <p:cNvPr id="53" name="TextBox 15">
            <a:extLst>
              <a:ext uri="{FF2B5EF4-FFF2-40B4-BE49-F238E27FC236}">
                <a16:creationId xmlns:a16="http://schemas.microsoft.com/office/drawing/2014/main" id="{8235EEF2-B1A8-4702-AFA3-50954BBFE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9202" y="4528461"/>
            <a:ext cx="1061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Infinite lateral dimensions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A9EAB4C-0707-44CC-A2A0-6D8F3A9EFF9A}"/>
              </a:ext>
            </a:extLst>
          </p:cNvPr>
          <p:cNvCxnSpPr/>
          <p:nvPr/>
        </p:nvCxnSpPr>
        <p:spPr>
          <a:xfrm flipV="1">
            <a:off x="10669731" y="4472215"/>
            <a:ext cx="0" cy="758825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stealth" w="lg" len="lg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69FAF807-78EF-4B54-9433-9CE2DBB52A57}"/>
              </a:ext>
            </a:extLst>
          </p:cNvPr>
          <p:cNvSpPr/>
          <p:nvPr/>
        </p:nvSpPr>
        <p:spPr>
          <a:xfrm>
            <a:off x="9633990" y="4463507"/>
            <a:ext cx="377825" cy="762000"/>
          </a:xfrm>
          <a:prstGeom prst="rect">
            <a:avLst/>
          </a:prstGeom>
          <a:solidFill>
            <a:srgbClr val="FFFFFF">
              <a:lumMod val="50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8928816-5D6F-4096-AF7C-0C1926B318B6}"/>
              </a:ext>
            </a:extLst>
          </p:cNvPr>
          <p:cNvCxnSpPr>
            <a:cxnSpLocks/>
          </p:cNvCxnSpPr>
          <p:nvPr/>
        </p:nvCxnSpPr>
        <p:spPr>
          <a:xfrm>
            <a:off x="9136023" y="4666455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56CAFCF-A10A-42D1-8E6E-892F22968FD0}"/>
              </a:ext>
            </a:extLst>
          </p:cNvPr>
          <p:cNvCxnSpPr>
            <a:cxnSpLocks/>
          </p:cNvCxnSpPr>
          <p:nvPr/>
        </p:nvCxnSpPr>
        <p:spPr>
          <a:xfrm>
            <a:off x="9136023" y="4841648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8300E88-B2D6-40CB-AE42-5AD7CF58A2DC}"/>
              </a:ext>
            </a:extLst>
          </p:cNvPr>
          <p:cNvCxnSpPr>
            <a:cxnSpLocks/>
          </p:cNvCxnSpPr>
          <p:nvPr/>
        </p:nvCxnSpPr>
        <p:spPr>
          <a:xfrm>
            <a:off x="9136022" y="5015479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7DB8D18-DE10-4C18-A754-E948C79785D2}"/>
              </a:ext>
            </a:extLst>
          </p:cNvPr>
          <p:cNvCxnSpPr>
            <a:cxnSpLocks/>
          </p:cNvCxnSpPr>
          <p:nvPr/>
        </p:nvCxnSpPr>
        <p:spPr>
          <a:xfrm>
            <a:off x="9136021" y="5191692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DB9FC8AB-D509-4ECB-8C21-E602AD601961}"/>
              </a:ext>
            </a:extLst>
          </p:cNvPr>
          <p:cNvSpPr txBox="1"/>
          <p:nvPr/>
        </p:nvSpPr>
        <p:spPr>
          <a:xfrm>
            <a:off x="8938345" y="3531442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Simulation setup</a:t>
            </a:r>
          </a:p>
        </p:txBody>
      </p:sp>
      <p:sp>
        <p:nvSpPr>
          <p:cNvPr id="61" name="TextBox 15">
            <a:extLst>
              <a:ext uri="{FF2B5EF4-FFF2-40B4-BE49-F238E27FC236}">
                <a16:creationId xmlns:a16="http://schemas.microsoft.com/office/drawing/2014/main" id="{AF873A1C-8ACD-4ECB-BE83-F7F9466E36C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9345351" y="5400643"/>
            <a:ext cx="19732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 i="1" dirty="0" err="1">
                <a:solidFill>
                  <a:schemeClr val="bg1"/>
                </a:solidFill>
                <a:cs typeface="Arial" panose="020B0604020202020204" pitchFamily="34" charset="0"/>
              </a:rPr>
              <a:t>T</a:t>
            </a:r>
            <a:r>
              <a:rPr lang="en-US" altLang="en-US" sz="1400" b="1" i="1" baseline="-25000" dirty="0" err="1">
                <a:solidFill>
                  <a:schemeClr val="bg1"/>
                </a:solidFill>
                <a:cs typeface="Arial" panose="020B0604020202020204" pitchFamily="34" charset="0"/>
              </a:rPr>
              <a:t>shield</a:t>
            </a:r>
            <a:endParaRPr lang="en-US" altLang="en-US" sz="1400" b="1" i="1" baseline="-25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2" name="TextBox 15">
            <a:extLst>
              <a:ext uri="{FF2B5EF4-FFF2-40B4-BE49-F238E27FC236}">
                <a16:creationId xmlns:a16="http://schemas.microsoft.com/office/drawing/2014/main" id="{D07910A8-C6EA-4ED6-B802-344644063CD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874883" y="5386859"/>
            <a:ext cx="19732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 i="1" dirty="0" err="1">
                <a:solidFill>
                  <a:schemeClr val="bg1"/>
                </a:solidFill>
                <a:cs typeface="Arial" panose="020B0604020202020204" pitchFamily="34" charset="0"/>
              </a:rPr>
              <a:t>T</a:t>
            </a:r>
            <a:r>
              <a:rPr lang="en-US" altLang="en-US" sz="1400" b="1" i="1" baseline="-25000" dirty="0" err="1">
                <a:solidFill>
                  <a:schemeClr val="bg1"/>
                </a:solidFill>
                <a:cs typeface="Arial" panose="020B0604020202020204" pitchFamily="34" charset="0"/>
              </a:rPr>
              <a:t>shield</a:t>
            </a:r>
            <a:endParaRPr lang="en-US" altLang="en-US" sz="1400" b="1" i="1" baseline="-25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CE7297-52FF-486A-B131-7B367A037D23}"/>
              </a:ext>
            </a:extLst>
          </p:cNvPr>
          <p:cNvSpPr/>
          <p:nvPr/>
        </p:nvSpPr>
        <p:spPr>
          <a:xfrm>
            <a:off x="8484222" y="1223829"/>
            <a:ext cx="3225842" cy="138570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 codes in good agreement for integrated quantities such as dose or dose equivalent</a:t>
            </a:r>
          </a:p>
        </p:txBody>
      </p:sp>
    </p:spTree>
    <p:extLst>
      <p:ext uri="{BB962C8B-B14F-4D97-AF65-F5344CB8AC3E}">
        <p14:creationId xmlns:p14="http://schemas.microsoft.com/office/powerpoint/2010/main" val="329734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7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 Comparisons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D0A56-5E2A-49BB-BEA7-226696672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758" y="1794074"/>
            <a:ext cx="5199336" cy="462177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7BCC41C-0F47-4F04-B180-96C9B1BEE964}"/>
              </a:ext>
            </a:extLst>
          </p:cNvPr>
          <p:cNvSpPr/>
          <p:nvPr/>
        </p:nvSpPr>
        <p:spPr>
          <a:xfrm>
            <a:off x="1131857" y="5038684"/>
            <a:ext cx="3814034" cy="214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Slaba et al., </a:t>
            </a:r>
            <a:r>
              <a:rPr lang="en-US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Life Sci. Space Res.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6-18; 2020.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D50C49B-62CA-472E-8242-94AEDB86C086}"/>
              </a:ext>
            </a:extLst>
          </p:cNvPr>
          <p:cNvSpPr/>
          <p:nvPr/>
        </p:nvSpPr>
        <p:spPr>
          <a:xfrm>
            <a:off x="9244633" y="4361065"/>
            <a:ext cx="377825" cy="762000"/>
          </a:xfrm>
          <a:prstGeom prst="rect">
            <a:avLst/>
          </a:prstGeom>
          <a:solidFill>
            <a:srgbClr val="FFFFFF">
              <a:lumMod val="50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8B8E547-9A09-4E2C-BA05-3A31F3014E18}"/>
              </a:ext>
            </a:extLst>
          </p:cNvPr>
          <p:cNvCxnSpPr>
            <a:cxnSpLocks/>
          </p:cNvCxnSpPr>
          <p:nvPr/>
        </p:nvCxnSpPr>
        <p:spPr>
          <a:xfrm>
            <a:off x="8272400" y="4392563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8" name="TextBox 10">
            <a:extLst>
              <a:ext uri="{FF2B5EF4-FFF2-40B4-BE49-F238E27FC236}">
                <a16:creationId xmlns:a16="http://schemas.microsoft.com/office/drawing/2014/main" id="{8BC2F1D9-0AE6-4E1F-BB8E-0756558DA7B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281219" y="4274533"/>
            <a:ext cx="13525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LEO GCR spectrum</a:t>
            </a:r>
          </a:p>
        </p:txBody>
      </p:sp>
      <p:sp>
        <p:nvSpPr>
          <p:cNvPr id="49" name="TextBox 11">
            <a:extLst>
              <a:ext uri="{FF2B5EF4-FFF2-40B4-BE49-F238E27FC236}">
                <a16:creationId xmlns:a16="http://schemas.microsoft.com/office/drawing/2014/main" id="{4EC8C742-208D-4D09-A2D3-26ECA861D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9696" y="3933996"/>
            <a:ext cx="879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Front shield</a:t>
            </a:r>
          </a:p>
        </p:txBody>
      </p:sp>
      <p:sp>
        <p:nvSpPr>
          <p:cNvPr id="50" name="TextBox 12">
            <a:extLst>
              <a:ext uri="{FF2B5EF4-FFF2-40B4-BE49-F238E27FC236}">
                <a16:creationId xmlns:a16="http://schemas.microsoft.com/office/drawing/2014/main" id="{76D44BD4-6D99-4F2E-A89D-AB68D854A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0538" y="3934994"/>
            <a:ext cx="879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Back shield</a:t>
            </a:r>
          </a:p>
        </p:txBody>
      </p:sp>
      <p:cxnSp>
        <p:nvCxnSpPr>
          <p:cNvPr id="51" name="Straight Arrow Connector 14">
            <a:extLst>
              <a:ext uri="{FF2B5EF4-FFF2-40B4-BE49-F238E27FC236}">
                <a16:creationId xmlns:a16="http://schemas.microsoft.com/office/drawing/2014/main" id="{6B366E24-2CD2-4E6C-9371-C414BD689F44}"/>
              </a:ext>
            </a:extLst>
          </p:cNvPr>
          <p:cNvCxnSpPr>
            <a:cxnSpLocks/>
          </p:cNvCxnSpPr>
          <p:nvPr/>
        </p:nvCxnSpPr>
        <p:spPr>
          <a:xfrm flipV="1">
            <a:off x="9199389" y="5145925"/>
            <a:ext cx="0" cy="355759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3" name="TextBox 15">
            <a:extLst>
              <a:ext uri="{FF2B5EF4-FFF2-40B4-BE49-F238E27FC236}">
                <a16:creationId xmlns:a16="http://schemas.microsoft.com/office/drawing/2014/main" id="{8235EEF2-B1A8-4702-AFA3-50954BBFE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5579" y="4426019"/>
            <a:ext cx="1061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Infinite lateral dimensions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A9EAB4C-0707-44CC-A2A0-6D8F3A9EFF9A}"/>
              </a:ext>
            </a:extLst>
          </p:cNvPr>
          <p:cNvCxnSpPr/>
          <p:nvPr/>
        </p:nvCxnSpPr>
        <p:spPr>
          <a:xfrm flipV="1">
            <a:off x="9806108" y="4369773"/>
            <a:ext cx="0" cy="758825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stealth" w="lg" len="lg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69FAF807-78EF-4B54-9433-9CE2DBB52A57}"/>
              </a:ext>
            </a:extLst>
          </p:cNvPr>
          <p:cNvSpPr/>
          <p:nvPr/>
        </p:nvSpPr>
        <p:spPr>
          <a:xfrm>
            <a:off x="8770367" y="4361065"/>
            <a:ext cx="377825" cy="762000"/>
          </a:xfrm>
          <a:prstGeom prst="rect">
            <a:avLst/>
          </a:prstGeom>
          <a:solidFill>
            <a:srgbClr val="FFFFFF">
              <a:lumMod val="50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8928816-5D6F-4096-AF7C-0C1926B318B6}"/>
              </a:ext>
            </a:extLst>
          </p:cNvPr>
          <p:cNvCxnSpPr>
            <a:cxnSpLocks/>
          </p:cNvCxnSpPr>
          <p:nvPr/>
        </p:nvCxnSpPr>
        <p:spPr>
          <a:xfrm>
            <a:off x="8272400" y="4564013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56CAFCF-A10A-42D1-8E6E-892F22968FD0}"/>
              </a:ext>
            </a:extLst>
          </p:cNvPr>
          <p:cNvCxnSpPr>
            <a:cxnSpLocks/>
          </p:cNvCxnSpPr>
          <p:nvPr/>
        </p:nvCxnSpPr>
        <p:spPr>
          <a:xfrm>
            <a:off x="8272400" y="4739206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8300E88-B2D6-40CB-AE42-5AD7CF58A2DC}"/>
              </a:ext>
            </a:extLst>
          </p:cNvPr>
          <p:cNvCxnSpPr>
            <a:cxnSpLocks/>
          </p:cNvCxnSpPr>
          <p:nvPr/>
        </p:nvCxnSpPr>
        <p:spPr>
          <a:xfrm>
            <a:off x="8272399" y="4913037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7DB8D18-DE10-4C18-A754-E948C79785D2}"/>
              </a:ext>
            </a:extLst>
          </p:cNvPr>
          <p:cNvCxnSpPr>
            <a:cxnSpLocks/>
          </p:cNvCxnSpPr>
          <p:nvPr/>
        </p:nvCxnSpPr>
        <p:spPr>
          <a:xfrm>
            <a:off x="8272398" y="5089250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DB9FC8AB-D509-4ECB-8C21-E602AD601961}"/>
              </a:ext>
            </a:extLst>
          </p:cNvPr>
          <p:cNvSpPr txBox="1"/>
          <p:nvPr/>
        </p:nvSpPr>
        <p:spPr>
          <a:xfrm>
            <a:off x="8074722" y="3429000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Simulation setup</a:t>
            </a:r>
          </a:p>
        </p:txBody>
      </p:sp>
      <p:sp>
        <p:nvSpPr>
          <p:cNvPr id="62" name="TextBox 15">
            <a:extLst>
              <a:ext uri="{FF2B5EF4-FFF2-40B4-BE49-F238E27FC236}">
                <a16:creationId xmlns:a16="http://schemas.microsoft.com/office/drawing/2014/main" id="{D07910A8-C6EA-4ED6-B802-344644063CD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950495" y="5193474"/>
            <a:ext cx="19732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i="1" dirty="0">
                <a:solidFill>
                  <a:schemeClr val="bg1"/>
                </a:solidFill>
                <a:cs typeface="Arial" panose="020B0604020202020204" pitchFamily="34" charset="0"/>
              </a:rPr>
              <a:t>60 g/cm</a:t>
            </a:r>
            <a:r>
              <a:rPr lang="en-US" altLang="en-US" sz="1200" b="1" i="1" baseline="30000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63" name="TextBox 15">
            <a:extLst>
              <a:ext uri="{FF2B5EF4-FFF2-40B4-BE49-F238E27FC236}">
                <a16:creationId xmlns:a16="http://schemas.microsoft.com/office/drawing/2014/main" id="{4CD9CA2A-5F22-4043-B7AC-773E206DEE51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450653" y="5208701"/>
            <a:ext cx="19732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i="1" dirty="0">
                <a:solidFill>
                  <a:schemeClr val="bg1"/>
                </a:solidFill>
                <a:cs typeface="Arial" panose="020B0604020202020204" pitchFamily="34" charset="0"/>
              </a:rPr>
              <a:t>60 g/cm</a:t>
            </a:r>
            <a:r>
              <a:rPr lang="en-US" altLang="en-US" sz="1200" b="1" i="1" baseline="30000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64" name="TextBox 14">
            <a:extLst>
              <a:ext uri="{FF2B5EF4-FFF2-40B4-BE49-F238E27FC236}">
                <a16:creationId xmlns:a16="http://schemas.microsoft.com/office/drawing/2014/main" id="{00FD4AEA-BAD8-4CFE-BCE4-C28BDE0C6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9279" y="5290712"/>
            <a:ext cx="1752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Detector location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5F0A531-0751-42B7-9CF2-05F14D891EA6}"/>
              </a:ext>
            </a:extLst>
          </p:cNvPr>
          <p:cNvSpPr/>
          <p:nvPr/>
        </p:nvSpPr>
        <p:spPr>
          <a:xfrm>
            <a:off x="1460750" y="1492257"/>
            <a:ext cx="4051776" cy="409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  <a:defRPr/>
            </a:pP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 code comparison for Nov. 16-25, 2013 GCR for ISS trajectory segments having vertical </a:t>
            </a:r>
            <a:r>
              <a:rPr lang="en-U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cuttoff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rigidity between 14-16 GV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4CFE778-DF41-4714-8F9C-F4E6AA65FFC4}"/>
              </a:ext>
            </a:extLst>
          </p:cNvPr>
          <p:cNvSpPr/>
          <p:nvPr/>
        </p:nvSpPr>
        <p:spPr>
          <a:xfrm>
            <a:off x="6878928" y="1502764"/>
            <a:ext cx="4538527" cy="105637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Deterministic code can reproduce Monte Carlo simulation if same cross sections are used</a:t>
            </a:r>
          </a:p>
        </p:txBody>
      </p:sp>
    </p:spTree>
    <p:extLst>
      <p:ext uri="{BB962C8B-B14F-4D97-AF65-F5344CB8AC3E}">
        <p14:creationId xmlns:p14="http://schemas.microsoft.com/office/powerpoint/2010/main" val="302478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8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Validation</a:t>
            </a:r>
          </a:p>
        </p:txBody>
      </p:sp>
      <p:pic>
        <p:nvPicPr>
          <p:cNvPr id="49" name="Picture 48" descr="Diagram&#10;&#10;Description automatically generated">
            <a:extLst>
              <a:ext uri="{FF2B5EF4-FFF2-40B4-BE49-F238E27FC236}">
                <a16:creationId xmlns:a16="http://schemas.microsoft.com/office/drawing/2014/main" id="{582DF5F2-73D8-41D9-AB3B-6AC05027C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8" y="1942010"/>
            <a:ext cx="5820229" cy="327387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6F7FDDAB-821E-4D2B-B8B5-488870B37FE7}"/>
              </a:ext>
            </a:extLst>
          </p:cNvPr>
          <p:cNvSpPr/>
          <p:nvPr/>
        </p:nvSpPr>
        <p:spPr>
          <a:xfrm>
            <a:off x="274183" y="1574794"/>
            <a:ext cx="5820229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  <a:defRPr/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Original CAD model of ISS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99BF870-8124-431D-8A82-769E984F7C2A}"/>
              </a:ext>
            </a:extLst>
          </p:cNvPr>
          <p:cNvSpPr/>
          <p:nvPr/>
        </p:nvSpPr>
        <p:spPr>
          <a:xfrm>
            <a:off x="383177" y="5215889"/>
            <a:ext cx="6104709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  <a:defRPr/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Rendered shield geometry interpreted by 3DHZETRN</a:t>
            </a:r>
          </a:p>
        </p:txBody>
      </p:sp>
      <p:graphicFrame>
        <p:nvGraphicFramePr>
          <p:cNvPr id="52" name="Table 52">
            <a:extLst>
              <a:ext uri="{FF2B5EF4-FFF2-40B4-BE49-F238E27FC236}">
                <a16:creationId xmlns:a16="http://schemas.microsoft.com/office/drawing/2014/main" id="{C73C60E6-DD75-40EA-900B-6508AD4CB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08627"/>
              </p:ext>
            </p:extLst>
          </p:nvPr>
        </p:nvGraphicFramePr>
        <p:xfrm>
          <a:off x="7155119" y="4477347"/>
          <a:ext cx="433438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562">
                  <a:extLst>
                    <a:ext uri="{9D8B030D-6E8A-4147-A177-3AD203B41FA5}">
                      <a16:colId xmlns:a16="http://schemas.microsoft.com/office/drawing/2014/main" val="271537341"/>
                    </a:ext>
                  </a:extLst>
                </a:gridCol>
                <a:gridCol w="2540823">
                  <a:extLst>
                    <a:ext uri="{9D8B030D-6E8A-4147-A177-3AD203B41FA5}">
                      <a16:colId xmlns:a16="http://schemas.microsoft.com/office/drawing/2014/main" val="3390394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Dose in Si (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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Gy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/day)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0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107.6 </a:t>
                      </a:r>
                      <a:r>
                        <a:rPr lang="en-US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1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3DHZETRN</a:t>
                      </a:r>
                      <a:r>
                        <a:rPr lang="en-US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92.3 (-14%)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06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3DHZETRN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106.3 (-1%)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897985"/>
                  </a:ext>
                </a:extLst>
              </a:tr>
            </a:tbl>
          </a:graphicData>
        </a:graphic>
      </p:graphicFrame>
      <p:sp>
        <p:nvSpPr>
          <p:cNvPr id="53" name="Rectangle 52">
            <a:extLst>
              <a:ext uri="{FF2B5EF4-FFF2-40B4-BE49-F238E27FC236}">
                <a16:creationId xmlns:a16="http://schemas.microsoft.com/office/drawing/2014/main" id="{2145B81A-6934-4768-AB1F-FE4967C83E0F}"/>
              </a:ext>
            </a:extLst>
          </p:cNvPr>
          <p:cNvSpPr/>
          <p:nvPr/>
        </p:nvSpPr>
        <p:spPr>
          <a:xfrm>
            <a:off x="6765716" y="1384658"/>
            <a:ext cx="5152101" cy="204434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Deterministic code can analyze fully detailed geometry in space environment</a:t>
            </a:r>
          </a:p>
          <a:p>
            <a:pPr>
              <a:lnSpc>
                <a:spcPct val="107000"/>
              </a:lnSpc>
              <a:defRPr/>
            </a:pPr>
            <a:endParaRPr lang="en-US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Nuclear physics model uncertainties larger than measurement uncertainty in this case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84D2EF3-3455-4DC5-A7E2-DACF8C8758FC}"/>
              </a:ext>
            </a:extLst>
          </p:cNvPr>
          <p:cNvSpPr/>
          <p:nvPr/>
        </p:nvSpPr>
        <p:spPr>
          <a:xfrm>
            <a:off x="7058907" y="4232665"/>
            <a:ext cx="4430598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  <a:defRPr/>
            </a:pP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Trajectory averaged dose rate (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</a:t>
            </a:r>
            <a:r>
              <a:rPr lang="en-U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Gy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/day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inside ISS for Nov. 16-25, 2013.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2F6C1EB-87F1-42FF-84A2-25E0490D1E29}"/>
              </a:ext>
            </a:extLst>
          </p:cNvPr>
          <p:cNvSpPr/>
          <p:nvPr/>
        </p:nvSpPr>
        <p:spPr>
          <a:xfrm>
            <a:off x="0" y="6643518"/>
            <a:ext cx="3814034" cy="214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and Table from: Slaba et al., </a:t>
            </a:r>
            <a:r>
              <a:rPr lang="en-US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Life Sci. Space Res.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6-18; 2020. </a:t>
            </a:r>
          </a:p>
        </p:txBody>
      </p:sp>
    </p:spTree>
    <p:extLst>
      <p:ext uri="{BB962C8B-B14F-4D97-AF65-F5344CB8AC3E}">
        <p14:creationId xmlns:p14="http://schemas.microsoft.com/office/powerpoint/2010/main" val="203433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9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Validation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145B81A-6934-4768-AB1F-FE4967C83E0F}"/>
              </a:ext>
            </a:extLst>
          </p:cNvPr>
          <p:cNvSpPr/>
          <p:nvPr/>
        </p:nvSpPr>
        <p:spPr>
          <a:xfrm>
            <a:off x="6263759" y="1355290"/>
            <a:ext cx="5152101" cy="72705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 codes can accurately calculate Mars surface dose rates</a:t>
            </a:r>
          </a:p>
        </p:txBody>
      </p:sp>
      <p:pic>
        <p:nvPicPr>
          <p:cNvPr id="3" name="Picture 2" descr="Chart&#10;&#10;Description automatically generated with low confidence">
            <a:extLst>
              <a:ext uri="{FF2B5EF4-FFF2-40B4-BE49-F238E27FC236}">
                <a16:creationId xmlns:a16="http://schemas.microsoft.com/office/drawing/2014/main" id="{42B2663F-4211-4EF6-9962-3A41C78C1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28" y="1657077"/>
            <a:ext cx="5020883" cy="446314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0EDB565-B020-4EC3-8712-D5D226C9454F}"/>
              </a:ext>
            </a:extLst>
          </p:cNvPr>
          <p:cNvSpPr/>
          <p:nvPr/>
        </p:nvSpPr>
        <p:spPr>
          <a:xfrm>
            <a:off x="1375955" y="1426920"/>
            <a:ext cx="3678416" cy="409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  <a:defRPr/>
            </a:pP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Comparison of model calculations to MSL/RAD dose rate measurements on the surface of Mars</a:t>
            </a:r>
          </a:p>
        </p:txBody>
      </p:sp>
      <p:pic>
        <p:nvPicPr>
          <p:cNvPr id="6" name="Picture 5" descr="A picture containing wall&#10;&#10;Description automatically generated">
            <a:extLst>
              <a:ext uri="{FF2B5EF4-FFF2-40B4-BE49-F238E27FC236}">
                <a16:creationId xmlns:a16="http://schemas.microsoft.com/office/drawing/2014/main" id="{0A5A6010-617E-43C4-9F55-9119F251E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009" y="3501840"/>
            <a:ext cx="5029851" cy="2829291"/>
          </a:xfrm>
          <a:prstGeom prst="rect">
            <a:avLst/>
          </a:prstGeom>
        </p:spPr>
      </p:pic>
      <p:pic>
        <p:nvPicPr>
          <p:cNvPr id="13" name="Picture 2" descr="http://mars.nasa.gov/msl/images/msl20101103_RAD_FM_photo_handheld-br.jpg">
            <a:extLst>
              <a:ext uri="{FF2B5EF4-FFF2-40B4-BE49-F238E27FC236}">
                <a16:creationId xmlns:a16="http://schemas.microsoft.com/office/drawing/2014/main" id="{DC339355-0151-4718-96CA-51DFCDEA2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850" y="3501840"/>
            <a:ext cx="876010" cy="128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1829ACD-F43F-4A26-994A-BE33CE14F461}"/>
              </a:ext>
            </a:extLst>
          </p:cNvPr>
          <p:cNvSpPr txBox="1"/>
          <p:nvPr/>
        </p:nvSpPr>
        <p:spPr>
          <a:xfrm>
            <a:off x="6395534" y="3512937"/>
            <a:ext cx="2251591" cy="214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https://mars.nasa.gov/msl/home/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4942BE-B973-430D-B75E-57E6DFDA4C8A}"/>
              </a:ext>
            </a:extLst>
          </p:cNvPr>
          <p:cNvSpPr txBox="1"/>
          <p:nvPr/>
        </p:nvSpPr>
        <p:spPr>
          <a:xfrm>
            <a:off x="10539850" y="4755950"/>
            <a:ext cx="11257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RAD detector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C4C5DD-46B9-4C44-A7CF-1980486E899B}"/>
              </a:ext>
            </a:extLst>
          </p:cNvPr>
          <p:cNvSpPr/>
          <p:nvPr/>
        </p:nvSpPr>
        <p:spPr>
          <a:xfrm>
            <a:off x="1053736" y="4971394"/>
            <a:ext cx="3814034" cy="214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Slaba, </a:t>
            </a:r>
            <a:r>
              <a:rPr lang="en-US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Space Weather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e2021SW002851; 2021.</a:t>
            </a:r>
          </a:p>
        </p:txBody>
      </p:sp>
    </p:spTree>
    <p:extLst>
      <p:ext uri="{BB962C8B-B14F-4D97-AF65-F5344CB8AC3E}">
        <p14:creationId xmlns:p14="http://schemas.microsoft.com/office/powerpoint/2010/main" val="24546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10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Nuclear Model Uncertainty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489697F-1644-42E0-BA65-79111517372A}"/>
              </a:ext>
            </a:extLst>
          </p:cNvPr>
          <p:cNvSpPr/>
          <p:nvPr/>
        </p:nvSpPr>
        <p:spPr>
          <a:xfrm>
            <a:off x="6045719" y="1733542"/>
            <a:ext cx="5788561" cy="7270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Nuclear physics models differ for seemingly “well known” reactions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57DA407F-B9DD-4A0F-AAD8-3BD859A28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36" y="1313983"/>
            <a:ext cx="5714883" cy="508005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935CE63-6648-4788-A92B-68DE37BB357D}"/>
              </a:ext>
            </a:extLst>
          </p:cNvPr>
          <p:cNvSpPr/>
          <p:nvPr/>
        </p:nvSpPr>
        <p:spPr>
          <a:xfrm>
            <a:off x="1631193" y="1528710"/>
            <a:ext cx="3245606" cy="409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  <a:defRPr/>
            </a:pP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Comparison of neutron production spectra for 1000 MeV protons incident on aluminum.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A44ACC-8496-4125-A001-8D678E91E9E0}"/>
              </a:ext>
            </a:extLst>
          </p:cNvPr>
          <p:cNvSpPr/>
          <p:nvPr/>
        </p:nvSpPr>
        <p:spPr>
          <a:xfrm>
            <a:off x="3188277" y="5370924"/>
            <a:ext cx="1776550" cy="346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Wilson et al., </a:t>
            </a:r>
            <a:r>
              <a:rPr lang="en-US" sz="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Life Sci. Space Res. </a:t>
            </a:r>
            <a:r>
              <a:rPr lang="en-US" sz="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10-27; 2020.</a:t>
            </a:r>
          </a:p>
        </p:txBody>
      </p:sp>
    </p:spTree>
    <p:extLst>
      <p:ext uri="{BB962C8B-B14F-4D97-AF65-F5344CB8AC3E}">
        <p14:creationId xmlns:p14="http://schemas.microsoft.com/office/powerpoint/2010/main" val="73035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11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Nuclear Model Uncertainty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DEDC7-289D-4F33-A8D0-EC47D433C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2" y="1599733"/>
            <a:ext cx="5543433" cy="492764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99540DC-50F4-4D20-B092-88B0CA313BB1}"/>
              </a:ext>
            </a:extLst>
          </p:cNvPr>
          <p:cNvSpPr/>
          <p:nvPr/>
        </p:nvSpPr>
        <p:spPr>
          <a:xfrm>
            <a:off x="8985244" y="4996907"/>
            <a:ext cx="377825" cy="762000"/>
          </a:xfrm>
          <a:prstGeom prst="rect">
            <a:avLst/>
          </a:prstGeom>
          <a:solidFill>
            <a:srgbClr val="FFFFFF">
              <a:lumMod val="50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39628A-82AF-4BE8-9494-AC0EBF06667C}"/>
              </a:ext>
            </a:extLst>
          </p:cNvPr>
          <p:cNvSpPr/>
          <p:nvPr/>
        </p:nvSpPr>
        <p:spPr>
          <a:xfrm>
            <a:off x="8905869" y="4996907"/>
            <a:ext cx="68262" cy="762000"/>
          </a:xfrm>
          <a:prstGeom prst="rect">
            <a:avLst/>
          </a:prstGeom>
          <a:gradFill rotWithShape="1">
            <a:gsLst>
              <a:gs pos="0">
                <a:srgbClr val="BBE0E3">
                  <a:shade val="51000"/>
                  <a:satMod val="130000"/>
                </a:srgbClr>
              </a:gs>
              <a:gs pos="80000">
                <a:srgbClr val="BBE0E3">
                  <a:shade val="93000"/>
                  <a:satMod val="130000"/>
                </a:srgbClr>
              </a:gs>
              <a:gs pos="100000">
                <a:srgbClr val="BBE0E3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94C2122-717E-4DB8-A1C1-D24581C33367}"/>
              </a:ext>
            </a:extLst>
          </p:cNvPr>
          <p:cNvCxnSpPr>
            <a:cxnSpLocks/>
          </p:cNvCxnSpPr>
          <p:nvPr/>
        </p:nvCxnSpPr>
        <p:spPr>
          <a:xfrm>
            <a:off x="8013011" y="5028405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7" name="TextBox 10">
            <a:extLst>
              <a:ext uri="{FF2B5EF4-FFF2-40B4-BE49-F238E27FC236}">
                <a16:creationId xmlns:a16="http://schemas.microsoft.com/office/drawing/2014/main" id="{FE08A4CF-00FF-4FC1-BA0A-2C9EDA91B5C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904999" y="5106793"/>
            <a:ext cx="17158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i="1" u="sng" dirty="0">
                <a:solidFill>
                  <a:srgbClr val="000000"/>
                </a:solidFill>
                <a:cs typeface="Arial" panose="020B0604020202020204" pitchFamily="34" charset="0"/>
              </a:rPr>
              <a:t>Fe</a:t>
            </a: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 GCR spectrum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91AA25AA-1A47-4CCF-A7CC-21DF4073D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0307" y="4569838"/>
            <a:ext cx="879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Front shield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377BFCC6-68EE-4D41-9D08-D61159D4F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1149" y="4570836"/>
            <a:ext cx="879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Back shield</a:t>
            </a:r>
          </a:p>
        </p:txBody>
      </p:sp>
      <p:cxnSp>
        <p:nvCxnSpPr>
          <p:cNvPr id="23" name="Straight Arrow Connector 14">
            <a:extLst>
              <a:ext uri="{FF2B5EF4-FFF2-40B4-BE49-F238E27FC236}">
                <a16:creationId xmlns:a16="http://schemas.microsoft.com/office/drawing/2014/main" id="{0C92342E-7D74-4E13-8223-9CCBB53C9F79}"/>
              </a:ext>
            </a:extLst>
          </p:cNvPr>
          <p:cNvCxnSpPr>
            <a:cxnSpLocks/>
          </p:cNvCxnSpPr>
          <p:nvPr/>
        </p:nvCxnSpPr>
        <p:spPr>
          <a:xfrm flipV="1">
            <a:off x="8940000" y="5781767"/>
            <a:ext cx="0" cy="355759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4" name="TextBox 14">
            <a:extLst>
              <a:ext uri="{FF2B5EF4-FFF2-40B4-BE49-F238E27FC236}">
                <a16:creationId xmlns:a16="http://schemas.microsoft.com/office/drawing/2014/main" id="{6DA0939F-5E3B-4836-823A-915181291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9890" y="5926554"/>
            <a:ext cx="1752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Thin water target</a:t>
            </a: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D991A8E9-6305-4A87-9669-16E3049EA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6190" y="5061861"/>
            <a:ext cx="10610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Infinite lateral dimensions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707A411-5B37-4E99-98DF-B834A9BB6200}"/>
              </a:ext>
            </a:extLst>
          </p:cNvPr>
          <p:cNvCxnSpPr/>
          <p:nvPr/>
        </p:nvCxnSpPr>
        <p:spPr>
          <a:xfrm flipV="1">
            <a:off x="9546719" y="5005615"/>
            <a:ext cx="0" cy="758825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stealth" w="lg" len="lg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BC98DDD4-2D0D-41DD-BAB4-C22D93322FA8}"/>
              </a:ext>
            </a:extLst>
          </p:cNvPr>
          <p:cNvSpPr/>
          <p:nvPr/>
        </p:nvSpPr>
        <p:spPr>
          <a:xfrm>
            <a:off x="8510978" y="4996907"/>
            <a:ext cx="377825" cy="762000"/>
          </a:xfrm>
          <a:prstGeom prst="rect">
            <a:avLst/>
          </a:prstGeom>
          <a:solidFill>
            <a:srgbClr val="FFFFFF">
              <a:lumMod val="50000"/>
            </a:srgbClr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F15CF4-626A-4D21-AC3E-18E9572DF933}"/>
              </a:ext>
            </a:extLst>
          </p:cNvPr>
          <p:cNvCxnSpPr>
            <a:cxnSpLocks/>
          </p:cNvCxnSpPr>
          <p:nvPr/>
        </p:nvCxnSpPr>
        <p:spPr>
          <a:xfrm>
            <a:off x="8013011" y="5199855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B68E41D-B1B6-46A2-B789-D6B8050E25B3}"/>
              </a:ext>
            </a:extLst>
          </p:cNvPr>
          <p:cNvCxnSpPr>
            <a:cxnSpLocks/>
          </p:cNvCxnSpPr>
          <p:nvPr/>
        </p:nvCxnSpPr>
        <p:spPr>
          <a:xfrm>
            <a:off x="8013011" y="5375048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3EF9E59-FAE6-4464-BCC1-5E1B60271F92}"/>
              </a:ext>
            </a:extLst>
          </p:cNvPr>
          <p:cNvCxnSpPr>
            <a:cxnSpLocks/>
          </p:cNvCxnSpPr>
          <p:nvPr/>
        </p:nvCxnSpPr>
        <p:spPr>
          <a:xfrm>
            <a:off x="8013010" y="5548879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62BCAC4-CF3B-408E-9A3E-6B67724B8A9C}"/>
              </a:ext>
            </a:extLst>
          </p:cNvPr>
          <p:cNvCxnSpPr>
            <a:cxnSpLocks/>
          </p:cNvCxnSpPr>
          <p:nvPr/>
        </p:nvCxnSpPr>
        <p:spPr>
          <a:xfrm>
            <a:off x="8013009" y="5725092"/>
            <a:ext cx="425091" cy="0"/>
          </a:xfrm>
          <a:prstGeom prst="straightConnector1">
            <a:avLst/>
          </a:prstGeom>
          <a:noFill/>
          <a:ln w="31750" cap="flat" cmpd="sng" algn="ctr">
            <a:solidFill>
              <a:srgbClr val="333399"/>
            </a:solidFill>
            <a:prstDash val="solid"/>
            <a:tailEnd type="stealth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EDAD2B0-18DD-4404-BEDD-973B7E6158F2}"/>
              </a:ext>
            </a:extLst>
          </p:cNvPr>
          <p:cNvSpPr txBox="1"/>
          <p:nvPr/>
        </p:nvSpPr>
        <p:spPr>
          <a:xfrm>
            <a:off x="7815333" y="4064842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Simulation setup</a:t>
            </a: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9ED77221-CF00-4F05-B931-B9F5E8709567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827201" y="5337349"/>
            <a:ext cx="19732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i="1" dirty="0">
                <a:solidFill>
                  <a:schemeClr val="bg1"/>
                </a:solidFill>
                <a:cs typeface="Arial" panose="020B0604020202020204" pitchFamily="34" charset="0"/>
              </a:rPr>
              <a:t>5 g/cm</a:t>
            </a:r>
            <a:r>
              <a:rPr lang="en-US" altLang="en-US" sz="1200" b="1" i="1" baseline="30000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5247ABBE-F7B2-4465-890D-D3B34E1D55A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9327359" y="5352576"/>
            <a:ext cx="19732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i="1" dirty="0">
                <a:solidFill>
                  <a:schemeClr val="bg1"/>
                </a:solidFill>
                <a:cs typeface="Arial" panose="020B0604020202020204" pitchFamily="34" charset="0"/>
              </a:rPr>
              <a:t>5 g/cm</a:t>
            </a:r>
            <a:r>
              <a:rPr lang="en-US" altLang="en-US" sz="1200" b="1" i="1" baseline="30000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489697F-1644-42E0-BA65-79111517372A}"/>
              </a:ext>
            </a:extLst>
          </p:cNvPr>
          <p:cNvSpPr/>
          <p:nvPr/>
        </p:nvSpPr>
        <p:spPr>
          <a:xfrm>
            <a:off x="6045719" y="1607674"/>
            <a:ext cx="5788561" cy="9952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Nuclear physics model uncertainties affect space radiation protection quantities</a:t>
            </a:r>
          </a:p>
          <a:p>
            <a:pPr marL="400050" lvl="1" indent="-171450">
              <a:lnSpc>
                <a:spcPct val="107000"/>
              </a:lnSpc>
              <a:buFontTx/>
              <a:buChar char="-"/>
              <a:defRPr/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Traceable to gaps in ground-based 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935CE63-6648-4788-A92B-68DE37BB357D}"/>
              </a:ext>
            </a:extLst>
          </p:cNvPr>
          <p:cNvSpPr/>
          <p:nvPr/>
        </p:nvSpPr>
        <p:spPr>
          <a:xfrm>
            <a:off x="677605" y="1385251"/>
            <a:ext cx="4910572" cy="214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Comparison of neutron spectrum for 5 g/cm</a:t>
            </a:r>
            <a:r>
              <a:rPr lang="en-US" sz="8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aluminum shielding exposed to </a:t>
            </a:r>
            <a:r>
              <a:rPr lang="en-US" sz="800" b="1" i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</a:t>
            </a: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GCR spectrum.</a:t>
            </a:r>
          </a:p>
        </p:txBody>
      </p:sp>
      <p:cxnSp>
        <p:nvCxnSpPr>
          <p:cNvPr id="38" name="Elbow Connector 53">
            <a:extLst>
              <a:ext uri="{FF2B5EF4-FFF2-40B4-BE49-F238E27FC236}">
                <a16:creationId xmlns:a16="http://schemas.microsoft.com/office/drawing/2014/main" id="{E5DDDECF-13FF-452D-8A5D-38ECD5F8F13F}"/>
              </a:ext>
            </a:extLst>
          </p:cNvPr>
          <p:cNvCxnSpPr>
            <a:cxnSpLocks/>
          </p:cNvCxnSpPr>
          <p:nvPr/>
        </p:nvCxnSpPr>
        <p:spPr>
          <a:xfrm flipV="1">
            <a:off x="3499811" y="3950602"/>
            <a:ext cx="0" cy="457200"/>
          </a:xfrm>
          <a:prstGeom prst="straightConnector1">
            <a:avLst/>
          </a:prstGeom>
          <a:ln w="381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7290856-1F29-4E37-8404-A6A7E19CDA49}"/>
              </a:ext>
            </a:extLst>
          </p:cNvPr>
          <p:cNvSpPr txBox="1"/>
          <p:nvPr/>
        </p:nvSpPr>
        <p:spPr>
          <a:xfrm>
            <a:off x="3351966" y="3601890"/>
            <a:ext cx="2061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Factor of 2 difference</a:t>
            </a:r>
          </a:p>
        </p:txBody>
      </p:sp>
    </p:spTree>
    <p:extLst>
      <p:ext uri="{BB962C8B-B14F-4D97-AF65-F5344CB8AC3E}">
        <p14:creationId xmlns:p14="http://schemas.microsoft.com/office/powerpoint/2010/main" val="340675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F108-2F43-43CA-A7FD-45BF6F9A58F4}" type="slidenum">
              <a:rPr lang="en-US" smtClean="0"/>
              <a:t>12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188825" cy="580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289211E-AB7A-4954-9023-C607EC3C4A65}"/>
              </a:ext>
            </a:extLst>
          </p:cNvPr>
          <p:cNvSpPr/>
          <p:nvPr/>
        </p:nvSpPr>
        <p:spPr>
          <a:xfrm>
            <a:off x="0" y="1224994"/>
            <a:ext cx="12184704" cy="4942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Secondary neutrons account for ~10-30% of the biological dose in space 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Neutrons between 1 MeV and 1 GeV are the main region of interest 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 physics dominated by low energy elastic scattering and higher energy inelastic collisions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Neutron transport models are in good agreement if same cross sections are used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Deterministic vs. Monte Carlo code comparisons have been extensively studied for space radiation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Radiation transport codes in good agreement with spaceflight measurements 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Nuclear model uncertainty is the largest remaining influencing exposure calculations 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 comparison of nuclear models reveals large differences in some cases 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Shown to influence quantities of interest to space radiation protection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Traceable to gaps in ground-based experimental data</a:t>
            </a:r>
          </a:p>
          <a:p>
            <a:pPr marL="800100" lvl="1" indent="-342900">
              <a:lnSpc>
                <a:spcPct val="107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76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8"/>
    </mc:Choice>
    <mc:Fallback xmlns="">
      <p:transition spd="slow" advTm="22608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899</Words>
  <Application>Microsoft Office PowerPoint</Application>
  <PresentationFormat>Widescreen</PresentationFormat>
  <Paragraphs>155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Slaba, Tony C. (LARC-D309)</dc:creator>
  <cp:lastModifiedBy>Slaba, Tony C. (LARC-D309)</cp:lastModifiedBy>
  <cp:revision>40</cp:revision>
  <dcterms:created xsi:type="dcterms:W3CDTF">2022-02-22T13:48:58Z</dcterms:created>
  <dcterms:modified xsi:type="dcterms:W3CDTF">2022-02-22T18:30:31Z</dcterms:modified>
</cp:coreProperties>
</file>