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Lst>
  <p:notesMasterIdLst>
    <p:notesMasterId r:id="rId31"/>
  </p:notesMasterIdLst>
  <p:sldIdLst>
    <p:sldId id="321" r:id="rId6"/>
    <p:sldId id="327" r:id="rId7"/>
    <p:sldId id="361" r:id="rId8"/>
    <p:sldId id="337" r:id="rId9"/>
    <p:sldId id="363" r:id="rId10"/>
    <p:sldId id="381" r:id="rId11"/>
    <p:sldId id="328" r:id="rId12"/>
    <p:sldId id="374" r:id="rId13"/>
    <p:sldId id="389" r:id="rId14"/>
    <p:sldId id="352" r:id="rId15"/>
    <p:sldId id="392" r:id="rId16"/>
    <p:sldId id="388" r:id="rId17"/>
    <p:sldId id="393" r:id="rId18"/>
    <p:sldId id="383" r:id="rId19"/>
    <p:sldId id="384" r:id="rId20"/>
    <p:sldId id="380" r:id="rId21"/>
    <p:sldId id="385" r:id="rId22"/>
    <p:sldId id="391" r:id="rId23"/>
    <p:sldId id="333" r:id="rId24"/>
    <p:sldId id="382" r:id="rId25"/>
    <p:sldId id="335" r:id="rId26"/>
    <p:sldId id="308" r:id="rId27"/>
    <p:sldId id="387" r:id="rId28"/>
    <p:sldId id="386" r:id="rId29"/>
    <p:sldId id="3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C33C15-B829-88DB-1407-921C765875BD}" name="Gayatri Girirajan" initials="GG" userId="S::gayatri.girirajan@ssaihq.com::bf3cec04-64ef-44cb-b4c0-6cc175f36806" providerId="AD"/>
  <p188:author id="{36320E3A-8588-91BB-4797-429313A5860F}" name="Julianne Liu" initials="JL" userId="S::julianne.liu@ssaihq.com::032220a5-c941-4bff-82c7-b3f035380242" providerId="AD"/>
  <p188:author id="{4FC33255-0F0B-FD9D-E2E0-25630A757688}" name="Jennifer Rogers" initials="JR" userId="S::jennifer.rogers@ssaihq.com::dd32fff8-ec20-432e-9130-26afbc15d015" providerId="AD"/>
  <p188:author id="{B2B98379-6A42-2E22-5C15-481FA742FD46}" name="Jennifer Rogers" initials="JR" userId="S::jar15h@my.fsu.edu::9d04db6b-0b7a-4f70-b304-23ec754bc39f" providerId="AD"/>
  <p188:author id="{3710D983-E6E8-4EF7-DD9B-C026DD84F20F}" name="Byles, Robert C. (LARC-E3)[SSAI DEVELOP]" initials="BRC(ED" userId="S::rcbyles@ndc.nasa.gov::f2fd4499-2563-4908-9210-b44e2282d021" providerId="AD"/>
  <p188:author id="{207C758B-F5A8-A204-A0F0-09E1C1B749B3}" name="Gayatri Girirajan" initials="GG" userId="86d625970a39311c" providerId="Windows Live"/>
  <p188:author id="{75A839BE-D7A5-4191-C46E-401FD1B97D33}" name="Tamara Barbakova" initials="TB" userId="S::tamara.barbakova@ssaihq.com::c5b038eb-f46c-42fd-a929-91fca4bff8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nifer Rogers" initials="JR" lastIdx="22" clrIdx="6">
    <p:extLst>
      <p:ext uri="{19B8F6BF-5375-455C-9EA6-DF929625EA0E}">
        <p15:presenceInfo xmlns:p15="http://schemas.microsoft.com/office/powerpoint/2012/main" userId="S::jennifer.rogers@ssaihq.com::dd32fff8-ec20-432e-9130-26afbc15d015" providerId="AD"/>
      </p:ext>
    </p:extLst>
  </p:cmAuthor>
  <p:cmAuthor id="1" name="Ramberg-Pihl, Nicole C. (GSFC-6170)[SSAI DEVELOP]" initials="RNC(D" lastIdx="29" clrIdx="0">
    <p:extLst>
      <p:ext uri="{19B8F6BF-5375-455C-9EA6-DF929625EA0E}">
        <p15:presenceInfo xmlns:p15="http://schemas.microsoft.com/office/powerpoint/2012/main" userId="S::nramberg@ndc.nasa.gov::bbe1cba5-07c8-40a3-8fcc-b3015e67fa80" providerId="AD"/>
      </p:ext>
    </p:extLst>
  </p:cmAuthor>
  <p:cmAuthor id="8" name="Julianne Liu" initials="JL" lastIdx="10" clrIdx="7">
    <p:extLst>
      <p:ext uri="{19B8F6BF-5375-455C-9EA6-DF929625EA0E}">
        <p15:presenceInfo xmlns:p15="http://schemas.microsoft.com/office/powerpoint/2012/main" userId="S::julianne.liu@ssaihq.com::032220a5-c941-4bff-82c7-b3f035380242" providerId="AD"/>
      </p:ext>
    </p:extLst>
  </p:cmAuthor>
  <p:cmAuthor id="2" name="Nicole Ramberg" initials="NR" lastIdx="2" clrIdx="1">
    <p:extLst>
      <p:ext uri="{19B8F6BF-5375-455C-9EA6-DF929625EA0E}">
        <p15:presenceInfo xmlns:p15="http://schemas.microsoft.com/office/powerpoint/2012/main" userId="S::nicole.ramberg@ssaihq.com::8bea0ed3-6ffd-45f5-964f-03d92dae60bc" providerId="AD"/>
      </p:ext>
    </p:extLst>
  </p:cmAuthor>
  <p:cmAuthor id="9" name="TAMARA.BARBAKOVA@baruchmail.cuny.edu" initials="T" lastIdx="2" clrIdx="8">
    <p:extLst>
      <p:ext uri="{19B8F6BF-5375-455C-9EA6-DF929625EA0E}">
        <p15:presenceInfo xmlns:p15="http://schemas.microsoft.com/office/powerpoint/2012/main" userId="S::tamara.barbakova@baruchmail.cuny.edu::d4dfbf81-49af-4ce0-a81f-66d25079d215" providerId="AD"/>
      </p:ext>
    </p:extLst>
  </p:cmAuthor>
  <p:cmAuthor id="3" name="Brandy Nisbet-Wilcox" initials="BN" lastIdx="3" clrIdx="2">
    <p:extLst>
      <p:ext uri="{19B8F6BF-5375-455C-9EA6-DF929625EA0E}">
        <p15:presenceInfo xmlns:p15="http://schemas.microsoft.com/office/powerpoint/2012/main" userId="Brandy Nisbet-Wilcox" providerId="None"/>
      </p:ext>
    </p:extLst>
  </p:cmAuthor>
  <p:cmAuthor id="4" name="Gayatri Girirajan" initials="GG" lastIdx="6" clrIdx="3">
    <p:extLst>
      <p:ext uri="{19B8F6BF-5375-455C-9EA6-DF929625EA0E}">
        <p15:presenceInfo xmlns:p15="http://schemas.microsoft.com/office/powerpoint/2012/main" userId="S::gayatri.girirajan@ssaihq.com::bf3cec04-64ef-44cb-b4c0-6cc175f36806" providerId="AD"/>
      </p:ext>
    </p:extLst>
  </p:cmAuthor>
  <p:cmAuthor id="5" name="Melanie Cabrera" initials="MC" lastIdx="4" clrIdx="4">
    <p:extLst>
      <p:ext uri="{19B8F6BF-5375-455C-9EA6-DF929625EA0E}">
        <p15:presenceInfo xmlns:p15="http://schemas.microsoft.com/office/powerpoint/2012/main" userId="S::melanie.cabrera@ssaihq.com::23cf6edc-02fa-4e39-92e2-f50f6e2ff16f" providerId="AD"/>
      </p:ext>
    </p:extLst>
  </p:cmAuthor>
  <p:cmAuthor id="6" name="jar15h@my.fsu.edu" initials="ja" lastIdx="1" clrIdx="5">
    <p:extLst>
      <p:ext uri="{19B8F6BF-5375-455C-9EA6-DF929625EA0E}">
        <p15:presenceInfo xmlns:p15="http://schemas.microsoft.com/office/powerpoint/2012/main" userId="S::urn:spo:guest#jar15h@my.fsu.edu::"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69A"/>
    <a:srgbClr val="263DEB"/>
    <a:srgbClr val="000C6B"/>
    <a:srgbClr val="6BE1FF"/>
    <a:srgbClr val="64D2ED"/>
    <a:srgbClr val="FF7DC7"/>
    <a:srgbClr val="5E0000"/>
    <a:srgbClr val="FF54D4"/>
    <a:srgbClr val="41945D"/>
    <a:srgbClr val="66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386E6-520B-CD77-926D-2FF191D1F4B1}" v="2" dt="2022-02-07T17:26:20.472"/>
    <p1510:client id="{C01A4643-ECDC-B610-8D71-169BE7A2F07D}" v="1451" dt="2022-02-07T16:51:53.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p:restoredTop sz="68010" autoAdjust="0"/>
  </p:normalViewPr>
  <p:slideViewPr>
    <p:cSldViewPr snapToGrid="0">
      <p:cViewPr varScale="1">
        <p:scale>
          <a:sx n="39" d="100"/>
          <a:sy n="39" d="100"/>
        </p:scale>
        <p:origin x="20" y="112"/>
      </p:cViewPr>
      <p:guideLst/>
    </p:cSldViewPr>
  </p:slideViewPr>
  <p:notesTextViewPr>
    <p:cViewPr>
      <p:scale>
        <a:sx n="1" d="1"/>
        <a:sy n="1" d="1"/>
      </p:scale>
      <p:origin x="0" y="-9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irbus.com/search.image.html?q=perusat#searchresult-image-all-1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everyone for being here. My name is _____ and I’m joined today by my teammates: [unmute and say name]. </a:t>
            </a:r>
          </a:p>
          <a:p>
            <a:r>
              <a:rPr lang="en-US" dirty="0"/>
              <a:t>We are the second term of the Peru Health and Air Quality project which is based at the Georgia – Athens DEVELOP node. Our project used NASA Earth observations to analyze the risk of zoonotic disease outbreaks in Madre de Dios, Peru and inform public health and environmental interventions.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health data, the Ministry of Health provided us weekly incidence reports for all diseases from 2000 to 2021. The previous term organized the data to dengue and leishmaniasis, and we further organized the data by wet season, dry season, and full seasonal year for 2010, 2015, and 2020. Then, using interpolated census data from 2007 and 2017, we normalized disease incidence to district population.</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4369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inform which variables were included in our risk matrix, we ran stepwise and linear regression for dengue and leishmaniasis incidence in 2010 and 2020, for both the wet season and seasonal year, which includes wet and dry season. The topographic, land use land change, and climatic variables were the independent variables in our regression models. These included metrics for: temperature, precipitation, elevation, slope, urban, forest, agriculture &amp; pastures, water &amp; wetlands, human-altered environments, urban edge, forest edge, and urban-forest edge. All of these variables were tested for correlation and then analyzed against disease incidence for their significance as individual variables and in combinations with one another.</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401583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created models by running multiple combinations of variables and identifying which models then had the highest statistical significance. To orient you, high R-squared values are preferable while low p-values are preferable and indicate a higher statistical significance. Our strongest model was for dengue: wet season 2010, which combined urban forest edge/temperature range/temperature median/slope range.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6910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created models by running multiple combinations of variables and identifying which models then had the highest statistical significance. To orient you, high R-squared values are preferable while low p-values are preferable and indicate a higher statistical significance. Of all the individual variables analyzed against leishmaniasis incidence, slope and elevation metrics were the only ones to display statistical significance in linear regression. Notably, though, using forest edge in combination with elevation mean yielded the best-performing model with an R2 of 0.8027 and </a:t>
            </a:r>
            <a:r>
              <a:rPr lang="en-US">
                <a:cs typeface="Calibri"/>
              </a:rPr>
              <a:t>a p-value of 0.000621.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72876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dengue fever, we found that models including the urban-forest edge and slope range were the most successful, and other important variables across all years included urban area or percent and precipitation range. These results informed the data feeding into our risk matrices.</a:t>
            </a:r>
          </a:p>
          <a:p>
            <a:endParaRPr lang="en-US" dirty="0"/>
          </a:p>
          <a:p>
            <a:r>
              <a:rPr lang="en-US" dirty="0"/>
              <a:t>For leishmaniasis, we found that elevation mean had high significance across all years and variables, but the other variables didn’t consistently show any significance. Due to these results and supporting literature about the difficulties of modeling leishmaniasis, we moved forward with just dengue for our risk matrices and maps. </a:t>
            </a:r>
          </a:p>
          <a:p>
            <a:endParaRPr lang="en-US" dirty="0">
              <a:cs typeface="Calibri"/>
            </a:endParaRPr>
          </a:p>
          <a:p>
            <a:endParaRPr lang="en-US" dirty="0">
              <a:cs typeface="Calibri"/>
            </a:endParaRPr>
          </a:p>
          <a:p>
            <a:endParaRPr lang="en-US" dirty="0">
              <a:cs typeface="Calibri"/>
            </a:endParaRPr>
          </a:p>
          <a:p>
            <a:r>
              <a:rPr lang="en-US" dirty="0">
                <a:cs typeface="Calibri"/>
              </a:rPr>
              <a:t>---Image Credit---</a:t>
            </a:r>
          </a:p>
          <a:p>
            <a:r>
              <a:rPr lang="en-US" dirty="0">
                <a:cs typeface="Calibri"/>
              </a:rPr>
              <a:t>Icons from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81131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risk matrices, we incorporated these significant variables as well as others deemed important in the literature to create a likelihood parameter, which is the likelihood of contracting disease. Intervals and weights of risk were determined by expert opinions from our partners, scientific literature, and the distribution of our data. </a:t>
            </a:r>
          </a:p>
          <a:p>
            <a:r>
              <a:rPr lang="en-US" dirty="0"/>
              <a:t>On the other axis is consequence, which we measured by population. With varying population density across the districts, this parameter helps partners identify which districts have the higher potential for disease spread based on the number of possible people infected.</a:t>
            </a:r>
          </a:p>
          <a:p>
            <a:r>
              <a:rPr lang="en-US" dirty="0"/>
              <a:t>On the left, you can see an example of our risk matrix. Red is high risk because of higher population and higher likelihood, blue is lower risk because of lower population and lower likelihood, and white is medium risk.</a:t>
            </a:r>
          </a:p>
          <a:p>
            <a:r>
              <a:rPr lang="en-US" dirty="0"/>
              <a:t>On the right, you can see an example of our risk maps. The colors correlate with risk, and the dots represent health posts, showing the distribution of healthcare resources as compared to risk.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720392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our risk maps. The colors correlate with risk, and the dots represent health posts, showing the distribution of healthcare resources as compared to risk.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02131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risk matrices, we incorporated these significant variables as well as others deemed important in the literature to create a likelihood parameter, which is the likelihood of contracting disease. Intervals and weights of risk were determined by expert opinions from our partners, scientific literature, and the distribution of our data. </a:t>
            </a:r>
          </a:p>
          <a:p>
            <a:r>
              <a:rPr lang="en-US" dirty="0"/>
              <a:t>On the other axis is consequence, which we measured by population. With varying population density across the districts, this parameter helps partners identify which districts have the higher potential for disease spread based on the number of possible people infected.</a:t>
            </a:r>
          </a:p>
          <a:p>
            <a:r>
              <a:rPr lang="en-US" dirty="0"/>
              <a:t>On the left, you can see an example of our risk matrix. Red is high risk because of higher population and higher likelihood, blue is lower risk because of lower population and lower likelihood, and white is medium risk.</a:t>
            </a:r>
          </a:p>
          <a:p>
            <a:r>
              <a:rPr lang="en-US" dirty="0"/>
              <a:t>On the right, you can see an example of our risk maps. The colors correlate with risk, and the dots represent health posts, showing the distribution of healthcare resources as compared to risk.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68359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our risk map for dengue in 2020. The colors correlate with risk, and the dots represent health posts, showing the distribution of healthcare resources as compared to risk.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733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discussing our conclusions, we’d like to acknowledge some of the limitations surrounding our analysis.</a:t>
            </a:r>
          </a:p>
          <a:p>
            <a:endParaRPr lang="en-US"/>
          </a:p>
          <a:p>
            <a:r>
              <a:rPr lang="en-US"/>
              <a:t>First, low resolution data can obscure nuances. While GPM IMERG is some of the best available precipitation data, its 11 km resolution may not have captured spatial and temporal variation. Similarly, while district level health data is important administratively, it does not convey variation at the community or ecosystem levels and can underrepresent rural areas. </a:t>
            </a:r>
          </a:p>
          <a:p>
            <a:endParaRPr lang="en-US"/>
          </a:p>
          <a:p>
            <a:r>
              <a:rPr lang="en-US"/>
              <a:t>Additionally, statistical significance may not reflect observed transmission patterns, evident in the low correlation between forest area and leishmaniasis. Our small dataset of 11 districts and the lag time from climatic variables to disease contraction may have also obscured significant trends.</a:t>
            </a:r>
          </a:p>
          <a:p>
            <a:endParaRPr lang="en-US"/>
          </a:p>
          <a:p>
            <a:r>
              <a:rPr lang="en-US"/>
              <a:t>Furthermore, due to unknown numbers of individuals with acquired immunity of leishmaniasis along with underreporting and the overall disease being under-researched, it may be difficult to tie environmental factors to new cases of leishmaniasis. This may also serve true for dengue. </a:t>
            </a:r>
          </a:p>
          <a:p>
            <a:endParaRPr lang="en-US">
              <a:cs typeface="Calibri"/>
            </a:endParaRPr>
          </a:p>
          <a:p>
            <a:r>
              <a:rPr lang="en-US">
                <a:cs typeface="Calibri"/>
              </a:rPr>
              <a:t>--</a:t>
            </a:r>
          </a:p>
          <a:p>
            <a:r>
              <a:rPr lang="en-US">
                <a:cs typeface="Calibri"/>
              </a:rPr>
              <a:t>Image Credit: Diego Pérez</a:t>
            </a:r>
          </a:p>
          <a:p>
            <a:r>
              <a:rPr lang="en-US">
                <a:cs typeface="Calibri"/>
              </a:rPr>
              <a:t>Image Source: Personal Communication </a:t>
            </a:r>
            <a:r>
              <a:rPr lang="en-US"/>
              <a:t>with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16115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Madre de Dios is located in Southeast Peru and situated completely within the Amazon Rainforest, making it a hotspot of biodiversity. The region is divided into 11 districts, shown on the right, and each has a unique combination of land uses. Our research focused on district level disease incidence and the correlation with climatic, topographic, and land use variables in 2010 and 2020.</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86666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risk matrices and maps, we created a streamlined process which allows the Ministries of Health and Environment to analyze the environmental variables contributing to risk and identify the districts most vulnerable to dengue fever outbreaks. </a:t>
            </a:r>
          </a:p>
          <a:p>
            <a:endParaRPr lang="en-US"/>
          </a:p>
          <a:p>
            <a:r>
              <a:rPr lang="en-US"/>
              <a:t>Through our statistical analysis leading to these end products, we isolated variables most predictive of disease incidence. For dengue fever, we found that amount of Urban-Forest Edge and the Slope Range were consistently most important in describing incidence. This is illustrated by Iberia and Inambari having the highest incidence of dengue fever as well as the largest area of urban-forest edge. For leishmaniasis, we found that the amount of Forest Edge and Mean Elevation were important, supported by Tahuamanu and Manu having high incidence rates as well as large amounts of forest-edge.</a:t>
            </a:r>
          </a:p>
          <a:p>
            <a:endParaRPr lang="en-US">
              <a:cs typeface="Calibri"/>
            </a:endParaRPr>
          </a:p>
          <a:p>
            <a:endParaRPr lang="en-US">
              <a:cs typeface="Calibri"/>
            </a:endParaRPr>
          </a:p>
          <a:p>
            <a:r>
              <a:rPr lang="en-US">
                <a:cs typeface="Calibri"/>
              </a:rPr>
              <a:t>--</a:t>
            </a:r>
            <a:endParaRPr lang="en-US"/>
          </a:p>
          <a:p>
            <a:r>
              <a:rPr lang="en-US">
                <a:cs typeface="Calibri"/>
              </a:rPr>
              <a:t>Image Credit: Diego Pérez</a:t>
            </a:r>
          </a:p>
          <a:p>
            <a:r>
              <a:rPr lang="en-US">
                <a:cs typeface="Calibri"/>
              </a:rPr>
              <a:t>Image Source: Personal Communication </a:t>
            </a:r>
            <a:r>
              <a:rPr lang="en-US"/>
              <a:t>with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515071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we were able to accomplish a lot over these two terms, there is still more work that can be done to further improve the risk matrices and maps.</a:t>
            </a:r>
          </a:p>
          <a:p>
            <a:endParaRPr lang="en-US"/>
          </a:p>
          <a:p>
            <a:r>
              <a:rPr lang="en-US"/>
              <a:t>Incorporating PeruSAT-1 into land use analysis would allow for very high spatial-resolution at less than 3 meters and could be used to isolate areas of interest. In particular, this could be used to differentiate various types of crops and forests for their individual effects. These data would also make it possible to identify smaller bodies of water hosting our vectors of interest. </a:t>
            </a:r>
          </a:p>
          <a:p>
            <a:endParaRPr lang="en-US"/>
          </a:p>
          <a:p>
            <a:r>
              <a:rPr lang="en-US"/>
              <a:t>Acquiring, finer scale, address-level health data would similarly allow for more precise comparisons between disease incidence and climatic and topographic variables, offering additional insight at the community scale. Better accounting for population density is another important variable that would better explain human and environmental interactions.</a:t>
            </a:r>
          </a:p>
          <a:p>
            <a:endParaRPr lang="en-US"/>
          </a:p>
          <a:p>
            <a:r>
              <a:rPr lang="en-US"/>
              <a:t>Future work could also expand our framework to include other zoonotic diseases of interest, such as rabies. </a:t>
            </a:r>
          </a:p>
          <a:p>
            <a:endParaRPr lang="en-US">
              <a:cs typeface="Calibri"/>
            </a:endParaRPr>
          </a:p>
          <a:p>
            <a:r>
              <a:rPr lang="en-US">
                <a:cs typeface="Calibri"/>
              </a:rPr>
              <a:t>--</a:t>
            </a:r>
            <a:endParaRPr lang="en-US"/>
          </a:p>
          <a:p>
            <a:r>
              <a:rPr lang="en-US">
                <a:cs typeface="Calibri"/>
              </a:rPr>
              <a:t>Top Image 1 Credit: AIRBUS</a:t>
            </a:r>
          </a:p>
          <a:p>
            <a:r>
              <a:rPr lang="en-US">
                <a:cs typeface="Calibri"/>
              </a:rPr>
              <a:t>Top Image 1 Source:</a:t>
            </a:r>
            <a:r>
              <a:rPr lang="en-US"/>
              <a:t> </a:t>
            </a:r>
            <a:r>
              <a:rPr lang="en-US">
                <a:hlinkClick r:id="rId3"/>
              </a:rPr>
              <a:t>https://www.airbus.com/search.image.html?q=perusat#searchresult-image-all-12</a:t>
            </a:r>
            <a:r>
              <a:rPr lang="en-US"/>
              <a:t> (CC-BY-SA)</a:t>
            </a:r>
            <a:endParaRPr lang="en-US">
              <a:cs typeface="Calibri"/>
            </a:endParaRPr>
          </a:p>
          <a:p>
            <a:endParaRPr lang="en-US">
              <a:cs typeface="Calibri"/>
            </a:endParaRPr>
          </a:p>
          <a:p>
            <a:r>
              <a:rPr lang="en-US">
                <a:cs typeface="Calibri"/>
              </a:rPr>
              <a:t>Bottom Image 2 Credit: Diego Pérez</a:t>
            </a:r>
          </a:p>
          <a:p>
            <a:r>
              <a:rPr lang="en-US">
                <a:cs typeface="Calibri"/>
              </a:rPr>
              <a:t>Bottom Image 2 Source: Personal Communication </a:t>
            </a:r>
            <a:r>
              <a:rPr lang="en-US"/>
              <a:t>with permission to use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930622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would like to acknowledge the contributions of the first team who worked on this project, our science advisors and DEVELOP Fellow, and of course our many partners at the Ministry of Health, Ministry of Environment, Lab for EcoHealth and Urban Ecology, Instituto del Bien Común, National Commission for Aerospace Research and Development, and La Asociación para La Conservación de La Cuenca Amazónica. We would also like to thank you all for your attention, and we are happy to answer any questions you may have at the end.</a:t>
            </a: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were able to accomplish a lot over these two terms, there is still more work that can be done to further improve the risk matrices and maps.</a:t>
            </a:r>
          </a:p>
          <a:p>
            <a:endParaRPr lang="en-US" dirty="0"/>
          </a:p>
          <a:p>
            <a:r>
              <a:rPr lang="en-US" dirty="0"/>
              <a:t>Incorporating PeruSAT-1 into land use analysis would allow for very high spatial-resolution at less than 3 meters and could be used to isolate areas of interest. In particular, this could be used to differentiate various types of crops and forests for their individual effects. These data would also make it possible to identify smaller bodies of water hosting our vectors of interest. </a:t>
            </a:r>
          </a:p>
          <a:p>
            <a:endParaRPr lang="en-US" dirty="0"/>
          </a:p>
          <a:p>
            <a:r>
              <a:rPr lang="en-US" dirty="0"/>
              <a:t>Acquiring, finer scale, address-level health data would similarly allow for more precise comparisons between disease incidence and climatic and topographic variables, offering additional insight at the community scale. Better accounting for population density is another important variable that would better explain human and environmental interactions.</a:t>
            </a:r>
          </a:p>
          <a:p>
            <a:endParaRPr lang="en-US" dirty="0"/>
          </a:p>
          <a:p>
            <a:r>
              <a:rPr lang="en-US" dirty="0"/>
              <a:t>Future work could also expand our framework to include other zoonotic diseases of interest, such as rabies.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909500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https://www.youtube.com/</a:t>
            </a:r>
            <a:r>
              <a:rPr lang="en-US" dirty="0" err="1">
                <a:cs typeface="Calibri"/>
              </a:rPr>
              <a:t>watch?v</a:t>
            </a:r>
            <a:r>
              <a:rPr lang="en-US" dirty="0">
                <a:cs typeface="Calibri"/>
              </a:rPr>
              <a:t>=z1C5YwoQYG0’ (English) </a:t>
            </a:r>
          </a:p>
          <a:p>
            <a:r>
              <a:rPr lang="en-US" dirty="0">
                <a:cs typeface="Calibri"/>
              </a:rPr>
              <a:t>https://www.youtube.com/watch?v=gov429G5CK0 (Spanish)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72571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45461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was driven by three primary concerns:</a:t>
            </a:r>
          </a:p>
          <a:p>
            <a:r>
              <a:rPr lang="en-US" dirty="0"/>
              <a:t>First, two zoonotic diseases regularly occur in Madre de Dios and have some of the highest rates in the world. Dengue fever is transmitted by the </a:t>
            </a:r>
            <a:r>
              <a:rPr lang="en-US" i="1" dirty="0"/>
              <a:t>Aedes aegypti</a:t>
            </a:r>
            <a:r>
              <a:rPr lang="en-US" dirty="0"/>
              <a:t> mosquito and can cause severe flu-like symptoms along with lasting joint and muscle pains. Leishmaniasis is transmitted by sandflies of the </a:t>
            </a:r>
            <a:r>
              <a:rPr lang="en-US" i="1" dirty="0" err="1"/>
              <a:t>Psychodidae</a:t>
            </a:r>
            <a:r>
              <a:rPr lang="en-US" i="1" dirty="0"/>
              <a:t> </a:t>
            </a:r>
            <a:r>
              <a:rPr lang="en-US" dirty="0"/>
              <a:t>family and can cause skin lesions and destroy facial membranes, which are culturally stigmatized. Both diseases can result in lower quality of life and even death if untreated. Many cases go unreported and occur in areas without access to healthcare.</a:t>
            </a:r>
            <a:endParaRPr lang="en-US" dirty="0">
              <a:cs typeface="Calibri"/>
            </a:endParaRPr>
          </a:p>
          <a:p>
            <a:r>
              <a:rPr lang="en-US" dirty="0">
                <a:cs typeface="Calibri"/>
              </a:rPr>
              <a:t>*click*</a:t>
            </a:r>
          </a:p>
          <a:p>
            <a:r>
              <a:rPr lang="en-US" dirty="0"/>
              <a:t>Second, zoonotic diseases are diseases transferred from animals to humans. Outbreaks are more likely to occur with increased and unprecedented interactions among humans, wildlife, and natural spaces. This is highly concerning for Madre de Dios because the region has experienced drastic land use changes in recent decades, including large-scale urbanization and deforestation caused by goldmining and the Interoceanic Highway.</a:t>
            </a:r>
            <a:endParaRPr lang="en-US" dirty="0">
              <a:cs typeface="Calibri"/>
            </a:endParaRPr>
          </a:p>
          <a:p>
            <a:r>
              <a:rPr lang="en-US" dirty="0"/>
              <a:t>*click*</a:t>
            </a:r>
            <a:endParaRPr lang="en-US" dirty="0">
              <a:cs typeface="Calibri" panose="020F0502020204030204"/>
            </a:endParaRPr>
          </a:p>
          <a:p>
            <a:r>
              <a:rPr lang="en-US" dirty="0"/>
              <a:t>And third, these changes in land use contribute to expanded habitats for disease vectors. Urbanization is linked with dengue-carrying mosquitoes and forest encroachment is linked with leishmaniasis-carrying sand flies.</a:t>
            </a:r>
            <a:endParaRPr lang="en-US" dirty="0">
              <a:cs typeface="Calibri"/>
            </a:endParaRPr>
          </a:p>
          <a:p>
            <a:endParaRPr lang="en-US" dirty="0">
              <a:cs typeface="Calibri"/>
            </a:endParaRPr>
          </a:p>
          <a:p>
            <a:r>
              <a:rPr lang="en-US" dirty="0"/>
              <a:t>---------Image Credit --------</a:t>
            </a:r>
            <a:endParaRPr lang="en-US" dirty="0">
              <a:cs typeface="Calibri" panose="020F0502020204030204"/>
            </a:endParaRPr>
          </a:p>
          <a:p>
            <a:r>
              <a:rPr lang="en-US" dirty="0">
                <a:cs typeface="+mn-lt"/>
              </a:rPr>
              <a:t>Image 1 – Changing Land Use</a:t>
            </a:r>
            <a:br>
              <a:rPr lang="en-US" dirty="0">
                <a:cs typeface="+mn-lt"/>
              </a:rPr>
            </a:br>
            <a:r>
              <a:rPr lang="en-US" dirty="0">
                <a:cs typeface="Calibri"/>
              </a:rPr>
              <a:t>Image 1 Credit: Diego Pérez</a:t>
            </a:r>
          </a:p>
          <a:p>
            <a:r>
              <a:rPr lang="en-US" dirty="0">
                <a:cs typeface="Calibri"/>
              </a:rPr>
              <a:t>Image 1 Source: </a:t>
            </a:r>
            <a:r>
              <a:rPr lang="en-US" dirty="0"/>
              <a:t>Personal Communication with permission to use</a:t>
            </a:r>
            <a:endParaRPr lang="en-US" dirty="0">
              <a:cs typeface="Calibri"/>
            </a:endParaRPr>
          </a:p>
          <a:p>
            <a:br>
              <a:rPr lang="en-US" dirty="0">
                <a:cs typeface="+mn-lt"/>
              </a:rPr>
            </a:br>
            <a:r>
              <a:rPr lang="en-US" dirty="0">
                <a:cs typeface="Calibri"/>
              </a:rPr>
              <a:t>Image 2 – Endemic Dengue Fever &amp; Leishmaniasis </a:t>
            </a:r>
          </a:p>
          <a:p>
            <a:r>
              <a:rPr lang="en-US" dirty="0">
                <a:cs typeface="Calibri"/>
              </a:rPr>
              <a:t>Image 2 Credit: Sanofi Pasteur (Dengue virus)</a:t>
            </a:r>
          </a:p>
          <a:p>
            <a:r>
              <a:rPr lang="en-US" dirty="0">
                <a:cs typeface="Calibri"/>
              </a:rPr>
              <a:t>Image 2 Source: </a:t>
            </a:r>
            <a:r>
              <a:rPr lang="en-US" dirty="0">
                <a:hlinkClick r:id="rId3"/>
              </a:rPr>
              <a:t>https://flic.kr/p/93T2b2</a:t>
            </a:r>
            <a:r>
              <a:rPr lang="en-US" dirty="0"/>
              <a:t> (CC BY-NC-ND 2.0)</a:t>
            </a:r>
            <a:endParaRPr lang="en-US" dirty="0">
              <a:cs typeface="Calibri"/>
            </a:endParaRPr>
          </a:p>
          <a:p>
            <a:endParaRPr lang="en-US" dirty="0">
              <a:cs typeface="Calibri"/>
            </a:endParaRPr>
          </a:p>
          <a:p>
            <a:r>
              <a:rPr lang="en-US" dirty="0">
                <a:cs typeface="Calibri"/>
              </a:rPr>
              <a:t>Image 3 – Expanding Vector Habitats </a:t>
            </a:r>
          </a:p>
          <a:p>
            <a:r>
              <a:rPr lang="en-US" dirty="0">
                <a:cs typeface="Calibri"/>
              </a:rPr>
              <a:t>Image 3 Credit: </a:t>
            </a:r>
            <a:r>
              <a:rPr lang="en-US" dirty="0"/>
              <a:t>Diego Pérez</a:t>
            </a:r>
            <a:endParaRPr lang="en-US" dirty="0">
              <a:cs typeface="Calibri"/>
            </a:endParaRPr>
          </a:p>
          <a:p>
            <a:r>
              <a:rPr lang="en-US" dirty="0">
                <a:cs typeface="Calibri"/>
              </a:rPr>
              <a:t>Image 3 Source: </a:t>
            </a:r>
            <a:r>
              <a:rPr lang="en-US" dirty="0"/>
              <a:t>Personal Communication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0431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partnered with the Peruvian Ministry of Health and Ministry of Environment to address these concerns and explore how remote sensing data can help inform responses to dengue fever and leishmaniasis outbreaks in Madre de Dios.</a:t>
            </a:r>
          </a:p>
          <a:p>
            <a:endParaRPr lang="en-US" dirty="0"/>
          </a:p>
          <a:p>
            <a:r>
              <a:rPr lang="en-US" dirty="0"/>
              <a:t>We also collaborated with:</a:t>
            </a:r>
            <a:endParaRPr lang="en-US" dirty="0">
              <a:cs typeface="Calibri"/>
            </a:endParaRPr>
          </a:p>
          <a:p>
            <a:pPr marL="171450" indent="-171450">
              <a:buFont typeface="Symbol"/>
              <a:buChar char="•"/>
            </a:pPr>
            <a:r>
              <a:rPr lang="en-US" dirty="0"/>
              <a:t>The Lab for </a:t>
            </a:r>
            <a:r>
              <a:rPr lang="en-US" dirty="0" err="1"/>
              <a:t>EcoHealth</a:t>
            </a:r>
            <a:r>
              <a:rPr lang="en-US" dirty="0"/>
              <a:t> and Urban Ecology at La Universidad Peruana Cayetano Heredia,</a:t>
            </a:r>
            <a:endParaRPr lang="en-US" dirty="0">
              <a:cs typeface="Calibri"/>
            </a:endParaRPr>
          </a:p>
          <a:p>
            <a:pPr marL="171450" indent="-171450">
              <a:buFont typeface="Symbol"/>
              <a:buChar char="•"/>
            </a:pPr>
            <a:r>
              <a:rPr lang="en-US" dirty="0"/>
              <a:t>El Instituto del Bien </a:t>
            </a:r>
            <a:r>
              <a:rPr lang="en-US" dirty="0" err="1"/>
              <a:t>Común</a:t>
            </a:r>
            <a:r>
              <a:rPr lang="en-US" dirty="0"/>
              <a:t>,</a:t>
            </a:r>
            <a:endParaRPr lang="en-US" dirty="0">
              <a:cs typeface="Calibri"/>
            </a:endParaRPr>
          </a:p>
          <a:p>
            <a:pPr marL="171450" indent="-171450">
              <a:buFont typeface="Symbol"/>
              <a:buChar char="•"/>
            </a:pPr>
            <a:r>
              <a:rPr lang="en-US" dirty="0"/>
              <a:t>The National Commission for Aerospace Research and Development, and</a:t>
            </a:r>
            <a:endParaRPr lang="en-US" dirty="0">
              <a:cs typeface="Calibri"/>
            </a:endParaRPr>
          </a:p>
          <a:p>
            <a:pPr marL="171450" indent="-171450">
              <a:buFont typeface="Symbol"/>
              <a:buChar char="•"/>
            </a:pPr>
            <a:r>
              <a:rPr lang="en-US" dirty="0"/>
              <a:t>La </a:t>
            </a:r>
            <a:r>
              <a:rPr lang="en-US" dirty="0" err="1"/>
              <a:t>Asociación</a:t>
            </a:r>
            <a:r>
              <a:rPr lang="en-US" dirty="0"/>
              <a:t> para La </a:t>
            </a:r>
            <a:r>
              <a:rPr lang="en-US" dirty="0" err="1"/>
              <a:t>Conservación</a:t>
            </a:r>
            <a:r>
              <a:rPr lang="en-US" dirty="0"/>
              <a:t> de La Cuenca </a:t>
            </a:r>
            <a:r>
              <a:rPr lang="en-US" dirty="0" err="1"/>
              <a:t>Amazónica</a:t>
            </a:r>
            <a:endParaRPr lang="en-US" dirty="0">
              <a:cs typeface="Calibri"/>
            </a:endParaRPr>
          </a:p>
          <a:p>
            <a:endParaRPr lang="en-US" dirty="0">
              <a:cs typeface="Calibri"/>
            </a:endParaRPr>
          </a:p>
          <a:p>
            <a:r>
              <a:rPr lang="en-US" dirty="0">
                <a:cs typeface="Calibri"/>
              </a:rPr>
              <a:t>---</a:t>
            </a:r>
          </a:p>
          <a:p>
            <a:r>
              <a:rPr lang="en-US" dirty="0">
                <a:cs typeface="Calibri"/>
              </a:rPr>
              <a:t>Icon Credit: all from PowerPoint</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59079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Summer 2021, the first term of this project integrated satellite imagery from Landsat 5 and 8 into a land use land cover classification script in Google Earth Engine. They produced land use land cover maps for 2010, 2015, and 2020, then quantified their land categories by total area and percent of district. They ultimately found a positive correlation between urbanization and total dengue fever and leishmaniasis incidence.</a:t>
            </a:r>
          </a:p>
          <a:p>
            <a:endParaRPr lang="en-US"/>
          </a:p>
          <a:p>
            <a:r>
              <a:rPr lang="en-US"/>
              <a:t>In this second term, we integrated Term I’s land use land cover assessments into our expanded analysis of variables influencing dengue and leishmaniasis in Madre de Dios. To determine districts’ degree of vulnerability, we scripted disease outbreak risk matrices which correlate disease incidence with climatic, topographic, and land use/land cover variables. Then, we visually represented these data through mapping the risk associated with each disease and each relevant variable.</a:t>
            </a:r>
            <a:endParaRPr lang="en-US">
              <a:cs typeface="Calibri"/>
            </a:endParaRPr>
          </a:p>
          <a:p>
            <a:endParaRPr lang="en-US"/>
          </a:p>
          <a:p>
            <a:r>
              <a:rPr lang="en-US"/>
              <a:t>Lastly, these products will inform the decision making processes of both the Peruvian Ministry of Health and of the Environment.</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9371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the risk matrices and risk maps for our partners, we used a variety of Earth observations. Data from Landsat 5 TM and Landsat 8 OLI built Term I’s land use land cover classifications, and we used Landsat 7 ETM+ and Landsat 8 OLI for temperature. For precipitation, we used the GPM IMERG dataset. And for elevation and slope, we used the Shuttle Radar Topography Mission Digital Elevation dataset.</a:t>
            </a:r>
          </a:p>
          <a:p>
            <a:endParaRPr lang="en-US" dirty="0"/>
          </a:p>
          <a:p>
            <a:r>
              <a:rPr lang="en-US" dirty="0"/>
              <a:t>-----Image Credits-------</a:t>
            </a:r>
            <a:endParaRPr lang="en-US" dirty="0">
              <a:cs typeface="Calibri"/>
            </a:endParaRPr>
          </a:p>
          <a:p>
            <a:r>
              <a:rPr lang="en-US" dirty="0"/>
              <a:t>Image 1 Credit: NASA (Background Image of Earth)</a:t>
            </a:r>
            <a:endParaRPr lang="en-US" dirty="0">
              <a:cs typeface="Calibri"/>
            </a:endParaRPr>
          </a:p>
          <a:p>
            <a:r>
              <a:rPr lang="en-US" dirty="0"/>
              <a:t>Image 1 Source: </a:t>
            </a:r>
            <a:r>
              <a:rPr lang="en-US" dirty="0">
                <a:hlinkClick r:id="rId3"/>
              </a:rPr>
              <a:t>https://images.nasa.gov/details-PIA18033</a:t>
            </a:r>
            <a:endParaRPr lang="en-US" dirty="0"/>
          </a:p>
          <a:p>
            <a:r>
              <a:rPr lang="en-US" dirty="0"/>
              <a:t>Image 2 Credit: NASA (Landsat 7 Image- upper)</a:t>
            </a:r>
            <a:endParaRPr lang="en-US" dirty="0">
              <a:cs typeface="Calibri"/>
            </a:endParaRPr>
          </a:p>
          <a:p>
            <a:r>
              <a:rPr lang="en-US" dirty="0"/>
              <a:t>Image 2 Source: </a:t>
            </a:r>
            <a:r>
              <a:rPr lang="en-US" dirty="0">
                <a:hlinkClick r:id="rId3"/>
              </a:rPr>
              <a:t>https://www.devpedia.developexchange.com/dp/images/3/39/02_Landsat7.png</a:t>
            </a:r>
            <a:endParaRPr lang="en-US" dirty="0"/>
          </a:p>
          <a:p>
            <a:r>
              <a:rPr lang="en-US" dirty="0"/>
              <a:t>Image 3 Credit: NASA (Landsat 8 Image- middle)</a:t>
            </a:r>
            <a:endParaRPr lang="en-US" dirty="0">
              <a:cs typeface="Calibri"/>
            </a:endParaRPr>
          </a:p>
          <a:p>
            <a:r>
              <a:rPr lang="en-US" dirty="0"/>
              <a:t>Image 3 Source: </a:t>
            </a:r>
            <a:r>
              <a:rPr lang="en-US" dirty="0">
                <a:hlinkClick r:id="rId3"/>
              </a:rPr>
              <a:t>https://www.devpedia.developexchange.com/dp/images/c/c2/03_Landsat8.png</a:t>
            </a:r>
            <a:endParaRPr lang="en-US" dirty="0"/>
          </a:p>
          <a:p>
            <a:r>
              <a:rPr lang="en-US" dirty="0">
                <a:cs typeface="Calibri"/>
              </a:rPr>
              <a:t>Image 4 Credit: NASA (Landsat 5 Image- lower)</a:t>
            </a:r>
          </a:p>
          <a:p>
            <a:r>
              <a:rPr lang="en-US" dirty="0">
                <a:cs typeface="Calibri"/>
              </a:rPr>
              <a:t>Image 4 Source: </a:t>
            </a:r>
            <a:r>
              <a:rPr lang="en-US" dirty="0">
                <a:hlinkClick r:id="rId3"/>
              </a:rPr>
              <a:t>https://www.devpedia.developexchange.com/dp/images/6/69/01_Landsat5.png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15689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data from those sources organized into these variable categories on the left, we conducted statistical analyses including stepwise and linear regression to identify statistically significant variables, which then informed our creation of risk matrices and risk maps. </a:t>
            </a:r>
          </a:p>
          <a:p>
            <a:r>
              <a:rPr lang="en-US"/>
              <a:t>We’ll begin by discussing the cleaning our variable data.</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27646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two climatic variables, temperature and precipitation, we first queried and masked clouds from the satellite imagery. We then filtered these data to our districts for both the wet season, November to March, and dry season, April to October. For temperature, we also converted from Kelvin to Celsius. Finally, we aggregated the mean, median, minimum, maximum and range values to the districts.</a:t>
            </a:r>
          </a:p>
          <a:p>
            <a:endParaRPr lang="en-US" dirty="0">
              <a:cs typeface="Calibri"/>
            </a:endParaRPr>
          </a:p>
          <a:p>
            <a:r>
              <a:rPr lang="en-US" dirty="0"/>
              <a:t>For topographic data, we queried elevation data and subsequently used it to derive slope. We then clipped these to our districts and aggregated by the same reducers as our climate data. </a:t>
            </a:r>
          </a:p>
          <a:p>
            <a:endParaRPr lang="en-US" dirty="0">
              <a:cs typeface="Calibri"/>
            </a:endParaRPr>
          </a:p>
          <a:p>
            <a:r>
              <a:rPr lang="en-US" dirty="0"/>
              <a:t>For our Land Use Land Change variables, we ran Term I’s classification script to extract data about certain land uses and certain combinations, including: urban, forest, water &amp; wetlands, agriculture &amp; pastures, and "human-altered environments” -- which included urban, mining, agriculture, and pastures. Additionally, we built upon the script of a previous DEVELOP project to classify the areas where urban and forest land classes meet, represented by the urban-forest edge variable. All of these LULC variables were analyzed as both the total area in km2 and percent area.</a:t>
            </a:r>
          </a:p>
          <a:p>
            <a:endParaRPr lang="en-US" dirty="0">
              <a:cs typeface="Calibri"/>
            </a:endParaRPr>
          </a:p>
          <a:p>
            <a:r>
              <a:rPr lang="en-US" dirty="0">
                <a:cs typeface="Calibri"/>
              </a:rPr>
              <a:t>---</a:t>
            </a:r>
          </a:p>
          <a:p>
            <a:r>
              <a:rPr lang="en-US" dirty="0">
                <a:cs typeface="Calibri"/>
              </a:rPr>
              <a:t>All maps generated by the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8034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Here is a close-up to better visualize the urban forest edge areas surrounding Puerto Maldonado for 2010. Urban area is depicted in yellow, and urban-forest edge in red. </a:t>
            </a:r>
            <a:r>
              <a:rPr lang="en-US" sz="1800" b="0" i="0" dirty="0">
                <a:solidFill>
                  <a:srgbClr val="000000"/>
                </a:solidFill>
                <a:effectLst/>
                <a:latin typeface="Calibri" panose="020F0502020204030204" pitchFamily="34" charset="0"/>
              </a:rPr>
              <a:t> </a:t>
            </a:r>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generated by the team</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235769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79BF9E-DB4D-44FE-91F4-14069FB428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8770" r="-1"/>
          <a:stretch/>
        </p:blipFill>
        <p:spPr>
          <a:xfrm>
            <a:off x="0" y="0"/>
            <a:ext cx="5548137"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5484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029340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446878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29468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01035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699103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67926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09396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02424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5406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3675071128"/>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06232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48135794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821363"/>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998792132"/>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4072335604"/>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461631992"/>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45944"/>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8251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228848815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20.png"/><Relationship Id="rId18" Type="http://schemas.openxmlformats.org/officeDocument/2006/relationships/image" Target="../media/image81.jpe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37.png"/><Relationship Id="rId2" Type="http://schemas.openxmlformats.org/officeDocument/2006/relationships/notesSlide" Target="../notesSlides/notesSlide23.xml"/><Relationship Id="rId16" Type="http://schemas.openxmlformats.org/officeDocument/2006/relationships/image" Target="../media/image80.svg"/><Relationship Id="rId1" Type="http://schemas.openxmlformats.org/officeDocument/2006/relationships/slideLayout" Target="../slideLayouts/slideLayout24.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2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4978" y="5748903"/>
            <a:ext cx="1968809" cy="338554"/>
          </a:xfrm>
          <a:prstGeom prst="rect">
            <a:avLst/>
          </a:prstGeom>
        </p:spPr>
        <p:txBody>
          <a:bodyPr wrap="none" lIns="91440" tIns="45720" rIns="91440" bIns="45720" anchor="t">
            <a:spAutoFit/>
          </a:bodyPr>
          <a:lstStyle/>
          <a:p>
            <a:r>
              <a:rPr lang="en-US" sz="1600">
                <a:solidFill>
                  <a:srgbClr val="8A599A"/>
                </a:solidFill>
                <a:latin typeface="Century Gothic"/>
              </a:rPr>
              <a:t>Georgia – Athens</a:t>
            </a:r>
            <a:endParaRPr lang="en-US"/>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8A599A"/>
                </a:solidFill>
                <a:latin typeface="Century Gothic"/>
              </a:rPr>
              <a:t>PERU</a:t>
            </a:r>
            <a:endParaRPr lang="en-US" sz="3700" spc="0" baseline="0">
              <a:solidFill>
                <a:srgbClr val="8A599A"/>
              </a:solidFill>
            </a:endParaRPr>
          </a:p>
          <a:p>
            <a:pPr algn="l"/>
            <a:r>
              <a:rPr lang="en-US" sz="2800" b="0" spc="0">
                <a:solidFill>
                  <a:srgbClr val="8A599A"/>
                </a:solidFill>
                <a:latin typeface="Century Gothic"/>
              </a:rPr>
              <a:t>Health &amp; Air Quality</a:t>
            </a:r>
            <a:endParaRPr lang="en-US" sz="2800" b="0" spc="0" baseline="0">
              <a:solidFill>
                <a:srgbClr val="8A599A"/>
              </a:solidFill>
            </a:endParaRPr>
          </a:p>
        </p:txBody>
      </p:sp>
      <p:sp>
        <p:nvSpPr>
          <p:cNvPr id="4" name="Subtitle 2"/>
          <p:cNvSpPr txBox="1">
            <a:spLocks/>
          </p:cNvSpPr>
          <p:nvPr/>
        </p:nvSpPr>
        <p:spPr>
          <a:xfrm>
            <a:off x="6102086" y="3063424"/>
            <a:ext cx="598831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chemeClr val="tx1">
                    <a:lumMod val="75000"/>
                    <a:lumOff val="25000"/>
                  </a:schemeClr>
                </a:solidFill>
                <a:latin typeface="Century Gothic"/>
              </a:rPr>
              <a:t>Leveraging Earth Observations and Health Data to Map Outbreak Risk and Inform Public Health Interventions for Zoonotic Disease Prevention</a:t>
            </a:r>
            <a:endParaRPr lang="en-US" sz="1800">
              <a:solidFill>
                <a:schemeClr val="tx1">
                  <a:lumMod val="75000"/>
                  <a:lumOff val="25000"/>
                </a:schemeClr>
              </a:solidFill>
            </a:endParaRPr>
          </a:p>
        </p:txBody>
      </p:sp>
      <p:sp>
        <p:nvSpPr>
          <p:cNvPr id="5" name="TextBox 4"/>
          <p:cNvSpPr txBox="1"/>
          <p:nvPr/>
        </p:nvSpPr>
        <p:spPr>
          <a:xfrm>
            <a:off x="6096832" y="4724296"/>
            <a:ext cx="5944082"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Jennifer Rogers, Melanie Cabrera, Gayatri Girirajan, &amp; Julianne Liu</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1490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Data Processing</a:t>
            </a:r>
            <a:endParaRPr lang="en-US"/>
          </a:p>
        </p:txBody>
      </p:sp>
      <p:sp>
        <p:nvSpPr>
          <p:cNvPr id="9" name="Rectangle: Rounded Corners 8">
            <a:extLst>
              <a:ext uri="{FF2B5EF4-FFF2-40B4-BE49-F238E27FC236}">
                <a16:creationId xmlns:a16="http://schemas.microsoft.com/office/drawing/2014/main" id="{956A2361-DF52-4185-92E2-28F7455FE86C}"/>
              </a:ext>
            </a:extLst>
          </p:cNvPr>
          <p:cNvSpPr/>
          <p:nvPr/>
        </p:nvSpPr>
        <p:spPr>
          <a:xfrm>
            <a:off x="2516529" y="1973879"/>
            <a:ext cx="3496512" cy="698478"/>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entury Gothic"/>
                <a:cs typeface="Calibri"/>
              </a:rPr>
              <a:t>Dengue Fever Cases</a:t>
            </a:r>
          </a:p>
        </p:txBody>
      </p:sp>
      <p:sp>
        <p:nvSpPr>
          <p:cNvPr id="5" name="Rectangle: Rounded Corners 4">
            <a:extLst>
              <a:ext uri="{FF2B5EF4-FFF2-40B4-BE49-F238E27FC236}">
                <a16:creationId xmlns:a16="http://schemas.microsoft.com/office/drawing/2014/main" id="{51083211-CC0E-419E-9E57-40E36C0B5CD6}"/>
              </a:ext>
            </a:extLst>
          </p:cNvPr>
          <p:cNvSpPr/>
          <p:nvPr/>
        </p:nvSpPr>
        <p:spPr>
          <a:xfrm>
            <a:off x="2517450" y="2960822"/>
            <a:ext cx="7365296" cy="875153"/>
          </a:xfrm>
          <a:prstGeom prst="roundRect">
            <a:avLst/>
          </a:prstGeom>
          <a:solidFill>
            <a:srgbClr val="CE87E6"/>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ea typeface="+mn-lt"/>
                <a:cs typeface="+mn-lt"/>
              </a:rPr>
              <a:t>Filter Weekly Health Post Data (2000-2021) </a:t>
            </a:r>
          </a:p>
          <a:p>
            <a:pPr algn="ctr"/>
            <a:r>
              <a:rPr lang="en-US" sz="2000" b="1">
                <a:latin typeface="Century Gothic"/>
                <a:ea typeface="+mn-lt"/>
                <a:cs typeface="+mn-lt"/>
              </a:rPr>
              <a:t>to 2010 and 2020</a:t>
            </a:r>
            <a:endParaRPr lang="en-US" sz="2000" b="1">
              <a:latin typeface="Century Gothic"/>
              <a:cs typeface="Calibri"/>
            </a:endParaRPr>
          </a:p>
        </p:txBody>
      </p:sp>
      <p:sp>
        <p:nvSpPr>
          <p:cNvPr id="8" name="Rectangle: Rounded Corners 7">
            <a:extLst>
              <a:ext uri="{FF2B5EF4-FFF2-40B4-BE49-F238E27FC236}">
                <a16:creationId xmlns:a16="http://schemas.microsoft.com/office/drawing/2014/main" id="{E15D4242-ED09-40CA-A72A-BC2E1B83CD08}"/>
              </a:ext>
            </a:extLst>
          </p:cNvPr>
          <p:cNvSpPr/>
          <p:nvPr/>
        </p:nvSpPr>
        <p:spPr>
          <a:xfrm>
            <a:off x="2517449" y="4109946"/>
            <a:ext cx="7365296" cy="889264"/>
          </a:xfrm>
          <a:prstGeom prst="roundRect">
            <a:avLst/>
          </a:prstGeom>
          <a:solidFill>
            <a:srgbClr val="AE72C2"/>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Filter To Wet/Dry Season &amp; Full Seasonal Year</a:t>
            </a:r>
          </a:p>
        </p:txBody>
      </p:sp>
      <p:sp>
        <p:nvSpPr>
          <p:cNvPr id="6" name="Arrow: Down 5">
            <a:extLst>
              <a:ext uri="{FF2B5EF4-FFF2-40B4-BE49-F238E27FC236}">
                <a16:creationId xmlns:a16="http://schemas.microsoft.com/office/drawing/2014/main" id="{C22A959A-25FF-4EFF-8C2E-970A001A383F}"/>
              </a:ext>
            </a:extLst>
          </p:cNvPr>
          <p:cNvSpPr/>
          <p:nvPr/>
        </p:nvSpPr>
        <p:spPr>
          <a:xfrm>
            <a:off x="1827888" y="2956673"/>
            <a:ext cx="460076" cy="3201833"/>
          </a:xfrm>
          <a:prstGeom prst="downArrow">
            <a:avLst/>
          </a:prstGeom>
          <a:solidFill>
            <a:srgbClr val="8A599A">
              <a:alpha val="73000"/>
            </a:srgbClr>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2779A03-A0B2-4B97-8804-7EE02C938CF2}"/>
              </a:ext>
            </a:extLst>
          </p:cNvPr>
          <p:cNvSpPr/>
          <p:nvPr/>
        </p:nvSpPr>
        <p:spPr>
          <a:xfrm>
            <a:off x="2517448" y="5273180"/>
            <a:ext cx="7365296" cy="889264"/>
          </a:xfrm>
          <a:prstGeom prst="roundRect">
            <a:avLst/>
          </a:prstGeom>
          <a:solidFill>
            <a:srgbClr val="9763A8"/>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Normalize Disease Incidence to District Population</a:t>
            </a:r>
            <a:endParaRPr lang="en-US" sz="2000">
              <a:ea typeface="+mn-lt"/>
              <a:cs typeface="+mn-lt"/>
            </a:endParaRPr>
          </a:p>
        </p:txBody>
      </p:sp>
      <p:sp>
        <p:nvSpPr>
          <p:cNvPr id="10" name="Rectangle: Rounded Corners 9">
            <a:extLst>
              <a:ext uri="{FF2B5EF4-FFF2-40B4-BE49-F238E27FC236}">
                <a16:creationId xmlns:a16="http://schemas.microsoft.com/office/drawing/2014/main" id="{B4B0A0AA-32FB-430E-A8F0-76861E856C53}"/>
              </a:ext>
            </a:extLst>
          </p:cNvPr>
          <p:cNvSpPr/>
          <p:nvPr/>
        </p:nvSpPr>
        <p:spPr>
          <a:xfrm>
            <a:off x="6329610" y="1973877"/>
            <a:ext cx="3550940" cy="698478"/>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entury Gothic"/>
                <a:cs typeface="Calibri"/>
              </a:rPr>
              <a:t>Leishmaniasis Cases</a:t>
            </a:r>
          </a:p>
        </p:txBody>
      </p:sp>
      <p:sp>
        <p:nvSpPr>
          <p:cNvPr id="11" name="Rectangle: Rounded Corners 10">
            <a:extLst>
              <a:ext uri="{FF2B5EF4-FFF2-40B4-BE49-F238E27FC236}">
                <a16:creationId xmlns:a16="http://schemas.microsoft.com/office/drawing/2014/main" id="{F7991020-CE66-4B09-A80F-50A5CDC8C447}"/>
              </a:ext>
            </a:extLst>
          </p:cNvPr>
          <p:cNvSpPr/>
          <p:nvPr/>
        </p:nvSpPr>
        <p:spPr>
          <a:xfrm>
            <a:off x="2516529" y="1322715"/>
            <a:ext cx="7361930" cy="476805"/>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entury Gothic"/>
                <a:cs typeface="Calibri"/>
              </a:rPr>
              <a:t>Health Data</a:t>
            </a:r>
          </a:p>
        </p:txBody>
      </p:sp>
    </p:spTree>
    <p:extLst>
      <p:ext uri="{BB962C8B-B14F-4D97-AF65-F5344CB8AC3E}">
        <p14:creationId xmlns:p14="http://schemas.microsoft.com/office/powerpoint/2010/main" val="1543906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39432" y="269516"/>
            <a:ext cx="4744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Statistical Analysis</a:t>
            </a:r>
            <a:endParaRPr lang="en-US"/>
          </a:p>
        </p:txBody>
      </p:sp>
      <p:grpSp>
        <p:nvGrpSpPr>
          <p:cNvPr id="40" name="Group 39">
            <a:extLst>
              <a:ext uri="{FF2B5EF4-FFF2-40B4-BE49-F238E27FC236}">
                <a16:creationId xmlns:a16="http://schemas.microsoft.com/office/drawing/2014/main" id="{31F6D550-87B6-4E4B-9B70-1AAE656B789F}"/>
              </a:ext>
            </a:extLst>
          </p:cNvPr>
          <p:cNvGrpSpPr/>
          <p:nvPr/>
        </p:nvGrpSpPr>
        <p:grpSpPr>
          <a:xfrm>
            <a:off x="238158" y="1446958"/>
            <a:ext cx="2521573" cy="1370394"/>
            <a:chOff x="450282" y="1324397"/>
            <a:chExt cx="1818562" cy="1556775"/>
          </a:xfrm>
        </p:grpSpPr>
        <p:sp>
          <p:nvSpPr>
            <p:cNvPr id="37" name="Rectangle: Rounded Corners 36">
              <a:extLst>
                <a:ext uri="{FF2B5EF4-FFF2-40B4-BE49-F238E27FC236}">
                  <a16:creationId xmlns:a16="http://schemas.microsoft.com/office/drawing/2014/main" id="{3FF45EC8-5906-4E8C-AEE8-76B909F36F1E}"/>
                </a:ext>
              </a:extLst>
            </p:cNvPr>
            <p:cNvSpPr/>
            <p:nvPr/>
          </p:nvSpPr>
          <p:spPr>
            <a:xfrm>
              <a:off x="450282" y="1324397"/>
              <a:ext cx="1803263" cy="1556775"/>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Century Gothic"/>
                <a:cs typeface="Calibri"/>
              </a:endParaRPr>
            </a:p>
          </p:txBody>
        </p:sp>
        <p:sp>
          <p:nvSpPr>
            <p:cNvPr id="39" name="TextBox 38">
              <a:extLst>
                <a:ext uri="{FF2B5EF4-FFF2-40B4-BE49-F238E27FC236}">
                  <a16:creationId xmlns:a16="http://schemas.microsoft.com/office/drawing/2014/main" id="{A5201A9A-0712-49C2-A239-D3613B85C481}"/>
                </a:ext>
              </a:extLst>
            </p:cNvPr>
            <p:cNvSpPr txBox="1"/>
            <p:nvPr/>
          </p:nvSpPr>
          <p:spPr>
            <a:xfrm>
              <a:off x="456481" y="1447171"/>
              <a:ext cx="1797650" cy="454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Temperature</a:t>
              </a:r>
              <a:endParaRPr lang="en-US" sz="2000" dirty="0">
                <a:solidFill>
                  <a:schemeClr val="tx1">
                    <a:lumMod val="75000"/>
                    <a:lumOff val="25000"/>
                  </a:schemeClr>
                </a:solidFill>
              </a:endParaRPr>
            </a:p>
          </p:txBody>
        </p:sp>
        <p:sp>
          <p:nvSpPr>
            <p:cNvPr id="5" name="Rectangle: Rounded Corners 4">
              <a:extLst>
                <a:ext uri="{FF2B5EF4-FFF2-40B4-BE49-F238E27FC236}">
                  <a16:creationId xmlns:a16="http://schemas.microsoft.com/office/drawing/2014/main" id="{D6534F84-95CB-45CE-AA44-2EC1CC6754ED}"/>
                </a:ext>
              </a:extLst>
            </p:cNvPr>
            <p:cNvSpPr/>
            <p:nvPr/>
          </p:nvSpPr>
          <p:spPr>
            <a:xfrm>
              <a:off x="455183" y="1843149"/>
              <a:ext cx="1813661" cy="1030758"/>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Wet Season </a:t>
              </a:r>
              <a:endParaRPr lang="en-US" dirty="0">
                <a:latin typeface="Calibri" panose="020F0502020204030204"/>
                <a:cs typeface="Calibri"/>
              </a:endParaRPr>
            </a:p>
            <a:p>
              <a:pPr marL="285750" indent="-285750">
                <a:buFont typeface="Arial"/>
                <a:buChar char="•"/>
              </a:pPr>
              <a:r>
                <a:rPr lang="en-US" dirty="0">
                  <a:latin typeface="Century Gothic"/>
                  <a:cs typeface="Calibri"/>
                </a:rPr>
                <a:t>Seasonal Year</a:t>
              </a:r>
            </a:p>
          </p:txBody>
        </p:sp>
      </p:grpSp>
      <p:grpSp>
        <p:nvGrpSpPr>
          <p:cNvPr id="41" name="Group 40">
            <a:extLst>
              <a:ext uri="{FF2B5EF4-FFF2-40B4-BE49-F238E27FC236}">
                <a16:creationId xmlns:a16="http://schemas.microsoft.com/office/drawing/2014/main" id="{665C7B16-EEC6-4863-85D8-754AF087189A}"/>
              </a:ext>
            </a:extLst>
          </p:cNvPr>
          <p:cNvGrpSpPr/>
          <p:nvPr/>
        </p:nvGrpSpPr>
        <p:grpSpPr>
          <a:xfrm>
            <a:off x="3045306" y="1446090"/>
            <a:ext cx="2518182" cy="1370394"/>
            <a:chOff x="450282" y="1324397"/>
            <a:chExt cx="1815753" cy="1556775"/>
          </a:xfrm>
        </p:grpSpPr>
        <p:sp>
          <p:nvSpPr>
            <p:cNvPr id="42" name="Rectangle: Rounded Corners 41">
              <a:extLst>
                <a:ext uri="{FF2B5EF4-FFF2-40B4-BE49-F238E27FC236}">
                  <a16:creationId xmlns:a16="http://schemas.microsoft.com/office/drawing/2014/main" id="{8984FFFC-7838-4FED-8E5C-CEA8355A0D4B}"/>
                </a:ext>
              </a:extLst>
            </p:cNvPr>
            <p:cNvSpPr/>
            <p:nvPr/>
          </p:nvSpPr>
          <p:spPr>
            <a:xfrm>
              <a:off x="450282" y="1324397"/>
              <a:ext cx="1814153" cy="1556775"/>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Century Gothic"/>
                <a:cs typeface="Calibri"/>
              </a:endParaRPr>
            </a:p>
          </p:txBody>
        </p:sp>
        <p:sp>
          <p:nvSpPr>
            <p:cNvPr id="43" name="TextBox 42">
              <a:extLst>
                <a:ext uri="{FF2B5EF4-FFF2-40B4-BE49-F238E27FC236}">
                  <a16:creationId xmlns:a16="http://schemas.microsoft.com/office/drawing/2014/main" id="{1F9401AE-AE67-413D-A269-35569DAB5677}"/>
                </a:ext>
              </a:extLst>
            </p:cNvPr>
            <p:cNvSpPr txBox="1"/>
            <p:nvPr/>
          </p:nvSpPr>
          <p:spPr>
            <a:xfrm>
              <a:off x="456481" y="1447171"/>
              <a:ext cx="1797650" cy="454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Precipitation</a:t>
              </a:r>
              <a:endParaRPr lang="en-US" sz="2000" dirty="0">
                <a:solidFill>
                  <a:schemeClr val="tx1">
                    <a:lumMod val="75000"/>
                    <a:lumOff val="25000"/>
                  </a:schemeClr>
                </a:solidFill>
              </a:endParaRPr>
            </a:p>
          </p:txBody>
        </p:sp>
        <p:sp>
          <p:nvSpPr>
            <p:cNvPr id="44" name="Rectangle: Rounded Corners 43">
              <a:extLst>
                <a:ext uri="{FF2B5EF4-FFF2-40B4-BE49-F238E27FC236}">
                  <a16:creationId xmlns:a16="http://schemas.microsoft.com/office/drawing/2014/main" id="{61FA017C-0808-47EA-B1E1-1473263379BC}"/>
                </a:ext>
              </a:extLst>
            </p:cNvPr>
            <p:cNvSpPr/>
            <p:nvPr/>
          </p:nvSpPr>
          <p:spPr>
            <a:xfrm>
              <a:off x="463263" y="1849514"/>
              <a:ext cx="1802772" cy="1030758"/>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Wet Season </a:t>
              </a:r>
              <a:endParaRPr lang="en-US" dirty="0">
                <a:latin typeface="Calibri" panose="020F0502020204030204"/>
                <a:cs typeface="Calibri"/>
              </a:endParaRPr>
            </a:p>
            <a:p>
              <a:pPr marL="285750" indent="-285750">
                <a:buFont typeface="Arial"/>
                <a:buChar char="•"/>
              </a:pPr>
              <a:r>
                <a:rPr lang="en-US" dirty="0">
                  <a:latin typeface="Century Gothic"/>
                  <a:cs typeface="Calibri"/>
                </a:rPr>
                <a:t>Seasonal Year</a:t>
              </a:r>
            </a:p>
          </p:txBody>
        </p:sp>
      </p:grpSp>
      <p:grpSp>
        <p:nvGrpSpPr>
          <p:cNvPr id="20" name="Group 19">
            <a:extLst>
              <a:ext uri="{FF2B5EF4-FFF2-40B4-BE49-F238E27FC236}">
                <a16:creationId xmlns:a16="http://schemas.microsoft.com/office/drawing/2014/main" id="{0268A0EE-8045-4746-8D7C-C2AF1F459532}"/>
              </a:ext>
            </a:extLst>
          </p:cNvPr>
          <p:cNvGrpSpPr/>
          <p:nvPr/>
        </p:nvGrpSpPr>
        <p:grpSpPr>
          <a:xfrm>
            <a:off x="5730472" y="1759887"/>
            <a:ext cx="900648" cy="3923084"/>
            <a:chOff x="5758377" y="1254259"/>
            <a:chExt cx="1124474" cy="4434279"/>
          </a:xfrm>
        </p:grpSpPr>
        <p:sp>
          <p:nvSpPr>
            <p:cNvPr id="4" name="Arrow: Right 3">
              <a:extLst>
                <a:ext uri="{FF2B5EF4-FFF2-40B4-BE49-F238E27FC236}">
                  <a16:creationId xmlns:a16="http://schemas.microsoft.com/office/drawing/2014/main" id="{DABF021E-7EF5-4F19-A300-E72DCB88B1A6}"/>
                </a:ext>
              </a:extLst>
            </p:cNvPr>
            <p:cNvSpPr/>
            <p:nvPr/>
          </p:nvSpPr>
          <p:spPr>
            <a:xfrm>
              <a:off x="6214051" y="1878777"/>
              <a:ext cx="668800" cy="424708"/>
            </a:xfrm>
            <a:prstGeom prst="rightArrow">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121484C-96E4-47B5-8F36-51A6F66C66F5}"/>
                </a:ext>
              </a:extLst>
            </p:cNvPr>
            <p:cNvGrpSpPr/>
            <p:nvPr/>
          </p:nvGrpSpPr>
          <p:grpSpPr>
            <a:xfrm>
              <a:off x="5758377" y="1254259"/>
              <a:ext cx="558782" cy="4434279"/>
              <a:chOff x="5758377" y="1254259"/>
              <a:chExt cx="558782" cy="4434279"/>
            </a:xfrm>
          </p:grpSpPr>
          <p:sp>
            <p:nvSpPr>
              <p:cNvPr id="13" name="Rectangle 12">
                <a:extLst>
                  <a:ext uri="{FF2B5EF4-FFF2-40B4-BE49-F238E27FC236}">
                    <a16:creationId xmlns:a16="http://schemas.microsoft.com/office/drawing/2014/main" id="{F3A3E854-8488-42B4-A7EA-136140A41A9C}"/>
                  </a:ext>
                </a:extLst>
              </p:cNvPr>
              <p:cNvSpPr/>
              <p:nvPr/>
            </p:nvSpPr>
            <p:spPr>
              <a:xfrm rot="5400000">
                <a:off x="5931078" y="5309580"/>
                <a:ext cx="206257" cy="551659"/>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CACA632-6EE4-44B7-9613-968BD941D49F}"/>
                  </a:ext>
                </a:extLst>
              </p:cNvPr>
              <p:cNvSpPr/>
              <p:nvPr/>
            </p:nvSpPr>
            <p:spPr>
              <a:xfrm>
                <a:off x="6128246" y="3181608"/>
                <a:ext cx="188381" cy="2459017"/>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B11136D-5A4E-41B6-AC87-9B52FC238DB1}"/>
                  </a:ext>
                </a:extLst>
              </p:cNvPr>
              <p:cNvSpPr/>
              <p:nvPr/>
            </p:nvSpPr>
            <p:spPr>
              <a:xfrm>
                <a:off x="6128246" y="1334508"/>
                <a:ext cx="188913" cy="1923919"/>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E17637D-B4B6-4525-9770-A1095C05A70C}"/>
                  </a:ext>
                </a:extLst>
              </p:cNvPr>
              <p:cNvSpPr/>
              <p:nvPr/>
            </p:nvSpPr>
            <p:spPr>
              <a:xfrm rot="5400000">
                <a:off x="5942880" y="1071451"/>
                <a:ext cx="189109" cy="554725"/>
              </a:xfrm>
              <a:prstGeom prst="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Title 4">
            <a:extLst>
              <a:ext uri="{FF2B5EF4-FFF2-40B4-BE49-F238E27FC236}">
                <a16:creationId xmlns:a16="http://schemas.microsoft.com/office/drawing/2014/main" id="{B1C6FC34-9AB3-4196-A500-0EBAC2602DA3}"/>
              </a:ext>
            </a:extLst>
          </p:cNvPr>
          <p:cNvSpPr txBox="1">
            <a:spLocks/>
          </p:cNvSpPr>
          <p:nvPr/>
        </p:nvSpPr>
        <p:spPr>
          <a:xfrm>
            <a:off x="311317" y="831593"/>
            <a:ext cx="4141810"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a:solidFill>
                  <a:srgbClr val="8A599A"/>
                </a:solidFill>
                <a:latin typeface="Century Gothic" panose="020F0302020204030204"/>
              </a:rPr>
              <a:t>Independent Variables</a:t>
            </a:r>
            <a:endParaRPr lang="en-US" sz="2400" u="sng"/>
          </a:p>
        </p:txBody>
      </p:sp>
      <p:grpSp>
        <p:nvGrpSpPr>
          <p:cNvPr id="23" name="Group 22">
            <a:extLst>
              <a:ext uri="{FF2B5EF4-FFF2-40B4-BE49-F238E27FC236}">
                <a16:creationId xmlns:a16="http://schemas.microsoft.com/office/drawing/2014/main" id="{CE45FA77-7655-4B93-9D19-3D8742F8DAC4}"/>
              </a:ext>
            </a:extLst>
          </p:cNvPr>
          <p:cNvGrpSpPr/>
          <p:nvPr/>
        </p:nvGrpSpPr>
        <p:grpSpPr>
          <a:xfrm>
            <a:off x="7394918" y="4409015"/>
            <a:ext cx="5039760" cy="2122269"/>
            <a:chOff x="7394918" y="4409015"/>
            <a:chExt cx="5039760" cy="2122269"/>
          </a:xfrm>
        </p:grpSpPr>
        <p:grpSp>
          <p:nvGrpSpPr>
            <p:cNvPr id="8" name="Group 7">
              <a:extLst>
                <a:ext uri="{FF2B5EF4-FFF2-40B4-BE49-F238E27FC236}">
                  <a16:creationId xmlns:a16="http://schemas.microsoft.com/office/drawing/2014/main" id="{68C9E06E-F2E5-45C9-90E8-53F999A8E8DB}"/>
                </a:ext>
              </a:extLst>
            </p:cNvPr>
            <p:cNvGrpSpPr/>
            <p:nvPr/>
          </p:nvGrpSpPr>
          <p:grpSpPr>
            <a:xfrm>
              <a:off x="7394918" y="4977854"/>
              <a:ext cx="2331867" cy="1553430"/>
              <a:chOff x="9767531" y="3969834"/>
              <a:chExt cx="1998773" cy="1648817"/>
            </a:xfrm>
          </p:grpSpPr>
          <p:sp>
            <p:nvSpPr>
              <p:cNvPr id="29" name="Rectangle: Rounded Corners 28">
                <a:extLst>
                  <a:ext uri="{FF2B5EF4-FFF2-40B4-BE49-F238E27FC236}">
                    <a16:creationId xmlns:a16="http://schemas.microsoft.com/office/drawing/2014/main" id="{BDA54C5D-4906-4C46-B437-F85A1DB5C93C}"/>
                  </a:ext>
                </a:extLst>
              </p:cNvPr>
              <p:cNvSpPr/>
              <p:nvPr/>
            </p:nvSpPr>
            <p:spPr>
              <a:xfrm>
                <a:off x="9767531" y="3969834"/>
                <a:ext cx="1903134" cy="1644951"/>
              </a:xfrm>
              <a:prstGeom prst="roundRect">
                <a:avLst/>
              </a:prstGeom>
              <a:solidFill>
                <a:schemeClr val="bg1"/>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Century Gothic"/>
                  <a:cs typeface="Calibri"/>
                </a:endParaRPr>
              </a:p>
            </p:txBody>
          </p:sp>
          <p:sp>
            <p:nvSpPr>
              <p:cNvPr id="30" name="Rectangle: Rounded Corners 29">
                <a:extLst>
                  <a:ext uri="{FF2B5EF4-FFF2-40B4-BE49-F238E27FC236}">
                    <a16:creationId xmlns:a16="http://schemas.microsoft.com/office/drawing/2014/main" id="{5882078B-36C7-4FEF-8620-D33EAF720FBD}"/>
                  </a:ext>
                </a:extLst>
              </p:cNvPr>
              <p:cNvSpPr/>
              <p:nvPr/>
            </p:nvSpPr>
            <p:spPr>
              <a:xfrm>
                <a:off x="9767531" y="4723736"/>
                <a:ext cx="1917763" cy="894915"/>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dirty="0">
                    <a:latin typeface="Century Gothic"/>
                    <a:cs typeface="Calibri"/>
                  </a:rPr>
                  <a:t>Wet Season</a:t>
                </a:r>
                <a:endParaRPr lang="en-US" dirty="0">
                  <a:cs typeface="Calibri" panose="020F0502020204030204"/>
                </a:endParaRPr>
              </a:p>
              <a:p>
                <a:pPr marL="285750" indent="-285750">
                  <a:buFont typeface="Arial"/>
                  <a:buChar char="•"/>
                </a:pPr>
                <a:r>
                  <a:rPr lang="en-US" dirty="0">
                    <a:latin typeface="Century Gothic"/>
                    <a:cs typeface="Calibri"/>
                  </a:rPr>
                  <a:t>Seasonal Year</a:t>
                </a:r>
              </a:p>
            </p:txBody>
          </p:sp>
          <p:sp>
            <p:nvSpPr>
              <p:cNvPr id="31" name="TextBox 30">
                <a:extLst>
                  <a:ext uri="{FF2B5EF4-FFF2-40B4-BE49-F238E27FC236}">
                    <a16:creationId xmlns:a16="http://schemas.microsoft.com/office/drawing/2014/main" id="{CCDC40F2-F85C-4B28-9D3A-637B3AB965BB}"/>
                  </a:ext>
                </a:extLst>
              </p:cNvPr>
              <p:cNvSpPr txBox="1"/>
              <p:nvPr/>
            </p:nvSpPr>
            <p:spPr>
              <a:xfrm>
                <a:off x="9810504" y="4015873"/>
                <a:ext cx="1955800" cy="751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Dengue Fever</a:t>
                </a:r>
                <a:r>
                  <a:rPr lang="en-US" sz="2000" dirty="0">
                    <a:solidFill>
                      <a:schemeClr val="tx1">
                        <a:lumMod val="75000"/>
                        <a:lumOff val="25000"/>
                      </a:schemeClr>
                    </a:solidFill>
                    <a:latin typeface="Century Gothic"/>
                    <a:cs typeface="Segoe UI"/>
                  </a:rPr>
                  <a:t>​</a:t>
                </a:r>
              </a:p>
              <a:p>
                <a:pPr algn="ctr"/>
                <a:r>
                  <a:rPr lang="en-US" sz="2000" b="1" dirty="0">
                    <a:solidFill>
                      <a:schemeClr val="tx1">
                        <a:lumMod val="75000"/>
                        <a:lumOff val="25000"/>
                      </a:schemeClr>
                    </a:solidFill>
                    <a:latin typeface="Century Gothic"/>
                    <a:cs typeface="Segoe UI"/>
                  </a:rPr>
                  <a:t>Incidence</a:t>
                </a:r>
              </a:p>
            </p:txBody>
          </p:sp>
        </p:grpSp>
        <p:grpSp>
          <p:nvGrpSpPr>
            <p:cNvPr id="9" name="Group 8">
              <a:extLst>
                <a:ext uri="{FF2B5EF4-FFF2-40B4-BE49-F238E27FC236}">
                  <a16:creationId xmlns:a16="http://schemas.microsoft.com/office/drawing/2014/main" id="{EC61041C-67DB-4144-A9BB-C71C05C311A4}"/>
                </a:ext>
              </a:extLst>
            </p:cNvPr>
            <p:cNvGrpSpPr/>
            <p:nvPr/>
          </p:nvGrpSpPr>
          <p:grpSpPr>
            <a:xfrm>
              <a:off x="9786433" y="4977696"/>
              <a:ext cx="2274454" cy="1547077"/>
              <a:chOff x="9959915" y="414758"/>
              <a:chExt cx="1955800" cy="1677215"/>
            </a:xfrm>
          </p:grpSpPr>
          <p:sp>
            <p:nvSpPr>
              <p:cNvPr id="38" name="Rectangle: Rounded Corners 37">
                <a:extLst>
                  <a:ext uri="{FF2B5EF4-FFF2-40B4-BE49-F238E27FC236}">
                    <a16:creationId xmlns:a16="http://schemas.microsoft.com/office/drawing/2014/main" id="{D3F7B113-E12F-4DEB-9442-A7C31697420E}"/>
                  </a:ext>
                </a:extLst>
              </p:cNvPr>
              <p:cNvSpPr/>
              <p:nvPr/>
            </p:nvSpPr>
            <p:spPr>
              <a:xfrm>
                <a:off x="9963558" y="414758"/>
                <a:ext cx="1908389" cy="1677215"/>
              </a:xfrm>
              <a:prstGeom prst="roundRect">
                <a:avLst/>
              </a:prstGeom>
              <a:solidFill>
                <a:schemeClr val="bg1"/>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latin typeface="Century Gothic"/>
                  <a:cs typeface="Calibri"/>
                </a:endParaRPr>
              </a:p>
            </p:txBody>
          </p:sp>
          <p:sp>
            <p:nvSpPr>
              <p:cNvPr id="45" name="Rectangle: Rounded Corners 44">
                <a:extLst>
                  <a:ext uri="{FF2B5EF4-FFF2-40B4-BE49-F238E27FC236}">
                    <a16:creationId xmlns:a16="http://schemas.microsoft.com/office/drawing/2014/main" id="{477DD1DD-4779-49F1-91F5-4BA87CBEE513}"/>
                  </a:ext>
                </a:extLst>
              </p:cNvPr>
              <p:cNvSpPr/>
              <p:nvPr/>
            </p:nvSpPr>
            <p:spPr>
              <a:xfrm>
                <a:off x="9960768" y="1159538"/>
                <a:ext cx="1911180" cy="927925"/>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dirty="0">
                    <a:latin typeface="Century Gothic"/>
                    <a:cs typeface="Calibri"/>
                  </a:rPr>
                  <a:t>Wet Season</a:t>
                </a:r>
                <a:endParaRPr lang="en-US" dirty="0">
                  <a:cs typeface="Calibri" panose="020F0502020204030204"/>
                </a:endParaRPr>
              </a:p>
              <a:p>
                <a:pPr marL="285750" indent="-285750">
                  <a:buFont typeface="Arial"/>
                  <a:buChar char="•"/>
                </a:pPr>
                <a:r>
                  <a:rPr lang="en-US" dirty="0">
                    <a:latin typeface="Century Gothic"/>
                    <a:cs typeface="Calibri"/>
                  </a:rPr>
                  <a:t>Seasonal Year</a:t>
                </a:r>
              </a:p>
            </p:txBody>
          </p:sp>
          <p:sp>
            <p:nvSpPr>
              <p:cNvPr id="46" name="TextBox 45">
                <a:extLst>
                  <a:ext uri="{FF2B5EF4-FFF2-40B4-BE49-F238E27FC236}">
                    <a16:creationId xmlns:a16="http://schemas.microsoft.com/office/drawing/2014/main" id="{B1BFB323-96F3-45CE-96AB-EA47FB076359}"/>
                  </a:ext>
                </a:extLst>
              </p:cNvPr>
              <p:cNvSpPr txBox="1"/>
              <p:nvPr/>
            </p:nvSpPr>
            <p:spPr>
              <a:xfrm>
                <a:off x="9959915" y="479397"/>
                <a:ext cx="1955800" cy="767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Leishmaniasis</a:t>
                </a:r>
                <a:endParaRPr lang="en-US" sz="2000">
                  <a:solidFill>
                    <a:schemeClr val="tx1">
                      <a:lumMod val="75000"/>
                      <a:lumOff val="25000"/>
                    </a:schemeClr>
                  </a:solidFill>
                  <a:latin typeface="Century Gothic"/>
                  <a:cs typeface="Segoe UI"/>
                </a:endParaRPr>
              </a:p>
              <a:p>
                <a:pPr algn="ctr"/>
                <a:r>
                  <a:rPr lang="en-US" sz="2000" b="1" dirty="0">
                    <a:solidFill>
                      <a:schemeClr val="tx1">
                        <a:lumMod val="75000"/>
                        <a:lumOff val="25000"/>
                      </a:schemeClr>
                    </a:solidFill>
                    <a:latin typeface="Century Gothic"/>
                    <a:cs typeface="Segoe UI"/>
                  </a:rPr>
                  <a:t>Incidence</a:t>
                </a:r>
              </a:p>
            </p:txBody>
          </p:sp>
        </p:grpSp>
        <p:sp>
          <p:nvSpPr>
            <p:cNvPr id="51" name="Title 4">
              <a:extLst>
                <a:ext uri="{FF2B5EF4-FFF2-40B4-BE49-F238E27FC236}">
                  <a16:creationId xmlns:a16="http://schemas.microsoft.com/office/drawing/2014/main" id="{5483D2FB-EC18-4513-A5EF-B5710932F7FA}"/>
                </a:ext>
              </a:extLst>
            </p:cNvPr>
            <p:cNvSpPr txBox="1">
              <a:spLocks/>
            </p:cNvSpPr>
            <p:nvPr/>
          </p:nvSpPr>
          <p:spPr>
            <a:xfrm>
              <a:off x="8795095" y="4409015"/>
              <a:ext cx="363958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a:solidFill>
                    <a:srgbClr val="8A599A"/>
                  </a:solidFill>
                  <a:latin typeface="Century Gothic" panose="020F0302020204030204"/>
                </a:rPr>
                <a:t>Dependent Variables</a:t>
              </a:r>
              <a:endParaRPr lang="en-US" sz="2400" u="sng">
                <a:cs typeface="Calibri Light"/>
              </a:endParaRPr>
            </a:p>
          </p:txBody>
        </p:sp>
      </p:grpSp>
      <p:grpSp>
        <p:nvGrpSpPr>
          <p:cNvPr id="10" name="Group 9">
            <a:extLst>
              <a:ext uri="{FF2B5EF4-FFF2-40B4-BE49-F238E27FC236}">
                <a16:creationId xmlns:a16="http://schemas.microsoft.com/office/drawing/2014/main" id="{5D6ED52F-2E6B-4633-A26A-D47466028916}"/>
              </a:ext>
            </a:extLst>
          </p:cNvPr>
          <p:cNvGrpSpPr/>
          <p:nvPr/>
        </p:nvGrpSpPr>
        <p:grpSpPr>
          <a:xfrm>
            <a:off x="6867832" y="1870478"/>
            <a:ext cx="2052690" cy="1207326"/>
            <a:chOff x="4880099" y="2268078"/>
            <a:chExt cx="1841375" cy="1221576"/>
          </a:xfrm>
        </p:grpSpPr>
        <p:sp>
          <p:nvSpPr>
            <p:cNvPr id="61" name="Rectangle: Rounded Corners 60">
              <a:extLst>
                <a:ext uri="{FF2B5EF4-FFF2-40B4-BE49-F238E27FC236}">
                  <a16:creationId xmlns:a16="http://schemas.microsoft.com/office/drawing/2014/main" id="{F7385B9D-BF93-41CC-8D01-BC78F75EA868}"/>
                </a:ext>
              </a:extLst>
            </p:cNvPr>
            <p:cNvSpPr/>
            <p:nvPr/>
          </p:nvSpPr>
          <p:spPr>
            <a:xfrm>
              <a:off x="4880099" y="2268078"/>
              <a:ext cx="1841375" cy="1221576"/>
            </a:xfrm>
            <a:prstGeom prst="roundRect">
              <a:avLst/>
            </a:prstGeom>
            <a:solidFill>
              <a:schemeClr val="bg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tx1">
                      <a:lumMod val="75000"/>
                      <a:lumOff val="25000"/>
                    </a:schemeClr>
                  </a:solidFill>
                  <a:latin typeface="Century Gothic"/>
                  <a:cs typeface="Calibri"/>
                </a:rPr>
                <a:t>Correlation</a:t>
              </a:r>
              <a:endParaRPr lang="en-US" sz="2000" dirty="0">
                <a:solidFill>
                  <a:schemeClr val="tx1">
                    <a:lumMod val="75000"/>
                    <a:lumOff val="25000"/>
                  </a:schemeClr>
                </a:solidFill>
              </a:endParaRPr>
            </a:p>
          </p:txBody>
        </p:sp>
        <p:sp>
          <p:nvSpPr>
            <p:cNvPr id="62" name="Rectangle: Rounded Corners 61">
              <a:extLst>
                <a:ext uri="{FF2B5EF4-FFF2-40B4-BE49-F238E27FC236}">
                  <a16:creationId xmlns:a16="http://schemas.microsoft.com/office/drawing/2014/main" id="{8BDE9909-C126-436A-821B-6C33CBB05F7F}"/>
                </a:ext>
              </a:extLst>
            </p:cNvPr>
            <p:cNvSpPr/>
            <p:nvPr/>
          </p:nvSpPr>
          <p:spPr>
            <a:xfrm>
              <a:off x="4885856" y="2768454"/>
              <a:ext cx="1832468" cy="719012"/>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Spearman's Rank</a:t>
              </a:r>
              <a:endParaRPr lang="en-US" dirty="0">
                <a:cs typeface="Calibri" panose="020F0502020204030204"/>
              </a:endParaRPr>
            </a:p>
          </p:txBody>
        </p:sp>
      </p:grpSp>
      <p:grpSp>
        <p:nvGrpSpPr>
          <p:cNvPr id="57" name="Group 56">
            <a:extLst>
              <a:ext uri="{FF2B5EF4-FFF2-40B4-BE49-F238E27FC236}">
                <a16:creationId xmlns:a16="http://schemas.microsoft.com/office/drawing/2014/main" id="{564A94AB-7FCF-4CD7-B515-7EAF7F2684D0}"/>
              </a:ext>
            </a:extLst>
          </p:cNvPr>
          <p:cNvGrpSpPr/>
          <p:nvPr/>
        </p:nvGrpSpPr>
        <p:grpSpPr>
          <a:xfrm>
            <a:off x="3499550" y="3080926"/>
            <a:ext cx="2047137" cy="1287267"/>
            <a:chOff x="450282" y="1324397"/>
            <a:chExt cx="1816968" cy="1462342"/>
          </a:xfrm>
        </p:grpSpPr>
        <p:sp>
          <p:nvSpPr>
            <p:cNvPr id="60" name="Rectangle: Rounded Corners 59">
              <a:extLst>
                <a:ext uri="{FF2B5EF4-FFF2-40B4-BE49-F238E27FC236}">
                  <a16:creationId xmlns:a16="http://schemas.microsoft.com/office/drawing/2014/main" id="{96E61B47-8B46-4267-A5AF-0EDC7736C2CA}"/>
                </a:ext>
              </a:extLst>
            </p:cNvPr>
            <p:cNvSpPr/>
            <p:nvPr/>
          </p:nvSpPr>
          <p:spPr>
            <a:xfrm>
              <a:off x="450282" y="1324397"/>
              <a:ext cx="1816968" cy="1462342"/>
            </a:xfrm>
            <a:prstGeom prst="roundRect">
              <a:avLst/>
            </a:prstGeom>
            <a:solidFill>
              <a:schemeClr val="bg1"/>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ea typeface="+mn-lt"/>
                  <a:cs typeface="+mn-lt"/>
                </a:rPr>
                <a:t>*Translation*</a:t>
              </a:r>
            </a:p>
          </p:txBody>
        </p:sp>
        <p:sp>
          <p:nvSpPr>
            <p:cNvPr id="63" name="TextBox 62">
              <a:extLst>
                <a:ext uri="{FF2B5EF4-FFF2-40B4-BE49-F238E27FC236}">
                  <a16:creationId xmlns:a16="http://schemas.microsoft.com/office/drawing/2014/main" id="{7023F260-3F0F-4BA7-BDC6-7C6AC059DC21}"/>
                </a:ext>
              </a:extLst>
            </p:cNvPr>
            <p:cNvSpPr txBox="1"/>
            <p:nvPr/>
          </p:nvSpPr>
          <p:spPr>
            <a:xfrm>
              <a:off x="456481" y="1447171"/>
              <a:ext cx="1797650" cy="45452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Topographic</a:t>
              </a:r>
              <a:endParaRPr lang="en-US" sz="2000">
                <a:solidFill>
                  <a:schemeClr val="tx1">
                    <a:lumMod val="75000"/>
                    <a:lumOff val="25000"/>
                  </a:schemeClr>
                </a:solidFill>
                <a:cs typeface="Calibri" panose="020F0502020204030204"/>
              </a:endParaRPr>
            </a:p>
          </p:txBody>
        </p:sp>
        <p:sp>
          <p:nvSpPr>
            <p:cNvPr id="64" name="Rectangle: Rounded Corners 63">
              <a:extLst>
                <a:ext uri="{FF2B5EF4-FFF2-40B4-BE49-F238E27FC236}">
                  <a16:creationId xmlns:a16="http://schemas.microsoft.com/office/drawing/2014/main" id="{F2CB24B3-8A92-46F1-88AE-19FAB0E2B6D8}"/>
                </a:ext>
              </a:extLst>
            </p:cNvPr>
            <p:cNvSpPr/>
            <p:nvPr/>
          </p:nvSpPr>
          <p:spPr>
            <a:xfrm>
              <a:off x="455183" y="1937583"/>
              <a:ext cx="1802772" cy="841890"/>
            </a:xfrm>
            <a:prstGeom prst="roundRect">
              <a:avLst/>
            </a:prstGeom>
            <a:solidFill>
              <a:srgbClr val="66A478"/>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Elevation</a:t>
              </a:r>
              <a:endParaRPr lang="en-US" dirty="0">
                <a:latin typeface="Calibri" panose="020F0502020204030204"/>
                <a:cs typeface="Calibri"/>
              </a:endParaRPr>
            </a:p>
            <a:p>
              <a:pPr marL="285750" indent="-285750">
                <a:buFont typeface="Arial"/>
                <a:buChar char="•"/>
              </a:pPr>
              <a:r>
                <a:rPr lang="en-US" dirty="0">
                  <a:latin typeface="Century Gothic"/>
                  <a:cs typeface="Calibri"/>
                </a:rPr>
                <a:t>Slope</a:t>
              </a:r>
              <a:endParaRPr lang="en-US" dirty="0">
                <a:cs typeface="Calibri" panose="020F0502020204030204"/>
              </a:endParaRPr>
            </a:p>
          </p:txBody>
        </p:sp>
      </p:grpSp>
      <p:grpSp>
        <p:nvGrpSpPr>
          <p:cNvPr id="14" name="Group 13">
            <a:extLst>
              <a:ext uri="{FF2B5EF4-FFF2-40B4-BE49-F238E27FC236}">
                <a16:creationId xmlns:a16="http://schemas.microsoft.com/office/drawing/2014/main" id="{956E689A-79C0-4B05-B5F8-14FCBBEFC295}"/>
              </a:ext>
            </a:extLst>
          </p:cNvPr>
          <p:cNvGrpSpPr/>
          <p:nvPr/>
        </p:nvGrpSpPr>
        <p:grpSpPr>
          <a:xfrm>
            <a:off x="173932" y="3247181"/>
            <a:ext cx="3120800" cy="2506467"/>
            <a:chOff x="312478" y="3067071"/>
            <a:chExt cx="3120800" cy="2506467"/>
          </a:xfrm>
        </p:grpSpPr>
        <p:sp>
          <p:nvSpPr>
            <p:cNvPr id="65" name="Rectangle: Rounded Corners 64">
              <a:extLst>
                <a:ext uri="{FF2B5EF4-FFF2-40B4-BE49-F238E27FC236}">
                  <a16:creationId xmlns:a16="http://schemas.microsoft.com/office/drawing/2014/main" id="{A5E64941-80F7-4243-AF99-7FB69ACC603E}"/>
                </a:ext>
              </a:extLst>
            </p:cNvPr>
            <p:cNvSpPr/>
            <p:nvPr/>
          </p:nvSpPr>
          <p:spPr>
            <a:xfrm>
              <a:off x="312478" y="3067071"/>
              <a:ext cx="3114464" cy="2506467"/>
            </a:xfrm>
            <a:prstGeom prst="roundRect">
              <a:avLst/>
            </a:prstGeom>
            <a:solidFill>
              <a:schemeClr val="bg1"/>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ea typeface="+mn-lt"/>
                  <a:cs typeface="+mn-lt"/>
                </a:rPr>
                <a:t>*Translation*</a:t>
              </a:r>
            </a:p>
          </p:txBody>
        </p:sp>
        <p:sp>
          <p:nvSpPr>
            <p:cNvPr id="66" name="TextBox 65">
              <a:extLst>
                <a:ext uri="{FF2B5EF4-FFF2-40B4-BE49-F238E27FC236}">
                  <a16:creationId xmlns:a16="http://schemas.microsoft.com/office/drawing/2014/main" id="{CAC40EEC-EE38-4732-B586-AAD733950080}"/>
                </a:ext>
              </a:extLst>
            </p:cNvPr>
            <p:cNvSpPr txBox="1"/>
            <p:nvPr/>
          </p:nvSpPr>
          <p:spPr>
            <a:xfrm>
              <a:off x="323198" y="3175146"/>
              <a:ext cx="310876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Land Use Land Cover</a:t>
              </a:r>
              <a:endParaRPr lang="en-US" sz="2000">
                <a:solidFill>
                  <a:schemeClr val="tx1">
                    <a:lumMod val="75000"/>
                    <a:lumOff val="25000"/>
                  </a:schemeClr>
                </a:solidFill>
                <a:cs typeface="Calibri" panose="020F0502020204030204"/>
              </a:endParaRPr>
            </a:p>
          </p:txBody>
        </p:sp>
        <p:sp>
          <p:nvSpPr>
            <p:cNvPr id="67" name="Rectangle: Rounded Corners 66">
              <a:extLst>
                <a:ext uri="{FF2B5EF4-FFF2-40B4-BE49-F238E27FC236}">
                  <a16:creationId xmlns:a16="http://schemas.microsoft.com/office/drawing/2014/main" id="{1C21601C-FE8D-49C1-A73D-BA2CD265AE13}"/>
                </a:ext>
              </a:extLst>
            </p:cNvPr>
            <p:cNvSpPr/>
            <p:nvPr/>
          </p:nvSpPr>
          <p:spPr>
            <a:xfrm>
              <a:off x="331269" y="3612448"/>
              <a:ext cx="3102009" cy="1960297"/>
            </a:xfrm>
            <a:prstGeom prst="roundRect">
              <a:avLst/>
            </a:prstGeom>
            <a:solidFill>
              <a:srgbClr val="66A478"/>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Urban</a:t>
              </a:r>
              <a:endParaRPr lang="en-US" dirty="0">
                <a:latin typeface="Calibri" panose="020F0502020204030204"/>
                <a:cs typeface="Calibri"/>
              </a:endParaRPr>
            </a:p>
            <a:p>
              <a:pPr marL="285750" indent="-285750">
                <a:buFont typeface="Arial"/>
                <a:buChar char="•"/>
              </a:pPr>
              <a:r>
                <a:rPr lang="en-US" dirty="0">
                  <a:latin typeface="Century Gothic"/>
                  <a:cs typeface="Calibri"/>
                </a:rPr>
                <a:t>Forest</a:t>
              </a:r>
            </a:p>
            <a:p>
              <a:pPr marL="285750" indent="-285750">
                <a:buFont typeface="Arial"/>
                <a:buChar char="•"/>
              </a:pPr>
              <a:r>
                <a:rPr lang="en-US" dirty="0">
                  <a:latin typeface="Century Gothic"/>
                  <a:cs typeface="Calibri"/>
                </a:rPr>
                <a:t>Agriculture &amp; Pastures</a:t>
              </a:r>
            </a:p>
            <a:p>
              <a:pPr marL="285750" indent="-285750">
                <a:buFont typeface="Arial"/>
                <a:buChar char="•"/>
              </a:pPr>
              <a:r>
                <a:rPr lang="en-US" dirty="0">
                  <a:latin typeface="Century Gothic"/>
                  <a:cs typeface="Calibri"/>
                </a:rPr>
                <a:t>Water &amp; Wetlands</a:t>
              </a:r>
            </a:p>
            <a:p>
              <a:pPr marL="285750" indent="-285750">
                <a:buFont typeface="Arial"/>
                <a:buChar char="•"/>
              </a:pPr>
              <a:r>
                <a:rPr lang="en-US" dirty="0">
                  <a:latin typeface="Century Gothic"/>
                  <a:cs typeface="Calibri"/>
                </a:rPr>
                <a:t>Human-Altered Environments</a:t>
              </a:r>
            </a:p>
          </p:txBody>
        </p:sp>
      </p:grpSp>
      <p:grpSp>
        <p:nvGrpSpPr>
          <p:cNvPr id="21" name="Group 20">
            <a:extLst>
              <a:ext uri="{FF2B5EF4-FFF2-40B4-BE49-F238E27FC236}">
                <a16:creationId xmlns:a16="http://schemas.microsoft.com/office/drawing/2014/main" id="{77C16A39-91F6-4A2D-A523-A7146B52AD59}"/>
              </a:ext>
            </a:extLst>
          </p:cNvPr>
          <p:cNvGrpSpPr/>
          <p:nvPr/>
        </p:nvGrpSpPr>
        <p:grpSpPr>
          <a:xfrm>
            <a:off x="3499549" y="4494090"/>
            <a:ext cx="2047137" cy="1536649"/>
            <a:chOff x="3568822" y="4632635"/>
            <a:chExt cx="2047137" cy="1536649"/>
          </a:xfrm>
        </p:grpSpPr>
        <p:sp>
          <p:nvSpPr>
            <p:cNvPr id="69" name="Rectangle: Rounded Corners 68">
              <a:extLst>
                <a:ext uri="{FF2B5EF4-FFF2-40B4-BE49-F238E27FC236}">
                  <a16:creationId xmlns:a16="http://schemas.microsoft.com/office/drawing/2014/main" id="{C1237D0C-A4D1-4F57-8E23-6FEAE99971DE}"/>
                </a:ext>
              </a:extLst>
            </p:cNvPr>
            <p:cNvSpPr/>
            <p:nvPr/>
          </p:nvSpPr>
          <p:spPr>
            <a:xfrm>
              <a:off x="3568822" y="4632635"/>
              <a:ext cx="2047137" cy="1536649"/>
            </a:xfrm>
            <a:prstGeom prst="roundRect">
              <a:avLst/>
            </a:prstGeom>
            <a:solidFill>
              <a:schemeClr val="bg1"/>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ea typeface="+mn-lt"/>
                  <a:cs typeface="+mn-lt"/>
                </a:rPr>
                <a:t>*Translation*</a:t>
              </a:r>
            </a:p>
          </p:txBody>
        </p:sp>
        <p:sp>
          <p:nvSpPr>
            <p:cNvPr id="70" name="TextBox 69">
              <a:extLst>
                <a:ext uri="{FF2B5EF4-FFF2-40B4-BE49-F238E27FC236}">
                  <a16:creationId xmlns:a16="http://schemas.microsoft.com/office/drawing/2014/main" id="{F0C8F7C7-3EA3-45E0-A6EE-DEE2CDB8EE1F}"/>
                </a:ext>
              </a:extLst>
            </p:cNvPr>
            <p:cNvSpPr txBox="1"/>
            <p:nvPr/>
          </p:nvSpPr>
          <p:spPr>
            <a:xfrm>
              <a:off x="3575806" y="4689032"/>
              <a:ext cx="2025372"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Segoe UI"/>
                </a:rPr>
                <a:t>Edges</a:t>
              </a:r>
              <a:endParaRPr lang="en-US" sz="2000">
                <a:solidFill>
                  <a:schemeClr val="tx1">
                    <a:lumMod val="75000"/>
                    <a:lumOff val="25000"/>
                  </a:schemeClr>
                </a:solidFill>
                <a:cs typeface="Calibri" panose="020F0502020204030204"/>
              </a:endParaRPr>
            </a:p>
          </p:txBody>
        </p:sp>
        <p:sp>
          <p:nvSpPr>
            <p:cNvPr id="71" name="Rectangle: Rounded Corners 70">
              <a:extLst>
                <a:ext uri="{FF2B5EF4-FFF2-40B4-BE49-F238E27FC236}">
                  <a16:creationId xmlns:a16="http://schemas.microsoft.com/office/drawing/2014/main" id="{27A39342-DD1A-49C1-BB47-96488CBC68A4}"/>
                </a:ext>
              </a:extLst>
            </p:cNvPr>
            <p:cNvSpPr/>
            <p:nvPr/>
          </p:nvSpPr>
          <p:spPr>
            <a:xfrm>
              <a:off x="3579947" y="5144518"/>
              <a:ext cx="2031143" cy="1024046"/>
            </a:xfrm>
            <a:prstGeom prst="roundRect">
              <a:avLst/>
            </a:prstGeom>
            <a:solidFill>
              <a:srgbClr val="66A478"/>
            </a:solidFill>
            <a:ln>
              <a:solidFill>
                <a:srgbClr val="4194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Urban</a:t>
              </a:r>
              <a:endParaRPr lang="en-US" dirty="0">
                <a:latin typeface="Calibri" panose="020F0502020204030204"/>
                <a:cs typeface="Calibri"/>
              </a:endParaRPr>
            </a:p>
            <a:p>
              <a:pPr marL="285750" indent="-285750">
                <a:buFont typeface="Arial"/>
                <a:buChar char="•"/>
              </a:pPr>
              <a:r>
                <a:rPr lang="en-US" dirty="0">
                  <a:latin typeface="Century Gothic"/>
                  <a:cs typeface="Calibri"/>
                </a:rPr>
                <a:t>Forest</a:t>
              </a:r>
            </a:p>
            <a:p>
              <a:pPr marL="285750" indent="-285750">
                <a:buFont typeface="Arial"/>
                <a:buChar char="•"/>
              </a:pPr>
              <a:r>
                <a:rPr lang="en-US" dirty="0">
                  <a:latin typeface="Century Gothic"/>
                  <a:cs typeface="Calibri"/>
                </a:rPr>
                <a:t>Urban-Forest</a:t>
              </a:r>
              <a:r>
                <a:rPr lang="en-US" b="1" dirty="0">
                  <a:latin typeface="Century Gothic"/>
                  <a:cs typeface="Calibri"/>
                </a:rPr>
                <a:t> </a:t>
              </a:r>
            </a:p>
          </p:txBody>
        </p:sp>
      </p:grpSp>
      <p:grpSp>
        <p:nvGrpSpPr>
          <p:cNvPr id="28" name="Group 27">
            <a:extLst>
              <a:ext uri="{FF2B5EF4-FFF2-40B4-BE49-F238E27FC236}">
                <a16:creationId xmlns:a16="http://schemas.microsoft.com/office/drawing/2014/main" id="{7AA09ADA-2F70-4C2D-AF3D-EA82084160D4}"/>
              </a:ext>
            </a:extLst>
          </p:cNvPr>
          <p:cNvGrpSpPr/>
          <p:nvPr/>
        </p:nvGrpSpPr>
        <p:grpSpPr>
          <a:xfrm>
            <a:off x="9101881" y="1825258"/>
            <a:ext cx="2873326" cy="2314103"/>
            <a:chOff x="9101881" y="1825258"/>
            <a:chExt cx="2873326" cy="2314103"/>
          </a:xfrm>
        </p:grpSpPr>
        <p:grpSp>
          <p:nvGrpSpPr>
            <p:cNvPr id="7" name="Group 6">
              <a:extLst>
                <a:ext uri="{FF2B5EF4-FFF2-40B4-BE49-F238E27FC236}">
                  <a16:creationId xmlns:a16="http://schemas.microsoft.com/office/drawing/2014/main" id="{4BD3011B-36DA-41A3-AA3B-C98F1C20D156}"/>
                </a:ext>
              </a:extLst>
            </p:cNvPr>
            <p:cNvGrpSpPr/>
            <p:nvPr/>
          </p:nvGrpSpPr>
          <p:grpSpPr>
            <a:xfrm>
              <a:off x="10081565" y="1825258"/>
              <a:ext cx="1893642" cy="1294694"/>
              <a:chOff x="4880099" y="2268078"/>
              <a:chExt cx="1838225" cy="1294694"/>
            </a:xfrm>
          </p:grpSpPr>
          <p:sp>
            <p:nvSpPr>
              <p:cNvPr id="58" name="Rectangle: Rounded Corners 57">
                <a:extLst>
                  <a:ext uri="{FF2B5EF4-FFF2-40B4-BE49-F238E27FC236}">
                    <a16:creationId xmlns:a16="http://schemas.microsoft.com/office/drawing/2014/main" id="{A7A906E7-4C6E-42B2-A838-1282AE71C74D}"/>
                  </a:ext>
                </a:extLst>
              </p:cNvPr>
              <p:cNvSpPr/>
              <p:nvPr/>
            </p:nvSpPr>
            <p:spPr>
              <a:xfrm>
                <a:off x="4880099" y="2268078"/>
                <a:ext cx="1837430" cy="1281507"/>
              </a:xfrm>
              <a:prstGeom prst="roundRect">
                <a:avLst/>
              </a:prstGeom>
              <a:solidFill>
                <a:schemeClr val="bg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tx1">
                        <a:lumMod val="75000"/>
                        <a:lumOff val="25000"/>
                      </a:schemeClr>
                    </a:solidFill>
                    <a:latin typeface="Century Gothic"/>
                    <a:cs typeface="Calibri"/>
                  </a:rPr>
                  <a:t>Regression</a:t>
                </a:r>
              </a:p>
            </p:txBody>
          </p:sp>
          <p:sp>
            <p:nvSpPr>
              <p:cNvPr id="59" name="Rectangle: Rounded Corners 58">
                <a:extLst>
                  <a:ext uri="{FF2B5EF4-FFF2-40B4-BE49-F238E27FC236}">
                    <a16:creationId xmlns:a16="http://schemas.microsoft.com/office/drawing/2014/main" id="{ADD651E8-E3B3-4053-9E99-8A96FB8259FD}"/>
                  </a:ext>
                </a:extLst>
              </p:cNvPr>
              <p:cNvSpPr/>
              <p:nvPr/>
            </p:nvSpPr>
            <p:spPr>
              <a:xfrm>
                <a:off x="4885856" y="2774342"/>
                <a:ext cx="1832468" cy="788430"/>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latin typeface="Century Gothic"/>
                    <a:cs typeface="Calibri"/>
                  </a:rPr>
                  <a:t>Stepwise</a:t>
                </a:r>
                <a:endParaRPr lang="en-US" dirty="0">
                  <a:latin typeface="Calibri"/>
                  <a:cs typeface="Calibri"/>
                </a:endParaRPr>
              </a:p>
              <a:p>
                <a:pPr marL="285750" indent="-285750">
                  <a:buFont typeface="Arial"/>
                  <a:buChar char="•"/>
                </a:pPr>
                <a:r>
                  <a:rPr lang="en-US" dirty="0">
                    <a:latin typeface="Century Gothic"/>
                    <a:cs typeface="Calibri"/>
                  </a:rPr>
                  <a:t>Linear</a:t>
                </a:r>
                <a:endParaRPr lang="en-US" dirty="0">
                  <a:cs typeface="Calibri" panose="020F0502020204030204"/>
                </a:endParaRPr>
              </a:p>
            </p:txBody>
          </p:sp>
        </p:grpSp>
        <p:sp>
          <p:nvSpPr>
            <p:cNvPr id="26" name="Arrow: Right 25">
              <a:extLst>
                <a:ext uri="{FF2B5EF4-FFF2-40B4-BE49-F238E27FC236}">
                  <a16:creationId xmlns:a16="http://schemas.microsoft.com/office/drawing/2014/main" id="{8DEE259F-0014-4E0F-ACD4-A6C1F77AE5D1}"/>
                </a:ext>
              </a:extLst>
            </p:cNvPr>
            <p:cNvSpPr/>
            <p:nvPr/>
          </p:nvSpPr>
          <p:spPr>
            <a:xfrm>
              <a:off x="9101881" y="2312409"/>
              <a:ext cx="701930" cy="375747"/>
            </a:xfrm>
            <a:prstGeom prst="rightArrow">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90181043-8495-41D7-A026-0A94F6A0CE27}"/>
                </a:ext>
              </a:extLst>
            </p:cNvPr>
            <p:cNvSpPr/>
            <p:nvPr/>
          </p:nvSpPr>
          <p:spPr>
            <a:xfrm rot="16200000">
              <a:off x="10631190" y="3545104"/>
              <a:ext cx="812767" cy="375747"/>
            </a:xfrm>
            <a:prstGeom prst="rightArrow">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538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430510" y="270560"/>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cs typeface="Calibri Light" panose="020F0302020204030204"/>
              </a:rPr>
              <a:t>Regression Results: Dengue Fever</a:t>
            </a:r>
          </a:p>
        </p:txBody>
      </p:sp>
      <p:graphicFrame>
        <p:nvGraphicFramePr>
          <p:cNvPr id="4" name="Table 3">
            <a:extLst>
              <a:ext uri="{FF2B5EF4-FFF2-40B4-BE49-F238E27FC236}">
                <a16:creationId xmlns:a16="http://schemas.microsoft.com/office/drawing/2014/main" id="{C42DB30A-B7A5-41D5-B382-6AC36892D3A0}"/>
              </a:ext>
            </a:extLst>
          </p:cNvPr>
          <p:cNvGraphicFramePr>
            <a:graphicFrameLocks noGrp="1"/>
          </p:cNvGraphicFramePr>
          <p:nvPr>
            <p:extLst>
              <p:ext uri="{D42A27DB-BD31-4B8C-83A1-F6EECF244321}">
                <p14:modId xmlns:p14="http://schemas.microsoft.com/office/powerpoint/2010/main" val="2532100066"/>
              </p:ext>
            </p:extLst>
          </p:nvPr>
        </p:nvGraphicFramePr>
        <p:xfrm>
          <a:off x="677015" y="1030856"/>
          <a:ext cx="10837969" cy="5086238"/>
        </p:xfrm>
        <a:graphic>
          <a:graphicData uri="http://schemas.openxmlformats.org/drawingml/2006/table">
            <a:tbl>
              <a:tblPr firstRow="1" bandRow="1">
                <a:tableStyleId>{5C22544A-7EE6-4342-B048-85BDC9FD1C3A}</a:tableStyleId>
              </a:tblPr>
              <a:tblGrid>
                <a:gridCol w="1989095">
                  <a:extLst>
                    <a:ext uri="{9D8B030D-6E8A-4147-A177-3AD203B41FA5}">
                      <a16:colId xmlns:a16="http://schemas.microsoft.com/office/drawing/2014/main" val="4287196751"/>
                    </a:ext>
                  </a:extLst>
                </a:gridCol>
                <a:gridCol w="1398569">
                  <a:extLst>
                    <a:ext uri="{9D8B030D-6E8A-4147-A177-3AD203B41FA5}">
                      <a16:colId xmlns:a16="http://schemas.microsoft.com/office/drawing/2014/main" val="455018124"/>
                    </a:ext>
                  </a:extLst>
                </a:gridCol>
                <a:gridCol w="654645">
                  <a:extLst>
                    <a:ext uri="{9D8B030D-6E8A-4147-A177-3AD203B41FA5}">
                      <a16:colId xmlns:a16="http://schemas.microsoft.com/office/drawing/2014/main" val="1629131517"/>
                    </a:ext>
                  </a:extLst>
                </a:gridCol>
                <a:gridCol w="1458083">
                  <a:extLst>
                    <a:ext uri="{9D8B030D-6E8A-4147-A177-3AD203B41FA5}">
                      <a16:colId xmlns:a16="http://schemas.microsoft.com/office/drawing/2014/main" val="3379988927"/>
                    </a:ext>
                  </a:extLst>
                </a:gridCol>
                <a:gridCol w="901699">
                  <a:extLst>
                    <a:ext uri="{9D8B030D-6E8A-4147-A177-3AD203B41FA5}">
                      <a16:colId xmlns:a16="http://schemas.microsoft.com/office/drawing/2014/main" val="4157517005"/>
                    </a:ext>
                  </a:extLst>
                </a:gridCol>
                <a:gridCol w="1460499">
                  <a:extLst>
                    <a:ext uri="{9D8B030D-6E8A-4147-A177-3AD203B41FA5}">
                      <a16:colId xmlns:a16="http://schemas.microsoft.com/office/drawing/2014/main" val="1519063492"/>
                    </a:ext>
                  </a:extLst>
                </a:gridCol>
                <a:gridCol w="596900">
                  <a:extLst>
                    <a:ext uri="{9D8B030D-6E8A-4147-A177-3AD203B41FA5}">
                      <a16:colId xmlns:a16="http://schemas.microsoft.com/office/drawing/2014/main" val="3404994325"/>
                    </a:ext>
                  </a:extLst>
                </a:gridCol>
                <a:gridCol w="1663699">
                  <a:extLst>
                    <a:ext uri="{9D8B030D-6E8A-4147-A177-3AD203B41FA5}">
                      <a16:colId xmlns:a16="http://schemas.microsoft.com/office/drawing/2014/main" val="3776756452"/>
                    </a:ext>
                  </a:extLst>
                </a:gridCol>
                <a:gridCol w="714780">
                  <a:extLst>
                    <a:ext uri="{9D8B030D-6E8A-4147-A177-3AD203B41FA5}">
                      <a16:colId xmlns:a16="http://schemas.microsoft.com/office/drawing/2014/main" val="1504063280"/>
                    </a:ext>
                  </a:extLst>
                </a:gridCol>
              </a:tblGrid>
              <a:tr h="600205">
                <a:tc>
                  <a:txBody>
                    <a:bodyPr/>
                    <a:lstStyle/>
                    <a:p>
                      <a:pPr algn="ctr" rtl="0" fontAlgn="base"/>
                      <a:r>
                        <a:rPr lang="en-US" sz="1800" dirty="0">
                          <a:effectLst/>
                          <a:latin typeface="Century Gothic"/>
                        </a:rPr>
                        <a:t>Variable </a:t>
                      </a:r>
                    </a:p>
                  </a:txBody>
                  <a:tcPr anchor="ctr"/>
                </a:tc>
                <a:tc gridSpan="2">
                  <a:txBody>
                    <a:bodyPr/>
                    <a:lstStyle/>
                    <a:p>
                      <a:pPr algn="ctr" rtl="0" fontAlgn="base"/>
                      <a:r>
                        <a:rPr lang="en-US" sz="1800" dirty="0">
                          <a:effectLst/>
                          <a:latin typeface="Century Gothic"/>
                        </a:rPr>
                        <a:t>Wet Season 2010 </a:t>
                      </a:r>
                    </a:p>
                  </a:txBody>
                  <a:tcPr anchor="ctr"/>
                </a:tc>
                <a:tc hMerge="1">
                  <a:txBody>
                    <a:bodyPr/>
                    <a:lstStyle/>
                    <a:p>
                      <a:endParaRPr lang="en-US"/>
                    </a:p>
                  </a:txBody>
                  <a:tcPr/>
                </a:tc>
                <a:tc gridSpan="2">
                  <a:txBody>
                    <a:bodyPr/>
                    <a:lstStyle/>
                    <a:p>
                      <a:pPr algn="ctr" rtl="0" fontAlgn="base"/>
                      <a:r>
                        <a:rPr lang="en-US" sz="1800" dirty="0">
                          <a:effectLst/>
                          <a:latin typeface="Century Gothic"/>
                        </a:rPr>
                        <a:t>Seasonal Year 2010 </a:t>
                      </a:r>
                    </a:p>
                  </a:txBody>
                  <a:tcPr anchor="ctr"/>
                </a:tc>
                <a:tc hMerge="1">
                  <a:txBody>
                    <a:bodyPr/>
                    <a:lstStyle/>
                    <a:p>
                      <a:endParaRPr lang="en-US"/>
                    </a:p>
                  </a:txBody>
                  <a:tcPr/>
                </a:tc>
                <a:tc gridSpan="2">
                  <a:txBody>
                    <a:bodyPr/>
                    <a:lstStyle/>
                    <a:p>
                      <a:pPr algn="ctr" rtl="0" fontAlgn="base"/>
                      <a:r>
                        <a:rPr lang="en-US" sz="1800" dirty="0">
                          <a:effectLst/>
                          <a:latin typeface="Century Gothic"/>
                        </a:rPr>
                        <a:t>Wet Season 2020 </a:t>
                      </a:r>
                    </a:p>
                  </a:txBody>
                  <a:tcPr anchor="ctr"/>
                </a:tc>
                <a:tc hMerge="1">
                  <a:txBody>
                    <a:bodyPr/>
                    <a:lstStyle/>
                    <a:p>
                      <a:endParaRPr lang="en-US"/>
                    </a:p>
                  </a:txBody>
                  <a:tcPr/>
                </a:tc>
                <a:tc gridSpan="2">
                  <a:txBody>
                    <a:bodyPr/>
                    <a:lstStyle/>
                    <a:p>
                      <a:pPr algn="ctr" rtl="0" fontAlgn="base"/>
                      <a:r>
                        <a:rPr lang="en-US" sz="1800" dirty="0">
                          <a:effectLst/>
                          <a:latin typeface="Century Gothic"/>
                        </a:rPr>
                        <a:t>Seasonal Year 2020 </a:t>
                      </a:r>
                    </a:p>
                  </a:txBody>
                  <a:tcPr anchor="ctr"/>
                </a:tc>
                <a:tc hMerge="1">
                  <a:txBody>
                    <a:bodyPr/>
                    <a:lstStyle/>
                    <a:p>
                      <a:endParaRPr lang="en-US"/>
                    </a:p>
                  </a:txBody>
                  <a:tcPr/>
                </a:tc>
                <a:extLst>
                  <a:ext uri="{0D108BD9-81ED-4DB2-BD59-A6C34878D82A}">
                    <a16:rowId xmlns:a16="http://schemas.microsoft.com/office/drawing/2014/main" val="3976231256"/>
                  </a:ext>
                </a:extLst>
              </a:tr>
              <a:tr h="508000">
                <a:tc rowSpan="2">
                  <a:txBody>
                    <a:bodyPr/>
                    <a:lstStyle/>
                    <a:p>
                      <a:pPr rtl="0" fontAlgn="base"/>
                      <a:r>
                        <a:rPr lang="en-US" sz="1800" dirty="0">
                          <a:solidFill>
                            <a:schemeClr val="tx1">
                              <a:lumMod val="75000"/>
                              <a:lumOff val="25000"/>
                            </a:schemeClr>
                          </a:solidFill>
                          <a:effectLst/>
                          <a:latin typeface="Century Gothic"/>
                        </a:rPr>
                        <a:t>Urban Area </a:t>
                      </a:r>
                      <a:endParaRPr lang="en-US" sz="1800"/>
                    </a:p>
                    <a:p>
                      <a:pPr lvl="0">
                        <a:buNone/>
                      </a:pPr>
                      <a:r>
                        <a:rPr lang="en-US" sz="1800" dirty="0">
                          <a:solidFill>
                            <a:schemeClr val="tx1">
                              <a:lumMod val="75000"/>
                              <a:lumOff val="25000"/>
                            </a:schemeClr>
                          </a:solidFill>
                          <a:effectLst/>
                          <a:latin typeface="Century Gothic"/>
                        </a:rPr>
                        <a:t>(km</a:t>
                      </a:r>
                      <a:r>
                        <a:rPr lang="en-US" sz="1800" baseline="30000" dirty="0">
                          <a:solidFill>
                            <a:schemeClr val="tx1">
                              <a:lumMod val="75000"/>
                              <a:lumOff val="25000"/>
                            </a:schemeClr>
                          </a:solidFill>
                          <a:effectLst/>
                          <a:latin typeface="Century Gothic"/>
                        </a:rPr>
                        <a:t>2</a:t>
                      </a:r>
                      <a:r>
                        <a:rPr lang="en-US" sz="1800" dirty="0">
                          <a:solidFill>
                            <a:schemeClr val="tx1">
                              <a:lumMod val="75000"/>
                              <a:lumOff val="25000"/>
                            </a:schemeClr>
                          </a:solidFill>
                          <a:effectLst/>
                          <a:latin typeface="Century Gothic"/>
                        </a:rPr>
                        <a:t>)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0.3725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0.3628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0.1681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0.1763 </a:t>
                      </a:r>
                    </a:p>
                  </a:txBody>
                  <a:tcPr anchor="ctr"/>
                </a:tc>
                <a:tc hMerge="1">
                  <a:txBody>
                    <a:bodyPr/>
                    <a:lstStyle/>
                    <a:p>
                      <a:endParaRPr lang="en-US"/>
                    </a:p>
                  </a:txBody>
                  <a:tcPr/>
                </a:tc>
                <a:extLst>
                  <a:ext uri="{0D108BD9-81ED-4DB2-BD59-A6C34878D82A}">
                    <a16:rowId xmlns:a16="http://schemas.microsoft.com/office/drawing/2014/main" val="3185555205"/>
                  </a:ext>
                </a:extLst>
              </a:tr>
              <a:tr h="600205">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0.0272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0.02934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0.1162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0.1101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tc>
                <a:extLst>
                  <a:ext uri="{0D108BD9-81ED-4DB2-BD59-A6C34878D82A}">
                    <a16:rowId xmlns:a16="http://schemas.microsoft.com/office/drawing/2014/main" val="3127739573"/>
                  </a:ext>
                </a:extLst>
              </a:tr>
              <a:tr h="508000">
                <a:tc rowSpan="2">
                  <a:txBody>
                    <a:bodyPr/>
                    <a:lstStyle/>
                    <a:p>
                      <a:pPr rtl="0" fontAlgn="base"/>
                      <a:r>
                        <a:rPr lang="en-US" sz="1800" dirty="0">
                          <a:solidFill>
                            <a:schemeClr val="tx1">
                              <a:lumMod val="75000"/>
                              <a:lumOff val="25000"/>
                            </a:schemeClr>
                          </a:solidFill>
                          <a:effectLst/>
                          <a:latin typeface="Century Gothic"/>
                        </a:rPr>
                        <a:t>Urban-Forest Edge (</a:t>
                      </a:r>
                      <a:r>
                        <a:rPr lang="en-US" sz="1800" b="0" i="0" u="none" strike="noStrike" noProof="0" dirty="0">
                          <a:solidFill>
                            <a:schemeClr val="tx1">
                              <a:lumMod val="75000"/>
                              <a:lumOff val="25000"/>
                            </a:schemeClr>
                          </a:solidFill>
                          <a:effectLst/>
                          <a:latin typeface="Century Gothic"/>
                        </a:rPr>
                        <a:t>km</a:t>
                      </a:r>
                      <a:r>
                        <a:rPr lang="en-US" sz="1800" b="0" i="0" u="none" strike="noStrike" baseline="30000" noProof="0" dirty="0">
                          <a:solidFill>
                            <a:schemeClr val="tx1">
                              <a:lumMod val="75000"/>
                              <a:lumOff val="25000"/>
                            </a:schemeClr>
                          </a:solidFill>
                          <a:effectLst/>
                          <a:latin typeface="Century Gothic"/>
                        </a:rPr>
                        <a:t>2</a:t>
                      </a:r>
                      <a:r>
                        <a:rPr lang="en-US" sz="1800" dirty="0">
                          <a:solidFill>
                            <a:schemeClr val="tx1">
                              <a:lumMod val="75000"/>
                              <a:lumOff val="25000"/>
                            </a:schemeClr>
                          </a:solidFill>
                          <a:effectLst/>
                          <a:latin typeface="Century Gothic"/>
                        </a:rPr>
                        <a:t>)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0.5389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0.5536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0.2235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0.2167 </a:t>
                      </a:r>
                    </a:p>
                  </a:txBody>
                  <a:tcPr anchor="ctr"/>
                </a:tc>
                <a:tc hMerge="1">
                  <a:txBody>
                    <a:bodyPr/>
                    <a:lstStyle/>
                    <a:p>
                      <a:endParaRPr lang="en-US"/>
                    </a:p>
                  </a:txBody>
                  <a:tcPr/>
                </a:tc>
                <a:extLst>
                  <a:ext uri="{0D108BD9-81ED-4DB2-BD59-A6C34878D82A}">
                    <a16:rowId xmlns:a16="http://schemas.microsoft.com/office/drawing/2014/main" val="4103685396"/>
                  </a:ext>
                </a:extLst>
              </a:tr>
              <a:tr h="613543">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0.006 </a:t>
                      </a:r>
                    </a:p>
                  </a:txBody>
                  <a:tcPr anchor="ctr"/>
                </a:tc>
                <a:tc>
                  <a:txBody>
                    <a:bodyPr/>
                    <a:lstStyle/>
                    <a:p>
                      <a:pPr rtl="0" fontAlgn="base"/>
                      <a:r>
                        <a:rPr lang="en-US" sz="2800" dirty="0">
                          <a:solidFill>
                            <a:schemeClr val="tx1">
                              <a:lumMod val="75000"/>
                              <a:lumOff val="25000"/>
                            </a:schemeClr>
                          </a:solidFill>
                          <a:effectLst/>
                          <a:latin typeface="Century Gothic"/>
                        </a:rPr>
                        <a:t>**</a:t>
                      </a:r>
                      <a:r>
                        <a:rPr lang="en-US" sz="20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0.005229 </a:t>
                      </a:r>
                    </a:p>
                  </a:txBody>
                  <a:tcPr anchor="ctr"/>
                </a:tc>
                <a:tc>
                  <a:txBody>
                    <a:bodyPr/>
                    <a:lstStyle/>
                    <a:p>
                      <a:pPr rtl="0" fontAlgn="base"/>
                      <a:r>
                        <a:rPr lang="en-US" sz="2800" dirty="0">
                          <a:solidFill>
                            <a:schemeClr val="tx1">
                              <a:lumMod val="75000"/>
                              <a:lumOff val="25000"/>
                            </a:schemeClr>
                          </a:solidFill>
                          <a:effectLst/>
                          <a:latin typeface="Century Gothic"/>
                        </a:rPr>
                        <a:t>**</a:t>
                      </a:r>
                      <a:r>
                        <a:rPr lang="en-US" sz="20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0.08044 </a:t>
                      </a:r>
                    </a:p>
                  </a:txBody>
                  <a:tcPr anchor="ctr"/>
                </a:tc>
                <a:tc>
                  <a:txBody>
                    <a:bodyPr/>
                    <a:lstStyle/>
                    <a:p>
                      <a:pPr algn="l" rtl="0" fontAlgn="base"/>
                      <a:r>
                        <a:rPr lang="en-US" sz="3000" dirty="0">
                          <a:solidFill>
                            <a:schemeClr val="tx1">
                              <a:lumMod val="75000"/>
                              <a:lumOff val="25000"/>
                            </a:schemeClr>
                          </a:solidFill>
                          <a:effectLst/>
                          <a:latin typeface="Century Gothic"/>
                        </a:rPr>
                        <a:t>.</a:t>
                      </a:r>
                    </a:p>
                  </a:txBody>
                  <a:tcPr anchor="ctr"/>
                </a:tc>
                <a:tc>
                  <a:txBody>
                    <a:bodyPr/>
                    <a:lstStyle/>
                    <a:p>
                      <a:pPr rtl="0" fontAlgn="base"/>
                      <a:r>
                        <a:rPr lang="el-GR" sz="1600" dirty="0">
                          <a:solidFill>
                            <a:schemeClr val="tx1">
                              <a:lumMod val="75000"/>
                              <a:lumOff val="25000"/>
                            </a:schemeClr>
                          </a:solidFill>
                          <a:effectLst/>
                          <a:latin typeface="Century Gothic"/>
                        </a:rPr>
                        <a:t>ρ = 0.08422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tc>
                <a:extLst>
                  <a:ext uri="{0D108BD9-81ED-4DB2-BD59-A6C34878D82A}">
                    <a16:rowId xmlns:a16="http://schemas.microsoft.com/office/drawing/2014/main" val="11851093"/>
                  </a:ext>
                </a:extLst>
              </a:tr>
              <a:tr h="508000">
                <a:tc rowSpan="2">
                  <a:txBody>
                    <a:bodyPr/>
                    <a:lstStyle/>
                    <a:p>
                      <a:pPr rtl="0" fontAlgn="base"/>
                      <a:r>
                        <a:rPr lang="en-US" sz="1800" dirty="0">
                          <a:solidFill>
                            <a:schemeClr val="tx1">
                              <a:lumMod val="75000"/>
                              <a:lumOff val="25000"/>
                            </a:schemeClr>
                          </a:solidFill>
                          <a:effectLst/>
                          <a:latin typeface="Century Gothic"/>
                        </a:rPr>
                        <a:t>Slope Range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0.4059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0.4023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0.4704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0.4587 </a:t>
                      </a:r>
                    </a:p>
                  </a:txBody>
                  <a:tcPr anchor="ctr"/>
                </a:tc>
                <a:tc hMerge="1">
                  <a:txBody>
                    <a:bodyPr/>
                    <a:lstStyle/>
                    <a:p>
                      <a:endParaRPr lang="en-US"/>
                    </a:p>
                  </a:txBody>
                  <a:tcPr/>
                </a:tc>
                <a:extLst>
                  <a:ext uri="{0D108BD9-81ED-4DB2-BD59-A6C34878D82A}">
                    <a16:rowId xmlns:a16="http://schemas.microsoft.com/office/drawing/2014/main" val="744761167"/>
                  </a:ext>
                </a:extLst>
              </a:tr>
              <a:tr h="600205">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0.02076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0.02138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0.01186 </a:t>
                      </a:r>
                    </a:p>
                  </a:txBody>
                  <a:tcPr anchor="ctr"/>
                </a:tc>
                <a:tc>
                  <a:txBody>
                    <a:bodyPr/>
                    <a:lstStyle/>
                    <a:p>
                      <a:pPr rtl="0" fontAlgn="base"/>
                      <a:r>
                        <a:rPr lang="en-US" sz="2800" dirty="0">
                          <a:solidFill>
                            <a:schemeClr val="tx1">
                              <a:lumMod val="75000"/>
                              <a:lumOff val="25000"/>
                            </a:schemeClr>
                          </a:solidFill>
                          <a:effectLst/>
                          <a:latin typeface="Century Gothic"/>
                        </a:rPr>
                        <a:t>*</a:t>
                      </a:r>
                    </a:p>
                  </a:txBody>
                  <a:tcPr anchor="ctr"/>
                </a:tc>
                <a:tc>
                  <a:txBody>
                    <a:bodyPr/>
                    <a:lstStyle/>
                    <a:p>
                      <a:pPr rtl="0" fontAlgn="base"/>
                      <a:r>
                        <a:rPr lang="el-GR" sz="1600" dirty="0">
                          <a:solidFill>
                            <a:schemeClr val="tx1">
                              <a:lumMod val="75000"/>
                              <a:lumOff val="25000"/>
                            </a:schemeClr>
                          </a:solidFill>
                          <a:effectLst/>
                          <a:latin typeface="Century Gothic"/>
                        </a:rPr>
                        <a:t>ρ = 0.01318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extLst>
                  <a:ext uri="{0D108BD9-81ED-4DB2-BD59-A6C34878D82A}">
                    <a16:rowId xmlns:a16="http://schemas.microsoft.com/office/drawing/2014/main" val="1294735903"/>
                  </a:ext>
                </a:extLst>
              </a:tr>
              <a:tr h="508000">
                <a:tc rowSpan="2">
                  <a:txBody>
                    <a:bodyPr/>
                    <a:lstStyle/>
                    <a:p>
                      <a:pPr rtl="0" fontAlgn="base"/>
                      <a:r>
                        <a:rPr lang="en-US" sz="1800" dirty="0">
                          <a:solidFill>
                            <a:schemeClr val="tx1">
                              <a:lumMod val="75000"/>
                              <a:lumOff val="25000"/>
                            </a:schemeClr>
                          </a:solidFill>
                          <a:effectLst/>
                          <a:latin typeface="Century Gothic"/>
                        </a:rPr>
                        <a:t>Precipitation Range (mm)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0.3153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0.3084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0.06715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0.05632 </a:t>
                      </a:r>
                    </a:p>
                  </a:txBody>
                  <a:tcPr anchor="ctr"/>
                </a:tc>
                <a:tc hMerge="1">
                  <a:txBody>
                    <a:bodyPr/>
                    <a:lstStyle/>
                    <a:p>
                      <a:endParaRPr lang="en-US"/>
                    </a:p>
                  </a:txBody>
                  <a:tcPr/>
                </a:tc>
                <a:extLst>
                  <a:ext uri="{0D108BD9-81ED-4DB2-BD59-A6C34878D82A}">
                    <a16:rowId xmlns:a16="http://schemas.microsoft.com/office/drawing/2014/main" val="2892393447"/>
                  </a:ext>
                </a:extLst>
              </a:tr>
              <a:tr h="600205">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0.04209 </a:t>
                      </a:r>
                    </a:p>
                  </a:txBody>
                  <a:tcPr anchor="ctr"/>
                </a:tc>
                <a:tc>
                  <a:txBody>
                    <a:bodyPr/>
                    <a:lstStyle/>
                    <a:p>
                      <a:pPr rtl="0" fontAlgn="base"/>
                      <a:r>
                        <a:rPr lang="en-US" sz="2800" dirty="0">
                          <a:solidFill>
                            <a:schemeClr val="tx1">
                              <a:lumMod val="75000"/>
                              <a:lumOff val="25000"/>
                            </a:schemeClr>
                          </a:solidFill>
                          <a:effectLst/>
                          <a:latin typeface="Century Gothic"/>
                        </a:rPr>
                        <a:t>*</a:t>
                      </a:r>
                      <a:r>
                        <a:rPr lang="en-US" sz="16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0.04427 </a:t>
                      </a:r>
                    </a:p>
                  </a:txBody>
                  <a:tcPr anchor="ctr"/>
                </a:tc>
                <a:tc>
                  <a:txBody>
                    <a:bodyPr/>
                    <a:lstStyle/>
                    <a:p>
                      <a:pPr rtl="0" fontAlgn="base"/>
                      <a:r>
                        <a:rPr lang="en-US" sz="2800" dirty="0">
                          <a:solidFill>
                            <a:schemeClr val="tx1">
                              <a:lumMod val="75000"/>
                              <a:lumOff val="25000"/>
                            </a:schemeClr>
                          </a:solidFill>
                          <a:effectLst/>
                          <a:latin typeface="Century Gothic"/>
                        </a:rPr>
                        <a:t>* </a:t>
                      </a:r>
                    </a:p>
                  </a:txBody>
                  <a:tcPr anchor="ctr"/>
                </a:tc>
                <a:tc>
                  <a:txBody>
                    <a:bodyPr/>
                    <a:lstStyle/>
                    <a:p>
                      <a:pPr rtl="0" fontAlgn="base"/>
                      <a:r>
                        <a:rPr lang="el-GR" sz="1600" dirty="0">
                          <a:solidFill>
                            <a:schemeClr val="tx1">
                              <a:lumMod val="75000"/>
                              <a:lumOff val="25000"/>
                            </a:schemeClr>
                          </a:solidFill>
                          <a:effectLst/>
                          <a:latin typeface="Century Gothic"/>
                        </a:rPr>
                        <a:t>ρ = 0.2222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0.2381 </a:t>
                      </a:r>
                    </a:p>
                  </a:txBody>
                  <a:tcPr anchor="ctr"/>
                </a:tc>
                <a:tc>
                  <a:txBody>
                    <a:bodyPr/>
                    <a:lstStyle/>
                    <a:p>
                      <a:pPr rtl="0" fontAlgn="base"/>
                      <a:endParaRPr lang="en-US" sz="1100" dirty="0">
                        <a:solidFill>
                          <a:schemeClr val="tx1">
                            <a:lumMod val="75000"/>
                            <a:lumOff val="25000"/>
                          </a:schemeClr>
                        </a:solidFill>
                        <a:effectLst/>
                        <a:latin typeface="Century Gothic"/>
                      </a:endParaRPr>
                    </a:p>
                  </a:txBody>
                  <a:tcPr/>
                </a:tc>
                <a:extLst>
                  <a:ext uri="{0D108BD9-81ED-4DB2-BD59-A6C34878D82A}">
                    <a16:rowId xmlns:a16="http://schemas.microsoft.com/office/drawing/2014/main" val="1916180543"/>
                  </a:ext>
                </a:extLst>
              </a:tr>
            </a:tbl>
          </a:graphicData>
        </a:graphic>
      </p:graphicFrame>
      <p:sp>
        <p:nvSpPr>
          <p:cNvPr id="5" name="TextBox 4">
            <a:extLst>
              <a:ext uri="{FF2B5EF4-FFF2-40B4-BE49-F238E27FC236}">
                <a16:creationId xmlns:a16="http://schemas.microsoft.com/office/drawing/2014/main" id="{713D941B-3A41-2C4F-8ADC-CF907CB78BE1}"/>
              </a:ext>
            </a:extLst>
          </p:cNvPr>
          <p:cNvSpPr txBox="1"/>
          <p:nvPr/>
        </p:nvSpPr>
        <p:spPr>
          <a:xfrm>
            <a:off x="5958571" y="6117094"/>
            <a:ext cx="11484077" cy="337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chemeClr val="tx1">
                    <a:lumMod val="75000"/>
                    <a:lumOff val="25000"/>
                  </a:schemeClr>
                </a:solidFill>
                <a:latin typeface="Century Gothic"/>
              </a:rPr>
              <a:t>(** at the 1% level, * at the 5% level, and . at the 10% level)</a:t>
            </a:r>
            <a:r>
              <a:rPr lang="en-US" sz="16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392585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430510" y="270560"/>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cs typeface="Calibri Light" panose="020F0302020204030204"/>
              </a:rPr>
              <a:t>Regression Results: Leishmaniasis</a:t>
            </a:r>
          </a:p>
        </p:txBody>
      </p:sp>
      <p:graphicFrame>
        <p:nvGraphicFramePr>
          <p:cNvPr id="5" name="Table 4">
            <a:extLst>
              <a:ext uri="{FF2B5EF4-FFF2-40B4-BE49-F238E27FC236}">
                <a16:creationId xmlns:a16="http://schemas.microsoft.com/office/drawing/2014/main" id="{71138454-1556-4475-B053-DDBC447F3EF9}"/>
              </a:ext>
            </a:extLst>
          </p:cNvPr>
          <p:cNvGraphicFramePr>
            <a:graphicFrameLocks noGrp="1"/>
          </p:cNvGraphicFramePr>
          <p:nvPr>
            <p:extLst>
              <p:ext uri="{D42A27DB-BD31-4B8C-83A1-F6EECF244321}">
                <p14:modId xmlns:p14="http://schemas.microsoft.com/office/powerpoint/2010/main" val="2064339085"/>
              </p:ext>
            </p:extLst>
          </p:nvPr>
        </p:nvGraphicFramePr>
        <p:xfrm>
          <a:off x="594894" y="975723"/>
          <a:ext cx="11002211" cy="5234242"/>
        </p:xfrm>
        <a:graphic>
          <a:graphicData uri="http://schemas.openxmlformats.org/drawingml/2006/table">
            <a:tbl>
              <a:tblPr firstRow="1" bandRow="1">
                <a:tableStyleId>{5C22544A-7EE6-4342-B048-85BDC9FD1C3A}</a:tableStyleId>
              </a:tblPr>
              <a:tblGrid>
                <a:gridCol w="1540403">
                  <a:extLst>
                    <a:ext uri="{9D8B030D-6E8A-4147-A177-3AD203B41FA5}">
                      <a16:colId xmlns:a16="http://schemas.microsoft.com/office/drawing/2014/main" val="1734308332"/>
                    </a:ext>
                  </a:extLst>
                </a:gridCol>
                <a:gridCol w="1546724">
                  <a:extLst>
                    <a:ext uri="{9D8B030D-6E8A-4147-A177-3AD203B41FA5}">
                      <a16:colId xmlns:a16="http://schemas.microsoft.com/office/drawing/2014/main" val="1404714626"/>
                    </a:ext>
                  </a:extLst>
                </a:gridCol>
                <a:gridCol w="680440">
                  <a:extLst>
                    <a:ext uri="{9D8B030D-6E8A-4147-A177-3AD203B41FA5}">
                      <a16:colId xmlns:a16="http://schemas.microsoft.com/office/drawing/2014/main" val="3434721166"/>
                    </a:ext>
                  </a:extLst>
                </a:gridCol>
                <a:gridCol w="1791518">
                  <a:extLst>
                    <a:ext uri="{9D8B030D-6E8A-4147-A177-3AD203B41FA5}">
                      <a16:colId xmlns:a16="http://schemas.microsoft.com/office/drawing/2014/main" val="453838888"/>
                    </a:ext>
                  </a:extLst>
                </a:gridCol>
                <a:gridCol w="738542">
                  <a:extLst>
                    <a:ext uri="{9D8B030D-6E8A-4147-A177-3AD203B41FA5}">
                      <a16:colId xmlns:a16="http://schemas.microsoft.com/office/drawing/2014/main" val="2052698623"/>
                    </a:ext>
                  </a:extLst>
                </a:gridCol>
                <a:gridCol w="1691511">
                  <a:extLst>
                    <a:ext uri="{9D8B030D-6E8A-4147-A177-3AD203B41FA5}">
                      <a16:colId xmlns:a16="http://schemas.microsoft.com/office/drawing/2014/main" val="1594223400"/>
                    </a:ext>
                  </a:extLst>
                </a:gridCol>
                <a:gridCol w="647763">
                  <a:extLst>
                    <a:ext uri="{9D8B030D-6E8A-4147-A177-3AD203B41FA5}">
                      <a16:colId xmlns:a16="http://schemas.microsoft.com/office/drawing/2014/main" val="2733819582"/>
                    </a:ext>
                  </a:extLst>
                </a:gridCol>
                <a:gridCol w="1767561">
                  <a:extLst>
                    <a:ext uri="{9D8B030D-6E8A-4147-A177-3AD203B41FA5}">
                      <a16:colId xmlns:a16="http://schemas.microsoft.com/office/drawing/2014/main" val="2309248892"/>
                    </a:ext>
                  </a:extLst>
                </a:gridCol>
                <a:gridCol w="597749">
                  <a:extLst>
                    <a:ext uri="{9D8B030D-6E8A-4147-A177-3AD203B41FA5}">
                      <a16:colId xmlns:a16="http://schemas.microsoft.com/office/drawing/2014/main" val="681353730"/>
                    </a:ext>
                  </a:extLst>
                </a:gridCol>
              </a:tblGrid>
              <a:tr h="669236">
                <a:tc>
                  <a:txBody>
                    <a:bodyPr/>
                    <a:lstStyle/>
                    <a:p>
                      <a:pPr algn="ctr" rtl="0" fontAlgn="base"/>
                      <a:r>
                        <a:rPr lang="en-US" sz="1800" dirty="0">
                          <a:effectLst/>
                          <a:latin typeface="Century Gothic"/>
                        </a:rPr>
                        <a:t>Variable </a:t>
                      </a:r>
                    </a:p>
                  </a:txBody>
                  <a:tcPr anchor="ctr"/>
                </a:tc>
                <a:tc gridSpan="2">
                  <a:txBody>
                    <a:bodyPr/>
                    <a:lstStyle/>
                    <a:p>
                      <a:pPr algn="ctr" rtl="0" fontAlgn="base"/>
                      <a:r>
                        <a:rPr lang="en-US" sz="1800" dirty="0">
                          <a:effectLst/>
                          <a:latin typeface="Century Gothic"/>
                        </a:rPr>
                        <a:t>Wet Season </a:t>
                      </a:r>
                      <a:endParaRPr lang="en-US"/>
                    </a:p>
                    <a:p>
                      <a:pPr lvl="0" algn="ctr">
                        <a:buNone/>
                      </a:pPr>
                      <a:r>
                        <a:rPr lang="en-US" sz="1800" dirty="0">
                          <a:effectLst/>
                          <a:latin typeface="Century Gothic"/>
                        </a:rPr>
                        <a:t>2010 </a:t>
                      </a:r>
                    </a:p>
                  </a:txBody>
                  <a:tcPr anchor="ctr"/>
                </a:tc>
                <a:tc hMerge="1">
                  <a:txBody>
                    <a:bodyPr/>
                    <a:lstStyle/>
                    <a:p>
                      <a:endParaRPr lang="en-US"/>
                    </a:p>
                  </a:txBody>
                  <a:tcPr/>
                </a:tc>
                <a:tc gridSpan="2">
                  <a:txBody>
                    <a:bodyPr/>
                    <a:lstStyle/>
                    <a:p>
                      <a:pPr algn="ctr" rtl="0" fontAlgn="base"/>
                      <a:r>
                        <a:rPr lang="en-US" sz="1800" dirty="0">
                          <a:effectLst/>
                          <a:latin typeface="Century Gothic"/>
                        </a:rPr>
                        <a:t>Seasonal Year </a:t>
                      </a:r>
                      <a:endParaRPr lang="en-US" dirty="0"/>
                    </a:p>
                    <a:p>
                      <a:pPr lvl="0" algn="ctr">
                        <a:buNone/>
                      </a:pPr>
                      <a:r>
                        <a:rPr lang="en-US" sz="1800" dirty="0">
                          <a:effectLst/>
                          <a:latin typeface="Century Gothic"/>
                        </a:rPr>
                        <a:t>2010 </a:t>
                      </a:r>
                    </a:p>
                  </a:txBody>
                  <a:tcPr anchor="ctr"/>
                </a:tc>
                <a:tc hMerge="1">
                  <a:txBody>
                    <a:bodyPr/>
                    <a:lstStyle/>
                    <a:p>
                      <a:endParaRPr lang="en-US"/>
                    </a:p>
                  </a:txBody>
                  <a:tcPr/>
                </a:tc>
                <a:tc gridSpan="2">
                  <a:txBody>
                    <a:bodyPr/>
                    <a:lstStyle/>
                    <a:p>
                      <a:pPr algn="ctr" rtl="0" fontAlgn="base"/>
                      <a:r>
                        <a:rPr lang="en-US" sz="1800" dirty="0">
                          <a:effectLst/>
                          <a:latin typeface="Century Gothic"/>
                        </a:rPr>
                        <a:t>Wet Season </a:t>
                      </a:r>
                      <a:endParaRPr lang="en-US"/>
                    </a:p>
                    <a:p>
                      <a:pPr lvl="0" algn="ctr">
                        <a:buNone/>
                      </a:pPr>
                      <a:r>
                        <a:rPr lang="en-US" sz="1800" dirty="0">
                          <a:effectLst/>
                          <a:latin typeface="Century Gothic"/>
                        </a:rPr>
                        <a:t>2020 </a:t>
                      </a:r>
                    </a:p>
                  </a:txBody>
                  <a:tcPr anchor="ctr"/>
                </a:tc>
                <a:tc hMerge="1">
                  <a:txBody>
                    <a:bodyPr/>
                    <a:lstStyle/>
                    <a:p>
                      <a:endParaRPr lang="en-US"/>
                    </a:p>
                  </a:txBody>
                  <a:tcPr/>
                </a:tc>
                <a:tc gridSpan="2">
                  <a:txBody>
                    <a:bodyPr/>
                    <a:lstStyle/>
                    <a:p>
                      <a:pPr algn="ctr" rtl="0" fontAlgn="base"/>
                      <a:r>
                        <a:rPr lang="en-US" sz="1800" dirty="0">
                          <a:effectLst/>
                          <a:latin typeface="Century Gothic"/>
                        </a:rPr>
                        <a:t>Seasonal Year 2020 </a:t>
                      </a:r>
                    </a:p>
                  </a:txBody>
                  <a:tcPr anchor="ctr"/>
                </a:tc>
                <a:tc hMerge="1">
                  <a:txBody>
                    <a:bodyPr/>
                    <a:lstStyle/>
                    <a:p>
                      <a:endParaRPr lang="en-US"/>
                    </a:p>
                  </a:txBody>
                  <a:tcPr/>
                </a:tc>
                <a:extLst>
                  <a:ext uri="{0D108BD9-81ED-4DB2-BD59-A6C34878D82A}">
                    <a16:rowId xmlns:a16="http://schemas.microsoft.com/office/drawing/2014/main" val="4243622712"/>
                  </a:ext>
                </a:extLst>
              </a:tr>
              <a:tr h="521715">
                <a:tc rowSpan="2">
                  <a:txBody>
                    <a:bodyPr/>
                    <a:lstStyle/>
                    <a:p>
                      <a:pPr rtl="0" fontAlgn="base"/>
                      <a:r>
                        <a:rPr lang="en-US" sz="1800" dirty="0">
                          <a:solidFill>
                            <a:schemeClr val="tx1">
                              <a:lumMod val="75000"/>
                              <a:lumOff val="25000"/>
                            </a:schemeClr>
                          </a:solidFill>
                          <a:effectLst/>
                          <a:latin typeface="Century Gothic"/>
                        </a:rPr>
                        <a:t>Elevation Mean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0.6872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0.7387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0.6329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0.5015 </a:t>
                      </a:r>
                    </a:p>
                  </a:txBody>
                  <a:tcPr anchor="ctr"/>
                </a:tc>
                <a:tc hMerge="1">
                  <a:txBody>
                    <a:bodyPr/>
                    <a:lstStyle/>
                    <a:p>
                      <a:endParaRPr lang="en-US"/>
                    </a:p>
                  </a:txBody>
                  <a:tcPr/>
                </a:tc>
                <a:extLst>
                  <a:ext uri="{0D108BD9-81ED-4DB2-BD59-A6C34878D82A}">
                    <a16:rowId xmlns:a16="http://schemas.microsoft.com/office/drawing/2014/main" val="2126816627"/>
                  </a:ext>
                </a:extLst>
              </a:tr>
              <a:tr h="603233">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9.84</a:t>
                      </a:r>
                      <a:r>
                        <a:rPr lang="en-US" sz="1600" dirty="0">
                          <a:solidFill>
                            <a:schemeClr val="tx1">
                              <a:lumMod val="75000"/>
                              <a:lumOff val="25000"/>
                            </a:schemeClr>
                          </a:solidFill>
                          <a:effectLst/>
                          <a:latin typeface="Century Gothic"/>
                        </a:rPr>
                        <a:t>x10</a:t>
                      </a:r>
                      <a:r>
                        <a:rPr lang="en-US" sz="1600" baseline="30000" dirty="0">
                          <a:solidFill>
                            <a:schemeClr val="tx1">
                              <a:lumMod val="75000"/>
                              <a:lumOff val="25000"/>
                            </a:schemeClr>
                          </a:solidFill>
                          <a:effectLst/>
                          <a:latin typeface="Century Gothic"/>
                        </a:rPr>
                        <a:t>-4</a:t>
                      </a:r>
                      <a:r>
                        <a:rPr lang="en-US" sz="1600" dirty="0">
                          <a:solidFill>
                            <a:schemeClr val="tx1">
                              <a:lumMod val="75000"/>
                              <a:lumOff val="25000"/>
                            </a:schemeClr>
                          </a:solidFill>
                          <a:effectLst/>
                          <a:latin typeface="Century Gothic"/>
                        </a:rPr>
                        <a:t> </a:t>
                      </a:r>
                    </a:p>
                  </a:txBody>
                  <a:tcPr anchor="ctr"/>
                </a:tc>
                <a:tc>
                  <a:txBody>
                    <a:bodyPr/>
                    <a:lstStyle/>
                    <a:p>
                      <a:pPr rtl="0" fontAlgn="base"/>
                      <a:r>
                        <a:rPr lang="en-US" sz="2800" dirty="0">
                          <a:solidFill>
                            <a:schemeClr val="tx1">
                              <a:lumMod val="75000"/>
                              <a:lumOff val="25000"/>
                            </a:schemeClr>
                          </a:solidFill>
                          <a:effectLst/>
                          <a:latin typeface="Century Gothic"/>
                        </a:rPr>
                        <a:t>***</a:t>
                      </a:r>
                    </a:p>
                  </a:txBody>
                  <a:tcPr anchor="ctr"/>
                </a:tc>
                <a:tc>
                  <a:txBody>
                    <a:bodyPr/>
                    <a:lstStyle/>
                    <a:p>
                      <a:pPr rtl="0" fontAlgn="base"/>
                      <a:r>
                        <a:rPr lang="el-GR" sz="1600" dirty="0">
                          <a:solidFill>
                            <a:schemeClr val="tx1">
                              <a:lumMod val="75000"/>
                              <a:lumOff val="25000"/>
                            </a:schemeClr>
                          </a:solidFill>
                          <a:effectLst/>
                          <a:latin typeface="Century Gothic"/>
                        </a:rPr>
                        <a:t>ρ = 4.27</a:t>
                      </a:r>
                      <a:r>
                        <a:rPr lang="en-US" sz="1600" dirty="0">
                          <a:solidFill>
                            <a:schemeClr val="tx1">
                              <a:lumMod val="75000"/>
                              <a:lumOff val="25000"/>
                            </a:schemeClr>
                          </a:solidFill>
                          <a:effectLst/>
                          <a:latin typeface="Century Gothic"/>
                        </a:rPr>
                        <a:t>x10</a:t>
                      </a:r>
                      <a:r>
                        <a:rPr lang="en-US" sz="1600" baseline="30000" dirty="0">
                          <a:solidFill>
                            <a:schemeClr val="tx1">
                              <a:lumMod val="75000"/>
                              <a:lumOff val="25000"/>
                            </a:schemeClr>
                          </a:solidFill>
                          <a:effectLst/>
                          <a:latin typeface="Century Gothic"/>
                        </a:rPr>
                        <a:t>-4</a:t>
                      </a:r>
                      <a:r>
                        <a:rPr lang="en-US" sz="1600" dirty="0">
                          <a:solidFill>
                            <a:schemeClr val="tx1">
                              <a:lumMod val="75000"/>
                              <a:lumOff val="25000"/>
                            </a:schemeClr>
                          </a:solidFill>
                          <a:effectLst/>
                          <a:latin typeface="Century Gothic"/>
                        </a:rPr>
                        <a:t> </a:t>
                      </a:r>
                    </a:p>
                  </a:txBody>
                  <a:tcPr anchor="ctr"/>
                </a:tc>
                <a:tc>
                  <a:txBody>
                    <a:bodyPr/>
                    <a:lstStyle/>
                    <a:p>
                      <a:pPr rtl="0" fontAlgn="base"/>
                      <a:r>
                        <a:rPr lang="en-US" sz="2800" dirty="0">
                          <a:solidFill>
                            <a:schemeClr val="tx1">
                              <a:lumMod val="75000"/>
                              <a:lumOff val="25000"/>
                            </a:schemeClr>
                          </a:solidFill>
                          <a:effectLst/>
                          <a:latin typeface="Century Gothic"/>
                        </a:rPr>
                        <a:t>***</a:t>
                      </a:r>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a:t>
                      </a:r>
                      <a:r>
                        <a:rPr lang="en-US" sz="1600" dirty="0">
                          <a:solidFill>
                            <a:schemeClr val="tx1">
                              <a:lumMod val="75000"/>
                              <a:lumOff val="25000"/>
                            </a:schemeClr>
                          </a:solidFill>
                          <a:effectLst/>
                          <a:latin typeface="Century Gothic"/>
                        </a:rPr>
                        <a:t>0.00</a:t>
                      </a:r>
                      <a:r>
                        <a:rPr lang="el-GR" sz="1600" dirty="0">
                          <a:solidFill>
                            <a:schemeClr val="tx1">
                              <a:lumMod val="75000"/>
                              <a:lumOff val="25000"/>
                            </a:schemeClr>
                          </a:solidFill>
                          <a:effectLst/>
                          <a:latin typeface="Century Gothic"/>
                        </a:rPr>
                        <a:t>233</a:t>
                      </a:r>
                      <a:r>
                        <a:rPr lang="en-US" sz="1600" dirty="0">
                          <a:solidFill>
                            <a:schemeClr val="tx1">
                              <a:lumMod val="75000"/>
                              <a:lumOff val="25000"/>
                            </a:schemeClr>
                          </a:solidFill>
                          <a:effectLst/>
                          <a:latin typeface="Century Gothic"/>
                        </a:rPr>
                        <a:t> </a:t>
                      </a:r>
                    </a:p>
                  </a:txBody>
                  <a:tcPr anchor="ctr"/>
                </a:tc>
                <a:tc>
                  <a:txBody>
                    <a:bodyPr/>
                    <a:lstStyle/>
                    <a:p>
                      <a:pPr rtl="0" fontAlgn="base"/>
                      <a:r>
                        <a:rPr lang="en-US" sz="2800" dirty="0">
                          <a:solidFill>
                            <a:schemeClr val="tx1">
                              <a:lumMod val="75000"/>
                              <a:lumOff val="25000"/>
                            </a:schemeClr>
                          </a:solidFill>
                          <a:effectLst/>
                          <a:latin typeface="Century Gothic"/>
                        </a:rPr>
                        <a:t>** </a:t>
                      </a:r>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a:t>
                      </a:r>
                      <a:r>
                        <a:rPr lang="en-US" sz="1600" dirty="0">
                          <a:solidFill>
                            <a:schemeClr val="tx1">
                              <a:lumMod val="75000"/>
                              <a:lumOff val="25000"/>
                            </a:schemeClr>
                          </a:solidFill>
                          <a:effectLst/>
                          <a:latin typeface="Century Gothic"/>
                        </a:rPr>
                        <a:t>0.00886</a:t>
                      </a:r>
                    </a:p>
                  </a:txBody>
                  <a:tcPr anchor="ctr"/>
                </a:tc>
                <a:tc>
                  <a:txBody>
                    <a:bodyPr/>
                    <a:lstStyle/>
                    <a:p>
                      <a:pPr rtl="0" fontAlgn="base"/>
                      <a:r>
                        <a:rPr lang="en-US" sz="2800" dirty="0">
                          <a:solidFill>
                            <a:schemeClr val="tx1">
                              <a:lumMod val="75000"/>
                              <a:lumOff val="25000"/>
                            </a:schemeClr>
                          </a:solidFill>
                          <a:effectLst/>
                          <a:latin typeface="Century Gothic"/>
                        </a:rPr>
                        <a:t>**</a:t>
                      </a:r>
                      <a:endParaRPr lang="en-US" sz="1600" dirty="0">
                        <a:solidFill>
                          <a:schemeClr val="tx1">
                            <a:lumMod val="75000"/>
                            <a:lumOff val="25000"/>
                          </a:schemeClr>
                        </a:solidFill>
                        <a:effectLst/>
                        <a:latin typeface="Century Gothic"/>
                      </a:endParaRPr>
                    </a:p>
                  </a:txBody>
                  <a:tcPr anchor="ctr"/>
                </a:tc>
                <a:extLst>
                  <a:ext uri="{0D108BD9-81ED-4DB2-BD59-A6C34878D82A}">
                    <a16:rowId xmlns:a16="http://schemas.microsoft.com/office/drawing/2014/main" val="3569643205"/>
                  </a:ext>
                </a:extLst>
              </a:tr>
              <a:tr h="570626">
                <a:tc rowSpan="2">
                  <a:txBody>
                    <a:bodyPr/>
                    <a:lstStyle/>
                    <a:p>
                      <a:pPr rtl="0" fontAlgn="base"/>
                      <a:r>
                        <a:rPr lang="en-US" sz="1800" dirty="0">
                          <a:solidFill>
                            <a:schemeClr val="tx1">
                              <a:lumMod val="75000"/>
                              <a:lumOff val="25000"/>
                            </a:schemeClr>
                          </a:solidFill>
                          <a:effectLst/>
                          <a:latin typeface="Century Gothic"/>
                        </a:rPr>
                        <a:t>Forest Area (km</a:t>
                      </a:r>
                      <a:r>
                        <a:rPr lang="en-US" sz="1800" baseline="30000" dirty="0">
                          <a:solidFill>
                            <a:schemeClr val="tx1">
                              <a:lumMod val="75000"/>
                              <a:lumOff val="25000"/>
                            </a:schemeClr>
                          </a:solidFill>
                          <a:effectLst/>
                          <a:latin typeface="Century Gothic"/>
                        </a:rPr>
                        <a:t>2</a:t>
                      </a:r>
                      <a:r>
                        <a:rPr lang="en-US" sz="1800" dirty="0">
                          <a:solidFill>
                            <a:schemeClr val="tx1">
                              <a:lumMod val="75000"/>
                              <a:lumOff val="25000"/>
                            </a:schemeClr>
                          </a:solidFill>
                          <a:effectLst/>
                          <a:latin typeface="Century Gothic"/>
                        </a:rPr>
                        <a:t>)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-0.07692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-0.0794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-0.1001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-0.08193 </a:t>
                      </a:r>
                    </a:p>
                  </a:txBody>
                  <a:tcPr anchor="ctr"/>
                </a:tc>
                <a:tc hMerge="1">
                  <a:txBody>
                    <a:bodyPr/>
                    <a:lstStyle/>
                    <a:p>
                      <a:endParaRPr lang="en-US"/>
                    </a:p>
                  </a:txBody>
                  <a:tcPr/>
                </a:tc>
                <a:extLst>
                  <a:ext uri="{0D108BD9-81ED-4DB2-BD59-A6C34878D82A}">
                    <a16:rowId xmlns:a16="http://schemas.microsoft.com/office/drawing/2014/main" val="497771585"/>
                  </a:ext>
                </a:extLst>
              </a:tr>
              <a:tr h="603233">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0.6059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0.6175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0.7705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n-US" sz="1600" dirty="0">
                          <a:solidFill>
                            <a:schemeClr val="tx1">
                              <a:lumMod val="75000"/>
                              <a:lumOff val="25000"/>
                            </a:schemeClr>
                          </a:solidFill>
                          <a:effectLst/>
                          <a:latin typeface="Century Gothic"/>
                        </a:rPr>
                        <a:t>0.634 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extLst>
                  <a:ext uri="{0D108BD9-81ED-4DB2-BD59-A6C34878D82A}">
                    <a16:rowId xmlns:a16="http://schemas.microsoft.com/office/drawing/2014/main" val="77450095"/>
                  </a:ext>
                </a:extLst>
              </a:tr>
              <a:tr h="521715">
                <a:tc rowSpan="2">
                  <a:txBody>
                    <a:bodyPr/>
                    <a:lstStyle/>
                    <a:p>
                      <a:pPr rtl="0" fontAlgn="base"/>
                      <a:r>
                        <a:rPr lang="en-US" sz="1800" dirty="0">
                          <a:solidFill>
                            <a:schemeClr val="tx1">
                              <a:lumMod val="75000"/>
                              <a:lumOff val="25000"/>
                            </a:schemeClr>
                          </a:solidFill>
                          <a:effectLst/>
                          <a:latin typeface="Century Gothic"/>
                        </a:rPr>
                        <a:t>Forest Edge (</a:t>
                      </a:r>
                      <a:r>
                        <a:rPr lang="en-US" sz="1800" b="0" i="0" u="none" strike="noStrike" noProof="0" dirty="0">
                          <a:solidFill>
                            <a:schemeClr val="tx1">
                              <a:lumMod val="75000"/>
                              <a:lumOff val="25000"/>
                            </a:schemeClr>
                          </a:solidFill>
                          <a:effectLst/>
                          <a:latin typeface="Century Gothic"/>
                        </a:rPr>
                        <a:t>km</a:t>
                      </a:r>
                      <a:r>
                        <a:rPr lang="en-US" sz="1800" b="0" i="0" u="none" strike="noStrike" baseline="30000" noProof="0" dirty="0">
                          <a:solidFill>
                            <a:schemeClr val="tx1">
                              <a:lumMod val="75000"/>
                              <a:lumOff val="25000"/>
                            </a:schemeClr>
                          </a:solidFill>
                          <a:effectLst/>
                          <a:latin typeface="Century Gothic"/>
                        </a:rPr>
                        <a:t>2</a:t>
                      </a:r>
                      <a:r>
                        <a:rPr lang="en-US" sz="1800" b="0" i="0" u="none" strike="noStrike" noProof="0" dirty="0">
                          <a:solidFill>
                            <a:schemeClr val="tx1">
                              <a:lumMod val="75000"/>
                              <a:lumOff val="25000"/>
                            </a:schemeClr>
                          </a:solidFill>
                          <a:effectLst/>
                          <a:latin typeface="Century Gothic"/>
                        </a:rPr>
                        <a:t>)</a:t>
                      </a:r>
                      <a:endParaRPr lang="en-US" sz="1800" dirty="0">
                        <a:solidFill>
                          <a:schemeClr val="tx1">
                            <a:lumMod val="75000"/>
                            <a:lumOff val="25000"/>
                          </a:schemeClr>
                        </a:solidFill>
                        <a:effectLst/>
                        <a:latin typeface="Century Gothic"/>
                      </a:endParaRP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0.05229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0.04496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0.07705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-0.03265 </a:t>
                      </a:r>
                    </a:p>
                  </a:txBody>
                  <a:tcPr anchor="ctr"/>
                </a:tc>
                <a:tc hMerge="1">
                  <a:txBody>
                    <a:bodyPr/>
                    <a:lstStyle/>
                    <a:p>
                      <a:endParaRPr lang="en-US"/>
                    </a:p>
                  </a:txBody>
                  <a:tcPr/>
                </a:tc>
                <a:extLst>
                  <a:ext uri="{0D108BD9-81ED-4DB2-BD59-A6C34878D82A}">
                    <a16:rowId xmlns:a16="http://schemas.microsoft.com/office/drawing/2014/main" val="4033534774"/>
                  </a:ext>
                </a:extLst>
              </a:tr>
              <a:tr h="554322">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0.2443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0.2561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0.2086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0.4296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extLst>
                  <a:ext uri="{0D108BD9-81ED-4DB2-BD59-A6C34878D82A}">
                    <a16:rowId xmlns:a16="http://schemas.microsoft.com/office/drawing/2014/main" val="578420518"/>
                  </a:ext>
                </a:extLst>
              </a:tr>
              <a:tr h="554322">
                <a:tc rowSpan="2">
                  <a:txBody>
                    <a:bodyPr/>
                    <a:lstStyle/>
                    <a:p>
                      <a:pPr rtl="0" fontAlgn="base"/>
                      <a:r>
                        <a:rPr lang="en-US" sz="1800" dirty="0">
                          <a:solidFill>
                            <a:schemeClr val="tx1">
                              <a:lumMod val="75000"/>
                              <a:lumOff val="25000"/>
                            </a:schemeClr>
                          </a:solidFill>
                          <a:effectLst/>
                          <a:latin typeface="Century Gothic"/>
                        </a:rPr>
                        <a:t>Urban-Forest Edge (km</a:t>
                      </a:r>
                      <a:r>
                        <a:rPr lang="en-US" sz="1800" baseline="30000" dirty="0">
                          <a:solidFill>
                            <a:schemeClr val="tx1">
                              <a:lumMod val="75000"/>
                              <a:lumOff val="25000"/>
                            </a:schemeClr>
                          </a:solidFill>
                          <a:effectLst/>
                          <a:latin typeface="Century Gothic"/>
                        </a:rPr>
                        <a:t>2</a:t>
                      </a:r>
                      <a:r>
                        <a:rPr lang="en-US" sz="1800" dirty="0">
                          <a:solidFill>
                            <a:schemeClr val="tx1">
                              <a:lumMod val="75000"/>
                              <a:lumOff val="25000"/>
                            </a:schemeClr>
                          </a:solidFill>
                          <a:effectLst/>
                          <a:latin typeface="Century Gothic"/>
                        </a:rPr>
                        <a:t>) </a:t>
                      </a:r>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-0.07998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-0.02922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0.06285 </a:t>
                      </a:r>
                    </a:p>
                  </a:txBody>
                  <a:tcPr anchor="ctr"/>
                </a:tc>
                <a:tc hMerge="1">
                  <a:txBody>
                    <a:bodyPr/>
                    <a:lstStyle/>
                    <a:p>
                      <a:endParaRPr lang="en-US"/>
                    </a:p>
                  </a:txBody>
                  <a:tcPr/>
                </a:tc>
                <a:tc gridSpan="2">
                  <a:txBody>
                    <a:bodyPr/>
                    <a:lstStyle/>
                    <a:p>
                      <a:pPr rtl="0" fontAlgn="base"/>
                      <a:r>
                        <a:rPr lang="en-US" sz="1600" dirty="0">
                          <a:solidFill>
                            <a:schemeClr val="tx1">
                              <a:lumMod val="75000"/>
                              <a:lumOff val="25000"/>
                            </a:schemeClr>
                          </a:solidFill>
                          <a:effectLst/>
                          <a:latin typeface="Century Gothic"/>
                        </a:rPr>
                        <a:t>R</a:t>
                      </a:r>
                      <a:r>
                        <a:rPr lang="en-US" sz="1600" baseline="30000" dirty="0">
                          <a:solidFill>
                            <a:schemeClr val="tx1">
                              <a:lumMod val="75000"/>
                              <a:lumOff val="25000"/>
                            </a:schemeClr>
                          </a:solidFill>
                          <a:effectLst/>
                          <a:latin typeface="Century Gothic"/>
                        </a:rPr>
                        <a:t>2 </a:t>
                      </a:r>
                      <a:r>
                        <a:rPr lang="en-US" sz="1600" dirty="0">
                          <a:solidFill>
                            <a:schemeClr val="tx1">
                              <a:lumMod val="75000"/>
                              <a:lumOff val="25000"/>
                            </a:schemeClr>
                          </a:solidFill>
                          <a:effectLst/>
                          <a:latin typeface="Century Gothic"/>
                        </a:rPr>
                        <a:t>= 0.05536 </a:t>
                      </a:r>
                    </a:p>
                  </a:txBody>
                  <a:tcPr anchor="ctr"/>
                </a:tc>
                <a:tc hMerge="1">
                  <a:txBody>
                    <a:bodyPr/>
                    <a:lstStyle/>
                    <a:p>
                      <a:endParaRPr lang="en-US"/>
                    </a:p>
                  </a:txBody>
                  <a:tcPr/>
                </a:tc>
                <a:extLst>
                  <a:ext uri="{0D108BD9-81ED-4DB2-BD59-A6C34878D82A}">
                    <a16:rowId xmlns:a16="http://schemas.microsoft.com/office/drawing/2014/main" val="1696152837"/>
                  </a:ext>
                </a:extLst>
              </a:tr>
              <a:tr h="635840">
                <a:tc vMerge="1">
                  <a:txBody>
                    <a:bodyPr/>
                    <a:lstStyle/>
                    <a:p>
                      <a:endParaRPr lang="en-US"/>
                    </a:p>
                  </a:txBody>
                  <a:tcPr/>
                </a:tc>
                <a:tc>
                  <a:txBody>
                    <a:bodyPr/>
                    <a:lstStyle/>
                    <a:p>
                      <a:pPr rtl="0" fontAlgn="base"/>
                      <a:r>
                        <a:rPr lang="el-GR" sz="1600" dirty="0">
                          <a:solidFill>
                            <a:schemeClr val="tx1">
                              <a:lumMod val="75000"/>
                              <a:lumOff val="25000"/>
                            </a:schemeClr>
                          </a:solidFill>
                          <a:effectLst/>
                          <a:latin typeface="Century Gothic"/>
                        </a:rPr>
                        <a:t>ρ = 0.6228 </a:t>
                      </a:r>
                    </a:p>
                  </a:txBody>
                  <a:tcPr anchor="ctr"/>
                </a:tc>
                <a:tc>
                  <a:txBody>
                    <a:bodyPr/>
                    <a:lstStyle/>
                    <a:p>
                      <a:pPr rtl="0" fontAlgn="base"/>
                      <a:endParaRPr lang="en-US"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0.4193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0.2284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tc>
                  <a:txBody>
                    <a:bodyPr/>
                    <a:lstStyle/>
                    <a:p>
                      <a:pPr rtl="0" fontAlgn="base"/>
                      <a:r>
                        <a:rPr lang="el-GR" sz="1600" dirty="0">
                          <a:solidFill>
                            <a:schemeClr val="tx1">
                              <a:lumMod val="75000"/>
                              <a:lumOff val="25000"/>
                            </a:schemeClr>
                          </a:solidFill>
                          <a:effectLst/>
                          <a:latin typeface="Century Gothic"/>
                        </a:rPr>
                        <a:t>ρ = 0.2396 </a:t>
                      </a:r>
                    </a:p>
                  </a:txBody>
                  <a:tcPr anchor="ctr"/>
                </a:tc>
                <a:tc>
                  <a:txBody>
                    <a:bodyPr/>
                    <a:lstStyle/>
                    <a:p>
                      <a:pPr rtl="0" fontAlgn="base"/>
                      <a:endParaRPr lang="el-GR" sz="1600" dirty="0">
                        <a:solidFill>
                          <a:schemeClr val="tx1">
                            <a:lumMod val="75000"/>
                            <a:lumOff val="25000"/>
                          </a:schemeClr>
                        </a:solidFill>
                        <a:effectLst/>
                        <a:latin typeface="Century Gothic"/>
                      </a:endParaRPr>
                    </a:p>
                  </a:txBody>
                  <a:tcPr anchor="ctr"/>
                </a:tc>
                <a:extLst>
                  <a:ext uri="{0D108BD9-81ED-4DB2-BD59-A6C34878D82A}">
                    <a16:rowId xmlns:a16="http://schemas.microsoft.com/office/drawing/2014/main" val="386089356"/>
                  </a:ext>
                </a:extLst>
              </a:tr>
            </a:tbl>
          </a:graphicData>
        </a:graphic>
      </p:graphicFrame>
      <p:sp>
        <p:nvSpPr>
          <p:cNvPr id="6" name="TextBox 5">
            <a:extLst>
              <a:ext uri="{FF2B5EF4-FFF2-40B4-BE49-F238E27FC236}">
                <a16:creationId xmlns:a16="http://schemas.microsoft.com/office/drawing/2014/main" id="{FD8AE7F4-0144-4E78-9554-B0DA1F0A368A}"/>
              </a:ext>
            </a:extLst>
          </p:cNvPr>
          <p:cNvSpPr txBox="1"/>
          <p:nvPr/>
        </p:nvSpPr>
        <p:spPr>
          <a:xfrm>
            <a:off x="4382577" y="6209965"/>
            <a:ext cx="11484077" cy="337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chemeClr val="tx1">
                    <a:lumMod val="75000"/>
                    <a:lumOff val="25000"/>
                  </a:schemeClr>
                </a:solidFill>
                <a:latin typeface="Century Gothic"/>
              </a:rPr>
              <a:t>(*** indicates statistical significance at the 0.1% level, ** at the 1% level)</a:t>
            </a:r>
            <a:r>
              <a:rPr lang="en-US" sz="16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157719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18844" y="456135"/>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cs typeface="Calibri Light" panose="020F0302020204030204"/>
              </a:rPr>
              <a:t>Regression to Risk Matrix</a:t>
            </a:r>
          </a:p>
        </p:txBody>
      </p:sp>
      <p:sp>
        <p:nvSpPr>
          <p:cNvPr id="8" name="Rectangle: Rounded Corners 7">
            <a:extLst>
              <a:ext uri="{FF2B5EF4-FFF2-40B4-BE49-F238E27FC236}">
                <a16:creationId xmlns:a16="http://schemas.microsoft.com/office/drawing/2014/main" id="{8B9095D9-2E13-4392-A15B-1ED4D02352CE}"/>
              </a:ext>
            </a:extLst>
          </p:cNvPr>
          <p:cNvSpPr/>
          <p:nvPr/>
        </p:nvSpPr>
        <p:spPr>
          <a:xfrm>
            <a:off x="1120937" y="1607957"/>
            <a:ext cx="3046340" cy="1887532"/>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latin typeface="Century Gothic"/>
                <a:cs typeface="Calibri"/>
              </a:rPr>
              <a:t>Dengue Fever</a:t>
            </a:r>
            <a:endParaRPr lang="en-US" sz="2400"/>
          </a:p>
        </p:txBody>
      </p:sp>
      <p:grpSp>
        <p:nvGrpSpPr>
          <p:cNvPr id="23" name="Group 22">
            <a:extLst>
              <a:ext uri="{FF2B5EF4-FFF2-40B4-BE49-F238E27FC236}">
                <a16:creationId xmlns:a16="http://schemas.microsoft.com/office/drawing/2014/main" id="{049E8552-010A-4347-8F48-251CC1C9A85B}"/>
              </a:ext>
            </a:extLst>
          </p:cNvPr>
          <p:cNvGrpSpPr/>
          <p:nvPr/>
        </p:nvGrpSpPr>
        <p:grpSpPr>
          <a:xfrm>
            <a:off x="4498826" y="1606800"/>
            <a:ext cx="3059747" cy="1877899"/>
            <a:chOff x="4595806" y="1662218"/>
            <a:chExt cx="3059747" cy="1877899"/>
          </a:xfrm>
        </p:grpSpPr>
        <p:grpSp>
          <p:nvGrpSpPr>
            <p:cNvPr id="14" name="Group 13">
              <a:extLst>
                <a:ext uri="{FF2B5EF4-FFF2-40B4-BE49-F238E27FC236}">
                  <a16:creationId xmlns:a16="http://schemas.microsoft.com/office/drawing/2014/main" id="{5A954C61-7463-409D-AA85-635C34805820}"/>
                </a:ext>
              </a:extLst>
            </p:cNvPr>
            <p:cNvGrpSpPr/>
            <p:nvPr/>
          </p:nvGrpSpPr>
          <p:grpSpPr>
            <a:xfrm>
              <a:off x="4595806" y="1662218"/>
              <a:ext cx="3052465" cy="1870254"/>
              <a:chOff x="4595806" y="1662218"/>
              <a:chExt cx="3052465" cy="1870254"/>
            </a:xfrm>
          </p:grpSpPr>
          <p:sp>
            <p:nvSpPr>
              <p:cNvPr id="31" name="Rectangle: Rounded Corners 30">
                <a:extLst>
                  <a:ext uri="{FF2B5EF4-FFF2-40B4-BE49-F238E27FC236}">
                    <a16:creationId xmlns:a16="http://schemas.microsoft.com/office/drawing/2014/main" id="{A4D5E344-07F4-4B73-8D42-FFEF79734D38}"/>
                  </a:ext>
                </a:extLst>
              </p:cNvPr>
              <p:cNvSpPr/>
              <p:nvPr/>
            </p:nvSpPr>
            <p:spPr>
              <a:xfrm>
                <a:off x="4595806" y="1662218"/>
                <a:ext cx="3052465" cy="1870254"/>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latin typeface="Century Gothic"/>
                  <a:cs typeface="Calibri"/>
                </a:endParaRPr>
              </a:p>
            </p:txBody>
          </p:sp>
          <p:sp>
            <p:nvSpPr>
              <p:cNvPr id="10" name="Rectangle 9">
                <a:extLst>
                  <a:ext uri="{FF2B5EF4-FFF2-40B4-BE49-F238E27FC236}">
                    <a16:creationId xmlns:a16="http://schemas.microsoft.com/office/drawing/2014/main" id="{C4CCEA9D-7927-47E9-B3AF-D247B8D9A4B3}"/>
                  </a:ext>
                </a:extLst>
              </p:cNvPr>
              <p:cNvSpPr/>
              <p:nvPr/>
            </p:nvSpPr>
            <p:spPr>
              <a:xfrm>
                <a:off x="4599710" y="1669471"/>
                <a:ext cx="401782" cy="3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a:cs typeface="Calibri"/>
                  </a:rPr>
                  <a:t>1</a:t>
                </a:r>
                <a:endParaRPr lang="en-US" sz="2000" b="1" dirty="0">
                  <a:latin typeface="Century Gothic"/>
                </a:endParaRPr>
              </a:p>
            </p:txBody>
          </p:sp>
        </p:grpSp>
        <p:grpSp>
          <p:nvGrpSpPr>
            <p:cNvPr id="5" name="Group 4">
              <a:extLst>
                <a:ext uri="{FF2B5EF4-FFF2-40B4-BE49-F238E27FC236}">
                  <a16:creationId xmlns:a16="http://schemas.microsoft.com/office/drawing/2014/main" id="{220F21C7-9714-4C1E-A4DE-D5A9C80502C8}"/>
                </a:ext>
              </a:extLst>
            </p:cNvPr>
            <p:cNvGrpSpPr/>
            <p:nvPr/>
          </p:nvGrpSpPr>
          <p:grpSpPr>
            <a:xfrm>
              <a:off x="5026771" y="1781187"/>
              <a:ext cx="2200721" cy="1186901"/>
              <a:chOff x="5026771" y="2169376"/>
              <a:chExt cx="2200721" cy="1186901"/>
            </a:xfrm>
          </p:grpSpPr>
          <p:pic>
            <p:nvPicPr>
              <p:cNvPr id="12" name="Graphic 12" descr="Deciduous tree with solid fill">
                <a:extLst>
                  <a:ext uri="{FF2B5EF4-FFF2-40B4-BE49-F238E27FC236}">
                    <a16:creationId xmlns:a16="http://schemas.microsoft.com/office/drawing/2014/main" id="{988E5913-7376-4959-B427-C5BA74B8A7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6771" y="2276984"/>
                <a:ext cx="1054054" cy="967105"/>
              </a:xfrm>
              <a:prstGeom prst="rect">
                <a:avLst/>
              </a:prstGeom>
            </p:spPr>
          </p:pic>
          <p:pic>
            <p:nvPicPr>
              <p:cNvPr id="13" name="Graphic 13" descr="City outline">
                <a:extLst>
                  <a:ext uri="{FF2B5EF4-FFF2-40B4-BE49-F238E27FC236}">
                    <a16:creationId xmlns:a16="http://schemas.microsoft.com/office/drawing/2014/main" id="{3917B7A5-1AD0-432F-B3B4-EA9C1B7E02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6451" y="2169376"/>
                <a:ext cx="1428925" cy="1186901"/>
              </a:xfrm>
              <a:prstGeom prst="rect">
                <a:avLst/>
              </a:prstGeom>
            </p:spPr>
          </p:pic>
          <p:pic>
            <p:nvPicPr>
              <p:cNvPr id="15" name="Graphic 12" descr="Deciduous tree with solid fill">
                <a:extLst>
                  <a:ext uri="{FF2B5EF4-FFF2-40B4-BE49-F238E27FC236}">
                    <a16:creationId xmlns:a16="http://schemas.microsoft.com/office/drawing/2014/main" id="{3DBA325C-1D50-4858-AAF4-5828A12912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6258" y="2515095"/>
                <a:ext cx="701234" cy="674044"/>
              </a:xfrm>
              <a:prstGeom prst="rect">
                <a:avLst/>
              </a:prstGeom>
            </p:spPr>
          </p:pic>
        </p:grpSp>
        <p:sp>
          <p:nvSpPr>
            <p:cNvPr id="24" name="TextBox 23">
              <a:extLst>
                <a:ext uri="{FF2B5EF4-FFF2-40B4-BE49-F238E27FC236}">
                  <a16:creationId xmlns:a16="http://schemas.microsoft.com/office/drawing/2014/main" id="{E0D5A280-A311-4323-B929-D522C57C6F8D}"/>
                </a:ext>
              </a:extLst>
            </p:cNvPr>
            <p:cNvSpPr txBox="1"/>
            <p:nvPr/>
          </p:nvSpPr>
          <p:spPr>
            <a:xfrm>
              <a:off x="4770448" y="2832231"/>
              <a:ext cx="2885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Urban-Forest Edge </a:t>
              </a:r>
              <a:endParaRPr lang="en-US" sz="2000">
                <a:solidFill>
                  <a:schemeClr val="tx1">
                    <a:lumMod val="75000"/>
                    <a:lumOff val="25000"/>
                  </a:schemeClr>
                </a:solidFill>
                <a:cs typeface="Calibri" panose="020F0502020204030204"/>
              </a:endParaRPr>
            </a:p>
            <a:p>
              <a:pPr algn="ctr"/>
              <a:r>
                <a:rPr lang="en-US" sz="2000" dirty="0">
                  <a:solidFill>
                    <a:schemeClr val="tx1">
                      <a:lumMod val="75000"/>
                      <a:lumOff val="25000"/>
                    </a:schemeClr>
                  </a:solidFill>
                  <a:latin typeface="Century Gothic"/>
                </a:rPr>
                <a:t>(km</a:t>
              </a:r>
              <a:r>
                <a:rPr lang="en-US" sz="2000" baseline="30000" dirty="0">
                  <a:solidFill>
                    <a:schemeClr val="tx1">
                      <a:lumMod val="75000"/>
                      <a:lumOff val="25000"/>
                    </a:schemeClr>
                  </a:solidFill>
                  <a:latin typeface="Century Gothic"/>
                </a:rPr>
                <a:t>2</a:t>
              </a:r>
              <a:r>
                <a:rPr lang="en-US" sz="2000" dirty="0">
                  <a:solidFill>
                    <a:schemeClr val="tx1">
                      <a:lumMod val="75000"/>
                      <a:lumOff val="25000"/>
                    </a:schemeClr>
                  </a:solidFill>
                  <a:latin typeface="Century Gothic"/>
                </a:rPr>
                <a:t>)</a:t>
              </a:r>
              <a:endParaRPr lang="en-US" sz="2000">
                <a:solidFill>
                  <a:schemeClr val="tx1">
                    <a:lumMod val="75000"/>
                    <a:lumOff val="25000"/>
                  </a:schemeClr>
                </a:solidFill>
                <a:cs typeface="Calibri" panose="020F0502020204030204"/>
              </a:endParaRPr>
            </a:p>
          </p:txBody>
        </p:sp>
      </p:grpSp>
      <p:grpSp>
        <p:nvGrpSpPr>
          <p:cNvPr id="6" name="Group 5">
            <a:extLst>
              <a:ext uri="{FF2B5EF4-FFF2-40B4-BE49-F238E27FC236}">
                <a16:creationId xmlns:a16="http://schemas.microsoft.com/office/drawing/2014/main" id="{4442466D-3AA5-4CB7-B896-EAD59356E545}"/>
              </a:ext>
            </a:extLst>
          </p:cNvPr>
          <p:cNvGrpSpPr/>
          <p:nvPr/>
        </p:nvGrpSpPr>
        <p:grpSpPr>
          <a:xfrm>
            <a:off x="7896542" y="3952555"/>
            <a:ext cx="3161407" cy="1867553"/>
            <a:chOff x="4600990" y="3841718"/>
            <a:chExt cx="3161407" cy="1867553"/>
          </a:xfrm>
        </p:grpSpPr>
        <p:sp>
          <p:nvSpPr>
            <p:cNvPr id="36" name="Rectangle: Rounded Corners 35">
              <a:extLst>
                <a:ext uri="{FF2B5EF4-FFF2-40B4-BE49-F238E27FC236}">
                  <a16:creationId xmlns:a16="http://schemas.microsoft.com/office/drawing/2014/main" id="{15B3F956-3B27-48A3-A119-CB47FEB95D2D}"/>
                </a:ext>
              </a:extLst>
            </p:cNvPr>
            <p:cNvSpPr/>
            <p:nvPr/>
          </p:nvSpPr>
          <p:spPr>
            <a:xfrm>
              <a:off x="4600990" y="3841718"/>
              <a:ext cx="3052464" cy="1867553"/>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latin typeface="Century Gothic"/>
                <a:cs typeface="Calibri"/>
              </a:endParaRPr>
            </a:p>
          </p:txBody>
        </p:sp>
        <p:pic>
          <p:nvPicPr>
            <p:cNvPr id="18" name="Graphic 18" descr="Thermometer with solid fill">
              <a:extLst>
                <a:ext uri="{FF2B5EF4-FFF2-40B4-BE49-F238E27FC236}">
                  <a16:creationId xmlns:a16="http://schemas.microsoft.com/office/drawing/2014/main" id="{A118658A-A7D6-413C-A587-B3B875B3DF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5525" y="4109213"/>
              <a:ext cx="1406872" cy="1339863"/>
            </a:xfrm>
            <a:prstGeom prst="rect">
              <a:avLst/>
            </a:prstGeom>
          </p:spPr>
        </p:pic>
        <p:sp>
          <p:nvSpPr>
            <p:cNvPr id="26" name="TextBox 25">
              <a:extLst>
                <a:ext uri="{FF2B5EF4-FFF2-40B4-BE49-F238E27FC236}">
                  <a16:creationId xmlns:a16="http://schemas.microsoft.com/office/drawing/2014/main" id="{EF9ED744-1224-41A0-8A04-8C227C2543FD}"/>
                </a:ext>
              </a:extLst>
            </p:cNvPr>
            <p:cNvSpPr txBox="1"/>
            <p:nvPr/>
          </p:nvSpPr>
          <p:spPr>
            <a:xfrm>
              <a:off x="4719030" y="4404778"/>
              <a:ext cx="20697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solidFill>
                    <a:schemeClr val="tx1">
                      <a:lumMod val="75000"/>
                      <a:lumOff val="25000"/>
                    </a:schemeClr>
                  </a:solidFill>
                  <a:latin typeface="Century Gothic"/>
                </a:rPr>
                <a:t>* Temperature </a:t>
              </a:r>
              <a:endParaRPr lang="en-US" sz="2000" i="1" dirty="0">
                <a:solidFill>
                  <a:schemeClr val="tx1">
                    <a:lumMod val="75000"/>
                    <a:lumOff val="25000"/>
                  </a:schemeClr>
                </a:solidFill>
                <a:latin typeface="Calibri" panose="020F0502020204030204"/>
                <a:cs typeface="Calibri" panose="020F0502020204030204"/>
              </a:endParaRPr>
            </a:p>
            <a:p>
              <a:pPr algn="ctr"/>
              <a:r>
                <a:rPr lang="en-US" sz="2000" i="1" dirty="0">
                  <a:solidFill>
                    <a:schemeClr val="tx1">
                      <a:lumMod val="75000"/>
                      <a:lumOff val="25000"/>
                    </a:schemeClr>
                  </a:solidFill>
                  <a:latin typeface="Century Gothic"/>
                </a:rPr>
                <a:t>   Minimum </a:t>
              </a:r>
              <a:endParaRPr lang="en-US" sz="2000" i="1" dirty="0">
                <a:solidFill>
                  <a:schemeClr val="tx1">
                    <a:lumMod val="75000"/>
                    <a:lumOff val="25000"/>
                  </a:schemeClr>
                </a:solidFill>
                <a:latin typeface="Calibri" panose="020F0502020204030204"/>
                <a:cs typeface="Calibri"/>
              </a:endParaRPr>
            </a:p>
            <a:p>
              <a:pPr algn="ctr"/>
              <a:r>
                <a:rPr lang="en-US" sz="2000" i="1" dirty="0">
                  <a:solidFill>
                    <a:schemeClr val="tx1">
                      <a:lumMod val="75000"/>
                      <a:lumOff val="25000"/>
                    </a:schemeClr>
                  </a:solidFill>
                  <a:latin typeface="Century Gothic"/>
                </a:rPr>
                <a:t>(</a:t>
              </a:r>
              <a:r>
                <a:rPr lang="en-US" sz="2000" dirty="0">
                  <a:solidFill>
                    <a:schemeClr val="tx1">
                      <a:lumMod val="75000"/>
                      <a:lumOff val="25000"/>
                    </a:schemeClr>
                  </a:solidFill>
                  <a:latin typeface="Century Gothic"/>
                </a:rPr>
                <a:t>ºC)</a:t>
              </a:r>
              <a:r>
                <a:rPr lang="en-US" sz="2000" i="1" dirty="0">
                  <a:solidFill>
                    <a:schemeClr val="tx1">
                      <a:lumMod val="75000"/>
                      <a:lumOff val="25000"/>
                    </a:schemeClr>
                  </a:solidFill>
                  <a:latin typeface="Century Gothic"/>
                </a:rPr>
                <a:t>*</a:t>
              </a:r>
              <a:endParaRPr lang="en-US" sz="2000" i="1" dirty="0">
                <a:solidFill>
                  <a:schemeClr val="tx1">
                    <a:lumMod val="75000"/>
                    <a:lumOff val="25000"/>
                  </a:schemeClr>
                </a:solidFill>
                <a:cs typeface="Calibri"/>
              </a:endParaRPr>
            </a:p>
          </p:txBody>
        </p:sp>
      </p:grpSp>
      <p:grpSp>
        <p:nvGrpSpPr>
          <p:cNvPr id="30" name="Group 29">
            <a:extLst>
              <a:ext uri="{FF2B5EF4-FFF2-40B4-BE49-F238E27FC236}">
                <a16:creationId xmlns:a16="http://schemas.microsoft.com/office/drawing/2014/main" id="{DF98C392-A674-48E7-A64B-611974B1E431}"/>
              </a:ext>
            </a:extLst>
          </p:cNvPr>
          <p:cNvGrpSpPr/>
          <p:nvPr/>
        </p:nvGrpSpPr>
        <p:grpSpPr>
          <a:xfrm>
            <a:off x="7893670" y="1483322"/>
            <a:ext cx="3052465" cy="2061270"/>
            <a:chOff x="7976796" y="1524885"/>
            <a:chExt cx="3052465" cy="2061270"/>
          </a:xfrm>
        </p:grpSpPr>
        <p:grpSp>
          <p:nvGrpSpPr>
            <p:cNvPr id="9" name="Group 8">
              <a:extLst>
                <a:ext uri="{FF2B5EF4-FFF2-40B4-BE49-F238E27FC236}">
                  <a16:creationId xmlns:a16="http://schemas.microsoft.com/office/drawing/2014/main" id="{2BD91E84-F95D-425B-97E5-F750D0498281}"/>
                </a:ext>
              </a:extLst>
            </p:cNvPr>
            <p:cNvGrpSpPr/>
            <p:nvPr/>
          </p:nvGrpSpPr>
          <p:grpSpPr>
            <a:xfrm>
              <a:off x="7976796" y="1524885"/>
              <a:ext cx="3052465" cy="2061270"/>
              <a:chOff x="1205060" y="3695866"/>
              <a:chExt cx="3052465" cy="2061270"/>
            </a:xfrm>
          </p:grpSpPr>
          <p:sp>
            <p:nvSpPr>
              <p:cNvPr id="29" name="Rectangle: Rounded Corners 28">
                <a:extLst>
                  <a:ext uri="{FF2B5EF4-FFF2-40B4-BE49-F238E27FC236}">
                    <a16:creationId xmlns:a16="http://schemas.microsoft.com/office/drawing/2014/main" id="{82B871C1-67DB-4FAD-ADCB-F638F445E370}"/>
                  </a:ext>
                </a:extLst>
              </p:cNvPr>
              <p:cNvSpPr/>
              <p:nvPr/>
            </p:nvSpPr>
            <p:spPr>
              <a:xfrm>
                <a:off x="1205060" y="3823054"/>
                <a:ext cx="3052465" cy="1883766"/>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latin typeface="Century Gothic"/>
                  <a:cs typeface="Calibri"/>
                </a:endParaRPr>
              </a:p>
            </p:txBody>
          </p:sp>
          <p:pic>
            <p:nvPicPr>
              <p:cNvPr id="11" name="Graphic 11" descr="City with solid fill">
                <a:extLst>
                  <a:ext uri="{FF2B5EF4-FFF2-40B4-BE49-F238E27FC236}">
                    <a16:creationId xmlns:a16="http://schemas.microsoft.com/office/drawing/2014/main" id="{3ACB765A-C84C-40A5-ADC7-392702DDFD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1575" y="3695866"/>
                <a:ext cx="1781745" cy="1553814"/>
              </a:xfrm>
              <a:prstGeom prst="rect">
                <a:avLst/>
              </a:prstGeom>
            </p:spPr>
          </p:pic>
          <p:sp>
            <p:nvSpPr>
              <p:cNvPr id="22" name="TextBox 21">
                <a:extLst>
                  <a:ext uri="{FF2B5EF4-FFF2-40B4-BE49-F238E27FC236}">
                    <a16:creationId xmlns:a16="http://schemas.microsoft.com/office/drawing/2014/main" id="{ADABDE1F-1074-4BFE-B8F8-23A95C598B71}"/>
                  </a:ext>
                </a:extLst>
              </p:cNvPr>
              <p:cNvSpPr txBox="1"/>
              <p:nvPr/>
            </p:nvSpPr>
            <p:spPr>
              <a:xfrm>
                <a:off x="1339033" y="5049250"/>
                <a:ext cx="27627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Urban </a:t>
                </a:r>
                <a:endParaRPr lang="en-US" sz="2000" dirty="0">
                  <a:solidFill>
                    <a:schemeClr val="tx1">
                      <a:lumMod val="75000"/>
                      <a:lumOff val="25000"/>
                    </a:schemeClr>
                  </a:solidFill>
                  <a:cs typeface="Calibri"/>
                </a:endParaRPr>
              </a:p>
              <a:p>
                <a:pPr algn="ctr"/>
                <a:r>
                  <a:rPr lang="en-US" sz="2000" dirty="0">
                    <a:solidFill>
                      <a:schemeClr val="tx1">
                        <a:lumMod val="75000"/>
                        <a:lumOff val="25000"/>
                      </a:schemeClr>
                    </a:solidFill>
                    <a:latin typeface="Century Gothic"/>
                  </a:rPr>
                  <a:t>(km</a:t>
                </a:r>
                <a:r>
                  <a:rPr lang="en-US" sz="2000" baseline="30000" dirty="0">
                    <a:solidFill>
                      <a:schemeClr val="tx1">
                        <a:lumMod val="75000"/>
                        <a:lumOff val="25000"/>
                      </a:schemeClr>
                    </a:solidFill>
                    <a:latin typeface="Century Gothic"/>
                  </a:rPr>
                  <a:t>2</a:t>
                </a:r>
                <a:r>
                  <a:rPr lang="en-US" sz="2000" dirty="0">
                    <a:solidFill>
                      <a:schemeClr val="tx1">
                        <a:lumMod val="75000"/>
                        <a:lumOff val="25000"/>
                      </a:schemeClr>
                    </a:solidFill>
                    <a:latin typeface="Century Gothic"/>
                  </a:rPr>
                  <a:t>)</a:t>
                </a:r>
                <a:endParaRPr lang="en-US" sz="2000" dirty="0">
                  <a:solidFill>
                    <a:schemeClr val="tx1">
                      <a:lumMod val="75000"/>
                      <a:lumOff val="25000"/>
                    </a:schemeClr>
                  </a:solidFill>
                </a:endParaRPr>
              </a:p>
            </p:txBody>
          </p:sp>
        </p:grpSp>
        <p:sp>
          <p:nvSpPr>
            <p:cNvPr id="42" name="Rectangle 41">
              <a:extLst>
                <a:ext uri="{FF2B5EF4-FFF2-40B4-BE49-F238E27FC236}">
                  <a16:creationId xmlns:a16="http://schemas.microsoft.com/office/drawing/2014/main" id="{17848407-2A36-466F-AD52-4CD088DB4EAA}"/>
                </a:ext>
              </a:extLst>
            </p:cNvPr>
            <p:cNvSpPr/>
            <p:nvPr/>
          </p:nvSpPr>
          <p:spPr>
            <a:xfrm>
              <a:off x="7980219" y="1655616"/>
              <a:ext cx="401782" cy="3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2</a:t>
              </a:r>
              <a:endParaRPr lang="en-US" sz="2000" b="1" dirty="0">
                <a:latin typeface="Century Gothic"/>
              </a:endParaRPr>
            </a:p>
          </p:txBody>
        </p:sp>
      </p:grpSp>
      <p:grpSp>
        <p:nvGrpSpPr>
          <p:cNvPr id="46" name="Group 45">
            <a:extLst>
              <a:ext uri="{FF2B5EF4-FFF2-40B4-BE49-F238E27FC236}">
                <a16:creationId xmlns:a16="http://schemas.microsoft.com/office/drawing/2014/main" id="{7C4B1618-D6BF-4082-BF0B-DCBD40B38CEA}"/>
              </a:ext>
            </a:extLst>
          </p:cNvPr>
          <p:cNvGrpSpPr/>
          <p:nvPr/>
        </p:nvGrpSpPr>
        <p:grpSpPr>
          <a:xfrm>
            <a:off x="1126190" y="3939400"/>
            <a:ext cx="3052464" cy="1881667"/>
            <a:chOff x="1237026" y="4271909"/>
            <a:chExt cx="3052464" cy="1881667"/>
          </a:xfrm>
        </p:grpSpPr>
        <p:grpSp>
          <p:nvGrpSpPr>
            <p:cNvPr id="7" name="Group 6">
              <a:extLst>
                <a:ext uri="{FF2B5EF4-FFF2-40B4-BE49-F238E27FC236}">
                  <a16:creationId xmlns:a16="http://schemas.microsoft.com/office/drawing/2014/main" id="{B110B5A6-A508-4CED-9367-4E12D00CCD9D}"/>
                </a:ext>
              </a:extLst>
            </p:cNvPr>
            <p:cNvGrpSpPr/>
            <p:nvPr/>
          </p:nvGrpSpPr>
          <p:grpSpPr>
            <a:xfrm>
              <a:off x="1237026" y="4271909"/>
              <a:ext cx="3052464" cy="1881667"/>
              <a:chOff x="7980530" y="3842418"/>
              <a:chExt cx="3052464" cy="1881667"/>
            </a:xfrm>
          </p:grpSpPr>
          <p:sp>
            <p:nvSpPr>
              <p:cNvPr id="38" name="Rectangle: Rounded Corners 37">
                <a:extLst>
                  <a:ext uri="{FF2B5EF4-FFF2-40B4-BE49-F238E27FC236}">
                    <a16:creationId xmlns:a16="http://schemas.microsoft.com/office/drawing/2014/main" id="{15B3F956-3B27-48A3-A119-CB47FEB95D2D}"/>
                  </a:ext>
                </a:extLst>
              </p:cNvPr>
              <p:cNvSpPr/>
              <p:nvPr/>
            </p:nvSpPr>
            <p:spPr>
              <a:xfrm>
                <a:off x="7980530" y="3847956"/>
                <a:ext cx="3052464" cy="1870254"/>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latin typeface="Century Gothic"/>
                  <a:cs typeface="Calibri"/>
                </a:endParaRPr>
              </a:p>
            </p:txBody>
          </p:sp>
          <p:pic>
            <p:nvPicPr>
              <p:cNvPr id="19" name="Graphic 19" descr="Rain with solid fill">
                <a:extLst>
                  <a:ext uri="{FF2B5EF4-FFF2-40B4-BE49-F238E27FC236}">
                    <a16:creationId xmlns:a16="http://schemas.microsoft.com/office/drawing/2014/main" id="{1D856534-8D3B-4635-92BB-ACBBEB273A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6134" y="3842418"/>
                <a:ext cx="1674865" cy="1378382"/>
              </a:xfrm>
              <a:prstGeom prst="rect">
                <a:avLst/>
              </a:prstGeom>
            </p:spPr>
          </p:pic>
          <p:sp>
            <p:nvSpPr>
              <p:cNvPr id="27" name="TextBox 26">
                <a:extLst>
                  <a:ext uri="{FF2B5EF4-FFF2-40B4-BE49-F238E27FC236}">
                    <a16:creationId xmlns:a16="http://schemas.microsoft.com/office/drawing/2014/main" id="{8F2846FA-A825-4880-84DF-424FFC91073E}"/>
                  </a:ext>
                </a:extLst>
              </p:cNvPr>
              <p:cNvSpPr txBox="1"/>
              <p:nvPr/>
            </p:nvSpPr>
            <p:spPr>
              <a:xfrm>
                <a:off x="8064209" y="5016199"/>
                <a:ext cx="28735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Precipitation Range (mm)</a:t>
                </a:r>
                <a:endParaRPr lang="en-US" sz="2000" dirty="0">
                  <a:solidFill>
                    <a:schemeClr val="tx1">
                      <a:lumMod val="75000"/>
                      <a:lumOff val="25000"/>
                    </a:schemeClr>
                  </a:solidFill>
                </a:endParaRPr>
              </a:p>
            </p:txBody>
          </p:sp>
        </p:grpSp>
        <p:sp>
          <p:nvSpPr>
            <p:cNvPr id="43" name="Rectangle 42">
              <a:extLst>
                <a:ext uri="{FF2B5EF4-FFF2-40B4-BE49-F238E27FC236}">
                  <a16:creationId xmlns:a16="http://schemas.microsoft.com/office/drawing/2014/main" id="{C7AF3755-D4F7-4710-8A31-CBDACCD07A71}"/>
                </a:ext>
              </a:extLst>
            </p:cNvPr>
            <p:cNvSpPr/>
            <p:nvPr/>
          </p:nvSpPr>
          <p:spPr>
            <a:xfrm>
              <a:off x="1246910" y="4287980"/>
              <a:ext cx="401782" cy="3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3</a:t>
              </a:r>
            </a:p>
          </p:txBody>
        </p:sp>
      </p:grpSp>
      <p:grpSp>
        <p:nvGrpSpPr>
          <p:cNvPr id="37" name="Group 36">
            <a:extLst>
              <a:ext uri="{FF2B5EF4-FFF2-40B4-BE49-F238E27FC236}">
                <a16:creationId xmlns:a16="http://schemas.microsoft.com/office/drawing/2014/main" id="{3EA9F506-A384-4192-B058-267AD0946436}"/>
              </a:ext>
            </a:extLst>
          </p:cNvPr>
          <p:cNvGrpSpPr/>
          <p:nvPr/>
        </p:nvGrpSpPr>
        <p:grpSpPr>
          <a:xfrm>
            <a:off x="4502729" y="3814019"/>
            <a:ext cx="3056194" cy="2379995"/>
            <a:chOff x="4613565" y="4146528"/>
            <a:chExt cx="3056194" cy="2379995"/>
          </a:xfrm>
        </p:grpSpPr>
        <p:grpSp>
          <p:nvGrpSpPr>
            <p:cNvPr id="35" name="Group 34">
              <a:extLst>
                <a:ext uri="{FF2B5EF4-FFF2-40B4-BE49-F238E27FC236}">
                  <a16:creationId xmlns:a16="http://schemas.microsoft.com/office/drawing/2014/main" id="{5802D3E8-DF00-469A-ACE3-86772F45BC1C}"/>
                </a:ext>
              </a:extLst>
            </p:cNvPr>
            <p:cNvGrpSpPr/>
            <p:nvPr/>
          </p:nvGrpSpPr>
          <p:grpSpPr>
            <a:xfrm>
              <a:off x="4617294" y="4146528"/>
              <a:ext cx="3052465" cy="2379995"/>
              <a:chOff x="765841" y="5025936"/>
              <a:chExt cx="1953338" cy="1833571"/>
            </a:xfrm>
          </p:grpSpPr>
          <p:sp>
            <p:nvSpPr>
              <p:cNvPr id="32" name="Rectangle: Rounded Corners 31">
                <a:extLst>
                  <a:ext uri="{FF2B5EF4-FFF2-40B4-BE49-F238E27FC236}">
                    <a16:creationId xmlns:a16="http://schemas.microsoft.com/office/drawing/2014/main" id="{376906F1-B55B-4E06-A13C-86F141FF3319}"/>
                  </a:ext>
                </a:extLst>
              </p:cNvPr>
              <p:cNvSpPr/>
              <p:nvPr/>
            </p:nvSpPr>
            <p:spPr>
              <a:xfrm>
                <a:off x="765841" y="5127684"/>
                <a:ext cx="1953338" cy="1440862"/>
              </a:xfrm>
              <a:prstGeom prst="roundRect">
                <a:avLst/>
              </a:prstGeom>
              <a:solidFill>
                <a:srgbClr val="E9B0FF"/>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latin typeface="Century Gothic"/>
                  <a:cs typeface="Calibri"/>
                </a:endParaRPr>
              </a:p>
            </p:txBody>
          </p:sp>
          <p:pic>
            <p:nvPicPr>
              <p:cNvPr id="16" name="Graphic 16" descr="Mountains with solid fill">
                <a:extLst>
                  <a:ext uri="{FF2B5EF4-FFF2-40B4-BE49-F238E27FC236}">
                    <a16:creationId xmlns:a16="http://schemas.microsoft.com/office/drawing/2014/main" id="{C391792F-AC05-41C6-92B7-ABE23249E7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2029" y="5025936"/>
                <a:ext cx="1182511" cy="1182511"/>
              </a:xfrm>
              <a:prstGeom prst="rect">
                <a:avLst/>
              </a:prstGeom>
            </p:spPr>
          </p:pic>
          <p:sp>
            <p:nvSpPr>
              <p:cNvPr id="25" name="TextBox 24">
                <a:extLst>
                  <a:ext uri="{FF2B5EF4-FFF2-40B4-BE49-F238E27FC236}">
                    <a16:creationId xmlns:a16="http://schemas.microsoft.com/office/drawing/2014/main" id="{F3F1B0FF-99F3-496B-BCA2-BF4C5AAABD16}"/>
                  </a:ext>
                </a:extLst>
              </p:cNvPr>
              <p:cNvSpPr txBox="1"/>
              <p:nvPr/>
            </p:nvSpPr>
            <p:spPr>
              <a:xfrm>
                <a:off x="895999" y="6077030"/>
                <a:ext cx="1689836" cy="7824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Slope Range </a:t>
                </a:r>
                <a:endParaRPr lang="en-US" sz="2000">
                  <a:solidFill>
                    <a:schemeClr val="tx1">
                      <a:lumMod val="75000"/>
                      <a:lumOff val="25000"/>
                    </a:schemeClr>
                  </a:solidFill>
                  <a:cs typeface="Calibri"/>
                </a:endParaRPr>
              </a:p>
              <a:p>
                <a:pPr algn="ctr"/>
                <a:r>
                  <a:rPr lang="en-US" sz="2000" dirty="0">
                    <a:solidFill>
                      <a:schemeClr val="tx1">
                        <a:lumMod val="75000"/>
                        <a:lumOff val="25000"/>
                      </a:schemeClr>
                    </a:solidFill>
                    <a:latin typeface="Century Gothic"/>
                  </a:rPr>
                  <a:t>(º)</a:t>
                </a:r>
                <a:endParaRPr lang="en-US" sz="2000">
                  <a:solidFill>
                    <a:schemeClr val="tx1">
                      <a:lumMod val="75000"/>
                      <a:lumOff val="25000"/>
                    </a:schemeClr>
                  </a:solidFill>
                  <a:cs typeface="Calibri" panose="020F0502020204030204"/>
                </a:endParaRPr>
              </a:p>
              <a:p>
                <a:pPr algn="ctr"/>
                <a:endParaRPr lang="en-US" sz="2000">
                  <a:latin typeface="Century Gothic"/>
                </a:endParaRPr>
              </a:p>
            </p:txBody>
          </p:sp>
        </p:grpSp>
        <p:sp>
          <p:nvSpPr>
            <p:cNvPr id="44" name="Rectangle 43">
              <a:extLst>
                <a:ext uri="{FF2B5EF4-FFF2-40B4-BE49-F238E27FC236}">
                  <a16:creationId xmlns:a16="http://schemas.microsoft.com/office/drawing/2014/main" id="{7AE8EDE2-A36D-49FA-ACF4-E650B2550638}"/>
                </a:ext>
              </a:extLst>
            </p:cNvPr>
            <p:cNvSpPr/>
            <p:nvPr/>
          </p:nvSpPr>
          <p:spPr>
            <a:xfrm>
              <a:off x="4613565" y="4287980"/>
              <a:ext cx="401782" cy="3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4</a:t>
              </a:r>
            </a:p>
          </p:txBody>
        </p:sp>
      </p:grpSp>
    </p:spTree>
    <p:extLst>
      <p:ext uri="{BB962C8B-B14F-4D97-AF65-F5344CB8AC3E}">
        <p14:creationId xmlns:p14="http://schemas.microsoft.com/office/powerpoint/2010/main" val="390088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29283"/>
            <a:ext cx="10801165"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Dengue Risk Matrix for 2010</a:t>
            </a:r>
            <a:endParaRPr lang="en-US">
              <a:cs typeface="Calibri Light" panose="020F0302020204030204"/>
            </a:endParaRPr>
          </a:p>
        </p:txBody>
      </p:sp>
      <p:pic>
        <p:nvPicPr>
          <p:cNvPr id="35" name="Picture 35" descr="A picture containing chart&#10;&#10;Description automatically generated">
            <a:extLst>
              <a:ext uri="{FF2B5EF4-FFF2-40B4-BE49-F238E27FC236}">
                <a16:creationId xmlns:a16="http://schemas.microsoft.com/office/drawing/2014/main" id="{D464B2AF-5116-4502-A382-D7E8EF72C587}"/>
              </a:ext>
            </a:extLst>
          </p:cNvPr>
          <p:cNvPicPr>
            <a:picLocks noChangeAspect="1"/>
          </p:cNvPicPr>
          <p:nvPr/>
        </p:nvPicPr>
        <p:blipFill rotWithShape="1">
          <a:blip r:embed="rId3"/>
          <a:srcRect l="9812" r="134" b="10211"/>
          <a:stretch/>
        </p:blipFill>
        <p:spPr>
          <a:xfrm>
            <a:off x="2082068" y="1349059"/>
            <a:ext cx="7504264" cy="4282386"/>
          </a:xfrm>
          <a:prstGeom prst="rect">
            <a:avLst/>
          </a:prstGeom>
        </p:spPr>
      </p:pic>
      <p:graphicFrame>
        <p:nvGraphicFramePr>
          <p:cNvPr id="42" name="Table 41">
            <a:extLst>
              <a:ext uri="{FF2B5EF4-FFF2-40B4-BE49-F238E27FC236}">
                <a16:creationId xmlns:a16="http://schemas.microsoft.com/office/drawing/2014/main" id="{B55A8B1B-950A-4BE4-9E58-6D367A7E7CCD}"/>
              </a:ext>
            </a:extLst>
          </p:cNvPr>
          <p:cNvGraphicFramePr>
            <a:graphicFrameLocks noGrp="1"/>
          </p:cNvGraphicFramePr>
          <p:nvPr>
            <p:extLst>
              <p:ext uri="{D42A27DB-BD31-4B8C-83A1-F6EECF244321}">
                <p14:modId xmlns:p14="http://schemas.microsoft.com/office/powerpoint/2010/main" val="2515999233"/>
              </p:ext>
            </p:extLst>
          </p:nvPr>
        </p:nvGraphicFramePr>
        <p:xfrm>
          <a:off x="9645305" y="2859834"/>
          <a:ext cx="1590430" cy="2762755"/>
        </p:xfrm>
        <a:graphic>
          <a:graphicData uri="http://schemas.openxmlformats.org/drawingml/2006/table">
            <a:tbl>
              <a:tblPr firstRow="1" bandRow="1">
                <a:tableStyleId>{5C22544A-7EE6-4342-B048-85BDC9FD1C3A}</a:tableStyleId>
              </a:tblPr>
              <a:tblGrid>
                <a:gridCol w="435428">
                  <a:extLst>
                    <a:ext uri="{9D8B030D-6E8A-4147-A177-3AD203B41FA5}">
                      <a16:colId xmlns:a16="http://schemas.microsoft.com/office/drawing/2014/main" val="2376204276"/>
                    </a:ext>
                  </a:extLst>
                </a:gridCol>
                <a:gridCol w="1155002">
                  <a:extLst>
                    <a:ext uri="{9D8B030D-6E8A-4147-A177-3AD203B41FA5}">
                      <a16:colId xmlns:a16="http://schemas.microsoft.com/office/drawing/2014/main" val="2230559674"/>
                    </a:ext>
                  </a:extLst>
                </a:gridCol>
              </a:tblGrid>
              <a:tr h="311020">
                <a:tc>
                  <a:txBody>
                    <a:bodyPr/>
                    <a:lstStyle/>
                    <a:p>
                      <a:pPr marL="0" algn="l" rtl="0" latinLnBrk="0">
                        <a:spcBef>
                          <a:spcPts val="0"/>
                        </a:spcBef>
                        <a:spcAft>
                          <a:spcPts val="0"/>
                        </a:spcAft>
                      </a:pPr>
                      <a:r>
                        <a:rPr lang="en-US" sz="1400" dirty="0">
                          <a:solidFill>
                            <a:schemeClr val="tx1">
                              <a:lumMod val="75000"/>
                              <a:lumOff val="25000"/>
                            </a:schemeClr>
                          </a:solidFill>
                          <a:effectLst/>
                        </a:rPr>
                        <a:t>ID</a:t>
                      </a:r>
                      <a:endParaRPr lang="en-US" sz="1400">
                        <a:solidFill>
                          <a:schemeClr val="tx1">
                            <a:lumMod val="75000"/>
                            <a:lumOff val="25000"/>
                          </a:schemeClr>
                        </a:solidFill>
                        <a:effectLst/>
                        <a:latin typeface="Arial"/>
                      </a:endParaRPr>
                    </a:p>
                  </a:txBody>
                  <a:tcPr anchor="ctr">
                    <a:lnL w="12700">
                      <a:solidFill>
                        <a:schemeClr val="tx1"/>
                      </a:solidFill>
                    </a:lnL>
                    <a:lnT w="12700">
                      <a:solidFill>
                        <a:schemeClr val="tx1"/>
                      </a:solidFill>
                    </a:lnT>
                    <a:solidFill>
                      <a:schemeClr val="bg1"/>
                    </a:solidFill>
                  </a:tcPr>
                </a:tc>
                <a:tc>
                  <a:txBody>
                    <a:bodyPr/>
                    <a:lstStyle/>
                    <a:p>
                      <a:pPr marL="0" algn="l" rtl="0" latinLnBrk="0">
                        <a:spcBef>
                          <a:spcPts val="0"/>
                        </a:spcBef>
                        <a:spcAft>
                          <a:spcPts val="0"/>
                        </a:spcAft>
                      </a:pPr>
                      <a:r>
                        <a:rPr lang="en-US" sz="1400" dirty="0">
                          <a:solidFill>
                            <a:schemeClr val="tx1">
                              <a:lumMod val="75000"/>
                              <a:lumOff val="25000"/>
                            </a:schemeClr>
                          </a:solidFill>
                          <a:effectLst/>
                        </a:rPr>
                        <a:t>District</a:t>
                      </a:r>
                      <a:endParaRPr lang="en-US" sz="1400">
                        <a:solidFill>
                          <a:schemeClr val="tx1">
                            <a:lumMod val="75000"/>
                            <a:lumOff val="25000"/>
                          </a:schemeClr>
                        </a:solidFill>
                        <a:effectLst/>
                        <a:latin typeface="Arial"/>
                      </a:endParaRPr>
                    </a:p>
                  </a:txBody>
                  <a:tcPr anchor="ctr">
                    <a:lnR w="12700">
                      <a:solidFill>
                        <a:schemeClr val="tx1"/>
                      </a:solidFill>
                    </a:lnR>
                    <a:lnT w="12700">
                      <a:solidFill>
                        <a:schemeClr val="tx1"/>
                      </a:solidFill>
                    </a:lnT>
                    <a:solidFill>
                      <a:schemeClr val="bg1"/>
                    </a:solidFill>
                  </a:tcPr>
                </a:tc>
                <a:extLst>
                  <a:ext uri="{0D108BD9-81ED-4DB2-BD59-A6C34878D82A}">
                    <a16:rowId xmlns:a16="http://schemas.microsoft.com/office/drawing/2014/main" val="1586885142"/>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FI</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Fitzcarrald</a:t>
                      </a:r>
                      <a:endParaRPr lang="en-US" sz="1400" dirty="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95275575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HU</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Huepetuhe</a:t>
                      </a:r>
                      <a:endParaRPr lang="en-US" sz="1400" dirty="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164642241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IB</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Iberia</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58411617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IM</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Inambari</a:t>
                      </a:r>
                      <a:endParaRPr lang="en-US" sz="1400" dirty="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129360114"/>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IP</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Iñapari</a:t>
                      </a:r>
                      <a:endParaRPr lang="en-US" sz="1400" dirty="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705055933"/>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LB</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Laberinto</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3417695579"/>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LP</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Las Piedras</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866644564"/>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MD</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Madre De Dios</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91545434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MN</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Manu</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141741837"/>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TH</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err="1">
                          <a:solidFill>
                            <a:schemeClr val="tx1">
                              <a:lumMod val="75000"/>
                              <a:lumOff val="25000"/>
                            </a:schemeClr>
                          </a:solidFill>
                          <a:effectLst/>
                        </a:rPr>
                        <a:t>Tahuamanu</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464181493"/>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TM</a:t>
                      </a:r>
                      <a:endParaRPr lang="en-US" sz="1400">
                        <a:solidFill>
                          <a:schemeClr val="tx1">
                            <a:lumMod val="75000"/>
                            <a:lumOff val="25000"/>
                          </a:schemeClr>
                        </a:solidFill>
                        <a:effectLst/>
                        <a:latin typeface="Arial"/>
                      </a:endParaRPr>
                    </a:p>
                  </a:txBody>
                  <a:tcPr marL="9525" marR="9525" marT="9525" marB="0" anchor="b">
                    <a:lnL w="12700">
                      <a:solidFill>
                        <a:schemeClr val="tx1"/>
                      </a:solidFill>
                    </a:lnL>
                    <a:lnB w="12700">
                      <a:solidFill>
                        <a:schemeClr val="tx1"/>
                      </a:solidFill>
                    </a:lnB>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Tambopata</a:t>
                      </a:r>
                      <a:endParaRPr lang="en-US" sz="1400">
                        <a:solidFill>
                          <a:schemeClr val="tx1">
                            <a:lumMod val="75000"/>
                            <a:lumOff val="25000"/>
                          </a:schemeClr>
                        </a:solidFill>
                        <a:effectLst/>
                        <a:latin typeface="Arial"/>
                      </a:endParaRPr>
                    </a:p>
                  </a:txBody>
                  <a:tcPr marL="9525" marR="9525" marT="9525" marB="0" anchor="b">
                    <a:lnR w="12700">
                      <a:solidFill>
                        <a:schemeClr val="tx1"/>
                      </a:solidFill>
                    </a:lnR>
                    <a:lnB w="12700">
                      <a:solidFill>
                        <a:schemeClr val="tx1"/>
                      </a:solidFill>
                    </a:lnB>
                    <a:solidFill>
                      <a:schemeClr val="bg1"/>
                    </a:solidFill>
                  </a:tcPr>
                </a:tc>
                <a:extLst>
                  <a:ext uri="{0D108BD9-81ED-4DB2-BD59-A6C34878D82A}">
                    <a16:rowId xmlns:a16="http://schemas.microsoft.com/office/drawing/2014/main" val="1081373518"/>
                  </a:ext>
                </a:extLst>
              </a:tr>
            </a:tbl>
          </a:graphicData>
        </a:graphic>
      </p:graphicFrame>
      <p:sp>
        <p:nvSpPr>
          <p:cNvPr id="43" name="TextBox 42">
            <a:extLst>
              <a:ext uri="{FF2B5EF4-FFF2-40B4-BE49-F238E27FC236}">
                <a16:creationId xmlns:a16="http://schemas.microsoft.com/office/drawing/2014/main" id="{C292548B-E0A9-49DC-9D8E-70457CA2C61E}"/>
              </a:ext>
            </a:extLst>
          </p:cNvPr>
          <p:cNvSpPr txBox="1"/>
          <p:nvPr/>
        </p:nvSpPr>
        <p:spPr>
          <a:xfrm rot="16200000">
            <a:off x="-693330" y="25064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Population</a:t>
            </a:r>
          </a:p>
        </p:txBody>
      </p:sp>
      <p:sp>
        <p:nvSpPr>
          <p:cNvPr id="44" name="TextBox 43">
            <a:extLst>
              <a:ext uri="{FF2B5EF4-FFF2-40B4-BE49-F238E27FC236}">
                <a16:creationId xmlns:a16="http://schemas.microsoft.com/office/drawing/2014/main" id="{44DB436F-B0BB-409E-9C5B-889DAF3AF033}"/>
              </a:ext>
            </a:extLst>
          </p:cNvPr>
          <p:cNvSpPr txBox="1"/>
          <p:nvPr/>
        </p:nvSpPr>
        <p:spPr>
          <a:xfrm>
            <a:off x="4917697" y="599358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Likelihood*</a:t>
            </a:r>
          </a:p>
        </p:txBody>
      </p:sp>
      <p:sp>
        <p:nvSpPr>
          <p:cNvPr id="2" name="TextBox 1">
            <a:extLst>
              <a:ext uri="{FF2B5EF4-FFF2-40B4-BE49-F238E27FC236}">
                <a16:creationId xmlns:a16="http://schemas.microsoft.com/office/drawing/2014/main" id="{3765045F-0E98-48A4-A25C-740A92C325CB}"/>
              </a:ext>
            </a:extLst>
          </p:cNvPr>
          <p:cNvSpPr txBox="1"/>
          <p:nvPr/>
        </p:nvSpPr>
        <p:spPr>
          <a:xfrm>
            <a:off x="155661" y="6361807"/>
            <a:ext cx="117735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F3F3F"/>
                </a:solidFill>
                <a:latin typeface="Century Gothic"/>
              </a:rPr>
              <a:t>*</a:t>
            </a:r>
            <a:r>
              <a:rPr lang="en-US" sz="1400" dirty="0">
                <a:solidFill>
                  <a:srgbClr val="3F3F3F"/>
                </a:solidFill>
                <a:latin typeface="Century Gothic"/>
              </a:rPr>
              <a:t>(</a:t>
            </a:r>
            <a:r>
              <a:rPr lang="en-US" sz="1400" dirty="0">
                <a:solidFill>
                  <a:srgbClr val="3F3F3F"/>
                </a:solidFill>
                <a:latin typeface="Century Gothic"/>
                <a:ea typeface="+mn-lt"/>
                <a:cs typeface="+mn-lt"/>
              </a:rPr>
              <a:t>Urban-Forest Edge Area (km</a:t>
            </a:r>
            <a:r>
              <a:rPr lang="en-US" sz="1400" baseline="30000" dirty="0">
                <a:solidFill>
                  <a:srgbClr val="3F3F3F"/>
                </a:solidFill>
                <a:latin typeface="Century Gothic"/>
                <a:ea typeface="+mn-lt"/>
                <a:cs typeface="+mn-lt"/>
              </a:rPr>
              <a:t>2</a:t>
            </a:r>
            <a:r>
              <a:rPr lang="en-US" sz="1400" dirty="0">
                <a:solidFill>
                  <a:srgbClr val="3F3F3F"/>
                </a:solidFill>
                <a:latin typeface="Century Gothic"/>
                <a:ea typeface="+mn-lt"/>
                <a:cs typeface="+mn-lt"/>
              </a:rPr>
              <a:t>), Urban Area (km</a:t>
            </a:r>
            <a:r>
              <a:rPr lang="en-US" sz="1400" baseline="30000" dirty="0">
                <a:solidFill>
                  <a:srgbClr val="3F3F3F"/>
                </a:solidFill>
                <a:latin typeface="Century Gothic"/>
                <a:ea typeface="+mn-lt"/>
                <a:cs typeface="+mn-lt"/>
              </a:rPr>
              <a:t>2</a:t>
            </a:r>
            <a:r>
              <a:rPr lang="en-US" sz="1400" dirty="0">
                <a:solidFill>
                  <a:srgbClr val="3F3F3F"/>
                </a:solidFill>
                <a:latin typeface="Century Gothic"/>
                <a:ea typeface="+mn-lt"/>
                <a:cs typeface="+mn-lt"/>
              </a:rPr>
              <a:t>), Precipitation Range (mm), </a:t>
            </a:r>
            <a:r>
              <a:rPr lang="en-US" sz="1400" dirty="0" err="1">
                <a:solidFill>
                  <a:srgbClr val="3F3F3F"/>
                </a:solidFill>
                <a:latin typeface="Century Gothic"/>
                <a:ea typeface="+mn-lt"/>
                <a:cs typeface="+mn-lt"/>
              </a:rPr>
              <a:t>SlopeRange</a:t>
            </a:r>
            <a:r>
              <a:rPr lang="en-US" sz="1400" dirty="0">
                <a:solidFill>
                  <a:srgbClr val="3F3F3F"/>
                </a:solidFill>
                <a:latin typeface="Century Gothic"/>
                <a:cs typeface="Calibri"/>
              </a:rPr>
              <a:t> (º),</a:t>
            </a:r>
            <a:r>
              <a:rPr lang="en-US" sz="1400" dirty="0">
                <a:solidFill>
                  <a:srgbClr val="3F3F3F"/>
                </a:solidFill>
                <a:latin typeface="Century Gothic"/>
              </a:rPr>
              <a:t> (Optional Temperature Minimum (ºC))​</a:t>
            </a:r>
            <a:endParaRPr lang="en-US" sz="1400" dirty="0">
              <a:solidFill>
                <a:srgbClr val="3F3F3F"/>
              </a:solidFill>
              <a:cs typeface="Calibri"/>
            </a:endParaRPr>
          </a:p>
        </p:txBody>
      </p:sp>
      <p:sp>
        <p:nvSpPr>
          <p:cNvPr id="4" name="TextBox 3">
            <a:extLst>
              <a:ext uri="{FF2B5EF4-FFF2-40B4-BE49-F238E27FC236}">
                <a16:creationId xmlns:a16="http://schemas.microsoft.com/office/drawing/2014/main" id="{2D12B0EC-E09F-41B3-8B5A-F97E83628668}"/>
              </a:ext>
            </a:extLst>
          </p:cNvPr>
          <p:cNvSpPr txBox="1"/>
          <p:nvPr/>
        </p:nvSpPr>
        <p:spPr>
          <a:xfrm>
            <a:off x="1165582" y="5230884"/>
            <a:ext cx="11559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Low</a:t>
            </a:r>
          </a:p>
        </p:txBody>
      </p:sp>
      <p:sp>
        <p:nvSpPr>
          <p:cNvPr id="5" name="TextBox 4">
            <a:extLst>
              <a:ext uri="{FF2B5EF4-FFF2-40B4-BE49-F238E27FC236}">
                <a16:creationId xmlns:a16="http://schemas.microsoft.com/office/drawing/2014/main" id="{F1AC6064-2844-4C8A-A762-DA8DAB30FEF1}"/>
              </a:ext>
            </a:extLst>
          </p:cNvPr>
          <p:cNvSpPr txBox="1"/>
          <p:nvPr/>
        </p:nvSpPr>
        <p:spPr>
          <a:xfrm>
            <a:off x="997600" y="4528296"/>
            <a:ext cx="1140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rPr>
              <a:t>Somewhat Low</a:t>
            </a:r>
            <a:endParaRPr lang="en-US" sz="140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ED3D24B0-EF0D-469A-93A3-DAE1680C229B}"/>
              </a:ext>
            </a:extLst>
          </p:cNvPr>
          <p:cNvSpPr txBox="1"/>
          <p:nvPr/>
        </p:nvSpPr>
        <p:spPr>
          <a:xfrm>
            <a:off x="3120902" y="5595287"/>
            <a:ext cx="11468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Somewhat Low</a:t>
            </a:r>
            <a:endParaRPr lang="en-US" sz="1400" dirty="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075B07A0-40CB-4C94-865B-0792DA7610BA}"/>
              </a:ext>
            </a:extLst>
          </p:cNvPr>
          <p:cNvSpPr txBox="1"/>
          <p:nvPr/>
        </p:nvSpPr>
        <p:spPr>
          <a:xfrm>
            <a:off x="2246842" y="5592854"/>
            <a:ext cx="7821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Low</a:t>
            </a:r>
          </a:p>
        </p:txBody>
      </p:sp>
      <p:sp>
        <p:nvSpPr>
          <p:cNvPr id="9" name="TextBox 8">
            <a:extLst>
              <a:ext uri="{FF2B5EF4-FFF2-40B4-BE49-F238E27FC236}">
                <a16:creationId xmlns:a16="http://schemas.microsoft.com/office/drawing/2014/main" id="{3067B4E9-BB24-48E3-8F4F-136319AD9FA6}"/>
              </a:ext>
            </a:extLst>
          </p:cNvPr>
          <p:cNvSpPr txBox="1"/>
          <p:nvPr/>
        </p:nvSpPr>
        <p:spPr>
          <a:xfrm>
            <a:off x="4723343" y="5592855"/>
            <a:ext cx="1712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Somewhat High</a:t>
            </a:r>
            <a:endParaRPr lang="en-US" sz="1400" dirty="0" err="1">
              <a:solidFill>
                <a:schemeClr val="tx1">
                  <a:lumMod val="75000"/>
                  <a:lumOff val="25000"/>
                </a:schemeClr>
              </a:solidFill>
            </a:endParaRPr>
          </a:p>
        </p:txBody>
      </p:sp>
      <p:sp>
        <p:nvSpPr>
          <p:cNvPr id="11" name="TextBox 10">
            <a:extLst>
              <a:ext uri="{FF2B5EF4-FFF2-40B4-BE49-F238E27FC236}">
                <a16:creationId xmlns:a16="http://schemas.microsoft.com/office/drawing/2014/main" id="{87AE9EE5-4F70-411A-BD5B-AC7B8690A31C}"/>
              </a:ext>
            </a:extLst>
          </p:cNvPr>
          <p:cNvSpPr txBox="1"/>
          <p:nvPr/>
        </p:nvSpPr>
        <p:spPr>
          <a:xfrm>
            <a:off x="957637" y="3423777"/>
            <a:ext cx="11948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rPr>
              <a:t>Somewhat High</a:t>
            </a:r>
            <a:endParaRPr lang="en-US" sz="1400" dirty="0" err="1">
              <a:solidFill>
                <a:schemeClr val="tx1">
                  <a:lumMod val="75000"/>
                  <a:lumOff val="25000"/>
                </a:schemeClr>
              </a:solidFill>
              <a:cs typeface="Calibri" panose="020F0502020204030204"/>
            </a:endParaRPr>
          </a:p>
        </p:txBody>
      </p:sp>
      <p:sp>
        <p:nvSpPr>
          <p:cNvPr id="13" name="TextBox 12">
            <a:extLst>
              <a:ext uri="{FF2B5EF4-FFF2-40B4-BE49-F238E27FC236}">
                <a16:creationId xmlns:a16="http://schemas.microsoft.com/office/drawing/2014/main" id="{DC84411E-5108-4C62-ABA9-715CC97FF37A}"/>
              </a:ext>
            </a:extLst>
          </p:cNvPr>
          <p:cNvSpPr txBox="1"/>
          <p:nvPr/>
        </p:nvSpPr>
        <p:spPr>
          <a:xfrm>
            <a:off x="7560333" y="5593594"/>
            <a:ext cx="1712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High</a:t>
            </a:r>
            <a:endParaRPr lang="en-US" sz="1400" dirty="0" err="1">
              <a:solidFill>
                <a:schemeClr val="tx1">
                  <a:lumMod val="75000"/>
                  <a:lumOff val="25000"/>
                </a:schemeClr>
              </a:solidFill>
            </a:endParaRPr>
          </a:p>
        </p:txBody>
      </p:sp>
      <p:sp>
        <p:nvSpPr>
          <p:cNvPr id="15" name="TextBox 14">
            <a:extLst>
              <a:ext uri="{FF2B5EF4-FFF2-40B4-BE49-F238E27FC236}">
                <a16:creationId xmlns:a16="http://schemas.microsoft.com/office/drawing/2014/main" id="{8531C954-7038-42C9-8706-51FA6CB8F769}"/>
              </a:ext>
            </a:extLst>
          </p:cNvPr>
          <p:cNvSpPr txBox="1"/>
          <p:nvPr/>
        </p:nvSpPr>
        <p:spPr>
          <a:xfrm>
            <a:off x="1574489" y="1979696"/>
            <a:ext cx="6701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High</a:t>
            </a:r>
            <a:endParaRPr lang="en-US" sz="1400" dirty="0" err="1">
              <a:solidFill>
                <a:schemeClr val="tx1">
                  <a:lumMod val="75000"/>
                  <a:lumOff val="25000"/>
                </a:schemeClr>
              </a:solidFill>
            </a:endParaRPr>
          </a:p>
        </p:txBody>
      </p:sp>
    </p:spTree>
    <p:extLst>
      <p:ext uri="{BB962C8B-B14F-4D97-AF65-F5344CB8AC3E}">
        <p14:creationId xmlns:p14="http://schemas.microsoft.com/office/powerpoint/2010/main" val="51200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Map&#10;&#10;Description automatically generated">
            <a:extLst>
              <a:ext uri="{FF2B5EF4-FFF2-40B4-BE49-F238E27FC236}">
                <a16:creationId xmlns:a16="http://schemas.microsoft.com/office/drawing/2014/main" id="{66B6013B-4093-41A9-BE99-C9BA4FE3C000}"/>
              </a:ext>
            </a:extLst>
          </p:cNvPr>
          <p:cNvPicPr>
            <a:picLocks noChangeAspect="1"/>
          </p:cNvPicPr>
          <p:nvPr/>
        </p:nvPicPr>
        <p:blipFill rotWithShape="1">
          <a:blip r:embed="rId3"/>
          <a:srcRect r="19968" b="19"/>
          <a:stretch/>
        </p:blipFill>
        <p:spPr>
          <a:xfrm>
            <a:off x="155080" y="1170926"/>
            <a:ext cx="5471569" cy="4785635"/>
          </a:xfrm>
          <a:prstGeom prst="rect">
            <a:avLst/>
          </a:prstGeom>
        </p:spPr>
      </p:pic>
      <p:sp>
        <p:nvSpPr>
          <p:cNvPr id="11" name="TextBox 10">
            <a:extLst>
              <a:ext uri="{FF2B5EF4-FFF2-40B4-BE49-F238E27FC236}">
                <a16:creationId xmlns:a16="http://schemas.microsoft.com/office/drawing/2014/main" id="{F15BA317-E4E9-4068-85AC-79A2D306F19F}"/>
              </a:ext>
            </a:extLst>
          </p:cNvPr>
          <p:cNvSpPr txBox="1"/>
          <p:nvPr/>
        </p:nvSpPr>
        <p:spPr>
          <a:xfrm>
            <a:off x="4671551" y="3233066"/>
            <a:ext cx="1055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Las </a:t>
            </a:r>
            <a:endParaRPr lang="en-US" sz="2000" dirty="0">
              <a:solidFill>
                <a:schemeClr val="tx1">
                  <a:lumMod val="75000"/>
                  <a:lumOff val="25000"/>
                </a:schemeClr>
              </a:solidFill>
              <a:cs typeface="Calibri"/>
            </a:endParaRPr>
          </a:p>
          <a:p>
            <a:r>
              <a:rPr lang="en-US" sz="1400" dirty="0">
                <a:solidFill>
                  <a:schemeClr val="tx1">
                    <a:lumMod val="75000"/>
                    <a:lumOff val="25000"/>
                  </a:schemeClr>
                </a:solidFill>
                <a:latin typeface="Century Gothic"/>
              </a:rPr>
              <a:t>Piedras</a:t>
            </a:r>
            <a:endParaRPr lang="en-US"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B49EEA7F-CA99-4B6C-8B70-4305B87D604B}"/>
              </a:ext>
            </a:extLst>
          </p:cNvPr>
          <p:cNvSpPr txBox="1"/>
          <p:nvPr/>
        </p:nvSpPr>
        <p:spPr>
          <a:xfrm>
            <a:off x="1356355" y="1674198"/>
            <a:ext cx="107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Iñapari</a:t>
            </a:r>
            <a:endParaRPr lang="en-US" sz="1400" dirty="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F55612DA-0C96-40BE-B7EE-EEE18341D369}"/>
              </a:ext>
            </a:extLst>
          </p:cNvPr>
          <p:cNvSpPr txBox="1"/>
          <p:nvPr/>
        </p:nvSpPr>
        <p:spPr>
          <a:xfrm>
            <a:off x="3301963" y="2228700"/>
            <a:ext cx="83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Iberia</a:t>
            </a:r>
          </a:p>
        </p:txBody>
      </p:sp>
      <p:sp>
        <p:nvSpPr>
          <p:cNvPr id="15" name="TextBox 14">
            <a:extLst>
              <a:ext uri="{FF2B5EF4-FFF2-40B4-BE49-F238E27FC236}">
                <a16:creationId xmlns:a16="http://schemas.microsoft.com/office/drawing/2014/main" id="{59B18ACD-E519-4F94-9C05-6E970B464854}"/>
              </a:ext>
            </a:extLst>
          </p:cNvPr>
          <p:cNvSpPr txBox="1"/>
          <p:nvPr/>
        </p:nvSpPr>
        <p:spPr>
          <a:xfrm>
            <a:off x="4221113" y="2668725"/>
            <a:ext cx="1406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Tahuamanu</a:t>
            </a:r>
            <a:endParaRPr lang="en-US" sz="1400">
              <a:solidFill>
                <a:schemeClr val="tx1">
                  <a:lumMod val="75000"/>
                  <a:lumOff val="25000"/>
                </a:schemeClr>
              </a:solidFill>
              <a:latin typeface="Century Gothic"/>
              <a:cs typeface="Calibri"/>
            </a:endParaRPr>
          </a:p>
        </p:txBody>
      </p:sp>
      <p:sp>
        <p:nvSpPr>
          <p:cNvPr id="16" name="TextBox 15">
            <a:extLst>
              <a:ext uri="{FF2B5EF4-FFF2-40B4-BE49-F238E27FC236}">
                <a16:creationId xmlns:a16="http://schemas.microsoft.com/office/drawing/2014/main" id="{FE5EBA99-E247-4AB7-B42D-26447369855A}"/>
              </a:ext>
            </a:extLst>
          </p:cNvPr>
          <p:cNvSpPr txBox="1"/>
          <p:nvPr/>
        </p:nvSpPr>
        <p:spPr>
          <a:xfrm>
            <a:off x="4278502" y="5572512"/>
            <a:ext cx="1264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Laberinto</a:t>
            </a:r>
          </a:p>
        </p:txBody>
      </p:sp>
      <p:sp>
        <p:nvSpPr>
          <p:cNvPr id="17" name="TextBox 16">
            <a:extLst>
              <a:ext uri="{FF2B5EF4-FFF2-40B4-BE49-F238E27FC236}">
                <a16:creationId xmlns:a16="http://schemas.microsoft.com/office/drawing/2014/main" id="{77300CD8-7A50-4917-9AC5-A420A9CE431D}"/>
              </a:ext>
            </a:extLst>
          </p:cNvPr>
          <p:cNvSpPr txBox="1"/>
          <p:nvPr/>
        </p:nvSpPr>
        <p:spPr>
          <a:xfrm>
            <a:off x="530601" y="2329748"/>
            <a:ext cx="16274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Tambopata</a:t>
            </a:r>
          </a:p>
        </p:txBody>
      </p:sp>
      <p:sp>
        <p:nvSpPr>
          <p:cNvPr id="18" name="TextBox 17">
            <a:extLst>
              <a:ext uri="{FF2B5EF4-FFF2-40B4-BE49-F238E27FC236}">
                <a16:creationId xmlns:a16="http://schemas.microsoft.com/office/drawing/2014/main" id="{DBC40E67-B05E-48AF-A886-49318B47648C}"/>
              </a:ext>
            </a:extLst>
          </p:cNvPr>
          <p:cNvSpPr txBox="1"/>
          <p:nvPr/>
        </p:nvSpPr>
        <p:spPr>
          <a:xfrm>
            <a:off x="3060039" y="5649990"/>
            <a:ext cx="12282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Inambari</a:t>
            </a:r>
            <a:endParaRPr lang="en-US" sz="1400">
              <a:solidFill>
                <a:schemeClr val="tx1">
                  <a:lumMod val="75000"/>
                  <a:lumOff val="25000"/>
                </a:schemeClr>
              </a:solidFill>
              <a:latin typeface="Century Gothic"/>
              <a:cs typeface="Calibri"/>
            </a:endParaRPr>
          </a:p>
        </p:txBody>
      </p:sp>
      <p:sp>
        <p:nvSpPr>
          <p:cNvPr id="19" name="TextBox 18">
            <a:extLst>
              <a:ext uri="{FF2B5EF4-FFF2-40B4-BE49-F238E27FC236}">
                <a16:creationId xmlns:a16="http://schemas.microsoft.com/office/drawing/2014/main" id="{870ED32F-7A79-4753-9D61-DA3B064CEF02}"/>
              </a:ext>
            </a:extLst>
          </p:cNvPr>
          <p:cNvSpPr txBox="1"/>
          <p:nvPr/>
        </p:nvSpPr>
        <p:spPr>
          <a:xfrm>
            <a:off x="1971703" y="5619206"/>
            <a:ext cx="147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rPr>
              <a:t>Huepetuhe</a:t>
            </a:r>
          </a:p>
        </p:txBody>
      </p:sp>
      <p:sp>
        <p:nvSpPr>
          <p:cNvPr id="20" name="TextBox 19">
            <a:extLst>
              <a:ext uri="{FF2B5EF4-FFF2-40B4-BE49-F238E27FC236}">
                <a16:creationId xmlns:a16="http://schemas.microsoft.com/office/drawing/2014/main" id="{EA910862-9683-4610-8575-833660ED0551}"/>
              </a:ext>
            </a:extLst>
          </p:cNvPr>
          <p:cNvSpPr txBox="1"/>
          <p:nvPr/>
        </p:nvSpPr>
        <p:spPr>
          <a:xfrm>
            <a:off x="904081" y="5244501"/>
            <a:ext cx="1262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Madre de Dios </a:t>
            </a:r>
          </a:p>
        </p:txBody>
      </p:sp>
      <p:sp>
        <p:nvSpPr>
          <p:cNvPr id="21" name="TextBox 20">
            <a:extLst>
              <a:ext uri="{FF2B5EF4-FFF2-40B4-BE49-F238E27FC236}">
                <a16:creationId xmlns:a16="http://schemas.microsoft.com/office/drawing/2014/main" id="{7C16651E-044D-4739-B892-64520655CF1F}"/>
              </a:ext>
            </a:extLst>
          </p:cNvPr>
          <p:cNvSpPr txBox="1"/>
          <p:nvPr/>
        </p:nvSpPr>
        <p:spPr>
          <a:xfrm>
            <a:off x="1115622" y="4333221"/>
            <a:ext cx="90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Manu</a:t>
            </a:r>
            <a:endParaRPr lang="en-US" sz="1400">
              <a:solidFill>
                <a:srgbClr val="FFFFFF"/>
              </a:solidFill>
              <a:latin typeface="Century Gothic"/>
              <a:cs typeface="Calibri"/>
            </a:endParaRPr>
          </a:p>
        </p:txBody>
      </p:sp>
      <p:sp>
        <p:nvSpPr>
          <p:cNvPr id="22" name="TextBox 21">
            <a:extLst>
              <a:ext uri="{FF2B5EF4-FFF2-40B4-BE49-F238E27FC236}">
                <a16:creationId xmlns:a16="http://schemas.microsoft.com/office/drawing/2014/main" id="{5A6D22F5-3379-4554-AF32-19B2232FA697}"/>
              </a:ext>
            </a:extLst>
          </p:cNvPr>
          <p:cNvSpPr txBox="1"/>
          <p:nvPr/>
        </p:nvSpPr>
        <p:spPr>
          <a:xfrm>
            <a:off x="569475" y="3500617"/>
            <a:ext cx="1362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err="1">
                <a:solidFill>
                  <a:srgbClr val="FFFFFF"/>
                </a:solidFill>
                <a:latin typeface="Century Gothic"/>
              </a:rPr>
              <a:t>Fitzcarrald</a:t>
            </a:r>
            <a:endParaRPr lang="en-US" sz="1400" err="1">
              <a:solidFill>
                <a:srgbClr val="FFFFFF"/>
              </a:solidFill>
              <a:latin typeface="Century Gothic"/>
              <a:cs typeface="Calibri"/>
            </a:endParaRPr>
          </a:p>
        </p:txBody>
      </p:sp>
      <p:cxnSp>
        <p:nvCxnSpPr>
          <p:cNvPr id="26" name="Straight Arrow Connector 25">
            <a:extLst>
              <a:ext uri="{FF2B5EF4-FFF2-40B4-BE49-F238E27FC236}">
                <a16:creationId xmlns:a16="http://schemas.microsoft.com/office/drawing/2014/main" id="{3DE58E3C-A832-4B37-8343-42D1AC9B0910}"/>
              </a:ext>
            </a:extLst>
          </p:cNvPr>
          <p:cNvCxnSpPr/>
          <p:nvPr/>
        </p:nvCxnSpPr>
        <p:spPr>
          <a:xfrm flipH="1">
            <a:off x="2459837" y="5297675"/>
            <a:ext cx="38100" cy="317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470A65-2030-462A-88AE-F5153793986C}"/>
              </a:ext>
            </a:extLst>
          </p:cNvPr>
          <p:cNvCxnSpPr>
            <a:cxnSpLocks/>
          </p:cNvCxnSpPr>
          <p:nvPr/>
        </p:nvCxnSpPr>
        <p:spPr>
          <a:xfrm flipH="1">
            <a:off x="3315116" y="5326141"/>
            <a:ext cx="0" cy="3048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3936E4-44CF-4EFA-A0BE-48670ECC32F6}"/>
              </a:ext>
            </a:extLst>
          </p:cNvPr>
          <p:cNvCxnSpPr>
            <a:cxnSpLocks/>
          </p:cNvCxnSpPr>
          <p:nvPr/>
        </p:nvCxnSpPr>
        <p:spPr>
          <a:xfrm>
            <a:off x="3826981" y="4803587"/>
            <a:ext cx="914754" cy="8049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78A5108-761D-494D-B68A-F87F69A30597}"/>
              </a:ext>
            </a:extLst>
          </p:cNvPr>
          <p:cNvCxnSpPr>
            <a:cxnSpLocks/>
          </p:cNvCxnSpPr>
          <p:nvPr/>
        </p:nvCxnSpPr>
        <p:spPr>
          <a:xfrm flipH="1">
            <a:off x="1930815" y="4805441"/>
            <a:ext cx="533400" cy="4699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0D8FA7C-3C26-4C19-B29E-C210BAFD9CEC}"/>
              </a:ext>
            </a:extLst>
          </p:cNvPr>
          <p:cNvCxnSpPr>
            <a:cxnSpLocks/>
          </p:cNvCxnSpPr>
          <p:nvPr/>
        </p:nvCxnSpPr>
        <p:spPr>
          <a:xfrm flipH="1">
            <a:off x="4403089" y="3020919"/>
            <a:ext cx="146879" cy="499165"/>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B06A0D-6380-4019-97D3-F62876FCE100}"/>
              </a:ext>
            </a:extLst>
          </p:cNvPr>
          <p:cNvCxnSpPr>
            <a:cxnSpLocks/>
          </p:cNvCxnSpPr>
          <p:nvPr/>
        </p:nvCxnSpPr>
        <p:spPr>
          <a:xfrm flipH="1">
            <a:off x="4771748" y="3752996"/>
            <a:ext cx="149641" cy="47928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2E8B2A-06CE-4BE3-B6BC-00E9EA7A8F1F}"/>
              </a:ext>
            </a:extLst>
          </p:cNvPr>
          <p:cNvCxnSpPr>
            <a:cxnSpLocks/>
          </p:cNvCxnSpPr>
          <p:nvPr/>
        </p:nvCxnSpPr>
        <p:spPr>
          <a:xfrm flipH="1">
            <a:off x="3634271" y="2491832"/>
            <a:ext cx="127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6C08DC5-004C-4803-B477-338212E209D3}"/>
              </a:ext>
            </a:extLst>
          </p:cNvPr>
          <p:cNvCxnSpPr>
            <a:cxnSpLocks/>
          </p:cNvCxnSpPr>
          <p:nvPr/>
        </p:nvCxnSpPr>
        <p:spPr>
          <a:xfrm>
            <a:off x="1306305" y="2596746"/>
            <a:ext cx="533951" cy="77028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52F90D-E68A-4918-83A7-0662128B57EE}"/>
              </a:ext>
            </a:extLst>
          </p:cNvPr>
          <p:cNvCxnSpPr>
            <a:cxnSpLocks/>
          </p:cNvCxnSpPr>
          <p:nvPr/>
        </p:nvCxnSpPr>
        <p:spPr>
          <a:xfrm>
            <a:off x="2057813" y="1986041"/>
            <a:ext cx="1143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itle 4">
            <a:extLst>
              <a:ext uri="{FF2B5EF4-FFF2-40B4-BE49-F238E27FC236}">
                <a16:creationId xmlns:a16="http://schemas.microsoft.com/office/drawing/2014/main" id="{49FC4F1E-0BDC-4FCB-A213-08293F42CB50}"/>
              </a:ext>
            </a:extLst>
          </p:cNvPr>
          <p:cNvSpPr txBox="1">
            <a:spLocks/>
          </p:cNvSpPr>
          <p:nvPr/>
        </p:nvSpPr>
        <p:spPr>
          <a:xfrm>
            <a:off x="336926" y="529282"/>
            <a:ext cx="7747201" cy="5169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Dengue Risk Map for 2010 </a:t>
            </a:r>
            <a:endParaRPr lang="en-US" dirty="0">
              <a:cs typeface="Calibri Light" panose="020F0302020204030204"/>
            </a:endParaRPr>
          </a:p>
        </p:txBody>
      </p:sp>
      <p:grpSp>
        <p:nvGrpSpPr>
          <p:cNvPr id="2" name="Group 1">
            <a:extLst>
              <a:ext uri="{FF2B5EF4-FFF2-40B4-BE49-F238E27FC236}">
                <a16:creationId xmlns:a16="http://schemas.microsoft.com/office/drawing/2014/main" id="{2451A04A-CC5A-4ECF-A40D-8430C3343ECD}"/>
              </a:ext>
            </a:extLst>
          </p:cNvPr>
          <p:cNvGrpSpPr/>
          <p:nvPr/>
        </p:nvGrpSpPr>
        <p:grpSpPr>
          <a:xfrm>
            <a:off x="5541353" y="3839394"/>
            <a:ext cx="2345543" cy="2047044"/>
            <a:chOff x="6467474" y="3462166"/>
            <a:chExt cx="2345543" cy="2505129"/>
          </a:xfrm>
        </p:grpSpPr>
        <p:sp>
          <p:nvSpPr>
            <p:cNvPr id="51" name="Rectangle 50">
              <a:extLst>
                <a:ext uri="{FF2B5EF4-FFF2-40B4-BE49-F238E27FC236}">
                  <a16:creationId xmlns:a16="http://schemas.microsoft.com/office/drawing/2014/main" id="{D77D705E-7FBB-4222-8B7D-D13B9A70B34B}"/>
                </a:ext>
              </a:extLst>
            </p:cNvPr>
            <p:cNvSpPr/>
            <p:nvPr/>
          </p:nvSpPr>
          <p:spPr>
            <a:xfrm>
              <a:off x="6467475" y="4920448"/>
              <a:ext cx="303879" cy="2605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066C0D8-33D8-4218-9351-BF1B88B3254C}"/>
                </a:ext>
              </a:extLst>
            </p:cNvPr>
            <p:cNvSpPr/>
            <p:nvPr/>
          </p:nvSpPr>
          <p:spPr>
            <a:xfrm>
              <a:off x="6467474" y="5192316"/>
              <a:ext cx="303879" cy="260517"/>
            </a:xfrm>
            <a:prstGeom prst="rect">
              <a:avLst/>
            </a:prstGeom>
            <a:solidFill>
              <a:srgbClr val="5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1F1915F-2D0B-4A26-AD70-995ACB1A0EA9}"/>
                </a:ext>
              </a:extLst>
            </p:cNvPr>
            <p:cNvSpPr/>
            <p:nvPr/>
          </p:nvSpPr>
          <p:spPr>
            <a:xfrm>
              <a:off x="6467474" y="4648579"/>
              <a:ext cx="303879" cy="260517"/>
            </a:xfrm>
            <a:prstGeom prst="rect">
              <a:avLst/>
            </a:prstGeom>
            <a:solidFill>
              <a:srgbClr val="F87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DB29A26-4467-459F-8603-F81F614951F5}"/>
                </a:ext>
              </a:extLst>
            </p:cNvPr>
            <p:cNvSpPr/>
            <p:nvPr/>
          </p:nvSpPr>
          <p:spPr>
            <a:xfrm>
              <a:off x="6467474" y="4359116"/>
              <a:ext cx="303879" cy="260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2727085-B0A7-4293-AA94-13992ABA212B}"/>
                </a:ext>
              </a:extLst>
            </p:cNvPr>
            <p:cNvSpPr/>
            <p:nvPr/>
          </p:nvSpPr>
          <p:spPr>
            <a:xfrm>
              <a:off x="6467474" y="4069652"/>
              <a:ext cx="303879" cy="260517"/>
            </a:xfrm>
            <a:prstGeom prst="rect">
              <a:avLst/>
            </a:prstGeom>
            <a:solidFill>
              <a:srgbClr val="6B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56B15E4-AB97-40C1-9929-8D2AC7CFE9C5}"/>
                </a:ext>
              </a:extLst>
            </p:cNvPr>
            <p:cNvSpPr/>
            <p:nvPr/>
          </p:nvSpPr>
          <p:spPr>
            <a:xfrm>
              <a:off x="6467474" y="3498342"/>
              <a:ext cx="303879" cy="260517"/>
            </a:xfrm>
            <a:prstGeom prst="rect">
              <a:avLst/>
            </a:prstGeom>
            <a:solidFill>
              <a:srgbClr val="000C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1575614-4DC7-4E3B-AF8C-E7BFD80CBE0F}"/>
                </a:ext>
              </a:extLst>
            </p:cNvPr>
            <p:cNvSpPr/>
            <p:nvPr/>
          </p:nvSpPr>
          <p:spPr>
            <a:xfrm>
              <a:off x="6467474" y="3787426"/>
              <a:ext cx="303879" cy="260517"/>
            </a:xfrm>
            <a:prstGeom prst="rect">
              <a:avLst/>
            </a:prstGeom>
            <a:solidFill>
              <a:srgbClr val="263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1916262-F2AA-49AC-A015-C36A09C71F91}"/>
                </a:ext>
              </a:extLst>
            </p:cNvPr>
            <p:cNvSpPr txBox="1"/>
            <p:nvPr/>
          </p:nvSpPr>
          <p:spPr>
            <a:xfrm>
              <a:off x="6860623" y="3462166"/>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Very Low</a:t>
              </a:r>
              <a:endParaRPr lang="en-US" sz="1400">
                <a:solidFill>
                  <a:srgbClr val="3F3F3F"/>
                </a:solidFill>
              </a:endParaRPr>
            </a:p>
          </p:txBody>
        </p:sp>
        <p:sp>
          <p:nvSpPr>
            <p:cNvPr id="59" name="TextBox 58">
              <a:extLst>
                <a:ext uri="{FF2B5EF4-FFF2-40B4-BE49-F238E27FC236}">
                  <a16:creationId xmlns:a16="http://schemas.microsoft.com/office/drawing/2014/main" id="{D6F3AF1E-C5E0-4B2A-8598-D6ACD2FDDCB6}"/>
                </a:ext>
              </a:extLst>
            </p:cNvPr>
            <p:cNvSpPr txBox="1"/>
            <p:nvPr/>
          </p:nvSpPr>
          <p:spPr>
            <a:xfrm>
              <a:off x="6860623" y="3735952"/>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Low</a:t>
              </a:r>
              <a:endParaRPr lang="en-US" sz="1400"/>
            </a:p>
          </p:txBody>
        </p:sp>
        <p:sp>
          <p:nvSpPr>
            <p:cNvPr id="60" name="TextBox 59">
              <a:extLst>
                <a:ext uri="{FF2B5EF4-FFF2-40B4-BE49-F238E27FC236}">
                  <a16:creationId xmlns:a16="http://schemas.microsoft.com/office/drawing/2014/main" id="{69BD3541-1721-413B-8940-15B66C676528}"/>
                </a:ext>
              </a:extLst>
            </p:cNvPr>
            <p:cNvSpPr txBox="1"/>
            <p:nvPr/>
          </p:nvSpPr>
          <p:spPr>
            <a:xfrm>
              <a:off x="6860623" y="4023127"/>
              <a:ext cx="161256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Somewhat Low</a:t>
              </a:r>
            </a:p>
          </p:txBody>
        </p:sp>
        <p:sp>
          <p:nvSpPr>
            <p:cNvPr id="61" name="TextBox 60">
              <a:extLst>
                <a:ext uri="{FF2B5EF4-FFF2-40B4-BE49-F238E27FC236}">
                  <a16:creationId xmlns:a16="http://schemas.microsoft.com/office/drawing/2014/main" id="{DBCCEEC1-B8D4-4A79-A5E8-AA871EC9E652}"/>
                </a:ext>
              </a:extLst>
            </p:cNvPr>
            <p:cNvSpPr txBox="1"/>
            <p:nvPr/>
          </p:nvSpPr>
          <p:spPr>
            <a:xfrm>
              <a:off x="6860623" y="4304521"/>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Medium</a:t>
              </a:r>
              <a:endParaRPr lang="en-US" sz="1400" dirty="0">
                <a:solidFill>
                  <a:schemeClr val="tx1">
                    <a:lumMod val="75000"/>
                    <a:lumOff val="25000"/>
                  </a:schemeClr>
                </a:solidFill>
                <a:cs typeface="Calibri"/>
              </a:endParaRPr>
            </a:p>
          </p:txBody>
        </p:sp>
        <p:sp>
          <p:nvSpPr>
            <p:cNvPr id="62" name="TextBox 61">
              <a:extLst>
                <a:ext uri="{FF2B5EF4-FFF2-40B4-BE49-F238E27FC236}">
                  <a16:creationId xmlns:a16="http://schemas.microsoft.com/office/drawing/2014/main" id="{ED914083-A804-4762-83FD-6CEBAE568EAB}"/>
                </a:ext>
              </a:extLst>
            </p:cNvPr>
            <p:cNvSpPr txBox="1"/>
            <p:nvPr/>
          </p:nvSpPr>
          <p:spPr>
            <a:xfrm>
              <a:off x="6860623" y="4605174"/>
              <a:ext cx="1952394"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Somewhat High</a:t>
              </a:r>
              <a:endParaRPr lang="en-US" sz="1400" dirty="0">
                <a:solidFill>
                  <a:schemeClr val="tx1">
                    <a:lumMod val="75000"/>
                    <a:lumOff val="25000"/>
                  </a:schemeClr>
                </a:solidFill>
              </a:endParaRPr>
            </a:p>
          </p:txBody>
        </p:sp>
        <p:sp>
          <p:nvSpPr>
            <p:cNvPr id="63" name="TextBox 62">
              <a:extLst>
                <a:ext uri="{FF2B5EF4-FFF2-40B4-BE49-F238E27FC236}">
                  <a16:creationId xmlns:a16="http://schemas.microsoft.com/office/drawing/2014/main" id="{3D7840E8-7953-4BB9-888D-F6CA748E4A03}"/>
                </a:ext>
              </a:extLst>
            </p:cNvPr>
            <p:cNvSpPr txBox="1"/>
            <p:nvPr/>
          </p:nvSpPr>
          <p:spPr>
            <a:xfrm>
              <a:off x="6860623" y="4865851"/>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High</a:t>
              </a:r>
              <a:endParaRPr lang="en-US" sz="1400" dirty="0">
                <a:solidFill>
                  <a:schemeClr val="tx1">
                    <a:lumMod val="75000"/>
                    <a:lumOff val="25000"/>
                  </a:schemeClr>
                </a:solidFill>
                <a:cs typeface="Calibri"/>
              </a:endParaRPr>
            </a:p>
          </p:txBody>
        </p:sp>
        <p:sp>
          <p:nvSpPr>
            <p:cNvPr id="64" name="TextBox 63">
              <a:extLst>
                <a:ext uri="{FF2B5EF4-FFF2-40B4-BE49-F238E27FC236}">
                  <a16:creationId xmlns:a16="http://schemas.microsoft.com/office/drawing/2014/main" id="{15807F53-4494-42D2-AA78-9001842FBBE5}"/>
                </a:ext>
              </a:extLst>
            </p:cNvPr>
            <p:cNvSpPr txBox="1"/>
            <p:nvPr/>
          </p:nvSpPr>
          <p:spPr>
            <a:xfrm>
              <a:off x="6860623" y="5152194"/>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Very High</a:t>
              </a:r>
              <a:endParaRPr lang="en-US" sz="1400" dirty="0">
                <a:solidFill>
                  <a:schemeClr val="tx1">
                    <a:lumMod val="75000"/>
                    <a:lumOff val="25000"/>
                  </a:schemeClr>
                </a:solidFill>
              </a:endParaRPr>
            </a:p>
          </p:txBody>
        </p:sp>
        <p:sp>
          <p:nvSpPr>
            <p:cNvPr id="65" name="Oval 64">
              <a:extLst>
                <a:ext uri="{FF2B5EF4-FFF2-40B4-BE49-F238E27FC236}">
                  <a16:creationId xmlns:a16="http://schemas.microsoft.com/office/drawing/2014/main" id="{9A26C0C7-E3CB-425F-8931-D84102837224}"/>
                </a:ext>
              </a:extLst>
            </p:cNvPr>
            <p:cNvSpPr/>
            <p:nvPr/>
          </p:nvSpPr>
          <p:spPr>
            <a:xfrm>
              <a:off x="6524010" y="5661700"/>
              <a:ext cx="77889" cy="103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21130A6-D10A-4E77-9530-085D29CC3082}"/>
                </a:ext>
              </a:extLst>
            </p:cNvPr>
            <p:cNvSpPr txBox="1"/>
            <p:nvPr/>
          </p:nvSpPr>
          <p:spPr>
            <a:xfrm>
              <a:off x="6860623" y="5590644"/>
              <a:ext cx="1316386"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Health Post</a:t>
              </a:r>
              <a:endParaRPr lang="en-US" sz="1400" dirty="0">
                <a:solidFill>
                  <a:schemeClr val="tx1">
                    <a:lumMod val="75000"/>
                    <a:lumOff val="25000"/>
                  </a:schemeClr>
                </a:solidFill>
              </a:endParaRPr>
            </a:p>
          </p:txBody>
        </p:sp>
      </p:grpSp>
      <p:graphicFrame>
        <p:nvGraphicFramePr>
          <p:cNvPr id="9" name="Table 8">
            <a:extLst>
              <a:ext uri="{FF2B5EF4-FFF2-40B4-BE49-F238E27FC236}">
                <a16:creationId xmlns:a16="http://schemas.microsoft.com/office/drawing/2014/main" id="{1EA3165A-EFBE-4EC1-9CCB-AF3D52863957}"/>
              </a:ext>
            </a:extLst>
          </p:cNvPr>
          <p:cNvGraphicFramePr>
            <a:graphicFrameLocks noGrp="1"/>
          </p:cNvGraphicFramePr>
          <p:nvPr>
            <p:extLst>
              <p:ext uri="{D42A27DB-BD31-4B8C-83A1-F6EECF244321}">
                <p14:modId xmlns:p14="http://schemas.microsoft.com/office/powerpoint/2010/main" val="1045615537"/>
              </p:ext>
            </p:extLst>
          </p:nvPr>
        </p:nvGraphicFramePr>
        <p:xfrm>
          <a:off x="7839465" y="1872545"/>
          <a:ext cx="3316939" cy="3880188"/>
        </p:xfrm>
        <a:graphic>
          <a:graphicData uri="http://schemas.openxmlformats.org/drawingml/2006/table">
            <a:tbl>
              <a:tblPr firstRow="1" bandRow="1">
                <a:tableStyleId>{5C22544A-7EE6-4342-B048-85BDC9FD1C3A}</a:tableStyleId>
              </a:tblPr>
              <a:tblGrid>
                <a:gridCol w="1591235">
                  <a:extLst>
                    <a:ext uri="{9D8B030D-6E8A-4147-A177-3AD203B41FA5}">
                      <a16:colId xmlns:a16="http://schemas.microsoft.com/office/drawing/2014/main" val="2881461361"/>
                    </a:ext>
                  </a:extLst>
                </a:gridCol>
                <a:gridCol w="1725704">
                  <a:extLst>
                    <a:ext uri="{9D8B030D-6E8A-4147-A177-3AD203B41FA5}">
                      <a16:colId xmlns:a16="http://schemas.microsoft.com/office/drawing/2014/main" val="1518873264"/>
                    </a:ext>
                  </a:extLst>
                </a:gridCol>
              </a:tblGrid>
              <a:tr h="527388">
                <a:tc>
                  <a:txBody>
                    <a:bodyPr/>
                    <a:lstStyle/>
                    <a:p>
                      <a:pPr algn="ctr" rtl="0" fontAlgn="base"/>
                      <a:r>
                        <a:rPr lang="en-US" sz="1400" dirty="0">
                          <a:effectLst/>
                          <a:latin typeface="Century Gothic"/>
                        </a:rPr>
                        <a:t>District </a:t>
                      </a:r>
                    </a:p>
                  </a:txBody>
                  <a:tcPr>
                    <a:lnL w="12700">
                      <a:solidFill>
                        <a:schemeClr val="tx1"/>
                      </a:solidFill>
                    </a:lnL>
                    <a:lnR w="12700">
                      <a:solidFill>
                        <a:schemeClr val="tx1"/>
                      </a:solidFill>
                    </a:lnR>
                    <a:lnT w="12700">
                      <a:solidFill>
                        <a:schemeClr val="tx1"/>
                      </a:solidFill>
                    </a:lnT>
                    <a:solidFill>
                      <a:schemeClr val="accent4">
                        <a:lumMod val="75000"/>
                      </a:schemeClr>
                    </a:solidFill>
                  </a:tcPr>
                </a:tc>
                <a:tc>
                  <a:txBody>
                    <a:bodyPr/>
                    <a:lstStyle/>
                    <a:p>
                      <a:pPr algn="ctr" rtl="0" fontAlgn="base"/>
                      <a:r>
                        <a:rPr lang="en-US" sz="1400" dirty="0">
                          <a:effectLst/>
                          <a:latin typeface="Century Gothic"/>
                        </a:rPr>
                        <a:t>Total Incidence 2010 </a:t>
                      </a:r>
                    </a:p>
                  </a:txBody>
                  <a:tcPr>
                    <a:lnL w="12700">
                      <a:solidFill>
                        <a:schemeClr val="tx1"/>
                      </a:solidFill>
                    </a:lnL>
                    <a:lnR w="12700">
                      <a:solidFill>
                        <a:schemeClr val="tx1"/>
                      </a:solidFill>
                    </a:lnR>
                    <a:lnT w="12700">
                      <a:solidFill>
                        <a:schemeClr val="tx1"/>
                      </a:solidFill>
                    </a:lnT>
                    <a:solidFill>
                      <a:schemeClr val="accent4">
                        <a:lumMod val="75000"/>
                      </a:schemeClr>
                    </a:solidFill>
                  </a:tcPr>
                </a:tc>
                <a:extLst>
                  <a:ext uri="{0D108BD9-81ED-4DB2-BD59-A6C34878D82A}">
                    <a16:rowId xmlns:a16="http://schemas.microsoft.com/office/drawing/2014/main" val="932685315"/>
                  </a:ext>
                </a:extLst>
              </a:tr>
              <a:tr h="274242">
                <a:tc>
                  <a:txBody>
                    <a:bodyPr/>
                    <a:lstStyle/>
                    <a:p>
                      <a:pPr rtl="0" fontAlgn="base"/>
                      <a:r>
                        <a:rPr lang="en-US" sz="1400" dirty="0">
                          <a:solidFill>
                            <a:schemeClr val="tx1">
                              <a:lumMod val="75000"/>
                              <a:lumOff val="25000"/>
                            </a:schemeClr>
                          </a:solidFill>
                          <a:effectLst/>
                          <a:latin typeface="Century Gothic"/>
                        </a:rPr>
                        <a:t>Tambopata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1371 </a:t>
                      </a:r>
                    </a:p>
                  </a:txBody>
                  <a:tcPr>
                    <a:lnL w="12700">
                      <a:solidFill>
                        <a:schemeClr val="tx1"/>
                      </a:solidFill>
                    </a:lnL>
                    <a:lnR w="12700">
                      <a:solidFill>
                        <a:schemeClr val="tx1"/>
                      </a:solidFill>
                    </a:lnR>
                    <a:noFill/>
                  </a:tcPr>
                </a:tc>
                <a:extLst>
                  <a:ext uri="{0D108BD9-81ED-4DB2-BD59-A6C34878D82A}">
                    <a16:rowId xmlns:a16="http://schemas.microsoft.com/office/drawing/2014/main" val="2499554710"/>
                  </a:ext>
                </a:extLst>
              </a:tr>
              <a:tr h="274241">
                <a:tc>
                  <a:txBody>
                    <a:bodyPr/>
                    <a:lstStyle/>
                    <a:p>
                      <a:pPr lvl="0" rtl="0">
                        <a:buNone/>
                      </a:pPr>
                      <a:r>
                        <a:rPr lang="en-US" sz="1400" dirty="0">
                          <a:solidFill>
                            <a:schemeClr val="tx1">
                              <a:lumMod val="75000"/>
                              <a:lumOff val="25000"/>
                            </a:schemeClr>
                          </a:solidFill>
                          <a:effectLst/>
                          <a:latin typeface="Century Gothic"/>
                        </a:rPr>
                        <a:t>Iberia </a:t>
                      </a:r>
                    </a:p>
                  </a:txBody>
                  <a:tcPr>
                    <a:lnL w="12700">
                      <a:solidFill>
                        <a:schemeClr val="tx1"/>
                      </a:solidFill>
                    </a:lnL>
                    <a:lnR w="12700">
                      <a:solidFill>
                        <a:schemeClr val="tx1"/>
                      </a:solidFill>
                    </a:lnR>
                    <a:noFill/>
                  </a:tcPr>
                </a:tc>
                <a:tc>
                  <a:txBody>
                    <a:bodyPr/>
                    <a:lstStyle/>
                    <a:p>
                      <a:pPr lvl="0" algn="ctr" rtl="0">
                        <a:buNone/>
                      </a:pPr>
                      <a:r>
                        <a:rPr lang="en-US" sz="1400" dirty="0">
                          <a:solidFill>
                            <a:schemeClr val="tx1">
                              <a:lumMod val="75000"/>
                              <a:lumOff val="25000"/>
                            </a:schemeClr>
                          </a:solidFill>
                          <a:effectLst/>
                          <a:latin typeface="Century Gothic"/>
                        </a:rPr>
                        <a:t>145 </a:t>
                      </a:r>
                    </a:p>
                  </a:txBody>
                  <a:tcPr>
                    <a:lnL w="12700">
                      <a:solidFill>
                        <a:schemeClr val="tx1"/>
                      </a:solidFill>
                    </a:lnL>
                    <a:lnR w="12700">
                      <a:solidFill>
                        <a:schemeClr val="tx1"/>
                      </a:solidFill>
                    </a:lnR>
                    <a:noFill/>
                  </a:tcPr>
                </a:tc>
                <a:extLst>
                  <a:ext uri="{0D108BD9-81ED-4DB2-BD59-A6C34878D82A}">
                    <a16:rowId xmlns:a16="http://schemas.microsoft.com/office/drawing/2014/main" val="4224606156"/>
                  </a:ext>
                </a:extLst>
              </a:tr>
              <a:tr h="274241">
                <a:tc>
                  <a:txBody>
                    <a:bodyPr/>
                    <a:lstStyle/>
                    <a:p>
                      <a:pPr lvl="0" rtl="0">
                        <a:buNone/>
                      </a:pPr>
                      <a:r>
                        <a:rPr lang="en-US" sz="1400" dirty="0">
                          <a:solidFill>
                            <a:schemeClr val="tx1">
                              <a:lumMod val="75000"/>
                              <a:lumOff val="25000"/>
                            </a:schemeClr>
                          </a:solidFill>
                          <a:effectLst/>
                          <a:latin typeface="Century Gothic"/>
                        </a:rPr>
                        <a:t>Laberinto </a:t>
                      </a:r>
                    </a:p>
                  </a:txBody>
                  <a:tcPr>
                    <a:lnL w="12700">
                      <a:solidFill>
                        <a:schemeClr val="tx1"/>
                      </a:solidFill>
                    </a:lnL>
                    <a:lnR w="12700">
                      <a:solidFill>
                        <a:schemeClr val="tx1"/>
                      </a:solidFill>
                    </a:lnR>
                    <a:noFill/>
                  </a:tcPr>
                </a:tc>
                <a:tc>
                  <a:txBody>
                    <a:bodyPr/>
                    <a:lstStyle/>
                    <a:p>
                      <a:pPr lvl="0" algn="ctr" rtl="0">
                        <a:buNone/>
                      </a:pPr>
                      <a:r>
                        <a:rPr lang="en-US" sz="1400" dirty="0">
                          <a:solidFill>
                            <a:schemeClr val="tx1">
                              <a:lumMod val="75000"/>
                              <a:lumOff val="25000"/>
                            </a:schemeClr>
                          </a:solidFill>
                          <a:effectLst/>
                          <a:latin typeface="Century Gothic"/>
                        </a:rPr>
                        <a:t>62 </a:t>
                      </a:r>
                    </a:p>
                  </a:txBody>
                  <a:tcPr>
                    <a:lnL w="12700">
                      <a:solidFill>
                        <a:schemeClr val="tx1"/>
                      </a:solidFill>
                    </a:lnL>
                    <a:lnR w="12700">
                      <a:solidFill>
                        <a:schemeClr val="tx1"/>
                      </a:solidFill>
                    </a:lnR>
                    <a:noFill/>
                  </a:tcPr>
                </a:tc>
                <a:extLst>
                  <a:ext uri="{0D108BD9-81ED-4DB2-BD59-A6C34878D82A}">
                    <a16:rowId xmlns:a16="http://schemas.microsoft.com/office/drawing/2014/main" val="2088616589"/>
                  </a:ext>
                </a:extLst>
              </a:tr>
              <a:tr h="247872">
                <a:tc>
                  <a:txBody>
                    <a:bodyPr/>
                    <a:lstStyle/>
                    <a:p>
                      <a:pPr rtl="0" fontAlgn="base"/>
                      <a:r>
                        <a:rPr lang="en-US" sz="1400" dirty="0" err="1">
                          <a:solidFill>
                            <a:schemeClr val="tx1">
                              <a:lumMod val="75000"/>
                              <a:lumOff val="25000"/>
                            </a:schemeClr>
                          </a:solidFill>
                          <a:effectLst/>
                          <a:latin typeface="Century Gothic"/>
                        </a:rPr>
                        <a:t>Inambari</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43 </a:t>
                      </a:r>
                    </a:p>
                  </a:txBody>
                  <a:tcPr>
                    <a:lnL w="12700">
                      <a:solidFill>
                        <a:schemeClr val="tx1"/>
                      </a:solidFill>
                    </a:lnL>
                    <a:lnR w="12700">
                      <a:solidFill>
                        <a:schemeClr val="tx1"/>
                      </a:solidFill>
                    </a:lnR>
                    <a:noFill/>
                  </a:tcPr>
                </a:tc>
                <a:extLst>
                  <a:ext uri="{0D108BD9-81ED-4DB2-BD59-A6C34878D82A}">
                    <a16:rowId xmlns:a16="http://schemas.microsoft.com/office/drawing/2014/main" val="2898170698"/>
                  </a:ext>
                </a:extLst>
              </a:tr>
              <a:tr h="274242">
                <a:tc>
                  <a:txBody>
                    <a:bodyPr/>
                    <a:lstStyle/>
                    <a:p>
                      <a:pPr rtl="0" fontAlgn="base"/>
                      <a:r>
                        <a:rPr lang="en-US" sz="1400" err="1">
                          <a:solidFill>
                            <a:schemeClr val="tx1">
                              <a:lumMod val="75000"/>
                              <a:lumOff val="25000"/>
                            </a:schemeClr>
                          </a:solidFill>
                          <a:effectLst/>
                          <a:latin typeface="Century Gothic"/>
                        </a:rPr>
                        <a:t>Huepetuhe</a:t>
                      </a:r>
                      <a:r>
                        <a:rPr lang="en-US" sz="1400" dirty="0">
                          <a:solidFill>
                            <a:schemeClr val="tx1">
                              <a:lumMod val="75000"/>
                              <a:lumOff val="25000"/>
                            </a:schemeClr>
                          </a:solidFill>
                          <a:effectLst/>
                          <a:latin typeface="Century Gothic"/>
                        </a:rPr>
                        <a:t> </a:t>
                      </a:r>
                    </a:p>
                  </a:txBody>
                  <a:tcPr>
                    <a:lnL w="12700">
                      <a:solidFill>
                        <a:schemeClr val="tx1"/>
                      </a:solidFill>
                    </a:lnL>
                    <a:lnR w="12700" cap="flat" cmpd="sng" algn="ctr">
                      <a:solidFill>
                        <a:schemeClr val="tx1"/>
                      </a:solidFill>
                      <a:prstDash val="solid"/>
                      <a:round/>
                      <a:headEnd type="none" w="med" len="med"/>
                      <a:tailEnd type="none" w="med" len="med"/>
                    </a:lnR>
                    <a:noFill/>
                  </a:tcPr>
                </a:tc>
                <a:tc>
                  <a:txBody>
                    <a:bodyPr/>
                    <a:lstStyle/>
                    <a:p>
                      <a:pPr algn="ctr" rtl="0" fontAlgn="base"/>
                      <a:r>
                        <a:rPr lang="en-US" sz="1400" dirty="0">
                          <a:solidFill>
                            <a:schemeClr val="tx1">
                              <a:lumMod val="75000"/>
                              <a:lumOff val="25000"/>
                            </a:schemeClr>
                          </a:solidFill>
                          <a:effectLst/>
                          <a:latin typeface="Century Gothic"/>
                        </a:rPr>
                        <a:t>42 </a:t>
                      </a:r>
                    </a:p>
                  </a:txBody>
                  <a:tcPr>
                    <a:lnL w="12700" cap="flat" cmpd="sng" algn="ctr">
                      <a:solidFill>
                        <a:schemeClr val="tx1"/>
                      </a:solidFill>
                      <a:prstDash val="solid"/>
                      <a:round/>
                      <a:headEnd type="none" w="med" len="med"/>
                      <a:tailEnd type="none" w="med" len="med"/>
                    </a:lnL>
                    <a:lnR w="12700">
                      <a:solidFill>
                        <a:schemeClr val="tx1"/>
                      </a:solidFill>
                    </a:lnR>
                    <a:noFill/>
                  </a:tcPr>
                </a:tc>
                <a:extLst>
                  <a:ext uri="{0D108BD9-81ED-4DB2-BD59-A6C34878D82A}">
                    <a16:rowId xmlns:a16="http://schemas.microsoft.com/office/drawing/2014/main" val="1134891156"/>
                  </a:ext>
                </a:extLst>
              </a:tr>
              <a:tr h="226777">
                <a:tc>
                  <a:txBody>
                    <a:bodyPr/>
                    <a:lstStyle/>
                    <a:p>
                      <a:pPr lvl="0" rtl="0">
                        <a:buNone/>
                      </a:pPr>
                      <a:r>
                        <a:rPr lang="en-US" sz="1400" dirty="0">
                          <a:solidFill>
                            <a:schemeClr val="tx1">
                              <a:lumMod val="75000"/>
                              <a:lumOff val="25000"/>
                            </a:schemeClr>
                          </a:solidFill>
                          <a:effectLst/>
                          <a:latin typeface="Century Gothic"/>
                        </a:rPr>
                        <a:t>Las Piedras </a:t>
                      </a:r>
                    </a:p>
                  </a:txBody>
                  <a:tcPr>
                    <a:lnL w="12700">
                      <a:solidFill>
                        <a:schemeClr val="tx1"/>
                      </a:solidFill>
                    </a:lnL>
                    <a:lnR w="12700" cap="flat" cmpd="sng" algn="ctr">
                      <a:solidFill>
                        <a:schemeClr val="tx1"/>
                      </a:solidFill>
                      <a:prstDash val="solid"/>
                      <a:round/>
                      <a:headEnd type="none" w="med" len="med"/>
                      <a:tailEnd type="none" w="med" len="med"/>
                    </a:lnR>
                    <a:noFill/>
                  </a:tcPr>
                </a:tc>
                <a:tc>
                  <a:txBody>
                    <a:bodyPr/>
                    <a:lstStyle/>
                    <a:p>
                      <a:pPr lvl="0" algn="ctr" rtl="0">
                        <a:buNone/>
                      </a:pPr>
                      <a:r>
                        <a:rPr lang="en-US" sz="1400" dirty="0">
                          <a:solidFill>
                            <a:schemeClr val="tx1">
                              <a:lumMod val="75000"/>
                              <a:lumOff val="25000"/>
                            </a:schemeClr>
                          </a:solidFill>
                          <a:effectLst/>
                          <a:latin typeface="Century Gothic"/>
                        </a:rPr>
                        <a:t>32 </a:t>
                      </a:r>
                    </a:p>
                  </a:txBody>
                  <a:tcPr>
                    <a:lnL w="12700" cap="flat" cmpd="sng" algn="ctr">
                      <a:solidFill>
                        <a:schemeClr val="tx1"/>
                      </a:solidFill>
                      <a:prstDash val="solid"/>
                      <a:round/>
                      <a:headEnd type="none" w="med" len="med"/>
                      <a:tailEnd type="none" w="med" len="med"/>
                    </a:lnL>
                    <a:lnR w="12700">
                      <a:solidFill>
                        <a:schemeClr val="tx1"/>
                      </a:solidFill>
                    </a:lnR>
                    <a:noFill/>
                  </a:tcPr>
                </a:tc>
                <a:extLst>
                  <a:ext uri="{0D108BD9-81ED-4DB2-BD59-A6C34878D82A}">
                    <a16:rowId xmlns:a16="http://schemas.microsoft.com/office/drawing/2014/main" val="2042865376"/>
                  </a:ext>
                </a:extLst>
              </a:tr>
              <a:tr h="226777">
                <a:tc>
                  <a:txBody>
                    <a:bodyPr/>
                    <a:lstStyle/>
                    <a:p>
                      <a:pPr rtl="0" fontAlgn="base"/>
                      <a:r>
                        <a:rPr lang="en-US" sz="1400" err="1">
                          <a:solidFill>
                            <a:schemeClr val="tx1">
                              <a:lumMod val="75000"/>
                              <a:lumOff val="25000"/>
                            </a:schemeClr>
                          </a:solidFill>
                          <a:effectLst/>
                          <a:latin typeface="Century Gothic"/>
                        </a:rPr>
                        <a:t>Iñapari</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24 </a:t>
                      </a:r>
                    </a:p>
                  </a:txBody>
                  <a:tcPr>
                    <a:lnL w="12700">
                      <a:solidFill>
                        <a:schemeClr val="tx1"/>
                      </a:solidFill>
                    </a:lnL>
                    <a:lnR w="12700">
                      <a:solidFill>
                        <a:schemeClr val="tx1"/>
                      </a:solidFill>
                    </a:lnR>
                    <a:noFill/>
                  </a:tcPr>
                </a:tc>
                <a:extLst>
                  <a:ext uri="{0D108BD9-81ED-4DB2-BD59-A6C34878D82A}">
                    <a16:rowId xmlns:a16="http://schemas.microsoft.com/office/drawing/2014/main" val="630785251"/>
                  </a:ext>
                </a:extLst>
              </a:tr>
              <a:tr h="274242">
                <a:tc>
                  <a:txBody>
                    <a:bodyPr/>
                    <a:lstStyle/>
                    <a:p>
                      <a:pPr rtl="0" fontAlgn="base"/>
                      <a:r>
                        <a:rPr lang="en-US" sz="1400" err="1">
                          <a:solidFill>
                            <a:schemeClr val="tx1">
                              <a:lumMod val="75000"/>
                              <a:lumOff val="25000"/>
                            </a:schemeClr>
                          </a:solidFill>
                          <a:effectLst/>
                          <a:latin typeface="Century Gothic"/>
                        </a:rPr>
                        <a:t>Tahuamanu</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7 </a:t>
                      </a:r>
                    </a:p>
                  </a:txBody>
                  <a:tcPr>
                    <a:lnL w="12700">
                      <a:solidFill>
                        <a:schemeClr val="tx1"/>
                      </a:solidFill>
                    </a:lnL>
                    <a:lnR w="12700">
                      <a:solidFill>
                        <a:schemeClr val="tx1"/>
                      </a:solidFill>
                    </a:lnR>
                    <a:noFill/>
                  </a:tcPr>
                </a:tc>
                <a:extLst>
                  <a:ext uri="{0D108BD9-81ED-4DB2-BD59-A6C34878D82A}">
                    <a16:rowId xmlns:a16="http://schemas.microsoft.com/office/drawing/2014/main" val="343995783"/>
                  </a:ext>
                </a:extLst>
              </a:tr>
              <a:tr h="0">
                <a:tc>
                  <a:txBody>
                    <a:bodyPr/>
                    <a:lstStyle/>
                    <a:p>
                      <a:pPr lvl="0" rtl="0">
                        <a:buNone/>
                      </a:pPr>
                      <a:r>
                        <a:rPr lang="en-US" sz="1400" dirty="0">
                          <a:solidFill>
                            <a:schemeClr val="tx1">
                              <a:lumMod val="75000"/>
                              <a:lumOff val="25000"/>
                            </a:schemeClr>
                          </a:solidFill>
                          <a:effectLst/>
                          <a:latin typeface="Century Gothic"/>
                        </a:rPr>
                        <a:t>Madre de Dios </a:t>
                      </a:r>
                    </a:p>
                  </a:txBody>
                  <a:tcPr>
                    <a:lnL w="12700">
                      <a:solidFill>
                        <a:schemeClr val="tx1"/>
                      </a:solidFill>
                    </a:lnL>
                    <a:lnR w="12700">
                      <a:solidFill>
                        <a:schemeClr val="tx1"/>
                      </a:solidFill>
                    </a:lnR>
                    <a:noFill/>
                  </a:tcPr>
                </a:tc>
                <a:tc>
                  <a:txBody>
                    <a:bodyPr/>
                    <a:lstStyle/>
                    <a:p>
                      <a:pPr lvl="0" algn="ctr" rtl="0">
                        <a:buNone/>
                      </a:pPr>
                      <a:r>
                        <a:rPr lang="en-US" sz="1400" dirty="0">
                          <a:solidFill>
                            <a:schemeClr val="tx1">
                              <a:lumMod val="75000"/>
                              <a:lumOff val="25000"/>
                            </a:schemeClr>
                          </a:solidFill>
                          <a:effectLst/>
                          <a:latin typeface="Century Gothic"/>
                        </a:rPr>
                        <a:t>6 </a:t>
                      </a:r>
                    </a:p>
                  </a:txBody>
                  <a:tcPr>
                    <a:lnL w="12700">
                      <a:solidFill>
                        <a:schemeClr val="tx1"/>
                      </a:solidFill>
                    </a:lnL>
                    <a:lnR w="12700">
                      <a:solidFill>
                        <a:schemeClr val="tx1"/>
                      </a:solidFill>
                    </a:lnR>
                    <a:noFill/>
                  </a:tcPr>
                </a:tc>
                <a:extLst>
                  <a:ext uri="{0D108BD9-81ED-4DB2-BD59-A6C34878D82A}">
                    <a16:rowId xmlns:a16="http://schemas.microsoft.com/office/drawing/2014/main" val="2707655719"/>
                  </a:ext>
                </a:extLst>
              </a:tr>
              <a:tr h="0">
                <a:tc>
                  <a:txBody>
                    <a:bodyPr/>
                    <a:lstStyle/>
                    <a:p>
                      <a:pPr lvl="0" rtl="0">
                        <a:buNone/>
                      </a:pPr>
                      <a:r>
                        <a:rPr lang="en-US" sz="1400" err="1">
                          <a:solidFill>
                            <a:schemeClr val="tx1">
                              <a:lumMod val="75000"/>
                              <a:lumOff val="25000"/>
                            </a:schemeClr>
                          </a:solidFill>
                          <a:effectLst/>
                          <a:latin typeface="Century Gothic"/>
                        </a:rPr>
                        <a:t>Fitzcarrald</a:t>
                      </a:r>
                      <a:r>
                        <a:rPr lang="en-US" sz="1400" dirty="0">
                          <a:solidFill>
                            <a:schemeClr val="tx1">
                              <a:lumMod val="75000"/>
                              <a:lumOff val="25000"/>
                            </a:schemeClr>
                          </a:solidFill>
                          <a:effectLst/>
                          <a:latin typeface="Century Gothic"/>
                        </a:rPr>
                        <a:t> </a:t>
                      </a:r>
                    </a:p>
                  </a:txBody>
                  <a:tcPr>
                    <a:lnL w="12700">
                      <a:solidFill>
                        <a:schemeClr val="tx1"/>
                      </a:solidFill>
                    </a:lnL>
                    <a:lnR w="12700" cap="flat" cmpd="sng" algn="ctr">
                      <a:solidFill>
                        <a:schemeClr val="tx1"/>
                      </a:solidFill>
                      <a:prstDash val="solid"/>
                      <a:round/>
                      <a:headEnd type="none" w="med" len="med"/>
                      <a:tailEnd type="none" w="med" len="med"/>
                    </a:lnR>
                    <a:noFill/>
                  </a:tcPr>
                </a:tc>
                <a:tc>
                  <a:txBody>
                    <a:bodyPr/>
                    <a:lstStyle/>
                    <a:p>
                      <a:pPr lvl="0" algn="ctr" rtl="0">
                        <a:buNone/>
                      </a:pPr>
                      <a:r>
                        <a:rPr lang="en-US" sz="1400" dirty="0">
                          <a:solidFill>
                            <a:schemeClr val="tx1">
                              <a:lumMod val="75000"/>
                              <a:lumOff val="25000"/>
                            </a:schemeClr>
                          </a:solidFill>
                          <a:effectLst/>
                          <a:latin typeface="Century Gothic"/>
                        </a:rPr>
                        <a:t>1 </a:t>
                      </a:r>
                    </a:p>
                  </a:txBody>
                  <a:tcPr>
                    <a:lnL w="12700" cap="flat" cmpd="sng" algn="ctr">
                      <a:solidFill>
                        <a:schemeClr val="tx1"/>
                      </a:solidFill>
                      <a:prstDash val="solid"/>
                      <a:round/>
                      <a:headEnd type="none" w="med" len="med"/>
                      <a:tailEnd type="none" w="med" len="med"/>
                    </a:lnL>
                    <a:lnR w="12700">
                      <a:solidFill>
                        <a:schemeClr val="tx1"/>
                      </a:solidFill>
                    </a:lnR>
                    <a:noFill/>
                  </a:tcPr>
                </a:tc>
                <a:extLst>
                  <a:ext uri="{0D108BD9-81ED-4DB2-BD59-A6C34878D82A}">
                    <a16:rowId xmlns:a16="http://schemas.microsoft.com/office/drawing/2014/main" val="1220570388"/>
                  </a:ext>
                </a:extLst>
              </a:tr>
              <a:tr h="0">
                <a:tc>
                  <a:txBody>
                    <a:bodyPr/>
                    <a:lstStyle/>
                    <a:p>
                      <a:pPr lvl="0" rtl="0">
                        <a:buNone/>
                      </a:pPr>
                      <a:r>
                        <a:rPr lang="en-US" sz="1400" dirty="0">
                          <a:solidFill>
                            <a:schemeClr val="tx1">
                              <a:lumMod val="75000"/>
                              <a:lumOff val="25000"/>
                            </a:schemeClr>
                          </a:solidFill>
                          <a:effectLst/>
                          <a:latin typeface="Century Gothic"/>
                        </a:rPr>
                        <a:t>Manu </a:t>
                      </a:r>
                    </a:p>
                  </a:txBody>
                  <a:tcPr>
                    <a:lnL w="12700">
                      <a:solidFill>
                        <a:schemeClr val="tx1"/>
                      </a:solidFill>
                    </a:lnL>
                    <a:lnR w="12700">
                      <a:solidFill>
                        <a:schemeClr val="tx1"/>
                      </a:solidFill>
                    </a:lnR>
                    <a:lnB w="12700">
                      <a:solidFill>
                        <a:schemeClr val="tx1"/>
                      </a:solidFill>
                    </a:lnB>
                    <a:noFill/>
                  </a:tcPr>
                </a:tc>
                <a:tc>
                  <a:txBody>
                    <a:bodyPr/>
                    <a:lstStyle/>
                    <a:p>
                      <a:pPr lvl="0" algn="ctr" rtl="0">
                        <a:buNone/>
                      </a:pPr>
                      <a:r>
                        <a:rPr lang="en-US" sz="1400" dirty="0">
                          <a:solidFill>
                            <a:schemeClr val="tx1">
                              <a:lumMod val="75000"/>
                              <a:lumOff val="25000"/>
                            </a:schemeClr>
                          </a:solidFill>
                          <a:effectLst/>
                          <a:latin typeface="Century Gothic"/>
                        </a:rPr>
                        <a:t>0 </a:t>
                      </a:r>
                    </a:p>
                  </a:txBody>
                  <a:tcPr>
                    <a:lnL w="12700">
                      <a:solidFill>
                        <a:schemeClr val="tx1"/>
                      </a:solidFill>
                    </a:lnL>
                    <a:lnR w="12700">
                      <a:solidFill>
                        <a:schemeClr val="tx1"/>
                      </a:solidFill>
                    </a:lnR>
                    <a:lnB w="12700">
                      <a:solidFill>
                        <a:schemeClr val="tx1"/>
                      </a:solidFill>
                    </a:lnB>
                    <a:noFill/>
                  </a:tcPr>
                </a:tc>
                <a:extLst>
                  <a:ext uri="{0D108BD9-81ED-4DB2-BD59-A6C34878D82A}">
                    <a16:rowId xmlns:a16="http://schemas.microsoft.com/office/drawing/2014/main" val="2288927896"/>
                  </a:ext>
                </a:extLst>
              </a:tr>
            </a:tbl>
          </a:graphicData>
        </a:graphic>
      </p:graphicFrame>
      <p:pic>
        <p:nvPicPr>
          <p:cNvPr id="43" name="Picture 11" descr="Map&#10;&#10;Description automatically generated">
            <a:extLst>
              <a:ext uri="{FF2B5EF4-FFF2-40B4-BE49-F238E27FC236}">
                <a16:creationId xmlns:a16="http://schemas.microsoft.com/office/drawing/2014/main" id="{30332BB0-7723-4B14-B8B6-03F96E8D98F8}"/>
              </a:ext>
            </a:extLst>
          </p:cNvPr>
          <p:cNvPicPr>
            <a:picLocks noChangeAspect="1"/>
          </p:cNvPicPr>
          <p:nvPr/>
        </p:nvPicPr>
        <p:blipFill rotWithShape="1">
          <a:blip r:embed="rId3"/>
          <a:srcRect l="210" t="89874" r="95378" b="3604"/>
          <a:stretch/>
        </p:blipFill>
        <p:spPr>
          <a:xfrm>
            <a:off x="212588" y="5071236"/>
            <a:ext cx="632309" cy="685999"/>
          </a:xfrm>
          <a:prstGeom prst="rect">
            <a:avLst/>
          </a:prstGeom>
        </p:spPr>
      </p:pic>
      <p:sp>
        <p:nvSpPr>
          <p:cNvPr id="3" name="TextBox 2">
            <a:extLst>
              <a:ext uri="{FF2B5EF4-FFF2-40B4-BE49-F238E27FC236}">
                <a16:creationId xmlns:a16="http://schemas.microsoft.com/office/drawing/2014/main" id="{F3A971F9-D737-4666-A076-618F0465AEF9}"/>
              </a:ext>
            </a:extLst>
          </p:cNvPr>
          <p:cNvSpPr txBox="1"/>
          <p:nvPr/>
        </p:nvSpPr>
        <p:spPr>
          <a:xfrm>
            <a:off x="1374476" y="5644551"/>
            <a:ext cx="629728" cy="5375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100</a:t>
            </a:r>
            <a:endParaRPr lang="en-US" sz="1400">
              <a:solidFill>
                <a:schemeClr val="tx1">
                  <a:lumMod val="75000"/>
                  <a:lumOff val="25000"/>
                </a:schemeClr>
              </a:solidFill>
              <a:latin typeface="Calibri" panose="020F0502020204030204"/>
              <a:cs typeface="Calibri"/>
            </a:endParaRPr>
          </a:p>
          <a:p>
            <a:r>
              <a:rPr lang="en-US" sz="1400" dirty="0">
                <a:solidFill>
                  <a:schemeClr val="tx1">
                    <a:lumMod val="75000"/>
                    <a:lumOff val="25000"/>
                  </a:schemeClr>
                </a:solidFill>
                <a:latin typeface="Century Gothic"/>
                <a:cs typeface="Calibri"/>
              </a:rPr>
              <a:t> km</a:t>
            </a:r>
            <a:endParaRPr lang="en-US" sz="1400">
              <a:solidFill>
                <a:schemeClr val="tx1">
                  <a:lumMod val="75000"/>
                  <a:lumOff val="25000"/>
                </a:schemeClr>
              </a:solidFill>
              <a:cs typeface="Calibri"/>
            </a:endParaRPr>
          </a:p>
        </p:txBody>
      </p:sp>
      <p:pic>
        <p:nvPicPr>
          <p:cNvPr id="42" name="Picture 11" descr="Map&#10;&#10;Description automatically generated">
            <a:extLst>
              <a:ext uri="{FF2B5EF4-FFF2-40B4-BE49-F238E27FC236}">
                <a16:creationId xmlns:a16="http://schemas.microsoft.com/office/drawing/2014/main" id="{984863DF-EE11-4B98-A376-A640E874EC2F}"/>
              </a:ext>
            </a:extLst>
          </p:cNvPr>
          <p:cNvPicPr>
            <a:picLocks noChangeAspect="1"/>
          </p:cNvPicPr>
          <p:nvPr/>
        </p:nvPicPr>
        <p:blipFill rotWithShape="1">
          <a:blip r:embed="rId3"/>
          <a:srcRect l="546" t="96845" r="80745"/>
          <a:stretch/>
        </p:blipFill>
        <p:spPr>
          <a:xfrm>
            <a:off x="206812" y="5821931"/>
            <a:ext cx="1279119" cy="151002"/>
          </a:xfrm>
          <a:prstGeom prst="rect">
            <a:avLst/>
          </a:prstGeom>
        </p:spPr>
      </p:pic>
    </p:spTree>
    <p:extLst>
      <p:ext uri="{BB962C8B-B14F-4D97-AF65-F5344CB8AC3E}">
        <p14:creationId xmlns:p14="http://schemas.microsoft.com/office/powerpoint/2010/main" val="1411088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29283"/>
            <a:ext cx="10801165"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Dengue Risk Matrix for 2020</a:t>
            </a:r>
            <a:endParaRPr lang="en-US">
              <a:cs typeface="Calibri Light" panose="020F0302020204030204"/>
            </a:endParaRPr>
          </a:p>
        </p:txBody>
      </p:sp>
      <p:graphicFrame>
        <p:nvGraphicFramePr>
          <p:cNvPr id="42" name="Table 41">
            <a:extLst>
              <a:ext uri="{FF2B5EF4-FFF2-40B4-BE49-F238E27FC236}">
                <a16:creationId xmlns:a16="http://schemas.microsoft.com/office/drawing/2014/main" id="{B55A8B1B-950A-4BE4-9E58-6D367A7E7CCD}"/>
              </a:ext>
            </a:extLst>
          </p:cNvPr>
          <p:cNvGraphicFramePr>
            <a:graphicFrameLocks noGrp="1"/>
          </p:cNvGraphicFramePr>
          <p:nvPr>
            <p:extLst>
              <p:ext uri="{D42A27DB-BD31-4B8C-83A1-F6EECF244321}">
                <p14:modId xmlns:p14="http://schemas.microsoft.com/office/powerpoint/2010/main" val="4259946857"/>
              </p:ext>
            </p:extLst>
          </p:nvPr>
        </p:nvGraphicFramePr>
        <p:xfrm>
          <a:off x="9597526" y="2855367"/>
          <a:ext cx="1679319" cy="2756535"/>
        </p:xfrm>
        <a:graphic>
          <a:graphicData uri="http://schemas.openxmlformats.org/drawingml/2006/table">
            <a:tbl>
              <a:tblPr firstRow="1" bandRow="1">
                <a:tableStyleId>{5C22544A-7EE6-4342-B048-85BDC9FD1C3A}</a:tableStyleId>
              </a:tblPr>
              <a:tblGrid>
                <a:gridCol w="463050">
                  <a:extLst>
                    <a:ext uri="{9D8B030D-6E8A-4147-A177-3AD203B41FA5}">
                      <a16:colId xmlns:a16="http://schemas.microsoft.com/office/drawing/2014/main" val="2376204276"/>
                    </a:ext>
                  </a:extLst>
                </a:gridCol>
                <a:gridCol w="1216269">
                  <a:extLst>
                    <a:ext uri="{9D8B030D-6E8A-4147-A177-3AD203B41FA5}">
                      <a16:colId xmlns:a16="http://schemas.microsoft.com/office/drawing/2014/main" val="2230559674"/>
                    </a:ext>
                  </a:extLst>
                </a:gridCol>
              </a:tblGrid>
              <a:tr h="241233">
                <a:tc>
                  <a:txBody>
                    <a:bodyPr/>
                    <a:lstStyle/>
                    <a:p>
                      <a:pPr marL="0" rtl="0" latinLnBrk="0">
                        <a:spcBef>
                          <a:spcPts val="0"/>
                        </a:spcBef>
                        <a:spcAft>
                          <a:spcPts val="0"/>
                        </a:spcAft>
                      </a:pPr>
                      <a:r>
                        <a:rPr lang="en-US" sz="1400" dirty="0">
                          <a:solidFill>
                            <a:schemeClr val="tx1">
                              <a:lumMod val="75000"/>
                              <a:lumOff val="25000"/>
                            </a:schemeClr>
                          </a:solidFill>
                          <a:effectLst/>
                        </a:rPr>
                        <a:t>ID</a:t>
                      </a:r>
                      <a:endParaRPr lang="en-US" sz="1400">
                        <a:solidFill>
                          <a:schemeClr val="tx1">
                            <a:lumMod val="75000"/>
                            <a:lumOff val="25000"/>
                          </a:schemeClr>
                        </a:solidFill>
                        <a:effectLst/>
                        <a:latin typeface="Arial"/>
                      </a:endParaRPr>
                    </a:p>
                  </a:txBody>
                  <a:tcPr anchor="ctr">
                    <a:lnL w="12700">
                      <a:solidFill>
                        <a:schemeClr val="tx1"/>
                      </a:solidFill>
                    </a:lnL>
                    <a:lnT w="12700">
                      <a:solidFill>
                        <a:schemeClr val="tx1"/>
                      </a:solidFill>
                    </a:lnT>
                    <a:solidFill>
                      <a:schemeClr val="bg1"/>
                    </a:solidFill>
                  </a:tcPr>
                </a:tc>
                <a:tc>
                  <a:txBody>
                    <a:bodyPr/>
                    <a:lstStyle/>
                    <a:p>
                      <a:pPr marL="0" rtl="0" latinLnBrk="0">
                        <a:spcBef>
                          <a:spcPts val="0"/>
                        </a:spcBef>
                        <a:spcAft>
                          <a:spcPts val="0"/>
                        </a:spcAft>
                      </a:pPr>
                      <a:r>
                        <a:rPr lang="en-US" sz="1400" dirty="0">
                          <a:solidFill>
                            <a:schemeClr val="tx1">
                              <a:lumMod val="75000"/>
                              <a:lumOff val="25000"/>
                            </a:schemeClr>
                          </a:solidFill>
                          <a:effectLst/>
                        </a:rPr>
                        <a:t>District</a:t>
                      </a:r>
                      <a:endParaRPr lang="en-US" sz="1400">
                        <a:solidFill>
                          <a:schemeClr val="tx1">
                            <a:lumMod val="75000"/>
                            <a:lumOff val="25000"/>
                          </a:schemeClr>
                        </a:solidFill>
                        <a:effectLst/>
                        <a:latin typeface="Arial"/>
                      </a:endParaRPr>
                    </a:p>
                  </a:txBody>
                  <a:tcPr anchor="ctr">
                    <a:lnR w="12700">
                      <a:solidFill>
                        <a:schemeClr val="tx1"/>
                      </a:solidFill>
                    </a:lnR>
                    <a:lnT w="12700">
                      <a:solidFill>
                        <a:schemeClr val="tx1"/>
                      </a:solidFill>
                    </a:lnT>
                    <a:solidFill>
                      <a:schemeClr val="bg1"/>
                    </a:solidFill>
                  </a:tcPr>
                </a:tc>
                <a:extLst>
                  <a:ext uri="{0D108BD9-81ED-4DB2-BD59-A6C34878D82A}">
                    <a16:rowId xmlns:a16="http://schemas.microsoft.com/office/drawing/2014/main" val="1586885142"/>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FI</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Fitzcarrald</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95275575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HU</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Huepetuhe</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164642241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IB</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Iberia</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58411617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IM</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Inambari</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129360114"/>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IP</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Iñapari</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705055933"/>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LB</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Laberinto</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3417695579"/>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LP</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Las Piedras</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866644564"/>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MD</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Madre De Dios</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915454340"/>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MN</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Manu</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141741837"/>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TH</a:t>
                      </a:r>
                      <a:endParaRPr lang="en-US" sz="1400">
                        <a:solidFill>
                          <a:schemeClr val="tx1">
                            <a:lumMod val="75000"/>
                            <a:lumOff val="25000"/>
                          </a:schemeClr>
                        </a:solidFill>
                        <a:effectLst/>
                        <a:latin typeface="Arial"/>
                      </a:endParaRPr>
                    </a:p>
                  </a:txBody>
                  <a:tcPr marL="9525" marR="9525" marT="9525" marB="0" anchor="b">
                    <a:lnL w="12700">
                      <a:solidFill>
                        <a:schemeClr val="tx1"/>
                      </a:solidFill>
                    </a:lnL>
                    <a:solidFill>
                      <a:schemeClr val="bg1"/>
                    </a:solidFill>
                  </a:tcPr>
                </a:tc>
                <a:tc>
                  <a:txBody>
                    <a:bodyPr/>
                    <a:lstStyle/>
                    <a:p>
                      <a:pPr marL="0" rtl="0" fontAlgn="b" latinLnBrk="0">
                        <a:spcBef>
                          <a:spcPts val="0"/>
                        </a:spcBef>
                        <a:spcAft>
                          <a:spcPts val="0"/>
                        </a:spcAft>
                      </a:pPr>
                      <a:r>
                        <a:rPr lang="en-US" sz="1400" dirty="0" err="1">
                          <a:solidFill>
                            <a:schemeClr val="tx1">
                              <a:lumMod val="75000"/>
                              <a:lumOff val="25000"/>
                            </a:schemeClr>
                          </a:solidFill>
                          <a:effectLst/>
                        </a:rPr>
                        <a:t>Tahuamanu</a:t>
                      </a:r>
                      <a:endParaRPr lang="en-US" sz="1400">
                        <a:solidFill>
                          <a:schemeClr val="tx1">
                            <a:lumMod val="75000"/>
                            <a:lumOff val="25000"/>
                          </a:schemeClr>
                        </a:solidFill>
                        <a:effectLst/>
                        <a:latin typeface="Arial"/>
                      </a:endParaRPr>
                    </a:p>
                  </a:txBody>
                  <a:tcPr marL="9525" marR="9525" marT="9525" marB="0" anchor="b">
                    <a:lnR w="12700">
                      <a:solidFill>
                        <a:schemeClr val="tx1"/>
                      </a:solidFill>
                    </a:lnR>
                    <a:solidFill>
                      <a:schemeClr val="bg1"/>
                    </a:solidFill>
                  </a:tcPr>
                </a:tc>
                <a:extLst>
                  <a:ext uri="{0D108BD9-81ED-4DB2-BD59-A6C34878D82A}">
                    <a16:rowId xmlns:a16="http://schemas.microsoft.com/office/drawing/2014/main" val="2464181493"/>
                  </a:ext>
                </a:extLst>
              </a:tr>
              <a:tr h="209768">
                <a:tc>
                  <a:txBody>
                    <a:bodyPr/>
                    <a:lstStyle/>
                    <a:p>
                      <a:pPr marL="0" rtl="0" fontAlgn="b" latinLnBrk="0">
                        <a:spcBef>
                          <a:spcPts val="0"/>
                        </a:spcBef>
                        <a:spcAft>
                          <a:spcPts val="0"/>
                        </a:spcAft>
                      </a:pPr>
                      <a:r>
                        <a:rPr lang="en-US" sz="1400" dirty="0">
                          <a:solidFill>
                            <a:schemeClr val="tx1">
                              <a:lumMod val="75000"/>
                              <a:lumOff val="25000"/>
                            </a:schemeClr>
                          </a:solidFill>
                          <a:effectLst/>
                        </a:rPr>
                        <a:t> TM</a:t>
                      </a:r>
                      <a:endParaRPr lang="en-US" sz="1400">
                        <a:solidFill>
                          <a:schemeClr val="tx1">
                            <a:lumMod val="75000"/>
                            <a:lumOff val="25000"/>
                          </a:schemeClr>
                        </a:solidFill>
                        <a:effectLst/>
                        <a:latin typeface="Arial"/>
                      </a:endParaRPr>
                    </a:p>
                  </a:txBody>
                  <a:tcPr marL="9525" marR="9525" marT="9525" marB="0" anchor="b">
                    <a:lnL w="12700">
                      <a:solidFill>
                        <a:schemeClr val="tx1"/>
                      </a:solidFill>
                    </a:lnL>
                    <a:lnB w="12700">
                      <a:solidFill>
                        <a:schemeClr val="tx1"/>
                      </a:solidFill>
                    </a:lnB>
                    <a:solidFill>
                      <a:schemeClr val="bg1"/>
                    </a:solidFill>
                  </a:tcPr>
                </a:tc>
                <a:tc>
                  <a:txBody>
                    <a:bodyPr/>
                    <a:lstStyle/>
                    <a:p>
                      <a:pPr marL="0" rtl="0" fontAlgn="b" latinLnBrk="0">
                        <a:spcBef>
                          <a:spcPts val="0"/>
                        </a:spcBef>
                        <a:spcAft>
                          <a:spcPts val="0"/>
                        </a:spcAft>
                      </a:pPr>
                      <a:r>
                        <a:rPr lang="en-US" sz="1400" dirty="0">
                          <a:solidFill>
                            <a:schemeClr val="tx1">
                              <a:lumMod val="75000"/>
                              <a:lumOff val="25000"/>
                            </a:schemeClr>
                          </a:solidFill>
                          <a:effectLst/>
                        </a:rPr>
                        <a:t>Tambopata</a:t>
                      </a:r>
                      <a:endParaRPr lang="en-US" sz="1400">
                        <a:solidFill>
                          <a:schemeClr val="tx1">
                            <a:lumMod val="75000"/>
                            <a:lumOff val="25000"/>
                          </a:schemeClr>
                        </a:solidFill>
                        <a:effectLst/>
                        <a:latin typeface="Arial"/>
                      </a:endParaRPr>
                    </a:p>
                  </a:txBody>
                  <a:tcPr marL="9525" marR="9525" marT="9525" marB="0" anchor="b">
                    <a:lnR w="12700">
                      <a:solidFill>
                        <a:schemeClr val="tx1"/>
                      </a:solidFill>
                    </a:lnR>
                    <a:lnB w="12700">
                      <a:solidFill>
                        <a:schemeClr val="tx1"/>
                      </a:solidFill>
                    </a:lnB>
                    <a:solidFill>
                      <a:schemeClr val="bg1"/>
                    </a:solidFill>
                  </a:tcPr>
                </a:tc>
                <a:extLst>
                  <a:ext uri="{0D108BD9-81ED-4DB2-BD59-A6C34878D82A}">
                    <a16:rowId xmlns:a16="http://schemas.microsoft.com/office/drawing/2014/main" val="1081373518"/>
                  </a:ext>
                </a:extLst>
              </a:tr>
            </a:tbl>
          </a:graphicData>
        </a:graphic>
      </p:graphicFrame>
      <p:sp>
        <p:nvSpPr>
          <p:cNvPr id="43" name="TextBox 42">
            <a:extLst>
              <a:ext uri="{FF2B5EF4-FFF2-40B4-BE49-F238E27FC236}">
                <a16:creationId xmlns:a16="http://schemas.microsoft.com/office/drawing/2014/main" id="{C292548B-E0A9-49DC-9D8E-70457CA2C61E}"/>
              </a:ext>
            </a:extLst>
          </p:cNvPr>
          <p:cNvSpPr txBox="1"/>
          <p:nvPr/>
        </p:nvSpPr>
        <p:spPr>
          <a:xfrm rot="16200000">
            <a:off x="-803719" y="247319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Population</a:t>
            </a:r>
          </a:p>
        </p:txBody>
      </p:sp>
      <p:sp>
        <p:nvSpPr>
          <p:cNvPr id="44" name="TextBox 43">
            <a:extLst>
              <a:ext uri="{FF2B5EF4-FFF2-40B4-BE49-F238E27FC236}">
                <a16:creationId xmlns:a16="http://schemas.microsoft.com/office/drawing/2014/main" id="{44DB436F-B0BB-409E-9C5B-889DAF3AF033}"/>
              </a:ext>
            </a:extLst>
          </p:cNvPr>
          <p:cNvSpPr txBox="1"/>
          <p:nvPr/>
        </p:nvSpPr>
        <p:spPr>
          <a:xfrm>
            <a:off x="5077451" y="601203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Likelihood*</a:t>
            </a:r>
          </a:p>
        </p:txBody>
      </p:sp>
      <p:pic>
        <p:nvPicPr>
          <p:cNvPr id="2" name="Picture 3">
            <a:extLst>
              <a:ext uri="{FF2B5EF4-FFF2-40B4-BE49-F238E27FC236}">
                <a16:creationId xmlns:a16="http://schemas.microsoft.com/office/drawing/2014/main" id="{CACBC935-31B6-4830-8320-B5F60AA85D13}"/>
              </a:ext>
            </a:extLst>
          </p:cNvPr>
          <p:cNvPicPr>
            <a:picLocks noChangeAspect="1"/>
          </p:cNvPicPr>
          <p:nvPr/>
        </p:nvPicPr>
        <p:blipFill rotWithShape="1">
          <a:blip r:embed="rId3"/>
          <a:srcRect l="9626" t="40" r="-67" b="10163"/>
          <a:stretch/>
        </p:blipFill>
        <p:spPr>
          <a:xfrm>
            <a:off x="1953951" y="1298828"/>
            <a:ext cx="7579689" cy="4307984"/>
          </a:xfrm>
          <a:prstGeom prst="rect">
            <a:avLst/>
          </a:prstGeom>
        </p:spPr>
      </p:pic>
      <p:sp>
        <p:nvSpPr>
          <p:cNvPr id="4" name="TextBox 3">
            <a:extLst>
              <a:ext uri="{FF2B5EF4-FFF2-40B4-BE49-F238E27FC236}">
                <a16:creationId xmlns:a16="http://schemas.microsoft.com/office/drawing/2014/main" id="{797FC8D1-1280-4528-B76B-B0CB3F3E237E}"/>
              </a:ext>
            </a:extLst>
          </p:cNvPr>
          <p:cNvSpPr txBox="1"/>
          <p:nvPr/>
        </p:nvSpPr>
        <p:spPr>
          <a:xfrm>
            <a:off x="288986" y="6382870"/>
            <a:ext cx="116448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t>
            </a:r>
            <a:r>
              <a:rPr lang="en-US" sz="1400" dirty="0">
                <a:solidFill>
                  <a:schemeClr val="tx1">
                    <a:lumMod val="75000"/>
                    <a:lumOff val="25000"/>
                  </a:schemeClr>
                </a:solidFill>
                <a:latin typeface="Century Gothic"/>
                <a:ea typeface="+mn-lt"/>
                <a:cs typeface="+mn-lt"/>
              </a:rPr>
              <a:t>Urban-Forest Edge Area (km</a:t>
            </a:r>
            <a:r>
              <a:rPr lang="en-US" sz="1400" baseline="30000" dirty="0">
                <a:solidFill>
                  <a:schemeClr val="tx1">
                    <a:lumMod val="75000"/>
                    <a:lumOff val="25000"/>
                  </a:schemeClr>
                </a:solidFill>
                <a:latin typeface="Century Gothic"/>
                <a:ea typeface="+mn-lt"/>
                <a:cs typeface="+mn-lt"/>
              </a:rPr>
              <a:t>2</a:t>
            </a:r>
            <a:r>
              <a:rPr lang="en-US" sz="1400" dirty="0">
                <a:solidFill>
                  <a:schemeClr val="tx1">
                    <a:lumMod val="75000"/>
                    <a:lumOff val="25000"/>
                  </a:schemeClr>
                </a:solidFill>
                <a:latin typeface="Century Gothic"/>
                <a:ea typeface="+mn-lt"/>
                <a:cs typeface="+mn-lt"/>
              </a:rPr>
              <a:t>), Urban Area (km</a:t>
            </a:r>
            <a:r>
              <a:rPr lang="en-US" sz="1400" baseline="30000" dirty="0">
                <a:solidFill>
                  <a:schemeClr val="tx1">
                    <a:lumMod val="75000"/>
                    <a:lumOff val="25000"/>
                  </a:schemeClr>
                </a:solidFill>
                <a:latin typeface="Century Gothic"/>
                <a:ea typeface="+mn-lt"/>
                <a:cs typeface="+mn-lt"/>
              </a:rPr>
              <a:t>2</a:t>
            </a:r>
            <a:r>
              <a:rPr lang="en-US" sz="1400" dirty="0">
                <a:solidFill>
                  <a:schemeClr val="tx1">
                    <a:lumMod val="75000"/>
                    <a:lumOff val="25000"/>
                  </a:schemeClr>
                </a:solidFill>
                <a:latin typeface="Century Gothic"/>
                <a:ea typeface="+mn-lt"/>
                <a:cs typeface="+mn-lt"/>
              </a:rPr>
              <a:t>), Precipitation Range (mm), </a:t>
            </a:r>
            <a:r>
              <a:rPr lang="en-US" sz="1400" dirty="0" err="1">
                <a:solidFill>
                  <a:schemeClr val="tx1">
                    <a:lumMod val="75000"/>
                    <a:lumOff val="25000"/>
                  </a:schemeClr>
                </a:solidFill>
                <a:latin typeface="Century Gothic"/>
                <a:ea typeface="+mn-lt"/>
                <a:cs typeface="+mn-lt"/>
              </a:rPr>
              <a:t>SlopeRange</a:t>
            </a:r>
            <a:r>
              <a:rPr lang="en-US" sz="1400" dirty="0">
                <a:solidFill>
                  <a:schemeClr val="tx1">
                    <a:lumMod val="75000"/>
                    <a:lumOff val="25000"/>
                  </a:schemeClr>
                </a:solidFill>
                <a:latin typeface="Century Gothic"/>
                <a:cs typeface="Calibri"/>
              </a:rPr>
              <a:t> (º)</a:t>
            </a:r>
            <a:r>
              <a:rPr lang="en-US" sz="1400" dirty="0">
                <a:solidFill>
                  <a:schemeClr val="tx1">
                    <a:lumMod val="75000"/>
                    <a:lumOff val="25000"/>
                  </a:schemeClr>
                </a:solidFill>
                <a:latin typeface="Century Gothic"/>
              </a:rPr>
              <a:t>, (Optional Temperature Minimum (ºC))​</a:t>
            </a:r>
            <a:endParaRPr lang="en-US" sz="1400">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972A96C9-646E-4CB4-BED0-08D8BC36F01F}"/>
              </a:ext>
            </a:extLst>
          </p:cNvPr>
          <p:cNvSpPr txBox="1"/>
          <p:nvPr/>
        </p:nvSpPr>
        <p:spPr>
          <a:xfrm>
            <a:off x="1079317" y="5187752"/>
            <a:ext cx="11847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Low</a:t>
            </a:r>
          </a:p>
        </p:txBody>
      </p:sp>
      <p:sp>
        <p:nvSpPr>
          <p:cNvPr id="9" name="TextBox 8">
            <a:extLst>
              <a:ext uri="{FF2B5EF4-FFF2-40B4-BE49-F238E27FC236}">
                <a16:creationId xmlns:a16="http://schemas.microsoft.com/office/drawing/2014/main" id="{06864100-0938-48D2-A9C6-6B2FC2D08C26}"/>
              </a:ext>
            </a:extLst>
          </p:cNvPr>
          <p:cNvSpPr txBox="1"/>
          <p:nvPr/>
        </p:nvSpPr>
        <p:spPr>
          <a:xfrm>
            <a:off x="853826" y="4528296"/>
            <a:ext cx="11693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err="1">
                <a:solidFill>
                  <a:schemeClr val="tx1">
                    <a:lumMod val="75000"/>
                    <a:lumOff val="25000"/>
                  </a:schemeClr>
                </a:solidFill>
                <a:latin typeface="Century Gothic"/>
              </a:rPr>
              <a:t>SomewhatLow</a:t>
            </a:r>
            <a:endParaRPr lang="en-US" sz="140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2561DA2F-4F81-472C-8667-B6B1E8E5F58A}"/>
              </a:ext>
            </a:extLst>
          </p:cNvPr>
          <p:cNvSpPr txBox="1"/>
          <p:nvPr/>
        </p:nvSpPr>
        <p:spPr>
          <a:xfrm>
            <a:off x="2775845" y="5595287"/>
            <a:ext cx="15925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Somewhat Low</a:t>
            </a:r>
            <a:endParaRPr lang="en-US" sz="1400" dirty="0">
              <a:solidFill>
                <a:schemeClr val="tx1">
                  <a:lumMod val="75000"/>
                  <a:lumOff val="25000"/>
                </a:schemeClr>
              </a:solidFill>
              <a:cs typeface="Calibri" panose="020F0502020204030204"/>
            </a:endParaRPr>
          </a:p>
        </p:txBody>
      </p:sp>
      <p:sp>
        <p:nvSpPr>
          <p:cNvPr id="11" name="TextBox 10">
            <a:extLst>
              <a:ext uri="{FF2B5EF4-FFF2-40B4-BE49-F238E27FC236}">
                <a16:creationId xmlns:a16="http://schemas.microsoft.com/office/drawing/2014/main" id="{67EEB254-957D-45A3-A921-FED593E8B193}"/>
              </a:ext>
            </a:extLst>
          </p:cNvPr>
          <p:cNvSpPr txBox="1"/>
          <p:nvPr/>
        </p:nvSpPr>
        <p:spPr>
          <a:xfrm>
            <a:off x="2131823" y="5592854"/>
            <a:ext cx="7821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Low</a:t>
            </a:r>
          </a:p>
        </p:txBody>
      </p:sp>
      <p:sp>
        <p:nvSpPr>
          <p:cNvPr id="12" name="TextBox 11">
            <a:extLst>
              <a:ext uri="{FF2B5EF4-FFF2-40B4-BE49-F238E27FC236}">
                <a16:creationId xmlns:a16="http://schemas.microsoft.com/office/drawing/2014/main" id="{7E640A20-4A8F-4F6D-AE3A-ACF5C333B35E}"/>
              </a:ext>
            </a:extLst>
          </p:cNvPr>
          <p:cNvSpPr txBox="1"/>
          <p:nvPr/>
        </p:nvSpPr>
        <p:spPr>
          <a:xfrm>
            <a:off x="4608324" y="5592855"/>
            <a:ext cx="1712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Somewhat High</a:t>
            </a:r>
            <a:endParaRPr lang="en-US" sz="140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9359F02A-36CF-4223-BAFA-D2DAB5864325}"/>
              </a:ext>
            </a:extLst>
          </p:cNvPr>
          <p:cNvSpPr txBox="1"/>
          <p:nvPr/>
        </p:nvSpPr>
        <p:spPr>
          <a:xfrm>
            <a:off x="856996" y="3423777"/>
            <a:ext cx="11805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rPr>
              <a:t>Somewhat High</a:t>
            </a:r>
            <a:endParaRPr lang="en-US" sz="1400">
              <a:solidFill>
                <a:schemeClr val="tx1">
                  <a:lumMod val="75000"/>
                  <a:lumOff val="25000"/>
                </a:schemeClr>
              </a:solidFill>
              <a:cs typeface="Calibri" panose="020F0502020204030204"/>
            </a:endParaRPr>
          </a:p>
        </p:txBody>
      </p:sp>
      <p:sp>
        <p:nvSpPr>
          <p:cNvPr id="14" name="TextBox 13">
            <a:extLst>
              <a:ext uri="{FF2B5EF4-FFF2-40B4-BE49-F238E27FC236}">
                <a16:creationId xmlns:a16="http://schemas.microsoft.com/office/drawing/2014/main" id="{A0DD84F2-A543-4F88-AF3F-687574BD1D89}"/>
              </a:ext>
            </a:extLst>
          </p:cNvPr>
          <p:cNvSpPr txBox="1"/>
          <p:nvPr/>
        </p:nvSpPr>
        <p:spPr>
          <a:xfrm>
            <a:off x="7488446" y="5607971"/>
            <a:ext cx="1712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High</a:t>
            </a:r>
            <a:endParaRPr lang="en-US" sz="1400" dirty="0" err="1">
              <a:solidFill>
                <a:schemeClr val="tx1">
                  <a:lumMod val="75000"/>
                  <a:lumOff val="25000"/>
                </a:schemeClr>
              </a:solidFill>
            </a:endParaRPr>
          </a:p>
        </p:txBody>
      </p:sp>
      <p:sp>
        <p:nvSpPr>
          <p:cNvPr id="15" name="TextBox 14">
            <a:extLst>
              <a:ext uri="{FF2B5EF4-FFF2-40B4-BE49-F238E27FC236}">
                <a16:creationId xmlns:a16="http://schemas.microsoft.com/office/drawing/2014/main" id="{8B2C8DE1-D992-4172-ADE4-481BD62233BD}"/>
              </a:ext>
            </a:extLst>
          </p:cNvPr>
          <p:cNvSpPr txBox="1"/>
          <p:nvPr/>
        </p:nvSpPr>
        <p:spPr>
          <a:xfrm>
            <a:off x="1459470" y="1950942"/>
            <a:ext cx="6701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Very High</a:t>
            </a:r>
            <a:endParaRPr lang="en-US" sz="1400">
              <a:solidFill>
                <a:schemeClr val="tx1">
                  <a:lumMod val="75000"/>
                  <a:lumOff val="25000"/>
                </a:schemeClr>
              </a:solidFill>
              <a:cs typeface="Calibri"/>
            </a:endParaRPr>
          </a:p>
        </p:txBody>
      </p:sp>
    </p:spTree>
    <p:extLst>
      <p:ext uri="{BB962C8B-B14F-4D97-AF65-F5344CB8AC3E}">
        <p14:creationId xmlns:p14="http://schemas.microsoft.com/office/powerpoint/2010/main" val="200966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C2AF5C33-C5A8-4229-B030-C8CD56EB598E}"/>
              </a:ext>
            </a:extLst>
          </p:cNvPr>
          <p:cNvPicPr>
            <a:picLocks noChangeAspect="1"/>
          </p:cNvPicPr>
          <p:nvPr/>
        </p:nvPicPr>
        <p:blipFill rotWithShape="1">
          <a:blip r:embed="rId3"/>
          <a:srcRect t="2138" r="22717" b="-238"/>
          <a:stretch/>
        </p:blipFill>
        <p:spPr>
          <a:xfrm>
            <a:off x="18453" y="1078307"/>
            <a:ext cx="5588501" cy="4850451"/>
          </a:xfrm>
          <a:prstGeom prst="rect">
            <a:avLst/>
          </a:prstGeom>
        </p:spPr>
      </p:pic>
      <p:sp>
        <p:nvSpPr>
          <p:cNvPr id="11" name="TextBox 10">
            <a:extLst>
              <a:ext uri="{FF2B5EF4-FFF2-40B4-BE49-F238E27FC236}">
                <a16:creationId xmlns:a16="http://schemas.microsoft.com/office/drawing/2014/main" id="{F15BA317-E4E9-4068-85AC-79A2D306F19F}"/>
              </a:ext>
            </a:extLst>
          </p:cNvPr>
          <p:cNvSpPr txBox="1"/>
          <p:nvPr/>
        </p:nvSpPr>
        <p:spPr>
          <a:xfrm>
            <a:off x="4741666" y="3231385"/>
            <a:ext cx="1055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Las </a:t>
            </a:r>
            <a:endParaRPr lang="en-US" sz="2000" dirty="0">
              <a:solidFill>
                <a:schemeClr val="tx1">
                  <a:lumMod val="75000"/>
                  <a:lumOff val="25000"/>
                </a:schemeClr>
              </a:solidFill>
              <a:cs typeface="Calibri"/>
            </a:endParaRPr>
          </a:p>
          <a:p>
            <a:r>
              <a:rPr lang="en-US" sz="1400" dirty="0">
                <a:solidFill>
                  <a:schemeClr val="tx1">
                    <a:lumMod val="75000"/>
                    <a:lumOff val="25000"/>
                  </a:schemeClr>
                </a:solidFill>
                <a:latin typeface="Century Gothic"/>
              </a:rPr>
              <a:t>Piedras</a:t>
            </a:r>
            <a:endParaRPr lang="en-US"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B49EEA7F-CA99-4B6C-8B70-4305B87D604B}"/>
              </a:ext>
            </a:extLst>
          </p:cNvPr>
          <p:cNvSpPr txBox="1"/>
          <p:nvPr/>
        </p:nvSpPr>
        <p:spPr>
          <a:xfrm>
            <a:off x="1513033" y="1672213"/>
            <a:ext cx="107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Iñapari</a:t>
            </a:r>
            <a:endParaRPr lang="en-US" sz="1400" dirty="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F55612DA-0C96-40BE-B7EE-EEE18341D369}"/>
              </a:ext>
            </a:extLst>
          </p:cNvPr>
          <p:cNvSpPr txBox="1"/>
          <p:nvPr/>
        </p:nvSpPr>
        <p:spPr>
          <a:xfrm>
            <a:off x="3283473" y="2227019"/>
            <a:ext cx="83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Iberia</a:t>
            </a:r>
          </a:p>
        </p:txBody>
      </p:sp>
      <p:sp>
        <p:nvSpPr>
          <p:cNvPr id="15" name="TextBox 14">
            <a:extLst>
              <a:ext uri="{FF2B5EF4-FFF2-40B4-BE49-F238E27FC236}">
                <a16:creationId xmlns:a16="http://schemas.microsoft.com/office/drawing/2014/main" id="{59B18ACD-E519-4F94-9C05-6E970B464854}"/>
              </a:ext>
            </a:extLst>
          </p:cNvPr>
          <p:cNvSpPr txBox="1"/>
          <p:nvPr/>
        </p:nvSpPr>
        <p:spPr>
          <a:xfrm>
            <a:off x="4202623" y="2667044"/>
            <a:ext cx="1406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Tahuamanu</a:t>
            </a:r>
            <a:endParaRPr lang="en-US" sz="1400">
              <a:solidFill>
                <a:schemeClr val="tx1">
                  <a:lumMod val="75000"/>
                  <a:lumOff val="25000"/>
                </a:schemeClr>
              </a:solidFill>
              <a:latin typeface="Century Gothic"/>
              <a:cs typeface="Calibri"/>
            </a:endParaRPr>
          </a:p>
        </p:txBody>
      </p:sp>
      <p:sp>
        <p:nvSpPr>
          <p:cNvPr id="16" name="TextBox 15">
            <a:extLst>
              <a:ext uri="{FF2B5EF4-FFF2-40B4-BE49-F238E27FC236}">
                <a16:creationId xmlns:a16="http://schemas.microsoft.com/office/drawing/2014/main" id="{FE5EBA99-E247-4AB7-B42D-26447369855A}"/>
              </a:ext>
            </a:extLst>
          </p:cNvPr>
          <p:cNvSpPr txBox="1"/>
          <p:nvPr/>
        </p:nvSpPr>
        <p:spPr>
          <a:xfrm>
            <a:off x="4260012" y="5570831"/>
            <a:ext cx="1264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Laberinto</a:t>
            </a:r>
          </a:p>
        </p:txBody>
      </p:sp>
      <p:sp>
        <p:nvSpPr>
          <p:cNvPr id="17" name="TextBox 16">
            <a:extLst>
              <a:ext uri="{FF2B5EF4-FFF2-40B4-BE49-F238E27FC236}">
                <a16:creationId xmlns:a16="http://schemas.microsoft.com/office/drawing/2014/main" id="{77300CD8-7A50-4917-9AC5-A420A9CE431D}"/>
              </a:ext>
            </a:extLst>
          </p:cNvPr>
          <p:cNvSpPr txBox="1"/>
          <p:nvPr/>
        </p:nvSpPr>
        <p:spPr>
          <a:xfrm>
            <a:off x="456082" y="2148773"/>
            <a:ext cx="16274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Tambopata</a:t>
            </a:r>
          </a:p>
        </p:txBody>
      </p:sp>
      <p:sp>
        <p:nvSpPr>
          <p:cNvPr id="18" name="TextBox 17">
            <a:extLst>
              <a:ext uri="{FF2B5EF4-FFF2-40B4-BE49-F238E27FC236}">
                <a16:creationId xmlns:a16="http://schemas.microsoft.com/office/drawing/2014/main" id="{DBC40E67-B05E-48AF-A886-49318B47648C}"/>
              </a:ext>
            </a:extLst>
          </p:cNvPr>
          <p:cNvSpPr txBox="1"/>
          <p:nvPr/>
        </p:nvSpPr>
        <p:spPr>
          <a:xfrm>
            <a:off x="3127813" y="5648309"/>
            <a:ext cx="12282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Inambari</a:t>
            </a:r>
            <a:endParaRPr lang="en-US" sz="1400">
              <a:solidFill>
                <a:schemeClr val="tx1">
                  <a:lumMod val="75000"/>
                  <a:lumOff val="25000"/>
                </a:schemeClr>
              </a:solidFill>
              <a:latin typeface="Century Gothic"/>
              <a:cs typeface="Calibri"/>
            </a:endParaRPr>
          </a:p>
        </p:txBody>
      </p:sp>
      <p:sp>
        <p:nvSpPr>
          <p:cNvPr id="19" name="TextBox 18">
            <a:extLst>
              <a:ext uri="{FF2B5EF4-FFF2-40B4-BE49-F238E27FC236}">
                <a16:creationId xmlns:a16="http://schemas.microsoft.com/office/drawing/2014/main" id="{870ED32F-7A79-4753-9D61-DA3B064CEF02}"/>
              </a:ext>
            </a:extLst>
          </p:cNvPr>
          <p:cNvSpPr txBox="1"/>
          <p:nvPr/>
        </p:nvSpPr>
        <p:spPr>
          <a:xfrm>
            <a:off x="2010722" y="5617525"/>
            <a:ext cx="147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rPr>
              <a:t>Huepetuhe</a:t>
            </a:r>
            <a:endParaRPr lang="en-US" sz="1400">
              <a:solidFill>
                <a:schemeClr val="tx1">
                  <a:lumMod val="75000"/>
                  <a:lumOff val="25000"/>
                </a:schemeClr>
              </a:solidFill>
              <a:latin typeface="Century Gothic"/>
            </a:endParaRPr>
          </a:p>
        </p:txBody>
      </p:sp>
      <p:sp>
        <p:nvSpPr>
          <p:cNvPr id="20" name="TextBox 19">
            <a:extLst>
              <a:ext uri="{FF2B5EF4-FFF2-40B4-BE49-F238E27FC236}">
                <a16:creationId xmlns:a16="http://schemas.microsoft.com/office/drawing/2014/main" id="{EA910862-9683-4610-8575-833660ED0551}"/>
              </a:ext>
            </a:extLst>
          </p:cNvPr>
          <p:cNvSpPr txBox="1"/>
          <p:nvPr/>
        </p:nvSpPr>
        <p:spPr>
          <a:xfrm>
            <a:off x="885591" y="5242820"/>
            <a:ext cx="1262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Madre de Dios </a:t>
            </a:r>
          </a:p>
        </p:txBody>
      </p:sp>
      <p:sp>
        <p:nvSpPr>
          <p:cNvPr id="21" name="TextBox 20">
            <a:extLst>
              <a:ext uri="{FF2B5EF4-FFF2-40B4-BE49-F238E27FC236}">
                <a16:creationId xmlns:a16="http://schemas.microsoft.com/office/drawing/2014/main" id="{7C16651E-044D-4739-B892-64520655CF1F}"/>
              </a:ext>
            </a:extLst>
          </p:cNvPr>
          <p:cNvSpPr txBox="1"/>
          <p:nvPr/>
        </p:nvSpPr>
        <p:spPr>
          <a:xfrm>
            <a:off x="1097132" y="4331540"/>
            <a:ext cx="90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Manu</a:t>
            </a:r>
            <a:endParaRPr lang="en-US" sz="1400">
              <a:solidFill>
                <a:srgbClr val="FFFFFF"/>
              </a:solidFill>
              <a:latin typeface="Century Gothic"/>
              <a:cs typeface="Calibri"/>
            </a:endParaRPr>
          </a:p>
        </p:txBody>
      </p:sp>
      <p:sp>
        <p:nvSpPr>
          <p:cNvPr id="22" name="TextBox 21">
            <a:extLst>
              <a:ext uri="{FF2B5EF4-FFF2-40B4-BE49-F238E27FC236}">
                <a16:creationId xmlns:a16="http://schemas.microsoft.com/office/drawing/2014/main" id="{5A6D22F5-3379-4554-AF32-19B2232FA697}"/>
              </a:ext>
            </a:extLst>
          </p:cNvPr>
          <p:cNvSpPr txBox="1"/>
          <p:nvPr/>
        </p:nvSpPr>
        <p:spPr>
          <a:xfrm>
            <a:off x="550985" y="3498936"/>
            <a:ext cx="1362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rPr>
              <a:t>Fitzcarrald</a:t>
            </a:r>
            <a:endParaRPr lang="en-US" sz="1400">
              <a:solidFill>
                <a:srgbClr val="FFFFFF"/>
              </a:solidFill>
              <a:latin typeface="Century Gothic"/>
              <a:cs typeface="Calibri"/>
            </a:endParaRPr>
          </a:p>
        </p:txBody>
      </p:sp>
      <p:cxnSp>
        <p:nvCxnSpPr>
          <p:cNvPr id="26" name="Straight Arrow Connector 25">
            <a:extLst>
              <a:ext uri="{FF2B5EF4-FFF2-40B4-BE49-F238E27FC236}">
                <a16:creationId xmlns:a16="http://schemas.microsoft.com/office/drawing/2014/main" id="{3DE58E3C-A832-4B37-8343-42D1AC9B0910}"/>
              </a:ext>
            </a:extLst>
          </p:cNvPr>
          <p:cNvCxnSpPr/>
          <p:nvPr/>
        </p:nvCxnSpPr>
        <p:spPr>
          <a:xfrm flipH="1">
            <a:off x="2441347" y="5295994"/>
            <a:ext cx="38100" cy="317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470A65-2030-462A-88AE-F5153793986C}"/>
              </a:ext>
            </a:extLst>
          </p:cNvPr>
          <p:cNvCxnSpPr>
            <a:cxnSpLocks/>
          </p:cNvCxnSpPr>
          <p:nvPr/>
        </p:nvCxnSpPr>
        <p:spPr>
          <a:xfrm flipH="1">
            <a:off x="3296626" y="5324460"/>
            <a:ext cx="0" cy="3048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3936E4-44CF-4EFA-A0BE-48670ECC32F6}"/>
              </a:ext>
            </a:extLst>
          </p:cNvPr>
          <p:cNvCxnSpPr>
            <a:cxnSpLocks/>
          </p:cNvCxnSpPr>
          <p:nvPr/>
        </p:nvCxnSpPr>
        <p:spPr>
          <a:xfrm>
            <a:off x="3808491" y="4801906"/>
            <a:ext cx="914754" cy="80499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78A5108-761D-494D-B68A-F87F69A30597}"/>
              </a:ext>
            </a:extLst>
          </p:cNvPr>
          <p:cNvCxnSpPr>
            <a:cxnSpLocks/>
          </p:cNvCxnSpPr>
          <p:nvPr/>
        </p:nvCxnSpPr>
        <p:spPr>
          <a:xfrm flipH="1">
            <a:off x="1912325" y="4803760"/>
            <a:ext cx="533400" cy="4699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0D8FA7C-3C26-4C19-B29E-C210BAFD9CEC}"/>
              </a:ext>
            </a:extLst>
          </p:cNvPr>
          <p:cNvCxnSpPr>
            <a:cxnSpLocks/>
          </p:cNvCxnSpPr>
          <p:nvPr/>
        </p:nvCxnSpPr>
        <p:spPr>
          <a:xfrm flipH="1">
            <a:off x="4549994" y="3042866"/>
            <a:ext cx="146879" cy="499165"/>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B06A0D-6380-4019-97D3-F62876FCE100}"/>
              </a:ext>
            </a:extLst>
          </p:cNvPr>
          <p:cNvCxnSpPr>
            <a:cxnSpLocks/>
          </p:cNvCxnSpPr>
          <p:nvPr/>
        </p:nvCxnSpPr>
        <p:spPr>
          <a:xfrm flipH="1">
            <a:off x="4753258" y="3751315"/>
            <a:ext cx="149641" cy="47928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2E8B2A-06CE-4BE3-B6BC-00E9EA7A8F1F}"/>
              </a:ext>
            </a:extLst>
          </p:cNvPr>
          <p:cNvCxnSpPr>
            <a:cxnSpLocks/>
          </p:cNvCxnSpPr>
          <p:nvPr/>
        </p:nvCxnSpPr>
        <p:spPr>
          <a:xfrm flipH="1">
            <a:off x="3692572" y="2454709"/>
            <a:ext cx="127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6C08DC5-004C-4803-B477-338212E209D3}"/>
              </a:ext>
            </a:extLst>
          </p:cNvPr>
          <p:cNvCxnSpPr>
            <a:cxnSpLocks/>
          </p:cNvCxnSpPr>
          <p:nvPr/>
        </p:nvCxnSpPr>
        <p:spPr>
          <a:xfrm>
            <a:off x="1231786" y="2415771"/>
            <a:ext cx="533951" cy="77028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52F90D-E68A-4918-83A7-0662128B57EE}"/>
              </a:ext>
            </a:extLst>
          </p:cNvPr>
          <p:cNvCxnSpPr>
            <a:cxnSpLocks/>
          </p:cNvCxnSpPr>
          <p:nvPr/>
        </p:nvCxnSpPr>
        <p:spPr>
          <a:xfrm>
            <a:off x="2039323" y="1984360"/>
            <a:ext cx="1143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itle 4">
            <a:extLst>
              <a:ext uri="{FF2B5EF4-FFF2-40B4-BE49-F238E27FC236}">
                <a16:creationId xmlns:a16="http://schemas.microsoft.com/office/drawing/2014/main" id="{49FC4F1E-0BDC-4FCB-A213-08293F42CB50}"/>
              </a:ext>
            </a:extLst>
          </p:cNvPr>
          <p:cNvSpPr txBox="1">
            <a:spLocks/>
          </p:cNvSpPr>
          <p:nvPr/>
        </p:nvSpPr>
        <p:spPr>
          <a:xfrm>
            <a:off x="336926" y="529282"/>
            <a:ext cx="7955019" cy="59422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Dengue Risk Map for 2020 </a:t>
            </a:r>
            <a:endParaRPr lang="en-US" dirty="0">
              <a:cs typeface="Calibri Light" panose="020F0302020204030204"/>
            </a:endParaRPr>
          </a:p>
        </p:txBody>
      </p:sp>
      <p:graphicFrame>
        <p:nvGraphicFramePr>
          <p:cNvPr id="5" name="Table 4">
            <a:extLst>
              <a:ext uri="{FF2B5EF4-FFF2-40B4-BE49-F238E27FC236}">
                <a16:creationId xmlns:a16="http://schemas.microsoft.com/office/drawing/2014/main" id="{E15F1E52-F9E5-4E16-AB2D-098A36664681}"/>
              </a:ext>
            </a:extLst>
          </p:cNvPr>
          <p:cNvGraphicFramePr>
            <a:graphicFrameLocks noGrp="1"/>
          </p:cNvGraphicFramePr>
          <p:nvPr>
            <p:extLst>
              <p:ext uri="{D42A27DB-BD31-4B8C-83A1-F6EECF244321}">
                <p14:modId xmlns:p14="http://schemas.microsoft.com/office/powerpoint/2010/main" val="1003963126"/>
              </p:ext>
            </p:extLst>
          </p:nvPr>
        </p:nvGraphicFramePr>
        <p:xfrm>
          <a:off x="8020240" y="1888613"/>
          <a:ext cx="3204882" cy="3897095"/>
        </p:xfrm>
        <a:graphic>
          <a:graphicData uri="http://schemas.openxmlformats.org/drawingml/2006/table">
            <a:tbl>
              <a:tblPr firstRow="1" bandRow="1">
                <a:tableStyleId>{5C22544A-7EE6-4342-B048-85BDC9FD1C3A}</a:tableStyleId>
              </a:tblPr>
              <a:tblGrid>
                <a:gridCol w="1512794">
                  <a:extLst>
                    <a:ext uri="{9D8B030D-6E8A-4147-A177-3AD203B41FA5}">
                      <a16:colId xmlns:a16="http://schemas.microsoft.com/office/drawing/2014/main" val="2881461361"/>
                    </a:ext>
                  </a:extLst>
                </a:gridCol>
                <a:gridCol w="1692088">
                  <a:extLst>
                    <a:ext uri="{9D8B030D-6E8A-4147-A177-3AD203B41FA5}">
                      <a16:colId xmlns:a16="http://schemas.microsoft.com/office/drawing/2014/main" val="3913402462"/>
                    </a:ext>
                  </a:extLst>
                </a:gridCol>
              </a:tblGrid>
              <a:tr h="527388">
                <a:tc>
                  <a:txBody>
                    <a:bodyPr/>
                    <a:lstStyle/>
                    <a:p>
                      <a:pPr algn="ctr" rtl="0" fontAlgn="base"/>
                      <a:r>
                        <a:rPr lang="en-US" sz="1400" dirty="0">
                          <a:effectLst/>
                          <a:latin typeface="Century Gothic"/>
                        </a:rPr>
                        <a:t>District </a:t>
                      </a:r>
                    </a:p>
                  </a:txBody>
                  <a:tcPr>
                    <a:lnL w="12700">
                      <a:solidFill>
                        <a:schemeClr val="tx1"/>
                      </a:solidFill>
                    </a:lnL>
                    <a:lnR w="12700">
                      <a:solidFill>
                        <a:schemeClr val="tx1"/>
                      </a:solidFill>
                    </a:lnR>
                    <a:lnT w="12700">
                      <a:solidFill>
                        <a:schemeClr val="tx1"/>
                      </a:solidFill>
                    </a:lnT>
                    <a:solidFill>
                      <a:schemeClr val="accent4">
                        <a:lumMod val="75000"/>
                      </a:schemeClr>
                    </a:solidFill>
                  </a:tcPr>
                </a:tc>
                <a:tc>
                  <a:txBody>
                    <a:bodyPr/>
                    <a:lstStyle/>
                    <a:p>
                      <a:pPr algn="ctr" rtl="0" fontAlgn="base"/>
                      <a:r>
                        <a:rPr lang="en-US" sz="1400" dirty="0">
                          <a:effectLst/>
                          <a:latin typeface="Century Gothic"/>
                        </a:rPr>
                        <a:t>Total Incidence 2020 </a:t>
                      </a:r>
                    </a:p>
                  </a:txBody>
                  <a:tcPr>
                    <a:lnL w="12700">
                      <a:solidFill>
                        <a:schemeClr val="tx1"/>
                      </a:solidFill>
                    </a:lnL>
                    <a:lnR w="12700">
                      <a:solidFill>
                        <a:schemeClr val="tx1"/>
                      </a:solidFill>
                    </a:lnR>
                    <a:lnT w="12700">
                      <a:solidFill>
                        <a:schemeClr val="tx1"/>
                      </a:solidFill>
                    </a:lnT>
                    <a:solidFill>
                      <a:schemeClr val="accent4">
                        <a:lumMod val="75000"/>
                      </a:schemeClr>
                    </a:solidFill>
                  </a:tcPr>
                </a:tc>
                <a:extLst>
                  <a:ext uri="{0D108BD9-81ED-4DB2-BD59-A6C34878D82A}">
                    <a16:rowId xmlns:a16="http://schemas.microsoft.com/office/drawing/2014/main" val="932685315"/>
                  </a:ext>
                </a:extLst>
              </a:tr>
              <a:tr h="274242">
                <a:tc>
                  <a:txBody>
                    <a:bodyPr/>
                    <a:lstStyle/>
                    <a:p>
                      <a:pPr rtl="0" fontAlgn="base"/>
                      <a:r>
                        <a:rPr lang="en-US" sz="1400" dirty="0">
                          <a:solidFill>
                            <a:schemeClr val="tx1">
                              <a:lumMod val="75000"/>
                              <a:lumOff val="25000"/>
                            </a:schemeClr>
                          </a:solidFill>
                          <a:effectLst/>
                          <a:latin typeface="Century Gothic"/>
                        </a:rPr>
                        <a:t>Tambopata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4315 </a:t>
                      </a:r>
                    </a:p>
                  </a:txBody>
                  <a:tcPr>
                    <a:lnL w="12700">
                      <a:solidFill>
                        <a:schemeClr val="tx1"/>
                      </a:solidFill>
                    </a:lnL>
                    <a:lnR w="12700">
                      <a:solidFill>
                        <a:schemeClr val="tx1"/>
                      </a:solidFill>
                    </a:lnR>
                    <a:noFill/>
                  </a:tcPr>
                </a:tc>
                <a:extLst>
                  <a:ext uri="{0D108BD9-81ED-4DB2-BD59-A6C34878D82A}">
                    <a16:rowId xmlns:a16="http://schemas.microsoft.com/office/drawing/2014/main" val="2499554710"/>
                  </a:ext>
                </a:extLst>
              </a:tr>
              <a:tr h="247872">
                <a:tc>
                  <a:txBody>
                    <a:bodyPr/>
                    <a:lstStyle/>
                    <a:p>
                      <a:pPr rtl="0" fontAlgn="base"/>
                      <a:r>
                        <a:rPr lang="en-US" sz="1400" err="1">
                          <a:solidFill>
                            <a:schemeClr val="tx1">
                              <a:lumMod val="75000"/>
                              <a:lumOff val="25000"/>
                            </a:schemeClr>
                          </a:solidFill>
                          <a:effectLst/>
                          <a:latin typeface="Century Gothic"/>
                        </a:rPr>
                        <a:t>Inambari</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1057 </a:t>
                      </a:r>
                    </a:p>
                  </a:txBody>
                  <a:tcPr>
                    <a:lnL w="12700">
                      <a:solidFill>
                        <a:schemeClr val="tx1"/>
                      </a:solidFill>
                    </a:lnL>
                    <a:lnR w="12700">
                      <a:solidFill>
                        <a:schemeClr val="tx1"/>
                      </a:solidFill>
                    </a:lnR>
                    <a:noFill/>
                  </a:tcPr>
                </a:tc>
                <a:extLst>
                  <a:ext uri="{0D108BD9-81ED-4DB2-BD59-A6C34878D82A}">
                    <a16:rowId xmlns:a16="http://schemas.microsoft.com/office/drawing/2014/main" val="2898170698"/>
                  </a:ext>
                </a:extLst>
              </a:tr>
              <a:tr h="300611">
                <a:tc>
                  <a:txBody>
                    <a:bodyPr/>
                    <a:lstStyle/>
                    <a:p>
                      <a:pPr rtl="0" fontAlgn="base"/>
                      <a:r>
                        <a:rPr lang="en-US" sz="1400" dirty="0">
                          <a:solidFill>
                            <a:schemeClr val="tx1">
                              <a:lumMod val="75000"/>
                              <a:lumOff val="25000"/>
                            </a:schemeClr>
                          </a:solidFill>
                          <a:effectLst/>
                          <a:latin typeface="Century Gothic"/>
                        </a:rPr>
                        <a:t>Las Piedras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1028 </a:t>
                      </a:r>
                    </a:p>
                  </a:txBody>
                  <a:tcPr>
                    <a:lnL w="12700">
                      <a:solidFill>
                        <a:schemeClr val="tx1"/>
                      </a:solidFill>
                    </a:lnL>
                    <a:lnR w="12700">
                      <a:solidFill>
                        <a:schemeClr val="tx1"/>
                      </a:solidFill>
                    </a:lnR>
                    <a:noFill/>
                  </a:tcPr>
                </a:tc>
                <a:extLst>
                  <a:ext uri="{0D108BD9-81ED-4DB2-BD59-A6C34878D82A}">
                    <a16:rowId xmlns:a16="http://schemas.microsoft.com/office/drawing/2014/main" val="4290739659"/>
                  </a:ext>
                </a:extLst>
              </a:tr>
              <a:tr h="274242">
                <a:tc>
                  <a:txBody>
                    <a:bodyPr/>
                    <a:lstStyle/>
                    <a:p>
                      <a:pPr rtl="0" fontAlgn="base"/>
                      <a:r>
                        <a:rPr lang="en-US" sz="1400" dirty="0">
                          <a:solidFill>
                            <a:schemeClr val="tx1">
                              <a:lumMod val="75000"/>
                              <a:lumOff val="25000"/>
                            </a:schemeClr>
                          </a:solidFill>
                          <a:effectLst/>
                          <a:latin typeface="Century Gothic"/>
                        </a:rPr>
                        <a:t>Laberinto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390 </a:t>
                      </a:r>
                    </a:p>
                  </a:txBody>
                  <a:tcPr>
                    <a:lnL w="12700">
                      <a:solidFill>
                        <a:schemeClr val="tx1"/>
                      </a:solidFill>
                    </a:lnL>
                    <a:lnR w="12700">
                      <a:solidFill>
                        <a:schemeClr val="tx1"/>
                      </a:solidFill>
                    </a:lnR>
                    <a:noFill/>
                  </a:tcPr>
                </a:tc>
                <a:extLst>
                  <a:ext uri="{0D108BD9-81ED-4DB2-BD59-A6C34878D82A}">
                    <a16:rowId xmlns:a16="http://schemas.microsoft.com/office/drawing/2014/main" val="2652811489"/>
                  </a:ext>
                </a:extLst>
              </a:tr>
              <a:tr h="274242">
                <a:tc>
                  <a:txBody>
                    <a:bodyPr/>
                    <a:lstStyle/>
                    <a:p>
                      <a:pPr rtl="0" fontAlgn="base"/>
                      <a:r>
                        <a:rPr lang="en-US" sz="1400" err="1">
                          <a:solidFill>
                            <a:schemeClr val="tx1">
                              <a:lumMod val="75000"/>
                              <a:lumOff val="25000"/>
                            </a:schemeClr>
                          </a:solidFill>
                          <a:effectLst/>
                          <a:latin typeface="Century Gothic"/>
                        </a:rPr>
                        <a:t>Huepetuhe</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377 </a:t>
                      </a:r>
                    </a:p>
                  </a:txBody>
                  <a:tcPr>
                    <a:lnL w="12700">
                      <a:solidFill>
                        <a:schemeClr val="tx1"/>
                      </a:solidFill>
                    </a:lnL>
                    <a:lnR w="12700">
                      <a:solidFill>
                        <a:schemeClr val="tx1"/>
                      </a:solidFill>
                    </a:lnR>
                    <a:noFill/>
                  </a:tcPr>
                </a:tc>
                <a:extLst>
                  <a:ext uri="{0D108BD9-81ED-4DB2-BD59-A6C34878D82A}">
                    <a16:rowId xmlns:a16="http://schemas.microsoft.com/office/drawing/2014/main" val="1134891156"/>
                  </a:ext>
                </a:extLst>
              </a:tr>
              <a:tr h="321707">
                <a:tc>
                  <a:txBody>
                    <a:bodyPr/>
                    <a:lstStyle/>
                    <a:p>
                      <a:pPr rtl="0" fontAlgn="base"/>
                      <a:r>
                        <a:rPr lang="en-US" sz="1400" dirty="0">
                          <a:solidFill>
                            <a:schemeClr val="tx1">
                              <a:lumMod val="75000"/>
                              <a:lumOff val="25000"/>
                            </a:schemeClr>
                          </a:solidFill>
                          <a:effectLst/>
                          <a:latin typeface="Century Gothic"/>
                        </a:rPr>
                        <a:t>Madre de Dios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364 </a:t>
                      </a:r>
                    </a:p>
                  </a:txBody>
                  <a:tcPr>
                    <a:lnL w="12700">
                      <a:solidFill>
                        <a:schemeClr val="tx1"/>
                      </a:solidFill>
                    </a:lnL>
                    <a:lnR w="12700">
                      <a:solidFill>
                        <a:schemeClr val="tx1"/>
                      </a:solidFill>
                    </a:lnR>
                    <a:noFill/>
                  </a:tcPr>
                </a:tc>
                <a:extLst>
                  <a:ext uri="{0D108BD9-81ED-4DB2-BD59-A6C34878D82A}">
                    <a16:rowId xmlns:a16="http://schemas.microsoft.com/office/drawing/2014/main" val="3376306510"/>
                  </a:ext>
                </a:extLst>
              </a:tr>
              <a:tr h="200407">
                <a:tc>
                  <a:txBody>
                    <a:bodyPr/>
                    <a:lstStyle/>
                    <a:p>
                      <a:pPr rtl="0" fontAlgn="base"/>
                      <a:r>
                        <a:rPr lang="en-US" sz="1400" dirty="0">
                          <a:solidFill>
                            <a:schemeClr val="tx1">
                              <a:lumMod val="75000"/>
                              <a:lumOff val="25000"/>
                            </a:schemeClr>
                          </a:solidFill>
                          <a:effectLst/>
                          <a:latin typeface="Century Gothic"/>
                        </a:rPr>
                        <a:t>Iberia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296 </a:t>
                      </a:r>
                    </a:p>
                  </a:txBody>
                  <a:tcPr>
                    <a:lnL w="12700">
                      <a:solidFill>
                        <a:schemeClr val="tx1"/>
                      </a:solidFill>
                    </a:lnL>
                    <a:lnR w="12700">
                      <a:solidFill>
                        <a:schemeClr val="tx1"/>
                      </a:solidFill>
                    </a:lnR>
                    <a:noFill/>
                  </a:tcPr>
                </a:tc>
                <a:extLst>
                  <a:ext uri="{0D108BD9-81ED-4DB2-BD59-A6C34878D82A}">
                    <a16:rowId xmlns:a16="http://schemas.microsoft.com/office/drawing/2014/main" val="645403113"/>
                  </a:ext>
                </a:extLst>
              </a:tr>
              <a:tr h="226777">
                <a:tc>
                  <a:txBody>
                    <a:bodyPr/>
                    <a:lstStyle/>
                    <a:p>
                      <a:pPr rtl="0" fontAlgn="base"/>
                      <a:r>
                        <a:rPr lang="en-US" sz="1400" err="1">
                          <a:solidFill>
                            <a:schemeClr val="tx1">
                              <a:lumMod val="75000"/>
                              <a:lumOff val="25000"/>
                            </a:schemeClr>
                          </a:solidFill>
                          <a:effectLst/>
                          <a:latin typeface="Century Gothic"/>
                        </a:rPr>
                        <a:t>Iñapari</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200 </a:t>
                      </a:r>
                    </a:p>
                  </a:txBody>
                  <a:tcPr>
                    <a:lnL w="12700">
                      <a:solidFill>
                        <a:schemeClr val="tx1"/>
                      </a:solidFill>
                    </a:lnL>
                    <a:lnR w="12700">
                      <a:solidFill>
                        <a:schemeClr val="tx1"/>
                      </a:solidFill>
                    </a:lnR>
                    <a:noFill/>
                  </a:tcPr>
                </a:tc>
                <a:extLst>
                  <a:ext uri="{0D108BD9-81ED-4DB2-BD59-A6C34878D82A}">
                    <a16:rowId xmlns:a16="http://schemas.microsoft.com/office/drawing/2014/main" val="630785251"/>
                  </a:ext>
                </a:extLst>
              </a:tr>
              <a:tr h="274242">
                <a:tc>
                  <a:txBody>
                    <a:bodyPr/>
                    <a:lstStyle/>
                    <a:p>
                      <a:pPr rtl="0" fontAlgn="base"/>
                      <a:r>
                        <a:rPr lang="en-US" sz="1400" err="1">
                          <a:solidFill>
                            <a:schemeClr val="tx1">
                              <a:lumMod val="75000"/>
                              <a:lumOff val="25000"/>
                            </a:schemeClr>
                          </a:solidFill>
                          <a:effectLst/>
                          <a:latin typeface="Century Gothic"/>
                        </a:rPr>
                        <a:t>Tahuamanu</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150 </a:t>
                      </a:r>
                    </a:p>
                  </a:txBody>
                  <a:tcPr>
                    <a:lnL w="12700">
                      <a:solidFill>
                        <a:schemeClr val="tx1"/>
                      </a:solidFill>
                    </a:lnL>
                    <a:lnR w="12700">
                      <a:solidFill>
                        <a:schemeClr val="tx1"/>
                      </a:solidFill>
                    </a:lnR>
                    <a:noFill/>
                  </a:tcPr>
                </a:tc>
                <a:extLst>
                  <a:ext uri="{0D108BD9-81ED-4DB2-BD59-A6C34878D82A}">
                    <a16:rowId xmlns:a16="http://schemas.microsoft.com/office/drawing/2014/main" val="343995783"/>
                  </a:ext>
                </a:extLst>
              </a:tr>
              <a:tr h="147668">
                <a:tc>
                  <a:txBody>
                    <a:bodyPr/>
                    <a:lstStyle/>
                    <a:p>
                      <a:pPr rtl="0" fontAlgn="base"/>
                      <a:r>
                        <a:rPr lang="en-US" sz="1400" dirty="0">
                          <a:solidFill>
                            <a:schemeClr val="tx1">
                              <a:lumMod val="75000"/>
                              <a:lumOff val="25000"/>
                            </a:schemeClr>
                          </a:solidFill>
                          <a:effectLst/>
                          <a:latin typeface="Century Gothic"/>
                        </a:rPr>
                        <a:t>Manu </a:t>
                      </a:r>
                    </a:p>
                  </a:txBody>
                  <a:tcPr>
                    <a:lnL w="12700">
                      <a:solidFill>
                        <a:schemeClr val="tx1"/>
                      </a:solidFill>
                    </a:lnL>
                    <a:lnR w="12700">
                      <a:solidFill>
                        <a:schemeClr val="tx1"/>
                      </a:solidFill>
                    </a:lnR>
                    <a:noFill/>
                  </a:tcPr>
                </a:tc>
                <a:tc>
                  <a:txBody>
                    <a:bodyPr/>
                    <a:lstStyle/>
                    <a:p>
                      <a:pPr algn="ctr" rtl="0" fontAlgn="base"/>
                      <a:r>
                        <a:rPr lang="en-US" sz="1400" dirty="0">
                          <a:solidFill>
                            <a:schemeClr val="tx1">
                              <a:lumMod val="75000"/>
                              <a:lumOff val="25000"/>
                            </a:schemeClr>
                          </a:solidFill>
                          <a:effectLst/>
                          <a:latin typeface="Century Gothic"/>
                        </a:rPr>
                        <a:t>26 </a:t>
                      </a:r>
                    </a:p>
                  </a:txBody>
                  <a:tcPr>
                    <a:lnL w="12700">
                      <a:solidFill>
                        <a:schemeClr val="tx1"/>
                      </a:solidFill>
                    </a:lnL>
                    <a:lnR w="12700">
                      <a:solidFill>
                        <a:schemeClr val="tx1"/>
                      </a:solidFill>
                    </a:lnR>
                    <a:noFill/>
                  </a:tcPr>
                </a:tc>
                <a:extLst>
                  <a:ext uri="{0D108BD9-81ED-4DB2-BD59-A6C34878D82A}">
                    <a16:rowId xmlns:a16="http://schemas.microsoft.com/office/drawing/2014/main" val="3141660008"/>
                  </a:ext>
                </a:extLst>
              </a:tr>
              <a:tr h="0">
                <a:tc>
                  <a:txBody>
                    <a:bodyPr/>
                    <a:lstStyle/>
                    <a:p>
                      <a:pPr rtl="0" fontAlgn="base"/>
                      <a:r>
                        <a:rPr lang="en-US" sz="1400" err="1">
                          <a:solidFill>
                            <a:schemeClr val="tx1">
                              <a:lumMod val="75000"/>
                              <a:lumOff val="25000"/>
                            </a:schemeClr>
                          </a:solidFill>
                          <a:effectLst/>
                          <a:latin typeface="Century Gothic"/>
                        </a:rPr>
                        <a:t>Fitzcarrald</a:t>
                      </a:r>
                      <a:r>
                        <a:rPr lang="en-US" sz="1400" dirty="0">
                          <a:solidFill>
                            <a:schemeClr val="tx1">
                              <a:lumMod val="75000"/>
                              <a:lumOff val="25000"/>
                            </a:schemeClr>
                          </a:solidFill>
                          <a:effectLst/>
                          <a:latin typeface="Century Gothic"/>
                        </a:rPr>
                        <a:t> </a:t>
                      </a:r>
                    </a:p>
                  </a:txBody>
                  <a:tcPr>
                    <a:lnL w="12700">
                      <a:solidFill>
                        <a:schemeClr val="tx1"/>
                      </a:solidFill>
                    </a:lnL>
                    <a:lnR w="12700">
                      <a:solidFill>
                        <a:schemeClr val="tx1"/>
                      </a:solidFill>
                    </a:lnR>
                    <a:lnB w="12700">
                      <a:solidFill>
                        <a:schemeClr val="tx1"/>
                      </a:solidFill>
                    </a:lnB>
                    <a:noFill/>
                  </a:tcPr>
                </a:tc>
                <a:tc>
                  <a:txBody>
                    <a:bodyPr/>
                    <a:lstStyle/>
                    <a:p>
                      <a:pPr algn="ctr" rtl="0" fontAlgn="base"/>
                      <a:r>
                        <a:rPr lang="en-US" sz="1400" dirty="0">
                          <a:solidFill>
                            <a:schemeClr val="tx1">
                              <a:lumMod val="75000"/>
                              <a:lumOff val="25000"/>
                            </a:schemeClr>
                          </a:solidFill>
                          <a:effectLst/>
                          <a:latin typeface="Century Gothic"/>
                        </a:rPr>
                        <a:t>0 </a:t>
                      </a:r>
                    </a:p>
                  </a:txBody>
                  <a:tcPr>
                    <a:lnL w="12700">
                      <a:solidFill>
                        <a:schemeClr val="tx1"/>
                      </a:solidFill>
                    </a:lnL>
                    <a:lnR w="12700">
                      <a:solidFill>
                        <a:schemeClr val="tx1"/>
                      </a:solidFill>
                    </a:lnR>
                    <a:lnB w="12700">
                      <a:solidFill>
                        <a:schemeClr val="tx1"/>
                      </a:solidFill>
                    </a:lnB>
                    <a:noFill/>
                  </a:tcPr>
                </a:tc>
                <a:extLst>
                  <a:ext uri="{0D108BD9-81ED-4DB2-BD59-A6C34878D82A}">
                    <a16:rowId xmlns:a16="http://schemas.microsoft.com/office/drawing/2014/main" val="3769076043"/>
                  </a:ext>
                </a:extLst>
              </a:tr>
            </a:tbl>
          </a:graphicData>
        </a:graphic>
      </p:graphicFrame>
      <p:grpSp>
        <p:nvGrpSpPr>
          <p:cNvPr id="4" name="Group 3">
            <a:extLst>
              <a:ext uri="{FF2B5EF4-FFF2-40B4-BE49-F238E27FC236}">
                <a16:creationId xmlns:a16="http://schemas.microsoft.com/office/drawing/2014/main" id="{E76DA848-7018-4A55-A1D7-B2901E92DA72}"/>
              </a:ext>
            </a:extLst>
          </p:cNvPr>
          <p:cNvGrpSpPr/>
          <p:nvPr/>
        </p:nvGrpSpPr>
        <p:grpSpPr>
          <a:xfrm>
            <a:off x="5613240" y="3882522"/>
            <a:ext cx="2345543" cy="2047041"/>
            <a:chOff x="6467474" y="3462166"/>
            <a:chExt cx="2345543" cy="2505129"/>
          </a:xfrm>
        </p:grpSpPr>
        <p:sp>
          <p:nvSpPr>
            <p:cNvPr id="53" name="Rectangle 52">
              <a:extLst>
                <a:ext uri="{FF2B5EF4-FFF2-40B4-BE49-F238E27FC236}">
                  <a16:creationId xmlns:a16="http://schemas.microsoft.com/office/drawing/2014/main" id="{8DE0AA9D-27C4-4E2D-9185-4B71680E9CF0}"/>
                </a:ext>
              </a:extLst>
            </p:cNvPr>
            <p:cNvSpPr/>
            <p:nvPr/>
          </p:nvSpPr>
          <p:spPr>
            <a:xfrm>
              <a:off x="6467475" y="4920448"/>
              <a:ext cx="303879" cy="2605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4" name="Rectangle 53">
              <a:extLst>
                <a:ext uri="{FF2B5EF4-FFF2-40B4-BE49-F238E27FC236}">
                  <a16:creationId xmlns:a16="http://schemas.microsoft.com/office/drawing/2014/main" id="{7BB688AC-5E6E-4038-A552-5D303EC50A84}"/>
                </a:ext>
              </a:extLst>
            </p:cNvPr>
            <p:cNvSpPr/>
            <p:nvPr/>
          </p:nvSpPr>
          <p:spPr>
            <a:xfrm>
              <a:off x="6467474" y="5192316"/>
              <a:ext cx="303879" cy="260517"/>
            </a:xfrm>
            <a:prstGeom prst="rect">
              <a:avLst/>
            </a:prstGeom>
            <a:solidFill>
              <a:srgbClr val="5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5" name="Rectangle 54">
              <a:extLst>
                <a:ext uri="{FF2B5EF4-FFF2-40B4-BE49-F238E27FC236}">
                  <a16:creationId xmlns:a16="http://schemas.microsoft.com/office/drawing/2014/main" id="{CE23DC5E-C2D7-4601-B9E7-E913477FC947}"/>
                </a:ext>
              </a:extLst>
            </p:cNvPr>
            <p:cNvSpPr/>
            <p:nvPr/>
          </p:nvSpPr>
          <p:spPr>
            <a:xfrm>
              <a:off x="6467474" y="4648579"/>
              <a:ext cx="303879" cy="260517"/>
            </a:xfrm>
            <a:prstGeom prst="rect">
              <a:avLst/>
            </a:prstGeom>
            <a:solidFill>
              <a:srgbClr val="F87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6" name="Rectangle 55">
              <a:extLst>
                <a:ext uri="{FF2B5EF4-FFF2-40B4-BE49-F238E27FC236}">
                  <a16:creationId xmlns:a16="http://schemas.microsoft.com/office/drawing/2014/main" id="{C0E6820C-4FBB-41C6-BBF6-720DD8E71AD5}"/>
                </a:ext>
              </a:extLst>
            </p:cNvPr>
            <p:cNvSpPr/>
            <p:nvPr/>
          </p:nvSpPr>
          <p:spPr>
            <a:xfrm>
              <a:off x="6467474" y="4359116"/>
              <a:ext cx="303879" cy="260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7" name="Rectangle 56">
              <a:extLst>
                <a:ext uri="{FF2B5EF4-FFF2-40B4-BE49-F238E27FC236}">
                  <a16:creationId xmlns:a16="http://schemas.microsoft.com/office/drawing/2014/main" id="{53B6B42A-47DA-47B9-BE2C-0EFBF2A79171}"/>
                </a:ext>
              </a:extLst>
            </p:cNvPr>
            <p:cNvSpPr/>
            <p:nvPr/>
          </p:nvSpPr>
          <p:spPr>
            <a:xfrm>
              <a:off x="6467474" y="4069652"/>
              <a:ext cx="303879" cy="260517"/>
            </a:xfrm>
            <a:prstGeom prst="rect">
              <a:avLst/>
            </a:prstGeom>
            <a:solidFill>
              <a:srgbClr val="6B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8" name="Rectangle 57">
              <a:extLst>
                <a:ext uri="{FF2B5EF4-FFF2-40B4-BE49-F238E27FC236}">
                  <a16:creationId xmlns:a16="http://schemas.microsoft.com/office/drawing/2014/main" id="{31F12E79-C586-4A3F-BD50-B7171ED64E06}"/>
                </a:ext>
              </a:extLst>
            </p:cNvPr>
            <p:cNvSpPr/>
            <p:nvPr/>
          </p:nvSpPr>
          <p:spPr>
            <a:xfrm>
              <a:off x="6467474" y="3498342"/>
              <a:ext cx="303879" cy="260517"/>
            </a:xfrm>
            <a:prstGeom prst="rect">
              <a:avLst/>
            </a:prstGeom>
            <a:solidFill>
              <a:srgbClr val="000C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9" name="Rectangle 58">
              <a:extLst>
                <a:ext uri="{FF2B5EF4-FFF2-40B4-BE49-F238E27FC236}">
                  <a16:creationId xmlns:a16="http://schemas.microsoft.com/office/drawing/2014/main" id="{60734C35-2B05-4752-A50C-248C53A863F4}"/>
                </a:ext>
              </a:extLst>
            </p:cNvPr>
            <p:cNvSpPr/>
            <p:nvPr/>
          </p:nvSpPr>
          <p:spPr>
            <a:xfrm>
              <a:off x="6467474" y="3787426"/>
              <a:ext cx="303879" cy="260517"/>
            </a:xfrm>
            <a:prstGeom prst="rect">
              <a:avLst/>
            </a:prstGeom>
            <a:solidFill>
              <a:srgbClr val="263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0" name="TextBox 59">
              <a:extLst>
                <a:ext uri="{FF2B5EF4-FFF2-40B4-BE49-F238E27FC236}">
                  <a16:creationId xmlns:a16="http://schemas.microsoft.com/office/drawing/2014/main" id="{DFBEC3FF-CD1C-41B9-9496-88785D686520}"/>
                </a:ext>
              </a:extLst>
            </p:cNvPr>
            <p:cNvSpPr txBox="1"/>
            <p:nvPr/>
          </p:nvSpPr>
          <p:spPr>
            <a:xfrm>
              <a:off x="6860623" y="3462166"/>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Very Low</a:t>
              </a:r>
              <a:endParaRPr lang="en-US" sz="1400" dirty="0">
                <a:solidFill>
                  <a:schemeClr val="tx1">
                    <a:lumMod val="75000"/>
                    <a:lumOff val="25000"/>
                  </a:schemeClr>
                </a:solidFill>
                <a:cs typeface="Calibri"/>
              </a:endParaRPr>
            </a:p>
          </p:txBody>
        </p:sp>
        <p:sp>
          <p:nvSpPr>
            <p:cNvPr id="61" name="TextBox 60">
              <a:extLst>
                <a:ext uri="{FF2B5EF4-FFF2-40B4-BE49-F238E27FC236}">
                  <a16:creationId xmlns:a16="http://schemas.microsoft.com/office/drawing/2014/main" id="{F1FED6E7-319C-4F0A-9855-AFF9E41946B1}"/>
                </a:ext>
              </a:extLst>
            </p:cNvPr>
            <p:cNvSpPr txBox="1"/>
            <p:nvPr/>
          </p:nvSpPr>
          <p:spPr>
            <a:xfrm>
              <a:off x="6860623" y="3735952"/>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Low</a:t>
              </a:r>
              <a:endParaRPr lang="en-US" sz="1400">
                <a:solidFill>
                  <a:schemeClr val="tx1">
                    <a:lumMod val="75000"/>
                    <a:lumOff val="25000"/>
                  </a:schemeClr>
                </a:solidFill>
                <a:cs typeface="Calibri"/>
              </a:endParaRPr>
            </a:p>
          </p:txBody>
        </p:sp>
        <p:sp>
          <p:nvSpPr>
            <p:cNvPr id="62" name="TextBox 61">
              <a:extLst>
                <a:ext uri="{FF2B5EF4-FFF2-40B4-BE49-F238E27FC236}">
                  <a16:creationId xmlns:a16="http://schemas.microsoft.com/office/drawing/2014/main" id="{9945C9B8-5F53-46EF-8D21-25B4D2518E54}"/>
                </a:ext>
              </a:extLst>
            </p:cNvPr>
            <p:cNvSpPr txBox="1"/>
            <p:nvPr/>
          </p:nvSpPr>
          <p:spPr>
            <a:xfrm>
              <a:off x="6860623" y="4023127"/>
              <a:ext cx="161256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Somewhat Low</a:t>
              </a:r>
            </a:p>
          </p:txBody>
        </p:sp>
        <p:sp>
          <p:nvSpPr>
            <p:cNvPr id="63" name="TextBox 62">
              <a:extLst>
                <a:ext uri="{FF2B5EF4-FFF2-40B4-BE49-F238E27FC236}">
                  <a16:creationId xmlns:a16="http://schemas.microsoft.com/office/drawing/2014/main" id="{9AF065EA-E10B-409A-88A0-94BFA95D2216}"/>
                </a:ext>
              </a:extLst>
            </p:cNvPr>
            <p:cNvSpPr txBox="1"/>
            <p:nvPr/>
          </p:nvSpPr>
          <p:spPr>
            <a:xfrm>
              <a:off x="6860623" y="4304521"/>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Medium</a:t>
              </a:r>
              <a:endParaRPr lang="en-US" sz="1400" dirty="0">
                <a:solidFill>
                  <a:schemeClr val="tx1">
                    <a:lumMod val="75000"/>
                    <a:lumOff val="25000"/>
                  </a:schemeClr>
                </a:solidFill>
                <a:cs typeface="Calibri"/>
              </a:endParaRPr>
            </a:p>
          </p:txBody>
        </p:sp>
        <p:sp>
          <p:nvSpPr>
            <p:cNvPr id="64" name="TextBox 63">
              <a:extLst>
                <a:ext uri="{FF2B5EF4-FFF2-40B4-BE49-F238E27FC236}">
                  <a16:creationId xmlns:a16="http://schemas.microsoft.com/office/drawing/2014/main" id="{53080D86-CDBF-465D-9E19-F38BCEF2B803}"/>
                </a:ext>
              </a:extLst>
            </p:cNvPr>
            <p:cNvSpPr txBox="1"/>
            <p:nvPr/>
          </p:nvSpPr>
          <p:spPr>
            <a:xfrm>
              <a:off x="6860623" y="4605174"/>
              <a:ext cx="1952394"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Somewhat High</a:t>
              </a:r>
              <a:endParaRPr lang="en-US" sz="1400" dirty="0">
                <a:solidFill>
                  <a:schemeClr val="tx1">
                    <a:lumMod val="75000"/>
                    <a:lumOff val="25000"/>
                  </a:schemeClr>
                </a:solidFill>
              </a:endParaRPr>
            </a:p>
          </p:txBody>
        </p:sp>
        <p:sp>
          <p:nvSpPr>
            <p:cNvPr id="65" name="TextBox 64">
              <a:extLst>
                <a:ext uri="{FF2B5EF4-FFF2-40B4-BE49-F238E27FC236}">
                  <a16:creationId xmlns:a16="http://schemas.microsoft.com/office/drawing/2014/main" id="{3E3F8C66-FC86-4CAF-8936-E980DB0A4110}"/>
                </a:ext>
              </a:extLst>
            </p:cNvPr>
            <p:cNvSpPr txBox="1"/>
            <p:nvPr/>
          </p:nvSpPr>
          <p:spPr>
            <a:xfrm>
              <a:off x="6860623" y="4865851"/>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High</a:t>
              </a:r>
              <a:endParaRPr lang="en-US" sz="1400" dirty="0">
                <a:solidFill>
                  <a:schemeClr val="tx1">
                    <a:lumMod val="75000"/>
                    <a:lumOff val="25000"/>
                  </a:schemeClr>
                </a:solidFill>
                <a:cs typeface="Calibri"/>
              </a:endParaRPr>
            </a:p>
          </p:txBody>
        </p:sp>
        <p:sp>
          <p:nvSpPr>
            <p:cNvPr id="66" name="TextBox 65">
              <a:extLst>
                <a:ext uri="{FF2B5EF4-FFF2-40B4-BE49-F238E27FC236}">
                  <a16:creationId xmlns:a16="http://schemas.microsoft.com/office/drawing/2014/main" id="{EBD95B62-70A6-4E24-87CA-0E32C42DBA69}"/>
                </a:ext>
              </a:extLst>
            </p:cNvPr>
            <p:cNvSpPr txBox="1"/>
            <p:nvPr/>
          </p:nvSpPr>
          <p:spPr>
            <a:xfrm>
              <a:off x="6860623" y="5152194"/>
              <a:ext cx="1043217"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Very High</a:t>
              </a:r>
              <a:endParaRPr lang="en-US" sz="1400" dirty="0">
                <a:solidFill>
                  <a:schemeClr val="tx1">
                    <a:lumMod val="75000"/>
                    <a:lumOff val="25000"/>
                  </a:schemeClr>
                </a:solidFill>
              </a:endParaRPr>
            </a:p>
          </p:txBody>
        </p:sp>
        <p:sp>
          <p:nvSpPr>
            <p:cNvPr id="67" name="Oval 66">
              <a:extLst>
                <a:ext uri="{FF2B5EF4-FFF2-40B4-BE49-F238E27FC236}">
                  <a16:creationId xmlns:a16="http://schemas.microsoft.com/office/drawing/2014/main" id="{59A6F86F-28C3-4A61-A7C9-AF90DA7EBEEA}"/>
                </a:ext>
              </a:extLst>
            </p:cNvPr>
            <p:cNvSpPr/>
            <p:nvPr/>
          </p:nvSpPr>
          <p:spPr>
            <a:xfrm>
              <a:off x="6524010" y="5661700"/>
              <a:ext cx="77889" cy="103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8" name="TextBox 67">
              <a:extLst>
                <a:ext uri="{FF2B5EF4-FFF2-40B4-BE49-F238E27FC236}">
                  <a16:creationId xmlns:a16="http://schemas.microsoft.com/office/drawing/2014/main" id="{AD298208-44EB-4E07-80D7-0C61A2AFB932}"/>
                </a:ext>
              </a:extLst>
            </p:cNvPr>
            <p:cNvSpPr txBox="1"/>
            <p:nvPr/>
          </p:nvSpPr>
          <p:spPr>
            <a:xfrm>
              <a:off x="6860623" y="5590644"/>
              <a:ext cx="1316386" cy="376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Health Post</a:t>
              </a:r>
              <a:endParaRPr lang="en-US" sz="1400" dirty="0">
                <a:solidFill>
                  <a:schemeClr val="tx1">
                    <a:lumMod val="75000"/>
                    <a:lumOff val="25000"/>
                  </a:schemeClr>
                </a:solidFill>
              </a:endParaRPr>
            </a:p>
          </p:txBody>
        </p:sp>
      </p:grpSp>
      <p:pic>
        <p:nvPicPr>
          <p:cNvPr id="6" name="Picture 11" descr="Map&#10;&#10;Description automatically generated">
            <a:extLst>
              <a:ext uri="{FF2B5EF4-FFF2-40B4-BE49-F238E27FC236}">
                <a16:creationId xmlns:a16="http://schemas.microsoft.com/office/drawing/2014/main" id="{7DE0228D-746E-41B6-B200-83C46DEC088F}"/>
              </a:ext>
            </a:extLst>
          </p:cNvPr>
          <p:cNvPicPr>
            <a:picLocks noChangeAspect="1"/>
          </p:cNvPicPr>
          <p:nvPr/>
        </p:nvPicPr>
        <p:blipFill rotWithShape="1">
          <a:blip r:embed="rId4"/>
          <a:srcRect l="210" t="89874" r="95378" b="3604"/>
          <a:stretch/>
        </p:blipFill>
        <p:spPr>
          <a:xfrm>
            <a:off x="212588" y="5071236"/>
            <a:ext cx="632309" cy="685999"/>
          </a:xfrm>
          <a:prstGeom prst="rect">
            <a:avLst/>
          </a:prstGeom>
        </p:spPr>
      </p:pic>
      <p:sp>
        <p:nvSpPr>
          <p:cNvPr id="8" name="TextBox 7">
            <a:extLst>
              <a:ext uri="{FF2B5EF4-FFF2-40B4-BE49-F238E27FC236}">
                <a16:creationId xmlns:a16="http://schemas.microsoft.com/office/drawing/2014/main" id="{0B073D33-31A0-4FE6-8F3A-40692B8AD368}"/>
              </a:ext>
            </a:extLst>
          </p:cNvPr>
          <p:cNvSpPr txBox="1"/>
          <p:nvPr/>
        </p:nvSpPr>
        <p:spPr>
          <a:xfrm>
            <a:off x="1431985" y="5644551"/>
            <a:ext cx="629728" cy="5375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100</a:t>
            </a:r>
            <a:endParaRPr lang="en-US" sz="1400" dirty="0">
              <a:solidFill>
                <a:schemeClr val="tx1">
                  <a:lumMod val="75000"/>
                  <a:lumOff val="25000"/>
                </a:schemeClr>
              </a:solidFill>
              <a:latin typeface="Calibri" panose="020F0502020204030204"/>
              <a:cs typeface="Calibri"/>
            </a:endParaRPr>
          </a:p>
          <a:p>
            <a:r>
              <a:rPr lang="en-US" sz="1400" dirty="0">
                <a:solidFill>
                  <a:schemeClr val="tx1">
                    <a:lumMod val="75000"/>
                    <a:lumOff val="25000"/>
                  </a:schemeClr>
                </a:solidFill>
                <a:latin typeface="Century Gothic"/>
                <a:cs typeface="Calibri"/>
              </a:rPr>
              <a:t> km</a:t>
            </a:r>
            <a:endParaRPr lang="en-US" sz="1400" dirty="0">
              <a:solidFill>
                <a:schemeClr val="tx1">
                  <a:lumMod val="75000"/>
                  <a:lumOff val="25000"/>
                </a:schemeClr>
              </a:solidFill>
              <a:cs typeface="Calibri"/>
            </a:endParaRPr>
          </a:p>
        </p:txBody>
      </p:sp>
      <p:pic>
        <p:nvPicPr>
          <p:cNvPr id="7" name="Picture 11" descr="Map&#10;&#10;Description automatically generated">
            <a:extLst>
              <a:ext uri="{FF2B5EF4-FFF2-40B4-BE49-F238E27FC236}">
                <a16:creationId xmlns:a16="http://schemas.microsoft.com/office/drawing/2014/main" id="{641C308F-3E43-4731-AE56-A31D71AF3459}"/>
              </a:ext>
            </a:extLst>
          </p:cNvPr>
          <p:cNvPicPr>
            <a:picLocks noChangeAspect="1"/>
          </p:cNvPicPr>
          <p:nvPr/>
        </p:nvPicPr>
        <p:blipFill rotWithShape="1">
          <a:blip r:embed="rId4"/>
          <a:srcRect l="546" t="96845" r="80745"/>
          <a:stretch/>
        </p:blipFill>
        <p:spPr>
          <a:xfrm>
            <a:off x="264322" y="5750044"/>
            <a:ext cx="1279119" cy="151002"/>
          </a:xfrm>
          <a:prstGeom prst="rect">
            <a:avLst/>
          </a:prstGeom>
        </p:spPr>
      </p:pic>
    </p:spTree>
    <p:extLst>
      <p:ext uri="{BB962C8B-B14F-4D97-AF65-F5344CB8AC3E}">
        <p14:creationId xmlns:p14="http://schemas.microsoft.com/office/powerpoint/2010/main" val="2681154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6993865" y="816831"/>
            <a:ext cx="4039643" cy="5202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rPr>
              <a:t>Limitations</a:t>
            </a:r>
          </a:p>
        </p:txBody>
      </p:sp>
      <p:sp>
        <p:nvSpPr>
          <p:cNvPr id="2" name="Text Placeholder 2">
            <a:extLst>
              <a:ext uri="{FF2B5EF4-FFF2-40B4-BE49-F238E27FC236}">
                <a16:creationId xmlns:a16="http://schemas.microsoft.com/office/drawing/2014/main" id="{3A85A4CE-581E-4951-9C19-EDD1225C5375}"/>
              </a:ext>
            </a:extLst>
          </p:cNvPr>
          <p:cNvSpPr txBox="1">
            <a:spLocks/>
          </p:cNvSpPr>
          <p:nvPr/>
        </p:nvSpPr>
        <p:spPr>
          <a:xfrm>
            <a:off x="6883958" y="1601205"/>
            <a:ext cx="5190968" cy="378565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Century Gothic"/>
              <a:cs typeface="Calibri" panose="020F0502020204030204"/>
            </a:endParaRPr>
          </a:p>
          <a:p>
            <a:pPr marL="285750" indent="-285750">
              <a:buClr>
                <a:srgbClr val="8A599A"/>
              </a:buClr>
              <a:buFont typeface="Arial,Sans-Serif"/>
              <a:buChar char="•"/>
            </a:pPr>
            <a:r>
              <a:rPr lang="en-US" sz="2400" dirty="0">
                <a:solidFill>
                  <a:schemeClr val="tx1">
                    <a:lumMod val="75000"/>
                    <a:lumOff val="25000"/>
                  </a:schemeClr>
                </a:solidFill>
                <a:latin typeface="Century Gothic"/>
                <a:cs typeface="Calibri" panose="020F0502020204030204"/>
              </a:rPr>
              <a:t>Nuance obscured by low resolution</a:t>
            </a:r>
            <a:endParaRPr lang="en-US" sz="2400" dirty="0">
              <a:solidFill>
                <a:schemeClr val="tx1">
                  <a:lumMod val="75000"/>
                  <a:lumOff val="25000"/>
                </a:schemeClr>
              </a:solidFill>
              <a:cs typeface="Calibri" panose="020F0502020204030204"/>
            </a:endParaRPr>
          </a:p>
          <a:p>
            <a:pPr>
              <a:buClr>
                <a:srgbClr val="8A599A"/>
              </a:buClr>
            </a:pPr>
            <a:endParaRPr lang="en-US" sz="2400">
              <a:solidFill>
                <a:schemeClr val="tx1">
                  <a:lumMod val="75000"/>
                  <a:lumOff val="25000"/>
                </a:schemeClr>
              </a:solidFill>
              <a:latin typeface="Century Gothic"/>
              <a:cs typeface="Calibri"/>
            </a:endParaRPr>
          </a:p>
          <a:p>
            <a:pPr marL="285750" indent="-285750">
              <a:buClr>
                <a:srgbClr val="8A599A"/>
              </a:buClr>
              <a:buFont typeface="Arial,Sans-Serif"/>
              <a:buChar char="•"/>
            </a:pPr>
            <a:r>
              <a:rPr lang="en-US" sz="2400" dirty="0">
                <a:solidFill>
                  <a:schemeClr val="tx1">
                    <a:lumMod val="75000"/>
                    <a:lumOff val="25000"/>
                  </a:schemeClr>
                </a:solidFill>
                <a:latin typeface="Century Gothic"/>
                <a:cs typeface="Calibri"/>
              </a:rPr>
              <a:t>Statistical significance vs. observed transmission patterns</a:t>
            </a:r>
            <a:endParaRPr lang="en-US" sz="2400" dirty="0">
              <a:solidFill>
                <a:schemeClr val="tx1">
                  <a:lumMod val="75000"/>
                  <a:lumOff val="25000"/>
                </a:schemeClr>
              </a:solidFill>
              <a:latin typeface="Calibri" panose="020F0502020204030204"/>
              <a:cs typeface="Calibri"/>
            </a:endParaRPr>
          </a:p>
          <a:p>
            <a:endParaRPr lang="en-US" sz="2400">
              <a:solidFill>
                <a:schemeClr val="tx1">
                  <a:lumMod val="75000"/>
                  <a:lumOff val="25000"/>
                </a:schemeClr>
              </a:solidFill>
              <a:latin typeface="Century Gothic"/>
              <a:ea typeface="+mn-lt"/>
              <a:cs typeface="+mn-lt"/>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Underreporting and understudied</a:t>
            </a:r>
          </a:p>
          <a:p>
            <a:pPr>
              <a:spcAft>
                <a:spcPts val="600"/>
              </a:spcAft>
              <a:buClr>
                <a:srgbClr val="8A599A"/>
              </a:buClr>
            </a:pPr>
            <a:endParaRPr lang="en-US" sz="2400">
              <a:solidFill>
                <a:srgbClr val="404040"/>
              </a:solidFill>
              <a:latin typeface="Century Gothic" panose="020F0302020204030204"/>
              <a:ea typeface="+mn-lt"/>
              <a:cs typeface="+mn-lt"/>
            </a:endParaRPr>
          </a:p>
        </p:txBody>
      </p:sp>
      <p:pic>
        <p:nvPicPr>
          <p:cNvPr id="5" name="Picture 5">
            <a:extLst>
              <a:ext uri="{FF2B5EF4-FFF2-40B4-BE49-F238E27FC236}">
                <a16:creationId xmlns:a16="http://schemas.microsoft.com/office/drawing/2014/main" id="{1B4B714F-B5A8-4FC6-AE3C-DD2EE41C24D6}"/>
              </a:ext>
            </a:extLst>
          </p:cNvPr>
          <p:cNvPicPr>
            <a:picLocks noChangeAspect="1"/>
          </p:cNvPicPr>
          <p:nvPr/>
        </p:nvPicPr>
        <p:blipFill rotWithShape="1">
          <a:blip r:embed="rId3"/>
          <a:srcRect l="35754" t="4" b="-88"/>
          <a:stretch/>
        </p:blipFill>
        <p:spPr>
          <a:xfrm>
            <a:off x="-63259" y="-1194"/>
            <a:ext cx="6620984" cy="6866703"/>
          </a:xfrm>
          <a:prstGeom prst="rect">
            <a:avLst/>
          </a:prstGeom>
        </p:spPr>
      </p:pic>
      <p:sp>
        <p:nvSpPr>
          <p:cNvPr id="7" name="TextBox 6">
            <a:extLst>
              <a:ext uri="{FF2B5EF4-FFF2-40B4-BE49-F238E27FC236}">
                <a16:creationId xmlns:a16="http://schemas.microsoft.com/office/drawing/2014/main" id="{D4922F93-4611-4BC3-B306-1F84A20712B5}"/>
              </a:ext>
            </a:extLst>
          </p:cNvPr>
          <p:cNvSpPr txBox="1"/>
          <p:nvPr/>
        </p:nvSpPr>
        <p:spPr>
          <a:xfrm>
            <a:off x="7825352" y="656120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85000"/>
                    <a:lumOff val="15000"/>
                  </a:schemeClr>
                </a:solidFill>
                <a:latin typeface="Century Gothic"/>
              </a:rPr>
              <a:t>Image Credits: </a:t>
            </a:r>
            <a:r>
              <a:rPr lang="en-US" sz="1200" dirty="0">
                <a:latin typeface="Century Gothic"/>
                <a:ea typeface="+mn-lt"/>
                <a:cs typeface="+mn-lt"/>
              </a:rPr>
              <a:t>Diego Pérez</a:t>
            </a:r>
            <a:endParaRPr lang="en-US" sz="1200" dirty="0">
              <a:solidFill>
                <a:schemeClr val="tx1">
                  <a:lumMod val="85000"/>
                  <a:lumOff val="15000"/>
                </a:schemeClr>
              </a:solidFill>
              <a:latin typeface="Century Gothic"/>
            </a:endParaRPr>
          </a:p>
        </p:txBody>
      </p:sp>
    </p:spTree>
    <p:extLst>
      <p:ext uri="{BB962C8B-B14F-4D97-AF65-F5344CB8AC3E}">
        <p14:creationId xmlns:p14="http://schemas.microsoft.com/office/powerpoint/2010/main" val="1003073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C46A21-2D89-4B87-96A4-A269D3C1F770}"/>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99A"/>
                </a:solidFill>
                <a:latin typeface="Century Gothic"/>
              </a:rPr>
              <a:t>Study Area &amp; Period</a:t>
            </a:r>
            <a:endParaRPr lang="en-US"/>
          </a:p>
        </p:txBody>
      </p:sp>
      <p:pic>
        <p:nvPicPr>
          <p:cNvPr id="18" name="Picture 17" descr="Map&#10;&#10;Description automatically generated">
            <a:extLst>
              <a:ext uri="{FF2B5EF4-FFF2-40B4-BE49-F238E27FC236}">
                <a16:creationId xmlns:a16="http://schemas.microsoft.com/office/drawing/2014/main" id="{00D5A16A-EFEB-4CFB-AA5D-6EBFB5355F08}"/>
              </a:ext>
            </a:extLst>
          </p:cNvPr>
          <p:cNvPicPr>
            <a:picLocks noChangeAspect="1"/>
          </p:cNvPicPr>
          <p:nvPr/>
        </p:nvPicPr>
        <p:blipFill rotWithShape="1">
          <a:blip r:embed="rId3"/>
          <a:srcRect l="11180" t="322" r="1553" b="16290"/>
          <a:stretch/>
        </p:blipFill>
        <p:spPr>
          <a:xfrm>
            <a:off x="3044506" y="1440603"/>
            <a:ext cx="4088619" cy="3957586"/>
          </a:xfrm>
          <a:prstGeom prst="rect">
            <a:avLst/>
          </a:prstGeom>
        </p:spPr>
      </p:pic>
      <p:sp>
        <p:nvSpPr>
          <p:cNvPr id="19" name="TextBox 1">
            <a:extLst>
              <a:ext uri="{FF2B5EF4-FFF2-40B4-BE49-F238E27FC236}">
                <a16:creationId xmlns:a16="http://schemas.microsoft.com/office/drawing/2014/main" id="{CEBA4C2B-5FAA-446A-AD87-2A445CD178D7}"/>
              </a:ext>
            </a:extLst>
          </p:cNvPr>
          <p:cNvSpPr txBox="1"/>
          <p:nvPr/>
        </p:nvSpPr>
        <p:spPr>
          <a:xfrm>
            <a:off x="4974975" y="3309308"/>
            <a:ext cx="948456" cy="523220"/>
          </a:xfrm>
          <a:prstGeom prst="rect">
            <a:avLst/>
          </a:prstGeom>
          <a:solidFill>
            <a:schemeClr val="accent6">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MADRE DE DIOS</a:t>
            </a:r>
            <a:endParaRPr lang="en-US" sz="1400" dirty="0">
              <a:solidFill>
                <a:schemeClr val="tx1">
                  <a:lumMod val="75000"/>
                  <a:lumOff val="25000"/>
                </a:schemeClr>
              </a:solidFill>
              <a:latin typeface="Century Gothic"/>
            </a:endParaRPr>
          </a:p>
        </p:txBody>
      </p:sp>
      <p:sp>
        <p:nvSpPr>
          <p:cNvPr id="20" name="TextBox 3">
            <a:extLst>
              <a:ext uri="{FF2B5EF4-FFF2-40B4-BE49-F238E27FC236}">
                <a16:creationId xmlns:a16="http://schemas.microsoft.com/office/drawing/2014/main" id="{366989EB-276D-482E-852C-7919D79C37C4}"/>
              </a:ext>
            </a:extLst>
          </p:cNvPr>
          <p:cNvSpPr txBox="1"/>
          <p:nvPr/>
        </p:nvSpPr>
        <p:spPr>
          <a:xfrm>
            <a:off x="3571719" y="3170517"/>
            <a:ext cx="65286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bg1"/>
                </a:solidFill>
                <a:latin typeface="Century Gothic"/>
                <a:cs typeface="Calibri"/>
              </a:rPr>
              <a:t>PERU</a:t>
            </a:r>
          </a:p>
        </p:txBody>
      </p:sp>
      <p:sp>
        <p:nvSpPr>
          <p:cNvPr id="10" name="TextBox 9">
            <a:extLst>
              <a:ext uri="{FF2B5EF4-FFF2-40B4-BE49-F238E27FC236}">
                <a16:creationId xmlns:a16="http://schemas.microsoft.com/office/drawing/2014/main" id="{3622DFE8-E261-42D4-BF4A-11CB0E961E4E}"/>
              </a:ext>
            </a:extLst>
          </p:cNvPr>
          <p:cNvSpPr txBox="1"/>
          <p:nvPr/>
        </p:nvSpPr>
        <p:spPr>
          <a:xfrm>
            <a:off x="278200" y="1455050"/>
            <a:ext cx="284631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Country:</a:t>
            </a:r>
            <a:r>
              <a:rPr lang="en-US" sz="2400" dirty="0">
                <a:solidFill>
                  <a:schemeClr val="tx1">
                    <a:lumMod val="75000"/>
                    <a:lumOff val="25000"/>
                  </a:schemeClr>
                </a:solidFill>
                <a:latin typeface="Century Gothic"/>
              </a:rPr>
              <a:t> Peru</a:t>
            </a:r>
          </a:p>
          <a:p>
            <a:endParaRPr lang="en-US" sz="2400" dirty="0">
              <a:solidFill>
                <a:schemeClr val="tx1">
                  <a:lumMod val="75000"/>
                  <a:lumOff val="25000"/>
                </a:schemeClr>
              </a:solidFill>
              <a:latin typeface="Century Gothic"/>
              <a:cs typeface="Calibri"/>
            </a:endParaRPr>
          </a:p>
          <a:p>
            <a:r>
              <a:rPr lang="en-US" sz="2400" b="1" dirty="0">
                <a:solidFill>
                  <a:schemeClr val="tx1">
                    <a:lumMod val="75000"/>
                    <a:lumOff val="25000"/>
                  </a:schemeClr>
                </a:solidFill>
                <a:latin typeface="Century Gothic"/>
                <a:cs typeface="Calibri"/>
              </a:rPr>
              <a:t>Region:</a:t>
            </a:r>
            <a:r>
              <a:rPr lang="en-US" sz="2400" dirty="0">
                <a:solidFill>
                  <a:schemeClr val="tx1">
                    <a:lumMod val="75000"/>
                    <a:lumOff val="25000"/>
                  </a:schemeClr>
                </a:solidFill>
                <a:latin typeface="Century Gothic"/>
                <a:cs typeface="Calibri"/>
              </a:rPr>
              <a:t> Madre                   de Dios</a:t>
            </a:r>
          </a:p>
          <a:p>
            <a:endParaRPr lang="en-US" sz="2400" dirty="0">
              <a:solidFill>
                <a:schemeClr val="tx1">
                  <a:lumMod val="75000"/>
                  <a:lumOff val="25000"/>
                </a:schemeClr>
              </a:solidFill>
              <a:latin typeface="Century Gothic"/>
              <a:cs typeface="Calibri"/>
            </a:endParaRPr>
          </a:p>
          <a:p>
            <a:r>
              <a:rPr lang="en-US" sz="2400" b="1" dirty="0">
                <a:solidFill>
                  <a:schemeClr val="tx1">
                    <a:lumMod val="75000"/>
                    <a:lumOff val="25000"/>
                  </a:schemeClr>
                </a:solidFill>
                <a:latin typeface="Century Gothic"/>
                <a:cs typeface="Calibri"/>
              </a:rPr>
              <a:t>Area: </a:t>
            </a:r>
            <a:r>
              <a:rPr lang="en-US" sz="2400" dirty="0">
                <a:solidFill>
                  <a:schemeClr val="tx1">
                    <a:lumMod val="75000"/>
                    <a:lumOff val="25000"/>
                  </a:schemeClr>
                </a:solidFill>
                <a:latin typeface="Century Gothic"/>
                <a:cs typeface="Calibri"/>
              </a:rPr>
              <a:t>11 districts</a:t>
            </a:r>
          </a:p>
          <a:p>
            <a:endParaRPr lang="en-US" sz="2400" dirty="0">
              <a:solidFill>
                <a:schemeClr val="tx1">
                  <a:lumMod val="75000"/>
                  <a:lumOff val="25000"/>
                </a:schemeClr>
              </a:solidFill>
              <a:latin typeface="Century Gothic"/>
              <a:cs typeface="Calibri"/>
            </a:endParaRPr>
          </a:p>
          <a:p>
            <a:r>
              <a:rPr lang="en-US" sz="2400" b="1" dirty="0">
                <a:solidFill>
                  <a:schemeClr val="tx1">
                    <a:lumMod val="75000"/>
                    <a:lumOff val="25000"/>
                  </a:schemeClr>
                </a:solidFill>
                <a:latin typeface="Century Gothic"/>
                <a:cs typeface="Calibri"/>
              </a:rPr>
              <a:t>Years:</a:t>
            </a:r>
            <a:r>
              <a:rPr lang="en-US" sz="2400" dirty="0">
                <a:solidFill>
                  <a:schemeClr val="tx1">
                    <a:lumMod val="75000"/>
                    <a:lumOff val="25000"/>
                  </a:schemeClr>
                </a:solidFill>
                <a:latin typeface="Century Gothic"/>
                <a:cs typeface="Calibri"/>
              </a:rPr>
              <a:t> 2010 – 2020</a:t>
            </a:r>
            <a:endParaRPr lang="en-US" dirty="0">
              <a:solidFill>
                <a:schemeClr val="tx1">
                  <a:lumMod val="75000"/>
                  <a:lumOff val="25000"/>
                </a:schemeClr>
              </a:solidFill>
              <a:cs typeface="Calibri"/>
            </a:endParaRPr>
          </a:p>
        </p:txBody>
      </p:sp>
      <p:sp>
        <p:nvSpPr>
          <p:cNvPr id="21" name="TextBox 4">
            <a:extLst>
              <a:ext uri="{FF2B5EF4-FFF2-40B4-BE49-F238E27FC236}">
                <a16:creationId xmlns:a16="http://schemas.microsoft.com/office/drawing/2014/main" id="{2BA8ECE3-0641-46AB-8C48-A5F3960A24C8}"/>
              </a:ext>
            </a:extLst>
          </p:cNvPr>
          <p:cNvSpPr txBox="1"/>
          <p:nvPr/>
        </p:nvSpPr>
        <p:spPr>
          <a:xfrm>
            <a:off x="3373679" y="5219274"/>
            <a:ext cx="251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3F3F3F"/>
                </a:solidFill>
                <a:latin typeface="Century Gothic"/>
                <a:cs typeface="Calibri"/>
              </a:rPr>
              <a:t>0</a:t>
            </a:r>
          </a:p>
        </p:txBody>
      </p:sp>
      <p:sp>
        <p:nvSpPr>
          <p:cNvPr id="22" name="TextBox 5">
            <a:extLst>
              <a:ext uri="{FF2B5EF4-FFF2-40B4-BE49-F238E27FC236}">
                <a16:creationId xmlns:a16="http://schemas.microsoft.com/office/drawing/2014/main" id="{B1DBEA7B-2D0F-45B9-9AF0-9C3D0BFDF409}"/>
              </a:ext>
            </a:extLst>
          </p:cNvPr>
          <p:cNvSpPr txBox="1"/>
          <p:nvPr/>
        </p:nvSpPr>
        <p:spPr>
          <a:xfrm>
            <a:off x="3802941" y="5217332"/>
            <a:ext cx="89448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3F3F3F"/>
                </a:solidFill>
                <a:latin typeface="Century Gothic"/>
                <a:cs typeface="Calibri"/>
              </a:rPr>
              <a:t>500 km</a:t>
            </a:r>
          </a:p>
        </p:txBody>
      </p:sp>
      <p:pic>
        <p:nvPicPr>
          <p:cNvPr id="2" name="Picture 13">
            <a:extLst>
              <a:ext uri="{FF2B5EF4-FFF2-40B4-BE49-F238E27FC236}">
                <a16:creationId xmlns:a16="http://schemas.microsoft.com/office/drawing/2014/main" id="{13042E49-FCF1-49F9-9D0B-EE23A78ED6F5}"/>
              </a:ext>
            </a:extLst>
          </p:cNvPr>
          <p:cNvPicPr>
            <a:picLocks noChangeAspect="1"/>
          </p:cNvPicPr>
          <p:nvPr/>
        </p:nvPicPr>
        <p:blipFill rotWithShape="1">
          <a:blip r:embed="rId4"/>
          <a:srcRect t="2470" r="-3448" b="29435"/>
          <a:stretch/>
        </p:blipFill>
        <p:spPr>
          <a:xfrm>
            <a:off x="2740964" y="5011532"/>
            <a:ext cx="305640" cy="289505"/>
          </a:xfrm>
          <a:prstGeom prst="rect">
            <a:avLst/>
          </a:prstGeom>
        </p:spPr>
      </p:pic>
      <p:sp>
        <p:nvSpPr>
          <p:cNvPr id="16" name="TextBox 4">
            <a:extLst>
              <a:ext uri="{FF2B5EF4-FFF2-40B4-BE49-F238E27FC236}">
                <a16:creationId xmlns:a16="http://schemas.microsoft.com/office/drawing/2014/main" id="{AA65B03F-EA71-40D6-A082-69770A9DC7CA}"/>
              </a:ext>
            </a:extLst>
          </p:cNvPr>
          <p:cNvSpPr txBox="1"/>
          <p:nvPr/>
        </p:nvSpPr>
        <p:spPr>
          <a:xfrm>
            <a:off x="2740822" y="5242876"/>
            <a:ext cx="251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p>
        </p:txBody>
      </p:sp>
      <p:pic>
        <p:nvPicPr>
          <p:cNvPr id="3" name="Picture 3" descr="Map&#10;&#10;Description automatically generated">
            <a:extLst>
              <a:ext uri="{FF2B5EF4-FFF2-40B4-BE49-F238E27FC236}">
                <a16:creationId xmlns:a16="http://schemas.microsoft.com/office/drawing/2014/main" id="{D7F26013-9689-4401-8E40-47130BE05E56}"/>
              </a:ext>
            </a:extLst>
          </p:cNvPr>
          <p:cNvPicPr>
            <a:picLocks noChangeAspect="1"/>
          </p:cNvPicPr>
          <p:nvPr/>
        </p:nvPicPr>
        <p:blipFill rotWithShape="1">
          <a:blip r:embed="rId5"/>
          <a:srcRect l="18919" t="20112" r="6306" b="279"/>
          <a:stretch/>
        </p:blipFill>
        <p:spPr>
          <a:xfrm>
            <a:off x="7387772" y="931499"/>
            <a:ext cx="4332073" cy="4003408"/>
          </a:xfrm>
          <a:prstGeom prst="rect">
            <a:avLst/>
          </a:prstGeom>
        </p:spPr>
      </p:pic>
      <p:sp>
        <p:nvSpPr>
          <p:cNvPr id="8" name="TextBox 7">
            <a:extLst>
              <a:ext uri="{FF2B5EF4-FFF2-40B4-BE49-F238E27FC236}">
                <a16:creationId xmlns:a16="http://schemas.microsoft.com/office/drawing/2014/main" id="{9514D066-2941-4D8D-A1C3-77140D7756D0}"/>
              </a:ext>
            </a:extLst>
          </p:cNvPr>
          <p:cNvSpPr txBox="1"/>
          <p:nvPr/>
        </p:nvSpPr>
        <p:spPr>
          <a:xfrm>
            <a:off x="11111139" y="2540071"/>
            <a:ext cx="1055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Las </a:t>
            </a:r>
            <a:endParaRPr lang="en-US" sz="2000">
              <a:solidFill>
                <a:schemeClr val="tx1">
                  <a:lumMod val="75000"/>
                  <a:lumOff val="25000"/>
                </a:schemeClr>
              </a:solidFill>
              <a:cs typeface="Calibri"/>
            </a:endParaRPr>
          </a:p>
          <a:p>
            <a:r>
              <a:rPr lang="en-US" sz="1400" dirty="0">
                <a:solidFill>
                  <a:schemeClr val="tx1">
                    <a:lumMod val="75000"/>
                    <a:lumOff val="25000"/>
                  </a:schemeClr>
                </a:solidFill>
                <a:latin typeface="Century Gothic"/>
              </a:rPr>
              <a:t>Piedras</a:t>
            </a:r>
            <a:endParaRPr lang="en-US" sz="1400" dirty="0">
              <a:solidFill>
                <a:schemeClr val="tx1">
                  <a:lumMod val="75000"/>
                  <a:lumOff val="25000"/>
                </a:schemeClr>
              </a:solidFill>
              <a:cs typeface="Calibri" panose="020F0502020204030204"/>
            </a:endParaRPr>
          </a:p>
        </p:txBody>
      </p:sp>
      <p:grpSp>
        <p:nvGrpSpPr>
          <p:cNvPr id="28" name="Group 27">
            <a:extLst>
              <a:ext uri="{FF2B5EF4-FFF2-40B4-BE49-F238E27FC236}">
                <a16:creationId xmlns:a16="http://schemas.microsoft.com/office/drawing/2014/main" id="{A93DBDB6-E6EB-4435-A083-CA3F468DA76D}"/>
              </a:ext>
            </a:extLst>
          </p:cNvPr>
          <p:cNvGrpSpPr/>
          <p:nvPr/>
        </p:nvGrpSpPr>
        <p:grpSpPr>
          <a:xfrm>
            <a:off x="7332717" y="997849"/>
            <a:ext cx="4800319" cy="4706163"/>
            <a:chOff x="7332717" y="824060"/>
            <a:chExt cx="4800319" cy="4706163"/>
          </a:xfrm>
        </p:grpSpPr>
        <p:sp>
          <p:nvSpPr>
            <p:cNvPr id="4" name="TextBox 3">
              <a:extLst>
                <a:ext uri="{FF2B5EF4-FFF2-40B4-BE49-F238E27FC236}">
                  <a16:creationId xmlns:a16="http://schemas.microsoft.com/office/drawing/2014/main" id="{08732AC7-E4CD-4F98-BFBC-61328A99CDA9}"/>
                </a:ext>
              </a:extLst>
            </p:cNvPr>
            <p:cNvSpPr txBox="1"/>
            <p:nvPr/>
          </p:nvSpPr>
          <p:spPr>
            <a:xfrm>
              <a:off x="8590830" y="824060"/>
              <a:ext cx="1074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Inapari</a:t>
              </a:r>
              <a:endParaRPr lang="en-US" sz="1400"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94B9D07E-9DA8-404F-AB30-FE9E5B3F18E9}"/>
                </a:ext>
              </a:extLst>
            </p:cNvPr>
            <p:cNvSpPr txBox="1"/>
            <p:nvPr/>
          </p:nvSpPr>
          <p:spPr>
            <a:xfrm>
              <a:off x="10172247" y="1481816"/>
              <a:ext cx="83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Iberia</a:t>
              </a:r>
            </a:p>
          </p:txBody>
        </p:sp>
        <p:sp>
          <p:nvSpPr>
            <p:cNvPr id="7" name="TextBox 6">
              <a:extLst>
                <a:ext uri="{FF2B5EF4-FFF2-40B4-BE49-F238E27FC236}">
                  <a16:creationId xmlns:a16="http://schemas.microsoft.com/office/drawing/2014/main" id="{E6F55E42-C98E-4531-BCBC-828B21D57C15}"/>
                </a:ext>
              </a:extLst>
            </p:cNvPr>
            <p:cNvSpPr txBox="1"/>
            <p:nvPr/>
          </p:nvSpPr>
          <p:spPr>
            <a:xfrm>
              <a:off x="10726963" y="1967593"/>
              <a:ext cx="1406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Tahuamanu</a:t>
              </a:r>
              <a:endParaRPr lang="en-US" sz="1400" dirty="0">
                <a:solidFill>
                  <a:schemeClr val="tx1">
                    <a:lumMod val="75000"/>
                    <a:lumOff val="25000"/>
                  </a:schemeClr>
                </a:solidFill>
                <a:latin typeface="Century Gothic"/>
                <a:cs typeface="Calibri"/>
              </a:endParaRPr>
            </a:p>
          </p:txBody>
        </p:sp>
        <p:sp>
          <p:nvSpPr>
            <p:cNvPr id="11" name="TextBox 10">
              <a:extLst>
                <a:ext uri="{FF2B5EF4-FFF2-40B4-BE49-F238E27FC236}">
                  <a16:creationId xmlns:a16="http://schemas.microsoft.com/office/drawing/2014/main" id="{77F3A0F7-8EB8-4525-9851-ED67E8FD7B01}"/>
                </a:ext>
              </a:extLst>
            </p:cNvPr>
            <p:cNvSpPr txBox="1"/>
            <p:nvPr/>
          </p:nvSpPr>
          <p:spPr>
            <a:xfrm>
              <a:off x="10795000" y="4635128"/>
              <a:ext cx="1264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Laberinto</a:t>
              </a:r>
            </a:p>
          </p:txBody>
        </p:sp>
        <p:sp>
          <p:nvSpPr>
            <p:cNvPr id="12" name="TextBox 11">
              <a:extLst>
                <a:ext uri="{FF2B5EF4-FFF2-40B4-BE49-F238E27FC236}">
                  <a16:creationId xmlns:a16="http://schemas.microsoft.com/office/drawing/2014/main" id="{5A1D106A-0823-4FE6-A7A6-5FCBCDEBD0C8}"/>
                </a:ext>
              </a:extLst>
            </p:cNvPr>
            <p:cNvSpPr txBox="1"/>
            <p:nvPr/>
          </p:nvSpPr>
          <p:spPr>
            <a:xfrm>
              <a:off x="7467146" y="1639659"/>
              <a:ext cx="16274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Tambopata</a:t>
              </a:r>
            </a:p>
          </p:txBody>
        </p:sp>
        <p:sp>
          <p:nvSpPr>
            <p:cNvPr id="13" name="TextBox 12">
              <a:extLst>
                <a:ext uri="{FF2B5EF4-FFF2-40B4-BE49-F238E27FC236}">
                  <a16:creationId xmlns:a16="http://schemas.microsoft.com/office/drawing/2014/main" id="{FC7DD79D-83B8-4153-9C98-C49E5C2A17B7}"/>
                </a:ext>
              </a:extLst>
            </p:cNvPr>
            <p:cNvSpPr txBox="1"/>
            <p:nvPr/>
          </p:nvSpPr>
          <p:spPr>
            <a:xfrm>
              <a:off x="9770835" y="4794249"/>
              <a:ext cx="12282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cs typeface="Calibri"/>
                </a:rPr>
                <a:t>Inambari</a:t>
              </a:r>
              <a:endParaRPr lang="en-US" sz="140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612E0EC7-6F90-4A34-A290-73B0B0896792}"/>
                </a:ext>
              </a:extLst>
            </p:cNvPr>
            <p:cNvSpPr txBox="1"/>
            <p:nvPr/>
          </p:nvSpPr>
          <p:spPr>
            <a:xfrm>
              <a:off x="8693009" y="4629948"/>
              <a:ext cx="147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rPr>
                <a:t>Huepetuhe</a:t>
              </a:r>
              <a:endParaRPr lang="en-US" sz="140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9B6CD8E7-AD90-4F4D-9FD9-9066E47909E0}"/>
                </a:ext>
              </a:extLst>
            </p:cNvPr>
            <p:cNvSpPr txBox="1"/>
            <p:nvPr/>
          </p:nvSpPr>
          <p:spPr>
            <a:xfrm>
              <a:off x="7749156" y="4255009"/>
              <a:ext cx="12623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Madre de Dios </a:t>
              </a:r>
            </a:p>
          </p:txBody>
        </p:sp>
        <p:sp>
          <p:nvSpPr>
            <p:cNvPr id="17" name="TextBox 16">
              <a:extLst>
                <a:ext uri="{FF2B5EF4-FFF2-40B4-BE49-F238E27FC236}">
                  <a16:creationId xmlns:a16="http://schemas.microsoft.com/office/drawing/2014/main" id="{8817E604-D82E-4C50-A43C-0EE90F89F4B5}"/>
                </a:ext>
              </a:extLst>
            </p:cNvPr>
            <p:cNvSpPr txBox="1"/>
            <p:nvPr/>
          </p:nvSpPr>
          <p:spPr>
            <a:xfrm>
              <a:off x="8196113" y="3482735"/>
              <a:ext cx="9028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Manu</a:t>
              </a:r>
              <a:endParaRPr lang="en-US" sz="1400" dirty="0">
                <a:solidFill>
                  <a:schemeClr val="tx1">
                    <a:lumMod val="75000"/>
                    <a:lumOff val="25000"/>
                  </a:schemeClr>
                </a:solidFill>
                <a:latin typeface="Century Gothic"/>
                <a:cs typeface="Calibri"/>
              </a:endParaRPr>
            </a:p>
          </p:txBody>
        </p:sp>
        <p:sp>
          <p:nvSpPr>
            <p:cNvPr id="23" name="TextBox 22">
              <a:extLst>
                <a:ext uri="{FF2B5EF4-FFF2-40B4-BE49-F238E27FC236}">
                  <a16:creationId xmlns:a16="http://schemas.microsoft.com/office/drawing/2014/main" id="{218FDDAC-5563-4A6E-85A6-35FFE4307DA7}"/>
                </a:ext>
              </a:extLst>
            </p:cNvPr>
            <p:cNvSpPr txBox="1"/>
            <p:nvPr/>
          </p:nvSpPr>
          <p:spPr>
            <a:xfrm>
              <a:off x="7692007" y="2734214"/>
              <a:ext cx="1362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err="1">
                  <a:solidFill>
                    <a:schemeClr val="tx1">
                      <a:lumMod val="75000"/>
                      <a:lumOff val="25000"/>
                    </a:schemeClr>
                  </a:solidFill>
                  <a:latin typeface="Century Gothic"/>
                </a:rPr>
                <a:t>Fitzcarrald</a:t>
              </a:r>
              <a:endParaRPr lang="en-US" sz="1400">
                <a:solidFill>
                  <a:schemeClr val="tx1">
                    <a:lumMod val="75000"/>
                    <a:lumOff val="25000"/>
                  </a:schemeClr>
                </a:solidFill>
                <a:latin typeface="Century Gothic"/>
                <a:cs typeface="Calibri"/>
              </a:endParaRPr>
            </a:p>
          </p:txBody>
        </p:sp>
        <p:pic>
          <p:nvPicPr>
            <p:cNvPr id="24" name="Picture 24" descr="Map&#10;&#10;Description automatically generated">
              <a:extLst>
                <a:ext uri="{FF2B5EF4-FFF2-40B4-BE49-F238E27FC236}">
                  <a16:creationId xmlns:a16="http://schemas.microsoft.com/office/drawing/2014/main" id="{A8F0A80F-C6F6-4C6B-94E6-9D43814A293E}"/>
                </a:ext>
              </a:extLst>
            </p:cNvPr>
            <p:cNvPicPr>
              <a:picLocks noChangeAspect="1"/>
            </p:cNvPicPr>
            <p:nvPr/>
          </p:nvPicPr>
          <p:blipFill rotWithShape="1">
            <a:blip r:embed="rId5"/>
            <a:srcRect l="-126" t="1770" r="82906" b="94597"/>
            <a:stretch/>
          </p:blipFill>
          <p:spPr>
            <a:xfrm>
              <a:off x="7374472" y="5349881"/>
              <a:ext cx="1059079" cy="180342"/>
            </a:xfrm>
            <a:prstGeom prst="rect">
              <a:avLst/>
            </a:prstGeom>
          </p:spPr>
        </p:pic>
        <p:sp>
          <p:nvSpPr>
            <p:cNvPr id="25" name="TextBox 24">
              <a:extLst>
                <a:ext uri="{FF2B5EF4-FFF2-40B4-BE49-F238E27FC236}">
                  <a16:creationId xmlns:a16="http://schemas.microsoft.com/office/drawing/2014/main" id="{655F72B7-ABEC-4531-A2B1-81E9F9E340D1}"/>
                </a:ext>
              </a:extLst>
            </p:cNvPr>
            <p:cNvSpPr txBox="1"/>
            <p:nvPr/>
          </p:nvSpPr>
          <p:spPr>
            <a:xfrm>
              <a:off x="8042603" y="5106714"/>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100km</a:t>
              </a:r>
              <a:endParaRPr lang="en-US">
                <a:solidFill>
                  <a:srgbClr val="3F3F3F"/>
                </a:solidFill>
              </a:endParaRPr>
            </a:p>
          </p:txBody>
        </p:sp>
        <p:sp>
          <p:nvSpPr>
            <p:cNvPr id="26" name="TextBox 25">
              <a:extLst>
                <a:ext uri="{FF2B5EF4-FFF2-40B4-BE49-F238E27FC236}">
                  <a16:creationId xmlns:a16="http://schemas.microsoft.com/office/drawing/2014/main" id="{46CE8DE5-DD7E-4533-AA42-378846719C55}"/>
                </a:ext>
              </a:extLst>
            </p:cNvPr>
            <p:cNvSpPr txBox="1"/>
            <p:nvPr/>
          </p:nvSpPr>
          <p:spPr>
            <a:xfrm>
              <a:off x="7332717" y="5130361"/>
              <a:ext cx="7882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0</a:t>
              </a:r>
              <a:endParaRPr lang="en-US">
                <a:solidFill>
                  <a:srgbClr val="3F3F3F"/>
                </a:solidFill>
              </a:endParaRPr>
            </a:p>
          </p:txBody>
        </p:sp>
        <p:cxnSp>
          <p:nvCxnSpPr>
            <p:cNvPr id="27" name="Straight Arrow Connector 26">
              <a:extLst>
                <a:ext uri="{FF2B5EF4-FFF2-40B4-BE49-F238E27FC236}">
                  <a16:creationId xmlns:a16="http://schemas.microsoft.com/office/drawing/2014/main" id="{E3021968-6016-4B12-B624-F133CCD3B701}"/>
                </a:ext>
              </a:extLst>
            </p:cNvPr>
            <p:cNvCxnSpPr/>
            <p:nvPr/>
          </p:nvCxnSpPr>
          <p:spPr>
            <a:xfrm flipH="1">
              <a:off x="9309100" y="4305300"/>
              <a:ext cx="38100" cy="317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666CF3-C363-404C-AF1F-18AA704164D9}"/>
                </a:ext>
              </a:extLst>
            </p:cNvPr>
            <p:cNvCxnSpPr>
              <a:cxnSpLocks/>
            </p:cNvCxnSpPr>
            <p:nvPr/>
          </p:nvCxnSpPr>
          <p:spPr>
            <a:xfrm flipH="1">
              <a:off x="10185400" y="4470400"/>
              <a:ext cx="0" cy="3048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B75E1A-2080-4669-8806-711AE1552689}"/>
                </a:ext>
              </a:extLst>
            </p:cNvPr>
            <p:cNvCxnSpPr>
              <a:cxnSpLocks/>
            </p:cNvCxnSpPr>
            <p:nvPr/>
          </p:nvCxnSpPr>
          <p:spPr>
            <a:xfrm>
              <a:off x="10553700" y="4000500"/>
              <a:ext cx="622300" cy="6350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F6FDBD1-18DE-49F4-8BCB-1C040A637492}"/>
                </a:ext>
              </a:extLst>
            </p:cNvPr>
            <p:cNvCxnSpPr>
              <a:cxnSpLocks/>
            </p:cNvCxnSpPr>
            <p:nvPr/>
          </p:nvCxnSpPr>
          <p:spPr>
            <a:xfrm flipH="1">
              <a:off x="8801099" y="3949700"/>
              <a:ext cx="533400" cy="4699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986003-A2B9-40C6-874D-0DD9CCAD8E5F}"/>
                </a:ext>
              </a:extLst>
            </p:cNvPr>
            <p:cNvCxnSpPr>
              <a:cxnSpLocks/>
            </p:cNvCxnSpPr>
            <p:nvPr/>
          </p:nvCxnSpPr>
          <p:spPr>
            <a:xfrm flipH="1">
              <a:off x="11010899" y="2273300"/>
              <a:ext cx="25400" cy="6096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2CA4C3C-7E0E-4A49-B060-BF07013A6902}"/>
                </a:ext>
              </a:extLst>
            </p:cNvPr>
            <p:cNvCxnSpPr>
              <a:cxnSpLocks/>
            </p:cNvCxnSpPr>
            <p:nvPr/>
          </p:nvCxnSpPr>
          <p:spPr>
            <a:xfrm flipH="1">
              <a:off x="11277598" y="2908299"/>
              <a:ext cx="215900" cy="711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6491E7-24A1-481D-ABB6-A974F5527144}"/>
                </a:ext>
              </a:extLst>
            </p:cNvPr>
            <p:cNvCxnSpPr>
              <a:cxnSpLocks/>
            </p:cNvCxnSpPr>
            <p:nvPr/>
          </p:nvCxnSpPr>
          <p:spPr>
            <a:xfrm flipH="1">
              <a:off x="10515598" y="1790700"/>
              <a:ext cx="127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0344E04-F9AB-49AA-A9C6-98C0176BC75B}"/>
                </a:ext>
              </a:extLst>
            </p:cNvPr>
            <p:cNvCxnSpPr>
              <a:cxnSpLocks/>
            </p:cNvCxnSpPr>
            <p:nvPr/>
          </p:nvCxnSpPr>
          <p:spPr>
            <a:xfrm>
              <a:off x="8331197" y="1917700"/>
              <a:ext cx="368300" cy="5715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A7492F-036F-4BEB-84D7-4F63CAABC58B}"/>
                </a:ext>
              </a:extLst>
            </p:cNvPr>
            <p:cNvCxnSpPr>
              <a:cxnSpLocks/>
            </p:cNvCxnSpPr>
            <p:nvPr/>
          </p:nvCxnSpPr>
          <p:spPr>
            <a:xfrm>
              <a:off x="8928097" y="1130300"/>
              <a:ext cx="114300" cy="8382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4634ACA6-FADC-47F1-84B6-5E4426DBDBBD}"/>
              </a:ext>
            </a:extLst>
          </p:cNvPr>
          <p:cNvCxnSpPr>
            <a:cxnSpLocks/>
          </p:cNvCxnSpPr>
          <p:nvPr/>
        </p:nvCxnSpPr>
        <p:spPr>
          <a:xfrm flipV="1">
            <a:off x="4817589" y="3607607"/>
            <a:ext cx="3027416" cy="43749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4" descr="Map&#10;&#10;Description automatically generated">
            <a:extLst>
              <a:ext uri="{FF2B5EF4-FFF2-40B4-BE49-F238E27FC236}">
                <a16:creationId xmlns:a16="http://schemas.microsoft.com/office/drawing/2014/main" id="{F72E0F9E-0ABD-431F-A1EB-F364DF9ECEF7}"/>
              </a:ext>
            </a:extLst>
          </p:cNvPr>
          <p:cNvPicPr>
            <a:picLocks noChangeAspect="1"/>
          </p:cNvPicPr>
          <p:nvPr/>
        </p:nvPicPr>
        <p:blipFill rotWithShape="1">
          <a:blip r:embed="rId5"/>
          <a:srcRect l="806" t="1835" r="85737" b="94598"/>
          <a:stretch/>
        </p:blipFill>
        <p:spPr>
          <a:xfrm>
            <a:off x="3519000" y="5467355"/>
            <a:ext cx="732748" cy="156260"/>
          </a:xfrm>
          <a:prstGeom prst="rect">
            <a:avLst/>
          </a:prstGeom>
        </p:spPr>
      </p:pic>
    </p:spTree>
    <p:extLst>
      <p:ext uri="{BB962C8B-B14F-4D97-AF65-F5344CB8AC3E}">
        <p14:creationId xmlns:p14="http://schemas.microsoft.com/office/powerpoint/2010/main" val="38778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9618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Conclusions</a:t>
            </a:r>
            <a:endParaRPr lang="en-US"/>
          </a:p>
        </p:txBody>
      </p:sp>
      <p:sp>
        <p:nvSpPr>
          <p:cNvPr id="2" name="Rectangle 1">
            <a:extLst>
              <a:ext uri="{FF2B5EF4-FFF2-40B4-BE49-F238E27FC236}">
                <a16:creationId xmlns:a16="http://schemas.microsoft.com/office/drawing/2014/main" id="{490CBA73-2546-4C69-B3C4-06CC485AF5DA}"/>
              </a:ext>
            </a:extLst>
          </p:cNvPr>
          <p:cNvSpPr/>
          <p:nvPr/>
        </p:nvSpPr>
        <p:spPr>
          <a:xfrm>
            <a:off x="7303909" y="-5644"/>
            <a:ext cx="4882444" cy="6533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Image</a:t>
            </a:r>
            <a:endParaRPr lang="en-US"/>
          </a:p>
        </p:txBody>
      </p:sp>
      <p:pic>
        <p:nvPicPr>
          <p:cNvPr id="4" name="Picture 4" descr="A picture containing outdoor&#10;&#10;Description automatically generated">
            <a:extLst>
              <a:ext uri="{FF2B5EF4-FFF2-40B4-BE49-F238E27FC236}">
                <a16:creationId xmlns:a16="http://schemas.microsoft.com/office/drawing/2014/main" id="{D857FEB8-92FC-4575-986A-334FCF6D1D59}"/>
              </a:ext>
            </a:extLst>
          </p:cNvPr>
          <p:cNvPicPr>
            <a:picLocks noChangeAspect="1"/>
          </p:cNvPicPr>
          <p:nvPr/>
        </p:nvPicPr>
        <p:blipFill rotWithShape="1">
          <a:blip r:embed="rId3"/>
          <a:srcRect l="21625" t="620" r="31129" b="826"/>
          <a:stretch/>
        </p:blipFill>
        <p:spPr>
          <a:xfrm>
            <a:off x="7303459" y="-6869"/>
            <a:ext cx="4936854" cy="6875014"/>
          </a:xfrm>
          <a:prstGeom prst="rect">
            <a:avLst/>
          </a:prstGeom>
        </p:spPr>
      </p:pic>
      <p:sp>
        <p:nvSpPr>
          <p:cNvPr id="7" name="TextBox 6">
            <a:extLst>
              <a:ext uri="{FF2B5EF4-FFF2-40B4-BE49-F238E27FC236}">
                <a16:creationId xmlns:a16="http://schemas.microsoft.com/office/drawing/2014/main" id="{3B14C8AF-149A-4F4E-AE15-0562F7EAA75D}"/>
              </a:ext>
            </a:extLst>
          </p:cNvPr>
          <p:cNvSpPr txBox="1"/>
          <p:nvPr/>
        </p:nvSpPr>
        <p:spPr>
          <a:xfrm>
            <a:off x="2937050" y="656120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Image Credit: </a:t>
            </a:r>
            <a:r>
              <a:rPr lang="en-US" sz="1200" dirty="0">
                <a:solidFill>
                  <a:schemeClr val="tx1">
                    <a:lumMod val="75000"/>
                    <a:lumOff val="25000"/>
                  </a:schemeClr>
                </a:solidFill>
                <a:latin typeface="Century Gothic"/>
                <a:ea typeface="+mn-lt"/>
                <a:cs typeface="+mn-lt"/>
              </a:rPr>
              <a:t>Diego Pérez</a:t>
            </a:r>
            <a:endParaRPr lang="en-US" sz="1200"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DD9422EC-F930-49B4-95F5-F5DBF01D7B80}"/>
              </a:ext>
            </a:extLst>
          </p:cNvPr>
          <p:cNvSpPr txBox="1"/>
          <p:nvPr/>
        </p:nvSpPr>
        <p:spPr>
          <a:xfrm>
            <a:off x="384677" y="1247329"/>
            <a:ext cx="685185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8A599A"/>
              </a:buClr>
              <a:buFont typeface="Arial"/>
              <a:buChar char="•"/>
            </a:pPr>
            <a:r>
              <a:rPr lang="en-US" sz="2400" dirty="0">
                <a:solidFill>
                  <a:schemeClr val="tx1">
                    <a:lumMod val="75000"/>
                    <a:lumOff val="25000"/>
                  </a:schemeClr>
                </a:solidFill>
                <a:latin typeface="Century Gothic"/>
                <a:cs typeface="Calibri"/>
              </a:rPr>
              <a:t>Streamlined process to analyze environmental variables contributing to risk</a:t>
            </a:r>
          </a:p>
          <a:p>
            <a:pPr marL="285750" indent="-285750">
              <a:lnSpc>
                <a:spcPct val="150000"/>
              </a:lnSpc>
              <a:buClr>
                <a:srgbClr val="8A599A"/>
              </a:buClr>
              <a:buFont typeface="Arial"/>
              <a:buChar char="•"/>
            </a:pPr>
            <a:endParaRPr lang="en-US" sz="2400">
              <a:solidFill>
                <a:schemeClr val="tx1">
                  <a:lumMod val="75000"/>
                  <a:lumOff val="25000"/>
                </a:schemeClr>
              </a:solidFill>
              <a:latin typeface="Century Gothic"/>
              <a:cs typeface="Calibri"/>
            </a:endParaRPr>
          </a:p>
          <a:p>
            <a:pPr marL="285750" indent="-285750">
              <a:buClr>
                <a:srgbClr val="8A599A"/>
              </a:buClr>
              <a:buFont typeface="Arial"/>
              <a:buChar char="•"/>
            </a:pPr>
            <a:r>
              <a:rPr lang="en-US" sz="2400" dirty="0">
                <a:solidFill>
                  <a:schemeClr val="tx1">
                    <a:lumMod val="75000"/>
                    <a:lumOff val="25000"/>
                  </a:schemeClr>
                </a:solidFill>
                <a:latin typeface="Century Gothic"/>
                <a:cs typeface="Calibri"/>
              </a:rPr>
              <a:t>Implement Effective Public Health and Land Management Strategies</a:t>
            </a:r>
          </a:p>
          <a:p>
            <a:pPr marL="285750" indent="-285750">
              <a:lnSpc>
                <a:spcPct val="150000"/>
              </a:lnSpc>
              <a:buClr>
                <a:srgbClr val="8A599A"/>
              </a:buClr>
              <a:buFont typeface="Arial"/>
              <a:buChar char="•"/>
            </a:pPr>
            <a:endParaRPr lang="en-US" sz="2400">
              <a:solidFill>
                <a:schemeClr val="tx1">
                  <a:lumMod val="75000"/>
                  <a:lumOff val="25000"/>
                </a:schemeClr>
              </a:solidFill>
              <a:latin typeface="Century Gothic"/>
              <a:cs typeface="Calibri"/>
            </a:endParaRPr>
          </a:p>
          <a:p>
            <a:pPr marL="285750" indent="-285750">
              <a:lnSpc>
                <a:spcPct val="150000"/>
              </a:lnSpc>
              <a:buClr>
                <a:srgbClr val="8A599A"/>
              </a:buClr>
              <a:buFont typeface="Arial"/>
              <a:buChar char="•"/>
            </a:pPr>
            <a:r>
              <a:rPr lang="en-US" sz="2400" dirty="0">
                <a:solidFill>
                  <a:schemeClr val="tx1">
                    <a:lumMod val="75000"/>
                    <a:lumOff val="25000"/>
                  </a:schemeClr>
                </a:solidFill>
                <a:latin typeface="Century Gothic"/>
                <a:cs typeface="Calibri"/>
              </a:rPr>
              <a:t>Predictors of Disease Incidence </a:t>
            </a:r>
          </a:p>
          <a:p>
            <a:pPr marL="742950" lvl="1" indent="-285750">
              <a:lnSpc>
                <a:spcPct val="150000"/>
              </a:lnSpc>
              <a:buClr>
                <a:srgbClr val="8A599A"/>
              </a:buClr>
              <a:buFont typeface="Arial"/>
              <a:buChar char="•"/>
            </a:pPr>
            <a:r>
              <a:rPr lang="en-US" sz="2000" dirty="0">
                <a:solidFill>
                  <a:schemeClr val="tx1">
                    <a:lumMod val="75000"/>
                    <a:lumOff val="25000"/>
                  </a:schemeClr>
                </a:solidFill>
                <a:latin typeface="Century Gothic"/>
                <a:cs typeface="Calibri"/>
              </a:rPr>
              <a:t>Dengue: Urban-Forest Edge &amp; Slope Range</a:t>
            </a:r>
            <a:endParaRPr lang="en-US" sz="2000" dirty="0">
              <a:solidFill>
                <a:schemeClr val="tx1">
                  <a:lumMod val="75000"/>
                  <a:lumOff val="25000"/>
                </a:schemeClr>
              </a:solidFill>
              <a:cs typeface="Calibri"/>
            </a:endParaRPr>
          </a:p>
          <a:p>
            <a:pPr marL="742950" lvl="1" indent="-285750">
              <a:lnSpc>
                <a:spcPct val="150000"/>
              </a:lnSpc>
              <a:buClr>
                <a:srgbClr val="8A599A"/>
              </a:buClr>
              <a:buFont typeface="Arial"/>
              <a:buChar char="•"/>
            </a:pPr>
            <a:r>
              <a:rPr lang="en-US" sz="2000" dirty="0">
                <a:solidFill>
                  <a:schemeClr val="tx1">
                    <a:lumMod val="75000"/>
                    <a:lumOff val="25000"/>
                  </a:schemeClr>
                </a:solidFill>
                <a:latin typeface="Century Gothic"/>
                <a:cs typeface="Calibri"/>
              </a:rPr>
              <a:t>Leishmaniasis: </a:t>
            </a:r>
            <a:r>
              <a:rPr lang="en-US" sz="2000" dirty="0">
                <a:solidFill>
                  <a:schemeClr val="tx1">
                    <a:lumMod val="75000"/>
                    <a:lumOff val="25000"/>
                  </a:schemeClr>
                </a:solidFill>
                <a:latin typeface="Century Gothic"/>
                <a:ea typeface="+mn-lt"/>
                <a:cs typeface="+mn-lt"/>
              </a:rPr>
              <a:t>Elevation Mean &amp; </a:t>
            </a:r>
            <a:r>
              <a:rPr lang="en-US" sz="2000" i="1" dirty="0">
                <a:solidFill>
                  <a:schemeClr val="tx1">
                    <a:lumMod val="75000"/>
                    <a:lumOff val="25000"/>
                  </a:schemeClr>
                </a:solidFill>
                <a:latin typeface="Century Gothic"/>
                <a:cs typeface="Calibri"/>
              </a:rPr>
              <a:t>Forest-Edge</a:t>
            </a:r>
            <a:r>
              <a:rPr lang="en-US" sz="2000" dirty="0">
                <a:solidFill>
                  <a:schemeClr val="tx1">
                    <a:lumMod val="75000"/>
                    <a:lumOff val="25000"/>
                  </a:schemeClr>
                </a:solidFill>
                <a:latin typeface="Century Gothic"/>
                <a:cs typeface="Calibri"/>
              </a:rPr>
              <a:t> </a:t>
            </a:r>
            <a:endParaRPr lang="en-US" dirty="0">
              <a:solidFill>
                <a:schemeClr val="tx1">
                  <a:lumMod val="75000"/>
                  <a:lumOff val="25000"/>
                </a:schemeClr>
              </a:solidFill>
              <a:latin typeface="Calibri" panose="020F0502020204030204"/>
              <a:cs typeface="Calibri"/>
            </a:endParaRPr>
          </a:p>
          <a:p>
            <a:pPr>
              <a:buClr>
                <a:srgbClr val="8A599A"/>
              </a:buClr>
            </a:pPr>
            <a:endParaRPr lang="en-US">
              <a:latin typeface="Calibri" panose="020F0502020204030204"/>
              <a:cs typeface="Calibri"/>
            </a:endParaRPr>
          </a:p>
        </p:txBody>
      </p:sp>
    </p:spTree>
    <p:extLst>
      <p:ext uri="{BB962C8B-B14F-4D97-AF65-F5344CB8AC3E}">
        <p14:creationId xmlns:p14="http://schemas.microsoft.com/office/powerpoint/2010/main" val="2703252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5397713" y="674920"/>
            <a:ext cx="5506133"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Future Work</a:t>
            </a:r>
            <a:endParaRPr lang="en-US"/>
          </a:p>
        </p:txBody>
      </p:sp>
      <p:sp>
        <p:nvSpPr>
          <p:cNvPr id="4" name="Text Placeholder 2">
            <a:extLst>
              <a:ext uri="{FF2B5EF4-FFF2-40B4-BE49-F238E27FC236}">
                <a16:creationId xmlns:a16="http://schemas.microsoft.com/office/drawing/2014/main" id="{CCA92C81-3A04-490D-9D60-6DF8033F5660}"/>
              </a:ext>
            </a:extLst>
          </p:cNvPr>
          <p:cNvSpPr txBox="1">
            <a:spLocks/>
          </p:cNvSpPr>
          <p:nvPr/>
        </p:nvSpPr>
        <p:spPr>
          <a:xfrm>
            <a:off x="5664544" y="1702912"/>
            <a:ext cx="6062311" cy="267765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8A599A"/>
              </a:buClr>
              <a:buFont typeface="Arial"/>
              <a:buChar char="•"/>
            </a:pPr>
            <a:r>
              <a:rPr lang="en-US" sz="2400" dirty="0">
                <a:solidFill>
                  <a:schemeClr val="tx1">
                    <a:lumMod val="75000"/>
                    <a:lumOff val="25000"/>
                  </a:schemeClr>
                </a:solidFill>
                <a:latin typeface="Century Gothic" panose="020F0302020204030204"/>
                <a:cs typeface="Calibri"/>
              </a:rPr>
              <a:t>High resolution PeruSAT-1 imagery</a:t>
            </a:r>
          </a:p>
          <a:p>
            <a:pPr marL="342900" indent="-342900">
              <a:buClr>
                <a:srgbClr val="8A599A"/>
              </a:buClr>
              <a:buFont typeface="Arial"/>
              <a:buChar char="•"/>
            </a:pPr>
            <a:endParaRPr lang="en-US" sz="2400">
              <a:solidFill>
                <a:schemeClr val="tx1">
                  <a:lumMod val="75000"/>
                  <a:lumOff val="25000"/>
                </a:schemeClr>
              </a:solidFill>
              <a:latin typeface="Century Gothic" panose="020F0302020204030204"/>
              <a:cs typeface="Calibri"/>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Address-level health data</a:t>
            </a:r>
          </a:p>
          <a:p>
            <a:pPr marL="342900" indent="-342900">
              <a:lnSpc>
                <a:spcPct val="100000"/>
              </a:lnSpc>
              <a:spcBef>
                <a:spcPts val="0"/>
              </a:spcBef>
              <a:buClr>
                <a:srgbClr val="8A599A"/>
              </a:buClr>
              <a:buFont typeface="Arial"/>
              <a:buChar char="•"/>
            </a:pPr>
            <a:endParaRPr lang="en-US" sz="2400">
              <a:solidFill>
                <a:schemeClr val="tx1">
                  <a:lumMod val="75000"/>
                  <a:lumOff val="25000"/>
                </a:schemeClr>
              </a:solidFill>
              <a:latin typeface="Century Gothic"/>
              <a:ea typeface="+mn-lt"/>
              <a:cs typeface="+mn-lt"/>
            </a:endParaRPr>
          </a:p>
          <a:p>
            <a:pPr marL="342900" indent="-342900">
              <a:buClr>
                <a:srgbClr val="8A599A"/>
              </a:buClr>
              <a:buFont typeface="Arial"/>
              <a:buChar char="•"/>
            </a:pPr>
            <a:r>
              <a:rPr lang="en-US" sz="2400" dirty="0">
                <a:solidFill>
                  <a:schemeClr val="tx1">
                    <a:lumMod val="75000"/>
                    <a:lumOff val="25000"/>
                  </a:schemeClr>
                </a:solidFill>
                <a:latin typeface="Century Gothic"/>
                <a:ea typeface="+mn-lt"/>
                <a:cs typeface="+mn-lt"/>
              </a:rPr>
              <a:t>Account for population density</a:t>
            </a:r>
            <a:endParaRPr lang="en-US" sz="2400" dirty="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endParaRPr lang="en-US" sz="240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r>
              <a:rPr lang="en-US" sz="2400" dirty="0">
                <a:solidFill>
                  <a:schemeClr val="tx1">
                    <a:lumMod val="75000"/>
                    <a:lumOff val="25000"/>
                  </a:schemeClr>
                </a:solidFill>
                <a:latin typeface="Century Gothic"/>
                <a:cs typeface="Calibri" panose="020F0502020204030204"/>
              </a:rPr>
              <a:t>Additional zoonotic diseases</a:t>
            </a:r>
          </a:p>
        </p:txBody>
      </p:sp>
      <p:pic>
        <p:nvPicPr>
          <p:cNvPr id="5" name="Picture 5" descr="A picture containing graphical user interface&#10;&#10;Description automatically generated">
            <a:extLst>
              <a:ext uri="{FF2B5EF4-FFF2-40B4-BE49-F238E27FC236}">
                <a16:creationId xmlns:a16="http://schemas.microsoft.com/office/drawing/2014/main" id="{AD76D14C-568C-4B4F-BF3E-0D1795553620}"/>
              </a:ext>
            </a:extLst>
          </p:cNvPr>
          <p:cNvPicPr>
            <a:picLocks noChangeAspect="1"/>
          </p:cNvPicPr>
          <p:nvPr/>
        </p:nvPicPr>
        <p:blipFill>
          <a:blip r:embed="rId3"/>
          <a:stretch>
            <a:fillRect/>
          </a:stretch>
        </p:blipFill>
        <p:spPr>
          <a:xfrm>
            <a:off x="285920" y="270499"/>
            <a:ext cx="4563329" cy="25740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C0BA4A6-EEA7-472A-84DF-36B3096BFEB1}"/>
              </a:ext>
            </a:extLst>
          </p:cNvPr>
          <p:cNvSpPr txBox="1"/>
          <p:nvPr/>
        </p:nvSpPr>
        <p:spPr>
          <a:xfrm>
            <a:off x="7825352" y="656120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Image Credits: AIRBUS, Diego Pérez</a:t>
            </a:r>
            <a:endParaRPr lang="en-US" sz="1200" dirty="0">
              <a:solidFill>
                <a:schemeClr val="tx1">
                  <a:lumMod val="75000"/>
                  <a:lumOff val="25000"/>
                </a:schemeClr>
              </a:solidFill>
              <a:latin typeface="Century Gothic"/>
              <a:cs typeface="Calibri"/>
            </a:endParaRPr>
          </a:p>
        </p:txBody>
      </p:sp>
      <p:pic>
        <p:nvPicPr>
          <p:cNvPr id="2" name="Picture 5" descr="An aerial view of a city&#10;&#10;Description automatically generated">
            <a:extLst>
              <a:ext uri="{FF2B5EF4-FFF2-40B4-BE49-F238E27FC236}">
                <a16:creationId xmlns:a16="http://schemas.microsoft.com/office/drawing/2014/main" id="{D6318003-E196-47E8-BFAC-62C007A9BB61}"/>
              </a:ext>
            </a:extLst>
          </p:cNvPr>
          <p:cNvPicPr>
            <a:picLocks noChangeAspect="1"/>
          </p:cNvPicPr>
          <p:nvPr/>
        </p:nvPicPr>
        <p:blipFill>
          <a:blip r:embed="rId4"/>
          <a:stretch>
            <a:fillRect/>
          </a:stretch>
        </p:blipFill>
        <p:spPr>
          <a:xfrm>
            <a:off x="286870" y="3181976"/>
            <a:ext cx="4564155" cy="2667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9290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425AA7-C756-42C7-B63F-6783454544B3}"/>
              </a:ext>
            </a:extLst>
          </p:cNvPr>
          <p:cNvGrpSpPr/>
          <p:nvPr/>
        </p:nvGrpSpPr>
        <p:grpSpPr>
          <a:xfrm>
            <a:off x="309858" y="1060698"/>
            <a:ext cx="11414782" cy="5311074"/>
            <a:chOff x="309858" y="1060698"/>
            <a:chExt cx="11414782" cy="5311074"/>
          </a:xfrm>
        </p:grpSpPr>
        <p:sp>
          <p:nvSpPr>
            <p:cNvPr id="4" name="Text Placeholder 1">
              <a:extLst>
                <a:ext uri="{FF2B5EF4-FFF2-40B4-BE49-F238E27FC236}">
                  <a16:creationId xmlns:a16="http://schemas.microsoft.com/office/drawing/2014/main" id="{3EAB88AF-D7B8-4055-9BF4-D287A50248D3}"/>
                </a:ext>
              </a:extLst>
            </p:cNvPr>
            <p:cNvSpPr txBox="1">
              <a:spLocks/>
            </p:cNvSpPr>
            <p:nvPr/>
          </p:nvSpPr>
          <p:spPr>
            <a:xfrm>
              <a:off x="309858" y="1060698"/>
              <a:ext cx="11414782" cy="53110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defRPr/>
              </a:pPr>
              <a:r>
                <a:rPr lang="en-US" b="1" dirty="0">
                  <a:latin typeface="Century Gothic"/>
                </a:rPr>
                <a:t>Project Partners</a:t>
              </a:r>
              <a:endParaRPr lang="en-US" b="0" i="0" u="none" strike="noStrike" kern="1200" cap="none" spc="0" normalizeH="0" baseline="0" noProof="0" dirty="0">
                <a:ln>
                  <a:noFill/>
                </a:ln>
                <a:effectLst/>
                <a:uLnTx/>
                <a:uFillTx/>
                <a:latin typeface="Century Gothic"/>
              </a:endParaRPr>
            </a:p>
            <a:p>
              <a:pPr marL="285750" indent="-285750">
                <a:lnSpc>
                  <a:spcPct val="100000"/>
                </a:lnSpc>
                <a:spcBef>
                  <a:spcPts val="0"/>
                </a:spcBef>
                <a:spcAft>
                  <a:spcPts val="600"/>
                </a:spcAft>
                <a:buClr>
                  <a:srgbClr val="8A599A"/>
                </a:buClr>
                <a:buChar char="•"/>
                <a:defRPr/>
              </a:pPr>
              <a:r>
                <a:rPr lang="en-US" sz="1600" b="1" dirty="0">
                  <a:latin typeface="Century Gothic"/>
                </a:rPr>
                <a:t>Peruvian Ministry of Health (MINSA): </a:t>
              </a:r>
              <a:r>
                <a:rPr lang="en-US" sz="1600" dirty="0">
                  <a:latin typeface="Century Gothic"/>
                </a:rPr>
                <a:t>Dr. César </a:t>
              </a:r>
              <a:r>
                <a:rPr lang="en-US" sz="1600" dirty="0" err="1">
                  <a:latin typeface="Century Gothic"/>
                </a:rPr>
                <a:t>Munayco</a:t>
              </a:r>
              <a:endParaRPr lang="en-US" sz="1600" u="sng" dirty="0"/>
            </a:p>
            <a:p>
              <a:pPr marL="285750" indent="-285750">
                <a:lnSpc>
                  <a:spcPct val="100000"/>
                </a:lnSpc>
                <a:spcBef>
                  <a:spcPts val="0"/>
                </a:spcBef>
                <a:spcAft>
                  <a:spcPts val="600"/>
                </a:spcAft>
                <a:buClr>
                  <a:srgbClr val="8A599A"/>
                </a:buClr>
                <a:buChar char="•"/>
                <a:defRPr/>
              </a:pPr>
              <a:r>
                <a:rPr lang="en-US" sz="1600" b="1" dirty="0">
                  <a:latin typeface="Century Gothic"/>
                </a:rPr>
                <a:t>Peruvian Ministry of Environment (MINAM): </a:t>
              </a:r>
              <a:r>
                <a:rPr lang="en-US" sz="1600" dirty="0">
                  <a:latin typeface="Century Gothic"/>
                </a:rPr>
                <a:t>Dr. Tatiana Pequeño, William Augusto </a:t>
              </a:r>
              <a:r>
                <a:rPr lang="en-US" sz="1600" dirty="0" err="1">
                  <a:latin typeface="Century Gothic"/>
                </a:rPr>
                <a:t>Llactayo</a:t>
              </a:r>
              <a:r>
                <a:rPr lang="en-US" sz="1600" dirty="0">
                  <a:latin typeface="Century Gothic"/>
                </a:rPr>
                <a:t> Leon, Germán Marchand</a:t>
              </a:r>
              <a:endParaRPr lang="en-US" sz="1800" dirty="0">
                <a:latin typeface="Century Gothic"/>
              </a:endParaRPr>
            </a:p>
            <a:p>
              <a:pPr marL="285750" indent="-285750">
                <a:lnSpc>
                  <a:spcPct val="100000"/>
                </a:lnSpc>
                <a:spcBef>
                  <a:spcPts val="0"/>
                </a:spcBef>
                <a:spcAft>
                  <a:spcPts val="600"/>
                </a:spcAft>
                <a:buClr>
                  <a:srgbClr val="8A599A"/>
                </a:buClr>
                <a:buChar char="•"/>
                <a:defRPr/>
              </a:pPr>
              <a:r>
                <a:rPr lang="en-US" sz="1600" b="1" dirty="0">
                  <a:latin typeface="Century Gothic"/>
                </a:rPr>
                <a:t>Lab for </a:t>
              </a:r>
              <a:r>
                <a:rPr lang="en-US" sz="1600" b="1" dirty="0" err="1">
                  <a:latin typeface="Century Gothic"/>
                </a:rPr>
                <a:t>EcoHealth</a:t>
              </a:r>
              <a:r>
                <a:rPr lang="en-US" sz="1600" b="1" dirty="0">
                  <a:latin typeface="Century Gothic"/>
                </a:rPr>
                <a:t> and Urban Ecology at La Universidad Peruana Cayetano Heredia: </a:t>
              </a:r>
              <a:r>
                <a:rPr lang="en-US" sz="1600" dirty="0">
                  <a:latin typeface="Century Gothic"/>
                </a:rPr>
                <a:t>Dr. Armando Valdes-Vasquez, Ellen Delgado Florian, Vivana Sanchez-</a:t>
              </a:r>
              <a:r>
                <a:rPr lang="en-US" sz="1600" dirty="0" err="1">
                  <a:latin typeface="Century Gothic"/>
                </a:rPr>
                <a:t>Aizcorbe</a:t>
              </a:r>
              <a:r>
                <a:rPr lang="en-US" sz="1600" dirty="0">
                  <a:latin typeface="Century Gothic"/>
                </a:rPr>
                <a:t> Hennings, Dr. Gabriel Carrasco</a:t>
              </a:r>
              <a:endParaRPr lang="en-US" sz="1600" dirty="0"/>
            </a:p>
            <a:p>
              <a:pPr marL="285750" indent="-285750">
                <a:lnSpc>
                  <a:spcPct val="100000"/>
                </a:lnSpc>
                <a:spcBef>
                  <a:spcPts val="0"/>
                </a:spcBef>
                <a:spcAft>
                  <a:spcPts val="600"/>
                </a:spcAft>
                <a:buClr>
                  <a:srgbClr val="8A599A"/>
                </a:buClr>
                <a:buChar char="•"/>
                <a:defRPr/>
              </a:pPr>
              <a:r>
                <a:rPr lang="en-US" sz="1600" b="1" dirty="0">
                  <a:latin typeface="Century Gothic"/>
                </a:rPr>
                <a:t>El Instituto del Bien </a:t>
              </a:r>
              <a:r>
                <a:rPr lang="en-US" sz="1600" b="1" dirty="0" err="1">
                  <a:latin typeface="Century Gothic"/>
                </a:rPr>
                <a:t>Común</a:t>
              </a:r>
              <a:r>
                <a:rPr lang="en-US" sz="1600" b="1" dirty="0">
                  <a:latin typeface="Century Gothic"/>
                </a:rPr>
                <a:t> (IBC):</a:t>
              </a:r>
              <a:r>
                <a:rPr lang="en-US" sz="1600" dirty="0">
                  <a:latin typeface="Century Gothic"/>
                </a:rPr>
                <a:t> Miguel Macedo, Kathrin </a:t>
              </a:r>
              <a:r>
                <a:rPr lang="en-US" sz="1600" dirty="0" err="1">
                  <a:latin typeface="Century Gothic"/>
                </a:rPr>
                <a:t>Hopfgartner</a:t>
              </a:r>
              <a:r>
                <a:rPr lang="en-US" sz="1600" dirty="0">
                  <a:latin typeface="Century Gothic"/>
                </a:rPr>
                <a:t>, Andrea Bravo</a:t>
              </a:r>
            </a:p>
            <a:p>
              <a:pPr marL="285750" indent="-285750">
                <a:lnSpc>
                  <a:spcPct val="100000"/>
                </a:lnSpc>
                <a:spcBef>
                  <a:spcPts val="0"/>
                </a:spcBef>
                <a:spcAft>
                  <a:spcPts val="600"/>
                </a:spcAft>
                <a:buClr>
                  <a:srgbClr val="8A599A"/>
                </a:buClr>
                <a:buChar char="•"/>
                <a:defRPr/>
              </a:pPr>
              <a:r>
                <a:rPr lang="en-US" sz="1600" b="1" dirty="0">
                  <a:latin typeface="Century Gothic"/>
                </a:rPr>
                <a:t>The National Commission for Aerospace Research (CONIDA):</a:t>
              </a:r>
              <a:r>
                <a:rPr lang="en-US" sz="1600" dirty="0">
                  <a:latin typeface="Century Gothic"/>
                </a:rPr>
                <a:t> Dr. Jose </a:t>
              </a:r>
              <a:r>
                <a:rPr lang="en-US" sz="1600" dirty="0" err="1">
                  <a:latin typeface="Century Gothic"/>
                </a:rPr>
                <a:t>Pasapera</a:t>
              </a:r>
              <a:r>
                <a:rPr lang="en-US" sz="1600" dirty="0">
                  <a:latin typeface="Century Gothic"/>
                </a:rPr>
                <a:t> Gonzales</a:t>
              </a:r>
            </a:p>
            <a:p>
              <a:pPr marL="285750" indent="-285750">
                <a:lnSpc>
                  <a:spcPct val="100000"/>
                </a:lnSpc>
                <a:spcBef>
                  <a:spcPts val="0"/>
                </a:spcBef>
                <a:spcAft>
                  <a:spcPts val="600"/>
                </a:spcAft>
                <a:buClr>
                  <a:srgbClr val="8A599A"/>
                </a:buClr>
                <a:buChar char="•"/>
                <a:defRPr/>
              </a:pPr>
              <a:r>
                <a:rPr lang="en-US" sz="1600" b="1" dirty="0">
                  <a:latin typeface="Century Gothic"/>
                </a:rPr>
                <a:t>La Asociación para la </a:t>
              </a:r>
              <a:r>
                <a:rPr lang="en-US" sz="1600" b="1" dirty="0" err="1">
                  <a:latin typeface="Century Gothic"/>
                </a:rPr>
                <a:t>Conservación</a:t>
              </a:r>
              <a:r>
                <a:rPr lang="en-US" sz="1600" b="1" dirty="0">
                  <a:latin typeface="Century Gothic"/>
                </a:rPr>
                <a:t> de la Cuenca </a:t>
              </a:r>
              <a:r>
                <a:rPr lang="en-US" sz="1600" b="1" dirty="0" err="1">
                  <a:latin typeface="Century Gothic"/>
                </a:rPr>
                <a:t>Amazónica</a:t>
              </a:r>
              <a:r>
                <a:rPr lang="en-US" sz="1600" b="1" dirty="0">
                  <a:latin typeface="Century Gothic"/>
                </a:rPr>
                <a:t> (ACCA): </a:t>
              </a:r>
              <a:r>
                <a:rPr lang="en-US" sz="1600" dirty="0">
                  <a:latin typeface="Century Gothic"/>
                </a:rPr>
                <a:t>Sidney Novoa</a:t>
              </a:r>
              <a:endParaRPr lang="en-US" sz="1600" dirty="0"/>
            </a:p>
            <a:p>
              <a:pPr>
                <a:lnSpc>
                  <a:spcPct val="100000"/>
                </a:lnSpc>
                <a:spcBef>
                  <a:spcPts val="0"/>
                </a:spcBef>
                <a:spcAft>
                  <a:spcPts val="600"/>
                </a:spcAft>
                <a:defRPr/>
              </a:pPr>
              <a:endParaRPr lang="en-US" sz="1600" dirty="0"/>
            </a:p>
            <a:p>
              <a:pPr>
                <a:lnSpc>
                  <a:spcPct val="100000"/>
                </a:lnSpc>
                <a:spcBef>
                  <a:spcPts val="0"/>
                </a:spcBef>
                <a:spcAft>
                  <a:spcPts val="600"/>
                </a:spcAft>
                <a:defRPr/>
              </a:pPr>
              <a:r>
                <a:rPr lang="en-US" b="1" dirty="0">
                  <a:latin typeface="Century Gothic"/>
                </a:rPr>
                <a:t>Science Advisors</a:t>
              </a:r>
              <a:endParaRPr lang="en-US" dirty="0"/>
            </a:p>
            <a:p>
              <a:pPr marL="285750" indent="-285750">
                <a:lnSpc>
                  <a:spcPct val="100000"/>
                </a:lnSpc>
                <a:spcBef>
                  <a:spcPts val="0"/>
                </a:spcBef>
                <a:spcAft>
                  <a:spcPts val="600"/>
                </a:spcAft>
                <a:buClr>
                  <a:srgbClr val="8A599A"/>
                </a:buClr>
                <a:buChar char="•"/>
                <a:defRPr/>
              </a:pPr>
              <a:r>
                <a:rPr lang="en-US" sz="1600" dirty="0">
                  <a:latin typeface="Century Gothic"/>
                </a:rPr>
                <a:t>Dr. Marguerite Madden (University of Georgia )</a:t>
              </a:r>
              <a:endParaRPr lang="en-US" sz="1600" b="1" dirty="0"/>
            </a:p>
            <a:p>
              <a:pPr marL="285750" indent="-285750">
                <a:lnSpc>
                  <a:spcPct val="100000"/>
                </a:lnSpc>
                <a:spcBef>
                  <a:spcPts val="0"/>
                </a:spcBef>
                <a:spcAft>
                  <a:spcPts val="600"/>
                </a:spcAft>
                <a:buClr>
                  <a:srgbClr val="8A599A"/>
                </a:buClr>
                <a:buChar char="•"/>
                <a:defRPr/>
              </a:pPr>
              <a:r>
                <a:rPr lang="en-US" sz="1600" dirty="0">
                  <a:latin typeface="Century Gothic"/>
                </a:rPr>
                <a:t>Dr. Xiao Feng (University of Florida)</a:t>
              </a:r>
              <a:endParaRPr lang="en-US" sz="1600" dirty="0"/>
            </a:p>
            <a:p>
              <a:pPr marL="285750" indent="-285750">
                <a:lnSpc>
                  <a:spcPct val="100000"/>
                </a:lnSpc>
                <a:spcBef>
                  <a:spcPts val="0"/>
                </a:spcBef>
                <a:spcAft>
                  <a:spcPts val="600"/>
                </a:spcAft>
                <a:buClr>
                  <a:srgbClr val="8A599A"/>
                </a:buClr>
                <a:buChar char="•"/>
                <a:defRPr/>
              </a:pPr>
              <a:endParaRPr lang="en-US" sz="1600" dirty="0">
                <a:latin typeface="Century Gothic"/>
              </a:endParaRPr>
            </a:p>
            <a:p>
              <a:pPr>
                <a:lnSpc>
                  <a:spcPct val="100000"/>
                </a:lnSpc>
                <a:spcBef>
                  <a:spcPts val="0"/>
                </a:spcBef>
                <a:spcAft>
                  <a:spcPts val="600"/>
                </a:spcAft>
                <a:defRPr/>
              </a:pPr>
              <a:r>
                <a:rPr lang="en-US" b="1" dirty="0">
                  <a:latin typeface="Century Gothic"/>
                </a:rPr>
                <a:t>DEVELOP Node</a:t>
              </a:r>
            </a:p>
            <a:p>
              <a:pPr marL="342900" indent="-342900">
                <a:lnSpc>
                  <a:spcPct val="100000"/>
                </a:lnSpc>
                <a:spcBef>
                  <a:spcPts val="0"/>
                </a:spcBef>
                <a:spcAft>
                  <a:spcPts val="600"/>
                </a:spcAft>
                <a:buClr>
                  <a:srgbClr val="8A599A"/>
                </a:buClr>
                <a:buChar char="•"/>
                <a:defRPr/>
              </a:pPr>
              <a:r>
                <a:rPr lang="en-US" sz="1600" dirty="0">
                  <a:latin typeface="Century Gothic"/>
                </a:rPr>
                <a:t>Sarah Payne (Athens-GA Node Fellow)</a:t>
              </a:r>
              <a:endParaRPr lang="en-US" dirty="0">
                <a:latin typeface="Century Gothic"/>
              </a:endParaRPr>
            </a:p>
          </p:txBody>
        </p:sp>
        <p:sp>
          <p:nvSpPr>
            <p:cNvPr id="3" name="TextBox 2">
              <a:extLst>
                <a:ext uri="{FF2B5EF4-FFF2-40B4-BE49-F238E27FC236}">
                  <a16:creationId xmlns:a16="http://schemas.microsoft.com/office/drawing/2014/main" id="{53F2787D-037C-4503-9930-D6D3C2C9E161}"/>
                </a:ext>
              </a:extLst>
            </p:cNvPr>
            <p:cNvSpPr txBox="1"/>
            <p:nvPr/>
          </p:nvSpPr>
          <p:spPr>
            <a:xfrm>
              <a:off x="6933688" y="4191410"/>
              <a:ext cx="4469886"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solidFill>
                    <a:schemeClr val="tx1">
                      <a:lumMod val="75000"/>
                      <a:lumOff val="25000"/>
                    </a:schemeClr>
                  </a:solidFill>
                  <a:latin typeface="Century Gothic"/>
                </a:rPr>
                <a:t>Past Contributors</a:t>
              </a:r>
              <a:endParaRPr lang="en-US" sz="2000" dirty="0">
                <a:solidFill>
                  <a:schemeClr val="tx1">
                    <a:lumMod val="75000"/>
                    <a:lumOff val="25000"/>
                  </a:schemeClr>
                </a:solidFill>
                <a:ea typeface="+mn-lt"/>
                <a:cs typeface="+mn-lt"/>
              </a:endParaRP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Elizabeth Stapleton</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Ariel Calle</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Nataly Chacon</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Nelson Huffaker</a:t>
              </a:r>
            </a:p>
            <a:p>
              <a:pPr marL="285750" indent="-285750">
                <a:spcAft>
                  <a:spcPts val="600"/>
                </a:spcAft>
                <a:buClr>
                  <a:srgbClr val="8A599A"/>
                </a:buClr>
                <a:buFont typeface="Arial,Sans-Serif"/>
                <a:buChar char="•"/>
              </a:pPr>
              <a:r>
                <a:rPr lang="en-US" sz="1600" dirty="0">
                  <a:solidFill>
                    <a:schemeClr val="tx1">
                      <a:lumMod val="75000"/>
                      <a:lumOff val="25000"/>
                    </a:schemeClr>
                  </a:solidFill>
                  <a:latin typeface="Century Gothic"/>
                  <a:cs typeface="Calibri"/>
                </a:rPr>
                <a:t>Oliver Nguyen</a:t>
              </a:r>
            </a:p>
          </p:txBody>
        </p:sp>
      </p:grpSp>
    </p:spTree>
    <p:extLst>
      <p:ext uri="{BB962C8B-B14F-4D97-AF65-F5344CB8AC3E}">
        <p14:creationId xmlns:p14="http://schemas.microsoft.com/office/powerpoint/2010/main" val="38196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746402" y="286449"/>
            <a:ext cx="7265456"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rPr>
              <a:t>End Products Overview</a:t>
            </a:r>
          </a:p>
        </p:txBody>
      </p:sp>
      <p:sp>
        <p:nvSpPr>
          <p:cNvPr id="8" name="TextBox 7">
            <a:extLst>
              <a:ext uri="{FF2B5EF4-FFF2-40B4-BE49-F238E27FC236}">
                <a16:creationId xmlns:a16="http://schemas.microsoft.com/office/drawing/2014/main" id="{EC0BA4A6-EEA7-472A-84DF-36B3096BFEB1}"/>
              </a:ext>
            </a:extLst>
          </p:cNvPr>
          <p:cNvSpPr txBox="1"/>
          <p:nvPr/>
        </p:nvSpPr>
        <p:spPr>
          <a:xfrm>
            <a:off x="7825352" y="656120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Icon Credits: </a:t>
            </a:r>
            <a:r>
              <a:rPr lang="en-US" sz="1200" dirty="0" err="1">
                <a:solidFill>
                  <a:schemeClr val="tx1">
                    <a:lumMod val="75000"/>
                    <a:lumOff val="25000"/>
                  </a:schemeClr>
                </a:solidFill>
                <a:latin typeface="Century Gothic"/>
              </a:rPr>
              <a:t>Powerpoint</a:t>
            </a:r>
            <a:endParaRPr lang="en-US" sz="1200" dirty="0" err="1">
              <a:solidFill>
                <a:schemeClr val="tx1">
                  <a:lumMod val="75000"/>
                  <a:lumOff val="25000"/>
                </a:schemeClr>
              </a:solidFill>
              <a:latin typeface="Century Gothic"/>
              <a:cs typeface="Calibri"/>
            </a:endParaRPr>
          </a:p>
        </p:txBody>
      </p:sp>
      <p:pic>
        <p:nvPicPr>
          <p:cNvPr id="2" name="Graphic 4" descr="Pencil with solid fill">
            <a:extLst>
              <a:ext uri="{FF2B5EF4-FFF2-40B4-BE49-F238E27FC236}">
                <a16:creationId xmlns:a16="http://schemas.microsoft.com/office/drawing/2014/main" id="{DE84162C-C958-4A87-AF71-A803883CE2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1929" y="1932708"/>
            <a:ext cx="762000" cy="762000"/>
          </a:xfrm>
          <a:prstGeom prst="rect">
            <a:avLst/>
          </a:prstGeom>
        </p:spPr>
      </p:pic>
      <p:pic>
        <p:nvPicPr>
          <p:cNvPr id="5" name="Graphic 5" descr="Document with solid fill">
            <a:extLst>
              <a:ext uri="{FF2B5EF4-FFF2-40B4-BE49-F238E27FC236}">
                <a16:creationId xmlns:a16="http://schemas.microsoft.com/office/drawing/2014/main" id="{E931EB23-086C-411A-AB80-C449A6D5C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183" y="1479838"/>
            <a:ext cx="1288473" cy="1288473"/>
          </a:xfrm>
          <a:prstGeom prst="rect">
            <a:avLst/>
          </a:prstGeom>
        </p:spPr>
      </p:pic>
      <p:sp>
        <p:nvSpPr>
          <p:cNvPr id="6" name="TextBox 5">
            <a:extLst>
              <a:ext uri="{FF2B5EF4-FFF2-40B4-BE49-F238E27FC236}">
                <a16:creationId xmlns:a16="http://schemas.microsoft.com/office/drawing/2014/main" id="{4BFA10CA-C136-48B6-93C1-4195E6B935C3}"/>
              </a:ext>
            </a:extLst>
          </p:cNvPr>
          <p:cNvSpPr txBox="1"/>
          <p:nvPr/>
        </p:nvSpPr>
        <p:spPr>
          <a:xfrm>
            <a:off x="235527" y="1025237"/>
            <a:ext cx="27154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rPr>
              <a:t>Technical</a:t>
            </a:r>
            <a:r>
              <a:rPr lang="en-US" sz="2000" b="1">
                <a:solidFill>
                  <a:srgbClr val="404040"/>
                </a:solidFill>
                <a:latin typeface="Century Gothic"/>
              </a:rPr>
              <a:t> </a:t>
            </a:r>
            <a:r>
              <a:rPr lang="en-US" sz="2400" b="1">
                <a:solidFill>
                  <a:srgbClr val="404040"/>
                </a:solidFill>
                <a:latin typeface="Century Gothic"/>
              </a:rPr>
              <a:t>Report</a:t>
            </a:r>
            <a:endParaRPr lang="en-US" sz="2000">
              <a:solidFill>
                <a:srgbClr val="404040"/>
              </a:solidFill>
              <a:latin typeface="Century Gothic"/>
              <a:cs typeface="Calibri" panose="020F0502020204030204"/>
            </a:endParaRPr>
          </a:p>
        </p:txBody>
      </p:sp>
      <p:sp>
        <p:nvSpPr>
          <p:cNvPr id="7" name="TextBox 6">
            <a:extLst>
              <a:ext uri="{FF2B5EF4-FFF2-40B4-BE49-F238E27FC236}">
                <a16:creationId xmlns:a16="http://schemas.microsoft.com/office/drawing/2014/main" id="{A2EDF09E-2AB1-453A-8EC5-38D88677C7FD}"/>
              </a:ext>
            </a:extLst>
          </p:cNvPr>
          <p:cNvSpPr txBox="1"/>
          <p:nvPr/>
        </p:nvSpPr>
        <p:spPr>
          <a:xfrm>
            <a:off x="360218" y="2854037"/>
            <a:ext cx="24799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(several weeks)</a:t>
            </a:r>
            <a:endParaRPr lang="en-US"/>
          </a:p>
        </p:txBody>
      </p:sp>
      <p:pic>
        <p:nvPicPr>
          <p:cNvPr id="9" name="Graphic 9" descr="Presentation with media with solid fill">
            <a:extLst>
              <a:ext uri="{FF2B5EF4-FFF2-40B4-BE49-F238E27FC236}">
                <a16:creationId xmlns:a16="http://schemas.microsoft.com/office/drawing/2014/main" id="{77FC7767-E14D-43ED-A2E4-BD7AC356D0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7564" y="4440382"/>
            <a:ext cx="1343890" cy="1288472"/>
          </a:xfrm>
          <a:prstGeom prst="rect">
            <a:avLst/>
          </a:prstGeom>
        </p:spPr>
      </p:pic>
      <p:sp>
        <p:nvSpPr>
          <p:cNvPr id="10" name="TextBox 9">
            <a:extLst>
              <a:ext uri="{FF2B5EF4-FFF2-40B4-BE49-F238E27FC236}">
                <a16:creationId xmlns:a16="http://schemas.microsoft.com/office/drawing/2014/main" id="{5609A184-A3DA-426B-B8F6-320132219B89}"/>
              </a:ext>
            </a:extLst>
          </p:cNvPr>
          <p:cNvSpPr txBox="1"/>
          <p:nvPr/>
        </p:nvSpPr>
        <p:spPr>
          <a:xfrm>
            <a:off x="1648690" y="4045527"/>
            <a:ext cx="27154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rPr>
              <a:t>Video</a:t>
            </a:r>
            <a:endParaRPr lang="en-US"/>
          </a:p>
        </p:txBody>
      </p:sp>
      <p:sp>
        <p:nvSpPr>
          <p:cNvPr id="11" name="TextBox 10">
            <a:extLst>
              <a:ext uri="{FF2B5EF4-FFF2-40B4-BE49-F238E27FC236}">
                <a16:creationId xmlns:a16="http://schemas.microsoft.com/office/drawing/2014/main" id="{5393A7E9-0E37-445E-9904-AB0F52F5B793}"/>
              </a:ext>
            </a:extLst>
          </p:cNvPr>
          <p:cNvSpPr txBox="1"/>
          <p:nvPr/>
        </p:nvSpPr>
        <p:spPr>
          <a:xfrm>
            <a:off x="1759527" y="5708074"/>
            <a:ext cx="24799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(several weeks)</a:t>
            </a:r>
            <a:endParaRPr lang="en-US" dirty="0">
              <a:solidFill>
                <a:schemeClr val="tx1">
                  <a:lumMod val="75000"/>
                  <a:lumOff val="25000"/>
                </a:schemeClr>
              </a:solidFill>
              <a:cs typeface="Calibri"/>
            </a:endParaRPr>
          </a:p>
        </p:txBody>
      </p:sp>
      <p:sp>
        <p:nvSpPr>
          <p:cNvPr id="34" name="Arrow: Right 33">
            <a:extLst>
              <a:ext uri="{FF2B5EF4-FFF2-40B4-BE49-F238E27FC236}">
                <a16:creationId xmlns:a16="http://schemas.microsoft.com/office/drawing/2014/main" id="{504B54A9-CD06-437A-A651-177E89464CE0}"/>
              </a:ext>
            </a:extLst>
          </p:cNvPr>
          <p:cNvSpPr/>
          <p:nvPr/>
        </p:nvSpPr>
        <p:spPr>
          <a:xfrm>
            <a:off x="886726" y="3551230"/>
            <a:ext cx="10820398" cy="1801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482EC2C-A9EA-47D6-A1F4-3B71677A1653}"/>
              </a:ext>
            </a:extLst>
          </p:cNvPr>
          <p:cNvSpPr/>
          <p:nvPr/>
        </p:nvSpPr>
        <p:spPr>
          <a:xfrm>
            <a:off x="2959676" y="3617767"/>
            <a:ext cx="96983" cy="37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DB03DD5-B531-48CE-9A00-6BE19D639858}"/>
              </a:ext>
            </a:extLst>
          </p:cNvPr>
          <p:cNvSpPr/>
          <p:nvPr/>
        </p:nvSpPr>
        <p:spPr>
          <a:xfrm>
            <a:off x="1504949" y="3271403"/>
            <a:ext cx="96983" cy="37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EC659039-0B2C-4ADB-B9C5-3D0962AF2236}"/>
              </a:ext>
            </a:extLst>
          </p:cNvPr>
          <p:cNvGrpSpPr/>
          <p:nvPr/>
        </p:nvGrpSpPr>
        <p:grpSpPr>
          <a:xfrm>
            <a:off x="3768435" y="1025237"/>
            <a:ext cx="8174181" cy="5024456"/>
            <a:chOff x="3768435" y="1025237"/>
            <a:chExt cx="8174181" cy="5024456"/>
          </a:xfrm>
        </p:grpSpPr>
        <p:pic>
          <p:nvPicPr>
            <p:cNvPr id="37" name="Graphic 37" descr="Programmer female with solid fill">
              <a:extLst>
                <a:ext uri="{FF2B5EF4-FFF2-40B4-BE49-F238E27FC236}">
                  <a16:creationId xmlns:a16="http://schemas.microsoft.com/office/drawing/2014/main" id="{C992BC7F-4595-44BE-86D5-7B5ADAA017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75019" y="1392383"/>
              <a:ext cx="1288472" cy="1302326"/>
            </a:xfrm>
            <a:prstGeom prst="rect">
              <a:avLst/>
            </a:prstGeom>
          </p:spPr>
        </p:pic>
        <p:sp>
          <p:nvSpPr>
            <p:cNvPr id="38" name="Rectangle 37">
              <a:extLst>
                <a:ext uri="{FF2B5EF4-FFF2-40B4-BE49-F238E27FC236}">
                  <a16:creationId xmlns:a16="http://schemas.microsoft.com/office/drawing/2014/main" id="{33E9DD40-41F0-42D6-BB72-E730E318C6DC}"/>
                </a:ext>
              </a:extLst>
            </p:cNvPr>
            <p:cNvSpPr/>
            <p:nvPr/>
          </p:nvSpPr>
          <p:spPr>
            <a:xfrm>
              <a:off x="5065567" y="3243694"/>
              <a:ext cx="96983" cy="37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59B46A7-B3C2-48FF-8CF9-3626BCA35015}"/>
                </a:ext>
              </a:extLst>
            </p:cNvPr>
            <p:cNvSpPr txBox="1"/>
            <p:nvPr/>
          </p:nvSpPr>
          <p:spPr>
            <a:xfrm>
              <a:off x="3768435" y="1025237"/>
              <a:ext cx="27154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rPr>
                <a:t>Code</a:t>
              </a:r>
              <a:endParaRPr lang="en-US"/>
            </a:p>
          </p:txBody>
        </p:sp>
        <p:sp>
          <p:nvSpPr>
            <p:cNvPr id="40" name="TextBox 39">
              <a:extLst>
                <a:ext uri="{FF2B5EF4-FFF2-40B4-BE49-F238E27FC236}">
                  <a16:creationId xmlns:a16="http://schemas.microsoft.com/office/drawing/2014/main" id="{B58847E5-5FC7-4882-A574-EF4FECAAA6A7}"/>
                </a:ext>
              </a:extLst>
            </p:cNvPr>
            <p:cNvSpPr txBox="1"/>
            <p:nvPr/>
          </p:nvSpPr>
          <p:spPr>
            <a:xfrm>
              <a:off x="3865418" y="2854036"/>
              <a:ext cx="24799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 ~ 1 year )</a:t>
              </a:r>
              <a:endParaRPr lang="en-US"/>
            </a:p>
          </p:txBody>
        </p:sp>
        <p:grpSp>
          <p:nvGrpSpPr>
            <p:cNvPr id="49" name="Group 48">
              <a:extLst>
                <a:ext uri="{FF2B5EF4-FFF2-40B4-BE49-F238E27FC236}">
                  <a16:creationId xmlns:a16="http://schemas.microsoft.com/office/drawing/2014/main" id="{3080F908-D813-4340-91E5-17F9331B1875}"/>
                </a:ext>
              </a:extLst>
            </p:cNvPr>
            <p:cNvGrpSpPr/>
            <p:nvPr/>
          </p:nvGrpSpPr>
          <p:grpSpPr>
            <a:xfrm>
              <a:off x="5943600" y="1489364"/>
              <a:ext cx="5999016" cy="1413494"/>
              <a:chOff x="6137564" y="1461655"/>
              <a:chExt cx="5999016" cy="1413494"/>
            </a:xfrm>
          </p:grpSpPr>
          <p:sp>
            <p:nvSpPr>
              <p:cNvPr id="41" name="TextBox 40">
                <a:extLst>
                  <a:ext uri="{FF2B5EF4-FFF2-40B4-BE49-F238E27FC236}">
                    <a16:creationId xmlns:a16="http://schemas.microsoft.com/office/drawing/2014/main" id="{97CEAA0E-223E-4E76-84C6-356121F7807D}"/>
                  </a:ext>
                </a:extLst>
              </p:cNvPr>
              <p:cNvSpPr txBox="1"/>
              <p:nvPr/>
            </p:nvSpPr>
            <p:spPr>
              <a:xfrm>
                <a:off x="6719454" y="1551710"/>
                <a:ext cx="541712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entury Gothic"/>
                  </a:rPr>
                  <a:t>AMBIENTE: </a:t>
                </a:r>
                <a:r>
                  <a:rPr lang="en-US" sz="2000">
                    <a:solidFill>
                      <a:srgbClr val="404040"/>
                    </a:solidFill>
                    <a:latin typeface="Century Gothic"/>
                  </a:rPr>
                  <a:t>Gathers climate data in GEE</a:t>
                </a:r>
              </a:p>
              <a:p>
                <a:endParaRPr lang="en-US" sz="2000">
                  <a:solidFill>
                    <a:srgbClr val="404040"/>
                  </a:solidFill>
                  <a:latin typeface="Century Gothic"/>
                </a:endParaRPr>
              </a:p>
              <a:p>
                <a:r>
                  <a:rPr lang="en-US" sz="2000" b="1">
                    <a:solidFill>
                      <a:srgbClr val="404040"/>
                    </a:solidFill>
                    <a:latin typeface="Century Gothic"/>
                  </a:rPr>
                  <a:t>VECTOR:</a:t>
                </a:r>
                <a:r>
                  <a:rPr lang="en-US" sz="2000">
                    <a:solidFill>
                      <a:srgbClr val="404040"/>
                    </a:solidFill>
                    <a:latin typeface="Century Gothic"/>
                  </a:rPr>
                  <a:t> Combines variable data</a:t>
                </a:r>
              </a:p>
              <a:p>
                <a:r>
                  <a:rPr lang="en-US" sz="2000">
                    <a:solidFill>
                      <a:srgbClr val="404040"/>
                    </a:solidFill>
                    <a:latin typeface="Century Gothic"/>
                  </a:rPr>
                  <a:t>                Creates risk matrices &amp; maps in R</a:t>
                </a:r>
              </a:p>
            </p:txBody>
          </p:sp>
          <p:pic>
            <p:nvPicPr>
              <p:cNvPr id="43" name="Graphic 43" descr="Mosquito outline">
                <a:extLst>
                  <a:ext uri="{FF2B5EF4-FFF2-40B4-BE49-F238E27FC236}">
                    <a16:creationId xmlns:a16="http://schemas.microsoft.com/office/drawing/2014/main" id="{AD03EDE0-5E02-4E68-8266-C3E751EBAD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37564" y="2043545"/>
                <a:ext cx="581892" cy="623456"/>
              </a:xfrm>
              <a:prstGeom prst="rect">
                <a:avLst/>
              </a:prstGeom>
            </p:spPr>
          </p:pic>
          <p:pic>
            <p:nvPicPr>
              <p:cNvPr id="47" name="Graphic 47" descr="Agriculture outline">
                <a:extLst>
                  <a:ext uri="{FF2B5EF4-FFF2-40B4-BE49-F238E27FC236}">
                    <a16:creationId xmlns:a16="http://schemas.microsoft.com/office/drawing/2014/main" id="{FF076905-E305-48B7-8ABB-5DDA330888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7564" y="1461655"/>
                <a:ext cx="581891" cy="526474"/>
              </a:xfrm>
              <a:prstGeom prst="rect">
                <a:avLst/>
              </a:prstGeom>
            </p:spPr>
          </p:pic>
        </p:grpSp>
        <p:sp>
          <p:nvSpPr>
            <p:cNvPr id="50" name="Rectangle 49">
              <a:extLst>
                <a:ext uri="{FF2B5EF4-FFF2-40B4-BE49-F238E27FC236}">
                  <a16:creationId xmlns:a16="http://schemas.microsoft.com/office/drawing/2014/main" id="{3965E8D2-DE7A-45E5-B985-12E3BE6B741F}"/>
                </a:ext>
              </a:extLst>
            </p:cNvPr>
            <p:cNvSpPr/>
            <p:nvPr/>
          </p:nvSpPr>
          <p:spPr>
            <a:xfrm>
              <a:off x="6201639" y="3673185"/>
              <a:ext cx="96983" cy="37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74C6886-FF64-46CF-8CD6-0DAA89290C96}"/>
                </a:ext>
              </a:extLst>
            </p:cNvPr>
            <p:cNvSpPr txBox="1"/>
            <p:nvPr/>
          </p:nvSpPr>
          <p:spPr>
            <a:xfrm>
              <a:off x="5126181" y="5652654"/>
              <a:ext cx="24799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04040"/>
                  </a:solidFill>
                  <a:latin typeface="Century Gothic"/>
                </a:rPr>
                <a:t>( ~ 1 year )</a:t>
              </a:r>
              <a:endParaRPr lang="en-US"/>
            </a:p>
          </p:txBody>
        </p:sp>
        <p:sp>
          <p:nvSpPr>
            <p:cNvPr id="52" name="TextBox 51">
              <a:extLst>
                <a:ext uri="{FF2B5EF4-FFF2-40B4-BE49-F238E27FC236}">
                  <a16:creationId xmlns:a16="http://schemas.microsoft.com/office/drawing/2014/main" id="{77304F32-3476-4BC5-BD4D-C64FC20989BE}"/>
                </a:ext>
              </a:extLst>
            </p:cNvPr>
            <p:cNvSpPr txBox="1"/>
            <p:nvPr/>
          </p:nvSpPr>
          <p:spPr>
            <a:xfrm>
              <a:off x="4946071" y="4045527"/>
              <a:ext cx="27154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04040"/>
                  </a:solidFill>
                  <a:latin typeface="Century Gothic"/>
                </a:rPr>
                <a:t>Code Tutorial</a:t>
              </a:r>
              <a:endParaRPr lang="en-US"/>
            </a:p>
          </p:txBody>
        </p:sp>
        <p:pic>
          <p:nvPicPr>
            <p:cNvPr id="53" name="Graphic 53" descr="Idea outline">
              <a:extLst>
                <a:ext uri="{FF2B5EF4-FFF2-40B4-BE49-F238E27FC236}">
                  <a16:creationId xmlns:a16="http://schemas.microsoft.com/office/drawing/2014/main" id="{FF9265EE-6300-4DC7-8F65-0FA0047E88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32764" y="4578928"/>
              <a:ext cx="997527" cy="997527"/>
            </a:xfrm>
            <a:prstGeom prst="rect">
              <a:avLst/>
            </a:prstGeom>
          </p:spPr>
        </p:pic>
        <p:pic>
          <p:nvPicPr>
            <p:cNvPr id="55" name="Picture 16" descr="Map&#10;&#10;Description automatically generated">
              <a:extLst>
                <a:ext uri="{FF2B5EF4-FFF2-40B4-BE49-F238E27FC236}">
                  <a16:creationId xmlns:a16="http://schemas.microsoft.com/office/drawing/2014/main" id="{85130236-086F-4CC6-B1B2-86528BD4FB84}"/>
                </a:ext>
              </a:extLst>
            </p:cNvPr>
            <p:cNvPicPr>
              <a:picLocks noChangeAspect="1"/>
            </p:cNvPicPr>
            <p:nvPr/>
          </p:nvPicPr>
          <p:blipFill>
            <a:blip r:embed="rId17"/>
            <a:stretch>
              <a:fillRect/>
            </a:stretch>
          </p:blipFill>
          <p:spPr>
            <a:xfrm>
              <a:off x="7698210" y="4166673"/>
              <a:ext cx="1627911" cy="1444503"/>
            </a:xfrm>
            <a:prstGeom prst="rect">
              <a:avLst/>
            </a:prstGeom>
          </p:spPr>
        </p:pic>
        <p:sp>
          <p:nvSpPr>
            <p:cNvPr id="56" name="TextBox 55">
              <a:extLst>
                <a:ext uri="{FF2B5EF4-FFF2-40B4-BE49-F238E27FC236}">
                  <a16:creationId xmlns:a16="http://schemas.microsoft.com/office/drawing/2014/main" id="{ACA0F64D-4C67-491B-9BF0-F88897DD022C}"/>
                </a:ext>
              </a:extLst>
            </p:cNvPr>
            <p:cNvSpPr txBox="1"/>
            <p:nvPr/>
          </p:nvSpPr>
          <p:spPr>
            <a:xfrm>
              <a:off x="9628908" y="5652653"/>
              <a:ext cx="2147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04040"/>
                  </a:solidFill>
                  <a:latin typeface="Century Gothic"/>
                </a:rPr>
                <a:t>VECTOR</a:t>
              </a:r>
              <a:endParaRPr lang="en-US"/>
            </a:p>
          </p:txBody>
        </p:sp>
        <p:pic>
          <p:nvPicPr>
            <p:cNvPr id="69" name="Picture 69" descr="Shape, square&#10;&#10;Description automatically generated">
              <a:extLst>
                <a:ext uri="{FF2B5EF4-FFF2-40B4-BE49-F238E27FC236}">
                  <a16:creationId xmlns:a16="http://schemas.microsoft.com/office/drawing/2014/main" id="{C9F0A991-C170-4A2E-A589-9D81943DA40C}"/>
                </a:ext>
              </a:extLst>
            </p:cNvPr>
            <p:cNvPicPr>
              <a:picLocks noChangeAspect="1"/>
            </p:cNvPicPr>
            <p:nvPr/>
          </p:nvPicPr>
          <p:blipFill>
            <a:blip r:embed="rId18"/>
            <a:stretch>
              <a:fillRect/>
            </a:stretch>
          </p:blipFill>
          <p:spPr>
            <a:xfrm>
              <a:off x="9628909" y="4170084"/>
              <a:ext cx="2147455" cy="1441141"/>
            </a:xfrm>
            <a:prstGeom prst="rect">
              <a:avLst/>
            </a:prstGeom>
          </p:spPr>
        </p:pic>
        <p:sp>
          <p:nvSpPr>
            <p:cNvPr id="70" name="TextBox 69">
              <a:extLst>
                <a:ext uri="{FF2B5EF4-FFF2-40B4-BE49-F238E27FC236}">
                  <a16:creationId xmlns:a16="http://schemas.microsoft.com/office/drawing/2014/main" id="{E1109E33-9C68-44C9-8176-5E65E270028F}"/>
                </a:ext>
              </a:extLst>
            </p:cNvPr>
            <p:cNvSpPr txBox="1"/>
            <p:nvPr/>
          </p:nvSpPr>
          <p:spPr>
            <a:xfrm>
              <a:off x="7703125" y="5680361"/>
              <a:ext cx="16209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04040"/>
                  </a:solidFill>
                  <a:latin typeface="Century Gothic"/>
                </a:rPr>
                <a:t>AMBIENTE</a:t>
              </a:r>
              <a:endParaRPr lang="en-US"/>
            </a:p>
          </p:txBody>
        </p:sp>
      </p:grpSp>
    </p:spTree>
    <p:extLst>
      <p:ext uri="{BB962C8B-B14F-4D97-AF65-F5344CB8AC3E}">
        <p14:creationId xmlns:p14="http://schemas.microsoft.com/office/powerpoint/2010/main" val="15906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35720" y="1936019"/>
            <a:ext cx="6800095" cy="179984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8A599A"/>
                </a:solidFill>
                <a:latin typeface="Century Gothic"/>
              </a:rPr>
              <a:t>Video </a:t>
            </a:r>
          </a:p>
        </p:txBody>
      </p:sp>
    </p:spTree>
    <p:extLst>
      <p:ext uri="{BB962C8B-B14F-4D97-AF65-F5344CB8AC3E}">
        <p14:creationId xmlns:p14="http://schemas.microsoft.com/office/powerpoint/2010/main" val="994465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708302" y="349949"/>
            <a:ext cx="7265456" cy="4627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rPr>
              <a:t>End Products and Timeline</a:t>
            </a:r>
          </a:p>
        </p:txBody>
      </p:sp>
      <p:sp>
        <p:nvSpPr>
          <p:cNvPr id="4" name="Text Placeholder 2">
            <a:extLst>
              <a:ext uri="{FF2B5EF4-FFF2-40B4-BE49-F238E27FC236}">
                <a16:creationId xmlns:a16="http://schemas.microsoft.com/office/drawing/2014/main" id="{CCA92C81-3A04-490D-9D60-6DF8033F5660}"/>
              </a:ext>
            </a:extLst>
          </p:cNvPr>
          <p:cNvSpPr txBox="1">
            <a:spLocks/>
          </p:cNvSpPr>
          <p:nvPr/>
        </p:nvSpPr>
        <p:spPr>
          <a:xfrm>
            <a:off x="386573" y="1041765"/>
            <a:ext cx="11421681" cy="452431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8A599A"/>
              </a:buClr>
              <a:buFont typeface="Arial"/>
              <a:buChar char="•"/>
            </a:pPr>
            <a:r>
              <a:rPr lang="en-US" sz="2400" b="1" dirty="0">
                <a:solidFill>
                  <a:schemeClr val="tx1">
                    <a:lumMod val="75000"/>
                    <a:lumOff val="25000"/>
                  </a:schemeClr>
                </a:solidFill>
                <a:latin typeface="Century Gothic" panose="020F0302020204030204"/>
                <a:cs typeface="Calibri"/>
              </a:rPr>
              <a:t>Technical Report</a:t>
            </a:r>
            <a:r>
              <a:rPr lang="en-US" sz="2400" dirty="0">
                <a:solidFill>
                  <a:schemeClr val="tx1">
                    <a:lumMod val="75000"/>
                    <a:lumOff val="25000"/>
                  </a:schemeClr>
                </a:solidFill>
                <a:latin typeface="Century Gothic" panose="020F0302020204030204"/>
                <a:cs typeface="Calibri"/>
              </a:rPr>
              <a:t> (several weeks)</a:t>
            </a:r>
          </a:p>
          <a:p>
            <a:pPr marL="342900" indent="-342900">
              <a:buClr>
                <a:srgbClr val="8A599A"/>
              </a:buClr>
              <a:buFont typeface="Arial"/>
              <a:buChar char="•"/>
            </a:pPr>
            <a:endParaRPr lang="en-US" sz="2400">
              <a:solidFill>
                <a:schemeClr val="tx1">
                  <a:lumMod val="75000"/>
                  <a:lumOff val="25000"/>
                </a:schemeClr>
              </a:solidFill>
              <a:latin typeface="Century Gothic" panose="020F0302020204030204"/>
              <a:cs typeface="Calibri"/>
            </a:endParaRPr>
          </a:p>
          <a:p>
            <a:pPr marL="342900" indent="-342900">
              <a:buClr>
                <a:srgbClr val="8A599A"/>
              </a:buClr>
              <a:buFont typeface="Arial"/>
              <a:buChar char="•"/>
            </a:pPr>
            <a:r>
              <a:rPr lang="en-US" sz="2400" b="1" dirty="0">
                <a:solidFill>
                  <a:schemeClr val="tx1">
                    <a:lumMod val="75000"/>
                    <a:lumOff val="25000"/>
                  </a:schemeClr>
                </a:solidFill>
                <a:latin typeface="Century Gothic" panose="020F0302020204030204"/>
                <a:cs typeface="Calibri"/>
              </a:rPr>
              <a:t>Video </a:t>
            </a:r>
            <a:r>
              <a:rPr lang="en-US" sz="2400" dirty="0">
                <a:solidFill>
                  <a:schemeClr val="tx1">
                    <a:lumMod val="75000"/>
                    <a:lumOff val="25000"/>
                  </a:schemeClr>
                </a:solidFill>
                <a:latin typeface="Century Gothic" panose="020F0302020204030204"/>
                <a:cs typeface="Calibri"/>
              </a:rPr>
              <a:t>(several weeks)</a:t>
            </a:r>
            <a:endParaRPr lang="en-US" dirty="0">
              <a:solidFill>
                <a:schemeClr val="tx1">
                  <a:lumMod val="75000"/>
                  <a:lumOff val="25000"/>
                </a:schemeClr>
              </a:solidFill>
              <a:cs typeface="Calibri" panose="020F0502020204030204"/>
            </a:endParaRPr>
          </a:p>
          <a:p>
            <a:pPr marL="342900" indent="-342900">
              <a:buClr>
                <a:srgbClr val="8A599A"/>
              </a:buClr>
              <a:buFont typeface="Arial"/>
              <a:buChar char="•"/>
            </a:pPr>
            <a:endParaRPr lang="en-US" sz="2400">
              <a:solidFill>
                <a:schemeClr val="tx1">
                  <a:lumMod val="75000"/>
                  <a:lumOff val="25000"/>
                </a:schemeClr>
              </a:solidFill>
              <a:latin typeface="Century Gothic" panose="020F0302020204030204"/>
              <a:cs typeface="Calibri"/>
            </a:endParaRPr>
          </a:p>
          <a:p>
            <a:pPr marL="342900" indent="-342900">
              <a:buClr>
                <a:srgbClr val="8A599A"/>
              </a:buClr>
              <a:buFont typeface="Arial"/>
              <a:buChar char="•"/>
            </a:pPr>
            <a:r>
              <a:rPr lang="en-US" sz="2400" b="1" dirty="0">
                <a:solidFill>
                  <a:schemeClr val="tx1">
                    <a:lumMod val="75000"/>
                    <a:lumOff val="25000"/>
                  </a:schemeClr>
                </a:solidFill>
                <a:latin typeface="Century Gothic" panose="020F0302020204030204"/>
                <a:cs typeface="Calibri"/>
              </a:rPr>
              <a:t>Code (AMBIENTE):</a:t>
            </a:r>
            <a:r>
              <a:rPr lang="en-US" sz="2400" dirty="0">
                <a:solidFill>
                  <a:schemeClr val="tx1">
                    <a:lumMod val="75000"/>
                    <a:lumOff val="25000"/>
                  </a:schemeClr>
                </a:solidFill>
                <a:latin typeface="Century Gothic" panose="020F0302020204030204"/>
                <a:cs typeface="Calibri"/>
              </a:rPr>
              <a:t> To gather climate data in GEE (~year)</a:t>
            </a:r>
          </a:p>
          <a:p>
            <a:pPr marL="342900" indent="-342900">
              <a:buClr>
                <a:srgbClr val="8A599A"/>
              </a:buClr>
              <a:buFont typeface="Arial"/>
              <a:buChar char="•"/>
            </a:pPr>
            <a:endParaRPr lang="en-US" sz="2400">
              <a:solidFill>
                <a:schemeClr val="tx1">
                  <a:lumMod val="75000"/>
                  <a:lumOff val="25000"/>
                </a:schemeClr>
              </a:solidFill>
              <a:latin typeface="Century Gothic" panose="020F0302020204030204"/>
              <a:cs typeface="Calibri"/>
            </a:endParaRPr>
          </a:p>
          <a:p>
            <a:pPr marL="342900" indent="-342900">
              <a:buClr>
                <a:srgbClr val="8A599A"/>
              </a:buClr>
              <a:buFont typeface="Arial"/>
              <a:buChar char="•"/>
            </a:pPr>
            <a:r>
              <a:rPr lang="en-US" sz="2400" b="1" dirty="0">
                <a:solidFill>
                  <a:schemeClr val="tx1">
                    <a:lumMod val="75000"/>
                    <a:lumOff val="25000"/>
                  </a:schemeClr>
                </a:solidFill>
                <a:latin typeface="Century Gothic" panose="020F0302020204030204"/>
                <a:cs typeface="Calibri"/>
              </a:rPr>
              <a:t>Code (VECTOR): </a:t>
            </a:r>
            <a:r>
              <a:rPr lang="en-US" sz="2400" dirty="0">
                <a:solidFill>
                  <a:schemeClr val="tx1">
                    <a:lumMod val="75000"/>
                    <a:lumOff val="25000"/>
                  </a:schemeClr>
                </a:solidFill>
                <a:latin typeface="Century Gothic" panose="020F0302020204030204"/>
                <a:cs typeface="Calibri"/>
              </a:rPr>
              <a:t>To create risk matrices &amp; maps in R (~year)</a:t>
            </a:r>
            <a:endParaRPr lang="en-US" dirty="0">
              <a:solidFill>
                <a:schemeClr val="tx1">
                  <a:lumMod val="75000"/>
                  <a:lumOff val="25000"/>
                </a:schemeClr>
              </a:solidFill>
            </a:endParaRPr>
          </a:p>
          <a:p>
            <a:pPr marL="342900" indent="-342900">
              <a:buClr>
                <a:srgbClr val="8A599A"/>
              </a:buClr>
              <a:buFont typeface="Arial"/>
              <a:buChar char="•"/>
            </a:pPr>
            <a:endParaRPr lang="en-US" sz="240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r>
              <a:rPr lang="en-US" sz="2400" b="1" dirty="0">
                <a:solidFill>
                  <a:schemeClr val="tx1">
                    <a:lumMod val="75000"/>
                    <a:lumOff val="25000"/>
                  </a:schemeClr>
                </a:solidFill>
                <a:latin typeface="Century Gothic"/>
                <a:cs typeface="Calibri" panose="020F0502020204030204"/>
              </a:rPr>
              <a:t>Tutorial</a:t>
            </a:r>
            <a:r>
              <a:rPr lang="en-US" sz="2400" dirty="0">
                <a:solidFill>
                  <a:schemeClr val="tx1">
                    <a:lumMod val="75000"/>
                    <a:lumOff val="25000"/>
                  </a:schemeClr>
                </a:solidFill>
                <a:latin typeface="Century Gothic"/>
                <a:cs typeface="Calibri" panose="020F0502020204030204"/>
              </a:rPr>
              <a:t> on how to execute code (~year)</a:t>
            </a:r>
          </a:p>
          <a:p>
            <a:pPr marL="342900" indent="-342900">
              <a:buClr>
                <a:srgbClr val="8A599A"/>
              </a:buClr>
              <a:buFont typeface="Arial"/>
              <a:buChar char="•"/>
            </a:pPr>
            <a:endParaRPr lang="en-US" sz="240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endParaRPr lang="en-US" sz="2400">
              <a:solidFill>
                <a:schemeClr val="tx1">
                  <a:lumMod val="75000"/>
                  <a:lumOff val="25000"/>
                </a:schemeClr>
              </a:solidFill>
              <a:latin typeface="Century Gothic"/>
              <a:cs typeface="Calibri" panose="020F0502020204030204"/>
            </a:endParaRPr>
          </a:p>
          <a:p>
            <a:pPr marL="342900" indent="-342900">
              <a:buClr>
                <a:srgbClr val="8A599A"/>
              </a:buClr>
              <a:buFont typeface="Arial"/>
              <a:buChar char="•"/>
            </a:pPr>
            <a:endParaRPr lang="en-US" sz="2400">
              <a:solidFill>
                <a:schemeClr val="tx1">
                  <a:lumMod val="75000"/>
                  <a:lumOff val="25000"/>
                </a:schemeClr>
              </a:solidFill>
              <a:latin typeface="Century Gothic"/>
              <a:cs typeface="Calibri" panose="020F0502020204030204"/>
            </a:endParaRPr>
          </a:p>
        </p:txBody>
      </p:sp>
      <p:sp>
        <p:nvSpPr>
          <p:cNvPr id="8" name="TextBox 7">
            <a:extLst>
              <a:ext uri="{FF2B5EF4-FFF2-40B4-BE49-F238E27FC236}">
                <a16:creationId xmlns:a16="http://schemas.microsoft.com/office/drawing/2014/main" id="{EC0BA4A6-EEA7-472A-84DF-36B3096BFEB1}"/>
              </a:ext>
            </a:extLst>
          </p:cNvPr>
          <p:cNvSpPr txBox="1"/>
          <p:nvPr/>
        </p:nvSpPr>
        <p:spPr>
          <a:xfrm>
            <a:off x="7825352" y="6561201"/>
            <a:ext cx="43684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Image Credits: AIRBUS, Diego Pérez</a:t>
            </a:r>
            <a:endParaRPr lang="en-US" sz="105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7464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99A"/>
                </a:solidFill>
                <a:latin typeface="Century Gothic"/>
              </a:rPr>
              <a:t>Community Concerns</a:t>
            </a:r>
            <a:endParaRPr lang="en-US"/>
          </a:p>
        </p:txBody>
      </p:sp>
      <p:sp>
        <p:nvSpPr>
          <p:cNvPr id="4" name="TextBox 3">
            <a:extLst>
              <a:ext uri="{FF2B5EF4-FFF2-40B4-BE49-F238E27FC236}">
                <a16:creationId xmlns:a16="http://schemas.microsoft.com/office/drawing/2014/main" id="{C19241F4-353F-4F43-BFDA-3FC6600A7384}"/>
              </a:ext>
            </a:extLst>
          </p:cNvPr>
          <p:cNvSpPr txBox="1"/>
          <p:nvPr/>
        </p:nvSpPr>
        <p:spPr>
          <a:xfrm>
            <a:off x="7810975" y="656120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tx1">
                    <a:lumMod val="75000"/>
                    <a:lumOff val="25000"/>
                  </a:schemeClr>
                </a:solidFill>
                <a:latin typeface="Century Gothic"/>
              </a:rPr>
              <a:t>Image Credits: </a:t>
            </a:r>
            <a:r>
              <a:rPr lang="en-US" sz="1200" dirty="0">
                <a:solidFill>
                  <a:schemeClr val="tx1">
                    <a:lumMod val="75000"/>
                    <a:lumOff val="25000"/>
                  </a:schemeClr>
                </a:solidFill>
                <a:latin typeface="Century Gothic"/>
                <a:ea typeface="+mn-lt"/>
                <a:cs typeface="+mn-lt"/>
              </a:rPr>
              <a:t>Diego Pérez, Sanofi Pasteur</a:t>
            </a:r>
            <a:endParaRPr lang="en-US" sz="1200" dirty="0">
              <a:solidFill>
                <a:schemeClr val="tx1">
                  <a:lumMod val="75000"/>
                  <a:lumOff val="25000"/>
                </a:schemeClr>
              </a:solidFill>
              <a:latin typeface="Century Gothic"/>
            </a:endParaRPr>
          </a:p>
        </p:txBody>
      </p:sp>
      <p:grpSp>
        <p:nvGrpSpPr>
          <p:cNvPr id="2" name="Group 1">
            <a:extLst>
              <a:ext uri="{FF2B5EF4-FFF2-40B4-BE49-F238E27FC236}">
                <a16:creationId xmlns:a16="http://schemas.microsoft.com/office/drawing/2014/main" id="{92B471AA-9411-4DEF-B84E-FA1ECDF2D0CD}"/>
              </a:ext>
            </a:extLst>
          </p:cNvPr>
          <p:cNvGrpSpPr/>
          <p:nvPr/>
        </p:nvGrpSpPr>
        <p:grpSpPr>
          <a:xfrm>
            <a:off x="1518249" y="1651959"/>
            <a:ext cx="4281577" cy="3092972"/>
            <a:chOff x="1518249" y="1651959"/>
            <a:chExt cx="4281577" cy="3092972"/>
          </a:xfrm>
        </p:grpSpPr>
        <p:sp>
          <p:nvSpPr>
            <p:cNvPr id="7" name="TextBox 6">
              <a:extLst>
                <a:ext uri="{FF2B5EF4-FFF2-40B4-BE49-F238E27FC236}">
                  <a16:creationId xmlns:a16="http://schemas.microsoft.com/office/drawing/2014/main" id="{026E8B99-53E8-4057-ACDF-43DA2C6B23B1}"/>
                </a:ext>
              </a:extLst>
            </p:cNvPr>
            <p:cNvSpPr txBox="1"/>
            <p:nvPr/>
          </p:nvSpPr>
          <p:spPr>
            <a:xfrm>
              <a:off x="1518705" y="4283266"/>
              <a:ext cx="35483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Changing Land Use</a:t>
              </a:r>
            </a:p>
          </p:txBody>
        </p:sp>
        <p:pic>
          <p:nvPicPr>
            <p:cNvPr id="5" name="Picture 5" descr="A picture containing toppings&#10;&#10;Description automatically generated">
              <a:extLst>
                <a:ext uri="{FF2B5EF4-FFF2-40B4-BE49-F238E27FC236}">
                  <a16:creationId xmlns:a16="http://schemas.microsoft.com/office/drawing/2014/main" id="{80020716-4961-40A2-91A2-D40F3A7205CB}"/>
                </a:ext>
              </a:extLst>
            </p:cNvPr>
            <p:cNvPicPr>
              <a:picLocks noChangeAspect="1"/>
            </p:cNvPicPr>
            <p:nvPr/>
          </p:nvPicPr>
          <p:blipFill>
            <a:blip r:embed="rId3"/>
            <a:stretch>
              <a:fillRect/>
            </a:stretch>
          </p:blipFill>
          <p:spPr>
            <a:xfrm>
              <a:off x="1518249" y="1651959"/>
              <a:ext cx="4281577" cy="2633932"/>
            </a:xfrm>
            <a:prstGeom prst="rect">
              <a:avLst/>
            </a:prstGeom>
            <a:ln>
              <a:noFill/>
            </a:ln>
            <a:effectLst>
              <a:outerShdw blurRad="292100" dist="139700" dir="2700000" algn="tl" rotWithShape="0">
                <a:srgbClr val="333333">
                  <a:alpha val="65000"/>
                </a:srgbClr>
              </a:outerShdw>
            </a:effectLst>
          </p:spPr>
        </p:pic>
      </p:grpSp>
      <p:grpSp>
        <p:nvGrpSpPr>
          <p:cNvPr id="17" name="Group 16">
            <a:extLst>
              <a:ext uri="{FF2B5EF4-FFF2-40B4-BE49-F238E27FC236}">
                <a16:creationId xmlns:a16="http://schemas.microsoft.com/office/drawing/2014/main" id="{74370633-CDA3-47A8-B9C0-BD5EB8C8F915}"/>
              </a:ext>
            </a:extLst>
          </p:cNvPr>
          <p:cNvGrpSpPr/>
          <p:nvPr/>
        </p:nvGrpSpPr>
        <p:grpSpPr>
          <a:xfrm>
            <a:off x="5630173" y="645543"/>
            <a:ext cx="6309241" cy="2633932"/>
            <a:chOff x="5630173" y="645543"/>
            <a:chExt cx="6309241" cy="2633932"/>
          </a:xfrm>
        </p:grpSpPr>
        <p:sp>
          <p:nvSpPr>
            <p:cNvPr id="8" name="TextBox 7">
              <a:extLst>
                <a:ext uri="{FF2B5EF4-FFF2-40B4-BE49-F238E27FC236}">
                  <a16:creationId xmlns:a16="http://schemas.microsoft.com/office/drawing/2014/main" id="{CEAB18DB-7665-4271-860A-8DB5C5BD2741}"/>
                </a:ext>
              </a:extLst>
            </p:cNvPr>
            <p:cNvSpPr txBox="1"/>
            <p:nvPr/>
          </p:nvSpPr>
          <p:spPr>
            <a:xfrm>
              <a:off x="9354365" y="1810360"/>
              <a:ext cx="25850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solidFill>
                    <a:schemeClr val="tx1">
                      <a:lumMod val="75000"/>
                      <a:lumOff val="25000"/>
                    </a:schemeClr>
                  </a:solidFill>
                  <a:latin typeface="Century Gothic"/>
                  <a:cs typeface="Calibri"/>
                </a:rPr>
                <a:t>Endemic</a:t>
              </a:r>
              <a:endParaRPr lang="en-US" dirty="0">
                <a:solidFill>
                  <a:schemeClr val="tx1">
                    <a:lumMod val="75000"/>
                    <a:lumOff val="25000"/>
                  </a:schemeClr>
                </a:solidFill>
                <a:latin typeface="Calibri" panose="020F0502020204030204"/>
                <a:cs typeface="Calibri"/>
              </a:endParaRPr>
            </a:p>
            <a:p>
              <a:pPr algn="r"/>
              <a:r>
                <a:rPr lang="en-US" sz="2400" dirty="0">
                  <a:solidFill>
                    <a:schemeClr val="tx1">
                      <a:lumMod val="75000"/>
                      <a:lumOff val="25000"/>
                    </a:schemeClr>
                  </a:solidFill>
                  <a:latin typeface="Century Gothic"/>
                  <a:cs typeface="Calibri"/>
                </a:rPr>
                <a:t>Dengue Fever &amp; Leishmaniasis</a:t>
              </a:r>
              <a:endParaRPr lang="en-US" dirty="0">
                <a:solidFill>
                  <a:schemeClr val="tx1">
                    <a:lumMod val="75000"/>
                    <a:lumOff val="25000"/>
                  </a:schemeClr>
                </a:solidFill>
                <a:cs typeface="Calibri"/>
              </a:endParaRPr>
            </a:p>
          </p:txBody>
        </p:sp>
        <p:pic>
          <p:nvPicPr>
            <p:cNvPr id="6" name="Picture 9" descr="A picture containing indoor, plant, soup&#10;&#10;Description automatically generated">
              <a:extLst>
                <a:ext uri="{FF2B5EF4-FFF2-40B4-BE49-F238E27FC236}">
                  <a16:creationId xmlns:a16="http://schemas.microsoft.com/office/drawing/2014/main" id="{E52C0EBD-7F29-4C3F-A3B4-F25439060B6F}"/>
                </a:ext>
              </a:extLst>
            </p:cNvPr>
            <p:cNvPicPr>
              <a:picLocks noChangeAspect="1"/>
            </p:cNvPicPr>
            <p:nvPr/>
          </p:nvPicPr>
          <p:blipFill>
            <a:blip r:embed="rId4"/>
            <a:stretch>
              <a:fillRect/>
            </a:stretch>
          </p:blipFill>
          <p:spPr>
            <a:xfrm>
              <a:off x="5630173" y="645543"/>
              <a:ext cx="4281577" cy="2633932"/>
            </a:xfrm>
            <a:prstGeom prst="rect">
              <a:avLst/>
            </a:prstGeom>
            <a:ln>
              <a:noFill/>
            </a:ln>
            <a:effectLst>
              <a:outerShdw blurRad="292100" dist="139700" dir="2700000" algn="tl" rotWithShape="0">
                <a:srgbClr val="333333">
                  <a:alpha val="65000"/>
                </a:srgbClr>
              </a:outerShdw>
            </a:effectLst>
          </p:spPr>
        </p:pic>
      </p:grpSp>
      <p:grpSp>
        <p:nvGrpSpPr>
          <p:cNvPr id="18" name="Group 17">
            <a:extLst>
              <a:ext uri="{FF2B5EF4-FFF2-40B4-BE49-F238E27FC236}">
                <a16:creationId xmlns:a16="http://schemas.microsoft.com/office/drawing/2014/main" id="{92CB6CE5-EB16-4185-A2A3-656126BF8848}"/>
              </a:ext>
            </a:extLst>
          </p:cNvPr>
          <p:cNvGrpSpPr/>
          <p:nvPr/>
        </p:nvGrpSpPr>
        <p:grpSpPr>
          <a:xfrm>
            <a:off x="4839419" y="3493731"/>
            <a:ext cx="6409882" cy="2630992"/>
            <a:chOff x="4839419" y="3493731"/>
            <a:chExt cx="6409882" cy="2630992"/>
          </a:xfrm>
        </p:grpSpPr>
        <p:sp>
          <p:nvSpPr>
            <p:cNvPr id="9" name="TextBox 8">
              <a:extLst>
                <a:ext uri="{FF2B5EF4-FFF2-40B4-BE49-F238E27FC236}">
                  <a16:creationId xmlns:a16="http://schemas.microsoft.com/office/drawing/2014/main" id="{430721AF-FAD7-409B-B142-CE0D75FEC153}"/>
                </a:ext>
              </a:extLst>
            </p:cNvPr>
            <p:cNvSpPr txBox="1"/>
            <p:nvPr/>
          </p:nvSpPr>
          <p:spPr>
            <a:xfrm>
              <a:off x="8362328" y="4513303"/>
              <a:ext cx="28869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solidFill>
                    <a:schemeClr val="tx1">
                      <a:lumMod val="75000"/>
                      <a:lumOff val="25000"/>
                    </a:schemeClr>
                  </a:solidFill>
                  <a:latin typeface="Century Gothic"/>
                  <a:cs typeface="Calibri"/>
                </a:rPr>
                <a:t>Expanding</a:t>
              </a:r>
              <a:endParaRPr lang="en-US" dirty="0">
                <a:solidFill>
                  <a:schemeClr val="tx1">
                    <a:lumMod val="75000"/>
                    <a:lumOff val="25000"/>
                  </a:schemeClr>
                </a:solidFill>
                <a:cs typeface="Calibri"/>
              </a:endParaRPr>
            </a:p>
            <a:p>
              <a:pPr algn="r"/>
              <a:r>
                <a:rPr lang="en-US" sz="2400" dirty="0">
                  <a:solidFill>
                    <a:schemeClr val="tx1">
                      <a:lumMod val="75000"/>
                      <a:lumOff val="25000"/>
                    </a:schemeClr>
                  </a:solidFill>
                  <a:latin typeface="Century Gothic"/>
                  <a:cs typeface="Calibri"/>
                </a:rPr>
                <a:t>Vector Habitats</a:t>
              </a:r>
              <a:endParaRPr lang="en-US" dirty="0">
                <a:solidFill>
                  <a:schemeClr val="tx1">
                    <a:lumMod val="75000"/>
                    <a:lumOff val="25000"/>
                  </a:schemeClr>
                </a:solidFill>
                <a:cs typeface="Calibri"/>
              </a:endParaRPr>
            </a:p>
          </p:txBody>
        </p:sp>
        <p:pic>
          <p:nvPicPr>
            <p:cNvPr id="10" name="Picture 16" descr="A picture containing text, grass, sky, outdoor&#10;&#10;Description automatically generated">
              <a:extLst>
                <a:ext uri="{FF2B5EF4-FFF2-40B4-BE49-F238E27FC236}">
                  <a16:creationId xmlns:a16="http://schemas.microsoft.com/office/drawing/2014/main" id="{5AEF9A6B-C6BF-420E-B2AA-057D0C1386AC}"/>
                </a:ext>
              </a:extLst>
            </p:cNvPr>
            <p:cNvPicPr>
              <a:picLocks noChangeAspect="1"/>
            </p:cNvPicPr>
            <p:nvPr/>
          </p:nvPicPr>
          <p:blipFill>
            <a:blip r:embed="rId5"/>
            <a:stretch>
              <a:fillRect/>
            </a:stretch>
          </p:blipFill>
          <p:spPr>
            <a:xfrm>
              <a:off x="4839419" y="3493731"/>
              <a:ext cx="4281577" cy="263099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35098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99A"/>
                </a:solidFill>
                <a:latin typeface="Century Gothic"/>
              </a:rPr>
              <a:t>Partners</a:t>
            </a:r>
            <a:endParaRPr lang="en-US"/>
          </a:p>
        </p:txBody>
      </p:sp>
      <p:pic>
        <p:nvPicPr>
          <p:cNvPr id="11" name="Graphic 11" descr="Plant with solid fill">
            <a:extLst>
              <a:ext uri="{FF2B5EF4-FFF2-40B4-BE49-F238E27FC236}">
                <a16:creationId xmlns:a16="http://schemas.microsoft.com/office/drawing/2014/main" id="{B3FF50DA-9CFF-40B9-967A-E06DF079D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0576" y="1397746"/>
            <a:ext cx="914400" cy="914400"/>
          </a:xfrm>
          <a:prstGeom prst="rect">
            <a:avLst/>
          </a:prstGeom>
        </p:spPr>
      </p:pic>
      <p:pic>
        <p:nvPicPr>
          <p:cNvPr id="12" name="Graphic 12" descr="Medical with solid fill">
            <a:extLst>
              <a:ext uri="{FF2B5EF4-FFF2-40B4-BE49-F238E27FC236}">
                <a16:creationId xmlns:a16="http://schemas.microsoft.com/office/drawing/2014/main" id="{F35DC3DC-A581-49D2-B68E-FE2D59DE0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790" y="1454356"/>
            <a:ext cx="914400" cy="914400"/>
          </a:xfrm>
          <a:prstGeom prst="rect">
            <a:avLst/>
          </a:prstGeom>
        </p:spPr>
      </p:pic>
      <p:sp>
        <p:nvSpPr>
          <p:cNvPr id="13" name="TextBox 12">
            <a:extLst>
              <a:ext uri="{FF2B5EF4-FFF2-40B4-BE49-F238E27FC236}">
                <a16:creationId xmlns:a16="http://schemas.microsoft.com/office/drawing/2014/main" id="{D776D2C0-806C-41A0-86F7-FDEDE7721421}"/>
              </a:ext>
            </a:extLst>
          </p:cNvPr>
          <p:cNvSpPr txBox="1"/>
          <p:nvPr/>
        </p:nvSpPr>
        <p:spPr>
          <a:xfrm>
            <a:off x="7113704" y="1461006"/>
            <a:ext cx="45691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Peru Ministry of Environment (MINAM)</a:t>
            </a:r>
            <a:endParaRPr lang="en-US" sz="2400" b="1" dirty="0">
              <a:solidFill>
                <a:schemeClr val="tx1">
                  <a:lumMod val="75000"/>
                  <a:lumOff val="25000"/>
                </a:schemeClr>
              </a:solidFill>
              <a:cs typeface="Calibri" panose="020F0502020204030204"/>
            </a:endParaRPr>
          </a:p>
        </p:txBody>
      </p:sp>
      <p:sp>
        <p:nvSpPr>
          <p:cNvPr id="14" name="TextBox 13">
            <a:extLst>
              <a:ext uri="{FF2B5EF4-FFF2-40B4-BE49-F238E27FC236}">
                <a16:creationId xmlns:a16="http://schemas.microsoft.com/office/drawing/2014/main" id="{C7B4E26A-2E80-456F-B834-D13190A51DE9}"/>
              </a:ext>
            </a:extLst>
          </p:cNvPr>
          <p:cNvSpPr txBox="1"/>
          <p:nvPr/>
        </p:nvSpPr>
        <p:spPr>
          <a:xfrm>
            <a:off x="1664685" y="1504137"/>
            <a:ext cx="45691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Peru Ministry of Health </a:t>
            </a:r>
            <a:endParaRPr lang="en-US" sz="2400" b="1" dirty="0">
              <a:solidFill>
                <a:schemeClr val="tx1">
                  <a:lumMod val="75000"/>
                  <a:lumOff val="25000"/>
                </a:schemeClr>
              </a:solidFill>
              <a:latin typeface="Calibri" panose="020F0502020204030204"/>
              <a:cs typeface="Calibri" panose="020F0502020204030204"/>
            </a:endParaRPr>
          </a:p>
          <a:p>
            <a:r>
              <a:rPr lang="en-US" sz="2400" b="1" dirty="0">
                <a:solidFill>
                  <a:schemeClr val="tx1">
                    <a:lumMod val="75000"/>
                    <a:lumOff val="25000"/>
                  </a:schemeClr>
                </a:solidFill>
                <a:latin typeface="Century Gothic"/>
              </a:rPr>
              <a:t>(MINSA)</a:t>
            </a:r>
            <a:endParaRPr lang="en-US" sz="2400" b="1" dirty="0">
              <a:solidFill>
                <a:schemeClr val="tx1">
                  <a:lumMod val="75000"/>
                  <a:lumOff val="25000"/>
                </a:schemeClr>
              </a:solidFill>
              <a:cs typeface="Calibri" panose="020F0502020204030204"/>
            </a:endParaRPr>
          </a:p>
        </p:txBody>
      </p:sp>
      <p:grpSp>
        <p:nvGrpSpPr>
          <p:cNvPr id="2" name="Group 1">
            <a:extLst>
              <a:ext uri="{FF2B5EF4-FFF2-40B4-BE49-F238E27FC236}">
                <a16:creationId xmlns:a16="http://schemas.microsoft.com/office/drawing/2014/main" id="{E4B70DBB-8F68-41B9-AAFA-5CFA8855D88A}"/>
              </a:ext>
            </a:extLst>
          </p:cNvPr>
          <p:cNvGrpSpPr/>
          <p:nvPr/>
        </p:nvGrpSpPr>
        <p:grpSpPr>
          <a:xfrm>
            <a:off x="534804" y="2754968"/>
            <a:ext cx="11464322" cy="2726568"/>
            <a:chOff x="675915" y="2769079"/>
            <a:chExt cx="11464322" cy="2726568"/>
          </a:xfrm>
        </p:grpSpPr>
        <p:pic>
          <p:nvPicPr>
            <p:cNvPr id="4" name="Graphic 4" descr="Agriculture outline">
              <a:extLst>
                <a:ext uri="{FF2B5EF4-FFF2-40B4-BE49-F238E27FC236}">
                  <a16:creationId xmlns:a16="http://schemas.microsoft.com/office/drawing/2014/main" id="{A881AB9E-C6F5-46DA-8587-D0C31721D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0505" y="2855883"/>
              <a:ext cx="914400" cy="914400"/>
            </a:xfrm>
            <a:prstGeom prst="rect">
              <a:avLst/>
            </a:prstGeom>
          </p:spPr>
        </p:pic>
        <p:pic>
          <p:nvPicPr>
            <p:cNvPr id="6" name="Graphic 6" descr="Satellite outline">
              <a:extLst>
                <a:ext uri="{FF2B5EF4-FFF2-40B4-BE49-F238E27FC236}">
                  <a16:creationId xmlns:a16="http://schemas.microsoft.com/office/drawing/2014/main" id="{76E16DFA-519D-4B89-BE1E-4DDE42B6AA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915" y="4521859"/>
              <a:ext cx="914400" cy="914400"/>
            </a:xfrm>
            <a:prstGeom prst="rect">
              <a:avLst/>
            </a:prstGeom>
          </p:spPr>
        </p:pic>
        <p:pic>
          <p:nvPicPr>
            <p:cNvPr id="8" name="Graphic 8" descr="Rainforest outline">
              <a:extLst>
                <a:ext uri="{FF2B5EF4-FFF2-40B4-BE49-F238E27FC236}">
                  <a16:creationId xmlns:a16="http://schemas.microsoft.com/office/drawing/2014/main" id="{6F578546-484A-41EC-94B2-E5C38D564E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1288" y="4520061"/>
              <a:ext cx="914400" cy="914400"/>
            </a:xfrm>
            <a:prstGeom prst="rect">
              <a:avLst/>
            </a:prstGeom>
          </p:spPr>
        </p:pic>
        <p:pic>
          <p:nvPicPr>
            <p:cNvPr id="9" name="Graphic 9" descr="Open hand with plant outline">
              <a:extLst>
                <a:ext uri="{FF2B5EF4-FFF2-40B4-BE49-F238E27FC236}">
                  <a16:creationId xmlns:a16="http://schemas.microsoft.com/office/drawing/2014/main" id="{BF96B84D-A039-4955-808D-7F3E18C86E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7597" y="2851389"/>
              <a:ext cx="914400" cy="914400"/>
            </a:xfrm>
            <a:prstGeom prst="rect">
              <a:avLst/>
            </a:prstGeom>
          </p:spPr>
        </p:pic>
        <p:sp>
          <p:nvSpPr>
            <p:cNvPr id="15" name="TextBox 14">
              <a:extLst>
                <a:ext uri="{FF2B5EF4-FFF2-40B4-BE49-F238E27FC236}">
                  <a16:creationId xmlns:a16="http://schemas.microsoft.com/office/drawing/2014/main" id="{2576C782-20EC-42EF-868C-D8100C9660F9}"/>
                </a:ext>
              </a:extLst>
            </p:cNvPr>
            <p:cNvSpPr txBox="1"/>
            <p:nvPr/>
          </p:nvSpPr>
          <p:spPr>
            <a:xfrm>
              <a:off x="1805795" y="2769079"/>
              <a:ext cx="32895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The Lab for EcoHealth &amp; Urban Ecology at la Universidad Peruana Cayetano Heredia</a:t>
              </a:r>
              <a:endParaRPr lang="en-US" sz="2000">
                <a:solidFill>
                  <a:srgbClr val="3F3F3F"/>
                </a:solidFill>
                <a:latin typeface="Century Gothic"/>
                <a:cs typeface="Calibri" panose="020F0502020204030204"/>
              </a:endParaRPr>
            </a:p>
          </p:txBody>
        </p:sp>
        <p:sp>
          <p:nvSpPr>
            <p:cNvPr id="17" name="TextBox 16">
              <a:extLst>
                <a:ext uri="{FF2B5EF4-FFF2-40B4-BE49-F238E27FC236}">
                  <a16:creationId xmlns:a16="http://schemas.microsoft.com/office/drawing/2014/main" id="{61683497-6E21-4319-B4B1-E1BF0494E6BC}"/>
                </a:ext>
              </a:extLst>
            </p:cNvPr>
            <p:cNvSpPr txBox="1"/>
            <p:nvPr/>
          </p:nvSpPr>
          <p:spPr>
            <a:xfrm>
              <a:off x="1805794" y="4479984"/>
              <a:ext cx="3735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rPr>
                <a:t>The National Commission for Aerospace Research and Development (CONIDA)</a:t>
              </a:r>
              <a:endParaRPr lang="en-US" sz="2000">
                <a:solidFill>
                  <a:srgbClr val="3F3F3F"/>
                </a:solidFill>
                <a:latin typeface="Century Gothic"/>
                <a:cs typeface="Calibri" panose="020F0502020204030204"/>
              </a:endParaRPr>
            </a:p>
          </p:txBody>
        </p:sp>
        <p:sp>
          <p:nvSpPr>
            <p:cNvPr id="18" name="TextBox 17">
              <a:extLst>
                <a:ext uri="{FF2B5EF4-FFF2-40B4-BE49-F238E27FC236}">
                  <a16:creationId xmlns:a16="http://schemas.microsoft.com/office/drawing/2014/main" id="{E0A0D596-6098-40BD-B593-F2D6ECE8646A}"/>
                </a:ext>
              </a:extLst>
            </p:cNvPr>
            <p:cNvSpPr txBox="1"/>
            <p:nvPr/>
          </p:nvSpPr>
          <p:spPr>
            <a:xfrm>
              <a:off x="7427342" y="3114135"/>
              <a:ext cx="43247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F3F3F"/>
                  </a:solidFill>
                  <a:latin typeface="Century Gothic"/>
                  <a:cs typeface="Calibri" panose="020F0502020204030204"/>
                </a:rPr>
                <a:t>El Instituto del Bien Común (IBC)</a:t>
              </a:r>
            </a:p>
          </p:txBody>
        </p:sp>
        <p:sp>
          <p:nvSpPr>
            <p:cNvPr id="19" name="TextBox 18">
              <a:extLst>
                <a:ext uri="{FF2B5EF4-FFF2-40B4-BE49-F238E27FC236}">
                  <a16:creationId xmlns:a16="http://schemas.microsoft.com/office/drawing/2014/main" id="{CA5AF921-8CC8-458C-8C25-9FD5633A60FC}"/>
                </a:ext>
              </a:extLst>
            </p:cNvPr>
            <p:cNvSpPr txBox="1"/>
            <p:nvPr/>
          </p:nvSpPr>
          <p:spPr>
            <a:xfrm>
              <a:off x="7427341" y="4638134"/>
              <a:ext cx="47128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rPr>
                <a:t>La </a:t>
              </a:r>
              <a:r>
                <a:rPr lang="en-US" sz="2000" dirty="0" err="1">
                  <a:solidFill>
                    <a:srgbClr val="3F3F3F"/>
                  </a:solidFill>
                  <a:latin typeface="Century Gothic"/>
                </a:rPr>
                <a:t>Asociación</a:t>
              </a:r>
              <a:r>
                <a:rPr lang="en-US" sz="2000" dirty="0">
                  <a:solidFill>
                    <a:srgbClr val="3F3F3F"/>
                  </a:solidFill>
                  <a:latin typeface="Century Gothic"/>
                </a:rPr>
                <a:t> para la </a:t>
              </a:r>
              <a:r>
                <a:rPr lang="en-US" sz="2000" dirty="0" err="1">
                  <a:solidFill>
                    <a:srgbClr val="3F3F3F"/>
                  </a:solidFill>
                  <a:latin typeface="Century Gothic"/>
                </a:rPr>
                <a:t>Conservación</a:t>
              </a:r>
              <a:r>
                <a:rPr lang="en-US" sz="2000" dirty="0">
                  <a:solidFill>
                    <a:srgbClr val="3F3F3F"/>
                  </a:solidFill>
                  <a:latin typeface="Century Gothic"/>
                </a:rPr>
                <a:t> de la Cuenca </a:t>
              </a:r>
              <a:r>
                <a:rPr lang="en-US" sz="2000" dirty="0" err="1">
                  <a:solidFill>
                    <a:srgbClr val="3F3F3F"/>
                  </a:solidFill>
                  <a:latin typeface="Century Gothic"/>
                </a:rPr>
                <a:t>Amazónica</a:t>
              </a:r>
              <a:r>
                <a:rPr lang="en-US" sz="2000" dirty="0">
                  <a:solidFill>
                    <a:srgbClr val="3F3F3F"/>
                  </a:solidFill>
                  <a:latin typeface="Century Gothic"/>
                </a:rPr>
                <a:t> (ACCA)</a:t>
              </a:r>
              <a:endParaRPr lang="en-US" sz="2000" dirty="0">
                <a:solidFill>
                  <a:srgbClr val="3F3F3F"/>
                </a:solidFill>
                <a:latin typeface="Century Gothic"/>
                <a:cs typeface="Calibri" panose="020F0502020204030204"/>
              </a:endParaRPr>
            </a:p>
          </p:txBody>
        </p:sp>
      </p:grpSp>
    </p:spTree>
    <p:extLst>
      <p:ext uri="{BB962C8B-B14F-4D97-AF65-F5344CB8AC3E}">
        <p14:creationId xmlns:p14="http://schemas.microsoft.com/office/powerpoint/2010/main" val="406125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DD28D0-D578-45C0-A86B-2EDE9574BF8E}"/>
              </a:ext>
            </a:extLst>
          </p:cNvPr>
          <p:cNvSpPr txBox="1"/>
          <p:nvPr/>
        </p:nvSpPr>
        <p:spPr>
          <a:xfrm>
            <a:off x="322201" y="287746"/>
            <a:ext cx="84056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99A"/>
                </a:solidFill>
                <a:latin typeface="Century Gothic"/>
              </a:rPr>
              <a:t>Objectives </a:t>
            </a:r>
            <a:endParaRPr lang="en-US"/>
          </a:p>
        </p:txBody>
      </p:sp>
      <p:sp>
        <p:nvSpPr>
          <p:cNvPr id="44" name="Arrow: Chevron 43">
            <a:extLst>
              <a:ext uri="{FF2B5EF4-FFF2-40B4-BE49-F238E27FC236}">
                <a16:creationId xmlns:a16="http://schemas.microsoft.com/office/drawing/2014/main" id="{513FA8B4-2E1E-4C9F-8F58-F657F91D4C6A}"/>
              </a:ext>
            </a:extLst>
          </p:cNvPr>
          <p:cNvSpPr/>
          <p:nvPr/>
        </p:nvSpPr>
        <p:spPr>
          <a:xfrm>
            <a:off x="2223466" y="2322243"/>
            <a:ext cx="3775311" cy="1768277"/>
          </a:xfrm>
          <a:prstGeom prst="chevron">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Variable Significance for Disease Incidence</a:t>
            </a:r>
          </a:p>
        </p:txBody>
      </p:sp>
      <p:sp>
        <p:nvSpPr>
          <p:cNvPr id="51" name="TextBox 50">
            <a:extLst>
              <a:ext uri="{FF2B5EF4-FFF2-40B4-BE49-F238E27FC236}">
                <a16:creationId xmlns:a16="http://schemas.microsoft.com/office/drawing/2014/main" id="{7C02BF5F-5B63-4FEA-BA99-17EE50E28CC1}"/>
              </a:ext>
            </a:extLst>
          </p:cNvPr>
          <p:cNvSpPr txBox="1"/>
          <p:nvPr/>
        </p:nvSpPr>
        <p:spPr>
          <a:xfrm>
            <a:off x="2123825" y="1948401"/>
            <a:ext cx="1089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Term II:</a:t>
            </a:r>
          </a:p>
        </p:txBody>
      </p:sp>
      <p:sp>
        <p:nvSpPr>
          <p:cNvPr id="56" name="TextBox 55">
            <a:extLst>
              <a:ext uri="{FF2B5EF4-FFF2-40B4-BE49-F238E27FC236}">
                <a16:creationId xmlns:a16="http://schemas.microsoft.com/office/drawing/2014/main" id="{E28A15F5-5F79-448D-8363-48BED31743FC}"/>
              </a:ext>
            </a:extLst>
          </p:cNvPr>
          <p:cNvSpPr txBox="1"/>
          <p:nvPr/>
        </p:nvSpPr>
        <p:spPr>
          <a:xfrm>
            <a:off x="8371404" y="1937789"/>
            <a:ext cx="24987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MINSA &amp; MINAM:</a:t>
            </a:r>
          </a:p>
        </p:txBody>
      </p:sp>
      <p:grpSp>
        <p:nvGrpSpPr>
          <p:cNvPr id="2" name="Group 1">
            <a:extLst>
              <a:ext uri="{FF2B5EF4-FFF2-40B4-BE49-F238E27FC236}">
                <a16:creationId xmlns:a16="http://schemas.microsoft.com/office/drawing/2014/main" id="{F5AEDD8A-617A-496E-899D-250EAD3A386A}"/>
              </a:ext>
            </a:extLst>
          </p:cNvPr>
          <p:cNvGrpSpPr/>
          <p:nvPr/>
        </p:nvGrpSpPr>
        <p:grpSpPr>
          <a:xfrm>
            <a:off x="224592" y="1912368"/>
            <a:ext cx="2654080" cy="2188901"/>
            <a:chOff x="345237" y="1912368"/>
            <a:chExt cx="2654080" cy="2188901"/>
          </a:xfrm>
        </p:grpSpPr>
        <p:sp>
          <p:nvSpPr>
            <p:cNvPr id="43" name="Arrow: Pentagon 42">
              <a:extLst>
                <a:ext uri="{FF2B5EF4-FFF2-40B4-BE49-F238E27FC236}">
                  <a16:creationId xmlns:a16="http://schemas.microsoft.com/office/drawing/2014/main" id="{E30E3409-9D69-46D4-8410-8FD6927133E4}"/>
                </a:ext>
              </a:extLst>
            </p:cNvPr>
            <p:cNvSpPr/>
            <p:nvPr/>
          </p:nvSpPr>
          <p:spPr>
            <a:xfrm>
              <a:off x="401295" y="2322243"/>
              <a:ext cx="2598022" cy="1779026"/>
            </a:xfrm>
            <a:prstGeom prst="homePlate">
              <a:avLst/>
            </a:prstGeom>
            <a:solidFill>
              <a:srgbClr val="7EB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latin typeface="Century Gothic"/>
                  <a:cs typeface="Calibri"/>
                </a:rPr>
                <a:t>Land Use </a:t>
              </a:r>
              <a:endParaRPr lang="en-US" sz="2000">
                <a:solidFill>
                  <a:schemeClr val="bg1"/>
                </a:solidFill>
              </a:endParaRPr>
            </a:p>
            <a:p>
              <a:r>
                <a:rPr lang="en-US" sz="2000" b="1">
                  <a:solidFill>
                    <a:schemeClr val="bg1"/>
                  </a:solidFill>
                  <a:latin typeface="Century Gothic"/>
                  <a:cs typeface="Calibri"/>
                </a:rPr>
                <a:t>Land Cover Classification</a:t>
              </a:r>
              <a:endParaRPr lang="en-US" sz="2000">
                <a:solidFill>
                  <a:schemeClr val="bg1"/>
                </a:solidFill>
              </a:endParaRPr>
            </a:p>
          </p:txBody>
        </p:sp>
        <p:sp>
          <p:nvSpPr>
            <p:cNvPr id="57" name="TextBox 56">
              <a:extLst>
                <a:ext uri="{FF2B5EF4-FFF2-40B4-BE49-F238E27FC236}">
                  <a16:creationId xmlns:a16="http://schemas.microsoft.com/office/drawing/2014/main" id="{A13C4EF6-55A9-4EB7-988E-9BD7F5382DA0}"/>
                </a:ext>
              </a:extLst>
            </p:cNvPr>
            <p:cNvSpPr txBox="1"/>
            <p:nvPr/>
          </p:nvSpPr>
          <p:spPr>
            <a:xfrm>
              <a:off x="345237" y="1912368"/>
              <a:ext cx="1089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Term I:</a:t>
              </a:r>
            </a:p>
          </p:txBody>
        </p:sp>
      </p:grpSp>
      <p:sp>
        <p:nvSpPr>
          <p:cNvPr id="20" name="TextBox 19">
            <a:extLst>
              <a:ext uri="{FF2B5EF4-FFF2-40B4-BE49-F238E27FC236}">
                <a16:creationId xmlns:a16="http://schemas.microsoft.com/office/drawing/2014/main" id="{25DC50D6-DC9D-4591-9059-5312D7E8C15C}"/>
              </a:ext>
            </a:extLst>
          </p:cNvPr>
          <p:cNvSpPr txBox="1"/>
          <p:nvPr/>
        </p:nvSpPr>
        <p:spPr>
          <a:xfrm>
            <a:off x="3371535" y="3933323"/>
            <a:ext cx="1410064"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latin typeface="Century Gothic"/>
              </a:rPr>
              <a:t>Risk Matrix</a:t>
            </a:r>
            <a:endParaRPr lang="en-US" sz="1600">
              <a:solidFill>
                <a:schemeClr val="bg1"/>
              </a:solidFill>
              <a:cs typeface="Calibri" panose="020F0502020204030204"/>
            </a:endParaRPr>
          </a:p>
        </p:txBody>
      </p:sp>
      <p:sp>
        <p:nvSpPr>
          <p:cNvPr id="13" name="Arrow: Chevron 12">
            <a:extLst>
              <a:ext uri="{FF2B5EF4-FFF2-40B4-BE49-F238E27FC236}">
                <a16:creationId xmlns:a16="http://schemas.microsoft.com/office/drawing/2014/main" id="{6357E0F9-BB7B-4FDD-9FDE-8368EE03D33F}"/>
              </a:ext>
            </a:extLst>
          </p:cNvPr>
          <p:cNvSpPr/>
          <p:nvPr/>
        </p:nvSpPr>
        <p:spPr>
          <a:xfrm>
            <a:off x="5328975" y="2336620"/>
            <a:ext cx="3775311" cy="1768277"/>
          </a:xfrm>
          <a:prstGeom prst="chevron">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District-Level</a:t>
            </a:r>
            <a:endParaRPr lang="en-US">
              <a:solidFill>
                <a:schemeClr val="bg1"/>
              </a:solidFill>
              <a:latin typeface="Calibri" panose="020F0502020204030204"/>
              <a:cs typeface="Calibri"/>
            </a:endParaRPr>
          </a:p>
          <a:p>
            <a:pPr algn="ctr"/>
            <a:r>
              <a:rPr lang="en-US" sz="2000" b="1">
                <a:solidFill>
                  <a:schemeClr val="bg1"/>
                </a:solidFill>
                <a:latin typeface="Century Gothic"/>
                <a:cs typeface="Calibri"/>
              </a:rPr>
              <a:t>Disease Risk Visualization</a:t>
            </a:r>
            <a:endParaRPr lang="en-US">
              <a:solidFill>
                <a:schemeClr val="bg1"/>
              </a:solidFill>
              <a:cs typeface="Calibri"/>
            </a:endParaRPr>
          </a:p>
        </p:txBody>
      </p:sp>
      <p:sp>
        <p:nvSpPr>
          <p:cNvPr id="21" name="TextBox 20">
            <a:extLst>
              <a:ext uri="{FF2B5EF4-FFF2-40B4-BE49-F238E27FC236}">
                <a16:creationId xmlns:a16="http://schemas.microsoft.com/office/drawing/2014/main" id="{141CA374-7974-4BBE-AD04-D099957CFFC4}"/>
              </a:ext>
            </a:extLst>
          </p:cNvPr>
          <p:cNvSpPr txBox="1"/>
          <p:nvPr/>
        </p:nvSpPr>
        <p:spPr>
          <a:xfrm>
            <a:off x="6583532" y="3933324"/>
            <a:ext cx="1178151"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latin typeface="Century Gothic"/>
              </a:rPr>
              <a:t>Risk Map</a:t>
            </a:r>
            <a:endParaRPr lang="en-US" sz="1600">
              <a:solidFill>
                <a:schemeClr val="bg1"/>
              </a:solidFill>
              <a:cs typeface="Calibri" panose="020F0502020204030204"/>
            </a:endParaRPr>
          </a:p>
        </p:txBody>
      </p:sp>
      <p:sp>
        <p:nvSpPr>
          <p:cNvPr id="14" name="Arrow: Chevron 13">
            <a:extLst>
              <a:ext uri="{FF2B5EF4-FFF2-40B4-BE49-F238E27FC236}">
                <a16:creationId xmlns:a16="http://schemas.microsoft.com/office/drawing/2014/main" id="{665E286C-AC4E-47AF-A082-DBD5D98BD9C4}"/>
              </a:ext>
            </a:extLst>
          </p:cNvPr>
          <p:cNvSpPr/>
          <p:nvPr/>
        </p:nvSpPr>
        <p:spPr>
          <a:xfrm>
            <a:off x="8448860" y="2336619"/>
            <a:ext cx="3516519" cy="1753900"/>
          </a:xfrm>
          <a:prstGeom prst="chevron">
            <a:avLst/>
          </a:prstGeom>
          <a:solidFill>
            <a:srgbClr val="41945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Informed Decision Making &amp; Advocacy</a:t>
            </a:r>
            <a:endParaRPr lang="en-US">
              <a:solidFill>
                <a:schemeClr val="bg1"/>
              </a:solidFill>
            </a:endParaRPr>
          </a:p>
        </p:txBody>
      </p:sp>
    </p:spTree>
    <p:extLst>
      <p:ext uri="{BB962C8B-B14F-4D97-AF65-F5344CB8AC3E}">
        <p14:creationId xmlns:p14="http://schemas.microsoft.com/office/powerpoint/2010/main" val="2916980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5262" y="514906"/>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NASA Satellites &amp; Sensors</a:t>
            </a:r>
          </a:p>
        </p:txBody>
      </p:sp>
      <p:graphicFrame>
        <p:nvGraphicFramePr>
          <p:cNvPr id="16" name="Table 15">
            <a:extLst>
              <a:ext uri="{FF2B5EF4-FFF2-40B4-BE49-F238E27FC236}">
                <a16:creationId xmlns:a16="http://schemas.microsoft.com/office/drawing/2014/main" id="{93A3451C-988C-446D-A959-373D695974A2}"/>
              </a:ext>
            </a:extLst>
          </p:cNvPr>
          <p:cNvGraphicFramePr>
            <a:graphicFrameLocks noGrp="1"/>
          </p:cNvGraphicFramePr>
          <p:nvPr>
            <p:extLst>
              <p:ext uri="{D42A27DB-BD31-4B8C-83A1-F6EECF244321}">
                <p14:modId xmlns:p14="http://schemas.microsoft.com/office/powerpoint/2010/main" val="4168097177"/>
              </p:ext>
            </p:extLst>
          </p:nvPr>
        </p:nvGraphicFramePr>
        <p:xfrm>
          <a:off x="373811" y="1279584"/>
          <a:ext cx="10462213" cy="4177134"/>
        </p:xfrm>
        <a:graphic>
          <a:graphicData uri="http://schemas.openxmlformats.org/drawingml/2006/table">
            <a:tbl>
              <a:tblPr firstRow="1" firstCol="1" bandRow="1">
                <a:tableStyleId>{5C22544A-7EE6-4342-B048-85BDC9FD1C3A}</a:tableStyleId>
              </a:tblPr>
              <a:tblGrid>
                <a:gridCol w="7493446">
                  <a:extLst>
                    <a:ext uri="{9D8B030D-6E8A-4147-A177-3AD203B41FA5}">
                      <a16:colId xmlns:a16="http://schemas.microsoft.com/office/drawing/2014/main" val="4116875381"/>
                    </a:ext>
                  </a:extLst>
                </a:gridCol>
                <a:gridCol w="1863471">
                  <a:extLst>
                    <a:ext uri="{9D8B030D-6E8A-4147-A177-3AD203B41FA5}">
                      <a16:colId xmlns:a16="http://schemas.microsoft.com/office/drawing/2014/main" val="2517008121"/>
                    </a:ext>
                  </a:extLst>
                </a:gridCol>
                <a:gridCol w="1105296">
                  <a:extLst>
                    <a:ext uri="{9D8B030D-6E8A-4147-A177-3AD203B41FA5}">
                      <a16:colId xmlns:a16="http://schemas.microsoft.com/office/drawing/2014/main" val="1230486810"/>
                    </a:ext>
                  </a:extLst>
                </a:gridCol>
              </a:tblGrid>
              <a:tr h="502919">
                <a:tc>
                  <a:txBody>
                    <a:bodyPr/>
                    <a:lstStyle/>
                    <a:p>
                      <a:pPr lvl="0">
                        <a:buNone/>
                      </a:pPr>
                      <a:r>
                        <a:rPr lang="en-US" sz="2400">
                          <a:effectLst/>
                          <a:latin typeface="Century Gothic"/>
                        </a:rPr>
                        <a:t>Satellite &amp; Sensor</a:t>
                      </a:r>
                    </a:p>
                  </a:txBody>
                  <a:tcPr marL="68580" marR="68580" marT="0" marB="0" anchor="ctr">
                    <a:solidFill>
                      <a:schemeClr val="accent1">
                        <a:lumMod val="75000"/>
                      </a:schemeClr>
                    </a:solidFill>
                  </a:tcPr>
                </a:tc>
                <a:tc>
                  <a:txBody>
                    <a:bodyPr/>
                    <a:lstStyle/>
                    <a:p>
                      <a:pPr lvl="0" algn="ctr">
                        <a:buNone/>
                      </a:pPr>
                      <a:r>
                        <a:rPr lang="en-US" sz="2400">
                          <a:effectLst/>
                          <a:latin typeface="Century Gothic"/>
                        </a:rPr>
                        <a:t>Categories</a:t>
                      </a:r>
                    </a:p>
                  </a:txBody>
                  <a:tcPr marL="68580" marR="68580" marT="0" marB="0" anchor="ctr">
                    <a:solidFill>
                      <a:schemeClr val="accent1">
                        <a:lumMod val="75000"/>
                      </a:schemeClr>
                    </a:solidFill>
                  </a:tcPr>
                </a:tc>
                <a:tc>
                  <a:txBody>
                    <a:bodyPr/>
                    <a:lstStyle/>
                    <a:p>
                      <a:pPr lvl="0">
                        <a:buNone/>
                      </a:pPr>
                      <a:r>
                        <a:rPr lang="en-US" sz="2400">
                          <a:effectLst/>
                          <a:latin typeface="Century Gothic"/>
                        </a:rPr>
                        <a:t>Years</a:t>
                      </a:r>
                    </a:p>
                  </a:txBody>
                  <a:tcPr marL="68580" marR="68580" marT="0" marB="0" anchor="ctr">
                    <a:solidFill>
                      <a:schemeClr val="accent1">
                        <a:lumMod val="75000"/>
                      </a:schemeClr>
                    </a:solidFill>
                  </a:tcPr>
                </a:tc>
                <a:extLst>
                  <a:ext uri="{0D108BD9-81ED-4DB2-BD59-A6C34878D82A}">
                    <a16:rowId xmlns:a16="http://schemas.microsoft.com/office/drawing/2014/main" val="113355917"/>
                  </a:ext>
                </a:extLst>
              </a:tr>
              <a:tr h="569773">
                <a:tc>
                  <a:txBody>
                    <a:bodyPr/>
                    <a:lstStyle/>
                    <a:p>
                      <a:r>
                        <a:rPr lang="en-US" sz="2000">
                          <a:effectLst/>
                          <a:latin typeface="Century Gothic"/>
                        </a:rPr>
                        <a:t>Landsat 5 Thematic Mapper (TM)</a:t>
                      </a:r>
                    </a:p>
                  </a:txBody>
                  <a:tcPr marL="68580" marR="68580" marT="0" marB="0" anchor="ctr"/>
                </a:tc>
                <a:tc>
                  <a:txBody>
                    <a:bodyPr/>
                    <a:lstStyle/>
                    <a:p>
                      <a:pPr lvl="0" algn="ctr">
                        <a:buNone/>
                      </a:pPr>
                      <a:r>
                        <a:rPr lang="en-US" sz="2000">
                          <a:solidFill>
                            <a:schemeClr val="tx1">
                              <a:lumMod val="75000"/>
                              <a:lumOff val="25000"/>
                            </a:schemeClr>
                          </a:solidFill>
                          <a:effectLst/>
                          <a:latin typeface="Century Gothic"/>
                        </a:rPr>
                        <a:t>Tier 1</a:t>
                      </a:r>
                    </a:p>
                  </a:txBody>
                  <a:tcPr marL="68580" marR="68580" marT="0" marB="0" anchor="ctr"/>
                </a:tc>
                <a:tc>
                  <a:txBody>
                    <a:bodyPr/>
                    <a:lstStyle/>
                    <a:p>
                      <a:r>
                        <a:rPr lang="en-US" sz="2000">
                          <a:solidFill>
                            <a:schemeClr val="tx1">
                              <a:lumMod val="75000"/>
                              <a:lumOff val="25000"/>
                            </a:schemeClr>
                          </a:solidFill>
                          <a:effectLst/>
                          <a:latin typeface="Century Gothic"/>
                        </a:rPr>
                        <a:t>2010</a:t>
                      </a:r>
                    </a:p>
                  </a:txBody>
                  <a:tcPr marL="68580" marR="68580" marT="0" marB="0" anchor="ctr"/>
                </a:tc>
                <a:extLst>
                  <a:ext uri="{0D108BD9-81ED-4DB2-BD59-A6C34878D82A}">
                    <a16:rowId xmlns:a16="http://schemas.microsoft.com/office/drawing/2014/main" val="3106418702"/>
                  </a:ext>
                </a:extLst>
              </a:tr>
              <a:tr h="569773">
                <a:tc>
                  <a:txBody>
                    <a:bodyPr/>
                    <a:lstStyle/>
                    <a:p>
                      <a:pPr lvl="0">
                        <a:buNone/>
                      </a:pPr>
                      <a:r>
                        <a:rPr lang="en-US" sz="2000" b="1" i="0" u="none" strike="noStrike" noProof="0">
                          <a:effectLst/>
                          <a:latin typeface="Century Gothic"/>
                        </a:rPr>
                        <a:t>Landsat 7 Enhanced Thematic Mapper Plus (ETM+)</a:t>
                      </a:r>
                    </a:p>
                  </a:txBody>
                  <a:tcPr marL="68580" marR="68580" marT="0" marB="0" anchor="ctr"/>
                </a:tc>
                <a:tc>
                  <a:txBody>
                    <a:bodyPr/>
                    <a:lstStyle/>
                    <a:p>
                      <a:pPr lvl="0" algn="ctr">
                        <a:buNone/>
                      </a:pPr>
                      <a:r>
                        <a:rPr lang="en-US" sz="2000">
                          <a:solidFill>
                            <a:schemeClr val="tx1">
                              <a:lumMod val="75000"/>
                              <a:lumOff val="25000"/>
                            </a:schemeClr>
                          </a:solidFill>
                          <a:effectLst/>
                          <a:latin typeface="Century Gothic"/>
                        </a:rPr>
                        <a:t>Tier 2</a:t>
                      </a:r>
                    </a:p>
                  </a:txBody>
                  <a:tcPr marL="68580" marR="68580" marT="0" marB="0" anchor="ctr"/>
                </a:tc>
                <a:tc>
                  <a:txBody>
                    <a:bodyPr/>
                    <a:lstStyle/>
                    <a:p>
                      <a:pPr lvl="0">
                        <a:buNone/>
                      </a:pPr>
                      <a:r>
                        <a:rPr lang="en-US" sz="2000">
                          <a:solidFill>
                            <a:schemeClr val="tx1">
                              <a:lumMod val="75000"/>
                              <a:lumOff val="25000"/>
                            </a:schemeClr>
                          </a:solidFill>
                          <a:effectLst/>
                          <a:latin typeface="Century Gothic"/>
                        </a:rPr>
                        <a:t>2010 - 2014</a:t>
                      </a:r>
                    </a:p>
                  </a:txBody>
                  <a:tcPr marL="68580" marR="68580" marT="0" marB="0" anchor="ctr"/>
                </a:tc>
                <a:extLst>
                  <a:ext uri="{0D108BD9-81ED-4DB2-BD59-A6C34878D82A}">
                    <a16:rowId xmlns:a16="http://schemas.microsoft.com/office/drawing/2014/main" val="716332498"/>
                  </a:ext>
                </a:extLst>
              </a:tr>
              <a:tr h="1021772">
                <a:tc>
                  <a:txBody>
                    <a:bodyPr/>
                    <a:lstStyle/>
                    <a:p>
                      <a:r>
                        <a:rPr lang="en-US" sz="2000">
                          <a:effectLst/>
                          <a:latin typeface="Century Gothic"/>
                        </a:rPr>
                        <a:t>Landsat 8 Operational Land Imager (OLI)</a:t>
                      </a:r>
                    </a:p>
                  </a:txBody>
                  <a:tcPr marL="68580" marR="68580" marT="0" marB="0" anchor="ctr"/>
                </a:tc>
                <a:tc>
                  <a:txBody>
                    <a:bodyPr/>
                    <a:lstStyle/>
                    <a:p>
                      <a:pPr lvl="0" algn="ctr">
                        <a:buNone/>
                      </a:pPr>
                      <a:r>
                        <a:rPr lang="en-US" sz="2000">
                          <a:solidFill>
                            <a:schemeClr val="tx1">
                              <a:lumMod val="75000"/>
                              <a:lumOff val="25000"/>
                            </a:schemeClr>
                          </a:solidFill>
                          <a:effectLst/>
                          <a:latin typeface="Century Gothic"/>
                        </a:rPr>
                        <a:t>Level 2 Collection 2</a:t>
                      </a:r>
                    </a:p>
                    <a:p>
                      <a:pPr lvl="0" algn="ctr">
                        <a:buNone/>
                      </a:pPr>
                      <a:r>
                        <a:rPr lang="en-US" sz="2000">
                          <a:solidFill>
                            <a:schemeClr val="tx1">
                              <a:lumMod val="75000"/>
                              <a:lumOff val="25000"/>
                            </a:schemeClr>
                          </a:solidFill>
                          <a:effectLst/>
                          <a:latin typeface="Century Gothic"/>
                        </a:rPr>
                        <a:t>Tier 1</a:t>
                      </a:r>
                    </a:p>
                  </a:txBody>
                  <a:tcPr marL="68580" marR="68580" marT="0" marB="0" anchor="ctr"/>
                </a:tc>
                <a:tc>
                  <a:txBody>
                    <a:bodyPr/>
                    <a:lstStyle/>
                    <a:p>
                      <a:r>
                        <a:rPr lang="en-US" sz="2000">
                          <a:solidFill>
                            <a:schemeClr val="tx1">
                              <a:lumMod val="75000"/>
                              <a:lumOff val="25000"/>
                            </a:schemeClr>
                          </a:solidFill>
                          <a:effectLst/>
                          <a:latin typeface="Century Gothic"/>
                        </a:rPr>
                        <a:t>2015 - 2020</a:t>
                      </a:r>
                    </a:p>
                  </a:txBody>
                  <a:tcPr marL="68580" marR="68580" marT="0" marB="0" anchor="ctr"/>
                </a:tc>
                <a:extLst>
                  <a:ext uri="{0D108BD9-81ED-4DB2-BD59-A6C34878D82A}">
                    <a16:rowId xmlns:a16="http://schemas.microsoft.com/office/drawing/2014/main" val="2639949036"/>
                  </a:ext>
                </a:extLst>
              </a:tr>
              <a:tr h="736535">
                <a:tc>
                  <a:txBody>
                    <a:bodyPr/>
                    <a:lstStyle/>
                    <a:p>
                      <a:pPr algn="l">
                        <a:lnSpc>
                          <a:spcPct val="100000"/>
                        </a:lnSpc>
                        <a:spcBef>
                          <a:spcPts val="0"/>
                        </a:spcBef>
                        <a:spcAft>
                          <a:spcPts val="0"/>
                        </a:spcAft>
                      </a:pPr>
                      <a:r>
                        <a:rPr lang="en-US" sz="2000" b="1" i="0" u="none" strike="noStrike" noProof="0">
                          <a:effectLst/>
                          <a:latin typeface="Century Gothic"/>
                        </a:rPr>
                        <a:t>Global Precipitation Measurement (GPM) </a:t>
                      </a:r>
                      <a:endParaRPr lang="en-US" sz="2000">
                        <a:latin typeface="Century Gothic"/>
                      </a:endParaRPr>
                    </a:p>
                    <a:p>
                      <a:pPr lvl="0" algn="l">
                        <a:lnSpc>
                          <a:spcPct val="100000"/>
                        </a:lnSpc>
                        <a:spcBef>
                          <a:spcPts val="0"/>
                        </a:spcBef>
                        <a:spcAft>
                          <a:spcPts val="0"/>
                        </a:spcAft>
                        <a:buNone/>
                      </a:pPr>
                      <a:r>
                        <a:rPr lang="en-US" sz="2000" b="1" i="0" u="none" strike="noStrike" noProof="0">
                          <a:effectLst/>
                          <a:latin typeface="Century Gothic"/>
                        </a:rPr>
                        <a:t>Integrated Multi-satellitE Retrievals for GPM (IMERG)</a:t>
                      </a:r>
                      <a:endParaRPr lang="en-US" sz="2000">
                        <a:latin typeface="Century Gothic"/>
                      </a:endParaRPr>
                    </a:p>
                  </a:txBody>
                  <a:tcPr marL="68580" marR="68580" marT="0" marB="0" anchor="ctr"/>
                </a:tc>
                <a:tc>
                  <a:txBody>
                    <a:bodyPr/>
                    <a:lstStyle/>
                    <a:p>
                      <a:pPr lvl="0" algn="ctr">
                        <a:buNone/>
                      </a:pPr>
                      <a:r>
                        <a:rPr lang="en-US" sz="2000">
                          <a:solidFill>
                            <a:schemeClr val="tx1">
                              <a:lumMod val="75000"/>
                              <a:lumOff val="25000"/>
                            </a:schemeClr>
                          </a:solidFill>
                          <a:effectLst/>
                          <a:latin typeface="Century Gothic"/>
                        </a:rPr>
                        <a:t>Version 6</a:t>
                      </a:r>
                    </a:p>
                  </a:txBody>
                  <a:tcPr marL="68580" marR="68580" marT="0" marB="0" anchor="ctr"/>
                </a:tc>
                <a:tc>
                  <a:txBody>
                    <a:bodyPr/>
                    <a:lstStyle/>
                    <a:p>
                      <a:r>
                        <a:rPr lang="en-US" sz="2000">
                          <a:solidFill>
                            <a:schemeClr val="tx1">
                              <a:lumMod val="75000"/>
                              <a:lumOff val="25000"/>
                            </a:schemeClr>
                          </a:solidFill>
                          <a:effectLst/>
                          <a:latin typeface="Century Gothic"/>
                        </a:rPr>
                        <a:t>2010 - 2020</a:t>
                      </a:r>
                    </a:p>
                  </a:txBody>
                  <a:tcPr marL="68580" marR="68580" marT="0" marB="0" anchor="ctr"/>
                </a:tc>
                <a:extLst>
                  <a:ext uri="{0D108BD9-81ED-4DB2-BD59-A6C34878D82A}">
                    <a16:rowId xmlns:a16="http://schemas.microsoft.com/office/drawing/2014/main" val="2009039089"/>
                  </a:ext>
                </a:extLst>
              </a:tr>
              <a:tr h="736535">
                <a:tc>
                  <a:txBody>
                    <a:bodyPr/>
                    <a:lstStyle/>
                    <a:p>
                      <a:pPr lvl="0" algn="l">
                        <a:lnSpc>
                          <a:spcPct val="100000"/>
                        </a:lnSpc>
                        <a:spcBef>
                          <a:spcPts val="0"/>
                        </a:spcBef>
                        <a:spcAft>
                          <a:spcPts val="0"/>
                        </a:spcAft>
                        <a:buNone/>
                      </a:pPr>
                      <a:r>
                        <a:rPr lang="en-US" sz="2000" b="1" i="0" u="none" strike="noStrike" noProof="0">
                          <a:effectLst/>
                          <a:latin typeface="Century Gothic"/>
                        </a:rPr>
                        <a:t>Shuttle Radar Topography Mission (SRTM) </a:t>
                      </a:r>
                    </a:p>
                    <a:p>
                      <a:pPr lvl="0" algn="l">
                        <a:lnSpc>
                          <a:spcPct val="100000"/>
                        </a:lnSpc>
                        <a:spcBef>
                          <a:spcPts val="0"/>
                        </a:spcBef>
                        <a:spcAft>
                          <a:spcPts val="0"/>
                        </a:spcAft>
                        <a:buNone/>
                      </a:pPr>
                      <a:r>
                        <a:rPr lang="en-US" sz="2000" b="1" i="0" u="none" strike="noStrike" noProof="0">
                          <a:effectLst/>
                          <a:latin typeface="Century Gothic"/>
                        </a:rPr>
                        <a:t>Digital Elevation Data</a:t>
                      </a:r>
                    </a:p>
                  </a:txBody>
                  <a:tcPr marL="68580" marR="68580" marT="0" marB="0" anchor="ctr"/>
                </a:tc>
                <a:tc>
                  <a:txBody>
                    <a:bodyPr/>
                    <a:lstStyle/>
                    <a:p>
                      <a:pPr lvl="0" algn="ctr">
                        <a:buNone/>
                      </a:pPr>
                      <a:r>
                        <a:rPr lang="en-US" sz="2000">
                          <a:solidFill>
                            <a:schemeClr val="tx1">
                              <a:lumMod val="75000"/>
                              <a:lumOff val="25000"/>
                            </a:schemeClr>
                          </a:solidFill>
                          <a:effectLst/>
                          <a:latin typeface="Century Gothic"/>
                        </a:rPr>
                        <a:t>Version 4</a:t>
                      </a:r>
                    </a:p>
                  </a:txBody>
                  <a:tcPr marL="68580" marR="68580" marT="0" marB="0" anchor="ctr"/>
                </a:tc>
                <a:tc>
                  <a:txBody>
                    <a:bodyPr/>
                    <a:lstStyle/>
                    <a:p>
                      <a:pPr lvl="0">
                        <a:buNone/>
                      </a:pPr>
                      <a:r>
                        <a:rPr lang="en-US" sz="2000">
                          <a:solidFill>
                            <a:schemeClr val="tx1">
                              <a:lumMod val="75000"/>
                              <a:lumOff val="25000"/>
                            </a:schemeClr>
                          </a:solidFill>
                          <a:effectLst/>
                          <a:latin typeface="Century Gothic"/>
                        </a:rPr>
                        <a:t>2000</a:t>
                      </a:r>
                    </a:p>
                  </a:txBody>
                  <a:tcPr marL="68580" marR="68580" marT="0" marB="0" anchor="ctr"/>
                </a:tc>
                <a:extLst>
                  <a:ext uri="{0D108BD9-81ED-4DB2-BD59-A6C34878D82A}">
                    <a16:rowId xmlns:a16="http://schemas.microsoft.com/office/drawing/2014/main" val="1293499311"/>
                  </a:ext>
                </a:extLst>
              </a:tr>
            </a:tbl>
          </a:graphicData>
        </a:graphic>
      </p:graphicFrame>
      <p:pic>
        <p:nvPicPr>
          <p:cNvPr id="9" name="Picture 4" descr="A picture containing ceramic ware, glass, porcelain&#10;&#10;Description automatically generated">
            <a:extLst>
              <a:ext uri="{FF2B5EF4-FFF2-40B4-BE49-F238E27FC236}">
                <a16:creationId xmlns:a16="http://schemas.microsoft.com/office/drawing/2014/main" id="{D449B60B-5474-42EB-BAFE-4BCAAEEFEC4F}"/>
              </a:ext>
            </a:extLst>
          </p:cNvPr>
          <p:cNvPicPr>
            <a:picLocks noChangeAspect="1"/>
          </p:cNvPicPr>
          <p:nvPr/>
        </p:nvPicPr>
        <p:blipFill rotWithShape="1">
          <a:blip r:embed="rId3"/>
          <a:srcRect r="52191" b="57229"/>
          <a:stretch/>
        </p:blipFill>
        <p:spPr>
          <a:xfrm>
            <a:off x="9397041" y="4392982"/>
            <a:ext cx="2796235" cy="2459135"/>
          </a:xfrm>
          <a:prstGeom prst="rect">
            <a:avLst/>
          </a:prstGeom>
        </p:spPr>
      </p:pic>
      <p:pic>
        <p:nvPicPr>
          <p:cNvPr id="11" name="Picture 5">
            <a:extLst>
              <a:ext uri="{FF2B5EF4-FFF2-40B4-BE49-F238E27FC236}">
                <a16:creationId xmlns:a16="http://schemas.microsoft.com/office/drawing/2014/main" id="{D3881579-7503-47B0-A3D9-593346525B05}"/>
              </a:ext>
            </a:extLst>
          </p:cNvPr>
          <p:cNvPicPr>
            <a:picLocks noChangeAspect="1"/>
          </p:cNvPicPr>
          <p:nvPr/>
        </p:nvPicPr>
        <p:blipFill>
          <a:blip r:embed="rId4"/>
          <a:stretch>
            <a:fillRect/>
          </a:stretch>
        </p:blipFill>
        <p:spPr>
          <a:xfrm>
            <a:off x="9345923" y="5210120"/>
            <a:ext cx="814118" cy="691013"/>
          </a:xfrm>
          <a:prstGeom prst="rect">
            <a:avLst/>
          </a:prstGeom>
        </p:spPr>
      </p:pic>
      <p:pic>
        <p:nvPicPr>
          <p:cNvPr id="13" name="Picture 6" descr="A picture containing text&#10;&#10;Description automatically generated">
            <a:extLst>
              <a:ext uri="{FF2B5EF4-FFF2-40B4-BE49-F238E27FC236}">
                <a16:creationId xmlns:a16="http://schemas.microsoft.com/office/drawing/2014/main" id="{376357C6-59F7-46A8-A1CE-83EED69AD565}"/>
              </a:ext>
            </a:extLst>
          </p:cNvPr>
          <p:cNvPicPr>
            <a:picLocks noChangeAspect="1"/>
          </p:cNvPicPr>
          <p:nvPr/>
        </p:nvPicPr>
        <p:blipFill>
          <a:blip r:embed="rId5"/>
          <a:stretch>
            <a:fillRect/>
          </a:stretch>
        </p:blipFill>
        <p:spPr>
          <a:xfrm>
            <a:off x="10859217" y="4058549"/>
            <a:ext cx="1213450" cy="494941"/>
          </a:xfrm>
          <a:prstGeom prst="rect">
            <a:avLst/>
          </a:prstGeom>
          <a:ln>
            <a:noFill/>
          </a:ln>
          <a:effectLst>
            <a:outerShdw blurRad="292100" dist="139700" dir="2700000" algn="tl" rotWithShape="0">
              <a:srgbClr val="333333">
                <a:alpha val="65000"/>
              </a:srgbClr>
            </a:outerShdw>
          </a:effectLst>
        </p:spPr>
      </p:pic>
      <p:pic>
        <p:nvPicPr>
          <p:cNvPr id="15" name="Picture 7" descr="A picture containing satellite, transport&#10;&#10;Description automatically generated">
            <a:extLst>
              <a:ext uri="{FF2B5EF4-FFF2-40B4-BE49-F238E27FC236}">
                <a16:creationId xmlns:a16="http://schemas.microsoft.com/office/drawing/2014/main" id="{F5290877-9303-43BA-9AA8-FC9D58F1A797}"/>
              </a:ext>
            </a:extLst>
          </p:cNvPr>
          <p:cNvPicPr>
            <a:picLocks noChangeAspect="1"/>
          </p:cNvPicPr>
          <p:nvPr/>
        </p:nvPicPr>
        <p:blipFill>
          <a:blip r:embed="rId6"/>
          <a:stretch>
            <a:fillRect/>
          </a:stretch>
        </p:blipFill>
        <p:spPr>
          <a:xfrm flipH="1">
            <a:off x="8531526" y="5856361"/>
            <a:ext cx="994912" cy="99686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60E75DC1-0303-44FC-95A9-6A916B7DAFB1}"/>
              </a:ext>
            </a:extLst>
          </p:cNvPr>
          <p:cNvSpPr txBox="1"/>
          <p:nvPr/>
        </p:nvSpPr>
        <p:spPr>
          <a:xfrm>
            <a:off x="-17447" y="6453221"/>
            <a:ext cx="43684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85000"/>
                    <a:lumOff val="15000"/>
                  </a:schemeClr>
                </a:solidFill>
                <a:latin typeface="Century Gothic"/>
              </a:rPr>
              <a:t>Image Credits: </a:t>
            </a:r>
            <a:r>
              <a:rPr lang="en-US" sz="1200" dirty="0">
                <a:latin typeface="Century Gothic"/>
                <a:ea typeface="+mn-lt"/>
                <a:cs typeface="+mn-lt"/>
              </a:rPr>
              <a:t>NASA</a:t>
            </a:r>
            <a:endParaRPr lang="en-US" sz="1200" dirty="0">
              <a:solidFill>
                <a:schemeClr val="tx1">
                  <a:lumMod val="85000"/>
                  <a:lumOff val="15000"/>
                </a:schemeClr>
              </a:solidFill>
              <a:latin typeface="Century Gothic"/>
            </a:endParaRPr>
          </a:p>
        </p:txBody>
      </p:sp>
    </p:spTree>
    <p:extLst>
      <p:ext uri="{BB962C8B-B14F-4D97-AF65-F5344CB8AC3E}">
        <p14:creationId xmlns:p14="http://schemas.microsoft.com/office/powerpoint/2010/main" val="393348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65262" y="514906"/>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Methodology Overview </a:t>
            </a:r>
            <a:endParaRPr lang="en-US"/>
          </a:p>
        </p:txBody>
      </p:sp>
      <p:sp>
        <p:nvSpPr>
          <p:cNvPr id="6" name="Rectangle: Rounded Corners 5">
            <a:extLst>
              <a:ext uri="{FF2B5EF4-FFF2-40B4-BE49-F238E27FC236}">
                <a16:creationId xmlns:a16="http://schemas.microsoft.com/office/drawing/2014/main" id="{0AD2A856-EF1E-4624-AA38-B3EBC943A0C3}"/>
              </a:ext>
            </a:extLst>
          </p:cNvPr>
          <p:cNvSpPr/>
          <p:nvPr/>
        </p:nvSpPr>
        <p:spPr>
          <a:xfrm>
            <a:off x="460928" y="1565546"/>
            <a:ext cx="2932980" cy="920150"/>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Climatic Variables</a:t>
            </a:r>
            <a:endParaRPr lang="en-US" b="1">
              <a:latin typeface="Century Gothic"/>
            </a:endParaRPr>
          </a:p>
        </p:txBody>
      </p:sp>
      <p:sp>
        <p:nvSpPr>
          <p:cNvPr id="7" name="Rectangle: Rounded Corners 6">
            <a:extLst>
              <a:ext uri="{FF2B5EF4-FFF2-40B4-BE49-F238E27FC236}">
                <a16:creationId xmlns:a16="http://schemas.microsoft.com/office/drawing/2014/main" id="{B43AB8B5-E15F-4FD0-B71A-EFF1AEE5BD5F}"/>
              </a:ext>
            </a:extLst>
          </p:cNvPr>
          <p:cNvSpPr/>
          <p:nvPr/>
        </p:nvSpPr>
        <p:spPr>
          <a:xfrm>
            <a:off x="460927" y="3032036"/>
            <a:ext cx="2932980" cy="920150"/>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Topographic &amp; LULC Variables</a:t>
            </a:r>
            <a:endParaRPr lang="en-US" sz="2000" b="1" dirty="0">
              <a:latin typeface="Century Gothic"/>
            </a:endParaRPr>
          </a:p>
        </p:txBody>
      </p:sp>
      <p:sp>
        <p:nvSpPr>
          <p:cNvPr id="8" name="Rectangle: Rounded Corners 7">
            <a:extLst>
              <a:ext uri="{FF2B5EF4-FFF2-40B4-BE49-F238E27FC236}">
                <a16:creationId xmlns:a16="http://schemas.microsoft.com/office/drawing/2014/main" id="{3D9DB6EB-A9FB-45FD-89E0-DA0A2C17F02F}"/>
              </a:ext>
            </a:extLst>
          </p:cNvPr>
          <p:cNvSpPr/>
          <p:nvPr/>
        </p:nvSpPr>
        <p:spPr>
          <a:xfrm>
            <a:off x="460925" y="4671054"/>
            <a:ext cx="2932980" cy="920150"/>
          </a:xfrm>
          <a:prstGeom prst="roundRect">
            <a:avLst/>
          </a:prstGeom>
          <a:solidFill>
            <a:srgbClr val="8A599A"/>
          </a:solidFill>
          <a:ln>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Health Data</a:t>
            </a:r>
            <a:endParaRPr lang="en-US" sz="2000" b="1" dirty="0">
              <a:cs typeface="Calibri"/>
            </a:endParaRPr>
          </a:p>
        </p:txBody>
      </p:sp>
      <p:cxnSp>
        <p:nvCxnSpPr>
          <p:cNvPr id="9" name="Connector: Elbow 8">
            <a:extLst>
              <a:ext uri="{FF2B5EF4-FFF2-40B4-BE49-F238E27FC236}">
                <a16:creationId xmlns:a16="http://schemas.microsoft.com/office/drawing/2014/main" id="{06DA40B1-0D78-4154-B75F-D4E48A8C8186}"/>
              </a:ext>
            </a:extLst>
          </p:cNvPr>
          <p:cNvCxnSpPr/>
          <p:nvPr/>
        </p:nvCxnSpPr>
        <p:spPr>
          <a:xfrm>
            <a:off x="3551160" y="2024723"/>
            <a:ext cx="1115684" cy="117319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nector: Elbow 9">
            <a:extLst>
              <a:ext uri="{FF2B5EF4-FFF2-40B4-BE49-F238E27FC236}">
                <a16:creationId xmlns:a16="http://schemas.microsoft.com/office/drawing/2014/main" id="{E8301483-85D4-4B08-899F-48E56AC9870C}"/>
              </a:ext>
            </a:extLst>
          </p:cNvPr>
          <p:cNvCxnSpPr/>
          <p:nvPr/>
        </p:nvCxnSpPr>
        <p:spPr>
          <a:xfrm flipV="1">
            <a:off x="3622148" y="3772112"/>
            <a:ext cx="1043796" cy="1371599"/>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459E3694-5D18-4F98-B9CE-3697C25EBE32}"/>
              </a:ext>
            </a:extLst>
          </p:cNvPr>
          <p:cNvCxnSpPr/>
          <p:nvPr/>
        </p:nvCxnSpPr>
        <p:spPr>
          <a:xfrm flipV="1">
            <a:off x="3549364" y="3483665"/>
            <a:ext cx="1115683" cy="57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FED33468-E809-4C98-AEEC-221E7A18B8BF}"/>
              </a:ext>
            </a:extLst>
          </p:cNvPr>
          <p:cNvGrpSpPr/>
          <p:nvPr/>
        </p:nvGrpSpPr>
        <p:grpSpPr>
          <a:xfrm>
            <a:off x="4908854" y="3576417"/>
            <a:ext cx="2010753" cy="1586161"/>
            <a:chOff x="4880099" y="2268078"/>
            <a:chExt cx="1838225" cy="1571784"/>
          </a:xfrm>
        </p:grpSpPr>
        <p:sp>
          <p:nvSpPr>
            <p:cNvPr id="16" name="Rectangle: Rounded Corners 15">
              <a:extLst>
                <a:ext uri="{FF2B5EF4-FFF2-40B4-BE49-F238E27FC236}">
                  <a16:creationId xmlns:a16="http://schemas.microsoft.com/office/drawing/2014/main" id="{1233E399-039D-45D3-AA7C-077578386508}"/>
                </a:ext>
              </a:extLst>
            </p:cNvPr>
            <p:cNvSpPr/>
            <p:nvPr/>
          </p:nvSpPr>
          <p:spPr>
            <a:xfrm>
              <a:off x="4880099" y="2268078"/>
              <a:ext cx="1828947" cy="1433907"/>
            </a:xfrm>
            <a:prstGeom prst="roundRect">
              <a:avLst/>
            </a:prstGeom>
            <a:solidFill>
              <a:schemeClr val="bg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tx1">
                      <a:lumMod val="75000"/>
                      <a:lumOff val="25000"/>
                    </a:schemeClr>
                  </a:solidFill>
                  <a:latin typeface="Century Gothic"/>
                  <a:cs typeface="Calibri"/>
                </a:rPr>
                <a:t>Regression Models</a:t>
              </a:r>
            </a:p>
          </p:txBody>
        </p:sp>
        <p:sp>
          <p:nvSpPr>
            <p:cNvPr id="12" name="Rectangle: Rounded Corners 11">
              <a:extLst>
                <a:ext uri="{FF2B5EF4-FFF2-40B4-BE49-F238E27FC236}">
                  <a16:creationId xmlns:a16="http://schemas.microsoft.com/office/drawing/2014/main" id="{F54EB166-8579-49D2-ABDA-72CA6E3496FE}"/>
                </a:ext>
              </a:extLst>
            </p:cNvPr>
            <p:cNvSpPr/>
            <p:nvPr/>
          </p:nvSpPr>
          <p:spPr>
            <a:xfrm>
              <a:off x="4885856" y="2982159"/>
              <a:ext cx="1832468" cy="857703"/>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sz="2000" b="1" dirty="0">
                  <a:latin typeface="Century Gothic"/>
                  <a:cs typeface="Calibri"/>
                </a:rPr>
                <a:t>Stepwise</a:t>
              </a:r>
              <a:endParaRPr lang="en-US" sz="2000" dirty="0">
                <a:latin typeface="Calibri"/>
                <a:cs typeface="Calibri"/>
              </a:endParaRPr>
            </a:p>
            <a:p>
              <a:pPr marL="285750" indent="-285750">
                <a:buFont typeface="Arial"/>
                <a:buChar char="•"/>
              </a:pPr>
              <a:r>
                <a:rPr lang="en-US" sz="2000" b="1" dirty="0">
                  <a:latin typeface="Century Gothic"/>
                  <a:cs typeface="Calibri"/>
                </a:rPr>
                <a:t>Linear</a:t>
              </a:r>
              <a:endParaRPr lang="en-US" sz="2000" dirty="0">
                <a:cs typeface="Calibri" panose="020F0502020204030204"/>
              </a:endParaRPr>
            </a:p>
          </p:txBody>
        </p:sp>
      </p:grpSp>
      <p:sp>
        <p:nvSpPr>
          <p:cNvPr id="14" name="Rectangle: Rounded Corners 13">
            <a:extLst>
              <a:ext uri="{FF2B5EF4-FFF2-40B4-BE49-F238E27FC236}">
                <a16:creationId xmlns:a16="http://schemas.microsoft.com/office/drawing/2014/main" id="{7B71C41E-DEC7-4014-A8ED-26087173673C}"/>
              </a:ext>
            </a:extLst>
          </p:cNvPr>
          <p:cNvSpPr/>
          <p:nvPr/>
        </p:nvSpPr>
        <p:spPr>
          <a:xfrm>
            <a:off x="7910693" y="2940050"/>
            <a:ext cx="1430338" cy="1030288"/>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Risk Matrices</a:t>
            </a:r>
          </a:p>
        </p:txBody>
      </p:sp>
      <p:sp>
        <p:nvSpPr>
          <p:cNvPr id="15" name="Rectangle: Rounded Corners 14">
            <a:extLst>
              <a:ext uri="{FF2B5EF4-FFF2-40B4-BE49-F238E27FC236}">
                <a16:creationId xmlns:a16="http://schemas.microsoft.com/office/drawing/2014/main" id="{4DE473C6-7A0A-4060-A431-8855D6230590}"/>
              </a:ext>
            </a:extLst>
          </p:cNvPr>
          <p:cNvSpPr/>
          <p:nvPr/>
        </p:nvSpPr>
        <p:spPr>
          <a:xfrm>
            <a:off x="10417355" y="2940050"/>
            <a:ext cx="1430338" cy="1030288"/>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Risk </a:t>
            </a:r>
            <a:endParaRPr lang="en-US" sz="2000">
              <a:cs typeface="Calibri"/>
            </a:endParaRPr>
          </a:p>
          <a:p>
            <a:pPr algn="ctr"/>
            <a:r>
              <a:rPr lang="en-US" sz="2000" b="1" dirty="0">
                <a:latin typeface="Century Gothic"/>
                <a:cs typeface="Calibri"/>
              </a:rPr>
              <a:t>Maps</a:t>
            </a:r>
            <a:endParaRPr lang="en-US" sz="2000" dirty="0">
              <a:cs typeface="Calibri"/>
            </a:endParaRPr>
          </a:p>
        </p:txBody>
      </p:sp>
      <p:sp>
        <p:nvSpPr>
          <p:cNvPr id="17" name="Arrow: Right 16">
            <a:extLst>
              <a:ext uri="{FF2B5EF4-FFF2-40B4-BE49-F238E27FC236}">
                <a16:creationId xmlns:a16="http://schemas.microsoft.com/office/drawing/2014/main" id="{7BF54877-6474-412F-8B18-2F832E5A0971}"/>
              </a:ext>
            </a:extLst>
          </p:cNvPr>
          <p:cNvSpPr/>
          <p:nvPr/>
        </p:nvSpPr>
        <p:spPr>
          <a:xfrm>
            <a:off x="7075668" y="3221038"/>
            <a:ext cx="592138" cy="471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D86CDDC-A5F1-4BC0-8FFF-A47E0D7E8A67}"/>
              </a:ext>
            </a:extLst>
          </p:cNvPr>
          <p:cNvSpPr/>
          <p:nvPr/>
        </p:nvSpPr>
        <p:spPr>
          <a:xfrm>
            <a:off x="9582330" y="3221038"/>
            <a:ext cx="592138" cy="471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ABEF144-6F9B-4DF5-91E6-124D17D0B789}"/>
              </a:ext>
            </a:extLst>
          </p:cNvPr>
          <p:cNvGrpSpPr/>
          <p:nvPr/>
        </p:nvGrpSpPr>
        <p:grpSpPr>
          <a:xfrm>
            <a:off x="4908854" y="1923021"/>
            <a:ext cx="2010752" cy="1370501"/>
            <a:chOff x="4880099" y="2268078"/>
            <a:chExt cx="1838225" cy="1358079"/>
          </a:xfrm>
        </p:grpSpPr>
        <p:sp>
          <p:nvSpPr>
            <p:cNvPr id="21" name="Rectangle: Rounded Corners 20">
              <a:extLst>
                <a:ext uri="{FF2B5EF4-FFF2-40B4-BE49-F238E27FC236}">
                  <a16:creationId xmlns:a16="http://schemas.microsoft.com/office/drawing/2014/main" id="{3FF127B7-1E3D-4151-890E-BFF98B95ACF4}"/>
                </a:ext>
              </a:extLst>
            </p:cNvPr>
            <p:cNvSpPr/>
            <p:nvPr/>
          </p:nvSpPr>
          <p:spPr>
            <a:xfrm>
              <a:off x="4880099" y="2268078"/>
              <a:ext cx="1828947" cy="1305684"/>
            </a:xfrm>
            <a:prstGeom prst="roundRect">
              <a:avLst/>
            </a:prstGeom>
            <a:solidFill>
              <a:schemeClr val="bg1"/>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tx1">
                      <a:lumMod val="75000"/>
                      <a:lumOff val="25000"/>
                    </a:schemeClr>
                  </a:solidFill>
                  <a:latin typeface="Century Gothic"/>
                  <a:cs typeface="Calibri"/>
                </a:rPr>
                <a:t>Correlation</a:t>
              </a:r>
              <a:endParaRPr lang="en-US" sz="2000" dirty="0">
                <a:solidFill>
                  <a:schemeClr val="tx1">
                    <a:lumMod val="75000"/>
                    <a:lumOff val="25000"/>
                  </a:schemeClr>
                </a:solidFill>
              </a:endParaRPr>
            </a:p>
          </p:txBody>
        </p:sp>
        <p:sp>
          <p:nvSpPr>
            <p:cNvPr id="22" name="Rectangle: Rounded Corners 21">
              <a:extLst>
                <a:ext uri="{FF2B5EF4-FFF2-40B4-BE49-F238E27FC236}">
                  <a16:creationId xmlns:a16="http://schemas.microsoft.com/office/drawing/2014/main" id="{FFD6D6F9-DA46-4EEF-82D2-3D5FE156635B}"/>
                </a:ext>
              </a:extLst>
            </p:cNvPr>
            <p:cNvSpPr/>
            <p:nvPr/>
          </p:nvSpPr>
          <p:spPr>
            <a:xfrm>
              <a:off x="4885856" y="2768454"/>
              <a:ext cx="1832468" cy="857703"/>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sz="2000" b="1" dirty="0">
                  <a:latin typeface="Century Gothic"/>
                  <a:cs typeface="Calibri"/>
                </a:rPr>
                <a:t>Spearman's Rank</a:t>
              </a:r>
              <a:endParaRPr lang="en-US" sz="2000" dirty="0">
                <a:cs typeface="Calibri" panose="020F0502020204030204"/>
              </a:endParaRPr>
            </a:p>
          </p:txBody>
        </p:sp>
      </p:grpSp>
    </p:spTree>
    <p:extLst>
      <p:ext uri="{BB962C8B-B14F-4D97-AF65-F5344CB8AC3E}">
        <p14:creationId xmlns:p14="http://schemas.microsoft.com/office/powerpoint/2010/main" val="191721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1866EB7-205D-46F0-8FBD-D7862FEEAC6E}"/>
              </a:ext>
            </a:extLst>
          </p:cNvPr>
          <p:cNvSpPr txBox="1">
            <a:spLocks/>
          </p:cNvSpPr>
          <p:nvPr/>
        </p:nvSpPr>
        <p:spPr>
          <a:xfrm>
            <a:off x="279639" y="462189"/>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Data Processing</a:t>
            </a:r>
            <a:endParaRPr lang="en-US" sz="4000">
              <a:cs typeface="Calibri Light" panose="020F0302020204030204"/>
            </a:endParaRPr>
          </a:p>
        </p:txBody>
      </p:sp>
      <p:sp>
        <p:nvSpPr>
          <p:cNvPr id="6" name="Rectangle: Rounded Corners 5">
            <a:extLst>
              <a:ext uri="{FF2B5EF4-FFF2-40B4-BE49-F238E27FC236}">
                <a16:creationId xmlns:a16="http://schemas.microsoft.com/office/drawing/2014/main" id="{0AD2A856-EF1E-4624-AA38-B3EBC943A0C3}"/>
              </a:ext>
            </a:extLst>
          </p:cNvPr>
          <p:cNvSpPr/>
          <p:nvPr/>
        </p:nvSpPr>
        <p:spPr>
          <a:xfrm>
            <a:off x="496223" y="1263960"/>
            <a:ext cx="3228715" cy="529167"/>
          </a:xfrm>
          <a:prstGeom prst="roundRect">
            <a:avLst/>
          </a:prstGeom>
          <a:solidFill>
            <a:srgbClr val="D0652A"/>
          </a:solidFill>
          <a:ln>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Climatic Variables</a:t>
            </a:r>
            <a:endParaRPr lang="en-US" sz="2000" b="1" dirty="0">
              <a:latin typeface="Century Gothic"/>
            </a:endParaRPr>
          </a:p>
        </p:txBody>
      </p:sp>
      <p:sp>
        <p:nvSpPr>
          <p:cNvPr id="7" name="Rectangle: Rounded Corners 6">
            <a:extLst>
              <a:ext uri="{FF2B5EF4-FFF2-40B4-BE49-F238E27FC236}">
                <a16:creationId xmlns:a16="http://schemas.microsoft.com/office/drawing/2014/main" id="{B43AB8B5-E15F-4FD0-B71A-EFF1AEE5BD5F}"/>
              </a:ext>
            </a:extLst>
          </p:cNvPr>
          <p:cNvSpPr/>
          <p:nvPr/>
        </p:nvSpPr>
        <p:spPr>
          <a:xfrm>
            <a:off x="4375407" y="1262726"/>
            <a:ext cx="3157426" cy="53763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Topographic Variables</a:t>
            </a:r>
            <a:endParaRPr lang="en-US" sz="2000" b="1">
              <a:latin typeface="Century Gothic"/>
            </a:endParaRPr>
          </a:p>
        </p:txBody>
      </p:sp>
      <p:pic>
        <p:nvPicPr>
          <p:cNvPr id="2" name="Picture 12" descr="Chart&#10;&#10;Description automatically generated">
            <a:extLst>
              <a:ext uri="{FF2B5EF4-FFF2-40B4-BE49-F238E27FC236}">
                <a16:creationId xmlns:a16="http://schemas.microsoft.com/office/drawing/2014/main" id="{A0F6714D-77BB-4AE6-B640-240CF2284A2A}"/>
              </a:ext>
            </a:extLst>
          </p:cNvPr>
          <p:cNvPicPr>
            <a:picLocks noChangeAspect="1"/>
          </p:cNvPicPr>
          <p:nvPr/>
        </p:nvPicPr>
        <p:blipFill rotWithShape="1">
          <a:blip r:embed="rId3"/>
          <a:srcRect l="-319" t="2345" r="34845" b="592"/>
          <a:stretch/>
        </p:blipFill>
        <p:spPr>
          <a:xfrm>
            <a:off x="4411717" y="1926266"/>
            <a:ext cx="2255531" cy="2069426"/>
          </a:xfrm>
          <a:prstGeom prst="rect">
            <a:avLst/>
          </a:prstGeom>
        </p:spPr>
      </p:pic>
      <p:sp>
        <p:nvSpPr>
          <p:cNvPr id="30" name="Rectangle 29">
            <a:extLst>
              <a:ext uri="{FF2B5EF4-FFF2-40B4-BE49-F238E27FC236}">
                <a16:creationId xmlns:a16="http://schemas.microsoft.com/office/drawing/2014/main" id="{8D808E74-97ED-4C0C-AB30-F93E0FF65F9C}"/>
              </a:ext>
            </a:extLst>
          </p:cNvPr>
          <p:cNvSpPr/>
          <p:nvPr/>
        </p:nvSpPr>
        <p:spPr>
          <a:xfrm>
            <a:off x="510468" y="4301823"/>
            <a:ext cx="2247261" cy="1940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F3F3F"/>
                </a:solidFill>
                <a:cs typeface="Calibri"/>
              </a:rPr>
              <a:t>Precipitation</a:t>
            </a:r>
            <a:endParaRPr lang="en-US">
              <a:solidFill>
                <a:srgbClr val="3F3F3F"/>
              </a:solidFill>
            </a:endParaRPr>
          </a:p>
        </p:txBody>
      </p:sp>
      <p:sp>
        <p:nvSpPr>
          <p:cNvPr id="33" name="TextBox 32">
            <a:extLst>
              <a:ext uri="{FF2B5EF4-FFF2-40B4-BE49-F238E27FC236}">
                <a16:creationId xmlns:a16="http://schemas.microsoft.com/office/drawing/2014/main" id="{082BAD5F-F201-4ABA-9993-3537FC11D8DE}"/>
              </a:ext>
            </a:extLst>
          </p:cNvPr>
          <p:cNvSpPr txBox="1"/>
          <p:nvPr/>
        </p:nvSpPr>
        <p:spPr>
          <a:xfrm>
            <a:off x="3192606" y="1866725"/>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High</a:t>
            </a:r>
          </a:p>
        </p:txBody>
      </p:sp>
      <p:sp>
        <p:nvSpPr>
          <p:cNvPr id="35" name="TextBox 34">
            <a:extLst>
              <a:ext uri="{FF2B5EF4-FFF2-40B4-BE49-F238E27FC236}">
                <a16:creationId xmlns:a16="http://schemas.microsoft.com/office/drawing/2014/main" id="{18972746-55EB-4761-A02F-B872ED7DEE60}"/>
              </a:ext>
            </a:extLst>
          </p:cNvPr>
          <p:cNvSpPr txBox="1"/>
          <p:nvPr/>
        </p:nvSpPr>
        <p:spPr>
          <a:xfrm>
            <a:off x="3192606" y="2470144"/>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Low</a:t>
            </a:r>
            <a:endParaRPr lang="en-US">
              <a:solidFill>
                <a:srgbClr val="3F3F3F"/>
              </a:solidFill>
            </a:endParaRPr>
          </a:p>
        </p:txBody>
      </p:sp>
      <p:sp>
        <p:nvSpPr>
          <p:cNvPr id="37" name="TextBox 36">
            <a:extLst>
              <a:ext uri="{FF2B5EF4-FFF2-40B4-BE49-F238E27FC236}">
                <a16:creationId xmlns:a16="http://schemas.microsoft.com/office/drawing/2014/main" id="{5DC6CC4D-966A-420A-80B8-9D010F8A9B56}"/>
              </a:ext>
            </a:extLst>
          </p:cNvPr>
          <p:cNvSpPr txBox="1"/>
          <p:nvPr/>
        </p:nvSpPr>
        <p:spPr>
          <a:xfrm>
            <a:off x="3192606" y="2164411"/>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Med</a:t>
            </a:r>
            <a:endParaRPr lang="en-US">
              <a:solidFill>
                <a:srgbClr val="3F3F3F"/>
              </a:solidFill>
            </a:endParaRPr>
          </a:p>
        </p:txBody>
      </p:sp>
      <p:grpSp>
        <p:nvGrpSpPr>
          <p:cNvPr id="42" name="Group 41">
            <a:extLst>
              <a:ext uri="{FF2B5EF4-FFF2-40B4-BE49-F238E27FC236}">
                <a16:creationId xmlns:a16="http://schemas.microsoft.com/office/drawing/2014/main" id="{B00F75D0-B9A2-41AF-9F4D-97E3DC4F00F8}"/>
              </a:ext>
            </a:extLst>
          </p:cNvPr>
          <p:cNvGrpSpPr/>
          <p:nvPr/>
        </p:nvGrpSpPr>
        <p:grpSpPr>
          <a:xfrm>
            <a:off x="4407630" y="4351424"/>
            <a:ext cx="2254787" cy="2031601"/>
            <a:chOff x="8607308" y="3677483"/>
            <a:chExt cx="2747965" cy="2709737"/>
          </a:xfrm>
        </p:grpSpPr>
        <p:pic>
          <p:nvPicPr>
            <p:cNvPr id="40" name="Picture 13" descr="A picture containing text, nature&#10;&#10;Description automatically generated">
              <a:extLst>
                <a:ext uri="{FF2B5EF4-FFF2-40B4-BE49-F238E27FC236}">
                  <a16:creationId xmlns:a16="http://schemas.microsoft.com/office/drawing/2014/main" id="{6C5286B7-E121-4D50-A955-3C37B3397EB6}"/>
                </a:ext>
              </a:extLst>
            </p:cNvPr>
            <p:cNvPicPr>
              <a:picLocks noChangeAspect="1"/>
            </p:cNvPicPr>
            <p:nvPr/>
          </p:nvPicPr>
          <p:blipFill rotWithShape="1">
            <a:blip r:embed="rId4"/>
            <a:srcRect l="-538" r="33763" b="-333"/>
            <a:stretch/>
          </p:blipFill>
          <p:spPr>
            <a:xfrm>
              <a:off x="8607308" y="3677483"/>
              <a:ext cx="2747965" cy="2648402"/>
            </a:xfrm>
            <a:prstGeom prst="rect">
              <a:avLst/>
            </a:prstGeom>
          </p:spPr>
        </p:pic>
        <p:pic>
          <p:nvPicPr>
            <p:cNvPr id="41" name="Picture 12" descr="Chart&#10;&#10;Description automatically generated">
              <a:extLst>
                <a:ext uri="{FF2B5EF4-FFF2-40B4-BE49-F238E27FC236}">
                  <a16:creationId xmlns:a16="http://schemas.microsoft.com/office/drawing/2014/main" id="{A9415CFD-FE9D-4544-B971-EE4DDC7487CE}"/>
                </a:ext>
              </a:extLst>
            </p:cNvPr>
            <p:cNvPicPr>
              <a:picLocks noChangeAspect="1"/>
            </p:cNvPicPr>
            <p:nvPr/>
          </p:nvPicPr>
          <p:blipFill rotWithShape="1">
            <a:blip r:embed="rId3"/>
            <a:srcRect l="94920" t="97686" r="-145" b="-4977"/>
            <a:stretch/>
          </p:blipFill>
          <p:spPr>
            <a:xfrm>
              <a:off x="11108606" y="6197054"/>
              <a:ext cx="213653" cy="190166"/>
            </a:xfrm>
            <a:prstGeom prst="rect">
              <a:avLst/>
            </a:prstGeom>
          </p:spPr>
        </p:pic>
      </p:grpSp>
      <p:sp>
        <p:nvSpPr>
          <p:cNvPr id="70" name="Rectangle: Rounded Corners 69">
            <a:extLst>
              <a:ext uri="{FF2B5EF4-FFF2-40B4-BE49-F238E27FC236}">
                <a16:creationId xmlns:a16="http://schemas.microsoft.com/office/drawing/2014/main" id="{37DCA8E0-1EEF-42B0-8974-CBECD6381E0D}"/>
              </a:ext>
            </a:extLst>
          </p:cNvPr>
          <p:cNvSpPr/>
          <p:nvPr/>
        </p:nvSpPr>
        <p:spPr>
          <a:xfrm>
            <a:off x="7811994" y="1262725"/>
            <a:ext cx="3718144" cy="537634"/>
          </a:xfrm>
          <a:prstGeom prst="roundRect">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LULC Variables</a:t>
            </a:r>
            <a:endParaRPr lang="en-US" sz="2000"/>
          </a:p>
        </p:txBody>
      </p:sp>
      <p:sp>
        <p:nvSpPr>
          <p:cNvPr id="72" name="TextBox 71">
            <a:extLst>
              <a:ext uri="{FF2B5EF4-FFF2-40B4-BE49-F238E27FC236}">
                <a16:creationId xmlns:a16="http://schemas.microsoft.com/office/drawing/2014/main" id="{351FA72E-879B-44F8-B5AD-ED8E8160D624}"/>
              </a:ext>
            </a:extLst>
          </p:cNvPr>
          <p:cNvSpPr txBox="1"/>
          <p:nvPr/>
        </p:nvSpPr>
        <p:spPr>
          <a:xfrm rot="16200000">
            <a:off x="-563738" y="3090190"/>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Temperature</a:t>
            </a:r>
            <a:endParaRPr lang="en-US" sz="1400">
              <a:solidFill>
                <a:srgbClr val="3F3F3F"/>
              </a:solidFill>
            </a:endParaRPr>
          </a:p>
        </p:txBody>
      </p:sp>
      <p:sp>
        <p:nvSpPr>
          <p:cNvPr id="9" name="TextBox 8">
            <a:extLst>
              <a:ext uri="{FF2B5EF4-FFF2-40B4-BE49-F238E27FC236}">
                <a16:creationId xmlns:a16="http://schemas.microsoft.com/office/drawing/2014/main" id="{AE6E5A63-F401-4863-8C11-591E59B59BD5}"/>
              </a:ext>
            </a:extLst>
          </p:cNvPr>
          <p:cNvSpPr txBox="1"/>
          <p:nvPr/>
        </p:nvSpPr>
        <p:spPr>
          <a:xfrm>
            <a:off x="6913714" y="1923440"/>
            <a:ext cx="8188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4000m</a:t>
            </a:r>
            <a:endParaRPr lang="en-US">
              <a:solidFill>
                <a:srgbClr val="3F3F3F"/>
              </a:solidFill>
            </a:endParaRPr>
          </a:p>
        </p:txBody>
      </p:sp>
      <p:sp>
        <p:nvSpPr>
          <p:cNvPr id="10" name="TextBox 9">
            <a:extLst>
              <a:ext uri="{FF2B5EF4-FFF2-40B4-BE49-F238E27FC236}">
                <a16:creationId xmlns:a16="http://schemas.microsoft.com/office/drawing/2014/main" id="{CF28DB25-C8E2-41F6-B4F2-EAD130E68291}"/>
              </a:ext>
            </a:extLst>
          </p:cNvPr>
          <p:cNvSpPr txBox="1"/>
          <p:nvPr/>
        </p:nvSpPr>
        <p:spPr>
          <a:xfrm>
            <a:off x="6920331" y="2458772"/>
            <a:ext cx="7373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150m</a:t>
            </a:r>
            <a:endParaRPr lang="en-US" dirty="0">
              <a:solidFill>
                <a:srgbClr val="3F3F3F"/>
              </a:solidFill>
            </a:endParaRPr>
          </a:p>
        </p:txBody>
      </p:sp>
      <p:pic>
        <p:nvPicPr>
          <p:cNvPr id="11" name="Picture 24" descr="Background pattern&#10;&#10;Description automatically generated">
            <a:extLst>
              <a:ext uri="{FF2B5EF4-FFF2-40B4-BE49-F238E27FC236}">
                <a16:creationId xmlns:a16="http://schemas.microsoft.com/office/drawing/2014/main" id="{2F69C7AF-D40E-4B89-B099-00C69D03A3D6}"/>
              </a:ext>
            </a:extLst>
          </p:cNvPr>
          <p:cNvPicPr>
            <a:picLocks noChangeAspect="1"/>
          </p:cNvPicPr>
          <p:nvPr/>
        </p:nvPicPr>
        <p:blipFill>
          <a:blip r:embed="rId5"/>
          <a:stretch>
            <a:fillRect/>
          </a:stretch>
        </p:blipFill>
        <p:spPr>
          <a:xfrm>
            <a:off x="6706529" y="1925781"/>
            <a:ext cx="252563" cy="802305"/>
          </a:xfrm>
          <a:prstGeom prst="rect">
            <a:avLst/>
          </a:prstGeom>
        </p:spPr>
      </p:pic>
      <p:sp>
        <p:nvSpPr>
          <p:cNvPr id="16" name="TextBox 15">
            <a:extLst>
              <a:ext uri="{FF2B5EF4-FFF2-40B4-BE49-F238E27FC236}">
                <a16:creationId xmlns:a16="http://schemas.microsoft.com/office/drawing/2014/main" id="{FD4435DE-5107-463F-9C93-FE7AE5C64C23}"/>
              </a:ext>
            </a:extLst>
          </p:cNvPr>
          <p:cNvSpPr txBox="1"/>
          <p:nvPr/>
        </p:nvSpPr>
        <p:spPr>
          <a:xfrm>
            <a:off x="6935841" y="4299967"/>
            <a:ext cx="576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25°</a:t>
            </a:r>
            <a:endParaRPr lang="en-US">
              <a:solidFill>
                <a:srgbClr val="3F3F3F"/>
              </a:solidFill>
            </a:endParaRPr>
          </a:p>
        </p:txBody>
      </p:sp>
      <p:sp>
        <p:nvSpPr>
          <p:cNvPr id="19" name="TextBox 18">
            <a:extLst>
              <a:ext uri="{FF2B5EF4-FFF2-40B4-BE49-F238E27FC236}">
                <a16:creationId xmlns:a16="http://schemas.microsoft.com/office/drawing/2014/main" id="{AB0D48AA-8E7B-4762-B1CD-0C5EC33EC2C3}"/>
              </a:ext>
            </a:extLst>
          </p:cNvPr>
          <p:cNvSpPr txBox="1"/>
          <p:nvPr/>
        </p:nvSpPr>
        <p:spPr>
          <a:xfrm>
            <a:off x="6967596" y="4877733"/>
            <a:ext cx="73734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0</a:t>
            </a:r>
            <a:r>
              <a:rPr lang="en-US" sz="1400">
                <a:solidFill>
                  <a:srgbClr val="3F3F3F"/>
                </a:solidFill>
                <a:latin typeface="Century Gothic"/>
                <a:ea typeface="+mn-lt"/>
                <a:cs typeface="+mn-lt"/>
              </a:rPr>
              <a:t>°</a:t>
            </a:r>
            <a:endParaRPr lang="en-US">
              <a:solidFill>
                <a:srgbClr val="3F3F3F"/>
              </a:solidFill>
              <a:latin typeface="Century Gothic"/>
              <a:cs typeface="Calibri" panose="020F0502020204030204"/>
            </a:endParaRPr>
          </a:p>
        </p:txBody>
      </p:sp>
      <p:pic>
        <p:nvPicPr>
          <p:cNvPr id="20" name="Picture 25" descr="Background pattern&#10;&#10;Description automatically generated">
            <a:extLst>
              <a:ext uri="{FF2B5EF4-FFF2-40B4-BE49-F238E27FC236}">
                <a16:creationId xmlns:a16="http://schemas.microsoft.com/office/drawing/2014/main" id="{D33F78F1-C8A9-4C26-BF61-29106616CF41}"/>
              </a:ext>
            </a:extLst>
          </p:cNvPr>
          <p:cNvPicPr>
            <a:picLocks noChangeAspect="1"/>
          </p:cNvPicPr>
          <p:nvPr/>
        </p:nvPicPr>
        <p:blipFill>
          <a:blip r:embed="rId6"/>
          <a:stretch>
            <a:fillRect/>
          </a:stretch>
        </p:blipFill>
        <p:spPr>
          <a:xfrm>
            <a:off x="6690052" y="4352281"/>
            <a:ext cx="251641" cy="802304"/>
          </a:xfrm>
          <a:prstGeom prst="rect">
            <a:avLst/>
          </a:prstGeom>
        </p:spPr>
      </p:pic>
      <p:pic>
        <p:nvPicPr>
          <p:cNvPr id="4" name="Picture 12" descr="Chart&#10;&#10;Description automatically generated">
            <a:extLst>
              <a:ext uri="{FF2B5EF4-FFF2-40B4-BE49-F238E27FC236}">
                <a16:creationId xmlns:a16="http://schemas.microsoft.com/office/drawing/2014/main" id="{F6A1C9B0-E66F-4E8A-9F52-528F7C1B3420}"/>
              </a:ext>
            </a:extLst>
          </p:cNvPr>
          <p:cNvPicPr>
            <a:picLocks noChangeAspect="1"/>
          </p:cNvPicPr>
          <p:nvPr/>
        </p:nvPicPr>
        <p:blipFill rotWithShape="1">
          <a:blip r:embed="rId3"/>
          <a:srcRect l="94920" t="97686" r="-145" b="-4977"/>
          <a:stretch/>
        </p:blipFill>
        <p:spPr>
          <a:xfrm>
            <a:off x="2563885" y="3833253"/>
            <a:ext cx="175309" cy="142575"/>
          </a:xfrm>
          <a:prstGeom prst="rect">
            <a:avLst/>
          </a:prstGeom>
        </p:spPr>
      </p:pic>
      <p:pic>
        <p:nvPicPr>
          <p:cNvPr id="5" name="Picture 12" descr="Chart&#10;&#10;Description automatically generated">
            <a:extLst>
              <a:ext uri="{FF2B5EF4-FFF2-40B4-BE49-F238E27FC236}">
                <a16:creationId xmlns:a16="http://schemas.microsoft.com/office/drawing/2014/main" id="{69BD197C-6D71-48A9-8E91-E4C297B5C55C}"/>
              </a:ext>
            </a:extLst>
          </p:cNvPr>
          <p:cNvPicPr>
            <a:picLocks noChangeAspect="1"/>
          </p:cNvPicPr>
          <p:nvPr/>
        </p:nvPicPr>
        <p:blipFill rotWithShape="1">
          <a:blip r:embed="rId3"/>
          <a:srcRect l="94920" t="97686" r="-145" b="-4977"/>
          <a:stretch/>
        </p:blipFill>
        <p:spPr>
          <a:xfrm>
            <a:off x="6481039" y="3917664"/>
            <a:ext cx="175309" cy="142575"/>
          </a:xfrm>
          <a:prstGeom prst="rect">
            <a:avLst/>
          </a:prstGeom>
        </p:spPr>
      </p:pic>
      <p:pic>
        <p:nvPicPr>
          <p:cNvPr id="12" name="Picture 14" descr="A picture containing map&#10;&#10;Description automatically generated">
            <a:extLst>
              <a:ext uri="{FF2B5EF4-FFF2-40B4-BE49-F238E27FC236}">
                <a16:creationId xmlns:a16="http://schemas.microsoft.com/office/drawing/2014/main" id="{1A097A89-961F-4EAD-9C5C-3A7A5A7F7CE1}"/>
              </a:ext>
            </a:extLst>
          </p:cNvPr>
          <p:cNvPicPr>
            <a:picLocks noChangeAspect="1"/>
          </p:cNvPicPr>
          <p:nvPr/>
        </p:nvPicPr>
        <p:blipFill>
          <a:blip r:embed="rId7"/>
          <a:stretch>
            <a:fillRect/>
          </a:stretch>
        </p:blipFill>
        <p:spPr>
          <a:xfrm>
            <a:off x="507700" y="4250765"/>
            <a:ext cx="2362200" cy="2023596"/>
          </a:xfrm>
          <a:prstGeom prst="rect">
            <a:avLst/>
          </a:prstGeom>
        </p:spPr>
      </p:pic>
      <p:pic>
        <p:nvPicPr>
          <p:cNvPr id="15" name="Picture 16" descr="Map&#10;&#10;Description automatically generated">
            <a:extLst>
              <a:ext uri="{FF2B5EF4-FFF2-40B4-BE49-F238E27FC236}">
                <a16:creationId xmlns:a16="http://schemas.microsoft.com/office/drawing/2014/main" id="{AD1D7291-39BF-40BE-AFAD-FD124CD42291}"/>
              </a:ext>
            </a:extLst>
          </p:cNvPr>
          <p:cNvPicPr>
            <a:picLocks noChangeAspect="1"/>
          </p:cNvPicPr>
          <p:nvPr/>
        </p:nvPicPr>
        <p:blipFill>
          <a:blip r:embed="rId8"/>
          <a:stretch>
            <a:fillRect/>
          </a:stretch>
        </p:blipFill>
        <p:spPr>
          <a:xfrm>
            <a:off x="507700" y="1922237"/>
            <a:ext cx="2362200" cy="2137227"/>
          </a:xfrm>
          <a:prstGeom prst="rect">
            <a:avLst/>
          </a:prstGeom>
        </p:spPr>
      </p:pic>
      <p:pic>
        <p:nvPicPr>
          <p:cNvPr id="22" name="Picture 22" descr="Background pattern&#10;&#10;Description automatically generated">
            <a:extLst>
              <a:ext uri="{FF2B5EF4-FFF2-40B4-BE49-F238E27FC236}">
                <a16:creationId xmlns:a16="http://schemas.microsoft.com/office/drawing/2014/main" id="{BA533C61-098C-4F17-B339-1684E0929A78}"/>
              </a:ext>
            </a:extLst>
          </p:cNvPr>
          <p:cNvPicPr>
            <a:picLocks noChangeAspect="1"/>
          </p:cNvPicPr>
          <p:nvPr/>
        </p:nvPicPr>
        <p:blipFill>
          <a:blip r:embed="rId9"/>
          <a:stretch>
            <a:fillRect/>
          </a:stretch>
        </p:blipFill>
        <p:spPr>
          <a:xfrm>
            <a:off x="2924978" y="1940409"/>
            <a:ext cx="265045" cy="803827"/>
          </a:xfrm>
          <a:prstGeom prst="rect">
            <a:avLst/>
          </a:prstGeom>
        </p:spPr>
      </p:pic>
      <p:sp>
        <p:nvSpPr>
          <p:cNvPr id="69" name="TextBox 68">
            <a:extLst>
              <a:ext uri="{FF2B5EF4-FFF2-40B4-BE49-F238E27FC236}">
                <a16:creationId xmlns:a16="http://schemas.microsoft.com/office/drawing/2014/main" id="{4B0336DF-BEDF-410A-8EFF-7B431B0FC161}"/>
              </a:ext>
            </a:extLst>
          </p:cNvPr>
          <p:cNvSpPr txBox="1"/>
          <p:nvPr/>
        </p:nvSpPr>
        <p:spPr>
          <a:xfrm rot="16200000">
            <a:off x="-563738" y="5197285"/>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Precipitation</a:t>
            </a:r>
            <a:endParaRPr lang="en-US">
              <a:solidFill>
                <a:srgbClr val="3F3F3F"/>
              </a:solidFill>
            </a:endParaRPr>
          </a:p>
        </p:txBody>
      </p:sp>
      <p:sp>
        <p:nvSpPr>
          <p:cNvPr id="71" name="TextBox 70">
            <a:extLst>
              <a:ext uri="{FF2B5EF4-FFF2-40B4-BE49-F238E27FC236}">
                <a16:creationId xmlns:a16="http://schemas.microsoft.com/office/drawing/2014/main" id="{B1764D35-FC2B-4A73-9DB5-BF5C72255F25}"/>
              </a:ext>
            </a:extLst>
          </p:cNvPr>
          <p:cNvSpPr txBox="1"/>
          <p:nvPr/>
        </p:nvSpPr>
        <p:spPr>
          <a:xfrm rot="-5400000">
            <a:off x="3336151" y="5316554"/>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Slope</a:t>
            </a:r>
            <a:endParaRPr lang="en-US">
              <a:solidFill>
                <a:srgbClr val="3F3F3F"/>
              </a:solidFill>
            </a:endParaRPr>
          </a:p>
        </p:txBody>
      </p:sp>
      <p:sp>
        <p:nvSpPr>
          <p:cNvPr id="73" name="TextBox 72">
            <a:extLst>
              <a:ext uri="{FF2B5EF4-FFF2-40B4-BE49-F238E27FC236}">
                <a16:creationId xmlns:a16="http://schemas.microsoft.com/office/drawing/2014/main" id="{5592DFE8-B16E-482C-BD0F-0BCA2C2B913D}"/>
              </a:ext>
            </a:extLst>
          </p:cNvPr>
          <p:cNvSpPr txBox="1"/>
          <p:nvPr/>
        </p:nvSpPr>
        <p:spPr>
          <a:xfrm rot="-5400000">
            <a:off x="3316273" y="2990798"/>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Elevation</a:t>
            </a:r>
            <a:endParaRPr lang="en-US">
              <a:solidFill>
                <a:srgbClr val="3F3F3F"/>
              </a:solidFill>
            </a:endParaRPr>
          </a:p>
        </p:txBody>
      </p:sp>
      <p:grpSp>
        <p:nvGrpSpPr>
          <p:cNvPr id="54" name="Group 53">
            <a:extLst>
              <a:ext uri="{FF2B5EF4-FFF2-40B4-BE49-F238E27FC236}">
                <a16:creationId xmlns:a16="http://schemas.microsoft.com/office/drawing/2014/main" id="{67A31562-2724-4869-82E0-B63EBC10C696}"/>
              </a:ext>
            </a:extLst>
          </p:cNvPr>
          <p:cNvGrpSpPr/>
          <p:nvPr/>
        </p:nvGrpSpPr>
        <p:grpSpPr>
          <a:xfrm>
            <a:off x="8098518" y="1918876"/>
            <a:ext cx="2315742" cy="2181027"/>
            <a:chOff x="7884688" y="1518999"/>
            <a:chExt cx="2655031" cy="2598322"/>
          </a:xfrm>
        </p:grpSpPr>
        <p:pic>
          <p:nvPicPr>
            <p:cNvPr id="52" name="Picture 13" descr="Map&#10;&#10;Description automatically generated">
              <a:extLst>
                <a:ext uri="{FF2B5EF4-FFF2-40B4-BE49-F238E27FC236}">
                  <a16:creationId xmlns:a16="http://schemas.microsoft.com/office/drawing/2014/main" id="{3C8DEDA7-7030-4A41-BB1D-F82F35A024D2}"/>
                </a:ext>
              </a:extLst>
            </p:cNvPr>
            <p:cNvPicPr>
              <a:picLocks noChangeAspect="1"/>
            </p:cNvPicPr>
            <p:nvPr/>
          </p:nvPicPr>
          <p:blipFill rotWithShape="1">
            <a:blip r:embed="rId10"/>
            <a:srcRect l="491" t="-1078" r="21931" b="5388"/>
            <a:stretch/>
          </p:blipFill>
          <p:spPr>
            <a:xfrm>
              <a:off x="7884688" y="1518999"/>
              <a:ext cx="2655031" cy="2490345"/>
            </a:xfrm>
            <a:prstGeom prst="rect">
              <a:avLst/>
            </a:prstGeom>
          </p:spPr>
        </p:pic>
        <p:pic>
          <p:nvPicPr>
            <p:cNvPr id="53" name="Picture 14">
              <a:extLst>
                <a:ext uri="{FF2B5EF4-FFF2-40B4-BE49-F238E27FC236}">
                  <a16:creationId xmlns:a16="http://schemas.microsoft.com/office/drawing/2014/main" id="{89E4D665-A6BA-4991-BCCF-54E288325925}"/>
                </a:ext>
              </a:extLst>
            </p:cNvPr>
            <p:cNvPicPr>
              <a:picLocks noChangeAspect="1"/>
            </p:cNvPicPr>
            <p:nvPr/>
          </p:nvPicPr>
          <p:blipFill>
            <a:blip r:embed="rId11"/>
            <a:stretch>
              <a:fillRect/>
            </a:stretch>
          </p:blipFill>
          <p:spPr>
            <a:xfrm>
              <a:off x="10317537" y="3917296"/>
              <a:ext cx="219075" cy="200025"/>
            </a:xfrm>
            <a:prstGeom prst="rect">
              <a:avLst/>
            </a:prstGeom>
          </p:spPr>
        </p:pic>
      </p:grpSp>
      <p:sp>
        <p:nvSpPr>
          <p:cNvPr id="66" name="TextBox 65">
            <a:extLst>
              <a:ext uri="{FF2B5EF4-FFF2-40B4-BE49-F238E27FC236}">
                <a16:creationId xmlns:a16="http://schemas.microsoft.com/office/drawing/2014/main" id="{94FA0B70-E157-437E-80CF-7689BA7A70C7}"/>
              </a:ext>
            </a:extLst>
          </p:cNvPr>
          <p:cNvSpPr txBox="1"/>
          <p:nvPr/>
        </p:nvSpPr>
        <p:spPr>
          <a:xfrm>
            <a:off x="10800894" y="1919349"/>
            <a:ext cx="20744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Forest</a:t>
            </a:r>
          </a:p>
        </p:txBody>
      </p:sp>
      <p:sp>
        <p:nvSpPr>
          <p:cNvPr id="64" name="TextBox 63">
            <a:extLst>
              <a:ext uri="{FF2B5EF4-FFF2-40B4-BE49-F238E27FC236}">
                <a16:creationId xmlns:a16="http://schemas.microsoft.com/office/drawing/2014/main" id="{3E3C5719-20B5-49F2-A581-B8E015EE893F}"/>
              </a:ext>
            </a:extLst>
          </p:cNvPr>
          <p:cNvSpPr txBox="1"/>
          <p:nvPr/>
        </p:nvSpPr>
        <p:spPr>
          <a:xfrm>
            <a:off x="10802642" y="2151203"/>
            <a:ext cx="20744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Pasture</a:t>
            </a:r>
            <a:endParaRPr lang="en-US">
              <a:solidFill>
                <a:srgbClr val="3F3F3F"/>
              </a:solidFill>
            </a:endParaRPr>
          </a:p>
        </p:txBody>
      </p:sp>
      <p:sp>
        <p:nvSpPr>
          <p:cNvPr id="62" name="TextBox 61">
            <a:extLst>
              <a:ext uri="{FF2B5EF4-FFF2-40B4-BE49-F238E27FC236}">
                <a16:creationId xmlns:a16="http://schemas.microsoft.com/office/drawing/2014/main" id="{C1A80DC6-7390-453E-8C5D-4740FFCB4B9A}"/>
              </a:ext>
            </a:extLst>
          </p:cNvPr>
          <p:cNvSpPr txBox="1"/>
          <p:nvPr/>
        </p:nvSpPr>
        <p:spPr>
          <a:xfrm>
            <a:off x="10799038" y="2380847"/>
            <a:ext cx="20744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Mining</a:t>
            </a:r>
            <a:endParaRPr lang="en-US">
              <a:solidFill>
                <a:srgbClr val="3F3F3F"/>
              </a:solidFill>
            </a:endParaRPr>
          </a:p>
        </p:txBody>
      </p:sp>
      <p:sp>
        <p:nvSpPr>
          <p:cNvPr id="61" name="TextBox 60">
            <a:extLst>
              <a:ext uri="{FF2B5EF4-FFF2-40B4-BE49-F238E27FC236}">
                <a16:creationId xmlns:a16="http://schemas.microsoft.com/office/drawing/2014/main" id="{E4B34996-7747-461C-8FB9-84C0461E17C0}"/>
              </a:ext>
            </a:extLst>
          </p:cNvPr>
          <p:cNvSpPr txBox="1"/>
          <p:nvPr/>
        </p:nvSpPr>
        <p:spPr>
          <a:xfrm>
            <a:off x="10800948" y="2682441"/>
            <a:ext cx="2074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Water</a:t>
            </a:r>
            <a:endParaRPr lang="en-US" sz="1400">
              <a:solidFill>
                <a:srgbClr val="3F3F3F"/>
              </a:solidFill>
              <a:latin typeface="Century Gothic"/>
              <a:cs typeface="Calibri"/>
            </a:endParaRPr>
          </a:p>
        </p:txBody>
      </p:sp>
      <p:grpSp>
        <p:nvGrpSpPr>
          <p:cNvPr id="96" name="Group 95">
            <a:extLst>
              <a:ext uri="{FF2B5EF4-FFF2-40B4-BE49-F238E27FC236}">
                <a16:creationId xmlns:a16="http://schemas.microsoft.com/office/drawing/2014/main" id="{0FD49850-ABEC-47BD-89FE-BC47335006DE}"/>
              </a:ext>
            </a:extLst>
          </p:cNvPr>
          <p:cNvGrpSpPr/>
          <p:nvPr/>
        </p:nvGrpSpPr>
        <p:grpSpPr>
          <a:xfrm>
            <a:off x="8151518" y="4365236"/>
            <a:ext cx="2258469" cy="2026672"/>
            <a:chOff x="3547241" y="876559"/>
            <a:chExt cx="3048003" cy="2879733"/>
          </a:xfrm>
        </p:grpSpPr>
        <p:pic>
          <p:nvPicPr>
            <p:cNvPr id="94" name="Picture 8" descr="Map&#10;&#10;Description automatically generated">
              <a:extLst>
                <a:ext uri="{FF2B5EF4-FFF2-40B4-BE49-F238E27FC236}">
                  <a16:creationId xmlns:a16="http://schemas.microsoft.com/office/drawing/2014/main" id="{5923AD6A-15EC-4D9A-B412-EB614A8D18B7}"/>
                </a:ext>
              </a:extLst>
            </p:cNvPr>
            <p:cNvPicPr>
              <a:picLocks noChangeAspect="1"/>
            </p:cNvPicPr>
            <p:nvPr/>
          </p:nvPicPr>
          <p:blipFill rotWithShape="1">
            <a:blip r:embed="rId12"/>
            <a:srcRect r="37093" b="77"/>
            <a:stretch/>
          </p:blipFill>
          <p:spPr>
            <a:xfrm>
              <a:off x="3547241" y="876559"/>
              <a:ext cx="3048003" cy="2879733"/>
            </a:xfrm>
            <a:prstGeom prst="rect">
              <a:avLst/>
            </a:prstGeom>
          </p:spPr>
        </p:pic>
        <p:pic>
          <p:nvPicPr>
            <p:cNvPr id="95" name="Picture 10" descr="Map&#10;&#10;Description automatically generated">
              <a:extLst>
                <a:ext uri="{FF2B5EF4-FFF2-40B4-BE49-F238E27FC236}">
                  <a16:creationId xmlns:a16="http://schemas.microsoft.com/office/drawing/2014/main" id="{8C779E99-98E5-408C-8C3E-A10226954B60}"/>
                </a:ext>
              </a:extLst>
            </p:cNvPr>
            <p:cNvPicPr>
              <a:picLocks noChangeAspect="1"/>
            </p:cNvPicPr>
            <p:nvPr/>
          </p:nvPicPr>
          <p:blipFill rotWithShape="1">
            <a:blip r:embed="rId12"/>
            <a:srcRect l="95440" t="97632" r="108" b="-182"/>
            <a:stretch/>
          </p:blipFill>
          <p:spPr>
            <a:xfrm>
              <a:off x="6312733" y="3661533"/>
              <a:ext cx="215473" cy="73613"/>
            </a:xfrm>
            <a:prstGeom prst="rect">
              <a:avLst/>
            </a:prstGeom>
          </p:spPr>
        </p:pic>
      </p:grpSp>
      <p:pic>
        <p:nvPicPr>
          <p:cNvPr id="98" name="Picture 22" descr="Icon&#10;&#10;Description automatically generated">
            <a:extLst>
              <a:ext uri="{FF2B5EF4-FFF2-40B4-BE49-F238E27FC236}">
                <a16:creationId xmlns:a16="http://schemas.microsoft.com/office/drawing/2014/main" id="{2906D089-A356-4DF6-AFE5-63E2DE9C17C3}"/>
              </a:ext>
            </a:extLst>
          </p:cNvPr>
          <p:cNvPicPr>
            <a:picLocks noChangeAspect="1"/>
          </p:cNvPicPr>
          <p:nvPr/>
        </p:nvPicPr>
        <p:blipFill>
          <a:blip r:embed="rId13"/>
          <a:stretch>
            <a:fillRect/>
          </a:stretch>
        </p:blipFill>
        <p:spPr>
          <a:xfrm>
            <a:off x="10515852" y="4359769"/>
            <a:ext cx="398308" cy="629164"/>
          </a:xfrm>
          <a:prstGeom prst="rect">
            <a:avLst/>
          </a:prstGeom>
        </p:spPr>
      </p:pic>
      <p:sp>
        <p:nvSpPr>
          <p:cNvPr id="100" name="TextBox 99">
            <a:extLst>
              <a:ext uri="{FF2B5EF4-FFF2-40B4-BE49-F238E27FC236}">
                <a16:creationId xmlns:a16="http://schemas.microsoft.com/office/drawing/2014/main" id="{D41418E7-41CF-40D6-8AC1-CFE09BAD7092}"/>
              </a:ext>
            </a:extLst>
          </p:cNvPr>
          <p:cNvSpPr txBox="1"/>
          <p:nvPr/>
        </p:nvSpPr>
        <p:spPr>
          <a:xfrm>
            <a:off x="10898538" y="4349636"/>
            <a:ext cx="728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Forest</a:t>
            </a:r>
          </a:p>
        </p:txBody>
      </p:sp>
      <p:sp>
        <p:nvSpPr>
          <p:cNvPr id="102" name="TextBox 101">
            <a:extLst>
              <a:ext uri="{FF2B5EF4-FFF2-40B4-BE49-F238E27FC236}">
                <a16:creationId xmlns:a16="http://schemas.microsoft.com/office/drawing/2014/main" id="{C7B3CB70-15AF-4F7C-8106-3B744A712E8D}"/>
              </a:ext>
            </a:extLst>
          </p:cNvPr>
          <p:cNvSpPr txBox="1"/>
          <p:nvPr/>
        </p:nvSpPr>
        <p:spPr>
          <a:xfrm>
            <a:off x="10888639" y="4549707"/>
            <a:ext cx="7972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Urban</a:t>
            </a:r>
            <a:endParaRPr lang="en-US">
              <a:solidFill>
                <a:srgbClr val="3F3F3F"/>
              </a:solidFill>
            </a:endParaRPr>
          </a:p>
        </p:txBody>
      </p:sp>
      <p:sp>
        <p:nvSpPr>
          <p:cNvPr id="104" name="TextBox 103">
            <a:extLst>
              <a:ext uri="{FF2B5EF4-FFF2-40B4-BE49-F238E27FC236}">
                <a16:creationId xmlns:a16="http://schemas.microsoft.com/office/drawing/2014/main" id="{360E7345-8028-43A9-BDC0-0E8054A4047D}"/>
              </a:ext>
            </a:extLst>
          </p:cNvPr>
          <p:cNvSpPr txBox="1"/>
          <p:nvPr/>
        </p:nvSpPr>
        <p:spPr>
          <a:xfrm>
            <a:off x="10882999" y="4773931"/>
            <a:ext cx="1449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Urban -Forest</a:t>
            </a:r>
            <a:br>
              <a:rPr lang="en-US" sz="1400" dirty="0">
                <a:latin typeface="Century Gothic"/>
              </a:rPr>
            </a:br>
            <a:r>
              <a:rPr lang="en-US" sz="1400" dirty="0">
                <a:solidFill>
                  <a:srgbClr val="3F3F3F"/>
                </a:solidFill>
                <a:latin typeface="Century Gothic"/>
              </a:rPr>
              <a:t>Edge</a:t>
            </a:r>
          </a:p>
        </p:txBody>
      </p:sp>
      <p:sp>
        <p:nvSpPr>
          <p:cNvPr id="8" name="TextBox 7">
            <a:extLst>
              <a:ext uri="{FF2B5EF4-FFF2-40B4-BE49-F238E27FC236}">
                <a16:creationId xmlns:a16="http://schemas.microsoft.com/office/drawing/2014/main" id="{8718CE3D-1E79-471A-A983-C0135D3E9543}"/>
              </a:ext>
            </a:extLst>
          </p:cNvPr>
          <p:cNvSpPr txBox="1"/>
          <p:nvPr/>
        </p:nvSpPr>
        <p:spPr>
          <a:xfrm>
            <a:off x="10398201" y="6146867"/>
            <a:ext cx="9564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20km</a:t>
            </a:r>
          </a:p>
        </p:txBody>
      </p:sp>
      <p:pic>
        <p:nvPicPr>
          <p:cNvPr id="13" name="Picture 13">
            <a:extLst>
              <a:ext uri="{FF2B5EF4-FFF2-40B4-BE49-F238E27FC236}">
                <a16:creationId xmlns:a16="http://schemas.microsoft.com/office/drawing/2014/main" id="{BCC60DC7-5B77-4AFD-BC43-D2A415254698}"/>
              </a:ext>
            </a:extLst>
          </p:cNvPr>
          <p:cNvPicPr>
            <a:picLocks noChangeAspect="1"/>
          </p:cNvPicPr>
          <p:nvPr/>
        </p:nvPicPr>
        <p:blipFill rotWithShape="1">
          <a:blip r:embed="rId14"/>
          <a:srcRect l="1695" r="-3390" b="29878"/>
          <a:stretch/>
        </p:blipFill>
        <p:spPr>
          <a:xfrm>
            <a:off x="10472267" y="5803207"/>
            <a:ext cx="233388" cy="228677"/>
          </a:xfrm>
          <a:prstGeom prst="rect">
            <a:avLst/>
          </a:prstGeom>
        </p:spPr>
      </p:pic>
      <p:sp>
        <p:nvSpPr>
          <p:cNvPr id="14" name="TextBox 13">
            <a:extLst>
              <a:ext uri="{FF2B5EF4-FFF2-40B4-BE49-F238E27FC236}">
                <a16:creationId xmlns:a16="http://schemas.microsoft.com/office/drawing/2014/main" id="{9EC02585-0790-4BD2-9BE9-C4F412011AE7}"/>
              </a:ext>
            </a:extLst>
          </p:cNvPr>
          <p:cNvSpPr txBox="1"/>
          <p:nvPr/>
        </p:nvSpPr>
        <p:spPr>
          <a:xfrm>
            <a:off x="10424372" y="5929613"/>
            <a:ext cx="239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N</a:t>
            </a:r>
          </a:p>
        </p:txBody>
      </p:sp>
      <p:pic>
        <p:nvPicPr>
          <p:cNvPr id="23" name="Picture 23">
            <a:extLst>
              <a:ext uri="{FF2B5EF4-FFF2-40B4-BE49-F238E27FC236}">
                <a16:creationId xmlns:a16="http://schemas.microsoft.com/office/drawing/2014/main" id="{9CB3B48C-1321-4BA2-8A8F-E19A2E6A0ACE}"/>
              </a:ext>
            </a:extLst>
          </p:cNvPr>
          <p:cNvPicPr>
            <a:picLocks noChangeAspect="1"/>
          </p:cNvPicPr>
          <p:nvPr/>
        </p:nvPicPr>
        <p:blipFill rotWithShape="1">
          <a:blip r:embed="rId15"/>
          <a:srcRect l="12748" t="-6090" r="8253" b="-298"/>
          <a:stretch/>
        </p:blipFill>
        <p:spPr>
          <a:xfrm>
            <a:off x="10468353" y="1871474"/>
            <a:ext cx="396103" cy="1056222"/>
          </a:xfrm>
          <a:prstGeom prst="rect">
            <a:avLst/>
          </a:prstGeom>
        </p:spPr>
      </p:pic>
      <p:sp>
        <p:nvSpPr>
          <p:cNvPr id="74" name="TextBox 73">
            <a:extLst>
              <a:ext uri="{FF2B5EF4-FFF2-40B4-BE49-F238E27FC236}">
                <a16:creationId xmlns:a16="http://schemas.microsoft.com/office/drawing/2014/main" id="{84D6B384-F1AD-4C41-92E5-D27E10FD6B79}"/>
              </a:ext>
            </a:extLst>
          </p:cNvPr>
          <p:cNvSpPr txBox="1"/>
          <p:nvPr/>
        </p:nvSpPr>
        <p:spPr>
          <a:xfrm rot="16200000">
            <a:off x="6825224" y="2778764"/>
            <a:ext cx="22753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Land Use Land Cover</a:t>
            </a:r>
            <a:endParaRPr lang="en-US">
              <a:solidFill>
                <a:srgbClr val="3F3F3F"/>
              </a:solidFill>
            </a:endParaRPr>
          </a:p>
        </p:txBody>
      </p:sp>
      <p:sp>
        <p:nvSpPr>
          <p:cNvPr id="75" name="TextBox 74">
            <a:extLst>
              <a:ext uri="{FF2B5EF4-FFF2-40B4-BE49-F238E27FC236}">
                <a16:creationId xmlns:a16="http://schemas.microsoft.com/office/drawing/2014/main" id="{054D262B-5CA9-4C12-B6ED-F2B1DDC6AEE0}"/>
              </a:ext>
            </a:extLst>
          </p:cNvPr>
          <p:cNvSpPr txBox="1"/>
          <p:nvPr/>
        </p:nvSpPr>
        <p:spPr>
          <a:xfrm rot="16200000">
            <a:off x="7083641" y="5316555"/>
            <a:ext cx="18380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Urban-Forest Edge</a:t>
            </a:r>
          </a:p>
        </p:txBody>
      </p:sp>
      <p:sp>
        <p:nvSpPr>
          <p:cNvPr id="50" name="TextBox 49">
            <a:extLst>
              <a:ext uri="{FF2B5EF4-FFF2-40B4-BE49-F238E27FC236}">
                <a16:creationId xmlns:a16="http://schemas.microsoft.com/office/drawing/2014/main" id="{70813260-77DD-45E4-AAA7-93A3917C64EE}"/>
              </a:ext>
            </a:extLst>
          </p:cNvPr>
          <p:cNvSpPr txBox="1"/>
          <p:nvPr/>
        </p:nvSpPr>
        <p:spPr>
          <a:xfrm>
            <a:off x="3128516" y="4774820"/>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Low</a:t>
            </a:r>
            <a:endParaRPr lang="en-US">
              <a:solidFill>
                <a:srgbClr val="3F3F3F"/>
              </a:solidFill>
            </a:endParaRPr>
          </a:p>
        </p:txBody>
      </p:sp>
      <p:sp>
        <p:nvSpPr>
          <p:cNvPr id="55" name="TextBox 54">
            <a:extLst>
              <a:ext uri="{FF2B5EF4-FFF2-40B4-BE49-F238E27FC236}">
                <a16:creationId xmlns:a16="http://schemas.microsoft.com/office/drawing/2014/main" id="{045996B0-7DFB-4CEF-8459-D24581621847}"/>
              </a:ext>
            </a:extLst>
          </p:cNvPr>
          <p:cNvSpPr txBox="1"/>
          <p:nvPr/>
        </p:nvSpPr>
        <p:spPr>
          <a:xfrm>
            <a:off x="3129651" y="4473637"/>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rPr>
              <a:t>Med</a:t>
            </a:r>
            <a:endParaRPr lang="en-US" dirty="0"/>
          </a:p>
        </p:txBody>
      </p:sp>
      <p:sp>
        <p:nvSpPr>
          <p:cNvPr id="56" name="TextBox 55">
            <a:extLst>
              <a:ext uri="{FF2B5EF4-FFF2-40B4-BE49-F238E27FC236}">
                <a16:creationId xmlns:a16="http://schemas.microsoft.com/office/drawing/2014/main" id="{32F7877D-760A-4CEA-82C9-D09257012365}"/>
              </a:ext>
            </a:extLst>
          </p:cNvPr>
          <p:cNvSpPr txBox="1"/>
          <p:nvPr/>
        </p:nvSpPr>
        <p:spPr>
          <a:xfrm>
            <a:off x="3129651" y="4163804"/>
            <a:ext cx="593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High</a:t>
            </a:r>
            <a:endParaRPr lang="en-US"/>
          </a:p>
        </p:txBody>
      </p:sp>
      <p:pic>
        <p:nvPicPr>
          <p:cNvPr id="18" name="Picture 25" descr="Shape, square&#10;&#10;Description automatically generated">
            <a:extLst>
              <a:ext uri="{FF2B5EF4-FFF2-40B4-BE49-F238E27FC236}">
                <a16:creationId xmlns:a16="http://schemas.microsoft.com/office/drawing/2014/main" id="{0069A68E-98DB-4FCD-BB88-2F8C088D72F7}"/>
              </a:ext>
            </a:extLst>
          </p:cNvPr>
          <p:cNvPicPr>
            <a:picLocks noChangeAspect="1"/>
          </p:cNvPicPr>
          <p:nvPr/>
        </p:nvPicPr>
        <p:blipFill>
          <a:blip r:embed="rId16"/>
          <a:stretch>
            <a:fillRect/>
          </a:stretch>
        </p:blipFill>
        <p:spPr>
          <a:xfrm>
            <a:off x="2923115" y="4252494"/>
            <a:ext cx="263139" cy="812801"/>
          </a:xfrm>
          <a:prstGeom prst="rect">
            <a:avLst/>
          </a:prstGeom>
        </p:spPr>
      </p:pic>
      <p:pic>
        <p:nvPicPr>
          <p:cNvPr id="51" name="Picture 56">
            <a:extLst>
              <a:ext uri="{FF2B5EF4-FFF2-40B4-BE49-F238E27FC236}">
                <a16:creationId xmlns:a16="http://schemas.microsoft.com/office/drawing/2014/main" id="{52B5FB09-764C-4B5C-93DF-57C57727E92C}"/>
              </a:ext>
            </a:extLst>
          </p:cNvPr>
          <p:cNvPicPr>
            <a:picLocks noChangeAspect="1"/>
          </p:cNvPicPr>
          <p:nvPr/>
        </p:nvPicPr>
        <p:blipFill rotWithShape="1">
          <a:blip r:embed="rId17"/>
          <a:srcRect l="11111" t="-7693" r="23457" b="10257"/>
          <a:stretch/>
        </p:blipFill>
        <p:spPr>
          <a:xfrm>
            <a:off x="10477868" y="2927830"/>
            <a:ext cx="346322" cy="234311"/>
          </a:xfrm>
          <a:prstGeom prst="rect">
            <a:avLst/>
          </a:prstGeom>
        </p:spPr>
      </p:pic>
      <p:sp>
        <p:nvSpPr>
          <p:cNvPr id="77" name="TextBox 76">
            <a:extLst>
              <a:ext uri="{FF2B5EF4-FFF2-40B4-BE49-F238E27FC236}">
                <a16:creationId xmlns:a16="http://schemas.microsoft.com/office/drawing/2014/main" id="{9499119B-2EA2-4147-83E9-4E05BBD17A4F}"/>
              </a:ext>
            </a:extLst>
          </p:cNvPr>
          <p:cNvSpPr txBox="1"/>
          <p:nvPr/>
        </p:nvSpPr>
        <p:spPr>
          <a:xfrm>
            <a:off x="10793957" y="2934111"/>
            <a:ext cx="2074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Agriculture</a:t>
            </a:r>
            <a:endParaRPr lang="en-US"/>
          </a:p>
        </p:txBody>
      </p:sp>
    </p:spTree>
    <p:extLst>
      <p:ext uri="{BB962C8B-B14F-4D97-AF65-F5344CB8AC3E}">
        <p14:creationId xmlns:p14="http://schemas.microsoft.com/office/powerpoint/2010/main" val="116347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75053-3D7B-470B-85A4-2A2AA8149E79}"/>
              </a:ext>
            </a:extLst>
          </p:cNvPr>
          <p:cNvSpPr txBox="1">
            <a:spLocks/>
          </p:cNvSpPr>
          <p:nvPr/>
        </p:nvSpPr>
        <p:spPr>
          <a:xfrm>
            <a:off x="279639" y="462189"/>
            <a:ext cx="10840133" cy="47713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cs typeface="Calibri Light" panose="020F0302020204030204"/>
              </a:rPr>
              <a:t>Urban-Forest Edge</a:t>
            </a:r>
            <a:endParaRPr lang="en-US"/>
          </a:p>
        </p:txBody>
      </p:sp>
      <p:pic>
        <p:nvPicPr>
          <p:cNvPr id="6" name="Picture 6" descr="Map&#10;&#10;Description automatically generated">
            <a:extLst>
              <a:ext uri="{FF2B5EF4-FFF2-40B4-BE49-F238E27FC236}">
                <a16:creationId xmlns:a16="http://schemas.microsoft.com/office/drawing/2014/main" id="{ADE5807D-E4FE-4778-A70D-3AC4097CDEF3}"/>
              </a:ext>
            </a:extLst>
          </p:cNvPr>
          <p:cNvPicPr>
            <a:picLocks noChangeAspect="1"/>
          </p:cNvPicPr>
          <p:nvPr/>
        </p:nvPicPr>
        <p:blipFill>
          <a:blip r:embed="rId3"/>
          <a:stretch>
            <a:fillRect/>
          </a:stretch>
        </p:blipFill>
        <p:spPr>
          <a:xfrm>
            <a:off x="399146" y="1047600"/>
            <a:ext cx="9317230" cy="5471420"/>
          </a:xfrm>
          <a:prstGeom prst="rect">
            <a:avLst/>
          </a:prstGeom>
        </p:spPr>
      </p:pic>
      <p:pic>
        <p:nvPicPr>
          <p:cNvPr id="8" name="Picture 22" descr="Icon&#10;&#10;Description automatically generated">
            <a:extLst>
              <a:ext uri="{FF2B5EF4-FFF2-40B4-BE49-F238E27FC236}">
                <a16:creationId xmlns:a16="http://schemas.microsoft.com/office/drawing/2014/main" id="{85EB2A67-FC35-48ED-A476-4ACA4D7F31C2}"/>
              </a:ext>
            </a:extLst>
          </p:cNvPr>
          <p:cNvPicPr>
            <a:picLocks noChangeAspect="1"/>
          </p:cNvPicPr>
          <p:nvPr/>
        </p:nvPicPr>
        <p:blipFill rotWithShape="1">
          <a:blip r:embed="rId4"/>
          <a:srcRect t="37383" r="-910" b="-935"/>
          <a:stretch/>
        </p:blipFill>
        <p:spPr>
          <a:xfrm>
            <a:off x="9782518" y="5808999"/>
            <a:ext cx="401932" cy="399846"/>
          </a:xfrm>
          <a:prstGeom prst="rect">
            <a:avLst/>
          </a:prstGeom>
        </p:spPr>
      </p:pic>
      <p:sp>
        <p:nvSpPr>
          <p:cNvPr id="10" name="TextBox 9">
            <a:extLst>
              <a:ext uri="{FF2B5EF4-FFF2-40B4-BE49-F238E27FC236}">
                <a16:creationId xmlns:a16="http://schemas.microsoft.com/office/drawing/2014/main" id="{0FF675F3-736F-40A9-B761-BA01743072A4}"/>
              </a:ext>
            </a:extLst>
          </p:cNvPr>
          <p:cNvSpPr txBox="1"/>
          <p:nvPr/>
        </p:nvSpPr>
        <p:spPr>
          <a:xfrm>
            <a:off x="10144139" y="5314036"/>
            <a:ext cx="728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Forest</a:t>
            </a:r>
          </a:p>
        </p:txBody>
      </p:sp>
      <p:sp>
        <p:nvSpPr>
          <p:cNvPr id="12" name="TextBox 11">
            <a:extLst>
              <a:ext uri="{FF2B5EF4-FFF2-40B4-BE49-F238E27FC236}">
                <a16:creationId xmlns:a16="http://schemas.microsoft.com/office/drawing/2014/main" id="{F52E55DF-D4B5-472A-96C5-5E7CCB121BA5}"/>
              </a:ext>
            </a:extLst>
          </p:cNvPr>
          <p:cNvSpPr txBox="1"/>
          <p:nvPr/>
        </p:nvSpPr>
        <p:spPr>
          <a:xfrm>
            <a:off x="10155305" y="5785828"/>
            <a:ext cx="7972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Urban</a:t>
            </a:r>
            <a:endParaRPr lang="en-US">
              <a:solidFill>
                <a:srgbClr val="3F3F3F"/>
              </a:solidFill>
            </a:endParaRPr>
          </a:p>
        </p:txBody>
      </p:sp>
      <p:sp>
        <p:nvSpPr>
          <p:cNvPr id="14" name="TextBox 13">
            <a:extLst>
              <a:ext uri="{FF2B5EF4-FFF2-40B4-BE49-F238E27FC236}">
                <a16:creationId xmlns:a16="http://schemas.microsoft.com/office/drawing/2014/main" id="{85960E6C-52D8-4103-9533-441E5A6B8D6B}"/>
              </a:ext>
            </a:extLst>
          </p:cNvPr>
          <p:cNvSpPr txBox="1"/>
          <p:nvPr/>
        </p:nvSpPr>
        <p:spPr>
          <a:xfrm>
            <a:off x="10149665" y="6010052"/>
            <a:ext cx="20765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Urban–Forest Edge</a:t>
            </a:r>
          </a:p>
        </p:txBody>
      </p:sp>
      <p:pic>
        <p:nvPicPr>
          <p:cNvPr id="15" name="Picture 15" descr="Icon&#10;&#10;Description automatically generated">
            <a:extLst>
              <a:ext uri="{FF2B5EF4-FFF2-40B4-BE49-F238E27FC236}">
                <a16:creationId xmlns:a16="http://schemas.microsoft.com/office/drawing/2014/main" id="{4D0D2AB9-729E-4489-91A0-6C1D6E56F2D1}"/>
              </a:ext>
            </a:extLst>
          </p:cNvPr>
          <p:cNvPicPr>
            <a:picLocks noChangeAspect="1"/>
          </p:cNvPicPr>
          <p:nvPr/>
        </p:nvPicPr>
        <p:blipFill>
          <a:blip r:embed="rId5"/>
          <a:stretch>
            <a:fillRect/>
          </a:stretch>
        </p:blipFill>
        <p:spPr>
          <a:xfrm>
            <a:off x="9716376" y="5294706"/>
            <a:ext cx="482947" cy="513760"/>
          </a:xfrm>
          <a:prstGeom prst="rect">
            <a:avLst/>
          </a:prstGeom>
        </p:spPr>
      </p:pic>
      <p:sp>
        <p:nvSpPr>
          <p:cNvPr id="16" name="TextBox 15">
            <a:extLst>
              <a:ext uri="{FF2B5EF4-FFF2-40B4-BE49-F238E27FC236}">
                <a16:creationId xmlns:a16="http://schemas.microsoft.com/office/drawing/2014/main" id="{0558433F-3F53-49E5-963D-E8F177E27900}"/>
              </a:ext>
            </a:extLst>
          </p:cNvPr>
          <p:cNvSpPr txBox="1"/>
          <p:nvPr/>
        </p:nvSpPr>
        <p:spPr>
          <a:xfrm>
            <a:off x="10155953" y="5550315"/>
            <a:ext cx="728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Water</a:t>
            </a:r>
          </a:p>
        </p:txBody>
      </p:sp>
      <p:sp>
        <p:nvSpPr>
          <p:cNvPr id="17" name="TextBox 16">
            <a:extLst>
              <a:ext uri="{FF2B5EF4-FFF2-40B4-BE49-F238E27FC236}">
                <a16:creationId xmlns:a16="http://schemas.microsoft.com/office/drawing/2014/main" id="{1923813A-0492-4FE2-9D7D-27C069D2E7E4}"/>
              </a:ext>
            </a:extLst>
          </p:cNvPr>
          <p:cNvSpPr txBox="1"/>
          <p:nvPr/>
        </p:nvSpPr>
        <p:spPr>
          <a:xfrm>
            <a:off x="400624" y="1100624"/>
            <a:ext cx="24658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ea typeface="+mn-lt"/>
                <a:cs typeface="+mn-lt"/>
              </a:rPr>
              <a:t>Puerto Maldonado (2010)</a:t>
            </a:r>
            <a:endParaRPr lang="en-US" err="1">
              <a:solidFill>
                <a:schemeClr val="bg1"/>
              </a:solidFill>
              <a:latin typeface="Century Gothic"/>
            </a:endParaRPr>
          </a:p>
        </p:txBody>
      </p:sp>
      <p:sp>
        <p:nvSpPr>
          <p:cNvPr id="2" name="Rectangle 1">
            <a:extLst>
              <a:ext uri="{FF2B5EF4-FFF2-40B4-BE49-F238E27FC236}">
                <a16:creationId xmlns:a16="http://schemas.microsoft.com/office/drawing/2014/main" id="{DDD22704-3E9F-405F-938D-8D5649A0693B}"/>
              </a:ext>
            </a:extLst>
          </p:cNvPr>
          <p:cNvSpPr/>
          <p:nvPr/>
        </p:nvSpPr>
        <p:spPr>
          <a:xfrm>
            <a:off x="9827536" y="5104046"/>
            <a:ext cx="311895" cy="20190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1C6740-A618-4915-AE59-9D454DF4D0F8}"/>
              </a:ext>
            </a:extLst>
          </p:cNvPr>
          <p:cNvSpPr txBox="1"/>
          <p:nvPr/>
        </p:nvSpPr>
        <p:spPr>
          <a:xfrm>
            <a:off x="10144139" y="5101124"/>
            <a:ext cx="7289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Other</a:t>
            </a:r>
            <a:endParaRPr lang="en-US"/>
          </a:p>
        </p:txBody>
      </p:sp>
    </p:spTree>
    <p:extLst>
      <p:ext uri="{BB962C8B-B14F-4D97-AF65-F5344CB8AC3E}">
        <p14:creationId xmlns:p14="http://schemas.microsoft.com/office/powerpoint/2010/main" val="129661650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Jennifer Rogers</DisplayName>
        <AccountId>509</AccountId>
        <AccountType/>
      </UserInfo>
      <UserInfo>
        <DisplayName>Sarah Payne</DisplayName>
        <AccountId>293</AccountId>
        <AccountType/>
      </UserInfo>
      <UserInfo>
        <DisplayName>Nicole Ramberg</DisplayName>
        <AccountId>79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D741D9-D839-409E-89C1-040E70CE2FE6}">
  <ds:schemaRefs>
    <ds:schemaRef ds:uri="21e6a8e8-1dff-48a6-ab9b-8d556c6946c0"/>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7df78d0b-135a-4de7-9166-7c181cd87fb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7555441-75A7-4906-A44B-2C54E8208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A48E1-4852-43A5-93EC-7F0FA006F8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189</TotalTime>
  <Words>4503</Words>
  <Application>Microsoft Office PowerPoint</Application>
  <PresentationFormat>Widescreen</PresentationFormat>
  <Paragraphs>691</Paragraphs>
  <Slides>25</Slides>
  <Notes>25</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Arial,Sans-Serif</vt:lpstr>
      <vt:lpstr>Calibri</vt:lpstr>
      <vt:lpstr>Calibri Light</vt:lpstr>
      <vt:lpstr>Century Gothic</vt:lpstr>
      <vt:lpstr>Symbol</vt:lpstr>
      <vt:lpstr>Wingdings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309</cp:revision>
  <dcterms:created xsi:type="dcterms:W3CDTF">2019-11-12T17:46:59Z</dcterms:created>
  <dcterms:modified xsi:type="dcterms:W3CDTF">2023-01-26T15:41:19Z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