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8" r:id="rId3"/>
    <p:sldId id="259" r:id="rId4"/>
    <p:sldId id="263" r:id="rId5"/>
    <p:sldId id="264" r:id="rId6"/>
    <p:sldId id="265" r:id="rId7"/>
    <p:sldId id="266" r:id="rId8"/>
    <p:sldId id="257" r:id="rId9"/>
    <p:sldId id="293" r:id="rId10"/>
    <p:sldId id="286" r:id="rId11"/>
    <p:sldId id="287" r:id="rId12"/>
    <p:sldId id="288" r:id="rId13"/>
    <p:sldId id="289" r:id="rId14"/>
    <p:sldId id="290" r:id="rId15"/>
    <p:sldId id="282" r:id="rId16"/>
    <p:sldId id="283" r:id="rId17"/>
    <p:sldId id="276" r:id="rId18"/>
    <p:sldId id="277" r:id="rId19"/>
    <p:sldId id="278" r:id="rId20"/>
    <p:sldId id="284" r:id="rId21"/>
    <p:sldId id="285" r:id="rId22"/>
    <p:sldId id="274" r:id="rId23"/>
    <p:sldId id="275" r:id="rId24"/>
    <p:sldId id="268" r:id="rId25"/>
    <p:sldId id="267" r:id="rId26"/>
    <p:sldId id="262" r:id="rId27"/>
    <p:sldId id="291" r:id="rId28"/>
    <p:sldId id="29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47C07A5-8C41-45DB-947B-D2BEC9BD5F34}">
          <p14:sldIdLst>
            <p14:sldId id="256"/>
          </p14:sldIdLst>
        </p14:section>
        <p14:section name="Project Overview and Science Motivation" id="{DD3EA8CB-FD1A-4619-B7A8-F2267EB71738}">
          <p14:sldIdLst>
            <p14:sldId id="258"/>
            <p14:sldId id="259"/>
            <p14:sldId id="263"/>
            <p14:sldId id="264"/>
          </p14:sldIdLst>
        </p14:section>
        <p14:section name="TIRS2 Design &amp; Operations" id="{2F65C1CD-3DA0-403D-BA7F-790BBDD0080E}">
          <p14:sldIdLst>
            <p14:sldId id="265"/>
            <p14:sldId id="266"/>
            <p14:sldId id="257"/>
            <p14:sldId id="293"/>
            <p14:sldId id="286"/>
            <p14:sldId id="287"/>
            <p14:sldId id="288"/>
            <p14:sldId id="289"/>
            <p14:sldId id="290"/>
            <p14:sldId id="282"/>
            <p14:sldId id="283"/>
            <p14:sldId id="276"/>
            <p14:sldId id="277"/>
            <p14:sldId id="278"/>
            <p14:sldId id="284"/>
            <p14:sldId id="285"/>
            <p14:sldId id="274"/>
            <p14:sldId id="275"/>
            <p14:sldId id="268"/>
            <p14:sldId id="267"/>
            <p14:sldId id="262"/>
          </p14:sldIdLst>
        </p14:section>
        <p14:section name="Early On Orbit Images" id="{7C03E986-2F09-4F3B-BB2C-8B7D615AF7A1}">
          <p14:sldIdLst>
            <p14:sldId id="291"/>
            <p14:sldId id="292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lson, Erin M" initials="WEM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4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13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42D2E-946A-4A44-8A29-03CFDC5FEA6F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F8E9B-A8C1-4139-AD69-3F134FA5D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9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1pPr>
            <a:lvl2pPr marL="742950" indent="-285750" defTabSz="904875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2pPr>
            <a:lvl3pPr marL="1143000" indent="-228600" defTabSz="904875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3pPr>
            <a:lvl4pPr marL="1600200" indent="-228600" defTabSz="904875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4pPr>
            <a:lvl5pPr marL="2057400" indent="-228600" defTabSz="904875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9pPr>
          </a:lstStyle>
          <a:p>
            <a:fld id="{B9BAA212-FEFD-4748-9B74-C80256405D62}" type="slidenum">
              <a:rPr lang="en-US" altLang="en-US" sz="1200" smtClean="0">
                <a:latin typeface="Arial" pitchFamily="34" charset="0"/>
              </a:rPr>
              <a:pPr/>
              <a:t>5</a:t>
            </a:fld>
            <a:endParaRPr lang="en-US" altLang="en-US" sz="1200" smtClean="0">
              <a:latin typeface="Arial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73075" y="735013"/>
            <a:ext cx="6061075" cy="34099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1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/>
          <a:p>
            <a:r>
              <a:rPr lang="en-US" altLang="en-US" smtClean="0">
                <a:latin typeface="Arial" pitchFamily="34" charset="0"/>
                <a:ea typeface="ヒラギノ角ゴ Pro W3"/>
                <a:cs typeface="ヒラギノ角ゴ Pro W3"/>
              </a:rPr>
              <a:t>The remainder of the energy is converted into what’s called “sensible heat”, because you can sense it with thermometers.  Its driven by the surface-to-air temperature gradient and this is where the thermal data come in most directly.</a:t>
            </a:r>
          </a:p>
          <a:p>
            <a:endParaRPr lang="en-US" altLang="en-US" smtClean="0">
              <a:latin typeface="Arial" pitchFamily="34" charset="0"/>
              <a:ea typeface="ヒラギノ角ゴ Pro W3"/>
              <a:cs typeface="ヒラギノ角ゴ Pro W3"/>
            </a:endParaRPr>
          </a:p>
          <a:p>
            <a:endParaRPr lang="en-US" altLang="en-US" smtClean="0">
              <a:latin typeface="Arial" pitchFamily="34" charset="0"/>
              <a:ea typeface="ヒラギノ角ゴ Pro W3"/>
              <a:cs typeface="ヒラギノ角ゴ Pro W3"/>
            </a:endParaRPr>
          </a:p>
          <a:p>
            <a:r>
              <a:rPr lang="en-US" altLang="en-US" smtClean="0">
                <a:latin typeface="Arial" pitchFamily="34" charset="0"/>
                <a:ea typeface="ヒラギノ角ゴ Pro W3"/>
                <a:cs typeface="ヒラギノ角ゴ Pro W3"/>
              </a:rPr>
              <a:t>It’s heat that diffuses and convects upward into the atmosphere – kind of the opposite of the soil heat flux.   Sensible heat drives the convective thermals that lifts the water vapor released in latent heating up to cloud-forming heights, so it’s also an important flux in terms of atmospheric dynamics.  </a:t>
            </a:r>
          </a:p>
          <a:p>
            <a:endParaRPr lang="en-US" altLang="en-US" smtClean="0">
              <a:latin typeface="Arial" pitchFamily="34" charset="0"/>
              <a:ea typeface="ヒラギノ角ゴ Pro W3"/>
              <a:cs typeface="ヒラギノ角ゴ Pro W3"/>
            </a:endParaRPr>
          </a:p>
          <a:p>
            <a:r>
              <a:rPr lang="en-US" altLang="en-US" smtClean="0">
                <a:latin typeface="Arial" pitchFamily="34" charset="0"/>
                <a:ea typeface="ヒラギノ角ゴ Pro W3"/>
                <a:cs typeface="ヒラギノ角ゴ Pro W3"/>
              </a:rPr>
              <a:t>The partitioning of net radiation between latent, sensible and soil heating depends strongly on local conditions: what kind of vegetation there is, how moist the soil is, local temperature humidity and wind speed…  </a:t>
            </a:r>
          </a:p>
        </p:txBody>
      </p:sp>
    </p:spTree>
    <p:extLst>
      <p:ext uri="{BB962C8B-B14F-4D97-AF65-F5344CB8AC3E}">
        <p14:creationId xmlns:p14="http://schemas.microsoft.com/office/powerpoint/2010/main" val="3129552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-update with new wing bracket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4D4F6-AA7E-47D9-8F4E-B03F907AB61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082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6913"/>
            <a:ext cx="6197600" cy="348615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Update row readout?</a:t>
            </a:r>
          </a:p>
        </p:txBody>
      </p:sp>
    </p:spTree>
    <p:extLst>
      <p:ext uri="{BB962C8B-B14F-4D97-AF65-F5344CB8AC3E}">
        <p14:creationId xmlns:p14="http://schemas.microsoft.com/office/powerpoint/2010/main" val="2955733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defTabSz="904875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defTabSz="904875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defTabSz="904875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defTabSz="904875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defTabSz="9048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defTabSz="9048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defTabSz="9048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defTabSz="9048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</a:pPr>
            <a:fld id="{B4635E4C-509F-4F72-8594-A956C67F2923}" type="slidenum">
              <a:rPr lang="en-US" altLang="en-US" smtClean="0">
                <a:ea typeface="MS PGothic" pitchFamily="34" charset="-128"/>
              </a:rPr>
              <a:pPr>
                <a:spcBef>
                  <a:spcPct val="0"/>
                </a:spcBef>
              </a:pPr>
              <a:t>21</a:t>
            </a:fld>
            <a:endParaRPr lang="en-US" altLang="en-US" smtClean="0">
              <a:ea typeface="MS PGothic" pitchFamily="34" charset="-128"/>
            </a:endParaRPr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6A310BB-8138-485E-8989-4281E5AE9383}" type="slidenum">
              <a:rPr lang="en-US" altLang="en-US"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en-US">
              <a:ea typeface="MS PGothic" pitchFamily="34" charset="-128"/>
            </a:endParaRP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19600"/>
            <a:ext cx="5184775" cy="4189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rIns="91432"/>
          <a:lstStyle/>
          <a:p>
            <a:endParaRPr lang="en-US" altLang="en-US" smtClean="0">
              <a:latin typeface="Arial" pitchFamily="34" charset="0"/>
              <a:ea typeface="MS PGothic" pitchFamily="34" charset="-128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260584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5064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119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0321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9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81235"/>
          </a:xfrm>
          <a:prstGeom prst="rect">
            <a:avLst/>
          </a:prstGeom>
        </p:spPr>
        <p:txBody>
          <a:bodyPr anchor="ctr" anchorCtr="0"/>
          <a:lstStyle>
            <a:lvl1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kumimoji="0" lang="en-US" altLang="en-US" sz="2400" b="1" i="0" u="none" strike="noStrike" kern="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MS PGothic" panose="020B0600070205080204" pitchFamily="34" charset="-128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7757" y="6497639"/>
            <a:ext cx="11022307" cy="223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 dirty="0" smtClean="0"/>
              <a:t>L9 MCDR 04/17 - 04/20/2018                     Contains ITAR / EAR Sensitive Material  ▪  For NASA Internal Use Only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331316" y="6497637"/>
            <a:ext cx="577849" cy="223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DB9E2-F09A-429B-9E50-670A920377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283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9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759" y="932156"/>
            <a:ext cx="11576483" cy="5477521"/>
          </a:xfrm>
        </p:spPr>
        <p:txBody>
          <a:bodyPr/>
          <a:lstStyle>
            <a:lvl1pPr marL="228600" marR="0" indent="-228600" algn="l" defTabSz="914400" rtl="0" eaLnBrk="0" fontAlgn="base" latinLnBrk="0" hangingPunct="0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 lang="en-US" altLang="en-US" sz="1800" b="1" noProof="0" dirty="0" smtClean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57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Char char="q"/>
              <a:tabLst>
                <a:tab pos="1371600" algn="l"/>
              </a:tabLst>
              <a:defRPr sz="1800">
                <a:solidFill>
                  <a:schemeClr val="tx1"/>
                </a:solidFill>
              </a:defRPr>
            </a:lvl2pPr>
            <a:lvl3pPr marL="640080" marR="0" indent="-182880" algn="l" defTabSz="914400" rtl="0" eaLnBrk="0" fontAlgn="base" latinLnBrk="0" hangingPunct="0">
              <a:lnSpc>
                <a:spcPct val="100000"/>
              </a:lnSpc>
              <a:spcBef>
                <a:spcPts val="384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>
                <a:tab pos="1371600" algn="l"/>
              </a:tabLst>
              <a:defRPr sz="1600">
                <a:solidFill>
                  <a:schemeClr val="tx1"/>
                </a:solidFill>
              </a:defRPr>
            </a:lvl3pPr>
            <a:lvl4pPr marL="914400" marR="0" indent="-182880" algn="l" defTabSz="914400" rtl="0" eaLnBrk="0" fontAlgn="base" latinLnBrk="0" hangingPunct="0">
              <a:lnSpc>
                <a:spcPct val="100000"/>
              </a:lnSpc>
              <a:spcBef>
                <a:spcPts val="336"/>
              </a:spcBef>
              <a:spcAft>
                <a:spcPct val="0"/>
              </a:spcAft>
              <a:buClrTx/>
              <a:buSzTx/>
              <a:buFontTx/>
              <a:buChar char="–"/>
              <a:tabLst>
                <a:tab pos="1371600" algn="l"/>
              </a:tabLst>
              <a:defRPr sz="1400">
                <a:solidFill>
                  <a:schemeClr val="tx1"/>
                </a:solidFill>
              </a:defRPr>
            </a:lvl4pPr>
            <a:lvl5pPr marL="914400" marR="0" indent="0" algn="l" defTabSz="914400" rtl="0" eaLnBrk="0" fontAlgn="base" latinLnBrk="0" hangingPunct="0">
              <a:lnSpc>
                <a:spcPct val="100000"/>
              </a:lnSpc>
              <a:spcBef>
                <a:spcPts val="336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>
                <a:tab pos="1371600" algn="l"/>
              </a:tabLst>
              <a:defRPr sz="1400">
                <a:solidFill>
                  <a:schemeClr val="tx1"/>
                </a:solidFill>
              </a:defRPr>
            </a:lvl5pPr>
            <a:lvl6pPr marL="1280160" marR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Char char="v"/>
              <a:tabLst/>
              <a:defRPr/>
            </a:lvl6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</a:rPr>
              <a:t>Click to edit Master text styles</a:t>
            </a:r>
          </a:p>
          <a:p>
            <a:pPr marL="4572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Char char="q"/>
              <a:tabLst>
                <a:tab pos="1371600" algn="l"/>
              </a:tabLst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</a:rPr>
              <a:t>Second level</a:t>
            </a:r>
          </a:p>
          <a:p>
            <a:pPr marL="640080" marR="0" lvl="2" indent="-182880" algn="l" defTabSz="914400" rtl="0" eaLnBrk="0" fontAlgn="base" latinLnBrk="0" hangingPunct="0">
              <a:lnSpc>
                <a:spcPct val="100000"/>
              </a:lnSpc>
              <a:spcBef>
                <a:spcPts val="384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>
                <a:tab pos="13716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</a:rPr>
              <a:t>Third level</a:t>
            </a:r>
          </a:p>
          <a:p>
            <a:pPr marL="914400" marR="0" lvl="3" indent="-182880" algn="l" defTabSz="914400" rtl="0" eaLnBrk="0" fontAlgn="base" latinLnBrk="0" hangingPunct="0">
              <a:lnSpc>
                <a:spcPct val="100000"/>
              </a:lnSpc>
              <a:spcBef>
                <a:spcPts val="336"/>
              </a:spcBef>
              <a:spcAft>
                <a:spcPct val="0"/>
              </a:spcAft>
              <a:buClrTx/>
              <a:buSzTx/>
              <a:buFontTx/>
              <a:buChar char="–"/>
              <a:tabLst>
                <a:tab pos="13716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</a:rPr>
              <a:t>Fourth level</a:t>
            </a:r>
          </a:p>
          <a:p>
            <a:pPr marL="1097280" marR="0" lvl="4" indent="-182880" algn="l" defTabSz="914400" rtl="0" eaLnBrk="0" fontAlgn="base" latinLnBrk="0" hangingPunct="0">
              <a:lnSpc>
                <a:spcPct val="100000"/>
              </a:lnSpc>
              <a:spcBef>
                <a:spcPts val="336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371600" algn="l"/>
              </a:tabLst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</a:rPr>
              <a:t>Fifth level</a:t>
            </a:r>
          </a:p>
          <a:p>
            <a:pPr marL="1280160" marR="0" lvl="5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Sixth level</a:t>
            </a:r>
          </a:p>
          <a:p>
            <a:pPr marL="1097280" marR="0" lvl="4" indent="-182880" algn="l" defTabSz="914400" rtl="0" eaLnBrk="0" fontAlgn="base" latinLnBrk="0" hangingPunct="0">
              <a:lnSpc>
                <a:spcPct val="100000"/>
              </a:lnSpc>
              <a:spcBef>
                <a:spcPts val="336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371600" algn="l"/>
              </a:tabLst>
              <a:defRPr/>
            </a:pP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77240"/>
          </a:xfrm>
          <a:prstGeom prst="rect">
            <a:avLst/>
          </a:prstGeom>
        </p:spPr>
        <p:txBody>
          <a:bodyPr anchor="ctr" anchorCtr="0"/>
          <a:lstStyle>
            <a:lvl1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kumimoji="0" lang="en-US" altLang="en-US" sz="2400" b="1" i="0" u="none" strike="noStrike" kern="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MS PGothic" panose="020B0600070205080204" pitchFamily="34" charset="-128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7757" y="6497639"/>
            <a:ext cx="11022307" cy="2238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 dirty="0" smtClean="0"/>
              <a:t>L9 MCDR 04/17 - 04/20/2018                     Contains ITAR / EAR Sensitive Material  ▪  For NASA Internal Use Only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331316" y="6497637"/>
            <a:ext cx="577849" cy="223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DB9E2-F09A-429B-9E50-670A920377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3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3743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2067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16F0-6336-4DEA-ABE7-F204B185CE4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93C1-A885-466A-A3B6-F1B13C729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02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70583" y="70740"/>
            <a:ext cx="8423764" cy="85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734" y="1186544"/>
            <a:ext cx="11027833" cy="526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1" name="Text Box 17"/>
          <p:cNvSpPr txBox="1">
            <a:spLocks noChangeArrowheads="1"/>
          </p:cNvSpPr>
          <p:nvPr/>
        </p:nvSpPr>
        <p:spPr bwMode="auto">
          <a:xfrm>
            <a:off x="11506598" y="6575426"/>
            <a:ext cx="3353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fld id="{2FC06184-9FF0-F144-A174-4585763E84E2}" type="slidenum">
              <a:rPr lang="en-US" sz="1000" smtClean="0">
                <a:latin typeface="Times New Roman" pitchFamily="18" charset="0"/>
                <a:cs typeface="Times New Roman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‹#›</a:t>
            </a:fld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 flipV="1">
            <a:off x="0" y="1013413"/>
            <a:ext cx="12192000" cy="0"/>
          </a:xfrm>
          <a:prstGeom prst="line">
            <a:avLst/>
          </a:prstGeom>
          <a:noFill/>
          <a:ln w="50800">
            <a:solidFill>
              <a:srgbClr val="0033CC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</a:pPr>
            <a:endParaRPr lang="en-US" sz="800" dirty="0">
              <a:solidFill>
                <a:srgbClr val="000000"/>
              </a:solidFill>
              <a:latin typeface="Arial" charset="0"/>
              <a:ea typeface="ＭＳ Ｐゴシック" pitchFamily="24" charset="-128"/>
            </a:endParaRPr>
          </a:p>
        </p:txBody>
      </p:sp>
      <p:pic>
        <p:nvPicPr>
          <p:cNvPr id="9" name="Picture 64" descr="Macintosh HD:Users:kagammage:Documents:Customer work:JOBS ON REVIEW:B1999-simms:Diversity_templates:PowerPoint:Meatball_CMYK_1inch.gif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694349" y="21907"/>
            <a:ext cx="1497652" cy="91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6" y="56340"/>
            <a:ext cx="2202893" cy="90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3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2" r:id="rId6"/>
    <p:sldLayoutId id="2147483673" r:id="rId7"/>
    <p:sldLayoutId id="2147483674" r:id="rId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alatino" pitchFamily="-123" charset="0"/>
          <a:ea typeface="ヒラギノ角ゴ Pro W3" pitchFamily="-123" charset="-128"/>
          <a:cs typeface="ヒラギノ角ゴ Pro W3" pitchFamily="-12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alatino" pitchFamily="-123" charset="0"/>
          <a:ea typeface="ヒラギノ角ゴ Pro W3" pitchFamily="-123" charset="-128"/>
          <a:cs typeface="ヒラギノ角ゴ Pro W3" pitchFamily="-12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alatino" pitchFamily="-123" charset="0"/>
          <a:ea typeface="ヒラギノ角ゴ Pro W3" pitchFamily="-123" charset="-128"/>
          <a:cs typeface="ヒラギノ角ゴ Pro W3" pitchFamily="-12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alatino" pitchFamily="-123" charset="0"/>
          <a:ea typeface="ヒラギノ角ゴ Pro W3" pitchFamily="-123" charset="-128"/>
          <a:cs typeface="ヒラギノ角ゴ Pro W3" pitchFamily="-12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alatino" pitchFamily="-123" charset="0"/>
          <a:ea typeface="ヒラギノ角ゴ Pro W3" pitchFamily="-123" charset="-128"/>
          <a:cs typeface="ヒラギノ角ゴ Pro W3" pitchFamily="-12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alatino" pitchFamily="-123" charset="0"/>
          <a:ea typeface="ヒラギノ角ゴ Pro W3" pitchFamily="-123" charset="-128"/>
          <a:cs typeface="ヒラギノ角ゴ Pro W3" pitchFamily="-12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alatino" pitchFamily="-123" charset="0"/>
          <a:ea typeface="ヒラギノ角ゴ Pro W3" pitchFamily="-123" charset="-128"/>
          <a:cs typeface="ヒラギノ角ゴ Pro W3" pitchFamily="-12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Palatino" pitchFamily="-123" charset="0"/>
          <a:ea typeface="ヒラギノ角ゴ Pro W3" pitchFamily="-123" charset="-128"/>
          <a:cs typeface="ヒラギノ角ゴ Pro W3" pitchFamily="-123" charset="-128"/>
        </a:defRPr>
      </a:lvl9pPr>
    </p:titleStyle>
    <p:bodyStyle>
      <a:lvl1pPr marL="169863" indent="-1698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454025" indent="-1698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8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744538" indent="-1762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033463" indent="-1746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371600" indent="-1698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16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1828800" indent="-169863" algn="l" rtl="0" fontAlgn="base">
        <a:spcBef>
          <a:spcPct val="20000"/>
        </a:spcBef>
        <a:spcAft>
          <a:spcPct val="0"/>
        </a:spcAft>
        <a:buClr>
          <a:schemeClr val="tx1"/>
        </a:buClr>
        <a:buChar char="»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2286000" indent="-169863" algn="l" rtl="0" fontAlgn="base">
        <a:spcBef>
          <a:spcPct val="20000"/>
        </a:spcBef>
        <a:spcAft>
          <a:spcPct val="0"/>
        </a:spcAft>
        <a:buClr>
          <a:schemeClr val="tx1"/>
        </a:buClr>
        <a:buChar char="»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69863" algn="l" rtl="0" fontAlgn="base">
        <a:spcBef>
          <a:spcPct val="20000"/>
        </a:spcBef>
        <a:spcAft>
          <a:spcPct val="0"/>
        </a:spcAft>
        <a:buClr>
          <a:schemeClr val="tx1"/>
        </a:buClr>
        <a:buChar char="»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3200400" indent="-169863" algn="l" rtl="0" fontAlgn="base">
        <a:spcBef>
          <a:spcPct val="20000"/>
        </a:spcBef>
        <a:spcAft>
          <a:spcPct val="0"/>
        </a:spcAft>
        <a:buClr>
          <a:schemeClr val="tx1"/>
        </a:buClr>
        <a:buChar char="»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2.jpe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wmf"/><Relationship Id="rId20" Type="http://schemas.openxmlformats.org/officeDocument/2006/relationships/image" Target="../media/image11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10" Type="http://schemas.openxmlformats.org/officeDocument/2006/relationships/image" Target="../media/image20.wmf"/><Relationship Id="rId4" Type="http://schemas.openxmlformats.org/officeDocument/2006/relationships/image" Target="../media/image14.png"/><Relationship Id="rId9" Type="http://schemas.openxmlformats.org/officeDocument/2006/relationships/image" Target="../media/image19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6083" y="1122363"/>
            <a:ext cx="11076317" cy="2387600"/>
          </a:xfrm>
        </p:spPr>
        <p:txBody>
          <a:bodyPr/>
          <a:lstStyle/>
          <a:p>
            <a:r>
              <a:rPr lang="en-US" dirty="0" smtClean="0"/>
              <a:t>Thermal </a:t>
            </a:r>
            <a:r>
              <a:rPr lang="en-US" dirty="0" err="1" smtClean="0"/>
              <a:t>InfraRed</a:t>
            </a:r>
            <a:r>
              <a:rPr lang="en-US" dirty="0" smtClean="0"/>
              <a:t> Sensor TIRS-2 Instrument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Synthia Tonn/550</a:t>
            </a:r>
          </a:p>
          <a:p>
            <a:r>
              <a:rPr lang="en-US" dirty="0" smtClean="0"/>
              <a:t>Instrument Systems &amp; Technologies Division</a:t>
            </a:r>
          </a:p>
          <a:p>
            <a:r>
              <a:rPr lang="en-US" dirty="0" smtClean="0"/>
              <a:t>Goddard Space Flight Center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29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TIRS-2 Project Overview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TIRS-2 will fly on the </a:t>
            </a:r>
            <a:r>
              <a:rPr lang="en-US" altLang="en-US" dirty="0" err="1" smtClean="0"/>
              <a:t>LandSat</a:t>
            </a:r>
            <a:r>
              <a:rPr lang="en-US" altLang="en-US" dirty="0" smtClean="0"/>
              <a:t> 9</a:t>
            </a:r>
          </a:p>
          <a:p>
            <a:pPr lvl="1"/>
            <a:r>
              <a:rPr lang="en-US" altLang="en-US" dirty="0" smtClean="0"/>
              <a:t>16 day re-visit cycle</a:t>
            </a:r>
          </a:p>
          <a:p>
            <a:r>
              <a:rPr lang="en-US" altLang="en-US" dirty="0" smtClean="0"/>
              <a:t>Like TIRS on Landsat 8, TIRS-2 will produce </a:t>
            </a:r>
            <a:r>
              <a:rPr lang="en-US" altLang="en-US" dirty="0" err="1" smtClean="0"/>
              <a:t>radiometrically</a:t>
            </a:r>
            <a:r>
              <a:rPr lang="en-US" altLang="en-US" dirty="0" smtClean="0"/>
              <a:t> calibrated, geo-located thermal image data</a:t>
            </a:r>
          </a:p>
          <a:p>
            <a:pPr lvl="1"/>
            <a:r>
              <a:rPr lang="en-US" altLang="en-US" dirty="0" smtClean="0"/>
              <a:t>TIRS-2 operates in concert with, but independent of, the Operational Land Imager (OLI-2) </a:t>
            </a:r>
          </a:p>
          <a:p>
            <a:pPr lvl="1"/>
            <a:r>
              <a:rPr lang="en-US" altLang="en-US" dirty="0" smtClean="0"/>
              <a:t>Final scene data generated as part of the Data Processing and Archive Segment at the United States Geological Survey/ Earth Resources Observation and Science (EROS) facility in Sioux Falls, South Dakota</a:t>
            </a:r>
          </a:p>
          <a:p>
            <a:r>
              <a:rPr lang="en-US" altLang="en-US" dirty="0" smtClean="0"/>
              <a:t>USGS responsible for operational code</a:t>
            </a:r>
          </a:p>
          <a:p>
            <a:pPr lvl="1"/>
            <a:r>
              <a:rPr lang="en-US" altLang="en-US" dirty="0" smtClean="0"/>
              <a:t>TIRS-2 will deliver algorithms and parameters necessary to evaluate data and produce required outputs</a:t>
            </a:r>
          </a:p>
          <a:p>
            <a:pPr lvl="1"/>
            <a:r>
              <a:rPr lang="en-US" altLang="en-US" dirty="0" smtClean="0"/>
              <a:t>No changes expected from process used for TIRS on Landsat 8 </a:t>
            </a:r>
          </a:p>
          <a:p>
            <a:r>
              <a:rPr lang="en-US" altLang="en-US" dirty="0" smtClean="0"/>
              <a:t>TIRS-2 image data will have the same performance characteristics as that of TIRS on Landsat 8</a:t>
            </a:r>
          </a:p>
          <a:p>
            <a:pPr lvl="1"/>
            <a:r>
              <a:rPr lang="en-US" altLang="en-US" dirty="0" smtClean="0"/>
              <a:t>Except better in some cases </a:t>
            </a:r>
          </a:p>
        </p:txBody>
      </p:sp>
    </p:spTree>
    <p:extLst>
      <p:ext uri="{BB962C8B-B14F-4D97-AF65-F5344CB8AC3E}">
        <p14:creationId xmlns:p14="http://schemas.microsoft.com/office/powerpoint/2010/main" val="28816121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Thermal Radiance Detected by TIRS-2 from Surface and Atmosphere</a:t>
            </a: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927601" y="1076326"/>
          <a:ext cx="4022725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Equation" r:id="rId3" imgW="2514600" imgH="558800" progId="Equation.3">
                  <p:embed/>
                </p:oleObj>
              </mc:Choice>
              <mc:Fallback>
                <p:oleObj name="Equation" r:id="rId3" imgW="2514600" imgH="558800" progId="Equation.3">
                  <p:embed/>
                  <p:pic>
                    <p:nvPicPr>
                      <p:cNvPr id="153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601" y="1076326"/>
                        <a:ext cx="4022725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64" name="Group 49"/>
          <p:cNvGrpSpPr>
            <a:grpSpLocks/>
          </p:cNvGrpSpPr>
          <p:nvPr/>
        </p:nvGrpSpPr>
        <p:grpSpPr bwMode="auto">
          <a:xfrm>
            <a:off x="4940300" y="1841500"/>
            <a:ext cx="5468938" cy="2343150"/>
            <a:chOff x="4111752" y="3097679"/>
            <a:chExt cx="4768723" cy="2308324"/>
          </a:xfrm>
        </p:grpSpPr>
        <p:sp>
          <p:nvSpPr>
            <p:cNvPr id="15385" name="TextBox 65"/>
            <p:cNvSpPr txBox="1">
              <a:spLocks noChangeArrowheads="1"/>
            </p:cNvSpPr>
            <p:nvPr/>
          </p:nvSpPr>
          <p:spPr bwMode="auto">
            <a:xfrm>
              <a:off x="4816475" y="3097679"/>
              <a:ext cx="4064000" cy="2274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altLang="en-US" sz="1600" dirty="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 Emitted and reflected surface radiance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endParaRPr lang="en-US" altLang="en-US" sz="1600" dirty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ヒラギノ角ゴ Pro W3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altLang="en-US" sz="1600" dirty="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 Transmission of atmosphere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endParaRPr lang="en-US" altLang="en-US" sz="1600" dirty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ヒラギノ角ゴ Pro W3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altLang="en-US" sz="1600" dirty="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 Emitted and scattered radiance of atmosphere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endParaRPr lang="en-US" altLang="en-US" sz="1600" dirty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ヒラギノ角ゴ Pro W3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altLang="en-US" sz="1600" dirty="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 Spectral response of </a:t>
              </a:r>
              <a:r>
                <a:rPr lang="en-US" altLang="en-US" sz="1600" dirty="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pixel</a:t>
              </a:r>
              <a:endParaRPr lang="en-US" altLang="en-US" sz="1600" dirty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ヒラギノ角ゴ Pro W3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endParaRPr lang="en-US" altLang="en-US" sz="1600" dirty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ヒラギノ角ゴ Pro W3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altLang="en-US" sz="1600" dirty="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 </a:t>
              </a:r>
              <a:r>
                <a:rPr lang="en-US" altLang="en-US" sz="1600" dirty="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Pixel </a:t>
              </a:r>
              <a:r>
                <a:rPr lang="en-US" altLang="en-US" sz="1600" dirty="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integrated radiance</a:t>
              </a:r>
            </a:p>
          </p:txBody>
        </p:sp>
        <p:graphicFrame>
          <p:nvGraphicFramePr>
            <p:cNvPr id="15386" name="Object 4"/>
            <p:cNvGraphicFramePr>
              <a:graphicFrameLocks noChangeAspect="1"/>
            </p:cNvGraphicFramePr>
            <p:nvPr/>
          </p:nvGraphicFramePr>
          <p:xfrm>
            <a:off x="4111752" y="3097679"/>
            <a:ext cx="792162" cy="346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0" name="Equation" r:id="rId5" imgW="494870" imgH="215713" progId="Equation.3">
                    <p:embed/>
                  </p:oleObj>
                </mc:Choice>
                <mc:Fallback>
                  <p:oleObj name="Equation" r:id="rId5" imgW="494870" imgH="215713" progId="Equation.3">
                    <p:embed/>
                    <p:pic>
                      <p:nvPicPr>
                        <p:cNvPr id="1538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1752" y="3097679"/>
                          <a:ext cx="792162" cy="346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7" name="Object 5"/>
            <p:cNvGraphicFramePr>
              <a:graphicFrameLocks noChangeAspect="1"/>
            </p:cNvGraphicFramePr>
            <p:nvPr/>
          </p:nvGraphicFramePr>
          <p:xfrm>
            <a:off x="4619752" y="5039290"/>
            <a:ext cx="284162" cy="366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1" name="Equation" r:id="rId7" imgW="177646" imgH="228402" progId="Equation.3">
                    <p:embed/>
                  </p:oleObj>
                </mc:Choice>
                <mc:Fallback>
                  <p:oleObj name="Equation" r:id="rId7" imgW="177646" imgH="228402" progId="Equation.3">
                    <p:embed/>
                    <p:pic>
                      <p:nvPicPr>
                        <p:cNvPr id="1538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9752" y="5039290"/>
                          <a:ext cx="284162" cy="366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8" name="Object 6"/>
            <p:cNvGraphicFramePr>
              <a:graphicFrameLocks noChangeAspect="1"/>
            </p:cNvGraphicFramePr>
            <p:nvPr/>
          </p:nvGraphicFramePr>
          <p:xfrm>
            <a:off x="4401030" y="3576236"/>
            <a:ext cx="487363" cy="346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2" name="Equation" r:id="rId9" imgW="304536" imgH="215713" progId="Equation.3">
                    <p:embed/>
                  </p:oleObj>
                </mc:Choice>
                <mc:Fallback>
                  <p:oleObj name="Equation" r:id="rId9" imgW="304536" imgH="215713" progId="Equation.3">
                    <p:embed/>
                    <p:pic>
                      <p:nvPicPr>
                        <p:cNvPr id="1538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1030" y="3576236"/>
                          <a:ext cx="487363" cy="346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9" name="Object 7"/>
            <p:cNvGraphicFramePr>
              <a:graphicFrameLocks noChangeAspect="1"/>
            </p:cNvGraphicFramePr>
            <p:nvPr/>
          </p:nvGraphicFramePr>
          <p:xfrm>
            <a:off x="4151439" y="4081463"/>
            <a:ext cx="752475" cy="366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" name="Equation" r:id="rId11" imgW="469900" imgH="228600" progId="Equation.3">
                    <p:embed/>
                  </p:oleObj>
                </mc:Choice>
                <mc:Fallback>
                  <p:oleObj name="Equation" r:id="rId11" imgW="469900" imgH="228600" progId="Equation.3">
                    <p:embed/>
                    <p:pic>
                      <p:nvPicPr>
                        <p:cNvPr id="15389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1439" y="4081463"/>
                          <a:ext cx="752475" cy="3667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90" name="Object 8"/>
            <p:cNvGraphicFramePr>
              <a:graphicFrameLocks noChangeAspect="1"/>
            </p:cNvGraphicFramePr>
            <p:nvPr/>
          </p:nvGraphicFramePr>
          <p:xfrm>
            <a:off x="4325271" y="4541417"/>
            <a:ext cx="588962" cy="346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4" name="Equation" r:id="rId13" imgW="368140" imgH="215806" progId="Equation.3">
                    <p:embed/>
                  </p:oleObj>
                </mc:Choice>
                <mc:Fallback>
                  <p:oleObj name="Equation" r:id="rId13" imgW="368140" imgH="215806" progId="Equation.3">
                    <p:embed/>
                    <p:pic>
                      <p:nvPicPr>
                        <p:cNvPr id="1539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5271" y="4541417"/>
                          <a:ext cx="588962" cy="346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365" name="Group 23"/>
          <p:cNvGrpSpPr>
            <a:grpSpLocks/>
          </p:cNvGrpSpPr>
          <p:nvPr/>
        </p:nvGrpSpPr>
        <p:grpSpPr bwMode="auto">
          <a:xfrm>
            <a:off x="1524001" y="984250"/>
            <a:ext cx="3325813" cy="5194300"/>
            <a:chOff x="71935" y="1233558"/>
            <a:chExt cx="3452118" cy="5429391"/>
          </a:xfrm>
        </p:grpSpPr>
        <p:sp>
          <p:nvSpPr>
            <p:cNvPr id="34" name="Can 33"/>
            <p:cNvSpPr/>
            <p:nvPr/>
          </p:nvSpPr>
          <p:spPr>
            <a:xfrm rot="11240989">
              <a:off x="2370601" y="1233558"/>
              <a:ext cx="598147" cy="764961"/>
            </a:xfrm>
            <a:prstGeom prst="can">
              <a:avLst>
                <a:gd name="adj" fmla="val 17835"/>
              </a:avLst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9600000" scaled="0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FFFFFF"/>
                </a:solidFill>
                <a:latin typeface="Palatino"/>
              </a:endParaRPr>
            </a:p>
          </p:txBody>
        </p:sp>
        <p:sp>
          <p:nvSpPr>
            <p:cNvPr id="15372" name="TextBox 101"/>
            <p:cNvSpPr txBox="1">
              <a:spLocks noChangeArrowheads="1"/>
            </p:cNvSpPr>
            <p:nvPr/>
          </p:nvSpPr>
          <p:spPr bwMode="auto">
            <a:xfrm>
              <a:off x="1607128" y="1371600"/>
              <a:ext cx="632340" cy="32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TIRS</a:t>
              </a:r>
            </a:p>
          </p:txBody>
        </p:sp>
        <p:sp>
          <p:nvSpPr>
            <p:cNvPr id="27" name="Rectangle 26"/>
            <p:cNvSpPr/>
            <p:nvPr/>
          </p:nvSpPr>
          <p:spPr>
            <a:xfrm rot="10800000">
              <a:off x="1561688" y="2147312"/>
              <a:ext cx="1962364" cy="3839616"/>
            </a:xfrm>
            <a:prstGeom prst="rect">
              <a:avLst/>
            </a:prstGeom>
            <a:gradFill flip="none" rotWithShape="1">
              <a:gsLst>
                <a:gs pos="38000">
                  <a:schemeClr val="accent1">
                    <a:lumMod val="20000"/>
                    <a:lumOff val="80000"/>
                    <a:alpha val="2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38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FFFFFF"/>
                </a:solidFill>
                <a:latin typeface="Palatino"/>
              </a:endParaRPr>
            </a:p>
          </p:txBody>
        </p:sp>
        <p:sp>
          <p:nvSpPr>
            <p:cNvPr id="29" name="Can 28"/>
            <p:cNvSpPr/>
            <p:nvPr/>
          </p:nvSpPr>
          <p:spPr>
            <a:xfrm>
              <a:off x="1561536" y="5919561"/>
              <a:ext cx="1962517" cy="318595"/>
            </a:xfrm>
            <a:prstGeom prst="can">
              <a:avLst>
                <a:gd name="adj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FFFFFF"/>
                </a:solidFill>
                <a:latin typeface="Palatino"/>
              </a:endParaRP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 rot="5400000" flipH="1" flipV="1">
              <a:off x="250845" y="3684182"/>
              <a:ext cx="3998412" cy="472625"/>
            </a:xfrm>
            <a:prstGeom prst="straightConnector1">
              <a:avLst/>
            </a:prstGeom>
            <a:ln w="38100">
              <a:gradFill>
                <a:gsLst>
                  <a:gs pos="0">
                    <a:schemeClr val="tx1">
                      <a:lumMod val="75000"/>
                      <a:lumOff val="25000"/>
                      <a:alpha val="37000"/>
                    </a:schemeClr>
                  </a:gs>
                  <a:gs pos="100000">
                    <a:schemeClr val="tx1"/>
                  </a:gs>
                </a:gsLst>
                <a:lin ang="5400000" scaled="0"/>
              </a:gradFill>
              <a:headEnd type="non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rot="5400000" flipH="1" flipV="1">
              <a:off x="689773" y="3554658"/>
              <a:ext cx="3654827" cy="449734"/>
            </a:xfrm>
            <a:prstGeom prst="straightConnector1">
              <a:avLst/>
            </a:prstGeom>
            <a:ln w="38100">
              <a:gradFill>
                <a:gsLst>
                  <a:gs pos="15000">
                    <a:schemeClr val="tx1">
                      <a:lumMod val="50000"/>
                      <a:lumOff val="50000"/>
                      <a:alpha val="8000"/>
                    </a:schemeClr>
                  </a:gs>
                  <a:gs pos="86000">
                    <a:schemeClr val="tx1">
                      <a:alpha val="69000"/>
                    </a:schemeClr>
                  </a:gs>
                </a:gsLst>
                <a:lin ang="5400000" scaled="0"/>
              </a:gradFill>
              <a:headEnd type="non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79" name="TextBox 34"/>
            <p:cNvSpPr txBox="1">
              <a:spLocks noChangeArrowheads="1"/>
            </p:cNvSpPr>
            <p:nvPr/>
          </p:nvSpPr>
          <p:spPr bwMode="auto">
            <a:xfrm>
              <a:off x="589752" y="5996879"/>
              <a:ext cx="917170" cy="321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Surface</a:t>
              </a:r>
            </a:p>
          </p:txBody>
        </p:sp>
        <p:sp>
          <p:nvSpPr>
            <p:cNvPr id="15380" name="TextBox 35"/>
            <p:cNvSpPr txBox="1">
              <a:spLocks noChangeArrowheads="1"/>
            </p:cNvSpPr>
            <p:nvPr/>
          </p:nvSpPr>
          <p:spPr bwMode="auto">
            <a:xfrm>
              <a:off x="71935" y="4253745"/>
              <a:ext cx="1210367" cy="32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  <a:ea typeface="ヒラギノ角ゴ Pro W3"/>
                  <a:cs typeface="Times New Roman" pitchFamily="18" charset="0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  <a:buClrTx/>
                <a:buNone/>
              </a:pPr>
              <a:r>
                <a:rPr lang="en-US" altLang="en-US" sz="1400">
                  <a:solidFill>
                    <a:srgbClr val="000000"/>
                  </a:solidFill>
                  <a:latin typeface="Arial" pitchFamily="34" charset="0"/>
                  <a:ea typeface="MS PGothic" pitchFamily="34" charset="-128"/>
                  <a:cs typeface="ヒラギノ角ゴ Pro W3"/>
                </a:rPr>
                <a:t>Atmosphere</a:t>
              </a:r>
            </a:p>
          </p:txBody>
        </p:sp>
        <p:sp>
          <p:nvSpPr>
            <p:cNvPr id="40" name="Left Brace 39"/>
            <p:cNvSpPr/>
            <p:nvPr/>
          </p:nvSpPr>
          <p:spPr>
            <a:xfrm>
              <a:off x="1271525" y="2147860"/>
              <a:ext cx="290011" cy="3839734"/>
            </a:xfrm>
            <a:prstGeom prst="leftBrace">
              <a:avLst>
                <a:gd name="adj1" fmla="val 8333"/>
                <a:gd name="adj2" fmla="val 61071"/>
              </a:avLst>
            </a:prstGeom>
            <a:ln w="635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000000"/>
                </a:solidFill>
                <a:latin typeface="Palatino"/>
              </a:endParaRPr>
            </a:p>
          </p:txBody>
        </p:sp>
        <p:graphicFrame>
          <p:nvGraphicFramePr>
            <p:cNvPr id="15382" name="Object 9"/>
            <p:cNvGraphicFramePr>
              <a:graphicFrameLocks noChangeAspect="1"/>
            </p:cNvGraphicFramePr>
            <p:nvPr/>
          </p:nvGraphicFramePr>
          <p:xfrm>
            <a:off x="2222407" y="6316874"/>
            <a:ext cx="792162" cy="346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5" name="Equation" r:id="rId15" imgW="494870" imgH="215713" progId="Equation.3">
                    <p:embed/>
                  </p:oleObj>
                </mc:Choice>
                <mc:Fallback>
                  <p:oleObj name="Equation" r:id="rId15" imgW="494870" imgH="215713" progId="Equation.3">
                    <p:embed/>
                    <p:pic>
                      <p:nvPicPr>
                        <p:cNvPr id="15382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2407" y="6316874"/>
                          <a:ext cx="792162" cy="346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3" name="Object 10"/>
            <p:cNvGraphicFramePr>
              <a:graphicFrameLocks noChangeAspect="1"/>
            </p:cNvGraphicFramePr>
            <p:nvPr/>
          </p:nvGraphicFramePr>
          <p:xfrm>
            <a:off x="1765331" y="3514592"/>
            <a:ext cx="487363" cy="346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6" name="Equation" r:id="rId17" imgW="304536" imgH="215713" progId="Equation.3">
                    <p:embed/>
                  </p:oleObj>
                </mc:Choice>
                <mc:Fallback>
                  <p:oleObj name="Equation" r:id="rId17" imgW="304536" imgH="215713" progId="Equation.3">
                    <p:embed/>
                    <p:pic>
                      <p:nvPicPr>
                        <p:cNvPr id="15383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5331" y="3514592"/>
                          <a:ext cx="487363" cy="346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4" name="Object 11"/>
            <p:cNvGraphicFramePr>
              <a:graphicFrameLocks noChangeAspect="1"/>
            </p:cNvGraphicFramePr>
            <p:nvPr/>
          </p:nvGraphicFramePr>
          <p:xfrm>
            <a:off x="2262094" y="5039291"/>
            <a:ext cx="752475" cy="366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7" name="Equation" r:id="rId19" imgW="469900" imgH="228600" progId="Equation.3">
                    <p:embed/>
                  </p:oleObj>
                </mc:Choice>
                <mc:Fallback>
                  <p:oleObj name="Equation" r:id="rId19" imgW="469900" imgH="228600" progId="Equation.3">
                    <p:embed/>
                    <p:pic>
                      <p:nvPicPr>
                        <p:cNvPr id="15384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2094" y="5039291"/>
                          <a:ext cx="752475" cy="3667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5366" name="Picture 24" descr="Atmospheric_trans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4166249"/>
            <a:ext cx="4738688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Box 25"/>
          <p:cNvSpPr txBox="1">
            <a:spLocks noChangeArrowheads="1"/>
          </p:cNvSpPr>
          <p:nvPr/>
        </p:nvSpPr>
        <p:spPr bwMode="auto">
          <a:xfrm>
            <a:off x="4437857" y="5927069"/>
            <a:ext cx="6251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ヒラギノ角ゴ Pro W3"/>
              </a:rPr>
              <a:t>Two channel “split window” techniques correct for atmosphere and improve retrieved surface temperature </a:t>
            </a:r>
          </a:p>
        </p:txBody>
      </p:sp>
      <p:cxnSp>
        <p:nvCxnSpPr>
          <p:cNvPr id="15368" name="Straight Connector 36"/>
          <p:cNvCxnSpPr>
            <a:cxnSpLocks noChangeShapeType="1"/>
          </p:cNvCxnSpPr>
          <p:nvPr/>
        </p:nvCxnSpPr>
        <p:spPr bwMode="auto">
          <a:xfrm>
            <a:off x="8424864" y="5556250"/>
            <a:ext cx="193675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69" name="Straight Connector 37"/>
          <p:cNvCxnSpPr>
            <a:cxnSpLocks noChangeShapeType="1"/>
          </p:cNvCxnSpPr>
          <p:nvPr/>
        </p:nvCxnSpPr>
        <p:spPr bwMode="auto">
          <a:xfrm>
            <a:off x="8686801" y="5556250"/>
            <a:ext cx="263525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0" name="TextBox 40"/>
          <p:cNvSpPr txBox="1">
            <a:spLocks noChangeArrowheads="1"/>
          </p:cNvSpPr>
          <p:nvPr/>
        </p:nvSpPr>
        <p:spPr bwMode="auto">
          <a:xfrm>
            <a:off x="8007350" y="5222876"/>
            <a:ext cx="1206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200" dirty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ヒラギノ角ゴ Pro W3"/>
              </a:rPr>
              <a:t>TIRS channels</a:t>
            </a:r>
          </a:p>
        </p:txBody>
      </p:sp>
    </p:spTree>
    <p:extLst>
      <p:ext uri="{BB962C8B-B14F-4D97-AF65-F5344CB8AC3E}">
        <p14:creationId xmlns:p14="http://schemas.microsoft.com/office/powerpoint/2010/main" val="125700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TIRS-2 Science Overview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idx="1"/>
          </p:nvPr>
        </p:nvSpPr>
        <p:spPr>
          <a:xfrm>
            <a:off x="1751013" y="1069975"/>
            <a:ext cx="8736012" cy="5189538"/>
          </a:xfrm>
        </p:spPr>
        <p:txBody>
          <a:bodyPr/>
          <a:lstStyle/>
          <a:p>
            <a:pPr>
              <a:defRPr/>
            </a:pPr>
            <a:r>
              <a:rPr lang="en-US" altLang="en-US" sz="2200" dirty="0"/>
              <a:t>Landsat satellites have acquired single-band thermal images since 1978</a:t>
            </a:r>
          </a:p>
          <a:p>
            <a:pPr lvl="1">
              <a:defRPr/>
            </a:pPr>
            <a:r>
              <a:rPr lang="en-US" altLang="en-US" dirty="0" smtClean="0"/>
              <a:t>Landsat </a:t>
            </a:r>
            <a:r>
              <a:rPr lang="en-US" altLang="en-US" dirty="0"/>
              <a:t>3 (1978 -1983 ) afforded 240 m spatial resolution in the thermal band</a:t>
            </a:r>
          </a:p>
          <a:p>
            <a:pPr lvl="1">
              <a:defRPr/>
            </a:pPr>
            <a:r>
              <a:rPr lang="en-US" altLang="en-US" dirty="0"/>
              <a:t>Landsat 4 (1982 - 1989) and Landsat 5 (1984 </a:t>
            </a:r>
            <a:r>
              <a:rPr lang="en-US" altLang="en-US" dirty="0" smtClean="0"/>
              <a:t>– 2003) </a:t>
            </a:r>
            <a:r>
              <a:rPr lang="en-US" altLang="en-US" dirty="0"/>
              <a:t>afford 120 m resolution</a:t>
            </a:r>
          </a:p>
          <a:p>
            <a:pPr lvl="1">
              <a:defRPr/>
            </a:pPr>
            <a:r>
              <a:rPr lang="en-US" altLang="en-US" dirty="0"/>
              <a:t>Landsat 7 (1999 - present) affords 60 m </a:t>
            </a:r>
            <a:r>
              <a:rPr lang="en-US" altLang="en-US" dirty="0" smtClean="0"/>
              <a:t>resolution</a:t>
            </a:r>
          </a:p>
          <a:p>
            <a:pPr>
              <a:defRPr/>
            </a:pPr>
            <a:r>
              <a:rPr lang="en-US" altLang="en-US" sz="2200" dirty="0"/>
              <a:t>TIRS on Landsat 8 (launched 2/11/2013) produces 100 m thermal data in 2 bands</a:t>
            </a:r>
          </a:p>
          <a:p>
            <a:pPr lvl="1">
              <a:defRPr/>
            </a:pPr>
            <a:r>
              <a:rPr lang="en-US" altLang="en-US" dirty="0" smtClean="0"/>
              <a:t>2 bands allows use of split-window technique to correct for atmospheric absorption</a:t>
            </a:r>
          </a:p>
          <a:p>
            <a:pPr lvl="1">
              <a:defRPr/>
            </a:pPr>
            <a:r>
              <a:rPr lang="en-US" altLang="en-US" dirty="0" smtClean="0"/>
              <a:t>TIRS-2 on Landsat 9 will do the same </a:t>
            </a:r>
            <a:endParaRPr lang="en-US" altLang="en-US" dirty="0"/>
          </a:p>
          <a:p>
            <a:pPr>
              <a:defRPr/>
            </a:pPr>
            <a:r>
              <a:rPr lang="en-US" altLang="en-US" sz="2200" dirty="0"/>
              <a:t>Landsat </a:t>
            </a:r>
            <a:r>
              <a:rPr lang="en-US" altLang="en-US" sz="2200" dirty="0"/>
              <a:t>thermal data are now </a:t>
            </a:r>
            <a:r>
              <a:rPr lang="en-US" altLang="en-US" sz="2200" dirty="0"/>
              <a:t>used operationally to monitor water consumption </a:t>
            </a:r>
            <a:r>
              <a:rPr lang="en-US" altLang="en-US" sz="2200" dirty="0"/>
              <a:t>on a field-by-field basis in the U.S. West and internationally</a:t>
            </a:r>
          </a:p>
          <a:p>
            <a:pPr lvl="1">
              <a:defRPr/>
            </a:pPr>
            <a:r>
              <a:rPr lang="en-US" altLang="en-US" dirty="0"/>
              <a:t>Evapotranspiration cools vegetation</a:t>
            </a:r>
          </a:p>
          <a:p>
            <a:pPr lvl="1">
              <a:defRPr/>
            </a:pPr>
            <a:r>
              <a:rPr lang="en-US" altLang="en-US" dirty="0"/>
              <a:t>120 meter resolution (or better) sufficient </a:t>
            </a:r>
          </a:p>
          <a:p>
            <a:pPr lvl="1">
              <a:defRPr/>
            </a:pPr>
            <a:r>
              <a:rPr lang="en-US" altLang="en-US" dirty="0"/>
              <a:t>Allowed by development of operational energy balanced-based </a:t>
            </a:r>
            <a:r>
              <a:rPr lang="en-US" altLang="en-US" dirty="0" smtClean="0"/>
              <a:t>evapotranspiration </a:t>
            </a:r>
            <a:r>
              <a:rPr lang="en-US" altLang="en-US" dirty="0"/>
              <a:t>models</a:t>
            </a:r>
          </a:p>
          <a:p>
            <a:pPr lvl="2">
              <a:defRPr/>
            </a:pPr>
            <a:r>
              <a:rPr lang="en-US" altLang="en-US" sz="1800" dirty="0"/>
              <a:t>Parametric models use measured vis/NIR and thermal radiation, surface classification and estimates of soil thermal transport</a:t>
            </a:r>
            <a:endParaRPr lang="en-US" altLang="en-US" sz="1800" dirty="0"/>
          </a:p>
          <a:p>
            <a:pPr marL="568325" lvl="2" indent="0">
              <a:buNone/>
              <a:defRPr/>
            </a:pPr>
            <a:endParaRPr lang="en-US" altLang="en-US" dirty="0">
              <a:latin typeface="ArialNarrow-Bold"/>
            </a:endParaRPr>
          </a:p>
        </p:txBody>
      </p:sp>
    </p:spTree>
    <p:extLst>
      <p:ext uri="{BB962C8B-B14F-4D97-AF65-F5344CB8AC3E}">
        <p14:creationId xmlns:p14="http://schemas.microsoft.com/office/powerpoint/2010/main" val="3759030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1619250" y="104776"/>
            <a:ext cx="9048750" cy="6551613"/>
            <a:chOff x="60" y="66"/>
            <a:chExt cx="5700" cy="4127"/>
          </a:xfrm>
        </p:grpSpPr>
        <p:pic>
          <p:nvPicPr>
            <p:cNvPr id="16420" name="Pictur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" y="66"/>
              <a:ext cx="5700" cy="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16421" name="Rectangle 4"/>
            <p:cNvSpPr>
              <a:spLocks noChangeArrowheads="1"/>
            </p:cNvSpPr>
            <p:nvPr/>
          </p:nvSpPr>
          <p:spPr bwMode="auto">
            <a:xfrm>
              <a:off x="123" y="117"/>
              <a:ext cx="5534" cy="3970"/>
            </a:xfrm>
            <a:prstGeom prst="rect">
              <a:avLst/>
            </a:prstGeom>
            <a:solidFill>
              <a:srgbClr val="ECF2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9pPr>
            </a:lstStyle>
            <a:p>
              <a:pPr algn="ctr">
                <a:buNone/>
              </a:pPr>
              <a:endParaRPr lang="en-US" altLang="en-US" sz="1800">
                <a:latin typeface="Arial" pitchFamily="34" charset="0"/>
              </a:endParaRPr>
            </a:p>
          </p:txBody>
        </p:sp>
      </p:grpSp>
      <p:pic>
        <p:nvPicPr>
          <p:cNvPr id="16387" name="Picture 5" descr="b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242888"/>
            <a:ext cx="860583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2570163" y="268289"/>
            <a:ext cx="7180262" cy="3698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9pPr>
          </a:lstStyle>
          <a:p>
            <a:pPr algn="ctr">
              <a:buNone/>
            </a:pPr>
            <a:r>
              <a:rPr lang="en-US" altLang="en-US" sz="1800">
                <a:solidFill>
                  <a:schemeClr val="bg1"/>
                </a:solidFill>
                <a:latin typeface="Verdana" pitchFamily="34" charset="0"/>
              </a:rPr>
              <a:t>Example: Water Management Using Surface Energy Balance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3937000" y="876300"/>
            <a:ext cx="3530600" cy="5794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B0B0B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9pPr>
          </a:lstStyle>
          <a:p>
            <a:pPr>
              <a:buNone/>
            </a:pPr>
            <a:r>
              <a:rPr lang="en-US" altLang="en-US" sz="3200">
                <a:solidFill>
                  <a:srgbClr val="000000"/>
                </a:solidFill>
                <a:latin typeface="Verdana Ref"/>
              </a:rPr>
              <a:t>R</a:t>
            </a:r>
            <a:r>
              <a:rPr lang="en-US" altLang="en-US" sz="3200" baseline="-25000">
                <a:solidFill>
                  <a:srgbClr val="000000"/>
                </a:solidFill>
                <a:latin typeface="Verdana Ref"/>
              </a:rPr>
              <a:t>NET</a:t>
            </a:r>
            <a:r>
              <a:rPr lang="en-US" altLang="en-US" sz="3200">
                <a:solidFill>
                  <a:srgbClr val="000000"/>
                </a:solidFill>
                <a:latin typeface="Verdana Ref"/>
              </a:rPr>
              <a:t> = G + ET + H</a:t>
            </a:r>
          </a:p>
        </p:txBody>
      </p:sp>
      <p:grpSp>
        <p:nvGrpSpPr>
          <p:cNvPr id="16390" name="Group 36"/>
          <p:cNvGrpSpPr>
            <a:grpSpLocks/>
          </p:cNvGrpSpPr>
          <p:nvPr/>
        </p:nvGrpSpPr>
        <p:grpSpPr bwMode="auto">
          <a:xfrm>
            <a:off x="2460626" y="1911351"/>
            <a:ext cx="7777163" cy="3717925"/>
            <a:chOff x="614" y="1468"/>
            <a:chExt cx="4899" cy="2342"/>
          </a:xfrm>
        </p:grpSpPr>
        <p:sp>
          <p:nvSpPr>
            <p:cNvPr id="16393" name="AutoShape 8"/>
            <p:cNvSpPr>
              <a:spLocks noChangeArrowheads="1"/>
            </p:cNvSpPr>
            <p:nvPr/>
          </p:nvSpPr>
          <p:spPr bwMode="auto">
            <a:xfrm>
              <a:off x="1237" y="2667"/>
              <a:ext cx="3215" cy="807"/>
            </a:xfrm>
            <a:prstGeom prst="cube">
              <a:avLst>
                <a:gd name="adj" fmla="val 87866"/>
              </a:avLst>
            </a:prstGeom>
            <a:solidFill>
              <a:srgbClr val="CC99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buNone/>
              </a:pPr>
              <a:endParaRPr lang="en-US" altLang="en-US"/>
            </a:p>
          </p:txBody>
        </p:sp>
        <p:pic>
          <p:nvPicPr>
            <p:cNvPr id="16394" name="Picture 10" descr="NA00636_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8" y="2293"/>
              <a:ext cx="583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5" name="Picture 11" descr="NA00636_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" y="2552"/>
              <a:ext cx="583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6" name="Picture 12" descr="NA00636_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" y="2416"/>
              <a:ext cx="583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7" name="Picture 13" descr="NA00636_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8" y="2426"/>
              <a:ext cx="583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8" name="Picture 14" descr="NA00636_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4" y="2506"/>
              <a:ext cx="583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9" name="Picture 15" descr="j02349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" y="2710"/>
              <a:ext cx="1038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0" name="Freeform 16"/>
            <p:cNvSpPr>
              <a:spLocks/>
            </p:cNvSpPr>
            <p:nvPr/>
          </p:nvSpPr>
          <p:spPr bwMode="auto">
            <a:xfrm>
              <a:off x="2995" y="2841"/>
              <a:ext cx="671" cy="329"/>
            </a:xfrm>
            <a:custGeom>
              <a:avLst/>
              <a:gdLst>
                <a:gd name="T0" fmla="*/ 212 w 671"/>
                <a:gd name="T1" fmla="*/ 270 h 329"/>
                <a:gd name="T2" fmla="*/ 186 w 671"/>
                <a:gd name="T3" fmla="*/ 193 h 329"/>
                <a:gd name="T4" fmla="*/ 23 w 671"/>
                <a:gd name="T5" fmla="*/ 124 h 329"/>
                <a:gd name="T6" fmla="*/ 48 w 671"/>
                <a:gd name="T7" fmla="*/ 47 h 329"/>
                <a:gd name="T8" fmla="*/ 212 w 671"/>
                <a:gd name="T9" fmla="*/ 4 h 329"/>
                <a:gd name="T10" fmla="*/ 470 w 671"/>
                <a:gd name="T11" fmla="*/ 21 h 329"/>
                <a:gd name="T12" fmla="*/ 616 w 671"/>
                <a:gd name="T13" fmla="*/ 81 h 329"/>
                <a:gd name="T14" fmla="*/ 633 w 671"/>
                <a:gd name="T15" fmla="*/ 132 h 329"/>
                <a:gd name="T16" fmla="*/ 642 w 671"/>
                <a:gd name="T17" fmla="*/ 261 h 329"/>
                <a:gd name="T18" fmla="*/ 461 w 671"/>
                <a:gd name="T19" fmla="*/ 322 h 329"/>
                <a:gd name="T20" fmla="*/ 298 w 671"/>
                <a:gd name="T21" fmla="*/ 304 h 329"/>
                <a:gd name="T22" fmla="*/ 212 w 671"/>
                <a:gd name="T23" fmla="*/ 270 h 3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71" h="329">
                  <a:moveTo>
                    <a:pt x="212" y="270"/>
                  </a:moveTo>
                  <a:cubicBezTo>
                    <a:pt x="193" y="252"/>
                    <a:pt x="217" y="217"/>
                    <a:pt x="186" y="193"/>
                  </a:cubicBezTo>
                  <a:cubicBezTo>
                    <a:pt x="155" y="169"/>
                    <a:pt x="46" y="148"/>
                    <a:pt x="23" y="124"/>
                  </a:cubicBezTo>
                  <a:cubicBezTo>
                    <a:pt x="0" y="100"/>
                    <a:pt x="16" y="67"/>
                    <a:pt x="48" y="47"/>
                  </a:cubicBezTo>
                  <a:cubicBezTo>
                    <a:pt x="80" y="27"/>
                    <a:pt x="142" y="8"/>
                    <a:pt x="212" y="4"/>
                  </a:cubicBezTo>
                  <a:cubicBezTo>
                    <a:pt x="282" y="0"/>
                    <a:pt x="403" y="8"/>
                    <a:pt x="470" y="21"/>
                  </a:cubicBezTo>
                  <a:cubicBezTo>
                    <a:pt x="537" y="34"/>
                    <a:pt x="589" y="62"/>
                    <a:pt x="616" y="81"/>
                  </a:cubicBezTo>
                  <a:cubicBezTo>
                    <a:pt x="643" y="100"/>
                    <a:pt x="629" y="102"/>
                    <a:pt x="633" y="132"/>
                  </a:cubicBezTo>
                  <a:cubicBezTo>
                    <a:pt x="637" y="162"/>
                    <a:pt x="671" y="229"/>
                    <a:pt x="642" y="261"/>
                  </a:cubicBezTo>
                  <a:cubicBezTo>
                    <a:pt x="613" y="293"/>
                    <a:pt x="518" y="315"/>
                    <a:pt x="461" y="322"/>
                  </a:cubicBezTo>
                  <a:cubicBezTo>
                    <a:pt x="404" y="329"/>
                    <a:pt x="341" y="313"/>
                    <a:pt x="298" y="304"/>
                  </a:cubicBezTo>
                  <a:cubicBezTo>
                    <a:pt x="255" y="295"/>
                    <a:pt x="231" y="288"/>
                    <a:pt x="212" y="270"/>
                  </a:cubicBezTo>
                  <a:close/>
                </a:path>
              </a:pathLst>
            </a:cu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None/>
              </a:pPr>
              <a:endParaRPr lang="en-US"/>
            </a:p>
          </p:txBody>
        </p:sp>
        <p:pic>
          <p:nvPicPr>
            <p:cNvPr id="16401" name="Picture 1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" y="1584"/>
              <a:ext cx="762" cy="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2" name="Picture 18" descr="NA02275_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6" y="1744"/>
              <a:ext cx="683" cy="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3" name="AutoShape 19"/>
            <p:cNvSpPr>
              <a:spLocks noChangeArrowheads="1"/>
            </p:cNvSpPr>
            <p:nvPr/>
          </p:nvSpPr>
          <p:spPr bwMode="auto">
            <a:xfrm rot="-3821421">
              <a:off x="3675" y="2365"/>
              <a:ext cx="366" cy="108"/>
            </a:xfrm>
            <a:prstGeom prst="leftArrow">
              <a:avLst>
                <a:gd name="adj1" fmla="val 50000"/>
                <a:gd name="adj2" fmla="val 84722"/>
              </a:avLst>
            </a:prstGeom>
            <a:gradFill rotWithShape="0">
              <a:gsLst>
                <a:gs pos="0">
                  <a:srgbClr val="FFFF00"/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buNone/>
              </a:pPr>
              <a:endParaRPr lang="en-US" altLang="en-US"/>
            </a:p>
          </p:txBody>
        </p:sp>
        <p:sp>
          <p:nvSpPr>
            <p:cNvPr id="16404" name="AutoShape 20"/>
            <p:cNvSpPr>
              <a:spLocks noChangeArrowheads="1"/>
            </p:cNvSpPr>
            <p:nvPr/>
          </p:nvSpPr>
          <p:spPr bwMode="auto">
            <a:xfrm rot="3364499">
              <a:off x="3380" y="2491"/>
              <a:ext cx="366" cy="108"/>
            </a:xfrm>
            <a:prstGeom prst="leftArrow">
              <a:avLst>
                <a:gd name="adj1" fmla="val 50000"/>
                <a:gd name="adj2" fmla="val 84722"/>
              </a:avLst>
            </a:prstGeom>
            <a:gradFill rotWithShape="0">
              <a:gsLst>
                <a:gs pos="0">
                  <a:srgbClr val="FFFF00"/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buNone/>
              </a:pPr>
              <a:endParaRPr lang="en-US" altLang="en-US"/>
            </a:p>
          </p:txBody>
        </p:sp>
        <p:pic>
          <p:nvPicPr>
            <p:cNvPr id="16405" name="Picture 21" descr="DD01613_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4" y="2200"/>
              <a:ext cx="79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6" name="Picture 22" descr="DD01614_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3" y="2335"/>
              <a:ext cx="116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7" name="AutoShape 23"/>
            <p:cNvSpPr>
              <a:spLocks noChangeArrowheads="1"/>
            </p:cNvSpPr>
            <p:nvPr/>
          </p:nvSpPr>
          <p:spPr bwMode="auto">
            <a:xfrm rot="5400000">
              <a:off x="2389" y="3436"/>
              <a:ext cx="481" cy="26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8 w 21600"/>
                <a:gd name="T13" fmla="*/ 5420 h 21600"/>
                <a:gd name="T14" fmla="*/ 18906 w 21600"/>
                <a:gd name="T15" fmla="*/ 1618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ECAE00"/>
                </a:gs>
                <a:gs pos="100000">
                  <a:srgbClr val="996633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buNone/>
              </a:pPr>
              <a:endParaRPr lang="en-US"/>
            </a:p>
          </p:txBody>
        </p:sp>
        <p:sp>
          <p:nvSpPr>
            <p:cNvPr id="16408" name="Text Box 24"/>
            <p:cNvSpPr txBox="1">
              <a:spLocks noChangeArrowheads="1"/>
            </p:cNvSpPr>
            <p:nvPr/>
          </p:nvSpPr>
          <p:spPr bwMode="auto">
            <a:xfrm>
              <a:off x="2865" y="3565"/>
              <a:ext cx="129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buNone/>
              </a:pPr>
              <a:r>
                <a:rPr lang="en-US" altLang="en-US">
                  <a:solidFill>
                    <a:srgbClr val="000000"/>
                  </a:solidFill>
                  <a:latin typeface="Verdana" pitchFamily="34" charset="0"/>
                </a:rPr>
                <a:t>Soil heat (G)</a:t>
              </a:r>
              <a:endParaRPr lang="en-US" altLang="en-US" baseline="-250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>
              <a:off x="1858" y="1848"/>
              <a:ext cx="249" cy="447"/>
            </a:xfrm>
            <a:prstGeom prst="upArrow">
              <a:avLst>
                <a:gd name="adj1" fmla="val 50000"/>
                <a:gd name="adj2" fmla="val 44880"/>
              </a:avLst>
            </a:prstGeom>
            <a:gradFill rotWithShape="0">
              <a:gsLst>
                <a:gs pos="0">
                  <a:srgbClr val="FF9933"/>
                </a:gs>
                <a:gs pos="100000">
                  <a:srgbClr val="FF330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buNone/>
              </a:pPr>
              <a:endParaRPr lang="en-US" altLang="en-US"/>
            </a:p>
          </p:txBody>
        </p:sp>
        <p:grpSp>
          <p:nvGrpSpPr>
            <p:cNvPr id="16410" name="Group 26"/>
            <p:cNvGrpSpPr>
              <a:grpSpLocks/>
            </p:cNvGrpSpPr>
            <p:nvPr/>
          </p:nvGrpSpPr>
          <p:grpSpPr bwMode="auto">
            <a:xfrm>
              <a:off x="614" y="1939"/>
              <a:ext cx="1296" cy="437"/>
              <a:chOff x="614" y="2155"/>
              <a:chExt cx="1296" cy="437"/>
            </a:xfrm>
          </p:grpSpPr>
          <p:sp>
            <p:nvSpPr>
              <p:cNvPr id="16418" name="Text Box 27"/>
              <p:cNvSpPr txBox="1">
                <a:spLocks noChangeArrowheads="1"/>
              </p:cNvSpPr>
              <p:nvPr/>
            </p:nvSpPr>
            <p:spPr bwMode="auto">
              <a:xfrm>
                <a:off x="614" y="2155"/>
                <a:ext cx="129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9pPr>
              </a:lstStyle>
              <a:p>
                <a:pPr>
                  <a:buNone/>
                </a:pPr>
                <a:r>
                  <a:rPr lang="en-US" altLang="en-US">
                    <a:solidFill>
                      <a:srgbClr val="000000"/>
                    </a:solidFill>
                    <a:latin typeface="Verdana" pitchFamily="34" charset="0"/>
                  </a:rPr>
                  <a:t>Sensible heat</a:t>
                </a:r>
                <a:endParaRPr lang="en-US" altLang="en-US" baseline="-2500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16419" name="Text Box 28"/>
              <p:cNvSpPr txBox="1">
                <a:spLocks noChangeArrowheads="1"/>
              </p:cNvSpPr>
              <p:nvPr/>
            </p:nvSpPr>
            <p:spPr bwMode="auto">
              <a:xfrm>
                <a:off x="1019" y="2380"/>
                <a:ext cx="38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9pPr>
              </a:lstStyle>
              <a:p>
                <a:pPr>
                  <a:buNone/>
                </a:pPr>
                <a:r>
                  <a:rPr lang="en-US" altLang="en-US">
                    <a:solidFill>
                      <a:srgbClr val="000000"/>
                    </a:solidFill>
                    <a:latin typeface="Verdana" pitchFamily="34" charset="0"/>
                  </a:rPr>
                  <a:t>(H)</a:t>
                </a:r>
                <a:endParaRPr lang="en-US" altLang="en-US" baseline="-2500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</p:grpSp>
        <p:grpSp>
          <p:nvGrpSpPr>
            <p:cNvPr id="16411" name="Group 29"/>
            <p:cNvGrpSpPr>
              <a:grpSpLocks/>
            </p:cNvGrpSpPr>
            <p:nvPr/>
          </p:nvGrpSpPr>
          <p:grpSpPr bwMode="auto">
            <a:xfrm>
              <a:off x="4136" y="2307"/>
              <a:ext cx="1377" cy="389"/>
              <a:chOff x="4136" y="2523"/>
              <a:chExt cx="1377" cy="389"/>
            </a:xfrm>
          </p:grpSpPr>
          <p:sp>
            <p:nvSpPr>
              <p:cNvPr id="16416" name="Text Box 30"/>
              <p:cNvSpPr txBox="1">
                <a:spLocks noChangeArrowheads="1"/>
              </p:cNvSpPr>
              <p:nvPr/>
            </p:nvSpPr>
            <p:spPr bwMode="auto">
              <a:xfrm>
                <a:off x="4136" y="2523"/>
                <a:ext cx="129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9pPr>
              </a:lstStyle>
              <a:p>
                <a:pPr>
                  <a:buNone/>
                </a:pPr>
                <a:r>
                  <a:rPr lang="en-US" altLang="en-US">
                    <a:solidFill>
                      <a:srgbClr val="000000"/>
                    </a:solidFill>
                    <a:latin typeface="Verdana" pitchFamily="34" charset="0"/>
                  </a:rPr>
                  <a:t>Net radiation</a:t>
                </a:r>
                <a:endParaRPr lang="en-US" altLang="en-US" baseline="-2500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16417" name="Text Box 31"/>
              <p:cNvSpPr txBox="1">
                <a:spLocks noChangeArrowheads="1"/>
              </p:cNvSpPr>
              <p:nvPr/>
            </p:nvSpPr>
            <p:spPr bwMode="auto">
              <a:xfrm>
                <a:off x="4854" y="2700"/>
                <a:ext cx="65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9pPr>
              </a:lstStyle>
              <a:p>
                <a:pPr>
                  <a:buNone/>
                </a:pPr>
                <a:r>
                  <a:rPr lang="en-US" altLang="en-US">
                    <a:solidFill>
                      <a:srgbClr val="000000"/>
                    </a:solidFill>
                    <a:latin typeface="Verdana" pitchFamily="34" charset="0"/>
                  </a:rPr>
                  <a:t>(R</a:t>
                </a:r>
                <a:r>
                  <a:rPr lang="en-US" altLang="en-US" baseline="-25000">
                    <a:solidFill>
                      <a:srgbClr val="000000"/>
                    </a:solidFill>
                    <a:latin typeface="Verdana" pitchFamily="34" charset="0"/>
                  </a:rPr>
                  <a:t>NET</a:t>
                </a:r>
                <a:r>
                  <a:rPr lang="en-US" altLang="en-US">
                    <a:solidFill>
                      <a:srgbClr val="000000"/>
                    </a:solidFill>
                    <a:latin typeface="Verdana" pitchFamily="34" charset="0"/>
                  </a:rPr>
                  <a:t>)</a:t>
                </a:r>
                <a:endParaRPr lang="en-US" altLang="en-US" baseline="-2500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</p:grpSp>
        <p:sp>
          <p:nvSpPr>
            <p:cNvPr id="16412" name="AutoShape 32"/>
            <p:cNvSpPr>
              <a:spLocks noChangeArrowheads="1"/>
            </p:cNvSpPr>
            <p:nvPr/>
          </p:nvSpPr>
          <p:spPr bwMode="auto">
            <a:xfrm>
              <a:off x="3191" y="1866"/>
              <a:ext cx="249" cy="447"/>
            </a:xfrm>
            <a:prstGeom prst="upArrow">
              <a:avLst>
                <a:gd name="adj1" fmla="val 50000"/>
                <a:gd name="adj2" fmla="val 44880"/>
              </a:avLst>
            </a:prstGeom>
            <a:gradFill rotWithShape="0">
              <a:gsLst>
                <a:gs pos="0">
                  <a:srgbClr val="66FFFF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  <a:ea typeface="ヒラギノ角ゴ Pro W3"/>
                  <a:cs typeface="ヒラギノ角ゴ Pro W3"/>
                </a:defRPr>
              </a:lvl9pPr>
            </a:lstStyle>
            <a:p>
              <a:pPr>
                <a:buNone/>
              </a:pPr>
              <a:endParaRPr lang="en-US" altLang="en-US"/>
            </a:p>
          </p:txBody>
        </p:sp>
        <p:grpSp>
          <p:nvGrpSpPr>
            <p:cNvPr id="16413" name="Group 33"/>
            <p:cNvGrpSpPr>
              <a:grpSpLocks/>
            </p:cNvGrpSpPr>
            <p:nvPr/>
          </p:nvGrpSpPr>
          <p:grpSpPr bwMode="auto">
            <a:xfrm>
              <a:off x="2799" y="1468"/>
              <a:ext cx="1296" cy="385"/>
              <a:chOff x="2799" y="1684"/>
              <a:chExt cx="1296" cy="385"/>
            </a:xfrm>
          </p:grpSpPr>
          <p:sp>
            <p:nvSpPr>
              <p:cNvPr id="16414" name="Text Box 34"/>
              <p:cNvSpPr txBox="1">
                <a:spLocks noChangeArrowheads="1"/>
              </p:cNvSpPr>
              <p:nvPr/>
            </p:nvSpPr>
            <p:spPr bwMode="auto">
              <a:xfrm>
                <a:off x="2799" y="1684"/>
                <a:ext cx="129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9pPr>
              </a:lstStyle>
              <a:p>
                <a:pPr>
                  <a:buNone/>
                </a:pPr>
                <a:r>
                  <a:rPr lang="en-US" altLang="en-US">
                    <a:solidFill>
                      <a:srgbClr val="000000"/>
                    </a:solidFill>
                    <a:latin typeface="Verdana" pitchFamily="34" charset="0"/>
                  </a:rPr>
                  <a:t>Latent heat</a:t>
                </a:r>
                <a:endParaRPr lang="en-US" altLang="en-US" baseline="-2500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16415" name="Text Box 35"/>
              <p:cNvSpPr txBox="1">
                <a:spLocks noChangeArrowheads="1"/>
              </p:cNvSpPr>
              <p:nvPr/>
            </p:nvSpPr>
            <p:spPr bwMode="auto">
              <a:xfrm>
                <a:off x="3368" y="1857"/>
                <a:ext cx="60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Palatino" pitchFamily="18" charset="0"/>
                    <a:ea typeface="ヒラギノ角ゴ Pro W3"/>
                    <a:cs typeface="ヒラギノ角ゴ Pro W3"/>
                  </a:defRPr>
                </a:lvl9pPr>
              </a:lstStyle>
              <a:p>
                <a:pPr>
                  <a:buNone/>
                </a:pPr>
                <a:r>
                  <a:rPr lang="en-US" altLang="en-US">
                    <a:solidFill>
                      <a:srgbClr val="000000"/>
                    </a:solidFill>
                    <a:latin typeface="Verdana" pitchFamily="34" charset="0"/>
                  </a:rPr>
                  <a:t>(ET)</a:t>
                </a:r>
                <a:endParaRPr lang="en-US" altLang="en-US" baseline="-2500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</p:grpSp>
      </p:grpSp>
      <p:sp>
        <p:nvSpPr>
          <p:cNvPr id="783397" name="Text Box 37"/>
          <p:cNvSpPr txBox="1">
            <a:spLocks noChangeArrowheads="1"/>
          </p:cNvSpPr>
          <p:nvPr/>
        </p:nvSpPr>
        <p:spPr bwMode="auto">
          <a:xfrm>
            <a:off x="3962401" y="1450975"/>
            <a:ext cx="3617913" cy="3365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B0B0B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9pPr>
          </a:lstStyle>
          <a:p>
            <a:pPr>
              <a:buNone/>
            </a:pPr>
            <a:r>
              <a:rPr lang="en-US" altLang="en-US">
                <a:solidFill>
                  <a:srgbClr val="000000"/>
                </a:solidFill>
                <a:latin typeface="Verdana Ref"/>
              </a:rPr>
              <a:t>R</a:t>
            </a:r>
            <a:r>
              <a:rPr lang="en-US" altLang="en-US" baseline="-25000">
                <a:solidFill>
                  <a:srgbClr val="000000"/>
                </a:solidFill>
                <a:latin typeface="Verdana Ref"/>
              </a:rPr>
              <a:t>NET</a:t>
            </a:r>
            <a:r>
              <a:rPr lang="en-US" altLang="en-US">
                <a:solidFill>
                  <a:srgbClr val="000000"/>
                </a:solidFill>
                <a:latin typeface="Verdana Ref"/>
              </a:rPr>
              <a:t> = (SW</a:t>
            </a:r>
            <a:r>
              <a:rPr lang="en-US" altLang="en-US" baseline="-25000">
                <a:solidFill>
                  <a:srgbClr val="000000"/>
                </a:solidFill>
                <a:latin typeface="Verdana Ref"/>
              </a:rPr>
              <a:t>dn</a:t>
            </a:r>
            <a:r>
              <a:rPr lang="en-US" altLang="en-US">
                <a:solidFill>
                  <a:srgbClr val="000000"/>
                </a:solidFill>
                <a:latin typeface="Verdana Ref"/>
              </a:rPr>
              <a:t> – SW</a:t>
            </a:r>
            <a:r>
              <a:rPr lang="en-US" altLang="en-US" baseline="-25000">
                <a:solidFill>
                  <a:srgbClr val="000000"/>
                </a:solidFill>
                <a:latin typeface="Verdana Ref"/>
              </a:rPr>
              <a:t>up</a:t>
            </a:r>
            <a:r>
              <a:rPr lang="en-US" altLang="en-US">
                <a:solidFill>
                  <a:srgbClr val="000000"/>
                </a:solidFill>
                <a:latin typeface="Verdana Ref"/>
              </a:rPr>
              <a:t>) + (LW</a:t>
            </a:r>
            <a:r>
              <a:rPr lang="en-US" altLang="en-US" baseline="-25000">
                <a:solidFill>
                  <a:srgbClr val="000000"/>
                </a:solidFill>
                <a:latin typeface="Verdana Ref"/>
              </a:rPr>
              <a:t>dn</a:t>
            </a:r>
            <a:r>
              <a:rPr lang="en-US" altLang="en-US">
                <a:solidFill>
                  <a:srgbClr val="000000"/>
                </a:solidFill>
                <a:latin typeface="Verdana Ref"/>
              </a:rPr>
              <a:t>-LW</a:t>
            </a:r>
            <a:r>
              <a:rPr lang="en-US" altLang="en-US" baseline="-25000">
                <a:solidFill>
                  <a:srgbClr val="000000"/>
                </a:solidFill>
                <a:latin typeface="Verdana Ref"/>
              </a:rPr>
              <a:t>up</a:t>
            </a:r>
            <a:r>
              <a:rPr lang="en-US" altLang="en-US">
                <a:solidFill>
                  <a:srgbClr val="000000"/>
                </a:solidFill>
                <a:latin typeface="Verdana Ref"/>
              </a:rPr>
              <a:t>)</a:t>
            </a:r>
          </a:p>
        </p:txBody>
      </p:sp>
      <p:sp>
        <p:nvSpPr>
          <p:cNvPr id="16392" name="Text Box 38"/>
          <p:cNvSpPr txBox="1">
            <a:spLocks noChangeArrowheads="1"/>
          </p:cNvSpPr>
          <p:nvPr/>
        </p:nvSpPr>
        <p:spPr bwMode="auto">
          <a:xfrm>
            <a:off x="2805114" y="5621338"/>
            <a:ext cx="607826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1pPr>
            <a:lvl2pPr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  <a:ea typeface="ヒラギノ角ゴ Pro W3"/>
                <a:cs typeface="ヒラギノ角ゴ Pro W3"/>
              </a:defRPr>
            </a:lvl9pPr>
          </a:lstStyle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Arial" pitchFamily="34" charset="0"/>
              </a:rPr>
              <a:t> Net Radiation is the balance between incoming minus outgoing radiation</a:t>
            </a:r>
          </a:p>
          <a:p>
            <a:pPr lvl="1"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Arial" pitchFamily="34" charset="0"/>
              </a:rPr>
              <a:t> OLI required to calculate the SWup  (short wave albedo)</a:t>
            </a:r>
          </a:p>
          <a:p>
            <a:pPr lvl="1"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Arial" pitchFamily="34" charset="0"/>
              </a:rPr>
              <a:t> TIRS data required to calculate the LWup from surface temperature</a:t>
            </a:r>
            <a:endParaRPr lang="en-US" alt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8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339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Driving Requirements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821712" y="1077436"/>
          <a:ext cx="8165984" cy="5372579"/>
        </p:xfrm>
        <a:graphic>
          <a:graphicData uri="http://schemas.openxmlformats.org/drawingml/2006/table">
            <a:tbl>
              <a:tblPr/>
              <a:tblGrid>
                <a:gridCol w="1113544">
                  <a:extLst>
                    <a:ext uri="{9D8B030D-6E8A-4147-A177-3AD203B41FA5}">
                      <a16:colId xmlns:a16="http://schemas.microsoft.com/office/drawing/2014/main" val="3687769509"/>
                    </a:ext>
                  </a:extLst>
                </a:gridCol>
                <a:gridCol w="2468785">
                  <a:extLst>
                    <a:ext uri="{9D8B030D-6E8A-4147-A177-3AD203B41FA5}">
                      <a16:colId xmlns:a16="http://schemas.microsoft.com/office/drawing/2014/main" val="2466542655"/>
                    </a:ext>
                  </a:extLst>
                </a:gridCol>
                <a:gridCol w="2468785">
                  <a:extLst>
                    <a:ext uri="{9D8B030D-6E8A-4147-A177-3AD203B41FA5}">
                      <a16:colId xmlns:a16="http://schemas.microsoft.com/office/drawing/2014/main" val="2458106676"/>
                    </a:ext>
                  </a:extLst>
                </a:gridCol>
                <a:gridCol w="2114870">
                  <a:extLst>
                    <a:ext uri="{9D8B030D-6E8A-4147-A177-3AD203B41FA5}">
                      <a16:colId xmlns:a16="http://schemas.microsoft.com/office/drawing/2014/main" val="97744079"/>
                    </a:ext>
                  </a:extLst>
                </a:gridCol>
              </a:tblGrid>
              <a:tr h="2406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614" marR="5614" marT="56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Title </a:t>
                      </a:r>
                    </a:p>
                  </a:txBody>
                  <a:tcPr marL="5614" marR="5614" marT="56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Requirement</a:t>
                      </a:r>
                    </a:p>
                  </a:txBody>
                  <a:tcPr marL="5614" marR="5614" marT="56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Expected Compliance</a:t>
                      </a:r>
                    </a:p>
                  </a:txBody>
                  <a:tcPr marL="5614" marR="5614" marT="56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76394"/>
                  </a:ext>
                </a:extLst>
              </a:tr>
              <a:tr h="1112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Spectral</a:t>
                      </a:r>
                    </a:p>
                  </a:txBody>
                  <a:tcPr marL="5614" marR="5614" marT="561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Thermal Spectral Band and Width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Band 10.8 Center 10.8 +/- .2, min/max edge 10.3/11.3 um 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Band 12.0 Center 12.0 +/-.2, min/max edge 11.5/12.5 um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Waiver Approved for 12.5 um Level 3 Requirement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= 10.9 nm center, 10.6 um to 11.2 um = 12.05 nm center, 11.5 um to 12.6 um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Model shows band edge around 12.55 um, 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analysis shows negligible impact on science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476915"/>
                  </a:ext>
                </a:extLst>
              </a:tr>
              <a:tr h="34380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Radiometry</a:t>
                      </a:r>
                    </a:p>
                  </a:txBody>
                  <a:tcPr marL="5614" marR="5614" marT="561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Absolute Radiometric Accuracy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Absolute radiometric uncertainty relative to a NIST traceable standard &lt; 2% (1-sigma)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CBE = 1.8% (1-sigma)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309941"/>
                  </a:ext>
                </a:extLst>
              </a:tr>
              <a:tr h="3438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Radiometric Stability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12.0 um &lt; 0.70% (1-sigma)</a:t>
                      </a:r>
                      <a:b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10.8 um &lt; 0.70% (1-sigma)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= 0.53% (1-sigma)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= 0.51% (1-sigma)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5030703"/>
                  </a:ext>
                </a:extLst>
              </a:tr>
              <a:tr h="6383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Noise Equivalent Delta Radiance -NE∆L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10.8um 0.059 W/m2 sr </a:t>
                      </a:r>
                      <a:r>
                        <a:rPr lang="el-GR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μ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12um 0.049 W/m2 sr </a:t>
                      </a:r>
                      <a:r>
                        <a:rPr lang="el-GR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μ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Radiance &lt; 0.008 (360K, flood source)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Radiance &lt; 0.008 (360K, flood source)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555218"/>
                  </a:ext>
                </a:extLst>
              </a:tr>
              <a:tr h="48018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Spatial</a:t>
                      </a:r>
                    </a:p>
                  </a:txBody>
                  <a:tcPr marL="5614" marR="5614" marT="561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Ground Sample Distance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 km cross track swath width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 m cross and in track for each detector element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 km</a:t>
                      </a:r>
                      <a:br>
                        <a:rPr lang="nl-NL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nl-NL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m per detector element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064238"/>
                  </a:ext>
                </a:extLst>
              </a:tr>
              <a:tr h="687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Relative Edge Response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AT &gt; 0.047/m (originally &gt; 0.007/m)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XT &gt; 0.047/m (originally &gt; 0.007/m)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Deviation Approved for Level 3 Requirement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10.9 um: XT: .0059 m AT: .0058m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12um: XT: .0059 m, AT: .0060 m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TIRS-2 performance same as TIRS, which met science objectives.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725693"/>
                  </a:ext>
                </a:extLst>
              </a:tr>
              <a:tr h="687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Edge Extent 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(10 to 90%)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AT &lt; 245m (originally &lt;150m)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XT &lt; 245m (originally &lt;150m)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Deviation Approved for Level 3 requirement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10.9 urn: XT: 215.6 m, AT: 222.9 m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12um: XT: 214.9 m, AT: 205.5 m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TIRS-2 performance same as TIRS, which met science objectives.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252699"/>
                  </a:ext>
                </a:extLst>
              </a:tr>
              <a:tr h="17190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Pointing</a:t>
                      </a:r>
                    </a:p>
                  </a:txBody>
                  <a:tcPr marL="5614" marR="5614" marT="561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Absolute Pointing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mrad (3-sigma, per axis)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XT= 556.6 urad, AT= 688.0 urad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645566"/>
                  </a:ext>
                </a:extLst>
              </a:tr>
              <a:tr h="1719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Alignment Knowledge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 600 urad each axis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XT= 279.3 urad, AT= 400.0 urad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32213"/>
                  </a:ext>
                </a:extLst>
              </a:tr>
              <a:tr h="1719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Pointing Stability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 27 urad (3-sigma, per axis) over 16 days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XT= 7.16 urad, AT= 4.14 urad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969398"/>
                  </a:ext>
                </a:extLst>
              </a:tr>
              <a:tr h="322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Timing Accuracy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Timing of each detector column shall be known &lt; 1.5 ms</a:t>
                      </a: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CBE &lt; 1.5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4" marR="5614" marT="561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879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665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Driving Requirements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906773" y="1807536"/>
          <a:ext cx="8319902" cy="3901929"/>
        </p:xfrm>
        <a:graphic>
          <a:graphicData uri="http://schemas.openxmlformats.org/drawingml/2006/table">
            <a:tbl>
              <a:tblPr/>
              <a:tblGrid>
                <a:gridCol w="2569382">
                  <a:extLst>
                    <a:ext uri="{9D8B030D-6E8A-4147-A177-3AD203B41FA5}">
                      <a16:colId xmlns:a16="http://schemas.microsoft.com/office/drawing/2014/main" val="1063249102"/>
                    </a:ext>
                  </a:extLst>
                </a:gridCol>
                <a:gridCol w="2875260">
                  <a:extLst>
                    <a:ext uri="{9D8B030D-6E8A-4147-A177-3AD203B41FA5}">
                      <a16:colId xmlns:a16="http://schemas.microsoft.com/office/drawing/2014/main" val="3802238575"/>
                    </a:ext>
                  </a:extLst>
                </a:gridCol>
                <a:gridCol w="2875260">
                  <a:extLst>
                    <a:ext uri="{9D8B030D-6E8A-4147-A177-3AD203B41FA5}">
                      <a16:colId xmlns:a16="http://schemas.microsoft.com/office/drawing/2014/main" val="739757899"/>
                    </a:ext>
                  </a:extLst>
                </a:gridCol>
              </a:tblGrid>
              <a:tr h="4055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Title</a:t>
                      </a:r>
                    </a:p>
                  </a:txBody>
                  <a:tcPr marL="5825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Requirement</a:t>
                      </a:r>
                    </a:p>
                  </a:txBody>
                  <a:tcPr marL="5825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CBE / MEV</a:t>
                      </a:r>
                    </a:p>
                  </a:txBody>
                  <a:tcPr marL="5825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43287"/>
                  </a:ext>
                </a:extLst>
              </a:tr>
              <a:tr h="360456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Engineering</a:t>
                      </a:r>
                    </a:p>
                  </a:txBody>
                  <a:tcPr marL="5825" marR="5825" marT="58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10030"/>
                  </a:ext>
                </a:extLst>
              </a:tr>
              <a:tr h="2883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Science Data Rate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 15Mbps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= 9.747Mbps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512281"/>
                  </a:ext>
                </a:extLst>
              </a:tr>
              <a:tr h="720910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Power</a:t>
                      </a:r>
                    </a:p>
                  </a:txBody>
                  <a:tcPr marL="87368" marR="5825" marT="58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Imaging / Calibration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(Operational PWR)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MEB &lt; 150 W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CCE &lt; 225 W</a:t>
                      </a:r>
                    </a:p>
                  </a:txBody>
                  <a:tcPr marL="87368" marR="5825" marT="58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MEB CBE = 97.0 W </a:t>
                      </a:r>
                      <a:b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CCE CBE = 190.0 W</a:t>
                      </a:r>
                    </a:p>
                  </a:txBody>
                  <a:tcPr marL="87368" marR="5825" marT="58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295342"/>
                  </a:ext>
                </a:extLst>
              </a:tr>
              <a:tr h="252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Survival PWR&lt; 255 W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CBE = 197.0 W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583946"/>
                  </a:ext>
                </a:extLst>
              </a:tr>
              <a:tr h="865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Fault Mode 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(Operational PWR)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MEB &lt;150W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CCE &lt;225W</a:t>
                      </a:r>
                    </a:p>
                  </a:txBody>
                  <a:tcPr marL="87368" marR="5825" marT="58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MEB CBE = 81.0 W </a:t>
                      </a:r>
                      <a:b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CCE CBE = 190.0 W</a:t>
                      </a:r>
                    </a:p>
                  </a:txBody>
                  <a:tcPr marL="87368" marR="5825" marT="58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671125"/>
                  </a:ext>
                </a:extLst>
              </a:tr>
              <a:tr h="49562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</a:t>
                      </a:r>
                    </a:p>
                  </a:txBody>
                  <a:tcPr marL="87368" marR="5825" marT="58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&lt; 350kg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Instrument Deck Total &lt;210kg</a:t>
                      </a:r>
                    </a:p>
                  </a:txBody>
                  <a:tcPr marL="87368" marR="5825" marT="58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MEV = 326.0 kg</a:t>
                      </a:r>
                      <a:b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MEV = 201.1 kg</a:t>
                      </a:r>
                    </a:p>
                  </a:txBody>
                  <a:tcPr marL="87368" marR="5825" marT="58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7558"/>
                  </a:ext>
                </a:extLst>
              </a:tr>
              <a:tr h="243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Availability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 0.95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 0.95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222051"/>
                  </a:ext>
                </a:extLst>
              </a:tr>
              <a:tr h="2703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Mission Life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5.25 Years = ops + commissioning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= 6 years (mission life + ground ops)</a:t>
                      </a:r>
                    </a:p>
                  </a:txBody>
                  <a:tcPr marL="87368" marR="5825" marT="58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560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2829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" name="Straight Connector 93"/>
          <p:cNvCxnSpPr/>
          <p:nvPr/>
        </p:nvCxnSpPr>
        <p:spPr bwMode="auto">
          <a:xfrm rot="5400000" flipH="1" flipV="1">
            <a:off x="3775996" y="5463194"/>
            <a:ext cx="143650" cy="11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/>
          <p:cNvCxnSpPr/>
          <p:nvPr/>
        </p:nvCxnSpPr>
        <p:spPr bwMode="auto">
          <a:xfrm rot="10800000" flipV="1">
            <a:off x="4462568" y="5858228"/>
            <a:ext cx="152778" cy="95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DE4C229-67A6-ED48-B4A6-6FCDB3EEDF51}"/>
              </a:ext>
            </a:extLst>
          </p:cNvPr>
          <p:cNvSpPr/>
          <p:nvPr/>
        </p:nvSpPr>
        <p:spPr bwMode="auto">
          <a:xfrm>
            <a:off x="7253657" y="4404215"/>
            <a:ext cx="1616744" cy="1721419"/>
          </a:xfrm>
          <a:prstGeom prst="ellipse">
            <a:avLst/>
          </a:prstGeom>
          <a:solidFill>
            <a:schemeClr val="accent5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1DFA15D3-6C39-F245-905A-CD814FA20F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2851" y="1427348"/>
            <a:ext cx="1837493" cy="37617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994" y="0"/>
            <a:ext cx="6317823" cy="854052"/>
          </a:xfrm>
        </p:spPr>
        <p:txBody>
          <a:bodyPr>
            <a:normAutofit fontScale="90000"/>
          </a:bodyPr>
          <a:lstStyle/>
          <a:p>
            <a:r>
              <a:rPr lang="en-US" dirty="0"/>
              <a:t>Instrument System </a:t>
            </a:r>
            <a:br>
              <a:rPr lang="en-US" dirty="0"/>
            </a:br>
            <a:r>
              <a:rPr lang="en-US" dirty="0"/>
              <a:t>Block </a:t>
            </a:r>
            <a:r>
              <a:rPr lang="en-US" dirty="0" smtClean="0"/>
              <a:t>Diagram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769481" y="2787391"/>
            <a:ext cx="59965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Light</a:t>
            </a:r>
          </a:p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Path</a:t>
            </a:r>
          </a:p>
        </p:txBody>
      </p:sp>
      <p:sp>
        <p:nvSpPr>
          <p:cNvPr id="214" name="Rectangle 354">
            <a:extLst>
              <a:ext uri="{FF2B5EF4-FFF2-40B4-BE49-F238E27FC236}">
                <a16:creationId xmlns:a16="http://schemas.microsoft.com/office/drawing/2014/main" id="{EE0F2DFC-36C0-194B-996D-DA4D8BFC5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3771" y="2041585"/>
            <a:ext cx="1078751" cy="2008435"/>
          </a:xfrm>
          <a:prstGeom prst="rect">
            <a:avLst/>
          </a:prstGeom>
          <a:noFill/>
          <a:ln w="158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</a:pPr>
            <a:endParaRPr lang="en-US" sz="1350">
              <a:solidFill>
                <a:srgbClr val="000000"/>
              </a:solidFill>
              <a:latin typeface="Palatino" pitchFamily="18" charset="0"/>
              <a:ea typeface="ヒラギノ角ゴ Pro W3" pitchFamily="-106" charset="-128"/>
            </a:endParaRPr>
          </a:p>
        </p:txBody>
      </p:sp>
      <p:sp>
        <p:nvSpPr>
          <p:cNvPr id="216" name="TextBox 684">
            <a:extLst>
              <a:ext uri="{FF2B5EF4-FFF2-40B4-BE49-F238E27FC236}">
                <a16:creationId xmlns:a16="http://schemas.microsoft.com/office/drawing/2014/main" id="{858A8A3A-2A08-C149-8717-C6420CE60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431" y="2976025"/>
            <a:ext cx="563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PCB</a:t>
            </a:r>
          </a:p>
        </p:txBody>
      </p:sp>
      <p:sp>
        <p:nvSpPr>
          <p:cNvPr id="217" name="TextBox 684">
            <a:extLst>
              <a:ext uri="{FF2B5EF4-FFF2-40B4-BE49-F238E27FC236}">
                <a16:creationId xmlns:a16="http://schemas.microsoft.com/office/drawing/2014/main" id="{04D26DEF-F68B-2247-9F5C-09C8DBCE4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151" y="3345756"/>
            <a:ext cx="563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CDH</a:t>
            </a:r>
          </a:p>
        </p:txBody>
      </p:sp>
      <p:sp>
        <p:nvSpPr>
          <p:cNvPr id="218" name="TextBox 684">
            <a:extLst>
              <a:ext uri="{FF2B5EF4-FFF2-40B4-BE49-F238E27FC236}">
                <a16:creationId xmlns:a16="http://schemas.microsoft.com/office/drawing/2014/main" id="{5A915E96-2A23-674A-A213-A76F18D09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6688" y="3709561"/>
            <a:ext cx="563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HSIB</a:t>
            </a:r>
          </a:p>
        </p:txBody>
      </p:sp>
      <p:sp>
        <p:nvSpPr>
          <p:cNvPr id="221" name="TextBox 684">
            <a:extLst>
              <a:ext uri="{FF2B5EF4-FFF2-40B4-BE49-F238E27FC236}">
                <a16:creationId xmlns:a16="http://schemas.microsoft.com/office/drawing/2014/main" id="{50747083-B875-564B-9BA9-0B5D312F7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431" y="2628632"/>
            <a:ext cx="563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TCB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43EEEBCB-0587-694C-A8E1-60E4319E0FAF}"/>
              </a:ext>
            </a:extLst>
          </p:cNvPr>
          <p:cNvSpPr/>
          <p:nvPr/>
        </p:nvSpPr>
        <p:spPr bwMode="auto">
          <a:xfrm>
            <a:off x="3140559" y="2081251"/>
            <a:ext cx="977637" cy="35731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  <a:defRPr/>
            </a:pPr>
            <a:endParaRPr lang="en-US" sz="1350">
              <a:solidFill>
                <a:srgbClr val="FFFFFF"/>
              </a:solidFill>
              <a:latin typeface="Palatino"/>
            </a:endParaRPr>
          </a:p>
        </p:txBody>
      </p:sp>
      <p:sp>
        <p:nvSpPr>
          <p:cNvPr id="226" name="TextBox 684">
            <a:extLst>
              <a:ext uri="{FF2B5EF4-FFF2-40B4-BE49-F238E27FC236}">
                <a16:creationId xmlns:a16="http://schemas.microsoft.com/office/drawing/2014/main" id="{507DBA26-F57F-6C4B-9DFA-EF517E5F0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151" y="2157150"/>
            <a:ext cx="563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MCE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422F2F83-E896-234E-ADAC-475C07AE5031}"/>
              </a:ext>
            </a:extLst>
          </p:cNvPr>
          <p:cNvSpPr/>
          <p:nvPr/>
        </p:nvSpPr>
        <p:spPr bwMode="auto">
          <a:xfrm>
            <a:off x="3133463" y="3659199"/>
            <a:ext cx="977637" cy="27425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  <a:defRPr/>
            </a:pPr>
            <a:endParaRPr lang="en-US" sz="1350">
              <a:solidFill>
                <a:srgbClr val="FFFFFF"/>
              </a:solidFill>
              <a:latin typeface="Palatino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B5CF49D5-DC52-CA41-9C33-C019C704BF2C}"/>
              </a:ext>
            </a:extLst>
          </p:cNvPr>
          <p:cNvSpPr/>
          <p:nvPr/>
        </p:nvSpPr>
        <p:spPr bwMode="auto">
          <a:xfrm>
            <a:off x="3133463" y="3285772"/>
            <a:ext cx="977637" cy="27425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  <a:defRPr/>
            </a:pPr>
            <a:endParaRPr lang="en-US" sz="1350">
              <a:solidFill>
                <a:srgbClr val="FFFFFF"/>
              </a:solidFill>
              <a:latin typeface="Palatino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AB2ADC8E-90A5-2148-8864-6E15AD3F3855}"/>
              </a:ext>
            </a:extLst>
          </p:cNvPr>
          <p:cNvSpPr/>
          <p:nvPr/>
        </p:nvSpPr>
        <p:spPr bwMode="auto">
          <a:xfrm>
            <a:off x="3133463" y="2973421"/>
            <a:ext cx="977637" cy="2170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  <a:defRPr/>
            </a:pPr>
            <a:endParaRPr lang="en-US" sz="1350">
              <a:solidFill>
                <a:srgbClr val="FFFFFF"/>
              </a:solidFill>
              <a:latin typeface="Palatino"/>
            </a:endParaRPr>
          </a:p>
        </p:txBody>
      </p:sp>
      <p:sp>
        <p:nvSpPr>
          <p:cNvPr id="274" name="TextBox 684">
            <a:extLst>
              <a:ext uri="{FF2B5EF4-FFF2-40B4-BE49-F238E27FC236}">
                <a16:creationId xmlns:a16="http://schemas.microsoft.com/office/drawing/2014/main" id="{F7090231-1276-2740-ADD6-5A00308BD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4366" y="1900953"/>
            <a:ext cx="50985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MEB-A</a:t>
            </a: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D06A054A-10A3-B347-8901-44819F15BDCE}"/>
              </a:ext>
            </a:extLst>
          </p:cNvPr>
          <p:cNvSpPr/>
          <p:nvPr/>
        </p:nvSpPr>
        <p:spPr bwMode="auto">
          <a:xfrm>
            <a:off x="3121438" y="2480005"/>
            <a:ext cx="977637" cy="43251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  <a:defRPr/>
            </a:pPr>
            <a:endParaRPr lang="en-US" sz="1350">
              <a:solidFill>
                <a:srgbClr val="FFFFFF"/>
              </a:solidFill>
              <a:latin typeface="Palatino"/>
            </a:endParaRPr>
          </a:p>
        </p:txBody>
      </p:sp>
      <p:sp>
        <p:nvSpPr>
          <p:cNvPr id="22" name="TextBox 684">
            <a:extLst>
              <a:ext uri="{FF2B5EF4-FFF2-40B4-BE49-F238E27FC236}">
                <a16:creationId xmlns:a16="http://schemas.microsoft.com/office/drawing/2014/main" id="{F7090231-1276-2740-ADD6-5A00308BD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6702" y="1626397"/>
            <a:ext cx="52975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MEB-B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 rot="5400000" flipH="1" flipV="1">
            <a:off x="3195567" y="1905892"/>
            <a:ext cx="229956" cy="7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3301394" y="1772214"/>
            <a:ext cx="1031251" cy="95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rot="16200000" flipH="1">
            <a:off x="3296664" y="2798647"/>
            <a:ext cx="2062412" cy="95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 rot="10800000" flipV="1">
            <a:off x="4170317" y="3825078"/>
            <a:ext cx="152778" cy="95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TextBox 684">
            <a:extLst>
              <a:ext uri="{FF2B5EF4-FFF2-40B4-BE49-F238E27FC236}">
                <a16:creationId xmlns:a16="http://schemas.microsoft.com/office/drawing/2014/main" id="{F7090231-1276-2740-ADD6-5A00308BD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317" y="4380474"/>
            <a:ext cx="5098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8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FPA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7578922" y="4628797"/>
            <a:ext cx="362034" cy="14608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SCA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8060612" y="4612899"/>
            <a:ext cx="424064" cy="144971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SCAB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7807384" y="4796261"/>
            <a:ext cx="460829" cy="16268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SSAC</a:t>
            </a:r>
            <a:endParaRPr lang="en-US" sz="2400" dirty="0">
              <a:solidFill>
                <a:srgbClr val="000000"/>
              </a:solidFill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5313178" y="4560103"/>
            <a:ext cx="726074" cy="592359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cxnSp>
        <p:nvCxnSpPr>
          <p:cNvPr id="65" name="Straight Connector 64"/>
          <p:cNvCxnSpPr/>
          <p:nvPr/>
        </p:nvCxnSpPr>
        <p:spPr bwMode="auto">
          <a:xfrm rot="5400000" flipH="1" flipV="1">
            <a:off x="5384755" y="4479305"/>
            <a:ext cx="143650" cy="11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>
            <a:off x="5457164" y="4417612"/>
            <a:ext cx="754341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 rot="5400000">
            <a:off x="5963255" y="4656327"/>
            <a:ext cx="467862" cy="95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/>
          <p:cNvCxnSpPr/>
          <p:nvPr/>
        </p:nvCxnSpPr>
        <p:spPr bwMode="auto">
          <a:xfrm rot="10800000" flipV="1">
            <a:off x="6039252" y="4904199"/>
            <a:ext cx="152778" cy="95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7" name="TextBox 684">
            <a:extLst>
              <a:ext uri="{FF2B5EF4-FFF2-40B4-BE49-F238E27FC236}">
                <a16:creationId xmlns:a16="http://schemas.microsoft.com/office/drawing/2014/main" id="{F7090231-1276-2740-ADD6-5A00308BD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471" y="4253480"/>
            <a:ext cx="5098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8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FPE-B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4625433" y="4397183"/>
            <a:ext cx="381945" cy="61071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b="1" dirty="0">
              <a:solidFill>
                <a:srgbClr val="000000"/>
              </a:solidFill>
              <a:latin typeface="Palatino" pitchFamily="18" charset="0"/>
              <a:ea typeface="ヒラギノ角ゴ Pro W3" pitchFamily="-106" charset="-128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FIB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3797429" y="5474444"/>
            <a:ext cx="726074" cy="592359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93" name="TextBox 684">
            <a:extLst>
              <a:ext uri="{FF2B5EF4-FFF2-40B4-BE49-F238E27FC236}">
                <a16:creationId xmlns:a16="http://schemas.microsoft.com/office/drawing/2014/main" id="{F7090231-1276-2740-ADD6-5A00308BD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171" y="5334672"/>
            <a:ext cx="5098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800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CCE-A</a:t>
            </a:r>
          </a:p>
        </p:txBody>
      </p:sp>
      <p:cxnSp>
        <p:nvCxnSpPr>
          <p:cNvPr id="95" name="Straight Connector 94"/>
          <p:cNvCxnSpPr/>
          <p:nvPr/>
        </p:nvCxnSpPr>
        <p:spPr bwMode="auto">
          <a:xfrm>
            <a:off x="3850107" y="5393984"/>
            <a:ext cx="754341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/>
          <p:nvPr/>
        </p:nvCxnSpPr>
        <p:spPr bwMode="auto">
          <a:xfrm rot="5400000">
            <a:off x="4364023" y="5616840"/>
            <a:ext cx="467862" cy="95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8" name="TextBox 684">
            <a:extLst>
              <a:ext uri="{FF2B5EF4-FFF2-40B4-BE49-F238E27FC236}">
                <a16:creationId xmlns:a16="http://schemas.microsoft.com/office/drawing/2014/main" id="{F7090231-1276-2740-ADD6-5A00308BD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855" y="5587377"/>
            <a:ext cx="5098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800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CCE-B</a:t>
            </a:r>
          </a:p>
        </p:txBody>
      </p:sp>
      <p:sp>
        <p:nvSpPr>
          <p:cNvPr id="99" name="Rectangle 98"/>
          <p:cNvSpPr/>
          <p:nvPr/>
        </p:nvSpPr>
        <p:spPr bwMode="auto">
          <a:xfrm>
            <a:off x="4741394" y="5344501"/>
            <a:ext cx="419762" cy="61071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b="1" dirty="0">
              <a:solidFill>
                <a:srgbClr val="000000"/>
              </a:solidFill>
              <a:latin typeface="Palatino" pitchFamily="18" charset="0"/>
              <a:ea typeface="ヒラギノ角ゴ Pro W3" pitchFamily="-106" charset="-128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RSE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cxnSp>
        <p:nvCxnSpPr>
          <p:cNvPr id="105" name="Straight Connector 104"/>
          <p:cNvCxnSpPr>
            <a:cxnSpLocks/>
          </p:cNvCxnSpPr>
          <p:nvPr/>
        </p:nvCxnSpPr>
        <p:spPr bwMode="auto">
          <a:xfrm flipV="1">
            <a:off x="5161156" y="5641805"/>
            <a:ext cx="2621494" cy="201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8" name="Picture 3">
            <a:extLst>
              <a:ext uri="{FF2B5EF4-FFF2-40B4-BE49-F238E27FC236}">
                <a16:creationId xmlns:a16="http://schemas.microsoft.com/office/drawing/2014/main" id="{E80B9582-FA86-1F45-9F07-E9ECB1DC9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557514" y="5178123"/>
            <a:ext cx="1079599" cy="94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69AFF6E-99CF-4A4A-A3BD-A598F6CB0CEB}"/>
              </a:ext>
            </a:extLst>
          </p:cNvPr>
          <p:cNvCxnSpPr/>
          <p:nvPr/>
        </p:nvCxnSpPr>
        <p:spPr bwMode="auto">
          <a:xfrm flipH="1">
            <a:off x="8268213" y="3220832"/>
            <a:ext cx="589794" cy="13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EFF84E46-E365-E843-BD7B-BCEC814D0B74}"/>
              </a:ext>
            </a:extLst>
          </p:cNvPr>
          <p:cNvCxnSpPr>
            <a:cxnSpLocks/>
          </p:cNvCxnSpPr>
          <p:nvPr/>
        </p:nvCxnSpPr>
        <p:spPr bwMode="auto">
          <a:xfrm flipH="1">
            <a:off x="8070377" y="3027138"/>
            <a:ext cx="798098" cy="13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8E5611E-D4BE-4B44-8F04-3552F570F44B}"/>
              </a:ext>
            </a:extLst>
          </p:cNvPr>
          <p:cNvCxnSpPr>
            <a:cxnSpLocks/>
          </p:cNvCxnSpPr>
          <p:nvPr/>
        </p:nvCxnSpPr>
        <p:spPr bwMode="auto">
          <a:xfrm flipH="1">
            <a:off x="8033542" y="2987447"/>
            <a:ext cx="814137" cy="198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06FF90A9-9B53-EE45-93F5-E9C42EE90A9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921381" y="2829410"/>
            <a:ext cx="863428" cy="56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A2EB1A1D-8F23-F143-A4A1-C15111C8159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807383" y="2789040"/>
            <a:ext cx="977426" cy="124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6B5165A-A62A-1C49-BA12-ADDCC1170BEF}"/>
              </a:ext>
            </a:extLst>
          </p:cNvPr>
          <p:cNvCxnSpPr/>
          <p:nvPr/>
        </p:nvCxnSpPr>
        <p:spPr bwMode="auto">
          <a:xfrm flipH="1">
            <a:off x="8195015" y="3160691"/>
            <a:ext cx="589794" cy="13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1820073C-8BE6-6043-B03D-38FBFF766463}"/>
              </a:ext>
            </a:extLst>
          </p:cNvPr>
          <p:cNvCxnSpPr>
            <a:cxnSpLocks/>
          </p:cNvCxnSpPr>
          <p:nvPr/>
        </p:nvCxnSpPr>
        <p:spPr bwMode="auto">
          <a:xfrm>
            <a:off x="7737855" y="2834825"/>
            <a:ext cx="111661" cy="1707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691C16D-4571-ED4C-89AC-8D6FB0748EB1}"/>
              </a:ext>
            </a:extLst>
          </p:cNvPr>
          <p:cNvCxnSpPr>
            <a:cxnSpLocks/>
          </p:cNvCxnSpPr>
          <p:nvPr/>
        </p:nvCxnSpPr>
        <p:spPr bwMode="auto">
          <a:xfrm>
            <a:off x="7811522" y="2916201"/>
            <a:ext cx="75415" cy="16499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CF75EEB4-4254-0F4A-8A36-5711FEBDBBA7}"/>
              </a:ext>
            </a:extLst>
          </p:cNvPr>
          <p:cNvCxnSpPr>
            <a:cxnSpLocks/>
          </p:cNvCxnSpPr>
          <p:nvPr/>
        </p:nvCxnSpPr>
        <p:spPr bwMode="auto">
          <a:xfrm>
            <a:off x="7917147" y="3048087"/>
            <a:ext cx="43456" cy="17097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D3DBE2B9-E74E-C340-9A67-A05237C59BF3}"/>
              </a:ext>
            </a:extLst>
          </p:cNvPr>
          <p:cNvCxnSpPr>
            <a:cxnSpLocks/>
          </p:cNvCxnSpPr>
          <p:nvPr/>
        </p:nvCxnSpPr>
        <p:spPr bwMode="auto">
          <a:xfrm>
            <a:off x="7998129" y="3094707"/>
            <a:ext cx="28003" cy="17007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6AA6040A-2063-7445-9D83-9D0E32498ECB}"/>
              </a:ext>
            </a:extLst>
          </p:cNvPr>
          <p:cNvCxnSpPr>
            <a:cxnSpLocks/>
          </p:cNvCxnSpPr>
          <p:nvPr/>
        </p:nvCxnSpPr>
        <p:spPr bwMode="auto">
          <a:xfrm>
            <a:off x="8085913" y="3223379"/>
            <a:ext cx="20655" cy="134278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8519E206-2859-3E4A-8573-33C0100CC958}"/>
              </a:ext>
            </a:extLst>
          </p:cNvPr>
          <p:cNvCxnSpPr>
            <a:cxnSpLocks/>
          </p:cNvCxnSpPr>
          <p:nvPr/>
        </p:nvCxnSpPr>
        <p:spPr bwMode="auto">
          <a:xfrm flipH="1">
            <a:off x="8136844" y="3264729"/>
            <a:ext cx="29890" cy="131676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0" name="Line 95">
            <a:extLst>
              <a:ext uri="{FF2B5EF4-FFF2-40B4-BE49-F238E27FC236}">
                <a16:creationId xmlns:a16="http://schemas.microsoft.com/office/drawing/2014/main" id="{010011A6-5521-AE47-971D-811ACA44CDB5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3436415" y="4302843"/>
            <a:ext cx="71651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/>
            <a:tailEnd type="none"/>
          </a:ln>
        </p:spPr>
        <p:txBody>
          <a:bodyPr wrap="none" lIns="61544" tIns="30772" rIns="61544" bIns="30772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</a:pPr>
            <a:endParaRPr lang="en-US" sz="1350">
              <a:solidFill>
                <a:srgbClr val="000000"/>
              </a:solidFill>
              <a:latin typeface="Palatino" pitchFamily="18" charset="0"/>
              <a:ea typeface="ヒラギノ角ゴ Pro W3" pitchFamily="-106" charset="-128"/>
            </a:endParaRPr>
          </a:p>
        </p:txBody>
      </p:sp>
      <p:sp>
        <p:nvSpPr>
          <p:cNvPr id="111" name="Line 95">
            <a:extLst>
              <a:ext uri="{FF2B5EF4-FFF2-40B4-BE49-F238E27FC236}">
                <a16:creationId xmlns:a16="http://schemas.microsoft.com/office/drawing/2014/main" id="{86DA4615-636F-AB44-86D8-E565269B62D6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3354478" y="4314568"/>
            <a:ext cx="775944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/>
            <a:tailEnd type="none"/>
          </a:ln>
        </p:spPr>
        <p:txBody>
          <a:bodyPr wrap="none" lIns="61544" tIns="30772" rIns="61544" bIns="30772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</a:pPr>
            <a:endParaRPr lang="en-US" sz="1350">
              <a:solidFill>
                <a:srgbClr val="000000"/>
              </a:solidFill>
              <a:latin typeface="Palatino" pitchFamily="18" charset="0"/>
              <a:ea typeface="ヒラギノ角ゴ Pro W3" pitchFamily="-106" charset="-128"/>
            </a:endParaRPr>
          </a:p>
        </p:txBody>
      </p:sp>
      <p:pic>
        <p:nvPicPr>
          <p:cNvPr id="113" name="Picture 2" descr="C:\My Documents\FPE\FPE Pictures\FPE_Flight_assembly_Vibration_Test\Img_0072.jpg">
            <a:extLst>
              <a:ext uri="{FF2B5EF4-FFF2-40B4-BE49-F238E27FC236}">
                <a16:creationId xmlns:a16="http://schemas.microsoft.com/office/drawing/2014/main" id="{F74D4780-C7E2-4841-A498-8B462C668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1557" y="4563748"/>
            <a:ext cx="801273" cy="590975"/>
          </a:xfrm>
          <a:prstGeom prst="rect">
            <a:avLst/>
          </a:prstGeom>
          <a:noFill/>
        </p:spPr>
      </p:pic>
      <p:pic>
        <p:nvPicPr>
          <p:cNvPr id="115" name="Picture 2" descr="C:\My Documents\FPE\FPE Pictures\FPE_Flight_assembly_Vibration_Test\Img_0072.jpg">
            <a:extLst>
              <a:ext uri="{FF2B5EF4-FFF2-40B4-BE49-F238E27FC236}">
                <a16:creationId xmlns:a16="http://schemas.microsoft.com/office/drawing/2014/main" id="{8A27C6EB-A53F-2248-B4A0-96FC86EEC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5389163" y="4383905"/>
            <a:ext cx="801273" cy="590975"/>
          </a:xfrm>
          <a:prstGeom prst="rect">
            <a:avLst/>
          </a:prstGeom>
          <a:noFill/>
        </p:spPr>
      </p:pic>
      <p:sp>
        <p:nvSpPr>
          <p:cNvPr id="64" name="TextBox 684">
            <a:extLst>
              <a:ext uri="{FF2B5EF4-FFF2-40B4-BE49-F238E27FC236}">
                <a16:creationId xmlns:a16="http://schemas.microsoft.com/office/drawing/2014/main" id="{F7090231-1276-2740-ADD6-5A00308BD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1481" y="4145757"/>
            <a:ext cx="52074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800" b="1" dirty="0">
                <a:solidFill>
                  <a:srgbClr val="000000"/>
                </a:solidFill>
                <a:latin typeface="Palatino" pitchFamily="18" charset="0"/>
                <a:ea typeface="ヒラギノ角ゴ Pro W3" pitchFamily="-106" charset="-128"/>
                <a:cs typeface="Times New Roman" pitchFamily="18" charset="0"/>
              </a:rPr>
              <a:t>FPE-A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92608543-3825-E34D-80BD-538D0206FF7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86963" y="4665516"/>
            <a:ext cx="1733050" cy="1387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9" name="Line 95">
            <a:extLst>
              <a:ext uri="{FF2B5EF4-FFF2-40B4-BE49-F238E27FC236}">
                <a16:creationId xmlns:a16="http://schemas.microsoft.com/office/drawing/2014/main" id="{A2938DBD-A85F-114A-895E-CE1E18C5730C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4724289" y="3720702"/>
            <a:ext cx="0" cy="1963681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/>
            <a:tailEnd type="none"/>
          </a:ln>
        </p:spPr>
        <p:txBody>
          <a:bodyPr wrap="none" lIns="61544" tIns="30772" rIns="61544" bIns="30772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</a:pPr>
            <a:endParaRPr lang="en-US" sz="1350">
              <a:solidFill>
                <a:srgbClr val="000000"/>
              </a:solidFill>
              <a:latin typeface="Palatino" pitchFamily="18" charset="0"/>
              <a:ea typeface="ヒラギノ角ゴ Pro W3" pitchFamily="-106" charset="-128"/>
            </a:endParaRPr>
          </a:p>
        </p:txBody>
      </p:sp>
      <p:sp>
        <p:nvSpPr>
          <p:cNvPr id="117" name="Line 95">
            <a:extLst>
              <a:ext uri="{FF2B5EF4-FFF2-40B4-BE49-F238E27FC236}">
                <a16:creationId xmlns:a16="http://schemas.microsoft.com/office/drawing/2014/main" id="{27F856CC-0DB3-4E43-BB33-8F9BA7E8502A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4750399" y="3709552"/>
            <a:ext cx="0" cy="1911459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/>
            <a:tailEnd type="none"/>
          </a:ln>
        </p:spPr>
        <p:txBody>
          <a:bodyPr wrap="none" lIns="61544" tIns="30772" rIns="61544" bIns="30772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Tx/>
              <a:buChar char="–"/>
            </a:pPr>
            <a:endParaRPr lang="en-US" sz="1350">
              <a:solidFill>
                <a:srgbClr val="000000"/>
              </a:solidFill>
              <a:latin typeface="Palatino" pitchFamily="18" charset="0"/>
              <a:ea typeface="ヒラギノ角ゴ Pro W3" pitchFamily="-106" charset="-12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B23184A-169E-A945-BA70-70149D87704B}"/>
              </a:ext>
            </a:extLst>
          </p:cNvPr>
          <p:cNvSpPr txBox="1"/>
          <p:nvPr/>
        </p:nvSpPr>
        <p:spPr>
          <a:xfrm>
            <a:off x="6534057" y="4171410"/>
            <a:ext cx="640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Warm Stage</a:t>
            </a:r>
          </a:p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OP1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00554C61-FBE9-8342-808B-D4D5F04BD39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85743" y="4696120"/>
            <a:ext cx="1733050" cy="1387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FA1E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86CDDE58-F32E-9C4C-8BF6-1347A6F87E2D}"/>
              </a:ext>
            </a:extLst>
          </p:cNvPr>
          <p:cNvSpPr txBox="1"/>
          <p:nvPr/>
        </p:nvSpPr>
        <p:spPr>
          <a:xfrm>
            <a:off x="6646284" y="3456043"/>
            <a:ext cx="640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Telescope Aft/ OP3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F2D0550B-855A-0242-8222-A1BC5EDEDE8B}"/>
              </a:ext>
            </a:extLst>
          </p:cNvPr>
          <p:cNvSpPr txBox="1"/>
          <p:nvPr/>
        </p:nvSpPr>
        <p:spPr>
          <a:xfrm>
            <a:off x="6709902" y="3737685"/>
            <a:ext cx="640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Telescope </a:t>
            </a:r>
            <a:r>
              <a:rPr lang="en-US" sz="600" dirty="0" err="1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Fwd</a:t>
            </a: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/ OP4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8278A52-D18F-CD49-A13F-780043EE89C2}"/>
              </a:ext>
            </a:extLst>
          </p:cNvPr>
          <p:cNvSpPr txBox="1"/>
          <p:nvPr/>
        </p:nvSpPr>
        <p:spPr>
          <a:xfrm>
            <a:off x="4699459" y="3997220"/>
            <a:ext cx="6403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FPE/OP6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2EADEA9B-E0F0-3641-AF98-E4A06E1F50F3}"/>
              </a:ext>
            </a:extLst>
          </p:cNvPr>
          <p:cNvSpPr txBox="1"/>
          <p:nvPr/>
        </p:nvSpPr>
        <p:spPr>
          <a:xfrm>
            <a:off x="6556280" y="1809295"/>
            <a:ext cx="6403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SSM/OP5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4514BBE-2324-124C-8F5B-D532401A266D}"/>
              </a:ext>
            </a:extLst>
          </p:cNvPr>
          <p:cNvSpPr txBox="1"/>
          <p:nvPr/>
        </p:nvSpPr>
        <p:spPr>
          <a:xfrm>
            <a:off x="6402913" y="2989717"/>
            <a:ext cx="979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BBCAL/ OP7</a:t>
            </a:r>
          </a:p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BBCAL Sup./ OP8</a:t>
            </a:r>
          </a:p>
          <a:p>
            <a:pPr algn="ctr"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FF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BBCAL SUP./OP9</a:t>
            </a:r>
          </a:p>
        </p:txBody>
      </p: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2C49764C-4CE0-DA44-974C-3168BD443304}"/>
              </a:ext>
            </a:extLst>
          </p:cNvPr>
          <p:cNvCxnSpPr>
            <a:cxnSpLocks/>
          </p:cNvCxnSpPr>
          <p:nvPr/>
        </p:nvCxnSpPr>
        <p:spPr bwMode="auto">
          <a:xfrm flipH="1">
            <a:off x="6556280" y="2099201"/>
            <a:ext cx="51561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BCAC5153-FCA5-7041-80E8-BE3B046B7176}"/>
              </a:ext>
            </a:extLst>
          </p:cNvPr>
          <p:cNvCxnSpPr>
            <a:cxnSpLocks/>
          </p:cNvCxnSpPr>
          <p:nvPr/>
        </p:nvCxnSpPr>
        <p:spPr bwMode="auto">
          <a:xfrm>
            <a:off x="6563802" y="2099201"/>
            <a:ext cx="0" cy="3906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28E432D2-8F64-2343-A8C9-312B6390CA10}"/>
              </a:ext>
            </a:extLst>
          </p:cNvPr>
          <p:cNvCxnSpPr>
            <a:cxnSpLocks/>
          </p:cNvCxnSpPr>
          <p:nvPr/>
        </p:nvCxnSpPr>
        <p:spPr bwMode="auto">
          <a:xfrm>
            <a:off x="4110673" y="2489879"/>
            <a:ext cx="244560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sm" len="med"/>
          </a:ln>
          <a:effectLst/>
        </p:spPr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4E7FB263-53E4-0D4A-829B-580DA64E11E5}"/>
              </a:ext>
            </a:extLst>
          </p:cNvPr>
          <p:cNvCxnSpPr>
            <a:cxnSpLocks/>
          </p:cNvCxnSpPr>
          <p:nvPr/>
        </p:nvCxnSpPr>
        <p:spPr bwMode="auto">
          <a:xfrm>
            <a:off x="4118194" y="2610935"/>
            <a:ext cx="244560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sm" len="med"/>
          </a:ln>
          <a:effectLst/>
        </p:spPr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402C3676-A8EB-954B-93A8-D3BE87FA2639}"/>
              </a:ext>
            </a:extLst>
          </p:cNvPr>
          <p:cNvCxnSpPr>
            <a:cxnSpLocks/>
          </p:cNvCxnSpPr>
          <p:nvPr/>
        </p:nvCxnSpPr>
        <p:spPr bwMode="auto">
          <a:xfrm>
            <a:off x="4118196" y="2560485"/>
            <a:ext cx="244560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sm" len="med"/>
          </a:ln>
          <a:effectLst/>
        </p:spPr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CF376881-F764-0D45-A38A-EA89BAAB7516}"/>
              </a:ext>
            </a:extLst>
          </p:cNvPr>
          <p:cNvCxnSpPr>
            <a:cxnSpLocks/>
          </p:cNvCxnSpPr>
          <p:nvPr/>
        </p:nvCxnSpPr>
        <p:spPr bwMode="auto">
          <a:xfrm>
            <a:off x="4118194" y="2657371"/>
            <a:ext cx="244560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sm" len="med"/>
          </a:ln>
          <a:effectLst/>
        </p:spPr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4A9554A1-DCD7-9C44-9E5D-BCF37523DC71}"/>
              </a:ext>
            </a:extLst>
          </p:cNvPr>
          <p:cNvCxnSpPr>
            <a:cxnSpLocks/>
          </p:cNvCxnSpPr>
          <p:nvPr/>
        </p:nvCxnSpPr>
        <p:spPr bwMode="auto">
          <a:xfrm>
            <a:off x="4110673" y="2713598"/>
            <a:ext cx="244560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sm" len="med"/>
          </a:ln>
          <a:effectLst/>
        </p:spPr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03831AB9-CCE6-1644-831E-477B3F5E3DD0}"/>
              </a:ext>
            </a:extLst>
          </p:cNvPr>
          <p:cNvCxnSpPr>
            <a:cxnSpLocks/>
          </p:cNvCxnSpPr>
          <p:nvPr/>
        </p:nvCxnSpPr>
        <p:spPr bwMode="auto">
          <a:xfrm>
            <a:off x="6556280" y="2720861"/>
            <a:ext cx="7521" cy="8218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B40A839E-3A6B-DD45-8423-C4B8CC383136}"/>
              </a:ext>
            </a:extLst>
          </p:cNvPr>
          <p:cNvCxnSpPr>
            <a:cxnSpLocks/>
          </p:cNvCxnSpPr>
          <p:nvPr/>
        </p:nvCxnSpPr>
        <p:spPr bwMode="auto">
          <a:xfrm>
            <a:off x="4110672" y="2778075"/>
            <a:ext cx="2402647" cy="26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sm" len="med"/>
          </a:ln>
          <a:effectLst/>
        </p:spPr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A790B939-5E8B-EF44-8027-9C93B0061A08}"/>
              </a:ext>
            </a:extLst>
          </p:cNvPr>
          <p:cNvCxnSpPr>
            <a:cxnSpLocks/>
          </p:cNvCxnSpPr>
          <p:nvPr/>
        </p:nvCxnSpPr>
        <p:spPr bwMode="auto">
          <a:xfrm>
            <a:off x="6513319" y="2784363"/>
            <a:ext cx="6871" cy="10306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33B3B92B-A2B1-BF4C-B2CE-1DDA1D00BC77}"/>
              </a:ext>
            </a:extLst>
          </p:cNvPr>
          <p:cNvCxnSpPr>
            <a:cxnSpLocks/>
          </p:cNvCxnSpPr>
          <p:nvPr/>
        </p:nvCxnSpPr>
        <p:spPr bwMode="auto">
          <a:xfrm>
            <a:off x="4098427" y="2847651"/>
            <a:ext cx="2332409" cy="68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sm" len="med"/>
          </a:ln>
          <a:effectLst/>
        </p:spPr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6070A0F7-403C-C944-B019-8DF90DD45CCA}"/>
              </a:ext>
            </a:extLst>
          </p:cNvPr>
          <p:cNvCxnSpPr>
            <a:cxnSpLocks/>
          </p:cNvCxnSpPr>
          <p:nvPr/>
        </p:nvCxnSpPr>
        <p:spPr bwMode="auto">
          <a:xfrm>
            <a:off x="6428272" y="2858439"/>
            <a:ext cx="17172" cy="14287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9565DDF5-778F-2D4B-8BEA-EEDA3CA0610D}"/>
              </a:ext>
            </a:extLst>
          </p:cNvPr>
          <p:cNvCxnSpPr>
            <a:cxnSpLocks/>
          </p:cNvCxnSpPr>
          <p:nvPr/>
        </p:nvCxnSpPr>
        <p:spPr bwMode="auto">
          <a:xfrm>
            <a:off x="4114916" y="2894840"/>
            <a:ext cx="1108779" cy="34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sm" len="med"/>
          </a:ln>
          <a:effectLst/>
        </p:spPr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189F9D13-4A54-264E-BB48-3A42E4B250D4}"/>
              </a:ext>
            </a:extLst>
          </p:cNvPr>
          <p:cNvCxnSpPr>
            <a:cxnSpLocks/>
          </p:cNvCxnSpPr>
          <p:nvPr/>
        </p:nvCxnSpPr>
        <p:spPr bwMode="auto">
          <a:xfrm>
            <a:off x="5223529" y="2891918"/>
            <a:ext cx="1038" cy="105267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9" name="TextBox 248">
            <a:extLst>
              <a:ext uri="{FF2B5EF4-FFF2-40B4-BE49-F238E27FC236}">
                <a16:creationId xmlns:a16="http://schemas.microsoft.com/office/drawing/2014/main" id="{E22EA5E3-A5F6-0348-8685-E09747B9F8F7}"/>
              </a:ext>
            </a:extLst>
          </p:cNvPr>
          <p:cNvSpPr txBox="1"/>
          <p:nvPr/>
        </p:nvSpPr>
        <p:spPr>
          <a:xfrm>
            <a:off x="2757221" y="5632123"/>
            <a:ext cx="970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Communication Interface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B7AC0B06-AE45-2A40-B256-179CF4BF128E}"/>
              </a:ext>
            </a:extLst>
          </p:cNvPr>
          <p:cNvSpPr txBox="1"/>
          <p:nvPr/>
        </p:nvSpPr>
        <p:spPr>
          <a:xfrm>
            <a:off x="5754472" y="5503306"/>
            <a:ext cx="970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Frequency/Temp Control</a:t>
            </a:r>
          </a:p>
        </p:txBody>
      </p:sp>
      <p:sp>
        <p:nvSpPr>
          <p:cNvPr id="212" name="Text Box 83">
            <a:extLst>
              <a:ext uri="{FF2B5EF4-FFF2-40B4-BE49-F238E27FC236}">
                <a16:creationId xmlns:a16="http://schemas.microsoft.com/office/drawing/2014/main" id="{7F9E3CE0-CC37-4843-A006-D4B891FA0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3340" y="3327792"/>
            <a:ext cx="82918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       1553 (x2)</a:t>
            </a:r>
          </a:p>
        </p:txBody>
      </p:sp>
      <p:cxnSp>
        <p:nvCxnSpPr>
          <p:cNvPr id="213" name="Straight Connector 617">
            <a:extLst>
              <a:ext uri="{FF2B5EF4-FFF2-40B4-BE49-F238E27FC236}">
                <a16:creationId xmlns:a16="http://schemas.microsoft.com/office/drawing/2014/main" id="{C49E3C1E-158F-4046-AC08-2846A688BC1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31833" y="3382689"/>
            <a:ext cx="826923" cy="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triangle" w="sm" len="med"/>
            <a:tailEnd type="triangle" w="sm" len="med"/>
          </a:ln>
        </p:spPr>
      </p:cxnSp>
      <p:cxnSp>
        <p:nvCxnSpPr>
          <p:cNvPr id="215" name="Straight Connector 340">
            <a:extLst>
              <a:ext uri="{FF2B5EF4-FFF2-40B4-BE49-F238E27FC236}">
                <a16:creationId xmlns:a16="http://schemas.microsoft.com/office/drawing/2014/main" id="{3F8EC870-01CA-CA49-8F40-6C3C945487D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344691" y="3048086"/>
            <a:ext cx="804063" cy="0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triangle" w="sm" len="med"/>
            <a:tailEnd/>
          </a:ln>
        </p:spPr>
      </p:cxnSp>
      <p:cxnSp>
        <p:nvCxnSpPr>
          <p:cNvPr id="230" name="Straight Arrow Connector 452">
            <a:extLst>
              <a:ext uri="{FF2B5EF4-FFF2-40B4-BE49-F238E27FC236}">
                <a16:creationId xmlns:a16="http://schemas.microsoft.com/office/drawing/2014/main" id="{19DC73DC-8F15-504E-A22D-7B838E14164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333720" y="3167454"/>
            <a:ext cx="799743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triangle" w="sm" len="med"/>
            <a:tailEnd/>
          </a:ln>
        </p:spPr>
      </p:cxnSp>
      <p:sp>
        <p:nvSpPr>
          <p:cNvPr id="233" name="Text Box 83">
            <a:extLst>
              <a:ext uri="{FF2B5EF4-FFF2-40B4-BE49-F238E27FC236}">
                <a16:creationId xmlns:a16="http://schemas.microsoft.com/office/drawing/2014/main" id="{040107CD-2777-EB4A-9893-585F9E3B8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3431" y="3149947"/>
            <a:ext cx="82918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PPS (x2)</a:t>
            </a:r>
          </a:p>
        </p:txBody>
      </p:sp>
      <p:sp>
        <p:nvSpPr>
          <p:cNvPr id="238" name="Text Box 83">
            <a:extLst>
              <a:ext uri="{FF2B5EF4-FFF2-40B4-BE49-F238E27FC236}">
                <a16:creationId xmlns:a16="http://schemas.microsoft.com/office/drawing/2014/main" id="{11FA6BEC-F6B9-8C49-9966-BD6460B91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619" y="2914717"/>
            <a:ext cx="82918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PWR(x6)</a:t>
            </a:r>
          </a:p>
        </p:txBody>
      </p:sp>
      <p:cxnSp>
        <p:nvCxnSpPr>
          <p:cNvPr id="326" name="Straight Arrow Connector 452">
            <a:extLst>
              <a:ext uri="{FF2B5EF4-FFF2-40B4-BE49-F238E27FC236}">
                <a16:creationId xmlns:a16="http://schemas.microsoft.com/office/drawing/2014/main" id="{CE8F2D59-1FA0-DA40-8668-63A1DB8D425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342487" y="3314153"/>
            <a:ext cx="806266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triangle" w="sm" len="med"/>
            <a:tailEnd/>
          </a:ln>
        </p:spPr>
      </p:cxnSp>
      <p:sp>
        <p:nvSpPr>
          <p:cNvPr id="327" name="TextBox 326">
            <a:extLst>
              <a:ext uri="{FF2B5EF4-FFF2-40B4-BE49-F238E27FC236}">
                <a16:creationId xmlns:a16="http://schemas.microsoft.com/office/drawing/2014/main" id="{982D467A-F595-7E43-BC9A-DE6E9B9A3E69}"/>
              </a:ext>
            </a:extLst>
          </p:cNvPr>
          <p:cNvSpPr txBox="1"/>
          <p:nvPr/>
        </p:nvSpPr>
        <p:spPr bwMode="auto">
          <a:xfrm>
            <a:off x="1946416" y="1453091"/>
            <a:ext cx="365773" cy="48687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vert="vert270" wrap="square" lIns="82058" tIns="41029" rIns="82058" bIns="41029" anchor="ctr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300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L-9 Spacecraft</a:t>
            </a:r>
          </a:p>
        </p:txBody>
      </p:sp>
      <p:sp>
        <p:nvSpPr>
          <p:cNvPr id="328" name="Text Box 83">
            <a:extLst>
              <a:ext uri="{FF2B5EF4-FFF2-40B4-BE49-F238E27FC236}">
                <a16:creationId xmlns:a16="http://schemas.microsoft.com/office/drawing/2014/main" id="{C80A163C-917D-F746-B1EE-820908910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691" y="3030288"/>
            <a:ext cx="82918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HLDC (x2)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05AFCF94-C826-B844-B1F2-C70E46812264}"/>
              </a:ext>
            </a:extLst>
          </p:cNvPr>
          <p:cNvSpPr txBox="1"/>
          <p:nvPr/>
        </p:nvSpPr>
        <p:spPr>
          <a:xfrm>
            <a:off x="6394858" y="4647579"/>
            <a:ext cx="9704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Photons</a:t>
            </a:r>
          </a:p>
        </p:txBody>
      </p:sp>
      <p:grpSp>
        <p:nvGrpSpPr>
          <p:cNvPr id="248" name="Group 218">
            <a:extLst>
              <a:ext uri="{FF2B5EF4-FFF2-40B4-BE49-F238E27FC236}">
                <a16:creationId xmlns:a16="http://schemas.microsoft.com/office/drawing/2014/main" id="{1726C80F-EA04-C740-B27F-E15C9F2A1ED8}"/>
              </a:ext>
            </a:extLst>
          </p:cNvPr>
          <p:cNvGrpSpPr>
            <a:grpSpLocks/>
          </p:cNvGrpSpPr>
          <p:nvPr/>
        </p:nvGrpSpPr>
        <p:grpSpPr bwMode="auto">
          <a:xfrm>
            <a:off x="7112384" y="1821742"/>
            <a:ext cx="185090" cy="582859"/>
            <a:chOff x="2620123" y="2458020"/>
            <a:chExt cx="600075" cy="1513889"/>
          </a:xfrm>
        </p:grpSpPr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059E8046-2A2A-B34D-965E-EC78AD8260C0}"/>
                </a:ext>
              </a:extLst>
            </p:cNvPr>
            <p:cNvCxnSpPr/>
            <p:nvPr/>
          </p:nvCxnSpPr>
          <p:spPr>
            <a:xfrm rot="5400000" flipH="1" flipV="1">
              <a:off x="2653484" y="3596208"/>
              <a:ext cx="228553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2" name="Freeform 251">
              <a:extLst>
                <a:ext uri="{FF2B5EF4-FFF2-40B4-BE49-F238E27FC236}">
                  <a16:creationId xmlns:a16="http://schemas.microsoft.com/office/drawing/2014/main" id="{190A26D1-470F-144A-8A25-8B66B1911790}"/>
                </a:ext>
              </a:extLst>
            </p:cNvPr>
            <p:cNvSpPr/>
            <p:nvPr/>
          </p:nvSpPr>
          <p:spPr>
            <a:xfrm rot="16200000">
              <a:off x="2918613" y="3104161"/>
              <a:ext cx="379334" cy="223837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CBFB293E-8141-B542-A1DA-272CF45E8423}"/>
                </a:ext>
              </a:extLst>
            </p:cNvPr>
            <p:cNvCxnSpPr/>
            <p:nvPr/>
          </p:nvCxnSpPr>
          <p:spPr>
            <a:xfrm rot="5400000">
              <a:off x="2996392" y="3558116"/>
              <a:ext cx="304738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8BA3BA21-7CE7-224A-8085-196213F7D16E}"/>
                </a:ext>
              </a:extLst>
            </p:cNvPr>
            <p:cNvCxnSpPr/>
            <p:nvPr/>
          </p:nvCxnSpPr>
          <p:spPr>
            <a:xfrm rot="5400000" flipH="1" flipV="1">
              <a:off x="3033691" y="2909756"/>
              <a:ext cx="23014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8178065C-ACAF-E541-BEA4-9C79AA48B31F}"/>
                </a:ext>
              </a:extLst>
            </p:cNvPr>
            <p:cNvCxnSpPr/>
            <p:nvPr/>
          </p:nvCxnSpPr>
          <p:spPr>
            <a:xfrm rot="16200000" flipV="1">
              <a:off x="2623328" y="2939118"/>
              <a:ext cx="295215" cy="635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Freeform 255">
              <a:extLst>
                <a:ext uri="{FF2B5EF4-FFF2-40B4-BE49-F238E27FC236}">
                  <a16:creationId xmlns:a16="http://schemas.microsoft.com/office/drawing/2014/main" id="{5B34DB78-AB35-664C-814E-C1A64CFDED69}"/>
                </a:ext>
              </a:extLst>
            </p:cNvPr>
            <p:cNvSpPr/>
            <p:nvPr/>
          </p:nvSpPr>
          <p:spPr>
            <a:xfrm rot="16200000">
              <a:off x="2533645" y="3154158"/>
              <a:ext cx="396794" cy="223838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 dirty="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7CE0F905-B858-934A-82F4-F4118D1DCF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59" y="2458020"/>
              <a:ext cx="2" cy="304921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ACC4E222-B0CF-7B4A-9614-8D2F1BE14F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62" y="3713661"/>
              <a:ext cx="4" cy="258248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C346F9CF-9795-1840-A61C-D78EF66C6492}"/>
                </a:ext>
              </a:extLst>
            </p:cNvPr>
            <p:cNvCxnSpPr/>
            <p:nvPr/>
          </p:nvCxnSpPr>
          <p:spPr>
            <a:xfrm>
              <a:off x="2756648" y="2812144"/>
              <a:ext cx="4000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18">
            <a:extLst>
              <a:ext uri="{FF2B5EF4-FFF2-40B4-BE49-F238E27FC236}">
                <a16:creationId xmlns:a16="http://schemas.microsoft.com/office/drawing/2014/main" id="{1F28A4D0-81D3-7A49-9FEE-AD8C7644CF12}"/>
              </a:ext>
            </a:extLst>
          </p:cNvPr>
          <p:cNvGrpSpPr>
            <a:grpSpLocks/>
          </p:cNvGrpSpPr>
          <p:nvPr/>
        </p:nvGrpSpPr>
        <p:grpSpPr bwMode="auto">
          <a:xfrm>
            <a:off x="7293543" y="2854502"/>
            <a:ext cx="156331" cy="510575"/>
            <a:chOff x="2620123" y="2458020"/>
            <a:chExt cx="600075" cy="1513889"/>
          </a:xfrm>
        </p:grpSpPr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E2D4F5E9-6BBA-8645-869E-B4C3F3D93371}"/>
                </a:ext>
              </a:extLst>
            </p:cNvPr>
            <p:cNvCxnSpPr/>
            <p:nvPr/>
          </p:nvCxnSpPr>
          <p:spPr>
            <a:xfrm rot="5400000" flipH="1" flipV="1">
              <a:off x="2653484" y="3596208"/>
              <a:ext cx="228553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Freeform 261">
              <a:extLst>
                <a:ext uri="{FF2B5EF4-FFF2-40B4-BE49-F238E27FC236}">
                  <a16:creationId xmlns:a16="http://schemas.microsoft.com/office/drawing/2014/main" id="{E9137597-8ED6-0C48-83D6-061CF48B22D1}"/>
                </a:ext>
              </a:extLst>
            </p:cNvPr>
            <p:cNvSpPr/>
            <p:nvPr/>
          </p:nvSpPr>
          <p:spPr>
            <a:xfrm rot="16200000">
              <a:off x="2918613" y="3104161"/>
              <a:ext cx="379334" cy="223837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CA4C5147-945F-0B41-B77F-2E158D44FD2F}"/>
                </a:ext>
              </a:extLst>
            </p:cNvPr>
            <p:cNvCxnSpPr/>
            <p:nvPr/>
          </p:nvCxnSpPr>
          <p:spPr>
            <a:xfrm rot="5400000">
              <a:off x="2996392" y="3558116"/>
              <a:ext cx="304738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B5B518CD-653F-2B43-A79A-B5ADEF057300}"/>
                </a:ext>
              </a:extLst>
            </p:cNvPr>
            <p:cNvCxnSpPr/>
            <p:nvPr/>
          </p:nvCxnSpPr>
          <p:spPr>
            <a:xfrm rot="5400000" flipH="1" flipV="1">
              <a:off x="3033691" y="2909756"/>
              <a:ext cx="23014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F23DC4E5-B154-7640-B6C9-88033A02B181}"/>
                </a:ext>
              </a:extLst>
            </p:cNvPr>
            <p:cNvCxnSpPr/>
            <p:nvPr/>
          </p:nvCxnSpPr>
          <p:spPr>
            <a:xfrm rot="16200000" flipV="1">
              <a:off x="2623328" y="2939118"/>
              <a:ext cx="295215" cy="635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Freeform 265">
              <a:extLst>
                <a:ext uri="{FF2B5EF4-FFF2-40B4-BE49-F238E27FC236}">
                  <a16:creationId xmlns:a16="http://schemas.microsoft.com/office/drawing/2014/main" id="{677DEE1B-0F71-BF42-BF01-BB71133C71DB}"/>
                </a:ext>
              </a:extLst>
            </p:cNvPr>
            <p:cNvSpPr/>
            <p:nvPr/>
          </p:nvSpPr>
          <p:spPr>
            <a:xfrm rot="16200000">
              <a:off x="2533645" y="3154158"/>
              <a:ext cx="396794" cy="223838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 dirty="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7B83811-B613-C349-95D6-5588999835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59" y="2458020"/>
              <a:ext cx="2" cy="304921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4A6E9D9B-C61C-8744-9E96-160BD46AAD3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62" y="3713661"/>
              <a:ext cx="4" cy="258248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D08D9400-5584-AF43-8B5F-9BC140EC9F17}"/>
                </a:ext>
              </a:extLst>
            </p:cNvPr>
            <p:cNvCxnSpPr/>
            <p:nvPr/>
          </p:nvCxnSpPr>
          <p:spPr>
            <a:xfrm>
              <a:off x="2756648" y="2812144"/>
              <a:ext cx="4000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0" name="Group 218">
            <a:extLst>
              <a:ext uri="{FF2B5EF4-FFF2-40B4-BE49-F238E27FC236}">
                <a16:creationId xmlns:a16="http://schemas.microsoft.com/office/drawing/2014/main" id="{EEC2D3D2-5E23-8B47-88F3-064EBA475592}"/>
              </a:ext>
            </a:extLst>
          </p:cNvPr>
          <p:cNvGrpSpPr>
            <a:grpSpLocks/>
          </p:cNvGrpSpPr>
          <p:nvPr/>
        </p:nvGrpSpPr>
        <p:grpSpPr bwMode="auto">
          <a:xfrm>
            <a:off x="7389573" y="2891918"/>
            <a:ext cx="164856" cy="545818"/>
            <a:chOff x="2620123" y="2458020"/>
            <a:chExt cx="600075" cy="1513889"/>
          </a:xfrm>
        </p:grpSpPr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B5B340F4-9369-6446-B5BE-CDE65D7597DE}"/>
                </a:ext>
              </a:extLst>
            </p:cNvPr>
            <p:cNvCxnSpPr/>
            <p:nvPr/>
          </p:nvCxnSpPr>
          <p:spPr>
            <a:xfrm rot="5400000" flipH="1" flipV="1">
              <a:off x="2653484" y="3596208"/>
              <a:ext cx="228553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2" name="Freeform 271">
              <a:extLst>
                <a:ext uri="{FF2B5EF4-FFF2-40B4-BE49-F238E27FC236}">
                  <a16:creationId xmlns:a16="http://schemas.microsoft.com/office/drawing/2014/main" id="{647888C6-5BCA-554D-8DDB-A4372BBCBEFD}"/>
                </a:ext>
              </a:extLst>
            </p:cNvPr>
            <p:cNvSpPr/>
            <p:nvPr/>
          </p:nvSpPr>
          <p:spPr>
            <a:xfrm rot="16200000">
              <a:off x="2918613" y="3104161"/>
              <a:ext cx="379334" cy="223837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2DDCAF6D-5192-8E42-9E85-C8E705DEC4D9}"/>
                </a:ext>
              </a:extLst>
            </p:cNvPr>
            <p:cNvCxnSpPr/>
            <p:nvPr/>
          </p:nvCxnSpPr>
          <p:spPr>
            <a:xfrm rot="5400000">
              <a:off x="2996392" y="3558116"/>
              <a:ext cx="304738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D04E98B0-388C-344D-B804-E84CEFA3A6CA}"/>
                </a:ext>
              </a:extLst>
            </p:cNvPr>
            <p:cNvCxnSpPr/>
            <p:nvPr/>
          </p:nvCxnSpPr>
          <p:spPr>
            <a:xfrm rot="5400000" flipH="1" flipV="1">
              <a:off x="3033691" y="2909756"/>
              <a:ext cx="23014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FB9F484C-1A73-2646-B5B3-1EAB999DCC26}"/>
                </a:ext>
              </a:extLst>
            </p:cNvPr>
            <p:cNvCxnSpPr/>
            <p:nvPr/>
          </p:nvCxnSpPr>
          <p:spPr>
            <a:xfrm rot="16200000" flipV="1">
              <a:off x="2623328" y="2939118"/>
              <a:ext cx="295215" cy="635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Freeform 276">
              <a:extLst>
                <a:ext uri="{FF2B5EF4-FFF2-40B4-BE49-F238E27FC236}">
                  <a16:creationId xmlns:a16="http://schemas.microsoft.com/office/drawing/2014/main" id="{62EF54F3-F187-2F4C-B95E-E23C33965790}"/>
                </a:ext>
              </a:extLst>
            </p:cNvPr>
            <p:cNvSpPr/>
            <p:nvPr/>
          </p:nvSpPr>
          <p:spPr>
            <a:xfrm rot="16200000">
              <a:off x="2533645" y="3154158"/>
              <a:ext cx="396794" cy="223838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 dirty="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3914C017-6A5E-1C4E-A602-9B1964E449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59" y="2458020"/>
              <a:ext cx="2" cy="304921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8414E50D-8693-6C46-B425-3317CBB4D6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62" y="3713661"/>
              <a:ext cx="4" cy="258248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A9CEAAAB-016B-624D-970B-09D3DF19BC1D}"/>
                </a:ext>
              </a:extLst>
            </p:cNvPr>
            <p:cNvCxnSpPr/>
            <p:nvPr/>
          </p:nvCxnSpPr>
          <p:spPr>
            <a:xfrm>
              <a:off x="2756648" y="2812144"/>
              <a:ext cx="4000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218">
            <a:extLst>
              <a:ext uri="{FF2B5EF4-FFF2-40B4-BE49-F238E27FC236}">
                <a16:creationId xmlns:a16="http://schemas.microsoft.com/office/drawing/2014/main" id="{E9FED784-D1A9-254B-8212-663FAC0A24E3}"/>
              </a:ext>
            </a:extLst>
          </p:cNvPr>
          <p:cNvGrpSpPr>
            <a:grpSpLocks/>
          </p:cNvGrpSpPr>
          <p:nvPr/>
        </p:nvGrpSpPr>
        <p:grpSpPr bwMode="auto">
          <a:xfrm>
            <a:off x="7234352" y="2891919"/>
            <a:ext cx="134008" cy="625558"/>
            <a:chOff x="2620123" y="2458020"/>
            <a:chExt cx="600075" cy="1513889"/>
          </a:xfrm>
        </p:grpSpPr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83912694-B426-EC4A-9947-5F69308E3038}"/>
                </a:ext>
              </a:extLst>
            </p:cNvPr>
            <p:cNvCxnSpPr/>
            <p:nvPr/>
          </p:nvCxnSpPr>
          <p:spPr>
            <a:xfrm rot="5400000" flipH="1" flipV="1">
              <a:off x="2653484" y="3596208"/>
              <a:ext cx="228553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Freeform 282">
              <a:extLst>
                <a:ext uri="{FF2B5EF4-FFF2-40B4-BE49-F238E27FC236}">
                  <a16:creationId xmlns:a16="http://schemas.microsoft.com/office/drawing/2014/main" id="{2C3BE19A-852B-BB4A-BB1E-B8C94956302D}"/>
                </a:ext>
              </a:extLst>
            </p:cNvPr>
            <p:cNvSpPr/>
            <p:nvPr/>
          </p:nvSpPr>
          <p:spPr>
            <a:xfrm rot="16200000">
              <a:off x="2918613" y="3104161"/>
              <a:ext cx="379334" cy="223837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C1EBD669-89DE-9D47-AC0A-49BBAE44803A}"/>
                </a:ext>
              </a:extLst>
            </p:cNvPr>
            <p:cNvCxnSpPr/>
            <p:nvPr/>
          </p:nvCxnSpPr>
          <p:spPr>
            <a:xfrm rot="5400000">
              <a:off x="2996392" y="3558116"/>
              <a:ext cx="304738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3E6D8059-91FE-7F40-B5EE-EA8E3BA921C7}"/>
                </a:ext>
              </a:extLst>
            </p:cNvPr>
            <p:cNvCxnSpPr/>
            <p:nvPr/>
          </p:nvCxnSpPr>
          <p:spPr>
            <a:xfrm rot="5400000" flipH="1" flipV="1">
              <a:off x="3033691" y="2909756"/>
              <a:ext cx="23014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A5DA36F1-6BB3-C247-81F3-95482213A0E2}"/>
                </a:ext>
              </a:extLst>
            </p:cNvPr>
            <p:cNvCxnSpPr/>
            <p:nvPr/>
          </p:nvCxnSpPr>
          <p:spPr>
            <a:xfrm rot="16200000" flipV="1">
              <a:off x="2623328" y="2939118"/>
              <a:ext cx="295215" cy="635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" name="Freeform 286">
              <a:extLst>
                <a:ext uri="{FF2B5EF4-FFF2-40B4-BE49-F238E27FC236}">
                  <a16:creationId xmlns:a16="http://schemas.microsoft.com/office/drawing/2014/main" id="{B030FE13-EDFD-3B40-A4D4-F3284C5937BE}"/>
                </a:ext>
              </a:extLst>
            </p:cNvPr>
            <p:cNvSpPr/>
            <p:nvPr/>
          </p:nvSpPr>
          <p:spPr>
            <a:xfrm rot="16200000">
              <a:off x="2533645" y="3154158"/>
              <a:ext cx="396794" cy="223838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 dirty="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11FC1E6C-BE77-B941-8C82-7E633CC1C3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59" y="2458020"/>
              <a:ext cx="2" cy="304921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7F3479A9-F226-C241-976F-CE35830ACB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62" y="3713661"/>
              <a:ext cx="4" cy="258248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0EF52586-8E06-4B47-91A5-6E04462750C9}"/>
                </a:ext>
              </a:extLst>
            </p:cNvPr>
            <p:cNvCxnSpPr/>
            <p:nvPr/>
          </p:nvCxnSpPr>
          <p:spPr>
            <a:xfrm>
              <a:off x="2756648" y="2812144"/>
              <a:ext cx="4000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Group 218">
            <a:extLst>
              <a:ext uri="{FF2B5EF4-FFF2-40B4-BE49-F238E27FC236}">
                <a16:creationId xmlns:a16="http://schemas.microsoft.com/office/drawing/2014/main" id="{E905B6C2-49EF-F54E-B321-2D6B260870B7}"/>
              </a:ext>
            </a:extLst>
          </p:cNvPr>
          <p:cNvGrpSpPr>
            <a:grpSpLocks/>
          </p:cNvGrpSpPr>
          <p:nvPr/>
        </p:nvGrpSpPr>
        <p:grpSpPr bwMode="auto">
          <a:xfrm>
            <a:off x="7252810" y="3417840"/>
            <a:ext cx="131495" cy="498358"/>
            <a:chOff x="2620123" y="2458020"/>
            <a:chExt cx="600075" cy="1513889"/>
          </a:xfrm>
        </p:grpSpPr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BA997093-E700-5D44-AC14-D2137D949CD4}"/>
                </a:ext>
              </a:extLst>
            </p:cNvPr>
            <p:cNvCxnSpPr/>
            <p:nvPr/>
          </p:nvCxnSpPr>
          <p:spPr>
            <a:xfrm rot="5400000" flipH="1" flipV="1">
              <a:off x="2653484" y="3596208"/>
              <a:ext cx="228553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Freeform 292">
              <a:extLst>
                <a:ext uri="{FF2B5EF4-FFF2-40B4-BE49-F238E27FC236}">
                  <a16:creationId xmlns:a16="http://schemas.microsoft.com/office/drawing/2014/main" id="{61523768-FE11-7A4C-9DAE-172CF3EBA7E0}"/>
                </a:ext>
              </a:extLst>
            </p:cNvPr>
            <p:cNvSpPr/>
            <p:nvPr/>
          </p:nvSpPr>
          <p:spPr>
            <a:xfrm rot="16200000">
              <a:off x="2918613" y="3104161"/>
              <a:ext cx="379334" cy="223837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6AED8C81-7E2E-F94D-B522-3DF82D713527}"/>
                </a:ext>
              </a:extLst>
            </p:cNvPr>
            <p:cNvCxnSpPr/>
            <p:nvPr/>
          </p:nvCxnSpPr>
          <p:spPr>
            <a:xfrm rot="5400000">
              <a:off x="2996392" y="3558116"/>
              <a:ext cx="304738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86FB2046-980C-944F-A004-6A5DF7A537C6}"/>
                </a:ext>
              </a:extLst>
            </p:cNvPr>
            <p:cNvCxnSpPr/>
            <p:nvPr/>
          </p:nvCxnSpPr>
          <p:spPr>
            <a:xfrm rot="5400000" flipH="1" flipV="1">
              <a:off x="3033691" y="2909756"/>
              <a:ext cx="23014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E85FBD36-CE39-DF43-BBBC-7E7E82915CF1}"/>
                </a:ext>
              </a:extLst>
            </p:cNvPr>
            <p:cNvCxnSpPr/>
            <p:nvPr/>
          </p:nvCxnSpPr>
          <p:spPr>
            <a:xfrm rot="16200000" flipV="1">
              <a:off x="2623328" y="2939118"/>
              <a:ext cx="295215" cy="635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Freeform 296">
              <a:extLst>
                <a:ext uri="{FF2B5EF4-FFF2-40B4-BE49-F238E27FC236}">
                  <a16:creationId xmlns:a16="http://schemas.microsoft.com/office/drawing/2014/main" id="{4BEC14C4-2545-044E-8D96-19B628D58848}"/>
                </a:ext>
              </a:extLst>
            </p:cNvPr>
            <p:cNvSpPr/>
            <p:nvPr/>
          </p:nvSpPr>
          <p:spPr>
            <a:xfrm rot="16200000">
              <a:off x="2533645" y="3154158"/>
              <a:ext cx="396794" cy="223838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 dirty="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0CD34F35-5882-104D-B3C6-B1323D0B72B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59" y="2458020"/>
              <a:ext cx="2" cy="304921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A39548A2-C4DF-CA43-86E0-F2D1D4D640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62" y="3713661"/>
              <a:ext cx="4" cy="258248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DF74D857-FF87-D54C-8688-933C04E16362}"/>
                </a:ext>
              </a:extLst>
            </p:cNvPr>
            <p:cNvCxnSpPr/>
            <p:nvPr/>
          </p:nvCxnSpPr>
          <p:spPr>
            <a:xfrm>
              <a:off x="2756648" y="2812144"/>
              <a:ext cx="4000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 218">
            <a:extLst>
              <a:ext uri="{FF2B5EF4-FFF2-40B4-BE49-F238E27FC236}">
                <a16:creationId xmlns:a16="http://schemas.microsoft.com/office/drawing/2014/main" id="{777968C8-4FE7-D84B-B205-369CACB683F4}"/>
              </a:ext>
            </a:extLst>
          </p:cNvPr>
          <p:cNvGrpSpPr>
            <a:grpSpLocks/>
          </p:cNvGrpSpPr>
          <p:nvPr/>
        </p:nvGrpSpPr>
        <p:grpSpPr bwMode="auto">
          <a:xfrm>
            <a:off x="7213823" y="3681886"/>
            <a:ext cx="131495" cy="498358"/>
            <a:chOff x="2620123" y="2458020"/>
            <a:chExt cx="600075" cy="1513889"/>
          </a:xfrm>
        </p:grpSpPr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155B6DE3-BA99-6B42-B446-24B4B4E1E0F3}"/>
                </a:ext>
              </a:extLst>
            </p:cNvPr>
            <p:cNvCxnSpPr/>
            <p:nvPr/>
          </p:nvCxnSpPr>
          <p:spPr>
            <a:xfrm rot="5400000" flipH="1" flipV="1">
              <a:off x="2653484" y="3596208"/>
              <a:ext cx="228553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Freeform 303">
              <a:extLst>
                <a:ext uri="{FF2B5EF4-FFF2-40B4-BE49-F238E27FC236}">
                  <a16:creationId xmlns:a16="http://schemas.microsoft.com/office/drawing/2014/main" id="{3B1DA287-C0E9-B149-B202-BBC678075BA5}"/>
                </a:ext>
              </a:extLst>
            </p:cNvPr>
            <p:cNvSpPr/>
            <p:nvPr/>
          </p:nvSpPr>
          <p:spPr>
            <a:xfrm rot="16200000">
              <a:off x="2918613" y="3104161"/>
              <a:ext cx="379334" cy="223837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B8AE9F87-93BE-7749-966B-E02B876A87C4}"/>
                </a:ext>
              </a:extLst>
            </p:cNvPr>
            <p:cNvCxnSpPr/>
            <p:nvPr/>
          </p:nvCxnSpPr>
          <p:spPr>
            <a:xfrm rot="5400000">
              <a:off x="2996392" y="3558116"/>
              <a:ext cx="304738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784BC270-CF2B-2441-B2B3-6AD6DE5303C1}"/>
                </a:ext>
              </a:extLst>
            </p:cNvPr>
            <p:cNvCxnSpPr/>
            <p:nvPr/>
          </p:nvCxnSpPr>
          <p:spPr>
            <a:xfrm rot="5400000" flipH="1" flipV="1">
              <a:off x="2985168" y="2909755"/>
              <a:ext cx="23014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11EE1A73-B05F-FF4B-AB5B-ECD461B2DD6C}"/>
                </a:ext>
              </a:extLst>
            </p:cNvPr>
            <p:cNvCxnSpPr/>
            <p:nvPr/>
          </p:nvCxnSpPr>
          <p:spPr>
            <a:xfrm rot="16200000" flipV="1">
              <a:off x="2623328" y="2939118"/>
              <a:ext cx="295215" cy="635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Freeform 307">
              <a:extLst>
                <a:ext uri="{FF2B5EF4-FFF2-40B4-BE49-F238E27FC236}">
                  <a16:creationId xmlns:a16="http://schemas.microsoft.com/office/drawing/2014/main" id="{21D8E273-1089-CB49-A507-703BD3FB1CD6}"/>
                </a:ext>
              </a:extLst>
            </p:cNvPr>
            <p:cNvSpPr/>
            <p:nvPr/>
          </p:nvSpPr>
          <p:spPr>
            <a:xfrm rot="16200000">
              <a:off x="2533645" y="3154158"/>
              <a:ext cx="396794" cy="223838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 dirty="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4A50A10C-7004-C24D-9842-74CF6C26472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59" y="2458020"/>
              <a:ext cx="2" cy="304921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218699BC-CBF0-8147-8DC3-E5F010D997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62" y="3713661"/>
              <a:ext cx="4" cy="258248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5667D291-DDBE-6B41-A2CB-F5F5F853E3B6}"/>
                </a:ext>
              </a:extLst>
            </p:cNvPr>
            <p:cNvCxnSpPr/>
            <p:nvPr/>
          </p:nvCxnSpPr>
          <p:spPr>
            <a:xfrm>
              <a:off x="2756648" y="2812144"/>
              <a:ext cx="4000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Group 218">
            <a:extLst>
              <a:ext uri="{FF2B5EF4-FFF2-40B4-BE49-F238E27FC236}">
                <a16:creationId xmlns:a16="http://schemas.microsoft.com/office/drawing/2014/main" id="{1408A288-C6A1-E949-A186-D76A26742AC8}"/>
              </a:ext>
            </a:extLst>
          </p:cNvPr>
          <p:cNvGrpSpPr>
            <a:grpSpLocks/>
          </p:cNvGrpSpPr>
          <p:nvPr/>
        </p:nvGrpSpPr>
        <p:grpSpPr bwMode="auto">
          <a:xfrm>
            <a:off x="7155344" y="4059339"/>
            <a:ext cx="131495" cy="498358"/>
            <a:chOff x="2620123" y="2458020"/>
            <a:chExt cx="600075" cy="1513889"/>
          </a:xfrm>
        </p:grpSpPr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FB1A2030-C2CC-304B-B143-FC7CB85B87CE}"/>
                </a:ext>
              </a:extLst>
            </p:cNvPr>
            <p:cNvCxnSpPr/>
            <p:nvPr/>
          </p:nvCxnSpPr>
          <p:spPr>
            <a:xfrm rot="5400000" flipH="1" flipV="1">
              <a:off x="2653484" y="3596208"/>
              <a:ext cx="228553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4" name="Freeform 313">
              <a:extLst>
                <a:ext uri="{FF2B5EF4-FFF2-40B4-BE49-F238E27FC236}">
                  <a16:creationId xmlns:a16="http://schemas.microsoft.com/office/drawing/2014/main" id="{C84FFADB-0699-5B4F-8548-1FB3456AF07C}"/>
                </a:ext>
              </a:extLst>
            </p:cNvPr>
            <p:cNvSpPr/>
            <p:nvPr/>
          </p:nvSpPr>
          <p:spPr>
            <a:xfrm rot="16200000">
              <a:off x="2918613" y="3104161"/>
              <a:ext cx="379334" cy="223837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58803B08-3BBB-8847-A86C-BA4A92E828E5}"/>
                </a:ext>
              </a:extLst>
            </p:cNvPr>
            <p:cNvCxnSpPr/>
            <p:nvPr/>
          </p:nvCxnSpPr>
          <p:spPr>
            <a:xfrm rot="5400000">
              <a:off x="2996392" y="3558116"/>
              <a:ext cx="304738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3DFC5A41-00A3-5E42-81D8-1FB5CF3D86A4}"/>
                </a:ext>
              </a:extLst>
            </p:cNvPr>
            <p:cNvCxnSpPr/>
            <p:nvPr/>
          </p:nvCxnSpPr>
          <p:spPr>
            <a:xfrm rot="5400000" flipH="1" flipV="1">
              <a:off x="3033691" y="2909756"/>
              <a:ext cx="23014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C37F1E18-D594-C540-A1A0-D8D3BD21F1D6}"/>
                </a:ext>
              </a:extLst>
            </p:cNvPr>
            <p:cNvCxnSpPr/>
            <p:nvPr/>
          </p:nvCxnSpPr>
          <p:spPr>
            <a:xfrm rot="16200000" flipV="1">
              <a:off x="2623328" y="2939118"/>
              <a:ext cx="295215" cy="635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Freeform 317">
              <a:extLst>
                <a:ext uri="{FF2B5EF4-FFF2-40B4-BE49-F238E27FC236}">
                  <a16:creationId xmlns:a16="http://schemas.microsoft.com/office/drawing/2014/main" id="{B2263BFB-1217-F643-8423-547733657950}"/>
                </a:ext>
              </a:extLst>
            </p:cNvPr>
            <p:cNvSpPr/>
            <p:nvPr/>
          </p:nvSpPr>
          <p:spPr>
            <a:xfrm rot="16200000">
              <a:off x="2533645" y="3154158"/>
              <a:ext cx="396794" cy="223838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 dirty="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F88B70E5-290B-D54F-9A6A-D7B298E4388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59" y="2458020"/>
              <a:ext cx="2" cy="304921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FB24ABA6-1725-924E-A7E2-B19C8E661D6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62" y="3713661"/>
              <a:ext cx="4" cy="258248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D679B928-3ED4-7E4C-BB67-8CB908EA36C5}"/>
                </a:ext>
              </a:extLst>
            </p:cNvPr>
            <p:cNvCxnSpPr/>
            <p:nvPr/>
          </p:nvCxnSpPr>
          <p:spPr>
            <a:xfrm>
              <a:off x="2756648" y="2812144"/>
              <a:ext cx="4000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2" name="Straight Connector 617">
            <a:extLst>
              <a:ext uri="{FF2B5EF4-FFF2-40B4-BE49-F238E27FC236}">
                <a16:creationId xmlns:a16="http://schemas.microsoft.com/office/drawing/2014/main" id="{939F85EE-BC0A-B142-BC4A-2BB8FF97CC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33591" y="3456042"/>
            <a:ext cx="425165" cy="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none" w="sm" len="med"/>
            <a:tailEnd type="triangle" w="sm" len="med"/>
          </a:ln>
        </p:spPr>
      </p:cxnSp>
      <p:cxnSp>
        <p:nvCxnSpPr>
          <p:cNvPr id="323" name="Straight Connector 617">
            <a:extLst>
              <a:ext uri="{FF2B5EF4-FFF2-40B4-BE49-F238E27FC236}">
                <a16:creationId xmlns:a16="http://schemas.microsoft.com/office/drawing/2014/main" id="{F21DE1E8-DAAF-7D4C-9FF6-BE6C74C9430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23588" y="3465241"/>
            <a:ext cx="0" cy="233758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none" w="sm" len="med"/>
            <a:tailEnd type="none" w="sm" len="med"/>
          </a:ln>
        </p:spPr>
      </p:cxnSp>
      <p:cxnSp>
        <p:nvCxnSpPr>
          <p:cNvPr id="324" name="Straight Connector 617">
            <a:extLst>
              <a:ext uri="{FF2B5EF4-FFF2-40B4-BE49-F238E27FC236}">
                <a16:creationId xmlns:a16="http://schemas.microsoft.com/office/drawing/2014/main" id="{5D5ECD17-0C27-2843-A311-924551229C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23589" y="5782877"/>
            <a:ext cx="1067267" cy="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none" w="sm" len="med"/>
            <a:tailEnd type="triangle" w="sm" len="med"/>
          </a:ln>
        </p:spPr>
      </p:cxnSp>
      <p:cxnSp>
        <p:nvCxnSpPr>
          <p:cNvPr id="325" name="Straight Connector 340">
            <a:extLst>
              <a:ext uri="{FF2B5EF4-FFF2-40B4-BE49-F238E27FC236}">
                <a16:creationId xmlns:a16="http://schemas.microsoft.com/office/drawing/2014/main" id="{7669DCB7-A81D-2740-93B9-B626E3403D9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329401" y="5557969"/>
            <a:ext cx="1461455" cy="0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triangle" w="sm" len="med"/>
            <a:tailEnd/>
          </a:ln>
        </p:spPr>
      </p:cxnSp>
      <p:sp>
        <p:nvSpPr>
          <p:cNvPr id="330" name="Text Box 83">
            <a:extLst>
              <a:ext uri="{FF2B5EF4-FFF2-40B4-BE49-F238E27FC236}">
                <a16:creationId xmlns:a16="http://schemas.microsoft.com/office/drawing/2014/main" id="{64BD7A76-0EDE-3A44-84B2-F0A21D594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4177" y="5393984"/>
            <a:ext cx="82918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PWR(x2)</a:t>
            </a:r>
          </a:p>
        </p:txBody>
      </p:sp>
      <p:cxnSp>
        <p:nvCxnSpPr>
          <p:cNvPr id="331" name="Straight Connector 617">
            <a:extLst>
              <a:ext uri="{FF2B5EF4-FFF2-40B4-BE49-F238E27FC236}">
                <a16:creationId xmlns:a16="http://schemas.microsoft.com/office/drawing/2014/main" id="{514B12A7-0C31-1A4F-9F6F-AF32323349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41213" y="1632730"/>
            <a:ext cx="1385687" cy="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none" w="sm" len="med"/>
            <a:tailEnd type="triangle" w="sm" len="med"/>
          </a:ln>
        </p:spPr>
      </p:cxnSp>
      <p:cxnSp>
        <p:nvCxnSpPr>
          <p:cNvPr id="332" name="Straight Connector 617">
            <a:extLst>
              <a:ext uri="{FF2B5EF4-FFF2-40B4-BE49-F238E27FC236}">
                <a16:creationId xmlns:a16="http://schemas.microsoft.com/office/drawing/2014/main" id="{35417A47-C5CB-9841-87AA-FB2EA2078F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15794" y="2329615"/>
            <a:ext cx="1752176" cy="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triangle" w="sm" len="med"/>
            <a:tailEnd type="none" w="sm" len="med"/>
          </a:ln>
        </p:spPr>
      </p:cxnSp>
      <p:cxnSp>
        <p:nvCxnSpPr>
          <p:cNvPr id="333" name="Straight Connector 617">
            <a:extLst>
              <a:ext uri="{FF2B5EF4-FFF2-40B4-BE49-F238E27FC236}">
                <a16:creationId xmlns:a16="http://schemas.microsoft.com/office/drawing/2014/main" id="{54FE7DAF-6BC7-6C42-9AA4-2C3D4F4BAA2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67970" y="1632730"/>
            <a:ext cx="0" cy="71727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none" w="sm" len="med"/>
            <a:tailEnd type="none" w="sm" len="med"/>
          </a:ln>
        </p:spPr>
      </p:cxnSp>
      <p:sp>
        <p:nvSpPr>
          <p:cNvPr id="334" name="TextBox 333">
            <a:extLst>
              <a:ext uri="{FF2B5EF4-FFF2-40B4-BE49-F238E27FC236}">
                <a16:creationId xmlns:a16="http://schemas.microsoft.com/office/drawing/2014/main" id="{2A8F23BA-CD45-6842-B22F-6E92EABEC154}"/>
              </a:ext>
            </a:extLst>
          </p:cNvPr>
          <p:cNvSpPr txBox="1"/>
          <p:nvPr/>
        </p:nvSpPr>
        <p:spPr>
          <a:xfrm>
            <a:off x="5883816" y="1458414"/>
            <a:ext cx="9704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Mirror Position/ Control</a:t>
            </a:r>
          </a:p>
        </p:txBody>
      </p:sp>
      <p:grpSp>
        <p:nvGrpSpPr>
          <p:cNvPr id="345" name="Group 218">
            <a:extLst>
              <a:ext uri="{FF2B5EF4-FFF2-40B4-BE49-F238E27FC236}">
                <a16:creationId xmlns:a16="http://schemas.microsoft.com/office/drawing/2014/main" id="{22587BEE-8B60-4941-A5AE-6EE21FEE0394}"/>
              </a:ext>
            </a:extLst>
          </p:cNvPr>
          <p:cNvGrpSpPr>
            <a:grpSpLocks/>
          </p:cNvGrpSpPr>
          <p:nvPr/>
        </p:nvGrpSpPr>
        <p:grpSpPr bwMode="auto">
          <a:xfrm>
            <a:off x="5208535" y="3861849"/>
            <a:ext cx="185090" cy="582859"/>
            <a:chOff x="2620123" y="2458020"/>
            <a:chExt cx="600075" cy="1513889"/>
          </a:xfrm>
        </p:grpSpPr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97C58CCA-6E5D-E540-A767-AC5B102945DA}"/>
                </a:ext>
              </a:extLst>
            </p:cNvPr>
            <p:cNvCxnSpPr/>
            <p:nvPr/>
          </p:nvCxnSpPr>
          <p:spPr>
            <a:xfrm rot="5400000" flipH="1" flipV="1">
              <a:off x="2653484" y="3596208"/>
              <a:ext cx="228553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Freeform 346">
              <a:extLst>
                <a:ext uri="{FF2B5EF4-FFF2-40B4-BE49-F238E27FC236}">
                  <a16:creationId xmlns:a16="http://schemas.microsoft.com/office/drawing/2014/main" id="{BB86106B-8601-184A-B5E5-A6C39A4AB986}"/>
                </a:ext>
              </a:extLst>
            </p:cNvPr>
            <p:cNvSpPr/>
            <p:nvPr/>
          </p:nvSpPr>
          <p:spPr>
            <a:xfrm rot="16200000">
              <a:off x="2918613" y="3104161"/>
              <a:ext cx="379334" cy="223837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F5439C0B-2E19-364D-A306-CF231C0D1CA0}"/>
                </a:ext>
              </a:extLst>
            </p:cNvPr>
            <p:cNvCxnSpPr/>
            <p:nvPr/>
          </p:nvCxnSpPr>
          <p:spPr>
            <a:xfrm rot="5400000">
              <a:off x="2996392" y="3558116"/>
              <a:ext cx="304738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C5A070EB-F3C5-9D44-8B9B-BE94B2D44924}"/>
                </a:ext>
              </a:extLst>
            </p:cNvPr>
            <p:cNvCxnSpPr/>
            <p:nvPr/>
          </p:nvCxnSpPr>
          <p:spPr>
            <a:xfrm rot="5400000" flipH="1" flipV="1">
              <a:off x="3033691" y="2909756"/>
              <a:ext cx="230140" cy="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A7A214CC-06A8-A742-BDD3-661B2A19819B}"/>
                </a:ext>
              </a:extLst>
            </p:cNvPr>
            <p:cNvCxnSpPr/>
            <p:nvPr/>
          </p:nvCxnSpPr>
          <p:spPr>
            <a:xfrm rot="16200000" flipV="1">
              <a:off x="2623328" y="2939118"/>
              <a:ext cx="295215" cy="6350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1" name="Freeform 350">
              <a:extLst>
                <a:ext uri="{FF2B5EF4-FFF2-40B4-BE49-F238E27FC236}">
                  <a16:creationId xmlns:a16="http://schemas.microsoft.com/office/drawing/2014/main" id="{AB082CFA-028F-7846-96DD-8AFF8ED2844F}"/>
                </a:ext>
              </a:extLst>
            </p:cNvPr>
            <p:cNvSpPr/>
            <p:nvPr/>
          </p:nvSpPr>
          <p:spPr>
            <a:xfrm rot="16200000">
              <a:off x="2533645" y="3154158"/>
              <a:ext cx="396794" cy="223838"/>
            </a:xfrm>
            <a:custGeom>
              <a:avLst/>
              <a:gdLst>
                <a:gd name="connsiteX0" fmla="*/ 0 w 380011"/>
                <a:gd name="connsiteY0" fmla="*/ 166756 h 223660"/>
                <a:gd name="connsiteX1" fmla="*/ 35626 w 380011"/>
                <a:gd name="connsiteY1" fmla="*/ 71754 h 223660"/>
                <a:gd name="connsiteX2" fmla="*/ 71252 w 380011"/>
                <a:gd name="connsiteY2" fmla="*/ 59878 h 223660"/>
                <a:gd name="connsiteX3" fmla="*/ 95003 w 380011"/>
                <a:gd name="connsiteY3" fmla="*/ 131130 h 223660"/>
                <a:gd name="connsiteX4" fmla="*/ 106878 w 380011"/>
                <a:gd name="connsiteY4" fmla="*/ 166756 h 223660"/>
                <a:gd name="connsiteX5" fmla="*/ 118754 w 380011"/>
                <a:gd name="connsiteY5" fmla="*/ 214258 h 223660"/>
                <a:gd name="connsiteX6" fmla="*/ 154380 w 380011"/>
                <a:gd name="connsiteY6" fmla="*/ 95504 h 223660"/>
                <a:gd name="connsiteX7" fmla="*/ 178130 w 380011"/>
                <a:gd name="connsiteY7" fmla="*/ 59878 h 223660"/>
                <a:gd name="connsiteX8" fmla="*/ 213756 w 380011"/>
                <a:gd name="connsiteY8" fmla="*/ 36128 h 223660"/>
                <a:gd name="connsiteX9" fmla="*/ 237507 w 380011"/>
                <a:gd name="connsiteY9" fmla="*/ 119255 h 223660"/>
                <a:gd name="connsiteX10" fmla="*/ 261257 w 380011"/>
                <a:gd name="connsiteY10" fmla="*/ 202382 h 223660"/>
                <a:gd name="connsiteX11" fmla="*/ 285008 w 380011"/>
                <a:gd name="connsiteY11" fmla="*/ 119255 h 223660"/>
                <a:gd name="connsiteX12" fmla="*/ 308759 w 380011"/>
                <a:gd name="connsiteY12" fmla="*/ 83629 h 223660"/>
                <a:gd name="connsiteX13" fmla="*/ 368135 w 380011"/>
                <a:gd name="connsiteY13" fmla="*/ 143006 h 223660"/>
                <a:gd name="connsiteX14" fmla="*/ 380011 w 380011"/>
                <a:gd name="connsiteY14" fmla="*/ 178632 h 2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0011" h="223660">
                  <a:moveTo>
                    <a:pt x="0" y="166756"/>
                  </a:moveTo>
                  <a:cubicBezTo>
                    <a:pt x="6627" y="140251"/>
                    <a:pt x="14928" y="92452"/>
                    <a:pt x="35626" y="71754"/>
                  </a:cubicBezTo>
                  <a:cubicBezTo>
                    <a:pt x="44477" y="62903"/>
                    <a:pt x="59377" y="63837"/>
                    <a:pt x="71252" y="59878"/>
                  </a:cubicBezTo>
                  <a:lnTo>
                    <a:pt x="95003" y="131130"/>
                  </a:lnTo>
                  <a:cubicBezTo>
                    <a:pt x="98961" y="143005"/>
                    <a:pt x="103842" y="154612"/>
                    <a:pt x="106878" y="166756"/>
                  </a:cubicBezTo>
                  <a:lnTo>
                    <a:pt x="118754" y="214258"/>
                  </a:lnTo>
                  <a:cubicBezTo>
                    <a:pt x="125393" y="187702"/>
                    <a:pt x="142813" y="112855"/>
                    <a:pt x="154380" y="95504"/>
                  </a:cubicBezTo>
                  <a:cubicBezTo>
                    <a:pt x="162297" y="83629"/>
                    <a:pt x="168038" y="69970"/>
                    <a:pt x="178130" y="59878"/>
                  </a:cubicBezTo>
                  <a:cubicBezTo>
                    <a:pt x="188222" y="49786"/>
                    <a:pt x="201881" y="44045"/>
                    <a:pt x="213756" y="36128"/>
                  </a:cubicBezTo>
                  <a:cubicBezTo>
                    <a:pt x="250879" y="184622"/>
                    <a:pt x="203434" y="0"/>
                    <a:pt x="237507" y="119255"/>
                  </a:cubicBezTo>
                  <a:cubicBezTo>
                    <a:pt x="267338" y="223660"/>
                    <a:pt x="232778" y="116943"/>
                    <a:pt x="261257" y="202382"/>
                  </a:cubicBezTo>
                  <a:cubicBezTo>
                    <a:pt x="265061" y="187168"/>
                    <a:pt x="276492" y="136287"/>
                    <a:pt x="285008" y="119255"/>
                  </a:cubicBezTo>
                  <a:cubicBezTo>
                    <a:pt x="291391" y="106489"/>
                    <a:pt x="300842" y="95504"/>
                    <a:pt x="308759" y="83629"/>
                  </a:cubicBezTo>
                  <a:cubicBezTo>
                    <a:pt x="344386" y="107381"/>
                    <a:pt x="348342" y="103421"/>
                    <a:pt x="368135" y="143006"/>
                  </a:cubicBezTo>
                  <a:cubicBezTo>
                    <a:pt x="373733" y="154202"/>
                    <a:pt x="380011" y="178632"/>
                    <a:pt x="380011" y="178632"/>
                  </a:cubicBezTo>
                </a:path>
              </a:pathLst>
            </a:cu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FontTx/>
                <a:buChar char="–"/>
                <a:defRPr/>
              </a:pPr>
              <a:endParaRPr lang="en-US" sz="1600" dirty="0">
                <a:solidFill>
                  <a:srgbClr val="000000"/>
                </a:solidFill>
                <a:latin typeface="Palatino"/>
              </a:endParaRPr>
            </a:p>
          </p:txBody>
        </p: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A8AE6F95-6AC8-0B42-8820-EA7EDE9D3C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59" y="2458020"/>
              <a:ext cx="2" cy="304921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A5C79967-63E4-FB4C-8607-54FF145352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20162" y="3713661"/>
              <a:ext cx="4" cy="258248"/>
            </a:xfrm>
            <a:prstGeom prst="line">
              <a:avLst/>
            </a:prstGeom>
            <a:ln w="12700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D7151C9F-73C2-1747-B06F-3903080F8F9D}"/>
                </a:ext>
              </a:extLst>
            </p:cNvPr>
            <p:cNvCxnSpPr/>
            <p:nvPr/>
          </p:nvCxnSpPr>
          <p:spPr>
            <a:xfrm>
              <a:off x="2756648" y="2812144"/>
              <a:ext cx="4000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5" name="Straight Connector 617">
            <a:extLst>
              <a:ext uri="{FF2B5EF4-FFF2-40B4-BE49-F238E27FC236}">
                <a16:creationId xmlns:a16="http://schemas.microsoft.com/office/drawing/2014/main" id="{FE634754-0AEC-E14D-8134-3A362D0B5C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10672" y="2246723"/>
            <a:ext cx="1452499" cy="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triangle" w="sm" len="med"/>
            <a:tailEnd type="none" w="sm" len="med"/>
          </a:ln>
        </p:spPr>
      </p:cxnSp>
      <p:cxnSp>
        <p:nvCxnSpPr>
          <p:cNvPr id="356" name="Straight Connector 617">
            <a:extLst>
              <a:ext uri="{FF2B5EF4-FFF2-40B4-BE49-F238E27FC236}">
                <a16:creationId xmlns:a16="http://schemas.microsoft.com/office/drawing/2014/main" id="{1D2F2949-F666-0447-B5C4-DF68F0A01F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24974" y="2170815"/>
            <a:ext cx="1036183" cy="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triangle" w="sm" len="med"/>
            <a:tailEnd type="none" w="sm" len="med"/>
          </a:ln>
        </p:spPr>
      </p:cxnSp>
      <p:cxnSp>
        <p:nvCxnSpPr>
          <p:cNvPr id="357" name="Straight Connector 617">
            <a:extLst>
              <a:ext uri="{FF2B5EF4-FFF2-40B4-BE49-F238E27FC236}">
                <a16:creationId xmlns:a16="http://schemas.microsoft.com/office/drawing/2014/main" id="{DC6AEC80-FC7B-AB41-BD91-AC33055886A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63170" y="1529453"/>
            <a:ext cx="0" cy="71727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none" w="sm" len="med"/>
            <a:tailEnd type="none" w="sm" len="med"/>
          </a:ln>
        </p:spPr>
      </p:cxnSp>
      <p:cxnSp>
        <p:nvCxnSpPr>
          <p:cNvPr id="358" name="Straight Connector 617">
            <a:extLst>
              <a:ext uri="{FF2B5EF4-FFF2-40B4-BE49-F238E27FC236}">
                <a16:creationId xmlns:a16="http://schemas.microsoft.com/office/drawing/2014/main" id="{A7A96458-94A3-7540-BCE8-4593B46D05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1156" y="1772213"/>
            <a:ext cx="0" cy="398602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none" w="sm" len="med"/>
            <a:tailEnd type="none" w="sm" len="med"/>
          </a:ln>
        </p:spPr>
      </p:cxnSp>
      <p:cxnSp>
        <p:nvCxnSpPr>
          <p:cNvPr id="359" name="Straight Connector 888">
            <a:extLst>
              <a:ext uri="{FF2B5EF4-FFF2-40B4-BE49-F238E27FC236}">
                <a16:creationId xmlns:a16="http://schemas.microsoft.com/office/drawing/2014/main" id="{4CC233A9-45FD-1B49-BC97-00714ADE9C53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8842165" y="6179123"/>
            <a:ext cx="300037" cy="0"/>
          </a:xfrm>
          <a:prstGeom prst="line">
            <a:avLst/>
          </a:prstGeom>
          <a:noFill/>
          <a:ln w="15875" algn="ctr">
            <a:solidFill>
              <a:srgbClr val="00FA1E"/>
            </a:solidFill>
            <a:round/>
            <a:headEnd type="triangle" w="med" len="med"/>
            <a:tailEnd/>
          </a:ln>
        </p:spPr>
      </p:cxnSp>
      <p:sp>
        <p:nvSpPr>
          <p:cNvPr id="360" name="TextBox 889">
            <a:extLst>
              <a:ext uri="{FF2B5EF4-FFF2-40B4-BE49-F238E27FC236}">
                <a16:creationId xmlns:a16="http://schemas.microsoft.com/office/drawing/2014/main" id="{6DC30F7C-2691-7346-AE26-452118F3A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6547" y="6062440"/>
            <a:ext cx="139385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800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Optical Path</a:t>
            </a: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2035DCFB-2638-AE42-B8D1-3FFBF37CEC35}"/>
              </a:ext>
            </a:extLst>
          </p:cNvPr>
          <p:cNvSpPr/>
          <p:nvPr/>
        </p:nvSpPr>
        <p:spPr>
          <a:xfrm>
            <a:off x="9192211" y="6368327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800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 Power</a:t>
            </a: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72AA0ED0-EAF8-0443-B7AC-2F2DCDFBB7D1}"/>
              </a:ext>
            </a:extLst>
          </p:cNvPr>
          <p:cNvSpPr/>
          <p:nvPr/>
        </p:nvSpPr>
        <p:spPr bwMode="auto">
          <a:xfrm>
            <a:off x="8745319" y="5934982"/>
            <a:ext cx="1767385" cy="660259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000000"/>
              </a:solidFill>
              <a:latin typeface="Times New Roman"/>
              <a:ea typeface="ヒラギノ角ゴ Pro W3" pitchFamily="-106" charset="-128"/>
              <a:cs typeface="Times New Roman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C44D4EAD-1EEC-504A-8400-7B26A3EA792A}"/>
              </a:ext>
            </a:extLst>
          </p:cNvPr>
          <p:cNvSpPr txBox="1"/>
          <p:nvPr/>
        </p:nvSpPr>
        <p:spPr>
          <a:xfrm>
            <a:off x="9294640" y="5909497"/>
            <a:ext cx="6687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800" b="1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Key</a:t>
            </a:r>
          </a:p>
        </p:txBody>
      </p:sp>
      <p:cxnSp>
        <p:nvCxnSpPr>
          <p:cNvPr id="369" name="Straight Connector 563">
            <a:extLst>
              <a:ext uri="{FF2B5EF4-FFF2-40B4-BE49-F238E27FC236}">
                <a16:creationId xmlns:a16="http://schemas.microsoft.com/office/drawing/2014/main" id="{454C5306-1FD2-2045-AA97-AB96EEFAFB7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8884098" y="6480519"/>
            <a:ext cx="300832" cy="0"/>
          </a:xfrm>
          <a:prstGeom prst="line">
            <a:avLst/>
          </a:prstGeom>
          <a:noFill/>
          <a:ln w="15875" algn="ctr">
            <a:solidFill>
              <a:srgbClr val="FF0000"/>
            </a:solidFill>
            <a:round/>
            <a:headEnd type="triangle" w="med" len="med"/>
            <a:tailEnd/>
          </a:ln>
        </p:spPr>
      </p:cxnSp>
      <p:cxnSp>
        <p:nvCxnSpPr>
          <p:cNvPr id="370" name="Straight Connector 561">
            <a:extLst>
              <a:ext uri="{FF2B5EF4-FFF2-40B4-BE49-F238E27FC236}">
                <a16:creationId xmlns:a16="http://schemas.microsoft.com/office/drawing/2014/main" id="{078E3CA6-E0E6-DD45-ABFE-A660CB53DAEC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8862972" y="6308215"/>
            <a:ext cx="300832" cy="0"/>
          </a:xfrm>
          <a:prstGeom prst="line">
            <a:avLst/>
          </a:prstGeom>
          <a:noFill/>
          <a:ln w="15875" algn="ctr">
            <a:solidFill>
              <a:srgbClr val="0066FF"/>
            </a:solidFill>
            <a:round/>
            <a:headEnd type="triangle" w="med" len="med"/>
            <a:tailEnd/>
          </a:ln>
        </p:spPr>
      </p:cxnSp>
      <p:sp>
        <p:nvSpPr>
          <p:cNvPr id="371" name="Rectangle 370">
            <a:extLst>
              <a:ext uri="{FF2B5EF4-FFF2-40B4-BE49-F238E27FC236}">
                <a16:creationId xmlns:a16="http://schemas.microsoft.com/office/drawing/2014/main" id="{3C57D196-327E-4844-8C0E-D523C27330E2}"/>
              </a:ext>
            </a:extLst>
          </p:cNvPr>
          <p:cNvSpPr/>
          <p:nvPr/>
        </p:nvSpPr>
        <p:spPr>
          <a:xfrm>
            <a:off x="9184930" y="6207234"/>
            <a:ext cx="8916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sz="800" dirty="0">
                <a:solidFill>
                  <a:srgbClr val="000000"/>
                </a:solidFill>
                <a:latin typeface="Times New Roman"/>
                <a:ea typeface="ヒラギノ角ゴ Pro W3" pitchFamily="-106" charset="-128"/>
                <a:cs typeface="Times New Roman"/>
              </a:rPr>
              <a:t>Communication</a:t>
            </a:r>
          </a:p>
        </p:txBody>
      </p:sp>
      <p:cxnSp>
        <p:nvCxnSpPr>
          <p:cNvPr id="372" name="Straight Connector 617">
            <a:extLst>
              <a:ext uri="{FF2B5EF4-FFF2-40B4-BE49-F238E27FC236}">
                <a16:creationId xmlns:a16="http://schemas.microsoft.com/office/drawing/2014/main" id="{9DD8A3A4-840B-D544-9FD4-F26DA0CDEB2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94515" y="3814967"/>
            <a:ext cx="826923" cy="0"/>
          </a:xfrm>
          <a:prstGeom prst="line">
            <a:avLst/>
          </a:prstGeom>
          <a:noFill/>
          <a:ln w="12700" algn="ctr">
            <a:solidFill>
              <a:srgbClr val="4161E9"/>
            </a:solidFill>
            <a:round/>
            <a:headEnd type="triangle" w="sm" len="med"/>
            <a:tailEnd type="none" w="sm" len="med"/>
          </a:ln>
        </p:spPr>
      </p:cxnSp>
      <p:sp>
        <p:nvSpPr>
          <p:cNvPr id="3" name="TextBox 2"/>
          <p:cNvSpPr txBox="1"/>
          <p:nvPr/>
        </p:nvSpPr>
        <p:spPr>
          <a:xfrm>
            <a:off x="4598581" y="1347466"/>
            <a:ext cx="601622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CCLL NEA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5277577" y="1103462"/>
            <a:ext cx="601622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ESDS NEA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80863" y="1153759"/>
            <a:ext cx="1731840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  <a:buClr>
                <a:srgbClr val="000000"/>
              </a:buClr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Major Functions:</a:t>
            </a:r>
          </a:p>
          <a:p>
            <a:pPr marL="171450" indent="-171450" eaLnBrk="0" fontAlgn="base" hangingPunct="0">
              <a:spcAft>
                <a:spcPct val="0"/>
              </a:spcAft>
              <a:buClr>
                <a:srgbClr val="000000"/>
              </a:buClr>
              <a:buFontTx/>
              <a:buChar char="–"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Cryocooler</a:t>
            </a:r>
          </a:p>
          <a:p>
            <a:pPr marL="171450" indent="-171450" eaLnBrk="0" fontAlgn="base" hangingPunct="0">
              <a:spcAft>
                <a:spcPct val="0"/>
              </a:spcAft>
              <a:buClr>
                <a:srgbClr val="000000"/>
              </a:buClr>
              <a:buFontTx/>
              <a:buChar char="–"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Science Data Path </a:t>
            </a:r>
          </a:p>
          <a:p>
            <a:pPr marL="171450" indent="-171450" eaLnBrk="0" fontAlgn="base" hangingPunct="0">
              <a:spcAft>
                <a:spcPct val="0"/>
              </a:spcAft>
              <a:buClr>
                <a:srgbClr val="000000"/>
              </a:buClr>
              <a:buFontTx/>
              <a:buChar char="–"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Mechanisms Control/</a:t>
            </a:r>
            <a:r>
              <a:rPr lang="en-US" sz="1100" b="1" dirty="0" err="1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Deployables</a:t>
            </a:r>
            <a:endParaRPr lang="en-US" sz="1100" b="1" dirty="0">
              <a:solidFill>
                <a:srgbClr val="000000"/>
              </a:solidFill>
              <a:latin typeface="Arial" pitchFamily="34" charset="0"/>
              <a:ea typeface="ヒラギノ角ゴ Pro W3" pitchFamily="-106" charset="-128"/>
              <a:cs typeface="Arial" pitchFamily="34" charset="0"/>
            </a:endParaRPr>
          </a:p>
          <a:p>
            <a:pPr marL="171450" indent="-171450" eaLnBrk="0" fontAlgn="base" hangingPunct="0">
              <a:spcAft>
                <a:spcPct val="0"/>
              </a:spcAft>
              <a:buClr>
                <a:srgbClr val="000000"/>
              </a:buClr>
              <a:buFontTx/>
              <a:buChar char="–"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ヒラギノ角ゴ Pro W3" pitchFamily="-106" charset="-128"/>
                <a:cs typeface="Arial" pitchFamily="34" charset="0"/>
              </a:rPr>
              <a:t>Thermal Control</a:t>
            </a:r>
          </a:p>
        </p:txBody>
      </p:sp>
    </p:spTree>
    <p:extLst>
      <p:ext uri="{BB962C8B-B14F-4D97-AF65-F5344CB8AC3E}">
        <p14:creationId xmlns:p14="http://schemas.microsoft.com/office/powerpoint/2010/main" val="291181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TIRS-2 System Block Diagram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513" y="1072536"/>
            <a:ext cx="8495607" cy="549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5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7279" y="1732142"/>
            <a:ext cx="4097860" cy="424382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872" y="1489953"/>
            <a:ext cx="2803735" cy="4516799"/>
          </a:xfrm>
          <a:prstGeom prst="rect">
            <a:avLst/>
          </a:prstGeom>
        </p:spPr>
      </p:pic>
      <p:cxnSp>
        <p:nvCxnSpPr>
          <p:cNvPr id="22" name="Straight Arrow Connector 21"/>
          <p:cNvCxnSpPr>
            <a:stCxn id="4" idx="2"/>
          </p:cNvCxnSpPr>
          <p:nvPr/>
        </p:nvCxnSpPr>
        <p:spPr bwMode="auto">
          <a:xfrm>
            <a:off x="6080387" y="2349666"/>
            <a:ext cx="716887" cy="290409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itle 25"/>
          <p:cNvSpPr>
            <a:spLocks noGrp="1"/>
          </p:cNvSpPr>
          <p:nvPr>
            <p:ph type="title"/>
          </p:nvPr>
        </p:nvSpPr>
        <p:spPr>
          <a:xfrm>
            <a:off x="3226938" y="70740"/>
            <a:ext cx="6317823" cy="8540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TIRS-2 Sensor Unit Design Overview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73863" y="1104901"/>
            <a:ext cx="1263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b="1" u="sng" dirty="0">
                <a:latin typeface="Arial" pitchFamily="34" charset="0"/>
                <a:cs typeface="Arial" pitchFamily="34" charset="0"/>
              </a:rPr>
              <a:t>TIRS-2 Stowed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46773" y="1095729"/>
            <a:ext cx="1407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b="1" u="sng" dirty="0">
                <a:latin typeface="Arial" pitchFamily="34" charset="0"/>
                <a:cs typeface="Arial" pitchFamily="34" charset="0"/>
              </a:rPr>
              <a:t>TIRS-2 Deployed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6883" y="2088054"/>
            <a:ext cx="10070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Earth Shield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88672" y="3925731"/>
            <a:ext cx="9541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Black Body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11636" y="2694282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Structure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778861" y="5651123"/>
            <a:ext cx="11400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Structure Feet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(I/F to S/C)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591898" y="3602995"/>
            <a:ext cx="100700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Earth Shield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Deployment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Hinges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84724" y="6006750"/>
            <a:ext cx="12250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Earth View Port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35093" y="5935318"/>
            <a:ext cx="13516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Focal Plane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Electronics (FPE)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737941" y="1956075"/>
            <a:ext cx="9300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Cryocooler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Radiator</a:t>
            </a:r>
          </a:p>
        </p:txBody>
      </p:sp>
      <p:cxnSp>
        <p:nvCxnSpPr>
          <p:cNvPr id="56" name="Straight Arrow Connector 55"/>
          <p:cNvCxnSpPr/>
          <p:nvPr/>
        </p:nvCxnSpPr>
        <p:spPr bwMode="auto">
          <a:xfrm flipH="1">
            <a:off x="9513433" y="2286631"/>
            <a:ext cx="306552" cy="285283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 bwMode="auto">
          <a:xfrm flipH="1">
            <a:off x="8845844" y="1817559"/>
            <a:ext cx="667593" cy="772188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9175780" y="1444232"/>
            <a:ext cx="8755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Telescope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Radiator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157917" y="1470531"/>
            <a:ext cx="13901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Earth Shield Wing</a:t>
            </a:r>
          </a:p>
        </p:txBody>
      </p:sp>
      <p:cxnSp>
        <p:nvCxnSpPr>
          <p:cNvPr id="65" name="Straight Arrow Connector 64"/>
          <p:cNvCxnSpPr>
            <a:stCxn id="64" idx="2"/>
          </p:cNvCxnSpPr>
          <p:nvPr/>
        </p:nvCxnSpPr>
        <p:spPr bwMode="auto">
          <a:xfrm>
            <a:off x="7852979" y="1732141"/>
            <a:ext cx="212248" cy="348926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H="1">
            <a:off x="6393548" y="4468908"/>
            <a:ext cx="2310711" cy="543109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3" idx="0"/>
          </p:cNvCxnSpPr>
          <p:nvPr/>
        </p:nvCxnSpPr>
        <p:spPr bwMode="auto">
          <a:xfrm flipV="1">
            <a:off x="2397232" y="4468908"/>
            <a:ext cx="1046637" cy="1537842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54" idx="0"/>
          </p:cNvCxnSpPr>
          <p:nvPr/>
        </p:nvCxnSpPr>
        <p:spPr bwMode="auto">
          <a:xfrm flipV="1">
            <a:off x="8810919" y="4989050"/>
            <a:ext cx="158562" cy="946266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 bwMode="auto">
          <a:xfrm flipV="1">
            <a:off x="2150771" y="3068779"/>
            <a:ext cx="564340" cy="504392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2078522" y="4269067"/>
            <a:ext cx="636593" cy="665095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862507" y="4773609"/>
            <a:ext cx="5453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Nadir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View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 flipH="1">
            <a:off x="4548426" y="4068185"/>
            <a:ext cx="761123" cy="200883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 bwMode="auto">
          <a:xfrm flipH="1">
            <a:off x="4778864" y="2884394"/>
            <a:ext cx="248797" cy="211747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007862" y="1574171"/>
            <a:ext cx="7954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Radiator 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Flexures</a:t>
            </a:r>
          </a:p>
        </p:txBody>
      </p:sp>
      <p:cxnSp>
        <p:nvCxnSpPr>
          <p:cNvPr id="43" name="Straight Arrow Connector 42"/>
          <p:cNvCxnSpPr>
            <a:stCxn id="42" idx="1"/>
          </p:cNvCxnSpPr>
          <p:nvPr/>
        </p:nvCxnSpPr>
        <p:spPr bwMode="auto">
          <a:xfrm flipH="1">
            <a:off x="4302448" y="1789613"/>
            <a:ext cx="705414" cy="660422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 bwMode="auto">
          <a:xfrm flipH="1" flipV="1">
            <a:off x="4655154" y="5462185"/>
            <a:ext cx="246963" cy="227039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42" idx="1"/>
          </p:cNvCxnSpPr>
          <p:nvPr/>
        </p:nvCxnSpPr>
        <p:spPr bwMode="auto">
          <a:xfrm flipH="1">
            <a:off x="3177098" y="1789613"/>
            <a:ext cx="1830764" cy="863408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531698" y="5914732"/>
            <a:ext cx="13516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Cryocooler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Launch Lock System</a:t>
            </a:r>
          </a:p>
        </p:txBody>
      </p:sp>
      <p:cxnSp>
        <p:nvCxnSpPr>
          <p:cNvPr id="61" name="Straight Arrow Connector 60"/>
          <p:cNvCxnSpPr>
            <a:stCxn id="60" idx="0"/>
          </p:cNvCxnSpPr>
          <p:nvPr/>
        </p:nvCxnSpPr>
        <p:spPr bwMode="auto">
          <a:xfrm flipV="1">
            <a:off x="4207524" y="4968467"/>
            <a:ext cx="158562" cy="946267"/>
          </a:xfrm>
          <a:prstGeom prst="straightConnector1">
            <a:avLst/>
          </a:prstGeom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1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593"/>
          <a:stretch/>
        </p:blipFill>
        <p:spPr>
          <a:xfrm>
            <a:off x="7818937" y="1674115"/>
            <a:ext cx="2764776" cy="3930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5176" y="1627620"/>
            <a:ext cx="2900513" cy="4128552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6310" y="1219204"/>
            <a:ext cx="1837493" cy="37617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6938" y="70740"/>
            <a:ext cx="6317823" cy="8540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TIRS-2 </a:t>
            </a:r>
            <a:r>
              <a:rPr lang="en-US" dirty="0"/>
              <a:t>Sensor Unit Design Overview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8002079" y="2904944"/>
            <a:ext cx="499331" cy="4360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7368712" y="2496675"/>
            <a:ext cx="972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Encoder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Electronics</a:t>
            </a:r>
          </a:p>
        </p:txBody>
      </p:sp>
      <p:cxnSp>
        <p:nvCxnSpPr>
          <p:cNvPr id="20" name="Straight Arrow Connector 19"/>
          <p:cNvCxnSpPr>
            <a:stCxn id="21" idx="0"/>
          </p:cNvCxnSpPr>
          <p:nvPr/>
        </p:nvCxnSpPr>
        <p:spPr bwMode="auto">
          <a:xfrm flipH="1" flipV="1">
            <a:off x="9106727" y="5083811"/>
            <a:ext cx="795157" cy="6795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9234618" y="5763370"/>
            <a:ext cx="13345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Cryocooler</a:t>
            </a:r>
          </a:p>
        </p:txBody>
      </p:sp>
      <p:cxnSp>
        <p:nvCxnSpPr>
          <p:cNvPr id="26" name="Straight Arrow Connector 25"/>
          <p:cNvCxnSpPr>
            <a:stCxn id="28" idx="1"/>
          </p:cNvCxnSpPr>
          <p:nvPr/>
        </p:nvCxnSpPr>
        <p:spPr bwMode="auto">
          <a:xfrm flipH="1" flipV="1">
            <a:off x="5114536" y="5085538"/>
            <a:ext cx="783170" cy="8711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5897708" y="5825879"/>
            <a:ext cx="12851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latin typeface="Arial" pitchFamily="34" charset="0"/>
                <a:cs typeface="Arial" pitchFamily="34" charset="0"/>
              </a:rPr>
              <a:t>Cryo</a:t>
            </a:r>
            <a:r>
              <a:rPr lang="en-US" sz="1100" b="1" dirty="0">
                <a:latin typeface="Arial" pitchFamily="34" charset="0"/>
                <a:cs typeface="Arial" pitchFamily="34" charset="0"/>
              </a:rPr>
              <a:t> Shells</a:t>
            </a:r>
          </a:p>
        </p:txBody>
      </p:sp>
      <p:cxnSp>
        <p:nvCxnSpPr>
          <p:cNvPr id="33" name="Straight Arrow Connector 32"/>
          <p:cNvCxnSpPr>
            <a:stCxn id="34" idx="1"/>
          </p:cNvCxnSpPr>
          <p:nvPr/>
        </p:nvCxnSpPr>
        <p:spPr bwMode="auto">
          <a:xfrm flipH="1">
            <a:off x="6034627" y="1462603"/>
            <a:ext cx="746601" cy="59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8" name="Straight Connector 37"/>
          <p:cNvCxnSpPr>
            <a:stCxn id="16" idx="1"/>
          </p:cNvCxnSpPr>
          <p:nvPr/>
        </p:nvCxnSpPr>
        <p:spPr bwMode="auto">
          <a:xfrm flipH="1" flipV="1">
            <a:off x="3277369" y="3015695"/>
            <a:ext cx="842597" cy="8284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6781228" y="1247159"/>
            <a:ext cx="12274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Embedded 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Heat Pipes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01839" y="5959430"/>
            <a:ext cx="482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Keel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60662" y="2259780"/>
            <a:ext cx="599657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Scene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Select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Mirror</a:t>
            </a:r>
          </a:p>
        </p:txBody>
      </p:sp>
      <p:cxnSp>
        <p:nvCxnSpPr>
          <p:cNvPr id="30" name="Straight Arrow Connector 29"/>
          <p:cNvCxnSpPr/>
          <p:nvPr/>
        </p:nvCxnSpPr>
        <p:spPr bwMode="auto">
          <a:xfrm flipH="1">
            <a:off x="2786239" y="2525612"/>
            <a:ext cx="667904" cy="3343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821803" y="5613787"/>
            <a:ext cx="93006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Cryocooler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Vibration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Isolator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8431816" y="4782297"/>
            <a:ext cx="329671" cy="8580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7" name="Straight Arrow Connector 36"/>
          <p:cNvCxnSpPr>
            <a:stCxn id="4" idx="0"/>
          </p:cNvCxnSpPr>
          <p:nvPr/>
        </p:nvCxnSpPr>
        <p:spPr bwMode="auto">
          <a:xfrm flipH="1" flipV="1">
            <a:off x="8716614" y="5181607"/>
            <a:ext cx="326639" cy="7778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7208084" y="1676456"/>
            <a:ext cx="12274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Transport 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Heat Pipes</a:t>
            </a:r>
          </a:p>
        </p:txBody>
      </p:sp>
      <p:cxnSp>
        <p:nvCxnSpPr>
          <p:cNvPr id="41" name="Straight Arrow Connector 40"/>
          <p:cNvCxnSpPr>
            <a:stCxn id="40" idx="1"/>
          </p:cNvCxnSpPr>
          <p:nvPr/>
        </p:nvCxnSpPr>
        <p:spPr bwMode="auto">
          <a:xfrm flipH="1">
            <a:off x="5837187" y="1891900"/>
            <a:ext cx="1370897" cy="1179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582665" y="1375126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b="1" dirty="0">
                <a:latin typeface="Arial" pitchFamily="34" charset="0"/>
                <a:cs typeface="Arial" pitchFamily="34" charset="0"/>
              </a:rPr>
              <a:t>Telescope Radiator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96387" y="1382929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b="1" dirty="0">
                <a:latin typeface="Arial" pitchFamily="34" charset="0"/>
                <a:cs typeface="Arial" pitchFamily="34" charset="0"/>
              </a:rPr>
              <a:t>Cryocooler Radiator</a:t>
            </a:r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4629741" y="1602099"/>
            <a:ext cx="307972" cy="3906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>
            <a:off x="5593056" y="1646456"/>
            <a:ext cx="147337" cy="3871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7077912" y="4998319"/>
            <a:ext cx="10567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Cryocooler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Launch Lock</a:t>
            </a:r>
          </a:p>
        </p:txBody>
      </p:sp>
      <p:cxnSp>
        <p:nvCxnSpPr>
          <p:cNvPr id="49" name="Straight Arrow Connector 48"/>
          <p:cNvCxnSpPr>
            <a:stCxn id="48" idx="3"/>
          </p:cNvCxnSpPr>
          <p:nvPr/>
        </p:nvCxnSpPr>
        <p:spPr bwMode="auto">
          <a:xfrm flipV="1">
            <a:off x="8134614" y="4664251"/>
            <a:ext cx="366797" cy="5495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0" name="Left Brace 69"/>
          <p:cNvSpPr/>
          <p:nvPr/>
        </p:nvSpPr>
        <p:spPr bwMode="auto">
          <a:xfrm>
            <a:off x="4107959" y="4385465"/>
            <a:ext cx="284616" cy="667135"/>
          </a:xfrm>
          <a:prstGeom prst="leftBrace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>
            <a:stCxn id="77" idx="0"/>
          </p:cNvCxnSpPr>
          <p:nvPr/>
        </p:nvCxnSpPr>
        <p:spPr bwMode="auto">
          <a:xfrm flipV="1">
            <a:off x="2769150" y="4627782"/>
            <a:ext cx="141250" cy="5735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2084884" y="5201347"/>
            <a:ext cx="13685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Focal Plane Array 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(FPA) (Detector)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531976" y="3184204"/>
            <a:ext cx="88462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Telescope</a:t>
            </a:r>
          </a:p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Lenses (4)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478129" y="4725391"/>
            <a:ext cx="9362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Telescope 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Structure</a:t>
            </a:r>
          </a:p>
        </p:txBody>
      </p:sp>
      <p:sp>
        <p:nvSpPr>
          <p:cNvPr id="1036" name="Right Arrow 1035"/>
          <p:cNvSpPr/>
          <p:nvPr/>
        </p:nvSpPr>
        <p:spPr bwMode="auto">
          <a:xfrm>
            <a:off x="1697387" y="2824368"/>
            <a:ext cx="667287" cy="273125"/>
          </a:xfrm>
          <a:prstGeom prst="rightArrow">
            <a:avLst/>
          </a:prstGeom>
          <a:solidFill>
            <a:srgbClr val="F3180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Tx/>
              <a:buNone/>
            </a:pPr>
            <a:endParaRPr lang="en-US" sz="2400"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682895" y="2474058"/>
            <a:ext cx="59965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Light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Path</a:t>
            </a:r>
          </a:p>
        </p:txBody>
      </p:sp>
      <p:sp>
        <p:nvSpPr>
          <p:cNvPr id="90" name="Left Brace 89"/>
          <p:cNvSpPr/>
          <p:nvPr/>
        </p:nvSpPr>
        <p:spPr bwMode="auto">
          <a:xfrm rot="10800000">
            <a:off x="3376155" y="3402790"/>
            <a:ext cx="284616" cy="1379509"/>
          </a:xfrm>
          <a:prstGeom prst="lef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>
            <a:stCxn id="70" idx="1"/>
          </p:cNvCxnSpPr>
          <p:nvPr/>
        </p:nvCxnSpPr>
        <p:spPr bwMode="auto">
          <a:xfrm flipH="1" flipV="1">
            <a:off x="3648935" y="4092541"/>
            <a:ext cx="459027" cy="6264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Left Brace 15"/>
          <p:cNvSpPr/>
          <p:nvPr/>
        </p:nvSpPr>
        <p:spPr bwMode="auto">
          <a:xfrm>
            <a:off x="4119963" y="3304608"/>
            <a:ext cx="284616" cy="1079157"/>
          </a:xfrm>
          <a:prstGeom prst="leftBrace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Arrow Connector 100"/>
          <p:cNvCxnSpPr>
            <a:stCxn id="78" idx="3"/>
          </p:cNvCxnSpPr>
          <p:nvPr/>
        </p:nvCxnSpPr>
        <p:spPr bwMode="auto">
          <a:xfrm flipV="1">
            <a:off x="2416597" y="3359518"/>
            <a:ext cx="318711" cy="40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439242" y="4630881"/>
            <a:ext cx="87874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Telescope</a:t>
            </a:r>
          </a:p>
        </p:txBody>
      </p:sp>
      <p:cxnSp>
        <p:nvCxnSpPr>
          <p:cNvPr id="106" name="Straight Arrow Connector 105"/>
          <p:cNvCxnSpPr>
            <a:stCxn id="79" idx="0"/>
          </p:cNvCxnSpPr>
          <p:nvPr/>
        </p:nvCxnSpPr>
        <p:spPr bwMode="auto">
          <a:xfrm flipV="1">
            <a:off x="1946252" y="4583166"/>
            <a:ext cx="439753" cy="1422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09" name="Straight Arrow Connector 108"/>
          <p:cNvCxnSpPr>
            <a:stCxn id="79" idx="0"/>
          </p:cNvCxnSpPr>
          <p:nvPr/>
        </p:nvCxnSpPr>
        <p:spPr bwMode="auto">
          <a:xfrm flipV="1">
            <a:off x="1946252" y="4015916"/>
            <a:ext cx="306295" cy="7094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12" name="TextBox 111"/>
          <p:cNvSpPr txBox="1"/>
          <p:nvPr/>
        </p:nvSpPr>
        <p:spPr>
          <a:xfrm>
            <a:off x="4804297" y="6087492"/>
            <a:ext cx="12629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Flexible Printed Wiring (FPW)</a:t>
            </a:r>
          </a:p>
        </p:txBody>
      </p:sp>
      <p:cxnSp>
        <p:nvCxnSpPr>
          <p:cNvPr id="113" name="Straight Arrow Connector 112"/>
          <p:cNvCxnSpPr/>
          <p:nvPr/>
        </p:nvCxnSpPr>
        <p:spPr bwMode="auto">
          <a:xfrm flipH="1" flipV="1">
            <a:off x="5005831" y="4980958"/>
            <a:ext cx="122321" cy="11065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6994055" y="3730279"/>
            <a:ext cx="972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Blackbody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Radiator</a:t>
            </a:r>
          </a:p>
        </p:txBody>
      </p:sp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480087" y="4161166"/>
            <a:ext cx="710996" cy="129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52" name="Straight Arrow Connector 51"/>
          <p:cNvCxnSpPr>
            <a:stCxn id="53" idx="2"/>
          </p:cNvCxnSpPr>
          <p:nvPr/>
        </p:nvCxnSpPr>
        <p:spPr bwMode="auto">
          <a:xfrm>
            <a:off x="7522634" y="3612796"/>
            <a:ext cx="909181" cy="4597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7036600" y="3181909"/>
            <a:ext cx="972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Blackbody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Target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39198" y="3119981"/>
            <a:ext cx="636225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Scene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Select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Mech.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(SSM)</a:t>
            </a:r>
          </a:p>
        </p:txBody>
      </p:sp>
    </p:spTree>
    <p:extLst>
      <p:ext uri="{BB962C8B-B14F-4D97-AF65-F5344CB8AC3E}">
        <p14:creationId xmlns:p14="http://schemas.microsoft.com/office/powerpoint/2010/main" val="99268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3226938" y="70740"/>
            <a:ext cx="6317823" cy="854052"/>
          </a:xfrm>
        </p:spPr>
        <p:txBody>
          <a:bodyPr/>
          <a:lstStyle/>
          <a:p>
            <a:r>
              <a:rPr lang="en-US" dirty="0" smtClean="0"/>
              <a:t>Overview of TIRS Sensor, </a:t>
            </a:r>
            <a:r>
              <a:rPr lang="en-US" dirty="0" err="1" smtClean="0"/>
              <a:t>con’t</a:t>
            </a:r>
            <a:endParaRPr lang="en-US" dirty="0" smtClean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225259" y="-289931"/>
            <a:ext cx="3950435" cy="8087419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 bwMode="auto">
          <a:xfrm flipH="1" flipV="1">
            <a:off x="4938481" y="2376690"/>
            <a:ext cx="513708" cy="10009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329539" y="1833679"/>
            <a:ext cx="599657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Scene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Select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Mirror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5629366" y="2433848"/>
            <a:ext cx="314965" cy="10390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 flipV="1">
            <a:off x="9496833" y="4067939"/>
            <a:ext cx="16915" cy="11572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8686384" y="5184368"/>
            <a:ext cx="13685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Focal Plane Array 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(FPA) (Detector)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77506" y="1660794"/>
            <a:ext cx="9362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Telescope 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Structure</a:t>
            </a:r>
          </a:p>
        </p:txBody>
      </p:sp>
      <p:sp>
        <p:nvSpPr>
          <p:cNvPr id="26" name="Right Arrow 25"/>
          <p:cNvSpPr/>
          <p:nvPr/>
        </p:nvSpPr>
        <p:spPr bwMode="auto">
          <a:xfrm rot="16200000">
            <a:off x="5494631" y="4948102"/>
            <a:ext cx="667287" cy="273125"/>
          </a:xfrm>
          <a:prstGeom prst="rightArrow">
            <a:avLst/>
          </a:prstGeom>
          <a:solidFill>
            <a:srgbClr val="F3180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Tx/>
              <a:buNone/>
            </a:pPr>
            <a:endParaRPr lang="en-US" sz="2400"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28444" y="5501511"/>
            <a:ext cx="59965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Light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Path</a:t>
            </a:r>
          </a:p>
        </p:txBody>
      </p:sp>
      <p:cxnSp>
        <p:nvCxnSpPr>
          <p:cNvPr id="30" name="Straight Arrow Connector 29"/>
          <p:cNvCxnSpPr/>
          <p:nvPr/>
        </p:nvCxnSpPr>
        <p:spPr bwMode="auto">
          <a:xfrm>
            <a:off x="9113328" y="2049127"/>
            <a:ext cx="312881" cy="7785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8447972" y="2049127"/>
            <a:ext cx="476816" cy="4981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4444267" y="1664405"/>
            <a:ext cx="636225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Scene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Select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Mech.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(SSM)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7551314" y="2298194"/>
            <a:ext cx="257577" cy="2372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6359320" y="2067263"/>
            <a:ext cx="2383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Telescope Isolation System (TIS)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6933127" y="4751020"/>
            <a:ext cx="270456" cy="2331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245278" y="4967475"/>
            <a:ext cx="1375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itchFamily="34" charset="0"/>
                <a:cs typeface="Arial" pitchFamily="34" charset="0"/>
              </a:rPr>
              <a:t>Telescope Shield </a:t>
            </a:r>
          </a:p>
        </p:txBody>
      </p:sp>
    </p:spTree>
    <p:extLst>
      <p:ext uri="{BB962C8B-B14F-4D97-AF65-F5344CB8AC3E}">
        <p14:creationId xmlns:p14="http://schemas.microsoft.com/office/powerpoint/2010/main" val="3482064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26938" y="70740"/>
            <a:ext cx="6317823" cy="854052"/>
          </a:xfrm>
        </p:spPr>
        <p:txBody>
          <a:bodyPr/>
          <a:lstStyle/>
          <a:p>
            <a:r>
              <a:rPr lang="en-US" dirty="0" smtClean="0"/>
              <a:t>Barrel &amp; Optics Subassembly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5801" y="1186545"/>
            <a:ext cx="8270875" cy="107294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Lenses mount to L1-L2 &amp; L3-L4 Subassemblies</a:t>
            </a:r>
          </a:p>
          <a:p>
            <a:r>
              <a:rPr lang="en-US" dirty="0" smtClean="0"/>
              <a:t>Stray light baffles added to Lens 2 &amp; 3 Preload Spreaders</a:t>
            </a:r>
          </a:p>
          <a:p>
            <a:r>
              <a:rPr lang="en-US" dirty="0" smtClean="0"/>
              <a:t>Lens Axial </a:t>
            </a:r>
            <a:r>
              <a:rPr lang="en-US" dirty="0"/>
              <a:t>P</a:t>
            </a:r>
            <a:r>
              <a:rPr lang="en-US" dirty="0" smtClean="0"/>
              <a:t>ositioning: performed with Telescope Spacer &amp; Conical Washers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contrast="2000"/>
          </a:blip>
          <a:stretch>
            <a:fillRect/>
          </a:stretch>
        </p:blipFill>
        <p:spPr>
          <a:xfrm>
            <a:off x="3180419" y="2449118"/>
            <a:ext cx="5731474" cy="36334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21444" y="6144103"/>
            <a:ext cx="3870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Barrel &amp; Optics X-Section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161455" y="2227763"/>
            <a:ext cx="2017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L1-2 Subassembly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178929" y="2227763"/>
            <a:ext cx="2017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Midsection Housing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12623" y="2242995"/>
            <a:ext cx="2184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L3-4 Subassembly</a:t>
            </a:r>
            <a:endParaRPr lang="en-US" b="1" dirty="0"/>
          </a:p>
        </p:txBody>
      </p:sp>
      <p:sp>
        <p:nvSpPr>
          <p:cNvPr id="10" name="Oval 9"/>
          <p:cNvSpPr/>
          <p:nvPr/>
        </p:nvSpPr>
        <p:spPr bwMode="auto">
          <a:xfrm>
            <a:off x="4688126" y="3131389"/>
            <a:ext cx="174296" cy="154226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992945" y="3131389"/>
            <a:ext cx="174296" cy="154226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7204202" y="3285615"/>
            <a:ext cx="174296" cy="154226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7509021" y="3274265"/>
            <a:ext cx="174296" cy="154226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5805" y="3208502"/>
            <a:ext cx="1589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New Baffles Features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(4x Locations)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3133706" y="3224407"/>
            <a:ext cx="1554420" cy="1572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TextBox 18"/>
          <p:cNvSpPr txBox="1"/>
          <p:nvPr/>
        </p:nvSpPr>
        <p:spPr>
          <a:xfrm rot="16200000">
            <a:off x="3089746" y="4064347"/>
            <a:ext cx="1135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dirty="0">
                <a:solidFill>
                  <a:srgbClr val="FF0000"/>
                </a:solidFill>
              </a:rPr>
              <a:t>Lens 1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3753599" y="4064348"/>
            <a:ext cx="1135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dirty="0">
                <a:solidFill>
                  <a:srgbClr val="FF0000"/>
                </a:solidFill>
              </a:rPr>
              <a:t>Lens 2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6941176" y="4087208"/>
            <a:ext cx="1135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dirty="0">
                <a:solidFill>
                  <a:srgbClr val="FF0000"/>
                </a:solidFill>
              </a:rPr>
              <a:t>Lens 3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7683243" y="4087208"/>
            <a:ext cx="1135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dirty="0">
                <a:solidFill>
                  <a:srgbClr val="FF0000"/>
                </a:solidFill>
              </a:rPr>
              <a:t>Lens 4</a:t>
            </a:r>
            <a:endParaRPr lang="en-US" sz="10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>
            <a:off x="3016978" y="5340291"/>
            <a:ext cx="2039554" cy="46053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1644057" y="5136769"/>
            <a:ext cx="14546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Telescope Spacer (Adjusts L1-L2 to L3-L4 Lens Spacing)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3016978" y="4835260"/>
            <a:ext cx="1361052" cy="56125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2996786" y="4187457"/>
            <a:ext cx="5131716" cy="9493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1562336" y="4557625"/>
            <a:ext cx="14546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L2 Conical Washer (Adjusts Lens 1 to Lens 2 Spacing)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9064" y="3852289"/>
            <a:ext cx="14546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L4 Conical Washer (Adjusts Lens 3 to Lens 4 Spacing)</a:t>
            </a:r>
          </a:p>
        </p:txBody>
      </p:sp>
    </p:spTree>
    <p:extLst>
      <p:ext uri="{BB962C8B-B14F-4D97-AF65-F5344CB8AC3E}">
        <p14:creationId xmlns:p14="http://schemas.microsoft.com/office/powerpoint/2010/main" val="3346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6938" y="70740"/>
            <a:ext cx="6317823" cy="854052"/>
          </a:xfrm>
        </p:spPr>
        <p:txBody>
          <a:bodyPr/>
          <a:lstStyle/>
          <a:p>
            <a:r>
              <a:rPr lang="en-US" dirty="0" smtClean="0"/>
              <a:t>Cryo Subsystem Overview</a:t>
            </a:r>
            <a:endParaRPr lang="en-US" dirty="0"/>
          </a:p>
        </p:txBody>
      </p:sp>
      <p:pic>
        <p:nvPicPr>
          <p:cNvPr id="12" name="Picture 2" descr="F:\DCIM\100SSCAM\SDC1218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1753" y="1787895"/>
            <a:ext cx="1568919" cy="1176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524002" y="1511969"/>
            <a:ext cx="15400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>
                <a:solidFill>
                  <a:srgbClr val="008000"/>
                </a:solidFill>
              </a:rPr>
              <a:t>Tel Stage FCL</a:t>
            </a: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1524004" y="3003080"/>
            <a:ext cx="14726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dirty="0"/>
              <a:t>Tel APG Bar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5493" y="3274995"/>
            <a:ext cx="1349101" cy="134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Group 26"/>
          <p:cNvGrpSpPr/>
          <p:nvPr/>
        </p:nvGrpSpPr>
        <p:grpSpPr>
          <a:xfrm>
            <a:off x="3157577" y="1061492"/>
            <a:ext cx="7510427" cy="5063391"/>
            <a:chOff x="1633573" y="1000527"/>
            <a:chExt cx="7510427" cy="506339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515"/>
            <a:stretch>
              <a:fillRect/>
            </a:stretch>
          </p:blipFill>
          <p:spPr bwMode="auto">
            <a:xfrm>
              <a:off x="1633573" y="1000527"/>
              <a:ext cx="7510427" cy="498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 bwMode="auto">
            <a:xfrm>
              <a:off x="7911966" y="5005138"/>
              <a:ext cx="1222409" cy="10587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buClrTx/>
                <a:buNone/>
              </a:pPr>
              <a:endParaRPr lang="en-US" sz="2400" dirty="0">
                <a:latin typeface="Arial" pitchFamily="-123" charset="0"/>
                <a:ea typeface="ヒラギノ角ゴ Pro W3" pitchFamily="-123" charset="-128"/>
                <a:cs typeface="ヒラギノ角ゴ Pro W3" pitchFamily="-123" charset="-128"/>
              </a:endParaRPr>
            </a:p>
          </p:txBody>
        </p:sp>
      </p:grpSp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8665952" y="5295255"/>
            <a:ext cx="1520792" cy="1201899"/>
            <a:chOff x="3371628" y="4594038"/>
            <a:chExt cx="1812925" cy="1690782"/>
          </a:xfrm>
        </p:grpSpPr>
        <p:pic>
          <p:nvPicPr>
            <p:cNvPr id="9" name="Content Placeholder 6" descr="SDC11621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1628" y="4925920"/>
              <a:ext cx="1812925" cy="13589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3569927" y="4594038"/>
              <a:ext cx="1600200" cy="389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sz="1200" dirty="0"/>
                <a:t>Cold Stage FCL</a:t>
              </a:r>
            </a:p>
          </p:txBody>
        </p:sp>
      </p:grpSp>
      <p:sp>
        <p:nvSpPr>
          <p:cNvPr id="22" name="Rectangle 21"/>
          <p:cNvSpPr/>
          <p:nvPr/>
        </p:nvSpPr>
        <p:spPr bwMode="auto">
          <a:xfrm>
            <a:off x="8462215" y="1538439"/>
            <a:ext cx="1222409" cy="7427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ClrTx/>
              <a:buNone/>
            </a:pPr>
            <a:endParaRPr lang="en-US" sz="2400" dirty="0">
              <a:latin typeface="Arial" pitchFamily="-123" charset="0"/>
              <a:ea typeface="ヒラギノ角ゴ Pro W3" pitchFamily="-123" charset="-128"/>
              <a:cs typeface="ヒラギノ角ゴ Pro W3" pitchFamily="-123" charset="-128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37588" y="1306633"/>
            <a:ext cx="1375911" cy="11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390277" y="4745259"/>
            <a:ext cx="1193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dirty="0">
                <a:latin typeface="Arial" pitchFamily="34" charset="0"/>
                <a:cs typeface="Arial" pitchFamily="34" charset="0"/>
              </a:rPr>
              <a:t>Telescope Link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3553330" y="4954877"/>
            <a:ext cx="510139" cy="2176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917031" y="5162427"/>
            <a:ext cx="1570523" cy="1435697"/>
            <a:chOff x="228600" y="4648199"/>
            <a:chExt cx="1600200" cy="1628776"/>
          </a:xfrm>
        </p:grpSpPr>
        <p:pic>
          <p:nvPicPr>
            <p:cNvPr id="5" name="Picture 7" descr="SDC11625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4953000"/>
              <a:ext cx="1525588" cy="1323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11"/>
            <p:cNvSpPr txBox="1">
              <a:spLocks noChangeArrowheads="1"/>
            </p:cNvSpPr>
            <p:nvPr/>
          </p:nvSpPr>
          <p:spPr bwMode="auto">
            <a:xfrm>
              <a:off x="228600" y="4648199"/>
              <a:ext cx="1600200" cy="314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None/>
              </a:pPr>
              <a:r>
                <a:rPr lang="en-US" sz="1200" dirty="0"/>
                <a:t>Warm Stage FCL</a:t>
              </a:r>
            </a:p>
          </p:txBody>
        </p:sp>
      </p:grp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9087051" y="1040338"/>
            <a:ext cx="14173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dirty="0"/>
              <a:t>CC Mount (keel)</a:t>
            </a:r>
          </a:p>
        </p:txBody>
      </p:sp>
    </p:spTree>
    <p:extLst>
      <p:ext uri="{BB962C8B-B14F-4D97-AF65-F5344CB8AC3E}">
        <p14:creationId xmlns:p14="http://schemas.microsoft.com/office/powerpoint/2010/main" val="62966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Telescope Structural Thermal Isolation Mount</a:t>
            </a:r>
          </a:p>
        </p:txBody>
      </p:sp>
      <p:pic>
        <p:nvPicPr>
          <p:cNvPr id="10244" name="Picture 16" descr="pic_2"/>
          <p:cNvPicPr>
            <a:picLocks noChangeAspect="1" noChangeArrowheads="1"/>
          </p:cNvPicPr>
          <p:nvPr/>
        </p:nvPicPr>
        <p:blipFill>
          <a:blip r:embed="rId2" cstate="print"/>
          <a:srcRect l="13637" t="5647" r="34636" b="17999"/>
          <a:stretch>
            <a:fillRect/>
          </a:stretch>
        </p:blipFill>
        <p:spPr bwMode="auto">
          <a:xfrm>
            <a:off x="3545132" y="1100628"/>
            <a:ext cx="4500562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8058151" y="1284290"/>
            <a:ext cx="1333500" cy="102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2" tIns="45716" rIns="91432" bIns="45716">
            <a:spAutoFit/>
          </a:bodyPr>
          <a:lstStyle/>
          <a:p>
            <a:pPr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Telescope 200K Shield (Alum), bolted with Indium at Interface</a:t>
            </a: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H="1">
            <a:off x="6977063" y="1503363"/>
            <a:ext cx="1198562" cy="3111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8043865" y="2997200"/>
            <a:ext cx="2272445" cy="923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2" tIns="45716" rIns="91432" bIns="45716">
            <a:spAutoFit/>
          </a:bodyPr>
          <a:lstStyle/>
          <a:p>
            <a:pPr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Telescope G10 Inner Cylinder (.16-inch wall thickness)</a:t>
            </a:r>
          </a:p>
          <a:p>
            <a:pPr>
              <a:spcBef>
                <a:spcPct val="50000"/>
              </a:spcBef>
              <a:buNone/>
              <a:defRPr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050214" y="3594102"/>
            <a:ext cx="1656495" cy="65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2" tIns="45716" rIns="91432" bIns="45716">
            <a:spAutoFit/>
          </a:bodyPr>
          <a:lstStyle/>
          <a:p>
            <a:pPr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Telescope G10 Outer Cylinder (.20 inch all thickness)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8095886" y="4292968"/>
            <a:ext cx="1743685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2" tIns="45716" rIns="91432" bIns="45716">
            <a:spAutoFit/>
          </a:bodyPr>
          <a:lstStyle/>
          <a:p>
            <a:pPr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Telescope 200K Shroud (Alum), bolted with Indium at Interface</a:t>
            </a:r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H="1">
            <a:off x="7253289" y="3275013"/>
            <a:ext cx="865187" cy="20161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 flipV="1">
            <a:off x="7656515" y="3795715"/>
            <a:ext cx="452437" cy="5873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H="1" flipV="1">
            <a:off x="7488239" y="4273550"/>
            <a:ext cx="612775" cy="2095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991477" y="2327277"/>
            <a:ext cx="1057275" cy="64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2" tIns="45716" rIns="91432" bIns="45716">
            <a:spAutoFit/>
          </a:bodyPr>
          <a:lstStyle/>
          <a:p>
            <a:pPr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Telescope Support Ring</a:t>
            </a:r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 flipH="1">
            <a:off x="7597775" y="2528889"/>
            <a:ext cx="452438" cy="3524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2543369" y="4730388"/>
            <a:ext cx="939800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2" tIns="45716" rIns="91432" bIns="45716">
            <a:spAutoFit/>
          </a:bodyPr>
          <a:lstStyle/>
          <a:p>
            <a:pPr algn="r"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Telescope Mount Ring (Alum)</a:t>
            </a:r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V="1">
            <a:off x="3521076" y="4710113"/>
            <a:ext cx="561975" cy="33496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1422158" y="4002469"/>
            <a:ext cx="17383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2" tIns="45716" rIns="91432" bIns="45716">
            <a:spAutoFit/>
          </a:bodyPr>
          <a:lstStyle/>
          <a:p>
            <a:pPr algn="r"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Structure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Panel</a:t>
            </a: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3160714" y="4189413"/>
            <a:ext cx="419100" cy="100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1850903" y="3090545"/>
            <a:ext cx="1652832" cy="64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2" tIns="45716" rIns="91432" bIns="45716">
            <a:spAutoFit/>
          </a:bodyPr>
          <a:lstStyle/>
          <a:p>
            <a:pPr algn="r"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Telescope 160K Support Ring (Alum)</a:t>
            </a: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3554415" y="3467102"/>
            <a:ext cx="981075" cy="9572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21" name="Text Box 24"/>
          <p:cNvSpPr txBox="1">
            <a:spLocks noChangeArrowheads="1"/>
          </p:cNvSpPr>
          <p:nvPr/>
        </p:nvSpPr>
        <p:spPr bwMode="auto">
          <a:xfrm>
            <a:off x="1961663" y="2016616"/>
            <a:ext cx="1607282" cy="65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2" tIns="45716" rIns="91432" bIns="45716">
            <a:spAutoFit/>
          </a:bodyPr>
          <a:lstStyle/>
          <a:p>
            <a:pPr algn="r"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EA 9309.2NA Adhesive, G10 to Support, Typical</a:t>
            </a:r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>
            <a:off x="3562352" y="2646365"/>
            <a:ext cx="561975" cy="2762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23" name="Text Box 26"/>
          <p:cNvSpPr txBox="1">
            <a:spLocks noChangeArrowheads="1"/>
          </p:cNvSpPr>
          <p:nvPr/>
        </p:nvSpPr>
        <p:spPr bwMode="auto">
          <a:xfrm>
            <a:off x="8047162" y="5252183"/>
            <a:ext cx="1376363" cy="120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2" tIns="45716" rIns="91432" bIns="45716">
            <a:spAutoFit/>
          </a:bodyPr>
          <a:lstStyle/>
          <a:p>
            <a:pPr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Conductive Strap between Shroud and Mid-Stage Radiator (not shown)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 flipV="1">
            <a:off x="7505701" y="4978402"/>
            <a:ext cx="612775" cy="3349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2597150" y="5632452"/>
            <a:ext cx="939800" cy="65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2" tIns="45716" rIns="91432" bIns="45716">
            <a:spAutoFit/>
          </a:bodyPr>
          <a:lstStyle/>
          <a:p>
            <a:pPr algn="r">
              <a:spcBef>
                <a:spcPct val="50000"/>
              </a:spcBef>
              <a:buNone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FPA Isolation Mount</a:t>
            </a:r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 flipV="1">
            <a:off x="3462338" y="5497514"/>
            <a:ext cx="1198562" cy="3365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lIns="91432" tIns="45716" rIns="91432" bIns="45716"/>
          <a:lstStyle/>
          <a:p>
            <a:pPr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63912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 System Overview </a:t>
            </a:r>
          </a:p>
        </p:txBody>
      </p:sp>
      <p:pic>
        <p:nvPicPr>
          <p:cNvPr id="25604" name="Picture 4" descr="Snap1.jpg"/>
          <p:cNvPicPr>
            <a:picLocks noChangeAspect="1"/>
          </p:cNvPicPr>
          <p:nvPr/>
        </p:nvPicPr>
        <p:blipFill>
          <a:blip r:embed="rId2" cstate="print"/>
          <a:srcRect l="17500" t="9332" r="35834" b="5333"/>
          <a:stretch>
            <a:fillRect/>
          </a:stretch>
        </p:blipFill>
        <p:spPr bwMode="auto">
          <a:xfrm>
            <a:off x="1676400" y="1219201"/>
            <a:ext cx="4171950" cy="47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81600" y="1600200"/>
            <a:ext cx="1600200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US" sz="1400" dirty="0">
                <a:latin typeface="Arial" pitchFamily="34" charset="0"/>
                <a:cs typeface="Arial" pitchFamily="34" charset="0"/>
              </a:rPr>
              <a:t>Outer Telescope Isolator I/F with Structure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343400" y="3733800"/>
            <a:ext cx="1905000" cy="685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077200" y="1219200"/>
            <a:ext cx="990600" cy="1676400"/>
          </a:xfrm>
          <a:prstGeom prst="rect">
            <a:avLst/>
          </a:prstGeom>
          <a:solidFill>
            <a:srgbClr val="EFC0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8763000" y="2362200"/>
            <a:ext cx="1066800" cy="0"/>
          </a:xfrm>
          <a:prstGeom prst="line">
            <a:avLst/>
          </a:prstGeom>
          <a:ln w="666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8991600" y="2362200"/>
            <a:ext cx="1066800" cy="0"/>
          </a:xfrm>
          <a:prstGeom prst="line">
            <a:avLst/>
          </a:prstGeom>
          <a:ln w="666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9067800" y="2895600"/>
            <a:ext cx="2286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296400" y="1752600"/>
            <a:ext cx="2286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7086600" y="2362200"/>
            <a:ext cx="1066800" cy="0"/>
          </a:xfrm>
          <a:prstGeom prst="line">
            <a:avLst/>
          </a:prstGeom>
          <a:ln w="666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7315200" y="2362200"/>
            <a:ext cx="1066800" cy="0"/>
          </a:xfrm>
          <a:prstGeom prst="line">
            <a:avLst/>
          </a:prstGeom>
          <a:ln w="666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620000" y="1752600"/>
            <a:ext cx="2286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848600" y="2895600"/>
            <a:ext cx="2286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" name="Straight Connector 30"/>
          <p:cNvCxnSpPr>
            <a:stCxn id="37" idx="3"/>
          </p:cNvCxnSpPr>
          <p:nvPr/>
        </p:nvCxnSpPr>
        <p:spPr>
          <a:xfrm>
            <a:off x="8915400" y="3200400"/>
            <a:ext cx="0" cy="533400"/>
          </a:xfrm>
          <a:prstGeom prst="line">
            <a:avLst/>
          </a:prstGeom>
          <a:ln w="666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8763000" y="3352800"/>
            <a:ext cx="762000" cy="0"/>
          </a:xfrm>
          <a:prstGeom prst="line">
            <a:avLst/>
          </a:prstGeom>
          <a:ln w="666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8305800" y="3124200"/>
            <a:ext cx="609600" cy="152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915400" y="3657600"/>
            <a:ext cx="2286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Straight Connector 39"/>
          <p:cNvCxnSpPr>
            <a:stCxn id="37" idx="1"/>
          </p:cNvCxnSpPr>
          <p:nvPr/>
        </p:nvCxnSpPr>
        <p:spPr>
          <a:xfrm rot="10800000" flipV="1">
            <a:off x="8305800" y="3200400"/>
            <a:ext cx="0" cy="533400"/>
          </a:xfrm>
          <a:prstGeom prst="line">
            <a:avLst/>
          </a:prstGeom>
          <a:ln w="666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7696200" y="3352800"/>
            <a:ext cx="762000" cy="0"/>
          </a:xfrm>
          <a:prstGeom prst="line">
            <a:avLst/>
          </a:prstGeom>
          <a:ln w="666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8077200" y="3657600"/>
            <a:ext cx="2286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448800" y="2895600"/>
            <a:ext cx="1066800" cy="228600"/>
          </a:xfrm>
          <a:prstGeom prst="rect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629400" y="2895600"/>
            <a:ext cx="1066800" cy="228600"/>
          </a:xfrm>
          <a:prstGeom prst="rect">
            <a:avLst/>
          </a:prstGeom>
          <a:gradFill flip="none" rotWithShape="1">
            <a:gsLst>
              <a:gs pos="0">
                <a:srgbClr val="DCEBF5"/>
              </a:gs>
              <a:gs pos="8000">
                <a:srgbClr val="83A7C3"/>
              </a:gs>
              <a:gs pos="13000">
                <a:srgbClr val="768FB9"/>
              </a:gs>
              <a:gs pos="21001">
                <a:srgbClr val="83A7C3"/>
              </a:gs>
              <a:gs pos="52000">
                <a:srgbClr val="FFFFFF"/>
              </a:gs>
              <a:gs pos="56000">
                <a:srgbClr val="9C6563"/>
              </a:gs>
              <a:gs pos="58000">
                <a:srgbClr val="80302D"/>
              </a:gs>
              <a:gs pos="71001">
                <a:srgbClr val="C0524E"/>
              </a:gs>
              <a:gs pos="94000">
                <a:srgbClr val="EBDAD4"/>
              </a:gs>
              <a:gs pos="100000">
                <a:srgbClr val="55261C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53400" y="1600200"/>
            <a:ext cx="8382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Telescope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82000" y="3276600"/>
            <a:ext cx="8382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FPA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43600" y="4419600"/>
            <a:ext cx="1981200" cy="9540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US" sz="1400" dirty="0">
                <a:latin typeface="Arial" pitchFamily="34" charset="0"/>
                <a:cs typeface="Arial" pitchFamily="34" charset="0"/>
              </a:rPr>
              <a:t>I/F: Inner Telescope Isolator, Outer FPA Isolator, and Telescope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6629400" y="2286000"/>
            <a:ext cx="91440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>
            <a:off x="4610100" y="2400300"/>
            <a:ext cx="1447800" cy="1219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5400000" flipH="1" flipV="1">
            <a:off x="6667500" y="3162300"/>
            <a:ext cx="1447800" cy="1066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8229600" y="4343400"/>
            <a:ext cx="1981200" cy="7381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US" sz="1400" dirty="0">
                <a:latin typeface="Arial" pitchFamily="34" charset="0"/>
                <a:cs typeface="Arial" pitchFamily="34" charset="0"/>
              </a:rPr>
              <a:t>FPA has physical separation from telescope </a:t>
            </a:r>
          </a:p>
        </p:txBody>
      </p:sp>
      <p:cxnSp>
        <p:nvCxnSpPr>
          <p:cNvPr id="66" name="Straight Connector 65"/>
          <p:cNvCxnSpPr>
            <a:stCxn id="29" idx="0"/>
          </p:cNvCxnSpPr>
          <p:nvPr/>
        </p:nvCxnSpPr>
        <p:spPr>
          <a:xfrm rot="5400000" flipH="1" flipV="1">
            <a:off x="7486650" y="1238250"/>
            <a:ext cx="762000" cy="266700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16200000" flipV="1">
            <a:off x="8915400" y="1219200"/>
            <a:ext cx="762000" cy="304800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10800000">
            <a:off x="8001000" y="990600"/>
            <a:ext cx="228600" cy="0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10800000">
            <a:off x="8915400" y="990600"/>
            <a:ext cx="228600" cy="0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0800000">
            <a:off x="8153400" y="3048000"/>
            <a:ext cx="304800" cy="0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0800000">
            <a:off x="8763000" y="3048000"/>
            <a:ext cx="304800" cy="0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5400000" flipH="1" flipV="1">
            <a:off x="7878763" y="3352800"/>
            <a:ext cx="609600" cy="0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5400000" flipH="1" flipV="1">
            <a:off x="8739188" y="3352800"/>
            <a:ext cx="609600" cy="0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9525000" y="2133601"/>
            <a:ext cx="838200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G10 in blue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372600" y="1066800"/>
            <a:ext cx="838200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None/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Radiation Shields in green</a:t>
            </a:r>
          </a:p>
        </p:txBody>
      </p:sp>
    </p:spTree>
    <p:extLst>
      <p:ext uri="{BB962C8B-B14F-4D97-AF65-F5344CB8AC3E}">
        <p14:creationId xmlns:p14="http://schemas.microsoft.com/office/powerpoint/2010/main" val="21597038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TIRS-2 Flight Focal </a:t>
            </a:r>
            <a:r>
              <a:rPr lang="en-US" smtClean="0"/>
              <a:t>Plane Assembly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800" y="1121664"/>
            <a:ext cx="7022592" cy="526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0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FPA Architecture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3210" y="1265728"/>
            <a:ext cx="6000750" cy="4032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3939" y="4690576"/>
            <a:ext cx="456406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800225" y="4491159"/>
            <a:ext cx="731960" cy="369324"/>
          </a:xfrm>
          <a:prstGeom prst="rect">
            <a:avLst/>
          </a:prstGeom>
          <a:noFill/>
        </p:spPr>
        <p:txBody>
          <a:bodyPr wrap="square" lIns="91432" tIns="45716" rIns="91432" bIns="45716">
            <a:spAutoFit/>
          </a:bodyPr>
          <a:lstStyle/>
          <a:p>
            <a:pPr>
              <a:buNone/>
              <a:defRPr/>
            </a:pPr>
            <a:r>
              <a:rPr lang="en-US" dirty="0"/>
              <a:t>FPA</a:t>
            </a:r>
          </a:p>
        </p:txBody>
      </p:sp>
      <p:cxnSp>
        <p:nvCxnSpPr>
          <p:cNvPr id="18439" name="Straight Arrow Connector 8"/>
          <p:cNvCxnSpPr>
            <a:cxnSpLocks noChangeShapeType="1"/>
          </p:cNvCxnSpPr>
          <p:nvPr/>
        </p:nvCxnSpPr>
        <p:spPr bwMode="auto">
          <a:xfrm rot="16200000" flipH="1">
            <a:off x="5660232" y="4136233"/>
            <a:ext cx="508000" cy="420687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18440" name="Straight Arrow Connector 10"/>
          <p:cNvCxnSpPr>
            <a:cxnSpLocks noChangeShapeType="1"/>
          </p:cNvCxnSpPr>
          <p:nvPr/>
        </p:nvCxnSpPr>
        <p:spPr bwMode="auto">
          <a:xfrm>
            <a:off x="5703888" y="3513138"/>
            <a:ext cx="4760912" cy="1058862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12" name="TextBox 11"/>
          <p:cNvSpPr txBox="1"/>
          <p:nvPr/>
        </p:nvSpPr>
        <p:spPr>
          <a:xfrm>
            <a:off x="1716698" y="3390657"/>
            <a:ext cx="1233488" cy="461657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35 pixel overlap</a:t>
            </a:r>
          </a:p>
          <a:p>
            <a:pPr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Between SCAs</a:t>
            </a:r>
          </a:p>
        </p:txBody>
      </p:sp>
      <p:cxnSp>
        <p:nvCxnSpPr>
          <p:cNvPr id="18442" name="Straight Arrow Connector 13"/>
          <p:cNvCxnSpPr>
            <a:cxnSpLocks noChangeShapeType="1"/>
          </p:cNvCxnSpPr>
          <p:nvPr/>
        </p:nvCxnSpPr>
        <p:spPr bwMode="auto">
          <a:xfrm flipV="1">
            <a:off x="2869592" y="3191364"/>
            <a:ext cx="1030287" cy="274638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15" name="TextBox 14"/>
          <p:cNvSpPr txBox="1"/>
          <p:nvPr/>
        </p:nvSpPr>
        <p:spPr>
          <a:xfrm>
            <a:off x="7823200" y="1190627"/>
            <a:ext cx="2452688" cy="64632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FPA has 1850 unique pixel columns</a:t>
            </a:r>
          </a:p>
          <a:p>
            <a:pPr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Corresponds to 185 km swath width</a:t>
            </a:r>
          </a:p>
          <a:p>
            <a:pPr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In-track FOV &lt; 5.4 degrees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45425" y="2547940"/>
            <a:ext cx="2452688" cy="646323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Filter band locations based on FPA</a:t>
            </a:r>
          </a:p>
          <a:p>
            <a:pPr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selection .  Optimized to best region</a:t>
            </a:r>
          </a:p>
          <a:p>
            <a:pPr>
              <a:buNone/>
              <a:defRPr/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on FPA.</a:t>
            </a:r>
          </a:p>
        </p:txBody>
      </p:sp>
      <p:cxnSp>
        <p:nvCxnSpPr>
          <p:cNvPr id="18445" name="Straight Arrow Connector 17"/>
          <p:cNvCxnSpPr>
            <a:cxnSpLocks noChangeShapeType="1"/>
          </p:cNvCxnSpPr>
          <p:nvPr/>
        </p:nvCxnSpPr>
        <p:spPr bwMode="auto">
          <a:xfrm rot="10800000">
            <a:off x="7351591" y="2530843"/>
            <a:ext cx="522288" cy="333375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813017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 Readout Paterns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8892" y="1386012"/>
            <a:ext cx="7524750" cy="512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46809" y="1121386"/>
            <a:ext cx="4891088" cy="1384986"/>
          </a:xfrm>
          <a:prstGeom prst="rect">
            <a:avLst/>
          </a:prstGeom>
          <a:noFill/>
        </p:spPr>
        <p:txBody>
          <a:bodyPr lIns="91432" tIns="45716" rIns="91432" bIns="45716">
            <a:spAutoFit/>
          </a:bodyPr>
          <a:lstStyle/>
          <a:p>
            <a:pPr>
              <a:buNone/>
              <a:defRPr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Readout from through the FPE at 2 clock rates:</a:t>
            </a:r>
          </a:p>
          <a:p>
            <a:pPr>
              <a:buNone/>
              <a:defRPr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   500 kpixel/second “Read”</a:t>
            </a:r>
          </a:p>
          <a:p>
            <a:pPr>
              <a:buNone/>
              <a:defRPr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   1 mpixel/second “Skip”</a:t>
            </a:r>
          </a:p>
          <a:p>
            <a:pPr>
              <a:buNone/>
              <a:defRPr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Row mask will be set prelaunch but can be changed through microcode updates on orbit if too many pixels from a row are lost on orbit</a:t>
            </a:r>
          </a:p>
        </p:txBody>
      </p:sp>
    </p:spTree>
    <p:extLst>
      <p:ext uri="{BB962C8B-B14F-4D97-AF65-F5344CB8AC3E}">
        <p14:creationId xmlns:p14="http://schemas.microsoft.com/office/powerpoint/2010/main" val="21760584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Image Formed on Focal Plane Assembly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5801" y="5145579"/>
            <a:ext cx="8270875" cy="1304435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/>
              <a:t>Read 2 rows from the central 30 rows for each filter on each array and for dark region (far from filters) </a:t>
            </a:r>
          </a:p>
          <a:p>
            <a:r>
              <a:rPr lang="en-US" altLang="en-US" dirty="0"/>
              <a:t>Dark region is an area covered by the filter holder</a:t>
            </a:r>
          </a:p>
          <a:p>
            <a:r>
              <a:rPr lang="en-US" altLang="en-US" dirty="0"/>
              <a:t>Combine data on ground to get single best row</a:t>
            </a:r>
          </a:p>
          <a:p>
            <a:r>
              <a:rPr lang="en-US" altLang="en-US" dirty="0"/>
              <a:t>Row selection can be changed in flight</a:t>
            </a:r>
          </a:p>
          <a:p>
            <a:endParaRPr lang="en-US" dirty="0"/>
          </a:p>
        </p:txBody>
      </p:sp>
      <p:sp>
        <p:nvSpPr>
          <p:cNvPr id="29700" name="Slide Number Placeholder 2"/>
          <p:cNvSpPr txBox="1">
            <a:spLocks noGrp="1"/>
          </p:cNvSpPr>
          <p:nvPr/>
        </p:nvSpPr>
        <p:spPr bwMode="auto">
          <a:xfrm>
            <a:off x="2235200" y="6340476"/>
            <a:ext cx="21336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200"/>
          </a:p>
        </p:txBody>
      </p:sp>
      <p:sp>
        <p:nvSpPr>
          <p:cNvPr id="15" name="TextBox 14"/>
          <p:cNvSpPr txBox="1"/>
          <p:nvPr/>
        </p:nvSpPr>
        <p:spPr>
          <a:xfrm>
            <a:off x="7823200" y="1190626"/>
            <a:ext cx="24526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buNone/>
              <a:defRPr/>
            </a:pPr>
            <a:r>
              <a:rPr lang="en-US" sz="1200" dirty="0">
                <a:latin typeface="Times New Roman" panose="02020603050405020304" pitchFamily="18" charset="0"/>
                <a:ea typeface="ＭＳ Ｐゴシック" pitchFamily="-112" charset="-128"/>
                <a:cs typeface="Times New Roman" panose="02020603050405020304" pitchFamily="18" charset="0"/>
              </a:rPr>
              <a:t>FPA has 1850 unique pixel columns</a:t>
            </a:r>
          </a:p>
          <a:p>
            <a:pPr eaLnBrk="0" hangingPunct="0">
              <a:buNone/>
              <a:defRPr/>
            </a:pPr>
            <a:r>
              <a:rPr lang="en-US" sz="1200" dirty="0">
                <a:latin typeface="Times New Roman" panose="02020603050405020304" pitchFamily="18" charset="0"/>
                <a:ea typeface="ＭＳ Ｐゴシック" pitchFamily="-112" charset="-128"/>
                <a:cs typeface="Times New Roman" panose="02020603050405020304" pitchFamily="18" charset="0"/>
              </a:rPr>
              <a:t>Corresponds to 185 km swath width</a:t>
            </a:r>
          </a:p>
          <a:p>
            <a:pPr eaLnBrk="0" hangingPunct="0">
              <a:buNone/>
              <a:defRPr/>
            </a:pPr>
            <a:r>
              <a:rPr lang="en-US" sz="1200" dirty="0">
                <a:latin typeface="Times New Roman" panose="02020603050405020304" pitchFamily="18" charset="0"/>
                <a:ea typeface="ＭＳ Ｐゴシック" pitchFamily="-112" charset="-128"/>
                <a:cs typeface="Times New Roman" panose="02020603050405020304" pitchFamily="18" charset="0"/>
              </a:rPr>
              <a:t>In-track FOV &lt; 5.4 degrees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45425" y="2547939"/>
            <a:ext cx="24526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buNone/>
              <a:defRPr/>
            </a:pPr>
            <a:r>
              <a:rPr lang="en-US" sz="1200" dirty="0">
                <a:latin typeface="Times New Roman" panose="02020603050405020304" pitchFamily="18" charset="0"/>
                <a:ea typeface="ＭＳ Ｐゴシック" pitchFamily="-112" charset="-128"/>
                <a:cs typeface="Times New Roman" panose="02020603050405020304" pitchFamily="18" charset="0"/>
              </a:rPr>
              <a:t>Filter band locations based on </a:t>
            </a:r>
            <a:r>
              <a:rPr lang="en-US" sz="1200" dirty="0">
                <a:latin typeface="Times New Roman" panose="02020603050405020304" pitchFamily="18" charset="0"/>
                <a:ea typeface="ＭＳ Ｐゴシック" pitchFamily="-112" charset="-128"/>
                <a:cs typeface="Times New Roman" panose="02020603050405020304" pitchFamily="18" charset="0"/>
              </a:rPr>
              <a:t>FPA selection </a:t>
            </a:r>
            <a:r>
              <a:rPr lang="en-US" sz="1200" dirty="0">
                <a:latin typeface="Times New Roman" panose="02020603050405020304" pitchFamily="18" charset="0"/>
                <a:ea typeface="ＭＳ Ｐゴシック" pitchFamily="-112" charset="-128"/>
                <a:cs typeface="Times New Roman" panose="02020603050405020304" pitchFamily="18" charset="0"/>
              </a:rPr>
              <a:t>.  Optimized to </a:t>
            </a:r>
            <a:r>
              <a:rPr lang="en-US" sz="1200" dirty="0">
                <a:latin typeface="Times New Roman" panose="02020603050405020304" pitchFamily="18" charset="0"/>
                <a:ea typeface="ＭＳ Ｐゴシック" pitchFamily="-112" charset="-128"/>
                <a:cs typeface="Times New Roman" panose="02020603050405020304" pitchFamily="18" charset="0"/>
              </a:rPr>
              <a:t>be in best region on </a:t>
            </a:r>
            <a:r>
              <a:rPr lang="en-US" sz="1200" dirty="0">
                <a:latin typeface="Times New Roman" panose="02020603050405020304" pitchFamily="18" charset="0"/>
                <a:ea typeface="ＭＳ Ｐゴシック" pitchFamily="-112" charset="-128"/>
                <a:cs typeface="Times New Roman" panose="02020603050405020304" pitchFamily="18" charset="0"/>
              </a:rPr>
              <a:t>FPA.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54008" y="3194270"/>
            <a:ext cx="2710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to 140 rows between channels on a single detector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700 rows before data produced by SCA C aligns with SCAs A and B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941" y="1132271"/>
            <a:ext cx="5919067" cy="392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66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 txBox="1">
            <a:spLocks noGrp="1"/>
          </p:cNvSpPr>
          <p:nvPr/>
        </p:nvSpPr>
        <p:spPr bwMode="auto">
          <a:xfrm>
            <a:off x="2235200" y="6340476"/>
            <a:ext cx="21336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1600">
                <a:solidFill>
                  <a:schemeClr val="tx1"/>
                </a:solidFill>
                <a:latin typeface="Times New Roman" pitchFamily="18" charset="0"/>
                <a:ea typeface="ヒラギノ角ゴ Pro W3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200">
              <a:latin typeface="Arial" pitchFamily="34" charset="0"/>
              <a:ea typeface="MS PGothic" pitchFamily="34" charset="-128"/>
              <a:cs typeface="ヒラギノ角ゴ Pro W3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How do we make an image?</a:t>
            </a:r>
            <a:endParaRPr lang="en-US" altLang="en-US" dirty="0" smtClean="0"/>
          </a:p>
        </p:txBody>
      </p:sp>
      <p:sp>
        <p:nvSpPr>
          <p:cNvPr id="8197" name="Rectangle 4"/>
          <p:cNvSpPr>
            <a:spLocks noGrp="1" noChangeArrowheads="1"/>
          </p:cNvSpPr>
          <p:nvPr>
            <p:ph idx="1"/>
          </p:nvPr>
        </p:nvSpPr>
        <p:spPr>
          <a:xfrm>
            <a:off x="1955801" y="1120040"/>
            <a:ext cx="8270875" cy="55052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2 rows of data taken in each channel and in dark area</a:t>
            </a:r>
          </a:p>
          <a:p>
            <a:pPr lvl="2"/>
            <a:r>
              <a:rPr lang="en-US" dirty="0" smtClean="0"/>
              <a:t>Combined into a single effective row on the ground</a:t>
            </a:r>
          </a:p>
          <a:p>
            <a:pPr lvl="3"/>
            <a:r>
              <a:rPr lang="en-US" dirty="0" smtClean="0"/>
              <a:t>Generally all pixels in each row are good.</a:t>
            </a:r>
          </a:p>
          <a:p>
            <a:pPr lvl="2"/>
            <a:r>
              <a:rPr lang="en-US" dirty="0" smtClean="0"/>
              <a:t>Dark only used if detector temperature is not stable – Dark has never been used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>
              <a:lnSpc>
                <a:spcPct val="75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Each frame from 700 on gives another full 185 km row in each channel</a:t>
            </a:r>
          </a:p>
          <a:p>
            <a:pPr>
              <a:lnSpc>
                <a:spcPct val="75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Frame integration time is ~3.23 milliseconds</a:t>
            </a:r>
          </a:p>
          <a:p>
            <a:pPr lvl="1">
              <a:lnSpc>
                <a:spcPct val="75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Allows excellent Signal-to-Noise Ratio without significant spatial broadening</a:t>
            </a:r>
          </a:p>
          <a:p>
            <a:pPr>
              <a:lnSpc>
                <a:spcPct val="75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Non-science rows are skipped – allows science rows to be read out @ 235 </a:t>
            </a:r>
            <a:r>
              <a:rPr lang="en-US" sz="1800" dirty="0" err="1"/>
              <a:t>kilopixels</a:t>
            </a:r>
            <a:r>
              <a:rPr lang="en-US" sz="1800" dirty="0"/>
              <a:t>/sec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730206" y="3442596"/>
            <a:ext cx="2143673" cy="1087329"/>
            <a:chOff x="518072" y="2703786"/>
            <a:chExt cx="2203340" cy="1087329"/>
          </a:xfrm>
        </p:grpSpPr>
        <p:grpSp>
          <p:nvGrpSpPr>
            <p:cNvPr id="6" name="Group 5"/>
            <p:cNvGrpSpPr/>
            <p:nvPr/>
          </p:nvGrpSpPr>
          <p:grpSpPr>
            <a:xfrm>
              <a:off x="518072" y="2703786"/>
              <a:ext cx="778423" cy="488157"/>
              <a:chOff x="518072" y="2703786"/>
              <a:chExt cx="778423" cy="488157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4098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1" name="Group 10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12" name="Straight Connector 11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13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15" name="Group 14"/>
            <p:cNvGrpSpPr/>
            <p:nvPr/>
          </p:nvGrpSpPr>
          <p:grpSpPr>
            <a:xfrm>
              <a:off x="1243943" y="3302958"/>
              <a:ext cx="778423" cy="488157"/>
              <a:chOff x="518072" y="2703786"/>
              <a:chExt cx="778423" cy="488157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21" name="Straight Connector 20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22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1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8" name="Group 17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19" name="Straight Connector 18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2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23" name="Group 22"/>
            <p:cNvGrpSpPr/>
            <p:nvPr/>
          </p:nvGrpSpPr>
          <p:grpSpPr>
            <a:xfrm>
              <a:off x="1942989" y="2710326"/>
              <a:ext cx="778423" cy="488157"/>
              <a:chOff x="518072" y="2703786"/>
              <a:chExt cx="778423" cy="48815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29" name="Straight Connector 28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3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2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6" name="Group 25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27" name="Straight Connector 26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28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grpSp>
        <p:nvGrpSpPr>
          <p:cNvPr id="33" name="Group 32"/>
          <p:cNvGrpSpPr/>
          <p:nvPr/>
        </p:nvGrpSpPr>
        <p:grpSpPr>
          <a:xfrm>
            <a:off x="3949068" y="3274233"/>
            <a:ext cx="2101247" cy="1087329"/>
            <a:chOff x="518072" y="2703786"/>
            <a:chExt cx="2203340" cy="1087329"/>
          </a:xfrm>
        </p:grpSpPr>
        <p:grpSp>
          <p:nvGrpSpPr>
            <p:cNvPr id="34" name="Group 33"/>
            <p:cNvGrpSpPr/>
            <p:nvPr/>
          </p:nvGrpSpPr>
          <p:grpSpPr>
            <a:xfrm>
              <a:off x="518072" y="2703786"/>
              <a:ext cx="778423" cy="488157"/>
              <a:chOff x="518072" y="2703786"/>
              <a:chExt cx="778423" cy="488157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56" name="Straight Connector 55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57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52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53" name="Group 52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55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35" name="Group 34"/>
            <p:cNvGrpSpPr/>
            <p:nvPr/>
          </p:nvGrpSpPr>
          <p:grpSpPr>
            <a:xfrm>
              <a:off x="1243943" y="3302958"/>
              <a:ext cx="778423" cy="488157"/>
              <a:chOff x="518072" y="2703786"/>
              <a:chExt cx="778423" cy="488157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49" name="Straight Connector 48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5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4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46" name="Group 45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47" name="Straight Connector 46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48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36" name="Group 35"/>
            <p:cNvGrpSpPr/>
            <p:nvPr/>
          </p:nvGrpSpPr>
          <p:grpSpPr>
            <a:xfrm>
              <a:off x="1942989" y="2710326"/>
              <a:ext cx="778423" cy="488157"/>
              <a:chOff x="518072" y="2703786"/>
              <a:chExt cx="778423" cy="488157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42" name="Straight Connector 41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43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38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39" name="Group 38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40" name="Straight Connector 39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4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grpSp>
        <p:nvGrpSpPr>
          <p:cNvPr id="58" name="Group 57"/>
          <p:cNvGrpSpPr/>
          <p:nvPr/>
        </p:nvGrpSpPr>
        <p:grpSpPr>
          <a:xfrm>
            <a:off x="8246294" y="2457227"/>
            <a:ext cx="2120736" cy="1087329"/>
            <a:chOff x="518072" y="2703786"/>
            <a:chExt cx="2203340" cy="1087329"/>
          </a:xfrm>
        </p:grpSpPr>
        <p:grpSp>
          <p:nvGrpSpPr>
            <p:cNvPr id="59" name="Group 58"/>
            <p:cNvGrpSpPr/>
            <p:nvPr/>
          </p:nvGrpSpPr>
          <p:grpSpPr>
            <a:xfrm>
              <a:off x="518072" y="2703786"/>
              <a:ext cx="778423" cy="488157"/>
              <a:chOff x="518072" y="2703786"/>
              <a:chExt cx="778423" cy="488157"/>
            </a:xfrm>
          </p:grpSpPr>
          <p:grpSp>
            <p:nvGrpSpPr>
              <p:cNvPr id="76" name="Group 75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81" name="Straight Connector 80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82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7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78" name="Group 77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79" name="Straight Connector 78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8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60" name="Group 59"/>
            <p:cNvGrpSpPr/>
            <p:nvPr/>
          </p:nvGrpSpPr>
          <p:grpSpPr>
            <a:xfrm>
              <a:off x="1243943" y="3302958"/>
              <a:ext cx="778423" cy="488157"/>
              <a:chOff x="518072" y="2703786"/>
              <a:chExt cx="778423" cy="488157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74" name="Straight Connector 73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75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70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71" name="Group 70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72" name="Straight Connector 71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73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61" name="Group 60"/>
            <p:cNvGrpSpPr/>
            <p:nvPr/>
          </p:nvGrpSpPr>
          <p:grpSpPr>
            <a:xfrm>
              <a:off x="1942989" y="2710326"/>
              <a:ext cx="778423" cy="488157"/>
              <a:chOff x="518072" y="2703786"/>
              <a:chExt cx="778423" cy="488157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67" name="Straight Connector 66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68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3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4" name="Group 63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65" name="Straight Connector 64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66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grpSp>
        <p:nvGrpSpPr>
          <p:cNvPr id="83" name="Group 82"/>
          <p:cNvGrpSpPr/>
          <p:nvPr/>
        </p:nvGrpSpPr>
        <p:grpSpPr>
          <a:xfrm>
            <a:off x="6050314" y="2681601"/>
            <a:ext cx="2120736" cy="1087329"/>
            <a:chOff x="518072" y="2703786"/>
            <a:chExt cx="2203340" cy="1087329"/>
          </a:xfrm>
        </p:grpSpPr>
        <p:grpSp>
          <p:nvGrpSpPr>
            <p:cNvPr id="84" name="Group 83"/>
            <p:cNvGrpSpPr/>
            <p:nvPr/>
          </p:nvGrpSpPr>
          <p:grpSpPr>
            <a:xfrm>
              <a:off x="518072" y="2703786"/>
              <a:ext cx="778423" cy="488157"/>
              <a:chOff x="518072" y="2703786"/>
              <a:chExt cx="778423" cy="488157"/>
            </a:xfrm>
          </p:grpSpPr>
          <p:grpSp>
            <p:nvGrpSpPr>
              <p:cNvPr id="101" name="Group 100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106" name="Straight Connector 105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107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102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03" name="Group 102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104" name="Straight Connector 103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105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85" name="Group 84"/>
            <p:cNvGrpSpPr/>
            <p:nvPr/>
          </p:nvGrpSpPr>
          <p:grpSpPr>
            <a:xfrm>
              <a:off x="1243943" y="3302958"/>
              <a:ext cx="778423" cy="488157"/>
              <a:chOff x="518072" y="2703786"/>
              <a:chExt cx="778423" cy="488157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99" name="Straight Connector 98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100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9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96" name="Group 95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97" name="Straight Connector 96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98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86" name="Group 85"/>
            <p:cNvGrpSpPr/>
            <p:nvPr/>
          </p:nvGrpSpPr>
          <p:grpSpPr>
            <a:xfrm>
              <a:off x="1942989" y="2710326"/>
              <a:ext cx="778423" cy="488157"/>
              <a:chOff x="518072" y="2703786"/>
              <a:chExt cx="778423" cy="488157"/>
            </a:xfrm>
          </p:grpSpPr>
          <p:grpSp>
            <p:nvGrpSpPr>
              <p:cNvPr id="87" name="Group 86"/>
              <p:cNvGrpSpPr/>
              <p:nvPr/>
            </p:nvGrpSpPr>
            <p:grpSpPr>
              <a:xfrm>
                <a:off x="524422" y="2703786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92" name="Straight Connector 91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93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88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072" y="2879506"/>
                <a:ext cx="774700" cy="73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89" name="Group 88"/>
              <p:cNvGrpSpPr/>
              <p:nvPr/>
            </p:nvGrpSpPr>
            <p:grpSpPr>
              <a:xfrm>
                <a:off x="528145" y="3119383"/>
                <a:ext cx="768350" cy="72560"/>
                <a:chOff x="524422" y="2703786"/>
                <a:chExt cx="768350" cy="72560"/>
              </a:xfrm>
            </p:grpSpPr>
            <p:cxnSp>
              <p:nvCxnSpPr>
                <p:cNvPr id="90" name="Straight Connector 89"/>
                <p:cNvCxnSpPr/>
                <p:nvPr/>
              </p:nvCxnSpPr>
              <p:spPr bwMode="auto">
                <a:xfrm>
                  <a:off x="528145" y="2703786"/>
                  <a:ext cx="764627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91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4422" y="2763646"/>
                  <a:ext cx="768350" cy="127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grpSp>
        <p:nvGrpSpPr>
          <p:cNvPr id="14" name="Group 13"/>
          <p:cNvGrpSpPr/>
          <p:nvPr/>
        </p:nvGrpSpPr>
        <p:grpSpPr>
          <a:xfrm>
            <a:off x="4027189" y="2932187"/>
            <a:ext cx="1967034" cy="840697"/>
            <a:chOff x="311992" y="3113543"/>
            <a:chExt cx="1967034" cy="840697"/>
          </a:xfrm>
        </p:grpSpPr>
        <p:sp>
          <p:nvSpPr>
            <p:cNvPr id="8" name="TextBox 7"/>
            <p:cNvSpPr txBox="1"/>
            <p:nvPr/>
          </p:nvSpPr>
          <p:spPr>
            <a:xfrm>
              <a:off x="311992" y="3163407"/>
              <a:ext cx="6254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A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996495" y="3692630"/>
              <a:ext cx="61747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</a:t>
              </a:r>
              <a:r>
                <a:rPr lang="en-US" sz="1100" dirty="0">
                  <a:latin typeface="Arial" pitchFamily="34" charset="0"/>
                  <a:cs typeface="Arial" pitchFamily="34" charset="0"/>
                </a:rPr>
                <a:t>C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69564" y="3113543"/>
              <a:ext cx="60946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</a:t>
              </a:r>
              <a:r>
                <a:rPr lang="en-US" sz="1100" dirty="0">
                  <a:latin typeface="Arial" pitchFamily="34" charset="0"/>
                  <a:cs typeface="Arial" pitchFamily="34" charset="0"/>
                </a:rPr>
                <a:t>B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8334263" y="2115978"/>
            <a:ext cx="1967034" cy="840697"/>
            <a:chOff x="311992" y="3113543"/>
            <a:chExt cx="1967034" cy="840697"/>
          </a:xfrm>
        </p:grpSpPr>
        <p:sp>
          <p:nvSpPr>
            <p:cNvPr id="113" name="TextBox 112"/>
            <p:cNvSpPr txBox="1"/>
            <p:nvPr/>
          </p:nvSpPr>
          <p:spPr>
            <a:xfrm>
              <a:off x="311992" y="3163407"/>
              <a:ext cx="6254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A</a:t>
              </a: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996495" y="3692630"/>
              <a:ext cx="61747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</a:t>
              </a:r>
              <a:r>
                <a:rPr lang="en-US" sz="1100" dirty="0">
                  <a:latin typeface="Arial" pitchFamily="34" charset="0"/>
                  <a:cs typeface="Arial" pitchFamily="34" charset="0"/>
                </a:rPr>
                <a:t>C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1669564" y="3113543"/>
              <a:ext cx="60946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</a:t>
              </a:r>
              <a:r>
                <a:rPr lang="en-US" sz="1100" dirty="0">
                  <a:latin typeface="Arial" pitchFamily="34" charset="0"/>
                  <a:cs typeface="Arial" pitchFamily="34" charset="0"/>
                </a:rPr>
                <a:t>B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6138283" y="2345780"/>
            <a:ext cx="1967034" cy="840697"/>
            <a:chOff x="311992" y="3113543"/>
            <a:chExt cx="1967034" cy="840697"/>
          </a:xfrm>
        </p:grpSpPr>
        <p:sp>
          <p:nvSpPr>
            <p:cNvPr id="117" name="TextBox 116"/>
            <p:cNvSpPr txBox="1"/>
            <p:nvPr/>
          </p:nvSpPr>
          <p:spPr>
            <a:xfrm>
              <a:off x="311992" y="3163407"/>
              <a:ext cx="6254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A</a:t>
              </a: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996495" y="3692630"/>
              <a:ext cx="61747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</a:t>
              </a:r>
              <a:r>
                <a:rPr lang="en-US" sz="1100" dirty="0">
                  <a:latin typeface="Arial" pitchFamily="34" charset="0"/>
                  <a:cs typeface="Arial" pitchFamily="34" charset="0"/>
                </a:rPr>
                <a:t>C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1669564" y="3113543"/>
              <a:ext cx="60946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</a:t>
              </a:r>
              <a:r>
                <a:rPr lang="en-US" sz="1100" dirty="0">
                  <a:latin typeface="Arial" pitchFamily="34" charset="0"/>
                  <a:cs typeface="Arial" pitchFamily="34" charset="0"/>
                </a:rPr>
                <a:t>B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835992" y="3113544"/>
            <a:ext cx="1967034" cy="840697"/>
            <a:chOff x="311992" y="3113543"/>
            <a:chExt cx="1967034" cy="840697"/>
          </a:xfrm>
        </p:grpSpPr>
        <p:sp>
          <p:nvSpPr>
            <p:cNvPr id="121" name="TextBox 120"/>
            <p:cNvSpPr txBox="1"/>
            <p:nvPr/>
          </p:nvSpPr>
          <p:spPr>
            <a:xfrm>
              <a:off x="311992" y="3163407"/>
              <a:ext cx="6254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A</a:t>
              </a: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996495" y="3692630"/>
              <a:ext cx="61747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</a:t>
              </a:r>
              <a:r>
                <a:rPr lang="en-US" sz="1100" dirty="0">
                  <a:latin typeface="Arial" pitchFamily="34" charset="0"/>
                  <a:cs typeface="Arial" pitchFamily="34" charset="0"/>
                </a:rPr>
                <a:t>C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1669564" y="3113543"/>
              <a:ext cx="60946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Arial" pitchFamily="34" charset="0"/>
                  <a:cs typeface="Arial" pitchFamily="34" charset="0"/>
                </a:rPr>
                <a:t>SCA </a:t>
              </a:r>
              <a:r>
                <a:rPr lang="en-US" sz="1100" dirty="0">
                  <a:latin typeface="Arial" pitchFamily="34" charset="0"/>
                  <a:cs typeface="Arial" pitchFamily="34" charset="0"/>
                </a:rPr>
                <a:t>B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308772" y="4761186"/>
            <a:ext cx="9932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Frame 1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Start Image collection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4514092" y="4470464"/>
            <a:ext cx="10774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Frame 140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Second channel aligns with first in each SCA 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625186" y="3924402"/>
            <a:ext cx="10867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Frame 560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First channel in SCA C aligns with SCA A and SCA B 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8827805" y="3746061"/>
            <a:ext cx="105980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Frame 700</a:t>
            </a:r>
          </a:p>
          <a:p>
            <a:pPr algn="ctr"/>
            <a:r>
              <a:rPr lang="en-US" sz="1100" b="1" dirty="0">
                <a:latin typeface="Arial" pitchFamily="34" charset="0"/>
                <a:cs typeface="Arial" pitchFamily="34" charset="0"/>
              </a:rPr>
              <a:t>Have 2 full 185 km rows in each channel</a:t>
            </a:r>
          </a:p>
        </p:txBody>
      </p:sp>
      <p:sp>
        <p:nvSpPr>
          <p:cNvPr id="7169" name="TextBox 7168"/>
          <p:cNvSpPr txBox="1"/>
          <p:nvPr/>
        </p:nvSpPr>
        <p:spPr>
          <a:xfrm>
            <a:off x="3334440" y="3954240"/>
            <a:ext cx="69602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itchFamily="34" charset="0"/>
                <a:cs typeface="Arial" pitchFamily="34" charset="0"/>
              </a:rPr>
              <a:t>12 </a:t>
            </a:r>
            <a:r>
              <a:rPr lang="en-US" sz="1100" dirty="0">
                <a:latin typeface="Symbol" panose="05050102010706020507" pitchFamily="18" charset="2"/>
                <a:cs typeface="Arial" pitchFamily="34" charset="0"/>
              </a:rPr>
              <a:t>m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m</a:t>
            </a:r>
          </a:p>
          <a:p>
            <a:r>
              <a:rPr lang="en-US" sz="1100" dirty="0">
                <a:latin typeface="Arial" pitchFamily="34" charset="0"/>
                <a:cs typeface="Arial" pitchFamily="34" charset="0"/>
              </a:rPr>
              <a:t>10.9 </a:t>
            </a:r>
            <a:r>
              <a:rPr lang="en-US" sz="1100" dirty="0">
                <a:latin typeface="Symbol" panose="05050102010706020507" pitchFamily="18" charset="2"/>
                <a:cs typeface="Arial" pitchFamily="34" charset="0"/>
              </a:rPr>
              <a:t>m</a:t>
            </a:r>
            <a:r>
              <a:rPr lang="en-US" sz="1100" dirty="0">
                <a:latin typeface="Arial" pitchFamily="34" charset="0"/>
                <a:cs typeface="Arial" pitchFamily="34" charset="0"/>
              </a:rPr>
              <a:t>m</a:t>
            </a:r>
          </a:p>
          <a:p>
            <a:endParaRPr lang="en-US" sz="500" dirty="0">
              <a:latin typeface="Arial" pitchFamily="34" charset="0"/>
              <a:cs typeface="Arial" pitchFamily="34" charset="0"/>
            </a:endParaRPr>
          </a:p>
          <a:p>
            <a:r>
              <a:rPr lang="en-US" sz="1100" dirty="0">
                <a:latin typeface="Arial" pitchFamily="34" charset="0"/>
                <a:cs typeface="Arial" pitchFamily="34" charset="0"/>
              </a:rPr>
              <a:t>dark</a:t>
            </a:r>
          </a:p>
        </p:txBody>
      </p:sp>
    </p:spTree>
    <p:extLst>
      <p:ext uri="{BB962C8B-B14F-4D97-AF65-F5344CB8AC3E}">
        <p14:creationId xmlns:p14="http://schemas.microsoft.com/office/powerpoint/2010/main" val="14083748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Top Level Operations Requirements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Imaging </a:t>
            </a:r>
          </a:p>
          <a:p>
            <a:pPr lvl="1"/>
            <a:r>
              <a:rPr lang="en-US" altLang="en-US" dirty="0" smtClean="0"/>
              <a:t>400 WRS-2 scenes/24 hour period</a:t>
            </a:r>
          </a:p>
          <a:p>
            <a:pPr lvl="1"/>
            <a:r>
              <a:rPr lang="en-US" altLang="en-US" dirty="0" smtClean="0"/>
              <a:t>Image up to 15 degrees off-nadir</a:t>
            </a:r>
          </a:p>
          <a:p>
            <a:pPr lvl="1"/>
            <a:r>
              <a:rPr lang="en-US" altLang="en-US" dirty="0" smtClean="0"/>
              <a:t>Acquire up to 83 contiguous sun-lit scenes per orbit</a:t>
            </a:r>
          </a:p>
          <a:p>
            <a:pPr lvl="1"/>
            <a:r>
              <a:rPr lang="en-US" altLang="en-US" dirty="0" smtClean="0"/>
              <a:t>Acquire up to 38 contiguous night scenes per orbit</a:t>
            </a:r>
          </a:p>
          <a:p>
            <a:r>
              <a:rPr lang="en-US" altLang="en-US" dirty="0" smtClean="0"/>
              <a:t>Calibration Operations</a:t>
            </a:r>
          </a:p>
          <a:p>
            <a:pPr lvl="1"/>
            <a:r>
              <a:rPr lang="en-US" altLang="en-US" dirty="0" smtClean="0"/>
              <a:t>Onboard calibration capability</a:t>
            </a:r>
          </a:p>
          <a:p>
            <a:pPr lvl="2"/>
            <a:r>
              <a:rPr lang="en-US" altLang="en-US" dirty="0" err="1" smtClean="0"/>
              <a:t>Spaceview</a:t>
            </a:r>
            <a:r>
              <a:rPr lang="en-US" altLang="en-US" dirty="0" smtClean="0"/>
              <a:t> and onboard NIST Traceable Black Body</a:t>
            </a:r>
          </a:p>
          <a:p>
            <a:pPr lvl="1"/>
            <a:r>
              <a:rPr lang="en-US" altLang="en-US" dirty="0" smtClean="0"/>
              <a:t>No calibration maneuvers required</a:t>
            </a:r>
          </a:p>
          <a:p>
            <a:pPr lvl="1"/>
            <a:r>
              <a:rPr lang="en-US" altLang="en-US" dirty="0" smtClean="0"/>
              <a:t>No planned vicarious calibration sources</a:t>
            </a:r>
          </a:p>
          <a:p>
            <a:r>
              <a:rPr lang="en-US" altLang="en-US" dirty="0" smtClean="0"/>
              <a:t>Orbit </a:t>
            </a:r>
          </a:p>
          <a:p>
            <a:pPr lvl="1"/>
            <a:r>
              <a:rPr lang="en-US" altLang="en-US" dirty="0" smtClean="0"/>
              <a:t>705 (-1/+27) km altitude</a:t>
            </a:r>
          </a:p>
          <a:p>
            <a:pPr lvl="1"/>
            <a:r>
              <a:rPr lang="en-US" altLang="en-US" dirty="0" smtClean="0"/>
              <a:t>98.2 ± 0.015 degrees inclination</a:t>
            </a:r>
          </a:p>
          <a:p>
            <a:pPr lvl="1"/>
            <a:r>
              <a:rPr lang="en-US" altLang="en-US" dirty="0" smtClean="0"/>
              <a:t>10:00 ± 15 minutes AM equatorial crossing descending node</a:t>
            </a:r>
          </a:p>
          <a:p>
            <a:endParaRPr lang="en-US" dirty="0"/>
          </a:p>
        </p:txBody>
      </p:sp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 cstate="print"/>
          <a:srcRect l="19347" t="7782" r="21896" b="18753"/>
          <a:stretch>
            <a:fillRect/>
          </a:stretch>
        </p:blipFill>
        <p:spPr bwMode="auto">
          <a:xfrm>
            <a:off x="7647853" y="1186544"/>
            <a:ext cx="2578824" cy="258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169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9605" y="4450081"/>
            <a:ext cx="3513895" cy="199993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BB Temp Sweep</a:t>
            </a:r>
          </a:p>
          <a:p>
            <a:pPr lvl="1"/>
            <a:r>
              <a:rPr lang="en-US" dirty="0" err="1" smtClean="0"/>
              <a:t>BBCal</a:t>
            </a:r>
            <a:r>
              <a:rPr lang="en-US" dirty="0" smtClean="0"/>
              <a:t> </a:t>
            </a:r>
            <a:r>
              <a:rPr lang="en-US" dirty="0" err="1" smtClean="0"/>
              <a:t>setpoint</a:t>
            </a:r>
            <a:r>
              <a:rPr lang="en-US" dirty="0" smtClean="0"/>
              <a:t> is varied to support a linearity calibration sequence</a:t>
            </a:r>
          </a:p>
          <a:p>
            <a:pPr lvl="1"/>
            <a:r>
              <a:rPr lang="en-US" dirty="0" smtClean="0"/>
              <a:t>Plan to complete a linearity check every 3 months where the </a:t>
            </a:r>
            <a:r>
              <a:rPr lang="en-US" dirty="0" err="1" smtClean="0"/>
              <a:t>BBCal</a:t>
            </a:r>
            <a:r>
              <a:rPr lang="en-US" dirty="0" smtClean="0"/>
              <a:t> temperature is varied from 270K to 320K within a single day</a:t>
            </a:r>
          </a:p>
          <a:p>
            <a:pPr lvl="1"/>
            <a:r>
              <a:rPr lang="en-US" dirty="0" smtClean="0"/>
              <a:t>Calibration sequences are separated by 37 minute imaging intervals</a:t>
            </a:r>
            <a:endParaRPr lang="en-US" dirty="0"/>
          </a:p>
        </p:txBody>
      </p:sp>
      <p:sp>
        <p:nvSpPr>
          <p:cNvPr id="4" name="Flowchart: Connector 31"/>
          <p:cNvSpPr/>
          <p:nvPr/>
        </p:nvSpPr>
        <p:spPr bwMode="auto">
          <a:xfrm>
            <a:off x="5143500" y="1929236"/>
            <a:ext cx="4146584" cy="3694131"/>
          </a:xfrm>
          <a:prstGeom prst="flowChartConnector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b="1"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6645293" y="1389360"/>
            <a:ext cx="1247775" cy="1143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buNone/>
            </a:pPr>
            <a:r>
              <a:rPr lang="en-US" dirty="0">
                <a:latin typeface="Calibri" pitchFamily="34" charset="0"/>
              </a:rPr>
              <a:t>Nadir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8531243" y="3018134"/>
            <a:ext cx="1247775" cy="1143000"/>
          </a:xfrm>
          <a:prstGeom prst="ellipse">
            <a:avLst/>
          </a:prstGeom>
          <a:solidFill>
            <a:srgbClr val="CECEEF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buNone/>
            </a:pPr>
            <a:r>
              <a:rPr lang="en-US" b="1" dirty="0">
                <a:latin typeface="Calibri" pitchFamily="34" charset="0"/>
              </a:rPr>
              <a:t>Space</a:t>
            </a:r>
          </a:p>
          <a:p>
            <a:pPr algn="ctr">
              <a:buNone/>
            </a:pPr>
            <a:r>
              <a:rPr lang="en-US" b="1" dirty="0">
                <a:latin typeface="Calibri" pitchFamily="34" charset="0"/>
              </a:rPr>
              <a:t>View</a:t>
            </a: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640280" y="3018927"/>
            <a:ext cx="1247775" cy="1143000"/>
          </a:xfrm>
          <a:prstGeom prst="ellipse">
            <a:avLst/>
          </a:prstGeom>
          <a:solidFill>
            <a:srgbClr val="CECEEF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buNone/>
            </a:pPr>
            <a:r>
              <a:rPr lang="en-US" b="1" dirty="0">
                <a:latin typeface="Calibri" pitchFamily="34" charset="0"/>
              </a:rPr>
              <a:t>Black</a:t>
            </a:r>
          </a:p>
          <a:p>
            <a:pPr algn="ctr">
              <a:buNone/>
            </a:pPr>
            <a:r>
              <a:rPr lang="en-US" b="1" dirty="0">
                <a:latin typeface="Calibri" pitchFamily="34" charset="0"/>
              </a:rPr>
              <a:t>Body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8790608" y="3827762"/>
            <a:ext cx="11257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b="1" dirty="0">
                <a:latin typeface="Calibri" pitchFamily="34" charset="0"/>
              </a:rPr>
              <a:t>30 seconds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4846513" y="3802651"/>
            <a:ext cx="112133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b="1" dirty="0">
                <a:latin typeface="Calibri" pitchFamily="34" charset="0"/>
              </a:rPr>
              <a:t>30 seconds</a:t>
            </a:r>
          </a:p>
        </p:txBody>
      </p:sp>
      <p:sp>
        <p:nvSpPr>
          <p:cNvPr id="10" name="TextBox 20"/>
          <p:cNvSpPr txBox="1">
            <a:spLocks noChangeArrowheads="1"/>
          </p:cNvSpPr>
          <p:nvPr/>
        </p:nvSpPr>
        <p:spPr bwMode="auto">
          <a:xfrm>
            <a:off x="6350594" y="3046711"/>
            <a:ext cx="183717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400" b="1" dirty="0">
                <a:latin typeface="Calibri" pitchFamily="34" charset="0"/>
              </a:rPr>
              <a:t>Standard</a:t>
            </a:r>
          </a:p>
          <a:p>
            <a:pPr algn="ctr">
              <a:buNone/>
            </a:pPr>
            <a:r>
              <a:rPr lang="en-US" sz="1400" b="1" dirty="0">
                <a:latin typeface="Calibri" pitchFamily="34" charset="0"/>
              </a:rPr>
              <a:t>Calibration</a:t>
            </a:r>
          </a:p>
          <a:p>
            <a:pPr algn="ctr">
              <a:buNone/>
            </a:pPr>
            <a:r>
              <a:rPr lang="en-US" sz="1400" b="1" dirty="0">
                <a:latin typeface="Calibri" pitchFamily="34" charset="0"/>
              </a:rPr>
              <a:t>Sequence</a:t>
            </a:r>
          </a:p>
          <a:p>
            <a:pPr algn="ctr">
              <a:buNone/>
            </a:pPr>
            <a:r>
              <a:rPr lang="en-US" sz="1400" b="1" dirty="0">
                <a:latin typeface="Calibri" pitchFamily="34" charset="0"/>
              </a:rPr>
              <a:t>Total time &lt; 5 minutes</a:t>
            </a:r>
          </a:p>
        </p:txBody>
      </p:sp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6067136" y="49818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itchFamily="34" charset="0"/>
              </a:rPr>
              <a:t>Command SSM to Blackbody</a:t>
            </a:r>
          </a:p>
          <a:p>
            <a:pPr algn="ctr">
              <a:buNone/>
            </a:pPr>
            <a:r>
              <a:rPr lang="en-US" sz="1200" b="1" dirty="0">
                <a:latin typeface="Calibri" pitchFamily="34" charset="0"/>
              </a:rPr>
              <a:t>Duration &lt;30 seconds</a:t>
            </a:r>
          </a:p>
        </p:txBody>
      </p:sp>
      <p:sp>
        <p:nvSpPr>
          <p:cNvPr id="12" name="TextBox 23"/>
          <p:cNvSpPr txBox="1">
            <a:spLocks noChangeArrowheads="1"/>
          </p:cNvSpPr>
          <p:nvPr/>
        </p:nvSpPr>
        <p:spPr bwMode="auto">
          <a:xfrm>
            <a:off x="4528129" y="2284711"/>
            <a:ext cx="1714059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latin typeface="Calibri" pitchFamily="34" charset="0"/>
              </a:rPr>
              <a:t>Command SSM to Nadir</a:t>
            </a:r>
          </a:p>
          <a:p>
            <a:pPr>
              <a:buNone/>
            </a:pPr>
            <a:r>
              <a:rPr lang="en-US" sz="1200" b="1" dirty="0">
                <a:latin typeface="Calibri" pitchFamily="34" charset="0"/>
              </a:rPr>
              <a:t>Duration &lt;30 seconds</a:t>
            </a:r>
          </a:p>
        </p:txBody>
      </p:sp>
      <p:cxnSp>
        <p:nvCxnSpPr>
          <p:cNvPr id="13" name="Shape 27"/>
          <p:cNvCxnSpPr>
            <a:cxnSpLocks noChangeShapeType="1"/>
            <a:endCxn id="5" idx="1"/>
          </p:cNvCxnSpPr>
          <p:nvPr/>
        </p:nvCxnSpPr>
        <p:spPr bwMode="auto">
          <a:xfrm>
            <a:off x="6073793" y="1017884"/>
            <a:ext cx="754233" cy="538864"/>
          </a:xfrm>
          <a:prstGeom prst="curvedConnector2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4" name="Shape 29"/>
          <p:cNvCxnSpPr>
            <a:cxnSpLocks noChangeShapeType="1"/>
            <a:endCxn id="5" idx="7"/>
          </p:cNvCxnSpPr>
          <p:nvPr/>
        </p:nvCxnSpPr>
        <p:spPr bwMode="auto">
          <a:xfrm rot="10800000" flipV="1">
            <a:off x="7710506" y="1017886"/>
            <a:ext cx="649287" cy="538163"/>
          </a:xfrm>
          <a:prstGeom prst="curvedConnector2">
            <a:avLst/>
          </a:prstGeom>
          <a:noFill/>
          <a:ln w="19050" algn="ctr">
            <a:solidFill>
              <a:srgbClr val="000000"/>
            </a:solidFill>
            <a:round/>
            <a:headEnd type="triangle"/>
            <a:tailEnd type="none" w="med" len="med"/>
          </a:ln>
        </p:spPr>
      </p:cxnSp>
      <p:sp>
        <p:nvSpPr>
          <p:cNvPr id="15" name="TextBox 22"/>
          <p:cNvSpPr txBox="1">
            <a:spLocks noChangeArrowheads="1"/>
          </p:cNvSpPr>
          <p:nvPr/>
        </p:nvSpPr>
        <p:spPr bwMode="auto">
          <a:xfrm>
            <a:off x="8507577" y="1862275"/>
            <a:ext cx="2089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latin typeface="Calibri" pitchFamily="34" charset="0"/>
              </a:rPr>
              <a:t>Command SSM to </a:t>
            </a:r>
            <a:r>
              <a:rPr lang="en-US" sz="1200" b="1" dirty="0">
                <a:latin typeface="Calibri" pitchFamily="34" charset="0"/>
              </a:rPr>
              <a:t>Space View</a:t>
            </a:r>
            <a:endParaRPr lang="en-US" sz="1200" b="1" dirty="0">
              <a:latin typeface="Calibri" pitchFamily="34" charset="0"/>
            </a:endParaRPr>
          </a:p>
          <a:p>
            <a:pPr>
              <a:buNone/>
            </a:pPr>
            <a:r>
              <a:rPr lang="en-US" sz="1200" b="1" dirty="0">
                <a:latin typeface="Calibri" pitchFamily="34" charset="0"/>
              </a:rPr>
              <a:t>Duration &lt;30 seconds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8854212" y="2437248"/>
            <a:ext cx="279510" cy="36232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5545462" y="4392845"/>
            <a:ext cx="445474" cy="60749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5344392" y="1733572"/>
            <a:ext cx="1300901" cy="43812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9" name="Table 18"/>
          <p:cNvGraphicFramePr>
            <a:graphicFrameLocks noGrp="1"/>
          </p:cNvGraphicFramePr>
          <p:nvPr>
            <p:extLst/>
          </p:nvPr>
        </p:nvGraphicFramePr>
        <p:xfrm>
          <a:off x="1629606" y="1104583"/>
          <a:ext cx="2853495" cy="2847884"/>
        </p:xfrm>
        <a:graphic>
          <a:graphicData uri="http://schemas.openxmlformats.org/drawingml/2006/table">
            <a:tbl>
              <a:tblPr/>
              <a:tblGrid>
                <a:gridCol w="999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5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9273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Blackbody</a:t>
                      </a:r>
                    </a:p>
                  </a:txBody>
                  <a:tcPr marR="18288" marT="18288" marB="18288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-10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-10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81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Cal. Type</a:t>
                      </a:r>
                    </a:p>
                  </a:txBody>
                  <a:tcPr marL="18288" marR="18288" marT="18288" marB="18288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Temp.</a:t>
                      </a:r>
                    </a:p>
                  </a:txBody>
                  <a:tcPr marL="18288" marR="18288" marT="18288" marB="18288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Integration Time</a:t>
                      </a:r>
                    </a:p>
                  </a:txBody>
                  <a:tcPr marL="18288" marR="18288" marT="18288" marB="18288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81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Radiometric (twice per orbit)</a:t>
                      </a: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Constant</a:t>
                      </a: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Constant</a:t>
                      </a: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36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Integration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Time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Sweep</a:t>
                      </a: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Constant</a:t>
                      </a: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Vary 0.1 to 5.5 </a:t>
                      </a:r>
                      <a:r>
                        <a:rPr lang="en-US" sz="11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msec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 0.1 </a:t>
                      </a:r>
                      <a:r>
                        <a:rPr lang="en-US" sz="11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msec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steps</a:t>
                      </a: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Temperature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Sweep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(every 3 months)</a:t>
                      </a: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Gradually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ary across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entire range w/in 24 hours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Constant</a:t>
                      </a:r>
                    </a:p>
                  </a:txBody>
                  <a:tcPr marL="18288" marR="18288" marT="18288" marB="18288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TextBox 30"/>
          <p:cNvSpPr txBox="1">
            <a:spLocks noChangeArrowheads="1"/>
          </p:cNvSpPr>
          <p:nvPr/>
        </p:nvSpPr>
        <p:spPr bwMode="auto">
          <a:xfrm>
            <a:off x="8535551" y="1040241"/>
            <a:ext cx="1705467" cy="461665"/>
          </a:xfrm>
          <a:prstGeom prst="rect">
            <a:avLst/>
          </a:prstGeom>
          <a:solidFill>
            <a:srgbClr val="CECEE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latin typeface="Calibri" pitchFamily="34" charset="0"/>
              </a:rPr>
              <a:t>Thermal Cal:</a:t>
            </a:r>
          </a:p>
          <a:p>
            <a:pPr>
              <a:buNone/>
            </a:pPr>
            <a:r>
              <a:rPr lang="en-US" sz="1200" b="1" dirty="0">
                <a:latin typeface="Calibri" pitchFamily="34" charset="0"/>
              </a:rPr>
              <a:t>Change BB temperature</a:t>
            </a:r>
          </a:p>
        </p:txBody>
      </p:sp>
    </p:spTree>
    <p:extLst>
      <p:ext uri="{BB962C8B-B14F-4D97-AF65-F5344CB8AC3E}">
        <p14:creationId xmlns:p14="http://schemas.microsoft.com/office/powerpoint/2010/main" val="294561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4819" y="5433647"/>
            <a:ext cx="8682362" cy="97603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Repeating Cycle 16 (governed by the DRC-16)</a:t>
            </a:r>
          </a:p>
          <a:p>
            <a:r>
              <a:rPr lang="en-US" dirty="0"/>
              <a:t>Up to 37 minutes total imaging bounded by calibrations</a:t>
            </a:r>
          </a:p>
          <a:p>
            <a:pPr lvl="0"/>
            <a:r>
              <a:rPr lang="en-US" dirty="0"/>
              <a:t>Mission planners coordinate Imaging Periods and Calibrations with WRS-2 and OLI-2</a:t>
            </a:r>
          </a:p>
          <a:p>
            <a:pPr lvl="0"/>
            <a:r>
              <a:rPr lang="en-US" dirty="0"/>
              <a:t>Frequent calibrations at least once per orbit repeat cycle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TIRS-2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On-Orbit Operations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7" b="16269"/>
          <a:stretch/>
        </p:blipFill>
        <p:spPr>
          <a:xfrm>
            <a:off x="2697193" y="1214388"/>
            <a:ext cx="7191747" cy="421925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4DB9E2-F09A-429B-9E50-670A92037774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24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27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TIRS-2 Modes and </a:t>
            </a:r>
            <a:r>
              <a:rPr lang="en-US" dirty="0" smtClean="0"/>
              <a:t>States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50" idx="3"/>
            <a:endCxn id="49" idx="1"/>
          </p:cNvCxnSpPr>
          <p:nvPr/>
        </p:nvCxnSpPr>
        <p:spPr>
          <a:xfrm>
            <a:off x="3171147" y="1210635"/>
            <a:ext cx="877997" cy="690"/>
          </a:xfrm>
          <a:prstGeom prst="straightConnector1">
            <a:avLst/>
          </a:prstGeom>
          <a:ln w="38100" cmpd="sng">
            <a:solidFill>
              <a:srgbClr val="FF66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95813" y="3851102"/>
            <a:ext cx="99360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b="1" dirty="0">
                <a:solidFill>
                  <a:srgbClr val="FF6600"/>
                </a:solidFill>
              </a:rPr>
              <a:t>FOT (GND) commanded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42228" y="3853277"/>
            <a:ext cx="1131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b="1" dirty="0">
                <a:solidFill>
                  <a:srgbClr val="3366FF"/>
                </a:solidFill>
              </a:rPr>
              <a:t>TIRS-2 autonomous</a:t>
            </a:r>
          </a:p>
        </p:txBody>
      </p:sp>
      <p:cxnSp>
        <p:nvCxnSpPr>
          <p:cNvPr id="26" name="Straight Connector 25"/>
          <p:cNvCxnSpPr>
            <a:endCxn id="50" idx="2"/>
          </p:cNvCxnSpPr>
          <p:nvPr/>
        </p:nvCxnSpPr>
        <p:spPr>
          <a:xfrm flipV="1">
            <a:off x="2561843" y="1435830"/>
            <a:ext cx="0" cy="154277"/>
          </a:xfrm>
          <a:prstGeom prst="line">
            <a:avLst/>
          </a:prstGeom>
          <a:ln w="38100" cmpd="sng">
            <a:solidFill>
              <a:srgbClr val="660066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46032" y="1599840"/>
            <a:ext cx="4224654" cy="418"/>
          </a:xfrm>
          <a:prstGeom prst="line">
            <a:avLst/>
          </a:prstGeom>
          <a:ln w="38100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8" idx="2"/>
          </p:cNvCxnSpPr>
          <p:nvPr/>
        </p:nvCxnSpPr>
        <p:spPr>
          <a:xfrm>
            <a:off x="6770686" y="1436520"/>
            <a:ext cx="0" cy="163739"/>
          </a:xfrm>
          <a:prstGeom prst="straightConnector1">
            <a:avLst/>
          </a:prstGeom>
          <a:ln w="38100" cmpd="sng">
            <a:solidFill>
              <a:srgbClr val="660066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21600" y="1388580"/>
            <a:ext cx="9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b="1" i="1" dirty="0">
                <a:latin typeface="Georgia"/>
                <a:cs typeface="Georgia"/>
              </a:rPr>
              <a:t>Power OFF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5267751" y="1375879"/>
            <a:ext cx="893630" cy="2"/>
          </a:xfrm>
          <a:prstGeom prst="straightConnector1">
            <a:avLst/>
          </a:prstGeom>
          <a:ln w="38100" cmpd="sng">
            <a:solidFill>
              <a:srgbClr val="3366FF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767180" y="4249434"/>
            <a:ext cx="877997" cy="0"/>
          </a:xfrm>
          <a:prstGeom prst="straightConnector1">
            <a:avLst/>
          </a:prstGeom>
          <a:ln w="38100" cmpd="sng">
            <a:solidFill>
              <a:srgbClr val="FF66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267753" y="1224025"/>
            <a:ext cx="893629" cy="0"/>
          </a:xfrm>
          <a:prstGeom prst="straightConnector1">
            <a:avLst/>
          </a:prstGeom>
          <a:ln w="38100" cmpd="sng">
            <a:solidFill>
              <a:srgbClr val="FF66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49" idx="2"/>
          </p:cNvCxnSpPr>
          <p:nvPr/>
        </p:nvCxnSpPr>
        <p:spPr>
          <a:xfrm>
            <a:off x="4658447" y="1436520"/>
            <a:ext cx="0" cy="163739"/>
          </a:xfrm>
          <a:prstGeom prst="straightConnector1">
            <a:avLst/>
          </a:prstGeom>
          <a:ln w="38100" cmpd="sng">
            <a:solidFill>
              <a:srgbClr val="660066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5267751" y="1083531"/>
            <a:ext cx="837572" cy="1"/>
          </a:xfrm>
          <a:prstGeom prst="straightConnector1">
            <a:avLst/>
          </a:prstGeom>
          <a:ln w="38100" cmpd="sng">
            <a:solidFill>
              <a:srgbClr val="660066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2732290" y="4244399"/>
            <a:ext cx="857355" cy="0"/>
          </a:xfrm>
          <a:prstGeom prst="straightConnector1">
            <a:avLst/>
          </a:prstGeom>
          <a:ln w="38100" cmpd="sng">
            <a:solidFill>
              <a:srgbClr val="660066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471925" y="3862068"/>
            <a:ext cx="14859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b="1" dirty="0">
                <a:solidFill>
                  <a:srgbClr val="660066"/>
                </a:solidFill>
              </a:rPr>
              <a:t>FOT cmd or S/C autonomous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4889023" y="4249434"/>
            <a:ext cx="857355" cy="0"/>
          </a:xfrm>
          <a:prstGeom prst="straightConnector1">
            <a:avLst/>
          </a:prstGeom>
          <a:ln w="38100" cmpd="sng">
            <a:solidFill>
              <a:srgbClr val="3366FF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6161381" y="986131"/>
            <a:ext cx="1218608" cy="450388"/>
          </a:xfrm>
          <a:prstGeom prst="rect">
            <a:avLst/>
          </a:prstGeom>
          <a:solidFill>
            <a:srgbClr val="4F81BD"/>
          </a:solidFill>
          <a:ln>
            <a:solidFill>
              <a:srgbClr val="00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 dirty="0">
                <a:solidFill>
                  <a:schemeClr val="bg1"/>
                </a:solidFill>
                <a:latin typeface="Georgia"/>
                <a:cs typeface="Georgia"/>
              </a:rPr>
              <a:t>Science Mode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49143" y="986131"/>
            <a:ext cx="1218608" cy="450388"/>
          </a:xfrm>
          <a:prstGeom prst="rect">
            <a:avLst/>
          </a:prstGeom>
          <a:solidFill>
            <a:srgbClr val="5280BE"/>
          </a:solidFill>
          <a:ln>
            <a:solidFill>
              <a:schemeClr val="tx1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 dirty="0">
                <a:solidFill>
                  <a:schemeClr val="bg1"/>
                </a:solidFill>
                <a:latin typeface="Georgia"/>
                <a:cs typeface="Georgia"/>
              </a:rPr>
              <a:t>ON Mode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952538" y="985441"/>
            <a:ext cx="1218608" cy="450388"/>
          </a:xfrm>
          <a:prstGeom prst="rect">
            <a:avLst/>
          </a:prstGeom>
          <a:solidFill>
            <a:srgbClr val="4F81BD"/>
          </a:solidFill>
          <a:ln>
            <a:solidFill>
              <a:srgbClr val="00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 dirty="0">
                <a:solidFill>
                  <a:schemeClr val="bg1"/>
                </a:solidFill>
                <a:latin typeface="Georgia"/>
                <a:cs typeface="Georgia"/>
              </a:rPr>
              <a:t>Survival/ OFF Mode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46715" y="998958"/>
            <a:ext cx="8709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b="1" i="1" dirty="0">
                <a:solidFill>
                  <a:srgbClr val="008000"/>
                </a:solidFill>
                <a:latin typeface="Georgia"/>
                <a:cs typeface="Georgia"/>
              </a:rPr>
              <a:t>Power ON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522768" y="3877029"/>
            <a:ext cx="3304784" cy="44912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3925715" y="1717197"/>
            <a:ext cx="16914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On Submode States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171450" indent="-171450"/>
            <a:r>
              <a:rPr lang="en-US" sz="1200" dirty="0">
                <a:latin typeface="Arial" pitchFamily="34" charset="0"/>
                <a:cs typeface="Arial" pitchFamily="34" charset="0"/>
              </a:rPr>
              <a:t>Standby</a:t>
            </a:r>
          </a:p>
          <a:p>
            <a:pPr marL="171450" indent="-171450"/>
            <a:r>
              <a:rPr lang="en-US" sz="1200" dirty="0">
                <a:latin typeface="Arial" pitchFamily="34" charset="0"/>
                <a:cs typeface="Arial" pitchFamily="34" charset="0"/>
              </a:rPr>
              <a:t>Dry-out</a:t>
            </a:r>
          </a:p>
          <a:p>
            <a:pPr marL="171450" indent="-171450"/>
            <a:r>
              <a:rPr lang="en-US" sz="1200" dirty="0">
                <a:latin typeface="Arial" pitchFamily="34" charset="0"/>
                <a:cs typeface="Arial" pitchFamily="34" charset="0"/>
              </a:rPr>
              <a:t>Deployment</a:t>
            </a:r>
          </a:p>
          <a:p>
            <a:pPr marL="171450" indent="-171450"/>
            <a:r>
              <a:rPr lang="en-US" sz="1200" dirty="0">
                <a:latin typeface="Arial" pitchFamily="34" charset="0"/>
                <a:cs typeface="Arial" pitchFamily="34" charset="0"/>
              </a:rPr>
              <a:t>De-ice</a:t>
            </a:r>
          </a:p>
          <a:p>
            <a:pPr marL="171450" indent="-171450"/>
            <a:r>
              <a:rPr lang="en-US" sz="1200" dirty="0">
                <a:latin typeface="Arial" pitchFamily="34" charset="0"/>
                <a:cs typeface="Arial" pitchFamily="34" charset="0"/>
              </a:rPr>
              <a:t>CSS Cool Down</a:t>
            </a:r>
          </a:p>
          <a:p>
            <a:pPr marL="171450" indent="-171450"/>
            <a:r>
              <a:rPr lang="en-US" sz="1200" dirty="0">
                <a:latin typeface="Arial" pitchFamily="34" charset="0"/>
                <a:cs typeface="Arial" pitchFamily="34" charset="0"/>
              </a:rPr>
              <a:t>Safe</a:t>
            </a:r>
          </a:p>
          <a:p>
            <a:pPr marL="171450" indent="-171450"/>
            <a:r>
              <a:rPr lang="en-US" sz="1200" dirty="0">
                <a:latin typeface="Arial" pitchFamily="34" charset="0"/>
                <a:cs typeface="Arial" pitchFamily="34" charset="0"/>
              </a:rPr>
              <a:t>Fault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05323" y="1724444"/>
            <a:ext cx="2549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Science Mode States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171450" indent="-171450"/>
            <a:r>
              <a:rPr lang="en-US" sz="1200" dirty="0">
                <a:latin typeface="Arial" pitchFamily="34" charset="0"/>
                <a:cs typeface="Arial" pitchFamily="34" charset="0"/>
              </a:rPr>
              <a:t>Normal Imaging Calibration</a:t>
            </a:r>
          </a:p>
        </p:txBody>
      </p:sp>
      <p:graphicFrame>
        <p:nvGraphicFramePr>
          <p:cNvPr id="31" name="Content Placeholder 4"/>
          <p:cNvGraphicFramePr>
            <a:graphicFrameLocks/>
          </p:cNvGraphicFramePr>
          <p:nvPr>
            <p:extLst/>
          </p:nvPr>
        </p:nvGraphicFramePr>
        <p:xfrm>
          <a:off x="5945987" y="2230706"/>
          <a:ext cx="4472115" cy="41908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94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7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7546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Mode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Configuration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382"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+mn-lt"/>
                        </a:rPr>
                        <a:t>Survival 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aseline="0" dirty="0">
                          <a:latin typeface="+mn-lt"/>
                        </a:rPr>
                        <a:t>Only Survival heaters active</a:t>
                      </a:r>
                      <a:endParaRPr 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63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+mn-lt"/>
                        </a:rPr>
                        <a:t>ON Mode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521">
                <a:tc>
                  <a:txBody>
                    <a:bodyPr/>
                    <a:lstStyle/>
                    <a:p>
                      <a:r>
                        <a:rPr lang="en-US" sz="1000" b="0" dirty="0">
                          <a:latin typeface="+mn-lt"/>
                        </a:rPr>
                        <a:t>Standby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MEB</a:t>
                      </a:r>
                      <a:r>
                        <a:rPr lang="en-US" sz="1000" baseline="0" dirty="0">
                          <a:latin typeface="+mn-lt"/>
                        </a:rPr>
                        <a:t> ON. Other electronics OFF</a:t>
                      </a:r>
                      <a:endParaRPr 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449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Dry-out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Prior to Earth Shield deploy:</a:t>
                      </a:r>
                      <a:r>
                        <a:rPr lang="en-US" sz="1000" baseline="0" dirty="0">
                          <a:latin typeface="+mn-lt"/>
                        </a:rPr>
                        <a:t>  SU components warm</a:t>
                      </a:r>
                      <a:endParaRPr 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449">
                <a:tc>
                  <a:txBody>
                    <a:bodyPr/>
                    <a:lstStyle/>
                    <a:p>
                      <a:r>
                        <a:rPr lang="en-US" sz="1000" b="0" dirty="0">
                          <a:latin typeface="+mn-lt"/>
                        </a:rPr>
                        <a:t>Deployment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S/C Safe Bus enabled for ES dployment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760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De-ice 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Post ES deploy:  warm temps,</a:t>
                      </a:r>
                      <a:r>
                        <a:rPr lang="en-US" sz="1000" baseline="0" dirty="0">
                          <a:latin typeface="+mn-lt"/>
                        </a:rPr>
                        <a:t> Initial state for CSS cooldown. </a:t>
                      </a:r>
                      <a:endParaRPr 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449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CSS Cooldown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Transition</a:t>
                      </a:r>
                      <a:r>
                        <a:rPr lang="en-US" sz="1000" baseline="0" dirty="0">
                          <a:latin typeface="+mn-lt"/>
                        </a:rPr>
                        <a:t> to</a:t>
                      </a:r>
                      <a:r>
                        <a:rPr lang="en-US" sz="1000" dirty="0">
                          <a:latin typeface="+mn-lt"/>
                        </a:rPr>
                        <a:t> operational</a:t>
                      </a:r>
                      <a:r>
                        <a:rPr lang="en-US" sz="1000" baseline="0" dirty="0">
                          <a:latin typeface="+mn-lt"/>
                        </a:rPr>
                        <a:t> temperatures.</a:t>
                      </a:r>
                      <a:endParaRPr 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449">
                <a:tc>
                  <a:txBody>
                    <a:bodyPr/>
                    <a:lstStyle/>
                    <a:p>
                      <a:r>
                        <a:rPr lang="en-US" sz="1000" b="0" dirty="0">
                          <a:latin typeface="+mn-lt"/>
                        </a:rPr>
                        <a:t>Safe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MEB On, FPE and TCB</a:t>
                      </a:r>
                      <a:r>
                        <a:rPr lang="en-US" sz="1000" baseline="0" dirty="0">
                          <a:latin typeface="+mn-lt"/>
                        </a:rPr>
                        <a:t> </a:t>
                      </a:r>
                      <a:r>
                        <a:rPr lang="en-US" sz="1000" dirty="0">
                          <a:latin typeface="+mn-lt"/>
                        </a:rPr>
                        <a:t>reset, SSM</a:t>
                      </a:r>
                      <a:r>
                        <a:rPr lang="en-US" sz="1000" baseline="0" dirty="0">
                          <a:latin typeface="+mn-lt"/>
                        </a:rPr>
                        <a:t> – Nadir, Cryo- retain state</a:t>
                      </a:r>
                      <a:endParaRPr 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449">
                <a:tc>
                  <a:txBody>
                    <a:bodyPr/>
                    <a:lstStyle/>
                    <a:p>
                      <a:r>
                        <a:rPr lang="en-US" sz="1000" b="0" dirty="0">
                          <a:latin typeface="+mn-lt"/>
                        </a:rPr>
                        <a:t>Fault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TIRS-2</a:t>
                      </a:r>
                      <a:r>
                        <a:rPr lang="en-US" sz="1000" baseline="0" dirty="0">
                          <a:latin typeface="+mn-lt"/>
                        </a:rPr>
                        <a:t> </a:t>
                      </a:r>
                      <a:r>
                        <a:rPr lang="en-US" sz="1000" dirty="0">
                          <a:latin typeface="+mn-lt"/>
                        </a:rPr>
                        <a:t>Fault</a:t>
                      </a:r>
                      <a:r>
                        <a:rPr lang="en-US" sz="1000" baseline="0" dirty="0">
                          <a:latin typeface="+mn-lt"/>
                        </a:rPr>
                        <a:t> Management component safing,</a:t>
                      </a:r>
                      <a:endParaRPr 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7538"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Science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5518">
                <a:tc>
                  <a:txBody>
                    <a:bodyPr/>
                    <a:lstStyle/>
                    <a:p>
                      <a:r>
                        <a:rPr lang="en-US" sz="1000" baseline="0" dirty="0">
                          <a:latin typeface="+mn-lt"/>
                        </a:rPr>
                        <a:t>Imaging 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Op </a:t>
                      </a:r>
                      <a:r>
                        <a:rPr lang="en-US" sz="1000" baseline="0" dirty="0">
                          <a:latin typeface="+mn-lt"/>
                        </a:rPr>
                        <a:t>temperatures. FPE/FPA On </a:t>
                      </a:r>
                      <a:endParaRPr lang="en-US" sz="10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546"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Calibration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+mn-lt"/>
                        </a:rPr>
                        <a:t>Nominal: SSM</a:t>
                      </a:r>
                      <a:r>
                        <a:rPr lang="en-US" sz="1000" baseline="0" dirty="0">
                          <a:latin typeface="+mn-lt"/>
                        </a:rPr>
                        <a:t> to Nadir, BB and Space views. BB at 295K</a:t>
                      </a:r>
                      <a:endParaRPr lang="en-US" sz="1000" dirty="0">
                        <a:latin typeface="+mn-lt"/>
                      </a:endParaRPr>
                    </a:p>
                    <a:p>
                      <a:r>
                        <a:rPr lang="en-US" sz="1000" baseline="0" dirty="0">
                          <a:latin typeface="+mn-lt"/>
                        </a:rPr>
                        <a:t>Other: BB Calibrator step 270-320 K. </a:t>
                      </a:r>
                    </a:p>
                    <a:p>
                      <a:r>
                        <a:rPr lang="en-US" sz="1000" baseline="0" dirty="0">
                          <a:latin typeface="+mn-lt"/>
                        </a:rPr>
                        <a:t>             Integration Time Sweep 0.1 to 5.5 msec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4DB9E2-F09A-429B-9E50-670A92037774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24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6047B-02FB-7F45-A212-4B7DE41C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TIRS2 Hardware Photos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3F3E32-5B79-CE40-976F-B59C0258D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914" y="1319809"/>
            <a:ext cx="3135086" cy="43649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143259-CD38-B742-8CA7-86F7E64F3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337" y="3472543"/>
            <a:ext cx="4047962" cy="30326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9BFFE-D69A-0044-A5E8-19547E71C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29" y="3585726"/>
            <a:ext cx="4069546" cy="30488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E7B5B76-758F-3E42-A92C-76711A5CC817}"/>
              </a:ext>
            </a:extLst>
          </p:cNvPr>
          <p:cNvSpPr txBox="1"/>
          <p:nvPr/>
        </p:nvSpPr>
        <p:spPr>
          <a:xfrm>
            <a:off x="8395182" y="2019422"/>
            <a:ext cx="20932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“Photos have been approved for public view by the GSFC Export Control Office”</a:t>
            </a:r>
          </a:p>
        </p:txBody>
      </p:sp>
    </p:spTree>
    <p:extLst>
      <p:ext uri="{BB962C8B-B14F-4D97-AF65-F5344CB8AC3E}">
        <p14:creationId xmlns:p14="http://schemas.microsoft.com/office/powerpoint/2010/main" val="197981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4" t="4645" r="13790" b="8487"/>
          <a:stretch/>
        </p:blipFill>
        <p:spPr>
          <a:xfrm>
            <a:off x="6723307" y="1913383"/>
            <a:ext cx="3265766" cy="3029762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E151C30F-073D-CC41-BBE4-9F7483EF9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TIRS-2 Dual Thermal Infrared Spectral Bands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48638" y="1003589"/>
            <a:ext cx="621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Using the Split Window technique, image data from the two thermal bands are used to compensate for the atmosphere and derive surface temperature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6" t="6340" r="12830" b="9169"/>
          <a:stretch/>
        </p:blipFill>
        <p:spPr>
          <a:xfrm>
            <a:off x="3595031" y="1705867"/>
            <a:ext cx="2363088" cy="21157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6" t="6705" r="12966" b="10450"/>
          <a:stretch/>
        </p:blipFill>
        <p:spPr>
          <a:xfrm>
            <a:off x="3599613" y="3851220"/>
            <a:ext cx="2358508" cy="20745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6200000">
            <a:off x="5310518" y="4815462"/>
            <a:ext cx="15029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Radiance [W/m2/</a:t>
            </a:r>
            <a:r>
              <a:rPr lang="en-US" sz="900" dirty="0" err="1"/>
              <a:t>sr</a:t>
            </a:r>
            <a:r>
              <a:rPr lang="en-US" sz="900" dirty="0"/>
              <a:t>/um]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0096" y="1786424"/>
            <a:ext cx="3985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[C]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5414" y="1763342"/>
            <a:ext cx="1582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10.8 um band image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05415" y="3925487"/>
            <a:ext cx="1582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12.0 um band image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5310519" y="2618926"/>
            <a:ext cx="15029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Radiance [W/m2/</a:t>
            </a:r>
            <a:r>
              <a:rPr lang="en-US" sz="900" dirty="0" err="1"/>
              <a:t>sr</a:t>
            </a:r>
            <a:r>
              <a:rPr lang="en-US" sz="900" dirty="0"/>
              <a:t>/um]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23575" y="1786425"/>
            <a:ext cx="2016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Surface Temperature Map*</a:t>
            </a:r>
          </a:p>
        </p:txBody>
      </p:sp>
      <p:sp>
        <p:nvSpPr>
          <p:cNvPr id="9" name="Right Arrow 8"/>
          <p:cNvSpPr/>
          <p:nvPr/>
        </p:nvSpPr>
        <p:spPr>
          <a:xfrm rot="749917">
            <a:off x="6192438" y="3263385"/>
            <a:ext cx="469241" cy="296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ight Arrow 15"/>
          <p:cNvSpPr/>
          <p:nvPr/>
        </p:nvSpPr>
        <p:spPr>
          <a:xfrm rot="20479387">
            <a:off x="6183821" y="3787272"/>
            <a:ext cx="469241" cy="296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"/>
          <a:stretch/>
        </p:blipFill>
        <p:spPr>
          <a:xfrm>
            <a:off x="6418405" y="5001473"/>
            <a:ext cx="3641852" cy="34322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117254" y="5786230"/>
            <a:ext cx="387182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dirty="0"/>
              <a:t>*Split window coefficients supplied by Tania Kleynhans and Aaron Gerace of RIT</a:t>
            </a:r>
            <a:endParaRPr lang="en-US" sz="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4568C2-8EBB-E24B-AD14-507AE72058CB}"/>
              </a:ext>
            </a:extLst>
          </p:cNvPr>
          <p:cNvSpPr txBox="1"/>
          <p:nvPr/>
        </p:nvSpPr>
        <p:spPr>
          <a:xfrm>
            <a:off x="1589378" y="1548364"/>
            <a:ext cx="18652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TIRS-2 first imaging started 21-301 (Oct 28 2021)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dirty="0"/>
              <a:t>First </a:t>
            </a:r>
            <a:r>
              <a:rPr lang="en-US" sz="1600" dirty="0" err="1"/>
              <a:t>Obs</a:t>
            </a:r>
            <a:r>
              <a:rPr lang="en-US" sz="1600" dirty="0"/>
              <a:t> image (with OLI) started day 21-304 (Oct 31</a:t>
            </a:r>
            <a:r>
              <a:rPr lang="en-US" sz="1600" baseline="30000" dirty="0"/>
              <a:t>st</a:t>
            </a:r>
            <a:r>
              <a:rPr lang="en-US" sz="1600" dirty="0"/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1A5A32-EDE8-8644-AA7F-3F593330EB46}"/>
              </a:ext>
            </a:extLst>
          </p:cNvPr>
          <p:cNvSpPr txBox="1"/>
          <p:nvPr/>
        </p:nvSpPr>
        <p:spPr>
          <a:xfrm>
            <a:off x="1485512" y="3843654"/>
            <a:ext cx="23585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Salton Sea, CA, USA</a:t>
            </a:r>
          </a:p>
          <a:p>
            <a:r>
              <a:rPr lang="sv-SE" sz="1600" dirty="0"/>
              <a:t>Approx Lat/Lon: 33.213027 / -115.585342</a:t>
            </a:r>
            <a:endParaRPr lang="en-US" sz="1600" dirty="0"/>
          </a:p>
          <a:p>
            <a:r>
              <a:rPr lang="en-US" sz="1600" dirty="0"/>
              <a:t>Acquired: Wed 2021 Nov 03 18:05:19</a:t>
            </a:r>
            <a:endParaRPr lang="sv-SE" sz="1600" dirty="0"/>
          </a:p>
          <a:p>
            <a:r>
              <a:rPr lang="en-US" sz="1600" dirty="0"/>
              <a:t>RFID: 0780000.2021307193014633.SGS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01F093EF-8542-5D4F-A418-EFA4FF4DD06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22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6" t="6340" r="25440" b="9169"/>
          <a:stretch/>
        </p:blipFill>
        <p:spPr>
          <a:xfrm>
            <a:off x="2826604" y="1763342"/>
            <a:ext cx="3859185" cy="42044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2" t="6474" r="26409" b="10315"/>
          <a:stretch/>
        </p:blipFill>
        <p:spPr>
          <a:xfrm>
            <a:off x="5791737" y="1241979"/>
            <a:ext cx="3170909" cy="341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AFE205B-DC83-7549-9162-4B535B9F4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TIRS-2 Plant Health/ Water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496637" y="3377352"/>
            <a:ext cx="1375845" cy="191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Salton Sea, CA, USA</a:t>
            </a:r>
          </a:p>
          <a:p>
            <a:r>
              <a:rPr lang="sv-SE" sz="1050" dirty="0"/>
              <a:t>Approx Lat/Lon: 33.213027 / -115.585342</a:t>
            </a:r>
            <a:endParaRPr lang="en-US" sz="1050" dirty="0"/>
          </a:p>
          <a:p>
            <a:r>
              <a:rPr lang="en-US" sz="1050" dirty="0"/>
              <a:t>Acquired: Wed 2021 Nov 03 18:05:19</a:t>
            </a:r>
            <a:endParaRPr lang="sv-SE" sz="1050" dirty="0"/>
          </a:p>
          <a:p>
            <a:r>
              <a:rPr lang="en-US" sz="1050" dirty="0"/>
              <a:t>RFID: 0780000.2021307193014633.SGS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62044" y="3915918"/>
            <a:ext cx="294894" cy="32918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4162046" y="1337312"/>
            <a:ext cx="1618487" cy="257584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162046" y="4245104"/>
            <a:ext cx="1609411" cy="40766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97598" y="5038255"/>
            <a:ext cx="21974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Blue (cooler) fields are healthy and using water (evapotranspiration)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01643" y="4625821"/>
            <a:ext cx="15450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Red (warmer) fields are stressed or fallow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7618478" y="3003384"/>
            <a:ext cx="415825" cy="16527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6882453" y="2839212"/>
            <a:ext cx="320721" cy="21990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3679" y="5976561"/>
            <a:ext cx="8984642" cy="323165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1500" b="1" dirty="0"/>
              <a:t>This plant health/water use measurement ability is a major motivation for the TIRS instrument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9FC3B-3206-A04C-880A-0C5CA6332FD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61228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Palatino"/>
        <a:ea typeface="ヒラギノ角ゴ Pro W3"/>
        <a:cs typeface="ヒラギノ角ゴ Pro W3"/>
      </a:majorFont>
      <a:minorFont>
        <a:latin typeface="Palatino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23" charset="0"/>
            <a:ea typeface="ヒラギノ角ゴ Pro W3" pitchFamily="-123" charset="-128"/>
            <a:cs typeface="ヒラギノ角ゴ Pro W3" pitchFamily="-123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spcBef>
            <a:spcPts val="0"/>
          </a:spcBef>
          <a:buNone/>
          <a:defRPr sz="1100" b="1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4573</TotalTime>
  <Words>2613</Words>
  <Application>Microsoft Office PowerPoint</Application>
  <PresentationFormat>Widescreen</PresentationFormat>
  <Paragraphs>519</Paragraphs>
  <Slides>28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4" baseType="lpstr">
      <vt:lpstr>ＭＳ Ｐゴシック</vt:lpstr>
      <vt:lpstr>ＭＳ Ｐゴシック</vt:lpstr>
      <vt:lpstr>Arial</vt:lpstr>
      <vt:lpstr>Arial Rounded MT Bold</vt:lpstr>
      <vt:lpstr>ArialNarrow-Bold</vt:lpstr>
      <vt:lpstr>Calibri</vt:lpstr>
      <vt:lpstr>Georgia</vt:lpstr>
      <vt:lpstr>Palatino</vt:lpstr>
      <vt:lpstr>Symbol</vt:lpstr>
      <vt:lpstr>Times New Roman</vt:lpstr>
      <vt:lpstr>Verdana</vt:lpstr>
      <vt:lpstr>Verdana Ref</vt:lpstr>
      <vt:lpstr>Wingdings</vt:lpstr>
      <vt:lpstr>ヒラギノ角ゴ Pro W3</vt:lpstr>
      <vt:lpstr>Blank Presentation</vt:lpstr>
      <vt:lpstr>Equation</vt:lpstr>
      <vt:lpstr>Thermal InfraRed Sensor TIRS-2 Instrument Development</vt:lpstr>
      <vt:lpstr>TIRS-2 Project Overview</vt:lpstr>
      <vt:lpstr>Thermal Radiance Detected by TIRS-2 from Surface and Atmosphere</vt:lpstr>
      <vt:lpstr>TIRS-2 Science Overview</vt:lpstr>
      <vt:lpstr>PowerPoint Presentation</vt:lpstr>
      <vt:lpstr>Driving Requirements</vt:lpstr>
      <vt:lpstr>Driving Requirements</vt:lpstr>
      <vt:lpstr>Instrument System  Block Diagram</vt:lpstr>
      <vt:lpstr>TIRS-2 System Block Diagram</vt:lpstr>
      <vt:lpstr>TIRS-2 Sensor Unit Design Overview</vt:lpstr>
      <vt:lpstr>TIRS-2 Sensor Unit Design Overview</vt:lpstr>
      <vt:lpstr>Overview of TIRS Sensor, con’t</vt:lpstr>
      <vt:lpstr>Barrel &amp; Optics Subassembly</vt:lpstr>
      <vt:lpstr>Cryo Subsystem Overview</vt:lpstr>
      <vt:lpstr>Telescope Structural Thermal Isolation Mount</vt:lpstr>
      <vt:lpstr>Isolation System Overview </vt:lpstr>
      <vt:lpstr>TIRS-2 Flight Focal Plane Assembly</vt:lpstr>
      <vt:lpstr>FPA Architecture</vt:lpstr>
      <vt:lpstr>SCA Readout Paterns</vt:lpstr>
      <vt:lpstr>Image Formed on Focal Plane Assembly</vt:lpstr>
      <vt:lpstr>How do we make an image?</vt:lpstr>
      <vt:lpstr>Top Level Operations Requirements</vt:lpstr>
      <vt:lpstr>Calibration</vt:lpstr>
      <vt:lpstr>TIRS-2  On-Orbit Operations</vt:lpstr>
      <vt:lpstr>TIRS-2 Modes and States</vt:lpstr>
      <vt:lpstr>TIRS2 Hardware Photos</vt:lpstr>
      <vt:lpstr>TIRS-2 Dual Thermal Infrared Spectral Bands</vt:lpstr>
      <vt:lpstr>TIRS-2 Plant Health/ Water Use</vt:lpstr>
    </vt:vector>
  </TitlesOfParts>
  <Company>NASA Flight Projects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Tonn, Synthia L. (GSFC-5500)</dc:creator>
  <cp:lastModifiedBy>Tonn, Synthia L. (GSFC-5500)</cp:lastModifiedBy>
  <cp:revision>11</cp:revision>
  <dcterms:created xsi:type="dcterms:W3CDTF">2022-02-15T21:13:17Z</dcterms:created>
  <dcterms:modified xsi:type="dcterms:W3CDTF">2022-02-19T01:26:50Z</dcterms:modified>
</cp:coreProperties>
</file>