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702" r:id="rId6"/>
  </p:sldMasterIdLst>
  <p:notesMasterIdLst>
    <p:notesMasterId r:id="rId19"/>
  </p:notesMasterIdLst>
  <p:sldIdLst>
    <p:sldId id="37516" r:id="rId7"/>
    <p:sldId id="37520" r:id="rId8"/>
    <p:sldId id="37528" r:id="rId9"/>
    <p:sldId id="15945" r:id="rId10"/>
    <p:sldId id="37526" r:id="rId11"/>
    <p:sldId id="37527" r:id="rId12"/>
    <p:sldId id="37529" r:id="rId13"/>
    <p:sldId id="37525" r:id="rId14"/>
    <p:sldId id="37523" r:id="rId15"/>
    <p:sldId id="37524" r:id="rId16"/>
    <p:sldId id="16022" r:id="rId17"/>
    <p:sldId id="158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9900"/>
    <a:srgbClr val="3B85CD"/>
    <a:srgbClr val="DAC8A1"/>
    <a:srgbClr val="130A2A"/>
    <a:srgbClr val="916F5B"/>
    <a:srgbClr val="576D7A"/>
    <a:srgbClr val="FB6519"/>
    <a:srgbClr val="660033"/>
    <a:srgbClr val="0C1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42" y="78"/>
      </p:cViewPr>
      <p:guideLst>
        <p:guide orient="horz" pos="2160"/>
        <p:guide pos="3840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BD56-728E-9A45-8711-53321B762F2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49D48-0F3E-ED4D-9442-0895F9CB8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9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5CCD26AF-C337-4863-9B28-434339B67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5743" y="1449576"/>
            <a:ext cx="5403014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25743" y="2871976"/>
            <a:ext cx="554827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1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78F94AE-0B4E-424F-A057-7BAB080582A1}"/>
              </a:ext>
            </a:extLst>
          </p:cNvPr>
          <p:cNvSpPr/>
          <p:nvPr userDrawn="1"/>
        </p:nvSpPr>
        <p:spPr>
          <a:xfrm flipH="1">
            <a:off x="0" y="0"/>
            <a:ext cx="12192000" cy="1151786"/>
          </a:xfrm>
          <a:prstGeom prst="rect">
            <a:avLst/>
          </a:prstGeom>
          <a:gradFill flip="none" rotWithShape="1">
            <a:gsLst>
              <a:gs pos="100000">
                <a:srgbClr val="66FF33">
                  <a:alpha val="26000"/>
                </a:srgbClr>
              </a:gs>
              <a:gs pos="15000">
                <a:srgbClr val="3B921E"/>
              </a:gs>
              <a:gs pos="49000">
                <a:srgbClr val="52CC27">
                  <a:alpha val="74000"/>
                </a:srgbClr>
              </a:gs>
            </a:gsLst>
            <a:lin ang="11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595E8AF-7936-E64D-8663-E9F949F492B5}"/>
              </a:ext>
            </a:extLst>
          </p:cNvPr>
          <p:cNvSpPr txBox="1">
            <a:spLocks/>
          </p:cNvSpPr>
          <p:nvPr userDrawn="1"/>
        </p:nvSpPr>
        <p:spPr>
          <a:xfrm>
            <a:off x="9258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8C51FE-49D9-314D-9957-ABBF7DDE8782}" type="slidenum">
              <a:rPr lang="en-US" smtClean="0">
                <a:solidFill>
                  <a:srgbClr val="52CC27"/>
                </a:solidFill>
                <a:latin typeface="Helvetica" pitchFamily="2" charset="0"/>
              </a:rPr>
              <a:pPr>
                <a:defRPr/>
              </a:pPr>
              <a:t>‹#›</a:t>
            </a:fld>
            <a:endParaRPr lang="en-US">
              <a:solidFill>
                <a:srgbClr val="52CC27"/>
              </a:solidFill>
              <a:latin typeface="Helvetica" pitchFamily="2" charset="0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63B85DD-0B5D-1F4B-8535-F94D0A6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123" y="201151"/>
            <a:ext cx="2743200" cy="365125"/>
          </a:xfrm>
        </p:spPr>
        <p:txBody>
          <a:bodyPr/>
          <a:lstStyle>
            <a:lvl1pPr>
              <a:defRPr>
                <a:solidFill>
                  <a:srgbClr val="3B921E"/>
                </a:solidFill>
                <a:latin typeface="Helvetica" pitchFamily="2" charset="0"/>
              </a:defRPr>
            </a:lvl1pPr>
          </a:lstStyle>
          <a:p>
            <a:fld id="{B482FB84-CCED-5648-B134-738F8627F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F384E495-888E-9C49-B1E0-DC3B2334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6418"/>
            <a:ext cx="11811000" cy="10267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73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">
          <p15:clr>
            <a:srgbClr val="FBAE40"/>
          </p15:clr>
        </p15:guide>
        <p15:guide id="2" orient="horz" pos="4200">
          <p15:clr>
            <a:srgbClr val="FBAE40"/>
          </p15:clr>
        </p15:guide>
        <p15:guide id="3" pos="120">
          <p15:clr>
            <a:srgbClr val="FBAE40"/>
          </p15:clr>
        </p15:guide>
        <p15:guide id="4" pos="7560">
          <p15:clr>
            <a:srgbClr val="FBAE40"/>
          </p15:clr>
        </p15:guide>
        <p15:guide id="5" orient="horz" pos="816">
          <p15:clr>
            <a:srgbClr val="FBAE40"/>
          </p15:clr>
        </p15:guide>
        <p15:guide id="6" pos="7200">
          <p15:clr>
            <a:srgbClr val="FBAE40"/>
          </p15:clr>
        </p15:guide>
        <p15:guide id="8" pos="5760">
          <p15:clr>
            <a:srgbClr val="FBAE40"/>
          </p15:clr>
        </p15:guide>
        <p15:guide id="9" pos="5064">
          <p15:clr>
            <a:srgbClr val="FBAE40"/>
          </p15:clr>
        </p15:guide>
        <p15:guide id="10" pos="4320">
          <p15:clr>
            <a:srgbClr val="FBAE40"/>
          </p15:clr>
        </p15:guide>
        <p15:guide id="11" orient="horz" pos="3216">
          <p15:clr>
            <a:srgbClr val="FBAE40"/>
          </p15:clr>
        </p15:guide>
        <p15:guide id="12" orient="horz" pos="3120">
          <p15:clr>
            <a:srgbClr val="FBAE40"/>
          </p15:clr>
        </p15:guide>
        <p15:guide id="14" orient="horz" pos="1104">
          <p15:clr>
            <a:srgbClr val="FBAE40"/>
          </p15:clr>
        </p15:guide>
        <p15:guide id="15" orient="horz" pos="4104">
          <p15:clr>
            <a:srgbClr val="FBAE40"/>
          </p15:clr>
        </p15:guide>
        <p15:guide id="16" orient="horz" pos="30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his impact crater appears relatively recent as it has a sharp rim and well-preserved ejecta, the material thrown out of the crater when a meteorite hit Mars.">
            <a:extLst>
              <a:ext uri="{FF2B5EF4-FFF2-40B4-BE49-F238E27FC236}">
                <a16:creationId xmlns:a16="http://schemas.microsoft.com/office/drawing/2014/main" id="{5EDA7B90-DA79-C24B-9C33-4E0C2672EA0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8"/>
          <a:stretch/>
        </p:blipFill>
        <p:spPr bwMode="auto">
          <a:xfrm>
            <a:off x="0" y="-1"/>
            <a:ext cx="122256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883F-6818-B240-ABA5-132B4C33AA7D}" type="datetime1">
              <a:rPr lang="en-US" smtClean="0"/>
              <a:t>2/21/2022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50888" indent="-293688">
              <a:buFont typeface="Monaco" pitchFamily="2" charset="77"/>
              <a:buChar char="⎻"/>
              <a:tabLst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329EB-FA5B-D549-8103-639D43D09E22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F9CE4-B402-1144-BB34-B16FC3B4A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5" r="1031"/>
          <a:stretch/>
        </p:blipFill>
        <p:spPr bwMode="auto">
          <a:xfrm>
            <a:off x="10925176" y="304800"/>
            <a:ext cx="9588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85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3E76-6025-A94D-84A2-E3BE671188E6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C6381-2031-2747-A789-6F52FC85B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5" r="1031"/>
          <a:stretch/>
        </p:blipFill>
        <p:spPr bwMode="auto">
          <a:xfrm>
            <a:off x="10925176" y="304800"/>
            <a:ext cx="9588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489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4C2-ED51-EE4C-9D10-F2814B4089D6}" type="datetime1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68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1382-9386-4A4E-80A0-4D484FFC5875}" type="datetime1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0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B68A-67B8-8D4A-9A13-0AAFA2D31A0B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49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015-7552-F147-B25C-08EFAD3176FC}" type="datetime1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BA314D-F333-1344-9F3D-F8363764AEFA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194E93A5-3B9C-1741-AA3F-7645A387AE0F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50888" indent="-293688">
              <a:buFont typeface="Monaco" pitchFamily="2" charset="77"/>
              <a:buChar char="⎻"/>
              <a:tabLst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4AC4630C-5872-E54D-91F0-1C9EBB42137F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51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78F94AE-0B4E-424F-A057-7BAB080582A1}"/>
              </a:ext>
            </a:extLst>
          </p:cNvPr>
          <p:cNvSpPr/>
          <p:nvPr userDrawn="1"/>
        </p:nvSpPr>
        <p:spPr>
          <a:xfrm flipH="1">
            <a:off x="0" y="0"/>
            <a:ext cx="12192000" cy="1151786"/>
          </a:xfrm>
          <a:prstGeom prst="rect">
            <a:avLst/>
          </a:prstGeom>
          <a:gradFill flip="none" rotWithShape="1">
            <a:gsLst>
              <a:gs pos="100000">
                <a:srgbClr val="66FF33">
                  <a:alpha val="26000"/>
                </a:srgbClr>
              </a:gs>
              <a:gs pos="15000">
                <a:srgbClr val="3B921E"/>
              </a:gs>
              <a:gs pos="49000">
                <a:srgbClr val="52CC27">
                  <a:alpha val="74000"/>
                </a:srgbClr>
              </a:gs>
            </a:gsLst>
            <a:lin ang="11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595E8AF-7936-E64D-8663-E9F949F492B5}"/>
              </a:ext>
            </a:extLst>
          </p:cNvPr>
          <p:cNvSpPr txBox="1">
            <a:spLocks/>
          </p:cNvSpPr>
          <p:nvPr userDrawn="1"/>
        </p:nvSpPr>
        <p:spPr>
          <a:xfrm>
            <a:off x="9258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8C51FE-49D9-314D-9957-ABBF7DDE8782}" type="slidenum">
              <a:rPr lang="en-US" smtClean="0">
                <a:solidFill>
                  <a:srgbClr val="52CC27"/>
                </a:solidFill>
                <a:latin typeface="Helvetica" pitchFamily="2" charset="0"/>
              </a:rPr>
              <a:pPr>
                <a:defRPr/>
              </a:pPr>
              <a:t>‹#›</a:t>
            </a:fld>
            <a:endParaRPr lang="en-US">
              <a:solidFill>
                <a:srgbClr val="52CC27"/>
              </a:solidFill>
              <a:latin typeface="Helvetica" pitchFamily="2" charset="0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63B85DD-0B5D-1F4B-8535-F94D0A6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123" y="201151"/>
            <a:ext cx="2743200" cy="365125"/>
          </a:xfrm>
        </p:spPr>
        <p:txBody>
          <a:bodyPr/>
          <a:lstStyle>
            <a:lvl1pPr>
              <a:defRPr>
                <a:solidFill>
                  <a:srgbClr val="3B921E"/>
                </a:solidFill>
                <a:latin typeface="Helvetica" pitchFamily="2" charset="0"/>
              </a:defRPr>
            </a:lvl1pPr>
          </a:lstStyle>
          <a:p>
            <a:fld id="{B482FB84-CCED-5648-B134-738F8627F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F384E495-888E-9C49-B1E0-DC3B2334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6418"/>
            <a:ext cx="11811000" cy="10267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8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">
          <p15:clr>
            <a:srgbClr val="FBAE40"/>
          </p15:clr>
        </p15:guide>
        <p15:guide id="2" orient="horz" pos="4200">
          <p15:clr>
            <a:srgbClr val="FBAE40"/>
          </p15:clr>
        </p15:guide>
        <p15:guide id="3" pos="120">
          <p15:clr>
            <a:srgbClr val="FBAE40"/>
          </p15:clr>
        </p15:guide>
        <p15:guide id="4" pos="7560">
          <p15:clr>
            <a:srgbClr val="FBAE40"/>
          </p15:clr>
        </p15:guide>
        <p15:guide id="5" orient="horz" pos="816">
          <p15:clr>
            <a:srgbClr val="FBAE40"/>
          </p15:clr>
        </p15:guide>
        <p15:guide id="6" pos="7200">
          <p15:clr>
            <a:srgbClr val="FBAE40"/>
          </p15:clr>
        </p15:guide>
        <p15:guide id="8" pos="5760">
          <p15:clr>
            <a:srgbClr val="FBAE40"/>
          </p15:clr>
        </p15:guide>
        <p15:guide id="9" pos="5064">
          <p15:clr>
            <a:srgbClr val="FBAE40"/>
          </p15:clr>
        </p15:guide>
        <p15:guide id="10" pos="4320">
          <p15:clr>
            <a:srgbClr val="FBAE40"/>
          </p15:clr>
        </p15:guide>
        <p15:guide id="11" orient="horz" pos="3216">
          <p15:clr>
            <a:srgbClr val="FBAE40"/>
          </p15:clr>
        </p15:guide>
        <p15:guide id="12" orient="horz" pos="3120">
          <p15:clr>
            <a:srgbClr val="FBAE40"/>
          </p15:clr>
        </p15:guide>
        <p15:guide id="14" orient="horz" pos="1104">
          <p15:clr>
            <a:srgbClr val="FBAE40"/>
          </p15:clr>
        </p15:guide>
        <p15:guide id="15" orient="horz" pos="4104">
          <p15:clr>
            <a:srgbClr val="FBAE40"/>
          </p15:clr>
        </p15:guide>
        <p15:guide id="16" orient="horz" pos="302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05779-9F43-E84B-BBAF-37CDC4A57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304800"/>
            <a:ext cx="2770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14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304800"/>
            <a:ext cx="2770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476250" y="3187700"/>
            <a:ext cx="7626350" cy="609600"/>
            <a:chOff x="476534" y="3187976"/>
            <a:chExt cx="7626272" cy="609082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476534" y="3187976"/>
              <a:ext cx="2822081" cy="609082"/>
              <a:chOff x="339725" y="371475"/>
              <a:chExt cx="2647951" cy="571500"/>
            </a:xfrm>
            <a:solidFill>
              <a:srgbClr val="7AB9FF"/>
            </a:solidFill>
          </p:grpSpPr>
          <p:sp>
            <p:nvSpPr>
              <p:cNvPr id="19" name="Freeform 55"/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56"/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57"/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58"/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59"/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60"/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61"/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6"/>
            <p:cNvGrpSpPr/>
            <p:nvPr userDrawn="1"/>
          </p:nvGrpSpPr>
          <p:grpSpPr>
            <a:xfrm>
              <a:off x="3566225" y="3234889"/>
              <a:ext cx="4536581" cy="535006"/>
              <a:chOff x="3151188" y="2668588"/>
              <a:chExt cx="4267200" cy="503238"/>
            </a:xfrm>
            <a:solidFill>
              <a:schemeClr val="bg1"/>
            </a:solidFill>
          </p:grpSpPr>
          <p:sp>
            <p:nvSpPr>
              <p:cNvPr id="8" name="Freeform 107"/>
              <p:cNvSpPr>
                <a:spLocks/>
              </p:cNvSpPr>
              <p:nvPr/>
            </p:nvSpPr>
            <p:spPr bwMode="auto">
              <a:xfrm>
                <a:off x="3151188" y="2676526"/>
                <a:ext cx="504825" cy="487363"/>
              </a:xfrm>
              <a:custGeom>
                <a:avLst/>
                <a:gdLst>
                  <a:gd name="T0" fmla="*/ 0 w 318"/>
                  <a:gd name="T1" fmla="*/ 307 h 307"/>
                  <a:gd name="T2" fmla="*/ 0 w 318"/>
                  <a:gd name="T3" fmla="*/ 0 h 307"/>
                  <a:gd name="T4" fmla="*/ 47 w 318"/>
                  <a:gd name="T5" fmla="*/ 0 h 307"/>
                  <a:gd name="T6" fmla="*/ 158 w 318"/>
                  <a:gd name="T7" fmla="*/ 259 h 307"/>
                  <a:gd name="T8" fmla="*/ 268 w 318"/>
                  <a:gd name="T9" fmla="*/ 0 h 307"/>
                  <a:gd name="T10" fmla="*/ 318 w 318"/>
                  <a:gd name="T11" fmla="*/ 0 h 307"/>
                  <a:gd name="T12" fmla="*/ 318 w 318"/>
                  <a:gd name="T13" fmla="*/ 307 h 307"/>
                  <a:gd name="T14" fmla="*/ 285 w 318"/>
                  <a:gd name="T15" fmla="*/ 307 h 307"/>
                  <a:gd name="T16" fmla="*/ 285 w 318"/>
                  <a:gd name="T17" fmla="*/ 33 h 307"/>
                  <a:gd name="T18" fmla="*/ 169 w 318"/>
                  <a:gd name="T19" fmla="*/ 307 h 307"/>
                  <a:gd name="T20" fmla="*/ 148 w 318"/>
                  <a:gd name="T21" fmla="*/ 307 h 307"/>
                  <a:gd name="T22" fmla="*/ 30 w 318"/>
                  <a:gd name="T23" fmla="*/ 33 h 307"/>
                  <a:gd name="T24" fmla="*/ 30 w 318"/>
                  <a:gd name="T25" fmla="*/ 307 h 307"/>
                  <a:gd name="T26" fmla="*/ 0 w 318"/>
                  <a:gd name="T27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8" h="307">
                    <a:moveTo>
                      <a:pt x="0" y="307"/>
                    </a:moveTo>
                    <a:lnTo>
                      <a:pt x="0" y="0"/>
                    </a:lnTo>
                    <a:lnTo>
                      <a:pt x="47" y="0"/>
                    </a:lnTo>
                    <a:lnTo>
                      <a:pt x="158" y="259"/>
                    </a:lnTo>
                    <a:lnTo>
                      <a:pt x="268" y="0"/>
                    </a:lnTo>
                    <a:lnTo>
                      <a:pt x="318" y="0"/>
                    </a:lnTo>
                    <a:lnTo>
                      <a:pt x="318" y="307"/>
                    </a:lnTo>
                    <a:lnTo>
                      <a:pt x="285" y="307"/>
                    </a:lnTo>
                    <a:lnTo>
                      <a:pt x="285" y="33"/>
                    </a:lnTo>
                    <a:lnTo>
                      <a:pt x="169" y="307"/>
                    </a:lnTo>
                    <a:lnTo>
                      <a:pt x="148" y="307"/>
                    </a:lnTo>
                    <a:lnTo>
                      <a:pt x="30" y="33"/>
                    </a:lnTo>
                    <a:lnTo>
                      <a:pt x="30" y="307"/>
                    </a:lnTo>
                    <a:lnTo>
                      <a:pt x="0" y="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108"/>
              <p:cNvSpPr>
                <a:spLocks noEditPoints="1"/>
              </p:cNvSpPr>
              <p:nvPr/>
            </p:nvSpPr>
            <p:spPr bwMode="auto">
              <a:xfrm>
                <a:off x="3727450" y="2668588"/>
                <a:ext cx="496888" cy="503238"/>
              </a:xfrm>
              <a:custGeom>
                <a:avLst/>
                <a:gdLst>
                  <a:gd name="T0" fmla="*/ 0 w 133"/>
                  <a:gd name="T1" fmla="*/ 67 h 132"/>
                  <a:gd name="T2" fmla="*/ 67 w 133"/>
                  <a:gd name="T3" fmla="*/ 0 h 132"/>
                  <a:gd name="T4" fmla="*/ 133 w 133"/>
                  <a:gd name="T5" fmla="*/ 66 h 132"/>
                  <a:gd name="T6" fmla="*/ 67 w 133"/>
                  <a:gd name="T7" fmla="*/ 132 h 132"/>
                  <a:gd name="T8" fmla="*/ 0 w 133"/>
                  <a:gd name="T9" fmla="*/ 67 h 132"/>
                  <a:gd name="T10" fmla="*/ 14 w 133"/>
                  <a:gd name="T11" fmla="*/ 66 h 132"/>
                  <a:gd name="T12" fmla="*/ 67 w 133"/>
                  <a:gd name="T13" fmla="*/ 120 h 132"/>
                  <a:gd name="T14" fmla="*/ 119 w 133"/>
                  <a:gd name="T15" fmla="*/ 66 h 132"/>
                  <a:gd name="T16" fmla="*/ 67 w 133"/>
                  <a:gd name="T17" fmla="*/ 13 h 132"/>
                  <a:gd name="T18" fmla="*/ 14 w 133"/>
                  <a:gd name="T19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2">
                    <a:moveTo>
                      <a:pt x="0" y="67"/>
                    </a:moveTo>
                    <a:cubicBezTo>
                      <a:pt x="0" y="27"/>
                      <a:pt x="31" y="0"/>
                      <a:pt x="67" y="0"/>
                    </a:cubicBezTo>
                    <a:cubicBezTo>
                      <a:pt x="104" y="0"/>
                      <a:pt x="133" y="29"/>
                      <a:pt x="133" y="66"/>
                    </a:cubicBezTo>
                    <a:cubicBezTo>
                      <a:pt x="133" y="104"/>
                      <a:pt x="104" y="132"/>
                      <a:pt x="67" y="132"/>
                    </a:cubicBezTo>
                    <a:cubicBezTo>
                      <a:pt x="29" y="132"/>
                      <a:pt x="0" y="103"/>
                      <a:pt x="0" y="67"/>
                    </a:cubicBezTo>
                    <a:close/>
                    <a:moveTo>
                      <a:pt x="14" y="66"/>
                    </a:moveTo>
                    <a:cubicBezTo>
                      <a:pt x="14" y="96"/>
                      <a:pt x="37" y="120"/>
                      <a:pt x="67" y="120"/>
                    </a:cubicBezTo>
                    <a:cubicBezTo>
                      <a:pt x="97" y="120"/>
                      <a:pt x="119" y="95"/>
                      <a:pt x="119" y="66"/>
                    </a:cubicBezTo>
                    <a:cubicBezTo>
                      <a:pt x="119" y="37"/>
                      <a:pt x="97" y="13"/>
                      <a:pt x="67" y="13"/>
                    </a:cubicBezTo>
                    <a:cubicBezTo>
                      <a:pt x="37" y="13"/>
                      <a:pt x="14" y="36"/>
                      <a:pt x="14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109"/>
              <p:cNvSpPr>
                <a:spLocks noEditPoints="1"/>
              </p:cNvSpPr>
              <p:nvPr/>
            </p:nvSpPr>
            <p:spPr bwMode="auto">
              <a:xfrm>
                <a:off x="4276725" y="2668588"/>
                <a:ext cx="498475" cy="503238"/>
              </a:xfrm>
              <a:custGeom>
                <a:avLst/>
                <a:gdLst>
                  <a:gd name="T0" fmla="*/ 0 w 133"/>
                  <a:gd name="T1" fmla="*/ 67 h 132"/>
                  <a:gd name="T2" fmla="*/ 67 w 133"/>
                  <a:gd name="T3" fmla="*/ 0 h 132"/>
                  <a:gd name="T4" fmla="*/ 133 w 133"/>
                  <a:gd name="T5" fmla="*/ 66 h 132"/>
                  <a:gd name="T6" fmla="*/ 67 w 133"/>
                  <a:gd name="T7" fmla="*/ 132 h 132"/>
                  <a:gd name="T8" fmla="*/ 0 w 133"/>
                  <a:gd name="T9" fmla="*/ 67 h 132"/>
                  <a:gd name="T10" fmla="*/ 14 w 133"/>
                  <a:gd name="T11" fmla="*/ 66 h 132"/>
                  <a:gd name="T12" fmla="*/ 67 w 133"/>
                  <a:gd name="T13" fmla="*/ 120 h 132"/>
                  <a:gd name="T14" fmla="*/ 119 w 133"/>
                  <a:gd name="T15" fmla="*/ 66 h 132"/>
                  <a:gd name="T16" fmla="*/ 67 w 133"/>
                  <a:gd name="T17" fmla="*/ 13 h 132"/>
                  <a:gd name="T18" fmla="*/ 14 w 133"/>
                  <a:gd name="T19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2">
                    <a:moveTo>
                      <a:pt x="0" y="67"/>
                    </a:moveTo>
                    <a:cubicBezTo>
                      <a:pt x="0" y="27"/>
                      <a:pt x="30" y="0"/>
                      <a:pt x="67" y="0"/>
                    </a:cubicBezTo>
                    <a:cubicBezTo>
                      <a:pt x="104" y="0"/>
                      <a:pt x="133" y="29"/>
                      <a:pt x="133" y="66"/>
                    </a:cubicBezTo>
                    <a:cubicBezTo>
                      <a:pt x="133" y="104"/>
                      <a:pt x="104" y="132"/>
                      <a:pt x="67" y="132"/>
                    </a:cubicBezTo>
                    <a:cubicBezTo>
                      <a:pt x="29" y="132"/>
                      <a:pt x="0" y="103"/>
                      <a:pt x="0" y="67"/>
                    </a:cubicBezTo>
                    <a:close/>
                    <a:moveTo>
                      <a:pt x="14" y="66"/>
                    </a:moveTo>
                    <a:cubicBezTo>
                      <a:pt x="14" y="96"/>
                      <a:pt x="37" y="120"/>
                      <a:pt x="67" y="120"/>
                    </a:cubicBezTo>
                    <a:cubicBezTo>
                      <a:pt x="97" y="120"/>
                      <a:pt x="119" y="95"/>
                      <a:pt x="119" y="66"/>
                    </a:cubicBezTo>
                    <a:cubicBezTo>
                      <a:pt x="119" y="37"/>
                      <a:pt x="97" y="13"/>
                      <a:pt x="67" y="13"/>
                    </a:cubicBezTo>
                    <a:cubicBezTo>
                      <a:pt x="37" y="13"/>
                      <a:pt x="14" y="36"/>
                      <a:pt x="14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10"/>
              <p:cNvSpPr>
                <a:spLocks/>
              </p:cNvSpPr>
              <p:nvPr/>
            </p:nvSpPr>
            <p:spPr bwMode="auto">
              <a:xfrm>
                <a:off x="4849813" y="2676526"/>
                <a:ext cx="385763" cy="487363"/>
              </a:xfrm>
              <a:custGeom>
                <a:avLst/>
                <a:gdLst>
                  <a:gd name="T0" fmla="*/ 210 w 243"/>
                  <a:gd name="T1" fmla="*/ 257 h 307"/>
                  <a:gd name="T2" fmla="*/ 210 w 243"/>
                  <a:gd name="T3" fmla="*/ 0 h 307"/>
                  <a:gd name="T4" fmla="*/ 243 w 243"/>
                  <a:gd name="T5" fmla="*/ 0 h 307"/>
                  <a:gd name="T6" fmla="*/ 243 w 243"/>
                  <a:gd name="T7" fmla="*/ 307 h 307"/>
                  <a:gd name="T8" fmla="*/ 210 w 243"/>
                  <a:gd name="T9" fmla="*/ 307 h 307"/>
                  <a:gd name="T10" fmla="*/ 31 w 243"/>
                  <a:gd name="T11" fmla="*/ 48 h 307"/>
                  <a:gd name="T12" fmla="*/ 33 w 243"/>
                  <a:gd name="T13" fmla="*/ 307 h 307"/>
                  <a:gd name="T14" fmla="*/ 0 w 243"/>
                  <a:gd name="T15" fmla="*/ 307 h 307"/>
                  <a:gd name="T16" fmla="*/ 0 w 243"/>
                  <a:gd name="T17" fmla="*/ 0 h 307"/>
                  <a:gd name="T18" fmla="*/ 33 w 243"/>
                  <a:gd name="T19" fmla="*/ 0 h 307"/>
                  <a:gd name="T20" fmla="*/ 210 w 243"/>
                  <a:gd name="T21" fmla="*/ 25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3" h="307">
                    <a:moveTo>
                      <a:pt x="210" y="257"/>
                    </a:moveTo>
                    <a:lnTo>
                      <a:pt x="210" y="0"/>
                    </a:lnTo>
                    <a:lnTo>
                      <a:pt x="243" y="0"/>
                    </a:lnTo>
                    <a:lnTo>
                      <a:pt x="243" y="307"/>
                    </a:lnTo>
                    <a:lnTo>
                      <a:pt x="210" y="307"/>
                    </a:lnTo>
                    <a:lnTo>
                      <a:pt x="31" y="48"/>
                    </a:lnTo>
                    <a:lnTo>
                      <a:pt x="33" y="307"/>
                    </a:lnTo>
                    <a:lnTo>
                      <a:pt x="0" y="307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210" y="2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11"/>
              <p:cNvSpPr>
                <a:spLocks noEditPoints="1"/>
              </p:cNvSpPr>
              <p:nvPr/>
            </p:nvSpPr>
            <p:spPr bwMode="auto">
              <a:xfrm>
                <a:off x="6227763" y="2676526"/>
                <a:ext cx="457200" cy="487363"/>
              </a:xfrm>
              <a:custGeom>
                <a:avLst/>
                <a:gdLst>
                  <a:gd name="T0" fmla="*/ 52 w 288"/>
                  <a:gd name="T1" fmla="*/ 307 h 307"/>
                  <a:gd name="T2" fmla="*/ 0 w 288"/>
                  <a:gd name="T3" fmla="*/ 307 h 307"/>
                  <a:gd name="T4" fmla="*/ 123 w 288"/>
                  <a:gd name="T5" fmla="*/ 0 h 307"/>
                  <a:gd name="T6" fmla="*/ 165 w 288"/>
                  <a:gd name="T7" fmla="*/ 0 h 307"/>
                  <a:gd name="T8" fmla="*/ 288 w 288"/>
                  <a:gd name="T9" fmla="*/ 307 h 307"/>
                  <a:gd name="T10" fmla="*/ 236 w 288"/>
                  <a:gd name="T11" fmla="*/ 307 h 307"/>
                  <a:gd name="T12" fmla="*/ 208 w 288"/>
                  <a:gd name="T13" fmla="*/ 235 h 307"/>
                  <a:gd name="T14" fmla="*/ 78 w 288"/>
                  <a:gd name="T15" fmla="*/ 235 h 307"/>
                  <a:gd name="T16" fmla="*/ 52 w 288"/>
                  <a:gd name="T17" fmla="*/ 307 h 307"/>
                  <a:gd name="T18" fmla="*/ 142 w 288"/>
                  <a:gd name="T19" fmla="*/ 57 h 307"/>
                  <a:gd name="T20" fmla="*/ 92 w 288"/>
                  <a:gd name="T21" fmla="*/ 194 h 307"/>
                  <a:gd name="T22" fmla="*/ 193 w 288"/>
                  <a:gd name="T23" fmla="*/ 194 h 307"/>
                  <a:gd name="T24" fmla="*/ 142 w 288"/>
                  <a:gd name="T25" fmla="*/ 5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8" h="307">
                    <a:moveTo>
                      <a:pt x="52" y="307"/>
                    </a:moveTo>
                    <a:lnTo>
                      <a:pt x="0" y="307"/>
                    </a:lnTo>
                    <a:lnTo>
                      <a:pt x="123" y="0"/>
                    </a:lnTo>
                    <a:lnTo>
                      <a:pt x="165" y="0"/>
                    </a:lnTo>
                    <a:lnTo>
                      <a:pt x="288" y="307"/>
                    </a:lnTo>
                    <a:lnTo>
                      <a:pt x="236" y="307"/>
                    </a:lnTo>
                    <a:lnTo>
                      <a:pt x="208" y="235"/>
                    </a:lnTo>
                    <a:lnTo>
                      <a:pt x="78" y="235"/>
                    </a:lnTo>
                    <a:lnTo>
                      <a:pt x="52" y="307"/>
                    </a:lnTo>
                    <a:close/>
                    <a:moveTo>
                      <a:pt x="142" y="57"/>
                    </a:moveTo>
                    <a:lnTo>
                      <a:pt x="92" y="194"/>
                    </a:lnTo>
                    <a:lnTo>
                      <a:pt x="193" y="194"/>
                    </a:lnTo>
                    <a:lnTo>
                      <a:pt x="14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2"/>
              <p:cNvSpPr>
                <a:spLocks/>
              </p:cNvSpPr>
              <p:nvPr/>
            </p:nvSpPr>
            <p:spPr bwMode="auto">
              <a:xfrm>
                <a:off x="6732588" y="2676526"/>
                <a:ext cx="338138" cy="487363"/>
              </a:xfrm>
              <a:custGeom>
                <a:avLst/>
                <a:gdLst>
                  <a:gd name="T0" fmla="*/ 0 w 90"/>
                  <a:gd name="T1" fmla="*/ 0 h 128"/>
                  <a:gd name="T2" fmla="*/ 36 w 90"/>
                  <a:gd name="T3" fmla="*/ 0 h 128"/>
                  <a:gd name="T4" fmla="*/ 73 w 90"/>
                  <a:gd name="T5" fmla="*/ 8 h 128"/>
                  <a:gd name="T6" fmla="*/ 90 w 90"/>
                  <a:gd name="T7" fmla="*/ 42 h 128"/>
                  <a:gd name="T8" fmla="*/ 83 w 90"/>
                  <a:gd name="T9" fmla="*/ 66 h 128"/>
                  <a:gd name="T10" fmla="*/ 58 w 90"/>
                  <a:gd name="T11" fmla="*/ 80 h 128"/>
                  <a:gd name="T12" fmla="*/ 88 w 90"/>
                  <a:gd name="T13" fmla="*/ 128 h 128"/>
                  <a:gd name="T14" fmla="*/ 67 w 90"/>
                  <a:gd name="T15" fmla="*/ 128 h 128"/>
                  <a:gd name="T16" fmla="*/ 32 w 90"/>
                  <a:gd name="T17" fmla="*/ 70 h 128"/>
                  <a:gd name="T18" fmla="*/ 36 w 90"/>
                  <a:gd name="T19" fmla="*/ 70 h 128"/>
                  <a:gd name="T20" fmla="*/ 62 w 90"/>
                  <a:gd name="T21" fmla="*/ 65 h 128"/>
                  <a:gd name="T22" fmla="*/ 70 w 90"/>
                  <a:gd name="T23" fmla="*/ 44 h 128"/>
                  <a:gd name="T24" fmla="*/ 59 w 90"/>
                  <a:gd name="T25" fmla="*/ 22 h 128"/>
                  <a:gd name="T26" fmla="*/ 38 w 90"/>
                  <a:gd name="T27" fmla="*/ 18 h 128"/>
                  <a:gd name="T28" fmla="*/ 20 w 90"/>
                  <a:gd name="T29" fmla="*/ 18 h 128"/>
                  <a:gd name="T30" fmla="*/ 20 w 90"/>
                  <a:gd name="T31" fmla="*/ 128 h 128"/>
                  <a:gd name="T32" fmla="*/ 0 w 90"/>
                  <a:gd name="T33" fmla="*/ 128 h 128"/>
                  <a:gd name="T34" fmla="*/ 0 w 90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12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56" y="0"/>
                      <a:pt x="66" y="3"/>
                      <a:pt x="73" y="8"/>
                    </a:cubicBezTo>
                    <a:cubicBezTo>
                      <a:pt x="84" y="14"/>
                      <a:pt x="90" y="28"/>
                      <a:pt x="90" y="42"/>
                    </a:cubicBezTo>
                    <a:cubicBezTo>
                      <a:pt x="90" y="51"/>
                      <a:pt x="88" y="60"/>
                      <a:pt x="83" y="66"/>
                    </a:cubicBezTo>
                    <a:cubicBezTo>
                      <a:pt x="76" y="76"/>
                      <a:pt x="68" y="79"/>
                      <a:pt x="58" y="80"/>
                    </a:cubicBezTo>
                    <a:cubicBezTo>
                      <a:pt x="88" y="128"/>
                      <a:pt x="88" y="128"/>
                      <a:pt x="88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45" y="70"/>
                      <a:pt x="56" y="70"/>
                      <a:pt x="62" y="65"/>
                    </a:cubicBezTo>
                    <a:cubicBezTo>
                      <a:pt x="67" y="59"/>
                      <a:pt x="70" y="52"/>
                      <a:pt x="70" y="44"/>
                    </a:cubicBezTo>
                    <a:cubicBezTo>
                      <a:pt x="70" y="35"/>
                      <a:pt x="66" y="27"/>
                      <a:pt x="59" y="22"/>
                    </a:cubicBezTo>
                    <a:cubicBezTo>
                      <a:pt x="54" y="19"/>
                      <a:pt x="47" y="18"/>
                      <a:pt x="38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28"/>
                      <a:pt x="20" y="128"/>
                      <a:pt x="20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13"/>
              <p:cNvSpPr>
                <a:spLocks/>
              </p:cNvSpPr>
              <p:nvPr/>
            </p:nvSpPr>
            <p:spPr bwMode="auto">
              <a:xfrm>
                <a:off x="7104063" y="2668588"/>
                <a:ext cx="314325" cy="503238"/>
              </a:xfrm>
              <a:custGeom>
                <a:avLst/>
                <a:gdLst>
                  <a:gd name="T0" fmla="*/ 21 w 84"/>
                  <a:gd name="T1" fmla="*/ 92 h 132"/>
                  <a:gd name="T2" fmla="*/ 42 w 84"/>
                  <a:gd name="T3" fmla="*/ 115 h 132"/>
                  <a:gd name="T4" fmla="*/ 63 w 84"/>
                  <a:gd name="T5" fmla="*/ 94 h 132"/>
                  <a:gd name="T6" fmla="*/ 35 w 84"/>
                  <a:gd name="T7" fmla="*/ 71 h 132"/>
                  <a:gd name="T8" fmla="*/ 3 w 84"/>
                  <a:gd name="T9" fmla="*/ 36 h 132"/>
                  <a:gd name="T10" fmla="*/ 43 w 84"/>
                  <a:gd name="T11" fmla="*/ 0 h 132"/>
                  <a:gd name="T12" fmla="*/ 81 w 84"/>
                  <a:gd name="T13" fmla="*/ 35 h 132"/>
                  <a:gd name="T14" fmla="*/ 61 w 84"/>
                  <a:gd name="T15" fmla="*/ 35 h 132"/>
                  <a:gd name="T16" fmla="*/ 42 w 84"/>
                  <a:gd name="T17" fmla="*/ 17 h 132"/>
                  <a:gd name="T18" fmla="*/ 23 w 84"/>
                  <a:gd name="T19" fmla="*/ 35 h 132"/>
                  <a:gd name="T20" fmla="*/ 53 w 84"/>
                  <a:gd name="T21" fmla="*/ 58 h 132"/>
                  <a:gd name="T22" fmla="*/ 84 w 84"/>
                  <a:gd name="T23" fmla="*/ 93 h 132"/>
                  <a:gd name="T24" fmla="*/ 42 w 84"/>
                  <a:gd name="T25" fmla="*/ 132 h 132"/>
                  <a:gd name="T26" fmla="*/ 0 w 84"/>
                  <a:gd name="T27" fmla="*/ 92 h 132"/>
                  <a:gd name="T28" fmla="*/ 21 w 84"/>
                  <a:gd name="T29" fmla="*/ 9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132">
                    <a:moveTo>
                      <a:pt x="21" y="92"/>
                    </a:moveTo>
                    <a:cubicBezTo>
                      <a:pt x="22" y="111"/>
                      <a:pt x="36" y="115"/>
                      <a:pt x="42" y="115"/>
                    </a:cubicBezTo>
                    <a:cubicBezTo>
                      <a:pt x="54" y="115"/>
                      <a:pt x="63" y="106"/>
                      <a:pt x="63" y="94"/>
                    </a:cubicBezTo>
                    <a:cubicBezTo>
                      <a:pt x="63" y="80"/>
                      <a:pt x="51" y="77"/>
                      <a:pt x="35" y="71"/>
                    </a:cubicBezTo>
                    <a:cubicBezTo>
                      <a:pt x="25" y="68"/>
                      <a:pt x="3" y="60"/>
                      <a:pt x="3" y="36"/>
                    </a:cubicBezTo>
                    <a:cubicBezTo>
                      <a:pt x="2" y="13"/>
                      <a:pt x="23" y="0"/>
                      <a:pt x="43" y="0"/>
                    </a:cubicBezTo>
                    <a:cubicBezTo>
                      <a:pt x="59" y="0"/>
                      <a:pt x="80" y="8"/>
                      <a:pt x="8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0" y="28"/>
                      <a:pt x="57" y="17"/>
                      <a:pt x="42" y="17"/>
                    </a:cubicBezTo>
                    <a:cubicBezTo>
                      <a:pt x="32" y="17"/>
                      <a:pt x="23" y="24"/>
                      <a:pt x="23" y="35"/>
                    </a:cubicBezTo>
                    <a:cubicBezTo>
                      <a:pt x="23" y="47"/>
                      <a:pt x="32" y="50"/>
                      <a:pt x="53" y="58"/>
                    </a:cubicBezTo>
                    <a:cubicBezTo>
                      <a:pt x="69" y="65"/>
                      <a:pt x="84" y="73"/>
                      <a:pt x="84" y="93"/>
                    </a:cubicBezTo>
                    <a:cubicBezTo>
                      <a:pt x="84" y="114"/>
                      <a:pt x="70" y="132"/>
                      <a:pt x="42" y="132"/>
                    </a:cubicBezTo>
                    <a:cubicBezTo>
                      <a:pt x="17" y="132"/>
                      <a:pt x="1" y="117"/>
                      <a:pt x="0" y="92"/>
                    </a:cubicBezTo>
                    <a:lnTo>
                      <a:pt x="21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14"/>
              <p:cNvSpPr>
                <a:spLocks/>
              </p:cNvSpPr>
              <p:nvPr/>
            </p:nvSpPr>
            <p:spPr bwMode="auto">
              <a:xfrm>
                <a:off x="5314950" y="2862263"/>
                <a:ext cx="134938" cy="301625"/>
              </a:xfrm>
              <a:custGeom>
                <a:avLst/>
                <a:gdLst>
                  <a:gd name="T0" fmla="*/ 23 w 85"/>
                  <a:gd name="T1" fmla="*/ 75 h 190"/>
                  <a:gd name="T2" fmla="*/ 0 w 85"/>
                  <a:gd name="T3" fmla="*/ 75 h 190"/>
                  <a:gd name="T4" fmla="*/ 4 w 85"/>
                  <a:gd name="T5" fmla="*/ 48 h 190"/>
                  <a:gd name="T6" fmla="*/ 28 w 85"/>
                  <a:gd name="T7" fmla="*/ 48 h 190"/>
                  <a:gd name="T8" fmla="*/ 37 w 85"/>
                  <a:gd name="T9" fmla="*/ 0 h 190"/>
                  <a:gd name="T10" fmla="*/ 70 w 85"/>
                  <a:gd name="T11" fmla="*/ 0 h 190"/>
                  <a:gd name="T12" fmla="*/ 61 w 85"/>
                  <a:gd name="T13" fmla="*/ 48 h 190"/>
                  <a:gd name="T14" fmla="*/ 85 w 85"/>
                  <a:gd name="T15" fmla="*/ 48 h 190"/>
                  <a:gd name="T16" fmla="*/ 80 w 85"/>
                  <a:gd name="T17" fmla="*/ 75 h 190"/>
                  <a:gd name="T18" fmla="*/ 56 w 85"/>
                  <a:gd name="T19" fmla="*/ 75 h 190"/>
                  <a:gd name="T20" fmla="*/ 35 w 85"/>
                  <a:gd name="T21" fmla="*/ 190 h 190"/>
                  <a:gd name="T22" fmla="*/ 2 w 85"/>
                  <a:gd name="T23" fmla="*/ 190 h 190"/>
                  <a:gd name="T24" fmla="*/ 23 w 85"/>
                  <a:gd name="T25" fmla="*/ 7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190">
                    <a:moveTo>
                      <a:pt x="23" y="75"/>
                    </a:moveTo>
                    <a:lnTo>
                      <a:pt x="0" y="75"/>
                    </a:lnTo>
                    <a:lnTo>
                      <a:pt x="4" y="48"/>
                    </a:lnTo>
                    <a:lnTo>
                      <a:pt x="28" y="48"/>
                    </a:lnTo>
                    <a:lnTo>
                      <a:pt x="37" y="0"/>
                    </a:lnTo>
                    <a:lnTo>
                      <a:pt x="70" y="0"/>
                    </a:lnTo>
                    <a:lnTo>
                      <a:pt x="61" y="48"/>
                    </a:lnTo>
                    <a:lnTo>
                      <a:pt x="85" y="48"/>
                    </a:lnTo>
                    <a:lnTo>
                      <a:pt x="80" y="75"/>
                    </a:lnTo>
                    <a:lnTo>
                      <a:pt x="56" y="75"/>
                    </a:lnTo>
                    <a:lnTo>
                      <a:pt x="35" y="190"/>
                    </a:lnTo>
                    <a:lnTo>
                      <a:pt x="2" y="190"/>
                    </a:lnTo>
                    <a:lnTo>
                      <a:pt x="23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115"/>
              <p:cNvSpPr>
                <a:spLocks/>
              </p:cNvSpPr>
              <p:nvPr/>
            </p:nvSpPr>
            <p:spPr bwMode="auto">
              <a:xfrm>
                <a:off x="5670550" y="2676526"/>
                <a:ext cx="504825" cy="487363"/>
              </a:xfrm>
              <a:custGeom>
                <a:avLst/>
                <a:gdLst>
                  <a:gd name="T0" fmla="*/ 135 w 135"/>
                  <a:gd name="T1" fmla="*/ 128 h 128"/>
                  <a:gd name="T2" fmla="*/ 135 w 135"/>
                  <a:gd name="T3" fmla="*/ 0 h 128"/>
                  <a:gd name="T4" fmla="*/ 107 w 135"/>
                  <a:gd name="T5" fmla="*/ 0 h 128"/>
                  <a:gd name="T6" fmla="*/ 68 w 135"/>
                  <a:gd name="T7" fmla="*/ 99 h 128"/>
                  <a:gd name="T8" fmla="*/ 28 w 135"/>
                  <a:gd name="T9" fmla="*/ 1 h 128"/>
                  <a:gd name="T10" fmla="*/ 0 w 135"/>
                  <a:gd name="T11" fmla="*/ 1 h 128"/>
                  <a:gd name="T12" fmla="*/ 0 w 135"/>
                  <a:gd name="T13" fmla="*/ 66 h 128"/>
                  <a:gd name="T14" fmla="*/ 3 w 135"/>
                  <a:gd name="T15" fmla="*/ 70 h 128"/>
                  <a:gd name="T16" fmla="*/ 11 w 135"/>
                  <a:gd name="T17" fmla="*/ 100 h 128"/>
                  <a:gd name="T18" fmla="*/ 0 w 135"/>
                  <a:gd name="T19" fmla="*/ 122 h 128"/>
                  <a:gd name="T20" fmla="*/ 0 w 135"/>
                  <a:gd name="T21" fmla="*/ 128 h 128"/>
                  <a:gd name="T22" fmla="*/ 19 w 135"/>
                  <a:gd name="T23" fmla="*/ 128 h 128"/>
                  <a:gd name="T24" fmla="*/ 18 w 135"/>
                  <a:gd name="T25" fmla="*/ 21 h 128"/>
                  <a:gd name="T26" fmla="*/ 61 w 135"/>
                  <a:gd name="T27" fmla="*/ 128 h 128"/>
                  <a:gd name="T28" fmla="*/ 74 w 135"/>
                  <a:gd name="T29" fmla="*/ 128 h 128"/>
                  <a:gd name="T30" fmla="*/ 116 w 135"/>
                  <a:gd name="T31" fmla="*/ 20 h 128"/>
                  <a:gd name="T32" fmla="*/ 116 w 135"/>
                  <a:gd name="T33" fmla="*/ 128 h 128"/>
                  <a:gd name="T34" fmla="*/ 135 w 135"/>
                  <a:gd name="T3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5" h="128">
                    <a:moveTo>
                      <a:pt x="135" y="128"/>
                    </a:moveTo>
                    <a:cubicBezTo>
                      <a:pt x="135" y="0"/>
                      <a:pt x="135" y="0"/>
                      <a:pt x="135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68" y="99"/>
                      <a:pt x="68" y="99"/>
                      <a:pt x="68" y="99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8"/>
                      <a:pt x="2" y="69"/>
                      <a:pt x="3" y="70"/>
                    </a:cubicBezTo>
                    <a:cubicBezTo>
                      <a:pt x="10" y="78"/>
                      <a:pt x="13" y="89"/>
                      <a:pt x="11" y="100"/>
                    </a:cubicBezTo>
                    <a:cubicBezTo>
                      <a:pt x="9" y="108"/>
                      <a:pt x="6" y="115"/>
                      <a:pt x="0" y="12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61" y="128"/>
                      <a:pt x="61" y="128"/>
                      <a:pt x="61" y="128"/>
                    </a:cubicBezTo>
                    <a:cubicBezTo>
                      <a:pt x="74" y="128"/>
                      <a:pt x="74" y="128"/>
                      <a:pt x="74" y="128"/>
                    </a:cubicBezTo>
                    <a:cubicBezTo>
                      <a:pt x="116" y="20"/>
                      <a:pt x="116" y="20"/>
                      <a:pt x="116" y="20"/>
                    </a:cubicBezTo>
                    <a:cubicBezTo>
                      <a:pt x="116" y="128"/>
                      <a:pt x="116" y="128"/>
                      <a:pt x="116" y="128"/>
                    </a:cubicBezTo>
                    <a:lnTo>
                      <a:pt x="135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Freeform 116"/>
              <p:cNvSpPr>
                <a:spLocks noEditPoints="1"/>
              </p:cNvSpPr>
              <p:nvPr/>
            </p:nvSpPr>
            <p:spPr bwMode="auto">
              <a:xfrm>
                <a:off x="5426075" y="2932113"/>
                <a:ext cx="258763" cy="234950"/>
              </a:xfrm>
              <a:custGeom>
                <a:avLst/>
                <a:gdLst>
                  <a:gd name="T0" fmla="*/ 3 w 69"/>
                  <a:gd name="T1" fmla="*/ 31 h 62"/>
                  <a:gd name="T2" fmla="*/ 40 w 69"/>
                  <a:gd name="T3" fmla="*/ 0 h 62"/>
                  <a:gd name="T4" fmla="*/ 66 w 69"/>
                  <a:gd name="T5" fmla="*/ 31 h 62"/>
                  <a:gd name="T6" fmla="*/ 29 w 69"/>
                  <a:gd name="T7" fmla="*/ 62 h 62"/>
                  <a:gd name="T8" fmla="*/ 3 w 69"/>
                  <a:gd name="T9" fmla="*/ 31 h 62"/>
                  <a:gd name="T10" fmla="*/ 17 w 69"/>
                  <a:gd name="T11" fmla="*/ 31 h 62"/>
                  <a:gd name="T12" fmla="*/ 31 w 69"/>
                  <a:gd name="T13" fmla="*/ 49 h 62"/>
                  <a:gd name="T14" fmla="*/ 52 w 69"/>
                  <a:gd name="T15" fmla="*/ 31 h 62"/>
                  <a:gd name="T16" fmla="*/ 38 w 69"/>
                  <a:gd name="T17" fmla="*/ 13 h 62"/>
                  <a:gd name="T18" fmla="*/ 17 w 69"/>
                  <a:gd name="T1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62">
                    <a:moveTo>
                      <a:pt x="3" y="31"/>
                    </a:moveTo>
                    <a:cubicBezTo>
                      <a:pt x="6" y="16"/>
                      <a:pt x="20" y="0"/>
                      <a:pt x="40" y="0"/>
                    </a:cubicBezTo>
                    <a:cubicBezTo>
                      <a:pt x="61" y="0"/>
                      <a:pt x="69" y="16"/>
                      <a:pt x="66" y="31"/>
                    </a:cubicBezTo>
                    <a:cubicBezTo>
                      <a:pt x="63" y="47"/>
                      <a:pt x="49" y="62"/>
                      <a:pt x="29" y="62"/>
                    </a:cubicBezTo>
                    <a:cubicBezTo>
                      <a:pt x="8" y="62"/>
                      <a:pt x="0" y="47"/>
                      <a:pt x="3" y="31"/>
                    </a:cubicBezTo>
                    <a:close/>
                    <a:moveTo>
                      <a:pt x="17" y="31"/>
                    </a:moveTo>
                    <a:cubicBezTo>
                      <a:pt x="15" y="42"/>
                      <a:pt x="22" y="49"/>
                      <a:pt x="31" y="49"/>
                    </a:cubicBezTo>
                    <a:cubicBezTo>
                      <a:pt x="41" y="49"/>
                      <a:pt x="50" y="42"/>
                      <a:pt x="52" y="31"/>
                    </a:cubicBezTo>
                    <a:cubicBezTo>
                      <a:pt x="54" y="21"/>
                      <a:pt x="48" y="13"/>
                      <a:pt x="38" y="13"/>
                    </a:cubicBezTo>
                    <a:cubicBezTo>
                      <a:pt x="28" y="13"/>
                      <a:pt x="19" y="21"/>
                      <a:pt x="1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46272" y="4118616"/>
            <a:ext cx="5797548" cy="369332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2655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686"/>
            <a:ext cx="9080500" cy="742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9DB9-0ACB-4DF1-BEF9-676473155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6606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785" y="6265778"/>
            <a:ext cx="5821362" cy="127000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90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Sensitiv but unclassified – nasa interal use only – do not distribute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1DE6A-B4B7-4862-A966-8EB198103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67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0918-AA75-4162-AF4F-E136BE993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7937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D9B1-5CBE-48F4-BCBB-58A6D2E3A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6056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54021-E168-4B64-93D8-608001886D27}" type="datetimeFigureOut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785" y="6265778"/>
            <a:ext cx="5821362" cy="127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SBU - Sensitive But Unclassified – For NASA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A4FF33-F47E-4A69-A567-753EADF8D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564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05779-9F43-E84B-BBAF-37CDC4A57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304800"/>
            <a:ext cx="2770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44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7FD99449-D467-B845-A345-35B41EDB091C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E8E8EF30-16DD-A94A-9551-C54AB2EEF982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8858795" y="634955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3166D3B-435E-D84B-910A-A3156AB140C0}" type="slidenum">
              <a:rPr lang="en-US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4184" y="661178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000" b="1">
                <a:solidFill>
                  <a:srgbClr val="FF0000"/>
                </a:solidFill>
              </a:rPr>
              <a:t>NASA Internal Use Only </a:t>
            </a:r>
            <a:r>
              <a:rPr lang="en-US" sz="1000" b="1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000" b="1">
                <a:solidFill>
                  <a:srgbClr val="FF0000"/>
                </a:solidFill>
              </a:rPr>
              <a:t> Do Not Distribute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15384" y="1126961"/>
            <a:ext cx="11579837" cy="50332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635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7210-84AE-5546-A89B-04B75D699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981037"/>
            <a:ext cx="11271738" cy="5195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CAE6F-3B4E-F047-B84F-25773EA8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0920D-D2A8-7B49-AFF8-1174504D9B03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B1AD0-4802-8741-A2CE-D1FEEB24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A2B91-CF77-244E-9947-20FF3DF6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2BF-BFDF-0346-8A60-FD625CB7CD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5A7D4C7-BE43-2740-944B-ACA2FC48CF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275" y="100314"/>
            <a:ext cx="9239416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1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194E93A5-3B9C-1741-AA3F-7645A387AE0F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05779-9F43-E84B-BBAF-37CDC4A575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13" y="304800"/>
            <a:ext cx="2770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08DFDEA6-6BA9-864C-9B3A-272893615F5E}" type="datetime1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E1BE7875-39A5-5644-A9DA-05DC723FCA51}" type="datetime1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F2A46815-4FB6-3A42-8BBF-9E7CF0C3CA02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/>
          <a:p>
            <a:fld id="{80278D71-F8BE-3945-8587-74ED9E838FF3}" type="datetime1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9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3AAE50-75ED-E647-B6F6-CFBEC68872EE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92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7FD99449-D467-B845-A345-35B41EDB091C}" type="datetime1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676" y="6519124"/>
            <a:ext cx="1622323" cy="325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3" r:id="rId9"/>
    <p:sldLayoutId id="214748366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E49D73-27FA-E546-9314-1FA5937EB3C6}" type="datetime1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6E668-A638-6848-8ABF-F5D760985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55" r="1031"/>
          <a:stretch/>
        </p:blipFill>
        <p:spPr bwMode="auto">
          <a:xfrm>
            <a:off x="10925176" y="304800"/>
            <a:ext cx="9588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30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34963" y="103188"/>
            <a:ext cx="9080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4963" y="1003300"/>
            <a:ext cx="11539537" cy="535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9935" y="6607176"/>
            <a:ext cx="972065" cy="244628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482473A0-5DE3-47BC-9D6E-F923932906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631701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Mars Architecture Team (MAT)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BAE60D-0438-474E-961C-8B00EB0BB76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614400" y="-390314"/>
            <a:ext cx="2169021" cy="16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3" r:id="rId10"/>
    <p:sldLayoutId id="2147483714" r:id="rId11"/>
    <p:sldLayoutId id="2147483715" r:id="rId12"/>
  </p:sldLayoutIdLst>
  <p:hf hdr="0" ftr="0" dt="0"/>
  <p:txStyles>
    <p:titleStyle>
      <a:lvl1pPr algn="l" defTabSz="455613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56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charset="-128"/>
          <a:cs typeface="Arial" panose="020B0604020202020204" pitchFamily="34" charset="0"/>
        </a:defRPr>
      </a:lvl2pPr>
      <a:lvl3pPr algn="l" defTabSz="4556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charset="-128"/>
          <a:cs typeface="Arial" panose="020B0604020202020204" pitchFamily="34" charset="0"/>
        </a:defRPr>
      </a:lvl3pPr>
      <a:lvl4pPr algn="l" defTabSz="4556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charset="-128"/>
          <a:cs typeface="Arial" panose="020B0604020202020204" pitchFamily="34" charset="0"/>
        </a:defRPr>
      </a:lvl4pPr>
      <a:lvl5pPr algn="l" defTabSz="4556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charset="-128"/>
          <a:cs typeface="Arial" panose="020B0604020202020204" pitchFamily="34" charset="0"/>
        </a:defRPr>
      </a:lvl5pPr>
      <a:lvl6pPr marL="457146" algn="ctr" defTabSz="4571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293" algn="ctr" defTabSz="4571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440" algn="ctr" defTabSz="4571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586" algn="ctr" defTabSz="4571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1313" indent="-341313" algn="l" defTabSz="455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741363" indent="-284163" algn="l" defTabSz="455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1413" indent="-227013" algn="l" defTabSz="455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598613" indent="-227013" algn="l" defTabSz="455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5813" indent="-227013" algn="l" defTabSz="455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F173-81E2-49CD-8D14-536F60391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29" y="1118210"/>
            <a:ext cx="6158271" cy="1777100"/>
          </a:xfrm>
        </p:spPr>
        <p:txBody>
          <a:bodyPr/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Human Mars Mission Surface Power Impacts on Timeline and Traverse Capabilities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0E05F-EAC9-4A4D-8C24-87ECEA9B3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7" y="5650161"/>
            <a:ext cx="11783278" cy="119979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Chappell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ESDMD Mars Architecture Team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IEEE Aerospace Conference, Big Sky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9, 2022</a:t>
            </a:r>
          </a:p>
        </p:txBody>
      </p:sp>
    </p:spTree>
    <p:extLst>
      <p:ext uri="{BB962C8B-B14F-4D97-AF65-F5344CB8AC3E}">
        <p14:creationId xmlns:p14="http://schemas.microsoft.com/office/powerpoint/2010/main" val="187919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E71CD2-0132-4960-A8B8-6C7C471A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</a:t>
            </a:r>
            <a:r>
              <a:rPr lang="en-US" dirty="0" err="1"/>
              <a:t>Opcons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EAF6F-485D-4B33-AB4C-3A58EEDC6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192201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As part of the study, the team assessed how alternative operations concepts might work with in the bounds of the power and mobility constraints</a:t>
            </a:r>
          </a:p>
          <a:p>
            <a:r>
              <a:rPr lang="en-US" sz="2400" dirty="0"/>
              <a:t>While other concepts were achievable, the primary operations described in the study achieved the maximum exploration capability without adding any additional hardware (added mass) or impact to required operational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303EB6-AEFA-4008-9D36-DCAAA8D6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C5C37-C031-4830-BF4D-E7A73F34869A}"/>
              </a:ext>
            </a:extLst>
          </p:cNvPr>
          <p:cNvPicPr/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29" y="3226987"/>
            <a:ext cx="7772371" cy="33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FB43E0-30F7-4184-9206-9C097E1A70AA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3282290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0ABC26-2175-4C30-95A8-BF17720C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BC9301-3C98-437C-8C44-ECC219E6E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7"/>
            <a:ext cx="12268200" cy="69017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7012D6-281A-4E28-9F6A-17A53EDACCCC}"/>
              </a:ext>
            </a:extLst>
          </p:cNvPr>
          <p:cNvSpPr txBox="1">
            <a:spLocks/>
          </p:cNvSpPr>
          <p:nvPr/>
        </p:nvSpPr>
        <p:spPr bwMode="auto">
          <a:xfrm>
            <a:off x="59623" y="5376353"/>
            <a:ext cx="6363358" cy="1229218"/>
          </a:xfrm>
          <a:prstGeom prst="rect">
            <a:avLst/>
          </a:prstGeom>
          <a:solidFill>
            <a:srgbClr val="CC9900">
              <a:alpha val="20000"/>
            </a:srgbClr>
          </a:solidFill>
          <a:ln>
            <a:noFill/>
          </a:ln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ctr" defTabSz="455613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defRPr>
            </a:lvl1pPr>
            <a:lvl2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2pPr>
            <a:lvl3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3pPr>
            <a:lvl4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4pPr>
            <a:lvl5pPr algn="l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ヒラギノ角ゴ Pro W3" charset="-128"/>
                <a:cs typeface="Arial" panose="020B0604020202020204" pitchFamily="34" charset="0"/>
              </a:defRPr>
            </a:lvl5pPr>
            <a:lvl6pPr marL="457146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293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440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586" algn="ctr" defTabSz="457146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8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</a:rPr>
              <a:t>Questions?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2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E3B41-70DA-C443-A13C-85EF3E0F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99" y="1971206"/>
            <a:ext cx="3520402" cy="29155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9DA9F-6CAC-FC47-A901-2291317E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6C14C-8BC7-4EC6-B47E-655C2583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91935-107A-4E16-B543-EDC3B44456C9}"/>
              </a:ext>
            </a:extLst>
          </p:cNvPr>
          <p:cNvPicPr/>
          <p:nvPr/>
        </p:nvPicPr>
        <p:blipFill rotWithShape="1">
          <a:blip r:embed="rId2"/>
          <a:srcRect l="-1" r="4238"/>
          <a:stretch/>
        </p:blipFill>
        <p:spPr bwMode="auto">
          <a:xfrm>
            <a:off x="4332246" y="4867798"/>
            <a:ext cx="843280" cy="1130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84BAC-8A68-4B4F-82DB-980F7DA93A4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405371" y="1296407"/>
            <a:ext cx="805180" cy="113030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40CF9-A33D-4ED0-A190-1C257E17F200}"/>
              </a:ext>
            </a:extLst>
          </p:cNvPr>
          <p:cNvPicPr/>
          <p:nvPr/>
        </p:nvPicPr>
        <p:blipFill rotWithShape="1">
          <a:blip r:embed="rId4"/>
          <a:srcRect r="9681"/>
          <a:stretch/>
        </p:blipFill>
        <p:spPr bwMode="auto">
          <a:xfrm>
            <a:off x="2116556" y="2892119"/>
            <a:ext cx="748665" cy="106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A4BE5A-C65D-4ED6-B81C-EC21954149BE}"/>
              </a:ext>
            </a:extLst>
          </p:cNvPr>
          <p:cNvSpPr txBox="1"/>
          <p:nvPr/>
        </p:nvSpPr>
        <p:spPr>
          <a:xfrm>
            <a:off x="360106" y="191394"/>
            <a:ext cx="10209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IEEE Aerospace Conference, Paper 8.0113</a:t>
            </a:r>
            <a:endParaRPr lang="en-US" sz="2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Human Mars Mission Surface Power Impacts on Timeline and Traverse Capabilities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2C92844-DBB3-4A13-ACC6-6A3007B2ED8D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89AC0-5790-40A3-9072-768376B9EEE7}"/>
              </a:ext>
            </a:extLst>
          </p:cNvPr>
          <p:cNvSpPr txBox="1"/>
          <p:nvPr/>
        </p:nvSpPr>
        <p:spPr>
          <a:xfrm>
            <a:off x="5500831" y="1399892"/>
            <a:ext cx="383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B. Chappell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Marshall Space Flight Center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497EBC-1B5D-451A-A6AB-8F156A1AB6B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0059" y="2892119"/>
            <a:ext cx="915972" cy="1132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DEC5BF-D681-4361-A866-030357650A91}"/>
              </a:ext>
            </a:extLst>
          </p:cNvPr>
          <p:cNvSpPr txBox="1"/>
          <p:nvPr/>
        </p:nvSpPr>
        <p:spPr>
          <a:xfrm>
            <a:off x="3087585" y="2969969"/>
            <a:ext cx="284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Hoffman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Corporation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A26DA7-1C55-4503-8AC2-933A5B87571E}"/>
              </a:ext>
            </a:extLst>
          </p:cNvPr>
          <p:cNvSpPr txBox="1"/>
          <p:nvPr/>
        </p:nvSpPr>
        <p:spPr>
          <a:xfrm>
            <a:off x="7676785" y="2973540"/>
            <a:ext cx="284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Omar Bekdash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Corporation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B26823-8429-4368-A338-CDA9907BEA21}"/>
              </a:ext>
            </a:extLst>
          </p:cNvPr>
          <p:cNvSpPr txBox="1"/>
          <p:nvPr/>
        </p:nvSpPr>
        <p:spPr>
          <a:xfrm>
            <a:off x="5414205" y="4971283"/>
            <a:ext cx="32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Rucker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Johnson Space Center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1C4E1D-8C10-47B4-ABB2-8820AEF0AB75}"/>
              </a:ext>
            </a:extLst>
          </p:cNvPr>
          <p:cNvSpPr txBox="1"/>
          <p:nvPr/>
        </p:nvSpPr>
        <p:spPr>
          <a:xfrm>
            <a:off x="2329933" y="5200764"/>
            <a:ext cx="284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91594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248B-AF58-4904-B79B-71C368FD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Mission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F2692-9C3D-49D6-97A3-BD6617AD1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729404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Parameters to conduct this study only, not to be interpreted as NASA “plan”</a:t>
            </a:r>
          </a:p>
          <a:p>
            <a:endParaRPr lang="en-US" sz="2400" dirty="0"/>
          </a:p>
          <a:p>
            <a:r>
              <a:rPr lang="en-US" sz="2400" dirty="0"/>
              <a:t>Minimal surface mission</a:t>
            </a:r>
          </a:p>
          <a:p>
            <a:pPr lvl="1"/>
            <a:r>
              <a:rPr lang="en-US" sz="2000" dirty="0"/>
              <a:t>Two crew on surface</a:t>
            </a:r>
          </a:p>
          <a:p>
            <a:pPr lvl="1"/>
            <a:r>
              <a:rPr lang="en-US" sz="2000" dirty="0"/>
              <a:t>Live/work in a pressurized rover only</a:t>
            </a:r>
          </a:p>
          <a:p>
            <a:pPr lvl="1"/>
            <a:r>
              <a:rPr lang="en-US" sz="2000" dirty="0"/>
              <a:t>30 Sol surface mission duration</a:t>
            </a:r>
          </a:p>
          <a:p>
            <a:endParaRPr lang="en-US" sz="2400" dirty="0"/>
          </a:p>
          <a:p>
            <a:r>
              <a:rPr lang="en-US" sz="2400" dirty="0"/>
              <a:t>Support assets</a:t>
            </a:r>
          </a:p>
          <a:p>
            <a:pPr lvl="1"/>
            <a:r>
              <a:rPr lang="en-US" sz="2000" dirty="0"/>
              <a:t>Three 25mT landers for </a:t>
            </a:r>
            <a:r>
              <a:rPr lang="en-US" sz="2000" dirty="0" err="1"/>
              <a:t>predeployed</a:t>
            </a:r>
            <a:r>
              <a:rPr lang="en-US" sz="2000" dirty="0"/>
              <a:t> cargo, crew delivery, and base stations</a:t>
            </a:r>
          </a:p>
          <a:p>
            <a:pPr lvl="1"/>
            <a:r>
              <a:rPr lang="en-US" sz="2000" dirty="0"/>
              <a:t>Pressurized rover (PR) for habitation, surface traverse, and operations</a:t>
            </a:r>
          </a:p>
          <a:p>
            <a:pPr lvl="1"/>
            <a:r>
              <a:rPr lang="en-US" sz="2000" dirty="0"/>
              <a:t>Unpressurized rover for logistics operations</a:t>
            </a:r>
          </a:p>
          <a:p>
            <a:pPr lvl="1"/>
            <a:r>
              <a:rPr lang="en-US" sz="2000" dirty="0"/>
              <a:t>Nuclear fission surface power (FSP) supply for primary power</a:t>
            </a:r>
          </a:p>
          <a:p>
            <a:pPr lvl="1"/>
            <a:r>
              <a:rPr lang="en-US" sz="2000" dirty="0"/>
              <a:t>Crewed Mars ascent vehicle (MAV) for departure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C9BE3-6A07-4599-A1AC-83D5FB63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24D2D-07E8-48FA-9826-12D6F9250DA0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75965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6F911-DFF4-48FA-B57C-5DEE6E745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D2DFB-8D00-4F27-B47F-FA269A0E8DC2}" type="slidenum">
              <a:rPr lang="en-US" alt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367D9-D12E-4AEB-952A-D580C145F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A8F9D5-80DD-4A97-B80A-888E8C87C949}"/>
              </a:ext>
            </a:extLst>
          </p:cNvPr>
          <p:cNvSpPr txBox="1"/>
          <p:nvPr/>
        </p:nvSpPr>
        <p:spPr>
          <a:xfrm>
            <a:off x="3627121" y="2080260"/>
            <a:ext cx="279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Space Transport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FF535-BFDE-4822-B351-550113D02113}"/>
              </a:ext>
            </a:extLst>
          </p:cNvPr>
          <p:cNvSpPr txBox="1"/>
          <p:nvPr/>
        </p:nvSpPr>
        <p:spPr>
          <a:xfrm>
            <a:off x="579529" y="2623683"/>
            <a:ext cx="1204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Lander 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19AA2-A6BC-43EF-A7A4-26C4AF00992A}"/>
              </a:ext>
            </a:extLst>
          </p:cNvPr>
          <p:cNvSpPr txBox="1"/>
          <p:nvPr/>
        </p:nvSpPr>
        <p:spPr>
          <a:xfrm>
            <a:off x="8551753" y="3214562"/>
            <a:ext cx="208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Crew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49D70-9259-43DA-9F98-B1C43BE355CF}"/>
              </a:ext>
            </a:extLst>
          </p:cNvPr>
          <p:cNvSpPr/>
          <p:nvPr/>
        </p:nvSpPr>
        <p:spPr>
          <a:xfrm>
            <a:off x="3335245" y="496139"/>
            <a:ext cx="3246624" cy="2127543"/>
          </a:xfrm>
          <a:prstGeom prst="rect">
            <a:avLst/>
          </a:prstGeom>
          <a:solidFill>
            <a:srgbClr val="F299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architecture is for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purposes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should not be misconstrued as “the plan”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20AA4CC-B684-42C0-9752-21D87C1E0A22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2022 IEEE Aerospace Conference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5F42C-2880-4FF1-BE77-D9606450412C}"/>
              </a:ext>
            </a:extLst>
          </p:cNvPr>
          <p:cNvSpPr txBox="1"/>
          <p:nvPr/>
        </p:nvSpPr>
        <p:spPr>
          <a:xfrm>
            <a:off x="6908032" y="2716016"/>
            <a:ext cx="164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Pressurized Rover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4D305-18D5-4C3D-B6CC-EAE60FD0FF48}"/>
              </a:ext>
            </a:extLst>
          </p:cNvPr>
          <p:cNvSpPr txBox="1"/>
          <p:nvPr/>
        </p:nvSpPr>
        <p:spPr>
          <a:xfrm>
            <a:off x="2868663" y="3893357"/>
            <a:ext cx="166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Unpressurized Rover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BCD6B2-0AC9-4B58-888E-4F8848CC9897}"/>
              </a:ext>
            </a:extLst>
          </p:cNvPr>
          <p:cNvSpPr txBox="1"/>
          <p:nvPr/>
        </p:nvSpPr>
        <p:spPr>
          <a:xfrm>
            <a:off x="2474754" y="3031456"/>
            <a:ext cx="1816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Fission Surface Power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C2D6A-4459-48BB-AF63-D22D81B34004}"/>
              </a:ext>
            </a:extLst>
          </p:cNvPr>
          <p:cNvSpPr txBox="1"/>
          <p:nvPr/>
        </p:nvSpPr>
        <p:spPr>
          <a:xfrm>
            <a:off x="4843605" y="3323843"/>
            <a:ext cx="114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Mars Ascent Vehicle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8E1323-8331-4F52-A667-C8CB3C12B0E2}"/>
              </a:ext>
            </a:extLst>
          </p:cNvPr>
          <p:cNvSpPr txBox="1"/>
          <p:nvPr/>
        </p:nvSpPr>
        <p:spPr>
          <a:xfrm>
            <a:off x="4764872" y="2876008"/>
            <a:ext cx="208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Lander 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7FF50-E47B-42F3-82BC-379D615A09A8}"/>
              </a:ext>
            </a:extLst>
          </p:cNvPr>
          <p:cNvSpPr txBox="1"/>
          <p:nvPr/>
        </p:nvSpPr>
        <p:spPr>
          <a:xfrm>
            <a:off x="9717245" y="2234148"/>
            <a:ext cx="2080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Lander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 Offloaded)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AD979-DB29-4F3E-8BC1-03FA5AA822A4}"/>
              </a:ext>
            </a:extLst>
          </p:cNvPr>
          <p:cNvSpPr txBox="1"/>
          <p:nvPr/>
        </p:nvSpPr>
        <p:spPr>
          <a:xfrm>
            <a:off x="8060891" y="268849"/>
            <a:ext cx="3497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Lander Minimal Mars Mission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89E73-533F-4199-9E9B-CB434DF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B23EC-B43D-47E7-AEE7-53F6E12D7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0940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Balance of three primary constraints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Power</a:t>
            </a:r>
          </a:p>
          <a:p>
            <a:pPr marL="1036638" lvl="1" indent="-514350"/>
            <a:r>
              <a:rPr lang="en-US" dirty="0"/>
              <a:t>How much power do I have? What all needs power?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Operations</a:t>
            </a:r>
          </a:p>
          <a:p>
            <a:pPr marL="1036638" lvl="1" indent="-514350"/>
            <a:r>
              <a:rPr lang="en-US" dirty="0"/>
              <a:t>How much time do I have or need to explore, recharge, and conduct other necessary activities?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Pressurized Rover Hardware</a:t>
            </a:r>
          </a:p>
          <a:p>
            <a:pPr marL="1036638" lvl="1" indent="-514350"/>
            <a:r>
              <a:rPr lang="en-US" dirty="0"/>
              <a:t>How much energy can it store? How much energy does it consume when idle/moving?</a:t>
            </a:r>
          </a:p>
          <a:p>
            <a:pPr marL="1036638" lvl="1" indent="-514350"/>
            <a:endParaRPr lang="en-US" dirty="0"/>
          </a:p>
          <a:p>
            <a:pPr marL="0" indent="0">
              <a:buNone/>
            </a:pPr>
            <a:r>
              <a:rPr lang="en-US" dirty="0"/>
              <a:t>Ultimate Question: How much exploring (time/distance) can be achieved within these constraints?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FCA6C-DDD2-4288-93ED-2BA94133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7A8AE-4CBA-4909-BE82-D172D6BCE9D8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217416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CBB9-86D3-4BC5-AFFD-6F6B6C16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5E37-BF60-417A-A7EF-360CDF0D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10809303" cy="51212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Single 10 kW Fission Surface Power (FSP) supply</a:t>
            </a:r>
          </a:p>
          <a:p>
            <a:pPr lvl="1"/>
            <a:r>
              <a:rPr lang="en-US" dirty="0"/>
              <a:t>Backup 10 kW FSP unit only available in contingency</a:t>
            </a:r>
          </a:p>
          <a:p>
            <a:pPr lvl="1"/>
            <a:r>
              <a:rPr lang="en-US" dirty="0"/>
              <a:t>Losses are ignored for simplicity, representative of capturing future technology maturity, design uncertainty, and margin</a:t>
            </a:r>
          </a:p>
          <a:p>
            <a:pPr marL="0" indent="0">
              <a:buNone/>
            </a:pPr>
            <a:r>
              <a:rPr lang="en-US" b="1" dirty="0"/>
              <a:t>Total Supply = 10 kW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Margin </a:t>
            </a:r>
          </a:p>
          <a:p>
            <a:pPr lvl="1"/>
            <a:r>
              <a:rPr lang="en-US" dirty="0"/>
              <a:t>30% added to power needs for margin</a:t>
            </a:r>
          </a:p>
          <a:p>
            <a:pPr lvl="1"/>
            <a:r>
              <a:rPr lang="en-US" dirty="0"/>
              <a:t>Taken out of the total power available to determine maximum usage capability</a:t>
            </a:r>
          </a:p>
          <a:p>
            <a:pPr marL="0" indent="0">
              <a:buNone/>
            </a:pPr>
            <a:r>
              <a:rPr lang="en-US" b="1" dirty="0"/>
              <a:t>Margin = 2.3 kW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Surface asset power</a:t>
            </a:r>
          </a:p>
          <a:p>
            <a:pPr lvl="1"/>
            <a:r>
              <a:rPr lang="en-US" dirty="0"/>
              <a:t>Constant power for landers as base stations (communications, navigation, </a:t>
            </a:r>
            <a:r>
              <a:rPr lang="en-US" dirty="0" err="1"/>
              <a:t>etc</a:t>
            </a:r>
            <a:r>
              <a:rPr lang="en-US" dirty="0"/>
              <a:t>) and keep alive for MAV, remaining can be used for recharge, unpressurized rover recharges non-interference schedule</a:t>
            </a:r>
          </a:p>
          <a:p>
            <a:pPr marL="0" indent="0">
              <a:buNone/>
            </a:pPr>
            <a:r>
              <a:rPr lang="en-US" b="1" dirty="0"/>
              <a:t>Surface assets = 2.85 kW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u="sng" dirty="0"/>
              <a:t>Total available for PR = 4.85 kW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EE366-5842-4B41-91EA-73E5D9CB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44CBF-5053-4410-A381-C2AD183CB37D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1107031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BA44-1CD6-4E4A-8BDB-252E4DC45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65F22-4B0D-4808-B633-84E019AE0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155532" cy="22061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Representative operations timeline for study purposes</a:t>
            </a:r>
          </a:p>
          <a:p>
            <a:r>
              <a:rPr lang="en-US" dirty="0"/>
              <a:t>Initial landing, adjustment, and preparation periods</a:t>
            </a:r>
          </a:p>
          <a:p>
            <a:r>
              <a:rPr lang="en-US" dirty="0"/>
              <a:t>Three exploration excursions</a:t>
            </a:r>
          </a:p>
          <a:p>
            <a:pPr lvl="1"/>
            <a:r>
              <a:rPr lang="en-US" dirty="0"/>
              <a:t>5 Sols continuous exploration, 1 Sol logistics resupply, 1 Sol rest day</a:t>
            </a:r>
          </a:p>
          <a:p>
            <a:r>
              <a:rPr lang="en-US" dirty="0"/>
              <a:t>Departure preparation and launch period</a:t>
            </a:r>
          </a:p>
          <a:p>
            <a:pPr marL="0" indent="0">
              <a:buNone/>
            </a:pPr>
            <a:r>
              <a:rPr lang="en-US" b="1" u="sng" dirty="0"/>
              <a:t>Time available to recharge between excursions = 2 Sols</a:t>
            </a:r>
          </a:p>
          <a:p>
            <a:pPr marL="0" indent="0">
              <a:buNone/>
            </a:pPr>
            <a:r>
              <a:rPr lang="en-US" b="1" u="sng" dirty="0"/>
              <a:t>Continuous exploration duration = 5 Sols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0648C-FB55-4FBD-A5DE-9A35EA31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23FF8-1A64-472C-9A91-055FF7F1D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86" y="3478935"/>
            <a:ext cx="9650027" cy="3060997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B70DBB-87CF-4332-A0D1-4D006124901F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166070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ABC2E7-EB55-42F9-A1DA-8A2B24CE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Pressurized Rover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80E637-C987-4712-812A-6A4A34DE8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25239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Power from internal battery</a:t>
            </a:r>
          </a:p>
          <a:p>
            <a:pPr lvl="1"/>
            <a:r>
              <a:rPr lang="en-US" dirty="0"/>
              <a:t>200 kW-hr battery selected to meet continuous operations objectives </a:t>
            </a:r>
          </a:p>
          <a:p>
            <a:r>
              <a:rPr lang="en-US" dirty="0"/>
              <a:t>Hotel load 1.85 kW</a:t>
            </a:r>
          </a:p>
          <a:p>
            <a:pPr marL="0" indent="0">
              <a:buNone/>
            </a:pPr>
            <a:r>
              <a:rPr lang="en-US" b="1" u="sng" dirty="0"/>
              <a:t>Total recharge power = 3 kW</a:t>
            </a:r>
          </a:p>
          <a:p>
            <a:pPr marL="0" indent="0">
              <a:buNone/>
            </a:pPr>
            <a:r>
              <a:rPr lang="en-US" b="1" u="sng" dirty="0"/>
              <a:t>Total recharge duration = 48 </a:t>
            </a:r>
            <a:r>
              <a:rPr lang="en-US" b="1" u="sng" dirty="0" err="1"/>
              <a:t>hrs</a:t>
            </a:r>
            <a:endParaRPr lang="en-US" b="1" u="sng" dirty="0"/>
          </a:p>
          <a:p>
            <a:pPr marL="0" indent="0">
              <a:buNone/>
            </a:pPr>
            <a:endParaRPr lang="en-US" b="1" u="sng" dirty="0"/>
          </a:p>
          <a:p>
            <a:r>
              <a:rPr lang="en-US" dirty="0"/>
              <a:t>Integrating recharge capacity with battery capacity and desired operations durations results in the distance and continuous remote operations capability of the rover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DF573-E34F-4B53-99FF-1046FCF1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6C0D69-AA5D-4BC4-BD65-7413B7B97117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5B2D43D-6418-4908-B7E6-71374173CB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18618" y="3827382"/>
            <a:ext cx="9354764" cy="26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5FA509-C633-48E9-B0CB-BE2BE726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Exploration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D172C-6018-456E-B657-BFAB726FA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137988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Integrating power, operations timeline, and rover capabilities, a resulting achievable exploration capability is determined</a:t>
            </a:r>
          </a:p>
          <a:p>
            <a:pPr marL="0" indent="0">
              <a:buNone/>
            </a:pPr>
            <a:r>
              <a:rPr lang="en-US" sz="2400" b="1" u="sng" dirty="0"/>
              <a:t>Total Exploration </a:t>
            </a:r>
            <a:r>
              <a:rPr lang="en-US" sz="2400" b="1" dirty="0"/>
              <a:t>= </a:t>
            </a:r>
            <a:r>
              <a:rPr lang="en-US" sz="2400" b="1" u="sng" dirty="0"/>
              <a:t>279 </a:t>
            </a:r>
            <a:r>
              <a:rPr lang="en-US" sz="2400" b="1" u="sng" dirty="0" err="1"/>
              <a:t>hrs</a:t>
            </a:r>
            <a:r>
              <a:rPr lang="en-US" sz="2400" b="1" dirty="0"/>
              <a:t> away from recharge site with </a:t>
            </a:r>
            <a:r>
              <a:rPr lang="en-US" sz="2400" b="1" u="sng" dirty="0"/>
              <a:t>112 </a:t>
            </a:r>
            <a:r>
              <a:rPr lang="en-US" sz="2400" b="1" u="sng" dirty="0" err="1"/>
              <a:t>hrs</a:t>
            </a:r>
            <a:r>
              <a:rPr lang="en-US" sz="2400" b="1" dirty="0"/>
              <a:t> at exploration sites and cumulative traverse distance of </a:t>
            </a:r>
            <a:r>
              <a:rPr lang="en-US" sz="2400" b="1" u="sng" dirty="0"/>
              <a:t>194 km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46A80-9979-4F52-A5C6-CB3C1578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EC7B74-769D-473D-A494-8CA4A020562C}"/>
              </a:ext>
            </a:extLst>
          </p:cNvPr>
          <p:cNvSpPr/>
          <p:nvPr/>
        </p:nvSpPr>
        <p:spPr>
          <a:xfrm>
            <a:off x="1610169" y="2731214"/>
            <a:ext cx="9133831" cy="37616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4B7DCD0-1AB2-4D99-A69B-A585633D59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10169" y="2751481"/>
            <a:ext cx="9131812" cy="369124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9C4182-AFC0-45E4-8A02-35DE4E7C33B5}"/>
              </a:ext>
            </a:extLst>
          </p:cNvPr>
          <p:cNvSpPr txBox="1">
            <a:spLocks/>
          </p:cNvSpPr>
          <p:nvPr/>
        </p:nvSpPr>
        <p:spPr>
          <a:xfrm>
            <a:off x="4038600" y="64656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IEEE Aerospace Conference</a:t>
            </a:r>
          </a:p>
        </p:txBody>
      </p:sp>
    </p:spTree>
    <p:extLst>
      <p:ext uri="{BB962C8B-B14F-4D97-AF65-F5344CB8AC3E}">
        <p14:creationId xmlns:p14="http://schemas.microsoft.com/office/powerpoint/2010/main" val="341787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ASA Template Gradi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39F1CB2FA344389136699D59AC7BD" ma:contentTypeVersion="14" ma:contentTypeDescription="Create a new document." ma:contentTypeScope="" ma:versionID="334c2e5867634f9d2bcbed464e63ed0d">
  <xsd:schema xmlns:xsd="http://www.w3.org/2001/XMLSchema" xmlns:xs="http://www.w3.org/2001/XMLSchema" xmlns:p="http://schemas.microsoft.com/office/2006/metadata/properties" xmlns:ns1="http://schemas.microsoft.com/sharepoint/v3" xmlns:ns3="a59c3368-fa6d-441d-901e-be154c2ac1a7" xmlns:ns4="df54972e-07dd-4eb6-b877-72869d8f4ab0" targetNamespace="http://schemas.microsoft.com/office/2006/metadata/properties" ma:root="true" ma:fieldsID="2153fbddb2fa88b3bf7e57e86a9738ed" ns1:_="" ns3:_="" ns4:_="">
    <xsd:import namespace="http://schemas.microsoft.com/sharepoint/v3"/>
    <xsd:import namespace="a59c3368-fa6d-441d-901e-be154c2ac1a7"/>
    <xsd:import namespace="df54972e-07dd-4eb6-b877-72869d8f4ab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c3368-fa6d-441d-901e-be154c2ac1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4972e-07dd-4eb6-b877-72869d8f4a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3440DB-2205-484C-A4C4-C0C3EF86D8BE}">
  <ds:schemaRefs>
    <ds:schemaRef ds:uri="http://schemas.microsoft.com/office/2006/metadata/properties"/>
    <ds:schemaRef ds:uri="http://schemas.microsoft.com/sharepoint/v3"/>
    <ds:schemaRef ds:uri="df54972e-07dd-4eb6-b877-72869d8f4ab0"/>
    <ds:schemaRef ds:uri="http://www.w3.org/XML/1998/namespace"/>
    <ds:schemaRef ds:uri="http://purl.org/dc/elements/1.1/"/>
    <ds:schemaRef ds:uri="a59c3368-fa6d-441d-901e-be154c2ac1a7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F40BE42-0782-4485-8493-13C102291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59c3368-fa6d-441d-901e-be154c2ac1a7"/>
    <ds:schemaRef ds:uri="df54972e-07dd-4eb6-b877-72869d8f4a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AC5CC8-C5B8-4B81-B148-01C75CD714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661</Words>
  <Application>Microsoft Office PowerPoint</Application>
  <PresentationFormat>Widescreen</PresentationFormat>
  <Paragraphs>112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Helvetica</vt:lpstr>
      <vt:lpstr>Monaco</vt:lpstr>
      <vt:lpstr>Wingdings</vt:lpstr>
      <vt:lpstr>Office Theme</vt:lpstr>
      <vt:lpstr>1_Office Theme</vt:lpstr>
      <vt:lpstr>NASA Template Gradient</vt:lpstr>
      <vt:lpstr>Human Mars Mission Surface Power Impacts on Timeline and Traverse Capabilities</vt:lpstr>
      <vt:lpstr>PowerPoint Presentation</vt:lpstr>
      <vt:lpstr>Mars Mission Background</vt:lpstr>
      <vt:lpstr>PowerPoint Presentation</vt:lpstr>
      <vt:lpstr>Foundation</vt:lpstr>
      <vt:lpstr>Power</vt:lpstr>
      <vt:lpstr>Operations</vt:lpstr>
      <vt:lpstr>Pressurized Rover</vt:lpstr>
      <vt:lpstr>Total Exploration</vt:lpstr>
      <vt:lpstr>Alternate Opcons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Payne, Stefanie (JSC-CM000)[BOOZ ALLEN HAMILTON]</dc:creator>
  <cp:lastModifiedBy>Chappell, Michael B. (MSFC-ST24)</cp:lastModifiedBy>
  <cp:revision>91</cp:revision>
  <dcterms:created xsi:type="dcterms:W3CDTF">2019-09-19T15:32:31Z</dcterms:created>
  <dcterms:modified xsi:type="dcterms:W3CDTF">2022-02-21T21:48:32Z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0x0101003D739F1CB2FA344389136699D59AC7BD</vt:lpwstr>
  </property>
</Properties>
</file>