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8" r:id="rId2"/>
    <p:sldId id="11090" r:id="rId3"/>
    <p:sldId id="11081" r:id="rId4"/>
    <p:sldId id="11098" r:id="rId5"/>
    <p:sldId id="259" r:id="rId6"/>
    <p:sldId id="11093" r:id="rId7"/>
    <p:sldId id="11100" r:id="rId8"/>
    <p:sldId id="11084" r:id="rId9"/>
    <p:sldId id="11097" r:id="rId10"/>
    <p:sldId id="11096" r:id="rId11"/>
    <p:sldId id="11085" r:id="rId12"/>
    <p:sldId id="11095" r:id="rId13"/>
    <p:sldId id="11088" r:id="rId14"/>
    <p:sldId id="11099" r:id="rId15"/>
    <p:sldId id="11087" r:id="rId16"/>
    <p:sldId id="11094" r:id="rId17"/>
    <p:sldId id="110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B0F0"/>
    <a:srgbClr val="CCD5EA"/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Oct 26-28, 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AD74B-B8A7-4ED8-AA92-AF864A7E1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2323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Oct 26-28, 2021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F1EAA-3C44-4484-A39B-682470198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9673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26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17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62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07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16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64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900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Oct 26-28,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7F1EAA-3C44-4484-A39B-6824701984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39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63084" y="4829419"/>
            <a:ext cx="10363200" cy="1362075"/>
          </a:xfrm>
        </p:spPr>
        <p:txBody>
          <a:bodyPr anchor="t">
            <a:normAutofit/>
          </a:bodyPr>
          <a:lstStyle>
            <a:lvl1pPr algn="l">
              <a:defRPr sz="1800" b="1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962852" y="787829"/>
            <a:ext cx="6363299" cy="150018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0"/>
          </p:nvPr>
        </p:nvSpPr>
        <p:spPr>
          <a:xfrm>
            <a:off x="4962851" y="2325129"/>
            <a:ext cx="6363299" cy="150018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19AC123-7EE2-4A99-BEF4-D9340E77C1D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0FA6A7-26E5-48EC-8A7D-8C74660089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18719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42205" y="769249"/>
            <a:ext cx="9631680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013" dirty="0">
              <a:solidFill>
                <a:prstClr val="black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3B8B17-A9C3-4B49-87FF-660536BA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7980E72-58AB-466A-AA4D-ABF88440C4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827EFE-B053-4311-8A5A-0051C627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205031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5334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5"/>
            <a:ext cx="10972800" cy="4525963"/>
          </a:xfrm>
        </p:spPr>
        <p:txBody>
          <a:bodyPr>
            <a:normAutofit/>
          </a:bodyPr>
          <a:lstStyle>
            <a:lvl1pPr>
              <a:defRPr sz="1575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3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125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13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13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3" y="777875"/>
            <a:ext cx="9631680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013" dirty="0">
              <a:solidFill>
                <a:prstClr val="black"/>
              </a:solidFill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04F7A8F-25C2-4F7A-B4F4-92962916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632EF55-F05C-4C4C-8D57-5D7F1F63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155613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>
            <a:normAutofit/>
          </a:bodyPr>
          <a:lstStyle>
            <a:lvl1pPr algn="l">
              <a:defRPr sz="18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3" y="777875"/>
            <a:ext cx="9631680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013" dirty="0">
              <a:solidFill>
                <a:prstClr val="black"/>
              </a:solidFill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691638C-D74C-4BFE-9418-9A5A1FE142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928560-9A82-4DEB-A540-D4476C34C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301101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1219203" y="777875"/>
            <a:ext cx="9631680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013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5F489-73C7-8547-BE18-3799FA08C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BB376-6735-A94F-9491-A891D6EC8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125539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DE4E29-E152-4D7B-B416-5EF0A78C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February xx, 2022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7B310B-A1D9-4034-9C74-CEA05A18C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HREMES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23530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31940E-73A7-9540-85B2-30DB4AF0EC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3CB5E9D-8826-2A4E-BC10-9B23A9F83A00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B6352B7-FAA2-E64E-BCC6-BA2A33BA45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8BBBB9B-1C84-2749-B937-FEC08CD54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2122B60-2960-A44C-97FC-ECF16ADD39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1CD51-0DB1-4F49-ABFD-201443305C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F69143-2567-8A43-A64C-09C2A7700D31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081796"/>
            <a:ext cx="6169057" cy="1200329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776413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9AE88-4D52-964C-A74F-081942ED84C7}" type="datetime1">
              <a:rPr lang="en-US" smtClean="0"/>
              <a:t>3/2/2022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BF3BFEC2-D6DE-B042-A8F3-2A18431A83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62273" y="312436"/>
            <a:ext cx="940526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81744"/>
            <a:ext cx="10972800" cy="524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0898925" y="6572249"/>
            <a:ext cx="778644" cy="2308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649C4F33-5202-4605-BBB4-1B1626B5CB45}" type="slidenum">
              <a:rPr lang="en-US" sz="900" smtClean="0">
                <a:solidFill>
                  <a:prstClr val="black"/>
                </a:solidFill>
              </a:rPr>
              <a:pPr algn="r"/>
              <a:t>‹#›</a:t>
            </a:fld>
            <a:endParaRPr lang="en-US" sz="900" dirty="0">
              <a:solidFill>
                <a:prstClr val="black"/>
              </a:solidFill>
            </a:endParaRPr>
          </a:p>
        </p:txBody>
      </p:sp>
      <p:pic>
        <p:nvPicPr>
          <p:cNvPr id="10" name="Picture 20" descr="NASA1">
            <a:extLst>
              <a:ext uri="{FF2B5EF4-FFF2-40B4-BE49-F238E27FC236}">
                <a16:creationId xmlns:a16="http://schemas.microsoft.com/office/drawing/2014/main" id="{845F5DAC-8496-1440-8215-3E2DF37BAA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11173559" y="62001"/>
            <a:ext cx="910698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BE8CDE3-1613-449B-9065-9FE3AE4AA06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42248" y="65541"/>
            <a:ext cx="910698" cy="740237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B9D5E90-A111-4442-9A50-E65482903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0929" y="6572236"/>
            <a:ext cx="1567164" cy="23083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Februar</a:t>
            </a:r>
            <a:r>
              <a:rPr lang="en-US" dirty="0"/>
              <a:t> xx, 2022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E6422EF-E298-9749-9A1D-6BDD7DCE6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2236"/>
            <a:ext cx="4114800" cy="2308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HERMES Team Meeting</a:t>
            </a:r>
          </a:p>
        </p:txBody>
      </p:sp>
    </p:spTree>
    <p:extLst>
      <p:ext uri="{BB962C8B-B14F-4D97-AF65-F5344CB8AC3E}">
        <p14:creationId xmlns:p14="http://schemas.microsoft.com/office/powerpoint/2010/main" val="121041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/>
  <p:txStyles>
    <p:titleStyle>
      <a:lvl1pPr algn="ctr" defTabSz="51435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92881" indent="-192881" algn="l" defTabSz="514350" rtl="0" eaLnBrk="1" latinLnBrk="0" hangingPunct="1">
        <a:spcBef>
          <a:spcPts val="0"/>
        </a:spcBef>
        <a:spcAft>
          <a:spcPts val="14"/>
        </a:spcAft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157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12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12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7360" userDrawn="1">
          <p15:clr>
            <a:srgbClr val="F26B43"/>
          </p15:clr>
        </p15:guide>
        <p15:guide id="5" pos="12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1B2B6F-8A5D-4CBA-97E7-7718D91C22E3}"/>
              </a:ext>
            </a:extLst>
          </p:cNvPr>
          <p:cNvSpPr/>
          <p:nvPr/>
        </p:nvSpPr>
        <p:spPr>
          <a:xfrm>
            <a:off x="927670" y="2397948"/>
            <a:ext cx="5818361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R="178435" algn="ctr">
              <a:spcBef>
                <a:spcPts val="265"/>
              </a:spcBef>
              <a:spcAft>
                <a:spcPts val="1200"/>
              </a:spcAft>
            </a:pPr>
            <a:r>
              <a:rPr lang="en-US" sz="3200" b="1" dirty="0">
                <a:ln/>
                <a:solidFill>
                  <a:schemeClr val="accent4"/>
                </a:solidFill>
                <a:latin typeface="Century Schoolbook" panose="02040604050505020304" pitchFamily="18" charset="0"/>
              </a:rPr>
              <a:t>HERMES: A Small External Payload for Gateway with Big 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82E08-221F-4C1C-B9E9-CD494C32080B}"/>
              </a:ext>
            </a:extLst>
          </p:cNvPr>
          <p:cNvSpPr txBox="1"/>
          <p:nvPr/>
        </p:nvSpPr>
        <p:spPr>
          <a:xfrm>
            <a:off x="74644" y="6147354"/>
            <a:ext cx="684866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FFCC66"/>
                </a:solidFill>
              </a:rPr>
              <a:t>Presented by: Kristen Brown, HERMES Deputy Project Manager</a:t>
            </a:r>
          </a:p>
          <a:p>
            <a:r>
              <a:rPr lang="en-US" sz="1600" dirty="0">
                <a:solidFill>
                  <a:srgbClr val="FFCC66"/>
                </a:solidFill>
              </a:rPr>
              <a:t>IEEE Aerospace Conference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38A65B-3316-4BB7-A475-CA54D48E675E}"/>
              </a:ext>
            </a:extLst>
          </p:cNvPr>
          <p:cNvSpPr txBox="1"/>
          <p:nvPr/>
        </p:nvSpPr>
        <p:spPr>
          <a:xfrm>
            <a:off x="9274631" y="6425012"/>
            <a:ext cx="275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600" dirty="0">
                <a:solidFill>
                  <a:srgbClr val="FFCC66"/>
                </a:solidFill>
              </a:rPr>
              <a:t>March 8, 2022</a:t>
            </a:r>
          </a:p>
        </p:txBody>
      </p:sp>
    </p:spTree>
    <p:extLst>
      <p:ext uri="{BB962C8B-B14F-4D97-AF65-F5344CB8AC3E}">
        <p14:creationId xmlns:p14="http://schemas.microsoft.com/office/powerpoint/2010/main" val="3374835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BDF77-321E-4F4E-89F1-4F1372945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633482"/>
          </a:xfrm>
        </p:spPr>
        <p:txBody>
          <a:bodyPr>
            <a:normAutofit/>
          </a:bodyPr>
          <a:lstStyle/>
          <a:p>
            <a:r>
              <a:rPr lang="en-US" sz="3200" dirty="0"/>
              <a:t>Co-Authors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932394-DEB5-4702-B5BA-D2D1D3BC0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438" y="1084025"/>
            <a:ext cx="10830962" cy="452596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US" sz="1800" dirty="0"/>
              <a:t>Joe Burt – Explorers and Heliophysics Projects Division Deputy Program Manager, Technical – Goddard Space Flight Center</a:t>
            </a:r>
          </a:p>
          <a:p>
            <a:pPr>
              <a:spcAft>
                <a:spcPts val="800"/>
              </a:spcAft>
            </a:pPr>
            <a:r>
              <a:rPr lang="en-US" sz="1800" dirty="0"/>
              <a:t>John Blackwood – HERMES Project Manager – Goddard Space Flight Center</a:t>
            </a:r>
          </a:p>
          <a:p>
            <a:pPr>
              <a:spcAft>
                <a:spcPts val="800"/>
              </a:spcAft>
            </a:pPr>
            <a:r>
              <a:rPr lang="en-US" sz="1800" dirty="0"/>
              <a:t>Mark Goans – Explorers and Heliophysics Projects Division Deputy Program Manager – Goddard Space Flight Center</a:t>
            </a:r>
          </a:p>
          <a:p>
            <a:pPr marL="0" indent="0">
              <a:spcAft>
                <a:spcPts val="80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57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594863"/>
          </a:xfrm>
        </p:spPr>
        <p:txBody>
          <a:bodyPr>
            <a:normAutofit/>
          </a:bodyPr>
          <a:lstStyle/>
          <a:p>
            <a:r>
              <a:rPr lang="en-US" sz="3200" dirty="0"/>
              <a:t>HERMES Mission Overview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0F456EE-75D1-47E3-B5ED-84B21F6AC830}"/>
              </a:ext>
            </a:extLst>
          </p:cNvPr>
          <p:cNvSpPr txBox="1">
            <a:spLocks/>
          </p:cNvSpPr>
          <p:nvPr/>
        </p:nvSpPr>
        <p:spPr>
          <a:xfrm>
            <a:off x="7539135" y="4518526"/>
            <a:ext cx="3984174" cy="2140420"/>
          </a:xfrm>
          <a:prstGeom prst="rect">
            <a:avLst/>
          </a:prstGeom>
        </p:spPr>
        <p:txBody>
          <a:bodyPr>
            <a:normAutofit/>
          </a:bodyPr>
          <a:lstStyle>
            <a:lvl1pPr marL="438901" indent="-320032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02" indent="-27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71" indent="-22859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22" indent="-182875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28" indent="-182875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591" indent="-182875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17" indent="-182875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080" indent="-182875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spcAft>
                <a:spcPts val="300"/>
              </a:spcAft>
              <a:buNone/>
              <a:tabLst>
                <a:tab pos="2117725" algn="l"/>
              </a:tabLst>
            </a:pPr>
            <a:r>
              <a:rPr lang="en-US" sz="2000" b="1" spc="-5" dirty="0">
                <a:latin typeface="Calibri"/>
                <a:cs typeface="Calibri"/>
              </a:rPr>
              <a:t>Launch </a:t>
            </a:r>
            <a:r>
              <a:rPr lang="en-US" sz="2000" b="1" spc="-10" dirty="0">
                <a:latin typeface="Calibri"/>
                <a:cs typeface="Calibri"/>
              </a:rPr>
              <a:t>Date:</a:t>
            </a:r>
            <a:r>
              <a:rPr lang="en-US" sz="2000" b="1" spc="-5" dirty="0">
                <a:latin typeface="Calibri"/>
                <a:cs typeface="Calibri"/>
              </a:rPr>
              <a:t>  </a:t>
            </a:r>
            <a:r>
              <a:rPr lang="en-US" sz="2000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NET </a:t>
            </a:r>
            <a:r>
              <a:rPr lang="en-US" sz="2000" b="0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11/202</a:t>
            </a:r>
            <a:r>
              <a:rPr lang="en-US" sz="2000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4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pPr marL="288925" indent="-288925">
              <a:spcAft>
                <a:spcPts val="300"/>
              </a:spcAft>
              <a:buNone/>
              <a:tabLst>
                <a:tab pos="2117725" algn="l"/>
              </a:tabLst>
            </a:pPr>
            <a:r>
              <a:rPr lang="en-US" sz="2000" b="1" spc="-5" dirty="0">
                <a:latin typeface="Calibri"/>
                <a:cs typeface="Calibri"/>
              </a:rPr>
              <a:t>Mission </a:t>
            </a:r>
            <a:r>
              <a:rPr lang="en-US" sz="2000" b="1" spc="-10" dirty="0">
                <a:latin typeface="Calibri"/>
                <a:cs typeface="Calibri"/>
              </a:rPr>
              <a:t>Life:  </a:t>
            </a:r>
            <a:r>
              <a:rPr lang="en-US" sz="2000" b="0" spc="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2</a:t>
            </a:r>
            <a:r>
              <a:rPr lang="en-US" sz="2000" spc="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2000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years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pPr marL="0" indent="0">
              <a:spcAft>
                <a:spcPts val="300"/>
              </a:spcAft>
              <a:buNone/>
              <a:tabLst>
                <a:tab pos="2117725" algn="l"/>
              </a:tabLst>
            </a:pPr>
            <a:r>
              <a:rPr lang="en-US" sz="2000" b="1" spc="-5" dirty="0">
                <a:latin typeface="Calibri"/>
                <a:cs typeface="Calibri"/>
              </a:rPr>
              <a:t>Class: </a:t>
            </a:r>
            <a:r>
              <a:rPr lang="en-US" sz="2000" b="1" spc="254" dirty="0">
                <a:latin typeface="Calibri"/>
                <a:cs typeface="Calibri"/>
              </a:rPr>
              <a:t> </a:t>
            </a:r>
            <a:r>
              <a:rPr lang="en-US" sz="2000" b="0" spc="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D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pPr marL="0" indent="0">
              <a:spcAft>
                <a:spcPts val="300"/>
              </a:spcAft>
              <a:buNone/>
              <a:tabLst>
                <a:tab pos="2117725" algn="l"/>
              </a:tabLst>
            </a:pPr>
            <a:r>
              <a:rPr lang="en-US" sz="2000" b="1" spc="-5" dirty="0">
                <a:latin typeface="Calibri"/>
                <a:cs typeface="Calibri"/>
              </a:rPr>
              <a:t>Category:</a:t>
            </a:r>
            <a:r>
              <a:rPr lang="en-US" sz="2000" b="1" spc="250" dirty="0">
                <a:latin typeface="Calibri"/>
                <a:cs typeface="Calibri"/>
              </a:rPr>
              <a:t> 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3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2000" b="1" spc="-5" dirty="0">
                <a:latin typeface="Calibri"/>
                <a:cs typeface="Calibri"/>
              </a:rPr>
              <a:t>Launch </a:t>
            </a:r>
            <a:r>
              <a:rPr lang="en-US" sz="2000" b="1" spc="-10" dirty="0">
                <a:latin typeface="Calibri"/>
                <a:cs typeface="Calibri"/>
              </a:rPr>
              <a:t>Vehicle:</a:t>
            </a:r>
            <a:r>
              <a:rPr lang="en-US" sz="2000" b="1" spc="10" dirty="0">
                <a:latin typeface="Calibri"/>
                <a:cs typeface="Calibri"/>
              </a:rPr>
              <a:t>  </a:t>
            </a:r>
            <a:r>
              <a:rPr lang="en-US" sz="2000" b="0" spc="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Falcon</a:t>
            </a:r>
            <a:r>
              <a:rPr lang="en-US" sz="2000" b="0" spc="0" baseline="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Heavy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2000" b="1" spc="-5" dirty="0">
                <a:latin typeface="Calibri"/>
                <a:cs typeface="Calibri"/>
              </a:rPr>
              <a:t>Mission Phase:</a:t>
            </a:r>
            <a:r>
              <a:rPr lang="en-US" sz="2000" b="1" spc="-5" dirty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C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E17033-7AC5-4C02-A2B8-8DFCCF4492EF}"/>
              </a:ext>
            </a:extLst>
          </p:cNvPr>
          <p:cNvGrpSpPr/>
          <p:nvPr/>
        </p:nvGrpSpPr>
        <p:grpSpPr>
          <a:xfrm>
            <a:off x="306167" y="1391401"/>
            <a:ext cx="7014472" cy="5143258"/>
            <a:chOff x="306167" y="1391401"/>
            <a:chExt cx="7014472" cy="514325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931618-4299-488A-A45F-4E0EA90AD215}"/>
                </a:ext>
              </a:extLst>
            </p:cNvPr>
            <p:cNvGrpSpPr/>
            <p:nvPr/>
          </p:nvGrpSpPr>
          <p:grpSpPr>
            <a:xfrm>
              <a:off x="657681" y="1391401"/>
              <a:ext cx="6662958" cy="5143258"/>
              <a:chOff x="708941" y="1239002"/>
              <a:chExt cx="6662958" cy="514325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8B62FE2-9D37-4121-BE88-B7E242649EAB}"/>
                  </a:ext>
                </a:extLst>
              </p:cNvPr>
              <p:cNvGrpSpPr/>
              <p:nvPr/>
            </p:nvGrpSpPr>
            <p:grpSpPr>
              <a:xfrm>
                <a:off x="718458" y="1239002"/>
                <a:ext cx="6653441" cy="5143258"/>
                <a:chOff x="718458" y="1239002"/>
                <a:chExt cx="6653441" cy="5143258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5105890B-C8B7-4E68-AB3F-A8E0BB8951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clrChange>
                    <a:clrFrom>
                      <a:srgbClr val="96969B"/>
                    </a:clrFrom>
                    <a:clrTo>
                      <a:srgbClr val="96969B">
                        <a:alpha val="0"/>
                      </a:srgbClr>
                    </a:clrTo>
                  </a:clrChange>
                </a:blip>
                <a:srcRect l="16022" t="23677" r="61687" b="9583"/>
                <a:stretch/>
              </p:blipFill>
              <p:spPr>
                <a:xfrm>
                  <a:off x="718458" y="1239002"/>
                  <a:ext cx="6260841" cy="5143258"/>
                </a:xfrm>
                <a:prstGeom prst="rect">
                  <a:avLst/>
                </a:prstGeom>
              </p:spPr>
            </p:pic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B2D878DB-7D1C-4677-A7D6-CD0C31065BFB}"/>
                    </a:ext>
                  </a:extLst>
                </p:cNvPr>
                <p:cNvSpPr/>
                <p:nvPr/>
              </p:nvSpPr>
              <p:spPr>
                <a:xfrm rot="836772">
                  <a:off x="791059" y="5240146"/>
                  <a:ext cx="4014375" cy="4620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1145785-4640-465E-AFE0-3FEB898F2E87}"/>
                    </a:ext>
                  </a:extLst>
                </p:cNvPr>
                <p:cNvSpPr/>
                <p:nvPr/>
              </p:nvSpPr>
              <p:spPr>
                <a:xfrm rot="20056626">
                  <a:off x="3972783" y="4873358"/>
                  <a:ext cx="3399116" cy="6306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771F7DA-BEBF-424C-88A6-8E575A92E2B4}"/>
                    </a:ext>
                  </a:extLst>
                </p:cNvPr>
                <p:cNvSpPr/>
                <p:nvPr/>
              </p:nvSpPr>
              <p:spPr>
                <a:xfrm rot="14008897">
                  <a:off x="5089256" y="2383810"/>
                  <a:ext cx="2344512" cy="14005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91A45E8-AB9B-4D8C-8200-5B0AF8B65BB6}"/>
                    </a:ext>
                  </a:extLst>
                </p:cNvPr>
                <p:cNvSpPr/>
                <p:nvPr/>
              </p:nvSpPr>
              <p:spPr>
                <a:xfrm>
                  <a:off x="5201810" y="2691036"/>
                  <a:ext cx="1311285" cy="11957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98DCDEF-AE2B-445B-8692-018BCC0B6C7A}"/>
                    </a:ext>
                  </a:extLst>
                </p:cNvPr>
                <p:cNvSpPr/>
                <p:nvPr/>
              </p:nvSpPr>
              <p:spPr>
                <a:xfrm rot="3334249">
                  <a:off x="5623237" y="3964788"/>
                  <a:ext cx="794665" cy="7815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B632F4D-014B-4050-A338-8F5C59BF8C27}"/>
                    </a:ext>
                  </a:extLst>
                </p:cNvPr>
                <p:cNvSpPr/>
                <p:nvPr/>
              </p:nvSpPr>
              <p:spPr>
                <a:xfrm rot="20513606">
                  <a:off x="5469513" y="3484225"/>
                  <a:ext cx="794665" cy="7815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" name="Flowchart: Decision 6">
                <a:extLst>
                  <a:ext uri="{FF2B5EF4-FFF2-40B4-BE49-F238E27FC236}">
                    <a16:creationId xmlns:a16="http://schemas.microsoft.com/office/drawing/2014/main" id="{C436D209-9228-418C-A3A3-C6A268F50EA0}"/>
                  </a:ext>
                </a:extLst>
              </p:cNvPr>
              <p:cNvSpPr/>
              <p:nvPr/>
            </p:nvSpPr>
            <p:spPr>
              <a:xfrm rot="21400408">
                <a:off x="5248747" y="4130990"/>
                <a:ext cx="914400" cy="326730"/>
              </a:xfrm>
              <a:prstGeom prst="flowChartDecision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lowchart: Decision 20">
                <a:extLst>
                  <a:ext uri="{FF2B5EF4-FFF2-40B4-BE49-F238E27FC236}">
                    <a16:creationId xmlns:a16="http://schemas.microsoft.com/office/drawing/2014/main" id="{443D237A-4513-4994-A1CA-9D33BB0482DA}"/>
                  </a:ext>
                </a:extLst>
              </p:cNvPr>
              <p:cNvSpPr/>
              <p:nvPr/>
            </p:nvSpPr>
            <p:spPr>
              <a:xfrm rot="21402073">
                <a:off x="5229305" y="3731905"/>
                <a:ext cx="914400" cy="326730"/>
              </a:xfrm>
              <a:prstGeom prst="flowChartDecision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lowchart: Decision 21">
                <a:extLst>
                  <a:ext uri="{FF2B5EF4-FFF2-40B4-BE49-F238E27FC236}">
                    <a16:creationId xmlns:a16="http://schemas.microsoft.com/office/drawing/2014/main" id="{AADA2DC2-DE53-4A33-97B0-01BDE249E316}"/>
                  </a:ext>
                </a:extLst>
              </p:cNvPr>
              <p:cNvSpPr/>
              <p:nvPr/>
            </p:nvSpPr>
            <p:spPr>
              <a:xfrm rot="21092234">
                <a:off x="708941" y="4272969"/>
                <a:ext cx="540784" cy="294443"/>
              </a:xfrm>
              <a:prstGeom prst="flowChartDecision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AED2021-522C-432C-BF7A-2ED6EED0D038}"/>
                </a:ext>
              </a:extLst>
            </p:cNvPr>
            <p:cNvCxnSpPr>
              <a:cxnSpLocks/>
            </p:cNvCxnSpPr>
            <p:nvPr/>
          </p:nvCxnSpPr>
          <p:spPr>
            <a:xfrm>
              <a:off x="677151" y="5196285"/>
              <a:ext cx="3052638" cy="787420"/>
            </a:xfrm>
            <a:prstGeom prst="straightConnector1">
              <a:avLst/>
            </a:prstGeom>
            <a:ln w="28575">
              <a:headEnd type="stealt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928CFC8-C6A1-4DA2-AF9A-9B644912A3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59607" y="4696368"/>
              <a:ext cx="2574214" cy="1271793"/>
            </a:xfrm>
            <a:prstGeom prst="straightConnector1">
              <a:avLst/>
            </a:prstGeom>
            <a:ln w="28575">
              <a:headEnd type="stealt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FEFBA30-6731-4B2F-8F07-E359475AD5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" y="1507957"/>
              <a:ext cx="0" cy="3413137"/>
            </a:xfrm>
            <a:prstGeom prst="straightConnector1">
              <a:avLst/>
            </a:prstGeom>
            <a:ln w="28575">
              <a:headEnd type="stealt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C81383-5871-442D-8712-FA4948644DE7}"/>
                </a:ext>
              </a:extLst>
            </p:cNvPr>
            <p:cNvSpPr txBox="1"/>
            <p:nvPr/>
          </p:nvSpPr>
          <p:spPr>
            <a:xfrm>
              <a:off x="1796184" y="5405329"/>
              <a:ext cx="76174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0.5 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286645-0B22-480F-B176-A5136A303F75}"/>
                </a:ext>
              </a:extLst>
            </p:cNvPr>
            <p:cNvSpPr txBox="1"/>
            <p:nvPr/>
          </p:nvSpPr>
          <p:spPr>
            <a:xfrm>
              <a:off x="306167" y="2997775"/>
              <a:ext cx="76174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0.5 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99CD5E2-FE0E-444F-BE38-3DCA144D8F44}"/>
                </a:ext>
              </a:extLst>
            </p:cNvPr>
            <p:cNvSpPr txBox="1"/>
            <p:nvPr/>
          </p:nvSpPr>
          <p:spPr>
            <a:xfrm>
              <a:off x="5150550" y="5196285"/>
              <a:ext cx="76174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0.5 m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532B318D-AC93-4BB2-93B0-B71AA7FFCDF0}"/>
              </a:ext>
            </a:extLst>
          </p:cNvPr>
          <p:cNvSpPr txBox="1"/>
          <p:nvPr/>
        </p:nvSpPr>
        <p:spPr>
          <a:xfrm>
            <a:off x="7529804" y="873438"/>
            <a:ext cx="4093030" cy="351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pc="-5" dirty="0">
                <a:solidFill>
                  <a:schemeClr val="accent2">
                    <a:lumMod val="75000"/>
                  </a:schemeClr>
                </a:solidFill>
                <a:cs typeface="Calibri"/>
              </a:rPr>
              <a:t>HERMES – Heliophysics Environmental and Radiation Measurement Experiment Suite – is a space weather payload that will study the solar wind and the Earth’s magnetotail from the unique polar lunar orbit of the Gateway Habitat And Logistics Outpost (HALO) module.</a:t>
            </a:r>
          </a:p>
          <a:p>
            <a:pPr>
              <a:spcAft>
                <a:spcPts val="800"/>
              </a:spcAft>
            </a:pPr>
            <a:r>
              <a:rPr lang="en-US" spc="-5" dirty="0">
                <a:solidFill>
                  <a:schemeClr val="accent2">
                    <a:lumMod val="75000"/>
                  </a:schemeClr>
                </a:solidFill>
                <a:cs typeface="Calibri"/>
              </a:rPr>
              <a:t>HERMES will establish capabilities of an on-board space-weather payload to support deep-space and long-term human exploration.</a:t>
            </a:r>
          </a:p>
        </p:txBody>
      </p:sp>
    </p:spTree>
    <p:extLst>
      <p:ext uri="{BB962C8B-B14F-4D97-AF65-F5344CB8AC3E}">
        <p14:creationId xmlns:p14="http://schemas.microsoft.com/office/powerpoint/2010/main" val="1936151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594863"/>
          </a:xfrm>
        </p:spPr>
        <p:txBody>
          <a:bodyPr>
            <a:normAutofit/>
          </a:bodyPr>
          <a:lstStyle/>
          <a:p>
            <a:r>
              <a:rPr lang="en-US" sz="3200" dirty="0"/>
              <a:t>HERMES Science Goals and Objectives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131BCF-A615-48C2-A3AE-441EF8E7E8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81" y="1158502"/>
            <a:ext cx="4806446" cy="51929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B4EA79-CEEA-42C5-9A36-1FEA3A6809D0}"/>
              </a:ext>
            </a:extLst>
          </p:cNvPr>
          <p:cNvSpPr txBox="1"/>
          <p:nvPr/>
        </p:nvSpPr>
        <p:spPr>
          <a:xfrm>
            <a:off x="2497988" y="3694407"/>
            <a:ext cx="2190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B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Magnetotail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of Moon’s Orbit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14CF06-07EA-455B-9221-BE1CD85FEFD0}"/>
              </a:ext>
            </a:extLst>
          </p:cNvPr>
          <p:cNvSpPr txBox="1"/>
          <p:nvPr/>
        </p:nvSpPr>
        <p:spPr>
          <a:xfrm>
            <a:off x="598361" y="2019409"/>
            <a:ext cx="2175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A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of Moon’s orbit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323E6E9-7118-4884-A5C7-898C4CAED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166744"/>
              </p:ext>
            </p:extLst>
          </p:nvPr>
        </p:nvGraphicFramePr>
        <p:xfrm>
          <a:off x="5096343" y="1158502"/>
          <a:ext cx="6811923" cy="5192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5350">
                  <a:extLst>
                    <a:ext uri="{9D8B030D-6E8A-4147-A177-3AD203B41FA5}">
                      <a16:colId xmlns:a16="http://schemas.microsoft.com/office/drawing/2014/main" val="1409695828"/>
                    </a:ext>
                  </a:extLst>
                </a:gridCol>
                <a:gridCol w="3716573">
                  <a:extLst>
                    <a:ext uri="{9D8B030D-6E8A-4147-A177-3AD203B41FA5}">
                      <a16:colId xmlns:a16="http://schemas.microsoft.com/office/drawing/2014/main" val="2420351009"/>
                    </a:ext>
                  </a:extLst>
                </a:gridCol>
              </a:tblGrid>
              <a:tr h="2660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83759"/>
                  </a:ext>
                </a:extLst>
              </a:tr>
              <a:tr h="846604">
                <a:tc rowSpan="2"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A:  Determine mechanisms of 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 wind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 and energy transport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A1:  Determine effects of large-scale structures on plasma transport and particle energies within the solar wind.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933103"/>
                  </a:ext>
                </a:extLst>
              </a:tr>
              <a:tr h="846604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584" marR="100584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A2:  Determine effects of small-scale structures on plasma transport and particle energies within the solar wind.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550968"/>
                  </a:ext>
                </a:extLst>
              </a:tr>
              <a:tr h="65309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B:  Characterize energy, topology, and ion composition in the deep 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magnetotail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B1:  Determine structure and  dynamics of the magnetotail at lunar orbit.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67576"/>
                  </a:ext>
                </a:extLst>
              </a:tr>
              <a:tr h="45958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103" marR="3910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B2:  Quantify energy content of the magnetotail at lunar orbit.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485281"/>
                  </a:ext>
                </a:extLst>
              </a:tr>
              <a:tr h="45958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103" marR="3910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B3: Quantify transport of atmospheric ions.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65827"/>
                  </a:ext>
                </a:extLst>
              </a:tr>
              <a:tr h="65309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C:  Establish observational capabilities of an on-board 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pathfinder payload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measuring local </a:t>
                      </a: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 weather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support deep-space and long-term human exploration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C1:  Assess the effects of field of view limitations associated with accommodation on Gateway.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090288"/>
                  </a:ext>
                </a:extLst>
              </a:tr>
              <a:tr h="774038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584" marR="100584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C2:  Assess interference with measurements due to electric currents and surface charging.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793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52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EADEECF-29A8-4162-8E21-182EF84758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5357" y="1016303"/>
            <a:ext cx="7457705" cy="5213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C6D10-A687-48B9-A5D5-7C12258F8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71258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CC66"/>
                </a:solidFill>
              </a:rPr>
              <a:t>Gateway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45E9DAA6-B0B2-46DB-BDF2-88603D1BAD3D}"/>
              </a:ext>
            </a:extLst>
          </p:cNvPr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61F5CB-1A6A-43D7-B38F-139FF7E5A8DD}"/>
              </a:ext>
            </a:extLst>
          </p:cNvPr>
          <p:cNvSpPr txBox="1"/>
          <p:nvPr/>
        </p:nvSpPr>
        <p:spPr>
          <a:xfrm>
            <a:off x="3916204" y="1198929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Logistics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Module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7BD2BC-C2F5-4ECB-8C89-B0E98315D17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4998552" y="1522095"/>
            <a:ext cx="1583709" cy="76628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FB83960-AFAD-4EB1-A815-908C8249FB9E}"/>
              </a:ext>
            </a:extLst>
          </p:cNvPr>
          <p:cNvSpPr txBox="1"/>
          <p:nvPr/>
        </p:nvSpPr>
        <p:spPr>
          <a:xfrm>
            <a:off x="2513829" y="3210567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(CMV Launch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Nov 2024)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DCEDA34-5DA6-45A1-A445-148ADE46F197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4109138" y="3672232"/>
            <a:ext cx="1175114" cy="7120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12B2AC0-2A8E-4C07-9925-2B80BEF1FCB3}"/>
              </a:ext>
            </a:extLst>
          </p:cNvPr>
          <p:cNvSpPr txBox="1"/>
          <p:nvPr/>
        </p:nvSpPr>
        <p:spPr>
          <a:xfrm>
            <a:off x="3349955" y="4862062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(CMV Launch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CC66"/>
                </a:solidFill>
                <a:latin typeface="Arial"/>
                <a:cs typeface="Arial"/>
              </a:rPr>
              <a:t>Nov 2024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904B36B-36F0-4616-921F-A0B979E303D4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945264" y="3842510"/>
            <a:ext cx="1403808" cy="148121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44F7A0A-9921-4F15-A2D7-F12588E2F991}"/>
              </a:ext>
            </a:extLst>
          </p:cNvPr>
          <p:cNvCxnSpPr>
            <a:cxnSpLocks/>
          </p:cNvCxnSpPr>
          <p:nvPr/>
        </p:nvCxnSpPr>
        <p:spPr>
          <a:xfrm flipH="1">
            <a:off x="8052661" y="2551443"/>
            <a:ext cx="1430278" cy="119199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F8C2F78-8CDF-4EE7-B7E0-7AE2C71D4ED5}"/>
              </a:ext>
            </a:extLst>
          </p:cNvPr>
          <p:cNvSpPr txBox="1"/>
          <p:nvPr/>
        </p:nvSpPr>
        <p:spPr>
          <a:xfrm>
            <a:off x="8742486" y="5097502"/>
            <a:ext cx="119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HLS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9172F37-0663-4A8F-8A82-71FB45B72CF9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6901892" y="5014128"/>
            <a:ext cx="1840594" cy="26804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CF703B7-8765-435F-9B8F-8E0304195C27}"/>
              </a:ext>
            </a:extLst>
          </p:cNvPr>
          <p:cNvSpPr txBox="1"/>
          <p:nvPr/>
        </p:nvSpPr>
        <p:spPr>
          <a:xfrm>
            <a:off x="10211374" y="3320364"/>
            <a:ext cx="133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B3646BC-3AE3-4F3A-BDD4-310F1E6A6C62}"/>
              </a:ext>
            </a:extLst>
          </p:cNvPr>
          <p:cNvCxnSpPr>
            <a:cxnSpLocks/>
          </p:cNvCxnSpPr>
          <p:nvPr/>
        </p:nvCxnSpPr>
        <p:spPr>
          <a:xfrm flipH="1">
            <a:off x="9187309" y="3558295"/>
            <a:ext cx="1227835" cy="20328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6CADE70-6FDF-4A05-A41D-C14CFF995C38}"/>
              </a:ext>
            </a:extLst>
          </p:cNvPr>
          <p:cNvSpPr txBox="1"/>
          <p:nvPr/>
        </p:nvSpPr>
        <p:spPr>
          <a:xfrm>
            <a:off x="7819080" y="12582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Airlock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8517877-3FA5-47AC-A482-5F915B31B2E8}"/>
              </a:ext>
            </a:extLst>
          </p:cNvPr>
          <p:cNvCxnSpPr>
            <a:cxnSpLocks/>
          </p:cNvCxnSpPr>
          <p:nvPr/>
        </p:nvCxnSpPr>
        <p:spPr>
          <a:xfrm flipH="1">
            <a:off x="7791052" y="1753165"/>
            <a:ext cx="409909" cy="112295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E2853B2-0F35-45F3-BF40-45F32074FADA}"/>
              </a:ext>
            </a:extLst>
          </p:cNvPr>
          <p:cNvSpPr txBox="1"/>
          <p:nvPr/>
        </p:nvSpPr>
        <p:spPr>
          <a:xfrm>
            <a:off x="72007" y="5663587"/>
            <a:ext cx="431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CMV – Co-Manifested Vehicle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HALO – Habitation and Logistics Outpost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HLS – Human Landing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IHAB – International Habitat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PPE – Power and Propulsion Element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67C64A-A45F-4AF6-8C3B-EA775A4394A3}"/>
              </a:ext>
            </a:extLst>
          </p:cNvPr>
          <p:cNvSpPr txBox="1"/>
          <p:nvPr/>
        </p:nvSpPr>
        <p:spPr>
          <a:xfrm>
            <a:off x="9076726" y="2080826"/>
            <a:ext cx="133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CC66"/>
                </a:solidFill>
                <a:latin typeface="Arial"/>
                <a:cs typeface="Arial"/>
              </a:rPr>
              <a:t>IHAB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125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Gateway Co-Manifested Vehicle (CMV)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FF99A0-E602-4A2B-8768-32F121C24599}"/>
              </a:ext>
            </a:extLst>
          </p:cNvPr>
          <p:cNvSpPr/>
          <p:nvPr/>
        </p:nvSpPr>
        <p:spPr>
          <a:xfrm>
            <a:off x="0" y="838122"/>
            <a:ext cx="12192000" cy="60198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Slide Number Placeholder 2">
            <a:extLst>
              <a:ext uri="{FF2B5EF4-FFF2-40B4-BE49-F238E27FC236}">
                <a16:creationId xmlns:a16="http://schemas.microsoft.com/office/drawing/2014/main" id="{479D8C80-E8C0-406C-98B0-0A62E632E815}"/>
              </a:ext>
            </a:extLst>
          </p:cNvPr>
          <p:cNvSpPr txBox="1">
            <a:spLocks/>
          </p:cNvSpPr>
          <p:nvPr/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F4990DE-BB20-4D31-9463-EBA49A13F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8071" y="1500228"/>
            <a:ext cx="7637153" cy="429589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66E14ED-1235-43E9-8105-5C2566EE6A20}"/>
              </a:ext>
            </a:extLst>
          </p:cNvPr>
          <p:cNvSpPr txBox="1"/>
          <p:nvPr/>
        </p:nvSpPr>
        <p:spPr>
          <a:xfrm>
            <a:off x="6607367" y="4342805"/>
            <a:ext cx="1795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HALO Module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B494EEE-566B-4398-9F07-44AEC86E48E4}"/>
              </a:ext>
            </a:extLst>
          </p:cNvPr>
          <p:cNvSpPr txBox="1"/>
          <p:nvPr/>
        </p:nvSpPr>
        <p:spPr>
          <a:xfrm>
            <a:off x="958174" y="1371600"/>
            <a:ext cx="1611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accent4"/>
                </a:solidFill>
                <a:latin typeface="Arial"/>
                <a:cs typeface="Arial"/>
              </a:rPr>
              <a:t>PPE Module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3D83CEB-7C14-4799-AE23-BB91D878FC96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1763844" y="1771710"/>
            <a:ext cx="1798357" cy="142277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4740AB5-F920-4966-899D-5E82147B4C1A}"/>
              </a:ext>
            </a:extLst>
          </p:cNvPr>
          <p:cNvCxnSpPr>
            <a:cxnSpLocks/>
          </p:cNvCxnSpPr>
          <p:nvPr/>
        </p:nvCxnSpPr>
        <p:spPr>
          <a:xfrm flipH="1" flipV="1">
            <a:off x="5949386" y="3637819"/>
            <a:ext cx="1315963" cy="69488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C2ED663-0C6C-4E01-8A37-9265C60E7BA9}"/>
              </a:ext>
            </a:extLst>
          </p:cNvPr>
          <p:cNvSpPr txBox="1"/>
          <p:nvPr/>
        </p:nvSpPr>
        <p:spPr>
          <a:xfrm>
            <a:off x="5149109" y="5165391"/>
            <a:ext cx="12843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(on nadir)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9B5FF5E-1CCC-4C64-A09C-DF3FB17925E6}"/>
              </a:ext>
            </a:extLst>
          </p:cNvPr>
          <p:cNvSpPr/>
          <p:nvPr/>
        </p:nvSpPr>
        <p:spPr>
          <a:xfrm>
            <a:off x="5286701" y="3691399"/>
            <a:ext cx="441789" cy="452063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66D3245-DE67-49D4-8062-52AA19B4C746}"/>
              </a:ext>
            </a:extLst>
          </p:cNvPr>
          <p:cNvCxnSpPr>
            <a:stCxn id="45" idx="0"/>
            <a:endCxn id="46" idx="4"/>
          </p:cNvCxnSpPr>
          <p:nvPr/>
        </p:nvCxnSpPr>
        <p:spPr>
          <a:xfrm flipH="1" flipV="1">
            <a:off x="5507596" y="4143462"/>
            <a:ext cx="283676" cy="1021929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A picture containing star, outdoor object&#10;&#10;Description automatically generated">
            <a:extLst>
              <a:ext uri="{FF2B5EF4-FFF2-40B4-BE49-F238E27FC236}">
                <a16:creationId xmlns:a16="http://schemas.microsoft.com/office/drawing/2014/main" id="{6E9AE4C4-2F08-4F6C-8734-9A4A81891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146" y="1110765"/>
            <a:ext cx="1226582" cy="76445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745963C-5BF2-4AA7-B466-6B2A9A303B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964"/>
          <a:stretch/>
        </p:blipFill>
        <p:spPr>
          <a:xfrm>
            <a:off x="8201249" y="4950385"/>
            <a:ext cx="4000729" cy="1901553"/>
          </a:xfrm>
          <a:prstGeom prst="rect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47734F92-79CE-49B4-A76B-C7917E2A80ED}"/>
              </a:ext>
            </a:extLst>
          </p:cNvPr>
          <p:cNvSpPr/>
          <p:nvPr/>
        </p:nvSpPr>
        <p:spPr>
          <a:xfrm>
            <a:off x="8420100" y="2158303"/>
            <a:ext cx="3733800" cy="2072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HERMES will be one of two externally mounted payloads to launch with the first two modules of Gateway (HALO/PPE).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Subsequent payloads will arrive via the Logistics modules.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HERMES will be transferred to the Logistics module for disposal.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015270-5492-43A4-9786-8362DB5B3332}"/>
              </a:ext>
            </a:extLst>
          </p:cNvPr>
          <p:cNvSpPr txBox="1"/>
          <p:nvPr/>
        </p:nvSpPr>
        <p:spPr>
          <a:xfrm>
            <a:off x="93133" y="6277305"/>
            <a:ext cx="431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HALO – Habitation and Logistics Outpost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PPE – Power and Propulsion Element</a:t>
            </a:r>
          </a:p>
        </p:txBody>
      </p:sp>
    </p:spTree>
    <p:extLst>
      <p:ext uri="{BB962C8B-B14F-4D97-AF65-F5344CB8AC3E}">
        <p14:creationId xmlns:p14="http://schemas.microsoft.com/office/powerpoint/2010/main" val="172593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D4FEC3B-5E27-4957-90F2-35F517800869}"/>
              </a:ext>
            </a:extLst>
          </p:cNvPr>
          <p:cNvGrpSpPr/>
          <p:nvPr/>
        </p:nvGrpSpPr>
        <p:grpSpPr>
          <a:xfrm>
            <a:off x="2938749" y="3291601"/>
            <a:ext cx="5200442" cy="3421738"/>
            <a:chOff x="2938749" y="3291601"/>
            <a:chExt cx="5200442" cy="342173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C74D1EE-F81F-42E8-AAB8-38BC48A54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96969B"/>
                </a:clrFrom>
                <a:clrTo>
                  <a:srgbClr val="96969B">
                    <a:alpha val="0"/>
                  </a:srgbClr>
                </a:clrTo>
              </a:clrChange>
            </a:blip>
            <a:srcRect l="13831" t="20905" r="59143" b="10718"/>
            <a:stretch/>
          </p:blipFill>
          <p:spPr>
            <a:xfrm>
              <a:off x="2938749" y="3291601"/>
              <a:ext cx="5200442" cy="3421738"/>
            </a:xfrm>
            <a:prstGeom prst="rect">
              <a:avLst/>
            </a:prstGeom>
          </p:spPr>
        </p:pic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6DC56C2-6FDB-4279-9383-8E72EDCD8F6D}"/>
                </a:ext>
              </a:extLst>
            </p:cNvPr>
            <p:cNvSpPr/>
            <p:nvPr/>
          </p:nvSpPr>
          <p:spPr>
            <a:xfrm rot="21435802">
              <a:off x="3188663" y="5117178"/>
              <a:ext cx="1272737" cy="15423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F7FADC2-CAD7-4F50-80F6-2BDFB509F684}"/>
                </a:ext>
              </a:extLst>
            </p:cNvPr>
            <p:cNvSpPr/>
            <p:nvPr/>
          </p:nvSpPr>
          <p:spPr>
            <a:xfrm rot="1400034">
              <a:off x="3945085" y="5891942"/>
              <a:ext cx="1444305" cy="6210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D0C542C-C848-45E1-92B5-716063109685}"/>
                </a:ext>
              </a:extLst>
            </p:cNvPr>
            <p:cNvSpPr/>
            <p:nvPr/>
          </p:nvSpPr>
          <p:spPr>
            <a:xfrm rot="20718340">
              <a:off x="5263189" y="5932829"/>
              <a:ext cx="2513529" cy="5551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3BBDF27-C5E4-4831-A455-FE0DE49C4450}"/>
              </a:ext>
            </a:extLst>
          </p:cNvPr>
          <p:cNvGrpSpPr/>
          <p:nvPr/>
        </p:nvGrpSpPr>
        <p:grpSpPr>
          <a:xfrm>
            <a:off x="747485" y="1143994"/>
            <a:ext cx="4795287" cy="3444422"/>
            <a:chOff x="708941" y="1239002"/>
            <a:chExt cx="6662958" cy="514325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F26F0BF-45D7-4F81-8CF3-E7C4DB58F252}"/>
                </a:ext>
              </a:extLst>
            </p:cNvPr>
            <p:cNvGrpSpPr/>
            <p:nvPr/>
          </p:nvGrpSpPr>
          <p:grpSpPr>
            <a:xfrm>
              <a:off x="718458" y="1239002"/>
              <a:ext cx="6653441" cy="5143258"/>
              <a:chOff x="718458" y="1239002"/>
              <a:chExt cx="6653441" cy="5143258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B77A9353-66E4-4C53-B0E6-176FFC2EAD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96969B"/>
                  </a:clrFrom>
                  <a:clrTo>
                    <a:srgbClr val="96969B">
                      <a:alpha val="0"/>
                    </a:srgbClr>
                  </a:clrTo>
                </a:clrChange>
              </a:blip>
              <a:srcRect l="16022" t="23677" r="61687" b="9583"/>
              <a:stretch/>
            </p:blipFill>
            <p:spPr>
              <a:xfrm>
                <a:off x="718458" y="1239002"/>
                <a:ext cx="6260841" cy="5143258"/>
              </a:xfrm>
              <a:prstGeom prst="rect">
                <a:avLst/>
              </a:prstGeom>
            </p:spPr>
          </p:pic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6FFA911-9327-49A4-8114-D3B35557B4E4}"/>
                  </a:ext>
                </a:extLst>
              </p:cNvPr>
              <p:cNvSpPr/>
              <p:nvPr/>
            </p:nvSpPr>
            <p:spPr>
              <a:xfrm rot="836772">
                <a:off x="791059" y="5240146"/>
                <a:ext cx="4014375" cy="4620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87F7381-6F8D-4E0A-AC05-41047A65E49A}"/>
                  </a:ext>
                </a:extLst>
              </p:cNvPr>
              <p:cNvSpPr/>
              <p:nvPr/>
            </p:nvSpPr>
            <p:spPr>
              <a:xfrm rot="20056626">
                <a:off x="3972783" y="4873358"/>
                <a:ext cx="3399116" cy="6306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75A54D1-B7A2-46BB-B089-7ACBD8DCB9DC}"/>
                  </a:ext>
                </a:extLst>
              </p:cNvPr>
              <p:cNvSpPr/>
              <p:nvPr/>
            </p:nvSpPr>
            <p:spPr>
              <a:xfrm rot="14008897">
                <a:off x="5089256" y="2383810"/>
                <a:ext cx="2344512" cy="14005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26D68B6-125D-4DBF-B5E7-DC365471533C}"/>
                  </a:ext>
                </a:extLst>
              </p:cNvPr>
              <p:cNvSpPr/>
              <p:nvPr/>
            </p:nvSpPr>
            <p:spPr>
              <a:xfrm>
                <a:off x="5201810" y="2691036"/>
                <a:ext cx="1311285" cy="11957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24DF654-F86C-43CA-9B45-8213383011EF}"/>
                  </a:ext>
                </a:extLst>
              </p:cNvPr>
              <p:cNvSpPr/>
              <p:nvPr/>
            </p:nvSpPr>
            <p:spPr>
              <a:xfrm rot="3334249">
                <a:off x="5623237" y="3964788"/>
                <a:ext cx="794665" cy="781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F147F0D-B7D9-4DBE-AAF6-B2A648A7138F}"/>
                  </a:ext>
                </a:extLst>
              </p:cNvPr>
              <p:cNvSpPr/>
              <p:nvPr/>
            </p:nvSpPr>
            <p:spPr>
              <a:xfrm rot="20513606">
                <a:off x="5469513" y="3484225"/>
                <a:ext cx="794665" cy="781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Flowchart: Decision 76">
              <a:extLst>
                <a:ext uri="{FF2B5EF4-FFF2-40B4-BE49-F238E27FC236}">
                  <a16:creationId xmlns:a16="http://schemas.microsoft.com/office/drawing/2014/main" id="{A30035B9-8612-4C33-A14E-228514C42242}"/>
                </a:ext>
              </a:extLst>
            </p:cNvPr>
            <p:cNvSpPr/>
            <p:nvPr/>
          </p:nvSpPr>
          <p:spPr>
            <a:xfrm rot="21400408">
              <a:off x="5248747" y="4130990"/>
              <a:ext cx="914400" cy="326730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lowchart: Decision 77">
              <a:extLst>
                <a:ext uri="{FF2B5EF4-FFF2-40B4-BE49-F238E27FC236}">
                  <a16:creationId xmlns:a16="http://schemas.microsoft.com/office/drawing/2014/main" id="{AEFAB180-379D-4756-8CCE-B2C2DB3CA1EB}"/>
                </a:ext>
              </a:extLst>
            </p:cNvPr>
            <p:cNvSpPr/>
            <p:nvPr/>
          </p:nvSpPr>
          <p:spPr>
            <a:xfrm rot="21402073">
              <a:off x="5229305" y="3731905"/>
              <a:ext cx="914400" cy="326730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lowchart: Decision 78">
              <a:extLst>
                <a:ext uri="{FF2B5EF4-FFF2-40B4-BE49-F238E27FC236}">
                  <a16:creationId xmlns:a16="http://schemas.microsoft.com/office/drawing/2014/main" id="{A7ADBEF6-08E9-4ABD-91A3-F96EFBBE51C4}"/>
                </a:ext>
              </a:extLst>
            </p:cNvPr>
            <p:cNvSpPr/>
            <p:nvPr/>
          </p:nvSpPr>
          <p:spPr>
            <a:xfrm rot="21092234">
              <a:off x="708941" y="4272969"/>
              <a:ext cx="540784" cy="294443"/>
            </a:xfrm>
            <a:prstGeom prst="flowChartDecision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HERMES Payload Configuration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B9ADD27-A5CC-4404-B478-219E380B42CB}"/>
              </a:ext>
            </a:extLst>
          </p:cNvPr>
          <p:cNvGrpSpPr/>
          <p:nvPr/>
        </p:nvGrpSpPr>
        <p:grpSpPr>
          <a:xfrm>
            <a:off x="67133" y="931718"/>
            <a:ext cx="7418667" cy="5777473"/>
            <a:chOff x="67133" y="931718"/>
            <a:chExt cx="7418667" cy="577747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5D58B6-6E6E-48E8-822B-1E62E8A1B897}"/>
                </a:ext>
              </a:extLst>
            </p:cNvPr>
            <p:cNvSpPr txBox="1"/>
            <p:nvPr/>
          </p:nvSpPr>
          <p:spPr>
            <a:xfrm>
              <a:off x="5931451" y="2649987"/>
              <a:ext cx="708532" cy="656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EEA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[GSFC]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70E741-3455-48F9-9C5B-D533B44FC180}"/>
                </a:ext>
              </a:extLst>
            </p:cNvPr>
            <p:cNvSpPr txBox="1"/>
            <p:nvPr/>
          </p:nvSpPr>
          <p:spPr>
            <a:xfrm>
              <a:off x="376592" y="1089239"/>
              <a:ext cx="1165599" cy="41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Mag Boom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[Heliospace]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9C6236-622A-4D51-B65A-73584C474B55}"/>
                </a:ext>
              </a:extLst>
            </p:cNvPr>
            <p:cNvSpPr txBox="1"/>
            <p:nvPr/>
          </p:nvSpPr>
          <p:spPr>
            <a:xfrm>
              <a:off x="6657061" y="3286478"/>
              <a:ext cx="80405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SPAN-I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[UCB]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8ACC0F-9336-45B5-966F-918D7BB75E9C}"/>
                </a:ext>
              </a:extLst>
            </p:cNvPr>
            <p:cNvSpPr txBox="1"/>
            <p:nvPr/>
          </p:nvSpPr>
          <p:spPr>
            <a:xfrm>
              <a:off x="67133" y="1880217"/>
              <a:ext cx="1073225" cy="4150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Fine Sun Sensor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NewSpace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]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FD7006-6A7B-4B07-8189-BBE3785BC07F}"/>
                </a:ext>
              </a:extLst>
            </p:cNvPr>
            <p:cNvCxnSpPr>
              <a:cxnSpLocks/>
            </p:cNvCxnSpPr>
            <p:nvPr/>
          </p:nvCxnSpPr>
          <p:spPr>
            <a:xfrm>
              <a:off x="863046" y="2557214"/>
              <a:ext cx="286029" cy="27277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C710A4-4AB8-469D-8CC4-15EE6FEFED4B}"/>
                </a:ext>
              </a:extLst>
            </p:cNvPr>
            <p:cNvSpPr txBox="1"/>
            <p:nvPr/>
          </p:nvSpPr>
          <p:spPr>
            <a:xfrm>
              <a:off x="169484" y="3715488"/>
              <a:ext cx="70482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SWEM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[UCB]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411B2C9-2786-4E2E-9D5B-CD2BBC11E0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8399" y="3307342"/>
              <a:ext cx="676426" cy="54144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3925EE-766A-46F6-9BF1-E38EBB0D663E}"/>
                </a:ext>
              </a:extLst>
            </p:cNvPr>
            <p:cNvSpPr txBox="1"/>
            <p:nvPr/>
          </p:nvSpPr>
          <p:spPr>
            <a:xfrm>
              <a:off x="1843361" y="4279352"/>
              <a:ext cx="79679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MERIT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[GSFC]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56212D5-2AF9-49B7-BA00-6032577E39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65769" y="3609644"/>
              <a:ext cx="478822" cy="67341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D64927-83B3-4AEC-A899-F78333942C27}"/>
                </a:ext>
              </a:extLst>
            </p:cNvPr>
            <p:cNvSpPr txBox="1"/>
            <p:nvPr/>
          </p:nvSpPr>
          <p:spPr>
            <a:xfrm>
              <a:off x="733222" y="4164364"/>
              <a:ext cx="957314" cy="844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HERMES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Interface Plate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[GSFC]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BF0FBA2-7496-4D7D-B4BA-32CDBB7982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40175" y="3690275"/>
              <a:ext cx="420161" cy="50252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69B34BE-0B19-4162-B3A1-235613212031}"/>
                </a:ext>
              </a:extLst>
            </p:cNvPr>
            <p:cNvCxnSpPr>
              <a:cxnSpLocks/>
            </p:cNvCxnSpPr>
            <p:nvPr/>
          </p:nvCxnSpPr>
          <p:spPr>
            <a:xfrm>
              <a:off x="1415217" y="1399012"/>
              <a:ext cx="875667" cy="2620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DA09B72-9F81-492D-969F-608CCEE844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87805" y="2284696"/>
              <a:ext cx="402912" cy="9730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A355882-8E7A-457C-9CE4-FB3BC1D8FD10}"/>
                </a:ext>
              </a:extLst>
            </p:cNvPr>
            <p:cNvCxnSpPr>
              <a:cxnSpLocks/>
              <a:stCxn id="31" idx="0"/>
            </p:cNvCxnSpPr>
            <p:nvPr/>
          </p:nvCxnSpPr>
          <p:spPr>
            <a:xfrm flipV="1">
              <a:off x="4425574" y="5717966"/>
              <a:ext cx="219939" cy="3345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3A8356F-0C4B-4106-9DF5-3AF867573B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88522" y="3170760"/>
              <a:ext cx="227699" cy="30252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0F58E91-E6E7-4731-B99E-F22043474C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7880" y="3800801"/>
              <a:ext cx="223703" cy="34779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420D8B-D9D0-4B1E-9DE0-3C4EE9CF61F0}"/>
                </a:ext>
              </a:extLst>
            </p:cNvPr>
            <p:cNvSpPr txBox="1"/>
            <p:nvPr/>
          </p:nvSpPr>
          <p:spPr>
            <a:xfrm>
              <a:off x="2659200" y="4071808"/>
              <a:ext cx="1469776" cy="844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Instrument Support Brackets (EEA &amp; SPAN-I)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[GSFC]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DA05E36-AF7A-434D-A12E-0E4B8EF0AB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90084" y="5639335"/>
              <a:ext cx="192505" cy="37081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A044AED-335F-4123-9951-9354EAD536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58055" y="3310015"/>
              <a:ext cx="152298" cy="6785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A61246E-79FE-4233-88A2-1A453DE75734}"/>
                </a:ext>
              </a:extLst>
            </p:cNvPr>
            <p:cNvSpPr txBox="1"/>
            <p:nvPr/>
          </p:nvSpPr>
          <p:spPr>
            <a:xfrm>
              <a:off x="3835829" y="6052469"/>
              <a:ext cx="1179490" cy="656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ICE Box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[J&amp;T + Hawaii Aero + GSFC]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BF0F44-4AF0-430E-BD74-86175E419285}"/>
                </a:ext>
              </a:extLst>
            </p:cNvPr>
            <p:cNvSpPr txBox="1"/>
            <p:nvPr/>
          </p:nvSpPr>
          <p:spPr>
            <a:xfrm>
              <a:off x="3185501" y="931718"/>
              <a:ext cx="1257126" cy="4690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Fluxgate Sensor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[GSFC]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648219B-C923-48C0-ADA4-C1209B0EE8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9341" y="1143994"/>
              <a:ext cx="419114" cy="473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D17592-91FF-4C62-AC16-D5896FF145B0}"/>
                </a:ext>
              </a:extLst>
            </p:cNvPr>
            <p:cNvSpPr txBox="1"/>
            <p:nvPr/>
          </p:nvSpPr>
          <p:spPr>
            <a:xfrm>
              <a:off x="4171747" y="1789114"/>
              <a:ext cx="1304788" cy="4690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MI Sensor #1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[PNI Corp, UM]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2A90D71-5505-44D4-AAFC-87183C2D682C}"/>
                </a:ext>
              </a:extLst>
            </p:cNvPr>
            <p:cNvSpPr txBox="1"/>
            <p:nvPr/>
          </p:nvSpPr>
          <p:spPr>
            <a:xfrm>
              <a:off x="6410887" y="6010149"/>
              <a:ext cx="107491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MI Sensor #2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[PNI Corp, UM]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6" name="Table 36">
            <a:extLst>
              <a:ext uri="{FF2B5EF4-FFF2-40B4-BE49-F238E27FC236}">
                <a16:creationId xmlns:a16="http://schemas.microsoft.com/office/drawing/2014/main" id="{5F1229F2-23C2-4462-8D8E-5A74C81DE881}"/>
              </a:ext>
            </a:extLst>
          </p:cNvPr>
          <p:cNvGraphicFramePr>
            <a:graphicFrameLocks noGrp="1"/>
          </p:cNvGraphicFramePr>
          <p:nvPr/>
        </p:nvGraphicFramePr>
        <p:xfrm>
          <a:off x="7716420" y="890989"/>
          <a:ext cx="4423226" cy="39117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1159">
                  <a:extLst>
                    <a:ext uri="{9D8B030D-6E8A-4147-A177-3AD203B41FA5}">
                      <a16:colId xmlns:a16="http://schemas.microsoft.com/office/drawing/2014/main" val="1443703723"/>
                    </a:ext>
                  </a:extLst>
                </a:gridCol>
                <a:gridCol w="1470992">
                  <a:extLst>
                    <a:ext uri="{9D8B030D-6E8A-4147-A177-3AD203B41FA5}">
                      <a16:colId xmlns:a16="http://schemas.microsoft.com/office/drawing/2014/main" val="1486386568"/>
                    </a:ext>
                  </a:extLst>
                </a:gridCol>
                <a:gridCol w="1511075">
                  <a:extLst>
                    <a:ext uri="{9D8B030D-6E8A-4147-A177-3AD203B41FA5}">
                      <a16:colId xmlns:a16="http://schemas.microsoft.com/office/drawing/2014/main" val="1288963178"/>
                    </a:ext>
                  </a:extLst>
                </a:gridCol>
              </a:tblGrid>
              <a:tr h="2846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Instrument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Measurement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Provider/PI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57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EEA: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Electron Electrostatic Analyzer 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Low energy electron flux, density, temperature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NASA GSFC/ Daniel </a:t>
                      </a:r>
                      <a:r>
                        <a:rPr lang="pt-BR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Gershman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478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MERiT: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Miniaturized Electron pRoton Telescope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High energy electron flux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High energy proton flux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(i.e., radiation)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NASA GSFC/ </a:t>
                      </a:r>
                      <a:r>
                        <a:rPr lang="pt-BR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Shrikanth</a:t>
                      </a: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t-BR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Kanekal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606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NEMISIS: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Noise Eliminating Magnetometer In a Small Integrated System </a:t>
                      </a:r>
                      <a:endParaRPr lang="en-US" sz="12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Magnetic field vector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✕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fluxgate sensor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pni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sensors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NASA GSFC/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Eftyhia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Zesta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U.Mich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/Mark Moldwin 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968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SPAN-I: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Solar Probe Analyzer - Ions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Low energy ion flux, density, temperature, velocity, Mass/Charge ID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U.C.  Berkeley/ Roberto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Livi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32564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C02E7E4F-6B04-4E0E-81EB-2CE9F854FDBE}"/>
              </a:ext>
            </a:extLst>
          </p:cNvPr>
          <p:cNvSpPr txBox="1"/>
          <p:nvPr/>
        </p:nvSpPr>
        <p:spPr>
          <a:xfrm>
            <a:off x="93569" y="6007347"/>
            <a:ext cx="3514335" cy="769441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00" dirty="0"/>
              <a:t>MASS ~ 33 kg or less</a:t>
            </a:r>
          </a:p>
          <a:p>
            <a:pPr>
              <a:spcAft>
                <a:spcPts val="300"/>
              </a:spcAft>
            </a:pPr>
            <a:r>
              <a:rPr lang="en-US" sz="1300" dirty="0"/>
              <a:t>(X,Y,Z) &lt; 0.5 ✕ 0.5 ✕ 0.5 m (Boom Stowed)</a:t>
            </a:r>
          </a:p>
          <a:p>
            <a:pPr>
              <a:spcAft>
                <a:spcPts val="300"/>
              </a:spcAft>
            </a:pPr>
            <a:r>
              <a:rPr lang="en-US" sz="1300" dirty="0"/>
              <a:t>Magnetometer Boom Extends ~ 1 m</a:t>
            </a:r>
          </a:p>
        </p:txBody>
      </p:sp>
      <p:graphicFrame>
        <p:nvGraphicFramePr>
          <p:cNvPr id="49" name="Table 36">
            <a:extLst>
              <a:ext uri="{FF2B5EF4-FFF2-40B4-BE49-F238E27FC236}">
                <a16:creationId xmlns:a16="http://schemas.microsoft.com/office/drawing/2014/main" id="{98587E54-3141-4BBE-A523-20B3B9D7E740}"/>
              </a:ext>
            </a:extLst>
          </p:cNvPr>
          <p:cNvGraphicFramePr>
            <a:graphicFrameLocks noGrp="1"/>
          </p:cNvGraphicFramePr>
          <p:nvPr/>
        </p:nvGraphicFramePr>
        <p:xfrm>
          <a:off x="7720752" y="4976754"/>
          <a:ext cx="4423226" cy="15749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1159">
                  <a:extLst>
                    <a:ext uri="{9D8B030D-6E8A-4147-A177-3AD203B41FA5}">
                      <a16:colId xmlns:a16="http://schemas.microsoft.com/office/drawing/2014/main" val="1443703723"/>
                    </a:ext>
                  </a:extLst>
                </a:gridCol>
                <a:gridCol w="1470992">
                  <a:extLst>
                    <a:ext uri="{9D8B030D-6E8A-4147-A177-3AD203B41FA5}">
                      <a16:colId xmlns:a16="http://schemas.microsoft.com/office/drawing/2014/main" val="1486386568"/>
                    </a:ext>
                  </a:extLst>
                </a:gridCol>
                <a:gridCol w="1511075">
                  <a:extLst>
                    <a:ext uri="{9D8B030D-6E8A-4147-A177-3AD203B41FA5}">
                      <a16:colId xmlns:a16="http://schemas.microsoft.com/office/drawing/2014/main" val="1288963178"/>
                    </a:ext>
                  </a:extLst>
                </a:gridCol>
              </a:tblGrid>
              <a:tr h="2846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Component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Description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Provider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57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ICE Box: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Interface Control Electronics Box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Gateway &amp; Instrument Power &amp; Data Interface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NASA GSFC, Jackson &amp; Tull, Hawaii Aerospace</a:t>
                      </a: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606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Magnetometer Boom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m retractable boom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Heliospace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968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Fine Sun Sensor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Local pointing knowledge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NewSpace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32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649858"/>
          </a:xfrm>
        </p:spPr>
        <p:txBody>
          <a:bodyPr>
            <a:normAutofit/>
          </a:bodyPr>
          <a:lstStyle/>
          <a:p>
            <a:r>
              <a:rPr lang="en-US" sz="3200" dirty="0"/>
              <a:t>Early Mission Challenges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CA021CB4-B574-4A2B-BAF3-1BB6F4FB0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06" y="939626"/>
            <a:ext cx="10798627" cy="5739848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1800" dirty="0"/>
              <a:t>Directed Mission of Opportunity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Request for instrument package in January 2020; delivery to the PPE for integration in November 2021 to meet a launch date in late 2022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HERMES would leverage heritage instruments and CubeSat-style C&amp;DH to meet the aggressive schedule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1800" dirty="0"/>
              <a:t>Big changes to the Gateway design caused major impacts to HERMES design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sz="1600" dirty="0"/>
              <a:t>Initial Gateway concept: PPE and HALO launching separately, without external payloads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sz="1600" dirty="0"/>
              <a:t>Decision to co-manifest PPE and HALO in May 2020 had significant impacts on the HERMES initial concept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Changed host vehicle from PPE to HALO for a better Field of View; began working with a new contractor team for HALO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1800" dirty="0"/>
              <a:t>Gateway changing requirements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sz="1600" dirty="0"/>
              <a:t>Gateway was at the beginning of development, and the mechanical, thermal and electrical interfaces were not fully defined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+mn-lt"/>
              </a:rPr>
              <a:t>The location of the primary interface for the HERMES platform to HALO, the SORI – Small ORU (Orbital Replacement Unit) Robotics Interface – was undetermined, and the SORI was still being designed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sz="1800" dirty="0">
                <a:latin typeface="+mn-lt"/>
              </a:rPr>
              <a:t>HERMES has been in parallel development with Gateway since the beginning, driving Gateway requirements as a pathfinder Payload</a:t>
            </a:r>
          </a:p>
        </p:txBody>
      </p:sp>
    </p:spTree>
    <p:extLst>
      <p:ext uri="{BB962C8B-B14F-4D97-AF65-F5344CB8AC3E}">
        <p14:creationId xmlns:p14="http://schemas.microsoft.com/office/powerpoint/2010/main" val="381333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Decision 14">
            <a:extLst>
              <a:ext uri="{FF2B5EF4-FFF2-40B4-BE49-F238E27FC236}">
                <a16:creationId xmlns:a16="http://schemas.microsoft.com/office/drawing/2014/main" id="{6477C715-64CE-4B6A-A956-9C51266BA799}"/>
              </a:ext>
            </a:extLst>
          </p:cNvPr>
          <p:cNvSpPr/>
          <p:nvPr/>
        </p:nvSpPr>
        <p:spPr>
          <a:xfrm rot="21412637">
            <a:off x="8323545" y="3921553"/>
            <a:ext cx="3515757" cy="18546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629980"/>
          </a:xfrm>
        </p:spPr>
        <p:txBody>
          <a:bodyPr>
            <a:normAutofit/>
          </a:bodyPr>
          <a:lstStyle/>
          <a:p>
            <a:r>
              <a:rPr lang="en-US" sz="3200" dirty="0"/>
              <a:t>SORI Interface Challenges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1365D926-5C13-4D35-9685-72555EAED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32" y="1057601"/>
            <a:ext cx="7389844" cy="53805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HERMES mounts to HALO via the SORI – Small Orbital Replacement Unit Robotic Interface – provided by the Canadian Space Agency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SORI was designed with a standard interface and typically accommodates payloads of up to 250 kg once on Gateway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HERMES is unique in that it is launched with the SORI attached to the CMV on a Falcon Heavy with a newly designed fairing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SORI standardized bolt pattern and top-down fastening scheme required a HERMES Interface Place (HIP)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29 fasteners required to mate HIP to SORI to provide stiffness to meet Payload natural frequency requirement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HIP fasteners will be covered by HERMES instruments and components to fit within 0.5 m</a:t>
            </a:r>
            <a:r>
              <a:rPr lang="en-US" sz="1575" baseline="30000" dirty="0"/>
              <a:t>3</a:t>
            </a:r>
            <a:r>
              <a:rPr lang="en-US" sz="1575" dirty="0"/>
              <a:t> volume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Late delivery of SORI requires that nearly entire HERMES payload must be de-integrated from the HIP, then reintegrated after mounting the HIP to SORI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Regression test plans for post-SORI integration are still being worked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2CEE93-1EFE-45FF-8369-45F7C3C6DEE6}"/>
              </a:ext>
            </a:extLst>
          </p:cNvPr>
          <p:cNvGrpSpPr/>
          <p:nvPr/>
        </p:nvGrpSpPr>
        <p:grpSpPr>
          <a:xfrm>
            <a:off x="8111497" y="1057601"/>
            <a:ext cx="3883027" cy="5262335"/>
            <a:chOff x="8111497" y="889656"/>
            <a:chExt cx="3883027" cy="52623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B652F0-A035-4D9A-A997-ECFCC9501E8B}"/>
                </a:ext>
              </a:extLst>
            </p:cNvPr>
            <p:cNvGrpSpPr/>
            <p:nvPr/>
          </p:nvGrpSpPr>
          <p:grpSpPr>
            <a:xfrm>
              <a:off x="8111497" y="889656"/>
              <a:ext cx="3361122" cy="3798046"/>
              <a:chOff x="8111497" y="883436"/>
              <a:chExt cx="3361122" cy="379804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AAFF334-2A23-4C84-89D3-8C00F72F68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173295" y="2732359"/>
                <a:ext cx="3299324" cy="194912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28C9B0B-138C-4D9F-87EE-54C606BA8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401351" y="883436"/>
                <a:ext cx="1890755" cy="164772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F72AC9D-A0CF-4D9B-BBA8-DA49AD9B9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111497" y="2228864"/>
                <a:ext cx="2011271" cy="1201389"/>
              </a:xfrm>
              <a:prstGeom prst="rect">
                <a:avLst/>
              </a:prstGeom>
            </p:spPr>
          </p:pic>
        </p:grpSp>
        <p:sp>
          <p:nvSpPr>
            <p:cNvPr id="11" name="Title 5">
              <a:extLst>
                <a:ext uri="{FF2B5EF4-FFF2-40B4-BE49-F238E27FC236}">
                  <a16:creationId xmlns:a16="http://schemas.microsoft.com/office/drawing/2014/main" id="{AB0BD3D9-5F4F-4981-BFDB-1CE5A1FE9ADC}"/>
                </a:ext>
              </a:extLst>
            </p:cNvPr>
            <p:cNvSpPr txBox="1">
              <a:spLocks/>
            </p:cNvSpPr>
            <p:nvPr/>
          </p:nvSpPr>
          <p:spPr>
            <a:xfrm>
              <a:off x="11032285" y="2316772"/>
              <a:ext cx="962239" cy="629980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en-US" sz="1200" dirty="0"/>
                <a:t>HERMES Interface Plate (HIP)</a:t>
              </a:r>
            </a:p>
          </p:txBody>
        </p:sp>
        <p:sp>
          <p:nvSpPr>
            <p:cNvPr id="12" name="Title 5">
              <a:extLst>
                <a:ext uri="{FF2B5EF4-FFF2-40B4-BE49-F238E27FC236}">
                  <a16:creationId xmlns:a16="http://schemas.microsoft.com/office/drawing/2014/main" id="{68E47188-EF3F-4678-9570-432DB85D3C1C}"/>
                </a:ext>
              </a:extLst>
            </p:cNvPr>
            <p:cNvSpPr txBox="1">
              <a:spLocks/>
            </p:cNvSpPr>
            <p:nvPr/>
          </p:nvSpPr>
          <p:spPr>
            <a:xfrm>
              <a:off x="10876606" y="5577177"/>
              <a:ext cx="1029513" cy="574814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100" dirty="0"/>
                <a:t>SORI Honeycomb Panel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8FE2D4B-376C-4DD3-9BDF-948EFBF46C39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 flipH="1">
              <a:off x="11193519" y="2946752"/>
              <a:ext cx="319886" cy="2011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CD8BA6-DE6B-424C-AD3A-4C9F792FEEED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H="1" flipV="1">
              <a:off x="11032285" y="5246765"/>
              <a:ext cx="359078" cy="3304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0162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Decision 14">
            <a:extLst>
              <a:ext uri="{FF2B5EF4-FFF2-40B4-BE49-F238E27FC236}">
                <a16:creationId xmlns:a16="http://schemas.microsoft.com/office/drawing/2014/main" id="{137AC932-D7FC-4E4D-9D87-CAEC27457979}"/>
              </a:ext>
            </a:extLst>
          </p:cNvPr>
          <p:cNvSpPr/>
          <p:nvPr/>
        </p:nvSpPr>
        <p:spPr>
          <a:xfrm rot="21432238">
            <a:off x="8323545" y="3921553"/>
            <a:ext cx="3515757" cy="185466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5455"/>
            <a:ext cx="10972800" cy="629980"/>
          </a:xfrm>
        </p:spPr>
        <p:txBody>
          <a:bodyPr>
            <a:normAutofit/>
          </a:bodyPr>
          <a:lstStyle/>
          <a:p>
            <a:r>
              <a:rPr lang="en-US" sz="3200" dirty="0"/>
              <a:t>HERMES Mass Challenge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1365D926-5C13-4D35-9685-72555EAED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1057601"/>
            <a:ext cx="7284099" cy="53805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HERMES faced mass margin challenges from the beginning, which have grown worse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HERMES was allocated a mass of 25 Kg to hold sufficient structural margin for unknown capability of the SORI in this unique launch configuration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At initial design, HERMES mass was 24.3 Kg with a mass margin of 3%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SORI standardized bolt pattern and top-down fastening scheme required HERMES Interface Place (HIP); additional 3 Kg of mass given to HERMES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As design matured, mass increased, and margin diminished – CBE 29.2 Kg with a mass margin of -3.7% against 28.0 Kg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Recent combined SORI/HERMES structural analyses demonstrate the SORI can accommodate a HERMES mass increase to 33 Kg with positive margins of safety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575" dirty="0"/>
              <a:t>This is in part a result of the low center of gravity of the HERMES payload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HERMES initiated a waiver against the 25 Kg mass allocation and requested a new mass allocation of at least 33 Kg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2CEE93-1EFE-45FF-8369-45F7C3C6DEE6}"/>
              </a:ext>
            </a:extLst>
          </p:cNvPr>
          <p:cNvGrpSpPr/>
          <p:nvPr/>
        </p:nvGrpSpPr>
        <p:grpSpPr>
          <a:xfrm>
            <a:off x="8111497" y="1057601"/>
            <a:ext cx="3883027" cy="5262335"/>
            <a:chOff x="8111497" y="889656"/>
            <a:chExt cx="3883027" cy="52623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B652F0-A035-4D9A-A997-ECFCC9501E8B}"/>
                </a:ext>
              </a:extLst>
            </p:cNvPr>
            <p:cNvGrpSpPr/>
            <p:nvPr/>
          </p:nvGrpSpPr>
          <p:grpSpPr>
            <a:xfrm>
              <a:off x="8111497" y="889656"/>
              <a:ext cx="3361122" cy="3798046"/>
              <a:chOff x="8111497" y="883436"/>
              <a:chExt cx="3361122" cy="379804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AAFF334-2A23-4C84-89D3-8C00F72F68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173295" y="2732359"/>
                <a:ext cx="3299324" cy="194912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28C9B0B-138C-4D9F-87EE-54C606BA8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9401351" y="883436"/>
                <a:ext cx="1890755" cy="164772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F72AC9D-A0CF-4D9B-BBA8-DA49AD9B9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111497" y="2228864"/>
                <a:ext cx="2011271" cy="1201389"/>
              </a:xfrm>
              <a:prstGeom prst="rect">
                <a:avLst/>
              </a:prstGeom>
            </p:spPr>
          </p:pic>
        </p:grpSp>
        <p:sp>
          <p:nvSpPr>
            <p:cNvPr id="11" name="Title 5">
              <a:extLst>
                <a:ext uri="{FF2B5EF4-FFF2-40B4-BE49-F238E27FC236}">
                  <a16:creationId xmlns:a16="http://schemas.microsoft.com/office/drawing/2014/main" id="{AB0BD3D9-5F4F-4981-BFDB-1CE5A1FE9ADC}"/>
                </a:ext>
              </a:extLst>
            </p:cNvPr>
            <p:cNvSpPr txBox="1">
              <a:spLocks/>
            </p:cNvSpPr>
            <p:nvPr/>
          </p:nvSpPr>
          <p:spPr>
            <a:xfrm>
              <a:off x="11032285" y="2316772"/>
              <a:ext cx="962239" cy="629980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txBody>
            <a:bodyPr vert="horz" lIns="91440" tIns="45720" rIns="91440" bIns="45720" rtlCol="0" anchor="ctr">
              <a:normAutofit fontScale="92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en-US" sz="1200" dirty="0"/>
                <a:t>HERMES Interface Plate (HIP)</a:t>
              </a:r>
            </a:p>
          </p:txBody>
        </p:sp>
        <p:sp>
          <p:nvSpPr>
            <p:cNvPr id="12" name="Title 5">
              <a:extLst>
                <a:ext uri="{FF2B5EF4-FFF2-40B4-BE49-F238E27FC236}">
                  <a16:creationId xmlns:a16="http://schemas.microsoft.com/office/drawing/2014/main" id="{68E47188-EF3F-4678-9570-432DB85D3C1C}"/>
                </a:ext>
              </a:extLst>
            </p:cNvPr>
            <p:cNvSpPr txBox="1">
              <a:spLocks/>
            </p:cNvSpPr>
            <p:nvPr/>
          </p:nvSpPr>
          <p:spPr>
            <a:xfrm>
              <a:off x="10876606" y="5577177"/>
              <a:ext cx="1029513" cy="574814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100" dirty="0"/>
                <a:t>SORI Honeycomb Panel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8FE2D4B-376C-4DD3-9BDF-948EFBF46C39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 flipH="1">
              <a:off x="11193519" y="2946752"/>
              <a:ext cx="319886" cy="20119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CD8BA6-DE6B-424C-AD3A-4C9F792FEEED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H="1" flipV="1">
              <a:off x="11032285" y="5246765"/>
              <a:ext cx="359078" cy="33041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8959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1F52FF43-0588-483D-A662-C46DDBBB6130}"/>
              </a:ext>
            </a:extLst>
          </p:cNvPr>
          <p:cNvGrpSpPr/>
          <p:nvPr/>
        </p:nvGrpSpPr>
        <p:grpSpPr>
          <a:xfrm>
            <a:off x="236437" y="3845121"/>
            <a:ext cx="3987220" cy="2852662"/>
            <a:chOff x="-223406" y="1788918"/>
            <a:chExt cx="5809790" cy="405286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EE73A65-3C21-4EED-8F91-13C4582B5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23406" y="1788918"/>
              <a:ext cx="5594759" cy="405286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FCABBE-2B8C-457C-B30D-7840DFD17BBC}"/>
                </a:ext>
              </a:extLst>
            </p:cNvPr>
            <p:cNvSpPr txBox="1"/>
            <p:nvPr/>
          </p:nvSpPr>
          <p:spPr>
            <a:xfrm rot="19639207">
              <a:off x="2331840" y="2947680"/>
              <a:ext cx="1669967" cy="470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050" dirty="0">
                  <a:solidFill>
                    <a:srgbClr val="0070C0"/>
                  </a:solidFill>
                </a:rPr>
                <a:t>~March 2020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29A16F-84C9-4D45-8993-A729EAF10D9C}"/>
                </a:ext>
              </a:extLst>
            </p:cNvPr>
            <p:cNvSpPr txBox="1"/>
            <p:nvPr/>
          </p:nvSpPr>
          <p:spPr>
            <a:xfrm rot="19639207">
              <a:off x="2953374" y="2997020"/>
              <a:ext cx="1669967" cy="470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050" dirty="0">
                  <a:solidFill>
                    <a:srgbClr val="00B050"/>
                  </a:solidFill>
                </a:rPr>
                <a:t>~March 2021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E2C868E-0568-4147-A5EC-E417B0272860}"/>
                </a:ext>
              </a:extLst>
            </p:cNvPr>
            <p:cNvSpPr txBox="1"/>
            <p:nvPr/>
          </p:nvSpPr>
          <p:spPr>
            <a:xfrm rot="19639207">
              <a:off x="3725625" y="2838248"/>
              <a:ext cx="1860759" cy="775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050" dirty="0">
                  <a:solidFill>
                    <a:srgbClr val="FA1C21"/>
                  </a:solidFill>
                </a:rPr>
                <a:t>Worst Possible</a:t>
              </a:r>
              <a:br>
                <a:rPr lang="en-US" sz="1050" dirty="0">
                  <a:solidFill>
                    <a:srgbClr val="FA1C21"/>
                  </a:solidFill>
                </a:rPr>
              </a:br>
              <a:r>
                <a:rPr lang="en-US" sz="1050" dirty="0">
                  <a:solidFill>
                    <a:srgbClr val="FA1C21"/>
                  </a:solidFill>
                </a:rPr>
                <a:t>per Gateway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Harsh Radiation Environment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1D77D3-B898-45E0-863F-512E890A3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040" y="3771460"/>
            <a:ext cx="4044820" cy="2928517"/>
          </a:xfrm>
          <a:prstGeom prst="rect">
            <a:avLst/>
          </a:prstGeom>
        </p:spPr>
      </p:pic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3B501108-EC06-4C6F-883D-800D445A190B}"/>
              </a:ext>
            </a:extLst>
          </p:cNvPr>
          <p:cNvSpPr txBox="1">
            <a:spLocks/>
          </p:cNvSpPr>
          <p:nvPr/>
        </p:nvSpPr>
        <p:spPr>
          <a:xfrm>
            <a:off x="477628" y="1091681"/>
            <a:ext cx="6964979" cy="2679779"/>
          </a:xfrm>
          <a:prstGeom prst="rect">
            <a:avLst/>
          </a:prstGeom>
        </p:spPr>
        <p:txBody>
          <a:bodyPr/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CMV utilizes Solar Electric Propulsion, slowly raising the orbit, resulting in ~13-month transit to lunar orbit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Drastically increases radiation exposure during lengthy transit through Van Allen Belts – TID &gt; 300 </a:t>
            </a:r>
            <a:r>
              <a:rPr lang="en-US" dirty="0" err="1"/>
              <a:t>kRad</a:t>
            </a:r>
            <a:r>
              <a:rPr lang="en-US" dirty="0"/>
              <a:t> for exposed areas</a:t>
            </a:r>
            <a:endParaRPr lang="en-US" i="1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Internal and surface charging pose a significant risk due to the possibility of very large surface discharges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External payload lacks spacecraft shielding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C4AF91-ADD5-41BA-B74E-9E8F10B55889}"/>
              </a:ext>
            </a:extLst>
          </p:cNvPr>
          <p:cNvGrpSpPr/>
          <p:nvPr/>
        </p:nvGrpSpPr>
        <p:grpSpPr>
          <a:xfrm>
            <a:off x="8022147" y="946209"/>
            <a:ext cx="4152603" cy="2991205"/>
            <a:chOff x="6475921" y="882740"/>
            <a:chExt cx="5679859" cy="42856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CEBFF79-A134-4D08-8151-2D7032DB27A0}"/>
                </a:ext>
              </a:extLst>
            </p:cNvPr>
            <p:cNvPicPr/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09395" y="882740"/>
              <a:ext cx="5412912" cy="4285608"/>
            </a:xfrm>
            <a:prstGeom prst="rect">
              <a:avLst/>
            </a:prstGeom>
            <a:ln w="31750">
              <a:solidFill>
                <a:schemeClr val="accent2">
                  <a:lumMod val="75000"/>
                </a:schemeClr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3F655D01-8A0C-4392-A5F2-44D1BA928D5A}"/>
                </a:ext>
              </a:extLst>
            </p:cNvPr>
            <p:cNvSpPr txBox="1"/>
            <p:nvPr/>
          </p:nvSpPr>
          <p:spPr>
            <a:xfrm>
              <a:off x="8173840" y="1617976"/>
              <a:ext cx="1063819" cy="257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DD0002"/>
                  </a:solidFill>
                  <a:latin typeface="Arial"/>
                  <a:cs typeface="Arial"/>
                </a:rPr>
                <a:t>Spiral Phase</a:t>
              </a: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F29F10F9-F2B9-43E7-AFF9-13BF0E38B558}"/>
                </a:ext>
              </a:extLst>
            </p:cNvPr>
            <p:cNvSpPr txBox="1"/>
            <p:nvPr/>
          </p:nvSpPr>
          <p:spPr>
            <a:xfrm>
              <a:off x="6475921" y="2717822"/>
              <a:ext cx="1148672" cy="400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E64A00"/>
                  </a:solidFill>
                  <a:latin typeface="Arial"/>
                  <a:cs typeface="Arial"/>
                </a:rPr>
                <a:t>Alignment Phase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E7EFFFE6-63A0-4D67-A5E8-6E34EE5CA0CD}"/>
                </a:ext>
              </a:extLst>
            </p:cNvPr>
            <p:cNvSpPr txBox="1"/>
            <p:nvPr/>
          </p:nvSpPr>
          <p:spPr>
            <a:xfrm>
              <a:off x="11164147" y="3801639"/>
              <a:ext cx="991633" cy="400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D14E00"/>
                  </a:solidFill>
                  <a:latin typeface="Arial"/>
                  <a:cs typeface="Arial"/>
                </a:rPr>
                <a:t>Insertion Phase</a:t>
              </a: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5C56134E-4717-4796-A863-3A1C88072ACA}"/>
                </a:ext>
              </a:extLst>
            </p:cNvPr>
            <p:cNvSpPr txBox="1"/>
            <p:nvPr/>
          </p:nvSpPr>
          <p:spPr>
            <a:xfrm>
              <a:off x="10301726" y="1677037"/>
              <a:ext cx="973045" cy="400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15D701"/>
                  </a:solidFill>
                  <a:latin typeface="Arial"/>
                  <a:cs typeface="Arial"/>
                </a:rPr>
                <a:t>Earth Shadow</a:t>
              </a: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1C73C185-F6D8-4B78-9FEE-89E8C2BC8827}"/>
                </a:ext>
              </a:extLst>
            </p:cNvPr>
            <p:cNvSpPr txBox="1"/>
            <p:nvPr/>
          </p:nvSpPr>
          <p:spPr>
            <a:xfrm>
              <a:off x="8324619" y="4403111"/>
              <a:ext cx="1124302" cy="400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1500EF"/>
                  </a:solidFill>
                  <a:latin typeface="Arial"/>
                  <a:cs typeface="Arial"/>
                </a:rPr>
                <a:t>Ballistic Phase</a:t>
              </a:r>
            </a:p>
          </p:txBody>
        </p: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9CB262FE-D03C-4996-AEC8-04214C87DA6A}"/>
                </a:ext>
              </a:extLst>
            </p:cNvPr>
            <p:cNvSpPr txBox="1"/>
            <p:nvPr/>
          </p:nvSpPr>
          <p:spPr>
            <a:xfrm rot="19929541">
              <a:off x="7706192" y="1160201"/>
              <a:ext cx="1052359" cy="257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50" dirty="0">
                  <a:solidFill>
                    <a:srgbClr val="9E9E9D"/>
                  </a:solidFill>
                  <a:latin typeface="Arial"/>
                  <a:cs typeface="Arial"/>
                </a:rPr>
                <a:t>Moon’s Orbit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E469DD1-BE19-4E1B-B542-A37089C892B9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8705751" y="1875423"/>
              <a:ext cx="51917" cy="65748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4429481-825D-4691-8B30-BC94D24DD3D0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>
              <a:off x="7624593" y="2918059"/>
              <a:ext cx="460396" cy="100839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4F4FC8A-415D-45E1-8210-1DA622DE48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597" y="3474895"/>
              <a:ext cx="0" cy="322763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E4E7D4F-E232-4FB9-BB6C-1A040DDE32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26500" y="1916638"/>
              <a:ext cx="1197318" cy="767765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27455B2-1608-4A45-BC81-F8A022452F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5946" y="4244325"/>
              <a:ext cx="224978" cy="15878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D679043-243C-4082-B80C-5CC4203FC66F}"/>
              </a:ext>
            </a:extLst>
          </p:cNvPr>
          <p:cNvSpPr txBox="1"/>
          <p:nvPr/>
        </p:nvSpPr>
        <p:spPr>
          <a:xfrm>
            <a:off x="8326947" y="3999689"/>
            <a:ext cx="36286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cs typeface="Arial" pitchFamily="34" charset="0"/>
              </a:rPr>
              <a:t>Figure 4-7:  EOR Transfer Trajectory in Earth-Centered J2000 Frame [11]</a:t>
            </a:r>
          </a:p>
        </p:txBody>
      </p:sp>
    </p:spTree>
    <p:extLst>
      <p:ext uri="{BB962C8B-B14F-4D97-AF65-F5344CB8AC3E}">
        <p14:creationId xmlns:p14="http://schemas.microsoft.com/office/powerpoint/2010/main" val="2011808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Surviving the Radiation Environment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3B501108-EC06-4C6F-883D-800D445A190B}"/>
              </a:ext>
            </a:extLst>
          </p:cNvPr>
          <p:cNvSpPr txBox="1">
            <a:spLocks/>
          </p:cNvSpPr>
          <p:nvPr/>
        </p:nvSpPr>
        <p:spPr>
          <a:xfrm>
            <a:off x="609600" y="996346"/>
            <a:ext cx="10972800" cy="3597965"/>
          </a:xfrm>
          <a:prstGeom prst="rect">
            <a:avLst/>
          </a:prstGeom>
        </p:spPr>
        <p:txBody>
          <a:bodyPr/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Ray trace analysis performed with CAD models to characterize effective shielding from surrounding structures and identify areas that need additional shielding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Localized shielding added to minimize mass increase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Rad hard EEE parts selected – above typical Class D mission parts costs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External surface charging mitigated using electrically conductive materials for all exposed surfaces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Transient Voltage Suppression (TVS) diodes, or Transorbs, in addition to bleed-off resistors added to circuit boards and harnesses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Controlled Resistance Conformal Coating, or a conductive conformal coating, used to prevent surface charge build up on circuit boards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Evaluating operational constraints, e.g., power during transit, boom deployed or stowed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F403FFB-EB05-4775-9D8E-8D881E7D13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8EAED"/>
              </a:clrFrom>
              <a:clrTo>
                <a:srgbClr val="E8EAED">
                  <a:alpha val="0"/>
                </a:srgbClr>
              </a:clrTo>
            </a:clrChange>
          </a:blip>
          <a:srcRect t="9335"/>
          <a:stretch/>
        </p:blipFill>
        <p:spPr>
          <a:xfrm>
            <a:off x="1079717" y="5094929"/>
            <a:ext cx="5041836" cy="133943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1BB49AF-F72C-4D31-87E9-8ACE670D7575}"/>
              </a:ext>
            </a:extLst>
          </p:cNvPr>
          <p:cNvSpPr txBox="1"/>
          <p:nvPr/>
        </p:nvSpPr>
        <p:spPr>
          <a:xfrm>
            <a:off x="1285875" y="6359711"/>
            <a:ext cx="4404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cs typeface="Arial" pitchFamily="34" charset="0"/>
              </a:rPr>
              <a:t>CAD model of the SWEM used for ray trace analysis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706FEBE-D4BF-46F6-97E7-BBF79F764B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8EAED"/>
              </a:clrFrom>
              <a:clrTo>
                <a:srgbClr val="E8EA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4460" y="4508236"/>
            <a:ext cx="2976113" cy="20458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D2AFEB3-8CCD-4076-ACF2-D8025BCF4862}"/>
              </a:ext>
            </a:extLst>
          </p:cNvPr>
          <p:cNvSpPr txBox="1"/>
          <p:nvPr/>
        </p:nvSpPr>
        <p:spPr>
          <a:xfrm>
            <a:off x="6400518" y="6544751"/>
            <a:ext cx="4740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cs typeface="Arial" pitchFamily="34" charset="0"/>
              </a:rPr>
              <a:t>Rad Hard ICE Box uses 300 </a:t>
            </a:r>
            <a:r>
              <a:rPr lang="en-US" sz="1400" dirty="0" err="1">
                <a:cs typeface="Arial" pitchFamily="34" charset="0"/>
              </a:rPr>
              <a:t>krad</a:t>
            </a:r>
            <a:r>
              <a:rPr lang="en-US" sz="1400" dirty="0">
                <a:cs typeface="Arial" pitchFamily="34" charset="0"/>
              </a:rPr>
              <a:t>(Si) processor</a:t>
            </a:r>
          </a:p>
        </p:txBody>
      </p:sp>
    </p:spTree>
    <p:extLst>
      <p:ext uri="{BB962C8B-B14F-4D97-AF65-F5344CB8AC3E}">
        <p14:creationId xmlns:p14="http://schemas.microsoft.com/office/powerpoint/2010/main" val="334449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Thermal Management</a:t>
            </a:r>
          </a:p>
        </p:txBody>
      </p:sp>
      <p:sp>
        <p:nvSpPr>
          <p:cNvPr id="3" name="Content Placeholder 35">
            <a:extLst>
              <a:ext uri="{FF2B5EF4-FFF2-40B4-BE49-F238E27FC236}">
                <a16:creationId xmlns:a16="http://schemas.microsoft.com/office/drawing/2014/main" id="{0D4A6F4D-3241-43F5-8294-CAB00DFA90FA}"/>
              </a:ext>
            </a:extLst>
          </p:cNvPr>
          <p:cNvSpPr txBox="1">
            <a:spLocks/>
          </p:cNvSpPr>
          <p:nvPr/>
        </p:nvSpPr>
        <p:spPr>
          <a:xfrm>
            <a:off x="658173" y="1057601"/>
            <a:ext cx="5912618" cy="557833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HERMES is required to be thermally isolated from the SORI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Very compact layout and mass limitations drove a passive thermal control system utilizing radiators, heaters, blankets and coatings.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Most instrument/components are thermally isolated via G10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Gateway 120V power limits use of Kapton heaters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Wire wound resistor heaters will be used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Numerous analyses for all phases of the HERMES mission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HALO will launch with the survival bus disabled; no survival heater power available until after the PPE solar arrays deploy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Survival heaters are needed prior to that time to ensure Payload components stay within survival limits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Refining thermal models and negotiating survival heater power availability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94186-1938-4A2B-AEA4-AB7BE764D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025" y="1103692"/>
            <a:ext cx="3736502" cy="24388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BFCD50-60BA-4D57-9AEA-71877B41F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423" y="4520007"/>
            <a:ext cx="3622166" cy="2231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D6AD88-24F9-48FC-B9AB-70A7E2766D1E}"/>
              </a:ext>
            </a:extLst>
          </p:cNvPr>
          <p:cNvSpPr txBox="1"/>
          <p:nvPr/>
        </p:nvSpPr>
        <p:spPr>
          <a:xfrm>
            <a:off x="7153851" y="3720355"/>
            <a:ext cx="3736502" cy="530915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00" dirty="0"/>
              <a:t>HIP Survival Temperatures:  -20C to +40C</a:t>
            </a:r>
          </a:p>
          <a:p>
            <a:pPr>
              <a:spcAft>
                <a:spcPts val="300"/>
              </a:spcAft>
            </a:pPr>
            <a:r>
              <a:rPr lang="en-US" sz="1300" dirty="0"/>
              <a:t>HIP Operational Temperatures:  -10C to +30C</a:t>
            </a:r>
          </a:p>
        </p:txBody>
      </p:sp>
    </p:spTree>
    <p:extLst>
      <p:ext uri="{BB962C8B-B14F-4D97-AF65-F5344CB8AC3E}">
        <p14:creationId xmlns:p14="http://schemas.microsoft.com/office/powerpoint/2010/main" val="225328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7BA4-A29F-4236-8E71-818CA45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85723"/>
          </a:xfrm>
        </p:spPr>
        <p:txBody>
          <a:bodyPr>
            <a:normAutofit/>
          </a:bodyPr>
          <a:lstStyle/>
          <a:p>
            <a:r>
              <a:rPr lang="en-US" sz="3200" dirty="0"/>
              <a:t>Other Challenges</a:t>
            </a:r>
          </a:p>
        </p:txBody>
      </p:sp>
      <p:sp>
        <p:nvSpPr>
          <p:cNvPr id="3" name="Content Placeholder 35">
            <a:extLst>
              <a:ext uri="{FF2B5EF4-FFF2-40B4-BE49-F238E27FC236}">
                <a16:creationId xmlns:a16="http://schemas.microsoft.com/office/drawing/2014/main" id="{0D4A6F4D-3241-43F5-8294-CAB00DFA90FA}"/>
              </a:ext>
            </a:extLst>
          </p:cNvPr>
          <p:cNvSpPr txBox="1">
            <a:spLocks/>
          </p:cNvSpPr>
          <p:nvPr/>
        </p:nvSpPr>
        <p:spPr>
          <a:xfrm>
            <a:off x="876380" y="1045877"/>
            <a:ext cx="9910356" cy="5380520"/>
          </a:xfrm>
          <a:prstGeom prst="rect">
            <a:avLst/>
          </a:prstGeom>
        </p:spPr>
        <p:txBody>
          <a:bodyPr>
            <a:normAutofit/>
          </a:bodyPr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ICE Box – a simple C&amp;DH concept became more complex following CMV decision and the harsh radiation environment.  The ICE Box also needed to provide a buffer between heritage instruments and the changing Gateway interface.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Astronauts – HERMES needed to address human spaceflight requirements, including the new design of a retractable boom for astronaut safety.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dirty="0"/>
              <a:t>Cyber Security – HERMES was required to implement the new NASA-STD-1006 Space Systems Protection Standard.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COVID-19 – the pandemic began shortly after the mission was selected and has had an ongoing impact to cost and schedule.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83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A1FC-780B-4568-A528-012A84FD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22041"/>
          </a:xfrm>
        </p:spPr>
        <p:txBody>
          <a:bodyPr>
            <a:normAutofit/>
          </a:bodyPr>
          <a:lstStyle/>
          <a:p>
            <a:r>
              <a:rPr lang="en-US" sz="3200" dirty="0"/>
              <a:t>Project Status and Key Milestones</a:t>
            </a:r>
          </a:p>
        </p:txBody>
      </p:sp>
      <p:sp>
        <p:nvSpPr>
          <p:cNvPr id="3" name="Content Placeholder 35">
            <a:extLst>
              <a:ext uri="{FF2B5EF4-FFF2-40B4-BE49-F238E27FC236}">
                <a16:creationId xmlns:a16="http://schemas.microsoft.com/office/drawing/2014/main" id="{E4F7F52F-D9AD-4DC7-804E-87416D98ADCA}"/>
              </a:ext>
            </a:extLst>
          </p:cNvPr>
          <p:cNvSpPr txBox="1">
            <a:spLocks/>
          </p:cNvSpPr>
          <p:nvPr/>
        </p:nvSpPr>
        <p:spPr>
          <a:xfrm>
            <a:off x="783771" y="939626"/>
            <a:ext cx="10276116" cy="5739848"/>
          </a:xfrm>
          <a:prstGeom prst="rect">
            <a:avLst/>
          </a:prstGeom>
        </p:spPr>
        <p:txBody>
          <a:bodyPr>
            <a:normAutofit/>
          </a:bodyPr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Instrument Single Design Reviews complete November 2020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Payload Single Design Review complete October 2021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Mission passed KDP-C and confirmed January 2022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Instrument and component deliveries June-July 2022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All instruments currently building flight hardware with I&amp;T beginning in March-April 2022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ICE Box ETU boards are built and under test; ICE Box flight boards to begin assembly in March-April 2022</a:t>
            </a:r>
          </a:p>
          <a:p>
            <a:pPr lvl="1"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Boom Engineering Model currently being qualified; Flight Boom to begin assembly in March 2022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Payload Integration Readiness Review planned May 2022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Payload Pre-Environmental Review planned August 2022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Payload delivery to HALO planned July 2024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HERMES launch on Gateway CMV November 2024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83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A1FC-780B-4568-A528-012A84FD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9"/>
            <a:ext cx="10972800" cy="622041"/>
          </a:xfrm>
        </p:spPr>
        <p:txBody>
          <a:bodyPr>
            <a:normAutofit/>
          </a:bodyPr>
          <a:lstStyle/>
          <a:p>
            <a:r>
              <a:rPr lang="en-US" sz="3200" dirty="0"/>
              <a:t>Conclusion</a:t>
            </a:r>
          </a:p>
        </p:txBody>
      </p:sp>
      <p:sp>
        <p:nvSpPr>
          <p:cNvPr id="3" name="Content Placeholder 35">
            <a:extLst>
              <a:ext uri="{FF2B5EF4-FFF2-40B4-BE49-F238E27FC236}">
                <a16:creationId xmlns:a16="http://schemas.microsoft.com/office/drawing/2014/main" id="{21D1CDAB-5099-4C25-ACB9-0FA61D383C48}"/>
              </a:ext>
            </a:extLst>
          </p:cNvPr>
          <p:cNvSpPr txBox="1">
            <a:spLocks/>
          </p:cNvSpPr>
          <p:nvPr/>
        </p:nvSpPr>
        <p:spPr>
          <a:xfrm>
            <a:off x="783771" y="939626"/>
            <a:ext cx="10276116" cy="5739848"/>
          </a:xfrm>
          <a:prstGeom prst="rect">
            <a:avLst/>
          </a:prstGeom>
        </p:spPr>
        <p:txBody>
          <a:bodyPr>
            <a:normAutofit/>
          </a:bodyPr>
          <a:lstStyle>
            <a:lvl1pPr marL="192881" indent="-192881" algn="l" defTabSz="514350" rtl="0" eaLnBrk="1" latinLnBrk="0" hangingPunct="1">
              <a:spcBef>
                <a:spcPts val="0"/>
              </a:spcBef>
              <a:spcAft>
                <a:spcPts val="14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7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25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HERMES provides an opportunity to collect space weather data from polar lunar orbit to better understand the environment prior to astronauts returning to the moon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HERMES is proving to be a pathfinder payload for Gateway, helping to drive and define Gateway-Payload interface requirements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HERMES has experienced enormous challenges through significant Gateway changes and ongoing Gateway parallel development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dirty="0"/>
              <a:t>The HERMES team was able to divide and conquer a complex project development with a quick response by utilizing a diverse team of government, academia, and industry small contractors</a:t>
            </a:r>
          </a:p>
        </p:txBody>
      </p:sp>
    </p:spTree>
    <p:extLst>
      <p:ext uri="{BB962C8B-B14F-4D97-AF65-F5344CB8AC3E}">
        <p14:creationId xmlns:p14="http://schemas.microsoft.com/office/powerpoint/2010/main" val="3287033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6F79-E6AE-EE46-838C-B141A4B3F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ABE83-1BE5-2C4D-AEFB-48999AFD3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F0F713-ADAC-2740-8D7D-B21201F7A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94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6D8BAF-D9C3-4711-B6A9-EB5C42DB5FF5}"/>
              </a:ext>
            </a:extLst>
          </p:cNvPr>
          <p:cNvSpPr/>
          <p:nvPr/>
        </p:nvSpPr>
        <p:spPr>
          <a:xfrm>
            <a:off x="0" y="3884965"/>
            <a:ext cx="4944066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R="178435" algn="ctr">
              <a:spcBef>
                <a:spcPts val="265"/>
              </a:spcBef>
              <a:spcAft>
                <a:spcPts val="1200"/>
              </a:spcAft>
            </a:pPr>
            <a:r>
              <a:rPr lang="en-US" sz="3200" b="1" dirty="0">
                <a:ln/>
                <a:solidFill>
                  <a:schemeClr val="accent4"/>
                </a:solidFill>
                <a:latin typeface="Century Schoolbook" panose="02040604050505020304" pitchFamily="18" charset="0"/>
              </a:rPr>
              <a:t>HERMES: A Small External Payload for Gateway with Big 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4B169-F19D-4315-99AD-62FEB27141C6}"/>
              </a:ext>
            </a:extLst>
          </p:cNvPr>
          <p:cNvSpPr txBox="1"/>
          <p:nvPr/>
        </p:nvSpPr>
        <p:spPr>
          <a:xfrm>
            <a:off x="74644" y="6147354"/>
            <a:ext cx="684866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FFCC66"/>
                </a:solidFill>
              </a:rPr>
              <a:t>Presented by: Kristen Brown, HERMES Deputy Project Manager</a:t>
            </a:r>
          </a:p>
          <a:p>
            <a:r>
              <a:rPr lang="en-US" sz="1600" dirty="0">
                <a:solidFill>
                  <a:srgbClr val="FFCC66"/>
                </a:solidFill>
              </a:rPr>
              <a:t>IEEE Aerospace Conference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9ADAEE-0376-4DD6-8560-A31B507C24E0}"/>
              </a:ext>
            </a:extLst>
          </p:cNvPr>
          <p:cNvSpPr txBox="1"/>
          <p:nvPr/>
        </p:nvSpPr>
        <p:spPr>
          <a:xfrm>
            <a:off x="9274631" y="6425012"/>
            <a:ext cx="275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600" dirty="0">
                <a:solidFill>
                  <a:srgbClr val="FFCC66"/>
                </a:solidFill>
              </a:rPr>
              <a:t>March 8, 2022</a:t>
            </a:r>
          </a:p>
        </p:txBody>
      </p:sp>
    </p:spTree>
    <p:extLst>
      <p:ext uri="{BB962C8B-B14F-4D97-AF65-F5344CB8AC3E}">
        <p14:creationId xmlns:p14="http://schemas.microsoft.com/office/powerpoint/2010/main" val="130503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81051</TotalTime>
  <Words>1980</Words>
  <Application>Microsoft Office PowerPoint</Application>
  <PresentationFormat>Widescreen</PresentationFormat>
  <Paragraphs>251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Schoolbook</vt:lpstr>
      <vt:lpstr>Times New Roman</vt:lpstr>
      <vt:lpstr>Wingdings 2</vt:lpstr>
      <vt:lpstr>2_Office Theme</vt:lpstr>
      <vt:lpstr>PowerPoint Presentation</vt:lpstr>
      <vt:lpstr>Co-Authors</vt:lpstr>
      <vt:lpstr>HERMES Mission Overview</vt:lpstr>
      <vt:lpstr>HERMES Science Goals and Objectives</vt:lpstr>
      <vt:lpstr>Gateway</vt:lpstr>
      <vt:lpstr>Gateway Co-Manifested Vehicle (CMV)</vt:lpstr>
      <vt:lpstr>HERMES Payload Configuration</vt:lpstr>
      <vt:lpstr>Early Mission Challenges</vt:lpstr>
      <vt:lpstr>SORI Interface Challenges</vt:lpstr>
      <vt:lpstr>HERMES Mass Challenge</vt:lpstr>
      <vt:lpstr>Harsh Radiation Environment</vt:lpstr>
      <vt:lpstr>Surviving the Radiation Environment</vt:lpstr>
      <vt:lpstr>Thermal Management</vt:lpstr>
      <vt:lpstr>Other Challenges</vt:lpstr>
      <vt:lpstr>Project Status and Key Milestones</vt:lpstr>
      <vt:lpstr>Conclusion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PACE Mission System Requirements Review Tuesday January 24, 2017</dc:title>
  <dc:creator>Mcintyre, Kathleen H. (GSFC-4270)</dc:creator>
  <cp:lastModifiedBy>Calhoun, JoAnne  {she, hers} (GSFC-2710)</cp:lastModifiedBy>
  <cp:revision>602</cp:revision>
  <cp:lastPrinted>2021-09-30T23:29:40Z</cp:lastPrinted>
  <dcterms:created xsi:type="dcterms:W3CDTF">2018-11-16T21:26:34Z</dcterms:created>
  <dcterms:modified xsi:type="dcterms:W3CDTF">2022-03-02T19:20:30Z</dcterms:modified>
</cp:coreProperties>
</file>