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9"/>
  </p:notesMasterIdLst>
  <p:handoutMasterIdLst>
    <p:handoutMasterId r:id="rId10"/>
  </p:handoutMasterIdLst>
  <p:sldIdLst>
    <p:sldId id="381" r:id="rId3"/>
    <p:sldId id="378" r:id="rId4"/>
    <p:sldId id="380" r:id="rId5"/>
    <p:sldId id="375" r:id="rId6"/>
    <p:sldId id="376" r:id="rId7"/>
    <p:sldId id="379" r:id="rId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0"/>
    <a:srgbClr val="FF9300"/>
    <a:srgbClr val="FFD579"/>
    <a:srgbClr val="FFB393"/>
    <a:srgbClr val="FFFDB6"/>
    <a:srgbClr val="FFFFFF"/>
    <a:srgbClr val="B75174"/>
    <a:srgbClr val="C27990"/>
    <a:srgbClr val="D59DAA"/>
    <a:srgbClr val="FF5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9"/>
    <p:restoredTop sz="50000" autoAdjust="0"/>
  </p:normalViewPr>
  <p:slideViewPr>
    <p:cSldViewPr snapToGrid="0" snapToObjects="1" showGuides="1">
      <p:cViewPr varScale="1">
        <p:scale>
          <a:sx n="98" d="100"/>
          <a:sy n="98" d="100"/>
        </p:scale>
        <p:origin x="552" y="78"/>
      </p:cViewPr>
      <p:guideLst>
        <p:guide orient="horz" pos="360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7C473-41B9-D540-A59E-97957B221B13}" type="datetimeFigureOut">
              <a:rPr lang="en-US" smtClean="0"/>
              <a:t>2/24/2022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100CC-4C1D-254B-AE65-82FA69C10D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84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9B407-39A8-4142-80F1-A7D536BA3B4D}" type="datetimeFigureOut">
              <a:rPr lang="en-US" smtClean="0"/>
              <a:t>2/24/2022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25B34-E578-6C4F-BBD2-F6F9DE0E69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47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15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7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1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91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7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95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1"/>
            <a:ext cx="3008313" cy="968376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9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08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3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8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7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4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9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4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5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6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4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1"/>
            <a:ext cx="3008313" cy="968376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9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4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3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5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7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1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4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3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3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6281" y="53557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3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11699" y="578189"/>
            <a:ext cx="8968182" cy="1323"/>
          </a:xfrm>
          <a:prstGeom prst="line">
            <a:avLst/>
          </a:prstGeom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alipso_FanLogo_sm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2" y="49844"/>
            <a:ext cx="912284" cy="44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5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dt="0"/>
  <p:txStyles>
    <p:titleStyle>
      <a:lvl1pPr algn="ctr" defTabSz="380985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285739" indent="-285739" algn="l" defTabSz="380985" rtl="0" eaLnBrk="1" latinLnBrk="0" hangingPunct="1">
        <a:spcBef>
          <a:spcPct val="20000"/>
        </a:spcBef>
        <a:buFont typeface="Arial"/>
        <a:buChar char="•"/>
        <a:defRPr sz="2333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619100" indent="-238115" algn="l" defTabSz="380985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952462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333447" indent="-190492" algn="l" defTabSz="380985" rtl="0" eaLnBrk="1" latinLnBrk="0" hangingPunct="1">
        <a:spcBef>
          <a:spcPct val="20000"/>
        </a:spcBef>
        <a:buFont typeface="Arial"/>
        <a:buChar char="–"/>
        <a:defRPr sz="1667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1714431" indent="-190492" algn="l" defTabSz="380985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09541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CALIPSO/CloudSat Science Team Meeting - March 1,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8DA3C-6E1B-A341-A6C3-B832A104C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5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dt="0"/>
  <p:txStyles>
    <p:titleStyle>
      <a:lvl1pPr algn="ctr" defTabSz="380985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3809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380985" rtl="0" eaLnBrk="1" latinLnBrk="0" hangingPunct="1">
        <a:spcBef>
          <a:spcPct val="20000"/>
        </a:spcBef>
        <a:buFont typeface="Arial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38098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380985" rtl="0" eaLnBrk="1" latinLnBrk="0" hangingPunct="1">
        <a:spcBef>
          <a:spcPct val="20000"/>
        </a:spcBef>
        <a:buFont typeface="Arial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380985" rtl="0" eaLnBrk="1" latinLnBrk="0" hangingPunct="1">
        <a:spcBef>
          <a:spcPct val="20000"/>
        </a:spcBef>
        <a:buFont typeface="Arial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2D1130-CE75-4BFF-AD38-90DA660610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Overview of CALIPSO Data Processing and Release Schedule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DC0C469-EF34-4432-A64D-19DE38652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Brian Getzewich</a:t>
            </a:r>
          </a:p>
          <a:p>
            <a:r>
              <a:rPr lang="en-US" dirty="0"/>
              <a:t>NASA Langley Research Center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D3699-15F6-4C27-8B26-FE83199D8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C5C032-8869-4332-84B6-ACAA8879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CALIPSO/CloudSat Science Team Meeting - March 1, 2022</a:t>
            </a:r>
          </a:p>
        </p:txBody>
      </p:sp>
    </p:spTree>
    <p:extLst>
      <p:ext uri="{BB962C8B-B14F-4D97-AF65-F5344CB8AC3E}">
        <p14:creationId xmlns:p14="http://schemas.microsoft.com/office/powerpoint/2010/main" val="18152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354" y="64854"/>
            <a:ext cx="6858000" cy="44199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Data Production – Releases since March 2020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26" y="779327"/>
            <a:ext cx="8331652" cy="4721278"/>
          </a:xfrm>
        </p:spPr>
        <p:txBody>
          <a:bodyPr>
            <a:normAutofit/>
          </a:bodyPr>
          <a:lstStyle/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V4.20 IIR Level 2: April 2020</a:t>
            </a:r>
          </a:p>
          <a:p>
            <a:pPr lvl="1"/>
            <a:r>
              <a:rPr lang="en-US" alt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retrieval algorithm developed in France, using the V2.00 IIR Level 1 and V4.20 Lidar Level 2 Layers data products as input.</a:t>
            </a:r>
          </a:p>
          <a:p>
            <a:pPr marL="380985" lvl="1" indent="0">
              <a:buNone/>
            </a:pPr>
            <a:endParaRPr lang="en-US" altLang="en-US" sz="1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70" b="0" dirty="0">
                <a:solidFill>
                  <a:srgbClr val="000090"/>
                </a:solidFill>
                <a:effectLst/>
                <a:latin typeface="Arial" panose="020B0604020202020204" pitchFamily="34" charset="0"/>
              </a:rPr>
              <a:t>CALIPSO Browse Images with CloudSat 2B-GEOPROF data: April 2021</a:t>
            </a:r>
          </a:p>
          <a:p>
            <a:pPr lvl="1"/>
            <a:r>
              <a:rPr lang="en-US" sz="1330" b="0" i="0" dirty="0">
                <a:solidFill>
                  <a:srgbClr val="000090"/>
                </a:solidFill>
                <a:effectLst/>
                <a:latin typeface="Arial" panose="020B0604020202020204" pitchFamily="34" charset="0"/>
              </a:rPr>
              <a:t>CALIPSO Browse </a:t>
            </a:r>
            <a:r>
              <a:rPr lang="en-US" sz="1330" dirty="0">
                <a:solidFill>
                  <a:srgbClr val="000090"/>
                </a:solidFill>
                <a:latin typeface="Arial" panose="020B0604020202020204" pitchFamily="34" charset="0"/>
              </a:rPr>
              <a:t>images have </a:t>
            </a:r>
            <a:r>
              <a:rPr lang="en-US" sz="1330" b="0" i="0" dirty="0">
                <a:solidFill>
                  <a:srgbClr val="000090"/>
                </a:solidFill>
                <a:effectLst/>
                <a:latin typeface="Arial" panose="020B0604020202020204" pitchFamily="34" charset="0"/>
              </a:rPr>
              <a:t>been reprocessed to overplot coincident CloudSat radar reflectivity and cloud mask data onto the 532nm Total Attenuated Backscatter image</a:t>
            </a:r>
            <a:endParaRPr lang="en-US" altLang="en-US" sz="1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85" lvl="1" indent="0">
              <a:buNone/>
            </a:pPr>
            <a:endParaRPr lang="en-US" altLang="en-US" sz="1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V1.00 IIR Level 3 GEWEX: September 2021</a:t>
            </a:r>
          </a:p>
          <a:p>
            <a:pPr lvl="1"/>
            <a:r>
              <a:rPr lang="en-US" altLang="en-US" sz="1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 IIR and CALIOP Level 3 product to characterize ice and water cloud optical depth and microphysics for a range of cloud types.</a:t>
            </a:r>
          </a:p>
          <a:p>
            <a:pPr marL="0" indent="0">
              <a:buNone/>
            </a:pPr>
            <a:endParaRPr lang="en-US" sz="1084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4B533-A69C-4D7E-A41D-1BECBAB3D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1C9AE-A363-48F7-A332-FC7E9F38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0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354" y="64854"/>
            <a:ext cx="6858000" cy="44199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Data Production – Major Upcoming Releases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26" y="779327"/>
            <a:ext cx="8331652" cy="4721278"/>
          </a:xfrm>
        </p:spPr>
        <p:txBody>
          <a:bodyPr>
            <a:normAutofit lnSpcReduction="10000"/>
          </a:bodyPr>
          <a:lstStyle/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V2.00 Lidar Level 2 Polar Stratospheric Cloud: March 2022</a:t>
            </a:r>
          </a:p>
          <a:p>
            <a:pPr lvl="1"/>
            <a:r>
              <a:rPr lang="en-US" alt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detection sensitivity using fewer conservative thresholds. </a:t>
            </a:r>
          </a:p>
          <a:p>
            <a:pPr lvl="1"/>
            <a:r>
              <a:rPr lang="en-US" alt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discrimination between ice and NAT-enhanced under denitrified/dehydrated conditions.</a:t>
            </a:r>
          </a:p>
          <a:p>
            <a:pPr lvl="1"/>
            <a:r>
              <a:rPr lang="en-US" alt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Retrieval of un-attenuated backscatter and extinction to estimate surface area density and optical depth</a:t>
            </a:r>
          </a:p>
          <a:p>
            <a:pPr marL="380985" lvl="1" indent="0">
              <a:buNone/>
            </a:pPr>
            <a:endParaRPr lang="en-US" sz="1334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V4.5 Lidar Level 1: Spring 2022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/>
                <a:cs typeface="Arial"/>
              </a:rPr>
              <a:t>532nm and 1064nm Calibration Mitigation for Low Energies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/>
                <a:cs typeface="Arial"/>
              </a:rPr>
              <a:t>1064nm Baseline Shape Correction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/>
                <a:cs typeface="Arial"/>
              </a:rPr>
              <a:t>Polarization Gain Ratio Correction</a:t>
            </a:r>
          </a:p>
          <a:p>
            <a:pPr marL="380985" lvl="1" indent="0">
              <a:buNone/>
            </a:pPr>
            <a:endParaRPr lang="en-US" sz="1330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V4.5 Lidar Level 2: Spring 2022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Total Column Particulate Optical Depths above Opaque Water Clouds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Improved Classification for Stratospheric Aerosols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Improved Smoke Layer Accuracy above Clouds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Correction to Single-Shot Cloud Clearing.</a:t>
            </a:r>
          </a:p>
          <a:p>
            <a:pPr marL="380985" lvl="1" indent="0">
              <a:buNone/>
            </a:pPr>
            <a:endParaRPr lang="en-US" sz="1334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V4.5 IIR Level 2: Summer 2022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Use V4.5 Lidar Level 2 as input with no expected code changes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0BA193-13E4-4E1E-95A9-4834B2AF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DAC70-2C2F-4C95-B903-6C962182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4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353" y="64854"/>
            <a:ext cx="7439625" cy="44199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Data Production – Major Upcoming Releases (cont.)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26" y="779327"/>
            <a:ext cx="8331652" cy="4721278"/>
          </a:xfrm>
        </p:spPr>
        <p:txBody>
          <a:bodyPr>
            <a:normAutofit/>
          </a:bodyPr>
          <a:lstStyle/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V1.00 Lidar Level 2 Blowing Snow - Greenland: TBD</a:t>
            </a:r>
          </a:p>
          <a:p>
            <a:pPr marL="380985" lvl="1" indent="0">
              <a:buNone/>
            </a:pPr>
            <a:endParaRPr lang="en-US" sz="1334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V1.00 Lidar Level 0 – Public Version: TBD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product which merges </a:t>
            </a:r>
            <a:r>
              <a:rPr lang="en-US" sz="1330" dirty="0">
                <a:solidFill>
                  <a:srgbClr val="00009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matched set of three 90-minute L0 binary files into a single HDF file containing the lidar measurements and health / status data from all three channels (532nm parallel, 532nm perpendicular, 1064nm)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version, so no proprietary information contained</a:t>
            </a:r>
          </a:p>
          <a:p>
            <a:pPr marL="380985" lvl="1" indent="0">
              <a:buNone/>
            </a:pPr>
            <a:endParaRPr lang="en-US" sz="1330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7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V1.00 Payload Instrumentation and Verification Block (PIVB) – Public Version : TBD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product which </a:t>
            </a:r>
            <a:r>
              <a:rPr lang="en-US" sz="1330" dirty="0">
                <a:solidFill>
                  <a:srgbClr val="00009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reports raw backscatter signals from the high and low gain channel prior to on-board merging 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version, so no proprietary information contained</a:t>
            </a:r>
          </a:p>
          <a:p>
            <a:pPr marL="380985" lvl="1" indent="0">
              <a:buNone/>
            </a:pPr>
            <a:endParaRPr lang="en-US" sz="1334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V1.00 Lidar Level 2 / Level 3 Ocean Sub-surface: TBD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EBD1CA-52D8-4490-916A-83E5F6F3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878875-40D0-4C17-9E20-E9B7AC8D6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67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354" y="64854"/>
            <a:ext cx="6858000" cy="44199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Data Production – Major Planned/Final Releases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26" y="779327"/>
            <a:ext cx="8331652" cy="4721278"/>
          </a:xfrm>
        </p:spPr>
        <p:txBody>
          <a:bodyPr>
            <a:normAutofit/>
          </a:bodyPr>
          <a:lstStyle/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V5.00 Lidar Level 1: Summer 2025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Time dependent polarization gain ratio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Update static ancillary data sets (DEM, Snow/Ice)</a:t>
            </a:r>
          </a:p>
          <a:p>
            <a:pPr marL="380985" lvl="1" indent="0">
              <a:buNone/>
            </a:pPr>
            <a:endParaRPr lang="en-US" sz="1334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V5.00 Lidar Level 2: Summer 2025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Total Column Particulate Optical Depths from Ocean Surface Returns 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Low energy shot mitigation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Incorporate 1064nm, 532nm perpendicular and depolarization into feature detection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Clear-air extinction retrievals</a:t>
            </a:r>
          </a:p>
          <a:p>
            <a:pPr marL="380985" lvl="1" indent="0">
              <a:buNone/>
            </a:pPr>
            <a:endParaRPr lang="en-US" sz="1334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V5.00 IIR Level 2: Summer 2025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Add ice crystal concentration using Lidar extinction profiles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Update surface emissivity tables</a:t>
            </a:r>
          </a:p>
          <a:p>
            <a:pPr lvl="1"/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Update look-up tables</a:t>
            </a:r>
          </a:p>
          <a:p>
            <a:pPr lvl="1"/>
            <a:endParaRPr lang="en-US" sz="1334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Final Level 3 Products: Summer 2025</a:t>
            </a:r>
          </a:p>
          <a:p>
            <a:pPr lvl="1"/>
            <a:r>
              <a:rPr lang="en-US" sz="1330" dirty="0">
                <a:solidFill>
                  <a:srgbClr val="000090"/>
                </a:solidFill>
                <a:latin typeface="Arial"/>
                <a:cs typeface="Arial"/>
              </a:rPr>
              <a:t>Lidar: Tropospheric Aerosol, Stratospheric Aerosol, Ice Cloud, and Cloud Occurrence</a:t>
            </a:r>
          </a:p>
          <a:p>
            <a:pPr lvl="1">
              <a:tabLst>
                <a:tab pos="7831138" algn="l"/>
              </a:tabLst>
            </a:pPr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IIR: (new) Cloud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02BDF-407B-4B8B-BF49-4D1E48C9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CALIPSO/CloudSat Science Team Meeting - March 1, 2022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FC05A-9A8F-4D81-A746-FA8A4884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0354" y="64854"/>
            <a:ext cx="6858000" cy="441998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/>
                <a:cs typeface="Arial"/>
              </a:rPr>
              <a:t>Data Production – Other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26" y="779326"/>
            <a:ext cx="3195265" cy="4576434"/>
          </a:xfrm>
        </p:spPr>
        <p:txBody>
          <a:bodyPr>
            <a:normAutofit/>
          </a:bodyPr>
          <a:lstStyle/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Convert final data products from HDF4 to HDF5</a:t>
            </a:r>
          </a:p>
          <a:p>
            <a:pPr marL="0" indent="0">
              <a:buNone/>
            </a:pPr>
            <a:endParaRPr lang="en-US" sz="1667" dirty="0">
              <a:solidFill>
                <a:srgbClr val="000090"/>
              </a:solidFill>
              <a:latin typeface="Arial"/>
              <a:cs typeface="Arial"/>
            </a:endParaRPr>
          </a:p>
          <a:p>
            <a:r>
              <a:rPr lang="en-US" sz="1667" dirty="0">
                <a:solidFill>
                  <a:srgbClr val="000090"/>
                </a:solidFill>
                <a:latin typeface="Arial"/>
                <a:cs typeface="Arial"/>
              </a:rPr>
              <a:t>Create public versions of existing internal tools</a:t>
            </a:r>
          </a:p>
          <a:p>
            <a:pPr lvl="1"/>
            <a:r>
              <a:rPr lang="en-US" sz="1334" u="sng" dirty="0">
                <a:solidFill>
                  <a:srgbClr val="000090"/>
                </a:solidFill>
                <a:latin typeface="Arial"/>
                <a:cs typeface="Arial"/>
              </a:rPr>
              <a:t>Example</a:t>
            </a:r>
            <a:r>
              <a:rPr lang="en-US" sz="1334" dirty="0">
                <a:solidFill>
                  <a:srgbClr val="000090"/>
                </a:solidFill>
                <a:latin typeface="Arial"/>
                <a:cs typeface="Arial"/>
              </a:rPr>
              <a:t>: CALIPSO KMZ Code</a:t>
            </a:r>
          </a:p>
          <a:p>
            <a:pPr lvl="2"/>
            <a:r>
              <a:rPr lang="en-US" sz="1330" dirty="0">
                <a:solidFill>
                  <a:srgbClr val="000090"/>
                </a:solidFill>
                <a:latin typeface="Arial"/>
                <a:cs typeface="Arial"/>
              </a:rPr>
              <a:t>Code (Python) which converts a selected number of CALIOP SDSs into KMZ files that can be opened and displayed in Google Earth. </a:t>
            </a:r>
          </a:p>
          <a:p>
            <a:pPr lvl="2"/>
            <a:r>
              <a:rPr lang="en-US" sz="1330" dirty="0">
                <a:solidFill>
                  <a:srgbClr val="000090"/>
                </a:solidFill>
                <a:latin typeface="Arial"/>
                <a:cs typeface="Arial"/>
              </a:rPr>
              <a:t>Algorithm will be accessible from NASA Software catalog via GitHub</a:t>
            </a:r>
            <a:endParaRPr lang="en-US" sz="1001" dirty="0">
              <a:solidFill>
                <a:srgbClr val="000090"/>
              </a:solidFill>
              <a:latin typeface="Arial"/>
              <a:cs typeface="Arial"/>
            </a:endParaRPr>
          </a:p>
          <a:p>
            <a:pPr lvl="1"/>
            <a:endParaRPr lang="en-US" sz="1334" dirty="0">
              <a:solidFill>
                <a:srgbClr val="000090"/>
              </a:solidFill>
              <a:latin typeface="Arial"/>
              <a:cs typeface="Arial"/>
            </a:endParaRPr>
          </a:p>
          <a:p>
            <a:pPr lvl="1"/>
            <a:endParaRPr lang="en-US" sz="1001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96543F-0087-42BD-8791-5405536C20BA}"/>
              </a:ext>
            </a:extLst>
          </p:cNvPr>
          <p:cNvSpPr txBox="1"/>
          <p:nvPr/>
        </p:nvSpPr>
        <p:spPr>
          <a:xfrm>
            <a:off x="4569354" y="4746273"/>
            <a:ext cx="3648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90"/>
                </a:solidFill>
              </a:rPr>
              <a:t>Expedited 532nm Total IAB from April 8</a:t>
            </a:r>
            <a:r>
              <a:rPr lang="en-US" sz="1400" baseline="30000" dirty="0">
                <a:solidFill>
                  <a:srgbClr val="000090"/>
                </a:solidFill>
              </a:rPr>
              <a:t>th</a:t>
            </a:r>
            <a:r>
              <a:rPr lang="en-US" sz="1400" dirty="0">
                <a:solidFill>
                  <a:srgbClr val="000090"/>
                </a:solidFill>
              </a:rPr>
              <a:t>, 2014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76D0E-93FB-4ACB-B838-B412B7744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CALIPSO/CloudSat Science Team Meeting - March 1,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6ADA0-9601-4D9F-8DE6-F4848E66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t>6</a:t>
            </a:fld>
            <a:endParaRPr lang="en-US" dirty="0"/>
          </a:p>
        </p:txBody>
      </p:sp>
      <p:pic>
        <p:nvPicPr>
          <p:cNvPr id="9" name="Picture 8" descr="A view of the earth from space&#10;&#10;Description automatically generated with low confidence">
            <a:extLst>
              <a:ext uri="{FF2B5EF4-FFF2-40B4-BE49-F238E27FC236}">
                <a16:creationId xmlns:a16="http://schemas.microsoft.com/office/drawing/2014/main" id="{FB6DF5BF-0230-4F1D-9CAB-8B93155F2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013" y="1112194"/>
            <a:ext cx="5499868" cy="363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7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7264</TotalTime>
  <Words>622</Words>
  <Application>Microsoft Office PowerPoint</Application>
  <PresentationFormat>On-screen Show (16:10)</PresentationFormat>
  <Paragraphs>82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Custom Design</vt:lpstr>
      <vt:lpstr>Overview of CALIPSO Data Processing and Release Schedule </vt:lpstr>
      <vt:lpstr>Data Production – Releases since March 2020</vt:lpstr>
      <vt:lpstr>Data Production – Major Upcoming Releases</vt:lpstr>
      <vt:lpstr>Data Production – Major Upcoming Releases (cont.)</vt:lpstr>
      <vt:lpstr>Data Production – Major Planned/Final Releases</vt:lpstr>
      <vt:lpstr>Data Production – Other</vt:lpstr>
    </vt:vector>
  </TitlesOfParts>
  <Company>HTSI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ehanka</dc:creator>
  <cp:lastModifiedBy>Getzewich, Brian J. (LARC-E304)</cp:lastModifiedBy>
  <cp:revision>516</cp:revision>
  <cp:lastPrinted>2014-10-31T18:58:10Z</cp:lastPrinted>
  <dcterms:created xsi:type="dcterms:W3CDTF">2013-08-14T19:12:21Z</dcterms:created>
  <dcterms:modified xsi:type="dcterms:W3CDTF">2022-02-24T18:19:24Z</dcterms:modified>
</cp:coreProperties>
</file>