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256" r:id="rId5"/>
    <p:sldId id="268" r:id="rId6"/>
    <p:sldId id="272" r:id="rId7"/>
    <p:sldId id="273" r:id="rId8"/>
    <p:sldId id="257" r:id="rId9"/>
    <p:sldId id="265" r:id="rId10"/>
    <p:sldId id="258" r:id="rId11"/>
    <p:sldId id="271" r:id="rId12"/>
    <p:sldId id="262" r:id="rId13"/>
    <p:sldId id="267" r:id="rId14"/>
    <p:sldId id="261" r:id="rId15"/>
    <p:sldId id="260" r:id="rId16"/>
    <p:sldId id="269" r:id="rId17"/>
  </p:sldIdLst>
  <p:sldSz cx="9144000" cy="5715000" type="screen16x10"/>
  <p:notesSz cx="7010400" cy="9296400"/>
  <p:defaultTextStyle>
    <a:defPPr>
      <a:defRPr lang="en-US"/>
    </a:defPPr>
    <a:lvl1pPr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1pPr>
    <a:lvl2pPr marL="3429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2pPr>
    <a:lvl3pPr marL="6858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3pPr>
    <a:lvl4pPr marL="10287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4pPr>
    <a:lvl5pPr marL="1371600" algn="l" defTabSz="3429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5pPr>
    <a:lvl6pPr marL="17145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6pPr>
    <a:lvl7pPr marL="20574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7pPr>
    <a:lvl8pPr marL="24003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8pPr>
    <a:lvl9pPr marL="2743200" algn="l" defTabSz="342900" rtl="0" eaLnBrk="1" latinLnBrk="0" hangingPunct="1">
      <a:defRPr kern="1200">
        <a:solidFill>
          <a:schemeClr val="tx1"/>
        </a:solidFill>
        <a:latin typeface="Arial" charset="0"/>
        <a:ea typeface="ヒラギノ角ゴ Pro W3" charset="0"/>
        <a:cs typeface="ヒラギノ角ゴ Pro W3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600" userDrawn="1">
          <p15:clr>
            <a:srgbClr val="A4A3A4"/>
          </p15:clr>
        </p15:guide>
        <p15:guide id="2" pos="575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 userDrawn="1">
          <p15:clr>
            <a:srgbClr val="A4A3A4"/>
          </p15:clr>
        </p15:guide>
        <p15:guide id="2" pos="2208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12298B"/>
    <a:srgbClr val="D84F15"/>
    <a:srgbClr val="0D2589"/>
    <a:srgbClr val="D74A0D"/>
    <a:srgbClr val="A1A1FF"/>
    <a:srgbClr val="00DCFF"/>
    <a:srgbClr val="FFA000"/>
    <a:srgbClr val="7DAE32"/>
    <a:srgbClr val="223A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50076" autoAdjust="0"/>
  </p:normalViewPr>
  <p:slideViewPr>
    <p:cSldViewPr snapToObjects="1" showGuides="1">
      <p:cViewPr varScale="1">
        <p:scale>
          <a:sx n="146" d="100"/>
          <a:sy n="146" d="100"/>
        </p:scale>
        <p:origin x="114" y="288"/>
      </p:cViewPr>
      <p:guideLst>
        <p:guide orient="horz" pos="3600"/>
        <p:guide pos="5759"/>
      </p:guideLst>
    </p:cSldViewPr>
  </p:slideViewPr>
  <p:outlineViewPr>
    <p:cViewPr>
      <p:scale>
        <a:sx n="33" d="100"/>
        <a:sy n="33" d="100"/>
      </p:scale>
      <p:origin x="352" y="1811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 showGuides="1">
      <p:cViewPr varScale="1">
        <p:scale>
          <a:sx n="70" d="100"/>
          <a:sy n="70" d="100"/>
        </p:scale>
        <p:origin x="-2814" y="-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6670ED98-F843-E94B-8FF2-E0BBA89E7BAC}" type="datetime1">
              <a:rPr lang="en-US"/>
              <a:pPr>
                <a:defRPr/>
              </a:pPr>
              <a:t>2/24/2022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9EE4F82D-E36A-AA48-9C34-081DA6C434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8233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0519612-5960-EC41-B148-7AF3E28F12AD}" type="datetime1">
              <a:rPr lang="en-US"/>
              <a:pPr>
                <a:defRPr/>
              </a:pPr>
              <a:t>2/24/2022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5963" y="696913"/>
            <a:ext cx="5578475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alibri" charset="0"/>
              </a:defRPr>
            </a:lvl1pPr>
          </a:lstStyle>
          <a:p>
            <a:pPr>
              <a:defRPr/>
            </a:pPr>
            <a:fld id="{39E70A87-7F9D-8E4D-94CD-1976D965E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90439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-128"/>
      </a:defRPr>
    </a:lvl1pPr>
    <a:lvl2pPr marL="3429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2pPr>
    <a:lvl3pPr marL="6858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3pPr>
    <a:lvl4pPr marL="10287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4pPr>
    <a:lvl5pPr marL="1371600" algn="l" defTabSz="342900" rtl="0" eaLnBrk="0" fontAlgn="base" hangingPunct="0">
      <a:spcBef>
        <a:spcPct val="30000"/>
      </a:spcBef>
      <a:spcAft>
        <a:spcPct val="0"/>
      </a:spcAft>
      <a:defRPr sz="900" kern="1200">
        <a:solidFill>
          <a:schemeClr val="tx1"/>
        </a:solidFill>
        <a:latin typeface="+mn-lt"/>
        <a:ea typeface="ヒラギノ角ゴ Pro W3" charset="-128"/>
        <a:cs typeface="ヒラギノ角ゴ Pro W3" charset="0"/>
      </a:defRPr>
    </a:lvl5pPr>
    <a:lvl6pPr marL="17145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7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80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7619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1429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523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904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2859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6669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047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B712FE-92F8-7F43-BC81-5CB501EF271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94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5C6CC-2B85-0E4F-A67D-2F44DFC8C9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1450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9"/>
            <a:ext cx="7772400" cy="1135062"/>
          </a:xfrm>
        </p:spPr>
        <p:txBody>
          <a:bodyPr anchor="t"/>
          <a:lstStyle>
            <a:lvl1pPr algn="l">
              <a:defRPr sz="3333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1667">
                <a:solidFill>
                  <a:schemeClr val="tx1">
                    <a:tint val="75000"/>
                  </a:schemeClr>
                </a:solidFill>
              </a:defRPr>
            </a:lvl1pPr>
            <a:lvl2pPr marL="38099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761992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3pPr>
            <a:lvl4pPr marL="1142989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4pPr>
            <a:lvl5pPr marL="1523985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5pPr>
            <a:lvl6pPr marL="1904981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6pPr>
            <a:lvl7pPr marL="2285977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7pPr>
            <a:lvl8pPr marL="2666973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8pPr>
            <a:lvl9pPr marL="3047970" indent="0">
              <a:buNone/>
              <a:defRPr sz="11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158F2-F0A4-B941-9CDD-29A041809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22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2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2"/>
            <a:ext cx="4038600" cy="3771636"/>
          </a:xfrm>
        </p:spPr>
        <p:txBody>
          <a:bodyPr/>
          <a:lstStyle>
            <a:lvl1pPr>
              <a:defRPr sz="2333"/>
            </a:lvl1pPr>
            <a:lvl2pPr>
              <a:defRPr sz="2000"/>
            </a:lvl2pPr>
            <a:lvl3pPr>
              <a:defRPr sz="1667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AB938-B540-CF4F-912F-1E4438A501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1247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96" indent="0">
              <a:buNone/>
              <a:defRPr sz="1667" b="1"/>
            </a:lvl2pPr>
            <a:lvl3pPr marL="761992" indent="0">
              <a:buNone/>
              <a:defRPr sz="1500" b="1"/>
            </a:lvl3pPr>
            <a:lvl4pPr marL="1142989" indent="0">
              <a:buNone/>
              <a:defRPr sz="1333" b="1"/>
            </a:lvl4pPr>
            <a:lvl5pPr marL="1523985" indent="0">
              <a:buNone/>
              <a:defRPr sz="1333" b="1"/>
            </a:lvl5pPr>
            <a:lvl6pPr marL="1904981" indent="0">
              <a:buNone/>
              <a:defRPr sz="1333" b="1"/>
            </a:lvl6pPr>
            <a:lvl7pPr marL="2285977" indent="0">
              <a:buNone/>
              <a:defRPr sz="1333" b="1"/>
            </a:lvl7pPr>
            <a:lvl8pPr marL="2666973" indent="0">
              <a:buNone/>
              <a:defRPr sz="1333" b="1"/>
            </a:lvl8pPr>
            <a:lvl9pPr marL="3047970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79261"/>
            <a:ext cx="4041776" cy="533136"/>
          </a:xfrm>
        </p:spPr>
        <p:txBody>
          <a:bodyPr anchor="b"/>
          <a:lstStyle>
            <a:lvl1pPr marL="0" indent="0">
              <a:buNone/>
              <a:defRPr sz="2000" b="1"/>
            </a:lvl1pPr>
            <a:lvl2pPr marL="380996" indent="0">
              <a:buNone/>
              <a:defRPr sz="1667" b="1"/>
            </a:lvl2pPr>
            <a:lvl3pPr marL="761992" indent="0">
              <a:buNone/>
              <a:defRPr sz="1500" b="1"/>
            </a:lvl3pPr>
            <a:lvl4pPr marL="1142989" indent="0">
              <a:buNone/>
              <a:defRPr sz="1333" b="1"/>
            </a:lvl4pPr>
            <a:lvl5pPr marL="1523985" indent="0">
              <a:buNone/>
              <a:defRPr sz="1333" b="1"/>
            </a:lvl5pPr>
            <a:lvl6pPr marL="1904981" indent="0">
              <a:buNone/>
              <a:defRPr sz="1333" b="1"/>
            </a:lvl6pPr>
            <a:lvl7pPr marL="2285977" indent="0">
              <a:buNone/>
              <a:defRPr sz="1333" b="1"/>
            </a:lvl7pPr>
            <a:lvl8pPr marL="2666973" indent="0">
              <a:buNone/>
              <a:defRPr sz="1333" b="1"/>
            </a:lvl8pPr>
            <a:lvl9pPr marL="3047970" indent="0">
              <a:buNone/>
              <a:defRPr sz="1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12396"/>
            <a:ext cx="4041776" cy="3292740"/>
          </a:xfrm>
        </p:spPr>
        <p:txBody>
          <a:bodyPr/>
          <a:lstStyle>
            <a:lvl1pPr>
              <a:defRPr sz="2000"/>
            </a:lvl1pPr>
            <a:lvl2pPr>
              <a:defRPr sz="1667"/>
            </a:lvl2pPr>
            <a:lvl3pPr>
              <a:defRPr sz="15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8430D0-7A81-F244-AAD0-A906AD66CF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6600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B45553-EA96-8D42-81E2-3836BBCA78F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9613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D99024-A299-C64F-8D8E-0905ED75AFB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551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27541"/>
            <a:ext cx="3008313" cy="968376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27544"/>
            <a:ext cx="5111750" cy="4877594"/>
          </a:xfrm>
        </p:spPr>
        <p:txBody>
          <a:bodyPr/>
          <a:lstStyle>
            <a:lvl1pPr>
              <a:defRPr sz="2667"/>
            </a:lvl1pPr>
            <a:lvl2pPr>
              <a:defRPr sz="2333"/>
            </a:lvl2pPr>
            <a:lvl3pPr>
              <a:defRPr sz="2000"/>
            </a:lvl3pPr>
            <a:lvl4pPr>
              <a:defRPr sz="1667"/>
            </a:lvl4pPr>
            <a:lvl5pPr>
              <a:defRPr sz="1667"/>
            </a:lvl5pPr>
            <a:lvl6pPr>
              <a:defRPr sz="1667"/>
            </a:lvl6pPr>
            <a:lvl7pPr>
              <a:defRPr sz="1667"/>
            </a:lvl7pPr>
            <a:lvl8pPr>
              <a:defRPr sz="1667"/>
            </a:lvl8pPr>
            <a:lvl9pPr>
              <a:defRPr sz="1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195919"/>
            <a:ext cx="3008313" cy="3909219"/>
          </a:xfrm>
        </p:spPr>
        <p:txBody>
          <a:bodyPr/>
          <a:lstStyle>
            <a:lvl1pPr marL="0" indent="0">
              <a:buNone/>
              <a:defRPr sz="1167"/>
            </a:lvl1pPr>
            <a:lvl2pPr marL="380996" indent="0">
              <a:buNone/>
              <a:defRPr sz="1000"/>
            </a:lvl2pPr>
            <a:lvl3pPr marL="761992" indent="0">
              <a:buNone/>
              <a:defRPr sz="833"/>
            </a:lvl3pPr>
            <a:lvl4pPr marL="1142989" indent="0">
              <a:buNone/>
              <a:defRPr sz="750"/>
            </a:lvl4pPr>
            <a:lvl5pPr marL="1523985" indent="0">
              <a:buNone/>
              <a:defRPr sz="750"/>
            </a:lvl5pPr>
            <a:lvl6pPr marL="1904981" indent="0">
              <a:buNone/>
              <a:defRPr sz="750"/>
            </a:lvl6pPr>
            <a:lvl7pPr marL="2285977" indent="0">
              <a:buNone/>
              <a:defRPr sz="750"/>
            </a:lvl7pPr>
            <a:lvl8pPr marL="2666973" indent="0">
              <a:buNone/>
              <a:defRPr sz="750"/>
            </a:lvl8pPr>
            <a:lvl9pPr marL="304797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35817B-40E2-E54E-88F8-C51A03F6002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6559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1667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 rtlCol="0">
            <a:normAutofit/>
          </a:bodyPr>
          <a:lstStyle>
            <a:lvl1pPr marL="0" indent="0">
              <a:buNone/>
              <a:defRPr sz="2667"/>
            </a:lvl1pPr>
            <a:lvl2pPr marL="380996" indent="0">
              <a:buNone/>
              <a:defRPr sz="2333"/>
            </a:lvl2pPr>
            <a:lvl3pPr marL="761992" indent="0">
              <a:buNone/>
              <a:defRPr sz="2000"/>
            </a:lvl3pPr>
            <a:lvl4pPr marL="1142989" indent="0">
              <a:buNone/>
              <a:defRPr sz="1667"/>
            </a:lvl4pPr>
            <a:lvl5pPr marL="1523985" indent="0">
              <a:buNone/>
              <a:defRPr sz="1667"/>
            </a:lvl5pPr>
            <a:lvl6pPr marL="1904981" indent="0">
              <a:buNone/>
              <a:defRPr sz="1667"/>
            </a:lvl6pPr>
            <a:lvl7pPr marL="2285977" indent="0">
              <a:buNone/>
              <a:defRPr sz="1667"/>
            </a:lvl7pPr>
            <a:lvl8pPr marL="2666973" indent="0">
              <a:buNone/>
              <a:defRPr sz="1667"/>
            </a:lvl8pPr>
            <a:lvl9pPr marL="3047970" indent="0">
              <a:buNone/>
              <a:defRPr sz="1667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167"/>
            </a:lvl1pPr>
            <a:lvl2pPr marL="380996" indent="0">
              <a:buNone/>
              <a:defRPr sz="1000"/>
            </a:lvl2pPr>
            <a:lvl3pPr marL="761992" indent="0">
              <a:buNone/>
              <a:defRPr sz="833"/>
            </a:lvl3pPr>
            <a:lvl4pPr marL="1142989" indent="0">
              <a:buNone/>
              <a:defRPr sz="750"/>
            </a:lvl4pPr>
            <a:lvl5pPr marL="1523985" indent="0">
              <a:buNone/>
              <a:defRPr sz="750"/>
            </a:lvl5pPr>
            <a:lvl6pPr marL="1904981" indent="0">
              <a:buNone/>
              <a:defRPr sz="750"/>
            </a:lvl6pPr>
            <a:lvl7pPr marL="2285977" indent="0">
              <a:buNone/>
              <a:defRPr sz="750"/>
            </a:lvl7pPr>
            <a:lvl8pPr marL="2666973" indent="0">
              <a:buNone/>
              <a:defRPr sz="750"/>
            </a:lvl8pPr>
            <a:lvl9pPr marL="304797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F61A31-D803-7B4C-B746-F6A65DCDDA6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7976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 March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3730CB-AE41-5541-BB62-2CCD8159FE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5952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1 March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6E9986-ABB8-DB47-8A1D-0B0A831C7E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087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09600" y="59531"/>
            <a:ext cx="8229600" cy="554302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28600" y="841378"/>
            <a:ext cx="8686800" cy="447013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5410731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99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r>
              <a:rPr lang="en-US"/>
              <a:t>1 March 2022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5410731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000099"/>
                </a:solidFill>
                <a:latin typeface="Arial"/>
                <a:ea typeface="+mn-ea"/>
                <a:cs typeface="Arial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5410731"/>
            <a:ext cx="2133600" cy="304271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000099"/>
                </a:solidFill>
                <a:cs typeface="Arial" charset="0"/>
              </a:defRPr>
            </a:lvl1pPr>
          </a:lstStyle>
          <a:p>
            <a:pPr>
              <a:defRPr/>
            </a:pPr>
            <a:fld id="{CB626CF1-A501-844A-87D6-F3B21DDEDF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3" name="Picture 12" descr="Calipso_FanLogo_sm2.jpg">
            <a:extLst>
              <a:ext uri="{FF2B5EF4-FFF2-40B4-BE49-F238E27FC236}">
                <a16:creationId xmlns:a16="http://schemas.microsoft.com/office/drawing/2014/main" id="{9CDFA757-561B-4021-9510-BFCB97D59B94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022" y="49844"/>
            <a:ext cx="912284" cy="44977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94019D-EA63-4C67-9FEF-B5A34A13176A}"/>
              </a:ext>
            </a:extLst>
          </p:cNvPr>
          <p:cNvCxnSpPr/>
          <p:nvPr userDrawn="1"/>
        </p:nvCxnSpPr>
        <p:spPr>
          <a:xfrm>
            <a:off x="111699" y="578189"/>
            <a:ext cx="8968182" cy="1323"/>
          </a:xfrm>
          <a:prstGeom prst="line">
            <a:avLst/>
          </a:prstGeom>
          <a:ln w="57150" cap="flat" cmpd="thickThin" algn="ctr">
            <a:solidFill>
              <a:srgbClr val="000090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380996" rtl="0" eaLnBrk="0" fontAlgn="base" hangingPunct="0">
        <a:spcBef>
          <a:spcPct val="0"/>
        </a:spcBef>
        <a:spcAft>
          <a:spcPct val="0"/>
        </a:spcAft>
        <a:defRPr sz="2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1pPr>
      <a:lvl2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2pPr>
      <a:lvl3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3pPr>
      <a:lvl4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4pPr>
      <a:lvl5pPr algn="ctr" defTabSz="380996" rtl="0" eaLnBrk="0" fontAlgn="base" hangingPunct="0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  <a:cs typeface="Arial" pitchFamily="34" charset="0"/>
        </a:defRPr>
      </a:lvl5pPr>
      <a:lvl6pPr marL="380996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6pPr>
      <a:lvl7pPr marL="761992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7pPr>
      <a:lvl8pPr marL="1142989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8pPr>
      <a:lvl9pPr marL="1523985" algn="ctr" defTabSz="380996" rtl="0" fontAlgn="base">
        <a:spcBef>
          <a:spcPct val="0"/>
        </a:spcBef>
        <a:spcAft>
          <a:spcPct val="0"/>
        </a:spcAft>
        <a:defRPr sz="2667">
          <a:solidFill>
            <a:srgbClr val="000099"/>
          </a:solidFill>
          <a:latin typeface="Arial" charset="0"/>
          <a:ea typeface="ヒラギノ角ゴ Pro W3" charset="-128"/>
        </a:defRPr>
      </a:lvl9pPr>
    </p:titleStyle>
    <p:bodyStyle>
      <a:lvl1pPr marL="285747" indent="-285747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•"/>
        <a:defRPr sz="2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1pPr>
      <a:lvl2pPr marL="619119" indent="-238123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–"/>
        <a:defRPr sz="2333" kern="1200">
          <a:solidFill>
            <a:srgbClr val="000099"/>
          </a:solidFill>
          <a:latin typeface="Arial"/>
          <a:ea typeface="ヒラギノ角ゴ Pro W3" charset="-128"/>
          <a:cs typeface="Arial"/>
        </a:defRPr>
      </a:lvl2pPr>
      <a:lvl3pPr marL="952490" indent="-190498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•"/>
        <a:defRPr sz="2000" kern="1200">
          <a:solidFill>
            <a:srgbClr val="000099"/>
          </a:solidFill>
          <a:latin typeface="Arial"/>
          <a:ea typeface="ヒラギノ角ゴ Pro W3" charset="-128"/>
          <a:cs typeface="Arial"/>
        </a:defRPr>
      </a:lvl3pPr>
      <a:lvl4pPr marL="1333487" indent="-190498" algn="l" defTabSz="380996" rtl="0" eaLnBrk="0" fontAlgn="base" hangingPunct="0">
        <a:spcBef>
          <a:spcPct val="20000"/>
        </a:spcBef>
        <a:spcAft>
          <a:spcPct val="0"/>
        </a:spcAft>
        <a:buClr>
          <a:srgbClr val="000099"/>
        </a:buClr>
        <a:buFont typeface="Arial" charset="0"/>
        <a:buChar char="–"/>
        <a:defRPr sz="1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4pPr>
      <a:lvl5pPr marL="1714483" indent="-190498" algn="l" defTabSz="380996" rtl="0" eaLnBrk="0" fontAlgn="base" hangingPunct="0">
        <a:spcBef>
          <a:spcPct val="20000"/>
        </a:spcBef>
        <a:spcAft>
          <a:spcPct val="0"/>
        </a:spcAft>
        <a:buClr>
          <a:srgbClr val="FF6600"/>
        </a:buClr>
        <a:buFont typeface="Arial" charset="0"/>
        <a:buChar char="»"/>
        <a:defRPr sz="1667" kern="1200">
          <a:solidFill>
            <a:srgbClr val="000099"/>
          </a:solidFill>
          <a:latin typeface="Arial"/>
          <a:ea typeface="ヒラギノ角ゴ Pro W3" charset="-128"/>
          <a:cs typeface="Arial"/>
        </a:defRPr>
      </a:lvl5pPr>
      <a:lvl6pPr marL="2095479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6pPr>
      <a:lvl7pPr marL="2476475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7pPr>
      <a:lvl8pPr marL="2857471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8pPr>
      <a:lvl9pPr marL="3238468" indent="-190498" algn="l" defTabSz="380996" rtl="0" eaLnBrk="1" latinLnBrk="0" hangingPunct="1">
        <a:spcBef>
          <a:spcPct val="20000"/>
        </a:spcBef>
        <a:buFont typeface="Arial"/>
        <a:buChar char="•"/>
        <a:defRPr sz="1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0996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1992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2989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3985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4981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5977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6973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7970" algn="l" defTabSz="380996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8A8717-64CB-4B5B-A389-49703398C9E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67" dirty="0"/>
              <a:t>Updates in Upcoming V4.5 Data Releases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64710-917D-4A24-A1D8-7469F23C04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553200" cy="14605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sz="2000" dirty="0"/>
              <a:t>Jason Tackett, Brian Getzewich, Mark Vaughan, </a:t>
            </a:r>
          </a:p>
          <a:p>
            <a:pPr>
              <a:spcBef>
                <a:spcPts val="0"/>
              </a:spcBef>
            </a:pPr>
            <a:r>
              <a:rPr lang="en-US" sz="2000" dirty="0"/>
              <a:t>Rob Ryan, James Lambeth, Kam-Pui Lee, Anne Garnier, &amp; CALIPSO Data Management Team</a:t>
            </a:r>
          </a:p>
        </p:txBody>
      </p:sp>
    </p:spTree>
    <p:extLst>
      <p:ext uri="{BB962C8B-B14F-4D97-AF65-F5344CB8AC3E}">
        <p14:creationId xmlns:p14="http://schemas.microsoft.com/office/powerpoint/2010/main" val="62237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7182-F93B-4083-BB69-D44E30E0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Updates in V4.5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0CDDFF-FD6F-4319-99F3-75769D8E97F7}"/>
              </a:ext>
            </a:extLst>
          </p:cNvPr>
          <p:cNvSpPr txBox="1"/>
          <p:nvPr/>
        </p:nvSpPr>
        <p:spPr>
          <a:xfrm>
            <a:off x="800100" y="1104900"/>
            <a:ext cx="7886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</a:rPr>
              <a:t>Level 1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Low energy mitigation for calibration (532 nm day, 1064 nm)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Polarization gain ratio updates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1064 nm baseline shape correction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90"/>
              </a:solidFill>
            </a:endParaRPr>
          </a:p>
          <a:p>
            <a:r>
              <a:rPr lang="en-US" sz="2000" b="1" dirty="0">
                <a:solidFill>
                  <a:srgbClr val="000090"/>
                </a:solidFill>
              </a:rPr>
              <a:t>Level 2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Single-shot cloud clearing correction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Stratospheric aerosol subtyping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Smoke base extension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Optical depth over opaque water clouds added </a:t>
            </a:r>
          </a:p>
          <a:p>
            <a:r>
              <a:rPr lang="en-US" sz="2000" dirty="0">
                <a:solidFill>
                  <a:srgbClr val="000090"/>
                </a:solidFill>
              </a:rPr>
              <a:t>   (Hu et al., 2007 method)</a:t>
            </a:r>
          </a:p>
        </p:txBody>
      </p:sp>
    </p:spTree>
    <p:extLst>
      <p:ext uri="{BB962C8B-B14F-4D97-AF65-F5344CB8AC3E}">
        <p14:creationId xmlns:p14="http://schemas.microsoft.com/office/powerpoint/2010/main" val="4195054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7182-F93B-4083-BB69-D44E30E0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of Updates in V4.5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493CFC-D1AD-4391-90B7-C262713F0B9D}"/>
              </a:ext>
            </a:extLst>
          </p:cNvPr>
          <p:cNvSpPr txBox="1"/>
          <p:nvPr/>
        </p:nvSpPr>
        <p:spPr>
          <a:xfrm>
            <a:off x="800100" y="1104900"/>
            <a:ext cx="7886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</a:rPr>
              <a:t>Level 1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  <a:highlight>
                  <a:srgbClr val="FFFF00"/>
                </a:highlight>
              </a:rPr>
              <a:t>Low energy mitigation for calibration (532 nm day, 1064 nm)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  <a:highlight>
                  <a:srgbClr val="FFFF00"/>
                </a:highlight>
              </a:rPr>
              <a:t>Polarization gain ratio updates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1064 nm baseline shape correction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90"/>
              </a:solidFill>
            </a:endParaRPr>
          </a:p>
          <a:p>
            <a:r>
              <a:rPr lang="en-US" sz="2000" b="1" dirty="0">
                <a:solidFill>
                  <a:srgbClr val="000090"/>
                </a:solidFill>
              </a:rPr>
              <a:t>Level 2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  <a:highlight>
                  <a:srgbClr val="FFFF00"/>
                </a:highlight>
              </a:rPr>
              <a:t>Single-shot cloud clearing correction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  <a:highlight>
                  <a:srgbClr val="FFFF00"/>
                </a:highlight>
              </a:rPr>
              <a:t>Stratospheric aerosol subtyping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  <a:highlight>
                  <a:srgbClr val="FFFF00"/>
                </a:highlight>
              </a:rPr>
              <a:t>Smoke base extension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Optical depth over opaque water clouds added </a:t>
            </a:r>
          </a:p>
          <a:p>
            <a:r>
              <a:rPr lang="en-US" sz="2000" dirty="0">
                <a:solidFill>
                  <a:srgbClr val="000090"/>
                </a:solidFill>
              </a:rPr>
              <a:t>   (Hu et al., 2007 method)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5872A3-FC7B-4B3F-AF40-D69997822910}"/>
              </a:ext>
            </a:extLst>
          </p:cNvPr>
          <p:cNvSpPr/>
          <p:nvPr/>
        </p:nvSpPr>
        <p:spPr>
          <a:xfrm>
            <a:off x="1143000" y="5068399"/>
            <a:ext cx="457200" cy="2286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E5E5D64-C684-4E89-8812-6F6832F7F520}"/>
              </a:ext>
            </a:extLst>
          </p:cNvPr>
          <p:cNvSpPr txBox="1"/>
          <p:nvPr/>
        </p:nvSpPr>
        <p:spPr>
          <a:xfrm>
            <a:off x="1637211" y="4989271"/>
            <a:ext cx="3276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= what we’ll discuss</a:t>
            </a:r>
          </a:p>
        </p:txBody>
      </p:sp>
    </p:spTree>
    <p:extLst>
      <p:ext uri="{BB962C8B-B14F-4D97-AF65-F5344CB8AC3E}">
        <p14:creationId xmlns:p14="http://schemas.microsoft.com/office/powerpoint/2010/main" val="868481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E70C1-179C-46A8-A3A7-4AAF94AA4EE7}"/>
              </a:ext>
            </a:extLst>
          </p:cNvPr>
          <p:cNvSpPr txBox="1">
            <a:spLocks/>
          </p:cNvSpPr>
          <p:nvPr/>
        </p:nvSpPr>
        <p:spPr>
          <a:xfrm>
            <a:off x="685800" y="1775357"/>
            <a:ext cx="7772400" cy="1225021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667" dirty="0"/>
              <a:t>Level 1 Updates</a:t>
            </a:r>
          </a:p>
        </p:txBody>
      </p:sp>
    </p:spTree>
    <p:extLst>
      <p:ext uri="{BB962C8B-B14F-4D97-AF65-F5344CB8AC3E}">
        <p14:creationId xmlns:p14="http://schemas.microsoft.com/office/powerpoint/2010/main" val="35468771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Diagram&#10;&#10;Description automatically generated">
            <a:extLst>
              <a:ext uri="{FF2B5EF4-FFF2-40B4-BE49-F238E27FC236}">
                <a16:creationId xmlns:a16="http://schemas.microsoft.com/office/drawing/2014/main" id="{7770B2D2-DD33-48ED-A082-F62E9569813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98" b="12358"/>
          <a:stretch/>
        </p:blipFill>
        <p:spPr>
          <a:xfrm>
            <a:off x="5092396" y="683979"/>
            <a:ext cx="3919133" cy="23466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C7182-F93B-4083-BB69-D44E30E0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1: Low Energy Mitigation for Calibration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AE4C5C-872C-4AE7-A138-EDDC175983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8346" b="15059"/>
          <a:stretch/>
        </p:blipFill>
        <p:spPr>
          <a:xfrm>
            <a:off x="538785" y="1091194"/>
            <a:ext cx="3131355" cy="1436238"/>
          </a:xfrm>
          <a:prstGeom prst="rect">
            <a:avLst/>
          </a:prstGeom>
        </p:spPr>
      </p:pic>
      <p:sp>
        <p:nvSpPr>
          <p:cNvPr id="6" name="TextBox 17">
            <a:extLst>
              <a:ext uri="{FF2B5EF4-FFF2-40B4-BE49-F238E27FC236}">
                <a16:creationId xmlns:a16="http://schemas.microsoft.com/office/drawing/2014/main" id="{C87D749A-1A99-4A0F-8A50-6CE0AC83ABCC}"/>
              </a:ext>
            </a:extLst>
          </p:cNvPr>
          <p:cNvSpPr txBox="1"/>
          <p:nvPr/>
        </p:nvSpPr>
        <p:spPr>
          <a:xfrm>
            <a:off x="1547801" y="2840358"/>
            <a:ext cx="123066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Oct-Dec 2020</a:t>
            </a:r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04064FC-4B90-4910-99B6-63F4571056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9881" t="86409" r="26701" b="2188"/>
          <a:stretch/>
        </p:blipFill>
        <p:spPr>
          <a:xfrm>
            <a:off x="1440319" y="2510300"/>
            <a:ext cx="1445629" cy="227333"/>
          </a:xfrm>
          <a:prstGeom prst="rect">
            <a:avLst/>
          </a:prstGeom>
        </p:spPr>
      </p:pic>
      <p:sp>
        <p:nvSpPr>
          <p:cNvPr id="8" name="TextBox 20">
            <a:extLst>
              <a:ext uri="{FF2B5EF4-FFF2-40B4-BE49-F238E27FC236}">
                <a16:creationId xmlns:a16="http://schemas.microsoft.com/office/drawing/2014/main" id="{CB0DE56D-13A7-444F-9894-E38DDF1B23C0}"/>
              </a:ext>
            </a:extLst>
          </p:cNvPr>
          <p:cNvSpPr txBox="1"/>
          <p:nvPr/>
        </p:nvSpPr>
        <p:spPr>
          <a:xfrm>
            <a:off x="1670524" y="2701258"/>
            <a:ext cx="98521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Frequency (%)</a:t>
            </a:r>
          </a:p>
        </p:txBody>
      </p:sp>
      <p:sp>
        <p:nvSpPr>
          <p:cNvPr id="9" name="TextBox 20">
            <a:extLst>
              <a:ext uri="{FF2B5EF4-FFF2-40B4-BE49-F238E27FC236}">
                <a16:creationId xmlns:a16="http://schemas.microsoft.com/office/drawing/2014/main" id="{83ADC173-3B0A-4459-95E5-288D23A09428}"/>
              </a:ext>
            </a:extLst>
          </p:cNvPr>
          <p:cNvSpPr txBox="1"/>
          <p:nvPr/>
        </p:nvSpPr>
        <p:spPr>
          <a:xfrm>
            <a:off x="707312" y="837992"/>
            <a:ext cx="291164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Laser shots with E</a:t>
            </a:r>
            <a:r>
              <a:rPr lang="en-US" sz="1100" baseline="-25000" dirty="0">
                <a:latin typeface="Arial" panose="020B0604020202020204" pitchFamily="34" charset="0"/>
                <a:cs typeface="Arial" panose="020B0604020202020204" pitchFamily="34" charset="0"/>
              </a:rPr>
              <a:t>532</a:t>
            </a:r>
            <a:r>
              <a:rPr lang="en-US" sz="1100" dirty="0">
                <a:latin typeface="Arial" panose="020B0604020202020204" pitchFamily="34" charset="0"/>
                <a:cs typeface="Arial" panose="020B0604020202020204" pitchFamily="34" charset="0"/>
              </a:rPr>
              <a:t> &lt; 10 </a:t>
            </a:r>
            <a:r>
              <a:rPr lang="en-US" sz="1100" dirty="0" err="1">
                <a:latin typeface="Arial" panose="020B0604020202020204" pitchFamily="34" charset="0"/>
                <a:cs typeface="Arial" panose="020B0604020202020204" pitchFamily="34" charset="0"/>
              </a:rPr>
              <a:t>mJ</a:t>
            </a:r>
            <a:endParaRPr lang="en-US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E075E2A-9C14-4F85-A921-A888F818BC60}"/>
              </a:ext>
            </a:extLst>
          </p:cNvPr>
          <p:cNvSpPr txBox="1"/>
          <p:nvPr/>
        </p:nvSpPr>
        <p:spPr>
          <a:xfrm>
            <a:off x="314716" y="3419946"/>
            <a:ext cx="814886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90"/>
                </a:solidFill>
              </a:rPr>
              <a:t>Low energy shots impact 532 nm day and 1064 nm calibrations at SAA latitudes.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90"/>
                </a:solidFill>
              </a:rPr>
              <a:t>Causes low bias, increased variability, and increased uncertainty to calibration coefficients.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90"/>
                </a:solidFill>
              </a:rPr>
              <a:t>532 nm night calibration is unaffected.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7D1AB2F-640E-4DF4-AAD9-5C77B92C7EB4}"/>
              </a:ext>
            </a:extLst>
          </p:cNvPr>
          <p:cNvSpPr txBox="1"/>
          <p:nvPr/>
        </p:nvSpPr>
        <p:spPr>
          <a:xfrm>
            <a:off x="3891585" y="1857294"/>
            <a:ext cx="1219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solidFill>
                  <a:srgbClr val="C00000"/>
                </a:solidFill>
              </a:rPr>
              <a:t>Low bias</a:t>
            </a:r>
          </a:p>
        </p:txBody>
      </p:sp>
      <p:sp>
        <p:nvSpPr>
          <p:cNvPr id="17" name="Left Brace 16">
            <a:extLst>
              <a:ext uri="{FF2B5EF4-FFF2-40B4-BE49-F238E27FC236}">
                <a16:creationId xmlns:a16="http://schemas.microsoft.com/office/drawing/2014/main" id="{DD9DDE46-D6A3-47E3-8044-2E976085F38C}"/>
              </a:ext>
            </a:extLst>
          </p:cNvPr>
          <p:cNvSpPr/>
          <p:nvPr/>
        </p:nvSpPr>
        <p:spPr>
          <a:xfrm>
            <a:off x="5080386" y="1923032"/>
            <a:ext cx="81585" cy="209987"/>
          </a:xfrm>
          <a:prstGeom prst="lef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DE0A50-5F2E-427C-AD18-8F52AFE4E550}"/>
              </a:ext>
            </a:extLst>
          </p:cNvPr>
          <p:cNvSpPr txBox="1"/>
          <p:nvPr/>
        </p:nvSpPr>
        <p:spPr>
          <a:xfrm>
            <a:off x="-46727" y="1359422"/>
            <a:ext cx="787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00" dirty="0"/>
              <a:t>South Atlantic Anomaly (SAA)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285AB489-5571-4679-8161-4F2E83ACE216}"/>
              </a:ext>
            </a:extLst>
          </p:cNvPr>
          <p:cNvCxnSpPr/>
          <p:nvPr/>
        </p:nvCxnSpPr>
        <p:spPr>
          <a:xfrm>
            <a:off x="740369" y="1659117"/>
            <a:ext cx="930155" cy="288727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7336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7182-F93B-4083-BB69-D44E30E0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1: Low Energy Mitigation for Calibration</a:t>
            </a:r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6669C804-48BF-405F-A80F-05E0AB9F2E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798" b="12358"/>
          <a:stretch/>
        </p:blipFill>
        <p:spPr>
          <a:xfrm>
            <a:off x="5092396" y="683979"/>
            <a:ext cx="3919133" cy="2346630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097FBC64-E940-4357-8938-255F064A04C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720" b="14350"/>
          <a:stretch/>
        </p:blipFill>
        <p:spPr>
          <a:xfrm>
            <a:off x="5084776" y="3100755"/>
            <a:ext cx="3919133" cy="231792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075E2A-9C14-4F85-A921-A888F818BC60}"/>
              </a:ext>
            </a:extLst>
          </p:cNvPr>
          <p:cNvSpPr txBox="1"/>
          <p:nvPr/>
        </p:nvSpPr>
        <p:spPr>
          <a:xfrm>
            <a:off x="228600" y="949941"/>
            <a:ext cx="47783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000090"/>
                </a:solidFill>
              </a:rPr>
              <a:t>New “Low Energy Mitigation” algorithm identifies and excludes profiles affected by low energy from calibration process for 532 nm day and 1064 nm.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F400937-5D53-436F-880B-3DE990FA2299}"/>
              </a:ext>
            </a:extLst>
          </p:cNvPr>
          <p:cNvSpPr txBox="1"/>
          <p:nvPr/>
        </p:nvSpPr>
        <p:spPr>
          <a:xfrm>
            <a:off x="3822864" y="2839145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/>
              <a:t>Low bias is corrected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EEBF0E6-04B9-45E9-82BE-507458540B1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02" t="50372" r="29169"/>
          <a:stretch/>
        </p:blipFill>
        <p:spPr bwMode="auto">
          <a:xfrm>
            <a:off x="228600" y="2097996"/>
            <a:ext cx="3669909" cy="212215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DFB649D-4DC4-4696-A07C-55B09C663A12}"/>
              </a:ext>
            </a:extLst>
          </p:cNvPr>
          <p:cNvCxnSpPr>
            <a:cxnSpLocks/>
          </p:cNvCxnSpPr>
          <p:nvPr/>
        </p:nvCxnSpPr>
        <p:spPr>
          <a:xfrm>
            <a:off x="5042064" y="3159075"/>
            <a:ext cx="1053936" cy="1261497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E4142E8-2C3D-4690-B1E8-B5B073815C05}"/>
              </a:ext>
            </a:extLst>
          </p:cNvPr>
          <p:cNvCxnSpPr>
            <a:cxnSpLocks/>
            <a:stCxn id="16" idx="3"/>
          </p:cNvCxnSpPr>
          <p:nvPr/>
        </p:nvCxnSpPr>
        <p:spPr>
          <a:xfrm flipV="1">
            <a:off x="5042064" y="1981355"/>
            <a:ext cx="977736" cy="1119400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C8F63E79-80FE-4579-92E3-93A003D13845}"/>
              </a:ext>
            </a:extLst>
          </p:cNvPr>
          <p:cNvSpPr txBox="1"/>
          <p:nvPr/>
        </p:nvSpPr>
        <p:spPr>
          <a:xfrm>
            <a:off x="914955" y="4366238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Uncertainty reduced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97E28B3-ABC1-4704-9A94-6D009166E5C8}"/>
              </a:ext>
            </a:extLst>
          </p:cNvPr>
          <p:cNvCxnSpPr>
            <a:cxnSpLocks/>
            <a:stCxn id="20" idx="0"/>
          </p:cNvCxnSpPr>
          <p:nvPr/>
        </p:nvCxnSpPr>
        <p:spPr>
          <a:xfrm flipV="1">
            <a:off x="1524555" y="3362365"/>
            <a:ext cx="228045" cy="1003873"/>
          </a:xfrm>
          <a:prstGeom prst="straightConnector1">
            <a:avLst/>
          </a:prstGeom>
          <a:ln w="25400">
            <a:solidFill>
              <a:schemeClr val="tx1"/>
            </a:solidFill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2034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7182-F93B-4083-BB69-D44E30E0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1: PGR Improvements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750C6FB-4ACD-43DA-ABD4-E4FB5DF2AC1F}"/>
              </a:ext>
            </a:extLst>
          </p:cNvPr>
          <p:cNvSpPr txBox="1"/>
          <p:nvPr/>
        </p:nvSpPr>
        <p:spPr>
          <a:xfrm>
            <a:off x="471616" y="876300"/>
            <a:ext cx="7696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000090"/>
                </a:solidFill>
              </a:rPr>
              <a:t>Polarization gain ratio – relative gain between || and ⊥ detectors</a:t>
            </a:r>
          </a:p>
          <a:p>
            <a:pPr marL="6286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0"/>
                </a:solidFill>
              </a:rPr>
              <a:t>Biases corrected in PGR calculation</a:t>
            </a:r>
          </a:p>
          <a:p>
            <a:pPr marL="6286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0"/>
                </a:solidFill>
              </a:rPr>
              <a:t>PGR now calculated separately for day and night.</a:t>
            </a:r>
          </a:p>
        </p:txBody>
      </p:sp>
      <p:pic>
        <p:nvPicPr>
          <p:cNvPr id="4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D0479801-C9D7-4364-AB05-AD972DEED1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171700"/>
            <a:ext cx="5029200" cy="301598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38789B1-9716-4D4B-A473-CC0E8AC446D0}"/>
              </a:ext>
            </a:extLst>
          </p:cNvPr>
          <p:cNvSpPr txBox="1"/>
          <p:nvPr/>
        </p:nvSpPr>
        <p:spPr>
          <a:xfrm>
            <a:off x="5791200" y="2483798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day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6B798A-A4D6-4438-8148-20ACD12F7EF8}"/>
              </a:ext>
            </a:extLst>
          </p:cNvPr>
          <p:cNvSpPr txBox="1"/>
          <p:nvPr/>
        </p:nvSpPr>
        <p:spPr>
          <a:xfrm>
            <a:off x="5791200" y="2653758"/>
            <a:ext cx="533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night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E1B8E35A-647F-42C7-9625-08C9601FC594}"/>
              </a:ext>
            </a:extLst>
          </p:cNvPr>
          <p:cNvCxnSpPr>
            <a:cxnSpLocks/>
          </p:cNvCxnSpPr>
          <p:nvPr/>
        </p:nvCxnSpPr>
        <p:spPr>
          <a:xfrm>
            <a:off x="5516880" y="2610756"/>
            <a:ext cx="274320" cy="0"/>
          </a:xfrm>
          <a:prstGeom prst="line">
            <a:avLst/>
          </a:prstGeom>
          <a:ln>
            <a:solidFill>
              <a:srgbClr val="D84F1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54BCEDF-8C0B-4144-8015-C081125EE7CB}"/>
              </a:ext>
            </a:extLst>
          </p:cNvPr>
          <p:cNvCxnSpPr>
            <a:cxnSpLocks/>
          </p:cNvCxnSpPr>
          <p:nvPr/>
        </p:nvCxnSpPr>
        <p:spPr>
          <a:xfrm>
            <a:off x="5516880" y="2798135"/>
            <a:ext cx="274320" cy="0"/>
          </a:xfrm>
          <a:prstGeom prst="line">
            <a:avLst/>
          </a:prstGeom>
          <a:ln>
            <a:solidFill>
              <a:srgbClr val="12298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40146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E70C1-179C-46A8-A3A7-4AAF94AA4EE7}"/>
              </a:ext>
            </a:extLst>
          </p:cNvPr>
          <p:cNvSpPr txBox="1">
            <a:spLocks/>
          </p:cNvSpPr>
          <p:nvPr/>
        </p:nvSpPr>
        <p:spPr>
          <a:xfrm>
            <a:off x="685800" y="1775357"/>
            <a:ext cx="7772400" cy="1225021"/>
          </a:xfrm>
          <a:prstGeom prst="rect">
            <a:avLst/>
          </a:prstGeom>
        </p:spPr>
        <p:txBody>
          <a:bodyPr/>
          <a:lstStyle>
            <a:lvl1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 kern="1200">
                <a:solidFill>
                  <a:srgbClr val="000099"/>
                </a:solidFill>
                <a:latin typeface="Arial"/>
                <a:ea typeface="ヒラギノ角ゴ Pro W3" charset="-128"/>
                <a:cs typeface="Arial"/>
              </a:defRPr>
            </a:lvl1pPr>
            <a:lvl2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2pPr>
            <a:lvl3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3pPr>
            <a:lvl4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4pPr>
            <a:lvl5pPr algn="ctr" defTabSz="380996" rtl="0" eaLnBrk="0" fontAlgn="base" hangingPunct="0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  <a:cs typeface="Arial" pitchFamily="34" charset="0"/>
              </a:defRPr>
            </a:lvl5pPr>
            <a:lvl6pPr marL="380996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6pPr>
            <a:lvl7pPr marL="761992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7pPr>
            <a:lvl8pPr marL="1142989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8pPr>
            <a:lvl9pPr marL="1523985" algn="ctr" defTabSz="380996" rtl="0" fontAlgn="base">
              <a:spcBef>
                <a:spcPct val="0"/>
              </a:spcBef>
              <a:spcAft>
                <a:spcPct val="0"/>
              </a:spcAft>
              <a:defRPr sz="2667">
                <a:solidFill>
                  <a:srgbClr val="000099"/>
                </a:solidFill>
                <a:latin typeface="Arial" charset="0"/>
                <a:ea typeface="ヒラギノ角ゴ Pro W3" charset="-128"/>
              </a:defRPr>
            </a:lvl9pPr>
          </a:lstStyle>
          <a:p>
            <a:r>
              <a:rPr lang="en-US" sz="3667" dirty="0"/>
              <a:t>Level 2 Updates</a:t>
            </a:r>
          </a:p>
        </p:txBody>
      </p:sp>
    </p:spTree>
    <p:extLst>
      <p:ext uri="{BB962C8B-B14F-4D97-AF65-F5344CB8AC3E}">
        <p14:creationId xmlns:p14="http://schemas.microsoft.com/office/powerpoint/2010/main" val="34812648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7182-F93B-4083-BB69-D44E30E0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Single-Shot Cloud-Clearing Correction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EF8BF0-FF65-4130-B3A2-8E05BAE16B03}"/>
              </a:ext>
            </a:extLst>
          </p:cNvPr>
          <p:cNvGrpSpPr/>
          <p:nvPr/>
        </p:nvGrpSpPr>
        <p:grpSpPr>
          <a:xfrm>
            <a:off x="3706054" y="903451"/>
            <a:ext cx="4813583" cy="1574839"/>
            <a:chOff x="3613240" y="800100"/>
            <a:chExt cx="4813583" cy="15748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DE0431B-54EE-4F9B-B5B5-ACE09FA78D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528" r="19180"/>
            <a:stretch/>
          </p:blipFill>
          <p:spPr>
            <a:xfrm>
              <a:off x="3613240" y="800100"/>
              <a:ext cx="4776373" cy="157483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7DF7823-9E13-4D9A-8CC6-5C2E051F26DF}"/>
                </a:ext>
              </a:extLst>
            </p:cNvPr>
            <p:cNvSpPr/>
            <p:nvPr/>
          </p:nvSpPr>
          <p:spPr>
            <a:xfrm>
              <a:off x="3733800" y="2095500"/>
              <a:ext cx="4693023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6A202D1-0C77-4CF8-B6C3-8F4C5A61BF90}"/>
              </a:ext>
            </a:extLst>
          </p:cNvPr>
          <p:cNvGrpSpPr/>
          <p:nvPr/>
        </p:nvGrpSpPr>
        <p:grpSpPr>
          <a:xfrm>
            <a:off x="3702460" y="2478290"/>
            <a:ext cx="4908140" cy="1541973"/>
            <a:chOff x="3631169" y="2393620"/>
            <a:chExt cx="4908140" cy="1541973"/>
          </a:xfrm>
        </p:grpSpPr>
        <p:pic>
          <p:nvPicPr>
            <p:cNvPr id="4" name="Picture 3" descr="Chart, histogram&#10;&#10;Description automatically generated">
              <a:extLst>
                <a:ext uri="{FF2B5EF4-FFF2-40B4-BE49-F238E27FC236}">
                  <a16:creationId xmlns:a16="http://schemas.microsoft.com/office/drawing/2014/main" id="{560F1CAF-1D49-4F6D-AC09-C9FE55FD318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" t="34869" r="19571"/>
            <a:stretch/>
          </p:blipFill>
          <p:spPr>
            <a:xfrm>
              <a:off x="3631169" y="2393620"/>
              <a:ext cx="4776373" cy="1541973"/>
            </a:xfrm>
            <a:prstGeom prst="rect">
              <a:avLst/>
            </a:prstGeom>
            <a:ln w="19050">
              <a:noFill/>
            </a:ln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2281279-0FD4-4F5A-8CC7-99013478CB5A}"/>
                </a:ext>
              </a:extLst>
            </p:cNvPr>
            <p:cNvSpPr/>
            <p:nvPr/>
          </p:nvSpPr>
          <p:spPr>
            <a:xfrm>
              <a:off x="3762936" y="3657600"/>
              <a:ext cx="4776373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Picture 2" descr="Chart&#10;&#10;Description automatically generated">
            <a:extLst>
              <a:ext uri="{FF2B5EF4-FFF2-40B4-BE49-F238E27FC236}">
                <a16:creationId xmlns:a16="http://schemas.microsoft.com/office/drawing/2014/main" id="{CF4932EE-C2F3-4C7C-83D4-688F9F3E378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33760" r="19477"/>
          <a:stretch/>
        </p:blipFill>
        <p:spPr>
          <a:xfrm>
            <a:off x="3635224" y="4041967"/>
            <a:ext cx="4847203" cy="157484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CB34B58-0ED4-4505-AA92-EF76DCD5376D}"/>
              </a:ext>
            </a:extLst>
          </p:cNvPr>
          <p:cNvSpPr txBox="1"/>
          <p:nvPr/>
        </p:nvSpPr>
        <p:spPr>
          <a:xfrm>
            <a:off x="4374461" y="2282870"/>
            <a:ext cx="3695904" cy="16927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100" dirty="0"/>
              <a:t>Version 4.2 Feature Classification (</a:t>
            </a:r>
            <a:r>
              <a:rPr lang="en-US" sz="1100" u="sng" dirty="0"/>
              <a:t>5-km</a:t>
            </a:r>
            <a:r>
              <a:rPr lang="en-US" sz="1100" dirty="0"/>
              <a:t> resolution)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21497F-A6AC-4D37-855E-996FB36A77FE}"/>
              </a:ext>
            </a:extLst>
          </p:cNvPr>
          <p:cNvSpPr txBox="1"/>
          <p:nvPr/>
        </p:nvSpPr>
        <p:spPr>
          <a:xfrm>
            <a:off x="4288296" y="681030"/>
            <a:ext cx="3695904" cy="16927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100" dirty="0"/>
              <a:t>532 nm Attenuated Backscatter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4FEF65-C372-4B5A-8864-17133D7EF419}"/>
              </a:ext>
            </a:extLst>
          </p:cNvPr>
          <p:cNvSpPr txBox="1"/>
          <p:nvPr/>
        </p:nvSpPr>
        <p:spPr>
          <a:xfrm>
            <a:off x="4367627" y="3820643"/>
            <a:ext cx="3695904" cy="16927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100" dirty="0"/>
              <a:t>Version 4.2 Aerosol Extinction</a:t>
            </a:r>
          </a:p>
        </p:txBody>
      </p:sp>
      <p:pic>
        <p:nvPicPr>
          <p:cNvPr id="15" name="Picture 1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94E3CB3-781D-4459-AA6D-C987EEB1AA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1" t="26001" r="43601" b="45219"/>
          <a:stretch/>
        </p:blipFill>
        <p:spPr>
          <a:xfrm>
            <a:off x="7704578" y="971266"/>
            <a:ext cx="717905" cy="60672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2A26B7-D501-4225-8099-2759FBD1E5AB}"/>
              </a:ext>
            </a:extLst>
          </p:cNvPr>
          <p:cNvSpPr txBox="1"/>
          <p:nvPr/>
        </p:nvSpPr>
        <p:spPr>
          <a:xfrm>
            <a:off x="902128" y="1577990"/>
            <a:ext cx="21543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Clouds detected at single-shot resolution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372ABAA-2985-4F3A-83F4-CDB7329AEB3A}"/>
              </a:ext>
            </a:extLst>
          </p:cNvPr>
          <p:cNvSpPr txBox="1"/>
          <p:nvPr/>
        </p:nvSpPr>
        <p:spPr>
          <a:xfrm>
            <a:off x="435971" y="4811268"/>
            <a:ext cx="26115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solidFill>
                  <a:srgbClr val="C00000"/>
                </a:solidFill>
              </a:rPr>
              <a:t>Cloud contamination in retrieved aerosol extinction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360823F-CC95-42E5-96BD-1EBBE2A61E46}"/>
              </a:ext>
            </a:extLst>
          </p:cNvPr>
          <p:cNvCxnSpPr>
            <a:cxnSpLocks/>
          </p:cNvCxnSpPr>
          <p:nvPr/>
        </p:nvCxnSpPr>
        <p:spPr>
          <a:xfrm>
            <a:off x="3118374" y="1852903"/>
            <a:ext cx="84402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119DCD4-8C71-43FC-A9E1-6670279F0C63}"/>
              </a:ext>
            </a:extLst>
          </p:cNvPr>
          <p:cNvSpPr txBox="1"/>
          <p:nvPr/>
        </p:nvSpPr>
        <p:spPr>
          <a:xfrm>
            <a:off x="470932" y="2995284"/>
            <a:ext cx="261158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Bef>
                <a:spcPts val="1200"/>
              </a:spcBef>
            </a:pPr>
            <a:r>
              <a:rPr lang="en-US" sz="1400" dirty="0"/>
              <a:t>Cloud deck and overlying dust layer detected as single layer; </a:t>
            </a:r>
            <a:r>
              <a:rPr lang="en-US" sz="1400" u="sng" dirty="0"/>
              <a:t>single-shot clouds not cleared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FA2F557-843F-477A-A84A-241EADCBCE4E}"/>
              </a:ext>
            </a:extLst>
          </p:cNvPr>
          <p:cNvSpPr/>
          <p:nvPr/>
        </p:nvSpPr>
        <p:spPr>
          <a:xfrm>
            <a:off x="4100037" y="4914900"/>
            <a:ext cx="4378796" cy="31995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5362937-E5CD-49DB-8689-A66D4EE08FC2}"/>
              </a:ext>
            </a:extLst>
          </p:cNvPr>
          <p:cNvSpPr txBox="1"/>
          <p:nvPr/>
        </p:nvSpPr>
        <p:spPr>
          <a:xfrm>
            <a:off x="5788011" y="1447570"/>
            <a:ext cx="868803" cy="187744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Saharan dust</a:t>
            </a:r>
          </a:p>
        </p:txBody>
      </p: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BC97C132-74E4-473F-B369-7A0990444FA0}"/>
              </a:ext>
            </a:extLst>
          </p:cNvPr>
          <p:cNvCxnSpPr>
            <a:cxnSpLocks/>
          </p:cNvCxnSpPr>
          <p:nvPr/>
        </p:nvCxnSpPr>
        <p:spPr>
          <a:xfrm>
            <a:off x="3189874" y="3424520"/>
            <a:ext cx="206792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5" name="Picture 64" descr="Chart&#10;&#10;Description automatically generated">
            <a:extLst>
              <a:ext uri="{FF2B5EF4-FFF2-40B4-BE49-F238E27FC236}">
                <a16:creationId xmlns:a16="http://schemas.microsoft.com/office/drawing/2014/main" id="{25365CCD-4D75-419D-9064-0ACD31FD456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59" t="5093" r="4404" b="8369"/>
          <a:stretch/>
        </p:blipFill>
        <p:spPr>
          <a:xfrm>
            <a:off x="8616376" y="4039087"/>
            <a:ext cx="183305" cy="1295401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5A7609C1-F53A-489D-9917-108B22AEB88D}"/>
              </a:ext>
            </a:extLst>
          </p:cNvPr>
          <p:cNvSpPr txBox="1"/>
          <p:nvPr/>
        </p:nvSpPr>
        <p:spPr>
          <a:xfrm rot="5400000">
            <a:off x="8413522" y="4654778"/>
            <a:ext cx="10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Log (km</a:t>
            </a:r>
            <a:r>
              <a:rPr lang="en-US" sz="800" baseline="30000" dirty="0"/>
              <a:t>-1</a:t>
            </a:r>
            <a:r>
              <a:rPr lang="en-US" sz="800" dirty="0"/>
              <a:t>)</a:t>
            </a:r>
          </a:p>
        </p:txBody>
      </p:sp>
      <p:pic>
        <p:nvPicPr>
          <p:cNvPr id="68" name="Picture 67">
            <a:extLst>
              <a:ext uri="{FF2B5EF4-FFF2-40B4-BE49-F238E27FC236}">
                <a16:creationId xmlns:a16="http://schemas.microsoft.com/office/drawing/2014/main" id="{9D0131DE-8B50-477B-9A6A-04BF11B810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8549" y="1083413"/>
            <a:ext cx="339529" cy="946230"/>
          </a:xfrm>
          <a:prstGeom prst="rect">
            <a:avLst/>
          </a:prstGeom>
        </p:spPr>
      </p:pic>
      <p:sp>
        <p:nvSpPr>
          <p:cNvPr id="69" name="Rectangle 68">
            <a:extLst>
              <a:ext uri="{FF2B5EF4-FFF2-40B4-BE49-F238E27FC236}">
                <a16:creationId xmlns:a16="http://schemas.microsoft.com/office/drawing/2014/main" id="{33D240FE-6982-473E-B580-3ACBC113889C}"/>
              </a:ext>
            </a:extLst>
          </p:cNvPr>
          <p:cNvSpPr/>
          <p:nvPr/>
        </p:nvSpPr>
        <p:spPr>
          <a:xfrm>
            <a:off x="8545211" y="2520068"/>
            <a:ext cx="183306" cy="103209"/>
          </a:xfrm>
          <a:prstGeom prst="rect">
            <a:avLst/>
          </a:prstGeom>
          <a:solidFill>
            <a:srgbClr val="FFA000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92AE06F3-1448-4578-86AF-E411F977970C}"/>
              </a:ext>
            </a:extLst>
          </p:cNvPr>
          <p:cNvSpPr/>
          <p:nvPr/>
        </p:nvSpPr>
        <p:spPr>
          <a:xfrm>
            <a:off x="8545211" y="2695031"/>
            <a:ext cx="183306" cy="103209"/>
          </a:xfrm>
          <a:prstGeom prst="rect">
            <a:avLst/>
          </a:prstGeom>
          <a:solidFill>
            <a:srgbClr val="00DCFF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228882-5852-4ECB-B3B6-C4EF2CFF7259}"/>
              </a:ext>
            </a:extLst>
          </p:cNvPr>
          <p:cNvSpPr txBox="1"/>
          <p:nvPr/>
        </p:nvSpPr>
        <p:spPr>
          <a:xfrm>
            <a:off x="8667344" y="2487915"/>
            <a:ext cx="533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aerosol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889742A-2303-4539-92A1-5AB5FF8F9051}"/>
              </a:ext>
            </a:extLst>
          </p:cNvPr>
          <p:cNvSpPr txBox="1"/>
          <p:nvPr/>
        </p:nvSpPr>
        <p:spPr>
          <a:xfrm>
            <a:off x="8680222" y="2646607"/>
            <a:ext cx="533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cloud</a:t>
            </a:r>
          </a:p>
        </p:txBody>
      </p:sp>
    </p:spTree>
    <p:extLst>
      <p:ext uri="{BB962C8B-B14F-4D97-AF65-F5344CB8AC3E}">
        <p14:creationId xmlns:p14="http://schemas.microsoft.com/office/powerpoint/2010/main" val="37283194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Chart, histogram&#10;&#10;Description automatically generated">
            <a:extLst>
              <a:ext uri="{FF2B5EF4-FFF2-40B4-BE49-F238E27FC236}">
                <a16:creationId xmlns:a16="http://schemas.microsoft.com/office/drawing/2014/main" id="{6F87C077-650A-40BE-8496-DC433277CF8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5230" r="19675"/>
          <a:stretch/>
        </p:blipFill>
        <p:spPr>
          <a:xfrm>
            <a:off x="3655706" y="2484073"/>
            <a:ext cx="4821544" cy="1535477"/>
          </a:xfrm>
          <a:prstGeom prst="rect">
            <a:avLst/>
          </a:prstGeom>
        </p:spPr>
      </p:pic>
      <p:pic>
        <p:nvPicPr>
          <p:cNvPr id="25" name="Picture 24" descr="Chart&#10;&#10;Description automatically generated">
            <a:extLst>
              <a:ext uri="{FF2B5EF4-FFF2-40B4-BE49-F238E27FC236}">
                <a16:creationId xmlns:a16="http://schemas.microsoft.com/office/drawing/2014/main" id="{D4C40F0D-B77B-46F4-9212-5BE71749636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05" r="19375"/>
          <a:stretch/>
        </p:blipFill>
        <p:spPr>
          <a:xfrm>
            <a:off x="3657600" y="4043100"/>
            <a:ext cx="4853036" cy="15451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1C7182-F93B-4083-BB69-D44E30E0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Single-Shot Cloud-Clearing Correction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3AEF8BF0-FF65-4130-B3A2-8E05BAE16B03}"/>
              </a:ext>
            </a:extLst>
          </p:cNvPr>
          <p:cNvGrpSpPr/>
          <p:nvPr/>
        </p:nvGrpSpPr>
        <p:grpSpPr>
          <a:xfrm>
            <a:off x="3711537" y="903451"/>
            <a:ext cx="4813583" cy="1574839"/>
            <a:chOff x="3613240" y="800100"/>
            <a:chExt cx="4813583" cy="1574839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DE0431B-54EE-4F9B-B5B5-ACE09FA78D7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2528" r="19180"/>
            <a:stretch/>
          </p:blipFill>
          <p:spPr>
            <a:xfrm>
              <a:off x="3613240" y="800100"/>
              <a:ext cx="4776373" cy="1574839"/>
            </a:xfrm>
            <a:prstGeom prst="rect">
              <a:avLst/>
            </a:prstGeom>
          </p:spPr>
        </p:pic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7DF7823-9E13-4D9A-8CC6-5C2E051F26DF}"/>
                </a:ext>
              </a:extLst>
            </p:cNvPr>
            <p:cNvSpPr/>
            <p:nvPr/>
          </p:nvSpPr>
          <p:spPr>
            <a:xfrm>
              <a:off x="3733800" y="2095500"/>
              <a:ext cx="4693023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32281279-0FD4-4F5A-8CC7-99013478CB5A}"/>
              </a:ext>
            </a:extLst>
          </p:cNvPr>
          <p:cNvSpPr/>
          <p:nvPr/>
        </p:nvSpPr>
        <p:spPr>
          <a:xfrm>
            <a:off x="3839710" y="3742270"/>
            <a:ext cx="4776373" cy="2286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CB34B58-0ED4-4505-AA92-EF76DCD5376D}"/>
              </a:ext>
            </a:extLst>
          </p:cNvPr>
          <p:cNvSpPr txBox="1"/>
          <p:nvPr/>
        </p:nvSpPr>
        <p:spPr>
          <a:xfrm>
            <a:off x="4379944" y="2282870"/>
            <a:ext cx="3695904" cy="16927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100" dirty="0"/>
              <a:t>Version 4.5 Feature Classification (</a:t>
            </a:r>
            <a:r>
              <a:rPr lang="en-US" sz="1100" u="sng" dirty="0"/>
              <a:t>5-km</a:t>
            </a:r>
            <a:r>
              <a:rPr lang="en-US" sz="1100" dirty="0"/>
              <a:t> resolution)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B21497F-A6AC-4D37-855E-996FB36A77FE}"/>
              </a:ext>
            </a:extLst>
          </p:cNvPr>
          <p:cNvSpPr txBox="1"/>
          <p:nvPr/>
        </p:nvSpPr>
        <p:spPr>
          <a:xfrm>
            <a:off x="4293779" y="681030"/>
            <a:ext cx="3695904" cy="16927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100" dirty="0"/>
              <a:t>532 nm Attenuated Backscatter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4FEF65-C372-4B5A-8864-17133D7EF419}"/>
              </a:ext>
            </a:extLst>
          </p:cNvPr>
          <p:cNvSpPr txBox="1"/>
          <p:nvPr/>
        </p:nvSpPr>
        <p:spPr>
          <a:xfrm>
            <a:off x="4373110" y="3820643"/>
            <a:ext cx="3695904" cy="169277"/>
          </a:xfrm>
          <a:prstGeom prst="rect">
            <a:avLst/>
          </a:prstGeom>
          <a:solidFill>
            <a:schemeClr val="bg1"/>
          </a:solidFill>
        </p:spPr>
        <p:txBody>
          <a:bodyPr wrap="square" tIns="0" bIns="0" rtlCol="0">
            <a:spAutoFit/>
          </a:bodyPr>
          <a:lstStyle/>
          <a:p>
            <a:pPr algn="ctr"/>
            <a:r>
              <a:rPr lang="en-US" sz="1100" dirty="0"/>
              <a:t>Version 4.5 Aerosol Extinction</a:t>
            </a:r>
          </a:p>
        </p:txBody>
      </p:sp>
      <p:pic>
        <p:nvPicPr>
          <p:cNvPr id="15" name="Picture 14" descr="A picture containing diagram&#10;&#10;Description automatically generated">
            <a:extLst>
              <a:ext uri="{FF2B5EF4-FFF2-40B4-BE49-F238E27FC236}">
                <a16:creationId xmlns:a16="http://schemas.microsoft.com/office/drawing/2014/main" id="{D94E3CB3-781D-4459-AA6D-C987EEB1AAA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71" t="26001" r="43601" b="45219"/>
          <a:stretch/>
        </p:blipFill>
        <p:spPr>
          <a:xfrm>
            <a:off x="7710061" y="971266"/>
            <a:ext cx="717905" cy="606724"/>
          </a:xfrm>
          <a:prstGeom prst="rect">
            <a:avLst/>
          </a:prstGeom>
          <a:ln w="9525">
            <a:solidFill>
              <a:schemeClr val="tx1"/>
            </a:solidFill>
          </a:ln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5372ABAA-2985-4F3A-83F4-CDB7329AEB3A}"/>
              </a:ext>
            </a:extLst>
          </p:cNvPr>
          <p:cNvSpPr txBox="1"/>
          <p:nvPr/>
        </p:nvSpPr>
        <p:spPr>
          <a:xfrm>
            <a:off x="462119" y="4796014"/>
            <a:ext cx="26251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Aerosol extinction no longer contains cloud contamination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119DCD4-8C71-43FC-A9E1-6670279F0C63}"/>
              </a:ext>
            </a:extLst>
          </p:cNvPr>
          <p:cNvSpPr txBox="1"/>
          <p:nvPr/>
        </p:nvSpPr>
        <p:spPr>
          <a:xfrm>
            <a:off x="609600" y="3119110"/>
            <a:ext cx="23302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/>
              <a:t>Cloud deck now separated from overlying dust layer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C897C1-D25E-4C4A-B09A-F4AE029CE826}"/>
              </a:ext>
            </a:extLst>
          </p:cNvPr>
          <p:cNvSpPr txBox="1"/>
          <p:nvPr/>
        </p:nvSpPr>
        <p:spPr>
          <a:xfrm>
            <a:off x="418322" y="1056781"/>
            <a:ext cx="30868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400" dirty="0"/>
              <a:t>Correction added in V4.5 to properly cloud-clear these situations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8747FF3-67DB-4F22-9439-D794BB40F93C}"/>
              </a:ext>
            </a:extLst>
          </p:cNvPr>
          <p:cNvSpPr txBox="1"/>
          <p:nvPr/>
        </p:nvSpPr>
        <p:spPr>
          <a:xfrm>
            <a:off x="5793494" y="1447570"/>
            <a:ext cx="868803" cy="187744"/>
          </a:xfrm>
          <a:prstGeom prst="rect">
            <a:avLst/>
          </a:prstGeom>
          <a:solidFill>
            <a:schemeClr val="bg1">
              <a:alpha val="76000"/>
            </a:schemeClr>
          </a:solidFill>
        </p:spPr>
        <p:txBody>
          <a:bodyPr wrap="square" lIns="9144" tIns="9144" rIns="9144" bIns="9144" rtlCol="0">
            <a:spAutoFit/>
          </a:bodyPr>
          <a:lstStyle/>
          <a:p>
            <a:pPr algn="ctr"/>
            <a:r>
              <a:rPr 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Saharan dust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674AEC6-E54B-412B-8777-7F47C1CFB03E}"/>
              </a:ext>
            </a:extLst>
          </p:cNvPr>
          <p:cNvCxnSpPr>
            <a:cxnSpLocks/>
          </p:cNvCxnSpPr>
          <p:nvPr/>
        </p:nvCxnSpPr>
        <p:spPr>
          <a:xfrm>
            <a:off x="3124200" y="3424520"/>
            <a:ext cx="2067926" cy="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3C1A37BA-9A5B-4191-83FF-C5F53308A740}"/>
              </a:ext>
            </a:extLst>
          </p:cNvPr>
          <p:cNvSpPr/>
          <p:nvPr/>
        </p:nvSpPr>
        <p:spPr>
          <a:xfrm>
            <a:off x="4105520" y="4914900"/>
            <a:ext cx="4378796" cy="319950"/>
          </a:xfrm>
          <a:prstGeom prst="rect">
            <a:avLst/>
          </a:prstGeom>
          <a:noFill/>
          <a:ln w="15875">
            <a:solidFill>
              <a:srgbClr val="C0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E015D0-9F0B-4F91-93D4-8497FEC36930}"/>
              </a:ext>
            </a:extLst>
          </p:cNvPr>
          <p:cNvSpPr txBox="1"/>
          <p:nvPr/>
        </p:nvSpPr>
        <p:spPr>
          <a:xfrm>
            <a:off x="4938523" y="2942725"/>
            <a:ext cx="2406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solidFill>
                  <a:srgbClr val="FF0000"/>
                </a:solidFill>
              </a:rPr>
              <a:t>Preliminary results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64C4AA-89ED-4CE8-BC8E-35AABC2417D8}"/>
              </a:ext>
            </a:extLst>
          </p:cNvPr>
          <p:cNvSpPr txBox="1"/>
          <p:nvPr/>
        </p:nvSpPr>
        <p:spPr>
          <a:xfrm>
            <a:off x="4975400" y="4534404"/>
            <a:ext cx="240641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50" i="1" dirty="0">
                <a:solidFill>
                  <a:srgbClr val="FF0000"/>
                </a:solidFill>
              </a:rPr>
              <a:t>Preliminary results</a:t>
            </a:r>
          </a:p>
        </p:txBody>
      </p:sp>
      <p:pic>
        <p:nvPicPr>
          <p:cNvPr id="33" name="Picture 32" descr="Chart&#10;&#10;Description automatically generated">
            <a:extLst>
              <a:ext uri="{FF2B5EF4-FFF2-40B4-BE49-F238E27FC236}">
                <a16:creationId xmlns:a16="http://schemas.microsoft.com/office/drawing/2014/main" id="{A74CA0DF-01AB-49FC-83EA-273BEB4649E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759" t="5093" r="4404" b="8369"/>
          <a:stretch/>
        </p:blipFill>
        <p:spPr>
          <a:xfrm>
            <a:off x="8616376" y="4039087"/>
            <a:ext cx="183305" cy="1295401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24808AB5-3EAE-4DE9-890F-652DCAAC674A}"/>
              </a:ext>
            </a:extLst>
          </p:cNvPr>
          <p:cNvSpPr txBox="1"/>
          <p:nvPr/>
        </p:nvSpPr>
        <p:spPr>
          <a:xfrm rot="5400000">
            <a:off x="8413522" y="4654778"/>
            <a:ext cx="10668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dirty="0"/>
              <a:t>Log (km</a:t>
            </a:r>
            <a:r>
              <a:rPr lang="en-US" sz="800" baseline="30000" dirty="0"/>
              <a:t>-1</a:t>
            </a:r>
            <a:r>
              <a:rPr lang="en-US" sz="800" dirty="0"/>
              <a:t>)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5B42549-C069-4CC8-80A5-0150325ECE3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8549" y="1083413"/>
            <a:ext cx="339529" cy="946230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06949374-FBCA-4FC8-86D2-D578E322F595}"/>
              </a:ext>
            </a:extLst>
          </p:cNvPr>
          <p:cNvSpPr/>
          <p:nvPr/>
        </p:nvSpPr>
        <p:spPr>
          <a:xfrm>
            <a:off x="8545211" y="2520068"/>
            <a:ext cx="183306" cy="103209"/>
          </a:xfrm>
          <a:prstGeom prst="rect">
            <a:avLst/>
          </a:prstGeom>
          <a:solidFill>
            <a:srgbClr val="FFA000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05AB2C1-31A4-4177-9F50-3D2F1E977EC3}"/>
              </a:ext>
            </a:extLst>
          </p:cNvPr>
          <p:cNvSpPr/>
          <p:nvPr/>
        </p:nvSpPr>
        <p:spPr>
          <a:xfrm>
            <a:off x="8545211" y="2695031"/>
            <a:ext cx="183306" cy="103209"/>
          </a:xfrm>
          <a:prstGeom prst="rect">
            <a:avLst/>
          </a:prstGeom>
          <a:solidFill>
            <a:srgbClr val="00DCFF"/>
          </a:solidFill>
          <a:ln w="31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1AE82C99-BD14-4DF6-A1A5-F81A6A91697E}"/>
              </a:ext>
            </a:extLst>
          </p:cNvPr>
          <p:cNvSpPr txBox="1"/>
          <p:nvPr/>
        </p:nvSpPr>
        <p:spPr>
          <a:xfrm>
            <a:off x="8667344" y="2487915"/>
            <a:ext cx="533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aerosol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CB45302-60B1-474A-BC4C-C394FCB14198}"/>
              </a:ext>
            </a:extLst>
          </p:cNvPr>
          <p:cNvSpPr txBox="1"/>
          <p:nvPr/>
        </p:nvSpPr>
        <p:spPr>
          <a:xfrm>
            <a:off x="8680222" y="2646607"/>
            <a:ext cx="5334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00" dirty="0"/>
              <a:t>cloud</a:t>
            </a:r>
          </a:p>
        </p:txBody>
      </p:sp>
    </p:spTree>
    <p:extLst>
      <p:ext uri="{BB962C8B-B14F-4D97-AF65-F5344CB8AC3E}">
        <p14:creationId xmlns:p14="http://schemas.microsoft.com/office/powerpoint/2010/main" val="2174057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7182-F93B-4083-BB69-D44E30E0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Stratospheric Aerosol Subtyping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F242F4F-0AFF-46C6-A825-64DE43CD9B44}"/>
              </a:ext>
            </a:extLst>
          </p:cNvPr>
          <p:cNvSpPr txBox="1"/>
          <p:nvPr/>
        </p:nvSpPr>
        <p:spPr>
          <a:xfrm>
            <a:off x="646315" y="796506"/>
            <a:ext cx="769620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000090"/>
                </a:solidFill>
              </a:rPr>
              <a:t>Changes to stratospheric aerosol subtyping (ash, sulfate, smoke)</a:t>
            </a:r>
          </a:p>
          <a:p>
            <a:pPr marL="6286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0"/>
                </a:solidFill>
              </a:rPr>
              <a:t>Improved separation between volcanic ash and smoke from </a:t>
            </a:r>
            <a:r>
              <a:rPr lang="en-US" sz="1600" dirty="0" err="1">
                <a:solidFill>
                  <a:srgbClr val="000090"/>
                </a:solidFill>
              </a:rPr>
              <a:t>pyroCb</a:t>
            </a:r>
            <a:endParaRPr lang="en-US" sz="1600" dirty="0">
              <a:solidFill>
                <a:srgbClr val="000090"/>
              </a:solidFill>
            </a:endParaRPr>
          </a:p>
          <a:p>
            <a:pPr marL="6286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90"/>
                </a:solidFill>
              </a:rPr>
              <a:t>Fewer “unclassified” layers due to weak backscatter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D7765E-7E50-4DE8-94AD-CB1221AED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164" y="3868900"/>
            <a:ext cx="2640419" cy="1524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23B18A8-28D3-48E5-8837-7975057007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7599" y="3876522"/>
            <a:ext cx="3307907" cy="1524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686167-0F77-42E1-8460-1593D6976D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598" y="2344900"/>
            <a:ext cx="3307907" cy="15240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3A79387-F960-4FB9-89B3-0E4C3CD61A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9165" y="2344900"/>
            <a:ext cx="2640419" cy="1524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A2AC4E3-A561-4E9B-AB18-5E9322EB9BB9}"/>
              </a:ext>
            </a:extLst>
          </p:cNvPr>
          <p:cNvSpPr txBox="1"/>
          <p:nvPr/>
        </p:nvSpPr>
        <p:spPr>
          <a:xfrm>
            <a:off x="6854410" y="2565150"/>
            <a:ext cx="17686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Ash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Dominant events</a:t>
            </a:r>
          </a:p>
        </p:txBody>
      </p:sp>
      <p:pic>
        <p:nvPicPr>
          <p:cNvPr id="13" name="Picture 12" descr="A picture containing text&#10;&#10;Description automatically generated">
            <a:extLst>
              <a:ext uri="{FF2B5EF4-FFF2-40B4-BE49-F238E27FC236}">
                <a16:creationId xmlns:a16="http://schemas.microsoft.com/office/drawing/2014/main" id="{60E3E9E9-8881-41E4-904F-D4EB2B514C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186" t="30446" r="7549" b="36659"/>
          <a:stretch/>
        </p:blipFill>
        <p:spPr>
          <a:xfrm>
            <a:off x="6935169" y="2996665"/>
            <a:ext cx="1451811" cy="50532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108D60E-6D0B-4118-AEEE-E27B5A8D84EB}"/>
              </a:ext>
            </a:extLst>
          </p:cNvPr>
          <p:cNvSpPr txBox="1"/>
          <p:nvPr/>
        </p:nvSpPr>
        <p:spPr>
          <a:xfrm>
            <a:off x="6917240" y="4124729"/>
            <a:ext cx="19770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Smoke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Dominant events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2539F0-7BF8-4220-ADD2-66DC5A28BC03}"/>
              </a:ext>
            </a:extLst>
          </p:cNvPr>
          <p:cNvSpPr txBox="1"/>
          <p:nvPr/>
        </p:nvSpPr>
        <p:spPr>
          <a:xfrm>
            <a:off x="4572000" y="2153077"/>
            <a:ext cx="1500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Version 4.5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1546EC-38F1-4F40-883F-710F889B31C4}"/>
              </a:ext>
            </a:extLst>
          </p:cNvPr>
          <p:cNvSpPr txBox="1"/>
          <p:nvPr/>
        </p:nvSpPr>
        <p:spPr>
          <a:xfrm>
            <a:off x="1302193" y="2136892"/>
            <a:ext cx="150083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latin typeface="Arial" panose="020B0604020202020204" pitchFamily="34" charset="0"/>
                <a:cs typeface="Arial" panose="020B0604020202020204" pitchFamily="34" charset="0"/>
              </a:rPr>
              <a:t>Version 4.2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DF50989-DD88-4C88-8ECD-A20C0662B719}"/>
              </a:ext>
            </a:extLst>
          </p:cNvPr>
          <p:cNvGrpSpPr/>
          <p:nvPr/>
        </p:nvGrpSpPr>
        <p:grpSpPr>
          <a:xfrm>
            <a:off x="6988586" y="4572883"/>
            <a:ext cx="1418801" cy="450850"/>
            <a:chOff x="6993146" y="4745833"/>
            <a:chExt cx="1418801" cy="450850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69D2377-FD95-46FD-AE7F-A00583F5666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66638" t="42736" r="9130" b="34080"/>
            <a:stretch/>
          </p:blipFill>
          <p:spPr>
            <a:xfrm>
              <a:off x="7010400" y="4755552"/>
              <a:ext cx="1336675" cy="415925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D37E92B-84C7-4760-8DE4-543335B7154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71255" t="28183" r="10326" b="65446"/>
            <a:stretch/>
          </p:blipFill>
          <p:spPr>
            <a:xfrm>
              <a:off x="7268835" y="4774405"/>
              <a:ext cx="1016000" cy="114300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CFD55E3-F9FC-49A6-B7E3-560539CADC34}"/>
                </a:ext>
              </a:extLst>
            </p:cNvPr>
            <p:cNvSpPr/>
            <p:nvPr/>
          </p:nvSpPr>
          <p:spPr>
            <a:xfrm>
              <a:off x="6993146" y="4745833"/>
              <a:ext cx="1418801" cy="450850"/>
            </a:xfrm>
            <a:prstGeom prst="rect">
              <a:avLst/>
            </a:prstGeom>
            <a:noFill/>
            <a:ln w="3175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15F6808-339E-4DD8-8E9B-8EFFB12C6E2D}"/>
              </a:ext>
            </a:extLst>
          </p:cNvPr>
          <p:cNvSpPr txBox="1"/>
          <p:nvPr/>
        </p:nvSpPr>
        <p:spPr>
          <a:xfrm>
            <a:off x="6935169" y="5181834"/>
            <a:ext cx="205643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i="1" dirty="0">
                <a:latin typeface="Arial" panose="020B0604020202020204" pitchFamily="34" charset="0"/>
                <a:cs typeface="Arial" panose="020B0604020202020204" pitchFamily="34" charset="0"/>
              </a:rPr>
              <a:t>Tackett et al., 2022 (in prep)</a:t>
            </a:r>
          </a:p>
        </p:txBody>
      </p:sp>
    </p:spTree>
    <p:extLst>
      <p:ext uri="{BB962C8B-B14F-4D97-AF65-F5344CB8AC3E}">
        <p14:creationId xmlns:p14="http://schemas.microsoft.com/office/powerpoint/2010/main" val="1273361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49">
            <a:extLst>
              <a:ext uri="{FF2B5EF4-FFF2-40B4-BE49-F238E27FC236}">
                <a16:creationId xmlns:a16="http://schemas.microsoft.com/office/drawing/2014/main" id="{6665361E-7612-40BD-8E1C-8230FC7DB3E6}"/>
              </a:ext>
            </a:extLst>
          </p:cNvPr>
          <p:cNvGrpSpPr/>
          <p:nvPr/>
        </p:nvGrpSpPr>
        <p:grpSpPr>
          <a:xfrm>
            <a:off x="171208" y="683083"/>
            <a:ext cx="3124269" cy="1870610"/>
            <a:chOff x="171208" y="683083"/>
            <a:chExt cx="3124269" cy="187061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686E61AA-665E-4C71-A526-80942C7FC8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r="13336"/>
            <a:stretch/>
          </p:blipFill>
          <p:spPr>
            <a:xfrm>
              <a:off x="171208" y="695016"/>
              <a:ext cx="3105392" cy="1858677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38DBDF38-587B-4F0F-A250-1B0789BE7F1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71267" y="939880"/>
              <a:ext cx="448693" cy="48608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E92CED72-764D-4451-AAAB-988011F1B536}"/>
                </a:ext>
              </a:extLst>
            </p:cNvPr>
            <p:cNvSpPr txBox="1"/>
            <p:nvPr/>
          </p:nvSpPr>
          <p:spPr>
            <a:xfrm>
              <a:off x="2248073" y="929426"/>
              <a:ext cx="9144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solidFill>
                    <a:srgbClr val="FF0000"/>
                  </a:solidFill>
                </a:rPr>
                <a:t>apparent gap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70EFB29-B00E-4E7A-87DE-0488098EF228}"/>
                </a:ext>
              </a:extLst>
            </p:cNvPr>
            <p:cNvSpPr txBox="1"/>
            <p:nvPr/>
          </p:nvSpPr>
          <p:spPr>
            <a:xfrm>
              <a:off x="474362" y="683083"/>
              <a:ext cx="2753497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100" dirty="0"/>
                <a:t>Version 4.2 Feature Classification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3A2BCAC-80A1-4A8E-818E-3C3DA8121E14}"/>
                </a:ext>
              </a:extLst>
            </p:cNvPr>
            <p:cNvSpPr txBox="1"/>
            <p:nvPr/>
          </p:nvSpPr>
          <p:spPr>
            <a:xfrm>
              <a:off x="1352814" y="1353833"/>
              <a:ext cx="381000" cy="107722"/>
            </a:xfrm>
            <a:prstGeom prst="rect">
              <a:avLst/>
            </a:prstGeom>
            <a:noFill/>
          </p:spPr>
          <p:txBody>
            <a:bodyPr wrap="square" lIns="18288" tIns="0" rIns="0" bIns="0" rtlCol="0">
              <a:spAutoFit/>
            </a:bodyPr>
            <a:lstStyle/>
            <a:p>
              <a:r>
                <a:rPr lang="en-US" sz="7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smoke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6FE9B7B-398C-43E3-9883-A09FC27BA257}"/>
                </a:ext>
              </a:extLst>
            </p:cNvPr>
            <p:cNvSpPr txBox="1"/>
            <p:nvPr/>
          </p:nvSpPr>
          <p:spPr>
            <a:xfrm>
              <a:off x="1181236" y="1929829"/>
              <a:ext cx="1066800" cy="107722"/>
            </a:xfrm>
            <a:prstGeom prst="rect">
              <a:avLst/>
            </a:prstGeom>
            <a:noFill/>
          </p:spPr>
          <p:txBody>
            <a:bodyPr wrap="square" lIns="18288" tIns="0" rIns="0" bIns="0" rtlCol="0">
              <a:spAutoFit/>
            </a:bodyPr>
            <a:lstStyle/>
            <a:p>
              <a:pPr algn="ctr"/>
              <a:r>
                <a:rPr lang="en-US" sz="700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stratocumulus</a:t>
              </a:r>
            </a:p>
          </p:txBody>
        </p: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58260BCA-9448-4ED5-ACC1-2037C519C1D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28801" y="1275214"/>
              <a:ext cx="609599" cy="555034"/>
            </a:xfrm>
            <a:prstGeom prst="straightConnector1">
              <a:avLst/>
            </a:prstGeom>
            <a:ln>
              <a:solidFill>
                <a:srgbClr val="FF0000"/>
              </a:solidFill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4861249D-3E2E-4681-8355-939DF43BF3AF}"/>
                </a:ext>
              </a:extLst>
            </p:cNvPr>
            <p:cNvSpPr/>
            <p:nvPr/>
          </p:nvSpPr>
          <p:spPr>
            <a:xfrm>
              <a:off x="541980" y="2200817"/>
              <a:ext cx="2753497" cy="164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1C7182-F93B-4083-BB69-D44E30E0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Level 2: Smoke Base Extension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FBDDDE-D69A-4D09-8ACB-B9E1A836068F}"/>
              </a:ext>
            </a:extLst>
          </p:cNvPr>
          <p:cNvSpPr txBox="1"/>
          <p:nvPr/>
        </p:nvSpPr>
        <p:spPr>
          <a:xfrm>
            <a:off x="3687119" y="852360"/>
            <a:ext cx="52846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000090"/>
                </a:solidFill>
              </a:rPr>
              <a:t>Base altitudes of smoke layers over stratocumulus overestimated by in V4.2 (e.g., </a:t>
            </a:r>
            <a:r>
              <a:rPr lang="en-US" sz="1600" dirty="0" err="1">
                <a:solidFill>
                  <a:srgbClr val="000090"/>
                </a:solidFill>
              </a:rPr>
              <a:t>Rajapakshe</a:t>
            </a:r>
            <a:r>
              <a:rPr lang="en-US" sz="1600" dirty="0">
                <a:solidFill>
                  <a:srgbClr val="000090"/>
                </a:solidFill>
              </a:rPr>
              <a:t> et al., 2017).</a:t>
            </a: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5D2CAEE-FEB3-4928-B656-5B031BC96C6C}"/>
              </a:ext>
            </a:extLst>
          </p:cNvPr>
          <p:cNvGrpSpPr/>
          <p:nvPr/>
        </p:nvGrpSpPr>
        <p:grpSpPr>
          <a:xfrm>
            <a:off x="171208" y="2232758"/>
            <a:ext cx="3143319" cy="1859287"/>
            <a:chOff x="171208" y="2232758"/>
            <a:chExt cx="3143319" cy="1859287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DE4D8620-351C-4C93-A61B-B855CE79AA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r="13250"/>
            <a:stretch/>
          </p:blipFill>
          <p:spPr>
            <a:xfrm>
              <a:off x="171208" y="2232758"/>
              <a:ext cx="3109511" cy="1859287"/>
            </a:xfrm>
            <a:prstGeom prst="rect">
              <a:avLst/>
            </a:prstGeom>
          </p:spPr>
        </p:pic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43978451-51E4-4592-B659-909D37B5E527}"/>
                </a:ext>
              </a:extLst>
            </p:cNvPr>
            <p:cNvSpPr/>
            <p:nvPr/>
          </p:nvSpPr>
          <p:spPr>
            <a:xfrm>
              <a:off x="561030" y="3734910"/>
              <a:ext cx="2753497" cy="1641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2E16000-9880-4127-8A0C-5467DB90CB43}"/>
                </a:ext>
              </a:extLst>
            </p:cNvPr>
            <p:cNvSpPr txBox="1"/>
            <p:nvPr/>
          </p:nvSpPr>
          <p:spPr>
            <a:xfrm>
              <a:off x="759769" y="2236507"/>
              <a:ext cx="2133599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100" dirty="0"/>
                <a:t>532 nm attenuated backscatter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6F78A0FB-E0EF-4B24-B730-EF2AF5E83E29}"/>
              </a:ext>
            </a:extLst>
          </p:cNvPr>
          <p:cNvSpPr txBox="1"/>
          <p:nvPr/>
        </p:nvSpPr>
        <p:spPr>
          <a:xfrm>
            <a:off x="3689609" y="1574639"/>
            <a:ext cx="483177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>
                <a:solidFill>
                  <a:srgbClr val="000090"/>
                </a:solidFill>
              </a:rPr>
              <a:t>In V4.5, smoke layer bases are extended downward to cloud top (+60 m) if the base is within a certain distance to the cloud top and there is usable signal within the gap.</a:t>
            </a:r>
          </a:p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1600" dirty="0">
                <a:solidFill>
                  <a:srgbClr val="000090"/>
                </a:solidFill>
              </a:rPr>
              <a:t>Benefit: improved smoke optical depths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9DFD8FEA-7712-4596-B17B-19E600D1F639}"/>
              </a:ext>
            </a:extLst>
          </p:cNvPr>
          <p:cNvGrpSpPr/>
          <p:nvPr/>
        </p:nvGrpSpPr>
        <p:grpSpPr>
          <a:xfrm>
            <a:off x="160911" y="3771900"/>
            <a:ext cx="3107451" cy="1859288"/>
            <a:chOff x="160911" y="3771900"/>
            <a:chExt cx="3107451" cy="1859288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AEB4184-5CB7-4FD6-8765-63C83A0A98C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13307"/>
            <a:stretch/>
          </p:blipFill>
          <p:spPr>
            <a:xfrm>
              <a:off x="160911" y="3771900"/>
              <a:ext cx="3107451" cy="1859288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BDCD18C-CED0-40B2-ADE9-E11C3EA38290}"/>
                </a:ext>
              </a:extLst>
            </p:cNvPr>
            <p:cNvSpPr txBox="1"/>
            <p:nvPr/>
          </p:nvSpPr>
          <p:spPr>
            <a:xfrm>
              <a:off x="609600" y="3775191"/>
              <a:ext cx="2433938" cy="1692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tIns="0" bIns="0" rtlCol="0">
              <a:spAutoFit/>
            </a:bodyPr>
            <a:lstStyle/>
            <a:p>
              <a:pPr algn="ctr"/>
              <a:r>
                <a:rPr lang="en-US" sz="1100" dirty="0"/>
                <a:t>1064 nm attenuated backscatter</a:t>
              </a:r>
            </a:p>
          </p:txBody>
        </p:sp>
      </p:grpSp>
      <p:pic>
        <p:nvPicPr>
          <p:cNvPr id="61" name="Picture 60">
            <a:extLst>
              <a:ext uri="{FF2B5EF4-FFF2-40B4-BE49-F238E27FC236}">
                <a16:creationId xmlns:a16="http://schemas.microsoft.com/office/drawing/2014/main" id="{FD0DB01C-DD26-4393-B27E-B1FF83CB072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7642" y="2491904"/>
            <a:ext cx="769431" cy="143361"/>
          </a:xfrm>
          <a:prstGeom prst="rect">
            <a:avLst/>
          </a:prstGeom>
        </p:spPr>
      </p:pic>
      <p:pic>
        <p:nvPicPr>
          <p:cNvPr id="62" name="Picture 61">
            <a:extLst>
              <a:ext uri="{FF2B5EF4-FFF2-40B4-BE49-F238E27FC236}">
                <a16:creationId xmlns:a16="http://schemas.microsoft.com/office/drawing/2014/main" id="{4D101D9E-BC34-4D77-84BB-F7A0EB9394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48874" y="4021154"/>
            <a:ext cx="769431" cy="14336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43D2530F-9677-4765-8FCB-068AA5A0FCE2}"/>
              </a:ext>
            </a:extLst>
          </p:cNvPr>
          <p:cNvGrpSpPr/>
          <p:nvPr/>
        </p:nvGrpSpPr>
        <p:grpSpPr>
          <a:xfrm>
            <a:off x="3752919" y="3338008"/>
            <a:ext cx="4498086" cy="2320908"/>
            <a:chOff x="3752919" y="3338008"/>
            <a:chExt cx="4498086" cy="2320908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394754C4-4CD7-43D3-A487-B521FBF56654}"/>
                </a:ext>
              </a:extLst>
            </p:cNvPr>
            <p:cNvGrpSpPr/>
            <p:nvPr/>
          </p:nvGrpSpPr>
          <p:grpSpPr>
            <a:xfrm>
              <a:off x="3752919" y="3338008"/>
              <a:ext cx="3864787" cy="2320908"/>
              <a:chOff x="3752919" y="3338008"/>
              <a:chExt cx="3864787" cy="2320908"/>
            </a:xfrm>
          </p:grpSpPr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F0628305-FB13-4A32-87E0-970314D2AD4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r="13625"/>
              <a:stretch/>
            </p:blipFill>
            <p:spPr>
              <a:xfrm>
                <a:off x="3752919" y="3338008"/>
                <a:ext cx="3864787" cy="2320908"/>
              </a:xfrm>
              <a:prstGeom prst="rect">
                <a:avLst/>
              </a:prstGeom>
            </p:spPr>
          </p:pic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49BFAD30-3905-42A3-A31E-9B6E5D1183D0}"/>
                  </a:ext>
                </a:extLst>
              </p:cNvPr>
              <p:cNvSpPr txBox="1"/>
              <p:nvPr/>
            </p:nvSpPr>
            <p:spPr>
              <a:xfrm>
                <a:off x="5494812" y="4229100"/>
                <a:ext cx="381000" cy="138499"/>
              </a:xfrm>
              <a:prstGeom prst="rect">
                <a:avLst/>
              </a:prstGeom>
              <a:noFill/>
            </p:spPr>
            <p:txBody>
              <a:bodyPr wrap="square" lIns="18288" tIns="0" rIns="0" bIns="0" rtlCol="0">
                <a:spAutoFit/>
              </a:bodyPr>
              <a:lstStyle/>
              <a:p>
                <a:r>
                  <a:rPr lang="en-US" sz="9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smoke</a:t>
                </a:r>
              </a:p>
            </p:txBody>
          </p:sp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46A5FED2-9BD0-4F69-8E38-954C5A21EC69}"/>
                  </a:ext>
                </a:extLst>
              </p:cNvPr>
              <p:cNvSpPr txBox="1"/>
              <p:nvPr/>
            </p:nvSpPr>
            <p:spPr>
              <a:xfrm>
                <a:off x="5342412" y="4852601"/>
                <a:ext cx="1066800" cy="138499"/>
              </a:xfrm>
              <a:prstGeom prst="rect">
                <a:avLst/>
              </a:prstGeom>
              <a:noFill/>
            </p:spPr>
            <p:txBody>
              <a:bodyPr wrap="square" lIns="18288" tIns="0" rIns="0" bIns="0" rtlCol="0">
                <a:spAutoFit/>
              </a:bodyPr>
              <a:lstStyle/>
              <a:p>
                <a:pPr algn="ctr"/>
                <a:r>
                  <a:rPr lang="en-US" sz="900" dirty="0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rPr>
                  <a:t>stratocumulus</a:t>
                </a: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FA698E26-CCA9-4F03-8550-C3E2868E629A}"/>
                  </a:ext>
                </a:extLst>
              </p:cNvPr>
              <p:cNvSpPr txBox="1"/>
              <p:nvPr/>
            </p:nvSpPr>
            <p:spPr>
              <a:xfrm>
                <a:off x="4539343" y="3393061"/>
                <a:ext cx="2753497" cy="169277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tIns="0" bIns="0" rtlCol="0">
                <a:spAutoFit/>
              </a:bodyPr>
              <a:lstStyle/>
              <a:p>
                <a:pPr algn="ctr"/>
                <a:r>
                  <a:rPr lang="en-US" sz="1100" dirty="0"/>
                  <a:t>Version 4.5 Feature Classification</a:t>
                </a:r>
              </a:p>
            </p:txBody>
          </p:sp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63CE51AB-1E55-459E-A1D8-31759C5D69C7}"/>
                  </a:ext>
                </a:extLst>
              </p:cNvPr>
              <p:cNvSpPr txBox="1"/>
              <p:nvPr/>
            </p:nvSpPr>
            <p:spPr>
              <a:xfrm>
                <a:off x="6400627" y="3659755"/>
                <a:ext cx="11195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200" dirty="0">
                    <a:solidFill>
                      <a:srgbClr val="FF0000"/>
                    </a:solidFill>
                  </a:rPr>
                  <a:t>Smoke bases extended</a:t>
                </a:r>
              </a:p>
            </p:txBody>
          </p:sp>
          <p:cxnSp>
            <p:nvCxnSpPr>
              <p:cNvPr id="58" name="Straight Arrow Connector 57">
                <a:extLst>
                  <a:ext uri="{FF2B5EF4-FFF2-40B4-BE49-F238E27FC236}">
                    <a16:creationId xmlns:a16="http://schemas.microsoft.com/office/drawing/2014/main" id="{BD69234C-FA65-44DD-8C42-EA48DC2EE6E0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133928" y="4121420"/>
                <a:ext cx="609599" cy="555034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oval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B5898656-3527-4CF3-AD0B-3E0DA4DE99F0}"/>
                </a:ext>
              </a:extLst>
            </p:cNvPr>
            <p:cNvGrpSpPr/>
            <p:nvPr/>
          </p:nvGrpSpPr>
          <p:grpSpPr>
            <a:xfrm>
              <a:off x="7582594" y="3662407"/>
              <a:ext cx="668411" cy="358747"/>
              <a:chOff x="7582594" y="3662407"/>
              <a:chExt cx="668411" cy="358747"/>
            </a:xfrm>
          </p:grpSpPr>
          <p:sp>
            <p:nvSpPr>
              <p:cNvPr id="63" name="Rectangle 62">
                <a:extLst>
                  <a:ext uri="{FF2B5EF4-FFF2-40B4-BE49-F238E27FC236}">
                    <a16:creationId xmlns:a16="http://schemas.microsoft.com/office/drawing/2014/main" id="{24330FA0-9D5C-470F-B0DD-249058DEA322}"/>
                  </a:ext>
                </a:extLst>
              </p:cNvPr>
              <p:cNvSpPr/>
              <p:nvPr/>
            </p:nvSpPr>
            <p:spPr>
              <a:xfrm>
                <a:off x="7582594" y="3694560"/>
                <a:ext cx="183306" cy="103209"/>
              </a:xfrm>
              <a:prstGeom prst="rect">
                <a:avLst/>
              </a:prstGeom>
              <a:solidFill>
                <a:srgbClr val="FFA000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4" name="Rectangle 63">
                <a:extLst>
                  <a:ext uri="{FF2B5EF4-FFF2-40B4-BE49-F238E27FC236}">
                    <a16:creationId xmlns:a16="http://schemas.microsoft.com/office/drawing/2014/main" id="{2FBCB651-1F55-43EE-B4FB-113EF2F20C44}"/>
                  </a:ext>
                </a:extLst>
              </p:cNvPr>
              <p:cNvSpPr/>
              <p:nvPr/>
            </p:nvSpPr>
            <p:spPr>
              <a:xfrm>
                <a:off x="7582594" y="3869523"/>
                <a:ext cx="183306" cy="103209"/>
              </a:xfrm>
              <a:prstGeom prst="rect">
                <a:avLst/>
              </a:prstGeom>
              <a:solidFill>
                <a:srgbClr val="00DCFF"/>
              </a:solidFill>
              <a:ln w="3175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5C74170D-56BA-416E-8487-57F1FDA0DA8E}"/>
                  </a:ext>
                </a:extLst>
              </p:cNvPr>
              <p:cNvSpPr txBox="1"/>
              <p:nvPr/>
            </p:nvSpPr>
            <p:spPr>
              <a:xfrm>
                <a:off x="7704727" y="3662407"/>
                <a:ext cx="53340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aerosol</a:t>
                </a: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A350DE0C-E65A-4964-BB57-B59DEA6A6E16}"/>
                  </a:ext>
                </a:extLst>
              </p:cNvPr>
              <p:cNvSpPr txBox="1"/>
              <p:nvPr/>
            </p:nvSpPr>
            <p:spPr>
              <a:xfrm>
                <a:off x="7717605" y="3821099"/>
                <a:ext cx="533400" cy="2000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700" dirty="0"/>
                  <a:t>cloud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599376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C7182-F93B-4083-BB69-D44E30E04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9769DC7-CB41-459E-A192-C1F7B1CF6940}"/>
              </a:ext>
            </a:extLst>
          </p:cNvPr>
          <p:cNvSpPr txBox="1"/>
          <p:nvPr/>
        </p:nvSpPr>
        <p:spPr>
          <a:xfrm>
            <a:off x="800100" y="1104900"/>
            <a:ext cx="78867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000090"/>
                </a:solidFill>
              </a:rPr>
              <a:t>Level 1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  <a:highlight>
                  <a:srgbClr val="FFFF00"/>
                </a:highlight>
              </a:rPr>
              <a:t>Low energy mitigation for calibration (532 nm day, 1064 nm)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  <a:highlight>
                  <a:srgbClr val="FFFF00"/>
                </a:highlight>
              </a:rPr>
              <a:t>Polarization gain ratio updates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1064 nm baseline shape correction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endParaRPr lang="en-US" sz="2000" dirty="0">
              <a:solidFill>
                <a:srgbClr val="000090"/>
              </a:solidFill>
            </a:endParaRPr>
          </a:p>
          <a:p>
            <a:r>
              <a:rPr lang="en-US" sz="2000" b="1" dirty="0">
                <a:solidFill>
                  <a:srgbClr val="000090"/>
                </a:solidFill>
              </a:rPr>
              <a:t>Level 2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  <a:highlight>
                  <a:srgbClr val="FFFF00"/>
                </a:highlight>
              </a:rPr>
              <a:t>Single-shot cloud clearing correction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  <a:highlight>
                  <a:srgbClr val="FFFF00"/>
                </a:highlight>
              </a:rPr>
              <a:t>Stratospheric aerosol subtyping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  <a:highlight>
                  <a:srgbClr val="FFFF00"/>
                </a:highlight>
              </a:rPr>
              <a:t>Smoke base extension</a:t>
            </a:r>
          </a:p>
          <a:p>
            <a:pPr marL="238123" indent="-238123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90"/>
                </a:solidFill>
              </a:rPr>
              <a:t>Optical depth over opaque water clouds added </a:t>
            </a:r>
          </a:p>
          <a:p>
            <a:r>
              <a:rPr lang="en-US" sz="2000" dirty="0">
                <a:solidFill>
                  <a:srgbClr val="000090"/>
                </a:solidFill>
              </a:rPr>
              <a:t>   (Hu et al., 2007 method)</a:t>
            </a:r>
          </a:p>
        </p:txBody>
      </p:sp>
    </p:spTree>
    <p:extLst>
      <p:ext uri="{BB962C8B-B14F-4D97-AF65-F5344CB8AC3E}">
        <p14:creationId xmlns:p14="http://schemas.microsoft.com/office/powerpoint/2010/main" val="2053591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AD8A703CA4D7643802140E4BD4CC7E1" ma:contentTypeVersion="0" ma:contentTypeDescription="Create a new document." ma:contentTypeScope="" ma:versionID="d8721e128067e8202143177d7655bb48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1b05d82d297216baf5b26c55225140df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33F2E7D-003D-4D93-ABF9-E42B48FF9093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C9F115EE-8D8D-4C1D-B12D-0873691665C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B406263-CECC-483A-BDC5-0BB5AD4B659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18246</TotalTime>
  <Words>611</Words>
  <Application>Microsoft Office PowerPoint</Application>
  <PresentationFormat>On-screen Show (16:10)</PresentationFormat>
  <Paragraphs>112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Updates in Upcoming V4.5 Data Releases</vt:lpstr>
      <vt:lpstr>Overview of Updates in V4.5</vt:lpstr>
      <vt:lpstr>Overview of Updates in V4.5</vt:lpstr>
      <vt:lpstr>PowerPoint Presentation</vt:lpstr>
      <vt:lpstr>Level 1: Low Energy Mitigation for Calibration</vt:lpstr>
      <vt:lpstr>Level 1: Low Energy Mitigation for Calibration</vt:lpstr>
      <vt:lpstr>Level 1: PGR Improvements</vt:lpstr>
      <vt:lpstr>PowerPoint Presentation</vt:lpstr>
      <vt:lpstr>Level 2: Single-Shot Cloud-Clearing Correction</vt:lpstr>
      <vt:lpstr>Level 2: Single-Shot Cloud-Clearing Correction</vt:lpstr>
      <vt:lpstr>Level 2: Stratospheric Aerosol Subtyping</vt:lpstr>
      <vt:lpstr>Level 2: Smoke Base Extension</vt:lpstr>
      <vt:lpstr>Summary</vt:lpstr>
    </vt:vector>
  </TitlesOfParts>
  <Company>NASA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Chip Trepte</dc:creator>
  <cp:lastModifiedBy>Tackett, Jason L. (LARC-E304)</cp:lastModifiedBy>
  <cp:revision>1118</cp:revision>
  <cp:lastPrinted>2017-05-01T22:02:51Z</cp:lastPrinted>
  <dcterms:created xsi:type="dcterms:W3CDTF">2011-04-29T17:54:49Z</dcterms:created>
  <dcterms:modified xsi:type="dcterms:W3CDTF">2022-02-24T20:08:44Z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0x0101006AD8A703CA4D7643802140E4BD4CC7E1</vt:lpwstr>
  </property>
</Properties>
</file>