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61" r:id="rId2"/>
    <p:sldId id="264" r:id="rId3"/>
    <p:sldId id="272" r:id="rId4"/>
    <p:sldId id="269" r:id="rId5"/>
    <p:sldId id="262" r:id="rId6"/>
    <p:sldId id="273" r:id="rId7"/>
    <p:sldId id="267" r:id="rId8"/>
    <p:sldId id="274" r:id="rId9"/>
    <p:sldId id="265" r:id="rId10"/>
    <p:sldId id="266" r:id="rId11"/>
    <p:sldId id="270" r:id="rId12"/>
    <p:sldId id="271" r:id="rId13"/>
    <p:sldId id="268" r:id="rId14"/>
    <p:sldId id="276"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autoAdjust="0"/>
    <p:restoredTop sz="94660"/>
  </p:normalViewPr>
  <p:slideViewPr>
    <p:cSldViewPr snapToGrid="0">
      <p:cViewPr varScale="1">
        <p:scale>
          <a:sx n="128" d="100"/>
          <a:sy n="128" d="100"/>
        </p:scale>
        <p:origin x="480" y="17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75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spacevax\Documents\Habitat\Copy%20of%20Surface%20Hab%20Results%2006242021%20My%20Updat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1"/>
          <c:order val="1"/>
          <c:spPr>
            <a:solidFill>
              <a:schemeClr val="accent2">
                <a:lumMod val="20000"/>
                <a:lumOff val="80000"/>
              </a:schemeClr>
            </a:solidFill>
            <a:ln>
              <a:solidFill>
                <a:schemeClr val="accent1"/>
              </a:solidFill>
            </a:ln>
            <a:effectLst/>
          </c:spPr>
          <c:cat>
            <c:numRef>
              <c:f>Results!$F$68:$F$70</c:f>
              <c:numCache>
                <c:formatCode>General</c:formatCode>
                <c:ptCount val="3"/>
                <c:pt idx="0">
                  <c:v>15</c:v>
                </c:pt>
                <c:pt idx="1">
                  <c:v>20</c:v>
                </c:pt>
                <c:pt idx="2">
                  <c:v>25</c:v>
                </c:pt>
              </c:numCache>
            </c:numRef>
          </c:cat>
          <c:val>
            <c:numRef>
              <c:f>Results!$G$68:$G$70</c:f>
              <c:numCache>
                <c:formatCode>General</c:formatCode>
                <c:ptCount val="3"/>
                <c:pt idx="0">
                  <c:v>535.50000000000011</c:v>
                </c:pt>
                <c:pt idx="1">
                  <c:v>714.00000000000011</c:v>
                </c:pt>
                <c:pt idx="2">
                  <c:v>892.50000000000011</c:v>
                </c:pt>
              </c:numCache>
            </c:numRef>
          </c:val>
          <c:extLst>
            <c:ext xmlns:c16="http://schemas.microsoft.com/office/drawing/2014/chart" uri="{C3380CC4-5D6E-409C-BE32-E72D297353CC}">
              <c16:uniqueId val="{00000000-F0FD-4894-B2A0-6FD2AD753167}"/>
            </c:ext>
          </c:extLst>
        </c:ser>
        <c:ser>
          <c:idx val="2"/>
          <c:order val="2"/>
          <c:spPr>
            <a:solidFill>
              <a:schemeClr val="accent1">
                <a:lumMod val="20000"/>
                <a:lumOff val="80000"/>
              </a:schemeClr>
            </a:solidFill>
            <a:ln>
              <a:solidFill>
                <a:schemeClr val="accent1"/>
              </a:solidFill>
            </a:ln>
            <a:effectLst/>
          </c:spPr>
          <c:cat>
            <c:numRef>
              <c:f>Results!$F$68:$F$70</c:f>
              <c:numCache>
                <c:formatCode>General</c:formatCode>
                <c:ptCount val="3"/>
                <c:pt idx="0">
                  <c:v>15</c:v>
                </c:pt>
                <c:pt idx="1">
                  <c:v>20</c:v>
                </c:pt>
                <c:pt idx="2">
                  <c:v>25</c:v>
                </c:pt>
              </c:numCache>
            </c:numRef>
          </c:cat>
          <c:val>
            <c:numRef>
              <c:f>Results!$H$68:$H$70</c:f>
              <c:numCache>
                <c:formatCode>General</c:formatCode>
                <c:ptCount val="3"/>
                <c:pt idx="0">
                  <c:v>602.21839999999997</c:v>
                </c:pt>
                <c:pt idx="1">
                  <c:v>807.06640000000004</c:v>
                </c:pt>
                <c:pt idx="2">
                  <c:v>1011.9144</c:v>
                </c:pt>
              </c:numCache>
            </c:numRef>
          </c:val>
          <c:extLst>
            <c:ext xmlns:c16="http://schemas.microsoft.com/office/drawing/2014/chart" uri="{C3380CC4-5D6E-409C-BE32-E72D297353CC}">
              <c16:uniqueId val="{00000001-F0FD-4894-B2A0-6FD2AD753167}"/>
            </c:ext>
          </c:extLst>
        </c:ser>
        <c:ser>
          <c:idx val="3"/>
          <c:order val="3"/>
          <c:spPr>
            <a:solidFill>
              <a:schemeClr val="accent6">
                <a:lumMod val="20000"/>
                <a:lumOff val="80000"/>
              </a:schemeClr>
            </a:solidFill>
            <a:ln>
              <a:solidFill>
                <a:schemeClr val="accent6">
                  <a:lumMod val="75000"/>
                </a:schemeClr>
              </a:solidFill>
            </a:ln>
            <a:effectLst/>
          </c:spPr>
          <c:cat>
            <c:numRef>
              <c:f>Results!$F$68:$F$70</c:f>
              <c:numCache>
                <c:formatCode>General</c:formatCode>
                <c:ptCount val="3"/>
                <c:pt idx="0">
                  <c:v>15</c:v>
                </c:pt>
                <c:pt idx="1">
                  <c:v>20</c:v>
                </c:pt>
                <c:pt idx="2">
                  <c:v>25</c:v>
                </c:pt>
              </c:numCache>
            </c:numRef>
          </c:cat>
          <c:val>
            <c:numRef>
              <c:f>Results!$I$68:$I$70</c:f>
              <c:numCache>
                <c:formatCode>General</c:formatCode>
                <c:ptCount val="3"/>
                <c:pt idx="0">
                  <c:v>75.489060629149904</c:v>
                </c:pt>
                <c:pt idx="1">
                  <c:v>80.37456965588018</c:v>
                </c:pt>
                <c:pt idx="2">
                  <c:v>89.136053274036286</c:v>
                </c:pt>
              </c:numCache>
            </c:numRef>
          </c:val>
          <c:extLst>
            <c:ext xmlns:c16="http://schemas.microsoft.com/office/drawing/2014/chart" uri="{C3380CC4-5D6E-409C-BE32-E72D297353CC}">
              <c16:uniqueId val="{00000002-F0FD-4894-B2A0-6FD2AD753167}"/>
            </c:ext>
          </c:extLst>
        </c:ser>
        <c:ser>
          <c:idx val="4"/>
          <c:order val="4"/>
          <c:spPr>
            <a:pattFill prst="pct20">
              <a:fgClr>
                <a:schemeClr val="accent1"/>
              </a:fgClr>
              <a:bgClr>
                <a:schemeClr val="bg1"/>
              </a:bgClr>
            </a:pattFill>
            <a:ln>
              <a:solidFill>
                <a:schemeClr val="accent1"/>
              </a:solidFill>
            </a:ln>
            <a:effectLst/>
          </c:spPr>
          <c:cat>
            <c:numRef>
              <c:f>Results!$F$68:$F$70</c:f>
              <c:numCache>
                <c:formatCode>General</c:formatCode>
                <c:ptCount val="3"/>
                <c:pt idx="0">
                  <c:v>15</c:v>
                </c:pt>
                <c:pt idx="1">
                  <c:v>20</c:v>
                </c:pt>
                <c:pt idx="2">
                  <c:v>25</c:v>
                </c:pt>
              </c:numCache>
            </c:numRef>
          </c:cat>
          <c:val>
            <c:numRef>
              <c:f>Results!$J$68:$J$70</c:f>
              <c:numCache>
                <c:formatCode>General</c:formatCode>
                <c:ptCount val="3"/>
                <c:pt idx="0">
                  <c:v>679.40154566234912</c:v>
                </c:pt>
                <c:pt idx="1">
                  <c:v>723.37112690292156</c:v>
                </c:pt>
                <c:pt idx="2">
                  <c:v>802.22447946632656</c:v>
                </c:pt>
              </c:numCache>
            </c:numRef>
          </c:val>
          <c:extLst>
            <c:ext xmlns:c16="http://schemas.microsoft.com/office/drawing/2014/chart" uri="{C3380CC4-5D6E-409C-BE32-E72D297353CC}">
              <c16:uniqueId val="{00000003-F0FD-4894-B2A0-6FD2AD753167}"/>
            </c:ext>
          </c:extLst>
        </c:ser>
        <c:dLbls>
          <c:showLegendKey val="0"/>
          <c:showVal val="0"/>
          <c:showCatName val="0"/>
          <c:showSerName val="0"/>
          <c:showPercent val="0"/>
          <c:showBubbleSize val="0"/>
        </c:dLbls>
        <c:axId val="365318832"/>
        <c:axId val="365319224"/>
        <c:extLst>
          <c:ext xmlns:c15="http://schemas.microsoft.com/office/drawing/2012/chart" uri="{02D57815-91ED-43cb-92C2-25804820EDAC}">
            <c15:filteredAreaSeries>
              <c15:ser>
                <c:idx val="0"/>
                <c:order val="0"/>
                <c:spPr>
                  <a:solidFill>
                    <a:schemeClr val="accent1"/>
                  </a:solidFill>
                  <a:ln>
                    <a:noFill/>
                  </a:ln>
                  <a:effectLst/>
                </c:spPr>
                <c:cat>
                  <c:numRef>
                    <c:extLst>
                      <c:ext uri="{02D57815-91ED-43cb-92C2-25804820EDAC}">
                        <c15:formulaRef>
                          <c15:sqref>Results!$F$68:$F$70</c15:sqref>
                        </c15:formulaRef>
                      </c:ext>
                    </c:extLst>
                    <c:numCache>
                      <c:formatCode>General</c:formatCode>
                      <c:ptCount val="3"/>
                      <c:pt idx="0">
                        <c:v>15</c:v>
                      </c:pt>
                      <c:pt idx="1">
                        <c:v>20</c:v>
                      </c:pt>
                      <c:pt idx="2">
                        <c:v>25</c:v>
                      </c:pt>
                    </c:numCache>
                  </c:numRef>
                </c:cat>
                <c:val>
                  <c:numRef>
                    <c:extLst>
                      <c:ext uri="{02D57815-91ED-43cb-92C2-25804820EDAC}">
                        <c15:formulaRef>
                          <c15:sqref>Results!$F$68:$F$70</c15:sqref>
                        </c15:formulaRef>
                      </c:ext>
                    </c:extLst>
                    <c:numCache>
                      <c:formatCode>General</c:formatCode>
                      <c:ptCount val="3"/>
                      <c:pt idx="0">
                        <c:v>15</c:v>
                      </c:pt>
                      <c:pt idx="1">
                        <c:v>20</c:v>
                      </c:pt>
                      <c:pt idx="2">
                        <c:v>25</c:v>
                      </c:pt>
                    </c:numCache>
                  </c:numRef>
                </c:val>
                <c:extLst>
                  <c:ext xmlns:c16="http://schemas.microsoft.com/office/drawing/2014/chart" uri="{C3380CC4-5D6E-409C-BE32-E72D297353CC}">
                    <c16:uniqueId val="{00000004-F0FD-4894-B2A0-6FD2AD753167}"/>
                  </c:ext>
                </c:extLst>
              </c15:ser>
            </c15:filteredAreaSeries>
          </c:ext>
        </c:extLst>
      </c:areaChart>
      <c:catAx>
        <c:axId val="36531883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aseline="0" dirty="0"/>
                  <a:t>Electrical Power (kWe)</a:t>
                </a:r>
                <a:endParaRPr lang="en-US" sz="1400" dirty="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65319224"/>
        <c:crosses val="autoZero"/>
        <c:auto val="1"/>
        <c:lblAlgn val="ctr"/>
        <c:lblOffset val="100"/>
        <c:noMultiLvlLbl val="0"/>
      </c:catAx>
      <c:valAx>
        <c:axId val="365319224"/>
        <c:scaling>
          <c:orientation val="minMax"/>
          <c:max val="3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aseline="0" dirty="0"/>
                  <a:t>Total Mass (kg)</a:t>
                </a:r>
                <a:endParaRPr 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in"/>
        <c:tickLblPos val="nextTo"/>
        <c:spPr>
          <a:noFill/>
          <a:ln w="9525" cap="flat" cmpd="sng" algn="ctr">
            <a:solidFill>
              <a:schemeClr val="accent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65318832"/>
        <c:crosses val="autoZero"/>
        <c:crossBetween val="midCat"/>
      </c:valAx>
      <c:spPr>
        <a:solidFill>
          <a:schemeClr val="accent4">
            <a:lumMod val="20000"/>
            <a:lumOff val="80000"/>
          </a:schemeClr>
        </a:solid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421E40-ED47-4775-B847-544D0C0D25B5}" type="datetimeFigureOut">
              <a:rPr lang="en-US" smtClean="0"/>
              <a:t>3/4/22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66EE42-4272-465A-B66A-DB6F2E7796B7}" type="slidenum">
              <a:rPr lang="en-US" smtClean="0"/>
              <a:t>‹#›</a:t>
            </a:fld>
            <a:endParaRPr lang="en-US" dirty="0"/>
          </a:p>
        </p:txBody>
      </p:sp>
    </p:spTree>
    <p:extLst>
      <p:ext uri="{BB962C8B-B14F-4D97-AF65-F5344CB8AC3E}">
        <p14:creationId xmlns:p14="http://schemas.microsoft.com/office/powerpoint/2010/main" val="10808241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6D284-E077-4908-8A78-17AAC177A240}" type="datetimeFigureOut">
              <a:rPr lang="en-US" smtClean="0"/>
              <a:t>3/4/22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1C01EF-C74B-438B-A2B2-051B9E6EA964}" type="slidenum">
              <a:rPr lang="en-US" smtClean="0"/>
              <a:t>‹#›</a:t>
            </a:fld>
            <a:endParaRPr lang="en-US" dirty="0"/>
          </a:p>
        </p:txBody>
      </p:sp>
    </p:spTree>
    <p:extLst>
      <p:ext uri="{BB962C8B-B14F-4D97-AF65-F5344CB8AC3E}">
        <p14:creationId xmlns:p14="http://schemas.microsoft.com/office/powerpoint/2010/main" val="3014149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32A8FB-AB37-486C-917E-8C8BD64BC944}"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843731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9D58EB4-EC7C-2948-AB94-9A15780D3D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 Box 74"/>
          <p:cNvSpPr txBox="1">
            <a:spLocks noChangeArrowheads="1"/>
          </p:cNvSpPr>
          <p:nvPr userDrawn="1"/>
        </p:nvSpPr>
        <p:spPr bwMode="auto">
          <a:xfrm>
            <a:off x="9484206" y="530226"/>
            <a:ext cx="1513417" cy="276225"/>
          </a:xfrm>
          <a:prstGeom prst="rect">
            <a:avLst/>
          </a:prstGeom>
          <a:noFill/>
          <a:ln>
            <a:noFill/>
          </a:ln>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defTabSz="457200" eaLnBrk="0" fontAlgn="base" hangingPunct="0">
              <a:spcBef>
                <a:spcPct val="50000"/>
              </a:spcBef>
              <a:spcAft>
                <a:spcPct val="0"/>
              </a:spcAft>
              <a:defRPr/>
            </a:pPr>
            <a:r>
              <a:rPr lang="en-US" sz="600" dirty="0">
                <a:solidFill>
                  <a:prstClr val="black"/>
                </a:solidFill>
                <a:latin typeface="Arial" charset="0"/>
                <a:ea typeface="ヒラギノ角ゴ Pro W3" charset="0"/>
              </a:rPr>
              <a:t>National Aeronautics and</a:t>
            </a:r>
            <a:br>
              <a:rPr lang="en-US" sz="600" dirty="0">
                <a:solidFill>
                  <a:prstClr val="black"/>
                </a:solidFill>
                <a:latin typeface="Arial" charset="0"/>
                <a:ea typeface="ヒラギノ角ゴ Pro W3" charset="0"/>
              </a:rPr>
            </a:br>
            <a:r>
              <a:rPr lang="en-US" sz="600" dirty="0">
                <a:solidFill>
                  <a:prstClr val="black"/>
                </a:solidFill>
                <a:latin typeface="Arial" charset="0"/>
                <a:ea typeface="ヒラギノ角ゴ Pro W3" charset="0"/>
              </a:rPr>
              <a:t>Space Administration</a:t>
            </a:r>
          </a:p>
        </p:txBody>
      </p:sp>
      <p:cxnSp>
        <p:nvCxnSpPr>
          <p:cNvPr id="8" name="Straight Connector 7"/>
          <p:cNvCxnSpPr>
            <a:cxnSpLocks noChangeShapeType="1"/>
          </p:cNvCxnSpPr>
          <p:nvPr userDrawn="1"/>
        </p:nvCxnSpPr>
        <p:spPr bwMode="auto">
          <a:xfrm flipV="1">
            <a:off x="11025139" y="279400"/>
            <a:ext cx="0" cy="731838"/>
          </a:xfrm>
          <a:prstGeom prst="line">
            <a:avLst/>
          </a:prstGeom>
          <a:noFill/>
          <a:ln w="12700">
            <a:solidFill>
              <a:schemeClr val="tx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7" name="Rectangle 162"/>
          <p:cNvSpPr>
            <a:spLocks noGrp="1" noChangeArrowheads="1"/>
          </p:cNvSpPr>
          <p:nvPr>
            <p:ph type="ctrTitle"/>
          </p:nvPr>
        </p:nvSpPr>
        <p:spPr>
          <a:xfrm>
            <a:off x="611718" y="229291"/>
            <a:ext cx="6487582" cy="964509"/>
          </a:xfrm>
          <a:ln>
            <a:noFill/>
          </a:ln>
        </p:spPr>
        <p:txBody>
          <a:bodyPr/>
          <a:lstStyle>
            <a:lvl1pPr>
              <a:defRPr sz="2400" b="1" i="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Rectangle 163"/>
          <p:cNvSpPr>
            <a:spLocks noGrp="1" noChangeArrowheads="1"/>
          </p:cNvSpPr>
          <p:nvPr>
            <p:ph type="subTitle" idx="1"/>
          </p:nvPr>
        </p:nvSpPr>
        <p:spPr>
          <a:xfrm>
            <a:off x="611718" y="6241964"/>
            <a:ext cx="6489700" cy="616036"/>
          </a:xfrm>
          <a:ln>
            <a:noFill/>
          </a:ln>
        </p:spPr>
        <p:txBody>
          <a:bodyPr anchor="ctr"/>
          <a:lstStyle>
            <a:lvl1pPr>
              <a:buNone/>
              <a:defRPr sz="1600" b="0" baseline="0">
                <a:solidFill>
                  <a:srgbClr val="000000"/>
                </a:solidFill>
              </a:defRPr>
            </a:lvl1pPr>
          </a:lstStyle>
          <a:p>
            <a:r>
              <a:rPr lang="en-US"/>
              <a:t>Click to edit Master subtitle style</a:t>
            </a:r>
            <a:endParaRPr lang="en-US" dirty="0"/>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03105" y="361955"/>
            <a:ext cx="715837" cy="592854"/>
          </a:xfrm>
          <a:prstGeom prst="rect">
            <a:avLst/>
          </a:prstGeom>
        </p:spPr>
      </p:pic>
      <p:pic>
        <p:nvPicPr>
          <p:cNvPr id="13" name="Picture 12">
            <a:extLst>
              <a:ext uri="{FF2B5EF4-FFF2-40B4-BE49-F238E27FC236}">
                <a16:creationId xmlns:a16="http://schemas.microsoft.com/office/drawing/2014/main" id="{FDC77054-5287-8C43-8E97-06CE9AA1473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234104"/>
            <a:ext cx="12572965" cy="7072293"/>
          </a:xfrm>
          <a:prstGeom prst="rect">
            <a:avLst/>
          </a:prstGeom>
        </p:spPr>
      </p:pic>
    </p:spTree>
    <p:extLst>
      <p:ext uri="{BB962C8B-B14F-4D97-AF65-F5344CB8AC3E}">
        <p14:creationId xmlns:p14="http://schemas.microsoft.com/office/powerpoint/2010/main" val="10678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4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15383" y="1003301"/>
            <a:ext cx="11689511" cy="519429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xfrm>
            <a:off x="9347200" y="6538913"/>
            <a:ext cx="2844800" cy="365125"/>
          </a:xfrm>
        </p:spPr>
        <p:txBody>
          <a:bodyPr/>
          <a:lstStyle>
            <a:lvl1pPr>
              <a:defRPr/>
            </a:lvl1pPr>
          </a:lstStyle>
          <a:p>
            <a:pPr>
              <a:defRPr/>
            </a:pPr>
            <a:fld id="{A587C384-89D6-8141-B091-9776852F31EF}" type="slidenum">
              <a:rPr lang="en-US" altLang="x-none"/>
              <a:pPr>
                <a:defRPr/>
              </a:pPr>
              <a:t>‹#›</a:t>
            </a:fld>
            <a:endParaRPr lang="en-US" altLang="x-none" dirty="0"/>
          </a:p>
        </p:txBody>
      </p:sp>
      <p:sp>
        <p:nvSpPr>
          <p:cNvPr id="5" name="Footer Placeholder 1"/>
          <p:cNvSpPr>
            <a:spLocks noGrp="1"/>
          </p:cNvSpPr>
          <p:nvPr>
            <p:ph type="ftr" sz="quarter" idx="11"/>
          </p:nvPr>
        </p:nvSpPr>
        <p:spPr>
          <a:xfrm>
            <a:off x="4165599" y="6356351"/>
            <a:ext cx="5317067" cy="365125"/>
          </a:xfrm>
          <a:prstGeom prst="rect">
            <a:avLst/>
          </a:prstGeom>
        </p:spPr>
        <p:txBody>
          <a:bodyPr/>
          <a:lstStyle>
            <a:lvl1pPr algn="ctr" defTabSz="457200">
              <a:defRPr sz="1400" i="1">
                <a:latin typeface="Calibri" charset="0"/>
              </a:defRPr>
            </a:lvl1pPr>
          </a:lstStyle>
          <a:p>
            <a:pPr>
              <a:defRPr/>
            </a:pPr>
            <a:r>
              <a:rPr lang="en-US" dirty="0">
                <a:solidFill>
                  <a:prstClr val="black"/>
                </a:solidFill>
              </a:rPr>
              <a:t>2022 IEEE Aerospace Conference March 5-12, 2022</a:t>
            </a:r>
          </a:p>
        </p:txBody>
      </p:sp>
    </p:spTree>
    <p:extLst>
      <p:ext uri="{BB962C8B-B14F-4D97-AF65-F5344CB8AC3E}">
        <p14:creationId xmlns:p14="http://schemas.microsoft.com/office/powerpoint/2010/main" val="418889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833C988F-EB4A-BE44-AF14-2A0304D0A605}" type="slidenum">
              <a:rPr lang="en-US" altLang="x-none"/>
              <a:pPr>
                <a:defRPr/>
              </a:pPr>
              <a:t>‹#›</a:t>
            </a:fld>
            <a:endParaRPr lang="en-US" altLang="x-none" dirty="0"/>
          </a:p>
        </p:txBody>
      </p:sp>
      <p:sp>
        <p:nvSpPr>
          <p:cNvPr id="4" name="Footer Placeholder 1"/>
          <p:cNvSpPr>
            <a:spLocks noGrp="1"/>
          </p:cNvSpPr>
          <p:nvPr>
            <p:ph type="ftr" sz="quarter" idx="11"/>
          </p:nvPr>
        </p:nvSpPr>
        <p:spPr>
          <a:xfrm>
            <a:off x="4165599" y="6356351"/>
            <a:ext cx="5317067" cy="365125"/>
          </a:xfrm>
          <a:prstGeom prst="rect">
            <a:avLst/>
          </a:prstGeom>
        </p:spPr>
        <p:txBody>
          <a:bodyPr/>
          <a:lstStyle>
            <a:lvl1pPr algn="ctr" defTabSz="457200">
              <a:defRPr sz="1400" i="1">
                <a:latin typeface="Calibri" charset="0"/>
              </a:defRPr>
            </a:lvl1pPr>
          </a:lstStyle>
          <a:p>
            <a:pPr>
              <a:defRPr/>
            </a:pPr>
            <a:r>
              <a:rPr lang="en-US" dirty="0">
                <a:solidFill>
                  <a:prstClr val="black"/>
                </a:solidFill>
              </a:rPr>
              <a:t>2022 IEEE Aerospace Conference March 5-12, 2022</a:t>
            </a:r>
          </a:p>
        </p:txBody>
      </p:sp>
    </p:spTree>
    <p:extLst>
      <p:ext uri="{BB962C8B-B14F-4D97-AF65-F5344CB8AC3E}">
        <p14:creationId xmlns:p14="http://schemas.microsoft.com/office/powerpoint/2010/main" val="266300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lvl1pPr>
              <a:defRPr/>
            </a:lvl1pPr>
          </a:lstStyle>
          <a:p>
            <a:pPr>
              <a:defRPr/>
            </a:pPr>
            <a:fld id="{6EB34E79-42DC-BB4B-87D9-B6C53289D050}" type="slidenum">
              <a:rPr lang="en-US">
                <a:solidFill>
                  <a:prstClr val="black"/>
                </a:solidFill>
              </a:rPr>
              <a:pPr>
                <a:defRPr/>
              </a:pPr>
              <a:t>‹#›</a:t>
            </a:fld>
            <a:endParaRPr lang="en-US" dirty="0">
              <a:solidFill>
                <a:prstClr val="black"/>
              </a:solidFill>
            </a:endParaRPr>
          </a:p>
        </p:txBody>
      </p:sp>
      <p:sp>
        <p:nvSpPr>
          <p:cNvPr id="3" name="Footer Placeholder 1"/>
          <p:cNvSpPr>
            <a:spLocks noGrp="1"/>
          </p:cNvSpPr>
          <p:nvPr>
            <p:ph type="ftr" sz="quarter" idx="11"/>
          </p:nvPr>
        </p:nvSpPr>
        <p:spPr>
          <a:xfrm>
            <a:off x="4165599" y="6356351"/>
            <a:ext cx="5317067" cy="365125"/>
          </a:xfrm>
          <a:prstGeom prst="rect">
            <a:avLst/>
          </a:prstGeom>
        </p:spPr>
        <p:txBody>
          <a:bodyPr/>
          <a:lstStyle>
            <a:lvl1pPr algn="ctr" defTabSz="457200">
              <a:defRPr sz="1400" i="1">
                <a:latin typeface="Calibri" charset="0"/>
              </a:defRPr>
            </a:lvl1pPr>
          </a:lstStyle>
          <a:p>
            <a:pPr>
              <a:defRPr/>
            </a:pPr>
            <a:r>
              <a:rPr lang="en-US" dirty="0">
                <a:solidFill>
                  <a:prstClr val="black"/>
                </a:solidFill>
              </a:rPr>
              <a:t>2022 IEEE Aerospace Conference March 5-12, 2022</a:t>
            </a:r>
          </a:p>
        </p:txBody>
      </p:sp>
    </p:spTree>
    <p:extLst>
      <p:ext uri="{BB962C8B-B14F-4D97-AF65-F5344CB8AC3E}">
        <p14:creationId xmlns:p14="http://schemas.microsoft.com/office/powerpoint/2010/main" val="39274614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userDrawn="1"/>
        </p:nvSpPr>
        <p:spPr bwMode="auto">
          <a:xfrm>
            <a:off x="0" y="0"/>
            <a:ext cx="12192000" cy="846138"/>
          </a:xfrm>
          <a:prstGeom prst="rect">
            <a:avLst/>
          </a:prstGeom>
          <a:solidFill>
            <a:srgbClr val="000000"/>
          </a:solidFill>
          <a:ln>
            <a:noFill/>
          </a:ln>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defTabSz="457200" fontAlgn="base">
              <a:spcBef>
                <a:spcPct val="20000"/>
              </a:spcBef>
              <a:spcAft>
                <a:spcPct val="0"/>
              </a:spcAft>
              <a:defRPr/>
            </a:pPr>
            <a:endParaRPr lang="en-US" altLang="en-US" sz="1800" dirty="0">
              <a:solidFill>
                <a:srgbClr val="000000"/>
              </a:solidFill>
              <a:latin typeface="Arial" charset="0"/>
            </a:endParaRPr>
          </a:p>
        </p:txBody>
      </p:sp>
      <p:sp>
        <p:nvSpPr>
          <p:cNvPr id="1028" name="Title Placeholder 1"/>
          <p:cNvSpPr>
            <a:spLocks noGrp="1"/>
          </p:cNvSpPr>
          <p:nvPr>
            <p:ph type="title"/>
          </p:nvPr>
        </p:nvSpPr>
        <p:spPr bwMode="auto">
          <a:xfrm>
            <a:off x="315384" y="103188"/>
            <a:ext cx="1076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x-none"/>
              <a:t>Click to edit Master title style</a:t>
            </a:r>
            <a:endParaRPr lang="en-US" altLang="x-none" dirty="0"/>
          </a:p>
        </p:txBody>
      </p:sp>
      <p:sp>
        <p:nvSpPr>
          <p:cNvPr id="1029" name="Text Placeholder 2"/>
          <p:cNvSpPr>
            <a:spLocks noGrp="1"/>
          </p:cNvSpPr>
          <p:nvPr>
            <p:ph type="body" idx="1"/>
          </p:nvPr>
        </p:nvSpPr>
        <p:spPr bwMode="auto">
          <a:xfrm>
            <a:off x="609600" y="1003301"/>
            <a:ext cx="1097280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a:t>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endParaRPr lang="en-US" altLang="x-none" dirty="0"/>
          </a:p>
        </p:txBody>
      </p:sp>
      <p:sp>
        <p:nvSpPr>
          <p:cNvPr id="6" name="Slide Number Placeholder 5"/>
          <p:cNvSpPr>
            <a:spLocks noGrp="1"/>
          </p:cNvSpPr>
          <p:nvPr>
            <p:ph type="sldNum" sz="quarter" idx="4"/>
          </p:nvPr>
        </p:nvSpPr>
        <p:spPr>
          <a:xfrm>
            <a:off x="9347200" y="6474552"/>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000000"/>
                </a:solidFill>
                <a:latin typeface="Arial" charset="0"/>
              </a:defRPr>
            </a:lvl1pPr>
          </a:lstStyle>
          <a:p>
            <a:pPr defTabSz="457200" fontAlgn="base">
              <a:spcBef>
                <a:spcPct val="0"/>
              </a:spcBef>
              <a:spcAft>
                <a:spcPct val="0"/>
              </a:spcAft>
              <a:defRPr/>
            </a:pPr>
            <a:fld id="{F81212BE-DDED-794D-9DBD-821C8354EFEA}" type="slidenum">
              <a:rPr lang="en-US" altLang="x-none" smtClean="0">
                <a:ea typeface="ＭＳ Ｐゴシック" charset="-128"/>
              </a:rPr>
              <a:pPr defTabSz="457200" fontAlgn="base">
                <a:spcBef>
                  <a:spcPct val="0"/>
                </a:spcBef>
                <a:spcAft>
                  <a:spcPct val="0"/>
                </a:spcAft>
                <a:defRPr/>
              </a:pPr>
              <a:t>‹#›</a:t>
            </a:fld>
            <a:endParaRPr lang="en-US" altLang="x-none" dirty="0">
              <a:ea typeface="ＭＳ Ｐゴシック" charset="-128"/>
            </a:endParaRPr>
          </a:p>
        </p:txBody>
      </p:sp>
      <p:pic>
        <p:nvPicPr>
          <p:cNvPr id="2" name="Picture 1"/>
          <p:cNvPicPr>
            <a:picLocks noChangeAspect="1"/>
          </p:cNvPicPr>
          <p:nvPr userDrawn="1"/>
        </p:nvPicPr>
        <p:blipFill>
          <a:blip r:embed="rId6"/>
          <a:stretch>
            <a:fillRect/>
          </a:stretch>
        </p:blipFill>
        <p:spPr>
          <a:xfrm>
            <a:off x="11142041" y="0"/>
            <a:ext cx="1066892" cy="902286"/>
          </a:xfrm>
          <a:prstGeom prst="rect">
            <a:avLst/>
          </a:prstGeom>
        </p:spPr>
      </p:pic>
      <p:sp>
        <p:nvSpPr>
          <p:cNvPr id="8" name="Footer Placeholder 1"/>
          <p:cNvSpPr>
            <a:spLocks noGrp="1"/>
          </p:cNvSpPr>
          <p:nvPr>
            <p:ph type="ftr" sz="quarter" idx="3"/>
          </p:nvPr>
        </p:nvSpPr>
        <p:spPr>
          <a:xfrm>
            <a:off x="4165599" y="6356351"/>
            <a:ext cx="5317067" cy="365125"/>
          </a:xfrm>
          <a:prstGeom prst="rect">
            <a:avLst/>
          </a:prstGeom>
        </p:spPr>
        <p:txBody>
          <a:bodyPr/>
          <a:lstStyle>
            <a:lvl1pPr algn="ctr" defTabSz="457200">
              <a:defRPr sz="1400" i="1">
                <a:latin typeface="Calibri" charset="0"/>
              </a:defRPr>
            </a:lvl1pPr>
          </a:lstStyle>
          <a:p>
            <a:pPr>
              <a:defRPr/>
            </a:pPr>
            <a:r>
              <a:rPr lang="en-US" dirty="0">
                <a:solidFill>
                  <a:prstClr val="black"/>
                </a:solidFill>
              </a:rPr>
              <a:t>2022 IEEE Aerospace Conference March 5-12, 2022</a:t>
            </a:r>
          </a:p>
        </p:txBody>
      </p:sp>
    </p:spTree>
    <p:extLst>
      <p:ext uri="{BB962C8B-B14F-4D97-AF65-F5344CB8AC3E}">
        <p14:creationId xmlns:p14="http://schemas.microsoft.com/office/powerpoint/2010/main" val="1699013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fontAlgn="base" hangingPunct="1">
        <a:spcBef>
          <a:spcPct val="0"/>
        </a:spcBef>
        <a:spcAft>
          <a:spcPct val="0"/>
        </a:spcAft>
        <a:defRPr sz="2800" b="1" kern="1200">
          <a:solidFill>
            <a:schemeClr val="bg1"/>
          </a:solidFill>
          <a:latin typeface="Arial" panose="020B0604020202020204" pitchFamily="34" charset="0"/>
          <a:ea typeface="ヒラギノ角ゴ Pro W3" charset="-128"/>
          <a:cs typeface="Arial" panose="020B0604020202020204" pitchFamily="34" charset="0"/>
        </a:defRPr>
      </a:lvl1pPr>
      <a:lvl2pPr algn="l" defTabSz="457200" rtl="0" eaLnBrk="1" fontAlgn="base" hangingPunct="1">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1" fontAlgn="base" hangingPunct="1">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1" fontAlgn="base" hangingPunct="1">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1" fontAlgn="base" hangingPunct="1">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177800" indent="-177800" algn="l" defTabSz="457200" rtl="0" eaLnBrk="1" fontAlgn="base" hangingPunct="1">
        <a:spcBef>
          <a:spcPts val="0"/>
        </a:spcBef>
        <a:spcAft>
          <a:spcPts val="600"/>
        </a:spcAft>
        <a:buFont typeface="Arial" charset="0"/>
        <a:buChar char="•"/>
        <a:defRPr b="1" kern="1200">
          <a:solidFill>
            <a:schemeClr val="tx1"/>
          </a:solidFill>
          <a:latin typeface="Arial"/>
          <a:ea typeface="ヒラギノ角ゴ Pro W3" charset="-128"/>
          <a:cs typeface="Arial"/>
        </a:defRPr>
      </a:lvl1pPr>
      <a:lvl2pPr marL="685800" indent="-228600" algn="l" defTabSz="457200" rtl="0" eaLnBrk="1" fontAlgn="base" hangingPunct="1">
        <a:spcBef>
          <a:spcPts val="0"/>
        </a:spcBef>
        <a:spcAft>
          <a:spcPts val="600"/>
        </a:spcAft>
        <a:buFont typeface="Arial" charset="0"/>
        <a:buChar char="–"/>
        <a:defRPr kern="1200">
          <a:solidFill>
            <a:schemeClr val="tx1"/>
          </a:solidFill>
          <a:latin typeface="Arial"/>
          <a:ea typeface="ヒラギノ角ゴ Pro W3" charset="-128"/>
          <a:cs typeface="Arial"/>
        </a:defRPr>
      </a:lvl2pPr>
      <a:lvl3pPr marL="1143000" indent="-228600" algn="l" defTabSz="457200" rtl="0" eaLnBrk="1" fontAlgn="base" hangingPunct="1">
        <a:spcBef>
          <a:spcPts val="0"/>
        </a:spcBef>
        <a:spcAft>
          <a:spcPts val="600"/>
        </a:spcAft>
        <a:buFont typeface="Arial" charset="0"/>
        <a:buChar char="•"/>
        <a:defRPr kern="1200">
          <a:solidFill>
            <a:schemeClr val="tx1"/>
          </a:solidFill>
          <a:latin typeface="Arial"/>
          <a:ea typeface="ヒラギノ角ゴ Pro W3" charset="-128"/>
          <a:cs typeface="Arial"/>
        </a:defRPr>
      </a:lvl3pPr>
      <a:lvl4pPr marL="1600200" indent="-228600" algn="l" defTabSz="457200" rtl="0" eaLnBrk="1" fontAlgn="base" hangingPunct="1">
        <a:spcBef>
          <a:spcPts val="0"/>
        </a:spcBef>
        <a:spcAft>
          <a:spcPts val="60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1" fontAlgn="base" hangingPunct="1">
        <a:spcBef>
          <a:spcPts val="0"/>
        </a:spcBef>
        <a:spcAft>
          <a:spcPts val="60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551766"/>
            <a:ext cx="8736947" cy="2272367"/>
          </a:xfrm>
        </p:spPr>
        <p:txBody>
          <a:bodyPr>
            <a:noAutofit/>
          </a:bodyPr>
          <a:lstStyle/>
          <a:p>
            <a:r>
              <a:rPr lang="en-US" sz="2800" dirty="0">
                <a:solidFill>
                  <a:schemeClr val="bg1"/>
                </a:solidFill>
                <a:latin typeface="+mj-lt"/>
              </a:rPr>
              <a:t>Thermal Control System Architecture and Technology Challenges for a Lunar Surface Habitat</a:t>
            </a:r>
            <a:br>
              <a:rPr lang="en-US" sz="2800" dirty="0">
                <a:solidFill>
                  <a:schemeClr val="bg1"/>
                </a:solidFill>
                <a:latin typeface="+mj-lt"/>
              </a:rPr>
            </a:br>
            <a:r>
              <a:rPr lang="en-US" sz="2000" b="0" dirty="0">
                <a:solidFill>
                  <a:schemeClr val="bg1"/>
                </a:solidFill>
                <a:latin typeface="+mj-lt"/>
              </a:rPr>
              <a:t>Greg Schunk</a:t>
            </a:r>
            <a:br>
              <a:rPr lang="en-US" sz="2000" b="0" dirty="0">
                <a:solidFill>
                  <a:schemeClr val="bg1"/>
                </a:solidFill>
                <a:latin typeface="+mj-lt"/>
              </a:rPr>
            </a:br>
            <a:r>
              <a:rPr lang="en-US" sz="2000" b="0" dirty="0">
                <a:solidFill>
                  <a:schemeClr val="bg1"/>
                </a:solidFill>
                <a:latin typeface="+mj-lt"/>
              </a:rPr>
              <a:t>Stephanie Babiak</a:t>
            </a:r>
            <a:br>
              <a:rPr lang="en-US" sz="2000" b="0" dirty="0">
                <a:solidFill>
                  <a:schemeClr val="bg1"/>
                </a:solidFill>
                <a:latin typeface="+mj-lt"/>
              </a:rPr>
            </a:br>
            <a:r>
              <a:rPr lang="en-US" sz="2000" b="0" dirty="0">
                <a:solidFill>
                  <a:schemeClr val="bg1"/>
                </a:solidFill>
                <a:latin typeface="+mj-lt"/>
              </a:rPr>
              <a:t>Brian Evans</a:t>
            </a:r>
            <a:br>
              <a:rPr lang="en-US" sz="2000" b="0" dirty="0">
                <a:solidFill>
                  <a:schemeClr val="bg1"/>
                </a:solidFill>
                <a:latin typeface="+mj-lt"/>
              </a:rPr>
            </a:br>
            <a:r>
              <a:rPr lang="en-US" sz="2000" b="0" i="1" dirty="0">
                <a:solidFill>
                  <a:schemeClr val="bg1"/>
                </a:solidFill>
                <a:latin typeface="+mj-lt"/>
              </a:rPr>
              <a:t>2022 IEEE Aerospace Conference </a:t>
            </a:r>
            <a:br>
              <a:rPr lang="en-US" sz="2000" b="0" i="1" dirty="0">
                <a:solidFill>
                  <a:schemeClr val="bg1"/>
                </a:solidFill>
                <a:latin typeface="+mj-lt"/>
              </a:rPr>
            </a:br>
            <a:r>
              <a:rPr lang="en-US" sz="2000" b="0" i="1" dirty="0">
                <a:solidFill>
                  <a:schemeClr val="bg1"/>
                </a:solidFill>
                <a:latin typeface="+mj-lt"/>
              </a:rPr>
              <a:t>Big Sky, Montana</a:t>
            </a:r>
            <a:br>
              <a:rPr lang="en-US" sz="2000" b="0" i="1" dirty="0">
                <a:solidFill>
                  <a:schemeClr val="bg1"/>
                </a:solidFill>
                <a:latin typeface="+mj-lt"/>
              </a:rPr>
            </a:br>
            <a:r>
              <a:rPr lang="en-US" sz="2000" b="0" i="1" dirty="0">
                <a:solidFill>
                  <a:schemeClr val="bg1"/>
                </a:solidFill>
                <a:latin typeface="+mj-lt"/>
              </a:rPr>
              <a:t>March 5-12, 2022</a:t>
            </a:r>
            <a:br>
              <a:rPr lang="en-US" sz="2000" b="0" i="1" dirty="0">
                <a:solidFill>
                  <a:schemeClr val="bg1"/>
                </a:solidFill>
                <a:latin typeface="+mj-lt"/>
              </a:rPr>
            </a:br>
            <a:br>
              <a:rPr lang="en-US" sz="2000" b="0" dirty="0">
                <a:solidFill>
                  <a:schemeClr val="bg1"/>
                </a:solidFill>
                <a:latin typeface="+mj-lt"/>
              </a:rPr>
            </a:br>
            <a:endParaRPr lang="en-US" sz="2000" b="0" dirty="0">
              <a:solidFill>
                <a:schemeClr val="bg1"/>
              </a:solidFill>
              <a:latin typeface="+mj-lt"/>
            </a:endParaRP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b="3744"/>
          <a:stretch/>
        </p:blipFill>
        <p:spPr>
          <a:xfrm rot="-2700000">
            <a:off x="395217" y="98377"/>
            <a:ext cx="1146288" cy="1109742"/>
          </a:xfrm>
          <a:prstGeom prst="rect">
            <a:avLst/>
          </a:prstGeom>
        </p:spPr>
      </p:pic>
    </p:spTree>
    <p:extLst>
      <p:ext uri="{BB962C8B-B14F-4D97-AF65-F5344CB8AC3E}">
        <p14:creationId xmlns:p14="http://schemas.microsoft.com/office/powerpoint/2010/main" val="359729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00" y="0"/>
            <a:ext cx="10287000" cy="742950"/>
          </a:xfrm>
        </p:spPr>
        <p:txBody>
          <a:bodyPr/>
          <a:lstStyle/>
          <a:p>
            <a:pPr algn="ctr"/>
            <a:r>
              <a:rPr lang="en-US" sz="3200" b="0" kern="0" dirty="0">
                <a:latin typeface="+mn-lt"/>
                <a:ea typeface="ＭＳ Ｐゴシック" charset="0"/>
                <a:cs typeface="+mj-cs"/>
              </a:rPr>
              <a:t>Surface Habitat Survive-the-Night </a:t>
            </a:r>
            <a:endParaRPr lang="en-US" sz="3200" b="0" dirty="0">
              <a:latin typeface="+mn-lt"/>
            </a:endParaRPr>
          </a:p>
        </p:txBody>
      </p:sp>
      <p:sp>
        <p:nvSpPr>
          <p:cNvPr id="23" name="Content Placeholder 2"/>
          <p:cNvSpPr txBox="1">
            <a:spLocks/>
          </p:cNvSpPr>
          <p:nvPr/>
        </p:nvSpPr>
        <p:spPr bwMode="auto">
          <a:xfrm>
            <a:off x="5250730" y="1009803"/>
            <a:ext cx="694127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srgbClr val="002060"/>
                </a:solidFill>
                <a:effectLst/>
                <a:uLnTx/>
                <a:uFillTx/>
                <a:ea typeface="Calibri" panose="020F0502020204030204" pitchFamily="34" charset="0"/>
                <a:cs typeface="Times New Roman" panose="02020603050405020304" pitchFamily="18" charset="0"/>
              </a:rPr>
              <a:t>A 100-hour eclipse is possible at the Lunar South Pole. Additional heat will be needed to maintain the SH inflatable volume and thermal radiators above minimum temperature limits during the dormant Survive-the-Night scenario</a:t>
            </a:r>
            <a:r>
              <a:rPr kumimoji="0" lang="en-US" sz="1800" b="0" i="0" u="none" strike="noStrike" kern="0" cap="none" spc="0" normalizeH="0" noProof="0" dirty="0">
                <a:ln>
                  <a:noFill/>
                </a:ln>
                <a:solidFill>
                  <a:srgbClr val="002060"/>
                </a:solidFill>
                <a:effectLst/>
                <a:uLnTx/>
                <a:uFillTx/>
                <a:ea typeface="Calibri" panose="020F0502020204030204" pitchFamily="34" charset="0"/>
                <a:cs typeface="Times New Roman" panose="02020603050405020304" pitchFamily="18" charset="0"/>
              </a:rPr>
              <a:t> which </a:t>
            </a:r>
            <a:r>
              <a:rPr kumimoji="0" lang="en-US" sz="1800" b="0" i="0" u="none" strike="noStrike" kern="0" cap="none" spc="0" normalizeH="0" baseline="0" noProof="0" dirty="0">
                <a:ln>
                  <a:noFill/>
                </a:ln>
                <a:solidFill>
                  <a:srgbClr val="002060"/>
                </a:solidFill>
                <a:effectLst/>
                <a:uLnTx/>
                <a:uFillTx/>
              </a:rPr>
              <a:t>may vary in duration and with partial illumination.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srgbClr val="002060"/>
                </a:solidFill>
                <a:effectLst/>
                <a:uLnTx/>
                <a:uFillTx/>
              </a:rPr>
              <a:t>To maintain the SH at minimum temperature would require 1550 watts to offset the heat leak through the inflatable volume.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srgbClr val="002060"/>
                </a:solidFill>
                <a:effectLst/>
                <a:uLnTx/>
                <a:uFillTx/>
              </a:rPr>
              <a:t>The radiator fluid (HFE 7200) has a lower working temperature limit of -100</a:t>
            </a:r>
            <a:r>
              <a:rPr kumimoji="0" lang="en-US" sz="1800" b="0" i="0" u="none" strike="noStrike" kern="0" cap="none" spc="0" normalizeH="0" baseline="30000" noProof="0" dirty="0">
                <a:ln>
                  <a:noFill/>
                </a:ln>
                <a:solidFill>
                  <a:srgbClr val="002060"/>
                </a:solidFill>
                <a:effectLst/>
                <a:uLnTx/>
                <a:uFillTx/>
              </a:rPr>
              <a:t>o</a:t>
            </a:r>
            <a:r>
              <a:rPr kumimoji="0" lang="en-US" sz="1800" b="0" i="0" u="none" strike="noStrike" kern="0" cap="none" spc="0" normalizeH="0" baseline="0" noProof="0" dirty="0">
                <a:ln>
                  <a:noFill/>
                </a:ln>
                <a:solidFill>
                  <a:srgbClr val="002060"/>
                </a:solidFill>
                <a:effectLst/>
                <a:uLnTx/>
                <a:uFillTx/>
              </a:rPr>
              <a:t>C (-148</a:t>
            </a:r>
            <a:r>
              <a:rPr kumimoji="0" lang="en-US" sz="1800" b="0" i="0" u="none" strike="noStrike" kern="0" cap="none" spc="0" normalizeH="0" baseline="30000" noProof="0" dirty="0">
                <a:ln>
                  <a:noFill/>
                </a:ln>
                <a:solidFill>
                  <a:srgbClr val="002060"/>
                </a:solidFill>
                <a:effectLst/>
                <a:uLnTx/>
                <a:uFillTx/>
              </a:rPr>
              <a:t>o</a:t>
            </a:r>
            <a:r>
              <a:rPr kumimoji="0" lang="en-US" sz="1800" b="0" i="0" u="none" strike="noStrike" kern="0" cap="none" spc="0" normalizeH="0" baseline="0" noProof="0" dirty="0">
                <a:ln>
                  <a:noFill/>
                </a:ln>
                <a:solidFill>
                  <a:srgbClr val="002060"/>
                </a:solidFill>
                <a:effectLst/>
                <a:uLnTx/>
                <a:uFillTx/>
              </a:rPr>
              <a:t>F) and a freezing point of -137</a:t>
            </a:r>
            <a:r>
              <a:rPr kumimoji="0" lang="en-US" sz="1800" b="0" i="0" u="none" strike="noStrike" kern="0" cap="none" spc="0" normalizeH="0" baseline="30000" noProof="0" dirty="0">
                <a:ln>
                  <a:noFill/>
                </a:ln>
                <a:solidFill>
                  <a:srgbClr val="002060"/>
                </a:solidFill>
                <a:effectLst/>
                <a:uLnTx/>
                <a:uFillTx/>
              </a:rPr>
              <a:t>o</a:t>
            </a:r>
            <a:r>
              <a:rPr kumimoji="0" lang="en-US" sz="1800" b="0" i="0" u="none" strike="noStrike" kern="0" cap="none" spc="0" normalizeH="0" baseline="0" noProof="0" dirty="0">
                <a:ln>
                  <a:noFill/>
                </a:ln>
                <a:solidFill>
                  <a:srgbClr val="002060"/>
                </a:solidFill>
                <a:effectLst/>
                <a:uLnTx/>
                <a:uFillTx/>
              </a:rPr>
              <a:t>C (-215</a:t>
            </a:r>
            <a:r>
              <a:rPr kumimoji="0" lang="en-US" sz="1800" b="0" i="0" u="none" strike="noStrike" kern="0" cap="none" spc="0" normalizeH="0" baseline="30000" noProof="0" dirty="0">
                <a:ln>
                  <a:noFill/>
                </a:ln>
                <a:solidFill>
                  <a:srgbClr val="002060"/>
                </a:solidFill>
                <a:effectLst/>
                <a:uLnTx/>
                <a:uFillTx/>
              </a:rPr>
              <a:t>o</a:t>
            </a:r>
            <a:r>
              <a:rPr kumimoji="0" lang="en-US" sz="1800" b="0" i="0" u="none" strike="noStrike" kern="0" cap="none" spc="0" normalizeH="0" baseline="0" noProof="0" dirty="0">
                <a:ln>
                  <a:noFill/>
                </a:ln>
                <a:solidFill>
                  <a:srgbClr val="002060"/>
                </a:solidFill>
                <a:effectLst/>
                <a:uLnTx/>
                <a:uFillTx/>
              </a:rPr>
              <a:t>F).</a:t>
            </a:r>
            <a:r>
              <a:rPr kumimoji="0" lang="en-US" sz="1800" b="0" i="0" u="none" strike="noStrike" kern="0" cap="none" spc="0" normalizeH="0" noProof="0" dirty="0">
                <a:ln>
                  <a:noFill/>
                </a:ln>
                <a:solidFill>
                  <a:srgbClr val="002060"/>
                </a:solidFill>
                <a:effectLst/>
                <a:uLnTx/>
                <a:uFillTx/>
              </a:rPr>
              <a:t> </a:t>
            </a:r>
            <a:r>
              <a:rPr kumimoji="0" lang="en-US" sz="1800" b="0" i="0" u="none" strike="noStrike" kern="0" cap="none" spc="0" normalizeH="0" baseline="0" noProof="0" dirty="0">
                <a:ln>
                  <a:noFill/>
                </a:ln>
                <a:solidFill>
                  <a:srgbClr val="002060"/>
                </a:solidFill>
                <a:effectLst/>
                <a:uLnTx/>
                <a:uFillTx/>
              </a:rPr>
              <a:t>To maintain the radiators just above the working or freezing temperature limits would require nearly continuous heat of at least 3840 or 1353 watts, respectively.</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srgbClr val="002060"/>
                </a:solidFill>
                <a:effectLst/>
                <a:uLnTx/>
                <a:uFillTx/>
              </a:rPr>
              <a:t>For the fluid working limit, the un-mitigated (i.e. no counter-measures) total energy required would be </a:t>
            </a:r>
            <a:r>
              <a:rPr kumimoji="0" lang="en-US" sz="1800" b="1" i="0" u="none" strike="noStrike" kern="0" cap="none" spc="0" normalizeH="0" baseline="0" noProof="0" dirty="0">
                <a:ln>
                  <a:noFill/>
                </a:ln>
                <a:solidFill>
                  <a:srgbClr val="002060"/>
                </a:solidFill>
                <a:effectLst/>
                <a:uLnTx/>
                <a:uFillTx/>
              </a:rPr>
              <a:t>540 kWh </a:t>
            </a:r>
            <a:r>
              <a:rPr kumimoji="0" lang="en-US" sz="1800" b="0" i="0" u="none" strike="noStrike" kern="0" cap="none" spc="0" normalizeH="0" baseline="0" noProof="0" dirty="0">
                <a:ln>
                  <a:noFill/>
                </a:ln>
                <a:solidFill>
                  <a:srgbClr val="002060"/>
                </a:solidFill>
                <a:effectLst/>
                <a:uLnTx/>
                <a:uFillTx/>
              </a:rPr>
              <a:t>for the 100 hour Survive-the-Night scenario.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srgbClr val="002060"/>
                </a:solidFill>
                <a:effectLst/>
                <a:uLnTx/>
                <a:uFillTx/>
              </a:rPr>
              <a:t>Mitigation strategies to reduce the power requirement, including energy storage, optimizing external optical properties, preconditioning the SH (warm) and stowing or reconfiguring the radiators, are under consideration</a:t>
            </a:r>
          </a:p>
        </p:txBody>
      </p:sp>
      <p:sp>
        <p:nvSpPr>
          <p:cNvPr id="24"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grpSp>
        <p:nvGrpSpPr>
          <p:cNvPr id="25" name="Group 24"/>
          <p:cNvGrpSpPr/>
          <p:nvPr/>
        </p:nvGrpSpPr>
        <p:grpSpPr>
          <a:xfrm>
            <a:off x="94366" y="1016521"/>
            <a:ext cx="5261304" cy="5145470"/>
            <a:chOff x="178817" y="941237"/>
            <a:chExt cx="5261304" cy="5145470"/>
          </a:xfrm>
        </p:grpSpPr>
        <p:pic>
          <p:nvPicPr>
            <p:cNvPr id="26" name="Picture 25"/>
            <p:cNvPicPr>
              <a:picLocks noChangeAspect="1"/>
            </p:cNvPicPr>
            <p:nvPr/>
          </p:nvPicPr>
          <p:blipFill>
            <a:blip r:embed="rId2"/>
            <a:stretch>
              <a:fillRect/>
            </a:stretch>
          </p:blipFill>
          <p:spPr>
            <a:xfrm>
              <a:off x="178817" y="941237"/>
              <a:ext cx="5261304" cy="5145470"/>
            </a:xfrm>
            <a:prstGeom prst="rect">
              <a:avLst/>
            </a:prstGeom>
          </p:spPr>
        </p:pic>
        <p:cxnSp>
          <p:nvCxnSpPr>
            <p:cNvPr id="27" name="Straight Connector 26"/>
            <p:cNvCxnSpPr/>
            <p:nvPr/>
          </p:nvCxnSpPr>
          <p:spPr>
            <a:xfrm>
              <a:off x="1410181" y="4365305"/>
              <a:ext cx="0" cy="990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580352" y="3243263"/>
              <a:ext cx="0" cy="2133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059319" y="3944056"/>
              <a:ext cx="1059584" cy="646331"/>
            </a:xfrm>
            <a:prstGeom prst="rect">
              <a:avLst/>
            </a:prstGeom>
            <a:noFill/>
          </p:spPr>
          <p:txBody>
            <a:bodyPr wrap="none" rtlCol="0">
              <a:spAutoFit/>
            </a:bodyPr>
            <a:lstStyle/>
            <a:p>
              <a:pPr algn="ctr"/>
              <a:r>
                <a:rPr lang="en-US" sz="1200" i="1" dirty="0"/>
                <a:t>HFE 7200</a:t>
              </a:r>
            </a:p>
            <a:p>
              <a:pPr algn="ctr"/>
              <a:r>
                <a:rPr lang="en-US" sz="1200" i="1" dirty="0"/>
                <a:t>Freezing Point</a:t>
              </a:r>
            </a:p>
            <a:p>
              <a:pPr algn="ctr"/>
              <a:r>
                <a:rPr lang="en-US" sz="1200" i="1" dirty="0"/>
                <a:t>136K (-215 F)</a:t>
              </a:r>
            </a:p>
          </p:txBody>
        </p:sp>
        <p:sp>
          <p:nvSpPr>
            <p:cNvPr id="30" name="TextBox 29"/>
            <p:cNvSpPr txBox="1"/>
            <p:nvPr/>
          </p:nvSpPr>
          <p:spPr>
            <a:xfrm>
              <a:off x="2895600" y="2800350"/>
              <a:ext cx="1051891" cy="646331"/>
            </a:xfrm>
            <a:prstGeom prst="rect">
              <a:avLst/>
            </a:prstGeom>
            <a:noFill/>
          </p:spPr>
          <p:txBody>
            <a:bodyPr wrap="none" rtlCol="0">
              <a:spAutoFit/>
            </a:bodyPr>
            <a:lstStyle/>
            <a:p>
              <a:pPr algn="ctr"/>
              <a:r>
                <a:rPr lang="en-US" sz="1200" i="1" dirty="0"/>
                <a:t>HFE 7200</a:t>
              </a:r>
            </a:p>
            <a:p>
              <a:pPr algn="ctr"/>
              <a:r>
                <a:rPr lang="en-US" sz="1200" i="1" dirty="0"/>
                <a:t>Working Limit</a:t>
              </a:r>
            </a:p>
            <a:p>
              <a:pPr algn="ctr"/>
              <a:r>
                <a:rPr lang="en-US" sz="1200" i="1" dirty="0"/>
                <a:t>173K (-148 F)</a:t>
              </a:r>
            </a:p>
          </p:txBody>
        </p:sp>
        <p:cxnSp>
          <p:nvCxnSpPr>
            <p:cNvPr id="31" name="Straight Connector 30"/>
            <p:cNvCxnSpPr/>
            <p:nvPr/>
          </p:nvCxnSpPr>
          <p:spPr>
            <a:xfrm flipH="1">
              <a:off x="1105381" y="4746305"/>
              <a:ext cx="17526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1105381" y="3586163"/>
              <a:ext cx="335324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006402" y="4494752"/>
              <a:ext cx="903452" cy="276999"/>
            </a:xfrm>
            <a:prstGeom prst="rect">
              <a:avLst/>
            </a:prstGeom>
            <a:noFill/>
          </p:spPr>
          <p:txBody>
            <a:bodyPr wrap="none" rtlCol="0">
              <a:spAutoFit/>
            </a:bodyPr>
            <a:lstStyle/>
            <a:p>
              <a:r>
                <a:rPr lang="en-US" sz="1200" i="1" dirty="0"/>
                <a:t>1353 Watts</a:t>
              </a:r>
            </a:p>
          </p:txBody>
        </p:sp>
        <p:sp>
          <p:nvSpPr>
            <p:cNvPr id="34" name="TextBox 33"/>
            <p:cNvSpPr txBox="1"/>
            <p:nvPr/>
          </p:nvSpPr>
          <p:spPr>
            <a:xfrm>
              <a:off x="3818147" y="3333625"/>
              <a:ext cx="903452" cy="276999"/>
            </a:xfrm>
            <a:prstGeom prst="rect">
              <a:avLst/>
            </a:prstGeom>
            <a:noFill/>
          </p:spPr>
          <p:txBody>
            <a:bodyPr wrap="none" rtlCol="0">
              <a:spAutoFit/>
            </a:bodyPr>
            <a:lstStyle/>
            <a:p>
              <a:r>
                <a:rPr lang="en-US" sz="1200" i="1" dirty="0"/>
                <a:t>3840 Watts</a:t>
              </a:r>
            </a:p>
          </p:txBody>
        </p:sp>
        <p:sp>
          <p:nvSpPr>
            <p:cNvPr id="35" name="Oval 34"/>
            <p:cNvSpPr/>
            <p:nvPr/>
          </p:nvSpPr>
          <p:spPr>
            <a:xfrm>
              <a:off x="1333981" y="4670105"/>
              <a:ext cx="152400" cy="152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3504151" y="3509963"/>
              <a:ext cx="152400" cy="152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18" name="Slide Number Placeholder 3"/>
          <p:cNvSpPr>
            <a:spLocks noGrp="1"/>
          </p:cNvSpPr>
          <p:nvPr>
            <p:ph type="sldNum" sz="quarter" idx="10"/>
          </p:nvPr>
        </p:nvSpPr>
        <p:spPr>
          <a:xfrm>
            <a:off x="9347200" y="6293816"/>
            <a:ext cx="2844800" cy="365125"/>
          </a:xfrm>
        </p:spPr>
        <p:txBody>
          <a:bodyPr/>
          <a:lstStyle/>
          <a:p>
            <a:pPr>
              <a:defRPr/>
            </a:pPr>
            <a:fld id="{A587C384-89D6-8141-B091-9776852F31EF}" type="slidenum">
              <a:rPr lang="en-US" altLang="x-none" smtClean="0"/>
              <a:pPr>
                <a:defRPr/>
              </a:pPr>
              <a:t>10</a:t>
            </a:fld>
            <a:endParaRPr lang="en-US" altLang="x-none" dirty="0"/>
          </a:p>
        </p:txBody>
      </p:sp>
    </p:spTree>
    <p:extLst>
      <p:ext uri="{BB962C8B-B14F-4D97-AF65-F5344CB8AC3E}">
        <p14:creationId xmlns:p14="http://schemas.microsoft.com/office/powerpoint/2010/main" val="155473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332" y="0"/>
            <a:ext cx="10295467" cy="742950"/>
          </a:xfrm>
        </p:spPr>
        <p:txBody>
          <a:bodyPr/>
          <a:lstStyle/>
          <a:p>
            <a:pPr algn="ctr"/>
            <a:r>
              <a:rPr lang="en-US" sz="3200" b="0" dirty="0">
                <a:latin typeface="+mn-lt"/>
              </a:rPr>
              <a:t>Mitigation Strategy: Lower Emittance Covering</a:t>
            </a:r>
          </a:p>
        </p:txBody>
      </p:sp>
      <p:sp>
        <p:nvSpPr>
          <p:cNvPr id="3" name="Content Placeholder 2"/>
          <p:cNvSpPr txBox="1">
            <a:spLocks/>
          </p:cNvSpPr>
          <p:nvPr/>
        </p:nvSpPr>
        <p:spPr bwMode="auto">
          <a:xfrm>
            <a:off x="5698067" y="1189784"/>
            <a:ext cx="6493933"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rPr>
              <a:t>Baseline design utilizes beta cloth for the outer covering of the inflatable structure. Beta cloth has an infrared emittance of 0.9 (along with a solar absorptance of 0.4).</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rPr>
              <a:t>Reducing the emittance could significantly reduce heat leak during survive-the-night periods.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rPr>
              <a:t>Some margin to reduce the emittance exists as the surface habitat has a net heat loss (~850 watts) during daylight operations. Prefer not to have a net heat gain during operational periods because of extra load for the TCS.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rPr>
              <a:t>The potential energy savings is on the order of </a:t>
            </a:r>
            <a:r>
              <a:rPr kumimoji="0" lang="en-US" sz="2000" b="1"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rPr>
              <a:t>50 kWh</a:t>
            </a:r>
            <a:r>
              <a:rPr kumimoji="0" lang="en-US" sz="2000" b="0" i="0" u="none" strike="noStrike" kern="1200" cap="none" spc="0" normalizeH="0" baseline="0" noProof="0" dirty="0">
                <a:ln>
                  <a:noFill/>
                </a:ln>
                <a:solidFill>
                  <a:srgbClr val="002060"/>
                </a:solidFill>
                <a:effectLst/>
                <a:uLnTx/>
                <a:uFillTx/>
                <a:latin typeface="Calibri" panose="020F0502020204030204"/>
                <a:ea typeface="ＭＳ Ｐゴシック" charset="0"/>
                <a:cs typeface="+mn-cs"/>
              </a:rPr>
              <a:t>.</a:t>
            </a:r>
          </a:p>
        </p:txBody>
      </p:sp>
      <p:pic>
        <p:nvPicPr>
          <p:cNvPr id="4" name="Picture 3"/>
          <p:cNvPicPr>
            <a:picLocks noChangeAspect="1"/>
          </p:cNvPicPr>
          <p:nvPr/>
        </p:nvPicPr>
        <p:blipFill>
          <a:blip r:embed="rId2"/>
          <a:stretch>
            <a:fillRect/>
          </a:stretch>
        </p:blipFill>
        <p:spPr>
          <a:xfrm>
            <a:off x="0" y="1143000"/>
            <a:ext cx="4511431" cy="4749196"/>
          </a:xfrm>
          <a:prstGeom prst="rect">
            <a:avLst/>
          </a:prstGeom>
        </p:spPr>
      </p:pic>
      <p:sp>
        <p:nvSpPr>
          <p:cNvPr id="5" name="TextBox 4"/>
          <p:cNvSpPr txBox="1"/>
          <p:nvPr/>
        </p:nvSpPr>
        <p:spPr>
          <a:xfrm rot="-1740000">
            <a:off x="1229880" y="2341077"/>
            <a:ext cx="1399742" cy="276999"/>
          </a:xfrm>
          <a:prstGeom prst="rect">
            <a:avLst/>
          </a:prstGeom>
          <a:noFill/>
        </p:spPr>
        <p:txBody>
          <a:bodyPr wrap="none" rtlCol="0">
            <a:spAutoFit/>
          </a:bodyPr>
          <a:lstStyle/>
          <a:p>
            <a:r>
              <a:rPr lang="en-US" sz="1200" i="1" dirty="0">
                <a:solidFill>
                  <a:prstClr val="black"/>
                </a:solidFill>
                <a:latin typeface="Arial"/>
                <a:ea typeface="ＭＳ Ｐゴシック" charset="-128"/>
                <a:cs typeface="Arial"/>
              </a:rPr>
              <a:t>Beta Cloth </a:t>
            </a:r>
            <a:r>
              <a:rPr lang="en-US" sz="1200" i="1" dirty="0">
                <a:solidFill>
                  <a:prstClr val="black"/>
                </a:solidFill>
                <a:latin typeface="Symbol" panose="05050102010706020507" pitchFamily="18" charset="2"/>
                <a:ea typeface="ＭＳ Ｐゴシック" charset="-128"/>
                <a:cs typeface="Arial"/>
              </a:rPr>
              <a:t>e</a:t>
            </a:r>
            <a:r>
              <a:rPr lang="en-US" sz="1200" i="1" dirty="0">
                <a:solidFill>
                  <a:prstClr val="black"/>
                </a:solidFill>
                <a:latin typeface="Arial"/>
                <a:ea typeface="ＭＳ Ｐゴシック" charset="-128"/>
                <a:cs typeface="Arial"/>
              </a:rPr>
              <a:t>=0.90</a:t>
            </a:r>
          </a:p>
        </p:txBody>
      </p:sp>
      <p:sp>
        <p:nvSpPr>
          <p:cNvPr id="6" name="TextBox 5"/>
          <p:cNvSpPr txBox="1"/>
          <p:nvPr/>
        </p:nvSpPr>
        <p:spPr>
          <a:xfrm rot="-1320000">
            <a:off x="1369514" y="3826975"/>
            <a:ext cx="1577676" cy="276999"/>
          </a:xfrm>
          <a:prstGeom prst="rect">
            <a:avLst/>
          </a:prstGeom>
          <a:noFill/>
        </p:spPr>
        <p:txBody>
          <a:bodyPr wrap="none" rtlCol="0">
            <a:spAutoFit/>
          </a:bodyPr>
          <a:lstStyle/>
          <a:p>
            <a:r>
              <a:rPr lang="en-US" sz="1200" i="1" dirty="0">
                <a:solidFill>
                  <a:prstClr val="black"/>
                </a:solidFill>
                <a:latin typeface="Arial"/>
                <a:ea typeface="ＭＳ Ｐゴシック" charset="-128"/>
                <a:cs typeface="Arial"/>
              </a:rPr>
              <a:t>New Material </a:t>
            </a:r>
            <a:r>
              <a:rPr lang="en-US" sz="1200" i="1" dirty="0">
                <a:solidFill>
                  <a:prstClr val="black"/>
                </a:solidFill>
                <a:latin typeface="Symbol" panose="05050102010706020507" pitchFamily="18" charset="2"/>
                <a:ea typeface="ＭＳ Ｐゴシック" charset="-128"/>
                <a:cs typeface="Arial"/>
              </a:rPr>
              <a:t>e</a:t>
            </a:r>
            <a:r>
              <a:rPr lang="en-US" sz="1200" i="1" dirty="0">
                <a:solidFill>
                  <a:prstClr val="black"/>
                </a:solidFill>
                <a:latin typeface="Arial"/>
                <a:ea typeface="ＭＳ Ｐゴシック" charset="-128"/>
                <a:cs typeface="Arial"/>
              </a:rPr>
              <a:t>=0.70</a:t>
            </a:r>
          </a:p>
        </p:txBody>
      </p:sp>
      <p:cxnSp>
        <p:nvCxnSpPr>
          <p:cNvPr id="7" name="Straight Arrow Connector 6"/>
          <p:cNvCxnSpPr/>
          <p:nvPr/>
        </p:nvCxnSpPr>
        <p:spPr>
          <a:xfrm>
            <a:off x="3009900" y="2133600"/>
            <a:ext cx="0" cy="1600200"/>
          </a:xfrm>
          <a:prstGeom prst="straightConnector1">
            <a:avLst/>
          </a:prstGeom>
          <a:noFill/>
          <a:ln w="25400" cap="flat" cmpd="sng" algn="ctr">
            <a:solidFill>
              <a:srgbClr val="4F81BD"/>
            </a:solidFill>
            <a:prstDash val="solid"/>
            <a:headEnd type="triangle"/>
            <a:tailEnd type="triangle"/>
          </a:ln>
          <a:effectLst>
            <a:outerShdw blurRad="40000" dist="20000" dir="5400000" rotWithShape="0">
              <a:srgbClr val="000000">
                <a:alpha val="38000"/>
              </a:srgbClr>
            </a:outerShdw>
          </a:effectLst>
        </p:spPr>
      </p:cxnSp>
      <p:sp>
        <p:nvSpPr>
          <p:cNvPr id="8" name="TextBox 7"/>
          <p:cNvSpPr txBox="1"/>
          <p:nvPr/>
        </p:nvSpPr>
        <p:spPr>
          <a:xfrm>
            <a:off x="2247900" y="2628900"/>
            <a:ext cx="822661" cy="523220"/>
          </a:xfrm>
          <a:prstGeom prst="rect">
            <a:avLst/>
          </a:prstGeom>
          <a:noFill/>
        </p:spPr>
        <p:txBody>
          <a:bodyPr wrap="none" rtlCol="0">
            <a:spAutoFit/>
          </a:bodyPr>
          <a:lstStyle/>
          <a:p>
            <a:pPr algn="ctr"/>
            <a:r>
              <a:rPr lang="en-US" sz="1400" i="1" dirty="0">
                <a:solidFill>
                  <a:prstClr val="black"/>
                </a:solidFill>
                <a:latin typeface="Arial"/>
                <a:ea typeface="ＭＳ Ｐゴシック" charset="-128"/>
                <a:cs typeface="Arial"/>
              </a:rPr>
              <a:t>Savings</a:t>
            </a:r>
          </a:p>
          <a:p>
            <a:pPr algn="ctr"/>
            <a:r>
              <a:rPr lang="en-US" sz="1400" i="1" dirty="0">
                <a:solidFill>
                  <a:prstClr val="black"/>
                </a:solidFill>
                <a:latin typeface="Arial"/>
                <a:ea typeface="ＭＳ Ｐゴシック" charset="-128"/>
                <a:cs typeface="Arial"/>
              </a:rPr>
              <a:t>50 kWh</a:t>
            </a:r>
          </a:p>
        </p:txBody>
      </p:sp>
      <p:pic>
        <p:nvPicPr>
          <p:cNvPr id="9" name="Picture 8"/>
          <p:cNvPicPr>
            <a:picLocks noChangeAspect="1"/>
          </p:cNvPicPr>
          <p:nvPr/>
        </p:nvPicPr>
        <p:blipFill>
          <a:blip r:embed="rId3"/>
          <a:stretch>
            <a:fillRect/>
          </a:stretch>
        </p:blipFill>
        <p:spPr>
          <a:xfrm>
            <a:off x="4343400" y="2286000"/>
            <a:ext cx="1390008" cy="2213040"/>
          </a:xfrm>
          <a:prstGeom prst="rect">
            <a:avLst/>
          </a:prstGeom>
        </p:spPr>
      </p:pic>
      <p:sp>
        <p:nvSpPr>
          <p:cNvPr id="10"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12" name="Slide Number Placeholder 3"/>
          <p:cNvSpPr>
            <a:spLocks noGrp="1"/>
          </p:cNvSpPr>
          <p:nvPr>
            <p:ph type="sldNum" sz="quarter" idx="10"/>
          </p:nvPr>
        </p:nvSpPr>
        <p:spPr>
          <a:xfrm>
            <a:off x="9347200" y="6293816"/>
            <a:ext cx="2844800" cy="365125"/>
          </a:xfrm>
        </p:spPr>
        <p:txBody>
          <a:bodyPr/>
          <a:lstStyle/>
          <a:p>
            <a:pPr>
              <a:defRPr/>
            </a:pPr>
            <a:fld id="{A587C384-89D6-8141-B091-9776852F31EF}" type="slidenum">
              <a:rPr lang="en-US" altLang="x-none" smtClean="0"/>
              <a:pPr>
                <a:defRPr/>
              </a:pPr>
              <a:t>11</a:t>
            </a:fld>
            <a:endParaRPr lang="en-US" altLang="x-none" dirty="0"/>
          </a:p>
        </p:txBody>
      </p:sp>
    </p:spTree>
    <p:extLst>
      <p:ext uri="{BB962C8B-B14F-4D97-AF65-F5344CB8AC3E}">
        <p14:creationId xmlns:p14="http://schemas.microsoft.com/office/powerpoint/2010/main" val="245509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200" y="0"/>
            <a:ext cx="10261600" cy="742950"/>
          </a:xfrm>
        </p:spPr>
        <p:txBody>
          <a:bodyPr/>
          <a:lstStyle/>
          <a:p>
            <a:pPr algn="ctr"/>
            <a:r>
              <a:rPr lang="en-US" sz="3200" b="0" kern="0" dirty="0">
                <a:latin typeface="+mn-lt"/>
                <a:ea typeface="ＭＳ Ｐゴシック" charset="0"/>
                <a:cs typeface="+mj-cs"/>
              </a:rPr>
              <a:t>Mitigation Strategy: Habitat Temperature </a:t>
            </a:r>
            <a:endParaRPr lang="en-US" sz="3200" b="0" dirty="0">
              <a:latin typeface="+mn-lt"/>
            </a:endParaRPr>
          </a:p>
        </p:txBody>
      </p:sp>
      <p:sp>
        <p:nvSpPr>
          <p:cNvPr id="3" name="Content Placeholder 2"/>
          <p:cNvSpPr txBox="1">
            <a:spLocks/>
          </p:cNvSpPr>
          <p:nvPr/>
        </p:nvSpPr>
        <p:spPr bwMode="auto">
          <a:xfrm>
            <a:off x="5689600" y="1278467"/>
            <a:ext cx="6502400" cy="48344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002060"/>
                </a:solidFill>
                <a:effectLst/>
                <a:uLnTx/>
                <a:uFillTx/>
                <a:ea typeface="ＭＳ Ｐゴシック" charset="0"/>
                <a:cs typeface="+mn-cs"/>
              </a:rPr>
              <a:t>In addition to the heat loss from the radiators, approximately 1550 watts of make-up heat would be needed to maintain the SH habitable volume above 68</a:t>
            </a:r>
            <a:r>
              <a:rPr kumimoji="0" lang="en-US" sz="2000" b="0" i="0" u="none" strike="noStrike" kern="0" cap="none" spc="0" normalizeH="0" baseline="30000" noProof="0" dirty="0">
                <a:ln>
                  <a:noFill/>
                </a:ln>
                <a:solidFill>
                  <a:srgbClr val="002060"/>
                </a:solidFill>
                <a:effectLst/>
                <a:uLnTx/>
                <a:uFillTx/>
                <a:ea typeface="ＭＳ Ｐゴシック" charset="0"/>
                <a:cs typeface="+mn-cs"/>
              </a:rPr>
              <a:t>o</a:t>
            </a:r>
            <a:r>
              <a:rPr kumimoji="0" lang="en-US" sz="2000" b="0" i="0" u="none" strike="noStrike" kern="0" cap="none" spc="0" normalizeH="0" baseline="0" noProof="0" dirty="0">
                <a:ln>
                  <a:noFill/>
                </a:ln>
                <a:solidFill>
                  <a:srgbClr val="002060"/>
                </a:solidFill>
                <a:effectLst/>
                <a:uLnTx/>
                <a:uFillTx/>
                <a:ea typeface="ＭＳ Ｐゴシック" charset="0"/>
                <a:cs typeface="+mn-cs"/>
              </a:rPr>
              <a:t>F during Survive-the-Night.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002060"/>
                </a:solidFill>
                <a:effectLst/>
                <a:uLnTx/>
                <a:uFillTx/>
                <a:ea typeface="ＭＳ Ｐゴシック" charset="0"/>
                <a:cs typeface="+mn-cs"/>
              </a:rPr>
              <a:t>The heat required is proportional to the habitat internal temperature as shown.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002060"/>
                </a:solidFill>
                <a:effectLst/>
                <a:uLnTx/>
                <a:uFillTx/>
                <a:ea typeface="ＭＳ Ｐゴシック" charset="0"/>
                <a:cs typeface="+mn-cs"/>
              </a:rPr>
              <a:t>Allowing the un-crewed habitat temperature to sink below respirable atmosphere limits could save on the total energy required (</a:t>
            </a:r>
            <a:r>
              <a:rPr lang="en-US" sz="2000" kern="0" dirty="0">
                <a:solidFill>
                  <a:srgbClr val="002060"/>
                </a:solidFill>
              </a:rPr>
              <a:t>with the atmosphere</a:t>
            </a:r>
            <a:r>
              <a:rPr kumimoji="0" lang="en-US" sz="2000" b="0" i="0" u="none" strike="noStrike" kern="0" cap="none" spc="0" normalizeH="0" baseline="0" noProof="0" dirty="0">
                <a:ln>
                  <a:noFill/>
                </a:ln>
                <a:solidFill>
                  <a:srgbClr val="002060"/>
                </a:solidFill>
                <a:effectLst/>
                <a:uLnTx/>
                <a:uFillTx/>
                <a:ea typeface="ＭＳ Ｐゴシック" charset="0"/>
                <a:cs typeface="+mn-cs"/>
              </a:rPr>
              <a:t> ostensibly returned before crew arrives).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002060"/>
                </a:solidFill>
                <a:effectLst/>
                <a:uLnTx/>
                <a:uFillTx/>
                <a:ea typeface="ＭＳ Ｐゴシック" charset="0"/>
                <a:cs typeface="+mn-cs"/>
              </a:rPr>
              <a:t>Pre-heating the habitat to store energy may also mitigate the energy required. For the nominal case, the energy required would be </a:t>
            </a:r>
            <a:r>
              <a:rPr kumimoji="0" lang="en-US" sz="2000" i="0" u="none" strike="noStrike" kern="0" cap="none" spc="0" normalizeH="0" baseline="0" noProof="0" dirty="0">
                <a:ln>
                  <a:noFill/>
                </a:ln>
                <a:solidFill>
                  <a:srgbClr val="002060"/>
                </a:solidFill>
                <a:effectLst/>
                <a:uLnTx/>
                <a:uFillTx/>
                <a:ea typeface="ＭＳ Ｐゴシック" charset="0"/>
                <a:cs typeface="+mn-cs"/>
              </a:rPr>
              <a:t>155 kWh with a potential savings of</a:t>
            </a:r>
            <a:r>
              <a:rPr kumimoji="0" lang="en-US" sz="2000" b="1" i="0" u="none" strike="noStrike" kern="0" cap="none" spc="0" normalizeH="0" baseline="0" noProof="0" dirty="0">
                <a:ln>
                  <a:noFill/>
                </a:ln>
                <a:solidFill>
                  <a:srgbClr val="002060"/>
                </a:solidFill>
                <a:effectLst/>
                <a:uLnTx/>
                <a:uFillTx/>
                <a:ea typeface="ＭＳ Ｐゴシック" charset="0"/>
                <a:cs typeface="+mn-cs"/>
              </a:rPr>
              <a:t> 43</a:t>
            </a:r>
            <a:r>
              <a:rPr kumimoji="0" lang="en-US" sz="2000" b="1" i="0" u="none" strike="noStrike" kern="0" cap="none" spc="0" normalizeH="0" noProof="0" dirty="0">
                <a:ln>
                  <a:noFill/>
                </a:ln>
                <a:solidFill>
                  <a:srgbClr val="002060"/>
                </a:solidFill>
                <a:effectLst/>
                <a:uLnTx/>
                <a:uFillTx/>
                <a:ea typeface="ＭＳ Ｐゴシック" charset="0"/>
                <a:cs typeface="+mn-cs"/>
              </a:rPr>
              <a:t> kWh </a:t>
            </a:r>
            <a:r>
              <a:rPr kumimoji="0" lang="en-US" sz="2000" i="0" u="none" strike="noStrike" kern="0" cap="none" spc="0" normalizeH="0" noProof="0" dirty="0">
                <a:ln>
                  <a:noFill/>
                </a:ln>
                <a:solidFill>
                  <a:srgbClr val="002060"/>
                </a:solidFill>
                <a:effectLst/>
                <a:uLnTx/>
                <a:uFillTx/>
                <a:ea typeface="ＭＳ Ｐゴシック" charset="0"/>
                <a:cs typeface="+mn-cs"/>
              </a:rPr>
              <a:t>if preconditioned to 85</a:t>
            </a:r>
            <a:r>
              <a:rPr kumimoji="0" lang="en-US" sz="2000" i="0" u="none" strike="noStrike" kern="0" cap="none" spc="0" normalizeH="0" baseline="30000" noProof="0" dirty="0">
                <a:ln>
                  <a:noFill/>
                </a:ln>
                <a:solidFill>
                  <a:srgbClr val="002060"/>
                </a:solidFill>
                <a:effectLst/>
                <a:uLnTx/>
                <a:uFillTx/>
                <a:ea typeface="ＭＳ Ｐゴシック" charset="0"/>
                <a:cs typeface="+mn-cs"/>
              </a:rPr>
              <a:t>o</a:t>
            </a:r>
            <a:r>
              <a:rPr kumimoji="0" lang="en-US" sz="2000" i="0" u="none" strike="noStrike" kern="0" cap="none" spc="0" normalizeH="0" noProof="0" dirty="0">
                <a:ln>
                  <a:noFill/>
                </a:ln>
                <a:solidFill>
                  <a:srgbClr val="002060"/>
                </a:solidFill>
                <a:effectLst/>
                <a:uLnTx/>
                <a:uFillTx/>
                <a:ea typeface="ＭＳ Ｐゴシック" charset="0"/>
                <a:cs typeface="+mn-cs"/>
              </a:rPr>
              <a:t>F</a:t>
            </a:r>
            <a:r>
              <a:rPr kumimoji="0" lang="en-US" sz="2000" i="0" u="none" strike="noStrike" kern="0" cap="none" spc="0" normalizeH="0" baseline="0" noProof="0" dirty="0">
                <a:ln>
                  <a:noFill/>
                </a:ln>
                <a:solidFill>
                  <a:srgbClr val="002060"/>
                </a:solidFill>
                <a:effectLst/>
                <a:uLnTx/>
                <a:uFillTx/>
                <a:ea typeface="ＭＳ Ｐゴシック" charset="0"/>
                <a:cs typeface="+mn-cs"/>
              </a:rPr>
              <a:t>.</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2400" b="0" i="0" u="none" strike="noStrike" kern="0" cap="none" spc="0" normalizeH="0" baseline="0" noProof="0" dirty="0">
              <a:ln>
                <a:noFill/>
              </a:ln>
              <a:solidFill>
                <a:srgbClr val="333399"/>
              </a:solidFill>
              <a:effectLst/>
              <a:uLnTx/>
              <a:uFillTx/>
              <a:latin typeface="Arial"/>
              <a:ea typeface="ＭＳ Ｐゴシック" charset="0"/>
              <a:cs typeface="+mn-cs"/>
            </a:endParaRPr>
          </a:p>
        </p:txBody>
      </p:sp>
      <p:pic>
        <p:nvPicPr>
          <p:cNvPr id="4" name="Picture 3"/>
          <p:cNvPicPr>
            <a:picLocks noChangeAspect="1"/>
          </p:cNvPicPr>
          <p:nvPr/>
        </p:nvPicPr>
        <p:blipFill>
          <a:blip r:embed="rId2"/>
          <a:stretch>
            <a:fillRect/>
          </a:stretch>
        </p:blipFill>
        <p:spPr>
          <a:xfrm>
            <a:off x="778934" y="1066800"/>
            <a:ext cx="4633362" cy="4877223"/>
          </a:xfrm>
          <a:prstGeom prst="rect">
            <a:avLst/>
          </a:prstGeom>
        </p:spPr>
      </p:pic>
      <p:sp>
        <p:nvSpPr>
          <p:cNvPr id="5"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7" name="Slide Number Placeholder 3"/>
          <p:cNvSpPr>
            <a:spLocks noGrp="1"/>
          </p:cNvSpPr>
          <p:nvPr>
            <p:ph type="sldNum" sz="quarter" idx="10"/>
          </p:nvPr>
        </p:nvSpPr>
        <p:spPr>
          <a:xfrm>
            <a:off x="9347200" y="6293816"/>
            <a:ext cx="2844800" cy="365125"/>
          </a:xfrm>
        </p:spPr>
        <p:txBody>
          <a:bodyPr/>
          <a:lstStyle/>
          <a:p>
            <a:pPr>
              <a:defRPr/>
            </a:pPr>
            <a:fld id="{A587C384-89D6-8141-B091-9776852F31EF}" type="slidenum">
              <a:rPr lang="en-US" altLang="x-none" smtClean="0"/>
              <a:pPr>
                <a:defRPr/>
              </a:pPr>
              <a:t>12</a:t>
            </a:fld>
            <a:endParaRPr lang="en-US" altLang="x-none" dirty="0"/>
          </a:p>
        </p:txBody>
      </p:sp>
    </p:spTree>
    <p:extLst>
      <p:ext uri="{BB962C8B-B14F-4D97-AF65-F5344CB8AC3E}">
        <p14:creationId xmlns:p14="http://schemas.microsoft.com/office/powerpoint/2010/main" val="24472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00" y="0"/>
            <a:ext cx="10287000" cy="742950"/>
          </a:xfrm>
        </p:spPr>
        <p:txBody>
          <a:bodyPr/>
          <a:lstStyle/>
          <a:p>
            <a:pPr algn="ctr"/>
            <a:r>
              <a:rPr lang="en-US" sz="3200" b="0" dirty="0">
                <a:latin typeface="+mn-lt"/>
              </a:rPr>
              <a:t>Mitigation Strategy: Retractable Radiators</a:t>
            </a:r>
          </a:p>
        </p:txBody>
      </p:sp>
      <p:sp>
        <p:nvSpPr>
          <p:cNvPr id="37" name="Slide Number Placeholder 3"/>
          <p:cNvSpPr>
            <a:spLocks noGrp="1"/>
          </p:cNvSpPr>
          <p:nvPr>
            <p:ph type="sldNum" sz="quarter" idx="10"/>
          </p:nvPr>
        </p:nvSpPr>
        <p:spPr>
          <a:xfrm>
            <a:off x="9347200" y="6293816"/>
            <a:ext cx="2844800" cy="365125"/>
          </a:xfrm>
        </p:spPr>
        <p:txBody>
          <a:bodyPr/>
          <a:lstStyle/>
          <a:p>
            <a:pPr>
              <a:defRPr/>
            </a:pPr>
            <a:fld id="{A587C384-89D6-8141-B091-9776852F31EF}" type="slidenum">
              <a:rPr lang="en-US" altLang="x-none" smtClean="0"/>
              <a:pPr>
                <a:defRPr/>
              </a:pPr>
              <a:t>13</a:t>
            </a:fld>
            <a:endParaRPr lang="en-US" altLang="x-none" dirty="0"/>
          </a:p>
        </p:txBody>
      </p:sp>
      <p:pic>
        <p:nvPicPr>
          <p:cNvPr id="38" name="Picture 3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876300"/>
            <a:ext cx="2773921" cy="2833362"/>
          </a:xfrm>
          <a:prstGeom prst="rect">
            <a:avLst/>
          </a:prstGeom>
        </p:spPr>
      </p:pic>
      <p:pic>
        <p:nvPicPr>
          <p:cNvPr id="39" name="Picture 3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67800" y="876300"/>
            <a:ext cx="2777883" cy="2821473"/>
          </a:xfrm>
          <a:prstGeom prst="rect">
            <a:avLst/>
          </a:prstGeom>
        </p:spPr>
      </p:pic>
      <p:pic>
        <p:nvPicPr>
          <p:cNvPr id="40" name="Picture 39"/>
          <p:cNvPicPr>
            <a:picLocks noChangeAspect="1"/>
          </p:cNvPicPr>
          <p:nvPr/>
        </p:nvPicPr>
        <p:blipFill>
          <a:blip r:embed="rId4"/>
          <a:stretch>
            <a:fillRect/>
          </a:stretch>
        </p:blipFill>
        <p:spPr>
          <a:xfrm>
            <a:off x="76200" y="866775"/>
            <a:ext cx="5499069" cy="4834547"/>
          </a:xfrm>
          <a:prstGeom prst="rect">
            <a:avLst/>
          </a:prstGeom>
        </p:spPr>
      </p:pic>
      <p:pic>
        <p:nvPicPr>
          <p:cNvPr id="41" name="Picture 4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6000" y="3679203"/>
            <a:ext cx="2777883" cy="2809585"/>
          </a:xfrm>
          <a:prstGeom prst="rect">
            <a:avLst/>
          </a:prstGeom>
        </p:spPr>
      </p:pic>
      <p:pic>
        <p:nvPicPr>
          <p:cNvPr id="42" name="Picture 4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067800" y="3679203"/>
            <a:ext cx="2773921" cy="2809585"/>
          </a:xfrm>
          <a:prstGeom prst="rect">
            <a:avLst/>
          </a:prstGeom>
        </p:spPr>
      </p:pic>
      <p:sp>
        <p:nvSpPr>
          <p:cNvPr id="43" name="Rectangle 42"/>
          <p:cNvSpPr/>
          <p:nvPr/>
        </p:nvSpPr>
        <p:spPr>
          <a:xfrm>
            <a:off x="10972800" y="3755403"/>
            <a:ext cx="861133"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black"/>
                </a:solidFill>
                <a:effectLst/>
                <a:uLnTx/>
                <a:uFillTx/>
              </a:rPr>
              <a:t>α=1</a:t>
            </a:r>
            <a:r>
              <a:rPr lang="en-US" kern="0" noProof="0" dirty="0">
                <a:solidFill>
                  <a:prstClr val="black"/>
                </a:solidFill>
              </a:rPr>
              <a:t>5</a:t>
            </a:r>
            <a:r>
              <a:rPr kumimoji="0" lang="el-GR" sz="1800" b="0" i="0" u="none" strike="noStrike" kern="0" cap="none" spc="0" normalizeH="0" baseline="0" noProof="0" dirty="0">
                <a:ln>
                  <a:noFill/>
                </a:ln>
                <a:solidFill>
                  <a:prstClr val="black"/>
                </a:solidFill>
                <a:effectLst/>
                <a:uLnTx/>
                <a:uFillTx/>
              </a:rPr>
              <a:t>0°</a:t>
            </a:r>
            <a:endParaRPr kumimoji="0" lang="en-US" sz="1800" b="0" i="0" u="none" strike="noStrike" kern="0" cap="none" spc="0" normalizeH="0" baseline="0" noProof="0" dirty="0">
              <a:ln>
                <a:noFill/>
              </a:ln>
              <a:solidFill>
                <a:prstClr val="black"/>
              </a:solidFill>
              <a:effectLst/>
              <a:uLnTx/>
              <a:uFillTx/>
            </a:endParaRPr>
          </a:p>
        </p:txBody>
      </p:sp>
      <p:sp>
        <p:nvSpPr>
          <p:cNvPr id="44" name="Rectangle 43"/>
          <p:cNvSpPr/>
          <p:nvPr/>
        </p:nvSpPr>
        <p:spPr>
          <a:xfrm>
            <a:off x="8191500" y="876300"/>
            <a:ext cx="627095"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black"/>
                </a:solidFill>
                <a:effectLst/>
                <a:uLnTx/>
                <a:uFillTx/>
              </a:rPr>
              <a:t>α=0°</a:t>
            </a:r>
            <a:endParaRPr kumimoji="0" lang="en-US" sz="1800" b="0" i="0" u="none" strike="noStrike" kern="0" cap="none" spc="0" normalizeH="0" baseline="0" noProof="0" dirty="0">
              <a:ln>
                <a:noFill/>
              </a:ln>
              <a:solidFill>
                <a:prstClr val="black"/>
              </a:solidFill>
              <a:effectLst/>
              <a:uLnTx/>
              <a:uFillTx/>
            </a:endParaRPr>
          </a:p>
        </p:txBody>
      </p:sp>
      <p:sp>
        <p:nvSpPr>
          <p:cNvPr id="45" name="Rectangle 44"/>
          <p:cNvSpPr/>
          <p:nvPr/>
        </p:nvSpPr>
        <p:spPr>
          <a:xfrm>
            <a:off x="11163300" y="952500"/>
            <a:ext cx="744114"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black"/>
                </a:solidFill>
                <a:effectLst/>
                <a:uLnTx/>
                <a:uFillTx/>
              </a:rPr>
              <a:t>α=</a:t>
            </a:r>
            <a:r>
              <a:rPr kumimoji="0" lang="en-US" sz="1800" b="0" i="0" u="none" strike="noStrike" kern="0" cap="none" spc="0" normalizeH="0" baseline="0" noProof="0" dirty="0">
                <a:ln>
                  <a:noFill/>
                </a:ln>
                <a:solidFill>
                  <a:prstClr val="black"/>
                </a:solidFill>
                <a:effectLst/>
                <a:uLnTx/>
                <a:uFillTx/>
              </a:rPr>
              <a:t>3</a:t>
            </a:r>
            <a:r>
              <a:rPr kumimoji="0" lang="el-GR" sz="1800" b="0" i="0" u="none" strike="noStrike" kern="0" cap="none" spc="0" normalizeH="0" baseline="0" noProof="0" dirty="0">
                <a:ln>
                  <a:noFill/>
                </a:ln>
                <a:solidFill>
                  <a:prstClr val="black"/>
                </a:solidFill>
                <a:effectLst/>
                <a:uLnTx/>
                <a:uFillTx/>
              </a:rPr>
              <a:t>0°</a:t>
            </a:r>
            <a:endParaRPr kumimoji="0" lang="en-US" sz="1800" b="0" i="0" u="none" strike="noStrike" kern="0" cap="none" spc="0" normalizeH="0" baseline="0" noProof="0" dirty="0">
              <a:ln>
                <a:noFill/>
              </a:ln>
              <a:solidFill>
                <a:prstClr val="black"/>
              </a:solidFill>
              <a:effectLst/>
              <a:uLnTx/>
              <a:uFillTx/>
            </a:endParaRPr>
          </a:p>
        </p:txBody>
      </p:sp>
      <p:sp>
        <p:nvSpPr>
          <p:cNvPr id="46" name="Rectangle 45"/>
          <p:cNvSpPr/>
          <p:nvPr/>
        </p:nvSpPr>
        <p:spPr>
          <a:xfrm>
            <a:off x="8115300" y="3755403"/>
            <a:ext cx="744114"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black"/>
                </a:solidFill>
                <a:effectLst/>
                <a:uLnTx/>
                <a:uFillTx/>
              </a:rPr>
              <a:t>α=</a:t>
            </a:r>
            <a:r>
              <a:rPr kumimoji="0" lang="en-US" sz="1800" b="0" i="0" u="none" strike="noStrike" kern="0" cap="none" spc="0" normalizeH="0" baseline="0" noProof="0" dirty="0">
                <a:ln>
                  <a:noFill/>
                </a:ln>
                <a:solidFill>
                  <a:prstClr val="black"/>
                </a:solidFill>
                <a:effectLst/>
                <a:uLnTx/>
                <a:uFillTx/>
              </a:rPr>
              <a:t>6</a:t>
            </a:r>
            <a:r>
              <a:rPr kumimoji="0" lang="el-GR" sz="1800" b="0" i="0" u="none" strike="noStrike" kern="0" cap="none" spc="0" normalizeH="0" baseline="0" noProof="0" dirty="0">
                <a:ln>
                  <a:noFill/>
                </a:ln>
                <a:solidFill>
                  <a:prstClr val="black"/>
                </a:solidFill>
                <a:effectLst/>
                <a:uLnTx/>
                <a:uFillTx/>
              </a:rPr>
              <a:t>0°</a:t>
            </a:r>
            <a:endParaRPr kumimoji="0" lang="en-US" sz="1800" b="0" i="0" u="none" strike="noStrike" kern="0" cap="none" spc="0" normalizeH="0" baseline="0" noProof="0" dirty="0">
              <a:ln>
                <a:noFill/>
              </a:ln>
              <a:solidFill>
                <a:prstClr val="black"/>
              </a:solidFill>
              <a:effectLst/>
              <a:uLnTx/>
              <a:uFillTx/>
            </a:endParaRPr>
          </a:p>
        </p:txBody>
      </p:sp>
      <p:grpSp>
        <p:nvGrpSpPr>
          <p:cNvPr id="47" name="Group 46"/>
          <p:cNvGrpSpPr/>
          <p:nvPr/>
        </p:nvGrpSpPr>
        <p:grpSpPr>
          <a:xfrm>
            <a:off x="3467100" y="3876675"/>
            <a:ext cx="1221658" cy="342900"/>
            <a:chOff x="228600" y="2095500"/>
            <a:chExt cx="1221658" cy="342900"/>
          </a:xfrm>
        </p:grpSpPr>
        <p:cxnSp>
          <p:nvCxnSpPr>
            <p:cNvPr id="48" name="Straight Connector 47"/>
            <p:cNvCxnSpPr/>
            <p:nvPr/>
          </p:nvCxnSpPr>
          <p:spPr>
            <a:xfrm>
              <a:off x="228600" y="2095500"/>
              <a:ext cx="304800" cy="342900"/>
            </a:xfrm>
            <a:prstGeom prst="line">
              <a:avLst/>
            </a:prstGeom>
            <a:noFill/>
            <a:ln w="6350" cap="flat" cmpd="sng" algn="ctr">
              <a:solidFill>
                <a:sysClr val="windowText" lastClr="000000"/>
              </a:solidFill>
              <a:prstDash val="solid"/>
              <a:miter lim="800000"/>
            </a:ln>
            <a:effectLst/>
          </p:spPr>
        </p:cxnSp>
        <p:cxnSp>
          <p:nvCxnSpPr>
            <p:cNvPr id="49" name="Straight Connector 48"/>
            <p:cNvCxnSpPr/>
            <p:nvPr/>
          </p:nvCxnSpPr>
          <p:spPr>
            <a:xfrm flipV="1">
              <a:off x="533400" y="2095500"/>
              <a:ext cx="304800" cy="342900"/>
            </a:xfrm>
            <a:prstGeom prst="line">
              <a:avLst/>
            </a:prstGeom>
            <a:noFill/>
            <a:ln w="6350" cap="flat" cmpd="sng" algn="ctr">
              <a:solidFill>
                <a:sysClr val="windowText" lastClr="000000"/>
              </a:solidFill>
              <a:prstDash val="solid"/>
              <a:miter lim="800000"/>
            </a:ln>
            <a:effectLst/>
          </p:spPr>
        </p:cxnSp>
        <p:cxnSp>
          <p:nvCxnSpPr>
            <p:cNvPr id="50" name="Straight Connector 49"/>
            <p:cNvCxnSpPr/>
            <p:nvPr/>
          </p:nvCxnSpPr>
          <p:spPr>
            <a:xfrm>
              <a:off x="838200" y="2095500"/>
              <a:ext cx="304800" cy="342900"/>
            </a:xfrm>
            <a:prstGeom prst="line">
              <a:avLst/>
            </a:prstGeom>
            <a:noFill/>
            <a:ln w="6350" cap="flat" cmpd="sng" algn="ctr">
              <a:solidFill>
                <a:sysClr val="windowText" lastClr="000000"/>
              </a:solidFill>
              <a:prstDash val="solid"/>
              <a:miter lim="800000"/>
            </a:ln>
            <a:effectLst/>
          </p:spPr>
        </p:cxnSp>
        <p:cxnSp>
          <p:nvCxnSpPr>
            <p:cNvPr id="51" name="Straight Connector 50"/>
            <p:cNvCxnSpPr/>
            <p:nvPr/>
          </p:nvCxnSpPr>
          <p:spPr>
            <a:xfrm flipV="1">
              <a:off x="1143000" y="2095500"/>
              <a:ext cx="307258" cy="342900"/>
            </a:xfrm>
            <a:prstGeom prst="line">
              <a:avLst/>
            </a:prstGeom>
            <a:noFill/>
            <a:ln w="6350" cap="flat" cmpd="sng" algn="ctr">
              <a:solidFill>
                <a:sysClr val="windowText" lastClr="000000"/>
              </a:solidFill>
              <a:prstDash val="solid"/>
              <a:miter lim="800000"/>
            </a:ln>
            <a:effectLst/>
          </p:spPr>
        </p:cxnSp>
      </p:grpSp>
      <p:sp>
        <p:nvSpPr>
          <p:cNvPr id="52" name="Arc 51"/>
          <p:cNvSpPr/>
          <p:nvPr/>
        </p:nvSpPr>
        <p:spPr>
          <a:xfrm>
            <a:off x="4155358" y="3970767"/>
            <a:ext cx="457200" cy="476250"/>
          </a:xfrm>
          <a:prstGeom prst="arc">
            <a:avLst>
              <a:gd name="adj1" fmla="val 13538877"/>
              <a:gd name="adj2" fmla="val 18925102"/>
            </a:avLst>
          </a:prstGeom>
          <a:noFill/>
          <a:ln w="19050" cap="flat" cmpd="sng" algn="ctr">
            <a:solidFill>
              <a:srgbClr val="5B9BD5"/>
            </a:solidFill>
            <a:prstDash val="solid"/>
            <a:miter lim="800000"/>
            <a:headEnd type="triangle"/>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3" name="TextBox 52"/>
          <p:cNvSpPr txBox="1"/>
          <p:nvPr/>
        </p:nvSpPr>
        <p:spPr>
          <a:xfrm>
            <a:off x="4204589" y="3601435"/>
            <a:ext cx="330540" cy="369332"/>
          </a:xfrm>
          <a:prstGeom prst="rect">
            <a:avLst/>
          </a:prstGeom>
          <a:noFill/>
        </p:spPr>
        <p:txBody>
          <a:bodyPr wrap="none" rtlCol="0">
            <a:spAutoFit/>
          </a:bodyPr>
          <a:lstStyle/>
          <a:p>
            <a:r>
              <a:rPr lang="en-US" i="1" dirty="0">
                <a:solidFill>
                  <a:prstClr val="black"/>
                </a:solidFill>
                <a:latin typeface="Symbol" panose="05050102010706020507" pitchFamily="18" charset="2"/>
              </a:rPr>
              <a:t>a</a:t>
            </a:r>
          </a:p>
        </p:txBody>
      </p:sp>
      <p:sp>
        <p:nvSpPr>
          <p:cNvPr id="54" name="Content Placeholder 2"/>
          <p:cNvSpPr txBox="1">
            <a:spLocks/>
          </p:cNvSpPr>
          <p:nvPr/>
        </p:nvSpPr>
        <p:spPr>
          <a:xfrm>
            <a:off x="4412" y="5600700"/>
            <a:ext cx="5812188" cy="6889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Stowing the thermal radiators for Survive-the-Night could greatly reduce energy storage requirements</a:t>
            </a:r>
            <a:r>
              <a:rPr kumimoji="0" lang="en-US" sz="2000" b="0" i="0" u="none" strike="noStrike" kern="1200" cap="none" spc="0" normalizeH="0" noProof="0" dirty="0">
                <a:ln>
                  <a:noFill/>
                </a:ln>
                <a:solidFill>
                  <a:srgbClr val="002060"/>
                </a:solidFill>
                <a:effectLst/>
                <a:uLnTx/>
                <a:uFillTx/>
                <a:latin typeface="Calibri" panose="020F0502020204030204"/>
                <a:ea typeface="+mn-ea"/>
                <a:cs typeface="+mn-cs"/>
              </a:rPr>
              <a:t> with a potential savings of </a:t>
            </a:r>
            <a:r>
              <a:rPr kumimoji="0" lang="en-US" sz="2000" b="1" i="0" u="none" strike="noStrike" kern="1200" cap="none" spc="0" normalizeH="0" noProof="0" dirty="0">
                <a:ln>
                  <a:noFill/>
                </a:ln>
                <a:solidFill>
                  <a:srgbClr val="002060"/>
                </a:solidFill>
                <a:effectLst/>
                <a:uLnTx/>
                <a:uFillTx/>
                <a:latin typeface="Calibri" panose="020F0502020204030204"/>
                <a:ea typeface="+mn-ea"/>
                <a:cs typeface="+mn-cs"/>
              </a:rPr>
              <a:t>234 kWh </a:t>
            </a:r>
            <a:r>
              <a:rPr kumimoji="0" lang="en-US" sz="2000" b="0" i="0" u="none" strike="noStrike" kern="1200" cap="none" spc="0" normalizeH="0" noProof="0" dirty="0">
                <a:ln>
                  <a:noFill/>
                </a:ln>
                <a:solidFill>
                  <a:srgbClr val="002060"/>
                </a:solidFill>
                <a:effectLst/>
                <a:uLnTx/>
                <a:uFillTx/>
                <a:latin typeface="Calibri" panose="020F0502020204030204"/>
                <a:ea typeface="+mn-ea"/>
                <a:cs typeface="+mn-cs"/>
              </a:rPr>
              <a:t>if stowed to 30</a:t>
            </a:r>
            <a:r>
              <a:rPr kumimoji="0" lang="en-US" sz="2000" b="0" i="0" u="none" strike="noStrike" kern="1200" cap="none" spc="0" normalizeH="0" baseline="30000" noProof="0" dirty="0">
                <a:ln>
                  <a:noFill/>
                </a:ln>
                <a:solidFill>
                  <a:srgbClr val="002060"/>
                </a:solidFill>
                <a:effectLst/>
                <a:uLnTx/>
                <a:uFillTx/>
                <a:latin typeface="Calibri" panose="020F0502020204030204"/>
                <a:ea typeface="+mn-ea"/>
                <a:cs typeface="+mn-cs"/>
              </a:rPr>
              <a:t>o</a:t>
            </a:r>
            <a:r>
              <a:rPr kumimoji="0" lang="en-US" sz="2000" b="0" i="0" u="none" strike="noStrike" kern="1200" cap="none" spc="0" normalizeH="0" noProof="0" dirty="0">
                <a:ln>
                  <a:noFill/>
                </a:ln>
                <a:solidFill>
                  <a:srgbClr val="00206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 </a:t>
            </a:r>
          </a:p>
        </p:txBody>
      </p:sp>
      <p:sp>
        <p:nvSpPr>
          <p:cNvPr id="55"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22" name="Picture 2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Tree>
    <p:extLst>
      <p:ext uri="{BB962C8B-B14F-4D97-AF65-F5344CB8AC3E}">
        <p14:creationId xmlns:p14="http://schemas.microsoft.com/office/powerpoint/2010/main" val="21051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A587C384-89D6-8141-B091-9776852F31EF}" type="slidenum">
              <a:rPr lang="en-US" altLang="x-none" smtClean="0"/>
              <a:pPr>
                <a:defRPr/>
              </a:pPr>
              <a:t>14</a:t>
            </a:fld>
            <a:endParaRPr lang="en-US" altLang="x-none" dirty="0"/>
          </a:p>
        </p:txBody>
      </p:sp>
      <p:sp>
        <p:nvSpPr>
          <p:cNvPr id="5" name="Title 1"/>
          <p:cNvSpPr>
            <a:spLocks noGrp="1"/>
          </p:cNvSpPr>
          <p:nvPr>
            <p:ph type="title"/>
          </p:nvPr>
        </p:nvSpPr>
        <p:spPr>
          <a:xfrm>
            <a:off x="931332" y="0"/>
            <a:ext cx="10295467" cy="742950"/>
          </a:xfrm>
        </p:spPr>
        <p:txBody>
          <a:bodyPr/>
          <a:lstStyle/>
          <a:p>
            <a:pPr algn="ctr"/>
            <a:r>
              <a:rPr lang="en-US" sz="3200" b="0" dirty="0">
                <a:latin typeface="+mn-lt"/>
              </a:rPr>
              <a:t>Survive-the-Night Thermal/Power Growth Sensitivity</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178812763"/>
              </p:ext>
            </p:extLst>
          </p:nvPr>
        </p:nvGraphicFramePr>
        <p:xfrm>
          <a:off x="573454" y="1384300"/>
          <a:ext cx="5143500" cy="537209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rot="-780000">
            <a:off x="2448541" y="4165600"/>
            <a:ext cx="2125005" cy="338554"/>
          </a:xfrm>
          <a:prstGeom prst="rect">
            <a:avLst/>
          </a:prstGeom>
          <a:noFill/>
        </p:spPr>
        <p:txBody>
          <a:bodyPr wrap="none" rtlCol="0">
            <a:spAutoFit/>
          </a:bodyPr>
          <a:lstStyle/>
          <a:p>
            <a:pPr eaLnBrk="1" fontAlgn="auto" hangingPunct="1">
              <a:spcBef>
                <a:spcPts val="0"/>
              </a:spcBef>
              <a:spcAft>
                <a:spcPts val="0"/>
              </a:spcAft>
            </a:pPr>
            <a:r>
              <a:rPr lang="en-US" sz="1600" b="0" i="1" dirty="0">
                <a:solidFill>
                  <a:prstClr val="black"/>
                </a:solidFill>
                <a:latin typeface="Calibri" panose="020F0502020204030204"/>
                <a:ea typeface="+mn-ea"/>
              </a:rPr>
              <a:t>Thermal Radiator Mass</a:t>
            </a:r>
          </a:p>
        </p:txBody>
      </p:sp>
      <p:sp>
        <p:nvSpPr>
          <p:cNvPr id="11" name="TextBox 10"/>
          <p:cNvSpPr txBox="1"/>
          <p:nvPr/>
        </p:nvSpPr>
        <p:spPr>
          <a:xfrm rot="-240000">
            <a:off x="2716666" y="5367722"/>
            <a:ext cx="1706814" cy="335168"/>
          </a:xfrm>
          <a:prstGeom prst="rect">
            <a:avLst/>
          </a:prstGeom>
          <a:noFill/>
        </p:spPr>
        <p:txBody>
          <a:bodyPr wrap="none" rtlCol="0">
            <a:spAutoFit/>
          </a:bodyPr>
          <a:lstStyle/>
          <a:p>
            <a:pPr eaLnBrk="1" fontAlgn="auto" hangingPunct="1">
              <a:spcBef>
                <a:spcPts val="0"/>
              </a:spcBef>
              <a:spcAft>
                <a:spcPts val="0"/>
              </a:spcAft>
            </a:pPr>
            <a:r>
              <a:rPr lang="en-US" sz="1600" b="0" i="1" dirty="0">
                <a:solidFill>
                  <a:prstClr val="black"/>
                </a:solidFill>
                <a:latin typeface="Calibri" panose="020F0502020204030204"/>
                <a:ea typeface="+mn-ea"/>
              </a:rPr>
              <a:t>Photovoltaic Mass</a:t>
            </a:r>
          </a:p>
        </p:txBody>
      </p:sp>
      <p:sp>
        <p:nvSpPr>
          <p:cNvPr id="12" name="TextBox 11"/>
          <p:cNvSpPr txBox="1"/>
          <p:nvPr/>
        </p:nvSpPr>
        <p:spPr>
          <a:xfrm rot="-960000">
            <a:off x="2326054" y="2946400"/>
            <a:ext cx="2319674" cy="338554"/>
          </a:xfrm>
          <a:prstGeom prst="rect">
            <a:avLst/>
          </a:prstGeom>
          <a:noFill/>
        </p:spPr>
        <p:txBody>
          <a:bodyPr wrap="none" rtlCol="0">
            <a:spAutoFit/>
          </a:bodyPr>
          <a:lstStyle/>
          <a:p>
            <a:pPr algn="l" eaLnBrk="1" fontAlgn="auto" hangingPunct="1">
              <a:spcBef>
                <a:spcPts val="0"/>
              </a:spcBef>
              <a:spcAft>
                <a:spcPts val="0"/>
              </a:spcAft>
            </a:pPr>
            <a:r>
              <a:rPr lang="en-US" sz="1600" b="0" i="1" dirty="0">
                <a:solidFill>
                  <a:prstClr val="black"/>
                </a:solidFill>
                <a:latin typeface="Calibri" panose="020F0502020204030204"/>
                <a:ea typeface="+mn-ea"/>
              </a:rPr>
              <a:t>Fuel Cell Logistics (H</a:t>
            </a:r>
            <a:r>
              <a:rPr lang="en-US" sz="1600" b="0" i="1" baseline="-25000" dirty="0">
                <a:solidFill>
                  <a:prstClr val="black"/>
                </a:solidFill>
                <a:latin typeface="Calibri" panose="020F0502020204030204"/>
                <a:ea typeface="+mn-ea"/>
              </a:rPr>
              <a:t>2</a:t>
            </a:r>
            <a:r>
              <a:rPr lang="en-US" sz="1600" b="0" i="1" dirty="0">
                <a:solidFill>
                  <a:prstClr val="black"/>
                </a:solidFill>
                <a:latin typeface="Calibri" panose="020F0502020204030204"/>
                <a:ea typeface="+mn-ea"/>
              </a:rPr>
              <a:t>/O</a:t>
            </a:r>
            <a:r>
              <a:rPr lang="en-US" sz="1600" b="0" i="1" baseline="-25000" dirty="0">
                <a:solidFill>
                  <a:prstClr val="black"/>
                </a:solidFill>
                <a:latin typeface="Calibri" panose="020F0502020204030204"/>
                <a:ea typeface="+mn-ea"/>
              </a:rPr>
              <a:t>2</a:t>
            </a:r>
            <a:r>
              <a:rPr lang="en-US" sz="1600" b="0" i="1" dirty="0">
                <a:solidFill>
                  <a:prstClr val="black"/>
                </a:solidFill>
                <a:latin typeface="Calibri" panose="020F0502020204030204"/>
                <a:ea typeface="+mn-ea"/>
              </a:rPr>
              <a:t>) </a:t>
            </a:r>
          </a:p>
        </p:txBody>
      </p:sp>
      <p:sp>
        <p:nvSpPr>
          <p:cNvPr id="13" name="TextBox 12"/>
          <p:cNvSpPr txBox="1"/>
          <p:nvPr/>
        </p:nvSpPr>
        <p:spPr>
          <a:xfrm rot="-900000">
            <a:off x="2519702" y="3571041"/>
            <a:ext cx="1919180" cy="276999"/>
          </a:xfrm>
          <a:prstGeom prst="rect">
            <a:avLst/>
          </a:prstGeom>
          <a:noFill/>
        </p:spPr>
        <p:txBody>
          <a:bodyPr wrap="none" rtlCol="0">
            <a:spAutoFit/>
          </a:bodyPr>
          <a:lstStyle/>
          <a:p>
            <a:pPr eaLnBrk="1" fontAlgn="auto" hangingPunct="1">
              <a:spcBef>
                <a:spcPts val="0"/>
              </a:spcBef>
              <a:spcAft>
                <a:spcPts val="0"/>
              </a:spcAft>
            </a:pPr>
            <a:r>
              <a:rPr lang="en-US" sz="1200" b="0" i="1" dirty="0">
                <a:solidFill>
                  <a:prstClr val="black"/>
                </a:solidFill>
                <a:latin typeface="Calibri" panose="020F0502020204030204"/>
                <a:ea typeface="+mn-ea"/>
              </a:rPr>
              <a:t>Regenerative Fuel Cell Mass</a:t>
            </a:r>
          </a:p>
        </p:txBody>
      </p:sp>
      <p:sp>
        <p:nvSpPr>
          <p:cNvPr id="14" name="TextBox 13"/>
          <p:cNvSpPr txBox="1"/>
          <p:nvPr/>
        </p:nvSpPr>
        <p:spPr>
          <a:xfrm>
            <a:off x="1663700" y="927100"/>
            <a:ext cx="3680175" cy="646331"/>
          </a:xfrm>
          <a:prstGeom prst="rect">
            <a:avLst/>
          </a:prstGeom>
          <a:noFill/>
        </p:spPr>
        <p:txBody>
          <a:bodyPr wrap="none" rtlCol="0">
            <a:spAutoFit/>
          </a:bodyPr>
          <a:lstStyle/>
          <a:p>
            <a:pPr algn="ctr" eaLnBrk="1" fontAlgn="auto" hangingPunct="1">
              <a:spcBef>
                <a:spcPts val="0"/>
              </a:spcBef>
              <a:spcAft>
                <a:spcPts val="0"/>
              </a:spcAft>
            </a:pPr>
            <a:r>
              <a:rPr lang="en-US" sz="1800" b="0" dirty="0">
                <a:solidFill>
                  <a:prstClr val="black"/>
                </a:solidFill>
                <a:latin typeface="Calibri" panose="020F0502020204030204"/>
                <a:ea typeface="+mn-ea"/>
              </a:rPr>
              <a:t>Total Radiator/Photovoltaic/Fuel Cell </a:t>
            </a:r>
          </a:p>
          <a:p>
            <a:pPr algn="ctr" eaLnBrk="1" fontAlgn="auto" hangingPunct="1">
              <a:spcBef>
                <a:spcPts val="0"/>
              </a:spcBef>
              <a:spcAft>
                <a:spcPts val="0"/>
              </a:spcAft>
            </a:pPr>
            <a:r>
              <a:rPr lang="en-US" sz="1800" b="0" dirty="0">
                <a:solidFill>
                  <a:prstClr val="black"/>
                </a:solidFill>
                <a:latin typeface="Calibri" panose="020F0502020204030204"/>
                <a:ea typeface="+mn-ea"/>
              </a:rPr>
              <a:t>Mass vs Electrical Power</a:t>
            </a:r>
          </a:p>
        </p:txBody>
      </p:sp>
      <p:sp>
        <p:nvSpPr>
          <p:cNvPr id="15" name="Content Placeholder 2"/>
          <p:cNvSpPr txBox="1">
            <a:spLocks/>
          </p:cNvSpPr>
          <p:nvPr/>
        </p:nvSpPr>
        <p:spPr>
          <a:xfrm>
            <a:off x="5714675" y="1523999"/>
            <a:ext cx="5876192" cy="43264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33399">
                    <a:lumMod val="75000"/>
                  </a:srgbClr>
                </a:solidFill>
                <a:effectLst/>
                <a:uLnTx/>
                <a:uFillTx/>
                <a:ea typeface="+mn-ea"/>
                <a:cs typeface="+mn-cs"/>
              </a:rPr>
              <a:t>In the baseline design, a Regenerative Fuel Cell (RFC) provides energy needed to support a 100 hour Survive-the-Night Scenario for a given thermal radiator size.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33399">
                    <a:lumMod val="75000"/>
                  </a:srgbClr>
                </a:solidFill>
                <a:effectLst/>
                <a:uLnTx/>
                <a:uFillTx/>
                <a:ea typeface="+mn-ea"/>
                <a:cs typeface="+mn-cs"/>
              </a:rPr>
              <a:t>RFC electrical power and waste heat are utilized to maintain habitat and prevent radiator freezing during the Survive-the-Night scenario.</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rgbClr val="333399">
                    <a:lumMod val="75000"/>
                  </a:srgbClr>
                </a:solidFill>
              </a:rPr>
              <a:t>The impact of electrical power system growth versus system mass is shown.</a:t>
            </a:r>
            <a:endParaRPr kumimoji="0" lang="en-US" sz="1800" b="0" i="0" u="none" strike="noStrike" kern="1200" cap="none" spc="0" normalizeH="0" baseline="0" noProof="0" dirty="0">
              <a:ln>
                <a:noFill/>
              </a:ln>
              <a:solidFill>
                <a:srgbClr val="333399">
                  <a:lumMod val="75000"/>
                </a:srgbClr>
              </a:solidFill>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rgbClr val="333399">
                    <a:lumMod val="75000"/>
                  </a:srgbClr>
                </a:solidFill>
              </a:rPr>
              <a:t>Both the thermal radiator and photovoltaic masses increase proportionally with an increase in electrical power.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33399">
                    <a:lumMod val="75000"/>
                  </a:srgbClr>
                </a:solidFill>
                <a:effectLst/>
                <a:uLnTx/>
                <a:uFillTx/>
                <a:ea typeface="+mn-ea"/>
                <a:cs typeface="+mn-cs"/>
              </a:rPr>
              <a:t>The</a:t>
            </a:r>
            <a:r>
              <a:rPr kumimoji="0" lang="en-US" sz="1800" b="0" i="0" u="none" strike="noStrike" kern="1200" cap="none" spc="0" normalizeH="0" noProof="0" dirty="0">
                <a:ln>
                  <a:noFill/>
                </a:ln>
                <a:solidFill>
                  <a:srgbClr val="333399">
                    <a:lumMod val="75000"/>
                  </a:srgbClr>
                </a:solidFill>
                <a:effectLst/>
                <a:uLnTx/>
                <a:uFillTx/>
                <a:ea typeface="+mn-ea"/>
                <a:cs typeface="+mn-cs"/>
              </a:rPr>
              <a:t> regenerative fuel cell mass is nearly constant </a:t>
            </a:r>
            <a:r>
              <a:rPr lang="en-US" sz="1800" dirty="0">
                <a:solidFill>
                  <a:srgbClr val="333399">
                    <a:lumMod val="75000"/>
                  </a:srgbClr>
                </a:solidFill>
              </a:rPr>
              <a:t>with increasing power with the primary effect being a small increase in logistics. </a:t>
            </a:r>
            <a:endParaRPr kumimoji="0" lang="en-US" sz="1800" b="0" i="0" u="none" strike="noStrike" kern="1200" cap="none" spc="0" normalizeH="0" baseline="0" noProof="0" dirty="0">
              <a:ln>
                <a:noFill/>
              </a:ln>
              <a:solidFill>
                <a:srgbClr val="333399">
                  <a:lumMod val="75000"/>
                </a:srgbClr>
              </a:solidFill>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33399">
                    <a:lumMod val="75000"/>
                  </a:srgbClr>
                </a:solidFill>
                <a:effectLst/>
                <a:uLnTx/>
                <a:uFillTx/>
                <a:ea typeface="+mn-ea"/>
                <a:cs typeface="+mn-cs"/>
              </a:rPr>
              <a:t>Additional Electrical Power System (EPS) mass may be required to scale up peripheral distribution components for increased power requirements.</a:t>
            </a:r>
          </a:p>
        </p:txBody>
      </p:sp>
    </p:spTree>
    <p:extLst>
      <p:ext uri="{BB962C8B-B14F-4D97-AF65-F5344CB8AC3E}">
        <p14:creationId xmlns:p14="http://schemas.microsoft.com/office/powerpoint/2010/main" val="2689406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A587C384-89D6-8141-B091-9776852F31EF}" type="slidenum">
              <a:rPr lang="en-US" altLang="x-none" smtClean="0"/>
              <a:pPr>
                <a:defRPr/>
              </a:pPr>
              <a:t>15</a:t>
            </a:fld>
            <a:endParaRPr lang="en-US" altLang="x-none" dirty="0"/>
          </a:p>
        </p:txBody>
      </p:sp>
      <p:sp>
        <p:nvSpPr>
          <p:cNvPr id="5" name="Title 1"/>
          <p:cNvSpPr>
            <a:spLocks noGrp="1"/>
          </p:cNvSpPr>
          <p:nvPr>
            <p:ph type="title"/>
          </p:nvPr>
        </p:nvSpPr>
        <p:spPr>
          <a:xfrm>
            <a:off x="931332" y="0"/>
            <a:ext cx="10295467" cy="742950"/>
          </a:xfrm>
        </p:spPr>
        <p:txBody>
          <a:bodyPr/>
          <a:lstStyle/>
          <a:p>
            <a:pPr algn="ctr"/>
            <a:r>
              <a:rPr lang="en-US" sz="3200" b="0" dirty="0">
                <a:latin typeface="+mn-lt"/>
              </a:rPr>
              <a:t>Summary</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7" name="Content Placeholder 2"/>
          <p:cNvSpPr txBox="1">
            <a:spLocks/>
          </p:cNvSpPr>
          <p:nvPr/>
        </p:nvSpPr>
        <p:spPr bwMode="auto">
          <a:xfrm>
            <a:off x="965200" y="1117600"/>
            <a:ext cx="11015133"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333399"/>
                </a:solidFill>
                <a:effectLst/>
                <a:uLnTx/>
                <a:uFillTx/>
              </a:rPr>
              <a:t>A TCS Reference Architecture for a 30-day Surface Habitat mission to the Lunar South Pole is presented.</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2000" b="0" i="0" u="none" strike="noStrike" kern="0" cap="none" spc="0" normalizeH="0" baseline="0" noProof="0" dirty="0">
              <a:ln>
                <a:noFill/>
              </a:ln>
              <a:solidFill>
                <a:srgbClr val="333399"/>
              </a:solidFill>
              <a:effectLst/>
              <a:uLnTx/>
              <a:uFillTx/>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333399"/>
                </a:solidFill>
                <a:effectLst/>
                <a:uLnTx/>
                <a:uFillTx/>
              </a:rPr>
              <a:t>TCS and energy storage needs may be minimized through Survive-the-Night mitigation strategies.</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2000" b="0" i="0" u="none" strike="noStrike" kern="0" cap="none" spc="0" normalizeH="0" baseline="0" noProof="0" dirty="0">
              <a:ln>
                <a:noFill/>
              </a:ln>
              <a:solidFill>
                <a:srgbClr val="333399"/>
              </a:solidFill>
              <a:effectLst/>
              <a:uLnTx/>
              <a:uFillTx/>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333399"/>
                </a:solidFill>
                <a:effectLst/>
                <a:uLnTx/>
                <a:uFillTx/>
              </a:rPr>
              <a:t>Fixed re-generable fuel cell mass impacts for Survive-the-Night appear to be slight with increasing radiator size. The amount of water or oxygen/hydrogen required for Survive-the-Night energy storage will grow with increased radiator size (approximately 130 kg per 10 kWe).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000" b="0" i="0" u="none" strike="noStrike" kern="0" cap="none" spc="0" normalizeH="0" baseline="0" noProof="0" dirty="0">
              <a:ln>
                <a:noFill/>
              </a:ln>
              <a:solidFill>
                <a:srgbClr val="333399"/>
              </a:solidFill>
              <a:effectLst/>
              <a:uLnTx/>
              <a:uFillTx/>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333399"/>
                </a:solidFill>
                <a:effectLst/>
                <a:uLnTx/>
                <a:uFillTx/>
              </a:rPr>
              <a:t>Future plans are to continue refinement of the SH ATCS concept with detailed thermal modeling to provide performance predictions and support trade studies.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lang="en-US" sz="2000" kern="0" dirty="0">
              <a:solidFill>
                <a:srgbClr val="333399"/>
              </a:solidFill>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333399"/>
                </a:solidFill>
                <a:effectLst/>
                <a:uLnTx/>
                <a:uFillTx/>
              </a:rPr>
              <a:t>Special thanks to NextSTEP Habitation </a:t>
            </a:r>
            <a:r>
              <a:rPr lang="en-US" sz="2000" kern="0" dirty="0">
                <a:solidFill>
                  <a:srgbClr val="333399"/>
                </a:solidFill>
              </a:rPr>
              <a:t>Systems Development</a:t>
            </a:r>
            <a:r>
              <a:rPr kumimoji="0" lang="en-US" sz="2000" b="0" i="0" u="none" strike="noStrike" kern="0" cap="none" spc="0" normalizeH="0" baseline="0" noProof="0" dirty="0">
                <a:ln>
                  <a:noFill/>
                </a:ln>
                <a:solidFill>
                  <a:srgbClr val="333399"/>
                </a:solidFill>
                <a:effectLst/>
                <a:uLnTx/>
                <a:uFillTx/>
              </a:rPr>
              <a:t> (NASA/MSFC/HP40)</a:t>
            </a:r>
            <a:r>
              <a:rPr kumimoji="0" lang="en-US" sz="2000" b="0" i="0" u="none" strike="noStrike" kern="0" cap="none" spc="0" normalizeH="0" noProof="0" dirty="0">
                <a:ln>
                  <a:noFill/>
                </a:ln>
                <a:solidFill>
                  <a:srgbClr val="333399"/>
                </a:solidFill>
                <a:effectLst/>
                <a:uLnTx/>
                <a:uFillTx/>
              </a:rPr>
              <a:t> for sponsoring this work.</a:t>
            </a:r>
            <a:endParaRPr kumimoji="0" lang="en-US" sz="2000" b="0" i="0" u="none" strike="noStrike" kern="0" cap="none" spc="0" normalizeH="0" baseline="0" noProof="0" dirty="0">
              <a:ln>
                <a:noFill/>
              </a:ln>
              <a:solidFill>
                <a:srgbClr val="333399"/>
              </a:solidFill>
              <a:effectLst/>
              <a:uLnTx/>
              <a:uFillTx/>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800" b="0" i="0" u="none" strike="noStrike" kern="0" cap="none" spc="0" normalizeH="0" baseline="0" noProof="0" dirty="0">
              <a:ln>
                <a:noFill/>
              </a:ln>
              <a:solidFill>
                <a:srgbClr val="333399"/>
              </a:solidFill>
              <a:effectLst/>
              <a:uLnTx/>
              <a:uFillTx/>
              <a:latin typeface="Arial"/>
              <a:ea typeface="ＭＳ Ｐゴシック"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800" b="0" i="0" u="none" strike="noStrike" kern="0" cap="none" spc="0" normalizeH="0" baseline="0" noProof="0" dirty="0">
              <a:ln>
                <a:noFill/>
              </a:ln>
              <a:solidFill>
                <a:srgbClr val="333399"/>
              </a:solidFill>
              <a:effectLst/>
              <a:uLnTx/>
              <a:uFillTx/>
              <a:latin typeface="Arial"/>
              <a:ea typeface="ＭＳ Ｐゴシック"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800" b="0" i="0" u="none" strike="noStrike" kern="0" cap="none" spc="0" normalizeH="0" baseline="0" noProof="0" dirty="0">
              <a:ln>
                <a:noFill/>
              </a:ln>
              <a:solidFill>
                <a:srgbClr val="333399"/>
              </a:solidFill>
              <a:effectLst/>
              <a:uLnTx/>
              <a:uFillTx/>
              <a:latin typeface="Arial"/>
              <a:ea typeface="ＭＳ Ｐゴシック" charset="0"/>
              <a:cs typeface="+mn-cs"/>
            </a:endParaRPr>
          </a:p>
        </p:txBody>
      </p:sp>
    </p:spTree>
    <p:extLst>
      <p:ext uri="{BB962C8B-B14F-4D97-AF65-F5344CB8AC3E}">
        <p14:creationId xmlns:p14="http://schemas.microsoft.com/office/powerpoint/2010/main" val="325946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00" y="0"/>
            <a:ext cx="10287000" cy="742950"/>
          </a:xfrm>
        </p:spPr>
        <p:txBody>
          <a:bodyPr/>
          <a:lstStyle/>
          <a:p>
            <a:pPr algn="ctr"/>
            <a:r>
              <a:rPr lang="en-US" sz="3200" b="0" kern="0" dirty="0">
                <a:latin typeface="+mn-lt"/>
                <a:ea typeface="ＭＳ Ｐゴシック" charset="0"/>
                <a:cs typeface="+mj-cs"/>
              </a:rPr>
              <a:t>Overview </a:t>
            </a:r>
            <a:endParaRPr lang="en-US" sz="3200" b="0" dirty="0">
              <a:latin typeface="+mn-lt"/>
            </a:endParaRPr>
          </a:p>
        </p:txBody>
      </p:sp>
      <p:sp>
        <p:nvSpPr>
          <p:cNvPr id="159" name="Content Placeholder 2"/>
          <p:cNvSpPr txBox="1">
            <a:spLocks/>
          </p:cNvSpPr>
          <p:nvPr/>
        </p:nvSpPr>
        <p:spPr bwMode="auto">
          <a:xfrm>
            <a:off x="533399" y="1354667"/>
            <a:ext cx="9465733" cy="40005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002060"/>
                </a:solidFill>
                <a:effectLst/>
                <a:uLnTx/>
                <a:uFillTx/>
                <a:ea typeface="ＭＳ Ｐゴシック" charset="0"/>
                <a:cs typeface="+mn-cs"/>
              </a:rPr>
              <a:t>The NASA Next Space Technologies for Exploration Partnerships (NextSTEP) Broad Area Announcement (BAA) for Habitation (Appendix A) was released in April 2016, with a focus on developing a habitation capability in cis-lunar space through multiple commercial partnerships.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000" b="0" i="0" u="none" strike="noStrike" kern="0" cap="none" spc="0" normalizeH="0" baseline="0" noProof="0" dirty="0">
              <a:ln>
                <a:noFill/>
              </a:ln>
              <a:solidFill>
                <a:srgbClr val="002060"/>
              </a:solidFill>
              <a:effectLst/>
              <a:uLnTx/>
              <a:uFillTx/>
              <a:ea typeface="ＭＳ Ｐゴシック"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002060"/>
                </a:solidFill>
                <a:effectLst/>
                <a:uLnTx/>
                <a:uFillTx/>
                <a:ea typeface="ＭＳ Ｐゴシック" charset="0"/>
                <a:cs typeface="+mn-cs"/>
              </a:rPr>
              <a:t>As part of an overall habitation formulation strategy, NASA has developed a Lunar Surface Habitat (SH) Reference Architecture.</a:t>
            </a:r>
          </a:p>
          <a:p>
            <a:pPr lvl="0">
              <a:defRPr/>
            </a:pPr>
            <a:endParaRPr lang="en-US" sz="2000" kern="0" dirty="0">
              <a:solidFill>
                <a:srgbClr val="002060"/>
              </a:solidFill>
            </a:endParaRPr>
          </a:p>
          <a:p>
            <a:pPr lvl="0">
              <a:defRPr/>
            </a:pPr>
            <a:r>
              <a:rPr lang="en-US" sz="2000" kern="0" dirty="0">
                <a:solidFill>
                  <a:srgbClr val="002060"/>
                </a:solidFill>
              </a:rPr>
              <a:t>The SH is assumed to be comprised of an inflatable volume, an airlock and a propulsive transfer element. </a:t>
            </a:r>
            <a:endParaRPr kumimoji="0" lang="en-US" sz="2000" b="0" i="0" u="none" strike="noStrike" kern="0" cap="none" spc="0" normalizeH="0" baseline="0" noProof="0" dirty="0">
              <a:ln>
                <a:noFill/>
              </a:ln>
              <a:solidFill>
                <a:srgbClr val="002060"/>
              </a:solidFill>
              <a:effectLst/>
              <a:uLnTx/>
              <a:uFillTx/>
              <a:ea typeface="ＭＳ Ｐゴシック"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000" b="0" i="0" u="none" strike="noStrike" kern="0" cap="none" spc="0" normalizeH="0" baseline="0" noProof="0" dirty="0">
              <a:ln>
                <a:noFill/>
              </a:ln>
              <a:solidFill>
                <a:srgbClr val="002060"/>
              </a:solidFill>
              <a:effectLst/>
              <a:uLnTx/>
              <a:uFillTx/>
              <a:ea typeface="ＭＳ Ｐゴシック"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rgbClr val="002060"/>
                </a:solidFill>
                <a:effectLst/>
                <a:uLnTx/>
                <a:uFillTx/>
                <a:ea typeface="ＭＳ Ｐゴシック" charset="0"/>
                <a:cs typeface="+mn-cs"/>
              </a:rPr>
              <a:t>A Thermal Control System (TCS) conceptual design for the SH based on the government design reference is presented with a focus on thermal radiator design, Survive-the-Night challenges</a:t>
            </a:r>
            <a:r>
              <a:rPr kumimoji="0" lang="en-US" sz="2000" b="0" i="0" u="none" strike="noStrike" kern="0" cap="none" spc="0" normalizeH="0" noProof="0" dirty="0">
                <a:ln>
                  <a:noFill/>
                </a:ln>
                <a:solidFill>
                  <a:srgbClr val="002060"/>
                </a:solidFill>
                <a:effectLst/>
                <a:uLnTx/>
                <a:uFillTx/>
                <a:ea typeface="ＭＳ Ｐゴシック" charset="0"/>
                <a:cs typeface="+mn-cs"/>
              </a:rPr>
              <a:t> </a:t>
            </a:r>
            <a:r>
              <a:rPr kumimoji="0" lang="en-US" sz="2000" b="0" i="0" u="none" strike="noStrike" kern="0" cap="none" spc="0" normalizeH="0" baseline="0" noProof="0" dirty="0">
                <a:ln>
                  <a:noFill/>
                </a:ln>
                <a:solidFill>
                  <a:srgbClr val="002060"/>
                </a:solidFill>
                <a:effectLst/>
                <a:uLnTx/>
                <a:uFillTx/>
                <a:ea typeface="ＭＳ Ｐゴシック" charset="0"/>
                <a:cs typeface="+mn-cs"/>
              </a:rPr>
              <a:t>and growth potential.  </a:t>
            </a:r>
          </a:p>
        </p:txBody>
      </p:sp>
      <p:pic>
        <p:nvPicPr>
          <p:cNvPr id="160" name="Picture 159">
            <a:extLst>
              <a:ext uri="{FF2B5EF4-FFF2-40B4-BE49-F238E27FC236}">
                <a16:creationId xmlns:a16="http://schemas.microsoft.com/office/drawing/2014/main" id="{E97E72A5-1DFB-4127-8496-C3F6F9E54497}"/>
              </a:ext>
            </a:extLst>
          </p:cNvPr>
          <p:cNvPicPr>
            <a:picLocks noChangeAspect="1"/>
          </p:cNvPicPr>
          <p:nvPr/>
        </p:nvPicPr>
        <p:blipFill>
          <a:blip r:embed="rId2"/>
          <a:stretch>
            <a:fillRect/>
          </a:stretch>
        </p:blipFill>
        <p:spPr>
          <a:xfrm>
            <a:off x="10325100" y="4135967"/>
            <a:ext cx="1390008" cy="2213040"/>
          </a:xfrm>
          <a:prstGeom prst="rect">
            <a:avLst/>
          </a:prstGeom>
        </p:spPr>
      </p:pic>
      <p:pic>
        <p:nvPicPr>
          <p:cNvPr id="161" name="Picture 160">
            <a:extLst>
              <a:ext uri="{FF2B5EF4-FFF2-40B4-BE49-F238E27FC236}">
                <a16:creationId xmlns:a16="http://schemas.microsoft.com/office/drawing/2014/main" id="{D387B13C-821F-40E2-B354-9EC9F22D57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48900" y="685800"/>
            <a:ext cx="1676400" cy="3356278"/>
          </a:xfrm>
          <a:prstGeom prst="rect">
            <a:avLst/>
          </a:prstGeom>
        </p:spPr>
      </p:pic>
      <p:sp>
        <p:nvSpPr>
          <p:cNvPr id="165"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9" name="Slide Number Placeholder 3"/>
          <p:cNvSpPr>
            <a:spLocks noGrp="1"/>
          </p:cNvSpPr>
          <p:nvPr/>
        </p:nvSpPr>
        <p:spPr>
          <a:xfrm>
            <a:off x="9287933" y="6396038"/>
            <a:ext cx="28448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000" kern="1200">
                <a:solidFill>
                  <a:srgbClr val="000000"/>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587C384-89D6-8141-B091-9776852F31EF}" type="slidenum">
              <a:rPr lang="en-US" altLang="x-none" smtClean="0"/>
              <a:pPr>
                <a:defRPr/>
              </a:pPr>
              <a:t>2</a:t>
            </a:fld>
            <a:endParaRPr lang="en-US" altLang="x-none" dirty="0"/>
          </a:p>
        </p:txBody>
      </p:sp>
    </p:spTree>
    <p:extLst>
      <p:ext uri="{BB962C8B-B14F-4D97-AF65-F5344CB8AC3E}">
        <p14:creationId xmlns:p14="http://schemas.microsoft.com/office/powerpoint/2010/main" val="127838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7999"/>
          </a:xfrm>
          <a:prstGeom prst="rect">
            <a:avLst/>
          </a:prstGeom>
        </p:spPr>
      </p:pic>
      <p:sp>
        <p:nvSpPr>
          <p:cNvPr id="4" name="Slide Number Placeholder 3"/>
          <p:cNvSpPr>
            <a:spLocks noGrp="1"/>
          </p:cNvSpPr>
          <p:nvPr>
            <p:ph type="sldNum" sz="quarter" idx="10"/>
          </p:nvPr>
        </p:nvSpPr>
        <p:spPr/>
        <p:txBody>
          <a:bodyPr/>
          <a:lstStyle/>
          <a:p>
            <a:pPr>
              <a:defRPr/>
            </a:pPr>
            <a:fld id="{A587C384-89D6-8141-B091-9776852F31EF}" type="slidenum">
              <a:rPr lang="en-US" altLang="x-none" smtClean="0"/>
              <a:pPr>
                <a:defRPr/>
              </a:pPr>
              <a:t>3</a:t>
            </a:fld>
            <a:endParaRPr lang="en-US" altLang="x-none" dirty="0"/>
          </a:p>
        </p:txBody>
      </p:sp>
      <p:graphicFrame>
        <p:nvGraphicFramePr>
          <p:cNvPr id="6" name="Table 5"/>
          <p:cNvGraphicFramePr>
            <a:graphicFrameLocks noGrp="1"/>
          </p:cNvGraphicFramePr>
          <p:nvPr>
            <p:extLst>
              <p:ext uri="{D42A27DB-BD31-4B8C-83A1-F6EECF244321}">
                <p14:modId xmlns:p14="http://schemas.microsoft.com/office/powerpoint/2010/main" val="69946398"/>
              </p:ext>
            </p:extLst>
          </p:nvPr>
        </p:nvGraphicFramePr>
        <p:xfrm>
          <a:off x="7509933" y="931333"/>
          <a:ext cx="4038600" cy="2533650"/>
        </p:xfrm>
        <a:graphic>
          <a:graphicData uri="http://schemas.openxmlformats.org/drawingml/2006/table">
            <a:tbl>
              <a:tblPr/>
              <a:tblGrid>
                <a:gridCol w="19812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tblGrid>
              <a:tr h="190500">
                <a:tc>
                  <a:txBody>
                    <a:bodyPr/>
                    <a:lstStyle/>
                    <a:p>
                      <a:pPr algn="l" fontAlgn="ctr"/>
                      <a:r>
                        <a:rPr lang="en-US" sz="1600" b="0" i="0" u="none" strike="noStrike" dirty="0">
                          <a:solidFill>
                            <a:schemeClr val="bg1"/>
                          </a:solidFill>
                          <a:effectLst/>
                          <a:latin typeface="+mn-lt"/>
                        </a:rPr>
                        <a:t>Crew:  </a:t>
                      </a:r>
                    </a:p>
                  </a:txBody>
                  <a:tcPr marL="9525" marR="9525" marT="9525" marB="0">
                    <a:lnL>
                      <a:noFill/>
                    </a:lnL>
                    <a:lnR>
                      <a:noFill/>
                    </a:lnR>
                    <a:lnT>
                      <a:noFill/>
                    </a:lnT>
                    <a:lnB>
                      <a:noFill/>
                    </a:lnB>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2-4</a:t>
                      </a:r>
                    </a:p>
                  </a:txBody>
                  <a:tcPr marL="9525" marR="9525" marT="9525" marB="0" anchor="ctr">
                    <a:lnL>
                      <a:noFill/>
                    </a:lnL>
                    <a:lnR>
                      <a:noFill/>
                    </a:lnR>
                    <a:lnT>
                      <a:noFill/>
                    </a:lnT>
                    <a:lnB>
                      <a:noFill/>
                    </a:lnB>
                  </a:tcPr>
                </a:tc>
                <a:extLst>
                  <a:ext uri="{0D108BD9-81ED-4DB2-BD59-A6C34878D82A}">
                    <a16:rowId xmlns:a16="http://schemas.microsoft.com/office/drawing/2014/main" val="10000"/>
                  </a:ext>
                </a:extLst>
              </a:tr>
              <a:tr h="190500">
                <a:tc>
                  <a:txBody>
                    <a:bodyPr/>
                    <a:lstStyle/>
                    <a:p>
                      <a:pPr algn="l" fontAlgn="ctr"/>
                      <a:r>
                        <a:rPr lang="en-US" sz="1600" b="0" i="0" u="none" strike="noStrike" dirty="0">
                          <a:solidFill>
                            <a:schemeClr val="bg1"/>
                          </a:solidFill>
                          <a:effectLst/>
                          <a:latin typeface="+mn-lt"/>
                        </a:rPr>
                        <a:t>Power:        </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15 kW</a:t>
                      </a:r>
                    </a:p>
                  </a:txBody>
                  <a:tcPr marL="9525" marR="9525" marT="9525" marB="0" anchor="ctr">
                    <a:lnL>
                      <a:noFill/>
                    </a:lnL>
                    <a:lnR>
                      <a:noFill/>
                    </a:lnR>
                    <a:lnT>
                      <a:noFill/>
                    </a:lnT>
                    <a:lnB>
                      <a:noFill/>
                    </a:lnB>
                  </a:tcPr>
                </a:tc>
                <a:extLst>
                  <a:ext uri="{0D108BD9-81ED-4DB2-BD59-A6C34878D82A}">
                    <a16:rowId xmlns:a16="http://schemas.microsoft.com/office/drawing/2014/main" val="10001"/>
                  </a:ext>
                </a:extLst>
              </a:tr>
              <a:tr h="190500">
                <a:tc>
                  <a:txBody>
                    <a:bodyPr/>
                    <a:lstStyle/>
                    <a:p>
                      <a:pPr algn="l" fontAlgn="ctr"/>
                      <a:r>
                        <a:rPr lang="en-US" sz="1600" b="0" i="0" u="none" strike="noStrike" dirty="0">
                          <a:solidFill>
                            <a:schemeClr val="bg1"/>
                          </a:solidFill>
                          <a:effectLst/>
                          <a:latin typeface="+mn-lt"/>
                        </a:rPr>
                        <a:t>Night Power:  </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2 kW</a:t>
                      </a:r>
                    </a:p>
                  </a:txBody>
                  <a:tcPr marL="9525" marR="9525" marT="9525" marB="0" anchor="ctr">
                    <a:lnL>
                      <a:noFill/>
                    </a:lnL>
                    <a:lnR>
                      <a:noFill/>
                    </a:lnR>
                    <a:lnT>
                      <a:noFill/>
                    </a:lnT>
                    <a:lnB>
                      <a:noFill/>
                    </a:lnB>
                  </a:tcPr>
                </a:tc>
                <a:extLst>
                  <a:ext uri="{0D108BD9-81ED-4DB2-BD59-A6C34878D82A}">
                    <a16:rowId xmlns:a16="http://schemas.microsoft.com/office/drawing/2014/main" val="10002"/>
                  </a:ext>
                </a:extLst>
              </a:tr>
              <a:tr h="190500">
                <a:tc>
                  <a:txBody>
                    <a:bodyPr/>
                    <a:lstStyle/>
                    <a:p>
                      <a:pPr algn="l" fontAlgn="ctr"/>
                      <a:r>
                        <a:rPr lang="en-US" sz="1600" b="0" i="0" u="none" strike="noStrike" dirty="0">
                          <a:solidFill>
                            <a:schemeClr val="bg1"/>
                          </a:solidFill>
                          <a:effectLst/>
                          <a:latin typeface="+mn-lt"/>
                        </a:rPr>
                        <a:t>Eclipse:    </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100 hours</a:t>
                      </a:r>
                    </a:p>
                  </a:txBody>
                  <a:tcPr marL="9525" marR="9525" marT="9525" marB="0" anchor="ctr">
                    <a:lnL>
                      <a:noFill/>
                    </a:lnL>
                    <a:lnR>
                      <a:noFill/>
                    </a:lnR>
                    <a:lnT>
                      <a:noFill/>
                    </a:lnT>
                    <a:lnB>
                      <a:noFill/>
                    </a:lnB>
                  </a:tcPr>
                </a:tc>
                <a:extLst>
                  <a:ext uri="{0D108BD9-81ED-4DB2-BD59-A6C34878D82A}">
                    <a16:rowId xmlns:a16="http://schemas.microsoft.com/office/drawing/2014/main" val="10003"/>
                  </a:ext>
                </a:extLst>
              </a:tr>
              <a:tr h="190500">
                <a:tc>
                  <a:txBody>
                    <a:bodyPr/>
                    <a:lstStyle/>
                    <a:p>
                      <a:pPr algn="l" fontAlgn="ctr"/>
                      <a:r>
                        <a:rPr lang="en-US" sz="1600" b="0" i="0" u="none" strike="noStrike" dirty="0">
                          <a:solidFill>
                            <a:schemeClr val="bg1"/>
                          </a:solidFill>
                          <a:effectLst/>
                          <a:latin typeface="+mn-lt"/>
                        </a:rPr>
                        <a:t>Pressure:     </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10.2 psia</a:t>
                      </a:r>
                    </a:p>
                  </a:txBody>
                  <a:tcPr marL="9525" marR="9525" marT="9525" marB="0" anchor="ctr">
                    <a:lnL>
                      <a:noFill/>
                    </a:lnL>
                    <a:lnR>
                      <a:noFill/>
                    </a:lnR>
                    <a:lnT>
                      <a:noFill/>
                    </a:lnT>
                    <a:lnB>
                      <a:noFill/>
                    </a:lnB>
                  </a:tcPr>
                </a:tc>
                <a:extLst>
                  <a:ext uri="{0D108BD9-81ED-4DB2-BD59-A6C34878D82A}">
                    <a16:rowId xmlns:a16="http://schemas.microsoft.com/office/drawing/2014/main" val="10004"/>
                  </a:ext>
                </a:extLst>
              </a:tr>
              <a:tr h="190500">
                <a:tc>
                  <a:txBody>
                    <a:bodyPr/>
                    <a:lstStyle/>
                    <a:p>
                      <a:pPr algn="l" fontAlgn="ctr"/>
                      <a:r>
                        <a:rPr lang="en-US" sz="1600" b="0" i="0" u="none" strike="noStrike" dirty="0">
                          <a:solidFill>
                            <a:schemeClr val="bg1"/>
                          </a:solidFill>
                          <a:effectLst/>
                          <a:latin typeface="+mn-lt"/>
                        </a:rPr>
                        <a:t>Lifetime:     </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15 years</a:t>
                      </a:r>
                    </a:p>
                  </a:txBody>
                  <a:tcPr marL="9525" marR="9525" marT="9525" marB="0" anchor="ctr">
                    <a:lnL>
                      <a:noFill/>
                    </a:lnL>
                    <a:lnR>
                      <a:noFill/>
                    </a:lnR>
                    <a:lnT>
                      <a:noFill/>
                    </a:lnT>
                    <a:lnB>
                      <a:noFill/>
                    </a:lnB>
                  </a:tcPr>
                </a:tc>
                <a:extLst>
                  <a:ext uri="{0D108BD9-81ED-4DB2-BD59-A6C34878D82A}">
                    <a16:rowId xmlns:a16="http://schemas.microsoft.com/office/drawing/2014/main" val="10005"/>
                  </a:ext>
                </a:extLst>
              </a:tr>
              <a:tr h="190500">
                <a:tc>
                  <a:txBody>
                    <a:bodyPr/>
                    <a:lstStyle/>
                    <a:p>
                      <a:pPr algn="l" fontAlgn="ctr"/>
                      <a:r>
                        <a:rPr lang="en-US" sz="1600" b="0" i="0" u="none" strike="noStrike" dirty="0">
                          <a:solidFill>
                            <a:schemeClr val="bg1"/>
                          </a:solidFill>
                          <a:effectLst/>
                          <a:latin typeface="+mn-lt"/>
                        </a:rPr>
                        <a:t>Mission Duration:</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30-60</a:t>
                      </a:r>
                      <a:r>
                        <a:rPr lang="en-US" sz="1600" b="0" i="0" u="none" strike="noStrike" baseline="0" dirty="0">
                          <a:solidFill>
                            <a:schemeClr val="bg1"/>
                          </a:solidFill>
                          <a:effectLst/>
                          <a:latin typeface="+mn-lt"/>
                        </a:rPr>
                        <a:t> days</a:t>
                      </a:r>
                      <a:endParaRPr lang="en-US" sz="1600" b="0" i="0" u="none" strike="noStrike" dirty="0">
                        <a:solidFill>
                          <a:schemeClr val="bg1"/>
                        </a:solidFill>
                        <a:effectLst/>
                        <a:latin typeface="+mn-lt"/>
                      </a:endParaRPr>
                    </a:p>
                  </a:txBody>
                  <a:tcPr marL="9525" marR="9525" marT="9525" marB="0" anchor="ctr">
                    <a:lnL>
                      <a:noFill/>
                    </a:lnL>
                    <a:lnR>
                      <a:noFill/>
                    </a:lnR>
                    <a:lnT>
                      <a:noFill/>
                    </a:lnT>
                    <a:lnB>
                      <a:noFill/>
                    </a:lnB>
                  </a:tcPr>
                </a:tc>
                <a:extLst>
                  <a:ext uri="{0D108BD9-81ED-4DB2-BD59-A6C34878D82A}">
                    <a16:rowId xmlns:a16="http://schemas.microsoft.com/office/drawing/2014/main" val="10006"/>
                  </a:ext>
                </a:extLst>
              </a:tr>
              <a:tr h="190500">
                <a:tc>
                  <a:txBody>
                    <a:bodyPr/>
                    <a:lstStyle/>
                    <a:p>
                      <a:pPr algn="l" fontAlgn="ctr"/>
                      <a:r>
                        <a:rPr lang="en-US" sz="1600" b="0" i="0" u="none" strike="noStrike" dirty="0">
                          <a:solidFill>
                            <a:schemeClr val="bg1"/>
                          </a:solidFill>
                          <a:effectLst/>
                          <a:latin typeface="+mn-lt"/>
                        </a:rPr>
                        <a:t>Mass:</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12 mT</a:t>
                      </a:r>
                    </a:p>
                  </a:txBody>
                  <a:tcPr marL="9525" marR="9525" marT="9525" marB="0" anchor="ctr">
                    <a:lnL>
                      <a:noFill/>
                    </a:lnL>
                    <a:lnR>
                      <a:noFill/>
                    </a:lnR>
                    <a:lnT>
                      <a:noFill/>
                    </a:lnT>
                    <a:lnB>
                      <a:noFill/>
                    </a:lnB>
                  </a:tcPr>
                </a:tc>
                <a:extLst>
                  <a:ext uri="{0D108BD9-81ED-4DB2-BD59-A6C34878D82A}">
                    <a16:rowId xmlns:a16="http://schemas.microsoft.com/office/drawing/2014/main" val="10007"/>
                  </a:ext>
                </a:extLst>
              </a:tr>
              <a:tr h="190500">
                <a:tc>
                  <a:txBody>
                    <a:bodyPr/>
                    <a:lstStyle/>
                    <a:p>
                      <a:pPr algn="l" fontAlgn="ctr"/>
                      <a:r>
                        <a:rPr lang="en-US" sz="1600" b="0" i="0" u="none" strike="noStrike" dirty="0">
                          <a:solidFill>
                            <a:schemeClr val="bg1"/>
                          </a:solidFill>
                          <a:effectLst/>
                          <a:latin typeface="+mn-lt"/>
                        </a:rPr>
                        <a:t>Habitable Volume:</a:t>
                      </a:r>
                    </a:p>
                  </a:txBody>
                  <a:tcPr marL="9525" marR="9525" marT="9525" marB="0">
                    <a:lnL>
                      <a:noFill/>
                    </a:lnL>
                    <a:lnR>
                      <a:noFill/>
                    </a:lnR>
                    <a:lnT>
                      <a:noFill/>
                    </a:lnT>
                    <a:lnB>
                      <a:noFill/>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n-lt"/>
                          <a:ea typeface="+mn-ea"/>
                          <a:cs typeface="+mn-cs"/>
                        </a:rPr>
                        <a:t>175 m</a:t>
                      </a:r>
                      <a:r>
                        <a:rPr kumimoji="0" lang="en-US" sz="1600" b="0" i="0" u="none" strike="noStrike" kern="1200" cap="none" spc="0" normalizeH="0" baseline="30000" noProof="0" dirty="0">
                          <a:ln>
                            <a:noFill/>
                          </a:ln>
                          <a:solidFill>
                            <a:prstClr val="white"/>
                          </a:solidFill>
                          <a:effectLst/>
                          <a:uLnTx/>
                          <a:uFillTx/>
                          <a:latin typeface="+mn-lt"/>
                          <a:ea typeface="+mn-ea"/>
                          <a:cs typeface="+mn-cs"/>
                        </a:rPr>
                        <a:t>3</a:t>
                      </a:r>
                      <a:endParaRPr lang="en-US" sz="1600" b="0" i="0" u="none" strike="noStrike" dirty="0">
                        <a:solidFill>
                          <a:schemeClr val="bg1"/>
                        </a:solidFill>
                        <a:effectLst/>
                        <a:latin typeface="+mn-lt"/>
                      </a:endParaRPr>
                    </a:p>
                  </a:txBody>
                  <a:tcPr marL="9525" marR="9525" marT="9525" marB="0" anchor="ctr">
                    <a:lnL>
                      <a:noFill/>
                    </a:lnL>
                    <a:lnR>
                      <a:noFill/>
                    </a:lnR>
                    <a:lnT>
                      <a:noFill/>
                    </a:lnT>
                    <a:lnB>
                      <a:noFill/>
                    </a:lnB>
                  </a:tcPr>
                </a:tc>
                <a:extLst>
                  <a:ext uri="{0D108BD9-81ED-4DB2-BD59-A6C34878D82A}">
                    <a16:rowId xmlns:a16="http://schemas.microsoft.com/office/drawing/2014/main" val="10008"/>
                  </a:ext>
                </a:extLst>
              </a:tr>
              <a:tr h="190500">
                <a:tc>
                  <a:txBody>
                    <a:bodyPr/>
                    <a:lstStyle/>
                    <a:p>
                      <a:pPr algn="l" fontAlgn="ctr"/>
                      <a:r>
                        <a:rPr lang="en-US" sz="1600" b="0" i="0" u="none" strike="noStrike" dirty="0">
                          <a:solidFill>
                            <a:schemeClr val="bg1"/>
                          </a:solidFill>
                          <a:effectLst/>
                          <a:latin typeface="+mn-lt"/>
                        </a:rPr>
                        <a:t>Location:     </a:t>
                      </a:r>
                    </a:p>
                  </a:txBody>
                  <a:tcPr marL="9525" marR="9525" marT="9525" marB="0">
                    <a:lnL>
                      <a:noFill/>
                    </a:lnL>
                    <a:lnR>
                      <a:noFill/>
                    </a:lnR>
                    <a:lnT>
                      <a:noFill/>
                    </a:lnT>
                    <a:lnB>
                      <a:noFill/>
                    </a:lnB>
                  </a:tcPr>
                </a:tc>
                <a:tc>
                  <a:txBody>
                    <a:bodyPr/>
                    <a:lstStyle/>
                    <a:p>
                      <a:pPr algn="ctr" fontAlgn="ctr"/>
                      <a:r>
                        <a:rPr lang="en-US" sz="1600" b="0" i="0" u="none" strike="noStrike" dirty="0">
                          <a:solidFill>
                            <a:schemeClr val="bg1"/>
                          </a:solidFill>
                          <a:effectLst/>
                          <a:latin typeface="+mn-lt"/>
                        </a:rPr>
                        <a:t>Lunar South Pole</a:t>
                      </a:r>
                    </a:p>
                  </a:txBody>
                  <a:tcPr marL="9525" marR="9525" marT="9525" marB="0" anchor="ctr">
                    <a:lnL>
                      <a:noFill/>
                    </a:lnL>
                    <a:lnR>
                      <a:noFill/>
                    </a:lnR>
                    <a:lnT>
                      <a:noFill/>
                    </a:lnT>
                    <a:lnB>
                      <a:noFill/>
                    </a:lnB>
                  </a:tcPr>
                </a:tc>
                <a:extLst>
                  <a:ext uri="{0D108BD9-81ED-4DB2-BD59-A6C34878D82A}">
                    <a16:rowId xmlns:a16="http://schemas.microsoft.com/office/drawing/2014/main" val="10009"/>
                  </a:ext>
                </a:extLst>
              </a:tr>
            </a:tbl>
          </a:graphicData>
        </a:graphic>
      </p:graphicFrame>
      <p:sp>
        <p:nvSpPr>
          <p:cNvPr id="9" name="Footer Placeholder 1"/>
          <p:cNvSpPr>
            <a:spLocks noGrp="1"/>
          </p:cNvSpPr>
          <p:nvPr>
            <p:ph type="ftr" sz="quarter" idx="11"/>
          </p:nvPr>
        </p:nvSpPr>
        <p:spPr>
          <a:xfrm>
            <a:off x="4165599" y="6356351"/>
            <a:ext cx="5317067" cy="365125"/>
          </a:xfrm>
          <a:prstGeom prst="rect">
            <a:avLst/>
          </a:prstGeom>
        </p:spPr>
        <p:txBody>
          <a:bodyPr/>
          <a:lstStyle>
            <a:lvl1pPr algn="ctr" defTabSz="457200">
              <a:defRPr sz="1400" i="1">
                <a:latin typeface="Calibri" charset="0"/>
              </a:defRPr>
            </a:lvl1pPr>
          </a:lstStyle>
          <a:p>
            <a:pPr>
              <a:defRPr/>
            </a:pPr>
            <a:r>
              <a:rPr lang="en-US" dirty="0">
                <a:solidFill>
                  <a:schemeClr val="bg1">
                    <a:lumMod val="85000"/>
                  </a:schemeClr>
                </a:solidFill>
              </a:rPr>
              <a:t>2022 IEEE Aerospace Conference March 5-12, 2022</a:t>
            </a:r>
          </a:p>
        </p:txBody>
      </p:sp>
      <p:sp>
        <p:nvSpPr>
          <p:cNvPr id="2" name="TextBox 1"/>
          <p:cNvSpPr txBox="1"/>
          <p:nvPr/>
        </p:nvSpPr>
        <p:spPr>
          <a:xfrm>
            <a:off x="7179732" y="59267"/>
            <a:ext cx="4114268" cy="954107"/>
          </a:xfrm>
          <a:prstGeom prst="rect">
            <a:avLst/>
          </a:prstGeom>
          <a:noFill/>
        </p:spPr>
        <p:txBody>
          <a:bodyPr wrap="none" rtlCol="0">
            <a:spAutoFit/>
          </a:bodyPr>
          <a:lstStyle/>
          <a:p>
            <a:pPr algn="ctr"/>
            <a:r>
              <a:rPr lang="en-US" sz="2800" dirty="0">
                <a:solidFill>
                  <a:schemeClr val="bg1"/>
                </a:solidFill>
                <a:cs typeface="Arial"/>
              </a:rPr>
              <a:t>Lunar Surface Habitat </a:t>
            </a:r>
          </a:p>
          <a:p>
            <a:pPr algn="ctr"/>
            <a:r>
              <a:rPr lang="en-US" sz="2800" dirty="0">
                <a:solidFill>
                  <a:schemeClr val="bg1"/>
                </a:solidFill>
                <a:cs typeface="Arial"/>
              </a:rPr>
              <a:t>Concept and Ground-rules </a:t>
            </a:r>
          </a:p>
        </p:txBody>
      </p:sp>
    </p:spTree>
    <p:extLst>
      <p:ext uri="{BB962C8B-B14F-4D97-AF65-F5344CB8AC3E}">
        <p14:creationId xmlns:p14="http://schemas.microsoft.com/office/powerpoint/2010/main" val="2702730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932" y="0"/>
            <a:ext cx="10320867" cy="742950"/>
          </a:xfrm>
        </p:spPr>
        <p:txBody>
          <a:bodyPr/>
          <a:lstStyle/>
          <a:p>
            <a:pPr algn="ctr"/>
            <a:r>
              <a:rPr lang="en-US" sz="3200" b="0" dirty="0">
                <a:latin typeface="+mn-lt"/>
              </a:rPr>
              <a:t>Surface Habitat TCS Description</a:t>
            </a:r>
          </a:p>
        </p:txBody>
      </p:sp>
      <p:sp>
        <p:nvSpPr>
          <p:cNvPr id="4" name="Content Placeholder 2"/>
          <p:cNvSpPr>
            <a:spLocks noGrp="1"/>
          </p:cNvSpPr>
          <p:nvPr>
            <p:ph idx="1"/>
          </p:nvPr>
        </p:nvSpPr>
        <p:spPr>
          <a:xfrm>
            <a:off x="315383" y="1003301"/>
            <a:ext cx="11648017" cy="5632889"/>
          </a:xfrm>
        </p:spPr>
        <p:txBody>
          <a:bodyPr/>
          <a:lstStyle/>
          <a:p>
            <a:r>
              <a:rPr lang="en-US" sz="2000" b="0" dirty="0">
                <a:solidFill>
                  <a:srgbClr val="002060"/>
                </a:solidFill>
                <a:latin typeface="Calibri" panose="020F0502020204030204" pitchFamily="34" charset="0"/>
                <a:ea typeface="Calibri" panose="020F0502020204030204" pitchFamily="34" charset="0"/>
                <a:cs typeface="Times New Roman" panose="02020603050405020304" pitchFamily="18" charset="0"/>
              </a:rPr>
              <a:t>The Surface Habitat (SH) Thermal Control System (TCS) is designed to reject 15 kWt of heat under nominal conditions at the Lunar South Pole with 48 m</a:t>
            </a:r>
            <a:r>
              <a:rPr lang="en-US" sz="2000" b="0" baseline="30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2</a:t>
            </a:r>
            <a:r>
              <a:rPr lang="en-US" sz="2000" b="0" dirty="0">
                <a:solidFill>
                  <a:srgbClr val="002060"/>
                </a:solidFill>
                <a:latin typeface="Calibri" panose="020F0502020204030204" pitchFamily="34" charset="0"/>
                <a:ea typeface="Calibri" panose="020F0502020204030204" pitchFamily="34" charset="0"/>
                <a:cs typeface="Times New Roman" panose="02020603050405020304" pitchFamily="18" charset="0"/>
              </a:rPr>
              <a:t> of radiator surface area (double sided). The two-sided deployable thermal radiators are derived from the International Space Station (ISS) design utilizing a honeycomb core. </a:t>
            </a:r>
          </a:p>
          <a:p>
            <a:r>
              <a:rPr lang="en-US" sz="2000" b="0" dirty="0">
                <a:solidFill>
                  <a:srgbClr val="002060"/>
                </a:solidFill>
                <a:latin typeface="Calibri" panose="020F0502020204030204" pitchFamily="34" charset="0"/>
                <a:ea typeface="Calibri" panose="020F0502020204030204" pitchFamily="34" charset="0"/>
                <a:cs typeface="Times New Roman" panose="02020603050405020304" pitchFamily="18" charset="0"/>
              </a:rPr>
              <a:t>The TCS has two loops with HFE 7200 as the working fluid externally and a 60/40 water/propylene glycol mixture as the internal fluid. </a:t>
            </a:r>
          </a:p>
          <a:p>
            <a:r>
              <a:rPr lang="en-US" sz="2000" b="0" dirty="0">
                <a:solidFill>
                  <a:srgbClr val="002060"/>
                </a:solidFill>
                <a:latin typeface="Calibri" panose="020F0502020204030204" pitchFamily="34" charset="0"/>
                <a:ea typeface="Calibri" panose="020F0502020204030204" pitchFamily="34" charset="0"/>
                <a:cs typeface="Times New Roman" panose="02020603050405020304" pitchFamily="18" charset="0"/>
              </a:rPr>
              <a:t>The internal TCS loop is subdivided to provide both low and moderate temperature service analogous to the ISS ATCS. The low temperature service is intended primarily for ECLSS (e.g. condensing heat exchanger) as well as any payloads that may require it.</a:t>
            </a:r>
          </a:p>
          <a:p>
            <a:r>
              <a:rPr lang="en-US" sz="2000" b="0" dirty="0">
                <a:solidFill>
                  <a:srgbClr val="002060"/>
                </a:solidFill>
                <a:latin typeface="Calibri" panose="020F0502020204030204" pitchFamily="34" charset="0"/>
                <a:ea typeface="Calibri" panose="020F0502020204030204" pitchFamily="34" charset="0"/>
                <a:cs typeface="Times New Roman" panose="02020603050405020304" pitchFamily="18" charset="0"/>
              </a:rPr>
              <a:t>Heritage hardware is utilized where possible.</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48720" y="4326903"/>
            <a:ext cx="2971800" cy="1969569"/>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95820" y="4326903"/>
            <a:ext cx="2971800" cy="1973461"/>
          </a:xfrm>
          <a:prstGeom prst="rect">
            <a:avLst/>
          </a:prstGeom>
        </p:spPr>
      </p:pic>
      <p:sp>
        <p:nvSpPr>
          <p:cNvPr id="7" name="TextBox 6"/>
          <p:cNvSpPr txBox="1"/>
          <p:nvPr/>
        </p:nvSpPr>
        <p:spPr>
          <a:xfrm>
            <a:off x="2295820" y="4326903"/>
            <a:ext cx="1422184" cy="276999"/>
          </a:xfrm>
          <a:prstGeom prst="rect">
            <a:avLst/>
          </a:prstGeom>
          <a:noFill/>
        </p:spPr>
        <p:txBody>
          <a:bodyPr wrap="none" rtlCol="0">
            <a:spAutoFit/>
          </a:bodyPr>
          <a:lstStyle/>
          <a:p>
            <a:r>
              <a:rPr lang="en-US" sz="1200" i="1" dirty="0">
                <a:solidFill>
                  <a:schemeClr val="bg1"/>
                </a:solidFill>
                <a:latin typeface="Arial"/>
                <a:cs typeface="Arial"/>
              </a:rPr>
              <a:t>ISS HRS Radiator</a:t>
            </a:r>
          </a:p>
        </p:txBody>
      </p:sp>
      <p:sp>
        <p:nvSpPr>
          <p:cNvPr id="8" name="TextBox 7"/>
          <p:cNvSpPr txBox="1"/>
          <p:nvPr/>
        </p:nvSpPr>
        <p:spPr>
          <a:xfrm>
            <a:off x="6486820" y="6003303"/>
            <a:ext cx="1284326" cy="276999"/>
          </a:xfrm>
          <a:prstGeom prst="rect">
            <a:avLst/>
          </a:prstGeom>
          <a:noFill/>
        </p:spPr>
        <p:txBody>
          <a:bodyPr wrap="none" rtlCol="0">
            <a:spAutoFit/>
          </a:bodyPr>
          <a:lstStyle/>
          <a:p>
            <a:r>
              <a:rPr lang="en-US" sz="1200" i="1" dirty="0">
                <a:solidFill>
                  <a:schemeClr val="bg1"/>
                </a:solidFill>
                <a:latin typeface="Arial"/>
                <a:cs typeface="Arial"/>
              </a:rPr>
              <a:t>X-38 Sublimator</a:t>
            </a:r>
          </a:p>
        </p:txBody>
      </p:sp>
      <p:sp>
        <p:nvSpPr>
          <p:cNvPr id="9"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11" name="Slide Number Placeholder 3"/>
          <p:cNvSpPr>
            <a:spLocks noGrp="1"/>
          </p:cNvSpPr>
          <p:nvPr>
            <p:ph type="sldNum" sz="quarter" idx="10"/>
          </p:nvPr>
        </p:nvSpPr>
        <p:spPr>
          <a:xfrm>
            <a:off x="9347200" y="6293816"/>
            <a:ext cx="2844800" cy="365125"/>
          </a:xfrm>
        </p:spPr>
        <p:txBody>
          <a:bodyPr/>
          <a:lstStyle/>
          <a:p>
            <a:pPr>
              <a:defRPr/>
            </a:pPr>
            <a:fld id="{A587C384-89D6-8141-B091-9776852F31EF}" type="slidenum">
              <a:rPr lang="en-US" altLang="x-none" smtClean="0"/>
              <a:pPr>
                <a:defRPr/>
              </a:pPr>
              <a:t>4</a:t>
            </a:fld>
            <a:endParaRPr lang="en-US" altLang="x-none" dirty="0"/>
          </a:p>
        </p:txBody>
      </p:sp>
    </p:spTree>
    <p:extLst>
      <p:ext uri="{BB962C8B-B14F-4D97-AF65-F5344CB8AC3E}">
        <p14:creationId xmlns:p14="http://schemas.microsoft.com/office/powerpoint/2010/main" val="194269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00" y="0"/>
            <a:ext cx="10287000" cy="742950"/>
          </a:xfrm>
        </p:spPr>
        <p:txBody>
          <a:bodyPr/>
          <a:lstStyle/>
          <a:p>
            <a:pPr algn="ctr"/>
            <a:r>
              <a:rPr lang="en-US" sz="3200" b="0" kern="0" dirty="0">
                <a:latin typeface="+mn-lt"/>
                <a:ea typeface="ＭＳ Ｐゴシック" charset="0"/>
                <a:cs typeface="+mj-cs"/>
              </a:rPr>
              <a:t>Conceptual Surface Habitat Thermal Control System </a:t>
            </a:r>
            <a:endParaRPr lang="en-US" sz="3200" b="0" dirty="0">
              <a:latin typeface="+mn-lt"/>
            </a:endParaRPr>
          </a:p>
        </p:txBody>
      </p:sp>
      <p:sp>
        <p:nvSpPr>
          <p:cNvPr id="4" name="Slide Number Placeholder 3"/>
          <p:cNvSpPr>
            <a:spLocks noGrp="1"/>
          </p:cNvSpPr>
          <p:nvPr>
            <p:ph type="sldNum" sz="quarter" idx="10"/>
          </p:nvPr>
        </p:nvSpPr>
        <p:spPr/>
        <p:txBody>
          <a:bodyPr/>
          <a:lstStyle/>
          <a:p>
            <a:pPr>
              <a:defRPr/>
            </a:pPr>
            <a:fld id="{A587C384-89D6-8141-B091-9776852F31EF}" type="slidenum">
              <a:rPr lang="en-US" altLang="x-none" smtClean="0"/>
              <a:pPr>
                <a:defRPr/>
              </a:pPr>
              <a:t>5</a:t>
            </a:fld>
            <a:endParaRPr lang="en-US" altLang="x-none" dirty="0"/>
          </a:p>
        </p:txBody>
      </p:sp>
      <p:sp>
        <p:nvSpPr>
          <p:cNvPr id="5" name="Content Placeholder 2"/>
          <p:cNvSpPr txBox="1">
            <a:spLocks/>
          </p:cNvSpPr>
          <p:nvPr/>
        </p:nvSpPr>
        <p:spPr bwMode="auto">
          <a:xfrm>
            <a:off x="8805333" y="1219200"/>
            <a:ext cx="328506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sz="1600" b="1" kern="0" dirty="0">
                <a:solidFill>
                  <a:srgbClr val="002060"/>
                </a:solidFill>
                <a:latin typeface="Arial"/>
              </a:rPr>
              <a:t>Independent dual loops both internally and externally. Only one loop in each shown for clarity.</a:t>
            </a:r>
            <a:endParaRPr kumimoji="0" lang="en-US" sz="1600" b="1" i="0" u="none" strike="noStrike" kern="0" cap="none" spc="0" normalizeH="0" baseline="0" noProof="0" dirty="0">
              <a:ln>
                <a:noFill/>
              </a:ln>
              <a:solidFill>
                <a:srgbClr val="002060"/>
              </a:solidFill>
              <a:effectLst/>
              <a:uLnTx/>
              <a:uFillTx/>
              <a:latin typeface="Arial"/>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sz="1600" kern="0" dirty="0">
                <a:solidFill>
                  <a:srgbClr val="002060"/>
                </a:solidFill>
                <a:latin typeface="Arial"/>
              </a:rPr>
              <a:t>Only major components shown. Expect additional  valves, quick disconnects, fluid reservoirs, etc.   </a:t>
            </a:r>
            <a:endParaRPr kumimoji="0" lang="en-US" sz="1600" b="0" i="0" u="none" strike="noStrike" kern="0" cap="none" spc="0" normalizeH="0" baseline="0" noProof="0" dirty="0">
              <a:ln>
                <a:noFill/>
              </a:ln>
              <a:solidFill>
                <a:srgbClr val="002060"/>
              </a:solidFill>
              <a:effectLst/>
              <a:uLnTx/>
              <a:uFillTx/>
              <a:latin typeface="Arial"/>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0" cap="none" spc="0" normalizeH="0" baseline="0" noProof="0" dirty="0">
                <a:ln>
                  <a:noFill/>
                </a:ln>
                <a:solidFill>
                  <a:srgbClr val="002060"/>
                </a:solidFill>
                <a:effectLst/>
                <a:uLnTx/>
                <a:uFillTx/>
                <a:latin typeface="Arial"/>
                <a:ea typeface="ＭＳ Ｐゴシック" charset="0"/>
                <a:cs typeface="+mn-cs"/>
              </a:rPr>
              <a:t>Internal ATCS parsed into low and moderate temperature loops.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0" cap="none" spc="0" normalizeH="0" baseline="0" noProof="0" dirty="0">
                <a:ln>
                  <a:noFill/>
                </a:ln>
                <a:solidFill>
                  <a:srgbClr val="002060"/>
                </a:solidFill>
                <a:effectLst/>
                <a:uLnTx/>
                <a:uFillTx/>
                <a:latin typeface="Arial"/>
                <a:ea typeface="ＭＳ Ｐゴシック" charset="0"/>
                <a:cs typeface="+mn-cs"/>
              </a:rPr>
              <a:t>An external recuperator is added to thermally manage (i.e. minimize) parasitic heat loss during Survive-the-Night.</a:t>
            </a:r>
          </a:p>
          <a:p>
            <a:pPr lvl="0"/>
            <a:r>
              <a:rPr lang="en-US" sz="1600" kern="0" dirty="0">
                <a:solidFill>
                  <a:srgbClr val="002060"/>
                </a:solidFill>
                <a:latin typeface="Arial"/>
              </a:rPr>
              <a:t>Full flow through the recuperator during Survive-the-Night; full bypass during peak load.</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0" cap="none" spc="0" normalizeH="0" baseline="0" noProof="0" dirty="0">
              <a:ln>
                <a:noFill/>
              </a:ln>
              <a:solidFill>
                <a:srgbClr val="333399"/>
              </a:solidFill>
              <a:effectLst/>
              <a:uLnTx/>
              <a:uFillTx/>
              <a:latin typeface="Arial"/>
              <a:ea typeface="ＭＳ Ｐゴシック" charset="0"/>
              <a:cs typeface="+mn-cs"/>
            </a:endParaRPr>
          </a:p>
        </p:txBody>
      </p:sp>
      <p:sp>
        <p:nvSpPr>
          <p:cNvPr id="474" name="Slide Number Placeholder 3"/>
          <p:cNvSpPr txBox="1">
            <a:spLocks/>
          </p:cNvSpPr>
          <p:nvPr/>
        </p:nvSpPr>
        <p:spPr>
          <a:xfrm>
            <a:off x="594946"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A587C384-89D6-8141-B091-9776852F31EF}" type="slidenum">
              <a:rPr kumimoji="0" lang="en-US" altLang="x-non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altLang="x-non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75" name="Rounded Rectangle 474"/>
          <p:cNvSpPr/>
          <p:nvPr/>
        </p:nvSpPr>
        <p:spPr>
          <a:xfrm>
            <a:off x="137746" y="3467100"/>
            <a:ext cx="8305800" cy="3314700"/>
          </a:xfrm>
          <a:prstGeom prst="roundRect">
            <a:avLst/>
          </a:prstGeom>
          <a:noFill/>
          <a:ln w="25400"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476" name="Rectangle 475"/>
          <p:cNvSpPr/>
          <p:nvPr/>
        </p:nvSpPr>
        <p:spPr>
          <a:xfrm>
            <a:off x="1661746" y="3009900"/>
            <a:ext cx="685800" cy="457200"/>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477" name="Rectangle 476"/>
          <p:cNvSpPr/>
          <p:nvPr/>
        </p:nvSpPr>
        <p:spPr>
          <a:xfrm>
            <a:off x="1661746" y="3848100"/>
            <a:ext cx="685800" cy="457200"/>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478" name="Rectangle 477"/>
          <p:cNvSpPr/>
          <p:nvPr/>
        </p:nvSpPr>
        <p:spPr>
          <a:xfrm>
            <a:off x="4328746" y="3009900"/>
            <a:ext cx="685800" cy="457200"/>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479" name="Rectangle 478"/>
          <p:cNvSpPr/>
          <p:nvPr/>
        </p:nvSpPr>
        <p:spPr>
          <a:xfrm>
            <a:off x="4328746" y="3848100"/>
            <a:ext cx="685800" cy="457200"/>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480" name="Rectangle 479"/>
          <p:cNvSpPr/>
          <p:nvPr/>
        </p:nvSpPr>
        <p:spPr>
          <a:xfrm>
            <a:off x="4328746" y="4381500"/>
            <a:ext cx="685800" cy="457200"/>
          </a:xfrm>
          <a:prstGeom prst="rect">
            <a:avLst/>
          </a:prstGeom>
          <a:solidFill>
            <a:srgbClr val="5B9BD5">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481" name="Elbow Connector 480"/>
          <p:cNvCxnSpPr>
            <a:stCxn id="479" idx="1"/>
            <a:endCxn id="526" idx="0"/>
          </p:cNvCxnSpPr>
          <p:nvPr/>
        </p:nvCxnSpPr>
        <p:spPr>
          <a:xfrm rot="10800000" flipV="1">
            <a:off x="3757246" y="4076700"/>
            <a:ext cx="571500" cy="914400"/>
          </a:xfrm>
          <a:prstGeom prst="bentConnector2">
            <a:avLst/>
          </a:prstGeom>
          <a:noFill/>
          <a:ln w="15875" cap="flat" cmpd="sng" algn="ctr">
            <a:solidFill>
              <a:srgbClr val="5B9BD5"/>
            </a:solidFill>
            <a:prstDash val="solid"/>
            <a:miter lim="800000"/>
            <a:tailEnd type="triangle"/>
          </a:ln>
          <a:effectLst/>
        </p:spPr>
      </p:cxnSp>
      <p:cxnSp>
        <p:nvCxnSpPr>
          <p:cNvPr id="482" name="Elbow Connector 481"/>
          <p:cNvCxnSpPr>
            <a:stCxn id="479" idx="3"/>
            <a:endCxn id="526" idx="6"/>
          </p:cNvCxnSpPr>
          <p:nvPr/>
        </p:nvCxnSpPr>
        <p:spPr>
          <a:xfrm flipH="1">
            <a:off x="3871546" y="4076700"/>
            <a:ext cx="1143000" cy="1028700"/>
          </a:xfrm>
          <a:prstGeom prst="bentConnector3">
            <a:avLst>
              <a:gd name="adj1" fmla="val -52500"/>
            </a:avLst>
          </a:prstGeom>
          <a:noFill/>
          <a:ln w="15875" cap="flat" cmpd="sng" algn="ctr">
            <a:solidFill>
              <a:srgbClr val="5B9BD5"/>
            </a:solidFill>
            <a:prstDash val="solid"/>
            <a:miter lim="800000"/>
            <a:tailEnd type="triangle"/>
          </a:ln>
          <a:effectLst/>
        </p:spPr>
      </p:cxnSp>
      <p:grpSp>
        <p:nvGrpSpPr>
          <p:cNvPr id="483" name="Group 482"/>
          <p:cNvGrpSpPr/>
          <p:nvPr/>
        </p:nvGrpSpPr>
        <p:grpSpPr>
          <a:xfrm>
            <a:off x="2652346" y="5524500"/>
            <a:ext cx="609600" cy="914400"/>
            <a:chOff x="3276600" y="4191000"/>
            <a:chExt cx="609600" cy="914400"/>
          </a:xfrm>
        </p:grpSpPr>
        <p:sp>
          <p:nvSpPr>
            <p:cNvPr id="484" name="Oval 483"/>
            <p:cNvSpPr/>
            <p:nvPr/>
          </p:nvSpPr>
          <p:spPr>
            <a:xfrm>
              <a:off x="3276600" y="4495800"/>
              <a:ext cx="609600" cy="609600"/>
            </a:xfrm>
            <a:prstGeom prst="ellipse">
              <a:avLst/>
            </a:prstGeom>
            <a:noFill/>
            <a:ln w="15875"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485" name="Straight Connector 484"/>
            <p:cNvCxnSpPr/>
            <p:nvPr/>
          </p:nvCxnSpPr>
          <p:spPr>
            <a:xfrm flipV="1">
              <a:off x="3429000" y="4724400"/>
              <a:ext cx="76200" cy="152400"/>
            </a:xfrm>
            <a:prstGeom prst="line">
              <a:avLst/>
            </a:prstGeom>
            <a:noFill/>
            <a:ln w="15875" cap="flat" cmpd="sng" algn="ctr">
              <a:solidFill>
                <a:srgbClr val="5B9BD5"/>
              </a:solidFill>
              <a:prstDash val="solid"/>
              <a:miter lim="800000"/>
            </a:ln>
            <a:effectLst/>
          </p:spPr>
        </p:cxnSp>
        <p:cxnSp>
          <p:nvCxnSpPr>
            <p:cNvPr id="486" name="Straight Connector 485"/>
            <p:cNvCxnSpPr/>
            <p:nvPr/>
          </p:nvCxnSpPr>
          <p:spPr>
            <a:xfrm>
              <a:off x="3505200" y="4724400"/>
              <a:ext cx="76200" cy="152400"/>
            </a:xfrm>
            <a:prstGeom prst="line">
              <a:avLst/>
            </a:prstGeom>
            <a:noFill/>
            <a:ln w="15875" cap="flat" cmpd="sng" algn="ctr">
              <a:solidFill>
                <a:srgbClr val="5B9BD5"/>
              </a:solidFill>
              <a:prstDash val="solid"/>
              <a:miter lim="800000"/>
            </a:ln>
            <a:effectLst/>
          </p:spPr>
        </p:cxnSp>
        <p:cxnSp>
          <p:nvCxnSpPr>
            <p:cNvPr id="487" name="Straight Connector 486"/>
            <p:cNvCxnSpPr/>
            <p:nvPr/>
          </p:nvCxnSpPr>
          <p:spPr>
            <a:xfrm flipV="1">
              <a:off x="3581400" y="4724400"/>
              <a:ext cx="76200" cy="152400"/>
            </a:xfrm>
            <a:prstGeom prst="line">
              <a:avLst/>
            </a:prstGeom>
            <a:noFill/>
            <a:ln w="15875" cap="flat" cmpd="sng" algn="ctr">
              <a:solidFill>
                <a:srgbClr val="5B9BD5"/>
              </a:solidFill>
              <a:prstDash val="solid"/>
              <a:miter lim="800000"/>
            </a:ln>
            <a:effectLst/>
          </p:spPr>
        </p:cxnSp>
        <p:cxnSp>
          <p:nvCxnSpPr>
            <p:cNvPr id="488" name="Straight Connector 487"/>
            <p:cNvCxnSpPr/>
            <p:nvPr/>
          </p:nvCxnSpPr>
          <p:spPr>
            <a:xfrm>
              <a:off x="3657600" y="4724400"/>
              <a:ext cx="76200" cy="152400"/>
            </a:xfrm>
            <a:prstGeom prst="line">
              <a:avLst/>
            </a:prstGeom>
            <a:noFill/>
            <a:ln w="15875" cap="flat" cmpd="sng" algn="ctr">
              <a:solidFill>
                <a:srgbClr val="5B9BD5"/>
              </a:solidFill>
              <a:prstDash val="solid"/>
              <a:miter lim="800000"/>
            </a:ln>
            <a:effectLst/>
          </p:spPr>
        </p:cxnSp>
        <p:cxnSp>
          <p:nvCxnSpPr>
            <p:cNvPr id="489" name="Straight Connector 488"/>
            <p:cNvCxnSpPr/>
            <p:nvPr/>
          </p:nvCxnSpPr>
          <p:spPr>
            <a:xfrm flipV="1">
              <a:off x="3733800" y="4191000"/>
              <a:ext cx="0" cy="685800"/>
            </a:xfrm>
            <a:prstGeom prst="line">
              <a:avLst/>
            </a:prstGeom>
            <a:noFill/>
            <a:ln w="15875" cap="flat" cmpd="sng" algn="ctr">
              <a:solidFill>
                <a:srgbClr val="5B9BD5"/>
              </a:solidFill>
              <a:prstDash val="solid"/>
              <a:miter lim="800000"/>
            </a:ln>
            <a:effectLst/>
          </p:spPr>
        </p:cxnSp>
        <p:cxnSp>
          <p:nvCxnSpPr>
            <p:cNvPr id="490" name="Straight Connector 489"/>
            <p:cNvCxnSpPr/>
            <p:nvPr/>
          </p:nvCxnSpPr>
          <p:spPr>
            <a:xfrm flipV="1">
              <a:off x="3429000" y="4191000"/>
              <a:ext cx="0" cy="685800"/>
            </a:xfrm>
            <a:prstGeom prst="line">
              <a:avLst/>
            </a:prstGeom>
            <a:noFill/>
            <a:ln w="15875" cap="flat" cmpd="sng" algn="ctr">
              <a:solidFill>
                <a:srgbClr val="5B9BD5"/>
              </a:solidFill>
              <a:prstDash val="solid"/>
              <a:miter lim="800000"/>
            </a:ln>
            <a:effectLst/>
          </p:spPr>
        </p:cxnSp>
      </p:grpSp>
      <p:cxnSp>
        <p:nvCxnSpPr>
          <p:cNvPr id="491" name="Elbow Connector 490"/>
          <p:cNvCxnSpPr>
            <a:stCxn id="477" idx="1"/>
            <a:endCxn id="530" idx="0"/>
          </p:cNvCxnSpPr>
          <p:nvPr/>
        </p:nvCxnSpPr>
        <p:spPr>
          <a:xfrm rot="10800000" flipV="1">
            <a:off x="1166446" y="4076700"/>
            <a:ext cx="495300" cy="454270"/>
          </a:xfrm>
          <a:prstGeom prst="bentConnector2">
            <a:avLst/>
          </a:prstGeom>
          <a:noFill/>
          <a:ln w="15875" cap="flat" cmpd="sng" algn="ctr">
            <a:solidFill>
              <a:srgbClr val="5B9BD5"/>
            </a:solidFill>
            <a:prstDash val="solid"/>
            <a:miter lim="800000"/>
            <a:tailEnd type="triangle"/>
          </a:ln>
          <a:effectLst/>
        </p:spPr>
      </p:cxnSp>
      <p:sp>
        <p:nvSpPr>
          <p:cNvPr id="492" name="Rectangle 491"/>
          <p:cNvSpPr/>
          <p:nvPr/>
        </p:nvSpPr>
        <p:spPr>
          <a:xfrm>
            <a:off x="442546" y="4911970"/>
            <a:ext cx="457200" cy="457200"/>
          </a:xfrm>
          <a:prstGeom prst="rect">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493" name="Elbow Connector 492"/>
          <p:cNvCxnSpPr>
            <a:stCxn id="530" idx="2"/>
            <a:endCxn id="492" idx="0"/>
          </p:cNvCxnSpPr>
          <p:nvPr/>
        </p:nvCxnSpPr>
        <p:spPr>
          <a:xfrm rot="10800000" flipV="1">
            <a:off x="671146" y="4645270"/>
            <a:ext cx="381000" cy="266700"/>
          </a:xfrm>
          <a:prstGeom prst="bentConnector2">
            <a:avLst/>
          </a:prstGeom>
          <a:noFill/>
          <a:ln w="15875" cap="flat" cmpd="sng" algn="ctr">
            <a:solidFill>
              <a:srgbClr val="5B9BD5"/>
            </a:solidFill>
            <a:prstDash val="solid"/>
            <a:miter lim="800000"/>
            <a:tailEnd type="triangle"/>
          </a:ln>
          <a:effectLst/>
        </p:spPr>
      </p:cxnSp>
      <p:sp>
        <p:nvSpPr>
          <p:cNvPr id="494" name="Rectangle 493"/>
          <p:cNvSpPr/>
          <p:nvPr/>
        </p:nvSpPr>
        <p:spPr>
          <a:xfrm>
            <a:off x="442546" y="5597770"/>
            <a:ext cx="457200" cy="457200"/>
          </a:xfrm>
          <a:prstGeom prst="rect">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495" name="Straight Arrow Connector 494"/>
          <p:cNvCxnSpPr>
            <a:stCxn id="492" idx="2"/>
            <a:endCxn id="494" idx="0"/>
          </p:cNvCxnSpPr>
          <p:nvPr/>
        </p:nvCxnSpPr>
        <p:spPr>
          <a:xfrm>
            <a:off x="671146" y="5369170"/>
            <a:ext cx="0" cy="228600"/>
          </a:xfrm>
          <a:prstGeom prst="straightConnector1">
            <a:avLst/>
          </a:prstGeom>
          <a:noFill/>
          <a:ln w="15875" cap="flat" cmpd="sng" algn="ctr">
            <a:solidFill>
              <a:srgbClr val="5B9BD5"/>
            </a:solidFill>
            <a:prstDash val="solid"/>
            <a:miter lim="800000"/>
            <a:tailEnd type="triangle"/>
          </a:ln>
          <a:effectLst/>
        </p:spPr>
      </p:cxnSp>
      <p:cxnSp>
        <p:nvCxnSpPr>
          <p:cNvPr id="496" name="Elbow Connector 495"/>
          <p:cNvCxnSpPr>
            <a:stCxn id="494" idx="2"/>
            <a:endCxn id="484" idx="2"/>
          </p:cNvCxnSpPr>
          <p:nvPr/>
        </p:nvCxnSpPr>
        <p:spPr>
          <a:xfrm rot="16200000" flipH="1">
            <a:off x="1622181" y="5103935"/>
            <a:ext cx="79130" cy="1981200"/>
          </a:xfrm>
          <a:prstGeom prst="bentConnector2">
            <a:avLst/>
          </a:prstGeom>
          <a:noFill/>
          <a:ln w="15875" cap="flat" cmpd="sng" algn="ctr">
            <a:solidFill>
              <a:srgbClr val="5B9BD5"/>
            </a:solidFill>
            <a:prstDash val="solid"/>
            <a:miter lim="800000"/>
            <a:tailEnd type="triangle"/>
          </a:ln>
          <a:effectLst/>
        </p:spPr>
      </p:cxnSp>
      <p:sp>
        <p:nvSpPr>
          <p:cNvPr id="497" name="Rectangle 496"/>
          <p:cNvSpPr/>
          <p:nvPr/>
        </p:nvSpPr>
        <p:spPr>
          <a:xfrm>
            <a:off x="4443046" y="5905500"/>
            <a:ext cx="457200" cy="457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nvGrpSpPr>
          <p:cNvPr id="498" name="Group 497"/>
          <p:cNvGrpSpPr/>
          <p:nvPr/>
        </p:nvGrpSpPr>
        <p:grpSpPr>
          <a:xfrm>
            <a:off x="6081346" y="3619500"/>
            <a:ext cx="304800" cy="304800"/>
            <a:chOff x="7391400" y="1143000"/>
            <a:chExt cx="304800" cy="304800"/>
          </a:xfrm>
        </p:grpSpPr>
        <p:sp>
          <p:nvSpPr>
            <p:cNvPr id="499" name="Oval 498"/>
            <p:cNvSpPr/>
            <p:nvPr/>
          </p:nvSpPr>
          <p:spPr>
            <a:xfrm>
              <a:off x="7391400" y="1143000"/>
              <a:ext cx="304800" cy="3048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00" name="Oval 499"/>
            <p:cNvSpPr/>
            <p:nvPr/>
          </p:nvSpPr>
          <p:spPr>
            <a:xfrm>
              <a:off x="7467600" y="1143000"/>
              <a:ext cx="152400" cy="1524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01" name="Oval 500"/>
            <p:cNvSpPr/>
            <p:nvPr/>
          </p:nvSpPr>
          <p:spPr>
            <a:xfrm>
              <a:off x="7467600" y="1295400"/>
              <a:ext cx="152400" cy="1524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grpSp>
        <p:nvGrpSpPr>
          <p:cNvPr id="502" name="Group 501"/>
          <p:cNvGrpSpPr/>
          <p:nvPr/>
        </p:nvGrpSpPr>
        <p:grpSpPr>
          <a:xfrm>
            <a:off x="6081346" y="4152900"/>
            <a:ext cx="304800" cy="304800"/>
            <a:chOff x="7391400" y="1143000"/>
            <a:chExt cx="304800" cy="304800"/>
          </a:xfrm>
        </p:grpSpPr>
        <p:sp>
          <p:nvSpPr>
            <p:cNvPr id="503" name="Oval 502"/>
            <p:cNvSpPr/>
            <p:nvPr/>
          </p:nvSpPr>
          <p:spPr>
            <a:xfrm>
              <a:off x="7391400" y="1143000"/>
              <a:ext cx="304800" cy="3048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04" name="Oval 503"/>
            <p:cNvSpPr/>
            <p:nvPr/>
          </p:nvSpPr>
          <p:spPr>
            <a:xfrm>
              <a:off x="7467600" y="1143000"/>
              <a:ext cx="152400" cy="1524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05" name="Oval 504"/>
            <p:cNvSpPr/>
            <p:nvPr/>
          </p:nvSpPr>
          <p:spPr>
            <a:xfrm>
              <a:off x="7467600" y="1295400"/>
              <a:ext cx="152400" cy="1524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cxnSp>
        <p:nvCxnSpPr>
          <p:cNvPr id="506" name="Elbow Connector 505"/>
          <p:cNvCxnSpPr>
            <a:stCxn id="499" idx="2"/>
            <a:endCxn id="503" idx="2"/>
          </p:cNvCxnSpPr>
          <p:nvPr/>
        </p:nvCxnSpPr>
        <p:spPr>
          <a:xfrm rot="10800000" flipV="1">
            <a:off x="6081346" y="3771900"/>
            <a:ext cx="12700" cy="533400"/>
          </a:xfrm>
          <a:prstGeom prst="bentConnector3">
            <a:avLst>
              <a:gd name="adj1" fmla="val 1800000"/>
            </a:avLst>
          </a:prstGeom>
          <a:noFill/>
          <a:ln w="15875" cap="flat" cmpd="sng" algn="ctr">
            <a:solidFill>
              <a:srgbClr val="5B9BD5"/>
            </a:solidFill>
            <a:prstDash val="solid"/>
            <a:miter lim="800000"/>
          </a:ln>
          <a:effectLst/>
        </p:spPr>
      </p:cxnSp>
      <p:cxnSp>
        <p:nvCxnSpPr>
          <p:cNvPr id="507" name="Straight Arrow Connector 506"/>
          <p:cNvCxnSpPr/>
          <p:nvPr/>
        </p:nvCxnSpPr>
        <p:spPr>
          <a:xfrm flipH="1">
            <a:off x="5624146" y="4076700"/>
            <a:ext cx="228600" cy="0"/>
          </a:xfrm>
          <a:prstGeom prst="straightConnector1">
            <a:avLst/>
          </a:prstGeom>
          <a:noFill/>
          <a:ln w="15875" cap="flat" cmpd="sng" algn="ctr">
            <a:solidFill>
              <a:srgbClr val="5B9BD5"/>
            </a:solidFill>
            <a:prstDash val="solid"/>
            <a:miter lim="800000"/>
            <a:tailEnd type="triangle"/>
          </a:ln>
          <a:effectLst/>
        </p:spPr>
      </p:cxnSp>
      <p:grpSp>
        <p:nvGrpSpPr>
          <p:cNvPr id="508" name="Group 507"/>
          <p:cNvGrpSpPr/>
          <p:nvPr/>
        </p:nvGrpSpPr>
        <p:grpSpPr>
          <a:xfrm rot="5400000">
            <a:off x="7910146" y="3924300"/>
            <a:ext cx="152400" cy="304800"/>
            <a:chOff x="914400" y="990600"/>
            <a:chExt cx="152400" cy="304800"/>
          </a:xfrm>
        </p:grpSpPr>
        <p:sp>
          <p:nvSpPr>
            <p:cNvPr id="509" name="Isosceles Triangle 508"/>
            <p:cNvSpPr/>
            <p:nvPr/>
          </p:nvSpPr>
          <p:spPr>
            <a:xfrm>
              <a:off x="914400" y="11430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10" name="Isosceles Triangle 509"/>
            <p:cNvSpPr/>
            <p:nvPr/>
          </p:nvSpPr>
          <p:spPr>
            <a:xfrm flipV="1">
              <a:off x="914400" y="9906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grpSp>
        <p:nvGrpSpPr>
          <p:cNvPr id="511" name="Group 510"/>
          <p:cNvGrpSpPr/>
          <p:nvPr/>
        </p:nvGrpSpPr>
        <p:grpSpPr>
          <a:xfrm rot="5400000">
            <a:off x="8024446" y="5981700"/>
            <a:ext cx="152400" cy="304800"/>
            <a:chOff x="914400" y="990600"/>
            <a:chExt cx="152400" cy="304800"/>
          </a:xfrm>
        </p:grpSpPr>
        <p:sp>
          <p:nvSpPr>
            <p:cNvPr id="512" name="Isosceles Triangle 511"/>
            <p:cNvSpPr/>
            <p:nvPr/>
          </p:nvSpPr>
          <p:spPr>
            <a:xfrm>
              <a:off x="914400" y="11430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13" name="Isosceles Triangle 512"/>
            <p:cNvSpPr/>
            <p:nvPr/>
          </p:nvSpPr>
          <p:spPr>
            <a:xfrm flipV="1">
              <a:off x="914400" y="9906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cxnSp>
        <p:nvCxnSpPr>
          <p:cNvPr id="514" name="Straight Arrow Connector 513"/>
          <p:cNvCxnSpPr>
            <a:stCxn id="509" idx="3"/>
          </p:cNvCxnSpPr>
          <p:nvPr/>
        </p:nvCxnSpPr>
        <p:spPr>
          <a:xfrm flipH="1">
            <a:off x="6614746" y="4076700"/>
            <a:ext cx="1219200" cy="0"/>
          </a:xfrm>
          <a:prstGeom prst="straightConnector1">
            <a:avLst/>
          </a:prstGeom>
          <a:noFill/>
          <a:ln w="15875" cap="flat" cmpd="sng" algn="ctr">
            <a:solidFill>
              <a:srgbClr val="5B9BD5"/>
            </a:solidFill>
            <a:prstDash val="solid"/>
            <a:miter lim="800000"/>
            <a:tailEnd type="triangle"/>
          </a:ln>
          <a:effectLst/>
        </p:spPr>
      </p:cxnSp>
      <p:grpSp>
        <p:nvGrpSpPr>
          <p:cNvPr id="515" name="Group 514"/>
          <p:cNvGrpSpPr/>
          <p:nvPr/>
        </p:nvGrpSpPr>
        <p:grpSpPr>
          <a:xfrm rot="5400000" flipV="1">
            <a:off x="3985846" y="3962400"/>
            <a:ext cx="228600" cy="304800"/>
            <a:chOff x="1524000" y="990600"/>
            <a:chExt cx="228600" cy="304800"/>
          </a:xfrm>
        </p:grpSpPr>
        <p:sp>
          <p:nvSpPr>
            <p:cNvPr id="516" name="Isosceles Triangle 515"/>
            <p:cNvSpPr/>
            <p:nvPr/>
          </p:nvSpPr>
          <p:spPr>
            <a:xfrm>
              <a:off x="1524000" y="1143000"/>
              <a:ext cx="152400" cy="152400"/>
            </a:xfrm>
            <a:prstGeom prst="triangle">
              <a:avLst/>
            </a:prstGeom>
            <a:solidFill>
              <a:srgbClr val="5B9BD5"/>
            </a:solidFill>
            <a:ln w="12700" cap="flat" cmpd="sng" algn="ctr">
              <a:solidFill>
                <a:srgbClr val="5B9B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17" name="Isosceles Triangle 516"/>
            <p:cNvSpPr/>
            <p:nvPr/>
          </p:nvSpPr>
          <p:spPr>
            <a:xfrm flipV="1">
              <a:off x="1524000" y="990600"/>
              <a:ext cx="152400" cy="152400"/>
            </a:xfrm>
            <a:prstGeom prst="triangle">
              <a:avLst/>
            </a:prstGeom>
            <a:solidFill>
              <a:srgbClr val="5B9BD5"/>
            </a:solidFill>
            <a:ln w="12700" cap="flat" cmpd="sng" algn="ctr">
              <a:solidFill>
                <a:srgbClr val="5B9B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18" name="Isosceles Triangle 517"/>
            <p:cNvSpPr/>
            <p:nvPr/>
          </p:nvSpPr>
          <p:spPr>
            <a:xfrm rot="16200000">
              <a:off x="1600200" y="1066800"/>
              <a:ext cx="152400" cy="152400"/>
            </a:xfrm>
            <a:prstGeom prst="triangle">
              <a:avLst/>
            </a:prstGeom>
            <a:solidFill>
              <a:srgbClr val="5B9BD5"/>
            </a:solidFill>
            <a:ln w="12700" cap="flat" cmpd="sng" algn="ctr">
              <a:solidFill>
                <a:srgbClr val="5B9B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grpSp>
        <p:nvGrpSpPr>
          <p:cNvPr id="519" name="Group 518"/>
          <p:cNvGrpSpPr/>
          <p:nvPr/>
        </p:nvGrpSpPr>
        <p:grpSpPr>
          <a:xfrm rot="5400000" flipV="1">
            <a:off x="5205046" y="3962400"/>
            <a:ext cx="228600" cy="304800"/>
            <a:chOff x="1524000" y="990600"/>
            <a:chExt cx="228600" cy="304800"/>
          </a:xfrm>
        </p:grpSpPr>
        <p:sp>
          <p:nvSpPr>
            <p:cNvPr id="520" name="Isosceles Triangle 519"/>
            <p:cNvSpPr/>
            <p:nvPr/>
          </p:nvSpPr>
          <p:spPr>
            <a:xfrm>
              <a:off x="1524000" y="11430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21" name="Isosceles Triangle 520"/>
            <p:cNvSpPr/>
            <p:nvPr/>
          </p:nvSpPr>
          <p:spPr>
            <a:xfrm flipV="1">
              <a:off x="1524000" y="9906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22" name="Isosceles Triangle 521"/>
            <p:cNvSpPr/>
            <p:nvPr/>
          </p:nvSpPr>
          <p:spPr>
            <a:xfrm rot="16200000">
              <a:off x="1600200" y="10668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cxnSp>
        <p:nvCxnSpPr>
          <p:cNvPr id="523" name="Elbow Connector 522"/>
          <p:cNvCxnSpPr>
            <a:stCxn id="522" idx="3"/>
            <a:endCxn id="480" idx="3"/>
          </p:cNvCxnSpPr>
          <p:nvPr/>
        </p:nvCxnSpPr>
        <p:spPr>
          <a:xfrm rot="5400000">
            <a:off x="4976446" y="4267200"/>
            <a:ext cx="381000" cy="304800"/>
          </a:xfrm>
          <a:prstGeom prst="bentConnector2">
            <a:avLst/>
          </a:prstGeom>
          <a:noFill/>
          <a:ln w="15875" cap="flat" cmpd="sng" algn="ctr">
            <a:solidFill>
              <a:srgbClr val="5B9BD5"/>
            </a:solidFill>
            <a:prstDash val="solid"/>
            <a:miter lim="800000"/>
            <a:tailEnd type="triangle"/>
          </a:ln>
          <a:effectLst/>
        </p:spPr>
      </p:cxnSp>
      <p:cxnSp>
        <p:nvCxnSpPr>
          <p:cNvPr id="524" name="Elbow Connector 523"/>
          <p:cNvCxnSpPr>
            <a:stCxn id="480" idx="1"/>
            <a:endCxn id="518" idx="3"/>
          </p:cNvCxnSpPr>
          <p:nvPr/>
        </p:nvCxnSpPr>
        <p:spPr>
          <a:xfrm rot="10800000">
            <a:off x="4100146" y="4229100"/>
            <a:ext cx="228600" cy="381000"/>
          </a:xfrm>
          <a:prstGeom prst="bentConnector2">
            <a:avLst/>
          </a:prstGeom>
          <a:noFill/>
          <a:ln w="15875" cap="flat" cmpd="sng" algn="ctr">
            <a:solidFill>
              <a:srgbClr val="5B9BD5"/>
            </a:solidFill>
            <a:prstDash val="solid"/>
            <a:miter lim="800000"/>
            <a:tailEnd type="triangle"/>
          </a:ln>
          <a:effectLst/>
        </p:spPr>
      </p:cxnSp>
      <p:grpSp>
        <p:nvGrpSpPr>
          <p:cNvPr id="525" name="Group 524"/>
          <p:cNvGrpSpPr/>
          <p:nvPr/>
        </p:nvGrpSpPr>
        <p:grpSpPr>
          <a:xfrm>
            <a:off x="3642946" y="4991100"/>
            <a:ext cx="228600" cy="228600"/>
            <a:chOff x="3962400" y="762000"/>
            <a:chExt cx="228600" cy="228600"/>
          </a:xfrm>
        </p:grpSpPr>
        <p:sp>
          <p:nvSpPr>
            <p:cNvPr id="526" name="Oval 525"/>
            <p:cNvSpPr/>
            <p:nvPr/>
          </p:nvSpPr>
          <p:spPr>
            <a:xfrm>
              <a:off x="3962400" y="762000"/>
              <a:ext cx="228600" cy="2286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527" name="Straight Connector 526"/>
            <p:cNvCxnSpPr>
              <a:stCxn id="526" idx="1"/>
              <a:endCxn id="526" idx="5"/>
            </p:cNvCxnSpPr>
            <p:nvPr/>
          </p:nvCxnSpPr>
          <p:spPr>
            <a:xfrm>
              <a:off x="3995878" y="795478"/>
              <a:ext cx="161644" cy="161644"/>
            </a:xfrm>
            <a:prstGeom prst="line">
              <a:avLst/>
            </a:prstGeom>
            <a:noFill/>
            <a:ln w="6350" cap="flat" cmpd="sng" algn="ctr">
              <a:solidFill>
                <a:srgbClr val="5B9BD5"/>
              </a:solidFill>
              <a:prstDash val="solid"/>
              <a:miter lim="800000"/>
            </a:ln>
            <a:effectLst/>
          </p:spPr>
        </p:cxnSp>
        <p:cxnSp>
          <p:nvCxnSpPr>
            <p:cNvPr id="528" name="Straight Connector 527"/>
            <p:cNvCxnSpPr>
              <a:stCxn id="526" idx="3"/>
              <a:endCxn id="526" idx="7"/>
            </p:cNvCxnSpPr>
            <p:nvPr/>
          </p:nvCxnSpPr>
          <p:spPr>
            <a:xfrm flipV="1">
              <a:off x="3995878" y="795478"/>
              <a:ext cx="161644" cy="161644"/>
            </a:xfrm>
            <a:prstGeom prst="line">
              <a:avLst/>
            </a:prstGeom>
            <a:noFill/>
            <a:ln w="6350" cap="flat" cmpd="sng" algn="ctr">
              <a:solidFill>
                <a:srgbClr val="5B9BD5"/>
              </a:solidFill>
              <a:prstDash val="solid"/>
              <a:miter lim="800000"/>
            </a:ln>
            <a:effectLst/>
          </p:spPr>
        </p:cxnSp>
      </p:grpSp>
      <p:grpSp>
        <p:nvGrpSpPr>
          <p:cNvPr id="529" name="Group 528"/>
          <p:cNvGrpSpPr/>
          <p:nvPr/>
        </p:nvGrpSpPr>
        <p:grpSpPr>
          <a:xfrm>
            <a:off x="1052146" y="4530970"/>
            <a:ext cx="228600" cy="228600"/>
            <a:chOff x="3962400" y="762000"/>
            <a:chExt cx="228600" cy="228600"/>
          </a:xfrm>
        </p:grpSpPr>
        <p:sp>
          <p:nvSpPr>
            <p:cNvPr id="530" name="Oval 529"/>
            <p:cNvSpPr/>
            <p:nvPr/>
          </p:nvSpPr>
          <p:spPr>
            <a:xfrm>
              <a:off x="3962400" y="762000"/>
              <a:ext cx="228600" cy="228600"/>
            </a:xfrm>
            <a:prstGeom prst="ellipse">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531" name="Straight Connector 530"/>
            <p:cNvCxnSpPr>
              <a:stCxn id="530" idx="1"/>
              <a:endCxn id="530" idx="5"/>
            </p:cNvCxnSpPr>
            <p:nvPr/>
          </p:nvCxnSpPr>
          <p:spPr>
            <a:xfrm>
              <a:off x="3995878" y="795478"/>
              <a:ext cx="161644" cy="161644"/>
            </a:xfrm>
            <a:prstGeom prst="line">
              <a:avLst/>
            </a:prstGeom>
            <a:noFill/>
            <a:ln w="6350" cap="flat" cmpd="sng" algn="ctr">
              <a:solidFill>
                <a:srgbClr val="5B9BD5"/>
              </a:solidFill>
              <a:prstDash val="solid"/>
              <a:miter lim="800000"/>
            </a:ln>
            <a:effectLst/>
          </p:spPr>
        </p:cxnSp>
        <p:cxnSp>
          <p:nvCxnSpPr>
            <p:cNvPr id="532" name="Straight Connector 531"/>
            <p:cNvCxnSpPr>
              <a:stCxn id="530" idx="3"/>
              <a:endCxn id="530" idx="7"/>
            </p:cNvCxnSpPr>
            <p:nvPr/>
          </p:nvCxnSpPr>
          <p:spPr>
            <a:xfrm flipV="1">
              <a:off x="3995878" y="795478"/>
              <a:ext cx="161644" cy="161644"/>
            </a:xfrm>
            <a:prstGeom prst="line">
              <a:avLst/>
            </a:prstGeom>
            <a:noFill/>
            <a:ln w="6350" cap="flat" cmpd="sng" algn="ctr">
              <a:solidFill>
                <a:srgbClr val="5B9BD5"/>
              </a:solidFill>
              <a:prstDash val="solid"/>
              <a:miter lim="800000"/>
            </a:ln>
            <a:effectLst/>
          </p:spPr>
        </p:cxnSp>
      </p:grpSp>
      <p:cxnSp>
        <p:nvCxnSpPr>
          <p:cNvPr id="533" name="Elbow Connector 532"/>
          <p:cNvCxnSpPr>
            <a:stCxn id="477" idx="3"/>
            <a:endCxn id="530" idx="6"/>
          </p:cNvCxnSpPr>
          <p:nvPr/>
        </p:nvCxnSpPr>
        <p:spPr>
          <a:xfrm flipH="1">
            <a:off x="1280746" y="4076700"/>
            <a:ext cx="1066800" cy="568570"/>
          </a:xfrm>
          <a:prstGeom prst="bentConnector3">
            <a:avLst>
              <a:gd name="adj1" fmla="val -43494"/>
            </a:avLst>
          </a:prstGeom>
          <a:noFill/>
          <a:ln w="15875" cap="flat" cmpd="sng" algn="ctr">
            <a:solidFill>
              <a:srgbClr val="5B9BD5"/>
            </a:solidFill>
            <a:prstDash val="solid"/>
            <a:miter lim="800000"/>
            <a:tailEnd type="triangle"/>
          </a:ln>
          <a:effectLst/>
        </p:spPr>
      </p:cxnSp>
      <p:cxnSp>
        <p:nvCxnSpPr>
          <p:cNvPr id="534" name="Elbow Connector 533"/>
          <p:cNvCxnSpPr>
            <a:stCxn id="499" idx="6"/>
            <a:endCxn id="503" idx="6"/>
          </p:cNvCxnSpPr>
          <p:nvPr/>
        </p:nvCxnSpPr>
        <p:spPr>
          <a:xfrm>
            <a:off x="6386146" y="3771900"/>
            <a:ext cx="12700" cy="533400"/>
          </a:xfrm>
          <a:prstGeom prst="bentConnector3">
            <a:avLst>
              <a:gd name="adj1" fmla="val 1800000"/>
            </a:avLst>
          </a:prstGeom>
          <a:noFill/>
          <a:ln w="15875" cap="flat" cmpd="sng" algn="ctr">
            <a:solidFill>
              <a:srgbClr val="5B9BD5"/>
            </a:solidFill>
            <a:prstDash val="solid"/>
            <a:miter lim="800000"/>
          </a:ln>
          <a:effectLst/>
        </p:spPr>
      </p:cxnSp>
      <p:cxnSp>
        <p:nvCxnSpPr>
          <p:cNvPr id="535" name="Straight Arrow Connector 534"/>
          <p:cNvCxnSpPr>
            <a:stCxn id="497" idx="3"/>
          </p:cNvCxnSpPr>
          <p:nvPr/>
        </p:nvCxnSpPr>
        <p:spPr>
          <a:xfrm>
            <a:off x="4900246" y="6134100"/>
            <a:ext cx="2438400" cy="0"/>
          </a:xfrm>
          <a:prstGeom prst="straightConnector1">
            <a:avLst/>
          </a:prstGeom>
          <a:noFill/>
          <a:ln w="15875" cap="flat" cmpd="sng" algn="ctr">
            <a:solidFill>
              <a:srgbClr val="5B9BD5"/>
            </a:solidFill>
            <a:prstDash val="solid"/>
            <a:miter lim="800000"/>
            <a:tailEnd type="triangle"/>
          </a:ln>
          <a:effectLst/>
        </p:spPr>
      </p:cxnSp>
      <p:cxnSp>
        <p:nvCxnSpPr>
          <p:cNvPr id="536" name="Straight Arrow Connector 535"/>
          <p:cNvCxnSpPr/>
          <p:nvPr/>
        </p:nvCxnSpPr>
        <p:spPr>
          <a:xfrm>
            <a:off x="7338646" y="6134100"/>
            <a:ext cx="609600" cy="0"/>
          </a:xfrm>
          <a:prstGeom prst="straightConnector1">
            <a:avLst/>
          </a:prstGeom>
          <a:noFill/>
          <a:ln w="15875" cap="flat" cmpd="sng" algn="ctr">
            <a:solidFill>
              <a:srgbClr val="5B9BD5"/>
            </a:solidFill>
            <a:prstDash val="solid"/>
            <a:miter lim="800000"/>
            <a:tailEnd type="triangle"/>
          </a:ln>
          <a:effectLst/>
        </p:spPr>
      </p:cxnSp>
      <p:grpSp>
        <p:nvGrpSpPr>
          <p:cNvPr id="537" name="Group 536"/>
          <p:cNvGrpSpPr/>
          <p:nvPr/>
        </p:nvGrpSpPr>
        <p:grpSpPr>
          <a:xfrm rot="5400000">
            <a:off x="5655896" y="1225550"/>
            <a:ext cx="317500" cy="838200"/>
            <a:chOff x="5029200" y="76200"/>
            <a:chExt cx="317500" cy="838200"/>
          </a:xfrm>
        </p:grpSpPr>
        <p:grpSp>
          <p:nvGrpSpPr>
            <p:cNvPr id="538" name="Group 537"/>
            <p:cNvGrpSpPr/>
            <p:nvPr/>
          </p:nvGrpSpPr>
          <p:grpSpPr>
            <a:xfrm>
              <a:off x="5029200" y="76200"/>
              <a:ext cx="304800" cy="304800"/>
              <a:chOff x="7391400" y="1143000"/>
              <a:chExt cx="304800" cy="304800"/>
            </a:xfrm>
          </p:grpSpPr>
          <p:sp>
            <p:nvSpPr>
              <p:cNvPr id="545" name="Oval 544"/>
              <p:cNvSpPr/>
              <p:nvPr/>
            </p:nvSpPr>
            <p:spPr>
              <a:xfrm>
                <a:off x="7391400" y="1143000"/>
                <a:ext cx="304800" cy="304800"/>
              </a:xfrm>
              <a:prstGeom prst="ellipse">
                <a:avLst/>
              </a:prstGeom>
              <a:no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46" name="Oval 545"/>
              <p:cNvSpPr/>
              <p:nvPr/>
            </p:nvSpPr>
            <p:spPr>
              <a:xfrm>
                <a:off x="7467600" y="1143000"/>
                <a:ext cx="152400" cy="152400"/>
              </a:xfrm>
              <a:prstGeom prst="ellipse">
                <a:avLst/>
              </a:prstGeom>
              <a:no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47" name="Oval 546"/>
              <p:cNvSpPr/>
              <p:nvPr/>
            </p:nvSpPr>
            <p:spPr>
              <a:xfrm>
                <a:off x="7467600" y="1295400"/>
                <a:ext cx="152400" cy="152400"/>
              </a:xfrm>
              <a:prstGeom prst="ellipse">
                <a:avLst/>
              </a:prstGeom>
              <a:no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grpSp>
          <p:nvGrpSpPr>
            <p:cNvPr id="539" name="Group 538"/>
            <p:cNvGrpSpPr/>
            <p:nvPr/>
          </p:nvGrpSpPr>
          <p:grpSpPr>
            <a:xfrm>
              <a:off x="5029200" y="609600"/>
              <a:ext cx="304800" cy="304800"/>
              <a:chOff x="7391400" y="1143000"/>
              <a:chExt cx="304800" cy="304800"/>
            </a:xfrm>
          </p:grpSpPr>
          <p:sp>
            <p:nvSpPr>
              <p:cNvPr id="542" name="Oval 541"/>
              <p:cNvSpPr/>
              <p:nvPr/>
            </p:nvSpPr>
            <p:spPr>
              <a:xfrm>
                <a:off x="7391400" y="1143000"/>
                <a:ext cx="304800" cy="304800"/>
              </a:xfrm>
              <a:prstGeom prst="ellipse">
                <a:avLst/>
              </a:prstGeom>
              <a:no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43" name="Oval 542"/>
              <p:cNvSpPr/>
              <p:nvPr/>
            </p:nvSpPr>
            <p:spPr>
              <a:xfrm>
                <a:off x="7467600" y="1143000"/>
                <a:ext cx="152400" cy="152400"/>
              </a:xfrm>
              <a:prstGeom prst="ellipse">
                <a:avLst/>
              </a:prstGeom>
              <a:no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44" name="Oval 543"/>
              <p:cNvSpPr/>
              <p:nvPr/>
            </p:nvSpPr>
            <p:spPr>
              <a:xfrm>
                <a:off x="7467600" y="1295400"/>
                <a:ext cx="152400" cy="152400"/>
              </a:xfrm>
              <a:prstGeom prst="ellipse">
                <a:avLst/>
              </a:prstGeom>
              <a:no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cxnSp>
          <p:nvCxnSpPr>
            <p:cNvPr id="540" name="Elbow Connector 539"/>
            <p:cNvCxnSpPr>
              <a:stCxn id="545" idx="2"/>
              <a:endCxn id="542" idx="2"/>
            </p:cNvCxnSpPr>
            <p:nvPr/>
          </p:nvCxnSpPr>
          <p:spPr>
            <a:xfrm rot="10800000" flipV="1">
              <a:off x="5029200" y="228600"/>
              <a:ext cx="12700" cy="533400"/>
            </a:xfrm>
            <a:prstGeom prst="bentConnector3">
              <a:avLst>
                <a:gd name="adj1" fmla="val 2487756"/>
              </a:avLst>
            </a:prstGeom>
            <a:noFill/>
            <a:ln w="15875" cap="flat" cmpd="sng" algn="ctr">
              <a:solidFill>
                <a:srgbClr val="FFC000">
                  <a:lumMod val="75000"/>
                </a:srgbClr>
              </a:solidFill>
              <a:prstDash val="solid"/>
              <a:miter lim="800000"/>
            </a:ln>
            <a:effectLst/>
          </p:spPr>
        </p:cxnSp>
        <p:cxnSp>
          <p:nvCxnSpPr>
            <p:cNvPr id="541" name="Elbow Connector 540"/>
            <p:cNvCxnSpPr>
              <a:stCxn id="545" idx="6"/>
              <a:endCxn id="542" idx="6"/>
            </p:cNvCxnSpPr>
            <p:nvPr/>
          </p:nvCxnSpPr>
          <p:spPr>
            <a:xfrm>
              <a:off x="5334000" y="228600"/>
              <a:ext cx="12700" cy="533400"/>
            </a:xfrm>
            <a:prstGeom prst="bentConnector3">
              <a:avLst>
                <a:gd name="adj1" fmla="val 1800000"/>
              </a:avLst>
            </a:prstGeom>
            <a:noFill/>
            <a:ln w="15875" cap="flat" cmpd="sng" algn="ctr">
              <a:solidFill>
                <a:srgbClr val="FFC000">
                  <a:lumMod val="75000"/>
                </a:srgbClr>
              </a:solidFill>
              <a:prstDash val="solid"/>
              <a:miter lim="800000"/>
            </a:ln>
            <a:effectLst/>
          </p:spPr>
        </p:cxnSp>
      </p:grpSp>
      <p:sp>
        <p:nvSpPr>
          <p:cNvPr id="548" name="Rectangle 547"/>
          <p:cNvSpPr/>
          <p:nvPr/>
        </p:nvSpPr>
        <p:spPr>
          <a:xfrm>
            <a:off x="5586046" y="2247900"/>
            <a:ext cx="457200" cy="457200"/>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549" name="Straight Arrow Connector 548"/>
          <p:cNvCxnSpPr>
            <a:stCxn id="476" idx="3"/>
            <a:endCxn id="478" idx="1"/>
          </p:cNvCxnSpPr>
          <p:nvPr/>
        </p:nvCxnSpPr>
        <p:spPr>
          <a:xfrm>
            <a:off x="2347546" y="3238500"/>
            <a:ext cx="1981200" cy="0"/>
          </a:xfrm>
          <a:prstGeom prst="straightConnector1">
            <a:avLst/>
          </a:prstGeom>
          <a:noFill/>
          <a:ln w="15875" cap="flat" cmpd="sng" algn="ctr">
            <a:solidFill>
              <a:srgbClr val="FFC000">
                <a:lumMod val="75000"/>
              </a:srgbClr>
            </a:solidFill>
            <a:prstDash val="solid"/>
            <a:miter lim="800000"/>
            <a:tailEnd type="triangle"/>
          </a:ln>
          <a:effectLst/>
        </p:spPr>
      </p:cxnSp>
      <p:cxnSp>
        <p:nvCxnSpPr>
          <p:cNvPr id="550" name="Elbow Connector 549"/>
          <p:cNvCxnSpPr>
            <a:stCxn id="478" idx="3"/>
            <a:endCxn id="548" idx="2"/>
          </p:cNvCxnSpPr>
          <p:nvPr/>
        </p:nvCxnSpPr>
        <p:spPr>
          <a:xfrm flipV="1">
            <a:off x="5014546" y="2705100"/>
            <a:ext cx="800100" cy="533400"/>
          </a:xfrm>
          <a:prstGeom prst="bentConnector2">
            <a:avLst/>
          </a:prstGeom>
          <a:noFill/>
          <a:ln w="15875" cap="flat" cmpd="sng" algn="ctr">
            <a:solidFill>
              <a:srgbClr val="FFC000">
                <a:lumMod val="75000"/>
              </a:srgbClr>
            </a:solidFill>
            <a:prstDash val="solid"/>
            <a:miter lim="800000"/>
            <a:tailEnd type="triangle"/>
          </a:ln>
          <a:effectLst/>
        </p:spPr>
      </p:cxnSp>
      <p:sp>
        <p:nvSpPr>
          <p:cNvPr id="551" name="Rectangle 550"/>
          <p:cNvSpPr/>
          <p:nvPr/>
        </p:nvSpPr>
        <p:spPr>
          <a:xfrm>
            <a:off x="1661746" y="3009900"/>
            <a:ext cx="685800" cy="1295400"/>
          </a:xfrm>
          <a:prstGeom prst="rect">
            <a:avLst/>
          </a:prstGeom>
          <a:solidFill>
            <a:srgbClr val="5B9BD5">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52" name="Rectangle 551"/>
          <p:cNvSpPr/>
          <p:nvPr/>
        </p:nvSpPr>
        <p:spPr>
          <a:xfrm>
            <a:off x="4328746" y="3009900"/>
            <a:ext cx="685800" cy="1295400"/>
          </a:xfrm>
          <a:prstGeom prst="rect">
            <a:avLst/>
          </a:prstGeom>
          <a:solidFill>
            <a:srgbClr val="5B9BD5">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553" name="Straight Arrow Connector 552"/>
          <p:cNvCxnSpPr/>
          <p:nvPr/>
        </p:nvCxnSpPr>
        <p:spPr>
          <a:xfrm flipH="1">
            <a:off x="8138746" y="4076700"/>
            <a:ext cx="609600" cy="0"/>
          </a:xfrm>
          <a:prstGeom prst="straightConnector1">
            <a:avLst/>
          </a:prstGeom>
          <a:noFill/>
          <a:ln w="15875" cap="flat" cmpd="sng" algn="ctr">
            <a:solidFill>
              <a:srgbClr val="5B9BD5"/>
            </a:solidFill>
            <a:prstDash val="solid"/>
            <a:miter lim="800000"/>
            <a:tailEnd type="triangle"/>
          </a:ln>
          <a:effectLst/>
        </p:spPr>
      </p:cxnSp>
      <p:cxnSp>
        <p:nvCxnSpPr>
          <p:cNvPr id="554" name="Straight Arrow Connector 553"/>
          <p:cNvCxnSpPr>
            <a:stCxn id="513" idx="3"/>
          </p:cNvCxnSpPr>
          <p:nvPr/>
        </p:nvCxnSpPr>
        <p:spPr>
          <a:xfrm>
            <a:off x="8253046" y="6134100"/>
            <a:ext cx="609600" cy="0"/>
          </a:xfrm>
          <a:prstGeom prst="straightConnector1">
            <a:avLst/>
          </a:prstGeom>
          <a:noFill/>
          <a:ln w="15875" cap="flat" cmpd="sng" algn="ctr">
            <a:solidFill>
              <a:srgbClr val="5B9BD5"/>
            </a:solidFill>
            <a:prstDash val="solid"/>
            <a:miter lim="800000"/>
            <a:tailEnd type="triangle"/>
          </a:ln>
          <a:effectLst/>
        </p:spPr>
      </p:cxnSp>
      <p:grpSp>
        <p:nvGrpSpPr>
          <p:cNvPr id="555" name="Group 554"/>
          <p:cNvGrpSpPr/>
          <p:nvPr/>
        </p:nvGrpSpPr>
        <p:grpSpPr>
          <a:xfrm>
            <a:off x="1790700" y="876300"/>
            <a:ext cx="1295400" cy="684431"/>
            <a:chOff x="1409700" y="1257300"/>
            <a:chExt cx="1295400" cy="684431"/>
          </a:xfrm>
        </p:grpSpPr>
        <p:sp>
          <p:nvSpPr>
            <p:cNvPr id="556" name="Rectangle 555"/>
            <p:cNvSpPr/>
            <p:nvPr/>
          </p:nvSpPr>
          <p:spPr>
            <a:xfrm rot="5400000">
              <a:off x="1733550" y="933450"/>
              <a:ext cx="647700" cy="1295400"/>
            </a:xfrm>
            <a:prstGeom prst="rect">
              <a:avLst/>
            </a:prstGeom>
            <a:gradFill flip="none" rotWithShape="1">
              <a:gsLst>
                <a:gs pos="0">
                  <a:srgbClr val="C00000"/>
                </a:gs>
                <a:gs pos="100000">
                  <a:srgbClr val="5B9BD5">
                    <a:lumMod val="75000"/>
                  </a:srgbClr>
                </a:gs>
              </a:gsLst>
              <a:lin ang="5400000" scaled="1"/>
              <a:tileRect/>
            </a:gra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57" name="Rectangle 556"/>
            <p:cNvSpPr/>
            <p:nvPr/>
          </p:nvSpPr>
          <p:spPr>
            <a:xfrm>
              <a:off x="1600200" y="1295400"/>
              <a:ext cx="914400" cy="64633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Thermal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Radiator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#1</a:t>
              </a:r>
            </a:p>
          </p:txBody>
        </p:sp>
      </p:grpSp>
      <p:grpSp>
        <p:nvGrpSpPr>
          <p:cNvPr id="558" name="Group 557"/>
          <p:cNvGrpSpPr/>
          <p:nvPr/>
        </p:nvGrpSpPr>
        <p:grpSpPr>
          <a:xfrm>
            <a:off x="1790700" y="1600200"/>
            <a:ext cx="1295400" cy="684431"/>
            <a:chOff x="2628900" y="1257300"/>
            <a:chExt cx="1295400" cy="684431"/>
          </a:xfrm>
        </p:grpSpPr>
        <p:sp>
          <p:nvSpPr>
            <p:cNvPr id="559" name="Rectangle 558"/>
            <p:cNvSpPr/>
            <p:nvPr/>
          </p:nvSpPr>
          <p:spPr>
            <a:xfrm rot="5400000">
              <a:off x="2952750" y="933450"/>
              <a:ext cx="647700" cy="1295400"/>
            </a:xfrm>
            <a:prstGeom prst="rect">
              <a:avLst/>
            </a:prstGeom>
            <a:gradFill>
              <a:gsLst>
                <a:gs pos="0">
                  <a:srgbClr val="C00000"/>
                </a:gs>
                <a:gs pos="100000">
                  <a:srgbClr val="5B9BD5">
                    <a:lumMod val="75000"/>
                  </a:srgbClr>
                </a:gs>
              </a:gsLst>
              <a:lin ang="5400000" scaled="1"/>
            </a:gra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60" name="Rectangle 559"/>
            <p:cNvSpPr/>
            <p:nvPr/>
          </p:nvSpPr>
          <p:spPr>
            <a:xfrm>
              <a:off x="2819400" y="1295400"/>
              <a:ext cx="914400" cy="64633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Thermal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Radiator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#2</a:t>
              </a:r>
            </a:p>
          </p:txBody>
        </p:sp>
      </p:grpSp>
      <p:cxnSp>
        <p:nvCxnSpPr>
          <p:cNvPr id="561" name="Elbow Connector 560"/>
          <p:cNvCxnSpPr>
            <a:stCxn id="548" idx="0"/>
            <a:endCxn id="545" idx="6"/>
          </p:cNvCxnSpPr>
          <p:nvPr/>
        </p:nvCxnSpPr>
        <p:spPr>
          <a:xfrm rot="5400000" flipH="1" flipV="1">
            <a:off x="5719396" y="1885950"/>
            <a:ext cx="457200" cy="266700"/>
          </a:xfrm>
          <a:prstGeom prst="bentConnector3">
            <a:avLst>
              <a:gd name="adj1" fmla="val 50000"/>
            </a:avLst>
          </a:prstGeom>
          <a:noFill/>
          <a:ln w="15875" cap="flat" cmpd="sng" algn="ctr">
            <a:solidFill>
              <a:srgbClr val="FFC000">
                <a:lumMod val="75000"/>
              </a:srgbClr>
            </a:solidFill>
            <a:prstDash val="solid"/>
            <a:miter lim="800000"/>
            <a:tailEnd type="triangle"/>
          </a:ln>
          <a:effectLst/>
        </p:spPr>
      </p:cxnSp>
      <p:cxnSp>
        <p:nvCxnSpPr>
          <p:cNvPr id="562" name="Elbow Connector 561"/>
          <p:cNvCxnSpPr>
            <a:stCxn id="548" idx="0"/>
            <a:endCxn id="542" idx="6"/>
          </p:cNvCxnSpPr>
          <p:nvPr/>
        </p:nvCxnSpPr>
        <p:spPr>
          <a:xfrm rot="16200000" flipV="1">
            <a:off x="5452696" y="1885950"/>
            <a:ext cx="457200" cy="266700"/>
          </a:xfrm>
          <a:prstGeom prst="bentConnector3">
            <a:avLst/>
          </a:prstGeom>
          <a:noFill/>
          <a:ln w="15875" cap="flat" cmpd="sng" algn="ctr">
            <a:solidFill>
              <a:srgbClr val="FFC000">
                <a:lumMod val="75000"/>
              </a:srgbClr>
            </a:solidFill>
            <a:prstDash val="solid"/>
            <a:miter lim="800000"/>
            <a:tailEnd type="triangle"/>
          </a:ln>
          <a:effectLst/>
        </p:spPr>
      </p:cxnSp>
      <p:sp>
        <p:nvSpPr>
          <p:cNvPr id="563" name="Rectangle 562"/>
          <p:cNvSpPr/>
          <p:nvPr/>
        </p:nvSpPr>
        <p:spPr>
          <a:xfrm>
            <a:off x="1509346" y="3162300"/>
            <a:ext cx="990600"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LTL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Interface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Heat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Exchanger</a:t>
            </a:r>
          </a:p>
        </p:txBody>
      </p:sp>
      <p:sp>
        <p:nvSpPr>
          <p:cNvPr id="564" name="Rectangle 563"/>
          <p:cNvSpPr/>
          <p:nvPr/>
        </p:nvSpPr>
        <p:spPr>
          <a:xfrm>
            <a:off x="4176346" y="3162300"/>
            <a:ext cx="990600"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MTL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Interface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Heat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Exchanger</a:t>
            </a:r>
          </a:p>
        </p:txBody>
      </p:sp>
      <p:sp>
        <p:nvSpPr>
          <p:cNvPr id="565" name="Rectangle 564"/>
          <p:cNvSpPr/>
          <p:nvPr/>
        </p:nvSpPr>
        <p:spPr>
          <a:xfrm>
            <a:off x="4176346" y="4457700"/>
            <a:ext cx="990600" cy="27699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Sublimator</a:t>
            </a:r>
          </a:p>
        </p:txBody>
      </p:sp>
      <p:sp>
        <p:nvSpPr>
          <p:cNvPr id="566" name="Rectangle 565"/>
          <p:cNvSpPr/>
          <p:nvPr/>
        </p:nvSpPr>
        <p:spPr>
          <a:xfrm>
            <a:off x="366346" y="4911970"/>
            <a:ext cx="609600" cy="46166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Cond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Hx</a:t>
            </a:r>
          </a:p>
        </p:txBody>
      </p:sp>
      <p:sp>
        <p:nvSpPr>
          <p:cNvPr id="567" name="Rectangle 566"/>
          <p:cNvSpPr/>
          <p:nvPr/>
        </p:nvSpPr>
        <p:spPr>
          <a:xfrm>
            <a:off x="518746" y="5673970"/>
            <a:ext cx="457200" cy="457200"/>
          </a:xfrm>
          <a:prstGeom prst="rect">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68" name="Rectangle 567"/>
          <p:cNvSpPr/>
          <p:nvPr/>
        </p:nvSpPr>
        <p:spPr>
          <a:xfrm>
            <a:off x="594946" y="5750170"/>
            <a:ext cx="457200" cy="457200"/>
          </a:xfrm>
          <a:prstGeom prst="rect">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69" name="Rectangle 568"/>
          <p:cNvSpPr/>
          <p:nvPr/>
        </p:nvSpPr>
        <p:spPr>
          <a:xfrm>
            <a:off x="4519246" y="5981700"/>
            <a:ext cx="457200" cy="457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70" name="Rectangle 569"/>
          <p:cNvSpPr/>
          <p:nvPr/>
        </p:nvSpPr>
        <p:spPr>
          <a:xfrm>
            <a:off x="4595446" y="6057900"/>
            <a:ext cx="457200" cy="457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71" name="Rectangle 570"/>
          <p:cNvSpPr/>
          <p:nvPr/>
        </p:nvSpPr>
        <p:spPr>
          <a:xfrm>
            <a:off x="5700346" y="2324100"/>
            <a:ext cx="457200" cy="457200"/>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72" name="Rectangle 571"/>
          <p:cNvSpPr/>
          <p:nvPr/>
        </p:nvSpPr>
        <p:spPr>
          <a:xfrm>
            <a:off x="5814646" y="2400300"/>
            <a:ext cx="457200" cy="457200"/>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573" name="TextBox 572"/>
          <p:cNvSpPr txBox="1"/>
          <p:nvPr/>
        </p:nvSpPr>
        <p:spPr>
          <a:xfrm>
            <a:off x="975946" y="5521570"/>
            <a:ext cx="808876"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Low Temp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Loads</a:t>
            </a:r>
          </a:p>
        </p:txBody>
      </p:sp>
      <p:sp>
        <p:nvSpPr>
          <p:cNvPr id="574" name="TextBox 573"/>
          <p:cNvSpPr txBox="1"/>
          <p:nvPr/>
        </p:nvSpPr>
        <p:spPr>
          <a:xfrm>
            <a:off x="4601012" y="5645968"/>
            <a:ext cx="1173463"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Moderate Temp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Loads</a:t>
            </a:r>
          </a:p>
        </p:txBody>
      </p:sp>
      <p:sp>
        <p:nvSpPr>
          <p:cNvPr id="575" name="TextBox 574"/>
          <p:cNvSpPr txBox="1"/>
          <p:nvPr/>
        </p:nvSpPr>
        <p:spPr>
          <a:xfrm>
            <a:off x="5755493" y="4457700"/>
            <a:ext cx="1063176"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Internal Pump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Package</a:t>
            </a:r>
          </a:p>
        </p:txBody>
      </p:sp>
      <p:sp>
        <p:nvSpPr>
          <p:cNvPr id="576" name="TextBox 575"/>
          <p:cNvSpPr txBox="1"/>
          <p:nvPr/>
        </p:nvSpPr>
        <p:spPr>
          <a:xfrm>
            <a:off x="6233746" y="1409700"/>
            <a:ext cx="1090748"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External Pump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Package</a:t>
            </a:r>
          </a:p>
        </p:txBody>
      </p:sp>
      <p:sp>
        <p:nvSpPr>
          <p:cNvPr id="577" name="TextBox 576"/>
          <p:cNvSpPr txBox="1"/>
          <p:nvPr/>
        </p:nvSpPr>
        <p:spPr>
          <a:xfrm>
            <a:off x="6338968" y="2324100"/>
            <a:ext cx="880306"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External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Cold-Plates</a:t>
            </a:r>
          </a:p>
        </p:txBody>
      </p:sp>
      <p:sp>
        <p:nvSpPr>
          <p:cNvPr id="578" name="TextBox 577"/>
          <p:cNvSpPr txBox="1"/>
          <p:nvPr/>
        </p:nvSpPr>
        <p:spPr>
          <a:xfrm>
            <a:off x="7452946" y="3695700"/>
            <a:ext cx="968086"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From Airlock</a:t>
            </a:r>
          </a:p>
        </p:txBody>
      </p:sp>
      <p:sp>
        <p:nvSpPr>
          <p:cNvPr id="579" name="TextBox 578"/>
          <p:cNvSpPr txBox="1"/>
          <p:nvPr/>
        </p:nvSpPr>
        <p:spPr>
          <a:xfrm>
            <a:off x="7643446" y="5753100"/>
            <a:ext cx="787203"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To Airlock</a:t>
            </a:r>
          </a:p>
        </p:txBody>
      </p:sp>
      <p:sp>
        <p:nvSpPr>
          <p:cNvPr id="580" name="TextBox 579"/>
          <p:cNvSpPr txBox="1"/>
          <p:nvPr/>
        </p:nvSpPr>
        <p:spPr>
          <a:xfrm>
            <a:off x="3871546" y="5105400"/>
            <a:ext cx="611065"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Mixing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Valve</a:t>
            </a:r>
          </a:p>
        </p:txBody>
      </p:sp>
      <p:sp>
        <p:nvSpPr>
          <p:cNvPr id="581" name="TextBox 580"/>
          <p:cNvSpPr txBox="1"/>
          <p:nvPr/>
        </p:nvSpPr>
        <p:spPr>
          <a:xfrm>
            <a:off x="899746" y="4759570"/>
            <a:ext cx="611065"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Mixing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Valve</a:t>
            </a:r>
          </a:p>
        </p:txBody>
      </p:sp>
      <p:sp>
        <p:nvSpPr>
          <p:cNvPr id="582" name="TextBox 581"/>
          <p:cNvSpPr txBox="1"/>
          <p:nvPr/>
        </p:nvSpPr>
        <p:spPr>
          <a:xfrm>
            <a:off x="355870" y="1628573"/>
            <a:ext cx="611065" cy="4616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Mixing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Valve</a:t>
            </a:r>
          </a:p>
        </p:txBody>
      </p:sp>
      <p:sp>
        <p:nvSpPr>
          <p:cNvPr id="583" name="TextBox 582"/>
          <p:cNvSpPr txBox="1"/>
          <p:nvPr/>
        </p:nvSpPr>
        <p:spPr>
          <a:xfrm>
            <a:off x="4473102" y="893324"/>
            <a:ext cx="776175"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FFC000">
                    <a:lumMod val="75000"/>
                  </a:srgbClr>
                </a:solidFill>
                <a:effectLst/>
                <a:uLnTx/>
                <a:uFillTx/>
              </a:rPr>
              <a:t>HFE 7200</a:t>
            </a:r>
          </a:p>
        </p:txBody>
      </p:sp>
      <p:sp>
        <p:nvSpPr>
          <p:cNvPr id="584" name="TextBox 583"/>
          <p:cNvSpPr txBox="1"/>
          <p:nvPr/>
        </p:nvSpPr>
        <p:spPr>
          <a:xfrm>
            <a:off x="5471746" y="6172200"/>
            <a:ext cx="1717650"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5B9BD5">
                    <a:lumMod val="75000"/>
                  </a:srgbClr>
                </a:solidFill>
                <a:effectLst/>
                <a:uLnTx/>
                <a:uFillTx/>
              </a:rPr>
              <a:t>Propylene Glycol/Water</a:t>
            </a:r>
          </a:p>
        </p:txBody>
      </p:sp>
      <p:grpSp>
        <p:nvGrpSpPr>
          <p:cNvPr id="585" name="Group 3916"/>
          <p:cNvGrpSpPr>
            <a:grpSpLocks/>
          </p:cNvGrpSpPr>
          <p:nvPr/>
        </p:nvGrpSpPr>
        <p:grpSpPr bwMode="auto">
          <a:xfrm flipH="1">
            <a:off x="3109546" y="3543300"/>
            <a:ext cx="228600" cy="457200"/>
            <a:chOff x="2710" y="151"/>
            <a:chExt cx="170" cy="339"/>
          </a:xfrm>
        </p:grpSpPr>
        <p:sp>
          <p:nvSpPr>
            <p:cNvPr id="586" name="Line 3917"/>
            <p:cNvSpPr>
              <a:spLocks noChangeShapeType="1"/>
            </p:cNvSpPr>
            <p:nvPr/>
          </p:nvSpPr>
          <p:spPr bwMode="auto">
            <a:xfrm flipH="1">
              <a:off x="2759" y="176"/>
              <a:ext cx="72"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87" name="Line 3918"/>
            <p:cNvSpPr>
              <a:spLocks noChangeShapeType="1"/>
            </p:cNvSpPr>
            <p:nvPr/>
          </p:nvSpPr>
          <p:spPr bwMode="auto">
            <a:xfrm flipH="1">
              <a:off x="2710" y="248"/>
              <a:ext cx="49" cy="25"/>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88" name="Line 3919"/>
            <p:cNvSpPr>
              <a:spLocks noChangeShapeType="1"/>
            </p:cNvSpPr>
            <p:nvPr/>
          </p:nvSpPr>
          <p:spPr bwMode="auto">
            <a:xfrm>
              <a:off x="2710" y="273"/>
              <a:ext cx="49" cy="24"/>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89" name="Line 3920"/>
            <p:cNvSpPr>
              <a:spLocks noChangeShapeType="1"/>
            </p:cNvSpPr>
            <p:nvPr/>
          </p:nvSpPr>
          <p:spPr bwMode="auto">
            <a:xfrm>
              <a:off x="2759" y="297"/>
              <a:ext cx="49" cy="24"/>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0" name="Line 3921"/>
            <p:cNvSpPr>
              <a:spLocks noChangeShapeType="1"/>
            </p:cNvSpPr>
            <p:nvPr/>
          </p:nvSpPr>
          <p:spPr bwMode="auto">
            <a:xfrm flipH="1">
              <a:off x="2759" y="321"/>
              <a:ext cx="49" cy="25"/>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1" name="Line 3922"/>
            <p:cNvSpPr>
              <a:spLocks noChangeShapeType="1"/>
            </p:cNvSpPr>
            <p:nvPr/>
          </p:nvSpPr>
          <p:spPr bwMode="auto">
            <a:xfrm flipH="1">
              <a:off x="2710" y="345"/>
              <a:ext cx="49" cy="25"/>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2" name="Line 3923"/>
            <p:cNvSpPr>
              <a:spLocks noChangeShapeType="1"/>
            </p:cNvSpPr>
            <p:nvPr/>
          </p:nvSpPr>
          <p:spPr bwMode="auto">
            <a:xfrm>
              <a:off x="2710" y="370"/>
              <a:ext cx="49" cy="24"/>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3" name="Line 3924"/>
            <p:cNvSpPr>
              <a:spLocks noChangeShapeType="1"/>
            </p:cNvSpPr>
            <p:nvPr/>
          </p:nvSpPr>
          <p:spPr bwMode="auto">
            <a:xfrm>
              <a:off x="2759" y="394"/>
              <a:ext cx="49" cy="24"/>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4" name="Line 3925"/>
            <p:cNvSpPr>
              <a:spLocks noChangeShapeType="1"/>
            </p:cNvSpPr>
            <p:nvPr/>
          </p:nvSpPr>
          <p:spPr bwMode="auto">
            <a:xfrm flipH="1">
              <a:off x="2759" y="418"/>
              <a:ext cx="49" cy="25"/>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5" name="Line 3926"/>
            <p:cNvSpPr>
              <a:spLocks noChangeShapeType="1"/>
            </p:cNvSpPr>
            <p:nvPr/>
          </p:nvSpPr>
          <p:spPr bwMode="auto">
            <a:xfrm flipH="1">
              <a:off x="2759" y="467"/>
              <a:ext cx="72"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6" name="Oval 3927"/>
            <p:cNvSpPr>
              <a:spLocks noChangeArrowheads="1"/>
            </p:cNvSpPr>
            <p:nvPr/>
          </p:nvSpPr>
          <p:spPr bwMode="auto">
            <a:xfrm>
              <a:off x="2832" y="151"/>
              <a:ext cx="48" cy="48"/>
            </a:xfrm>
            <a:prstGeom prst="ellipse">
              <a:avLst/>
            </a:prstGeom>
            <a:solidFill>
              <a:sysClr val="window" lastClr="FFFFFF"/>
            </a:solidFill>
            <a:ln w="9525">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7" name="Oval 3928"/>
            <p:cNvSpPr>
              <a:spLocks noChangeArrowheads="1"/>
            </p:cNvSpPr>
            <p:nvPr/>
          </p:nvSpPr>
          <p:spPr bwMode="auto">
            <a:xfrm>
              <a:off x="2832" y="442"/>
              <a:ext cx="48" cy="48"/>
            </a:xfrm>
            <a:prstGeom prst="ellipse">
              <a:avLst/>
            </a:prstGeom>
            <a:solidFill>
              <a:sysClr val="window" lastClr="FFFFFF"/>
            </a:solidFill>
            <a:ln w="9525">
              <a:solidFill>
                <a:srgbClr val="FF66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8" name="Line 3929"/>
            <p:cNvSpPr>
              <a:spLocks noChangeShapeType="1"/>
            </p:cNvSpPr>
            <p:nvPr/>
          </p:nvSpPr>
          <p:spPr bwMode="auto">
            <a:xfrm>
              <a:off x="2759" y="442"/>
              <a:ext cx="0" cy="25"/>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599" name="Line 3930"/>
            <p:cNvSpPr>
              <a:spLocks noChangeShapeType="1"/>
            </p:cNvSpPr>
            <p:nvPr/>
          </p:nvSpPr>
          <p:spPr bwMode="auto">
            <a:xfrm>
              <a:off x="2759" y="176"/>
              <a:ext cx="0" cy="25"/>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600" name="Line 3931"/>
            <p:cNvSpPr>
              <a:spLocks noChangeShapeType="1"/>
            </p:cNvSpPr>
            <p:nvPr/>
          </p:nvSpPr>
          <p:spPr bwMode="auto">
            <a:xfrm>
              <a:off x="2759" y="200"/>
              <a:ext cx="49" cy="24"/>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601" name="Line 3932"/>
            <p:cNvSpPr>
              <a:spLocks noChangeShapeType="1"/>
            </p:cNvSpPr>
            <p:nvPr/>
          </p:nvSpPr>
          <p:spPr bwMode="auto">
            <a:xfrm flipH="1">
              <a:off x="2759" y="224"/>
              <a:ext cx="49" cy="25"/>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sp>
        <p:nvSpPr>
          <p:cNvPr id="602" name="L-Shape 601"/>
          <p:cNvSpPr/>
          <p:nvPr/>
        </p:nvSpPr>
        <p:spPr>
          <a:xfrm>
            <a:off x="3338146" y="3314700"/>
            <a:ext cx="990600" cy="1524000"/>
          </a:xfrm>
          <a:prstGeom prst="corner">
            <a:avLst>
              <a:gd name="adj1" fmla="val 15385"/>
              <a:gd name="adj2" fmla="val 15385"/>
            </a:avLst>
          </a:prstGeom>
          <a:noFill/>
          <a:ln w="9525" cap="flat" cmpd="sng" algn="ctr">
            <a:solidFill>
              <a:srgbClr val="5B9BD5">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603" name="TextBox 602"/>
          <p:cNvSpPr txBox="1"/>
          <p:nvPr/>
        </p:nvSpPr>
        <p:spPr>
          <a:xfrm>
            <a:off x="3414346" y="3238500"/>
            <a:ext cx="465640"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Vent</a:t>
            </a:r>
          </a:p>
        </p:txBody>
      </p:sp>
      <p:sp>
        <p:nvSpPr>
          <p:cNvPr id="604" name="TextBox 603"/>
          <p:cNvSpPr txBox="1"/>
          <p:nvPr/>
        </p:nvSpPr>
        <p:spPr>
          <a:xfrm>
            <a:off x="1814146" y="5448300"/>
            <a:ext cx="1004313" cy="64633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Regenerative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Heat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Exchanger</a:t>
            </a:r>
          </a:p>
        </p:txBody>
      </p:sp>
      <p:cxnSp>
        <p:nvCxnSpPr>
          <p:cNvPr id="605" name="Straight Arrow Connector 604"/>
          <p:cNvCxnSpPr/>
          <p:nvPr/>
        </p:nvCxnSpPr>
        <p:spPr>
          <a:xfrm flipV="1">
            <a:off x="2804746" y="4610100"/>
            <a:ext cx="0" cy="1219200"/>
          </a:xfrm>
          <a:prstGeom prst="straightConnector1">
            <a:avLst/>
          </a:prstGeom>
          <a:noFill/>
          <a:ln w="15875" cap="flat" cmpd="sng" algn="ctr">
            <a:solidFill>
              <a:srgbClr val="44546A">
                <a:lumMod val="60000"/>
                <a:lumOff val="40000"/>
              </a:srgbClr>
            </a:solidFill>
            <a:prstDash val="solid"/>
            <a:miter lim="800000"/>
            <a:tailEnd type="triangle"/>
          </a:ln>
          <a:effectLst/>
        </p:spPr>
      </p:cxnSp>
      <p:cxnSp>
        <p:nvCxnSpPr>
          <p:cNvPr id="606" name="Straight Arrow Connector 605"/>
          <p:cNvCxnSpPr>
            <a:stCxn id="484" idx="6"/>
            <a:endCxn id="497" idx="1"/>
          </p:cNvCxnSpPr>
          <p:nvPr/>
        </p:nvCxnSpPr>
        <p:spPr>
          <a:xfrm>
            <a:off x="3261946" y="6134100"/>
            <a:ext cx="1181100" cy="0"/>
          </a:xfrm>
          <a:prstGeom prst="straightConnector1">
            <a:avLst/>
          </a:prstGeom>
          <a:noFill/>
          <a:ln w="15875" cap="flat" cmpd="sng" algn="ctr">
            <a:solidFill>
              <a:srgbClr val="44546A">
                <a:lumMod val="60000"/>
                <a:lumOff val="40000"/>
              </a:srgbClr>
            </a:solidFill>
            <a:prstDash val="solid"/>
            <a:miter lim="800000"/>
            <a:tailEnd type="triangle"/>
          </a:ln>
          <a:effectLst/>
        </p:spPr>
      </p:cxnSp>
      <p:cxnSp>
        <p:nvCxnSpPr>
          <p:cNvPr id="607" name="Straight Arrow Connector 606"/>
          <p:cNvCxnSpPr/>
          <p:nvPr/>
        </p:nvCxnSpPr>
        <p:spPr>
          <a:xfrm flipH="1">
            <a:off x="3109546" y="5524500"/>
            <a:ext cx="647700" cy="0"/>
          </a:xfrm>
          <a:prstGeom prst="straightConnector1">
            <a:avLst/>
          </a:prstGeom>
          <a:noFill/>
          <a:ln w="15875" cap="flat" cmpd="sng" algn="ctr">
            <a:solidFill>
              <a:srgbClr val="44546A">
                <a:lumMod val="60000"/>
                <a:lumOff val="40000"/>
              </a:srgbClr>
            </a:solidFill>
            <a:prstDash val="solid"/>
            <a:miter lim="800000"/>
            <a:tailEnd type="triangle"/>
          </a:ln>
          <a:effectLst/>
        </p:spPr>
      </p:cxnSp>
      <p:grpSp>
        <p:nvGrpSpPr>
          <p:cNvPr id="608" name="Group 607"/>
          <p:cNvGrpSpPr/>
          <p:nvPr/>
        </p:nvGrpSpPr>
        <p:grpSpPr>
          <a:xfrm rot="5400000">
            <a:off x="3376246" y="5372100"/>
            <a:ext cx="152400" cy="304800"/>
            <a:chOff x="914400" y="990600"/>
            <a:chExt cx="152400" cy="304800"/>
          </a:xfrm>
        </p:grpSpPr>
        <p:sp>
          <p:nvSpPr>
            <p:cNvPr id="609" name="Isosceles Triangle 608"/>
            <p:cNvSpPr/>
            <p:nvPr/>
          </p:nvSpPr>
          <p:spPr>
            <a:xfrm>
              <a:off x="914400" y="11430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610" name="Isosceles Triangle 609"/>
            <p:cNvSpPr/>
            <p:nvPr/>
          </p:nvSpPr>
          <p:spPr>
            <a:xfrm flipV="1">
              <a:off x="914400" y="990600"/>
              <a:ext cx="152400" cy="152400"/>
            </a:xfrm>
            <a:prstGeom prst="triangl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grpSp>
      <p:cxnSp>
        <p:nvCxnSpPr>
          <p:cNvPr id="611" name="Straight Arrow Connector 610"/>
          <p:cNvCxnSpPr>
            <a:stCxn id="526" idx="4"/>
          </p:cNvCxnSpPr>
          <p:nvPr/>
        </p:nvCxnSpPr>
        <p:spPr>
          <a:xfrm>
            <a:off x="3757246" y="5219700"/>
            <a:ext cx="0" cy="914400"/>
          </a:xfrm>
          <a:prstGeom prst="straightConnector1">
            <a:avLst/>
          </a:prstGeom>
          <a:noFill/>
          <a:ln w="15875" cap="flat" cmpd="sng" algn="ctr">
            <a:solidFill>
              <a:srgbClr val="44546A">
                <a:lumMod val="60000"/>
                <a:lumOff val="40000"/>
              </a:srgbClr>
            </a:solidFill>
            <a:prstDash val="solid"/>
            <a:miter lim="800000"/>
            <a:tailEnd type="triangle"/>
          </a:ln>
          <a:effectLst/>
        </p:spPr>
      </p:cxnSp>
      <p:cxnSp>
        <p:nvCxnSpPr>
          <p:cNvPr id="612" name="Straight Arrow Connector 611"/>
          <p:cNvCxnSpPr/>
          <p:nvPr/>
        </p:nvCxnSpPr>
        <p:spPr>
          <a:xfrm flipV="1">
            <a:off x="7338646" y="4076700"/>
            <a:ext cx="0" cy="2057400"/>
          </a:xfrm>
          <a:prstGeom prst="straightConnector1">
            <a:avLst/>
          </a:prstGeom>
          <a:noFill/>
          <a:ln w="15875" cap="flat" cmpd="sng" algn="ctr">
            <a:solidFill>
              <a:srgbClr val="44546A">
                <a:lumMod val="60000"/>
                <a:lumOff val="40000"/>
              </a:srgbClr>
            </a:solidFill>
            <a:prstDash val="solid"/>
            <a:miter lim="800000"/>
            <a:tailEnd type="triangle"/>
          </a:ln>
          <a:effectLst/>
        </p:spPr>
      </p:cxnSp>
      <p:grpSp>
        <p:nvGrpSpPr>
          <p:cNvPr id="613" name="Group 612"/>
          <p:cNvGrpSpPr/>
          <p:nvPr/>
        </p:nvGrpSpPr>
        <p:grpSpPr>
          <a:xfrm>
            <a:off x="804334" y="2385527"/>
            <a:ext cx="694266" cy="416037"/>
            <a:chOff x="2362200" y="2171700"/>
            <a:chExt cx="228600" cy="266700"/>
          </a:xfrm>
        </p:grpSpPr>
        <p:sp>
          <p:nvSpPr>
            <p:cNvPr id="614" name="Rectangle 613"/>
            <p:cNvSpPr/>
            <p:nvPr/>
          </p:nvSpPr>
          <p:spPr>
            <a:xfrm>
              <a:off x="2362200" y="2171700"/>
              <a:ext cx="114300" cy="266700"/>
            </a:xfrm>
            <a:prstGeom prst="rect">
              <a:avLst/>
            </a:prstGeom>
            <a:solidFill>
              <a:srgbClr val="4472C4">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15" name="Rectangle 614"/>
            <p:cNvSpPr/>
            <p:nvPr/>
          </p:nvSpPr>
          <p:spPr>
            <a:xfrm>
              <a:off x="2476500" y="2171700"/>
              <a:ext cx="114300" cy="266700"/>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617" name="Elbow Connector 616"/>
          <p:cNvCxnSpPr>
            <a:stCxn id="615" idx="0"/>
            <a:endCxn id="556" idx="0"/>
          </p:cNvCxnSpPr>
          <p:nvPr/>
        </p:nvCxnSpPr>
        <p:spPr>
          <a:xfrm rot="5400000" flipH="1" flipV="1">
            <a:off x="1612879" y="912306"/>
            <a:ext cx="1185377" cy="1761066"/>
          </a:xfrm>
          <a:prstGeom prst="bentConnector4">
            <a:avLst>
              <a:gd name="adj1" fmla="val 6267"/>
              <a:gd name="adj2" fmla="val 112981"/>
            </a:avLst>
          </a:prstGeom>
          <a:noFill/>
          <a:ln w="15875" cap="flat" cmpd="sng" algn="ctr">
            <a:solidFill>
              <a:srgbClr val="FFC000">
                <a:lumMod val="75000"/>
              </a:srgbClr>
            </a:solidFill>
            <a:prstDash val="solid"/>
            <a:miter lim="800000"/>
            <a:tailEnd type="triangle"/>
          </a:ln>
          <a:effectLst/>
        </p:spPr>
      </p:cxnSp>
      <p:cxnSp>
        <p:nvCxnSpPr>
          <p:cNvPr id="618" name="Elbow Connector 617"/>
          <p:cNvCxnSpPr>
            <a:stCxn id="556" idx="2"/>
            <a:endCxn id="614" idx="0"/>
          </p:cNvCxnSpPr>
          <p:nvPr/>
        </p:nvCxnSpPr>
        <p:spPr>
          <a:xfrm rot="10800000" flipV="1">
            <a:off x="977902" y="1200149"/>
            <a:ext cx="812799" cy="1185377"/>
          </a:xfrm>
          <a:prstGeom prst="bentConnector2">
            <a:avLst/>
          </a:prstGeom>
          <a:noFill/>
          <a:ln w="15875" cap="flat" cmpd="sng" algn="ctr">
            <a:solidFill>
              <a:srgbClr val="FFC000">
                <a:lumMod val="75000"/>
              </a:srgbClr>
            </a:solidFill>
            <a:prstDash val="solid"/>
            <a:miter lim="800000"/>
            <a:tailEnd type="triangle"/>
          </a:ln>
          <a:effectLst/>
        </p:spPr>
      </p:cxnSp>
      <p:cxnSp>
        <p:nvCxnSpPr>
          <p:cNvPr id="619" name="Elbow Connector 618"/>
          <p:cNvCxnSpPr>
            <a:stCxn id="542" idx="2"/>
            <a:endCxn id="615" idx="2"/>
          </p:cNvCxnSpPr>
          <p:nvPr/>
        </p:nvCxnSpPr>
        <p:spPr>
          <a:xfrm rot="16200000" flipH="1" flipV="1">
            <a:off x="2778658" y="32276"/>
            <a:ext cx="1315664" cy="4222912"/>
          </a:xfrm>
          <a:prstGeom prst="bentConnector5">
            <a:avLst>
              <a:gd name="adj1" fmla="val -22551"/>
              <a:gd name="adj2" fmla="val 35928"/>
              <a:gd name="adj3" fmla="val 112199"/>
            </a:avLst>
          </a:prstGeom>
          <a:noFill/>
          <a:ln w="15875" cap="flat" cmpd="sng" algn="ctr">
            <a:solidFill>
              <a:srgbClr val="FFC000">
                <a:lumMod val="75000"/>
              </a:srgbClr>
            </a:solidFill>
            <a:prstDash val="solid"/>
            <a:miter lim="800000"/>
            <a:tailEnd type="triangle"/>
          </a:ln>
          <a:effectLst/>
        </p:spPr>
      </p:cxnSp>
      <p:cxnSp>
        <p:nvCxnSpPr>
          <p:cNvPr id="620" name="Elbow Connector 619"/>
          <p:cNvCxnSpPr>
            <a:stCxn id="614" idx="2"/>
            <a:endCxn id="476" idx="1"/>
          </p:cNvCxnSpPr>
          <p:nvPr/>
        </p:nvCxnSpPr>
        <p:spPr>
          <a:xfrm rot="16200000" flipH="1">
            <a:off x="1101355" y="2678109"/>
            <a:ext cx="436936" cy="683845"/>
          </a:xfrm>
          <a:prstGeom prst="bentConnector2">
            <a:avLst/>
          </a:prstGeom>
          <a:noFill/>
          <a:ln w="15875" cap="flat" cmpd="sng" algn="ctr">
            <a:solidFill>
              <a:srgbClr val="FFC000">
                <a:lumMod val="75000"/>
              </a:srgbClr>
            </a:solidFill>
            <a:prstDash val="solid"/>
            <a:miter lim="800000"/>
            <a:tailEnd type="triangle"/>
          </a:ln>
          <a:effectLst/>
        </p:spPr>
      </p:cxnSp>
      <p:sp>
        <p:nvSpPr>
          <p:cNvPr id="621" name="TextBox 620"/>
          <p:cNvSpPr txBox="1"/>
          <p:nvPr/>
        </p:nvSpPr>
        <p:spPr>
          <a:xfrm>
            <a:off x="1498060" y="2427141"/>
            <a:ext cx="950901" cy="27699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Recuperator</a:t>
            </a:r>
          </a:p>
        </p:txBody>
      </p:sp>
      <p:cxnSp>
        <p:nvCxnSpPr>
          <p:cNvPr id="626" name="Elbow Connector 625"/>
          <p:cNvCxnSpPr>
            <a:stCxn id="559" idx="2"/>
            <a:endCxn id="614" idx="0"/>
          </p:cNvCxnSpPr>
          <p:nvPr/>
        </p:nvCxnSpPr>
        <p:spPr>
          <a:xfrm rot="10800000" flipV="1">
            <a:off x="977902" y="1924049"/>
            <a:ext cx="812799" cy="461477"/>
          </a:xfrm>
          <a:prstGeom prst="bentConnector2">
            <a:avLst/>
          </a:prstGeom>
          <a:noFill/>
          <a:ln w="15875" cap="flat" cmpd="sng" algn="ctr">
            <a:solidFill>
              <a:srgbClr val="FFC000">
                <a:lumMod val="75000"/>
              </a:srgbClr>
            </a:solidFill>
            <a:prstDash val="solid"/>
            <a:miter lim="800000"/>
            <a:tailEnd type="triangle"/>
          </a:ln>
          <a:effectLst/>
        </p:spPr>
      </p:cxnSp>
      <p:cxnSp>
        <p:nvCxnSpPr>
          <p:cNvPr id="183" name="Straight Connector 182"/>
          <p:cNvCxnSpPr>
            <a:stCxn id="559" idx="0"/>
          </p:cNvCxnSpPr>
          <p:nvPr/>
        </p:nvCxnSpPr>
        <p:spPr>
          <a:xfrm>
            <a:off x="3086100" y="1924050"/>
            <a:ext cx="231032" cy="2027"/>
          </a:xfrm>
          <a:prstGeom prst="line">
            <a:avLst/>
          </a:prstGeom>
          <a:noFill/>
          <a:ln w="15875" cap="flat" cmpd="sng" algn="ctr">
            <a:solidFill>
              <a:srgbClr val="FFC000">
                <a:lumMod val="75000"/>
              </a:srgbClr>
            </a:solidFill>
            <a:prstDash val="solid"/>
            <a:miter lim="800000"/>
            <a:headEnd type="triangle"/>
            <a:tailEnd type="none"/>
          </a:ln>
          <a:effectLst/>
        </p:spPr>
      </p:cxnSp>
      <p:grpSp>
        <p:nvGrpSpPr>
          <p:cNvPr id="622" name="Group 621"/>
          <p:cNvGrpSpPr/>
          <p:nvPr/>
        </p:nvGrpSpPr>
        <p:grpSpPr>
          <a:xfrm>
            <a:off x="869004" y="2008220"/>
            <a:ext cx="228600" cy="228600"/>
            <a:chOff x="3962400" y="762000"/>
            <a:chExt cx="228600" cy="228600"/>
          </a:xfrm>
          <a:solidFill>
            <a:schemeClr val="bg1"/>
          </a:solidFill>
        </p:grpSpPr>
        <p:sp>
          <p:nvSpPr>
            <p:cNvPr id="625" name="Oval 624"/>
            <p:cNvSpPr/>
            <p:nvPr/>
          </p:nvSpPr>
          <p:spPr>
            <a:xfrm>
              <a:off x="3962400" y="762000"/>
              <a:ext cx="228600" cy="228600"/>
            </a:xfrm>
            <a:prstGeom prst="ellipse">
              <a:avLst/>
            </a:prstGeom>
            <a:grp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623" name="Straight Connector 622"/>
            <p:cNvCxnSpPr>
              <a:stCxn id="625" idx="1"/>
              <a:endCxn id="625" idx="5"/>
            </p:cNvCxnSpPr>
            <p:nvPr/>
          </p:nvCxnSpPr>
          <p:spPr>
            <a:xfrm>
              <a:off x="3995878" y="795478"/>
              <a:ext cx="161644" cy="161644"/>
            </a:xfrm>
            <a:prstGeom prst="line">
              <a:avLst/>
            </a:prstGeom>
            <a:grpFill/>
            <a:ln w="6350" cap="flat" cmpd="sng" algn="ctr">
              <a:solidFill>
                <a:srgbClr val="FFC000">
                  <a:lumMod val="75000"/>
                </a:srgbClr>
              </a:solidFill>
              <a:prstDash val="solid"/>
              <a:miter lim="800000"/>
            </a:ln>
            <a:effectLst/>
          </p:spPr>
        </p:cxnSp>
        <p:cxnSp>
          <p:nvCxnSpPr>
            <p:cNvPr id="624" name="Straight Connector 623"/>
            <p:cNvCxnSpPr>
              <a:stCxn id="625" idx="3"/>
              <a:endCxn id="625" idx="7"/>
            </p:cNvCxnSpPr>
            <p:nvPr/>
          </p:nvCxnSpPr>
          <p:spPr>
            <a:xfrm flipV="1">
              <a:off x="3995878" y="795478"/>
              <a:ext cx="161644" cy="161644"/>
            </a:xfrm>
            <a:prstGeom prst="line">
              <a:avLst/>
            </a:prstGeom>
            <a:grpFill/>
            <a:ln w="6350" cap="flat" cmpd="sng" algn="ctr">
              <a:solidFill>
                <a:srgbClr val="FFC000">
                  <a:lumMod val="75000"/>
                </a:srgbClr>
              </a:solidFill>
              <a:prstDash val="solid"/>
              <a:miter lim="800000"/>
            </a:ln>
            <a:effectLst/>
          </p:spPr>
        </p:cxnSp>
      </p:grpSp>
      <p:cxnSp>
        <p:nvCxnSpPr>
          <p:cNvPr id="186" name="Elbow Connector 185"/>
          <p:cNvCxnSpPr>
            <a:stCxn id="625" idx="2"/>
            <a:endCxn id="476" idx="1"/>
          </p:cNvCxnSpPr>
          <p:nvPr/>
        </p:nvCxnSpPr>
        <p:spPr>
          <a:xfrm rot="10800000" flipH="1" flipV="1">
            <a:off x="869004" y="2122520"/>
            <a:ext cx="792742" cy="1115980"/>
          </a:xfrm>
          <a:prstGeom prst="bentConnector3">
            <a:avLst>
              <a:gd name="adj1" fmla="val -47243"/>
            </a:avLst>
          </a:prstGeom>
          <a:noFill/>
          <a:ln w="15875" cap="flat" cmpd="sng" algn="ctr">
            <a:solidFill>
              <a:srgbClr val="FFC000">
                <a:lumMod val="75000"/>
              </a:srgbClr>
            </a:solidFill>
            <a:prstDash val="solid"/>
            <a:miter lim="800000"/>
            <a:tailEnd type="triangle"/>
          </a:ln>
          <a:effectLst/>
        </p:spPr>
      </p:cxnSp>
      <p:sp>
        <p:nvSpPr>
          <p:cNvPr id="159" name="Footer Placeholder 1"/>
          <p:cNvSpPr>
            <a:spLocks noGrp="1"/>
          </p:cNvSpPr>
          <p:nvPr>
            <p:ph type="ftr" sz="quarter" idx="11"/>
          </p:nvPr>
        </p:nvSpPr>
        <p:spPr>
          <a:xfrm>
            <a:off x="3241772"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160" name="Picture 15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Tree>
    <p:extLst>
      <p:ext uri="{BB962C8B-B14F-4D97-AF65-F5344CB8AC3E}">
        <p14:creationId xmlns:p14="http://schemas.microsoft.com/office/powerpoint/2010/main" val="327171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200" y="0"/>
            <a:ext cx="10261600" cy="742950"/>
          </a:xfrm>
        </p:spPr>
        <p:txBody>
          <a:bodyPr/>
          <a:lstStyle/>
          <a:p>
            <a:pPr algn="ctr"/>
            <a:r>
              <a:rPr lang="en-US" sz="3200" b="0" kern="0" dirty="0">
                <a:latin typeface="+mn-lt"/>
                <a:ea typeface="ＭＳ Ｐゴシック" charset="0"/>
                <a:cs typeface="+mj-cs"/>
              </a:rPr>
              <a:t>Surface Habitat ATCS Resource Estimates </a:t>
            </a:r>
            <a:endParaRPr lang="en-US" sz="3200" b="0" dirty="0">
              <a:latin typeface="+mn-lt"/>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3400" y="946638"/>
            <a:ext cx="4914900" cy="4601534"/>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2200" y="946637"/>
            <a:ext cx="4953000" cy="4637205"/>
          </a:xfrm>
          <a:prstGeom prst="rect">
            <a:avLst/>
          </a:prstGeom>
        </p:spPr>
      </p:pic>
      <p:sp>
        <p:nvSpPr>
          <p:cNvPr id="8" name="Content Placeholder 2"/>
          <p:cNvSpPr>
            <a:spLocks noGrp="1"/>
          </p:cNvSpPr>
          <p:nvPr>
            <p:ph idx="1"/>
          </p:nvPr>
        </p:nvSpPr>
        <p:spPr>
          <a:xfrm>
            <a:off x="952500" y="5604934"/>
            <a:ext cx="9867900" cy="879232"/>
          </a:xfrm>
        </p:spPr>
        <p:txBody>
          <a:bodyPr>
            <a:noAutofit/>
          </a:bodyPr>
          <a:lstStyle/>
          <a:p>
            <a:r>
              <a:rPr lang="en-US" b="0" dirty="0">
                <a:solidFill>
                  <a:srgbClr val="002060"/>
                </a:solidFill>
                <a:latin typeface="+mn-lt"/>
              </a:rPr>
              <a:t>Primary drivers for mass and power are the thermal radiators and circulating fluid pump packages. </a:t>
            </a:r>
          </a:p>
          <a:p>
            <a:r>
              <a:rPr lang="en-US" b="0" dirty="0">
                <a:solidFill>
                  <a:srgbClr val="002060"/>
                </a:solidFill>
                <a:latin typeface="+mn-lt"/>
              </a:rPr>
              <a:t>MLI included for reference but is generally considered part of the SH inflatable structure. </a:t>
            </a:r>
          </a:p>
        </p:txBody>
      </p:sp>
      <p:sp>
        <p:nvSpPr>
          <p:cNvPr id="9"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11" name="Slide Number Placeholder 3"/>
          <p:cNvSpPr>
            <a:spLocks noGrp="1"/>
          </p:cNvSpPr>
          <p:nvPr>
            <p:ph type="sldNum" sz="quarter" idx="10"/>
          </p:nvPr>
        </p:nvSpPr>
        <p:spPr>
          <a:xfrm>
            <a:off x="9347200" y="6293816"/>
            <a:ext cx="2844800" cy="365125"/>
          </a:xfrm>
        </p:spPr>
        <p:txBody>
          <a:bodyPr/>
          <a:lstStyle/>
          <a:p>
            <a:pPr>
              <a:defRPr/>
            </a:pPr>
            <a:fld id="{A587C384-89D6-8141-B091-9776852F31EF}" type="slidenum">
              <a:rPr lang="en-US" altLang="x-none" smtClean="0"/>
              <a:pPr>
                <a:defRPr/>
              </a:pPr>
              <a:t>6</a:t>
            </a:fld>
            <a:endParaRPr lang="en-US" altLang="x-none" dirty="0"/>
          </a:p>
        </p:txBody>
      </p:sp>
    </p:spTree>
    <p:extLst>
      <p:ext uri="{BB962C8B-B14F-4D97-AF65-F5344CB8AC3E}">
        <p14:creationId xmlns:p14="http://schemas.microsoft.com/office/powerpoint/2010/main" val="345619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932" y="0"/>
            <a:ext cx="10320867" cy="742950"/>
          </a:xfrm>
        </p:spPr>
        <p:txBody>
          <a:bodyPr/>
          <a:lstStyle/>
          <a:p>
            <a:pPr algn="ctr"/>
            <a:r>
              <a:rPr lang="en-US" sz="3200" b="0" dirty="0">
                <a:latin typeface="+mn-lt"/>
              </a:rPr>
              <a:t>Surface Habitat Heat Rejection and Growth Scenarios</a:t>
            </a:r>
          </a:p>
        </p:txBody>
      </p:sp>
      <p:sp>
        <p:nvSpPr>
          <p:cNvPr id="111" name="Slide Number Placeholder 3"/>
          <p:cNvSpPr>
            <a:spLocks noGrp="1"/>
          </p:cNvSpPr>
          <p:nvPr>
            <p:ph type="sldNum" sz="quarter" idx="10"/>
          </p:nvPr>
        </p:nvSpPr>
        <p:spPr>
          <a:xfrm>
            <a:off x="9347200" y="6492875"/>
            <a:ext cx="2844800" cy="365125"/>
          </a:xfrm>
        </p:spPr>
        <p:txBody>
          <a:bodyPr/>
          <a:lstStyle/>
          <a:p>
            <a:pPr>
              <a:defRPr/>
            </a:pPr>
            <a:fld id="{A587C384-89D6-8141-B091-9776852F31EF}" type="slidenum">
              <a:rPr lang="en-US" altLang="x-none" smtClean="0"/>
              <a:pPr>
                <a:defRPr/>
              </a:pPr>
              <a:t>7</a:t>
            </a:fld>
            <a:endParaRPr lang="en-US" altLang="x-none" dirty="0"/>
          </a:p>
        </p:txBody>
      </p:sp>
      <p:pic>
        <p:nvPicPr>
          <p:cNvPr id="112" name="Picture 111"/>
          <p:cNvPicPr>
            <a:picLocks noChangeAspect="1"/>
          </p:cNvPicPr>
          <p:nvPr/>
        </p:nvPicPr>
        <p:blipFill>
          <a:blip r:embed="rId2"/>
          <a:stretch>
            <a:fillRect/>
          </a:stretch>
        </p:blipFill>
        <p:spPr>
          <a:xfrm>
            <a:off x="380999" y="1752597"/>
            <a:ext cx="4316342" cy="4371211"/>
          </a:xfrm>
          <a:prstGeom prst="rect">
            <a:avLst/>
          </a:prstGeom>
        </p:spPr>
      </p:pic>
      <p:sp>
        <p:nvSpPr>
          <p:cNvPr id="113" name="TextBox 112"/>
          <p:cNvSpPr txBox="1"/>
          <p:nvPr/>
        </p:nvSpPr>
        <p:spPr>
          <a:xfrm>
            <a:off x="261256" y="1104897"/>
            <a:ext cx="5282728" cy="615553"/>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Number of Radiator Panels Required vs Heat Rejection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rPr>
              <a:t>Radiator Temperature 283K, 85% Efficiency</a:t>
            </a:r>
          </a:p>
        </p:txBody>
      </p:sp>
      <p:pic>
        <p:nvPicPr>
          <p:cNvPr id="114" name="Picture 1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5000" y="857446"/>
            <a:ext cx="2805622" cy="2853175"/>
          </a:xfrm>
          <a:prstGeom prst="rect">
            <a:avLst/>
          </a:prstGeom>
        </p:spPr>
      </p:pic>
      <p:sp>
        <p:nvSpPr>
          <p:cNvPr id="115" name="TextBox 114"/>
          <p:cNvSpPr txBox="1"/>
          <p:nvPr/>
        </p:nvSpPr>
        <p:spPr>
          <a:xfrm>
            <a:off x="7429499" y="857443"/>
            <a:ext cx="1104726"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Baseline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8 Panel (4-4)</a:t>
            </a:r>
          </a:p>
        </p:txBody>
      </p:sp>
      <p:pic>
        <p:nvPicPr>
          <p:cNvPr id="116" name="Picture 1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20200" y="895543"/>
            <a:ext cx="2773921" cy="2849213"/>
          </a:xfrm>
          <a:prstGeom prst="rect">
            <a:avLst/>
          </a:prstGeom>
        </p:spPr>
      </p:pic>
      <p:sp>
        <p:nvSpPr>
          <p:cNvPr id="117" name="TextBox 116"/>
          <p:cNvSpPr txBox="1"/>
          <p:nvPr/>
        </p:nvSpPr>
        <p:spPr>
          <a:xfrm>
            <a:off x="11239499" y="895543"/>
            <a:ext cx="758477"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9 Panel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(3-3-3)</a:t>
            </a:r>
          </a:p>
        </p:txBody>
      </p:sp>
      <p:pic>
        <p:nvPicPr>
          <p:cNvPr id="118" name="Picture 1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14999" y="3697971"/>
            <a:ext cx="2809585" cy="2837324"/>
          </a:xfrm>
          <a:prstGeom prst="rect">
            <a:avLst/>
          </a:prstGeom>
        </p:spPr>
      </p:pic>
      <p:pic>
        <p:nvPicPr>
          <p:cNvPr id="119" name="Picture 1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20199" y="3697971"/>
            <a:ext cx="2742219" cy="2841287"/>
          </a:xfrm>
          <a:prstGeom prst="rect">
            <a:avLst/>
          </a:prstGeom>
        </p:spPr>
      </p:pic>
      <p:sp>
        <p:nvSpPr>
          <p:cNvPr id="120" name="TextBox 119"/>
          <p:cNvSpPr txBox="1"/>
          <p:nvPr/>
        </p:nvSpPr>
        <p:spPr>
          <a:xfrm>
            <a:off x="7696199" y="3717217"/>
            <a:ext cx="849848"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10 Panel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(5-5)</a:t>
            </a:r>
          </a:p>
        </p:txBody>
      </p:sp>
      <p:sp>
        <p:nvSpPr>
          <p:cNvPr id="121" name="TextBox 120"/>
          <p:cNvSpPr txBox="1"/>
          <p:nvPr/>
        </p:nvSpPr>
        <p:spPr>
          <a:xfrm>
            <a:off x="11125199" y="3717217"/>
            <a:ext cx="849848"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11 Panel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(4-3-4)</a:t>
            </a:r>
          </a:p>
        </p:txBody>
      </p:sp>
      <p:grpSp>
        <p:nvGrpSpPr>
          <p:cNvPr id="122" name="Group 121"/>
          <p:cNvGrpSpPr/>
          <p:nvPr/>
        </p:nvGrpSpPr>
        <p:grpSpPr>
          <a:xfrm>
            <a:off x="2590799" y="4419597"/>
            <a:ext cx="304800" cy="838200"/>
            <a:chOff x="2324100" y="3924300"/>
            <a:chExt cx="304800" cy="838200"/>
          </a:xfrm>
        </p:grpSpPr>
        <p:sp>
          <p:nvSpPr>
            <p:cNvPr id="123" name="Oval 122"/>
            <p:cNvSpPr/>
            <p:nvPr/>
          </p:nvSpPr>
          <p:spPr>
            <a:xfrm>
              <a:off x="2324100" y="4191000"/>
              <a:ext cx="304800" cy="304800"/>
            </a:xfrm>
            <a:prstGeom prst="ellipse">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24" name="Group 123"/>
            <p:cNvGrpSpPr/>
            <p:nvPr/>
          </p:nvGrpSpPr>
          <p:grpSpPr>
            <a:xfrm>
              <a:off x="2400300" y="3924300"/>
              <a:ext cx="152400" cy="381000"/>
              <a:chOff x="723900" y="-457200"/>
              <a:chExt cx="152400" cy="762000"/>
            </a:xfrm>
          </p:grpSpPr>
          <p:sp>
            <p:nvSpPr>
              <p:cNvPr id="131" name="Rectangle 130"/>
              <p:cNvSpPr/>
              <p:nvPr/>
            </p:nvSpPr>
            <p:spPr>
              <a:xfrm>
                <a:off x="723900" y="-4572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2" name="Rectangle 131"/>
              <p:cNvSpPr/>
              <p:nvPr/>
            </p:nvSpPr>
            <p:spPr>
              <a:xfrm>
                <a:off x="723900" y="-3048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3" name="Rectangle 132"/>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4" name="Rectangle 133"/>
              <p:cNvSpPr/>
              <p:nvPr/>
            </p:nvSpPr>
            <p:spPr>
              <a:xfrm>
                <a:off x="723900" y="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5" name="Rectangle 134"/>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5" name="Group 124"/>
            <p:cNvGrpSpPr/>
            <p:nvPr/>
          </p:nvGrpSpPr>
          <p:grpSpPr>
            <a:xfrm>
              <a:off x="2400300" y="4381500"/>
              <a:ext cx="152400" cy="381000"/>
              <a:chOff x="723900" y="-457200"/>
              <a:chExt cx="152400" cy="762000"/>
            </a:xfrm>
          </p:grpSpPr>
          <p:sp>
            <p:nvSpPr>
              <p:cNvPr id="126" name="Rectangle 125"/>
              <p:cNvSpPr/>
              <p:nvPr/>
            </p:nvSpPr>
            <p:spPr>
              <a:xfrm>
                <a:off x="723900" y="-4572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7" name="Rectangle 126"/>
              <p:cNvSpPr/>
              <p:nvPr/>
            </p:nvSpPr>
            <p:spPr>
              <a:xfrm>
                <a:off x="723900" y="-3048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8" name="Rectangle 127"/>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9" name="Rectangle 128"/>
              <p:cNvSpPr/>
              <p:nvPr/>
            </p:nvSpPr>
            <p:spPr>
              <a:xfrm>
                <a:off x="723900" y="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0" name="Rectangle 129"/>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136" name="Group 135"/>
          <p:cNvGrpSpPr/>
          <p:nvPr/>
        </p:nvGrpSpPr>
        <p:grpSpPr>
          <a:xfrm>
            <a:off x="1181099" y="3886197"/>
            <a:ext cx="304800" cy="685800"/>
            <a:chOff x="838200" y="4038600"/>
            <a:chExt cx="304800" cy="685800"/>
          </a:xfrm>
        </p:grpSpPr>
        <p:sp>
          <p:nvSpPr>
            <p:cNvPr id="137" name="Oval 136"/>
            <p:cNvSpPr/>
            <p:nvPr/>
          </p:nvSpPr>
          <p:spPr>
            <a:xfrm>
              <a:off x="838200" y="4229100"/>
              <a:ext cx="304800" cy="304800"/>
            </a:xfrm>
            <a:prstGeom prst="ellipse">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8" name="Rectangle 137"/>
            <p:cNvSpPr/>
            <p:nvPr/>
          </p:nvSpPr>
          <p:spPr>
            <a:xfrm>
              <a:off x="914400" y="40386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9" name="Rectangle 138"/>
            <p:cNvSpPr/>
            <p:nvPr/>
          </p:nvSpPr>
          <p:spPr>
            <a:xfrm>
              <a:off x="914400" y="41148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0" name="Rectangle 139"/>
            <p:cNvSpPr/>
            <p:nvPr/>
          </p:nvSpPr>
          <p:spPr>
            <a:xfrm>
              <a:off x="914400" y="41910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1" name="Rectangle 140"/>
            <p:cNvSpPr/>
            <p:nvPr/>
          </p:nvSpPr>
          <p:spPr>
            <a:xfrm>
              <a:off x="914400" y="42672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2" name="Rectangle 141"/>
            <p:cNvSpPr/>
            <p:nvPr/>
          </p:nvSpPr>
          <p:spPr>
            <a:xfrm>
              <a:off x="914400" y="44196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3" name="Rectangle 142"/>
            <p:cNvSpPr/>
            <p:nvPr/>
          </p:nvSpPr>
          <p:spPr>
            <a:xfrm>
              <a:off x="914400" y="44958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4" name="Rectangle 143"/>
            <p:cNvSpPr/>
            <p:nvPr/>
          </p:nvSpPr>
          <p:spPr>
            <a:xfrm>
              <a:off x="914400" y="45720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5" name="Rectangle 144"/>
            <p:cNvSpPr/>
            <p:nvPr/>
          </p:nvSpPr>
          <p:spPr>
            <a:xfrm>
              <a:off x="914400" y="46482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46" name="Group 145"/>
          <p:cNvGrpSpPr/>
          <p:nvPr/>
        </p:nvGrpSpPr>
        <p:grpSpPr>
          <a:xfrm>
            <a:off x="1714499" y="4610097"/>
            <a:ext cx="495300" cy="533400"/>
            <a:chOff x="1485900" y="4724400"/>
            <a:chExt cx="495300" cy="533400"/>
          </a:xfrm>
        </p:grpSpPr>
        <p:sp>
          <p:nvSpPr>
            <p:cNvPr id="147" name="Oval 146"/>
            <p:cNvSpPr/>
            <p:nvPr/>
          </p:nvSpPr>
          <p:spPr>
            <a:xfrm>
              <a:off x="1485900" y="4838700"/>
              <a:ext cx="304800" cy="304800"/>
            </a:xfrm>
            <a:prstGeom prst="ellipse">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8" name="Rectangle 147"/>
            <p:cNvSpPr/>
            <p:nvPr/>
          </p:nvSpPr>
          <p:spPr>
            <a:xfrm>
              <a:off x="1562100" y="47244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9" name="Rectangle 148"/>
            <p:cNvSpPr/>
            <p:nvPr/>
          </p:nvSpPr>
          <p:spPr>
            <a:xfrm>
              <a:off x="1562100" y="48006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0" name="Rectangle 149"/>
            <p:cNvSpPr/>
            <p:nvPr/>
          </p:nvSpPr>
          <p:spPr>
            <a:xfrm>
              <a:off x="1562100" y="48768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1" name="Rectangle 150"/>
            <p:cNvSpPr/>
            <p:nvPr/>
          </p:nvSpPr>
          <p:spPr>
            <a:xfrm>
              <a:off x="1562100" y="50292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2" name="Rectangle 151"/>
            <p:cNvSpPr/>
            <p:nvPr/>
          </p:nvSpPr>
          <p:spPr>
            <a:xfrm>
              <a:off x="1562100" y="51054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Rectangle 152"/>
            <p:cNvSpPr/>
            <p:nvPr/>
          </p:nvSpPr>
          <p:spPr>
            <a:xfrm>
              <a:off x="1562100" y="51816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54" name="Group 153"/>
            <p:cNvGrpSpPr/>
            <p:nvPr/>
          </p:nvGrpSpPr>
          <p:grpSpPr>
            <a:xfrm>
              <a:off x="1752600" y="4914900"/>
              <a:ext cx="228600" cy="152400"/>
              <a:chOff x="2590800" y="6324600"/>
              <a:chExt cx="228600" cy="152400"/>
            </a:xfrm>
          </p:grpSpPr>
          <p:sp>
            <p:nvSpPr>
              <p:cNvPr id="155" name="Rectangle 154"/>
              <p:cNvSpPr/>
              <p:nvPr/>
            </p:nvSpPr>
            <p:spPr>
              <a:xfrm rot="5400000">
                <a:off x="2705100" y="63627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6" name="Rectangle 155"/>
              <p:cNvSpPr/>
              <p:nvPr/>
            </p:nvSpPr>
            <p:spPr>
              <a:xfrm rot="5400000">
                <a:off x="2628900" y="63627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7" name="Rectangle 156"/>
              <p:cNvSpPr/>
              <p:nvPr/>
            </p:nvSpPr>
            <p:spPr>
              <a:xfrm rot="5400000">
                <a:off x="2552700" y="63627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158" name="Group 157"/>
          <p:cNvGrpSpPr/>
          <p:nvPr/>
        </p:nvGrpSpPr>
        <p:grpSpPr>
          <a:xfrm>
            <a:off x="3467099" y="4533897"/>
            <a:ext cx="495300" cy="685800"/>
            <a:chOff x="3238500" y="3276600"/>
            <a:chExt cx="495300" cy="685800"/>
          </a:xfrm>
        </p:grpSpPr>
        <p:sp>
          <p:nvSpPr>
            <p:cNvPr id="176" name="Oval 175"/>
            <p:cNvSpPr/>
            <p:nvPr/>
          </p:nvSpPr>
          <p:spPr>
            <a:xfrm>
              <a:off x="3238500" y="3467100"/>
              <a:ext cx="304800" cy="304800"/>
            </a:xfrm>
            <a:prstGeom prst="ellipse">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79" name="Group 178"/>
            <p:cNvGrpSpPr/>
            <p:nvPr/>
          </p:nvGrpSpPr>
          <p:grpSpPr>
            <a:xfrm>
              <a:off x="3314700" y="3276600"/>
              <a:ext cx="152400" cy="304800"/>
              <a:chOff x="723900" y="-304800"/>
              <a:chExt cx="152400" cy="609600"/>
            </a:xfrm>
          </p:grpSpPr>
          <p:sp>
            <p:nvSpPr>
              <p:cNvPr id="189" name="Rectangle 188"/>
              <p:cNvSpPr/>
              <p:nvPr/>
            </p:nvSpPr>
            <p:spPr>
              <a:xfrm>
                <a:off x="723900" y="-3048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0" name="Rectangle 189"/>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1" name="Rectangle 190"/>
              <p:cNvSpPr/>
              <p:nvPr/>
            </p:nvSpPr>
            <p:spPr>
              <a:xfrm>
                <a:off x="723900" y="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2" name="Rectangle 191"/>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80" name="Group 179"/>
            <p:cNvGrpSpPr/>
            <p:nvPr/>
          </p:nvGrpSpPr>
          <p:grpSpPr>
            <a:xfrm>
              <a:off x="3314700" y="3657600"/>
              <a:ext cx="152400" cy="304800"/>
              <a:chOff x="723900" y="-457200"/>
              <a:chExt cx="152400" cy="609600"/>
            </a:xfrm>
          </p:grpSpPr>
          <p:sp>
            <p:nvSpPr>
              <p:cNvPr id="185" name="Rectangle 184"/>
              <p:cNvSpPr/>
              <p:nvPr/>
            </p:nvSpPr>
            <p:spPr>
              <a:xfrm>
                <a:off x="723900" y="-4572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6" name="Rectangle 185"/>
              <p:cNvSpPr/>
              <p:nvPr/>
            </p:nvSpPr>
            <p:spPr>
              <a:xfrm>
                <a:off x="723900" y="-3048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7" name="Rectangle 186"/>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8" name="Rectangle 187"/>
              <p:cNvSpPr/>
              <p:nvPr/>
            </p:nvSpPr>
            <p:spPr>
              <a:xfrm>
                <a:off x="723900" y="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81" name="Group 180"/>
            <p:cNvGrpSpPr/>
            <p:nvPr/>
          </p:nvGrpSpPr>
          <p:grpSpPr>
            <a:xfrm>
              <a:off x="3505200" y="3543300"/>
              <a:ext cx="228600" cy="152400"/>
              <a:chOff x="2590800" y="6324600"/>
              <a:chExt cx="228600" cy="152400"/>
            </a:xfrm>
          </p:grpSpPr>
          <p:sp>
            <p:nvSpPr>
              <p:cNvPr id="182" name="Rectangle 181"/>
              <p:cNvSpPr/>
              <p:nvPr/>
            </p:nvSpPr>
            <p:spPr>
              <a:xfrm rot="5400000">
                <a:off x="2705100" y="63627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3" name="Rectangle 182"/>
              <p:cNvSpPr/>
              <p:nvPr/>
            </p:nvSpPr>
            <p:spPr>
              <a:xfrm rot="5400000">
                <a:off x="2628900" y="63627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4" name="Rectangle 183"/>
              <p:cNvSpPr/>
              <p:nvPr/>
            </p:nvSpPr>
            <p:spPr>
              <a:xfrm rot="5400000">
                <a:off x="2552700" y="63627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grpSp>
        <p:nvGrpSpPr>
          <p:cNvPr id="193" name="Group 192"/>
          <p:cNvGrpSpPr/>
          <p:nvPr/>
        </p:nvGrpSpPr>
        <p:grpSpPr>
          <a:xfrm>
            <a:off x="4305299" y="4533897"/>
            <a:ext cx="571500" cy="685800"/>
            <a:chOff x="3467100" y="2057400"/>
            <a:chExt cx="571500" cy="685800"/>
          </a:xfrm>
        </p:grpSpPr>
        <p:grpSp>
          <p:nvGrpSpPr>
            <p:cNvPr id="194" name="Group 193"/>
            <p:cNvGrpSpPr/>
            <p:nvPr/>
          </p:nvGrpSpPr>
          <p:grpSpPr>
            <a:xfrm>
              <a:off x="3467100" y="2057400"/>
              <a:ext cx="304800" cy="685800"/>
              <a:chOff x="838200" y="4038600"/>
              <a:chExt cx="304800" cy="685800"/>
            </a:xfrm>
          </p:grpSpPr>
          <p:sp>
            <p:nvSpPr>
              <p:cNvPr id="200" name="Oval 199"/>
              <p:cNvSpPr/>
              <p:nvPr/>
            </p:nvSpPr>
            <p:spPr>
              <a:xfrm>
                <a:off x="838200" y="4229100"/>
                <a:ext cx="304800" cy="304800"/>
              </a:xfrm>
              <a:prstGeom prst="ellipse">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1" name="Rectangle 200"/>
              <p:cNvSpPr/>
              <p:nvPr/>
            </p:nvSpPr>
            <p:spPr>
              <a:xfrm>
                <a:off x="914400" y="40386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2" name="Rectangle 201"/>
              <p:cNvSpPr/>
              <p:nvPr/>
            </p:nvSpPr>
            <p:spPr>
              <a:xfrm>
                <a:off x="914400" y="41148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3" name="Rectangle 202"/>
              <p:cNvSpPr/>
              <p:nvPr/>
            </p:nvSpPr>
            <p:spPr>
              <a:xfrm>
                <a:off x="914400" y="41910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4" name="Rectangle 203"/>
              <p:cNvSpPr/>
              <p:nvPr/>
            </p:nvSpPr>
            <p:spPr>
              <a:xfrm>
                <a:off x="914400" y="42672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5" name="Rectangle 204"/>
              <p:cNvSpPr/>
              <p:nvPr/>
            </p:nvSpPr>
            <p:spPr>
              <a:xfrm>
                <a:off x="914400" y="44196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6" name="Rectangle 205"/>
              <p:cNvSpPr/>
              <p:nvPr/>
            </p:nvSpPr>
            <p:spPr>
              <a:xfrm>
                <a:off x="914400" y="44958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7" name="Rectangle 206"/>
              <p:cNvSpPr/>
              <p:nvPr/>
            </p:nvSpPr>
            <p:spPr>
              <a:xfrm>
                <a:off x="914400" y="45720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8" name="Rectangle 207"/>
              <p:cNvSpPr/>
              <p:nvPr/>
            </p:nvSpPr>
            <p:spPr>
              <a:xfrm>
                <a:off x="914400" y="4648200"/>
                <a:ext cx="152400" cy="762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95" name="Group 194"/>
            <p:cNvGrpSpPr/>
            <p:nvPr/>
          </p:nvGrpSpPr>
          <p:grpSpPr>
            <a:xfrm rot="5400000">
              <a:off x="3810000" y="2247900"/>
              <a:ext cx="152400" cy="304800"/>
              <a:chOff x="723900" y="-304800"/>
              <a:chExt cx="152400" cy="609600"/>
            </a:xfrm>
          </p:grpSpPr>
          <p:sp>
            <p:nvSpPr>
              <p:cNvPr id="196" name="Rectangle 195"/>
              <p:cNvSpPr/>
              <p:nvPr/>
            </p:nvSpPr>
            <p:spPr>
              <a:xfrm>
                <a:off x="723900" y="-3048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7" name="Rectangle 196"/>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8" name="Rectangle 197"/>
              <p:cNvSpPr/>
              <p:nvPr/>
            </p:nvSpPr>
            <p:spPr>
              <a:xfrm>
                <a:off x="723900" y="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9" name="Rectangle 198"/>
              <p:cNvSpPr/>
              <p:nvPr/>
            </p:nvSpPr>
            <p:spPr>
              <a:xfrm>
                <a:off x="723900" y="152400"/>
                <a:ext cx="152400" cy="152400"/>
              </a:xfrm>
              <a:prstGeom prst="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209" name="TextBox 208"/>
          <p:cNvSpPr txBox="1"/>
          <p:nvPr/>
        </p:nvSpPr>
        <p:spPr>
          <a:xfrm>
            <a:off x="1181099" y="3619497"/>
            <a:ext cx="388248"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4-4</a:t>
            </a:r>
          </a:p>
        </p:txBody>
      </p:sp>
      <p:sp>
        <p:nvSpPr>
          <p:cNvPr id="210" name="TextBox 209"/>
          <p:cNvSpPr txBox="1"/>
          <p:nvPr/>
        </p:nvSpPr>
        <p:spPr>
          <a:xfrm>
            <a:off x="1638299" y="5219697"/>
            <a:ext cx="513282"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3-3-3</a:t>
            </a:r>
          </a:p>
        </p:txBody>
      </p:sp>
      <p:sp>
        <p:nvSpPr>
          <p:cNvPr id="211" name="TextBox 210"/>
          <p:cNvSpPr txBox="1"/>
          <p:nvPr/>
        </p:nvSpPr>
        <p:spPr>
          <a:xfrm>
            <a:off x="2552699" y="5219697"/>
            <a:ext cx="388248"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5-5</a:t>
            </a:r>
          </a:p>
        </p:txBody>
      </p:sp>
      <p:sp>
        <p:nvSpPr>
          <p:cNvPr id="212" name="TextBox 211"/>
          <p:cNvSpPr txBox="1"/>
          <p:nvPr/>
        </p:nvSpPr>
        <p:spPr>
          <a:xfrm>
            <a:off x="3352799" y="5219697"/>
            <a:ext cx="513282"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4-3-4</a:t>
            </a:r>
          </a:p>
        </p:txBody>
      </p:sp>
      <p:sp>
        <p:nvSpPr>
          <p:cNvPr id="213" name="TextBox 212"/>
          <p:cNvSpPr txBox="1"/>
          <p:nvPr/>
        </p:nvSpPr>
        <p:spPr>
          <a:xfrm>
            <a:off x="4190999" y="5219697"/>
            <a:ext cx="513282"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black"/>
                </a:solidFill>
                <a:effectLst/>
                <a:uLnTx/>
                <a:uFillTx/>
              </a:rPr>
              <a:t>4-4-4</a:t>
            </a:r>
          </a:p>
        </p:txBody>
      </p:sp>
      <p:cxnSp>
        <p:nvCxnSpPr>
          <p:cNvPr id="214" name="Straight Arrow Connector 213"/>
          <p:cNvCxnSpPr/>
          <p:nvPr/>
        </p:nvCxnSpPr>
        <p:spPr>
          <a:xfrm flipV="1">
            <a:off x="3619499" y="3086097"/>
            <a:ext cx="0" cy="1371600"/>
          </a:xfrm>
          <a:prstGeom prst="straightConnector1">
            <a:avLst/>
          </a:prstGeom>
          <a:noFill/>
          <a:ln w="6350" cap="flat" cmpd="sng" algn="ctr">
            <a:solidFill>
              <a:srgbClr val="5B9BD5"/>
            </a:solidFill>
            <a:prstDash val="solid"/>
            <a:miter lim="800000"/>
            <a:tailEnd type="triangle"/>
          </a:ln>
          <a:effectLst/>
        </p:spPr>
      </p:cxnSp>
      <p:cxnSp>
        <p:nvCxnSpPr>
          <p:cNvPr id="215" name="Straight Arrow Connector 214"/>
          <p:cNvCxnSpPr/>
          <p:nvPr/>
        </p:nvCxnSpPr>
        <p:spPr>
          <a:xfrm flipV="1">
            <a:off x="4457699" y="2400297"/>
            <a:ext cx="0" cy="2057400"/>
          </a:xfrm>
          <a:prstGeom prst="straightConnector1">
            <a:avLst/>
          </a:prstGeom>
          <a:noFill/>
          <a:ln w="6350" cap="flat" cmpd="sng" algn="ctr">
            <a:solidFill>
              <a:srgbClr val="5B9BD5"/>
            </a:solidFill>
            <a:prstDash val="solid"/>
            <a:miter lim="800000"/>
            <a:tailEnd type="triangle"/>
          </a:ln>
          <a:effectLst/>
        </p:spPr>
      </p:cxnSp>
      <p:cxnSp>
        <p:nvCxnSpPr>
          <p:cNvPr id="216" name="Straight Arrow Connector 215"/>
          <p:cNvCxnSpPr/>
          <p:nvPr/>
        </p:nvCxnSpPr>
        <p:spPr>
          <a:xfrm flipV="1">
            <a:off x="2743199" y="3733797"/>
            <a:ext cx="0" cy="647700"/>
          </a:xfrm>
          <a:prstGeom prst="straightConnector1">
            <a:avLst/>
          </a:prstGeom>
          <a:noFill/>
          <a:ln w="6350" cap="flat" cmpd="sng" algn="ctr">
            <a:solidFill>
              <a:srgbClr val="5B9BD5"/>
            </a:solidFill>
            <a:prstDash val="solid"/>
            <a:miter lim="800000"/>
            <a:tailEnd type="triangle"/>
          </a:ln>
          <a:effectLst/>
        </p:spPr>
      </p:cxnSp>
      <p:cxnSp>
        <p:nvCxnSpPr>
          <p:cNvPr id="217" name="Straight Arrow Connector 216"/>
          <p:cNvCxnSpPr/>
          <p:nvPr/>
        </p:nvCxnSpPr>
        <p:spPr>
          <a:xfrm flipV="1">
            <a:off x="1904999" y="4419597"/>
            <a:ext cx="0" cy="152400"/>
          </a:xfrm>
          <a:prstGeom prst="straightConnector1">
            <a:avLst/>
          </a:prstGeom>
          <a:noFill/>
          <a:ln w="6350" cap="flat" cmpd="sng" algn="ctr">
            <a:solidFill>
              <a:srgbClr val="5B9BD5"/>
            </a:solidFill>
            <a:prstDash val="solid"/>
            <a:miter lim="800000"/>
            <a:tailEnd type="triangle"/>
          </a:ln>
          <a:effectLst/>
        </p:spPr>
      </p:cxnSp>
      <p:cxnSp>
        <p:nvCxnSpPr>
          <p:cNvPr id="218" name="Straight Arrow Connector 217"/>
          <p:cNvCxnSpPr/>
          <p:nvPr/>
        </p:nvCxnSpPr>
        <p:spPr>
          <a:xfrm flipH="1">
            <a:off x="1066799" y="4571997"/>
            <a:ext cx="228600" cy="419100"/>
          </a:xfrm>
          <a:prstGeom prst="straightConnector1">
            <a:avLst/>
          </a:prstGeom>
          <a:noFill/>
          <a:ln w="6350" cap="flat" cmpd="sng" algn="ctr">
            <a:solidFill>
              <a:srgbClr val="5B9BD5"/>
            </a:solidFill>
            <a:prstDash val="solid"/>
            <a:miter lim="800000"/>
            <a:tailEnd type="triangle"/>
          </a:ln>
          <a:effectLst/>
        </p:spPr>
      </p:cxnSp>
      <p:sp>
        <p:nvSpPr>
          <p:cNvPr id="110" name="Content Placeholder 95"/>
          <p:cNvSpPr txBox="1">
            <a:spLocks/>
          </p:cNvSpPr>
          <p:nvPr/>
        </p:nvSpPr>
        <p:spPr bwMode="auto">
          <a:xfrm>
            <a:off x="185614" y="5960532"/>
            <a:ext cx="5224586" cy="4995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600" b="0" i="0" u="none" strike="noStrike" kern="0" cap="none" spc="0" normalizeH="0" baseline="0" noProof="0" dirty="0">
                <a:ln>
                  <a:noFill/>
                </a:ln>
                <a:solidFill>
                  <a:srgbClr val="333399"/>
                </a:solidFill>
                <a:effectLst/>
                <a:uLnTx/>
                <a:uFillTx/>
                <a:latin typeface="Arial"/>
                <a:ea typeface="ＭＳ Ｐゴシック" charset="0"/>
                <a:cs typeface="+mn-cs"/>
              </a:rPr>
              <a:t>Results are for Primary Landing Site, a Lunar Ground Temperature  217K (-70</a:t>
            </a:r>
            <a:r>
              <a:rPr kumimoji="0" lang="en-US" sz="1600" b="0" i="0" u="none" strike="noStrike" kern="0" cap="none" spc="0" normalizeH="0" baseline="30000" noProof="0" dirty="0">
                <a:ln>
                  <a:noFill/>
                </a:ln>
                <a:solidFill>
                  <a:srgbClr val="333399"/>
                </a:solidFill>
                <a:effectLst/>
                <a:uLnTx/>
                <a:uFillTx/>
                <a:latin typeface="Arial"/>
                <a:ea typeface="ＭＳ Ｐゴシック" charset="0"/>
                <a:cs typeface="+mn-cs"/>
              </a:rPr>
              <a:t>o</a:t>
            </a:r>
            <a:r>
              <a:rPr kumimoji="0" lang="en-US" sz="1600" b="0" i="0" u="none" strike="noStrike" kern="0" cap="none" spc="0" normalizeH="0" baseline="0" noProof="0" dirty="0">
                <a:ln>
                  <a:noFill/>
                </a:ln>
                <a:solidFill>
                  <a:srgbClr val="333399"/>
                </a:solidFill>
                <a:effectLst/>
                <a:uLnTx/>
                <a:uFillTx/>
                <a:latin typeface="Arial"/>
                <a:ea typeface="ＭＳ Ｐゴシック" charset="0"/>
                <a:cs typeface="+mn-cs"/>
              </a:rPr>
              <a:t>F) and Worst-Case Orientation.</a:t>
            </a:r>
          </a:p>
        </p:txBody>
      </p:sp>
      <p:sp>
        <p:nvSpPr>
          <p:cNvPr id="219"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94" name="Picture 93"/>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Tree>
    <p:extLst>
      <p:ext uri="{BB962C8B-B14F-4D97-AF65-F5344CB8AC3E}">
        <p14:creationId xmlns:p14="http://schemas.microsoft.com/office/powerpoint/2010/main" val="253459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266" y="0"/>
            <a:ext cx="10278533" cy="742950"/>
          </a:xfrm>
        </p:spPr>
        <p:txBody>
          <a:bodyPr/>
          <a:lstStyle/>
          <a:p>
            <a:pPr algn="ctr"/>
            <a:r>
              <a:rPr lang="en-US" sz="3200" b="0" kern="0" dirty="0">
                <a:latin typeface="+mn-lt"/>
                <a:ea typeface="ＭＳ Ｐゴシック" charset="0"/>
                <a:cs typeface="+mj-cs"/>
              </a:rPr>
              <a:t>Surface Habitat Thermal Radiator Panel Design </a:t>
            </a:r>
            <a:endParaRPr lang="en-US" sz="3200" b="0" dirty="0">
              <a:latin typeface="+mn-lt"/>
            </a:endParaRPr>
          </a:p>
        </p:txBody>
      </p:sp>
      <p:sp>
        <p:nvSpPr>
          <p:cNvPr id="6" name="Slide Number Placeholder 3"/>
          <p:cNvSpPr>
            <a:spLocks noGrp="1"/>
          </p:cNvSpPr>
          <p:nvPr>
            <p:ph type="sldNum" sz="quarter" idx="10"/>
          </p:nvPr>
        </p:nvSpPr>
        <p:spPr>
          <a:xfrm>
            <a:off x="9347200" y="6538913"/>
            <a:ext cx="2844800" cy="365125"/>
          </a:xfrm>
        </p:spPr>
        <p:txBody>
          <a:bodyPr/>
          <a:lstStyle/>
          <a:p>
            <a:pPr>
              <a:defRPr/>
            </a:pPr>
            <a:fld id="{A587C384-89D6-8141-B091-9776852F31EF}" type="slidenum">
              <a:rPr lang="en-US" altLang="x-none" smtClean="0"/>
              <a:pPr>
                <a:defRPr/>
              </a:pPr>
              <a:t>8</a:t>
            </a:fld>
            <a:endParaRPr lang="en-US" altLang="x-none" dirty="0"/>
          </a:p>
        </p:txBody>
      </p:sp>
      <p:grpSp>
        <p:nvGrpSpPr>
          <p:cNvPr id="7" name="Group 6"/>
          <p:cNvGrpSpPr/>
          <p:nvPr/>
        </p:nvGrpSpPr>
        <p:grpSpPr>
          <a:xfrm>
            <a:off x="2058338" y="988165"/>
            <a:ext cx="183597" cy="856322"/>
            <a:chOff x="1918559" y="638441"/>
            <a:chExt cx="183597" cy="856322"/>
          </a:xfrm>
        </p:grpSpPr>
        <p:cxnSp>
          <p:nvCxnSpPr>
            <p:cNvPr id="8" name="Straight Connector 7"/>
            <p:cNvCxnSpPr/>
            <p:nvPr/>
          </p:nvCxnSpPr>
          <p:spPr>
            <a:xfrm flipV="1">
              <a:off x="1918559" y="638442"/>
              <a:ext cx="0" cy="856321"/>
            </a:xfrm>
            <a:prstGeom prst="line">
              <a:avLst/>
            </a:prstGeom>
            <a:noFill/>
            <a:ln w="6350" cap="flat" cmpd="sng" algn="ctr">
              <a:solidFill>
                <a:srgbClr val="5B9BD5"/>
              </a:solidFill>
              <a:prstDash val="dash"/>
              <a:miter lim="800000"/>
            </a:ln>
            <a:effectLst/>
          </p:spPr>
        </p:cxnSp>
        <p:cxnSp>
          <p:nvCxnSpPr>
            <p:cNvPr id="9" name="Straight Connector 8"/>
            <p:cNvCxnSpPr/>
            <p:nvPr/>
          </p:nvCxnSpPr>
          <p:spPr>
            <a:xfrm flipV="1">
              <a:off x="2102156" y="638441"/>
              <a:ext cx="0" cy="856321"/>
            </a:xfrm>
            <a:prstGeom prst="line">
              <a:avLst/>
            </a:prstGeom>
            <a:noFill/>
            <a:ln w="6350" cap="flat" cmpd="sng" algn="ctr">
              <a:solidFill>
                <a:srgbClr val="5B9BD5"/>
              </a:solidFill>
              <a:prstDash val="dash"/>
              <a:miter lim="800000"/>
            </a:ln>
            <a:effectLst/>
          </p:spPr>
        </p:cxnSp>
      </p:grpSp>
      <p:grpSp>
        <p:nvGrpSpPr>
          <p:cNvPr id="10" name="Group 9"/>
          <p:cNvGrpSpPr/>
          <p:nvPr/>
        </p:nvGrpSpPr>
        <p:grpSpPr>
          <a:xfrm>
            <a:off x="1923540" y="1858282"/>
            <a:ext cx="2674202" cy="1722966"/>
            <a:chOff x="4577087" y="4766953"/>
            <a:chExt cx="2674202" cy="1722966"/>
          </a:xfrm>
        </p:grpSpPr>
        <p:sp>
          <p:nvSpPr>
            <p:cNvPr id="11" name="Rectangle 10"/>
            <p:cNvSpPr/>
            <p:nvPr/>
          </p:nvSpPr>
          <p:spPr>
            <a:xfrm>
              <a:off x="4625640" y="4766953"/>
              <a:ext cx="2577096" cy="1722966"/>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11"/>
            <p:cNvGrpSpPr/>
            <p:nvPr/>
          </p:nvGrpSpPr>
          <p:grpSpPr>
            <a:xfrm>
              <a:off x="5939193" y="4766953"/>
              <a:ext cx="1312096" cy="1722966"/>
              <a:chOff x="5939193" y="4766953"/>
              <a:chExt cx="1312096" cy="1722966"/>
            </a:xfrm>
          </p:grpSpPr>
          <p:sp>
            <p:nvSpPr>
              <p:cNvPr id="22" name="Rectangle 21"/>
              <p:cNvSpPr/>
              <p:nvPr/>
            </p:nvSpPr>
            <p:spPr>
              <a:xfrm>
                <a:off x="593919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p:cNvSpPr/>
              <p:nvPr/>
            </p:nvSpPr>
            <p:spPr>
              <a:xfrm>
                <a:off x="611276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p:cNvSpPr/>
              <p:nvPr/>
            </p:nvSpPr>
            <p:spPr>
              <a:xfrm>
                <a:off x="628633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p:cNvSpPr/>
              <p:nvPr/>
            </p:nvSpPr>
            <p:spPr>
              <a:xfrm>
                <a:off x="645990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p:cNvSpPr/>
              <p:nvPr/>
            </p:nvSpPr>
            <p:spPr>
              <a:xfrm>
                <a:off x="663347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p:cNvSpPr/>
              <p:nvPr/>
            </p:nvSpPr>
            <p:spPr>
              <a:xfrm>
                <a:off x="680704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p:cNvSpPr/>
              <p:nvPr/>
            </p:nvSpPr>
            <p:spPr>
              <a:xfrm>
                <a:off x="698061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p:cNvSpPr/>
              <p:nvPr/>
            </p:nvSpPr>
            <p:spPr>
              <a:xfrm>
                <a:off x="7154183" y="4766953"/>
                <a:ext cx="97106"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3" name="Group 12"/>
            <p:cNvGrpSpPr/>
            <p:nvPr/>
          </p:nvGrpSpPr>
          <p:grpSpPr>
            <a:xfrm flipH="1">
              <a:off x="4577087" y="4766953"/>
              <a:ext cx="1312096" cy="1722966"/>
              <a:chOff x="5939193" y="4766953"/>
              <a:chExt cx="1312096" cy="1722966"/>
            </a:xfrm>
          </p:grpSpPr>
          <p:sp>
            <p:nvSpPr>
              <p:cNvPr id="14" name="Rectangle 13"/>
              <p:cNvSpPr/>
              <p:nvPr/>
            </p:nvSpPr>
            <p:spPr>
              <a:xfrm>
                <a:off x="593919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611276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628633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p:cNvSpPr/>
              <p:nvPr/>
            </p:nvSpPr>
            <p:spPr>
              <a:xfrm>
                <a:off x="645990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p:cNvSpPr/>
              <p:nvPr/>
            </p:nvSpPr>
            <p:spPr>
              <a:xfrm>
                <a:off x="663347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680704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p:cNvSpPr/>
              <p:nvPr/>
            </p:nvSpPr>
            <p:spPr>
              <a:xfrm>
                <a:off x="6980613" y="4766953"/>
                <a:ext cx="123202"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p:cNvSpPr/>
              <p:nvPr/>
            </p:nvSpPr>
            <p:spPr>
              <a:xfrm>
                <a:off x="7154183" y="4766953"/>
                <a:ext cx="97106" cy="1722966"/>
              </a:xfrm>
              <a:prstGeom prst="rect">
                <a:avLst/>
              </a:prstGeom>
              <a:solidFill>
                <a:srgbClr val="4472C4">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30" name="Rectangle 29"/>
          <p:cNvSpPr/>
          <p:nvPr/>
        </p:nvSpPr>
        <p:spPr>
          <a:xfrm>
            <a:off x="1918377" y="3923616"/>
            <a:ext cx="2674202" cy="120390"/>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p:cNvSpPr/>
          <p:nvPr/>
        </p:nvSpPr>
        <p:spPr>
          <a:xfrm>
            <a:off x="1918377" y="1386482"/>
            <a:ext cx="2674202" cy="120390"/>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32" name="Group 31"/>
          <p:cNvGrpSpPr/>
          <p:nvPr/>
        </p:nvGrpSpPr>
        <p:grpSpPr>
          <a:xfrm>
            <a:off x="2059367" y="1514369"/>
            <a:ext cx="2423506" cy="342900"/>
            <a:chOff x="5295900" y="1943100"/>
            <a:chExt cx="1600200" cy="228600"/>
          </a:xfrm>
        </p:grpSpPr>
        <p:cxnSp>
          <p:nvCxnSpPr>
            <p:cNvPr id="33" name="Straight Arrow Connector 32"/>
            <p:cNvCxnSpPr/>
            <p:nvPr/>
          </p:nvCxnSpPr>
          <p:spPr>
            <a:xfrm flipV="1">
              <a:off x="52959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34" name="Straight Arrow Connector 33"/>
            <p:cNvCxnSpPr/>
            <p:nvPr/>
          </p:nvCxnSpPr>
          <p:spPr>
            <a:xfrm flipV="1">
              <a:off x="54102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35" name="Straight Arrow Connector 34"/>
            <p:cNvCxnSpPr/>
            <p:nvPr/>
          </p:nvCxnSpPr>
          <p:spPr>
            <a:xfrm flipV="1">
              <a:off x="55245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36" name="Straight Arrow Connector 35"/>
            <p:cNvCxnSpPr/>
            <p:nvPr/>
          </p:nvCxnSpPr>
          <p:spPr>
            <a:xfrm flipV="1">
              <a:off x="56388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37" name="Straight Arrow Connector 36"/>
            <p:cNvCxnSpPr/>
            <p:nvPr/>
          </p:nvCxnSpPr>
          <p:spPr>
            <a:xfrm flipV="1">
              <a:off x="57531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38" name="Straight Arrow Connector 37"/>
            <p:cNvCxnSpPr/>
            <p:nvPr/>
          </p:nvCxnSpPr>
          <p:spPr>
            <a:xfrm flipV="1">
              <a:off x="58674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39" name="Straight Arrow Connector 38"/>
            <p:cNvCxnSpPr/>
            <p:nvPr/>
          </p:nvCxnSpPr>
          <p:spPr>
            <a:xfrm flipV="1">
              <a:off x="59817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0" name="Straight Arrow Connector 39"/>
            <p:cNvCxnSpPr/>
            <p:nvPr/>
          </p:nvCxnSpPr>
          <p:spPr>
            <a:xfrm flipV="1">
              <a:off x="60960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1" name="Straight Arrow Connector 40"/>
            <p:cNvCxnSpPr/>
            <p:nvPr/>
          </p:nvCxnSpPr>
          <p:spPr>
            <a:xfrm flipV="1">
              <a:off x="62103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2" name="Straight Arrow Connector 41"/>
            <p:cNvCxnSpPr/>
            <p:nvPr/>
          </p:nvCxnSpPr>
          <p:spPr>
            <a:xfrm flipV="1">
              <a:off x="63246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3" name="Straight Arrow Connector 42"/>
            <p:cNvCxnSpPr/>
            <p:nvPr/>
          </p:nvCxnSpPr>
          <p:spPr>
            <a:xfrm flipV="1">
              <a:off x="64389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4" name="Straight Arrow Connector 43"/>
            <p:cNvCxnSpPr/>
            <p:nvPr/>
          </p:nvCxnSpPr>
          <p:spPr>
            <a:xfrm flipV="1">
              <a:off x="65532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5" name="Straight Arrow Connector 44"/>
            <p:cNvCxnSpPr/>
            <p:nvPr/>
          </p:nvCxnSpPr>
          <p:spPr>
            <a:xfrm flipV="1">
              <a:off x="66675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6" name="Straight Arrow Connector 45"/>
            <p:cNvCxnSpPr/>
            <p:nvPr/>
          </p:nvCxnSpPr>
          <p:spPr>
            <a:xfrm flipV="1">
              <a:off x="67818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47" name="Straight Arrow Connector 46"/>
            <p:cNvCxnSpPr/>
            <p:nvPr/>
          </p:nvCxnSpPr>
          <p:spPr>
            <a:xfrm flipV="1">
              <a:off x="6896100" y="1943100"/>
              <a:ext cx="0" cy="228600"/>
            </a:xfrm>
            <a:prstGeom prst="straightConnector1">
              <a:avLst/>
            </a:prstGeom>
            <a:noFill/>
            <a:ln w="15875" cap="flat" cmpd="sng" algn="ctr">
              <a:solidFill>
                <a:srgbClr val="C00000"/>
              </a:solidFill>
              <a:prstDash val="solid"/>
              <a:miter lim="800000"/>
              <a:tailEnd type="arrow"/>
            </a:ln>
            <a:effectLst/>
          </p:spPr>
        </p:cxnSp>
      </p:grpSp>
      <p:grpSp>
        <p:nvGrpSpPr>
          <p:cNvPr id="48" name="Group 47"/>
          <p:cNvGrpSpPr/>
          <p:nvPr/>
        </p:nvGrpSpPr>
        <p:grpSpPr>
          <a:xfrm>
            <a:off x="2048878" y="3580716"/>
            <a:ext cx="2423506" cy="342900"/>
            <a:chOff x="5295900" y="1943100"/>
            <a:chExt cx="1600200" cy="228600"/>
          </a:xfrm>
        </p:grpSpPr>
        <p:cxnSp>
          <p:nvCxnSpPr>
            <p:cNvPr id="49" name="Straight Arrow Connector 48"/>
            <p:cNvCxnSpPr/>
            <p:nvPr/>
          </p:nvCxnSpPr>
          <p:spPr>
            <a:xfrm flipV="1">
              <a:off x="52959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0" name="Straight Arrow Connector 49"/>
            <p:cNvCxnSpPr/>
            <p:nvPr/>
          </p:nvCxnSpPr>
          <p:spPr>
            <a:xfrm flipV="1">
              <a:off x="54102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1" name="Straight Arrow Connector 50"/>
            <p:cNvCxnSpPr/>
            <p:nvPr/>
          </p:nvCxnSpPr>
          <p:spPr>
            <a:xfrm flipV="1">
              <a:off x="55245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2" name="Straight Arrow Connector 51"/>
            <p:cNvCxnSpPr/>
            <p:nvPr/>
          </p:nvCxnSpPr>
          <p:spPr>
            <a:xfrm flipV="1">
              <a:off x="56388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3" name="Straight Arrow Connector 52"/>
            <p:cNvCxnSpPr/>
            <p:nvPr/>
          </p:nvCxnSpPr>
          <p:spPr>
            <a:xfrm flipV="1">
              <a:off x="57531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4" name="Straight Arrow Connector 53"/>
            <p:cNvCxnSpPr/>
            <p:nvPr/>
          </p:nvCxnSpPr>
          <p:spPr>
            <a:xfrm flipV="1">
              <a:off x="58674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5" name="Straight Arrow Connector 54"/>
            <p:cNvCxnSpPr/>
            <p:nvPr/>
          </p:nvCxnSpPr>
          <p:spPr>
            <a:xfrm flipV="1">
              <a:off x="59817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6" name="Straight Arrow Connector 55"/>
            <p:cNvCxnSpPr/>
            <p:nvPr/>
          </p:nvCxnSpPr>
          <p:spPr>
            <a:xfrm flipV="1">
              <a:off x="60960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7" name="Straight Arrow Connector 56"/>
            <p:cNvCxnSpPr/>
            <p:nvPr/>
          </p:nvCxnSpPr>
          <p:spPr>
            <a:xfrm flipV="1">
              <a:off x="62103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8" name="Straight Arrow Connector 57"/>
            <p:cNvCxnSpPr/>
            <p:nvPr/>
          </p:nvCxnSpPr>
          <p:spPr>
            <a:xfrm flipV="1">
              <a:off x="63246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59" name="Straight Arrow Connector 58"/>
            <p:cNvCxnSpPr/>
            <p:nvPr/>
          </p:nvCxnSpPr>
          <p:spPr>
            <a:xfrm flipV="1">
              <a:off x="64389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60" name="Straight Arrow Connector 59"/>
            <p:cNvCxnSpPr/>
            <p:nvPr/>
          </p:nvCxnSpPr>
          <p:spPr>
            <a:xfrm flipV="1">
              <a:off x="65532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61" name="Straight Arrow Connector 60"/>
            <p:cNvCxnSpPr/>
            <p:nvPr/>
          </p:nvCxnSpPr>
          <p:spPr>
            <a:xfrm flipV="1">
              <a:off x="66675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62" name="Straight Arrow Connector 61"/>
            <p:cNvCxnSpPr/>
            <p:nvPr/>
          </p:nvCxnSpPr>
          <p:spPr>
            <a:xfrm flipV="1">
              <a:off x="6781800" y="1943100"/>
              <a:ext cx="0" cy="228600"/>
            </a:xfrm>
            <a:prstGeom prst="straightConnector1">
              <a:avLst/>
            </a:prstGeom>
            <a:noFill/>
            <a:ln w="15875" cap="flat" cmpd="sng" algn="ctr">
              <a:solidFill>
                <a:srgbClr val="C00000"/>
              </a:solidFill>
              <a:prstDash val="solid"/>
              <a:miter lim="800000"/>
              <a:tailEnd type="arrow"/>
            </a:ln>
            <a:effectLst/>
          </p:spPr>
        </p:cxnSp>
        <p:cxnSp>
          <p:nvCxnSpPr>
            <p:cNvPr id="63" name="Straight Arrow Connector 62"/>
            <p:cNvCxnSpPr/>
            <p:nvPr/>
          </p:nvCxnSpPr>
          <p:spPr>
            <a:xfrm flipV="1">
              <a:off x="6896100" y="1943100"/>
              <a:ext cx="0" cy="228600"/>
            </a:xfrm>
            <a:prstGeom prst="straightConnector1">
              <a:avLst/>
            </a:prstGeom>
            <a:noFill/>
            <a:ln w="15875" cap="flat" cmpd="sng" algn="ctr">
              <a:solidFill>
                <a:srgbClr val="C00000"/>
              </a:solidFill>
              <a:prstDash val="solid"/>
              <a:miter lim="800000"/>
              <a:tailEnd type="arrow"/>
            </a:ln>
            <a:effectLst/>
          </p:spPr>
        </p:cxnSp>
      </p:grpSp>
      <p:cxnSp>
        <p:nvCxnSpPr>
          <p:cNvPr id="64" name="Straight Arrow Connector 63"/>
          <p:cNvCxnSpPr>
            <a:stCxn id="31" idx="3"/>
          </p:cNvCxnSpPr>
          <p:nvPr/>
        </p:nvCxnSpPr>
        <p:spPr>
          <a:xfrm>
            <a:off x="4592579" y="1446677"/>
            <a:ext cx="531361" cy="0"/>
          </a:xfrm>
          <a:prstGeom prst="straightConnector1">
            <a:avLst/>
          </a:prstGeom>
          <a:noFill/>
          <a:ln w="15875" cap="flat" cmpd="sng" algn="ctr">
            <a:solidFill>
              <a:srgbClr val="C00000"/>
            </a:solidFill>
            <a:prstDash val="solid"/>
            <a:miter lim="800000"/>
            <a:tailEnd type="arrow"/>
          </a:ln>
          <a:effectLst/>
        </p:spPr>
      </p:cxnSp>
      <p:cxnSp>
        <p:nvCxnSpPr>
          <p:cNvPr id="65" name="Straight Arrow Connector 64"/>
          <p:cNvCxnSpPr/>
          <p:nvPr/>
        </p:nvCxnSpPr>
        <p:spPr>
          <a:xfrm>
            <a:off x="1387016" y="3983811"/>
            <a:ext cx="531361" cy="0"/>
          </a:xfrm>
          <a:prstGeom prst="straightConnector1">
            <a:avLst/>
          </a:prstGeom>
          <a:noFill/>
          <a:ln w="15875" cap="flat" cmpd="sng" algn="ctr">
            <a:solidFill>
              <a:srgbClr val="C00000"/>
            </a:solidFill>
            <a:prstDash val="solid"/>
            <a:miter lim="800000"/>
            <a:tailEnd type="arrow"/>
          </a:ln>
          <a:effectLst/>
        </p:spPr>
      </p:cxnSp>
      <p:sp>
        <p:nvSpPr>
          <p:cNvPr id="66" name="TextBox 65"/>
          <p:cNvSpPr txBox="1"/>
          <p:nvPr/>
        </p:nvSpPr>
        <p:spPr>
          <a:xfrm>
            <a:off x="2763923" y="1092496"/>
            <a:ext cx="84292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Manifold</a:t>
            </a:r>
          </a:p>
        </p:txBody>
      </p:sp>
      <p:sp>
        <p:nvSpPr>
          <p:cNvPr id="67" name="TextBox 66"/>
          <p:cNvSpPr txBox="1"/>
          <p:nvPr/>
        </p:nvSpPr>
        <p:spPr>
          <a:xfrm>
            <a:off x="5145894" y="1292788"/>
            <a:ext cx="455574"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Out</a:t>
            </a:r>
          </a:p>
        </p:txBody>
      </p:sp>
      <p:sp>
        <p:nvSpPr>
          <p:cNvPr id="68" name="TextBox 67"/>
          <p:cNvSpPr txBox="1"/>
          <p:nvPr/>
        </p:nvSpPr>
        <p:spPr>
          <a:xfrm>
            <a:off x="1064492" y="3829922"/>
            <a:ext cx="322524"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In</a:t>
            </a:r>
          </a:p>
        </p:txBody>
      </p:sp>
      <p:cxnSp>
        <p:nvCxnSpPr>
          <p:cNvPr id="69" name="Straight Connector 68"/>
          <p:cNvCxnSpPr/>
          <p:nvPr/>
        </p:nvCxnSpPr>
        <p:spPr>
          <a:xfrm>
            <a:off x="4592579" y="1857269"/>
            <a:ext cx="1008889" cy="0"/>
          </a:xfrm>
          <a:prstGeom prst="line">
            <a:avLst/>
          </a:prstGeom>
          <a:noFill/>
          <a:ln w="6350" cap="flat" cmpd="sng" algn="ctr">
            <a:solidFill>
              <a:srgbClr val="5B9BD5"/>
            </a:solidFill>
            <a:prstDash val="dash"/>
            <a:miter lim="800000"/>
          </a:ln>
          <a:effectLst/>
        </p:spPr>
      </p:cxnSp>
      <p:cxnSp>
        <p:nvCxnSpPr>
          <p:cNvPr id="70" name="Straight Connector 69"/>
          <p:cNvCxnSpPr/>
          <p:nvPr/>
        </p:nvCxnSpPr>
        <p:spPr>
          <a:xfrm>
            <a:off x="4619495" y="3580716"/>
            <a:ext cx="1008889" cy="0"/>
          </a:xfrm>
          <a:prstGeom prst="line">
            <a:avLst/>
          </a:prstGeom>
          <a:noFill/>
          <a:ln w="6350" cap="flat" cmpd="sng" algn="ctr">
            <a:solidFill>
              <a:srgbClr val="5B9BD5"/>
            </a:solidFill>
            <a:prstDash val="dash"/>
            <a:miter lim="800000"/>
          </a:ln>
          <a:effectLst/>
        </p:spPr>
      </p:cxnSp>
      <p:cxnSp>
        <p:nvCxnSpPr>
          <p:cNvPr id="71" name="Straight Connector 70"/>
          <p:cNvCxnSpPr/>
          <p:nvPr/>
        </p:nvCxnSpPr>
        <p:spPr>
          <a:xfrm>
            <a:off x="1918377" y="4137699"/>
            <a:ext cx="0" cy="511880"/>
          </a:xfrm>
          <a:prstGeom prst="line">
            <a:avLst/>
          </a:prstGeom>
          <a:noFill/>
          <a:ln w="6350" cap="flat" cmpd="sng" algn="ctr">
            <a:solidFill>
              <a:srgbClr val="5B9BD5"/>
            </a:solidFill>
            <a:prstDash val="dash"/>
            <a:miter lim="800000"/>
          </a:ln>
          <a:effectLst/>
        </p:spPr>
      </p:cxnSp>
      <p:cxnSp>
        <p:nvCxnSpPr>
          <p:cNvPr id="72" name="Straight Connector 71"/>
          <p:cNvCxnSpPr/>
          <p:nvPr/>
        </p:nvCxnSpPr>
        <p:spPr>
          <a:xfrm>
            <a:off x="4592579" y="4137699"/>
            <a:ext cx="0" cy="511880"/>
          </a:xfrm>
          <a:prstGeom prst="line">
            <a:avLst/>
          </a:prstGeom>
          <a:noFill/>
          <a:ln w="6350" cap="flat" cmpd="sng" algn="ctr">
            <a:solidFill>
              <a:srgbClr val="5B9BD5"/>
            </a:solidFill>
            <a:prstDash val="dash"/>
            <a:miter lim="800000"/>
          </a:ln>
          <a:effectLst/>
        </p:spPr>
      </p:cxnSp>
      <p:cxnSp>
        <p:nvCxnSpPr>
          <p:cNvPr id="73" name="Straight Arrow Connector 72"/>
          <p:cNvCxnSpPr/>
          <p:nvPr/>
        </p:nvCxnSpPr>
        <p:spPr>
          <a:xfrm>
            <a:off x="5009640" y="1857269"/>
            <a:ext cx="0" cy="1723447"/>
          </a:xfrm>
          <a:prstGeom prst="straightConnector1">
            <a:avLst/>
          </a:prstGeom>
          <a:noFill/>
          <a:ln w="6350" cap="flat" cmpd="sng" algn="ctr">
            <a:solidFill>
              <a:srgbClr val="5B9BD5"/>
            </a:solidFill>
            <a:prstDash val="solid"/>
            <a:miter lim="800000"/>
            <a:headEnd type="triangle"/>
            <a:tailEnd type="triangle"/>
          </a:ln>
          <a:effectLst/>
        </p:spPr>
      </p:cxnSp>
      <p:cxnSp>
        <p:nvCxnSpPr>
          <p:cNvPr id="74" name="Straight Arrow Connector 73"/>
          <p:cNvCxnSpPr/>
          <p:nvPr/>
        </p:nvCxnSpPr>
        <p:spPr>
          <a:xfrm>
            <a:off x="1918377" y="4393639"/>
            <a:ext cx="2674202" cy="0"/>
          </a:xfrm>
          <a:prstGeom prst="straightConnector1">
            <a:avLst/>
          </a:prstGeom>
          <a:noFill/>
          <a:ln w="6350" cap="flat" cmpd="sng" algn="ctr">
            <a:solidFill>
              <a:srgbClr val="5B9BD5"/>
            </a:solidFill>
            <a:prstDash val="solid"/>
            <a:miter lim="800000"/>
            <a:headEnd type="triangle"/>
            <a:tailEnd type="triangle"/>
          </a:ln>
          <a:effectLst/>
        </p:spPr>
      </p:cxnSp>
      <p:sp>
        <p:nvSpPr>
          <p:cNvPr id="75" name="TextBox 74"/>
          <p:cNvSpPr txBox="1"/>
          <p:nvPr/>
        </p:nvSpPr>
        <p:spPr>
          <a:xfrm>
            <a:off x="5039037" y="2492556"/>
            <a:ext cx="418704"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2m</a:t>
            </a:r>
          </a:p>
        </p:txBody>
      </p:sp>
      <p:sp>
        <p:nvSpPr>
          <p:cNvPr id="76" name="TextBox 75"/>
          <p:cNvSpPr txBox="1"/>
          <p:nvPr/>
        </p:nvSpPr>
        <p:spPr>
          <a:xfrm>
            <a:off x="2976032" y="4371188"/>
            <a:ext cx="418704"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3m</a:t>
            </a:r>
          </a:p>
        </p:txBody>
      </p:sp>
      <p:pic>
        <p:nvPicPr>
          <p:cNvPr id="77" name="Picture 76"/>
          <p:cNvPicPr>
            <a:picLocks noChangeAspect="1"/>
          </p:cNvPicPr>
          <p:nvPr/>
        </p:nvPicPr>
        <p:blipFill>
          <a:blip r:embed="rId2"/>
          <a:stretch>
            <a:fillRect/>
          </a:stretch>
        </p:blipFill>
        <p:spPr>
          <a:xfrm>
            <a:off x="6987783" y="1029377"/>
            <a:ext cx="4676037" cy="4749196"/>
          </a:xfrm>
          <a:prstGeom prst="rect">
            <a:avLst/>
          </a:prstGeom>
        </p:spPr>
      </p:pic>
      <p:cxnSp>
        <p:nvCxnSpPr>
          <p:cNvPr id="78" name="Straight Arrow Connector 77"/>
          <p:cNvCxnSpPr/>
          <p:nvPr/>
        </p:nvCxnSpPr>
        <p:spPr>
          <a:xfrm>
            <a:off x="1759529" y="1206595"/>
            <a:ext cx="268556" cy="0"/>
          </a:xfrm>
          <a:prstGeom prst="straightConnector1">
            <a:avLst/>
          </a:prstGeom>
          <a:noFill/>
          <a:ln w="6350" cap="flat" cmpd="sng" algn="ctr">
            <a:solidFill>
              <a:sysClr val="windowText" lastClr="000000"/>
            </a:solidFill>
            <a:prstDash val="solid"/>
            <a:miter lim="800000"/>
            <a:tailEnd type="triangle"/>
          </a:ln>
          <a:effectLst/>
        </p:spPr>
      </p:cxnSp>
      <p:cxnSp>
        <p:nvCxnSpPr>
          <p:cNvPr id="79" name="Straight Arrow Connector 78"/>
          <p:cNvCxnSpPr/>
          <p:nvPr/>
        </p:nvCxnSpPr>
        <p:spPr>
          <a:xfrm flipH="1">
            <a:off x="2252023" y="1206595"/>
            <a:ext cx="268556" cy="0"/>
          </a:xfrm>
          <a:prstGeom prst="straightConnector1">
            <a:avLst/>
          </a:prstGeom>
          <a:noFill/>
          <a:ln w="6350" cap="flat" cmpd="sng" algn="ctr">
            <a:solidFill>
              <a:sysClr val="windowText" lastClr="000000"/>
            </a:solidFill>
            <a:prstDash val="solid"/>
            <a:miter lim="800000"/>
            <a:tailEnd type="triangle"/>
          </a:ln>
          <a:effectLst/>
        </p:spPr>
      </p:cxnSp>
      <p:sp>
        <p:nvSpPr>
          <p:cNvPr id="80" name="TextBox 79"/>
          <p:cNvSpPr txBox="1"/>
          <p:nvPr/>
        </p:nvSpPr>
        <p:spPr>
          <a:xfrm>
            <a:off x="1711282" y="903000"/>
            <a:ext cx="34817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8”</a:t>
            </a:r>
          </a:p>
        </p:txBody>
      </p:sp>
      <p:sp>
        <p:nvSpPr>
          <p:cNvPr id="81" name="Oval 80"/>
          <p:cNvSpPr/>
          <p:nvPr/>
        </p:nvSpPr>
        <p:spPr>
          <a:xfrm>
            <a:off x="7590692" y="5638453"/>
            <a:ext cx="342900" cy="332081"/>
          </a:xfrm>
          <a:prstGeom prst="ellipse">
            <a:avLst/>
          </a:prstGeom>
          <a:noFill/>
          <a:ln w="3810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2" name="Oval 81"/>
          <p:cNvSpPr/>
          <p:nvPr/>
        </p:nvSpPr>
        <p:spPr>
          <a:xfrm>
            <a:off x="11262549" y="5638453"/>
            <a:ext cx="342900" cy="332081"/>
          </a:xfrm>
          <a:prstGeom prst="ellipse">
            <a:avLst/>
          </a:prstGeom>
          <a:noFill/>
          <a:ln w="3810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83" name="Straight Connector 82"/>
          <p:cNvCxnSpPr/>
          <p:nvPr/>
        </p:nvCxnSpPr>
        <p:spPr>
          <a:xfrm>
            <a:off x="7762142" y="5424854"/>
            <a:ext cx="0" cy="685800"/>
          </a:xfrm>
          <a:prstGeom prst="line">
            <a:avLst/>
          </a:prstGeom>
          <a:noFill/>
          <a:ln w="6350" cap="flat" cmpd="sng" algn="ctr">
            <a:solidFill>
              <a:srgbClr val="5B9BD5"/>
            </a:solidFill>
            <a:prstDash val="dash"/>
            <a:miter lim="800000"/>
          </a:ln>
          <a:effectLst/>
        </p:spPr>
      </p:cxnSp>
      <p:cxnSp>
        <p:nvCxnSpPr>
          <p:cNvPr id="84" name="Straight Connector 83"/>
          <p:cNvCxnSpPr/>
          <p:nvPr/>
        </p:nvCxnSpPr>
        <p:spPr>
          <a:xfrm>
            <a:off x="11421518" y="5373780"/>
            <a:ext cx="0" cy="685800"/>
          </a:xfrm>
          <a:prstGeom prst="line">
            <a:avLst/>
          </a:prstGeom>
          <a:noFill/>
          <a:ln w="6350" cap="flat" cmpd="sng" algn="ctr">
            <a:solidFill>
              <a:srgbClr val="5B9BD5"/>
            </a:solidFill>
            <a:prstDash val="dash"/>
            <a:miter lim="800000"/>
          </a:ln>
          <a:effectLst/>
        </p:spPr>
      </p:cxnSp>
      <p:cxnSp>
        <p:nvCxnSpPr>
          <p:cNvPr id="85" name="Straight Arrow Connector 84"/>
          <p:cNvCxnSpPr>
            <a:stCxn id="81" idx="6"/>
            <a:endCxn id="82" idx="2"/>
          </p:cNvCxnSpPr>
          <p:nvPr/>
        </p:nvCxnSpPr>
        <p:spPr>
          <a:xfrm>
            <a:off x="7933592" y="5804494"/>
            <a:ext cx="3328957" cy="0"/>
          </a:xfrm>
          <a:prstGeom prst="straightConnector1">
            <a:avLst/>
          </a:prstGeom>
          <a:noFill/>
          <a:ln w="6350" cap="flat" cmpd="sng" algn="ctr">
            <a:solidFill>
              <a:sysClr val="windowText" lastClr="000000"/>
            </a:solidFill>
            <a:prstDash val="solid"/>
            <a:miter lim="800000"/>
            <a:headEnd type="triangle"/>
            <a:tailEnd type="triangle"/>
          </a:ln>
          <a:effectLst/>
        </p:spPr>
      </p:cxnSp>
      <p:sp>
        <p:nvSpPr>
          <p:cNvPr id="86" name="TextBox 85"/>
          <p:cNvSpPr txBox="1"/>
          <p:nvPr/>
        </p:nvSpPr>
        <p:spPr>
          <a:xfrm>
            <a:off x="9423984" y="5820927"/>
            <a:ext cx="34817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prstClr val="black"/>
                </a:solidFill>
                <a:effectLst/>
                <a:uLnTx/>
                <a:uFillTx/>
              </a:rPr>
              <a:t>8”</a:t>
            </a:r>
          </a:p>
        </p:txBody>
      </p:sp>
      <p:sp>
        <p:nvSpPr>
          <p:cNvPr id="87" name="Content Placeholder 2"/>
          <p:cNvSpPr txBox="1">
            <a:spLocks/>
          </p:cNvSpPr>
          <p:nvPr/>
        </p:nvSpPr>
        <p:spPr>
          <a:xfrm>
            <a:off x="304800" y="4718227"/>
            <a:ext cx="7077808" cy="21397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Fluid enters the radiator via a manifold that splits the flow into 15 tubes.</a:t>
            </a:r>
            <a:r>
              <a:rPr kumimoji="0" lang="en-US" sz="2000" b="0"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 balance between the spacing of the tubes and radiator efficiency is desired.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At 8” with a nominal fluid temperature of 283K and 0.020” aluminum face-sheets, the predicted temperature profile is shown with an estimated efficiency of 85.5%.</a:t>
            </a:r>
          </a:p>
        </p:txBody>
      </p:sp>
      <p:sp>
        <p:nvSpPr>
          <p:cNvPr id="88"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89" name="Picture 8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Tree>
    <p:extLst>
      <p:ext uri="{BB962C8B-B14F-4D97-AF65-F5344CB8AC3E}">
        <p14:creationId xmlns:p14="http://schemas.microsoft.com/office/powerpoint/2010/main" val="361000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12400" cy="742950"/>
          </a:xfrm>
        </p:spPr>
        <p:txBody>
          <a:bodyPr/>
          <a:lstStyle/>
          <a:p>
            <a:pPr algn="ctr"/>
            <a:r>
              <a:rPr lang="en-US" sz="3200" b="0" kern="0" dirty="0">
                <a:latin typeface="+mn-lt"/>
                <a:ea typeface="ＭＳ Ｐゴシック" charset="0"/>
                <a:cs typeface="+mj-cs"/>
              </a:rPr>
              <a:t>Detailed Thermal Radiator Panel Model </a:t>
            </a:r>
            <a:endParaRPr lang="en-US" sz="3200" b="0" dirty="0">
              <a:latin typeface="+mn-lt"/>
            </a:endParaRPr>
          </a:p>
        </p:txBody>
      </p:sp>
      <p:pic>
        <p:nvPicPr>
          <p:cNvPr id="159" name="Picture 158">
            <a:extLst>
              <a:ext uri="{FF2B5EF4-FFF2-40B4-BE49-F238E27FC236}">
                <a16:creationId xmlns:a16="http://schemas.microsoft.com/office/drawing/2014/main" id="{D33CB55D-778D-4781-85B2-63EC6768B9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022" r="30000" b="6022"/>
          <a:stretch/>
        </p:blipFill>
        <p:spPr>
          <a:xfrm>
            <a:off x="550333" y="2359647"/>
            <a:ext cx="6400800" cy="3962400"/>
          </a:xfrm>
          <a:prstGeom prst="rect">
            <a:avLst/>
          </a:prstGeom>
        </p:spPr>
      </p:pic>
      <p:pic>
        <p:nvPicPr>
          <p:cNvPr id="160" name="Picture 159">
            <a:extLst>
              <a:ext uri="{FF2B5EF4-FFF2-40B4-BE49-F238E27FC236}">
                <a16:creationId xmlns:a16="http://schemas.microsoft.com/office/drawing/2014/main" id="{59AB3432-154E-4E2D-ACED-A851EED4C1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17699" y="1597647"/>
            <a:ext cx="2466242" cy="1371600"/>
          </a:xfrm>
          <a:prstGeom prst="rect">
            <a:avLst/>
          </a:prstGeom>
        </p:spPr>
      </p:pic>
      <p:sp>
        <p:nvSpPr>
          <p:cNvPr id="161" name="TextBox 160">
            <a:extLst>
              <a:ext uri="{FF2B5EF4-FFF2-40B4-BE49-F238E27FC236}">
                <a16:creationId xmlns:a16="http://schemas.microsoft.com/office/drawing/2014/main" id="{517A3FE5-C0C7-4704-9B63-916C0A320F94}"/>
              </a:ext>
            </a:extLst>
          </p:cNvPr>
          <p:cNvSpPr txBox="1"/>
          <p:nvPr/>
        </p:nvSpPr>
        <p:spPr>
          <a:xfrm flipH="1">
            <a:off x="1689099" y="3501843"/>
            <a:ext cx="1406558" cy="430887"/>
          </a:xfrm>
          <a:prstGeom prst="rect">
            <a:avLst/>
          </a:prstGeom>
          <a:noFill/>
        </p:spPr>
        <p:txBody>
          <a:bodyPr wrap="square" rtlCol="0">
            <a:spAutoFit/>
          </a:bodyPr>
          <a:lstStyle/>
          <a:p>
            <a:pPr algn="ctr" eaLnBrk="0" fontAlgn="base" hangingPunct="0">
              <a:spcBef>
                <a:spcPct val="0"/>
              </a:spcBef>
              <a:spcAft>
                <a:spcPct val="0"/>
              </a:spcAft>
            </a:pPr>
            <a:r>
              <a:rPr lang="en-US" sz="1100" dirty="0">
                <a:solidFill>
                  <a:srgbClr val="000000"/>
                </a:solidFill>
                <a:ea typeface="ＭＳ Ｐゴシック" charset="-128"/>
                <a:cs typeface="Calibri" panose="020F0502020204030204" pitchFamily="34" charset="0"/>
              </a:rPr>
              <a:t>Upper and Lower Face Sheets</a:t>
            </a:r>
          </a:p>
        </p:txBody>
      </p:sp>
      <p:sp>
        <p:nvSpPr>
          <p:cNvPr id="162" name="TextBox 161">
            <a:extLst>
              <a:ext uri="{FF2B5EF4-FFF2-40B4-BE49-F238E27FC236}">
                <a16:creationId xmlns:a16="http://schemas.microsoft.com/office/drawing/2014/main" id="{D5F43283-DFC0-48C5-AA7F-377A40442343}"/>
              </a:ext>
            </a:extLst>
          </p:cNvPr>
          <p:cNvSpPr txBox="1"/>
          <p:nvPr/>
        </p:nvSpPr>
        <p:spPr>
          <a:xfrm flipH="1">
            <a:off x="4436695" y="1859300"/>
            <a:ext cx="933450" cy="261610"/>
          </a:xfrm>
          <a:prstGeom prst="rect">
            <a:avLst/>
          </a:prstGeom>
          <a:noFill/>
        </p:spPr>
        <p:txBody>
          <a:bodyPr wrap="square" rtlCol="0">
            <a:spAutoFit/>
          </a:bodyPr>
          <a:lstStyle/>
          <a:p>
            <a:pPr algn="ctr" eaLnBrk="0" fontAlgn="base" hangingPunct="0">
              <a:spcBef>
                <a:spcPct val="0"/>
              </a:spcBef>
              <a:spcAft>
                <a:spcPct val="0"/>
              </a:spcAft>
            </a:pPr>
            <a:r>
              <a:rPr lang="en-US" sz="1100" dirty="0">
                <a:solidFill>
                  <a:srgbClr val="000000"/>
                </a:solidFill>
                <a:ea typeface="ＭＳ Ｐゴシック" charset="-128"/>
                <a:cs typeface="Calibri" panose="020F0502020204030204" pitchFamily="34" charset="0"/>
              </a:rPr>
              <a:t>Honeycomb</a:t>
            </a:r>
          </a:p>
        </p:txBody>
      </p:sp>
      <p:sp>
        <p:nvSpPr>
          <p:cNvPr id="163" name="TextBox 162">
            <a:extLst>
              <a:ext uri="{FF2B5EF4-FFF2-40B4-BE49-F238E27FC236}">
                <a16:creationId xmlns:a16="http://schemas.microsoft.com/office/drawing/2014/main" id="{60CC38CE-B826-4302-AB27-4DB0C3701568}"/>
              </a:ext>
            </a:extLst>
          </p:cNvPr>
          <p:cNvSpPr txBox="1"/>
          <p:nvPr/>
        </p:nvSpPr>
        <p:spPr>
          <a:xfrm flipH="1">
            <a:off x="1346199" y="2846077"/>
            <a:ext cx="1406558" cy="261610"/>
          </a:xfrm>
          <a:prstGeom prst="rect">
            <a:avLst/>
          </a:prstGeom>
          <a:noFill/>
        </p:spPr>
        <p:txBody>
          <a:bodyPr wrap="square" rtlCol="0">
            <a:spAutoFit/>
          </a:bodyPr>
          <a:lstStyle/>
          <a:p>
            <a:pPr algn="ctr" eaLnBrk="0" fontAlgn="base" hangingPunct="0">
              <a:spcBef>
                <a:spcPct val="0"/>
              </a:spcBef>
              <a:spcAft>
                <a:spcPct val="0"/>
              </a:spcAft>
            </a:pPr>
            <a:r>
              <a:rPr lang="en-US" sz="1100" dirty="0">
                <a:solidFill>
                  <a:srgbClr val="000000"/>
                </a:solidFill>
                <a:ea typeface="ＭＳ Ｐゴシック" charset="-128"/>
                <a:cs typeface="Calibri" panose="020F0502020204030204" pitchFamily="34" charset="0"/>
              </a:rPr>
              <a:t>Manifold</a:t>
            </a:r>
          </a:p>
        </p:txBody>
      </p:sp>
      <p:sp>
        <p:nvSpPr>
          <p:cNvPr id="164" name="TextBox 163">
            <a:extLst>
              <a:ext uri="{FF2B5EF4-FFF2-40B4-BE49-F238E27FC236}">
                <a16:creationId xmlns:a16="http://schemas.microsoft.com/office/drawing/2014/main" id="{FFD5098C-4F8C-40AD-B1BB-43CEBD298658}"/>
              </a:ext>
            </a:extLst>
          </p:cNvPr>
          <p:cNvSpPr txBox="1"/>
          <p:nvPr/>
        </p:nvSpPr>
        <p:spPr>
          <a:xfrm flipH="1">
            <a:off x="2336106" y="1139345"/>
            <a:ext cx="830234" cy="430887"/>
          </a:xfrm>
          <a:prstGeom prst="rect">
            <a:avLst/>
          </a:prstGeom>
          <a:noFill/>
        </p:spPr>
        <p:txBody>
          <a:bodyPr wrap="square" rtlCol="0">
            <a:spAutoFit/>
          </a:bodyPr>
          <a:lstStyle/>
          <a:p>
            <a:pPr algn="ctr" eaLnBrk="0" fontAlgn="base" hangingPunct="0">
              <a:spcBef>
                <a:spcPct val="0"/>
              </a:spcBef>
              <a:spcAft>
                <a:spcPct val="0"/>
              </a:spcAft>
            </a:pPr>
            <a:r>
              <a:rPr lang="en-US" sz="1100" dirty="0">
                <a:solidFill>
                  <a:srgbClr val="000000"/>
                </a:solidFill>
                <a:ea typeface="ＭＳ Ｐゴシック" charset="-128"/>
                <a:cs typeface="Calibri" panose="020F0502020204030204" pitchFamily="34" charset="0"/>
              </a:rPr>
              <a:t>Flow Tubes (1/16”)</a:t>
            </a:r>
          </a:p>
        </p:txBody>
      </p:sp>
      <p:cxnSp>
        <p:nvCxnSpPr>
          <p:cNvPr id="165" name="Straight Connector 164">
            <a:extLst>
              <a:ext uri="{FF2B5EF4-FFF2-40B4-BE49-F238E27FC236}">
                <a16:creationId xmlns:a16="http://schemas.microsoft.com/office/drawing/2014/main" id="{A0C663BE-7AB4-438E-8DFA-BC38EC57D0C7}"/>
              </a:ext>
            </a:extLst>
          </p:cNvPr>
          <p:cNvCxnSpPr>
            <a:stCxn id="162" idx="3"/>
          </p:cNvCxnSpPr>
          <p:nvPr/>
        </p:nvCxnSpPr>
        <p:spPr bwMode="auto">
          <a:xfrm flipH="1">
            <a:off x="3876711" y="1990105"/>
            <a:ext cx="559984" cy="339086"/>
          </a:xfrm>
          <a:prstGeom prst="line">
            <a:avLst/>
          </a:prstGeom>
          <a:solidFill>
            <a:srgbClr val="BBE0E3"/>
          </a:solidFill>
          <a:ln w="9525" cap="flat" cmpd="sng" algn="ctr">
            <a:solidFill>
              <a:srgbClr val="000000"/>
            </a:solidFill>
            <a:prstDash val="solid"/>
            <a:round/>
            <a:headEnd type="none" w="med" len="med"/>
            <a:tailEnd type="none" w="med" len="med"/>
          </a:ln>
          <a:effectLst/>
        </p:spPr>
      </p:cxnSp>
      <p:cxnSp>
        <p:nvCxnSpPr>
          <p:cNvPr id="166" name="Straight Connector 165">
            <a:extLst>
              <a:ext uri="{FF2B5EF4-FFF2-40B4-BE49-F238E27FC236}">
                <a16:creationId xmlns:a16="http://schemas.microsoft.com/office/drawing/2014/main" id="{E7D529A6-7AE7-454C-8C10-A9607F4186A9}"/>
              </a:ext>
            </a:extLst>
          </p:cNvPr>
          <p:cNvCxnSpPr/>
          <p:nvPr/>
        </p:nvCxnSpPr>
        <p:spPr bwMode="auto">
          <a:xfrm flipV="1">
            <a:off x="2336799" y="2854947"/>
            <a:ext cx="190500" cy="121935"/>
          </a:xfrm>
          <a:prstGeom prst="line">
            <a:avLst/>
          </a:prstGeom>
          <a:solidFill>
            <a:srgbClr val="BBE0E3"/>
          </a:solidFill>
          <a:ln w="9525" cap="flat" cmpd="sng" algn="ctr">
            <a:solidFill>
              <a:srgbClr val="000000"/>
            </a:solidFill>
            <a:prstDash val="solid"/>
            <a:round/>
            <a:headEnd type="none" w="med" len="med"/>
            <a:tailEnd type="none" w="med" len="med"/>
          </a:ln>
          <a:effectLst/>
        </p:spPr>
      </p:cxnSp>
      <p:cxnSp>
        <p:nvCxnSpPr>
          <p:cNvPr id="167" name="Straight Connector 166">
            <a:extLst>
              <a:ext uri="{FF2B5EF4-FFF2-40B4-BE49-F238E27FC236}">
                <a16:creationId xmlns:a16="http://schemas.microsoft.com/office/drawing/2014/main" id="{644A53AA-BE7A-44C4-9036-F1A733F641C5}"/>
              </a:ext>
            </a:extLst>
          </p:cNvPr>
          <p:cNvCxnSpPr/>
          <p:nvPr/>
        </p:nvCxnSpPr>
        <p:spPr bwMode="auto">
          <a:xfrm>
            <a:off x="2908299" y="3717287"/>
            <a:ext cx="381000" cy="280660"/>
          </a:xfrm>
          <a:prstGeom prst="line">
            <a:avLst/>
          </a:prstGeom>
          <a:solidFill>
            <a:srgbClr val="BBE0E3"/>
          </a:solidFill>
          <a:ln w="9525" cap="flat" cmpd="sng" algn="ctr">
            <a:solidFill>
              <a:srgbClr val="000000"/>
            </a:solidFill>
            <a:prstDash val="solid"/>
            <a:round/>
            <a:headEnd type="none" w="med" len="med"/>
            <a:tailEnd type="none" w="med" len="med"/>
          </a:ln>
          <a:effectLst/>
        </p:spPr>
      </p:cxnSp>
      <p:cxnSp>
        <p:nvCxnSpPr>
          <p:cNvPr id="168" name="Straight Connector 167">
            <a:extLst>
              <a:ext uri="{FF2B5EF4-FFF2-40B4-BE49-F238E27FC236}">
                <a16:creationId xmlns:a16="http://schemas.microsoft.com/office/drawing/2014/main" id="{67568E60-2AB2-4D29-8188-3118E652D6D3}"/>
              </a:ext>
            </a:extLst>
          </p:cNvPr>
          <p:cNvCxnSpPr>
            <a:stCxn id="164" idx="1"/>
          </p:cNvCxnSpPr>
          <p:nvPr/>
        </p:nvCxnSpPr>
        <p:spPr bwMode="auto">
          <a:xfrm>
            <a:off x="3166340" y="1354789"/>
            <a:ext cx="904887" cy="582750"/>
          </a:xfrm>
          <a:prstGeom prst="line">
            <a:avLst/>
          </a:prstGeom>
          <a:solidFill>
            <a:srgbClr val="BBE0E3"/>
          </a:solidFill>
          <a:ln w="9525" cap="flat" cmpd="sng" algn="ctr">
            <a:solidFill>
              <a:srgbClr val="000000"/>
            </a:solidFill>
            <a:prstDash val="solid"/>
            <a:round/>
            <a:headEnd type="none" w="med" len="med"/>
            <a:tailEnd type="none" w="med" len="med"/>
          </a:ln>
          <a:effectLst/>
        </p:spPr>
      </p:cxnSp>
      <p:cxnSp>
        <p:nvCxnSpPr>
          <p:cNvPr id="169" name="Straight Connector 168">
            <a:extLst>
              <a:ext uri="{FF2B5EF4-FFF2-40B4-BE49-F238E27FC236}">
                <a16:creationId xmlns:a16="http://schemas.microsoft.com/office/drawing/2014/main" id="{7D12CC2A-E31A-4A00-9409-4FAC2D1C888B}"/>
              </a:ext>
            </a:extLst>
          </p:cNvPr>
          <p:cNvCxnSpPr/>
          <p:nvPr/>
        </p:nvCxnSpPr>
        <p:spPr bwMode="auto">
          <a:xfrm>
            <a:off x="2879712" y="1322716"/>
            <a:ext cx="0" cy="0"/>
          </a:xfrm>
          <a:prstGeom prst="line">
            <a:avLst/>
          </a:prstGeom>
          <a:solidFill>
            <a:srgbClr val="BBE0E3"/>
          </a:solidFill>
          <a:ln w="9525" cap="flat" cmpd="sng" algn="ctr">
            <a:solidFill>
              <a:srgbClr val="000000"/>
            </a:solidFill>
            <a:prstDash val="solid"/>
            <a:round/>
            <a:headEnd type="none" w="med" len="med"/>
            <a:tailEnd type="none" w="med" len="med"/>
          </a:ln>
          <a:effectLst/>
        </p:spPr>
      </p:cxnSp>
      <p:cxnSp>
        <p:nvCxnSpPr>
          <p:cNvPr id="170" name="Straight Connector 169">
            <a:extLst>
              <a:ext uri="{FF2B5EF4-FFF2-40B4-BE49-F238E27FC236}">
                <a16:creationId xmlns:a16="http://schemas.microsoft.com/office/drawing/2014/main" id="{F556234B-3FB6-4324-B006-DACCB7FA79CA}"/>
              </a:ext>
            </a:extLst>
          </p:cNvPr>
          <p:cNvCxnSpPr>
            <a:stCxn id="164" idx="1"/>
          </p:cNvCxnSpPr>
          <p:nvPr/>
        </p:nvCxnSpPr>
        <p:spPr bwMode="auto">
          <a:xfrm>
            <a:off x="3166340" y="1354789"/>
            <a:ext cx="215945" cy="364287"/>
          </a:xfrm>
          <a:prstGeom prst="line">
            <a:avLst/>
          </a:prstGeom>
          <a:solidFill>
            <a:srgbClr val="BBE0E3"/>
          </a:solidFill>
          <a:ln w="9525" cap="flat" cmpd="sng" algn="ctr">
            <a:solidFill>
              <a:srgbClr val="000000"/>
            </a:solidFill>
            <a:prstDash val="solid"/>
            <a:round/>
            <a:headEnd type="none" w="med" len="med"/>
            <a:tailEnd type="none" w="med" len="med"/>
          </a:ln>
          <a:effectLst/>
        </p:spPr>
      </p:cxnSp>
      <p:cxnSp>
        <p:nvCxnSpPr>
          <p:cNvPr id="171" name="Straight Connector 170">
            <a:extLst>
              <a:ext uri="{FF2B5EF4-FFF2-40B4-BE49-F238E27FC236}">
                <a16:creationId xmlns:a16="http://schemas.microsoft.com/office/drawing/2014/main" id="{08212EBC-98D8-44BF-AB8A-11AF40C35CF9}"/>
              </a:ext>
            </a:extLst>
          </p:cNvPr>
          <p:cNvCxnSpPr/>
          <p:nvPr/>
        </p:nvCxnSpPr>
        <p:spPr bwMode="auto">
          <a:xfrm>
            <a:off x="2908299" y="3717287"/>
            <a:ext cx="0" cy="157955"/>
          </a:xfrm>
          <a:prstGeom prst="line">
            <a:avLst/>
          </a:prstGeom>
          <a:solidFill>
            <a:srgbClr val="BBE0E3"/>
          </a:solidFill>
          <a:ln w="9525" cap="flat" cmpd="sng" algn="ctr">
            <a:solidFill>
              <a:srgbClr val="000000"/>
            </a:solidFill>
            <a:prstDash val="solid"/>
            <a:round/>
            <a:headEnd type="none" w="med" len="med"/>
            <a:tailEnd type="none" w="med" len="med"/>
          </a:ln>
          <a:effectLst/>
        </p:spPr>
      </p:cxnSp>
      <p:cxnSp>
        <p:nvCxnSpPr>
          <p:cNvPr id="172" name="Straight Arrow Connector 171">
            <a:extLst>
              <a:ext uri="{FF2B5EF4-FFF2-40B4-BE49-F238E27FC236}">
                <a16:creationId xmlns:a16="http://schemas.microsoft.com/office/drawing/2014/main" id="{6D19FDA2-FC92-4DA5-BFDD-2D69F753FED5}"/>
              </a:ext>
            </a:extLst>
          </p:cNvPr>
          <p:cNvCxnSpPr/>
          <p:nvPr/>
        </p:nvCxnSpPr>
        <p:spPr bwMode="auto">
          <a:xfrm flipH="1" flipV="1">
            <a:off x="3742267" y="6013014"/>
            <a:ext cx="190500" cy="152400"/>
          </a:xfrm>
          <a:prstGeom prst="straightConnector1">
            <a:avLst/>
          </a:prstGeom>
          <a:solidFill>
            <a:srgbClr val="BBE0E3"/>
          </a:solidFill>
          <a:ln w="9525" cap="flat" cmpd="sng" algn="ctr">
            <a:solidFill>
              <a:srgbClr val="2D2D8A">
                <a:lumMod val="75000"/>
              </a:srgbClr>
            </a:solidFill>
            <a:prstDash val="solid"/>
            <a:round/>
            <a:headEnd type="none" w="med" len="med"/>
            <a:tailEnd type="triangle"/>
          </a:ln>
          <a:effectLst/>
        </p:spPr>
      </p:cxnSp>
      <p:cxnSp>
        <p:nvCxnSpPr>
          <p:cNvPr id="173" name="Straight Arrow Connector 172">
            <a:extLst>
              <a:ext uri="{FF2B5EF4-FFF2-40B4-BE49-F238E27FC236}">
                <a16:creationId xmlns:a16="http://schemas.microsoft.com/office/drawing/2014/main" id="{8552B2CE-B435-4F60-B3D5-52AD995172F9}"/>
              </a:ext>
            </a:extLst>
          </p:cNvPr>
          <p:cNvCxnSpPr>
            <a:cxnSpLocks/>
          </p:cNvCxnSpPr>
          <p:nvPr/>
        </p:nvCxnSpPr>
        <p:spPr bwMode="auto">
          <a:xfrm flipH="1" flipV="1">
            <a:off x="6866467" y="4222314"/>
            <a:ext cx="190500" cy="152400"/>
          </a:xfrm>
          <a:prstGeom prst="straightConnector1">
            <a:avLst/>
          </a:prstGeom>
          <a:solidFill>
            <a:srgbClr val="BBE0E3"/>
          </a:solidFill>
          <a:ln w="9525" cap="flat" cmpd="sng" algn="ctr">
            <a:solidFill>
              <a:srgbClr val="2D2D8A">
                <a:lumMod val="75000"/>
              </a:srgbClr>
            </a:solidFill>
            <a:prstDash val="solid"/>
            <a:round/>
            <a:headEnd type="triangle" w="med" len="med"/>
            <a:tailEnd type="none"/>
          </a:ln>
          <a:effectLst/>
        </p:spPr>
      </p:cxnSp>
      <p:sp>
        <p:nvSpPr>
          <p:cNvPr id="174" name="TextBox 173">
            <a:extLst>
              <a:ext uri="{FF2B5EF4-FFF2-40B4-BE49-F238E27FC236}">
                <a16:creationId xmlns:a16="http://schemas.microsoft.com/office/drawing/2014/main" id="{9DC52833-662C-49CD-9F9E-0A643A69F3C2}"/>
              </a:ext>
            </a:extLst>
          </p:cNvPr>
          <p:cNvSpPr txBox="1"/>
          <p:nvPr/>
        </p:nvSpPr>
        <p:spPr>
          <a:xfrm flipH="1">
            <a:off x="3837517" y="5958409"/>
            <a:ext cx="340450" cy="261610"/>
          </a:xfrm>
          <a:prstGeom prst="rect">
            <a:avLst/>
          </a:prstGeom>
          <a:noFill/>
        </p:spPr>
        <p:txBody>
          <a:bodyPr wrap="square" rtlCol="0">
            <a:spAutoFit/>
          </a:bodyPr>
          <a:lstStyle/>
          <a:p>
            <a:pPr algn="ctr" eaLnBrk="0" fontAlgn="base" hangingPunct="0">
              <a:spcBef>
                <a:spcPct val="0"/>
              </a:spcBef>
              <a:spcAft>
                <a:spcPct val="0"/>
              </a:spcAft>
            </a:pPr>
            <a:r>
              <a:rPr lang="en-US" sz="1100" dirty="0">
                <a:solidFill>
                  <a:srgbClr val="000000"/>
                </a:solidFill>
                <a:ea typeface="ＭＳ Ｐゴシック" charset="-128"/>
                <a:cs typeface="Calibri" panose="020F0502020204030204" pitchFamily="34" charset="0"/>
              </a:rPr>
              <a:t>In</a:t>
            </a:r>
          </a:p>
        </p:txBody>
      </p:sp>
      <p:sp>
        <p:nvSpPr>
          <p:cNvPr id="175" name="TextBox 174">
            <a:extLst>
              <a:ext uri="{FF2B5EF4-FFF2-40B4-BE49-F238E27FC236}">
                <a16:creationId xmlns:a16="http://schemas.microsoft.com/office/drawing/2014/main" id="{41D6D16E-2B4E-4C6E-B37D-A1CD46F1725A}"/>
              </a:ext>
            </a:extLst>
          </p:cNvPr>
          <p:cNvSpPr txBox="1"/>
          <p:nvPr/>
        </p:nvSpPr>
        <p:spPr>
          <a:xfrm flipH="1">
            <a:off x="6756484" y="4315798"/>
            <a:ext cx="486666" cy="261610"/>
          </a:xfrm>
          <a:prstGeom prst="rect">
            <a:avLst/>
          </a:prstGeom>
          <a:noFill/>
        </p:spPr>
        <p:txBody>
          <a:bodyPr wrap="square" rtlCol="0">
            <a:spAutoFit/>
          </a:bodyPr>
          <a:lstStyle/>
          <a:p>
            <a:pPr algn="ctr" eaLnBrk="0" fontAlgn="base" hangingPunct="0">
              <a:spcBef>
                <a:spcPct val="0"/>
              </a:spcBef>
              <a:spcAft>
                <a:spcPct val="0"/>
              </a:spcAft>
            </a:pPr>
            <a:r>
              <a:rPr lang="en-US" sz="1100" dirty="0">
                <a:solidFill>
                  <a:srgbClr val="000000"/>
                </a:solidFill>
                <a:ea typeface="ＭＳ Ｐゴシック" charset="-128"/>
                <a:cs typeface="Calibri" panose="020F0502020204030204" pitchFamily="34" charset="0"/>
              </a:rPr>
              <a:t>Out</a:t>
            </a:r>
          </a:p>
        </p:txBody>
      </p:sp>
      <p:pic>
        <p:nvPicPr>
          <p:cNvPr id="177" name="Picture 176">
            <a:extLst>
              <a:ext uri="{FF2B5EF4-FFF2-40B4-BE49-F238E27FC236}">
                <a16:creationId xmlns:a16="http://schemas.microsoft.com/office/drawing/2014/main" id="{BC6BF419-4404-437E-88E0-47F699D307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5561" y="3773643"/>
            <a:ext cx="2705639" cy="2948891"/>
          </a:xfrm>
          <a:prstGeom prst="rect">
            <a:avLst/>
          </a:prstGeom>
        </p:spPr>
      </p:pic>
      <p:pic>
        <p:nvPicPr>
          <p:cNvPr id="178" name="Picture 177">
            <a:extLst>
              <a:ext uri="{FF2B5EF4-FFF2-40B4-BE49-F238E27FC236}">
                <a16:creationId xmlns:a16="http://schemas.microsoft.com/office/drawing/2014/main" id="{D13235B1-6638-435A-B421-0AE0BE82E9F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69829" y="869464"/>
            <a:ext cx="2701371" cy="2953159"/>
          </a:xfrm>
          <a:prstGeom prst="rect">
            <a:avLst/>
          </a:prstGeom>
        </p:spPr>
      </p:pic>
      <p:sp>
        <p:nvSpPr>
          <p:cNvPr id="179" name="Footer Placeholder 1"/>
          <p:cNvSpPr>
            <a:spLocks noGrp="1"/>
          </p:cNvSpPr>
          <p:nvPr>
            <p:ph type="ftr" sz="quarter" idx="11"/>
          </p:nvPr>
        </p:nvSpPr>
        <p:spPr>
          <a:xfrm>
            <a:off x="3863941" y="6492875"/>
            <a:ext cx="5317067" cy="365125"/>
          </a:xfrm>
          <a:prstGeom prst="rect">
            <a:avLst/>
          </a:prstGeom>
        </p:spPr>
        <p:txBody>
          <a:bodyPr/>
          <a:lstStyle>
            <a:lvl1pPr algn="ctr" defTabSz="457200">
              <a:defRPr sz="1400" i="1">
                <a:latin typeface="Calibri" charset="0"/>
              </a:defRPr>
            </a:lvl1pPr>
          </a:lstStyle>
          <a:p>
            <a:pPr>
              <a:defRPr/>
            </a:pPr>
            <a:r>
              <a:rPr lang="en-US" dirty="0">
                <a:solidFill>
                  <a:schemeClr val="accent1">
                    <a:lumMod val="75000"/>
                  </a:schemeClr>
                </a:solidFill>
              </a:rPr>
              <a:t>2022 IEEE Aerospace Conference March 5-12, 2022</a:t>
            </a:r>
          </a:p>
        </p:txBody>
      </p:sp>
      <p:pic>
        <p:nvPicPr>
          <p:cNvPr id="23" name="Picture 2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2700000">
            <a:off x="214548" y="121435"/>
            <a:ext cx="583316" cy="579042"/>
          </a:xfrm>
          <a:prstGeom prst="rect">
            <a:avLst/>
          </a:prstGeom>
        </p:spPr>
      </p:pic>
      <p:sp>
        <p:nvSpPr>
          <p:cNvPr id="24" name="Slide Number Placeholder 3"/>
          <p:cNvSpPr>
            <a:spLocks noGrp="1"/>
          </p:cNvSpPr>
          <p:nvPr>
            <p:ph type="sldNum" sz="quarter" idx="10"/>
          </p:nvPr>
        </p:nvSpPr>
        <p:spPr>
          <a:xfrm>
            <a:off x="9347200" y="6293816"/>
            <a:ext cx="2844800" cy="365125"/>
          </a:xfrm>
        </p:spPr>
        <p:txBody>
          <a:bodyPr/>
          <a:lstStyle/>
          <a:p>
            <a:pPr>
              <a:defRPr/>
            </a:pPr>
            <a:fld id="{A587C384-89D6-8141-B091-9776852F31EF}" type="slidenum">
              <a:rPr lang="en-US" altLang="x-none" smtClean="0"/>
              <a:pPr>
                <a:defRPr/>
              </a:pPr>
              <a:t>9</a:t>
            </a:fld>
            <a:endParaRPr lang="en-US" altLang="x-none" dirty="0"/>
          </a:p>
        </p:txBody>
      </p:sp>
    </p:spTree>
    <p:extLst>
      <p:ext uri="{BB962C8B-B14F-4D97-AF65-F5344CB8AC3E}">
        <p14:creationId xmlns:p14="http://schemas.microsoft.com/office/powerpoint/2010/main" val="409337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6_ExplorationScenario-Updat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latin typeface="Arial"/>
            <a:cs typeface="Arial"/>
          </a:defRPr>
        </a:defPPr>
      </a:lstStyle>
    </a:txDef>
  </a:objectDefaults>
  <a:extraClrSchemeLst/>
  <a:extLst>
    <a:ext uri="{05A4C25C-085E-4340-85A3-A5531E510DB2}">
      <thm15:themeFamily xmlns:thm15="http://schemas.microsoft.com/office/thememl/2012/main" name="template.pptx [Read-Only]" id="{DA025F15-0521-4AF4-84EA-44312AEFC656}" vid="{28A4B4EE-964F-4E1B-9686-CD4FF99845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856</TotalTime>
  <Words>1579</Words>
  <Application>Microsoft Macintosh PowerPoint</Application>
  <PresentationFormat>Widescreen</PresentationFormat>
  <Paragraphs>215</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Symbol</vt:lpstr>
      <vt:lpstr>6_ExplorationScenario-Updated</vt:lpstr>
      <vt:lpstr>Thermal Control System Architecture and Technology Challenges for a Lunar Surface Habitat Greg Schunk Stephanie Babiak Brian Evans 2022 IEEE Aerospace Conference  Big Sky, Montana March 5-12, 2022  </vt:lpstr>
      <vt:lpstr>Overview </vt:lpstr>
      <vt:lpstr>PowerPoint Presentation</vt:lpstr>
      <vt:lpstr>Surface Habitat TCS Description</vt:lpstr>
      <vt:lpstr>Conceptual Surface Habitat Thermal Control System </vt:lpstr>
      <vt:lpstr>Surface Habitat ATCS Resource Estimates </vt:lpstr>
      <vt:lpstr>Surface Habitat Heat Rejection and Growth Scenarios</vt:lpstr>
      <vt:lpstr>Surface Habitat Thermal Radiator Panel Design </vt:lpstr>
      <vt:lpstr>Detailed Thermal Radiator Panel Model </vt:lpstr>
      <vt:lpstr>Surface Habitat Survive-the-Night </vt:lpstr>
      <vt:lpstr>Mitigation Strategy: Lower Emittance Covering</vt:lpstr>
      <vt:lpstr>Mitigation Strategy: Habitat Temperature </vt:lpstr>
      <vt:lpstr>Mitigation Strategy: Retractable Radiators</vt:lpstr>
      <vt:lpstr>Survive-the-Night Thermal/Power Growth Sensitivity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Schunk</dc:creator>
  <cp:lastModifiedBy>Narmore, Kimberly A. (MSFC-IS02)</cp:lastModifiedBy>
  <cp:revision>78</cp:revision>
  <dcterms:created xsi:type="dcterms:W3CDTF">2021-12-12T01:43:42Z</dcterms:created>
  <dcterms:modified xsi:type="dcterms:W3CDTF">2022-03-04T16:40:27Z</dcterms:modified>
</cp:coreProperties>
</file>