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handoutMasterIdLst>
    <p:handoutMasterId r:id="rId30"/>
  </p:handoutMasterIdLst>
  <p:sldIdLst>
    <p:sldId id="270" r:id="rId2"/>
    <p:sldId id="410" r:id="rId3"/>
    <p:sldId id="418" r:id="rId4"/>
    <p:sldId id="411" r:id="rId5"/>
    <p:sldId id="417" r:id="rId6"/>
    <p:sldId id="426" r:id="rId7"/>
    <p:sldId id="420" r:id="rId8"/>
    <p:sldId id="412" r:id="rId9"/>
    <p:sldId id="421" r:id="rId10"/>
    <p:sldId id="436" r:id="rId11"/>
    <p:sldId id="434" r:id="rId12"/>
    <p:sldId id="435" r:id="rId13"/>
    <p:sldId id="444" r:id="rId14"/>
    <p:sldId id="440" r:id="rId15"/>
    <p:sldId id="441" r:id="rId16"/>
    <p:sldId id="445" r:id="rId17"/>
    <p:sldId id="416" r:id="rId18"/>
    <p:sldId id="413" r:id="rId19"/>
    <p:sldId id="363" r:id="rId20"/>
    <p:sldId id="427" r:id="rId21"/>
    <p:sldId id="428" r:id="rId22"/>
    <p:sldId id="429" r:id="rId23"/>
    <p:sldId id="437" r:id="rId24"/>
    <p:sldId id="430" r:id="rId25"/>
    <p:sldId id="431" r:id="rId26"/>
    <p:sldId id="432" r:id="rId27"/>
    <p:sldId id="433"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5C52F5-9E06-76E9-06CB-D27E87AE7718}" name="Grubbs, Rodney P. (MSFC-HP27)" initials="GRP(H" userId="S::rgrubbs@ndc.nasa.gov::8e6bc989-2a07-4ebb-9f55-8d213415cd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yor, Jonathan E. (MSFC-ES34)" initials="PJE(" lastIdx="1" clrIdx="0">
    <p:extLst>
      <p:ext uri="{19B8F6BF-5375-455C-9EA6-DF929625EA0E}">
        <p15:presenceInfo xmlns:p15="http://schemas.microsoft.com/office/powerpoint/2012/main" userId="S::jepryor@ndc.nasa.gov::7c238db7-c25f-463d-93ea-510345e772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5"/>
    <p:restoredTop sz="94694"/>
  </p:normalViewPr>
  <p:slideViewPr>
    <p:cSldViewPr snapToGrid="0">
      <p:cViewPr varScale="1">
        <p:scale>
          <a:sx n="82" d="100"/>
          <a:sy n="82" d="100"/>
        </p:scale>
        <p:origin x="1306" y="91"/>
      </p:cViewPr>
      <p:guideLst>
        <p:guide pos="288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yor, Jonathan E. (MSFC-ES34)" userId="7c238db7-c25f-463d-93ea-510345e7729d" providerId="ADAL" clId="{C78CB627-FF3D-44B5-823D-6CA1EAFF6C1A}"/>
    <pc:docChg chg="undo custSel delSld modSld">
      <pc:chgData name="Pryor, Jonathan E. (MSFC-ES34)" userId="7c238db7-c25f-463d-93ea-510345e7729d" providerId="ADAL" clId="{C78CB627-FF3D-44B5-823D-6CA1EAFF6C1A}" dt="2022-03-01T17:59:46.924" v="233" actId="47"/>
      <pc:docMkLst>
        <pc:docMk/>
      </pc:docMkLst>
      <pc:sldChg chg="modSp mod">
        <pc:chgData name="Pryor, Jonathan E. (MSFC-ES34)" userId="7c238db7-c25f-463d-93ea-510345e7729d" providerId="ADAL" clId="{C78CB627-FF3D-44B5-823D-6CA1EAFF6C1A}" dt="2022-03-01T17:59:34.361" v="232" actId="20577"/>
        <pc:sldMkLst>
          <pc:docMk/>
          <pc:sldMk cId="2906019022" sldId="410"/>
        </pc:sldMkLst>
        <pc:spChg chg="mod">
          <ac:chgData name="Pryor, Jonathan E. (MSFC-ES34)" userId="7c238db7-c25f-463d-93ea-510345e7729d" providerId="ADAL" clId="{C78CB627-FF3D-44B5-823D-6CA1EAFF6C1A}" dt="2022-03-01T17:59:34.361" v="232" actId="20577"/>
          <ac:spMkLst>
            <pc:docMk/>
            <pc:sldMk cId="2906019022" sldId="410"/>
            <ac:spMk id="2" creationId="{AFB2DE51-6902-458E-8672-DB7018D85A9E}"/>
          </ac:spMkLst>
        </pc:spChg>
      </pc:sldChg>
      <pc:sldChg chg="modSp mod">
        <pc:chgData name="Pryor, Jonathan E. (MSFC-ES34)" userId="7c238db7-c25f-463d-93ea-510345e7729d" providerId="ADAL" clId="{C78CB627-FF3D-44B5-823D-6CA1EAFF6C1A}" dt="2022-02-22T13:06:05.334" v="1" actId="20577"/>
        <pc:sldMkLst>
          <pc:docMk/>
          <pc:sldMk cId="3748115277" sldId="426"/>
        </pc:sldMkLst>
        <pc:spChg chg="mod">
          <ac:chgData name="Pryor, Jonathan E. (MSFC-ES34)" userId="7c238db7-c25f-463d-93ea-510345e7729d" providerId="ADAL" clId="{C78CB627-FF3D-44B5-823D-6CA1EAFF6C1A}" dt="2022-02-22T13:06:05.334" v="1" actId="20577"/>
          <ac:spMkLst>
            <pc:docMk/>
            <pc:sldMk cId="3748115277" sldId="426"/>
            <ac:spMk id="2" creationId="{90B98FBA-457D-4121-936A-816877BE41F0}"/>
          </ac:spMkLst>
        </pc:spChg>
      </pc:sldChg>
      <pc:sldChg chg="modSp mod">
        <pc:chgData name="Pryor, Jonathan E. (MSFC-ES34)" userId="7c238db7-c25f-463d-93ea-510345e7729d" providerId="ADAL" clId="{C78CB627-FF3D-44B5-823D-6CA1EAFF6C1A}" dt="2022-02-22T13:08:44.552" v="22" actId="20577"/>
        <pc:sldMkLst>
          <pc:docMk/>
          <pc:sldMk cId="3918347239" sldId="436"/>
        </pc:sldMkLst>
        <pc:spChg chg="mod">
          <ac:chgData name="Pryor, Jonathan E. (MSFC-ES34)" userId="7c238db7-c25f-463d-93ea-510345e7729d" providerId="ADAL" clId="{C78CB627-FF3D-44B5-823D-6CA1EAFF6C1A}" dt="2022-02-22T13:08:44.552" v="22" actId="20577"/>
          <ac:spMkLst>
            <pc:docMk/>
            <pc:sldMk cId="3918347239" sldId="436"/>
            <ac:spMk id="2" creationId="{BDFE2874-74F9-4569-BEBF-86E53903DB30}"/>
          </ac:spMkLst>
        </pc:spChg>
      </pc:sldChg>
      <pc:sldChg chg="modSp del mod">
        <pc:chgData name="Pryor, Jonathan E. (MSFC-ES34)" userId="7c238db7-c25f-463d-93ea-510345e7729d" providerId="ADAL" clId="{C78CB627-FF3D-44B5-823D-6CA1EAFF6C1A}" dt="2022-03-01T17:59:46.924" v="233" actId="47"/>
        <pc:sldMkLst>
          <pc:docMk/>
          <pc:sldMk cId="2882500739" sldId="442"/>
        </pc:sldMkLst>
        <pc:spChg chg="mod">
          <ac:chgData name="Pryor, Jonathan E. (MSFC-ES34)" userId="7c238db7-c25f-463d-93ea-510345e7729d" providerId="ADAL" clId="{C78CB627-FF3D-44B5-823D-6CA1EAFF6C1A}" dt="2022-03-01T17:55:42.564" v="231" actId="1076"/>
          <ac:spMkLst>
            <pc:docMk/>
            <pc:sldMk cId="2882500739" sldId="442"/>
            <ac:spMk id="2" creationId="{EC49CE50-EA54-4629-8F56-E1CDDE9B6D56}"/>
          </ac:spMkLst>
        </pc:spChg>
        <pc:spChg chg="mod">
          <ac:chgData name="Pryor, Jonathan E. (MSFC-ES34)" userId="7c238db7-c25f-463d-93ea-510345e7729d" providerId="ADAL" clId="{C78CB627-FF3D-44B5-823D-6CA1EAFF6C1A}" dt="2022-03-01T17:54:47.908" v="134" actId="20577"/>
          <ac:spMkLst>
            <pc:docMk/>
            <pc:sldMk cId="2882500739" sldId="442"/>
            <ac:spMk id="6" creationId="{E2674567-70A7-4B9C-94BF-76A00A5EC7C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sa-my.sharepoint.com/personal/jepryor_ndc_nasa_gov/Documents/Sensitive/Astronaut%20Camera/TVAC/HHC_TVAC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sa-my.sharepoint.com/personal/jepryor_ndc_nasa_gov/Documents/Sensitive/Astronaut%20Camera/TVAC/HHC_TVAC_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Sheet1!$B$32</c:f>
              <c:strCache>
                <c:ptCount val="1"/>
                <c:pt idx="0">
                  <c:v>Z7II</c:v>
                </c:pt>
              </c:strCache>
            </c:strRef>
          </c:tx>
          <c:spPr>
            <a:solidFill>
              <a:schemeClr val="accent1"/>
            </a:solidFill>
            <a:ln>
              <a:noFill/>
            </a:ln>
            <a:effectLst/>
          </c:spPr>
          <c:invertIfNegative val="0"/>
          <c:cat>
            <c:strRef>
              <c:f>Sheet1!$A$33:$A$41</c:f>
              <c:strCache>
                <c:ptCount val="7"/>
                <c:pt idx="0">
                  <c:v>Ambient Temp</c:v>
                </c:pt>
                <c:pt idx="3">
                  <c:v>Hot (30C)</c:v>
                </c:pt>
                <c:pt idx="6">
                  <c:v>Hot (40C)</c:v>
                </c:pt>
              </c:strCache>
            </c:strRef>
          </c:cat>
          <c:val>
            <c:numRef>
              <c:f>Sheet1!$B$33:$B$41</c:f>
              <c:numCache>
                <c:formatCode>General</c:formatCode>
                <c:ptCount val="9"/>
                <c:pt idx="0">
                  <c:v>15.67</c:v>
                </c:pt>
              </c:numCache>
            </c:numRef>
          </c:val>
          <c:extLst>
            <c:ext xmlns:c16="http://schemas.microsoft.com/office/drawing/2014/chart" uri="{C3380CC4-5D6E-409C-BE32-E72D297353CC}">
              <c16:uniqueId val="{00000000-7AAC-421E-AE3C-6A958DB292A8}"/>
            </c:ext>
          </c:extLst>
        </c:ser>
        <c:ser>
          <c:idx val="1"/>
          <c:order val="1"/>
          <c:tx>
            <c:strRef>
              <c:f>Sheet1!$C$32</c:f>
              <c:strCache>
                <c:ptCount val="1"/>
                <c:pt idx="0">
                  <c:v>R5</c:v>
                </c:pt>
              </c:strCache>
            </c:strRef>
          </c:tx>
          <c:spPr>
            <a:solidFill>
              <a:schemeClr val="accent2"/>
            </a:solidFill>
            <a:ln>
              <a:noFill/>
            </a:ln>
            <a:effectLst/>
          </c:spPr>
          <c:invertIfNegative val="0"/>
          <c:cat>
            <c:strRef>
              <c:f>Sheet1!$A$33:$A$41</c:f>
              <c:strCache>
                <c:ptCount val="7"/>
                <c:pt idx="0">
                  <c:v>Ambient Temp</c:v>
                </c:pt>
                <c:pt idx="3">
                  <c:v>Hot (30C)</c:v>
                </c:pt>
                <c:pt idx="6">
                  <c:v>Hot (40C)</c:v>
                </c:pt>
              </c:strCache>
            </c:strRef>
          </c:cat>
          <c:val>
            <c:numRef>
              <c:f>Sheet1!$C$33:$C$41</c:f>
              <c:numCache>
                <c:formatCode>General</c:formatCode>
                <c:ptCount val="9"/>
                <c:pt idx="0">
                  <c:v>23.03</c:v>
                </c:pt>
                <c:pt idx="1">
                  <c:v>8.9</c:v>
                </c:pt>
                <c:pt idx="2">
                  <c:v>6.12</c:v>
                </c:pt>
                <c:pt idx="3">
                  <c:v>25.32</c:v>
                </c:pt>
                <c:pt idx="4">
                  <c:v>6.72</c:v>
                </c:pt>
                <c:pt idx="5">
                  <c:v>5.47</c:v>
                </c:pt>
                <c:pt idx="6">
                  <c:v>14.65</c:v>
                </c:pt>
                <c:pt idx="7">
                  <c:v>6.37</c:v>
                </c:pt>
                <c:pt idx="8">
                  <c:v>4.1500000000000004</c:v>
                </c:pt>
              </c:numCache>
            </c:numRef>
          </c:val>
          <c:extLst>
            <c:ext xmlns:c16="http://schemas.microsoft.com/office/drawing/2014/chart" uri="{C3380CC4-5D6E-409C-BE32-E72D297353CC}">
              <c16:uniqueId val="{00000001-7AAC-421E-AE3C-6A958DB292A8}"/>
            </c:ext>
          </c:extLst>
        </c:ser>
        <c:ser>
          <c:idx val="2"/>
          <c:order val="2"/>
          <c:tx>
            <c:strRef>
              <c:f>Sheet1!$D$32</c:f>
              <c:strCache>
                <c:ptCount val="1"/>
                <c:pt idx="0">
                  <c:v>D6</c:v>
                </c:pt>
              </c:strCache>
            </c:strRef>
          </c:tx>
          <c:spPr>
            <a:solidFill>
              <a:schemeClr val="accent3"/>
            </a:solidFill>
            <a:ln>
              <a:noFill/>
            </a:ln>
            <a:effectLst/>
          </c:spPr>
          <c:invertIfNegative val="0"/>
          <c:cat>
            <c:strRef>
              <c:f>Sheet1!$A$33:$A$41</c:f>
              <c:strCache>
                <c:ptCount val="7"/>
                <c:pt idx="0">
                  <c:v>Ambient Temp</c:v>
                </c:pt>
                <c:pt idx="3">
                  <c:v>Hot (30C)</c:v>
                </c:pt>
                <c:pt idx="6">
                  <c:v>Hot (40C)</c:v>
                </c:pt>
              </c:strCache>
            </c:strRef>
          </c:cat>
          <c:val>
            <c:numRef>
              <c:f>Sheet1!$D$33:$D$41</c:f>
              <c:numCache>
                <c:formatCode>General</c:formatCode>
                <c:ptCount val="9"/>
                <c:pt idx="0">
                  <c:v>20</c:v>
                </c:pt>
                <c:pt idx="3">
                  <c:v>24.47</c:v>
                </c:pt>
                <c:pt idx="6">
                  <c:v>8.9499999999999993</c:v>
                </c:pt>
              </c:numCache>
            </c:numRef>
          </c:val>
          <c:extLst>
            <c:ext xmlns:c16="http://schemas.microsoft.com/office/drawing/2014/chart" uri="{C3380CC4-5D6E-409C-BE32-E72D297353CC}">
              <c16:uniqueId val="{00000002-7AAC-421E-AE3C-6A958DB292A8}"/>
            </c:ext>
          </c:extLst>
        </c:ser>
        <c:dLbls>
          <c:showLegendKey val="0"/>
          <c:showVal val="0"/>
          <c:showCatName val="0"/>
          <c:showSerName val="0"/>
          <c:showPercent val="0"/>
          <c:showBubbleSize val="0"/>
        </c:dLbls>
        <c:gapWidth val="219"/>
        <c:overlap val="-27"/>
        <c:axId val="1632554000"/>
        <c:axId val="1425019312"/>
      </c:barChart>
      <c:catAx>
        <c:axId val="163255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5019312"/>
        <c:crosses val="autoZero"/>
        <c:auto val="1"/>
        <c:lblAlgn val="ctr"/>
        <c:lblOffset val="100"/>
        <c:noMultiLvlLbl val="0"/>
      </c:catAx>
      <c:valAx>
        <c:axId val="142501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Time (min)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3255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Sheet1!$B$44</c:f>
              <c:strCache>
                <c:ptCount val="1"/>
                <c:pt idx="0">
                  <c:v>R5</c:v>
                </c:pt>
              </c:strCache>
            </c:strRef>
          </c:tx>
          <c:spPr>
            <a:solidFill>
              <a:schemeClr val="accent1"/>
            </a:solidFill>
            <a:ln>
              <a:noFill/>
            </a:ln>
            <a:effectLst/>
          </c:spPr>
          <c:invertIfNegative val="0"/>
          <c:cat>
            <c:strRef>
              <c:f>Sheet1!$A$45:$A$47</c:f>
              <c:strCache>
                <c:ptCount val="1"/>
                <c:pt idx="0">
                  <c:v>Hot (40C)</c:v>
                </c:pt>
              </c:strCache>
            </c:strRef>
          </c:cat>
          <c:val>
            <c:numRef>
              <c:f>Sheet1!$B$45:$B$47</c:f>
              <c:numCache>
                <c:formatCode>General</c:formatCode>
                <c:ptCount val="3"/>
                <c:pt idx="0">
                  <c:v>34</c:v>
                </c:pt>
                <c:pt idx="1">
                  <c:v>12</c:v>
                </c:pt>
                <c:pt idx="2">
                  <c:v>10</c:v>
                </c:pt>
              </c:numCache>
            </c:numRef>
          </c:val>
          <c:extLst>
            <c:ext xmlns:c16="http://schemas.microsoft.com/office/drawing/2014/chart" uri="{C3380CC4-5D6E-409C-BE32-E72D297353CC}">
              <c16:uniqueId val="{00000000-25FF-4ACF-9CE6-517BC1788422}"/>
            </c:ext>
          </c:extLst>
        </c:ser>
        <c:ser>
          <c:idx val="1"/>
          <c:order val="1"/>
          <c:tx>
            <c:strRef>
              <c:f>Sheet1!$C$44</c:f>
              <c:strCache>
                <c:ptCount val="1"/>
                <c:pt idx="0">
                  <c:v>D6</c:v>
                </c:pt>
              </c:strCache>
            </c:strRef>
          </c:tx>
          <c:spPr>
            <a:solidFill>
              <a:schemeClr val="accent2"/>
            </a:solidFill>
            <a:ln>
              <a:noFill/>
            </a:ln>
            <a:effectLst/>
          </c:spPr>
          <c:invertIfNegative val="0"/>
          <c:cat>
            <c:strRef>
              <c:f>Sheet1!$A$45:$A$47</c:f>
              <c:strCache>
                <c:ptCount val="1"/>
                <c:pt idx="0">
                  <c:v>Hot (40C)</c:v>
                </c:pt>
              </c:strCache>
            </c:strRef>
          </c:cat>
          <c:val>
            <c:numRef>
              <c:f>Sheet1!$C$45:$C$47</c:f>
              <c:numCache>
                <c:formatCode>General</c:formatCode>
                <c:ptCount val="3"/>
                <c:pt idx="0">
                  <c:v>28</c:v>
                </c:pt>
                <c:pt idx="1">
                  <c:v>15</c:v>
                </c:pt>
                <c:pt idx="2">
                  <c:v>12</c:v>
                </c:pt>
              </c:numCache>
            </c:numRef>
          </c:val>
          <c:extLst>
            <c:ext xmlns:c16="http://schemas.microsoft.com/office/drawing/2014/chart" uri="{C3380CC4-5D6E-409C-BE32-E72D297353CC}">
              <c16:uniqueId val="{00000001-25FF-4ACF-9CE6-517BC1788422}"/>
            </c:ext>
          </c:extLst>
        </c:ser>
        <c:dLbls>
          <c:showLegendKey val="0"/>
          <c:showVal val="0"/>
          <c:showCatName val="0"/>
          <c:showSerName val="0"/>
          <c:showPercent val="0"/>
          <c:showBubbleSize val="0"/>
        </c:dLbls>
        <c:gapWidth val="219"/>
        <c:overlap val="-27"/>
        <c:axId val="1678671680"/>
        <c:axId val="1425023056"/>
      </c:barChart>
      <c:catAx>
        <c:axId val="167867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5023056"/>
        <c:crosses val="autoZero"/>
        <c:auto val="1"/>
        <c:lblAlgn val="ctr"/>
        <c:lblOffset val="100"/>
        <c:noMultiLvlLbl val="0"/>
      </c:catAx>
      <c:valAx>
        <c:axId val="142502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of Stills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867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3334D2-0E92-4B1A-839E-8092128014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4CC511-FF08-4BC4-8F4B-E178D6F7A37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DE0DF89-D453-44B3-93A7-68E7B5FA60C1}" type="datetimeFigureOut">
              <a:rPr lang="en-US" smtClean="0"/>
              <a:t>3/1/2022</a:t>
            </a:fld>
            <a:endParaRPr lang="en-US"/>
          </a:p>
        </p:txBody>
      </p:sp>
      <p:sp>
        <p:nvSpPr>
          <p:cNvPr id="4" name="Footer Placeholder 3">
            <a:extLst>
              <a:ext uri="{FF2B5EF4-FFF2-40B4-BE49-F238E27FC236}">
                <a16:creationId xmlns:a16="http://schemas.microsoft.com/office/drawing/2014/main" id="{18F4FBF9-1714-4167-98D1-44CABF40DC9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07560D-3FF7-4918-A50D-22F3ED94A4A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C58CD65-A5DE-4BA8-97B8-B3D9A666C6B3}" type="slidenum">
              <a:rPr lang="en-US" smtClean="0"/>
              <a:t>‹#›</a:t>
            </a:fld>
            <a:endParaRPr lang="en-US"/>
          </a:p>
        </p:txBody>
      </p:sp>
    </p:spTree>
    <p:extLst>
      <p:ext uri="{BB962C8B-B14F-4D97-AF65-F5344CB8AC3E}">
        <p14:creationId xmlns:p14="http://schemas.microsoft.com/office/powerpoint/2010/main" val="2101133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71C6F6-F2E3-4B80-A726-C8E034D8462D}" type="datetimeFigureOut">
              <a:rPr lang="en-US" smtClean="0"/>
              <a:t>3/1/2022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0BD786-8B4B-4114-A2A1-A9CC8618FB3B}" type="slidenum">
              <a:rPr lang="en-US" smtClean="0"/>
              <a:t>‹#›</a:t>
            </a:fld>
            <a:endParaRPr lang="en-US"/>
          </a:p>
        </p:txBody>
      </p:sp>
    </p:spTree>
    <p:extLst>
      <p:ext uri="{BB962C8B-B14F-4D97-AF65-F5344CB8AC3E}">
        <p14:creationId xmlns:p14="http://schemas.microsoft.com/office/powerpoint/2010/main" val="193818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1</a:t>
            </a:fld>
            <a:endParaRPr lang="en-US"/>
          </a:p>
        </p:txBody>
      </p:sp>
    </p:spTree>
    <p:extLst>
      <p:ext uri="{BB962C8B-B14F-4D97-AF65-F5344CB8AC3E}">
        <p14:creationId xmlns:p14="http://schemas.microsoft.com/office/powerpoint/2010/main" val="190527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10</a:t>
            </a:fld>
            <a:endParaRPr lang="en-US"/>
          </a:p>
        </p:txBody>
      </p:sp>
    </p:spTree>
    <p:extLst>
      <p:ext uri="{BB962C8B-B14F-4D97-AF65-F5344CB8AC3E}">
        <p14:creationId xmlns:p14="http://schemas.microsoft.com/office/powerpoint/2010/main" val="265990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11</a:t>
            </a:fld>
            <a:endParaRPr lang="en-US"/>
          </a:p>
        </p:txBody>
      </p:sp>
    </p:spTree>
    <p:extLst>
      <p:ext uri="{BB962C8B-B14F-4D97-AF65-F5344CB8AC3E}">
        <p14:creationId xmlns:p14="http://schemas.microsoft.com/office/powerpoint/2010/main" val="319953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12</a:t>
            </a:fld>
            <a:endParaRPr lang="en-US"/>
          </a:p>
        </p:txBody>
      </p:sp>
    </p:spTree>
    <p:extLst>
      <p:ext uri="{BB962C8B-B14F-4D97-AF65-F5344CB8AC3E}">
        <p14:creationId xmlns:p14="http://schemas.microsoft.com/office/powerpoint/2010/main" val="4244590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17</a:t>
            </a:fld>
            <a:endParaRPr lang="en-US"/>
          </a:p>
        </p:txBody>
      </p:sp>
    </p:spTree>
    <p:extLst>
      <p:ext uri="{BB962C8B-B14F-4D97-AF65-F5344CB8AC3E}">
        <p14:creationId xmlns:p14="http://schemas.microsoft.com/office/powerpoint/2010/main" val="27803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18</a:t>
            </a:fld>
            <a:endParaRPr lang="en-US"/>
          </a:p>
        </p:txBody>
      </p:sp>
    </p:spTree>
    <p:extLst>
      <p:ext uri="{BB962C8B-B14F-4D97-AF65-F5344CB8AC3E}">
        <p14:creationId xmlns:p14="http://schemas.microsoft.com/office/powerpoint/2010/main" val="2554110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19</a:t>
            </a:fld>
            <a:endParaRPr lang="en-US"/>
          </a:p>
        </p:txBody>
      </p:sp>
    </p:spTree>
    <p:extLst>
      <p:ext uri="{BB962C8B-B14F-4D97-AF65-F5344CB8AC3E}">
        <p14:creationId xmlns:p14="http://schemas.microsoft.com/office/powerpoint/2010/main" val="345779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20</a:t>
            </a:fld>
            <a:endParaRPr lang="en-US"/>
          </a:p>
        </p:txBody>
      </p:sp>
    </p:spTree>
    <p:extLst>
      <p:ext uri="{BB962C8B-B14F-4D97-AF65-F5344CB8AC3E}">
        <p14:creationId xmlns:p14="http://schemas.microsoft.com/office/powerpoint/2010/main" val="61513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21</a:t>
            </a:fld>
            <a:endParaRPr lang="en-US"/>
          </a:p>
        </p:txBody>
      </p:sp>
    </p:spTree>
    <p:extLst>
      <p:ext uri="{BB962C8B-B14F-4D97-AF65-F5344CB8AC3E}">
        <p14:creationId xmlns:p14="http://schemas.microsoft.com/office/powerpoint/2010/main" val="114062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22</a:t>
            </a:fld>
            <a:endParaRPr lang="en-US"/>
          </a:p>
        </p:txBody>
      </p:sp>
    </p:spTree>
    <p:extLst>
      <p:ext uri="{BB962C8B-B14F-4D97-AF65-F5344CB8AC3E}">
        <p14:creationId xmlns:p14="http://schemas.microsoft.com/office/powerpoint/2010/main" val="836178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23</a:t>
            </a:fld>
            <a:endParaRPr lang="en-US"/>
          </a:p>
        </p:txBody>
      </p:sp>
    </p:spTree>
    <p:extLst>
      <p:ext uri="{BB962C8B-B14F-4D97-AF65-F5344CB8AC3E}">
        <p14:creationId xmlns:p14="http://schemas.microsoft.com/office/powerpoint/2010/main" val="15510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a:t>
            </a:fld>
            <a:endParaRPr lang="en-US"/>
          </a:p>
        </p:txBody>
      </p:sp>
    </p:spTree>
    <p:extLst>
      <p:ext uri="{BB962C8B-B14F-4D97-AF65-F5344CB8AC3E}">
        <p14:creationId xmlns:p14="http://schemas.microsoft.com/office/powerpoint/2010/main" val="3690860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24</a:t>
            </a:fld>
            <a:endParaRPr lang="en-US"/>
          </a:p>
        </p:txBody>
      </p:sp>
    </p:spTree>
    <p:extLst>
      <p:ext uri="{BB962C8B-B14F-4D97-AF65-F5344CB8AC3E}">
        <p14:creationId xmlns:p14="http://schemas.microsoft.com/office/powerpoint/2010/main" val="763574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25</a:t>
            </a:fld>
            <a:endParaRPr lang="en-US"/>
          </a:p>
        </p:txBody>
      </p:sp>
    </p:spTree>
    <p:extLst>
      <p:ext uri="{BB962C8B-B14F-4D97-AF65-F5344CB8AC3E}">
        <p14:creationId xmlns:p14="http://schemas.microsoft.com/office/powerpoint/2010/main" val="122487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26</a:t>
            </a:fld>
            <a:endParaRPr lang="en-US"/>
          </a:p>
        </p:txBody>
      </p:sp>
    </p:spTree>
    <p:extLst>
      <p:ext uri="{BB962C8B-B14F-4D97-AF65-F5344CB8AC3E}">
        <p14:creationId xmlns:p14="http://schemas.microsoft.com/office/powerpoint/2010/main" val="4040085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27</a:t>
            </a:fld>
            <a:endParaRPr lang="en-US"/>
          </a:p>
        </p:txBody>
      </p:sp>
    </p:spTree>
    <p:extLst>
      <p:ext uri="{BB962C8B-B14F-4D97-AF65-F5344CB8AC3E}">
        <p14:creationId xmlns:p14="http://schemas.microsoft.com/office/powerpoint/2010/main" val="370742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3</a:t>
            </a:fld>
            <a:endParaRPr lang="en-US"/>
          </a:p>
        </p:txBody>
      </p:sp>
    </p:spTree>
    <p:extLst>
      <p:ext uri="{BB962C8B-B14F-4D97-AF65-F5344CB8AC3E}">
        <p14:creationId xmlns:p14="http://schemas.microsoft.com/office/powerpoint/2010/main" val="209253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4</a:t>
            </a:fld>
            <a:endParaRPr lang="en-US"/>
          </a:p>
        </p:txBody>
      </p:sp>
    </p:spTree>
    <p:extLst>
      <p:ext uri="{BB962C8B-B14F-4D97-AF65-F5344CB8AC3E}">
        <p14:creationId xmlns:p14="http://schemas.microsoft.com/office/powerpoint/2010/main" val="275876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5</a:t>
            </a:fld>
            <a:endParaRPr lang="en-US"/>
          </a:p>
        </p:txBody>
      </p:sp>
    </p:spTree>
    <p:extLst>
      <p:ext uri="{BB962C8B-B14F-4D97-AF65-F5344CB8AC3E}">
        <p14:creationId xmlns:p14="http://schemas.microsoft.com/office/powerpoint/2010/main" val="275808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6</a:t>
            </a:fld>
            <a:endParaRPr lang="en-US"/>
          </a:p>
        </p:txBody>
      </p:sp>
    </p:spTree>
    <p:extLst>
      <p:ext uri="{BB962C8B-B14F-4D97-AF65-F5344CB8AC3E}">
        <p14:creationId xmlns:p14="http://schemas.microsoft.com/office/powerpoint/2010/main" val="20595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7</a:t>
            </a:fld>
            <a:endParaRPr lang="en-US"/>
          </a:p>
        </p:txBody>
      </p:sp>
    </p:spTree>
    <p:extLst>
      <p:ext uri="{BB962C8B-B14F-4D97-AF65-F5344CB8AC3E}">
        <p14:creationId xmlns:p14="http://schemas.microsoft.com/office/powerpoint/2010/main" val="30744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8</a:t>
            </a:fld>
            <a:endParaRPr lang="en-US"/>
          </a:p>
        </p:txBody>
      </p:sp>
    </p:spTree>
    <p:extLst>
      <p:ext uri="{BB962C8B-B14F-4D97-AF65-F5344CB8AC3E}">
        <p14:creationId xmlns:p14="http://schemas.microsoft.com/office/powerpoint/2010/main" val="311958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D786-8B4B-4114-A2A1-A9CC8618FB3B}" type="slidenum">
              <a:rPr lang="en-US" smtClean="0"/>
              <a:t>9</a:t>
            </a:fld>
            <a:endParaRPr lang="en-US"/>
          </a:p>
        </p:txBody>
      </p:sp>
    </p:spTree>
    <p:extLst>
      <p:ext uri="{BB962C8B-B14F-4D97-AF65-F5344CB8AC3E}">
        <p14:creationId xmlns:p14="http://schemas.microsoft.com/office/powerpoint/2010/main" val="60318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06BE7E-6B5E-42AE-BA75-3AF7C1490C4A}" type="datetime1">
              <a:rPr lang="en-US" smtClean="0"/>
              <a:t>3/1/2022</a:t>
            </a:fld>
            <a:endParaRPr lang="en-US"/>
          </a:p>
        </p:txBody>
      </p:sp>
      <p:sp>
        <p:nvSpPr>
          <p:cNvPr id="5" name="Footer Placeholder 4"/>
          <p:cNvSpPr>
            <a:spLocks noGrp="1"/>
          </p:cNvSpPr>
          <p:nvPr>
            <p:ph type="ftr" sz="quarter" idx="11"/>
          </p:nvPr>
        </p:nvSpPr>
        <p:spPr/>
        <p:txBody>
          <a:bodyPr/>
          <a:lstStyle/>
          <a:p>
            <a:r>
              <a:rPr lang="en-US"/>
              <a:t>Handheld Camera TVAC</a:t>
            </a:r>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55882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7149-3948-4381-AD22-F308ECFD8D2E}" type="datetime1">
              <a:rPr lang="en-US" smtClean="0"/>
              <a:t>3/1/2022</a:t>
            </a:fld>
            <a:endParaRPr lang="en-US"/>
          </a:p>
        </p:txBody>
      </p:sp>
      <p:sp>
        <p:nvSpPr>
          <p:cNvPr id="5" name="Footer Placeholder 4"/>
          <p:cNvSpPr>
            <a:spLocks noGrp="1"/>
          </p:cNvSpPr>
          <p:nvPr>
            <p:ph type="ftr" sz="quarter" idx="11"/>
          </p:nvPr>
        </p:nvSpPr>
        <p:spPr/>
        <p:txBody>
          <a:bodyPr/>
          <a:lstStyle/>
          <a:p>
            <a:r>
              <a:rPr lang="en-US"/>
              <a:t>Handheld Camera TRR</a:t>
            </a:r>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55132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7888640-0E4B-44C3-B6C4-8375C6DA801F}"/>
              </a:ext>
            </a:extLst>
          </p:cNvPr>
          <p:cNvSpPr>
            <a:spLocks noGrp="1"/>
          </p:cNvSpPr>
          <p:nvPr>
            <p:ph type="dt" sz="half" idx="10"/>
          </p:nvPr>
        </p:nvSpPr>
        <p:spPr/>
        <p:txBody>
          <a:bodyPr/>
          <a:lstStyle/>
          <a:p>
            <a:fld id="{FA3B98FD-F759-43B7-BC0A-3705142C1F95}" type="datetime1">
              <a:rPr lang="en-US" smtClean="0"/>
              <a:t>3/1/2022</a:t>
            </a:fld>
            <a:endParaRPr lang="en-US"/>
          </a:p>
        </p:txBody>
      </p:sp>
      <p:sp>
        <p:nvSpPr>
          <p:cNvPr id="4" name="Footer Placeholder 3">
            <a:extLst>
              <a:ext uri="{FF2B5EF4-FFF2-40B4-BE49-F238E27FC236}">
                <a16:creationId xmlns:a16="http://schemas.microsoft.com/office/drawing/2014/main" id="{7DEF173F-02A6-4F55-A808-B166FFBF7CB3}"/>
              </a:ext>
            </a:extLst>
          </p:cNvPr>
          <p:cNvSpPr>
            <a:spLocks noGrp="1"/>
          </p:cNvSpPr>
          <p:nvPr>
            <p:ph type="ftr" sz="quarter" idx="11"/>
          </p:nvPr>
        </p:nvSpPr>
        <p:spPr/>
        <p:txBody>
          <a:bodyPr/>
          <a:lstStyle/>
          <a:p>
            <a:r>
              <a:rPr lang="en-US"/>
              <a:t>Handheld Camera TRR</a:t>
            </a:r>
          </a:p>
        </p:txBody>
      </p:sp>
      <p:sp>
        <p:nvSpPr>
          <p:cNvPr id="5" name="Slide Number Placeholder 4">
            <a:extLst>
              <a:ext uri="{FF2B5EF4-FFF2-40B4-BE49-F238E27FC236}">
                <a16:creationId xmlns:a16="http://schemas.microsoft.com/office/drawing/2014/main" id="{B2CBFDF8-7E33-4C62-B575-028491F8BC84}"/>
              </a:ext>
            </a:extLst>
          </p:cNvPr>
          <p:cNvSpPr>
            <a:spLocks noGrp="1"/>
          </p:cNvSpPr>
          <p:nvPr>
            <p:ph type="sldNum" sz="quarter" idx="12"/>
          </p:nvPr>
        </p:nvSpPr>
        <p:spPr/>
        <p:txBody>
          <a:bodyPr/>
          <a:lstStyle/>
          <a:p>
            <a:fld id="{8454D69F-6BDB-A24B-9F6F-BE19DF86BD01}" type="slidenum">
              <a:rPr lang="en-US" smtClean="0"/>
              <a:t>‹#›</a:t>
            </a:fld>
            <a:endParaRPr lang="en-US"/>
          </a:p>
        </p:txBody>
      </p:sp>
      <p:sp>
        <p:nvSpPr>
          <p:cNvPr id="6" name="Title 5">
            <a:extLst>
              <a:ext uri="{FF2B5EF4-FFF2-40B4-BE49-F238E27FC236}">
                <a16:creationId xmlns:a16="http://schemas.microsoft.com/office/drawing/2014/main" id="{AAC27482-B008-4730-986A-718D2D8B438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1072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F2F6D2-6FA9-4CF0-8877-29660F569B47}" type="datetime1">
              <a:rPr lang="en-US" smtClean="0"/>
              <a:t>3/1/2022</a:t>
            </a:fld>
            <a:endParaRPr lang="en-US"/>
          </a:p>
        </p:txBody>
      </p:sp>
      <p:sp>
        <p:nvSpPr>
          <p:cNvPr id="5" name="Footer Placeholder 4"/>
          <p:cNvSpPr>
            <a:spLocks noGrp="1"/>
          </p:cNvSpPr>
          <p:nvPr>
            <p:ph type="ftr" sz="quarter" idx="11"/>
          </p:nvPr>
        </p:nvSpPr>
        <p:spPr/>
        <p:txBody>
          <a:bodyPr/>
          <a:lstStyle/>
          <a:p>
            <a:r>
              <a:rPr lang="en-US"/>
              <a:t>Handheld Camera TVAC</a:t>
            </a:r>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
        <p:nvSpPr>
          <p:cNvPr id="14" name="Title 13">
            <a:extLst>
              <a:ext uri="{FF2B5EF4-FFF2-40B4-BE49-F238E27FC236}">
                <a16:creationId xmlns:a16="http://schemas.microsoft.com/office/drawing/2014/main" id="{6F77795B-B12D-4C0E-89FC-4D92157CDD35}"/>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30316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0212" y="59939"/>
            <a:ext cx="6749276"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3DA5BD-FA58-48D2-84CA-7AC1A6190B53}" type="datetime1">
              <a:rPr lang="en-US" smtClean="0"/>
              <a:t>3/1/2022</a:t>
            </a:fld>
            <a:endParaRPr lang="en-US"/>
          </a:p>
        </p:txBody>
      </p:sp>
      <p:sp>
        <p:nvSpPr>
          <p:cNvPr id="6" name="Footer Placeholder 5"/>
          <p:cNvSpPr>
            <a:spLocks noGrp="1"/>
          </p:cNvSpPr>
          <p:nvPr>
            <p:ph type="ftr" sz="quarter" idx="11"/>
          </p:nvPr>
        </p:nvSpPr>
        <p:spPr/>
        <p:txBody>
          <a:bodyPr/>
          <a:lstStyle/>
          <a:p>
            <a:r>
              <a:rPr lang="en-US"/>
              <a:t>Handheld Camera TRR</a:t>
            </a:r>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48483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11B560-3326-4BBC-9737-6EF92E845DC0}" type="datetime1">
              <a:rPr lang="en-US" smtClean="0"/>
              <a:t>3/1/2022</a:t>
            </a:fld>
            <a:endParaRPr lang="en-US"/>
          </a:p>
        </p:txBody>
      </p:sp>
      <p:sp>
        <p:nvSpPr>
          <p:cNvPr id="8" name="Footer Placeholder 7"/>
          <p:cNvSpPr>
            <a:spLocks noGrp="1"/>
          </p:cNvSpPr>
          <p:nvPr>
            <p:ph type="ftr" sz="quarter" idx="11"/>
          </p:nvPr>
        </p:nvSpPr>
        <p:spPr/>
        <p:txBody>
          <a:bodyPr/>
          <a:lstStyle/>
          <a:p>
            <a:r>
              <a:rPr lang="en-US"/>
              <a:t>Handheld Camera TRR</a:t>
            </a:r>
          </a:p>
        </p:txBody>
      </p:sp>
      <p:sp>
        <p:nvSpPr>
          <p:cNvPr id="9" name="Slide Number Placeholder 8"/>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82323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0212" y="59939"/>
            <a:ext cx="6749276"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A822099-E73B-43CA-A367-E9D30152C9D7}" type="datetime1">
              <a:rPr lang="en-US" smtClean="0"/>
              <a:t>3/1/2022</a:t>
            </a:fld>
            <a:endParaRPr lang="en-US"/>
          </a:p>
        </p:txBody>
      </p:sp>
      <p:sp>
        <p:nvSpPr>
          <p:cNvPr id="4" name="Footer Placeholder 3"/>
          <p:cNvSpPr>
            <a:spLocks noGrp="1"/>
          </p:cNvSpPr>
          <p:nvPr>
            <p:ph type="ftr" sz="quarter" idx="11"/>
          </p:nvPr>
        </p:nvSpPr>
        <p:spPr/>
        <p:txBody>
          <a:bodyPr/>
          <a:lstStyle/>
          <a:p>
            <a:r>
              <a:rPr lang="en-US"/>
              <a:t>Handheld Camera TRR</a:t>
            </a:r>
          </a:p>
        </p:txBody>
      </p:sp>
      <p:sp>
        <p:nvSpPr>
          <p:cNvPr id="5" name="Slide Number Placeholder 4"/>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9791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8180C-71BE-47E0-8E76-73935733A919}" type="datetime1">
              <a:rPr lang="en-US" smtClean="0"/>
              <a:t>3/1/2022</a:t>
            </a:fld>
            <a:endParaRPr lang="en-US"/>
          </a:p>
        </p:txBody>
      </p:sp>
      <p:sp>
        <p:nvSpPr>
          <p:cNvPr id="3" name="Footer Placeholder 2"/>
          <p:cNvSpPr>
            <a:spLocks noGrp="1"/>
          </p:cNvSpPr>
          <p:nvPr>
            <p:ph type="ftr" sz="quarter" idx="11"/>
          </p:nvPr>
        </p:nvSpPr>
        <p:spPr/>
        <p:txBody>
          <a:bodyPr/>
          <a:lstStyle/>
          <a:p>
            <a:r>
              <a:rPr lang="en-US"/>
              <a:t>Handheld Camera TRR</a:t>
            </a:r>
          </a:p>
        </p:txBody>
      </p:sp>
      <p:sp>
        <p:nvSpPr>
          <p:cNvPr id="4" name="Slide Number Placeholder 3"/>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05594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D49E43-1BC6-45F5-BCAD-B707011FF1CE}" type="datetime1">
              <a:rPr lang="en-US" smtClean="0"/>
              <a:t>3/1/2022</a:t>
            </a:fld>
            <a:endParaRPr lang="en-US"/>
          </a:p>
        </p:txBody>
      </p:sp>
      <p:sp>
        <p:nvSpPr>
          <p:cNvPr id="6" name="Footer Placeholder 5"/>
          <p:cNvSpPr>
            <a:spLocks noGrp="1"/>
          </p:cNvSpPr>
          <p:nvPr>
            <p:ph type="ftr" sz="quarter" idx="11"/>
          </p:nvPr>
        </p:nvSpPr>
        <p:spPr/>
        <p:txBody>
          <a:bodyPr/>
          <a:lstStyle/>
          <a:p>
            <a:r>
              <a:rPr lang="en-US"/>
              <a:t>Handheld Camera TRR</a:t>
            </a:r>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8786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E2E1E-CBA6-48CD-9353-EE2BF3A64BC2}" type="datetime1">
              <a:rPr lang="en-US" smtClean="0"/>
              <a:t>3/1/2022</a:t>
            </a:fld>
            <a:endParaRPr lang="en-US"/>
          </a:p>
        </p:txBody>
      </p:sp>
      <p:sp>
        <p:nvSpPr>
          <p:cNvPr id="6" name="Footer Placeholder 5"/>
          <p:cNvSpPr>
            <a:spLocks noGrp="1"/>
          </p:cNvSpPr>
          <p:nvPr>
            <p:ph type="ftr" sz="quarter" idx="11"/>
          </p:nvPr>
        </p:nvSpPr>
        <p:spPr/>
        <p:txBody>
          <a:bodyPr/>
          <a:lstStyle/>
          <a:p>
            <a:r>
              <a:rPr lang="en-US"/>
              <a:t>Handheld Camera TRR</a:t>
            </a:r>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02998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0212" y="59939"/>
            <a:ext cx="6749276"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FDDBF-81F7-49A1-8718-7165CB02B589}" type="datetime1">
              <a:rPr lang="en-US" smtClean="0"/>
              <a:t>3/1/2022</a:t>
            </a:fld>
            <a:endParaRPr lang="en-US"/>
          </a:p>
        </p:txBody>
      </p:sp>
      <p:sp>
        <p:nvSpPr>
          <p:cNvPr id="5" name="Footer Placeholder 4"/>
          <p:cNvSpPr>
            <a:spLocks noGrp="1"/>
          </p:cNvSpPr>
          <p:nvPr>
            <p:ph type="ftr" sz="quarter" idx="11"/>
          </p:nvPr>
        </p:nvSpPr>
        <p:spPr/>
        <p:txBody>
          <a:bodyPr/>
          <a:lstStyle/>
          <a:p>
            <a:r>
              <a:rPr lang="en-US"/>
              <a:t>Handheld Camera TRR</a:t>
            </a:r>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34534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B98FD-F759-43B7-BC0A-3705142C1F95}" type="datetime1">
              <a:rPr lang="en-US" smtClean="0"/>
              <a:t>3/1/2022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Handheld Camera TVAC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4D69F-6BDB-A24B-9F6F-BE19DF86BD01}" type="slidenum">
              <a:rPr lang="en-US" smtClean="0"/>
              <a:t>‹#›</a:t>
            </a:fld>
            <a:endParaRPr lang="en-US"/>
          </a:p>
        </p:txBody>
      </p:sp>
      <p:grpSp>
        <p:nvGrpSpPr>
          <p:cNvPr id="25" name="Group 24">
            <a:extLst>
              <a:ext uri="{FF2B5EF4-FFF2-40B4-BE49-F238E27FC236}">
                <a16:creationId xmlns:a16="http://schemas.microsoft.com/office/drawing/2014/main" id="{E29B4633-8B27-48A7-881C-6D4CA388C40A}"/>
              </a:ext>
            </a:extLst>
          </p:cNvPr>
          <p:cNvGrpSpPr/>
          <p:nvPr userDrawn="1"/>
        </p:nvGrpSpPr>
        <p:grpSpPr>
          <a:xfrm>
            <a:off x="0" y="-3438"/>
            <a:ext cx="9144000" cy="1219666"/>
            <a:chOff x="0" y="-3438"/>
            <a:chExt cx="9144000" cy="1219666"/>
          </a:xfrm>
        </p:grpSpPr>
        <p:sp>
          <p:nvSpPr>
            <p:cNvPr id="26" name="Rectangle 25">
              <a:extLst>
                <a:ext uri="{FF2B5EF4-FFF2-40B4-BE49-F238E27FC236}">
                  <a16:creationId xmlns:a16="http://schemas.microsoft.com/office/drawing/2014/main" id="{DCB0CB65-220F-4B6C-A28C-0F37F00B151B}"/>
                </a:ext>
              </a:extLst>
            </p:cNvPr>
            <p:cNvSpPr/>
            <p:nvPr/>
          </p:nvSpPr>
          <p:spPr>
            <a:xfrm>
              <a:off x="0" y="-3438"/>
              <a:ext cx="9144000" cy="118489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5ED7DB23-2A30-4987-8996-7703E25FB375}"/>
                </a:ext>
              </a:extLst>
            </p:cNvPr>
            <p:cNvPicPr>
              <a:picLocks noChangeAspect="1"/>
            </p:cNvPicPr>
            <p:nvPr/>
          </p:nvPicPr>
          <p:blipFill>
            <a:blip r:embed="rId13"/>
            <a:stretch>
              <a:fillRect/>
            </a:stretch>
          </p:blipFill>
          <p:spPr>
            <a:xfrm>
              <a:off x="7889488" y="16103"/>
              <a:ext cx="1137424" cy="1137424"/>
            </a:xfrm>
            <a:prstGeom prst="rect">
              <a:avLst/>
            </a:prstGeom>
          </p:spPr>
        </p:pic>
        <p:cxnSp>
          <p:nvCxnSpPr>
            <p:cNvPr id="28" name="Straight Connector 27">
              <a:extLst>
                <a:ext uri="{FF2B5EF4-FFF2-40B4-BE49-F238E27FC236}">
                  <a16:creationId xmlns:a16="http://schemas.microsoft.com/office/drawing/2014/main" id="{F8528116-02E6-41B7-85D9-CCD20E52163A}"/>
                </a:ext>
              </a:extLst>
            </p:cNvPr>
            <p:cNvCxnSpPr/>
            <p:nvPr/>
          </p:nvCxnSpPr>
          <p:spPr>
            <a:xfrm>
              <a:off x="0" y="1216228"/>
              <a:ext cx="9144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grpSp>
      <p:sp>
        <p:nvSpPr>
          <p:cNvPr id="29" name="Title 1">
            <a:extLst>
              <a:ext uri="{FF2B5EF4-FFF2-40B4-BE49-F238E27FC236}">
                <a16:creationId xmlns:a16="http://schemas.microsoft.com/office/drawing/2014/main" id="{77189CA0-5B16-4E7D-9D22-8779812EC8A4}"/>
              </a:ext>
            </a:extLst>
          </p:cNvPr>
          <p:cNvSpPr txBox="1">
            <a:spLocks/>
          </p:cNvSpPr>
          <p:nvPr userDrawn="1"/>
        </p:nvSpPr>
        <p:spPr>
          <a:xfrm>
            <a:off x="1140212" y="1"/>
            <a:ext cx="6749276" cy="1181454"/>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lnSpc>
                <a:spcPct val="150000"/>
              </a:lnSpc>
            </a:pPr>
            <a:endParaRPr lang="en-US"/>
          </a:p>
        </p:txBody>
      </p:sp>
      <p:pic>
        <p:nvPicPr>
          <p:cNvPr id="30" name="Picture 29">
            <a:extLst>
              <a:ext uri="{FF2B5EF4-FFF2-40B4-BE49-F238E27FC236}">
                <a16:creationId xmlns:a16="http://schemas.microsoft.com/office/drawing/2014/main" id="{08708F61-5F54-455C-A9E7-6DF079547B4C}"/>
              </a:ext>
            </a:extLst>
          </p:cNvPr>
          <p:cNvPicPr>
            <a:picLocks noChangeAspect="1"/>
          </p:cNvPicPr>
          <p:nvPr userDrawn="1"/>
        </p:nvPicPr>
        <p:blipFill>
          <a:blip r:embed="rId13"/>
          <a:stretch>
            <a:fillRect/>
          </a:stretch>
        </p:blipFill>
        <p:spPr>
          <a:xfrm>
            <a:off x="7889488" y="16103"/>
            <a:ext cx="1137424" cy="1137424"/>
          </a:xfrm>
          <a:prstGeom prst="rect">
            <a:avLst/>
          </a:prstGeom>
        </p:spPr>
      </p:pic>
      <p:pic>
        <p:nvPicPr>
          <p:cNvPr id="31" name="Picture 30">
            <a:extLst>
              <a:ext uri="{FF2B5EF4-FFF2-40B4-BE49-F238E27FC236}">
                <a16:creationId xmlns:a16="http://schemas.microsoft.com/office/drawing/2014/main" id="{E9566FDB-8508-4245-BFFF-12695F46D1C7}"/>
              </a:ext>
            </a:extLst>
          </p:cNvPr>
          <p:cNvPicPr>
            <a:picLocks noChangeAspect="1"/>
          </p:cNvPicPr>
          <p:nvPr userDrawn="1"/>
        </p:nvPicPr>
        <p:blipFill>
          <a:blip r:embed="rId14"/>
          <a:stretch>
            <a:fillRect/>
          </a:stretch>
        </p:blipFill>
        <p:spPr>
          <a:xfrm>
            <a:off x="-724828" y="-81368"/>
            <a:ext cx="2754352" cy="1377176"/>
          </a:xfrm>
          <a:prstGeom prst="rect">
            <a:avLst/>
          </a:prstGeom>
        </p:spPr>
      </p:pic>
      <p:cxnSp>
        <p:nvCxnSpPr>
          <p:cNvPr id="32" name="Straight Connector 31">
            <a:extLst>
              <a:ext uri="{FF2B5EF4-FFF2-40B4-BE49-F238E27FC236}">
                <a16:creationId xmlns:a16="http://schemas.microsoft.com/office/drawing/2014/main" id="{0BBBEC98-DED9-4B0C-9326-E71FFCA7617B}"/>
              </a:ext>
            </a:extLst>
          </p:cNvPr>
          <p:cNvCxnSpPr/>
          <p:nvPr userDrawn="1"/>
        </p:nvCxnSpPr>
        <p:spPr>
          <a:xfrm>
            <a:off x="0" y="1216228"/>
            <a:ext cx="9144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36" name="Title Placeholder 35">
            <a:extLst>
              <a:ext uri="{FF2B5EF4-FFF2-40B4-BE49-F238E27FC236}">
                <a16:creationId xmlns:a16="http://schemas.microsoft.com/office/drawing/2014/main" id="{12A0EE20-609A-4A52-8EFC-BA7D43481F2A}"/>
              </a:ext>
            </a:extLst>
          </p:cNvPr>
          <p:cNvSpPr>
            <a:spLocks noGrp="1"/>
          </p:cNvSpPr>
          <p:nvPr>
            <p:ph type="title"/>
          </p:nvPr>
        </p:nvSpPr>
        <p:spPr>
          <a:xfrm>
            <a:off x="1140212" y="0"/>
            <a:ext cx="6749276" cy="1216226"/>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7085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1620DC0-9297-4AB3-B3DA-F67DBB6C86A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E85E14-DF80-2648-B830-83163BCDEBEA}"/>
              </a:ext>
            </a:extLst>
          </p:cNvPr>
          <p:cNvSpPr>
            <a:spLocks noGrp="1"/>
          </p:cNvSpPr>
          <p:nvPr>
            <p:ph type="ctrTitle"/>
          </p:nvPr>
        </p:nvSpPr>
        <p:spPr>
          <a:xfrm>
            <a:off x="685800" y="2034539"/>
            <a:ext cx="7772400" cy="1475423"/>
          </a:xfrm>
        </p:spPr>
        <p:txBody>
          <a:bodyPr>
            <a:normAutofit/>
          </a:bodyPr>
          <a:lstStyle/>
          <a:p>
            <a:pPr algn="ctr"/>
            <a:r>
              <a:rPr lang="en-US" sz="4800" dirty="0">
                <a:solidFill>
                  <a:schemeClr val="bg1"/>
                </a:solidFill>
              </a:rPr>
              <a:t>Handheld Camera (HHC) Initial Test Results</a:t>
            </a:r>
            <a:endParaRPr lang="en-US" sz="3600" dirty="0">
              <a:solidFill>
                <a:schemeClr val="bg1"/>
              </a:solidFill>
            </a:endParaRPr>
          </a:p>
        </p:txBody>
      </p:sp>
      <p:sp>
        <p:nvSpPr>
          <p:cNvPr id="7" name="Subtitle 6">
            <a:extLst>
              <a:ext uri="{FF2B5EF4-FFF2-40B4-BE49-F238E27FC236}">
                <a16:creationId xmlns:a16="http://schemas.microsoft.com/office/drawing/2014/main" id="{0B2278F1-2B46-404D-B9FD-7E617B149BB6}"/>
              </a:ext>
            </a:extLst>
          </p:cNvPr>
          <p:cNvSpPr>
            <a:spLocks noGrp="1"/>
          </p:cNvSpPr>
          <p:nvPr>
            <p:ph type="subTitle" idx="1"/>
          </p:nvPr>
        </p:nvSpPr>
        <p:spPr>
          <a:xfrm>
            <a:off x="1143000" y="4609322"/>
            <a:ext cx="6858000" cy="2046455"/>
          </a:xfrm>
        </p:spPr>
        <p:txBody>
          <a:bodyPr>
            <a:normAutofit/>
          </a:bodyPr>
          <a:lstStyle/>
          <a:p>
            <a:r>
              <a:rPr lang="en-US" sz="1600" dirty="0">
                <a:solidFill>
                  <a:schemeClr val="bg1"/>
                </a:solidFill>
              </a:rPr>
              <a:t>2/18/2022</a:t>
            </a:r>
          </a:p>
          <a:p>
            <a:br>
              <a:rPr lang="en-US" sz="1600" dirty="0">
                <a:solidFill>
                  <a:schemeClr val="bg1"/>
                </a:solidFill>
              </a:rPr>
            </a:br>
            <a:r>
              <a:rPr lang="en-US" sz="1600" dirty="0">
                <a:solidFill>
                  <a:schemeClr val="bg1"/>
                </a:solidFill>
              </a:rPr>
              <a:t>MSFC Engineering</a:t>
            </a:r>
          </a:p>
          <a:p>
            <a:endParaRPr lang="en-US" sz="1600" dirty="0">
              <a:solidFill>
                <a:schemeClr val="bg1"/>
              </a:solidFill>
            </a:endParaRPr>
          </a:p>
          <a:p>
            <a:endParaRPr lang="en-US" sz="1600" dirty="0"/>
          </a:p>
        </p:txBody>
      </p:sp>
      <p:pic>
        <p:nvPicPr>
          <p:cNvPr id="4" name="Picture 3">
            <a:extLst>
              <a:ext uri="{FF2B5EF4-FFF2-40B4-BE49-F238E27FC236}">
                <a16:creationId xmlns:a16="http://schemas.microsoft.com/office/drawing/2014/main" id="{F662609F-78E4-4547-88A6-9A641A0B33E8}"/>
              </a:ext>
            </a:extLst>
          </p:cNvPr>
          <p:cNvPicPr>
            <a:picLocks noChangeAspect="1"/>
          </p:cNvPicPr>
          <p:nvPr/>
        </p:nvPicPr>
        <p:blipFill>
          <a:blip r:embed="rId4"/>
          <a:stretch>
            <a:fillRect/>
          </a:stretch>
        </p:blipFill>
        <p:spPr>
          <a:xfrm>
            <a:off x="7889488" y="13341"/>
            <a:ext cx="1137424" cy="1137424"/>
          </a:xfrm>
          <a:prstGeom prst="rect">
            <a:avLst/>
          </a:prstGeom>
        </p:spPr>
      </p:pic>
      <p:pic>
        <p:nvPicPr>
          <p:cNvPr id="5" name="Picture 4">
            <a:extLst>
              <a:ext uri="{FF2B5EF4-FFF2-40B4-BE49-F238E27FC236}">
                <a16:creationId xmlns:a16="http://schemas.microsoft.com/office/drawing/2014/main" id="{51F49294-6CE1-B643-BE68-55D755284544}"/>
              </a:ext>
            </a:extLst>
          </p:cNvPr>
          <p:cNvPicPr>
            <a:picLocks noChangeAspect="1"/>
          </p:cNvPicPr>
          <p:nvPr/>
        </p:nvPicPr>
        <p:blipFill>
          <a:blip r:embed="rId5"/>
          <a:stretch>
            <a:fillRect/>
          </a:stretch>
        </p:blipFill>
        <p:spPr>
          <a:xfrm>
            <a:off x="-724828" y="-81368"/>
            <a:ext cx="2754352" cy="1377176"/>
          </a:xfrm>
          <a:prstGeom prst="rect">
            <a:avLst/>
          </a:prstGeom>
        </p:spPr>
      </p:pic>
    </p:spTree>
    <p:extLst>
      <p:ext uri="{BB962C8B-B14F-4D97-AF65-F5344CB8AC3E}">
        <p14:creationId xmlns:p14="http://schemas.microsoft.com/office/powerpoint/2010/main" val="5247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D50A26-B53C-461C-9712-131ED25FA35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BDFE2874-74F9-4569-BEBF-86E53903DB30}"/>
              </a:ext>
            </a:extLst>
          </p:cNvPr>
          <p:cNvSpPr>
            <a:spLocks noGrp="1"/>
          </p:cNvSpPr>
          <p:nvPr>
            <p:ph idx="1"/>
          </p:nvPr>
        </p:nvSpPr>
        <p:spPr/>
        <p:txBody>
          <a:bodyPr vert="horz" lIns="91440" tIns="45720" rIns="91440" bIns="45720" rtlCol="0" anchor="t">
            <a:normAutofit/>
          </a:bodyPr>
          <a:lstStyle/>
          <a:p>
            <a:r>
              <a:rPr lang="en-US" dirty="0"/>
              <a:t>R5 – 5-minute rests between runs 3, 4, and 5</a:t>
            </a:r>
          </a:p>
          <a:p>
            <a:r>
              <a:rPr lang="en-US" dirty="0"/>
              <a:t>The slowly rising body temp peaks before each shutoff showing a lag between internal board temperatures and case temperatures.</a:t>
            </a:r>
          </a:p>
          <a:p>
            <a:r>
              <a:rPr lang="en-US" dirty="0"/>
              <a:t>This could indicate a potential to increase continued use time by modifying internal thermal design.</a:t>
            </a:r>
          </a:p>
        </p:txBody>
      </p:sp>
      <p:sp>
        <p:nvSpPr>
          <p:cNvPr id="3" name="Footer Placeholder 2">
            <a:extLst>
              <a:ext uri="{FF2B5EF4-FFF2-40B4-BE49-F238E27FC236}">
                <a16:creationId xmlns:a16="http://schemas.microsoft.com/office/drawing/2014/main" id="{9DC27AED-1330-4398-8BAF-9E7E8B81D918}"/>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8DE255AD-4922-46E1-A9BF-92366DD4D76F}"/>
              </a:ext>
            </a:extLst>
          </p:cNvPr>
          <p:cNvSpPr>
            <a:spLocks noGrp="1"/>
          </p:cNvSpPr>
          <p:nvPr>
            <p:ph type="sldNum" sz="quarter" idx="12"/>
          </p:nvPr>
        </p:nvSpPr>
        <p:spPr/>
        <p:txBody>
          <a:bodyPr/>
          <a:lstStyle/>
          <a:p>
            <a:fld id="{8454D69F-6BDB-A24B-9F6F-BE19DF86BD01}" type="slidenum">
              <a:rPr lang="en-US" smtClean="0"/>
              <a:t>10</a:t>
            </a:fld>
            <a:endParaRPr lang="en-US"/>
          </a:p>
        </p:txBody>
      </p:sp>
      <p:sp>
        <p:nvSpPr>
          <p:cNvPr id="5" name="Title 4">
            <a:extLst>
              <a:ext uri="{FF2B5EF4-FFF2-40B4-BE49-F238E27FC236}">
                <a16:creationId xmlns:a16="http://schemas.microsoft.com/office/drawing/2014/main" id="{415F52AD-5B5B-4CC6-A595-870F8EA742FD}"/>
              </a:ext>
            </a:extLst>
          </p:cNvPr>
          <p:cNvSpPr>
            <a:spLocks noGrp="1"/>
          </p:cNvSpPr>
          <p:nvPr>
            <p:ph type="title"/>
          </p:nvPr>
        </p:nvSpPr>
        <p:spPr/>
        <p:txBody>
          <a:bodyPr>
            <a:normAutofit fontScale="90000"/>
          </a:bodyPr>
          <a:lstStyle/>
          <a:p>
            <a:r>
              <a:rPr lang="en-US" dirty="0">
                <a:cs typeface="Calibri Light"/>
              </a:rPr>
              <a:t>Ambient Temp Test Takeaways</a:t>
            </a:r>
            <a:endParaRPr lang="en-US" dirty="0"/>
          </a:p>
        </p:txBody>
      </p:sp>
    </p:spTree>
    <p:extLst>
      <p:ext uri="{BB962C8B-B14F-4D97-AF65-F5344CB8AC3E}">
        <p14:creationId xmlns:p14="http://schemas.microsoft.com/office/powerpoint/2010/main" val="391834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85E98E9-623C-4372-AB47-2FF9E164A61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FBE4C7A-1A92-4D31-9842-FBEC66B498A1}"/>
              </a:ext>
            </a:extLst>
          </p:cNvPr>
          <p:cNvSpPr>
            <a:spLocks noGrp="1"/>
          </p:cNvSpPr>
          <p:nvPr>
            <p:ph type="title"/>
          </p:nvPr>
        </p:nvSpPr>
        <p:spPr/>
        <p:txBody>
          <a:bodyPr>
            <a:normAutofit fontScale="90000"/>
          </a:bodyPr>
          <a:lstStyle/>
          <a:p>
            <a:r>
              <a:rPr lang="en-US"/>
              <a:t>Video Recording Time vs Temp in Vacuum</a:t>
            </a:r>
          </a:p>
        </p:txBody>
      </p:sp>
      <p:graphicFrame>
        <p:nvGraphicFramePr>
          <p:cNvPr id="6" name="Chart 5">
            <a:extLst>
              <a:ext uri="{FF2B5EF4-FFF2-40B4-BE49-F238E27FC236}">
                <a16:creationId xmlns:a16="http://schemas.microsoft.com/office/drawing/2014/main" id="{51DB8A6B-571A-46CC-9B5D-AA3ACCA283AC}"/>
              </a:ext>
            </a:extLst>
          </p:cNvPr>
          <p:cNvGraphicFramePr>
            <a:graphicFrameLocks/>
          </p:cNvGraphicFramePr>
          <p:nvPr>
            <p:extLst>
              <p:ext uri="{D42A27DB-BD31-4B8C-83A1-F6EECF244321}">
                <p14:modId xmlns:p14="http://schemas.microsoft.com/office/powerpoint/2010/main" val="2178539239"/>
              </p:ext>
            </p:extLst>
          </p:nvPr>
        </p:nvGraphicFramePr>
        <p:xfrm>
          <a:off x="0" y="1216226"/>
          <a:ext cx="9144000" cy="564177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25B84375-7A18-4356-A19F-AA42A023ECAE}"/>
              </a:ext>
            </a:extLst>
          </p:cNvPr>
          <p:cNvCxnSpPr>
            <a:cxnSpLocks/>
          </p:cNvCxnSpPr>
          <p:nvPr/>
        </p:nvCxnSpPr>
        <p:spPr>
          <a:xfrm>
            <a:off x="1517781" y="4534471"/>
            <a:ext cx="525623"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860CEB-6118-49B2-B5C4-2D9616CCC4FC}"/>
              </a:ext>
            </a:extLst>
          </p:cNvPr>
          <p:cNvSpPr txBox="1"/>
          <p:nvPr/>
        </p:nvSpPr>
        <p:spPr>
          <a:xfrm>
            <a:off x="1946989" y="3463826"/>
            <a:ext cx="1110343" cy="646331"/>
          </a:xfrm>
          <a:prstGeom prst="rect">
            <a:avLst/>
          </a:prstGeom>
          <a:noFill/>
        </p:spPr>
        <p:txBody>
          <a:bodyPr wrap="square" rtlCol="0">
            <a:spAutoFit/>
          </a:bodyPr>
          <a:lstStyle/>
          <a:p>
            <a:pPr algn="ctr"/>
            <a:r>
              <a:rPr lang="en-US"/>
              <a:t>5-minute rests</a:t>
            </a:r>
          </a:p>
        </p:txBody>
      </p:sp>
      <p:cxnSp>
        <p:nvCxnSpPr>
          <p:cNvPr id="8" name="Straight Arrow Connector 7">
            <a:extLst>
              <a:ext uri="{FF2B5EF4-FFF2-40B4-BE49-F238E27FC236}">
                <a16:creationId xmlns:a16="http://schemas.microsoft.com/office/drawing/2014/main" id="{E54999AE-1D49-40D9-BFB1-C791D0FA04A1}"/>
              </a:ext>
            </a:extLst>
          </p:cNvPr>
          <p:cNvCxnSpPr>
            <a:cxnSpLocks/>
          </p:cNvCxnSpPr>
          <p:nvPr/>
        </p:nvCxnSpPr>
        <p:spPr>
          <a:xfrm>
            <a:off x="2341985" y="5041435"/>
            <a:ext cx="525623"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3E6CFC-0237-4DB6-8AE3-B6C8DED8C2AF}"/>
              </a:ext>
            </a:extLst>
          </p:cNvPr>
          <p:cNvCxnSpPr>
            <a:stCxn id="7" idx="2"/>
          </p:cNvCxnSpPr>
          <p:nvPr/>
        </p:nvCxnSpPr>
        <p:spPr>
          <a:xfrm flipH="1">
            <a:off x="1922106" y="4110157"/>
            <a:ext cx="580055" cy="293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93DF4A6-6554-445D-ACB3-6EF0CCD1EA5F}"/>
              </a:ext>
            </a:extLst>
          </p:cNvPr>
          <p:cNvCxnSpPr>
            <a:cxnSpLocks/>
            <a:stCxn id="7" idx="2"/>
          </p:cNvCxnSpPr>
          <p:nvPr/>
        </p:nvCxnSpPr>
        <p:spPr>
          <a:xfrm>
            <a:off x="2502161" y="4110157"/>
            <a:ext cx="102635" cy="75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FA19D78-9DC1-4DC8-BA7C-CF1BB474BAC9}"/>
              </a:ext>
            </a:extLst>
          </p:cNvPr>
          <p:cNvCxnSpPr>
            <a:cxnSpLocks/>
          </p:cNvCxnSpPr>
          <p:nvPr/>
        </p:nvCxnSpPr>
        <p:spPr>
          <a:xfrm>
            <a:off x="4253983" y="4828363"/>
            <a:ext cx="525623"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30E36C-E2A9-4C03-9177-BB145E664E06}"/>
              </a:ext>
            </a:extLst>
          </p:cNvPr>
          <p:cNvSpPr txBox="1"/>
          <p:nvPr/>
        </p:nvSpPr>
        <p:spPr>
          <a:xfrm>
            <a:off x="4683191" y="3757718"/>
            <a:ext cx="1110343" cy="646331"/>
          </a:xfrm>
          <a:prstGeom prst="rect">
            <a:avLst/>
          </a:prstGeom>
          <a:noFill/>
        </p:spPr>
        <p:txBody>
          <a:bodyPr wrap="square" rtlCol="0">
            <a:spAutoFit/>
          </a:bodyPr>
          <a:lstStyle/>
          <a:p>
            <a:pPr algn="ctr"/>
            <a:r>
              <a:rPr lang="en-US"/>
              <a:t>5-minute rests</a:t>
            </a:r>
          </a:p>
        </p:txBody>
      </p:sp>
      <p:cxnSp>
        <p:nvCxnSpPr>
          <p:cNvPr id="15" name="Straight Arrow Connector 14">
            <a:extLst>
              <a:ext uri="{FF2B5EF4-FFF2-40B4-BE49-F238E27FC236}">
                <a16:creationId xmlns:a16="http://schemas.microsoft.com/office/drawing/2014/main" id="{AEB837BE-8666-4D95-9017-9424F3E8016A}"/>
              </a:ext>
            </a:extLst>
          </p:cNvPr>
          <p:cNvCxnSpPr>
            <a:cxnSpLocks/>
          </p:cNvCxnSpPr>
          <p:nvPr/>
        </p:nvCxnSpPr>
        <p:spPr>
          <a:xfrm>
            <a:off x="5078186" y="5251352"/>
            <a:ext cx="525623"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745CE7-F10B-4EC9-AEA8-2B81C3C34FF5}"/>
              </a:ext>
            </a:extLst>
          </p:cNvPr>
          <p:cNvCxnSpPr>
            <a:stCxn id="14" idx="2"/>
          </p:cNvCxnSpPr>
          <p:nvPr/>
        </p:nvCxnSpPr>
        <p:spPr>
          <a:xfrm flipH="1">
            <a:off x="4658308" y="4404049"/>
            <a:ext cx="580055" cy="293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E4A3E23-75F7-437E-B051-8A9F2215FB44}"/>
              </a:ext>
            </a:extLst>
          </p:cNvPr>
          <p:cNvCxnSpPr>
            <a:cxnSpLocks/>
            <a:stCxn id="14" idx="2"/>
          </p:cNvCxnSpPr>
          <p:nvPr/>
        </p:nvCxnSpPr>
        <p:spPr>
          <a:xfrm>
            <a:off x="5238363" y="4404049"/>
            <a:ext cx="102635" cy="75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71B7DDB-9C59-4BA6-BD76-BAEAAF9187CD}"/>
              </a:ext>
            </a:extLst>
          </p:cNvPr>
          <p:cNvCxnSpPr>
            <a:cxnSpLocks/>
          </p:cNvCxnSpPr>
          <p:nvPr/>
        </p:nvCxnSpPr>
        <p:spPr>
          <a:xfrm>
            <a:off x="7018566" y="4958785"/>
            <a:ext cx="525623"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4C17CF-6F29-461D-8F38-6C5A8F7C8946}"/>
              </a:ext>
            </a:extLst>
          </p:cNvPr>
          <p:cNvSpPr txBox="1"/>
          <p:nvPr/>
        </p:nvSpPr>
        <p:spPr>
          <a:xfrm>
            <a:off x="7447774" y="3888140"/>
            <a:ext cx="1110343" cy="646331"/>
          </a:xfrm>
          <a:prstGeom prst="rect">
            <a:avLst/>
          </a:prstGeom>
          <a:noFill/>
        </p:spPr>
        <p:txBody>
          <a:bodyPr wrap="square" rtlCol="0">
            <a:spAutoFit/>
          </a:bodyPr>
          <a:lstStyle/>
          <a:p>
            <a:pPr algn="ctr"/>
            <a:r>
              <a:rPr lang="en-US"/>
              <a:t>5-minute rests</a:t>
            </a:r>
          </a:p>
        </p:txBody>
      </p:sp>
      <p:cxnSp>
        <p:nvCxnSpPr>
          <p:cNvPr id="22" name="Straight Arrow Connector 21">
            <a:extLst>
              <a:ext uri="{FF2B5EF4-FFF2-40B4-BE49-F238E27FC236}">
                <a16:creationId xmlns:a16="http://schemas.microsoft.com/office/drawing/2014/main" id="{288E0D2D-E2DC-4E38-B86F-BE5D17437CCC}"/>
              </a:ext>
            </a:extLst>
          </p:cNvPr>
          <p:cNvCxnSpPr>
            <a:cxnSpLocks/>
          </p:cNvCxnSpPr>
          <p:nvPr/>
        </p:nvCxnSpPr>
        <p:spPr>
          <a:xfrm>
            <a:off x="7842770" y="5465749"/>
            <a:ext cx="525623"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A193001-79C2-44B1-9501-3E57FE49722D}"/>
              </a:ext>
            </a:extLst>
          </p:cNvPr>
          <p:cNvCxnSpPr>
            <a:stCxn id="21" idx="2"/>
          </p:cNvCxnSpPr>
          <p:nvPr/>
        </p:nvCxnSpPr>
        <p:spPr>
          <a:xfrm flipH="1">
            <a:off x="7422891" y="4534471"/>
            <a:ext cx="580055" cy="293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955BE4-F111-45EC-B81A-18CF6BA42C3E}"/>
              </a:ext>
            </a:extLst>
          </p:cNvPr>
          <p:cNvCxnSpPr>
            <a:cxnSpLocks/>
            <a:stCxn id="21" idx="2"/>
          </p:cNvCxnSpPr>
          <p:nvPr/>
        </p:nvCxnSpPr>
        <p:spPr>
          <a:xfrm>
            <a:off x="8002946" y="4534471"/>
            <a:ext cx="102635" cy="75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64583F8-170C-4DF1-85E1-43CF3C34EC9A}"/>
              </a:ext>
            </a:extLst>
          </p:cNvPr>
          <p:cNvCxnSpPr>
            <a:cxnSpLocks/>
          </p:cNvCxnSpPr>
          <p:nvPr/>
        </p:nvCxnSpPr>
        <p:spPr>
          <a:xfrm>
            <a:off x="3492177" y="1216226"/>
            <a:ext cx="0" cy="52592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B4E64E-4D6C-46E4-8133-41B5CCF79A07}"/>
              </a:ext>
            </a:extLst>
          </p:cNvPr>
          <p:cNvCxnSpPr>
            <a:cxnSpLocks/>
          </p:cNvCxnSpPr>
          <p:nvPr/>
        </p:nvCxnSpPr>
        <p:spPr>
          <a:xfrm>
            <a:off x="6254819" y="1216226"/>
            <a:ext cx="6022" cy="52872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0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8BA96B3-3FE9-46B4-AC04-A012E71D81F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FBE4C7A-1A92-4D31-9842-FBEC66B498A1}"/>
              </a:ext>
            </a:extLst>
          </p:cNvPr>
          <p:cNvSpPr>
            <a:spLocks noGrp="1"/>
          </p:cNvSpPr>
          <p:nvPr>
            <p:ph type="title"/>
          </p:nvPr>
        </p:nvSpPr>
        <p:spPr/>
        <p:txBody>
          <a:bodyPr>
            <a:normAutofit fontScale="90000"/>
          </a:bodyPr>
          <a:lstStyle/>
          <a:p>
            <a:r>
              <a:rPr lang="en-US"/>
              <a:t>Number of Still Images vs Temp in Vacuum @ 40C</a:t>
            </a:r>
          </a:p>
        </p:txBody>
      </p:sp>
      <p:graphicFrame>
        <p:nvGraphicFramePr>
          <p:cNvPr id="4" name="Chart 3">
            <a:extLst>
              <a:ext uri="{FF2B5EF4-FFF2-40B4-BE49-F238E27FC236}">
                <a16:creationId xmlns:a16="http://schemas.microsoft.com/office/drawing/2014/main" id="{A25FD1CC-72C7-41D2-A63C-40C8EAE1D1FB}"/>
              </a:ext>
            </a:extLst>
          </p:cNvPr>
          <p:cNvGraphicFramePr>
            <a:graphicFrameLocks/>
          </p:cNvGraphicFramePr>
          <p:nvPr>
            <p:extLst>
              <p:ext uri="{D42A27DB-BD31-4B8C-83A1-F6EECF244321}">
                <p14:modId xmlns:p14="http://schemas.microsoft.com/office/powerpoint/2010/main" val="3874576145"/>
              </p:ext>
            </p:extLst>
          </p:nvPr>
        </p:nvGraphicFramePr>
        <p:xfrm>
          <a:off x="0" y="1216226"/>
          <a:ext cx="9144000" cy="564177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4B6C81BE-446B-4A40-B4BB-975B937B9379}"/>
              </a:ext>
            </a:extLst>
          </p:cNvPr>
          <p:cNvCxnSpPr/>
          <p:nvPr/>
        </p:nvCxnSpPr>
        <p:spPr>
          <a:xfrm>
            <a:off x="2996685" y="4030619"/>
            <a:ext cx="93306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FB09C46-30BB-4A15-9E36-4022867E1C71}"/>
              </a:ext>
            </a:extLst>
          </p:cNvPr>
          <p:cNvSpPr txBox="1"/>
          <p:nvPr/>
        </p:nvSpPr>
        <p:spPr>
          <a:xfrm>
            <a:off x="2908043" y="3390781"/>
            <a:ext cx="1110343" cy="646331"/>
          </a:xfrm>
          <a:prstGeom prst="rect">
            <a:avLst/>
          </a:prstGeom>
          <a:noFill/>
        </p:spPr>
        <p:txBody>
          <a:bodyPr wrap="square" rtlCol="0">
            <a:spAutoFit/>
          </a:bodyPr>
          <a:lstStyle/>
          <a:p>
            <a:pPr algn="ctr"/>
            <a:r>
              <a:rPr lang="en-US"/>
              <a:t>5-minute rest</a:t>
            </a:r>
          </a:p>
        </p:txBody>
      </p:sp>
      <p:cxnSp>
        <p:nvCxnSpPr>
          <p:cNvPr id="7" name="Straight Arrow Connector 6">
            <a:extLst>
              <a:ext uri="{FF2B5EF4-FFF2-40B4-BE49-F238E27FC236}">
                <a16:creationId xmlns:a16="http://schemas.microsoft.com/office/drawing/2014/main" id="{6EB1AAC1-9BB2-4B58-B51B-F189C6C8BD74}"/>
              </a:ext>
            </a:extLst>
          </p:cNvPr>
          <p:cNvCxnSpPr/>
          <p:nvPr/>
        </p:nvCxnSpPr>
        <p:spPr>
          <a:xfrm>
            <a:off x="5769428" y="4030619"/>
            <a:ext cx="93306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BE4011-7E5A-4125-BFBA-41B7D9723B59}"/>
              </a:ext>
            </a:extLst>
          </p:cNvPr>
          <p:cNvSpPr txBox="1"/>
          <p:nvPr/>
        </p:nvSpPr>
        <p:spPr>
          <a:xfrm>
            <a:off x="5680786" y="3390781"/>
            <a:ext cx="1110343" cy="646331"/>
          </a:xfrm>
          <a:prstGeom prst="rect">
            <a:avLst/>
          </a:prstGeom>
          <a:noFill/>
        </p:spPr>
        <p:txBody>
          <a:bodyPr wrap="square" rtlCol="0">
            <a:spAutoFit/>
          </a:bodyPr>
          <a:lstStyle/>
          <a:p>
            <a:pPr algn="ctr"/>
            <a:r>
              <a:rPr lang="en-US"/>
              <a:t>5-minute rest</a:t>
            </a:r>
          </a:p>
        </p:txBody>
      </p:sp>
    </p:spTree>
    <p:extLst>
      <p:ext uri="{BB962C8B-B14F-4D97-AF65-F5344CB8AC3E}">
        <p14:creationId xmlns:p14="http://schemas.microsoft.com/office/powerpoint/2010/main" val="139530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42A6-E66B-4DA9-8FB8-E2AF5D373B4F}"/>
              </a:ext>
            </a:extLst>
          </p:cNvPr>
          <p:cNvSpPr>
            <a:spLocks noGrp="1"/>
          </p:cNvSpPr>
          <p:nvPr>
            <p:ph type="ctrTitle"/>
          </p:nvPr>
        </p:nvSpPr>
        <p:spPr/>
        <p:txBody>
          <a:bodyPr/>
          <a:lstStyle/>
          <a:p>
            <a:r>
              <a:rPr lang="en-US" dirty="0">
                <a:solidFill>
                  <a:schemeClr val="tx1"/>
                </a:solidFill>
              </a:rPr>
              <a:t>Radiation Testing</a:t>
            </a:r>
          </a:p>
        </p:txBody>
      </p:sp>
    </p:spTree>
    <p:extLst>
      <p:ext uri="{BB962C8B-B14F-4D97-AF65-F5344CB8AC3E}">
        <p14:creationId xmlns:p14="http://schemas.microsoft.com/office/powerpoint/2010/main" val="415678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0D45C6-9BE1-4BDB-B1ED-ABBAFF00BD01}"/>
              </a:ext>
            </a:extLst>
          </p:cNvPr>
          <p:cNvSpPr>
            <a:spLocks noGrp="1"/>
          </p:cNvSpPr>
          <p:nvPr>
            <p:ph idx="1"/>
          </p:nvPr>
        </p:nvSpPr>
        <p:spPr>
          <a:xfrm>
            <a:off x="628650" y="1610619"/>
            <a:ext cx="7886700" cy="4351338"/>
          </a:xfrm>
        </p:spPr>
        <p:txBody>
          <a:bodyPr>
            <a:normAutofit fontScale="92500" lnSpcReduction="10000"/>
          </a:bodyPr>
          <a:lstStyle/>
          <a:p>
            <a:r>
              <a:rPr lang="en-US" dirty="0"/>
              <a:t>4 brands of Compact Flash Express cards were tested</a:t>
            </a:r>
          </a:p>
          <a:p>
            <a:pPr lvl="1"/>
            <a:r>
              <a:rPr lang="en-US" dirty="0"/>
              <a:t>Lexar</a:t>
            </a:r>
          </a:p>
          <a:p>
            <a:pPr lvl="1"/>
            <a:r>
              <a:rPr lang="en-US" dirty="0" err="1"/>
              <a:t>Sandisk</a:t>
            </a:r>
            <a:endParaRPr lang="en-US" dirty="0"/>
          </a:p>
          <a:p>
            <a:pPr lvl="1"/>
            <a:r>
              <a:rPr lang="en-US" dirty="0" err="1"/>
              <a:t>ProGrade</a:t>
            </a:r>
            <a:endParaRPr lang="en-US" dirty="0"/>
          </a:p>
          <a:p>
            <a:pPr lvl="1"/>
            <a:r>
              <a:rPr lang="en-US" dirty="0"/>
              <a:t>Sony</a:t>
            </a:r>
          </a:p>
          <a:p>
            <a:r>
              <a:rPr lang="en-US" dirty="0"/>
              <a:t>Only read functionality was tested (write testing will happen at a later date).</a:t>
            </a:r>
          </a:p>
          <a:p>
            <a:r>
              <a:rPr lang="en-US" dirty="0"/>
              <a:t>The </a:t>
            </a:r>
            <a:r>
              <a:rPr lang="en-US" dirty="0" err="1"/>
              <a:t>Sandisk</a:t>
            </a:r>
            <a:r>
              <a:rPr lang="en-US" dirty="0"/>
              <a:t> showed the highest probability of </a:t>
            </a:r>
            <a:r>
              <a:rPr lang="en-US" b="1" i="1" dirty="0"/>
              <a:t>no upset</a:t>
            </a:r>
            <a:r>
              <a:rPr lang="en-US" dirty="0"/>
              <a:t> at the predicted lunar environments.</a:t>
            </a:r>
          </a:p>
          <a:p>
            <a:r>
              <a:rPr lang="en-US" dirty="0"/>
              <a:t>No cards completely failed. A power cycle resolved all single event upsets.</a:t>
            </a:r>
          </a:p>
        </p:txBody>
      </p:sp>
      <p:sp>
        <p:nvSpPr>
          <p:cNvPr id="3" name="Footer Placeholder 2">
            <a:extLst>
              <a:ext uri="{FF2B5EF4-FFF2-40B4-BE49-F238E27FC236}">
                <a16:creationId xmlns:a16="http://schemas.microsoft.com/office/drawing/2014/main" id="{E01F09F9-56AC-4508-B2C1-30C6DE608D88}"/>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203EE753-3BAD-4E89-A8FF-73FB2DFBF03D}"/>
              </a:ext>
            </a:extLst>
          </p:cNvPr>
          <p:cNvSpPr>
            <a:spLocks noGrp="1"/>
          </p:cNvSpPr>
          <p:nvPr>
            <p:ph type="sldNum" sz="quarter" idx="12"/>
          </p:nvPr>
        </p:nvSpPr>
        <p:spPr/>
        <p:txBody>
          <a:bodyPr/>
          <a:lstStyle/>
          <a:p>
            <a:fld id="{8454D69F-6BDB-A24B-9F6F-BE19DF86BD01}" type="slidenum">
              <a:rPr lang="en-US" smtClean="0"/>
              <a:t>14</a:t>
            </a:fld>
            <a:endParaRPr lang="en-US"/>
          </a:p>
        </p:txBody>
      </p:sp>
      <p:sp>
        <p:nvSpPr>
          <p:cNvPr id="5" name="Title 4">
            <a:extLst>
              <a:ext uri="{FF2B5EF4-FFF2-40B4-BE49-F238E27FC236}">
                <a16:creationId xmlns:a16="http://schemas.microsoft.com/office/drawing/2014/main" id="{F921EA03-A778-4985-ABD4-4D5EB521F142}"/>
              </a:ext>
            </a:extLst>
          </p:cNvPr>
          <p:cNvSpPr>
            <a:spLocks noGrp="1"/>
          </p:cNvSpPr>
          <p:nvPr>
            <p:ph type="title"/>
          </p:nvPr>
        </p:nvSpPr>
        <p:spPr/>
        <p:txBody>
          <a:bodyPr/>
          <a:lstStyle/>
          <a:p>
            <a:r>
              <a:rPr lang="en-US" dirty="0"/>
              <a:t>Compact Flash Summary</a:t>
            </a:r>
          </a:p>
        </p:txBody>
      </p:sp>
      <p:sp>
        <p:nvSpPr>
          <p:cNvPr id="6" name="TextBox 5">
            <a:extLst>
              <a:ext uri="{FF2B5EF4-FFF2-40B4-BE49-F238E27FC236}">
                <a16:creationId xmlns:a16="http://schemas.microsoft.com/office/drawing/2014/main" id="{216C30D8-4378-4557-8ADE-2B4C2FD1FC72}"/>
              </a:ext>
            </a:extLst>
          </p:cNvPr>
          <p:cNvSpPr txBox="1"/>
          <p:nvPr/>
        </p:nvSpPr>
        <p:spPr>
          <a:xfrm>
            <a:off x="1597412" y="5762627"/>
            <a:ext cx="5717788" cy="653143"/>
          </a:xfrm>
          <a:prstGeom prst="rect">
            <a:avLst/>
          </a:prstGeom>
          <a:solidFill>
            <a:srgbClr val="FFFF00"/>
          </a:solidFill>
        </p:spPr>
        <p:txBody>
          <a:bodyPr wrap="square" rtlCol="0">
            <a:spAutoFit/>
          </a:bodyPr>
          <a:lstStyle/>
          <a:p>
            <a:pPr algn="ctr"/>
            <a:r>
              <a:rPr lang="en-US" b="1" dirty="0"/>
              <a:t>Likelihood of an upset is defined as the probability of </a:t>
            </a:r>
            <a:r>
              <a:rPr lang="en-US" b="1" i="1" dirty="0"/>
              <a:t>no upset</a:t>
            </a:r>
            <a:r>
              <a:rPr lang="en-US" b="1" dirty="0"/>
              <a:t> over a defined time period </a:t>
            </a:r>
          </a:p>
        </p:txBody>
      </p:sp>
    </p:spTree>
    <p:extLst>
      <p:ext uri="{BB962C8B-B14F-4D97-AF65-F5344CB8AC3E}">
        <p14:creationId xmlns:p14="http://schemas.microsoft.com/office/powerpoint/2010/main" val="260002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1F09F9-56AC-4508-B2C1-30C6DE608D88}"/>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203EE753-3BAD-4E89-A8FF-73FB2DFBF03D}"/>
              </a:ext>
            </a:extLst>
          </p:cNvPr>
          <p:cNvSpPr>
            <a:spLocks noGrp="1"/>
          </p:cNvSpPr>
          <p:nvPr>
            <p:ph type="sldNum" sz="quarter" idx="12"/>
          </p:nvPr>
        </p:nvSpPr>
        <p:spPr/>
        <p:txBody>
          <a:bodyPr/>
          <a:lstStyle/>
          <a:p>
            <a:fld id="{8454D69F-6BDB-A24B-9F6F-BE19DF86BD01}" type="slidenum">
              <a:rPr lang="en-US" smtClean="0"/>
              <a:t>15</a:t>
            </a:fld>
            <a:endParaRPr lang="en-US"/>
          </a:p>
        </p:txBody>
      </p:sp>
      <p:sp>
        <p:nvSpPr>
          <p:cNvPr id="5" name="Title 4">
            <a:extLst>
              <a:ext uri="{FF2B5EF4-FFF2-40B4-BE49-F238E27FC236}">
                <a16:creationId xmlns:a16="http://schemas.microsoft.com/office/drawing/2014/main" id="{F921EA03-A778-4985-ABD4-4D5EB521F142}"/>
              </a:ext>
            </a:extLst>
          </p:cNvPr>
          <p:cNvSpPr>
            <a:spLocks noGrp="1"/>
          </p:cNvSpPr>
          <p:nvPr>
            <p:ph type="title"/>
          </p:nvPr>
        </p:nvSpPr>
        <p:spPr/>
        <p:txBody>
          <a:bodyPr/>
          <a:lstStyle/>
          <a:p>
            <a:r>
              <a:rPr lang="en-US" dirty="0"/>
              <a:t>Compact Flash Calculations</a:t>
            </a:r>
          </a:p>
        </p:txBody>
      </p:sp>
      <p:graphicFrame>
        <p:nvGraphicFramePr>
          <p:cNvPr id="8" name="Content Placeholder 7">
            <a:extLst>
              <a:ext uri="{FF2B5EF4-FFF2-40B4-BE49-F238E27FC236}">
                <a16:creationId xmlns:a16="http://schemas.microsoft.com/office/drawing/2014/main" id="{2BCCD58F-1F82-43CC-9DDF-F18B220A5A1C}"/>
              </a:ext>
            </a:extLst>
          </p:cNvPr>
          <p:cNvGraphicFramePr>
            <a:graphicFrameLocks noGrp="1"/>
          </p:cNvGraphicFramePr>
          <p:nvPr>
            <p:ph idx="1"/>
            <p:extLst>
              <p:ext uri="{D42A27DB-BD31-4B8C-83A1-F6EECF244321}">
                <p14:modId xmlns:p14="http://schemas.microsoft.com/office/powerpoint/2010/main" val="3910011429"/>
              </p:ext>
            </p:extLst>
          </p:nvPr>
        </p:nvGraphicFramePr>
        <p:xfrm>
          <a:off x="626900" y="1595535"/>
          <a:ext cx="7890199" cy="4497353"/>
        </p:xfrm>
        <a:graphic>
          <a:graphicData uri="http://schemas.openxmlformats.org/drawingml/2006/table">
            <a:tbl>
              <a:tblPr>
                <a:tableStyleId>{5C22544A-7EE6-4342-B048-85BDC9FD1C3A}</a:tableStyleId>
              </a:tblPr>
              <a:tblGrid>
                <a:gridCol w="3842439">
                  <a:extLst>
                    <a:ext uri="{9D8B030D-6E8A-4147-A177-3AD203B41FA5}">
                      <a16:colId xmlns:a16="http://schemas.microsoft.com/office/drawing/2014/main" val="1899329666"/>
                    </a:ext>
                  </a:extLst>
                </a:gridCol>
                <a:gridCol w="938611">
                  <a:extLst>
                    <a:ext uri="{9D8B030D-6E8A-4147-A177-3AD203B41FA5}">
                      <a16:colId xmlns:a16="http://schemas.microsoft.com/office/drawing/2014/main" val="402123703"/>
                    </a:ext>
                  </a:extLst>
                </a:gridCol>
                <a:gridCol w="938611">
                  <a:extLst>
                    <a:ext uri="{9D8B030D-6E8A-4147-A177-3AD203B41FA5}">
                      <a16:colId xmlns:a16="http://schemas.microsoft.com/office/drawing/2014/main" val="4263051198"/>
                    </a:ext>
                  </a:extLst>
                </a:gridCol>
                <a:gridCol w="1114601">
                  <a:extLst>
                    <a:ext uri="{9D8B030D-6E8A-4147-A177-3AD203B41FA5}">
                      <a16:colId xmlns:a16="http://schemas.microsoft.com/office/drawing/2014/main" val="416816948"/>
                    </a:ext>
                  </a:extLst>
                </a:gridCol>
                <a:gridCol w="1055937">
                  <a:extLst>
                    <a:ext uri="{9D8B030D-6E8A-4147-A177-3AD203B41FA5}">
                      <a16:colId xmlns:a16="http://schemas.microsoft.com/office/drawing/2014/main" val="3274810075"/>
                    </a:ext>
                  </a:extLst>
                </a:gridCol>
              </a:tblGrid>
              <a:tr h="294105">
                <a:tc gridSpan="5">
                  <a:txBody>
                    <a:bodyPr/>
                    <a:lstStyle/>
                    <a:p>
                      <a:pPr algn="ctr" fontAlgn="ctr"/>
                      <a:r>
                        <a:rPr lang="en-US" sz="1600" u="none" strike="noStrike">
                          <a:effectLst/>
                        </a:rPr>
                        <a:t>Lexar256</a:t>
                      </a:r>
                      <a:endParaRPr lang="en-US" sz="1600" b="0"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9559717"/>
                  </a:ext>
                </a:extLst>
              </a:tr>
              <a:tr h="294105">
                <a:tc>
                  <a:txBody>
                    <a:bodyPr/>
                    <a:lstStyle/>
                    <a:p>
                      <a:pPr algn="ctr"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WW</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WD</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5Min + WW</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5Min + WD</a:t>
                      </a: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98393303"/>
                  </a:ext>
                </a:extLst>
              </a:tr>
              <a:tr h="306359">
                <a:tc>
                  <a:txBody>
                    <a:bodyPr/>
                    <a:lstStyle/>
                    <a:p>
                      <a:pPr algn="ctr" fontAlgn="ctr"/>
                      <a:r>
                        <a:rPr lang="en-US" sz="1600" u="none" strike="noStrike">
                          <a:effectLst/>
                        </a:rPr>
                        <a:t>Probability of No Occurences for 8 Hours</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66.98%</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16.51%</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62.48%</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15.40%</a:t>
                      </a: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04904405"/>
                  </a:ext>
                </a:extLst>
              </a:tr>
              <a:tr h="306359">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30523306"/>
                  </a:ext>
                </a:extLst>
              </a:tr>
              <a:tr h="294105">
                <a:tc gridSpan="5">
                  <a:txBody>
                    <a:bodyPr/>
                    <a:lstStyle/>
                    <a:p>
                      <a:pPr algn="ctr" fontAlgn="ctr"/>
                      <a:r>
                        <a:rPr lang="en-US" sz="1600" u="none" strike="noStrike" dirty="0">
                          <a:effectLst/>
                          <a:highlight>
                            <a:srgbClr val="FFFF00"/>
                          </a:highlight>
                        </a:rPr>
                        <a:t>Sandisk128</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976991"/>
                  </a:ext>
                </a:extLst>
              </a:tr>
              <a:tr h="294105">
                <a:tc>
                  <a:txBody>
                    <a:bodyPr/>
                    <a:lstStyle/>
                    <a:p>
                      <a:pPr algn="ctr"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WW</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WD</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5Min + WW</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5Min + WD</a:t>
                      </a: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70564289"/>
                  </a:ext>
                </a:extLst>
              </a:tr>
              <a:tr h="306359">
                <a:tc>
                  <a:txBody>
                    <a:bodyPr/>
                    <a:lstStyle/>
                    <a:p>
                      <a:pPr algn="ctr" fontAlgn="ctr"/>
                      <a:r>
                        <a:rPr lang="en-US" sz="1600" u="none" strike="noStrike" dirty="0">
                          <a:effectLst/>
                        </a:rPr>
                        <a:t>Probability of No Occurrences for 8 Hours</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highlight>
                            <a:srgbClr val="FFFF00"/>
                          </a:highlight>
                        </a:rPr>
                        <a:t>86.03%</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tc>
                  <a:txBody>
                    <a:bodyPr/>
                    <a:lstStyle/>
                    <a:p>
                      <a:pPr algn="ctr" fontAlgn="ctr"/>
                      <a:r>
                        <a:rPr lang="en-US" sz="1600" u="none" strike="noStrike" dirty="0">
                          <a:effectLst/>
                          <a:highlight>
                            <a:srgbClr val="FFFF00"/>
                          </a:highlight>
                        </a:rPr>
                        <a:t>50.83%</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tc>
                  <a:txBody>
                    <a:bodyPr/>
                    <a:lstStyle/>
                    <a:p>
                      <a:pPr algn="ctr" fontAlgn="ctr"/>
                      <a:r>
                        <a:rPr lang="en-US" sz="1600" u="none" strike="noStrike" dirty="0">
                          <a:effectLst/>
                          <a:highlight>
                            <a:srgbClr val="FFFF00"/>
                          </a:highlight>
                        </a:rPr>
                        <a:t>83.81%</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tc>
                  <a:txBody>
                    <a:bodyPr/>
                    <a:lstStyle/>
                    <a:p>
                      <a:pPr algn="ctr" fontAlgn="ctr"/>
                      <a:r>
                        <a:rPr lang="en-US" sz="1600" u="none" strike="noStrike" dirty="0">
                          <a:effectLst/>
                          <a:highlight>
                            <a:srgbClr val="FFFF00"/>
                          </a:highlight>
                        </a:rPr>
                        <a:t>49.52%</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extLst>
                  <a:ext uri="{0D108BD9-81ED-4DB2-BD59-A6C34878D82A}">
                    <a16:rowId xmlns:a16="http://schemas.microsoft.com/office/drawing/2014/main" val="204247936"/>
                  </a:ext>
                </a:extLst>
              </a:tr>
              <a:tr h="306359">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25207829"/>
                  </a:ext>
                </a:extLst>
              </a:tr>
              <a:tr h="294105">
                <a:tc gridSpan="5">
                  <a:txBody>
                    <a:bodyPr/>
                    <a:lstStyle/>
                    <a:p>
                      <a:pPr algn="ctr" fontAlgn="ctr"/>
                      <a:r>
                        <a:rPr lang="en-US" sz="1600" u="none" strike="noStrike" dirty="0">
                          <a:effectLst/>
                        </a:rPr>
                        <a:t>Prograde</a:t>
                      </a:r>
                      <a:endParaRPr lang="en-US" sz="16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0787547"/>
                  </a:ext>
                </a:extLst>
              </a:tr>
              <a:tr h="294105">
                <a:tc>
                  <a:txBody>
                    <a:bodyPr/>
                    <a:lstStyle/>
                    <a:p>
                      <a:pPr algn="ctr"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WW</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WD</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5Min + WW</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5Min + WD</a:t>
                      </a: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0411111"/>
                  </a:ext>
                </a:extLst>
              </a:tr>
              <a:tr h="306359">
                <a:tc>
                  <a:txBody>
                    <a:bodyPr/>
                    <a:lstStyle/>
                    <a:p>
                      <a:pPr algn="ctr" fontAlgn="ctr"/>
                      <a:r>
                        <a:rPr lang="en-US" sz="1600" u="none" strike="noStrike">
                          <a:effectLst/>
                        </a:rPr>
                        <a:t>Probability of No Occurences for 8 Hours</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61.40%</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11.16%</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56.41%</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10.26%</a:t>
                      </a: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2494276"/>
                  </a:ext>
                </a:extLst>
              </a:tr>
              <a:tr h="306359">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64983327"/>
                  </a:ext>
                </a:extLst>
              </a:tr>
              <a:tr h="294105">
                <a:tc gridSpan="5">
                  <a:txBody>
                    <a:bodyPr/>
                    <a:lstStyle/>
                    <a:p>
                      <a:pPr algn="ctr" fontAlgn="ctr"/>
                      <a:r>
                        <a:rPr lang="en-US" sz="1600" u="none" strike="noStrike">
                          <a:effectLst/>
                        </a:rPr>
                        <a:t>Sony</a:t>
                      </a:r>
                      <a:endParaRPr lang="en-US" sz="1600" b="0"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2446856"/>
                  </a:ext>
                </a:extLst>
              </a:tr>
              <a:tr h="294105">
                <a:tc>
                  <a:txBody>
                    <a:bodyPr/>
                    <a:lstStyle/>
                    <a:p>
                      <a:pPr algn="ctr"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WW</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WD</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5Min + WW</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5Min + WD</a:t>
                      </a: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38629537"/>
                  </a:ext>
                </a:extLst>
              </a:tr>
              <a:tr h="306359">
                <a:tc>
                  <a:txBody>
                    <a:bodyPr/>
                    <a:lstStyle/>
                    <a:p>
                      <a:pPr algn="ctr" fontAlgn="ctr"/>
                      <a:r>
                        <a:rPr lang="en-US" sz="1600" u="none" strike="noStrike">
                          <a:effectLst/>
                        </a:rPr>
                        <a:t>Probability of No Occurences for 8 Hours</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77.12%</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31.11%</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73.72%</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29.74%</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37246512"/>
                  </a:ext>
                </a:extLst>
              </a:tr>
            </a:tbl>
          </a:graphicData>
        </a:graphic>
      </p:graphicFrame>
      <p:sp>
        <p:nvSpPr>
          <p:cNvPr id="9" name="TextBox 8">
            <a:extLst>
              <a:ext uri="{FF2B5EF4-FFF2-40B4-BE49-F238E27FC236}">
                <a16:creationId xmlns:a16="http://schemas.microsoft.com/office/drawing/2014/main" id="{BB9F6ED6-1812-4DB9-AF0D-CA31E65689E6}"/>
              </a:ext>
            </a:extLst>
          </p:cNvPr>
          <p:cNvSpPr txBox="1"/>
          <p:nvPr/>
        </p:nvSpPr>
        <p:spPr>
          <a:xfrm>
            <a:off x="727788" y="6130212"/>
            <a:ext cx="2301162" cy="646331"/>
          </a:xfrm>
          <a:prstGeom prst="rect">
            <a:avLst/>
          </a:prstGeom>
          <a:noFill/>
        </p:spPr>
        <p:txBody>
          <a:bodyPr wrap="square" rtlCol="0">
            <a:spAutoFit/>
          </a:bodyPr>
          <a:lstStyle/>
          <a:p>
            <a:r>
              <a:rPr lang="en-US" dirty="0"/>
              <a:t>WW = Worst Week, WD = Worst Day</a:t>
            </a:r>
          </a:p>
        </p:txBody>
      </p:sp>
    </p:spTree>
    <p:extLst>
      <p:ext uri="{BB962C8B-B14F-4D97-AF65-F5344CB8AC3E}">
        <p14:creationId xmlns:p14="http://schemas.microsoft.com/office/powerpoint/2010/main" val="142714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E895-588E-434B-AF83-D5D77B2026D0}"/>
              </a:ext>
            </a:extLst>
          </p:cNvPr>
          <p:cNvSpPr>
            <a:spLocks noGrp="1"/>
          </p:cNvSpPr>
          <p:nvPr>
            <p:ph type="ctrTitle"/>
          </p:nvPr>
        </p:nvSpPr>
        <p:spPr/>
        <p:txBody>
          <a:bodyPr/>
          <a:lstStyle/>
          <a:p>
            <a:r>
              <a:rPr lang="en-US" dirty="0">
                <a:solidFill>
                  <a:schemeClr val="tx1"/>
                </a:solidFill>
              </a:rPr>
              <a:t>Backup</a:t>
            </a:r>
          </a:p>
        </p:txBody>
      </p:sp>
      <p:sp>
        <p:nvSpPr>
          <p:cNvPr id="3" name="Subtitle 2">
            <a:extLst>
              <a:ext uri="{FF2B5EF4-FFF2-40B4-BE49-F238E27FC236}">
                <a16:creationId xmlns:a16="http://schemas.microsoft.com/office/drawing/2014/main" id="{9EC43964-A35D-40A2-B537-4E958A98BA5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637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466EBB8-48B2-4670-8902-7C2E7B3AF0F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BBD96867-3AAA-4B2D-BDC6-06D300A56768}"/>
              </a:ext>
            </a:extLst>
          </p:cNvPr>
          <p:cNvGraphicFramePr>
            <a:graphicFrameLocks noGrp="1"/>
          </p:cNvGraphicFramePr>
          <p:nvPr>
            <p:ph idx="1"/>
            <p:extLst>
              <p:ext uri="{D42A27DB-BD31-4B8C-83A1-F6EECF244321}">
                <p14:modId xmlns:p14="http://schemas.microsoft.com/office/powerpoint/2010/main" val="3947378291"/>
              </p:ext>
            </p:extLst>
          </p:nvPr>
        </p:nvGraphicFramePr>
        <p:xfrm>
          <a:off x="1" y="1216226"/>
          <a:ext cx="9144001" cy="5532402"/>
        </p:xfrm>
        <a:graphic>
          <a:graphicData uri="http://schemas.openxmlformats.org/drawingml/2006/table">
            <a:tbl>
              <a:tblPr>
                <a:tableStyleId>{5C22544A-7EE6-4342-B048-85BDC9FD1C3A}</a:tableStyleId>
              </a:tblPr>
              <a:tblGrid>
                <a:gridCol w="852090">
                  <a:extLst>
                    <a:ext uri="{9D8B030D-6E8A-4147-A177-3AD203B41FA5}">
                      <a16:colId xmlns:a16="http://schemas.microsoft.com/office/drawing/2014/main" val="675058312"/>
                    </a:ext>
                  </a:extLst>
                </a:gridCol>
                <a:gridCol w="2180821">
                  <a:extLst>
                    <a:ext uri="{9D8B030D-6E8A-4147-A177-3AD203B41FA5}">
                      <a16:colId xmlns:a16="http://schemas.microsoft.com/office/drawing/2014/main" val="3179882306"/>
                    </a:ext>
                  </a:extLst>
                </a:gridCol>
                <a:gridCol w="2037030">
                  <a:extLst>
                    <a:ext uri="{9D8B030D-6E8A-4147-A177-3AD203B41FA5}">
                      <a16:colId xmlns:a16="http://schemas.microsoft.com/office/drawing/2014/main" val="2887484759"/>
                    </a:ext>
                  </a:extLst>
                </a:gridCol>
                <a:gridCol w="2037030">
                  <a:extLst>
                    <a:ext uri="{9D8B030D-6E8A-4147-A177-3AD203B41FA5}">
                      <a16:colId xmlns:a16="http://schemas.microsoft.com/office/drawing/2014/main" val="3226515988"/>
                    </a:ext>
                  </a:extLst>
                </a:gridCol>
                <a:gridCol w="2037030">
                  <a:extLst>
                    <a:ext uri="{9D8B030D-6E8A-4147-A177-3AD203B41FA5}">
                      <a16:colId xmlns:a16="http://schemas.microsoft.com/office/drawing/2014/main" val="4095863259"/>
                    </a:ext>
                  </a:extLst>
                </a:gridCol>
              </a:tblGrid>
              <a:tr h="191555">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gridSpan="3">
                  <a:txBody>
                    <a:bodyPr/>
                    <a:lstStyle/>
                    <a:p>
                      <a:pPr algn="ctr" fontAlgn="b"/>
                      <a:r>
                        <a:rPr lang="en-US" sz="1000" b="1" u="none" strike="noStrike">
                          <a:effectLst/>
                        </a:rPr>
                        <a:t>Ambient (~21C to ~23C)</a:t>
                      </a:r>
                      <a:endParaRPr lang="en-US" sz="1000" b="1" i="0" u="none" strike="noStrike">
                        <a:solidFill>
                          <a:srgbClr val="000000"/>
                        </a:solidFill>
                        <a:effectLst/>
                        <a:latin typeface="Calibri" panose="020F0502020204030204" pitchFamily="34" charset="0"/>
                      </a:endParaRPr>
                    </a:p>
                  </a:txBody>
                  <a:tcPr marL="6894" marR="6894" marT="6894"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430735319"/>
                  </a:ext>
                </a:extLst>
              </a:tr>
              <a:tr h="191555">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1st Run Video Time</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2nd Run Video (5 minute cool)</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3rd Run Video (5 minute cool)</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120786727"/>
                  </a:ext>
                </a:extLst>
              </a:tr>
              <a:tr h="284300">
                <a:tc>
                  <a:txBody>
                    <a:bodyPr/>
                    <a:lstStyle/>
                    <a:p>
                      <a:pPr algn="ctr" fontAlgn="b"/>
                      <a:r>
                        <a:rPr lang="en-US" sz="1000" b="1" u="none" strike="noStrike">
                          <a:effectLst/>
                        </a:rPr>
                        <a:t>Nikon D6*</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20 min (stopped to preserve </a:t>
                      </a:r>
                      <a:r>
                        <a:rPr lang="en-US" sz="1000" u="none" strike="noStrike" err="1">
                          <a:effectLst/>
                        </a:rPr>
                        <a:t>wifi</a:t>
                      </a:r>
                      <a:r>
                        <a:rPr lang="en-US" sz="1000" u="none" strike="noStrike">
                          <a:effectLst/>
                        </a:rPr>
                        <a:t> connection)</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1303028867"/>
                  </a:ext>
                </a:extLst>
              </a:tr>
              <a:tr h="191555">
                <a:tc>
                  <a:txBody>
                    <a:bodyPr/>
                    <a:lstStyle/>
                    <a:p>
                      <a:pPr algn="ctr" fontAlgn="b"/>
                      <a:r>
                        <a:rPr lang="en-US" sz="1000" b="1" u="none" strike="noStrike">
                          <a:effectLst/>
                        </a:rPr>
                        <a:t>Canon R5</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23 min, 2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8 min, 54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6 min, 7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065955908"/>
                  </a:ext>
                </a:extLst>
              </a:tr>
              <a:tr h="191555">
                <a:tc>
                  <a:txBody>
                    <a:bodyPr/>
                    <a:lstStyle/>
                    <a:p>
                      <a:pPr algn="ctr" fontAlgn="b"/>
                      <a:r>
                        <a:rPr lang="en-US" sz="1000" b="1" u="none" strike="noStrike">
                          <a:effectLst/>
                        </a:rPr>
                        <a:t>Nikon Z7II**</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15 min, 40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failed connection</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failed connection</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930319679"/>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575880622"/>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gridSpan="3">
                  <a:txBody>
                    <a:bodyPr/>
                    <a:lstStyle/>
                    <a:p>
                      <a:pPr algn="ctr" fontAlgn="b"/>
                      <a:r>
                        <a:rPr lang="en-US" sz="1000" b="1" u="none" strike="noStrike">
                          <a:effectLst/>
                        </a:rPr>
                        <a:t>Hot (30C)</a:t>
                      </a:r>
                      <a:endParaRPr lang="en-US" sz="1000" b="1" i="0" u="none" strike="noStrike">
                        <a:solidFill>
                          <a:srgbClr val="000000"/>
                        </a:solidFill>
                        <a:effectLst/>
                        <a:latin typeface="Calibri" panose="020F0502020204030204" pitchFamily="34" charset="0"/>
                      </a:endParaRPr>
                    </a:p>
                  </a:txBody>
                  <a:tcPr marL="6894" marR="6894" marT="6894"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646181753"/>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1st Run Video Time</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2nd Run Video (5 minute cool)</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3rd Run Video (5 minute cool)</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517566174"/>
                  </a:ext>
                </a:extLst>
              </a:tr>
              <a:tr h="191555">
                <a:tc>
                  <a:txBody>
                    <a:bodyPr/>
                    <a:lstStyle/>
                    <a:p>
                      <a:pPr algn="ctr" fontAlgn="b"/>
                      <a:r>
                        <a:rPr lang="en-US" sz="1000" b="1" u="none" strike="noStrike">
                          <a:effectLst/>
                        </a:rPr>
                        <a:t>Nikon D6*</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24 min, 28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2134805568"/>
                  </a:ext>
                </a:extLst>
              </a:tr>
              <a:tr h="191555">
                <a:tc>
                  <a:txBody>
                    <a:bodyPr/>
                    <a:lstStyle/>
                    <a:p>
                      <a:pPr algn="ctr" fontAlgn="b"/>
                      <a:r>
                        <a:rPr lang="en-US" sz="1000" b="1" u="none" strike="noStrike">
                          <a:effectLst/>
                        </a:rPr>
                        <a:t>Canon R5</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25 min, 19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6 min, 43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5 min, 28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9199205"/>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998086994"/>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gridSpan="3">
                  <a:txBody>
                    <a:bodyPr/>
                    <a:lstStyle/>
                    <a:p>
                      <a:pPr algn="ctr" fontAlgn="b"/>
                      <a:r>
                        <a:rPr lang="en-US" sz="1000" b="1" u="none" strike="noStrike">
                          <a:effectLst/>
                        </a:rPr>
                        <a:t>Hot (40C)</a:t>
                      </a:r>
                      <a:endParaRPr lang="en-US" sz="1000" b="1" i="0" u="none" strike="noStrike">
                        <a:solidFill>
                          <a:srgbClr val="000000"/>
                        </a:solidFill>
                        <a:effectLst/>
                        <a:latin typeface="Calibri" panose="020F0502020204030204" pitchFamily="34" charset="0"/>
                      </a:endParaRPr>
                    </a:p>
                  </a:txBody>
                  <a:tcPr marL="6894" marR="6894" marT="6894"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1707130818"/>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1st Run Video Time</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2nd Run Video (5 minute cool)</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3rd Run Video (5 minute cool)</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2042219137"/>
                  </a:ext>
                </a:extLst>
              </a:tr>
              <a:tr h="191555">
                <a:tc>
                  <a:txBody>
                    <a:bodyPr/>
                    <a:lstStyle/>
                    <a:p>
                      <a:pPr algn="ctr" fontAlgn="b"/>
                      <a:r>
                        <a:rPr lang="en-US" sz="1000" b="1" u="none" strike="noStrike">
                          <a:effectLst/>
                        </a:rPr>
                        <a:t>Nikon D6*</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8 min, 57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1072733481"/>
                  </a:ext>
                </a:extLst>
              </a:tr>
              <a:tr h="191555">
                <a:tc>
                  <a:txBody>
                    <a:bodyPr/>
                    <a:lstStyle/>
                    <a:p>
                      <a:pPr algn="ctr" fontAlgn="b"/>
                      <a:r>
                        <a:rPr lang="en-US" sz="1000" b="1" u="none" strike="noStrike">
                          <a:effectLst/>
                        </a:rPr>
                        <a:t>Canon R5</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14 min, 39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6 min, 22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4 min, 9 sec</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2263025547"/>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579100237"/>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gridSpan="3">
                  <a:txBody>
                    <a:bodyPr/>
                    <a:lstStyle/>
                    <a:p>
                      <a:pPr algn="ctr" fontAlgn="b"/>
                      <a:r>
                        <a:rPr lang="en-US" sz="1000" b="1" u="none" strike="noStrike">
                          <a:effectLst/>
                        </a:rPr>
                        <a:t>Hot (40C)</a:t>
                      </a:r>
                      <a:endParaRPr lang="en-US" sz="1000" b="1" i="0" u="none" strike="noStrike">
                        <a:solidFill>
                          <a:srgbClr val="000000"/>
                        </a:solidFill>
                        <a:effectLst/>
                        <a:latin typeface="Calibri" panose="020F0502020204030204" pitchFamily="34" charset="0"/>
                      </a:endParaRPr>
                    </a:p>
                  </a:txBody>
                  <a:tcPr marL="6894" marR="6894" marT="6894"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87922404"/>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1st Run Stills</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2nd Run Stills (5 minute cool)</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3rd Run Stills (5 minute cool)</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1600457735"/>
                  </a:ext>
                </a:extLst>
              </a:tr>
              <a:tr h="191555">
                <a:tc>
                  <a:txBody>
                    <a:bodyPr/>
                    <a:lstStyle/>
                    <a:p>
                      <a:pPr algn="ctr" fontAlgn="b"/>
                      <a:r>
                        <a:rPr lang="en-US" sz="1000" b="1" u="none" strike="noStrike">
                          <a:effectLst/>
                        </a:rPr>
                        <a:t>Nikon D6</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28 Images</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15 Images</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12 Images</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246393584"/>
                  </a:ext>
                </a:extLst>
              </a:tr>
              <a:tr h="191555">
                <a:tc>
                  <a:txBody>
                    <a:bodyPr/>
                    <a:lstStyle/>
                    <a:p>
                      <a:pPr algn="ctr" fontAlgn="b"/>
                      <a:r>
                        <a:rPr lang="en-US" sz="1000" b="1" u="none" strike="noStrike">
                          <a:effectLst/>
                        </a:rPr>
                        <a:t>Canon R5</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34 Images</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12 Images</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10 Images</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293298678"/>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1143822990"/>
                  </a:ext>
                </a:extLst>
              </a:tr>
              <a:tr h="191555">
                <a:tc>
                  <a:txBody>
                    <a:bodyPr/>
                    <a:lstStyle/>
                    <a:p>
                      <a:pPr algn="ctr" fontAlgn="b"/>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b="1" u="none" strike="noStrike">
                          <a:effectLst/>
                        </a:rPr>
                        <a:t>Cold 0C</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b="1" u="none" strike="noStrike">
                          <a:effectLst/>
                        </a:rPr>
                        <a:t>Cold -10C</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b="1" u="none" strike="noStrike">
                          <a:effectLst/>
                        </a:rPr>
                        <a:t>Cold -20C</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b="1" u="none" strike="noStrike">
                          <a:effectLst/>
                        </a:rPr>
                        <a:t>Cold -30C</a:t>
                      </a:r>
                      <a:endParaRPr lang="en-US" sz="1000" b="1"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3147145390"/>
                  </a:ext>
                </a:extLst>
              </a:tr>
              <a:tr h="284300">
                <a:tc>
                  <a:txBody>
                    <a:bodyPr/>
                    <a:lstStyle/>
                    <a:p>
                      <a:pPr algn="ctr" fontAlgn="b"/>
                      <a:r>
                        <a:rPr lang="en-US" sz="1000" b="1" u="none" strike="noStrike">
                          <a:effectLst/>
                        </a:rPr>
                        <a:t>Nikon D6</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r>
                        <a:rPr lang="en-US" sz="1000" u="none" strike="noStrike">
                          <a:effectLst/>
                        </a:rPr>
                        <a:t>Successfully powered and captured video and stills</a:t>
                      </a:r>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lvl="0" algn="ctr">
                        <a:lnSpc>
                          <a:spcPct val="100000"/>
                        </a:lnSpc>
                        <a:spcBef>
                          <a:spcPts val="0"/>
                        </a:spcBef>
                        <a:spcAft>
                          <a:spcPts val="0"/>
                        </a:spcAft>
                        <a:buNone/>
                      </a:pPr>
                      <a:r>
                        <a:rPr lang="en-US" sz="1000" b="0" i="0" u="none" strike="noStrike" noProof="0">
                          <a:effectLst/>
                          <a:latin typeface="Calibri"/>
                        </a:rPr>
                        <a:t>Successfully powered and captured video and stills</a:t>
                      </a:r>
                    </a:p>
                  </a:txBody>
                  <a:tcPr marL="6894" marR="6894" marT="6894" marB="0" anchor="b"/>
                </a:tc>
                <a:tc>
                  <a:txBody>
                    <a:bodyPr/>
                    <a:lstStyle/>
                    <a:p>
                      <a:pPr lvl="0" algn="ctr">
                        <a:lnSpc>
                          <a:spcPct val="100000"/>
                        </a:lnSpc>
                        <a:spcBef>
                          <a:spcPts val="0"/>
                        </a:spcBef>
                        <a:spcAft>
                          <a:spcPts val="0"/>
                        </a:spcAft>
                        <a:buNone/>
                      </a:pPr>
                      <a:r>
                        <a:rPr lang="en-US" sz="1000" b="0" i="0" u="none" strike="noStrike" noProof="0">
                          <a:effectLst/>
                          <a:latin typeface="Calibri"/>
                        </a:rPr>
                        <a:t>Successfully powered and captured video and stills</a:t>
                      </a:r>
                    </a:p>
                  </a:txBody>
                  <a:tcPr marL="6894" marR="6894" marT="6894" marB="0" anchor="b"/>
                </a:tc>
                <a:tc>
                  <a:txBody>
                    <a:bodyPr/>
                    <a:lstStyle/>
                    <a:p>
                      <a:pPr lvl="0" algn="ctr">
                        <a:lnSpc>
                          <a:spcPct val="100000"/>
                        </a:lnSpc>
                        <a:spcBef>
                          <a:spcPts val="0"/>
                        </a:spcBef>
                        <a:spcAft>
                          <a:spcPts val="0"/>
                        </a:spcAft>
                        <a:buNone/>
                      </a:pPr>
                      <a:r>
                        <a:rPr lang="en-US" sz="1000" b="0" i="0" u="none" strike="noStrike" noProof="0">
                          <a:effectLst/>
                          <a:latin typeface="Calibri"/>
                        </a:rPr>
                        <a:t>Successfully powered and captured video and stills</a:t>
                      </a:r>
                    </a:p>
                  </a:txBody>
                  <a:tcPr marL="6894" marR="6894" marT="6894" marB="0" anchor="b"/>
                </a:tc>
                <a:extLst>
                  <a:ext uri="{0D108BD9-81ED-4DB2-BD59-A6C34878D82A}">
                    <a16:rowId xmlns:a16="http://schemas.microsoft.com/office/drawing/2014/main" val="2048680312"/>
                  </a:ext>
                </a:extLst>
              </a:tr>
              <a:tr h="284300">
                <a:tc>
                  <a:txBody>
                    <a:bodyPr/>
                    <a:lstStyle/>
                    <a:p>
                      <a:pPr algn="ctr" fontAlgn="b"/>
                      <a:r>
                        <a:rPr lang="en-US" sz="1000" b="1" u="none" strike="noStrike">
                          <a:effectLst/>
                        </a:rPr>
                        <a:t>Canon R5</a:t>
                      </a:r>
                      <a:endParaRPr lang="en-US" sz="1000" b="1" i="0" u="none" strike="noStrike">
                        <a:solidFill>
                          <a:srgbClr val="000000"/>
                        </a:solidFill>
                        <a:effectLst/>
                        <a:latin typeface="Calibri" panose="020F0502020204030204" pitchFamily="34" charset="0"/>
                      </a:endParaRPr>
                    </a:p>
                  </a:txBody>
                  <a:tcPr marL="6894" marR="6894" marT="6894" marB="0" anchor="b"/>
                </a:tc>
                <a:tc>
                  <a:txBody>
                    <a:bodyPr/>
                    <a:lstStyle/>
                    <a:p>
                      <a:pPr lvl="0" algn="ctr">
                        <a:lnSpc>
                          <a:spcPct val="100000"/>
                        </a:lnSpc>
                        <a:spcBef>
                          <a:spcPts val="0"/>
                        </a:spcBef>
                        <a:spcAft>
                          <a:spcPts val="0"/>
                        </a:spcAft>
                        <a:buNone/>
                      </a:pPr>
                      <a:r>
                        <a:rPr lang="en-US" sz="1000" b="0" i="0" u="none" strike="noStrike" noProof="0">
                          <a:effectLst/>
                          <a:latin typeface="Calibri"/>
                        </a:rPr>
                        <a:t>Successfully powered and captured video and stills</a:t>
                      </a:r>
                    </a:p>
                  </a:txBody>
                  <a:tcPr marL="6894" marR="6894" marT="6894" marB="0" anchor="b"/>
                </a:tc>
                <a:tc>
                  <a:txBody>
                    <a:bodyPr/>
                    <a:lstStyle/>
                    <a:p>
                      <a:pPr lvl="0" algn="ctr">
                        <a:lnSpc>
                          <a:spcPct val="100000"/>
                        </a:lnSpc>
                        <a:spcBef>
                          <a:spcPts val="0"/>
                        </a:spcBef>
                        <a:spcAft>
                          <a:spcPts val="0"/>
                        </a:spcAft>
                        <a:buNone/>
                      </a:pPr>
                      <a:r>
                        <a:rPr lang="en-US" sz="1000" b="0" i="0" u="none" strike="noStrike" noProof="0">
                          <a:effectLst/>
                          <a:latin typeface="Calibri"/>
                        </a:rPr>
                        <a:t>Successfully powered and captured video and stills</a:t>
                      </a:r>
                    </a:p>
                  </a:txBody>
                  <a:tcPr marL="6894" marR="6894" marT="6894" marB="0" anchor="b"/>
                </a:tc>
                <a:tc>
                  <a:txBody>
                    <a:bodyPr/>
                    <a:lstStyle/>
                    <a:p>
                      <a:pPr lvl="0" algn="ctr">
                        <a:lnSpc>
                          <a:spcPct val="100000"/>
                        </a:lnSpc>
                        <a:spcBef>
                          <a:spcPts val="0"/>
                        </a:spcBef>
                        <a:spcAft>
                          <a:spcPts val="0"/>
                        </a:spcAft>
                        <a:buNone/>
                      </a:pPr>
                      <a:r>
                        <a:rPr lang="en-US" sz="1000" b="0" i="0" u="none" strike="noStrike" noProof="0">
                          <a:effectLst/>
                          <a:latin typeface="Calibri"/>
                        </a:rPr>
                        <a:t>Successfully powered and captured video and stills</a:t>
                      </a:r>
                    </a:p>
                  </a:txBody>
                  <a:tcPr marL="6894" marR="6894" marT="6894" marB="0" anchor="b"/>
                </a:tc>
                <a:tc>
                  <a:txBody>
                    <a:bodyPr/>
                    <a:lstStyle/>
                    <a:p>
                      <a:pPr lvl="0" algn="ctr">
                        <a:lnSpc>
                          <a:spcPct val="100000"/>
                        </a:lnSpc>
                        <a:spcBef>
                          <a:spcPts val="0"/>
                        </a:spcBef>
                        <a:spcAft>
                          <a:spcPts val="0"/>
                        </a:spcAft>
                        <a:buNone/>
                      </a:pPr>
                      <a:r>
                        <a:rPr lang="en-US" sz="1000" b="0" i="0" u="none" strike="noStrike" noProof="0">
                          <a:effectLst/>
                          <a:latin typeface="Calibri"/>
                        </a:rPr>
                        <a:t>Successfully powered and captured video and stills</a:t>
                      </a:r>
                    </a:p>
                  </a:txBody>
                  <a:tcPr marL="6894" marR="6894" marT="6894" marB="0" anchor="b"/>
                </a:tc>
                <a:extLst>
                  <a:ext uri="{0D108BD9-81ED-4DB2-BD59-A6C34878D82A}">
                    <a16:rowId xmlns:a16="http://schemas.microsoft.com/office/drawing/2014/main" val="4054696185"/>
                  </a:ext>
                </a:extLst>
              </a:tr>
              <a:tr h="191555">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6894" marR="6894" marT="689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2451208981"/>
                  </a:ext>
                </a:extLst>
              </a:tr>
              <a:tr h="191555">
                <a:tc gridSpan="4">
                  <a:txBody>
                    <a:bodyPr/>
                    <a:lstStyle/>
                    <a:p>
                      <a:pPr algn="l" fontAlgn="b"/>
                      <a:r>
                        <a:rPr lang="en-US" sz="1000" u="none" strike="noStrike">
                          <a:effectLst/>
                        </a:rPr>
                        <a:t>* Due to perceived risk of connection loss like Z7II, only one run of video was taken at each temperature</a:t>
                      </a:r>
                      <a:endParaRPr lang="en-US" sz="1000" b="0" i="0" u="none" strike="noStrike">
                        <a:solidFill>
                          <a:srgbClr val="000000"/>
                        </a:solidFill>
                        <a:effectLst/>
                        <a:latin typeface="Calibri" panose="020F0502020204030204" pitchFamily="34" charset="0"/>
                      </a:endParaRPr>
                    </a:p>
                  </a:txBody>
                  <a:tcPr marL="6894" marR="6894" marT="6894"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423915821"/>
                  </a:ext>
                </a:extLst>
              </a:tr>
              <a:tr h="191555">
                <a:tc gridSpan="4">
                  <a:txBody>
                    <a:bodyPr/>
                    <a:lstStyle/>
                    <a:p>
                      <a:pPr algn="l" fontAlgn="b"/>
                      <a:r>
                        <a:rPr lang="en-US" sz="1000" u="none" strike="noStrike">
                          <a:effectLst/>
                        </a:rPr>
                        <a:t>** lost connection and could not reconnect. May not have overheated at 15 min, 40 sec.</a:t>
                      </a:r>
                      <a:endParaRPr lang="en-US" sz="1000" b="0" i="0" u="none" strike="noStrike">
                        <a:solidFill>
                          <a:srgbClr val="000000"/>
                        </a:solidFill>
                        <a:effectLst/>
                        <a:latin typeface="Calibri" panose="020F0502020204030204" pitchFamily="34" charset="0"/>
                      </a:endParaRPr>
                    </a:p>
                  </a:txBody>
                  <a:tcPr marL="6894" marR="6894" marT="6894"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94" marR="6894" marT="6894" marB="0" anchor="b"/>
                </a:tc>
                <a:extLst>
                  <a:ext uri="{0D108BD9-81ED-4DB2-BD59-A6C34878D82A}">
                    <a16:rowId xmlns:a16="http://schemas.microsoft.com/office/drawing/2014/main" val="2258266815"/>
                  </a:ext>
                </a:extLst>
              </a:tr>
            </a:tbl>
          </a:graphicData>
        </a:graphic>
      </p:graphicFrame>
      <p:sp>
        <p:nvSpPr>
          <p:cNvPr id="5" name="Title 4">
            <a:extLst>
              <a:ext uri="{FF2B5EF4-FFF2-40B4-BE49-F238E27FC236}">
                <a16:creationId xmlns:a16="http://schemas.microsoft.com/office/drawing/2014/main" id="{91D12DB5-32EA-408F-A769-1DC4859008ED}"/>
              </a:ext>
            </a:extLst>
          </p:cNvPr>
          <p:cNvSpPr>
            <a:spLocks noGrp="1"/>
          </p:cNvSpPr>
          <p:nvPr>
            <p:ph type="title"/>
          </p:nvPr>
        </p:nvSpPr>
        <p:spPr/>
        <p:txBody>
          <a:bodyPr/>
          <a:lstStyle/>
          <a:p>
            <a:r>
              <a:rPr lang="en-US"/>
              <a:t>Vacuum Test Operations</a:t>
            </a:r>
          </a:p>
        </p:txBody>
      </p:sp>
    </p:spTree>
    <p:extLst>
      <p:ext uri="{BB962C8B-B14F-4D97-AF65-F5344CB8AC3E}">
        <p14:creationId xmlns:p14="http://schemas.microsoft.com/office/powerpoint/2010/main" val="312763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DE82B0A-342B-45FF-99A8-C19D414EDC7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0FD3EFEF-8D70-4727-80F8-7247709F9AFA}"/>
              </a:ext>
            </a:extLst>
          </p:cNvPr>
          <p:cNvSpPr>
            <a:spLocks noGrp="1"/>
          </p:cNvSpPr>
          <p:nvPr>
            <p:ph idx="1"/>
          </p:nvPr>
        </p:nvSpPr>
        <p:spPr/>
        <p:txBody>
          <a:bodyPr/>
          <a:lstStyle/>
          <a:p>
            <a:r>
              <a:rPr lang="en-US" dirty="0"/>
              <a:t>Inside the closed chamber with ambient pressure, the Z7II recorded video for 45 minutes before we stopped recording. It could have continued recording video in this environment. We do not think the connectivity was due to the chamber material.</a:t>
            </a:r>
          </a:p>
          <a:p>
            <a:r>
              <a:rPr lang="en-US" dirty="0"/>
              <a:t>Once we reached 1x10e-5 torr, the camera could record video for 15 minutes, 40 seconds prior to losing connectivity and could not reconnect.</a:t>
            </a:r>
          </a:p>
          <a:p>
            <a:endParaRPr lang="en-US" dirty="0"/>
          </a:p>
        </p:txBody>
      </p:sp>
      <p:sp>
        <p:nvSpPr>
          <p:cNvPr id="3" name="Footer Placeholder 2">
            <a:extLst>
              <a:ext uri="{FF2B5EF4-FFF2-40B4-BE49-F238E27FC236}">
                <a16:creationId xmlns:a16="http://schemas.microsoft.com/office/drawing/2014/main" id="{AD6A65C3-620E-4329-AF4D-6679CF8D8317}"/>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8289BAB6-589A-4A41-8010-F91ED099E426}"/>
              </a:ext>
            </a:extLst>
          </p:cNvPr>
          <p:cNvSpPr>
            <a:spLocks noGrp="1"/>
          </p:cNvSpPr>
          <p:nvPr>
            <p:ph type="sldNum" sz="quarter" idx="12"/>
          </p:nvPr>
        </p:nvSpPr>
        <p:spPr/>
        <p:txBody>
          <a:bodyPr/>
          <a:lstStyle/>
          <a:p>
            <a:fld id="{8454D69F-6BDB-A24B-9F6F-BE19DF86BD01}" type="slidenum">
              <a:rPr lang="en-US" smtClean="0"/>
              <a:t>18</a:t>
            </a:fld>
            <a:endParaRPr lang="en-US"/>
          </a:p>
        </p:txBody>
      </p:sp>
      <p:sp>
        <p:nvSpPr>
          <p:cNvPr id="5" name="Title 4">
            <a:extLst>
              <a:ext uri="{FF2B5EF4-FFF2-40B4-BE49-F238E27FC236}">
                <a16:creationId xmlns:a16="http://schemas.microsoft.com/office/drawing/2014/main" id="{2DC2958E-8A20-4B2B-81A1-E07C1215480B}"/>
              </a:ext>
            </a:extLst>
          </p:cNvPr>
          <p:cNvSpPr>
            <a:spLocks noGrp="1"/>
          </p:cNvSpPr>
          <p:nvPr>
            <p:ph type="title"/>
          </p:nvPr>
        </p:nvSpPr>
        <p:spPr/>
        <p:txBody>
          <a:bodyPr/>
          <a:lstStyle/>
          <a:p>
            <a:r>
              <a:rPr lang="en-US"/>
              <a:t>Z7II Connectivity</a:t>
            </a:r>
          </a:p>
        </p:txBody>
      </p:sp>
    </p:spTree>
    <p:extLst>
      <p:ext uri="{BB962C8B-B14F-4D97-AF65-F5344CB8AC3E}">
        <p14:creationId xmlns:p14="http://schemas.microsoft.com/office/powerpoint/2010/main" val="163330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6B5F63D-8BD3-4E00-9EB4-1B323489CA4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C88F17E-0F3B-4FDA-8B2A-985D571467D4}"/>
              </a:ext>
            </a:extLst>
          </p:cNvPr>
          <p:cNvGrpSpPr/>
          <p:nvPr/>
        </p:nvGrpSpPr>
        <p:grpSpPr>
          <a:xfrm>
            <a:off x="-724828" y="-81368"/>
            <a:ext cx="9868828" cy="1377176"/>
            <a:chOff x="-724828" y="-81368"/>
            <a:chExt cx="9868828" cy="1377176"/>
          </a:xfrm>
        </p:grpSpPr>
        <p:sp>
          <p:nvSpPr>
            <p:cNvPr id="14" name="Rectangle 13">
              <a:extLst>
                <a:ext uri="{FF2B5EF4-FFF2-40B4-BE49-F238E27FC236}">
                  <a16:creationId xmlns:a16="http://schemas.microsoft.com/office/drawing/2014/main" id="{DAF423AF-AC1A-4527-BA44-F95F42D46AAE}"/>
                </a:ext>
              </a:extLst>
            </p:cNvPr>
            <p:cNvSpPr/>
            <p:nvPr/>
          </p:nvSpPr>
          <p:spPr>
            <a:xfrm>
              <a:off x="0" y="-3438"/>
              <a:ext cx="9144000" cy="118489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8515F0D-7D6D-49A8-B95B-7162A6DC1B46}"/>
                </a:ext>
              </a:extLst>
            </p:cNvPr>
            <p:cNvPicPr>
              <a:picLocks noChangeAspect="1"/>
            </p:cNvPicPr>
            <p:nvPr/>
          </p:nvPicPr>
          <p:blipFill>
            <a:blip r:embed="rId3"/>
            <a:stretch>
              <a:fillRect/>
            </a:stretch>
          </p:blipFill>
          <p:spPr>
            <a:xfrm>
              <a:off x="7889488" y="16103"/>
              <a:ext cx="1137424" cy="1137424"/>
            </a:xfrm>
            <a:prstGeom prst="rect">
              <a:avLst/>
            </a:prstGeom>
          </p:spPr>
        </p:pic>
        <p:pic>
          <p:nvPicPr>
            <p:cNvPr id="16" name="Picture 15">
              <a:extLst>
                <a:ext uri="{FF2B5EF4-FFF2-40B4-BE49-F238E27FC236}">
                  <a16:creationId xmlns:a16="http://schemas.microsoft.com/office/drawing/2014/main" id="{82FD704A-B6B7-4018-8ED1-AF0D409EB384}"/>
                </a:ext>
              </a:extLst>
            </p:cNvPr>
            <p:cNvPicPr>
              <a:picLocks noChangeAspect="1"/>
            </p:cNvPicPr>
            <p:nvPr/>
          </p:nvPicPr>
          <p:blipFill>
            <a:blip r:embed="rId4"/>
            <a:stretch>
              <a:fillRect/>
            </a:stretch>
          </p:blipFill>
          <p:spPr>
            <a:xfrm>
              <a:off x="-724828" y="-81368"/>
              <a:ext cx="2754352" cy="1377176"/>
            </a:xfrm>
            <a:prstGeom prst="rect">
              <a:avLst/>
            </a:prstGeom>
          </p:spPr>
        </p:pic>
        <p:cxnSp>
          <p:nvCxnSpPr>
            <p:cNvPr id="17" name="Straight Connector 16">
              <a:extLst>
                <a:ext uri="{FF2B5EF4-FFF2-40B4-BE49-F238E27FC236}">
                  <a16:creationId xmlns:a16="http://schemas.microsoft.com/office/drawing/2014/main" id="{A64112F9-F063-4565-B02A-1114F1826E7A}"/>
                </a:ext>
              </a:extLst>
            </p:cNvPr>
            <p:cNvCxnSpPr/>
            <p:nvPr/>
          </p:nvCxnSpPr>
          <p:spPr>
            <a:xfrm>
              <a:off x="0" y="1216228"/>
              <a:ext cx="9144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a16="http://schemas.microsoft.com/office/drawing/2014/main" id="{49336BD4-6354-654D-A446-AECC37BF8F31}"/>
              </a:ext>
            </a:extLst>
          </p:cNvPr>
          <p:cNvSpPr txBox="1">
            <a:spLocks/>
          </p:cNvSpPr>
          <p:nvPr/>
        </p:nvSpPr>
        <p:spPr>
          <a:xfrm>
            <a:off x="1485901" y="306949"/>
            <a:ext cx="6172200" cy="8336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rPr>
              <a:t>Thermal Vac Test Diagram</a:t>
            </a:r>
          </a:p>
          <a:p>
            <a:endParaRPr lang="en-US" sz="4000">
              <a:solidFill>
                <a:schemeClr val="bg1"/>
              </a:solidFill>
            </a:endParaRPr>
          </a:p>
        </p:txBody>
      </p:sp>
      <p:pic>
        <p:nvPicPr>
          <p:cNvPr id="3" name="Picture 2">
            <a:extLst>
              <a:ext uri="{FF2B5EF4-FFF2-40B4-BE49-F238E27FC236}">
                <a16:creationId xmlns:a16="http://schemas.microsoft.com/office/drawing/2014/main" id="{3CE19155-F4DE-46E0-BF7E-73671C0EDA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0530" y="1554647"/>
            <a:ext cx="8282940" cy="4801704"/>
          </a:xfrm>
          <a:prstGeom prst="rect">
            <a:avLst/>
          </a:prstGeom>
        </p:spPr>
      </p:pic>
      <p:sp>
        <p:nvSpPr>
          <p:cNvPr id="2" name="Footer Placeholder 1">
            <a:extLst>
              <a:ext uri="{FF2B5EF4-FFF2-40B4-BE49-F238E27FC236}">
                <a16:creationId xmlns:a16="http://schemas.microsoft.com/office/drawing/2014/main" id="{55CECACF-D543-4DB0-80FA-27C429653E84}"/>
              </a:ext>
            </a:extLst>
          </p:cNvPr>
          <p:cNvSpPr>
            <a:spLocks noGrp="1"/>
          </p:cNvSpPr>
          <p:nvPr>
            <p:ph type="ftr" sz="quarter" idx="11"/>
          </p:nvPr>
        </p:nvSpPr>
        <p:spPr/>
        <p:txBody>
          <a:bodyPr/>
          <a:lstStyle/>
          <a:p>
            <a:r>
              <a:rPr lang="en-US"/>
              <a:t>Handheld Camera TRR</a:t>
            </a:r>
          </a:p>
        </p:txBody>
      </p:sp>
      <p:sp>
        <p:nvSpPr>
          <p:cNvPr id="4" name="Slide Number Placeholder 3">
            <a:extLst>
              <a:ext uri="{FF2B5EF4-FFF2-40B4-BE49-F238E27FC236}">
                <a16:creationId xmlns:a16="http://schemas.microsoft.com/office/drawing/2014/main" id="{3109B018-C138-4ED9-8A3C-6980D5EE90DD}"/>
              </a:ext>
            </a:extLst>
          </p:cNvPr>
          <p:cNvSpPr>
            <a:spLocks noGrp="1"/>
          </p:cNvSpPr>
          <p:nvPr>
            <p:ph type="sldNum" sz="quarter" idx="12"/>
          </p:nvPr>
        </p:nvSpPr>
        <p:spPr/>
        <p:txBody>
          <a:bodyPr/>
          <a:lstStyle/>
          <a:p>
            <a:fld id="{8454D69F-6BDB-A24B-9F6F-BE19DF86BD01}" type="slidenum">
              <a:rPr lang="en-US" smtClean="0"/>
              <a:t>19</a:t>
            </a:fld>
            <a:endParaRPr lang="en-US"/>
          </a:p>
        </p:txBody>
      </p:sp>
    </p:spTree>
    <p:extLst>
      <p:ext uri="{BB962C8B-B14F-4D97-AF65-F5344CB8AC3E}">
        <p14:creationId xmlns:p14="http://schemas.microsoft.com/office/powerpoint/2010/main" val="49755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CED6409-2D32-4EA3-A8F9-EF50F7F1770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AFB2DE51-6902-458E-8672-DB7018D85A9E}"/>
              </a:ext>
            </a:extLst>
          </p:cNvPr>
          <p:cNvSpPr>
            <a:spLocks noGrp="1"/>
          </p:cNvSpPr>
          <p:nvPr>
            <p:ph idx="1"/>
          </p:nvPr>
        </p:nvSpPr>
        <p:spPr>
          <a:xfrm>
            <a:off x="628650" y="1412593"/>
            <a:ext cx="7886700" cy="4351338"/>
          </a:xfrm>
        </p:spPr>
        <p:txBody>
          <a:bodyPr vert="horz" lIns="91440" tIns="45720" rIns="91440" bIns="45720" rtlCol="0" anchor="t">
            <a:normAutofit/>
          </a:bodyPr>
          <a:lstStyle/>
          <a:p>
            <a:r>
              <a:rPr lang="en-US" b="1" dirty="0"/>
              <a:t>Thermal Vacuum</a:t>
            </a:r>
            <a:r>
              <a:rPr lang="en-US" dirty="0"/>
              <a:t>: The Canon R5 (mirrorless) and Nikon D6 (DSLR) showed similar operational characteristics from -30C to +40C in a vacuum. Both cameras survived thermal vacuum testing. (Nikon Z9 was not available at the time vacuum testing occurred)</a:t>
            </a:r>
            <a:endParaRPr lang="en-US" dirty="0">
              <a:cs typeface="Calibri"/>
            </a:endParaRPr>
          </a:p>
          <a:p>
            <a:r>
              <a:rPr lang="en-US" b="1" dirty="0"/>
              <a:t>Radiation</a:t>
            </a:r>
            <a:r>
              <a:rPr lang="en-US" dirty="0"/>
              <a:t>*: Read capability of 4 </a:t>
            </a:r>
            <a:r>
              <a:rPr lang="en-US" dirty="0" err="1"/>
              <a:t>CFExpress</a:t>
            </a:r>
            <a:r>
              <a:rPr lang="en-US" dirty="0"/>
              <a:t> cards was tested in proton environment.</a:t>
            </a:r>
          </a:p>
        </p:txBody>
      </p:sp>
      <p:sp>
        <p:nvSpPr>
          <p:cNvPr id="3" name="Footer Placeholder 2">
            <a:extLst>
              <a:ext uri="{FF2B5EF4-FFF2-40B4-BE49-F238E27FC236}">
                <a16:creationId xmlns:a16="http://schemas.microsoft.com/office/drawing/2014/main" id="{60D9CC53-608C-45AD-ACF9-8834B3B735A5}"/>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87D1187A-0472-4D85-A5BC-5C1F1C336755}"/>
              </a:ext>
            </a:extLst>
          </p:cNvPr>
          <p:cNvSpPr>
            <a:spLocks noGrp="1"/>
          </p:cNvSpPr>
          <p:nvPr>
            <p:ph type="sldNum" sz="quarter" idx="12"/>
          </p:nvPr>
        </p:nvSpPr>
        <p:spPr/>
        <p:txBody>
          <a:bodyPr/>
          <a:lstStyle/>
          <a:p>
            <a:fld id="{8454D69F-6BDB-A24B-9F6F-BE19DF86BD01}" type="slidenum">
              <a:rPr lang="en-US" smtClean="0"/>
              <a:t>2</a:t>
            </a:fld>
            <a:endParaRPr lang="en-US"/>
          </a:p>
        </p:txBody>
      </p:sp>
      <p:sp>
        <p:nvSpPr>
          <p:cNvPr id="5" name="Title 4">
            <a:extLst>
              <a:ext uri="{FF2B5EF4-FFF2-40B4-BE49-F238E27FC236}">
                <a16:creationId xmlns:a16="http://schemas.microsoft.com/office/drawing/2014/main" id="{844FD938-CDBE-4340-B2A5-141AF521DF1C}"/>
              </a:ext>
            </a:extLst>
          </p:cNvPr>
          <p:cNvSpPr>
            <a:spLocks noGrp="1"/>
          </p:cNvSpPr>
          <p:nvPr>
            <p:ph type="title"/>
          </p:nvPr>
        </p:nvSpPr>
        <p:spPr/>
        <p:txBody>
          <a:bodyPr/>
          <a:lstStyle/>
          <a:p>
            <a:r>
              <a:rPr lang="en-US"/>
              <a:t>Summary of Test Results</a:t>
            </a:r>
          </a:p>
        </p:txBody>
      </p:sp>
      <p:sp>
        <p:nvSpPr>
          <p:cNvPr id="8" name="TextBox 7">
            <a:extLst>
              <a:ext uri="{FF2B5EF4-FFF2-40B4-BE49-F238E27FC236}">
                <a16:creationId xmlns:a16="http://schemas.microsoft.com/office/drawing/2014/main" id="{24C6E26B-F388-4272-8FFB-E53518D60377}"/>
              </a:ext>
            </a:extLst>
          </p:cNvPr>
          <p:cNvSpPr txBox="1"/>
          <p:nvPr/>
        </p:nvSpPr>
        <p:spPr>
          <a:xfrm>
            <a:off x="472363" y="5163767"/>
            <a:ext cx="8084974" cy="1200329"/>
          </a:xfrm>
          <a:prstGeom prst="rect">
            <a:avLst/>
          </a:prstGeom>
          <a:noFill/>
        </p:spPr>
        <p:txBody>
          <a:bodyPr wrap="square">
            <a:spAutoFit/>
          </a:bodyPr>
          <a:lstStyle/>
          <a:p>
            <a:r>
              <a:rPr lang="en-US" dirty="0">
                <a:solidFill>
                  <a:srgbClr val="FF0000"/>
                </a:solidFill>
              </a:rPr>
              <a:t>*Radiation testing results are highly dependent on test setup, proton flux, and total fluence.  The results of this presentation are NOT intended to drive product selection.  Duplicate and independent testing is necessary to assess radiation tolerance for a specific environment.</a:t>
            </a:r>
          </a:p>
        </p:txBody>
      </p:sp>
    </p:spTree>
    <p:extLst>
      <p:ext uri="{BB962C8B-B14F-4D97-AF65-F5344CB8AC3E}">
        <p14:creationId xmlns:p14="http://schemas.microsoft.com/office/powerpoint/2010/main" val="29060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8A84DC0-4F58-49B6-ACF2-51AC8D29508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41DD612-381E-4F46-8DE4-68D9FA4A1705}"/>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AE12BA53-542A-4BFB-BB0C-105BBEEA9306}"/>
              </a:ext>
            </a:extLst>
          </p:cNvPr>
          <p:cNvSpPr>
            <a:spLocks noGrp="1"/>
          </p:cNvSpPr>
          <p:nvPr>
            <p:ph type="sldNum" sz="quarter" idx="12"/>
          </p:nvPr>
        </p:nvSpPr>
        <p:spPr/>
        <p:txBody>
          <a:bodyPr/>
          <a:lstStyle/>
          <a:p>
            <a:fld id="{8454D69F-6BDB-A24B-9F6F-BE19DF86BD01}" type="slidenum">
              <a:rPr lang="en-US" smtClean="0"/>
              <a:t>20</a:t>
            </a:fld>
            <a:endParaRPr lang="en-US"/>
          </a:p>
        </p:txBody>
      </p:sp>
      <p:sp>
        <p:nvSpPr>
          <p:cNvPr id="5" name="Title 4">
            <a:extLst>
              <a:ext uri="{FF2B5EF4-FFF2-40B4-BE49-F238E27FC236}">
                <a16:creationId xmlns:a16="http://schemas.microsoft.com/office/drawing/2014/main" id="{067C3D52-6520-4B14-AD7F-616F4447BF9E}"/>
              </a:ext>
            </a:extLst>
          </p:cNvPr>
          <p:cNvSpPr>
            <a:spLocks noGrp="1"/>
          </p:cNvSpPr>
          <p:nvPr>
            <p:ph type="title"/>
          </p:nvPr>
        </p:nvSpPr>
        <p:spPr/>
        <p:txBody>
          <a:bodyPr/>
          <a:lstStyle/>
          <a:p>
            <a:r>
              <a:rPr lang="en-US"/>
              <a:t>Temp Plots (Ambient)</a:t>
            </a:r>
          </a:p>
        </p:txBody>
      </p:sp>
      <p:pic>
        <p:nvPicPr>
          <p:cNvPr id="11" name="Picture 11">
            <a:extLst>
              <a:ext uri="{FF2B5EF4-FFF2-40B4-BE49-F238E27FC236}">
                <a16:creationId xmlns:a16="http://schemas.microsoft.com/office/drawing/2014/main" id="{BD88A88E-23A3-4615-838B-55A4813837C1}"/>
              </a:ext>
            </a:extLst>
          </p:cNvPr>
          <p:cNvPicPr>
            <a:picLocks noGrp="1" noChangeAspect="1"/>
          </p:cNvPicPr>
          <p:nvPr>
            <p:ph idx="1"/>
          </p:nvPr>
        </p:nvPicPr>
        <p:blipFill>
          <a:blip r:embed="rId3"/>
          <a:stretch>
            <a:fillRect/>
          </a:stretch>
        </p:blipFill>
        <p:spPr>
          <a:xfrm>
            <a:off x="1194214" y="1429625"/>
            <a:ext cx="6755572" cy="4900338"/>
          </a:xfrm>
        </p:spPr>
      </p:pic>
      <p:sp>
        <p:nvSpPr>
          <p:cNvPr id="2" name="Arrow: Right 1">
            <a:extLst>
              <a:ext uri="{FF2B5EF4-FFF2-40B4-BE49-F238E27FC236}">
                <a16:creationId xmlns:a16="http://schemas.microsoft.com/office/drawing/2014/main" id="{C5E047AB-120F-41CC-9AE8-D1210F71B2D3}"/>
              </a:ext>
            </a:extLst>
          </p:cNvPr>
          <p:cNvSpPr/>
          <p:nvPr/>
        </p:nvSpPr>
        <p:spPr>
          <a:xfrm rot="12060000">
            <a:off x="2006375" y="4923850"/>
            <a:ext cx="552061" cy="178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D7F33B2-6B0C-4CA7-B01D-556C4EA211E9}"/>
              </a:ext>
            </a:extLst>
          </p:cNvPr>
          <p:cNvSpPr/>
          <p:nvPr/>
        </p:nvSpPr>
        <p:spPr>
          <a:xfrm rot="12060000">
            <a:off x="2799477" y="3438727"/>
            <a:ext cx="552061" cy="178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111BEE5-C8C0-41EE-83E9-1C7E3FD673F0}"/>
              </a:ext>
            </a:extLst>
          </p:cNvPr>
          <p:cNvSpPr/>
          <p:nvPr/>
        </p:nvSpPr>
        <p:spPr>
          <a:xfrm rot="13260000">
            <a:off x="3328211" y="2723380"/>
            <a:ext cx="552061" cy="178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4C0F1B4-4089-4013-9A1D-6AB3A7D1F930}"/>
              </a:ext>
            </a:extLst>
          </p:cNvPr>
          <p:cNvSpPr/>
          <p:nvPr/>
        </p:nvSpPr>
        <p:spPr>
          <a:xfrm rot="13260000">
            <a:off x="3701435" y="2560094"/>
            <a:ext cx="552061" cy="178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F25F603-34AC-4EFD-B368-A3D949882E62}"/>
              </a:ext>
            </a:extLst>
          </p:cNvPr>
          <p:cNvSpPr/>
          <p:nvPr/>
        </p:nvSpPr>
        <p:spPr>
          <a:xfrm rot="13260000">
            <a:off x="4097986" y="2342380"/>
            <a:ext cx="552061" cy="178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A03289-0475-4A66-9B6C-F88257ACBB88}"/>
              </a:ext>
            </a:extLst>
          </p:cNvPr>
          <p:cNvSpPr txBox="1"/>
          <p:nvPr/>
        </p:nvSpPr>
        <p:spPr>
          <a:xfrm>
            <a:off x="2052296" y="5099683"/>
            <a:ext cx="853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Run #1</a:t>
            </a:r>
          </a:p>
        </p:txBody>
      </p:sp>
      <p:sp>
        <p:nvSpPr>
          <p:cNvPr id="12" name="TextBox 11">
            <a:extLst>
              <a:ext uri="{FF2B5EF4-FFF2-40B4-BE49-F238E27FC236}">
                <a16:creationId xmlns:a16="http://schemas.microsoft.com/office/drawing/2014/main" id="{0F68365D-1AB3-45E2-A28A-90B3229CCB64}"/>
              </a:ext>
            </a:extLst>
          </p:cNvPr>
          <p:cNvSpPr txBox="1"/>
          <p:nvPr/>
        </p:nvSpPr>
        <p:spPr>
          <a:xfrm>
            <a:off x="2853173" y="3619887"/>
            <a:ext cx="853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Run #2</a:t>
            </a:r>
          </a:p>
        </p:txBody>
      </p:sp>
      <p:sp>
        <p:nvSpPr>
          <p:cNvPr id="13" name="TextBox 12">
            <a:extLst>
              <a:ext uri="{FF2B5EF4-FFF2-40B4-BE49-F238E27FC236}">
                <a16:creationId xmlns:a16="http://schemas.microsoft.com/office/drawing/2014/main" id="{6C426FFF-DE5C-4BD4-8E6C-43DB42C01FDB}"/>
              </a:ext>
            </a:extLst>
          </p:cNvPr>
          <p:cNvSpPr txBox="1"/>
          <p:nvPr/>
        </p:nvSpPr>
        <p:spPr>
          <a:xfrm>
            <a:off x="3312173" y="2977826"/>
            <a:ext cx="853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Run #3</a:t>
            </a:r>
          </a:p>
        </p:txBody>
      </p:sp>
      <p:sp>
        <p:nvSpPr>
          <p:cNvPr id="14" name="TextBox 13">
            <a:extLst>
              <a:ext uri="{FF2B5EF4-FFF2-40B4-BE49-F238E27FC236}">
                <a16:creationId xmlns:a16="http://schemas.microsoft.com/office/drawing/2014/main" id="{76DE5213-3549-49B2-8546-283C1458117E}"/>
              </a:ext>
            </a:extLst>
          </p:cNvPr>
          <p:cNvSpPr txBox="1"/>
          <p:nvPr/>
        </p:nvSpPr>
        <p:spPr>
          <a:xfrm>
            <a:off x="4144153" y="2744560"/>
            <a:ext cx="853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Run #4</a:t>
            </a:r>
          </a:p>
        </p:txBody>
      </p:sp>
      <p:sp>
        <p:nvSpPr>
          <p:cNvPr id="15" name="TextBox 14">
            <a:extLst>
              <a:ext uri="{FF2B5EF4-FFF2-40B4-BE49-F238E27FC236}">
                <a16:creationId xmlns:a16="http://schemas.microsoft.com/office/drawing/2014/main" id="{A0E6A01B-601B-471D-939F-9B424D28F43E}"/>
              </a:ext>
            </a:extLst>
          </p:cNvPr>
          <p:cNvSpPr txBox="1"/>
          <p:nvPr/>
        </p:nvSpPr>
        <p:spPr>
          <a:xfrm>
            <a:off x="4571806" y="2285805"/>
            <a:ext cx="853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Run #5</a:t>
            </a:r>
          </a:p>
        </p:txBody>
      </p:sp>
      <p:sp>
        <p:nvSpPr>
          <p:cNvPr id="16" name="Arrow: Right 15">
            <a:extLst>
              <a:ext uri="{FF2B5EF4-FFF2-40B4-BE49-F238E27FC236}">
                <a16:creationId xmlns:a16="http://schemas.microsoft.com/office/drawing/2014/main" id="{F61A019F-8BF7-469A-9DDB-515E7FCCDE64}"/>
              </a:ext>
            </a:extLst>
          </p:cNvPr>
          <p:cNvSpPr/>
          <p:nvPr/>
        </p:nvSpPr>
        <p:spPr>
          <a:xfrm rot="1740000">
            <a:off x="4113538" y="4566176"/>
            <a:ext cx="552061" cy="178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8CCDEFB-6793-46B7-84A8-155FC67C68F8}"/>
              </a:ext>
            </a:extLst>
          </p:cNvPr>
          <p:cNvSpPr txBox="1"/>
          <p:nvPr/>
        </p:nvSpPr>
        <p:spPr>
          <a:xfrm>
            <a:off x="3735602" y="4174887"/>
            <a:ext cx="853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Run #1</a:t>
            </a:r>
          </a:p>
        </p:txBody>
      </p:sp>
      <p:sp>
        <p:nvSpPr>
          <p:cNvPr id="18" name="Arrow: Right 17">
            <a:extLst>
              <a:ext uri="{FF2B5EF4-FFF2-40B4-BE49-F238E27FC236}">
                <a16:creationId xmlns:a16="http://schemas.microsoft.com/office/drawing/2014/main" id="{0C9C820B-FA2A-453B-B622-B75183770DE5}"/>
              </a:ext>
            </a:extLst>
          </p:cNvPr>
          <p:cNvSpPr/>
          <p:nvPr/>
        </p:nvSpPr>
        <p:spPr>
          <a:xfrm rot="4500000">
            <a:off x="5933008" y="4457318"/>
            <a:ext cx="552061" cy="178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9F6AF9-2A0F-4ED5-BE3F-F544A955968D}"/>
              </a:ext>
            </a:extLst>
          </p:cNvPr>
          <p:cNvSpPr txBox="1"/>
          <p:nvPr/>
        </p:nvSpPr>
        <p:spPr>
          <a:xfrm>
            <a:off x="5427113" y="3615418"/>
            <a:ext cx="13591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Run #2 after sitting overnight in low-power mode</a:t>
            </a:r>
            <a:endParaRPr lang="en-US" sz="1200">
              <a:cs typeface="Calibri"/>
            </a:endParaRPr>
          </a:p>
        </p:txBody>
      </p:sp>
    </p:spTree>
    <p:extLst>
      <p:ext uri="{BB962C8B-B14F-4D97-AF65-F5344CB8AC3E}">
        <p14:creationId xmlns:p14="http://schemas.microsoft.com/office/powerpoint/2010/main" val="148175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E2A72AC-063D-4B2A-803A-7A8F76B416A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84AA2EA-B7F4-4E0F-9197-14E33282C7FC}"/>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7F01C1C4-A9AF-40A1-B5A8-246B4C635C04}"/>
              </a:ext>
            </a:extLst>
          </p:cNvPr>
          <p:cNvSpPr>
            <a:spLocks noGrp="1"/>
          </p:cNvSpPr>
          <p:nvPr>
            <p:ph type="sldNum" sz="quarter" idx="12"/>
          </p:nvPr>
        </p:nvSpPr>
        <p:spPr/>
        <p:txBody>
          <a:bodyPr/>
          <a:lstStyle/>
          <a:p>
            <a:fld id="{8454D69F-6BDB-A24B-9F6F-BE19DF86BD01}" type="slidenum">
              <a:rPr lang="en-US" smtClean="0"/>
              <a:t>21</a:t>
            </a:fld>
            <a:endParaRPr lang="en-US"/>
          </a:p>
        </p:txBody>
      </p:sp>
      <p:sp>
        <p:nvSpPr>
          <p:cNvPr id="5" name="Title 4">
            <a:extLst>
              <a:ext uri="{FF2B5EF4-FFF2-40B4-BE49-F238E27FC236}">
                <a16:creationId xmlns:a16="http://schemas.microsoft.com/office/drawing/2014/main" id="{981F4E03-CC7B-4B3D-BE21-AFF2D3D030B9}"/>
              </a:ext>
            </a:extLst>
          </p:cNvPr>
          <p:cNvSpPr>
            <a:spLocks noGrp="1"/>
          </p:cNvSpPr>
          <p:nvPr>
            <p:ph type="title"/>
          </p:nvPr>
        </p:nvSpPr>
        <p:spPr/>
        <p:txBody>
          <a:bodyPr/>
          <a:lstStyle/>
          <a:p>
            <a:r>
              <a:rPr lang="en-US"/>
              <a:t>Temp Plots (30C)</a:t>
            </a:r>
          </a:p>
        </p:txBody>
      </p:sp>
      <p:pic>
        <p:nvPicPr>
          <p:cNvPr id="8" name="Picture 8">
            <a:extLst>
              <a:ext uri="{FF2B5EF4-FFF2-40B4-BE49-F238E27FC236}">
                <a16:creationId xmlns:a16="http://schemas.microsoft.com/office/drawing/2014/main" id="{023D90F5-FCB0-40FB-AFD2-DD545C6B64BB}"/>
              </a:ext>
            </a:extLst>
          </p:cNvPr>
          <p:cNvPicPr>
            <a:picLocks noGrp="1" noChangeAspect="1"/>
          </p:cNvPicPr>
          <p:nvPr>
            <p:ph idx="1"/>
          </p:nvPr>
        </p:nvPicPr>
        <p:blipFill>
          <a:blip r:embed="rId3"/>
          <a:stretch>
            <a:fillRect/>
          </a:stretch>
        </p:blipFill>
        <p:spPr>
          <a:xfrm>
            <a:off x="1239214" y="1411625"/>
            <a:ext cx="6665572" cy="4837338"/>
          </a:xfrm>
        </p:spPr>
      </p:pic>
    </p:spTree>
    <p:extLst>
      <p:ext uri="{BB962C8B-B14F-4D97-AF65-F5344CB8AC3E}">
        <p14:creationId xmlns:p14="http://schemas.microsoft.com/office/powerpoint/2010/main" val="189642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A260C7F-F676-4E7D-9436-58D64ECE6AE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95D71178-CF93-4ABB-AEC3-14952CB86ED2}"/>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42E01D8F-1F91-4E95-9CE9-F532BF392D5A}"/>
              </a:ext>
            </a:extLst>
          </p:cNvPr>
          <p:cNvSpPr>
            <a:spLocks noGrp="1"/>
          </p:cNvSpPr>
          <p:nvPr>
            <p:ph type="sldNum" sz="quarter" idx="12"/>
          </p:nvPr>
        </p:nvSpPr>
        <p:spPr/>
        <p:txBody>
          <a:bodyPr/>
          <a:lstStyle/>
          <a:p>
            <a:fld id="{8454D69F-6BDB-A24B-9F6F-BE19DF86BD01}" type="slidenum">
              <a:rPr lang="en-US" smtClean="0"/>
              <a:t>22</a:t>
            </a:fld>
            <a:endParaRPr lang="en-US"/>
          </a:p>
        </p:txBody>
      </p:sp>
      <p:sp>
        <p:nvSpPr>
          <p:cNvPr id="5" name="Title 4">
            <a:extLst>
              <a:ext uri="{FF2B5EF4-FFF2-40B4-BE49-F238E27FC236}">
                <a16:creationId xmlns:a16="http://schemas.microsoft.com/office/drawing/2014/main" id="{CCD81554-056E-4527-971A-6955DB011A7C}"/>
              </a:ext>
            </a:extLst>
          </p:cNvPr>
          <p:cNvSpPr>
            <a:spLocks noGrp="1"/>
          </p:cNvSpPr>
          <p:nvPr>
            <p:ph type="title"/>
          </p:nvPr>
        </p:nvSpPr>
        <p:spPr/>
        <p:txBody>
          <a:bodyPr/>
          <a:lstStyle/>
          <a:p>
            <a:r>
              <a:rPr lang="en-US"/>
              <a:t>Temp Plots (40C)</a:t>
            </a:r>
          </a:p>
        </p:txBody>
      </p:sp>
      <p:pic>
        <p:nvPicPr>
          <p:cNvPr id="7" name="Picture 7">
            <a:extLst>
              <a:ext uri="{FF2B5EF4-FFF2-40B4-BE49-F238E27FC236}">
                <a16:creationId xmlns:a16="http://schemas.microsoft.com/office/drawing/2014/main" id="{B4D0DBDC-8D30-4FA4-8C56-0709C934D638}"/>
              </a:ext>
            </a:extLst>
          </p:cNvPr>
          <p:cNvPicPr>
            <a:picLocks noGrp="1" noChangeAspect="1"/>
          </p:cNvPicPr>
          <p:nvPr>
            <p:ph idx="1"/>
          </p:nvPr>
        </p:nvPicPr>
        <p:blipFill>
          <a:blip r:embed="rId3"/>
          <a:stretch>
            <a:fillRect/>
          </a:stretch>
        </p:blipFill>
        <p:spPr>
          <a:xfrm>
            <a:off x="1198990" y="1397973"/>
            <a:ext cx="6746020" cy="4895623"/>
          </a:xfrm>
        </p:spPr>
      </p:pic>
    </p:spTree>
    <p:extLst>
      <p:ext uri="{BB962C8B-B14F-4D97-AF65-F5344CB8AC3E}">
        <p14:creationId xmlns:p14="http://schemas.microsoft.com/office/powerpoint/2010/main" val="32590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95C1DB3-A484-4B2F-AF45-30C34053792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95D71178-CF93-4ABB-AEC3-14952CB86ED2}"/>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42E01D8F-1F91-4E95-9CE9-F532BF392D5A}"/>
              </a:ext>
            </a:extLst>
          </p:cNvPr>
          <p:cNvSpPr>
            <a:spLocks noGrp="1"/>
          </p:cNvSpPr>
          <p:nvPr>
            <p:ph type="sldNum" sz="quarter" idx="12"/>
          </p:nvPr>
        </p:nvSpPr>
        <p:spPr/>
        <p:txBody>
          <a:bodyPr/>
          <a:lstStyle/>
          <a:p>
            <a:fld id="{8454D69F-6BDB-A24B-9F6F-BE19DF86BD01}" type="slidenum">
              <a:rPr lang="en-US" smtClean="0"/>
              <a:t>23</a:t>
            </a:fld>
            <a:endParaRPr lang="en-US"/>
          </a:p>
        </p:txBody>
      </p:sp>
      <p:sp>
        <p:nvSpPr>
          <p:cNvPr id="5" name="Title 4">
            <a:extLst>
              <a:ext uri="{FF2B5EF4-FFF2-40B4-BE49-F238E27FC236}">
                <a16:creationId xmlns:a16="http://schemas.microsoft.com/office/drawing/2014/main" id="{CCD81554-056E-4527-971A-6955DB011A7C}"/>
              </a:ext>
            </a:extLst>
          </p:cNvPr>
          <p:cNvSpPr>
            <a:spLocks noGrp="1"/>
          </p:cNvSpPr>
          <p:nvPr>
            <p:ph type="title"/>
          </p:nvPr>
        </p:nvSpPr>
        <p:spPr/>
        <p:txBody>
          <a:bodyPr/>
          <a:lstStyle/>
          <a:p>
            <a:r>
              <a:rPr lang="en-US"/>
              <a:t>Temp Plots (40C)</a:t>
            </a:r>
          </a:p>
        </p:txBody>
      </p:sp>
      <p:pic>
        <p:nvPicPr>
          <p:cNvPr id="11" name="Picture 11">
            <a:extLst>
              <a:ext uri="{FF2B5EF4-FFF2-40B4-BE49-F238E27FC236}">
                <a16:creationId xmlns:a16="http://schemas.microsoft.com/office/drawing/2014/main" id="{C607BDBD-D6B5-4F69-92AB-F4A23A86AB68}"/>
              </a:ext>
            </a:extLst>
          </p:cNvPr>
          <p:cNvPicPr>
            <a:picLocks noGrp="1" noChangeAspect="1"/>
          </p:cNvPicPr>
          <p:nvPr>
            <p:ph idx="1"/>
          </p:nvPr>
        </p:nvPicPr>
        <p:blipFill>
          <a:blip r:embed="rId3"/>
          <a:stretch>
            <a:fillRect/>
          </a:stretch>
        </p:blipFill>
        <p:spPr>
          <a:xfrm>
            <a:off x="1198752" y="1447625"/>
            <a:ext cx="6746496" cy="4909338"/>
          </a:xfrm>
        </p:spPr>
      </p:pic>
    </p:spTree>
    <p:extLst>
      <p:ext uri="{BB962C8B-B14F-4D97-AF65-F5344CB8AC3E}">
        <p14:creationId xmlns:p14="http://schemas.microsoft.com/office/powerpoint/2010/main" val="194236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8DF560-0775-4FA7-B53C-026EBF23183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56DF465E-DB8C-4F6A-883D-01C408948F53}"/>
              </a:ext>
            </a:extLst>
          </p:cNvPr>
          <p:cNvPicPr>
            <a:picLocks noGrp="1" noChangeAspect="1"/>
          </p:cNvPicPr>
          <p:nvPr>
            <p:ph idx="1"/>
          </p:nvPr>
        </p:nvPicPr>
        <p:blipFill>
          <a:blip r:embed="rId3"/>
          <a:stretch>
            <a:fillRect/>
          </a:stretch>
        </p:blipFill>
        <p:spPr>
          <a:xfrm>
            <a:off x="1194214" y="1429625"/>
            <a:ext cx="6755572" cy="4900338"/>
          </a:xfrm>
        </p:spPr>
      </p:pic>
      <p:sp>
        <p:nvSpPr>
          <p:cNvPr id="3" name="Footer Placeholder 2">
            <a:extLst>
              <a:ext uri="{FF2B5EF4-FFF2-40B4-BE49-F238E27FC236}">
                <a16:creationId xmlns:a16="http://schemas.microsoft.com/office/drawing/2014/main" id="{96EC7A58-909A-46A0-94EA-106788034414}"/>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21249479-006D-4A0B-AB7A-4F9342B1447D}"/>
              </a:ext>
            </a:extLst>
          </p:cNvPr>
          <p:cNvSpPr>
            <a:spLocks noGrp="1"/>
          </p:cNvSpPr>
          <p:nvPr>
            <p:ph type="sldNum" sz="quarter" idx="12"/>
          </p:nvPr>
        </p:nvSpPr>
        <p:spPr/>
        <p:txBody>
          <a:bodyPr/>
          <a:lstStyle/>
          <a:p>
            <a:fld id="{8454D69F-6BDB-A24B-9F6F-BE19DF86BD01}" type="slidenum">
              <a:rPr lang="en-US" smtClean="0"/>
              <a:t>24</a:t>
            </a:fld>
            <a:endParaRPr lang="en-US"/>
          </a:p>
        </p:txBody>
      </p:sp>
      <p:sp>
        <p:nvSpPr>
          <p:cNvPr id="5" name="Title 4">
            <a:extLst>
              <a:ext uri="{FF2B5EF4-FFF2-40B4-BE49-F238E27FC236}">
                <a16:creationId xmlns:a16="http://schemas.microsoft.com/office/drawing/2014/main" id="{67E17629-E4A8-4B7F-807B-E48A81191112}"/>
              </a:ext>
            </a:extLst>
          </p:cNvPr>
          <p:cNvSpPr>
            <a:spLocks noGrp="1"/>
          </p:cNvSpPr>
          <p:nvPr>
            <p:ph type="title"/>
          </p:nvPr>
        </p:nvSpPr>
        <p:spPr/>
        <p:txBody>
          <a:bodyPr/>
          <a:lstStyle/>
          <a:p>
            <a:r>
              <a:rPr lang="en-US"/>
              <a:t>Temp Plots (0C)</a:t>
            </a:r>
          </a:p>
        </p:txBody>
      </p:sp>
    </p:spTree>
    <p:extLst>
      <p:ext uri="{BB962C8B-B14F-4D97-AF65-F5344CB8AC3E}">
        <p14:creationId xmlns:p14="http://schemas.microsoft.com/office/powerpoint/2010/main" val="4279545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FF2FFDB-E88C-40F3-8C5B-315CD19AB0D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723B2CA-F757-415D-A98F-D9491FB44693}"/>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638444D5-E6A3-40E9-91AF-192E864D8109}"/>
              </a:ext>
            </a:extLst>
          </p:cNvPr>
          <p:cNvSpPr>
            <a:spLocks noGrp="1"/>
          </p:cNvSpPr>
          <p:nvPr>
            <p:ph type="sldNum" sz="quarter" idx="12"/>
          </p:nvPr>
        </p:nvSpPr>
        <p:spPr/>
        <p:txBody>
          <a:bodyPr/>
          <a:lstStyle/>
          <a:p>
            <a:fld id="{8454D69F-6BDB-A24B-9F6F-BE19DF86BD01}" type="slidenum">
              <a:rPr lang="en-US" smtClean="0"/>
              <a:t>25</a:t>
            </a:fld>
            <a:endParaRPr lang="en-US"/>
          </a:p>
        </p:txBody>
      </p:sp>
      <p:sp>
        <p:nvSpPr>
          <p:cNvPr id="5" name="Title 4">
            <a:extLst>
              <a:ext uri="{FF2B5EF4-FFF2-40B4-BE49-F238E27FC236}">
                <a16:creationId xmlns:a16="http://schemas.microsoft.com/office/drawing/2014/main" id="{AB8C69F5-C12E-44DB-A81A-E8EA99BA6175}"/>
              </a:ext>
            </a:extLst>
          </p:cNvPr>
          <p:cNvSpPr>
            <a:spLocks noGrp="1"/>
          </p:cNvSpPr>
          <p:nvPr>
            <p:ph type="title"/>
          </p:nvPr>
        </p:nvSpPr>
        <p:spPr/>
        <p:txBody>
          <a:bodyPr/>
          <a:lstStyle/>
          <a:p>
            <a:r>
              <a:rPr lang="en-US"/>
              <a:t>Temp Plots (-10C)</a:t>
            </a:r>
          </a:p>
        </p:txBody>
      </p:sp>
      <p:pic>
        <p:nvPicPr>
          <p:cNvPr id="9" name="Picture 9">
            <a:extLst>
              <a:ext uri="{FF2B5EF4-FFF2-40B4-BE49-F238E27FC236}">
                <a16:creationId xmlns:a16="http://schemas.microsoft.com/office/drawing/2014/main" id="{B07530F3-DAD0-4D86-AE91-7B5DFD53E2D7}"/>
              </a:ext>
            </a:extLst>
          </p:cNvPr>
          <p:cNvPicPr>
            <a:picLocks noGrp="1" noChangeAspect="1"/>
          </p:cNvPicPr>
          <p:nvPr>
            <p:ph idx="1"/>
          </p:nvPr>
        </p:nvPicPr>
        <p:blipFill>
          <a:blip r:embed="rId3"/>
          <a:stretch>
            <a:fillRect/>
          </a:stretch>
        </p:blipFill>
        <p:spPr>
          <a:xfrm>
            <a:off x="1198990" y="1413524"/>
            <a:ext cx="6746020" cy="4895623"/>
          </a:xfrm>
        </p:spPr>
      </p:pic>
    </p:spTree>
    <p:extLst>
      <p:ext uri="{BB962C8B-B14F-4D97-AF65-F5344CB8AC3E}">
        <p14:creationId xmlns:p14="http://schemas.microsoft.com/office/powerpoint/2010/main" val="1185245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AC00AEF-8763-4980-B3ED-76317F58DF6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B9D4971D-972A-4F4F-9C1B-7B78959BF44E}"/>
              </a:ext>
            </a:extLst>
          </p:cNvPr>
          <p:cNvPicPr>
            <a:picLocks noGrp="1" noChangeAspect="1"/>
          </p:cNvPicPr>
          <p:nvPr>
            <p:ph idx="1"/>
          </p:nvPr>
        </p:nvPicPr>
        <p:blipFill>
          <a:blip r:embed="rId3"/>
          <a:stretch>
            <a:fillRect/>
          </a:stretch>
        </p:blipFill>
        <p:spPr>
          <a:xfrm>
            <a:off x="1194214" y="1420625"/>
            <a:ext cx="6755572" cy="4900338"/>
          </a:xfrm>
        </p:spPr>
      </p:pic>
      <p:sp>
        <p:nvSpPr>
          <p:cNvPr id="3" name="Footer Placeholder 2">
            <a:extLst>
              <a:ext uri="{FF2B5EF4-FFF2-40B4-BE49-F238E27FC236}">
                <a16:creationId xmlns:a16="http://schemas.microsoft.com/office/drawing/2014/main" id="{EE5B4ABE-79B1-433F-B76E-C139C2CB15E1}"/>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DB2DAD7B-AC49-4236-A80A-A4B2D84BC90E}"/>
              </a:ext>
            </a:extLst>
          </p:cNvPr>
          <p:cNvSpPr>
            <a:spLocks noGrp="1"/>
          </p:cNvSpPr>
          <p:nvPr>
            <p:ph type="sldNum" sz="quarter" idx="12"/>
          </p:nvPr>
        </p:nvSpPr>
        <p:spPr/>
        <p:txBody>
          <a:bodyPr/>
          <a:lstStyle/>
          <a:p>
            <a:fld id="{8454D69F-6BDB-A24B-9F6F-BE19DF86BD01}" type="slidenum">
              <a:rPr lang="en-US" smtClean="0"/>
              <a:t>26</a:t>
            </a:fld>
            <a:endParaRPr lang="en-US"/>
          </a:p>
        </p:txBody>
      </p:sp>
      <p:sp>
        <p:nvSpPr>
          <p:cNvPr id="5" name="Title 4">
            <a:extLst>
              <a:ext uri="{FF2B5EF4-FFF2-40B4-BE49-F238E27FC236}">
                <a16:creationId xmlns:a16="http://schemas.microsoft.com/office/drawing/2014/main" id="{B4EA19C0-EF59-4737-8E21-1260B1B9E338}"/>
              </a:ext>
            </a:extLst>
          </p:cNvPr>
          <p:cNvSpPr>
            <a:spLocks noGrp="1"/>
          </p:cNvSpPr>
          <p:nvPr>
            <p:ph type="title"/>
          </p:nvPr>
        </p:nvSpPr>
        <p:spPr/>
        <p:txBody>
          <a:bodyPr/>
          <a:lstStyle/>
          <a:p>
            <a:r>
              <a:rPr lang="en-US"/>
              <a:t>Temp Plots (-20C)</a:t>
            </a:r>
          </a:p>
        </p:txBody>
      </p:sp>
    </p:spTree>
    <p:extLst>
      <p:ext uri="{BB962C8B-B14F-4D97-AF65-F5344CB8AC3E}">
        <p14:creationId xmlns:p14="http://schemas.microsoft.com/office/powerpoint/2010/main" val="3705408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41B0CB6-B81F-49E4-A965-B31ABDF85C4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E6625DA3-7991-4574-9B07-52081E08F253}"/>
              </a:ext>
            </a:extLst>
          </p:cNvPr>
          <p:cNvPicPr>
            <a:picLocks noGrp="1" noChangeAspect="1"/>
          </p:cNvPicPr>
          <p:nvPr>
            <p:ph idx="1"/>
          </p:nvPr>
        </p:nvPicPr>
        <p:blipFill>
          <a:blip r:embed="rId3"/>
          <a:stretch>
            <a:fillRect/>
          </a:stretch>
        </p:blipFill>
        <p:spPr>
          <a:xfrm>
            <a:off x="1200739" y="1416050"/>
            <a:ext cx="6742522" cy="4894263"/>
          </a:xfrm>
        </p:spPr>
      </p:pic>
      <p:sp>
        <p:nvSpPr>
          <p:cNvPr id="3" name="Footer Placeholder 2">
            <a:extLst>
              <a:ext uri="{FF2B5EF4-FFF2-40B4-BE49-F238E27FC236}">
                <a16:creationId xmlns:a16="http://schemas.microsoft.com/office/drawing/2014/main" id="{BFE05553-67C1-46D3-B971-0B71F4B76DE1}"/>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D23C2B3B-4A70-43D1-8804-471196A8CF0D}"/>
              </a:ext>
            </a:extLst>
          </p:cNvPr>
          <p:cNvSpPr>
            <a:spLocks noGrp="1"/>
          </p:cNvSpPr>
          <p:nvPr>
            <p:ph type="sldNum" sz="quarter" idx="12"/>
          </p:nvPr>
        </p:nvSpPr>
        <p:spPr/>
        <p:txBody>
          <a:bodyPr/>
          <a:lstStyle/>
          <a:p>
            <a:fld id="{8454D69F-6BDB-A24B-9F6F-BE19DF86BD01}" type="slidenum">
              <a:rPr lang="en-US" smtClean="0"/>
              <a:t>27</a:t>
            </a:fld>
            <a:endParaRPr lang="en-US"/>
          </a:p>
        </p:txBody>
      </p:sp>
      <p:sp>
        <p:nvSpPr>
          <p:cNvPr id="5" name="Title 4">
            <a:extLst>
              <a:ext uri="{FF2B5EF4-FFF2-40B4-BE49-F238E27FC236}">
                <a16:creationId xmlns:a16="http://schemas.microsoft.com/office/drawing/2014/main" id="{20EB4CA5-9F9E-4F2B-8ABA-613A6C783439}"/>
              </a:ext>
            </a:extLst>
          </p:cNvPr>
          <p:cNvSpPr>
            <a:spLocks noGrp="1"/>
          </p:cNvSpPr>
          <p:nvPr>
            <p:ph type="title"/>
          </p:nvPr>
        </p:nvSpPr>
        <p:spPr/>
        <p:txBody>
          <a:bodyPr/>
          <a:lstStyle/>
          <a:p>
            <a:r>
              <a:rPr lang="en-US"/>
              <a:t>Temp Plots (-30C)</a:t>
            </a:r>
          </a:p>
        </p:txBody>
      </p:sp>
    </p:spTree>
    <p:extLst>
      <p:ext uri="{BB962C8B-B14F-4D97-AF65-F5344CB8AC3E}">
        <p14:creationId xmlns:p14="http://schemas.microsoft.com/office/powerpoint/2010/main" val="172097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1CB7093-85EC-4451-A708-6B41056493C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4DF8DA04-5CB6-44F5-9B14-B1032B65D72F}"/>
              </a:ext>
            </a:extLst>
          </p:cNvPr>
          <p:cNvSpPr>
            <a:spLocks noGrp="1"/>
          </p:cNvSpPr>
          <p:nvPr>
            <p:ph idx="1"/>
          </p:nvPr>
        </p:nvSpPr>
        <p:spPr>
          <a:xfrm>
            <a:off x="628650" y="1825625"/>
            <a:ext cx="4110618" cy="4351338"/>
          </a:xfrm>
        </p:spPr>
        <p:txBody>
          <a:bodyPr>
            <a:normAutofit lnSpcReduction="10000"/>
          </a:bodyPr>
          <a:lstStyle/>
          <a:p>
            <a:r>
              <a:rPr lang="en-US" dirty="0"/>
              <a:t>Before placing test articles in thermal vacuum chamber for testing, a bakeout is required to outgas any volatiles in a controlled environment before entering the test chamber.</a:t>
            </a:r>
          </a:p>
          <a:p>
            <a:r>
              <a:rPr lang="en-US" dirty="0"/>
              <a:t>Cameras and supporting hardware were baked out at 50C for 72 hours </a:t>
            </a:r>
          </a:p>
        </p:txBody>
      </p:sp>
      <p:sp>
        <p:nvSpPr>
          <p:cNvPr id="4" name="Slide Number Placeholder 3">
            <a:extLst>
              <a:ext uri="{FF2B5EF4-FFF2-40B4-BE49-F238E27FC236}">
                <a16:creationId xmlns:a16="http://schemas.microsoft.com/office/drawing/2014/main" id="{2A4BEEA5-3BCA-4DD9-B9FA-B000E161977D}"/>
              </a:ext>
            </a:extLst>
          </p:cNvPr>
          <p:cNvSpPr>
            <a:spLocks noGrp="1"/>
          </p:cNvSpPr>
          <p:nvPr>
            <p:ph type="sldNum" sz="quarter" idx="12"/>
          </p:nvPr>
        </p:nvSpPr>
        <p:spPr/>
        <p:txBody>
          <a:bodyPr/>
          <a:lstStyle/>
          <a:p>
            <a:fld id="{8454D69F-6BDB-A24B-9F6F-BE19DF86BD01}" type="slidenum">
              <a:rPr lang="en-US" smtClean="0"/>
              <a:t>3</a:t>
            </a:fld>
            <a:endParaRPr lang="en-US"/>
          </a:p>
        </p:txBody>
      </p:sp>
      <p:sp>
        <p:nvSpPr>
          <p:cNvPr id="5" name="Title 4">
            <a:extLst>
              <a:ext uri="{FF2B5EF4-FFF2-40B4-BE49-F238E27FC236}">
                <a16:creationId xmlns:a16="http://schemas.microsoft.com/office/drawing/2014/main" id="{EB33BE90-5312-4DF0-82C2-436100413824}"/>
              </a:ext>
            </a:extLst>
          </p:cNvPr>
          <p:cNvSpPr>
            <a:spLocks noGrp="1"/>
          </p:cNvSpPr>
          <p:nvPr>
            <p:ph type="title"/>
          </p:nvPr>
        </p:nvSpPr>
        <p:spPr/>
        <p:txBody>
          <a:bodyPr/>
          <a:lstStyle/>
          <a:p>
            <a:r>
              <a:rPr lang="en-US" dirty="0"/>
              <a:t>Thermal Vacuum Bakeout</a:t>
            </a:r>
          </a:p>
        </p:txBody>
      </p:sp>
      <p:pic>
        <p:nvPicPr>
          <p:cNvPr id="7" name="Picture 6">
            <a:extLst>
              <a:ext uri="{FF2B5EF4-FFF2-40B4-BE49-F238E27FC236}">
                <a16:creationId xmlns:a16="http://schemas.microsoft.com/office/drawing/2014/main" id="{3F881649-948E-4B78-90E1-308385669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07447" y="1921448"/>
            <a:ext cx="5641774" cy="4231331"/>
          </a:xfrm>
          <a:prstGeom prst="rect">
            <a:avLst/>
          </a:prstGeom>
        </p:spPr>
      </p:pic>
    </p:spTree>
    <p:extLst>
      <p:ext uri="{BB962C8B-B14F-4D97-AF65-F5344CB8AC3E}">
        <p14:creationId xmlns:p14="http://schemas.microsoft.com/office/powerpoint/2010/main" val="359933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6872F60-F2AD-4652-A797-510BE1E3547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3C0B177-B670-4522-94E4-A104DE964F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1926" y="3989682"/>
            <a:ext cx="5076875" cy="2855742"/>
          </a:xfrm>
          <a:prstGeom prst="rect">
            <a:avLst/>
          </a:prstGeom>
        </p:spPr>
      </p:pic>
      <p:sp>
        <p:nvSpPr>
          <p:cNvPr id="2" name="Content Placeholder 1">
            <a:extLst>
              <a:ext uri="{FF2B5EF4-FFF2-40B4-BE49-F238E27FC236}">
                <a16:creationId xmlns:a16="http://schemas.microsoft.com/office/drawing/2014/main" id="{501B13F1-60BB-4478-A964-3C5CB24068AC}"/>
              </a:ext>
            </a:extLst>
          </p:cNvPr>
          <p:cNvSpPr>
            <a:spLocks noGrp="1"/>
          </p:cNvSpPr>
          <p:nvPr>
            <p:ph idx="1"/>
          </p:nvPr>
        </p:nvSpPr>
        <p:spPr>
          <a:xfrm>
            <a:off x="628650" y="1216227"/>
            <a:ext cx="7886700" cy="2889838"/>
          </a:xfrm>
        </p:spPr>
        <p:txBody>
          <a:bodyPr/>
          <a:lstStyle/>
          <a:p>
            <a:r>
              <a:rPr lang="en-US"/>
              <a:t>Cameras were placed inside a shroud within the vacuum chamber. </a:t>
            </a:r>
          </a:p>
          <a:p>
            <a:r>
              <a:rPr lang="en-US"/>
              <a:t>The shroud temperature was controlled which heated and cooled the cameras</a:t>
            </a:r>
          </a:p>
          <a:p>
            <a:r>
              <a:rPr lang="en-US"/>
              <a:t>Each camera had 4/5 thermocouples taped to body</a:t>
            </a:r>
          </a:p>
          <a:p>
            <a:r>
              <a:rPr lang="en-US" err="1"/>
              <a:t>Wifi</a:t>
            </a:r>
            <a:r>
              <a:rPr lang="en-US"/>
              <a:t>/Bluetooth used to capture video and images</a:t>
            </a:r>
          </a:p>
          <a:p>
            <a:endParaRPr lang="en-US"/>
          </a:p>
        </p:txBody>
      </p:sp>
      <p:sp>
        <p:nvSpPr>
          <p:cNvPr id="4" name="Slide Number Placeholder 3">
            <a:extLst>
              <a:ext uri="{FF2B5EF4-FFF2-40B4-BE49-F238E27FC236}">
                <a16:creationId xmlns:a16="http://schemas.microsoft.com/office/drawing/2014/main" id="{DAE1C5F2-E71C-4573-8292-DC9ACF562385}"/>
              </a:ext>
            </a:extLst>
          </p:cNvPr>
          <p:cNvSpPr>
            <a:spLocks noGrp="1"/>
          </p:cNvSpPr>
          <p:nvPr>
            <p:ph type="sldNum" sz="quarter" idx="12"/>
          </p:nvPr>
        </p:nvSpPr>
        <p:spPr/>
        <p:txBody>
          <a:bodyPr/>
          <a:lstStyle/>
          <a:p>
            <a:fld id="{8454D69F-6BDB-A24B-9F6F-BE19DF86BD01}" type="slidenum">
              <a:rPr lang="en-US" smtClean="0"/>
              <a:t>4</a:t>
            </a:fld>
            <a:endParaRPr lang="en-US"/>
          </a:p>
        </p:txBody>
      </p:sp>
      <p:sp>
        <p:nvSpPr>
          <p:cNvPr id="5" name="Title 4">
            <a:extLst>
              <a:ext uri="{FF2B5EF4-FFF2-40B4-BE49-F238E27FC236}">
                <a16:creationId xmlns:a16="http://schemas.microsoft.com/office/drawing/2014/main" id="{9636778A-74E1-4C4E-82A9-EC1BAB2B6932}"/>
              </a:ext>
            </a:extLst>
          </p:cNvPr>
          <p:cNvSpPr>
            <a:spLocks noGrp="1"/>
          </p:cNvSpPr>
          <p:nvPr>
            <p:ph type="title"/>
          </p:nvPr>
        </p:nvSpPr>
        <p:spPr/>
        <p:txBody>
          <a:bodyPr/>
          <a:lstStyle/>
          <a:p>
            <a:r>
              <a:rPr lang="en-US"/>
              <a:t>Test Setup</a:t>
            </a:r>
          </a:p>
        </p:txBody>
      </p:sp>
      <p:sp>
        <p:nvSpPr>
          <p:cNvPr id="8" name="TextBox 7">
            <a:extLst>
              <a:ext uri="{FF2B5EF4-FFF2-40B4-BE49-F238E27FC236}">
                <a16:creationId xmlns:a16="http://schemas.microsoft.com/office/drawing/2014/main" id="{FC593FF3-9B48-4F08-AF3C-A9B0F3241A06}"/>
              </a:ext>
            </a:extLst>
          </p:cNvPr>
          <p:cNvSpPr txBox="1"/>
          <p:nvPr/>
        </p:nvSpPr>
        <p:spPr>
          <a:xfrm>
            <a:off x="7393463" y="5366600"/>
            <a:ext cx="1630778" cy="369332"/>
          </a:xfrm>
          <a:prstGeom prst="rect">
            <a:avLst/>
          </a:prstGeom>
          <a:noFill/>
        </p:spPr>
        <p:txBody>
          <a:bodyPr wrap="square" rtlCol="0">
            <a:spAutoFit/>
          </a:bodyPr>
          <a:lstStyle/>
          <a:p>
            <a:r>
              <a:rPr lang="en-US"/>
              <a:t>Nikon D6</a:t>
            </a:r>
          </a:p>
        </p:txBody>
      </p:sp>
      <p:sp>
        <p:nvSpPr>
          <p:cNvPr id="9" name="TextBox 8">
            <a:extLst>
              <a:ext uri="{FF2B5EF4-FFF2-40B4-BE49-F238E27FC236}">
                <a16:creationId xmlns:a16="http://schemas.microsoft.com/office/drawing/2014/main" id="{A2478F08-8077-482D-A10D-479BA0236B25}"/>
              </a:ext>
            </a:extLst>
          </p:cNvPr>
          <p:cNvSpPr txBox="1"/>
          <p:nvPr/>
        </p:nvSpPr>
        <p:spPr>
          <a:xfrm>
            <a:off x="360169" y="5587686"/>
            <a:ext cx="1203974" cy="369332"/>
          </a:xfrm>
          <a:prstGeom prst="rect">
            <a:avLst/>
          </a:prstGeom>
          <a:noFill/>
        </p:spPr>
        <p:txBody>
          <a:bodyPr wrap="square" rtlCol="0">
            <a:spAutoFit/>
          </a:bodyPr>
          <a:lstStyle/>
          <a:p>
            <a:r>
              <a:rPr lang="en-US"/>
              <a:t>Cannon R5</a:t>
            </a:r>
          </a:p>
        </p:txBody>
      </p:sp>
      <p:cxnSp>
        <p:nvCxnSpPr>
          <p:cNvPr id="11" name="Straight Arrow Connector 10">
            <a:extLst>
              <a:ext uri="{FF2B5EF4-FFF2-40B4-BE49-F238E27FC236}">
                <a16:creationId xmlns:a16="http://schemas.microsoft.com/office/drawing/2014/main" id="{8309D28B-8236-4BE5-B5B9-CB2EE270B35E}"/>
              </a:ext>
            </a:extLst>
          </p:cNvPr>
          <p:cNvCxnSpPr>
            <a:cxnSpLocks/>
            <a:stCxn id="9" idx="3"/>
          </p:cNvCxnSpPr>
          <p:nvPr/>
        </p:nvCxnSpPr>
        <p:spPr>
          <a:xfrm flipV="1">
            <a:off x="1564143" y="5641773"/>
            <a:ext cx="1536885" cy="1305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41EFD82-B337-4308-A834-912C44C266E7}"/>
              </a:ext>
            </a:extLst>
          </p:cNvPr>
          <p:cNvCxnSpPr>
            <a:cxnSpLocks/>
            <a:stCxn id="8" idx="1"/>
          </p:cNvCxnSpPr>
          <p:nvPr/>
        </p:nvCxnSpPr>
        <p:spPr>
          <a:xfrm flipH="1" flipV="1">
            <a:off x="5830310" y="5269618"/>
            <a:ext cx="1563153" cy="2816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337294F-DB0F-4D7A-903E-C4AB7B3C4E52}"/>
              </a:ext>
            </a:extLst>
          </p:cNvPr>
          <p:cNvSpPr txBox="1"/>
          <p:nvPr/>
        </p:nvSpPr>
        <p:spPr>
          <a:xfrm>
            <a:off x="7265332" y="4591088"/>
            <a:ext cx="1758909" cy="369332"/>
          </a:xfrm>
          <a:prstGeom prst="rect">
            <a:avLst/>
          </a:prstGeom>
          <a:noFill/>
        </p:spPr>
        <p:txBody>
          <a:bodyPr wrap="square" rtlCol="0">
            <a:spAutoFit/>
          </a:bodyPr>
          <a:lstStyle/>
          <a:p>
            <a:r>
              <a:rPr lang="en-US"/>
              <a:t>Thermal shroud</a:t>
            </a:r>
          </a:p>
        </p:txBody>
      </p:sp>
      <p:cxnSp>
        <p:nvCxnSpPr>
          <p:cNvPr id="18" name="Straight Arrow Connector 17">
            <a:extLst>
              <a:ext uri="{FF2B5EF4-FFF2-40B4-BE49-F238E27FC236}">
                <a16:creationId xmlns:a16="http://schemas.microsoft.com/office/drawing/2014/main" id="{0D921677-F955-4DDE-A2FB-C2DFABD7A75E}"/>
              </a:ext>
            </a:extLst>
          </p:cNvPr>
          <p:cNvCxnSpPr>
            <a:cxnSpLocks/>
            <a:stCxn id="17" idx="1"/>
          </p:cNvCxnSpPr>
          <p:nvPr/>
        </p:nvCxnSpPr>
        <p:spPr>
          <a:xfrm flipH="1">
            <a:off x="6735337" y="4775754"/>
            <a:ext cx="529995" cy="1338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9BB2A8-F651-4BAC-89C1-5A44687C51ED}"/>
              </a:ext>
            </a:extLst>
          </p:cNvPr>
          <p:cNvCxnSpPr>
            <a:cxnSpLocks/>
            <a:stCxn id="24" idx="3"/>
          </p:cNvCxnSpPr>
          <p:nvPr/>
        </p:nvCxnSpPr>
        <p:spPr>
          <a:xfrm>
            <a:off x="1875395" y="4586483"/>
            <a:ext cx="2551639" cy="923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A57BE9C-5E34-482C-8F83-9E28697AEE00}"/>
              </a:ext>
            </a:extLst>
          </p:cNvPr>
          <p:cNvSpPr txBox="1"/>
          <p:nvPr/>
        </p:nvSpPr>
        <p:spPr>
          <a:xfrm>
            <a:off x="194747" y="4263317"/>
            <a:ext cx="1680648" cy="646331"/>
          </a:xfrm>
          <a:prstGeom prst="rect">
            <a:avLst/>
          </a:prstGeom>
          <a:noFill/>
        </p:spPr>
        <p:txBody>
          <a:bodyPr wrap="square" rtlCol="0">
            <a:spAutoFit/>
          </a:bodyPr>
          <a:lstStyle/>
          <a:p>
            <a:r>
              <a:rPr lang="en-US" err="1"/>
              <a:t>Photomarking</a:t>
            </a:r>
            <a:r>
              <a:rPr lang="en-US"/>
              <a:t> (in background)</a:t>
            </a:r>
          </a:p>
        </p:txBody>
      </p:sp>
      <p:sp>
        <p:nvSpPr>
          <p:cNvPr id="29" name="TextBox 28">
            <a:extLst>
              <a:ext uri="{FF2B5EF4-FFF2-40B4-BE49-F238E27FC236}">
                <a16:creationId xmlns:a16="http://schemas.microsoft.com/office/drawing/2014/main" id="{AB299DCA-CBA9-4424-9F3B-B7FF493914E4}"/>
              </a:ext>
            </a:extLst>
          </p:cNvPr>
          <p:cNvSpPr txBox="1"/>
          <p:nvPr/>
        </p:nvSpPr>
        <p:spPr>
          <a:xfrm>
            <a:off x="7385091" y="5991007"/>
            <a:ext cx="1758909" cy="369332"/>
          </a:xfrm>
          <a:prstGeom prst="rect">
            <a:avLst/>
          </a:prstGeom>
          <a:noFill/>
        </p:spPr>
        <p:txBody>
          <a:bodyPr wrap="square" rtlCol="0">
            <a:spAutoFit/>
          </a:bodyPr>
          <a:lstStyle/>
          <a:p>
            <a:r>
              <a:rPr lang="en-US"/>
              <a:t>Shroud Lid</a:t>
            </a:r>
          </a:p>
        </p:txBody>
      </p:sp>
      <p:cxnSp>
        <p:nvCxnSpPr>
          <p:cNvPr id="30" name="Straight Arrow Connector 29">
            <a:extLst>
              <a:ext uri="{FF2B5EF4-FFF2-40B4-BE49-F238E27FC236}">
                <a16:creationId xmlns:a16="http://schemas.microsoft.com/office/drawing/2014/main" id="{8113D416-0030-42BE-BF25-1F85402EF5D6}"/>
              </a:ext>
            </a:extLst>
          </p:cNvPr>
          <p:cNvCxnSpPr>
            <a:cxnSpLocks/>
            <a:stCxn id="29" idx="1"/>
          </p:cNvCxnSpPr>
          <p:nvPr/>
        </p:nvCxnSpPr>
        <p:spPr>
          <a:xfrm flipH="1">
            <a:off x="6810315" y="6175673"/>
            <a:ext cx="574776" cy="3270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89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A5CF38D-BAC6-4CA3-AAE7-536AC24DBD6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501B13F1-60BB-4478-A964-3C5CB24068AC}"/>
              </a:ext>
            </a:extLst>
          </p:cNvPr>
          <p:cNvSpPr>
            <a:spLocks noGrp="1"/>
          </p:cNvSpPr>
          <p:nvPr>
            <p:ph idx="1"/>
          </p:nvPr>
        </p:nvSpPr>
        <p:spPr>
          <a:xfrm>
            <a:off x="628650" y="1164841"/>
            <a:ext cx="7886700" cy="2941224"/>
          </a:xfrm>
        </p:spPr>
        <p:txBody>
          <a:bodyPr/>
          <a:lstStyle/>
          <a:p>
            <a:r>
              <a:rPr lang="en-US"/>
              <a:t>Cameras were mounted using ¼” mounting posts and were isolated from chamber</a:t>
            </a:r>
          </a:p>
          <a:p>
            <a:r>
              <a:rPr lang="en-US"/>
              <a:t>Thermocouples placed on base and top of mount to quantify heat transfer</a:t>
            </a:r>
          </a:p>
          <a:p>
            <a:endParaRPr lang="en-US"/>
          </a:p>
        </p:txBody>
      </p:sp>
      <p:sp>
        <p:nvSpPr>
          <p:cNvPr id="3" name="Footer Placeholder 2">
            <a:extLst>
              <a:ext uri="{FF2B5EF4-FFF2-40B4-BE49-F238E27FC236}">
                <a16:creationId xmlns:a16="http://schemas.microsoft.com/office/drawing/2014/main" id="{EF40BDCC-AAC1-4915-B3ED-E8B64CA0F12A}"/>
              </a:ext>
            </a:extLst>
          </p:cNvPr>
          <p:cNvSpPr>
            <a:spLocks noGrp="1"/>
          </p:cNvSpPr>
          <p:nvPr>
            <p:ph type="ftr" sz="quarter" idx="11"/>
          </p:nvPr>
        </p:nvSpPr>
        <p:spPr/>
        <p:txBody>
          <a:bodyPr/>
          <a:lstStyle/>
          <a:p>
            <a:r>
              <a:rPr lang="en-US"/>
              <a:t>Handheld Camera TRR</a:t>
            </a:r>
          </a:p>
        </p:txBody>
      </p:sp>
      <p:sp>
        <p:nvSpPr>
          <p:cNvPr id="4" name="Slide Number Placeholder 3">
            <a:extLst>
              <a:ext uri="{FF2B5EF4-FFF2-40B4-BE49-F238E27FC236}">
                <a16:creationId xmlns:a16="http://schemas.microsoft.com/office/drawing/2014/main" id="{DAE1C5F2-E71C-4573-8292-DC9ACF562385}"/>
              </a:ext>
            </a:extLst>
          </p:cNvPr>
          <p:cNvSpPr>
            <a:spLocks noGrp="1"/>
          </p:cNvSpPr>
          <p:nvPr>
            <p:ph type="sldNum" sz="quarter" idx="12"/>
          </p:nvPr>
        </p:nvSpPr>
        <p:spPr/>
        <p:txBody>
          <a:bodyPr/>
          <a:lstStyle/>
          <a:p>
            <a:fld id="{8454D69F-6BDB-A24B-9F6F-BE19DF86BD01}" type="slidenum">
              <a:rPr lang="en-US" smtClean="0"/>
              <a:t>5</a:t>
            </a:fld>
            <a:endParaRPr lang="en-US"/>
          </a:p>
        </p:txBody>
      </p:sp>
      <p:sp>
        <p:nvSpPr>
          <p:cNvPr id="5" name="Title 4">
            <a:extLst>
              <a:ext uri="{FF2B5EF4-FFF2-40B4-BE49-F238E27FC236}">
                <a16:creationId xmlns:a16="http://schemas.microsoft.com/office/drawing/2014/main" id="{9636778A-74E1-4C4E-82A9-EC1BAB2B6932}"/>
              </a:ext>
            </a:extLst>
          </p:cNvPr>
          <p:cNvSpPr>
            <a:spLocks noGrp="1"/>
          </p:cNvSpPr>
          <p:nvPr>
            <p:ph type="title"/>
          </p:nvPr>
        </p:nvSpPr>
        <p:spPr/>
        <p:txBody>
          <a:bodyPr/>
          <a:lstStyle/>
          <a:p>
            <a:r>
              <a:rPr lang="en-US"/>
              <a:t>Test Setup Cont.</a:t>
            </a:r>
          </a:p>
        </p:txBody>
      </p:sp>
      <p:pic>
        <p:nvPicPr>
          <p:cNvPr id="8" name="Picture 7">
            <a:extLst>
              <a:ext uri="{FF2B5EF4-FFF2-40B4-BE49-F238E27FC236}">
                <a16:creationId xmlns:a16="http://schemas.microsoft.com/office/drawing/2014/main" id="{17CD05C7-0684-4593-BE77-D2878CF305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38" r="25174"/>
          <a:stretch/>
        </p:blipFill>
        <p:spPr>
          <a:xfrm>
            <a:off x="0" y="2494771"/>
            <a:ext cx="3591026" cy="4363907"/>
          </a:xfrm>
          <a:prstGeom prst="rect">
            <a:avLst/>
          </a:prstGeom>
        </p:spPr>
      </p:pic>
      <p:pic>
        <p:nvPicPr>
          <p:cNvPr id="10" name="Picture 9">
            <a:extLst>
              <a:ext uri="{FF2B5EF4-FFF2-40B4-BE49-F238E27FC236}">
                <a16:creationId xmlns:a16="http://schemas.microsoft.com/office/drawing/2014/main" id="{36E4B841-F873-4786-9B76-B246170BCF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25" r="25848"/>
          <a:stretch/>
        </p:blipFill>
        <p:spPr>
          <a:xfrm>
            <a:off x="5573763" y="2494772"/>
            <a:ext cx="3570237" cy="4363228"/>
          </a:xfrm>
          <a:prstGeom prst="rect">
            <a:avLst/>
          </a:prstGeom>
        </p:spPr>
      </p:pic>
      <p:pic>
        <p:nvPicPr>
          <p:cNvPr id="12" name="Picture 11" descr="A picture containing indoor, game, equipment&#10;&#10;Description automatically generated">
            <a:extLst>
              <a:ext uri="{FF2B5EF4-FFF2-40B4-BE49-F238E27FC236}">
                <a16:creationId xmlns:a16="http://schemas.microsoft.com/office/drawing/2014/main" id="{E08BB715-11B3-4332-AAAD-5DECF2C275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069" r="11964"/>
          <a:stretch/>
        </p:blipFill>
        <p:spPr>
          <a:xfrm>
            <a:off x="3591026" y="2494770"/>
            <a:ext cx="1982737" cy="1549733"/>
          </a:xfrm>
          <a:prstGeom prst="rect">
            <a:avLst/>
          </a:prstGeom>
        </p:spPr>
      </p:pic>
      <p:pic>
        <p:nvPicPr>
          <p:cNvPr id="14" name="Picture 13" descr="A picture containing indoor, electronics, camera&#10;&#10;Description automatically generated">
            <a:extLst>
              <a:ext uri="{FF2B5EF4-FFF2-40B4-BE49-F238E27FC236}">
                <a16:creationId xmlns:a16="http://schemas.microsoft.com/office/drawing/2014/main" id="{7CBA0D65-1337-4CBA-ACE9-A3347911AF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937" r="17961"/>
          <a:stretch/>
        </p:blipFill>
        <p:spPr>
          <a:xfrm>
            <a:off x="3570236" y="5304507"/>
            <a:ext cx="2003527" cy="1563044"/>
          </a:xfrm>
          <a:prstGeom prst="rect">
            <a:avLst/>
          </a:prstGeom>
        </p:spPr>
      </p:pic>
      <p:sp>
        <p:nvSpPr>
          <p:cNvPr id="15" name="TextBox 14">
            <a:extLst>
              <a:ext uri="{FF2B5EF4-FFF2-40B4-BE49-F238E27FC236}">
                <a16:creationId xmlns:a16="http://schemas.microsoft.com/office/drawing/2014/main" id="{27EC7F87-5EDA-4BA5-8C19-88B97463D143}"/>
              </a:ext>
            </a:extLst>
          </p:cNvPr>
          <p:cNvSpPr txBox="1"/>
          <p:nvPr/>
        </p:nvSpPr>
        <p:spPr>
          <a:xfrm>
            <a:off x="4326018" y="4026768"/>
            <a:ext cx="491963" cy="369332"/>
          </a:xfrm>
          <a:prstGeom prst="rect">
            <a:avLst/>
          </a:prstGeom>
          <a:noFill/>
        </p:spPr>
        <p:txBody>
          <a:bodyPr wrap="square" rtlCol="0">
            <a:spAutoFit/>
          </a:bodyPr>
          <a:lstStyle/>
          <a:p>
            <a:r>
              <a:rPr lang="en-US"/>
              <a:t>D6</a:t>
            </a:r>
          </a:p>
        </p:txBody>
      </p:sp>
      <p:sp>
        <p:nvSpPr>
          <p:cNvPr id="16" name="TextBox 15">
            <a:extLst>
              <a:ext uri="{FF2B5EF4-FFF2-40B4-BE49-F238E27FC236}">
                <a16:creationId xmlns:a16="http://schemas.microsoft.com/office/drawing/2014/main" id="{DF17C34D-E104-4BC5-AE04-0FD6F373D20C}"/>
              </a:ext>
            </a:extLst>
          </p:cNvPr>
          <p:cNvSpPr txBox="1"/>
          <p:nvPr/>
        </p:nvSpPr>
        <p:spPr>
          <a:xfrm>
            <a:off x="4343491" y="4935175"/>
            <a:ext cx="458111" cy="369332"/>
          </a:xfrm>
          <a:prstGeom prst="rect">
            <a:avLst/>
          </a:prstGeom>
          <a:noFill/>
        </p:spPr>
        <p:txBody>
          <a:bodyPr wrap="square" rtlCol="0">
            <a:spAutoFit/>
          </a:bodyPr>
          <a:lstStyle/>
          <a:p>
            <a:r>
              <a:rPr lang="en-US"/>
              <a:t>R5</a:t>
            </a:r>
          </a:p>
        </p:txBody>
      </p:sp>
    </p:spTree>
    <p:extLst>
      <p:ext uri="{BB962C8B-B14F-4D97-AF65-F5344CB8AC3E}">
        <p14:creationId xmlns:p14="http://schemas.microsoft.com/office/powerpoint/2010/main" val="32118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96F4727-8DF5-436A-B6AB-DE3C142AC34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90B98FBA-457D-4121-936A-816877BE41F0}"/>
              </a:ext>
            </a:extLst>
          </p:cNvPr>
          <p:cNvSpPr>
            <a:spLocks noGrp="1"/>
          </p:cNvSpPr>
          <p:nvPr>
            <p:ph idx="1"/>
          </p:nvPr>
        </p:nvSpPr>
        <p:spPr>
          <a:xfrm>
            <a:off x="628650" y="1346855"/>
            <a:ext cx="7886700" cy="5268550"/>
          </a:xfrm>
        </p:spPr>
        <p:txBody>
          <a:bodyPr vert="horz" lIns="91440" tIns="45720" rIns="91440" bIns="45720" rtlCol="0" anchor="t">
            <a:normAutofit lnSpcReduction="10000"/>
          </a:bodyPr>
          <a:lstStyle/>
          <a:p>
            <a:r>
              <a:rPr lang="en-US" dirty="0"/>
              <a:t>Canon Lens: Canon 85mm F2</a:t>
            </a:r>
          </a:p>
          <a:p>
            <a:r>
              <a:rPr lang="en-US" dirty="0"/>
              <a:t>Nikon Lens: </a:t>
            </a:r>
            <a:r>
              <a:rPr lang="en-US" dirty="0" err="1"/>
              <a:t>Nikkor</a:t>
            </a:r>
            <a:r>
              <a:rPr lang="en-US" dirty="0"/>
              <a:t> 18-35mm F3.5-4.5</a:t>
            </a:r>
            <a:endParaRPr lang="en-US" dirty="0">
              <a:cs typeface="Calibri"/>
            </a:endParaRPr>
          </a:p>
          <a:p>
            <a:pPr marL="0" indent="0">
              <a:buNone/>
            </a:pPr>
            <a:endParaRPr lang="en-US" dirty="0"/>
          </a:p>
          <a:p>
            <a:r>
              <a:rPr lang="en-US" dirty="0"/>
              <a:t>At each temp, cameras soaked for 1 hour once camera sensors were +- 1.3C of target temp</a:t>
            </a:r>
          </a:p>
          <a:p>
            <a:r>
              <a:rPr lang="en-US" dirty="0">
                <a:cs typeface="Calibri"/>
              </a:rPr>
              <a:t>Overnight cold-soak was not performed (limited to 1-hour cold soak at each temperature). Thermal models and internal thermocouples are needed to determine exact amount of cold-soak required.</a:t>
            </a:r>
          </a:p>
          <a:p>
            <a:r>
              <a:rPr lang="en-US" dirty="0"/>
              <a:t>Temp data recorded at 1Hz rate</a:t>
            </a:r>
            <a:endParaRPr lang="en-US" dirty="0">
              <a:cs typeface="Calibri"/>
            </a:endParaRPr>
          </a:p>
          <a:p>
            <a:r>
              <a:rPr lang="en-US" dirty="0"/>
              <a:t>Voltage and current data was collected and stored for evaluation if necessary</a:t>
            </a:r>
            <a:endParaRPr lang="en-US" dirty="0">
              <a:cs typeface="Calibri"/>
            </a:endParaRPr>
          </a:p>
        </p:txBody>
      </p:sp>
      <p:sp>
        <p:nvSpPr>
          <p:cNvPr id="3" name="Footer Placeholder 2">
            <a:extLst>
              <a:ext uri="{FF2B5EF4-FFF2-40B4-BE49-F238E27FC236}">
                <a16:creationId xmlns:a16="http://schemas.microsoft.com/office/drawing/2014/main" id="{D63A70A0-6315-4708-96A1-46C4A177E052}"/>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31ADDC40-B58D-4012-8787-4F25F9FB6C95}"/>
              </a:ext>
            </a:extLst>
          </p:cNvPr>
          <p:cNvSpPr>
            <a:spLocks noGrp="1"/>
          </p:cNvSpPr>
          <p:nvPr>
            <p:ph type="sldNum" sz="quarter" idx="12"/>
          </p:nvPr>
        </p:nvSpPr>
        <p:spPr/>
        <p:txBody>
          <a:bodyPr/>
          <a:lstStyle/>
          <a:p>
            <a:fld id="{8454D69F-6BDB-A24B-9F6F-BE19DF86BD01}" type="slidenum">
              <a:rPr lang="en-US" smtClean="0"/>
              <a:t>6</a:t>
            </a:fld>
            <a:endParaRPr lang="en-US"/>
          </a:p>
        </p:txBody>
      </p:sp>
      <p:sp>
        <p:nvSpPr>
          <p:cNvPr id="5" name="Title 4">
            <a:extLst>
              <a:ext uri="{FF2B5EF4-FFF2-40B4-BE49-F238E27FC236}">
                <a16:creationId xmlns:a16="http://schemas.microsoft.com/office/drawing/2014/main" id="{68102BB0-EC58-45D7-A2D8-A2A3DEC1E250}"/>
              </a:ext>
            </a:extLst>
          </p:cNvPr>
          <p:cNvSpPr>
            <a:spLocks noGrp="1"/>
          </p:cNvSpPr>
          <p:nvPr>
            <p:ph type="title"/>
          </p:nvPr>
        </p:nvSpPr>
        <p:spPr/>
        <p:txBody>
          <a:bodyPr/>
          <a:lstStyle/>
          <a:p>
            <a:r>
              <a:rPr lang="en-US"/>
              <a:t>Test Setup Cont.</a:t>
            </a:r>
          </a:p>
        </p:txBody>
      </p:sp>
    </p:spTree>
    <p:extLst>
      <p:ext uri="{BB962C8B-B14F-4D97-AF65-F5344CB8AC3E}">
        <p14:creationId xmlns:p14="http://schemas.microsoft.com/office/powerpoint/2010/main" val="374811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54FA79-FB12-4B78-BCED-00D108F6E56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AEBBF65A-4962-46D0-B892-9816E141F443}"/>
              </a:ext>
            </a:extLst>
          </p:cNvPr>
          <p:cNvSpPr>
            <a:spLocks noGrp="1"/>
          </p:cNvSpPr>
          <p:nvPr>
            <p:ph idx="1"/>
          </p:nvPr>
        </p:nvSpPr>
        <p:spPr/>
        <p:txBody>
          <a:bodyPr vert="horz" lIns="91440" tIns="45720" rIns="91440" bIns="45720" rtlCol="0" anchor="t">
            <a:normAutofit/>
          </a:bodyPr>
          <a:lstStyle/>
          <a:p>
            <a:r>
              <a:rPr lang="en-US"/>
              <a:t>Video Recording</a:t>
            </a:r>
          </a:p>
          <a:p>
            <a:pPr lvl="1"/>
            <a:r>
              <a:rPr lang="en-US"/>
              <a:t>All cameras set to 4K30 H.265</a:t>
            </a:r>
            <a:endParaRPr lang="en-US">
              <a:cs typeface="Calibri"/>
            </a:endParaRPr>
          </a:p>
          <a:p>
            <a:pPr lvl="1"/>
            <a:r>
              <a:rPr lang="en-US"/>
              <a:t>Ambient and Hot side (21C, 30C, 40C): Cameras recorded video until overheating and self-shutdown with 5-minute cool down periods</a:t>
            </a:r>
            <a:endParaRPr lang="en-US">
              <a:cs typeface="Calibri"/>
            </a:endParaRPr>
          </a:p>
          <a:p>
            <a:pPr lvl="1"/>
            <a:r>
              <a:rPr lang="en-US">
                <a:cs typeface="Calibri"/>
              </a:rPr>
              <a:t>Cold side: 5 minutes of video recorded</a:t>
            </a:r>
            <a:endParaRPr lang="en-US"/>
          </a:p>
          <a:p>
            <a:r>
              <a:rPr lang="en-US"/>
              <a:t>Still Images</a:t>
            </a:r>
            <a:endParaRPr lang="en-US">
              <a:cs typeface="Calibri"/>
            </a:endParaRPr>
          </a:p>
          <a:p>
            <a:pPr lvl="1"/>
            <a:r>
              <a:rPr lang="en-US"/>
              <a:t>Hot side (40C only): Images taken in 30 sec intervals until camera overheats. 5-minute cool down periods</a:t>
            </a:r>
            <a:endParaRPr lang="en-US">
              <a:cs typeface="Calibri"/>
            </a:endParaRPr>
          </a:p>
          <a:p>
            <a:pPr lvl="1"/>
            <a:r>
              <a:rPr lang="en-US"/>
              <a:t>Cold side: 5 images taken in 30 sec intervals</a:t>
            </a:r>
            <a:endParaRPr lang="en-US">
              <a:cs typeface="Calibri"/>
            </a:endParaRPr>
          </a:p>
        </p:txBody>
      </p:sp>
      <p:sp>
        <p:nvSpPr>
          <p:cNvPr id="3" name="Footer Placeholder 2">
            <a:extLst>
              <a:ext uri="{FF2B5EF4-FFF2-40B4-BE49-F238E27FC236}">
                <a16:creationId xmlns:a16="http://schemas.microsoft.com/office/drawing/2014/main" id="{3092A9F5-1699-4B3F-9BE8-58F3C769233F}"/>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E8051443-556D-4C01-A619-BA1ED389DB7D}"/>
              </a:ext>
            </a:extLst>
          </p:cNvPr>
          <p:cNvSpPr>
            <a:spLocks noGrp="1"/>
          </p:cNvSpPr>
          <p:nvPr>
            <p:ph type="sldNum" sz="quarter" idx="12"/>
          </p:nvPr>
        </p:nvSpPr>
        <p:spPr/>
        <p:txBody>
          <a:bodyPr/>
          <a:lstStyle/>
          <a:p>
            <a:fld id="{8454D69F-6BDB-A24B-9F6F-BE19DF86BD01}" type="slidenum">
              <a:rPr lang="en-US" smtClean="0"/>
              <a:t>7</a:t>
            </a:fld>
            <a:endParaRPr lang="en-US"/>
          </a:p>
        </p:txBody>
      </p:sp>
      <p:sp>
        <p:nvSpPr>
          <p:cNvPr id="5" name="Title 4">
            <a:extLst>
              <a:ext uri="{FF2B5EF4-FFF2-40B4-BE49-F238E27FC236}">
                <a16:creationId xmlns:a16="http://schemas.microsoft.com/office/drawing/2014/main" id="{E48C8CBE-A4A8-4535-9F15-0F9142224F6D}"/>
              </a:ext>
            </a:extLst>
          </p:cNvPr>
          <p:cNvSpPr>
            <a:spLocks noGrp="1"/>
          </p:cNvSpPr>
          <p:nvPr>
            <p:ph type="title"/>
          </p:nvPr>
        </p:nvSpPr>
        <p:spPr/>
        <p:txBody>
          <a:bodyPr/>
          <a:lstStyle/>
          <a:p>
            <a:r>
              <a:rPr lang="en-US"/>
              <a:t>Tests Performed</a:t>
            </a:r>
          </a:p>
        </p:txBody>
      </p:sp>
    </p:spTree>
    <p:extLst>
      <p:ext uri="{BB962C8B-B14F-4D97-AF65-F5344CB8AC3E}">
        <p14:creationId xmlns:p14="http://schemas.microsoft.com/office/powerpoint/2010/main" val="339200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A83B723-782E-4DDA-9316-F6E2D4CFE91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4CDFC713-995C-4CA1-86FE-7CF756B6249C}"/>
              </a:ext>
            </a:extLst>
          </p:cNvPr>
          <p:cNvSpPr>
            <a:spLocks noGrp="1"/>
          </p:cNvSpPr>
          <p:nvPr>
            <p:ph idx="1"/>
          </p:nvPr>
        </p:nvSpPr>
        <p:spPr>
          <a:xfrm>
            <a:off x="628650" y="1492898"/>
            <a:ext cx="7886700" cy="4863453"/>
          </a:xfrm>
        </p:spPr>
        <p:txBody>
          <a:bodyPr vert="horz" lIns="91440" tIns="45720" rIns="91440" bIns="45720" rtlCol="0" anchor="t">
            <a:normAutofit/>
          </a:bodyPr>
          <a:lstStyle/>
          <a:p>
            <a:r>
              <a:rPr lang="en-US" dirty="0"/>
              <a:t>Successfully tested R5 and D6, but experienced issues with Z7II</a:t>
            </a:r>
          </a:p>
          <a:p>
            <a:pPr lvl="1"/>
            <a:r>
              <a:rPr lang="en-US" dirty="0"/>
              <a:t>Canon R5 – Operated from -30C to +40C. Thermal properties limit amount of video/images taken consecutively</a:t>
            </a:r>
            <a:endParaRPr lang="en-US" dirty="0">
              <a:cs typeface="Calibri"/>
            </a:endParaRPr>
          </a:p>
          <a:p>
            <a:pPr lvl="1"/>
            <a:r>
              <a:rPr lang="en-US" dirty="0"/>
              <a:t>Nikon D6 – Operated from -30C to +40C. Thermal properties limit amount of video/images taken consecutively</a:t>
            </a:r>
            <a:endParaRPr lang="en-US" dirty="0">
              <a:cs typeface="Calibri"/>
            </a:endParaRPr>
          </a:p>
          <a:p>
            <a:pPr lvl="2"/>
            <a:r>
              <a:rPr lang="en-US" dirty="0"/>
              <a:t>Record time was limited to prevent possible </a:t>
            </a:r>
            <a:r>
              <a:rPr lang="en-US" dirty="0" err="1"/>
              <a:t>wifi</a:t>
            </a:r>
            <a:r>
              <a:rPr lang="en-US" dirty="0"/>
              <a:t> connections seen during the testing of other Nikon products (Z7II)</a:t>
            </a:r>
          </a:p>
          <a:p>
            <a:pPr lvl="1"/>
            <a:r>
              <a:rPr lang="en-US" dirty="0"/>
              <a:t>Nikon Z7II – Tested at ambient temp (~21C), but after first camera thermal dropout, experienced issues with reconnection, so could not test over full temp range.</a:t>
            </a:r>
            <a:endParaRPr lang="en-US" dirty="0">
              <a:cs typeface="Calibri"/>
            </a:endParaRPr>
          </a:p>
        </p:txBody>
      </p:sp>
      <p:sp>
        <p:nvSpPr>
          <p:cNvPr id="3" name="Footer Placeholder 2">
            <a:extLst>
              <a:ext uri="{FF2B5EF4-FFF2-40B4-BE49-F238E27FC236}">
                <a16:creationId xmlns:a16="http://schemas.microsoft.com/office/drawing/2014/main" id="{162CE0C7-44F1-4DEE-B128-09A12E14096F}"/>
              </a:ext>
            </a:extLst>
          </p:cNvPr>
          <p:cNvSpPr>
            <a:spLocks noGrp="1"/>
          </p:cNvSpPr>
          <p:nvPr>
            <p:ph type="ftr" sz="quarter" idx="11"/>
          </p:nvPr>
        </p:nvSpPr>
        <p:spPr/>
        <p:txBody>
          <a:bodyPr/>
          <a:lstStyle/>
          <a:p>
            <a:r>
              <a:rPr lang="en-US"/>
              <a:t>Handheld Camera TVAC</a:t>
            </a:r>
          </a:p>
        </p:txBody>
      </p:sp>
      <p:sp>
        <p:nvSpPr>
          <p:cNvPr id="4" name="Slide Number Placeholder 3">
            <a:extLst>
              <a:ext uri="{FF2B5EF4-FFF2-40B4-BE49-F238E27FC236}">
                <a16:creationId xmlns:a16="http://schemas.microsoft.com/office/drawing/2014/main" id="{87EBD686-A6E1-4606-BED5-D9D3A75FCF50}"/>
              </a:ext>
            </a:extLst>
          </p:cNvPr>
          <p:cNvSpPr>
            <a:spLocks noGrp="1"/>
          </p:cNvSpPr>
          <p:nvPr>
            <p:ph type="sldNum" sz="quarter" idx="12"/>
          </p:nvPr>
        </p:nvSpPr>
        <p:spPr/>
        <p:txBody>
          <a:bodyPr/>
          <a:lstStyle/>
          <a:p>
            <a:fld id="{8454D69F-6BDB-A24B-9F6F-BE19DF86BD01}" type="slidenum">
              <a:rPr lang="en-US" smtClean="0"/>
              <a:t>8</a:t>
            </a:fld>
            <a:endParaRPr lang="en-US"/>
          </a:p>
        </p:txBody>
      </p:sp>
      <p:sp>
        <p:nvSpPr>
          <p:cNvPr id="5" name="Title 4">
            <a:extLst>
              <a:ext uri="{FF2B5EF4-FFF2-40B4-BE49-F238E27FC236}">
                <a16:creationId xmlns:a16="http://schemas.microsoft.com/office/drawing/2014/main" id="{31C943EA-F146-4415-BD5A-0DC2B96409D3}"/>
              </a:ext>
            </a:extLst>
          </p:cNvPr>
          <p:cNvSpPr>
            <a:spLocks noGrp="1"/>
          </p:cNvSpPr>
          <p:nvPr>
            <p:ph type="title"/>
          </p:nvPr>
        </p:nvSpPr>
        <p:spPr/>
        <p:txBody>
          <a:bodyPr/>
          <a:lstStyle/>
          <a:p>
            <a:r>
              <a:rPr lang="en-US" dirty="0"/>
              <a:t>Cameras Tested in Vacuum</a:t>
            </a:r>
          </a:p>
        </p:txBody>
      </p:sp>
    </p:spTree>
    <p:extLst>
      <p:ext uri="{BB962C8B-B14F-4D97-AF65-F5344CB8AC3E}">
        <p14:creationId xmlns:p14="http://schemas.microsoft.com/office/powerpoint/2010/main" val="163846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8B62BD7-3108-49BE-9892-C93EA1B52A2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F62BC3DB-6E41-449E-BB25-7F8944E8BB2F}"/>
              </a:ext>
            </a:extLst>
          </p:cNvPr>
          <p:cNvSpPr>
            <a:spLocks noGrp="1"/>
          </p:cNvSpPr>
          <p:nvPr>
            <p:ph idx="1"/>
          </p:nvPr>
        </p:nvSpPr>
        <p:spPr/>
        <p:txBody>
          <a:bodyPr vert="horz" lIns="91440" tIns="45720" rIns="91440" bIns="45720" rtlCol="0" anchor="t">
            <a:normAutofit/>
          </a:bodyPr>
          <a:lstStyle/>
          <a:p>
            <a:r>
              <a:rPr lang="en-US" dirty="0"/>
              <a:t>Due to the Z7II’s connectivity issues, the D6 was intentionally limited on its number of video recording sessions (did not want to risk losing connection if operation was like the Z7II)</a:t>
            </a:r>
          </a:p>
          <a:p>
            <a:r>
              <a:rPr lang="en-US" dirty="0"/>
              <a:t>The D6 was setup to capture both RAW and JPEG images</a:t>
            </a:r>
            <a:endParaRPr lang="en-US" dirty="0">
              <a:cs typeface="Calibri"/>
            </a:endParaRPr>
          </a:p>
          <a:p>
            <a:r>
              <a:rPr lang="en-US" dirty="0"/>
              <a:t>The R5 was set up for JPEG only, no RAW. The intention was to record both, but setting was missed during setup process.</a:t>
            </a:r>
            <a:endParaRPr lang="en-US" dirty="0">
              <a:cs typeface="Calibri"/>
            </a:endParaRPr>
          </a:p>
        </p:txBody>
      </p:sp>
      <p:sp>
        <p:nvSpPr>
          <p:cNvPr id="3" name="Footer Placeholder 2">
            <a:extLst>
              <a:ext uri="{FF2B5EF4-FFF2-40B4-BE49-F238E27FC236}">
                <a16:creationId xmlns:a16="http://schemas.microsoft.com/office/drawing/2014/main" id="{2D980F04-AFB2-45D6-8552-6FE98992885A}"/>
              </a:ext>
            </a:extLst>
          </p:cNvPr>
          <p:cNvSpPr>
            <a:spLocks noGrp="1"/>
          </p:cNvSpPr>
          <p:nvPr>
            <p:ph type="ftr" sz="quarter" idx="11"/>
          </p:nvPr>
        </p:nvSpPr>
        <p:spPr/>
        <p:txBody>
          <a:bodyPr/>
          <a:lstStyle/>
          <a:p>
            <a:r>
              <a:rPr lang="en-US"/>
              <a:t>Handheld Camera TRR</a:t>
            </a:r>
          </a:p>
        </p:txBody>
      </p:sp>
      <p:sp>
        <p:nvSpPr>
          <p:cNvPr id="4" name="Slide Number Placeholder 3">
            <a:extLst>
              <a:ext uri="{FF2B5EF4-FFF2-40B4-BE49-F238E27FC236}">
                <a16:creationId xmlns:a16="http://schemas.microsoft.com/office/drawing/2014/main" id="{6D2EA6E2-CA3C-4B2D-825D-013CEC147628}"/>
              </a:ext>
            </a:extLst>
          </p:cNvPr>
          <p:cNvSpPr>
            <a:spLocks noGrp="1"/>
          </p:cNvSpPr>
          <p:nvPr>
            <p:ph type="sldNum" sz="quarter" idx="12"/>
          </p:nvPr>
        </p:nvSpPr>
        <p:spPr/>
        <p:txBody>
          <a:bodyPr/>
          <a:lstStyle/>
          <a:p>
            <a:fld id="{8454D69F-6BDB-A24B-9F6F-BE19DF86BD01}" type="slidenum">
              <a:rPr lang="en-US" smtClean="0"/>
              <a:t>9</a:t>
            </a:fld>
            <a:endParaRPr lang="en-US"/>
          </a:p>
        </p:txBody>
      </p:sp>
      <p:sp>
        <p:nvSpPr>
          <p:cNvPr id="5" name="Title 4">
            <a:extLst>
              <a:ext uri="{FF2B5EF4-FFF2-40B4-BE49-F238E27FC236}">
                <a16:creationId xmlns:a16="http://schemas.microsoft.com/office/drawing/2014/main" id="{149CBAF6-DA4B-433C-B3A5-97C0DBC7EA73}"/>
              </a:ext>
            </a:extLst>
          </p:cNvPr>
          <p:cNvSpPr>
            <a:spLocks noGrp="1"/>
          </p:cNvSpPr>
          <p:nvPr>
            <p:ph type="title"/>
          </p:nvPr>
        </p:nvSpPr>
        <p:spPr/>
        <p:txBody>
          <a:bodyPr/>
          <a:lstStyle/>
          <a:p>
            <a:r>
              <a:rPr lang="en-US" dirty="0"/>
              <a:t>Testing Notes</a:t>
            </a:r>
          </a:p>
        </p:txBody>
      </p:sp>
    </p:spTree>
    <p:extLst>
      <p:ext uri="{BB962C8B-B14F-4D97-AF65-F5344CB8AC3E}">
        <p14:creationId xmlns:p14="http://schemas.microsoft.com/office/powerpoint/2010/main" val="357794453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FTID template" id="{DD7E6335-0470-1E46-B752-1D003EA69255}" vid="{A8AB1C1B-5B42-5E4A-B93E-53E05C596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181</TotalTime>
  <Words>1450</Words>
  <Application>Microsoft Office PowerPoint</Application>
  <PresentationFormat>On-screen Show (4:3)</PresentationFormat>
  <Paragraphs>273</Paragraphs>
  <Slides>27</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1_Office Theme</vt:lpstr>
      <vt:lpstr>Handheld Camera (HHC) Initial Test Results</vt:lpstr>
      <vt:lpstr>Summary of Test Results</vt:lpstr>
      <vt:lpstr>Thermal Vacuum Bakeout</vt:lpstr>
      <vt:lpstr>Test Setup</vt:lpstr>
      <vt:lpstr>Test Setup Cont.</vt:lpstr>
      <vt:lpstr>Test Setup Cont.</vt:lpstr>
      <vt:lpstr>Tests Performed</vt:lpstr>
      <vt:lpstr>Cameras Tested in Vacuum</vt:lpstr>
      <vt:lpstr>Testing Notes</vt:lpstr>
      <vt:lpstr>Ambient Temp Test Takeaways</vt:lpstr>
      <vt:lpstr>Video Recording Time vs Temp in Vacuum</vt:lpstr>
      <vt:lpstr>Number of Still Images vs Temp in Vacuum @ 40C</vt:lpstr>
      <vt:lpstr>Radiation Testing</vt:lpstr>
      <vt:lpstr>Compact Flash Summary</vt:lpstr>
      <vt:lpstr>Compact Flash Calculations</vt:lpstr>
      <vt:lpstr>Backup</vt:lpstr>
      <vt:lpstr>Vacuum Test Operations</vt:lpstr>
      <vt:lpstr>Z7II Connectivity</vt:lpstr>
      <vt:lpstr>PowerPoint Presentation</vt:lpstr>
      <vt:lpstr>Temp Plots (Ambient)</vt:lpstr>
      <vt:lpstr>Temp Plots (30C)</vt:lpstr>
      <vt:lpstr>Temp Plots (40C)</vt:lpstr>
      <vt:lpstr>Temp Plots (40C)</vt:lpstr>
      <vt:lpstr>Temp Plots (0C)</vt:lpstr>
      <vt:lpstr>Temp Plots (-10C)</vt:lpstr>
      <vt:lpstr>Temp Plots (-20C)</vt:lpstr>
      <vt:lpstr>Temp Plots (-30C)</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Beabout, Brent L. (MSFC-ES34)</dc:creator>
  <cp:lastModifiedBy>Pryor, Jonathan E. (MSFC-ES34)</cp:lastModifiedBy>
  <cp:revision>8</cp:revision>
  <cp:lastPrinted>2019-03-11T15:01:36Z</cp:lastPrinted>
  <dcterms:created xsi:type="dcterms:W3CDTF">2019-03-04T13:29:27Z</dcterms:created>
  <dcterms:modified xsi:type="dcterms:W3CDTF">2022-03-01T17:59:54Z</dcterms:modified>
</cp:coreProperties>
</file>