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13" r:id="rId1"/>
  </p:sldMasterIdLst>
  <p:notesMasterIdLst>
    <p:notesMasterId r:id="rId20"/>
  </p:notesMasterIdLst>
  <p:handoutMasterIdLst>
    <p:handoutMasterId r:id="rId21"/>
  </p:handoutMasterIdLst>
  <p:sldIdLst>
    <p:sldId id="310" r:id="rId2"/>
    <p:sldId id="489" r:id="rId3"/>
    <p:sldId id="1661" r:id="rId4"/>
    <p:sldId id="494" r:id="rId5"/>
    <p:sldId id="513" r:id="rId6"/>
    <p:sldId id="1673" r:id="rId7"/>
    <p:sldId id="497" r:id="rId8"/>
    <p:sldId id="1648" r:id="rId9"/>
    <p:sldId id="1674" r:id="rId10"/>
    <p:sldId id="1663" r:id="rId11"/>
    <p:sldId id="1664" r:id="rId12"/>
    <p:sldId id="1668" r:id="rId13"/>
    <p:sldId id="1678" r:id="rId14"/>
    <p:sldId id="15756" r:id="rId15"/>
    <p:sldId id="1677" r:id="rId16"/>
    <p:sldId id="1676" r:id="rId17"/>
    <p:sldId id="1675" r:id="rId18"/>
    <p:sldId id="1671"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D3FF"/>
    <a:srgbClr val="008EC0"/>
    <a:srgbClr val="FFFFCC"/>
    <a:srgbClr val="F9FA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60" autoAdjust="0"/>
    <p:restoredTop sz="94678"/>
  </p:normalViewPr>
  <p:slideViewPr>
    <p:cSldViewPr snapToGrid="0">
      <p:cViewPr varScale="1">
        <p:scale>
          <a:sx n="113" d="100"/>
          <a:sy n="113" d="100"/>
        </p:scale>
        <p:origin x="504" y="176"/>
      </p:cViewPr>
      <p:guideLst/>
    </p:cSldViewPr>
  </p:slideViewPr>
  <p:notesTextViewPr>
    <p:cViewPr>
      <p:scale>
        <a:sx n="3" d="2"/>
        <a:sy n="3" d="2"/>
      </p:scale>
      <p:origin x="0" y="0"/>
    </p:cViewPr>
  </p:notesTextViewPr>
  <p:sorterViewPr>
    <p:cViewPr>
      <p:scale>
        <a:sx n="70" d="100"/>
        <a:sy n="70" d="100"/>
      </p:scale>
      <p:origin x="0" y="-31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DA672785-AF9B-42C9-933B-71B326311776}" type="datetimeFigureOut">
              <a:rPr lang="en-US" smtClean="0"/>
              <a:t>3/2/22</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D6D9C64-D665-44E9-8B28-7A65E44023C4}" type="slidenum">
              <a:rPr lang="en-US" smtClean="0"/>
              <a:t>‹#›</a:t>
            </a:fld>
            <a:endParaRPr lang="en-US"/>
          </a:p>
        </p:txBody>
      </p:sp>
    </p:spTree>
    <p:extLst>
      <p:ext uri="{BB962C8B-B14F-4D97-AF65-F5344CB8AC3E}">
        <p14:creationId xmlns:p14="http://schemas.microsoft.com/office/powerpoint/2010/main" val="829542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9C86F67-3193-44CA-A307-16108AA8019A}" type="datetimeFigureOut">
              <a:rPr lang="en-US" smtClean="0"/>
              <a:t>3/2/22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0D9A577-177E-406A-BAA8-F14760221DA4}" type="slidenum">
              <a:rPr lang="en-US" smtClean="0"/>
              <a:t>‹#›</a:t>
            </a:fld>
            <a:endParaRPr lang="en-US"/>
          </a:p>
        </p:txBody>
      </p:sp>
    </p:spTree>
    <p:extLst>
      <p:ext uri="{BB962C8B-B14F-4D97-AF65-F5344CB8AC3E}">
        <p14:creationId xmlns:p14="http://schemas.microsoft.com/office/powerpoint/2010/main" val="379827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l"/>
            <a:r>
              <a:rPr lang="en-US" sz="1400" b="1" dirty="0">
                <a:solidFill>
                  <a:srgbClr val="FF0000"/>
                </a:solidFill>
              </a:rPr>
              <a:t>Ralph</a:t>
            </a:r>
            <a:endParaRPr lang="en-US" sz="1400" b="1" i="1" dirty="0">
              <a:solidFill>
                <a:srgbClr val="FFFF00"/>
              </a:solidFill>
            </a:endParaRPr>
          </a:p>
          <a:p>
            <a:pPr algn="l"/>
            <a:r>
              <a:rPr lang="en-US" sz="1400" b="1" i="1" dirty="0">
                <a:solidFill>
                  <a:srgbClr val="FFFF00"/>
                </a:solidFill>
              </a:rPr>
              <a:t>Ensure Food System Security on Long Duration Missions  Beyond Low Earth Orbit (LEO)</a:t>
            </a:r>
            <a:endParaRPr lang="en-US" b="1" dirty="0">
              <a:solidFill>
                <a:schemeClr val="bg1"/>
              </a:solidFill>
            </a:endParaRPr>
          </a:p>
          <a:p>
            <a:pPr marL="285750" indent="-285750">
              <a:buFont typeface="Arial" panose="020B0604020202020204" pitchFamily="34" charset="0"/>
              <a:buChar char="•"/>
            </a:pPr>
            <a:r>
              <a:rPr lang="en-US" sz="1200" b="0" i="1" dirty="0">
                <a:solidFill>
                  <a:schemeClr val="bg1"/>
                </a:solidFill>
              </a:rPr>
              <a:t>Food and nutrition are the first line of defense for crew health and performance</a:t>
            </a:r>
            <a:endParaRPr lang="en-US" sz="1200" b="0" dirty="0">
              <a:solidFill>
                <a:schemeClr val="bg1"/>
              </a:solidFill>
            </a:endParaRPr>
          </a:p>
          <a:p>
            <a:pPr marL="285750" indent="-285750">
              <a:buFont typeface="Arial" panose="020B0604020202020204" pitchFamily="34" charset="0"/>
              <a:buChar char="•"/>
            </a:pPr>
            <a:r>
              <a:rPr lang="en-US" sz="1200" b="0" dirty="0">
                <a:solidFill>
                  <a:schemeClr val="bg1"/>
                </a:solidFill>
              </a:rPr>
              <a:t>Provide safe, nutritious and acceptable fresh food </a:t>
            </a:r>
          </a:p>
          <a:p>
            <a:pPr marL="285750" indent="-285750">
              <a:buFont typeface="Arial" panose="020B0604020202020204" pitchFamily="34" charset="0"/>
              <a:buChar char="•"/>
            </a:pPr>
            <a:r>
              <a:rPr lang="en-US" sz="1200" b="0" dirty="0">
                <a:solidFill>
                  <a:schemeClr val="bg1"/>
                </a:solidFill>
              </a:rPr>
              <a:t>Add variety to crew diet</a:t>
            </a:r>
          </a:p>
          <a:p>
            <a:pPr marL="285750" indent="-285750">
              <a:buFont typeface="Arial" panose="020B0604020202020204" pitchFamily="34" charset="0"/>
              <a:buChar char="•"/>
            </a:pPr>
            <a:r>
              <a:rPr lang="en-US" sz="1200" b="0" dirty="0">
                <a:solidFill>
                  <a:schemeClr val="bg1"/>
                </a:solidFill>
              </a:rPr>
              <a:t>Enhance morale</a:t>
            </a:r>
          </a:p>
          <a:p>
            <a:r>
              <a:rPr lang="en-US" sz="1200" dirty="0">
                <a:solidFill>
                  <a:srgbClr val="92D050"/>
                </a:solidFill>
              </a:rPr>
              <a:t>* Food security is the condition in which crew have continuous access to sufficient safe and nutritious food which meets both their dietary needs and food preferences in order to maintain peak health and performance. </a:t>
            </a:r>
          </a:p>
          <a:p>
            <a:pPr marL="0" indent="0">
              <a:buFont typeface="Arial" panose="020B0604020202020204" pitchFamily="34" charset="0"/>
              <a:buNone/>
            </a:pPr>
            <a:endParaRPr lang="en-US" sz="1200" b="0" dirty="0">
              <a:solidFill>
                <a:schemeClr val="bg1"/>
              </a:solidFill>
            </a:endParaRPr>
          </a:p>
          <a:p>
            <a:r>
              <a:rPr lang="en-US" sz="1600" b="1" i="1" dirty="0">
                <a:solidFill>
                  <a:srgbClr val="FFFF00"/>
                </a:solidFill>
              </a:rPr>
              <a:t>Nutrient Supplementation of the Prepackaged Food System - Needed for: Deep Space Transport</a:t>
            </a:r>
          </a:p>
          <a:p>
            <a:pPr marL="285750" indent="-285750">
              <a:buFont typeface="Arial" panose="020B0604020202020204" pitchFamily="34" charset="0"/>
              <a:buChar char="•"/>
            </a:pPr>
            <a:r>
              <a:rPr lang="en-US" sz="1200" b="0" dirty="0">
                <a:solidFill>
                  <a:schemeClr val="bg1"/>
                </a:solidFill>
              </a:rPr>
              <a:t>Fresh produce supplements vitamins (B</a:t>
            </a:r>
            <a:r>
              <a:rPr lang="en-US" sz="1200" b="0" baseline="-25000" dirty="0">
                <a:solidFill>
                  <a:schemeClr val="bg1"/>
                </a:solidFill>
              </a:rPr>
              <a:t>1</a:t>
            </a:r>
            <a:r>
              <a:rPr lang="en-US" sz="1200" b="0" dirty="0">
                <a:solidFill>
                  <a:schemeClr val="bg1"/>
                </a:solidFill>
              </a:rPr>
              <a:t>, K, C) and bioactive compounds that degrade in the stored food system on multi-year exploration missions</a:t>
            </a:r>
          </a:p>
          <a:p>
            <a:pPr marL="285750" indent="-285750">
              <a:buFont typeface="Arial" panose="020B0604020202020204" pitchFamily="34" charset="0"/>
              <a:buChar char="•"/>
            </a:pPr>
            <a:r>
              <a:rPr lang="en-US" sz="1200" b="0" dirty="0">
                <a:solidFill>
                  <a:schemeClr val="bg1"/>
                </a:solidFill>
              </a:rPr>
              <a:t>“Pick-and-Eat” crops that require no processing and minimal preparation will provide variety, customization, and psychological appeal</a:t>
            </a:r>
          </a:p>
          <a:p>
            <a:pPr marL="285750" indent="-285750">
              <a:buFont typeface="Arial" panose="020B0604020202020204" pitchFamily="34" charset="0"/>
              <a:buChar char="•"/>
            </a:pPr>
            <a:r>
              <a:rPr lang="en-US" sz="1200" b="0" dirty="0">
                <a:solidFill>
                  <a:schemeClr val="bg1"/>
                </a:solidFill>
              </a:rPr>
              <a:t>Enable testing and demonstration of dependable crop production before reliance on system.</a:t>
            </a:r>
          </a:p>
          <a:p>
            <a:pPr marL="285750" indent="-285750">
              <a:buFont typeface="Arial" panose="020B0604020202020204" pitchFamily="34" charset="0"/>
              <a:buChar char="•"/>
            </a:pPr>
            <a:r>
              <a:rPr lang="en-US" sz="1200" b="0" dirty="0">
                <a:solidFill>
                  <a:schemeClr val="bg1"/>
                </a:solidFill>
              </a:rPr>
              <a:t>Limiting factors are vehicle resources mass, power, volume, water, air, crew time</a:t>
            </a:r>
          </a:p>
          <a:p>
            <a:r>
              <a:rPr lang="en-US" sz="1200" b="0" dirty="0">
                <a:solidFill>
                  <a:schemeClr val="bg1"/>
                </a:solidFill>
              </a:rPr>
              <a:t>     </a:t>
            </a:r>
          </a:p>
          <a:p>
            <a:pPr algn="l"/>
            <a:r>
              <a:rPr lang="en-US" sz="2800" b="1" i="1" dirty="0">
                <a:solidFill>
                  <a:srgbClr val="FFFF00"/>
                </a:solidFill>
              </a:rPr>
              <a:t>Caloric Replacement to Facilitate Earth Independence - Needed for: Long duration Surface missions on the Moon and Mars</a:t>
            </a:r>
            <a:endParaRPr lang="en-US" sz="2000" b="1" dirty="0">
              <a:solidFill>
                <a:schemeClr val="bg1"/>
              </a:solidFill>
            </a:endParaRPr>
          </a:p>
          <a:p>
            <a:pPr marL="342900" lvl="1" indent="-333375">
              <a:buFont typeface="Arial" charset="0"/>
              <a:buChar char="•"/>
            </a:pPr>
            <a:r>
              <a:rPr lang="en-US" sz="2000" b="0" dirty="0">
                <a:solidFill>
                  <a:schemeClr val="bg1"/>
                </a:solidFill>
              </a:rPr>
              <a:t>Reduce up-mass associated with pre-packaged food</a:t>
            </a:r>
          </a:p>
          <a:p>
            <a:pPr marL="342900" indent="-342900">
              <a:buFont typeface="Arial" panose="020B0604020202020204" pitchFamily="34" charset="0"/>
              <a:buChar char="•"/>
            </a:pPr>
            <a:r>
              <a:rPr lang="en-US" sz="2000" b="0" dirty="0">
                <a:solidFill>
                  <a:schemeClr val="bg1"/>
                </a:solidFill>
              </a:rPr>
              <a:t>In addition to “pick and eat” crops, include staple crops that require processing and preparation </a:t>
            </a:r>
          </a:p>
          <a:p>
            <a:pPr marL="342900" indent="-342900">
              <a:buFont typeface="Arial" panose="020B0604020202020204" pitchFamily="34" charset="0"/>
              <a:buChar char="•"/>
            </a:pPr>
            <a:r>
              <a:rPr lang="en-US" sz="2000" b="0" dirty="0">
                <a:solidFill>
                  <a:schemeClr val="bg1"/>
                </a:solidFill>
              </a:rPr>
              <a:t>Bioregenerative capability will be required for long duration surface missions</a:t>
            </a:r>
          </a:p>
        </p:txBody>
      </p:sp>
      <p:sp>
        <p:nvSpPr>
          <p:cNvPr id="4" name="Slide Number Placeholder 3"/>
          <p:cNvSpPr>
            <a:spLocks noGrp="1"/>
          </p:cNvSpPr>
          <p:nvPr>
            <p:ph type="sldNum" sz="quarter" idx="5"/>
          </p:nvPr>
        </p:nvSpPr>
        <p:spPr/>
        <p:txBody>
          <a:bodyPr/>
          <a:lstStyle/>
          <a:p>
            <a:fld id="{DABF1B26-EAA3-44D1-82F2-5B6675C75BE0}" type="slidenum">
              <a:rPr lang="en-US" smtClean="0"/>
              <a:t>3</a:t>
            </a:fld>
            <a:endParaRPr lang="en-US"/>
          </a:p>
        </p:txBody>
      </p:sp>
    </p:spTree>
    <p:extLst>
      <p:ext uri="{BB962C8B-B14F-4D97-AF65-F5344CB8AC3E}">
        <p14:creationId xmlns:p14="http://schemas.microsoft.com/office/powerpoint/2010/main" val="3530398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55C316-9561-4093-B120-1B77699CA43F}"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483739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3A23CB62-F64F-44E4-83CA-6D0ECC6CFACC}" type="slidenum">
              <a:rPr lang="en-US" smtClean="0"/>
              <a:pPr>
                <a:defRPr/>
              </a:pPr>
              <a:t>7</a:t>
            </a:fld>
            <a:endParaRPr lang="en-US"/>
          </a:p>
        </p:txBody>
      </p:sp>
    </p:spTree>
    <p:extLst>
      <p:ext uri="{BB962C8B-B14F-4D97-AF65-F5344CB8AC3E}">
        <p14:creationId xmlns:p14="http://schemas.microsoft.com/office/powerpoint/2010/main" val="2407351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b="1" noProof="0" dirty="0">
              <a:solidFill>
                <a:srgbClr val="FF0000"/>
              </a:solidFill>
            </a:endParaRPr>
          </a:p>
          <a:p>
            <a:pPr marL="171450" indent="-171450">
              <a:buFont typeface="Arial" panose="020B0604020202020204" pitchFamily="34" charset="0"/>
              <a:buChar char="•"/>
            </a:pPr>
            <a:r>
              <a:rPr lang="en-US" b="0" noProof="0" dirty="0">
                <a:solidFill>
                  <a:srgbClr val="FF0000"/>
                </a:solidFill>
              </a:rPr>
              <a:t>Veggie and the Advanced Plant Habitat</a:t>
            </a:r>
            <a:endParaRPr lang="fr-FR" b="0" noProof="0" dirty="0"/>
          </a:p>
        </p:txBody>
      </p:sp>
      <p:sp>
        <p:nvSpPr>
          <p:cNvPr id="4" name="Slide Number Placeholder 3"/>
          <p:cNvSpPr>
            <a:spLocks noGrp="1"/>
          </p:cNvSpPr>
          <p:nvPr>
            <p:ph type="sldNum" sz="quarter" idx="5"/>
          </p:nvPr>
        </p:nvSpPr>
        <p:spPr/>
        <p:txBody>
          <a:bodyPr/>
          <a:lstStyle/>
          <a:p>
            <a:fld id="{DABF1B26-EAA3-44D1-82F2-5B6675C75BE0}" type="slidenum">
              <a:rPr lang="en-US" smtClean="0"/>
              <a:t>8</a:t>
            </a:fld>
            <a:endParaRPr lang="en-US" dirty="0"/>
          </a:p>
        </p:txBody>
      </p:sp>
    </p:spTree>
    <p:extLst>
      <p:ext uri="{BB962C8B-B14F-4D97-AF65-F5344CB8AC3E}">
        <p14:creationId xmlns:p14="http://schemas.microsoft.com/office/powerpoint/2010/main" val="1028649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D9A577-177E-406A-BAA8-F14760221DA4}" type="slidenum">
              <a:rPr lang="en-US" smtClean="0"/>
              <a:t>9</a:t>
            </a:fld>
            <a:endParaRPr lang="en-US"/>
          </a:p>
        </p:txBody>
      </p:sp>
    </p:spTree>
    <p:extLst>
      <p:ext uri="{BB962C8B-B14F-4D97-AF65-F5344CB8AC3E}">
        <p14:creationId xmlns:p14="http://schemas.microsoft.com/office/powerpoint/2010/main" val="3216283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13</a:t>
            </a:fld>
            <a:endParaRPr lang="en-US"/>
          </a:p>
        </p:txBody>
      </p:sp>
    </p:spTree>
    <p:extLst>
      <p:ext uri="{BB962C8B-B14F-4D97-AF65-F5344CB8AC3E}">
        <p14:creationId xmlns:p14="http://schemas.microsoft.com/office/powerpoint/2010/main" val="2368632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112C09-5247-404F-9019-25D88E43BD9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9159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15</a:t>
            </a:fld>
            <a:endParaRPr lang="en-US"/>
          </a:p>
        </p:txBody>
      </p:sp>
    </p:spTree>
    <p:extLst>
      <p:ext uri="{BB962C8B-B14F-4D97-AF65-F5344CB8AC3E}">
        <p14:creationId xmlns:p14="http://schemas.microsoft.com/office/powerpoint/2010/main" val="613858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0275622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8253462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E0013C-D545-47E3-BAF4-37DF4B045225}" type="datetime1">
              <a:rPr lang="en-US" smtClean="0"/>
              <a:t>3/2/22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285684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04E620-1400-4E15-AE91-86E5554227BD}" type="datetime1">
              <a:rPr lang="en-US" smtClean="0"/>
              <a:t>3/2/22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67551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3/2/22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469049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19D34C-2050-40A9-A44D-C41C95BDB702}" type="datetime1">
              <a:rPr lang="en-US" smtClean="0"/>
              <a:t>3/2/22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962720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0162EE-9C24-4DB1-82D0-B319A631F4D8}" type="datetime1">
              <a:rPr lang="en-US" smtClean="0"/>
              <a:t>3/2/22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563751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92CE9F-4211-43B6-994A-4DB8798D7A3B}" type="datetime1">
              <a:rPr lang="en-US" smtClean="0"/>
              <a:t>3/2/22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7049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3/2/22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833999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3/2/22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56935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3/2/22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064483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F597D7-4456-4843-8268-635A5A08E21A}" type="datetime1">
              <a:rPr lang="en-US" smtClean="0"/>
              <a:t>3/2/22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557859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A0CCF-8C46-4AEE-80AE-E8100FD61057}" type="datetime1">
              <a:rPr lang="en-US" smtClean="0"/>
              <a:t>3/2/22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88172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pic>
        <p:nvPicPr>
          <p:cNvPr id="13" name="Picture 8"/>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0" y="6350"/>
            <a:ext cx="12192000" cy="6851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8" descr="NASA insignia.pn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864853" y="182563"/>
            <a:ext cx="1071033" cy="661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1288891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Penta">
    <p:spTree>
      <p:nvGrpSpPr>
        <p:cNvPr id="1" name=""/>
        <p:cNvGrpSpPr/>
        <p:nvPr/>
      </p:nvGrpSpPr>
      <p:grpSpPr>
        <a:xfrm>
          <a:off x="0" y="0"/>
          <a:ext cx="0" cy="0"/>
          <a:chOff x="0" y="0"/>
          <a:chExt cx="0" cy="0"/>
        </a:xfrm>
      </p:grpSpPr>
      <p:sp>
        <p:nvSpPr>
          <p:cNvPr id="25" name="AutoShape 3"/>
          <p:cNvSpPr>
            <a:spLocks noChangeArrowheads="1"/>
          </p:cNvSpPr>
          <p:nvPr userDrawn="1"/>
        </p:nvSpPr>
        <p:spPr bwMode="auto">
          <a:xfrm>
            <a:off x="9183172" y="4191003"/>
            <a:ext cx="2805629" cy="2634175"/>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75438" tIns="54864" rIns="48006" bIns="61722" anchor="b">
            <a:prstTxWarp prst="textNoShape">
              <a:avLst/>
            </a:prstTxWarp>
          </a:bodyPr>
          <a:lstStyle/>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p:txBody>
      </p:sp>
      <p:sp>
        <p:nvSpPr>
          <p:cNvPr id="24" name="AutoShape 3"/>
          <p:cNvSpPr>
            <a:spLocks noChangeArrowheads="1"/>
          </p:cNvSpPr>
          <p:nvPr userDrawn="1"/>
        </p:nvSpPr>
        <p:spPr bwMode="auto">
          <a:xfrm>
            <a:off x="304800" y="990601"/>
            <a:ext cx="2985704" cy="2590800"/>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75438" tIns="54864" rIns="48006" bIns="61722" anchor="b">
            <a:prstTxWarp prst="textNoShape">
              <a:avLst/>
            </a:prstTxWarp>
          </a:bodyPr>
          <a:lstStyle/>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p:txBody>
      </p:sp>
      <p:sp>
        <p:nvSpPr>
          <p:cNvPr id="2" name="Title 1"/>
          <p:cNvSpPr>
            <a:spLocks noGrp="1"/>
          </p:cNvSpPr>
          <p:nvPr>
            <p:ph type="title"/>
          </p:nvPr>
        </p:nvSpPr>
        <p:spPr/>
        <p:txBody>
          <a:bodyPr/>
          <a:lstStyle/>
          <a:p>
            <a:r>
              <a:rPr lang="en-US"/>
              <a:t>Click to edit Master title style</a:t>
            </a:r>
          </a:p>
        </p:txBody>
      </p:sp>
      <p:sp>
        <p:nvSpPr>
          <p:cNvPr id="3" name="AutoShape 2"/>
          <p:cNvSpPr>
            <a:spLocks noChangeAspect="1" noChangeArrowheads="1"/>
          </p:cNvSpPr>
          <p:nvPr userDrawn="1"/>
        </p:nvSpPr>
        <p:spPr bwMode="auto">
          <a:xfrm>
            <a:off x="10180065" y="3797405"/>
            <a:ext cx="821267"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342900" fontAlgn="base">
              <a:spcBef>
                <a:spcPct val="0"/>
              </a:spcBef>
              <a:spcAft>
                <a:spcPct val="0"/>
              </a:spcAft>
            </a:pPr>
            <a:endParaRPr lang="en-US" sz="525" b="1">
              <a:solidFill>
                <a:srgbClr val="952B1D"/>
              </a:solidFill>
              <a:latin typeface="Century Gothic" charset="0"/>
            </a:endParaRPr>
          </a:p>
        </p:txBody>
      </p:sp>
      <p:sp>
        <p:nvSpPr>
          <p:cNvPr id="4" name="AutoShape 3"/>
          <p:cNvSpPr>
            <a:spLocks noChangeArrowheads="1"/>
          </p:cNvSpPr>
          <p:nvPr userDrawn="1"/>
        </p:nvSpPr>
        <p:spPr bwMode="auto">
          <a:xfrm>
            <a:off x="9104696" y="990603"/>
            <a:ext cx="2985704" cy="2732315"/>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75438" tIns="54864" rIns="48006" bIns="61722" anchor="b">
            <a:prstTxWarp prst="textNoShape">
              <a:avLst/>
            </a:prstTxWarp>
          </a:bodyPr>
          <a:lstStyle/>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p:txBody>
      </p:sp>
      <p:sp>
        <p:nvSpPr>
          <p:cNvPr id="5" name="AutoShape 4"/>
          <p:cNvSpPr>
            <a:spLocks noChangeArrowheads="1"/>
          </p:cNvSpPr>
          <p:nvPr userDrawn="1"/>
        </p:nvSpPr>
        <p:spPr bwMode="auto">
          <a:xfrm>
            <a:off x="3807624" y="2677887"/>
            <a:ext cx="4732867" cy="4023360"/>
          </a:xfrm>
          <a:prstGeom prst="roundRect">
            <a:avLst>
              <a:gd name="adj" fmla="val 7963"/>
            </a:avLst>
          </a:prstGeom>
          <a:ln>
            <a:solidFill>
              <a:schemeClr val="bg1">
                <a:lumMod val="65000"/>
              </a:schemeClr>
            </a:solidFill>
            <a:headEnd/>
            <a:tailEnd/>
          </a:ln>
        </p:spPr>
        <p:style>
          <a:lnRef idx="1">
            <a:schemeClr val="dk1"/>
          </a:lnRef>
          <a:fillRef idx="2">
            <a:schemeClr val="dk1"/>
          </a:fillRef>
          <a:effectRef idx="1">
            <a:schemeClr val="dk1"/>
          </a:effectRef>
          <a:fontRef idx="minor">
            <a:schemeClr val="dk1"/>
          </a:fontRef>
        </p:style>
        <p:txBody>
          <a:bodyPr tIns="68580" bIns="68580">
            <a:prstTxWarp prst="textNoShape">
              <a:avLst/>
            </a:prstTxWarp>
          </a:bodyPr>
          <a:lstStyle/>
          <a:p>
            <a:pPr marL="85725" indent="-85725" defTabSz="342900" fontAlgn="base">
              <a:spcBef>
                <a:spcPct val="0"/>
              </a:spcBef>
              <a:spcAft>
                <a:spcPct val="0"/>
              </a:spcAft>
            </a:pPr>
            <a:endParaRPr lang="en-US" sz="900" u="sng">
              <a:solidFill>
                <a:prstClr val="black"/>
              </a:solidFill>
              <a:latin typeface="Arial" pitchFamily="-107" charset="0"/>
            </a:endParaRPr>
          </a:p>
        </p:txBody>
      </p:sp>
      <p:sp>
        <p:nvSpPr>
          <p:cNvPr id="6" name="AutoShape 6"/>
          <p:cNvSpPr>
            <a:spLocks noChangeArrowheads="1"/>
          </p:cNvSpPr>
          <p:nvPr userDrawn="1"/>
        </p:nvSpPr>
        <p:spPr bwMode="auto">
          <a:xfrm>
            <a:off x="311996" y="3962403"/>
            <a:ext cx="2956053" cy="2743201"/>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75438" tIns="54864" rIns="48006" bIns="61722" anchor="b">
            <a:prstTxWarp prst="textNoShape">
              <a:avLst/>
            </a:prstTxWarp>
          </a:bodyPr>
          <a:lstStyle/>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p:txBody>
      </p:sp>
      <p:sp>
        <p:nvSpPr>
          <p:cNvPr id="8" name="AutoShape 9"/>
          <p:cNvSpPr>
            <a:spLocks noChangeAspect="1" noChangeArrowheads="1"/>
          </p:cNvSpPr>
          <p:nvPr userDrawn="1"/>
        </p:nvSpPr>
        <p:spPr bwMode="auto">
          <a:xfrm rot="-5400000">
            <a:off x="3261884" y="4246188"/>
            <a:ext cx="615950" cy="48471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342900" fontAlgn="base">
              <a:spcBef>
                <a:spcPct val="0"/>
              </a:spcBef>
              <a:spcAft>
                <a:spcPct val="0"/>
              </a:spcAft>
            </a:pPr>
            <a:endParaRPr lang="en-US" sz="525" b="1">
              <a:solidFill>
                <a:srgbClr val="952B1D"/>
              </a:solidFill>
              <a:latin typeface="Century Gothic" charset="0"/>
            </a:endParaRPr>
          </a:p>
        </p:txBody>
      </p:sp>
      <p:sp>
        <p:nvSpPr>
          <p:cNvPr id="9" name="AutoShape 10"/>
          <p:cNvSpPr>
            <a:spLocks noChangeAspect="1" noChangeArrowheads="1"/>
          </p:cNvSpPr>
          <p:nvPr userDrawn="1"/>
        </p:nvSpPr>
        <p:spPr bwMode="auto">
          <a:xfrm rot="-5400000">
            <a:off x="8535592" y="3151255"/>
            <a:ext cx="615950" cy="484716"/>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342900" fontAlgn="base">
              <a:spcBef>
                <a:spcPct val="0"/>
              </a:spcBef>
              <a:spcAft>
                <a:spcPct val="0"/>
              </a:spcAft>
            </a:pPr>
            <a:endParaRPr lang="en-US" sz="525" b="1">
              <a:solidFill>
                <a:srgbClr val="952B1D"/>
              </a:solidFill>
              <a:latin typeface="Century Gothic" charset="0"/>
            </a:endParaRPr>
          </a:p>
        </p:txBody>
      </p:sp>
      <p:sp>
        <p:nvSpPr>
          <p:cNvPr id="13" name="Text Box 22"/>
          <p:cNvSpPr txBox="1">
            <a:spLocks noChangeArrowheads="1"/>
          </p:cNvSpPr>
          <p:nvPr userDrawn="1"/>
        </p:nvSpPr>
        <p:spPr bwMode="auto">
          <a:xfrm rot="-5400000">
            <a:off x="7931783" y="2103872"/>
            <a:ext cx="2054216" cy="132472"/>
          </a:xfrm>
          <a:prstGeom prst="rect">
            <a:avLst/>
          </a:prstGeom>
          <a:noFill/>
          <a:ln w="12700">
            <a:noFill/>
            <a:miter lim="800000"/>
            <a:headEnd/>
            <a:tailEnd/>
          </a:ln>
        </p:spPr>
        <p:txBody>
          <a:bodyPr wrap="square" lIns="0" tIns="0" rIns="0" bIns="0" anchor="ctr">
            <a:prstTxWarp prst="textNoShape">
              <a:avLst/>
            </a:prstTxWarp>
            <a:spAutoFit/>
          </a:bodyPr>
          <a:lstStyle/>
          <a:p>
            <a:pPr defTabSz="342900" fontAlgn="base">
              <a:lnSpc>
                <a:spcPct val="80000"/>
              </a:lnSpc>
              <a:spcBef>
                <a:spcPct val="0"/>
              </a:spcBef>
              <a:spcAft>
                <a:spcPct val="0"/>
              </a:spcAft>
            </a:pPr>
            <a:r>
              <a:rPr lang="en-US" sz="1050" b="1" dirty="0">
                <a:solidFill>
                  <a:srgbClr val="C00000"/>
                </a:solidFill>
                <a:ea typeface="ＭＳ Ｐゴシック" charset="-128"/>
              </a:rPr>
              <a:t>QUANTITATIVE IMPACT</a:t>
            </a:r>
          </a:p>
        </p:txBody>
      </p:sp>
      <p:sp>
        <p:nvSpPr>
          <p:cNvPr id="14" name="Text Box 23"/>
          <p:cNvSpPr txBox="1">
            <a:spLocks noChangeArrowheads="1"/>
          </p:cNvSpPr>
          <p:nvPr userDrawn="1"/>
        </p:nvSpPr>
        <p:spPr bwMode="auto">
          <a:xfrm rot="-5400000">
            <a:off x="8159330" y="4982502"/>
            <a:ext cx="1669045" cy="132472"/>
          </a:xfrm>
          <a:prstGeom prst="rect">
            <a:avLst/>
          </a:prstGeom>
          <a:noFill/>
          <a:ln w="12700">
            <a:noFill/>
            <a:miter lim="800000"/>
            <a:headEnd/>
            <a:tailEnd/>
          </a:ln>
        </p:spPr>
        <p:txBody>
          <a:bodyPr wrap="square" lIns="0" tIns="0" rIns="0" bIns="0" anchor="ctr">
            <a:prstTxWarp prst="textNoShape">
              <a:avLst/>
            </a:prstTxWarp>
            <a:spAutoFit/>
          </a:bodyPr>
          <a:lstStyle/>
          <a:p>
            <a:pPr algn="r" defTabSz="342900" fontAlgn="base">
              <a:lnSpc>
                <a:spcPct val="80000"/>
              </a:lnSpc>
              <a:spcBef>
                <a:spcPct val="0"/>
              </a:spcBef>
              <a:spcAft>
                <a:spcPct val="0"/>
              </a:spcAft>
            </a:pPr>
            <a:r>
              <a:rPr lang="en-US" sz="1050" b="1" dirty="0">
                <a:solidFill>
                  <a:srgbClr val="C00000"/>
                </a:solidFill>
                <a:ea typeface="ＭＳ Ｐゴシック" charset="-128"/>
              </a:rPr>
              <a:t>PROJECT GOAL</a:t>
            </a:r>
          </a:p>
        </p:txBody>
      </p:sp>
      <p:sp>
        <p:nvSpPr>
          <p:cNvPr id="15" name="Text Box 25"/>
          <p:cNvSpPr txBox="1">
            <a:spLocks noChangeArrowheads="1"/>
          </p:cNvSpPr>
          <p:nvPr userDrawn="1"/>
        </p:nvSpPr>
        <p:spPr bwMode="auto">
          <a:xfrm rot="-5400000">
            <a:off x="-380499" y="2137827"/>
            <a:ext cx="1135062" cy="132472"/>
          </a:xfrm>
          <a:prstGeom prst="rect">
            <a:avLst/>
          </a:prstGeom>
          <a:noFill/>
          <a:ln w="12700">
            <a:noFill/>
            <a:miter lim="800000"/>
            <a:headEnd/>
            <a:tailEnd/>
          </a:ln>
        </p:spPr>
        <p:txBody>
          <a:bodyPr lIns="0" tIns="0" rIns="0" bIns="0" anchor="ctr">
            <a:prstTxWarp prst="textNoShape">
              <a:avLst/>
            </a:prstTxWarp>
            <a:spAutoFit/>
          </a:bodyPr>
          <a:lstStyle/>
          <a:p>
            <a:pPr defTabSz="342900" fontAlgn="base">
              <a:lnSpc>
                <a:spcPct val="80000"/>
              </a:lnSpc>
              <a:spcBef>
                <a:spcPct val="0"/>
              </a:spcBef>
              <a:spcAft>
                <a:spcPct val="0"/>
              </a:spcAft>
            </a:pPr>
            <a:r>
              <a:rPr lang="en-US" sz="1050" b="1" dirty="0">
                <a:solidFill>
                  <a:srgbClr val="C00000"/>
                </a:solidFill>
                <a:ea typeface="ＭＳ Ｐゴシック" charset="-128"/>
              </a:rPr>
              <a:t>STATUS QUO</a:t>
            </a:r>
          </a:p>
        </p:txBody>
      </p:sp>
      <p:sp>
        <p:nvSpPr>
          <p:cNvPr id="16" name="Text Box 26"/>
          <p:cNvSpPr txBox="1">
            <a:spLocks noChangeArrowheads="1"/>
          </p:cNvSpPr>
          <p:nvPr userDrawn="1"/>
        </p:nvSpPr>
        <p:spPr bwMode="auto">
          <a:xfrm rot="-5400000">
            <a:off x="-617485" y="4862698"/>
            <a:ext cx="1643063" cy="132472"/>
          </a:xfrm>
          <a:prstGeom prst="rect">
            <a:avLst/>
          </a:prstGeom>
          <a:noFill/>
          <a:ln w="12700">
            <a:noFill/>
            <a:miter lim="800000"/>
            <a:headEnd/>
            <a:tailEnd/>
          </a:ln>
        </p:spPr>
        <p:txBody>
          <a:bodyPr lIns="0" tIns="0" rIns="0" bIns="0" anchor="ctr">
            <a:prstTxWarp prst="textNoShape">
              <a:avLst/>
            </a:prstTxWarp>
            <a:spAutoFit/>
          </a:bodyPr>
          <a:lstStyle/>
          <a:p>
            <a:pPr algn="r" defTabSz="342900" fontAlgn="base">
              <a:lnSpc>
                <a:spcPct val="80000"/>
              </a:lnSpc>
              <a:spcBef>
                <a:spcPct val="0"/>
              </a:spcBef>
              <a:spcAft>
                <a:spcPct val="0"/>
              </a:spcAft>
              <a:tabLst>
                <a:tab pos="1370410" algn="l"/>
              </a:tabLst>
            </a:pPr>
            <a:r>
              <a:rPr lang="en-US" sz="1050" b="1" dirty="0">
                <a:solidFill>
                  <a:srgbClr val="C00000"/>
                </a:solidFill>
                <a:ea typeface="ＭＳ Ｐゴシック" charset="-128"/>
              </a:rPr>
              <a:t>NEW </a:t>
            </a:r>
            <a:r>
              <a:rPr lang="en-US" sz="1050" b="1" dirty="0">
                <a:solidFill>
                  <a:srgbClr val="C00000"/>
                </a:solidFill>
                <a:ea typeface="ＭＳ Ｐゴシック" charset="-128"/>
                <a:cs typeface="ＭＳ Ｐゴシック" charset="-128"/>
              </a:rPr>
              <a:t>INSIGHTS</a:t>
            </a:r>
          </a:p>
        </p:txBody>
      </p:sp>
      <p:sp>
        <p:nvSpPr>
          <p:cNvPr id="18" name="Text Placeholder 17"/>
          <p:cNvSpPr>
            <a:spLocks noGrp="1"/>
          </p:cNvSpPr>
          <p:nvPr userDrawn="1">
            <p:ph type="body" sz="quarter" idx="10"/>
          </p:nvPr>
        </p:nvSpPr>
        <p:spPr>
          <a:xfrm>
            <a:off x="406400" y="1066800"/>
            <a:ext cx="2844800" cy="2438400"/>
          </a:xfrm>
        </p:spPr>
        <p:txBody>
          <a:bodyPr lIns="0" tIns="0" rIns="0" bIns="0">
            <a:noAutofit/>
          </a:bodyPr>
          <a:lstStyle>
            <a:lvl1pPr marL="83344" indent="-83344">
              <a:defRPr sz="1050"/>
            </a:lvl1pPr>
            <a:lvl2pPr marL="83344" indent="-83344">
              <a:defRPr sz="900"/>
            </a:lvl2pPr>
            <a:lvl3pPr marL="176213" indent="-83344">
              <a:buFont typeface="Calibri" pitchFamily="34" charset="0"/>
              <a:buChar char="–"/>
              <a:defRPr sz="825"/>
            </a:lvl3pPr>
            <a:lvl4pPr>
              <a:defRPr sz="788"/>
            </a:lvl4pPr>
            <a:lvl5pPr>
              <a:defRPr sz="788"/>
            </a:lvl5pPr>
          </a:lstStyle>
          <a:p>
            <a:pPr lvl="0"/>
            <a:r>
              <a:rPr lang="en-US" dirty="0"/>
              <a:t>Click to edit Master text styles</a:t>
            </a:r>
          </a:p>
          <a:p>
            <a:pPr lvl="2"/>
            <a:r>
              <a:rPr lang="en-US" dirty="0"/>
              <a:t>Second level</a:t>
            </a:r>
          </a:p>
        </p:txBody>
      </p:sp>
      <p:sp>
        <p:nvSpPr>
          <p:cNvPr id="19" name="Snip Diagonal Corner Rectangle 18"/>
          <p:cNvSpPr/>
          <p:nvPr userDrawn="1"/>
        </p:nvSpPr>
        <p:spPr>
          <a:xfrm>
            <a:off x="3727269" y="1356945"/>
            <a:ext cx="4708155" cy="929056"/>
          </a:xfrm>
          <a:prstGeom prst="snip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342900" fontAlgn="base">
              <a:spcBef>
                <a:spcPct val="0"/>
              </a:spcBef>
              <a:spcAft>
                <a:spcPct val="0"/>
              </a:spcAft>
            </a:pPr>
            <a:endParaRPr lang="en-US" sz="1800">
              <a:solidFill>
                <a:prstClr val="black"/>
              </a:solidFill>
            </a:endParaRPr>
          </a:p>
        </p:txBody>
      </p:sp>
      <p:sp>
        <p:nvSpPr>
          <p:cNvPr id="20" name="TextBox 19"/>
          <p:cNvSpPr txBox="1"/>
          <p:nvPr userDrawn="1"/>
        </p:nvSpPr>
        <p:spPr>
          <a:xfrm>
            <a:off x="4881376" y="1022410"/>
            <a:ext cx="2542940" cy="276999"/>
          </a:xfrm>
          <a:prstGeom prst="rect">
            <a:avLst/>
          </a:prstGeom>
          <a:noFill/>
        </p:spPr>
        <p:txBody>
          <a:bodyPr wrap="none" rtlCol="0">
            <a:spAutoFit/>
          </a:bodyPr>
          <a:lstStyle/>
          <a:p>
            <a:pPr algn="ctr" defTabSz="342900" fontAlgn="base">
              <a:spcBef>
                <a:spcPct val="0"/>
              </a:spcBef>
              <a:spcAft>
                <a:spcPct val="0"/>
              </a:spcAft>
            </a:pPr>
            <a:r>
              <a:rPr lang="en-US" sz="1200" b="1" u="sng" dirty="0">
                <a:solidFill>
                  <a:srgbClr val="C00000"/>
                </a:solidFill>
                <a:ea typeface="ＭＳ Ｐゴシック" charset="-128"/>
              </a:rPr>
              <a:t>PROBLEM / NEED BEING ADDRESSED</a:t>
            </a:r>
          </a:p>
        </p:txBody>
      </p:sp>
      <p:sp>
        <p:nvSpPr>
          <p:cNvPr id="29" name="Text Placeholder 17"/>
          <p:cNvSpPr>
            <a:spLocks noGrp="1"/>
          </p:cNvSpPr>
          <p:nvPr>
            <p:ph type="body" sz="quarter" idx="14"/>
          </p:nvPr>
        </p:nvSpPr>
        <p:spPr>
          <a:xfrm>
            <a:off x="423253" y="4040780"/>
            <a:ext cx="2720897" cy="2586447"/>
          </a:xfrm>
        </p:spPr>
        <p:txBody>
          <a:bodyPr lIns="0" tIns="0" rIns="0" bIns="0">
            <a:noAutofit/>
          </a:bodyPr>
          <a:lstStyle>
            <a:lvl1pPr marL="83344" indent="-83344">
              <a:defRPr sz="1050"/>
            </a:lvl1pPr>
            <a:lvl2pPr marL="83344" indent="-83344">
              <a:defRPr sz="900"/>
            </a:lvl2pPr>
            <a:lvl3pPr marL="176213" indent="-83344">
              <a:buFont typeface="Calibri" pitchFamily="34" charset="0"/>
              <a:buChar char="–"/>
              <a:defRPr sz="825"/>
            </a:lvl3pPr>
            <a:lvl4pPr>
              <a:defRPr sz="788"/>
            </a:lvl4pPr>
            <a:lvl5pPr>
              <a:defRPr sz="788"/>
            </a:lvl5pPr>
          </a:lstStyle>
          <a:p>
            <a:pPr lvl="0"/>
            <a:r>
              <a:rPr lang="en-US" dirty="0"/>
              <a:t>Click to edit Master text styles</a:t>
            </a:r>
          </a:p>
          <a:p>
            <a:pPr lvl="2"/>
            <a:r>
              <a:rPr lang="en-US" dirty="0"/>
              <a:t>Second level</a:t>
            </a:r>
          </a:p>
        </p:txBody>
      </p:sp>
      <p:sp>
        <p:nvSpPr>
          <p:cNvPr id="30" name="Text Placeholder 17"/>
          <p:cNvSpPr>
            <a:spLocks noGrp="1"/>
          </p:cNvSpPr>
          <p:nvPr>
            <p:ph type="body" sz="quarter" idx="15"/>
          </p:nvPr>
        </p:nvSpPr>
        <p:spPr>
          <a:xfrm>
            <a:off x="9211409" y="1143000"/>
            <a:ext cx="2720897" cy="2590800"/>
          </a:xfrm>
        </p:spPr>
        <p:txBody>
          <a:bodyPr lIns="0" tIns="0" rIns="0" bIns="0">
            <a:noAutofit/>
          </a:bodyPr>
          <a:lstStyle>
            <a:lvl1pPr marL="83344" indent="-83344">
              <a:defRPr sz="1050"/>
            </a:lvl1pPr>
            <a:lvl2pPr marL="83344" indent="-83344">
              <a:defRPr sz="900"/>
            </a:lvl2pPr>
            <a:lvl3pPr marL="176213" indent="-83344">
              <a:buFont typeface="Calibri" pitchFamily="34" charset="0"/>
              <a:buChar char="–"/>
              <a:defRPr sz="825"/>
            </a:lvl3pPr>
            <a:lvl4pPr>
              <a:defRPr sz="788"/>
            </a:lvl4pPr>
            <a:lvl5pPr>
              <a:defRPr sz="788"/>
            </a:lvl5pPr>
          </a:lstStyle>
          <a:p>
            <a:pPr lvl="0"/>
            <a:r>
              <a:rPr lang="en-US" dirty="0"/>
              <a:t>Click to edit Master text styles</a:t>
            </a:r>
          </a:p>
          <a:p>
            <a:pPr lvl="2"/>
            <a:r>
              <a:rPr lang="en-US" dirty="0"/>
              <a:t>Second level</a:t>
            </a:r>
          </a:p>
        </p:txBody>
      </p:sp>
      <p:sp>
        <p:nvSpPr>
          <p:cNvPr id="31" name="Text Placeholder 17"/>
          <p:cNvSpPr>
            <a:spLocks noGrp="1"/>
          </p:cNvSpPr>
          <p:nvPr>
            <p:ph type="body" sz="quarter" idx="16"/>
          </p:nvPr>
        </p:nvSpPr>
        <p:spPr>
          <a:xfrm>
            <a:off x="9206457" y="4203006"/>
            <a:ext cx="2720897" cy="2406802"/>
          </a:xfrm>
        </p:spPr>
        <p:txBody>
          <a:bodyPr lIns="0" tIns="0" rIns="0" bIns="0">
            <a:noAutofit/>
          </a:bodyPr>
          <a:lstStyle>
            <a:lvl1pPr marL="83344" indent="-83344">
              <a:defRPr sz="1050"/>
            </a:lvl1pPr>
            <a:lvl2pPr marL="83344" indent="-83344">
              <a:defRPr sz="900"/>
            </a:lvl2pPr>
            <a:lvl3pPr marL="176213" indent="-83344">
              <a:buFont typeface="Calibri" pitchFamily="34" charset="0"/>
              <a:buChar char="–"/>
              <a:defRPr sz="825"/>
            </a:lvl3pPr>
            <a:lvl4pPr>
              <a:defRPr sz="788"/>
            </a:lvl4pPr>
            <a:lvl5pPr>
              <a:defRPr sz="788"/>
            </a:lvl5pPr>
          </a:lstStyle>
          <a:p>
            <a:pPr lvl="0"/>
            <a:r>
              <a:rPr lang="en-US" dirty="0"/>
              <a:t>Click to edit Master text styles</a:t>
            </a:r>
          </a:p>
          <a:p>
            <a:pPr lvl="2"/>
            <a:r>
              <a:rPr lang="en-US" dirty="0"/>
              <a:t>Second level</a:t>
            </a:r>
          </a:p>
        </p:txBody>
      </p:sp>
      <p:sp>
        <p:nvSpPr>
          <p:cNvPr id="34" name="Text Placeholder 33"/>
          <p:cNvSpPr>
            <a:spLocks noGrp="1"/>
          </p:cNvSpPr>
          <p:nvPr>
            <p:ph type="body" sz="quarter" idx="17"/>
          </p:nvPr>
        </p:nvSpPr>
        <p:spPr>
          <a:xfrm>
            <a:off x="3727269" y="1384827"/>
            <a:ext cx="4708152" cy="940363"/>
          </a:xfrm>
        </p:spPr>
        <p:txBody>
          <a:bodyPr>
            <a:normAutofit/>
          </a:bodyPr>
          <a:lstStyle>
            <a:lvl1pPr marL="0" indent="0">
              <a:buNone/>
              <a:defRPr sz="1200"/>
            </a:lvl1pPr>
          </a:lstStyle>
          <a:p>
            <a:pPr lvl="0"/>
            <a:r>
              <a:rPr lang="en-US" dirty="0"/>
              <a:t>Click to edit Master text styles</a:t>
            </a:r>
          </a:p>
        </p:txBody>
      </p:sp>
      <p:sp>
        <p:nvSpPr>
          <p:cNvPr id="37" name="Text Placeholder 36"/>
          <p:cNvSpPr>
            <a:spLocks noGrp="1"/>
          </p:cNvSpPr>
          <p:nvPr>
            <p:ph type="body" sz="quarter" idx="18"/>
          </p:nvPr>
        </p:nvSpPr>
        <p:spPr>
          <a:xfrm>
            <a:off x="3937977" y="2690951"/>
            <a:ext cx="4505091" cy="4010298"/>
          </a:xfrm>
        </p:spPr>
        <p:txBody>
          <a:bodyPr>
            <a:normAutofit/>
          </a:bodyPr>
          <a:lstStyle>
            <a:lvl1pPr marL="83344" indent="-83344">
              <a:defRPr sz="1200"/>
            </a:lvl1pPr>
            <a:lvl2pPr marL="176213" indent="-83344">
              <a:defRPr sz="1050"/>
            </a:lvl2pPr>
          </a:lstStyle>
          <a:p>
            <a:pPr lvl="0"/>
            <a:r>
              <a:rPr lang="en-US" dirty="0"/>
              <a:t>Click to edit Master text styles</a:t>
            </a:r>
          </a:p>
          <a:p>
            <a:pPr lvl="1"/>
            <a:r>
              <a:rPr lang="en-US" dirty="0"/>
              <a:t>Second level</a:t>
            </a:r>
          </a:p>
        </p:txBody>
      </p:sp>
      <p:sp>
        <p:nvSpPr>
          <p:cNvPr id="26" name="AutoShape 2"/>
          <p:cNvSpPr>
            <a:spLocks noChangeAspect="1" noChangeArrowheads="1"/>
          </p:cNvSpPr>
          <p:nvPr userDrawn="1"/>
        </p:nvSpPr>
        <p:spPr bwMode="auto">
          <a:xfrm>
            <a:off x="1343765" y="3598866"/>
            <a:ext cx="821267"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342900" fontAlgn="base">
              <a:spcBef>
                <a:spcPct val="0"/>
              </a:spcBef>
              <a:spcAft>
                <a:spcPct val="0"/>
              </a:spcAft>
            </a:pPr>
            <a:endParaRPr lang="en-US" sz="525" b="1">
              <a:solidFill>
                <a:srgbClr val="952B1D"/>
              </a:solidFill>
              <a:latin typeface="Century Gothic" charset="0"/>
            </a:endParaRPr>
          </a:p>
        </p:txBody>
      </p:sp>
      <p:sp>
        <p:nvSpPr>
          <p:cNvPr id="27" name="TextBox 26"/>
          <p:cNvSpPr txBox="1"/>
          <p:nvPr userDrawn="1"/>
        </p:nvSpPr>
        <p:spPr>
          <a:xfrm>
            <a:off x="3556000" y="2364377"/>
            <a:ext cx="4978400" cy="253916"/>
          </a:xfrm>
          <a:prstGeom prst="rect">
            <a:avLst/>
          </a:prstGeom>
          <a:noFill/>
        </p:spPr>
        <p:txBody>
          <a:bodyPr wrap="square" rtlCol="0">
            <a:spAutoFit/>
          </a:bodyPr>
          <a:lstStyle/>
          <a:p>
            <a:pPr algn="ctr" defTabSz="342900" fontAlgn="base">
              <a:spcBef>
                <a:spcPct val="0"/>
              </a:spcBef>
              <a:spcAft>
                <a:spcPct val="0"/>
              </a:spcAft>
              <a:defRPr/>
            </a:pPr>
            <a:r>
              <a:rPr lang="en-US" sz="1050" b="1" dirty="0">
                <a:solidFill>
                  <a:srgbClr val="C00000"/>
                </a:solidFill>
                <a:ea typeface="ＭＳ Ｐゴシック" charset="-128"/>
                <a:cs typeface="ＭＳ Ｐゴシック" charset="-128"/>
              </a:rPr>
              <a:t>PROJECT DESCRIPTION/APPROACH</a:t>
            </a:r>
          </a:p>
        </p:txBody>
      </p:sp>
    </p:spTree>
    <p:extLst>
      <p:ext uri="{BB962C8B-B14F-4D97-AF65-F5344CB8AC3E}">
        <p14:creationId xmlns:p14="http://schemas.microsoft.com/office/powerpoint/2010/main" val="20996023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84298" y="1267180"/>
            <a:ext cx="10547585" cy="517172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3D94053-0B18-42A6-9CDE-D6BE54341719}" type="datetime1">
              <a:rPr lang="en-US" smtClean="0"/>
              <a:t>3/2/22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75E49-B40C-7241-85BA-D75EB62EC6B1}" type="slidenum">
              <a:rPr lang="en-US" smtClean="0"/>
              <a:t>‹#›</a:t>
            </a:fld>
            <a:endParaRPr lang="en-US" dirty="0"/>
          </a:p>
        </p:txBody>
      </p:sp>
      <p:sp>
        <p:nvSpPr>
          <p:cNvPr id="2" name="TextBox 1"/>
          <p:cNvSpPr txBox="1"/>
          <p:nvPr userDrawn="1"/>
        </p:nvSpPr>
        <p:spPr>
          <a:xfrm>
            <a:off x="2501246" y="207390"/>
            <a:ext cx="184731" cy="369332"/>
          </a:xfrm>
          <a:prstGeom prst="rect">
            <a:avLst/>
          </a:prstGeom>
          <a:noFill/>
        </p:spPr>
        <p:txBody>
          <a:bodyPr wrap="none" rtlCol="0">
            <a:spAutoFit/>
          </a:bodyPr>
          <a:lstStyle/>
          <a:p>
            <a:endParaRPr lang="en-US" sz="1800" dirty="0"/>
          </a:p>
        </p:txBody>
      </p:sp>
    </p:spTree>
    <p:extLst>
      <p:ext uri="{BB962C8B-B14F-4D97-AF65-F5344CB8AC3E}">
        <p14:creationId xmlns:p14="http://schemas.microsoft.com/office/powerpoint/2010/main" val="7530024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0843AF1-D4D9-4671-8F38-BBAA47C093CD}" type="datetime1">
              <a:rPr lang="en-US" smtClean="0"/>
              <a:t>3/2/22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675E49-B40C-7241-85BA-D75EB62EC6B1}" type="slidenum">
              <a:rPr lang="en-US" smtClean="0"/>
              <a:t>‹#›</a:t>
            </a:fld>
            <a:endParaRPr lang="en-US"/>
          </a:p>
        </p:txBody>
      </p:sp>
      <p:sp>
        <p:nvSpPr>
          <p:cNvPr id="7" name="TextBox 6"/>
          <p:cNvSpPr txBox="1"/>
          <p:nvPr userDrawn="1"/>
        </p:nvSpPr>
        <p:spPr>
          <a:xfrm>
            <a:off x="50800" y="117476"/>
            <a:ext cx="12141200" cy="369332"/>
          </a:xfrm>
          <a:prstGeom prst="rect">
            <a:avLst/>
          </a:prstGeom>
          <a:solidFill>
            <a:schemeClr val="tx1"/>
          </a:solidFill>
        </p:spPr>
        <p:txBody>
          <a:bodyPr wrap="square" rtlCol="0">
            <a:spAutoFit/>
          </a:bodyPr>
          <a:lstStyle/>
          <a:p>
            <a:endParaRPr lang="en-US" sz="1800"/>
          </a:p>
        </p:txBody>
      </p:sp>
      <p:sp>
        <p:nvSpPr>
          <p:cNvPr id="8" name="TextBox 7">
            <a:extLst>
              <a:ext uri="{FF2B5EF4-FFF2-40B4-BE49-F238E27FC236}">
                <a16:creationId xmlns:a16="http://schemas.microsoft.com/office/drawing/2014/main" id="{309E78F6-31C2-994F-AF58-F4C679E5F7C1}"/>
              </a:ext>
            </a:extLst>
          </p:cNvPr>
          <p:cNvSpPr txBox="1"/>
          <p:nvPr userDrawn="1"/>
        </p:nvSpPr>
        <p:spPr>
          <a:xfrm>
            <a:off x="0" y="0"/>
            <a:ext cx="12192000" cy="369332"/>
          </a:xfrm>
          <a:prstGeom prst="rect">
            <a:avLst/>
          </a:prstGeom>
          <a:solidFill>
            <a:schemeClr val="tx1"/>
          </a:solidFill>
        </p:spPr>
        <p:txBody>
          <a:bodyPr wrap="square" rtlCol="0">
            <a:spAutoFit/>
          </a:bodyPr>
          <a:lstStyle/>
          <a:p>
            <a:endParaRPr lang="en-US" sz="1800"/>
          </a:p>
        </p:txBody>
      </p:sp>
    </p:spTree>
    <p:extLst>
      <p:ext uri="{BB962C8B-B14F-4D97-AF65-F5344CB8AC3E}">
        <p14:creationId xmlns:p14="http://schemas.microsoft.com/office/powerpoint/2010/main" val="1507462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3/2/22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3238702228"/>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7" r:id="rId12"/>
    <p:sldLayoutId id="2147483739" r:id="rId13"/>
    <p:sldLayoutId id="2147483740" r:id="rId14"/>
    <p:sldLayoutId id="2147483741"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1.WMF"/><Relationship Id="rId13" Type="http://schemas.openxmlformats.org/officeDocument/2006/relationships/image" Target="../media/image16.WMF"/><Relationship Id="rId3" Type="http://schemas.openxmlformats.org/officeDocument/2006/relationships/image" Target="../media/image6.jpeg"/><Relationship Id="rId7" Type="http://schemas.openxmlformats.org/officeDocument/2006/relationships/image" Target="../media/image10.WMF"/><Relationship Id="rId12"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9.WMF"/><Relationship Id="rId11" Type="http://schemas.openxmlformats.org/officeDocument/2006/relationships/image" Target="../media/image14.WMF"/><Relationship Id="rId5" Type="http://schemas.openxmlformats.org/officeDocument/2006/relationships/image" Target="../media/image8.emf"/><Relationship Id="rId10" Type="http://schemas.openxmlformats.org/officeDocument/2006/relationships/image" Target="../media/image13.WMF"/><Relationship Id="rId4" Type="http://schemas.openxmlformats.org/officeDocument/2006/relationships/image" Target="../media/image7.emf"/><Relationship Id="rId9" Type="http://schemas.openxmlformats.org/officeDocument/2006/relationships/image" Target="../media/image12.WMF"/><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jpeg"/><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hyperlink" Target="ISS%20Rockumentary%201.mpg"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4.tiff"/></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4286249" y="1277285"/>
            <a:ext cx="7512673" cy="1696763"/>
          </a:xfrm>
        </p:spPr>
        <p:txBody>
          <a:bodyPr>
            <a:noAutofit/>
          </a:bodyPr>
          <a:lstStyle/>
          <a:p>
            <a:pPr algn="ctr"/>
            <a:r>
              <a:rPr lang="en-US" sz="6600" b="1" dirty="0">
                <a:solidFill>
                  <a:srgbClr val="57D3FF"/>
                </a:solidFill>
              </a:rPr>
              <a:t>Space Crop Production</a:t>
            </a:r>
            <a:br>
              <a:rPr lang="en-US" sz="6600" b="1" dirty="0">
                <a:solidFill>
                  <a:srgbClr val="57D3FF"/>
                </a:solidFill>
              </a:rPr>
            </a:br>
            <a:endParaRPr lang="en-US" sz="6600" b="1" dirty="0">
              <a:solidFill>
                <a:srgbClr val="57D3FF"/>
              </a:solidFill>
            </a:endParaRPr>
          </a:p>
        </p:txBody>
      </p:sp>
      <p:sp>
        <p:nvSpPr>
          <p:cNvPr id="4" name="Subtitle 2"/>
          <p:cNvSpPr txBox="1">
            <a:spLocks/>
          </p:cNvSpPr>
          <p:nvPr/>
        </p:nvSpPr>
        <p:spPr>
          <a:xfrm>
            <a:off x="4419653" y="3422822"/>
            <a:ext cx="6972197" cy="3203756"/>
          </a:xfrm>
          <a:prstGeom prst="rect">
            <a:avLst/>
          </a:prstGeom>
        </p:spPr>
        <p:txBody>
          <a:bodyPr>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7600" dirty="0">
                <a:solidFill>
                  <a:srgbClr val="00B0F0"/>
                </a:solidFill>
              </a:rPr>
              <a:t>Ralph Fritsche</a:t>
            </a:r>
          </a:p>
          <a:p>
            <a:pPr marL="0" indent="0" algn="ctr">
              <a:buNone/>
            </a:pPr>
            <a:r>
              <a:rPr lang="en-US" sz="7600" dirty="0">
                <a:solidFill>
                  <a:srgbClr val="00B0F0"/>
                </a:solidFill>
              </a:rPr>
              <a:t>And</a:t>
            </a:r>
          </a:p>
          <a:p>
            <a:pPr marL="0" indent="0" algn="ctr">
              <a:buNone/>
            </a:pPr>
            <a:r>
              <a:rPr lang="en-US" sz="7600" dirty="0" err="1">
                <a:solidFill>
                  <a:srgbClr val="00B0F0"/>
                </a:solidFill>
              </a:rPr>
              <a:t>Gioia</a:t>
            </a:r>
            <a:r>
              <a:rPr lang="en-US" sz="7600" dirty="0">
                <a:solidFill>
                  <a:srgbClr val="00B0F0"/>
                </a:solidFill>
              </a:rPr>
              <a:t> Massa </a:t>
            </a:r>
          </a:p>
          <a:p>
            <a:pPr marL="0" indent="0" algn="ctr">
              <a:buNone/>
            </a:pPr>
            <a:r>
              <a:rPr lang="en-US" sz="5600" dirty="0">
                <a:solidFill>
                  <a:srgbClr val="00B0F0"/>
                </a:solidFill>
              </a:rPr>
              <a:t> </a:t>
            </a:r>
          </a:p>
          <a:p>
            <a:pPr marL="0" indent="0" algn="ctr">
              <a:buNone/>
            </a:pPr>
            <a:r>
              <a:rPr lang="en-US" sz="4000" dirty="0">
                <a:solidFill>
                  <a:srgbClr val="00B0F0"/>
                </a:solidFill>
              </a:rPr>
              <a:t>NASA, Kennedy Space Center, FL, USA</a:t>
            </a:r>
          </a:p>
          <a:p>
            <a:pPr marL="0" indent="0" algn="ctr">
              <a:buNone/>
            </a:pPr>
            <a:r>
              <a:rPr lang="en-US" sz="3000" dirty="0">
                <a:solidFill>
                  <a:srgbClr val="00B0F0"/>
                </a:solidFill>
              </a:rPr>
              <a:t>For: Google Associate Product Managers Program</a:t>
            </a:r>
          </a:p>
          <a:p>
            <a:pPr marL="0" indent="0" algn="ctr">
              <a:buNone/>
            </a:pPr>
            <a:endParaRPr lang="en-US" sz="1400" dirty="0">
              <a:solidFill>
                <a:srgbClr val="00B0F0"/>
              </a:solidFill>
            </a:endParaRPr>
          </a:p>
          <a:p>
            <a:pPr marL="0" indent="0" algn="ctr">
              <a:buNone/>
            </a:pPr>
            <a:endParaRPr lang="en-US" dirty="0"/>
          </a:p>
        </p:txBody>
      </p:sp>
      <p:pic>
        <p:nvPicPr>
          <p:cNvPr id="6" name="Picture 5" descr="P03-Farmers-Wanted-NASA-Recruitment-Poster.tif">
            <a:extLst>
              <a:ext uri="{FF2B5EF4-FFF2-40B4-BE49-F238E27FC236}">
                <a16:creationId xmlns:a16="http://schemas.microsoft.com/office/drawing/2014/main" id="{38ADF681-2F34-4952-8CB3-C8B4071086E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4286250" cy="6858000"/>
          </a:xfrm>
          <a:prstGeom prst="rect">
            <a:avLst/>
          </a:prstGeom>
        </p:spPr>
      </p:pic>
    </p:spTree>
    <p:extLst>
      <p:ext uri="{BB962C8B-B14F-4D97-AF65-F5344CB8AC3E}">
        <p14:creationId xmlns:p14="http://schemas.microsoft.com/office/powerpoint/2010/main" val="4278262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65" y="91313"/>
            <a:ext cx="10515600" cy="1325563"/>
          </a:xfrm>
        </p:spPr>
        <p:txBody>
          <a:bodyPr/>
          <a:lstStyle/>
          <a:p>
            <a:pPr algn="ctr"/>
            <a:r>
              <a:rPr lang="en-US" dirty="0">
                <a:latin typeface="+mn-lt"/>
              </a:rPr>
              <a:t>Why plants?</a:t>
            </a:r>
          </a:p>
        </p:txBody>
      </p:sp>
      <p:sp>
        <p:nvSpPr>
          <p:cNvPr id="3" name="Content Placeholder 2"/>
          <p:cNvSpPr>
            <a:spLocks noGrp="1"/>
          </p:cNvSpPr>
          <p:nvPr>
            <p:ph idx="1"/>
          </p:nvPr>
        </p:nvSpPr>
        <p:spPr>
          <a:xfrm>
            <a:off x="362109" y="1456088"/>
            <a:ext cx="4777450" cy="4351338"/>
          </a:xfrm>
        </p:spPr>
        <p:txBody>
          <a:bodyPr/>
          <a:lstStyle/>
          <a:p>
            <a:r>
              <a:rPr lang="en-US" dirty="0"/>
              <a:t>Food</a:t>
            </a:r>
          </a:p>
          <a:p>
            <a:r>
              <a:rPr lang="en-US" dirty="0"/>
              <a:t>Psychological well being</a:t>
            </a:r>
          </a:p>
          <a:p>
            <a:r>
              <a:rPr lang="en-US" dirty="0"/>
              <a:t>Atmosphere</a:t>
            </a:r>
          </a:p>
          <a:p>
            <a:r>
              <a:rPr lang="en-US" dirty="0"/>
              <a:t>Water</a:t>
            </a:r>
          </a:p>
        </p:txBody>
      </p:sp>
      <p:cxnSp>
        <p:nvCxnSpPr>
          <p:cNvPr id="4" name="Straight Connector 3"/>
          <p:cNvCxnSpPr/>
          <p:nvPr/>
        </p:nvCxnSpPr>
        <p:spPr>
          <a:xfrm>
            <a:off x="1866900" y="125939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028" name="Picture 4" descr="https://io.jsc.nasa.gov/photos/11169/hires/iss038e009300.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309242" y="1613571"/>
            <a:ext cx="7620000" cy="506569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745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64ED07-92DA-4820-B78A-A48D8DFF1AAF}"/>
              </a:ext>
            </a:extLst>
          </p:cNvPr>
          <p:cNvSpPr txBox="1"/>
          <p:nvPr/>
        </p:nvSpPr>
        <p:spPr>
          <a:xfrm>
            <a:off x="1524000" y="2040674"/>
            <a:ext cx="9144000" cy="1015663"/>
          </a:xfrm>
          <a:prstGeom prst="rect">
            <a:avLst/>
          </a:prstGeom>
          <a:noFill/>
        </p:spPr>
        <p:txBody>
          <a:bodyPr wrap="square" rtlCol="0">
            <a:spAutoFit/>
          </a:bodyPr>
          <a:lstStyle/>
          <a:p>
            <a:pPr algn="ctr"/>
            <a:r>
              <a:rPr lang="en-US" sz="3000" b="1" i="1" dirty="0">
                <a:solidFill>
                  <a:srgbClr val="FFFF00"/>
                </a:solidFill>
                <a:latin typeface="Arial Narrow" panose="020B0606020202030204" pitchFamily="34" charset="0"/>
              </a:rPr>
              <a:t>Ensure Food System Security</a:t>
            </a:r>
            <a:r>
              <a:rPr lang="en-US" sz="3000" b="1" i="1" dirty="0">
                <a:solidFill>
                  <a:srgbClr val="92D050"/>
                </a:solidFill>
                <a:latin typeface="Arial Narrow" panose="020B0606020202030204" pitchFamily="34" charset="0"/>
              </a:rPr>
              <a:t> </a:t>
            </a:r>
            <a:r>
              <a:rPr lang="en-US" sz="3000" b="1" i="1" dirty="0">
                <a:solidFill>
                  <a:srgbClr val="FFFF00"/>
                </a:solidFill>
                <a:latin typeface="Arial Narrow" panose="020B0606020202030204" pitchFamily="34" charset="0"/>
              </a:rPr>
              <a:t>on Long Duration Missions  Beyond LEO</a:t>
            </a:r>
            <a:endParaRPr lang="en-US" sz="3000" b="1" dirty="0">
              <a:solidFill>
                <a:srgbClr val="FFFF00"/>
              </a:solidFill>
              <a:latin typeface="Arial Narrow" panose="020B0606020202030204" pitchFamily="34" charset="0"/>
            </a:endParaRPr>
          </a:p>
        </p:txBody>
      </p:sp>
      <p:sp>
        <p:nvSpPr>
          <p:cNvPr id="12" name="TextBox 11">
            <a:extLst>
              <a:ext uri="{FF2B5EF4-FFF2-40B4-BE49-F238E27FC236}">
                <a16:creationId xmlns:a16="http://schemas.microsoft.com/office/drawing/2014/main" id="{35983FE4-FB54-44B5-A83B-58CD27C15111}"/>
              </a:ext>
            </a:extLst>
          </p:cNvPr>
          <p:cNvSpPr txBox="1"/>
          <p:nvPr/>
        </p:nvSpPr>
        <p:spPr>
          <a:xfrm>
            <a:off x="2717180" y="3766670"/>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6">
                    <a:lumMod val="60000"/>
                    <a:lumOff val="40000"/>
                  </a:schemeClr>
                </a:solidFill>
              </a:rPr>
              <a:t>Near-Term Goal</a:t>
            </a:r>
          </a:p>
          <a:p>
            <a:pPr algn="l"/>
            <a:r>
              <a:rPr lang="en-US" sz="2400" dirty="0">
                <a:solidFill>
                  <a:schemeClr val="accent6">
                    <a:lumMod val="60000"/>
                    <a:lumOff val="40000"/>
                  </a:schemeClr>
                </a:solidFill>
              </a:rPr>
              <a:t>Nutrient Supplementation of Prepackaged Food</a:t>
            </a:r>
          </a:p>
        </p:txBody>
      </p:sp>
      <p:sp>
        <p:nvSpPr>
          <p:cNvPr id="14" name="TextBox 13">
            <a:extLst>
              <a:ext uri="{FF2B5EF4-FFF2-40B4-BE49-F238E27FC236}">
                <a16:creationId xmlns:a16="http://schemas.microsoft.com/office/drawing/2014/main" id="{ED1CEC08-F171-49BB-AA42-2D16A97C9235}"/>
              </a:ext>
            </a:extLst>
          </p:cNvPr>
          <p:cNvSpPr txBox="1"/>
          <p:nvPr/>
        </p:nvSpPr>
        <p:spPr>
          <a:xfrm>
            <a:off x="2717180" y="4924835"/>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1">
                    <a:lumMod val="60000"/>
                    <a:lumOff val="40000"/>
                  </a:schemeClr>
                </a:solidFill>
              </a:rPr>
              <a:t>Long-Term Goal</a:t>
            </a:r>
          </a:p>
          <a:p>
            <a:pPr algn="l"/>
            <a:r>
              <a:rPr lang="en-US" sz="2400" dirty="0">
                <a:solidFill>
                  <a:schemeClr val="accent1">
                    <a:lumMod val="60000"/>
                    <a:lumOff val="40000"/>
                  </a:schemeClr>
                </a:solidFill>
              </a:rPr>
              <a:t>Caloric Replacement to Facilitate Earth Independence</a:t>
            </a:r>
          </a:p>
        </p:txBody>
      </p:sp>
      <p:sp>
        <p:nvSpPr>
          <p:cNvPr id="8" name="Title 2">
            <a:extLst>
              <a:ext uri="{FF2B5EF4-FFF2-40B4-BE49-F238E27FC236}">
                <a16:creationId xmlns:a16="http://schemas.microsoft.com/office/drawing/2014/main" id="{D2F54739-1739-43A0-8177-2E92BAE2BFF8}"/>
              </a:ext>
            </a:extLst>
          </p:cNvPr>
          <p:cNvSpPr txBox="1">
            <a:spLocks/>
          </p:cNvSpPr>
          <p:nvPr/>
        </p:nvSpPr>
        <p:spPr>
          <a:xfrm>
            <a:off x="2152650" y="40793"/>
            <a:ext cx="7886700" cy="10156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t>The Space Crop Production Vision</a:t>
            </a:r>
          </a:p>
        </p:txBody>
      </p:sp>
      <p:cxnSp>
        <p:nvCxnSpPr>
          <p:cNvPr id="9" name="Straight Connector 8">
            <a:extLst>
              <a:ext uri="{FF2B5EF4-FFF2-40B4-BE49-F238E27FC236}">
                <a16:creationId xmlns:a16="http://schemas.microsoft.com/office/drawing/2014/main" id="{D3D222F2-CBB4-42ED-8FB7-3911BB2F7299}"/>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10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76522" y="5331682"/>
            <a:ext cx="1775155" cy="1188720"/>
          </a:xfrm>
          <a:prstGeom prst="rect">
            <a:avLst/>
          </a:prstGeom>
          <a:effectLst>
            <a:softEdge rad="25400"/>
          </a:effectLst>
        </p:spPr>
      </p:pic>
      <p:pic>
        <p:nvPicPr>
          <p:cNvPr id="33" name="Picture 3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92527" y="2497648"/>
            <a:ext cx="1346649" cy="2103120"/>
          </a:xfrm>
          <a:prstGeom prst="rect">
            <a:avLst/>
          </a:prstGeom>
          <a:effectLst>
            <a:softEdge rad="25400"/>
          </a:effectLst>
        </p:spPr>
      </p:pic>
      <p:pic>
        <p:nvPicPr>
          <p:cNvPr id="31" name="Picture 3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39794" y="2857300"/>
            <a:ext cx="954413" cy="1737360"/>
          </a:xfrm>
          <a:prstGeom prst="rect">
            <a:avLst/>
          </a:prstGeom>
          <a:effectLst>
            <a:softEdge rad="25400"/>
          </a:effectLst>
        </p:spPr>
      </p:pic>
      <p:sp>
        <p:nvSpPr>
          <p:cNvPr id="2" name="Title 1"/>
          <p:cNvSpPr>
            <a:spLocks noGrp="1"/>
          </p:cNvSpPr>
          <p:nvPr>
            <p:ph type="title"/>
          </p:nvPr>
        </p:nvSpPr>
        <p:spPr>
          <a:xfrm>
            <a:off x="1749209" y="-83839"/>
            <a:ext cx="8693585" cy="1325563"/>
          </a:xfrm>
        </p:spPr>
        <p:txBody>
          <a:bodyPr>
            <a:normAutofit/>
          </a:bodyPr>
          <a:lstStyle/>
          <a:p>
            <a:pPr algn="ctr"/>
            <a:r>
              <a:rPr lang="en-US" dirty="0"/>
              <a:t>Space Crop Production Candidates</a:t>
            </a:r>
          </a:p>
        </p:txBody>
      </p:sp>
      <p:sp>
        <p:nvSpPr>
          <p:cNvPr id="3" name="Rounded Rectangle 2"/>
          <p:cNvSpPr/>
          <p:nvPr/>
        </p:nvSpPr>
        <p:spPr>
          <a:xfrm>
            <a:off x="980189" y="1150708"/>
            <a:ext cx="2278795" cy="337155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Salad</a:t>
            </a:r>
          </a:p>
          <a:p>
            <a:pPr algn="ctr"/>
            <a:r>
              <a:rPr lang="en-US" sz="2400" b="1" dirty="0">
                <a:solidFill>
                  <a:prstClr val="white"/>
                </a:solidFill>
              </a:rPr>
              <a:t>Leafy Greens</a:t>
            </a:r>
          </a:p>
          <a:p>
            <a:pPr algn="ctr"/>
            <a:r>
              <a:rPr lang="en-US" sz="2400" b="1" dirty="0">
                <a:solidFill>
                  <a:prstClr val="white"/>
                </a:solidFill>
              </a:rPr>
              <a:t>Tomato</a:t>
            </a:r>
          </a:p>
          <a:p>
            <a:pPr algn="ctr"/>
            <a:r>
              <a:rPr lang="en-US" sz="2400" b="1" dirty="0">
                <a:solidFill>
                  <a:prstClr val="white"/>
                </a:solidFill>
              </a:rPr>
              <a:t>Pepper</a:t>
            </a:r>
          </a:p>
          <a:p>
            <a:pPr algn="ctr"/>
            <a:r>
              <a:rPr lang="en-US" sz="2400" b="1" dirty="0">
                <a:solidFill>
                  <a:prstClr val="white"/>
                </a:solidFill>
              </a:rPr>
              <a:t>Radish</a:t>
            </a:r>
          </a:p>
          <a:p>
            <a:pPr algn="ctr"/>
            <a:r>
              <a:rPr lang="en-US" sz="2400" b="1" dirty="0">
                <a:solidFill>
                  <a:prstClr val="white"/>
                </a:solidFill>
              </a:rPr>
              <a:t>Strawberry</a:t>
            </a:r>
          </a:p>
          <a:p>
            <a:pPr algn="ctr"/>
            <a:r>
              <a:rPr lang="en-US" sz="2400" b="1" dirty="0">
                <a:solidFill>
                  <a:prstClr val="white"/>
                </a:solidFill>
              </a:rPr>
              <a:t>Green Onion</a:t>
            </a:r>
          </a:p>
          <a:p>
            <a:pPr algn="ctr"/>
            <a:r>
              <a:rPr lang="en-US" sz="2400" b="1" dirty="0">
                <a:solidFill>
                  <a:prstClr val="white"/>
                </a:solidFill>
              </a:rPr>
              <a:t>Pea</a:t>
            </a:r>
          </a:p>
          <a:p>
            <a:pPr algn="ctr"/>
            <a:r>
              <a:rPr lang="en-US" sz="2400" b="1" dirty="0">
                <a:solidFill>
                  <a:prstClr val="white"/>
                </a:solidFill>
              </a:rPr>
              <a:t>Carrot</a:t>
            </a:r>
          </a:p>
        </p:txBody>
      </p:sp>
      <p:sp>
        <p:nvSpPr>
          <p:cNvPr id="5" name="Rounded Rectangle 4"/>
          <p:cNvSpPr/>
          <p:nvPr/>
        </p:nvSpPr>
        <p:spPr>
          <a:xfrm>
            <a:off x="4417047" y="4697015"/>
            <a:ext cx="1421773" cy="20095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Herbs</a:t>
            </a:r>
          </a:p>
          <a:p>
            <a:pPr algn="ctr"/>
            <a:r>
              <a:rPr lang="en-US" sz="2400" b="1" dirty="0">
                <a:solidFill>
                  <a:prstClr val="white"/>
                </a:solidFill>
              </a:rPr>
              <a:t>Basil</a:t>
            </a:r>
          </a:p>
          <a:p>
            <a:pPr algn="ctr"/>
            <a:r>
              <a:rPr lang="en-US" sz="2400" b="1" dirty="0">
                <a:solidFill>
                  <a:prstClr val="white"/>
                </a:solidFill>
              </a:rPr>
              <a:t>Mint</a:t>
            </a:r>
          </a:p>
          <a:p>
            <a:pPr algn="ctr"/>
            <a:r>
              <a:rPr lang="en-US" sz="2400" b="1" dirty="0">
                <a:solidFill>
                  <a:prstClr val="white"/>
                </a:solidFill>
              </a:rPr>
              <a:t>Chives</a:t>
            </a:r>
          </a:p>
          <a:p>
            <a:pPr algn="ctr"/>
            <a:r>
              <a:rPr lang="en-US" sz="2400" b="1" dirty="0">
                <a:solidFill>
                  <a:prstClr val="white"/>
                </a:solidFill>
              </a:rPr>
              <a:t>Dill</a:t>
            </a:r>
          </a:p>
        </p:txBody>
      </p:sp>
      <p:sp>
        <p:nvSpPr>
          <p:cNvPr id="12" name="Line Callout 1 11"/>
          <p:cNvSpPr/>
          <p:nvPr/>
        </p:nvSpPr>
        <p:spPr>
          <a:xfrm>
            <a:off x="3567601" y="1136089"/>
            <a:ext cx="2065944" cy="1158719"/>
          </a:xfrm>
          <a:prstGeom prst="borderCallout1">
            <a:avLst>
              <a:gd name="adj1" fmla="val 46266"/>
              <a:gd name="adj2" fmla="val 993"/>
              <a:gd name="adj3" fmla="val 53738"/>
              <a:gd name="adj4" fmla="val -1454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Lettuce, Chinese cabbage, Swiss chard, </a:t>
            </a:r>
            <a:r>
              <a:rPr lang="en-US" dirty="0" err="1">
                <a:solidFill>
                  <a:prstClr val="white"/>
                </a:solidFill>
              </a:rPr>
              <a:t>Mizuna</a:t>
            </a:r>
            <a:r>
              <a:rPr lang="en-US" dirty="0">
                <a:solidFill>
                  <a:prstClr val="white"/>
                </a:solidFill>
              </a:rPr>
              <a:t>, Spinach</a:t>
            </a:r>
          </a:p>
        </p:txBody>
      </p:sp>
      <p:sp>
        <p:nvSpPr>
          <p:cNvPr id="13" name="Left-Up Arrow 12"/>
          <p:cNvSpPr/>
          <p:nvPr/>
        </p:nvSpPr>
        <p:spPr>
          <a:xfrm flipH="1">
            <a:off x="1758211" y="4561451"/>
            <a:ext cx="2642153" cy="1737360"/>
          </a:xfrm>
          <a:prstGeom prst="leftUpArrow">
            <a:avLst>
              <a:gd name="adj1" fmla="val 47500"/>
              <a:gd name="adj2" fmla="val 23750"/>
              <a:gd name="adj3" fmla="val 250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CONSUMED FRESH WITHOUT PROCESSING</a:t>
            </a:r>
          </a:p>
        </p:txBody>
      </p:sp>
      <p:grpSp>
        <p:nvGrpSpPr>
          <p:cNvPr id="6" name="Group 5">
            <a:extLst>
              <a:ext uri="{FF2B5EF4-FFF2-40B4-BE49-F238E27FC236}">
                <a16:creationId xmlns:a16="http://schemas.microsoft.com/office/drawing/2014/main" id="{E7A3132D-62AE-4BEA-9B1C-91D7333296BD}"/>
              </a:ext>
            </a:extLst>
          </p:cNvPr>
          <p:cNvGrpSpPr/>
          <p:nvPr/>
        </p:nvGrpSpPr>
        <p:grpSpPr>
          <a:xfrm>
            <a:off x="7337327" y="1728592"/>
            <a:ext cx="4529958" cy="3424613"/>
            <a:chOff x="7064067" y="1634002"/>
            <a:chExt cx="4529958" cy="3424613"/>
          </a:xfrm>
        </p:grpSpPr>
        <p:grpSp>
          <p:nvGrpSpPr>
            <p:cNvPr id="24" name="Group 23"/>
            <p:cNvGrpSpPr/>
            <p:nvPr/>
          </p:nvGrpSpPr>
          <p:grpSpPr>
            <a:xfrm>
              <a:off x="7064067" y="1634002"/>
              <a:ext cx="2238699" cy="3424613"/>
              <a:chOff x="6196082" y="-246634"/>
              <a:chExt cx="2984931" cy="4566151"/>
            </a:xfrm>
          </p:grpSpPr>
          <p:sp>
            <p:nvSpPr>
              <p:cNvPr id="9" name="Rounded Rectangle 8"/>
              <p:cNvSpPr/>
              <p:nvPr/>
            </p:nvSpPr>
            <p:spPr>
              <a:xfrm>
                <a:off x="6196082" y="-246634"/>
                <a:ext cx="2984931" cy="4566151"/>
              </a:xfrm>
              <a:prstGeom prst="roundRect">
                <a:avLst/>
              </a:prstGeom>
              <a:noFill/>
              <a:ln>
                <a:solidFill>
                  <a:srgbClr val="008E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Staple Crops</a:t>
                </a:r>
              </a:p>
              <a:p>
                <a:pPr algn="ctr"/>
                <a:r>
                  <a:rPr lang="en-US" sz="2400" b="1" dirty="0">
                    <a:solidFill>
                      <a:prstClr val="white"/>
                    </a:solidFill>
                  </a:rPr>
                  <a:t>White Potato</a:t>
                </a:r>
              </a:p>
              <a:p>
                <a:pPr algn="ctr"/>
                <a:r>
                  <a:rPr lang="en-US" sz="2400" b="1" dirty="0">
                    <a:solidFill>
                      <a:prstClr val="white"/>
                    </a:solidFill>
                  </a:rPr>
                  <a:t>Sweet Potato</a:t>
                </a:r>
              </a:p>
              <a:p>
                <a:pPr algn="ctr"/>
                <a:endParaRPr lang="en-US" sz="2400" b="1" dirty="0">
                  <a:solidFill>
                    <a:prstClr val="white"/>
                  </a:solidFill>
                </a:endParaRPr>
              </a:p>
              <a:p>
                <a:pPr algn="ctr"/>
                <a:r>
                  <a:rPr lang="en-US" sz="2400" b="1" dirty="0">
                    <a:solidFill>
                      <a:prstClr val="white"/>
                    </a:solidFill>
                  </a:rPr>
                  <a:t>Rice</a:t>
                </a:r>
              </a:p>
              <a:p>
                <a:pPr algn="ctr"/>
                <a:r>
                  <a:rPr lang="en-US" sz="2400" b="1" dirty="0">
                    <a:solidFill>
                      <a:prstClr val="white"/>
                    </a:solidFill>
                  </a:rPr>
                  <a:t>Wheat</a:t>
                </a:r>
              </a:p>
              <a:p>
                <a:pPr algn="ctr"/>
                <a:r>
                  <a:rPr lang="en-US" sz="2400" b="1" dirty="0">
                    <a:solidFill>
                      <a:prstClr val="white"/>
                    </a:solidFill>
                  </a:rPr>
                  <a:t>Dried Bean</a:t>
                </a:r>
              </a:p>
              <a:p>
                <a:pPr algn="ctr"/>
                <a:r>
                  <a:rPr lang="en-US" sz="2400" b="1" dirty="0">
                    <a:solidFill>
                      <a:prstClr val="white"/>
                    </a:solidFill>
                  </a:rPr>
                  <a:t>Soybean</a:t>
                </a:r>
              </a:p>
              <a:p>
                <a:pPr algn="ctr"/>
                <a:r>
                  <a:rPr lang="en-US" sz="2400" b="1" dirty="0">
                    <a:solidFill>
                      <a:prstClr val="white"/>
                    </a:solidFill>
                  </a:rPr>
                  <a:t>Peanut</a:t>
                </a:r>
              </a:p>
            </p:txBody>
          </p:sp>
          <p:cxnSp>
            <p:nvCxnSpPr>
              <p:cNvPr id="23" name="Straight Connector 22"/>
              <p:cNvCxnSpPr/>
              <p:nvPr/>
            </p:nvCxnSpPr>
            <p:spPr>
              <a:xfrm>
                <a:off x="6196082" y="2314162"/>
                <a:ext cx="2275078" cy="0"/>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9864689" y="1975122"/>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MINIMAL PREPARATION / COOKING</a:t>
              </a:r>
            </a:p>
          </p:txBody>
        </p:sp>
        <p:sp>
          <p:nvSpPr>
            <p:cNvPr id="17" name="Right Brace 16"/>
            <p:cNvSpPr/>
            <p:nvPr/>
          </p:nvSpPr>
          <p:spPr>
            <a:xfrm>
              <a:off x="9451549" y="2107180"/>
              <a:ext cx="430219" cy="57084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19" name="Right Brace 18"/>
            <p:cNvSpPr/>
            <p:nvPr/>
          </p:nvSpPr>
          <p:spPr>
            <a:xfrm>
              <a:off x="9383713" y="3239193"/>
              <a:ext cx="430219" cy="171230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21" name="TextBox 20"/>
            <p:cNvSpPr txBox="1"/>
            <p:nvPr/>
          </p:nvSpPr>
          <p:spPr>
            <a:xfrm>
              <a:off x="9894879" y="3633681"/>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SIGNIFICANT PREPARATION / COOKING</a:t>
              </a:r>
            </a:p>
          </p:txBody>
        </p:sp>
      </p:grpSp>
      <p:pic>
        <p:nvPicPr>
          <p:cNvPr id="26" name="Picture 2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536176" y="4839596"/>
            <a:ext cx="1313768" cy="914400"/>
          </a:xfrm>
          <a:prstGeom prst="rect">
            <a:avLst/>
          </a:prstGeom>
        </p:spPr>
      </p:pic>
      <p:pic>
        <p:nvPicPr>
          <p:cNvPr id="27" name="Picture 2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345714" y="5469372"/>
            <a:ext cx="1271082" cy="914400"/>
          </a:xfrm>
          <a:prstGeom prst="rect">
            <a:avLst/>
          </a:prstGeom>
        </p:spPr>
      </p:pic>
      <p:pic>
        <p:nvPicPr>
          <p:cNvPr id="28" name="Picture 2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70183" y="1099375"/>
            <a:ext cx="1210321" cy="960120"/>
          </a:xfrm>
          <a:prstGeom prst="rect">
            <a:avLst/>
          </a:prstGeom>
        </p:spPr>
      </p:pic>
      <p:pic>
        <p:nvPicPr>
          <p:cNvPr id="29" name="Picture 28"/>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998272" y="1088255"/>
            <a:ext cx="1487954" cy="1280160"/>
          </a:xfrm>
          <a:prstGeom prst="rect">
            <a:avLst/>
          </a:prstGeom>
        </p:spPr>
      </p:pic>
      <p:pic>
        <p:nvPicPr>
          <p:cNvPr id="32" name="Picture 3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262751" y="5353970"/>
            <a:ext cx="1106704" cy="1554480"/>
          </a:xfrm>
          <a:prstGeom prst="rect">
            <a:avLst/>
          </a:prstGeom>
        </p:spPr>
      </p:pic>
      <p:pic>
        <p:nvPicPr>
          <p:cNvPr id="34" name="Picture 33"/>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997100">
            <a:off x="-98941" y="3872208"/>
            <a:ext cx="1076424" cy="822960"/>
          </a:xfrm>
          <a:prstGeom prst="rect">
            <a:avLst/>
          </a:prstGeom>
        </p:spPr>
      </p:pic>
      <p:pic>
        <p:nvPicPr>
          <p:cNvPr id="35" name="Picture 34"/>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4690546" y="2836487"/>
            <a:ext cx="372863" cy="1280160"/>
          </a:xfrm>
          <a:prstGeom prst="rect">
            <a:avLst/>
          </a:prstGeom>
        </p:spPr>
      </p:pic>
      <p:pic>
        <p:nvPicPr>
          <p:cNvPr id="36" name="Picture 35"/>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rot="448077">
            <a:off x="165873" y="1370266"/>
            <a:ext cx="563916" cy="1828800"/>
          </a:xfrm>
          <a:prstGeom prst="rect">
            <a:avLst/>
          </a:prstGeom>
        </p:spPr>
      </p:pic>
      <p:pic>
        <p:nvPicPr>
          <p:cNvPr id="37" name="Picture 36"/>
          <p:cNvPicPr>
            <a:picLocks noChangeAspect="1"/>
          </p:cNvPicPr>
          <p:nvPr/>
        </p:nvPicPr>
        <p:blipFill rotWithShape="1">
          <a:blip r:embed="rId14" cstate="print">
            <a:extLst>
              <a:ext uri="{28A0092B-C50C-407E-A947-70E740481C1C}">
                <a14:useLocalDpi xmlns:a14="http://schemas.microsoft.com/office/drawing/2010/main"/>
              </a:ext>
            </a:extLst>
          </a:blip>
          <a:srcRect l="11034" b="8757"/>
          <a:stretch/>
        </p:blipFill>
        <p:spPr>
          <a:xfrm>
            <a:off x="539530" y="4959632"/>
            <a:ext cx="1069899" cy="1097280"/>
          </a:xfrm>
          <a:prstGeom prst="rect">
            <a:avLst/>
          </a:prstGeom>
        </p:spPr>
      </p:pic>
      <p:cxnSp>
        <p:nvCxnSpPr>
          <p:cNvPr id="39" name="Straight Connector 38"/>
          <p:cNvCxnSpPr/>
          <p:nvPr/>
        </p:nvCxnSpPr>
        <p:spPr>
          <a:xfrm>
            <a:off x="1866900" y="97632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502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027DD3E-7507-4014-B155-B7F3ED207914}"/>
              </a:ext>
            </a:extLst>
          </p:cNvPr>
          <p:cNvSpPr txBox="1">
            <a:spLocks noGrp="1"/>
          </p:cNvSpPr>
          <p:nvPr>
            <p:ph type="title"/>
          </p:nvPr>
        </p:nvSpPr>
        <p:spPr>
          <a:xfrm>
            <a:off x="838200" y="-169125"/>
            <a:ext cx="10515600" cy="1325563"/>
          </a:xfrm>
          <a:prstGeom prst="rect">
            <a:avLst/>
          </a:prstGeom>
        </p:spPr>
        <p:txBody>
          <a:bodyPr>
            <a:normAutofit/>
          </a:bodyPr>
          <a:lstStyle>
            <a:lvl1pPr algn="ctr" defTabSz="342900" rtl="0" eaLnBrk="1" latinLnBrk="0" hangingPunct="1">
              <a:spcBef>
                <a:spcPct val="0"/>
              </a:spcBef>
              <a:buNone/>
              <a:defRPr sz="2100" kern="1200">
                <a:solidFill>
                  <a:schemeClr val="bg1"/>
                </a:solidFill>
                <a:latin typeface="+mj-lt"/>
                <a:ea typeface="+mj-ea"/>
                <a:cs typeface="+mj-cs"/>
              </a:defRPr>
            </a:lvl1pPr>
          </a:lstStyle>
          <a:p>
            <a:r>
              <a:rPr lang="en-US" sz="4000" dirty="0">
                <a:solidFill>
                  <a:schemeClr val="tx1"/>
                </a:solidFill>
                <a:effectLst>
                  <a:outerShdw blurRad="38100" dist="38100" dir="2700000" algn="tl">
                    <a:srgbClr val="000000">
                      <a:alpha val="43137"/>
                    </a:srgbClr>
                  </a:outerShdw>
                </a:effectLst>
                <a:latin typeface="+mn-lt"/>
              </a:rPr>
              <a:t>Space Crop Production Challenges</a:t>
            </a:r>
          </a:p>
        </p:txBody>
      </p:sp>
      <p:cxnSp>
        <p:nvCxnSpPr>
          <p:cNvPr id="5" name="Straight Connector 4">
            <a:extLst>
              <a:ext uri="{FF2B5EF4-FFF2-40B4-BE49-F238E27FC236}">
                <a16:creationId xmlns:a16="http://schemas.microsoft.com/office/drawing/2014/main" id="{F0D6347C-FCFF-4492-A516-9938DCCAEABD}"/>
              </a:ext>
            </a:extLst>
          </p:cNvPr>
          <p:cNvCxnSpPr>
            <a:cxnSpLocks/>
          </p:cNvCxnSpPr>
          <p:nvPr/>
        </p:nvCxnSpPr>
        <p:spPr>
          <a:xfrm>
            <a:off x="2796745" y="767617"/>
            <a:ext cx="657379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EF4F1890-EEDE-421B-BDBF-426E3A7D1E7E}"/>
              </a:ext>
            </a:extLst>
          </p:cNvPr>
          <p:cNvSpPr/>
          <p:nvPr/>
        </p:nvSpPr>
        <p:spPr>
          <a:xfrm>
            <a:off x="2750794" y="807441"/>
            <a:ext cx="4269465" cy="4224530"/>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B2DD2EC7-0F46-45DD-A041-F6AFB25EC592}"/>
              </a:ext>
            </a:extLst>
          </p:cNvPr>
          <p:cNvSpPr/>
          <p:nvPr/>
        </p:nvSpPr>
        <p:spPr>
          <a:xfrm>
            <a:off x="5097037" y="807441"/>
            <a:ext cx="4174004" cy="4134944"/>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21D07DAD-8A66-48E8-BA6B-28B9B91D1B59}"/>
              </a:ext>
            </a:extLst>
          </p:cNvPr>
          <p:cNvSpPr/>
          <p:nvPr/>
        </p:nvSpPr>
        <p:spPr>
          <a:xfrm>
            <a:off x="4151399" y="2401002"/>
            <a:ext cx="4199828" cy="4235236"/>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5CCE484B-77E9-49FB-96E7-8C4FFF45A81E}"/>
              </a:ext>
            </a:extLst>
          </p:cNvPr>
          <p:cNvSpPr txBox="1"/>
          <p:nvPr/>
        </p:nvSpPr>
        <p:spPr>
          <a:xfrm>
            <a:off x="4037561" y="1005162"/>
            <a:ext cx="167065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Deep Space</a:t>
            </a:r>
          </a:p>
        </p:txBody>
      </p:sp>
      <p:sp>
        <p:nvSpPr>
          <p:cNvPr id="23" name="TextBox 22">
            <a:extLst>
              <a:ext uri="{FF2B5EF4-FFF2-40B4-BE49-F238E27FC236}">
                <a16:creationId xmlns:a16="http://schemas.microsoft.com/office/drawing/2014/main" id="{CD37790F-1A6A-40E6-914B-4AC6C0216292}"/>
              </a:ext>
            </a:extLst>
          </p:cNvPr>
          <p:cNvSpPr txBox="1"/>
          <p:nvPr/>
        </p:nvSpPr>
        <p:spPr>
          <a:xfrm>
            <a:off x="6893481" y="1034763"/>
            <a:ext cx="1133515"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Surface</a:t>
            </a:r>
          </a:p>
        </p:txBody>
      </p:sp>
      <p:sp>
        <p:nvSpPr>
          <p:cNvPr id="24" name="TextBox 23">
            <a:extLst>
              <a:ext uri="{FF2B5EF4-FFF2-40B4-BE49-F238E27FC236}">
                <a16:creationId xmlns:a16="http://schemas.microsoft.com/office/drawing/2014/main" id="{0089000D-796A-4778-8CB5-FBC48165E945}"/>
              </a:ext>
            </a:extLst>
          </p:cNvPr>
          <p:cNvSpPr txBox="1"/>
          <p:nvPr/>
        </p:nvSpPr>
        <p:spPr>
          <a:xfrm>
            <a:off x="5830741" y="6078834"/>
            <a:ext cx="78361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Crop</a:t>
            </a:r>
          </a:p>
        </p:txBody>
      </p:sp>
      <p:sp>
        <p:nvSpPr>
          <p:cNvPr id="25" name="TextBox 24">
            <a:extLst>
              <a:ext uri="{FF2B5EF4-FFF2-40B4-BE49-F238E27FC236}">
                <a16:creationId xmlns:a16="http://schemas.microsoft.com/office/drawing/2014/main" id="{174DA4DB-7CE2-4F5E-9802-98EF2926DBC0}"/>
              </a:ext>
            </a:extLst>
          </p:cNvPr>
          <p:cNvSpPr txBox="1"/>
          <p:nvPr/>
        </p:nvSpPr>
        <p:spPr>
          <a:xfrm>
            <a:off x="3326592" y="1603514"/>
            <a:ext cx="2085699" cy="923330"/>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Microgravity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Fluid movement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No convection</a:t>
            </a:r>
          </a:p>
        </p:txBody>
      </p:sp>
      <p:sp>
        <p:nvSpPr>
          <p:cNvPr id="26" name="TextBox 25">
            <a:extLst>
              <a:ext uri="{FF2B5EF4-FFF2-40B4-BE49-F238E27FC236}">
                <a16:creationId xmlns:a16="http://schemas.microsoft.com/office/drawing/2014/main" id="{431B8328-18E9-462E-8159-910B1CEDD595}"/>
              </a:ext>
            </a:extLst>
          </p:cNvPr>
          <p:cNvSpPr txBox="1"/>
          <p:nvPr/>
        </p:nvSpPr>
        <p:spPr>
          <a:xfrm>
            <a:off x="5620550" y="986306"/>
            <a:ext cx="2127057" cy="1754326"/>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Water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rPr>
              <a:t>      Recycling</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Radiation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Pressure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Micrometeorites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0" cap="none" spc="0" normalizeH="0" baseline="0" noProof="0" dirty="0">
              <a:ln>
                <a:noFill/>
              </a:ln>
              <a:solidFill>
                <a:prstClr val="white"/>
              </a:solidFill>
              <a:effectLst/>
              <a:uLnTx/>
              <a:uFillTx/>
            </a:endParaRPr>
          </a:p>
        </p:txBody>
      </p:sp>
      <p:sp>
        <p:nvSpPr>
          <p:cNvPr id="27" name="TextBox 26">
            <a:extLst>
              <a:ext uri="{FF2B5EF4-FFF2-40B4-BE49-F238E27FC236}">
                <a16:creationId xmlns:a16="http://schemas.microsoft.com/office/drawing/2014/main" id="{8D83F6B6-60E0-46E2-B70D-5C0CB06CD45F}"/>
              </a:ext>
            </a:extLst>
          </p:cNvPr>
          <p:cNvSpPr txBox="1"/>
          <p:nvPr/>
        </p:nvSpPr>
        <p:spPr>
          <a:xfrm>
            <a:off x="7016206" y="1576555"/>
            <a:ext cx="1854995" cy="954107"/>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Dust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Partial gravity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endParaRPr>
          </a:p>
        </p:txBody>
      </p:sp>
      <p:sp>
        <p:nvSpPr>
          <p:cNvPr id="28" name="TextBox 27">
            <a:extLst>
              <a:ext uri="{FF2B5EF4-FFF2-40B4-BE49-F238E27FC236}">
                <a16:creationId xmlns:a16="http://schemas.microsoft.com/office/drawing/2014/main" id="{CD7F11C4-F690-48BF-8C04-9DAA279B6E6A}"/>
              </a:ext>
            </a:extLst>
          </p:cNvPr>
          <p:cNvSpPr txBox="1"/>
          <p:nvPr/>
        </p:nvSpPr>
        <p:spPr>
          <a:xfrm>
            <a:off x="4885526" y="4974245"/>
            <a:ext cx="3554119" cy="1200329"/>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Productivity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Stress tolerance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Environmental optimization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Crop scheduling</a:t>
            </a:r>
          </a:p>
        </p:txBody>
      </p:sp>
      <p:sp>
        <p:nvSpPr>
          <p:cNvPr id="29" name="TextBox 28">
            <a:extLst>
              <a:ext uri="{FF2B5EF4-FFF2-40B4-BE49-F238E27FC236}">
                <a16:creationId xmlns:a16="http://schemas.microsoft.com/office/drawing/2014/main" id="{ECF13DD4-3124-40D5-90B1-ADDF596399C5}"/>
              </a:ext>
            </a:extLst>
          </p:cNvPr>
          <p:cNvSpPr txBox="1"/>
          <p:nvPr/>
        </p:nvSpPr>
        <p:spPr>
          <a:xfrm>
            <a:off x="5357906" y="2497782"/>
            <a:ext cx="3031599" cy="2862322"/>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Plant Size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High CO</a:t>
            </a:r>
            <a:r>
              <a:rPr kumimoji="0" lang="en-US" sz="1800" b="1" i="0" u="none" strike="noStrike" kern="0" cap="none" spc="0" normalizeH="0" baseline="-25000" noProof="0" dirty="0">
                <a:ln>
                  <a:noFill/>
                </a:ln>
                <a:solidFill>
                  <a:prstClr val="white"/>
                </a:solidFill>
                <a:effectLst/>
                <a:uLnTx/>
                <a:uFillTx/>
              </a:rPr>
              <a:t>2</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Food Safety / Microbiome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Nutrient output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Sustainability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Abiotic stresses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Vehicle resources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Crew time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Waste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prstClr val="white"/>
              </a:solidFill>
              <a:effectLst/>
              <a:uLnTx/>
              <a:uFillTx/>
            </a:endParaRPr>
          </a:p>
        </p:txBody>
      </p:sp>
    </p:spTree>
    <p:extLst>
      <p:ext uri="{BB962C8B-B14F-4D97-AF65-F5344CB8AC3E}">
        <p14:creationId xmlns:p14="http://schemas.microsoft.com/office/powerpoint/2010/main" val="944711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1F141-BF81-4C06-93B8-34D068E0F935}"/>
              </a:ext>
            </a:extLst>
          </p:cNvPr>
          <p:cNvSpPr>
            <a:spLocks noGrp="1"/>
          </p:cNvSpPr>
          <p:nvPr>
            <p:ph type="title"/>
          </p:nvPr>
        </p:nvSpPr>
        <p:spPr>
          <a:xfrm>
            <a:off x="671591" y="122759"/>
            <a:ext cx="7298871" cy="1134498"/>
          </a:xfrm>
        </p:spPr>
        <p:txBody>
          <a:bodyPr>
            <a:normAutofit fontScale="90000"/>
          </a:bodyPr>
          <a:lstStyle/>
          <a:p>
            <a:r>
              <a:rPr lang="en-US" dirty="0"/>
              <a:t>Space Crop Production Roadmap For Exploration</a:t>
            </a:r>
          </a:p>
        </p:txBody>
      </p:sp>
      <p:sp>
        <p:nvSpPr>
          <p:cNvPr id="3" name="Slide Number Placeholder 2">
            <a:extLst>
              <a:ext uri="{FF2B5EF4-FFF2-40B4-BE49-F238E27FC236}">
                <a16:creationId xmlns:a16="http://schemas.microsoft.com/office/drawing/2014/main" id="{62FB9DC1-9629-4FB3-A1D4-B9E095BB6203}"/>
              </a:ext>
            </a:extLst>
          </p:cNvPr>
          <p:cNvSpPr>
            <a:spLocks noGrp="1"/>
          </p:cNvSpPr>
          <p:nvPr>
            <p:ph type="sldNum" sz="quarter" idx="12"/>
          </p:nvPr>
        </p:nvSpPr>
        <p:spPr/>
        <p:txBody>
          <a:bodyPr/>
          <a:lstStyle/>
          <a:p>
            <a:fld id="{E304FCE3-98A4-4385-9FA0-D7D495E5CB61}" type="slidenum">
              <a:rPr lang="en-US" smtClean="0"/>
              <a:t>6</a:t>
            </a:fld>
            <a:endParaRPr lang="en-US"/>
          </a:p>
        </p:txBody>
      </p:sp>
      <p:grpSp>
        <p:nvGrpSpPr>
          <p:cNvPr id="96" name="Group 95">
            <a:extLst>
              <a:ext uri="{FF2B5EF4-FFF2-40B4-BE49-F238E27FC236}">
                <a16:creationId xmlns:a16="http://schemas.microsoft.com/office/drawing/2014/main" id="{B42298A5-F4B7-4CD3-8833-D1AB9FA9BBE5}"/>
              </a:ext>
            </a:extLst>
          </p:cNvPr>
          <p:cNvGrpSpPr/>
          <p:nvPr/>
        </p:nvGrpSpPr>
        <p:grpSpPr>
          <a:xfrm>
            <a:off x="628286" y="719110"/>
            <a:ext cx="10935428" cy="6147329"/>
            <a:chOff x="628286" y="719110"/>
            <a:chExt cx="10935428" cy="6147329"/>
          </a:xfrm>
        </p:grpSpPr>
        <p:grpSp>
          <p:nvGrpSpPr>
            <p:cNvPr id="95" name="Group 94">
              <a:extLst>
                <a:ext uri="{FF2B5EF4-FFF2-40B4-BE49-F238E27FC236}">
                  <a16:creationId xmlns:a16="http://schemas.microsoft.com/office/drawing/2014/main" id="{4E547CAC-61FF-47B6-8803-FD968193D882}"/>
                </a:ext>
              </a:extLst>
            </p:cNvPr>
            <p:cNvGrpSpPr/>
            <p:nvPr/>
          </p:nvGrpSpPr>
          <p:grpSpPr>
            <a:xfrm>
              <a:off x="628286" y="719110"/>
              <a:ext cx="10935428" cy="6147329"/>
              <a:chOff x="628286" y="719110"/>
              <a:chExt cx="10935428" cy="6147329"/>
            </a:xfrm>
          </p:grpSpPr>
          <p:pic>
            <p:nvPicPr>
              <p:cNvPr id="42" name="Picture 9" descr="Slide1">
                <a:extLst>
                  <a:ext uri="{FF2B5EF4-FFF2-40B4-BE49-F238E27FC236}">
                    <a16:creationId xmlns:a16="http://schemas.microsoft.com/office/drawing/2014/main" id="{536614E0-A6D6-431D-93D5-1E846907F00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41119" y="1714506"/>
                <a:ext cx="10675890" cy="5151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3" name="Group 42">
                <a:extLst>
                  <a:ext uri="{FF2B5EF4-FFF2-40B4-BE49-F238E27FC236}">
                    <a16:creationId xmlns:a16="http://schemas.microsoft.com/office/drawing/2014/main" id="{FDBF2D9A-F583-48F0-A173-0BE7FBD0C7B6}"/>
                  </a:ext>
                </a:extLst>
              </p:cNvPr>
              <p:cNvGrpSpPr/>
              <p:nvPr/>
            </p:nvGrpSpPr>
            <p:grpSpPr>
              <a:xfrm>
                <a:off x="4735766" y="1126648"/>
                <a:ext cx="3658591" cy="1816740"/>
                <a:chOff x="3460311" y="1379626"/>
                <a:chExt cx="3109222" cy="1100942"/>
              </a:xfrm>
            </p:grpSpPr>
            <p:sp>
              <p:nvSpPr>
                <p:cNvPr id="44" name="Rounded Rectangle 13">
                  <a:extLst>
                    <a:ext uri="{FF2B5EF4-FFF2-40B4-BE49-F238E27FC236}">
                      <a16:creationId xmlns:a16="http://schemas.microsoft.com/office/drawing/2014/main" id="{336FE2F4-E5B8-4F1F-9CE3-CCE5790D9124}"/>
                    </a:ext>
                  </a:extLst>
                </p:cNvPr>
                <p:cNvSpPr/>
                <p:nvPr/>
              </p:nvSpPr>
              <p:spPr>
                <a:xfrm>
                  <a:off x="3460311" y="1379626"/>
                  <a:ext cx="2869834" cy="1027107"/>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45" name="TextBox 44">
                  <a:extLst>
                    <a:ext uri="{FF2B5EF4-FFF2-40B4-BE49-F238E27FC236}">
                      <a16:creationId xmlns:a16="http://schemas.microsoft.com/office/drawing/2014/main" id="{A6BABCCB-FDA9-4CD3-9C2B-5B14BBD59773}"/>
                    </a:ext>
                  </a:extLst>
                </p:cNvPr>
                <p:cNvSpPr txBox="1"/>
                <p:nvPr/>
              </p:nvSpPr>
              <p:spPr>
                <a:xfrm>
                  <a:off x="3508465" y="1419486"/>
                  <a:ext cx="2115066" cy="26336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GATEWAY</a:t>
                  </a:r>
                  <a:r>
                    <a:rPr kumimoji="0" lang="en-US" sz="1400" b="1" i="0" u="none" strike="noStrike" kern="0" cap="none" spc="0" normalizeH="0" baseline="0" noProof="0" dirty="0">
                      <a:ln>
                        <a:noFill/>
                      </a:ln>
                      <a:solidFill>
                        <a:srgbClr val="FFFF00"/>
                      </a:solidFill>
                      <a:effectLst/>
                      <a:uLnTx/>
                      <a:uFillTx/>
                    </a:rPr>
                    <a:t>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Plant</a:t>
                  </a:r>
                  <a:r>
                    <a:rPr kumimoji="0" lang="en-US" sz="1100" b="1" i="0" u="none" strike="noStrike" kern="0" cap="none" spc="0" normalizeH="0" baseline="0" noProof="0" dirty="0">
                      <a:ln>
                        <a:noFill/>
                      </a:ln>
                      <a:solidFill>
                        <a:srgbClr val="4472C4">
                          <a:lumMod val="40000"/>
                          <a:lumOff val="60000"/>
                        </a:srgbClr>
                      </a:solidFill>
                      <a:effectLst/>
                      <a:uLnTx/>
                      <a:uFillTx/>
                    </a:rPr>
                    <a:t> </a:t>
                  </a:r>
                  <a:r>
                    <a:rPr kumimoji="0" lang="en-US" sz="1100" b="1" i="1" u="none" strike="noStrike" kern="0" cap="none" spc="0" normalizeH="0" baseline="0" noProof="0" dirty="0">
                      <a:ln>
                        <a:noFill/>
                      </a:ln>
                      <a:solidFill>
                        <a:srgbClr val="4472C4">
                          <a:lumMod val="40000"/>
                          <a:lumOff val="60000"/>
                        </a:srgbClr>
                      </a:solidFill>
                      <a:effectLst/>
                      <a:uLnTx/>
                      <a:uFillTx/>
                    </a:rPr>
                    <a:t>Research</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46" name="TextBox 45">
                  <a:extLst>
                    <a:ext uri="{FF2B5EF4-FFF2-40B4-BE49-F238E27FC236}">
                      <a16:creationId xmlns:a16="http://schemas.microsoft.com/office/drawing/2014/main" id="{BD972FE1-E14C-4C64-93E1-0C15D306A21E}"/>
                    </a:ext>
                  </a:extLst>
                </p:cNvPr>
                <p:cNvSpPr txBox="1"/>
                <p:nvPr/>
              </p:nvSpPr>
              <p:spPr>
                <a:xfrm>
                  <a:off x="3538181" y="1660480"/>
                  <a:ext cx="3031352" cy="32920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lumMod val="95000"/>
                        </a:prstClr>
                      </a:solidFill>
                      <a:effectLst/>
                      <a:uLnTx/>
                      <a:uFillTx/>
                    </a:rPr>
                    <a:t>Proving Ground to study the effect of deep space radiation on pick and eat crops in µg</a:t>
                  </a:r>
                </a:p>
              </p:txBody>
            </p:sp>
            <p:sp>
              <p:nvSpPr>
                <p:cNvPr id="47" name="TextBox 46">
                  <a:extLst>
                    <a:ext uri="{FF2B5EF4-FFF2-40B4-BE49-F238E27FC236}">
                      <a16:creationId xmlns:a16="http://schemas.microsoft.com/office/drawing/2014/main" id="{5B683CE0-C4EA-4C5E-BE1B-C1DD24885794}"/>
                    </a:ext>
                  </a:extLst>
                </p:cNvPr>
                <p:cNvSpPr txBox="1"/>
                <p:nvPr/>
              </p:nvSpPr>
              <p:spPr>
                <a:xfrm>
                  <a:off x="3529969" y="2096501"/>
                  <a:ext cx="1295547" cy="38406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rPr>
                    <a:t> </a:t>
                  </a:r>
                </a:p>
              </p:txBody>
            </p:sp>
          </p:grpSp>
          <p:grpSp>
            <p:nvGrpSpPr>
              <p:cNvPr id="48" name="Group 47">
                <a:extLst>
                  <a:ext uri="{FF2B5EF4-FFF2-40B4-BE49-F238E27FC236}">
                    <a16:creationId xmlns:a16="http://schemas.microsoft.com/office/drawing/2014/main" id="{8B1F0B96-48FB-4A35-A591-3B60154588F0}"/>
                  </a:ext>
                </a:extLst>
              </p:cNvPr>
              <p:cNvGrpSpPr/>
              <p:nvPr/>
            </p:nvGrpSpPr>
            <p:grpSpPr>
              <a:xfrm>
                <a:off x="780137" y="1535731"/>
                <a:ext cx="4338807" cy="1724898"/>
                <a:chOff x="86136" y="1496529"/>
                <a:chExt cx="3687298" cy="1058077"/>
              </a:xfrm>
            </p:grpSpPr>
            <p:sp>
              <p:nvSpPr>
                <p:cNvPr id="49" name="Rounded Rectangle 18">
                  <a:extLst>
                    <a:ext uri="{FF2B5EF4-FFF2-40B4-BE49-F238E27FC236}">
                      <a16:creationId xmlns:a16="http://schemas.microsoft.com/office/drawing/2014/main" id="{75314E5F-3624-48CF-81EF-67E3CFDC4E2D}"/>
                    </a:ext>
                  </a:extLst>
                </p:cNvPr>
                <p:cNvSpPr/>
                <p:nvPr/>
              </p:nvSpPr>
              <p:spPr>
                <a:xfrm>
                  <a:off x="86136" y="1496529"/>
                  <a:ext cx="3275523" cy="932364"/>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A72D2D87-FB81-4E04-A0A6-A431E1002BAF}"/>
                    </a:ext>
                  </a:extLst>
                </p:cNvPr>
                <p:cNvSpPr txBox="1"/>
                <p:nvPr/>
              </p:nvSpPr>
              <p:spPr>
                <a:xfrm>
                  <a:off x="144685" y="1564438"/>
                  <a:ext cx="2735044" cy="266583"/>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ISS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Plant</a:t>
                  </a:r>
                  <a:r>
                    <a:rPr kumimoji="0" lang="en-US" sz="1100" b="1" i="0" u="none" strike="noStrike" kern="0" cap="none" spc="0" normalizeH="0" baseline="0" noProof="0" dirty="0">
                      <a:ln>
                        <a:noFill/>
                      </a:ln>
                      <a:solidFill>
                        <a:srgbClr val="4472C4">
                          <a:lumMod val="40000"/>
                          <a:lumOff val="60000"/>
                        </a:srgbClr>
                      </a:solidFill>
                      <a:effectLst/>
                      <a:uLnTx/>
                      <a:uFillTx/>
                    </a:rPr>
                    <a:t> </a:t>
                  </a:r>
                  <a:r>
                    <a:rPr kumimoji="0" lang="en-US" sz="1100" b="1" i="1" u="none" strike="noStrike" kern="0" cap="none" spc="0" normalizeH="0" baseline="0" noProof="0" dirty="0">
                      <a:ln>
                        <a:noFill/>
                      </a:ln>
                      <a:solidFill>
                        <a:srgbClr val="4472C4">
                          <a:lumMod val="40000"/>
                          <a:lumOff val="60000"/>
                        </a:srgbClr>
                      </a:solidFill>
                      <a:effectLst/>
                      <a:uLnTx/>
                      <a:uFillTx/>
                    </a:rPr>
                    <a:t>Research and H/W Technology</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51" name="TextBox 50">
                  <a:extLst>
                    <a:ext uri="{FF2B5EF4-FFF2-40B4-BE49-F238E27FC236}">
                      <a16:creationId xmlns:a16="http://schemas.microsoft.com/office/drawing/2014/main" id="{45768CFB-B6F8-4F72-AE05-045B5B522CEA}"/>
                    </a:ext>
                  </a:extLst>
                </p:cNvPr>
                <p:cNvSpPr txBox="1"/>
                <p:nvPr/>
              </p:nvSpPr>
              <p:spPr>
                <a:xfrm>
                  <a:off x="163656" y="1845206"/>
                  <a:ext cx="3266426" cy="33322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lumMod val="95000"/>
                        </a:prstClr>
                      </a:solidFill>
                      <a:effectLst/>
                      <a:uLnTx/>
                      <a:uFillTx/>
                    </a:rPr>
                    <a:t>Identify challenges and solutions for growing pick and eat crops in µg to support crew nutrition</a:t>
                  </a:r>
                </a:p>
              </p:txBody>
            </p:sp>
            <p:sp>
              <p:nvSpPr>
                <p:cNvPr id="52" name="TextBox 51">
                  <a:extLst>
                    <a:ext uri="{FF2B5EF4-FFF2-40B4-BE49-F238E27FC236}">
                      <a16:creationId xmlns:a16="http://schemas.microsoft.com/office/drawing/2014/main" id="{CE85D90F-00AE-4B98-BFDB-53226F5F07D3}"/>
                    </a:ext>
                  </a:extLst>
                </p:cNvPr>
                <p:cNvSpPr txBox="1"/>
                <p:nvPr/>
              </p:nvSpPr>
              <p:spPr>
                <a:xfrm>
                  <a:off x="180422" y="2165839"/>
                  <a:ext cx="3593012" cy="38876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EXPRESS Rack  (8 Lockers)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rPr>
                    <a:t> </a:t>
                  </a:r>
                </a:p>
              </p:txBody>
            </p:sp>
          </p:grpSp>
          <p:sp>
            <p:nvSpPr>
              <p:cNvPr id="53" name="Rounded Rectangle 23">
                <a:extLst>
                  <a:ext uri="{FF2B5EF4-FFF2-40B4-BE49-F238E27FC236}">
                    <a16:creationId xmlns:a16="http://schemas.microsoft.com/office/drawing/2014/main" id="{5B440F74-70B2-47B1-A176-11EF082284F9}"/>
                  </a:ext>
                </a:extLst>
              </p:cNvPr>
              <p:cNvSpPr/>
              <p:nvPr/>
            </p:nvSpPr>
            <p:spPr>
              <a:xfrm>
                <a:off x="8236300" y="719110"/>
                <a:ext cx="3113465" cy="1940124"/>
              </a:xfrm>
              <a:prstGeom prst="roundRect">
                <a:avLst>
                  <a:gd name="adj" fmla="val 5738"/>
                </a:avLst>
              </a:prstGeom>
              <a:solidFill>
                <a:srgbClr val="E7E6E6">
                  <a:lumMod val="25000"/>
                  <a:alpha val="96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FFFF00"/>
                  </a:solidFill>
                  <a:effectLst/>
                  <a:uLnTx/>
                  <a:uFillTx/>
                  <a:latin typeface="Calibri" panose="020F0502020204030204"/>
                  <a:ea typeface="+mn-ea"/>
                  <a:cs typeface="+mn-cs"/>
                </a:endParaRPr>
              </a:p>
            </p:txBody>
          </p:sp>
          <p:grpSp>
            <p:nvGrpSpPr>
              <p:cNvPr id="54" name="Group 53">
                <a:extLst>
                  <a:ext uri="{FF2B5EF4-FFF2-40B4-BE49-F238E27FC236}">
                    <a16:creationId xmlns:a16="http://schemas.microsoft.com/office/drawing/2014/main" id="{D4E0466C-ACD6-4FC0-9AB9-D9B6A4FC0955}"/>
                  </a:ext>
                </a:extLst>
              </p:cNvPr>
              <p:cNvGrpSpPr/>
              <p:nvPr/>
            </p:nvGrpSpPr>
            <p:grpSpPr>
              <a:xfrm>
                <a:off x="8213984" y="994407"/>
                <a:ext cx="3315629" cy="1559776"/>
                <a:chOff x="6373586" y="1114770"/>
                <a:chExt cx="2817759" cy="1279743"/>
              </a:xfrm>
            </p:grpSpPr>
            <p:sp>
              <p:nvSpPr>
                <p:cNvPr id="55" name="TextBox 54">
                  <a:extLst>
                    <a:ext uri="{FF2B5EF4-FFF2-40B4-BE49-F238E27FC236}">
                      <a16:creationId xmlns:a16="http://schemas.microsoft.com/office/drawing/2014/main" id="{BDDC2FF7-5523-422B-9EB9-C8FA2CC4B107}"/>
                    </a:ext>
                  </a:extLst>
                </p:cNvPr>
                <p:cNvSpPr txBox="1"/>
                <p:nvPr/>
              </p:nvSpPr>
              <p:spPr>
                <a:xfrm>
                  <a:off x="6373586" y="1114770"/>
                  <a:ext cx="2817759" cy="369332"/>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MARS TRANSIT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Crop Production</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56" name="Rectangle 55">
                  <a:extLst>
                    <a:ext uri="{FF2B5EF4-FFF2-40B4-BE49-F238E27FC236}">
                      <a16:creationId xmlns:a16="http://schemas.microsoft.com/office/drawing/2014/main" id="{288D9055-F793-4788-A42E-A898B26759B2}"/>
                    </a:ext>
                  </a:extLst>
                </p:cNvPr>
                <p:cNvSpPr/>
                <p:nvPr/>
              </p:nvSpPr>
              <p:spPr>
                <a:xfrm>
                  <a:off x="6487197" y="1394675"/>
                  <a:ext cx="2471130" cy="64633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rPr>
                    <a:t>Operational µg Food Production capability for pick and eat crops to supplement crew diet  </a:t>
                  </a:r>
                </a:p>
              </p:txBody>
            </p:sp>
            <p:sp>
              <p:nvSpPr>
                <p:cNvPr id="57" name="Rectangle 56">
                  <a:extLst>
                    <a:ext uri="{FF2B5EF4-FFF2-40B4-BE49-F238E27FC236}">
                      <a16:creationId xmlns:a16="http://schemas.microsoft.com/office/drawing/2014/main" id="{4E070E82-F94E-471F-BF03-F16169E56F5F}"/>
                    </a:ext>
                  </a:extLst>
                </p:cNvPr>
                <p:cNvSpPr/>
                <p:nvPr/>
              </p:nvSpPr>
              <p:spPr>
                <a:xfrm>
                  <a:off x="6504410" y="1963626"/>
                  <a:ext cx="2300289" cy="43088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One to Two EXPRESS Racks   (8-16 Lockers)</a:t>
                  </a:r>
                </a:p>
              </p:txBody>
            </p:sp>
          </p:grpSp>
          <p:sp>
            <p:nvSpPr>
              <p:cNvPr id="58" name="Rounded Rectangle 27">
                <a:extLst>
                  <a:ext uri="{FF2B5EF4-FFF2-40B4-BE49-F238E27FC236}">
                    <a16:creationId xmlns:a16="http://schemas.microsoft.com/office/drawing/2014/main" id="{E0006541-7957-412F-BC7C-55065A80257C}"/>
                  </a:ext>
                </a:extLst>
              </p:cNvPr>
              <p:cNvSpPr/>
              <p:nvPr/>
            </p:nvSpPr>
            <p:spPr>
              <a:xfrm>
                <a:off x="771513" y="4416974"/>
                <a:ext cx="3814853" cy="1627246"/>
              </a:xfrm>
              <a:prstGeom prst="roundRect">
                <a:avLst>
                  <a:gd name="adj" fmla="val 5738"/>
                </a:avLst>
              </a:prstGeom>
              <a:solidFill>
                <a:srgbClr val="E7E6E6">
                  <a:lumMod val="25000"/>
                  <a:alpha val="99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grpSp>
            <p:nvGrpSpPr>
              <p:cNvPr id="59" name="Group 58">
                <a:extLst>
                  <a:ext uri="{FF2B5EF4-FFF2-40B4-BE49-F238E27FC236}">
                    <a16:creationId xmlns:a16="http://schemas.microsoft.com/office/drawing/2014/main" id="{B2EAB871-BC86-4865-8609-B2E5736DEBDF}"/>
                  </a:ext>
                </a:extLst>
              </p:cNvPr>
              <p:cNvGrpSpPr/>
              <p:nvPr/>
            </p:nvGrpSpPr>
            <p:grpSpPr>
              <a:xfrm>
                <a:off x="628286" y="4575539"/>
                <a:ext cx="4723516" cy="1769425"/>
                <a:chOff x="-5355" y="3895557"/>
                <a:chExt cx="3769157" cy="1337236"/>
              </a:xfrm>
            </p:grpSpPr>
            <p:sp>
              <p:nvSpPr>
                <p:cNvPr id="60" name="TextBox 59">
                  <a:extLst>
                    <a:ext uri="{FF2B5EF4-FFF2-40B4-BE49-F238E27FC236}">
                      <a16:creationId xmlns:a16="http://schemas.microsoft.com/office/drawing/2014/main" id="{595B6E6E-785A-4808-8074-ABB2C9462FC7}"/>
                    </a:ext>
                  </a:extLst>
                </p:cNvPr>
                <p:cNvSpPr txBox="1"/>
                <p:nvPr/>
              </p:nvSpPr>
              <p:spPr>
                <a:xfrm>
                  <a:off x="-5355" y="3895557"/>
                  <a:ext cx="3277587" cy="32843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Ground</a:t>
                  </a:r>
                  <a:r>
                    <a:rPr kumimoji="0" lang="en-US" sz="1600" b="1" i="0" u="none" strike="noStrike" kern="0" cap="none" spc="0" normalizeH="0" baseline="0" noProof="0" dirty="0">
                      <a:ln>
                        <a:noFill/>
                      </a:ln>
                      <a:solidFill>
                        <a:srgbClr val="FFFF00"/>
                      </a:solidFill>
                      <a:effectLst/>
                      <a:uLnTx/>
                      <a:uFillTx/>
                    </a:rPr>
                    <a:t>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Plant Research</a:t>
                  </a:r>
                  <a:r>
                    <a:rPr kumimoji="0" lang="en-US" sz="1100" b="1" i="0" u="none" strike="noStrike" kern="0" cap="none" spc="0" normalizeH="0" baseline="0" noProof="0" dirty="0">
                      <a:ln>
                        <a:noFill/>
                      </a:ln>
                      <a:solidFill>
                        <a:srgbClr val="4472C4">
                          <a:lumMod val="40000"/>
                          <a:lumOff val="60000"/>
                        </a:srgbClr>
                      </a:solidFill>
                      <a:effectLst/>
                      <a:uLnTx/>
                      <a:uFillTx/>
                    </a:rPr>
                    <a:t> </a:t>
                  </a:r>
                  <a:r>
                    <a:rPr kumimoji="0" lang="en-US" sz="1100" b="1" i="1" u="none" strike="noStrike" kern="0" cap="none" spc="0" normalizeH="0" baseline="0" noProof="0" dirty="0">
                      <a:ln>
                        <a:noFill/>
                      </a:ln>
                      <a:solidFill>
                        <a:srgbClr val="4472C4">
                          <a:lumMod val="40000"/>
                          <a:lumOff val="60000"/>
                        </a:srgbClr>
                      </a:solidFill>
                      <a:effectLst/>
                      <a:uLnTx/>
                      <a:uFillTx/>
                    </a:rPr>
                    <a:t>and H/W Technology</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61" name="TextBox 60">
                  <a:extLst>
                    <a:ext uri="{FF2B5EF4-FFF2-40B4-BE49-F238E27FC236}">
                      <a16:creationId xmlns:a16="http://schemas.microsoft.com/office/drawing/2014/main" id="{EF119861-011D-40A7-9346-087E1FD5065D}"/>
                    </a:ext>
                  </a:extLst>
                </p:cNvPr>
                <p:cNvSpPr txBox="1"/>
                <p:nvPr/>
              </p:nvSpPr>
              <p:spPr>
                <a:xfrm>
                  <a:off x="157493" y="4175298"/>
                  <a:ext cx="3266426" cy="57476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lumMod val="95000"/>
                        </a:prstClr>
                      </a:solidFill>
                      <a:effectLst/>
                      <a:uLnTx/>
                      <a:uFillTx/>
                    </a:rPr>
                    <a:t>Develop space crop production concepts and strategies in support of destinations along the exploration roadmap</a:t>
                  </a:r>
                </a:p>
              </p:txBody>
            </p:sp>
            <p:sp>
              <p:nvSpPr>
                <p:cNvPr id="62" name="TextBox 61">
                  <a:extLst>
                    <a:ext uri="{FF2B5EF4-FFF2-40B4-BE49-F238E27FC236}">
                      <a16:creationId xmlns:a16="http://schemas.microsoft.com/office/drawing/2014/main" id="{B241133D-9E88-440B-A27B-78932E92C2B2}"/>
                    </a:ext>
                  </a:extLst>
                </p:cNvPr>
                <p:cNvSpPr txBox="1"/>
                <p:nvPr/>
              </p:nvSpPr>
              <p:spPr>
                <a:xfrm>
                  <a:off x="170790" y="4753819"/>
                  <a:ext cx="3593012" cy="47897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Module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C000"/>
                      </a:solidFill>
                      <a:effectLst/>
                      <a:uLnTx/>
                      <a:uFillTx/>
                    </a:rPr>
                    <a:t> </a:t>
                  </a:r>
                </a:p>
              </p:txBody>
            </p:sp>
          </p:grpSp>
          <p:sp>
            <p:nvSpPr>
              <p:cNvPr id="63" name="Rounded Rectangle 31">
                <a:extLst>
                  <a:ext uri="{FF2B5EF4-FFF2-40B4-BE49-F238E27FC236}">
                    <a16:creationId xmlns:a16="http://schemas.microsoft.com/office/drawing/2014/main" id="{7E6092EE-85A8-4235-8C3E-E5672DBFE45C}"/>
                  </a:ext>
                </a:extLst>
              </p:cNvPr>
              <p:cNvSpPr/>
              <p:nvPr/>
            </p:nvSpPr>
            <p:spPr>
              <a:xfrm>
                <a:off x="4691374" y="4032442"/>
                <a:ext cx="3514419" cy="2036199"/>
              </a:xfrm>
              <a:prstGeom prst="roundRect">
                <a:avLst>
                  <a:gd name="adj" fmla="val 5738"/>
                </a:avLst>
              </a:prstGeom>
              <a:solidFill>
                <a:srgbClr val="E7E6E6">
                  <a:lumMod val="25000"/>
                  <a:alpha val="96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CC304795-112A-4F02-96E9-A14D44860BC0}"/>
                  </a:ext>
                </a:extLst>
              </p:cNvPr>
              <p:cNvSpPr/>
              <p:nvPr/>
            </p:nvSpPr>
            <p:spPr>
              <a:xfrm>
                <a:off x="4674951" y="4220305"/>
                <a:ext cx="3672204" cy="43458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LUNAR SURFACE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Research/Production</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65" name="Rectangle 64">
                <a:extLst>
                  <a:ext uri="{FF2B5EF4-FFF2-40B4-BE49-F238E27FC236}">
                    <a16:creationId xmlns:a16="http://schemas.microsoft.com/office/drawing/2014/main" id="{8396F25E-6C37-4148-9DB7-EA904557AC83}"/>
                  </a:ext>
                </a:extLst>
              </p:cNvPr>
              <p:cNvSpPr/>
              <p:nvPr/>
            </p:nvSpPr>
            <p:spPr>
              <a:xfrm>
                <a:off x="4761106" y="4584472"/>
                <a:ext cx="3547905" cy="11951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rPr>
                  <a:t>Develop and deploy operational partial gravity systems for both nutritional support and caloric replacement as both a source of food for long duration lunar missions and as a demonstration for Mars </a:t>
                </a:r>
              </a:p>
            </p:txBody>
          </p:sp>
          <p:sp>
            <p:nvSpPr>
              <p:cNvPr id="66" name="Rectangle 65">
                <a:extLst>
                  <a:ext uri="{FF2B5EF4-FFF2-40B4-BE49-F238E27FC236}">
                    <a16:creationId xmlns:a16="http://schemas.microsoft.com/office/drawing/2014/main" id="{435E1A51-56E1-4B4B-9591-8A5EA75B9BDD}"/>
                  </a:ext>
                </a:extLst>
              </p:cNvPr>
              <p:cNvSpPr/>
              <p:nvPr/>
            </p:nvSpPr>
            <p:spPr>
              <a:xfrm>
                <a:off x="4790912" y="5721898"/>
                <a:ext cx="2301588" cy="30783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Module </a:t>
                </a:r>
              </a:p>
            </p:txBody>
          </p:sp>
          <p:sp>
            <p:nvSpPr>
              <p:cNvPr id="67" name="Rounded Rectangle 35">
                <a:extLst>
                  <a:ext uri="{FF2B5EF4-FFF2-40B4-BE49-F238E27FC236}">
                    <a16:creationId xmlns:a16="http://schemas.microsoft.com/office/drawing/2014/main" id="{3E913882-7A3B-4C31-BFF2-F2BC5FEEC63A}"/>
                  </a:ext>
                </a:extLst>
              </p:cNvPr>
              <p:cNvSpPr/>
              <p:nvPr/>
            </p:nvSpPr>
            <p:spPr>
              <a:xfrm>
                <a:off x="8314644" y="4367854"/>
                <a:ext cx="3027366" cy="1724085"/>
              </a:xfrm>
              <a:prstGeom prst="roundRect">
                <a:avLst>
                  <a:gd name="adj" fmla="val 5738"/>
                </a:avLst>
              </a:prstGeom>
              <a:solidFill>
                <a:srgbClr val="E7E6E6">
                  <a:lumMod val="25000"/>
                  <a:alpha val="96000"/>
                </a:srgbClr>
              </a:solidFill>
              <a:ln>
                <a:gradFill>
                  <a:gsLst>
                    <a:gs pos="0">
                      <a:srgbClr val="4472C4">
                        <a:lumMod val="5000"/>
                        <a:lumOff val="95000"/>
                      </a:srgbClr>
                    </a:gs>
                    <a:gs pos="74000">
                      <a:sysClr val="windowText" lastClr="000000">
                        <a:lumMod val="85000"/>
                        <a:lumOff val="15000"/>
                      </a:sysClr>
                    </a:gs>
                    <a:gs pos="83000">
                      <a:sysClr val="windowText" lastClr="000000">
                        <a:lumMod val="65000"/>
                        <a:lumOff val="35000"/>
                      </a:sysClr>
                    </a:gs>
                    <a:gs pos="100000">
                      <a:sysClr val="window" lastClr="FFFFFF">
                        <a:lumMod val="95000"/>
                      </a:sysClr>
                    </a:gs>
                  </a:gsLst>
                  <a:lin ang="1800000" scaled="0"/>
                </a:gradFill>
              </a:ln>
              <a:effectLst/>
            </p:spPr>
            <p:txBody>
              <a:bodyPr rot="0" spcFirstLastPara="0" vertOverflow="overflow" horzOverflow="overflow" vert="horz" wrap="square" lIns="68580" tIns="34290" rIns="68580" bIns="34290" numCol="2"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E7E6E6">
                      <a:lumMod val="90000"/>
                    </a:srgbClr>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65810D5B-7E44-4798-B4B6-7F5620EB777F}"/>
                  </a:ext>
                </a:extLst>
              </p:cNvPr>
              <p:cNvSpPr/>
              <p:nvPr/>
            </p:nvSpPr>
            <p:spPr>
              <a:xfrm>
                <a:off x="8179878" y="4605957"/>
                <a:ext cx="3383836" cy="43458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rPr>
                  <a:t>MARTIAN SURFACE </a:t>
                </a:r>
                <a:r>
                  <a:rPr kumimoji="0" lang="en-US" sz="1100" b="1" i="0" u="none" strike="noStrike" kern="0" cap="none" spc="0" normalizeH="0" baseline="0" noProof="0" dirty="0">
                    <a:ln>
                      <a:noFill/>
                    </a:ln>
                    <a:solidFill>
                      <a:srgbClr val="4472C4">
                        <a:lumMod val="40000"/>
                        <a:lumOff val="60000"/>
                      </a:srgbClr>
                    </a:solidFill>
                    <a:effectLst/>
                    <a:uLnTx/>
                    <a:uFillTx/>
                  </a:rPr>
                  <a:t>(</a:t>
                </a:r>
                <a:r>
                  <a:rPr kumimoji="0" lang="en-US" sz="1100" b="1" i="1" u="none" strike="noStrike" kern="0" cap="none" spc="0" normalizeH="0" baseline="0" noProof="0" dirty="0">
                    <a:ln>
                      <a:noFill/>
                    </a:ln>
                    <a:solidFill>
                      <a:srgbClr val="4472C4">
                        <a:lumMod val="40000"/>
                        <a:lumOff val="60000"/>
                      </a:srgbClr>
                    </a:solidFill>
                    <a:effectLst/>
                    <a:uLnTx/>
                    <a:uFillTx/>
                  </a:rPr>
                  <a:t>Production</a:t>
                </a:r>
                <a:r>
                  <a:rPr kumimoji="0" lang="en-US" sz="1100" b="1" i="0" u="none" strike="noStrike" kern="0" cap="none" spc="0" normalizeH="0" baseline="0" noProof="0" dirty="0">
                    <a:ln>
                      <a:noFill/>
                    </a:ln>
                    <a:solidFill>
                      <a:srgbClr val="4472C4">
                        <a:lumMod val="40000"/>
                        <a:lumOff val="60000"/>
                      </a:srgbClr>
                    </a:solidFill>
                    <a:effectLst/>
                    <a:uLnTx/>
                    <a:uFillTx/>
                  </a:rPr>
                  <a:t>)</a:t>
                </a:r>
              </a:p>
            </p:txBody>
          </p:sp>
          <p:sp>
            <p:nvSpPr>
              <p:cNvPr id="69" name="Rectangle 68">
                <a:extLst>
                  <a:ext uri="{FF2B5EF4-FFF2-40B4-BE49-F238E27FC236}">
                    <a16:creationId xmlns:a16="http://schemas.microsoft.com/office/drawing/2014/main" id="{A814A154-A62E-497E-A222-9363C5997697}"/>
                  </a:ext>
                </a:extLst>
              </p:cNvPr>
              <p:cNvSpPr/>
              <p:nvPr/>
            </p:nvSpPr>
            <p:spPr>
              <a:xfrm>
                <a:off x="8347155" y="5733108"/>
                <a:ext cx="2339313" cy="30783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FFC000"/>
                    </a:solidFill>
                    <a:effectLst/>
                    <a:uLnTx/>
                    <a:uFillTx/>
                  </a:rPr>
                  <a:t>Scale: Single Locker to Module </a:t>
                </a:r>
              </a:p>
            </p:txBody>
          </p:sp>
          <p:sp>
            <p:nvSpPr>
              <p:cNvPr id="70" name="Rectangle 69">
                <a:extLst>
                  <a:ext uri="{FF2B5EF4-FFF2-40B4-BE49-F238E27FC236}">
                    <a16:creationId xmlns:a16="http://schemas.microsoft.com/office/drawing/2014/main" id="{53D6D7DE-68FF-4A9F-A808-DD4D6F546567}"/>
                  </a:ext>
                </a:extLst>
              </p:cNvPr>
              <p:cNvSpPr/>
              <p:nvPr/>
            </p:nvSpPr>
            <p:spPr>
              <a:xfrm>
                <a:off x="8275525" y="4982102"/>
                <a:ext cx="3034937" cy="77639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rPr>
                  <a:t>Leverage Lunar Surface experience in Food Production systems to extend Earth Independence for Mars missions</a:t>
                </a:r>
              </a:p>
            </p:txBody>
          </p:sp>
          <p:pic>
            <p:nvPicPr>
              <p:cNvPr id="72" name="Picture 31">
                <a:extLst>
                  <a:ext uri="{FF2B5EF4-FFF2-40B4-BE49-F238E27FC236}">
                    <a16:creationId xmlns:a16="http://schemas.microsoft.com/office/drawing/2014/main" id="{BB2293EE-B50C-453A-9B5A-BE8284A8844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bwMode="auto">
              <a:xfrm>
                <a:off x="3945625" y="1568106"/>
                <a:ext cx="645049" cy="314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Picture 47">
                <a:extLst>
                  <a:ext uri="{FF2B5EF4-FFF2-40B4-BE49-F238E27FC236}">
                    <a16:creationId xmlns:a16="http://schemas.microsoft.com/office/drawing/2014/main" id="{BF63DAD7-BB5B-4C3F-9A23-E8A5C9FAB72D}"/>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bwMode="auto">
              <a:xfrm>
                <a:off x="7405256" y="1234487"/>
                <a:ext cx="616025" cy="30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47">
                <a:extLst>
                  <a:ext uri="{FF2B5EF4-FFF2-40B4-BE49-F238E27FC236}">
                    <a16:creationId xmlns:a16="http://schemas.microsoft.com/office/drawing/2014/main" id="{84D626B9-58E3-491E-9194-ABB5A5778B14}"/>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bwMode="auto">
              <a:xfrm>
                <a:off x="10642384" y="805332"/>
                <a:ext cx="616025" cy="30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 name="Picture 30">
                <a:extLst>
                  <a:ext uri="{FF2B5EF4-FFF2-40B4-BE49-F238E27FC236}">
                    <a16:creationId xmlns:a16="http://schemas.microsoft.com/office/drawing/2014/main" id="{EC68B571-D40B-4DAA-A2A8-63F9D6A03547}"/>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bwMode="auto">
              <a:xfrm>
                <a:off x="3866039" y="4444202"/>
                <a:ext cx="667548" cy="28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 name="Picture 84">
                <a:extLst>
                  <a:ext uri="{FF2B5EF4-FFF2-40B4-BE49-F238E27FC236}">
                    <a16:creationId xmlns:a16="http://schemas.microsoft.com/office/drawing/2014/main" id="{90F6A45F-1343-4251-9CD6-62820916CBEC}"/>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bwMode="auto">
              <a:xfrm>
                <a:off x="7503697" y="4067817"/>
                <a:ext cx="603441" cy="300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 name="Picture 90">
                <a:extLst>
                  <a:ext uri="{FF2B5EF4-FFF2-40B4-BE49-F238E27FC236}">
                    <a16:creationId xmlns:a16="http://schemas.microsoft.com/office/drawing/2014/main" id="{9C74E825-C249-4426-8601-993DA08E5ACE}"/>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bwMode="auto">
              <a:xfrm>
                <a:off x="10625910" y="4439858"/>
                <a:ext cx="629514" cy="28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1" name="Picture 10">
              <a:extLst>
                <a:ext uri="{FF2B5EF4-FFF2-40B4-BE49-F238E27FC236}">
                  <a16:creationId xmlns:a16="http://schemas.microsoft.com/office/drawing/2014/main" id="{870B4FEB-C082-459A-BCA9-368B62D14525}"/>
                </a:ext>
              </a:extLst>
            </p:cNvPr>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9837771" y="2933808"/>
              <a:ext cx="804613" cy="831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4" name="Group 93">
            <a:extLst>
              <a:ext uri="{FF2B5EF4-FFF2-40B4-BE49-F238E27FC236}">
                <a16:creationId xmlns:a16="http://schemas.microsoft.com/office/drawing/2014/main" id="{D1A8BF3F-302C-4B92-B0B0-480A9B3D2E0D}"/>
              </a:ext>
            </a:extLst>
          </p:cNvPr>
          <p:cNvGrpSpPr/>
          <p:nvPr/>
        </p:nvGrpSpPr>
        <p:grpSpPr>
          <a:xfrm>
            <a:off x="741119" y="815485"/>
            <a:ext cx="6762578" cy="576072"/>
            <a:chOff x="741119" y="815485"/>
            <a:chExt cx="6762578" cy="576072"/>
          </a:xfrm>
        </p:grpSpPr>
        <p:cxnSp>
          <p:nvCxnSpPr>
            <p:cNvPr id="79" name="Straight Connector 78">
              <a:extLst>
                <a:ext uri="{FF2B5EF4-FFF2-40B4-BE49-F238E27FC236}">
                  <a16:creationId xmlns:a16="http://schemas.microsoft.com/office/drawing/2014/main" id="{E1E44879-91EB-4A70-81BE-AA646297BAF2}"/>
                </a:ext>
              </a:extLst>
            </p:cNvPr>
            <p:cNvCxnSpPr>
              <a:cxnSpLocks/>
            </p:cNvCxnSpPr>
            <p:nvPr/>
          </p:nvCxnSpPr>
          <p:spPr>
            <a:xfrm>
              <a:off x="4056444" y="816218"/>
              <a:ext cx="3447253"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BF27A6F1-C024-4560-ACA0-04B026543A4A}"/>
                </a:ext>
              </a:extLst>
            </p:cNvPr>
            <p:cNvCxnSpPr>
              <a:cxnSpLocks/>
            </p:cNvCxnSpPr>
            <p:nvPr/>
          </p:nvCxnSpPr>
          <p:spPr>
            <a:xfrm>
              <a:off x="741119" y="1377111"/>
              <a:ext cx="3326211"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B23C5E55-6FE6-4393-9ED2-7EB1626017F5}"/>
                </a:ext>
              </a:extLst>
            </p:cNvPr>
            <p:cNvCxnSpPr>
              <a:cxnSpLocks/>
            </p:cNvCxnSpPr>
            <p:nvPr/>
          </p:nvCxnSpPr>
          <p:spPr>
            <a:xfrm>
              <a:off x="4070673" y="815485"/>
              <a:ext cx="0" cy="576072"/>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52617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nstott\Desktop\s133e010480.jpg">
            <a:hlinkClick r:id="rId3" action="ppaction://hlinkfile"/>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27340" y="0"/>
            <a:ext cx="10337321" cy="6858000"/>
          </a:xfrm>
          <a:prstGeom prst="rect">
            <a:avLst/>
          </a:prstGeom>
          <a:noFill/>
          <a:ln w="9525">
            <a:noFill/>
            <a:miter lim="800000"/>
            <a:headEnd/>
            <a:tailEnd/>
          </a:ln>
        </p:spPr>
      </p:pic>
      <p:sp>
        <p:nvSpPr>
          <p:cNvPr id="5" name="TextBox 4"/>
          <p:cNvSpPr txBox="1"/>
          <p:nvPr/>
        </p:nvSpPr>
        <p:spPr>
          <a:xfrm>
            <a:off x="1828800" y="164177"/>
            <a:ext cx="8534400" cy="584775"/>
          </a:xfrm>
          <a:prstGeom prst="rect">
            <a:avLst/>
          </a:prstGeom>
          <a:noFill/>
        </p:spPr>
        <p:txBody>
          <a:bodyPr wrap="square">
            <a:spAutoFit/>
          </a:bodyPr>
          <a:lstStyle/>
          <a:p>
            <a:pPr algn="ctr">
              <a:defRPr/>
            </a:pPr>
            <a:r>
              <a:rPr lang="en-US" sz="3200" b="1" i="1" dirty="0">
                <a:ln w="12700">
                  <a:solidFill>
                    <a:schemeClr val="tx2">
                      <a:satMod val="155000"/>
                    </a:schemeClr>
                  </a:solidFill>
                  <a:prstDash val="solid"/>
                </a:ln>
                <a:latin typeface="Arial Black" panose="020B0A04020102020204" pitchFamily="34" charset="0"/>
              </a:rPr>
              <a:t>The International Space Station</a:t>
            </a:r>
          </a:p>
        </p:txBody>
      </p:sp>
    </p:spTree>
    <p:extLst>
      <p:ext uri="{BB962C8B-B14F-4D97-AF65-F5344CB8AC3E}">
        <p14:creationId xmlns:p14="http://schemas.microsoft.com/office/powerpoint/2010/main" val="3789657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a:extLst>
              <a:ext uri="{FF2B5EF4-FFF2-40B4-BE49-F238E27FC236}">
                <a16:creationId xmlns:a16="http://schemas.microsoft.com/office/drawing/2014/main" id="{8F97B7C5-B6F5-404A-B5DA-CA21CA92E4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584"/>
          <a:stretch/>
        </p:blipFill>
        <p:spPr>
          <a:xfrm rot="21167192">
            <a:off x="1346232" y="1180074"/>
            <a:ext cx="3514728"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Picture 15">
            <a:extLst>
              <a:ext uri="{FF2B5EF4-FFF2-40B4-BE49-F238E27FC236}">
                <a16:creationId xmlns:a16="http://schemas.microsoft.com/office/drawing/2014/main" id="{B5601DAF-1521-4F0D-9B1F-91740B99D4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427" r="10519" b="13577"/>
          <a:stretch/>
        </p:blipFill>
        <p:spPr>
          <a:xfrm rot="609851">
            <a:off x="7752758" y="856052"/>
            <a:ext cx="3483959"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16">
            <a:extLst>
              <a:ext uri="{FF2B5EF4-FFF2-40B4-BE49-F238E27FC236}">
                <a16:creationId xmlns:a16="http://schemas.microsoft.com/office/drawing/2014/main" id="{70C14F03-7ECE-4901-BCE5-A9A709C1DCD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433" t="5025" r="109" b="3026"/>
          <a:stretch/>
        </p:blipFill>
        <p:spPr>
          <a:xfrm>
            <a:off x="5198463" y="1917287"/>
            <a:ext cx="1795074" cy="1080509"/>
          </a:xfrm>
          <a:prstGeom prst="ellipse">
            <a:avLst/>
          </a:prstGeom>
          <a:ln>
            <a:noFill/>
          </a:ln>
          <a:effectLst>
            <a:softEdge rad="112500"/>
          </a:effectLst>
        </p:spPr>
      </p:pic>
      <p:pic>
        <p:nvPicPr>
          <p:cNvPr id="18" name="Picture 17">
            <a:extLst>
              <a:ext uri="{FF2B5EF4-FFF2-40B4-BE49-F238E27FC236}">
                <a16:creationId xmlns:a16="http://schemas.microsoft.com/office/drawing/2014/main" id="{C6393CB9-00F7-4A60-AF9A-FE543B2F7C9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16210"/>
          <a:stretch/>
        </p:blipFill>
        <p:spPr>
          <a:xfrm>
            <a:off x="7595962" y="3698029"/>
            <a:ext cx="3447815"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9" name="Picture 18">
            <a:extLst>
              <a:ext uri="{FF2B5EF4-FFF2-40B4-BE49-F238E27FC236}">
                <a16:creationId xmlns:a16="http://schemas.microsoft.com/office/drawing/2014/main" id="{AE1384E8-0536-4C58-B12C-AE81ED56915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464466">
            <a:off x="1297624" y="4123296"/>
            <a:ext cx="3703321" cy="246888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descr="A picture containing logo&#10;&#10;Description automatically generated">
            <a:extLst>
              <a:ext uri="{FF2B5EF4-FFF2-40B4-BE49-F238E27FC236}">
                <a16:creationId xmlns:a16="http://schemas.microsoft.com/office/drawing/2014/main" id="{94A4F28B-BCF9-44C1-8C23-FA5EF196CF8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04946" y="4991572"/>
            <a:ext cx="1828800" cy="1034005"/>
          </a:xfrm>
          <a:prstGeom prst="ellipse">
            <a:avLst/>
          </a:prstGeom>
        </p:spPr>
      </p:pic>
      <p:sp>
        <p:nvSpPr>
          <p:cNvPr id="2" name="Title 1">
            <a:extLst>
              <a:ext uri="{FF2B5EF4-FFF2-40B4-BE49-F238E27FC236}">
                <a16:creationId xmlns:a16="http://schemas.microsoft.com/office/drawing/2014/main" id="{56E57B38-8C61-4DAE-ADBD-B68C061921EC}"/>
              </a:ext>
            </a:extLst>
          </p:cNvPr>
          <p:cNvSpPr>
            <a:spLocks noGrp="1"/>
          </p:cNvSpPr>
          <p:nvPr>
            <p:ph type="title"/>
          </p:nvPr>
        </p:nvSpPr>
        <p:spPr>
          <a:xfrm>
            <a:off x="0" y="27660"/>
            <a:ext cx="12192000" cy="1325563"/>
          </a:xfrm>
        </p:spPr>
        <p:txBody>
          <a:bodyPr/>
          <a:lstStyle/>
          <a:p>
            <a:pPr algn="ctr"/>
            <a:r>
              <a:rPr lang="en-US" dirty="0"/>
              <a:t>Current NASA Large Plant Research Capabilities On ISS</a:t>
            </a:r>
          </a:p>
        </p:txBody>
      </p:sp>
    </p:spTree>
    <p:extLst>
      <p:ext uri="{BB962C8B-B14F-4D97-AF65-F5344CB8AC3E}">
        <p14:creationId xmlns:p14="http://schemas.microsoft.com/office/powerpoint/2010/main" val="2331823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282" y="-144124"/>
            <a:ext cx="8511436" cy="1143000"/>
          </a:xfrm>
        </p:spPr>
        <p:txBody>
          <a:bodyPr/>
          <a:lstStyle/>
          <a:p>
            <a:pPr algn="ctr"/>
            <a:r>
              <a:rPr lang="en-US" dirty="0"/>
              <a:t>VEG-03 New Crops on Orbit</a:t>
            </a:r>
          </a:p>
        </p:txBody>
      </p:sp>
      <p:sp>
        <p:nvSpPr>
          <p:cNvPr id="3" name="Content Placeholder 2"/>
          <p:cNvSpPr>
            <a:spLocks noGrp="1"/>
          </p:cNvSpPr>
          <p:nvPr>
            <p:ph idx="1"/>
          </p:nvPr>
        </p:nvSpPr>
        <p:spPr>
          <a:xfrm>
            <a:off x="469618" y="1361995"/>
            <a:ext cx="5239407" cy="5107754"/>
          </a:xfrm>
        </p:spPr>
        <p:txBody>
          <a:bodyPr>
            <a:normAutofit/>
          </a:bodyPr>
          <a:lstStyle/>
          <a:p>
            <a:r>
              <a:rPr lang="en-US" dirty="0"/>
              <a:t>Red Russian Kale</a:t>
            </a:r>
          </a:p>
          <a:p>
            <a:r>
              <a:rPr lang="en-US" dirty="0">
                <a:solidFill>
                  <a:srgbClr val="00B0F0"/>
                </a:solidFill>
              </a:rPr>
              <a:t>*Dragoon Lettuce</a:t>
            </a:r>
          </a:p>
          <a:p>
            <a:r>
              <a:rPr lang="en-US" dirty="0"/>
              <a:t>Wasabi Mustard </a:t>
            </a:r>
          </a:p>
          <a:p>
            <a:r>
              <a:rPr lang="en-US" dirty="0">
                <a:solidFill>
                  <a:srgbClr val="00B0F0"/>
                </a:solidFill>
              </a:rPr>
              <a:t>*Extra Dwarf Pak Choy</a:t>
            </a:r>
          </a:p>
          <a:p>
            <a:r>
              <a:rPr lang="en-US" dirty="0"/>
              <a:t>Amara Mustard</a:t>
            </a:r>
          </a:p>
          <a:p>
            <a:pPr marL="0" indent="0">
              <a:buNone/>
            </a:pPr>
            <a:endParaRPr lang="en-US" dirty="0">
              <a:solidFill>
                <a:srgbClr val="00B0F0"/>
              </a:solidFill>
            </a:endParaRPr>
          </a:p>
          <a:p>
            <a:pPr marL="0" indent="0">
              <a:buNone/>
            </a:pPr>
            <a:r>
              <a:rPr lang="en-US" dirty="0"/>
              <a:t>Grown in different combinations with Amara Mustard and Extra Dwarf Pak Choi just harvested on ISS!</a:t>
            </a:r>
          </a:p>
          <a:p>
            <a:pPr marL="0" indent="0">
              <a:buNone/>
            </a:pPr>
            <a:endParaRPr lang="en-US" dirty="0">
              <a:solidFill>
                <a:srgbClr val="00B0F0"/>
              </a:solidFill>
            </a:endParaRPr>
          </a:p>
          <a:p>
            <a:endParaRPr lang="en-US" dirty="0">
              <a:solidFill>
                <a:srgbClr val="00B0F0"/>
              </a:solidFill>
            </a:endParaRPr>
          </a:p>
          <a:p>
            <a:endParaRPr lang="en-US" dirty="0">
              <a:solidFill>
                <a:srgbClr val="00B0F0"/>
              </a:solidFill>
            </a:endParaRPr>
          </a:p>
          <a:p>
            <a:endParaRPr lang="en-US" dirty="0"/>
          </a:p>
        </p:txBody>
      </p:sp>
      <p:cxnSp>
        <p:nvCxnSpPr>
          <p:cNvPr id="5" name="Straight Connector 4"/>
          <p:cNvCxnSpPr/>
          <p:nvPr/>
        </p:nvCxnSpPr>
        <p:spPr>
          <a:xfrm>
            <a:off x="1781175" y="74287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39915" y="807408"/>
            <a:ext cx="2078181" cy="2286000"/>
          </a:xfrm>
          <a:prstGeom prst="rect">
            <a:avLst/>
          </a:prstGeom>
          <a:ln>
            <a:solidFill>
              <a:srgbClr val="00B0F0"/>
            </a:solidFill>
          </a:ln>
        </p:spPr>
      </p:pic>
      <p:pic>
        <p:nvPicPr>
          <p:cNvPr id="38" name="Picture 3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640666" y="807408"/>
            <a:ext cx="2275702" cy="2286000"/>
          </a:xfrm>
          <a:prstGeom prst="rect">
            <a:avLst/>
          </a:prstGeom>
          <a:ln>
            <a:solidFill>
              <a:srgbClr val="00B0F0"/>
            </a:solidFill>
          </a:ln>
        </p:spPr>
      </p:pic>
      <p:pic>
        <p:nvPicPr>
          <p:cNvPr id="39" name="Picture 38">
            <a:extLst>
              <a:ext uri="{FF2B5EF4-FFF2-40B4-BE49-F238E27FC236}">
                <a16:creationId xmlns:a16="http://schemas.microsoft.com/office/drawing/2014/main" id="{58454C9E-1D31-2D4F-8A16-8943AE6BED6A}"/>
              </a:ext>
              <a:ext uri="{147F2762-F138-4A5C-976F-8EAC2B608ADB}">
                <a16:predDERef xmlns:a16="http://schemas.microsoft.com/office/drawing/2014/main" pred="{DAE44CF0-9B50-4944-91C0-3B94086B118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038937" y="807408"/>
            <a:ext cx="2400875" cy="2286000"/>
          </a:xfrm>
          <a:prstGeom prst="rect">
            <a:avLst/>
          </a:prstGeom>
          <a:ln>
            <a:solidFill>
              <a:srgbClr val="00B0F0"/>
            </a:solidFill>
          </a:ln>
        </p:spPr>
      </p:pic>
      <p:pic>
        <p:nvPicPr>
          <p:cNvPr id="40" name="Picture 39"/>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849008" y="3163477"/>
            <a:ext cx="2254687" cy="2286000"/>
          </a:xfrm>
          <a:prstGeom prst="rect">
            <a:avLst/>
          </a:prstGeom>
          <a:ln>
            <a:solidFill>
              <a:srgbClr val="00B0F0"/>
            </a:solidFill>
          </a:ln>
        </p:spPr>
      </p:pic>
      <p:pic>
        <p:nvPicPr>
          <p:cNvPr id="6" name="Picture 5" descr="A picture containing purple, arranged&#10;&#10;Description automatically generated">
            <a:extLst>
              <a:ext uri="{FF2B5EF4-FFF2-40B4-BE49-F238E27FC236}">
                <a16:creationId xmlns:a16="http://schemas.microsoft.com/office/drawing/2014/main" id="{3CE8E174-62E2-4AEF-A20E-0A7BAD43910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8316" t="50855" r="34775" b="8596"/>
          <a:stretch/>
        </p:blipFill>
        <p:spPr>
          <a:xfrm>
            <a:off x="5440236" y="3163477"/>
            <a:ext cx="2275702" cy="2286000"/>
          </a:xfrm>
          <a:prstGeom prst="rect">
            <a:avLst/>
          </a:prstGeom>
          <a:ln>
            <a:solidFill>
              <a:srgbClr val="00B0F0"/>
            </a:solidFill>
          </a:ln>
        </p:spPr>
      </p:pic>
      <p:sp>
        <p:nvSpPr>
          <p:cNvPr id="10" name="TextBox 9">
            <a:extLst>
              <a:ext uri="{FF2B5EF4-FFF2-40B4-BE49-F238E27FC236}">
                <a16:creationId xmlns:a16="http://schemas.microsoft.com/office/drawing/2014/main" id="{325B39EB-7C48-48D7-896F-54A79F657746}"/>
              </a:ext>
            </a:extLst>
          </p:cNvPr>
          <p:cNvSpPr txBox="1"/>
          <p:nvPr/>
        </p:nvSpPr>
        <p:spPr>
          <a:xfrm>
            <a:off x="1200410" y="6010744"/>
            <a:ext cx="6961356" cy="523220"/>
          </a:xfrm>
          <a:prstGeom prst="rect">
            <a:avLst/>
          </a:prstGeom>
          <a:noFill/>
        </p:spPr>
        <p:txBody>
          <a:bodyPr wrap="square" rtlCol="0">
            <a:spAutoFit/>
          </a:bodyPr>
          <a:lstStyle/>
          <a:p>
            <a:r>
              <a:rPr lang="en-US" sz="2800" dirty="0">
                <a:solidFill>
                  <a:srgbClr val="00B0F0"/>
                </a:solidFill>
              </a:rPr>
              <a:t>*= Student Selected Crops!</a:t>
            </a:r>
            <a:r>
              <a:rPr lang="en-US" sz="2800" dirty="0"/>
              <a:t> </a:t>
            </a:r>
          </a:p>
        </p:txBody>
      </p:sp>
    </p:spTree>
    <p:extLst>
      <p:ext uri="{BB962C8B-B14F-4D97-AF65-F5344CB8AC3E}">
        <p14:creationId xmlns:p14="http://schemas.microsoft.com/office/powerpoint/2010/main" val="385832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39"/>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7780"/>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8681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435391A-5E33-4E77-B8E9-8AA776E6C4D3}"/>
              </a:ext>
            </a:extLst>
          </p:cNvPr>
          <p:cNvSpPr txBox="1"/>
          <p:nvPr/>
        </p:nvSpPr>
        <p:spPr>
          <a:xfrm>
            <a:off x="2568198" y="5779512"/>
            <a:ext cx="7055604" cy="830997"/>
          </a:xfrm>
          <a:prstGeom prst="rect">
            <a:avLst/>
          </a:prstGeom>
          <a:noFill/>
        </p:spPr>
        <p:txBody>
          <a:bodyPr wrap="square" rtlCol="0">
            <a:spAutoFit/>
          </a:bodyPr>
          <a:lstStyle/>
          <a:p>
            <a:pPr algn="ctr"/>
            <a:r>
              <a:rPr lang="en-US" sz="2400" dirty="0"/>
              <a:t>PH-02 Radish Experiment</a:t>
            </a:r>
          </a:p>
          <a:p>
            <a:pPr algn="ctr"/>
            <a:r>
              <a:rPr lang="en-US" sz="2400" dirty="0"/>
              <a:t>PI Karl </a:t>
            </a:r>
            <a:r>
              <a:rPr lang="en-US" sz="2400" dirty="0" err="1"/>
              <a:t>Hasenstein</a:t>
            </a:r>
            <a:r>
              <a:rPr lang="en-US" sz="2400" dirty="0"/>
              <a:t> – University of Louisiana, Lafayette</a:t>
            </a:r>
          </a:p>
        </p:txBody>
      </p:sp>
      <p:pic>
        <p:nvPicPr>
          <p:cNvPr id="4" name="Picture 3">
            <a:extLst>
              <a:ext uri="{FF2B5EF4-FFF2-40B4-BE49-F238E27FC236}">
                <a16:creationId xmlns:a16="http://schemas.microsoft.com/office/drawing/2014/main" id="{7546CD78-6DB7-4BE0-BCC4-BF607FE279CE}"/>
              </a:ext>
            </a:extLst>
          </p:cNvPr>
          <p:cNvPicPr>
            <a:picLocks noChangeAspect="1"/>
          </p:cNvPicPr>
          <p:nvPr/>
        </p:nvPicPr>
        <p:blipFill>
          <a:blip r:embed="rId2"/>
          <a:stretch>
            <a:fillRect/>
          </a:stretch>
        </p:blipFill>
        <p:spPr>
          <a:xfrm>
            <a:off x="220186" y="1860352"/>
            <a:ext cx="5770722" cy="3847148"/>
          </a:xfrm>
          <a:prstGeom prst="rect">
            <a:avLst/>
          </a:prstGeom>
          <a:ln>
            <a:solidFill>
              <a:srgbClr val="57D3FF"/>
            </a:solidFill>
          </a:ln>
        </p:spPr>
      </p:pic>
      <p:pic>
        <p:nvPicPr>
          <p:cNvPr id="12" name="Picture 11" descr="A picture containing indoor, engine&#10;&#10;Description automatically generated">
            <a:extLst>
              <a:ext uri="{FF2B5EF4-FFF2-40B4-BE49-F238E27FC236}">
                <a16:creationId xmlns:a16="http://schemas.microsoft.com/office/drawing/2014/main" id="{348DCA71-045C-456D-B2CC-BBBDCBB6197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11094" y="1867020"/>
            <a:ext cx="5760720" cy="3840480"/>
          </a:xfrm>
          <a:prstGeom prst="rect">
            <a:avLst/>
          </a:prstGeom>
          <a:ln>
            <a:solidFill>
              <a:srgbClr val="57D3FF"/>
            </a:solidFill>
          </a:ln>
        </p:spPr>
      </p:pic>
    </p:spTree>
    <p:extLst>
      <p:ext uri="{BB962C8B-B14F-4D97-AF65-F5344CB8AC3E}">
        <p14:creationId xmlns:p14="http://schemas.microsoft.com/office/powerpoint/2010/main" val="3717547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1422400" y="6155679"/>
            <a:ext cx="9347200" cy="523220"/>
          </a:xfrm>
          <a:prstGeom prst="rect">
            <a:avLst/>
          </a:prstGeom>
          <a:noFill/>
        </p:spPr>
        <p:txBody>
          <a:bodyPr wrap="square" rtlCol="0">
            <a:spAutoFit/>
          </a:bodyPr>
          <a:lstStyle/>
          <a:p>
            <a:pPr algn="ctr"/>
            <a:r>
              <a:rPr lang="en-US" sz="2800" dirty="0"/>
              <a:t>Successful transplanting of ‘Extra Dwarf’ Pak Choi in VEG-03 I</a:t>
            </a:r>
          </a:p>
        </p:txBody>
      </p:sp>
      <p:pic>
        <p:nvPicPr>
          <p:cNvPr id="10" name="Picture 9" descr="A picture containing indoor&#10;&#10;Description automatically generated">
            <a:extLst>
              <a:ext uri="{FF2B5EF4-FFF2-40B4-BE49-F238E27FC236}">
                <a16:creationId xmlns:a16="http://schemas.microsoft.com/office/drawing/2014/main" id="{F333E62F-522C-46CF-9C44-ACE2BF4287B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9493" y="1382151"/>
            <a:ext cx="5760720" cy="3840480"/>
          </a:xfrm>
          <a:prstGeom prst="rect">
            <a:avLst/>
          </a:prstGeom>
          <a:ln>
            <a:solidFill>
              <a:srgbClr val="57D3FF"/>
            </a:solidFill>
          </a:ln>
        </p:spPr>
      </p:pic>
      <p:pic>
        <p:nvPicPr>
          <p:cNvPr id="12" name="Picture 11" descr="A picture containing vegetable, fresh, cluttered&#10;&#10;Description automatically generated">
            <a:extLst>
              <a:ext uri="{FF2B5EF4-FFF2-40B4-BE49-F238E27FC236}">
                <a16:creationId xmlns:a16="http://schemas.microsoft.com/office/drawing/2014/main" id="{1F8BB898-948E-45E1-B9F7-5636BBA96D1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119706" y="1382151"/>
            <a:ext cx="5892801" cy="3840480"/>
          </a:xfrm>
          <a:prstGeom prst="rect">
            <a:avLst/>
          </a:prstGeom>
          <a:ln>
            <a:solidFill>
              <a:srgbClr val="57D3FF"/>
            </a:solidFill>
          </a:ln>
        </p:spPr>
      </p:pic>
      <p:sp>
        <p:nvSpPr>
          <p:cNvPr id="13" name="TextBox 12">
            <a:extLst>
              <a:ext uri="{FF2B5EF4-FFF2-40B4-BE49-F238E27FC236}">
                <a16:creationId xmlns:a16="http://schemas.microsoft.com/office/drawing/2014/main" id="{083ED6D6-EFC1-4B53-BB67-4591C03347FE}"/>
              </a:ext>
            </a:extLst>
          </p:cNvPr>
          <p:cNvSpPr txBox="1"/>
          <p:nvPr/>
        </p:nvSpPr>
        <p:spPr>
          <a:xfrm>
            <a:off x="1249037" y="5302906"/>
            <a:ext cx="3621632" cy="369332"/>
          </a:xfrm>
          <a:prstGeom prst="rect">
            <a:avLst/>
          </a:prstGeom>
          <a:noFill/>
        </p:spPr>
        <p:txBody>
          <a:bodyPr wrap="none" rtlCol="0">
            <a:spAutoFit/>
          </a:bodyPr>
          <a:lstStyle/>
          <a:p>
            <a:r>
              <a:rPr lang="en-US" dirty="0"/>
              <a:t>Transplanting 10 Days after initiation</a:t>
            </a:r>
          </a:p>
        </p:txBody>
      </p:sp>
      <p:sp>
        <p:nvSpPr>
          <p:cNvPr id="14" name="TextBox 13">
            <a:extLst>
              <a:ext uri="{FF2B5EF4-FFF2-40B4-BE49-F238E27FC236}">
                <a16:creationId xmlns:a16="http://schemas.microsoft.com/office/drawing/2014/main" id="{14FB1048-0401-487A-A0C3-45D1AD5220BF}"/>
              </a:ext>
            </a:extLst>
          </p:cNvPr>
          <p:cNvSpPr txBox="1"/>
          <p:nvPr/>
        </p:nvSpPr>
        <p:spPr>
          <a:xfrm>
            <a:off x="7321333" y="5302906"/>
            <a:ext cx="917239" cy="369332"/>
          </a:xfrm>
          <a:prstGeom prst="rect">
            <a:avLst/>
          </a:prstGeom>
          <a:noFill/>
        </p:spPr>
        <p:txBody>
          <a:bodyPr wrap="none" rtlCol="0">
            <a:spAutoFit/>
          </a:bodyPr>
          <a:lstStyle/>
          <a:p>
            <a:r>
              <a:rPr lang="en-US" dirty="0"/>
              <a:t>Original</a:t>
            </a:r>
          </a:p>
        </p:txBody>
      </p:sp>
      <p:sp>
        <p:nvSpPr>
          <p:cNvPr id="15" name="TextBox 14">
            <a:extLst>
              <a:ext uri="{FF2B5EF4-FFF2-40B4-BE49-F238E27FC236}">
                <a16:creationId xmlns:a16="http://schemas.microsoft.com/office/drawing/2014/main" id="{A93E4B3D-EC69-4F63-B37C-93F8EEA6FCEE}"/>
              </a:ext>
            </a:extLst>
          </p:cNvPr>
          <p:cNvSpPr txBox="1"/>
          <p:nvPr/>
        </p:nvSpPr>
        <p:spPr>
          <a:xfrm>
            <a:off x="9744011" y="5338539"/>
            <a:ext cx="1162178" cy="369332"/>
          </a:xfrm>
          <a:prstGeom prst="rect">
            <a:avLst/>
          </a:prstGeom>
          <a:noFill/>
        </p:spPr>
        <p:txBody>
          <a:bodyPr wrap="none" rtlCol="0">
            <a:spAutoFit/>
          </a:bodyPr>
          <a:lstStyle/>
          <a:p>
            <a:r>
              <a:rPr lang="en-US" dirty="0"/>
              <a:t>Transplant</a:t>
            </a:r>
          </a:p>
        </p:txBody>
      </p:sp>
      <p:sp>
        <p:nvSpPr>
          <p:cNvPr id="16" name="TextBox 15">
            <a:extLst>
              <a:ext uri="{FF2B5EF4-FFF2-40B4-BE49-F238E27FC236}">
                <a16:creationId xmlns:a16="http://schemas.microsoft.com/office/drawing/2014/main" id="{89A0D555-FED1-454A-8C7C-DA4CAAA2CA55}"/>
              </a:ext>
            </a:extLst>
          </p:cNvPr>
          <p:cNvSpPr txBox="1"/>
          <p:nvPr/>
        </p:nvSpPr>
        <p:spPr>
          <a:xfrm>
            <a:off x="8115365" y="5635294"/>
            <a:ext cx="1901483" cy="369332"/>
          </a:xfrm>
          <a:prstGeom prst="rect">
            <a:avLst/>
          </a:prstGeom>
          <a:noFill/>
        </p:spPr>
        <p:txBody>
          <a:bodyPr wrap="none" rtlCol="0">
            <a:spAutoFit/>
          </a:bodyPr>
          <a:lstStyle/>
          <a:p>
            <a:r>
              <a:rPr lang="en-US" dirty="0"/>
              <a:t>Harvest at 29 days</a:t>
            </a:r>
          </a:p>
        </p:txBody>
      </p:sp>
      <p:cxnSp>
        <p:nvCxnSpPr>
          <p:cNvPr id="4" name="Straight Arrow Connector 3">
            <a:extLst>
              <a:ext uri="{FF2B5EF4-FFF2-40B4-BE49-F238E27FC236}">
                <a16:creationId xmlns:a16="http://schemas.microsoft.com/office/drawing/2014/main" id="{5E0E0003-B451-419D-B872-0198834EF9E0}"/>
              </a:ext>
            </a:extLst>
          </p:cNvPr>
          <p:cNvCxnSpPr>
            <a:cxnSpLocks/>
            <a:stCxn id="14" idx="0"/>
          </p:cNvCxnSpPr>
          <p:nvPr/>
        </p:nvCxnSpPr>
        <p:spPr>
          <a:xfrm flipV="1">
            <a:off x="7779953" y="4133088"/>
            <a:ext cx="0" cy="1169818"/>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E9BBBC7-1AE6-459E-806A-6127A06D8FC3}"/>
              </a:ext>
            </a:extLst>
          </p:cNvPr>
          <p:cNvCxnSpPr>
            <a:cxnSpLocks/>
          </p:cNvCxnSpPr>
          <p:nvPr/>
        </p:nvCxnSpPr>
        <p:spPr>
          <a:xfrm flipH="1" flipV="1">
            <a:off x="10311448" y="4250530"/>
            <a:ext cx="1" cy="1123154"/>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8005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Content Placeholder 6">
            <a:extLst>
              <a:ext uri="{FF2B5EF4-FFF2-40B4-BE49-F238E27FC236}">
                <a16:creationId xmlns:a16="http://schemas.microsoft.com/office/drawing/2014/main" id="{7EC893E7-EE71-4FAF-A2F1-C288982C0DB5}"/>
              </a:ext>
            </a:extLst>
          </p:cNvPr>
          <p:cNvPicPr>
            <a:picLocks noGrp="1" noChangeAspect="1"/>
          </p:cNvPicPr>
          <p:nvPr>
            <p:ph sz="half" idx="2"/>
          </p:nvPr>
        </p:nvPicPr>
        <p:blipFill rotWithShape="1">
          <a:blip r:embed="rId2" cstate="hqprint">
            <a:extLst>
              <a:ext uri="{28A0092B-C50C-407E-A947-70E740481C1C}">
                <a14:useLocalDpi xmlns:a14="http://schemas.microsoft.com/office/drawing/2010/main"/>
              </a:ext>
            </a:extLst>
          </a:blip>
          <a:srcRect/>
          <a:stretch/>
        </p:blipFill>
        <p:spPr>
          <a:xfrm>
            <a:off x="6513085" y="2059298"/>
            <a:ext cx="5181600" cy="1830935"/>
          </a:xfrm>
          <a:prstGeom prst="rect">
            <a:avLst/>
          </a:prstGeom>
          <a:ln>
            <a:solidFill>
              <a:srgbClr val="57D3FF"/>
            </a:solidFill>
          </a:ln>
        </p:spPr>
      </p:pic>
      <p:sp>
        <p:nvSpPr>
          <p:cNvPr id="8" name="TextBox 7">
            <a:extLst>
              <a:ext uri="{FF2B5EF4-FFF2-40B4-BE49-F238E27FC236}">
                <a16:creationId xmlns:a16="http://schemas.microsoft.com/office/drawing/2014/main" id="{523B5C36-3F63-4A9F-82D1-BA5D390FC15D}"/>
              </a:ext>
            </a:extLst>
          </p:cNvPr>
          <p:cNvSpPr txBox="1"/>
          <p:nvPr/>
        </p:nvSpPr>
        <p:spPr>
          <a:xfrm>
            <a:off x="6753653" y="4027377"/>
            <a:ext cx="4699438" cy="954107"/>
          </a:xfrm>
          <a:prstGeom prst="rect">
            <a:avLst/>
          </a:prstGeom>
          <a:noFill/>
        </p:spPr>
        <p:txBody>
          <a:bodyPr wrap="square" rtlCol="0">
            <a:spAutoFit/>
          </a:bodyPr>
          <a:lstStyle/>
          <a:p>
            <a:r>
              <a:rPr lang="en-US" sz="2800" dirty="0"/>
              <a:t>Seed Film technology tested successfully in VEG-03 J</a:t>
            </a:r>
          </a:p>
        </p:txBody>
      </p:sp>
      <p:pic>
        <p:nvPicPr>
          <p:cNvPr id="3" name="Picture 2">
            <a:extLst>
              <a:ext uri="{FF2B5EF4-FFF2-40B4-BE49-F238E27FC236}">
                <a16:creationId xmlns:a16="http://schemas.microsoft.com/office/drawing/2014/main" id="{A86FFAEA-83C7-4CA1-A2AC-664E40E23E74}"/>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38909" y="1127235"/>
            <a:ext cx="5222668" cy="5577840"/>
          </a:xfrm>
          <a:prstGeom prst="rect">
            <a:avLst/>
          </a:prstGeom>
          <a:ln>
            <a:solidFill>
              <a:srgbClr val="57D3FF"/>
            </a:solidFill>
          </a:ln>
        </p:spPr>
      </p:pic>
    </p:spTree>
    <p:extLst>
      <p:ext uri="{BB962C8B-B14F-4D97-AF65-F5344CB8AC3E}">
        <p14:creationId xmlns:p14="http://schemas.microsoft.com/office/powerpoint/2010/main" val="2455108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A8FAC0C-F223-4929-9F50-9883B01880FE}"/>
              </a:ext>
            </a:extLst>
          </p:cNvPr>
          <p:cNvCxnSpPr>
            <a:cxnSpLocks/>
          </p:cNvCxnSpPr>
          <p:nvPr/>
        </p:nvCxnSpPr>
        <p:spPr>
          <a:xfrm flipV="1">
            <a:off x="845408" y="1076465"/>
            <a:ext cx="10501184" cy="23287"/>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ontent Placeholder 4">
            <a:extLst>
              <a:ext uri="{FF2B5EF4-FFF2-40B4-BE49-F238E27FC236}">
                <a16:creationId xmlns:a16="http://schemas.microsoft.com/office/drawing/2014/main" id="{BEB16433-DEF8-704F-9CBC-E5169CBC2EA7}"/>
              </a:ext>
            </a:extLst>
          </p:cNvPr>
          <p:cNvSpPr txBox="1">
            <a:spLocks/>
          </p:cNvSpPr>
          <p:nvPr/>
        </p:nvSpPr>
        <p:spPr>
          <a:xfrm>
            <a:off x="-311805" y="192576"/>
            <a:ext cx="11927158" cy="1144566"/>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18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15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35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685800" lvl="2" indent="0" algn="ctr">
              <a:buNone/>
            </a:pPr>
            <a:r>
              <a:rPr lang="en-US" sz="4800" dirty="0">
                <a:latin typeface="+mj-lt"/>
              </a:rPr>
              <a:t>Horticulture Considerations</a:t>
            </a:r>
            <a:endParaRPr lang="en-US" sz="2250" b="1" dirty="0">
              <a:solidFill>
                <a:schemeClr val="bg1"/>
              </a:solidFill>
            </a:endParaRPr>
          </a:p>
        </p:txBody>
      </p:sp>
      <p:sp>
        <p:nvSpPr>
          <p:cNvPr id="7" name="TextBox 6">
            <a:extLst>
              <a:ext uri="{FF2B5EF4-FFF2-40B4-BE49-F238E27FC236}">
                <a16:creationId xmlns:a16="http://schemas.microsoft.com/office/drawing/2014/main" id="{DDC337B4-1909-2542-BBBA-F2DB52A364F4}"/>
              </a:ext>
            </a:extLst>
          </p:cNvPr>
          <p:cNvSpPr txBox="1"/>
          <p:nvPr/>
        </p:nvSpPr>
        <p:spPr>
          <a:xfrm>
            <a:off x="331143" y="1502687"/>
            <a:ext cx="10857011" cy="3139321"/>
          </a:xfrm>
          <a:prstGeom prst="rect">
            <a:avLst/>
          </a:prstGeom>
          <a:noFill/>
        </p:spPr>
        <p:txBody>
          <a:bodyPr wrap="none" rtlCol="0">
            <a:spAutoFit/>
          </a:bodyPr>
          <a:lstStyle/>
          <a:p>
            <a:pPr marL="285750" lvl="1" indent="-285750">
              <a:buFont typeface="Arial" panose="020B0604020202020204" pitchFamily="34" charset="0"/>
              <a:buChar char="•"/>
            </a:pPr>
            <a:r>
              <a:rPr lang="en-US" sz="3600" dirty="0"/>
              <a:t>Cultivar selection (Edible Biomass, Yield Verses Volume)</a:t>
            </a:r>
          </a:p>
          <a:p>
            <a:pPr marL="285750" lvl="1" indent="-285750">
              <a:buFont typeface="Arial" panose="020B0604020202020204" pitchFamily="34" charset="0"/>
              <a:buChar char="•"/>
            </a:pPr>
            <a:r>
              <a:rPr lang="en-US" sz="3600" dirty="0"/>
              <a:t>Genetic Engineering  (Environmental Stress Tolerance)</a:t>
            </a:r>
          </a:p>
          <a:p>
            <a:pPr marL="285750" lvl="1" indent="-285750">
              <a:buFont typeface="Arial" panose="020B0604020202020204" pitchFamily="34" charset="0"/>
              <a:buChar char="•"/>
            </a:pPr>
            <a:r>
              <a:rPr lang="en-US" sz="3600" dirty="0"/>
              <a:t>Microbiome (Plant, Growth System, Vehicle and Crew)</a:t>
            </a:r>
          </a:p>
          <a:p>
            <a:pPr marL="285750" lvl="1" indent="-285750">
              <a:buFont typeface="Arial" panose="020B0604020202020204" pitchFamily="34" charset="0"/>
              <a:buChar char="•"/>
            </a:pPr>
            <a:r>
              <a:rPr lang="en-US" sz="3600" dirty="0"/>
              <a:t>Optimized Growth Recipes </a:t>
            </a:r>
          </a:p>
          <a:p>
            <a:pPr marL="285750" lvl="1" indent="-285750">
              <a:buFont typeface="Arial" panose="020B0604020202020204" pitchFamily="34" charset="0"/>
              <a:buChar char="•"/>
            </a:pPr>
            <a:r>
              <a:rPr lang="en-US" sz="3600" dirty="0"/>
              <a:t>Food Safety</a:t>
            </a:r>
          </a:p>
          <a:p>
            <a:endParaRPr lang="en-US" dirty="0"/>
          </a:p>
        </p:txBody>
      </p:sp>
      <p:pic>
        <p:nvPicPr>
          <p:cNvPr id="8" name="Picture 7">
            <a:extLst>
              <a:ext uri="{FF2B5EF4-FFF2-40B4-BE49-F238E27FC236}">
                <a16:creationId xmlns:a16="http://schemas.microsoft.com/office/drawing/2014/main" id="{6F735356-9341-3C4F-B800-353BCBA594A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46602" y="4105392"/>
            <a:ext cx="3610344" cy="2402988"/>
          </a:xfrm>
          <a:prstGeom prst="rect">
            <a:avLst/>
          </a:prstGeom>
        </p:spPr>
      </p:pic>
      <p:pic>
        <p:nvPicPr>
          <p:cNvPr id="10" name="Picture 9">
            <a:extLst>
              <a:ext uri="{FF2B5EF4-FFF2-40B4-BE49-F238E27FC236}">
                <a16:creationId xmlns:a16="http://schemas.microsoft.com/office/drawing/2014/main" id="{EDA11A94-806F-A546-9181-15EBBFB36EB1}"/>
              </a:ext>
            </a:extLst>
          </p:cNvPr>
          <p:cNvPicPr>
            <a:picLocks noChangeAspect="1"/>
          </p:cNvPicPr>
          <p:nvPr/>
        </p:nvPicPr>
        <p:blipFill>
          <a:blip r:embed="rId4"/>
          <a:stretch>
            <a:fillRect/>
          </a:stretch>
        </p:blipFill>
        <p:spPr>
          <a:xfrm>
            <a:off x="7970453" y="4232296"/>
            <a:ext cx="3644900" cy="2213415"/>
          </a:xfrm>
          <a:prstGeom prst="rect">
            <a:avLst/>
          </a:prstGeom>
        </p:spPr>
      </p:pic>
    </p:spTree>
    <p:extLst>
      <p:ext uri="{BB962C8B-B14F-4D97-AF65-F5344CB8AC3E}">
        <p14:creationId xmlns:p14="http://schemas.microsoft.com/office/powerpoint/2010/main" val="3470302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C7E865-B811-2F45-9137-B443E08B2AC7}"/>
              </a:ext>
            </a:extLst>
          </p:cNvPr>
          <p:cNvPicPr>
            <a:picLocks noChangeAspect="1"/>
          </p:cNvPicPr>
          <p:nvPr/>
        </p:nvPicPr>
        <p:blipFill>
          <a:blip r:embed="rId3"/>
          <a:stretch>
            <a:fillRect/>
          </a:stretch>
        </p:blipFill>
        <p:spPr>
          <a:xfrm>
            <a:off x="0" y="0"/>
            <a:ext cx="12192000" cy="6858000"/>
          </a:xfrm>
          <a:prstGeom prst="rect">
            <a:avLst/>
          </a:prstGeom>
        </p:spPr>
      </p:pic>
      <p:sp>
        <p:nvSpPr>
          <p:cNvPr id="82" name="TextBox 81">
            <a:extLst>
              <a:ext uri="{FF2B5EF4-FFF2-40B4-BE49-F238E27FC236}">
                <a16:creationId xmlns:a16="http://schemas.microsoft.com/office/drawing/2014/main" id="{8709D182-DCB2-774E-888E-E1D60EF7C15A}"/>
              </a:ext>
            </a:extLst>
          </p:cNvPr>
          <p:cNvSpPr txBox="1"/>
          <p:nvPr/>
        </p:nvSpPr>
        <p:spPr>
          <a:xfrm>
            <a:off x="1623093" y="1143525"/>
            <a:ext cx="922200" cy="338554"/>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all" spc="0" normalizeH="0" baseline="0" noProof="0">
                <a:ln>
                  <a:noFill/>
                </a:ln>
                <a:solidFill>
                  <a:prstClr val="white"/>
                </a:solidFill>
                <a:effectLst/>
                <a:uLnTx/>
                <a:uFillTx/>
                <a:latin typeface="Arial Narrow" panose="020B0606020202030204" pitchFamily="34" charset="0"/>
                <a:ea typeface="+mn-ea"/>
                <a:cs typeface="Arial" panose="020B0604020202020204" pitchFamily="34" charset="0"/>
              </a:rPr>
              <a:t>GATEWAY</a:t>
            </a:r>
          </a:p>
        </p:txBody>
      </p:sp>
      <p:sp>
        <p:nvSpPr>
          <p:cNvPr id="83" name="TextBox 82">
            <a:extLst>
              <a:ext uri="{FF2B5EF4-FFF2-40B4-BE49-F238E27FC236}">
                <a16:creationId xmlns:a16="http://schemas.microsoft.com/office/drawing/2014/main" id="{34FF50B7-2B15-6844-9A61-A225D0571722}"/>
              </a:ext>
            </a:extLst>
          </p:cNvPr>
          <p:cNvSpPr txBox="1"/>
          <p:nvPr/>
        </p:nvSpPr>
        <p:spPr>
          <a:xfrm>
            <a:off x="9525077" y="1154340"/>
            <a:ext cx="2011679" cy="523220"/>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algn="r"/>
            <a:r>
              <a:rPr lang="en-US" i="1" cap="all">
                <a:latin typeface="Arial Narrow" panose="020B0606020202030204" pitchFamily="34" charset="0"/>
              </a:rPr>
              <a:t>TRANSIT HABITAT</a:t>
            </a:r>
            <a:br>
              <a:rPr lang="en-US" i="1" cap="all">
                <a:latin typeface="Arial Narrow" panose="020B0606020202030204" pitchFamily="34" charset="0"/>
              </a:rPr>
            </a:br>
            <a:r>
              <a:rPr lang="en-US" i="1" cap="all">
                <a:latin typeface="Arial Narrow" panose="020B0606020202030204" pitchFamily="34" charset="0"/>
              </a:rPr>
              <a:t>and mars transit</a:t>
            </a:r>
          </a:p>
        </p:txBody>
      </p:sp>
      <p:sp>
        <p:nvSpPr>
          <p:cNvPr id="33" name="TextBox 32">
            <a:extLst>
              <a:ext uri="{FF2B5EF4-FFF2-40B4-BE49-F238E27FC236}">
                <a16:creationId xmlns:a16="http://schemas.microsoft.com/office/drawing/2014/main" id="{AAE0ABEA-AFF1-394B-9479-1C29D34729B5}"/>
              </a:ext>
            </a:extLst>
          </p:cNvPr>
          <p:cNvSpPr txBox="1"/>
          <p:nvPr/>
        </p:nvSpPr>
        <p:spPr>
          <a:xfrm>
            <a:off x="2697687" y="3705072"/>
            <a:ext cx="1322563" cy="430887"/>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Pressurized rover</a:t>
            </a:r>
          </a:p>
        </p:txBody>
      </p:sp>
      <p:sp>
        <p:nvSpPr>
          <p:cNvPr id="35" name="TextBox 34">
            <a:extLst>
              <a:ext uri="{FF2B5EF4-FFF2-40B4-BE49-F238E27FC236}">
                <a16:creationId xmlns:a16="http://schemas.microsoft.com/office/drawing/2014/main" id="{49912CC4-6185-304F-B150-10F8B927010E}"/>
              </a:ext>
            </a:extLst>
          </p:cNvPr>
          <p:cNvSpPr txBox="1"/>
          <p:nvPr/>
        </p:nvSpPr>
        <p:spPr>
          <a:xfrm>
            <a:off x="366718" y="5757888"/>
            <a:ext cx="1377728" cy="430887"/>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Human </a:t>
            </a:r>
            <a:r>
              <a:rPr kumimoji="0" lang="en-US" sz="1100" b="1" i="1" u="none" strike="noStrike" kern="1200" cap="all" spc="0" normalizeH="0" baseline="0" noProof="0" err="1">
                <a:ln>
                  <a:noFill/>
                </a:ln>
                <a:solidFill>
                  <a:prstClr val="white"/>
                </a:solidFill>
                <a:effectLst/>
                <a:uLnTx/>
                <a:uFillTx/>
                <a:latin typeface="Arial" panose="020B0604020202020204" pitchFamily="34" charset="0"/>
                <a:ea typeface="+mn-ea"/>
                <a:cs typeface="Arial" panose="020B0604020202020204" pitchFamily="34" charset="0"/>
              </a:rPr>
              <a:t>LandING</a:t>
            </a: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system </a:t>
            </a:r>
          </a:p>
        </p:txBody>
      </p:sp>
      <p:cxnSp>
        <p:nvCxnSpPr>
          <p:cNvPr id="40" name="Straight Connector 39">
            <a:extLst>
              <a:ext uri="{FF2B5EF4-FFF2-40B4-BE49-F238E27FC236}">
                <a16:creationId xmlns:a16="http://schemas.microsoft.com/office/drawing/2014/main" id="{6DD3DCEB-3B75-0F49-AD46-AAEFDA5AE33A}"/>
              </a:ext>
            </a:extLst>
          </p:cNvPr>
          <p:cNvCxnSpPr>
            <a:cxnSpLocks/>
            <a:stCxn id="3" idx="1"/>
            <a:endCxn id="105" idx="6"/>
          </p:cNvCxnSpPr>
          <p:nvPr/>
        </p:nvCxnSpPr>
        <p:spPr>
          <a:xfrm flipH="1" flipV="1">
            <a:off x="2408578" y="2014373"/>
            <a:ext cx="2681582" cy="627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3577AB1-E66A-294A-BE58-1E5183391D15}"/>
              </a:ext>
            </a:extLst>
          </p:cNvPr>
          <p:cNvCxnSpPr>
            <a:cxnSpLocks/>
            <a:stCxn id="103" idx="6"/>
            <a:endCxn id="3" idx="3"/>
          </p:cNvCxnSpPr>
          <p:nvPr/>
        </p:nvCxnSpPr>
        <p:spPr>
          <a:xfrm flipH="1" flipV="1">
            <a:off x="7101840" y="2020643"/>
            <a:ext cx="1718786" cy="6597"/>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97B3E88-29D0-E14B-BD4B-9B39FB8799AA}"/>
              </a:ext>
            </a:extLst>
          </p:cNvPr>
          <p:cNvCxnSpPr>
            <a:cxnSpLocks/>
            <a:stCxn id="71" idx="1"/>
          </p:cNvCxnSpPr>
          <p:nvPr/>
        </p:nvCxnSpPr>
        <p:spPr>
          <a:xfrm flipH="1">
            <a:off x="2669064" y="2725082"/>
            <a:ext cx="1923354" cy="0"/>
          </a:xfrm>
          <a:prstGeom prst="line">
            <a:avLst/>
          </a:prstGeom>
          <a:ln w="28575">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85FFFD8-C178-E049-9887-9AE76347520B}"/>
              </a:ext>
            </a:extLst>
          </p:cNvPr>
          <p:cNvCxnSpPr>
            <a:cxnSpLocks/>
            <a:stCxn id="14" idx="1"/>
            <a:endCxn id="107" idx="2"/>
          </p:cNvCxnSpPr>
          <p:nvPr/>
        </p:nvCxnSpPr>
        <p:spPr>
          <a:xfrm flipH="1">
            <a:off x="2625599" y="1309866"/>
            <a:ext cx="1679169" cy="9175"/>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F36A6AC-E673-0B4E-AF85-2C84B05BE0C9}"/>
              </a:ext>
            </a:extLst>
          </p:cNvPr>
          <p:cNvCxnSpPr>
            <a:cxnSpLocks/>
            <a:endCxn id="71" idx="3"/>
          </p:cNvCxnSpPr>
          <p:nvPr/>
        </p:nvCxnSpPr>
        <p:spPr>
          <a:xfrm flipH="1">
            <a:off x="7599583" y="2725082"/>
            <a:ext cx="1872298"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4473F53-E9D2-C745-B610-595A90DB9237}"/>
              </a:ext>
            </a:extLst>
          </p:cNvPr>
          <p:cNvCxnSpPr>
            <a:cxnSpLocks/>
            <a:stCxn id="112" idx="6"/>
            <a:endCxn id="14" idx="3"/>
          </p:cNvCxnSpPr>
          <p:nvPr/>
        </p:nvCxnSpPr>
        <p:spPr>
          <a:xfrm flipH="1">
            <a:off x="7887232" y="1309866"/>
            <a:ext cx="2280611"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D75027E0-E3F3-FC43-B51D-32507EF178ED}"/>
              </a:ext>
            </a:extLst>
          </p:cNvPr>
          <p:cNvSpPr txBox="1"/>
          <p:nvPr/>
        </p:nvSpPr>
        <p:spPr>
          <a:xfrm>
            <a:off x="4592418" y="2578888"/>
            <a:ext cx="3007165"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Mobile Expedition Duration</a:t>
            </a:r>
          </a:p>
        </p:txBody>
      </p:sp>
      <p:cxnSp>
        <p:nvCxnSpPr>
          <p:cNvPr id="66" name="Straight Connector 65">
            <a:extLst>
              <a:ext uri="{FF2B5EF4-FFF2-40B4-BE49-F238E27FC236}">
                <a16:creationId xmlns:a16="http://schemas.microsoft.com/office/drawing/2014/main" id="{8ADB798E-C4A2-3249-AEE6-FA29F3114F05}"/>
              </a:ext>
            </a:extLst>
          </p:cNvPr>
          <p:cNvCxnSpPr>
            <a:cxnSpLocks/>
          </p:cNvCxnSpPr>
          <p:nvPr/>
        </p:nvCxnSpPr>
        <p:spPr>
          <a:xfrm flipH="1">
            <a:off x="7530482" y="3416356"/>
            <a:ext cx="1927198"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450749F3-2854-934D-8E3E-E14F8BA03B59}"/>
              </a:ext>
            </a:extLst>
          </p:cNvPr>
          <p:cNvCxnSpPr>
            <a:cxnSpLocks/>
          </p:cNvCxnSpPr>
          <p:nvPr/>
        </p:nvCxnSpPr>
        <p:spPr>
          <a:xfrm flipH="1" flipV="1">
            <a:off x="7325381" y="6048688"/>
            <a:ext cx="408729" cy="3402"/>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191D0DFF-7544-6A48-9F0A-0C6AE4D01FC2}"/>
              </a:ext>
            </a:extLst>
          </p:cNvPr>
          <p:cNvCxnSpPr>
            <a:cxnSpLocks/>
          </p:cNvCxnSpPr>
          <p:nvPr/>
        </p:nvCxnSpPr>
        <p:spPr>
          <a:xfrm rot="10800000" flipH="1" flipV="1">
            <a:off x="4449964" y="6047502"/>
            <a:ext cx="408729" cy="3402"/>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7147220-8238-C24B-8FA8-853D57735216}"/>
              </a:ext>
            </a:extLst>
          </p:cNvPr>
          <p:cNvCxnSpPr>
            <a:cxnSpLocks/>
            <a:stCxn id="99" idx="4"/>
          </p:cNvCxnSpPr>
          <p:nvPr/>
        </p:nvCxnSpPr>
        <p:spPr>
          <a:xfrm flipV="1">
            <a:off x="9457680" y="2717527"/>
            <a:ext cx="5607" cy="1724298"/>
          </a:xfrm>
          <a:prstGeom prst="line">
            <a:avLst/>
          </a:prstGeom>
          <a:ln w="28575">
            <a:solidFill>
              <a:schemeClr val="bg1">
                <a:lumMod val="8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C1E3E397-143C-E048-AB58-E127561BC373}"/>
              </a:ext>
            </a:extLst>
          </p:cNvPr>
          <p:cNvCxnSpPr>
            <a:cxnSpLocks/>
          </p:cNvCxnSpPr>
          <p:nvPr/>
        </p:nvCxnSpPr>
        <p:spPr>
          <a:xfrm flipH="1">
            <a:off x="2680839" y="3405571"/>
            <a:ext cx="1972523"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DB15D0AD-79FE-4542-922F-2C3146CBA992}"/>
              </a:ext>
            </a:extLst>
          </p:cNvPr>
          <p:cNvCxnSpPr>
            <a:cxnSpLocks/>
          </p:cNvCxnSpPr>
          <p:nvPr/>
        </p:nvCxnSpPr>
        <p:spPr>
          <a:xfrm flipV="1">
            <a:off x="2680839" y="2713057"/>
            <a:ext cx="0" cy="1512158"/>
          </a:xfrm>
          <a:prstGeom prst="line">
            <a:avLst/>
          </a:prstGeom>
          <a:ln w="28575">
            <a:solidFill>
              <a:schemeClr val="bg1">
                <a:lumMod val="8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5F4D6247-D0A9-5A4E-A487-A7E710741FA6}"/>
              </a:ext>
            </a:extLst>
          </p:cNvPr>
          <p:cNvSpPr txBox="1"/>
          <p:nvPr/>
        </p:nvSpPr>
        <p:spPr>
          <a:xfrm>
            <a:off x="4658749" y="3254525"/>
            <a:ext cx="2874503" cy="292388"/>
          </a:xfrm>
          <a:prstGeom prst="rect">
            <a:avLst/>
          </a:prstGeom>
          <a:solidFill>
            <a:schemeClr val="tx1">
              <a:alpha val="33000"/>
            </a:schemeClr>
          </a:solidFill>
          <a:ln w="19050">
            <a:solidFill>
              <a:schemeClr val="bg1">
                <a:lumMod val="7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spAutoFit/>
          </a:bodyPr>
          <a:lstStyle>
            <a:defPPr>
              <a:defRPr lang="en-US"/>
            </a:defPPr>
            <a:lvl1pPr algn="ctr">
              <a:defRPr sz="1400">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Mobile Exploration Range</a:t>
            </a:r>
          </a:p>
        </p:txBody>
      </p:sp>
      <p:cxnSp>
        <p:nvCxnSpPr>
          <p:cNvPr id="155" name="Straight Connector 154">
            <a:extLst>
              <a:ext uri="{FF2B5EF4-FFF2-40B4-BE49-F238E27FC236}">
                <a16:creationId xmlns:a16="http://schemas.microsoft.com/office/drawing/2014/main" id="{6981FDBD-7EEF-7044-9069-474A3F542EB5}"/>
              </a:ext>
            </a:extLst>
          </p:cNvPr>
          <p:cNvCxnSpPr>
            <a:cxnSpLocks/>
          </p:cNvCxnSpPr>
          <p:nvPr/>
        </p:nvCxnSpPr>
        <p:spPr>
          <a:xfrm flipH="1">
            <a:off x="7215468" y="5355445"/>
            <a:ext cx="2353075" cy="0"/>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76B5F26-6BA8-D444-ABFB-66ADCCF79511}"/>
              </a:ext>
            </a:extLst>
          </p:cNvPr>
          <p:cNvSpPr txBox="1"/>
          <p:nvPr/>
        </p:nvSpPr>
        <p:spPr>
          <a:xfrm>
            <a:off x="5171050" y="3735259"/>
            <a:ext cx="1849901"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Surface Fission Power</a:t>
            </a:r>
          </a:p>
        </p:txBody>
      </p:sp>
      <p:sp>
        <p:nvSpPr>
          <p:cNvPr id="14" name="TextBox 13">
            <a:extLst>
              <a:ext uri="{FF2B5EF4-FFF2-40B4-BE49-F238E27FC236}">
                <a16:creationId xmlns:a16="http://schemas.microsoft.com/office/drawing/2014/main" id="{F65D17E5-3FDB-F14B-BAD2-12A96C70EB4C}"/>
              </a:ext>
            </a:extLst>
          </p:cNvPr>
          <p:cNvSpPr txBox="1"/>
          <p:nvPr/>
        </p:nvSpPr>
        <p:spPr>
          <a:xfrm>
            <a:off x="4304768" y="1163672"/>
            <a:ext cx="3582464" cy="292388"/>
          </a:xfrm>
          <a:prstGeom prst="rect">
            <a:avLst/>
          </a:prstGeom>
          <a:solidFill>
            <a:schemeClr val="tx1">
              <a:alpha val="33000"/>
            </a:schemeClr>
          </a:solidFill>
          <a:ln w="19050">
            <a:solidFill>
              <a:schemeClr val="bg1">
                <a:lumMod val="85000"/>
              </a:schemeClr>
            </a:solidFill>
          </a:ln>
          <a:effectLst>
            <a:outerShdw blurRad="50800" dist="38100" dir="2700000" algn="tl" rotWithShape="0">
              <a:prstClr val="black">
                <a:alpha val="40000"/>
              </a:prstClr>
            </a:outerShdw>
          </a:effectLst>
        </p:spPr>
        <p:txBody>
          <a:bodyPr wrap="square" lIns="0" rIns="0" rtlCol="0" anchor="ctr">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Long Durations in Zero Gravity</a:t>
            </a:r>
          </a:p>
        </p:txBody>
      </p:sp>
      <p:sp>
        <p:nvSpPr>
          <p:cNvPr id="3" name="Rectangle 2">
            <a:extLst>
              <a:ext uri="{FF2B5EF4-FFF2-40B4-BE49-F238E27FC236}">
                <a16:creationId xmlns:a16="http://schemas.microsoft.com/office/drawing/2014/main" id="{988CE9BE-0613-3D4D-ADD9-4087956CF7D7}"/>
              </a:ext>
            </a:extLst>
          </p:cNvPr>
          <p:cNvSpPr/>
          <p:nvPr/>
        </p:nvSpPr>
        <p:spPr>
          <a:xfrm>
            <a:off x="5090160" y="1874449"/>
            <a:ext cx="2011680"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txBody>
          <a:bodyPr wrap="square" anchor="ctr">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Crew Size</a:t>
            </a:r>
          </a:p>
        </p:txBody>
      </p:sp>
      <p:sp>
        <p:nvSpPr>
          <p:cNvPr id="75" name="TextBox 74">
            <a:extLst>
              <a:ext uri="{FF2B5EF4-FFF2-40B4-BE49-F238E27FC236}">
                <a16:creationId xmlns:a16="http://schemas.microsoft.com/office/drawing/2014/main" id="{66F57395-7903-BE4C-B41B-C88CB74EAE4A}"/>
              </a:ext>
            </a:extLst>
          </p:cNvPr>
          <p:cNvSpPr txBox="1"/>
          <p:nvPr/>
        </p:nvSpPr>
        <p:spPr>
          <a:xfrm>
            <a:off x="4866620" y="5892351"/>
            <a:ext cx="2458761" cy="692497"/>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Autonomous Robotics Systems &amp; Contingency Crew Transportation  </a:t>
            </a:r>
          </a:p>
        </p:txBody>
      </p:sp>
      <p:sp>
        <p:nvSpPr>
          <p:cNvPr id="76" name="Oval 75">
            <a:extLst>
              <a:ext uri="{FF2B5EF4-FFF2-40B4-BE49-F238E27FC236}">
                <a16:creationId xmlns:a16="http://schemas.microsoft.com/office/drawing/2014/main" id="{8A88CB22-DA77-D440-8404-537C77AB21C1}"/>
              </a:ext>
            </a:extLst>
          </p:cNvPr>
          <p:cNvSpPr/>
          <p:nvPr/>
        </p:nvSpPr>
        <p:spPr>
          <a:xfrm>
            <a:off x="2632525" y="4188988"/>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Oval 79">
            <a:extLst>
              <a:ext uri="{FF2B5EF4-FFF2-40B4-BE49-F238E27FC236}">
                <a16:creationId xmlns:a16="http://schemas.microsoft.com/office/drawing/2014/main" id="{2D9E682D-1F44-9746-95BA-9793C4B62BAB}"/>
              </a:ext>
            </a:extLst>
          </p:cNvPr>
          <p:cNvSpPr/>
          <p:nvPr/>
        </p:nvSpPr>
        <p:spPr>
          <a:xfrm>
            <a:off x="2655501" y="5123668"/>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Oval 87">
            <a:extLst>
              <a:ext uri="{FF2B5EF4-FFF2-40B4-BE49-F238E27FC236}">
                <a16:creationId xmlns:a16="http://schemas.microsoft.com/office/drawing/2014/main" id="{012D10C4-F1B2-414B-A216-B0F49F394ED4}"/>
              </a:ext>
            </a:extLst>
          </p:cNvPr>
          <p:cNvSpPr/>
          <p:nvPr/>
        </p:nvSpPr>
        <p:spPr>
          <a:xfrm>
            <a:off x="4398570" y="6004036"/>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Oval 92">
            <a:extLst>
              <a:ext uri="{FF2B5EF4-FFF2-40B4-BE49-F238E27FC236}">
                <a16:creationId xmlns:a16="http://schemas.microsoft.com/office/drawing/2014/main" id="{2A491232-F577-344E-BAD3-919E7EE55CCE}"/>
              </a:ext>
            </a:extLst>
          </p:cNvPr>
          <p:cNvSpPr/>
          <p:nvPr/>
        </p:nvSpPr>
        <p:spPr>
          <a:xfrm>
            <a:off x="7685774" y="6007211"/>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8" name="Oval 97">
            <a:extLst>
              <a:ext uri="{FF2B5EF4-FFF2-40B4-BE49-F238E27FC236}">
                <a16:creationId xmlns:a16="http://schemas.microsoft.com/office/drawing/2014/main" id="{78855C38-BD4F-DD48-8405-0E7E77B726FF}"/>
              </a:ext>
            </a:extLst>
          </p:cNvPr>
          <p:cNvSpPr/>
          <p:nvPr/>
        </p:nvSpPr>
        <p:spPr>
          <a:xfrm>
            <a:off x="9525077" y="5311979"/>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9" name="Oval 98">
            <a:extLst>
              <a:ext uri="{FF2B5EF4-FFF2-40B4-BE49-F238E27FC236}">
                <a16:creationId xmlns:a16="http://schemas.microsoft.com/office/drawing/2014/main" id="{C33EB3D5-F6CA-AA48-A8B1-A875C9F947A4}"/>
              </a:ext>
            </a:extLst>
          </p:cNvPr>
          <p:cNvSpPr/>
          <p:nvPr/>
        </p:nvSpPr>
        <p:spPr>
          <a:xfrm>
            <a:off x="9414214" y="4354894"/>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Oval 102">
            <a:extLst>
              <a:ext uri="{FF2B5EF4-FFF2-40B4-BE49-F238E27FC236}">
                <a16:creationId xmlns:a16="http://schemas.microsoft.com/office/drawing/2014/main" id="{28B3E2F8-2B18-7344-90F1-09818110BCD3}"/>
              </a:ext>
            </a:extLst>
          </p:cNvPr>
          <p:cNvSpPr/>
          <p:nvPr/>
        </p:nvSpPr>
        <p:spPr>
          <a:xfrm flipH="1">
            <a:off x="8820626" y="1983774"/>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Oval 104">
            <a:extLst>
              <a:ext uri="{FF2B5EF4-FFF2-40B4-BE49-F238E27FC236}">
                <a16:creationId xmlns:a16="http://schemas.microsoft.com/office/drawing/2014/main" id="{F4808E18-15CB-E441-B226-5589ACB96DBF}"/>
              </a:ext>
            </a:extLst>
          </p:cNvPr>
          <p:cNvSpPr/>
          <p:nvPr/>
        </p:nvSpPr>
        <p:spPr>
          <a:xfrm>
            <a:off x="2321647" y="1970907"/>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Oval 106">
            <a:extLst>
              <a:ext uri="{FF2B5EF4-FFF2-40B4-BE49-F238E27FC236}">
                <a16:creationId xmlns:a16="http://schemas.microsoft.com/office/drawing/2014/main" id="{9EBD43C5-3B13-6D41-9FFD-9B2C0DC2F7FC}"/>
              </a:ext>
            </a:extLst>
          </p:cNvPr>
          <p:cNvSpPr/>
          <p:nvPr/>
        </p:nvSpPr>
        <p:spPr>
          <a:xfrm>
            <a:off x="2625599" y="1275575"/>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Oval 111">
            <a:extLst>
              <a:ext uri="{FF2B5EF4-FFF2-40B4-BE49-F238E27FC236}">
                <a16:creationId xmlns:a16="http://schemas.microsoft.com/office/drawing/2014/main" id="{7FEF325C-8027-454E-BC7B-5CD92961CD26}"/>
              </a:ext>
            </a:extLst>
          </p:cNvPr>
          <p:cNvSpPr/>
          <p:nvPr/>
        </p:nvSpPr>
        <p:spPr>
          <a:xfrm>
            <a:off x="10080912" y="1266400"/>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TextBox 59">
            <a:extLst>
              <a:ext uri="{FF2B5EF4-FFF2-40B4-BE49-F238E27FC236}">
                <a16:creationId xmlns:a16="http://schemas.microsoft.com/office/drawing/2014/main" id="{487FF2E2-32D2-544E-9477-43E2767D82FC}"/>
              </a:ext>
            </a:extLst>
          </p:cNvPr>
          <p:cNvSpPr txBox="1"/>
          <p:nvPr/>
        </p:nvSpPr>
        <p:spPr>
          <a:xfrm>
            <a:off x="1660944" y="5665022"/>
            <a:ext cx="1677874" cy="600164"/>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Lunar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Terrain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vehicle </a:t>
            </a:r>
          </a:p>
        </p:txBody>
      </p:sp>
      <p:cxnSp>
        <p:nvCxnSpPr>
          <p:cNvPr id="9" name="Elbow Connector 8">
            <a:extLst>
              <a:ext uri="{FF2B5EF4-FFF2-40B4-BE49-F238E27FC236}">
                <a16:creationId xmlns:a16="http://schemas.microsoft.com/office/drawing/2014/main" id="{59BA8655-DC05-3E4D-B624-7AF5FB01F1D3}"/>
              </a:ext>
            </a:extLst>
          </p:cNvPr>
          <p:cNvCxnSpPr>
            <a:cxnSpLocks/>
          </p:cNvCxnSpPr>
          <p:nvPr/>
        </p:nvCxnSpPr>
        <p:spPr>
          <a:xfrm>
            <a:off x="7032917" y="3887988"/>
            <a:ext cx="1273963" cy="371944"/>
          </a:xfrm>
          <a:prstGeom prst="bentConnector3">
            <a:avLst>
              <a:gd name="adj1" fmla="val 99987"/>
            </a:avLst>
          </a:prstGeom>
          <a:ln w="28575">
            <a:solidFill>
              <a:schemeClr val="bg1">
                <a:lumMod val="85000"/>
              </a:schemeClr>
            </a:solidFill>
            <a:headEnd type="none"/>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1" name="Elbow Connector 60">
            <a:extLst>
              <a:ext uri="{FF2B5EF4-FFF2-40B4-BE49-F238E27FC236}">
                <a16:creationId xmlns:a16="http://schemas.microsoft.com/office/drawing/2014/main" id="{F11CDD3B-F557-AA42-92F8-D5BE675D95E3}"/>
              </a:ext>
            </a:extLst>
          </p:cNvPr>
          <p:cNvCxnSpPr>
            <a:cxnSpLocks/>
          </p:cNvCxnSpPr>
          <p:nvPr/>
        </p:nvCxnSpPr>
        <p:spPr>
          <a:xfrm rot="10800000" flipV="1">
            <a:off x="3902530" y="3881452"/>
            <a:ext cx="1263107" cy="378479"/>
          </a:xfrm>
          <a:prstGeom prst="bentConnector3">
            <a:avLst>
              <a:gd name="adj1" fmla="val 100417"/>
            </a:avLst>
          </a:prstGeom>
          <a:ln w="28575">
            <a:solidFill>
              <a:schemeClr val="bg1">
                <a:lumMod val="85000"/>
              </a:schemeClr>
            </a:solidFill>
            <a:headEnd type="none"/>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CAF07B33-CD97-8E47-AC20-8CB82484F2E2}"/>
              </a:ext>
            </a:extLst>
          </p:cNvPr>
          <p:cNvSpPr txBox="1"/>
          <p:nvPr/>
        </p:nvSpPr>
        <p:spPr>
          <a:xfrm>
            <a:off x="4983288" y="4215993"/>
            <a:ext cx="2238931"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In-Situ Resource Utilization</a:t>
            </a:r>
          </a:p>
        </p:txBody>
      </p:sp>
      <p:cxnSp>
        <p:nvCxnSpPr>
          <p:cNvPr id="67" name="Straight Connector 66">
            <a:extLst>
              <a:ext uri="{FF2B5EF4-FFF2-40B4-BE49-F238E27FC236}">
                <a16:creationId xmlns:a16="http://schemas.microsoft.com/office/drawing/2014/main" id="{068D66DF-30F0-C74E-B30E-9899E8CFF2CD}"/>
              </a:ext>
            </a:extLst>
          </p:cNvPr>
          <p:cNvCxnSpPr>
            <a:cxnSpLocks/>
          </p:cNvCxnSpPr>
          <p:nvPr/>
        </p:nvCxnSpPr>
        <p:spPr>
          <a:xfrm flipV="1">
            <a:off x="2704366" y="5209118"/>
            <a:ext cx="0" cy="152400"/>
          </a:xfrm>
          <a:prstGeom prst="line">
            <a:avLst/>
          </a:prstGeom>
          <a:ln w="28575">
            <a:solidFill>
              <a:schemeClr val="bg1">
                <a:lumMod val="85000"/>
              </a:schemeClr>
            </a:solidFill>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0CE3C27A-E607-6D45-B862-DDB2E8EABBE2}"/>
              </a:ext>
            </a:extLst>
          </p:cNvPr>
          <p:cNvCxnSpPr>
            <a:cxnSpLocks/>
          </p:cNvCxnSpPr>
          <p:nvPr/>
        </p:nvCxnSpPr>
        <p:spPr>
          <a:xfrm flipH="1" flipV="1">
            <a:off x="1864311" y="5364039"/>
            <a:ext cx="3112224" cy="1483"/>
          </a:xfrm>
          <a:prstGeom prst="line">
            <a:avLst/>
          </a:prstGeom>
          <a:ln w="28575">
            <a:solidFill>
              <a:schemeClr val="bg1">
                <a:lumMod val="8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479200DD-4295-5844-BEE0-46F0B2AD0B26}"/>
              </a:ext>
            </a:extLst>
          </p:cNvPr>
          <p:cNvSpPr/>
          <p:nvPr/>
        </p:nvSpPr>
        <p:spPr>
          <a:xfrm>
            <a:off x="1820845" y="5321583"/>
            <a:ext cx="86931" cy="86931"/>
          </a:xfrm>
          <a:prstGeom prst="ellipse">
            <a:avLst/>
          </a:prstGeom>
          <a:solidFill>
            <a:schemeClr val="bg1"/>
          </a:solidFill>
          <a:ln>
            <a:solidFill>
              <a:schemeClr val="bg1">
                <a:lumMod val="75000"/>
              </a:schemeClr>
            </a:solidFill>
          </a:ln>
          <a:effectLst>
            <a:outerShdw blurRad="38100" dist="25400" dir="2700000" algn="tl" rotWithShape="0">
              <a:prstClr val="black">
                <a:alpha val="9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a:extLst>
              <a:ext uri="{FF2B5EF4-FFF2-40B4-BE49-F238E27FC236}">
                <a16:creationId xmlns:a16="http://schemas.microsoft.com/office/drawing/2014/main" id="{AF97D9CA-4701-3F45-B32A-A6CA3B55D6CF}"/>
              </a:ext>
            </a:extLst>
          </p:cNvPr>
          <p:cNvCxnSpPr>
            <a:cxnSpLocks/>
          </p:cNvCxnSpPr>
          <p:nvPr/>
        </p:nvCxnSpPr>
        <p:spPr>
          <a:xfrm flipV="1">
            <a:off x="6989201" y="4517908"/>
            <a:ext cx="0" cy="209667"/>
          </a:xfrm>
          <a:prstGeom prst="line">
            <a:avLst/>
          </a:prstGeom>
          <a:ln w="28575">
            <a:solidFill>
              <a:schemeClr val="bg1">
                <a:lumMod val="85000"/>
              </a:schemeClr>
            </a:solidFill>
            <a:headEnd type="oval"/>
            <a:tailEnd type="none"/>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C5799A35-95C3-5A4C-B183-83B87C2F3FFD}"/>
              </a:ext>
            </a:extLst>
          </p:cNvPr>
          <p:cNvSpPr txBox="1"/>
          <p:nvPr/>
        </p:nvSpPr>
        <p:spPr>
          <a:xfrm>
            <a:off x="4976535" y="5338257"/>
            <a:ext cx="2238931" cy="292388"/>
          </a:xfrm>
          <a:prstGeom prst="rect">
            <a:avLst/>
          </a:prstGeom>
          <a:solidFill>
            <a:schemeClr val="tx1">
              <a:alpha val="33000"/>
            </a:schemeClr>
          </a:solidFill>
          <a:ln w="19050">
            <a:solidFill>
              <a:schemeClr val="bg1">
                <a:lumMod val="75000"/>
              </a:schemeClr>
            </a:solidFill>
          </a:ln>
          <a:effectLst>
            <a:outerShdw blurRad="38100" dist="25400" dir="2700000" algn="tl"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txBody>
          <a:bodyPr wrap="square" lIns="45720" rIns="4572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Partial Gravity Operations</a:t>
            </a:r>
          </a:p>
        </p:txBody>
      </p:sp>
      <p:cxnSp>
        <p:nvCxnSpPr>
          <p:cNvPr id="55" name="Straight Connector 54">
            <a:extLst>
              <a:ext uri="{FF2B5EF4-FFF2-40B4-BE49-F238E27FC236}">
                <a16:creationId xmlns:a16="http://schemas.microsoft.com/office/drawing/2014/main" id="{B78EF348-FE6C-1949-BAC8-EF25BE9E0E08}"/>
              </a:ext>
            </a:extLst>
          </p:cNvPr>
          <p:cNvCxnSpPr>
            <a:cxnSpLocks/>
          </p:cNvCxnSpPr>
          <p:nvPr/>
        </p:nvCxnSpPr>
        <p:spPr>
          <a:xfrm flipV="1">
            <a:off x="5100076" y="4517908"/>
            <a:ext cx="0" cy="209667"/>
          </a:xfrm>
          <a:prstGeom prst="line">
            <a:avLst/>
          </a:prstGeom>
          <a:ln w="28575">
            <a:solidFill>
              <a:schemeClr val="bg1">
                <a:lumMod val="85000"/>
              </a:schemeClr>
            </a:solidFill>
            <a:headEnd type="oval"/>
            <a:tailEnd type="none"/>
          </a:ln>
          <a:effectLst>
            <a:outerShdw blurRad="38100" dist="25400" dir="5400000" algn="t" rotWithShape="0">
              <a:prstClr val="black">
                <a:alpha val="97000"/>
              </a:prstClr>
            </a:outerShdw>
          </a:effectLst>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5166E5F6-F7AC-D447-B1E9-060BBDAEA7A8}"/>
              </a:ext>
            </a:extLst>
          </p:cNvPr>
          <p:cNvSpPr txBox="1"/>
          <p:nvPr/>
        </p:nvSpPr>
        <p:spPr>
          <a:xfrm>
            <a:off x="421883" y="3596760"/>
            <a:ext cx="1322563" cy="430887"/>
          </a:xfrm>
          <a:prstGeom prst="rect">
            <a:avLst/>
          </a:prstGeom>
          <a:noFill/>
          <a:ln>
            <a:noFill/>
          </a:ln>
          <a:effectLst>
            <a:outerShdw blurRad="38100" dist="25400" dir="2700000" algn="tl" rotWithShape="0">
              <a:prstClr val="black">
                <a:alpha val="97000"/>
              </a:prstClr>
            </a:outerShdw>
          </a:effectLst>
        </p:spPr>
        <p:txBody>
          <a:bodyPr wrap="square" lIns="45720" rIns="45720" rtlCol="0">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100" i="1" cap="all" dirty="0">
                <a:solidFill>
                  <a:prstClr val="white"/>
                </a:solidFill>
              </a:rPr>
              <a:t>Surface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1200" cap="all"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Habitat</a:t>
            </a:r>
          </a:p>
        </p:txBody>
      </p:sp>
      <p:sp>
        <p:nvSpPr>
          <p:cNvPr id="50" name="Title 1">
            <a:extLst>
              <a:ext uri="{FF2B5EF4-FFF2-40B4-BE49-F238E27FC236}">
                <a16:creationId xmlns:a16="http://schemas.microsoft.com/office/drawing/2014/main" id="{7F44D0B9-8E70-1547-9B1C-40A725DBC09D}"/>
              </a:ext>
            </a:extLst>
          </p:cNvPr>
          <p:cNvSpPr txBox="1">
            <a:spLocks/>
          </p:cNvSpPr>
          <p:nvPr/>
        </p:nvSpPr>
        <p:spPr>
          <a:xfrm>
            <a:off x="263172" y="443565"/>
            <a:ext cx="11665655" cy="6815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solidFill>
                  <a:schemeClr val="tx1">
                    <a:lumMod val="95000"/>
                  </a:schemeClr>
                </a:solidFill>
                <a:cs typeface="Arial" panose="020B0604020202020204" pitchFamily="34" charset="0"/>
              </a:rPr>
              <a:t>           MOON AND MARS EXPLORATION</a:t>
            </a:r>
            <a:br>
              <a:rPr lang="en-US" sz="2900" b="1" dirty="0">
                <a:solidFill>
                  <a:schemeClr val="tx1">
                    <a:lumMod val="95000"/>
                  </a:schemeClr>
                </a:solidFill>
                <a:latin typeface="Arial" panose="020B0604020202020204" pitchFamily="34" charset="0"/>
                <a:cs typeface="Arial" panose="020B0604020202020204" pitchFamily="34" charset="0"/>
              </a:rPr>
            </a:br>
            <a:endParaRPr lang="en-US" sz="3200" dirty="0">
              <a:solidFill>
                <a:schemeClr val="tx1">
                  <a:lumMod val="95000"/>
                </a:schemeClr>
              </a:solidFill>
              <a:cs typeface="Arial" panose="020B0604020202020204" pitchFamily="34" charset="0"/>
            </a:endParaRPr>
          </a:p>
        </p:txBody>
      </p:sp>
    </p:spTree>
    <p:extLst>
      <p:ext uri="{BB962C8B-B14F-4D97-AF65-F5344CB8AC3E}">
        <p14:creationId xmlns:p14="http://schemas.microsoft.com/office/powerpoint/2010/main" val="3387148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A8FAC0C-F223-4929-9F50-9883B01880FE}"/>
              </a:ext>
            </a:extLst>
          </p:cNvPr>
          <p:cNvCxnSpPr>
            <a:cxnSpLocks/>
          </p:cNvCxnSpPr>
          <p:nvPr/>
        </p:nvCxnSpPr>
        <p:spPr>
          <a:xfrm flipV="1">
            <a:off x="845408" y="1076465"/>
            <a:ext cx="10501184" cy="23287"/>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Content Placeholder 4">
            <a:extLst>
              <a:ext uri="{FF2B5EF4-FFF2-40B4-BE49-F238E27FC236}">
                <a16:creationId xmlns:a16="http://schemas.microsoft.com/office/drawing/2014/main" id="{BEB16433-DEF8-704F-9CBC-E5169CBC2EA7}"/>
              </a:ext>
            </a:extLst>
          </p:cNvPr>
          <p:cNvSpPr txBox="1">
            <a:spLocks/>
          </p:cNvSpPr>
          <p:nvPr/>
        </p:nvSpPr>
        <p:spPr>
          <a:xfrm>
            <a:off x="-311805" y="192576"/>
            <a:ext cx="11927158" cy="1144566"/>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18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15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35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2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2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685800" lvl="2" indent="0" algn="ctr">
              <a:buFont typeface="Arial"/>
              <a:buNone/>
            </a:pPr>
            <a:r>
              <a:rPr lang="en-US" sz="4800" dirty="0">
                <a:latin typeface="+mj-lt"/>
              </a:rPr>
              <a:t>Hardware and Technology Considerations</a:t>
            </a:r>
          </a:p>
          <a:p>
            <a:pPr lvl="2"/>
            <a:endParaRPr lang="en-US" sz="4800" b="1" dirty="0">
              <a:solidFill>
                <a:schemeClr val="bg1"/>
              </a:solidFill>
            </a:endParaRPr>
          </a:p>
          <a:p>
            <a:pPr marL="1314450" lvl="3" indent="-285750"/>
            <a:endParaRPr lang="en-US" sz="2250" b="1" dirty="0">
              <a:solidFill>
                <a:schemeClr val="bg1"/>
              </a:solidFill>
            </a:endParaRPr>
          </a:p>
        </p:txBody>
      </p:sp>
      <p:sp>
        <p:nvSpPr>
          <p:cNvPr id="14" name="Rectangle 13">
            <a:extLst>
              <a:ext uri="{FF2B5EF4-FFF2-40B4-BE49-F238E27FC236}">
                <a16:creationId xmlns:a16="http://schemas.microsoft.com/office/drawing/2014/main" id="{C8A1FE74-D31C-D94C-825C-9CB894C982F0}"/>
              </a:ext>
            </a:extLst>
          </p:cNvPr>
          <p:cNvSpPr/>
          <p:nvPr/>
        </p:nvSpPr>
        <p:spPr>
          <a:xfrm>
            <a:off x="-978337" y="1337142"/>
            <a:ext cx="8971114" cy="5816977"/>
          </a:xfrm>
          <a:prstGeom prst="rect">
            <a:avLst/>
          </a:prstGeom>
        </p:spPr>
        <p:txBody>
          <a:bodyPr wrap="square">
            <a:spAutoFit/>
          </a:bodyPr>
          <a:lstStyle/>
          <a:p>
            <a:pPr marL="1714500" lvl="4" indent="-342900">
              <a:buFont typeface="Arial" panose="020B0604020202020204" pitchFamily="34" charset="0"/>
              <a:buChar char="•"/>
            </a:pPr>
            <a:r>
              <a:rPr lang="en-US" sz="3200" dirty="0"/>
              <a:t>Advanced Lighting </a:t>
            </a:r>
          </a:p>
          <a:p>
            <a:pPr marL="1714500" lvl="4" indent="-342900">
              <a:buFont typeface="Arial" panose="020B0604020202020204" pitchFamily="34" charset="0"/>
              <a:buChar char="•"/>
            </a:pPr>
            <a:r>
              <a:rPr lang="en-US" sz="3200" dirty="0"/>
              <a:t>Sensor Selection and Development</a:t>
            </a:r>
          </a:p>
          <a:p>
            <a:pPr marL="1714500" lvl="4" indent="-342900">
              <a:buFont typeface="Arial" panose="020B0604020202020204" pitchFamily="34" charset="0"/>
              <a:buChar char="•"/>
            </a:pPr>
            <a:r>
              <a:rPr lang="en-US" sz="3200" dirty="0"/>
              <a:t>Imaging Systems for Plant Health and Food Safety Monitoring (Hyperspectral, Multispectral, Fluorescence, Thermal)</a:t>
            </a:r>
          </a:p>
          <a:p>
            <a:pPr marL="1714500" lvl="4" indent="-342900">
              <a:buFont typeface="Arial" panose="020B0604020202020204" pitchFamily="34" charset="0"/>
              <a:buChar char="•"/>
            </a:pPr>
            <a:r>
              <a:rPr lang="en-US" sz="3200" dirty="0"/>
              <a:t>Sensor Fusion</a:t>
            </a:r>
          </a:p>
          <a:p>
            <a:pPr marL="1714500" lvl="4" indent="-342900">
              <a:buFont typeface="Arial" panose="020B0604020202020204" pitchFamily="34" charset="0"/>
              <a:buChar char="•"/>
            </a:pPr>
            <a:r>
              <a:rPr lang="en-US" sz="3200" dirty="0"/>
              <a:t>Autonomy and Robotics</a:t>
            </a:r>
          </a:p>
          <a:p>
            <a:pPr marL="1714500" lvl="4" indent="-342900">
              <a:buFont typeface="Arial" panose="020B0604020202020204" pitchFamily="34" charset="0"/>
              <a:buChar char="•"/>
            </a:pPr>
            <a:r>
              <a:rPr lang="en-US" sz="3200" dirty="0"/>
              <a:t>“Smart” Farmer: AI Control Systems and Predictive Algorithms</a:t>
            </a:r>
          </a:p>
          <a:p>
            <a:pPr marL="1714500" lvl="4" indent="-342900">
              <a:buFont typeface="Arial" panose="020B0604020202020204" pitchFamily="34" charset="0"/>
              <a:buChar char="•"/>
            </a:pPr>
            <a:r>
              <a:rPr lang="en-US" sz="3200" dirty="0"/>
              <a:t>Component Reliability, Maintenance and Miniaturization</a:t>
            </a:r>
          </a:p>
          <a:p>
            <a:pPr marL="1714500" lvl="4" indent="-342900">
              <a:buFont typeface="Arial" panose="020B0604020202020204" pitchFamily="34" charset="0"/>
              <a:buChar char="•"/>
            </a:pPr>
            <a:endParaRPr lang="en-US" sz="2000" b="1" dirty="0">
              <a:solidFill>
                <a:schemeClr val="bg1"/>
              </a:solidFill>
            </a:endParaRPr>
          </a:p>
        </p:txBody>
      </p:sp>
      <p:pic>
        <p:nvPicPr>
          <p:cNvPr id="15" name="Picture 14">
            <a:extLst>
              <a:ext uri="{FF2B5EF4-FFF2-40B4-BE49-F238E27FC236}">
                <a16:creationId xmlns:a16="http://schemas.microsoft.com/office/drawing/2014/main" id="{5143E50E-935B-C240-B1FF-1CFF187FAD8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60607" y="1337142"/>
            <a:ext cx="3689829" cy="2925463"/>
          </a:xfrm>
          <a:prstGeom prst="rect">
            <a:avLst/>
          </a:prstGeom>
        </p:spPr>
      </p:pic>
      <p:pic>
        <p:nvPicPr>
          <p:cNvPr id="16" name="Picture 15">
            <a:extLst>
              <a:ext uri="{FF2B5EF4-FFF2-40B4-BE49-F238E27FC236}">
                <a16:creationId xmlns:a16="http://schemas.microsoft.com/office/drawing/2014/main" id="{DBBBEFBE-17E9-E54C-8B14-1F258C4BC5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84781" y="4499995"/>
            <a:ext cx="2930572" cy="2018340"/>
          </a:xfrm>
          <a:prstGeom prst="rect">
            <a:avLst/>
          </a:prstGeom>
        </p:spPr>
      </p:pic>
    </p:spTree>
    <p:extLst>
      <p:ext uri="{BB962C8B-B14F-4D97-AF65-F5344CB8AC3E}">
        <p14:creationId xmlns:p14="http://schemas.microsoft.com/office/powerpoint/2010/main" val="2090815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4">
            <a:extLst>
              <a:ext uri="{FF2B5EF4-FFF2-40B4-BE49-F238E27FC236}">
                <a16:creationId xmlns:a16="http://schemas.microsoft.com/office/drawing/2014/main" id="{56EA6A16-5082-0D48-B2C1-CEFB3729BBA1}"/>
              </a:ext>
            </a:extLst>
          </p:cNvPr>
          <p:cNvSpPr>
            <a:spLocks noGrp="1"/>
          </p:cNvSpPr>
          <p:nvPr>
            <p:ph idx="1"/>
          </p:nvPr>
        </p:nvSpPr>
        <p:spPr>
          <a:xfrm>
            <a:off x="-577430" y="518128"/>
            <a:ext cx="9972254" cy="6339873"/>
          </a:xfrm>
        </p:spPr>
        <p:txBody>
          <a:bodyPr>
            <a:normAutofit/>
          </a:bodyPr>
          <a:lstStyle/>
          <a:p>
            <a:pPr marL="685800" lvl="2" indent="0">
              <a:buNone/>
            </a:pPr>
            <a:r>
              <a:rPr lang="en-US" sz="2400" b="1" i="1" dirty="0"/>
              <a:t> </a:t>
            </a:r>
          </a:p>
          <a:p>
            <a:pPr marL="971550" lvl="2" indent="-285750"/>
            <a:endParaRPr lang="en-US" sz="3200" b="1" dirty="0">
              <a:solidFill>
                <a:schemeClr val="bg1"/>
              </a:solidFill>
            </a:endParaRPr>
          </a:p>
          <a:p>
            <a:pPr marL="971550" lvl="2" indent="-285750"/>
            <a:r>
              <a:rPr lang="en-US" sz="3200" dirty="0"/>
              <a:t>Long term presence on Mars will incorporate </a:t>
            </a:r>
          </a:p>
          <a:p>
            <a:pPr marL="685800" lvl="2" indent="0">
              <a:buNone/>
            </a:pPr>
            <a:r>
              <a:rPr lang="en-US" sz="3200" dirty="0"/>
              <a:t>   a bioregenerative food capability as a</a:t>
            </a:r>
          </a:p>
          <a:p>
            <a:pPr marL="685800" lvl="2" indent="0">
              <a:buNone/>
            </a:pPr>
            <a:r>
              <a:rPr lang="en-US" sz="3200" dirty="0"/>
              <a:t>   component of the life support system</a:t>
            </a:r>
          </a:p>
          <a:p>
            <a:pPr marL="685800" lvl="2" indent="0">
              <a:buNone/>
            </a:pPr>
            <a:endParaRPr lang="en-US" sz="3200" dirty="0"/>
          </a:p>
          <a:p>
            <a:pPr lvl="2" indent="-457200"/>
            <a:r>
              <a:rPr lang="en-US" sz="3200" dirty="0"/>
              <a:t>Will use systems proven on the lunar surface  </a:t>
            </a:r>
          </a:p>
          <a:p>
            <a:pPr marL="685800" lvl="2" indent="0">
              <a:buNone/>
            </a:pPr>
            <a:endParaRPr lang="en-US" sz="3200" dirty="0"/>
          </a:p>
          <a:p>
            <a:pPr marL="971550" lvl="2" indent="-285750"/>
            <a:r>
              <a:rPr lang="en-US" sz="3200" dirty="0"/>
              <a:t>Benefits of a bioregenerative system:</a:t>
            </a:r>
          </a:p>
          <a:p>
            <a:pPr marL="1314450" lvl="3" indent="-285750"/>
            <a:r>
              <a:rPr lang="en-US" sz="3200" dirty="0"/>
              <a:t>Lower food stowage mass</a:t>
            </a:r>
          </a:p>
          <a:p>
            <a:pPr marL="1314450" lvl="3" indent="-285750"/>
            <a:r>
              <a:rPr lang="en-US" sz="3200" dirty="0"/>
              <a:t>Air revitalization </a:t>
            </a:r>
          </a:p>
          <a:p>
            <a:pPr marL="1314450" lvl="3" indent="-285750"/>
            <a:r>
              <a:rPr lang="en-US" sz="3200" dirty="0"/>
              <a:t>Water and waste treatment</a:t>
            </a:r>
          </a:p>
          <a:p>
            <a:pPr marL="1314450" lvl="3" indent="-285750"/>
            <a:endParaRPr lang="en-US" sz="2250" b="1" dirty="0">
              <a:solidFill>
                <a:schemeClr val="bg1"/>
              </a:solidFill>
            </a:endParaRPr>
          </a:p>
        </p:txBody>
      </p:sp>
      <p:pic>
        <p:nvPicPr>
          <p:cNvPr id="9" name="Picture 8">
            <a:extLst>
              <a:ext uri="{FF2B5EF4-FFF2-40B4-BE49-F238E27FC236}">
                <a16:creationId xmlns:a16="http://schemas.microsoft.com/office/drawing/2014/main" id="{0CC8D85C-C65D-F94D-A3C8-B6AF4947F97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138913" y="1431464"/>
            <a:ext cx="3896568" cy="5182585"/>
          </a:xfrm>
          <a:prstGeom prst="rect">
            <a:avLst/>
          </a:prstGeom>
        </p:spPr>
      </p:pic>
      <p:sp>
        <p:nvSpPr>
          <p:cNvPr id="5" name="Rectangle 4">
            <a:extLst>
              <a:ext uri="{FF2B5EF4-FFF2-40B4-BE49-F238E27FC236}">
                <a16:creationId xmlns:a16="http://schemas.microsoft.com/office/drawing/2014/main" id="{8C5F2E72-C287-D64D-8125-C11FF4E50E0E}"/>
              </a:ext>
            </a:extLst>
          </p:cNvPr>
          <p:cNvSpPr/>
          <p:nvPr/>
        </p:nvSpPr>
        <p:spPr>
          <a:xfrm>
            <a:off x="-691263" y="102629"/>
            <a:ext cx="13048019" cy="830997"/>
          </a:xfrm>
          <a:prstGeom prst="rect">
            <a:avLst/>
          </a:prstGeom>
        </p:spPr>
        <p:txBody>
          <a:bodyPr wrap="square">
            <a:spAutoFit/>
          </a:bodyPr>
          <a:lstStyle/>
          <a:p>
            <a:pPr marL="685800" lvl="2" indent="0" algn="ctr">
              <a:buNone/>
            </a:pPr>
            <a:r>
              <a:rPr lang="en-US" sz="4400" dirty="0">
                <a:latin typeface="+mj-lt"/>
              </a:rPr>
              <a:t>Crop Production and Bioregenerative Life Sup</a:t>
            </a:r>
            <a:r>
              <a:rPr lang="en-US" sz="4800" dirty="0">
                <a:latin typeface="+mj-lt"/>
              </a:rPr>
              <a:t>port</a:t>
            </a:r>
          </a:p>
        </p:txBody>
      </p:sp>
      <p:cxnSp>
        <p:nvCxnSpPr>
          <p:cNvPr id="10" name="Straight Connector 9">
            <a:extLst>
              <a:ext uri="{FF2B5EF4-FFF2-40B4-BE49-F238E27FC236}">
                <a16:creationId xmlns:a16="http://schemas.microsoft.com/office/drawing/2014/main" id="{79D4E19C-CD8D-404C-9011-D08653F6D081}"/>
              </a:ext>
            </a:extLst>
          </p:cNvPr>
          <p:cNvCxnSpPr>
            <a:cxnSpLocks/>
          </p:cNvCxnSpPr>
          <p:nvPr/>
        </p:nvCxnSpPr>
        <p:spPr>
          <a:xfrm>
            <a:off x="593124" y="1091518"/>
            <a:ext cx="11170508"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8592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C5F2E72-C287-D64D-8125-C11FF4E50E0E}"/>
              </a:ext>
            </a:extLst>
          </p:cNvPr>
          <p:cNvSpPr/>
          <p:nvPr/>
        </p:nvSpPr>
        <p:spPr>
          <a:xfrm>
            <a:off x="-147565" y="309906"/>
            <a:ext cx="12030646" cy="830997"/>
          </a:xfrm>
          <a:prstGeom prst="rect">
            <a:avLst/>
          </a:prstGeom>
        </p:spPr>
        <p:txBody>
          <a:bodyPr wrap="square">
            <a:spAutoFit/>
          </a:bodyPr>
          <a:lstStyle/>
          <a:p>
            <a:pPr marL="685800" lvl="2" indent="0" algn="ctr">
              <a:buNone/>
            </a:pPr>
            <a:r>
              <a:rPr lang="en-US" sz="4800" b="1" dirty="0">
                <a:latin typeface="+mj-lt"/>
              </a:rPr>
              <a:t>Challenges of a Bioregenerative Crop System</a:t>
            </a:r>
          </a:p>
        </p:txBody>
      </p:sp>
      <p:cxnSp>
        <p:nvCxnSpPr>
          <p:cNvPr id="10" name="Straight Connector 9">
            <a:extLst>
              <a:ext uri="{FF2B5EF4-FFF2-40B4-BE49-F238E27FC236}">
                <a16:creationId xmlns:a16="http://schemas.microsoft.com/office/drawing/2014/main" id="{79D4E19C-CD8D-404C-9011-D08653F6D081}"/>
              </a:ext>
            </a:extLst>
          </p:cNvPr>
          <p:cNvCxnSpPr>
            <a:cxnSpLocks/>
          </p:cNvCxnSpPr>
          <p:nvPr/>
        </p:nvCxnSpPr>
        <p:spPr>
          <a:xfrm>
            <a:off x="760313" y="1140903"/>
            <a:ext cx="10979085"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5" name="Content Placeholder 14">
            <a:extLst>
              <a:ext uri="{FF2B5EF4-FFF2-40B4-BE49-F238E27FC236}">
                <a16:creationId xmlns:a16="http://schemas.microsoft.com/office/drawing/2014/main" id="{2C7C6946-2BD2-454F-B536-90097D12C8EB}"/>
              </a:ext>
            </a:extLst>
          </p:cNvPr>
          <p:cNvSpPr>
            <a:spLocks noGrp="1"/>
          </p:cNvSpPr>
          <p:nvPr>
            <p:ph sz="half" idx="1"/>
          </p:nvPr>
        </p:nvSpPr>
        <p:spPr>
          <a:xfrm>
            <a:off x="-915252" y="1587453"/>
            <a:ext cx="9172537" cy="5353643"/>
          </a:xfrm>
        </p:spPr>
        <p:txBody>
          <a:bodyPr>
            <a:normAutofit fontScale="92500" lnSpcReduction="10000"/>
          </a:bodyPr>
          <a:lstStyle/>
          <a:p>
            <a:pPr marL="1314450" lvl="3" indent="-285750"/>
            <a:r>
              <a:rPr lang="en-US" sz="3200" dirty="0"/>
              <a:t>Requires close coordination with other life support system components</a:t>
            </a:r>
          </a:p>
          <a:p>
            <a:pPr marL="1314450" lvl="3" indent="-285750"/>
            <a:r>
              <a:rPr lang="en-US" sz="3200" dirty="0"/>
              <a:t>Unknown effects of long-term radiation on plant performance, nutrition and acceptability</a:t>
            </a:r>
          </a:p>
          <a:p>
            <a:pPr marL="1314450" lvl="3" indent="-285750"/>
            <a:r>
              <a:rPr lang="en-US" sz="3200" dirty="0"/>
              <a:t>Food safety mandates safe processing and handling protocols</a:t>
            </a:r>
          </a:p>
          <a:p>
            <a:pPr marL="1314450" lvl="3" indent="-285750"/>
            <a:r>
              <a:rPr lang="en-US" sz="3200" dirty="0"/>
              <a:t>Crew time verses autonomous operations</a:t>
            </a:r>
          </a:p>
          <a:p>
            <a:pPr marL="1314450" lvl="3" indent="-285750"/>
            <a:r>
              <a:rPr lang="en-US" sz="3200" dirty="0"/>
              <a:t>Additional hardware for food preparation and storage  </a:t>
            </a:r>
          </a:p>
          <a:p>
            <a:pPr marL="1314450" lvl="3" indent="-285750"/>
            <a:r>
              <a:rPr lang="en-US" sz="3200" dirty="0"/>
              <a:t>Dedicated module(s) for Pick-and-Eat and Staple Crops  </a:t>
            </a:r>
          </a:p>
          <a:p>
            <a:pPr marL="1314450" lvl="3" indent="-285750"/>
            <a:r>
              <a:rPr lang="en-US" sz="3200" dirty="0"/>
              <a:t>Hydroponic verses regolith-based systems </a:t>
            </a:r>
          </a:p>
          <a:p>
            <a:pPr marL="1314450" lvl="3" indent="-285750"/>
            <a:endParaRPr lang="en-US" sz="3200" dirty="0"/>
          </a:p>
          <a:p>
            <a:endParaRPr lang="en-US" dirty="0"/>
          </a:p>
        </p:txBody>
      </p:sp>
      <p:grpSp>
        <p:nvGrpSpPr>
          <p:cNvPr id="17" name="Group 16">
            <a:extLst>
              <a:ext uri="{FF2B5EF4-FFF2-40B4-BE49-F238E27FC236}">
                <a16:creationId xmlns:a16="http://schemas.microsoft.com/office/drawing/2014/main" id="{8EFD9522-2001-D543-872D-EB5FD2898BDF}"/>
              </a:ext>
            </a:extLst>
          </p:cNvPr>
          <p:cNvGrpSpPr/>
          <p:nvPr/>
        </p:nvGrpSpPr>
        <p:grpSpPr>
          <a:xfrm>
            <a:off x="8398466" y="4556170"/>
            <a:ext cx="3340932" cy="1566819"/>
            <a:chOff x="3632944" y="3751477"/>
            <a:chExt cx="3454532" cy="1566819"/>
          </a:xfrm>
        </p:grpSpPr>
        <p:sp>
          <p:nvSpPr>
            <p:cNvPr id="18" name="Rectangle 17">
              <a:extLst>
                <a:ext uri="{FF2B5EF4-FFF2-40B4-BE49-F238E27FC236}">
                  <a16:creationId xmlns:a16="http://schemas.microsoft.com/office/drawing/2014/main" id="{F1E37641-F923-784A-A891-4FDA2377F2E0}"/>
                </a:ext>
              </a:extLst>
            </p:cNvPr>
            <p:cNvSpPr/>
            <p:nvPr/>
          </p:nvSpPr>
          <p:spPr>
            <a:xfrm>
              <a:off x="3994960" y="3751477"/>
              <a:ext cx="2870200" cy="156681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49E3E2E-51BD-1F45-9EE7-78417F62CEC4}"/>
                </a:ext>
              </a:extLst>
            </p:cNvPr>
            <p:cNvSpPr txBox="1"/>
            <p:nvPr/>
          </p:nvSpPr>
          <p:spPr>
            <a:xfrm>
              <a:off x="3632944" y="3813580"/>
              <a:ext cx="3454532" cy="369332"/>
            </a:xfrm>
            <a:prstGeom prst="rect">
              <a:avLst/>
            </a:prstGeom>
            <a:noFill/>
          </p:spPr>
          <p:txBody>
            <a:bodyPr wrap="square" rtlCol="0">
              <a:spAutoFit/>
            </a:bodyPr>
            <a:lstStyle/>
            <a:p>
              <a:pPr algn="ctr"/>
              <a:r>
                <a:rPr lang="en-US" b="1" u="sng" dirty="0"/>
                <a:t>Staple Crop Candidates</a:t>
              </a:r>
            </a:p>
          </p:txBody>
        </p:sp>
        <p:sp>
          <p:nvSpPr>
            <p:cNvPr id="20" name="TextBox 19">
              <a:extLst>
                <a:ext uri="{FF2B5EF4-FFF2-40B4-BE49-F238E27FC236}">
                  <a16:creationId xmlns:a16="http://schemas.microsoft.com/office/drawing/2014/main" id="{EA43A9AE-8DAC-3A42-A907-269A7B4FC245}"/>
                </a:ext>
              </a:extLst>
            </p:cNvPr>
            <p:cNvSpPr txBox="1"/>
            <p:nvPr/>
          </p:nvSpPr>
          <p:spPr>
            <a:xfrm>
              <a:off x="4095981" y="4238334"/>
              <a:ext cx="1549911" cy="923330"/>
            </a:xfrm>
            <a:prstGeom prst="rect">
              <a:avLst/>
            </a:prstGeom>
            <a:noFill/>
          </p:spPr>
          <p:txBody>
            <a:bodyPr wrap="none" rtlCol="0">
              <a:spAutoFit/>
            </a:bodyPr>
            <a:lstStyle/>
            <a:p>
              <a:r>
                <a:rPr lang="en-US" b="1" dirty="0"/>
                <a:t>Rice</a:t>
              </a:r>
            </a:p>
            <a:p>
              <a:r>
                <a:rPr lang="en-US" b="1" dirty="0"/>
                <a:t>Beans</a:t>
              </a:r>
            </a:p>
            <a:p>
              <a:r>
                <a:rPr lang="en-US" b="1" dirty="0"/>
                <a:t>Wheat Berries</a:t>
              </a:r>
            </a:p>
          </p:txBody>
        </p:sp>
        <p:sp>
          <p:nvSpPr>
            <p:cNvPr id="21" name="TextBox 20">
              <a:extLst>
                <a:ext uri="{FF2B5EF4-FFF2-40B4-BE49-F238E27FC236}">
                  <a16:creationId xmlns:a16="http://schemas.microsoft.com/office/drawing/2014/main" id="{5B82A11C-0F90-1843-81FF-01474CFF6A1A}"/>
                </a:ext>
              </a:extLst>
            </p:cNvPr>
            <p:cNvSpPr txBox="1"/>
            <p:nvPr/>
          </p:nvSpPr>
          <p:spPr>
            <a:xfrm>
              <a:off x="5696068" y="4245015"/>
              <a:ext cx="1092222" cy="923330"/>
            </a:xfrm>
            <a:prstGeom prst="rect">
              <a:avLst/>
            </a:prstGeom>
            <a:noFill/>
          </p:spPr>
          <p:txBody>
            <a:bodyPr wrap="none" rtlCol="0">
              <a:spAutoFit/>
            </a:bodyPr>
            <a:lstStyle/>
            <a:p>
              <a:r>
                <a:rPr lang="en-US" b="1" dirty="0"/>
                <a:t>Soybeans</a:t>
              </a:r>
            </a:p>
            <a:p>
              <a:r>
                <a:rPr lang="en-US" b="1" dirty="0"/>
                <a:t>Peanuts</a:t>
              </a:r>
            </a:p>
            <a:p>
              <a:r>
                <a:rPr lang="en-US" b="1" dirty="0"/>
                <a:t>Wheat </a:t>
              </a:r>
            </a:p>
          </p:txBody>
        </p:sp>
      </p:grpSp>
      <p:pic>
        <p:nvPicPr>
          <p:cNvPr id="24" name="Content Placeholder 10">
            <a:extLst>
              <a:ext uri="{FF2B5EF4-FFF2-40B4-BE49-F238E27FC236}">
                <a16:creationId xmlns:a16="http://schemas.microsoft.com/office/drawing/2014/main" id="{B282FC04-9F36-AA4B-AE1E-47C21C1732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48969" y="1587453"/>
            <a:ext cx="4039927" cy="2409215"/>
          </a:xfrm>
          <a:prstGeom prst="rect">
            <a:avLst/>
          </a:prstGeom>
        </p:spPr>
      </p:pic>
    </p:spTree>
    <p:extLst>
      <p:ext uri="{BB962C8B-B14F-4D97-AF65-F5344CB8AC3E}">
        <p14:creationId xmlns:p14="http://schemas.microsoft.com/office/powerpoint/2010/main" val="3702200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891"/>
            <a:ext cx="8229600" cy="1143000"/>
          </a:xfrm>
        </p:spPr>
        <p:txBody>
          <a:bodyPr/>
          <a:lstStyle/>
          <a:p>
            <a:pPr algn="ctr"/>
            <a:r>
              <a:rPr lang="en-US" dirty="0"/>
              <a:t>Thank you!</a:t>
            </a:r>
          </a:p>
        </p:txBody>
      </p:sp>
      <p:cxnSp>
        <p:nvCxnSpPr>
          <p:cNvPr id="6" name="Straight Connector 5"/>
          <p:cNvCxnSpPr/>
          <p:nvPr/>
        </p:nvCxnSpPr>
        <p:spPr>
          <a:xfrm>
            <a:off x="1866900" y="10686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2" descr="https://pbs.twimg.com/media/CbMNbZYWAAI5Iz8.jpg:large">
            <a:extLst>
              <a:ext uri="{FF2B5EF4-FFF2-40B4-BE49-F238E27FC236}">
                <a16:creationId xmlns:a16="http://schemas.microsoft.com/office/drawing/2014/main" id="{AE38E9B7-B3A2-4450-8C93-FE6E7083042A}"/>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t="1882"/>
          <a:stretch/>
        </p:blipFill>
        <p:spPr bwMode="auto">
          <a:xfrm>
            <a:off x="2664106" y="1295400"/>
            <a:ext cx="6863787"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79301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985</Words>
  <Application>Microsoft Macintosh PowerPoint</Application>
  <PresentationFormat>Widescreen</PresentationFormat>
  <Paragraphs>212</Paragraphs>
  <Slides>18</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Arial Black</vt:lpstr>
      <vt:lpstr>Arial Narrow</vt:lpstr>
      <vt:lpstr>Calibri</vt:lpstr>
      <vt:lpstr>Calibri Light</vt:lpstr>
      <vt:lpstr>Century Gothic</vt:lpstr>
      <vt:lpstr>Office Theme</vt:lpstr>
      <vt:lpstr>Space Crop Production </vt:lpstr>
      <vt:lpstr>Why plants?</vt:lpstr>
      <vt:lpstr>PowerPoint Presentation</vt:lpstr>
      <vt:lpstr>Space Crop Production Candidates</vt:lpstr>
      <vt:lpstr>Space Crop Production Challenges</vt:lpstr>
      <vt:lpstr>Space Crop Production Roadmap For Exploration</vt:lpstr>
      <vt:lpstr>PowerPoint Presentation</vt:lpstr>
      <vt:lpstr>Current NASA Large Plant Research Capabilities On ISS</vt:lpstr>
      <vt:lpstr>VEG-03 New Crops on Orbit</vt:lpstr>
      <vt:lpstr>Recent ISS Crop Research</vt:lpstr>
      <vt:lpstr>Recent ISS Crop Research</vt:lpstr>
      <vt:lpstr>Recent ISS Crop Research</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2021-02-10T16:51:51Z</dcterms:created>
  <dcterms:modified xsi:type="dcterms:W3CDTF">2022-03-02T18:29:48Z</dcterms:modified>
</cp:coreProperties>
</file>