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7" r:id="rId9"/>
    <p:sldId id="269" r:id="rId10"/>
    <p:sldId id="268" r:id="rId11"/>
    <p:sldId id="265" r:id="rId12"/>
    <p:sldId id="273" r:id="rId13"/>
    <p:sldId id="274" r:id="rId14"/>
    <p:sldId id="266" r:id="rId15"/>
    <p:sldId id="275" r:id="rId16"/>
    <p:sldId id="276" r:id="rId17"/>
    <p:sldId id="277" r:id="rId18"/>
    <p:sldId id="270" r:id="rId19"/>
    <p:sldId id="271" r:id="rId20"/>
    <p:sldId id="272" r:id="rId21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pitchFamily="-10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pitchFamily="-10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pitchFamily="-10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pitchFamily="-10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pitchFamily="-108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Helvetica" pitchFamily="-108" charset="0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Helvetica" pitchFamily="-108" charset="0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Helvetica" pitchFamily="-108" charset="0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Helvetica" pitchFamily="-10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001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3"/>
    <p:restoredTop sz="85714"/>
  </p:normalViewPr>
  <p:slideViewPr>
    <p:cSldViewPr>
      <p:cViewPr varScale="1">
        <p:scale>
          <a:sx n="131" d="100"/>
          <a:sy n="131" d="100"/>
        </p:scale>
        <p:origin x="116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120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0421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185298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24" charset="0"/>
        <a:ea typeface="ＭＳ Ｐゴシック" pitchFamily="24" charset="-128"/>
        <a:cs typeface="ＭＳ Ｐゴシック" pitchFamily="2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24" charset="0"/>
        <a:ea typeface="ＭＳ Ｐゴシック" pitchFamily="2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24" charset="0"/>
        <a:ea typeface="ＭＳ Ｐゴシック" pitchFamily="2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24" charset="0"/>
        <a:ea typeface="ＭＳ Ｐゴシック" pitchFamily="2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24" charset="0"/>
        <a:ea typeface="ＭＳ Ｐゴシック" pitchFamily="2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something that those of you who have Dr. </a:t>
            </a:r>
            <a:r>
              <a:rPr lang="en-US" dirty="0" err="1"/>
              <a:t>Crisman’s</a:t>
            </a:r>
            <a:r>
              <a:rPr lang="en-US" dirty="0"/>
              <a:t> classes or others like you already know something about.  I ask you to bear with with me, because I am asking you to think about HF from what might be a different perspective</a:t>
            </a:r>
          </a:p>
        </p:txBody>
      </p:sp>
    </p:spTree>
    <p:extLst>
      <p:ext uri="{BB962C8B-B14F-4D97-AF65-F5344CB8AC3E}">
        <p14:creationId xmlns:p14="http://schemas.microsoft.com/office/powerpoint/2010/main" val="1366298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not a criticism.  I’m a biologist; I’ve had dozens of undergrad and grad hours in general biology and psychology, and much of that coursework has direct information about people.  Except for those of you in Dr. </a:t>
            </a:r>
            <a:r>
              <a:rPr lang="en-US" dirty="0" err="1"/>
              <a:t>Crisman’s</a:t>
            </a:r>
            <a:r>
              <a:rPr lang="en-US" dirty="0"/>
              <a:t> classes, MOST of you have not looked at biology as a course of study , since HS.</a:t>
            </a:r>
          </a:p>
        </p:txBody>
      </p:sp>
    </p:spTree>
    <p:extLst>
      <p:ext uri="{BB962C8B-B14F-4D97-AF65-F5344CB8AC3E}">
        <p14:creationId xmlns:p14="http://schemas.microsoft.com/office/powerpoint/2010/main" val="539189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is, the materials analyst evaluates the design goals in the context of available materials and their capabilities and constraints.</a:t>
            </a:r>
          </a:p>
          <a:p>
            <a:r>
              <a:rPr lang="en-US" dirty="0"/>
              <a:t>HF subject matter expert evaluates the design goals in the context of human capabilities and </a:t>
            </a:r>
            <a:r>
              <a:rPr lang="en-US" dirty="0" err="1"/>
              <a:t>cponstraints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478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19</a:t>
            </a:r>
            <a:r>
              <a:rPr lang="en-US" baseline="30000" dirty="0"/>
              <a:t>th</a:t>
            </a:r>
            <a:r>
              <a:rPr lang="en-US" dirty="0"/>
              <a:t> C machine</a:t>
            </a:r>
          </a:p>
        </p:txBody>
      </p:sp>
    </p:spTree>
    <p:extLst>
      <p:ext uri="{BB962C8B-B14F-4D97-AF65-F5344CB8AC3E}">
        <p14:creationId xmlns:p14="http://schemas.microsoft.com/office/powerpoint/2010/main" val="2661421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early 20</a:t>
            </a:r>
            <a:r>
              <a:rPr lang="en-US" baseline="30000" dirty="0"/>
              <a:t>th</a:t>
            </a:r>
            <a:r>
              <a:rPr lang="en-US" dirty="0"/>
              <a:t> C machines.  One on left is Wright Flyer; cockpit view is below.  One on Rt is </a:t>
            </a:r>
            <a:r>
              <a:rPr lang="en-US" dirty="0" err="1"/>
              <a:t>Sopwith</a:t>
            </a:r>
            <a:r>
              <a:rPr lang="en-US" dirty="0"/>
              <a:t> Camel, about 15 y later, with cockpit view below</a:t>
            </a:r>
          </a:p>
        </p:txBody>
      </p:sp>
    </p:spTree>
    <p:extLst>
      <p:ext uri="{BB962C8B-B14F-4D97-AF65-F5344CB8AC3E}">
        <p14:creationId xmlns:p14="http://schemas.microsoft.com/office/powerpoint/2010/main" val="2964133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machine from later in the 20</a:t>
            </a:r>
            <a:r>
              <a:rPr lang="en-US" baseline="30000" dirty="0"/>
              <a:t>th</a:t>
            </a:r>
            <a:r>
              <a:rPr lang="en-US" dirty="0"/>
              <a:t> C: Curtiss P-36  (went into service in the UK and in other European countries before US entered WW2.</a:t>
            </a:r>
          </a:p>
          <a:p>
            <a:r>
              <a:rPr lang="en-US" dirty="0"/>
              <a:t>What is happening, in the </a:t>
            </a:r>
            <a:r>
              <a:rPr lang="en-US" dirty="0" err="1"/>
              <a:t>machine:human</a:t>
            </a:r>
            <a:r>
              <a:rPr lang="en-US" dirty="0"/>
              <a:t> systems, during the 20</a:t>
            </a:r>
            <a:r>
              <a:rPr lang="en-US" baseline="30000" dirty="0"/>
              <a:t>th</a:t>
            </a:r>
            <a:r>
              <a:rPr lang="en-US" dirty="0"/>
              <a:t> C?</a:t>
            </a:r>
          </a:p>
          <a:p>
            <a:r>
              <a:rPr lang="en-US" dirty="0"/>
              <a:t>WHAT IS THE OPERATIONAL SYSTEM?   What does the pilot need to know, and when? </a:t>
            </a:r>
            <a:r>
              <a:rPr lang="en-US" dirty="0" err="1"/>
              <a:t>Psychs</a:t>
            </a:r>
            <a:r>
              <a:rPr lang="en-US" dirty="0"/>
              <a:t> told them to place critical displays directly in front of </a:t>
            </a:r>
            <a:r>
              <a:rPr lang="en-US"/>
              <a:t>the pilot</a:t>
            </a:r>
            <a:endParaRPr lang="en-US" dirty="0"/>
          </a:p>
          <a:p>
            <a:r>
              <a:rPr lang="en-US" dirty="0"/>
              <a:t>Increased amount of information led to pilot confusion during critical operations, so cockpit design became essential.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455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B-17 ON THE RUNWAY.  This happened many times.  What observers said was that the plane touched down and then the landing gear collapsed</a:t>
            </a:r>
          </a:p>
        </p:txBody>
      </p:sp>
    </p:spTree>
    <p:extLst>
      <p:ext uri="{BB962C8B-B14F-4D97-AF65-F5344CB8AC3E}">
        <p14:creationId xmlns:p14="http://schemas.microsoft.com/office/powerpoint/2010/main" val="3234179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Psychologist named  </a:t>
            </a:r>
            <a:r>
              <a:rPr lang="en-US" dirty="0" err="1"/>
              <a:t>Chapanis</a:t>
            </a:r>
            <a:r>
              <a:rPr lang="en-US" dirty="0"/>
              <a:t> interviewed observers and pilots.  Pilots said they had followed procedures.  </a:t>
            </a:r>
            <a:r>
              <a:rPr lang="en-US" dirty="0" err="1"/>
              <a:t>Chapanis</a:t>
            </a:r>
            <a:r>
              <a:rPr lang="en-US" dirty="0"/>
              <a:t> noticed that the flaps and landing gear had identical switches that were co-located and were operated in sequence. In the high-workload period of landing, pilots frequently retracted the gear instead of the flaps.   He realized pilots thought they were retracting flaps and were accidentally actuating the gear switch.</a:t>
            </a:r>
          </a:p>
        </p:txBody>
      </p:sp>
    </p:spTree>
    <p:extLst>
      <p:ext uri="{BB962C8B-B14F-4D97-AF65-F5344CB8AC3E}">
        <p14:creationId xmlns:p14="http://schemas.microsoft.com/office/powerpoint/2010/main" val="1985409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 who know about human behavior know different things than people who know about avionics, structures, or power systems.</a:t>
            </a:r>
          </a:p>
        </p:txBody>
      </p:sp>
    </p:spTree>
    <p:extLst>
      <p:ext uri="{BB962C8B-B14F-4D97-AF65-F5344CB8AC3E}">
        <p14:creationId xmlns:p14="http://schemas.microsoft.com/office/powerpoint/2010/main" val="3622988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systems become more complex, they also talk to people more.  There is a sense that more automation results in less human involvement. </a:t>
            </a:r>
          </a:p>
          <a:p>
            <a:r>
              <a:rPr lang="en-US" dirty="0"/>
              <a:t>People think the onboard crew operates the Station</a:t>
            </a:r>
          </a:p>
        </p:txBody>
      </p:sp>
    </p:spTree>
    <p:extLst>
      <p:ext uri="{BB962C8B-B14F-4D97-AF65-F5344CB8AC3E}">
        <p14:creationId xmlns:p14="http://schemas.microsoft.com/office/powerpoint/2010/main" val="2227002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systems become more complex, they also talk to people more.  There is a sense that more automation results in less human involvement. </a:t>
            </a:r>
          </a:p>
          <a:p>
            <a:r>
              <a:rPr lang="en-US" dirty="0"/>
              <a:t>People think the onboard crew operates the Station</a:t>
            </a:r>
          </a:p>
        </p:txBody>
      </p:sp>
    </p:spTree>
    <p:extLst>
      <p:ext uri="{BB962C8B-B14F-4D97-AF65-F5344CB8AC3E}">
        <p14:creationId xmlns:p14="http://schemas.microsoft.com/office/powerpoint/2010/main" val="3664763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want to hear from you on this: why are all these people there?</a:t>
            </a:r>
          </a:p>
          <a:p>
            <a:r>
              <a:rPr lang="en-US" dirty="0"/>
              <a:t>Doing robotics, operating science experiments, operating ECLSS, monitoring subsystems (GN&amp;C) and adjusting them – includes orbit correction to avoid debris </a:t>
            </a:r>
          </a:p>
          <a:p>
            <a:endParaRPr lang="en-US" dirty="0"/>
          </a:p>
          <a:p>
            <a:r>
              <a:rPr lang="en-US" dirty="0"/>
              <a:t>The reason I point this out is that people think the astronauts operate the ISS.  They actually do very little</a:t>
            </a:r>
          </a:p>
        </p:txBody>
      </p:sp>
    </p:spTree>
    <p:extLst>
      <p:ext uri="{BB962C8B-B14F-4D97-AF65-F5344CB8AC3E}">
        <p14:creationId xmlns:p14="http://schemas.microsoft.com/office/powerpoint/2010/main" val="14344688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Someone knows what this means; please describe it</a:t>
            </a:r>
          </a:p>
        </p:txBody>
      </p:sp>
    </p:spTree>
    <p:extLst>
      <p:ext uri="{BB962C8B-B14F-4D97-AF65-F5344CB8AC3E}">
        <p14:creationId xmlns:p14="http://schemas.microsoft.com/office/powerpoint/2010/main" val="6459660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problem isn’t even that automation might think it knows better than humans.</a:t>
            </a:r>
          </a:p>
          <a:p>
            <a:r>
              <a:rPr lang="en-US" dirty="0"/>
              <a:t>The problem is humans always have access to information that machines don’t, and we are much better than machines in seeing patterns in information that lead to unexpected decisions.</a:t>
            </a:r>
          </a:p>
        </p:txBody>
      </p:sp>
    </p:spTree>
    <p:extLst>
      <p:ext uri="{BB962C8B-B14F-4D97-AF65-F5344CB8AC3E}">
        <p14:creationId xmlns:p14="http://schemas.microsoft.com/office/powerpoint/2010/main" val="24654319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NTSB found, among other things, that the automation (“Autonomy software”) did not recognize the side of a truck.  The driver had been  conditioned to trust the automation; he believed it was truly autonomous.</a:t>
            </a:r>
          </a:p>
          <a:p>
            <a:endParaRPr lang="en-US" dirty="0"/>
          </a:p>
          <a:p>
            <a:r>
              <a:rPr lang="en-US" dirty="0"/>
              <a:t>You all know things about the 737.  The </a:t>
            </a:r>
            <a:r>
              <a:rPr lang="en-US" dirty="0" err="1"/>
              <a:t>sw</a:t>
            </a:r>
            <a:r>
              <a:rPr lang="en-US" dirty="0"/>
              <a:t> designers had such hubris that the </a:t>
            </a:r>
            <a:r>
              <a:rPr lang="en-US" dirty="0" err="1"/>
              <a:t>sw</a:t>
            </a:r>
            <a:r>
              <a:rPr lang="en-US" dirty="0"/>
              <a:t> they designed would perform better than pilots that they did not train pilots and DIDN’T EVEN TELL THEM</a:t>
            </a:r>
          </a:p>
          <a:p>
            <a:endParaRPr lang="en-US" dirty="0"/>
          </a:p>
          <a:p>
            <a:r>
              <a:rPr lang="en-US" dirty="0"/>
              <a:t>We all trust automation.  Has anyone ever had their GPS </a:t>
            </a:r>
            <a:r>
              <a:rPr lang="en-US" dirty="0" err="1"/>
              <a:t>sw</a:t>
            </a:r>
            <a:r>
              <a:rPr lang="en-US" dirty="0"/>
              <a:t> take them to the wrong destination?  How did you fix the problem?  Was it to tell the </a:t>
            </a:r>
            <a:r>
              <a:rPr lang="en-US" dirty="0" err="1"/>
              <a:t>sw</a:t>
            </a:r>
            <a:r>
              <a:rPr lang="en-US" dirty="0"/>
              <a:t> that it was wrong and allow you to enter your actual </a:t>
            </a:r>
            <a:r>
              <a:rPr lang="en-US" dirty="0" err="1"/>
              <a:t>locaiotn</a:t>
            </a:r>
            <a:r>
              <a:rPr lang="en-US" dirty="0"/>
              <a:t>, so that you </a:t>
            </a:r>
            <a:r>
              <a:rPr lang="en-US" dirty="0" err="1"/>
              <a:t>coud</a:t>
            </a:r>
            <a:r>
              <a:rPr lang="en-US" dirty="0"/>
              <a:t> get to the desired one?  Why didn’t you do that?</a:t>
            </a:r>
          </a:p>
        </p:txBody>
      </p:sp>
    </p:spTree>
    <p:extLst>
      <p:ext uri="{BB962C8B-B14F-4D97-AF65-F5344CB8AC3E}">
        <p14:creationId xmlns:p14="http://schemas.microsoft.com/office/powerpoint/2010/main" val="41827873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ISS has 240 people to operate, on an easy day.  How can automation take over their roles?</a:t>
            </a:r>
          </a:p>
          <a:p>
            <a:r>
              <a:rPr lang="en-US" dirty="0" err="1"/>
              <a:t>Remener</a:t>
            </a:r>
            <a:r>
              <a:rPr lang="en-US" dirty="0"/>
              <a:t> the principle that you don’t need oil P, if plane is on fire</a:t>
            </a:r>
          </a:p>
        </p:txBody>
      </p:sp>
    </p:spTree>
    <p:extLst>
      <p:ext uri="{BB962C8B-B14F-4D97-AF65-F5344CB8AC3E}">
        <p14:creationId xmlns:p14="http://schemas.microsoft.com/office/powerpoint/2010/main" val="27799858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pretty easy, but how about</a:t>
            </a:r>
          </a:p>
        </p:txBody>
      </p:sp>
    </p:spTree>
    <p:extLst>
      <p:ext uri="{BB962C8B-B14F-4D97-AF65-F5344CB8AC3E}">
        <p14:creationId xmlns:p14="http://schemas.microsoft.com/office/powerpoint/2010/main" val="1017142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7 March 2022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charlie dischinger/MSFC</a:t>
            </a: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753A23-A38A-BC45-8708-B86653E029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7 March 2022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charlie dischinger/MSFC</a:t>
            </a: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9DF9D2-0504-2E40-BE7F-00B2A4E001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7 March 2022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charlie dischinger/MSFC</a:t>
            </a: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C47173-F402-1042-BA10-FE636F971B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7 March 2022</a:t>
            </a: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charlie dischinger/MSFC</a:t>
            </a: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DB42A2-5CF3-BE4A-8032-DBF86C1B5B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7 March 2022</a:t>
            </a: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charlie dischinger/MSFC</a:t>
            </a:r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3649CA-7DD3-7B4A-A732-CB987D5654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7 March 2022</a:t>
            </a: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charlie dischinger/MSFC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8BD3A0-5DC2-6646-BABC-57D51517EB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7 March 2022</a:t>
            </a:r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charlie dischinger/MSFC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06E20D-29FA-6843-82D0-DFD5343D82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7 March 2022</a:t>
            </a: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charlie dischinger/MSFC</a:t>
            </a: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1F4BD-316C-5F48-A59B-FAA724A854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7 March 2022</a:t>
            </a: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charlie dischinger/MSFC</a:t>
            </a: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2E18A9-40BE-0D4B-A6A8-689313FFF8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7 March 2022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charlie dischinger/MSFC</a:t>
            </a: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2062D1-5BCD-4547-AFEE-8852024BB5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990600"/>
            <a:ext cx="1943100" cy="5181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990600"/>
            <a:ext cx="56769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7 March 2022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charlie dischinger/MSFC</a:t>
            </a: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0C2A8-3A7F-3A46-A2CE-A422FD0A7E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1" descr="msfc_logo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6096000" y="609600"/>
            <a:ext cx="13716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90600"/>
            <a:ext cx="777240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26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29" name="Picture 10"/>
          <p:cNvPicPr>
            <a:picLocks noChangeArrowheads="1"/>
          </p:cNvPicPr>
          <p:nvPr/>
        </p:nvPicPr>
        <p:blipFill>
          <a:blip r:embed="rId14"/>
          <a:srcRect l="8191" t="4161" r="17554" b="31856"/>
          <a:stretch>
            <a:fillRect/>
          </a:stretch>
        </p:blipFill>
        <p:spPr bwMode="auto">
          <a:xfrm>
            <a:off x="152400" y="152400"/>
            <a:ext cx="901700" cy="755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1038225" y="76200"/>
            <a:ext cx="70675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4" tIns="46033" rIns="92064" bIns="46033" anchor="ctr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US" sz="2200" b="1" dirty="0">
                <a:solidFill>
                  <a:schemeClr val="tx2"/>
                </a:solidFill>
                <a:latin typeface="Arial" pitchFamily="-108" charset="0"/>
              </a:rPr>
              <a:t>Future concerns for Human Factors in Spaceflight </a:t>
            </a:r>
          </a:p>
        </p:txBody>
      </p:sp>
      <p:sp>
        <p:nvSpPr>
          <p:cNvPr id="1037" name="Line 13"/>
          <p:cNvSpPr>
            <a:spLocks noChangeShapeType="1"/>
          </p:cNvSpPr>
          <p:nvPr/>
        </p:nvSpPr>
        <p:spPr bwMode="auto">
          <a:xfrm>
            <a:off x="1106488" y="911225"/>
            <a:ext cx="4989512" cy="3175"/>
          </a:xfrm>
          <a:prstGeom prst="line">
            <a:avLst/>
          </a:prstGeom>
          <a:noFill/>
          <a:ln w="38100">
            <a:solidFill>
              <a:srgbClr val="00279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Helvetica" pitchFamily="24" charset="0"/>
            </a:endParaRP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5725" y="6407426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US"/>
              <a:t>7 March 2022</a:t>
            </a: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1"/>
            </a:lvl1pPr>
          </a:lstStyle>
          <a:p>
            <a:r>
              <a:rPr lang="en-US"/>
              <a:t>charlie dischinger/MSFC</a:t>
            </a:r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53275" y="64008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4E19C8D-2E9F-3943-B312-4C57BEF10E5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46" name="Line 22"/>
          <p:cNvSpPr>
            <a:spLocks noChangeShapeType="1"/>
          </p:cNvSpPr>
          <p:nvPr userDrawn="1"/>
        </p:nvSpPr>
        <p:spPr bwMode="auto">
          <a:xfrm>
            <a:off x="7467600" y="914400"/>
            <a:ext cx="914400" cy="0"/>
          </a:xfrm>
          <a:prstGeom prst="line">
            <a:avLst/>
          </a:prstGeom>
          <a:noFill/>
          <a:ln w="38100">
            <a:solidFill>
              <a:srgbClr val="B9001C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Helvetica" pitchFamily="2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ＭＳ Ｐゴシック" pitchFamily="24" charset="-128"/>
          <a:cs typeface="ＭＳ Ｐゴシック" pitchFamily="2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Helvetica" pitchFamily="24" charset="0"/>
          <a:ea typeface="ＭＳ Ｐゴシック" pitchFamily="24" charset="-128"/>
          <a:cs typeface="ＭＳ Ｐゴシック" pitchFamily="2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Helvetica" pitchFamily="24" charset="0"/>
          <a:ea typeface="ＭＳ Ｐゴシック" pitchFamily="24" charset="-128"/>
          <a:cs typeface="ＭＳ Ｐゴシック" pitchFamily="2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Helvetica" pitchFamily="24" charset="0"/>
          <a:ea typeface="ＭＳ Ｐゴシック" pitchFamily="24" charset="-128"/>
          <a:cs typeface="ＭＳ Ｐゴシック" pitchFamily="2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Helvetica" pitchFamily="24" charset="0"/>
          <a:ea typeface="ＭＳ Ｐゴシック" pitchFamily="24" charset="-128"/>
          <a:cs typeface="ＭＳ Ｐゴシック" pitchFamily="2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Helvetica" pitchFamily="2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Helvetica" pitchFamily="2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Helvetica" pitchFamily="2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Helvetica" pitchFamily="2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-108" charset="2"/>
        <a:buChar char=""/>
        <a:defRPr b="1">
          <a:solidFill>
            <a:schemeClr val="tx1"/>
          </a:solidFill>
          <a:latin typeface="+mn-lt"/>
          <a:ea typeface="ＭＳ Ｐゴシック" pitchFamily="24" charset="-128"/>
          <a:cs typeface="ＭＳ Ｐゴシック" pitchFamily="2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-108" charset="2"/>
        <a:buChar char=""/>
        <a:defRPr sz="1400" b="1">
          <a:solidFill>
            <a:schemeClr val="tx1"/>
          </a:solidFill>
          <a:latin typeface="+mn-lt"/>
          <a:ea typeface="ＭＳ Ｐゴシック" pitchFamily="2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-108" charset="2"/>
        <a:buChar char=""/>
        <a:defRPr sz="1200" b="1">
          <a:solidFill>
            <a:schemeClr val="tx1"/>
          </a:solidFill>
          <a:latin typeface="+mn-lt"/>
          <a:ea typeface="ＭＳ Ｐゴシック" pitchFamily="2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1200" b="1">
          <a:solidFill>
            <a:schemeClr val="tx1"/>
          </a:solidFill>
          <a:latin typeface="+mn-lt"/>
          <a:ea typeface="ＭＳ Ｐゴシック" pitchFamily="2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 b="1">
          <a:solidFill>
            <a:schemeClr val="tx1"/>
          </a:solidFill>
          <a:latin typeface="+mn-lt"/>
          <a:ea typeface="ＭＳ Ｐゴシック" pitchFamily="2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 b="1">
          <a:solidFill>
            <a:schemeClr val="tx1"/>
          </a:solidFill>
          <a:latin typeface="+mn-lt"/>
          <a:ea typeface="ＭＳ Ｐゴシック" pitchFamily="24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 b="1">
          <a:solidFill>
            <a:schemeClr val="tx1"/>
          </a:solidFill>
          <a:latin typeface="+mn-lt"/>
          <a:ea typeface="ＭＳ Ｐゴシック" pitchFamily="24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 b="1">
          <a:solidFill>
            <a:schemeClr val="tx1"/>
          </a:solidFill>
          <a:latin typeface="+mn-lt"/>
          <a:ea typeface="ＭＳ Ｐゴシック" pitchFamily="24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 b="1">
          <a:solidFill>
            <a:schemeClr val="tx1"/>
          </a:solidFill>
          <a:latin typeface="+mn-lt"/>
          <a:ea typeface="ＭＳ Ｐゴシック" pitchFamily="24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65EFC-3C0F-7240-86F1-5EE487422D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future of Space Human Factors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3C4B3-8B9E-C249-A29A-892E45FD05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Charles Dischinger </a:t>
            </a:r>
          </a:p>
          <a:p>
            <a:r>
              <a:rPr lang="en-US" dirty="0"/>
              <a:t>NASA</a:t>
            </a:r>
          </a:p>
          <a:p>
            <a:r>
              <a:rPr lang="en-US" dirty="0"/>
              <a:t>Marshall Space Flight Center</a:t>
            </a:r>
          </a:p>
        </p:txBody>
      </p:sp>
    </p:spTree>
    <p:extLst>
      <p:ext uri="{BB962C8B-B14F-4D97-AF65-F5344CB8AC3E}">
        <p14:creationId xmlns:p14="http://schemas.microsoft.com/office/powerpoint/2010/main" val="636575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D1E2D-E25C-FE44-AA12-007875278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have a discipline called Human Factors?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5CA0B-4C27-8D40-A428-7384C2C15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38EE3-41F8-6B4F-B700-CDEF4942B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 March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A3768-AE3A-CE47-A8C8-D71F624CA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charlie dischinger/MSFC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6E5A3-39E6-904C-A196-2BC33739C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F9D2-0504-2E40-BE7F-00B2A4E0010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366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D1E2D-E25C-FE44-AA12-007875278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have a discipline called Human Factors?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5CA0B-4C27-8D40-A428-7384C2C15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Very simply, because most engineers don’t know anything about humans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38EE3-41F8-6B4F-B700-CDEF4942B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 March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A3768-AE3A-CE47-A8C8-D71F624CA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charlie dischinger/MSFC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6E5A3-39E6-904C-A196-2BC33739C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F9D2-0504-2E40-BE7F-00B2A4E0010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506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D1E2D-E25C-FE44-AA12-007875278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have a discipline called Human Factors?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5CA0B-4C27-8D40-A428-7384C2C15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Very simply, because most engineers don’t know anything about humans</a:t>
            </a:r>
          </a:p>
          <a:p>
            <a:r>
              <a:rPr lang="en-US" dirty="0"/>
              <a:t>So HF specialists (discipline experts) are needed in design, to represent the human</a:t>
            </a:r>
          </a:p>
          <a:p>
            <a:pPr lvl="1"/>
            <a:r>
              <a:rPr lang="en-US" dirty="0"/>
              <a:t>They have training in human capabilities and limitations, so they are </a:t>
            </a:r>
          </a:p>
          <a:p>
            <a:pPr lvl="1"/>
            <a:r>
              <a:rPr lang="en-US" dirty="0"/>
              <a:t>Subject-Matter Experts in humans</a:t>
            </a:r>
          </a:p>
          <a:p>
            <a:pPr lvl="2"/>
            <a:r>
              <a:rPr lang="en-US" dirty="0"/>
              <a:t>Most of us think we understand humans because we are one, and we know many</a:t>
            </a:r>
          </a:p>
          <a:p>
            <a:pPr lvl="1"/>
            <a:r>
              <a:rPr lang="en-US" dirty="0"/>
              <a:t>They have the same responsibility to the human in the design that a materials analyst has to the metals or the composites in the design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38EE3-41F8-6B4F-B700-CDEF4942B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 March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A3768-AE3A-CE47-A8C8-D71F624CA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charlie dischinger/MSFC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6E5A3-39E6-904C-A196-2BC33739C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F9D2-0504-2E40-BE7F-00B2A4E0010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499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691C7-2792-194B-9D9B-BB5592A87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the need for HFE become realized?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F0BBA7-BCE3-6D4A-8B1C-E5849552B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 March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A70B9-3385-124A-81B8-F8AB65A3F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charlie dischinger/MSFC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08A48-181D-DD47-81A9-2CFCE2050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F9D2-0504-2E40-BE7F-00B2A4E0010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15C9E2D-54DD-5D4C-832D-47503C86915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826" y="1905000"/>
            <a:ext cx="5342347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565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691C7-2792-194B-9D9B-BB5592A87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the need for HFE become realized?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F0BBA7-BCE3-6D4A-8B1C-E5849552B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 March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A70B9-3385-124A-81B8-F8AB65A3F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charlie dischinger/MSFC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08A48-181D-DD47-81A9-2CFCE2050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F9D2-0504-2E40-BE7F-00B2A4E0010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27D048C6-9A17-4142-81D4-2D00C31BD2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8">
            <a:extLst>
              <a:ext uri="{FF2B5EF4-FFF2-40B4-BE49-F238E27FC236}">
                <a16:creationId xmlns:a16="http://schemas.microsoft.com/office/drawing/2014/main" id="{32E3A4B4-A34A-6148-83E8-CD0F4A33C2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D8885751-9C8F-8F4B-8A7B-AB2C5AE381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77E1A93-2F8D-6944-8483-BEAF08FC0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50" y="1981200"/>
            <a:ext cx="4000500" cy="1905000"/>
          </a:xfrm>
          <a:prstGeom prst="rect">
            <a:avLst/>
          </a:prstGeom>
        </p:spPr>
      </p:pic>
      <p:pic>
        <p:nvPicPr>
          <p:cNvPr id="3086" name="Picture 14" descr="Cockpit Sopwith Camel | Aviation History | Pinterest">
            <a:extLst>
              <a:ext uri="{FF2B5EF4-FFF2-40B4-BE49-F238E27FC236}">
                <a16:creationId xmlns:a16="http://schemas.microsoft.com/office/drawing/2014/main" id="{FB49E006-D9CE-4C47-89F4-BD96BA897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000" y="3505200"/>
            <a:ext cx="3785800" cy="2896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Aviation photographs of Sopwith Camel F1 Replica : ABPic">
            <a:extLst>
              <a:ext uri="{FF2B5EF4-FFF2-40B4-BE49-F238E27FC236}">
                <a16:creationId xmlns:a16="http://schemas.microsoft.com/office/drawing/2014/main" id="{199F3682-BEBE-9246-B206-B900E6B916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4524"/>
          <a:stretch/>
        </p:blipFill>
        <p:spPr bwMode="auto">
          <a:xfrm>
            <a:off x="5257800" y="1689091"/>
            <a:ext cx="3174750" cy="2120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Aerial View Of Empty Grass Field Stock Footage Video ...">
            <a:extLst>
              <a:ext uri="{FF2B5EF4-FFF2-40B4-BE49-F238E27FC236}">
                <a16:creationId xmlns:a16="http://schemas.microsoft.com/office/drawing/2014/main" id="{DF2517B3-891B-EF45-8E20-2FFFB1D6D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00" y="4119912"/>
            <a:ext cx="3429000" cy="193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099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691C7-2792-194B-9D9B-BB5592A87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the need for HFE become realized?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F0BBA7-BCE3-6D4A-8B1C-E5849552B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 March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A70B9-3385-124A-81B8-F8AB65A3F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charlie dischinger/MSFC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08A48-181D-DD47-81A9-2CFCE2050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F9D2-0504-2E40-BE7F-00B2A4E0010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122" name="Picture 2" descr="Asisbiz Curtiss Tomahawk IIB RAF AK184 cockpit interior ...">
            <a:extLst>
              <a:ext uri="{FF2B5EF4-FFF2-40B4-BE49-F238E27FC236}">
                <a16:creationId xmlns:a16="http://schemas.microsoft.com/office/drawing/2014/main" id="{702C26B7-16BC-B042-B6F6-F5947281B6F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589804"/>
            <a:ext cx="3064901" cy="358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The Curtiss P-36 Hawk, also known as the Curtiss Hawk ...">
            <a:extLst>
              <a:ext uri="{FF2B5EF4-FFF2-40B4-BE49-F238E27FC236}">
                <a16:creationId xmlns:a16="http://schemas.microsoft.com/office/drawing/2014/main" id="{E05DB3C8-9162-E14A-AB3C-CB4898AEC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51" y="1966651"/>
            <a:ext cx="4305300" cy="2924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443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2225E-4193-D34E-BFAA-FEDABE3BF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B5843-14D7-344B-B49C-EA81D7DCF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 March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786E6-A1D8-FD4C-945E-F6473985B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charlie dischinger/MSFC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0609C-2F62-1A41-8FAE-97839CCFB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F9D2-0504-2E40-BE7F-00B2A4E0010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152" name="Picture 8" descr="Crashed B-17 on runway.">
            <a:extLst>
              <a:ext uri="{FF2B5EF4-FFF2-40B4-BE49-F238E27FC236}">
                <a16:creationId xmlns:a16="http://schemas.microsoft.com/office/drawing/2014/main" id="{78468B44-F553-6D46-AE0E-785D44313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79894"/>
            <a:ext cx="6883400" cy="409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230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2225E-4193-D34E-BFAA-FEDABE3BF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B5843-14D7-344B-B49C-EA81D7DCF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 March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786E6-A1D8-FD4C-945E-F6473985B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charlie dischinger/MSFC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0609C-2F62-1A41-8FAE-97839CCFB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F9D2-0504-2E40-BE7F-00B2A4E00103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CD624D8E-5F3B-104A-936E-9982D7F6219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4373295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1D6D8F95-937E-B04D-A494-E9160FBFE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915" y="1905000"/>
            <a:ext cx="2168719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B74EE1D3-998B-FE4A-B632-EF9B5F029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419600"/>
            <a:ext cx="2063591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185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B1BD7-427E-374F-AFDC-4DB89D7F4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that’s why there is HF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D6232-F76B-1445-A338-A826312D8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history, from my perspective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22A0B-D0AF-4640-9CD3-5F5D2B054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 March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68665-F763-DF4D-B7AF-1DED4E2E4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charlie dischinger/MSFC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A9982D-991D-014C-990C-EC5E92BD1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F9D2-0504-2E40-BE7F-00B2A4E0010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59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59CF2-167A-304E-A0F5-E3E224443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many people operate the ISS?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7D901-AF19-414C-A6BC-177800229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70618-1965-E848-A687-D80966EE2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 March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90014-E97A-6547-B405-4C42BA27A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charlie dischinger/MSFC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AFEDF-1DD6-3448-912C-4E00B8382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F9D2-0504-2E40-BE7F-00B2A4E0010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47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59CF2-167A-304E-A0F5-E3E224443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many people operate the ISS?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7D901-AF19-414C-A6BC-177800229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About 240 people per shift (3 shifts/day)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70618-1965-E848-A687-D80966EE2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 March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90014-E97A-6547-B405-4C42BA27A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charlie dischinger/MSFC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AFEDF-1DD6-3448-912C-4E00B8382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F9D2-0504-2E40-BE7F-00B2A4E0010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02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59CF2-167A-304E-A0F5-E3E224443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many people operate the ISS?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7D901-AF19-414C-A6BC-177800229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About 240 people per shift (3 shifts/day)</a:t>
            </a:r>
          </a:p>
          <a:p>
            <a:r>
              <a:rPr lang="en-US" dirty="0"/>
              <a:t>When something goes wrong (anomaly), this number can swell to 1200/shift or more</a:t>
            </a:r>
          </a:p>
          <a:p>
            <a:endParaRPr lang="en-US" dirty="0"/>
          </a:p>
          <a:p>
            <a:r>
              <a:rPr lang="en-US" dirty="0"/>
              <a:t>What are they doing?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70618-1965-E848-A687-D80966EE2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 March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90014-E97A-6547-B405-4C42BA27A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charlie dischinger/MSFC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AFEDF-1DD6-3448-912C-4E00B8382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F9D2-0504-2E40-BE7F-00B2A4E0010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511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882C8-4243-9147-89F5-29FCAD2EE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automation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A1CF9-066C-F34A-B21C-3C8517E4B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7ACF3-5297-8D4A-8E0C-B8AFA54D7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 March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1698E-4BF3-584B-A94E-57F213912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charlie dischinger/MSFC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4829A-12C2-064A-9E67-AECF7518F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F9D2-0504-2E40-BE7F-00B2A4E0010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548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882C8-4243-9147-89F5-29FCAD2EE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automation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A1CF9-066C-F34A-B21C-3C8517E4B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Machines are getting smarter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Do we want this?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7ACF3-5297-8D4A-8E0C-B8AFA54D7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 March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1698E-4BF3-584B-A94E-57F213912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charlie dischinger/MSFC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4829A-12C2-064A-9E67-AECF7518F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F9D2-0504-2E40-BE7F-00B2A4E0010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026" name="Picture 2" descr="Neil deGrasse Tyson on the Accuracy of &quot;2001: A Space ...">
            <a:extLst>
              <a:ext uri="{FF2B5EF4-FFF2-40B4-BE49-F238E27FC236}">
                <a16:creationId xmlns:a16="http://schemas.microsoft.com/office/drawing/2014/main" id="{1D0FA3E5-53C1-E24C-87E4-65B803B66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336411"/>
            <a:ext cx="4953000" cy="2785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859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882C8-4243-9147-89F5-29FCAD2EE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automation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A1CF9-066C-F34A-B21C-3C8517E4B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Machines are getting smarter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Do we want this?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“I’m sorry, Dave, I can’t do that”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7ACF3-5297-8D4A-8E0C-B8AFA54D7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 March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1698E-4BF3-584B-A94E-57F213912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charlie dischinger/MSFC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4829A-12C2-064A-9E67-AECF7518F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F9D2-0504-2E40-BE7F-00B2A4E00103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026" name="Picture 2" descr="Neil deGrasse Tyson on the Accuracy of &quot;2001: A Space ...">
            <a:extLst>
              <a:ext uri="{FF2B5EF4-FFF2-40B4-BE49-F238E27FC236}">
                <a16:creationId xmlns:a16="http://schemas.microsoft.com/office/drawing/2014/main" id="{1D0FA3E5-53C1-E24C-87E4-65B803B66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336411"/>
            <a:ext cx="4953000" cy="2785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666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882C8-4243-9147-89F5-29FCAD2EE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automation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A1CF9-066C-F34A-B21C-3C8517E4B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Tesla killing driver (Florida, 2016)</a:t>
            </a:r>
          </a:p>
          <a:p>
            <a:r>
              <a:rPr lang="en-US" dirty="0"/>
              <a:t>Boeing 737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7ACF3-5297-8D4A-8E0C-B8AFA54D7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 March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1698E-4BF3-584B-A94E-57F213912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charlie dischinger/MSFC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4829A-12C2-064A-9E67-AECF7518F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F9D2-0504-2E40-BE7F-00B2A4E0010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3642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EB05-AF7E-6547-A477-BECE9A14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will automation help in the future?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CCA27-4534-B44D-ADB4-069951381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Must understand that there is always a human role</a:t>
            </a:r>
          </a:p>
          <a:p>
            <a:r>
              <a:rPr lang="en-US" dirty="0"/>
              <a:t>How will machines talk to people?</a:t>
            </a:r>
          </a:p>
          <a:p>
            <a:pPr lvl="1"/>
            <a:r>
              <a:rPr lang="en-US" dirty="0"/>
              <a:t>How much should they tell them?</a:t>
            </a:r>
          </a:p>
          <a:p>
            <a:pPr lvl="1"/>
            <a:r>
              <a:rPr lang="en-US" dirty="0"/>
              <a:t>When should they tell them?</a:t>
            </a:r>
          </a:p>
          <a:p>
            <a:pPr lvl="1"/>
            <a:r>
              <a:rPr lang="en-US" dirty="0"/>
              <a:t>What should they tell them?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D4AE5A-17F6-1A48-8B43-CF33A72E4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 March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BE309-1D9C-E546-952A-F9DD1B22D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charlie dischinger/MSFC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E1F52-FF33-6A46-BC70-6A0736192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F9D2-0504-2E40-BE7F-00B2A4E0010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358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C8898-CE3A-B249-80F9-F0FB7F0C6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big problem that is about Human-Centered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4D5D7-CC5B-D54E-894E-D24FCA9AF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develop a tool that can tell us how much crew time is required for</a:t>
            </a:r>
          </a:p>
          <a:p>
            <a:pPr lvl="1"/>
            <a:r>
              <a:rPr lang="en-US" dirty="0"/>
              <a:t>Eating	</a:t>
            </a:r>
          </a:p>
          <a:p>
            <a:pPr lvl="1"/>
            <a:r>
              <a:rPr lang="en-US" dirty="0"/>
              <a:t>Sleeping</a:t>
            </a:r>
          </a:p>
          <a:p>
            <a:pPr lvl="1"/>
            <a:r>
              <a:rPr lang="en-US" dirty="0"/>
              <a:t>Personal hygiene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3A614-F87E-FF4E-9AE2-DFF55C398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 March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3EF49-E402-7146-AE7E-323A2235E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charlie dischinger/MSFC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03DF4-F2AC-D149-9AFB-845328B9A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F9D2-0504-2E40-BE7F-00B2A4E0010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886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C8898-CE3A-B249-80F9-F0FB7F0C6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big problem that is about Human-Centered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4D5D7-CC5B-D54E-894E-D24FCA9AF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develop a tool that can tell us how much crew time is required for</a:t>
            </a:r>
          </a:p>
          <a:p>
            <a:pPr lvl="1"/>
            <a:r>
              <a:rPr lang="en-US" dirty="0"/>
              <a:t>Eating	</a:t>
            </a:r>
          </a:p>
          <a:p>
            <a:pPr lvl="1"/>
            <a:r>
              <a:rPr lang="en-US" dirty="0"/>
              <a:t>Sleeping</a:t>
            </a:r>
          </a:p>
          <a:p>
            <a:pPr lvl="1"/>
            <a:r>
              <a:rPr lang="en-US" dirty="0"/>
              <a:t>Personal hygiene</a:t>
            </a:r>
          </a:p>
          <a:p>
            <a:pPr lvl="1"/>
            <a:r>
              <a:rPr lang="en-US" dirty="0"/>
              <a:t>Exercise </a:t>
            </a:r>
          </a:p>
          <a:p>
            <a:pPr lvl="1"/>
            <a:r>
              <a:rPr lang="en-US" dirty="0"/>
              <a:t>Maintenance</a:t>
            </a:r>
          </a:p>
          <a:p>
            <a:pPr lvl="2"/>
            <a:r>
              <a:rPr lang="en-US" dirty="0"/>
              <a:t>Diagnosis</a:t>
            </a:r>
          </a:p>
          <a:p>
            <a:pPr lvl="2"/>
            <a:r>
              <a:rPr lang="en-US" dirty="0"/>
              <a:t>Tool accumulation</a:t>
            </a:r>
          </a:p>
          <a:p>
            <a:pPr lvl="2"/>
            <a:r>
              <a:rPr lang="en-US" dirty="0"/>
              <a:t>Disassembly</a:t>
            </a:r>
          </a:p>
          <a:p>
            <a:pPr lvl="2"/>
            <a:r>
              <a:rPr lang="en-US" dirty="0"/>
              <a:t>Repair</a:t>
            </a:r>
          </a:p>
          <a:p>
            <a:pPr lvl="2"/>
            <a:r>
              <a:rPr lang="en-US" dirty="0"/>
              <a:t>reassembly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3A614-F87E-FF4E-9AE2-DFF55C398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 March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3EF49-E402-7146-AE7E-323A2235E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charlie dischinger/MSFC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03DF4-F2AC-D149-9AFB-845328B9A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DF9D2-0504-2E40-BE7F-00B2A4E0010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285878"/>
      </p:ext>
    </p:extLst>
  </p:cSld>
  <p:clrMapOvr>
    <a:masterClrMapping/>
  </p:clrMapOvr>
</p:sld>
</file>

<file path=ppt/theme/theme1.xml><?xml version="1.0" encoding="utf-8"?>
<a:theme xmlns:a="http://schemas.openxmlformats.org/drawingml/2006/main" name="untitled 2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untitled 2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2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24" charset="0"/>
          </a:defRPr>
        </a:defPPr>
      </a:lstStyle>
    </a:lnDef>
  </a:objectDefaults>
  <a:extraClrSchemeLst>
    <a:extraClrScheme>
      <a:clrScheme name="untitled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titled 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systemdisk:Microsoft Office:Microsoft PowerPoint 4:</Template>
  <TotalTime>1722</TotalTime>
  <Pages>1</Pages>
  <Words>1330</Words>
  <Application>Microsoft Macintosh PowerPoint</Application>
  <PresentationFormat>On-screen Show (4:3)</PresentationFormat>
  <Paragraphs>172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Helvetica</vt:lpstr>
      <vt:lpstr>Times</vt:lpstr>
      <vt:lpstr>Wingdings</vt:lpstr>
      <vt:lpstr>untitled 2</vt:lpstr>
      <vt:lpstr>The future of Space Human Factors </vt:lpstr>
      <vt:lpstr>Why do we have a discipline called Human Factors? </vt:lpstr>
      <vt:lpstr>Why do we have a discipline called Human Factors? </vt:lpstr>
      <vt:lpstr>Why do we have a discipline called Human Factors? </vt:lpstr>
      <vt:lpstr>How did the need for HFE become realized?</vt:lpstr>
      <vt:lpstr>How did the need for HFE become realized?</vt:lpstr>
      <vt:lpstr>How did the need for HFE become realized?</vt:lpstr>
      <vt:lpstr>Another example</vt:lpstr>
      <vt:lpstr>Another example</vt:lpstr>
      <vt:lpstr>And that’s why there is HF</vt:lpstr>
      <vt:lpstr>How many people operate the ISS?</vt:lpstr>
      <vt:lpstr>How many people operate the ISS?</vt:lpstr>
      <vt:lpstr>How many people operate the ISS?</vt:lpstr>
      <vt:lpstr>How does automation help?</vt:lpstr>
      <vt:lpstr>How does automation help?</vt:lpstr>
      <vt:lpstr>How does automation help?</vt:lpstr>
      <vt:lpstr>How does automation help?</vt:lpstr>
      <vt:lpstr>How will automation help in the future?</vt:lpstr>
      <vt:lpstr>A big problem that is about Human-Centered Design</vt:lpstr>
      <vt:lpstr>A big problem that is about Human-Centered Design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Charlie Dischinger</dc:creator>
  <cp:keywords/>
  <dc:description/>
  <cp:lastModifiedBy>Dischinger, Charles (MSFC-EV74)</cp:lastModifiedBy>
  <cp:revision>198</cp:revision>
  <cp:lastPrinted>2001-04-17T17:51:34Z</cp:lastPrinted>
  <dcterms:created xsi:type="dcterms:W3CDTF">2009-10-14T17:22:08Z</dcterms:created>
  <dcterms:modified xsi:type="dcterms:W3CDTF">2022-03-04T00:27:05Z</dcterms:modified>
  <cp:category/>
</cp:coreProperties>
</file>