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7" r:id="rId2"/>
    <p:sldId id="274" r:id="rId3"/>
    <p:sldId id="277" r:id="rId4"/>
    <p:sldId id="275" r:id="rId5"/>
    <p:sldId id="278" r:id="rId6"/>
    <p:sldId id="280" r:id="rId7"/>
    <p:sldId id="292" r:id="rId8"/>
    <p:sldId id="293" r:id="rId9"/>
    <p:sldId id="281" r:id="rId10"/>
    <p:sldId id="282" r:id="rId11"/>
    <p:sldId id="290"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789"/>
    <p:restoredTop sz="94714"/>
  </p:normalViewPr>
  <p:slideViewPr>
    <p:cSldViewPr snapToGrid="0" snapToObjects="1">
      <p:cViewPr varScale="1">
        <p:scale>
          <a:sx n="150" d="100"/>
          <a:sy n="150" d="100"/>
        </p:scale>
        <p:origin x="8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CCA07-7051-7740-9CD0-DE4F71BDDB2B}" type="datetimeFigureOut">
              <a:rPr lang="en-US" smtClean="0"/>
              <a:t>3/8/22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B952AE-02FD-E346-93C9-D97E97171B1A}" type="slidenum">
              <a:rPr lang="en-US" smtClean="0"/>
              <a:t>‹#›</a:t>
            </a:fld>
            <a:endParaRPr lang="en-US"/>
          </a:p>
        </p:txBody>
      </p:sp>
    </p:spTree>
    <p:extLst>
      <p:ext uri="{BB962C8B-B14F-4D97-AF65-F5344CB8AC3E}">
        <p14:creationId xmlns:p14="http://schemas.microsoft.com/office/powerpoint/2010/main" val="243797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2</a:t>
            </a:fld>
            <a:endParaRPr lang="en-US"/>
          </a:p>
        </p:txBody>
      </p:sp>
    </p:spTree>
    <p:extLst>
      <p:ext uri="{BB962C8B-B14F-4D97-AF65-F5344CB8AC3E}">
        <p14:creationId xmlns:p14="http://schemas.microsoft.com/office/powerpoint/2010/main" val="2204822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3</a:t>
            </a:fld>
            <a:endParaRPr lang="en-US"/>
          </a:p>
        </p:txBody>
      </p:sp>
    </p:spTree>
    <p:extLst>
      <p:ext uri="{BB962C8B-B14F-4D97-AF65-F5344CB8AC3E}">
        <p14:creationId xmlns:p14="http://schemas.microsoft.com/office/powerpoint/2010/main" val="602944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4</a:t>
            </a:fld>
            <a:endParaRPr lang="en-US"/>
          </a:p>
        </p:txBody>
      </p:sp>
    </p:spTree>
    <p:extLst>
      <p:ext uri="{BB962C8B-B14F-4D97-AF65-F5344CB8AC3E}">
        <p14:creationId xmlns:p14="http://schemas.microsoft.com/office/powerpoint/2010/main" val="1420469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5</a:t>
            </a:fld>
            <a:endParaRPr lang="en-US"/>
          </a:p>
        </p:txBody>
      </p:sp>
    </p:spTree>
    <p:extLst>
      <p:ext uri="{BB962C8B-B14F-4D97-AF65-F5344CB8AC3E}">
        <p14:creationId xmlns:p14="http://schemas.microsoft.com/office/powerpoint/2010/main" val="534256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6</a:t>
            </a:fld>
            <a:endParaRPr lang="en-US"/>
          </a:p>
        </p:txBody>
      </p:sp>
    </p:spTree>
    <p:extLst>
      <p:ext uri="{BB962C8B-B14F-4D97-AF65-F5344CB8AC3E}">
        <p14:creationId xmlns:p14="http://schemas.microsoft.com/office/powerpoint/2010/main" val="2340154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7</a:t>
            </a:fld>
            <a:endParaRPr lang="en-US"/>
          </a:p>
        </p:txBody>
      </p:sp>
    </p:spTree>
    <p:extLst>
      <p:ext uri="{BB962C8B-B14F-4D97-AF65-F5344CB8AC3E}">
        <p14:creationId xmlns:p14="http://schemas.microsoft.com/office/powerpoint/2010/main" val="1755621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9</a:t>
            </a:fld>
            <a:endParaRPr lang="en-US"/>
          </a:p>
        </p:txBody>
      </p:sp>
    </p:spTree>
    <p:extLst>
      <p:ext uri="{BB962C8B-B14F-4D97-AF65-F5344CB8AC3E}">
        <p14:creationId xmlns:p14="http://schemas.microsoft.com/office/powerpoint/2010/main" val="88452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10</a:t>
            </a:fld>
            <a:endParaRPr lang="en-US"/>
          </a:p>
        </p:txBody>
      </p:sp>
    </p:spTree>
    <p:extLst>
      <p:ext uri="{BB962C8B-B14F-4D97-AF65-F5344CB8AC3E}">
        <p14:creationId xmlns:p14="http://schemas.microsoft.com/office/powerpoint/2010/main" val="237239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763667-24C0-6947-882C-B3CA114832A2}" type="slidenum">
              <a:rPr lang="en-US" smtClean="0"/>
              <a:t>11</a:t>
            </a:fld>
            <a:endParaRPr lang="en-US"/>
          </a:p>
        </p:txBody>
      </p:sp>
    </p:spTree>
    <p:extLst>
      <p:ext uri="{BB962C8B-B14F-4D97-AF65-F5344CB8AC3E}">
        <p14:creationId xmlns:p14="http://schemas.microsoft.com/office/powerpoint/2010/main" val="601488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20A9C-9E83-2441-A3B0-193A0D7E1C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653510-31A8-F045-BE7B-9D90AE59E3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43958A-0A9A-1941-9527-5DE4FA4938C4}"/>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5" name="Footer Placeholder 4">
            <a:extLst>
              <a:ext uri="{FF2B5EF4-FFF2-40B4-BE49-F238E27FC236}">
                <a16:creationId xmlns:a16="http://schemas.microsoft.com/office/drawing/2014/main" id="{EDEBF2A3-5796-CB4B-AB98-75C527B7A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F7A37-A92E-634E-B499-381A77D16913}"/>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3912043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51FB-1B9D-A54B-9CCD-F55A6D974E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051FA2-CA32-394F-A131-9E53E23C3A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38EF7-6991-2A42-96F4-31E754C9E7B1}"/>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5" name="Footer Placeholder 4">
            <a:extLst>
              <a:ext uri="{FF2B5EF4-FFF2-40B4-BE49-F238E27FC236}">
                <a16:creationId xmlns:a16="http://schemas.microsoft.com/office/drawing/2014/main" id="{33EB2842-39F7-594B-AE04-D71EAF042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52793-BEB4-E241-8B7F-FDD9723B329A}"/>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899883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F874A-2E54-B642-A84C-49B5288015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DCEF47-3054-744B-BBC7-AAB681C47C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3C6561-CC71-D84B-B8A6-284D3921A5A4}"/>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5" name="Footer Placeholder 4">
            <a:extLst>
              <a:ext uri="{FF2B5EF4-FFF2-40B4-BE49-F238E27FC236}">
                <a16:creationId xmlns:a16="http://schemas.microsoft.com/office/drawing/2014/main" id="{ADB01DF0-982B-3040-B2B4-08588B9FAD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0ECFA-7749-134D-88DF-4F86F6AC216C}"/>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4049490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ADEF-5264-5D4D-816D-58C01F3DDA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C7C031-71AA-3F4B-B68A-16C5A06B45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2BB024-2D14-CF46-88BD-D6D412160D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C197C0-E05C-0645-8AB1-CD2E3D939E55}"/>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6" name="Footer Placeholder 5">
            <a:extLst>
              <a:ext uri="{FF2B5EF4-FFF2-40B4-BE49-F238E27FC236}">
                <a16:creationId xmlns:a16="http://schemas.microsoft.com/office/drawing/2014/main" id="{90D1CA93-54D7-FC49-8499-4844EACE1A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2C88F0-448D-A749-AA29-14DE9894D044}"/>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387456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FCC3-915D-F74B-AE3B-1A9DE78F6F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A0A870-7FBD-DA4C-87F9-9257593356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7275F-5327-B541-9E0F-FC4E0434E4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EB97F3-42AA-3143-B860-D94E2D5CC7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B18A69-78BC-D445-B34D-8880E2D4D1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77F157-85EF-1F4E-B152-D9C53B679123}"/>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8" name="Footer Placeholder 7">
            <a:extLst>
              <a:ext uri="{FF2B5EF4-FFF2-40B4-BE49-F238E27FC236}">
                <a16:creationId xmlns:a16="http://schemas.microsoft.com/office/drawing/2014/main" id="{6A3744E9-6A7A-D94B-89FA-360B70AD9B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C2983-8487-8342-BAF9-2C0AA0250B0E}"/>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2864833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2555-5773-2B4C-9233-61707298D1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D063F8-970C-C54C-A9BE-6F5C3C03EA56}"/>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4" name="Footer Placeholder 3">
            <a:extLst>
              <a:ext uri="{FF2B5EF4-FFF2-40B4-BE49-F238E27FC236}">
                <a16:creationId xmlns:a16="http://schemas.microsoft.com/office/drawing/2014/main" id="{15A9648A-C757-4542-AA54-5EA7DC10CE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A8DA0B-951A-8E4B-AB5B-A5FD34723E29}"/>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127303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04D5F1-0449-C840-BAD9-EE699AB9B3E2}"/>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3" name="Footer Placeholder 2">
            <a:extLst>
              <a:ext uri="{FF2B5EF4-FFF2-40B4-BE49-F238E27FC236}">
                <a16:creationId xmlns:a16="http://schemas.microsoft.com/office/drawing/2014/main" id="{5121F9EF-FD81-BD43-BA0C-3FF8AB18AE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6E7EAE-6F9C-FA4E-98D4-7AE3CE5C79BE}"/>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3825292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2C0C-8F63-0347-B427-B8CC50984D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87FD37-76E9-1A46-8D52-5683F6CA74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7BE3C-7E7C-EE47-9EE2-090EFD7BBC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E8130B-6F42-C848-8C7B-74783CB93E8E}"/>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6" name="Footer Placeholder 5">
            <a:extLst>
              <a:ext uri="{FF2B5EF4-FFF2-40B4-BE49-F238E27FC236}">
                <a16:creationId xmlns:a16="http://schemas.microsoft.com/office/drawing/2014/main" id="{CD89A639-5358-D24E-9287-39627EC0D0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564782-335F-1D4F-AC76-AACAE8BE17DC}"/>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332255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AB4FF-6A52-C14C-9E95-0158FFA523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F8B083-3D7B-AE40-BCA9-96CACE7027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038CEB-FE78-DE4C-8D20-FB56FF9DB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014BFD-0953-FD46-A527-C8AE082C1C6B}"/>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6" name="Footer Placeholder 5">
            <a:extLst>
              <a:ext uri="{FF2B5EF4-FFF2-40B4-BE49-F238E27FC236}">
                <a16:creationId xmlns:a16="http://schemas.microsoft.com/office/drawing/2014/main" id="{75E2B421-A02E-054A-9985-53E721B94D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24BBD0-62FF-B945-8328-3C357844AE53}"/>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15739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2AA0-8BE4-C94C-913B-9D2A48922D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2B7C1D-DB2C-AF4C-B071-4D39529E71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8F60D1-DC0A-584E-85E7-F4B3931FDBEA}"/>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5" name="Footer Placeholder 4">
            <a:extLst>
              <a:ext uri="{FF2B5EF4-FFF2-40B4-BE49-F238E27FC236}">
                <a16:creationId xmlns:a16="http://schemas.microsoft.com/office/drawing/2014/main" id="{F553CAF7-8233-2B43-974F-CED83481DC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C409A7-D968-D841-8681-13C19AD6BA5C}"/>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414660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058C8D-F66C-AC49-928F-37F91074C3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E81DDE-6538-2B4C-A98B-4888FC59EE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970373-DAB8-DF4B-8E02-04548F09E24E}"/>
              </a:ext>
            </a:extLst>
          </p:cNvPr>
          <p:cNvSpPr>
            <a:spLocks noGrp="1"/>
          </p:cNvSpPr>
          <p:nvPr>
            <p:ph type="dt" sz="half" idx="10"/>
          </p:nvPr>
        </p:nvSpPr>
        <p:spPr/>
        <p:txBody>
          <a:bodyPr/>
          <a:lstStyle/>
          <a:p>
            <a:fld id="{6FA772C5-7B08-1C44-9BC8-E7C8DF711DED}" type="datetimeFigureOut">
              <a:rPr lang="en-US" smtClean="0"/>
              <a:t>3/8/22</a:t>
            </a:fld>
            <a:endParaRPr lang="en-US"/>
          </a:p>
        </p:txBody>
      </p:sp>
      <p:sp>
        <p:nvSpPr>
          <p:cNvPr id="5" name="Footer Placeholder 4">
            <a:extLst>
              <a:ext uri="{FF2B5EF4-FFF2-40B4-BE49-F238E27FC236}">
                <a16:creationId xmlns:a16="http://schemas.microsoft.com/office/drawing/2014/main" id="{43C057B3-0CFC-5347-92C6-2CBC1C6969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8A0B8-D65D-5342-AEBC-CDD617B60897}"/>
              </a:ext>
            </a:extLst>
          </p:cNvPr>
          <p:cNvSpPr>
            <a:spLocks noGrp="1"/>
          </p:cNvSpPr>
          <p:nvPr>
            <p:ph type="sldNum" sz="quarter" idx="12"/>
          </p:nvPr>
        </p:nvSpPr>
        <p:spPr/>
        <p:txBody>
          <a:bodyPr/>
          <a:lstStyle/>
          <a:p>
            <a:fld id="{1D1C5050-B92B-D041-8AF9-DB8C020C62EC}" type="slidenum">
              <a:rPr lang="en-US" smtClean="0"/>
              <a:t>‹#›</a:t>
            </a:fld>
            <a:endParaRPr lang="en-US"/>
          </a:p>
        </p:txBody>
      </p:sp>
    </p:spTree>
    <p:extLst>
      <p:ext uri="{BB962C8B-B14F-4D97-AF65-F5344CB8AC3E}">
        <p14:creationId xmlns:p14="http://schemas.microsoft.com/office/powerpoint/2010/main" val="53195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E576D-F1BA-7043-BABA-A258A342F4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6C6D48-0325-6E44-ACCE-114C7D02F5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FC7B8B-D651-9840-AF23-C5E705D8DF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772C5-7B08-1C44-9BC8-E7C8DF711DED}" type="datetimeFigureOut">
              <a:rPr lang="en-US" smtClean="0"/>
              <a:t>3/8/22</a:t>
            </a:fld>
            <a:endParaRPr lang="en-US"/>
          </a:p>
        </p:txBody>
      </p:sp>
      <p:sp>
        <p:nvSpPr>
          <p:cNvPr id="5" name="Footer Placeholder 4">
            <a:extLst>
              <a:ext uri="{FF2B5EF4-FFF2-40B4-BE49-F238E27FC236}">
                <a16:creationId xmlns:a16="http://schemas.microsoft.com/office/drawing/2014/main" id="{D6006BE9-ECCD-5548-9770-C13976CB93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1D09E36-E632-FE44-8BE7-B9091B503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C5050-B92B-D041-8AF9-DB8C020C62EC}" type="slidenum">
              <a:rPr lang="en-US" smtClean="0"/>
              <a:t>‹#›</a:t>
            </a:fld>
            <a:endParaRPr lang="en-US"/>
          </a:p>
        </p:txBody>
      </p:sp>
    </p:spTree>
    <p:extLst>
      <p:ext uri="{BB962C8B-B14F-4D97-AF65-F5344CB8AC3E}">
        <p14:creationId xmlns:p14="http://schemas.microsoft.com/office/powerpoint/2010/main" val="1133666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ason.b.roberts@nas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jason.b.roberts@nas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jason.b.roberts@nasa.g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jason.b.roberts@nasa.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jason.b.roberts@nasa.gov" TargetMode="Externa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8" Type="http://schemas.openxmlformats.org/officeDocument/2006/relationships/hyperlink" Target="mailto:jason.b.roberts@nasa.gov" TargetMode="External"/><Relationship Id="rId3" Type="http://schemas.openxmlformats.org/officeDocument/2006/relationships/image" Target="../media/image8.png"/><Relationship Id="rId7"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hyperlink" Target="mailto:jason.b.roberts@nasa.gov" TargetMode="External"/><Relationship Id="rId3" Type="http://schemas.openxmlformats.org/officeDocument/2006/relationships/image" Target="../media/image11.png"/><Relationship Id="rId7"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mailto:jason.b.roberts@nasa.gov"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mailto:jason.b.roberts@nasa.gov" TargetMode="Externa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jason.b.roberts@nasa.gov"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mailto:jason.b.roberts@nasa.gov"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jason.b.roberts@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4BA8D-6017-014E-A6BE-506190C3939A}"/>
              </a:ext>
            </a:extLst>
          </p:cNvPr>
          <p:cNvSpPr>
            <a:spLocks noGrp="1"/>
          </p:cNvSpPr>
          <p:nvPr>
            <p:ph type="ctrTitle"/>
          </p:nvPr>
        </p:nvSpPr>
        <p:spPr>
          <a:xfrm>
            <a:off x="1524000" y="878058"/>
            <a:ext cx="9144000" cy="2387600"/>
          </a:xfrm>
        </p:spPr>
        <p:txBody>
          <a:bodyPr>
            <a:normAutofit/>
          </a:bodyPr>
          <a:lstStyle/>
          <a:p>
            <a:r>
              <a:rPr lang="en-US" sz="5400" dirty="0"/>
              <a:t>Evaluating convective wind signals using CYGNSS v3.1</a:t>
            </a:r>
          </a:p>
        </p:txBody>
      </p:sp>
      <p:sp>
        <p:nvSpPr>
          <p:cNvPr id="3" name="Subtitle 2">
            <a:extLst>
              <a:ext uri="{FF2B5EF4-FFF2-40B4-BE49-F238E27FC236}">
                <a16:creationId xmlns:a16="http://schemas.microsoft.com/office/drawing/2014/main" id="{92446FF7-0C55-7540-BBDC-3426F116BF1E}"/>
              </a:ext>
            </a:extLst>
          </p:cNvPr>
          <p:cNvSpPr>
            <a:spLocks noGrp="1"/>
          </p:cNvSpPr>
          <p:nvPr>
            <p:ph type="subTitle" idx="1"/>
          </p:nvPr>
        </p:nvSpPr>
        <p:spPr>
          <a:xfrm>
            <a:off x="1524000" y="4133452"/>
            <a:ext cx="9144000" cy="1655762"/>
          </a:xfrm>
        </p:spPr>
        <p:txBody>
          <a:bodyPr>
            <a:normAutofit fontScale="77500" lnSpcReduction="20000"/>
          </a:bodyPr>
          <a:lstStyle/>
          <a:p>
            <a:r>
              <a:rPr lang="en-US" dirty="0"/>
              <a:t>Brent Roberts, Sarah Bang</a:t>
            </a:r>
          </a:p>
          <a:p>
            <a:r>
              <a:rPr lang="en-US" dirty="0"/>
              <a:t>NASA MSFC</a:t>
            </a:r>
          </a:p>
          <a:p>
            <a:r>
              <a:rPr lang="en-US" dirty="0"/>
              <a:t>Earth Science Branch</a:t>
            </a:r>
          </a:p>
          <a:p>
            <a:r>
              <a:rPr lang="en-US" dirty="0"/>
              <a:t>March 2022 </a:t>
            </a:r>
          </a:p>
          <a:p>
            <a:r>
              <a:rPr lang="en-US" dirty="0"/>
              <a:t>NASA CYGNSS Science Team Meeting</a:t>
            </a:r>
          </a:p>
        </p:txBody>
      </p:sp>
      <p:sp>
        <p:nvSpPr>
          <p:cNvPr id="4" name="Rectangle 3">
            <a:extLst>
              <a:ext uri="{FF2B5EF4-FFF2-40B4-BE49-F238E27FC236}">
                <a16:creationId xmlns:a16="http://schemas.microsoft.com/office/drawing/2014/main" id="{6C9B9B2A-92AD-3E41-A06B-61B770DD12FA}"/>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2"/>
              </a:rPr>
              <a:t>jason.b.roberts@nasa.gov</a:t>
            </a:r>
            <a:r>
              <a:rPr lang="en-US" b="1" dirty="0">
                <a:solidFill>
                  <a:schemeClr val="tx1"/>
                </a:solidFill>
              </a:rPr>
              <a:t>  </a:t>
            </a:r>
          </a:p>
        </p:txBody>
      </p:sp>
    </p:spTree>
    <p:extLst>
      <p:ext uri="{BB962C8B-B14F-4D97-AF65-F5344CB8AC3E}">
        <p14:creationId xmlns:p14="http://schemas.microsoft.com/office/powerpoint/2010/main" val="2337659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CYGNSS Performance in Convection</a:t>
            </a:r>
            <a:endParaRPr lang="en-US" sz="3600" b="1" i="1" dirty="0">
              <a:solidFill>
                <a:schemeClr val="tx1"/>
              </a:solidFill>
            </a:endParaRP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1" y="-50800"/>
            <a:ext cx="1304015" cy="1097280"/>
          </a:xfrm>
          <a:prstGeom prst="rect">
            <a:avLst/>
          </a:prstGeom>
        </p:spPr>
      </p:pic>
      <p:sp>
        <p:nvSpPr>
          <p:cNvPr id="9" name="Rectangle 8">
            <a:extLst>
              <a:ext uri="{FF2B5EF4-FFF2-40B4-BE49-F238E27FC236}">
                <a16:creationId xmlns:a16="http://schemas.microsoft.com/office/drawing/2014/main" id="{F9349FD4-E8A9-8D4E-A24C-C404FEE50F40}"/>
              </a:ext>
            </a:extLst>
          </p:cNvPr>
          <p:cNvSpPr/>
          <p:nvPr/>
        </p:nvSpPr>
        <p:spPr>
          <a:xfrm>
            <a:off x="446730" y="1155641"/>
            <a:ext cx="11461411" cy="1938992"/>
          </a:xfrm>
          <a:prstGeom prst="rect">
            <a:avLst/>
          </a:prstGeom>
        </p:spPr>
        <p:txBody>
          <a:bodyPr wrap="square">
            <a:spAutoFit/>
          </a:bodyPr>
          <a:lstStyle/>
          <a:p>
            <a:r>
              <a:rPr lang="en-US" sz="2400" b="1" dirty="0">
                <a:ea typeface="Calibri" panose="020F0502020204030204" pitchFamily="34" charset="0"/>
                <a:cs typeface="Calibri" panose="020F0502020204030204" pitchFamily="34" charset="0"/>
              </a:rPr>
              <a:t>Motivation: CYGNSS observations are likely to provide their most added-value by sampling where typical microwave-based estimates of wind speed are missing due to the presence of very thick clouds and/or precipitation.</a:t>
            </a:r>
          </a:p>
          <a:p>
            <a:endParaRPr lang="en-US" sz="2400" b="1" dirty="0">
              <a:ea typeface="Calibri" panose="020F0502020204030204" pitchFamily="34" charset="0"/>
              <a:cs typeface="Calibri" panose="020F0502020204030204" pitchFamily="34" charset="0"/>
            </a:endParaRPr>
          </a:p>
          <a:p>
            <a:r>
              <a:rPr lang="en-US" sz="2400" b="1" dirty="0">
                <a:ea typeface="Calibri" panose="020F0502020204030204" pitchFamily="34" charset="0"/>
                <a:cs typeface="Calibri" panose="020F0502020204030204" pitchFamily="34" charset="0"/>
              </a:rPr>
              <a:t>Goal: Provide an assessment of CYGNSS performance in these conditions</a:t>
            </a:r>
          </a:p>
        </p:txBody>
      </p:sp>
      <p:grpSp>
        <p:nvGrpSpPr>
          <p:cNvPr id="7" name="Group 6">
            <a:extLst>
              <a:ext uri="{FF2B5EF4-FFF2-40B4-BE49-F238E27FC236}">
                <a16:creationId xmlns:a16="http://schemas.microsoft.com/office/drawing/2014/main" id="{B2630F7A-3238-5E48-8262-5D7AC736C1C4}"/>
              </a:ext>
            </a:extLst>
          </p:cNvPr>
          <p:cNvGrpSpPr/>
          <p:nvPr/>
        </p:nvGrpSpPr>
        <p:grpSpPr>
          <a:xfrm>
            <a:off x="0" y="3418840"/>
            <a:ext cx="12009862" cy="2986773"/>
            <a:chOff x="0" y="3418840"/>
            <a:chExt cx="12361622" cy="3133453"/>
          </a:xfrm>
        </p:grpSpPr>
        <p:pic>
          <p:nvPicPr>
            <p:cNvPr id="2" name="Picture 1">
              <a:extLst>
                <a:ext uri="{FF2B5EF4-FFF2-40B4-BE49-F238E27FC236}">
                  <a16:creationId xmlns:a16="http://schemas.microsoft.com/office/drawing/2014/main" id="{E8AACFF9-258A-7F4F-9D28-CA1BB32EEB71}"/>
                </a:ext>
              </a:extLst>
            </p:cNvPr>
            <p:cNvPicPr>
              <a:picLocks noChangeAspect="1"/>
            </p:cNvPicPr>
            <p:nvPr/>
          </p:nvPicPr>
          <p:blipFill>
            <a:blip r:embed="rId5"/>
            <a:stretch>
              <a:fillRect/>
            </a:stretch>
          </p:blipFill>
          <p:spPr>
            <a:xfrm>
              <a:off x="0" y="3429000"/>
              <a:ext cx="6095999" cy="3123293"/>
            </a:xfrm>
            <a:prstGeom prst="rect">
              <a:avLst/>
            </a:prstGeom>
          </p:spPr>
        </p:pic>
        <p:pic>
          <p:nvPicPr>
            <p:cNvPr id="3" name="Picture 2">
              <a:extLst>
                <a:ext uri="{FF2B5EF4-FFF2-40B4-BE49-F238E27FC236}">
                  <a16:creationId xmlns:a16="http://schemas.microsoft.com/office/drawing/2014/main" id="{A96D761F-D37D-C34D-9E8C-96CC969C28C2}"/>
                </a:ext>
              </a:extLst>
            </p:cNvPr>
            <p:cNvPicPr>
              <a:picLocks noChangeAspect="1"/>
            </p:cNvPicPr>
            <p:nvPr/>
          </p:nvPicPr>
          <p:blipFill>
            <a:blip r:embed="rId6"/>
            <a:stretch>
              <a:fillRect/>
            </a:stretch>
          </p:blipFill>
          <p:spPr>
            <a:xfrm>
              <a:off x="6106455" y="3418840"/>
              <a:ext cx="6255167" cy="3104922"/>
            </a:xfrm>
            <a:prstGeom prst="rect">
              <a:avLst/>
            </a:prstGeom>
          </p:spPr>
        </p:pic>
      </p:grpSp>
      <p:sp>
        <p:nvSpPr>
          <p:cNvPr id="11" name="TextBox 10">
            <a:extLst>
              <a:ext uri="{FF2B5EF4-FFF2-40B4-BE49-F238E27FC236}">
                <a16:creationId xmlns:a16="http://schemas.microsoft.com/office/drawing/2014/main" id="{67E53A33-DF99-DD47-BC93-66BFFC151F4B}"/>
              </a:ext>
            </a:extLst>
          </p:cNvPr>
          <p:cNvSpPr txBox="1"/>
          <p:nvPr/>
        </p:nvSpPr>
        <p:spPr>
          <a:xfrm>
            <a:off x="446730" y="3214945"/>
            <a:ext cx="5311008" cy="338554"/>
          </a:xfrm>
          <a:prstGeom prst="rect">
            <a:avLst/>
          </a:prstGeom>
          <a:solidFill>
            <a:schemeClr val="bg1"/>
          </a:solidFill>
        </p:spPr>
        <p:txBody>
          <a:bodyPr wrap="square" rtlCol="0">
            <a:spAutoFit/>
          </a:bodyPr>
          <a:lstStyle/>
          <a:p>
            <a:r>
              <a:rPr lang="en-US" sz="1600" dirty="0"/>
              <a:t>SeaFlux Observed=3, Missing=2, Crosses=37V-37H Minimum</a:t>
            </a:r>
          </a:p>
        </p:txBody>
      </p:sp>
      <p:sp>
        <p:nvSpPr>
          <p:cNvPr id="12" name="TextBox 11">
            <a:extLst>
              <a:ext uri="{FF2B5EF4-FFF2-40B4-BE49-F238E27FC236}">
                <a16:creationId xmlns:a16="http://schemas.microsoft.com/office/drawing/2014/main" id="{D14264C4-E51B-E245-A5F4-30C579BECB4A}"/>
              </a:ext>
            </a:extLst>
          </p:cNvPr>
          <p:cNvSpPr txBox="1"/>
          <p:nvPr/>
        </p:nvSpPr>
        <p:spPr>
          <a:xfrm>
            <a:off x="395851" y="4620037"/>
            <a:ext cx="898003" cy="369332"/>
          </a:xfrm>
          <a:prstGeom prst="rect">
            <a:avLst/>
          </a:prstGeom>
          <a:noFill/>
        </p:spPr>
        <p:txBody>
          <a:bodyPr wrap="none" rtlCol="0">
            <a:spAutoFit/>
          </a:bodyPr>
          <a:lstStyle/>
          <a:p>
            <a:r>
              <a:rPr lang="en-US" dirty="0"/>
              <a:t>Missing</a:t>
            </a:r>
          </a:p>
        </p:txBody>
      </p:sp>
      <p:cxnSp>
        <p:nvCxnSpPr>
          <p:cNvPr id="14" name="Straight Arrow Connector 13">
            <a:extLst>
              <a:ext uri="{FF2B5EF4-FFF2-40B4-BE49-F238E27FC236}">
                <a16:creationId xmlns:a16="http://schemas.microsoft.com/office/drawing/2014/main" id="{5C9E34C3-ABDA-514C-81CC-D5D926AC641C}"/>
              </a:ext>
            </a:extLst>
          </p:cNvPr>
          <p:cNvCxnSpPr>
            <a:cxnSpLocks/>
          </p:cNvCxnSpPr>
          <p:nvPr/>
        </p:nvCxnSpPr>
        <p:spPr>
          <a:xfrm flipV="1">
            <a:off x="1293854" y="4577505"/>
            <a:ext cx="1066574" cy="1846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0675C7B-F635-8347-AB5A-13D1ACB70082}"/>
              </a:ext>
            </a:extLst>
          </p:cNvPr>
          <p:cNvSpPr txBox="1"/>
          <p:nvPr/>
        </p:nvSpPr>
        <p:spPr>
          <a:xfrm>
            <a:off x="1286005" y="5447057"/>
            <a:ext cx="1354858" cy="369332"/>
          </a:xfrm>
          <a:prstGeom prst="rect">
            <a:avLst/>
          </a:prstGeom>
          <a:noFill/>
        </p:spPr>
        <p:txBody>
          <a:bodyPr wrap="none" rtlCol="0">
            <a:spAutoFit/>
          </a:bodyPr>
          <a:lstStyle/>
          <a:p>
            <a:r>
              <a:rPr lang="en-US" dirty="0"/>
              <a:t>Δ37GHz Min</a:t>
            </a:r>
          </a:p>
        </p:txBody>
      </p:sp>
      <p:cxnSp>
        <p:nvCxnSpPr>
          <p:cNvPr id="18" name="Straight Arrow Connector 17">
            <a:extLst>
              <a:ext uri="{FF2B5EF4-FFF2-40B4-BE49-F238E27FC236}">
                <a16:creationId xmlns:a16="http://schemas.microsoft.com/office/drawing/2014/main" id="{0FDD6F90-0B07-5C45-A5EB-566F5DF58FE9}"/>
              </a:ext>
            </a:extLst>
          </p:cNvPr>
          <p:cNvCxnSpPr>
            <a:cxnSpLocks/>
          </p:cNvCxnSpPr>
          <p:nvPr/>
        </p:nvCxnSpPr>
        <p:spPr>
          <a:xfrm flipV="1">
            <a:off x="1689705" y="4731228"/>
            <a:ext cx="680883" cy="7454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175427E-4A75-D94C-A5F1-F0B6B1B12F95}"/>
              </a:ext>
            </a:extLst>
          </p:cNvPr>
          <p:cNvSpPr txBox="1"/>
          <p:nvPr/>
        </p:nvSpPr>
        <p:spPr>
          <a:xfrm>
            <a:off x="6634714" y="3214427"/>
            <a:ext cx="4024193" cy="338554"/>
          </a:xfrm>
          <a:prstGeom prst="rect">
            <a:avLst/>
          </a:prstGeom>
          <a:solidFill>
            <a:schemeClr val="bg1"/>
          </a:solidFill>
        </p:spPr>
        <p:txBody>
          <a:bodyPr wrap="square" rtlCol="0">
            <a:spAutoFit/>
          </a:bodyPr>
          <a:lstStyle/>
          <a:p>
            <a:pPr algn="ctr"/>
            <a:r>
              <a:rPr lang="en-US" sz="1600" dirty="0"/>
              <a:t>IMERG and CYGNSS Observations</a:t>
            </a:r>
          </a:p>
        </p:txBody>
      </p:sp>
      <p:sp>
        <p:nvSpPr>
          <p:cNvPr id="15" name="Rectangle 14">
            <a:extLst>
              <a:ext uri="{FF2B5EF4-FFF2-40B4-BE49-F238E27FC236}">
                <a16:creationId xmlns:a16="http://schemas.microsoft.com/office/drawing/2014/main" id="{25D5D10B-6325-9045-BA62-81E4741AD19C}"/>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7"/>
              </a:rPr>
              <a:t>jason.b.roberts@nasa.gov</a:t>
            </a:r>
            <a:r>
              <a:rPr lang="en-US" b="1" dirty="0">
                <a:solidFill>
                  <a:schemeClr val="tx1"/>
                </a:solidFill>
              </a:rPr>
              <a:t>  </a:t>
            </a:r>
          </a:p>
        </p:txBody>
      </p:sp>
    </p:spTree>
    <p:extLst>
      <p:ext uri="{BB962C8B-B14F-4D97-AF65-F5344CB8AC3E}">
        <p14:creationId xmlns:p14="http://schemas.microsoft.com/office/powerpoint/2010/main" val="3171714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4E31CD-4620-FB4B-A2E3-1C4ED2BB1496}"/>
              </a:ext>
            </a:extLst>
          </p:cNvPr>
          <p:cNvPicPr>
            <a:picLocks noChangeAspect="1"/>
          </p:cNvPicPr>
          <p:nvPr/>
        </p:nvPicPr>
        <p:blipFill>
          <a:blip r:embed="rId3"/>
          <a:stretch>
            <a:fillRect/>
          </a:stretch>
        </p:blipFill>
        <p:spPr>
          <a:xfrm>
            <a:off x="24789" y="3418840"/>
            <a:ext cx="5909076" cy="3128077"/>
          </a:xfrm>
          <a:prstGeom prst="rect">
            <a:avLst/>
          </a:prstGeom>
        </p:spPr>
      </p:pic>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CYGNSS Performance in Convection</a:t>
            </a:r>
            <a:endParaRPr lang="en-US" sz="3600" b="1" i="1" dirty="0">
              <a:solidFill>
                <a:schemeClr val="tx1"/>
              </a:solidFill>
            </a:endParaRP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61" y="-50800"/>
            <a:ext cx="1304015" cy="1097280"/>
          </a:xfrm>
          <a:prstGeom prst="rect">
            <a:avLst/>
          </a:prstGeom>
        </p:spPr>
      </p:pic>
      <p:sp>
        <p:nvSpPr>
          <p:cNvPr id="9" name="Rectangle 8">
            <a:extLst>
              <a:ext uri="{FF2B5EF4-FFF2-40B4-BE49-F238E27FC236}">
                <a16:creationId xmlns:a16="http://schemas.microsoft.com/office/drawing/2014/main" id="{F9349FD4-E8A9-8D4E-A24C-C404FEE50F40}"/>
              </a:ext>
            </a:extLst>
          </p:cNvPr>
          <p:cNvSpPr/>
          <p:nvPr/>
        </p:nvSpPr>
        <p:spPr>
          <a:xfrm>
            <a:off x="446730" y="1155641"/>
            <a:ext cx="11461411" cy="1938992"/>
          </a:xfrm>
          <a:prstGeom prst="rect">
            <a:avLst/>
          </a:prstGeom>
        </p:spPr>
        <p:txBody>
          <a:bodyPr wrap="square">
            <a:spAutoFit/>
          </a:bodyPr>
          <a:lstStyle/>
          <a:p>
            <a:r>
              <a:rPr lang="en-US" sz="2400" b="1" dirty="0">
                <a:ea typeface="Calibri" panose="020F0502020204030204" pitchFamily="34" charset="0"/>
                <a:cs typeface="Calibri" panose="020F0502020204030204" pitchFamily="34" charset="0"/>
              </a:rPr>
              <a:t>Motivation: CYGNSS observations are likely to provide their most added-value by sampling where typical microwave-based estimates of wind speed are missing due to the presence of very thick clouds and/or precipitation.</a:t>
            </a:r>
          </a:p>
          <a:p>
            <a:endParaRPr lang="en-US" sz="2400" b="1" dirty="0">
              <a:ea typeface="Calibri" panose="020F0502020204030204" pitchFamily="34" charset="0"/>
              <a:cs typeface="Calibri" panose="020F0502020204030204" pitchFamily="34" charset="0"/>
            </a:endParaRPr>
          </a:p>
          <a:p>
            <a:r>
              <a:rPr lang="en-US" sz="2400" b="1" dirty="0">
                <a:ea typeface="Calibri" panose="020F0502020204030204" pitchFamily="34" charset="0"/>
                <a:cs typeface="Calibri" panose="020F0502020204030204" pitchFamily="34" charset="0"/>
              </a:rPr>
              <a:t>Goal: Provide an assessment of CYGNSS performance in these conditions</a:t>
            </a:r>
          </a:p>
        </p:txBody>
      </p:sp>
      <p:pic>
        <p:nvPicPr>
          <p:cNvPr id="3" name="Picture 2">
            <a:extLst>
              <a:ext uri="{FF2B5EF4-FFF2-40B4-BE49-F238E27FC236}">
                <a16:creationId xmlns:a16="http://schemas.microsoft.com/office/drawing/2014/main" id="{A96D761F-D37D-C34D-9E8C-96CC969C28C2}"/>
              </a:ext>
            </a:extLst>
          </p:cNvPr>
          <p:cNvPicPr>
            <a:picLocks noChangeAspect="1"/>
          </p:cNvPicPr>
          <p:nvPr/>
        </p:nvPicPr>
        <p:blipFill>
          <a:blip r:embed="rId6"/>
          <a:stretch>
            <a:fillRect/>
          </a:stretch>
        </p:blipFill>
        <p:spPr>
          <a:xfrm>
            <a:off x="5932691" y="3418840"/>
            <a:ext cx="6077171" cy="2959578"/>
          </a:xfrm>
          <a:prstGeom prst="rect">
            <a:avLst/>
          </a:prstGeom>
        </p:spPr>
      </p:pic>
      <p:sp>
        <p:nvSpPr>
          <p:cNvPr id="11" name="TextBox 10">
            <a:extLst>
              <a:ext uri="{FF2B5EF4-FFF2-40B4-BE49-F238E27FC236}">
                <a16:creationId xmlns:a16="http://schemas.microsoft.com/office/drawing/2014/main" id="{67E53A33-DF99-DD47-BC93-66BFFC151F4B}"/>
              </a:ext>
            </a:extLst>
          </p:cNvPr>
          <p:cNvSpPr txBox="1"/>
          <p:nvPr/>
        </p:nvSpPr>
        <p:spPr>
          <a:xfrm>
            <a:off x="446730" y="3214945"/>
            <a:ext cx="5311008" cy="338554"/>
          </a:xfrm>
          <a:prstGeom prst="rect">
            <a:avLst/>
          </a:prstGeom>
          <a:solidFill>
            <a:schemeClr val="bg1"/>
          </a:solidFill>
        </p:spPr>
        <p:txBody>
          <a:bodyPr wrap="square" rtlCol="0">
            <a:spAutoFit/>
          </a:bodyPr>
          <a:lstStyle/>
          <a:p>
            <a:pPr algn="ctr"/>
            <a:r>
              <a:rPr lang="en-US" sz="1600" dirty="0"/>
              <a:t>RSS GMI Wind Speeds, Crosses=37V-37H Minimum</a:t>
            </a:r>
          </a:p>
        </p:txBody>
      </p:sp>
      <p:sp>
        <p:nvSpPr>
          <p:cNvPr id="12" name="TextBox 11">
            <a:extLst>
              <a:ext uri="{FF2B5EF4-FFF2-40B4-BE49-F238E27FC236}">
                <a16:creationId xmlns:a16="http://schemas.microsoft.com/office/drawing/2014/main" id="{D14264C4-E51B-E245-A5F4-30C579BECB4A}"/>
              </a:ext>
            </a:extLst>
          </p:cNvPr>
          <p:cNvSpPr txBox="1"/>
          <p:nvPr/>
        </p:nvSpPr>
        <p:spPr>
          <a:xfrm>
            <a:off x="395851" y="4620037"/>
            <a:ext cx="898003" cy="369332"/>
          </a:xfrm>
          <a:prstGeom prst="rect">
            <a:avLst/>
          </a:prstGeom>
          <a:noFill/>
        </p:spPr>
        <p:txBody>
          <a:bodyPr wrap="none" rtlCol="0">
            <a:spAutoFit/>
          </a:bodyPr>
          <a:lstStyle/>
          <a:p>
            <a:r>
              <a:rPr lang="en-US" dirty="0"/>
              <a:t>Missing</a:t>
            </a:r>
          </a:p>
        </p:txBody>
      </p:sp>
      <p:cxnSp>
        <p:nvCxnSpPr>
          <p:cNvPr id="14" name="Straight Arrow Connector 13">
            <a:extLst>
              <a:ext uri="{FF2B5EF4-FFF2-40B4-BE49-F238E27FC236}">
                <a16:creationId xmlns:a16="http://schemas.microsoft.com/office/drawing/2014/main" id="{5C9E34C3-ABDA-514C-81CC-D5D926AC641C}"/>
              </a:ext>
            </a:extLst>
          </p:cNvPr>
          <p:cNvCxnSpPr>
            <a:cxnSpLocks/>
          </p:cNvCxnSpPr>
          <p:nvPr/>
        </p:nvCxnSpPr>
        <p:spPr>
          <a:xfrm flipV="1">
            <a:off x="1293854" y="4577505"/>
            <a:ext cx="1066574" cy="1846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0675C7B-F635-8347-AB5A-13D1ACB70082}"/>
              </a:ext>
            </a:extLst>
          </p:cNvPr>
          <p:cNvSpPr txBox="1"/>
          <p:nvPr/>
        </p:nvSpPr>
        <p:spPr>
          <a:xfrm>
            <a:off x="1286005" y="5447057"/>
            <a:ext cx="1354858" cy="369332"/>
          </a:xfrm>
          <a:prstGeom prst="rect">
            <a:avLst/>
          </a:prstGeom>
          <a:noFill/>
        </p:spPr>
        <p:txBody>
          <a:bodyPr wrap="none" rtlCol="0">
            <a:spAutoFit/>
          </a:bodyPr>
          <a:lstStyle/>
          <a:p>
            <a:r>
              <a:rPr lang="en-US" dirty="0"/>
              <a:t>Δ37GHz Min</a:t>
            </a:r>
          </a:p>
        </p:txBody>
      </p:sp>
      <p:cxnSp>
        <p:nvCxnSpPr>
          <p:cNvPr id="18" name="Straight Arrow Connector 17">
            <a:extLst>
              <a:ext uri="{FF2B5EF4-FFF2-40B4-BE49-F238E27FC236}">
                <a16:creationId xmlns:a16="http://schemas.microsoft.com/office/drawing/2014/main" id="{0FDD6F90-0B07-5C45-A5EB-566F5DF58FE9}"/>
              </a:ext>
            </a:extLst>
          </p:cNvPr>
          <p:cNvCxnSpPr>
            <a:cxnSpLocks/>
          </p:cNvCxnSpPr>
          <p:nvPr/>
        </p:nvCxnSpPr>
        <p:spPr>
          <a:xfrm flipV="1">
            <a:off x="1700338" y="4778733"/>
            <a:ext cx="670723" cy="6873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175427E-4A75-D94C-A5F1-F0B6B1B12F95}"/>
              </a:ext>
            </a:extLst>
          </p:cNvPr>
          <p:cNvSpPr txBox="1"/>
          <p:nvPr/>
        </p:nvSpPr>
        <p:spPr>
          <a:xfrm>
            <a:off x="6634714" y="3214427"/>
            <a:ext cx="4024193" cy="338554"/>
          </a:xfrm>
          <a:prstGeom prst="rect">
            <a:avLst/>
          </a:prstGeom>
          <a:solidFill>
            <a:schemeClr val="bg1"/>
          </a:solidFill>
        </p:spPr>
        <p:txBody>
          <a:bodyPr wrap="square" rtlCol="0">
            <a:spAutoFit/>
          </a:bodyPr>
          <a:lstStyle/>
          <a:p>
            <a:pPr algn="ctr"/>
            <a:r>
              <a:rPr lang="en-US" sz="1600" dirty="0"/>
              <a:t>IMERG and CYGNSS Observations</a:t>
            </a:r>
          </a:p>
        </p:txBody>
      </p:sp>
      <p:sp>
        <p:nvSpPr>
          <p:cNvPr id="15" name="Rectangle 14">
            <a:extLst>
              <a:ext uri="{FF2B5EF4-FFF2-40B4-BE49-F238E27FC236}">
                <a16:creationId xmlns:a16="http://schemas.microsoft.com/office/drawing/2014/main" id="{B6B2A467-F7C1-9641-9E91-7A34C009FE01}"/>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7"/>
              </a:rPr>
              <a:t>jason.b.roberts@nasa.gov</a:t>
            </a:r>
            <a:r>
              <a:rPr lang="en-US" b="1" dirty="0">
                <a:solidFill>
                  <a:schemeClr val="tx1"/>
                </a:solidFill>
              </a:rPr>
              <a:t>  </a:t>
            </a:r>
          </a:p>
        </p:txBody>
      </p:sp>
    </p:spTree>
    <p:extLst>
      <p:ext uri="{BB962C8B-B14F-4D97-AF65-F5344CB8AC3E}">
        <p14:creationId xmlns:p14="http://schemas.microsoft.com/office/powerpoint/2010/main" val="230746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chemeClr val="tx1"/>
                </a:solidFill>
              </a:rPr>
              <a:t>Detection of Convective Features</a:t>
            </a: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1" y="-50800"/>
            <a:ext cx="1304015" cy="1097280"/>
          </a:xfrm>
          <a:prstGeom prst="rect">
            <a:avLst/>
          </a:prstGeom>
        </p:spPr>
      </p:pic>
      <p:sp>
        <p:nvSpPr>
          <p:cNvPr id="9" name="Rectangle 8">
            <a:extLst>
              <a:ext uri="{FF2B5EF4-FFF2-40B4-BE49-F238E27FC236}">
                <a16:creationId xmlns:a16="http://schemas.microsoft.com/office/drawing/2014/main" id="{F9349FD4-E8A9-8D4E-A24C-C404FEE50F40}"/>
              </a:ext>
            </a:extLst>
          </p:cNvPr>
          <p:cNvSpPr/>
          <p:nvPr/>
        </p:nvSpPr>
        <p:spPr>
          <a:xfrm>
            <a:off x="446730" y="1155641"/>
            <a:ext cx="11461411" cy="2308324"/>
          </a:xfrm>
          <a:prstGeom prst="rect">
            <a:avLst/>
          </a:prstGeom>
        </p:spPr>
        <p:txBody>
          <a:bodyPr wrap="square">
            <a:spAutoFit/>
          </a:bodyPr>
          <a:lstStyle/>
          <a:p>
            <a:pPr marL="342900"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We have used feature identification algorithms applied to to swath-level observations of the  Δ37=37V-37H GHz from GMI, AMSR2, and F16</a:t>
            </a:r>
          </a:p>
          <a:p>
            <a:pPr marL="800100" lvl="1"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Specifically, we find features where Δ37&lt;45K</a:t>
            </a:r>
          </a:p>
          <a:p>
            <a:pPr marL="800100" lvl="1"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Zonal statistics are computed for these feature</a:t>
            </a:r>
            <a:r>
              <a:rPr lang="en-US" sz="2400" b="1" i="1" dirty="0">
                <a:ea typeface="Calibri" panose="020F0502020204030204" pitchFamily="34" charset="0"/>
                <a:cs typeface="Calibri" panose="020F0502020204030204" pitchFamily="34" charset="0"/>
              </a:rPr>
              <a:t>s</a:t>
            </a:r>
          </a:p>
          <a:p>
            <a:pPr marL="1257300" lvl="2" indent="-342900">
              <a:buFont typeface="Arial" panose="020B0604020202020204" pitchFamily="34" charset="0"/>
              <a:buChar char="•"/>
            </a:pPr>
            <a:r>
              <a:rPr lang="en-US" sz="2400" b="1" i="1" dirty="0">
                <a:solidFill>
                  <a:schemeClr val="bg2">
                    <a:lumMod val="25000"/>
                  </a:schemeClr>
                </a:solidFill>
                <a:ea typeface="Calibri" panose="020F0502020204030204" pitchFamily="34" charset="0"/>
                <a:cs typeface="Calibri" panose="020F0502020204030204" pitchFamily="34" charset="0"/>
              </a:rPr>
              <a:t>GPROF Convective Rainfall</a:t>
            </a:r>
          </a:p>
          <a:p>
            <a:pPr marL="1257300" lvl="2" indent="-342900">
              <a:buFont typeface="Arial" panose="020B0604020202020204" pitchFamily="34" charset="0"/>
              <a:buChar char="•"/>
            </a:pPr>
            <a:endParaRPr lang="en-US" sz="2400" b="1" dirty="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D155780-4F58-DE40-BCCA-A69B10B230E7}"/>
              </a:ext>
            </a:extLst>
          </p:cNvPr>
          <p:cNvPicPr/>
          <p:nvPr/>
        </p:nvPicPr>
        <p:blipFill>
          <a:blip r:embed="rId5">
            <a:extLst>
              <a:ext uri="{28A0092B-C50C-407E-A947-70E740481C1C}">
                <a14:useLocalDpi xmlns:a14="http://schemas.microsoft.com/office/drawing/2010/main" val="0"/>
              </a:ext>
            </a:extLst>
          </a:blip>
          <a:stretch>
            <a:fillRect/>
          </a:stretch>
        </p:blipFill>
        <p:spPr>
          <a:xfrm>
            <a:off x="2552050" y="3399285"/>
            <a:ext cx="3324059" cy="2976613"/>
          </a:xfrm>
          <a:prstGeom prst="rect">
            <a:avLst/>
          </a:prstGeom>
        </p:spPr>
      </p:pic>
      <p:sp>
        <p:nvSpPr>
          <p:cNvPr id="2" name="TextBox 1">
            <a:extLst>
              <a:ext uri="{FF2B5EF4-FFF2-40B4-BE49-F238E27FC236}">
                <a16:creationId xmlns:a16="http://schemas.microsoft.com/office/drawing/2014/main" id="{E9CE3981-DC7D-3E4B-A4FE-F6CDD54D522C}"/>
              </a:ext>
            </a:extLst>
          </p:cNvPr>
          <p:cNvSpPr txBox="1"/>
          <p:nvPr/>
        </p:nvSpPr>
        <p:spPr>
          <a:xfrm>
            <a:off x="227037" y="3614457"/>
            <a:ext cx="2481135" cy="2585323"/>
          </a:xfrm>
          <a:prstGeom prst="rect">
            <a:avLst/>
          </a:prstGeom>
          <a:noFill/>
        </p:spPr>
        <p:txBody>
          <a:bodyPr wrap="square" rtlCol="0">
            <a:spAutoFit/>
          </a:bodyPr>
          <a:lstStyle/>
          <a:p>
            <a:r>
              <a:rPr lang="en-US" b="1" dirty="0"/>
              <a:t>Feature Metrics:</a:t>
            </a:r>
          </a:p>
          <a:p>
            <a:pPr marL="285750" indent="-285750">
              <a:buFont typeface="Arial" panose="020B0604020202020204" pitchFamily="34" charset="0"/>
              <a:buChar char="•"/>
            </a:pPr>
            <a:r>
              <a:rPr lang="en-US" i="1" dirty="0"/>
              <a:t>Min</a:t>
            </a:r>
            <a:r>
              <a:rPr lang="en-US" i="1" dirty="0">
                <a:ea typeface="Calibri" panose="020F0502020204030204" pitchFamily="34" charset="0"/>
                <a:cs typeface="Calibri" panose="020F0502020204030204" pitchFamily="34" charset="0"/>
              </a:rPr>
              <a:t>Δ37,</a:t>
            </a:r>
          </a:p>
          <a:p>
            <a:pPr marL="285750" indent="-285750">
              <a:buFont typeface="Arial" panose="020B0604020202020204" pitchFamily="34" charset="0"/>
              <a:buChar char="•"/>
            </a:pPr>
            <a:r>
              <a:rPr lang="en-US" i="1" dirty="0">
                <a:cs typeface="Calibri" panose="020F0502020204030204" pitchFamily="34" charset="0"/>
              </a:rPr>
              <a:t>GPROF Precipitation,</a:t>
            </a:r>
          </a:p>
          <a:p>
            <a:pPr marL="285750" indent="-285750">
              <a:buFont typeface="Arial" panose="020B0604020202020204" pitchFamily="34" charset="0"/>
              <a:buChar char="•"/>
            </a:pPr>
            <a:r>
              <a:rPr lang="en-US" i="1" dirty="0">
                <a:cs typeface="Calibri" panose="020F0502020204030204" pitchFamily="34" charset="0"/>
              </a:rPr>
              <a:t>GPROF Convective Rain</a:t>
            </a:r>
          </a:p>
          <a:p>
            <a:pPr marL="285750" indent="-285750">
              <a:buFont typeface="Arial" panose="020B0604020202020204" pitchFamily="34" charset="0"/>
              <a:buChar char="•"/>
            </a:pPr>
            <a:r>
              <a:rPr lang="en-US" i="1" dirty="0">
                <a:cs typeface="Calibri" panose="020F0502020204030204" pitchFamily="34" charset="0"/>
              </a:rPr>
              <a:t>#Pixels&lt;Thresholds,</a:t>
            </a:r>
          </a:p>
          <a:p>
            <a:pPr marL="285750" indent="-285750">
              <a:buFont typeface="Arial" panose="020B0604020202020204" pitchFamily="34" charset="0"/>
              <a:buChar char="•"/>
            </a:pPr>
            <a:r>
              <a:rPr lang="en-US" i="1" dirty="0">
                <a:cs typeface="Calibri" panose="020F0502020204030204" pitchFamily="34" charset="0"/>
              </a:rPr>
              <a:t>Min PCT,</a:t>
            </a:r>
          </a:p>
          <a:p>
            <a:pPr marL="285750" indent="-285750">
              <a:buFont typeface="Arial" panose="020B0604020202020204" pitchFamily="34" charset="0"/>
              <a:buChar char="•"/>
            </a:pPr>
            <a:r>
              <a:rPr lang="en-US" i="1" dirty="0">
                <a:cs typeface="Calibri" panose="020F0502020204030204" pitchFamily="34" charset="0"/>
              </a:rPr>
              <a:t>Temps @ Min</a:t>
            </a:r>
            <a:r>
              <a:rPr lang="en-US" i="1" dirty="0">
                <a:ea typeface="Calibri" panose="020F0502020204030204" pitchFamily="34" charset="0"/>
                <a:cs typeface="Calibri" panose="020F0502020204030204" pitchFamily="34" charset="0"/>
              </a:rPr>
              <a:t>Δ37,</a:t>
            </a:r>
          </a:p>
          <a:p>
            <a:pPr marL="285750" indent="-285750">
              <a:buFont typeface="Arial" panose="020B0604020202020204" pitchFamily="34" charset="0"/>
              <a:buChar char="•"/>
            </a:pPr>
            <a:r>
              <a:rPr lang="en-US" i="1" dirty="0">
                <a:cs typeface="Calibri" panose="020F0502020204030204" pitchFamily="34" charset="0"/>
              </a:rPr>
              <a:t>etc.</a:t>
            </a:r>
          </a:p>
        </p:txBody>
      </p:sp>
      <p:sp>
        <p:nvSpPr>
          <p:cNvPr id="3" name="TextBox 2">
            <a:extLst>
              <a:ext uri="{FF2B5EF4-FFF2-40B4-BE49-F238E27FC236}">
                <a16:creationId xmlns:a16="http://schemas.microsoft.com/office/drawing/2014/main" id="{96A14BCB-5868-1B4D-B167-0BBBFFFF94AF}"/>
              </a:ext>
            </a:extLst>
          </p:cNvPr>
          <p:cNvSpPr txBox="1"/>
          <p:nvPr/>
        </p:nvSpPr>
        <p:spPr>
          <a:xfrm>
            <a:off x="7924825" y="2968808"/>
            <a:ext cx="2085123" cy="369332"/>
          </a:xfrm>
          <a:prstGeom prst="rect">
            <a:avLst/>
          </a:prstGeom>
          <a:noFill/>
        </p:spPr>
        <p:txBody>
          <a:bodyPr wrap="none" rtlCol="0">
            <a:spAutoFit/>
          </a:bodyPr>
          <a:lstStyle/>
          <a:p>
            <a:r>
              <a:rPr lang="en-US" b="1" dirty="0"/>
              <a:t>~19 million features</a:t>
            </a:r>
          </a:p>
        </p:txBody>
      </p:sp>
      <p:grpSp>
        <p:nvGrpSpPr>
          <p:cNvPr id="4" name="Group 3">
            <a:extLst>
              <a:ext uri="{FF2B5EF4-FFF2-40B4-BE49-F238E27FC236}">
                <a16:creationId xmlns:a16="http://schemas.microsoft.com/office/drawing/2014/main" id="{6CA50BDF-00AD-124F-A01E-8B6B06519AF0}"/>
              </a:ext>
            </a:extLst>
          </p:cNvPr>
          <p:cNvGrpSpPr/>
          <p:nvPr/>
        </p:nvGrpSpPr>
        <p:grpSpPr>
          <a:xfrm>
            <a:off x="6470601" y="3266767"/>
            <a:ext cx="4817826" cy="3051265"/>
            <a:chOff x="7196537" y="3294687"/>
            <a:chExt cx="4817826" cy="3051265"/>
          </a:xfrm>
        </p:grpSpPr>
        <p:pic>
          <p:nvPicPr>
            <p:cNvPr id="10" name="Picture 9" descr="Map&#10;&#10;Description automatically generated">
              <a:extLst>
                <a:ext uri="{FF2B5EF4-FFF2-40B4-BE49-F238E27FC236}">
                  <a16:creationId xmlns:a16="http://schemas.microsoft.com/office/drawing/2014/main" id="{AF57D6CD-F81A-0141-A231-1F5C60331923}"/>
                </a:ext>
              </a:extLst>
            </p:cNvPr>
            <p:cNvPicPr/>
            <p:nvPr/>
          </p:nvPicPr>
          <p:blipFill rotWithShape="1">
            <a:blip r:embed="rId6" cstate="print">
              <a:extLst>
                <a:ext uri="{28A0092B-C50C-407E-A947-70E740481C1C}">
                  <a14:useLocalDpi xmlns:a14="http://schemas.microsoft.com/office/drawing/2010/main" val="0"/>
                </a:ext>
              </a:extLst>
            </a:blip>
            <a:srcRect l="1420" r="2210"/>
            <a:stretch/>
          </p:blipFill>
          <p:spPr bwMode="auto">
            <a:xfrm>
              <a:off x="7196537" y="3523625"/>
              <a:ext cx="4817826" cy="2822327"/>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A8618434-5332-F24D-96CC-7CA8239E26E8}"/>
                </a:ext>
              </a:extLst>
            </p:cNvPr>
            <p:cNvSpPr txBox="1"/>
            <p:nvPr/>
          </p:nvSpPr>
          <p:spPr>
            <a:xfrm>
              <a:off x="8110937" y="3294687"/>
              <a:ext cx="3324059" cy="338554"/>
            </a:xfrm>
            <a:prstGeom prst="rect">
              <a:avLst/>
            </a:prstGeom>
            <a:solidFill>
              <a:schemeClr val="bg1"/>
            </a:solidFill>
          </p:spPr>
          <p:txBody>
            <a:bodyPr wrap="square" rtlCol="0">
              <a:spAutoFit/>
            </a:bodyPr>
            <a:lstStyle/>
            <a:p>
              <a:r>
                <a:rPr lang="en-US" sz="1600" b="1" dirty="0"/>
                <a:t>Feature Counts: March 2017 - NRT</a:t>
              </a:r>
            </a:p>
          </p:txBody>
        </p:sp>
      </p:grpSp>
      <p:sp>
        <p:nvSpPr>
          <p:cNvPr id="12" name="TextBox 11">
            <a:extLst>
              <a:ext uri="{FF2B5EF4-FFF2-40B4-BE49-F238E27FC236}">
                <a16:creationId xmlns:a16="http://schemas.microsoft.com/office/drawing/2014/main" id="{0E53B24C-5005-384F-84CB-ED288395D376}"/>
              </a:ext>
            </a:extLst>
          </p:cNvPr>
          <p:cNvSpPr txBox="1"/>
          <p:nvPr/>
        </p:nvSpPr>
        <p:spPr>
          <a:xfrm>
            <a:off x="8879514" y="5645782"/>
            <a:ext cx="1667572" cy="369332"/>
          </a:xfrm>
          <a:prstGeom prst="rect">
            <a:avLst/>
          </a:prstGeom>
          <a:noFill/>
        </p:spPr>
        <p:txBody>
          <a:bodyPr wrap="none" rtlCol="0">
            <a:spAutoFit/>
          </a:bodyPr>
          <a:lstStyle/>
          <a:p>
            <a:r>
              <a:rPr lang="en-US" dirty="0"/>
              <a:t>Example Month</a:t>
            </a:r>
          </a:p>
        </p:txBody>
      </p:sp>
      <p:sp>
        <p:nvSpPr>
          <p:cNvPr id="13" name="Rectangle 12">
            <a:extLst>
              <a:ext uri="{FF2B5EF4-FFF2-40B4-BE49-F238E27FC236}">
                <a16:creationId xmlns:a16="http://schemas.microsoft.com/office/drawing/2014/main" id="{CFFE2E37-3334-A142-BA04-18E7A4FE1C06}"/>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7"/>
              </a:rPr>
              <a:t>jason.b.roberts@nasa.gov</a:t>
            </a:r>
            <a:r>
              <a:rPr lang="en-US" b="1" dirty="0">
                <a:solidFill>
                  <a:schemeClr val="tx1"/>
                </a:solidFill>
              </a:rPr>
              <a:t>  </a:t>
            </a:r>
          </a:p>
        </p:txBody>
      </p:sp>
    </p:spTree>
    <p:extLst>
      <p:ext uri="{BB962C8B-B14F-4D97-AF65-F5344CB8AC3E}">
        <p14:creationId xmlns:p14="http://schemas.microsoft.com/office/powerpoint/2010/main" val="3244763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Wind Speed Intercomparisons</a:t>
            </a: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1" y="-50800"/>
            <a:ext cx="1304015" cy="1097280"/>
          </a:xfrm>
          <a:prstGeom prst="rect">
            <a:avLst/>
          </a:prstGeom>
        </p:spPr>
      </p:pic>
      <p:sp>
        <p:nvSpPr>
          <p:cNvPr id="12" name="Rectangle 11">
            <a:extLst>
              <a:ext uri="{FF2B5EF4-FFF2-40B4-BE49-F238E27FC236}">
                <a16:creationId xmlns:a16="http://schemas.microsoft.com/office/drawing/2014/main" id="{14E113D9-BFBF-954E-8A72-C8909C84ED7C}"/>
              </a:ext>
            </a:extLst>
          </p:cNvPr>
          <p:cNvSpPr/>
          <p:nvPr/>
        </p:nvSpPr>
        <p:spPr>
          <a:xfrm>
            <a:off x="446730" y="1155641"/>
            <a:ext cx="11623350" cy="5078313"/>
          </a:xfrm>
          <a:prstGeom prst="rect">
            <a:avLst/>
          </a:prstGeom>
        </p:spPr>
        <p:txBody>
          <a:bodyPr wrap="square">
            <a:spAutoFit/>
          </a:bodyPr>
          <a:lstStyle/>
          <a:p>
            <a:r>
              <a:rPr lang="en-US" b="1" dirty="0">
                <a:ea typeface="Calibri" panose="020F0502020204030204" pitchFamily="34" charset="0"/>
                <a:cs typeface="Calibri" panose="020F0502020204030204" pitchFamily="34" charset="0"/>
              </a:rPr>
              <a:t>Collocation Criteria and Products:</a:t>
            </a:r>
          </a:p>
          <a:p>
            <a:pPr marL="342900" indent="-342900">
              <a:buFont typeface="Arial" panose="020B0604020202020204" pitchFamily="34" charset="0"/>
              <a:buChar char="•"/>
            </a:pPr>
            <a:r>
              <a:rPr lang="en-US" b="1" dirty="0">
                <a:ea typeface="Calibri" panose="020F0502020204030204" pitchFamily="34" charset="0"/>
                <a:cs typeface="Calibri" panose="020F0502020204030204" pitchFamily="34" charset="0"/>
              </a:rPr>
              <a:t>Identify collocations — 25km, 30min —  between:</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CYGNSS V3.1 L2</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CYGNSS V3.0 L2</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CYGNSS CDR 1.1</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Remote Sensing Systems:</a:t>
            </a:r>
          </a:p>
          <a:p>
            <a:pPr marL="1257300" lvl="2" indent="-342900">
              <a:buFont typeface="Arial" panose="020B0604020202020204" pitchFamily="34" charset="0"/>
              <a:buChar char="•"/>
            </a:pPr>
            <a:r>
              <a:rPr lang="en-US" b="1" dirty="0">
                <a:ea typeface="Calibri" panose="020F0502020204030204" pitchFamily="34" charset="0"/>
                <a:cs typeface="Calibri" panose="020F0502020204030204" pitchFamily="34" charset="0"/>
              </a:rPr>
              <a:t>ASCAT-A, ASCAT-B, ASCAT-C, </a:t>
            </a:r>
          </a:p>
          <a:p>
            <a:pPr marL="1257300" lvl="2" indent="-342900">
              <a:buFont typeface="Arial" panose="020B0604020202020204" pitchFamily="34" charset="0"/>
              <a:buChar char="•"/>
            </a:pPr>
            <a:r>
              <a:rPr lang="en-US" b="1" dirty="0">
                <a:ea typeface="Calibri" panose="020F0502020204030204" pitchFamily="34" charset="0"/>
                <a:cs typeface="Calibri" panose="020F0502020204030204" pitchFamily="34" charset="0"/>
              </a:rPr>
              <a:t>GMI, AMSR2, </a:t>
            </a:r>
            <a:r>
              <a:rPr lang="en-US" b="1" dirty="0" err="1">
                <a:ea typeface="Calibri" panose="020F0502020204030204" pitchFamily="34" charset="0"/>
                <a:cs typeface="Calibri" panose="020F0502020204030204" pitchFamily="34" charset="0"/>
              </a:rPr>
              <a:t>WindSat</a:t>
            </a:r>
            <a:r>
              <a:rPr lang="en-US" b="1" dirty="0">
                <a:ea typeface="Calibri" panose="020F0502020204030204" pitchFamily="34" charset="0"/>
                <a:cs typeface="Calibri" panose="020F0502020204030204" pitchFamily="34" charset="0"/>
              </a:rPr>
              <a:t>, SMAP, and SSMIS radiometers (F16, F17, F18)</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MERRA2</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ERA5</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IMERG</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Buoy data — GTMBA (TAO/PIRATA/RAMA), NDBC, Coriolis (</a:t>
            </a:r>
            <a:r>
              <a:rPr lang="en-US" b="1" dirty="0" err="1">
                <a:ea typeface="Calibri" panose="020F0502020204030204" pitchFamily="34" charset="0"/>
                <a:cs typeface="Calibri" panose="020F0502020204030204" pitchFamily="34" charset="0"/>
              </a:rPr>
              <a:t>UKMet</a:t>
            </a:r>
            <a:r>
              <a:rPr lang="en-US" b="1" dirty="0">
                <a:ea typeface="Calibri" panose="020F0502020204030204" pitchFamily="34" charset="0"/>
                <a:cs typeface="Calibri" panose="020F0502020204030204" pitchFamily="34" charset="0"/>
              </a:rPr>
              <a:t>/</a:t>
            </a:r>
            <a:r>
              <a:rPr lang="en-US" b="1" dirty="0" err="1">
                <a:ea typeface="Calibri" panose="020F0502020204030204" pitchFamily="34" charset="0"/>
                <a:cs typeface="Calibri" panose="020F0502020204030204" pitchFamily="34" charset="0"/>
              </a:rPr>
              <a:t>MeteoFrance</a:t>
            </a:r>
            <a:r>
              <a:rPr lang="en-US" b="1" dirty="0">
                <a:ea typeface="Calibri" panose="020F0502020204030204" pitchFamily="34" charset="0"/>
                <a:cs typeface="Calibri" panose="020F0502020204030204" pitchFamily="34" charset="0"/>
              </a:rPr>
              <a:t>)</a:t>
            </a:r>
          </a:p>
          <a:p>
            <a:endParaRPr lang="en-US" b="1" dirty="0">
              <a:ea typeface="Calibri" panose="020F0502020204030204" pitchFamily="34" charset="0"/>
              <a:cs typeface="Calibri" panose="020F0502020204030204" pitchFamily="34" charset="0"/>
            </a:endParaRPr>
          </a:p>
          <a:p>
            <a:r>
              <a:rPr lang="en-US" b="1" dirty="0">
                <a:ea typeface="Calibri" panose="020F0502020204030204" pitchFamily="34" charset="0"/>
                <a:cs typeface="Calibri" panose="020F0502020204030204" pitchFamily="34" charset="0"/>
              </a:rPr>
              <a:t>Analyses (MW Wspd, RCG&gt;10 , Equivalent neutral vs. actual winds taken into account):</a:t>
            </a:r>
          </a:p>
          <a:p>
            <a:pPr marL="342900" indent="-342900">
              <a:buFont typeface="Arial" panose="020B0604020202020204" pitchFamily="34" charset="0"/>
              <a:buChar char="•"/>
            </a:pPr>
            <a:r>
              <a:rPr lang="en-US" b="1" dirty="0">
                <a:ea typeface="Calibri" panose="020F0502020204030204" pitchFamily="34" charset="0"/>
                <a:cs typeface="Calibri" panose="020F0502020204030204" pitchFamily="34" charset="0"/>
              </a:rPr>
              <a:t>Validation metrics against buoys and intercomparisons to other sensors and versions</a:t>
            </a:r>
          </a:p>
          <a:p>
            <a:pPr marL="342900" indent="-342900">
              <a:buFont typeface="Arial" panose="020B0604020202020204" pitchFamily="34" charset="0"/>
              <a:buChar char="•"/>
            </a:pPr>
            <a:r>
              <a:rPr lang="en-US" b="1" dirty="0">
                <a:ea typeface="Calibri" panose="020F0502020204030204" pitchFamily="34" charset="0"/>
                <a:cs typeface="Calibri" panose="020F0502020204030204" pitchFamily="34" charset="0"/>
              </a:rPr>
              <a:t>Differences as a function of maximum convective rainfall</a:t>
            </a:r>
          </a:p>
          <a:p>
            <a:pPr marL="342900" indent="-342900">
              <a:buFont typeface="Arial" panose="020B0604020202020204" pitchFamily="34" charset="0"/>
              <a:buChar char="•"/>
            </a:pPr>
            <a:r>
              <a:rPr lang="en-US" b="1" dirty="0">
                <a:ea typeface="Calibri" panose="020F0502020204030204" pitchFamily="34" charset="0"/>
                <a:cs typeface="Calibri" panose="020F0502020204030204" pitchFamily="34" charset="0"/>
              </a:rPr>
              <a:t>Track-based analyses</a:t>
            </a:r>
          </a:p>
          <a:p>
            <a:pPr marL="800100" lvl="1" indent="-342900">
              <a:buFont typeface="Arial" panose="020B0604020202020204" pitchFamily="34" charset="0"/>
              <a:buChar char="•"/>
            </a:pPr>
            <a:r>
              <a:rPr lang="en-US" b="1" dirty="0">
                <a:ea typeface="Calibri" panose="020F0502020204030204" pitchFamily="34" charset="0"/>
                <a:cs typeface="Calibri" panose="020F0502020204030204" pitchFamily="34" charset="0"/>
              </a:rPr>
              <a:t>Isolate wind speed changes from background</a:t>
            </a:r>
          </a:p>
        </p:txBody>
      </p:sp>
      <p:sp>
        <p:nvSpPr>
          <p:cNvPr id="7" name="Rectangle 6">
            <a:extLst>
              <a:ext uri="{FF2B5EF4-FFF2-40B4-BE49-F238E27FC236}">
                <a16:creationId xmlns:a16="http://schemas.microsoft.com/office/drawing/2014/main" id="{242FD4DF-FB14-7E4A-A5E0-D7F2F6277CFA}"/>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5"/>
              </a:rPr>
              <a:t>jason.b.roberts@nasa.gov</a:t>
            </a:r>
            <a:r>
              <a:rPr lang="en-US" b="1" dirty="0">
                <a:solidFill>
                  <a:schemeClr val="tx1"/>
                </a:solidFill>
              </a:rPr>
              <a:t>  </a:t>
            </a:r>
          </a:p>
        </p:txBody>
      </p:sp>
    </p:spTree>
    <p:extLst>
      <p:ext uri="{BB962C8B-B14F-4D97-AF65-F5344CB8AC3E}">
        <p14:creationId xmlns:p14="http://schemas.microsoft.com/office/powerpoint/2010/main" val="1883147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5E2C189-C8FC-CD4F-9296-AFF70C13A692}"/>
              </a:ext>
            </a:extLst>
          </p:cNvPr>
          <p:cNvSpPr/>
          <p:nvPr/>
        </p:nvSpPr>
        <p:spPr>
          <a:xfrm>
            <a:off x="8198379" y="2475884"/>
            <a:ext cx="3839073" cy="3307030"/>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55EB566-4758-5B43-926A-78AB14F26835}"/>
              </a:ext>
            </a:extLst>
          </p:cNvPr>
          <p:cNvSpPr/>
          <p:nvPr/>
        </p:nvSpPr>
        <p:spPr>
          <a:xfrm>
            <a:off x="4138664" y="2475884"/>
            <a:ext cx="3839073" cy="3307030"/>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D486E1E-9DAF-E647-AB97-7FB00C5EEF86}"/>
              </a:ext>
            </a:extLst>
          </p:cNvPr>
          <p:cNvSpPr/>
          <p:nvPr/>
        </p:nvSpPr>
        <p:spPr>
          <a:xfrm>
            <a:off x="72036" y="2480904"/>
            <a:ext cx="3839073" cy="3307030"/>
          </a:xfrm>
          <a:prstGeom prst="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Comparisons with Buoys</a:t>
            </a:r>
            <a:endParaRPr lang="en-US" sz="3600" b="1" i="1" dirty="0">
              <a:solidFill>
                <a:schemeClr val="tx1"/>
              </a:solidFill>
            </a:endParaRP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61" y="-50800"/>
            <a:ext cx="1304015" cy="1097280"/>
          </a:xfrm>
          <a:prstGeom prst="rect">
            <a:avLst/>
          </a:prstGeom>
        </p:spPr>
      </p:pic>
      <p:sp>
        <p:nvSpPr>
          <p:cNvPr id="12" name="Rectangle 11">
            <a:extLst>
              <a:ext uri="{FF2B5EF4-FFF2-40B4-BE49-F238E27FC236}">
                <a16:creationId xmlns:a16="http://schemas.microsoft.com/office/drawing/2014/main" id="{14E113D9-BFBF-954E-8A72-C8909C84ED7C}"/>
              </a:ext>
            </a:extLst>
          </p:cNvPr>
          <p:cNvSpPr/>
          <p:nvPr/>
        </p:nvSpPr>
        <p:spPr>
          <a:xfrm>
            <a:off x="243840" y="1155641"/>
            <a:ext cx="11876124" cy="1107996"/>
          </a:xfrm>
          <a:prstGeom prst="rect">
            <a:avLst/>
          </a:prstGeom>
        </p:spPr>
        <p:txBody>
          <a:bodyPr wrap="square">
            <a:spAutoFit/>
          </a:bodyPr>
          <a:lstStyle/>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V3.0 and CDR1.1 winds are around ~0.5 m/s to slow compared to buoys, better for V3.1  </a:t>
            </a:r>
          </a:p>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RSS winds from radiometers and scatterometers are very consistent with buoys and each other</a:t>
            </a:r>
          </a:p>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RMSE of RSS winds is about 40% lower than CYGNSS observations </a:t>
            </a:r>
          </a:p>
        </p:txBody>
      </p:sp>
      <p:sp>
        <p:nvSpPr>
          <p:cNvPr id="17" name="TextBox 16">
            <a:extLst>
              <a:ext uri="{FF2B5EF4-FFF2-40B4-BE49-F238E27FC236}">
                <a16:creationId xmlns:a16="http://schemas.microsoft.com/office/drawing/2014/main" id="{20D398FE-5BA2-3F49-B437-6AF19AAB2857}"/>
              </a:ext>
            </a:extLst>
          </p:cNvPr>
          <p:cNvSpPr txBox="1"/>
          <p:nvPr/>
        </p:nvSpPr>
        <p:spPr>
          <a:xfrm>
            <a:off x="8319" y="5922616"/>
            <a:ext cx="1827744" cy="338554"/>
          </a:xfrm>
          <a:prstGeom prst="rect">
            <a:avLst/>
          </a:prstGeom>
          <a:noFill/>
        </p:spPr>
        <p:txBody>
          <a:bodyPr wrap="none" rtlCol="0">
            <a:spAutoFit/>
          </a:bodyPr>
          <a:lstStyle/>
          <a:p>
            <a:r>
              <a:rPr lang="en-US" sz="1600" b="1" dirty="0"/>
              <a:t>(</a:t>
            </a:r>
            <a:r>
              <a:rPr lang="en-US" sz="1600" b="1" dirty="0">
                <a:highlight>
                  <a:srgbClr val="FFFF00"/>
                </a:highlight>
              </a:rPr>
              <a:t>Bias</a:t>
            </a:r>
            <a:r>
              <a:rPr lang="en-US" sz="1600" b="1" dirty="0"/>
              <a:t> , RMSE , Rho) </a:t>
            </a:r>
          </a:p>
        </p:txBody>
      </p:sp>
      <p:grpSp>
        <p:nvGrpSpPr>
          <p:cNvPr id="31" name="Group 30">
            <a:extLst>
              <a:ext uri="{FF2B5EF4-FFF2-40B4-BE49-F238E27FC236}">
                <a16:creationId xmlns:a16="http://schemas.microsoft.com/office/drawing/2014/main" id="{264AE6D0-63DB-8D41-99AA-5B5D893DEBB2}"/>
              </a:ext>
            </a:extLst>
          </p:cNvPr>
          <p:cNvGrpSpPr/>
          <p:nvPr/>
        </p:nvGrpSpPr>
        <p:grpSpPr>
          <a:xfrm>
            <a:off x="1765233" y="5799811"/>
            <a:ext cx="2106667" cy="602019"/>
            <a:chOff x="1483398" y="5799811"/>
            <a:chExt cx="2106667" cy="602019"/>
          </a:xfrm>
        </p:grpSpPr>
        <p:sp>
          <p:nvSpPr>
            <p:cNvPr id="19" name="TextBox 18">
              <a:extLst>
                <a:ext uri="{FF2B5EF4-FFF2-40B4-BE49-F238E27FC236}">
                  <a16:creationId xmlns:a16="http://schemas.microsoft.com/office/drawing/2014/main" id="{FE756AB4-A005-EE4E-89C3-493F22429241}"/>
                </a:ext>
              </a:extLst>
            </p:cNvPr>
            <p:cNvSpPr txBox="1"/>
            <p:nvPr/>
          </p:nvSpPr>
          <p:spPr>
            <a:xfrm>
              <a:off x="1541144" y="6063276"/>
              <a:ext cx="1891480" cy="338554"/>
            </a:xfrm>
            <a:prstGeom prst="rect">
              <a:avLst/>
            </a:prstGeom>
            <a:noFill/>
          </p:spPr>
          <p:txBody>
            <a:bodyPr wrap="none" rtlCol="0">
              <a:spAutoFit/>
            </a:bodyPr>
            <a:lstStyle/>
            <a:p>
              <a:r>
                <a:rPr lang="en-US" sz="1600" b="1" dirty="0"/>
                <a:t>RSS(</a:t>
              </a:r>
              <a:r>
                <a:rPr lang="en-US" sz="1600" b="1" dirty="0">
                  <a:highlight>
                    <a:srgbClr val="FFFF00"/>
                  </a:highlight>
                </a:rPr>
                <a:t>-0.11</a:t>
              </a:r>
              <a:r>
                <a:rPr lang="en-US" sz="1600" b="1" dirty="0"/>
                <a:t>,1.14,0.91)</a:t>
              </a:r>
            </a:p>
          </p:txBody>
        </p:sp>
        <p:sp>
          <p:nvSpPr>
            <p:cNvPr id="20" name="TextBox 19">
              <a:extLst>
                <a:ext uri="{FF2B5EF4-FFF2-40B4-BE49-F238E27FC236}">
                  <a16:creationId xmlns:a16="http://schemas.microsoft.com/office/drawing/2014/main" id="{4B428F9F-471D-A746-AA44-7CCE63516FB5}"/>
                </a:ext>
              </a:extLst>
            </p:cNvPr>
            <p:cNvSpPr txBox="1"/>
            <p:nvPr/>
          </p:nvSpPr>
          <p:spPr>
            <a:xfrm>
              <a:off x="1483398" y="5799811"/>
              <a:ext cx="2106667" cy="338554"/>
            </a:xfrm>
            <a:prstGeom prst="rect">
              <a:avLst/>
            </a:prstGeom>
            <a:noFill/>
          </p:spPr>
          <p:txBody>
            <a:bodyPr wrap="none" rtlCol="0">
              <a:spAutoFit/>
            </a:bodyPr>
            <a:lstStyle/>
            <a:p>
              <a:r>
                <a:rPr lang="en-US" sz="1600" b="1" dirty="0"/>
                <a:t>V3.0(</a:t>
              </a:r>
              <a:r>
                <a:rPr lang="en-US" sz="1600" b="1" dirty="0">
                  <a:highlight>
                    <a:srgbClr val="FFFF00"/>
                  </a:highlight>
                </a:rPr>
                <a:t>-0.52</a:t>
              </a:r>
              <a:r>
                <a:rPr lang="en-US" sz="1600" b="1" dirty="0"/>
                <a:t>,1.98,0.72)   </a:t>
              </a:r>
            </a:p>
          </p:txBody>
        </p:sp>
      </p:grpSp>
      <p:sp>
        <p:nvSpPr>
          <p:cNvPr id="21" name="TextBox 20">
            <a:extLst>
              <a:ext uri="{FF2B5EF4-FFF2-40B4-BE49-F238E27FC236}">
                <a16:creationId xmlns:a16="http://schemas.microsoft.com/office/drawing/2014/main" id="{D1C91F67-01A4-7547-BD58-3A4C7096A41C}"/>
              </a:ext>
            </a:extLst>
          </p:cNvPr>
          <p:cNvSpPr txBox="1"/>
          <p:nvPr/>
        </p:nvSpPr>
        <p:spPr>
          <a:xfrm>
            <a:off x="4828887" y="5995161"/>
            <a:ext cx="1891480" cy="338554"/>
          </a:xfrm>
          <a:prstGeom prst="rect">
            <a:avLst/>
          </a:prstGeom>
          <a:noFill/>
        </p:spPr>
        <p:txBody>
          <a:bodyPr wrap="none" rtlCol="0">
            <a:spAutoFit/>
          </a:bodyPr>
          <a:lstStyle/>
          <a:p>
            <a:r>
              <a:rPr lang="en-US" sz="1600" b="1" dirty="0"/>
              <a:t>RSS(</a:t>
            </a:r>
            <a:r>
              <a:rPr lang="en-US" sz="1600" b="1" dirty="0">
                <a:highlight>
                  <a:srgbClr val="FFFF00"/>
                </a:highlight>
              </a:rPr>
              <a:t>-0.10</a:t>
            </a:r>
            <a:r>
              <a:rPr lang="en-US" sz="1600" b="1" dirty="0"/>
              <a:t>,1.10,0.92)</a:t>
            </a:r>
          </a:p>
        </p:txBody>
      </p:sp>
      <p:sp>
        <p:nvSpPr>
          <p:cNvPr id="2" name="TextBox 1">
            <a:extLst>
              <a:ext uri="{FF2B5EF4-FFF2-40B4-BE49-F238E27FC236}">
                <a16:creationId xmlns:a16="http://schemas.microsoft.com/office/drawing/2014/main" id="{0F4B5888-348F-C849-9848-79FF051835FC}"/>
              </a:ext>
            </a:extLst>
          </p:cNvPr>
          <p:cNvSpPr txBox="1"/>
          <p:nvPr/>
        </p:nvSpPr>
        <p:spPr>
          <a:xfrm>
            <a:off x="366766" y="2666202"/>
            <a:ext cx="2326727" cy="923330"/>
          </a:xfrm>
          <a:prstGeom prst="rect">
            <a:avLst/>
          </a:prstGeom>
          <a:noFill/>
        </p:spPr>
        <p:txBody>
          <a:bodyPr wrap="none" rtlCol="0">
            <a:spAutoFit/>
          </a:bodyPr>
          <a:lstStyle/>
          <a:p>
            <a:r>
              <a:rPr lang="en-US" b="1" dirty="0"/>
              <a:t>CYGNSS (Blue)</a:t>
            </a:r>
          </a:p>
          <a:p>
            <a:r>
              <a:rPr lang="en-US" b="1" dirty="0"/>
              <a:t>Radiometers (Black)</a:t>
            </a:r>
          </a:p>
          <a:p>
            <a:r>
              <a:rPr lang="en-US" b="1" dirty="0"/>
              <a:t>Scatterometer (Green)</a:t>
            </a:r>
          </a:p>
        </p:txBody>
      </p:sp>
      <p:sp>
        <p:nvSpPr>
          <p:cNvPr id="32" name="Rectangle 31">
            <a:extLst>
              <a:ext uri="{FF2B5EF4-FFF2-40B4-BE49-F238E27FC236}">
                <a16:creationId xmlns:a16="http://schemas.microsoft.com/office/drawing/2014/main" id="{5CA8F170-AB55-CF42-9028-119A1A63706B}"/>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8"/>
              </a:rPr>
              <a:t>jason.b.roberts@nasa.gov</a:t>
            </a:r>
            <a:r>
              <a:rPr lang="en-US" b="1" dirty="0">
                <a:solidFill>
                  <a:schemeClr val="tx1"/>
                </a:solidFill>
              </a:rPr>
              <a:t>  </a:t>
            </a:r>
          </a:p>
        </p:txBody>
      </p:sp>
      <p:sp>
        <p:nvSpPr>
          <p:cNvPr id="7" name="TextBox 6">
            <a:extLst>
              <a:ext uri="{FF2B5EF4-FFF2-40B4-BE49-F238E27FC236}">
                <a16:creationId xmlns:a16="http://schemas.microsoft.com/office/drawing/2014/main" id="{FBF7E29F-A6B7-834F-B2F3-B500FB77A688}"/>
              </a:ext>
            </a:extLst>
          </p:cNvPr>
          <p:cNvSpPr txBox="1"/>
          <p:nvPr/>
        </p:nvSpPr>
        <p:spPr>
          <a:xfrm>
            <a:off x="1711029" y="2177497"/>
            <a:ext cx="476412" cy="369332"/>
          </a:xfrm>
          <a:prstGeom prst="rect">
            <a:avLst/>
          </a:prstGeom>
          <a:noFill/>
        </p:spPr>
        <p:txBody>
          <a:bodyPr wrap="none" rtlCol="0">
            <a:spAutoFit/>
          </a:bodyPr>
          <a:lstStyle/>
          <a:p>
            <a:r>
              <a:rPr lang="en-US" b="1" dirty="0"/>
              <a:t>3.0</a:t>
            </a:r>
          </a:p>
        </p:txBody>
      </p:sp>
      <p:sp>
        <p:nvSpPr>
          <p:cNvPr id="35" name="TextBox 34">
            <a:extLst>
              <a:ext uri="{FF2B5EF4-FFF2-40B4-BE49-F238E27FC236}">
                <a16:creationId xmlns:a16="http://schemas.microsoft.com/office/drawing/2014/main" id="{183755BB-C529-FA4F-B842-41CE7393833D}"/>
              </a:ext>
            </a:extLst>
          </p:cNvPr>
          <p:cNvSpPr txBox="1"/>
          <p:nvPr/>
        </p:nvSpPr>
        <p:spPr>
          <a:xfrm>
            <a:off x="5872630" y="2185095"/>
            <a:ext cx="479618" cy="369332"/>
          </a:xfrm>
          <a:prstGeom prst="rect">
            <a:avLst/>
          </a:prstGeom>
          <a:noFill/>
        </p:spPr>
        <p:txBody>
          <a:bodyPr wrap="none" rtlCol="0">
            <a:spAutoFit/>
          </a:bodyPr>
          <a:lstStyle/>
          <a:p>
            <a:r>
              <a:rPr lang="en-US" b="1" dirty="0"/>
              <a:t>3.1</a:t>
            </a:r>
          </a:p>
        </p:txBody>
      </p:sp>
      <p:sp>
        <p:nvSpPr>
          <p:cNvPr id="36" name="TextBox 35">
            <a:extLst>
              <a:ext uri="{FF2B5EF4-FFF2-40B4-BE49-F238E27FC236}">
                <a16:creationId xmlns:a16="http://schemas.microsoft.com/office/drawing/2014/main" id="{9D85BCD8-DDE2-044B-8693-FBC655AF09A7}"/>
              </a:ext>
            </a:extLst>
          </p:cNvPr>
          <p:cNvSpPr txBox="1"/>
          <p:nvPr/>
        </p:nvSpPr>
        <p:spPr>
          <a:xfrm>
            <a:off x="9790424" y="2189050"/>
            <a:ext cx="930063" cy="369332"/>
          </a:xfrm>
          <a:prstGeom prst="rect">
            <a:avLst/>
          </a:prstGeom>
          <a:noFill/>
        </p:spPr>
        <p:txBody>
          <a:bodyPr wrap="none" rtlCol="0">
            <a:spAutoFit/>
          </a:bodyPr>
          <a:lstStyle/>
          <a:p>
            <a:r>
              <a:rPr lang="en-US" b="1" dirty="0"/>
              <a:t>CDR 1.1</a:t>
            </a:r>
          </a:p>
        </p:txBody>
      </p:sp>
      <p:sp>
        <p:nvSpPr>
          <p:cNvPr id="37" name="TextBox 36">
            <a:extLst>
              <a:ext uri="{FF2B5EF4-FFF2-40B4-BE49-F238E27FC236}">
                <a16:creationId xmlns:a16="http://schemas.microsoft.com/office/drawing/2014/main" id="{F3E9438C-7B98-FD42-924F-6AA641717BDD}"/>
              </a:ext>
            </a:extLst>
          </p:cNvPr>
          <p:cNvSpPr txBox="1"/>
          <p:nvPr/>
        </p:nvSpPr>
        <p:spPr>
          <a:xfrm>
            <a:off x="4769789" y="5780013"/>
            <a:ext cx="2106667" cy="338554"/>
          </a:xfrm>
          <a:prstGeom prst="rect">
            <a:avLst/>
          </a:prstGeom>
          <a:noFill/>
        </p:spPr>
        <p:txBody>
          <a:bodyPr wrap="none" rtlCol="0">
            <a:spAutoFit/>
          </a:bodyPr>
          <a:lstStyle/>
          <a:p>
            <a:r>
              <a:rPr lang="en-US" sz="1600" b="1" dirty="0"/>
              <a:t>V3.1(</a:t>
            </a:r>
            <a:r>
              <a:rPr lang="en-US" sz="1600" b="1" dirty="0">
                <a:highlight>
                  <a:srgbClr val="FFFF00"/>
                </a:highlight>
              </a:rPr>
              <a:t>-0.12</a:t>
            </a:r>
            <a:r>
              <a:rPr lang="en-US" sz="1600" b="1" dirty="0"/>
              <a:t>,1.73,0.77)   </a:t>
            </a:r>
          </a:p>
        </p:txBody>
      </p:sp>
      <p:sp>
        <p:nvSpPr>
          <p:cNvPr id="9" name="TextBox 8">
            <a:extLst>
              <a:ext uri="{FF2B5EF4-FFF2-40B4-BE49-F238E27FC236}">
                <a16:creationId xmlns:a16="http://schemas.microsoft.com/office/drawing/2014/main" id="{AFC6FE41-60F0-8C45-9D41-E7A8A3C42877}"/>
              </a:ext>
            </a:extLst>
          </p:cNvPr>
          <p:cNvSpPr txBox="1"/>
          <p:nvPr/>
        </p:nvSpPr>
        <p:spPr>
          <a:xfrm>
            <a:off x="3248722" y="2185095"/>
            <a:ext cx="777777" cy="369332"/>
          </a:xfrm>
          <a:prstGeom prst="rect">
            <a:avLst/>
          </a:prstGeom>
          <a:noFill/>
        </p:spPr>
        <p:txBody>
          <a:bodyPr wrap="none" rtlCol="0">
            <a:spAutoFit/>
          </a:bodyPr>
          <a:lstStyle/>
          <a:p>
            <a:r>
              <a:rPr lang="en-US" dirty="0"/>
              <a:t>60min</a:t>
            </a:r>
          </a:p>
        </p:txBody>
      </p:sp>
      <p:sp>
        <p:nvSpPr>
          <p:cNvPr id="38" name="TextBox 37">
            <a:extLst>
              <a:ext uri="{FF2B5EF4-FFF2-40B4-BE49-F238E27FC236}">
                <a16:creationId xmlns:a16="http://schemas.microsoft.com/office/drawing/2014/main" id="{78482A52-82A8-AE41-80BD-69D4AD80AD0D}"/>
              </a:ext>
            </a:extLst>
          </p:cNvPr>
          <p:cNvSpPr txBox="1"/>
          <p:nvPr/>
        </p:nvSpPr>
        <p:spPr>
          <a:xfrm>
            <a:off x="7321581" y="2181351"/>
            <a:ext cx="777777" cy="369332"/>
          </a:xfrm>
          <a:prstGeom prst="rect">
            <a:avLst/>
          </a:prstGeom>
          <a:noFill/>
        </p:spPr>
        <p:txBody>
          <a:bodyPr wrap="none" rtlCol="0">
            <a:spAutoFit/>
          </a:bodyPr>
          <a:lstStyle/>
          <a:p>
            <a:r>
              <a:rPr lang="en-US" dirty="0"/>
              <a:t>30min</a:t>
            </a:r>
          </a:p>
        </p:txBody>
      </p:sp>
      <p:sp>
        <p:nvSpPr>
          <p:cNvPr id="39" name="TextBox 38">
            <a:extLst>
              <a:ext uri="{FF2B5EF4-FFF2-40B4-BE49-F238E27FC236}">
                <a16:creationId xmlns:a16="http://schemas.microsoft.com/office/drawing/2014/main" id="{D532930C-2289-8E4B-A730-143EC023ABF5}"/>
              </a:ext>
            </a:extLst>
          </p:cNvPr>
          <p:cNvSpPr txBox="1"/>
          <p:nvPr/>
        </p:nvSpPr>
        <p:spPr>
          <a:xfrm>
            <a:off x="11374219" y="2185860"/>
            <a:ext cx="777777" cy="369332"/>
          </a:xfrm>
          <a:prstGeom prst="rect">
            <a:avLst/>
          </a:prstGeom>
          <a:noFill/>
        </p:spPr>
        <p:txBody>
          <a:bodyPr wrap="none" rtlCol="0">
            <a:spAutoFit/>
          </a:bodyPr>
          <a:lstStyle/>
          <a:p>
            <a:r>
              <a:rPr lang="en-US" dirty="0"/>
              <a:t>30min</a:t>
            </a:r>
          </a:p>
        </p:txBody>
      </p:sp>
      <p:sp>
        <p:nvSpPr>
          <p:cNvPr id="40" name="TextBox 39">
            <a:extLst>
              <a:ext uri="{FF2B5EF4-FFF2-40B4-BE49-F238E27FC236}">
                <a16:creationId xmlns:a16="http://schemas.microsoft.com/office/drawing/2014/main" id="{9EDB51F8-CCD8-C84A-8D7B-73F412FB8A78}"/>
              </a:ext>
            </a:extLst>
          </p:cNvPr>
          <p:cNvSpPr txBox="1"/>
          <p:nvPr/>
        </p:nvSpPr>
        <p:spPr>
          <a:xfrm>
            <a:off x="8934724" y="5773950"/>
            <a:ext cx="2339102" cy="338554"/>
          </a:xfrm>
          <a:prstGeom prst="rect">
            <a:avLst/>
          </a:prstGeom>
          <a:noFill/>
        </p:spPr>
        <p:txBody>
          <a:bodyPr wrap="none" rtlCol="0">
            <a:spAutoFit/>
          </a:bodyPr>
          <a:lstStyle/>
          <a:p>
            <a:r>
              <a:rPr lang="en-US" sz="1600" b="1" dirty="0"/>
              <a:t>CDR1.1(</a:t>
            </a:r>
            <a:r>
              <a:rPr lang="en-US" sz="1600" b="1" dirty="0">
                <a:highlight>
                  <a:srgbClr val="FFFF00"/>
                </a:highlight>
              </a:rPr>
              <a:t>-0.47</a:t>
            </a:r>
            <a:r>
              <a:rPr lang="en-US" sz="1600" b="1" dirty="0"/>
              <a:t>,1.72,0.78)   </a:t>
            </a:r>
          </a:p>
        </p:txBody>
      </p:sp>
      <p:sp>
        <p:nvSpPr>
          <p:cNvPr id="3" name="TextBox 2">
            <a:extLst>
              <a:ext uri="{FF2B5EF4-FFF2-40B4-BE49-F238E27FC236}">
                <a16:creationId xmlns:a16="http://schemas.microsoft.com/office/drawing/2014/main" id="{59AD791D-360E-DD4D-8B8E-4546A69CD2C4}"/>
              </a:ext>
            </a:extLst>
          </p:cNvPr>
          <p:cNvSpPr txBox="1"/>
          <p:nvPr/>
        </p:nvSpPr>
        <p:spPr>
          <a:xfrm>
            <a:off x="5223498" y="2674231"/>
            <a:ext cx="1951881" cy="369332"/>
          </a:xfrm>
          <a:prstGeom prst="rect">
            <a:avLst/>
          </a:prstGeom>
          <a:noFill/>
        </p:spPr>
        <p:txBody>
          <a:bodyPr wrap="none" rtlCol="0">
            <a:spAutoFit/>
          </a:bodyPr>
          <a:lstStyle/>
          <a:p>
            <a:r>
              <a:rPr lang="en-US" b="1" dirty="0"/>
              <a:t>Triple-Collocations</a:t>
            </a:r>
          </a:p>
        </p:txBody>
      </p:sp>
    </p:spTree>
    <p:extLst>
      <p:ext uri="{BB962C8B-B14F-4D97-AF65-F5344CB8AC3E}">
        <p14:creationId xmlns:p14="http://schemas.microsoft.com/office/powerpoint/2010/main" val="3121580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5E2C189-C8FC-CD4F-9296-AFF70C13A692}"/>
              </a:ext>
            </a:extLst>
          </p:cNvPr>
          <p:cNvSpPr/>
          <p:nvPr/>
        </p:nvSpPr>
        <p:spPr>
          <a:xfrm>
            <a:off x="8198379" y="2475884"/>
            <a:ext cx="3839073" cy="3307030"/>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D55EB566-4758-5B43-926A-78AB14F26835}"/>
              </a:ext>
            </a:extLst>
          </p:cNvPr>
          <p:cNvSpPr/>
          <p:nvPr/>
        </p:nvSpPr>
        <p:spPr>
          <a:xfrm>
            <a:off x="4138664" y="2475884"/>
            <a:ext cx="3839073" cy="3307030"/>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486E1E-9DAF-E647-AB97-7FB00C5EEF86}"/>
              </a:ext>
            </a:extLst>
          </p:cNvPr>
          <p:cNvSpPr/>
          <p:nvPr/>
        </p:nvSpPr>
        <p:spPr>
          <a:xfrm>
            <a:off x="72036" y="2480904"/>
            <a:ext cx="3839073" cy="3307030"/>
          </a:xfrm>
          <a:prstGeom prst="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Comparisons with Buoys</a:t>
            </a:r>
            <a:endParaRPr lang="en-US" sz="3600" b="1" i="1" dirty="0">
              <a:solidFill>
                <a:schemeClr val="tx1"/>
              </a:solidFill>
            </a:endParaRP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61" y="-50800"/>
            <a:ext cx="1304015" cy="1097280"/>
          </a:xfrm>
          <a:prstGeom prst="rect">
            <a:avLst/>
          </a:prstGeom>
        </p:spPr>
      </p:pic>
      <p:sp>
        <p:nvSpPr>
          <p:cNvPr id="17" name="TextBox 16">
            <a:extLst>
              <a:ext uri="{FF2B5EF4-FFF2-40B4-BE49-F238E27FC236}">
                <a16:creationId xmlns:a16="http://schemas.microsoft.com/office/drawing/2014/main" id="{20D398FE-5BA2-3F49-B437-6AF19AAB2857}"/>
              </a:ext>
            </a:extLst>
          </p:cNvPr>
          <p:cNvSpPr txBox="1"/>
          <p:nvPr/>
        </p:nvSpPr>
        <p:spPr>
          <a:xfrm>
            <a:off x="8319" y="5922616"/>
            <a:ext cx="1827744" cy="338554"/>
          </a:xfrm>
          <a:prstGeom prst="rect">
            <a:avLst/>
          </a:prstGeom>
          <a:noFill/>
        </p:spPr>
        <p:txBody>
          <a:bodyPr wrap="none" rtlCol="0">
            <a:spAutoFit/>
          </a:bodyPr>
          <a:lstStyle/>
          <a:p>
            <a:r>
              <a:rPr lang="en-US" sz="1600" b="1" dirty="0"/>
              <a:t>(</a:t>
            </a:r>
            <a:r>
              <a:rPr lang="en-US" sz="1600" b="1" dirty="0">
                <a:highlight>
                  <a:srgbClr val="FFFF00"/>
                </a:highlight>
              </a:rPr>
              <a:t>Bias</a:t>
            </a:r>
            <a:r>
              <a:rPr lang="en-US" sz="1600" b="1" dirty="0"/>
              <a:t> , RMSE , Rho) </a:t>
            </a:r>
          </a:p>
        </p:txBody>
      </p:sp>
      <p:grpSp>
        <p:nvGrpSpPr>
          <p:cNvPr id="31" name="Group 30">
            <a:extLst>
              <a:ext uri="{FF2B5EF4-FFF2-40B4-BE49-F238E27FC236}">
                <a16:creationId xmlns:a16="http://schemas.microsoft.com/office/drawing/2014/main" id="{264AE6D0-63DB-8D41-99AA-5B5D893DEBB2}"/>
              </a:ext>
            </a:extLst>
          </p:cNvPr>
          <p:cNvGrpSpPr/>
          <p:nvPr/>
        </p:nvGrpSpPr>
        <p:grpSpPr>
          <a:xfrm>
            <a:off x="1765233" y="5799811"/>
            <a:ext cx="2106667" cy="602019"/>
            <a:chOff x="1483398" y="5799811"/>
            <a:chExt cx="2106667" cy="602019"/>
          </a:xfrm>
        </p:grpSpPr>
        <p:sp>
          <p:nvSpPr>
            <p:cNvPr id="19" name="TextBox 18">
              <a:extLst>
                <a:ext uri="{FF2B5EF4-FFF2-40B4-BE49-F238E27FC236}">
                  <a16:creationId xmlns:a16="http://schemas.microsoft.com/office/drawing/2014/main" id="{FE756AB4-A005-EE4E-89C3-493F22429241}"/>
                </a:ext>
              </a:extLst>
            </p:cNvPr>
            <p:cNvSpPr txBox="1"/>
            <p:nvPr/>
          </p:nvSpPr>
          <p:spPr>
            <a:xfrm>
              <a:off x="1541144" y="6063276"/>
              <a:ext cx="1891480" cy="338554"/>
            </a:xfrm>
            <a:prstGeom prst="rect">
              <a:avLst/>
            </a:prstGeom>
            <a:noFill/>
          </p:spPr>
          <p:txBody>
            <a:bodyPr wrap="none" rtlCol="0">
              <a:spAutoFit/>
            </a:bodyPr>
            <a:lstStyle/>
            <a:p>
              <a:r>
                <a:rPr lang="en-US" sz="1600" b="1" dirty="0"/>
                <a:t>RSS(-0.11,1.14,0.91)</a:t>
              </a:r>
            </a:p>
          </p:txBody>
        </p:sp>
        <p:sp>
          <p:nvSpPr>
            <p:cNvPr id="20" name="TextBox 19">
              <a:extLst>
                <a:ext uri="{FF2B5EF4-FFF2-40B4-BE49-F238E27FC236}">
                  <a16:creationId xmlns:a16="http://schemas.microsoft.com/office/drawing/2014/main" id="{4B428F9F-471D-A746-AA44-7CCE63516FB5}"/>
                </a:ext>
              </a:extLst>
            </p:cNvPr>
            <p:cNvSpPr txBox="1"/>
            <p:nvPr/>
          </p:nvSpPr>
          <p:spPr>
            <a:xfrm>
              <a:off x="1483398" y="5799811"/>
              <a:ext cx="2106667" cy="338554"/>
            </a:xfrm>
            <a:prstGeom prst="rect">
              <a:avLst/>
            </a:prstGeom>
            <a:noFill/>
          </p:spPr>
          <p:txBody>
            <a:bodyPr wrap="none" rtlCol="0">
              <a:spAutoFit/>
            </a:bodyPr>
            <a:lstStyle/>
            <a:p>
              <a:r>
                <a:rPr lang="en-US" sz="1600" b="1" dirty="0"/>
                <a:t>V3.0(</a:t>
              </a:r>
              <a:r>
                <a:rPr lang="en-US" sz="1600" b="1" dirty="0">
                  <a:highlight>
                    <a:srgbClr val="FFFF00"/>
                  </a:highlight>
                </a:rPr>
                <a:t>-0.52</a:t>
              </a:r>
              <a:r>
                <a:rPr lang="en-US" sz="1600" b="1" dirty="0"/>
                <a:t>,1.98,0.72)   </a:t>
              </a:r>
            </a:p>
          </p:txBody>
        </p:sp>
      </p:grpSp>
      <p:sp>
        <p:nvSpPr>
          <p:cNvPr id="21" name="TextBox 20">
            <a:extLst>
              <a:ext uri="{FF2B5EF4-FFF2-40B4-BE49-F238E27FC236}">
                <a16:creationId xmlns:a16="http://schemas.microsoft.com/office/drawing/2014/main" id="{D1C91F67-01A4-7547-BD58-3A4C7096A41C}"/>
              </a:ext>
            </a:extLst>
          </p:cNvPr>
          <p:cNvSpPr txBox="1"/>
          <p:nvPr/>
        </p:nvSpPr>
        <p:spPr>
          <a:xfrm>
            <a:off x="4828887" y="5995161"/>
            <a:ext cx="1891480" cy="338554"/>
          </a:xfrm>
          <a:prstGeom prst="rect">
            <a:avLst/>
          </a:prstGeom>
          <a:noFill/>
        </p:spPr>
        <p:txBody>
          <a:bodyPr wrap="none" rtlCol="0">
            <a:spAutoFit/>
          </a:bodyPr>
          <a:lstStyle/>
          <a:p>
            <a:r>
              <a:rPr lang="en-US" sz="1600" b="1" dirty="0"/>
              <a:t>RSS(-0.10,1.10,0.92)</a:t>
            </a:r>
          </a:p>
        </p:txBody>
      </p:sp>
      <p:sp>
        <p:nvSpPr>
          <p:cNvPr id="2" name="TextBox 1">
            <a:extLst>
              <a:ext uri="{FF2B5EF4-FFF2-40B4-BE49-F238E27FC236}">
                <a16:creationId xmlns:a16="http://schemas.microsoft.com/office/drawing/2014/main" id="{0F4B5888-348F-C849-9848-79FF051835FC}"/>
              </a:ext>
            </a:extLst>
          </p:cNvPr>
          <p:cNvSpPr txBox="1"/>
          <p:nvPr/>
        </p:nvSpPr>
        <p:spPr>
          <a:xfrm>
            <a:off x="366766" y="2666202"/>
            <a:ext cx="2326727" cy="923330"/>
          </a:xfrm>
          <a:prstGeom prst="rect">
            <a:avLst/>
          </a:prstGeom>
          <a:noFill/>
        </p:spPr>
        <p:txBody>
          <a:bodyPr wrap="none" rtlCol="0">
            <a:spAutoFit/>
          </a:bodyPr>
          <a:lstStyle/>
          <a:p>
            <a:r>
              <a:rPr lang="en-US" b="1" dirty="0"/>
              <a:t>CYGNSS (Blue)</a:t>
            </a:r>
          </a:p>
          <a:p>
            <a:r>
              <a:rPr lang="en-US" b="1" dirty="0"/>
              <a:t>Radiometers (Black)</a:t>
            </a:r>
          </a:p>
          <a:p>
            <a:r>
              <a:rPr lang="en-US" b="1" dirty="0"/>
              <a:t>Scatterometer (Green)</a:t>
            </a:r>
          </a:p>
        </p:txBody>
      </p:sp>
      <p:sp>
        <p:nvSpPr>
          <p:cNvPr id="32" name="Rectangle 31">
            <a:extLst>
              <a:ext uri="{FF2B5EF4-FFF2-40B4-BE49-F238E27FC236}">
                <a16:creationId xmlns:a16="http://schemas.microsoft.com/office/drawing/2014/main" id="{5CA8F170-AB55-CF42-9028-119A1A63706B}"/>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8"/>
              </a:rPr>
              <a:t>jason.b.roberts@nasa.gov</a:t>
            </a:r>
            <a:r>
              <a:rPr lang="en-US" b="1" dirty="0">
                <a:solidFill>
                  <a:schemeClr val="tx1"/>
                </a:solidFill>
              </a:rPr>
              <a:t>  </a:t>
            </a:r>
          </a:p>
        </p:txBody>
      </p:sp>
      <p:sp>
        <p:nvSpPr>
          <p:cNvPr id="7" name="TextBox 6">
            <a:extLst>
              <a:ext uri="{FF2B5EF4-FFF2-40B4-BE49-F238E27FC236}">
                <a16:creationId xmlns:a16="http://schemas.microsoft.com/office/drawing/2014/main" id="{FBF7E29F-A6B7-834F-B2F3-B500FB77A688}"/>
              </a:ext>
            </a:extLst>
          </p:cNvPr>
          <p:cNvSpPr txBox="1"/>
          <p:nvPr/>
        </p:nvSpPr>
        <p:spPr>
          <a:xfrm>
            <a:off x="1711029" y="2177497"/>
            <a:ext cx="476412" cy="369332"/>
          </a:xfrm>
          <a:prstGeom prst="rect">
            <a:avLst/>
          </a:prstGeom>
          <a:noFill/>
        </p:spPr>
        <p:txBody>
          <a:bodyPr wrap="none" rtlCol="0">
            <a:spAutoFit/>
          </a:bodyPr>
          <a:lstStyle/>
          <a:p>
            <a:r>
              <a:rPr lang="en-US" b="1" dirty="0"/>
              <a:t>3.0</a:t>
            </a:r>
          </a:p>
        </p:txBody>
      </p:sp>
      <p:sp>
        <p:nvSpPr>
          <p:cNvPr id="35" name="TextBox 34">
            <a:extLst>
              <a:ext uri="{FF2B5EF4-FFF2-40B4-BE49-F238E27FC236}">
                <a16:creationId xmlns:a16="http://schemas.microsoft.com/office/drawing/2014/main" id="{183755BB-C529-FA4F-B842-41CE7393833D}"/>
              </a:ext>
            </a:extLst>
          </p:cNvPr>
          <p:cNvSpPr txBox="1"/>
          <p:nvPr/>
        </p:nvSpPr>
        <p:spPr>
          <a:xfrm>
            <a:off x="5872630" y="2185095"/>
            <a:ext cx="479618" cy="369332"/>
          </a:xfrm>
          <a:prstGeom prst="rect">
            <a:avLst/>
          </a:prstGeom>
          <a:noFill/>
        </p:spPr>
        <p:txBody>
          <a:bodyPr wrap="none" rtlCol="0">
            <a:spAutoFit/>
          </a:bodyPr>
          <a:lstStyle/>
          <a:p>
            <a:r>
              <a:rPr lang="en-US" b="1" dirty="0"/>
              <a:t>3.1</a:t>
            </a:r>
          </a:p>
        </p:txBody>
      </p:sp>
      <p:sp>
        <p:nvSpPr>
          <p:cNvPr id="36" name="TextBox 35">
            <a:extLst>
              <a:ext uri="{FF2B5EF4-FFF2-40B4-BE49-F238E27FC236}">
                <a16:creationId xmlns:a16="http://schemas.microsoft.com/office/drawing/2014/main" id="{9D85BCD8-DDE2-044B-8693-FBC655AF09A7}"/>
              </a:ext>
            </a:extLst>
          </p:cNvPr>
          <p:cNvSpPr txBox="1"/>
          <p:nvPr/>
        </p:nvSpPr>
        <p:spPr>
          <a:xfrm>
            <a:off x="9355722" y="2198292"/>
            <a:ext cx="1781257" cy="369332"/>
          </a:xfrm>
          <a:prstGeom prst="rect">
            <a:avLst/>
          </a:prstGeom>
          <a:noFill/>
        </p:spPr>
        <p:txBody>
          <a:bodyPr wrap="none" rtlCol="0">
            <a:spAutoFit/>
          </a:bodyPr>
          <a:lstStyle/>
          <a:p>
            <a:r>
              <a:rPr lang="en-US" b="1" dirty="0"/>
              <a:t>MERRA2 &amp; ERA5</a:t>
            </a:r>
          </a:p>
        </p:txBody>
      </p:sp>
      <p:sp>
        <p:nvSpPr>
          <p:cNvPr id="37" name="TextBox 36">
            <a:extLst>
              <a:ext uri="{FF2B5EF4-FFF2-40B4-BE49-F238E27FC236}">
                <a16:creationId xmlns:a16="http://schemas.microsoft.com/office/drawing/2014/main" id="{F3E9438C-7B98-FD42-924F-6AA641717BDD}"/>
              </a:ext>
            </a:extLst>
          </p:cNvPr>
          <p:cNvSpPr txBox="1"/>
          <p:nvPr/>
        </p:nvSpPr>
        <p:spPr>
          <a:xfrm>
            <a:off x="4769789" y="5780013"/>
            <a:ext cx="2106667" cy="338554"/>
          </a:xfrm>
          <a:prstGeom prst="rect">
            <a:avLst/>
          </a:prstGeom>
          <a:noFill/>
        </p:spPr>
        <p:txBody>
          <a:bodyPr wrap="none" rtlCol="0">
            <a:spAutoFit/>
          </a:bodyPr>
          <a:lstStyle/>
          <a:p>
            <a:r>
              <a:rPr lang="en-US" sz="1600" b="1" dirty="0"/>
              <a:t>V3.1(</a:t>
            </a:r>
            <a:r>
              <a:rPr lang="en-US" sz="1600" b="1" dirty="0">
                <a:highlight>
                  <a:srgbClr val="FFFF00"/>
                </a:highlight>
              </a:rPr>
              <a:t>-0.12</a:t>
            </a:r>
            <a:r>
              <a:rPr lang="en-US" sz="1600" b="1" dirty="0"/>
              <a:t>,1.73,0.77)   </a:t>
            </a:r>
          </a:p>
        </p:txBody>
      </p:sp>
      <p:sp>
        <p:nvSpPr>
          <p:cNvPr id="9" name="TextBox 8">
            <a:extLst>
              <a:ext uri="{FF2B5EF4-FFF2-40B4-BE49-F238E27FC236}">
                <a16:creationId xmlns:a16="http://schemas.microsoft.com/office/drawing/2014/main" id="{AFC6FE41-60F0-8C45-9D41-E7A8A3C42877}"/>
              </a:ext>
            </a:extLst>
          </p:cNvPr>
          <p:cNvSpPr txBox="1"/>
          <p:nvPr/>
        </p:nvSpPr>
        <p:spPr>
          <a:xfrm>
            <a:off x="3248722" y="2185095"/>
            <a:ext cx="777777" cy="369332"/>
          </a:xfrm>
          <a:prstGeom prst="rect">
            <a:avLst/>
          </a:prstGeom>
          <a:noFill/>
        </p:spPr>
        <p:txBody>
          <a:bodyPr wrap="none" rtlCol="0">
            <a:spAutoFit/>
          </a:bodyPr>
          <a:lstStyle/>
          <a:p>
            <a:r>
              <a:rPr lang="en-US" dirty="0"/>
              <a:t>60min</a:t>
            </a:r>
          </a:p>
        </p:txBody>
      </p:sp>
      <p:sp>
        <p:nvSpPr>
          <p:cNvPr id="38" name="TextBox 37">
            <a:extLst>
              <a:ext uri="{FF2B5EF4-FFF2-40B4-BE49-F238E27FC236}">
                <a16:creationId xmlns:a16="http://schemas.microsoft.com/office/drawing/2014/main" id="{78482A52-82A8-AE41-80BD-69D4AD80AD0D}"/>
              </a:ext>
            </a:extLst>
          </p:cNvPr>
          <p:cNvSpPr txBox="1"/>
          <p:nvPr/>
        </p:nvSpPr>
        <p:spPr>
          <a:xfrm>
            <a:off x="7321581" y="2181351"/>
            <a:ext cx="777777" cy="369332"/>
          </a:xfrm>
          <a:prstGeom prst="rect">
            <a:avLst/>
          </a:prstGeom>
          <a:noFill/>
        </p:spPr>
        <p:txBody>
          <a:bodyPr wrap="none" rtlCol="0">
            <a:spAutoFit/>
          </a:bodyPr>
          <a:lstStyle/>
          <a:p>
            <a:r>
              <a:rPr lang="en-US" dirty="0"/>
              <a:t>30min</a:t>
            </a:r>
          </a:p>
        </p:txBody>
      </p:sp>
      <p:sp>
        <p:nvSpPr>
          <p:cNvPr id="39" name="TextBox 38">
            <a:extLst>
              <a:ext uri="{FF2B5EF4-FFF2-40B4-BE49-F238E27FC236}">
                <a16:creationId xmlns:a16="http://schemas.microsoft.com/office/drawing/2014/main" id="{D532930C-2289-8E4B-A730-143EC023ABF5}"/>
              </a:ext>
            </a:extLst>
          </p:cNvPr>
          <p:cNvSpPr txBox="1"/>
          <p:nvPr/>
        </p:nvSpPr>
        <p:spPr>
          <a:xfrm>
            <a:off x="11374219" y="2185860"/>
            <a:ext cx="777777" cy="369332"/>
          </a:xfrm>
          <a:prstGeom prst="rect">
            <a:avLst/>
          </a:prstGeom>
          <a:noFill/>
        </p:spPr>
        <p:txBody>
          <a:bodyPr wrap="none" rtlCol="0">
            <a:spAutoFit/>
          </a:bodyPr>
          <a:lstStyle/>
          <a:p>
            <a:r>
              <a:rPr lang="en-US" dirty="0"/>
              <a:t>30min</a:t>
            </a:r>
          </a:p>
        </p:txBody>
      </p:sp>
      <p:sp>
        <p:nvSpPr>
          <p:cNvPr id="23" name="TextBox 22">
            <a:extLst>
              <a:ext uri="{FF2B5EF4-FFF2-40B4-BE49-F238E27FC236}">
                <a16:creationId xmlns:a16="http://schemas.microsoft.com/office/drawing/2014/main" id="{9E962B05-EA6F-8741-B388-8FF510407477}"/>
              </a:ext>
            </a:extLst>
          </p:cNvPr>
          <p:cNvSpPr txBox="1"/>
          <p:nvPr/>
        </p:nvSpPr>
        <p:spPr>
          <a:xfrm>
            <a:off x="8726071" y="5771689"/>
            <a:ext cx="2321469" cy="338554"/>
          </a:xfrm>
          <a:prstGeom prst="rect">
            <a:avLst/>
          </a:prstGeom>
          <a:noFill/>
        </p:spPr>
        <p:txBody>
          <a:bodyPr wrap="none" rtlCol="0">
            <a:spAutoFit/>
          </a:bodyPr>
          <a:lstStyle/>
          <a:p>
            <a:r>
              <a:rPr lang="en-US" sz="1600" b="1" dirty="0"/>
              <a:t>MERRA2(</a:t>
            </a:r>
            <a:r>
              <a:rPr lang="en-US" sz="1600" b="1" dirty="0">
                <a:highlight>
                  <a:srgbClr val="FFFF00"/>
                </a:highlight>
              </a:rPr>
              <a:t>-0.55</a:t>
            </a:r>
            <a:r>
              <a:rPr lang="en-US" sz="1600" b="1" dirty="0"/>
              <a:t>,1.53,0.85)</a:t>
            </a:r>
          </a:p>
        </p:txBody>
      </p:sp>
      <p:sp>
        <p:nvSpPr>
          <p:cNvPr id="24" name="TextBox 23">
            <a:extLst>
              <a:ext uri="{FF2B5EF4-FFF2-40B4-BE49-F238E27FC236}">
                <a16:creationId xmlns:a16="http://schemas.microsoft.com/office/drawing/2014/main" id="{7EBF22C4-1AFF-BB46-9FCF-16EEFBB43F05}"/>
              </a:ext>
            </a:extLst>
          </p:cNvPr>
          <p:cNvSpPr txBox="1"/>
          <p:nvPr/>
        </p:nvSpPr>
        <p:spPr>
          <a:xfrm>
            <a:off x="9021023" y="6029109"/>
            <a:ext cx="2026517" cy="338554"/>
          </a:xfrm>
          <a:prstGeom prst="rect">
            <a:avLst/>
          </a:prstGeom>
          <a:noFill/>
        </p:spPr>
        <p:txBody>
          <a:bodyPr wrap="none" rtlCol="0">
            <a:spAutoFit/>
          </a:bodyPr>
          <a:lstStyle/>
          <a:p>
            <a:r>
              <a:rPr lang="en-US" sz="1600" b="1" dirty="0"/>
              <a:t>ERA5(</a:t>
            </a:r>
            <a:r>
              <a:rPr lang="en-US" sz="1600" b="1" dirty="0">
                <a:highlight>
                  <a:srgbClr val="FFFF00"/>
                </a:highlight>
              </a:rPr>
              <a:t>-0.19</a:t>
            </a:r>
            <a:r>
              <a:rPr lang="en-US" sz="1600" b="1" dirty="0"/>
              <a:t>,1.19,0.90)</a:t>
            </a:r>
          </a:p>
        </p:txBody>
      </p:sp>
      <p:sp>
        <p:nvSpPr>
          <p:cNvPr id="26" name="Rectangle 25">
            <a:extLst>
              <a:ext uri="{FF2B5EF4-FFF2-40B4-BE49-F238E27FC236}">
                <a16:creationId xmlns:a16="http://schemas.microsoft.com/office/drawing/2014/main" id="{2424604B-7D57-AF4D-89C7-389ECFBA7A6E}"/>
              </a:ext>
            </a:extLst>
          </p:cNvPr>
          <p:cNvSpPr/>
          <p:nvPr/>
        </p:nvSpPr>
        <p:spPr>
          <a:xfrm>
            <a:off x="243840" y="1251440"/>
            <a:ext cx="11876124" cy="769441"/>
          </a:xfrm>
          <a:prstGeom prst="rect">
            <a:avLst/>
          </a:prstGeom>
        </p:spPr>
        <p:txBody>
          <a:bodyPr wrap="square">
            <a:spAutoFit/>
          </a:bodyPr>
          <a:lstStyle/>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Can see that the biases are strongly connected to MERRA2 and/or ERA5; to first order then the bias appears driven by the calibration target for the GMF  </a:t>
            </a:r>
          </a:p>
        </p:txBody>
      </p:sp>
    </p:spTree>
    <p:extLst>
      <p:ext uri="{BB962C8B-B14F-4D97-AF65-F5344CB8AC3E}">
        <p14:creationId xmlns:p14="http://schemas.microsoft.com/office/powerpoint/2010/main" val="61134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D1DDB0-2D5B-304B-83AC-D01943CC8FA9}"/>
              </a:ext>
            </a:extLst>
          </p:cNvPr>
          <p:cNvSpPr/>
          <p:nvPr/>
        </p:nvSpPr>
        <p:spPr>
          <a:xfrm>
            <a:off x="8198379" y="2933085"/>
            <a:ext cx="3839073" cy="3307030"/>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EDA14F0-7D80-4D48-A208-BE1D7FBBC857}"/>
              </a:ext>
            </a:extLst>
          </p:cNvPr>
          <p:cNvSpPr/>
          <p:nvPr/>
        </p:nvSpPr>
        <p:spPr>
          <a:xfrm>
            <a:off x="4138664" y="2933085"/>
            <a:ext cx="3839073" cy="3307030"/>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7DFE26-F07E-654D-8977-715D212225AF}"/>
              </a:ext>
            </a:extLst>
          </p:cNvPr>
          <p:cNvSpPr/>
          <p:nvPr/>
        </p:nvSpPr>
        <p:spPr>
          <a:xfrm>
            <a:off x="72036" y="2938105"/>
            <a:ext cx="3839073" cy="3307030"/>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9E9A9D4-39F6-6E48-A5F0-251641DED9C9}"/>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Comparisons against RSS Data Products</a:t>
            </a:r>
            <a:endParaRPr lang="en-US" sz="3600" b="1" i="1" dirty="0">
              <a:solidFill>
                <a:schemeClr val="tx1"/>
              </a:solidFill>
            </a:endParaRPr>
          </a:p>
        </p:txBody>
      </p:sp>
      <p:pic>
        <p:nvPicPr>
          <p:cNvPr id="8" name="Graphic 7">
            <a:extLst>
              <a:ext uri="{FF2B5EF4-FFF2-40B4-BE49-F238E27FC236}">
                <a16:creationId xmlns:a16="http://schemas.microsoft.com/office/drawing/2014/main" id="{440E990C-DEC5-BD40-B70D-B7CD95E1C3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61" y="-50800"/>
            <a:ext cx="1304015" cy="1097280"/>
          </a:xfrm>
          <a:prstGeom prst="rect">
            <a:avLst/>
          </a:prstGeom>
        </p:spPr>
      </p:pic>
      <p:sp>
        <p:nvSpPr>
          <p:cNvPr id="9" name="Rectangle 8">
            <a:extLst>
              <a:ext uri="{FF2B5EF4-FFF2-40B4-BE49-F238E27FC236}">
                <a16:creationId xmlns:a16="http://schemas.microsoft.com/office/drawing/2014/main" id="{761D62EC-6775-BE48-B974-9F3229BD38A8}"/>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7"/>
              </a:rPr>
              <a:t>jason.b.roberts@nasa.gov</a:t>
            </a:r>
            <a:r>
              <a:rPr lang="en-US" b="1" dirty="0">
                <a:solidFill>
                  <a:schemeClr val="tx1"/>
                </a:solidFill>
              </a:rPr>
              <a:t>  </a:t>
            </a:r>
          </a:p>
        </p:txBody>
      </p:sp>
      <p:sp>
        <p:nvSpPr>
          <p:cNvPr id="10" name="Rectangle 9">
            <a:extLst>
              <a:ext uri="{FF2B5EF4-FFF2-40B4-BE49-F238E27FC236}">
                <a16:creationId xmlns:a16="http://schemas.microsoft.com/office/drawing/2014/main" id="{B9921F07-1472-F94B-BF92-99BE9F506FDB}"/>
              </a:ext>
            </a:extLst>
          </p:cNvPr>
          <p:cNvSpPr/>
          <p:nvPr/>
        </p:nvSpPr>
        <p:spPr>
          <a:xfrm>
            <a:off x="243840" y="1251440"/>
            <a:ext cx="11876124" cy="1785104"/>
          </a:xfrm>
          <a:prstGeom prst="rect">
            <a:avLst/>
          </a:prstGeom>
        </p:spPr>
        <p:txBody>
          <a:bodyPr wrap="square">
            <a:spAutoFit/>
          </a:bodyPr>
          <a:lstStyle/>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V3.1 is clearly more consistent with RSS data product suite</a:t>
            </a:r>
          </a:p>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F16, F18 appear to be slightly less well calibrated compared to other datasets</a:t>
            </a:r>
          </a:p>
          <a:p>
            <a:pPr marL="800100" lvl="1"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Not unreasonable given the worse resolution and known issues (e.g., warm load intrusion) with SSMIS</a:t>
            </a:r>
          </a:p>
          <a:p>
            <a:pPr marL="342900" indent="-342900">
              <a:buFont typeface="Arial" panose="020B0604020202020204" pitchFamily="34" charset="0"/>
              <a:buChar char="•"/>
            </a:pPr>
            <a:r>
              <a:rPr lang="en-US" sz="2200" b="1" dirty="0">
                <a:ea typeface="Calibri" panose="020F0502020204030204" pitchFamily="34" charset="0"/>
                <a:cs typeface="Calibri" panose="020F0502020204030204" pitchFamily="34" charset="0"/>
              </a:rPr>
              <a:t>Note, SMAP is tuned to get high-wind conditions</a:t>
            </a:r>
          </a:p>
        </p:txBody>
      </p:sp>
      <p:sp>
        <p:nvSpPr>
          <p:cNvPr id="2" name="TextBox 1">
            <a:extLst>
              <a:ext uri="{FF2B5EF4-FFF2-40B4-BE49-F238E27FC236}">
                <a16:creationId xmlns:a16="http://schemas.microsoft.com/office/drawing/2014/main" id="{A7BB0AA0-7105-A048-9BB7-2ABC8176086E}"/>
              </a:ext>
            </a:extLst>
          </p:cNvPr>
          <p:cNvSpPr txBox="1"/>
          <p:nvPr/>
        </p:nvSpPr>
        <p:spPr>
          <a:xfrm>
            <a:off x="1575378" y="5237228"/>
            <a:ext cx="615874" cy="369332"/>
          </a:xfrm>
          <a:prstGeom prst="rect">
            <a:avLst/>
          </a:prstGeom>
          <a:noFill/>
        </p:spPr>
        <p:txBody>
          <a:bodyPr wrap="none" rtlCol="0">
            <a:spAutoFit/>
          </a:bodyPr>
          <a:lstStyle/>
          <a:p>
            <a:r>
              <a:rPr lang="en-US" b="1" dirty="0"/>
              <a:t>V3.0</a:t>
            </a:r>
          </a:p>
        </p:txBody>
      </p:sp>
      <p:sp>
        <p:nvSpPr>
          <p:cNvPr id="11" name="TextBox 10">
            <a:extLst>
              <a:ext uri="{FF2B5EF4-FFF2-40B4-BE49-F238E27FC236}">
                <a16:creationId xmlns:a16="http://schemas.microsoft.com/office/drawing/2014/main" id="{566AF6F9-EEF2-2742-B4BC-DAE57950D748}"/>
              </a:ext>
            </a:extLst>
          </p:cNvPr>
          <p:cNvSpPr txBox="1"/>
          <p:nvPr/>
        </p:nvSpPr>
        <p:spPr>
          <a:xfrm>
            <a:off x="5604428" y="5247321"/>
            <a:ext cx="615874" cy="369332"/>
          </a:xfrm>
          <a:prstGeom prst="rect">
            <a:avLst/>
          </a:prstGeom>
          <a:noFill/>
        </p:spPr>
        <p:txBody>
          <a:bodyPr wrap="none" rtlCol="0">
            <a:spAutoFit/>
          </a:bodyPr>
          <a:lstStyle/>
          <a:p>
            <a:r>
              <a:rPr lang="en-US" b="1" dirty="0"/>
              <a:t>V3.1</a:t>
            </a:r>
          </a:p>
        </p:txBody>
      </p:sp>
      <p:sp>
        <p:nvSpPr>
          <p:cNvPr id="12" name="TextBox 11">
            <a:extLst>
              <a:ext uri="{FF2B5EF4-FFF2-40B4-BE49-F238E27FC236}">
                <a16:creationId xmlns:a16="http://schemas.microsoft.com/office/drawing/2014/main" id="{BC1594EB-0282-0147-B59C-9D1CB8D9E6C8}"/>
              </a:ext>
            </a:extLst>
          </p:cNvPr>
          <p:cNvSpPr txBox="1"/>
          <p:nvPr/>
        </p:nvSpPr>
        <p:spPr>
          <a:xfrm>
            <a:off x="9443501" y="5247321"/>
            <a:ext cx="930063" cy="369332"/>
          </a:xfrm>
          <a:prstGeom prst="rect">
            <a:avLst/>
          </a:prstGeom>
          <a:noFill/>
        </p:spPr>
        <p:txBody>
          <a:bodyPr wrap="none" rtlCol="0">
            <a:spAutoFit/>
          </a:bodyPr>
          <a:lstStyle/>
          <a:p>
            <a:r>
              <a:rPr lang="en-US" b="1" dirty="0"/>
              <a:t>CDR 1.1</a:t>
            </a:r>
          </a:p>
        </p:txBody>
      </p:sp>
    </p:spTree>
    <p:extLst>
      <p:ext uri="{BB962C8B-B14F-4D97-AF65-F5344CB8AC3E}">
        <p14:creationId xmlns:p14="http://schemas.microsoft.com/office/powerpoint/2010/main" val="2442889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Satellite Winds in Convection</a:t>
            </a:r>
            <a:endParaRPr lang="en-US" sz="3600" b="1" i="1" dirty="0">
              <a:solidFill>
                <a:schemeClr val="tx1"/>
              </a:solidFill>
            </a:endParaRP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61" y="-50800"/>
            <a:ext cx="1304015" cy="1097280"/>
          </a:xfrm>
          <a:prstGeom prst="rect">
            <a:avLst/>
          </a:prstGeom>
        </p:spPr>
      </p:pic>
      <p:sp>
        <p:nvSpPr>
          <p:cNvPr id="12" name="Rectangle 11">
            <a:extLst>
              <a:ext uri="{FF2B5EF4-FFF2-40B4-BE49-F238E27FC236}">
                <a16:creationId xmlns:a16="http://schemas.microsoft.com/office/drawing/2014/main" id="{14E113D9-BFBF-954E-8A72-C8909C84ED7C}"/>
              </a:ext>
            </a:extLst>
          </p:cNvPr>
          <p:cNvSpPr/>
          <p:nvPr/>
        </p:nvSpPr>
        <p:spPr>
          <a:xfrm>
            <a:off x="101601" y="1155641"/>
            <a:ext cx="12090400" cy="1938992"/>
          </a:xfrm>
          <a:prstGeom prst="rect">
            <a:avLst/>
          </a:prstGeom>
        </p:spPr>
        <p:txBody>
          <a:bodyPr wrap="square">
            <a:spAutoFit/>
          </a:bodyPr>
          <a:lstStyle/>
          <a:p>
            <a:pPr marL="342900"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Stratified differences between CYGNSS and other satellite products (”Low-Frequency” and “All-Weather” retrievals) as a function of convective rainfall rate for associated features</a:t>
            </a:r>
          </a:p>
          <a:p>
            <a:pPr marL="342900"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CDR1.1 shows a consistently low bias even for low rainfall conditions that gets worse</a:t>
            </a:r>
          </a:p>
          <a:p>
            <a:pPr marL="342900"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V3.1 winds, however, are consistent with the RSS suite up to moderate conditions</a:t>
            </a:r>
          </a:p>
          <a:p>
            <a:pPr marL="342900" indent="-342900">
              <a:buFont typeface="Arial" panose="020B0604020202020204" pitchFamily="34" charset="0"/>
              <a:buChar char="•"/>
            </a:pPr>
            <a:r>
              <a:rPr lang="en-US" sz="2400" b="1" dirty="0">
                <a:ea typeface="Calibri" panose="020F0502020204030204" pitchFamily="34" charset="0"/>
                <a:cs typeface="Calibri" panose="020F0502020204030204" pitchFamily="34" charset="0"/>
              </a:rPr>
              <a:t>YSLF winds are much closer to all the other products in heaviest rain conditions</a:t>
            </a:r>
          </a:p>
        </p:txBody>
      </p:sp>
      <p:sp>
        <p:nvSpPr>
          <p:cNvPr id="11" name="Rectangle 10">
            <a:extLst>
              <a:ext uri="{FF2B5EF4-FFF2-40B4-BE49-F238E27FC236}">
                <a16:creationId xmlns:a16="http://schemas.microsoft.com/office/drawing/2014/main" id="{15FCBC72-42D1-E848-9A74-32068F39DB76}"/>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5"/>
              </a:rPr>
              <a:t>jason.b.roberts@nasa.gov</a:t>
            </a:r>
            <a:r>
              <a:rPr lang="en-US" b="1" dirty="0">
                <a:solidFill>
                  <a:schemeClr val="tx1"/>
                </a:solidFill>
              </a:rPr>
              <a:t>  </a:t>
            </a:r>
          </a:p>
        </p:txBody>
      </p:sp>
      <p:sp>
        <p:nvSpPr>
          <p:cNvPr id="15" name="Rectangle 14">
            <a:extLst>
              <a:ext uri="{FF2B5EF4-FFF2-40B4-BE49-F238E27FC236}">
                <a16:creationId xmlns:a16="http://schemas.microsoft.com/office/drawing/2014/main" id="{8AE91AD1-2289-B64A-8A9C-C793D38A761A}"/>
              </a:ext>
            </a:extLst>
          </p:cNvPr>
          <p:cNvSpPr>
            <a:spLocks noChangeAspect="1"/>
          </p:cNvSpPr>
          <p:nvPr/>
        </p:nvSpPr>
        <p:spPr>
          <a:xfrm>
            <a:off x="8035105" y="3276600"/>
            <a:ext cx="3718108" cy="3118853"/>
          </a:xfrm>
          <a:prstGeom prst="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D97D844-ABB8-5C49-9875-02B22B1BA51F}"/>
              </a:ext>
            </a:extLst>
          </p:cNvPr>
          <p:cNvSpPr>
            <a:spLocks noChangeAspect="1"/>
          </p:cNvSpPr>
          <p:nvPr/>
        </p:nvSpPr>
        <p:spPr>
          <a:xfrm>
            <a:off x="422611" y="3276600"/>
            <a:ext cx="3730220" cy="3129013"/>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CA6795-619B-9D4A-B42B-B29D89A5A4A4}"/>
              </a:ext>
            </a:extLst>
          </p:cNvPr>
          <p:cNvSpPr txBox="1"/>
          <p:nvPr/>
        </p:nvSpPr>
        <p:spPr>
          <a:xfrm>
            <a:off x="4298012" y="3830133"/>
            <a:ext cx="3671084" cy="1200329"/>
          </a:xfrm>
          <a:prstGeom prst="rect">
            <a:avLst/>
          </a:prstGeom>
          <a:noFill/>
        </p:spPr>
        <p:txBody>
          <a:bodyPr wrap="square" rtlCol="0">
            <a:spAutoFit/>
          </a:bodyPr>
          <a:lstStyle/>
          <a:p>
            <a:r>
              <a:rPr lang="en-US" i="1" dirty="0"/>
              <a:t>Mean wind speed difference of CYGNSS against alternative estimates (CYGNSS - ALT) as a function of maximum convective rainfall. </a:t>
            </a:r>
          </a:p>
        </p:txBody>
      </p:sp>
      <p:sp>
        <p:nvSpPr>
          <p:cNvPr id="3" name="TextBox 2">
            <a:extLst>
              <a:ext uri="{FF2B5EF4-FFF2-40B4-BE49-F238E27FC236}">
                <a16:creationId xmlns:a16="http://schemas.microsoft.com/office/drawing/2014/main" id="{986E5F2D-E23B-C744-B8C1-2DEAD671D0DE}"/>
              </a:ext>
            </a:extLst>
          </p:cNvPr>
          <p:cNvSpPr txBox="1"/>
          <p:nvPr/>
        </p:nvSpPr>
        <p:spPr>
          <a:xfrm>
            <a:off x="1293854" y="3645467"/>
            <a:ext cx="930063" cy="369332"/>
          </a:xfrm>
          <a:prstGeom prst="rect">
            <a:avLst/>
          </a:prstGeom>
          <a:noFill/>
        </p:spPr>
        <p:txBody>
          <a:bodyPr wrap="none" rtlCol="0">
            <a:spAutoFit/>
          </a:bodyPr>
          <a:lstStyle/>
          <a:p>
            <a:r>
              <a:rPr lang="en-US" b="1" dirty="0"/>
              <a:t>CDR 1.1</a:t>
            </a:r>
          </a:p>
        </p:txBody>
      </p:sp>
      <p:sp>
        <p:nvSpPr>
          <p:cNvPr id="18" name="TextBox 17">
            <a:extLst>
              <a:ext uri="{FF2B5EF4-FFF2-40B4-BE49-F238E27FC236}">
                <a16:creationId xmlns:a16="http://schemas.microsoft.com/office/drawing/2014/main" id="{E1A1C0D3-25D4-EA44-8FAA-97316F6B6497}"/>
              </a:ext>
            </a:extLst>
          </p:cNvPr>
          <p:cNvSpPr txBox="1"/>
          <p:nvPr/>
        </p:nvSpPr>
        <p:spPr>
          <a:xfrm>
            <a:off x="8651388" y="3670600"/>
            <a:ext cx="615874" cy="369332"/>
          </a:xfrm>
          <a:prstGeom prst="rect">
            <a:avLst/>
          </a:prstGeom>
          <a:noFill/>
        </p:spPr>
        <p:txBody>
          <a:bodyPr wrap="none" rtlCol="0">
            <a:spAutoFit/>
          </a:bodyPr>
          <a:lstStyle/>
          <a:p>
            <a:r>
              <a:rPr lang="en-US" b="1" dirty="0"/>
              <a:t>V3.1</a:t>
            </a:r>
          </a:p>
        </p:txBody>
      </p:sp>
    </p:spTree>
    <p:extLst>
      <p:ext uri="{BB962C8B-B14F-4D97-AF65-F5344CB8AC3E}">
        <p14:creationId xmlns:p14="http://schemas.microsoft.com/office/powerpoint/2010/main" val="1438204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B0FBB1E-C782-6F4B-A87E-AC5F5A871CEE}"/>
              </a:ext>
            </a:extLst>
          </p:cNvPr>
          <p:cNvPicPr>
            <a:picLocks noChangeAspect="1"/>
          </p:cNvPicPr>
          <p:nvPr/>
        </p:nvPicPr>
        <p:blipFill>
          <a:blip r:embed="rId3"/>
          <a:stretch>
            <a:fillRect/>
          </a:stretch>
        </p:blipFill>
        <p:spPr>
          <a:xfrm>
            <a:off x="2286978" y="2389229"/>
            <a:ext cx="6444468" cy="4053436"/>
          </a:xfrm>
          <a:prstGeom prst="rect">
            <a:avLst/>
          </a:prstGeom>
        </p:spPr>
      </p:pic>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Identifying Convective Wind Signal Along-Track</a:t>
            </a: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61" y="-50800"/>
            <a:ext cx="1304015" cy="1097280"/>
          </a:xfrm>
          <a:prstGeom prst="rect">
            <a:avLst/>
          </a:prstGeom>
        </p:spPr>
      </p:pic>
      <p:sp>
        <p:nvSpPr>
          <p:cNvPr id="12" name="Rectangle 11">
            <a:extLst>
              <a:ext uri="{FF2B5EF4-FFF2-40B4-BE49-F238E27FC236}">
                <a16:creationId xmlns:a16="http://schemas.microsoft.com/office/drawing/2014/main" id="{14E113D9-BFBF-954E-8A72-C8909C84ED7C}"/>
              </a:ext>
            </a:extLst>
          </p:cNvPr>
          <p:cNvSpPr/>
          <p:nvPr/>
        </p:nvSpPr>
        <p:spPr>
          <a:xfrm>
            <a:off x="144380" y="1155641"/>
            <a:ext cx="12043556" cy="1200329"/>
          </a:xfrm>
          <a:prstGeom prst="rect">
            <a:avLst/>
          </a:prstGeom>
        </p:spPr>
        <p:txBody>
          <a:bodyPr wrap="square">
            <a:spAutoFit/>
          </a:bodyPr>
          <a:lstStyle/>
          <a:p>
            <a:pPr marL="342900" indent="-342900">
              <a:buFont typeface="Arial" panose="020B0604020202020204" pitchFamily="34" charset="0"/>
              <a:buChar char="•"/>
            </a:pPr>
            <a:r>
              <a:rPr lang="en-US" b="1" dirty="0">
                <a:ea typeface="Calibri" panose="020F0502020204030204" pitchFamily="34" charset="0"/>
                <a:cs typeface="Calibri" panose="020F0502020204030204" pitchFamily="34" charset="0"/>
              </a:rPr>
              <a:t>Can we identify the convective wind signal? The individual tracks of CYGNSS generally cross different radiometer and scatterometer swaths. We subset all tracks where CYGNSS passed with 30min and 25km of a convective rainfall feature</a:t>
            </a:r>
          </a:p>
          <a:p>
            <a:pPr marL="342900" indent="-342900">
              <a:buFont typeface="Arial" panose="020B0604020202020204" pitchFamily="34" charset="0"/>
              <a:buChar char="•"/>
            </a:pPr>
            <a:r>
              <a:rPr lang="en-US" b="1" dirty="0">
                <a:ea typeface="Calibri" panose="020F0502020204030204" pitchFamily="34" charset="0"/>
                <a:cs typeface="Calibri" panose="020F0502020204030204" pitchFamily="34" charset="0"/>
              </a:rPr>
              <a:t>Next, we de-mean the track wind speeds for all collocated products and then we can stratify the anomalous-wind (from track-background) to characterize the convective wind signal</a:t>
            </a:r>
          </a:p>
        </p:txBody>
      </p:sp>
      <p:sp>
        <p:nvSpPr>
          <p:cNvPr id="7" name="TextBox 6">
            <a:extLst>
              <a:ext uri="{FF2B5EF4-FFF2-40B4-BE49-F238E27FC236}">
                <a16:creationId xmlns:a16="http://schemas.microsoft.com/office/drawing/2014/main" id="{A03029EC-B755-464A-B94D-C4557A30D2BE}"/>
              </a:ext>
            </a:extLst>
          </p:cNvPr>
          <p:cNvSpPr txBox="1"/>
          <p:nvPr/>
        </p:nvSpPr>
        <p:spPr>
          <a:xfrm>
            <a:off x="6177435" y="5257827"/>
            <a:ext cx="2403735" cy="369332"/>
          </a:xfrm>
          <a:prstGeom prst="rect">
            <a:avLst/>
          </a:prstGeom>
          <a:noFill/>
        </p:spPr>
        <p:txBody>
          <a:bodyPr wrap="none" rtlCol="0">
            <a:spAutoFit/>
          </a:bodyPr>
          <a:lstStyle/>
          <a:p>
            <a:r>
              <a:rPr lang="en-US" b="1" dirty="0"/>
              <a:t>Note: ~10-minute track</a:t>
            </a:r>
          </a:p>
        </p:txBody>
      </p:sp>
      <p:sp>
        <p:nvSpPr>
          <p:cNvPr id="9" name="TextBox 8">
            <a:extLst>
              <a:ext uri="{FF2B5EF4-FFF2-40B4-BE49-F238E27FC236}">
                <a16:creationId xmlns:a16="http://schemas.microsoft.com/office/drawing/2014/main" id="{F8B80A08-E663-EA40-B511-B7F8E3CC1DF4}"/>
              </a:ext>
            </a:extLst>
          </p:cNvPr>
          <p:cNvSpPr txBox="1"/>
          <p:nvPr/>
        </p:nvSpPr>
        <p:spPr>
          <a:xfrm>
            <a:off x="2839222" y="4046615"/>
            <a:ext cx="635110" cy="369332"/>
          </a:xfrm>
          <a:prstGeom prst="rect">
            <a:avLst/>
          </a:prstGeom>
          <a:noFill/>
        </p:spPr>
        <p:txBody>
          <a:bodyPr wrap="none" rtlCol="0">
            <a:spAutoFit/>
          </a:bodyPr>
          <a:lstStyle/>
          <a:p>
            <a:r>
              <a:rPr lang="en-US" b="1" dirty="0"/>
              <a:t>MVE</a:t>
            </a:r>
          </a:p>
        </p:txBody>
      </p:sp>
      <p:sp>
        <p:nvSpPr>
          <p:cNvPr id="13" name="TextBox 12">
            <a:extLst>
              <a:ext uri="{FF2B5EF4-FFF2-40B4-BE49-F238E27FC236}">
                <a16:creationId xmlns:a16="http://schemas.microsoft.com/office/drawing/2014/main" id="{763983DD-C925-D247-89EB-989B4104F719}"/>
              </a:ext>
            </a:extLst>
          </p:cNvPr>
          <p:cNvSpPr txBox="1"/>
          <p:nvPr/>
        </p:nvSpPr>
        <p:spPr>
          <a:xfrm>
            <a:off x="4738934" y="5014274"/>
            <a:ext cx="986167" cy="369332"/>
          </a:xfrm>
          <a:prstGeom prst="rect">
            <a:avLst/>
          </a:prstGeom>
          <a:noFill/>
        </p:spPr>
        <p:txBody>
          <a:bodyPr wrap="none" rtlCol="0">
            <a:spAutoFit/>
          </a:bodyPr>
          <a:lstStyle/>
          <a:p>
            <a:r>
              <a:rPr lang="en-US" b="1" dirty="0">
                <a:ea typeface="Calibri" panose="020F0502020204030204" pitchFamily="34" charset="0"/>
                <a:cs typeface="Calibri" panose="020F0502020204030204" pitchFamily="34" charset="0"/>
              </a:rPr>
              <a:t>Δ37 Min</a:t>
            </a:r>
            <a:endParaRPr lang="en-US" dirty="0"/>
          </a:p>
        </p:txBody>
      </p:sp>
      <p:cxnSp>
        <p:nvCxnSpPr>
          <p:cNvPr id="15" name="Straight Arrow Connector 14">
            <a:extLst>
              <a:ext uri="{FF2B5EF4-FFF2-40B4-BE49-F238E27FC236}">
                <a16:creationId xmlns:a16="http://schemas.microsoft.com/office/drawing/2014/main" id="{64FABE36-B967-DD43-A810-2AF044660F6A}"/>
              </a:ext>
            </a:extLst>
          </p:cNvPr>
          <p:cNvCxnSpPr>
            <a:cxnSpLocks/>
          </p:cNvCxnSpPr>
          <p:nvPr/>
        </p:nvCxnSpPr>
        <p:spPr>
          <a:xfrm>
            <a:off x="5222198" y="5514899"/>
            <a:ext cx="49308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F51653D-D444-4748-B328-A87478AFBEC4}"/>
              </a:ext>
            </a:extLst>
          </p:cNvPr>
          <p:cNvCxnSpPr>
            <a:cxnSpLocks/>
          </p:cNvCxnSpPr>
          <p:nvPr/>
        </p:nvCxnSpPr>
        <p:spPr>
          <a:xfrm flipH="1">
            <a:off x="3939483" y="3606268"/>
            <a:ext cx="1064218" cy="73936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4D8B911-99B6-3148-8D51-96B534FB4FFD}"/>
              </a:ext>
            </a:extLst>
          </p:cNvPr>
          <p:cNvCxnSpPr>
            <a:cxnSpLocks/>
          </p:cNvCxnSpPr>
          <p:nvPr/>
        </p:nvCxnSpPr>
        <p:spPr>
          <a:xfrm>
            <a:off x="5003701" y="3622232"/>
            <a:ext cx="721400" cy="185576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2EA5716-AE07-1D43-A206-CEA5AF308742}"/>
              </a:ext>
            </a:extLst>
          </p:cNvPr>
          <p:cNvCxnSpPr>
            <a:cxnSpLocks/>
          </p:cNvCxnSpPr>
          <p:nvPr/>
        </p:nvCxnSpPr>
        <p:spPr>
          <a:xfrm>
            <a:off x="5003701" y="3606268"/>
            <a:ext cx="2785697" cy="20208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BA86720-A4D7-7F47-97A8-C793E913D16A}"/>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6"/>
              </a:rPr>
              <a:t>jason.b.roberts@nasa.gov</a:t>
            </a:r>
            <a:r>
              <a:rPr lang="en-US" b="1" dirty="0">
                <a:solidFill>
                  <a:schemeClr val="tx1"/>
                </a:solidFill>
              </a:rPr>
              <a:t>  </a:t>
            </a:r>
          </a:p>
        </p:txBody>
      </p:sp>
      <p:cxnSp>
        <p:nvCxnSpPr>
          <p:cNvPr id="18" name="Straight Arrow Connector 17">
            <a:extLst>
              <a:ext uri="{FF2B5EF4-FFF2-40B4-BE49-F238E27FC236}">
                <a16:creationId xmlns:a16="http://schemas.microsoft.com/office/drawing/2014/main" id="{E8F08C0D-A6E3-DD4A-9D89-C6E83B95E1FB}"/>
              </a:ext>
            </a:extLst>
          </p:cNvPr>
          <p:cNvCxnSpPr>
            <a:cxnSpLocks/>
          </p:cNvCxnSpPr>
          <p:nvPr/>
        </p:nvCxnSpPr>
        <p:spPr>
          <a:xfrm flipV="1">
            <a:off x="3316311" y="3606268"/>
            <a:ext cx="276438" cy="4403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5ADD8DD-6448-0340-8963-4218880B3C9F}"/>
              </a:ext>
            </a:extLst>
          </p:cNvPr>
          <p:cNvSpPr txBox="1"/>
          <p:nvPr/>
        </p:nvSpPr>
        <p:spPr>
          <a:xfrm>
            <a:off x="4219288" y="2717951"/>
            <a:ext cx="614079" cy="369332"/>
          </a:xfrm>
          <a:prstGeom prst="rect">
            <a:avLst/>
          </a:prstGeom>
          <a:noFill/>
        </p:spPr>
        <p:txBody>
          <a:bodyPr wrap="none" rtlCol="0">
            <a:spAutoFit/>
          </a:bodyPr>
          <a:lstStyle/>
          <a:p>
            <a:r>
              <a:rPr lang="en-US" b="1" dirty="0"/>
              <a:t>YSLF</a:t>
            </a:r>
          </a:p>
        </p:txBody>
      </p:sp>
      <p:cxnSp>
        <p:nvCxnSpPr>
          <p:cNvPr id="21" name="Straight Arrow Connector 20">
            <a:extLst>
              <a:ext uri="{FF2B5EF4-FFF2-40B4-BE49-F238E27FC236}">
                <a16:creationId xmlns:a16="http://schemas.microsoft.com/office/drawing/2014/main" id="{14FB8260-BBC9-8B4F-A676-B8532EE4849F}"/>
              </a:ext>
            </a:extLst>
          </p:cNvPr>
          <p:cNvCxnSpPr>
            <a:cxnSpLocks/>
          </p:cNvCxnSpPr>
          <p:nvPr/>
        </p:nvCxnSpPr>
        <p:spPr>
          <a:xfrm flipH="1">
            <a:off x="4064000" y="2904675"/>
            <a:ext cx="234225" cy="75562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F9537BD-E362-9645-9E61-2E50E9B0E0EA}"/>
              </a:ext>
            </a:extLst>
          </p:cNvPr>
          <p:cNvSpPr txBox="1"/>
          <p:nvPr/>
        </p:nvSpPr>
        <p:spPr>
          <a:xfrm>
            <a:off x="4656967" y="3276033"/>
            <a:ext cx="835293" cy="369332"/>
          </a:xfrm>
          <a:prstGeom prst="rect">
            <a:avLst/>
          </a:prstGeom>
          <a:noFill/>
        </p:spPr>
        <p:txBody>
          <a:bodyPr wrap="none" rtlCol="0">
            <a:spAutoFit/>
          </a:bodyPr>
          <a:lstStyle/>
          <a:p>
            <a:r>
              <a:rPr lang="en-US" b="1" dirty="0"/>
              <a:t>IMERG</a:t>
            </a:r>
          </a:p>
        </p:txBody>
      </p:sp>
      <p:sp>
        <p:nvSpPr>
          <p:cNvPr id="23" name="TextBox 22">
            <a:extLst>
              <a:ext uri="{FF2B5EF4-FFF2-40B4-BE49-F238E27FC236}">
                <a16:creationId xmlns:a16="http://schemas.microsoft.com/office/drawing/2014/main" id="{98ECD4BC-0559-2342-BD16-ABBBB750C743}"/>
              </a:ext>
            </a:extLst>
          </p:cNvPr>
          <p:cNvSpPr txBox="1"/>
          <p:nvPr/>
        </p:nvSpPr>
        <p:spPr>
          <a:xfrm>
            <a:off x="3452815" y="6052244"/>
            <a:ext cx="1662122" cy="369332"/>
          </a:xfrm>
          <a:prstGeom prst="rect">
            <a:avLst/>
          </a:prstGeom>
          <a:noFill/>
        </p:spPr>
        <p:txBody>
          <a:bodyPr wrap="none" rtlCol="0">
            <a:spAutoFit/>
          </a:bodyPr>
          <a:lstStyle/>
          <a:p>
            <a:r>
              <a:rPr lang="en-US" b="1" dirty="0"/>
              <a:t>No Radiometer</a:t>
            </a:r>
          </a:p>
        </p:txBody>
      </p:sp>
      <p:sp>
        <p:nvSpPr>
          <p:cNvPr id="24" name="Right Brace 23">
            <a:extLst>
              <a:ext uri="{FF2B5EF4-FFF2-40B4-BE49-F238E27FC236}">
                <a16:creationId xmlns:a16="http://schemas.microsoft.com/office/drawing/2014/main" id="{97252730-9803-2F46-A453-3724BE2831F9}"/>
              </a:ext>
            </a:extLst>
          </p:cNvPr>
          <p:cNvSpPr/>
          <p:nvPr/>
        </p:nvSpPr>
        <p:spPr>
          <a:xfrm rot="5400000">
            <a:off x="4091375" y="4604188"/>
            <a:ext cx="385003" cy="2574378"/>
          </a:xfrm>
          <a:prstGeom prst="rightBrace">
            <a:avLst>
              <a:gd name="adj1" fmla="val 0"/>
              <a:gd name="adj2" fmla="val 49342"/>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85194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FA6A77-3A3C-9441-B1F7-421DB1A0F557}"/>
              </a:ext>
            </a:extLst>
          </p:cNvPr>
          <p:cNvPicPr>
            <a:picLocks noChangeAspect="1"/>
          </p:cNvPicPr>
          <p:nvPr/>
        </p:nvPicPr>
        <p:blipFill>
          <a:blip r:embed="rId3"/>
          <a:srcRect/>
          <a:stretch/>
        </p:blipFill>
        <p:spPr>
          <a:xfrm>
            <a:off x="5181888" y="1313528"/>
            <a:ext cx="6895990" cy="4916119"/>
          </a:xfrm>
          <a:prstGeom prst="rect">
            <a:avLst/>
          </a:prstGeom>
        </p:spPr>
      </p:pic>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Convective Wind Signal - V3.1</a:t>
            </a:r>
            <a:endParaRPr lang="en-US" sz="3600" b="1" i="1" dirty="0">
              <a:solidFill>
                <a:schemeClr val="tx1"/>
              </a:solidFill>
            </a:endParaRP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61" y="-50800"/>
            <a:ext cx="1304015" cy="1097280"/>
          </a:xfrm>
          <a:prstGeom prst="rect">
            <a:avLst/>
          </a:prstGeom>
        </p:spPr>
      </p:pic>
      <p:sp>
        <p:nvSpPr>
          <p:cNvPr id="12" name="Rectangle 11">
            <a:extLst>
              <a:ext uri="{FF2B5EF4-FFF2-40B4-BE49-F238E27FC236}">
                <a16:creationId xmlns:a16="http://schemas.microsoft.com/office/drawing/2014/main" id="{14E113D9-BFBF-954E-8A72-C8909C84ED7C}"/>
              </a:ext>
            </a:extLst>
          </p:cNvPr>
          <p:cNvSpPr/>
          <p:nvPr/>
        </p:nvSpPr>
        <p:spPr>
          <a:xfrm>
            <a:off x="276731" y="1179614"/>
            <a:ext cx="4905157" cy="5355312"/>
          </a:xfrm>
          <a:prstGeom prst="rect">
            <a:avLst/>
          </a:prstGeom>
        </p:spPr>
        <p:txBody>
          <a:bodyPr wrap="square">
            <a:spAutoFit/>
          </a:bodyPr>
          <a:lstStyle/>
          <a:p>
            <a:pPr marL="342900" indent="-342900">
              <a:spcAft>
                <a:spcPts val="1200"/>
              </a:spcAft>
              <a:buFont typeface="Arial" panose="020B0604020202020204" pitchFamily="34" charset="0"/>
              <a:buChar char="•"/>
            </a:pPr>
            <a:r>
              <a:rPr lang="en-US" sz="2400" b="1" dirty="0">
                <a:ea typeface="Calibri" panose="020F0502020204030204" pitchFamily="34" charset="0"/>
                <a:cs typeface="Calibri" panose="020F0502020204030204" pitchFamily="34" charset="0"/>
              </a:rPr>
              <a:t>CYGNSS MVE captures an increase in winds above the background up to 1.25 m/s moving from no rain to heavy rain. </a:t>
            </a:r>
          </a:p>
          <a:p>
            <a:pPr marL="342900" indent="-342900">
              <a:spcAft>
                <a:spcPts val="1200"/>
              </a:spcAft>
              <a:buFont typeface="Arial" panose="020B0604020202020204" pitchFamily="34" charset="0"/>
              <a:buChar char="•"/>
            </a:pPr>
            <a:r>
              <a:rPr lang="en-US" sz="2400" b="1" dirty="0">
                <a:ea typeface="Calibri" panose="020F0502020204030204" pitchFamily="34" charset="0"/>
                <a:cs typeface="Calibri" panose="020F0502020204030204" pitchFamily="34" charset="0"/>
              </a:rPr>
              <a:t>YSLF winds show a stronger increase of 1.75m/s.</a:t>
            </a:r>
          </a:p>
          <a:p>
            <a:pPr marL="342900" indent="-342900">
              <a:spcAft>
                <a:spcPts val="1200"/>
              </a:spcAft>
              <a:buFont typeface="Arial" panose="020B0604020202020204" pitchFamily="34" charset="0"/>
              <a:buChar char="•"/>
            </a:pPr>
            <a:r>
              <a:rPr lang="en-US" sz="2400" b="1" dirty="0">
                <a:ea typeface="Calibri" panose="020F0502020204030204" pitchFamily="34" charset="0"/>
                <a:cs typeface="Calibri" panose="020F0502020204030204" pitchFamily="34" charset="0"/>
              </a:rPr>
              <a:t>Overall, the radiometers, reanalysis, and CYGNSS indicate a robust wind increase of about 1.5 m/s as you move to heavy rain </a:t>
            </a:r>
          </a:p>
          <a:p>
            <a:pPr marL="342900" indent="-342900">
              <a:spcAft>
                <a:spcPts val="1200"/>
              </a:spcAft>
              <a:buFont typeface="Arial" panose="020B0604020202020204" pitchFamily="34" charset="0"/>
              <a:buChar char="•"/>
            </a:pPr>
            <a:r>
              <a:rPr lang="en-US" sz="2400" b="1" dirty="0">
                <a:ea typeface="Calibri" panose="020F0502020204030204" pitchFamily="34" charset="0"/>
                <a:cs typeface="Calibri" panose="020F0502020204030204" pitchFamily="34" charset="0"/>
              </a:rPr>
              <a:t>The scatterometers show a stronger increase (~2 m/s). Is this unflagged rain contamination?</a:t>
            </a:r>
          </a:p>
        </p:txBody>
      </p:sp>
      <p:sp>
        <p:nvSpPr>
          <p:cNvPr id="10" name="Rectangle 9">
            <a:extLst>
              <a:ext uri="{FF2B5EF4-FFF2-40B4-BE49-F238E27FC236}">
                <a16:creationId xmlns:a16="http://schemas.microsoft.com/office/drawing/2014/main" id="{CCCD960A-6058-0B47-B8EC-735E5EE04258}"/>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6"/>
              </a:rPr>
              <a:t>jason.b.roberts@nasa.gov</a:t>
            </a:r>
            <a:r>
              <a:rPr lang="en-US" b="1" dirty="0">
                <a:solidFill>
                  <a:schemeClr val="tx1"/>
                </a:solidFill>
              </a:rPr>
              <a:t>  </a:t>
            </a:r>
          </a:p>
        </p:txBody>
      </p:sp>
    </p:spTree>
    <p:extLst>
      <p:ext uri="{BB962C8B-B14F-4D97-AF65-F5344CB8AC3E}">
        <p14:creationId xmlns:p14="http://schemas.microsoft.com/office/powerpoint/2010/main" val="864949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85B6EE-921C-A64E-B153-9155CF99C4D3}"/>
              </a:ext>
            </a:extLst>
          </p:cNvPr>
          <p:cNvSpPr/>
          <p:nvPr/>
        </p:nvSpPr>
        <p:spPr>
          <a:xfrm>
            <a:off x="-10161" y="-10160"/>
            <a:ext cx="12198096" cy="10464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Summary: </a:t>
            </a:r>
          </a:p>
          <a:p>
            <a:pPr algn="ctr"/>
            <a:r>
              <a:rPr lang="en-US" sz="3600" b="1" i="1" dirty="0">
                <a:solidFill>
                  <a:schemeClr val="tx1"/>
                </a:solidFill>
              </a:rPr>
              <a:t>CYGNSS V3.1 Winds in Convection</a:t>
            </a:r>
          </a:p>
        </p:txBody>
      </p:sp>
      <p:pic>
        <p:nvPicPr>
          <p:cNvPr id="8" name="Graphic 7">
            <a:extLst>
              <a:ext uri="{FF2B5EF4-FFF2-40B4-BE49-F238E27FC236}">
                <a16:creationId xmlns:a16="http://schemas.microsoft.com/office/drawing/2014/main" id="{050E739B-C7BD-5748-A5D4-85C7D3C362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1" y="-50800"/>
            <a:ext cx="1304015" cy="1097280"/>
          </a:xfrm>
          <a:prstGeom prst="rect">
            <a:avLst/>
          </a:prstGeom>
        </p:spPr>
      </p:pic>
      <p:sp>
        <p:nvSpPr>
          <p:cNvPr id="9" name="Rectangle 8">
            <a:extLst>
              <a:ext uri="{FF2B5EF4-FFF2-40B4-BE49-F238E27FC236}">
                <a16:creationId xmlns:a16="http://schemas.microsoft.com/office/drawing/2014/main" id="{1E8A1D36-7079-A342-963B-B55233980D7D}"/>
              </a:ext>
            </a:extLst>
          </p:cNvPr>
          <p:cNvSpPr/>
          <p:nvPr/>
        </p:nvSpPr>
        <p:spPr>
          <a:xfrm>
            <a:off x="319731" y="1181810"/>
            <a:ext cx="11179211" cy="5078313"/>
          </a:xfrm>
          <a:prstGeom prst="rect">
            <a:avLst/>
          </a:prstGeom>
        </p:spPr>
        <p:txBody>
          <a:bodyPr wrap="square">
            <a:spAutoFit/>
          </a:bodyPr>
          <a:lstStyle/>
          <a:p>
            <a:pPr marL="457200" indent="-457200">
              <a:spcAft>
                <a:spcPts val="1200"/>
              </a:spcAft>
              <a:buFont typeface="+mj-lt"/>
              <a:buAutoNum type="arabicPeriod"/>
            </a:pPr>
            <a:r>
              <a:rPr lang="en-US" sz="2200" b="1" dirty="0">
                <a:ea typeface="Calibri" panose="020F0502020204030204" pitchFamily="34" charset="0"/>
                <a:cs typeface="Calibri" panose="020F0502020204030204" pitchFamily="34" charset="0"/>
              </a:rPr>
              <a:t>We evaluated the performance of CYGNSS against a suite of observations, reanalyses, and alternative satellite products. V3.1 winds exhibited a marked reduction in bias against buoys and general consistency with RSS radiometer and scatterometer estimates</a:t>
            </a:r>
          </a:p>
          <a:p>
            <a:pPr marL="457200" indent="-457200">
              <a:spcAft>
                <a:spcPts val="1200"/>
              </a:spcAft>
              <a:buFont typeface="+mj-lt"/>
              <a:buAutoNum type="arabicPeriod"/>
            </a:pPr>
            <a:r>
              <a:rPr lang="en-US" sz="2200" b="1" dirty="0">
                <a:ea typeface="Calibri" panose="020F0502020204030204" pitchFamily="34" charset="0"/>
                <a:cs typeface="Calibri" panose="020F0502020204030204" pitchFamily="34" charset="0"/>
              </a:rPr>
              <a:t>When stratifying for the presence of convective rainfall, the V3.1 wind speeds are very consistent (+/-0.25m/s) with the RSS (low frequency/all-weather) suite until moderate to heavy-rainfall. There, the YSLF winds come in closer agreement with other datasets.  </a:t>
            </a:r>
          </a:p>
          <a:p>
            <a:pPr marL="457200" indent="-457200">
              <a:spcAft>
                <a:spcPts val="1200"/>
              </a:spcAft>
              <a:buFont typeface="+mj-lt"/>
              <a:buAutoNum type="arabicPeriod"/>
            </a:pPr>
            <a:r>
              <a:rPr lang="en-US" sz="2200" b="1" dirty="0">
                <a:ea typeface="Calibri" panose="020F0502020204030204" pitchFamily="34" charset="0"/>
                <a:cs typeface="Calibri" panose="020F0502020204030204" pitchFamily="34" charset="0"/>
              </a:rPr>
              <a:t>Developed a simple approach to characterize the convective wind signal. The V3.1 wind signals (FDS and YSLF) are consistent with reanalyses and radiometer estimates. </a:t>
            </a:r>
          </a:p>
          <a:p>
            <a:pPr>
              <a:spcAft>
                <a:spcPts val="1200"/>
              </a:spcAft>
            </a:pPr>
            <a:r>
              <a:rPr lang="en-US" sz="2200" b="1" u="sng" dirty="0">
                <a:ea typeface="Calibri" panose="020F0502020204030204" pitchFamily="34" charset="0"/>
                <a:cs typeface="Calibri" panose="020F0502020204030204" pitchFamily="34" charset="0"/>
              </a:rPr>
              <a:t>Next Steps</a:t>
            </a:r>
          </a:p>
          <a:p>
            <a:pPr marL="342900" indent="-342900">
              <a:spcAft>
                <a:spcPts val="1200"/>
              </a:spcAft>
              <a:buFont typeface="Arial" panose="020B0604020202020204" pitchFamily="34" charset="0"/>
              <a:buChar char="•"/>
            </a:pPr>
            <a:r>
              <a:rPr lang="en-US" sz="2200" b="1" dirty="0">
                <a:ea typeface="Calibri" panose="020F0502020204030204" pitchFamily="34" charset="0"/>
                <a:cs typeface="Calibri" panose="020F0502020204030204" pitchFamily="34" charset="0"/>
              </a:rPr>
              <a:t>Fold in flux estimates ... but we would likely need YSLF estimates in convection</a:t>
            </a:r>
          </a:p>
          <a:p>
            <a:pPr marL="342900" indent="-342900">
              <a:spcAft>
                <a:spcPts val="1200"/>
              </a:spcAft>
              <a:buFont typeface="Arial" panose="020B0604020202020204" pitchFamily="34" charset="0"/>
              <a:buChar char="•"/>
            </a:pPr>
            <a:r>
              <a:rPr lang="en-US" sz="2200" b="1" dirty="0">
                <a:ea typeface="Calibri" panose="020F0502020204030204" pitchFamily="34" charset="0"/>
                <a:cs typeface="Calibri" panose="020F0502020204030204" pitchFamily="34" charset="0"/>
              </a:rPr>
              <a:t>Extend analyses with more data</a:t>
            </a:r>
          </a:p>
          <a:p>
            <a:pPr marL="342900" indent="-342900">
              <a:spcAft>
                <a:spcPts val="1200"/>
              </a:spcAft>
              <a:buFont typeface="Arial" panose="020B0604020202020204" pitchFamily="34" charset="0"/>
              <a:buChar char="•"/>
            </a:pPr>
            <a:r>
              <a:rPr lang="en-US" sz="2200" b="1" dirty="0">
                <a:ea typeface="Calibri" panose="020F0502020204030204" pitchFamily="34" charset="0"/>
                <a:cs typeface="Calibri" panose="020F0502020204030204" pitchFamily="34" charset="0"/>
              </a:rPr>
              <a:t>GEOS-FP: Gustiness parameterizations</a:t>
            </a:r>
          </a:p>
        </p:txBody>
      </p:sp>
      <p:sp>
        <p:nvSpPr>
          <p:cNvPr id="7" name="Rectangle 6">
            <a:extLst>
              <a:ext uri="{FF2B5EF4-FFF2-40B4-BE49-F238E27FC236}">
                <a16:creationId xmlns:a16="http://schemas.microsoft.com/office/drawing/2014/main" id="{206920CF-47E3-0149-B524-2B86B8B4AD3C}"/>
              </a:ext>
            </a:extLst>
          </p:cNvPr>
          <p:cNvSpPr/>
          <p:nvPr/>
        </p:nvSpPr>
        <p:spPr>
          <a:xfrm>
            <a:off x="-10160" y="6405613"/>
            <a:ext cx="12202160" cy="4523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2022 NASA CYGNSS Science Team Meeting ・ March 8, 2022 ・ </a:t>
            </a:r>
            <a:r>
              <a:rPr lang="en-US" b="1" dirty="0">
                <a:solidFill>
                  <a:schemeClr val="tx1"/>
                </a:solidFill>
                <a:hlinkClick r:id="rId4"/>
              </a:rPr>
              <a:t>jason.b.roberts@nasa.gov</a:t>
            </a:r>
            <a:r>
              <a:rPr lang="en-US" b="1" dirty="0">
                <a:solidFill>
                  <a:schemeClr val="tx1"/>
                </a:solidFill>
              </a:rPr>
              <a:t>  </a:t>
            </a:r>
          </a:p>
        </p:txBody>
      </p:sp>
    </p:spTree>
    <p:extLst>
      <p:ext uri="{BB962C8B-B14F-4D97-AF65-F5344CB8AC3E}">
        <p14:creationId xmlns:p14="http://schemas.microsoft.com/office/powerpoint/2010/main" val="2829826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1183</TotalTime>
  <Words>1279</Words>
  <Application>Microsoft Macintosh PowerPoint</Application>
  <PresentationFormat>Widescreen</PresentationFormat>
  <Paragraphs>155</Paragraphs>
  <Slides>12</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Evaluating convective wind signals using CYGNSS v3.1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the Performance of CYGNSS winds and fluxes using an oceanic cloud feature database</dc:title>
  <dc:creator>Roberts, Brent (MSFC-ST11)</dc:creator>
  <cp:lastModifiedBy>Roberts, Brent (MSFC-ST11)</cp:lastModifiedBy>
  <cp:revision>113</cp:revision>
  <dcterms:created xsi:type="dcterms:W3CDTF">2021-02-08T03:22:39Z</dcterms:created>
  <dcterms:modified xsi:type="dcterms:W3CDTF">2022-03-08T19:32:00Z</dcterms:modified>
</cp:coreProperties>
</file>