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32"/>
  </p:notesMasterIdLst>
  <p:handoutMasterIdLst>
    <p:handoutMasterId r:id="rId33"/>
  </p:handoutMasterIdLst>
  <p:sldIdLst>
    <p:sldId id="273" r:id="rId5"/>
    <p:sldId id="295" r:id="rId6"/>
    <p:sldId id="275" r:id="rId7"/>
    <p:sldId id="16365" r:id="rId8"/>
    <p:sldId id="16367" r:id="rId9"/>
    <p:sldId id="315" r:id="rId10"/>
    <p:sldId id="337" r:id="rId11"/>
    <p:sldId id="330" r:id="rId12"/>
    <p:sldId id="323" r:id="rId13"/>
    <p:sldId id="424" r:id="rId14"/>
    <p:sldId id="586" r:id="rId15"/>
    <p:sldId id="324" r:id="rId16"/>
    <p:sldId id="309" r:id="rId17"/>
    <p:sldId id="292" r:id="rId18"/>
    <p:sldId id="331" r:id="rId19"/>
    <p:sldId id="16366" r:id="rId20"/>
    <p:sldId id="322" r:id="rId21"/>
    <p:sldId id="288" r:id="rId22"/>
    <p:sldId id="332" r:id="rId23"/>
    <p:sldId id="339" r:id="rId24"/>
    <p:sldId id="16370" r:id="rId25"/>
    <p:sldId id="16372" r:id="rId26"/>
    <p:sldId id="321" r:id="rId27"/>
    <p:sldId id="16351" r:id="rId28"/>
    <p:sldId id="284" r:id="rId29"/>
    <p:sldId id="314" r:id="rId30"/>
    <p:sldId id="16360" r:id="rId31"/>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16FF"/>
    <a:srgbClr val="FFFFCC"/>
    <a:srgbClr val="BBDEBB"/>
    <a:srgbClr val="6A1EAD"/>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1160" autoAdjust="0"/>
    <p:restoredTop sz="93919"/>
  </p:normalViewPr>
  <p:slideViewPr>
    <p:cSldViewPr>
      <p:cViewPr varScale="1">
        <p:scale>
          <a:sx n="48" d="100"/>
          <a:sy n="48" d="100"/>
        </p:scale>
        <p:origin x="1166" y="41"/>
      </p:cViewPr>
      <p:guideLst>
        <p:guide orient="horz" pos="2160"/>
        <p:guide pos="2880"/>
      </p:guideLst>
    </p:cSldViewPr>
  </p:slideViewPr>
  <p:notesTextViewPr>
    <p:cViewPr>
      <p:scale>
        <a:sx n="3" d="2"/>
        <a:sy n="3" d="2"/>
      </p:scale>
      <p:origin x="0" y="0"/>
    </p:cViewPr>
  </p:notesTextViewPr>
  <p:sorterViewPr>
    <p:cViewPr varScale="1">
      <p:scale>
        <a:sx n="1" d="1"/>
        <a:sy n="1" d="1"/>
      </p:scale>
      <p:origin x="0" y="-6912"/>
    </p:cViewPr>
  </p:sorterViewPr>
  <p:notesViewPr>
    <p:cSldViewPr>
      <p:cViewPr varScale="1">
        <p:scale>
          <a:sx n="83" d="100"/>
          <a:sy n="83" d="100"/>
        </p:scale>
        <p:origin x="-3792" y="-8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F9B1DC33-E302-47B6-A7F4-DD3604010DED}" type="datetimeFigureOut">
              <a:rPr lang="en-US" smtClean="0"/>
              <a:t>3/7/2022</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612E3869-502C-40D4-BBB2-5FED1745F1C9}" type="slidenum">
              <a:rPr lang="en-US" smtClean="0"/>
              <a:t>‹#›</a:t>
            </a:fld>
            <a:endParaRPr lang="en-US"/>
          </a:p>
        </p:txBody>
      </p:sp>
    </p:spTree>
    <p:extLst>
      <p:ext uri="{BB962C8B-B14F-4D97-AF65-F5344CB8AC3E}">
        <p14:creationId xmlns:p14="http://schemas.microsoft.com/office/powerpoint/2010/main" val="41943950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F8F01258-7284-4BD5-BCFA-A17DDEE3D3A5}" type="datetimeFigureOut">
              <a:rPr lang="en-US" smtClean="0"/>
              <a:t>3/7/2022</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EFC8DFE4-1F7B-4F34-A3D6-6CC5D40BE38F}" type="slidenum">
              <a:rPr lang="en-US" smtClean="0"/>
              <a:t>‹#›</a:t>
            </a:fld>
            <a:endParaRPr lang="en-US"/>
          </a:p>
        </p:txBody>
      </p:sp>
    </p:spTree>
    <p:extLst>
      <p:ext uri="{BB962C8B-B14F-4D97-AF65-F5344CB8AC3E}">
        <p14:creationId xmlns:p14="http://schemas.microsoft.com/office/powerpoint/2010/main" val="33366378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C8DFE4-1F7B-4F34-A3D6-6CC5D40BE38F}" type="slidenum">
              <a:rPr lang="en-US" smtClean="0"/>
              <a:t>3</a:t>
            </a:fld>
            <a:endParaRPr lang="en-US"/>
          </a:p>
        </p:txBody>
      </p:sp>
    </p:spTree>
    <p:extLst>
      <p:ext uri="{BB962C8B-B14F-4D97-AF65-F5344CB8AC3E}">
        <p14:creationId xmlns:p14="http://schemas.microsoft.com/office/powerpoint/2010/main" val="42841275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C8DFE4-1F7B-4F34-A3D6-6CC5D40BE38F}" type="slidenum">
              <a:rPr lang="en-US" smtClean="0"/>
              <a:t>6</a:t>
            </a:fld>
            <a:endParaRPr lang="en-US"/>
          </a:p>
        </p:txBody>
      </p:sp>
    </p:spTree>
    <p:extLst>
      <p:ext uri="{BB962C8B-B14F-4D97-AF65-F5344CB8AC3E}">
        <p14:creationId xmlns:p14="http://schemas.microsoft.com/office/powerpoint/2010/main" val="16319382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C8DFE4-1F7B-4F34-A3D6-6CC5D40BE38F}" type="slidenum">
              <a:rPr lang="en-US" smtClean="0"/>
              <a:t>8</a:t>
            </a:fld>
            <a:endParaRPr lang="en-US"/>
          </a:p>
        </p:txBody>
      </p:sp>
    </p:spTree>
    <p:extLst>
      <p:ext uri="{BB962C8B-B14F-4D97-AF65-F5344CB8AC3E}">
        <p14:creationId xmlns:p14="http://schemas.microsoft.com/office/powerpoint/2010/main" val="5019945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C8DFE4-1F7B-4F34-A3D6-6CC5D40BE38F}" type="slidenum">
              <a:rPr lang="en-US" smtClean="0"/>
              <a:t>11</a:t>
            </a:fld>
            <a:endParaRPr lang="en-US"/>
          </a:p>
        </p:txBody>
      </p:sp>
    </p:spTree>
    <p:extLst>
      <p:ext uri="{BB962C8B-B14F-4D97-AF65-F5344CB8AC3E}">
        <p14:creationId xmlns:p14="http://schemas.microsoft.com/office/powerpoint/2010/main" val="36540482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C8DFE4-1F7B-4F34-A3D6-6CC5D40BE38F}" type="slidenum">
              <a:rPr lang="en-US" smtClean="0"/>
              <a:t>19</a:t>
            </a:fld>
            <a:endParaRPr lang="en-US"/>
          </a:p>
        </p:txBody>
      </p:sp>
    </p:spTree>
    <p:extLst>
      <p:ext uri="{BB962C8B-B14F-4D97-AF65-F5344CB8AC3E}">
        <p14:creationId xmlns:p14="http://schemas.microsoft.com/office/powerpoint/2010/main" val="38177117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FC8DFE4-1F7B-4F34-A3D6-6CC5D40BE38F}" type="slidenum">
              <a:rPr lang="en-US" smtClean="0"/>
              <a:t>25</a:t>
            </a:fld>
            <a:endParaRPr lang="en-US"/>
          </a:p>
        </p:txBody>
      </p:sp>
    </p:spTree>
    <p:extLst>
      <p:ext uri="{BB962C8B-B14F-4D97-AF65-F5344CB8AC3E}">
        <p14:creationId xmlns:p14="http://schemas.microsoft.com/office/powerpoint/2010/main" val="7881306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FC8DFE4-1F7B-4F34-A3D6-6CC5D40BE38F}" type="slidenum">
              <a:rPr lang="en-US" smtClean="0"/>
              <a:t>26</a:t>
            </a:fld>
            <a:endParaRPr lang="en-US"/>
          </a:p>
        </p:txBody>
      </p:sp>
    </p:spTree>
    <p:extLst>
      <p:ext uri="{BB962C8B-B14F-4D97-AF65-F5344CB8AC3E}">
        <p14:creationId xmlns:p14="http://schemas.microsoft.com/office/powerpoint/2010/main" val="28693769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lgn="ctr">
              <a:defRPr/>
            </a:lvl1pPr>
          </a:lstStyle>
          <a:p>
            <a:r>
              <a:rPr lang="en-US" dirty="0"/>
              <a:t>Click to edit Master title style</a:t>
            </a:r>
          </a:p>
        </p:txBody>
      </p:sp>
      <p:sp>
        <p:nvSpPr>
          <p:cNvPr id="3" name="Subtitle 2"/>
          <p:cNvSpPr>
            <a:spLocks noGrp="1"/>
          </p:cNvSpPr>
          <p:nvPr>
            <p:ph type="subTitle" idx="1" hasCustomPrompt="1"/>
          </p:nvPr>
        </p:nvSpPr>
        <p:spPr>
          <a:xfrm>
            <a:off x="1371600" y="3886200"/>
            <a:ext cx="6400800" cy="1752600"/>
          </a:xfrm>
        </p:spPr>
        <p:txBody>
          <a:bodyPr/>
          <a:lstStyle>
            <a:lvl1pPr marL="0" indent="0" algn="ctr">
              <a:buNone/>
              <a:defRPr baseline="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Presenter Name, Role, Affiliation</a:t>
            </a:r>
          </a:p>
        </p:txBody>
      </p:sp>
    </p:spTree>
    <p:extLst>
      <p:ext uri="{BB962C8B-B14F-4D97-AF65-F5344CB8AC3E}">
        <p14:creationId xmlns:p14="http://schemas.microsoft.com/office/powerpoint/2010/main" val="3986039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8789" y="990600"/>
            <a:ext cx="9094940" cy="5401023"/>
          </a:xfrm>
        </p:spPr>
        <p:txBody>
          <a:bodyPr/>
          <a:lstStyle>
            <a:lvl1pPr>
              <a:spcBef>
                <a:spcPts val="0"/>
              </a:spcBef>
              <a:defRPr sz="2400">
                <a:solidFill>
                  <a:schemeClr val="tx1"/>
                </a:solidFill>
              </a:defRPr>
            </a:lvl1pPr>
            <a:lvl2pPr>
              <a:spcBef>
                <a:spcPts val="0"/>
              </a:spcBef>
              <a:defRPr sz="2000">
                <a:solidFill>
                  <a:schemeClr val="tx1"/>
                </a:solidFill>
              </a:defRPr>
            </a:lvl2pPr>
            <a:lvl3pPr>
              <a:spcBef>
                <a:spcPts val="0"/>
              </a:spcBef>
              <a:defRPr sz="1800">
                <a:solidFill>
                  <a:schemeClr val="tx1"/>
                </a:solidFill>
              </a:defRPr>
            </a:lvl3pPr>
            <a:lvl4pPr>
              <a:spcBef>
                <a:spcPts val="0"/>
              </a:spcBef>
              <a:defRPr sz="1600">
                <a:solidFill>
                  <a:schemeClr val="tx1"/>
                </a:solidFill>
              </a:defRPr>
            </a:lvl4pPr>
            <a:lvl5pPr>
              <a:spcBef>
                <a:spcPts val="0"/>
              </a:spcBef>
              <a:defRPr sz="1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5" name="Straight Connector 4">
            <a:extLst>
              <a:ext uri="{FF2B5EF4-FFF2-40B4-BE49-F238E27FC236}">
                <a16:creationId xmlns:a16="http://schemas.microsoft.com/office/drawing/2014/main" id="{86A7760B-073F-0242-801F-AA29B6B9DD25}"/>
              </a:ext>
            </a:extLst>
          </p:cNvPr>
          <p:cNvCxnSpPr>
            <a:cxnSpLocks/>
          </p:cNvCxnSpPr>
          <p:nvPr userDrawn="1"/>
        </p:nvCxnSpPr>
        <p:spPr>
          <a:xfrm>
            <a:off x="0" y="990600"/>
            <a:ext cx="911372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5506DA5E-258E-E64D-9F1B-06EF839E4159}"/>
              </a:ext>
            </a:extLst>
          </p:cNvPr>
          <p:cNvSpPr>
            <a:spLocks noGrp="1"/>
          </p:cNvSpPr>
          <p:nvPr>
            <p:ph type="title"/>
          </p:nvPr>
        </p:nvSpPr>
        <p:spPr/>
        <p:txBody>
          <a:bodyPr/>
          <a:lstStyle/>
          <a:p>
            <a:r>
              <a:rPr lang="en-US"/>
              <a:t>Click to edit Master title style</a:t>
            </a:r>
          </a:p>
        </p:txBody>
      </p:sp>
      <p:sp>
        <p:nvSpPr>
          <p:cNvPr id="6" name="Footer Placeholder 5">
            <a:extLst>
              <a:ext uri="{FF2B5EF4-FFF2-40B4-BE49-F238E27FC236}">
                <a16:creationId xmlns:a16="http://schemas.microsoft.com/office/drawing/2014/main" id="{200CC443-70D3-5B42-9899-7A459E4F26AC}"/>
              </a:ext>
            </a:extLst>
          </p:cNvPr>
          <p:cNvSpPr>
            <a:spLocks noGrp="1"/>
          </p:cNvSpPr>
          <p:nvPr>
            <p:ph type="ftr" sz="quarter" idx="10"/>
          </p:nvPr>
        </p:nvSpPr>
        <p:spPr>
          <a:xfrm>
            <a:off x="8001000" y="6391623"/>
            <a:ext cx="914400" cy="365125"/>
          </a:xfrm>
        </p:spPr>
        <p:txBody>
          <a:bodyPr/>
          <a:lstStyle/>
          <a:p>
            <a:pPr algn="r"/>
            <a:r>
              <a:rPr lang="en-US" dirty="0"/>
              <a:t>Chart </a:t>
            </a:r>
            <a:fld id="{E20536AE-A1B5-1A42-AF97-DEDE1356BBB4}" type="slidenum">
              <a:rPr lang="en-US" smtClean="0"/>
              <a:pPr algn="r"/>
              <a:t>‹#›</a:t>
            </a:fld>
            <a:endParaRPr lang="en-US" dirty="0"/>
          </a:p>
        </p:txBody>
      </p:sp>
    </p:spTree>
    <p:extLst>
      <p:ext uri="{BB962C8B-B14F-4D97-AF65-F5344CB8AC3E}">
        <p14:creationId xmlns:p14="http://schemas.microsoft.com/office/powerpoint/2010/main" val="415020143"/>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age">
    <p:bg>
      <p:bgPr>
        <a:solidFill>
          <a:schemeClr val="tx2">
            <a:lumMod val="20000"/>
            <a:lumOff val="80000"/>
          </a:schemeClr>
        </a:solid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39E67F5D-055F-9B4A-A74B-964A41FD7C82}"/>
              </a:ext>
            </a:extLst>
          </p:cNvPr>
          <p:cNvCxnSpPr>
            <a:cxnSpLocks/>
          </p:cNvCxnSpPr>
          <p:nvPr userDrawn="1"/>
        </p:nvCxnSpPr>
        <p:spPr>
          <a:xfrm>
            <a:off x="0" y="990600"/>
            <a:ext cx="911372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Footer Placeholder 5">
            <a:extLst>
              <a:ext uri="{FF2B5EF4-FFF2-40B4-BE49-F238E27FC236}">
                <a16:creationId xmlns:a16="http://schemas.microsoft.com/office/drawing/2014/main" id="{4E736BF2-08DF-2D48-883F-B94A7F29BDFF}"/>
              </a:ext>
            </a:extLst>
          </p:cNvPr>
          <p:cNvSpPr>
            <a:spLocks noGrp="1"/>
          </p:cNvSpPr>
          <p:nvPr>
            <p:ph type="ftr" sz="quarter" idx="10"/>
          </p:nvPr>
        </p:nvSpPr>
        <p:spPr>
          <a:xfrm>
            <a:off x="8001000" y="6391623"/>
            <a:ext cx="914400" cy="365125"/>
          </a:xfrm>
        </p:spPr>
        <p:txBody>
          <a:bodyPr/>
          <a:lstStyle/>
          <a:p>
            <a:pPr algn="r"/>
            <a:r>
              <a:rPr lang="en-US" dirty="0"/>
              <a:t>Chart </a:t>
            </a:r>
            <a:fld id="{E20536AE-A1B5-1A42-AF97-DEDE1356BBB4}" type="slidenum">
              <a:rPr lang="en-US" smtClean="0"/>
              <a:pPr algn="r"/>
              <a:t>‹#›</a:t>
            </a:fld>
            <a:endParaRPr lang="en-US" dirty="0"/>
          </a:p>
        </p:txBody>
      </p:sp>
    </p:spTree>
    <p:extLst>
      <p:ext uri="{BB962C8B-B14F-4D97-AF65-F5344CB8AC3E}">
        <p14:creationId xmlns:p14="http://schemas.microsoft.com/office/powerpoint/2010/main" val="1500341831"/>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5">
            <a:alphaModFix amt="35000"/>
            <a:lum/>
          </a:blip>
          <a:srcRect/>
          <a:stretch>
            <a:fillRect t="-36000" b="-3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7700" y="-7960"/>
            <a:ext cx="7586028" cy="9144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76199" y="1074717"/>
            <a:ext cx="9037529" cy="530894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0" name="Group 9"/>
          <p:cNvGrpSpPr/>
          <p:nvPr userDrawn="1"/>
        </p:nvGrpSpPr>
        <p:grpSpPr>
          <a:xfrm>
            <a:off x="76200" y="-7960"/>
            <a:ext cx="1419896" cy="914444"/>
            <a:chOff x="386772" y="381000"/>
            <a:chExt cx="1419896" cy="914444"/>
          </a:xfrm>
        </p:grpSpPr>
        <p:pic>
          <p:nvPicPr>
            <p:cNvPr id="8" name="Picture 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66800" y="381000"/>
              <a:ext cx="739868" cy="914444"/>
            </a:xfrm>
            <a:prstGeom prst="rect">
              <a:avLst/>
            </a:prstGeom>
          </p:spPr>
        </p:pic>
        <p:pic>
          <p:nvPicPr>
            <p:cNvPr id="9" name="Picture 8"/>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86772" y="397626"/>
              <a:ext cx="648424" cy="881192"/>
            </a:xfrm>
            <a:prstGeom prst="rect">
              <a:avLst/>
            </a:prstGeom>
          </p:spPr>
        </p:pic>
      </p:grpSp>
      <p:cxnSp>
        <p:nvCxnSpPr>
          <p:cNvPr id="12" name="Straight Connector 11"/>
          <p:cNvCxnSpPr>
            <a:cxnSpLocks/>
          </p:cNvCxnSpPr>
          <p:nvPr userDrawn="1"/>
        </p:nvCxnSpPr>
        <p:spPr>
          <a:xfrm>
            <a:off x="0" y="990600"/>
            <a:ext cx="9113729"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D3C5F7CB-C303-7144-A991-4F3AF4E736F8}"/>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Chart ‹#›</a:t>
            </a:r>
          </a:p>
        </p:txBody>
      </p:sp>
    </p:spTree>
    <p:extLst>
      <p:ext uri="{BB962C8B-B14F-4D97-AF65-F5344CB8AC3E}">
        <p14:creationId xmlns:p14="http://schemas.microsoft.com/office/powerpoint/2010/main" val="2723065048"/>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5" r:id="rId3"/>
  </p:sldLayoutIdLst>
  <p:hf hdr="0" ftr="0" dt="0"/>
  <p:txStyles>
    <p:titleStyle>
      <a:lvl1pPr algn="ctr" defTabSz="914400" rtl="0" eaLnBrk="1" latinLnBrk="0" hangingPunct="1">
        <a:spcBef>
          <a:spcPct val="0"/>
        </a:spcBef>
        <a:buNone/>
        <a:defRPr sz="3200" b="1" kern="1200">
          <a:solidFill>
            <a:schemeClr val="bg1"/>
          </a:solidFill>
          <a:latin typeface="+mj-lt"/>
          <a:ea typeface="+mj-ea"/>
          <a:cs typeface="+mj-cs"/>
        </a:defRPr>
      </a:lvl1pPr>
    </p:titleStyle>
    <p:bodyStyle>
      <a:lvl1pPr marL="228600" indent="-228600" algn="l" defTabSz="914400" rtl="0" eaLnBrk="1" latinLnBrk="0" hangingPunct="1">
        <a:spcBef>
          <a:spcPct val="20000"/>
        </a:spcBef>
        <a:buFont typeface="Wingdings" panose="05000000000000000000" pitchFamily="2" charset="2"/>
        <a:buChar char="§"/>
        <a:defRPr sz="2800" b="1" kern="1200">
          <a:solidFill>
            <a:schemeClr val="bg1"/>
          </a:solidFill>
          <a:latin typeface="+mn-lt"/>
          <a:ea typeface="+mn-ea"/>
          <a:cs typeface="+mn-cs"/>
        </a:defRPr>
      </a:lvl1pPr>
      <a:lvl2pPr marL="457200" indent="-228600" algn="l" defTabSz="914400" rtl="0" eaLnBrk="1" latinLnBrk="0" hangingPunct="1">
        <a:spcBef>
          <a:spcPct val="20000"/>
        </a:spcBef>
        <a:buFont typeface="Arial" panose="020B0604020202020204" pitchFamily="34" charset="0"/>
        <a:buChar char="•"/>
        <a:defRPr sz="2400" kern="1200">
          <a:solidFill>
            <a:schemeClr val="bg1"/>
          </a:solidFill>
          <a:latin typeface="+mn-lt"/>
          <a:ea typeface="+mn-ea"/>
          <a:cs typeface="+mn-cs"/>
        </a:defRPr>
      </a:lvl2pPr>
      <a:lvl3pPr marL="685800" indent="-228600" algn="l" defTabSz="914400" rtl="0" eaLnBrk="1" latinLnBrk="0" hangingPunct="1">
        <a:spcBef>
          <a:spcPct val="20000"/>
        </a:spcBef>
        <a:buFont typeface="Calibri" panose="020F0502020204030204" pitchFamily="34" charset="0"/>
        <a:buChar char="–"/>
        <a:defRPr sz="2000" kern="1200">
          <a:solidFill>
            <a:schemeClr val="bg1"/>
          </a:solidFill>
          <a:latin typeface="+mn-lt"/>
          <a:ea typeface="+mn-ea"/>
          <a:cs typeface="+mn-cs"/>
        </a:defRPr>
      </a:lvl3pPr>
      <a:lvl4pPr marL="914400" indent="-228600" algn="l" defTabSz="914400" rtl="0" eaLnBrk="1" latinLnBrk="0" hangingPunct="1">
        <a:spcBef>
          <a:spcPct val="20000"/>
        </a:spcBef>
        <a:buFont typeface="Calibri" panose="020F0502020204030204" pitchFamily="34" charset="0"/>
        <a:buChar char="◦"/>
        <a:defRPr sz="1800" kern="1200">
          <a:solidFill>
            <a:schemeClr val="bg1"/>
          </a:solidFill>
          <a:latin typeface="+mn-lt"/>
          <a:ea typeface="+mn-ea"/>
          <a:cs typeface="+mn-cs"/>
        </a:defRPr>
      </a:lvl4pPr>
      <a:lvl5pPr marL="1143000" indent="-228600" algn="l" defTabSz="914400" rtl="0" eaLnBrk="1" latinLnBrk="0" hangingPunct="1">
        <a:spcBef>
          <a:spcPct val="20000"/>
        </a:spcBef>
        <a:buFont typeface="Arial" panose="020B0604020202020204" pitchFamily="34" charset="0"/>
        <a:buChar char="·"/>
        <a:defRPr sz="1800" i="1"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1.pn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9.emf"/><Relationship Id="rId3" Type="http://schemas.openxmlformats.org/officeDocument/2006/relationships/image" Target="../media/image27.png"/><Relationship Id="rId7" Type="http://schemas.openxmlformats.org/officeDocument/2006/relationships/image" Target="../media/image210.png"/><Relationship Id="rId2" Type="http://schemas.openxmlformats.org/officeDocument/2006/relationships/image" Target="../media/image26.emf"/><Relationship Id="rId1" Type="http://schemas.openxmlformats.org/officeDocument/2006/relationships/slideLayout" Target="../slideLayouts/slideLayout3.xml"/><Relationship Id="rId4" Type="http://schemas.openxmlformats.org/officeDocument/2006/relationships/image" Target="../media/image28.emf"/></Relationships>
</file>

<file path=ppt/slides/_rels/slide1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2190750"/>
            <a:ext cx="7772400" cy="1619250"/>
          </a:xfrm>
        </p:spPr>
        <p:txBody>
          <a:bodyPr>
            <a:normAutofit fontScale="90000"/>
          </a:bodyPr>
          <a:lstStyle/>
          <a:p>
            <a:r>
              <a:rPr lang="en-US" sz="3600" i="1" dirty="0"/>
              <a:t>The Imaging X-ray Polarimetry Explorer</a:t>
            </a:r>
            <a:br>
              <a:rPr lang="en-US" sz="3600" i="1" dirty="0"/>
            </a:br>
            <a:r>
              <a:rPr lang="en-US" sz="3600" i="1" dirty="0"/>
              <a:t>(IXPE)</a:t>
            </a:r>
            <a:br>
              <a:rPr lang="en-US" dirty="0"/>
            </a:br>
            <a:endParaRPr lang="en-US" dirty="0"/>
          </a:p>
        </p:txBody>
      </p:sp>
      <p:sp>
        <p:nvSpPr>
          <p:cNvPr id="8" name="Subtitle 7"/>
          <p:cNvSpPr>
            <a:spLocks noGrp="1"/>
          </p:cNvSpPr>
          <p:nvPr>
            <p:ph type="subTitle" idx="1"/>
          </p:nvPr>
        </p:nvSpPr>
        <p:spPr>
          <a:xfrm>
            <a:off x="0" y="3886200"/>
            <a:ext cx="9144000" cy="2514600"/>
          </a:xfrm>
        </p:spPr>
        <p:txBody>
          <a:bodyPr>
            <a:normAutofit/>
          </a:bodyPr>
          <a:lstStyle/>
          <a:p>
            <a:r>
              <a:rPr lang="en-US" sz="2900" dirty="0">
                <a:solidFill>
                  <a:schemeClr val="bg1"/>
                </a:solidFill>
              </a:rPr>
              <a:t>Martin C. Weisskopf</a:t>
            </a:r>
          </a:p>
          <a:p>
            <a:r>
              <a:rPr lang="en-US" sz="2900" dirty="0">
                <a:solidFill>
                  <a:schemeClr val="bg1"/>
                </a:solidFill>
              </a:rPr>
              <a:t>NASA Marshall Space Flight Center</a:t>
            </a:r>
          </a:p>
          <a:p>
            <a:r>
              <a:rPr lang="en-US" sz="2000" dirty="0">
                <a:solidFill>
                  <a:schemeClr val="bg1"/>
                </a:solidFill>
              </a:rPr>
              <a:t>Presentation at HEAD Meeting</a:t>
            </a:r>
          </a:p>
          <a:p>
            <a:r>
              <a:rPr lang="en-US" sz="2000">
                <a:solidFill>
                  <a:schemeClr val="bg1"/>
                </a:solidFill>
              </a:rPr>
              <a:t>March, </a:t>
            </a:r>
            <a:r>
              <a:rPr lang="en-US" sz="2000" dirty="0">
                <a:solidFill>
                  <a:schemeClr val="bg1"/>
                </a:solidFill>
              </a:rPr>
              <a:t>2022</a:t>
            </a:r>
          </a:p>
          <a:p>
            <a:r>
              <a:rPr lang="en-US" sz="2000" dirty="0">
                <a:solidFill>
                  <a:schemeClr val="bg1"/>
                </a:solidFill>
              </a:rPr>
              <a:t> </a:t>
            </a:r>
          </a:p>
          <a:p>
            <a:endParaRPr lang="en-US" sz="2000" dirty="0">
              <a:solidFill>
                <a:schemeClr val="bg1"/>
              </a:solidFill>
            </a:endParaRPr>
          </a:p>
          <a:p>
            <a:endParaRPr lang="en-US" sz="2000" dirty="0">
              <a:solidFill>
                <a:schemeClr val="bg1"/>
              </a:solidFill>
            </a:endParaRPr>
          </a:p>
        </p:txBody>
      </p:sp>
    </p:spTree>
    <p:extLst>
      <p:ext uri="{BB962C8B-B14F-4D97-AF65-F5344CB8AC3E}">
        <p14:creationId xmlns:p14="http://schemas.microsoft.com/office/powerpoint/2010/main" val="19358358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0FE68D8-69FC-7C47-9174-4AB594294502}"/>
              </a:ext>
            </a:extLst>
          </p:cNvPr>
          <p:cNvPicPr>
            <a:picLocks noChangeAspect="1"/>
          </p:cNvPicPr>
          <p:nvPr/>
        </p:nvPicPr>
        <p:blipFill>
          <a:blip r:embed="rId2"/>
          <a:stretch>
            <a:fillRect/>
          </a:stretch>
        </p:blipFill>
        <p:spPr>
          <a:xfrm>
            <a:off x="200140" y="3448050"/>
            <a:ext cx="3076460" cy="2307345"/>
          </a:xfrm>
          <a:prstGeom prst="rect">
            <a:avLst/>
          </a:prstGeom>
        </p:spPr>
      </p:pic>
      <p:pic>
        <p:nvPicPr>
          <p:cNvPr id="5" name="Picture 4">
            <a:extLst>
              <a:ext uri="{FF2B5EF4-FFF2-40B4-BE49-F238E27FC236}">
                <a16:creationId xmlns:a16="http://schemas.microsoft.com/office/drawing/2014/main" id="{A56C15CB-D713-BB4D-AFC1-EF24AD0080F7}"/>
              </a:ext>
            </a:extLst>
          </p:cNvPr>
          <p:cNvPicPr>
            <a:picLocks noChangeAspect="1"/>
          </p:cNvPicPr>
          <p:nvPr/>
        </p:nvPicPr>
        <p:blipFill>
          <a:blip r:embed="rId3"/>
          <a:stretch>
            <a:fillRect/>
          </a:stretch>
        </p:blipFill>
        <p:spPr>
          <a:xfrm>
            <a:off x="6184402" y="3451860"/>
            <a:ext cx="2795530" cy="2096648"/>
          </a:xfrm>
          <a:prstGeom prst="rect">
            <a:avLst/>
          </a:prstGeom>
        </p:spPr>
      </p:pic>
      <p:pic>
        <p:nvPicPr>
          <p:cNvPr id="7" name="Picture 6">
            <a:extLst>
              <a:ext uri="{FF2B5EF4-FFF2-40B4-BE49-F238E27FC236}">
                <a16:creationId xmlns:a16="http://schemas.microsoft.com/office/drawing/2014/main" id="{80AB6476-1AED-3A43-85E8-643DB325BFD6}"/>
              </a:ext>
            </a:extLst>
          </p:cNvPr>
          <p:cNvPicPr>
            <a:picLocks noChangeAspect="1"/>
          </p:cNvPicPr>
          <p:nvPr/>
        </p:nvPicPr>
        <p:blipFill>
          <a:blip r:embed="rId4"/>
          <a:stretch>
            <a:fillRect/>
          </a:stretch>
        </p:blipFill>
        <p:spPr>
          <a:xfrm>
            <a:off x="3545384" y="3426062"/>
            <a:ext cx="2379644" cy="3172858"/>
          </a:xfrm>
          <a:prstGeom prst="rect">
            <a:avLst/>
          </a:prstGeom>
        </p:spPr>
      </p:pic>
      <p:sp>
        <p:nvSpPr>
          <p:cNvPr id="8" name="Title 7">
            <a:extLst>
              <a:ext uri="{FF2B5EF4-FFF2-40B4-BE49-F238E27FC236}">
                <a16:creationId xmlns:a16="http://schemas.microsoft.com/office/drawing/2014/main" id="{FBD4ACF6-1F81-4E71-8466-4A22707485DF}"/>
              </a:ext>
            </a:extLst>
          </p:cNvPr>
          <p:cNvSpPr>
            <a:spLocks noGrp="1"/>
          </p:cNvSpPr>
          <p:nvPr>
            <p:ph type="title"/>
          </p:nvPr>
        </p:nvSpPr>
        <p:spPr/>
        <p:txBody>
          <a:bodyPr/>
          <a:lstStyle/>
          <a:p>
            <a:r>
              <a:rPr lang="en-US" i="1" dirty="0">
                <a:solidFill>
                  <a:schemeClr val="tx1"/>
                </a:solidFill>
              </a:rPr>
              <a:t>Calibration: MSFC Stray Light Test Facility</a:t>
            </a:r>
          </a:p>
        </p:txBody>
      </p:sp>
      <p:pic>
        <p:nvPicPr>
          <p:cNvPr id="9" name="Picture 8">
            <a:extLst>
              <a:ext uri="{FF2B5EF4-FFF2-40B4-BE49-F238E27FC236}">
                <a16:creationId xmlns:a16="http://schemas.microsoft.com/office/drawing/2014/main" id="{58EAAA86-5211-408B-BBF4-53D6B32CE8E3}"/>
              </a:ext>
            </a:extLst>
          </p:cNvPr>
          <p:cNvPicPr>
            <a:picLocks noChangeAspect="1"/>
          </p:cNvPicPr>
          <p:nvPr/>
        </p:nvPicPr>
        <p:blipFill>
          <a:blip r:embed="rId5"/>
          <a:stretch>
            <a:fillRect/>
          </a:stretch>
        </p:blipFill>
        <p:spPr>
          <a:xfrm>
            <a:off x="1447800" y="1219200"/>
            <a:ext cx="6273930" cy="2011680"/>
          </a:xfrm>
          <a:prstGeom prst="rect">
            <a:avLst/>
          </a:prstGeom>
        </p:spPr>
      </p:pic>
    </p:spTree>
    <p:extLst>
      <p:ext uri="{BB962C8B-B14F-4D97-AF65-F5344CB8AC3E}">
        <p14:creationId xmlns:p14="http://schemas.microsoft.com/office/powerpoint/2010/main" val="15582901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8566" y="38973"/>
            <a:ext cx="6705600" cy="914400"/>
          </a:xfrm>
        </p:spPr>
        <p:txBody>
          <a:bodyPr vert="horz" lIns="91440" tIns="45720" rIns="91440" bIns="45720" rtlCol="0" anchor="ctr">
            <a:noAutofit/>
          </a:bodyPr>
          <a:lstStyle/>
          <a:p>
            <a:r>
              <a:rPr lang="fr-FR" i="1" dirty="0" err="1">
                <a:solidFill>
                  <a:schemeClr val="tx1"/>
                </a:solidFill>
              </a:rPr>
              <a:t>Polarized</a:t>
            </a:r>
            <a:r>
              <a:rPr lang="fr-FR" i="1" dirty="0">
                <a:solidFill>
                  <a:schemeClr val="tx1"/>
                </a:solidFill>
              </a:rPr>
              <a:t> Sources</a:t>
            </a:r>
            <a:endParaRPr lang="en-US" i="1" dirty="0">
              <a:solidFill>
                <a:schemeClr val="tx1"/>
              </a:solidFill>
            </a:endParaRPr>
          </a:p>
        </p:txBody>
      </p:sp>
      <p:sp>
        <p:nvSpPr>
          <p:cNvPr id="4099" name="Rectangle 3"/>
          <p:cNvSpPr>
            <a:spLocks noGrp="1" noChangeArrowheads="1"/>
          </p:cNvSpPr>
          <p:nvPr>
            <p:ph idx="1"/>
          </p:nvPr>
        </p:nvSpPr>
        <p:spPr>
          <a:xfrm>
            <a:off x="129464" y="1081174"/>
            <a:ext cx="4125807" cy="1317777"/>
          </a:xfrm>
        </p:spPr>
        <p:txBody>
          <a:bodyPr>
            <a:normAutofit fontScale="92500" lnSpcReduction="10000"/>
          </a:bodyPr>
          <a:lstStyle/>
          <a:p>
            <a:r>
              <a:rPr lang="en-US" altLang="en-US" dirty="0"/>
              <a:t>3 Polarized Sources</a:t>
            </a:r>
          </a:p>
          <a:p>
            <a:pPr lvl="1"/>
            <a:r>
              <a:rPr lang="en-US" altLang="en-US" sz="1800" b="1" dirty="0"/>
              <a:t>Crystal Box</a:t>
            </a:r>
          </a:p>
          <a:p>
            <a:pPr lvl="2"/>
            <a:r>
              <a:rPr lang="en-US" altLang="en-US" sz="1600" b="1" dirty="0"/>
              <a:t>Holds all X-ray sources</a:t>
            </a:r>
          </a:p>
          <a:p>
            <a:pPr lvl="2"/>
            <a:r>
              <a:rPr lang="en-US" altLang="en-US" sz="1600" b="1" dirty="0"/>
              <a:t>Holds crystals — needed for polarized source</a:t>
            </a:r>
          </a:p>
          <a:p>
            <a:pPr lvl="2"/>
            <a:endParaRPr lang="en-US" altLang="en-US" sz="1400" dirty="0"/>
          </a:p>
        </p:txBody>
      </p:sp>
      <p:grpSp>
        <p:nvGrpSpPr>
          <p:cNvPr id="37" name="Group 36">
            <a:extLst>
              <a:ext uri="{FF2B5EF4-FFF2-40B4-BE49-F238E27FC236}">
                <a16:creationId xmlns:a16="http://schemas.microsoft.com/office/drawing/2014/main" id="{50101976-94E0-034D-A136-35012FE48208}"/>
              </a:ext>
            </a:extLst>
          </p:cNvPr>
          <p:cNvGrpSpPr/>
          <p:nvPr/>
        </p:nvGrpSpPr>
        <p:grpSpPr>
          <a:xfrm>
            <a:off x="4431896" y="1143000"/>
            <a:ext cx="4572000" cy="3247368"/>
            <a:chOff x="220211" y="-87979"/>
            <a:chExt cx="9024292" cy="6453863"/>
          </a:xfrm>
        </p:grpSpPr>
        <p:grpSp>
          <p:nvGrpSpPr>
            <p:cNvPr id="38" name="Group 37">
              <a:extLst>
                <a:ext uri="{FF2B5EF4-FFF2-40B4-BE49-F238E27FC236}">
                  <a16:creationId xmlns:a16="http://schemas.microsoft.com/office/drawing/2014/main" id="{FD6AB1D5-F4FF-7243-B380-F93F6934C2B6}"/>
                </a:ext>
              </a:extLst>
            </p:cNvPr>
            <p:cNvGrpSpPr/>
            <p:nvPr/>
          </p:nvGrpSpPr>
          <p:grpSpPr>
            <a:xfrm>
              <a:off x="220211" y="-87979"/>
              <a:ext cx="9024292" cy="6453863"/>
              <a:chOff x="220211" y="-87979"/>
              <a:chExt cx="9024292" cy="6453863"/>
            </a:xfrm>
          </p:grpSpPr>
          <p:sp>
            <p:nvSpPr>
              <p:cNvPr id="40" name="TextBox 36">
                <a:extLst>
                  <a:ext uri="{FF2B5EF4-FFF2-40B4-BE49-F238E27FC236}">
                    <a16:creationId xmlns:a16="http://schemas.microsoft.com/office/drawing/2014/main" id="{3D9C60E8-F1AE-4245-84E7-199DA955FC18}"/>
                  </a:ext>
                </a:extLst>
              </p:cNvPr>
              <p:cNvSpPr txBox="1"/>
              <p:nvPr/>
            </p:nvSpPr>
            <p:spPr>
              <a:xfrm>
                <a:off x="7123508" y="1924522"/>
                <a:ext cx="2120995" cy="655970"/>
              </a:xfrm>
              <a:prstGeom prst="rect">
                <a:avLst/>
              </a:prstGeom>
              <a:noFill/>
            </p:spPr>
            <p:txBody>
              <a:bodyPr wrap="square" rtlCol="0">
                <a:noAutofit/>
              </a:bodyPr>
              <a:lstStyle/>
              <a:p>
                <a:pPr marL="0" marR="0">
                  <a:spcBef>
                    <a:spcPts val="0"/>
                  </a:spcBef>
                  <a:spcAft>
                    <a:spcPts val="0"/>
                  </a:spcAft>
                  <a:buNone/>
                </a:pPr>
                <a:r>
                  <a:rPr lang="en-US" b="0" kern="1200" dirty="0">
                    <a:solidFill>
                      <a:srgbClr val="000000"/>
                    </a:solidFill>
                    <a:effectLst/>
                    <a:latin typeface="+mn-lt"/>
                    <a:ea typeface="Times New Roman" panose="02020603050405020304" pitchFamily="18" charset="0"/>
                    <a:cs typeface="Times New Roman" panose="02020603050405020304" pitchFamily="18" charset="0"/>
                  </a:rPr>
                  <a:t>Detector</a:t>
                </a:r>
                <a:endParaRPr lang="en-US" b="0" dirty="0">
                  <a:effectLst/>
                  <a:latin typeface="+mn-lt"/>
                  <a:ea typeface="Times New Roman" panose="02020603050405020304" pitchFamily="18" charset="0"/>
                </a:endParaRPr>
              </a:p>
              <a:p>
                <a:pPr marL="0" marR="0">
                  <a:spcBef>
                    <a:spcPts val="0"/>
                  </a:spcBef>
                  <a:spcAft>
                    <a:spcPts val="0"/>
                  </a:spcAft>
                  <a:buNone/>
                </a:pPr>
                <a:r>
                  <a:rPr lang="en-US" b="0" kern="1200" dirty="0">
                    <a:solidFill>
                      <a:srgbClr val="000000"/>
                    </a:solidFill>
                    <a:effectLst/>
                    <a:latin typeface="+mn-lt"/>
                    <a:ea typeface="Times New Roman" panose="02020603050405020304" pitchFamily="18" charset="0"/>
                    <a:cs typeface="Times New Roman" panose="02020603050405020304" pitchFamily="18" charset="0"/>
                  </a:rPr>
                  <a:t>~ 100 m </a:t>
                </a:r>
                <a:endParaRPr lang="en-US" b="0" dirty="0">
                  <a:effectLst/>
                  <a:latin typeface="+mn-lt"/>
                  <a:ea typeface="Times New Roman" panose="02020603050405020304" pitchFamily="18" charset="0"/>
                </a:endParaRPr>
              </a:p>
            </p:txBody>
          </p:sp>
          <p:grpSp>
            <p:nvGrpSpPr>
              <p:cNvPr id="41" name="Group 40">
                <a:extLst>
                  <a:ext uri="{FF2B5EF4-FFF2-40B4-BE49-F238E27FC236}">
                    <a16:creationId xmlns:a16="http://schemas.microsoft.com/office/drawing/2014/main" id="{36B5F099-E297-ED4F-AAEB-5326A5C94B3B}"/>
                  </a:ext>
                </a:extLst>
              </p:cNvPr>
              <p:cNvGrpSpPr/>
              <p:nvPr/>
            </p:nvGrpSpPr>
            <p:grpSpPr>
              <a:xfrm>
                <a:off x="220211" y="-87979"/>
                <a:ext cx="8319897" cy="6453863"/>
                <a:chOff x="220211" y="-87979"/>
                <a:chExt cx="8319897" cy="6453863"/>
              </a:xfrm>
            </p:grpSpPr>
            <p:grpSp>
              <p:nvGrpSpPr>
                <p:cNvPr id="42" name="Group 41">
                  <a:extLst>
                    <a:ext uri="{FF2B5EF4-FFF2-40B4-BE49-F238E27FC236}">
                      <a16:creationId xmlns:a16="http://schemas.microsoft.com/office/drawing/2014/main" id="{770EB7B0-9AFB-AC47-A2B5-B1BC5067F360}"/>
                    </a:ext>
                  </a:extLst>
                </p:cNvPr>
                <p:cNvGrpSpPr/>
                <p:nvPr/>
              </p:nvGrpSpPr>
              <p:grpSpPr>
                <a:xfrm>
                  <a:off x="220211" y="-87979"/>
                  <a:ext cx="8319897" cy="6453863"/>
                  <a:chOff x="220211" y="-87979"/>
                  <a:chExt cx="8319897" cy="6453863"/>
                </a:xfrm>
              </p:grpSpPr>
              <p:grpSp>
                <p:nvGrpSpPr>
                  <p:cNvPr id="44" name="Group 43">
                    <a:extLst>
                      <a:ext uri="{FF2B5EF4-FFF2-40B4-BE49-F238E27FC236}">
                        <a16:creationId xmlns:a16="http://schemas.microsoft.com/office/drawing/2014/main" id="{4E3C0266-9073-284D-802E-99FD76EB34CD}"/>
                      </a:ext>
                    </a:extLst>
                  </p:cNvPr>
                  <p:cNvGrpSpPr/>
                  <p:nvPr/>
                </p:nvGrpSpPr>
                <p:grpSpPr>
                  <a:xfrm>
                    <a:off x="220211" y="-87979"/>
                    <a:ext cx="8319897" cy="6453863"/>
                    <a:chOff x="154610" y="-61550"/>
                    <a:chExt cx="5841273" cy="4515108"/>
                  </a:xfrm>
                </p:grpSpPr>
                <p:pic>
                  <p:nvPicPr>
                    <p:cNvPr id="58" name="Picture 57">
                      <a:extLst>
                        <a:ext uri="{FF2B5EF4-FFF2-40B4-BE49-F238E27FC236}">
                          <a16:creationId xmlns:a16="http://schemas.microsoft.com/office/drawing/2014/main" id="{259CA9CD-E4AE-D64C-B913-9203674ECE6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73077" y="0"/>
                      <a:ext cx="4198375" cy="3775588"/>
                    </a:xfrm>
                    <a:prstGeom prst="rect">
                      <a:avLst/>
                    </a:prstGeom>
                  </p:spPr>
                </p:pic>
                <p:grpSp>
                  <p:nvGrpSpPr>
                    <p:cNvPr id="59" name="Group 58">
                      <a:extLst>
                        <a:ext uri="{FF2B5EF4-FFF2-40B4-BE49-F238E27FC236}">
                          <a16:creationId xmlns:a16="http://schemas.microsoft.com/office/drawing/2014/main" id="{349CB5EF-0663-A84F-A053-585A90A9F355}"/>
                        </a:ext>
                      </a:extLst>
                    </p:cNvPr>
                    <p:cNvGrpSpPr/>
                    <p:nvPr/>
                  </p:nvGrpSpPr>
                  <p:grpSpPr>
                    <a:xfrm>
                      <a:off x="154610" y="-61550"/>
                      <a:ext cx="5841273" cy="4515108"/>
                      <a:chOff x="159376" y="-65170"/>
                      <a:chExt cx="6021339" cy="4752804"/>
                    </a:xfrm>
                  </p:grpSpPr>
                  <p:grpSp>
                    <p:nvGrpSpPr>
                      <p:cNvPr id="60" name="Group 59">
                        <a:extLst>
                          <a:ext uri="{FF2B5EF4-FFF2-40B4-BE49-F238E27FC236}">
                            <a16:creationId xmlns:a16="http://schemas.microsoft.com/office/drawing/2014/main" id="{28B2B103-6486-0D47-AF51-3204B92DD8EB}"/>
                          </a:ext>
                        </a:extLst>
                      </p:cNvPr>
                      <p:cNvGrpSpPr/>
                      <p:nvPr/>
                    </p:nvGrpSpPr>
                    <p:grpSpPr>
                      <a:xfrm rot="16200000">
                        <a:off x="450069" y="-355863"/>
                        <a:ext cx="4752804" cy="5334190"/>
                        <a:chOff x="66921" y="-232085"/>
                        <a:chExt cx="4752804" cy="5334190"/>
                      </a:xfrm>
                    </p:grpSpPr>
                    <p:sp>
                      <p:nvSpPr>
                        <p:cNvPr id="62" name="TextBox 21">
                          <a:extLst>
                            <a:ext uri="{FF2B5EF4-FFF2-40B4-BE49-F238E27FC236}">
                              <a16:creationId xmlns:a16="http://schemas.microsoft.com/office/drawing/2014/main" id="{CA4C9C95-5E78-9842-BD18-E07AC02CA312}"/>
                            </a:ext>
                          </a:extLst>
                        </p:cNvPr>
                        <p:cNvSpPr txBox="1"/>
                        <p:nvPr/>
                      </p:nvSpPr>
                      <p:spPr>
                        <a:xfrm rot="5400000">
                          <a:off x="1908941" y="95593"/>
                          <a:ext cx="634049" cy="311414"/>
                        </a:xfrm>
                        <a:prstGeom prst="rect">
                          <a:avLst/>
                        </a:prstGeom>
                        <a:noFill/>
                      </p:spPr>
                      <p:txBody>
                        <a:bodyPr wrap="square" rtlCol="0">
                          <a:noAutofit/>
                        </a:bodyPr>
                        <a:lstStyle/>
                        <a:p>
                          <a:pPr marL="0" marR="0">
                            <a:spcBef>
                              <a:spcPts val="0"/>
                            </a:spcBef>
                            <a:spcAft>
                              <a:spcPts val="0"/>
                            </a:spcAft>
                            <a:buNone/>
                          </a:pPr>
                          <a:endParaRPr lang="en-US" sz="1000" b="0" dirty="0">
                            <a:effectLst/>
                            <a:latin typeface="+mn-lt"/>
                            <a:ea typeface="Times New Roman" panose="02020603050405020304" pitchFamily="18" charset="0"/>
                          </a:endParaRPr>
                        </a:p>
                      </p:txBody>
                    </p:sp>
                    <p:grpSp>
                      <p:nvGrpSpPr>
                        <p:cNvPr id="63" name="Group 62">
                          <a:extLst>
                            <a:ext uri="{FF2B5EF4-FFF2-40B4-BE49-F238E27FC236}">
                              <a16:creationId xmlns:a16="http://schemas.microsoft.com/office/drawing/2014/main" id="{4D21EC9C-86E9-1E4C-931D-C66272982623}"/>
                            </a:ext>
                          </a:extLst>
                        </p:cNvPr>
                        <p:cNvGrpSpPr/>
                        <p:nvPr/>
                      </p:nvGrpSpPr>
                      <p:grpSpPr>
                        <a:xfrm>
                          <a:off x="66921" y="-232085"/>
                          <a:ext cx="4752804" cy="5334190"/>
                          <a:chOff x="66921" y="-232085"/>
                          <a:chExt cx="4752804" cy="5334190"/>
                        </a:xfrm>
                      </p:grpSpPr>
                      <p:grpSp>
                        <p:nvGrpSpPr>
                          <p:cNvPr id="64" name="Group 63">
                            <a:extLst>
                              <a:ext uri="{FF2B5EF4-FFF2-40B4-BE49-F238E27FC236}">
                                <a16:creationId xmlns:a16="http://schemas.microsoft.com/office/drawing/2014/main" id="{714A6005-B201-AB40-A34C-24BBD2E22523}"/>
                              </a:ext>
                            </a:extLst>
                          </p:cNvPr>
                          <p:cNvGrpSpPr/>
                          <p:nvPr/>
                        </p:nvGrpSpPr>
                        <p:grpSpPr>
                          <a:xfrm>
                            <a:off x="1204409" y="-205326"/>
                            <a:ext cx="3047889" cy="2263945"/>
                            <a:chOff x="1204409" y="-205326"/>
                            <a:chExt cx="3047889" cy="2263945"/>
                          </a:xfrm>
                        </p:grpSpPr>
                        <p:cxnSp>
                          <p:nvCxnSpPr>
                            <p:cNvPr id="73" name="Straight Connector 72">
                              <a:extLst>
                                <a:ext uri="{FF2B5EF4-FFF2-40B4-BE49-F238E27FC236}">
                                  <a16:creationId xmlns:a16="http://schemas.microsoft.com/office/drawing/2014/main" id="{5B0DCECF-61F3-D043-8F51-A6B09ED1AB80}"/>
                                </a:ext>
                              </a:extLst>
                            </p:cNvPr>
                            <p:cNvCxnSpPr/>
                            <p:nvPr/>
                          </p:nvCxnSpPr>
                          <p:spPr>
                            <a:xfrm rot="5400000" flipV="1">
                              <a:off x="80513" y="918570"/>
                              <a:ext cx="2263945" cy="16153"/>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ABD8EB44-1DC2-E44F-A228-FE992B3A78AA}"/>
                                </a:ext>
                              </a:extLst>
                            </p:cNvPr>
                            <p:cNvCxnSpPr/>
                            <p:nvPr/>
                          </p:nvCxnSpPr>
                          <p:spPr>
                            <a:xfrm rot="5400000" flipV="1">
                              <a:off x="3124606" y="878884"/>
                              <a:ext cx="2211901" cy="43482"/>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7A635585-DEEA-F64D-95CC-AF5226174476}"/>
                                </a:ext>
                              </a:extLst>
                            </p:cNvPr>
                            <p:cNvCxnSpPr/>
                            <p:nvPr/>
                          </p:nvCxnSpPr>
                          <p:spPr>
                            <a:xfrm rot="5400000" flipH="1" flipV="1">
                              <a:off x="2708352" y="-1647485"/>
                              <a:ext cx="38453" cy="2960795"/>
                            </a:xfrm>
                            <a:prstGeom prst="straightConnector1">
                              <a:avLst/>
                            </a:prstGeom>
                            <a:ln w="317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65" name="Group 64">
                            <a:extLst>
                              <a:ext uri="{FF2B5EF4-FFF2-40B4-BE49-F238E27FC236}">
                                <a16:creationId xmlns:a16="http://schemas.microsoft.com/office/drawing/2014/main" id="{FCE6CF96-184E-F74A-9E90-E2E067E80CAA}"/>
                              </a:ext>
                            </a:extLst>
                          </p:cNvPr>
                          <p:cNvGrpSpPr/>
                          <p:nvPr/>
                        </p:nvGrpSpPr>
                        <p:grpSpPr>
                          <a:xfrm>
                            <a:off x="66921" y="-232085"/>
                            <a:ext cx="4752804" cy="5334190"/>
                            <a:chOff x="66921" y="-232085"/>
                            <a:chExt cx="4752804" cy="5334190"/>
                          </a:xfrm>
                        </p:grpSpPr>
                        <p:sp>
                          <p:nvSpPr>
                            <p:cNvPr id="66" name="TextBox 25">
                              <a:extLst>
                                <a:ext uri="{FF2B5EF4-FFF2-40B4-BE49-F238E27FC236}">
                                  <a16:creationId xmlns:a16="http://schemas.microsoft.com/office/drawing/2014/main" id="{1FDEEDEB-04B8-E340-ADE2-449E5DD6BB99}"/>
                                </a:ext>
                              </a:extLst>
                            </p:cNvPr>
                            <p:cNvSpPr txBox="1"/>
                            <p:nvPr/>
                          </p:nvSpPr>
                          <p:spPr>
                            <a:xfrm rot="5400000">
                              <a:off x="3349076" y="4062173"/>
                              <a:ext cx="1602815" cy="477049"/>
                            </a:xfrm>
                            <a:prstGeom prst="rect">
                              <a:avLst/>
                            </a:prstGeom>
                            <a:noFill/>
                          </p:spPr>
                          <p:txBody>
                            <a:bodyPr wrap="square" rtlCol="0">
                              <a:noAutofit/>
                            </a:bodyPr>
                            <a:lstStyle/>
                            <a:p>
                              <a:pPr marL="0" marR="0">
                                <a:spcBef>
                                  <a:spcPts val="0"/>
                                </a:spcBef>
                                <a:spcAft>
                                  <a:spcPts val="0"/>
                                </a:spcAft>
                                <a:buNone/>
                              </a:pPr>
                              <a:r>
                                <a:rPr lang="en-US" sz="800" b="0" kern="1200">
                                  <a:solidFill>
                                    <a:srgbClr val="000000"/>
                                  </a:solidFill>
                                  <a:effectLst/>
                                  <a:latin typeface="+mn-lt"/>
                                  <a:ea typeface="Times New Roman" panose="02020603050405020304" pitchFamily="18" charset="0"/>
                                  <a:cs typeface="Times New Roman" panose="02020603050405020304" pitchFamily="18" charset="0"/>
                                </a:rPr>
                                <a:t>10 Pin Electrical Feedthrough CF 2.75</a:t>
                              </a:r>
                              <a:endParaRPr lang="en-US" sz="800" b="0">
                                <a:effectLst/>
                                <a:latin typeface="+mn-lt"/>
                                <a:ea typeface="Times New Roman" panose="02020603050405020304" pitchFamily="18" charset="0"/>
                              </a:endParaRPr>
                            </a:p>
                          </p:txBody>
                        </p:sp>
                        <p:sp>
                          <p:nvSpPr>
                            <p:cNvPr id="67" name="TextBox 26">
                              <a:extLst>
                                <a:ext uri="{FF2B5EF4-FFF2-40B4-BE49-F238E27FC236}">
                                  <a16:creationId xmlns:a16="http://schemas.microsoft.com/office/drawing/2014/main" id="{35B0F455-4D88-A240-8CC8-965F03DD8923}"/>
                                </a:ext>
                              </a:extLst>
                            </p:cNvPr>
                            <p:cNvSpPr txBox="1"/>
                            <p:nvPr/>
                          </p:nvSpPr>
                          <p:spPr>
                            <a:xfrm rot="5400000">
                              <a:off x="936880" y="402411"/>
                              <a:ext cx="1192568" cy="500033"/>
                            </a:xfrm>
                            <a:prstGeom prst="rect">
                              <a:avLst/>
                            </a:prstGeom>
                            <a:noFill/>
                          </p:spPr>
                          <p:txBody>
                            <a:bodyPr wrap="square" rtlCol="0">
                              <a:noAutofit/>
                            </a:bodyPr>
                            <a:lstStyle/>
                            <a:p>
                              <a:pPr marL="0" marR="0">
                                <a:spcBef>
                                  <a:spcPts val="0"/>
                                </a:spcBef>
                                <a:spcAft>
                                  <a:spcPts val="0"/>
                                </a:spcAft>
                                <a:buNone/>
                              </a:pPr>
                              <a:r>
                                <a:rPr lang="en-US" sz="800" b="0" kern="1200">
                                  <a:solidFill>
                                    <a:srgbClr val="000000"/>
                                  </a:solidFill>
                                  <a:effectLst/>
                                  <a:latin typeface="+mn-lt"/>
                                  <a:ea typeface="Times New Roman" panose="02020603050405020304" pitchFamily="18" charset="0"/>
                                  <a:cs typeface="Times New Roman" panose="02020603050405020304" pitchFamily="18" charset="0"/>
                                </a:rPr>
                                <a:t>Glass View Port ISO 160K</a:t>
                              </a:r>
                              <a:endParaRPr lang="en-US" sz="800" b="0">
                                <a:effectLst/>
                                <a:latin typeface="+mn-lt"/>
                                <a:ea typeface="Times New Roman" panose="02020603050405020304" pitchFamily="18" charset="0"/>
                              </a:endParaRPr>
                            </a:p>
                          </p:txBody>
                        </p:sp>
                        <p:sp>
                          <p:nvSpPr>
                            <p:cNvPr id="68" name="TextBox 27">
                              <a:extLst>
                                <a:ext uri="{FF2B5EF4-FFF2-40B4-BE49-F238E27FC236}">
                                  <a16:creationId xmlns:a16="http://schemas.microsoft.com/office/drawing/2014/main" id="{DB046314-2D9B-3548-9D43-BE6B682DF3ED}"/>
                                </a:ext>
                              </a:extLst>
                            </p:cNvPr>
                            <p:cNvSpPr txBox="1"/>
                            <p:nvPr/>
                          </p:nvSpPr>
                          <p:spPr>
                            <a:xfrm rot="5400000">
                              <a:off x="-269003" y="2325889"/>
                              <a:ext cx="950157" cy="278310"/>
                            </a:xfrm>
                            <a:prstGeom prst="rect">
                              <a:avLst/>
                            </a:prstGeom>
                            <a:noFill/>
                          </p:spPr>
                          <p:txBody>
                            <a:bodyPr wrap="square" rtlCol="0">
                              <a:noAutofit/>
                            </a:bodyPr>
                            <a:lstStyle/>
                            <a:p>
                              <a:pPr marL="0" marR="0">
                                <a:spcBef>
                                  <a:spcPts val="0"/>
                                </a:spcBef>
                                <a:spcAft>
                                  <a:spcPts val="0"/>
                                </a:spcAft>
                                <a:buNone/>
                              </a:pPr>
                              <a:r>
                                <a:rPr lang="en-US" sz="800" b="0" kern="1200" dirty="0">
                                  <a:solidFill>
                                    <a:srgbClr val="000000"/>
                                  </a:solidFill>
                                  <a:effectLst/>
                                  <a:latin typeface="+mn-lt"/>
                                  <a:ea typeface="Times New Roman" panose="02020603050405020304" pitchFamily="18" charset="0"/>
                                  <a:cs typeface="Times New Roman" panose="02020603050405020304" pitchFamily="18" charset="0"/>
                                </a:rPr>
                                <a:t>Source</a:t>
                              </a:r>
                              <a:endParaRPr lang="en-US" sz="800" b="0" dirty="0">
                                <a:effectLst/>
                                <a:latin typeface="+mn-lt"/>
                                <a:ea typeface="Times New Roman" panose="02020603050405020304" pitchFamily="18" charset="0"/>
                              </a:endParaRPr>
                            </a:p>
                          </p:txBody>
                        </p:sp>
                        <p:sp>
                          <p:nvSpPr>
                            <p:cNvPr id="69" name="TextBox 28">
                              <a:extLst>
                                <a:ext uri="{FF2B5EF4-FFF2-40B4-BE49-F238E27FC236}">
                                  <a16:creationId xmlns:a16="http://schemas.microsoft.com/office/drawing/2014/main" id="{E410EB3B-1176-7F4B-84AB-53C530B36CF4}"/>
                                </a:ext>
                              </a:extLst>
                            </p:cNvPr>
                            <p:cNvSpPr txBox="1"/>
                            <p:nvPr/>
                          </p:nvSpPr>
                          <p:spPr>
                            <a:xfrm rot="5400000">
                              <a:off x="862727" y="3770934"/>
                              <a:ext cx="1123210" cy="525273"/>
                            </a:xfrm>
                            <a:prstGeom prst="rect">
                              <a:avLst/>
                            </a:prstGeom>
                            <a:noFill/>
                          </p:spPr>
                          <p:txBody>
                            <a:bodyPr wrap="square" rtlCol="0">
                              <a:noAutofit/>
                            </a:bodyPr>
                            <a:lstStyle/>
                            <a:p>
                              <a:pPr marL="0" marR="0">
                                <a:spcBef>
                                  <a:spcPts val="0"/>
                                </a:spcBef>
                                <a:spcAft>
                                  <a:spcPts val="0"/>
                                </a:spcAft>
                                <a:buNone/>
                              </a:pPr>
                              <a:r>
                                <a:rPr lang="en-US" sz="800" b="0" kern="1200">
                                  <a:solidFill>
                                    <a:srgbClr val="000000"/>
                                  </a:solidFill>
                                  <a:effectLst/>
                                  <a:latin typeface="+mn-lt"/>
                                  <a:ea typeface="Times New Roman" panose="02020603050405020304" pitchFamily="18" charset="0"/>
                                  <a:cs typeface="Times New Roman" panose="02020603050405020304" pitchFamily="18" charset="0"/>
                                </a:rPr>
                                <a:t>Turbo Pump CF 4.5</a:t>
                              </a:r>
                              <a:endParaRPr lang="en-US" sz="800" b="0">
                                <a:effectLst/>
                                <a:latin typeface="+mn-lt"/>
                                <a:ea typeface="Times New Roman" panose="02020603050405020304" pitchFamily="18" charset="0"/>
                              </a:endParaRPr>
                            </a:p>
                          </p:txBody>
                        </p:sp>
                        <p:sp>
                          <p:nvSpPr>
                            <p:cNvPr id="70" name="TextBox 29">
                              <a:extLst>
                                <a:ext uri="{FF2B5EF4-FFF2-40B4-BE49-F238E27FC236}">
                                  <a16:creationId xmlns:a16="http://schemas.microsoft.com/office/drawing/2014/main" id="{BE89E72E-EECE-1E46-B632-0ECCC1BFCF70}"/>
                                </a:ext>
                              </a:extLst>
                            </p:cNvPr>
                            <p:cNvSpPr txBox="1"/>
                            <p:nvPr/>
                          </p:nvSpPr>
                          <p:spPr>
                            <a:xfrm rot="5400000">
                              <a:off x="2243624" y="-170890"/>
                              <a:ext cx="1034198" cy="911808"/>
                            </a:xfrm>
                            <a:prstGeom prst="rect">
                              <a:avLst/>
                            </a:prstGeom>
                            <a:noFill/>
                          </p:spPr>
                          <p:txBody>
                            <a:bodyPr wrap="square" rtlCol="0">
                              <a:noAutofit/>
                            </a:bodyPr>
                            <a:lstStyle/>
                            <a:p>
                              <a:pPr marL="0" marR="0">
                                <a:spcBef>
                                  <a:spcPts val="0"/>
                                </a:spcBef>
                                <a:spcAft>
                                  <a:spcPts val="0"/>
                                </a:spcAft>
                                <a:buNone/>
                              </a:pPr>
                              <a:r>
                                <a:rPr lang="en-US" sz="800" b="0" kern="1200" dirty="0">
                                  <a:solidFill>
                                    <a:srgbClr val="000000"/>
                                  </a:solidFill>
                                  <a:effectLst/>
                                  <a:latin typeface="+mn-lt"/>
                                  <a:ea typeface="Times New Roman" panose="02020603050405020304" pitchFamily="18" charset="0"/>
                                  <a:cs typeface="Times New Roman" panose="02020603050405020304" pitchFamily="18" charset="0"/>
                                </a:rPr>
                                <a:t>Non-Polarized Source </a:t>
                              </a:r>
                              <a:endParaRPr lang="en-US" sz="800" b="0" dirty="0">
                                <a:effectLst/>
                                <a:latin typeface="+mn-lt"/>
                                <a:ea typeface="Times New Roman" panose="02020603050405020304" pitchFamily="18" charset="0"/>
                              </a:endParaRPr>
                            </a:p>
                            <a:p>
                              <a:pPr marL="0" marR="0">
                                <a:spcBef>
                                  <a:spcPts val="0"/>
                                </a:spcBef>
                                <a:spcAft>
                                  <a:spcPts val="0"/>
                                </a:spcAft>
                                <a:buNone/>
                              </a:pPr>
                              <a:r>
                                <a:rPr lang="en-US" sz="800" b="0" kern="1200" dirty="0">
                                  <a:solidFill>
                                    <a:srgbClr val="000000"/>
                                  </a:solidFill>
                                  <a:effectLst/>
                                  <a:latin typeface="+mn-lt"/>
                                  <a:ea typeface="Times New Roman" panose="02020603050405020304" pitchFamily="18" charset="0"/>
                                  <a:cs typeface="Times New Roman" panose="02020603050405020304" pitchFamily="18" charset="0"/>
                                </a:rPr>
                                <a:t>CF 4 5/8</a:t>
                              </a:r>
                              <a:endParaRPr lang="en-US" sz="800" b="0" dirty="0">
                                <a:effectLst/>
                                <a:latin typeface="+mn-lt"/>
                                <a:ea typeface="Times New Roman" panose="02020603050405020304" pitchFamily="18" charset="0"/>
                              </a:endParaRPr>
                            </a:p>
                          </p:txBody>
                        </p:sp>
                        <p:sp>
                          <p:nvSpPr>
                            <p:cNvPr id="71" name="TextBox 30">
                              <a:extLst>
                                <a:ext uri="{FF2B5EF4-FFF2-40B4-BE49-F238E27FC236}">
                                  <a16:creationId xmlns:a16="http://schemas.microsoft.com/office/drawing/2014/main" id="{E585D20C-049C-0947-9BA2-EE81BDDC83C9}"/>
                                </a:ext>
                              </a:extLst>
                            </p:cNvPr>
                            <p:cNvSpPr txBox="1"/>
                            <p:nvPr/>
                          </p:nvSpPr>
                          <p:spPr>
                            <a:xfrm rot="5400000">
                              <a:off x="3920683" y="2370384"/>
                              <a:ext cx="1303988" cy="494096"/>
                            </a:xfrm>
                            <a:prstGeom prst="rect">
                              <a:avLst/>
                            </a:prstGeom>
                            <a:noFill/>
                          </p:spPr>
                          <p:txBody>
                            <a:bodyPr wrap="square" rtlCol="0">
                              <a:noAutofit/>
                            </a:bodyPr>
                            <a:lstStyle/>
                            <a:p>
                              <a:pPr marL="0" marR="0">
                                <a:spcBef>
                                  <a:spcPts val="0"/>
                                </a:spcBef>
                                <a:spcAft>
                                  <a:spcPts val="0"/>
                                </a:spcAft>
                                <a:buNone/>
                              </a:pPr>
                              <a:r>
                                <a:rPr lang="en-US" sz="800" b="0" kern="1200" dirty="0">
                                  <a:solidFill>
                                    <a:srgbClr val="000000"/>
                                  </a:solidFill>
                                  <a:effectLst/>
                                  <a:latin typeface="+mn-lt"/>
                                  <a:ea typeface="Times New Roman" panose="02020603050405020304" pitchFamily="18" charset="0"/>
                                  <a:cs typeface="Times New Roman" panose="02020603050405020304" pitchFamily="18" charset="0"/>
                                </a:rPr>
                                <a:t>Gas Gauge CF 2.75</a:t>
                              </a:r>
                              <a:endParaRPr lang="en-US" sz="800" b="0" dirty="0">
                                <a:effectLst/>
                                <a:latin typeface="+mn-lt"/>
                                <a:ea typeface="Times New Roman" panose="02020603050405020304" pitchFamily="18" charset="0"/>
                              </a:endParaRPr>
                            </a:p>
                          </p:txBody>
                        </p:sp>
                        <p:sp>
                          <p:nvSpPr>
                            <p:cNvPr id="72" name="TextBox 31">
                              <a:extLst>
                                <a:ext uri="{FF2B5EF4-FFF2-40B4-BE49-F238E27FC236}">
                                  <a16:creationId xmlns:a16="http://schemas.microsoft.com/office/drawing/2014/main" id="{F5F38BAC-FAF8-CE48-A1BC-6207CC0A2965}"/>
                                </a:ext>
                              </a:extLst>
                            </p:cNvPr>
                            <p:cNvSpPr txBox="1"/>
                            <p:nvPr/>
                          </p:nvSpPr>
                          <p:spPr>
                            <a:xfrm rot="5400000">
                              <a:off x="3231131" y="533303"/>
                              <a:ext cx="1537702" cy="504740"/>
                            </a:xfrm>
                            <a:prstGeom prst="rect">
                              <a:avLst/>
                            </a:prstGeom>
                            <a:noFill/>
                          </p:spPr>
                          <p:txBody>
                            <a:bodyPr wrap="square" rtlCol="0">
                              <a:noAutofit/>
                            </a:bodyPr>
                            <a:lstStyle/>
                            <a:p>
                              <a:pPr marL="0" marR="0">
                                <a:spcBef>
                                  <a:spcPts val="0"/>
                                </a:spcBef>
                                <a:spcAft>
                                  <a:spcPts val="0"/>
                                </a:spcAft>
                                <a:buNone/>
                              </a:pPr>
                              <a:r>
                                <a:rPr lang="en-US" sz="800" b="0" kern="1200" dirty="0">
                                  <a:solidFill>
                                    <a:srgbClr val="000000"/>
                                  </a:solidFill>
                                  <a:effectLst/>
                                  <a:latin typeface="+mn-lt"/>
                                  <a:ea typeface="Times New Roman" panose="02020603050405020304" pitchFamily="18" charset="0"/>
                                  <a:cs typeface="Times New Roman" panose="02020603050405020304" pitchFamily="18" charset="0"/>
                                </a:rPr>
                                <a:t>Translation Stage Port ISO 200K</a:t>
                              </a:r>
                              <a:endParaRPr lang="en-US" sz="800" b="0" dirty="0">
                                <a:effectLst/>
                                <a:latin typeface="+mn-lt"/>
                                <a:ea typeface="Times New Roman" panose="02020603050405020304" pitchFamily="18" charset="0"/>
                              </a:endParaRPr>
                            </a:p>
                          </p:txBody>
                        </p:sp>
                      </p:grpSp>
                    </p:grpSp>
                  </p:grpSp>
                  <p:sp>
                    <p:nvSpPr>
                      <p:cNvPr id="61" name="TextBox 20">
                        <a:extLst>
                          <a:ext uri="{FF2B5EF4-FFF2-40B4-BE49-F238E27FC236}">
                            <a16:creationId xmlns:a16="http://schemas.microsoft.com/office/drawing/2014/main" id="{E6FEA33D-6622-3242-B1CA-B251C1D76911}"/>
                          </a:ext>
                        </a:extLst>
                      </p:cNvPr>
                      <p:cNvSpPr txBox="1"/>
                      <p:nvPr/>
                    </p:nvSpPr>
                    <p:spPr>
                      <a:xfrm>
                        <a:off x="4739410" y="2387821"/>
                        <a:ext cx="1441305" cy="1015969"/>
                      </a:xfrm>
                      <a:prstGeom prst="rect">
                        <a:avLst/>
                      </a:prstGeom>
                      <a:noFill/>
                    </p:spPr>
                    <p:txBody>
                      <a:bodyPr wrap="square" rtlCol="0">
                        <a:noAutofit/>
                      </a:bodyPr>
                      <a:lstStyle/>
                      <a:p>
                        <a:pPr marL="0" marR="0">
                          <a:spcBef>
                            <a:spcPts val="0"/>
                          </a:spcBef>
                          <a:spcAft>
                            <a:spcPts val="0"/>
                          </a:spcAft>
                          <a:buNone/>
                        </a:pPr>
                        <a:r>
                          <a:rPr lang="en-US" sz="800" b="0" kern="1200">
                            <a:solidFill>
                              <a:srgbClr val="000000"/>
                            </a:solidFill>
                            <a:effectLst/>
                            <a:latin typeface="+mn-lt"/>
                            <a:ea typeface="Times New Roman" panose="02020603050405020304" pitchFamily="18" charset="0"/>
                            <a:cs typeface="Times New Roman" panose="02020603050405020304" pitchFamily="18" charset="0"/>
                          </a:rPr>
                          <a:t>Detector Box/ Stray Light Facility</a:t>
                        </a:r>
                        <a:endParaRPr lang="en-US" sz="800" b="0">
                          <a:effectLst/>
                          <a:latin typeface="+mn-lt"/>
                          <a:ea typeface="Times New Roman" panose="02020603050405020304" pitchFamily="18" charset="0"/>
                        </a:endParaRPr>
                      </a:p>
                      <a:p>
                        <a:pPr marL="0" marR="0">
                          <a:spcBef>
                            <a:spcPts val="0"/>
                          </a:spcBef>
                          <a:spcAft>
                            <a:spcPts val="0"/>
                          </a:spcAft>
                          <a:buNone/>
                        </a:pPr>
                        <a:r>
                          <a:rPr lang="en-US" sz="800" b="0" kern="1200">
                            <a:solidFill>
                              <a:srgbClr val="000000"/>
                            </a:solidFill>
                            <a:effectLst/>
                            <a:latin typeface="+mn-lt"/>
                            <a:ea typeface="Times New Roman" panose="02020603050405020304" pitchFamily="18" charset="0"/>
                            <a:cs typeface="Times New Roman" panose="02020603050405020304" pitchFamily="18" charset="0"/>
                          </a:rPr>
                          <a:t>CF 8</a:t>
                        </a:r>
                        <a:endParaRPr lang="en-US" sz="800" b="0">
                          <a:effectLst/>
                          <a:latin typeface="+mn-lt"/>
                          <a:ea typeface="Times New Roman" panose="02020603050405020304" pitchFamily="18" charset="0"/>
                        </a:endParaRPr>
                      </a:p>
                    </p:txBody>
                  </p:sp>
                </p:grpSp>
              </p:grpSp>
              <p:grpSp>
                <p:nvGrpSpPr>
                  <p:cNvPr id="45" name="Group 44">
                    <a:extLst>
                      <a:ext uri="{FF2B5EF4-FFF2-40B4-BE49-F238E27FC236}">
                        <a16:creationId xmlns:a16="http://schemas.microsoft.com/office/drawing/2014/main" id="{3903A272-DCD2-8F4C-B563-DF9291145218}"/>
                      </a:ext>
                    </a:extLst>
                  </p:cNvPr>
                  <p:cNvGrpSpPr/>
                  <p:nvPr/>
                </p:nvGrpSpPr>
                <p:grpSpPr>
                  <a:xfrm>
                    <a:off x="2861021" y="1278836"/>
                    <a:ext cx="1637741" cy="2086045"/>
                    <a:chOff x="2861021" y="1278836"/>
                    <a:chExt cx="1637741" cy="2086045"/>
                  </a:xfrm>
                </p:grpSpPr>
                <p:grpSp>
                  <p:nvGrpSpPr>
                    <p:cNvPr id="53" name="Group 52">
                      <a:extLst>
                        <a:ext uri="{FF2B5EF4-FFF2-40B4-BE49-F238E27FC236}">
                          <a16:creationId xmlns:a16="http://schemas.microsoft.com/office/drawing/2014/main" id="{DBFF3635-C381-8E4C-B2A6-E6697E81A02B}"/>
                        </a:ext>
                      </a:extLst>
                    </p:cNvPr>
                    <p:cNvGrpSpPr/>
                    <p:nvPr/>
                  </p:nvGrpSpPr>
                  <p:grpSpPr>
                    <a:xfrm>
                      <a:off x="2861021" y="1278836"/>
                      <a:ext cx="1637741" cy="2086045"/>
                      <a:chOff x="2861021" y="1278836"/>
                      <a:chExt cx="1637741" cy="2086045"/>
                    </a:xfrm>
                  </p:grpSpPr>
                  <p:sp>
                    <p:nvSpPr>
                      <p:cNvPr id="55" name="Rectangle 54">
                        <a:extLst>
                          <a:ext uri="{FF2B5EF4-FFF2-40B4-BE49-F238E27FC236}">
                            <a16:creationId xmlns:a16="http://schemas.microsoft.com/office/drawing/2014/main" id="{A7E9FED6-4B2A-7A4C-83EA-238C79082269}"/>
                          </a:ext>
                        </a:extLst>
                      </p:cNvPr>
                      <p:cNvSpPr/>
                      <p:nvPr/>
                    </p:nvSpPr>
                    <p:spPr>
                      <a:xfrm rot="19087306">
                        <a:off x="2900910" y="1278836"/>
                        <a:ext cx="904353" cy="1664253"/>
                      </a:xfrm>
                      <a:prstGeom prst="rect">
                        <a:avLst/>
                      </a:prstGeom>
                      <a:noFill/>
                      <a:ln w="571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
                      </a:p>
                    </p:txBody>
                  </p:sp>
                  <p:sp>
                    <p:nvSpPr>
                      <p:cNvPr id="56" name="Regular Pentagon 55">
                        <a:extLst>
                          <a:ext uri="{FF2B5EF4-FFF2-40B4-BE49-F238E27FC236}">
                            <a16:creationId xmlns:a16="http://schemas.microsoft.com/office/drawing/2014/main" id="{7E6121A5-705C-AA45-8398-C8E08D18F71B}"/>
                          </a:ext>
                        </a:extLst>
                      </p:cNvPr>
                      <p:cNvSpPr/>
                      <p:nvPr/>
                    </p:nvSpPr>
                    <p:spPr>
                      <a:xfrm rot="1985291">
                        <a:off x="3246569" y="1936948"/>
                        <a:ext cx="725144" cy="745693"/>
                      </a:xfrm>
                      <a:prstGeom prst="pentagon">
                        <a:avLst/>
                      </a:prstGeom>
                      <a:noFill/>
                      <a:ln w="50800">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
                      </a:p>
                    </p:txBody>
                  </p:sp>
                  <p:cxnSp>
                    <p:nvCxnSpPr>
                      <p:cNvPr id="57" name="Straight Arrow Connector 56">
                        <a:extLst>
                          <a:ext uri="{FF2B5EF4-FFF2-40B4-BE49-F238E27FC236}">
                            <a16:creationId xmlns:a16="http://schemas.microsoft.com/office/drawing/2014/main" id="{0C65EFC6-D848-3A4F-97CB-CC9C493EB33B}"/>
                          </a:ext>
                        </a:extLst>
                      </p:cNvPr>
                      <p:cNvCxnSpPr/>
                      <p:nvPr/>
                    </p:nvCxnSpPr>
                    <p:spPr>
                      <a:xfrm>
                        <a:off x="2861021" y="1596906"/>
                        <a:ext cx="1637741" cy="1767975"/>
                      </a:xfrm>
                      <a:prstGeom prst="straightConnector1">
                        <a:avLst/>
                      </a:prstGeom>
                      <a:ln w="539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54" name="Arc 53">
                      <a:extLst>
                        <a:ext uri="{FF2B5EF4-FFF2-40B4-BE49-F238E27FC236}">
                          <a16:creationId xmlns:a16="http://schemas.microsoft.com/office/drawing/2014/main" id="{9FFFA323-3A17-5C45-A4B6-05D022B3133F}"/>
                        </a:ext>
                      </a:extLst>
                    </p:cNvPr>
                    <p:cNvSpPr/>
                    <p:nvPr/>
                  </p:nvSpPr>
                  <p:spPr>
                    <a:xfrm rot="16200000">
                      <a:off x="3084082" y="1920903"/>
                      <a:ext cx="900752" cy="777444"/>
                    </a:xfrm>
                    <a:prstGeom prst="arc">
                      <a:avLst>
                        <a:gd name="adj1" fmla="val 16200000"/>
                        <a:gd name="adj2" fmla="val 1310993"/>
                      </a:avLst>
                    </a:prstGeom>
                    <a:ln w="44450">
                      <a:solidFill>
                        <a:schemeClr val="accent6">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endParaRPr lang="en-US" sz="400"/>
                    </a:p>
                  </p:txBody>
                </p:sp>
              </p:grpSp>
              <p:sp>
                <p:nvSpPr>
                  <p:cNvPr id="46" name="Can 45">
                    <a:extLst>
                      <a:ext uri="{FF2B5EF4-FFF2-40B4-BE49-F238E27FC236}">
                        <a16:creationId xmlns:a16="http://schemas.microsoft.com/office/drawing/2014/main" id="{2614606F-7913-A845-A040-849D36B8D413}"/>
                      </a:ext>
                    </a:extLst>
                  </p:cNvPr>
                  <p:cNvSpPr/>
                  <p:nvPr/>
                </p:nvSpPr>
                <p:spPr>
                  <a:xfrm rot="10800000">
                    <a:off x="3478498" y="5048128"/>
                    <a:ext cx="634271" cy="1031260"/>
                  </a:xfrm>
                  <a:prstGeom prst="can">
                    <a:avLst>
                      <a:gd name="adj" fmla="val 7559"/>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
                  </a:p>
                </p:txBody>
              </p:sp>
              <p:grpSp>
                <p:nvGrpSpPr>
                  <p:cNvPr id="47" name="Group 46">
                    <a:extLst>
                      <a:ext uri="{FF2B5EF4-FFF2-40B4-BE49-F238E27FC236}">
                        <a16:creationId xmlns:a16="http://schemas.microsoft.com/office/drawing/2014/main" id="{085FE6B2-BE88-FE40-A94F-2CEF01788A9C}"/>
                      </a:ext>
                    </a:extLst>
                  </p:cNvPr>
                  <p:cNvGrpSpPr/>
                  <p:nvPr/>
                </p:nvGrpSpPr>
                <p:grpSpPr>
                  <a:xfrm>
                    <a:off x="3795973" y="2569816"/>
                    <a:ext cx="4571488" cy="3362375"/>
                    <a:chOff x="3795973" y="2569816"/>
                    <a:chExt cx="4571488" cy="3362375"/>
                  </a:xfrm>
                </p:grpSpPr>
                <p:cxnSp>
                  <p:nvCxnSpPr>
                    <p:cNvPr id="48" name="Straight Arrow Connector 47">
                      <a:extLst>
                        <a:ext uri="{FF2B5EF4-FFF2-40B4-BE49-F238E27FC236}">
                          <a16:creationId xmlns:a16="http://schemas.microsoft.com/office/drawing/2014/main" id="{CB37BFFB-3FB2-8349-B61E-FC99A116554C}"/>
                        </a:ext>
                      </a:extLst>
                    </p:cNvPr>
                    <p:cNvCxnSpPr/>
                    <p:nvPr/>
                  </p:nvCxnSpPr>
                  <p:spPr>
                    <a:xfrm flipV="1">
                      <a:off x="3795973" y="2603155"/>
                      <a:ext cx="0" cy="332903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8C461CC8-482C-7443-80B9-0D2F0CC97AF4}"/>
                        </a:ext>
                      </a:extLst>
                    </p:cNvPr>
                    <p:cNvCxnSpPr/>
                    <p:nvPr/>
                  </p:nvCxnSpPr>
                  <p:spPr>
                    <a:xfrm>
                      <a:off x="3805086" y="2576917"/>
                      <a:ext cx="4562375" cy="2416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F1045B43-8A69-404B-8744-3FDB49528154}"/>
                        </a:ext>
                      </a:extLst>
                    </p:cNvPr>
                    <p:cNvCxnSpPr/>
                    <p:nvPr/>
                  </p:nvCxnSpPr>
                  <p:spPr>
                    <a:xfrm flipV="1">
                      <a:off x="3829217" y="2924226"/>
                      <a:ext cx="235425" cy="3007965"/>
                    </a:xfrm>
                    <a:prstGeom prst="straightConnector1">
                      <a:avLst/>
                    </a:prstGeom>
                    <a:ln w="28575">
                      <a:solidFill>
                        <a:srgbClr val="FFC000"/>
                      </a:solidFill>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4A9B30ED-F52C-6342-AC62-EEA2DEF2329D}"/>
                        </a:ext>
                      </a:extLst>
                    </p:cNvPr>
                    <p:cNvCxnSpPr/>
                    <p:nvPr/>
                  </p:nvCxnSpPr>
                  <p:spPr>
                    <a:xfrm>
                      <a:off x="4118064" y="2967313"/>
                      <a:ext cx="4169144" cy="41653"/>
                    </a:xfrm>
                    <a:prstGeom prst="straightConnector1">
                      <a:avLst/>
                    </a:prstGeom>
                    <a:ln w="28575">
                      <a:solidFill>
                        <a:srgbClr val="FFC000"/>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52" name="Cube 51">
                      <a:extLst>
                        <a:ext uri="{FF2B5EF4-FFF2-40B4-BE49-F238E27FC236}">
                          <a16:creationId xmlns:a16="http://schemas.microsoft.com/office/drawing/2014/main" id="{16111A1F-33ED-2A4F-81F2-4C70EC31B6B3}"/>
                        </a:ext>
                      </a:extLst>
                    </p:cNvPr>
                    <p:cNvSpPr/>
                    <p:nvPr/>
                  </p:nvSpPr>
                  <p:spPr>
                    <a:xfrm rot="2552332">
                      <a:off x="4061176" y="2569816"/>
                      <a:ext cx="60354" cy="677645"/>
                    </a:xfrm>
                    <a:prstGeom prst="cube">
                      <a:avLst>
                        <a:gd name="adj" fmla="val 11009"/>
                      </a:avLst>
                    </a:prstGeom>
                    <a:solidFill>
                      <a:srgbClr val="FFC000"/>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
                    </a:p>
                  </p:txBody>
                </p:sp>
              </p:grpSp>
            </p:grpSp>
            <p:sp>
              <p:nvSpPr>
                <p:cNvPr id="43" name="TextBox 6">
                  <a:extLst>
                    <a:ext uri="{FF2B5EF4-FFF2-40B4-BE49-F238E27FC236}">
                      <a16:creationId xmlns:a16="http://schemas.microsoft.com/office/drawing/2014/main" id="{0EE6168F-8BA1-E647-91CB-480E827C248E}"/>
                    </a:ext>
                  </a:extLst>
                </p:cNvPr>
                <p:cNvSpPr txBox="1"/>
                <p:nvPr/>
              </p:nvSpPr>
              <p:spPr>
                <a:xfrm>
                  <a:off x="3973945" y="4692006"/>
                  <a:ext cx="912741" cy="742017"/>
                </a:xfrm>
                <a:prstGeom prst="rect">
                  <a:avLst/>
                </a:prstGeom>
                <a:noFill/>
              </p:spPr>
              <p:txBody>
                <a:bodyPr wrap="square" rtlCol="0">
                  <a:noAutofit/>
                </a:bodyPr>
                <a:lstStyle/>
                <a:p>
                  <a:pPr marL="0" marR="0">
                    <a:spcBef>
                      <a:spcPts val="0"/>
                    </a:spcBef>
                    <a:spcAft>
                      <a:spcPts val="0"/>
                    </a:spcAft>
                    <a:buNone/>
                  </a:pPr>
                  <a:r>
                    <a:rPr lang="en-US" sz="800" b="0" kern="1200">
                      <a:solidFill>
                        <a:srgbClr val="000000"/>
                      </a:solidFill>
                      <a:effectLst/>
                      <a:latin typeface="+mn-lt"/>
                      <a:ea typeface="Times New Roman" panose="02020603050405020304" pitchFamily="18" charset="0"/>
                      <a:cs typeface="Times New Roman" panose="02020603050405020304" pitchFamily="18" charset="0"/>
                    </a:rPr>
                    <a:t>CF 2.75</a:t>
                  </a:r>
                  <a:endParaRPr lang="en-US" sz="800" b="0">
                    <a:effectLst/>
                    <a:latin typeface="+mn-lt"/>
                    <a:ea typeface="Times New Roman" panose="02020603050405020304" pitchFamily="18" charset="0"/>
                  </a:endParaRPr>
                </a:p>
              </p:txBody>
            </p:sp>
          </p:grpSp>
        </p:grpSp>
        <p:sp>
          <p:nvSpPr>
            <p:cNvPr id="39" name="TextBox 54">
              <a:extLst>
                <a:ext uri="{FF2B5EF4-FFF2-40B4-BE49-F238E27FC236}">
                  <a16:creationId xmlns:a16="http://schemas.microsoft.com/office/drawing/2014/main" id="{3781DFD9-DA7F-CE42-B821-335474384531}"/>
                </a:ext>
              </a:extLst>
            </p:cNvPr>
            <p:cNvSpPr txBox="1"/>
            <p:nvPr/>
          </p:nvSpPr>
          <p:spPr>
            <a:xfrm rot="2713393">
              <a:off x="2020966" y="2375342"/>
              <a:ext cx="1638534" cy="1050731"/>
            </a:xfrm>
            <a:prstGeom prst="rect">
              <a:avLst/>
            </a:prstGeom>
            <a:noFill/>
          </p:spPr>
          <p:txBody>
            <a:bodyPr wrap="square" rtlCol="0">
              <a:noAutofit/>
            </a:bodyPr>
            <a:lstStyle/>
            <a:p>
              <a:pPr marL="0" marR="0">
                <a:spcBef>
                  <a:spcPts val="0"/>
                </a:spcBef>
                <a:spcAft>
                  <a:spcPts val="0"/>
                </a:spcAft>
              </a:pPr>
              <a:r>
                <a:rPr lang="en-US" sz="6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Translation-Rotation Stage</a:t>
              </a:r>
              <a:endParaRPr lang="en-US" sz="500" dirty="0">
                <a:effectLst/>
                <a:latin typeface="Times New Roman" panose="02020603050405020304" pitchFamily="18" charset="0"/>
                <a:ea typeface="Times New Roman" panose="02020603050405020304" pitchFamily="18" charset="0"/>
              </a:endParaRPr>
            </a:p>
          </p:txBody>
        </p:sp>
      </p:grpSp>
      <p:pic>
        <p:nvPicPr>
          <p:cNvPr id="5" name="Picture 4">
            <a:extLst>
              <a:ext uri="{FF2B5EF4-FFF2-40B4-BE49-F238E27FC236}">
                <a16:creationId xmlns:a16="http://schemas.microsoft.com/office/drawing/2014/main" id="{AB335932-F283-274E-96EE-714C19B4ABD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3113" y="2362200"/>
            <a:ext cx="3895135" cy="2921351"/>
          </a:xfrm>
          <a:prstGeom prst="rect">
            <a:avLst/>
          </a:prstGeom>
        </p:spPr>
      </p:pic>
      <p:sp>
        <p:nvSpPr>
          <p:cNvPr id="6" name="TextBox 5">
            <a:extLst>
              <a:ext uri="{FF2B5EF4-FFF2-40B4-BE49-F238E27FC236}">
                <a16:creationId xmlns:a16="http://schemas.microsoft.com/office/drawing/2014/main" id="{311AD4BF-D807-E242-9BA3-F571FB60643E}"/>
              </a:ext>
            </a:extLst>
          </p:cNvPr>
          <p:cNvSpPr txBox="1"/>
          <p:nvPr/>
        </p:nvSpPr>
        <p:spPr>
          <a:xfrm>
            <a:off x="916327" y="6096000"/>
            <a:ext cx="2544479" cy="243721"/>
          </a:xfrm>
          <a:prstGeom prst="rect">
            <a:avLst/>
          </a:prstGeom>
          <a:noFill/>
        </p:spPr>
        <p:txBody>
          <a:bodyPr wrap="none" rtlCol="0">
            <a:spAutoFit/>
          </a:bodyPr>
          <a:lstStyle/>
          <a:p>
            <a:pPr algn="ctr">
              <a:buNone/>
            </a:pPr>
            <a:r>
              <a:rPr lang="en-US" sz="1200" b="0" dirty="0">
                <a:solidFill>
                  <a:schemeClr val="bg1"/>
                </a:solidFill>
                <a:latin typeface="+mn-lt"/>
              </a:rPr>
              <a:t>Crystal Box attached to SLTF Beamline</a:t>
            </a:r>
          </a:p>
        </p:txBody>
      </p:sp>
      <p:pic>
        <p:nvPicPr>
          <p:cNvPr id="9" name="Picture 8">
            <a:extLst>
              <a:ext uri="{FF2B5EF4-FFF2-40B4-BE49-F238E27FC236}">
                <a16:creationId xmlns:a16="http://schemas.microsoft.com/office/drawing/2014/main" id="{56D94C22-6A71-6145-A557-53E74E4F8DD4}"/>
              </a:ext>
            </a:extLst>
          </p:cNvPr>
          <p:cNvPicPr>
            <a:picLocks noChangeAspect="1"/>
          </p:cNvPicPr>
          <p:nvPr/>
        </p:nvPicPr>
        <p:blipFill>
          <a:blip r:embed="rId5" cstate="screen">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4898690" y="4495800"/>
            <a:ext cx="2797510" cy="2098133"/>
          </a:xfrm>
          <a:prstGeom prst="rect">
            <a:avLst/>
          </a:prstGeom>
        </p:spPr>
      </p:pic>
      <p:sp>
        <p:nvSpPr>
          <p:cNvPr id="10" name="TextBox 9">
            <a:extLst>
              <a:ext uri="{FF2B5EF4-FFF2-40B4-BE49-F238E27FC236}">
                <a16:creationId xmlns:a16="http://schemas.microsoft.com/office/drawing/2014/main" id="{02EB1114-F6E0-B54C-B132-007DADF08A72}"/>
              </a:ext>
            </a:extLst>
          </p:cNvPr>
          <p:cNvSpPr txBox="1"/>
          <p:nvPr/>
        </p:nvSpPr>
        <p:spPr>
          <a:xfrm>
            <a:off x="7696200" y="4584918"/>
            <a:ext cx="1312727" cy="1815882"/>
          </a:xfrm>
          <a:prstGeom prst="rect">
            <a:avLst/>
          </a:prstGeom>
          <a:noFill/>
        </p:spPr>
        <p:txBody>
          <a:bodyPr wrap="square" rtlCol="0">
            <a:spAutoFit/>
          </a:bodyPr>
          <a:lstStyle/>
          <a:p>
            <a:pPr algn="ctr">
              <a:buNone/>
            </a:pPr>
            <a:r>
              <a:rPr lang="en-US" sz="1600" b="1" dirty="0">
                <a:latin typeface="+mn-lt"/>
              </a:rPr>
              <a:t>Interior of Crystal Box, showing stages and crystal being aligned </a:t>
            </a:r>
            <a:r>
              <a:rPr lang="en-US" sz="1600" b="1" dirty="0">
                <a:solidFill>
                  <a:schemeClr val="bg1"/>
                </a:solidFill>
                <a:latin typeface="+mn-lt"/>
              </a:rPr>
              <a:t>on turret</a:t>
            </a:r>
          </a:p>
        </p:txBody>
      </p:sp>
      <p:graphicFrame>
        <p:nvGraphicFramePr>
          <p:cNvPr id="3" name="Table 2">
            <a:extLst>
              <a:ext uri="{FF2B5EF4-FFF2-40B4-BE49-F238E27FC236}">
                <a16:creationId xmlns:a16="http://schemas.microsoft.com/office/drawing/2014/main" id="{D14FA046-844A-874D-A0DC-7C27C47ACFA5}"/>
              </a:ext>
            </a:extLst>
          </p:cNvPr>
          <p:cNvGraphicFramePr>
            <a:graphicFrameLocks noGrp="1"/>
          </p:cNvGraphicFramePr>
          <p:nvPr>
            <p:extLst>
              <p:ext uri="{D42A27DB-BD31-4B8C-83A1-F6EECF244321}">
                <p14:modId xmlns:p14="http://schemas.microsoft.com/office/powerpoint/2010/main" val="3013025863"/>
              </p:ext>
            </p:extLst>
          </p:nvPr>
        </p:nvGraphicFramePr>
        <p:xfrm>
          <a:off x="333114" y="5410200"/>
          <a:ext cx="3922159" cy="1295400"/>
        </p:xfrm>
        <a:graphic>
          <a:graphicData uri="http://schemas.openxmlformats.org/drawingml/2006/table">
            <a:tbl>
              <a:tblPr firstRow="1" bandRow="1">
                <a:tableStyleId>{5C22544A-7EE6-4342-B048-85BDC9FD1C3A}</a:tableStyleId>
              </a:tblPr>
              <a:tblGrid>
                <a:gridCol w="980540">
                  <a:extLst>
                    <a:ext uri="{9D8B030D-6E8A-4147-A177-3AD203B41FA5}">
                      <a16:colId xmlns:a16="http://schemas.microsoft.com/office/drawing/2014/main" val="1447997634"/>
                    </a:ext>
                  </a:extLst>
                </a:gridCol>
                <a:gridCol w="980540">
                  <a:extLst>
                    <a:ext uri="{9D8B030D-6E8A-4147-A177-3AD203B41FA5}">
                      <a16:colId xmlns:a16="http://schemas.microsoft.com/office/drawing/2014/main" val="2859136005"/>
                    </a:ext>
                  </a:extLst>
                </a:gridCol>
                <a:gridCol w="909779">
                  <a:extLst>
                    <a:ext uri="{9D8B030D-6E8A-4147-A177-3AD203B41FA5}">
                      <a16:colId xmlns:a16="http://schemas.microsoft.com/office/drawing/2014/main" val="1978955270"/>
                    </a:ext>
                  </a:extLst>
                </a:gridCol>
                <a:gridCol w="1051300">
                  <a:extLst>
                    <a:ext uri="{9D8B030D-6E8A-4147-A177-3AD203B41FA5}">
                      <a16:colId xmlns:a16="http://schemas.microsoft.com/office/drawing/2014/main" val="698631863"/>
                    </a:ext>
                  </a:extLst>
                </a:gridCol>
              </a:tblGrid>
              <a:tr h="289560">
                <a:tc>
                  <a:txBody>
                    <a:bodyPr/>
                    <a:lstStyle/>
                    <a:p>
                      <a:pPr algn="ctr"/>
                      <a:r>
                        <a:rPr lang="en-US" sz="1200" dirty="0"/>
                        <a:t>Energy</a:t>
                      </a:r>
                    </a:p>
                  </a:txBody>
                  <a:tcPr/>
                </a:tc>
                <a:tc>
                  <a:txBody>
                    <a:bodyPr/>
                    <a:lstStyle/>
                    <a:p>
                      <a:pPr algn="ctr"/>
                      <a:r>
                        <a:rPr lang="en-US" sz="1200" dirty="0"/>
                        <a:t>X-ray Tube</a:t>
                      </a:r>
                    </a:p>
                  </a:txBody>
                  <a:tcPr/>
                </a:tc>
                <a:tc>
                  <a:txBody>
                    <a:bodyPr/>
                    <a:lstStyle/>
                    <a:p>
                      <a:pPr algn="ctr"/>
                      <a:r>
                        <a:rPr lang="en-US" sz="1200" dirty="0"/>
                        <a:t>Crystal</a:t>
                      </a:r>
                    </a:p>
                  </a:txBody>
                  <a:tcPr/>
                </a:tc>
                <a:tc>
                  <a:txBody>
                    <a:bodyPr/>
                    <a:lstStyle/>
                    <a:p>
                      <a:pPr algn="ctr"/>
                      <a:r>
                        <a:rPr lang="en-US" sz="1200" dirty="0"/>
                        <a:t>Polarization</a:t>
                      </a:r>
                    </a:p>
                  </a:txBody>
                  <a:tcPr/>
                </a:tc>
                <a:extLst>
                  <a:ext uri="{0D108BD9-81ED-4DB2-BD59-A6C34878D82A}">
                    <a16:rowId xmlns:a16="http://schemas.microsoft.com/office/drawing/2014/main" val="3835079356"/>
                  </a:ext>
                </a:extLst>
              </a:tr>
              <a:tr h="289560">
                <a:tc>
                  <a:txBody>
                    <a:bodyPr/>
                    <a:lstStyle/>
                    <a:p>
                      <a:pPr algn="ctr"/>
                      <a:r>
                        <a:rPr lang="en-US" sz="1600" b="1" dirty="0"/>
                        <a:t>2.7 keV</a:t>
                      </a:r>
                    </a:p>
                  </a:txBody>
                  <a:tcPr anchor="ctr"/>
                </a:tc>
                <a:tc>
                  <a:txBody>
                    <a:bodyPr/>
                    <a:lstStyle/>
                    <a:p>
                      <a:pPr algn="ctr"/>
                      <a:r>
                        <a:rPr lang="en-US" sz="1600" b="1" dirty="0"/>
                        <a:t>Rh</a:t>
                      </a:r>
                    </a:p>
                  </a:txBody>
                  <a:tcPr anchor="ctr"/>
                </a:tc>
                <a:tc>
                  <a:txBody>
                    <a:bodyPr/>
                    <a:lstStyle/>
                    <a:p>
                      <a:pPr algn="ctr"/>
                      <a:r>
                        <a:rPr lang="en-US" sz="1600" b="1" dirty="0"/>
                        <a:t>Ge(111)</a:t>
                      </a:r>
                    </a:p>
                  </a:txBody>
                  <a:tcPr anchor="ctr"/>
                </a:tc>
                <a:tc>
                  <a:txBody>
                    <a:bodyPr/>
                    <a:lstStyle/>
                    <a:p>
                      <a:pPr algn="ctr"/>
                      <a:r>
                        <a:rPr lang="en-US" sz="1600" b="1" dirty="0"/>
                        <a:t>&gt; 99%</a:t>
                      </a:r>
                    </a:p>
                  </a:txBody>
                  <a:tcPr anchor="ctr"/>
                </a:tc>
                <a:extLst>
                  <a:ext uri="{0D108BD9-81ED-4DB2-BD59-A6C34878D82A}">
                    <a16:rowId xmlns:a16="http://schemas.microsoft.com/office/drawing/2014/main" val="409042940"/>
                  </a:ext>
                </a:extLst>
              </a:tr>
              <a:tr h="289560">
                <a:tc>
                  <a:txBody>
                    <a:bodyPr/>
                    <a:lstStyle/>
                    <a:p>
                      <a:pPr algn="ctr"/>
                      <a:r>
                        <a:rPr lang="en-US" sz="1600" b="1" dirty="0"/>
                        <a:t>4.5 keV</a:t>
                      </a:r>
                    </a:p>
                  </a:txBody>
                  <a:tcPr anchor="ctr"/>
                </a:tc>
                <a:tc>
                  <a:txBody>
                    <a:bodyPr/>
                    <a:lstStyle/>
                    <a:p>
                      <a:pPr algn="ctr"/>
                      <a:r>
                        <a:rPr lang="en-US" sz="1600" b="1" dirty="0" err="1"/>
                        <a:t>Ti</a:t>
                      </a:r>
                      <a:endParaRPr lang="en-US" sz="1600" b="1" dirty="0"/>
                    </a:p>
                  </a:txBody>
                  <a:tcPr anchor="ctr"/>
                </a:tc>
                <a:tc>
                  <a:txBody>
                    <a:bodyPr/>
                    <a:lstStyle/>
                    <a:p>
                      <a:pPr algn="ctr"/>
                      <a:r>
                        <a:rPr lang="en-US" sz="1600" b="1" dirty="0"/>
                        <a:t>Si(220)</a:t>
                      </a:r>
                    </a:p>
                  </a:txBody>
                  <a:tcPr anchor="ctr"/>
                </a:tc>
                <a:tc>
                  <a:txBody>
                    <a:bodyPr/>
                    <a:lstStyle/>
                    <a:p>
                      <a:pPr algn="ctr"/>
                      <a:r>
                        <a:rPr lang="en-US" sz="1600" b="1" dirty="0"/>
                        <a:t>&gt; 99%</a:t>
                      </a:r>
                    </a:p>
                  </a:txBody>
                  <a:tcPr anchor="ctr"/>
                </a:tc>
                <a:extLst>
                  <a:ext uri="{0D108BD9-81ED-4DB2-BD59-A6C34878D82A}">
                    <a16:rowId xmlns:a16="http://schemas.microsoft.com/office/drawing/2014/main" val="1481833790"/>
                  </a:ext>
                </a:extLst>
              </a:tr>
              <a:tr h="289560">
                <a:tc>
                  <a:txBody>
                    <a:bodyPr/>
                    <a:lstStyle/>
                    <a:p>
                      <a:pPr algn="ctr"/>
                      <a:r>
                        <a:rPr lang="en-US" sz="1600" b="1" dirty="0"/>
                        <a:t>6.4 keV</a:t>
                      </a:r>
                    </a:p>
                  </a:txBody>
                  <a:tcPr anchor="ctr"/>
                </a:tc>
                <a:tc>
                  <a:txBody>
                    <a:bodyPr/>
                    <a:lstStyle/>
                    <a:p>
                      <a:pPr algn="ctr"/>
                      <a:r>
                        <a:rPr lang="en-US" sz="1600" b="1" dirty="0"/>
                        <a:t>Fe</a:t>
                      </a:r>
                    </a:p>
                  </a:txBody>
                  <a:tcPr anchor="ctr"/>
                </a:tc>
                <a:tc>
                  <a:txBody>
                    <a:bodyPr/>
                    <a:lstStyle/>
                    <a:p>
                      <a:pPr algn="ctr"/>
                      <a:r>
                        <a:rPr lang="en-US" sz="1600" b="1" dirty="0"/>
                        <a:t>Si(400)</a:t>
                      </a:r>
                    </a:p>
                  </a:txBody>
                  <a:tcPr anchor="ctr"/>
                </a:tc>
                <a:tc>
                  <a:txBody>
                    <a:bodyPr/>
                    <a:lstStyle/>
                    <a:p>
                      <a:pPr algn="ctr"/>
                      <a:r>
                        <a:rPr lang="en-US" sz="1600" b="1" dirty="0"/>
                        <a:t>&gt; 99%</a:t>
                      </a:r>
                    </a:p>
                  </a:txBody>
                  <a:tcPr anchor="ctr"/>
                </a:tc>
                <a:extLst>
                  <a:ext uri="{0D108BD9-81ED-4DB2-BD59-A6C34878D82A}">
                    <a16:rowId xmlns:a16="http://schemas.microsoft.com/office/drawing/2014/main" val="4192704520"/>
                  </a:ext>
                </a:extLst>
              </a:tr>
            </a:tbl>
          </a:graphicData>
        </a:graphic>
      </p:graphicFrame>
      <p:sp>
        <p:nvSpPr>
          <p:cNvPr id="4" name="Slide Number Placeholder 3">
            <a:extLst>
              <a:ext uri="{FF2B5EF4-FFF2-40B4-BE49-F238E27FC236}">
                <a16:creationId xmlns:a16="http://schemas.microsoft.com/office/drawing/2014/main" id="{EC126A6F-00C8-D543-834F-023E498A8BFB}"/>
              </a:ext>
            </a:extLst>
          </p:cNvPr>
          <p:cNvSpPr>
            <a:spLocks noGrp="1"/>
          </p:cNvSpPr>
          <p:nvPr>
            <p:ph type="sldNum" sz="quarter" idx="12"/>
          </p:nvPr>
        </p:nvSpPr>
        <p:spPr>
          <a:xfrm>
            <a:off x="7208729" y="6467823"/>
            <a:ext cx="19050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 </a:t>
            </a:r>
            <a:fld id="{15C828C9-7D84-4D57-8BF7-FCC5F80FEE9F}" type="slidenum">
              <a:rPr lang="en-US" smtClean="0"/>
              <a:pPr/>
              <a:t>11</a:t>
            </a:fld>
            <a:endParaRPr lang="en-US" dirty="0"/>
          </a:p>
        </p:txBody>
      </p:sp>
    </p:spTree>
    <p:extLst>
      <p:ext uri="{BB962C8B-B14F-4D97-AF65-F5344CB8AC3E}">
        <p14:creationId xmlns:p14="http://schemas.microsoft.com/office/powerpoint/2010/main" val="40749776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3574" y="10160"/>
            <a:ext cx="7550426" cy="980440"/>
          </a:xfrm>
        </p:spPr>
        <p:txBody>
          <a:bodyPr/>
          <a:lstStyle/>
          <a:p>
            <a:r>
              <a:rPr lang="en-US" i="1" dirty="0">
                <a:solidFill>
                  <a:schemeClr val="tx1"/>
                </a:solidFill>
              </a:rPr>
              <a:t>Angular Resolution</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43400" y="1371600"/>
            <a:ext cx="4572000" cy="4238020"/>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3764629206"/>
              </p:ext>
            </p:extLst>
          </p:nvPr>
        </p:nvGraphicFramePr>
        <p:xfrm>
          <a:off x="254978" y="1447800"/>
          <a:ext cx="3981624" cy="1188720"/>
        </p:xfrm>
        <a:graphic>
          <a:graphicData uri="http://schemas.openxmlformats.org/drawingml/2006/table">
            <a:tbl>
              <a:tblPr firstRow="1" bandRow="1">
                <a:tableStyleId>{5C22544A-7EE6-4342-B048-85BDC9FD1C3A}</a:tableStyleId>
              </a:tblPr>
              <a:tblGrid>
                <a:gridCol w="995406">
                  <a:extLst>
                    <a:ext uri="{9D8B030D-6E8A-4147-A177-3AD203B41FA5}">
                      <a16:colId xmlns:a16="http://schemas.microsoft.com/office/drawing/2014/main" val="2533057011"/>
                    </a:ext>
                  </a:extLst>
                </a:gridCol>
                <a:gridCol w="995406">
                  <a:extLst>
                    <a:ext uri="{9D8B030D-6E8A-4147-A177-3AD203B41FA5}">
                      <a16:colId xmlns:a16="http://schemas.microsoft.com/office/drawing/2014/main" val="1044607239"/>
                    </a:ext>
                  </a:extLst>
                </a:gridCol>
                <a:gridCol w="995406">
                  <a:extLst>
                    <a:ext uri="{9D8B030D-6E8A-4147-A177-3AD203B41FA5}">
                      <a16:colId xmlns:a16="http://schemas.microsoft.com/office/drawing/2014/main" val="3288407401"/>
                    </a:ext>
                  </a:extLst>
                </a:gridCol>
                <a:gridCol w="995406">
                  <a:extLst>
                    <a:ext uri="{9D8B030D-6E8A-4147-A177-3AD203B41FA5}">
                      <a16:colId xmlns:a16="http://schemas.microsoft.com/office/drawing/2014/main" val="71745980"/>
                    </a:ext>
                  </a:extLst>
                </a:gridCol>
              </a:tblGrid>
              <a:tr h="297180">
                <a:tc>
                  <a:txBody>
                    <a:bodyPr/>
                    <a:lstStyle/>
                    <a:p>
                      <a:pPr algn="ctr"/>
                      <a:r>
                        <a:rPr lang="en-US" sz="1500" dirty="0"/>
                        <a:t>MMA</a:t>
                      </a:r>
                    </a:p>
                  </a:txBody>
                  <a:tcPr marL="68580" marR="68580" marT="34290" marB="34290"/>
                </a:tc>
                <a:tc>
                  <a:txBody>
                    <a:bodyPr/>
                    <a:lstStyle/>
                    <a:p>
                      <a:pPr algn="ctr"/>
                      <a:r>
                        <a:rPr lang="en-US" sz="1500" dirty="0"/>
                        <a:t>#1</a:t>
                      </a:r>
                    </a:p>
                  </a:txBody>
                  <a:tcPr marL="68580" marR="68580" marT="34290" marB="34290"/>
                </a:tc>
                <a:tc>
                  <a:txBody>
                    <a:bodyPr/>
                    <a:lstStyle/>
                    <a:p>
                      <a:pPr algn="ctr"/>
                      <a:r>
                        <a:rPr lang="en-US" sz="1500" dirty="0"/>
                        <a:t>#2</a:t>
                      </a:r>
                    </a:p>
                  </a:txBody>
                  <a:tcPr marL="68580" marR="68580" marT="34290" marB="34290"/>
                </a:tc>
                <a:tc>
                  <a:txBody>
                    <a:bodyPr/>
                    <a:lstStyle/>
                    <a:p>
                      <a:pPr algn="ctr"/>
                      <a:r>
                        <a:rPr lang="en-US" sz="1500" dirty="0"/>
                        <a:t>#3</a:t>
                      </a:r>
                    </a:p>
                  </a:txBody>
                  <a:tcPr marL="68580" marR="68580" marT="34290" marB="34290"/>
                </a:tc>
                <a:extLst>
                  <a:ext uri="{0D108BD9-81ED-4DB2-BD59-A6C34878D82A}">
                    <a16:rowId xmlns:a16="http://schemas.microsoft.com/office/drawing/2014/main" val="2270320264"/>
                  </a:ext>
                </a:extLst>
              </a:tr>
              <a:tr h="297180">
                <a:tc>
                  <a:txBody>
                    <a:bodyPr/>
                    <a:lstStyle/>
                    <a:p>
                      <a:pPr algn="ctr"/>
                      <a:r>
                        <a:rPr lang="en-US" sz="1500" b="1" dirty="0"/>
                        <a:t>6.4</a:t>
                      </a:r>
                      <a:r>
                        <a:rPr lang="en-US" sz="1500" b="1" baseline="0" dirty="0"/>
                        <a:t> keV</a:t>
                      </a:r>
                      <a:endParaRPr lang="en-US" sz="1500" b="1" dirty="0"/>
                    </a:p>
                  </a:txBody>
                  <a:tcPr marL="68580" marR="68580" marT="34290" marB="34290"/>
                </a:tc>
                <a:tc>
                  <a:txBody>
                    <a:bodyPr/>
                    <a:lstStyle/>
                    <a:p>
                      <a:pPr algn="ctr"/>
                      <a:r>
                        <a:rPr lang="en-US" sz="1500" b="1" dirty="0">
                          <a:solidFill>
                            <a:schemeClr val="tx1"/>
                          </a:solidFill>
                        </a:rPr>
                        <a:t>18.9″</a:t>
                      </a:r>
                    </a:p>
                  </a:txBody>
                  <a:tcPr marL="68580" marR="68580" marT="34290" marB="34290"/>
                </a:tc>
                <a:tc>
                  <a:txBody>
                    <a:bodyPr/>
                    <a:lstStyle/>
                    <a:p>
                      <a:pPr algn="ctr"/>
                      <a:r>
                        <a:rPr lang="en-US" sz="1500" b="1" dirty="0">
                          <a:solidFill>
                            <a:schemeClr val="tx1"/>
                          </a:solidFill>
                        </a:rPr>
                        <a:t>24.8″</a:t>
                      </a:r>
                    </a:p>
                  </a:txBody>
                  <a:tcPr marL="68580" marR="68580" marT="34290" marB="34290"/>
                </a:tc>
                <a:tc>
                  <a:txBody>
                    <a:bodyPr/>
                    <a:lstStyle/>
                    <a:p>
                      <a:pPr algn="ctr"/>
                      <a:r>
                        <a:rPr lang="en-US" sz="1500" b="1" dirty="0">
                          <a:solidFill>
                            <a:schemeClr val="tx1"/>
                          </a:solidFill>
                        </a:rPr>
                        <a:t>24.2″</a:t>
                      </a:r>
                    </a:p>
                  </a:txBody>
                  <a:tcPr marL="68580" marR="68580" marT="34290" marB="34290"/>
                </a:tc>
                <a:extLst>
                  <a:ext uri="{0D108BD9-81ED-4DB2-BD59-A6C34878D82A}">
                    <a16:rowId xmlns:a16="http://schemas.microsoft.com/office/drawing/2014/main" val="1136959217"/>
                  </a:ext>
                </a:extLst>
              </a:tr>
              <a:tr h="297180">
                <a:tc>
                  <a:txBody>
                    <a:bodyPr/>
                    <a:lstStyle/>
                    <a:p>
                      <a:pPr algn="ctr"/>
                      <a:r>
                        <a:rPr lang="en-US" sz="1500" b="1" dirty="0"/>
                        <a:t>4.5 keV</a:t>
                      </a:r>
                    </a:p>
                  </a:txBody>
                  <a:tcPr marL="68580" marR="68580" marT="34290" marB="34290"/>
                </a:tc>
                <a:tc>
                  <a:txBody>
                    <a:bodyPr/>
                    <a:lstStyle/>
                    <a:p>
                      <a:pPr algn="ctr"/>
                      <a:r>
                        <a:rPr lang="en-US" sz="1500" b="1" dirty="0">
                          <a:solidFill>
                            <a:schemeClr val="tx1"/>
                          </a:solidFill>
                        </a:rPr>
                        <a:t>18.9″</a:t>
                      </a:r>
                    </a:p>
                  </a:txBody>
                  <a:tcPr marL="68580" marR="68580" marT="34290" marB="34290"/>
                </a:tc>
                <a:tc>
                  <a:txBody>
                    <a:bodyPr/>
                    <a:lstStyle/>
                    <a:p>
                      <a:pPr algn="ctr"/>
                      <a:r>
                        <a:rPr lang="en-US" sz="1500" b="1" dirty="0">
                          <a:solidFill>
                            <a:schemeClr val="tx1"/>
                          </a:solidFill>
                        </a:rPr>
                        <a:t>25.0″</a:t>
                      </a:r>
                    </a:p>
                  </a:txBody>
                  <a:tcPr marL="68580" marR="68580" marT="34290" marB="34290"/>
                </a:tc>
                <a:tc>
                  <a:txBody>
                    <a:bodyPr/>
                    <a:lstStyle/>
                    <a:p>
                      <a:pPr algn="ctr"/>
                      <a:r>
                        <a:rPr lang="en-US" sz="1500" b="1" dirty="0">
                          <a:solidFill>
                            <a:schemeClr val="tx1"/>
                          </a:solidFill>
                        </a:rPr>
                        <a:t>26.9″</a:t>
                      </a:r>
                    </a:p>
                  </a:txBody>
                  <a:tcPr marL="68580" marR="68580" marT="34290" marB="34290"/>
                </a:tc>
                <a:extLst>
                  <a:ext uri="{0D108BD9-81ED-4DB2-BD59-A6C34878D82A}">
                    <a16:rowId xmlns:a16="http://schemas.microsoft.com/office/drawing/2014/main" val="1763980382"/>
                  </a:ext>
                </a:extLst>
              </a:tr>
              <a:tr h="297180">
                <a:tc>
                  <a:txBody>
                    <a:bodyPr/>
                    <a:lstStyle/>
                    <a:p>
                      <a:pPr algn="ctr"/>
                      <a:r>
                        <a:rPr lang="en-US" sz="1500" b="1" dirty="0"/>
                        <a:t>2.3 keV</a:t>
                      </a:r>
                    </a:p>
                  </a:txBody>
                  <a:tcPr marL="68580" marR="68580" marT="34290" marB="34290"/>
                </a:tc>
                <a:tc>
                  <a:txBody>
                    <a:bodyPr/>
                    <a:lstStyle/>
                    <a:p>
                      <a:pPr algn="ctr"/>
                      <a:r>
                        <a:rPr lang="en-US" sz="1500" b="1" dirty="0">
                          <a:solidFill>
                            <a:schemeClr val="tx1"/>
                          </a:solidFill>
                        </a:rPr>
                        <a:t>18.7″</a:t>
                      </a:r>
                    </a:p>
                  </a:txBody>
                  <a:tcPr marL="68580" marR="68580" marT="34290" marB="34290"/>
                </a:tc>
                <a:tc>
                  <a:txBody>
                    <a:bodyPr/>
                    <a:lstStyle/>
                    <a:p>
                      <a:pPr algn="ctr"/>
                      <a:r>
                        <a:rPr lang="en-US" sz="1500" b="1" dirty="0">
                          <a:solidFill>
                            <a:schemeClr val="tx1"/>
                          </a:solidFill>
                        </a:rPr>
                        <a:t>24.5″</a:t>
                      </a:r>
                    </a:p>
                  </a:txBody>
                  <a:tcPr marL="68580" marR="68580" marT="34290" marB="34290"/>
                </a:tc>
                <a:tc>
                  <a:txBody>
                    <a:bodyPr/>
                    <a:lstStyle/>
                    <a:p>
                      <a:pPr algn="ctr"/>
                      <a:r>
                        <a:rPr lang="en-US" sz="1500" b="1" dirty="0">
                          <a:solidFill>
                            <a:schemeClr val="tx1"/>
                          </a:solidFill>
                        </a:rPr>
                        <a:t>26.7″</a:t>
                      </a:r>
                    </a:p>
                  </a:txBody>
                  <a:tcPr marL="68580" marR="68580" marT="34290" marB="34290"/>
                </a:tc>
                <a:extLst>
                  <a:ext uri="{0D108BD9-81ED-4DB2-BD59-A6C34878D82A}">
                    <a16:rowId xmlns:a16="http://schemas.microsoft.com/office/drawing/2014/main" val="2243168686"/>
                  </a:ext>
                </a:extLst>
              </a:tr>
            </a:tbl>
          </a:graphicData>
        </a:graphic>
      </p:graphicFrame>
      <p:sp>
        <p:nvSpPr>
          <p:cNvPr id="5" name="Rectangle 4"/>
          <p:cNvSpPr/>
          <p:nvPr/>
        </p:nvSpPr>
        <p:spPr>
          <a:xfrm>
            <a:off x="0" y="5867400"/>
            <a:ext cx="9144000" cy="830997"/>
          </a:xfrm>
          <a:prstGeom prst="rect">
            <a:avLst/>
          </a:prstGeom>
        </p:spPr>
        <p:txBody>
          <a:bodyPr wrap="square">
            <a:spAutoFit/>
          </a:bodyPr>
          <a:lstStyle/>
          <a:p>
            <a:pPr marL="257175" indent="-257175" algn="ctr">
              <a:buFont typeface="Arial" panose="020B0604020202020204" pitchFamily="34" charset="0"/>
              <a:buChar char="•"/>
            </a:pPr>
            <a:r>
              <a:rPr lang="en-US" sz="2400" b="1" dirty="0"/>
              <a:t>Based upon X-ray calibration, analysis, and on-orbit performance the system-level performance is ≈ 30″ HPD</a:t>
            </a:r>
          </a:p>
        </p:txBody>
      </p:sp>
      <p:sp>
        <p:nvSpPr>
          <p:cNvPr id="6" name="TextBox 5">
            <a:extLst>
              <a:ext uri="{FF2B5EF4-FFF2-40B4-BE49-F238E27FC236}">
                <a16:creationId xmlns:a16="http://schemas.microsoft.com/office/drawing/2014/main" id="{9F8D12B3-9A5A-E04D-BF5E-7590B72EAE27}"/>
              </a:ext>
            </a:extLst>
          </p:cNvPr>
          <p:cNvSpPr txBox="1"/>
          <p:nvPr/>
        </p:nvSpPr>
        <p:spPr>
          <a:xfrm>
            <a:off x="202223" y="2743200"/>
            <a:ext cx="4070838" cy="1754326"/>
          </a:xfrm>
          <a:prstGeom prst="rect">
            <a:avLst/>
          </a:prstGeom>
          <a:noFill/>
          <a:ln>
            <a:noFill/>
          </a:ln>
        </p:spPr>
        <p:txBody>
          <a:bodyPr wrap="square" rtlCol="0">
            <a:spAutoFit/>
          </a:bodyPr>
          <a:lstStyle/>
          <a:p>
            <a:pPr algn="l"/>
            <a:r>
              <a:rPr lang="en-US" b="1" dirty="0"/>
              <a:t>Values in the table are half-power diameters (HPDs) for the individual MMAs alone. These need to be adjusted for alignment errors, detector resolution, focus etc. to determine the on-orbit system-level resolution.</a:t>
            </a:r>
          </a:p>
        </p:txBody>
      </p:sp>
    </p:spTree>
    <p:extLst>
      <p:ext uri="{BB962C8B-B14F-4D97-AF65-F5344CB8AC3E}">
        <p14:creationId xmlns:p14="http://schemas.microsoft.com/office/powerpoint/2010/main" val="42869667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7700" y="-7961"/>
            <a:ext cx="7586028" cy="998559"/>
          </a:xfrm>
        </p:spPr>
        <p:txBody>
          <a:bodyPr/>
          <a:lstStyle/>
          <a:p>
            <a:r>
              <a:rPr lang="en-US" i="1" dirty="0">
                <a:solidFill>
                  <a:schemeClr val="tx1"/>
                </a:solidFill>
              </a:rPr>
              <a:t>Imaging polarimetry</a:t>
            </a:r>
          </a:p>
        </p:txBody>
      </p:sp>
      <p:sp>
        <p:nvSpPr>
          <p:cNvPr id="3" name="Content Placeholder 2"/>
          <p:cNvSpPr>
            <a:spLocks noGrp="1"/>
          </p:cNvSpPr>
          <p:nvPr>
            <p:ph idx="1"/>
          </p:nvPr>
        </p:nvSpPr>
        <p:spPr/>
        <p:txBody>
          <a:bodyPr/>
          <a:lstStyle/>
          <a:p>
            <a:pPr>
              <a:buFont typeface="Arial" panose="020B0604020202020204" pitchFamily="34" charset="0"/>
              <a:buChar char="•"/>
            </a:pPr>
            <a:r>
              <a:rPr lang="en-US" dirty="0"/>
              <a:t>IXPE 30″ half-power diameter on Chandra image</a:t>
            </a:r>
          </a:p>
        </p:txBody>
      </p:sp>
      <p:pic>
        <p:nvPicPr>
          <p:cNvPr id="4" name="Picture 3"/>
          <p:cNvPicPr>
            <a:picLocks noChangeAspect="1"/>
          </p:cNvPicPr>
          <p:nvPr/>
        </p:nvPicPr>
        <p:blipFill>
          <a:blip r:embed="rId2"/>
          <a:stretch>
            <a:fillRect/>
          </a:stretch>
        </p:blipFill>
        <p:spPr>
          <a:xfrm>
            <a:off x="1981200" y="1480940"/>
            <a:ext cx="5203996" cy="5212080"/>
          </a:xfrm>
          <a:prstGeom prst="rect">
            <a:avLst/>
          </a:prstGeom>
        </p:spPr>
      </p:pic>
    </p:spTree>
    <p:extLst>
      <p:ext uri="{BB962C8B-B14F-4D97-AF65-F5344CB8AC3E}">
        <p14:creationId xmlns:p14="http://schemas.microsoft.com/office/powerpoint/2010/main" val="36212918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8B51E6C9-4309-0740-B4DD-C33850257E7C}"/>
              </a:ext>
            </a:extLst>
          </p:cNvPr>
          <p:cNvGraphicFramePr>
            <a:graphicFrameLocks noGrp="1"/>
          </p:cNvGraphicFramePr>
          <p:nvPr>
            <p:extLst>
              <p:ext uri="{D42A27DB-BD31-4B8C-83A1-F6EECF244321}">
                <p14:modId xmlns:p14="http://schemas.microsoft.com/office/powerpoint/2010/main" val="690996841"/>
              </p:ext>
            </p:extLst>
          </p:nvPr>
        </p:nvGraphicFramePr>
        <p:xfrm>
          <a:off x="228600" y="1240120"/>
          <a:ext cx="4724400" cy="5354990"/>
        </p:xfrm>
        <a:graphic>
          <a:graphicData uri="http://schemas.openxmlformats.org/drawingml/2006/table">
            <a:tbl>
              <a:tblPr firstRow="1" bandRow="1">
                <a:tableStyleId>{5C22544A-7EE6-4342-B048-85BDC9FD1C3A}</a:tableStyleId>
              </a:tblPr>
              <a:tblGrid>
                <a:gridCol w="2699657">
                  <a:extLst>
                    <a:ext uri="{9D8B030D-6E8A-4147-A177-3AD203B41FA5}">
                      <a16:colId xmlns:a16="http://schemas.microsoft.com/office/drawing/2014/main" val="20000"/>
                    </a:ext>
                  </a:extLst>
                </a:gridCol>
                <a:gridCol w="2024743">
                  <a:extLst>
                    <a:ext uri="{9D8B030D-6E8A-4147-A177-3AD203B41FA5}">
                      <a16:colId xmlns:a16="http://schemas.microsoft.com/office/drawing/2014/main" val="20001"/>
                    </a:ext>
                  </a:extLst>
                </a:gridCol>
              </a:tblGrid>
              <a:tr h="419742">
                <a:tc>
                  <a:txBody>
                    <a:bodyPr/>
                    <a:lstStyle/>
                    <a:p>
                      <a:r>
                        <a:rPr lang="en-US" sz="1800" dirty="0"/>
                        <a:t>Property</a:t>
                      </a:r>
                    </a:p>
                  </a:txBody>
                  <a:tcPr/>
                </a:tc>
                <a:tc>
                  <a:txBody>
                    <a:bodyPr/>
                    <a:lstStyle/>
                    <a:p>
                      <a:r>
                        <a:rPr lang="en-US" sz="1800" dirty="0"/>
                        <a:t>Value</a:t>
                      </a:r>
                    </a:p>
                  </a:txBody>
                  <a:tcPr/>
                </a:tc>
                <a:extLst>
                  <a:ext uri="{0D108BD9-81ED-4DB2-BD59-A6C34878D82A}">
                    <a16:rowId xmlns:a16="http://schemas.microsoft.com/office/drawing/2014/main" val="10000"/>
                  </a:ext>
                </a:extLst>
              </a:tr>
              <a:tr h="419742">
                <a:tc>
                  <a:txBody>
                    <a:bodyPr/>
                    <a:lstStyle/>
                    <a:p>
                      <a:r>
                        <a:rPr lang="en-US" sz="1800" dirty="0"/>
                        <a:t>Number of modules</a:t>
                      </a:r>
                    </a:p>
                  </a:txBody>
                  <a:tcPr/>
                </a:tc>
                <a:tc>
                  <a:txBody>
                    <a:bodyPr/>
                    <a:lstStyle/>
                    <a:p>
                      <a:r>
                        <a:rPr lang="en-US" sz="1800" dirty="0"/>
                        <a:t>3</a:t>
                      </a:r>
                    </a:p>
                  </a:txBody>
                  <a:tcPr/>
                </a:tc>
                <a:extLst>
                  <a:ext uri="{0D108BD9-81ED-4DB2-BD59-A6C34878D82A}">
                    <a16:rowId xmlns:a16="http://schemas.microsoft.com/office/drawing/2014/main" val="10001"/>
                  </a:ext>
                </a:extLst>
              </a:tr>
              <a:tr h="419742">
                <a:tc>
                  <a:txBody>
                    <a:bodyPr/>
                    <a:lstStyle/>
                    <a:p>
                      <a:r>
                        <a:rPr lang="en-US" sz="1800" dirty="0"/>
                        <a:t>Mirror shells per module</a:t>
                      </a:r>
                    </a:p>
                  </a:txBody>
                  <a:tcPr/>
                </a:tc>
                <a:tc>
                  <a:txBody>
                    <a:bodyPr/>
                    <a:lstStyle/>
                    <a:p>
                      <a:r>
                        <a:rPr lang="en-US" sz="1800" dirty="0"/>
                        <a:t>24</a:t>
                      </a:r>
                    </a:p>
                  </a:txBody>
                  <a:tcPr/>
                </a:tc>
                <a:extLst>
                  <a:ext uri="{0D108BD9-81ED-4DB2-BD59-A6C34878D82A}">
                    <a16:rowId xmlns:a16="http://schemas.microsoft.com/office/drawing/2014/main" val="10002"/>
                  </a:ext>
                </a:extLst>
              </a:tr>
              <a:tr h="419742">
                <a:tc>
                  <a:txBody>
                    <a:bodyPr/>
                    <a:lstStyle/>
                    <a:p>
                      <a:r>
                        <a:rPr lang="en-US" sz="1800" dirty="0"/>
                        <a:t>Inner, outer shell diameter</a:t>
                      </a:r>
                    </a:p>
                  </a:txBody>
                  <a:tcPr/>
                </a:tc>
                <a:tc>
                  <a:txBody>
                    <a:bodyPr/>
                    <a:lstStyle/>
                    <a:p>
                      <a:r>
                        <a:rPr lang="en-US" sz="1800" dirty="0"/>
                        <a:t>162, 272 mm</a:t>
                      </a:r>
                    </a:p>
                  </a:txBody>
                  <a:tcPr/>
                </a:tc>
                <a:extLst>
                  <a:ext uri="{0D108BD9-81ED-4DB2-BD59-A6C34878D82A}">
                    <a16:rowId xmlns:a16="http://schemas.microsoft.com/office/drawing/2014/main" val="10003"/>
                  </a:ext>
                </a:extLst>
              </a:tr>
              <a:tr h="419742">
                <a:tc>
                  <a:txBody>
                    <a:bodyPr/>
                    <a:lstStyle/>
                    <a:p>
                      <a:r>
                        <a:rPr lang="en-US" sz="1800" dirty="0"/>
                        <a:t>Total shell length</a:t>
                      </a:r>
                    </a:p>
                  </a:txBody>
                  <a:tcPr/>
                </a:tc>
                <a:tc>
                  <a:txBody>
                    <a:bodyPr/>
                    <a:lstStyle/>
                    <a:p>
                      <a:r>
                        <a:rPr lang="en-US" sz="1800" dirty="0"/>
                        <a:t>600 mm</a:t>
                      </a:r>
                    </a:p>
                  </a:txBody>
                  <a:tcPr/>
                </a:tc>
                <a:extLst>
                  <a:ext uri="{0D108BD9-81ED-4DB2-BD59-A6C34878D82A}">
                    <a16:rowId xmlns:a16="http://schemas.microsoft.com/office/drawing/2014/main" val="10004"/>
                  </a:ext>
                </a:extLst>
              </a:tr>
              <a:tr h="419742">
                <a:tc>
                  <a:txBody>
                    <a:bodyPr/>
                    <a:lstStyle/>
                    <a:p>
                      <a:r>
                        <a:rPr lang="en-US" sz="1800" dirty="0"/>
                        <a:t>Inner, outer shell thickness</a:t>
                      </a:r>
                    </a:p>
                  </a:txBody>
                  <a:tcPr/>
                </a:tc>
                <a:tc>
                  <a:txBody>
                    <a:bodyPr/>
                    <a:lstStyle/>
                    <a:p>
                      <a:r>
                        <a:rPr lang="en-US" sz="1800" dirty="0"/>
                        <a:t>180, 250 µm</a:t>
                      </a:r>
                    </a:p>
                  </a:txBody>
                  <a:tcPr/>
                </a:tc>
                <a:extLst>
                  <a:ext uri="{0D108BD9-81ED-4DB2-BD59-A6C34878D82A}">
                    <a16:rowId xmlns:a16="http://schemas.microsoft.com/office/drawing/2014/main" val="10005"/>
                  </a:ext>
                </a:extLst>
              </a:tr>
              <a:tr h="419742">
                <a:tc>
                  <a:txBody>
                    <a:bodyPr/>
                    <a:lstStyle/>
                    <a:p>
                      <a:r>
                        <a:rPr lang="en-US" sz="1800" dirty="0"/>
                        <a:t>Shell material</a:t>
                      </a:r>
                    </a:p>
                  </a:txBody>
                  <a:tcPr/>
                </a:tc>
                <a:tc>
                  <a:txBody>
                    <a:bodyPr/>
                    <a:lstStyle/>
                    <a:p>
                      <a:r>
                        <a:rPr lang="en-US" sz="1800" dirty="0"/>
                        <a:t>Nickel cobalt alloy</a:t>
                      </a:r>
                    </a:p>
                  </a:txBody>
                  <a:tcPr/>
                </a:tc>
                <a:extLst>
                  <a:ext uri="{0D108BD9-81ED-4DB2-BD59-A6C34878D82A}">
                    <a16:rowId xmlns:a16="http://schemas.microsoft.com/office/drawing/2014/main" val="10006"/>
                  </a:ext>
                </a:extLst>
              </a:tr>
              <a:tr h="517490">
                <a:tc>
                  <a:txBody>
                    <a:bodyPr/>
                    <a:lstStyle/>
                    <a:p>
                      <a:r>
                        <a:rPr lang="en-US" sz="1800" dirty="0"/>
                        <a:t>Effective area per module</a:t>
                      </a:r>
                    </a:p>
                  </a:txBody>
                  <a:tcPr/>
                </a:tc>
                <a:tc>
                  <a:txBody>
                    <a:bodyPr/>
                    <a:lstStyle/>
                    <a:p>
                      <a:r>
                        <a:rPr lang="en-US" sz="1800" dirty="0"/>
                        <a:t>   163 cm</a:t>
                      </a:r>
                      <a:r>
                        <a:rPr lang="en-US" sz="1800" baseline="30000" dirty="0"/>
                        <a:t>2</a:t>
                      </a:r>
                      <a:r>
                        <a:rPr lang="en-US" sz="1800" dirty="0"/>
                        <a:t> (2.3 keV)</a:t>
                      </a:r>
                    </a:p>
                    <a:p>
                      <a:r>
                        <a:rPr lang="en-US" sz="1800" dirty="0"/>
                        <a:t>~ 192 cm</a:t>
                      </a:r>
                      <a:r>
                        <a:rPr lang="en-US" sz="1800" baseline="30000" dirty="0"/>
                        <a:t>2</a:t>
                      </a:r>
                      <a:r>
                        <a:rPr lang="en-US" sz="1800" dirty="0"/>
                        <a:t> (3-6 keV)</a:t>
                      </a:r>
                    </a:p>
                  </a:txBody>
                  <a:tcPr/>
                </a:tc>
                <a:extLst>
                  <a:ext uri="{0D108BD9-81ED-4DB2-BD59-A6C34878D82A}">
                    <a16:rowId xmlns:a16="http://schemas.microsoft.com/office/drawing/2014/main" val="10007"/>
                  </a:ext>
                </a:extLst>
              </a:tr>
              <a:tr h="419742">
                <a:tc>
                  <a:txBody>
                    <a:bodyPr/>
                    <a:lstStyle/>
                    <a:p>
                      <a:r>
                        <a:rPr lang="en-US" sz="1800" dirty="0"/>
                        <a:t>Angular resolution</a:t>
                      </a:r>
                    </a:p>
                  </a:txBody>
                  <a:tcPr/>
                </a:tc>
                <a:tc>
                  <a:txBody>
                    <a:bodyPr/>
                    <a:lstStyle/>
                    <a:p>
                      <a:r>
                        <a:rPr lang="en-US" sz="1800" dirty="0"/>
                        <a:t>≤ 27 arcsec HPD</a:t>
                      </a:r>
                    </a:p>
                  </a:txBody>
                  <a:tcPr/>
                </a:tc>
                <a:extLst>
                  <a:ext uri="{0D108BD9-81ED-4DB2-BD59-A6C34878D82A}">
                    <a16:rowId xmlns:a16="http://schemas.microsoft.com/office/drawing/2014/main" val="10008"/>
                  </a:ext>
                </a:extLst>
              </a:tr>
              <a:tr h="419742">
                <a:tc>
                  <a:txBody>
                    <a:bodyPr/>
                    <a:lstStyle/>
                    <a:p>
                      <a:r>
                        <a:rPr lang="en-US" sz="1800" dirty="0"/>
                        <a:t>Detector limited FOV</a:t>
                      </a:r>
                    </a:p>
                  </a:txBody>
                  <a:tcPr/>
                </a:tc>
                <a:tc>
                  <a:txBody>
                    <a:bodyPr/>
                    <a:lstStyle/>
                    <a:p>
                      <a:r>
                        <a:rPr lang="en-US" sz="1800" dirty="0"/>
                        <a:t>12.9 arcmin</a:t>
                      </a:r>
                    </a:p>
                  </a:txBody>
                  <a:tcPr/>
                </a:tc>
                <a:extLst>
                  <a:ext uri="{0D108BD9-81ED-4DB2-BD59-A6C34878D82A}">
                    <a16:rowId xmlns:a16="http://schemas.microsoft.com/office/drawing/2014/main" val="10009"/>
                  </a:ext>
                </a:extLst>
              </a:tr>
              <a:tr h="419742">
                <a:tc>
                  <a:txBody>
                    <a:bodyPr/>
                    <a:lstStyle/>
                    <a:p>
                      <a:r>
                        <a:rPr lang="en-US" sz="1800" dirty="0"/>
                        <a:t>Focal length</a:t>
                      </a:r>
                    </a:p>
                  </a:txBody>
                  <a:tcPr/>
                </a:tc>
                <a:tc>
                  <a:txBody>
                    <a:bodyPr/>
                    <a:lstStyle/>
                    <a:p>
                      <a:r>
                        <a:rPr lang="en-US" sz="1800" dirty="0"/>
                        <a:t>4 m</a:t>
                      </a:r>
                    </a:p>
                  </a:txBody>
                  <a:tcPr/>
                </a:tc>
                <a:extLst>
                  <a:ext uri="{0D108BD9-81ED-4DB2-BD59-A6C34878D82A}">
                    <a16:rowId xmlns:a16="http://schemas.microsoft.com/office/drawing/2014/main" val="10010"/>
                  </a:ext>
                </a:extLst>
              </a:tr>
              <a:tr h="517490">
                <a:tc>
                  <a:txBody>
                    <a:bodyPr/>
                    <a:lstStyle/>
                    <a:p>
                      <a:r>
                        <a:rPr lang="en-US" sz="1800" dirty="0"/>
                        <a:t>Mass (3 assemblies)</a:t>
                      </a:r>
                    </a:p>
                  </a:txBody>
                  <a:tcPr/>
                </a:tc>
                <a:tc>
                  <a:txBody>
                    <a:bodyPr/>
                    <a:lstStyle/>
                    <a:p>
                      <a:r>
                        <a:rPr lang="en-US" sz="1800" dirty="0"/>
                        <a:t>93.12 kg</a:t>
                      </a:r>
                    </a:p>
                  </a:txBody>
                  <a:tcPr/>
                </a:tc>
                <a:extLst>
                  <a:ext uri="{0D108BD9-81ED-4DB2-BD59-A6C34878D82A}">
                    <a16:rowId xmlns:a16="http://schemas.microsoft.com/office/drawing/2014/main" val="10011"/>
                  </a:ext>
                </a:extLst>
              </a:tr>
            </a:tbl>
          </a:graphicData>
        </a:graphic>
      </p:graphicFrame>
      <p:pic>
        <p:nvPicPr>
          <p:cNvPr id="9" name="Picture 8">
            <a:extLst>
              <a:ext uri="{FF2B5EF4-FFF2-40B4-BE49-F238E27FC236}">
                <a16:creationId xmlns:a16="http://schemas.microsoft.com/office/drawing/2014/main" id="{CF2657D5-65FB-0D43-A78A-9ECD4C19B748}"/>
              </a:ext>
            </a:extLst>
          </p:cNvPr>
          <p:cNvPicPr>
            <a:picLocks noChangeAspect="1"/>
          </p:cNvPicPr>
          <p:nvPr/>
        </p:nvPicPr>
        <p:blipFill>
          <a:blip r:embed="rId2"/>
          <a:stretch>
            <a:fillRect/>
          </a:stretch>
        </p:blipFill>
        <p:spPr>
          <a:xfrm>
            <a:off x="5105400" y="2301240"/>
            <a:ext cx="3852373" cy="3566160"/>
          </a:xfrm>
          <a:prstGeom prst="rect">
            <a:avLst/>
          </a:prstGeom>
        </p:spPr>
      </p:pic>
      <p:sp>
        <p:nvSpPr>
          <p:cNvPr id="6" name="Title 1">
            <a:extLst>
              <a:ext uri="{FF2B5EF4-FFF2-40B4-BE49-F238E27FC236}">
                <a16:creationId xmlns:a16="http://schemas.microsoft.com/office/drawing/2014/main" id="{29FE410B-D6A2-4195-A961-6B0B0CCF4C88}"/>
              </a:ext>
            </a:extLst>
          </p:cNvPr>
          <p:cNvSpPr txBox="1">
            <a:spLocks/>
          </p:cNvSpPr>
          <p:nvPr/>
        </p:nvSpPr>
        <p:spPr>
          <a:xfrm>
            <a:off x="1593574" y="152400"/>
            <a:ext cx="7550426" cy="1143000"/>
          </a:xfrm>
          <a:prstGeom prst="rect">
            <a:avLst/>
          </a:prstGeom>
        </p:spPr>
        <p:txBody>
          <a:bodyPr/>
          <a:lstStyle>
            <a:lvl1pPr algn="ctr" defTabSz="914400" rtl="0" eaLnBrk="1" latinLnBrk="0" hangingPunct="1">
              <a:spcBef>
                <a:spcPct val="0"/>
              </a:spcBef>
              <a:buNone/>
              <a:defRPr sz="3200" b="1" kern="1200">
                <a:solidFill>
                  <a:schemeClr val="bg1"/>
                </a:solidFill>
                <a:latin typeface="+mj-lt"/>
                <a:ea typeface="+mj-ea"/>
                <a:cs typeface="+mj-cs"/>
              </a:defRPr>
            </a:lvl1pPr>
          </a:lstStyle>
          <a:p>
            <a:r>
              <a:rPr lang="en-US" i="1" dirty="0">
                <a:solidFill>
                  <a:schemeClr val="tx1"/>
                </a:solidFill>
              </a:rPr>
              <a:t>Mirror Module Assembly Properties</a:t>
            </a:r>
          </a:p>
        </p:txBody>
      </p:sp>
    </p:spTree>
    <p:extLst>
      <p:ext uri="{BB962C8B-B14F-4D97-AF65-F5344CB8AC3E}">
        <p14:creationId xmlns:p14="http://schemas.microsoft.com/office/powerpoint/2010/main" val="11882382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magine 7" descr="Photoelectric.png"/>
          <p:cNvPicPr>
            <a:picLocks noChangeAspect="1"/>
          </p:cNvPicPr>
          <p:nvPr/>
        </p:nvPicPr>
        <p:blipFill>
          <a:blip r:embed="rId2">
            <a:clrChange>
              <a:clrFrom>
                <a:srgbClr val="FFFFFF"/>
              </a:clrFrom>
              <a:clrTo>
                <a:srgbClr val="FFFFFF">
                  <a:alpha val="0"/>
                </a:srgbClr>
              </a:clrTo>
            </a:clrChange>
          </a:blip>
          <a:srcRect/>
          <a:stretch>
            <a:fillRect/>
          </a:stretch>
        </p:blipFill>
        <p:spPr bwMode="auto">
          <a:xfrm>
            <a:off x="1613855" y="1524000"/>
            <a:ext cx="6217920" cy="4844609"/>
          </a:xfrm>
          <a:prstGeom prst="rect">
            <a:avLst/>
          </a:prstGeom>
          <a:noFill/>
          <a:ln w="9525">
            <a:noFill/>
            <a:miter lim="800000"/>
            <a:headEnd/>
            <a:tailEnd/>
          </a:ln>
        </p:spPr>
      </p:pic>
      <p:sp>
        <p:nvSpPr>
          <p:cNvPr id="17" name="CasellaDiTesto 16"/>
          <p:cNvSpPr txBox="1"/>
          <p:nvPr/>
        </p:nvSpPr>
        <p:spPr>
          <a:xfrm>
            <a:off x="348080" y="1138535"/>
            <a:ext cx="8382000" cy="461665"/>
          </a:xfrm>
          <a:prstGeom prst="rect">
            <a:avLst/>
          </a:prstGeom>
          <a:noFill/>
        </p:spPr>
        <p:txBody>
          <a:bodyPr wrap="square" rtlCol="0">
            <a:spAutoFit/>
          </a:bodyPr>
          <a:lstStyle/>
          <a:p>
            <a:pPr marL="342900" indent="-342900">
              <a:buFont typeface="Arial" panose="020B0604020202020204" pitchFamily="34" charset="0"/>
              <a:buChar char="•"/>
            </a:pPr>
            <a:r>
              <a:rPr lang="en-US" sz="2400" b="1" dirty="0"/>
              <a:t>The detection principle is based on the photoelectric effect</a:t>
            </a:r>
            <a:endParaRPr lang="en-GB" sz="2400" b="1" dirty="0"/>
          </a:p>
        </p:txBody>
      </p:sp>
      <p:sp>
        <p:nvSpPr>
          <p:cNvPr id="3" name="Title 2"/>
          <p:cNvSpPr>
            <a:spLocks noGrp="1"/>
          </p:cNvSpPr>
          <p:nvPr>
            <p:ph type="title"/>
          </p:nvPr>
        </p:nvSpPr>
        <p:spPr>
          <a:xfrm>
            <a:off x="1527700" y="-7961"/>
            <a:ext cx="7586028" cy="998559"/>
          </a:xfrm>
        </p:spPr>
        <p:txBody>
          <a:bodyPr/>
          <a:lstStyle/>
          <a:p>
            <a:r>
              <a:rPr lang="en-US" i="1" dirty="0">
                <a:solidFill>
                  <a:schemeClr val="tx1"/>
                </a:solidFill>
              </a:rPr>
              <a:t>Polarization Detection Principle</a:t>
            </a:r>
          </a:p>
        </p:txBody>
      </p:sp>
    </p:spTree>
    <p:extLst>
      <p:ext uri="{BB962C8B-B14F-4D97-AF65-F5344CB8AC3E}">
        <p14:creationId xmlns:p14="http://schemas.microsoft.com/office/powerpoint/2010/main" val="13666448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1BFBF6-BB76-450D-A497-B6D60969C69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62400" y="1143000"/>
            <a:ext cx="4980971" cy="4023360"/>
          </a:xfrm>
          <a:prstGeom prst="rect">
            <a:avLst/>
          </a:prstGeom>
        </p:spPr>
      </p:pic>
      <p:pic>
        <p:nvPicPr>
          <p:cNvPr id="4" name="Picture 2">
            <a:extLst>
              <a:ext uri="{FF2B5EF4-FFF2-40B4-BE49-F238E27FC236}">
                <a16:creationId xmlns:a16="http://schemas.microsoft.com/office/drawing/2014/main" id="{EDA35145-D472-4281-88A0-ECFAB9EF6A6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1000" y="3040798"/>
            <a:ext cx="2707690" cy="2217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7643BBBD-A5CF-476F-9EBF-65853037DC37}"/>
              </a:ext>
            </a:extLst>
          </p:cNvPr>
          <p:cNvSpPr txBox="1"/>
          <p:nvPr/>
        </p:nvSpPr>
        <p:spPr>
          <a:xfrm>
            <a:off x="0" y="5257800"/>
            <a:ext cx="9144000" cy="707886"/>
          </a:xfrm>
          <a:prstGeom prst="rect">
            <a:avLst/>
          </a:prstGeom>
          <a:noFill/>
        </p:spPr>
        <p:txBody>
          <a:bodyPr wrap="square" rtlCol="0">
            <a:spAutoFit/>
          </a:bodyPr>
          <a:lstStyle/>
          <a:p>
            <a:pPr algn="ctr"/>
            <a:r>
              <a:rPr lang="en-US" sz="2000" b="1" dirty="0"/>
              <a:t>The  distribution of the photoelectron initial directions determines the degree of polarization and the position angle </a:t>
            </a:r>
          </a:p>
        </p:txBody>
      </p:sp>
      <p:grpSp>
        <p:nvGrpSpPr>
          <p:cNvPr id="6" name="Group 5">
            <a:extLst>
              <a:ext uri="{FF2B5EF4-FFF2-40B4-BE49-F238E27FC236}">
                <a16:creationId xmlns:a16="http://schemas.microsoft.com/office/drawing/2014/main" id="{8C4820D5-7A3C-4A7E-8F2B-87A59B15F934}"/>
              </a:ext>
            </a:extLst>
          </p:cNvPr>
          <p:cNvGrpSpPr/>
          <p:nvPr/>
        </p:nvGrpSpPr>
        <p:grpSpPr>
          <a:xfrm>
            <a:off x="492710" y="5855449"/>
            <a:ext cx="8229600" cy="926351"/>
            <a:chOff x="762000" y="2133600"/>
            <a:chExt cx="7924800" cy="926351"/>
          </a:xfrm>
        </p:grpSpPr>
        <p:pic>
          <p:nvPicPr>
            <p:cNvPr id="7" name="Picture 6">
              <a:extLst>
                <a:ext uri="{FF2B5EF4-FFF2-40B4-BE49-F238E27FC236}">
                  <a16:creationId xmlns:a16="http://schemas.microsoft.com/office/drawing/2014/main" id="{4284F63F-67C4-4BA5-90B8-1D4D4E976467}"/>
                </a:ext>
              </a:extLst>
            </p:cNvPr>
            <p:cNvPicPr>
              <a:picLocks/>
            </p:cNvPicPr>
            <p:nvPr/>
          </p:nvPicPr>
          <p:blipFill>
            <a:blip r:embed="rId4"/>
            <a:stretch>
              <a:fillRect/>
            </a:stretch>
          </p:blipFill>
          <p:spPr>
            <a:xfrm>
              <a:off x="762000" y="2133600"/>
              <a:ext cx="5029200" cy="926351"/>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41CF3439-12E7-46C7-B982-56D23980CA85}"/>
                    </a:ext>
                  </a:extLst>
                </p:cNvPr>
                <p:cNvSpPr txBox="1"/>
                <p:nvPr/>
              </p:nvSpPr>
              <p:spPr>
                <a:xfrm>
                  <a:off x="5715000" y="2306759"/>
                  <a:ext cx="2971800" cy="580031"/>
                </a:xfrm>
                <a:prstGeom prst="rect">
                  <a:avLst/>
                </a:prstGeom>
                <a:noFill/>
              </p:spPr>
              <p:txBody>
                <a:bodyPr wrap="square" rtlCol="0">
                  <a:spAutoFit/>
                </a:bodyPr>
                <a:lstStyle/>
                <a:p>
                  <a:r>
                    <a:rPr lang="en-US" sz="2200" dirty="0">
                      <a:solidFill>
                        <a:prstClr val="black"/>
                      </a:solidFill>
                      <a:ea typeface="Cambria Math" charset="0"/>
                      <a:cs typeface="Cambria Math" charset="0"/>
                    </a:rPr>
                    <a:t>,  w</a:t>
                  </a:r>
                  <a:r>
                    <a:rPr lang="en-US" sz="2200" b="0" dirty="0">
                      <a:solidFill>
                        <a:prstClr val="black"/>
                      </a:solidFill>
                      <a:ea typeface="Cambria Math" charset="0"/>
                      <a:cs typeface="Cambria Math" charset="0"/>
                    </a:rPr>
                    <a:t>here </a:t>
                  </a:r>
                  <a14:m>
                    <m:oMath xmlns:m="http://schemas.openxmlformats.org/officeDocument/2006/math">
                      <m:r>
                        <a:rPr lang="en-US" sz="2200" b="0" i="1">
                          <a:solidFill>
                            <a:prstClr val="black"/>
                          </a:solidFill>
                          <a:latin typeface="Cambria Math" charset="0"/>
                          <a:ea typeface="Cambria Math" charset="0"/>
                          <a:cs typeface="Cambria Math" charset="0"/>
                        </a:rPr>
                        <m:t>𝛽</m:t>
                      </m:r>
                      <m:r>
                        <a:rPr lang="en-US" sz="2200" b="0" i="1">
                          <a:solidFill>
                            <a:prstClr val="black"/>
                          </a:solidFill>
                          <a:latin typeface="Cambria Math" charset="0"/>
                          <a:ea typeface="Cambria Math" charset="0"/>
                          <a:cs typeface="Cambria Math" charset="0"/>
                        </a:rPr>
                        <m:t>≡</m:t>
                      </m:r>
                      <m:f>
                        <m:fPr>
                          <m:ctrlPr>
                            <a:rPr lang="en-US" sz="2200" i="1">
                              <a:solidFill>
                                <a:prstClr val="black"/>
                              </a:solidFill>
                              <a:latin typeface="Cambria Math" panose="02040503050406030204" pitchFamily="18" charset="0"/>
                              <a:ea typeface="Cambria Math" charset="0"/>
                              <a:cs typeface="Cambria Math" charset="0"/>
                            </a:rPr>
                          </m:ctrlPr>
                        </m:fPr>
                        <m:num>
                          <m:r>
                            <a:rPr lang="en-US" sz="2200" b="0" i="1">
                              <a:solidFill>
                                <a:prstClr val="black"/>
                              </a:solidFill>
                              <a:latin typeface="Cambria Math" charset="0"/>
                              <a:ea typeface="Cambria Math" charset="0"/>
                              <a:cs typeface="Cambria Math" charset="0"/>
                            </a:rPr>
                            <m:t>𝐸</m:t>
                          </m:r>
                        </m:num>
                        <m:den>
                          <m:r>
                            <a:rPr lang="en-US" sz="2200" b="0" i="1">
                              <a:solidFill>
                                <a:prstClr val="black"/>
                              </a:solidFill>
                              <a:latin typeface="Cambria Math" charset="0"/>
                              <a:ea typeface="Cambria Math" charset="0"/>
                              <a:cs typeface="Cambria Math" charset="0"/>
                            </a:rPr>
                            <m:t>𝑚</m:t>
                          </m:r>
                          <m:sSup>
                            <m:sSupPr>
                              <m:ctrlPr>
                                <a:rPr lang="en-US" sz="2200" i="1">
                                  <a:solidFill>
                                    <a:prstClr val="black"/>
                                  </a:solidFill>
                                  <a:latin typeface="Cambria Math" panose="02040503050406030204" pitchFamily="18" charset="0"/>
                                  <a:ea typeface="Cambria Math" charset="0"/>
                                  <a:cs typeface="Cambria Math" charset="0"/>
                                </a:rPr>
                              </m:ctrlPr>
                            </m:sSupPr>
                            <m:e>
                              <m:r>
                                <a:rPr lang="en-US" sz="2200" b="0" i="1">
                                  <a:solidFill>
                                    <a:prstClr val="black"/>
                                  </a:solidFill>
                                  <a:latin typeface="Cambria Math" charset="0"/>
                                  <a:ea typeface="Cambria Math" charset="0"/>
                                  <a:cs typeface="Cambria Math" charset="0"/>
                                </a:rPr>
                                <m:t>𝑐</m:t>
                              </m:r>
                            </m:e>
                            <m:sup>
                              <m:r>
                                <a:rPr lang="en-US" sz="2200" b="0" i="1">
                                  <a:solidFill>
                                    <a:prstClr val="black"/>
                                  </a:solidFill>
                                  <a:latin typeface="Cambria Math" charset="0"/>
                                  <a:ea typeface="Cambria Math" charset="0"/>
                                  <a:cs typeface="Cambria Math" charset="0"/>
                                </a:rPr>
                                <m:t>2</m:t>
                              </m:r>
                            </m:sup>
                          </m:sSup>
                        </m:den>
                      </m:f>
                      <m:r>
                        <a:rPr lang="en-US" sz="2200" b="0" i="1">
                          <a:solidFill>
                            <a:prstClr val="black"/>
                          </a:solidFill>
                          <a:latin typeface="Cambria Math" charset="0"/>
                          <a:ea typeface="Cambria Math" charset="0"/>
                          <a:cs typeface="Cambria Math" charset="0"/>
                        </a:rPr>
                        <m:t>=</m:t>
                      </m:r>
                      <m:f>
                        <m:fPr>
                          <m:ctrlPr>
                            <a:rPr lang="en-US" sz="2200" i="1">
                              <a:solidFill>
                                <a:prstClr val="black"/>
                              </a:solidFill>
                              <a:latin typeface="Cambria Math" panose="02040503050406030204" pitchFamily="18" charset="0"/>
                              <a:ea typeface="Cambria Math" charset="0"/>
                              <a:cs typeface="Cambria Math" charset="0"/>
                            </a:rPr>
                          </m:ctrlPr>
                        </m:fPr>
                        <m:num>
                          <m:r>
                            <a:rPr lang="en-US" sz="2200" b="0" i="1">
                              <a:solidFill>
                                <a:prstClr val="black"/>
                              </a:solidFill>
                              <a:latin typeface="Cambria Math" charset="0"/>
                              <a:ea typeface="Cambria Math" charset="0"/>
                              <a:cs typeface="Cambria Math" charset="0"/>
                            </a:rPr>
                            <m:t>h</m:t>
                          </m:r>
                          <m:r>
                            <a:rPr lang="en-US" sz="2200" b="0" i="1">
                              <a:solidFill>
                                <a:prstClr val="black"/>
                              </a:solidFill>
                              <a:latin typeface="Cambria Math" charset="0"/>
                              <a:ea typeface="Cambria Math" charset="0"/>
                              <a:cs typeface="Cambria Math" charset="0"/>
                            </a:rPr>
                            <m:t>𝜈</m:t>
                          </m:r>
                        </m:num>
                        <m:den>
                          <m:r>
                            <a:rPr lang="en-US" sz="2200" b="0" i="1">
                              <a:solidFill>
                                <a:prstClr val="black"/>
                              </a:solidFill>
                              <a:latin typeface="Cambria Math" charset="0"/>
                              <a:ea typeface="Cambria Math" charset="0"/>
                              <a:cs typeface="Cambria Math" charset="0"/>
                            </a:rPr>
                            <m:t>𝑚</m:t>
                          </m:r>
                          <m:sSup>
                            <m:sSupPr>
                              <m:ctrlPr>
                                <a:rPr lang="en-US" sz="2200" i="1">
                                  <a:solidFill>
                                    <a:prstClr val="black"/>
                                  </a:solidFill>
                                  <a:latin typeface="Cambria Math" panose="02040503050406030204" pitchFamily="18" charset="0"/>
                                  <a:ea typeface="Cambria Math" charset="0"/>
                                  <a:cs typeface="Cambria Math" charset="0"/>
                                </a:rPr>
                              </m:ctrlPr>
                            </m:sSupPr>
                            <m:e>
                              <m:r>
                                <a:rPr lang="en-US" sz="2200" b="0" i="1">
                                  <a:solidFill>
                                    <a:prstClr val="black"/>
                                  </a:solidFill>
                                  <a:latin typeface="Cambria Math" charset="0"/>
                                  <a:ea typeface="Cambria Math" charset="0"/>
                                  <a:cs typeface="Cambria Math" charset="0"/>
                                </a:rPr>
                                <m:t>𝑐</m:t>
                              </m:r>
                            </m:e>
                            <m:sup>
                              <m:r>
                                <a:rPr lang="en-US" sz="2200" b="0" i="1">
                                  <a:solidFill>
                                    <a:prstClr val="black"/>
                                  </a:solidFill>
                                  <a:latin typeface="Cambria Math" charset="0"/>
                                  <a:ea typeface="Cambria Math" charset="0"/>
                                  <a:cs typeface="Cambria Math" charset="0"/>
                                </a:rPr>
                                <m:t>2</m:t>
                              </m:r>
                            </m:sup>
                          </m:sSup>
                        </m:den>
                      </m:f>
                    </m:oMath>
                  </a14:m>
                  <a:endParaRPr lang="en-US" sz="2200" dirty="0"/>
                </a:p>
              </p:txBody>
            </p:sp>
          </mc:Choice>
          <mc:Fallback xmlns="">
            <p:sp>
              <p:nvSpPr>
                <p:cNvPr id="5" name="TextBox 4"/>
                <p:cNvSpPr txBox="1">
                  <a:spLocks noRot="1" noChangeAspect="1" noMove="1" noResize="1" noEditPoints="1" noAdjustHandles="1" noChangeArrowheads="1" noChangeShapeType="1" noTextEdit="1"/>
                </p:cNvSpPr>
                <p:nvPr/>
              </p:nvSpPr>
              <p:spPr>
                <a:xfrm>
                  <a:off x="5715000" y="2306759"/>
                  <a:ext cx="2971800" cy="580031"/>
                </a:xfrm>
                <a:prstGeom prst="rect">
                  <a:avLst/>
                </a:prstGeom>
                <a:blipFill rotWithShape="0">
                  <a:blip r:embed="rId7"/>
                  <a:stretch>
                    <a:fillRect l="-2669" b="-8333"/>
                  </a:stretch>
                </a:blipFill>
              </p:spPr>
              <p:txBody>
                <a:bodyPr/>
                <a:lstStyle/>
                <a:p>
                  <a:r>
                    <a:rPr lang="en-US">
                      <a:noFill/>
                    </a:rPr>
                    <a:t> </a:t>
                  </a:r>
                </a:p>
              </p:txBody>
            </p:sp>
          </mc:Fallback>
        </mc:AlternateContent>
      </p:grpSp>
      <p:grpSp>
        <p:nvGrpSpPr>
          <p:cNvPr id="10" name="Group 9">
            <a:extLst>
              <a:ext uri="{FF2B5EF4-FFF2-40B4-BE49-F238E27FC236}">
                <a16:creationId xmlns:a16="http://schemas.microsoft.com/office/drawing/2014/main" id="{339CC95C-42BC-46A3-A21C-7DFF1EB9153B}"/>
              </a:ext>
            </a:extLst>
          </p:cNvPr>
          <p:cNvGrpSpPr/>
          <p:nvPr/>
        </p:nvGrpSpPr>
        <p:grpSpPr>
          <a:xfrm>
            <a:off x="609600" y="1066800"/>
            <a:ext cx="3123540" cy="1877879"/>
            <a:chOff x="609600" y="1066800"/>
            <a:chExt cx="3123540" cy="1877879"/>
          </a:xfrm>
        </p:grpSpPr>
        <p:pic>
          <p:nvPicPr>
            <p:cNvPr id="2" name="Picture 1">
              <a:extLst>
                <a:ext uri="{FF2B5EF4-FFF2-40B4-BE49-F238E27FC236}">
                  <a16:creationId xmlns:a16="http://schemas.microsoft.com/office/drawing/2014/main" id="{095FA1A0-90ED-4C53-9F17-10FF4D65D2CD}"/>
                </a:ext>
              </a:extLst>
            </p:cNvPr>
            <p:cNvPicPr>
              <a:picLocks noChangeAspect="1"/>
            </p:cNvPicPr>
            <p:nvPr/>
          </p:nvPicPr>
          <p:blipFill rotWithShape="1">
            <a:blip r:embed="rId8" cstate="email">
              <a:clrChange>
                <a:clrFrom>
                  <a:srgbClr val="000000">
                    <a:alpha val="0"/>
                  </a:srgbClr>
                </a:clrFrom>
                <a:clrTo>
                  <a:srgbClr val="000000">
                    <a:alpha val="0"/>
                  </a:srgbClr>
                </a:clrTo>
              </a:clrChange>
              <a:extLst>
                <a:ext uri="{28A0092B-C50C-407E-A947-70E740481C1C}">
                  <a14:useLocalDpi xmlns:a14="http://schemas.microsoft.com/office/drawing/2010/main"/>
                </a:ext>
              </a:extLst>
            </a:blip>
            <a:srcRect t="5577"/>
            <a:stretch/>
          </p:blipFill>
          <p:spPr>
            <a:xfrm>
              <a:off x="609600" y="1066800"/>
              <a:ext cx="3123540" cy="1877879"/>
            </a:xfrm>
            <a:prstGeom prst="rect">
              <a:avLst/>
            </a:prstGeom>
          </p:spPr>
        </p:pic>
        <p:sp>
          <p:nvSpPr>
            <p:cNvPr id="9" name="TextBox 8">
              <a:extLst>
                <a:ext uri="{FF2B5EF4-FFF2-40B4-BE49-F238E27FC236}">
                  <a16:creationId xmlns:a16="http://schemas.microsoft.com/office/drawing/2014/main" id="{45476478-F3C6-43B0-A6CC-7446140EA24A}"/>
                </a:ext>
              </a:extLst>
            </p:cNvPr>
            <p:cNvSpPr txBox="1"/>
            <p:nvPr/>
          </p:nvSpPr>
          <p:spPr>
            <a:xfrm>
              <a:off x="2961468" y="2286000"/>
              <a:ext cx="315132" cy="369332"/>
            </a:xfrm>
            <a:prstGeom prst="rect">
              <a:avLst/>
            </a:prstGeom>
            <a:solidFill>
              <a:schemeClr val="bg1"/>
            </a:solidFill>
          </p:spPr>
          <p:txBody>
            <a:bodyPr wrap="square" rtlCol="0">
              <a:spAutoFit/>
            </a:bodyPr>
            <a:lstStyle/>
            <a:p>
              <a:endParaRPr lang="en-US" dirty="0"/>
            </a:p>
          </p:txBody>
        </p:sp>
      </p:grpSp>
      <p:sp>
        <p:nvSpPr>
          <p:cNvPr id="11" name="Title 1">
            <a:extLst>
              <a:ext uri="{FF2B5EF4-FFF2-40B4-BE49-F238E27FC236}">
                <a16:creationId xmlns:a16="http://schemas.microsoft.com/office/drawing/2014/main" id="{34522613-3EC5-4A58-87E0-E0F285E78CBC}"/>
              </a:ext>
            </a:extLst>
          </p:cNvPr>
          <p:cNvSpPr txBox="1">
            <a:spLocks/>
          </p:cNvSpPr>
          <p:nvPr/>
        </p:nvSpPr>
        <p:spPr>
          <a:xfrm>
            <a:off x="1554480" y="0"/>
            <a:ext cx="7589520" cy="996696"/>
          </a:xfrm>
          <a:prstGeom prst="rect">
            <a:avLst/>
          </a:prstGeom>
        </p:spPr>
        <p:txBody>
          <a:bodyPr>
            <a:normAutofit/>
          </a:bodyPr>
          <a:lstStyle>
            <a:lvl1pPr algn="ctr" defTabSz="914400" rtl="0" eaLnBrk="1" latinLnBrk="0" hangingPunct="1">
              <a:spcBef>
                <a:spcPct val="0"/>
              </a:spcBef>
              <a:buNone/>
              <a:defRPr sz="3200" b="1" kern="1200">
                <a:solidFill>
                  <a:schemeClr val="bg1"/>
                </a:solidFill>
                <a:latin typeface="+mj-lt"/>
                <a:ea typeface="+mj-ea"/>
                <a:cs typeface="+mj-cs"/>
              </a:defRPr>
            </a:lvl1pPr>
          </a:lstStyle>
          <a:p>
            <a:r>
              <a:rPr lang="en-US" i="1">
                <a:solidFill>
                  <a:schemeClr val="tx1"/>
                </a:solidFill>
              </a:rPr>
              <a:t>The Polarization-Sensitive Detectors</a:t>
            </a:r>
            <a:endParaRPr lang="en-US" i="1" dirty="0">
              <a:solidFill>
                <a:schemeClr val="tx1"/>
              </a:solidFill>
            </a:endParaRPr>
          </a:p>
        </p:txBody>
      </p:sp>
    </p:spTree>
    <p:extLst>
      <p:ext uri="{BB962C8B-B14F-4D97-AF65-F5344CB8AC3E}">
        <p14:creationId xmlns:p14="http://schemas.microsoft.com/office/powerpoint/2010/main" val="18948628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3574" y="-7331"/>
            <a:ext cx="7550426" cy="997931"/>
          </a:xfrm>
        </p:spPr>
        <p:txBody>
          <a:bodyPr/>
          <a:lstStyle/>
          <a:p>
            <a:r>
              <a:rPr lang="en-US" i="1" dirty="0">
                <a:solidFill>
                  <a:schemeClr val="tx1"/>
                </a:solidFill>
              </a:rPr>
              <a:t>The Detectors </a:t>
            </a:r>
          </a:p>
        </p:txBody>
      </p:sp>
      <p:sp>
        <p:nvSpPr>
          <p:cNvPr id="6" name="Rectangle 5"/>
          <p:cNvSpPr/>
          <p:nvPr/>
        </p:nvSpPr>
        <p:spPr>
          <a:xfrm>
            <a:off x="328798" y="1047690"/>
            <a:ext cx="8494940" cy="400110"/>
          </a:xfrm>
          <a:prstGeom prst="rect">
            <a:avLst/>
          </a:prstGeom>
        </p:spPr>
        <p:txBody>
          <a:bodyPr wrap="square">
            <a:spAutoFit/>
          </a:bodyPr>
          <a:lstStyle/>
          <a:p>
            <a:pPr indent="-171450" algn="just" defTabSz="342900">
              <a:spcBef>
                <a:spcPct val="20000"/>
              </a:spcBef>
              <a:buFont typeface="Arial" panose="020B0604020202020204" pitchFamily="34" charset="0"/>
              <a:buChar char="•"/>
              <a:defRPr/>
            </a:pPr>
            <a:r>
              <a:rPr lang="en-US" sz="2000" b="1" kern="0" dirty="0">
                <a:solidFill>
                  <a:prstClr val="black"/>
                </a:solidFill>
              </a:rPr>
              <a:t>The Detector Units (DUs) mounted to the spacecraft top deck at Ball</a:t>
            </a:r>
          </a:p>
        </p:txBody>
      </p:sp>
      <p:pic>
        <p:nvPicPr>
          <p:cNvPr id="4" name="Picture 3">
            <a:extLst>
              <a:ext uri="{FF2B5EF4-FFF2-40B4-BE49-F238E27FC236}">
                <a16:creationId xmlns:a16="http://schemas.microsoft.com/office/drawing/2014/main" id="{F63B2B42-AAB8-406E-AC97-2CAA6EFE165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1861" y="1524000"/>
            <a:ext cx="6705600" cy="5029200"/>
          </a:xfrm>
          <a:prstGeom prst="rect">
            <a:avLst/>
          </a:prstGeom>
        </p:spPr>
      </p:pic>
      <p:cxnSp>
        <p:nvCxnSpPr>
          <p:cNvPr id="5" name="Straight Arrow Connector 4"/>
          <p:cNvCxnSpPr>
            <a:cxnSpLocks/>
          </p:cNvCxnSpPr>
          <p:nvPr/>
        </p:nvCxnSpPr>
        <p:spPr>
          <a:xfrm>
            <a:off x="1447800" y="1390710"/>
            <a:ext cx="1758550" cy="2688966"/>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a:cxnSpLocks/>
          </p:cNvCxnSpPr>
          <p:nvPr/>
        </p:nvCxnSpPr>
        <p:spPr>
          <a:xfrm>
            <a:off x="1447800" y="1390710"/>
            <a:ext cx="3517100" cy="3016759"/>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cxnSpLocks/>
          </p:cNvCxnSpPr>
          <p:nvPr/>
        </p:nvCxnSpPr>
        <p:spPr>
          <a:xfrm>
            <a:off x="1447800" y="1390710"/>
            <a:ext cx="3306262" cy="2288856"/>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76070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0634" y="0"/>
            <a:ext cx="7589520" cy="996696"/>
          </a:xfrm>
        </p:spPr>
        <p:txBody>
          <a:bodyPr>
            <a:normAutofit/>
          </a:bodyPr>
          <a:lstStyle/>
          <a:p>
            <a:pPr algn="ctr"/>
            <a:r>
              <a:rPr lang="en-US" i="1" dirty="0">
                <a:solidFill>
                  <a:schemeClr val="tx1"/>
                </a:solidFill>
              </a:rPr>
              <a:t>Detector Properties   </a:t>
            </a:r>
          </a:p>
        </p:txBody>
      </p:sp>
      <p:graphicFrame>
        <p:nvGraphicFramePr>
          <p:cNvPr id="4" name="Table 3"/>
          <p:cNvGraphicFramePr>
            <a:graphicFrameLocks noGrp="1"/>
          </p:cNvGraphicFramePr>
          <p:nvPr>
            <p:extLst>
              <p:ext uri="{D42A27DB-BD31-4B8C-83A1-F6EECF244321}">
                <p14:modId xmlns:p14="http://schemas.microsoft.com/office/powerpoint/2010/main" val="2968373841"/>
              </p:ext>
            </p:extLst>
          </p:nvPr>
        </p:nvGraphicFramePr>
        <p:xfrm>
          <a:off x="548640" y="1447800"/>
          <a:ext cx="8046720" cy="4788132"/>
        </p:xfrm>
        <a:graphic>
          <a:graphicData uri="http://schemas.openxmlformats.org/drawingml/2006/table">
            <a:tbl>
              <a:tblPr firstRow="1" bandRow="1">
                <a:tableStyleId>{5C22544A-7EE6-4342-B048-85BDC9FD1C3A}</a:tableStyleId>
              </a:tblPr>
              <a:tblGrid>
                <a:gridCol w="3566160">
                  <a:extLst>
                    <a:ext uri="{9D8B030D-6E8A-4147-A177-3AD203B41FA5}">
                      <a16:colId xmlns:a16="http://schemas.microsoft.com/office/drawing/2014/main" val="20000"/>
                    </a:ext>
                  </a:extLst>
                </a:gridCol>
                <a:gridCol w="4480560">
                  <a:extLst>
                    <a:ext uri="{9D8B030D-6E8A-4147-A177-3AD203B41FA5}">
                      <a16:colId xmlns:a16="http://schemas.microsoft.com/office/drawing/2014/main" val="20001"/>
                    </a:ext>
                  </a:extLst>
                </a:gridCol>
              </a:tblGrid>
              <a:tr h="399011">
                <a:tc>
                  <a:txBody>
                    <a:bodyPr/>
                    <a:lstStyle/>
                    <a:p>
                      <a:r>
                        <a:rPr lang="en-US" sz="1800" dirty="0"/>
                        <a:t>Parameter</a:t>
                      </a:r>
                    </a:p>
                  </a:txBody>
                  <a:tcPr anchor="ctr"/>
                </a:tc>
                <a:tc>
                  <a:txBody>
                    <a:bodyPr/>
                    <a:lstStyle/>
                    <a:p>
                      <a:pPr algn="ctr"/>
                      <a:r>
                        <a:rPr lang="en-US" sz="1800" dirty="0"/>
                        <a:t>Value</a:t>
                      </a:r>
                    </a:p>
                  </a:txBody>
                  <a:tcPr anchor="ctr"/>
                </a:tc>
                <a:extLst>
                  <a:ext uri="{0D108BD9-81ED-4DB2-BD59-A6C34878D82A}">
                    <a16:rowId xmlns:a16="http://schemas.microsoft.com/office/drawing/2014/main" val="10000"/>
                  </a:ext>
                </a:extLst>
              </a:tr>
              <a:tr h="399011">
                <a:tc>
                  <a:txBody>
                    <a:bodyPr/>
                    <a:lstStyle/>
                    <a:p>
                      <a:r>
                        <a:rPr lang="en-US" sz="1800" dirty="0"/>
                        <a:t>Sensitive area</a:t>
                      </a:r>
                    </a:p>
                  </a:txBody>
                  <a:tcPr anchor="ctr"/>
                </a:tc>
                <a:tc>
                  <a:txBody>
                    <a:bodyPr/>
                    <a:lstStyle/>
                    <a:p>
                      <a:pPr algn="ctr"/>
                      <a:r>
                        <a:rPr lang="en-US" sz="1800" dirty="0"/>
                        <a:t>15 mm × 15 mm (13 x 13 arcmin) </a:t>
                      </a:r>
                    </a:p>
                  </a:txBody>
                  <a:tcPr anchor="ctr"/>
                </a:tc>
                <a:extLst>
                  <a:ext uri="{0D108BD9-81ED-4DB2-BD59-A6C34878D82A}">
                    <a16:rowId xmlns:a16="http://schemas.microsoft.com/office/drawing/2014/main" val="10001"/>
                  </a:ext>
                </a:extLst>
              </a:tr>
              <a:tr h="399011">
                <a:tc>
                  <a:txBody>
                    <a:bodyPr/>
                    <a:lstStyle/>
                    <a:p>
                      <a:r>
                        <a:rPr lang="en-US" sz="1800" dirty="0"/>
                        <a:t>Fill gas and composition</a:t>
                      </a:r>
                    </a:p>
                  </a:txBody>
                  <a:tcPr anchor="ctr"/>
                </a:tc>
                <a:tc>
                  <a:txBody>
                    <a:bodyPr/>
                    <a:lstStyle/>
                    <a:p>
                      <a:pPr algn="ctr"/>
                      <a:r>
                        <a:rPr lang="en-US" sz="1800" dirty="0"/>
                        <a:t>DME @ 0.8 atmosphere</a:t>
                      </a:r>
                    </a:p>
                  </a:txBody>
                  <a:tcPr anchor="ctr"/>
                </a:tc>
                <a:extLst>
                  <a:ext uri="{0D108BD9-81ED-4DB2-BD59-A6C34878D82A}">
                    <a16:rowId xmlns:a16="http://schemas.microsoft.com/office/drawing/2014/main" val="10002"/>
                  </a:ext>
                </a:extLst>
              </a:tr>
              <a:tr h="399011">
                <a:tc>
                  <a:txBody>
                    <a:bodyPr/>
                    <a:lstStyle/>
                    <a:p>
                      <a:r>
                        <a:rPr lang="en-US" sz="1800" dirty="0"/>
                        <a:t>Detector window</a:t>
                      </a:r>
                    </a:p>
                  </a:txBody>
                  <a:tcPr anchor="ctr"/>
                </a:tc>
                <a:tc>
                  <a:txBody>
                    <a:bodyPr/>
                    <a:lstStyle/>
                    <a:p>
                      <a:pPr algn="ctr"/>
                      <a:r>
                        <a:rPr lang="en-US" sz="1800" dirty="0"/>
                        <a:t>50-µm thick beryllium</a:t>
                      </a:r>
                    </a:p>
                  </a:txBody>
                  <a:tcPr anchor="ctr"/>
                </a:tc>
                <a:extLst>
                  <a:ext uri="{0D108BD9-81ED-4DB2-BD59-A6C34878D82A}">
                    <a16:rowId xmlns:a16="http://schemas.microsoft.com/office/drawing/2014/main" val="10003"/>
                  </a:ext>
                </a:extLst>
              </a:tr>
              <a:tr h="399011">
                <a:tc>
                  <a:txBody>
                    <a:bodyPr/>
                    <a:lstStyle/>
                    <a:p>
                      <a:r>
                        <a:rPr lang="en-US" sz="1800" dirty="0"/>
                        <a:t>Absorption and drift region depth</a:t>
                      </a:r>
                    </a:p>
                  </a:txBody>
                  <a:tcPr anchor="ctr"/>
                </a:tc>
                <a:tc>
                  <a:txBody>
                    <a:bodyPr/>
                    <a:lstStyle/>
                    <a:p>
                      <a:pPr algn="ctr"/>
                      <a:r>
                        <a:rPr lang="en-US" sz="1800" dirty="0"/>
                        <a:t>10 mm</a:t>
                      </a:r>
                    </a:p>
                  </a:txBody>
                  <a:tcPr anchor="ctr"/>
                </a:tc>
                <a:extLst>
                  <a:ext uri="{0D108BD9-81ED-4DB2-BD59-A6C34878D82A}">
                    <a16:rowId xmlns:a16="http://schemas.microsoft.com/office/drawing/2014/main" val="10004"/>
                  </a:ext>
                </a:extLst>
              </a:tr>
              <a:tr h="399011">
                <a:tc>
                  <a:txBody>
                    <a:bodyPr/>
                    <a:lstStyle/>
                    <a:p>
                      <a:r>
                        <a:rPr lang="en-US" sz="1800" dirty="0"/>
                        <a:t>GEM (gas electron multiplier)</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t>copper-plated</a:t>
                      </a:r>
                      <a:r>
                        <a:rPr lang="en-US" sz="1800" baseline="0" dirty="0"/>
                        <a:t> </a:t>
                      </a:r>
                      <a:r>
                        <a:rPr lang="en-US" sz="1800" dirty="0"/>
                        <a:t>50-µm liquid-crystal polymer</a:t>
                      </a:r>
                    </a:p>
                  </a:txBody>
                  <a:tcPr anchor="ctr"/>
                </a:tc>
                <a:extLst>
                  <a:ext uri="{0D108BD9-81ED-4DB2-BD59-A6C34878D82A}">
                    <a16:rowId xmlns:a16="http://schemas.microsoft.com/office/drawing/2014/main" val="10005"/>
                  </a:ext>
                </a:extLst>
              </a:tr>
              <a:tr h="399011">
                <a:tc>
                  <a:txBody>
                    <a:bodyPr/>
                    <a:lstStyle/>
                    <a:p>
                      <a:r>
                        <a:rPr lang="en-US" sz="1800" dirty="0"/>
                        <a:t>GEM hole pitch</a:t>
                      </a:r>
                    </a:p>
                  </a:txBody>
                  <a:tcPr anchor="ctr"/>
                </a:tc>
                <a:tc>
                  <a:txBody>
                    <a:bodyPr/>
                    <a:lstStyle/>
                    <a:p>
                      <a:pPr algn="ctr"/>
                      <a:r>
                        <a:rPr lang="en-US" sz="1800" dirty="0"/>
                        <a:t>50 µm triangular lattice</a:t>
                      </a:r>
                    </a:p>
                  </a:txBody>
                  <a:tcPr anchor="ctr"/>
                </a:tc>
                <a:extLst>
                  <a:ext uri="{0D108BD9-81ED-4DB2-BD59-A6C34878D82A}">
                    <a16:rowId xmlns:a16="http://schemas.microsoft.com/office/drawing/2014/main" val="10006"/>
                  </a:ext>
                </a:extLst>
              </a:tr>
              <a:tr h="399011">
                <a:tc>
                  <a:txBody>
                    <a:bodyPr/>
                    <a:lstStyle/>
                    <a:p>
                      <a:r>
                        <a:rPr lang="en-US" sz="1800" dirty="0"/>
                        <a:t>Number ASIC readout pixels</a:t>
                      </a:r>
                    </a:p>
                  </a:txBody>
                  <a:tcPr anchor="ctr"/>
                </a:tc>
                <a:tc>
                  <a:txBody>
                    <a:bodyPr/>
                    <a:lstStyle/>
                    <a:p>
                      <a:pPr algn="ctr"/>
                      <a:r>
                        <a:rPr lang="en-US" sz="1800" dirty="0"/>
                        <a:t>300 × 352</a:t>
                      </a:r>
                    </a:p>
                  </a:txBody>
                  <a:tcPr anchor="ctr"/>
                </a:tc>
                <a:extLst>
                  <a:ext uri="{0D108BD9-81ED-4DB2-BD59-A6C34878D82A}">
                    <a16:rowId xmlns:a16="http://schemas.microsoft.com/office/drawing/2014/main" val="10007"/>
                  </a:ext>
                </a:extLst>
              </a:tr>
              <a:tr h="399011">
                <a:tc>
                  <a:txBody>
                    <a:bodyPr/>
                    <a:lstStyle/>
                    <a:p>
                      <a:r>
                        <a:rPr lang="en-US" sz="1800" dirty="0"/>
                        <a:t>ASIC</a:t>
                      </a:r>
                      <a:r>
                        <a:rPr lang="en-US" sz="1800" baseline="0" dirty="0"/>
                        <a:t> p</a:t>
                      </a:r>
                      <a:r>
                        <a:rPr lang="en-US" sz="1800" dirty="0"/>
                        <a:t>ixelated anode</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t>Hexagonal @ 50-µm pitch</a:t>
                      </a:r>
                    </a:p>
                  </a:txBody>
                  <a:tcPr anchor="ctr"/>
                </a:tc>
                <a:extLst>
                  <a:ext uri="{0D108BD9-81ED-4DB2-BD59-A6C34878D82A}">
                    <a16:rowId xmlns:a16="http://schemas.microsoft.com/office/drawing/2014/main" val="10008"/>
                  </a:ext>
                </a:extLst>
              </a:tr>
              <a:tr h="399011">
                <a:tc>
                  <a:txBody>
                    <a:bodyPr/>
                    <a:lstStyle/>
                    <a:p>
                      <a:r>
                        <a:rPr lang="en-US" sz="1800" dirty="0"/>
                        <a:t>Spatial resolution (FWHM)</a:t>
                      </a:r>
                    </a:p>
                  </a:txBody>
                  <a:tcPr anchor="ctr"/>
                </a:tc>
                <a:tc>
                  <a:txBody>
                    <a:bodyPr/>
                    <a:lstStyle/>
                    <a:p>
                      <a:pPr algn="ctr"/>
                      <a:r>
                        <a:rPr lang="en-US" sz="1800" dirty="0"/>
                        <a:t>≤ 123 µm (6.4 </a:t>
                      </a:r>
                      <a:r>
                        <a:rPr lang="en-US" sz="1800" dirty="0" err="1"/>
                        <a:t>arcsec</a:t>
                      </a:r>
                      <a:r>
                        <a:rPr lang="en-US" sz="1800" dirty="0"/>
                        <a:t>) @ 2 keV</a:t>
                      </a:r>
                    </a:p>
                  </a:txBody>
                  <a:tcPr anchor="ctr"/>
                </a:tc>
                <a:extLst>
                  <a:ext uri="{0D108BD9-81ED-4DB2-BD59-A6C34878D82A}">
                    <a16:rowId xmlns:a16="http://schemas.microsoft.com/office/drawing/2014/main" val="10009"/>
                  </a:ext>
                </a:extLst>
              </a:tr>
              <a:tr h="399011">
                <a:tc>
                  <a:txBody>
                    <a:bodyPr/>
                    <a:lstStyle/>
                    <a:p>
                      <a:r>
                        <a:rPr lang="en-US" sz="1800" dirty="0"/>
                        <a:t>Energy resolution (FWHM)</a:t>
                      </a:r>
                    </a:p>
                  </a:txBody>
                  <a:tcPr anchor="ctr"/>
                </a:tc>
                <a:tc>
                  <a:txBody>
                    <a:bodyPr/>
                    <a:lstStyle/>
                    <a:p>
                      <a:pPr algn="ctr"/>
                      <a:r>
                        <a:rPr lang="en-US" sz="1800" dirty="0"/>
                        <a:t>0.57 keV @ 2 keV (∝ √</a:t>
                      </a:r>
                      <a:r>
                        <a:rPr lang="en-US" sz="1800" i="1" dirty="0"/>
                        <a:t>E</a:t>
                      </a:r>
                      <a:r>
                        <a:rPr lang="en-US" sz="1800" dirty="0"/>
                        <a:t>)</a:t>
                      </a:r>
                    </a:p>
                  </a:txBody>
                  <a:tcPr anchor="ctr"/>
                </a:tc>
                <a:extLst>
                  <a:ext uri="{0D108BD9-81ED-4DB2-BD59-A6C34878D82A}">
                    <a16:rowId xmlns:a16="http://schemas.microsoft.com/office/drawing/2014/main" val="10010"/>
                  </a:ext>
                </a:extLst>
              </a:tr>
              <a:tr h="399011">
                <a:tc>
                  <a:txBody>
                    <a:bodyPr/>
                    <a:lstStyle/>
                    <a:p>
                      <a:r>
                        <a:rPr lang="en-US" sz="1800" dirty="0"/>
                        <a:t>Useful</a:t>
                      </a:r>
                      <a:r>
                        <a:rPr lang="en-US" sz="1800" baseline="0" dirty="0"/>
                        <a:t> e</a:t>
                      </a:r>
                      <a:r>
                        <a:rPr lang="en-US" sz="1800" dirty="0"/>
                        <a:t>nergy range </a:t>
                      </a:r>
                    </a:p>
                  </a:txBody>
                  <a:tcPr anchor="ctr"/>
                </a:tc>
                <a:tc>
                  <a:txBody>
                    <a:bodyPr/>
                    <a:lstStyle/>
                    <a:p>
                      <a:pPr algn="ctr"/>
                      <a:r>
                        <a:rPr lang="en-US" sz="1800" dirty="0"/>
                        <a:t>2 - 8</a:t>
                      </a:r>
                      <a:r>
                        <a:rPr lang="en-US" sz="1800" baseline="0" dirty="0"/>
                        <a:t> keV</a:t>
                      </a:r>
                      <a:endParaRPr lang="en-US" sz="1800" dirty="0"/>
                    </a:p>
                  </a:txBody>
                  <a:tcPr anchor="ctr"/>
                </a:tc>
                <a:extLst>
                  <a:ext uri="{0D108BD9-81ED-4DB2-BD59-A6C34878D82A}">
                    <a16:rowId xmlns:a16="http://schemas.microsoft.com/office/drawing/2014/main" val="2363324447"/>
                  </a:ext>
                </a:extLst>
              </a:tr>
            </a:tbl>
          </a:graphicData>
        </a:graphic>
      </p:graphicFrame>
    </p:spTree>
    <p:extLst>
      <p:ext uri="{BB962C8B-B14F-4D97-AF65-F5344CB8AC3E}">
        <p14:creationId xmlns:p14="http://schemas.microsoft.com/office/powerpoint/2010/main" val="23023145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5">
            <a:extLst>
              <a:ext uri="{FF2B5EF4-FFF2-40B4-BE49-F238E27FC236}">
                <a16:creationId xmlns:a16="http://schemas.microsoft.com/office/drawing/2014/main" id="{4F6321A1-6757-F84F-AC5B-8FBED1E79BF1}"/>
              </a:ext>
            </a:extLst>
          </p:cNvPr>
          <p:cNvSpPr txBox="1">
            <a:spLocks/>
          </p:cNvSpPr>
          <p:nvPr/>
        </p:nvSpPr>
        <p:spPr>
          <a:xfrm>
            <a:off x="1559512" y="-16816"/>
            <a:ext cx="7589520" cy="99853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200" b="1" kern="1200">
                <a:solidFill>
                  <a:schemeClr val="bg1"/>
                </a:solidFill>
                <a:latin typeface="+mj-lt"/>
                <a:ea typeface="+mj-ea"/>
                <a:cs typeface="+mj-cs"/>
              </a:defRPr>
            </a:lvl1pPr>
          </a:lstStyle>
          <a:p>
            <a:r>
              <a:rPr lang="en-US" i="1" dirty="0">
                <a:solidFill>
                  <a:schemeClr val="tx1"/>
                </a:solidFill>
              </a:rPr>
              <a:t>Filter Calibration Wheel Assembly</a:t>
            </a:r>
          </a:p>
        </p:txBody>
      </p:sp>
      <p:sp>
        <p:nvSpPr>
          <p:cNvPr id="7" name="Rectangle 6">
            <a:extLst>
              <a:ext uri="{FF2B5EF4-FFF2-40B4-BE49-F238E27FC236}">
                <a16:creationId xmlns:a16="http://schemas.microsoft.com/office/drawing/2014/main" id="{8515EE5B-BBBC-E74E-B23D-C2C231CCE3E2}"/>
              </a:ext>
            </a:extLst>
          </p:cNvPr>
          <p:cNvSpPr/>
          <p:nvPr/>
        </p:nvSpPr>
        <p:spPr>
          <a:xfrm>
            <a:off x="381000" y="4895671"/>
            <a:ext cx="8610600" cy="1754326"/>
          </a:xfrm>
          <a:prstGeom prst="rect">
            <a:avLst/>
          </a:prstGeom>
        </p:spPr>
        <p:txBody>
          <a:bodyPr wrap="square">
            <a:spAutoFit/>
          </a:bodyPr>
          <a:lstStyle/>
          <a:p>
            <a:r>
              <a:rPr lang="en-US" b="1" dirty="0"/>
              <a:t>Filter and Calibration Wheel (FCW), providing open, attenuator, and closed positions, plus four </a:t>
            </a:r>
            <a:r>
              <a:rPr lang="en-US" b="1" baseline="30000" dirty="0"/>
              <a:t>55</a:t>
            </a:r>
            <a:r>
              <a:rPr lang="en-US" b="1" dirty="0"/>
              <a:t>Fe-powered calibration sources: </a:t>
            </a:r>
          </a:p>
          <a:p>
            <a:pPr marL="295275" lvl="1"/>
            <a:r>
              <a:rPr lang="en-US" b="1" dirty="0"/>
              <a:t>Cal A – Bragg-reflected polarized 2.98-keV (Ag-L𝛼 fluorescence) and 5.89-keV (Mn-K𝛼)</a:t>
            </a:r>
            <a:br>
              <a:rPr lang="en-US" b="1" dirty="0"/>
            </a:br>
            <a:r>
              <a:rPr lang="en-US" b="1" dirty="0"/>
              <a:t>Cal B – unpolarized 5.89-keV spot </a:t>
            </a:r>
            <a:br>
              <a:rPr lang="en-US" b="1" dirty="0"/>
            </a:br>
            <a:r>
              <a:rPr lang="en-US" b="1" dirty="0"/>
              <a:t>Cal C – unpolarized 5.89-keV flood</a:t>
            </a:r>
            <a:br>
              <a:rPr lang="en-US" b="1" dirty="0"/>
            </a:br>
            <a:r>
              <a:rPr lang="en-US" b="1" dirty="0"/>
              <a:t>Cal D – unpolarized 1.74-keV (Si-K𝛼 fluorescence) flood</a:t>
            </a:r>
          </a:p>
        </p:txBody>
      </p:sp>
      <p:grpSp>
        <p:nvGrpSpPr>
          <p:cNvPr id="10" name="Group 9">
            <a:extLst>
              <a:ext uri="{FF2B5EF4-FFF2-40B4-BE49-F238E27FC236}">
                <a16:creationId xmlns:a16="http://schemas.microsoft.com/office/drawing/2014/main" id="{C22FCB84-1E6A-2844-A981-ECE1CB73586C}"/>
              </a:ext>
            </a:extLst>
          </p:cNvPr>
          <p:cNvGrpSpPr/>
          <p:nvPr/>
        </p:nvGrpSpPr>
        <p:grpSpPr>
          <a:xfrm>
            <a:off x="457200" y="1143000"/>
            <a:ext cx="8229600" cy="3574572"/>
            <a:chOff x="609600" y="1066800"/>
            <a:chExt cx="8229600" cy="3574572"/>
          </a:xfrm>
        </p:grpSpPr>
        <p:sp>
          <p:nvSpPr>
            <p:cNvPr id="9" name="Rectangle 8">
              <a:extLst>
                <a:ext uri="{FF2B5EF4-FFF2-40B4-BE49-F238E27FC236}">
                  <a16:creationId xmlns:a16="http://schemas.microsoft.com/office/drawing/2014/main" id="{FBDA6EAB-FA0B-C047-9189-C5230C7DF5C0}"/>
                </a:ext>
              </a:extLst>
            </p:cNvPr>
            <p:cNvSpPr/>
            <p:nvPr/>
          </p:nvSpPr>
          <p:spPr>
            <a:xfrm>
              <a:off x="609600" y="1066800"/>
              <a:ext cx="82296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7C576455-3946-3C4A-BA7F-58C50BDE4C63}"/>
                </a:ext>
              </a:extLst>
            </p:cNvPr>
            <p:cNvPicPr>
              <a:picLocks noChangeAspect="1"/>
            </p:cNvPicPr>
            <p:nvPr/>
          </p:nvPicPr>
          <p:blipFill>
            <a:blip r:embed="rId3">
              <a:clrChange>
                <a:clrFrom>
                  <a:srgbClr val="000000">
                    <a:alpha val="0"/>
                  </a:srgbClr>
                </a:clrFrom>
                <a:clrTo>
                  <a:srgbClr val="000000">
                    <a:alpha val="0"/>
                  </a:srgbClr>
                </a:clrTo>
              </a:clrChange>
            </a:blip>
            <a:stretch>
              <a:fillRect/>
            </a:stretch>
          </p:blipFill>
          <p:spPr>
            <a:xfrm>
              <a:off x="609600" y="1236020"/>
              <a:ext cx="8229600" cy="3405352"/>
            </a:xfrm>
            <a:prstGeom prst="rect">
              <a:avLst/>
            </a:prstGeom>
          </p:spPr>
        </p:pic>
      </p:grpSp>
    </p:spTree>
    <p:extLst>
      <p:ext uri="{BB962C8B-B14F-4D97-AF65-F5344CB8AC3E}">
        <p14:creationId xmlns:p14="http://schemas.microsoft.com/office/powerpoint/2010/main" val="39851402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490472" y="-7961"/>
            <a:ext cx="7653528" cy="998559"/>
          </a:xfrm>
        </p:spPr>
        <p:txBody>
          <a:bodyPr/>
          <a:lstStyle/>
          <a:p>
            <a:r>
              <a:rPr lang="en-US" i="1" dirty="0">
                <a:solidFill>
                  <a:schemeClr val="tx1"/>
                </a:solidFill>
              </a:rPr>
              <a:t>IXPE Mission Description</a:t>
            </a:r>
          </a:p>
        </p:txBody>
      </p:sp>
      <p:sp>
        <p:nvSpPr>
          <p:cNvPr id="2" name="TextBox 1"/>
          <p:cNvSpPr txBox="1"/>
          <p:nvPr/>
        </p:nvSpPr>
        <p:spPr>
          <a:xfrm>
            <a:off x="0" y="990600"/>
            <a:ext cx="9144000" cy="5693866"/>
          </a:xfrm>
          <a:prstGeom prst="rect">
            <a:avLst/>
          </a:prstGeom>
          <a:noFill/>
        </p:spPr>
        <p:txBody>
          <a:bodyPr wrap="square" rtlCol="0">
            <a:spAutoFit/>
          </a:bodyPr>
          <a:lstStyle/>
          <a:p>
            <a:pPr marL="342900" indent="-342900">
              <a:buFont typeface="Arial" panose="020B0604020202020204" pitchFamily="34" charset="0"/>
              <a:buChar char="•"/>
            </a:pPr>
            <a:r>
              <a:rPr lang="en-US" sz="2400" b="1" dirty="0"/>
              <a:t>Launch December 9, 2021 on a Falcon 9 from KSC</a:t>
            </a:r>
          </a:p>
          <a:p>
            <a:pPr marL="342900" indent="-342900">
              <a:buFont typeface="Arial" panose="020B0604020202020204" pitchFamily="34" charset="0"/>
              <a:buChar char="•"/>
            </a:pPr>
            <a:r>
              <a:rPr lang="en-US" sz="2400" b="1" dirty="0"/>
              <a:t>600-km circular orbit at a nominal 0</a:t>
            </a:r>
            <a:r>
              <a:rPr lang="en-US" sz="2400" b="1" dirty="0">
                <a:sym typeface="Symbol" panose="05050102010706020507" pitchFamily="18" charset="2"/>
              </a:rPr>
              <a:t> inclination</a:t>
            </a:r>
          </a:p>
          <a:p>
            <a:pPr marL="342900" indent="-342900">
              <a:buFont typeface="Arial" panose="020B0604020202020204" pitchFamily="34" charset="0"/>
              <a:buChar char="•"/>
            </a:pPr>
            <a:r>
              <a:rPr lang="en-US" sz="2400" b="1" dirty="0">
                <a:sym typeface="Symbol" panose="05050102010706020507" pitchFamily="18" charset="2"/>
              </a:rPr>
              <a:t>2-year baseline mission, optional extension with GO program </a:t>
            </a:r>
          </a:p>
          <a:p>
            <a:pPr marL="342900" indent="-342900">
              <a:buFont typeface="Arial" panose="020B0604020202020204" pitchFamily="34" charset="0"/>
              <a:buChar char="•"/>
            </a:pPr>
            <a:r>
              <a:rPr lang="en-US" sz="2400" b="1" dirty="0">
                <a:sym typeface="Symbol" panose="05050102010706020507" pitchFamily="18" charset="2"/>
              </a:rPr>
              <a:t>Point and stare (with dither) at pre-selected targets</a:t>
            </a:r>
          </a:p>
          <a:p>
            <a:pPr marL="342900" indent="-342900">
              <a:buFont typeface="Arial" panose="020B0604020202020204" pitchFamily="34" charset="0"/>
              <a:buChar char="•"/>
            </a:pPr>
            <a:r>
              <a:rPr lang="en-US" sz="2400" b="1" dirty="0">
                <a:sym typeface="Symbol" panose="05050102010706020507" pitchFamily="18" charset="2"/>
              </a:rPr>
              <a:t>Malindi ground station - primary (Singapore - secondary)</a:t>
            </a:r>
          </a:p>
          <a:p>
            <a:pPr marL="342900" indent="-342900">
              <a:buFont typeface="Arial" panose="020B0604020202020204" pitchFamily="34" charset="0"/>
              <a:buChar char="•"/>
            </a:pPr>
            <a:r>
              <a:rPr lang="en-US" sz="2400" b="1" dirty="0">
                <a:sym typeface="Symbol" panose="05050102010706020507" pitchFamily="18" charset="2"/>
              </a:rPr>
              <a:t>Mission Operations Center (MOC) at the University of Colorado, Laboratory for Atmospheric and Space Physics (LASP)</a:t>
            </a:r>
          </a:p>
          <a:p>
            <a:pPr marL="342900" indent="-342900">
              <a:buFont typeface="Arial" panose="020B0604020202020204" pitchFamily="34" charset="0"/>
              <a:buChar char="•"/>
            </a:pPr>
            <a:r>
              <a:rPr lang="en-US" sz="2400" b="1" dirty="0">
                <a:sym typeface="Symbol" panose="05050102010706020507" pitchFamily="18" charset="2"/>
              </a:rPr>
              <a:t>Sciences Operations Center (SOC) at MSFC</a:t>
            </a:r>
          </a:p>
          <a:p>
            <a:pPr marL="342900" indent="-342900">
              <a:buFont typeface="Arial" panose="020B0604020202020204" pitchFamily="34" charset="0"/>
              <a:buChar char="•"/>
            </a:pPr>
            <a:r>
              <a:rPr lang="en-US" sz="2400" b="1" dirty="0">
                <a:sym typeface="Symbol" panose="05050102010706020507" pitchFamily="18" charset="2"/>
              </a:rPr>
              <a:t>Data archiving at NASA’s HEASARC</a:t>
            </a:r>
          </a:p>
          <a:p>
            <a:pPr marL="800100" lvl="1" indent="-342900">
              <a:buFont typeface="Arial" panose="020B0604020202020204" pitchFamily="34" charset="0"/>
              <a:buChar char="•"/>
            </a:pPr>
            <a:r>
              <a:rPr lang="en-US" b="1" dirty="0"/>
              <a:t>During the first 3 months of the mission, including one month of orbital checkout, all IXPE data shall be made publicly available at the HEASARC within 30 days of the end of an observation, which is defined as when data for 90% of the scheduled observation time are received by the MOC. </a:t>
            </a:r>
          </a:p>
          <a:p>
            <a:pPr marL="800100" lvl="1" indent="-342900">
              <a:buFont typeface="Arial" panose="020B0604020202020204" pitchFamily="34" charset="0"/>
              <a:buChar char="•"/>
            </a:pPr>
            <a:r>
              <a:rPr lang="en-US" b="1" dirty="0"/>
              <a:t>After the first 3 months of the mission, data shall be made available to the HEASARC within 1 week of the end of an observation, which is defined as when data for 90% of the scheduled observation time are received by the </a:t>
            </a:r>
            <a:r>
              <a:rPr lang="en-US" sz="2000" b="1" dirty="0"/>
              <a:t>MOC.</a:t>
            </a:r>
          </a:p>
          <a:p>
            <a:pPr marL="800100" lvl="1" indent="-342900">
              <a:buFont typeface="Arial" panose="020B0604020202020204" pitchFamily="34" charset="0"/>
              <a:buChar char="•"/>
            </a:pPr>
            <a:endParaRPr lang="en-US" sz="2000" b="1" dirty="0"/>
          </a:p>
        </p:txBody>
      </p:sp>
    </p:spTree>
    <p:extLst>
      <p:ext uri="{BB962C8B-B14F-4D97-AF65-F5344CB8AC3E}">
        <p14:creationId xmlns:p14="http://schemas.microsoft.com/office/powerpoint/2010/main" val="3919496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7700" y="-7961"/>
            <a:ext cx="7586028" cy="998559"/>
          </a:xfrm>
        </p:spPr>
        <p:txBody>
          <a:bodyPr>
            <a:normAutofit fontScale="90000"/>
          </a:bodyPr>
          <a:lstStyle/>
          <a:p>
            <a:r>
              <a:rPr lang="en-US" i="1" dirty="0">
                <a:solidFill>
                  <a:schemeClr val="tx1"/>
                </a:solidFill>
              </a:rPr>
              <a:t>The Minimum Detectable Polarization (MDP)</a:t>
            </a:r>
          </a:p>
        </p:txBody>
      </p:sp>
      <p:sp>
        <p:nvSpPr>
          <p:cNvPr id="3" name="Content Placeholder 2"/>
          <p:cNvSpPr>
            <a:spLocks noGrp="1"/>
          </p:cNvSpPr>
          <p:nvPr>
            <p:ph idx="1"/>
          </p:nvPr>
        </p:nvSpPr>
        <p:spPr>
          <a:xfrm>
            <a:off x="18789" y="2057400"/>
            <a:ext cx="9094940" cy="2362200"/>
          </a:xfrm>
        </p:spPr>
        <p:txBody>
          <a:bodyPr/>
          <a:lstStyle/>
          <a:p>
            <a:r>
              <a:rPr lang="en-US" i="1" dirty="0"/>
              <a:t>R</a:t>
            </a:r>
            <a:r>
              <a:rPr lang="en-US" i="1" baseline="-25000" dirty="0"/>
              <a:t>S</a:t>
            </a:r>
            <a:r>
              <a:rPr lang="en-US" dirty="0"/>
              <a:t> is the observed source counting rate</a:t>
            </a:r>
          </a:p>
          <a:p>
            <a:r>
              <a:rPr lang="en-US" i="1" dirty="0"/>
              <a:t>R</a:t>
            </a:r>
            <a:r>
              <a:rPr lang="en-US" i="1" baseline="-25000" dirty="0"/>
              <a:t>B</a:t>
            </a:r>
            <a:r>
              <a:rPr lang="en-US" i="1" dirty="0"/>
              <a:t> </a:t>
            </a:r>
            <a:r>
              <a:rPr lang="en-US" dirty="0"/>
              <a:t>is the observed background counting rate</a:t>
            </a:r>
          </a:p>
          <a:p>
            <a:r>
              <a:rPr lang="en-US" i="1" dirty="0"/>
              <a:t>t </a:t>
            </a:r>
            <a:r>
              <a:rPr lang="en-US" dirty="0"/>
              <a:t>is the integration time </a:t>
            </a:r>
          </a:p>
          <a:p>
            <a:r>
              <a:rPr lang="en-US" i="1" dirty="0"/>
              <a:t>M </a:t>
            </a:r>
            <a:r>
              <a:rPr lang="en-US" dirty="0"/>
              <a:t>is the modulation factor, i.e. the amplitude of the variation of the ensemble of position angles for a 100% polarized source</a:t>
            </a:r>
          </a:p>
        </p:txBody>
      </p:sp>
      <p:pic>
        <p:nvPicPr>
          <p:cNvPr id="4" name="Picture 3"/>
          <p:cNvPicPr>
            <a:picLocks noChangeAspect="1"/>
          </p:cNvPicPr>
          <p:nvPr/>
        </p:nvPicPr>
        <p:blipFill>
          <a:blip r:embed="rId2"/>
          <a:stretch>
            <a:fillRect/>
          </a:stretch>
        </p:blipFill>
        <p:spPr>
          <a:xfrm>
            <a:off x="1292067" y="1219200"/>
            <a:ext cx="6559865" cy="615749"/>
          </a:xfrm>
          <a:prstGeom prst="rect">
            <a:avLst/>
          </a:prstGeom>
        </p:spPr>
      </p:pic>
    </p:spTree>
    <p:extLst>
      <p:ext uri="{BB962C8B-B14F-4D97-AF65-F5344CB8AC3E}">
        <p14:creationId xmlns:p14="http://schemas.microsoft.com/office/powerpoint/2010/main" val="29219790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0B0C347-6DC3-4CB0-B213-5F284B8177C8}"/>
              </a:ext>
            </a:extLst>
          </p:cNvPr>
          <p:cNvSpPr/>
          <p:nvPr/>
        </p:nvSpPr>
        <p:spPr>
          <a:xfrm>
            <a:off x="1554480" y="177225"/>
            <a:ext cx="7589520" cy="584775"/>
          </a:xfrm>
          <a:prstGeom prst="rect">
            <a:avLst/>
          </a:prstGeom>
        </p:spPr>
        <p:txBody>
          <a:bodyPr wrap="square">
            <a:spAutoFit/>
          </a:bodyPr>
          <a:lstStyle/>
          <a:p>
            <a:pPr algn="ctr"/>
            <a:r>
              <a:rPr lang="en-US" sz="3200" b="1" i="1" cap="small" dirty="0">
                <a:latin typeface="+mj-lt"/>
                <a:cs typeface="Times New Roman" panose="02020603050405020304" pitchFamily="18" charset="0"/>
              </a:rPr>
              <a:t>Modulation Function</a:t>
            </a:r>
          </a:p>
        </p:txBody>
      </p:sp>
      <p:grpSp>
        <p:nvGrpSpPr>
          <p:cNvPr id="6" name="Group 5">
            <a:extLst>
              <a:ext uri="{FF2B5EF4-FFF2-40B4-BE49-F238E27FC236}">
                <a16:creationId xmlns:a16="http://schemas.microsoft.com/office/drawing/2014/main" id="{30ED2B7B-E0C0-42AE-AD97-94093A04AAA7}"/>
              </a:ext>
            </a:extLst>
          </p:cNvPr>
          <p:cNvGrpSpPr/>
          <p:nvPr/>
        </p:nvGrpSpPr>
        <p:grpSpPr>
          <a:xfrm>
            <a:off x="1600200" y="1371600"/>
            <a:ext cx="5960688" cy="5029200"/>
            <a:chOff x="1600200" y="1371600"/>
            <a:chExt cx="5960688" cy="5029200"/>
          </a:xfrm>
        </p:grpSpPr>
        <p:pic>
          <p:nvPicPr>
            <p:cNvPr id="1026" name="Immagine1">
              <a:extLst>
                <a:ext uri="{FF2B5EF4-FFF2-40B4-BE49-F238E27FC236}">
                  <a16:creationId xmlns:a16="http://schemas.microsoft.com/office/drawing/2014/main" id="{E665A72D-3E95-4EAB-87A1-B5C8E011CD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051"/>
            <a:stretch>
              <a:fillRect/>
            </a:stretch>
          </p:blipFill>
          <p:spPr bwMode="auto">
            <a:xfrm>
              <a:off x="1600200" y="1371600"/>
              <a:ext cx="5960688"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99009F17-A507-4526-8FDA-F0DD140BD090}"/>
                </a:ext>
              </a:extLst>
            </p:cNvPr>
            <p:cNvSpPr txBox="1"/>
            <p:nvPr/>
          </p:nvSpPr>
          <p:spPr>
            <a:xfrm>
              <a:off x="1752600" y="3733800"/>
              <a:ext cx="304800" cy="369332"/>
            </a:xfrm>
            <a:prstGeom prst="rect">
              <a:avLst/>
            </a:prstGeom>
            <a:solidFill>
              <a:schemeClr val="bg1"/>
            </a:solidFill>
          </p:spPr>
          <p:txBody>
            <a:bodyPr wrap="square" rtlCol="0">
              <a:spAutoFit/>
            </a:bodyPr>
            <a:lstStyle/>
            <a:p>
              <a:r>
                <a:rPr lang="en-US" dirty="0"/>
                <a:t>M</a:t>
              </a:r>
            </a:p>
          </p:txBody>
        </p:sp>
      </p:grpSp>
    </p:spTree>
    <p:extLst>
      <p:ext uri="{BB962C8B-B14F-4D97-AF65-F5344CB8AC3E}">
        <p14:creationId xmlns:p14="http://schemas.microsoft.com/office/powerpoint/2010/main" val="29665485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0B0C347-6DC3-4CB0-B213-5F284B8177C8}"/>
              </a:ext>
            </a:extLst>
          </p:cNvPr>
          <p:cNvSpPr/>
          <p:nvPr/>
        </p:nvSpPr>
        <p:spPr>
          <a:xfrm>
            <a:off x="1554480" y="177225"/>
            <a:ext cx="7589520" cy="584775"/>
          </a:xfrm>
          <a:prstGeom prst="rect">
            <a:avLst/>
          </a:prstGeom>
        </p:spPr>
        <p:txBody>
          <a:bodyPr wrap="square">
            <a:spAutoFit/>
          </a:bodyPr>
          <a:lstStyle/>
          <a:p>
            <a:pPr algn="ctr"/>
            <a:r>
              <a:rPr lang="en-US" sz="3200" b="1" i="1" cap="small" dirty="0">
                <a:latin typeface="+mj-lt"/>
                <a:cs typeface="Times New Roman" panose="02020603050405020304" pitchFamily="18" charset="0"/>
              </a:rPr>
              <a:t>Response (3 Polarimeters)</a:t>
            </a:r>
          </a:p>
        </p:txBody>
      </p:sp>
      <p:pic>
        <p:nvPicPr>
          <p:cNvPr id="4" name="Picture 3" descr="Chart, line chart&#10;&#10;Description automatically generated">
            <a:extLst>
              <a:ext uri="{FF2B5EF4-FFF2-40B4-BE49-F238E27FC236}">
                <a16:creationId xmlns:a16="http://schemas.microsoft.com/office/drawing/2014/main" id="{A8F0483D-5226-40D3-A3EB-7E582D5E69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7780" y="1333500"/>
            <a:ext cx="6604000" cy="5067300"/>
          </a:xfrm>
          <a:prstGeom prst="rect">
            <a:avLst/>
          </a:prstGeom>
        </p:spPr>
      </p:pic>
    </p:spTree>
    <p:extLst>
      <p:ext uri="{BB962C8B-B14F-4D97-AF65-F5344CB8AC3E}">
        <p14:creationId xmlns:p14="http://schemas.microsoft.com/office/powerpoint/2010/main" val="28804101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133488" y="3810000"/>
            <a:ext cx="6872702" cy="2986340"/>
            <a:chOff x="1534763" y="2864858"/>
            <a:chExt cx="9163603" cy="3981786"/>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26366" y="2864878"/>
              <a:ext cx="4572000" cy="3981766"/>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4763" y="2864858"/>
              <a:ext cx="4572000" cy="3981767"/>
            </a:xfrm>
            <a:prstGeom prst="rect">
              <a:avLst/>
            </a:prstGeom>
          </p:spPr>
        </p:pic>
      </p:grpSp>
      <p:sp>
        <p:nvSpPr>
          <p:cNvPr id="2" name="Title 1"/>
          <p:cNvSpPr>
            <a:spLocks noGrp="1"/>
          </p:cNvSpPr>
          <p:nvPr>
            <p:ph type="title"/>
          </p:nvPr>
        </p:nvSpPr>
        <p:spPr>
          <a:xfrm>
            <a:off x="1527700" y="-7961"/>
            <a:ext cx="7586028" cy="998559"/>
          </a:xfrm>
        </p:spPr>
        <p:txBody>
          <a:bodyPr/>
          <a:lstStyle/>
          <a:p>
            <a:r>
              <a:rPr lang="en-US" i="1" dirty="0">
                <a:solidFill>
                  <a:schemeClr val="tx1"/>
                </a:solidFill>
              </a:rPr>
              <a:t>Analysis Based upon Neural Networks</a:t>
            </a:r>
          </a:p>
        </p:txBody>
      </p:sp>
      <p:sp>
        <p:nvSpPr>
          <p:cNvPr id="3" name="Content Placeholder 2"/>
          <p:cNvSpPr>
            <a:spLocks noGrp="1"/>
          </p:cNvSpPr>
          <p:nvPr>
            <p:ph idx="1"/>
          </p:nvPr>
        </p:nvSpPr>
        <p:spPr>
          <a:xfrm>
            <a:off x="0" y="1145944"/>
            <a:ext cx="9144000" cy="2740256"/>
          </a:xfrm>
        </p:spPr>
        <p:txBody>
          <a:bodyPr>
            <a:normAutofit lnSpcReduction="10000"/>
          </a:bodyPr>
          <a:lstStyle/>
          <a:p>
            <a:r>
              <a:rPr lang="en-US" dirty="0"/>
              <a:t>Baseline moments analysis is a simple, effective, long-studied and well-understood method of extracting information from ionization tracks made by a photo-electron in the detector gas  </a:t>
            </a:r>
          </a:p>
          <a:p>
            <a:r>
              <a:rPr lang="en-US" dirty="0"/>
              <a:t>Machine Learning (neural-network) techniques can extract more information from each track</a:t>
            </a:r>
          </a:p>
          <a:p>
            <a:pPr lvl="1"/>
            <a:r>
              <a:rPr lang="en-US" b="1" dirty="0"/>
              <a:t>Improves position-angle (PA) measurements, especially at high energy</a:t>
            </a:r>
          </a:p>
          <a:p>
            <a:pPr lvl="1"/>
            <a:r>
              <a:rPr lang="en-US" b="1" dirty="0"/>
              <a:t>Computes statistical and reconstruction errors for each event</a:t>
            </a:r>
          </a:p>
          <a:p>
            <a:pPr lvl="1"/>
            <a:r>
              <a:rPr lang="en-US" b="1" dirty="0"/>
              <a:t>Mildly improves estimates of the energy and conversion point of each event</a:t>
            </a:r>
          </a:p>
        </p:txBody>
      </p:sp>
    </p:spTree>
    <p:extLst>
      <p:ext uri="{BB962C8B-B14F-4D97-AF65-F5344CB8AC3E}">
        <p14:creationId xmlns:p14="http://schemas.microsoft.com/office/powerpoint/2010/main" val="14919453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07B6B-CE40-4F0D-ADF8-B57DD5B70B8F}"/>
              </a:ext>
            </a:extLst>
          </p:cNvPr>
          <p:cNvSpPr>
            <a:spLocks noGrp="1"/>
          </p:cNvSpPr>
          <p:nvPr>
            <p:ph type="title"/>
          </p:nvPr>
        </p:nvSpPr>
        <p:spPr/>
        <p:txBody>
          <a:bodyPr/>
          <a:lstStyle/>
          <a:p>
            <a:pPr algn="ctr"/>
            <a:r>
              <a:rPr lang="en-US" dirty="0">
                <a:solidFill>
                  <a:schemeClr val="tx1"/>
                </a:solidFill>
              </a:rPr>
              <a:t>First Year Observations</a:t>
            </a:r>
          </a:p>
        </p:txBody>
      </p:sp>
      <p:sp>
        <p:nvSpPr>
          <p:cNvPr id="5" name="Content Placeholder 4">
            <a:extLst>
              <a:ext uri="{FF2B5EF4-FFF2-40B4-BE49-F238E27FC236}">
                <a16:creationId xmlns:a16="http://schemas.microsoft.com/office/drawing/2014/main" id="{1553884B-F363-4A76-A913-0D1896442652}"/>
              </a:ext>
            </a:extLst>
          </p:cNvPr>
          <p:cNvSpPr>
            <a:spLocks noGrp="1"/>
          </p:cNvSpPr>
          <p:nvPr>
            <p:ph idx="1"/>
          </p:nvPr>
        </p:nvSpPr>
        <p:spPr>
          <a:xfrm>
            <a:off x="457200" y="838200"/>
            <a:ext cx="8229600" cy="4876800"/>
          </a:xfrm>
        </p:spPr>
        <p:txBody>
          <a:bodyPr>
            <a:normAutofit fontScale="62500" lnSpcReduction="20000"/>
          </a:bodyPr>
          <a:lstStyle/>
          <a:p>
            <a:pPr marL="0" indent="0">
              <a:buNone/>
            </a:pPr>
            <a:endParaRPr lang="en-US" dirty="0"/>
          </a:p>
          <a:p>
            <a:r>
              <a:rPr lang="en-US" sz="3100" dirty="0"/>
              <a:t>OBJECTIVE 1: Active Galactic Nuclei (AGN)</a:t>
            </a:r>
          </a:p>
          <a:p>
            <a:pPr lvl="1"/>
            <a:r>
              <a:rPr lang="en-US" sz="2600" dirty="0"/>
              <a:t>Obtain polarimetry of three (3) AGN to look for a correlation of polarization direction with the orientation of the AGN radio structure. </a:t>
            </a:r>
            <a:r>
              <a:rPr lang="en-US" sz="2600" dirty="0">
                <a:solidFill>
                  <a:srgbClr val="00B050"/>
                </a:solidFill>
              </a:rPr>
              <a:t>[</a:t>
            </a:r>
            <a:r>
              <a:rPr lang="en-US" sz="2600" dirty="0"/>
              <a:t>15]</a:t>
            </a:r>
          </a:p>
          <a:p>
            <a:r>
              <a:rPr lang="en-US" sz="3100" dirty="0"/>
              <a:t>OBJECTIVE 2: Microquasars (μ-Quasars)</a:t>
            </a:r>
          </a:p>
          <a:p>
            <a:pPr lvl="1"/>
            <a:r>
              <a:rPr lang="en-US" sz="2600" dirty="0"/>
              <a:t>Obtain spectral polarimetry of two (2) microquasars to constrain the value of the black-hole spin parameter, in combination with information on the radio structure. [2]</a:t>
            </a:r>
          </a:p>
          <a:p>
            <a:r>
              <a:rPr lang="en-US" sz="3400" dirty="0"/>
              <a:t>OBJECTIVE 3: Radio Pulsars and Pulsar-Wind Nebulae (PWNe</a:t>
            </a:r>
            <a:r>
              <a:rPr lang="en-US" sz="2600" dirty="0"/>
              <a:t>)</a:t>
            </a:r>
          </a:p>
          <a:p>
            <a:pPr lvl="1"/>
            <a:r>
              <a:rPr lang="en-US" sz="2600" dirty="0"/>
              <a:t>Obtain polarimetric imaging of one (1) Pulsar Wind Nebula (PWNe) to constrain the magnetic-field geometry of the nebula and the phase-dependent polarization of the pulsar. [3]</a:t>
            </a:r>
          </a:p>
          <a:p>
            <a:r>
              <a:rPr lang="en-US" sz="3400" dirty="0"/>
              <a:t>OBJECTIVE 4: Supernova Remnants (SNR)</a:t>
            </a:r>
          </a:p>
          <a:p>
            <a:pPr lvl="1"/>
            <a:r>
              <a:rPr lang="en-US" sz="2200" dirty="0"/>
              <a:t>Obtain spectral polarimetric imaging of one (1) Supernova Remnant (SNR) to constrain the magnetic-field structure of the X-ray emitting regions. [3]</a:t>
            </a:r>
          </a:p>
          <a:p>
            <a:r>
              <a:rPr lang="en-US" sz="3400" dirty="0"/>
              <a:t>OBJECTIVE 5: Magnetars</a:t>
            </a:r>
          </a:p>
          <a:p>
            <a:pPr lvl="1"/>
            <a:r>
              <a:rPr lang="en-US" sz="2200" dirty="0"/>
              <a:t>Obtain phase-dependent polarimetry of one (1) magnetar to constrain the effects of vacuum polarization (birefringence in a strong magnetic field). [2]</a:t>
            </a:r>
          </a:p>
          <a:p>
            <a:r>
              <a:rPr lang="en-US" sz="3400" dirty="0"/>
              <a:t>OBJECTIVE 6: Accreting X-ray Pulsars</a:t>
            </a:r>
          </a:p>
          <a:p>
            <a:pPr lvl="1"/>
            <a:r>
              <a:rPr lang="en-US" sz="2600" dirty="0"/>
              <a:t>Obtain phase-dependent polarimetry of three (3) classical accreting X-ray pulsars (high-magnetic-field binaries) to constrain models and geometries for the pulsing emission. Obtain polarimetry of two (2) millisecond X-ray pulsars (low-magnetic-field binaries) to constrain the geometry of the accretion-disk system. [8]</a:t>
            </a:r>
          </a:p>
        </p:txBody>
      </p:sp>
      <p:sp>
        <p:nvSpPr>
          <p:cNvPr id="6" name="Rounded Rectangle 4">
            <a:extLst>
              <a:ext uri="{FF2B5EF4-FFF2-40B4-BE49-F238E27FC236}">
                <a16:creationId xmlns:a16="http://schemas.microsoft.com/office/drawing/2014/main" id="{2B361FAA-C022-439F-B1C9-8DC4DDCE36A1}"/>
              </a:ext>
            </a:extLst>
          </p:cNvPr>
          <p:cNvSpPr/>
          <p:nvPr/>
        </p:nvSpPr>
        <p:spPr bwMode="auto">
          <a:xfrm>
            <a:off x="-152400" y="5486400"/>
            <a:ext cx="9266128" cy="1133927"/>
          </a:xfrm>
          <a:prstGeom prst="roundRect">
            <a:avLst/>
          </a:prstGeom>
          <a:solidFill>
            <a:srgbClr val="143D64"/>
          </a:solidFill>
          <a:ln w="19050">
            <a:solidFill>
              <a:schemeClr val="tx1"/>
            </a:solidFill>
            <a:miter lim="800000"/>
            <a:headEnd/>
            <a:tailEnd/>
          </a:ln>
          <a:effectLst>
            <a:outerShdw blurRad="50800" dist="38100" dir="2700000" algn="tl" rotWithShape="0">
              <a:prstClr val="black">
                <a:alpha val="40000"/>
              </a:prstClr>
            </a:outerShdw>
          </a:effectLst>
        </p:spPr>
        <p:txBody>
          <a:bodyPr wrap="square" lIns="48006" tIns="13716" rIns="48006" bIns="13716" anchor="b" anchorCtr="1">
            <a:spAutoFit/>
          </a:bodyPr>
          <a:lstStyle/>
          <a:p>
            <a:pPr algn="ctr">
              <a:lnSpc>
                <a:spcPct val="90000"/>
              </a:lnSpc>
            </a:pPr>
            <a:r>
              <a:rPr lang="en-US" sz="2400" i="1" dirty="0">
                <a:solidFill>
                  <a:schemeClr val="bg1"/>
                </a:solidFill>
                <a:latin typeface="Arial Narrow" pitchFamily="34" charset="0"/>
              </a:rPr>
              <a:t>IXPE Year-1 observing plan: </a:t>
            </a:r>
          </a:p>
          <a:p>
            <a:pPr algn="ctr">
              <a:lnSpc>
                <a:spcPct val="90000"/>
              </a:lnSpc>
            </a:pPr>
            <a:r>
              <a:rPr lang="en-US" sz="2400" i="1" dirty="0">
                <a:highlight>
                  <a:srgbClr val="FFFFCC"/>
                </a:highlight>
                <a:latin typeface="Arial Narrow" pitchFamily="34" charset="0"/>
              </a:rPr>
              <a:t>33 planned targets, plus 36 days for</a:t>
            </a:r>
          </a:p>
          <a:p>
            <a:pPr algn="ctr">
              <a:lnSpc>
                <a:spcPct val="90000"/>
              </a:lnSpc>
            </a:pPr>
            <a:r>
              <a:rPr lang="en-US" sz="2400" i="1" dirty="0">
                <a:highlight>
                  <a:srgbClr val="FFFFCC"/>
                </a:highlight>
                <a:latin typeface="Arial Narrow" pitchFamily="34" charset="0"/>
              </a:rPr>
              <a:t> ~6 transients or other targets of opportunity</a:t>
            </a:r>
          </a:p>
        </p:txBody>
      </p:sp>
    </p:spTree>
    <p:extLst>
      <p:ext uri="{BB962C8B-B14F-4D97-AF65-F5344CB8AC3E}">
        <p14:creationId xmlns:p14="http://schemas.microsoft.com/office/powerpoint/2010/main" val="24809304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4480" y="0"/>
            <a:ext cx="7589520" cy="996696"/>
          </a:xfrm>
        </p:spPr>
        <p:txBody>
          <a:bodyPr>
            <a:normAutofit/>
          </a:bodyPr>
          <a:lstStyle/>
          <a:p>
            <a:pPr algn="ctr"/>
            <a:r>
              <a:rPr lang="en-US" i="1" dirty="0">
                <a:solidFill>
                  <a:schemeClr val="tx1"/>
                </a:solidFill>
              </a:rPr>
              <a:t>Microquasars</a:t>
            </a:r>
          </a:p>
        </p:txBody>
      </p:sp>
      <p:sp>
        <p:nvSpPr>
          <p:cNvPr id="3" name="Content Placeholder 2"/>
          <p:cNvSpPr>
            <a:spLocks noGrp="1"/>
          </p:cNvSpPr>
          <p:nvPr>
            <p:ph idx="1"/>
          </p:nvPr>
        </p:nvSpPr>
        <p:spPr>
          <a:xfrm>
            <a:off x="153680" y="1076867"/>
            <a:ext cx="8836639" cy="5293453"/>
          </a:xfrm>
        </p:spPr>
        <p:txBody>
          <a:bodyPr>
            <a:noAutofit/>
          </a:bodyPr>
          <a:lstStyle/>
          <a:p>
            <a:pPr algn="just">
              <a:spcBef>
                <a:spcPts val="0"/>
              </a:spcBef>
              <a:spcAft>
                <a:spcPts val="600"/>
              </a:spcAft>
            </a:pPr>
            <a:r>
              <a:rPr lang="en-US" dirty="0"/>
              <a:t>Microquasars </a:t>
            </a:r>
          </a:p>
          <a:p>
            <a:pPr lvl="1" algn="just">
              <a:lnSpc>
                <a:spcPts val="2400"/>
              </a:lnSpc>
              <a:spcAft>
                <a:spcPts val="600"/>
              </a:spcAft>
            </a:pPr>
            <a:r>
              <a:rPr lang="en-US" b="1" dirty="0"/>
              <a:t>Perform X-ray spectral polarimetry on </a:t>
            </a:r>
            <a:r>
              <a:rPr lang="en-US" b="1" dirty="0" err="1"/>
              <a:t>microquasars</a:t>
            </a:r>
            <a:r>
              <a:rPr lang="en-US" b="1" dirty="0"/>
              <a:t> to use the position angle to help localize the emission </a:t>
            </a:r>
            <a:r>
              <a:rPr lang="en-US" b="1"/>
              <a:t>site (</a:t>
            </a:r>
            <a:r>
              <a:rPr lang="en-US" b="1" dirty="0"/>
              <a:t>accretion disk, corona, jet)</a:t>
            </a:r>
            <a:endParaRPr lang="en-US" b="0" dirty="0"/>
          </a:p>
        </p:txBody>
      </p:sp>
      <p:sp>
        <p:nvSpPr>
          <p:cNvPr id="4" name="Content Placeholder 1"/>
          <p:cNvSpPr txBox="1">
            <a:spLocks/>
          </p:cNvSpPr>
          <p:nvPr/>
        </p:nvSpPr>
        <p:spPr>
          <a:xfrm>
            <a:off x="289560" y="2362200"/>
            <a:ext cx="8496992" cy="1307754"/>
          </a:xfrm>
          <a:prstGeom prst="rect">
            <a:avLst/>
          </a:prstGeom>
          <a:solidFill>
            <a:schemeClr val="accent5">
              <a:lumMod val="20000"/>
              <a:lumOff val="80000"/>
            </a:schemeClr>
          </a:solidFill>
          <a:ln>
            <a:noFill/>
          </a:ln>
        </p:spPr>
        <p:txBody>
          <a:bodyPr vert="horz" lIns="91440" tIns="45720" rIns="91440" bIns="45720" rtlCol="0">
            <a:noAutofit/>
          </a:bodyPr>
          <a:lstStyle>
            <a:lvl1pPr marL="228600" indent="-228600" algn="l" defTabSz="914400" rtl="0" eaLnBrk="1" latinLnBrk="0" hangingPunct="1">
              <a:spcBef>
                <a:spcPct val="20000"/>
              </a:spcBef>
              <a:buFont typeface="Wingdings" panose="05000000000000000000" pitchFamily="2" charset="2"/>
              <a:buChar char="§"/>
              <a:defRPr sz="2800" b="1" kern="1200">
                <a:solidFill>
                  <a:schemeClr val="bg1"/>
                </a:solidFill>
                <a:latin typeface="+mn-lt"/>
                <a:ea typeface="+mn-ea"/>
                <a:cs typeface="+mn-cs"/>
              </a:defRPr>
            </a:lvl1pPr>
            <a:lvl2pPr marL="457200" indent="-228600" algn="l" defTabSz="914400" rtl="0" eaLnBrk="1" latinLnBrk="0" hangingPunct="1">
              <a:spcBef>
                <a:spcPct val="20000"/>
              </a:spcBef>
              <a:buFont typeface="Arial" panose="020B0604020202020204" pitchFamily="34" charset="0"/>
              <a:buChar char="•"/>
              <a:defRPr sz="2400" kern="1200">
                <a:solidFill>
                  <a:schemeClr val="bg1"/>
                </a:solidFill>
                <a:latin typeface="+mn-lt"/>
                <a:ea typeface="+mn-ea"/>
                <a:cs typeface="+mn-cs"/>
              </a:defRPr>
            </a:lvl2pPr>
            <a:lvl3pPr marL="685800" indent="-228600" algn="l" defTabSz="914400" rtl="0" eaLnBrk="1" latinLnBrk="0" hangingPunct="1">
              <a:spcBef>
                <a:spcPct val="20000"/>
              </a:spcBef>
              <a:buFont typeface="Calibri" panose="020F0502020204030204" pitchFamily="34" charset="0"/>
              <a:buChar char="–"/>
              <a:defRPr sz="2000" kern="1200">
                <a:solidFill>
                  <a:schemeClr val="bg1"/>
                </a:solidFill>
                <a:latin typeface="+mn-lt"/>
                <a:ea typeface="+mn-ea"/>
                <a:cs typeface="+mn-cs"/>
              </a:defRPr>
            </a:lvl3pPr>
            <a:lvl4pPr marL="914400" indent="-228600" algn="l" defTabSz="914400" rtl="0" eaLnBrk="1" latinLnBrk="0" hangingPunct="1">
              <a:spcBef>
                <a:spcPct val="20000"/>
              </a:spcBef>
              <a:buFont typeface="Calibri" panose="020F0502020204030204" pitchFamily="34" charset="0"/>
              <a:buChar char="◦"/>
              <a:defRPr sz="1800" kern="1200">
                <a:solidFill>
                  <a:schemeClr val="bg1"/>
                </a:solidFill>
                <a:latin typeface="+mn-lt"/>
                <a:ea typeface="+mn-ea"/>
                <a:cs typeface="+mn-cs"/>
              </a:defRPr>
            </a:lvl4pPr>
            <a:lvl5pPr marL="1143000" indent="-228600" algn="l" defTabSz="914400" rtl="0" eaLnBrk="1" latinLnBrk="0" hangingPunct="1">
              <a:spcBef>
                <a:spcPct val="20000"/>
              </a:spcBef>
              <a:buFont typeface="Arial" panose="020B0604020202020204" pitchFamily="34" charset="0"/>
              <a:buChar char="·"/>
              <a:defRPr sz="1800" i="1"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1" indent="0" algn="ctr">
              <a:lnSpc>
                <a:spcPts val="1920"/>
              </a:lnSpc>
              <a:spcBef>
                <a:spcPts val="0"/>
              </a:spcBef>
              <a:buNone/>
            </a:pPr>
            <a:r>
              <a:rPr kumimoji="0" lang="en-US" sz="1800" b="1" i="0" u="none" strike="noStrike" kern="1200" cap="none" spc="0" normalizeH="0" baseline="0" noProof="0" dirty="0">
                <a:ln>
                  <a:noFill/>
                </a:ln>
                <a:solidFill>
                  <a:sysClr val="windowText" lastClr="000000"/>
                </a:solidFill>
                <a:effectLst/>
                <a:uLnTx/>
                <a:uFillTx/>
                <a:latin typeface="Arial Narrow" panose="020B0606020202030204" pitchFamily="34" charset="0"/>
              </a:rPr>
              <a:t>For a micro-quasar in an accretion-dominated state,</a:t>
            </a:r>
            <a:r>
              <a:rPr kumimoji="0" lang="en-US" sz="1800" b="1" i="0" u="none" strike="noStrike" kern="1200" cap="none" spc="0" normalizeH="0" noProof="0" dirty="0">
                <a:ln>
                  <a:noFill/>
                </a:ln>
                <a:solidFill>
                  <a:sysClr val="windowText" lastClr="000000"/>
                </a:solidFill>
                <a:effectLst/>
                <a:uLnTx/>
                <a:uFillTx/>
                <a:latin typeface="Arial Narrow" panose="020B0606020202030204" pitchFamily="34" charset="0"/>
              </a:rPr>
              <a:t> </a:t>
            </a:r>
            <a:r>
              <a:rPr lang="en-US" sz="1800" b="1" dirty="0">
                <a:solidFill>
                  <a:sysClr val="windowText" lastClr="000000"/>
                </a:solidFill>
                <a:latin typeface="Arial Narrow" panose="020B0606020202030204" pitchFamily="34" charset="0"/>
              </a:rPr>
              <a:t>s</a:t>
            </a:r>
            <a:r>
              <a:rPr kumimoji="0" lang="en-US" sz="1800" b="1" i="0" u="none" strike="noStrike" kern="1200" cap="none" spc="0" normalizeH="0" baseline="0" noProof="0" dirty="0" err="1">
                <a:ln>
                  <a:noFill/>
                </a:ln>
                <a:solidFill>
                  <a:sysClr val="windowText" lastClr="000000"/>
                </a:solidFill>
                <a:effectLst/>
                <a:uLnTx/>
                <a:uFillTx/>
                <a:latin typeface="Arial Narrow" panose="020B0606020202030204" pitchFamily="34" charset="0"/>
              </a:rPr>
              <a:t>cattering</a:t>
            </a:r>
            <a:r>
              <a:rPr kumimoji="0" lang="en-US" sz="1800" b="1" i="0" u="none" strike="noStrike" kern="1200" cap="none" spc="0" normalizeH="0" baseline="0" noProof="0" dirty="0">
                <a:ln>
                  <a:noFill/>
                </a:ln>
                <a:solidFill>
                  <a:sysClr val="windowText" lastClr="000000"/>
                </a:solidFill>
                <a:effectLst/>
                <a:uLnTx/>
                <a:uFillTx/>
                <a:latin typeface="Arial Narrow" panose="020B0606020202030204" pitchFamily="34" charset="0"/>
              </a:rPr>
              <a:t> polarizes the disk emission.</a:t>
            </a:r>
          </a:p>
          <a:p>
            <a:pPr marL="0" marR="0" lvl="1" indent="0" algn="ctr" defTabSz="914400" rtl="0" eaLnBrk="1" fontAlgn="auto" latinLnBrk="0" hangingPunct="1">
              <a:lnSpc>
                <a:spcPts val="1920"/>
              </a:lnSpc>
              <a:spcBef>
                <a:spcPts val="0"/>
              </a:spcBef>
              <a:buClrTx/>
              <a:buSzTx/>
              <a:buNone/>
              <a:tabLst/>
              <a:defRPr/>
            </a:pPr>
            <a:r>
              <a:rPr kumimoji="0" lang="en-US" sz="1800" b="1" i="0" u="none" strike="noStrike" kern="1200" cap="none" spc="0" normalizeH="0" baseline="0" noProof="0" dirty="0">
                <a:ln>
                  <a:noFill/>
                </a:ln>
                <a:solidFill>
                  <a:sysClr val="windowText" lastClr="000000"/>
                </a:solidFill>
                <a:effectLst/>
                <a:uLnTx/>
                <a:uFillTx/>
                <a:latin typeface="Arial Narrow" panose="020B0606020202030204" pitchFamily="34" charset="0"/>
              </a:rPr>
              <a:t>Polarization rotation versus energy is greatest for emission from inner disk.</a:t>
            </a:r>
          </a:p>
          <a:p>
            <a:pPr marL="685800" marR="0" lvl="2" indent="-228600" algn="ctr" defTabSz="914400" rtl="0" eaLnBrk="1" fontAlgn="auto" latinLnBrk="0" hangingPunct="1">
              <a:lnSpc>
                <a:spcPts val="1920"/>
              </a:lnSpc>
              <a:spcBef>
                <a:spcPts val="0"/>
              </a:spcBef>
              <a:buClrTx/>
              <a:buSzTx/>
              <a:buFont typeface="Calibri" panose="020F0502020204030204" pitchFamily="34" charset="0"/>
              <a:buChar char="–"/>
              <a:tabLst/>
              <a:defRPr/>
            </a:pPr>
            <a:r>
              <a:rPr kumimoji="0" lang="en-US" sz="1800" b="1" i="0" u="none" strike="noStrike" kern="1200" cap="none" spc="0" normalizeH="0" baseline="0" noProof="0" dirty="0">
                <a:ln>
                  <a:noFill/>
                </a:ln>
                <a:solidFill>
                  <a:sysClr val="windowText" lastClr="000000"/>
                </a:solidFill>
                <a:effectLst/>
                <a:uLnTx/>
                <a:uFillTx/>
                <a:latin typeface="Arial Narrow" panose="020B0606020202030204" pitchFamily="34" charset="0"/>
              </a:rPr>
              <a:t>Inner disk is hotter, producing higher energy X-rays.</a:t>
            </a:r>
          </a:p>
          <a:p>
            <a:pPr marL="228600" marR="0" lvl="1" indent="0" algn="ctr" defTabSz="914400" rtl="0" eaLnBrk="1" fontAlgn="auto" latinLnBrk="0" hangingPunct="1">
              <a:lnSpc>
                <a:spcPts val="1920"/>
              </a:lnSpc>
              <a:spcBef>
                <a:spcPts val="0"/>
              </a:spcBef>
              <a:buClrTx/>
              <a:buSzTx/>
              <a:buNone/>
              <a:tabLst/>
              <a:defRPr/>
            </a:pPr>
            <a:r>
              <a:rPr lang="en-US" sz="1800" b="1" dirty="0">
                <a:solidFill>
                  <a:sysClr val="windowText" lastClr="000000"/>
                </a:solidFill>
                <a:latin typeface="Arial Narrow" panose="020B0606020202030204" pitchFamily="34" charset="0"/>
              </a:rPr>
              <a:t>D</a:t>
            </a:r>
            <a:r>
              <a:rPr kumimoji="0" lang="en-US" sz="1800" b="1" i="0" u="none" strike="noStrike" kern="1200" cap="none" spc="0" normalizeH="0" baseline="0" noProof="0" dirty="0" err="1">
                <a:ln>
                  <a:noFill/>
                </a:ln>
                <a:solidFill>
                  <a:sysClr val="windowText" lastClr="000000"/>
                </a:solidFill>
                <a:effectLst/>
                <a:uLnTx/>
                <a:uFillTx/>
                <a:latin typeface="Arial Narrow" panose="020B0606020202030204" pitchFamily="34" charset="0"/>
              </a:rPr>
              <a:t>isk</a:t>
            </a:r>
            <a:r>
              <a:rPr kumimoji="0" lang="en-US" sz="1800" b="1" i="0" u="none" strike="noStrike" kern="1200" cap="none" spc="0" normalizeH="0" baseline="0" noProof="0" dirty="0">
                <a:ln>
                  <a:noFill/>
                </a:ln>
                <a:solidFill>
                  <a:sysClr val="windowText" lastClr="000000"/>
                </a:solidFill>
                <a:effectLst/>
                <a:uLnTx/>
                <a:uFillTx/>
                <a:latin typeface="Arial Narrow" panose="020B0606020202030204" pitchFamily="34" charset="0"/>
              </a:rPr>
              <a:t> orientation from other experiments used to constrain GRX1915+105 model.</a:t>
            </a:r>
          </a:p>
          <a:p>
            <a:pPr marL="457200" marR="0" lvl="2" indent="0" algn="ctr" defTabSz="914400" rtl="0" eaLnBrk="1" fontAlgn="auto" latinLnBrk="0" hangingPunct="1">
              <a:lnSpc>
                <a:spcPts val="1920"/>
              </a:lnSpc>
              <a:spcBef>
                <a:spcPts val="0"/>
              </a:spcBef>
              <a:buClrTx/>
              <a:buSzTx/>
              <a:buNone/>
              <a:tabLst/>
              <a:defRPr/>
            </a:pPr>
            <a:r>
              <a:rPr kumimoji="0" lang="en-US" sz="1800" b="1" i="0" u="none" strike="noStrike" kern="1200" cap="none" spc="0" normalizeH="0" baseline="0" noProof="0" dirty="0">
                <a:ln>
                  <a:noFill/>
                </a:ln>
                <a:solidFill>
                  <a:sysClr val="windowText" lastClr="000000"/>
                </a:solidFill>
                <a:effectLst/>
                <a:uLnTx/>
                <a:uFillTx/>
                <a:latin typeface="Arial Narrow" panose="020B0606020202030204" pitchFamily="34" charset="0"/>
              </a:rPr>
              <a:t>a = </a:t>
            </a:r>
            <a:r>
              <a:rPr kumimoji="0" lang="en-US" sz="1800" b="1" i="0" u="none" strike="noStrike" kern="1200" cap="none" spc="0" normalizeH="0" baseline="0" noProof="0" dirty="0">
                <a:ln>
                  <a:noFill/>
                </a:ln>
                <a:solidFill>
                  <a:srgbClr val="7030A0"/>
                </a:solidFill>
                <a:effectLst/>
                <a:uLnTx/>
                <a:uFillTx/>
                <a:latin typeface="Arial Narrow" panose="020B0606020202030204" pitchFamily="34" charset="0"/>
              </a:rPr>
              <a:t>0.50±0.04</a:t>
            </a:r>
            <a:r>
              <a:rPr kumimoji="0" lang="en-US" sz="1800" b="1" i="0" u="none" strike="noStrike" kern="1200" cap="none" spc="0" normalizeH="0" baseline="0" noProof="0" dirty="0">
                <a:ln>
                  <a:noFill/>
                </a:ln>
                <a:solidFill>
                  <a:sysClr val="windowText" lastClr="000000"/>
                </a:solidFill>
                <a:effectLst/>
                <a:uLnTx/>
                <a:uFillTx/>
                <a:latin typeface="Arial Narrow" panose="020B0606020202030204" pitchFamily="34" charset="0"/>
              </a:rPr>
              <a:t>; </a:t>
            </a:r>
            <a:r>
              <a:rPr kumimoji="0" lang="en-US" sz="1800" b="1" i="0" u="none" strike="noStrike" kern="1200" cap="none" spc="0" normalizeH="0" baseline="0" noProof="0" dirty="0">
                <a:ln>
                  <a:noFill/>
                </a:ln>
                <a:solidFill>
                  <a:srgbClr val="00B0F0"/>
                </a:solidFill>
                <a:effectLst/>
                <a:uLnTx/>
                <a:uFillTx/>
                <a:latin typeface="Arial Narrow" panose="020B0606020202030204" pitchFamily="34" charset="0"/>
              </a:rPr>
              <a:t>0.900±0.008</a:t>
            </a:r>
            <a:r>
              <a:rPr kumimoji="0" lang="en-US" sz="1800" b="1" i="0" u="none" strike="noStrike" kern="1200" cap="none" spc="0" normalizeH="0" baseline="0" noProof="0" dirty="0">
                <a:ln>
                  <a:noFill/>
                </a:ln>
                <a:solidFill>
                  <a:sysClr val="windowText" lastClr="000000"/>
                </a:solidFill>
                <a:effectLst/>
                <a:uLnTx/>
                <a:uFillTx/>
                <a:latin typeface="Arial Narrow" panose="020B0606020202030204" pitchFamily="34" charset="0"/>
              </a:rPr>
              <a:t>; </a:t>
            </a:r>
            <a:r>
              <a:rPr kumimoji="0" lang="en-US" sz="1800" b="1" i="0" u="none" strike="noStrike" kern="1200" cap="none" spc="0" normalizeH="0" baseline="0" noProof="0" dirty="0">
                <a:ln>
                  <a:noFill/>
                </a:ln>
                <a:solidFill>
                  <a:srgbClr val="FF0000"/>
                </a:solidFill>
                <a:effectLst/>
                <a:uLnTx/>
                <a:uFillTx/>
                <a:latin typeface="Arial Narrow" panose="020B0606020202030204" pitchFamily="34" charset="0"/>
              </a:rPr>
              <a:t>0.99800±0.00003 </a:t>
            </a:r>
            <a:r>
              <a:rPr kumimoji="0" lang="en-US" sz="1800" b="1" i="0" u="none" strike="noStrike" kern="1200" cap="none" spc="0" normalizeH="0" baseline="0" noProof="0" dirty="0">
                <a:ln>
                  <a:noFill/>
                </a:ln>
                <a:solidFill>
                  <a:sysClr val="windowText" lastClr="000000"/>
                </a:solidFill>
                <a:effectLst/>
                <a:uLnTx/>
                <a:uFillTx/>
                <a:latin typeface="Arial Narrow" panose="020B0606020202030204" pitchFamily="34" charset="0"/>
              </a:rPr>
              <a:t>(200-ks observation)</a:t>
            </a:r>
          </a:p>
        </p:txBody>
      </p:sp>
      <p:pic>
        <p:nvPicPr>
          <p:cNvPr id="5" name="Picture 4"/>
          <p:cNvPicPr>
            <a:picLocks noChangeAspect="1"/>
          </p:cNvPicPr>
          <p:nvPr/>
        </p:nvPicPr>
        <p:blipFill>
          <a:blip r:embed="rId3"/>
          <a:stretch>
            <a:fillRect/>
          </a:stretch>
        </p:blipFill>
        <p:spPr>
          <a:xfrm>
            <a:off x="914400" y="3657600"/>
            <a:ext cx="7315200" cy="3046565"/>
          </a:xfrm>
          <a:prstGeom prst="rect">
            <a:avLst/>
          </a:prstGeom>
        </p:spPr>
      </p:pic>
    </p:spTree>
    <p:extLst>
      <p:ext uri="{BB962C8B-B14F-4D97-AF65-F5344CB8AC3E}">
        <p14:creationId xmlns:p14="http://schemas.microsoft.com/office/powerpoint/2010/main" val="16675413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4480" y="-1"/>
            <a:ext cx="7589520" cy="996696"/>
          </a:xfrm>
        </p:spPr>
        <p:txBody>
          <a:bodyPr>
            <a:normAutofit/>
          </a:bodyPr>
          <a:lstStyle/>
          <a:p>
            <a:pPr algn="ctr"/>
            <a:r>
              <a:rPr lang="en-US" i="1" dirty="0">
                <a:solidFill>
                  <a:schemeClr val="tx1"/>
                </a:solidFill>
              </a:rPr>
              <a:t>Active Galaxies: CEN A</a:t>
            </a:r>
          </a:p>
        </p:txBody>
      </p:sp>
      <p:sp>
        <p:nvSpPr>
          <p:cNvPr id="3" name="Content Placeholder 2"/>
          <p:cNvSpPr>
            <a:spLocks noGrp="1"/>
          </p:cNvSpPr>
          <p:nvPr>
            <p:ph idx="1"/>
          </p:nvPr>
        </p:nvSpPr>
        <p:spPr>
          <a:xfrm>
            <a:off x="11077" y="1018128"/>
            <a:ext cx="9102652" cy="1371600"/>
          </a:xfrm>
        </p:spPr>
        <p:txBody>
          <a:bodyPr>
            <a:noAutofit/>
          </a:bodyPr>
          <a:lstStyle/>
          <a:p>
            <a:pPr algn="just">
              <a:spcAft>
                <a:spcPts val="600"/>
              </a:spcAft>
              <a:buFont typeface="Arial" panose="020B0604020202020204" pitchFamily="34" charset="0"/>
              <a:buChar char="•"/>
            </a:pPr>
            <a:r>
              <a:rPr lang="en-US" dirty="0"/>
              <a:t>Active galaxies are powered by supermassive BHs with jets </a:t>
            </a:r>
          </a:p>
          <a:p>
            <a:pPr lvl="1" algn="just">
              <a:spcAft>
                <a:spcPts val="600"/>
              </a:spcAft>
            </a:pPr>
            <a:r>
              <a:rPr lang="en-US" b="1" dirty="0"/>
              <a:t>Radio polarization implies the magnetic field is aligned with jet</a:t>
            </a:r>
          </a:p>
          <a:p>
            <a:pPr lvl="1" algn="just">
              <a:spcAft>
                <a:spcPts val="600"/>
              </a:spcAft>
            </a:pPr>
            <a:r>
              <a:rPr lang="en-US" b="1" dirty="0"/>
              <a:t>Different electron-acceleration models predict different dependence in X-rays </a:t>
            </a:r>
          </a:p>
        </p:txBody>
      </p:sp>
      <p:graphicFrame>
        <p:nvGraphicFramePr>
          <p:cNvPr id="12" name="Table 11"/>
          <p:cNvGraphicFramePr>
            <a:graphicFrameLocks noGrp="1" noChangeAspect="1"/>
          </p:cNvGraphicFramePr>
          <p:nvPr>
            <p:extLst>
              <p:ext uri="{D42A27DB-BD31-4B8C-83A1-F6EECF244321}">
                <p14:modId xmlns:p14="http://schemas.microsoft.com/office/powerpoint/2010/main" val="2359644812"/>
              </p:ext>
            </p:extLst>
          </p:nvPr>
        </p:nvGraphicFramePr>
        <p:xfrm>
          <a:off x="5791200" y="3886200"/>
          <a:ext cx="2743200" cy="1371600"/>
        </p:xfrm>
        <a:graphic>
          <a:graphicData uri="http://schemas.openxmlformats.org/drawingml/2006/table">
            <a:tbl>
              <a:tblPr firstRow="1"/>
              <a:tblGrid>
                <a:gridCol w="1496287">
                  <a:extLst>
                    <a:ext uri="{9D8B030D-6E8A-4147-A177-3AD203B41FA5}">
                      <a16:colId xmlns:a16="http://schemas.microsoft.com/office/drawing/2014/main" val="20000"/>
                    </a:ext>
                  </a:extLst>
                </a:gridCol>
                <a:gridCol w="1246913">
                  <a:extLst>
                    <a:ext uri="{9D8B030D-6E8A-4147-A177-3AD203B41FA5}">
                      <a16:colId xmlns:a16="http://schemas.microsoft.com/office/drawing/2014/main" val="20001"/>
                    </a:ext>
                  </a:extLst>
                </a:gridCol>
              </a:tblGrid>
              <a:tr h="320108">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l"/>
                      <a:r>
                        <a:rPr lang="en-US" sz="1800" dirty="0"/>
                        <a:t>Region</a:t>
                      </a:r>
                    </a:p>
                  </a:txBody>
                  <a:tcPr marL="68580" marR="68580" marT="34290" marB="34290" anchor="ctr">
                    <a:lnL w="28575"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1800" dirty="0"/>
                        <a:t>MDP</a:t>
                      </a:r>
                      <a:r>
                        <a:rPr lang="en-US" sz="1800" baseline="-25000" dirty="0"/>
                        <a:t>99</a:t>
                      </a:r>
                    </a:p>
                  </a:txBody>
                  <a:tcPr marL="68580" marR="68580" marT="34290" marB="34290" anchor="ctr">
                    <a:lnL w="28575"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5B9BD5"/>
                    </a:solidFill>
                  </a:tcPr>
                </a:tc>
                <a:extLst>
                  <a:ext uri="{0D108BD9-81ED-4DB2-BD59-A6C34878D82A}">
                    <a16:rowId xmlns:a16="http://schemas.microsoft.com/office/drawing/2014/main" val="10000"/>
                  </a:ext>
                </a:extLst>
              </a:tr>
              <a:tr h="32010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a:r>
                        <a:rPr lang="en-US" sz="1800" b="1" dirty="0"/>
                        <a:t>Core</a:t>
                      </a:r>
                    </a:p>
                  </a:txBody>
                  <a:tcPr marL="68580" marR="68580" marT="34290" marB="34290" anchor="ctr">
                    <a:lnL w="28575"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1" dirty="0"/>
                        <a:t>1.4%</a:t>
                      </a:r>
                    </a:p>
                  </a:txBody>
                  <a:tcPr marL="68580" marR="68580" marT="34290" marB="34290" anchor="ctr">
                    <a:lnL w="28575"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10001"/>
                  </a:ext>
                </a:extLst>
              </a:tr>
              <a:tr h="32010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a:r>
                        <a:rPr lang="en-US" sz="1800" b="1" dirty="0"/>
                        <a:t>Knots </a:t>
                      </a:r>
                      <a:r>
                        <a:rPr lang="en-US" sz="1800" b="0" dirty="0"/>
                        <a:t>C+</a:t>
                      </a:r>
                      <a:r>
                        <a:rPr lang="en-US" sz="1800" b="1" dirty="0"/>
                        <a:t>F+G </a:t>
                      </a:r>
                    </a:p>
                  </a:txBody>
                  <a:tcPr marL="68580" marR="68580" marT="34290" marB="34290" anchor="ctr">
                    <a:lnL w="28575"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1" dirty="0"/>
                        <a:t>21%</a:t>
                      </a:r>
                    </a:p>
                  </a:txBody>
                  <a:tcPr marL="68580" marR="68580" marT="34290" marB="34290" anchor="ctr">
                    <a:lnL w="28575"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10002"/>
                  </a:ext>
                </a:extLst>
              </a:tr>
              <a:tr h="32010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a:r>
                        <a:rPr lang="en-US" sz="1800" b="1" dirty="0"/>
                        <a:t>ULXs</a:t>
                      </a:r>
                    </a:p>
                  </a:txBody>
                  <a:tcPr marL="68580" marR="68580" marT="34290" marB="34290" anchor="ctr">
                    <a:lnL w="28575"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1" dirty="0"/>
                        <a:t>25% 15%</a:t>
                      </a:r>
                    </a:p>
                  </a:txBody>
                  <a:tcPr marL="68580" marR="68580" marT="34290" marB="34290" anchor="ctr">
                    <a:lnL w="28575"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10003"/>
                  </a:ext>
                </a:extLst>
              </a:tr>
            </a:tbl>
          </a:graphicData>
        </a:graphic>
      </p:graphicFrame>
      <p:pic>
        <p:nvPicPr>
          <p:cNvPr id="4" name="Picture 3"/>
          <p:cNvPicPr>
            <a:picLocks noChangeAspect="1"/>
          </p:cNvPicPr>
          <p:nvPr/>
        </p:nvPicPr>
        <p:blipFill>
          <a:blip r:embed="rId3"/>
          <a:stretch>
            <a:fillRect/>
          </a:stretch>
        </p:blipFill>
        <p:spPr>
          <a:xfrm>
            <a:off x="359224" y="2362200"/>
            <a:ext cx="4389120" cy="4287042"/>
          </a:xfrm>
          <a:prstGeom prst="rect">
            <a:avLst/>
          </a:prstGeom>
        </p:spPr>
      </p:pic>
      <p:grpSp>
        <p:nvGrpSpPr>
          <p:cNvPr id="13" name="Group 12"/>
          <p:cNvGrpSpPr/>
          <p:nvPr/>
        </p:nvGrpSpPr>
        <p:grpSpPr>
          <a:xfrm>
            <a:off x="1752600" y="4800600"/>
            <a:ext cx="3505200" cy="1219200"/>
            <a:chOff x="1676400" y="4876800"/>
            <a:chExt cx="3505200" cy="1219200"/>
          </a:xfrm>
        </p:grpSpPr>
        <p:cxnSp>
          <p:nvCxnSpPr>
            <p:cNvPr id="9" name="Straight Arrow Connector 8"/>
            <p:cNvCxnSpPr/>
            <p:nvPr/>
          </p:nvCxnSpPr>
          <p:spPr>
            <a:xfrm flipH="1" flipV="1">
              <a:off x="3124200" y="5181600"/>
              <a:ext cx="2057400" cy="9144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flipV="1">
              <a:off x="1676400" y="4876800"/>
              <a:ext cx="3505200" cy="1219200"/>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8" name="TextBox 7">
            <a:extLst>
              <a:ext uri="{FF2B5EF4-FFF2-40B4-BE49-F238E27FC236}">
                <a16:creationId xmlns:a16="http://schemas.microsoft.com/office/drawing/2014/main" id="{2A1DD611-7E9D-AA4B-A717-4D5497A4A8A6}"/>
              </a:ext>
            </a:extLst>
          </p:cNvPr>
          <p:cNvSpPr txBox="1"/>
          <p:nvPr/>
        </p:nvSpPr>
        <p:spPr>
          <a:xfrm>
            <a:off x="5257800" y="5879068"/>
            <a:ext cx="1371600" cy="369332"/>
          </a:xfrm>
          <a:prstGeom prst="rect">
            <a:avLst/>
          </a:prstGeom>
          <a:noFill/>
        </p:spPr>
        <p:txBody>
          <a:bodyPr wrap="square" rtlCol="0">
            <a:spAutoFit/>
          </a:bodyPr>
          <a:lstStyle/>
          <a:p>
            <a:r>
              <a:rPr lang="en-US" dirty="0"/>
              <a:t>ULX sources</a:t>
            </a:r>
          </a:p>
        </p:txBody>
      </p:sp>
    </p:spTree>
    <p:extLst>
      <p:ext uri="{BB962C8B-B14F-4D97-AF65-F5344CB8AC3E}">
        <p14:creationId xmlns:p14="http://schemas.microsoft.com/office/powerpoint/2010/main" val="726695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152400"/>
            <a:ext cx="7543800" cy="747522"/>
          </a:xfrm>
        </p:spPr>
        <p:txBody>
          <a:bodyPr>
            <a:noAutofit/>
          </a:bodyPr>
          <a:lstStyle/>
          <a:p>
            <a:pPr>
              <a:tabLst>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Lst>
            </a:pPr>
            <a:r>
              <a:rPr lang="en-US" dirty="0">
                <a:solidFill>
                  <a:schemeClr val="tx1"/>
                </a:solidFill>
                <a:latin typeface="+mj-lt"/>
              </a:rPr>
              <a:t>Magnetars: A  Long-Searched Vacuum-Birefringence QED Effect </a:t>
            </a:r>
          </a:p>
        </p:txBody>
      </p:sp>
      <p:sp>
        <p:nvSpPr>
          <p:cNvPr id="7" name="Content Placeholder 6"/>
          <p:cNvSpPr>
            <a:spLocks noGrp="1"/>
          </p:cNvSpPr>
          <p:nvPr>
            <p:ph idx="1"/>
          </p:nvPr>
        </p:nvSpPr>
        <p:spPr>
          <a:xfrm>
            <a:off x="0" y="2971800"/>
            <a:ext cx="9143999" cy="1686227"/>
          </a:xfrm>
        </p:spPr>
        <p:txBody>
          <a:bodyPr>
            <a:normAutofit/>
          </a:bodyPr>
          <a:lstStyle/>
          <a:p>
            <a:pPr>
              <a:buFont typeface="Arial" panose="020B0604020202020204" pitchFamily="34" charset="0"/>
              <a:buChar char="•"/>
            </a:pPr>
            <a:r>
              <a:rPr lang="en-US" dirty="0"/>
              <a:t>Pulsing neutron stars with magnetic fields up to 10</a:t>
            </a:r>
            <a:r>
              <a:rPr lang="en-US" baseline="30000" dirty="0"/>
              <a:t>15</a:t>
            </a:r>
            <a:r>
              <a:rPr lang="en-US" dirty="0"/>
              <a:t> Gauss</a:t>
            </a:r>
          </a:p>
          <a:p>
            <a:pPr>
              <a:buFont typeface="Arial" panose="020B0604020202020204" pitchFamily="34" charset="0"/>
              <a:buChar char="•"/>
            </a:pPr>
            <a:r>
              <a:rPr lang="en-US" dirty="0"/>
              <a:t>Non-linear QED predicts magnetized-vacuum birefringence</a:t>
            </a:r>
          </a:p>
          <a:p>
            <a:pPr>
              <a:buFont typeface="Arial" panose="020B0604020202020204" pitchFamily="34" charset="0"/>
              <a:buChar char="•"/>
            </a:pPr>
            <a:r>
              <a:rPr lang="en-US" dirty="0"/>
              <a:t>An effect predicted more than 80 years ago but never verified</a:t>
            </a:r>
          </a:p>
          <a:p>
            <a:pPr marL="431006" lvl="2" indent="0">
              <a:buNone/>
            </a:pPr>
            <a:endParaRPr lang="en-US" sz="1500" dirty="0"/>
          </a:p>
          <a:p>
            <a:pPr marL="431006" lvl="2" indent="0">
              <a:buNone/>
            </a:pPr>
            <a:endParaRPr lang="en-US" sz="1500" dirty="0"/>
          </a:p>
        </p:txBody>
      </p:sp>
      <p:grpSp>
        <p:nvGrpSpPr>
          <p:cNvPr id="9" name="Gruppo 8"/>
          <p:cNvGrpSpPr>
            <a:grpSpLocks noChangeAspect="1"/>
          </p:cNvGrpSpPr>
          <p:nvPr/>
        </p:nvGrpSpPr>
        <p:grpSpPr>
          <a:xfrm>
            <a:off x="1402080" y="4267200"/>
            <a:ext cx="6394368" cy="2377440"/>
            <a:chOff x="76200" y="1491615"/>
            <a:chExt cx="9019572" cy="3518836"/>
          </a:xfrm>
        </p:grpSpPr>
        <p:grpSp>
          <p:nvGrpSpPr>
            <p:cNvPr id="10" name="Gruppo 9"/>
            <p:cNvGrpSpPr/>
            <p:nvPr/>
          </p:nvGrpSpPr>
          <p:grpSpPr>
            <a:xfrm>
              <a:off x="76200" y="1491615"/>
              <a:ext cx="9019572" cy="3518836"/>
              <a:chOff x="-89615" y="1567514"/>
              <a:chExt cx="9309815" cy="3551522"/>
            </a:xfrm>
          </p:grpSpPr>
          <p:pic>
            <p:nvPicPr>
              <p:cNvPr id="18" name="Immagin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615" y="1567514"/>
                <a:ext cx="4735363" cy="3551522"/>
              </a:xfrm>
              <a:prstGeom prst="rect">
                <a:avLst/>
              </a:prstGeom>
            </p:spPr>
          </p:pic>
          <p:pic>
            <p:nvPicPr>
              <p:cNvPr id="19" name="Immagin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1600200"/>
                <a:ext cx="4648200" cy="3486150"/>
              </a:xfrm>
              <a:prstGeom prst="rect">
                <a:avLst/>
              </a:prstGeom>
            </p:spPr>
          </p:pic>
        </p:grpSp>
        <p:grpSp>
          <p:nvGrpSpPr>
            <p:cNvPr id="11" name="Gruppo 10"/>
            <p:cNvGrpSpPr/>
            <p:nvPr/>
          </p:nvGrpSpPr>
          <p:grpSpPr>
            <a:xfrm>
              <a:off x="1447800" y="1981201"/>
              <a:ext cx="1530547" cy="2133599"/>
              <a:chOff x="1447800" y="1981201"/>
              <a:chExt cx="1530547" cy="2133599"/>
            </a:xfrm>
          </p:grpSpPr>
          <p:grpSp>
            <p:nvGrpSpPr>
              <p:cNvPr id="12" name="Gruppo 11"/>
              <p:cNvGrpSpPr/>
              <p:nvPr/>
            </p:nvGrpSpPr>
            <p:grpSpPr>
              <a:xfrm>
                <a:off x="1447800" y="3429000"/>
                <a:ext cx="1209519" cy="685800"/>
                <a:chOff x="1447800" y="3429000"/>
                <a:chExt cx="1209519" cy="685800"/>
              </a:xfrm>
            </p:grpSpPr>
            <p:cxnSp>
              <p:nvCxnSpPr>
                <p:cNvPr id="16" name="Connettore 2 15"/>
                <p:cNvCxnSpPr/>
                <p:nvPr/>
              </p:nvCxnSpPr>
              <p:spPr>
                <a:xfrm flipH="1">
                  <a:off x="1600200" y="3810000"/>
                  <a:ext cx="152400" cy="3048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CasellaDiTesto 16"/>
                <p:cNvSpPr txBox="1"/>
                <p:nvPr/>
              </p:nvSpPr>
              <p:spPr>
                <a:xfrm>
                  <a:off x="1447800" y="3429000"/>
                  <a:ext cx="1209519" cy="492750"/>
                </a:xfrm>
                <a:prstGeom prst="rect">
                  <a:avLst/>
                </a:prstGeom>
                <a:noFill/>
                <a:ln>
                  <a:solidFill>
                    <a:srgbClr val="FF0000"/>
                  </a:solidFill>
                </a:ln>
              </p:spPr>
              <p:txBody>
                <a:bodyPr wrap="none" rtlCol="0">
                  <a:spAutoFit/>
                </a:bodyPr>
                <a:lstStyle/>
                <a:p>
                  <a:r>
                    <a:rPr lang="en-GB" sz="1350" dirty="0">
                      <a:solidFill>
                        <a:srgbClr val="FF0000"/>
                      </a:solidFill>
                    </a:rPr>
                    <a:t>NO QED</a:t>
                  </a:r>
                </a:p>
              </p:txBody>
            </p:sp>
          </p:grpSp>
          <p:grpSp>
            <p:nvGrpSpPr>
              <p:cNvPr id="13" name="Gruppo 12"/>
              <p:cNvGrpSpPr/>
              <p:nvPr/>
            </p:nvGrpSpPr>
            <p:grpSpPr>
              <a:xfrm>
                <a:off x="2013214" y="1981201"/>
                <a:ext cx="965133" cy="591180"/>
                <a:chOff x="1295400" y="3330250"/>
                <a:chExt cx="817527" cy="766130"/>
              </a:xfrm>
            </p:grpSpPr>
            <p:cxnSp>
              <p:nvCxnSpPr>
                <p:cNvPr id="14" name="Connettore 2 13"/>
                <p:cNvCxnSpPr/>
                <p:nvPr/>
              </p:nvCxnSpPr>
              <p:spPr>
                <a:xfrm flipH="1">
                  <a:off x="1295400" y="3798332"/>
                  <a:ext cx="302276" cy="298048"/>
                </a:xfrm>
                <a:prstGeom prst="straightConnector1">
                  <a:avLst/>
                </a:prstGeom>
                <a:ln w="19050">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15" name="CasellaDiTesto 14"/>
                <p:cNvSpPr txBox="1"/>
                <p:nvPr/>
              </p:nvSpPr>
              <p:spPr>
                <a:xfrm>
                  <a:off x="1447800" y="3330250"/>
                  <a:ext cx="665127" cy="638572"/>
                </a:xfrm>
                <a:prstGeom prst="rect">
                  <a:avLst/>
                </a:prstGeom>
                <a:noFill/>
                <a:ln>
                  <a:solidFill>
                    <a:schemeClr val="accent1"/>
                  </a:solidFill>
                </a:ln>
              </p:spPr>
              <p:txBody>
                <a:bodyPr wrap="none" rtlCol="0">
                  <a:spAutoFit/>
                </a:bodyPr>
                <a:lstStyle/>
                <a:p>
                  <a:r>
                    <a:rPr lang="en-GB" sz="1350" dirty="0">
                      <a:solidFill>
                        <a:schemeClr val="accent1"/>
                      </a:solidFill>
                    </a:rPr>
                    <a:t>QED</a:t>
                  </a:r>
                </a:p>
              </p:txBody>
            </p:sp>
          </p:grpSp>
        </p:grpSp>
      </p:grpSp>
      <p:grpSp>
        <p:nvGrpSpPr>
          <p:cNvPr id="3" name="Group 2">
            <a:extLst>
              <a:ext uri="{FF2B5EF4-FFF2-40B4-BE49-F238E27FC236}">
                <a16:creationId xmlns:a16="http://schemas.microsoft.com/office/drawing/2014/main" id="{1A2944E7-23BE-467A-B053-479FAECD2ACF}"/>
              </a:ext>
            </a:extLst>
          </p:cNvPr>
          <p:cNvGrpSpPr/>
          <p:nvPr/>
        </p:nvGrpSpPr>
        <p:grpSpPr>
          <a:xfrm>
            <a:off x="304800" y="990600"/>
            <a:ext cx="8711212" cy="2057401"/>
            <a:chOff x="432788" y="1725653"/>
            <a:chExt cx="8711212" cy="1931947"/>
          </a:xfrm>
        </p:grpSpPr>
        <p:pic>
          <p:nvPicPr>
            <p:cNvPr id="24" name="Screen Shot 2017-04-13 at 5.12.21 PM.png" descr="Screen Shot 2017-04-13 at 5.12.21 PM.png">
              <a:extLst>
                <a:ext uri="{FF2B5EF4-FFF2-40B4-BE49-F238E27FC236}">
                  <a16:creationId xmlns:a16="http://schemas.microsoft.com/office/drawing/2014/main" id="{BBC5A4B3-8378-427A-BAFD-9A584BAC8FB7}"/>
                </a:ext>
              </a:extLst>
            </p:cNvPr>
            <p:cNvPicPr>
              <a:picLocks noChangeAspect="1"/>
            </p:cNvPicPr>
            <p:nvPr/>
          </p:nvPicPr>
          <p:blipFill rotWithShape="1">
            <a:blip r:embed="rId4"/>
            <a:srcRect l="-1543" r="-2517" b="-5617"/>
            <a:stretch/>
          </p:blipFill>
          <p:spPr>
            <a:xfrm>
              <a:off x="2469232" y="1855348"/>
              <a:ext cx="3948307" cy="1402202"/>
            </a:xfrm>
            <a:prstGeom prst="rect">
              <a:avLst/>
            </a:prstGeom>
            <a:solidFill>
              <a:schemeClr val="bg1"/>
            </a:solidFill>
            <a:ln>
              <a:solidFill>
                <a:srgbClr val="0070C0"/>
              </a:solidFill>
            </a:ln>
            <a:effectLst>
              <a:outerShdw blurRad="50800" dist="38100" dir="2700000" algn="tl" rotWithShape="0">
                <a:prstClr val="black">
                  <a:alpha val="40000"/>
                </a:prstClr>
              </a:outerShdw>
            </a:effectLst>
          </p:spPr>
        </p:pic>
        <p:sp>
          <p:nvSpPr>
            <p:cNvPr id="4" name="CasellaDiTesto 3"/>
            <p:cNvSpPr txBox="1"/>
            <p:nvPr/>
          </p:nvSpPr>
          <p:spPr>
            <a:xfrm>
              <a:off x="6469732" y="1725653"/>
              <a:ext cx="2674268" cy="1705155"/>
            </a:xfrm>
            <a:prstGeom prst="rect">
              <a:avLst/>
            </a:prstGeom>
            <a:noFill/>
            <a:ln>
              <a:noFill/>
            </a:ln>
          </p:spPr>
          <p:txBody>
            <a:bodyPr wrap="square" rtlCol="0">
              <a:spAutoFit/>
            </a:bodyPr>
            <a:lstStyle/>
            <a:p>
              <a:pPr algn="ctr"/>
              <a:r>
                <a:rPr lang="en-US" sz="1600" b="1" dirty="0"/>
                <a:t>Weisskopf, V.C. (1936) </a:t>
              </a:r>
              <a:br>
                <a:rPr lang="en-US" sz="1600" b="1" dirty="0"/>
              </a:br>
              <a:r>
                <a:rPr lang="en-US" sz="1600" b="1" dirty="0"/>
                <a:t>Uber die </a:t>
              </a:r>
              <a:r>
                <a:rPr lang="en-US" sz="1600" b="1" dirty="0" err="1"/>
                <a:t>Elektrodynamik</a:t>
              </a:r>
              <a:r>
                <a:rPr lang="en-US" sz="1600" b="1" dirty="0"/>
                <a:t> des </a:t>
              </a:r>
              <a:r>
                <a:rPr lang="en-US" sz="1600" b="1" dirty="0" err="1"/>
                <a:t>Vakuums</a:t>
              </a:r>
              <a:r>
                <a:rPr lang="en-US" sz="1600" b="1" dirty="0"/>
                <a:t> auf </a:t>
              </a:r>
              <a:r>
                <a:rPr lang="en-US" sz="1600" b="1" dirty="0" err="1"/>
                <a:t>Grund</a:t>
              </a:r>
              <a:r>
                <a:rPr lang="en-US" sz="1600" b="1" dirty="0"/>
                <a:t> der </a:t>
              </a:r>
              <a:r>
                <a:rPr lang="en-US" sz="1600" b="1" dirty="0" err="1"/>
                <a:t>Quanten-theorie</a:t>
              </a:r>
              <a:r>
                <a:rPr lang="en-US" sz="1600" b="1" dirty="0"/>
                <a:t> des </a:t>
              </a:r>
              <a:r>
                <a:rPr lang="en-US" sz="1600" b="1" dirty="0" err="1"/>
                <a:t>Elektrons</a:t>
              </a:r>
              <a:r>
                <a:rPr lang="en-US" sz="1600" b="1" dirty="0"/>
                <a:t>. Det </a:t>
              </a:r>
              <a:r>
                <a:rPr lang="en-US" sz="1600" b="1" dirty="0" err="1"/>
                <a:t>Kgl</a:t>
              </a:r>
              <a:r>
                <a:rPr lang="en-US" sz="1600" b="1" dirty="0"/>
                <a:t> Danske </a:t>
              </a:r>
              <a:r>
                <a:rPr lang="en-US" sz="1600" b="1" dirty="0" err="1"/>
                <a:t>Viden</a:t>
              </a:r>
              <a:r>
                <a:rPr lang="en-US" sz="1600" b="1" dirty="0"/>
                <a:t> </a:t>
              </a:r>
              <a:r>
                <a:rPr lang="en-US" sz="1600" b="1" dirty="0" err="1"/>
                <a:t>Selskab</a:t>
              </a:r>
              <a:r>
                <a:rPr lang="en-US" sz="1600" b="1" dirty="0"/>
                <a:t> Mat </a:t>
              </a:r>
              <a:r>
                <a:rPr lang="en-US" sz="1600" b="1" dirty="0" err="1"/>
                <a:t>fys</a:t>
              </a:r>
              <a:r>
                <a:rPr lang="en-US" sz="1600" b="1" dirty="0"/>
                <a:t> </a:t>
              </a:r>
              <a:r>
                <a:rPr lang="en-US" sz="1600" b="1" dirty="0" err="1"/>
                <a:t>Medd</a:t>
              </a:r>
              <a:r>
                <a:rPr lang="en-US" sz="1600" b="1" dirty="0"/>
                <a:t> XIV 6:1–36</a:t>
              </a:r>
            </a:p>
          </p:txBody>
        </p:sp>
        <p:pic>
          <p:nvPicPr>
            <p:cNvPr id="20" name="Immagine 19"/>
            <p:cNvPicPr>
              <a:picLocks noChangeAspect="1"/>
            </p:cNvPicPr>
            <p:nvPr/>
          </p:nvPicPr>
          <p:blipFill>
            <a:blip r:embed="rId5"/>
            <a:stretch>
              <a:fillRect/>
            </a:stretch>
          </p:blipFill>
          <p:spPr>
            <a:xfrm>
              <a:off x="432788" y="1804363"/>
              <a:ext cx="1922144" cy="1853237"/>
            </a:xfrm>
            <a:prstGeom prst="rect">
              <a:avLst/>
            </a:prstGeom>
          </p:spPr>
        </p:pic>
      </p:grpSp>
    </p:spTree>
    <p:extLst>
      <p:ext uri="{BB962C8B-B14F-4D97-AF65-F5344CB8AC3E}">
        <p14:creationId xmlns:p14="http://schemas.microsoft.com/office/powerpoint/2010/main" val="2741331442"/>
      </p:ext>
    </p:extLst>
  </p:cSld>
  <p:clrMapOvr>
    <a:masterClrMapping/>
  </p:clrMapOvr>
  <mc:AlternateContent xmlns:mc="http://schemas.openxmlformats.org/markup-compatibility/2006" xmlns:p14="http://schemas.microsoft.com/office/powerpoint/2010/main">
    <mc:Choice Requires="p14">
      <p:transition p14:dur="10">
        <p:split orient="vert"/>
      </p:transition>
    </mc:Choice>
    <mc:Fallback xmlns="">
      <p:transition>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F6321A1-6757-F84F-AC5B-8FBED1E79BF1}"/>
              </a:ext>
            </a:extLst>
          </p:cNvPr>
          <p:cNvSpPr>
            <a:spLocks noGrp="1"/>
          </p:cNvSpPr>
          <p:nvPr>
            <p:ph type="title" idx="4294967295"/>
          </p:nvPr>
        </p:nvSpPr>
        <p:spPr>
          <a:xfrm>
            <a:off x="1554480" y="-7938"/>
            <a:ext cx="7589520" cy="998538"/>
          </a:xfrm>
        </p:spPr>
        <p:txBody>
          <a:bodyPr/>
          <a:lstStyle/>
          <a:p>
            <a:r>
              <a:rPr lang="en-US" i="1" dirty="0">
                <a:solidFill>
                  <a:schemeClr val="tx1"/>
                </a:solidFill>
              </a:rPr>
              <a:t>The IXPE Team</a:t>
            </a:r>
          </a:p>
        </p:txBody>
      </p:sp>
      <p:sp>
        <p:nvSpPr>
          <p:cNvPr id="2" name="TextBox 1"/>
          <p:cNvSpPr txBox="1"/>
          <p:nvPr/>
        </p:nvSpPr>
        <p:spPr>
          <a:xfrm>
            <a:off x="0" y="6019800"/>
            <a:ext cx="9144000" cy="400110"/>
          </a:xfrm>
          <a:prstGeom prst="rect">
            <a:avLst/>
          </a:prstGeom>
          <a:noFill/>
        </p:spPr>
        <p:txBody>
          <a:bodyPr wrap="square" rtlCol="0">
            <a:spAutoFit/>
          </a:bodyPr>
          <a:lstStyle/>
          <a:p>
            <a:pPr algn="ctr"/>
            <a:r>
              <a:rPr lang="en-US" sz="2000" b="1" dirty="0"/>
              <a:t>SAT currently comprises &gt; 100 scientists from 12 countries</a:t>
            </a:r>
          </a:p>
        </p:txBody>
      </p:sp>
      <p:pic>
        <p:nvPicPr>
          <p:cNvPr id="4" name="Picture 3">
            <a:extLst>
              <a:ext uri="{FF2B5EF4-FFF2-40B4-BE49-F238E27FC236}">
                <a16:creationId xmlns:a16="http://schemas.microsoft.com/office/drawing/2014/main" id="{C09E0825-9414-4453-A527-518C1F35AE31}"/>
              </a:ext>
            </a:extLst>
          </p:cNvPr>
          <p:cNvPicPr>
            <a:picLocks noChangeAspect="1"/>
          </p:cNvPicPr>
          <p:nvPr/>
        </p:nvPicPr>
        <p:blipFill>
          <a:blip r:embed="rId3"/>
          <a:stretch>
            <a:fillRect/>
          </a:stretch>
        </p:blipFill>
        <p:spPr>
          <a:xfrm>
            <a:off x="643890" y="1299210"/>
            <a:ext cx="7889189" cy="4663440"/>
          </a:xfrm>
          <a:prstGeom prst="rect">
            <a:avLst/>
          </a:prstGeom>
        </p:spPr>
      </p:pic>
    </p:spTree>
    <p:extLst>
      <p:ext uri="{BB962C8B-B14F-4D97-AF65-F5344CB8AC3E}">
        <p14:creationId xmlns:p14="http://schemas.microsoft.com/office/powerpoint/2010/main" val="35452007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447311-537A-4B68-B051-755D2DFF7A2B}"/>
              </a:ext>
            </a:extLst>
          </p:cNvPr>
          <p:cNvPicPr>
            <a:picLocks noChangeAspect="1"/>
          </p:cNvPicPr>
          <p:nvPr/>
        </p:nvPicPr>
        <p:blipFill>
          <a:blip r:embed="rId2"/>
          <a:stretch>
            <a:fillRect/>
          </a:stretch>
        </p:blipFill>
        <p:spPr>
          <a:xfrm>
            <a:off x="400982" y="1066800"/>
            <a:ext cx="3561418" cy="5029200"/>
          </a:xfrm>
          <a:prstGeom prst="rect">
            <a:avLst/>
          </a:prstGeom>
        </p:spPr>
      </p:pic>
      <p:pic>
        <p:nvPicPr>
          <p:cNvPr id="5" name="Picture 4">
            <a:extLst>
              <a:ext uri="{FF2B5EF4-FFF2-40B4-BE49-F238E27FC236}">
                <a16:creationId xmlns:a16="http://schemas.microsoft.com/office/drawing/2014/main" id="{C530D8E4-E986-466E-9077-D5D4F57F4734}"/>
              </a:ext>
            </a:extLst>
          </p:cNvPr>
          <p:cNvPicPr>
            <a:picLocks noChangeAspect="1"/>
          </p:cNvPicPr>
          <p:nvPr/>
        </p:nvPicPr>
        <p:blipFill>
          <a:blip r:embed="rId3"/>
          <a:stretch>
            <a:fillRect/>
          </a:stretch>
        </p:blipFill>
        <p:spPr>
          <a:xfrm>
            <a:off x="5334000" y="1066800"/>
            <a:ext cx="3352800" cy="5029200"/>
          </a:xfrm>
          <a:prstGeom prst="rect">
            <a:avLst/>
          </a:prstGeom>
        </p:spPr>
      </p:pic>
      <p:sp>
        <p:nvSpPr>
          <p:cNvPr id="6" name="TextBox 5">
            <a:extLst>
              <a:ext uri="{FF2B5EF4-FFF2-40B4-BE49-F238E27FC236}">
                <a16:creationId xmlns:a16="http://schemas.microsoft.com/office/drawing/2014/main" id="{8AC1D87B-F471-4CB1-9110-E2D09A963070}"/>
              </a:ext>
            </a:extLst>
          </p:cNvPr>
          <p:cNvSpPr txBox="1"/>
          <p:nvPr/>
        </p:nvSpPr>
        <p:spPr>
          <a:xfrm>
            <a:off x="1828800" y="177225"/>
            <a:ext cx="7315200" cy="584775"/>
          </a:xfrm>
          <a:prstGeom prst="rect">
            <a:avLst/>
          </a:prstGeom>
          <a:noFill/>
        </p:spPr>
        <p:txBody>
          <a:bodyPr wrap="square" rtlCol="0">
            <a:spAutoFit/>
          </a:bodyPr>
          <a:lstStyle/>
          <a:p>
            <a:pPr algn="ctr"/>
            <a:r>
              <a:rPr lang="en-US" sz="3200" b="1" i="1" dirty="0">
                <a:latin typeface="+mj-lt"/>
              </a:rPr>
              <a:t>Launch (December 9, 2021) </a:t>
            </a:r>
            <a:endParaRPr lang="en-US" sz="3200" dirty="0">
              <a:latin typeface="+mj-lt"/>
            </a:endParaRPr>
          </a:p>
        </p:txBody>
      </p:sp>
      <p:sp>
        <p:nvSpPr>
          <p:cNvPr id="7" name="TextBox 6">
            <a:extLst>
              <a:ext uri="{FF2B5EF4-FFF2-40B4-BE49-F238E27FC236}">
                <a16:creationId xmlns:a16="http://schemas.microsoft.com/office/drawing/2014/main" id="{E94ABA49-B483-422B-8C56-9AF4BBD3A0FF}"/>
              </a:ext>
            </a:extLst>
          </p:cNvPr>
          <p:cNvSpPr txBox="1"/>
          <p:nvPr/>
        </p:nvSpPr>
        <p:spPr>
          <a:xfrm>
            <a:off x="0" y="6096000"/>
            <a:ext cx="9144000" cy="707886"/>
          </a:xfrm>
          <a:prstGeom prst="rect">
            <a:avLst/>
          </a:prstGeom>
          <a:noFill/>
        </p:spPr>
        <p:txBody>
          <a:bodyPr wrap="square" rtlCol="0">
            <a:spAutoFit/>
          </a:bodyPr>
          <a:lstStyle/>
          <a:p>
            <a:pPr algn="ctr"/>
            <a:r>
              <a:rPr lang="en-US" sz="2000" b="1" dirty="0"/>
              <a:t>Equatorial Orbit</a:t>
            </a:r>
          </a:p>
          <a:p>
            <a:pPr algn="ctr"/>
            <a:r>
              <a:rPr lang="en-US" sz="2000" b="1" dirty="0"/>
              <a:t>600 km altitude</a:t>
            </a:r>
          </a:p>
        </p:txBody>
      </p:sp>
    </p:spTree>
    <p:extLst>
      <p:ext uri="{BB962C8B-B14F-4D97-AF65-F5344CB8AC3E}">
        <p14:creationId xmlns:p14="http://schemas.microsoft.com/office/powerpoint/2010/main" val="4645245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4BB7752-E2E6-4BB0-BBD1-637C571BDBF2}"/>
              </a:ext>
            </a:extLst>
          </p:cNvPr>
          <p:cNvSpPr txBox="1"/>
          <p:nvPr/>
        </p:nvSpPr>
        <p:spPr>
          <a:xfrm>
            <a:off x="1828800" y="177225"/>
            <a:ext cx="7315200" cy="584775"/>
          </a:xfrm>
          <a:prstGeom prst="rect">
            <a:avLst/>
          </a:prstGeom>
          <a:noFill/>
        </p:spPr>
        <p:txBody>
          <a:bodyPr wrap="square" rtlCol="0">
            <a:spAutoFit/>
          </a:bodyPr>
          <a:lstStyle/>
          <a:p>
            <a:pPr algn="ctr"/>
            <a:r>
              <a:rPr lang="en-US" sz="3200" b="1" i="1">
                <a:latin typeface="+mj-lt"/>
              </a:rPr>
              <a:t>Release from the Falcon 9</a:t>
            </a:r>
            <a:endParaRPr lang="en-US" sz="3200" b="1" i="1" dirty="0">
              <a:latin typeface="+mj-lt"/>
            </a:endParaRPr>
          </a:p>
        </p:txBody>
      </p:sp>
      <p:pic>
        <p:nvPicPr>
          <p:cNvPr id="3" name="Picture 2">
            <a:extLst>
              <a:ext uri="{FF2B5EF4-FFF2-40B4-BE49-F238E27FC236}">
                <a16:creationId xmlns:a16="http://schemas.microsoft.com/office/drawing/2014/main" id="{6E1EF234-01A0-480E-8C73-4B8289FEA234}"/>
              </a:ext>
            </a:extLst>
          </p:cNvPr>
          <p:cNvPicPr>
            <a:picLocks noChangeAspect="1"/>
          </p:cNvPicPr>
          <p:nvPr/>
        </p:nvPicPr>
        <p:blipFill>
          <a:blip r:embed="rId2"/>
          <a:stretch>
            <a:fillRect/>
          </a:stretch>
        </p:blipFill>
        <p:spPr>
          <a:xfrm>
            <a:off x="304800" y="1752600"/>
            <a:ext cx="3836525" cy="4297680"/>
          </a:xfrm>
          <a:prstGeom prst="rect">
            <a:avLst/>
          </a:prstGeom>
        </p:spPr>
      </p:pic>
      <p:pic>
        <p:nvPicPr>
          <p:cNvPr id="6" name="Picture 5">
            <a:extLst>
              <a:ext uri="{FF2B5EF4-FFF2-40B4-BE49-F238E27FC236}">
                <a16:creationId xmlns:a16="http://schemas.microsoft.com/office/drawing/2014/main" id="{6E7B2C7F-5F7E-4739-8FEA-2EB297438687}"/>
              </a:ext>
            </a:extLst>
          </p:cNvPr>
          <p:cNvPicPr>
            <a:picLocks noChangeAspect="1"/>
          </p:cNvPicPr>
          <p:nvPr/>
        </p:nvPicPr>
        <p:blipFill>
          <a:blip r:embed="rId3"/>
          <a:stretch>
            <a:fillRect/>
          </a:stretch>
        </p:blipFill>
        <p:spPr>
          <a:xfrm>
            <a:off x="4572000" y="2209800"/>
            <a:ext cx="4257675" cy="3133725"/>
          </a:xfrm>
          <a:prstGeom prst="rect">
            <a:avLst/>
          </a:prstGeom>
        </p:spPr>
      </p:pic>
    </p:spTree>
    <p:extLst>
      <p:ext uri="{BB962C8B-B14F-4D97-AF65-F5344CB8AC3E}">
        <p14:creationId xmlns:p14="http://schemas.microsoft.com/office/powerpoint/2010/main" val="17337202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939F8D-8DF3-C041-9B21-560F03D5F117}"/>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6200000">
            <a:off x="2439181" y="-281160"/>
            <a:ext cx="4395179" cy="7772400"/>
          </a:xfrm>
          <a:prstGeom prst="rect">
            <a:avLst/>
          </a:prstGeom>
        </p:spPr>
      </p:pic>
      <p:sp>
        <p:nvSpPr>
          <p:cNvPr id="3" name="Rectangle 2"/>
          <p:cNvSpPr/>
          <p:nvPr/>
        </p:nvSpPr>
        <p:spPr>
          <a:xfrm>
            <a:off x="1554480" y="177225"/>
            <a:ext cx="7589520" cy="584775"/>
          </a:xfrm>
          <a:prstGeom prst="rect">
            <a:avLst/>
          </a:prstGeom>
        </p:spPr>
        <p:txBody>
          <a:bodyPr wrap="square">
            <a:spAutoFit/>
          </a:bodyPr>
          <a:lstStyle/>
          <a:p>
            <a:pPr algn="ctr"/>
            <a:r>
              <a:rPr lang="en-US" sz="3200" b="1" i="1" cap="small" dirty="0">
                <a:latin typeface="+mj-lt"/>
                <a:cs typeface="Times New Roman" panose="02020603050405020304" pitchFamily="18" charset="0"/>
              </a:rPr>
              <a:t>IXPE Deployed</a:t>
            </a:r>
          </a:p>
        </p:txBody>
      </p:sp>
      <p:sp>
        <p:nvSpPr>
          <p:cNvPr id="6" name="TextBox 5"/>
          <p:cNvSpPr txBox="1"/>
          <p:nvPr/>
        </p:nvSpPr>
        <p:spPr>
          <a:xfrm>
            <a:off x="1638300" y="5956917"/>
            <a:ext cx="5867400" cy="830997"/>
          </a:xfrm>
          <a:prstGeom prst="rect">
            <a:avLst/>
          </a:prstGeom>
          <a:noFill/>
        </p:spPr>
        <p:txBody>
          <a:bodyPr wrap="square" rtlCol="0">
            <a:spAutoFit/>
          </a:bodyPr>
          <a:lstStyle/>
          <a:p>
            <a:pPr algn="ctr"/>
            <a:r>
              <a:rPr lang="en-US" sz="2400" b="1" dirty="0"/>
              <a:t>5.2 m total length</a:t>
            </a:r>
          </a:p>
          <a:p>
            <a:pPr algn="ctr"/>
            <a:r>
              <a:rPr lang="en-US" sz="2400" b="1" dirty="0"/>
              <a:t>4.0 m focal length</a:t>
            </a:r>
          </a:p>
        </p:txBody>
      </p:sp>
      <p:sp>
        <p:nvSpPr>
          <p:cNvPr id="7" name="TextBox 6"/>
          <p:cNvSpPr txBox="1"/>
          <p:nvPr/>
        </p:nvSpPr>
        <p:spPr>
          <a:xfrm>
            <a:off x="762000" y="5385780"/>
            <a:ext cx="2133600" cy="830997"/>
          </a:xfrm>
          <a:prstGeom prst="rect">
            <a:avLst/>
          </a:prstGeom>
          <a:noFill/>
        </p:spPr>
        <p:txBody>
          <a:bodyPr wrap="square" rtlCol="0">
            <a:spAutoFit/>
          </a:bodyPr>
          <a:lstStyle/>
          <a:p>
            <a:pPr algn="ctr"/>
            <a:r>
              <a:rPr lang="en-US" sz="2400" b="1" dirty="0"/>
              <a:t>Forward Star Tracker</a:t>
            </a:r>
          </a:p>
        </p:txBody>
      </p:sp>
      <p:sp>
        <p:nvSpPr>
          <p:cNvPr id="11" name="TextBox 10"/>
          <p:cNvSpPr txBox="1"/>
          <p:nvPr/>
        </p:nvSpPr>
        <p:spPr>
          <a:xfrm>
            <a:off x="4114801" y="2674203"/>
            <a:ext cx="1104162" cy="830997"/>
          </a:xfrm>
          <a:prstGeom prst="rect">
            <a:avLst/>
          </a:prstGeom>
          <a:noFill/>
        </p:spPr>
        <p:txBody>
          <a:bodyPr wrap="square" rtlCol="0">
            <a:spAutoFit/>
          </a:bodyPr>
          <a:lstStyle/>
          <a:p>
            <a:pPr algn="ctr"/>
            <a:r>
              <a:rPr lang="en-US" sz="2400" b="1" dirty="0"/>
              <a:t>DU</a:t>
            </a:r>
            <a:br>
              <a:rPr lang="en-US" sz="2400" b="1" dirty="0"/>
            </a:br>
            <a:r>
              <a:rPr lang="en-US" sz="2400" b="1" dirty="0"/>
              <a:t>(1 of 3)</a:t>
            </a:r>
          </a:p>
        </p:txBody>
      </p:sp>
      <p:cxnSp>
        <p:nvCxnSpPr>
          <p:cNvPr id="13" name="Straight Arrow Connector 12"/>
          <p:cNvCxnSpPr>
            <a:cxnSpLocks/>
          </p:cNvCxnSpPr>
          <p:nvPr/>
        </p:nvCxnSpPr>
        <p:spPr>
          <a:xfrm>
            <a:off x="5231167" y="3124201"/>
            <a:ext cx="1456549" cy="381642"/>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751949" y="2782669"/>
            <a:ext cx="1104162" cy="830997"/>
          </a:xfrm>
          <a:prstGeom prst="rect">
            <a:avLst/>
          </a:prstGeom>
          <a:noFill/>
        </p:spPr>
        <p:txBody>
          <a:bodyPr wrap="square" rtlCol="0">
            <a:spAutoFit/>
          </a:bodyPr>
          <a:lstStyle/>
          <a:p>
            <a:pPr algn="ctr"/>
            <a:r>
              <a:rPr lang="en-US" sz="2400" b="1" dirty="0"/>
              <a:t>MMA</a:t>
            </a:r>
            <a:br>
              <a:rPr lang="en-US" sz="2400" b="1" dirty="0"/>
            </a:br>
            <a:r>
              <a:rPr lang="en-US" sz="2400" b="1" dirty="0"/>
              <a:t>(1 of 3</a:t>
            </a:r>
            <a:r>
              <a:rPr lang="en-US" sz="2400" dirty="0"/>
              <a:t>)</a:t>
            </a:r>
          </a:p>
        </p:txBody>
      </p:sp>
      <p:cxnSp>
        <p:nvCxnSpPr>
          <p:cNvPr id="16" name="Straight Arrow Connector 15"/>
          <p:cNvCxnSpPr>
            <a:cxnSpLocks/>
            <a:stCxn id="14" idx="1"/>
          </p:cNvCxnSpPr>
          <p:nvPr/>
        </p:nvCxnSpPr>
        <p:spPr>
          <a:xfrm flipH="1">
            <a:off x="1295401" y="3198168"/>
            <a:ext cx="1456548" cy="307675"/>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cxnSpLocks/>
            <a:stCxn id="7" idx="0"/>
          </p:cNvCxnSpPr>
          <p:nvPr/>
        </p:nvCxnSpPr>
        <p:spPr>
          <a:xfrm flipH="1" flipV="1">
            <a:off x="1219200" y="4038600"/>
            <a:ext cx="609600" cy="1347180"/>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32947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a:extLst>
              <a:ext uri="{FF2B5EF4-FFF2-40B4-BE49-F238E27FC236}">
                <a16:creationId xmlns:a16="http://schemas.microsoft.com/office/drawing/2014/main" id="{FC8F1620-6744-124E-B4BF-6E0B54D75DA2}"/>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20980" b="62917"/>
          <a:stretch/>
        </p:blipFill>
        <p:spPr>
          <a:xfrm>
            <a:off x="228600" y="3629054"/>
            <a:ext cx="2489886" cy="2543146"/>
          </a:xfrm>
          <a:prstGeom prst="rect">
            <a:avLst/>
          </a:prstGeom>
        </p:spPr>
      </p:pic>
      <p:sp>
        <p:nvSpPr>
          <p:cNvPr id="2" name="Title 1"/>
          <p:cNvSpPr>
            <a:spLocks noGrp="1"/>
          </p:cNvSpPr>
          <p:nvPr>
            <p:ph type="title"/>
          </p:nvPr>
        </p:nvSpPr>
        <p:spPr>
          <a:xfrm>
            <a:off x="1527700" y="-7961"/>
            <a:ext cx="7586028" cy="998559"/>
          </a:xfrm>
        </p:spPr>
        <p:txBody>
          <a:bodyPr/>
          <a:lstStyle/>
          <a:p>
            <a:r>
              <a:rPr lang="en-US" i="1" dirty="0">
                <a:solidFill>
                  <a:schemeClr val="tx1"/>
                </a:solidFill>
              </a:rPr>
              <a:t>Shield and Collimator Suppress Background</a:t>
            </a:r>
          </a:p>
        </p:txBody>
      </p:sp>
      <p:grpSp>
        <p:nvGrpSpPr>
          <p:cNvPr id="6" name="Group 5"/>
          <p:cNvGrpSpPr/>
          <p:nvPr/>
        </p:nvGrpSpPr>
        <p:grpSpPr>
          <a:xfrm>
            <a:off x="1089507" y="1676400"/>
            <a:ext cx="8054494" cy="3124201"/>
            <a:chOff x="990601" y="2426042"/>
            <a:chExt cx="8138997" cy="3002826"/>
          </a:xfrm>
        </p:grpSpPr>
        <p:sp>
          <p:nvSpPr>
            <p:cNvPr id="8" name="TextBox 7"/>
            <p:cNvSpPr txBox="1"/>
            <p:nvPr/>
          </p:nvSpPr>
          <p:spPr>
            <a:xfrm>
              <a:off x="2815642" y="4748483"/>
              <a:ext cx="914400" cy="68038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rPr>
                <a:t>X-ray</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rPr>
                <a:t>Shield</a:t>
              </a:r>
            </a:p>
          </p:txBody>
        </p:sp>
        <p:sp>
          <p:nvSpPr>
            <p:cNvPr id="9" name="Moon 8"/>
            <p:cNvSpPr/>
            <p:nvPr/>
          </p:nvSpPr>
          <p:spPr>
            <a:xfrm flipH="1">
              <a:off x="6582730" y="3514374"/>
              <a:ext cx="90347" cy="482183"/>
            </a:xfrm>
            <a:prstGeom prst="moon">
              <a:avLst>
                <a:gd name="adj" fmla="val 72362"/>
              </a:avLst>
            </a:prstGeom>
            <a:solidFill>
              <a:srgbClr val="FF0000"/>
            </a:solidFill>
            <a:ln w="127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0" name="Rectangle 9"/>
            <p:cNvSpPr/>
            <p:nvPr/>
          </p:nvSpPr>
          <p:spPr>
            <a:xfrm>
              <a:off x="1475528" y="3312942"/>
              <a:ext cx="415893" cy="128016"/>
            </a:xfrm>
            <a:prstGeom prst="rect">
              <a:avLst/>
            </a:prstGeom>
            <a:solidFill>
              <a:srgbClr val="4F81BD">
                <a:lumMod val="20000"/>
                <a:lumOff val="80000"/>
              </a:srgbClr>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1" name="Can 10"/>
            <p:cNvSpPr/>
            <p:nvPr/>
          </p:nvSpPr>
          <p:spPr>
            <a:xfrm rot="5400000" flipH="1">
              <a:off x="5797069" y="3145402"/>
              <a:ext cx="457200" cy="1200396"/>
            </a:xfrm>
            <a:prstGeom prst="can">
              <a:avLst>
                <a:gd name="adj" fmla="val 15095"/>
              </a:avLst>
            </a:prstGeom>
            <a:solidFill>
              <a:srgbClr val="4F81BD">
                <a:lumMod val="20000"/>
                <a:lumOff val="80000"/>
              </a:srgbClr>
            </a:solidFill>
            <a:ln w="127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2" name="Rectangle 11"/>
            <p:cNvSpPr>
              <a:spLocks/>
            </p:cNvSpPr>
            <p:nvPr/>
          </p:nvSpPr>
          <p:spPr>
            <a:xfrm rot="16200000">
              <a:off x="976818" y="3127037"/>
              <a:ext cx="512493" cy="484928"/>
            </a:xfrm>
            <a:prstGeom prst="rect">
              <a:avLst/>
            </a:prstGeom>
            <a:solidFill>
              <a:srgbClr val="4F81BD">
                <a:lumMod val="20000"/>
                <a:lumOff val="80000"/>
              </a:srgbClr>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cxnSp>
          <p:nvCxnSpPr>
            <p:cNvPr id="13" name="Straight Connector 12"/>
            <p:cNvCxnSpPr/>
            <p:nvPr/>
          </p:nvCxnSpPr>
          <p:spPr>
            <a:xfrm>
              <a:off x="1037336" y="3369501"/>
              <a:ext cx="6858000" cy="0"/>
            </a:xfrm>
            <a:prstGeom prst="line">
              <a:avLst/>
            </a:prstGeom>
            <a:noFill/>
            <a:ln w="3175" cap="flat" cmpd="sng" algn="ctr">
              <a:solidFill>
                <a:sysClr val="windowText" lastClr="000000"/>
              </a:solidFill>
              <a:prstDash val="dash"/>
            </a:ln>
            <a:effectLst/>
          </p:spPr>
        </p:cxnSp>
        <p:sp>
          <p:nvSpPr>
            <p:cNvPr id="14" name="Can 13"/>
            <p:cNvSpPr/>
            <p:nvPr/>
          </p:nvSpPr>
          <p:spPr>
            <a:xfrm rot="5400000" flipH="1">
              <a:off x="5807901" y="3235011"/>
              <a:ext cx="318262" cy="1083122"/>
            </a:xfrm>
            <a:prstGeom prst="can">
              <a:avLst>
                <a:gd name="adj" fmla="val 2016"/>
              </a:avLst>
            </a:prstGeom>
            <a:solidFill>
              <a:sysClr val="windowText" lastClr="000000"/>
            </a:solidFill>
            <a:ln w="127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cxnSp>
          <p:nvCxnSpPr>
            <p:cNvPr id="15" name="Straight Connector 14"/>
            <p:cNvCxnSpPr>
              <a:stCxn id="12" idx="0"/>
            </p:cNvCxnSpPr>
            <p:nvPr/>
          </p:nvCxnSpPr>
          <p:spPr>
            <a:xfrm flipV="1">
              <a:off x="990601" y="3003450"/>
              <a:ext cx="6173565" cy="366051"/>
            </a:xfrm>
            <a:prstGeom prst="line">
              <a:avLst/>
            </a:prstGeom>
            <a:noFill/>
            <a:ln w="12700" cap="flat" cmpd="sng" algn="ctr">
              <a:solidFill>
                <a:srgbClr val="FF0000"/>
              </a:solidFill>
              <a:prstDash val="solid"/>
            </a:ln>
            <a:effectLst/>
          </p:spPr>
        </p:cxnSp>
        <p:cxnSp>
          <p:nvCxnSpPr>
            <p:cNvPr id="16" name="Straight Arrow Connector 15"/>
            <p:cNvCxnSpPr/>
            <p:nvPr/>
          </p:nvCxnSpPr>
          <p:spPr>
            <a:xfrm flipH="1">
              <a:off x="6873803" y="2960981"/>
              <a:ext cx="822960" cy="60163"/>
            </a:xfrm>
            <a:prstGeom prst="straightConnector1">
              <a:avLst/>
            </a:prstGeom>
            <a:noFill/>
            <a:ln w="12700" cap="flat" cmpd="sng" algn="ctr">
              <a:solidFill>
                <a:srgbClr val="FF0000"/>
              </a:solidFill>
              <a:prstDash val="solid"/>
              <a:tailEnd type="triangle"/>
            </a:ln>
            <a:effectLst/>
          </p:spPr>
        </p:cxnSp>
        <p:cxnSp>
          <p:nvCxnSpPr>
            <p:cNvPr id="17" name="Straight Connector 16"/>
            <p:cNvCxnSpPr/>
            <p:nvPr/>
          </p:nvCxnSpPr>
          <p:spPr>
            <a:xfrm flipV="1">
              <a:off x="6568471" y="3572855"/>
              <a:ext cx="1280160" cy="6150"/>
            </a:xfrm>
            <a:prstGeom prst="line">
              <a:avLst/>
            </a:prstGeom>
            <a:noFill/>
            <a:ln w="12700" cap="flat" cmpd="sng" algn="ctr">
              <a:solidFill>
                <a:srgbClr val="9BBB59">
                  <a:lumMod val="50000"/>
                </a:srgbClr>
              </a:solidFill>
              <a:prstDash val="solid"/>
            </a:ln>
            <a:effectLst/>
          </p:spPr>
        </p:cxnSp>
        <p:cxnSp>
          <p:nvCxnSpPr>
            <p:cNvPr id="18" name="Straight Arrow Connector 17"/>
            <p:cNvCxnSpPr/>
            <p:nvPr/>
          </p:nvCxnSpPr>
          <p:spPr>
            <a:xfrm flipH="1">
              <a:off x="7271787" y="3570312"/>
              <a:ext cx="434452" cy="880"/>
            </a:xfrm>
            <a:prstGeom prst="straightConnector1">
              <a:avLst/>
            </a:prstGeom>
            <a:noFill/>
            <a:ln w="9525" cap="flat" cmpd="sng" algn="ctr">
              <a:solidFill>
                <a:srgbClr val="9BBB59">
                  <a:lumMod val="50000"/>
                </a:srgbClr>
              </a:solidFill>
              <a:prstDash val="solid"/>
              <a:tailEnd type="triangle"/>
            </a:ln>
            <a:effectLst/>
          </p:spPr>
        </p:cxnSp>
        <p:cxnSp>
          <p:nvCxnSpPr>
            <p:cNvPr id="19" name="Straight Arrow Connector 18"/>
            <p:cNvCxnSpPr/>
            <p:nvPr/>
          </p:nvCxnSpPr>
          <p:spPr>
            <a:xfrm flipH="1">
              <a:off x="7266265" y="3193905"/>
              <a:ext cx="434452" cy="880"/>
            </a:xfrm>
            <a:prstGeom prst="straightConnector1">
              <a:avLst/>
            </a:prstGeom>
            <a:noFill/>
            <a:ln w="9525" cap="flat" cmpd="sng" algn="ctr">
              <a:solidFill>
                <a:srgbClr val="9BBB59">
                  <a:lumMod val="50000"/>
                </a:srgbClr>
              </a:solidFill>
              <a:prstDash val="solid"/>
              <a:tailEnd type="triangle"/>
            </a:ln>
            <a:effectLst/>
          </p:spPr>
        </p:cxnSp>
        <p:cxnSp>
          <p:nvCxnSpPr>
            <p:cNvPr id="20" name="Straight Connector 19"/>
            <p:cNvCxnSpPr/>
            <p:nvPr/>
          </p:nvCxnSpPr>
          <p:spPr>
            <a:xfrm flipV="1">
              <a:off x="1501386" y="3237669"/>
              <a:ext cx="3891137" cy="126498"/>
            </a:xfrm>
            <a:prstGeom prst="line">
              <a:avLst/>
            </a:prstGeom>
            <a:noFill/>
            <a:ln w="12700" cap="flat" cmpd="sng" algn="ctr">
              <a:solidFill>
                <a:srgbClr val="9BBB59">
                  <a:lumMod val="50000"/>
                </a:srgbClr>
              </a:solidFill>
              <a:prstDash val="solid"/>
            </a:ln>
            <a:effectLst/>
          </p:spPr>
        </p:cxnSp>
        <p:cxnSp>
          <p:nvCxnSpPr>
            <p:cNvPr id="21" name="Straight Connector 20"/>
            <p:cNvCxnSpPr/>
            <p:nvPr/>
          </p:nvCxnSpPr>
          <p:spPr>
            <a:xfrm flipH="1" flipV="1">
              <a:off x="1492470" y="3382412"/>
              <a:ext cx="3917730" cy="181193"/>
            </a:xfrm>
            <a:prstGeom prst="line">
              <a:avLst/>
            </a:prstGeom>
            <a:noFill/>
            <a:ln w="12700" cap="flat" cmpd="sng" algn="ctr">
              <a:solidFill>
                <a:srgbClr val="9BBB59">
                  <a:lumMod val="50000"/>
                </a:srgbClr>
              </a:solidFill>
              <a:prstDash val="solid"/>
            </a:ln>
            <a:effectLst/>
          </p:spPr>
        </p:cxnSp>
        <p:cxnSp>
          <p:nvCxnSpPr>
            <p:cNvPr id="22" name="Straight Arrow Connector 21"/>
            <p:cNvCxnSpPr>
              <a:cxnSpLocks/>
              <a:stCxn id="31" idx="0"/>
              <a:endCxn id="28" idx="2"/>
            </p:cNvCxnSpPr>
            <p:nvPr/>
          </p:nvCxnSpPr>
          <p:spPr>
            <a:xfrm flipH="1" flipV="1">
              <a:off x="6024823" y="4467770"/>
              <a:ext cx="9142" cy="538065"/>
            </a:xfrm>
            <a:prstGeom prst="straightConnector1">
              <a:avLst/>
            </a:prstGeom>
            <a:noFill/>
            <a:ln w="9525" cap="flat" cmpd="sng" algn="ctr">
              <a:solidFill>
                <a:sysClr val="windowText" lastClr="000000"/>
              </a:solidFill>
              <a:prstDash val="solid"/>
              <a:tailEnd type="triangle"/>
            </a:ln>
            <a:effectLst/>
          </p:spPr>
        </p:cxnSp>
        <p:cxnSp>
          <p:nvCxnSpPr>
            <p:cNvPr id="23" name="Straight Arrow Connector 22"/>
            <p:cNvCxnSpPr/>
            <p:nvPr/>
          </p:nvCxnSpPr>
          <p:spPr>
            <a:xfrm flipH="1">
              <a:off x="6574089" y="2664596"/>
              <a:ext cx="161417" cy="341635"/>
            </a:xfrm>
            <a:prstGeom prst="straightConnector1">
              <a:avLst/>
            </a:prstGeom>
            <a:noFill/>
            <a:ln w="9525" cap="flat" cmpd="sng" algn="ctr">
              <a:solidFill>
                <a:sysClr val="windowText" lastClr="000000"/>
              </a:solidFill>
              <a:prstDash val="solid"/>
              <a:tailEnd type="triangle"/>
            </a:ln>
            <a:effectLst/>
          </p:spPr>
        </p:cxnSp>
        <p:sp>
          <p:nvSpPr>
            <p:cNvPr id="24" name="TextBox 23"/>
            <p:cNvSpPr txBox="1"/>
            <p:nvPr/>
          </p:nvSpPr>
          <p:spPr>
            <a:xfrm>
              <a:off x="6339871" y="2426042"/>
              <a:ext cx="1279530"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rPr>
                <a:t>Shield</a:t>
              </a:r>
            </a:p>
          </p:txBody>
        </p:sp>
        <p:cxnSp>
          <p:nvCxnSpPr>
            <p:cNvPr id="25" name="Straight Arrow Connector 24"/>
            <p:cNvCxnSpPr/>
            <p:nvPr/>
          </p:nvCxnSpPr>
          <p:spPr>
            <a:xfrm flipH="1">
              <a:off x="1538505" y="2847783"/>
              <a:ext cx="456966" cy="326076"/>
            </a:xfrm>
            <a:prstGeom prst="straightConnector1">
              <a:avLst/>
            </a:prstGeom>
            <a:noFill/>
            <a:ln w="9525" cap="flat" cmpd="sng" algn="ctr">
              <a:solidFill>
                <a:sysClr val="windowText" lastClr="000000"/>
              </a:solidFill>
              <a:prstDash val="solid"/>
              <a:tailEnd type="triangle"/>
            </a:ln>
            <a:effectLst/>
          </p:spPr>
        </p:cxnSp>
        <p:sp>
          <p:nvSpPr>
            <p:cNvPr id="26" name="TextBox 25"/>
            <p:cNvSpPr txBox="1"/>
            <p:nvPr/>
          </p:nvSpPr>
          <p:spPr>
            <a:xfrm>
              <a:off x="2033044" y="2636510"/>
              <a:ext cx="1860591" cy="38456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rPr>
                <a:t>Detector unit</a:t>
              </a:r>
            </a:p>
          </p:txBody>
        </p:sp>
        <p:sp>
          <p:nvSpPr>
            <p:cNvPr id="27" name="Can 26"/>
            <p:cNvSpPr/>
            <p:nvPr/>
          </p:nvSpPr>
          <p:spPr>
            <a:xfrm rot="5400000" flipH="1">
              <a:off x="5733256" y="2811964"/>
              <a:ext cx="548640" cy="1228634"/>
            </a:xfrm>
            <a:prstGeom prst="can">
              <a:avLst/>
            </a:prstGeom>
            <a:solidFill>
              <a:srgbClr val="4F81BD">
                <a:lumMod val="20000"/>
                <a:lumOff val="80000"/>
              </a:srgbClr>
            </a:solidFill>
            <a:ln w="127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28" name="Can 27"/>
            <p:cNvSpPr/>
            <p:nvPr/>
          </p:nvSpPr>
          <p:spPr>
            <a:xfrm rot="5400000" flipH="1">
              <a:off x="5750503" y="3590538"/>
              <a:ext cx="548640" cy="1205823"/>
            </a:xfrm>
            <a:prstGeom prst="can">
              <a:avLst/>
            </a:prstGeom>
            <a:solidFill>
              <a:srgbClr val="4F81BD">
                <a:lumMod val="20000"/>
                <a:lumOff val="80000"/>
              </a:srgbClr>
            </a:solidFill>
            <a:ln w="127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29" name="TextBox 28"/>
            <p:cNvSpPr txBox="1"/>
            <p:nvPr/>
          </p:nvSpPr>
          <p:spPr>
            <a:xfrm>
              <a:off x="8121663" y="2865480"/>
              <a:ext cx="1007935" cy="68038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rPr>
                <a:t>On-axis Target</a:t>
              </a:r>
            </a:p>
          </p:txBody>
        </p:sp>
        <p:cxnSp>
          <p:nvCxnSpPr>
            <p:cNvPr id="30" name="Straight Connector 29"/>
            <p:cNvCxnSpPr/>
            <p:nvPr/>
          </p:nvCxnSpPr>
          <p:spPr>
            <a:xfrm flipV="1">
              <a:off x="6583711" y="3197031"/>
              <a:ext cx="1280160" cy="11242"/>
            </a:xfrm>
            <a:prstGeom prst="line">
              <a:avLst/>
            </a:prstGeom>
            <a:noFill/>
            <a:ln w="12700" cap="flat" cmpd="sng" algn="ctr">
              <a:solidFill>
                <a:srgbClr val="9BBB59">
                  <a:lumMod val="50000"/>
                </a:srgbClr>
              </a:solidFill>
              <a:prstDash val="solid"/>
            </a:ln>
            <a:effectLst/>
          </p:spPr>
        </p:cxnSp>
        <p:sp>
          <p:nvSpPr>
            <p:cNvPr id="31" name="TextBox 30"/>
            <p:cNvSpPr txBox="1"/>
            <p:nvPr/>
          </p:nvSpPr>
          <p:spPr>
            <a:xfrm>
              <a:off x="4586630" y="5005835"/>
              <a:ext cx="2894670"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rPr>
                <a:t>Mirror Module Assembly</a:t>
              </a:r>
            </a:p>
          </p:txBody>
        </p:sp>
        <p:sp>
          <p:nvSpPr>
            <p:cNvPr id="32" name="Block Arc 54"/>
            <p:cNvSpPr/>
            <p:nvPr/>
          </p:nvSpPr>
          <p:spPr>
            <a:xfrm flipV="1">
              <a:off x="6425817" y="3408224"/>
              <a:ext cx="251139" cy="369237"/>
            </a:xfrm>
            <a:custGeom>
              <a:avLst/>
              <a:gdLst>
                <a:gd name="connsiteX0" fmla="*/ 57 w 270078"/>
                <a:gd name="connsiteY0" fmla="*/ 345257 h 711156"/>
                <a:gd name="connsiteX1" fmla="*/ 148546 w 270078"/>
                <a:gd name="connsiteY1" fmla="*/ 1784 h 711156"/>
                <a:gd name="connsiteX2" fmla="*/ 270078 w 270078"/>
                <a:gd name="connsiteY2" fmla="*/ 355579 h 711156"/>
                <a:gd name="connsiteX3" fmla="*/ 202559 w 270078"/>
                <a:gd name="connsiteY3" fmla="*/ 355578 h 711156"/>
                <a:gd name="connsiteX4" fmla="*/ 145893 w 270078"/>
                <a:gd name="connsiteY4" fmla="*/ 71265 h 711156"/>
                <a:gd name="connsiteX5" fmla="*/ 67530 w 270078"/>
                <a:gd name="connsiteY5" fmla="*/ 350416 h 711156"/>
                <a:gd name="connsiteX6" fmla="*/ 57 w 270078"/>
                <a:gd name="connsiteY6" fmla="*/ 345257 h 711156"/>
                <a:gd name="connsiteX0" fmla="*/ 0 w 270021"/>
                <a:gd name="connsiteY0" fmla="*/ 345288 h 355610"/>
                <a:gd name="connsiteX1" fmla="*/ 148489 w 270021"/>
                <a:gd name="connsiteY1" fmla="*/ 1815 h 355610"/>
                <a:gd name="connsiteX2" fmla="*/ 270021 w 270021"/>
                <a:gd name="connsiteY2" fmla="*/ 355610 h 355610"/>
                <a:gd name="connsiteX3" fmla="*/ 202502 w 270021"/>
                <a:gd name="connsiteY3" fmla="*/ 355609 h 355610"/>
                <a:gd name="connsiteX4" fmla="*/ 140061 w 270021"/>
                <a:gd name="connsiteY4" fmla="*/ 100172 h 355610"/>
                <a:gd name="connsiteX5" fmla="*/ 67473 w 270021"/>
                <a:gd name="connsiteY5" fmla="*/ 350447 h 355610"/>
                <a:gd name="connsiteX6" fmla="*/ 0 w 270021"/>
                <a:gd name="connsiteY6" fmla="*/ 345288 h 355610"/>
                <a:gd name="connsiteX0" fmla="*/ 0 w 270021"/>
                <a:gd name="connsiteY0" fmla="*/ 345288 h 355610"/>
                <a:gd name="connsiteX1" fmla="*/ 148489 w 270021"/>
                <a:gd name="connsiteY1" fmla="*/ 1815 h 355610"/>
                <a:gd name="connsiteX2" fmla="*/ 270021 w 270021"/>
                <a:gd name="connsiteY2" fmla="*/ 355610 h 355610"/>
                <a:gd name="connsiteX3" fmla="*/ 202502 w 270021"/>
                <a:gd name="connsiteY3" fmla="*/ 355609 h 355610"/>
                <a:gd name="connsiteX4" fmla="*/ 140061 w 270021"/>
                <a:gd name="connsiteY4" fmla="*/ 107872 h 355610"/>
                <a:gd name="connsiteX5" fmla="*/ 67473 w 270021"/>
                <a:gd name="connsiteY5" fmla="*/ 350447 h 355610"/>
                <a:gd name="connsiteX6" fmla="*/ 0 w 270021"/>
                <a:gd name="connsiteY6" fmla="*/ 345288 h 355610"/>
                <a:gd name="connsiteX0" fmla="*/ 0 w 270021"/>
                <a:gd name="connsiteY0" fmla="*/ 345288 h 355610"/>
                <a:gd name="connsiteX1" fmla="*/ 148489 w 270021"/>
                <a:gd name="connsiteY1" fmla="*/ 1815 h 355610"/>
                <a:gd name="connsiteX2" fmla="*/ 270021 w 270021"/>
                <a:gd name="connsiteY2" fmla="*/ 355610 h 355610"/>
                <a:gd name="connsiteX3" fmla="*/ 202502 w 270021"/>
                <a:gd name="connsiteY3" fmla="*/ 355609 h 355610"/>
                <a:gd name="connsiteX4" fmla="*/ 140061 w 270021"/>
                <a:gd name="connsiteY4" fmla="*/ 147924 h 355610"/>
                <a:gd name="connsiteX5" fmla="*/ 67473 w 270021"/>
                <a:gd name="connsiteY5" fmla="*/ 350447 h 355610"/>
                <a:gd name="connsiteX6" fmla="*/ 0 w 270021"/>
                <a:gd name="connsiteY6" fmla="*/ 345288 h 355610"/>
                <a:gd name="connsiteX0" fmla="*/ 0 w 270021"/>
                <a:gd name="connsiteY0" fmla="*/ 345288 h 355610"/>
                <a:gd name="connsiteX1" fmla="*/ 148489 w 270021"/>
                <a:gd name="connsiteY1" fmla="*/ 1815 h 355610"/>
                <a:gd name="connsiteX2" fmla="*/ 270021 w 270021"/>
                <a:gd name="connsiteY2" fmla="*/ 355610 h 355610"/>
                <a:gd name="connsiteX3" fmla="*/ 205200 w 270021"/>
                <a:gd name="connsiteY3" fmla="*/ 355609 h 355610"/>
                <a:gd name="connsiteX4" fmla="*/ 140061 w 270021"/>
                <a:gd name="connsiteY4" fmla="*/ 147924 h 355610"/>
                <a:gd name="connsiteX5" fmla="*/ 67473 w 270021"/>
                <a:gd name="connsiteY5" fmla="*/ 350447 h 355610"/>
                <a:gd name="connsiteX6" fmla="*/ 0 w 270021"/>
                <a:gd name="connsiteY6" fmla="*/ 345288 h 355610"/>
                <a:gd name="connsiteX0" fmla="*/ 0 w 251139"/>
                <a:gd name="connsiteY0" fmla="*/ 343483 h 353805"/>
                <a:gd name="connsiteX1" fmla="*/ 148489 w 251139"/>
                <a:gd name="connsiteY1" fmla="*/ 10 h 353805"/>
                <a:gd name="connsiteX2" fmla="*/ 251139 w 251139"/>
                <a:gd name="connsiteY2" fmla="*/ 351449 h 353805"/>
                <a:gd name="connsiteX3" fmla="*/ 205200 w 251139"/>
                <a:gd name="connsiteY3" fmla="*/ 353804 h 353805"/>
                <a:gd name="connsiteX4" fmla="*/ 140061 w 251139"/>
                <a:gd name="connsiteY4" fmla="*/ 146119 h 353805"/>
                <a:gd name="connsiteX5" fmla="*/ 67473 w 251139"/>
                <a:gd name="connsiteY5" fmla="*/ 348642 h 353805"/>
                <a:gd name="connsiteX6" fmla="*/ 0 w 251139"/>
                <a:gd name="connsiteY6" fmla="*/ 343483 h 353805"/>
                <a:gd name="connsiteX0" fmla="*/ 0 w 251139"/>
                <a:gd name="connsiteY0" fmla="*/ 343483 h 353804"/>
                <a:gd name="connsiteX1" fmla="*/ 148489 w 251139"/>
                <a:gd name="connsiteY1" fmla="*/ 10 h 353804"/>
                <a:gd name="connsiteX2" fmla="*/ 251139 w 251139"/>
                <a:gd name="connsiteY2" fmla="*/ 351449 h 353804"/>
                <a:gd name="connsiteX3" fmla="*/ 205200 w 251139"/>
                <a:gd name="connsiteY3" fmla="*/ 353804 h 353804"/>
                <a:gd name="connsiteX4" fmla="*/ 153548 w 251139"/>
                <a:gd name="connsiteY4" fmla="*/ 143763 h 353804"/>
                <a:gd name="connsiteX5" fmla="*/ 67473 w 251139"/>
                <a:gd name="connsiteY5" fmla="*/ 348642 h 353804"/>
                <a:gd name="connsiteX6" fmla="*/ 0 w 251139"/>
                <a:gd name="connsiteY6" fmla="*/ 343483 h 353804"/>
                <a:gd name="connsiteX0" fmla="*/ 0 w 251139"/>
                <a:gd name="connsiteY0" fmla="*/ 331908 h 342229"/>
                <a:gd name="connsiteX1" fmla="*/ 139023 w 251139"/>
                <a:gd name="connsiteY1" fmla="*/ 11 h 342229"/>
                <a:gd name="connsiteX2" fmla="*/ 251139 w 251139"/>
                <a:gd name="connsiteY2" fmla="*/ 339874 h 342229"/>
                <a:gd name="connsiteX3" fmla="*/ 205200 w 251139"/>
                <a:gd name="connsiteY3" fmla="*/ 342229 h 342229"/>
                <a:gd name="connsiteX4" fmla="*/ 153548 w 251139"/>
                <a:gd name="connsiteY4" fmla="*/ 132188 h 342229"/>
                <a:gd name="connsiteX5" fmla="*/ 67473 w 251139"/>
                <a:gd name="connsiteY5" fmla="*/ 337067 h 342229"/>
                <a:gd name="connsiteX6" fmla="*/ 0 w 251139"/>
                <a:gd name="connsiteY6" fmla="*/ 331908 h 342229"/>
                <a:gd name="connsiteX0" fmla="*/ 0 w 251139"/>
                <a:gd name="connsiteY0" fmla="*/ 332019 h 342340"/>
                <a:gd name="connsiteX1" fmla="*/ 139023 w 251139"/>
                <a:gd name="connsiteY1" fmla="*/ 122 h 342340"/>
                <a:gd name="connsiteX2" fmla="*/ 251139 w 251139"/>
                <a:gd name="connsiteY2" fmla="*/ 339985 h 342340"/>
                <a:gd name="connsiteX3" fmla="*/ 205200 w 251139"/>
                <a:gd name="connsiteY3" fmla="*/ 342340 h 342340"/>
                <a:gd name="connsiteX4" fmla="*/ 153548 w 251139"/>
                <a:gd name="connsiteY4" fmla="*/ 132299 h 342340"/>
                <a:gd name="connsiteX5" fmla="*/ 67473 w 251139"/>
                <a:gd name="connsiteY5" fmla="*/ 337178 h 342340"/>
                <a:gd name="connsiteX6" fmla="*/ 0 w 251139"/>
                <a:gd name="connsiteY6" fmla="*/ 332019 h 342340"/>
                <a:gd name="connsiteX0" fmla="*/ 0 w 251139"/>
                <a:gd name="connsiteY0" fmla="*/ 312192 h 322513"/>
                <a:gd name="connsiteX1" fmla="*/ 144702 w 251139"/>
                <a:gd name="connsiteY1" fmla="*/ 139 h 322513"/>
                <a:gd name="connsiteX2" fmla="*/ 251139 w 251139"/>
                <a:gd name="connsiteY2" fmla="*/ 320158 h 322513"/>
                <a:gd name="connsiteX3" fmla="*/ 205200 w 251139"/>
                <a:gd name="connsiteY3" fmla="*/ 322513 h 322513"/>
                <a:gd name="connsiteX4" fmla="*/ 153548 w 251139"/>
                <a:gd name="connsiteY4" fmla="*/ 112472 h 322513"/>
                <a:gd name="connsiteX5" fmla="*/ 67473 w 251139"/>
                <a:gd name="connsiteY5" fmla="*/ 317351 h 322513"/>
                <a:gd name="connsiteX6" fmla="*/ 0 w 251139"/>
                <a:gd name="connsiteY6" fmla="*/ 312192 h 322513"/>
                <a:gd name="connsiteX0" fmla="*/ 0 w 251139"/>
                <a:gd name="connsiteY0" fmla="*/ 312192 h 322513"/>
                <a:gd name="connsiteX1" fmla="*/ 144702 w 251139"/>
                <a:gd name="connsiteY1" fmla="*/ 139 h 322513"/>
                <a:gd name="connsiteX2" fmla="*/ 251139 w 251139"/>
                <a:gd name="connsiteY2" fmla="*/ 320158 h 322513"/>
                <a:gd name="connsiteX3" fmla="*/ 205200 w 251139"/>
                <a:gd name="connsiteY3" fmla="*/ 322513 h 322513"/>
                <a:gd name="connsiteX4" fmla="*/ 153548 w 251139"/>
                <a:gd name="connsiteY4" fmla="*/ 112472 h 322513"/>
                <a:gd name="connsiteX5" fmla="*/ 67473 w 251139"/>
                <a:gd name="connsiteY5" fmla="*/ 317351 h 322513"/>
                <a:gd name="connsiteX6" fmla="*/ 0 w 251139"/>
                <a:gd name="connsiteY6" fmla="*/ 312192 h 322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139" h="322513">
                  <a:moveTo>
                    <a:pt x="0" y="312192"/>
                  </a:moveTo>
                  <a:cubicBezTo>
                    <a:pt x="2275" y="105943"/>
                    <a:pt x="49389" y="7647"/>
                    <a:pt x="144702" y="139"/>
                  </a:cubicBezTo>
                  <a:cubicBezTo>
                    <a:pt x="210864" y="-5073"/>
                    <a:pt x="251139" y="137550"/>
                    <a:pt x="251139" y="320158"/>
                  </a:cubicBezTo>
                  <a:lnTo>
                    <a:pt x="205200" y="322513"/>
                  </a:lnTo>
                  <a:cubicBezTo>
                    <a:pt x="205200" y="181296"/>
                    <a:pt x="186218" y="135174"/>
                    <a:pt x="153548" y="112472"/>
                  </a:cubicBezTo>
                  <a:cubicBezTo>
                    <a:pt x="112949" y="84262"/>
                    <a:pt x="68210" y="141891"/>
                    <a:pt x="67473" y="317351"/>
                  </a:cubicBezTo>
                  <a:lnTo>
                    <a:pt x="0" y="312192"/>
                  </a:lnTo>
                  <a:close/>
                </a:path>
              </a:pathLst>
            </a:custGeom>
            <a:solidFill>
              <a:srgbClr val="FF0000"/>
            </a:solidFill>
            <a:ln w="127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a typeface="+mn-ea"/>
                <a:cs typeface="+mn-cs"/>
              </a:endParaRPr>
            </a:p>
          </p:txBody>
        </p:sp>
        <p:sp>
          <p:nvSpPr>
            <p:cNvPr id="33" name="Block Arc 54"/>
            <p:cNvSpPr/>
            <p:nvPr/>
          </p:nvSpPr>
          <p:spPr>
            <a:xfrm>
              <a:off x="6413069" y="3011448"/>
              <a:ext cx="261917" cy="399196"/>
            </a:xfrm>
            <a:custGeom>
              <a:avLst/>
              <a:gdLst>
                <a:gd name="connsiteX0" fmla="*/ 57 w 270078"/>
                <a:gd name="connsiteY0" fmla="*/ 345257 h 711156"/>
                <a:gd name="connsiteX1" fmla="*/ 148546 w 270078"/>
                <a:gd name="connsiteY1" fmla="*/ 1784 h 711156"/>
                <a:gd name="connsiteX2" fmla="*/ 270078 w 270078"/>
                <a:gd name="connsiteY2" fmla="*/ 355579 h 711156"/>
                <a:gd name="connsiteX3" fmla="*/ 202559 w 270078"/>
                <a:gd name="connsiteY3" fmla="*/ 355578 h 711156"/>
                <a:gd name="connsiteX4" fmla="*/ 145893 w 270078"/>
                <a:gd name="connsiteY4" fmla="*/ 71265 h 711156"/>
                <a:gd name="connsiteX5" fmla="*/ 67530 w 270078"/>
                <a:gd name="connsiteY5" fmla="*/ 350416 h 711156"/>
                <a:gd name="connsiteX6" fmla="*/ 57 w 270078"/>
                <a:gd name="connsiteY6" fmla="*/ 345257 h 711156"/>
                <a:gd name="connsiteX0" fmla="*/ 0 w 270021"/>
                <a:gd name="connsiteY0" fmla="*/ 345288 h 355610"/>
                <a:gd name="connsiteX1" fmla="*/ 148489 w 270021"/>
                <a:gd name="connsiteY1" fmla="*/ 1815 h 355610"/>
                <a:gd name="connsiteX2" fmla="*/ 270021 w 270021"/>
                <a:gd name="connsiteY2" fmla="*/ 355610 h 355610"/>
                <a:gd name="connsiteX3" fmla="*/ 202502 w 270021"/>
                <a:gd name="connsiteY3" fmla="*/ 355609 h 355610"/>
                <a:gd name="connsiteX4" fmla="*/ 140061 w 270021"/>
                <a:gd name="connsiteY4" fmla="*/ 100172 h 355610"/>
                <a:gd name="connsiteX5" fmla="*/ 67473 w 270021"/>
                <a:gd name="connsiteY5" fmla="*/ 350447 h 355610"/>
                <a:gd name="connsiteX6" fmla="*/ 0 w 270021"/>
                <a:gd name="connsiteY6" fmla="*/ 345288 h 355610"/>
                <a:gd name="connsiteX0" fmla="*/ 0 w 270021"/>
                <a:gd name="connsiteY0" fmla="*/ 345288 h 355610"/>
                <a:gd name="connsiteX1" fmla="*/ 148489 w 270021"/>
                <a:gd name="connsiteY1" fmla="*/ 1815 h 355610"/>
                <a:gd name="connsiteX2" fmla="*/ 270021 w 270021"/>
                <a:gd name="connsiteY2" fmla="*/ 355610 h 355610"/>
                <a:gd name="connsiteX3" fmla="*/ 202502 w 270021"/>
                <a:gd name="connsiteY3" fmla="*/ 355609 h 355610"/>
                <a:gd name="connsiteX4" fmla="*/ 140061 w 270021"/>
                <a:gd name="connsiteY4" fmla="*/ 107872 h 355610"/>
                <a:gd name="connsiteX5" fmla="*/ 67473 w 270021"/>
                <a:gd name="connsiteY5" fmla="*/ 350447 h 355610"/>
                <a:gd name="connsiteX6" fmla="*/ 0 w 270021"/>
                <a:gd name="connsiteY6" fmla="*/ 345288 h 355610"/>
                <a:gd name="connsiteX0" fmla="*/ 0 w 270021"/>
                <a:gd name="connsiteY0" fmla="*/ 345288 h 355610"/>
                <a:gd name="connsiteX1" fmla="*/ 148489 w 270021"/>
                <a:gd name="connsiteY1" fmla="*/ 1815 h 355610"/>
                <a:gd name="connsiteX2" fmla="*/ 270021 w 270021"/>
                <a:gd name="connsiteY2" fmla="*/ 355610 h 355610"/>
                <a:gd name="connsiteX3" fmla="*/ 202502 w 270021"/>
                <a:gd name="connsiteY3" fmla="*/ 355609 h 355610"/>
                <a:gd name="connsiteX4" fmla="*/ 140061 w 270021"/>
                <a:gd name="connsiteY4" fmla="*/ 147924 h 355610"/>
                <a:gd name="connsiteX5" fmla="*/ 67473 w 270021"/>
                <a:gd name="connsiteY5" fmla="*/ 350447 h 355610"/>
                <a:gd name="connsiteX6" fmla="*/ 0 w 270021"/>
                <a:gd name="connsiteY6" fmla="*/ 345288 h 355610"/>
                <a:gd name="connsiteX0" fmla="*/ 0 w 270021"/>
                <a:gd name="connsiteY0" fmla="*/ 345288 h 355610"/>
                <a:gd name="connsiteX1" fmla="*/ 148489 w 270021"/>
                <a:gd name="connsiteY1" fmla="*/ 1815 h 355610"/>
                <a:gd name="connsiteX2" fmla="*/ 270021 w 270021"/>
                <a:gd name="connsiteY2" fmla="*/ 355610 h 355610"/>
                <a:gd name="connsiteX3" fmla="*/ 205200 w 270021"/>
                <a:gd name="connsiteY3" fmla="*/ 355609 h 355610"/>
                <a:gd name="connsiteX4" fmla="*/ 140061 w 270021"/>
                <a:gd name="connsiteY4" fmla="*/ 147924 h 355610"/>
                <a:gd name="connsiteX5" fmla="*/ 67473 w 270021"/>
                <a:gd name="connsiteY5" fmla="*/ 350447 h 355610"/>
                <a:gd name="connsiteX6" fmla="*/ 0 w 270021"/>
                <a:gd name="connsiteY6" fmla="*/ 345288 h 355610"/>
                <a:gd name="connsiteX0" fmla="*/ 0 w 251139"/>
                <a:gd name="connsiteY0" fmla="*/ 343483 h 353805"/>
                <a:gd name="connsiteX1" fmla="*/ 148489 w 251139"/>
                <a:gd name="connsiteY1" fmla="*/ 10 h 353805"/>
                <a:gd name="connsiteX2" fmla="*/ 251139 w 251139"/>
                <a:gd name="connsiteY2" fmla="*/ 351449 h 353805"/>
                <a:gd name="connsiteX3" fmla="*/ 205200 w 251139"/>
                <a:gd name="connsiteY3" fmla="*/ 353804 h 353805"/>
                <a:gd name="connsiteX4" fmla="*/ 140061 w 251139"/>
                <a:gd name="connsiteY4" fmla="*/ 146119 h 353805"/>
                <a:gd name="connsiteX5" fmla="*/ 67473 w 251139"/>
                <a:gd name="connsiteY5" fmla="*/ 348642 h 353805"/>
                <a:gd name="connsiteX6" fmla="*/ 0 w 251139"/>
                <a:gd name="connsiteY6" fmla="*/ 343483 h 353805"/>
                <a:gd name="connsiteX0" fmla="*/ 0 w 251139"/>
                <a:gd name="connsiteY0" fmla="*/ 343483 h 353804"/>
                <a:gd name="connsiteX1" fmla="*/ 148489 w 251139"/>
                <a:gd name="connsiteY1" fmla="*/ 10 h 353804"/>
                <a:gd name="connsiteX2" fmla="*/ 251139 w 251139"/>
                <a:gd name="connsiteY2" fmla="*/ 351449 h 353804"/>
                <a:gd name="connsiteX3" fmla="*/ 205200 w 251139"/>
                <a:gd name="connsiteY3" fmla="*/ 353804 h 353804"/>
                <a:gd name="connsiteX4" fmla="*/ 153548 w 251139"/>
                <a:gd name="connsiteY4" fmla="*/ 143763 h 353804"/>
                <a:gd name="connsiteX5" fmla="*/ 67473 w 251139"/>
                <a:gd name="connsiteY5" fmla="*/ 348642 h 353804"/>
                <a:gd name="connsiteX6" fmla="*/ 0 w 251139"/>
                <a:gd name="connsiteY6" fmla="*/ 343483 h 353804"/>
                <a:gd name="connsiteX0" fmla="*/ 0 w 251139"/>
                <a:gd name="connsiteY0" fmla="*/ 331908 h 342229"/>
                <a:gd name="connsiteX1" fmla="*/ 139023 w 251139"/>
                <a:gd name="connsiteY1" fmla="*/ 11 h 342229"/>
                <a:gd name="connsiteX2" fmla="*/ 251139 w 251139"/>
                <a:gd name="connsiteY2" fmla="*/ 339874 h 342229"/>
                <a:gd name="connsiteX3" fmla="*/ 205200 w 251139"/>
                <a:gd name="connsiteY3" fmla="*/ 342229 h 342229"/>
                <a:gd name="connsiteX4" fmla="*/ 153548 w 251139"/>
                <a:gd name="connsiteY4" fmla="*/ 132188 h 342229"/>
                <a:gd name="connsiteX5" fmla="*/ 67473 w 251139"/>
                <a:gd name="connsiteY5" fmla="*/ 337067 h 342229"/>
                <a:gd name="connsiteX6" fmla="*/ 0 w 251139"/>
                <a:gd name="connsiteY6" fmla="*/ 331908 h 342229"/>
                <a:gd name="connsiteX0" fmla="*/ 0 w 251139"/>
                <a:gd name="connsiteY0" fmla="*/ 332019 h 342340"/>
                <a:gd name="connsiteX1" fmla="*/ 139023 w 251139"/>
                <a:gd name="connsiteY1" fmla="*/ 122 h 342340"/>
                <a:gd name="connsiteX2" fmla="*/ 251139 w 251139"/>
                <a:gd name="connsiteY2" fmla="*/ 339985 h 342340"/>
                <a:gd name="connsiteX3" fmla="*/ 205200 w 251139"/>
                <a:gd name="connsiteY3" fmla="*/ 342340 h 342340"/>
                <a:gd name="connsiteX4" fmla="*/ 153548 w 251139"/>
                <a:gd name="connsiteY4" fmla="*/ 132299 h 342340"/>
                <a:gd name="connsiteX5" fmla="*/ 67473 w 251139"/>
                <a:gd name="connsiteY5" fmla="*/ 337178 h 342340"/>
                <a:gd name="connsiteX6" fmla="*/ 0 w 251139"/>
                <a:gd name="connsiteY6" fmla="*/ 332019 h 342340"/>
                <a:gd name="connsiteX0" fmla="*/ 0 w 251139"/>
                <a:gd name="connsiteY0" fmla="*/ 312192 h 322513"/>
                <a:gd name="connsiteX1" fmla="*/ 144702 w 251139"/>
                <a:gd name="connsiteY1" fmla="*/ 139 h 322513"/>
                <a:gd name="connsiteX2" fmla="*/ 251139 w 251139"/>
                <a:gd name="connsiteY2" fmla="*/ 320158 h 322513"/>
                <a:gd name="connsiteX3" fmla="*/ 205200 w 251139"/>
                <a:gd name="connsiteY3" fmla="*/ 322513 h 322513"/>
                <a:gd name="connsiteX4" fmla="*/ 153548 w 251139"/>
                <a:gd name="connsiteY4" fmla="*/ 112472 h 322513"/>
                <a:gd name="connsiteX5" fmla="*/ 67473 w 251139"/>
                <a:gd name="connsiteY5" fmla="*/ 317351 h 322513"/>
                <a:gd name="connsiteX6" fmla="*/ 0 w 251139"/>
                <a:gd name="connsiteY6" fmla="*/ 312192 h 322513"/>
                <a:gd name="connsiteX0" fmla="*/ 0 w 251139"/>
                <a:gd name="connsiteY0" fmla="*/ 312192 h 322513"/>
                <a:gd name="connsiteX1" fmla="*/ 144702 w 251139"/>
                <a:gd name="connsiteY1" fmla="*/ 139 h 322513"/>
                <a:gd name="connsiteX2" fmla="*/ 251139 w 251139"/>
                <a:gd name="connsiteY2" fmla="*/ 320158 h 322513"/>
                <a:gd name="connsiteX3" fmla="*/ 205200 w 251139"/>
                <a:gd name="connsiteY3" fmla="*/ 322513 h 322513"/>
                <a:gd name="connsiteX4" fmla="*/ 153548 w 251139"/>
                <a:gd name="connsiteY4" fmla="*/ 112472 h 322513"/>
                <a:gd name="connsiteX5" fmla="*/ 67473 w 251139"/>
                <a:gd name="connsiteY5" fmla="*/ 317351 h 322513"/>
                <a:gd name="connsiteX6" fmla="*/ 0 w 251139"/>
                <a:gd name="connsiteY6" fmla="*/ 312192 h 322513"/>
                <a:gd name="connsiteX0" fmla="*/ 0 w 251139"/>
                <a:gd name="connsiteY0" fmla="*/ 308888 h 319209"/>
                <a:gd name="connsiteX1" fmla="*/ 137130 w 251139"/>
                <a:gd name="connsiteY1" fmla="*/ 142 h 319209"/>
                <a:gd name="connsiteX2" fmla="*/ 251139 w 251139"/>
                <a:gd name="connsiteY2" fmla="*/ 316854 h 319209"/>
                <a:gd name="connsiteX3" fmla="*/ 205200 w 251139"/>
                <a:gd name="connsiteY3" fmla="*/ 319209 h 319209"/>
                <a:gd name="connsiteX4" fmla="*/ 153548 w 251139"/>
                <a:gd name="connsiteY4" fmla="*/ 109168 h 319209"/>
                <a:gd name="connsiteX5" fmla="*/ 67473 w 251139"/>
                <a:gd name="connsiteY5" fmla="*/ 314047 h 319209"/>
                <a:gd name="connsiteX6" fmla="*/ 0 w 251139"/>
                <a:gd name="connsiteY6" fmla="*/ 308888 h 319209"/>
                <a:gd name="connsiteX0" fmla="*/ 0 w 251139"/>
                <a:gd name="connsiteY0" fmla="*/ 326440 h 336761"/>
                <a:gd name="connsiteX1" fmla="*/ 130155 w 251139"/>
                <a:gd name="connsiteY1" fmla="*/ 126 h 336761"/>
                <a:gd name="connsiteX2" fmla="*/ 251139 w 251139"/>
                <a:gd name="connsiteY2" fmla="*/ 334406 h 336761"/>
                <a:gd name="connsiteX3" fmla="*/ 205200 w 251139"/>
                <a:gd name="connsiteY3" fmla="*/ 336761 h 336761"/>
                <a:gd name="connsiteX4" fmla="*/ 153548 w 251139"/>
                <a:gd name="connsiteY4" fmla="*/ 126720 h 336761"/>
                <a:gd name="connsiteX5" fmla="*/ 67473 w 251139"/>
                <a:gd name="connsiteY5" fmla="*/ 331599 h 336761"/>
                <a:gd name="connsiteX6" fmla="*/ 0 w 251139"/>
                <a:gd name="connsiteY6" fmla="*/ 326440 h 336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139" h="336761">
                  <a:moveTo>
                    <a:pt x="0" y="326440"/>
                  </a:moveTo>
                  <a:cubicBezTo>
                    <a:pt x="2275" y="120191"/>
                    <a:pt x="34842" y="7634"/>
                    <a:pt x="130155" y="126"/>
                  </a:cubicBezTo>
                  <a:cubicBezTo>
                    <a:pt x="196317" y="-5086"/>
                    <a:pt x="251139" y="151798"/>
                    <a:pt x="251139" y="334406"/>
                  </a:cubicBezTo>
                  <a:lnTo>
                    <a:pt x="205200" y="336761"/>
                  </a:lnTo>
                  <a:cubicBezTo>
                    <a:pt x="205200" y="195544"/>
                    <a:pt x="186218" y="149422"/>
                    <a:pt x="153548" y="126720"/>
                  </a:cubicBezTo>
                  <a:cubicBezTo>
                    <a:pt x="112949" y="98510"/>
                    <a:pt x="68210" y="156139"/>
                    <a:pt x="67473" y="331599"/>
                  </a:cubicBezTo>
                  <a:lnTo>
                    <a:pt x="0" y="326440"/>
                  </a:lnTo>
                  <a:close/>
                </a:path>
              </a:pathLst>
            </a:custGeom>
            <a:solidFill>
              <a:srgbClr val="FF0000"/>
            </a:solidFill>
            <a:ln w="127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a typeface="+mn-ea"/>
                <a:cs typeface="+mn-cs"/>
              </a:endParaRPr>
            </a:p>
          </p:txBody>
        </p:sp>
        <p:sp>
          <p:nvSpPr>
            <p:cNvPr id="34" name="Block Arc 54"/>
            <p:cNvSpPr/>
            <p:nvPr/>
          </p:nvSpPr>
          <p:spPr>
            <a:xfrm>
              <a:off x="6416932" y="3780563"/>
              <a:ext cx="261917" cy="399196"/>
            </a:xfrm>
            <a:custGeom>
              <a:avLst/>
              <a:gdLst>
                <a:gd name="connsiteX0" fmla="*/ 57 w 270078"/>
                <a:gd name="connsiteY0" fmla="*/ 345257 h 711156"/>
                <a:gd name="connsiteX1" fmla="*/ 148546 w 270078"/>
                <a:gd name="connsiteY1" fmla="*/ 1784 h 711156"/>
                <a:gd name="connsiteX2" fmla="*/ 270078 w 270078"/>
                <a:gd name="connsiteY2" fmla="*/ 355579 h 711156"/>
                <a:gd name="connsiteX3" fmla="*/ 202559 w 270078"/>
                <a:gd name="connsiteY3" fmla="*/ 355578 h 711156"/>
                <a:gd name="connsiteX4" fmla="*/ 145893 w 270078"/>
                <a:gd name="connsiteY4" fmla="*/ 71265 h 711156"/>
                <a:gd name="connsiteX5" fmla="*/ 67530 w 270078"/>
                <a:gd name="connsiteY5" fmla="*/ 350416 h 711156"/>
                <a:gd name="connsiteX6" fmla="*/ 57 w 270078"/>
                <a:gd name="connsiteY6" fmla="*/ 345257 h 711156"/>
                <a:gd name="connsiteX0" fmla="*/ 0 w 270021"/>
                <a:gd name="connsiteY0" fmla="*/ 345288 h 355610"/>
                <a:gd name="connsiteX1" fmla="*/ 148489 w 270021"/>
                <a:gd name="connsiteY1" fmla="*/ 1815 h 355610"/>
                <a:gd name="connsiteX2" fmla="*/ 270021 w 270021"/>
                <a:gd name="connsiteY2" fmla="*/ 355610 h 355610"/>
                <a:gd name="connsiteX3" fmla="*/ 202502 w 270021"/>
                <a:gd name="connsiteY3" fmla="*/ 355609 h 355610"/>
                <a:gd name="connsiteX4" fmla="*/ 140061 w 270021"/>
                <a:gd name="connsiteY4" fmla="*/ 100172 h 355610"/>
                <a:gd name="connsiteX5" fmla="*/ 67473 w 270021"/>
                <a:gd name="connsiteY5" fmla="*/ 350447 h 355610"/>
                <a:gd name="connsiteX6" fmla="*/ 0 w 270021"/>
                <a:gd name="connsiteY6" fmla="*/ 345288 h 355610"/>
                <a:gd name="connsiteX0" fmla="*/ 0 w 270021"/>
                <a:gd name="connsiteY0" fmla="*/ 345288 h 355610"/>
                <a:gd name="connsiteX1" fmla="*/ 148489 w 270021"/>
                <a:gd name="connsiteY1" fmla="*/ 1815 h 355610"/>
                <a:gd name="connsiteX2" fmla="*/ 270021 w 270021"/>
                <a:gd name="connsiteY2" fmla="*/ 355610 h 355610"/>
                <a:gd name="connsiteX3" fmla="*/ 202502 w 270021"/>
                <a:gd name="connsiteY3" fmla="*/ 355609 h 355610"/>
                <a:gd name="connsiteX4" fmla="*/ 140061 w 270021"/>
                <a:gd name="connsiteY4" fmla="*/ 107872 h 355610"/>
                <a:gd name="connsiteX5" fmla="*/ 67473 w 270021"/>
                <a:gd name="connsiteY5" fmla="*/ 350447 h 355610"/>
                <a:gd name="connsiteX6" fmla="*/ 0 w 270021"/>
                <a:gd name="connsiteY6" fmla="*/ 345288 h 355610"/>
                <a:gd name="connsiteX0" fmla="*/ 0 w 270021"/>
                <a:gd name="connsiteY0" fmla="*/ 345288 h 355610"/>
                <a:gd name="connsiteX1" fmla="*/ 148489 w 270021"/>
                <a:gd name="connsiteY1" fmla="*/ 1815 h 355610"/>
                <a:gd name="connsiteX2" fmla="*/ 270021 w 270021"/>
                <a:gd name="connsiteY2" fmla="*/ 355610 h 355610"/>
                <a:gd name="connsiteX3" fmla="*/ 202502 w 270021"/>
                <a:gd name="connsiteY3" fmla="*/ 355609 h 355610"/>
                <a:gd name="connsiteX4" fmla="*/ 140061 w 270021"/>
                <a:gd name="connsiteY4" fmla="*/ 147924 h 355610"/>
                <a:gd name="connsiteX5" fmla="*/ 67473 w 270021"/>
                <a:gd name="connsiteY5" fmla="*/ 350447 h 355610"/>
                <a:gd name="connsiteX6" fmla="*/ 0 w 270021"/>
                <a:gd name="connsiteY6" fmla="*/ 345288 h 355610"/>
                <a:gd name="connsiteX0" fmla="*/ 0 w 270021"/>
                <a:gd name="connsiteY0" fmla="*/ 345288 h 355610"/>
                <a:gd name="connsiteX1" fmla="*/ 148489 w 270021"/>
                <a:gd name="connsiteY1" fmla="*/ 1815 h 355610"/>
                <a:gd name="connsiteX2" fmla="*/ 270021 w 270021"/>
                <a:gd name="connsiteY2" fmla="*/ 355610 h 355610"/>
                <a:gd name="connsiteX3" fmla="*/ 205200 w 270021"/>
                <a:gd name="connsiteY3" fmla="*/ 355609 h 355610"/>
                <a:gd name="connsiteX4" fmla="*/ 140061 w 270021"/>
                <a:gd name="connsiteY4" fmla="*/ 147924 h 355610"/>
                <a:gd name="connsiteX5" fmla="*/ 67473 w 270021"/>
                <a:gd name="connsiteY5" fmla="*/ 350447 h 355610"/>
                <a:gd name="connsiteX6" fmla="*/ 0 w 270021"/>
                <a:gd name="connsiteY6" fmla="*/ 345288 h 355610"/>
                <a:gd name="connsiteX0" fmla="*/ 0 w 251139"/>
                <a:gd name="connsiteY0" fmla="*/ 343483 h 353805"/>
                <a:gd name="connsiteX1" fmla="*/ 148489 w 251139"/>
                <a:gd name="connsiteY1" fmla="*/ 10 h 353805"/>
                <a:gd name="connsiteX2" fmla="*/ 251139 w 251139"/>
                <a:gd name="connsiteY2" fmla="*/ 351449 h 353805"/>
                <a:gd name="connsiteX3" fmla="*/ 205200 w 251139"/>
                <a:gd name="connsiteY3" fmla="*/ 353804 h 353805"/>
                <a:gd name="connsiteX4" fmla="*/ 140061 w 251139"/>
                <a:gd name="connsiteY4" fmla="*/ 146119 h 353805"/>
                <a:gd name="connsiteX5" fmla="*/ 67473 w 251139"/>
                <a:gd name="connsiteY5" fmla="*/ 348642 h 353805"/>
                <a:gd name="connsiteX6" fmla="*/ 0 w 251139"/>
                <a:gd name="connsiteY6" fmla="*/ 343483 h 353805"/>
                <a:gd name="connsiteX0" fmla="*/ 0 w 251139"/>
                <a:gd name="connsiteY0" fmla="*/ 343483 h 353804"/>
                <a:gd name="connsiteX1" fmla="*/ 148489 w 251139"/>
                <a:gd name="connsiteY1" fmla="*/ 10 h 353804"/>
                <a:gd name="connsiteX2" fmla="*/ 251139 w 251139"/>
                <a:gd name="connsiteY2" fmla="*/ 351449 h 353804"/>
                <a:gd name="connsiteX3" fmla="*/ 205200 w 251139"/>
                <a:gd name="connsiteY3" fmla="*/ 353804 h 353804"/>
                <a:gd name="connsiteX4" fmla="*/ 153548 w 251139"/>
                <a:gd name="connsiteY4" fmla="*/ 143763 h 353804"/>
                <a:gd name="connsiteX5" fmla="*/ 67473 w 251139"/>
                <a:gd name="connsiteY5" fmla="*/ 348642 h 353804"/>
                <a:gd name="connsiteX6" fmla="*/ 0 w 251139"/>
                <a:gd name="connsiteY6" fmla="*/ 343483 h 353804"/>
                <a:gd name="connsiteX0" fmla="*/ 0 w 251139"/>
                <a:gd name="connsiteY0" fmla="*/ 331908 h 342229"/>
                <a:gd name="connsiteX1" fmla="*/ 139023 w 251139"/>
                <a:gd name="connsiteY1" fmla="*/ 11 h 342229"/>
                <a:gd name="connsiteX2" fmla="*/ 251139 w 251139"/>
                <a:gd name="connsiteY2" fmla="*/ 339874 h 342229"/>
                <a:gd name="connsiteX3" fmla="*/ 205200 w 251139"/>
                <a:gd name="connsiteY3" fmla="*/ 342229 h 342229"/>
                <a:gd name="connsiteX4" fmla="*/ 153548 w 251139"/>
                <a:gd name="connsiteY4" fmla="*/ 132188 h 342229"/>
                <a:gd name="connsiteX5" fmla="*/ 67473 w 251139"/>
                <a:gd name="connsiteY5" fmla="*/ 337067 h 342229"/>
                <a:gd name="connsiteX6" fmla="*/ 0 w 251139"/>
                <a:gd name="connsiteY6" fmla="*/ 331908 h 342229"/>
                <a:gd name="connsiteX0" fmla="*/ 0 w 251139"/>
                <a:gd name="connsiteY0" fmla="*/ 332019 h 342340"/>
                <a:gd name="connsiteX1" fmla="*/ 139023 w 251139"/>
                <a:gd name="connsiteY1" fmla="*/ 122 h 342340"/>
                <a:gd name="connsiteX2" fmla="*/ 251139 w 251139"/>
                <a:gd name="connsiteY2" fmla="*/ 339985 h 342340"/>
                <a:gd name="connsiteX3" fmla="*/ 205200 w 251139"/>
                <a:gd name="connsiteY3" fmla="*/ 342340 h 342340"/>
                <a:gd name="connsiteX4" fmla="*/ 153548 w 251139"/>
                <a:gd name="connsiteY4" fmla="*/ 132299 h 342340"/>
                <a:gd name="connsiteX5" fmla="*/ 67473 w 251139"/>
                <a:gd name="connsiteY5" fmla="*/ 337178 h 342340"/>
                <a:gd name="connsiteX6" fmla="*/ 0 w 251139"/>
                <a:gd name="connsiteY6" fmla="*/ 332019 h 342340"/>
                <a:gd name="connsiteX0" fmla="*/ 0 w 251139"/>
                <a:gd name="connsiteY0" fmla="*/ 312192 h 322513"/>
                <a:gd name="connsiteX1" fmla="*/ 144702 w 251139"/>
                <a:gd name="connsiteY1" fmla="*/ 139 h 322513"/>
                <a:gd name="connsiteX2" fmla="*/ 251139 w 251139"/>
                <a:gd name="connsiteY2" fmla="*/ 320158 h 322513"/>
                <a:gd name="connsiteX3" fmla="*/ 205200 w 251139"/>
                <a:gd name="connsiteY3" fmla="*/ 322513 h 322513"/>
                <a:gd name="connsiteX4" fmla="*/ 153548 w 251139"/>
                <a:gd name="connsiteY4" fmla="*/ 112472 h 322513"/>
                <a:gd name="connsiteX5" fmla="*/ 67473 w 251139"/>
                <a:gd name="connsiteY5" fmla="*/ 317351 h 322513"/>
                <a:gd name="connsiteX6" fmla="*/ 0 w 251139"/>
                <a:gd name="connsiteY6" fmla="*/ 312192 h 322513"/>
                <a:gd name="connsiteX0" fmla="*/ 0 w 251139"/>
                <a:gd name="connsiteY0" fmla="*/ 312192 h 322513"/>
                <a:gd name="connsiteX1" fmla="*/ 144702 w 251139"/>
                <a:gd name="connsiteY1" fmla="*/ 139 h 322513"/>
                <a:gd name="connsiteX2" fmla="*/ 251139 w 251139"/>
                <a:gd name="connsiteY2" fmla="*/ 320158 h 322513"/>
                <a:gd name="connsiteX3" fmla="*/ 205200 w 251139"/>
                <a:gd name="connsiteY3" fmla="*/ 322513 h 322513"/>
                <a:gd name="connsiteX4" fmla="*/ 153548 w 251139"/>
                <a:gd name="connsiteY4" fmla="*/ 112472 h 322513"/>
                <a:gd name="connsiteX5" fmla="*/ 67473 w 251139"/>
                <a:gd name="connsiteY5" fmla="*/ 317351 h 322513"/>
                <a:gd name="connsiteX6" fmla="*/ 0 w 251139"/>
                <a:gd name="connsiteY6" fmla="*/ 312192 h 322513"/>
                <a:gd name="connsiteX0" fmla="*/ 0 w 251139"/>
                <a:gd name="connsiteY0" fmla="*/ 308888 h 319209"/>
                <a:gd name="connsiteX1" fmla="*/ 137130 w 251139"/>
                <a:gd name="connsiteY1" fmla="*/ 142 h 319209"/>
                <a:gd name="connsiteX2" fmla="*/ 251139 w 251139"/>
                <a:gd name="connsiteY2" fmla="*/ 316854 h 319209"/>
                <a:gd name="connsiteX3" fmla="*/ 205200 w 251139"/>
                <a:gd name="connsiteY3" fmla="*/ 319209 h 319209"/>
                <a:gd name="connsiteX4" fmla="*/ 153548 w 251139"/>
                <a:gd name="connsiteY4" fmla="*/ 109168 h 319209"/>
                <a:gd name="connsiteX5" fmla="*/ 67473 w 251139"/>
                <a:gd name="connsiteY5" fmla="*/ 314047 h 319209"/>
                <a:gd name="connsiteX6" fmla="*/ 0 w 251139"/>
                <a:gd name="connsiteY6" fmla="*/ 308888 h 319209"/>
                <a:gd name="connsiteX0" fmla="*/ 0 w 251139"/>
                <a:gd name="connsiteY0" fmla="*/ 326440 h 336761"/>
                <a:gd name="connsiteX1" fmla="*/ 130155 w 251139"/>
                <a:gd name="connsiteY1" fmla="*/ 126 h 336761"/>
                <a:gd name="connsiteX2" fmla="*/ 251139 w 251139"/>
                <a:gd name="connsiteY2" fmla="*/ 334406 h 336761"/>
                <a:gd name="connsiteX3" fmla="*/ 205200 w 251139"/>
                <a:gd name="connsiteY3" fmla="*/ 336761 h 336761"/>
                <a:gd name="connsiteX4" fmla="*/ 153548 w 251139"/>
                <a:gd name="connsiteY4" fmla="*/ 126720 h 336761"/>
                <a:gd name="connsiteX5" fmla="*/ 67473 w 251139"/>
                <a:gd name="connsiteY5" fmla="*/ 331599 h 336761"/>
                <a:gd name="connsiteX6" fmla="*/ 0 w 251139"/>
                <a:gd name="connsiteY6" fmla="*/ 326440 h 336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139" h="336761">
                  <a:moveTo>
                    <a:pt x="0" y="326440"/>
                  </a:moveTo>
                  <a:cubicBezTo>
                    <a:pt x="2275" y="120191"/>
                    <a:pt x="34842" y="7634"/>
                    <a:pt x="130155" y="126"/>
                  </a:cubicBezTo>
                  <a:cubicBezTo>
                    <a:pt x="196317" y="-5086"/>
                    <a:pt x="251139" y="151798"/>
                    <a:pt x="251139" y="334406"/>
                  </a:cubicBezTo>
                  <a:lnTo>
                    <a:pt x="205200" y="336761"/>
                  </a:lnTo>
                  <a:cubicBezTo>
                    <a:pt x="205200" y="195544"/>
                    <a:pt x="186218" y="149422"/>
                    <a:pt x="153548" y="126720"/>
                  </a:cubicBezTo>
                  <a:cubicBezTo>
                    <a:pt x="112949" y="98510"/>
                    <a:pt x="68210" y="156139"/>
                    <a:pt x="67473" y="331599"/>
                  </a:cubicBezTo>
                  <a:lnTo>
                    <a:pt x="0" y="326440"/>
                  </a:lnTo>
                  <a:close/>
                </a:path>
              </a:pathLst>
            </a:custGeom>
            <a:solidFill>
              <a:srgbClr val="FF0000"/>
            </a:solidFill>
            <a:ln w="127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a typeface="+mn-ea"/>
                <a:cs typeface="+mn-cs"/>
              </a:endParaRPr>
            </a:p>
          </p:txBody>
        </p:sp>
        <p:sp>
          <p:nvSpPr>
            <p:cNvPr id="35" name="Block Arc 54"/>
            <p:cNvSpPr/>
            <p:nvPr/>
          </p:nvSpPr>
          <p:spPr>
            <a:xfrm flipV="1">
              <a:off x="6415467" y="4209457"/>
              <a:ext cx="261917" cy="399196"/>
            </a:xfrm>
            <a:custGeom>
              <a:avLst/>
              <a:gdLst>
                <a:gd name="connsiteX0" fmla="*/ 57 w 270078"/>
                <a:gd name="connsiteY0" fmla="*/ 345257 h 711156"/>
                <a:gd name="connsiteX1" fmla="*/ 148546 w 270078"/>
                <a:gd name="connsiteY1" fmla="*/ 1784 h 711156"/>
                <a:gd name="connsiteX2" fmla="*/ 270078 w 270078"/>
                <a:gd name="connsiteY2" fmla="*/ 355579 h 711156"/>
                <a:gd name="connsiteX3" fmla="*/ 202559 w 270078"/>
                <a:gd name="connsiteY3" fmla="*/ 355578 h 711156"/>
                <a:gd name="connsiteX4" fmla="*/ 145893 w 270078"/>
                <a:gd name="connsiteY4" fmla="*/ 71265 h 711156"/>
                <a:gd name="connsiteX5" fmla="*/ 67530 w 270078"/>
                <a:gd name="connsiteY5" fmla="*/ 350416 h 711156"/>
                <a:gd name="connsiteX6" fmla="*/ 57 w 270078"/>
                <a:gd name="connsiteY6" fmla="*/ 345257 h 711156"/>
                <a:gd name="connsiteX0" fmla="*/ 0 w 270021"/>
                <a:gd name="connsiteY0" fmla="*/ 345288 h 355610"/>
                <a:gd name="connsiteX1" fmla="*/ 148489 w 270021"/>
                <a:gd name="connsiteY1" fmla="*/ 1815 h 355610"/>
                <a:gd name="connsiteX2" fmla="*/ 270021 w 270021"/>
                <a:gd name="connsiteY2" fmla="*/ 355610 h 355610"/>
                <a:gd name="connsiteX3" fmla="*/ 202502 w 270021"/>
                <a:gd name="connsiteY3" fmla="*/ 355609 h 355610"/>
                <a:gd name="connsiteX4" fmla="*/ 140061 w 270021"/>
                <a:gd name="connsiteY4" fmla="*/ 100172 h 355610"/>
                <a:gd name="connsiteX5" fmla="*/ 67473 w 270021"/>
                <a:gd name="connsiteY5" fmla="*/ 350447 h 355610"/>
                <a:gd name="connsiteX6" fmla="*/ 0 w 270021"/>
                <a:gd name="connsiteY6" fmla="*/ 345288 h 355610"/>
                <a:gd name="connsiteX0" fmla="*/ 0 w 270021"/>
                <a:gd name="connsiteY0" fmla="*/ 345288 h 355610"/>
                <a:gd name="connsiteX1" fmla="*/ 148489 w 270021"/>
                <a:gd name="connsiteY1" fmla="*/ 1815 h 355610"/>
                <a:gd name="connsiteX2" fmla="*/ 270021 w 270021"/>
                <a:gd name="connsiteY2" fmla="*/ 355610 h 355610"/>
                <a:gd name="connsiteX3" fmla="*/ 202502 w 270021"/>
                <a:gd name="connsiteY3" fmla="*/ 355609 h 355610"/>
                <a:gd name="connsiteX4" fmla="*/ 140061 w 270021"/>
                <a:gd name="connsiteY4" fmla="*/ 107872 h 355610"/>
                <a:gd name="connsiteX5" fmla="*/ 67473 w 270021"/>
                <a:gd name="connsiteY5" fmla="*/ 350447 h 355610"/>
                <a:gd name="connsiteX6" fmla="*/ 0 w 270021"/>
                <a:gd name="connsiteY6" fmla="*/ 345288 h 355610"/>
                <a:gd name="connsiteX0" fmla="*/ 0 w 270021"/>
                <a:gd name="connsiteY0" fmla="*/ 345288 h 355610"/>
                <a:gd name="connsiteX1" fmla="*/ 148489 w 270021"/>
                <a:gd name="connsiteY1" fmla="*/ 1815 h 355610"/>
                <a:gd name="connsiteX2" fmla="*/ 270021 w 270021"/>
                <a:gd name="connsiteY2" fmla="*/ 355610 h 355610"/>
                <a:gd name="connsiteX3" fmla="*/ 202502 w 270021"/>
                <a:gd name="connsiteY3" fmla="*/ 355609 h 355610"/>
                <a:gd name="connsiteX4" fmla="*/ 140061 w 270021"/>
                <a:gd name="connsiteY4" fmla="*/ 147924 h 355610"/>
                <a:gd name="connsiteX5" fmla="*/ 67473 w 270021"/>
                <a:gd name="connsiteY5" fmla="*/ 350447 h 355610"/>
                <a:gd name="connsiteX6" fmla="*/ 0 w 270021"/>
                <a:gd name="connsiteY6" fmla="*/ 345288 h 355610"/>
                <a:gd name="connsiteX0" fmla="*/ 0 w 270021"/>
                <a:gd name="connsiteY0" fmla="*/ 345288 h 355610"/>
                <a:gd name="connsiteX1" fmla="*/ 148489 w 270021"/>
                <a:gd name="connsiteY1" fmla="*/ 1815 h 355610"/>
                <a:gd name="connsiteX2" fmla="*/ 270021 w 270021"/>
                <a:gd name="connsiteY2" fmla="*/ 355610 h 355610"/>
                <a:gd name="connsiteX3" fmla="*/ 205200 w 270021"/>
                <a:gd name="connsiteY3" fmla="*/ 355609 h 355610"/>
                <a:gd name="connsiteX4" fmla="*/ 140061 w 270021"/>
                <a:gd name="connsiteY4" fmla="*/ 147924 h 355610"/>
                <a:gd name="connsiteX5" fmla="*/ 67473 w 270021"/>
                <a:gd name="connsiteY5" fmla="*/ 350447 h 355610"/>
                <a:gd name="connsiteX6" fmla="*/ 0 w 270021"/>
                <a:gd name="connsiteY6" fmla="*/ 345288 h 355610"/>
                <a:gd name="connsiteX0" fmla="*/ 0 w 251139"/>
                <a:gd name="connsiteY0" fmla="*/ 343483 h 353805"/>
                <a:gd name="connsiteX1" fmla="*/ 148489 w 251139"/>
                <a:gd name="connsiteY1" fmla="*/ 10 h 353805"/>
                <a:gd name="connsiteX2" fmla="*/ 251139 w 251139"/>
                <a:gd name="connsiteY2" fmla="*/ 351449 h 353805"/>
                <a:gd name="connsiteX3" fmla="*/ 205200 w 251139"/>
                <a:gd name="connsiteY3" fmla="*/ 353804 h 353805"/>
                <a:gd name="connsiteX4" fmla="*/ 140061 w 251139"/>
                <a:gd name="connsiteY4" fmla="*/ 146119 h 353805"/>
                <a:gd name="connsiteX5" fmla="*/ 67473 w 251139"/>
                <a:gd name="connsiteY5" fmla="*/ 348642 h 353805"/>
                <a:gd name="connsiteX6" fmla="*/ 0 w 251139"/>
                <a:gd name="connsiteY6" fmla="*/ 343483 h 353805"/>
                <a:gd name="connsiteX0" fmla="*/ 0 w 251139"/>
                <a:gd name="connsiteY0" fmla="*/ 343483 h 353804"/>
                <a:gd name="connsiteX1" fmla="*/ 148489 w 251139"/>
                <a:gd name="connsiteY1" fmla="*/ 10 h 353804"/>
                <a:gd name="connsiteX2" fmla="*/ 251139 w 251139"/>
                <a:gd name="connsiteY2" fmla="*/ 351449 h 353804"/>
                <a:gd name="connsiteX3" fmla="*/ 205200 w 251139"/>
                <a:gd name="connsiteY3" fmla="*/ 353804 h 353804"/>
                <a:gd name="connsiteX4" fmla="*/ 153548 w 251139"/>
                <a:gd name="connsiteY4" fmla="*/ 143763 h 353804"/>
                <a:gd name="connsiteX5" fmla="*/ 67473 w 251139"/>
                <a:gd name="connsiteY5" fmla="*/ 348642 h 353804"/>
                <a:gd name="connsiteX6" fmla="*/ 0 w 251139"/>
                <a:gd name="connsiteY6" fmla="*/ 343483 h 353804"/>
                <a:gd name="connsiteX0" fmla="*/ 0 w 251139"/>
                <a:gd name="connsiteY0" fmla="*/ 331908 h 342229"/>
                <a:gd name="connsiteX1" fmla="*/ 139023 w 251139"/>
                <a:gd name="connsiteY1" fmla="*/ 11 h 342229"/>
                <a:gd name="connsiteX2" fmla="*/ 251139 w 251139"/>
                <a:gd name="connsiteY2" fmla="*/ 339874 h 342229"/>
                <a:gd name="connsiteX3" fmla="*/ 205200 w 251139"/>
                <a:gd name="connsiteY3" fmla="*/ 342229 h 342229"/>
                <a:gd name="connsiteX4" fmla="*/ 153548 w 251139"/>
                <a:gd name="connsiteY4" fmla="*/ 132188 h 342229"/>
                <a:gd name="connsiteX5" fmla="*/ 67473 w 251139"/>
                <a:gd name="connsiteY5" fmla="*/ 337067 h 342229"/>
                <a:gd name="connsiteX6" fmla="*/ 0 w 251139"/>
                <a:gd name="connsiteY6" fmla="*/ 331908 h 342229"/>
                <a:gd name="connsiteX0" fmla="*/ 0 w 251139"/>
                <a:gd name="connsiteY0" fmla="*/ 332019 h 342340"/>
                <a:gd name="connsiteX1" fmla="*/ 139023 w 251139"/>
                <a:gd name="connsiteY1" fmla="*/ 122 h 342340"/>
                <a:gd name="connsiteX2" fmla="*/ 251139 w 251139"/>
                <a:gd name="connsiteY2" fmla="*/ 339985 h 342340"/>
                <a:gd name="connsiteX3" fmla="*/ 205200 w 251139"/>
                <a:gd name="connsiteY3" fmla="*/ 342340 h 342340"/>
                <a:gd name="connsiteX4" fmla="*/ 153548 w 251139"/>
                <a:gd name="connsiteY4" fmla="*/ 132299 h 342340"/>
                <a:gd name="connsiteX5" fmla="*/ 67473 w 251139"/>
                <a:gd name="connsiteY5" fmla="*/ 337178 h 342340"/>
                <a:gd name="connsiteX6" fmla="*/ 0 w 251139"/>
                <a:gd name="connsiteY6" fmla="*/ 332019 h 342340"/>
                <a:gd name="connsiteX0" fmla="*/ 0 w 251139"/>
                <a:gd name="connsiteY0" fmla="*/ 312192 h 322513"/>
                <a:gd name="connsiteX1" fmla="*/ 144702 w 251139"/>
                <a:gd name="connsiteY1" fmla="*/ 139 h 322513"/>
                <a:gd name="connsiteX2" fmla="*/ 251139 w 251139"/>
                <a:gd name="connsiteY2" fmla="*/ 320158 h 322513"/>
                <a:gd name="connsiteX3" fmla="*/ 205200 w 251139"/>
                <a:gd name="connsiteY3" fmla="*/ 322513 h 322513"/>
                <a:gd name="connsiteX4" fmla="*/ 153548 w 251139"/>
                <a:gd name="connsiteY4" fmla="*/ 112472 h 322513"/>
                <a:gd name="connsiteX5" fmla="*/ 67473 w 251139"/>
                <a:gd name="connsiteY5" fmla="*/ 317351 h 322513"/>
                <a:gd name="connsiteX6" fmla="*/ 0 w 251139"/>
                <a:gd name="connsiteY6" fmla="*/ 312192 h 322513"/>
                <a:gd name="connsiteX0" fmla="*/ 0 w 251139"/>
                <a:gd name="connsiteY0" fmla="*/ 312192 h 322513"/>
                <a:gd name="connsiteX1" fmla="*/ 144702 w 251139"/>
                <a:gd name="connsiteY1" fmla="*/ 139 h 322513"/>
                <a:gd name="connsiteX2" fmla="*/ 251139 w 251139"/>
                <a:gd name="connsiteY2" fmla="*/ 320158 h 322513"/>
                <a:gd name="connsiteX3" fmla="*/ 205200 w 251139"/>
                <a:gd name="connsiteY3" fmla="*/ 322513 h 322513"/>
                <a:gd name="connsiteX4" fmla="*/ 153548 w 251139"/>
                <a:gd name="connsiteY4" fmla="*/ 112472 h 322513"/>
                <a:gd name="connsiteX5" fmla="*/ 67473 w 251139"/>
                <a:gd name="connsiteY5" fmla="*/ 317351 h 322513"/>
                <a:gd name="connsiteX6" fmla="*/ 0 w 251139"/>
                <a:gd name="connsiteY6" fmla="*/ 312192 h 322513"/>
                <a:gd name="connsiteX0" fmla="*/ 0 w 251139"/>
                <a:gd name="connsiteY0" fmla="*/ 308888 h 319209"/>
                <a:gd name="connsiteX1" fmla="*/ 137130 w 251139"/>
                <a:gd name="connsiteY1" fmla="*/ 142 h 319209"/>
                <a:gd name="connsiteX2" fmla="*/ 251139 w 251139"/>
                <a:gd name="connsiteY2" fmla="*/ 316854 h 319209"/>
                <a:gd name="connsiteX3" fmla="*/ 205200 w 251139"/>
                <a:gd name="connsiteY3" fmla="*/ 319209 h 319209"/>
                <a:gd name="connsiteX4" fmla="*/ 153548 w 251139"/>
                <a:gd name="connsiteY4" fmla="*/ 109168 h 319209"/>
                <a:gd name="connsiteX5" fmla="*/ 67473 w 251139"/>
                <a:gd name="connsiteY5" fmla="*/ 314047 h 319209"/>
                <a:gd name="connsiteX6" fmla="*/ 0 w 251139"/>
                <a:gd name="connsiteY6" fmla="*/ 308888 h 319209"/>
                <a:gd name="connsiteX0" fmla="*/ 0 w 251139"/>
                <a:gd name="connsiteY0" fmla="*/ 326440 h 336761"/>
                <a:gd name="connsiteX1" fmla="*/ 130155 w 251139"/>
                <a:gd name="connsiteY1" fmla="*/ 126 h 336761"/>
                <a:gd name="connsiteX2" fmla="*/ 251139 w 251139"/>
                <a:gd name="connsiteY2" fmla="*/ 334406 h 336761"/>
                <a:gd name="connsiteX3" fmla="*/ 205200 w 251139"/>
                <a:gd name="connsiteY3" fmla="*/ 336761 h 336761"/>
                <a:gd name="connsiteX4" fmla="*/ 153548 w 251139"/>
                <a:gd name="connsiteY4" fmla="*/ 126720 h 336761"/>
                <a:gd name="connsiteX5" fmla="*/ 67473 w 251139"/>
                <a:gd name="connsiteY5" fmla="*/ 331599 h 336761"/>
                <a:gd name="connsiteX6" fmla="*/ 0 w 251139"/>
                <a:gd name="connsiteY6" fmla="*/ 326440 h 336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139" h="336761">
                  <a:moveTo>
                    <a:pt x="0" y="326440"/>
                  </a:moveTo>
                  <a:cubicBezTo>
                    <a:pt x="2275" y="120191"/>
                    <a:pt x="34842" y="7634"/>
                    <a:pt x="130155" y="126"/>
                  </a:cubicBezTo>
                  <a:cubicBezTo>
                    <a:pt x="196317" y="-5086"/>
                    <a:pt x="251139" y="151798"/>
                    <a:pt x="251139" y="334406"/>
                  </a:cubicBezTo>
                  <a:lnTo>
                    <a:pt x="205200" y="336761"/>
                  </a:lnTo>
                  <a:cubicBezTo>
                    <a:pt x="205200" y="195544"/>
                    <a:pt x="186218" y="149422"/>
                    <a:pt x="153548" y="126720"/>
                  </a:cubicBezTo>
                  <a:cubicBezTo>
                    <a:pt x="112949" y="98510"/>
                    <a:pt x="68210" y="156139"/>
                    <a:pt x="67473" y="331599"/>
                  </a:cubicBezTo>
                  <a:lnTo>
                    <a:pt x="0" y="326440"/>
                  </a:lnTo>
                  <a:close/>
                </a:path>
              </a:pathLst>
            </a:custGeom>
            <a:solidFill>
              <a:srgbClr val="FF0000"/>
            </a:solidFill>
            <a:ln w="127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a typeface="+mn-ea"/>
                <a:cs typeface="+mn-cs"/>
              </a:endParaRPr>
            </a:p>
          </p:txBody>
        </p:sp>
        <p:sp>
          <p:nvSpPr>
            <p:cNvPr id="36" name="4-Point Star 35"/>
            <p:cNvSpPr/>
            <p:nvPr/>
          </p:nvSpPr>
          <p:spPr>
            <a:xfrm>
              <a:off x="8077200" y="3259116"/>
              <a:ext cx="139700" cy="153307"/>
            </a:xfrm>
            <a:prstGeom prst="star4">
              <a:avLst/>
            </a:prstGeom>
            <a:solidFill>
              <a:srgbClr val="F79646">
                <a:lumMod val="50000"/>
              </a:srgbClr>
            </a:solidFill>
            <a:ln w="25400" cap="flat" cmpd="sng" algn="ctr">
              <a:solidFill>
                <a:srgbClr val="9BBB59">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37" name="4-Point Star 36"/>
            <p:cNvSpPr/>
            <p:nvPr/>
          </p:nvSpPr>
          <p:spPr>
            <a:xfrm>
              <a:off x="7861769" y="2832156"/>
              <a:ext cx="139700" cy="153307"/>
            </a:xfrm>
            <a:prstGeom prst="star4">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cxnSp>
          <p:nvCxnSpPr>
            <p:cNvPr id="39" name="Straight Connector 38"/>
            <p:cNvCxnSpPr/>
            <p:nvPr/>
          </p:nvCxnSpPr>
          <p:spPr>
            <a:xfrm flipV="1">
              <a:off x="6551693" y="2952244"/>
              <a:ext cx="1263667" cy="87835"/>
            </a:xfrm>
            <a:prstGeom prst="line">
              <a:avLst/>
            </a:prstGeom>
            <a:noFill/>
            <a:ln w="12700" cap="flat" cmpd="sng" algn="ctr">
              <a:solidFill>
                <a:srgbClr val="FF0000"/>
              </a:solidFill>
              <a:prstDash val="solid"/>
            </a:ln>
            <a:effectLst/>
          </p:spPr>
        </p:cxnSp>
        <p:cxnSp>
          <p:nvCxnSpPr>
            <p:cNvPr id="38" name="Straight Arrow Connector 37"/>
            <p:cNvCxnSpPr>
              <a:cxnSpLocks/>
              <a:stCxn id="8" idx="1"/>
            </p:cNvCxnSpPr>
            <p:nvPr/>
          </p:nvCxnSpPr>
          <p:spPr>
            <a:xfrm flipH="1">
              <a:off x="2209189" y="5088674"/>
              <a:ext cx="606453" cy="1"/>
            </a:xfrm>
            <a:prstGeom prst="straightConnector1">
              <a:avLst/>
            </a:prstGeom>
            <a:noFill/>
            <a:ln w="22225" cap="flat" cmpd="sng" algn="ctr">
              <a:solidFill>
                <a:sysClr val="windowText" lastClr="000000"/>
              </a:solidFill>
              <a:prstDash val="solid"/>
              <a:tailEnd type="triangle"/>
            </a:ln>
            <a:effectLst/>
          </p:spPr>
        </p:cxnSp>
      </p:grpSp>
      <p:sp>
        <p:nvSpPr>
          <p:cNvPr id="40" name="TextBox 39"/>
          <p:cNvSpPr txBox="1"/>
          <p:nvPr/>
        </p:nvSpPr>
        <p:spPr>
          <a:xfrm>
            <a:off x="7486276" y="1295400"/>
            <a:ext cx="1627451" cy="70788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rPr>
              <a:t>Off-axis background</a:t>
            </a:r>
          </a:p>
        </p:txBody>
      </p:sp>
    </p:spTree>
    <p:extLst>
      <p:ext uri="{BB962C8B-B14F-4D97-AF65-F5344CB8AC3E}">
        <p14:creationId xmlns:p14="http://schemas.microsoft.com/office/powerpoint/2010/main" val="40804165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4480" y="8878"/>
            <a:ext cx="7589520" cy="996696"/>
          </a:xfrm>
        </p:spPr>
        <p:txBody>
          <a:bodyPr/>
          <a:lstStyle/>
          <a:p>
            <a:pPr algn="ctr"/>
            <a:r>
              <a:rPr lang="en-US" i="1" dirty="0">
                <a:solidFill>
                  <a:schemeClr val="tx1"/>
                </a:solidFill>
              </a:rPr>
              <a:t>Optics Production Process</a:t>
            </a:r>
          </a:p>
        </p:txBody>
      </p:sp>
      <p:pic>
        <p:nvPicPr>
          <p:cNvPr id="3" name="Content Placeholder 2"/>
          <p:cNvPicPr>
            <a:picLocks noGrp="1" noChangeAspect="1"/>
          </p:cNvPicPr>
          <p:nvPr>
            <p:ph idx="1"/>
          </p:nvPr>
        </p:nvPicPr>
        <p:blipFill>
          <a:blip r:embed="rId3"/>
          <a:stretch>
            <a:fillRect/>
          </a:stretch>
        </p:blipFill>
        <p:spPr>
          <a:xfrm>
            <a:off x="6829373" y="4784634"/>
            <a:ext cx="1097280" cy="1463766"/>
          </a:xfrm>
          <a:prstGeom prst="rect">
            <a:avLst/>
          </a:prstGeom>
        </p:spPr>
      </p:pic>
      <p:grpSp>
        <p:nvGrpSpPr>
          <p:cNvPr id="139" name="Group 138"/>
          <p:cNvGrpSpPr/>
          <p:nvPr/>
        </p:nvGrpSpPr>
        <p:grpSpPr>
          <a:xfrm>
            <a:off x="2735852" y="4702223"/>
            <a:ext cx="1662968" cy="1622377"/>
            <a:chOff x="2735852" y="4546177"/>
            <a:chExt cx="1662968" cy="1622377"/>
          </a:xfrm>
        </p:grpSpPr>
        <p:sp>
          <p:nvSpPr>
            <p:cNvPr id="4" name="Rectangle 4"/>
            <p:cNvSpPr>
              <a:spLocks noChangeArrowheads="1"/>
            </p:cNvSpPr>
            <p:nvPr/>
          </p:nvSpPr>
          <p:spPr bwMode="auto">
            <a:xfrm>
              <a:off x="2735852" y="5043047"/>
              <a:ext cx="1662968" cy="1125507"/>
            </a:xfrm>
            <a:prstGeom prst="rect">
              <a:avLst/>
            </a:prstGeom>
            <a:solidFill>
              <a:srgbClr val="FFFFFF"/>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sp>
          <p:nvSpPr>
            <p:cNvPr id="5" name="Rectangle 5"/>
            <p:cNvSpPr>
              <a:spLocks noChangeArrowheads="1"/>
            </p:cNvSpPr>
            <p:nvPr/>
          </p:nvSpPr>
          <p:spPr bwMode="auto">
            <a:xfrm>
              <a:off x="2735852" y="5240697"/>
              <a:ext cx="1662968" cy="927857"/>
            </a:xfrm>
            <a:prstGeom prst="rect">
              <a:avLst/>
            </a:prstGeom>
            <a:solidFill>
              <a:srgbClr val="008000">
                <a:alpha val="50000"/>
              </a:srgbClr>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sp>
          <p:nvSpPr>
            <p:cNvPr id="6" name="Rectangle 6"/>
            <p:cNvSpPr>
              <a:spLocks noChangeArrowheads="1"/>
            </p:cNvSpPr>
            <p:nvPr/>
          </p:nvSpPr>
          <p:spPr bwMode="auto">
            <a:xfrm>
              <a:off x="4071864" y="5355993"/>
              <a:ext cx="140929" cy="680794"/>
            </a:xfrm>
            <a:prstGeom prst="rect">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sp>
          <p:nvSpPr>
            <p:cNvPr id="7" name="Line 7"/>
            <p:cNvSpPr>
              <a:spLocks noChangeShapeType="1"/>
            </p:cNvSpPr>
            <p:nvPr/>
          </p:nvSpPr>
          <p:spPr bwMode="auto">
            <a:xfrm flipV="1">
              <a:off x="3000799" y="4834417"/>
              <a:ext cx="0" cy="51334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sp>
          <p:nvSpPr>
            <p:cNvPr id="8" name="Line 8"/>
            <p:cNvSpPr>
              <a:spLocks noChangeShapeType="1"/>
            </p:cNvSpPr>
            <p:nvPr/>
          </p:nvSpPr>
          <p:spPr bwMode="auto">
            <a:xfrm flipV="1">
              <a:off x="4133873" y="4828926"/>
              <a:ext cx="0" cy="52706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sp>
          <p:nvSpPr>
            <p:cNvPr id="9" name="Rectangle 9"/>
            <p:cNvSpPr>
              <a:spLocks noChangeArrowheads="1"/>
            </p:cNvSpPr>
            <p:nvPr/>
          </p:nvSpPr>
          <p:spPr bwMode="auto">
            <a:xfrm>
              <a:off x="3935162" y="4546177"/>
              <a:ext cx="442519" cy="34177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SzPct val="100000"/>
                <a:buChar char="•"/>
                <a:defRPr sz="2000" b="1">
                  <a:solidFill>
                    <a:schemeClr val="tx2"/>
                  </a:solidFill>
                  <a:latin typeface="Arial" panose="020B0604020202020204" pitchFamily="34" charset="0"/>
                </a:defRPr>
              </a:lvl1pPr>
              <a:lvl2pPr marL="742950" indent="-285750">
                <a:spcBef>
                  <a:spcPct val="20000"/>
                </a:spcBef>
                <a:buSzPct val="100000"/>
                <a:buChar char="-"/>
                <a:defRPr>
                  <a:solidFill>
                    <a:srgbClr val="043968"/>
                  </a:solidFill>
                  <a:latin typeface="Arial" panose="020B0604020202020204" pitchFamily="34" charset="0"/>
                </a:defRPr>
              </a:lvl2pPr>
              <a:lvl3pPr marL="1143000" indent="-228600">
                <a:spcBef>
                  <a:spcPct val="20000"/>
                </a:spcBef>
                <a:buSzPct val="100000"/>
                <a:buChar char="&gt;"/>
                <a:defRPr>
                  <a:solidFill>
                    <a:srgbClr val="043968"/>
                  </a:solidFill>
                  <a:latin typeface="Arial" panose="020B0604020202020204" pitchFamily="34"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800" b="1" i="0" u="none" strike="noStrike" kern="0" cap="none" spc="0" normalizeH="0" baseline="0" noProof="0">
                  <a:ln>
                    <a:noFill/>
                  </a:ln>
                  <a:solidFill>
                    <a:srgbClr val="000000"/>
                  </a:solidFill>
                  <a:effectLst/>
                  <a:uLnTx/>
                  <a:uFillTx/>
                  <a:latin typeface="Arial" panose="020B0604020202020204" pitchFamily="34" charset="0"/>
                </a:rPr>
                <a:t>(+)</a:t>
              </a:r>
            </a:p>
          </p:txBody>
        </p:sp>
        <p:sp>
          <p:nvSpPr>
            <p:cNvPr id="10" name="Rectangle 10"/>
            <p:cNvSpPr>
              <a:spLocks noChangeArrowheads="1"/>
            </p:cNvSpPr>
            <p:nvPr/>
          </p:nvSpPr>
          <p:spPr bwMode="auto">
            <a:xfrm>
              <a:off x="2799270" y="4546177"/>
              <a:ext cx="442519" cy="34177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SzPct val="100000"/>
                <a:buChar char="•"/>
                <a:defRPr sz="2000" b="1">
                  <a:solidFill>
                    <a:schemeClr val="tx2"/>
                  </a:solidFill>
                  <a:latin typeface="Arial" panose="020B0604020202020204" pitchFamily="34" charset="0"/>
                </a:defRPr>
              </a:lvl1pPr>
              <a:lvl2pPr marL="742950" indent="-285750">
                <a:spcBef>
                  <a:spcPct val="20000"/>
                </a:spcBef>
                <a:buSzPct val="100000"/>
                <a:buChar char="-"/>
                <a:defRPr>
                  <a:solidFill>
                    <a:srgbClr val="043968"/>
                  </a:solidFill>
                  <a:latin typeface="Arial" panose="020B0604020202020204" pitchFamily="34" charset="0"/>
                </a:defRPr>
              </a:lvl2pPr>
              <a:lvl3pPr marL="1143000" indent="-228600">
                <a:spcBef>
                  <a:spcPct val="20000"/>
                </a:spcBef>
                <a:buSzPct val="100000"/>
                <a:buChar char="&gt;"/>
                <a:defRPr>
                  <a:solidFill>
                    <a:srgbClr val="043968"/>
                  </a:solidFill>
                  <a:latin typeface="Arial" panose="020B0604020202020204" pitchFamily="34"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800" b="1" i="0" u="none" strike="noStrike" kern="0" cap="none" spc="0" normalizeH="0" baseline="0" noProof="0">
                  <a:ln>
                    <a:noFill/>
                  </a:ln>
                  <a:solidFill>
                    <a:srgbClr val="000000"/>
                  </a:solidFill>
                  <a:effectLst/>
                  <a:uLnTx/>
                  <a:uFillTx/>
                  <a:latin typeface="Arial" panose="020B0604020202020204" pitchFamily="34" charset="0"/>
                </a:rPr>
                <a:t>(+)</a:t>
              </a:r>
            </a:p>
          </p:txBody>
        </p:sp>
        <p:sp>
          <p:nvSpPr>
            <p:cNvPr id="11" name="Rectangle 11"/>
            <p:cNvSpPr>
              <a:spLocks noChangeArrowheads="1"/>
            </p:cNvSpPr>
            <p:nvPr/>
          </p:nvSpPr>
          <p:spPr bwMode="auto">
            <a:xfrm>
              <a:off x="2938790" y="5355993"/>
              <a:ext cx="138111" cy="680794"/>
            </a:xfrm>
            <a:prstGeom prst="rect">
              <a:avLst/>
            </a:prstGeom>
            <a:gradFill rotWithShape="0">
              <a:gsLst>
                <a:gs pos="0">
                  <a:srgbClr val="FFFFFF"/>
                </a:gs>
                <a:gs pos="50000">
                  <a:srgbClr val="FFFFFF">
                    <a:gamma/>
                    <a:shade val="46275"/>
                    <a:invGamma/>
                  </a:srgbClr>
                </a:gs>
                <a:gs pos="100000">
                  <a:srgbClr val="FFFFFF"/>
                </a:gs>
              </a:gsLst>
              <a:lin ang="5400000" scaled="1"/>
            </a:gra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sp>
          <p:nvSpPr>
            <p:cNvPr id="17" name="Oval 13"/>
            <p:cNvSpPr>
              <a:spLocks noChangeArrowheads="1"/>
            </p:cNvSpPr>
            <p:nvPr/>
          </p:nvSpPr>
          <p:spPr bwMode="auto">
            <a:xfrm>
              <a:off x="3300099" y="5930037"/>
              <a:ext cx="548640" cy="71374"/>
            </a:xfrm>
            <a:prstGeom prst="ellipse">
              <a:avLst/>
            </a:prstGeom>
            <a:solidFill>
              <a:srgbClr val="CECECE"/>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sp>
          <p:nvSpPr>
            <p:cNvPr id="18" name="AutoShape 14"/>
            <p:cNvSpPr>
              <a:spLocks noChangeArrowheads="1"/>
            </p:cNvSpPr>
            <p:nvPr/>
          </p:nvSpPr>
          <p:spPr bwMode="auto">
            <a:xfrm rot="10800000" flipH="1" flipV="1">
              <a:off x="3203738" y="5386190"/>
              <a:ext cx="730014" cy="576479"/>
            </a:xfrm>
            <a:custGeom>
              <a:avLst/>
              <a:gdLst>
                <a:gd name="G0" fmla="+- 2530 0 0"/>
                <a:gd name="G1" fmla="+- 21600 0 2530"/>
                <a:gd name="G2" fmla="*/ 2530 1 2"/>
                <a:gd name="G3" fmla="+- 21600 0 G2"/>
                <a:gd name="G4" fmla="+/ 2530 21600 2"/>
                <a:gd name="G5" fmla="+/ G1 0 2"/>
                <a:gd name="G6" fmla="*/ 21600 21600 2530"/>
                <a:gd name="G7" fmla="*/ G6 1 2"/>
                <a:gd name="G8" fmla="+- 21600 0 G7"/>
                <a:gd name="G9" fmla="*/ 21600 1 2"/>
                <a:gd name="G10" fmla="+- 2530 0 G9"/>
                <a:gd name="G11" fmla="?: G10 G8 0"/>
                <a:gd name="G12" fmla="?: G10 G7 21600"/>
                <a:gd name="T0" fmla="*/ 20335 w 21600"/>
                <a:gd name="T1" fmla="*/ 10800 h 21600"/>
                <a:gd name="T2" fmla="*/ 10800 w 21600"/>
                <a:gd name="T3" fmla="*/ 21600 h 21600"/>
                <a:gd name="T4" fmla="*/ 1265 w 21600"/>
                <a:gd name="T5" fmla="*/ 10800 h 21600"/>
                <a:gd name="T6" fmla="*/ 10800 w 21600"/>
                <a:gd name="T7" fmla="*/ 0 h 21600"/>
                <a:gd name="T8" fmla="*/ 3065 w 21600"/>
                <a:gd name="T9" fmla="*/ 3065 h 21600"/>
                <a:gd name="T10" fmla="*/ 18535 w 21600"/>
                <a:gd name="T11" fmla="*/ 18535 h 21600"/>
              </a:gdLst>
              <a:ahLst/>
              <a:cxnLst>
                <a:cxn ang="0">
                  <a:pos x="T0" y="T1"/>
                </a:cxn>
                <a:cxn ang="0">
                  <a:pos x="T2" y="T3"/>
                </a:cxn>
                <a:cxn ang="0">
                  <a:pos x="T4" y="T5"/>
                </a:cxn>
                <a:cxn ang="0">
                  <a:pos x="T6" y="T7"/>
                </a:cxn>
              </a:cxnLst>
              <a:rect l="T8" t="T9" r="T10" b="T11"/>
              <a:pathLst>
                <a:path w="21600" h="21600">
                  <a:moveTo>
                    <a:pt x="0" y="0"/>
                  </a:moveTo>
                  <a:lnTo>
                    <a:pt x="2530" y="21600"/>
                  </a:lnTo>
                  <a:lnTo>
                    <a:pt x="19070" y="21600"/>
                  </a:lnTo>
                  <a:lnTo>
                    <a:pt x="21600" y="0"/>
                  </a:lnTo>
                  <a:close/>
                </a:path>
              </a:pathLst>
            </a:custGeom>
            <a:solidFill>
              <a:srgbClr val="CECECE"/>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sp>
          <p:nvSpPr>
            <p:cNvPr id="19" name="Oval 15"/>
            <p:cNvSpPr>
              <a:spLocks noChangeArrowheads="1"/>
            </p:cNvSpPr>
            <p:nvPr/>
          </p:nvSpPr>
          <p:spPr bwMode="auto">
            <a:xfrm>
              <a:off x="3221484" y="5355992"/>
              <a:ext cx="707466" cy="104315"/>
            </a:xfrm>
            <a:prstGeom prst="ellipse">
              <a:avLst/>
            </a:prstGeom>
            <a:solidFill>
              <a:srgbClr val="CECECE"/>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sp>
          <p:nvSpPr>
            <p:cNvPr id="13" name="Line 16"/>
            <p:cNvSpPr>
              <a:spLocks noChangeShapeType="1"/>
            </p:cNvSpPr>
            <p:nvPr/>
          </p:nvSpPr>
          <p:spPr bwMode="auto">
            <a:xfrm>
              <a:off x="3215435" y="5408150"/>
              <a:ext cx="78921" cy="56000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sp>
          <p:nvSpPr>
            <p:cNvPr id="14" name="Line 17"/>
            <p:cNvSpPr>
              <a:spLocks noChangeShapeType="1"/>
            </p:cNvSpPr>
            <p:nvPr/>
          </p:nvSpPr>
          <p:spPr bwMode="auto">
            <a:xfrm flipH="1">
              <a:off x="3852408" y="5409739"/>
              <a:ext cx="74056" cy="56457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sp>
          <p:nvSpPr>
            <p:cNvPr id="15" name="Rectangle 18"/>
            <p:cNvSpPr>
              <a:spLocks noChangeArrowheads="1"/>
            </p:cNvSpPr>
            <p:nvPr/>
          </p:nvSpPr>
          <p:spPr bwMode="auto">
            <a:xfrm>
              <a:off x="3405267" y="4546177"/>
              <a:ext cx="387556" cy="34177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SzPct val="100000"/>
                <a:buChar char="•"/>
                <a:defRPr sz="2000" b="1">
                  <a:solidFill>
                    <a:schemeClr val="tx2"/>
                  </a:solidFill>
                  <a:latin typeface="Arial" panose="020B0604020202020204" pitchFamily="34" charset="0"/>
                </a:defRPr>
              </a:lvl1pPr>
              <a:lvl2pPr marL="742950" indent="-285750">
                <a:spcBef>
                  <a:spcPct val="20000"/>
                </a:spcBef>
                <a:buSzPct val="100000"/>
                <a:buChar char="-"/>
                <a:defRPr>
                  <a:solidFill>
                    <a:srgbClr val="043968"/>
                  </a:solidFill>
                  <a:latin typeface="Arial" panose="020B0604020202020204" pitchFamily="34" charset="0"/>
                </a:defRPr>
              </a:lvl2pPr>
              <a:lvl3pPr marL="1143000" indent="-228600">
                <a:spcBef>
                  <a:spcPct val="20000"/>
                </a:spcBef>
                <a:buSzPct val="100000"/>
                <a:buChar char="&gt;"/>
                <a:defRPr>
                  <a:solidFill>
                    <a:srgbClr val="043968"/>
                  </a:solidFill>
                  <a:latin typeface="Arial" panose="020B0604020202020204" pitchFamily="34"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800" b="1" i="0" u="none" strike="noStrike" kern="0" cap="none" spc="0" normalizeH="0" baseline="0" noProof="0">
                  <a:ln>
                    <a:noFill/>
                  </a:ln>
                  <a:solidFill>
                    <a:srgbClr val="000000"/>
                  </a:solidFill>
                  <a:effectLst/>
                  <a:uLnTx/>
                  <a:uFillTx/>
                  <a:latin typeface="Arial" panose="020B0604020202020204" pitchFamily="34" charset="0"/>
                </a:rPr>
                <a:t>(-)</a:t>
              </a:r>
            </a:p>
          </p:txBody>
        </p:sp>
        <p:sp>
          <p:nvSpPr>
            <p:cNvPr id="16" name="Rectangle 19"/>
            <p:cNvSpPr>
              <a:spLocks noChangeArrowheads="1"/>
            </p:cNvSpPr>
            <p:nvPr/>
          </p:nvSpPr>
          <p:spPr bwMode="auto">
            <a:xfrm>
              <a:off x="3564517" y="4835789"/>
              <a:ext cx="22549" cy="562753"/>
            </a:xfrm>
            <a:prstGeom prst="rect">
              <a:avLst/>
            </a:prstGeom>
            <a:solidFill>
              <a:srgbClr val="FFFFFF"/>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grpSp>
      <p:grpSp>
        <p:nvGrpSpPr>
          <p:cNvPr id="20" name="Group 21"/>
          <p:cNvGrpSpPr>
            <a:grpSpLocks/>
          </p:cNvGrpSpPr>
          <p:nvPr/>
        </p:nvGrpSpPr>
        <p:grpSpPr bwMode="auto">
          <a:xfrm>
            <a:off x="549403" y="5060175"/>
            <a:ext cx="1782754" cy="1264425"/>
            <a:chOff x="336" y="1953"/>
            <a:chExt cx="1180" cy="931"/>
          </a:xfrm>
        </p:grpSpPr>
        <p:sp>
          <p:nvSpPr>
            <p:cNvPr id="21" name="Rectangle 22"/>
            <p:cNvSpPr>
              <a:spLocks noChangeArrowheads="1"/>
            </p:cNvSpPr>
            <p:nvPr/>
          </p:nvSpPr>
          <p:spPr bwMode="auto">
            <a:xfrm>
              <a:off x="336" y="2064"/>
              <a:ext cx="1180" cy="820"/>
            </a:xfrm>
            <a:prstGeom prst="rect">
              <a:avLst/>
            </a:prstGeom>
            <a:solidFill>
              <a:srgbClr val="FFFFFF"/>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sp>
          <p:nvSpPr>
            <p:cNvPr id="22" name="Rectangle 23"/>
            <p:cNvSpPr>
              <a:spLocks noChangeArrowheads="1"/>
            </p:cNvSpPr>
            <p:nvPr/>
          </p:nvSpPr>
          <p:spPr bwMode="auto">
            <a:xfrm>
              <a:off x="336" y="2208"/>
              <a:ext cx="1180" cy="676"/>
            </a:xfrm>
            <a:prstGeom prst="rect">
              <a:avLst/>
            </a:prstGeom>
            <a:solidFill>
              <a:srgbClr val="FFFF00">
                <a:alpha val="50000"/>
              </a:srgbClr>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grpSp>
          <p:nvGrpSpPr>
            <p:cNvPr id="23" name="Group 24"/>
            <p:cNvGrpSpPr>
              <a:grpSpLocks/>
            </p:cNvGrpSpPr>
            <p:nvPr/>
          </p:nvGrpSpPr>
          <p:grpSpPr bwMode="auto">
            <a:xfrm>
              <a:off x="672" y="2304"/>
              <a:ext cx="520" cy="480"/>
              <a:chOff x="3220" y="1391"/>
              <a:chExt cx="520" cy="480"/>
            </a:xfrm>
          </p:grpSpPr>
          <p:sp>
            <p:nvSpPr>
              <p:cNvPr id="27" name="Oval 26"/>
              <p:cNvSpPr>
                <a:spLocks noChangeArrowheads="1"/>
              </p:cNvSpPr>
              <p:nvPr/>
            </p:nvSpPr>
            <p:spPr bwMode="auto">
              <a:xfrm>
                <a:off x="3286" y="1818"/>
                <a:ext cx="386" cy="51"/>
              </a:xfrm>
              <a:prstGeom prst="ellipse">
                <a:avLst/>
              </a:prstGeom>
              <a:solidFill>
                <a:srgbClr val="CECECE"/>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sp>
            <p:nvSpPr>
              <p:cNvPr id="28" name="AutoShape 26"/>
              <p:cNvSpPr>
                <a:spLocks noChangeArrowheads="1"/>
              </p:cNvSpPr>
              <p:nvPr/>
            </p:nvSpPr>
            <p:spPr bwMode="auto">
              <a:xfrm rot="-10800000" flipH="1" flipV="1">
                <a:off x="3220" y="1429"/>
                <a:ext cx="520" cy="418"/>
              </a:xfrm>
              <a:custGeom>
                <a:avLst/>
                <a:gdLst>
                  <a:gd name="G0" fmla="+- 2530 0 0"/>
                  <a:gd name="G1" fmla="+- 21600 0 2530"/>
                  <a:gd name="G2" fmla="*/ 2530 1 2"/>
                  <a:gd name="G3" fmla="+- 21600 0 G2"/>
                  <a:gd name="G4" fmla="+/ 2530 21600 2"/>
                  <a:gd name="G5" fmla="+/ G1 0 2"/>
                  <a:gd name="G6" fmla="*/ 21600 21600 2530"/>
                  <a:gd name="G7" fmla="*/ G6 1 2"/>
                  <a:gd name="G8" fmla="+- 21600 0 G7"/>
                  <a:gd name="G9" fmla="*/ 21600 1 2"/>
                  <a:gd name="G10" fmla="+- 2530 0 G9"/>
                  <a:gd name="G11" fmla="?: G10 G8 0"/>
                  <a:gd name="G12" fmla="?: G10 G7 21600"/>
                  <a:gd name="T0" fmla="*/ 20335 w 21600"/>
                  <a:gd name="T1" fmla="*/ 10800 h 21600"/>
                  <a:gd name="T2" fmla="*/ 10800 w 21600"/>
                  <a:gd name="T3" fmla="*/ 21600 h 21600"/>
                  <a:gd name="T4" fmla="*/ 1265 w 21600"/>
                  <a:gd name="T5" fmla="*/ 10800 h 21600"/>
                  <a:gd name="T6" fmla="*/ 10800 w 21600"/>
                  <a:gd name="T7" fmla="*/ 0 h 21600"/>
                  <a:gd name="T8" fmla="*/ 3065 w 21600"/>
                  <a:gd name="T9" fmla="*/ 3065 h 21600"/>
                  <a:gd name="T10" fmla="*/ 18535 w 21600"/>
                  <a:gd name="T11" fmla="*/ 18535 h 21600"/>
                </a:gdLst>
                <a:ahLst/>
                <a:cxnLst>
                  <a:cxn ang="0">
                    <a:pos x="T0" y="T1"/>
                  </a:cxn>
                  <a:cxn ang="0">
                    <a:pos x="T2" y="T3"/>
                  </a:cxn>
                  <a:cxn ang="0">
                    <a:pos x="T4" y="T5"/>
                  </a:cxn>
                  <a:cxn ang="0">
                    <a:pos x="T6" y="T7"/>
                  </a:cxn>
                </a:cxnLst>
                <a:rect l="T8" t="T9" r="T10" b="T11"/>
                <a:pathLst>
                  <a:path w="21600" h="21600">
                    <a:moveTo>
                      <a:pt x="0" y="0"/>
                    </a:moveTo>
                    <a:lnTo>
                      <a:pt x="2530" y="21600"/>
                    </a:lnTo>
                    <a:lnTo>
                      <a:pt x="19070" y="21600"/>
                    </a:lnTo>
                    <a:lnTo>
                      <a:pt x="21600" y="0"/>
                    </a:lnTo>
                    <a:close/>
                  </a:path>
                </a:pathLst>
              </a:custGeom>
              <a:solidFill>
                <a:srgbClr val="CECECE"/>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sp>
            <p:nvSpPr>
              <p:cNvPr id="29" name="Oval 28"/>
              <p:cNvSpPr>
                <a:spLocks noChangeArrowheads="1"/>
              </p:cNvSpPr>
              <p:nvPr/>
            </p:nvSpPr>
            <p:spPr bwMode="auto">
              <a:xfrm>
                <a:off x="3226" y="1391"/>
                <a:ext cx="504" cy="76"/>
              </a:xfrm>
              <a:prstGeom prst="ellipse">
                <a:avLst/>
              </a:prstGeom>
              <a:solidFill>
                <a:srgbClr val="CECECE"/>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grpSp>
        <p:sp>
          <p:nvSpPr>
            <p:cNvPr id="24" name="Line 28"/>
            <p:cNvSpPr>
              <a:spLocks noChangeShapeType="1"/>
            </p:cNvSpPr>
            <p:nvPr/>
          </p:nvSpPr>
          <p:spPr bwMode="auto">
            <a:xfrm>
              <a:off x="684" y="2349"/>
              <a:ext cx="54" cy="40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sp>
          <p:nvSpPr>
            <p:cNvPr id="25" name="Line 29"/>
            <p:cNvSpPr>
              <a:spLocks noChangeShapeType="1"/>
            </p:cNvSpPr>
            <p:nvPr/>
          </p:nvSpPr>
          <p:spPr bwMode="auto">
            <a:xfrm flipH="1">
              <a:off x="1126" y="2347"/>
              <a:ext cx="70" cy="40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sp>
          <p:nvSpPr>
            <p:cNvPr id="26" name="Rectangle 30"/>
            <p:cNvSpPr>
              <a:spLocks noChangeArrowheads="1"/>
            </p:cNvSpPr>
            <p:nvPr/>
          </p:nvSpPr>
          <p:spPr bwMode="auto">
            <a:xfrm>
              <a:off x="912" y="1953"/>
              <a:ext cx="16" cy="376"/>
            </a:xfrm>
            <a:prstGeom prst="rect">
              <a:avLst/>
            </a:prstGeom>
            <a:solidFill>
              <a:srgbClr val="FFFFFF"/>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grpSp>
      <p:grpSp>
        <p:nvGrpSpPr>
          <p:cNvPr id="30" name="Group 96"/>
          <p:cNvGrpSpPr>
            <a:grpSpLocks/>
          </p:cNvGrpSpPr>
          <p:nvPr/>
        </p:nvGrpSpPr>
        <p:grpSpPr bwMode="auto">
          <a:xfrm>
            <a:off x="5872206" y="2438400"/>
            <a:ext cx="1143000" cy="723900"/>
            <a:chOff x="4608" y="641"/>
            <a:chExt cx="853" cy="535"/>
          </a:xfrm>
        </p:grpSpPr>
        <p:grpSp>
          <p:nvGrpSpPr>
            <p:cNvPr id="31" name="Group 97"/>
            <p:cNvGrpSpPr>
              <a:grpSpLocks/>
            </p:cNvGrpSpPr>
            <p:nvPr/>
          </p:nvGrpSpPr>
          <p:grpSpPr bwMode="auto">
            <a:xfrm>
              <a:off x="4665" y="659"/>
              <a:ext cx="543" cy="515"/>
              <a:chOff x="357" y="2963"/>
              <a:chExt cx="543" cy="515"/>
            </a:xfrm>
          </p:grpSpPr>
          <p:sp>
            <p:nvSpPr>
              <p:cNvPr id="40" name="Oval 98"/>
              <p:cNvSpPr>
                <a:spLocks noChangeArrowheads="1"/>
              </p:cNvSpPr>
              <p:nvPr/>
            </p:nvSpPr>
            <p:spPr bwMode="auto">
              <a:xfrm>
                <a:off x="782" y="3018"/>
                <a:ext cx="116" cy="392"/>
              </a:xfrm>
              <a:prstGeom prst="ellipse">
                <a:avLst/>
              </a:prstGeom>
              <a:noFill/>
              <a:ln w="12700">
                <a:solidFill>
                  <a:srgbClr val="000000"/>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grpSp>
            <p:nvGrpSpPr>
              <p:cNvPr id="41" name="Group 99"/>
              <p:cNvGrpSpPr>
                <a:grpSpLocks/>
              </p:cNvGrpSpPr>
              <p:nvPr/>
            </p:nvGrpSpPr>
            <p:grpSpPr bwMode="auto">
              <a:xfrm>
                <a:off x="357" y="2963"/>
                <a:ext cx="64" cy="503"/>
                <a:chOff x="357" y="2963"/>
                <a:chExt cx="64" cy="503"/>
              </a:xfrm>
            </p:grpSpPr>
            <p:sp>
              <p:nvSpPr>
                <p:cNvPr id="44" name="Arc 100"/>
                <p:cNvSpPr>
                  <a:spLocks/>
                </p:cNvSpPr>
                <p:nvPr/>
              </p:nvSpPr>
              <p:spPr bwMode="auto">
                <a:xfrm>
                  <a:off x="357" y="2963"/>
                  <a:ext cx="64" cy="258"/>
                </a:xfrm>
                <a:custGeom>
                  <a:avLst/>
                  <a:gdLst>
                    <a:gd name="G0" fmla="+- 21600 0 0"/>
                    <a:gd name="G1" fmla="+- 21597 0 0"/>
                    <a:gd name="G2" fmla="+- 21600 0 0"/>
                    <a:gd name="T0" fmla="*/ 0 w 21600"/>
                    <a:gd name="T1" fmla="*/ 21597 h 21597"/>
                    <a:gd name="T2" fmla="*/ 21263 w 21600"/>
                    <a:gd name="T3" fmla="*/ 0 h 21597"/>
                    <a:gd name="T4" fmla="*/ 21600 w 21600"/>
                    <a:gd name="T5" fmla="*/ 21597 h 21597"/>
                  </a:gdLst>
                  <a:ahLst/>
                  <a:cxnLst>
                    <a:cxn ang="0">
                      <a:pos x="T0" y="T1"/>
                    </a:cxn>
                    <a:cxn ang="0">
                      <a:pos x="T2" y="T3"/>
                    </a:cxn>
                    <a:cxn ang="0">
                      <a:pos x="T4" y="T5"/>
                    </a:cxn>
                  </a:cxnLst>
                  <a:rect l="0" t="0" r="r" b="b"/>
                  <a:pathLst>
                    <a:path w="21600" h="21597" fill="none" extrusionOk="0">
                      <a:moveTo>
                        <a:pt x="0" y="21597"/>
                      </a:moveTo>
                      <a:cubicBezTo>
                        <a:pt x="0" y="9799"/>
                        <a:pt x="9466" y="183"/>
                        <a:pt x="21262" y="-1"/>
                      </a:cubicBezTo>
                    </a:path>
                    <a:path w="21600" h="21597" stroke="0" extrusionOk="0">
                      <a:moveTo>
                        <a:pt x="0" y="21597"/>
                      </a:moveTo>
                      <a:cubicBezTo>
                        <a:pt x="0" y="9799"/>
                        <a:pt x="9466" y="183"/>
                        <a:pt x="21262" y="-1"/>
                      </a:cubicBezTo>
                      <a:lnTo>
                        <a:pt x="21600" y="21597"/>
                      </a:lnTo>
                      <a:close/>
                    </a:path>
                  </a:pathLst>
                </a:custGeom>
                <a:noFill/>
                <a:ln w="12700" cap="rnd">
                  <a:solidFill>
                    <a:srgbClr val="000000"/>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sp>
              <p:nvSpPr>
                <p:cNvPr id="45" name="Arc 101"/>
                <p:cNvSpPr>
                  <a:spLocks/>
                </p:cNvSpPr>
                <p:nvPr/>
              </p:nvSpPr>
              <p:spPr bwMode="auto">
                <a:xfrm>
                  <a:off x="357" y="3208"/>
                  <a:ext cx="64" cy="258"/>
                </a:xfrm>
                <a:custGeom>
                  <a:avLst/>
                  <a:gdLst>
                    <a:gd name="G0" fmla="+- 21600 0 0"/>
                    <a:gd name="G1" fmla="+- 0 0 0"/>
                    <a:gd name="G2" fmla="+- 21600 0 0"/>
                    <a:gd name="T0" fmla="*/ 21600 w 21600"/>
                    <a:gd name="T1" fmla="*/ 21600 h 21600"/>
                    <a:gd name="T2" fmla="*/ 0 w 21600"/>
                    <a:gd name="T3" fmla="*/ 0 h 21600"/>
                    <a:gd name="T4" fmla="*/ 21600 w 21600"/>
                    <a:gd name="T5" fmla="*/ 0 h 21600"/>
                  </a:gdLst>
                  <a:ahLst/>
                  <a:cxnLst>
                    <a:cxn ang="0">
                      <a:pos x="T0" y="T1"/>
                    </a:cxn>
                    <a:cxn ang="0">
                      <a:pos x="T2" y="T3"/>
                    </a:cxn>
                    <a:cxn ang="0">
                      <a:pos x="T4" y="T5"/>
                    </a:cxn>
                  </a:cxnLst>
                  <a:rect l="0" t="0" r="r" b="b"/>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rgbClr val="000000"/>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grpSp>
          <p:sp>
            <p:nvSpPr>
              <p:cNvPr id="42" name="Line 102"/>
              <p:cNvSpPr>
                <a:spLocks noChangeShapeType="1"/>
              </p:cNvSpPr>
              <p:nvPr/>
            </p:nvSpPr>
            <p:spPr bwMode="auto">
              <a:xfrm>
                <a:off x="424" y="2966"/>
                <a:ext cx="410" cy="4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sp>
            <p:nvSpPr>
              <p:cNvPr id="43" name="Line 103"/>
              <p:cNvSpPr>
                <a:spLocks noChangeShapeType="1"/>
              </p:cNvSpPr>
              <p:nvPr/>
            </p:nvSpPr>
            <p:spPr bwMode="auto">
              <a:xfrm flipV="1">
                <a:off x="428" y="3410"/>
                <a:ext cx="408" cy="6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grpSp>
        <p:grpSp>
          <p:nvGrpSpPr>
            <p:cNvPr id="32" name="Group 104"/>
            <p:cNvGrpSpPr>
              <a:grpSpLocks/>
            </p:cNvGrpSpPr>
            <p:nvPr/>
          </p:nvGrpSpPr>
          <p:grpSpPr bwMode="auto">
            <a:xfrm>
              <a:off x="5293" y="641"/>
              <a:ext cx="168" cy="535"/>
              <a:chOff x="985" y="2945"/>
              <a:chExt cx="168" cy="535"/>
            </a:xfrm>
          </p:grpSpPr>
          <p:sp>
            <p:nvSpPr>
              <p:cNvPr id="36" name="Arc 105"/>
              <p:cNvSpPr>
                <a:spLocks/>
              </p:cNvSpPr>
              <p:nvPr/>
            </p:nvSpPr>
            <p:spPr bwMode="auto">
              <a:xfrm>
                <a:off x="1068" y="3220"/>
                <a:ext cx="82" cy="257"/>
              </a:xfrm>
              <a:custGeom>
                <a:avLst/>
                <a:gdLst>
                  <a:gd name="G0" fmla="+- 0 0 0"/>
                  <a:gd name="G1" fmla="+- 0 0 0"/>
                  <a:gd name="G2" fmla="+- 21600 0 0"/>
                  <a:gd name="T0" fmla="*/ 21600 w 21600"/>
                  <a:gd name="T1" fmla="*/ 0 h 21600"/>
                  <a:gd name="T2" fmla="*/ 0 w 21600"/>
                  <a:gd name="T3" fmla="*/ 21600 h 21600"/>
                  <a:gd name="T4" fmla="*/ 0 w 21600"/>
                  <a:gd name="T5" fmla="*/ 0 h 21600"/>
                </a:gdLst>
                <a:ahLst/>
                <a:cxnLst>
                  <a:cxn ang="0">
                    <a:pos x="T0" y="T1"/>
                  </a:cxn>
                  <a:cxn ang="0">
                    <a:pos x="T2" y="T3"/>
                  </a:cxn>
                  <a:cxn ang="0">
                    <a:pos x="T4" y="T5"/>
                  </a:cxn>
                </a:cxnLst>
                <a:rect l="0" t="0" r="r" b="b"/>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12700" cap="rnd">
                <a:solidFill>
                  <a:srgbClr val="FC0128"/>
                </a:solidFill>
                <a:round/>
                <a:headEnd type="triangle" w="med" len="me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sp>
            <p:nvSpPr>
              <p:cNvPr id="37" name="Arc 106"/>
              <p:cNvSpPr>
                <a:spLocks/>
              </p:cNvSpPr>
              <p:nvPr/>
            </p:nvSpPr>
            <p:spPr bwMode="auto">
              <a:xfrm>
                <a:off x="985" y="3196"/>
                <a:ext cx="84" cy="284"/>
              </a:xfrm>
              <a:custGeom>
                <a:avLst/>
                <a:gdLst>
                  <a:gd name="G0" fmla="+- 21600 0 0"/>
                  <a:gd name="G1" fmla="+- 0 0 0"/>
                  <a:gd name="G2" fmla="+- 21600 0 0"/>
                  <a:gd name="T0" fmla="*/ 21600 w 21600"/>
                  <a:gd name="T1" fmla="*/ 21600 h 21600"/>
                  <a:gd name="T2" fmla="*/ 0 w 21600"/>
                  <a:gd name="T3" fmla="*/ 0 h 21600"/>
                  <a:gd name="T4" fmla="*/ 21600 w 21600"/>
                  <a:gd name="T5" fmla="*/ 0 h 21600"/>
                </a:gdLst>
                <a:ahLst/>
                <a:cxnLst>
                  <a:cxn ang="0">
                    <a:pos x="T0" y="T1"/>
                  </a:cxn>
                  <a:cxn ang="0">
                    <a:pos x="T2" y="T3"/>
                  </a:cxn>
                  <a:cxn ang="0">
                    <a:pos x="T4" y="T5"/>
                  </a:cxn>
                </a:cxnLst>
                <a:rect l="0" t="0" r="r" b="b"/>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rgbClr val="FC0128"/>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sp>
            <p:nvSpPr>
              <p:cNvPr id="38" name="Arc 107"/>
              <p:cNvSpPr>
                <a:spLocks/>
              </p:cNvSpPr>
              <p:nvPr/>
            </p:nvSpPr>
            <p:spPr bwMode="auto">
              <a:xfrm>
                <a:off x="985" y="2949"/>
                <a:ext cx="84" cy="284"/>
              </a:xfrm>
              <a:custGeom>
                <a:avLst/>
                <a:gdLst>
                  <a:gd name="G0" fmla="+- 21600 0 0"/>
                  <a:gd name="G1" fmla="+- 21598 0 0"/>
                  <a:gd name="G2" fmla="+- 21600 0 0"/>
                  <a:gd name="T0" fmla="*/ 0 w 21600"/>
                  <a:gd name="T1" fmla="*/ 21598 h 21598"/>
                  <a:gd name="T2" fmla="*/ 21343 w 21600"/>
                  <a:gd name="T3" fmla="*/ 0 h 21598"/>
                  <a:gd name="T4" fmla="*/ 21600 w 21600"/>
                  <a:gd name="T5" fmla="*/ 21598 h 21598"/>
                </a:gdLst>
                <a:ahLst/>
                <a:cxnLst>
                  <a:cxn ang="0">
                    <a:pos x="T0" y="T1"/>
                  </a:cxn>
                  <a:cxn ang="0">
                    <a:pos x="T2" y="T3"/>
                  </a:cxn>
                  <a:cxn ang="0">
                    <a:pos x="T4" y="T5"/>
                  </a:cxn>
                </a:cxnLst>
                <a:rect l="0" t="0" r="r" b="b"/>
                <a:pathLst>
                  <a:path w="21600" h="21598" fill="none" extrusionOk="0">
                    <a:moveTo>
                      <a:pt x="0" y="21598"/>
                    </a:moveTo>
                    <a:cubicBezTo>
                      <a:pt x="0" y="9768"/>
                      <a:pt x="9514" y="140"/>
                      <a:pt x="21342" y="-1"/>
                    </a:cubicBezTo>
                  </a:path>
                  <a:path w="21600" h="21598" stroke="0" extrusionOk="0">
                    <a:moveTo>
                      <a:pt x="0" y="21598"/>
                    </a:moveTo>
                    <a:cubicBezTo>
                      <a:pt x="0" y="9768"/>
                      <a:pt x="9514" y="140"/>
                      <a:pt x="21342" y="-1"/>
                    </a:cubicBezTo>
                    <a:lnTo>
                      <a:pt x="21600" y="21598"/>
                    </a:lnTo>
                    <a:close/>
                  </a:path>
                </a:pathLst>
              </a:custGeom>
              <a:noFill/>
              <a:ln w="12700" cap="rnd">
                <a:solidFill>
                  <a:srgbClr val="FC0128"/>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sp>
            <p:nvSpPr>
              <p:cNvPr id="39" name="Arc 108"/>
              <p:cNvSpPr>
                <a:spLocks/>
              </p:cNvSpPr>
              <p:nvPr/>
            </p:nvSpPr>
            <p:spPr bwMode="auto">
              <a:xfrm>
                <a:off x="1068" y="2945"/>
                <a:ext cx="85" cy="204"/>
              </a:xfrm>
              <a:custGeom>
                <a:avLst/>
                <a:gdLst>
                  <a:gd name="G0" fmla="+- 257 0 0"/>
                  <a:gd name="G1" fmla="+- 21600 0 0"/>
                  <a:gd name="G2" fmla="+- 21600 0 0"/>
                  <a:gd name="T0" fmla="*/ 0 w 21857"/>
                  <a:gd name="T1" fmla="*/ 2 h 21600"/>
                  <a:gd name="T2" fmla="*/ 21857 w 21857"/>
                  <a:gd name="T3" fmla="*/ 21600 h 21600"/>
                  <a:gd name="T4" fmla="*/ 257 w 21857"/>
                  <a:gd name="T5" fmla="*/ 21600 h 21600"/>
                </a:gdLst>
                <a:ahLst/>
                <a:cxnLst>
                  <a:cxn ang="0">
                    <a:pos x="T0" y="T1"/>
                  </a:cxn>
                  <a:cxn ang="0">
                    <a:pos x="T2" y="T3"/>
                  </a:cxn>
                  <a:cxn ang="0">
                    <a:pos x="T4" y="T5"/>
                  </a:cxn>
                </a:cxnLst>
                <a:rect l="0" t="0" r="r" b="b"/>
                <a:pathLst>
                  <a:path w="21857" h="21600" fill="none" extrusionOk="0">
                    <a:moveTo>
                      <a:pt x="-1" y="1"/>
                    </a:moveTo>
                    <a:cubicBezTo>
                      <a:pt x="85" y="0"/>
                      <a:pt x="171" y="-1"/>
                      <a:pt x="257" y="0"/>
                    </a:cubicBezTo>
                    <a:cubicBezTo>
                      <a:pt x="12186" y="0"/>
                      <a:pt x="21857" y="9670"/>
                      <a:pt x="21857" y="21600"/>
                    </a:cubicBezTo>
                  </a:path>
                  <a:path w="21857" h="21600" stroke="0" extrusionOk="0">
                    <a:moveTo>
                      <a:pt x="-1" y="1"/>
                    </a:moveTo>
                    <a:cubicBezTo>
                      <a:pt x="85" y="0"/>
                      <a:pt x="171" y="-1"/>
                      <a:pt x="257" y="0"/>
                    </a:cubicBezTo>
                    <a:cubicBezTo>
                      <a:pt x="12186" y="0"/>
                      <a:pt x="21857" y="9670"/>
                      <a:pt x="21857" y="21600"/>
                    </a:cubicBezTo>
                    <a:lnTo>
                      <a:pt x="257" y="21600"/>
                    </a:lnTo>
                    <a:close/>
                  </a:path>
                </a:pathLst>
              </a:custGeom>
              <a:noFill/>
              <a:ln w="12700" cap="rnd">
                <a:solidFill>
                  <a:srgbClr val="FC0128"/>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grpSp>
        <p:grpSp>
          <p:nvGrpSpPr>
            <p:cNvPr id="33" name="Group 109"/>
            <p:cNvGrpSpPr>
              <a:grpSpLocks/>
            </p:cNvGrpSpPr>
            <p:nvPr/>
          </p:nvGrpSpPr>
          <p:grpSpPr bwMode="auto">
            <a:xfrm>
              <a:off x="4608" y="848"/>
              <a:ext cx="604" cy="124"/>
              <a:chOff x="300" y="3152"/>
              <a:chExt cx="604" cy="124"/>
            </a:xfrm>
          </p:grpSpPr>
          <p:sp>
            <p:nvSpPr>
              <p:cNvPr id="34" name="Line 110"/>
              <p:cNvSpPr>
                <a:spLocks noChangeShapeType="1"/>
              </p:cNvSpPr>
              <p:nvPr/>
            </p:nvSpPr>
            <p:spPr bwMode="auto">
              <a:xfrm>
                <a:off x="300" y="3216"/>
                <a:ext cx="604" cy="0"/>
              </a:xfrm>
              <a:prstGeom prst="line">
                <a:avLst/>
              </a:prstGeom>
              <a:noFill/>
              <a:ln w="12700">
                <a:solidFill>
                  <a:srgbClr val="00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sp>
            <p:nvSpPr>
              <p:cNvPr id="35" name="Oval 111"/>
              <p:cNvSpPr>
                <a:spLocks noChangeArrowheads="1"/>
              </p:cNvSpPr>
              <p:nvPr/>
            </p:nvSpPr>
            <p:spPr bwMode="auto">
              <a:xfrm>
                <a:off x="492" y="3150"/>
                <a:ext cx="220" cy="124"/>
              </a:xfrm>
              <a:prstGeom prst="ellipse">
                <a:avLst/>
              </a:prstGeom>
              <a:solidFill>
                <a:srgbClr val="FFFFFF"/>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grpSp>
      </p:grpSp>
      <p:grpSp>
        <p:nvGrpSpPr>
          <p:cNvPr id="46" name="Group 112"/>
          <p:cNvGrpSpPr>
            <a:grpSpLocks/>
          </p:cNvGrpSpPr>
          <p:nvPr/>
        </p:nvGrpSpPr>
        <p:grpSpPr bwMode="auto">
          <a:xfrm>
            <a:off x="7286300" y="2286000"/>
            <a:ext cx="1324300" cy="998943"/>
            <a:chOff x="480" y="624"/>
            <a:chExt cx="1200" cy="1043"/>
          </a:xfrm>
        </p:grpSpPr>
        <p:grpSp>
          <p:nvGrpSpPr>
            <p:cNvPr id="47" name="Group 113"/>
            <p:cNvGrpSpPr>
              <a:grpSpLocks/>
            </p:cNvGrpSpPr>
            <p:nvPr/>
          </p:nvGrpSpPr>
          <p:grpSpPr bwMode="auto">
            <a:xfrm>
              <a:off x="864" y="1152"/>
              <a:ext cx="543" cy="515"/>
              <a:chOff x="4451" y="1234"/>
              <a:chExt cx="543" cy="515"/>
            </a:xfrm>
          </p:grpSpPr>
          <p:sp>
            <p:nvSpPr>
              <p:cNvPr id="57" name="Oval 114"/>
              <p:cNvSpPr>
                <a:spLocks noChangeArrowheads="1"/>
              </p:cNvSpPr>
              <p:nvPr/>
            </p:nvSpPr>
            <p:spPr bwMode="auto">
              <a:xfrm>
                <a:off x="4880" y="1289"/>
                <a:ext cx="116" cy="392"/>
              </a:xfrm>
              <a:prstGeom prst="ellipse">
                <a:avLst/>
              </a:prstGeom>
              <a:gradFill rotWithShape="0">
                <a:gsLst>
                  <a:gs pos="0">
                    <a:srgbClr val="FC0128"/>
                  </a:gs>
                  <a:gs pos="100000">
                    <a:srgbClr val="FC0128">
                      <a:gamma/>
                      <a:shade val="46275"/>
                      <a:invGamma/>
                    </a:srgbClr>
                  </a:gs>
                </a:gsLst>
                <a:lin ang="0" scaled="1"/>
              </a:gra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grpSp>
            <p:nvGrpSpPr>
              <p:cNvPr id="58" name="Group 115"/>
              <p:cNvGrpSpPr>
                <a:grpSpLocks/>
              </p:cNvGrpSpPr>
              <p:nvPr/>
            </p:nvGrpSpPr>
            <p:grpSpPr bwMode="auto">
              <a:xfrm>
                <a:off x="4451" y="1234"/>
                <a:ext cx="64" cy="503"/>
                <a:chOff x="4451" y="1234"/>
                <a:chExt cx="64" cy="503"/>
              </a:xfrm>
            </p:grpSpPr>
            <p:sp>
              <p:nvSpPr>
                <p:cNvPr id="61" name="Arc 116"/>
                <p:cNvSpPr>
                  <a:spLocks/>
                </p:cNvSpPr>
                <p:nvPr/>
              </p:nvSpPr>
              <p:spPr bwMode="auto">
                <a:xfrm>
                  <a:off x="4451" y="1234"/>
                  <a:ext cx="64" cy="258"/>
                </a:xfrm>
                <a:custGeom>
                  <a:avLst/>
                  <a:gdLst>
                    <a:gd name="G0" fmla="+- 21600 0 0"/>
                    <a:gd name="G1" fmla="+- 21597 0 0"/>
                    <a:gd name="G2" fmla="+- 21600 0 0"/>
                    <a:gd name="T0" fmla="*/ 0 w 21600"/>
                    <a:gd name="T1" fmla="*/ 21597 h 21597"/>
                    <a:gd name="T2" fmla="*/ 21263 w 21600"/>
                    <a:gd name="T3" fmla="*/ 0 h 21597"/>
                    <a:gd name="T4" fmla="*/ 21600 w 21600"/>
                    <a:gd name="T5" fmla="*/ 21597 h 21597"/>
                  </a:gdLst>
                  <a:ahLst/>
                  <a:cxnLst>
                    <a:cxn ang="0">
                      <a:pos x="T0" y="T1"/>
                    </a:cxn>
                    <a:cxn ang="0">
                      <a:pos x="T2" y="T3"/>
                    </a:cxn>
                    <a:cxn ang="0">
                      <a:pos x="T4" y="T5"/>
                    </a:cxn>
                  </a:cxnLst>
                  <a:rect l="0" t="0" r="r" b="b"/>
                  <a:pathLst>
                    <a:path w="21600" h="21597" fill="none" extrusionOk="0">
                      <a:moveTo>
                        <a:pt x="0" y="21597"/>
                      </a:moveTo>
                      <a:cubicBezTo>
                        <a:pt x="0" y="9799"/>
                        <a:pt x="9466" y="183"/>
                        <a:pt x="21262" y="-1"/>
                      </a:cubicBezTo>
                    </a:path>
                    <a:path w="21600" h="21597" stroke="0" extrusionOk="0">
                      <a:moveTo>
                        <a:pt x="0" y="21597"/>
                      </a:moveTo>
                      <a:cubicBezTo>
                        <a:pt x="0" y="9799"/>
                        <a:pt x="9466" y="183"/>
                        <a:pt x="21262" y="-1"/>
                      </a:cubicBezTo>
                      <a:lnTo>
                        <a:pt x="21600" y="21597"/>
                      </a:lnTo>
                      <a:close/>
                    </a:path>
                  </a:pathLst>
                </a:custGeom>
                <a:gradFill rotWithShape="0">
                  <a:gsLst>
                    <a:gs pos="0">
                      <a:srgbClr val="FC0128"/>
                    </a:gs>
                    <a:gs pos="100000">
                      <a:srgbClr val="FC0128">
                        <a:gamma/>
                        <a:shade val="46275"/>
                        <a:invGamma/>
                      </a:srgbClr>
                    </a:gs>
                  </a:gsLst>
                  <a:lin ang="0" scaled="1"/>
                </a:gradFill>
                <a:ln w="12700" cap="rnd">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sp>
              <p:nvSpPr>
                <p:cNvPr id="62" name="Arc 117"/>
                <p:cNvSpPr>
                  <a:spLocks/>
                </p:cNvSpPr>
                <p:nvPr/>
              </p:nvSpPr>
              <p:spPr bwMode="auto">
                <a:xfrm>
                  <a:off x="4451" y="1479"/>
                  <a:ext cx="64" cy="258"/>
                </a:xfrm>
                <a:custGeom>
                  <a:avLst/>
                  <a:gdLst>
                    <a:gd name="G0" fmla="+- 21600 0 0"/>
                    <a:gd name="G1" fmla="+- 0 0 0"/>
                    <a:gd name="G2" fmla="+- 21600 0 0"/>
                    <a:gd name="T0" fmla="*/ 21600 w 21600"/>
                    <a:gd name="T1" fmla="*/ 21600 h 21600"/>
                    <a:gd name="T2" fmla="*/ 0 w 21600"/>
                    <a:gd name="T3" fmla="*/ 0 h 21600"/>
                    <a:gd name="T4" fmla="*/ 21600 w 21600"/>
                    <a:gd name="T5" fmla="*/ 0 h 21600"/>
                  </a:gdLst>
                  <a:ahLst/>
                  <a:cxnLst>
                    <a:cxn ang="0">
                      <a:pos x="T0" y="T1"/>
                    </a:cxn>
                    <a:cxn ang="0">
                      <a:pos x="T2" y="T3"/>
                    </a:cxn>
                    <a:cxn ang="0">
                      <a:pos x="T4" y="T5"/>
                    </a:cxn>
                  </a:cxnLst>
                  <a:rect l="0" t="0" r="r" b="b"/>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gradFill rotWithShape="0">
                  <a:gsLst>
                    <a:gs pos="0">
                      <a:srgbClr val="FC0128"/>
                    </a:gs>
                    <a:gs pos="100000">
                      <a:srgbClr val="FC0128">
                        <a:gamma/>
                        <a:shade val="46275"/>
                        <a:invGamma/>
                      </a:srgbClr>
                    </a:gs>
                  </a:gsLst>
                  <a:lin ang="0" scaled="1"/>
                </a:gradFill>
                <a:ln w="12700" cap="rnd">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grpSp>
          <p:sp>
            <p:nvSpPr>
              <p:cNvPr id="59" name="Line 118"/>
              <p:cNvSpPr>
                <a:spLocks noChangeShapeType="1"/>
              </p:cNvSpPr>
              <p:nvPr/>
            </p:nvSpPr>
            <p:spPr bwMode="auto">
              <a:xfrm>
                <a:off x="4518" y="1237"/>
                <a:ext cx="412" cy="44"/>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sp>
            <p:nvSpPr>
              <p:cNvPr id="60" name="Line 119"/>
              <p:cNvSpPr>
                <a:spLocks noChangeShapeType="1"/>
              </p:cNvSpPr>
              <p:nvPr/>
            </p:nvSpPr>
            <p:spPr bwMode="auto">
              <a:xfrm flipV="1">
                <a:off x="4522" y="1681"/>
                <a:ext cx="408" cy="68"/>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grpSp>
        <p:sp>
          <p:nvSpPr>
            <p:cNvPr id="48" name="Line 120"/>
            <p:cNvSpPr>
              <a:spLocks noChangeShapeType="1"/>
            </p:cNvSpPr>
            <p:nvPr/>
          </p:nvSpPr>
          <p:spPr bwMode="auto">
            <a:xfrm>
              <a:off x="1344" y="1393"/>
              <a:ext cx="336"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sp>
          <p:nvSpPr>
            <p:cNvPr id="49" name="Line 121"/>
            <p:cNvSpPr>
              <a:spLocks noChangeShapeType="1"/>
            </p:cNvSpPr>
            <p:nvPr/>
          </p:nvSpPr>
          <p:spPr bwMode="auto">
            <a:xfrm flipH="1">
              <a:off x="480" y="1393"/>
              <a:ext cx="384"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sp>
          <p:nvSpPr>
            <p:cNvPr id="50" name="Oval 122"/>
            <p:cNvSpPr>
              <a:spLocks noChangeArrowheads="1"/>
            </p:cNvSpPr>
            <p:nvPr/>
          </p:nvSpPr>
          <p:spPr bwMode="auto">
            <a:xfrm>
              <a:off x="960" y="816"/>
              <a:ext cx="288" cy="145"/>
            </a:xfrm>
            <a:prstGeom prst="ellipse">
              <a:avLst/>
            </a:prstGeom>
            <a:noFill/>
            <a:ln w="9525">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sp>
          <p:nvSpPr>
            <p:cNvPr id="51" name="Oval 123"/>
            <p:cNvSpPr>
              <a:spLocks noChangeArrowheads="1"/>
            </p:cNvSpPr>
            <p:nvPr/>
          </p:nvSpPr>
          <p:spPr bwMode="auto">
            <a:xfrm>
              <a:off x="1008" y="912"/>
              <a:ext cx="192" cy="49"/>
            </a:xfrm>
            <a:prstGeom prst="ellipse">
              <a:avLst/>
            </a:prstGeom>
            <a:solidFill>
              <a:srgbClr val="00AE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sp>
          <p:nvSpPr>
            <p:cNvPr id="52" name="Line 124"/>
            <p:cNvSpPr>
              <a:spLocks noChangeShapeType="1"/>
            </p:cNvSpPr>
            <p:nvPr/>
          </p:nvSpPr>
          <p:spPr bwMode="auto">
            <a:xfrm flipH="1">
              <a:off x="864" y="624"/>
              <a:ext cx="238" cy="43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sp>
          <p:nvSpPr>
            <p:cNvPr id="53" name="Line 125"/>
            <p:cNvSpPr>
              <a:spLocks noChangeShapeType="1"/>
            </p:cNvSpPr>
            <p:nvPr/>
          </p:nvSpPr>
          <p:spPr bwMode="auto">
            <a:xfrm>
              <a:off x="1104" y="624"/>
              <a:ext cx="241" cy="43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sp>
          <p:nvSpPr>
            <p:cNvPr id="54" name="Freeform 126"/>
            <p:cNvSpPr>
              <a:spLocks/>
            </p:cNvSpPr>
            <p:nvPr/>
          </p:nvSpPr>
          <p:spPr bwMode="auto">
            <a:xfrm>
              <a:off x="1294" y="859"/>
              <a:ext cx="121" cy="87"/>
            </a:xfrm>
            <a:custGeom>
              <a:avLst/>
              <a:gdLst>
                <a:gd name="T0" fmla="*/ 0 w 122"/>
                <a:gd name="T1" fmla="*/ 85 h 85"/>
                <a:gd name="T2" fmla="*/ 113 w 122"/>
                <a:gd name="T3" fmla="*/ 29 h 85"/>
                <a:gd name="T4" fmla="*/ 122 w 122"/>
                <a:gd name="T5" fmla="*/ 0 h 85"/>
              </a:gdLst>
              <a:ahLst/>
              <a:cxnLst>
                <a:cxn ang="0">
                  <a:pos x="T0" y="T1"/>
                </a:cxn>
                <a:cxn ang="0">
                  <a:pos x="T2" y="T3"/>
                </a:cxn>
                <a:cxn ang="0">
                  <a:pos x="T4" y="T5"/>
                </a:cxn>
              </a:cxnLst>
              <a:rect l="0" t="0" r="r" b="b"/>
              <a:pathLst>
                <a:path w="122" h="85">
                  <a:moveTo>
                    <a:pt x="0" y="85"/>
                  </a:moveTo>
                  <a:cubicBezTo>
                    <a:pt x="63" y="76"/>
                    <a:pt x="79" y="79"/>
                    <a:pt x="113" y="29"/>
                  </a:cubicBezTo>
                  <a:cubicBezTo>
                    <a:pt x="116" y="19"/>
                    <a:pt x="122" y="0"/>
                    <a:pt x="122" y="0"/>
                  </a:cubicBezTo>
                </a:path>
              </a:pathLst>
            </a:custGeom>
            <a:noFill/>
            <a:ln w="9525">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sp>
          <p:nvSpPr>
            <p:cNvPr id="55" name="Freeform 127"/>
            <p:cNvSpPr>
              <a:spLocks/>
            </p:cNvSpPr>
            <p:nvPr/>
          </p:nvSpPr>
          <p:spPr bwMode="auto">
            <a:xfrm>
              <a:off x="1318" y="912"/>
              <a:ext cx="122" cy="87"/>
            </a:xfrm>
            <a:custGeom>
              <a:avLst/>
              <a:gdLst>
                <a:gd name="T0" fmla="*/ 0 w 122"/>
                <a:gd name="T1" fmla="*/ 85 h 85"/>
                <a:gd name="T2" fmla="*/ 113 w 122"/>
                <a:gd name="T3" fmla="*/ 29 h 85"/>
                <a:gd name="T4" fmla="*/ 122 w 122"/>
                <a:gd name="T5" fmla="*/ 0 h 85"/>
              </a:gdLst>
              <a:ahLst/>
              <a:cxnLst>
                <a:cxn ang="0">
                  <a:pos x="T0" y="T1"/>
                </a:cxn>
                <a:cxn ang="0">
                  <a:pos x="T2" y="T3"/>
                </a:cxn>
                <a:cxn ang="0">
                  <a:pos x="T4" y="T5"/>
                </a:cxn>
              </a:cxnLst>
              <a:rect l="0" t="0" r="r" b="b"/>
              <a:pathLst>
                <a:path w="122" h="85">
                  <a:moveTo>
                    <a:pt x="0" y="85"/>
                  </a:moveTo>
                  <a:cubicBezTo>
                    <a:pt x="63" y="76"/>
                    <a:pt x="79" y="79"/>
                    <a:pt x="113" y="29"/>
                  </a:cubicBezTo>
                  <a:cubicBezTo>
                    <a:pt x="116" y="19"/>
                    <a:pt x="122" y="0"/>
                    <a:pt x="122" y="0"/>
                  </a:cubicBezTo>
                </a:path>
              </a:pathLst>
            </a:custGeom>
            <a:noFill/>
            <a:ln w="9525">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sp>
          <p:nvSpPr>
            <p:cNvPr id="56" name="Freeform 128"/>
            <p:cNvSpPr>
              <a:spLocks/>
            </p:cNvSpPr>
            <p:nvPr/>
          </p:nvSpPr>
          <p:spPr bwMode="auto">
            <a:xfrm>
              <a:off x="1344" y="960"/>
              <a:ext cx="121" cy="84"/>
            </a:xfrm>
            <a:custGeom>
              <a:avLst/>
              <a:gdLst>
                <a:gd name="T0" fmla="*/ 0 w 122"/>
                <a:gd name="T1" fmla="*/ 85 h 85"/>
                <a:gd name="T2" fmla="*/ 113 w 122"/>
                <a:gd name="T3" fmla="*/ 29 h 85"/>
                <a:gd name="T4" fmla="*/ 122 w 122"/>
                <a:gd name="T5" fmla="*/ 0 h 85"/>
              </a:gdLst>
              <a:ahLst/>
              <a:cxnLst>
                <a:cxn ang="0">
                  <a:pos x="T0" y="T1"/>
                </a:cxn>
                <a:cxn ang="0">
                  <a:pos x="T2" y="T3"/>
                </a:cxn>
                <a:cxn ang="0">
                  <a:pos x="T4" y="T5"/>
                </a:cxn>
              </a:cxnLst>
              <a:rect l="0" t="0" r="r" b="b"/>
              <a:pathLst>
                <a:path w="122" h="85">
                  <a:moveTo>
                    <a:pt x="0" y="85"/>
                  </a:moveTo>
                  <a:cubicBezTo>
                    <a:pt x="63" y="76"/>
                    <a:pt x="79" y="79"/>
                    <a:pt x="113" y="29"/>
                  </a:cubicBezTo>
                  <a:cubicBezTo>
                    <a:pt x="116" y="19"/>
                    <a:pt x="122" y="0"/>
                    <a:pt x="122" y="0"/>
                  </a:cubicBezTo>
                </a:path>
              </a:pathLst>
            </a:custGeom>
            <a:noFill/>
            <a:ln w="9525">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grpSp>
      <p:grpSp>
        <p:nvGrpSpPr>
          <p:cNvPr id="63" name="Group 78"/>
          <p:cNvGrpSpPr>
            <a:grpSpLocks/>
          </p:cNvGrpSpPr>
          <p:nvPr/>
        </p:nvGrpSpPr>
        <p:grpSpPr bwMode="auto">
          <a:xfrm>
            <a:off x="634209" y="2362200"/>
            <a:ext cx="1037644" cy="1036498"/>
            <a:chOff x="736" y="3432"/>
            <a:chExt cx="823" cy="888"/>
          </a:xfrm>
        </p:grpSpPr>
        <p:grpSp>
          <p:nvGrpSpPr>
            <p:cNvPr id="64" name="Group 79"/>
            <p:cNvGrpSpPr>
              <a:grpSpLocks/>
            </p:cNvGrpSpPr>
            <p:nvPr/>
          </p:nvGrpSpPr>
          <p:grpSpPr bwMode="auto">
            <a:xfrm>
              <a:off x="799" y="3442"/>
              <a:ext cx="543" cy="515"/>
              <a:chOff x="4451" y="1234"/>
              <a:chExt cx="543" cy="515"/>
            </a:xfrm>
          </p:grpSpPr>
          <p:sp>
            <p:nvSpPr>
              <p:cNvPr id="74" name="Oval 80"/>
              <p:cNvSpPr>
                <a:spLocks noChangeArrowheads="1"/>
              </p:cNvSpPr>
              <p:nvPr/>
            </p:nvSpPr>
            <p:spPr bwMode="auto">
              <a:xfrm>
                <a:off x="4878" y="1289"/>
                <a:ext cx="114" cy="391"/>
              </a:xfrm>
              <a:prstGeom prst="ellipse">
                <a:avLst/>
              </a:prstGeom>
              <a:solidFill>
                <a:srgbClr val="FFFFFF"/>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grpSp>
            <p:nvGrpSpPr>
              <p:cNvPr id="75" name="Group 81"/>
              <p:cNvGrpSpPr>
                <a:grpSpLocks/>
              </p:cNvGrpSpPr>
              <p:nvPr/>
            </p:nvGrpSpPr>
            <p:grpSpPr bwMode="auto">
              <a:xfrm>
                <a:off x="4451" y="1234"/>
                <a:ext cx="64" cy="503"/>
                <a:chOff x="4451" y="1234"/>
                <a:chExt cx="64" cy="503"/>
              </a:xfrm>
            </p:grpSpPr>
            <p:sp>
              <p:nvSpPr>
                <p:cNvPr id="78" name="Arc 82"/>
                <p:cNvSpPr>
                  <a:spLocks/>
                </p:cNvSpPr>
                <p:nvPr/>
              </p:nvSpPr>
              <p:spPr bwMode="auto">
                <a:xfrm>
                  <a:off x="4451" y="1234"/>
                  <a:ext cx="64" cy="258"/>
                </a:xfrm>
                <a:custGeom>
                  <a:avLst/>
                  <a:gdLst>
                    <a:gd name="G0" fmla="+- 21600 0 0"/>
                    <a:gd name="G1" fmla="+- 21597 0 0"/>
                    <a:gd name="G2" fmla="+- 21600 0 0"/>
                    <a:gd name="T0" fmla="*/ 0 w 21600"/>
                    <a:gd name="T1" fmla="*/ 21597 h 21597"/>
                    <a:gd name="T2" fmla="*/ 21263 w 21600"/>
                    <a:gd name="T3" fmla="*/ 0 h 21597"/>
                    <a:gd name="T4" fmla="*/ 21600 w 21600"/>
                    <a:gd name="T5" fmla="*/ 21597 h 21597"/>
                  </a:gdLst>
                  <a:ahLst/>
                  <a:cxnLst>
                    <a:cxn ang="0">
                      <a:pos x="T0" y="T1"/>
                    </a:cxn>
                    <a:cxn ang="0">
                      <a:pos x="T2" y="T3"/>
                    </a:cxn>
                    <a:cxn ang="0">
                      <a:pos x="T4" y="T5"/>
                    </a:cxn>
                  </a:cxnLst>
                  <a:rect l="0" t="0" r="r" b="b"/>
                  <a:pathLst>
                    <a:path w="21600" h="21597" fill="none" extrusionOk="0">
                      <a:moveTo>
                        <a:pt x="0" y="21597"/>
                      </a:moveTo>
                      <a:cubicBezTo>
                        <a:pt x="0" y="9799"/>
                        <a:pt x="9466" y="183"/>
                        <a:pt x="21262" y="-1"/>
                      </a:cubicBezTo>
                    </a:path>
                    <a:path w="21600" h="21597" stroke="0" extrusionOk="0">
                      <a:moveTo>
                        <a:pt x="0" y="21597"/>
                      </a:moveTo>
                      <a:cubicBezTo>
                        <a:pt x="0" y="9799"/>
                        <a:pt x="9466" y="183"/>
                        <a:pt x="21262" y="-1"/>
                      </a:cubicBezTo>
                      <a:lnTo>
                        <a:pt x="21600" y="21597"/>
                      </a:lnTo>
                      <a:close/>
                    </a:path>
                  </a:pathLst>
                </a:custGeom>
                <a:solidFill>
                  <a:srgbClr val="FFFFFF"/>
                </a:solidFill>
                <a:ln w="12700" cap="rnd">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sp>
              <p:nvSpPr>
                <p:cNvPr id="79" name="Arc 83"/>
                <p:cNvSpPr>
                  <a:spLocks/>
                </p:cNvSpPr>
                <p:nvPr/>
              </p:nvSpPr>
              <p:spPr bwMode="auto">
                <a:xfrm>
                  <a:off x="4451" y="1479"/>
                  <a:ext cx="64" cy="258"/>
                </a:xfrm>
                <a:custGeom>
                  <a:avLst/>
                  <a:gdLst>
                    <a:gd name="G0" fmla="+- 21600 0 0"/>
                    <a:gd name="G1" fmla="+- 0 0 0"/>
                    <a:gd name="G2" fmla="+- 21600 0 0"/>
                    <a:gd name="T0" fmla="*/ 21600 w 21600"/>
                    <a:gd name="T1" fmla="*/ 21600 h 21600"/>
                    <a:gd name="T2" fmla="*/ 0 w 21600"/>
                    <a:gd name="T3" fmla="*/ 0 h 21600"/>
                    <a:gd name="T4" fmla="*/ 21600 w 21600"/>
                    <a:gd name="T5" fmla="*/ 0 h 21600"/>
                  </a:gdLst>
                  <a:ahLst/>
                  <a:cxnLst>
                    <a:cxn ang="0">
                      <a:pos x="T0" y="T1"/>
                    </a:cxn>
                    <a:cxn ang="0">
                      <a:pos x="T2" y="T3"/>
                    </a:cxn>
                    <a:cxn ang="0">
                      <a:pos x="T4" y="T5"/>
                    </a:cxn>
                  </a:cxnLst>
                  <a:rect l="0" t="0" r="r" b="b"/>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solidFill>
                  <a:srgbClr val="FFFFFF"/>
                </a:solidFill>
                <a:ln w="12700" cap="rnd">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grpSp>
          <p:sp>
            <p:nvSpPr>
              <p:cNvPr id="76" name="Line 84"/>
              <p:cNvSpPr>
                <a:spLocks noChangeShapeType="1"/>
              </p:cNvSpPr>
              <p:nvPr/>
            </p:nvSpPr>
            <p:spPr bwMode="auto">
              <a:xfrm>
                <a:off x="4518" y="1237"/>
                <a:ext cx="412" cy="44"/>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sp>
            <p:nvSpPr>
              <p:cNvPr id="77" name="Line 85"/>
              <p:cNvSpPr>
                <a:spLocks noChangeShapeType="1"/>
              </p:cNvSpPr>
              <p:nvPr/>
            </p:nvSpPr>
            <p:spPr bwMode="auto">
              <a:xfrm flipV="1">
                <a:off x="4522" y="1680"/>
                <a:ext cx="408" cy="6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grpSp>
        <p:grpSp>
          <p:nvGrpSpPr>
            <p:cNvPr id="65" name="Group 86"/>
            <p:cNvGrpSpPr>
              <a:grpSpLocks/>
            </p:cNvGrpSpPr>
            <p:nvPr/>
          </p:nvGrpSpPr>
          <p:grpSpPr bwMode="auto">
            <a:xfrm>
              <a:off x="1391" y="3432"/>
              <a:ext cx="168" cy="535"/>
              <a:chOff x="5043" y="1224"/>
              <a:chExt cx="168" cy="535"/>
            </a:xfrm>
          </p:grpSpPr>
          <p:sp>
            <p:nvSpPr>
              <p:cNvPr id="70" name="Arc 87"/>
              <p:cNvSpPr>
                <a:spLocks/>
              </p:cNvSpPr>
              <p:nvPr/>
            </p:nvSpPr>
            <p:spPr bwMode="auto">
              <a:xfrm>
                <a:off x="5126" y="1499"/>
                <a:ext cx="80" cy="256"/>
              </a:xfrm>
              <a:custGeom>
                <a:avLst/>
                <a:gdLst>
                  <a:gd name="G0" fmla="+- 0 0 0"/>
                  <a:gd name="G1" fmla="+- 0 0 0"/>
                  <a:gd name="G2" fmla="+- 21600 0 0"/>
                  <a:gd name="T0" fmla="*/ 21600 w 21600"/>
                  <a:gd name="T1" fmla="*/ 0 h 21600"/>
                  <a:gd name="T2" fmla="*/ 0 w 21600"/>
                  <a:gd name="T3" fmla="*/ 21600 h 21600"/>
                  <a:gd name="T4" fmla="*/ 0 w 21600"/>
                  <a:gd name="T5" fmla="*/ 0 h 21600"/>
                </a:gdLst>
                <a:ahLst/>
                <a:cxnLst>
                  <a:cxn ang="0">
                    <a:pos x="T0" y="T1"/>
                  </a:cxn>
                  <a:cxn ang="0">
                    <a:pos x="T2" y="T3"/>
                  </a:cxn>
                  <a:cxn ang="0">
                    <a:pos x="T4" y="T5"/>
                  </a:cxn>
                </a:cxnLst>
                <a:rect l="0" t="0" r="r" b="b"/>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12700" cap="rnd">
                <a:solidFill>
                  <a:srgbClr val="FC0128"/>
                </a:solidFill>
                <a:round/>
                <a:headEnd type="triangle" w="med" len="me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sp>
            <p:nvSpPr>
              <p:cNvPr id="71" name="Arc 88"/>
              <p:cNvSpPr>
                <a:spLocks/>
              </p:cNvSpPr>
              <p:nvPr/>
            </p:nvSpPr>
            <p:spPr bwMode="auto">
              <a:xfrm>
                <a:off x="5043" y="1475"/>
                <a:ext cx="85" cy="284"/>
              </a:xfrm>
              <a:custGeom>
                <a:avLst/>
                <a:gdLst>
                  <a:gd name="G0" fmla="+- 21600 0 0"/>
                  <a:gd name="G1" fmla="+- 0 0 0"/>
                  <a:gd name="G2" fmla="+- 21600 0 0"/>
                  <a:gd name="T0" fmla="*/ 21600 w 21600"/>
                  <a:gd name="T1" fmla="*/ 21600 h 21600"/>
                  <a:gd name="T2" fmla="*/ 0 w 21600"/>
                  <a:gd name="T3" fmla="*/ 0 h 21600"/>
                  <a:gd name="T4" fmla="*/ 21600 w 21600"/>
                  <a:gd name="T5" fmla="*/ 0 h 21600"/>
                </a:gdLst>
                <a:ahLst/>
                <a:cxnLst>
                  <a:cxn ang="0">
                    <a:pos x="T0" y="T1"/>
                  </a:cxn>
                  <a:cxn ang="0">
                    <a:pos x="T2" y="T3"/>
                  </a:cxn>
                  <a:cxn ang="0">
                    <a:pos x="T4" y="T5"/>
                  </a:cxn>
                </a:cxnLst>
                <a:rect l="0" t="0" r="r" b="b"/>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rgbClr val="FC0128"/>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sp>
            <p:nvSpPr>
              <p:cNvPr id="72" name="Arc 89"/>
              <p:cNvSpPr>
                <a:spLocks/>
              </p:cNvSpPr>
              <p:nvPr/>
            </p:nvSpPr>
            <p:spPr bwMode="auto">
              <a:xfrm>
                <a:off x="5043" y="1228"/>
                <a:ext cx="85" cy="284"/>
              </a:xfrm>
              <a:custGeom>
                <a:avLst/>
                <a:gdLst>
                  <a:gd name="G0" fmla="+- 21600 0 0"/>
                  <a:gd name="G1" fmla="+- 21598 0 0"/>
                  <a:gd name="G2" fmla="+- 21600 0 0"/>
                  <a:gd name="T0" fmla="*/ 0 w 21600"/>
                  <a:gd name="T1" fmla="*/ 21598 h 21598"/>
                  <a:gd name="T2" fmla="*/ 21343 w 21600"/>
                  <a:gd name="T3" fmla="*/ 0 h 21598"/>
                  <a:gd name="T4" fmla="*/ 21600 w 21600"/>
                  <a:gd name="T5" fmla="*/ 21598 h 21598"/>
                </a:gdLst>
                <a:ahLst/>
                <a:cxnLst>
                  <a:cxn ang="0">
                    <a:pos x="T0" y="T1"/>
                  </a:cxn>
                  <a:cxn ang="0">
                    <a:pos x="T2" y="T3"/>
                  </a:cxn>
                  <a:cxn ang="0">
                    <a:pos x="T4" y="T5"/>
                  </a:cxn>
                </a:cxnLst>
                <a:rect l="0" t="0" r="r" b="b"/>
                <a:pathLst>
                  <a:path w="21600" h="21598" fill="none" extrusionOk="0">
                    <a:moveTo>
                      <a:pt x="0" y="21598"/>
                    </a:moveTo>
                    <a:cubicBezTo>
                      <a:pt x="0" y="9768"/>
                      <a:pt x="9514" y="140"/>
                      <a:pt x="21342" y="-1"/>
                    </a:cubicBezTo>
                  </a:path>
                  <a:path w="21600" h="21598" stroke="0" extrusionOk="0">
                    <a:moveTo>
                      <a:pt x="0" y="21598"/>
                    </a:moveTo>
                    <a:cubicBezTo>
                      <a:pt x="0" y="9768"/>
                      <a:pt x="9514" y="140"/>
                      <a:pt x="21342" y="-1"/>
                    </a:cubicBezTo>
                    <a:lnTo>
                      <a:pt x="21600" y="21598"/>
                    </a:lnTo>
                    <a:close/>
                  </a:path>
                </a:pathLst>
              </a:custGeom>
              <a:noFill/>
              <a:ln w="12700" cap="rnd">
                <a:solidFill>
                  <a:srgbClr val="FC0128"/>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sp>
            <p:nvSpPr>
              <p:cNvPr id="73" name="Arc 90"/>
              <p:cNvSpPr>
                <a:spLocks/>
              </p:cNvSpPr>
              <p:nvPr/>
            </p:nvSpPr>
            <p:spPr bwMode="auto">
              <a:xfrm>
                <a:off x="5126" y="1224"/>
                <a:ext cx="85" cy="204"/>
              </a:xfrm>
              <a:custGeom>
                <a:avLst/>
                <a:gdLst>
                  <a:gd name="G0" fmla="+- 257 0 0"/>
                  <a:gd name="G1" fmla="+- 21600 0 0"/>
                  <a:gd name="G2" fmla="+- 21600 0 0"/>
                  <a:gd name="T0" fmla="*/ 0 w 21857"/>
                  <a:gd name="T1" fmla="*/ 2 h 21600"/>
                  <a:gd name="T2" fmla="*/ 21857 w 21857"/>
                  <a:gd name="T3" fmla="*/ 21600 h 21600"/>
                  <a:gd name="T4" fmla="*/ 257 w 21857"/>
                  <a:gd name="T5" fmla="*/ 21600 h 21600"/>
                </a:gdLst>
                <a:ahLst/>
                <a:cxnLst>
                  <a:cxn ang="0">
                    <a:pos x="T0" y="T1"/>
                  </a:cxn>
                  <a:cxn ang="0">
                    <a:pos x="T2" y="T3"/>
                  </a:cxn>
                  <a:cxn ang="0">
                    <a:pos x="T4" y="T5"/>
                  </a:cxn>
                </a:cxnLst>
                <a:rect l="0" t="0" r="r" b="b"/>
                <a:pathLst>
                  <a:path w="21857" h="21600" fill="none" extrusionOk="0">
                    <a:moveTo>
                      <a:pt x="-1" y="1"/>
                    </a:moveTo>
                    <a:cubicBezTo>
                      <a:pt x="85" y="0"/>
                      <a:pt x="171" y="-1"/>
                      <a:pt x="257" y="0"/>
                    </a:cubicBezTo>
                    <a:cubicBezTo>
                      <a:pt x="12186" y="0"/>
                      <a:pt x="21857" y="9670"/>
                      <a:pt x="21857" y="21600"/>
                    </a:cubicBezTo>
                  </a:path>
                  <a:path w="21857" h="21600" stroke="0" extrusionOk="0">
                    <a:moveTo>
                      <a:pt x="-1" y="1"/>
                    </a:moveTo>
                    <a:cubicBezTo>
                      <a:pt x="85" y="0"/>
                      <a:pt x="171" y="-1"/>
                      <a:pt x="257" y="0"/>
                    </a:cubicBezTo>
                    <a:cubicBezTo>
                      <a:pt x="12186" y="0"/>
                      <a:pt x="21857" y="9670"/>
                      <a:pt x="21857" y="21600"/>
                    </a:cubicBezTo>
                    <a:lnTo>
                      <a:pt x="257" y="21600"/>
                    </a:lnTo>
                    <a:close/>
                  </a:path>
                </a:pathLst>
              </a:custGeom>
              <a:noFill/>
              <a:ln w="12700" cap="rnd">
                <a:solidFill>
                  <a:srgbClr val="FC0128"/>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grpSp>
        <p:sp>
          <p:nvSpPr>
            <p:cNvPr id="66" name="Rectangle 91"/>
            <p:cNvSpPr>
              <a:spLocks noChangeArrowheads="1"/>
            </p:cNvSpPr>
            <p:nvPr/>
          </p:nvSpPr>
          <p:spPr bwMode="auto">
            <a:xfrm>
              <a:off x="1003" y="3937"/>
              <a:ext cx="96" cy="383"/>
            </a:xfrm>
            <a:prstGeom prst="rect">
              <a:avLst/>
            </a:prstGeom>
            <a:solidFill>
              <a:srgbClr val="FFFFFF"/>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grpSp>
          <p:nvGrpSpPr>
            <p:cNvPr id="67" name="Group 92"/>
            <p:cNvGrpSpPr>
              <a:grpSpLocks/>
            </p:cNvGrpSpPr>
            <p:nvPr/>
          </p:nvGrpSpPr>
          <p:grpSpPr bwMode="auto">
            <a:xfrm>
              <a:off x="736" y="4080"/>
              <a:ext cx="604" cy="124"/>
              <a:chOff x="300" y="3152"/>
              <a:chExt cx="604" cy="124"/>
            </a:xfrm>
          </p:grpSpPr>
          <p:sp>
            <p:nvSpPr>
              <p:cNvPr id="68" name="Line 93"/>
              <p:cNvSpPr>
                <a:spLocks noChangeShapeType="1"/>
              </p:cNvSpPr>
              <p:nvPr/>
            </p:nvSpPr>
            <p:spPr bwMode="auto">
              <a:xfrm>
                <a:off x="300" y="3216"/>
                <a:ext cx="604" cy="0"/>
              </a:xfrm>
              <a:prstGeom prst="line">
                <a:avLst/>
              </a:prstGeom>
              <a:noFill/>
              <a:ln w="12700">
                <a:solidFill>
                  <a:srgbClr val="00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sp>
            <p:nvSpPr>
              <p:cNvPr id="69" name="Oval 94"/>
              <p:cNvSpPr>
                <a:spLocks noChangeArrowheads="1"/>
              </p:cNvSpPr>
              <p:nvPr/>
            </p:nvSpPr>
            <p:spPr bwMode="auto">
              <a:xfrm>
                <a:off x="492" y="3152"/>
                <a:ext cx="218" cy="124"/>
              </a:xfrm>
              <a:prstGeom prst="ellipse">
                <a:avLst/>
              </a:prstGeom>
              <a:solidFill>
                <a:srgbClr val="FFFFFF"/>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grpSp>
      </p:grpSp>
      <p:grpSp>
        <p:nvGrpSpPr>
          <p:cNvPr id="80" name="Group 66"/>
          <p:cNvGrpSpPr>
            <a:grpSpLocks/>
          </p:cNvGrpSpPr>
          <p:nvPr/>
        </p:nvGrpSpPr>
        <p:grpSpPr bwMode="auto">
          <a:xfrm>
            <a:off x="2080399" y="2362200"/>
            <a:ext cx="1495270" cy="1079254"/>
            <a:chOff x="316" y="1809"/>
            <a:chExt cx="1180" cy="979"/>
          </a:xfrm>
        </p:grpSpPr>
        <p:sp>
          <p:nvSpPr>
            <p:cNvPr id="81" name="Rectangle 67"/>
            <p:cNvSpPr>
              <a:spLocks noChangeArrowheads="1"/>
            </p:cNvSpPr>
            <p:nvPr/>
          </p:nvSpPr>
          <p:spPr bwMode="auto">
            <a:xfrm>
              <a:off x="316" y="1968"/>
              <a:ext cx="1180" cy="820"/>
            </a:xfrm>
            <a:prstGeom prst="rect">
              <a:avLst/>
            </a:prstGeom>
            <a:solidFill>
              <a:srgbClr val="FFFFFF"/>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sp>
          <p:nvSpPr>
            <p:cNvPr id="82" name="Rectangle 68"/>
            <p:cNvSpPr>
              <a:spLocks noChangeArrowheads="1"/>
            </p:cNvSpPr>
            <p:nvPr/>
          </p:nvSpPr>
          <p:spPr bwMode="auto">
            <a:xfrm>
              <a:off x="316" y="2063"/>
              <a:ext cx="1180" cy="725"/>
            </a:xfrm>
            <a:prstGeom prst="rect">
              <a:avLst/>
            </a:prstGeom>
            <a:solidFill>
              <a:srgbClr val="618FFD">
                <a:alpha val="50000"/>
              </a:srgbClr>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grpSp>
          <p:nvGrpSpPr>
            <p:cNvPr id="83" name="Group 69"/>
            <p:cNvGrpSpPr>
              <a:grpSpLocks/>
            </p:cNvGrpSpPr>
            <p:nvPr/>
          </p:nvGrpSpPr>
          <p:grpSpPr bwMode="auto">
            <a:xfrm>
              <a:off x="652" y="2160"/>
              <a:ext cx="520" cy="480"/>
              <a:chOff x="3220" y="1391"/>
              <a:chExt cx="520" cy="480"/>
            </a:xfrm>
          </p:grpSpPr>
          <p:sp>
            <p:nvSpPr>
              <p:cNvPr id="87" name="Oval 70"/>
              <p:cNvSpPr>
                <a:spLocks noChangeArrowheads="1"/>
              </p:cNvSpPr>
              <p:nvPr/>
            </p:nvSpPr>
            <p:spPr bwMode="auto">
              <a:xfrm>
                <a:off x="3286" y="1820"/>
                <a:ext cx="383" cy="53"/>
              </a:xfrm>
              <a:prstGeom prst="ellipse">
                <a:avLst/>
              </a:prstGeom>
              <a:solidFill>
                <a:srgbClr val="CECECE"/>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sp>
            <p:nvSpPr>
              <p:cNvPr id="88" name="AutoShape 71"/>
              <p:cNvSpPr>
                <a:spLocks noChangeArrowheads="1"/>
              </p:cNvSpPr>
              <p:nvPr/>
            </p:nvSpPr>
            <p:spPr bwMode="auto">
              <a:xfrm rot="-10800000" flipH="1" flipV="1">
                <a:off x="3220" y="1428"/>
                <a:ext cx="520" cy="421"/>
              </a:xfrm>
              <a:custGeom>
                <a:avLst/>
                <a:gdLst>
                  <a:gd name="G0" fmla="+- 2530 0 0"/>
                  <a:gd name="G1" fmla="+- 21600 0 2530"/>
                  <a:gd name="G2" fmla="*/ 2530 1 2"/>
                  <a:gd name="G3" fmla="+- 21600 0 G2"/>
                  <a:gd name="G4" fmla="+/ 2530 21600 2"/>
                  <a:gd name="G5" fmla="+/ G1 0 2"/>
                  <a:gd name="G6" fmla="*/ 21600 21600 2530"/>
                  <a:gd name="G7" fmla="*/ G6 1 2"/>
                  <a:gd name="G8" fmla="+- 21600 0 G7"/>
                  <a:gd name="G9" fmla="*/ 21600 1 2"/>
                  <a:gd name="G10" fmla="+- 2530 0 G9"/>
                  <a:gd name="G11" fmla="?: G10 G8 0"/>
                  <a:gd name="G12" fmla="?: G10 G7 21600"/>
                  <a:gd name="T0" fmla="*/ 20335 w 21600"/>
                  <a:gd name="T1" fmla="*/ 10800 h 21600"/>
                  <a:gd name="T2" fmla="*/ 10800 w 21600"/>
                  <a:gd name="T3" fmla="*/ 21600 h 21600"/>
                  <a:gd name="T4" fmla="*/ 1265 w 21600"/>
                  <a:gd name="T5" fmla="*/ 10800 h 21600"/>
                  <a:gd name="T6" fmla="*/ 10800 w 21600"/>
                  <a:gd name="T7" fmla="*/ 0 h 21600"/>
                  <a:gd name="T8" fmla="*/ 3065 w 21600"/>
                  <a:gd name="T9" fmla="*/ 3065 h 21600"/>
                  <a:gd name="T10" fmla="*/ 18535 w 21600"/>
                  <a:gd name="T11" fmla="*/ 18535 h 21600"/>
                </a:gdLst>
                <a:ahLst/>
                <a:cxnLst>
                  <a:cxn ang="0">
                    <a:pos x="T0" y="T1"/>
                  </a:cxn>
                  <a:cxn ang="0">
                    <a:pos x="T2" y="T3"/>
                  </a:cxn>
                  <a:cxn ang="0">
                    <a:pos x="T4" y="T5"/>
                  </a:cxn>
                  <a:cxn ang="0">
                    <a:pos x="T6" y="T7"/>
                  </a:cxn>
                </a:cxnLst>
                <a:rect l="T8" t="T9" r="T10" b="T11"/>
                <a:pathLst>
                  <a:path w="21600" h="21600">
                    <a:moveTo>
                      <a:pt x="0" y="0"/>
                    </a:moveTo>
                    <a:lnTo>
                      <a:pt x="2530" y="21600"/>
                    </a:lnTo>
                    <a:lnTo>
                      <a:pt x="19070" y="21600"/>
                    </a:lnTo>
                    <a:lnTo>
                      <a:pt x="21600" y="0"/>
                    </a:lnTo>
                    <a:close/>
                  </a:path>
                </a:pathLst>
              </a:custGeom>
              <a:solidFill>
                <a:srgbClr val="CECECE"/>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sp>
            <p:nvSpPr>
              <p:cNvPr id="89" name="Oval 72"/>
              <p:cNvSpPr>
                <a:spLocks noChangeArrowheads="1"/>
              </p:cNvSpPr>
              <p:nvPr/>
            </p:nvSpPr>
            <p:spPr bwMode="auto">
              <a:xfrm>
                <a:off x="3226" y="1391"/>
                <a:ext cx="504" cy="76"/>
              </a:xfrm>
              <a:prstGeom prst="ellipse">
                <a:avLst/>
              </a:prstGeom>
              <a:solidFill>
                <a:srgbClr val="CECECE"/>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grpSp>
        <p:sp>
          <p:nvSpPr>
            <p:cNvPr id="84" name="Line 73"/>
            <p:cNvSpPr>
              <a:spLocks noChangeShapeType="1"/>
            </p:cNvSpPr>
            <p:nvPr/>
          </p:nvSpPr>
          <p:spPr bwMode="auto">
            <a:xfrm>
              <a:off x="664" y="2205"/>
              <a:ext cx="57" cy="40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sp>
          <p:nvSpPr>
            <p:cNvPr id="85" name="Line 74"/>
            <p:cNvSpPr>
              <a:spLocks noChangeShapeType="1"/>
            </p:cNvSpPr>
            <p:nvPr/>
          </p:nvSpPr>
          <p:spPr bwMode="auto">
            <a:xfrm flipH="1">
              <a:off x="1106" y="2203"/>
              <a:ext cx="68" cy="406"/>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sp>
          <p:nvSpPr>
            <p:cNvPr id="86" name="Rectangle 75"/>
            <p:cNvSpPr>
              <a:spLocks noChangeArrowheads="1"/>
            </p:cNvSpPr>
            <p:nvPr/>
          </p:nvSpPr>
          <p:spPr bwMode="auto">
            <a:xfrm>
              <a:off x="891" y="1809"/>
              <a:ext cx="17" cy="376"/>
            </a:xfrm>
            <a:prstGeom prst="rect">
              <a:avLst/>
            </a:prstGeom>
            <a:solidFill>
              <a:srgbClr val="FFFFFF"/>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grpSp>
      <p:grpSp>
        <p:nvGrpSpPr>
          <p:cNvPr id="90" name="Group 50"/>
          <p:cNvGrpSpPr>
            <a:grpSpLocks/>
          </p:cNvGrpSpPr>
          <p:nvPr/>
        </p:nvGrpSpPr>
        <p:grpSpPr bwMode="auto">
          <a:xfrm>
            <a:off x="4191000" y="2438400"/>
            <a:ext cx="990600" cy="1068388"/>
            <a:chOff x="363" y="1308"/>
            <a:chExt cx="736" cy="817"/>
          </a:xfrm>
        </p:grpSpPr>
        <p:sp>
          <p:nvSpPr>
            <p:cNvPr id="91" name="Line 51"/>
            <p:cNvSpPr>
              <a:spLocks noChangeShapeType="1"/>
            </p:cNvSpPr>
            <p:nvPr/>
          </p:nvSpPr>
          <p:spPr bwMode="auto">
            <a:xfrm>
              <a:off x="520" y="1956"/>
              <a:ext cx="425" cy="0"/>
            </a:xfrm>
            <a:prstGeom prst="line">
              <a:avLst/>
            </a:prstGeom>
            <a:noFill/>
            <a:ln w="127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sp>
          <p:nvSpPr>
            <p:cNvPr id="92" name="AutoShape 52"/>
            <p:cNvSpPr>
              <a:spLocks noChangeArrowheads="1"/>
            </p:cNvSpPr>
            <p:nvPr/>
          </p:nvSpPr>
          <p:spPr bwMode="auto">
            <a:xfrm rot="16200000">
              <a:off x="570" y="1863"/>
              <a:ext cx="232" cy="124"/>
            </a:xfrm>
            <a:prstGeom prst="homePlate">
              <a:avLst>
                <a:gd name="adj" fmla="val 88880"/>
              </a:avLst>
            </a:prstGeom>
            <a:solidFill>
              <a:srgbClr val="FFFFFF"/>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grpSp>
          <p:nvGrpSpPr>
            <p:cNvPr id="93" name="Group 53"/>
            <p:cNvGrpSpPr>
              <a:grpSpLocks/>
            </p:cNvGrpSpPr>
            <p:nvPr/>
          </p:nvGrpSpPr>
          <p:grpSpPr bwMode="auto">
            <a:xfrm>
              <a:off x="363" y="1330"/>
              <a:ext cx="543" cy="515"/>
              <a:chOff x="363" y="1234"/>
              <a:chExt cx="543" cy="515"/>
            </a:xfrm>
          </p:grpSpPr>
          <p:sp>
            <p:nvSpPr>
              <p:cNvPr id="100" name="Oval 54"/>
              <p:cNvSpPr>
                <a:spLocks noChangeArrowheads="1"/>
              </p:cNvSpPr>
              <p:nvPr/>
            </p:nvSpPr>
            <p:spPr bwMode="auto">
              <a:xfrm>
                <a:off x="790" y="1287"/>
                <a:ext cx="116" cy="392"/>
              </a:xfrm>
              <a:prstGeom prst="ellipse">
                <a:avLst/>
              </a:prstGeom>
              <a:noFill/>
              <a:ln w="12700">
                <a:solidFill>
                  <a:srgbClr val="000000"/>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grpSp>
            <p:nvGrpSpPr>
              <p:cNvPr id="101" name="Group 55"/>
              <p:cNvGrpSpPr>
                <a:grpSpLocks/>
              </p:cNvGrpSpPr>
              <p:nvPr/>
            </p:nvGrpSpPr>
            <p:grpSpPr bwMode="auto">
              <a:xfrm>
                <a:off x="363" y="1234"/>
                <a:ext cx="64" cy="503"/>
                <a:chOff x="363" y="1234"/>
                <a:chExt cx="64" cy="503"/>
              </a:xfrm>
            </p:grpSpPr>
            <p:sp>
              <p:nvSpPr>
                <p:cNvPr id="104" name="Arc 56"/>
                <p:cNvSpPr>
                  <a:spLocks/>
                </p:cNvSpPr>
                <p:nvPr/>
              </p:nvSpPr>
              <p:spPr bwMode="auto">
                <a:xfrm>
                  <a:off x="363" y="1234"/>
                  <a:ext cx="64" cy="257"/>
                </a:xfrm>
                <a:custGeom>
                  <a:avLst/>
                  <a:gdLst>
                    <a:gd name="G0" fmla="+- 21600 0 0"/>
                    <a:gd name="G1" fmla="+- 21597 0 0"/>
                    <a:gd name="G2" fmla="+- 21600 0 0"/>
                    <a:gd name="T0" fmla="*/ 0 w 21600"/>
                    <a:gd name="T1" fmla="*/ 21597 h 21597"/>
                    <a:gd name="T2" fmla="*/ 21263 w 21600"/>
                    <a:gd name="T3" fmla="*/ 0 h 21597"/>
                    <a:gd name="T4" fmla="*/ 21600 w 21600"/>
                    <a:gd name="T5" fmla="*/ 21597 h 21597"/>
                  </a:gdLst>
                  <a:ahLst/>
                  <a:cxnLst>
                    <a:cxn ang="0">
                      <a:pos x="T0" y="T1"/>
                    </a:cxn>
                    <a:cxn ang="0">
                      <a:pos x="T2" y="T3"/>
                    </a:cxn>
                    <a:cxn ang="0">
                      <a:pos x="T4" y="T5"/>
                    </a:cxn>
                  </a:cxnLst>
                  <a:rect l="0" t="0" r="r" b="b"/>
                  <a:pathLst>
                    <a:path w="21600" h="21597" fill="none" extrusionOk="0">
                      <a:moveTo>
                        <a:pt x="0" y="21597"/>
                      </a:moveTo>
                      <a:cubicBezTo>
                        <a:pt x="0" y="9799"/>
                        <a:pt x="9466" y="183"/>
                        <a:pt x="21262" y="-1"/>
                      </a:cubicBezTo>
                    </a:path>
                    <a:path w="21600" h="21597" stroke="0" extrusionOk="0">
                      <a:moveTo>
                        <a:pt x="0" y="21597"/>
                      </a:moveTo>
                      <a:cubicBezTo>
                        <a:pt x="0" y="9799"/>
                        <a:pt x="9466" y="183"/>
                        <a:pt x="21262" y="-1"/>
                      </a:cubicBezTo>
                      <a:lnTo>
                        <a:pt x="21600" y="21597"/>
                      </a:lnTo>
                      <a:close/>
                    </a:path>
                  </a:pathLst>
                </a:custGeom>
                <a:noFill/>
                <a:ln w="12700" cap="rnd">
                  <a:solidFill>
                    <a:srgbClr val="000000"/>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sp>
              <p:nvSpPr>
                <p:cNvPr id="105" name="Arc 57"/>
                <p:cNvSpPr>
                  <a:spLocks/>
                </p:cNvSpPr>
                <p:nvPr/>
              </p:nvSpPr>
              <p:spPr bwMode="auto">
                <a:xfrm>
                  <a:off x="363" y="1479"/>
                  <a:ext cx="64" cy="256"/>
                </a:xfrm>
                <a:custGeom>
                  <a:avLst/>
                  <a:gdLst>
                    <a:gd name="G0" fmla="+- 21600 0 0"/>
                    <a:gd name="G1" fmla="+- 0 0 0"/>
                    <a:gd name="G2" fmla="+- 21600 0 0"/>
                    <a:gd name="T0" fmla="*/ 21600 w 21600"/>
                    <a:gd name="T1" fmla="*/ 21600 h 21600"/>
                    <a:gd name="T2" fmla="*/ 0 w 21600"/>
                    <a:gd name="T3" fmla="*/ 0 h 21600"/>
                    <a:gd name="T4" fmla="*/ 21600 w 21600"/>
                    <a:gd name="T5" fmla="*/ 0 h 21600"/>
                  </a:gdLst>
                  <a:ahLst/>
                  <a:cxnLst>
                    <a:cxn ang="0">
                      <a:pos x="T0" y="T1"/>
                    </a:cxn>
                    <a:cxn ang="0">
                      <a:pos x="T2" y="T3"/>
                    </a:cxn>
                    <a:cxn ang="0">
                      <a:pos x="T4" y="T5"/>
                    </a:cxn>
                  </a:cxnLst>
                  <a:rect l="0" t="0" r="r" b="b"/>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rgbClr val="000000"/>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grpSp>
          <p:sp>
            <p:nvSpPr>
              <p:cNvPr id="102" name="Line 58"/>
              <p:cNvSpPr>
                <a:spLocks noChangeShapeType="1"/>
              </p:cNvSpPr>
              <p:nvPr/>
            </p:nvSpPr>
            <p:spPr bwMode="auto">
              <a:xfrm>
                <a:off x="430" y="1236"/>
                <a:ext cx="412" cy="4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sp>
            <p:nvSpPr>
              <p:cNvPr id="103" name="Line 59"/>
              <p:cNvSpPr>
                <a:spLocks noChangeShapeType="1"/>
              </p:cNvSpPr>
              <p:nvPr/>
            </p:nvSpPr>
            <p:spPr bwMode="auto">
              <a:xfrm flipV="1">
                <a:off x="434" y="1681"/>
                <a:ext cx="408" cy="6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grpSp>
        <p:grpSp>
          <p:nvGrpSpPr>
            <p:cNvPr id="94" name="Group 60"/>
            <p:cNvGrpSpPr>
              <a:grpSpLocks/>
            </p:cNvGrpSpPr>
            <p:nvPr/>
          </p:nvGrpSpPr>
          <p:grpSpPr bwMode="auto">
            <a:xfrm>
              <a:off x="931" y="1308"/>
              <a:ext cx="168" cy="535"/>
              <a:chOff x="931" y="1212"/>
              <a:chExt cx="168" cy="535"/>
            </a:xfrm>
          </p:grpSpPr>
          <p:sp>
            <p:nvSpPr>
              <p:cNvPr id="96" name="Arc 61"/>
              <p:cNvSpPr>
                <a:spLocks/>
              </p:cNvSpPr>
              <p:nvPr/>
            </p:nvSpPr>
            <p:spPr bwMode="auto">
              <a:xfrm>
                <a:off x="1014" y="1489"/>
                <a:ext cx="80" cy="256"/>
              </a:xfrm>
              <a:custGeom>
                <a:avLst/>
                <a:gdLst>
                  <a:gd name="G0" fmla="+- 0 0 0"/>
                  <a:gd name="G1" fmla="+- 0 0 0"/>
                  <a:gd name="G2" fmla="+- 21600 0 0"/>
                  <a:gd name="T0" fmla="*/ 21600 w 21600"/>
                  <a:gd name="T1" fmla="*/ 0 h 21600"/>
                  <a:gd name="T2" fmla="*/ 0 w 21600"/>
                  <a:gd name="T3" fmla="*/ 21600 h 21600"/>
                  <a:gd name="T4" fmla="*/ 0 w 21600"/>
                  <a:gd name="T5" fmla="*/ 0 h 21600"/>
                </a:gdLst>
                <a:ahLst/>
                <a:cxnLst>
                  <a:cxn ang="0">
                    <a:pos x="T0" y="T1"/>
                  </a:cxn>
                  <a:cxn ang="0">
                    <a:pos x="T2" y="T3"/>
                  </a:cxn>
                  <a:cxn ang="0">
                    <a:pos x="T4" y="T5"/>
                  </a:cxn>
                </a:cxnLst>
                <a:rect l="0" t="0" r="r" b="b"/>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12700" cap="rnd">
                <a:solidFill>
                  <a:srgbClr val="FC0128"/>
                </a:solidFill>
                <a:round/>
                <a:headEnd type="triangle" w="med" len="med"/>
                <a:tailEnd/>
              </a:ln>
              <a:effectLst/>
              <a:extLst>
                <a:ext uri="{909E8E84-426E-40DD-AFC4-6F175D3DCCD1}">
                  <a14:hiddenFill xmlns:a14="http://schemas.microsoft.com/office/drawing/2010/main">
                    <a:solidFill>
                      <a:schemeClr va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sp>
            <p:nvSpPr>
              <p:cNvPr id="97" name="Arc 62"/>
              <p:cNvSpPr>
                <a:spLocks/>
              </p:cNvSpPr>
              <p:nvPr/>
            </p:nvSpPr>
            <p:spPr bwMode="auto">
              <a:xfrm>
                <a:off x="933" y="1463"/>
                <a:ext cx="84" cy="284"/>
              </a:xfrm>
              <a:custGeom>
                <a:avLst/>
                <a:gdLst>
                  <a:gd name="G0" fmla="+- 21600 0 0"/>
                  <a:gd name="G1" fmla="+- 0 0 0"/>
                  <a:gd name="G2" fmla="+- 21600 0 0"/>
                  <a:gd name="T0" fmla="*/ 21600 w 21600"/>
                  <a:gd name="T1" fmla="*/ 21600 h 21600"/>
                  <a:gd name="T2" fmla="*/ 0 w 21600"/>
                  <a:gd name="T3" fmla="*/ 0 h 21600"/>
                  <a:gd name="T4" fmla="*/ 21600 w 21600"/>
                  <a:gd name="T5" fmla="*/ 0 h 21600"/>
                </a:gdLst>
                <a:ahLst/>
                <a:cxnLst>
                  <a:cxn ang="0">
                    <a:pos x="T0" y="T1"/>
                  </a:cxn>
                  <a:cxn ang="0">
                    <a:pos x="T2" y="T3"/>
                  </a:cxn>
                  <a:cxn ang="0">
                    <a:pos x="T4" y="T5"/>
                  </a:cxn>
                </a:cxnLst>
                <a:rect l="0" t="0" r="r" b="b"/>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rgbClr val="FC0128"/>
                </a:solidFill>
                <a:round/>
                <a:headEnd/>
                <a:tailEnd/>
              </a:ln>
              <a:effectLst/>
              <a:extLst>
                <a:ext uri="{909E8E84-426E-40DD-AFC4-6F175D3DCCD1}">
                  <a14:hiddenFill xmlns:a14="http://schemas.microsoft.com/office/drawing/2010/main">
                    <a:solidFill>
                      <a:schemeClr va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sp>
            <p:nvSpPr>
              <p:cNvPr id="98" name="Arc 63"/>
              <p:cNvSpPr>
                <a:spLocks/>
              </p:cNvSpPr>
              <p:nvPr/>
            </p:nvSpPr>
            <p:spPr bwMode="auto">
              <a:xfrm>
                <a:off x="933" y="1216"/>
                <a:ext cx="84" cy="284"/>
              </a:xfrm>
              <a:custGeom>
                <a:avLst/>
                <a:gdLst>
                  <a:gd name="G0" fmla="+- 21600 0 0"/>
                  <a:gd name="G1" fmla="+- 21598 0 0"/>
                  <a:gd name="G2" fmla="+- 21600 0 0"/>
                  <a:gd name="T0" fmla="*/ 0 w 21600"/>
                  <a:gd name="T1" fmla="*/ 21598 h 21598"/>
                  <a:gd name="T2" fmla="*/ 21343 w 21600"/>
                  <a:gd name="T3" fmla="*/ 0 h 21598"/>
                  <a:gd name="T4" fmla="*/ 21600 w 21600"/>
                  <a:gd name="T5" fmla="*/ 21598 h 21598"/>
                </a:gdLst>
                <a:ahLst/>
                <a:cxnLst>
                  <a:cxn ang="0">
                    <a:pos x="T0" y="T1"/>
                  </a:cxn>
                  <a:cxn ang="0">
                    <a:pos x="T2" y="T3"/>
                  </a:cxn>
                  <a:cxn ang="0">
                    <a:pos x="T4" y="T5"/>
                  </a:cxn>
                </a:cxnLst>
                <a:rect l="0" t="0" r="r" b="b"/>
                <a:pathLst>
                  <a:path w="21600" h="21598" fill="none" extrusionOk="0">
                    <a:moveTo>
                      <a:pt x="0" y="21598"/>
                    </a:moveTo>
                    <a:cubicBezTo>
                      <a:pt x="0" y="9768"/>
                      <a:pt x="9514" y="140"/>
                      <a:pt x="21342" y="-1"/>
                    </a:cubicBezTo>
                  </a:path>
                  <a:path w="21600" h="21598" stroke="0" extrusionOk="0">
                    <a:moveTo>
                      <a:pt x="0" y="21598"/>
                    </a:moveTo>
                    <a:cubicBezTo>
                      <a:pt x="0" y="9768"/>
                      <a:pt x="9514" y="140"/>
                      <a:pt x="21342" y="-1"/>
                    </a:cubicBezTo>
                    <a:lnTo>
                      <a:pt x="21600" y="21598"/>
                    </a:lnTo>
                    <a:close/>
                  </a:path>
                </a:pathLst>
              </a:custGeom>
              <a:noFill/>
              <a:ln w="12700" cap="rnd">
                <a:solidFill>
                  <a:srgbClr val="FC0128"/>
                </a:solidFill>
                <a:round/>
                <a:headEnd/>
                <a:tailEnd/>
              </a:ln>
              <a:effectLst/>
              <a:extLst>
                <a:ext uri="{909E8E84-426E-40DD-AFC4-6F175D3DCCD1}">
                  <a14:hiddenFill xmlns:a14="http://schemas.microsoft.com/office/drawing/2010/main">
                    <a:solidFill>
                      <a:schemeClr va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sp>
            <p:nvSpPr>
              <p:cNvPr id="99" name="Arc 64"/>
              <p:cNvSpPr>
                <a:spLocks/>
              </p:cNvSpPr>
              <p:nvPr/>
            </p:nvSpPr>
            <p:spPr bwMode="auto">
              <a:xfrm>
                <a:off x="1014" y="1212"/>
                <a:ext cx="85" cy="204"/>
              </a:xfrm>
              <a:custGeom>
                <a:avLst/>
                <a:gdLst>
                  <a:gd name="G0" fmla="+- 257 0 0"/>
                  <a:gd name="G1" fmla="+- 21600 0 0"/>
                  <a:gd name="G2" fmla="+- 21600 0 0"/>
                  <a:gd name="T0" fmla="*/ 0 w 21857"/>
                  <a:gd name="T1" fmla="*/ 2 h 21600"/>
                  <a:gd name="T2" fmla="*/ 21857 w 21857"/>
                  <a:gd name="T3" fmla="*/ 21600 h 21600"/>
                  <a:gd name="T4" fmla="*/ 257 w 21857"/>
                  <a:gd name="T5" fmla="*/ 21600 h 21600"/>
                </a:gdLst>
                <a:ahLst/>
                <a:cxnLst>
                  <a:cxn ang="0">
                    <a:pos x="T0" y="T1"/>
                  </a:cxn>
                  <a:cxn ang="0">
                    <a:pos x="T2" y="T3"/>
                  </a:cxn>
                  <a:cxn ang="0">
                    <a:pos x="T4" y="T5"/>
                  </a:cxn>
                </a:cxnLst>
                <a:rect l="0" t="0" r="r" b="b"/>
                <a:pathLst>
                  <a:path w="21857" h="21600" fill="none" extrusionOk="0">
                    <a:moveTo>
                      <a:pt x="-1" y="1"/>
                    </a:moveTo>
                    <a:cubicBezTo>
                      <a:pt x="85" y="0"/>
                      <a:pt x="171" y="-1"/>
                      <a:pt x="257" y="0"/>
                    </a:cubicBezTo>
                    <a:cubicBezTo>
                      <a:pt x="12186" y="0"/>
                      <a:pt x="21857" y="9670"/>
                      <a:pt x="21857" y="21600"/>
                    </a:cubicBezTo>
                  </a:path>
                  <a:path w="21857" h="21600" stroke="0" extrusionOk="0">
                    <a:moveTo>
                      <a:pt x="-1" y="1"/>
                    </a:moveTo>
                    <a:cubicBezTo>
                      <a:pt x="85" y="0"/>
                      <a:pt x="171" y="-1"/>
                      <a:pt x="257" y="0"/>
                    </a:cubicBezTo>
                    <a:cubicBezTo>
                      <a:pt x="12186" y="0"/>
                      <a:pt x="21857" y="9670"/>
                      <a:pt x="21857" y="21600"/>
                    </a:cubicBezTo>
                    <a:lnTo>
                      <a:pt x="257" y="21600"/>
                    </a:lnTo>
                    <a:close/>
                  </a:path>
                </a:pathLst>
              </a:custGeom>
              <a:noFill/>
              <a:ln w="12700" cap="rnd">
                <a:solidFill>
                  <a:srgbClr val="FC0128"/>
                </a:solidFill>
                <a:round/>
                <a:headEnd/>
                <a:tailEnd/>
              </a:ln>
              <a:effectLst/>
              <a:extLst>
                <a:ext uri="{909E8E84-426E-40DD-AFC4-6F175D3DCCD1}">
                  <a14:hiddenFill xmlns:a14="http://schemas.microsoft.com/office/drawing/2010/main">
                    <a:solidFill>
                      <a:schemeClr va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grpSp>
        <p:sp>
          <p:nvSpPr>
            <p:cNvPr id="95" name="Freeform 65"/>
            <p:cNvSpPr>
              <a:spLocks/>
            </p:cNvSpPr>
            <p:nvPr/>
          </p:nvSpPr>
          <p:spPr bwMode="auto">
            <a:xfrm>
              <a:off x="392" y="1792"/>
              <a:ext cx="289" cy="333"/>
            </a:xfrm>
            <a:custGeom>
              <a:avLst/>
              <a:gdLst>
                <a:gd name="T0" fmla="*/ 288 w 289"/>
                <a:gd name="T1" fmla="*/ 28 h 333"/>
                <a:gd name="T2" fmla="*/ 284 w 289"/>
                <a:gd name="T3" fmla="*/ 12 h 333"/>
                <a:gd name="T4" fmla="*/ 268 w 289"/>
                <a:gd name="T5" fmla="*/ 0 h 333"/>
                <a:gd name="T6" fmla="*/ 244 w 289"/>
                <a:gd name="T7" fmla="*/ 12 h 333"/>
                <a:gd name="T8" fmla="*/ 232 w 289"/>
                <a:gd name="T9" fmla="*/ 24 h 333"/>
                <a:gd name="T10" fmla="*/ 224 w 289"/>
                <a:gd name="T11" fmla="*/ 40 h 333"/>
                <a:gd name="T12" fmla="*/ 220 w 289"/>
                <a:gd name="T13" fmla="*/ 56 h 333"/>
                <a:gd name="T14" fmla="*/ 228 w 289"/>
                <a:gd name="T15" fmla="*/ 60 h 333"/>
                <a:gd name="T16" fmla="*/ 236 w 289"/>
                <a:gd name="T17" fmla="*/ 52 h 333"/>
                <a:gd name="T18" fmla="*/ 220 w 289"/>
                <a:gd name="T19" fmla="*/ 48 h 333"/>
                <a:gd name="T20" fmla="*/ 204 w 289"/>
                <a:gd name="T21" fmla="*/ 56 h 333"/>
                <a:gd name="T22" fmla="*/ 192 w 289"/>
                <a:gd name="T23" fmla="*/ 72 h 333"/>
                <a:gd name="T24" fmla="*/ 184 w 289"/>
                <a:gd name="T25" fmla="*/ 88 h 333"/>
                <a:gd name="T26" fmla="*/ 180 w 289"/>
                <a:gd name="T27" fmla="*/ 104 h 333"/>
                <a:gd name="T28" fmla="*/ 184 w 289"/>
                <a:gd name="T29" fmla="*/ 116 h 333"/>
                <a:gd name="T30" fmla="*/ 196 w 289"/>
                <a:gd name="T31" fmla="*/ 104 h 333"/>
                <a:gd name="T32" fmla="*/ 180 w 289"/>
                <a:gd name="T33" fmla="*/ 104 h 333"/>
                <a:gd name="T34" fmla="*/ 164 w 289"/>
                <a:gd name="T35" fmla="*/ 104 h 333"/>
                <a:gd name="T36" fmla="*/ 152 w 289"/>
                <a:gd name="T37" fmla="*/ 116 h 333"/>
                <a:gd name="T38" fmla="*/ 140 w 289"/>
                <a:gd name="T39" fmla="*/ 132 h 333"/>
                <a:gd name="T40" fmla="*/ 140 w 289"/>
                <a:gd name="T41" fmla="*/ 148 h 333"/>
                <a:gd name="T42" fmla="*/ 140 w 289"/>
                <a:gd name="T43" fmla="*/ 164 h 333"/>
                <a:gd name="T44" fmla="*/ 156 w 289"/>
                <a:gd name="T45" fmla="*/ 160 h 333"/>
                <a:gd name="T46" fmla="*/ 148 w 289"/>
                <a:gd name="T47" fmla="*/ 148 h 333"/>
                <a:gd name="T48" fmla="*/ 132 w 289"/>
                <a:gd name="T49" fmla="*/ 148 h 333"/>
                <a:gd name="T50" fmla="*/ 116 w 289"/>
                <a:gd name="T51" fmla="*/ 156 h 333"/>
                <a:gd name="T52" fmla="*/ 108 w 289"/>
                <a:gd name="T53" fmla="*/ 172 h 333"/>
                <a:gd name="T54" fmla="*/ 100 w 289"/>
                <a:gd name="T55" fmla="*/ 188 h 333"/>
                <a:gd name="T56" fmla="*/ 100 w 289"/>
                <a:gd name="T57" fmla="*/ 204 h 333"/>
                <a:gd name="T58" fmla="*/ 112 w 289"/>
                <a:gd name="T59" fmla="*/ 216 h 333"/>
                <a:gd name="T60" fmla="*/ 116 w 289"/>
                <a:gd name="T61" fmla="*/ 200 h 333"/>
                <a:gd name="T62" fmla="*/ 100 w 289"/>
                <a:gd name="T63" fmla="*/ 200 h 333"/>
                <a:gd name="T64" fmla="*/ 84 w 289"/>
                <a:gd name="T65" fmla="*/ 204 h 333"/>
                <a:gd name="T66" fmla="*/ 68 w 289"/>
                <a:gd name="T67" fmla="*/ 212 h 333"/>
                <a:gd name="T68" fmla="*/ 64 w 289"/>
                <a:gd name="T69" fmla="*/ 228 h 333"/>
                <a:gd name="T70" fmla="*/ 60 w 289"/>
                <a:gd name="T71" fmla="*/ 244 h 333"/>
                <a:gd name="T72" fmla="*/ 64 w 289"/>
                <a:gd name="T73" fmla="*/ 264 h 333"/>
                <a:gd name="T74" fmla="*/ 72 w 289"/>
                <a:gd name="T75" fmla="*/ 260 h 333"/>
                <a:gd name="T76" fmla="*/ 64 w 289"/>
                <a:gd name="T77" fmla="*/ 252 h 333"/>
                <a:gd name="T78" fmla="*/ 48 w 289"/>
                <a:gd name="T79" fmla="*/ 260 h 333"/>
                <a:gd name="T80" fmla="*/ 28 w 289"/>
                <a:gd name="T81" fmla="*/ 268 h 333"/>
                <a:gd name="T82" fmla="*/ 12 w 289"/>
                <a:gd name="T83" fmla="*/ 284 h 333"/>
                <a:gd name="T84" fmla="*/ 8 w 289"/>
                <a:gd name="T85" fmla="*/ 300 h 333"/>
                <a:gd name="T86" fmla="*/ 8 w 289"/>
                <a:gd name="T87" fmla="*/ 316 h 333"/>
                <a:gd name="T88" fmla="*/ 0 w 289"/>
                <a:gd name="T89" fmla="*/ 332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89" h="333">
                  <a:moveTo>
                    <a:pt x="288" y="36"/>
                  </a:moveTo>
                  <a:lnTo>
                    <a:pt x="288" y="28"/>
                  </a:lnTo>
                  <a:lnTo>
                    <a:pt x="288" y="20"/>
                  </a:lnTo>
                  <a:lnTo>
                    <a:pt x="284" y="12"/>
                  </a:lnTo>
                  <a:lnTo>
                    <a:pt x="276" y="8"/>
                  </a:lnTo>
                  <a:lnTo>
                    <a:pt x="268" y="0"/>
                  </a:lnTo>
                  <a:lnTo>
                    <a:pt x="260" y="0"/>
                  </a:lnTo>
                  <a:lnTo>
                    <a:pt x="244" y="12"/>
                  </a:lnTo>
                  <a:lnTo>
                    <a:pt x="236" y="16"/>
                  </a:lnTo>
                  <a:lnTo>
                    <a:pt x="232" y="24"/>
                  </a:lnTo>
                  <a:lnTo>
                    <a:pt x="228" y="32"/>
                  </a:lnTo>
                  <a:lnTo>
                    <a:pt x="224" y="40"/>
                  </a:lnTo>
                  <a:lnTo>
                    <a:pt x="220" y="48"/>
                  </a:lnTo>
                  <a:lnTo>
                    <a:pt x="220" y="56"/>
                  </a:lnTo>
                  <a:lnTo>
                    <a:pt x="220" y="64"/>
                  </a:lnTo>
                  <a:lnTo>
                    <a:pt x="228" y="60"/>
                  </a:lnTo>
                  <a:lnTo>
                    <a:pt x="236" y="60"/>
                  </a:lnTo>
                  <a:lnTo>
                    <a:pt x="236" y="52"/>
                  </a:lnTo>
                  <a:lnTo>
                    <a:pt x="228" y="48"/>
                  </a:lnTo>
                  <a:lnTo>
                    <a:pt x="220" y="48"/>
                  </a:lnTo>
                  <a:lnTo>
                    <a:pt x="212" y="48"/>
                  </a:lnTo>
                  <a:lnTo>
                    <a:pt x="204" y="56"/>
                  </a:lnTo>
                  <a:lnTo>
                    <a:pt x="196" y="64"/>
                  </a:lnTo>
                  <a:lnTo>
                    <a:pt x="192" y="72"/>
                  </a:lnTo>
                  <a:lnTo>
                    <a:pt x="188" y="80"/>
                  </a:lnTo>
                  <a:lnTo>
                    <a:pt x="184" y="88"/>
                  </a:lnTo>
                  <a:lnTo>
                    <a:pt x="180" y="96"/>
                  </a:lnTo>
                  <a:lnTo>
                    <a:pt x="180" y="104"/>
                  </a:lnTo>
                  <a:lnTo>
                    <a:pt x="176" y="112"/>
                  </a:lnTo>
                  <a:lnTo>
                    <a:pt x="184" y="116"/>
                  </a:lnTo>
                  <a:lnTo>
                    <a:pt x="192" y="112"/>
                  </a:lnTo>
                  <a:lnTo>
                    <a:pt x="196" y="104"/>
                  </a:lnTo>
                  <a:lnTo>
                    <a:pt x="188" y="100"/>
                  </a:lnTo>
                  <a:lnTo>
                    <a:pt x="180" y="104"/>
                  </a:lnTo>
                  <a:lnTo>
                    <a:pt x="172" y="104"/>
                  </a:lnTo>
                  <a:lnTo>
                    <a:pt x="164" y="104"/>
                  </a:lnTo>
                  <a:lnTo>
                    <a:pt x="156" y="108"/>
                  </a:lnTo>
                  <a:lnTo>
                    <a:pt x="152" y="116"/>
                  </a:lnTo>
                  <a:lnTo>
                    <a:pt x="148" y="124"/>
                  </a:lnTo>
                  <a:lnTo>
                    <a:pt x="140" y="132"/>
                  </a:lnTo>
                  <a:lnTo>
                    <a:pt x="140" y="140"/>
                  </a:lnTo>
                  <a:lnTo>
                    <a:pt x="140" y="148"/>
                  </a:lnTo>
                  <a:lnTo>
                    <a:pt x="140" y="156"/>
                  </a:lnTo>
                  <a:lnTo>
                    <a:pt x="140" y="164"/>
                  </a:lnTo>
                  <a:lnTo>
                    <a:pt x="148" y="164"/>
                  </a:lnTo>
                  <a:lnTo>
                    <a:pt x="156" y="160"/>
                  </a:lnTo>
                  <a:lnTo>
                    <a:pt x="156" y="152"/>
                  </a:lnTo>
                  <a:lnTo>
                    <a:pt x="148" y="148"/>
                  </a:lnTo>
                  <a:lnTo>
                    <a:pt x="140" y="148"/>
                  </a:lnTo>
                  <a:lnTo>
                    <a:pt x="132" y="148"/>
                  </a:lnTo>
                  <a:lnTo>
                    <a:pt x="124" y="152"/>
                  </a:lnTo>
                  <a:lnTo>
                    <a:pt x="116" y="156"/>
                  </a:lnTo>
                  <a:lnTo>
                    <a:pt x="112" y="164"/>
                  </a:lnTo>
                  <a:lnTo>
                    <a:pt x="108" y="172"/>
                  </a:lnTo>
                  <a:lnTo>
                    <a:pt x="100" y="180"/>
                  </a:lnTo>
                  <a:lnTo>
                    <a:pt x="100" y="188"/>
                  </a:lnTo>
                  <a:lnTo>
                    <a:pt x="100" y="196"/>
                  </a:lnTo>
                  <a:lnTo>
                    <a:pt x="100" y="204"/>
                  </a:lnTo>
                  <a:lnTo>
                    <a:pt x="104" y="212"/>
                  </a:lnTo>
                  <a:lnTo>
                    <a:pt x="112" y="216"/>
                  </a:lnTo>
                  <a:lnTo>
                    <a:pt x="116" y="208"/>
                  </a:lnTo>
                  <a:lnTo>
                    <a:pt x="116" y="200"/>
                  </a:lnTo>
                  <a:lnTo>
                    <a:pt x="108" y="200"/>
                  </a:lnTo>
                  <a:lnTo>
                    <a:pt x="100" y="200"/>
                  </a:lnTo>
                  <a:lnTo>
                    <a:pt x="92" y="204"/>
                  </a:lnTo>
                  <a:lnTo>
                    <a:pt x="84" y="204"/>
                  </a:lnTo>
                  <a:lnTo>
                    <a:pt x="76" y="208"/>
                  </a:lnTo>
                  <a:lnTo>
                    <a:pt x="68" y="212"/>
                  </a:lnTo>
                  <a:lnTo>
                    <a:pt x="68" y="220"/>
                  </a:lnTo>
                  <a:lnTo>
                    <a:pt x="64" y="228"/>
                  </a:lnTo>
                  <a:lnTo>
                    <a:pt x="60" y="236"/>
                  </a:lnTo>
                  <a:lnTo>
                    <a:pt x="60" y="244"/>
                  </a:lnTo>
                  <a:lnTo>
                    <a:pt x="60" y="252"/>
                  </a:lnTo>
                  <a:lnTo>
                    <a:pt x="64" y="264"/>
                  </a:lnTo>
                  <a:lnTo>
                    <a:pt x="72" y="268"/>
                  </a:lnTo>
                  <a:lnTo>
                    <a:pt x="72" y="260"/>
                  </a:lnTo>
                  <a:lnTo>
                    <a:pt x="72" y="252"/>
                  </a:lnTo>
                  <a:lnTo>
                    <a:pt x="64" y="252"/>
                  </a:lnTo>
                  <a:lnTo>
                    <a:pt x="56" y="256"/>
                  </a:lnTo>
                  <a:lnTo>
                    <a:pt x="48" y="260"/>
                  </a:lnTo>
                  <a:lnTo>
                    <a:pt x="36" y="264"/>
                  </a:lnTo>
                  <a:lnTo>
                    <a:pt x="28" y="268"/>
                  </a:lnTo>
                  <a:lnTo>
                    <a:pt x="20" y="276"/>
                  </a:lnTo>
                  <a:lnTo>
                    <a:pt x="12" y="284"/>
                  </a:lnTo>
                  <a:lnTo>
                    <a:pt x="8" y="292"/>
                  </a:lnTo>
                  <a:lnTo>
                    <a:pt x="8" y="300"/>
                  </a:lnTo>
                  <a:lnTo>
                    <a:pt x="8" y="308"/>
                  </a:lnTo>
                  <a:lnTo>
                    <a:pt x="8" y="316"/>
                  </a:lnTo>
                  <a:lnTo>
                    <a:pt x="4" y="324"/>
                  </a:lnTo>
                  <a:lnTo>
                    <a:pt x="0" y="332"/>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grpSp>
      <p:grpSp>
        <p:nvGrpSpPr>
          <p:cNvPr id="138" name="Group 137"/>
          <p:cNvGrpSpPr/>
          <p:nvPr/>
        </p:nvGrpSpPr>
        <p:grpSpPr>
          <a:xfrm>
            <a:off x="4998325" y="4841875"/>
            <a:ext cx="1003300" cy="1406525"/>
            <a:chOff x="4998325" y="4677390"/>
            <a:chExt cx="1003300" cy="1406525"/>
          </a:xfrm>
        </p:grpSpPr>
        <p:grpSp>
          <p:nvGrpSpPr>
            <p:cNvPr id="107" name="Group 32"/>
            <p:cNvGrpSpPr>
              <a:grpSpLocks/>
            </p:cNvGrpSpPr>
            <p:nvPr/>
          </p:nvGrpSpPr>
          <p:grpSpPr bwMode="auto">
            <a:xfrm>
              <a:off x="5111038" y="5012353"/>
              <a:ext cx="798513" cy="101600"/>
              <a:chOff x="4517" y="3003"/>
              <a:chExt cx="503" cy="64"/>
            </a:xfrm>
          </p:grpSpPr>
          <p:sp>
            <p:nvSpPr>
              <p:cNvPr id="121" name="Arc 33"/>
              <p:cNvSpPr>
                <a:spLocks/>
              </p:cNvSpPr>
              <p:nvPr/>
            </p:nvSpPr>
            <p:spPr bwMode="auto">
              <a:xfrm>
                <a:off x="4761" y="3003"/>
                <a:ext cx="259" cy="64"/>
              </a:xfrm>
              <a:custGeom>
                <a:avLst/>
                <a:gdLst>
                  <a:gd name="G0" fmla="+- 84 0 0"/>
                  <a:gd name="G1" fmla="+- 21600 0 0"/>
                  <a:gd name="G2" fmla="+- 21600 0 0"/>
                  <a:gd name="T0" fmla="*/ 0 w 21684"/>
                  <a:gd name="T1" fmla="*/ 0 h 21600"/>
                  <a:gd name="T2" fmla="*/ 21684 w 21684"/>
                  <a:gd name="T3" fmla="*/ 21600 h 21600"/>
                  <a:gd name="T4" fmla="*/ 84 w 21684"/>
                  <a:gd name="T5" fmla="*/ 21600 h 21600"/>
                </a:gdLst>
                <a:ahLst/>
                <a:cxnLst>
                  <a:cxn ang="0">
                    <a:pos x="T0" y="T1"/>
                  </a:cxn>
                  <a:cxn ang="0">
                    <a:pos x="T2" y="T3"/>
                  </a:cxn>
                  <a:cxn ang="0">
                    <a:pos x="T4" y="T5"/>
                  </a:cxn>
                </a:cxnLst>
                <a:rect l="0" t="0" r="r" b="b"/>
                <a:pathLst>
                  <a:path w="21684" h="21600" fill="none" extrusionOk="0">
                    <a:moveTo>
                      <a:pt x="0" y="0"/>
                    </a:moveTo>
                    <a:cubicBezTo>
                      <a:pt x="28" y="0"/>
                      <a:pt x="56" y="-1"/>
                      <a:pt x="84" y="0"/>
                    </a:cubicBezTo>
                    <a:cubicBezTo>
                      <a:pt x="12013" y="0"/>
                      <a:pt x="21684" y="9670"/>
                      <a:pt x="21684" y="21600"/>
                    </a:cubicBezTo>
                  </a:path>
                  <a:path w="21684" h="21600" stroke="0" extrusionOk="0">
                    <a:moveTo>
                      <a:pt x="0" y="0"/>
                    </a:moveTo>
                    <a:cubicBezTo>
                      <a:pt x="28" y="0"/>
                      <a:pt x="56" y="-1"/>
                      <a:pt x="84" y="0"/>
                    </a:cubicBezTo>
                    <a:cubicBezTo>
                      <a:pt x="12013" y="0"/>
                      <a:pt x="21684" y="9670"/>
                      <a:pt x="21684" y="21600"/>
                    </a:cubicBezTo>
                    <a:lnTo>
                      <a:pt x="84" y="21600"/>
                    </a:lnTo>
                    <a:close/>
                  </a:path>
                </a:pathLst>
              </a:custGeom>
              <a:noFill/>
              <a:ln w="12700" cap="rnd">
                <a:solidFill>
                  <a:srgbClr val="000000"/>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sp>
            <p:nvSpPr>
              <p:cNvPr id="122" name="Arc 34"/>
              <p:cNvSpPr>
                <a:spLocks/>
              </p:cNvSpPr>
              <p:nvPr/>
            </p:nvSpPr>
            <p:spPr bwMode="auto">
              <a:xfrm>
                <a:off x="4517" y="3003"/>
                <a:ext cx="258" cy="64"/>
              </a:xfrm>
              <a:custGeom>
                <a:avLst/>
                <a:gdLst>
                  <a:gd name="G0" fmla="+- 21600 0 0"/>
                  <a:gd name="G1" fmla="+- 21600 0 0"/>
                  <a:gd name="G2" fmla="+- 21600 0 0"/>
                  <a:gd name="T0" fmla="*/ 0 w 21600"/>
                  <a:gd name="T1" fmla="*/ 21600 h 21600"/>
                  <a:gd name="T2" fmla="*/ 21516 w 21600"/>
                  <a:gd name="T3" fmla="*/ 0 h 21600"/>
                  <a:gd name="T4" fmla="*/ 21600 w 21600"/>
                  <a:gd name="T5" fmla="*/ 21600 h 21600"/>
                </a:gdLst>
                <a:ahLst/>
                <a:cxnLst>
                  <a:cxn ang="0">
                    <a:pos x="T0" y="T1"/>
                  </a:cxn>
                  <a:cxn ang="0">
                    <a:pos x="T2" y="T3"/>
                  </a:cxn>
                  <a:cxn ang="0">
                    <a:pos x="T4" y="T5"/>
                  </a:cxn>
                </a:cxnLst>
                <a:rect l="0" t="0" r="r" b="b"/>
                <a:pathLst>
                  <a:path w="21600" h="21600" fill="none" extrusionOk="0">
                    <a:moveTo>
                      <a:pt x="0" y="21600"/>
                    </a:moveTo>
                    <a:cubicBezTo>
                      <a:pt x="0" y="9703"/>
                      <a:pt x="9619" y="46"/>
                      <a:pt x="21516" y="0"/>
                    </a:cubicBezTo>
                  </a:path>
                  <a:path w="21600" h="21600" stroke="0" extrusionOk="0">
                    <a:moveTo>
                      <a:pt x="0" y="21600"/>
                    </a:moveTo>
                    <a:cubicBezTo>
                      <a:pt x="0" y="9703"/>
                      <a:pt x="9619" y="46"/>
                      <a:pt x="21516" y="0"/>
                    </a:cubicBezTo>
                    <a:lnTo>
                      <a:pt x="21600" y="21600"/>
                    </a:lnTo>
                    <a:close/>
                  </a:path>
                </a:pathLst>
              </a:custGeom>
              <a:noFill/>
              <a:ln w="12700" cap="rnd">
                <a:solidFill>
                  <a:srgbClr val="000000"/>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grpSp>
        <p:sp>
          <p:nvSpPr>
            <p:cNvPr id="108" name="Line 35"/>
            <p:cNvSpPr>
              <a:spLocks noChangeShapeType="1"/>
            </p:cNvSpPr>
            <p:nvPr/>
          </p:nvSpPr>
          <p:spPr bwMode="auto">
            <a:xfrm flipH="1">
              <a:off x="5882563" y="5118715"/>
              <a:ext cx="33338" cy="15240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sp>
          <p:nvSpPr>
            <p:cNvPr id="109" name="Line 36"/>
            <p:cNvSpPr>
              <a:spLocks noChangeShapeType="1"/>
            </p:cNvSpPr>
            <p:nvPr/>
          </p:nvSpPr>
          <p:spPr bwMode="auto">
            <a:xfrm>
              <a:off x="5103100" y="5125065"/>
              <a:ext cx="6350" cy="17145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sp>
          <p:nvSpPr>
            <p:cNvPr id="110" name="Oval 37"/>
            <p:cNvSpPr>
              <a:spLocks noChangeArrowheads="1"/>
            </p:cNvSpPr>
            <p:nvPr/>
          </p:nvSpPr>
          <p:spPr bwMode="auto">
            <a:xfrm>
              <a:off x="5198350" y="5899765"/>
              <a:ext cx="622300" cy="184150"/>
            </a:xfrm>
            <a:prstGeom prst="ellipse">
              <a:avLst/>
            </a:prstGeom>
            <a:noFill/>
            <a:ln w="12700">
              <a:solidFill>
                <a:srgbClr val="000000"/>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grpSp>
          <p:nvGrpSpPr>
            <p:cNvPr id="111" name="Group 38"/>
            <p:cNvGrpSpPr>
              <a:grpSpLocks/>
            </p:cNvGrpSpPr>
            <p:nvPr/>
          </p:nvGrpSpPr>
          <p:grpSpPr bwMode="auto">
            <a:xfrm>
              <a:off x="5111038" y="5221903"/>
              <a:ext cx="798513" cy="101600"/>
              <a:chOff x="4517" y="3135"/>
              <a:chExt cx="503" cy="64"/>
            </a:xfrm>
          </p:grpSpPr>
          <p:sp>
            <p:nvSpPr>
              <p:cNvPr id="119" name="Arc 39"/>
              <p:cNvSpPr>
                <a:spLocks/>
              </p:cNvSpPr>
              <p:nvPr/>
            </p:nvSpPr>
            <p:spPr bwMode="auto">
              <a:xfrm>
                <a:off x="4761" y="3135"/>
                <a:ext cx="259" cy="64"/>
              </a:xfrm>
              <a:custGeom>
                <a:avLst/>
                <a:gdLst>
                  <a:gd name="G0" fmla="+- 84 0 0"/>
                  <a:gd name="G1" fmla="+- 21600 0 0"/>
                  <a:gd name="G2" fmla="+- 21600 0 0"/>
                  <a:gd name="T0" fmla="*/ 0 w 21684"/>
                  <a:gd name="T1" fmla="*/ 0 h 21600"/>
                  <a:gd name="T2" fmla="*/ 21684 w 21684"/>
                  <a:gd name="T3" fmla="*/ 21600 h 21600"/>
                  <a:gd name="T4" fmla="*/ 84 w 21684"/>
                  <a:gd name="T5" fmla="*/ 21600 h 21600"/>
                </a:gdLst>
                <a:ahLst/>
                <a:cxnLst>
                  <a:cxn ang="0">
                    <a:pos x="T0" y="T1"/>
                  </a:cxn>
                  <a:cxn ang="0">
                    <a:pos x="T2" y="T3"/>
                  </a:cxn>
                  <a:cxn ang="0">
                    <a:pos x="T4" y="T5"/>
                  </a:cxn>
                </a:cxnLst>
                <a:rect l="0" t="0" r="r" b="b"/>
                <a:pathLst>
                  <a:path w="21684" h="21600" fill="none" extrusionOk="0">
                    <a:moveTo>
                      <a:pt x="0" y="0"/>
                    </a:moveTo>
                    <a:cubicBezTo>
                      <a:pt x="28" y="0"/>
                      <a:pt x="56" y="-1"/>
                      <a:pt x="84" y="0"/>
                    </a:cubicBezTo>
                    <a:cubicBezTo>
                      <a:pt x="12013" y="0"/>
                      <a:pt x="21684" y="9670"/>
                      <a:pt x="21684" y="21600"/>
                    </a:cubicBezTo>
                  </a:path>
                  <a:path w="21684" h="21600" stroke="0" extrusionOk="0">
                    <a:moveTo>
                      <a:pt x="0" y="0"/>
                    </a:moveTo>
                    <a:cubicBezTo>
                      <a:pt x="28" y="0"/>
                      <a:pt x="56" y="-1"/>
                      <a:pt x="84" y="0"/>
                    </a:cubicBezTo>
                    <a:cubicBezTo>
                      <a:pt x="12013" y="0"/>
                      <a:pt x="21684" y="9670"/>
                      <a:pt x="21684" y="21600"/>
                    </a:cubicBezTo>
                    <a:lnTo>
                      <a:pt x="84" y="21600"/>
                    </a:lnTo>
                    <a:close/>
                  </a:path>
                </a:pathLst>
              </a:custGeom>
              <a:solidFill>
                <a:srgbClr val="FFFFFF"/>
              </a:solidFill>
              <a:ln w="12700" cap="rnd">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sp>
            <p:nvSpPr>
              <p:cNvPr id="120" name="Arc 40"/>
              <p:cNvSpPr>
                <a:spLocks/>
              </p:cNvSpPr>
              <p:nvPr/>
            </p:nvSpPr>
            <p:spPr bwMode="auto">
              <a:xfrm>
                <a:off x="4517" y="3135"/>
                <a:ext cx="258" cy="64"/>
              </a:xfrm>
              <a:custGeom>
                <a:avLst/>
                <a:gdLst>
                  <a:gd name="G0" fmla="+- 21600 0 0"/>
                  <a:gd name="G1" fmla="+- 21600 0 0"/>
                  <a:gd name="G2" fmla="+- 21600 0 0"/>
                  <a:gd name="T0" fmla="*/ 0 w 21600"/>
                  <a:gd name="T1" fmla="*/ 21600 h 21600"/>
                  <a:gd name="T2" fmla="*/ 21516 w 21600"/>
                  <a:gd name="T3" fmla="*/ 0 h 21600"/>
                  <a:gd name="T4" fmla="*/ 21600 w 21600"/>
                  <a:gd name="T5" fmla="*/ 21600 h 21600"/>
                </a:gdLst>
                <a:ahLst/>
                <a:cxnLst>
                  <a:cxn ang="0">
                    <a:pos x="T0" y="T1"/>
                  </a:cxn>
                  <a:cxn ang="0">
                    <a:pos x="T2" y="T3"/>
                  </a:cxn>
                  <a:cxn ang="0">
                    <a:pos x="T4" y="T5"/>
                  </a:cxn>
                </a:cxnLst>
                <a:rect l="0" t="0" r="r" b="b"/>
                <a:pathLst>
                  <a:path w="21600" h="21600" fill="none" extrusionOk="0">
                    <a:moveTo>
                      <a:pt x="0" y="21600"/>
                    </a:moveTo>
                    <a:cubicBezTo>
                      <a:pt x="0" y="9703"/>
                      <a:pt x="9619" y="46"/>
                      <a:pt x="21516" y="0"/>
                    </a:cubicBezTo>
                  </a:path>
                  <a:path w="21600" h="21600" stroke="0" extrusionOk="0">
                    <a:moveTo>
                      <a:pt x="0" y="21600"/>
                    </a:moveTo>
                    <a:cubicBezTo>
                      <a:pt x="0" y="9703"/>
                      <a:pt x="9619" y="46"/>
                      <a:pt x="21516" y="0"/>
                    </a:cubicBezTo>
                    <a:lnTo>
                      <a:pt x="21600" y="21600"/>
                    </a:lnTo>
                    <a:close/>
                  </a:path>
                </a:pathLst>
              </a:custGeom>
              <a:solidFill>
                <a:srgbClr val="FFFFFF"/>
              </a:solidFill>
              <a:ln w="12700" cap="rnd">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grpSp>
        <p:sp>
          <p:nvSpPr>
            <p:cNvPr id="112" name="Line 41"/>
            <p:cNvSpPr>
              <a:spLocks noChangeShapeType="1"/>
            </p:cNvSpPr>
            <p:nvPr/>
          </p:nvSpPr>
          <p:spPr bwMode="auto">
            <a:xfrm flipH="1">
              <a:off x="5820650" y="5328265"/>
              <a:ext cx="95250" cy="65405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sp>
          <p:nvSpPr>
            <p:cNvPr id="113" name="Line 42"/>
            <p:cNvSpPr>
              <a:spLocks noChangeShapeType="1"/>
            </p:cNvSpPr>
            <p:nvPr/>
          </p:nvSpPr>
          <p:spPr bwMode="auto">
            <a:xfrm>
              <a:off x="5103100" y="5334615"/>
              <a:ext cx="82550" cy="64770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grpSp>
          <p:nvGrpSpPr>
            <p:cNvPr id="137" name="Group 136"/>
            <p:cNvGrpSpPr/>
            <p:nvPr/>
          </p:nvGrpSpPr>
          <p:grpSpPr>
            <a:xfrm>
              <a:off x="5329715" y="5917857"/>
              <a:ext cx="367588" cy="36576"/>
              <a:chOff x="5334000" y="5897880"/>
              <a:chExt cx="367588" cy="45720"/>
            </a:xfrm>
          </p:grpSpPr>
          <p:sp>
            <p:nvSpPr>
              <p:cNvPr id="114" name="Arc 43"/>
              <p:cNvSpPr>
                <a:spLocks/>
              </p:cNvSpPr>
              <p:nvPr/>
            </p:nvSpPr>
            <p:spPr bwMode="auto">
              <a:xfrm>
                <a:off x="5492038" y="5905500"/>
                <a:ext cx="209550" cy="38100"/>
              </a:xfrm>
              <a:custGeom>
                <a:avLst/>
                <a:gdLst>
                  <a:gd name="G0" fmla="+- 0 0 0"/>
                  <a:gd name="G1" fmla="+- 0 0 0"/>
                  <a:gd name="G2" fmla="+- 21600 0 0"/>
                  <a:gd name="T0" fmla="*/ 21600 w 21600"/>
                  <a:gd name="T1" fmla="*/ 0 h 21600"/>
                  <a:gd name="T2" fmla="*/ 0 w 21600"/>
                  <a:gd name="T3" fmla="*/ 21600 h 21600"/>
                  <a:gd name="T4" fmla="*/ 0 w 21600"/>
                  <a:gd name="T5" fmla="*/ 0 h 21600"/>
                </a:gdLst>
                <a:ahLst/>
                <a:cxnLst>
                  <a:cxn ang="0">
                    <a:pos x="T0" y="T1"/>
                  </a:cxn>
                  <a:cxn ang="0">
                    <a:pos x="T2" y="T3"/>
                  </a:cxn>
                  <a:cxn ang="0">
                    <a:pos x="T4" y="T5"/>
                  </a:cxn>
                </a:cxnLst>
                <a:rect l="0" t="0" r="r" b="b"/>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12700" cap="rnd">
                <a:solidFill>
                  <a:srgbClr val="000000"/>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sp>
            <p:nvSpPr>
              <p:cNvPr id="115" name="Arc 44"/>
              <p:cNvSpPr>
                <a:spLocks/>
              </p:cNvSpPr>
              <p:nvPr/>
            </p:nvSpPr>
            <p:spPr bwMode="auto">
              <a:xfrm>
                <a:off x="5334000" y="5897880"/>
                <a:ext cx="214313" cy="45719"/>
              </a:xfrm>
              <a:custGeom>
                <a:avLst/>
                <a:gdLst>
                  <a:gd name="G0" fmla="+- 21600 0 0"/>
                  <a:gd name="G1" fmla="+- 0 0 0"/>
                  <a:gd name="G2" fmla="+- 21600 0 0"/>
                  <a:gd name="T0" fmla="*/ 21600 w 21600"/>
                  <a:gd name="T1" fmla="*/ 21600 h 21600"/>
                  <a:gd name="T2" fmla="*/ 0 w 21600"/>
                  <a:gd name="T3" fmla="*/ 0 h 21600"/>
                  <a:gd name="T4" fmla="*/ 21600 w 21600"/>
                  <a:gd name="T5" fmla="*/ 0 h 21600"/>
                </a:gdLst>
                <a:ahLst/>
                <a:cxnLst>
                  <a:cxn ang="0">
                    <a:pos x="T0" y="T1"/>
                  </a:cxn>
                  <a:cxn ang="0">
                    <a:pos x="T2" y="T3"/>
                  </a:cxn>
                  <a:cxn ang="0">
                    <a:pos x="T4" y="T5"/>
                  </a:cxn>
                </a:cxnLst>
                <a:rect l="0" t="0" r="r" b="b"/>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rgbClr val="000000"/>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grpSp>
        <p:sp>
          <p:nvSpPr>
            <p:cNvPr id="116" name="Rectangle 45"/>
            <p:cNvSpPr>
              <a:spLocks noChangeArrowheads="1"/>
            </p:cNvSpPr>
            <p:nvPr/>
          </p:nvSpPr>
          <p:spPr bwMode="auto">
            <a:xfrm>
              <a:off x="5480925" y="4677390"/>
              <a:ext cx="44450" cy="330200"/>
            </a:xfrm>
            <a:prstGeom prst="rect">
              <a:avLst/>
            </a:prstGeom>
            <a:solidFill>
              <a:srgbClr val="FFFFFF"/>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sp>
          <p:nvSpPr>
            <p:cNvPr id="117" name="Line 46"/>
            <p:cNvSpPr>
              <a:spLocks noChangeShapeType="1"/>
            </p:cNvSpPr>
            <p:nvPr/>
          </p:nvSpPr>
          <p:spPr bwMode="auto">
            <a:xfrm>
              <a:off x="6001625" y="5401290"/>
              <a:ext cx="0" cy="514350"/>
            </a:xfrm>
            <a:prstGeom prst="line">
              <a:avLst/>
            </a:prstGeom>
            <a:noFill/>
            <a:ln w="12700">
              <a:solidFill>
                <a:srgbClr val="FC012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sp>
          <p:nvSpPr>
            <p:cNvPr id="118" name="Line 47"/>
            <p:cNvSpPr>
              <a:spLocks noChangeShapeType="1"/>
            </p:cNvSpPr>
            <p:nvPr/>
          </p:nvSpPr>
          <p:spPr bwMode="auto">
            <a:xfrm>
              <a:off x="4998325" y="5401290"/>
              <a:ext cx="0" cy="514350"/>
            </a:xfrm>
            <a:prstGeom prst="line">
              <a:avLst/>
            </a:prstGeom>
            <a:noFill/>
            <a:ln w="12700">
              <a:solidFill>
                <a:srgbClr val="FC012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grpSp>
      <p:sp>
        <p:nvSpPr>
          <p:cNvPr id="124" name="Rectangle 123"/>
          <p:cNvSpPr/>
          <p:nvPr/>
        </p:nvSpPr>
        <p:spPr>
          <a:xfrm>
            <a:off x="4730021" y="4114800"/>
            <a:ext cx="1768152" cy="738664"/>
          </a:xfrm>
          <a:prstGeom prst="rect">
            <a:avLst/>
          </a:prstGeom>
        </p:spPr>
        <p:txBody>
          <a:bodyPr wrap="square">
            <a:spAutoFit/>
          </a:bodyPr>
          <a:lstStyle/>
          <a:p>
            <a:pPr lvl="0" eaLnBrk="0" fontAlgn="base" hangingPunct="0">
              <a:spcBef>
                <a:spcPct val="0"/>
              </a:spcBef>
              <a:spcAft>
                <a:spcPct val="0"/>
              </a:spcAft>
            </a:pPr>
            <a:r>
              <a:rPr lang="en-US" altLang="en-US" sz="1200" dirty="0">
                <a:solidFill>
                  <a:srgbClr val="000000"/>
                </a:solidFill>
              </a:rPr>
              <a:t>8</a:t>
            </a:r>
            <a:r>
              <a:rPr lang="en-US" altLang="en-US" sz="1400" dirty="0">
                <a:solidFill>
                  <a:srgbClr val="000000"/>
                </a:solidFill>
              </a:rPr>
              <a:t>. Separate shell from mandrel in chilled water</a:t>
            </a:r>
          </a:p>
        </p:txBody>
      </p:sp>
      <p:sp>
        <p:nvSpPr>
          <p:cNvPr id="125" name="Rectangle 124"/>
          <p:cNvSpPr/>
          <p:nvPr/>
        </p:nvSpPr>
        <p:spPr>
          <a:xfrm>
            <a:off x="5683044" y="1600200"/>
            <a:ext cx="1477665" cy="738664"/>
          </a:xfrm>
          <a:prstGeom prst="rect">
            <a:avLst/>
          </a:prstGeom>
        </p:spPr>
        <p:txBody>
          <a:bodyPr wrap="square">
            <a:spAutoFit/>
          </a:bodyPr>
          <a:lstStyle/>
          <a:p>
            <a:pPr lvl="0" eaLnBrk="0" fontAlgn="base" hangingPunct="0">
              <a:spcBef>
                <a:spcPct val="0"/>
              </a:spcBef>
              <a:spcAft>
                <a:spcPct val="0"/>
              </a:spcAft>
            </a:pPr>
            <a:r>
              <a:rPr lang="en-US" altLang="en-US" sz="1200" dirty="0">
                <a:solidFill>
                  <a:srgbClr val="000000"/>
                </a:solidFill>
              </a:rPr>
              <a:t>4</a:t>
            </a:r>
            <a:r>
              <a:rPr lang="en-US" altLang="en-US" sz="1400" dirty="0">
                <a:solidFill>
                  <a:srgbClr val="000000"/>
                </a:solidFill>
              </a:rPr>
              <a:t>. Polish mandrel to 0.3-0.4 nm RMS</a:t>
            </a:r>
          </a:p>
        </p:txBody>
      </p:sp>
      <p:sp>
        <p:nvSpPr>
          <p:cNvPr id="126" name="Rectangle 125"/>
          <p:cNvSpPr/>
          <p:nvPr/>
        </p:nvSpPr>
        <p:spPr>
          <a:xfrm>
            <a:off x="2589805" y="4038600"/>
            <a:ext cx="2047150" cy="738664"/>
          </a:xfrm>
          <a:prstGeom prst="rect">
            <a:avLst/>
          </a:prstGeom>
        </p:spPr>
        <p:txBody>
          <a:bodyPr wrap="square">
            <a:spAutoFit/>
          </a:bodyPr>
          <a:lstStyle/>
          <a:p>
            <a:pPr lvl="0" eaLnBrk="0" fontAlgn="base" hangingPunct="0">
              <a:spcBef>
                <a:spcPct val="0"/>
              </a:spcBef>
              <a:spcAft>
                <a:spcPct val="0"/>
              </a:spcAft>
            </a:pPr>
            <a:r>
              <a:rPr lang="en-US" altLang="en-US" sz="1200" dirty="0">
                <a:solidFill>
                  <a:srgbClr val="000000"/>
                </a:solidFill>
              </a:rPr>
              <a:t>7. </a:t>
            </a:r>
            <a:r>
              <a:rPr lang="en-US" altLang="en-US" sz="1400" dirty="0">
                <a:solidFill>
                  <a:srgbClr val="000000"/>
                </a:solidFill>
              </a:rPr>
              <a:t>Electroform Nickel/Cobalt shell onto mandrel</a:t>
            </a:r>
          </a:p>
        </p:txBody>
      </p:sp>
      <p:sp>
        <p:nvSpPr>
          <p:cNvPr id="127" name="Rectangle 126"/>
          <p:cNvSpPr/>
          <p:nvPr/>
        </p:nvSpPr>
        <p:spPr>
          <a:xfrm>
            <a:off x="453039" y="4038600"/>
            <a:ext cx="1997690" cy="738664"/>
          </a:xfrm>
          <a:prstGeom prst="rect">
            <a:avLst/>
          </a:prstGeom>
        </p:spPr>
        <p:txBody>
          <a:bodyPr wrap="square">
            <a:spAutoFit/>
          </a:bodyPr>
          <a:lstStyle/>
          <a:p>
            <a:pPr lvl="0" eaLnBrk="0" fontAlgn="base" hangingPunct="0">
              <a:spcBef>
                <a:spcPct val="0"/>
              </a:spcBef>
              <a:spcAft>
                <a:spcPct val="0"/>
              </a:spcAft>
            </a:pPr>
            <a:r>
              <a:rPr lang="en-US" altLang="en-US" sz="1200" dirty="0">
                <a:solidFill>
                  <a:srgbClr val="000000"/>
                </a:solidFill>
              </a:rPr>
              <a:t>6. </a:t>
            </a:r>
            <a:r>
              <a:rPr lang="en-US" altLang="en-US" sz="1400" dirty="0">
                <a:solidFill>
                  <a:srgbClr val="000000"/>
                </a:solidFill>
              </a:rPr>
              <a:t>Passivate mandrel surface to reduce shell adhesion</a:t>
            </a:r>
          </a:p>
        </p:txBody>
      </p:sp>
      <p:sp>
        <p:nvSpPr>
          <p:cNvPr id="128" name="Rectangle 127"/>
          <p:cNvSpPr/>
          <p:nvPr/>
        </p:nvSpPr>
        <p:spPr>
          <a:xfrm>
            <a:off x="3691964" y="1600200"/>
            <a:ext cx="1918843" cy="738664"/>
          </a:xfrm>
          <a:prstGeom prst="rect">
            <a:avLst/>
          </a:prstGeom>
        </p:spPr>
        <p:txBody>
          <a:bodyPr wrap="square">
            <a:spAutoFit/>
          </a:bodyPr>
          <a:lstStyle/>
          <a:p>
            <a:pPr lvl="0" eaLnBrk="0" fontAlgn="base" hangingPunct="0">
              <a:spcBef>
                <a:spcPct val="0"/>
              </a:spcBef>
              <a:spcAft>
                <a:spcPct val="0"/>
              </a:spcAft>
            </a:pPr>
            <a:r>
              <a:rPr lang="en-US" altLang="en-US" sz="1200" dirty="0">
                <a:solidFill>
                  <a:srgbClr val="000000"/>
                </a:solidFill>
              </a:rPr>
              <a:t>3. </a:t>
            </a:r>
            <a:r>
              <a:rPr lang="en-US" altLang="en-US" sz="1400" dirty="0">
                <a:solidFill>
                  <a:srgbClr val="000000"/>
                </a:solidFill>
              </a:rPr>
              <a:t>Diamond turn mandrel to sub-micron figure accuracy</a:t>
            </a:r>
          </a:p>
        </p:txBody>
      </p:sp>
      <p:sp>
        <p:nvSpPr>
          <p:cNvPr id="129" name="Rectangle 128"/>
          <p:cNvSpPr/>
          <p:nvPr/>
        </p:nvSpPr>
        <p:spPr>
          <a:xfrm>
            <a:off x="441993" y="1600200"/>
            <a:ext cx="1435405" cy="738664"/>
          </a:xfrm>
          <a:prstGeom prst="rect">
            <a:avLst/>
          </a:prstGeom>
        </p:spPr>
        <p:txBody>
          <a:bodyPr wrap="square">
            <a:spAutoFit/>
          </a:bodyPr>
          <a:lstStyle/>
          <a:p>
            <a:pPr lvl="0" eaLnBrk="0" fontAlgn="base" hangingPunct="0">
              <a:spcBef>
                <a:spcPct val="0"/>
              </a:spcBef>
              <a:spcAft>
                <a:spcPct val="0"/>
              </a:spcAft>
            </a:pPr>
            <a:r>
              <a:rPr lang="en-US" altLang="en-US" sz="1200" dirty="0">
                <a:solidFill>
                  <a:srgbClr val="000000"/>
                </a:solidFill>
              </a:rPr>
              <a:t>1. </a:t>
            </a:r>
            <a:r>
              <a:rPr lang="en-US" altLang="en-US" sz="1400" dirty="0">
                <a:solidFill>
                  <a:srgbClr val="000000"/>
                </a:solidFill>
              </a:rPr>
              <a:t>Machine mandrel from aluminum bar</a:t>
            </a:r>
          </a:p>
        </p:txBody>
      </p:sp>
      <p:sp>
        <p:nvSpPr>
          <p:cNvPr id="130" name="Rectangle 129"/>
          <p:cNvSpPr/>
          <p:nvPr/>
        </p:nvSpPr>
        <p:spPr>
          <a:xfrm>
            <a:off x="7234700" y="1600200"/>
            <a:ext cx="1572993" cy="738664"/>
          </a:xfrm>
          <a:prstGeom prst="rect">
            <a:avLst/>
          </a:prstGeom>
        </p:spPr>
        <p:txBody>
          <a:bodyPr wrap="square">
            <a:spAutoFit/>
          </a:bodyPr>
          <a:lstStyle/>
          <a:p>
            <a:pPr lvl="0" eaLnBrk="0" fontAlgn="base" hangingPunct="0">
              <a:spcBef>
                <a:spcPct val="0"/>
              </a:spcBef>
              <a:spcAft>
                <a:spcPct val="0"/>
              </a:spcAft>
            </a:pPr>
            <a:r>
              <a:rPr lang="en-US" altLang="en-US" sz="1200" dirty="0">
                <a:solidFill>
                  <a:srgbClr val="000000"/>
                </a:solidFill>
              </a:rPr>
              <a:t>5</a:t>
            </a:r>
            <a:r>
              <a:rPr lang="en-US" altLang="en-US" sz="1400" dirty="0">
                <a:solidFill>
                  <a:srgbClr val="000000"/>
                </a:solidFill>
              </a:rPr>
              <a:t>. Conduct metrology on the mandrel</a:t>
            </a:r>
          </a:p>
        </p:txBody>
      </p:sp>
      <p:sp>
        <p:nvSpPr>
          <p:cNvPr id="131" name="Rectangle 130"/>
          <p:cNvSpPr/>
          <p:nvPr/>
        </p:nvSpPr>
        <p:spPr>
          <a:xfrm>
            <a:off x="1944276" y="1600200"/>
            <a:ext cx="1662962" cy="738664"/>
          </a:xfrm>
          <a:prstGeom prst="rect">
            <a:avLst/>
          </a:prstGeom>
        </p:spPr>
        <p:txBody>
          <a:bodyPr wrap="square">
            <a:spAutoFit/>
          </a:bodyPr>
          <a:lstStyle/>
          <a:p>
            <a:pPr lvl="0" eaLnBrk="0" fontAlgn="base" hangingPunct="0">
              <a:spcBef>
                <a:spcPct val="0"/>
              </a:spcBef>
              <a:spcAft>
                <a:spcPct val="0"/>
              </a:spcAft>
            </a:pPr>
            <a:r>
              <a:rPr lang="en-US" altLang="en-US" sz="1200" dirty="0">
                <a:solidFill>
                  <a:srgbClr val="000000"/>
                </a:solidFill>
              </a:rPr>
              <a:t>2</a:t>
            </a:r>
            <a:r>
              <a:rPr lang="en-US" altLang="en-US" sz="1400" dirty="0">
                <a:solidFill>
                  <a:srgbClr val="000000"/>
                </a:solidFill>
              </a:rPr>
              <a:t>. Coat mandrel with </a:t>
            </a:r>
            <a:r>
              <a:rPr lang="en-US" altLang="en-US" sz="1400" dirty="0" err="1">
                <a:solidFill>
                  <a:srgbClr val="000000"/>
                </a:solidFill>
              </a:rPr>
              <a:t>electroless</a:t>
            </a:r>
            <a:r>
              <a:rPr lang="en-US" altLang="en-US" sz="1400" dirty="0">
                <a:solidFill>
                  <a:srgbClr val="000000"/>
                </a:solidFill>
              </a:rPr>
              <a:t> nickel (Ni-P</a:t>
            </a:r>
            <a:r>
              <a:rPr lang="en-US" altLang="en-US" sz="1200" dirty="0">
                <a:solidFill>
                  <a:srgbClr val="000000"/>
                </a:solidFill>
              </a:rPr>
              <a:t>)</a:t>
            </a:r>
          </a:p>
        </p:txBody>
      </p:sp>
      <p:sp>
        <p:nvSpPr>
          <p:cNvPr id="132" name="Rectangle 131"/>
          <p:cNvSpPr/>
          <p:nvPr/>
        </p:nvSpPr>
        <p:spPr>
          <a:xfrm>
            <a:off x="6525440" y="4144296"/>
            <a:ext cx="2367985" cy="523220"/>
          </a:xfrm>
          <a:prstGeom prst="rect">
            <a:avLst/>
          </a:prstGeom>
        </p:spPr>
        <p:txBody>
          <a:bodyPr wrap="square">
            <a:spAutoFit/>
          </a:bodyPr>
          <a:lstStyle/>
          <a:p>
            <a:pPr lvl="0" eaLnBrk="0" fontAlgn="base" hangingPunct="0">
              <a:spcBef>
                <a:spcPct val="0"/>
              </a:spcBef>
              <a:spcAft>
                <a:spcPct val="0"/>
              </a:spcAft>
            </a:pPr>
            <a:r>
              <a:rPr lang="en-US" altLang="en-US" sz="1400" dirty="0">
                <a:solidFill>
                  <a:srgbClr val="000000"/>
                </a:solidFill>
              </a:rPr>
              <a:t>Ni/Co electroformed IXPE mirror shell</a:t>
            </a:r>
          </a:p>
        </p:txBody>
      </p:sp>
      <p:cxnSp>
        <p:nvCxnSpPr>
          <p:cNvPr id="133" name="Straight Connector 132"/>
          <p:cNvCxnSpPr/>
          <p:nvPr/>
        </p:nvCxnSpPr>
        <p:spPr>
          <a:xfrm flipV="1">
            <a:off x="457200" y="3657600"/>
            <a:ext cx="82296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34" name="Rectangle 133"/>
          <p:cNvSpPr/>
          <p:nvPr/>
        </p:nvSpPr>
        <p:spPr>
          <a:xfrm>
            <a:off x="444541" y="3581400"/>
            <a:ext cx="2779479" cy="461665"/>
          </a:xfrm>
          <a:prstGeom prst="rect">
            <a:avLst/>
          </a:prstGeom>
        </p:spPr>
        <p:txBody>
          <a:bodyPr wrap="none">
            <a:spAutoFit/>
          </a:bodyPr>
          <a:lstStyle/>
          <a:p>
            <a:pPr lvl="0" eaLnBrk="0" fontAlgn="base" hangingPunct="0">
              <a:spcBef>
                <a:spcPct val="0"/>
              </a:spcBef>
              <a:spcAft>
                <a:spcPct val="0"/>
              </a:spcAft>
            </a:pPr>
            <a:r>
              <a:rPr lang="en-US" altLang="en-US" sz="2400" b="1" dirty="0">
                <a:solidFill>
                  <a:srgbClr val="0070C0"/>
                </a:solidFill>
                <a:latin typeface="+mj-lt"/>
              </a:rPr>
              <a:t>Mirror-shell forming</a:t>
            </a:r>
          </a:p>
        </p:txBody>
      </p:sp>
      <p:sp>
        <p:nvSpPr>
          <p:cNvPr id="135" name="Rectangle 134"/>
          <p:cNvSpPr/>
          <p:nvPr/>
        </p:nvSpPr>
        <p:spPr>
          <a:xfrm>
            <a:off x="453039" y="1143000"/>
            <a:ext cx="2725170" cy="461665"/>
          </a:xfrm>
          <a:prstGeom prst="rect">
            <a:avLst/>
          </a:prstGeom>
        </p:spPr>
        <p:txBody>
          <a:bodyPr wrap="none">
            <a:spAutoFit/>
          </a:bodyPr>
          <a:lstStyle/>
          <a:p>
            <a:pPr lvl="0" eaLnBrk="0" fontAlgn="base" hangingPunct="0">
              <a:spcBef>
                <a:spcPct val="0"/>
              </a:spcBef>
              <a:spcAft>
                <a:spcPct val="0"/>
              </a:spcAft>
            </a:pPr>
            <a:r>
              <a:rPr lang="en-US" altLang="en-US" sz="2400" b="1" dirty="0">
                <a:solidFill>
                  <a:srgbClr val="0070C0"/>
                </a:solidFill>
                <a:latin typeface="+mj-lt"/>
              </a:rPr>
              <a:t>Mandrel fabrication</a:t>
            </a:r>
          </a:p>
        </p:txBody>
      </p:sp>
    </p:spTree>
    <p:extLst>
      <p:ext uri="{BB962C8B-B14F-4D97-AF65-F5344CB8AC3E}">
        <p14:creationId xmlns:p14="http://schemas.microsoft.com/office/powerpoint/2010/main" val="31812041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3574" y="0"/>
            <a:ext cx="7550426" cy="990600"/>
          </a:xfrm>
        </p:spPr>
        <p:txBody>
          <a:bodyPr/>
          <a:lstStyle/>
          <a:p>
            <a:r>
              <a:rPr lang="en-US" i="1" dirty="0">
                <a:solidFill>
                  <a:schemeClr val="tx1"/>
                </a:solidFill>
              </a:rPr>
              <a:t>The Optics</a:t>
            </a:r>
          </a:p>
        </p:txBody>
      </p:sp>
      <p:pic>
        <p:nvPicPr>
          <p:cNvPr id="3" name="Picture 2"/>
          <p:cNvPicPr>
            <a:picLocks noChangeAspect="1"/>
          </p:cNvPicPr>
          <p:nvPr/>
        </p:nvPicPr>
        <p:blipFill>
          <a:blip r:embed="rId2"/>
          <a:stretch>
            <a:fillRect/>
          </a:stretch>
        </p:blipFill>
        <p:spPr>
          <a:xfrm>
            <a:off x="6287645" y="1800845"/>
            <a:ext cx="2694443" cy="390906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5859" y="1783321"/>
            <a:ext cx="2931795" cy="390906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42426" y="2127342"/>
            <a:ext cx="3429000" cy="3174715"/>
          </a:xfrm>
          <a:prstGeom prst="rect">
            <a:avLst/>
          </a:prstGeom>
        </p:spPr>
      </p:pic>
    </p:spTree>
    <p:extLst>
      <p:ext uri="{BB962C8B-B14F-4D97-AF65-F5344CB8AC3E}">
        <p14:creationId xmlns:p14="http://schemas.microsoft.com/office/powerpoint/2010/main" val="344542966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9EEDE65BFCA1244BA4D2CCA8EF2732E" ma:contentTypeVersion="0" ma:contentTypeDescription="Create a new document." ma:contentTypeScope="" ma:versionID="3a7523b44a0024f8904e280696a059c5">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FE0FB15-0CBE-4D5B-BFB1-3C722B7DEE7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54ED3BDB-01E0-43ED-89C4-7629F9B469BD}">
  <ds:schemaRefs>
    <ds:schemaRef ds:uri="http://schemas.microsoft.com/sharepoint/v3/contenttype/forms"/>
  </ds:schemaRefs>
</ds:datastoreItem>
</file>

<file path=customXml/itemProps3.xml><?xml version="1.0" encoding="utf-8"?>
<ds:datastoreItem xmlns:ds="http://schemas.openxmlformats.org/officeDocument/2006/customXml" ds:itemID="{F5ED7917-9A9C-4188-B3AD-E3749F4236EB}">
  <ds:schemaRef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purl.org/dc/dcmitype/"/>
    <ds:schemaRef ds:uri="http://schemas.microsoft.com/office/2006/metadata/properties"/>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9231</TotalTime>
  <Words>1532</Words>
  <Application>Microsoft Office PowerPoint</Application>
  <PresentationFormat>On-screen Show (4:3)</PresentationFormat>
  <Paragraphs>240</Paragraphs>
  <Slides>27</Slides>
  <Notes>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27</vt:i4>
      </vt:variant>
    </vt:vector>
  </HeadingPairs>
  <TitlesOfParts>
    <vt:vector size="35" baseType="lpstr">
      <vt:lpstr>Arial</vt:lpstr>
      <vt:lpstr>Arial Narrow</vt:lpstr>
      <vt:lpstr>Calibri</vt:lpstr>
      <vt:lpstr>Cambria Math</vt:lpstr>
      <vt:lpstr>Times</vt:lpstr>
      <vt:lpstr>Times New Roman</vt:lpstr>
      <vt:lpstr>Wingdings</vt:lpstr>
      <vt:lpstr>Office Theme</vt:lpstr>
      <vt:lpstr>The Imaging X-ray Polarimetry Explorer (IXPE) </vt:lpstr>
      <vt:lpstr>IXPE Mission Description</vt:lpstr>
      <vt:lpstr>The IXPE Team</vt:lpstr>
      <vt:lpstr>PowerPoint Presentation</vt:lpstr>
      <vt:lpstr>PowerPoint Presentation</vt:lpstr>
      <vt:lpstr>PowerPoint Presentation</vt:lpstr>
      <vt:lpstr>Shield and Collimator Suppress Background</vt:lpstr>
      <vt:lpstr>Optics Production Process</vt:lpstr>
      <vt:lpstr>The Optics</vt:lpstr>
      <vt:lpstr>Calibration: MSFC Stray Light Test Facility</vt:lpstr>
      <vt:lpstr>Polarized Sources</vt:lpstr>
      <vt:lpstr>Angular Resolution</vt:lpstr>
      <vt:lpstr>Imaging polarimetry</vt:lpstr>
      <vt:lpstr>PowerPoint Presentation</vt:lpstr>
      <vt:lpstr>Polarization Detection Principle</vt:lpstr>
      <vt:lpstr>PowerPoint Presentation</vt:lpstr>
      <vt:lpstr>The Detectors </vt:lpstr>
      <vt:lpstr>Detector Properties   </vt:lpstr>
      <vt:lpstr>PowerPoint Presentation</vt:lpstr>
      <vt:lpstr>The Minimum Detectable Polarization (MDP)</vt:lpstr>
      <vt:lpstr>PowerPoint Presentation</vt:lpstr>
      <vt:lpstr>PowerPoint Presentation</vt:lpstr>
      <vt:lpstr>Analysis Based upon Neural Networks</vt:lpstr>
      <vt:lpstr>First Year Observations</vt:lpstr>
      <vt:lpstr>Microquasars</vt:lpstr>
      <vt:lpstr>Active Galaxies: CEN A</vt:lpstr>
      <vt:lpstr>Magnetars: A  Long-Searched Vacuum-Birefringence QED Effect </vt:lpstr>
    </vt:vector>
  </TitlesOfParts>
  <Manager/>
  <Company>NASA IXPE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Bess Annerton</dc:creator>
  <cp:keywords/>
  <dc:description/>
  <cp:lastModifiedBy>Weisskopf, Martin C. (MSFC-ST12)</cp:lastModifiedBy>
  <cp:revision>596</cp:revision>
  <cp:lastPrinted>2019-10-22T16:49:56Z</cp:lastPrinted>
  <dcterms:created xsi:type="dcterms:W3CDTF">2016-08-25T14:50:14Z</dcterms:created>
  <dcterms:modified xsi:type="dcterms:W3CDTF">2022-03-07T15:17:36Z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0x01010049EEDE65BFCA1244BA4D2CCA8EF2732E</vt:lpwstr>
  </property>
</Properties>
</file>