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sldIdLst>
    <p:sldId id="261" r:id="rId2"/>
    <p:sldId id="401" r:id="rId3"/>
    <p:sldId id="422" r:id="rId4"/>
    <p:sldId id="402" r:id="rId5"/>
    <p:sldId id="413" r:id="rId6"/>
    <p:sldId id="414" r:id="rId7"/>
    <p:sldId id="410" r:id="rId8"/>
    <p:sldId id="412" r:id="rId9"/>
    <p:sldId id="415" r:id="rId10"/>
    <p:sldId id="405" r:id="rId11"/>
    <p:sldId id="421" r:id="rId12"/>
    <p:sldId id="404" r:id="rId13"/>
    <p:sldId id="417" r:id="rId14"/>
    <p:sldId id="419" r:id="rId15"/>
    <p:sldId id="420"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9282" autoAdjust="0"/>
  </p:normalViewPr>
  <p:slideViewPr>
    <p:cSldViewPr snapToGrid="0" snapToObjects="1">
      <p:cViewPr varScale="1">
        <p:scale>
          <a:sx n="145" d="100"/>
          <a:sy n="145" d="100"/>
        </p:scale>
        <p:origin x="85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D57939-2BBC-844E-BA0D-8F809B8ABC49}" type="datetimeFigureOut">
              <a:rPr lang="en-US" smtClean="0"/>
              <a:t>3/3/2022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173C68-DC85-6741-A344-B21118876D58}" type="slidenum">
              <a:rPr lang="en-US" smtClean="0"/>
              <a:t>‹#›</a:t>
            </a:fld>
            <a:endParaRPr lang="en-US"/>
          </a:p>
        </p:txBody>
      </p:sp>
    </p:spTree>
    <p:extLst>
      <p:ext uri="{BB962C8B-B14F-4D97-AF65-F5344CB8AC3E}">
        <p14:creationId xmlns:p14="http://schemas.microsoft.com/office/powerpoint/2010/main" val="94093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altLang="en-US" b="1" dirty="0">
                <a:solidFill>
                  <a:schemeClr val="accent1">
                    <a:lumMod val="50000"/>
                  </a:schemeClr>
                </a:solidFill>
                <a:cs typeface="Times New Roman" panose="02020603050405020304" pitchFamily="18" charset="0"/>
              </a:rPr>
              <a:t>Current human space travel paradigm is based on 70 years of low-earth-orbit (250 miles) technology – Low Earth Paradigm</a:t>
            </a:r>
          </a:p>
          <a:p>
            <a:pPr lvl="2">
              <a:defRPr/>
            </a:pPr>
            <a:r>
              <a:rPr lang="en-US" altLang="en-US" dirty="0">
                <a:cs typeface="Times New Roman" panose="02020603050405020304" pitchFamily="18" charset="0"/>
              </a:rPr>
              <a:t>Low-Earth mission reliability is based on: </a:t>
            </a:r>
          </a:p>
          <a:p>
            <a:pPr lvl="3">
              <a:defRPr/>
            </a:pPr>
            <a:r>
              <a:rPr lang="en-US" altLang="en-US" dirty="0">
                <a:cs typeface="Times New Roman" panose="02020603050405020304" pitchFamily="18" charset="0"/>
              </a:rPr>
              <a:t>15 to 30 year life (e.g., ISS)</a:t>
            </a:r>
          </a:p>
          <a:p>
            <a:pPr lvl="3">
              <a:defRPr/>
            </a:pPr>
            <a:r>
              <a:rPr lang="en-US" altLang="en-US" dirty="0">
                <a:cs typeface="Times New Roman" panose="02020603050405020304" pitchFamily="18" charset="0"/>
              </a:rPr>
              <a:t>Replacement (spare) parts</a:t>
            </a:r>
          </a:p>
          <a:p>
            <a:pPr lvl="3">
              <a:defRPr/>
            </a:pPr>
            <a:r>
              <a:rPr lang="en-US" altLang="en-US" dirty="0">
                <a:cs typeface="Times New Roman" panose="02020603050405020304" pitchFamily="18" charset="0"/>
              </a:rPr>
              <a:t>Rapid fix by transport from earth</a:t>
            </a:r>
          </a:p>
          <a:p>
            <a:pPr lvl="3">
              <a:defRPr/>
            </a:pPr>
            <a:r>
              <a:rPr lang="en-US" altLang="en-US" dirty="0">
                <a:cs typeface="Times New Roman" panose="02020603050405020304" pitchFamily="18" charset="0"/>
              </a:rPr>
              <a:t>Safe haven on earth (one day – earth reentry)</a:t>
            </a:r>
          </a:p>
          <a:p>
            <a:pPr lvl="1">
              <a:defRPr/>
            </a:pPr>
            <a:r>
              <a:rPr lang="en-US" altLang="en-US" b="1" dirty="0">
                <a:solidFill>
                  <a:schemeClr val="accent1">
                    <a:lumMod val="50000"/>
                  </a:schemeClr>
                </a:solidFill>
                <a:cs typeface="Times New Roman" panose="02020603050405020304" pitchFamily="18" charset="0"/>
              </a:rPr>
              <a:t>Human exploration of deep space (Mars 83,000,000+ miles) will require a new paradigm based on new technology – Deep Space Paradigm</a:t>
            </a:r>
          </a:p>
          <a:p>
            <a:pPr lvl="2">
              <a:defRPr/>
            </a:pPr>
            <a:r>
              <a:rPr lang="en-US" altLang="en-US" dirty="0">
                <a:cs typeface="Times New Roman" panose="02020603050405020304" pitchFamily="18" charset="0"/>
              </a:rPr>
              <a:t>Deep-space mission reliability is based on: </a:t>
            </a:r>
          </a:p>
          <a:p>
            <a:pPr lvl="3">
              <a:defRPr/>
            </a:pPr>
            <a:r>
              <a:rPr lang="en-US" altLang="en-US" dirty="0">
                <a:cs typeface="Times New Roman" panose="02020603050405020304" pitchFamily="18" charset="0"/>
              </a:rPr>
              <a:t>50 to 100+ year life (all assets are valuable in deep space)</a:t>
            </a:r>
          </a:p>
          <a:p>
            <a:pPr lvl="3">
              <a:defRPr/>
            </a:pPr>
            <a:r>
              <a:rPr lang="en-US" altLang="en-US" dirty="0">
                <a:cs typeface="Times New Roman" panose="02020603050405020304" pitchFamily="18" charset="0"/>
              </a:rPr>
              <a:t>Limited replacement (spare) parts because of limited weight requirements</a:t>
            </a:r>
          </a:p>
          <a:p>
            <a:pPr lvl="3">
              <a:defRPr/>
            </a:pPr>
            <a:r>
              <a:rPr lang="en-US" altLang="en-US" dirty="0">
                <a:cs typeface="Times New Roman" panose="02020603050405020304" pitchFamily="18" charset="0"/>
              </a:rPr>
              <a:t>Extremely limited rapid fix by transport from earth (too far)</a:t>
            </a:r>
          </a:p>
          <a:p>
            <a:pPr lvl="3">
              <a:defRPr/>
            </a:pPr>
            <a:r>
              <a:rPr lang="en-US" altLang="en-US" dirty="0">
                <a:cs typeface="Times New Roman" panose="02020603050405020304" pitchFamily="18" charset="0"/>
              </a:rPr>
              <a:t>Safe haven on earth??  Separate deep-space platform?? (83 million miles – earth reentry)</a:t>
            </a:r>
          </a:p>
          <a:p>
            <a:endParaRPr lang="en-US" dirty="0"/>
          </a:p>
        </p:txBody>
      </p:sp>
      <p:sp>
        <p:nvSpPr>
          <p:cNvPr id="4" name="Slide Number Placeholder 3"/>
          <p:cNvSpPr>
            <a:spLocks noGrp="1"/>
          </p:cNvSpPr>
          <p:nvPr>
            <p:ph type="sldNum" sz="quarter" idx="10"/>
          </p:nvPr>
        </p:nvSpPr>
        <p:spPr/>
        <p:txBody>
          <a:bodyPr/>
          <a:lstStyle/>
          <a:p>
            <a:fld id="{607138D3-3235-41C5-9E20-2E1722F33DA1}" type="slidenum">
              <a:rPr lang="en-US" smtClean="0"/>
              <a:t>2</a:t>
            </a:fld>
            <a:endParaRPr lang="en-US" dirty="0"/>
          </a:p>
        </p:txBody>
      </p:sp>
    </p:spTree>
    <p:extLst>
      <p:ext uri="{BB962C8B-B14F-4D97-AF65-F5344CB8AC3E}">
        <p14:creationId xmlns:p14="http://schemas.microsoft.com/office/powerpoint/2010/main" val="205970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73C68-DC85-6741-A344-B21118876D58}" type="slidenum">
              <a:rPr lang="en-US" smtClean="0"/>
              <a:t>3</a:t>
            </a:fld>
            <a:endParaRPr lang="en-US"/>
          </a:p>
        </p:txBody>
      </p:sp>
    </p:spTree>
    <p:extLst>
      <p:ext uri="{BB962C8B-B14F-4D97-AF65-F5344CB8AC3E}">
        <p14:creationId xmlns:p14="http://schemas.microsoft.com/office/powerpoint/2010/main" val="278093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Tailoring in 6030 is conducted once for a program during creation of the AMCP. In 80c its potentially on a part by part basis between the vendor and the design authority</a:t>
            </a:r>
          </a:p>
        </p:txBody>
      </p:sp>
      <p:sp>
        <p:nvSpPr>
          <p:cNvPr id="4" name="Slide Number Placeholder 3"/>
          <p:cNvSpPr>
            <a:spLocks noGrp="1"/>
          </p:cNvSpPr>
          <p:nvPr>
            <p:ph type="sldNum" sz="quarter" idx="5"/>
          </p:nvPr>
        </p:nvSpPr>
        <p:spPr/>
        <p:txBody>
          <a:bodyPr/>
          <a:lstStyle/>
          <a:p>
            <a:fld id="{7F173C68-DC85-6741-A344-B21118876D58}" type="slidenum">
              <a:rPr lang="en-US" smtClean="0"/>
              <a:t>4</a:t>
            </a:fld>
            <a:endParaRPr lang="en-US"/>
          </a:p>
        </p:txBody>
      </p:sp>
    </p:spTree>
    <p:extLst>
      <p:ext uri="{BB962C8B-B14F-4D97-AF65-F5344CB8AC3E}">
        <p14:creationId xmlns:p14="http://schemas.microsoft.com/office/powerpoint/2010/main" val="52016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Separation of M&amp;P, Individual program structures</a:t>
            </a:r>
          </a:p>
          <a:p>
            <a:r>
              <a:rPr lang="en-US" dirty="0"/>
              <a:t>ECSS AM Definition Phase, Verification Phase, Production Phase.</a:t>
            </a:r>
          </a:p>
        </p:txBody>
      </p:sp>
      <p:sp>
        <p:nvSpPr>
          <p:cNvPr id="4" name="Slide Number Placeholder 3"/>
          <p:cNvSpPr>
            <a:spLocks noGrp="1"/>
          </p:cNvSpPr>
          <p:nvPr>
            <p:ph type="sldNum" sz="quarter" idx="5"/>
          </p:nvPr>
        </p:nvSpPr>
        <p:spPr/>
        <p:txBody>
          <a:bodyPr/>
          <a:lstStyle/>
          <a:p>
            <a:fld id="{7F173C68-DC85-6741-A344-B21118876D58}" type="slidenum">
              <a:rPr lang="en-US" smtClean="0"/>
              <a:t>5</a:t>
            </a:fld>
            <a:endParaRPr lang="en-US"/>
          </a:p>
        </p:txBody>
      </p:sp>
    </p:spTree>
    <p:extLst>
      <p:ext uri="{BB962C8B-B14F-4D97-AF65-F5344CB8AC3E}">
        <p14:creationId xmlns:p14="http://schemas.microsoft.com/office/powerpoint/2010/main" val="18443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the AM definition phase is to converge to a preliminary manufacturing concept, allowing for an early assessment of the envisaged AM project. Conducting a feasibility study before starting the AM definition phase intends to help identifying critical aspects at an early stage. The PMCR is the formal review where the conclusions of this feasibility study are documented and  presented.</a:t>
            </a:r>
          </a:p>
        </p:txBody>
      </p:sp>
      <p:sp>
        <p:nvSpPr>
          <p:cNvPr id="4" name="Slide Number Placeholder 3"/>
          <p:cNvSpPr>
            <a:spLocks noGrp="1"/>
          </p:cNvSpPr>
          <p:nvPr>
            <p:ph type="sldNum" sz="quarter" idx="5"/>
          </p:nvPr>
        </p:nvSpPr>
        <p:spPr/>
        <p:txBody>
          <a:bodyPr/>
          <a:lstStyle/>
          <a:p>
            <a:fld id="{7F173C68-DC85-6741-A344-B21118876D58}" type="slidenum">
              <a:rPr lang="en-US" smtClean="0"/>
              <a:t>6</a:t>
            </a:fld>
            <a:endParaRPr lang="en-US"/>
          </a:p>
        </p:txBody>
      </p:sp>
    </p:spTree>
    <p:extLst>
      <p:ext uri="{BB962C8B-B14F-4D97-AF65-F5344CB8AC3E}">
        <p14:creationId xmlns:p14="http://schemas.microsoft.com/office/powerpoint/2010/main" val="279045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Specimen level verification for AMP</a:t>
            </a:r>
          </a:p>
          <a:p>
            <a:r>
              <a:rPr lang="en-US" dirty="0"/>
              <a:t>The aim of this phase is to verify the AM end-to-end process through a dedicated test campaign. First, the preliminary Additive Manufacturing Procedure (</a:t>
            </a:r>
            <a:r>
              <a:rPr lang="en-US" dirty="0" err="1"/>
              <a:t>pAMP</a:t>
            </a:r>
            <a:r>
              <a:rPr lang="en-US" dirty="0"/>
              <a:t>) is established, defining acceptable powder characteristics, AM machine operation parameters, AM machine processing window(s), post processing parameters (e.g. pressure and working distance for jet blasting or heat treatment parameters), and NDT techniques. These parameters are then verified through rather low-cost tests (e.g. density cubes and tensile tests). Once the result of these are acceptable, the </a:t>
            </a:r>
            <a:r>
              <a:rPr lang="en-US" dirty="0" err="1"/>
              <a:t>pAMP</a:t>
            </a:r>
            <a:r>
              <a:rPr lang="en-US" dirty="0"/>
              <a:t> is established. After having established the </a:t>
            </a:r>
            <a:r>
              <a:rPr lang="en-US" dirty="0" err="1"/>
              <a:t>pAMP</a:t>
            </a:r>
            <a:r>
              <a:rPr lang="en-US" dirty="0"/>
              <a:t>, it is verified on specimen level (AMP), and on prototype level (HFP). The main principle is that preliminary procedures (</a:t>
            </a:r>
            <a:r>
              <a:rPr lang="en-US" dirty="0" err="1"/>
              <a:t>pAMP</a:t>
            </a:r>
            <a:r>
              <a:rPr lang="en-US" dirty="0"/>
              <a:t> and </a:t>
            </a:r>
            <a:r>
              <a:rPr lang="en-US" dirty="0" err="1"/>
              <a:t>pHFP</a:t>
            </a:r>
            <a:r>
              <a:rPr lang="en-US" dirty="0"/>
              <a:t>) are converted to verified procedures (AMP and HFP) through dedicated test campaigns (AMVP and PVP). This logic is also shown in Figure  4-1.</a:t>
            </a:r>
          </a:p>
        </p:txBody>
      </p:sp>
      <p:sp>
        <p:nvSpPr>
          <p:cNvPr id="4" name="Slide Number Placeholder 3"/>
          <p:cNvSpPr>
            <a:spLocks noGrp="1"/>
          </p:cNvSpPr>
          <p:nvPr>
            <p:ph type="sldNum" sz="quarter" idx="5"/>
          </p:nvPr>
        </p:nvSpPr>
        <p:spPr/>
        <p:txBody>
          <a:bodyPr/>
          <a:lstStyle/>
          <a:p>
            <a:fld id="{7F173C68-DC85-6741-A344-B21118876D58}" type="slidenum">
              <a:rPr lang="en-US" smtClean="0"/>
              <a:t>9</a:t>
            </a:fld>
            <a:endParaRPr lang="en-US"/>
          </a:p>
        </p:txBody>
      </p:sp>
    </p:spTree>
    <p:extLst>
      <p:ext uri="{BB962C8B-B14F-4D97-AF65-F5344CB8AC3E}">
        <p14:creationId xmlns:p14="http://schemas.microsoft.com/office/powerpoint/2010/main" val="93498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Specimen level verification for AMP</a:t>
            </a:r>
          </a:p>
        </p:txBody>
      </p:sp>
      <p:sp>
        <p:nvSpPr>
          <p:cNvPr id="4" name="Slide Number Placeholder 3"/>
          <p:cNvSpPr>
            <a:spLocks noGrp="1"/>
          </p:cNvSpPr>
          <p:nvPr>
            <p:ph type="sldNum" sz="quarter" idx="5"/>
          </p:nvPr>
        </p:nvSpPr>
        <p:spPr/>
        <p:txBody>
          <a:bodyPr/>
          <a:lstStyle/>
          <a:p>
            <a:fld id="{7F173C68-DC85-6741-A344-B21118876D58}" type="slidenum">
              <a:rPr lang="en-US" smtClean="0"/>
              <a:t>11</a:t>
            </a:fld>
            <a:endParaRPr lang="en-US"/>
          </a:p>
        </p:txBody>
      </p:sp>
    </p:spTree>
    <p:extLst>
      <p:ext uri="{BB962C8B-B14F-4D97-AF65-F5344CB8AC3E}">
        <p14:creationId xmlns:p14="http://schemas.microsoft.com/office/powerpoint/2010/main" val="380811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Specimen level verification for AMP</a:t>
            </a:r>
          </a:p>
        </p:txBody>
      </p:sp>
      <p:sp>
        <p:nvSpPr>
          <p:cNvPr id="4" name="Slide Number Placeholder 3"/>
          <p:cNvSpPr>
            <a:spLocks noGrp="1"/>
          </p:cNvSpPr>
          <p:nvPr>
            <p:ph type="sldNum" sz="quarter" idx="5"/>
          </p:nvPr>
        </p:nvSpPr>
        <p:spPr/>
        <p:txBody>
          <a:bodyPr/>
          <a:lstStyle/>
          <a:p>
            <a:fld id="{7F173C68-DC85-6741-A344-B21118876D58}" type="slidenum">
              <a:rPr lang="en-US" smtClean="0"/>
              <a:t>13</a:t>
            </a:fld>
            <a:endParaRPr lang="en-US"/>
          </a:p>
        </p:txBody>
      </p:sp>
    </p:spTree>
    <p:extLst>
      <p:ext uri="{BB962C8B-B14F-4D97-AF65-F5344CB8AC3E}">
        <p14:creationId xmlns:p14="http://schemas.microsoft.com/office/powerpoint/2010/main" val="7334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74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06483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79555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583" y="0"/>
            <a:ext cx="9344298" cy="1257527"/>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436914"/>
            <a:ext cx="10515600" cy="474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03798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90F590-099E-B141-A162-2C158F0BEFA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0335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97874" y="12577"/>
            <a:ext cx="9361715" cy="1137424"/>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90F590-099E-B141-A162-2C158F0BEFA5}"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27200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140"/>
            <a:ext cx="10515600" cy="1325563"/>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90F590-099E-B141-A162-2C158F0BEFA5}"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97541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97874" y="21369"/>
            <a:ext cx="9361715" cy="1137424"/>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90F590-099E-B141-A162-2C158F0BEFA5}"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177014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0F590-099E-B141-A162-2C158F0BEFA5}"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2914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90F590-099E-B141-A162-2C158F0BEFA5}"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2709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90F590-099E-B141-A162-2C158F0BEFA5}"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13584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7874" y="47745"/>
            <a:ext cx="9361715" cy="11374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24921"/>
            <a:ext cx="10515600" cy="475204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0F590-099E-B141-A162-2C158F0BEFA5}" type="datetimeFigureOut">
              <a:rPr lang="en-US" smtClean="0"/>
              <a:t>3/3/2022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4D69F-6BDB-A24B-9F6F-BE19DF86BD01}" type="slidenum">
              <a:rPr lang="en-US" smtClean="0"/>
              <a:t>‹#›</a:t>
            </a:fld>
            <a:endParaRPr lang="en-US"/>
          </a:p>
        </p:txBody>
      </p:sp>
      <p:pic>
        <p:nvPicPr>
          <p:cNvPr id="7" name="Picture 6">
            <a:extLst>
              <a:ext uri="{FF2B5EF4-FFF2-40B4-BE49-F238E27FC236}">
                <a16:creationId xmlns:a16="http://schemas.microsoft.com/office/drawing/2014/main" id="{3C6C9AA4-B3BF-0844-B6FF-0D3FAF6CBAFB}"/>
              </a:ext>
            </a:extLst>
          </p:cNvPr>
          <p:cNvPicPr>
            <a:picLocks noChangeAspect="1"/>
          </p:cNvPicPr>
          <p:nvPr userDrawn="1"/>
        </p:nvPicPr>
        <p:blipFill>
          <a:blip r:embed="rId13"/>
          <a:stretch>
            <a:fillRect/>
          </a:stretch>
        </p:blipFill>
        <p:spPr>
          <a:xfrm>
            <a:off x="10786217" y="47744"/>
            <a:ext cx="1137424" cy="1137424"/>
          </a:xfrm>
          <a:prstGeom prst="rect">
            <a:avLst/>
          </a:prstGeom>
        </p:spPr>
      </p:pic>
      <p:cxnSp>
        <p:nvCxnSpPr>
          <p:cNvPr id="9" name="Straight Connector 8">
            <a:extLst>
              <a:ext uri="{FF2B5EF4-FFF2-40B4-BE49-F238E27FC236}">
                <a16:creationId xmlns:a16="http://schemas.microsoft.com/office/drawing/2014/main" id="{BE40D766-DCBA-F64E-B05C-BFA0BE4BBE3C}"/>
              </a:ext>
            </a:extLst>
          </p:cNvPr>
          <p:cNvCxnSpPr/>
          <p:nvPr userDrawn="1"/>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dark, close&#10;&#10;Description automatically generated">
            <a:extLst>
              <a:ext uri="{FF2B5EF4-FFF2-40B4-BE49-F238E27FC236}">
                <a16:creationId xmlns:a16="http://schemas.microsoft.com/office/drawing/2014/main" id="{C9B924AC-DC8D-4755-A9FB-0006E1EF2616}"/>
              </a:ext>
            </a:extLst>
          </p:cNvPr>
          <p:cNvPicPr>
            <a:picLocks noChangeAspect="1"/>
          </p:cNvPicPr>
          <p:nvPr userDrawn="1"/>
        </p:nvPicPr>
        <p:blipFill>
          <a:blip r:embed="rId14"/>
          <a:stretch>
            <a:fillRect/>
          </a:stretch>
        </p:blipFill>
        <p:spPr>
          <a:xfrm>
            <a:off x="9976574" y="0"/>
            <a:ext cx="2220800" cy="1301983"/>
          </a:xfrm>
          <a:prstGeom prst="rect">
            <a:avLst/>
          </a:prstGeom>
        </p:spPr>
      </p:pic>
      <p:sp>
        <p:nvSpPr>
          <p:cNvPr id="11" name="Rectangle 10">
            <a:extLst>
              <a:ext uri="{FF2B5EF4-FFF2-40B4-BE49-F238E27FC236}">
                <a16:creationId xmlns:a16="http://schemas.microsoft.com/office/drawing/2014/main" id="{420B91AD-31D2-4616-B558-57C66EA3AAFB}"/>
              </a:ext>
            </a:extLst>
          </p:cNvPr>
          <p:cNvSpPr/>
          <p:nvPr userDrawn="1"/>
        </p:nvSpPr>
        <p:spPr>
          <a:xfrm>
            <a:off x="2687" y="0"/>
            <a:ext cx="9971200" cy="12936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endParaRPr>
          </a:p>
        </p:txBody>
      </p:sp>
      <p:pic>
        <p:nvPicPr>
          <p:cNvPr id="8" name="Picture 7">
            <a:extLst>
              <a:ext uri="{FF2B5EF4-FFF2-40B4-BE49-F238E27FC236}">
                <a16:creationId xmlns:a16="http://schemas.microsoft.com/office/drawing/2014/main" id="{CF5CF1D9-6C2E-8C4A-89A6-7DD3A6FF6EE3}"/>
              </a:ext>
            </a:extLst>
          </p:cNvPr>
          <p:cNvPicPr>
            <a:picLocks noChangeAspect="1"/>
          </p:cNvPicPr>
          <p:nvPr userDrawn="1"/>
        </p:nvPicPr>
        <p:blipFill>
          <a:blip r:embed="rId15"/>
          <a:stretch>
            <a:fillRect/>
          </a:stretch>
        </p:blipFill>
        <p:spPr>
          <a:xfrm>
            <a:off x="-445483" y="-72132"/>
            <a:ext cx="2754352" cy="1377176"/>
          </a:xfrm>
          <a:prstGeom prst="rect">
            <a:avLst/>
          </a:prstGeom>
        </p:spPr>
      </p:pic>
    </p:spTree>
    <p:extLst>
      <p:ext uri="{BB962C8B-B14F-4D97-AF65-F5344CB8AC3E}">
        <p14:creationId xmlns:p14="http://schemas.microsoft.com/office/powerpoint/2010/main" val="3670679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253D89-3E0C-4B8B-A4EF-F174DE80E6B7}"/>
              </a:ext>
            </a:extLst>
          </p:cNvPr>
          <p:cNvSpPr>
            <a:spLocks noGrp="1"/>
          </p:cNvSpPr>
          <p:nvPr>
            <p:ph idx="1"/>
          </p:nvPr>
        </p:nvSpPr>
        <p:spPr>
          <a:xfrm>
            <a:off x="838200" y="1559466"/>
            <a:ext cx="10515600" cy="2959240"/>
          </a:xfrm>
        </p:spPr>
        <p:txBody>
          <a:bodyPr>
            <a:normAutofit/>
          </a:bodyPr>
          <a:lstStyle/>
          <a:p>
            <a:pPr marL="0" indent="0" algn="ctr">
              <a:buNone/>
            </a:pPr>
            <a:r>
              <a:rPr lang="en-US" sz="3600" b="1" dirty="0"/>
              <a:t>Comparison of NASA and ECSS Standards for Additive Manufacturing Qualification and Certification for Spaceflight Application</a:t>
            </a:r>
          </a:p>
          <a:p>
            <a:pPr marL="0" indent="0" algn="ctr">
              <a:buNone/>
            </a:pPr>
            <a:endParaRPr lang="en-US" sz="3600" b="1" dirty="0"/>
          </a:p>
        </p:txBody>
      </p:sp>
      <p:sp>
        <p:nvSpPr>
          <p:cNvPr id="7" name="TextBox 6">
            <a:extLst>
              <a:ext uri="{FF2B5EF4-FFF2-40B4-BE49-F238E27FC236}">
                <a16:creationId xmlns:a16="http://schemas.microsoft.com/office/drawing/2014/main" id="{E5CA7990-B12F-4E25-B517-2C40B3367B93}"/>
              </a:ext>
            </a:extLst>
          </p:cNvPr>
          <p:cNvSpPr txBox="1"/>
          <p:nvPr/>
        </p:nvSpPr>
        <p:spPr>
          <a:xfrm>
            <a:off x="539716" y="3352899"/>
            <a:ext cx="10726911" cy="2862322"/>
          </a:xfrm>
          <a:prstGeom prst="rect">
            <a:avLst/>
          </a:prstGeom>
          <a:noFill/>
        </p:spPr>
        <p:txBody>
          <a:bodyPr wrap="none" rtlCol="0">
            <a:spAutoFit/>
          </a:bodyPr>
          <a:lstStyle/>
          <a:p>
            <a:pPr algn="ctr"/>
            <a:r>
              <a:rPr lang="en-US" sz="2400" i="1" dirty="0"/>
              <a:t> </a:t>
            </a:r>
            <a:endParaRPr lang="en-US" sz="2400" dirty="0"/>
          </a:p>
          <a:p>
            <a:pPr algn="ctr">
              <a:defRPr/>
            </a:pPr>
            <a:r>
              <a:rPr lang="en-US" sz="2400" dirty="0">
                <a:solidFill>
                  <a:prstClr val="black"/>
                </a:solidFill>
                <a:latin typeface="Arial" pitchFamily="34" charset="0"/>
                <a:cs typeface="Arial" pitchFamily="34" charset="0"/>
              </a:rPr>
              <a:t>Brian West</a:t>
            </a:r>
            <a:r>
              <a:rPr lang="en-US" sz="2400" baseline="30000" dirty="0">
                <a:solidFill>
                  <a:prstClr val="black"/>
                </a:solidFill>
                <a:latin typeface="Arial" pitchFamily="34" charset="0"/>
                <a:cs typeface="Arial" pitchFamily="34" charset="0"/>
              </a:rPr>
              <a:t>1</a:t>
            </a:r>
            <a:r>
              <a:rPr lang="en-US" sz="2400" dirty="0">
                <a:solidFill>
                  <a:prstClr val="black"/>
                </a:solidFill>
                <a:latin typeface="Arial" pitchFamily="34" charset="0"/>
                <a:cs typeface="Arial" pitchFamily="34" charset="0"/>
              </a:rPr>
              <a:t>, Additive Manufacturing &amp; Digital Solutions Team Lead</a:t>
            </a:r>
          </a:p>
          <a:p>
            <a:pPr algn="ctr">
              <a:defRPr/>
            </a:pPr>
            <a:endParaRPr lang="en-US" sz="2400" dirty="0">
              <a:solidFill>
                <a:prstClr val="black"/>
              </a:solidFill>
              <a:latin typeface="Arial" pitchFamily="34" charset="0"/>
              <a:cs typeface="Arial" pitchFamily="34" charset="0"/>
            </a:endParaRPr>
          </a:p>
          <a:p>
            <a:pPr algn="ctr">
              <a:defRPr/>
            </a:pPr>
            <a:r>
              <a:rPr lang="en-US" sz="1400" dirty="0">
                <a:solidFill>
                  <a:prstClr val="black"/>
                </a:solidFill>
                <a:latin typeface="Arial" pitchFamily="34" charset="0"/>
                <a:cs typeface="Arial" pitchFamily="34" charset="0"/>
              </a:rPr>
              <a:t>Alison Park</a:t>
            </a:r>
            <a:r>
              <a:rPr lang="en-US" sz="1400" baseline="30000" dirty="0">
                <a:solidFill>
                  <a:prstClr val="black"/>
                </a:solidFill>
                <a:latin typeface="Arial" pitchFamily="34" charset="0"/>
                <a:cs typeface="Arial" pitchFamily="34" charset="0"/>
              </a:rPr>
              <a:t>2</a:t>
            </a:r>
            <a:r>
              <a:rPr lang="en-US" sz="1400" dirty="0">
                <a:solidFill>
                  <a:prstClr val="black"/>
                </a:solidFill>
                <a:latin typeface="Arial" pitchFamily="34" charset="0"/>
                <a:cs typeface="Arial" pitchFamily="34" charset="0"/>
              </a:rPr>
              <a:t>, Douglas Wells</a:t>
            </a:r>
            <a:r>
              <a:rPr lang="en-US" sz="1400" baseline="30000" dirty="0">
                <a:solidFill>
                  <a:prstClr val="black"/>
                </a:solidFill>
                <a:latin typeface="Arial" pitchFamily="34" charset="0"/>
                <a:cs typeface="Arial" pitchFamily="34" charset="0"/>
              </a:rPr>
              <a:t>1</a:t>
            </a:r>
            <a:r>
              <a:rPr lang="en-US" sz="1400" dirty="0">
                <a:solidFill>
                  <a:prstClr val="black"/>
                </a:solidFill>
                <a:latin typeface="Arial" pitchFamily="34" charset="0"/>
                <a:cs typeface="Arial" pitchFamily="34" charset="0"/>
              </a:rPr>
              <a:t>, Richard Russell</a:t>
            </a:r>
            <a:r>
              <a:rPr lang="en-US" sz="1400" baseline="30000" dirty="0">
                <a:solidFill>
                  <a:prstClr val="black"/>
                </a:solidFill>
                <a:latin typeface="Arial" pitchFamily="34" charset="0"/>
                <a:cs typeface="Arial" pitchFamily="34" charset="0"/>
              </a:rPr>
              <a:t>2</a:t>
            </a:r>
            <a:r>
              <a:rPr lang="en-US" sz="1400" dirty="0">
                <a:solidFill>
                  <a:prstClr val="black"/>
                </a:solidFill>
                <a:latin typeface="Arial" pitchFamily="34" charset="0"/>
                <a:cs typeface="Arial" pitchFamily="34" charset="0"/>
              </a:rPr>
              <a:t>, </a:t>
            </a:r>
          </a:p>
          <a:p>
            <a:pPr algn="ctr">
              <a:defRPr/>
            </a:pPr>
            <a:r>
              <a:rPr lang="en-US" sz="1000" baseline="30000" dirty="0">
                <a:latin typeface="Calibri" panose="020F0502020204030204" pitchFamily="34" charset="0"/>
                <a:ea typeface="Calibri" panose="020F0502020204030204" pitchFamily="34" charset="0"/>
                <a:cs typeface="Times New Roman" panose="02020603050405020304" pitchFamily="18" charset="0"/>
              </a:rPr>
              <a:t>1</a:t>
            </a:r>
            <a:r>
              <a:rPr lang="en-US" sz="1000" dirty="0">
                <a:latin typeface="Calibri" panose="020F0502020204030204" pitchFamily="34" charset="0"/>
                <a:ea typeface="Calibri" panose="020F0502020204030204" pitchFamily="34" charset="0"/>
                <a:cs typeface="Times New Roman" panose="02020603050405020304" pitchFamily="18" charset="0"/>
              </a:rPr>
              <a:t>NASA Marshall Space Flight Center, </a:t>
            </a:r>
            <a:r>
              <a:rPr lang="en-US" sz="1000" baseline="30000" dirty="0">
                <a:latin typeface="Calibri" panose="020F0502020204030204" pitchFamily="34" charset="0"/>
                <a:ea typeface="Calibri" panose="020F0502020204030204" pitchFamily="34" charset="0"/>
                <a:cs typeface="Times New Roman" panose="02020603050405020304" pitchFamily="18" charset="0"/>
              </a:rPr>
              <a:t>2</a:t>
            </a:r>
            <a:r>
              <a:rPr lang="en-US" sz="1000" dirty="0">
                <a:effectLst/>
                <a:latin typeface="Calibri" panose="020F0502020204030204" pitchFamily="34" charset="0"/>
                <a:ea typeface="Calibri" panose="020F0502020204030204" pitchFamily="34" charset="0"/>
                <a:cs typeface="Times New Roman" panose="02020603050405020304" pitchFamily="18" charset="0"/>
              </a:rPr>
              <a:t>NASA Langley Research Center</a:t>
            </a:r>
            <a:endParaRPr lang="en-US" sz="1000" dirty="0">
              <a:solidFill>
                <a:prstClr val="black"/>
              </a:solidFill>
              <a:latin typeface="Arial" pitchFamily="34" charset="0"/>
              <a:cs typeface="Arial" pitchFamily="34" charset="0"/>
            </a:endParaRPr>
          </a:p>
          <a:p>
            <a:pPr algn="ctr">
              <a:defRPr/>
            </a:pPr>
            <a:endParaRPr lang="en-US" sz="2400" dirty="0">
              <a:solidFill>
                <a:prstClr val="black"/>
              </a:solidFill>
              <a:latin typeface="Arial" pitchFamily="34" charset="0"/>
              <a:cs typeface="Arial" pitchFamily="34" charset="0"/>
            </a:endParaRPr>
          </a:p>
          <a:p>
            <a:pPr algn="ctr">
              <a:defRPr/>
            </a:pPr>
            <a:endParaRPr lang="en-US" sz="2400" dirty="0">
              <a:solidFill>
                <a:prstClr val="black"/>
              </a:solidFill>
              <a:latin typeface="Arial" pitchFamily="34" charset="0"/>
              <a:cs typeface="Arial" pitchFamily="34" charset="0"/>
            </a:endParaRPr>
          </a:p>
          <a:p>
            <a:pPr algn="ctr">
              <a:defRPr/>
            </a:pPr>
            <a:r>
              <a:rPr lang="en-US" dirty="0">
                <a:solidFill>
                  <a:prstClr val="black"/>
                </a:solidFill>
                <a:latin typeface="Arial" pitchFamily="34" charset="0"/>
                <a:cs typeface="Arial" pitchFamily="34" charset="0"/>
              </a:rPr>
              <a:t>1</a:t>
            </a:r>
            <a:r>
              <a:rPr lang="en-US" baseline="30000" dirty="0">
                <a:solidFill>
                  <a:prstClr val="black"/>
                </a:solidFill>
                <a:latin typeface="Arial" pitchFamily="34" charset="0"/>
                <a:cs typeface="Arial" pitchFamily="34" charset="0"/>
              </a:rPr>
              <a:t>st</a:t>
            </a:r>
            <a:r>
              <a:rPr lang="en-US" dirty="0">
                <a:solidFill>
                  <a:prstClr val="black"/>
                </a:solidFill>
                <a:latin typeface="Arial" pitchFamily="34" charset="0"/>
                <a:cs typeface="Arial" pitchFamily="34" charset="0"/>
              </a:rPr>
              <a:t> International Conference on Advanced Manufacturing for Air, Space and Land Transportation, Virtual</a:t>
            </a:r>
          </a:p>
          <a:p>
            <a:pPr algn="ctr">
              <a:defRPr/>
            </a:pPr>
            <a:r>
              <a:rPr lang="en-US" dirty="0">
                <a:solidFill>
                  <a:prstClr val="black"/>
                </a:solidFill>
                <a:latin typeface="Arial" pitchFamily="34" charset="0"/>
                <a:cs typeface="Arial" pitchFamily="34" charset="0"/>
              </a:rPr>
              <a:t>March 7-10, 2022</a:t>
            </a:r>
          </a:p>
        </p:txBody>
      </p:sp>
    </p:spTree>
    <p:extLst>
      <p:ext uri="{BB962C8B-B14F-4D97-AF65-F5344CB8AC3E}">
        <p14:creationId xmlns:p14="http://schemas.microsoft.com/office/powerpoint/2010/main" val="259279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234E-BD95-456C-B117-5BAF8C92C96F}"/>
              </a:ext>
            </a:extLst>
          </p:cNvPr>
          <p:cNvSpPr>
            <a:spLocks noGrp="1"/>
          </p:cNvSpPr>
          <p:nvPr>
            <p:ph type="title"/>
          </p:nvPr>
        </p:nvSpPr>
        <p:spPr/>
        <p:txBody>
          <a:bodyPr/>
          <a:lstStyle/>
          <a:p>
            <a:r>
              <a:rPr lang="en-US" dirty="0"/>
              <a:t>Verification Phase</a:t>
            </a:r>
          </a:p>
        </p:txBody>
      </p:sp>
      <p:sp>
        <p:nvSpPr>
          <p:cNvPr id="4" name="Content Placeholder 3">
            <a:extLst>
              <a:ext uri="{FF2B5EF4-FFF2-40B4-BE49-F238E27FC236}">
                <a16:creationId xmlns:a16="http://schemas.microsoft.com/office/drawing/2014/main" id="{5E2212F0-99CF-4E0B-8626-67559ADADA57}"/>
              </a:ext>
            </a:extLst>
          </p:cNvPr>
          <p:cNvSpPr>
            <a:spLocks noGrp="1"/>
          </p:cNvSpPr>
          <p:nvPr>
            <p:ph idx="1"/>
          </p:nvPr>
        </p:nvSpPr>
        <p:spPr>
          <a:xfrm>
            <a:off x="838200" y="1436914"/>
            <a:ext cx="10515600" cy="5421086"/>
          </a:xfrm>
        </p:spPr>
        <p:txBody>
          <a:bodyPr>
            <a:normAutofit fontScale="77500" lnSpcReduction="20000"/>
          </a:bodyPr>
          <a:lstStyle/>
          <a:p>
            <a:r>
              <a:rPr lang="en-US" dirty="0"/>
              <a:t>Verification, First Steps</a:t>
            </a:r>
          </a:p>
          <a:p>
            <a:pPr lvl="1"/>
            <a:r>
              <a:rPr lang="en-US" dirty="0"/>
              <a:t>Table 7-1: 9 Tensile, 3 density, 3 Metallography, Customized test if requested</a:t>
            </a:r>
          </a:p>
          <a:p>
            <a:r>
              <a:rPr lang="en-US" dirty="0"/>
              <a:t>Preliminary Additive Manufacturing Procedure (</a:t>
            </a:r>
            <a:r>
              <a:rPr lang="en-US" dirty="0" err="1"/>
              <a:t>pAMP</a:t>
            </a:r>
            <a:r>
              <a:rPr lang="en-US" dirty="0"/>
              <a:t>)</a:t>
            </a:r>
          </a:p>
          <a:p>
            <a:pPr lvl="1"/>
            <a:r>
              <a:rPr lang="en-US" dirty="0"/>
              <a:t>Similar to AM process definition in a QMP for 6030</a:t>
            </a:r>
          </a:p>
          <a:p>
            <a:r>
              <a:rPr lang="en-US" dirty="0"/>
              <a:t>Additive Manufacturing Verification Plan and Report (AMVP, AMVR)</a:t>
            </a:r>
          </a:p>
          <a:p>
            <a:pPr lvl="1"/>
            <a:r>
              <a:rPr lang="en-US" dirty="0"/>
              <a:t>Mechanical Properties</a:t>
            </a:r>
          </a:p>
          <a:p>
            <a:pPr lvl="2"/>
            <a:r>
              <a:rPr lang="en-US" dirty="0"/>
              <a:t>6030: MPS. 10 builds</a:t>
            </a:r>
          </a:p>
          <a:p>
            <a:pPr lvl="2"/>
            <a:r>
              <a:rPr lang="en-US" dirty="0"/>
              <a:t>ECSS-Q-ST-70-80C: 2 builds,  A-basis design </a:t>
            </a:r>
            <a:r>
              <a:rPr lang="en-US" dirty="0" err="1"/>
              <a:t>allowables</a:t>
            </a:r>
            <a:r>
              <a:rPr lang="en-US" dirty="0"/>
              <a:t> for witness threshold, MMPDS for </a:t>
            </a:r>
            <a:r>
              <a:rPr lang="en-US" dirty="0" err="1"/>
              <a:t>Matreials</a:t>
            </a:r>
            <a:r>
              <a:rPr lang="en-US" dirty="0"/>
              <a:t> Properties database</a:t>
            </a:r>
          </a:p>
          <a:p>
            <a:pPr lvl="1"/>
            <a:r>
              <a:rPr lang="en-US" dirty="0"/>
              <a:t>Both documents scale material testing depending on classification</a:t>
            </a:r>
          </a:p>
          <a:p>
            <a:pPr lvl="2"/>
            <a:r>
              <a:rPr lang="en-US" dirty="0"/>
              <a:t>6030: Explicit QMP A, B, C</a:t>
            </a:r>
          </a:p>
          <a:p>
            <a:pPr lvl="2"/>
            <a:r>
              <a:rPr lang="en-US" dirty="0"/>
              <a:t>ECSS-Q-ST-70-80C: exclusions in requirements for certain classes, e.g. 1480036: no CT or fatigue for 1.2</a:t>
            </a:r>
          </a:p>
          <a:p>
            <a:pPr lvl="1"/>
            <a:r>
              <a:rPr lang="en-US" dirty="0"/>
              <a:t>Both documents base metallurgical evaluation on MSFC-SPEC-3717</a:t>
            </a:r>
          </a:p>
          <a:p>
            <a:pPr lvl="2"/>
            <a:r>
              <a:rPr lang="en-US" dirty="0"/>
              <a:t>ECSS-Q-ST-70-80C requires top and bottom </a:t>
            </a:r>
            <a:r>
              <a:rPr lang="en-US" dirty="0" err="1"/>
              <a:t>meltpool</a:t>
            </a:r>
            <a:r>
              <a:rPr lang="en-US" dirty="0"/>
              <a:t> assessment</a:t>
            </a:r>
          </a:p>
          <a:p>
            <a:pPr lvl="1"/>
            <a:r>
              <a:rPr lang="en-US" dirty="0"/>
              <a:t>Customized tests in ECSS-Q-ST-70-80C cover thin section, crack growth, fracture, environmental testing</a:t>
            </a:r>
          </a:p>
          <a:p>
            <a:pPr lvl="2"/>
            <a:r>
              <a:rPr lang="en-US" dirty="0"/>
              <a:t>Must be required by the customer</a:t>
            </a:r>
          </a:p>
          <a:p>
            <a:pPr lvl="2"/>
            <a:r>
              <a:rPr lang="en-US" dirty="0"/>
              <a:t>Required for Class A and B in 6030</a:t>
            </a:r>
          </a:p>
          <a:p>
            <a:r>
              <a:rPr lang="en-US" dirty="0"/>
              <a:t>AMP collects the AM process (</a:t>
            </a:r>
            <a:r>
              <a:rPr lang="en-US" dirty="0" err="1"/>
              <a:t>pAMP</a:t>
            </a:r>
            <a:r>
              <a:rPr lang="en-US" dirty="0"/>
              <a:t>) with verification of material performance (AMVP,AMVR) for the given application</a:t>
            </a:r>
          </a:p>
        </p:txBody>
      </p:sp>
    </p:spTree>
    <p:extLst>
      <p:ext uri="{BB962C8B-B14F-4D97-AF65-F5344CB8AC3E}">
        <p14:creationId xmlns:p14="http://schemas.microsoft.com/office/powerpoint/2010/main" val="166436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0C2C80-35E2-4579-80C2-3F47A73797B9}"/>
              </a:ext>
            </a:extLst>
          </p:cNvPr>
          <p:cNvPicPr>
            <a:picLocks noChangeAspect="1"/>
          </p:cNvPicPr>
          <p:nvPr/>
        </p:nvPicPr>
        <p:blipFill rotWithShape="1">
          <a:blip r:embed="rId3"/>
          <a:srcRect t="-1" b="608"/>
          <a:stretch/>
        </p:blipFill>
        <p:spPr>
          <a:xfrm>
            <a:off x="8418654" y="1695594"/>
            <a:ext cx="3631869" cy="5129411"/>
          </a:xfrm>
          <a:prstGeom prst="rect">
            <a:avLst/>
          </a:prstGeom>
        </p:spPr>
      </p:pic>
      <p:pic>
        <p:nvPicPr>
          <p:cNvPr id="13" name="Picture 12">
            <a:extLst>
              <a:ext uri="{FF2B5EF4-FFF2-40B4-BE49-F238E27FC236}">
                <a16:creationId xmlns:a16="http://schemas.microsoft.com/office/drawing/2014/main" id="{8DCBBAFE-4D7F-41E6-B855-221A32FBB9AE}"/>
              </a:ext>
            </a:extLst>
          </p:cNvPr>
          <p:cNvPicPr>
            <a:picLocks noChangeAspect="1"/>
          </p:cNvPicPr>
          <p:nvPr/>
        </p:nvPicPr>
        <p:blipFill>
          <a:blip r:embed="rId4"/>
          <a:stretch>
            <a:fillRect/>
          </a:stretch>
        </p:blipFill>
        <p:spPr>
          <a:xfrm>
            <a:off x="145379" y="1697232"/>
            <a:ext cx="3674177" cy="5160768"/>
          </a:xfrm>
          <a:prstGeom prst="rect">
            <a:avLst/>
          </a:prstGeom>
        </p:spPr>
      </p:pic>
      <p:pic>
        <p:nvPicPr>
          <p:cNvPr id="15" name="Picture 14">
            <a:extLst>
              <a:ext uri="{FF2B5EF4-FFF2-40B4-BE49-F238E27FC236}">
                <a16:creationId xmlns:a16="http://schemas.microsoft.com/office/drawing/2014/main" id="{6B55812D-4D1F-4E97-8C5F-338B42CE0BEB}"/>
              </a:ext>
            </a:extLst>
          </p:cNvPr>
          <p:cNvPicPr>
            <a:picLocks noChangeAspect="1"/>
          </p:cNvPicPr>
          <p:nvPr/>
        </p:nvPicPr>
        <p:blipFill>
          <a:blip r:embed="rId5"/>
          <a:stretch>
            <a:fillRect/>
          </a:stretch>
        </p:blipFill>
        <p:spPr>
          <a:xfrm>
            <a:off x="9843151" y="1367993"/>
            <a:ext cx="790282" cy="349285"/>
          </a:xfrm>
          <a:prstGeom prst="rect">
            <a:avLst/>
          </a:prstGeom>
        </p:spPr>
      </p:pic>
      <p:pic>
        <p:nvPicPr>
          <p:cNvPr id="17" name="Picture 16">
            <a:extLst>
              <a:ext uri="{FF2B5EF4-FFF2-40B4-BE49-F238E27FC236}">
                <a16:creationId xmlns:a16="http://schemas.microsoft.com/office/drawing/2014/main" id="{42CEB286-988C-4DC1-A955-4F5E10096B6B}"/>
              </a:ext>
            </a:extLst>
          </p:cNvPr>
          <p:cNvPicPr>
            <a:picLocks noChangeAspect="1"/>
          </p:cNvPicPr>
          <p:nvPr/>
        </p:nvPicPr>
        <p:blipFill>
          <a:blip r:embed="rId6"/>
          <a:stretch>
            <a:fillRect/>
          </a:stretch>
        </p:blipFill>
        <p:spPr>
          <a:xfrm>
            <a:off x="1533408" y="1367993"/>
            <a:ext cx="900035" cy="326991"/>
          </a:xfrm>
          <a:prstGeom prst="rect">
            <a:avLst/>
          </a:prstGeom>
        </p:spPr>
      </p:pic>
      <p:sp>
        <p:nvSpPr>
          <p:cNvPr id="7" name="Title 6">
            <a:extLst>
              <a:ext uri="{FF2B5EF4-FFF2-40B4-BE49-F238E27FC236}">
                <a16:creationId xmlns:a16="http://schemas.microsoft.com/office/drawing/2014/main" id="{1F3AA30E-B557-49E7-9B73-D33021083290}"/>
              </a:ext>
            </a:extLst>
          </p:cNvPr>
          <p:cNvSpPr>
            <a:spLocks noGrp="1"/>
          </p:cNvSpPr>
          <p:nvPr>
            <p:ph type="title"/>
          </p:nvPr>
        </p:nvSpPr>
        <p:spPr/>
        <p:txBody>
          <a:bodyPr>
            <a:normAutofit/>
          </a:bodyPr>
          <a:lstStyle/>
          <a:p>
            <a:r>
              <a:rPr lang="en-US" dirty="0"/>
              <a:t>Organization- Verification Phase</a:t>
            </a:r>
          </a:p>
        </p:txBody>
      </p:sp>
      <p:sp>
        <p:nvSpPr>
          <p:cNvPr id="12" name="TextBox 11">
            <a:extLst>
              <a:ext uri="{FF2B5EF4-FFF2-40B4-BE49-F238E27FC236}">
                <a16:creationId xmlns:a16="http://schemas.microsoft.com/office/drawing/2014/main" id="{E55C9364-7EB8-44D2-B233-823CF91B5586}"/>
              </a:ext>
            </a:extLst>
          </p:cNvPr>
          <p:cNvSpPr txBox="1"/>
          <p:nvPr/>
        </p:nvSpPr>
        <p:spPr>
          <a:xfrm>
            <a:off x="4328360" y="1587505"/>
            <a:ext cx="3553914" cy="5078313"/>
          </a:xfrm>
          <a:prstGeom prst="rect">
            <a:avLst/>
          </a:prstGeom>
          <a:noFill/>
        </p:spPr>
        <p:txBody>
          <a:bodyPr wrap="square" rtlCol="0">
            <a:spAutoFit/>
          </a:bodyPr>
          <a:lstStyle/>
          <a:p>
            <a:pPr algn="ctr"/>
            <a:r>
              <a:rPr lang="en-US" dirty="0"/>
              <a:t> 2 Phase Verification, Prototype Verification </a:t>
            </a:r>
          </a:p>
          <a:p>
            <a:pPr algn="ctr"/>
            <a:r>
              <a:rPr lang="en-US" dirty="0"/>
              <a:t>Addressing:</a:t>
            </a:r>
          </a:p>
          <a:p>
            <a:pPr marL="342900" indent="-342900" algn="ctr">
              <a:buAutoNum type="arabicPeriod"/>
            </a:pPr>
            <a:r>
              <a:rPr lang="en-US" dirty="0"/>
              <a:t>preliminary Additive Manufacturing Procedure (</a:t>
            </a:r>
            <a:r>
              <a:rPr lang="en-US" dirty="0" err="1"/>
              <a:t>pAMP</a:t>
            </a:r>
            <a:r>
              <a:rPr lang="en-US" dirty="0"/>
              <a:t>)</a:t>
            </a:r>
          </a:p>
          <a:p>
            <a:pPr marL="342900" indent="-342900" algn="ctr">
              <a:buAutoNum type="arabicPeriod"/>
            </a:pPr>
            <a:r>
              <a:rPr lang="en-US" dirty="0"/>
              <a:t>Additive Manufacturing Verification Plan and Report</a:t>
            </a:r>
          </a:p>
          <a:p>
            <a:pPr algn="ctr"/>
            <a:r>
              <a:rPr lang="en-US" dirty="0"/>
              <a:t>3. Additive Manufacturing Procedure (AMP) </a:t>
            </a:r>
          </a:p>
          <a:p>
            <a:pPr algn="ctr"/>
            <a:r>
              <a:rPr lang="en-US" u="sng" dirty="0"/>
              <a:t>4. preliminary Hardware Fabrication Procedure (</a:t>
            </a:r>
            <a:r>
              <a:rPr lang="en-US" u="sng" dirty="0" err="1"/>
              <a:t>pHFP</a:t>
            </a:r>
            <a:r>
              <a:rPr lang="en-US" u="sng" dirty="0"/>
              <a:t>) </a:t>
            </a:r>
          </a:p>
          <a:p>
            <a:pPr algn="ctr"/>
            <a:r>
              <a:rPr lang="en-US" u="sng" dirty="0"/>
              <a:t>5. Prototype Verification Plan and Report</a:t>
            </a:r>
          </a:p>
          <a:p>
            <a:pPr algn="ctr"/>
            <a:r>
              <a:rPr lang="en-US" u="sng" dirty="0"/>
              <a:t>6. Hardware Fabrication Procedure (HFP)</a:t>
            </a:r>
          </a:p>
          <a:p>
            <a:pPr algn="ctr"/>
            <a:endParaRPr lang="en-US" dirty="0"/>
          </a:p>
          <a:p>
            <a:pPr algn="ctr"/>
            <a:endParaRPr lang="en-US" dirty="0"/>
          </a:p>
        </p:txBody>
      </p:sp>
      <p:sp>
        <p:nvSpPr>
          <p:cNvPr id="6" name="Content Placeholder 10">
            <a:extLst>
              <a:ext uri="{FF2B5EF4-FFF2-40B4-BE49-F238E27FC236}">
                <a16:creationId xmlns:a16="http://schemas.microsoft.com/office/drawing/2014/main" id="{AD5E382D-3CFB-49D0-BD92-E7BEEF139123}"/>
              </a:ext>
            </a:extLst>
          </p:cNvPr>
          <p:cNvSpPr txBox="1">
            <a:spLocks/>
          </p:cNvSpPr>
          <p:nvPr/>
        </p:nvSpPr>
        <p:spPr>
          <a:xfrm>
            <a:off x="8598185" y="2740496"/>
            <a:ext cx="2664065" cy="2749511"/>
          </a:xfrm>
          <a:prstGeom prst="rect">
            <a:avLst/>
          </a:prstGeom>
          <a:ln w="28575">
            <a:solidFill>
              <a:srgbClr val="FF0000"/>
            </a:solidFill>
          </a:ln>
        </p:spPr>
        <p:txBody>
          <a:bodyPr>
            <a:normAutofit/>
          </a:bodyPr>
          <a:lstStyle>
            <a:defPPr>
              <a:defRPr lang="en-US"/>
            </a:defPPr>
            <a:lvl1pPr marL="228600" indent="-228600" defTabSz="914400">
              <a:lnSpc>
                <a:spcPct val="90000"/>
              </a:lnSpc>
              <a:spcBef>
                <a:spcPts val="1000"/>
              </a:spcBef>
              <a:buFont typeface="Arial" panose="020B0604020202020204" pitchFamily="34" charset="0"/>
              <a:buChar char="•"/>
              <a:defRPr sz="28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Oval 7">
            <a:extLst>
              <a:ext uri="{FF2B5EF4-FFF2-40B4-BE49-F238E27FC236}">
                <a16:creationId xmlns:a16="http://schemas.microsoft.com/office/drawing/2014/main" id="{784D3BD0-F05B-449D-9AF2-3AC65D287533}"/>
              </a:ext>
            </a:extLst>
          </p:cNvPr>
          <p:cNvSpPr/>
          <p:nvPr/>
        </p:nvSpPr>
        <p:spPr>
          <a:xfrm>
            <a:off x="669508" y="3680992"/>
            <a:ext cx="1310595" cy="679498"/>
          </a:xfrm>
          <a:prstGeom prst="ellipse">
            <a:avLst/>
          </a:prstGeom>
          <a:ln w="28575">
            <a:solidFill>
              <a:srgbClr val="FF0000"/>
            </a:solidFill>
          </a:ln>
        </p:spPr>
        <p:txBody>
          <a:bodyPr>
            <a:normAutofit/>
          </a:bodyPr>
          <a:lstStyle/>
          <a:p>
            <a:pPr marL="228600" indent="-228600" defTabSz="914400">
              <a:lnSpc>
                <a:spcPct val="90000"/>
              </a:lnSpc>
              <a:spcBef>
                <a:spcPts val="1000"/>
              </a:spcBef>
              <a:buFont typeface="Arial" panose="020B0604020202020204" pitchFamily="34" charset="0"/>
              <a:buChar char="•"/>
            </a:pPr>
            <a:endParaRPr lang="en-US" sz="2800">
              <a:solidFill>
                <a:schemeClr val="tx1"/>
              </a:solidFill>
            </a:endParaRPr>
          </a:p>
        </p:txBody>
      </p:sp>
      <p:sp>
        <p:nvSpPr>
          <p:cNvPr id="14" name="Oval 13">
            <a:extLst>
              <a:ext uri="{FF2B5EF4-FFF2-40B4-BE49-F238E27FC236}">
                <a16:creationId xmlns:a16="http://schemas.microsoft.com/office/drawing/2014/main" id="{2D312358-73BB-4E09-BEFC-45F21A0E28D5}"/>
              </a:ext>
            </a:extLst>
          </p:cNvPr>
          <p:cNvSpPr/>
          <p:nvPr/>
        </p:nvSpPr>
        <p:spPr>
          <a:xfrm>
            <a:off x="1263667" y="4820652"/>
            <a:ext cx="2339551" cy="521023"/>
          </a:xfrm>
          <a:prstGeom prst="ellipse">
            <a:avLst/>
          </a:prstGeom>
          <a:ln w="28575">
            <a:solidFill>
              <a:srgbClr val="FF0000"/>
            </a:solidFill>
          </a:ln>
        </p:spPr>
        <p:txBody>
          <a:bodyPr>
            <a:normAutofit fontScale="85000" lnSpcReduction="20000"/>
          </a:bodyPr>
          <a:lstStyle/>
          <a:p>
            <a:pPr marL="228600" indent="-228600" defTabSz="914400">
              <a:lnSpc>
                <a:spcPct val="90000"/>
              </a:lnSpc>
              <a:spcBef>
                <a:spcPts val="1000"/>
              </a:spcBef>
              <a:buFont typeface="Arial" panose="020B0604020202020204" pitchFamily="34" charset="0"/>
              <a:buChar char="•"/>
            </a:pPr>
            <a:endParaRPr lang="en-US" sz="2800">
              <a:solidFill>
                <a:schemeClr val="tx1"/>
              </a:solidFill>
            </a:endParaRPr>
          </a:p>
        </p:txBody>
      </p:sp>
      <p:sp>
        <p:nvSpPr>
          <p:cNvPr id="16" name="Oval 15">
            <a:extLst>
              <a:ext uri="{FF2B5EF4-FFF2-40B4-BE49-F238E27FC236}">
                <a16:creationId xmlns:a16="http://schemas.microsoft.com/office/drawing/2014/main" id="{7CBF1B14-C06C-46C4-B711-B14D0EECEB46}"/>
              </a:ext>
            </a:extLst>
          </p:cNvPr>
          <p:cNvSpPr/>
          <p:nvPr/>
        </p:nvSpPr>
        <p:spPr>
          <a:xfrm>
            <a:off x="8894931" y="4174235"/>
            <a:ext cx="2439681" cy="1401291"/>
          </a:xfrm>
          <a:prstGeom prst="ellipse">
            <a:avLst/>
          </a:prstGeom>
          <a:ln w="28575">
            <a:solidFill>
              <a:srgbClr val="FF0000"/>
            </a:solidFill>
          </a:ln>
        </p:spPr>
        <p:txBody>
          <a:bodyPr>
            <a:normAutofit/>
          </a:bodyPr>
          <a:lstStyle/>
          <a:p>
            <a:pPr marL="228600" indent="-228600" defTabSz="914400">
              <a:lnSpc>
                <a:spcPct val="90000"/>
              </a:lnSpc>
              <a:spcBef>
                <a:spcPts val="1000"/>
              </a:spcBef>
              <a:buFont typeface="Arial" panose="020B0604020202020204" pitchFamily="34" charset="0"/>
              <a:buChar char="•"/>
            </a:pPr>
            <a:endParaRPr lang="en-US" sz="2800">
              <a:solidFill>
                <a:schemeClr val="tx1"/>
              </a:solidFill>
            </a:endParaRPr>
          </a:p>
        </p:txBody>
      </p:sp>
      <p:sp>
        <p:nvSpPr>
          <p:cNvPr id="18" name="TextBox 17">
            <a:extLst>
              <a:ext uri="{FF2B5EF4-FFF2-40B4-BE49-F238E27FC236}">
                <a16:creationId xmlns:a16="http://schemas.microsoft.com/office/drawing/2014/main" id="{C6818BA2-F9DC-45DB-9CF4-EFCF50C23C7F}"/>
              </a:ext>
            </a:extLst>
          </p:cNvPr>
          <p:cNvSpPr txBox="1"/>
          <p:nvPr/>
        </p:nvSpPr>
        <p:spPr>
          <a:xfrm>
            <a:off x="5010590" y="1264297"/>
            <a:ext cx="2072234" cy="369332"/>
          </a:xfrm>
          <a:prstGeom prst="rect">
            <a:avLst/>
          </a:prstGeom>
          <a:noFill/>
        </p:spPr>
        <p:txBody>
          <a:bodyPr wrap="none" rtlCol="0">
            <a:spAutoFit/>
          </a:bodyPr>
          <a:lstStyle/>
          <a:p>
            <a:r>
              <a:rPr lang="en-US" dirty="0"/>
              <a:t>What are we doing?</a:t>
            </a:r>
          </a:p>
        </p:txBody>
      </p:sp>
      <p:sp>
        <p:nvSpPr>
          <p:cNvPr id="19" name="TextBox 18">
            <a:extLst>
              <a:ext uri="{FF2B5EF4-FFF2-40B4-BE49-F238E27FC236}">
                <a16:creationId xmlns:a16="http://schemas.microsoft.com/office/drawing/2014/main" id="{4B512865-2AA8-45C2-BA04-775760FB35B5}"/>
              </a:ext>
            </a:extLst>
          </p:cNvPr>
          <p:cNvSpPr txBox="1"/>
          <p:nvPr/>
        </p:nvSpPr>
        <p:spPr>
          <a:xfrm>
            <a:off x="4209618" y="6158029"/>
            <a:ext cx="3674177" cy="646331"/>
          </a:xfrm>
          <a:prstGeom prst="rect">
            <a:avLst/>
          </a:prstGeom>
          <a:solidFill>
            <a:srgbClr val="000099"/>
          </a:solid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Outcome:</a:t>
            </a:r>
          </a:p>
          <a:p>
            <a:pPr marR="0" lvl="0" algn="ctr" defTabSz="457200" rtl="0" eaLnBrk="1" fontAlgn="auto" latinLnBrk="0" hangingPunct="1">
              <a:lnSpc>
                <a:spcPct val="100000"/>
              </a:lnSpc>
              <a:spcBef>
                <a:spcPts val="0"/>
              </a:spcBef>
              <a:spcAft>
                <a:spcPts val="0"/>
              </a:spcAft>
              <a:buClrTx/>
              <a:buSzTx/>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Manufacturing Readiness Review</a:t>
            </a:r>
          </a:p>
        </p:txBody>
      </p:sp>
    </p:spTree>
    <p:extLst>
      <p:ext uri="{BB962C8B-B14F-4D97-AF65-F5344CB8AC3E}">
        <p14:creationId xmlns:p14="http://schemas.microsoft.com/office/powerpoint/2010/main" val="30048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669D93-E063-4B07-9B75-FEA8B971B54D}"/>
              </a:ext>
            </a:extLst>
          </p:cNvPr>
          <p:cNvSpPr>
            <a:spLocks noGrp="1"/>
          </p:cNvSpPr>
          <p:nvPr>
            <p:ph type="title"/>
          </p:nvPr>
        </p:nvSpPr>
        <p:spPr/>
        <p:txBody>
          <a:bodyPr/>
          <a:lstStyle/>
          <a:p>
            <a:r>
              <a:rPr lang="en-US" dirty="0"/>
              <a:t>Verification Phase</a:t>
            </a:r>
          </a:p>
        </p:txBody>
      </p:sp>
      <p:sp>
        <p:nvSpPr>
          <p:cNvPr id="4" name="Content Placeholder 3">
            <a:extLst>
              <a:ext uri="{FF2B5EF4-FFF2-40B4-BE49-F238E27FC236}">
                <a16:creationId xmlns:a16="http://schemas.microsoft.com/office/drawing/2014/main" id="{65355B31-38C2-49B4-8329-2A660B19916F}"/>
              </a:ext>
            </a:extLst>
          </p:cNvPr>
          <p:cNvSpPr>
            <a:spLocks noGrp="1"/>
          </p:cNvSpPr>
          <p:nvPr>
            <p:ph idx="1"/>
          </p:nvPr>
        </p:nvSpPr>
        <p:spPr>
          <a:xfrm>
            <a:off x="838200" y="1436914"/>
            <a:ext cx="10515600" cy="5421086"/>
          </a:xfrm>
        </p:spPr>
        <p:txBody>
          <a:bodyPr>
            <a:normAutofit fontScale="70000" lnSpcReduction="20000"/>
          </a:bodyPr>
          <a:lstStyle/>
          <a:p>
            <a:r>
              <a:rPr lang="en-US" dirty="0"/>
              <a:t>Second phase of AM verification: Prototype verification and </a:t>
            </a:r>
            <a:r>
              <a:rPr lang="en-US" dirty="0" err="1"/>
              <a:t>pHPF</a:t>
            </a:r>
            <a:endParaRPr lang="en-US" dirty="0"/>
          </a:p>
          <a:p>
            <a:pPr lvl="1"/>
            <a:r>
              <a:rPr lang="en-US" dirty="0"/>
              <a:t>Build configuration traceable back to specific machine process</a:t>
            </a:r>
          </a:p>
          <a:p>
            <a:pPr lvl="1"/>
            <a:r>
              <a:rPr lang="en-US" dirty="0"/>
              <a:t>6030 uses the part production plan to lock the QMP to the part</a:t>
            </a:r>
          </a:p>
          <a:p>
            <a:r>
              <a:rPr lang="en-US" dirty="0"/>
              <a:t>ECSS-Q-ST-70-80C: Prototype Verification Plan and Report (PVP, PVR)</a:t>
            </a:r>
          </a:p>
          <a:p>
            <a:pPr lvl="1"/>
            <a:r>
              <a:rPr lang="en-US" dirty="0"/>
              <a:t>Contains content from the Part Production Plan and Pre-Production Articles in 6030</a:t>
            </a:r>
          </a:p>
          <a:p>
            <a:pPr lvl="1"/>
            <a:r>
              <a:rPr lang="en-US" dirty="0"/>
              <a:t>Inspection</a:t>
            </a:r>
          </a:p>
          <a:p>
            <a:pPr lvl="2"/>
            <a:r>
              <a:rPr lang="en-US" dirty="0"/>
              <a:t>ECSS-Q-ST-70-80C: 100% X-Ray CT in addition to traditional NDT requirements</a:t>
            </a:r>
          </a:p>
          <a:p>
            <a:pPr lvl="2"/>
            <a:r>
              <a:rPr lang="en-US" dirty="0"/>
              <a:t>6030: 100% NDT using tradition methods, Representative quality indicators for CT </a:t>
            </a:r>
          </a:p>
          <a:p>
            <a:pPr lvl="1"/>
            <a:r>
              <a:rPr lang="en-US" dirty="0"/>
              <a:t>Testing with acceptance</a:t>
            </a:r>
          </a:p>
          <a:p>
            <a:pPr lvl="2"/>
            <a:r>
              <a:rPr lang="en-US" dirty="0"/>
              <a:t>Each Energy Source</a:t>
            </a:r>
          </a:p>
          <a:p>
            <a:pPr lvl="2"/>
            <a:r>
              <a:rPr lang="en-US" dirty="0"/>
              <a:t>Overlap Zones</a:t>
            </a:r>
          </a:p>
          <a:p>
            <a:pPr lvl="2"/>
            <a:r>
              <a:rPr lang="en-US" dirty="0"/>
              <a:t>Density-Metallography</a:t>
            </a:r>
          </a:p>
          <a:p>
            <a:pPr lvl="2"/>
            <a:r>
              <a:rPr lang="en-US" dirty="0"/>
              <a:t>Powder Capsule - Plan</a:t>
            </a:r>
          </a:p>
          <a:p>
            <a:pPr lvl="1"/>
            <a:endParaRPr lang="en-US" dirty="0"/>
          </a:p>
          <a:p>
            <a:pPr lvl="1"/>
            <a:r>
              <a:rPr lang="en-US" dirty="0"/>
              <a:t>Both require a full height contingency sample for density, tensile, or metallography</a:t>
            </a:r>
          </a:p>
          <a:p>
            <a:pPr lvl="1"/>
            <a:r>
              <a:rPr lang="en-US" dirty="0"/>
              <a:t>Preproduction article </a:t>
            </a:r>
          </a:p>
          <a:p>
            <a:pPr lvl="2"/>
            <a:r>
              <a:rPr lang="en-US" dirty="0"/>
              <a:t>6030 contains specific requirements on destructive testing</a:t>
            </a:r>
          </a:p>
          <a:p>
            <a:pPr lvl="2"/>
            <a:r>
              <a:rPr lang="en-US" dirty="0"/>
              <a:t>ECSS-Q-ST-70-80C notes this can be an option to resolve areas where 100% inspection is not possible</a:t>
            </a:r>
          </a:p>
          <a:p>
            <a:r>
              <a:rPr lang="en-US" dirty="0"/>
              <a:t>HPF locks the AMP, safety class, configuration, PVR, and Witness testing together with a conclusion on verification of PASS or FAIL.</a:t>
            </a:r>
          </a:p>
          <a:p>
            <a:r>
              <a:rPr lang="en-US" dirty="0"/>
              <a:t>Manufacturing readiness review of all content required for final approval prior to production</a:t>
            </a:r>
          </a:p>
        </p:txBody>
      </p:sp>
      <p:pic>
        <p:nvPicPr>
          <p:cNvPr id="11" name="Picture 10">
            <a:extLst>
              <a:ext uri="{FF2B5EF4-FFF2-40B4-BE49-F238E27FC236}">
                <a16:creationId xmlns:a16="http://schemas.microsoft.com/office/drawing/2014/main" id="{71B810D4-B1FF-40A2-B7F8-C32FF8E5B7FE}"/>
              </a:ext>
            </a:extLst>
          </p:cNvPr>
          <p:cNvPicPr>
            <a:picLocks noChangeAspect="1"/>
          </p:cNvPicPr>
          <p:nvPr/>
        </p:nvPicPr>
        <p:blipFill rotWithShape="1">
          <a:blip r:embed="rId2"/>
          <a:srcRect t="-1" b="28397"/>
          <a:stretch/>
        </p:blipFill>
        <p:spPr>
          <a:xfrm>
            <a:off x="8452357" y="3550476"/>
            <a:ext cx="3659273" cy="1128325"/>
          </a:xfrm>
          <a:prstGeom prst="rect">
            <a:avLst/>
          </a:prstGeom>
        </p:spPr>
      </p:pic>
      <p:pic>
        <p:nvPicPr>
          <p:cNvPr id="13" name="Picture 12">
            <a:extLst>
              <a:ext uri="{FF2B5EF4-FFF2-40B4-BE49-F238E27FC236}">
                <a16:creationId xmlns:a16="http://schemas.microsoft.com/office/drawing/2014/main" id="{E173E4A3-C71C-421A-8DD3-9F1574DB666F}"/>
              </a:ext>
            </a:extLst>
          </p:cNvPr>
          <p:cNvPicPr>
            <a:picLocks noChangeAspect="1"/>
          </p:cNvPicPr>
          <p:nvPr/>
        </p:nvPicPr>
        <p:blipFill>
          <a:blip r:embed="rId3"/>
          <a:stretch>
            <a:fillRect/>
          </a:stretch>
        </p:blipFill>
        <p:spPr>
          <a:xfrm>
            <a:off x="4644435" y="3719604"/>
            <a:ext cx="3264846" cy="959197"/>
          </a:xfrm>
          <a:prstGeom prst="rect">
            <a:avLst/>
          </a:prstGeom>
        </p:spPr>
      </p:pic>
      <p:sp>
        <p:nvSpPr>
          <p:cNvPr id="2" name="TextBox 1">
            <a:extLst>
              <a:ext uri="{FF2B5EF4-FFF2-40B4-BE49-F238E27FC236}">
                <a16:creationId xmlns:a16="http://schemas.microsoft.com/office/drawing/2014/main" id="{85D21D2B-3E92-499F-AFE9-6047C4E35B59}"/>
              </a:ext>
            </a:extLst>
          </p:cNvPr>
          <p:cNvSpPr txBox="1"/>
          <p:nvPr/>
        </p:nvSpPr>
        <p:spPr>
          <a:xfrm>
            <a:off x="6188792" y="3449514"/>
            <a:ext cx="629211" cy="369332"/>
          </a:xfrm>
          <a:prstGeom prst="rect">
            <a:avLst/>
          </a:prstGeom>
          <a:noFill/>
        </p:spPr>
        <p:txBody>
          <a:bodyPr wrap="none" rtlCol="0">
            <a:spAutoFit/>
          </a:bodyPr>
          <a:lstStyle/>
          <a:p>
            <a:r>
              <a:rPr lang="en-US" dirty="0"/>
              <a:t>ECSS</a:t>
            </a:r>
          </a:p>
        </p:txBody>
      </p:sp>
      <p:sp>
        <p:nvSpPr>
          <p:cNvPr id="8" name="TextBox 7">
            <a:extLst>
              <a:ext uri="{FF2B5EF4-FFF2-40B4-BE49-F238E27FC236}">
                <a16:creationId xmlns:a16="http://schemas.microsoft.com/office/drawing/2014/main" id="{E598AE50-7F3A-4E0C-A09D-294C9DBFEA9B}"/>
              </a:ext>
            </a:extLst>
          </p:cNvPr>
          <p:cNvSpPr txBox="1"/>
          <p:nvPr/>
        </p:nvSpPr>
        <p:spPr>
          <a:xfrm>
            <a:off x="10196745" y="3350272"/>
            <a:ext cx="703975" cy="369332"/>
          </a:xfrm>
          <a:prstGeom prst="rect">
            <a:avLst/>
          </a:prstGeom>
          <a:noFill/>
        </p:spPr>
        <p:txBody>
          <a:bodyPr wrap="none" rtlCol="0">
            <a:spAutoFit/>
          </a:bodyPr>
          <a:lstStyle/>
          <a:p>
            <a:r>
              <a:rPr lang="en-US" dirty="0"/>
              <a:t>NASA</a:t>
            </a:r>
          </a:p>
        </p:txBody>
      </p:sp>
    </p:spTree>
    <p:extLst>
      <p:ext uri="{BB962C8B-B14F-4D97-AF65-F5344CB8AC3E}">
        <p14:creationId xmlns:p14="http://schemas.microsoft.com/office/powerpoint/2010/main" val="185127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1F49A7-7502-4414-B949-B32C7DF60DAF}"/>
              </a:ext>
            </a:extLst>
          </p:cNvPr>
          <p:cNvPicPr>
            <a:picLocks noChangeAspect="1"/>
          </p:cNvPicPr>
          <p:nvPr/>
        </p:nvPicPr>
        <p:blipFill rotWithShape="1">
          <a:blip r:embed="rId3"/>
          <a:srcRect t="-1" b="608"/>
          <a:stretch/>
        </p:blipFill>
        <p:spPr>
          <a:xfrm>
            <a:off x="8418654" y="1695594"/>
            <a:ext cx="3631869" cy="5129411"/>
          </a:xfrm>
          <a:prstGeom prst="rect">
            <a:avLst/>
          </a:prstGeom>
        </p:spPr>
      </p:pic>
      <p:pic>
        <p:nvPicPr>
          <p:cNvPr id="10" name="Picture 9">
            <a:extLst>
              <a:ext uri="{FF2B5EF4-FFF2-40B4-BE49-F238E27FC236}">
                <a16:creationId xmlns:a16="http://schemas.microsoft.com/office/drawing/2014/main" id="{7F899283-5C62-4F0B-A367-52E386A465A2}"/>
              </a:ext>
            </a:extLst>
          </p:cNvPr>
          <p:cNvPicPr>
            <a:picLocks noChangeAspect="1"/>
          </p:cNvPicPr>
          <p:nvPr/>
        </p:nvPicPr>
        <p:blipFill>
          <a:blip r:embed="rId4"/>
          <a:stretch>
            <a:fillRect/>
          </a:stretch>
        </p:blipFill>
        <p:spPr>
          <a:xfrm>
            <a:off x="145379" y="1697232"/>
            <a:ext cx="3674177" cy="5160768"/>
          </a:xfrm>
          <a:prstGeom prst="rect">
            <a:avLst/>
          </a:prstGeom>
        </p:spPr>
      </p:pic>
      <p:pic>
        <p:nvPicPr>
          <p:cNvPr id="13" name="Picture 12">
            <a:extLst>
              <a:ext uri="{FF2B5EF4-FFF2-40B4-BE49-F238E27FC236}">
                <a16:creationId xmlns:a16="http://schemas.microsoft.com/office/drawing/2014/main" id="{AA2AEDEE-DC73-4BB4-80EA-E1C2F8D231D3}"/>
              </a:ext>
            </a:extLst>
          </p:cNvPr>
          <p:cNvPicPr>
            <a:picLocks noChangeAspect="1"/>
          </p:cNvPicPr>
          <p:nvPr/>
        </p:nvPicPr>
        <p:blipFill>
          <a:blip r:embed="rId5"/>
          <a:stretch>
            <a:fillRect/>
          </a:stretch>
        </p:blipFill>
        <p:spPr>
          <a:xfrm>
            <a:off x="9843151" y="1367993"/>
            <a:ext cx="790282" cy="349285"/>
          </a:xfrm>
          <a:prstGeom prst="rect">
            <a:avLst/>
          </a:prstGeom>
        </p:spPr>
      </p:pic>
      <p:pic>
        <p:nvPicPr>
          <p:cNvPr id="15" name="Picture 14">
            <a:extLst>
              <a:ext uri="{FF2B5EF4-FFF2-40B4-BE49-F238E27FC236}">
                <a16:creationId xmlns:a16="http://schemas.microsoft.com/office/drawing/2014/main" id="{C77CBD8D-BF5C-40BF-8CD9-3415E655E69E}"/>
              </a:ext>
            </a:extLst>
          </p:cNvPr>
          <p:cNvPicPr>
            <a:picLocks noChangeAspect="1"/>
          </p:cNvPicPr>
          <p:nvPr/>
        </p:nvPicPr>
        <p:blipFill>
          <a:blip r:embed="rId6"/>
          <a:stretch>
            <a:fillRect/>
          </a:stretch>
        </p:blipFill>
        <p:spPr>
          <a:xfrm>
            <a:off x="1533408" y="1367993"/>
            <a:ext cx="900035" cy="326991"/>
          </a:xfrm>
          <a:prstGeom prst="rect">
            <a:avLst/>
          </a:prstGeom>
        </p:spPr>
      </p:pic>
      <p:sp>
        <p:nvSpPr>
          <p:cNvPr id="7" name="Title 6">
            <a:extLst>
              <a:ext uri="{FF2B5EF4-FFF2-40B4-BE49-F238E27FC236}">
                <a16:creationId xmlns:a16="http://schemas.microsoft.com/office/drawing/2014/main" id="{1F3AA30E-B557-49E7-9B73-D33021083290}"/>
              </a:ext>
            </a:extLst>
          </p:cNvPr>
          <p:cNvSpPr>
            <a:spLocks noGrp="1"/>
          </p:cNvSpPr>
          <p:nvPr>
            <p:ph type="title"/>
          </p:nvPr>
        </p:nvSpPr>
        <p:spPr/>
        <p:txBody>
          <a:bodyPr>
            <a:normAutofit/>
          </a:bodyPr>
          <a:lstStyle/>
          <a:p>
            <a:r>
              <a:rPr lang="en-US" dirty="0"/>
              <a:t>Organization- Hardware Production</a:t>
            </a:r>
          </a:p>
        </p:txBody>
      </p:sp>
      <p:sp>
        <p:nvSpPr>
          <p:cNvPr id="12" name="TextBox 11">
            <a:extLst>
              <a:ext uri="{FF2B5EF4-FFF2-40B4-BE49-F238E27FC236}">
                <a16:creationId xmlns:a16="http://schemas.microsoft.com/office/drawing/2014/main" id="{E55C9364-7EB8-44D2-B233-823CF91B5586}"/>
              </a:ext>
            </a:extLst>
          </p:cNvPr>
          <p:cNvSpPr txBox="1"/>
          <p:nvPr/>
        </p:nvSpPr>
        <p:spPr>
          <a:xfrm>
            <a:off x="4328360" y="1587505"/>
            <a:ext cx="3436521" cy="3416320"/>
          </a:xfrm>
          <a:prstGeom prst="rect">
            <a:avLst/>
          </a:prstGeom>
          <a:noFill/>
        </p:spPr>
        <p:txBody>
          <a:bodyPr wrap="square" rtlCol="0">
            <a:spAutoFit/>
          </a:bodyPr>
          <a:lstStyle/>
          <a:p>
            <a:pPr algn="ctr"/>
            <a:r>
              <a:rPr lang="en-US" dirty="0"/>
              <a:t> Hardware Production</a:t>
            </a:r>
          </a:p>
          <a:p>
            <a:pPr algn="ctr"/>
            <a:endParaRPr lang="en-US" dirty="0"/>
          </a:p>
          <a:p>
            <a:pPr algn="ctr"/>
            <a:r>
              <a:rPr lang="en-US" dirty="0"/>
              <a:t>Addressing:</a:t>
            </a:r>
          </a:p>
          <a:p>
            <a:pPr marL="342900" indent="-342900" algn="ctr">
              <a:buAutoNum type="arabicPeriod"/>
            </a:pPr>
            <a:r>
              <a:rPr lang="en-US" dirty="0"/>
              <a:t>Reference to HFP</a:t>
            </a:r>
          </a:p>
          <a:p>
            <a:pPr marL="342900" indent="-342900" algn="ctr">
              <a:buAutoNum type="arabicPeriod"/>
            </a:pPr>
            <a:r>
              <a:rPr lang="en-US" dirty="0"/>
              <a:t>Witness specimens test results</a:t>
            </a:r>
          </a:p>
          <a:p>
            <a:pPr marL="342900" indent="-342900" algn="ctr">
              <a:buAutoNum type="arabicPeriod"/>
            </a:pPr>
            <a:r>
              <a:rPr lang="en-US" dirty="0"/>
              <a:t>NDT results</a:t>
            </a:r>
          </a:p>
          <a:p>
            <a:pPr marL="342900" indent="-342900" algn="ctr">
              <a:buAutoNum type="arabicPeriod"/>
            </a:pPr>
            <a:r>
              <a:rPr lang="en-US" dirty="0"/>
              <a:t>Reference to the shop traveler</a:t>
            </a:r>
          </a:p>
          <a:p>
            <a:pPr marL="342900" indent="-342900" algn="ctr">
              <a:buAutoNum type="arabicPeriod"/>
            </a:pPr>
            <a:r>
              <a:rPr lang="en-US" dirty="0"/>
              <a:t>Reference to Non-Conformance Reports or  Waivers</a:t>
            </a:r>
          </a:p>
          <a:p>
            <a:pPr marL="342900" indent="-342900" algn="ctr">
              <a:buAutoNum type="arabicPeriod"/>
            </a:pPr>
            <a:endParaRPr lang="en-US" dirty="0"/>
          </a:p>
          <a:p>
            <a:pPr algn="ctr"/>
            <a:endParaRPr lang="en-US" dirty="0"/>
          </a:p>
        </p:txBody>
      </p:sp>
      <p:sp>
        <p:nvSpPr>
          <p:cNvPr id="6" name="Content Placeholder 10">
            <a:extLst>
              <a:ext uri="{FF2B5EF4-FFF2-40B4-BE49-F238E27FC236}">
                <a16:creationId xmlns:a16="http://schemas.microsoft.com/office/drawing/2014/main" id="{AD5E382D-3CFB-49D0-BD92-E7BEEF139123}"/>
              </a:ext>
            </a:extLst>
          </p:cNvPr>
          <p:cNvSpPr txBox="1">
            <a:spLocks/>
          </p:cNvSpPr>
          <p:nvPr/>
        </p:nvSpPr>
        <p:spPr>
          <a:xfrm>
            <a:off x="8624305" y="5557822"/>
            <a:ext cx="2641207" cy="574293"/>
          </a:xfrm>
          <a:prstGeom prst="rect">
            <a:avLst/>
          </a:prstGeom>
          <a:ln w="28575">
            <a:solidFill>
              <a:srgbClr val="FF0000"/>
            </a:solidFill>
          </a:ln>
        </p:spPr>
        <p:txBody>
          <a:bodyPr>
            <a:normAutofit/>
          </a:bodyPr>
          <a:lstStyle>
            <a:defPPr>
              <a:defRPr lang="en-US"/>
            </a:defPPr>
            <a:lvl1pPr marL="228600" indent="-228600" defTabSz="914400">
              <a:lnSpc>
                <a:spcPct val="90000"/>
              </a:lnSpc>
              <a:spcBef>
                <a:spcPts val="1000"/>
              </a:spcBef>
              <a:buFont typeface="Arial" panose="020B0604020202020204" pitchFamily="34" charset="0"/>
              <a:buChar char="•"/>
              <a:defRPr sz="28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4" name="Oval 13">
            <a:extLst>
              <a:ext uri="{FF2B5EF4-FFF2-40B4-BE49-F238E27FC236}">
                <a16:creationId xmlns:a16="http://schemas.microsoft.com/office/drawing/2014/main" id="{2D312358-73BB-4E09-BEFC-45F21A0E28D5}"/>
              </a:ext>
            </a:extLst>
          </p:cNvPr>
          <p:cNvSpPr/>
          <p:nvPr/>
        </p:nvSpPr>
        <p:spPr>
          <a:xfrm>
            <a:off x="271812" y="5804598"/>
            <a:ext cx="3308967" cy="609600"/>
          </a:xfrm>
          <a:prstGeom prst="ellipse">
            <a:avLst/>
          </a:prstGeom>
          <a:ln w="28575">
            <a:solidFill>
              <a:srgbClr val="FF0000"/>
            </a:solidFill>
          </a:ln>
        </p:spPr>
        <p:txBody>
          <a:bodyPr>
            <a:normAutofit fontScale="92500" lnSpcReduction="10000"/>
          </a:bodyPr>
          <a:lstStyle/>
          <a:p>
            <a:pPr marL="228600" indent="-228600" defTabSz="914400">
              <a:lnSpc>
                <a:spcPct val="90000"/>
              </a:lnSpc>
              <a:spcBef>
                <a:spcPts val="1000"/>
              </a:spcBef>
              <a:buFont typeface="Arial" panose="020B0604020202020204" pitchFamily="34" charset="0"/>
              <a:buChar char="•"/>
            </a:pPr>
            <a:endParaRPr lang="en-US" sz="2800">
              <a:solidFill>
                <a:schemeClr val="tx1"/>
              </a:solidFill>
            </a:endParaRPr>
          </a:p>
        </p:txBody>
      </p:sp>
      <p:sp>
        <p:nvSpPr>
          <p:cNvPr id="16" name="TextBox 15">
            <a:extLst>
              <a:ext uri="{FF2B5EF4-FFF2-40B4-BE49-F238E27FC236}">
                <a16:creationId xmlns:a16="http://schemas.microsoft.com/office/drawing/2014/main" id="{7B449745-0253-41FD-896A-994F250EADCF}"/>
              </a:ext>
            </a:extLst>
          </p:cNvPr>
          <p:cNvSpPr txBox="1"/>
          <p:nvPr/>
        </p:nvSpPr>
        <p:spPr>
          <a:xfrm>
            <a:off x="5010590" y="1325652"/>
            <a:ext cx="2072234" cy="369332"/>
          </a:xfrm>
          <a:prstGeom prst="rect">
            <a:avLst/>
          </a:prstGeom>
          <a:noFill/>
        </p:spPr>
        <p:txBody>
          <a:bodyPr wrap="none" rtlCol="0">
            <a:spAutoFit/>
          </a:bodyPr>
          <a:lstStyle/>
          <a:p>
            <a:r>
              <a:rPr lang="en-US" dirty="0"/>
              <a:t>What are we doing?</a:t>
            </a:r>
          </a:p>
        </p:txBody>
      </p:sp>
      <p:sp>
        <p:nvSpPr>
          <p:cNvPr id="17" name="TextBox 16">
            <a:extLst>
              <a:ext uri="{FF2B5EF4-FFF2-40B4-BE49-F238E27FC236}">
                <a16:creationId xmlns:a16="http://schemas.microsoft.com/office/drawing/2014/main" id="{37D113F2-AF24-4870-A314-DCB5FB198E29}"/>
              </a:ext>
            </a:extLst>
          </p:cNvPr>
          <p:cNvSpPr txBox="1"/>
          <p:nvPr/>
        </p:nvSpPr>
        <p:spPr>
          <a:xfrm>
            <a:off x="4209531" y="4911491"/>
            <a:ext cx="3674177" cy="646331"/>
          </a:xfrm>
          <a:prstGeom prst="rect">
            <a:avLst/>
          </a:prstGeom>
          <a:solidFill>
            <a:srgbClr val="000099"/>
          </a:solid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Outcome:</a:t>
            </a:r>
          </a:p>
          <a:p>
            <a:pPr marR="0" lvl="0" algn="ctr" defTabSz="457200" rtl="0" eaLnBrk="1" fontAlgn="auto" latinLnBrk="0" hangingPunct="1">
              <a:lnSpc>
                <a:spcPct val="100000"/>
              </a:lnSpc>
              <a:spcBef>
                <a:spcPts val="0"/>
              </a:spcBef>
              <a:spcAft>
                <a:spcPts val="0"/>
              </a:spcAft>
              <a:buClrTx/>
              <a:buSzTx/>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Service!</a:t>
            </a:r>
          </a:p>
        </p:txBody>
      </p:sp>
    </p:spTree>
    <p:extLst>
      <p:ext uri="{BB962C8B-B14F-4D97-AF65-F5344CB8AC3E}">
        <p14:creationId xmlns:p14="http://schemas.microsoft.com/office/powerpoint/2010/main" val="338173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C67A4-68A5-4567-9526-9B44A0D2223B}"/>
              </a:ext>
            </a:extLst>
          </p:cNvPr>
          <p:cNvSpPr>
            <a:spLocks noGrp="1"/>
          </p:cNvSpPr>
          <p:nvPr>
            <p:ph type="title"/>
          </p:nvPr>
        </p:nvSpPr>
        <p:spPr/>
        <p:txBody>
          <a:bodyPr/>
          <a:lstStyle/>
          <a:p>
            <a:r>
              <a:rPr lang="en-US" dirty="0"/>
              <a:t>Production</a:t>
            </a:r>
          </a:p>
        </p:txBody>
      </p:sp>
      <p:sp>
        <p:nvSpPr>
          <p:cNvPr id="4" name="Content Placeholder 3">
            <a:extLst>
              <a:ext uri="{FF2B5EF4-FFF2-40B4-BE49-F238E27FC236}">
                <a16:creationId xmlns:a16="http://schemas.microsoft.com/office/drawing/2014/main" id="{7EEDB782-D0EE-4986-ABC9-01D39808B76B}"/>
              </a:ext>
            </a:extLst>
          </p:cNvPr>
          <p:cNvSpPr>
            <a:spLocks noGrp="1"/>
          </p:cNvSpPr>
          <p:nvPr>
            <p:ph idx="1"/>
          </p:nvPr>
        </p:nvSpPr>
        <p:spPr>
          <a:xfrm>
            <a:off x="838200" y="1436914"/>
            <a:ext cx="10515600" cy="5305964"/>
          </a:xfrm>
        </p:spPr>
        <p:txBody>
          <a:bodyPr>
            <a:normAutofit fontScale="77500" lnSpcReduction="20000"/>
          </a:bodyPr>
          <a:lstStyle/>
          <a:p>
            <a:r>
              <a:rPr lang="en-US" dirty="0"/>
              <a:t>Training</a:t>
            </a:r>
          </a:p>
          <a:p>
            <a:pPr lvl="1"/>
            <a:r>
              <a:rPr lang="en-US" dirty="0"/>
              <a:t>ECSS-Q-ST-70-80C: Supervisor and Operator information in section 9</a:t>
            </a:r>
          </a:p>
          <a:p>
            <a:pPr lvl="1"/>
            <a:r>
              <a:rPr lang="en-US" dirty="0"/>
              <a:t>6030: differ to industry or cognizant engineering organization</a:t>
            </a:r>
          </a:p>
          <a:p>
            <a:r>
              <a:rPr lang="en-US" dirty="0"/>
              <a:t>Maintenance</a:t>
            </a:r>
          </a:p>
          <a:p>
            <a:pPr lvl="1"/>
            <a:r>
              <a:rPr lang="en-US" dirty="0"/>
              <a:t>ECSS-Q-ST-70-80C: Maintenance and Repair in section 9</a:t>
            </a:r>
          </a:p>
          <a:p>
            <a:pPr lvl="1"/>
            <a:r>
              <a:rPr lang="en-US" dirty="0"/>
              <a:t>6030: differ to OEM</a:t>
            </a:r>
          </a:p>
          <a:p>
            <a:r>
              <a:rPr lang="en-US" dirty="0"/>
              <a:t> Both documents invoke SPC</a:t>
            </a:r>
          </a:p>
          <a:p>
            <a:pPr lvl="1"/>
            <a:r>
              <a:rPr lang="en-US" dirty="0"/>
              <a:t>ECSS-Q-ST-70-80C: methods shall be agreed by the supplier and the customer</a:t>
            </a:r>
          </a:p>
          <a:p>
            <a:pPr lvl="1"/>
            <a:r>
              <a:rPr lang="en-US" dirty="0"/>
              <a:t>6030 contains specific language for process control reference distributions and witness acceptance criteria</a:t>
            </a:r>
          </a:p>
          <a:p>
            <a:r>
              <a:rPr lang="en-US" dirty="0"/>
              <a:t>At NASA it can be difficult to add requirements after a document is put on contract!</a:t>
            </a:r>
          </a:p>
          <a:p>
            <a:pPr lvl="1"/>
            <a:r>
              <a:rPr lang="en-US" dirty="0"/>
              <a:t>If it is not specific and linked to a Shall statement its not required</a:t>
            </a:r>
          </a:p>
          <a:p>
            <a:pPr lvl="1"/>
            <a:r>
              <a:rPr lang="en-US" dirty="0"/>
              <a:t>Result: the standards must be written to address the highest risk hardware</a:t>
            </a:r>
          </a:p>
          <a:p>
            <a:pPr lvl="1"/>
            <a:r>
              <a:rPr lang="en-US" dirty="0"/>
              <a:t>We can tailor requirements away but very difficult to add them due to cost/schedule impacts</a:t>
            </a:r>
          </a:p>
          <a:p>
            <a:r>
              <a:rPr lang="en-US" dirty="0"/>
              <a:t>Integrate with the existing ecosphere of aerospace standards </a:t>
            </a:r>
          </a:p>
          <a:p>
            <a:r>
              <a:rPr lang="en-US" dirty="0"/>
              <a:t>Deliverables</a:t>
            </a:r>
          </a:p>
          <a:p>
            <a:pPr lvl="1"/>
            <a:r>
              <a:rPr lang="en-US" dirty="0"/>
              <a:t>ECSS-Q-ST-70-80C: 9 DRDs: PMCR, AMP, AMVP, AMVR, HFP, HPR, PVP, PVR, PMP</a:t>
            </a:r>
          </a:p>
          <a:p>
            <a:pPr lvl="1"/>
            <a:r>
              <a:rPr lang="en-US" dirty="0"/>
              <a:t>NASA-STD-6030: 2 Deliverables: AM Control Plan and Part Production plan</a:t>
            </a:r>
          </a:p>
          <a:p>
            <a:endParaRPr lang="en-US" dirty="0"/>
          </a:p>
          <a:p>
            <a:endParaRPr lang="en-US" dirty="0"/>
          </a:p>
        </p:txBody>
      </p:sp>
    </p:spTree>
    <p:extLst>
      <p:ext uri="{BB962C8B-B14F-4D97-AF65-F5344CB8AC3E}">
        <p14:creationId xmlns:p14="http://schemas.microsoft.com/office/powerpoint/2010/main" val="250126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76A8-9C36-4949-8DA8-8A66BDFAA72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6D7CF3E-AEF8-46B2-8321-0373DCF5A119}"/>
              </a:ext>
            </a:extLst>
          </p:cNvPr>
          <p:cNvSpPr>
            <a:spLocks noGrp="1"/>
          </p:cNvSpPr>
          <p:nvPr>
            <p:ph idx="1"/>
          </p:nvPr>
        </p:nvSpPr>
        <p:spPr>
          <a:xfrm>
            <a:off x="838200" y="1436915"/>
            <a:ext cx="10515600" cy="4299466"/>
          </a:xfrm>
        </p:spPr>
        <p:txBody>
          <a:bodyPr>
            <a:normAutofit fontScale="85000" lnSpcReduction="20000"/>
          </a:bodyPr>
          <a:lstStyle/>
          <a:p>
            <a:r>
              <a:rPr lang="en-US" dirty="0"/>
              <a:t>The ECSS and NASA documents are similar in content</a:t>
            </a:r>
          </a:p>
          <a:p>
            <a:r>
              <a:rPr lang="en-US" dirty="0"/>
              <a:t>Gap assessment would be needed for common application and tailoring specifics</a:t>
            </a:r>
          </a:p>
          <a:p>
            <a:r>
              <a:rPr lang="en-US" dirty="0"/>
              <a:t>Many differences likely driven buy existing policy framework and operational procedures</a:t>
            </a:r>
          </a:p>
          <a:p>
            <a:pPr lvl="1"/>
            <a:r>
              <a:rPr lang="en-US" dirty="0"/>
              <a:t>Structure drives breakdown of requirements, e.g. material properties approval, structures, materials</a:t>
            </a:r>
          </a:p>
          <a:p>
            <a:pPr lvl="1"/>
            <a:r>
              <a:rPr lang="en-US" dirty="0"/>
              <a:t>NASA relies on insight into supporting documents to lock process relying on AMCP and PPP to control the process</a:t>
            </a:r>
          </a:p>
          <a:p>
            <a:r>
              <a:rPr lang="en-US" dirty="0"/>
              <a:t>Future Work</a:t>
            </a:r>
          </a:p>
          <a:p>
            <a:pPr lvl="1"/>
            <a:r>
              <a:rPr lang="en-US" dirty="0"/>
              <a:t>Digging deeper into the ECSS standard and supporting documents. </a:t>
            </a:r>
          </a:p>
          <a:p>
            <a:pPr lvl="2"/>
            <a:r>
              <a:rPr lang="en-US" sz="1500" i="1" dirty="0"/>
              <a:t>This overview was high level</a:t>
            </a:r>
          </a:p>
          <a:p>
            <a:pPr lvl="2"/>
            <a:r>
              <a:rPr lang="en-US" sz="1500" i="1" dirty="0"/>
              <a:t>Will not be long before someone compliant to one set needs to work in the other</a:t>
            </a:r>
          </a:p>
          <a:p>
            <a:pPr lvl="1"/>
            <a:r>
              <a:rPr lang="en-US" dirty="0"/>
              <a:t>Handbook in work for NASA-STD-6030 that we hope will contain examples. </a:t>
            </a:r>
          </a:p>
          <a:p>
            <a:pPr lvl="2"/>
            <a:r>
              <a:rPr lang="en-US" sz="1500" i="1" dirty="0"/>
              <a:t>It would be an informative exercise to mirror an example using the ECSS framework</a:t>
            </a:r>
          </a:p>
        </p:txBody>
      </p:sp>
      <p:sp>
        <p:nvSpPr>
          <p:cNvPr id="4" name="TextBox 3">
            <a:extLst>
              <a:ext uri="{FF2B5EF4-FFF2-40B4-BE49-F238E27FC236}">
                <a16:creationId xmlns:a16="http://schemas.microsoft.com/office/drawing/2014/main" id="{D44735AE-AECE-4EFB-AA6E-C8E9598B1EEB}"/>
              </a:ext>
            </a:extLst>
          </p:cNvPr>
          <p:cNvSpPr txBox="1"/>
          <p:nvPr/>
        </p:nvSpPr>
        <p:spPr>
          <a:xfrm>
            <a:off x="4959295" y="5769274"/>
            <a:ext cx="2438873" cy="923330"/>
          </a:xfrm>
          <a:prstGeom prst="rect">
            <a:avLst/>
          </a:prstGeom>
          <a:noFill/>
        </p:spPr>
        <p:txBody>
          <a:bodyPr wrap="none" rtlCol="0">
            <a:spAutoFit/>
          </a:bodyPr>
          <a:lstStyle/>
          <a:p>
            <a:pPr algn="ctr"/>
            <a:r>
              <a:rPr lang="en-US" u="sng" dirty="0"/>
              <a:t>Contact:</a:t>
            </a:r>
          </a:p>
          <a:p>
            <a:pPr algn="ctr"/>
            <a:r>
              <a:rPr lang="en-US" dirty="0"/>
              <a:t>Brian West</a:t>
            </a:r>
          </a:p>
          <a:p>
            <a:pPr algn="ctr"/>
            <a:r>
              <a:rPr lang="en-US" dirty="0"/>
              <a:t>brian.m.west@nasa.gov</a:t>
            </a:r>
          </a:p>
        </p:txBody>
      </p:sp>
    </p:spTree>
    <p:extLst>
      <p:ext uri="{BB962C8B-B14F-4D97-AF65-F5344CB8AC3E}">
        <p14:creationId xmlns:p14="http://schemas.microsoft.com/office/powerpoint/2010/main" val="91974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0"/>
            <a:ext cx="10134600" cy="1325563"/>
          </a:xfrm>
        </p:spPr>
        <p:txBody>
          <a:bodyPr>
            <a:normAutofit/>
          </a:bodyPr>
          <a:lstStyle/>
          <a:p>
            <a:r>
              <a:rPr lang="en-US" altLang="en-US" sz="3200" b="1" dirty="0">
                <a:cs typeface="Times New Roman" panose="02020603050405020304" pitchFamily="18" charset="0"/>
              </a:rPr>
              <a:t>NASA’s Motivation for AM Standard Development</a:t>
            </a:r>
            <a:endParaRPr lang="en-US" sz="3200" b="1" dirty="0"/>
          </a:p>
        </p:txBody>
      </p:sp>
      <p:sp>
        <p:nvSpPr>
          <p:cNvPr id="3" name="Content Placeholder 2"/>
          <p:cNvSpPr>
            <a:spLocks noGrp="1"/>
          </p:cNvSpPr>
          <p:nvPr>
            <p:ph idx="1"/>
          </p:nvPr>
        </p:nvSpPr>
        <p:spPr>
          <a:xfrm>
            <a:off x="614749" y="1325049"/>
            <a:ext cx="11414218" cy="1442231"/>
          </a:xfrm>
        </p:spPr>
        <p:txBody>
          <a:bodyPr/>
          <a:lstStyle/>
          <a:p>
            <a:r>
              <a:rPr lang="en-US" dirty="0"/>
              <a:t>AM parts are already being use for NASA programs in critical applications</a:t>
            </a:r>
          </a:p>
          <a:p>
            <a:r>
              <a:rPr lang="en-US" dirty="0"/>
              <a:t>Human exploration of space, especially deep space, requires </a:t>
            </a:r>
            <a:r>
              <a:rPr lang="en-US" u="sng" dirty="0"/>
              <a:t>extreme</a:t>
            </a:r>
            <a:r>
              <a:rPr lang="en-US" dirty="0"/>
              <a:t> reliability</a:t>
            </a:r>
          </a:p>
        </p:txBody>
      </p:sp>
      <p:sp>
        <p:nvSpPr>
          <p:cNvPr id="4" name="TextBox 3"/>
          <p:cNvSpPr txBox="1"/>
          <p:nvPr/>
        </p:nvSpPr>
        <p:spPr>
          <a:xfrm>
            <a:off x="795721" y="2803959"/>
            <a:ext cx="3082895" cy="523220"/>
          </a:xfrm>
          <a:prstGeom prst="rect">
            <a:avLst/>
          </a:prstGeom>
          <a:noFill/>
        </p:spPr>
        <p:txBody>
          <a:bodyPr wrap="none" rtlCol="0">
            <a:spAutoFit/>
          </a:bodyPr>
          <a:lstStyle/>
          <a:p>
            <a:r>
              <a:rPr lang="en-US" sz="2800" dirty="0"/>
              <a:t>Low Earth Paradigm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5784" y="3372150"/>
            <a:ext cx="3056740" cy="17194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0" y="3509620"/>
            <a:ext cx="2145827" cy="1609370"/>
          </a:xfrm>
          <a:prstGeom prst="rect">
            <a:avLst/>
          </a:prstGeom>
        </p:spPr>
      </p:pic>
      <p:sp>
        <p:nvSpPr>
          <p:cNvPr id="8" name="TextBox 7"/>
          <p:cNvSpPr txBox="1"/>
          <p:nvPr/>
        </p:nvSpPr>
        <p:spPr>
          <a:xfrm>
            <a:off x="7834746" y="2767280"/>
            <a:ext cx="3335528" cy="523220"/>
          </a:xfrm>
          <a:prstGeom prst="rect">
            <a:avLst/>
          </a:prstGeom>
          <a:noFill/>
        </p:spPr>
        <p:txBody>
          <a:bodyPr wrap="none" rtlCol="0">
            <a:spAutoFit/>
          </a:bodyPr>
          <a:lstStyle/>
          <a:p>
            <a:r>
              <a:rPr lang="en-US" sz="2800" dirty="0"/>
              <a:t>Deep Space Paradigm</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7643" y="3350683"/>
            <a:ext cx="3054205" cy="1717990"/>
          </a:xfrm>
          <a:prstGeom prst="rect">
            <a:avLst/>
          </a:prstGeom>
        </p:spPr>
      </p:pic>
      <p:sp>
        <p:nvSpPr>
          <p:cNvPr id="12" name="TextBox 11"/>
          <p:cNvSpPr txBox="1"/>
          <p:nvPr/>
        </p:nvSpPr>
        <p:spPr>
          <a:xfrm>
            <a:off x="3605591" y="5484310"/>
            <a:ext cx="4719176" cy="1200329"/>
          </a:xfrm>
          <a:prstGeom prst="rect">
            <a:avLst/>
          </a:prstGeom>
          <a:noFill/>
          <a:ln w="19050">
            <a:solidFill>
              <a:srgbClr val="00B0F0"/>
            </a:solidFill>
          </a:ln>
        </p:spPr>
        <p:txBody>
          <a:bodyPr wrap="none" rtlCol="0">
            <a:spAutoFit/>
          </a:bodyPr>
          <a:lstStyle/>
          <a:p>
            <a:pPr algn="ctr"/>
            <a:r>
              <a:rPr lang="en-US" dirty="0"/>
              <a:t>250 miles vs 83,000,000+ miles</a:t>
            </a:r>
          </a:p>
          <a:p>
            <a:pPr algn="ctr"/>
            <a:r>
              <a:rPr lang="en-US" dirty="0"/>
              <a:t>15-30 year life vs 50 to 100+ years</a:t>
            </a:r>
          </a:p>
          <a:p>
            <a:pPr algn="ctr"/>
            <a:r>
              <a:rPr lang="en-US" dirty="0"/>
              <a:t>Replacement parts vs Limited replacement parts</a:t>
            </a:r>
          </a:p>
          <a:p>
            <a:pPr algn="ctr"/>
            <a:r>
              <a:rPr lang="en-US" dirty="0"/>
              <a:t>Safe haven of earth vs no safe haven</a:t>
            </a:r>
          </a:p>
        </p:txBody>
      </p:sp>
      <p:sp>
        <p:nvSpPr>
          <p:cNvPr id="14" name="Slide Number Placeholder 13"/>
          <p:cNvSpPr>
            <a:spLocks noGrp="1"/>
          </p:cNvSpPr>
          <p:nvPr>
            <p:ph type="sldNum" sz="quarter" idx="12"/>
          </p:nvPr>
        </p:nvSpPr>
        <p:spPr>
          <a:xfrm>
            <a:off x="8610600" y="6558566"/>
            <a:ext cx="2743200" cy="365125"/>
          </a:xfrm>
        </p:spPr>
        <p:txBody>
          <a:bodyPr/>
          <a:lstStyle/>
          <a:p>
            <a:fld id="{3ACF1BEE-6F89-438A-890D-386550F99E2E}" type="slidenum">
              <a:rPr lang="en-US" smtClean="0"/>
              <a:t>2</a:t>
            </a:fld>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7614" y="3635186"/>
            <a:ext cx="3081353" cy="2235204"/>
          </a:xfrm>
          <a:prstGeom prst="rect">
            <a:avLst/>
          </a:prstGeom>
        </p:spPr>
      </p:pic>
    </p:spTree>
    <p:extLst>
      <p:ext uri="{BB962C8B-B14F-4D97-AF65-F5344CB8AC3E}">
        <p14:creationId xmlns:p14="http://schemas.microsoft.com/office/powerpoint/2010/main" val="1666943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C645B4-4D16-4F1D-8135-4D37BA185D76}"/>
              </a:ext>
            </a:extLst>
          </p:cNvPr>
          <p:cNvPicPr>
            <a:picLocks noChangeAspect="1"/>
          </p:cNvPicPr>
          <p:nvPr/>
        </p:nvPicPr>
        <p:blipFill>
          <a:blip r:embed="rId3"/>
          <a:stretch>
            <a:fillRect/>
          </a:stretch>
        </p:blipFill>
        <p:spPr>
          <a:xfrm>
            <a:off x="3712133" y="2141480"/>
            <a:ext cx="2167046" cy="2807310"/>
          </a:xfrm>
          <a:prstGeom prst="rect">
            <a:avLst/>
          </a:prstGeom>
          <a:ln>
            <a:solidFill>
              <a:schemeClr val="tx1"/>
            </a:solidFill>
          </a:ln>
        </p:spPr>
      </p:pic>
      <p:sp>
        <p:nvSpPr>
          <p:cNvPr id="5" name="Content Placeholder 4">
            <a:extLst>
              <a:ext uri="{FF2B5EF4-FFF2-40B4-BE49-F238E27FC236}">
                <a16:creationId xmlns:a16="http://schemas.microsoft.com/office/drawing/2014/main" id="{AE8DD165-E9A6-40E6-8DCD-65DB4B04DC00}"/>
              </a:ext>
            </a:extLst>
          </p:cNvPr>
          <p:cNvSpPr>
            <a:spLocks noGrp="1"/>
          </p:cNvSpPr>
          <p:nvPr>
            <p:ph sz="half" idx="2"/>
          </p:nvPr>
        </p:nvSpPr>
        <p:spPr>
          <a:xfrm>
            <a:off x="11969" y="1968244"/>
            <a:ext cx="3862446" cy="3684588"/>
          </a:xfrm>
        </p:spPr>
        <p:txBody>
          <a:bodyPr>
            <a:normAutofit/>
          </a:bodyPr>
          <a:lstStyle/>
          <a:p>
            <a:pPr marL="0" indent="0">
              <a:buNone/>
            </a:pPr>
            <a:r>
              <a:rPr lang="en-US" dirty="0"/>
              <a:t>NASA-STD-6030</a:t>
            </a:r>
          </a:p>
          <a:p>
            <a:pPr marL="0" indent="0">
              <a:buNone/>
            </a:pPr>
            <a:r>
              <a:rPr lang="en-US" sz="2000" dirty="0"/>
              <a:t>Additive Manufacturing Requirements For Spaceflight Systems</a:t>
            </a:r>
          </a:p>
          <a:p>
            <a:r>
              <a:rPr lang="en-US" sz="2000" dirty="0"/>
              <a:t>115 “Shall” Statements, 190 pages</a:t>
            </a:r>
          </a:p>
          <a:p>
            <a:r>
              <a:rPr lang="en-US" dirty="0"/>
              <a:t>NASA-STD-6033</a:t>
            </a:r>
          </a:p>
          <a:p>
            <a:r>
              <a:rPr lang="en-US" sz="2000" dirty="0"/>
              <a:t>31 “Shall” Statements, 45 pages</a:t>
            </a:r>
          </a:p>
          <a:p>
            <a:r>
              <a:rPr lang="en-US" sz="1800" dirty="0"/>
              <a:t>Approved: 2021-04-21</a:t>
            </a:r>
          </a:p>
        </p:txBody>
      </p:sp>
      <p:pic>
        <p:nvPicPr>
          <p:cNvPr id="8" name="Picture 7">
            <a:extLst>
              <a:ext uri="{FF2B5EF4-FFF2-40B4-BE49-F238E27FC236}">
                <a16:creationId xmlns:a16="http://schemas.microsoft.com/office/drawing/2014/main" id="{EFC4E515-84A7-4929-86E8-6E54FE116D1F}"/>
              </a:ext>
            </a:extLst>
          </p:cNvPr>
          <p:cNvPicPr>
            <a:picLocks noChangeAspect="1"/>
          </p:cNvPicPr>
          <p:nvPr/>
        </p:nvPicPr>
        <p:blipFill>
          <a:blip r:embed="rId4"/>
          <a:stretch>
            <a:fillRect/>
          </a:stretch>
        </p:blipFill>
        <p:spPr>
          <a:xfrm>
            <a:off x="10033491" y="2140825"/>
            <a:ext cx="1988824" cy="2807310"/>
          </a:xfrm>
          <a:prstGeom prst="rect">
            <a:avLst/>
          </a:prstGeom>
          <a:ln>
            <a:solidFill>
              <a:schemeClr val="tx1"/>
            </a:solidFill>
          </a:ln>
        </p:spPr>
      </p:pic>
      <p:sp>
        <p:nvSpPr>
          <p:cNvPr id="2" name="Title 1">
            <a:extLst>
              <a:ext uri="{FF2B5EF4-FFF2-40B4-BE49-F238E27FC236}">
                <a16:creationId xmlns:a16="http://schemas.microsoft.com/office/drawing/2014/main" id="{D7A57B4E-746A-4999-BF80-BFBD428E5842}"/>
              </a:ext>
            </a:extLst>
          </p:cNvPr>
          <p:cNvSpPr>
            <a:spLocks noGrp="1"/>
          </p:cNvSpPr>
          <p:nvPr>
            <p:ph type="title"/>
          </p:nvPr>
        </p:nvSpPr>
        <p:spPr/>
        <p:txBody>
          <a:bodyPr/>
          <a:lstStyle/>
          <a:p>
            <a:r>
              <a:rPr lang="en-US" dirty="0">
                <a:solidFill>
                  <a:schemeClr val="bg1"/>
                </a:solidFill>
              </a:rPr>
              <a:t>NASA &amp; ECSS Standards </a:t>
            </a:r>
          </a:p>
        </p:txBody>
      </p:sp>
      <p:sp>
        <p:nvSpPr>
          <p:cNvPr id="4" name="Text Placeholder 3">
            <a:extLst>
              <a:ext uri="{FF2B5EF4-FFF2-40B4-BE49-F238E27FC236}">
                <a16:creationId xmlns:a16="http://schemas.microsoft.com/office/drawing/2014/main" id="{6E4E0679-59DB-4B2A-83F9-EDAA47A5B86E}"/>
              </a:ext>
            </a:extLst>
          </p:cNvPr>
          <p:cNvSpPr>
            <a:spLocks noGrp="1"/>
          </p:cNvSpPr>
          <p:nvPr>
            <p:ph type="body" idx="1"/>
          </p:nvPr>
        </p:nvSpPr>
        <p:spPr>
          <a:xfrm>
            <a:off x="11969" y="1202621"/>
            <a:ext cx="6084029" cy="823912"/>
          </a:xfrm>
        </p:spPr>
        <p:txBody>
          <a:bodyPr>
            <a:normAutofit/>
          </a:bodyPr>
          <a:lstStyle/>
          <a:p>
            <a:pPr algn="ctr"/>
            <a:r>
              <a:rPr lang="en-US" sz="3600" dirty="0"/>
              <a:t>NASA </a:t>
            </a:r>
          </a:p>
        </p:txBody>
      </p:sp>
      <p:sp>
        <p:nvSpPr>
          <p:cNvPr id="6" name="Text Placeholder 5">
            <a:extLst>
              <a:ext uri="{FF2B5EF4-FFF2-40B4-BE49-F238E27FC236}">
                <a16:creationId xmlns:a16="http://schemas.microsoft.com/office/drawing/2014/main" id="{997FAB38-1694-4121-BE80-F7DDC8FBE8EF}"/>
              </a:ext>
            </a:extLst>
          </p:cNvPr>
          <p:cNvSpPr>
            <a:spLocks noGrp="1"/>
          </p:cNvSpPr>
          <p:nvPr>
            <p:ph type="body" sz="quarter" idx="3"/>
          </p:nvPr>
        </p:nvSpPr>
        <p:spPr>
          <a:xfrm>
            <a:off x="6096001" y="1192767"/>
            <a:ext cx="6096000" cy="823912"/>
          </a:xfrm>
        </p:spPr>
        <p:txBody>
          <a:bodyPr>
            <a:normAutofit/>
          </a:bodyPr>
          <a:lstStyle/>
          <a:p>
            <a:pPr algn="ctr"/>
            <a:r>
              <a:rPr lang="en-US" sz="3600" dirty="0"/>
              <a:t>ECSS</a:t>
            </a:r>
          </a:p>
        </p:txBody>
      </p:sp>
      <p:sp>
        <p:nvSpPr>
          <p:cNvPr id="7" name="Content Placeholder 6">
            <a:extLst>
              <a:ext uri="{FF2B5EF4-FFF2-40B4-BE49-F238E27FC236}">
                <a16:creationId xmlns:a16="http://schemas.microsoft.com/office/drawing/2014/main" id="{E7B06C25-8690-4882-A018-89DB503782D7}"/>
              </a:ext>
            </a:extLst>
          </p:cNvPr>
          <p:cNvSpPr>
            <a:spLocks noGrp="1"/>
          </p:cNvSpPr>
          <p:nvPr>
            <p:ph sz="quarter" idx="4"/>
          </p:nvPr>
        </p:nvSpPr>
        <p:spPr>
          <a:xfrm>
            <a:off x="6171789" y="2026533"/>
            <a:ext cx="3883545" cy="3684588"/>
          </a:xfrm>
        </p:spPr>
        <p:txBody>
          <a:bodyPr>
            <a:normAutofit/>
          </a:bodyPr>
          <a:lstStyle/>
          <a:p>
            <a:pPr marL="0" indent="0">
              <a:buNone/>
            </a:pPr>
            <a:r>
              <a:rPr lang="en-US" dirty="0"/>
              <a:t>ECSS-Q-ST-70-80C Space Product Assurance</a:t>
            </a:r>
          </a:p>
          <a:p>
            <a:pPr marL="0" indent="0">
              <a:buNone/>
            </a:pPr>
            <a:r>
              <a:rPr lang="en-US" sz="2000" dirty="0"/>
              <a:t>Processing and quality assurance requirements for metallic powder bed fusion technologies for space applications</a:t>
            </a:r>
          </a:p>
          <a:p>
            <a:r>
              <a:rPr lang="en-US" sz="2000" dirty="0"/>
              <a:t>198 “Shall” Statements, 88 pages</a:t>
            </a:r>
          </a:p>
          <a:p>
            <a:r>
              <a:rPr lang="en-US" sz="1800" dirty="0"/>
              <a:t>Approved: 2021-07-30</a:t>
            </a:r>
          </a:p>
        </p:txBody>
      </p:sp>
      <p:sp>
        <p:nvSpPr>
          <p:cNvPr id="13" name="TextBox 12">
            <a:extLst>
              <a:ext uri="{FF2B5EF4-FFF2-40B4-BE49-F238E27FC236}">
                <a16:creationId xmlns:a16="http://schemas.microsoft.com/office/drawing/2014/main" id="{AFAA1246-FEA7-4F53-8835-BD26EF5B6617}"/>
              </a:ext>
            </a:extLst>
          </p:cNvPr>
          <p:cNvSpPr txBox="1"/>
          <p:nvPr/>
        </p:nvSpPr>
        <p:spPr>
          <a:xfrm>
            <a:off x="2841455" y="5088489"/>
            <a:ext cx="6509090" cy="1754326"/>
          </a:xfrm>
          <a:prstGeom prst="rect">
            <a:avLst/>
          </a:prstGeom>
          <a:solidFill>
            <a:srgbClr val="000099"/>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High Level Similarities:</a:t>
            </a:r>
          </a:p>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Both documents cover all things aerospace</a:t>
            </a:r>
          </a:p>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Both documents are tailorable</a:t>
            </a:r>
          </a:p>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Intended to work within existing organizational structures</a:t>
            </a:r>
          </a:p>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Cover similar topic areas, differences are in the details </a:t>
            </a:r>
          </a:p>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solidFill>
                  <a:prstClr val="white"/>
                </a:solidFill>
                <a:latin typeface="Calibri" panose="020F0502020204030204"/>
              </a:rPr>
              <a:t>Disclaimer: I do not claim to be an expert in ECSS standards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D2132E2-E6E5-46F7-BBB0-9784773A3D2E}"/>
              </a:ext>
            </a:extLst>
          </p:cNvPr>
          <p:cNvCxnSpPr>
            <a:cxnSpLocks/>
          </p:cNvCxnSpPr>
          <p:nvPr/>
        </p:nvCxnSpPr>
        <p:spPr>
          <a:xfrm>
            <a:off x="6096000" y="1599721"/>
            <a:ext cx="0" cy="3558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20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A8A41-642F-41A5-B8FE-6A8B65FEE3BD}"/>
              </a:ext>
            </a:extLst>
          </p:cNvPr>
          <p:cNvSpPr>
            <a:spLocks noGrp="1"/>
          </p:cNvSpPr>
          <p:nvPr>
            <p:ph type="title"/>
          </p:nvPr>
        </p:nvSpPr>
        <p:spPr/>
        <p:txBody>
          <a:bodyPr/>
          <a:lstStyle/>
          <a:p>
            <a:r>
              <a:rPr lang="en-US" dirty="0"/>
              <a:t>Applicability</a:t>
            </a:r>
          </a:p>
        </p:txBody>
      </p:sp>
      <p:sp>
        <p:nvSpPr>
          <p:cNvPr id="5" name="Text Placeholder 4">
            <a:extLst>
              <a:ext uri="{FF2B5EF4-FFF2-40B4-BE49-F238E27FC236}">
                <a16:creationId xmlns:a16="http://schemas.microsoft.com/office/drawing/2014/main" id="{B510CAB3-6A70-4AC3-A0DC-07C94F64252D}"/>
              </a:ext>
            </a:extLst>
          </p:cNvPr>
          <p:cNvSpPr>
            <a:spLocks noGrp="1"/>
          </p:cNvSpPr>
          <p:nvPr>
            <p:ph type="body" idx="1"/>
          </p:nvPr>
        </p:nvSpPr>
        <p:spPr>
          <a:xfrm>
            <a:off x="839788" y="895105"/>
            <a:ext cx="5157787" cy="823912"/>
          </a:xfrm>
        </p:spPr>
        <p:txBody>
          <a:bodyPr/>
          <a:lstStyle/>
          <a:p>
            <a:pPr algn="ctr"/>
            <a:r>
              <a:rPr lang="en-US" dirty="0"/>
              <a:t>NASA-STD-6030</a:t>
            </a:r>
          </a:p>
        </p:txBody>
      </p:sp>
      <p:sp>
        <p:nvSpPr>
          <p:cNvPr id="7" name="Text Placeholder 6">
            <a:extLst>
              <a:ext uri="{FF2B5EF4-FFF2-40B4-BE49-F238E27FC236}">
                <a16:creationId xmlns:a16="http://schemas.microsoft.com/office/drawing/2014/main" id="{1E536AA4-BD4A-4EC8-9858-1263100818FB}"/>
              </a:ext>
            </a:extLst>
          </p:cNvPr>
          <p:cNvSpPr>
            <a:spLocks noGrp="1"/>
          </p:cNvSpPr>
          <p:nvPr>
            <p:ph type="body" sz="quarter" idx="3"/>
          </p:nvPr>
        </p:nvSpPr>
        <p:spPr>
          <a:xfrm>
            <a:off x="6172200" y="895105"/>
            <a:ext cx="5183188" cy="823912"/>
          </a:xfrm>
        </p:spPr>
        <p:txBody>
          <a:bodyPr/>
          <a:lstStyle/>
          <a:p>
            <a:pPr algn="ctr"/>
            <a:r>
              <a:rPr lang="en-US" dirty="0"/>
              <a:t>ECSS-Q-ST-70-80C</a:t>
            </a:r>
          </a:p>
        </p:txBody>
      </p:sp>
      <p:sp>
        <p:nvSpPr>
          <p:cNvPr id="8" name="Content Placeholder 7">
            <a:extLst>
              <a:ext uri="{FF2B5EF4-FFF2-40B4-BE49-F238E27FC236}">
                <a16:creationId xmlns:a16="http://schemas.microsoft.com/office/drawing/2014/main" id="{E29798BB-2A87-4357-AF74-94BF5B8CFA76}"/>
              </a:ext>
            </a:extLst>
          </p:cNvPr>
          <p:cNvSpPr>
            <a:spLocks noGrp="1"/>
          </p:cNvSpPr>
          <p:nvPr>
            <p:ph sz="quarter" idx="4"/>
          </p:nvPr>
        </p:nvSpPr>
        <p:spPr>
          <a:xfrm>
            <a:off x="5927114" y="2756897"/>
            <a:ext cx="6008212" cy="2336918"/>
          </a:xfrm>
        </p:spPr>
        <p:txBody>
          <a:bodyPr>
            <a:normAutofit lnSpcReduction="10000"/>
          </a:bodyPr>
          <a:lstStyle/>
          <a:p>
            <a:pPr>
              <a:buFont typeface="Wingdings" panose="05000000000000000000" pitchFamily="2" charset="2"/>
              <a:buChar char="Ø"/>
            </a:pPr>
            <a:r>
              <a:rPr lang="en-US" sz="1800" b="1" i="1" dirty="0"/>
              <a:t>Tailoring: </a:t>
            </a:r>
            <a:r>
              <a:rPr lang="en-US" sz="1800" dirty="0"/>
              <a:t>Although this standard is developed for powder bed fusion based techniques, its principles can also be used as a reference for other metal-based and polymer-based processes. These include Wire Arc Additive Manufacturing (WAAM), Stereolithography (with metals), Binder Jetting, but also Selective Laser Sintering (SLS), Stereolithography (with polymers), Fused Deposition Modelling (FDM), and others. </a:t>
            </a:r>
            <a:r>
              <a:rPr lang="en-US" sz="1800" i="1" dirty="0"/>
              <a:t>Section 1</a:t>
            </a:r>
          </a:p>
          <a:p>
            <a:pPr>
              <a:buFont typeface="Wingdings" panose="05000000000000000000" pitchFamily="2" charset="2"/>
              <a:buChar char="Ø"/>
            </a:pPr>
            <a:r>
              <a:rPr lang="en-US" sz="1800" dirty="0"/>
              <a:t>3.4 Nomenclature shall/should/may/need not</a:t>
            </a:r>
          </a:p>
          <a:p>
            <a:pPr>
              <a:buFont typeface="Wingdings" panose="05000000000000000000" pitchFamily="2" charset="2"/>
              <a:buChar char="Ø"/>
            </a:pPr>
            <a:endParaRPr lang="en-US" sz="1800" dirty="0"/>
          </a:p>
        </p:txBody>
      </p:sp>
      <p:pic>
        <p:nvPicPr>
          <p:cNvPr id="10" name="Picture 9">
            <a:extLst>
              <a:ext uri="{FF2B5EF4-FFF2-40B4-BE49-F238E27FC236}">
                <a16:creationId xmlns:a16="http://schemas.microsoft.com/office/drawing/2014/main" id="{CA51B348-2F6E-42A0-8F2D-65580A7B1078}"/>
              </a:ext>
            </a:extLst>
          </p:cNvPr>
          <p:cNvPicPr>
            <a:picLocks noChangeAspect="1"/>
          </p:cNvPicPr>
          <p:nvPr/>
        </p:nvPicPr>
        <p:blipFill>
          <a:blip r:embed="rId3"/>
          <a:stretch>
            <a:fillRect/>
          </a:stretch>
        </p:blipFill>
        <p:spPr>
          <a:xfrm>
            <a:off x="804556" y="1719017"/>
            <a:ext cx="4997410" cy="2336918"/>
          </a:xfrm>
          <a:prstGeom prst="rect">
            <a:avLst/>
          </a:prstGeom>
        </p:spPr>
      </p:pic>
      <p:sp>
        <p:nvSpPr>
          <p:cNvPr id="12" name="TextBox 11">
            <a:extLst>
              <a:ext uri="{FF2B5EF4-FFF2-40B4-BE49-F238E27FC236}">
                <a16:creationId xmlns:a16="http://schemas.microsoft.com/office/drawing/2014/main" id="{1E3BC5A9-0F80-43B0-849A-163E49C29318}"/>
              </a:ext>
            </a:extLst>
          </p:cNvPr>
          <p:cNvSpPr txBox="1"/>
          <p:nvPr/>
        </p:nvSpPr>
        <p:spPr>
          <a:xfrm>
            <a:off x="679410" y="4089910"/>
            <a:ext cx="5247703" cy="2862322"/>
          </a:xfrm>
          <a:prstGeom prst="rect">
            <a:avLst/>
          </a:prstGeom>
          <a:noFill/>
        </p:spPr>
        <p:txBody>
          <a:bodyPr wrap="square">
            <a:spAutoFit/>
          </a:bodyPr>
          <a:lstStyle/>
          <a:p>
            <a:pPr marL="285750" indent="-285750">
              <a:buFont typeface="Wingdings" panose="05000000000000000000" pitchFamily="2" charset="2"/>
              <a:buChar char="Ø"/>
            </a:pPr>
            <a:r>
              <a:rPr lang="en-US" b="1" i="1" dirty="0"/>
              <a:t>Not Applicable</a:t>
            </a:r>
            <a:r>
              <a:rPr lang="en-US" dirty="0"/>
              <a:t>: Adaptive technologies, where the heat input can change during the manufacturing process, are not allowed e.g. Electron beam powder bed fusion (E-PBF)</a:t>
            </a:r>
          </a:p>
          <a:p>
            <a:pPr marL="285750" indent="-285750">
              <a:buFont typeface="Wingdings" panose="05000000000000000000" pitchFamily="2" charset="2"/>
              <a:buChar char="Ø"/>
            </a:pPr>
            <a:r>
              <a:rPr lang="en-US" b="1" i="1" dirty="0"/>
              <a:t>Tailoring</a:t>
            </a:r>
            <a:r>
              <a:rPr lang="en-US" dirty="0"/>
              <a:t>: Use of technologies and materials not explicitly described in Table 1 requires approval by the CEO and the responsible NASA Materials and Processes (M&amp;P) organization. </a:t>
            </a:r>
            <a:r>
              <a:rPr lang="en-US" i="1" dirty="0"/>
              <a:t>Section 1.4.2</a:t>
            </a:r>
          </a:p>
          <a:p>
            <a:pPr marL="285750" indent="-285750">
              <a:buFont typeface="Wingdings" panose="05000000000000000000" pitchFamily="2" charset="2"/>
              <a:buChar char="Ø"/>
            </a:pPr>
            <a:r>
              <a:rPr lang="en-US" dirty="0"/>
              <a:t>Appendix B: NON-CREWED AND ROBOTIC MISSION TAILORING GUIDELINES</a:t>
            </a:r>
          </a:p>
        </p:txBody>
      </p:sp>
      <p:pic>
        <p:nvPicPr>
          <p:cNvPr id="13" name="Picture 12">
            <a:extLst>
              <a:ext uri="{FF2B5EF4-FFF2-40B4-BE49-F238E27FC236}">
                <a16:creationId xmlns:a16="http://schemas.microsoft.com/office/drawing/2014/main" id="{B673306C-DEA9-48BF-9496-4E6275859346}"/>
              </a:ext>
            </a:extLst>
          </p:cNvPr>
          <p:cNvPicPr>
            <a:picLocks noChangeAspect="1"/>
          </p:cNvPicPr>
          <p:nvPr/>
        </p:nvPicPr>
        <p:blipFill>
          <a:blip r:embed="rId4"/>
          <a:stretch>
            <a:fillRect/>
          </a:stretch>
        </p:blipFill>
        <p:spPr>
          <a:xfrm>
            <a:off x="5997575" y="1647484"/>
            <a:ext cx="5614368" cy="1063633"/>
          </a:xfrm>
          <a:prstGeom prst="rect">
            <a:avLst/>
          </a:prstGeom>
        </p:spPr>
      </p:pic>
      <p:sp>
        <p:nvSpPr>
          <p:cNvPr id="14" name="TextBox 13">
            <a:extLst>
              <a:ext uri="{FF2B5EF4-FFF2-40B4-BE49-F238E27FC236}">
                <a16:creationId xmlns:a16="http://schemas.microsoft.com/office/drawing/2014/main" id="{41F08FC9-790A-4978-B83B-379FF9CC577C}"/>
              </a:ext>
            </a:extLst>
          </p:cNvPr>
          <p:cNvSpPr txBox="1"/>
          <p:nvPr/>
        </p:nvSpPr>
        <p:spPr>
          <a:xfrm>
            <a:off x="6226423" y="5101514"/>
            <a:ext cx="5628693" cy="1200329"/>
          </a:xfrm>
          <a:prstGeom prst="rect">
            <a:avLst/>
          </a:prstGeom>
          <a:solidFill>
            <a:srgbClr val="000099"/>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Noteworthy Items:</a:t>
            </a:r>
          </a:p>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Tailoring: NASA-Appendix B </a:t>
            </a:r>
            <a:r>
              <a:rPr lang="en-US" b="1" dirty="0">
                <a:solidFill>
                  <a:prstClr val="white"/>
                </a:solidFill>
                <a:latin typeface="Calibri" panose="020F0502020204030204"/>
              </a:rPr>
              <a:t>– 80C-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Nomenclature</a:t>
            </a:r>
          </a:p>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6030 covers a wider range of technologies</a:t>
            </a:r>
          </a:p>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E-PBF would be a tailored Point Design in 6030</a:t>
            </a:r>
          </a:p>
        </p:txBody>
      </p:sp>
    </p:spTree>
    <p:extLst>
      <p:ext uri="{BB962C8B-B14F-4D97-AF65-F5344CB8AC3E}">
        <p14:creationId xmlns:p14="http://schemas.microsoft.com/office/powerpoint/2010/main" val="25867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3AA30E-B557-49E7-9B73-D33021083290}"/>
              </a:ext>
            </a:extLst>
          </p:cNvPr>
          <p:cNvSpPr>
            <a:spLocks noGrp="1"/>
          </p:cNvSpPr>
          <p:nvPr>
            <p:ph type="title"/>
          </p:nvPr>
        </p:nvSpPr>
        <p:spPr/>
        <p:txBody>
          <a:bodyPr/>
          <a:lstStyle/>
          <a:p>
            <a:r>
              <a:rPr lang="en-US" dirty="0"/>
              <a:t>Organization</a:t>
            </a:r>
          </a:p>
        </p:txBody>
      </p:sp>
      <p:sp>
        <p:nvSpPr>
          <p:cNvPr id="12" name="TextBox 11">
            <a:extLst>
              <a:ext uri="{FF2B5EF4-FFF2-40B4-BE49-F238E27FC236}">
                <a16:creationId xmlns:a16="http://schemas.microsoft.com/office/drawing/2014/main" id="{E55C9364-7EB8-44D2-B233-823CF91B5586}"/>
              </a:ext>
            </a:extLst>
          </p:cNvPr>
          <p:cNvSpPr txBox="1"/>
          <p:nvPr/>
        </p:nvSpPr>
        <p:spPr>
          <a:xfrm>
            <a:off x="4189360" y="1443791"/>
            <a:ext cx="3808822" cy="4247317"/>
          </a:xfrm>
          <a:prstGeom prst="rect">
            <a:avLst/>
          </a:prstGeom>
          <a:noFill/>
        </p:spPr>
        <p:txBody>
          <a:bodyPr wrap="square" rtlCol="0">
            <a:spAutoFit/>
          </a:bodyPr>
          <a:lstStyle/>
          <a:p>
            <a:pPr algn="ctr"/>
            <a:r>
              <a:rPr lang="en-US" dirty="0"/>
              <a:t>We all love flowcharts!</a:t>
            </a:r>
          </a:p>
          <a:p>
            <a:pPr algn="ctr"/>
            <a:endParaRPr lang="en-US" dirty="0"/>
          </a:p>
          <a:p>
            <a:pPr algn="ctr"/>
            <a:r>
              <a:rPr lang="en-US" dirty="0"/>
              <a:t>Existing organizational and requirement structures drive our specification structure </a:t>
            </a:r>
          </a:p>
          <a:p>
            <a:pPr algn="ctr"/>
            <a:endParaRPr lang="en-US" dirty="0"/>
          </a:p>
          <a:p>
            <a:pPr algn="ctr"/>
            <a:r>
              <a:rPr lang="en-US" dirty="0"/>
              <a:t>2 Focus area in NASA </a:t>
            </a:r>
          </a:p>
          <a:p>
            <a:pPr marL="285750" indent="-285750" algn="ctr">
              <a:buFont typeface="Wingdings" panose="05000000000000000000" pitchFamily="2" charset="2"/>
              <a:buChar char="Ø"/>
            </a:pPr>
            <a:r>
              <a:rPr lang="en-US" dirty="0"/>
              <a:t>Foundational Process Control</a:t>
            </a:r>
          </a:p>
          <a:p>
            <a:pPr marL="285750" indent="-285750" algn="ctr">
              <a:buFont typeface="Wingdings" panose="05000000000000000000" pitchFamily="2" charset="2"/>
              <a:buChar char="Ø"/>
            </a:pPr>
            <a:r>
              <a:rPr lang="en-US" dirty="0"/>
              <a:t>Part Production Controls</a:t>
            </a:r>
          </a:p>
          <a:p>
            <a:pPr algn="ctr"/>
            <a:endParaRPr lang="en-US" dirty="0"/>
          </a:p>
          <a:p>
            <a:pPr algn="ctr"/>
            <a:endParaRPr lang="en-US" dirty="0"/>
          </a:p>
          <a:p>
            <a:pPr algn="ctr"/>
            <a:r>
              <a:rPr lang="en-US" dirty="0"/>
              <a:t>3 Phases in ECSS :</a:t>
            </a:r>
          </a:p>
          <a:p>
            <a:pPr marL="285750" indent="-285750" algn="ctr">
              <a:buFont typeface="Wingdings" panose="05000000000000000000" pitchFamily="2" charset="2"/>
              <a:buChar char="Ø"/>
            </a:pPr>
            <a:r>
              <a:rPr lang="en-US" dirty="0"/>
              <a:t>AM definition phase</a:t>
            </a:r>
          </a:p>
          <a:p>
            <a:pPr marL="285750" indent="-285750" algn="ctr">
              <a:buFont typeface="Wingdings" panose="05000000000000000000" pitchFamily="2" charset="2"/>
              <a:buChar char="Ø"/>
            </a:pPr>
            <a:r>
              <a:rPr lang="en-US" dirty="0"/>
              <a:t>Verification Phase</a:t>
            </a:r>
          </a:p>
          <a:p>
            <a:pPr marL="285750" indent="-285750" algn="ctr">
              <a:buFont typeface="Wingdings" panose="05000000000000000000" pitchFamily="2" charset="2"/>
              <a:buChar char="Ø"/>
            </a:pPr>
            <a:r>
              <a:rPr lang="en-US" dirty="0"/>
              <a:t>Production Phase</a:t>
            </a:r>
          </a:p>
        </p:txBody>
      </p:sp>
      <p:sp>
        <p:nvSpPr>
          <p:cNvPr id="2" name="TextBox 1">
            <a:extLst>
              <a:ext uri="{FF2B5EF4-FFF2-40B4-BE49-F238E27FC236}">
                <a16:creationId xmlns:a16="http://schemas.microsoft.com/office/drawing/2014/main" id="{FAD200BF-BA97-482D-84B1-30A94050ACC3}"/>
              </a:ext>
            </a:extLst>
          </p:cNvPr>
          <p:cNvSpPr txBox="1"/>
          <p:nvPr/>
        </p:nvSpPr>
        <p:spPr>
          <a:xfrm>
            <a:off x="2210348" y="1427748"/>
            <a:ext cx="184731" cy="369332"/>
          </a:xfrm>
          <a:prstGeom prst="rect">
            <a:avLst/>
          </a:prstGeom>
          <a:noFill/>
        </p:spPr>
        <p:txBody>
          <a:bodyPr wrap="none" rtlCol="0">
            <a:spAutoFit/>
          </a:bodyPr>
          <a:lstStyle/>
          <a:p>
            <a:endParaRPr lang="en-US" dirty="0"/>
          </a:p>
        </p:txBody>
      </p:sp>
      <p:grpSp>
        <p:nvGrpSpPr>
          <p:cNvPr id="8" name="Group 7">
            <a:extLst>
              <a:ext uri="{FF2B5EF4-FFF2-40B4-BE49-F238E27FC236}">
                <a16:creationId xmlns:a16="http://schemas.microsoft.com/office/drawing/2014/main" id="{BE80A6CC-3263-465B-AC36-AF6B0AAE5E39}"/>
              </a:ext>
            </a:extLst>
          </p:cNvPr>
          <p:cNvGrpSpPr/>
          <p:nvPr/>
        </p:nvGrpSpPr>
        <p:grpSpPr>
          <a:xfrm>
            <a:off x="145379" y="1367993"/>
            <a:ext cx="11905144" cy="5490007"/>
            <a:chOff x="145379" y="1367993"/>
            <a:chExt cx="11905144" cy="5490007"/>
          </a:xfrm>
        </p:grpSpPr>
        <p:pic>
          <p:nvPicPr>
            <p:cNvPr id="9" name="Picture 8">
              <a:extLst>
                <a:ext uri="{FF2B5EF4-FFF2-40B4-BE49-F238E27FC236}">
                  <a16:creationId xmlns:a16="http://schemas.microsoft.com/office/drawing/2014/main" id="{85AEB958-2A01-460F-9335-101C7628D1A3}"/>
                </a:ext>
              </a:extLst>
            </p:cNvPr>
            <p:cNvPicPr>
              <a:picLocks noChangeAspect="1"/>
            </p:cNvPicPr>
            <p:nvPr/>
          </p:nvPicPr>
          <p:blipFill rotWithShape="1">
            <a:blip r:embed="rId3"/>
            <a:srcRect t="-1" b="608"/>
            <a:stretch/>
          </p:blipFill>
          <p:spPr>
            <a:xfrm>
              <a:off x="8418654" y="1695594"/>
              <a:ext cx="3631869" cy="5129411"/>
            </a:xfrm>
            <a:prstGeom prst="rect">
              <a:avLst/>
            </a:prstGeom>
          </p:spPr>
        </p:pic>
        <p:pic>
          <p:nvPicPr>
            <p:cNvPr id="11" name="Picture 10">
              <a:extLst>
                <a:ext uri="{FF2B5EF4-FFF2-40B4-BE49-F238E27FC236}">
                  <a16:creationId xmlns:a16="http://schemas.microsoft.com/office/drawing/2014/main" id="{B4B3EFEA-6EA0-4CD8-A02B-CC7CFFEAA3A1}"/>
                </a:ext>
              </a:extLst>
            </p:cNvPr>
            <p:cNvPicPr>
              <a:picLocks noChangeAspect="1"/>
            </p:cNvPicPr>
            <p:nvPr/>
          </p:nvPicPr>
          <p:blipFill>
            <a:blip r:embed="rId4"/>
            <a:stretch>
              <a:fillRect/>
            </a:stretch>
          </p:blipFill>
          <p:spPr>
            <a:xfrm>
              <a:off x="145379" y="1697232"/>
              <a:ext cx="3674177" cy="5160768"/>
            </a:xfrm>
            <a:prstGeom prst="rect">
              <a:avLst/>
            </a:prstGeom>
          </p:spPr>
        </p:pic>
        <p:pic>
          <p:nvPicPr>
            <p:cNvPr id="4" name="Picture 3">
              <a:extLst>
                <a:ext uri="{FF2B5EF4-FFF2-40B4-BE49-F238E27FC236}">
                  <a16:creationId xmlns:a16="http://schemas.microsoft.com/office/drawing/2014/main" id="{47BDC00B-27DF-4579-8573-F411361D2FB5}"/>
                </a:ext>
              </a:extLst>
            </p:cNvPr>
            <p:cNvPicPr>
              <a:picLocks noChangeAspect="1"/>
            </p:cNvPicPr>
            <p:nvPr/>
          </p:nvPicPr>
          <p:blipFill>
            <a:blip r:embed="rId5"/>
            <a:stretch>
              <a:fillRect/>
            </a:stretch>
          </p:blipFill>
          <p:spPr>
            <a:xfrm>
              <a:off x="9843151" y="1367993"/>
              <a:ext cx="790282" cy="349285"/>
            </a:xfrm>
            <a:prstGeom prst="rect">
              <a:avLst/>
            </a:prstGeom>
          </p:spPr>
        </p:pic>
        <p:pic>
          <p:nvPicPr>
            <p:cNvPr id="6" name="Picture 5">
              <a:extLst>
                <a:ext uri="{FF2B5EF4-FFF2-40B4-BE49-F238E27FC236}">
                  <a16:creationId xmlns:a16="http://schemas.microsoft.com/office/drawing/2014/main" id="{533FAB1F-0506-4599-BEBC-8C785A46B2CA}"/>
                </a:ext>
              </a:extLst>
            </p:cNvPr>
            <p:cNvPicPr>
              <a:picLocks noChangeAspect="1"/>
            </p:cNvPicPr>
            <p:nvPr/>
          </p:nvPicPr>
          <p:blipFill>
            <a:blip r:embed="rId6"/>
            <a:stretch>
              <a:fillRect/>
            </a:stretch>
          </p:blipFill>
          <p:spPr>
            <a:xfrm>
              <a:off x="1533408" y="1367993"/>
              <a:ext cx="900035" cy="326991"/>
            </a:xfrm>
            <a:prstGeom prst="rect">
              <a:avLst/>
            </a:prstGeom>
          </p:spPr>
        </p:pic>
      </p:grpSp>
    </p:spTree>
    <p:extLst>
      <p:ext uri="{BB962C8B-B14F-4D97-AF65-F5344CB8AC3E}">
        <p14:creationId xmlns:p14="http://schemas.microsoft.com/office/powerpoint/2010/main" val="229364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2687888-5F3A-4169-9AA6-1958CA5B0B96}"/>
              </a:ext>
            </a:extLst>
          </p:cNvPr>
          <p:cNvPicPr>
            <a:picLocks noChangeAspect="1"/>
          </p:cNvPicPr>
          <p:nvPr/>
        </p:nvPicPr>
        <p:blipFill rotWithShape="1">
          <a:blip r:embed="rId3"/>
          <a:srcRect t="-1" b="608"/>
          <a:stretch/>
        </p:blipFill>
        <p:spPr>
          <a:xfrm>
            <a:off x="8418654" y="1695594"/>
            <a:ext cx="3631869" cy="5129411"/>
          </a:xfrm>
          <a:prstGeom prst="rect">
            <a:avLst/>
          </a:prstGeom>
        </p:spPr>
      </p:pic>
      <p:pic>
        <p:nvPicPr>
          <p:cNvPr id="20" name="Picture 19">
            <a:extLst>
              <a:ext uri="{FF2B5EF4-FFF2-40B4-BE49-F238E27FC236}">
                <a16:creationId xmlns:a16="http://schemas.microsoft.com/office/drawing/2014/main" id="{E2E488AB-AC35-4B96-888A-9EB540EC30D2}"/>
              </a:ext>
            </a:extLst>
          </p:cNvPr>
          <p:cNvPicPr>
            <a:picLocks noChangeAspect="1"/>
          </p:cNvPicPr>
          <p:nvPr/>
        </p:nvPicPr>
        <p:blipFill>
          <a:blip r:embed="rId4"/>
          <a:stretch>
            <a:fillRect/>
          </a:stretch>
        </p:blipFill>
        <p:spPr>
          <a:xfrm>
            <a:off x="145379" y="1697232"/>
            <a:ext cx="3674177" cy="5160768"/>
          </a:xfrm>
          <a:prstGeom prst="rect">
            <a:avLst/>
          </a:prstGeom>
        </p:spPr>
      </p:pic>
      <p:pic>
        <p:nvPicPr>
          <p:cNvPr id="21" name="Picture 20">
            <a:extLst>
              <a:ext uri="{FF2B5EF4-FFF2-40B4-BE49-F238E27FC236}">
                <a16:creationId xmlns:a16="http://schemas.microsoft.com/office/drawing/2014/main" id="{FC93CC28-3883-4AA7-97BC-F45195B1BD7A}"/>
              </a:ext>
            </a:extLst>
          </p:cNvPr>
          <p:cNvPicPr>
            <a:picLocks noChangeAspect="1"/>
          </p:cNvPicPr>
          <p:nvPr/>
        </p:nvPicPr>
        <p:blipFill>
          <a:blip r:embed="rId5"/>
          <a:stretch>
            <a:fillRect/>
          </a:stretch>
        </p:blipFill>
        <p:spPr>
          <a:xfrm>
            <a:off x="9843151" y="1367993"/>
            <a:ext cx="790282" cy="349285"/>
          </a:xfrm>
          <a:prstGeom prst="rect">
            <a:avLst/>
          </a:prstGeom>
        </p:spPr>
      </p:pic>
      <p:pic>
        <p:nvPicPr>
          <p:cNvPr id="22" name="Picture 21">
            <a:extLst>
              <a:ext uri="{FF2B5EF4-FFF2-40B4-BE49-F238E27FC236}">
                <a16:creationId xmlns:a16="http://schemas.microsoft.com/office/drawing/2014/main" id="{F05AFB00-73D2-4F12-9673-87035EA40B9B}"/>
              </a:ext>
            </a:extLst>
          </p:cNvPr>
          <p:cNvPicPr>
            <a:picLocks noChangeAspect="1"/>
          </p:cNvPicPr>
          <p:nvPr/>
        </p:nvPicPr>
        <p:blipFill>
          <a:blip r:embed="rId6"/>
          <a:stretch>
            <a:fillRect/>
          </a:stretch>
        </p:blipFill>
        <p:spPr>
          <a:xfrm>
            <a:off x="1533408" y="1367993"/>
            <a:ext cx="900035" cy="326991"/>
          </a:xfrm>
          <a:prstGeom prst="rect">
            <a:avLst/>
          </a:prstGeom>
        </p:spPr>
      </p:pic>
      <p:sp>
        <p:nvSpPr>
          <p:cNvPr id="7" name="Title 6">
            <a:extLst>
              <a:ext uri="{FF2B5EF4-FFF2-40B4-BE49-F238E27FC236}">
                <a16:creationId xmlns:a16="http://schemas.microsoft.com/office/drawing/2014/main" id="{1F3AA30E-B557-49E7-9B73-D33021083290}"/>
              </a:ext>
            </a:extLst>
          </p:cNvPr>
          <p:cNvSpPr>
            <a:spLocks noGrp="1"/>
          </p:cNvSpPr>
          <p:nvPr>
            <p:ph type="title"/>
          </p:nvPr>
        </p:nvSpPr>
        <p:spPr/>
        <p:txBody>
          <a:bodyPr>
            <a:normAutofit/>
          </a:bodyPr>
          <a:lstStyle/>
          <a:p>
            <a:r>
              <a:rPr lang="en-US" dirty="0"/>
              <a:t>Organization-AM Definition Phase</a:t>
            </a:r>
          </a:p>
        </p:txBody>
      </p:sp>
      <p:sp>
        <p:nvSpPr>
          <p:cNvPr id="12" name="TextBox 11">
            <a:extLst>
              <a:ext uri="{FF2B5EF4-FFF2-40B4-BE49-F238E27FC236}">
                <a16:creationId xmlns:a16="http://schemas.microsoft.com/office/drawing/2014/main" id="{E55C9364-7EB8-44D2-B233-823CF91B5586}"/>
              </a:ext>
            </a:extLst>
          </p:cNvPr>
          <p:cNvSpPr txBox="1"/>
          <p:nvPr/>
        </p:nvSpPr>
        <p:spPr>
          <a:xfrm>
            <a:off x="4328360" y="1587505"/>
            <a:ext cx="3436521" cy="4247317"/>
          </a:xfrm>
          <a:prstGeom prst="rect">
            <a:avLst/>
          </a:prstGeom>
          <a:noFill/>
        </p:spPr>
        <p:txBody>
          <a:bodyPr wrap="square" rtlCol="0">
            <a:spAutoFit/>
          </a:bodyPr>
          <a:lstStyle/>
          <a:p>
            <a:pPr algn="ctr"/>
            <a:r>
              <a:rPr lang="en-US" dirty="0"/>
              <a:t>Iterating Hardware Requirements and Manufacturing Constraints</a:t>
            </a:r>
          </a:p>
          <a:p>
            <a:pPr algn="ctr"/>
            <a:endParaRPr lang="en-US" dirty="0"/>
          </a:p>
          <a:p>
            <a:pPr algn="ctr"/>
            <a:r>
              <a:rPr lang="en-US" dirty="0"/>
              <a:t>Addressing:</a:t>
            </a:r>
          </a:p>
          <a:p>
            <a:pPr algn="ctr"/>
            <a:r>
              <a:rPr lang="en-US" dirty="0"/>
              <a:t>1. An overview of all applicable, application-specific requirements</a:t>
            </a:r>
          </a:p>
          <a:p>
            <a:pPr algn="ctr"/>
            <a:r>
              <a:rPr lang="en-US" dirty="0"/>
              <a:t>2. The safety class</a:t>
            </a:r>
          </a:p>
          <a:p>
            <a:pPr algn="ctr"/>
            <a:r>
              <a:rPr lang="en-US" dirty="0"/>
              <a:t>3. The selected AM end to end manufacturing process</a:t>
            </a:r>
          </a:p>
          <a:p>
            <a:pPr algn="ctr"/>
            <a:r>
              <a:rPr lang="en-US" dirty="0">
                <a:solidFill>
                  <a:schemeClr val="bg1">
                    <a:lumMod val="50000"/>
                  </a:schemeClr>
                </a:solidFill>
              </a:rPr>
              <a:t>4. Design </a:t>
            </a:r>
            <a:r>
              <a:rPr lang="en-US" dirty="0" err="1">
                <a:solidFill>
                  <a:schemeClr val="bg1">
                    <a:lumMod val="50000"/>
                  </a:schemeClr>
                </a:solidFill>
              </a:rPr>
              <a:t>allowables</a:t>
            </a:r>
            <a:r>
              <a:rPr lang="en-US" dirty="0">
                <a:solidFill>
                  <a:schemeClr val="bg1">
                    <a:lumMod val="50000"/>
                  </a:schemeClr>
                </a:solidFill>
              </a:rPr>
              <a:t> from a MPD (if available)</a:t>
            </a:r>
          </a:p>
          <a:p>
            <a:pPr algn="ctr"/>
            <a:r>
              <a:rPr lang="en-US" dirty="0">
                <a:solidFill>
                  <a:schemeClr val="bg1">
                    <a:lumMod val="50000"/>
                  </a:schemeClr>
                </a:solidFill>
              </a:rPr>
              <a:t>5. AMP (if available and verifiable)</a:t>
            </a:r>
          </a:p>
          <a:p>
            <a:pPr algn="ctr"/>
            <a:r>
              <a:rPr lang="en-US" dirty="0">
                <a:solidFill>
                  <a:schemeClr val="bg1">
                    <a:lumMod val="50000"/>
                  </a:schemeClr>
                </a:solidFill>
              </a:rPr>
              <a:t>(From PMCR DRD)</a:t>
            </a:r>
          </a:p>
          <a:p>
            <a:pPr algn="ctr"/>
            <a:endParaRPr lang="en-US" dirty="0"/>
          </a:p>
          <a:p>
            <a:pPr algn="ctr"/>
            <a:endParaRPr lang="en-US" dirty="0"/>
          </a:p>
        </p:txBody>
      </p:sp>
      <p:sp>
        <p:nvSpPr>
          <p:cNvPr id="6" name="Content Placeholder 10">
            <a:extLst>
              <a:ext uri="{FF2B5EF4-FFF2-40B4-BE49-F238E27FC236}">
                <a16:creationId xmlns:a16="http://schemas.microsoft.com/office/drawing/2014/main" id="{AD5E382D-3CFB-49D0-BD92-E7BEEF139123}"/>
              </a:ext>
            </a:extLst>
          </p:cNvPr>
          <p:cNvSpPr txBox="1">
            <a:spLocks/>
          </p:cNvSpPr>
          <p:nvPr/>
        </p:nvSpPr>
        <p:spPr>
          <a:xfrm>
            <a:off x="8473001" y="1694984"/>
            <a:ext cx="2797764" cy="969945"/>
          </a:xfrm>
          <a:prstGeom prst="rect">
            <a:avLst/>
          </a:prstGeom>
          <a:ln w="28575">
            <a:solidFill>
              <a:srgbClr val="FF0000"/>
            </a:solidFill>
          </a:ln>
        </p:spPr>
        <p:txBody>
          <a:bodyPr>
            <a:normAutofit/>
          </a:bodyPr>
          <a:lstStyle>
            <a:defPPr>
              <a:defRPr lang="en-US"/>
            </a:defPPr>
            <a:lvl1pPr marL="228600" indent="-228600" defTabSz="914400">
              <a:lnSpc>
                <a:spcPct val="90000"/>
              </a:lnSpc>
              <a:spcBef>
                <a:spcPts val="1000"/>
              </a:spcBef>
              <a:buFont typeface="Arial" panose="020B0604020202020204" pitchFamily="34" charset="0"/>
              <a:buChar char="•"/>
              <a:defRPr sz="28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Oval 7">
            <a:extLst>
              <a:ext uri="{FF2B5EF4-FFF2-40B4-BE49-F238E27FC236}">
                <a16:creationId xmlns:a16="http://schemas.microsoft.com/office/drawing/2014/main" id="{784D3BD0-F05B-449D-9AF2-3AC65D287533}"/>
              </a:ext>
            </a:extLst>
          </p:cNvPr>
          <p:cNvSpPr/>
          <p:nvPr/>
        </p:nvSpPr>
        <p:spPr>
          <a:xfrm>
            <a:off x="1368050" y="2177456"/>
            <a:ext cx="618632" cy="501328"/>
          </a:xfrm>
          <a:prstGeom prst="ellipse">
            <a:avLst/>
          </a:prstGeom>
          <a:ln w="28575">
            <a:solidFill>
              <a:srgbClr val="FF0000"/>
            </a:solidFill>
          </a:ln>
        </p:spPr>
        <p:txBody>
          <a:bodyPr>
            <a:normAutofit fontScale="77500" lnSpcReduction="20000"/>
          </a:bodyPr>
          <a:lstStyle/>
          <a:p>
            <a:pPr marL="228600" indent="-228600" defTabSz="914400">
              <a:lnSpc>
                <a:spcPct val="90000"/>
              </a:lnSpc>
              <a:spcBef>
                <a:spcPts val="1000"/>
              </a:spcBef>
              <a:buFont typeface="Arial" panose="020B0604020202020204" pitchFamily="34" charset="0"/>
              <a:buChar char="•"/>
            </a:pPr>
            <a:endParaRPr lang="en-US" sz="2800">
              <a:solidFill>
                <a:schemeClr val="tx1"/>
              </a:solidFill>
            </a:endParaRPr>
          </a:p>
        </p:txBody>
      </p:sp>
      <p:sp>
        <p:nvSpPr>
          <p:cNvPr id="13" name="Oval 12">
            <a:extLst>
              <a:ext uri="{FF2B5EF4-FFF2-40B4-BE49-F238E27FC236}">
                <a16:creationId xmlns:a16="http://schemas.microsoft.com/office/drawing/2014/main" id="{80BB9546-9BF7-4402-88C7-EFD77B9ADEA4}"/>
              </a:ext>
            </a:extLst>
          </p:cNvPr>
          <p:cNvSpPr/>
          <p:nvPr/>
        </p:nvSpPr>
        <p:spPr>
          <a:xfrm>
            <a:off x="620829" y="3754309"/>
            <a:ext cx="701432" cy="523307"/>
          </a:xfrm>
          <a:prstGeom prst="ellipse">
            <a:avLst/>
          </a:prstGeom>
          <a:ln w="28575">
            <a:solidFill>
              <a:srgbClr val="FF0000"/>
            </a:solidFill>
          </a:ln>
        </p:spPr>
        <p:txBody>
          <a:bodyPr>
            <a:normAutofit fontScale="85000" lnSpcReduction="20000"/>
          </a:bodyPr>
          <a:lstStyle/>
          <a:p>
            <a:pPr marL="228600" indent="-228600" defTabSz="914400">
              <a:lnSpc>
                <a:spcPct val="90000"/>
              </a:lnSpc>
              <a:spcBef>
                <a:spcPts val="1000"/>
              </a:spcBef>
              <a:buFont typeface="Arial" panose="020B0604020202020204" pitchFamily="34" charset="0"/>
              <a:buChar char="•"/>
            </a:pPr>
            <a:endParaRPr lang="en-US" sz="2800">
              <a:solidFill>
                <a:schemeClr val="tx1"/>
              </a:solidFill>
            </a:endParaRPr>
          </a:p>
        </p:txBody>
      </p:sp>
      <p:sp>
        <p:nvSpPr>
          <p:cNvPr id="14" name="Oval 13">
            <a:extLst>
              <a:ext uri="{FF2B5EF4-FFF2-40B4-BE49-F238E27FC236}">
                <a16:creationId xmlns:a16="http://schemas.microsoft.com/office/drawing/2014/main" id="{2D312358-73BB-4E09-BEFC-45F21A0E28D5}"/>
              </a:ext>
            </a:extLst>
          </p:cNvPr>
          <p:cNvSpPr/>
          <p:nvPr/>
        </p:nvSpPr>
        <p:spPr>
          <a:xfrm>
            <a:off x="371856" y="4277615"/>
            <a:ext cx="2323103" cy="592283"/>
          </a:xfrm>
          <a:prstGeom prst="ellipse">
            <a:avLst/>
          </a:prstGeom>
          <a:ln w="28575">
            <a:solidFill>
              <a:srgbClr val="FF0000"/>
            </a:solidFill>
          </a:ln>
        </p:spPr>
        <p:txBody>
          <a:bodyPr>
            <a:normAutofit fontScale="92500" lnSpcReduction="10000"/>
          </a:bodyPr>
          <a:lstStyle/>
          <a:p>
            <a:pPr marL="228600" indent="-228600" defTabSz="914400">
              <a:lnSpc>
                <a:spcPct val="90000"/>
              </a:lnSpc>
              <a:spcBef>
                <a:spcPts val="1000"/>
              </a:spcBef>
              <a:buFont typeface="Arial" panose="020B0604020202020204" pitchFamily="34" charset="0"/>
              <a:buChar char="•"/>
            </a:pPr>
            <a:endParaRPr lang="en-US" sz="2800">
              <a:solidFill>
                <a:schemeClr val="tx1"/>
              </a:solidFill>
            </a:endParaRPr>
          </a:p>
        </p:txBody>
      </p:sp>
      <p:sp>
        <p:nvSpPr>
          <p:cNvPr id="2" name="TextBox 1">
            <a:extLst>
              <a:ext uri="{FF2B5EF4-FFF2-40B4-BE49-F238E27FC236}">
                <a16:creationId xmlns:a16="http://schemas.microsoft.com/office/drawing/2014/main" id="{55C5CC57-2BD2-4179-8915-C50D39E0A01B}"/>
              </a:ext>
            </a:extLst>
          </p:cNvPr>
          <p:cNvSpPr txBox="1"/>
          <p:nvPr/>
        </p:nvSpPr>
        <p:spPr>
          <a:xfrm>
            <a:off x="5010590" y="1325652"/>
            <a:ext cx="2072234" cy="369332"/>
          </a:xfrm>
          <a:prstGeom prst="rect">
            <a:avLst/>
          </a:prstGeom>
          <a:noFill/>
        </p:spPr>
        <p:txBody>
          <a:bodyPr wrap="none" rtlCol="0">
            <a:spAutoFit/>
          </a:bodyPr>
          <a:lstStyle/>
          <a:p>
            <a:r>
              <a:rPr lang="en-US" dirty="0"/>
              <a:t>What are we doing?</a:t>
            </a:r>
          </a:p>
        </p:txBody>
      </p:sp>
      <p:sp>
        <p:nvSpPr>
          <p:cNvPr id="23" name="TextBox 22">
            <a:extLst>
              <a:ext uri="{FF2B5EF4-FFF2-40B4-BE49-F238E27FC236}">
                <a16:creationId xmlns:a16="http://schemas.microsoft.com/office/drawing/2014/main" id="{0B6271C7-B046-4375-988F-16356E59ABAF}"/>
              </a:ext>
            </a:extLst>
          </p:cNvPr>
          <p:cNvSpPr txBox="1"/>
          <p:nvPr/>
        </p:nvSpPr>
        <p:spPr>
          <a:xfrm>
            <a:off x="4209618" y="5796229"/>
            <a:ext cx="3674177" cy="923330"/>
          </a:xfrm>
          <a:prstGeom prst="rect">
            <a:avLst/>
          </a:prstGeom>
          <a:solidFill>
            <a:srgbClr val="000099"/>
          </a:solid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Outcome:</a:t>
            </a:r>
          </a:p>
          <a:p>
            <a:pPr marR="0" lvl="0" algn="ctr" defTabSz="457200" rtl="0" eaLnBrk="1" fontAlgn="auto" latinLnBrk="0" hangingPunct="1">
              <a:lnSpc>
                <a:spcPct val="100000"/>
              </a:lnSpc>
              <a:spcBef>
                <a:spcPts val="0"/>
              </a:spcBef>
              <a:spcAft>
                <a:spcPts val="0"/>
              </a:spcAft>
              <a:buClrTx/>
              <a:buSzTx/>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Preliminary Manufacturing Concept Review (PMCR)</a:t>
            </a:r>
          </a:p>
        </p:txBody>
      </p:sp>
    </p:spTree>
    <p:extLst>
      <p:ext uri="{BB962C8B-B14F-4D97-AF65-F5344CB8AC3E}">
        <p14:creationId xmlns:p14="http://schemas.microsoft.com/office/powerpoint/2010/main" val="119851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8326-724E-4909-8CBB-DD08EA3285E5}"/>
              </a:ext>
            </a:extLst>
          </p:cNvPr>
          <p:cNvSpPr>
            <a:spLocks noGrp="1"/>
          </p:cNvSpPr>
          <p:nvPr>
            <p:ph type="title"/>
          </p:nvPr>
        </p:nvSpPr>
        <p:spPr/>
        <p:txBody>
          <a:bodyPr/>
          <a:lstStyle/>
          <a:p>
            <a:r>
              <a:rPr lang="en-US" dirty="0"/>
              <a:t>Classification</a:t>
            </a:r>
          </a:p>
        </p:txBody>
      </p:sp>
      <p:pic>
        <p:nvPicPr>
          <p:cNvPr id="7" name="Picture 6">
            <a:extLst>
              <a:ext uri="{FF2B5EF4-FFF2-40B4-BE49-F238E27FC236}">
                <a16:creationId xmlns:a16="http://schemas.microsoft.com/office/drawing/2014/main" id="{26E8C89D-FDFC-49F8-BE1A-420506BDDB3A}"/>
              </a:ext>
            </a:extLst>
          </p:cNvPr>
          <p:cNvPicPr>
            <a:picLocks noChangeAspect="1"/>
          </p:cNvPicPr>
          <p:nvPr/>
        </p:nvPicPr>
        <p:blipFill>
          <a:blip r:embed="rId2"/>
          <a:stretch>
            <a:fillRect/>
          </a:stretch>
        </p:blipFill>
        <p:spPr>
          <a:xfrm>
            <a:off x="178702" y="1736900"/>
            <a:ext cx="5774109" cy="3158257"/>
          </a:xfrm>
          <a:prstGeom prst="rect">
            <a:avLst/>
          </a:prstGeom>
        </p:spPr>
      </p:pic>
      <p:pic>
        <p:nvPicPr>
          <p:cNvPr id="9" name="Picture 8">
            <a:extLst>
              <a:ext uri="{FF2B5EF4-FFF2-40B4-BE49-F238E27FC236}">
                <a16:creationId xmlns:a16="http://schemas.microsoft.com/office/drawing/2014/main" id="{9DE14A5B-4329-416F-B4FD-16B6A27C4993}"/>
              </a:ext>
            </a:extLst>
          </p:cNvPr>
          <p:cNvPicPr>
            <a:picLocks noChangeAspect="1"/>
          </p:cNvPicPr>
          <p:nvPr/>
        </p:nvPicPr>
        <p:blipFill>
          <a:blip r:embed="rId3"/>
          <a:stretch>
            <a:fillRect/>
          </a:stretch>
        </p:blipFill>
        <p:spPr>
          <a:xfrm>
            <a:off x="6349258" y="1598629"/>
            <a:ext cx="5470752" cy="1325562"/>
          </a:xfrm>
          <a:prstGeom prst="rect">
            <a:avLst/>
          </a:prstGeom>
        </p:spPr>
      </p:pic>
      <p:sp>
        <p:nvSpPr>
          <p:cNvPr id="10" name="Text Placeholder 4">
            <a:extLst>
              <a:ext uri="{FF2B5EF4-FFF2-40B4-BE49-F238E27FC236}">
                <a16:creationId xmlns:a16="http://schemas.microsoft.com/office/drawing/2014/main" id="{B98975A0-CB9E-4937-89BC-7979E51F59D1}"/>
              </a:ext>
            </a:extLst>
          </p:cNvPr>
          <p:cNvSpPr txBox="1">
            <a:spLocks/>
          </p:cNvSpPr>
          <p:nvPr/>
        </p:nvSpPr>
        <p:spPr>
          <a:xfrm>
            <a:off x="486864" y="895105"/>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NASA-STD-6030</a:t>
            </a:r>
            <a:endParaRPr lang="en-US" dirty="0"/>
          </a:p>
        </p:txBody>
      </p:sp>
      <p:sp>
        <p:nvSpPr>
          <p:cNvPr id="11" name="Text Placeholder 6">
            <a:extLst>
              <a:ext uri="{FF2B5EF4-FFF2-40B4-BE49-F238E27FC236}">
                <a16:creationId xmlns:a16="http://schemas.microsoft.com/office/drawing/2014/main" id="{0D3BBFDF-9B32-4059-B882-D0B8FB1D0D86}"/>
              </a:ext>
            </a:extLst>
          </p:cNvPr>
          <p:cNvSpPr txBox="1">
            <a:spLocks/>
          </p:cNvSpPr>
          <p:nvPr/>
        </p:nvSpPr>
        <p:spPr>
          <a:xfrm>
            <a:off x="6493040" y="895105"/>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t>ECSS-Q-ST-70-80C</a:t>
            </a:r>
            <a:endParaRPr lang="en-US" dirty="0"/>
          </a:p>
        </p:txBody>
      </p:sp>
      <p:sp>
        <p:nvSpPr>
          <p:cNvPr id="15" name="TextBox 14">
            <a:extLst>
              <a:ext uri="{FF2B5EF4-FFF2-40B4-BE49-F238E27FC236}">
                <a16:creationId xmlns:a16="http://schemas.microsoft.com/office/drawing/2014/main" id="{ECEEB4D3-A5A8-4990-AB1D-27A9A08256F0}"/>
              </a:ext>
            </a:extLst>
          </p:cNvPr>
          <p:cNvSpPr txBox="1"/>
          <p:nvPr/>
        </p:nvSpPr>
        <p:spPr>
          <a:xfrm>
            <a:off x="337934" y="5962895"/>
            <a:ext cx="6011323" cy="646331"/>
          </a:xfrm>
          <a:prstGeom prst="rect">
            <a:avLst/>
          </a:prstGeom>
          <a:solidFill>
            <a:srgbClr val="000099"/>
          </a:solid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Detailed Decision Path </a:t>
            </a:r>
            <a:r>
              <a:rPr lang="en-US" b="1" dirty="0">
                <a:solidFill>
                  <a:prstClr val="white"/>
                </a:solidFill>
                <a:latin typeface="Calibri" panose="020F0502020204030204"/>
              </a:rPr>
              <a:t>drives Classification</a:t>
            </a:r>
          </a:p>
          <a:p>
            <a:pPr marR="0" lvl="0" algn="ctr"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Each Specification </a:t>
            </a:r>
            <a:r>
              <a:rPr lang="en-US" b="1" dirty="0">
                <a:solidFill>
                  <a:prstClr val="white"/>
                </a:solidFill>
                <a:latin typeface="Calibri" panose="020F0502020204030204"/>
              </a:rPr>
              <a:t>Us</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es Classification to </a:t>
            </a:r>
            <a:r>
              <a:rPr lang="en-US" b="1" dirty="0">
                <a:solidFill>
                  <a:prstClr val="white"/>
                </a:solidFill>
                <a:latin typeface="Calibri" panose="020F0502020204030204"/>
              </a:rPr>
              <a:t>D</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rive </a:t>
            </a:r>
            <a:r>
              <a:rPr lang="en-US" b="1" dirty="0">
                <a:solidFill>
                  <a:prstClr val="white"/>
                </a:solidFill>
                <a:latin typeface="Calibri" panose="020F0502020204030204"/>
              </a:rPr>
              <a:t>Requirements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7BEE95A-EC5B-4F21-BC3E-5072C8B670E8}"/>
              </a:ext>
            </a:extLst>
          </p:cNvPr>
          <p:cNvSpPr txBox="1"/>
          <p:nvPr/>
        </p:nvSpPr>
        <p:spPr>
          <a:xfrm>
            <a:off x="6274111" y="2843142"/>
            <a:ext cx="5774108"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a:t>Critical: resulting in temporarily disabling but not life threatening injury, temporary occupational illness, major detrimental environmental effects, major damage to public or private properties, major damage to interfacing flight systems or major damage to ground facilities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Safety Class 1.1 and 1.2: Failure results in a loss of spacecraft, major components, loss of life, or loss of control of the spacecraft. </a:t>
            </a:r>
          </a:p>
          <a:p>
            <a:pPr marL="285750" indent="-285750">
              <a:buFont typeface="Wingdings" panose="05000000000000000000" pitchFamily="2" charset="2"/>
              <a:buChar char="Ø"/>
            </a:pPr>
            <a:r>
              <a:rPr lang="en-US" dirty="0"/>
              <a:t>Safety Class 2: Failure can reduce the efficiency of the  system but not cause the loss of the spacecraft.</a:t>
            </a:r>
          </a:p>
          <a:p>
            <a:pPr marL="285750" indent="-285750">
              <a:buFont typeface="Wingdings" panose="05000000000000000000" pitchFamily="2" charset="2"/>
              <a:buChar char="Ø"/>
            </a:pPr>
            <a:r>
              <a:rPr lang="en-US" dirty="0"/>
              <a:t>Safety Class 3: Contained so that failure does not affect other flight elements. Require minimal integrity verification. Controls are mainly visual.</a:t>
            </a:r>
          </a:p>
        </p:txBody>
      </p:sp>
      <p:sp>
        <p:nvSpPr>
          <p:cNvPr id="17" name="TextBox 16">
            <a:extLst>
              <a:ext uri="{FF2B5EF4-FFF2-40B4-BE49-F238E27FC236}">
                <a16:creationId xmlns:a16="http://schemas.microsoft.com/office/drawing/2014/main" id="{13C8948B-932C-428E-9536-53803191FE9E}"/>
              </a:ext>
            </a:extLst>
          </p:cNvPr>
          <p:cNvSpPr txBox="1"/>
          <p:nvPr/>
        </p:nvSpPr>
        <p:spPr>
          <a:xfrm>
            <a:off x="156410" y="4936205"/>
            <a:ext cx="6336630" cy="646331"/>
          </a:xfrm>
          <a:prstGeom prst="rect">
            <a:avLst/>
          </a:prstGeom>
          <a:noFill/>
        </p:spPr>
        <p:txBody>
          <a:bodyPr wrap="square">
            <a:spAutoFit/>
          </a:bodyPr>
          <a:lstStyle/>
          <a:p>
            <a:pPr algn="ctr"/>
            <a:r>
              <a:rPr lang="en-US" b="1" u="sng" dirty="0"/>
              <a:t>ECSS-Q-ST-70-80C, Safety Class Rough Translation:</a:t>
            </a:r>
          </a:p>
          <a:p>
            <a:pPr algn="ctr"/>
            <a:r>
              <a:rPr lang="en-US" b="1" u="sng" dirty="0"/>
              <a:t>1.1-1.2                                 2-3                                      3</a:t>
            </a:r>
          </a:p>
        </p:txBody>
      </p:sp>
    </p:spTree>
    <p:extLst>
      <p:ext uri="{BB962C8B-B14F-4D97-AF65-F5344CB8AC3E}">
        <p14:creationId xmlns:p14="http://schemas.microsoft.com/office/powerpoint/2010/main" val="262550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8326-724E-4909-8CBB-DD08EA3285E5}"/>
              </a:ext>
            </a:extLst>
          </p:cNvPr>
          <p:cNvSpPr>
            <a:spLocks noGrp="1"/>
          </p:cNvSpPr>
          <p:nvPr>
            <p:ph type="title"/>
          </p:nvPr>
        </p:nvSpPr>
        <p:spPr/>
        <p:txBody>
          <a:bodyPr/>
          <a:lstStyle/>
          <a:p>
            <a:r>
              <a:rPr lang="en-US" dirty="0"/>
              <a:t>Classification</a:t>
            </a:r>
          </a:p>
        </p:txBody>
      </p:sp>
      <p:pic>
        <p:nvPicPr>
          <p:cNvPr id="7" name="Picture 6">
            <a:extLst>
              <a:ext uri="{FF2B5EF4-FFF2-40B4-BE49-F238E27FC236}">
                <a16:creationId xmlns:a16="http://schemas.microsoft.com/office/drawing/2014/main" id="{26E8C89D-FDFC-49F8-BE1A-420506BDDB3A}"/>
              </a:ext>
            </a:extLst>
          </p:cNvPr>
          <p:cNvPicPr>
            <a:picLocks noChangeAspect="1"/>
          </p:cNvPicPr>
          <p:nvPr/>
        </p:nvPicPr>
        <p:blipFill>
          <a:blip r:embed="rId2"/>
          <a:stretch>
            <a:fillRect/>
          </a:stretch>
        </p:blipFill>
        <p:spPr>
          <a:xfrm>
            <a:off x="178702" y="1736900"/>
            <a:ext cx="5774109" cy="3158257"/>
          </a:xfrm>
          <a:prstGeom prst="rect">
            <a:avLst/>
          </a:prstGeom>
        </p:spPr>
      </p:pic>
      <p:sp>
        <p:nvSpPr>
          <p:cNvPr id="10" name="Text Placeholder 4">
            <a:extLst>
              <a:ext uri="{FF2B5EF4-FFF2-40B4-BE49-F238E27FC236}">
                <a16:creationId xmlns:a16="http://schemas.microsoft.com/office/drawing/2014/main" id="{B98975A0-CB9E-4937-89BC-7979E51F59D1}"/>
              </a:ext>
            </a:extLst>
          </p:cNvPr>
          <p:cNvSpPr txBox="1">
            <a:spLocks/>
          </p:cNvSpPr>
          <p:nvPr/>
        </p:nvSpPr>
        <p:spPr>
          <a:xfrm>
            <a:off x="839788" y="1138989"/>
            <a:ext cx="2785725" cy="58002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u="sng" dirty="0"/>
              <a:t>NASA-STD-6030</a:t>
            </a:r>
          </a:p>
        </p:txBody>
      </p:sp>
      <p:sp>
        <p:nvSpPr>
          <p:cNvPr id="11" name="Text Placeholder 6">
            <a:extLst>
              <a:ext uri="{FF2B5EF4-FFF2-40B4-BE49-F238E27FC236}">
                <a16:creationId xmlns:a16="http://schemas.microsoft.com/office/drawing/2014/main" id="{0D3BBFDF-9B32-4059-B882-D0B8FB1D0D86}"/>
              </a:ext>
            </a:extLst>
          </p:cNvPr>
          <p:cNvSpPr txBox="1">
            <a:spLocks/>
          </p:cNvSpPr>
          <p:nvPr/>
        </p:nvSpPr>
        <p:spPr>
          <a:xfrm>
            <a:off x="7253104" y="1380354"/>
            <a:ext cx="3966413" cy="356546"/>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b="0" dirty="0"/>
              <a:t>How its Defined</a:t>
            </a:r>
            <a:endParaRPr lang="en-US" dirty="0"/>
          </a:p>
        </p:txBody>
      </p:sp>
      <p:sp>
        <p:nvSpPr>
          <p:cNvPr id="15" name="TextBox 14">
            <a:extLst>
              <a:ext uri="{FF2B5EF4-FFF2-40B4-BE49-F238E27FC236}">
                <a16:creationId xmlns:a16="http://schemas.microsoft.com/office/drawing/2014/main" id="{ECEEB4D3-A5A8-4990-AB1D-27A9A08256F0}"/>
              </a:ext>
            </a:extLst>
          </p:cNvPr>
          <p:cNvSpPr txBox="1"/>
          <p:nvPr/>
        </p:nvSpPr>
        <p:spPr>
          <a:xfrm>
            <a:off x="337934" y="5962895"/>
            <a:ext cx="6011323" cy="646331"/>
          </a:xfrm>
          <a:prstGeom prst="rect">
            <a:avLst/>
          </a:prstGeom>
          <a:solidFill>
            <a:srgbClr val="000099"/>
          </a:solid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Detailed Decision Path </a:t>
            </a:r>
            <a:r>
              <a:rPr lang="en-US" b="1" dirty="0">
                <a:solidFill>
                  <a:prstClr val="white"/>
                </a:solidFill>
                <a:latin typeface="Calibri" panose="020F0502020204030204"/>
              </a:rPr>
              <a:t>drives Classification</a:t>
            </a:r>
          </a:p>
          <a:p>
            <a:pPr marR="0" lvl="0" algn="ctr"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Each Specification </a:t>
            </a:r>
            <a:r>
              <a:rPr lang="en-US" b="1" dirty="0">
                <a:solidFill>
                  <a:prstClr val="white"/>
                </a:solidFill>
                <a:latin typeface="Calibri" panose="020F0502020204030204"/>
              </a:rPr>
              <a:t>Us</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es Classification to </a:t>
            </a:r>
            <a:r>
              <a:rPr lang="en-US" b="1" dirty="0">
                <a:solidFill>
                  <a:prstClr val="white"/>
                </a:solidFill>
                <a:latin typeface="Calibri" panose="020F0502020204030204"/>
              </a:rPr>
              <a:t>D</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rive </a:t>
            </a:r>
            <a:r>
              <a:rPr lang="en-US" b="1" dirty="0">
                <a:solidFill>
                  <a:prstClr val="white"/>
                </a:solidFill>
                <a:latin typeface="Calibri" panose="020F0502020204030204"/>
              </a:rPr>
              <a:t>Requirements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7BEE95A-EC5B-4F21-BC3E-5072C8B670E8}"/>
              </a:ext>
            </a:extLst>
          </p:cNvPr>
          <p:cNvSpPr txBox="1"/>
          <p:nvPr/>
        </p:nvSpPr>
        <p:spPr>
          <a:xfrm>
            <a:off x="6349257" y="1642813"/>
            <a:ext cx="5774108"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t>ECSS classification is defined by agreements by the customer and the design authority </a:t>
            </a:r>
          </a:p>
          <a:p>
            <a:pPr marL="285750" indent="-285750">
              <a:buFont typeface="Wingdings" panose="05000000000000000000" pitchFamily="2" charset="2"/>
              <a:buChar char="Ø"/>
            </a:pPr>
            <a:r>
              <a:rPr lang="en-US" dirty="0"/>
              <a:t>NASA classification is a defined framework for all programs</a:t>
            </a:r>
          </a:p>
        </p:txBody>
      </p:sp>
      <p:sp>
        <p:nvSpPr>
          <p:cNvPr id="17" name="TextBox 16">
            <a:extLst>
              <a:ext uri="{FF2B5EF4-FFF2-40B4-BE49-F238E27FC236}">
                <a16:creationId xmlns:a16="http://schemas.microsoft.com/office/drawing/2014/main" id="{13C8948B-932C-428E-9536-53803191FE9E}"/>
              </a:ext>
            </a:extLst>
          </p:cNvPr>
          <p:cNvSpPr txBox="1"/>
          <p:nvPr/>
        </p:nvSpPr>
        <p:spPr>
          <a:xfrm>
            <a:off x="156410" y="4936205"/>
            <a:ext cx="6336630" cy="646331"/>
          </a:xfrm>
          <a:prstGeom prst="rect">
            <a:avLst/>
          </a:prstGeom>
          <a:noFill/>
        </p:spPr>
        <p:txBody>
          <a:bodyPr wrap="square">
            <a:spAutoFit/>
          </a:bodyPr>
          <a:lstStyle/>
          <a:p>
            <a:pPr algn="ctr"/>
            <a:r>
              <a:rPr lang="en-US" b="1" u="sng" dirty="0"/>
              <a:t>ECSS-Q-ST-70-80C, Safety Class Rough Translation:</a:t>
            </a:r>
          </a:p>
          <a:p>
            <a:pPr algn="ctr"/>
            <a:r>
              <a:rPr lang="en-US" b="1" u="sng" dirty="0"/>
              <a:t>1.1-1.2                                 2-3                                      3</a:t>
            </a:r>
          </a:p>
        </p:txBody>
      </p:sp>
      <p:sp>
        <p:nvSpPr>
          <p:cNvPr id="12" name="Text Placeholder 6">
            <a:extLst>
              <a:ext uri="{FF2B5EF4-FFF2-40B4-BE49-F238E27FC236}">
                <a16:creationId xmlns:a16="http://schemas.microsoft.com/office/drawing/2014/main" id="{B02E088C-2E0B-494A-9E9E-1D29C9E7F7F8}"/>
              </a:ext>
            </a:extLst>
          </p:cNvPr>
          <p:cNvSpPr txBox="1">
            <a:spLocks/>
          </p:cNvSpPr>
          <p:nvPr/>
        </p:nvSpPr>
        <p:spPr>
          <a:xfrm>
            <a:off x="7253104" y="2991210"/>
            <a:ext cx="3966413" cy="356546"/>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b="0" dirty="0"/>
              <a:t>How its Recorded</a:t>
            </a:r>
            <a:endParaRPr lang="en-US" dirty="0"/>
          </a:p>
        </p:txBody>
      </p:sp>
      <p:sp>
        <p:nvSpPr>
          <p:cNvPr id="13" name="TextBox 12">
            <a:extLst>
              <a:ext uri="{FF2B5EF4-FFF2-40B4-BE49-F238E27FC236}">
                <a16:creationId xmlns:a16="http://schemas.microsoft.com/office/drawing/2014/main" id="{0722EF77-02F4-4E87-9FA6-8D837983B01D}"/>
              </a:ext>
            </a:extLst>
          </p:cNvPr>
          <p:cNvSpPr txBox="1"/>
          <p:nvPr/>
        </p:nvSpPr>
        <p:spPr>
          <a:xfrm>
            <a:off x="6349257" y="3253669"/>
            <a:ext cx="5774108"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t>ECSS framework: Annex A, Preliminary Manufacturing Concept Review</a:t>
            </a:r>
          </a:p>
          <a:p>
            <a:pPr marL="285750" indent="-285750">
              <a:buFont typeface="Wingdings" panose="05000000000000000000" pitchFamily="2" charset="2"/>
              <a:buChar char="Ø"/>
            </a:pPr>
            <a:r>
              <a:rPr lang="en-US" dirty="0"/>
              <a:t>NASA framework: AM Control Plan at a program level, then in the Part Production Plan at the part level</a:t>
            </a:r>
          </a:p>
        </p:txBody>
      </p:sp>
    </p:spTree>
    <p:extLst>
      <p:ext uri="{BB962C8B-B14F-4D97-AF65-F5344CB8AC3E}">
        <p14:creationId xmlns:p14="http://schemas.microsoft.com/office/powerpoint/2010/main" val="1715721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DCDA79D-F770-4A9F-BCB9-6D9A29BB51D1}"/>
              </a:ext>
            </a:extLst>
          </p:cNvPr>
          <p:cNvPicPr>
            <a:picLocks noChangeAspect="1"/>
          </p:cNvPicPr>
          <p:nvPr/>
        </p:nvPicPr>
        <p:blipFill rotWithShape="1">
          <a:blip r:embed="rId3"/>
          <a:srcRect t="-1" b="608"/>
          <a:stretch/>
        </p:blipFill>
        <p:spPr>
          <a:xfrm>
            <a:off x="8418654" y="1695594"/>
            <a:ext cx="3631869" cy="5129411"/>
          </a:xfrm>
          <a:prstGeom prst="rect">
            <a:avLst/>
          </a:prstGeom>
        </p:spPr>
      </p:pic>
      <p:pic>
        <p:nvPicPr>
          <p:cNvPr id="15" name="Picture 14">
            <a:extLst>
              <a:ext uri="{FF2B5EF4-FFF2-40B4-BE49-F238E27FC236}">
                <a16:creationId xmlns:a16="http://schemas.microsoft.com/office/drawing/2014/main" id="{4A97EE54-856D-4DF2-92B7-5F62303296C0}"/>
              </a:ext>
            </a:extLst>
          </p:cNvPr>
          <p:cNvPicPr>
            <a:picLocks noChangeAspect="1"/>
          </p:cNvPicPr>
          <p:nvPr/>
        </p:nvPicPr>
        <p:blipFill>
          <a:blip r:embed="rId4"/>
          <a:stretch>
            <a:fillRect/>
          </a:stretch>
        </p:blipFill>
        <p:spPr>
          <a:xfrm>
            <a:off x="145379" y="1697232"/>
            <a:ext cx="3674177" cy="5160768"/>
          </a:xfrm>
          <a:prstGeom prst="rect">
            <a:avLst/>
          </a:prstGeom>
        </p:spPr>
      </p:pic>
      <p:pic>
        <p:nvPicPr>
          <p:cNvPr id="23" name="Picture 22">
            <a:extLst>
              <a:ext uri="{FF2B5EF4-FFF2-40B4-BE49-F238E27FC236}">
                <a16:creationId xmlns:a16="http://schemas.microsoft.com/office/drawing/2014/main" id="{107C0720-BEEF-4448-B161-DF96BED4B290}"/>
              </a:ext>
            </a:extLst>
          </p:cNvPr>
          <p:cNvPicPr>
            <a:picLocks noChangeAspect="1"/>
          </p:cNvPicPr>
          <p:nvPr/>
        </p:nvPicPr>
        <p:blipFill>
          <a:blip r:embed="rId5"/>
          <a:stretch>
            <a:fillRect/>
          </a:stretch>
        </p:blipFill>
        <p:spPr>
          <a:xfrm>
            <a:off x="9843151" y="1367993"/>
            <a:ext cx="790282" cy="349285"/>
          </a:xfrm>
          <a:prstGeom prst="rect">
            <a:avLst/>
          </a:prstGeom>
        </p:spPr>
      </p:pic>
      <p:pic>
        <p:nvPicPr>
          <p:cNvPr id="24" name="Picture 23">
            <a:extLst>
              <a:ext uri="{FF2B5EF4-FFF2-40B4-BE49-F238E27FC236}">
                <a16:creationId xmlns:a16="http://schemas.microsoft.com/office/drawing/2014/main" id="{E8755082-BCDF-48AA-A44F-0AEB0F028BC9}"/>
              </a:ext>
            </a:extLst>
          </p:cNvPr>
          <p:cNvPicPr>
            <a:picLocks noChangeAspect="1"/>
          </p:cNvPicPr>
          <p:nvPr/>
        </p:nvPicPr>
        <p:blipFill>
          <a:blip r:embed="rId6"/>
          <a:stretch>
            <a:fillRect/>
          </a:stretch>
        </p:blipFill>
        <p:spPr>
          <a:xfrm>
            <a:off x="1533408" y="1367993"/>
            <a:ext cx="900035" cy="326991"/>
          </a:xfrm>
          <a:prstGeom prst="rect">
            <a:avLst/>
          </a:prstGeom>
        </p:spPr>
      </p:pic>
      <p:sp>
        <p:nvSpPr>
          <p:cNvPr id="7" name="Title 6">
            <a:extLst>
              <a:ext uri="{FF2B5EF4-FFF2-40B4-BE49-F238E27FC236}">
                <a16:creationId xmlns:a16="http://schemas.microsoft.com/office/drawing/2014/main" id="{1F3AA30E-B557-49E7-9B73-D33021083290}"/>
              </a:ext>
            </a:extLst>
          </p:cNvPr>
          <p:cNvSpPr>
            <a:spLocks noGrp="1"/>
          </p:cNvSpPr>
          <p:nvPr>
            <p:ph type="title"/>
          </p:nvPr>
        </p:nvSpPr>
        <p:spPr/>
        <p:txBody>
          <a:bodyPr>
            <a:normAutofit/>
          </a:bodyPr>
          <a:lstStyle/>
          <a:p>
            <a:r>
              <a:rPr lang="en-US" dirty="0"/>
              <a:t>Organization- Verification Phase</a:t>
            </a:r>
          </a:p>
        </p:txBody>
      </p:sp>
      <p:sp>
        <p:nvSpPr>
          <p:cNvPr id="12" name="TextBox 11">
            <a:extLst>
              <a:ext uri="{FF2B5EF4-FFF2-40B4-BE49-F238E27FC236}">
                <a16:creationId xmlns:a16="http://schemas.microsoft.com/office/drawing/2014/main" id="{E55C9364-7EB8-44D2-B233-823CF91B5586}"/>
              </a:ext>
            </a:extLst>
          </p:cNvPr>
          <p:cNvSpPr txBox="1"/>
          <p:nvPr/>
        </p:nvSpPr>
        <p:spPr>
          <a:xfrm>
            <a:off x="4328360" y="1587505"/>
            <a:ext cx="3513434" cy="4801314"/>
          </a:xfrm>
          <a:prstGeom prst="rect">
            <a:avLst/>
          </a:prstGeom>
          <a:noFill/>
        </p:spPr>
        <p:txBody>
          <a:bodyPr wrap="square" rtlCol="0">
            <a:spAutoFit/>
          </a:bodyPr>
          <a:lstStyle/>
          <a:p>
            <a:pPr algn="ctr"/>
            <a:r>
              <a:rPr lang="en-US" dirty="0"/>
              <a:t> 2 Phase Verification, Metallurgical verification and mechanical test</a:t>
            </a:r>
          </a:p>
          <a:p>
            <a:pPr algn="ctr"/>
            <a:r>
              <a:rPr lang="en-US" dirty="0"/>
              <a:t>Addressing:</a:t>
            </a:r>
          </a:p>
          <a:p>
            <a:pPr marL="342900" indent="-342900" algn="ctr">
              <a:buAutoNum type="arabicPeriod"/>
            </a:pPr>
            <a:r>
              <a:rPr lang="en-US" u="sng" dirty="0"/>
              <a:t>preliminary Additive Manufacturing Procedure (</a:t>
            </a:r>
            <a:r>
              <a:rPr lang="en-US" u="sng" dirty="0" err="1"/>
              <a:t>pAMP</a:t>
            </a:r>
            <a:r>
              <a:rPr lang="en-US" u="sng" dirty="0"/>
              <a:t>)</a:t>
            </a:r>
          </a:p>
          <a:p>
            <a:pPr marL="342900" indent="-342900" algn="ctr">
              <a:buFontTx/>
              <a:buAutoNum type="arabicPeriod"/>
            </a:pPr>
            <a:r>
              <a:rPr lang="en-US" u="sng" dirty="0"/>
              <a:t>Additive Manufacturing Verification Plan and Report</a:t>
            </a:r>
          </a:p>
          <a:p>
            <a:pPr marL="342900" indent="-342900" algn="ctr">
              <a:buFontTx/>
              <a:buAutoNum type="arabicPeriod"/>
            </a:pPr>
            <a:r>
              <a:rPr lang="en-US" u="sng" dirty="0"/>
              <a:t>Additive Manufacturing Procedure (AMP) </a:t>
            </a:r>
          </a:p>
          <a:p>
            <a:pPr algn="ctr"/>
            <a:r>
              <a:rPr lang="en-US" dirty="0"/>
              <a:t>4. preliminary Hardware Fabrication Procedure (</a:t>
            </a:r>
            <a:r>
              <a:rPr lang="en-US" dirty="0" err="1"/>
              <a:t>pHPF</a:t>
            </a:r>
            <a:r>
              <a:rPr lang="en-US" dirty="0"/>
              <a:t>) </a:t>
            </a:r>
          </a:p>
          <a:p>
            <a:pPr algn="ctr"/>
            <a:r>
              <a:rPr lang="en-US" dirty="0"/>
              <a:t>5. Prototype Verification Plan and Report</a:t>
            </a:r>
          </a:p>
          <a:p>
            <a:pPr algn="ctr"/>
            <a:r>
              <a:rPr lang="en-US" dirty="0"/>
              <a:t>6. Hardware Fabrication Procedure (HPF)</a:t>
            </a:r>
          </a:p>
          <a:p>
            <a:pPr algn="ctr"/>
            <a:endParaRPr lang="en-US" dirty="0"/>
          </a:p>
        </p:txBody>
      </p:sp>
      <p:sp>
        <p:nvSpPr>
          <p:cNvPr id="6" name="Content Placeholder 10">
            <a:extLst>
              <a:ext uri="{FF2B5EF4-FFF2-40B4-BE49-F238E27FC236}">
                <a16:creationId xmlns:a16="http://schemas.microsoft.com/office/drawing/2014/main" id="{AD5E382D-3CFB-49D0-BD92-E7BEEF139123}"/>
              </a:ext>
            </a:extLst>
          </p:cNvPr>
          <p:cNvSpPr txBox="1">
            <a:spLocks/>
          </p:cNvSpPr>
          <p:nvPr/>
        </p:nvSpPr>
        <p:spPr>
          <a:xfrm>
            <a:off x="8597991" y="2736622"/>
            <a:ext cx="2696335" cy="2807298"/>
          </a:xfrm>
          <a:prstGeom prst="rect">
            <a:avLst/>
          </a:prstGeom>
          <a:ln w="28575">
            <a:solidFill>
              <a:srgbClr val="FF0000"/>
            </a:solidFill>
          </a:ln>
        </p:spPr>
        <p:txBody>
          <a:bodyPr>
            <a:normAutofit/>
          </a:bodyPr>
          <a:lstStyle>
            <a:defPPr>
              <a:defRPr lang="en-US"/>
            </a:defPPr>
            <a:lvl1pPr marL="228600" indent="-228600" defTabSz="914400">
              <a:lnSpc>
                <a:spcPct val="90000"/>
              </a:lnSpc>
              <a:spcBef>
                <a:spcPts val="1000"/>
              </a:spcBef>
              <a:buFont typeface="Arial" panose="020B0604020202020204" pitchFamily="34" charset="0"/>
              <a:buChar char="•"/>
              <a:defRPr sz="28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Oval 15">
            <a:extLst>
              <a:ext uri="{FF2B5EF4-FFF2-40B4-BE49-F238E27FC236}">
                <a16:creationId xmlns:a16="http://schemas.microsoft.com/office/drawing/2014/main" id="{7CBF1B14-C06C-46C4-B711-B14D0EECEB46}"/>
              </a:ext>
            </a:extLst>
          </p:cNvPr>
          <p:cNvSpPr/>
          <p:nvPr/>
        </p:nvSpPr>
        <p:spPr>
          <a:xfrm>
            <a:off x="8725977" y="3079429"/>
            <a:ext cx="2497509" cy="999553"/>
          </a:xfrm>
          <a:prstGeom prst="ellipse">
            <a:avLst/>
          </a:prstGeom>
          <a:ln w="28575">
            <a:solidFill>
              <a:srgbClr val="FF0000"/>
            </a:solidFill>
          </a:ln>
        </p:spPr>
        <p:txBody>
          <a:bodyPr>
            <a:normAutofit/>
          </a:bodyPr>
          <a:lstStyle/>
          <a:p>
            <a:pPr marL="228600" indent="-228600" defTabSz="914400">
              <a:lnSpc>
                <a:spcPct val="90000"/>
              </a:lnSpc>
              <a:spcBef>
                <a:spcPts val="1000"/>
              </a:spcBef>
              <a:buFont typeface="Arial" panose="020B0604020202020204" pitchFamily="34" charset="0"/>
              <a:buChar char="•"/>
            </a:pPr>
            <a:endParaRPr lang="en-US" sz="2800">
              <a:solidFill>
                <a:schemeClr val="tx1"/>
              </a:solidFill>
            </a:endParaRPr>
          </a:p>
        </p:txBody>
      </p:sp>
      <p:sp>
        <p:nvSpPr>
          <p:cNvPr id="17" name="Oval 16">
            <a:extLst>
              <a:ext uri="{FF2B5EF4-FFF2-40B4-BE49-F238E27FC236}">
                <a16:creationId xmlns:a16="http://schemas.microsoft.com/office/drawing/2014/main" id="{571B0745-CD00-4D78-B648-B776483F2E14}"/>
              </a:ext>
            </a:extLst>
          </p:cNvPr>
          <p:cNvSpPr/>
          <p:nvPr/>
        </p:nvSpPr>
        <p:spPr>
          <a:xfrm>
            <a:off x="370937" y="1846236"/>
            <a:ext cx="1755273" cy="1582765"/>
          </a:xfrm>
          <a:prstGeom prst="ellipse">
            <a:avLst/>
          </a:prstGeom>
          <a:ln w="28575">
            <a:solidFill>
              <a:srgbClr val="FF0000"/>
            </a:solidFill>
          </a:ln>
        </p:spPr>
        <p:txBody>
          <a:bodyPr>
            <a:normAutofit/>
          </a:bodyPr>
          <a:lstStyle/>
          <a:p>
            <a:pPr marL="228600" indent="-228600" defTabSz="914400">
              <a:lnSpc>
                <a:spcPct val="90000"/>
              </a:lnSpc>
              <a:spcBef>
                <a:spcPts val="1000"/>
              </a:spcBef>
              <a:buFont typeface="Arial" panose="020B0604020202020204" pitchFamily="34" charset="0"/>
              <a:buChar char="•"/>
            </a:pPr>
            <a:endParaRPr lang="en-US" sz="2800" dirty="0">
              <a:solidFill>
                <a:schemeClr val="tx1"/>
              </a:solidFill>
            </a:endParaRPr>
          </a:p>
        </p:txBody>
      </p:sp>
      <p:sp>
        <p:nvSpPr>
          <p:cNvPr id="18" name="Oval 17">
            <a:extLst>
              <a:ext uri="{FF2B5EF4-FFF2-40B4-BE49-F238E27FC236}">
                <a16:creationId xmlns:a16="http://schemas.microsoft.com/office/drawing/2014/main" id="{4BA29D0C-4B9C-463F-B61A-931EB4F68DB7}"/>
              </a:ext>
            </a:extLst>
          </p:cNvPr>
          <p:cNvSpPr/>
          <p:nvPr/>
        </p:nvSpPr>
        <p:spPr>
          <a:xfrm>
            <a:off x="561176" y="3662273"/>
            <a:ext cx="1607040" cy="750216"/>
          </a:xfrm>
          <a:prstGeom prst="ellipse">
            <a:avLst/>
          </a:prstGeom>
          <a:ln w="28575">
            <a:solidFill>
              <a:srgbClr val="FF0000"/>
            </a:solidFill>
          </a:ln>
        </p:spPr>
        <p:txBody>
          <a:bodyPr>
            <a:normAutofit/>
          </a:bodyPr>
          <a:lstStyle/>
          <a:p>
            <a:pPr marL="228600" indent="-228600" defTabSz="914400">
              <a:lnSpc>
                <a:spcPct val="90000"/>
              </a:lnSpc>
              <a:spcBef>
                <a:spcPts val="1000"/>
              </a:spcBef>
              <a:buFont typeface="Arial" panose="020B0604020202020204" pitchFamily="34" charset="0"/>
              <a:buChar char="•"/>
            </a:pPr>
            <a:endParaRPr lang="en-US" sz="2800">
              <a:solidFill>
                <a:schemeClr val="tx1"/>
              </a:solidFill>
            </a:endParaRPr>
          </a:p>
        </p:txBody>
      </p:sp>
      <p:sp>
        <p:nvSpPr>
          <p:cNvPr id="19" name="TextBox 18">
            <a:extLst>
              <a:ext uri="{FF2B5EF4-FFF2-40B4-BE49-F238E27FC236}">
                <a16:creationId xmlns:a16="http://schemas.microsoft.com/office/drawing/2014/main" id="{C11D2AA8-9D32-41B6-975F-3E689246044A}"/>
              </a:ext>
            </a:extLst>
          </p:cNvPr>
          <p:cNvSpPr txBox="1"/>
          <p:nvPr/>
        </p:nvSpPr>
        <p:spPr>
          <a:xfrm>
            <a:off x="966368" y="1785210"/>
            <a:ext cx="564410" cy="276999"/>
          </a:xfrm>
          <a:prstGeom prst="rect">
            <a:avLst/>
          </a:prstGeom>
          <a:noFill/>
        </p:spPr>
        <p:txBody>
          <a:bodyPr wrap="square">
            <a:spAutoFit/>
          </a:bodyPr>
          <a:lstStyle/>
          <a:p>
            <a:r>
              <a:rPr lang="en-US" sz="1200" dirty="0" err="1">
                <a:solidFill>
                  <a:srgbClr val="FF0000"/>
                </a:solidFill>
              </a:rPr>
              <a:t>pAMP</a:t>
            </a:r>
            <a:endParaRPr lang="en-US" sz="1200" dirty="0">
              <a:solidFill>
                <a:srgbClr val="FF0000"/>
              </a:solidFill>
            </a:endParaRPr>
          </a:p>
        </p:txBody>
      </p:sp>
      <p:sp>
        <p:nvSpPr>
          <p:cNvPr id="20" name="TextBox 19">
            <a:extLst>
              <a:ext uri="{FF2B5EF4-FFF2-40B4-BE49-F238E27FC236}">
                <a16:creationId xmlns:a16="http://schemas.microsoft.com/office/drawing/2014/main" id="{ED3E78E8-2C9D-4D8A-B884-DD275E7C7AF4}"/>
              </a:ext>
            </a:extLst>
          </p:cNvPr>
          <p:cNvSpPr txBox="1"/>
          <p:nvPr/>
        </p:nvSpPr>
        <p:spPr>
          <a:xfrm>
            <a:off x="1050205" y="3152002"/>
            <a:ext cx="564410" cy="276999"/>
          </a:xfrm>
          <a:prstGeom prst="rect">
            <a:avLst/>
          </a:prstGeom>
          <a:noFill/>
        </p:spPr>
        <p:txBody>
          <a:bodyPr wrap="square">
            <a:spAutoFit/>
          </a:bodyPr>
          <a:lstStyle/>
          <a:p>
            <a:r>
              <a:rPr lang="en-US" sz="1200" dirty="0">
                <a:solidFill>
                  <a:srgbClr val="FF0000"/>
                </a:solidFill>
              </a:rPr>
              <a:t>AMP</a:t>
            </a:r>
          </a:p>
        </p:txBody>
      </p:sp>
      <p:sp>
        <p:nvSpPr>
          <p:cNvPr id="21" name="TextBox 20">
            <a:extLst>
              <a:ext uri="{FF2B5EF4-FFF2-40B4-BE49-F238E27FC236}">
                <a16:creationId xmlns:a16="http://schemas.microsoft.com/office/drawing/2014/main" id="{CF088751-9C56-4E53-8358-4FAAC44B03CE}"/>
              </a:ext>
            </a:extLst>
          </p:cNvPr>
          <p:cNvSpPr txBox="1"/>
          <p:nvPr/>
        </p:nvSpPr>
        <p:spPr>
          <a:xfrm>
            <a:off x="2004719" y="4130808"/>
            <a:ext cx="1062876" cy="276999"/>
          </a:xfrm>
          <a:prstGeom prst="rect">
            <a:avLst/>
          </a:prstGeom>
          <a:noFill/>
        </p:spPr>
        <p:txBody>
          <a:bodyPr wrap="square">
            <a:spAutoFit/>
          </a:bodyPr>
          <a:lstStyle/>
          <a:p>
            <a:r>
              <a:rPr lang="en-US" sz="1200" dirty="0">
                <a:solidFill>
                  <a:srgbClr val="FF0000"/>
                </a:solidFill>
              </a:rPr>
              <a:t>AMVP/AMVR</a:t>
            </a:r>
          </a:p>
        </p:txBody>
      </p:sp>
      <p:sp>
        <p:nvSpPr>
          <p:cNvPr id="22" name="Oval 21">
            <a:extLst>
              <a:ext uri="{FF2B5EF4-FFF2-40B4-BE49-F238E27FC236}">
                <a16:creationId xmlns:a16="http://schemas.microsoft.com/office/drawing/2014/main" id="{5408915E-DA7A-421A-8FAE-E66C212AC16B}"/>
              </a:ext>
            </a:extLst>
          </p:cNvPr>
          <p:cNvSpPr/>
          <p:nvPr/>
        </p:nvSpPr>
        <p:spPr>
          <a:xfrm>
            <a:off x="11361330" y="3874075"/>
            <a:ext cx="466664" cy="475593"/>
          </a:xfrm>
          <a:prstGeom prst="ellipse">
            <a:avLst/>
          </a:prstGeom>
          <a:ln w="28575">
            <a:solidFill>
              <a:srgbClr val="FF0000"/>
            </a:solidFill>
          </a:ln>
        </p:spPr>
        <p:txBody>
          <a:bodyPr>
            <a:normAutofit fontScale="70000" lnSpcReduction="20000"/>
          </a:bodyPr>
          <a:lstStyle/>
          <a:p>
            <a:pPr marL="228600" indent="-228600" defTabSz="914400">
              <a:lnSpc>
                <a:spcPct val="90000"/>
              </a:lnSpc>
              <a:spcBef>
                <a:spcPts val="1000"/>
              </a:spcBef>
              <a:buFont typeface="Arial" panose="020B0604020202020204" pitchFamily="34" charset="0"/>
              <a:buChar char="•"/>
            </a:pPr>
            <a:endParaRPr lang="en-US" sz="2800">
              <a:solidFill>
                <a:schemeClr val="tx1"/>
              </a:solidFill>
            </a:endParaRPr>
          </a:p>
        </p:txBody>
      </p:sp>
      <p:sp>
        <p:nvSpPr>
          <p:cNvPr id="25" name="TextBox 24">
            <a:extLst>
              <a:ext uri="{FF2B5EF4-FFF2-40B4-BE49-F238E27FC236}">
                <a16:creationId xmlns:a16="http://schemas.microsoft.com/office/drawing/2014/main" id="{89A81B49-AD82-4310-8C0F-CCD62A17964D}"/>
              </a:ext>
            </a:extLst>
          </p:cNvPr>
          <p:cNvSpPr txBox="1"/>
          <p:nvPr/>
        </p:nvSpPr>
        <p:spPr>
          <a:xfrm>
            <a:off x="5010590" y="1245917"/>
            <a:ext cx="2072234" cy="369332"/>
          </a:xfrm>
          <a:prstGeom prst="rect">
            <a:avLst/>
          </a:prstGeom>
          <a:noFill/>
        </p:spPr>
        <p:txBody>
          <a:bodyPr wrap="none" rtlCol="0">
            <a:spAutoFit/>
          </a:bodyPr>
          <a:lstStyle/>
          <a:p>
            <a:r>
              <a:rPr lang="en-US" dirty="0"/>
              <a:t>What are we doing?</a:t>
            </a:r>
          </a:p>
        </p:txBody>
      </p:sp>
      <p:sp>
        <p:nvSpPr>
          <p:cNvPr id="26" name="TextBox 25">
            <a:extLst>
              <a:ext uri="{FF2B5EF4-FFF2-40B4-BE49-F238E27FC236}">
                <a16:creationId xmlns:a16="http://schemas.microsoft.com/office/drawing/2014/main" id="{6392A9BC-C412-4DAC-8864-03EC392BB2D8}"/>
              </a:ext>
            </a:extLst>
          </p:cNvPr>
          <p:cNvSpPr txBox="1"/>
          <p:nvPr/>
        </p:nvSpPr>
        <p:spPr>
          <a:xfrm>
            <a:off x="4209618" y="6125145"/>
            <a:ext cx="3674177" cy="646331"/>
          </a:xfrm>
          <a:prstGeom prst="rect">
            <a:avLst/>
          </a:prstGeom>
          <a:solidFill>
            <a:srgbClr val="000099"/>
          </a:solid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Outcome:</a:t>
            </a:r>
          </a:p>
          <a:p>
            <a:pPr marR="0" lvl="0" algn="ctr" defTabSz="457200" rtl="0" eaLnBrk="1" fontAlgn="auto" latinLnBrk="0" hangingPunct="1">
              <a:lnSpc>
                <a:spcPct val="100000"/>
              </a:lnSpc>
              <a:spcBef>
                <a:spcPts val="0"/>
              </a:spcBef>
              <a:spcAft>
                <a:spcPts val="0"/>
              </a:spcAft>
              <a:buClrTx/>
              <a:buSzTx/>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Additive Manufacturing Procedure </a:t>
            </a:r>
          </a:p>
        </p:txBody>
      </p:sp>
    </p:spTree>
    <p:extLst>
      <p:ext uri="{BB962C8B-B14F-4D97-AF65-F5344CB8AC3E}">
        <p14:creationId xmlns:p14="http://schemas.microsoft.com/office/powerpoint/2010/main" val="3369497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10485</TotalTime>
  <Words>2054</Words>
  <Application>Microsoft Office PowerPoint</Application>
  <PresentationFormat>Widescreen</PresentationFormat>
  <Paragraphs>243</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NASA’s Motivation for AM Standard Development</vt:lpstr>
      <vt:lpstr>NASA &amp; ECSS Standards </vt:lpstr>
      <vt:lpstr>Applicability</vt:lpstr>
      <vt:lpstr>Organization</vt:lpstr>
      <vt:lpstr>Organization-AM Definition Phase</vt:lpstr>
      <vt:lpstr>Classification</vt:lpstr>
      <vt:lpstr>Classification</vt:lpstr>
      <vt:lpstr>Organization- Verification Phase</vt:lpstr>
      <vt:lpstr>Verification Phase</vt:lpstr>
      <vt:lpstr>Organization- Verification Phase</vt:lpstr>
      <vt:lpstr>Verification Phase</vt:lpstr>
      <vt:lpstr>Organization- Hardware Production</vt:lpstr>
      <vt:lpstr>Production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West, Brian M. (MSFC-EM42)</cp:lastModifiedBy>
  <cp:revision>110</cp:revision>
  <cp:lastPrinted>2022-03-04T13:53:03Z</cp:lastPrinted>
  <dcterms:created xsi:type="dcterms:W3CDTF">2019-02-19T16:08:52Z</dcterms:created>
  <dcterms:modified xsi:type="dcterms:W3CDTF">2022-03-07T21:30:19Z</dcterms:modified>
</cp:coreProperties>
</file>