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67" r:id="rId2"/>
    <p:sldId id="304" r:id="rId3"/>
    <p:sldId id="296" r:id="rId4"/>
    <p:sldId id="303" r:id="rId5"/>
    <p:sldId id="298" r:id="rId6"/>
    <p:sldId id="299" r:id="rId7"/>
    <p:sldId id="300" r:id="rId8"/>
    <p:sldId id="301" r:id="rId9"/>
    <p:sldId id="309" r:id="rId10"/>
    <p:sldId id="310" r:id="rId11"/>
    <p:sldId id="311" r:id="rId12"/>
    <p:sldId id="305" r:id="rId13"/>
    <p:sldId id="306" r:id="rId14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6"/>
      <p:bold r:id="rId17"/>
      <p:italic r:id="rId18"/>
      <p:boldItalic r:id="rId19"/>
    </p:embeddedFont>
    <p:embeddedFont>
      <p:font typeface="Open Sans Light" panose="020B0306030504020204" pitchFamily="34" charset="0"/>
      <p:regular r:id="rId20"/>
      <p:bold r:id="rId21"/>
      <p:italic r:id="rId22"/>
      <p:boldItalic r:id="rId23"/>
    </p:embeddedFont>
    <p:embeddedFont>
      <p:font typeface="Raleway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8" y="14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e5dc68c0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e5dc68c0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11518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5E5E5"/>
              </a:buClr>
              <a:buSzPts val="2800"/>
              <a:buFont typeface="Raleway"/>
              <a:buNone/>
              <a:defRPr sz="2800" b="1">
                <a:solidFill>
                  <a:srgbClr val="E5E5E5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E5E5"/>
              </a:buClr>
              <a:buSzPts val="1800"/>
              <a:buFont typeface="Open Sans"/>
              <a:buChar char="●"/>
              <a:defRPr sz="1800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○"/>
              <a:defRPr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■"/>
              <a:defRPr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●"/>
              <a:defRPr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○"/>
              <a:defRPr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■"/>
              <a:defRPr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●"/>
              <a:defRPr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○"/>
              <a:defRPr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E5E5E5"/>
              </a:buClr>
              <a:buSzPts val="1400"/>
              <a:buFont typeface="Open Sans"/>
              <a:buChar char="■"/>
              <a:defRPr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ti.gov/biblio/1559949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518F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>
            <a:spLocks noGrp="1"/>
          </p:cNvSpPr>
          <p:nvPr>
            <p:ph type="title"/>
          </p:nvPr>
        </p:nvSpPr>
        <p:spPr>
          <a:xfrm>
            <a:off x="3394553" y="1826375"/>
            <a:ext cx="5581997" cy="9356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E5E5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  <a:ea typeface="Raleway"/>
                <a:cs typeface="Raleway"/>
                <a:sym typeface="Raleway"/>
              </a:rPr>
              <a:t>2017-2021 Arctic Research Plan – A Modeling Perspective</a:t>
            </a:r>
            <a:endParaRPr b="1" dirty="0">
              <a:solidFill>
                <a:srgbClr val="E5E5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4" name="Google Shape;134;p24"/>
          <p:cNvSpPr txBox="1">
            <a:spLocks noGrp="1"/>
          </p:cNvSpPr>
          <p:nvPr>
            <p:ph type="body" idx="1"/>
          </p:nvPr>
        </p:nvSpPr>
        <p:spPr>
          <a:xfrm>
            <a:off x="3475150" y="2842950"/>
            <a:ext cx="5501400" cy="20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E5E5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/>
                <a:ea typeface="Raleway"/>
                <a:cs typeface="Raleway"/>
                <a:sym typeface="Raleway"/>
              </a:rPr>
              <a:t>Richard Cullather &amp; Wilbert Weijer</a:t>
            </a:r>
          </a:p>
        </p:txBody>
      </p:sp>
      <p:pic>
        <p:nvPicPr>
          <p:cNvPr id="135" name="Google Shape;135;p24"/>
          <p:cNvPicPr preferRelativeResize="0"/>
          <p:nvPr/>
        </p:nvPicPr>
        <p:blipFill rotWithShape="1">
          <a:blip r:embed="rId3">
            <a:alphaModFix/>
          </a:blip>
          <a:srcRect l="42133" t="18487" r="20891"/>
          <a:stretch/>
        </p:blipFill>
        <p:spPr>
          <a:xfrm flipH="1">
            <a:off x="1" y="0"/>
            <a:ext cx="311084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4"/>
          <p:cNvSpPr txBox="1"/>
          <p:nvPr/>
        </p:nvSpPr>
        <p:spPr>
          <a:xfrm>
            <a:off x="5247300" y="4849575"/>
            <a:ext cx="3896700" cy="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 dirty="0">
                <a:solidFill>
                  <a:srgbClr val="E5E5E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Photo by Rob Wilder (PolarTREC 2007), Courtesy of ARCUS</a:t>
            </a:r>
            <a:endParaRPr sz="1000" i="1" dirty="0">
              <a:solidFill>
                <a:srgbClr val="E5E5E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5549" y="336100"/>
            <a:ext cx="993225" cy="141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4628781" y="365614"/>
            <a:ext cx="3515400" cy="1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 b="1">
                <a:solidFill>
                  <a:srgbClr val="03B8F0"/>
                </a:solidFill>
                <a:latin typeface="Raleway"/>
                <a:ea typeface="Raleway"/>
                <a:cs typeface="Raleway"/>
                <a:sym typeface="Raleway"/>
              </a:rPr>
              <a:t>IARPC</a:t>
            </a:r>
            <a:endParaRPr sz="7300" b="1">
              <a:solidFill>
                <a:srgbClr val="03B8F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A28AA9-3142-46E9-B81F-441C23C1A3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717" y="3373039"/>
            <a:ext cx="1196353" cy="5486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9C638C-AD42-48E2-86A9-4AF619AE52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01" y="3373039"/>
            <a:ext cx="548640" cy="548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D30078-6C9F-432D-9DB3-A7E707C52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5159" y="3373039"/>
            <a:ext cx="548640" cy="54864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EBC2345-D2FA-46BE-BCD7-85B95BE43B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9988" y="3377085"/>
            <a:ext cx="54864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8085ED-46E0-4031-8946-32F1E461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IARPC Research Plan 2017 - 2021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A9C44-9C91-40A4-A3EE-B0BD4844D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IARPC is a subcommittee of the </a:t>
            </a:r>
            <a:r>
              <a:rPr lang="en-US" i="1" dirty="0"/>
              <a:t>National Science and Technology Council</a:t>
            </a:r>
          </a:p>
          <a:p>
            <a:r>
              <a:rPr lang="en-US" dirty="0"/>
              <a:t>Coordination across 14 federal agencies</a:t>
            </a:r>
          </a:p>
          <a:p>
            <a:r>
              <a:rPr lang="en-US" dirty="0"/>
              <a:t>Policy drivers: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</a:rPr>
              <a:t>Enhance the well-being of Arctic residents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</a:rPr>
              <a:t>Advance stewardship of the Arctic environment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</a:rPr>
              <a:t>Strengthen national and regional security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</a:rPr>
              <a:t>Improve understanding of the Arctic as a component of planet Earth</a:t>
            </a:r>
          </a:p>
          <a:p>
            <a:r>
              <a:rPr lang="en-US" dirty="0"/>
              <a:t>Nine research goals, 34 research objectives, &amp; 123 performance elements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73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C39A9F0-E8B6-48FC-8364-A8C178C13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64" y="78811"/>
            <a:ext cx="2586626" cy="107776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16800-525A-4DB6-A0C1-30D0DF739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622737"/>
            <a:ext cx="8520600" cy="2946137"/>
          </a:xfrm>
        </p:spPr>
        <p:txBody>
          <a:bodyPr/>
          <a:lstStyle/>
          <a:p>
            <a:pPr marL="114300" indent="0">
              <a:buNone/>
            </a:pPr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 and Performance Elements</a:t>
            </a:r>
          </a:p>
          <a:p>
            <a:r>
              <a:rPr lang="en-US" b="1" dirty="0">
                <a:solidFill>
                  <a:srgbClr val="FFFF00"/>
                </a:solidFill>
              </a:rPr>
              <a:t>9.2 Advance understanding of Arctic processes, feedbacks, &amp; interactions using global and regional models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600" dirty="0"/>
              <a:t>Arctic interactions with mid-latitudes; with global ocean circulation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600" dirty="0"/>
              <a:t>Snow; clouds and aerosols; sea ice; ocean stratification; stratosphere/troposphere interaction; radiative energy budget</a:t>
            </a:r>
          </a:p>
          <a:p>
            <a:pPr>
              <a:spcBef>
                <a:spcPts val="600"/>
              </a:spcBef>
            </a:pPr>
            <a:r>
              <a:rPr lang="en-US" b="1" dirty="0">
                <a:solidFill>
                  <a:srgbClr val="FFFF00"/>
                </a:solidFill>
              </a:rPr>
              <a:t>9.3 Enhance prediction capabilities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Development of variable resolution global models; of regional models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CMIP6; ISMIP6; NOAA-EMC Arctic Testbed; </a:t>
            </a:r>
            <a:r>
              <a:rPr lang="en-US" sz="1600" dirty="0" err="1"/>
              <a:t>reanalyses</a:t>
            </a:r>
            <a:endParaRPr lang="en-US" sz="16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61CF11-F783-4552-93FD-A526A53BA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40895"/>
            <a:ext cx="8520600" cy="782526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IARPC Modeling Sub-Team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2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Enhancing understanding of the integrated Arctic system through the use of regional and global earth system models</a:t>
            </a:r>
            <a:endParaRPr lang="en-US" b="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DD20CE-D928-470B-8CA4-B7E9336B6FF8}"/>
              </a:ext>
            </a:extLst>
          </p:cNvPr>
          <p:cNvSpPr txBox="1"/>
          <p:nvPr/>
        </p:nvSpPr>
        <p:spPr>
          <a:xfrm>
            <a:off x="3696675" y="4835723"/>
            <a:ext cx="5447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https://www.iarpccollaborations.org/members/milestones/teams/14</a:t>
            </a:r>
          </a:p>
        </p:txBody>
      </p:sp>
    </p:spTree>
    <p:extLst>
      <p:ext uri="{BB962C8B-B14F-4D97-AF65-F5344CB8AC3E}">
        <p14:creationId xmlns:p14="http://schemas.microsoft.com/office/powerpoint/2010/main" val="439339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0335929-29CB-4D26-9564-EB09F9615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15" y="339267"/>
            <a:ext cx="1335753" cy="55656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42669-4392-4437-BBC1-70527484E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523" y="469807"/>
            <a:ext cx="4198866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sz="1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MST in  the 2017 – 2021 Arctic Plan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600" b="1" dirty="0">
                <a:solidFill>
                  <a:srgbClr val="FFFF00"/>
                </a:solidFill>
              </a:rPr>
              <a:t>Identify &amp; report key developments in Arctic modeling.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600" b="1" dirty="0">
                <a:solidFill>
                  <a:srgbClr val="FFFF00"/>
                </a:solidFill>
              </a:rPr>
              <a:t>Highlight current work in team meetings.</a:t>
            </a:r>
          </a:p>
          <a:p>
            <a:pPr>
              <a:lnSpc>
                <a:spcPct val="100000"/>
              </a:lnSpc>
              <a:spcAft>
                <a:spcPts val="1200"/>
              </a:spcAft>
              <a:tabLst>
                <a:tab pos="231775" algn="l"/>
              </a:tabLst>
            </a:pPr>
            <a:r>
              <a:rPr lang="en-US" sz="1600" b="1" dirty="0">
                <a:solidFill>
                  <a:srgbClr val="FFFF00"/>
                </a:solidFill>
              </a:rPr>
              <a:t>Connect with </a:t>
            </a:r>
            <a:r>
              <a:rPr lang="en-US" sz="1600" b="1" i="1" dirty="0">
                <a:solidFill>
                  <a:srgbClr val="FFFF00"/>
                </a:solidFill>
              </a:rPr>
              <a:t>Performance Elements </a:t>
            </a:r>
            <a:r>
              <a:rPr lang="en-US" sz="1600" b="1" dirty="0">
                <a:solidFill>
                  <a:srgbClr val="FFFF00"/>
                </a:solidFill>
              </a:rPr>
              <a:t>in the </a:t>
            </a:r>
            <a:r>
              <a:rPr lang="en-US" sz="1600" b="1" i="1" dirty="0">
                <a:solidFill>
                  <a:srgbClr val="FFFF00"/>
                </a:solidFill>
              </a:rPr>
              <a:t>Research Plan</a:t>
            </a:r>
            <a:r>
              <a:rPr lang="en-US" sz="1600" b="1" dirty="0">
                <a:solidFill>
                  <a:srgbClr val="FFFF00"/>
                </a:solidFill>
              </a:rPr>
              <a:t>.</a:t>
            </a:r>
          </a:p>
          <a:p>
            <a:pPr marL="13970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AB7CF-2EF0-4A47-8368-BED844E4CE2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433890" y="469807"/>
            <a:ext cx="4417199" cy="3864198"/>
          </a:xfrm>
        </p:spPr>
        <p:txBody>
          <a:bodyPr/>
          <a:lstStyle/>
          <a:p>
            <a:pPr marL="139700" indent="0">
              <a:buNone/>
            </a:pPr>
            <a:r>
              <a:rPr lang="en-US" sz="1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Activities in Arctic Modeling</a:t>
            </a:r>
          </a:p>
          <a:p>
            <a:pPr>
              <a:spcAft>
                <a:spcPts val="600"/>
              </a:spcAft>
              <a:tabLst>
                <a:tab pos="1941513" algn="l"/>
              </a:tabLst>
            </a:pPr>
            <a:r>
              <a:rPr lang="en-US" sz="1800" b="1" dirty="0" err="1">
                <a:solidFill>
                  <a:srgbClr val="FFFF00"/>
                </a:solidFill>
              </a:rPr>
              <a:t>MOSAiC</a:t>
            </a:r>
            <a:r>
              <a:rPr lang="en-US" sz="1800" b="1" dirty="0">
                <a:solidFill>
                  <a:srgbClr val="FFFF00"/>
                </a:solidFill>
              </a:rPr>
              <a:t> / YOPP</a:t>
            </a:r>
          </a:p>
          <a:p>
            <a:pPr>
              <a:spcAft>
                <a:spcPts val="600"/>
              </a:spcAft>
              <a:tabLst>
                <a:tab pos="1941513" algn="l"/>
              </a:tabLst>
            </a:pPr>
            <a:r>
              <a:rPr lang="en-US" sz="1800" b="1" dirty="0">
                <a:solidFill>
                  <a:srgbClr val="FFFF00"/>
                </a:solidFill>
              </a:rPr>
              <a:t>CMIP6 - PAMIP, SIMIP, ISMIP</a:t>
            </a:r>
          </a:p>
          <a:p>
            <a:pPr>
              <a:spcAft>
                <a:spcPts val="600"/>
              </a:spcAft>
              <a:tabLst>
                <a:tab pos="1941513" algn="l"/>
              </a:tabLst>
            </a:pPr>
            <a:r>
              <a:rPr lang="en-US" sz="1800" b="1" dirty="0">
                <a:solidFill>
                  <a:srgbClr val="FFFF00"/>
                </a:solidFill>
              </a:rPr>
              <a:t>Seasonal prediction</a:t>
            </a:r>
          </a:p>
          <a:p>
            <a:pPr>
              <a:spcAft>
                <a:spcPts val="600"/>
              </a:spcAft>
              <a:tabLst>
                <a:tab pos="1941513" algn="l"/>
              </a:tabLst>
            </a:pPr>
            <a:r>
              <a:rPr lang="en-US" sz="1800" b="1" dirty="0">
                <a:solidFill>
                  <a:srgbClr val="FFFF00"/>
                </a:solidFill>
              </a:rPr>
              <a:t>Data assimilation and reanalysis</a:t>
            </a:r>
          </a:p>
          <a:p>
            <a:pPr>
              <a:spcAft>
                <a:spcPts val="600"/>
              </a:spcAft>
              <a:tabLst>
                <a:tab pos="1941513" algn="l"/>
              </a:tabLst>
            </a:pPr>
            <a:r>
              <a:rPr lang="en-US" sz="1800" b="1" dirty="0">
                <a:solidFill>
                  <a:srgbClr val="FFFF00"/>
                </a:solidFill>
              </a:rPr>
              <a:t>High-resolution modeling</a:t>
            </a:r>
          </a:p>
          <a:p>
            <a:pPr>
              <a:spcAft>
                <a:spcPts val="600"/>
              </a:spcAft>
              <a:tabLst>
                <a:tab pos="1941513" algn="l"/>
              </a:tabLst>
            </a:pPr>
            <a:r>
              <a:rPr lang="en-US" sz="1800" b="1" dirty="0">
                <a:solidFill>
                  <a:srgbClr val="FFFF00"/>
                </a:solidFill>
              </a:rPr>
              <a:t>Validation toolkits</a:t>
            </a:r>
          </a:p>
          <a:p>
            <a:pPr>
              <a:spcAft>
                <a:spcPts val="600"/>
              </a:spcAft>
              <a:tabLst>
                <a:tab pos="1941513" algn="l"/>
              </a:tabLst>
            </a:pPr>
            <a:r>
              <a:rPr lang="en-US" sz="1800" b="1" dirty="0">
                <a:solidFill>
                  <a:srgbClr val="FFFF00"/>
                </a:solidFill>
              </a:rPr>
              <a:t>Marine biogeochemistry</a:t>
            </a:r>
          </a:p>
          <a:p>
            <a:pPr>
              <a:spcAft>
                <a:spcPts val="600"/>
              </a:spcAft>
              <a:tabLst>
                <a:tab pos="1941513" algn="l"/>
              </a:tabLst>
            </a:pPr>
            <a:r>
              <a:rPr lang="en-US" sz="1800" b="1" dirty="0">
                <a:solidFill>
                  <a:srgbClr val="FFFF00"/>
                </a:solidFill>
              </a:rPr>
              <a:t>Coastal environment modeling</a:t>
            </a:r>
            <a:endParaRPr lang="en-US" sz="1600" b="1" dirty="0">
              <a:solidFill>
                <a:srgbClr val="FFFF00"/>
              </a:solidFill>
            </a:endParaRPr>
          </a:p>
        </p:txBody>
      </p:sp>
      <p:pic>
        <p:nvPicPr>
          <p:cNvPr id="5" name="Google Shape;66;p15">
            <a:extLst>
              <a:ext uri="{FF2B5EF4-FFF2-40B4-BE49-F238E27FC236}">
                <a16:creationId xmlns:a16="http://schemas.microsoft.com/office/drawing/2014/main" id="{A79C87CA-A458-46E5-B720-7E3C3B93907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0260" y="895831"/>
            <a:ext cx="540829" cy="84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69;p15">
            <a:extLst>
              <a:ext uri="{FF2B5EF4-FFF2-40B4-BE49-F238E27FC236}">
                <a16:creationId xmlns:a16="http://schemas.microsoft.com/office/drawing/2014/main" id="{834A4190-9E76-4D2F-B3F6-CD8C168192C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968" y="3012853"/>
            <a:ext cx="1191975" cy="1869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880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B800F2-37E2-4252-9805-1848E4693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195" y="2488864"/>
            <a:ext cx="3687652" cy="24602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C9C70F-0E38-493A-9761-1F7BBFC7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YOPP</a:t>
            </a:r>
            <a:r>
              <a:rPr lang="en-US" sz="2000" b="0" dirty="0"/>
              <a:t> (NOAA, DOD)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MOSAiC</a:t>
            </a:r>
            <a:r>
              <a:rPr lang="en-US" sz="2000" dirty="0"/>
              <a:t> </a:t>
            </a:r>
            <a:r>
              <a:rPr lang="en-US" sz="2000" b="0" i="0" u="none" strike="noStrike" baseline="0" dirty="0">
                <a:solidFill>
                  <a:srgbClr val="E5E5E5"/>
                </a:solidFill>
                <a:latin typeface="Open Sans" panose="020B0604020202020204" charset="0"/>
              </a:rPr>
              <a:t>(NSF</a:t>
            </a:r>
            <a:r>
              <a:rPr lang="en-US" sz="2000" b="0" dirty="0">
                <a:latin typeface="Open Sans" panose="020B0604020202020204" charset="0"/>
              </a:rPr>
              <a:t>, </a:t>
            </a:r>
            <a:r>
              <a:rPr lang="en-US" sz="2000" b="0" i="0" u="none" strike="noStrike" baseline="0" dirty="0">
                <a:solidFill>
                  <a:srgbClr val="E5E5E5"/>
                </a:solidFill>
                <a:latin typeface="Open Sans" panose="020B0604020202020204" charset="0"/>
              </a:rPr>
              <a:t>NOAA</a:t>
            </a:r>
            <a:r>
              <a:rPr lang="en-US" sz="2000" b="0" dirty="0">
                <a:latin typeface="Open Sans" panose="020B0604020202020204" charset="0"/>
              </a:rPr>
              <a:t>, </a:t>
            </a:r>
            <a:r>
              <a:rPr lang="en-US" sz="2000" b="0" i="0" u="none" strike="noStrike" baseline="0" dirty="0">
                <a:solidFill>
                  <a:srgbClr val="E5E5E5"/>
                </a:solidFill>
                <a:latin typeface="Open Sans" panose="020B0604020202020204" charset="0"/>
              </a:rPr>
              <a:t>DOE</a:t>
            </a:r>
            <a:r>
              <a:rPr lang="en-US" sz="2000" b="0" dirty="0">
                <a:latin typeface="Open Sans" panose="020B0604020202020204" charset="0"/>
              </a:rPr>
              <a:t>, </a:t>
            </a:r>
            <a:r>
              <a:rPr lang="en-US" sz="2000" b="0" i="0" u="none" strike="noStrike" baseline="0" dirty="0">
                <a:solidFill>
                  <a:srgbClr val="E5E5E5"/>
                </a:solidFill>
                <a:latin typeface="Open Sans" panose="020B0604020202020204" charset="0"/>
              </a:rPr>
              <a:t>NASA, DOD)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4DF6D-3D4A-41C1-B1BA-46678CE30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908040"/>
          </a:xfrm>
        </p:spPr>
        <p:txBody>
          <a:bodyPr/>
          <a:lstStyle/>
          <a:p>
            <a:r>
              <a:rPr lang="en-US" b="1" u="sng" dirty="0"/>
              <a:t>MST meetings -</a:t>
            </a:r>
            <a:r>
              <a:rPr lang="en-US" dirty="0"/>
              <a:t> Mar 2018, Oct 2020, Apr 2021: David Bromwich, Rick Allard, Eugene Petrescu, Matthew Shupe, Chris Cox, Don Perovich, Amy Solomon, Marika Holland.</a:t>
            </a:r>
          </a:p>
          <a:p>
            <a:endParaRPr lang="en-US" sz="900" dirty="0"/>
          </a:p>
          <a:p>
            <a:r>
              <a:rPr lang="en-US" b="1" dirty="0">
                <a:solidFill>
                  <a:srgbClr val="FFFF00"/>
                </a:solidFill>
              </a:rPr>
              <a:t>Data availability for model evaluation</a:t>
            </a:r>
          </a:p>
          <a:p>
            <a:r>
              <a:rPr lang="en-US" b="1" dirty="0">
                <a:solidFill>
                  <a:srgbClr val="FFFF00"/>
                </a:solidFill>
              </a:rPr>
              <a:t>YOPP-</a:t>
            </a:r>
            <a:r>
              <a:rPr lang="en-US" b="1" dirty="0" err="1">
                <a:solidFill>
                  <a:srgbClr val="FFFF00"/>
                </a:solidFill>
              </a:rPr>
              <a:t>MOSAiC</a:t>
            </a:r>
            <a:r>
              <a:rPr lang="en-US" b="1" dirty="0">
                <a:solidFill>
                  <a:srgbClr val="FFFF00"/>
                </a:solidFill>
              </a:rPr>
              <a:t> coordinated model intercomparison projects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Stable boundary layer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Mixed-phase clouds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Atmosphere-snow interaction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Ocean-sea ice-atmosphere coupling</a:t>
            </a:r>
          </a:p>
          <a:p>
            <a:r>
              <a:rPr lang="en-US" b="1" dirty="0">
                <a:solidFill>
                  <a:srgbClr val="FFFF00"/>
                </a:solidFill>
              </a:rPr>
              <a:t>PROMIS - </a:t>
            </a:r>
            <a:r>
              <a:rPr lang="en-US" b="1" dirty="0" err="1">
                <a:solidFill>
                  <a:srgbClr val="FFFF00"/>
                </a:solidFill>
              </a:rPr>
              <a:t>PaRamertizations</a:t>
            </a:r>
            <a:r>
              <a:rPr lang="en-US" b="1" dirty="0">
                <a:solidFill>
                  <a:srgbClr val="FFFF00"/>
                </a:solidFill>
              </a:rPr>
              <a:t> for Optics, Mass, Ice and Snow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Albedo Modeling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Snow processes and heterogeneity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Ocean heating and lateral melting</a:t>
            </a:r>
          </a:p>
        </p:txBody>
      </p:sp>
    </p:spTree>
    <p:extLst>
      <p:ext uri="{BB962C8B-B14F-4D97-AF65-F5344CB8AC3E}">
        <p14:creationId xmlns:p14="http://schemas.microsoft.com/office/powerpoint/2010/main" val="591988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3A7105-96E0-4C92-BB39-7FB2531DA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890" y="383516"/>
            <a:ext cx="4317808" cy="11708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13D9AA-C988-48D3-93BC-F10CCC01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CMIP6</a:t>
            </a:r>
            <a:r>
              <a:rPr lang="en-US" sz="3200" dirty="0"/>
              <a:t> </a:t>
            </a:r>
            <a:r>
              <a:rPr lang="en-US" sz="2000" dirty="0"/>
              <a:t>(NSF, NOAA, NASA, DOE)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9CDAC-88B4-4838-977B-165A75F72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8520600" cy="3901777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/>
              <a:t>CMIP-approved MIPs</a:t>
            </a:r>
          </a:p>
          <a:p>
            <a:r>
              <a:rPr lang="en-US" b="1" u="sng" dirty="0"/>
              <a:t>ISMIP6 -</a:t>
            </a:r>
            <a:r>
              <a:rPr lang="en-US" dirty="0"/>
              <a:t> Mar 2017, Mar 2019, Nov 2020: Sophie Nowicki, Jeremy Fyke, Andy </a:t>
            </a:r>
            <a:r>
              <a:rPr lang="en-US" dirty="0" err="1"/>
              <a:t>Aschwanden</a:t>
            </a:r>
            <a:r>
              <a:rPr lang="en-US" dirty="0"/>
              <a:t>, Alice Barthel, Jason Briner, Heiko </a:t>
            </a:r>
            <a:r>
              <a:rPr lang="en-US" dirty="0" err="1"/>
              <a:t>Goelzer</a:t>
            </a:r>
            <a:endParaRPr lang="en-US" dirty="0"/>
          </a:p>
          <a:p>
            <a:r>
              <a:rPr lang="en-US" b="1" u="sng" dirty="0"/>
              <a:t>PAMIP -</a:t>
            </a:r>
            <a:r>
              <a:rPr lang="en-US" dirty="0"/>
              <a:t> Apr 2019: Doug Smith, Yannick </a:t>
            </a:r>
            <a:r>
              <a:rPr lang="en-US" dirty="0" err="1"/>
              <a:t>Peings</a:t>
            </a:r>
            <a:r>
              <a:rPr lang="en-US" dirty="0"/>
              <a:t>, Stephanie Hay</a:t>
            </a:r>
          </a:p>
          <a:p>
            <a:r>
              <a:rPr lang="en-US" b="1" u="sng" dirty="0"/>
              <a:t>SIMIP -</a:t>
            </a:r>
            <a:r>
              <a:rPr lang="en-US" dirty="0"/>
              <a:t> Feb 2019, Jan 2021: Alexandra Jahn, David Bailey, Michael Winton, Abigail Smith, Ed </a:t>
            </a:r>
            <a:r>
              <a:rPr lang="en-US" dirty="0" err="1"/>
              <a:t>Blockley</a:t>
            </a:r>
            <a:endParaRPr lang="en-US" dirty="0"/>
          </a:p>
          <a:p>
            <a:endParaRPr lang="en-US" dirty="0"/>
          </a:p>
          <a:p>
            <a:pPr marL="114300" indent="0">
              <a:buNone/>
            </a:pPr>
            <a:r>
              <a:rPr lang="en-US" b="1" dirty="0">
                <a:solidFill>
                  <a:srgbClr val="FFFF00"/>
                </a:solidFill>
              </a:rPr>
              <a:t>Intriguing initial conclusions</a:t>
            </a:r>
          </a:p>
          <a:p>
            <a:r>
              <a:rPr lang="en-US" b="1" dirty="0"/>
              <a:t>SIMIP -</a:t>
            </a:r>
            <a:r>
              <a:rPr lang="en-US" dirty="0"/>
              <a:t> Historical sea ice area spread and mean not much different than CMIP5, higher CO2 sensitivity, ice-free September likely before 2050</a:t>
            </a:r>
          </a:p>
          <a:p>
            <a:r>
              <a:rPr lang="en-US" b="1" dirty="0"/>
              <a:t>PAMIP - </a:t>
            </a:r>
            <a:r>
              <a:rPr lang="en-US" dirty="0"/>
              <a:t>Limited mid-latitude response detected, no dependence on resolution</a:t>
            </a:r>
          </a:p>
        </p:txBody>
      </p:sp>
    </p:spTree>
    <p:extLst>
      <p:ext uri="{BB962C8B-B14F-4D97-AF65-F5344CB8AC3E}">
        <p14:creationId xmlns:p14="http://schemas.microsoft.com/office/powerpoint/2010/main" val="356618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B8F66-7DD3-42D7-BF24-F836B5054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Seasonal Prediction </a:t>
            </a:r>
            <a:r>
              <a:rPr lang="en-US" sz="2000" dirty="0"/>
              <a:t>(NSF, NASA, NOAA, DOD, DOE, etc.)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82F25-4B35-4DCE-8CE0-A0D845FC1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MST Meetings -</a:t>
            </a:r>
            <a:r>
              <a:rPr lang="en-US" dirty="0"/>
              <a:t> Oct 2017, Aug 2020: Ed Blanchard-Wrigglesworth, </a:t>
            </a:r>
            <a:r>
              <a:rPr lang="en-US" dirty="0" err="1"/>
              <a:t>Jinlun</a:t>
            </a:r>
            <a:r>
              <a:rPr lang="en-US" dirty="0"/>
              <a:t> Zhang, Rick Allard</a:t>
            </a:r>
          </a:p>
          <a:p>
            <a:endParaRPr lang="en-US" dirty="0"/>
          </a:p>
          <a:p>
            <a:r>
              <a:rPr lang="en-US" b="1" dirty="0"/>
              <a:t>Increased need for S2S sea ice predictions</a:t>
            </a:r>
          </a:p>
          <a:p>
            <a:r>
              <a:rPr lang="en-US" b="1" dirty="0"/>
              <a:t>Improvements to seasonal prediction systems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</a:rPr>
              <a:t>Improved ice physics - sea ice consortium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</a:rPr>
              <a:t>Increased spatial resolution, larger ensemble numbers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</a:rPr>
              <a:t>Use of satellite-observed ice thickness in initial conditions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718F46-2063-4BAD-9928-AF459B27F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351" y="2974237"/>
            <a:ext cx="2296297" cy="20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8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939442-99C5-4923-BA01-5CEAEDA8B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400871" y="3945699"/>
            <a:ext cx="3743129" cy="11978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E2ED6B-EF31-4B3C-A645-1BE11C8CF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07030"/>
            <a:ext cx="8520600" cy="108315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Assimilation and Reanalysis 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/>
              <a:t>(NSF, NOAA, NASA, DOE)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87CE2-52AD-46DD-9DF0-997B8FA0E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90181"/>
            <a:ext cx="8520600" cy="3278694"/>
          </a:xfrm>
        </p:spPr>
        <p:txBody>
          <a:bodyPr/>
          <a:lstStyle/>
          <a:p>
            <a:r>
              <a:rPr lang="en-US" b="1" u="sng" dirty="0"/>
              <a:t>MST Meetings -</a:t>
            </a:r>
            <a:r>
              <a:rPr lang="en-US" dirty="0"/>
              <a:t> Aug 2020, Aug 2021, Sep 2021: Chelsea Parker, Brant Dodson, David Bromwich, Nikki </a:t>
            </a:r>
            <a:r>
              <a:rPr lang="en-US" dirty="0" err="1"/>
              <a:t>Privé</a:t>
            </a:r>
            <a:r>
              <a:rPr lang="en-US" dirty="0"/>
              <a:t>, Thorsten Markus, Colleen Iversen, Mathieu </a:t>
            </a:r>
            <a:r>
              <a:rPr lang="en-US" dirty="0" err="1"/>
              <a:t>Morlighem</a:t>
            </a:r>
            <a:endParaRPr lang="en-US" dirty="0"/>
          </a:p>
          <a:p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New / ongoing projects in reanalysis: </a:t>
            </a:r>
            <a:r>
              <a:rPr lang="en-US" dirty="0"/>
              <a:t>Arctic System Reanalysis, </a:t>
            </a:r>
            <a:r>
              <a:rPr lang="en-US" dirty="0" err="1"/>
              <a:t>PolarMERRA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Challenges of assimilation/assimilation experiments in the Arctic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Need for observing studies: </a:t>
            </a:r>
            <a:r>
              <a:rPr lang="en-US" dirty="0" err="1"/>
              <a:t>MOSAiC</a:t>
            </a:r>
            <a:r>
              <a:rPr lang="en-US" dirty="0"/>
              <a:t>, ARISE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Spatial resolution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Adequate model treatment of polar processes: clouds, boundary layer, etc.</a:t>
            </a:r>
          </a:p>
          <a:p>
            <a:r>
              <a:rPr lang="en-US" b="1" dirty="0">
                <a:solidFill>
                  <a:srgbClr val="FFFF00"/>
                </a:solidFill>
              </a:rPr>
              <a:t>Application of models in observing system design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07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14493-6058-49BE-A165-42C340607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41838"/>
            <a:ext cx="8520600" cy="5727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Marine Biogeochemistry Modeling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sz="2000" dirty="0"/>
              <a:t>(DOE, NSF, NOAA, NASA)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E1DF5-0447-48DB-BCAA-91135E4C1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Joint MST-MECT Meetings –</a:t>
            </a:r>
            <a:r>
              <a:rPr lang="en-US" dirty="0"/>
              <a:t> Oct/Nov 2018, Oct/Nov 2019: Clara Deal, Nicole Jeffery, Georgina Gibson, Hendrik Tolman, Keith Moore, Jackie Grebmeier, Seth Danielson, </a:t>
            </a:r>
            <a:r>
              <a:rPr lang="en-US" dirty="0" err="1"/>
              <a:t>Oluwaseun</a:t>
            </a:r>
            <a:r>
              <a:rPr lang="en-US" dirty="0"/>
              <a:t> </a:t>
            </a:r>
            <a:r>
              <a:rPr lang="en-US" dirty="0" err="1"/>
              <a:t>Ogunro</a:t>
            </a:r>
            <a:endParaRPr lang="en-US" dirty="0"/>
          </a:p>
          <a:p>
            <a:endParaRPr lang="en-US" dirty="0"/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FFFF00"/>
                </a:solidFill>
              </a:rPr>
              <a:t>Deliverable: White Paper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Key recommendations on observations, data accessibility, model/data integration, modeling and model initialization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Need for stronger integration between observational and modeling communities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0E2FB4-47FA-421F-A894-8102A6D4B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199" y="3537342"/>
            <a:ext cx="3723387" cy="15182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17F8D7-84A8-4622-9A3C-0136EC32B76F}"/>
              </a:ext>
            </a:extLst>
          </p:cNvPr>
          <p:cNvSpPr txBox="1"/>
          <p:nvPr/>
        </p:nvSpPr>
        <p:spPr>
          <a:xfrm>
            <a:off x="1718741" y="4731920"/>
            <a:ext cx="3041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https://www.osti.gov/biblio/1559949/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60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11411-A231-4A0E-8665-C949FC38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88037"/>
            <a:ext cx="8520600" cy="5727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Arctic Variable Resolution Modeling</a:t>
            </a:r>
            <a:b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/>
              <a:t>(DOE, NOAA, NASA, NSF, …)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CC624-9238-4A23-BD7F-A503F98DC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MST Meetings -</a:t>
            </a:r>
            <a:r>
              <a:rPr lang="en-US" dirty="0"/>
              <a:t> Jul 2020, : Milena Veneziani, Colin Zarzycki</a:t>
            </a:r>
          </a:p>
          <a:p>
            <a:endParaRPr lang="en-US" dirty="0"/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FFFF00"/>
                </a:solidFill>
              </a:rPr>
              <a:t>Exciting new developments in regional grid refinement capabilities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2"/>
                </a:solidFill>
              </a:rPr>
              <a:t>E3SM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2"/>
                </a:solidFill>
              </a:rPr>
              <a:t>CESM2</a:t>
            </a:r>
          </a:p>
          <a:p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02F5012-574C-4B2C-8E10-D162AD4AF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20" y="2761130"/>
            <a:ext cx="5127422" cy="18077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1337461-8968-4D7D-B116-7100AFDF6798}"/>
              </a:ext>
            </a:extLst>
          </p:cNvPr>
          <p:cNvSpPr txBox="1"/>
          <p:nvPr/>
        </p:nvSpPr>
        <p:spPr>
          <a:xfrm>
            <a:off x="1368013" y="4574041"/>
            <a:ext cx="4392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E3SM-Arctic: Ocean/sea ice (left), atmosphere (right)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7ADBE7F-0BE7-4B59-8A70-0DF8D1F67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569" y="2313515"/>
            <a:ext cx="1712216" cy="27029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0B113C7-C3AE-4518-BD80-AC2BA4ED2D61}"/>
              </a:ext>
            </a:extLst>
          </p:cNvPr>
          <p:cNvSpPr txBox="1"/>
          <p:nvPr/>
        </p:nvSpPr>
        <p:spPr>
          <a:xfrm>
            <a:off x="8153551" y="4727929"/>
            <a:ext cx="8034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CESM2</a:t>
            </a:r>
          </a:p>
        </p:txBody>
      </p:sp>
    </p:spTree>
    <p:extLst>
      <p:ext uri="{BB962C8B-B14F-4D97-AF65-F5344CB8AC3E}">
        <p14:creationId xmlns:p14="http://schemas.microsoft.com/office/powerpoint/2010/main" val="2910821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1B4F7-CEBF-4EF1-90F0-F9B4A3179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259763"/>
            <a:ext cx="8783064" cy="572700"/>
          </a:xfrm>
        </p:spPr>
        <p:txBody>
          <a:bodyPr/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Modeling of Arctic Processes and Human Interactions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/>
              <a:t>(DOE, USGS, NOAA …)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B06F9-437B-4EE5-BEFD-65CA796C9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642386" cy="341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u="sng" dirty="0"/>
              <a:t>MST Meetings –</a:t>
            </a:r>
            <a:r>
              <a:rPr lang="en-US" dirty="0"/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Feb 2020, Jul 2021: Joel Rowland, Andrew Roberts, Ethan Coon, </a:t>
            </a:r>
            <a:r>
              <a:rPr lang="en-US" dirty="0" err="1"/>
              <a:t>Siwa</a:t>
            </a:r>
            <a:r>
              <a:rPr lang="en-US" dirty="0"/>
              <a:t> </a:t>
            </a:r>
            <a:r>
              <a:rPr lang="en-US" dirty="0" err="1"/>
              <a:t>Msangi</a:t>
            </a:r>
            <a:r>
              <a:rPr lang="en-US" dirty="0"/>
              <a:t>, Bob Vallario, </a:t>
            </a:r>
            <a:r>
              <a:rPr lang="en-US" dirty="0">
                <a:effectLst/>
                <a:latin typeface="Open Sans" panose="020B0604020202020204"/>
                <a:ea typeface="Open Sans" panose="020B0604020202020204"/>
              </a:rPr>
              <a:t>Stephanie </a:t>
            </a:r>
            <a:r>
              <a:rPr lang="en-US" dirty="0" err="1">
                <a:effectLst/>
                <a:latin typeface="Open Sans" panose="020B0604020202020204"/>
                <a:ea typeface="Open Sans" panose="020B0604020202020204"/>
              </a:rPr>
              <a:t>Waldhoff</a:t>
            </a:r>
            <a:r>
              <a:rPr lang="en-US" dirty="0">
                <a:effectLst/>
                <a:latin typeface="Open Sans" panose="020B0604020202020204"/>
                <a:ea typeface="Open Sans" panose="020B0604020202020204"/>
              </a:rPr>
              <a:t> (</a:t>
            </a:r>
            <a:r>
              <a:rPr lang="en-US" dirty="0" err="1">
                <a:effectLst/>
                <a:latin typeface="Open Sans" panose="020B0604020202020204"/>
                <a:ea typeface="Open Sans" panose="020B0604020202020204"/>
              </a:rPr>
              <a:t>InteRFACE</a:t>
            </a:r>
            <a:r>
              <a:rPr lang="en-US" dirty="0">
                <a:effectLst/>
                <a:latin typeface="Open Sans" panose="020B0604020202020204"/>
                <a:ea typeface="Open Sans" panose="020B0604020202020204"/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Jul 2021: Brian Wee, Jeremy Littell (Integrated Ecosystem Modeling)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Feb 2022:  Amy MacFadyen, Tor Nordam (Oil spill modeling)</a:t>
            </a:r>
          </a:p>
          <a:p>
            <a:endParaRPr lang="en-US" dirty="0"/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FFFF00"/>
                </a:solidFill>
              </a:rPr>
              <a:t>New DOE project </a:t>
            </a:r>
            <a:r>
              <a:rPr lang="en-US" b="1" dirty="0" err="1">
                <a:solidFill>
                  <a:srgbClr val="FFFF00"/>
                </a:solidFill>
              </a:rPr>
              <a:t>InteRFACE</a:t>
            </a:r>
            <a:endParaRPr lang="en-US" b="1" dirty="0">
              <a:solidFill>
                <a:srgbClr val="FFFF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Linking Earth System Model development and analysis (E3SM) to multi-sector dynamics (GCAM)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Shipping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fossil resource production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housing and mobility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marine subsistence &amp; livelihood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5EA902-0CD9-4167-96FA-D6F45994A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9" y="3281486"/>
            <a:ext cx="1750977" cy="165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34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14493-6058-49BE-A165-42C340607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62141"/>
            <a:ext cx="8520600" cy="5727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Validation Toolkits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sz="2000" dirty="0"/>
              <a:t>(DOE, NSF, NASA, …)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E1DF5-0447-48DB-BCAA-91135E4C1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b="1" u="sng" dirty="0"/>
              <a:t>MST Meetings –</a:t>
            </a:r>
            <a:r>
              <a:rPr lang="en-US" dirty="0"/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Aug 2018, Oct 2018: Forrest Hoffman, Nathan Collier, </a:t>
            </a:r>
            <a:r>
              <a:rPr lang="en-US" dirty="0" err="1"/>
              <a:t>Oluwaseun</a:t>
            </a:r>
            <a:r>
              <a:rPr lang="en-US" dirty="0"/>
              <a:t> </a:t>
            </a:r>
            <a:r>
              <a:rPr lang="en-US" dirty="0" err="1"/>
              <a:t>Ogunro</a:t>
            </a:r>
            <a:r>
              <a:rPr lang="en-US" dirty="0"/>
              <a:t> (ILAMB, IOMB)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Sep 2018: Katherine Evans, Joe Kennedy, Alex Gardner</a:t>
            </a:r>
            <a:r>
              <a:rPr lang="en-US" dirty="0">
                <a:effectLst/>
                <a:latin typeface="Open Sans" panose="020B0604020202020204"/>
                <a:ea typeface="Open Sans" panose="020B0604020202020204"/>
              </a:rPr>
              <a:t> (</a:t>
            </a:r>
            <a:r>
              <a:rPr lang="en-US" dirty="0" err="1">
                <a:effectLst/>
                <a:latin typeface="Open Sans" panose="020B0604020202020204"/>
                <a:ea typeface="Open Sans" panose="020B0604020202020204"/>
              </a:rPr>
              <a:t>LIVVKit</a:t>
            </a:r>
            <a:r>
              <a:rPr lang="en-US" dirty="0">
                <a:effectLst/>
                <a:latin typeface="Open Sans" panose="020B0604020202020204"/>
                <a:ea typeface="Open Sans" panose="020B0604020202020204"/>
              </a:rPr>
              <a:t>, </a:t>
            </a:r>
            <a:r>
              <a:rPr lang="en-US" dirty="0" err="1">
                <a:effectLst/>
                <a:latin typeface="Open Sans" panose="020B0604020202020204"/>
                <a:ea typeface="Open Sans" panose="020B0604020202020204"/>
              </a:rPr>
              <a:t>CmCt</a:t>
            </a:r>
            <a:r>
              <a:rPr lang="en-US" dirty="0">
                <a:effectLst/>
                <a:latin typeface="Open Sans" panose="020B0604020202020204"/>
                <a:ea typeface="Open Sans" panose="020B0604020202020204"/>
              </a:rPr>
              <a:t>)</a:t>
            </a:r>
          </a:p>
          <a:p>
            <a:endParaRPr lang="en-US" dirty="0"/>
          </a:p>
          <a:p>
            <a:pPr marL="114300" indent="0">
              <a:buNone/>
            </a:pP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" name="Picture 36">
            <a:extLst>
              <a:ext uri="{FF2B5EF4-FFF2-40B4-BE49-F238E27FC236}">
                <a16:creationId xmlns:a16="http://schemas.microsoft.com/office/drawing/2014/main" id="{4D422A7E-7DB5-429E-9693-489366B20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8" r="5281"/>
          <a:stretch>
            <a:fillRect/>
          </a:stretch>
        </p:blipFill>
        <p:spPr bwMode="auto">
          <a:xfrm>
            <a:off x="2981451" y="3824532"/>
            <a:ext cx="3317473" cy="10059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9A47F4-8C7C-496D-B6EC-D720EA107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840" y="2071274"/>
            <a:ext cx="2260379" cy="27592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E41277-0FA5-4795-9B1B-7F1B139AF2CE}"/>
              </a:ext>
            </a:extLst>
          </p:cNvPr>
          <p:cNvSpPr txBox="1"/>
          <p:nvPr/>
        </p:nvSpPr>
        <p:spPr>
          <a:xfrm>
            <a:off x="8189175" y="4830525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IOMB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04C6A0-A9B7-448A-850A-5367F716AE51}"/>
              </a:ext>
            </a:extLst>
          </p:cNvPr>
          <p:cNvSpPr txBox="1"/>
          <p:nvPr/>
        </p:nvSpPr>
        <p:spPr>
          <a:xfrm>
            <a:off x="5495500" y="483052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ILAMB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0849AB7-4A86-4D49-A4DB-D6FE37DE5411}"/>
              </a:ext>
            </a:extLst>
          </p:cNvPr>
          <p:cNvSpPr txBox="1">
            <a:spLocks/>
          </p:cNvSpPr>
          <p:nvPr/>
        </p:nvSpPr>
        <p:spPr>
          <a:xfrm>
            <a:off x="311700" y="1963512"/>
            <a:ext cx="6549328" cy="2759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E5E5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E5E5E5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E5E5E5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rgbClr val="E5E5E5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US" b="1">
                <a:solidFill>
                  <a:srgbClr val="FFFF00"/>
                </a:solidFill>
              </a:rPr>
              <a:t>Powerful benchmarking software: Land surface, ocean, ice sheets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Software verification: Did we build what we intended?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Numerical verification: Are we solving the equations correctly?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Performance validation: Did we build what the users need?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Uncertainty quantification: How confident can we be in our predictions?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66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11411-A231-4A0E-8665-C949FC38D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CC624-9238-4A23-BD7F-A503F98DC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99900" cy="3710578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Agency-funded research has made considerable – though uneven – progress on basic modeling issues for the Arctic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FF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 aspects of the Earth system in global models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FFFF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 modeling development</a:t>
            </a:r>
          </a:p>
          <a:p>
            <a:pPr marL="457200" lvl="1">
              <a:spcBef>
                <a:spcPts val="0"/>
              </a:spcBef>
            </a:pPr>
            <a:r>
              <a:rPr lang="en-US" sz="1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Ice sheets</a:t>
            </a:r>
          </a:p>
          <a:p>
            <a:pPr marL="457200" lvl="1">
              <a:spcBef>
                <a:spcPts val="0"/>
              </a:spcBef>
            </a:pPr>
            <a:r>
              <a:rPr lang="en-US" sz="1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 ice</a:t>
            </a:r>
          </a:p>
          <a:p>
            <a:pPr marL="457200" lvl="1">
              <a:spcBef>
                <a:spcPts val="0"/>
              </a:spcBef>
            </a:pPr>
            <a:r>
              <a:rPr lang="en-US" sz="1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Biogeochemistry </a:t>
            </a:r>
          </a:p>
          <a:p>
            <a:pPr marL="285750" indent="-285750"/>
            <a:r>
              <a:rPr lang="en-US" sz="1600" dirty="0">
                <a:solidFill>
                  <a:srgbClr val="FFFF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Development of sub-seasonal to seasonal forecasting systems, and reanalysis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097CE-181C-4038-8304-B13F434053D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  <p:pic>
        <p:nvPicPr>
          <p:cNvPr id="6" name="Picture 5" descr="A picture containing text, electronics, screenshot&#10;&#10;Description automatically generated">
            <a:extLst>
              <a:ext uri="{FF2B5EF4-FFF2-40B4-BE49-F238E27FC236}">
                <a16:creationId xmlns:a16="http://schemas.microsoft.com/office/drawing/2014/main" id="{FE0E0B50-FDB9-43D1-806B-E446DB957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946" y="667503"/>
            <a:ext cx="4329773" cy="41955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12D20C-5191-482A-8E0E-569734CB7E93}"/>
              </a:ext>
            </a:extLst>
          </p:cNvPr>
          <p:cNvSpPr txBox="1"/>
          <p:nvPr/>
        </p:nvSpPr>
        <p:spPr>
          <a:xfrm>
            <a:off x="5189674" y="261574"/>
            <a:ext cx="3474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2022 – 2026 Arctic Research Plan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69C533-F85C-4470-9735-A07C51822627}"/>
              </a:ext>
            </a:extLst>
          </p:cNvPr>
          <p:cNvCxnSpPr>
            <a:cxnSpLocks/>
          </p:cNvCxnSpPr>
          <p:nvPr/>
        </p:nvCxnSpPr>
        <p:spPr>
          <a:xfrm>
            <a:off x="4238940" y="166914"/>
            <a:ext cx="0" cy="4696139"/>
          </a:xfrm>
          <a:prstGeom prst="line">
            <a:avLst/>
          </a:prstGeom>
          <a:ln w="76200" cmpd="thickThin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0745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</TotalTime>
  <Words>1036</Words>
  <Application>Microsoft Office PowerPoint</Application>
  <PresentationFormat>On-screen Show (16:9)</PresentationFormat>
  <Paragraphs>127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Open Sans</vt:lpstr>
      <vt:lpstr>Open Sans Light</vt:lpstr>
      <vt:lpstr>Raleway</vt:lpstr>
      <vt:lpstr>Arial</vt:lpstr>
      <vt:lpstr>Simple Light</vt:lpstr>
      <vt:lpstr>2017-2021 Arctic Research Plan – A Modeling Perspective</vt:lpstr>
      <vt:lpstr>IARPC Research Plan 2017 - 2021</vt:lpstr>
      <vt:lpstr>IARPC Modeling Sub-Team Enhancing understanding of the integrated Arctic system through the use of regional and global earth system models</vt:lpstr>
      <vt:lpstr>PowerPoint Presentation</vt:lpstr>
      <vt:lpstr>YOPP (NOAA, DOD) / MOSAiC (NSF, NOAA, DOE, NASA, DOD)</vt:lpstr>
      <vt:lpstr>CMIP6 (NSF, NOAA, NASA, DOE)</vt:lpstr>
      <vt:lpstr>Seasonal Prediction (NSF, NASA, NOAA, DOD, DOE, etc.)</vt:lpstr>
      <vt:lpstr>Data Assimilation and Reanalysis  (NSF, NOAA, NASA, DOE)</vt:lpstr>
      <vt:lpstr>Marine Biogeochemistry Modeling (DOE, NSF, NOAA, NASA)</vt:lpstr>
      <vt:lpstr>Arctic Variable Resolution Modeling (DOE, NOAA, NASA, NSF, …)</vt:lpstr>
      <vt:lpstr>Modeling of Arctic Processes and Human Interactions (DOE, USGS, NOAA …)</vt:lpstr>
      <vt:lpstr>Validation Toolkits (DOE, NSF, NASA, …)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TEMPLATE</dc:title>
  <dc:creator>Rich</dc:creator>
  <cp:lastModifiedBy>Cullather, Richard I. (GSFC-610.1)[UNIVERSITY OF MARYLAND]</cp:lastModifiedBy>
  <cp:revision>14</cp:revision>
  <dcterms:modified xsi:type="dcterms:W3CDTF">2022-03-07T15:58:46Z</dcterms:modified>
</cp:coreProperties>
</file>