
<file path=[Content_Types].xml><?xml version="1.0" encoding="utf-8"?>
<Types xmlns="http://schemas.openxmlformats.org/package/2006/content-types">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15c5bceb67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15c5bceb6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115c5bceb67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115c5bceb67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115c5bceb6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115c5bceb6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115c5bceb67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115c5bceb67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15c5bceb67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115c5bceb6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15c5bceb67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15c5bceb67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15c5bceb67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15c5bceb67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115c5bceb67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115c5bceb67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115c5bceb67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115c5bceb67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5c5bceb6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115c5bceb6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15c5bceb67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15c5bceb6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15c5bceb67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115c5bceb67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Are Clouds Enabling Data Swamps?</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fontScale="25000" lnSpcReduction="10000"/>
          </a:bodyPr>
          <a:lstStyle/>
          <a:p>
            <a:pPr indent="0" lvl="0" marL="0" rtl="0" algn="ctr">
              <a:spcBef>
                <a:spcPts val="0"/>
              </a:spcBef>
              <a:spcAft>
                <a:spcPts val="0"/>
              </a:spcAft>
              <a:buClr>
                <a:schemeClr val="dk1"/>
              </a:buClr>
              <a:buSzPct val="39285"/>
              <a:buFont typeface="Arial"/>
              <a:buNone/>
            </a:pPr>
            <a:r>
              <a:rPr lang="en"/>
              <a:t>Rahul Ramachandran, Manil Maskey, Chris Lynnes</a:t>
            </a:r>
            <a:endParaRPr/>
          </a:p>
          <a:p>
            <a:pPr indent="0" lvl="0" marL="0" rtl="0" algn="ctr">
              <a:spcBef>
                <a:spcPts val="0"/>
              </a:spcBef>
              <a:spcAft>
                <a:spcPts val="0"/>
              </a:spcAft>
              <a:buClr>
                <a:schemeClr val="dk1"/>
              </a:buClr>
              <a:buSzPct val="39285"/>
              <a:buFont typeface="Arial"/>
              <a:buNone/>
            </a:pPr>
            <a:r>
              <a:rPr lang="en"/>
              <a:t>NASA</a:t>
            </a:r>
            <a:endParaRPr/>
          </a:p>
          <a:p>
            <a:pPr indent="0" lvl="0" marL="0" rtl="0" algn="ctr">
              <a:spcBef>
                <a:spcPts val="0"/>
              </a:spcBef>
              <a:spcAft>
                <a:spcPts val="0"/>
              </a:spcAft>
              <a:buClr>
                <a:schemeClr val="dk1"/>
              </a:buClr>
              <a:buSzPct val="39285"/>
              <a:buFont typeface="Arial"/>
              <a:buNone/>
            </a:pPr>
            <a:r>
              <a:t/>
            </a:r>
            <a:endParaRPr/>
          </a:p>
          <a:p>
            <a:pPr indent="0" lvl="0" marL="0" rtl="0" algn="ctr">
              <a:spcBef>
                <a:spcPts val="0"/>
              </a:spcBef>
              <a:spcAft>
                <a:spcPts val="0"/>
              </a:spcAft>
              <a:buClr>
                <a:schemeClr val="dk1"/>
              </a:buClr>
              <a:buSzPct val="39285"/>
              <a:buFont typeface="Arial"/>
              <a:buNone/>
            </a:pPr>
            <a:r>
              <a:rPr lang="en"/>
              <a:t>Arun John, T. Mukherjee</a:t>
            </a:r>
            <a:endParaRPr/>
          </a:p>
          <a:p>
            <a:pPr indent="0" lvl="0" marL="0" rtl="0" algn="ctr">
              <a:spcBef>
                <a:spcPts val="0"/>
              </a:spcBef>
              <a:spcAft>
                <a:spcPts val="0"/>
              </a:spcAft>
              <a:buClr>
                <a:schemeClr val="dk1"/>
              </a:buClr>
              <a:buSzPct val="39285"/>
              <a:buFont typeface="Arial"/>
              <a:buNone/>
            </a:pPr>
            <a:r>
              <a:rPr lang="en"/>
              <a:t>University of Alabama in Huntsville</a:t>
            </a:r>
            <a:endParaRPr/>
          </a:p>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Basic Definitions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Clr>
                <a:schemeClr val="dk1"/>
              </a:buClr>
              <a:buSzPct val="39285"/>
              <a:buFont typeface="Arial"/>
              <a:buNone/>
            </a:pPr>
            <a:r>
              <a:t/>
            </a:r>
            <a:endParaRPr/>
          </a:p>
          <a:p>
            <a:pPr indent="0" lvl="0" marL="0" rtl="0" algn="l">
              <a:spcBef>
                <a:spcPts val="0"/>
              </a:spcBef>
              <a:spcAft>
                <a:spcPts val="0"/>
              </a:spcAft>
              <a:buNone/>
            </a:pPr>
            <a:r>
              <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Authoritative source (AS) is defined as an entity that is authorized by a legal authority to develop or manage data for a specific purpose [4, 5]. </a:t>
            </a:r>
            <a:endParaRPr/>
          </a:p>
          <a:p>
            <a:pPr indent="-317500" lvl="1" marL="914400" rtl="0" algn="l">
              <a:spcBef>
                <a:spcPts val="0"/>
              </a:spcBef>
              <a:spcAft>
                <a:spcPts val="0"/>
              </a:spcAft>
              <a:buSzPts val="1400"/>
              <a:buChar char="○"/>
            </a:pPr>
            <a:r>
              <a:rPr lang="en"/>
              <a:t>can also be an actively managed repository of valid or trusted data that is recognized by a community and supports data governance and stewardship practices. </a:t>
            </a:r>
            <a:endParaRPr/>
          </a:p>
          <a:p>
            <a:pPr indent="-342900" lvl="0" marL="457200" rtl="0" algn="l">
              <a:spcBef>
                <a:spcPts val="0"/>
              </a:spcBef>
              <a:spcAft>
                <a:spcPts val="0"/>
              </a:spcAft>
              <a:buSzPts val="1800"/>
              <a:buChar char="●"/>
            </a:pPr>
            <a:r>
              <a:rPr lang="en"/>
              <a:t>Trusted source can be a service provider or an organization that publishes data obtained from a number of authoritative sources. T</a:t>
            </a:r>
            <a:endParaRPr/>
          </a:p>
          <a:p>
            <a:pPr indent="-317500" lvl="1" marL="914400" rtl="0" algn="l">
              <a:spcBef>
                <a:spcPts val="0"/>
              </a:spcBef>
              <a:spcAft>
                <a:spcPts val="0"/>
              </a:spcAft>
              <a:buSzPts val="1400"/>
              <a:buChar char="○"/>
            </a:pPr>
            <a:r>
              <a:rPr lang="en"/>
              <a:t>Are often compilations and subsets of the data from more than one authoritative source. </a:t>
            </a:r>
            <a:endParaRPr/>
          </a:p>
          <a:p>
            <a:pPr indent="-317500" lvl="1" marL="914400" rtl="0" algn="l">
              <a:spcBef>
                <a:spcPts val="0"/>
              </a:spcBef>
              <a:spcAft>
                <a:spcPts val="0"/>
              </a:spcAft>
              <a:buSzPts val="1400"/>
              <a:buChar char="○"/>
            </a:pPr>
            <a:r>
              <a:rPr lang="en"/>
              <a:t>They are “trusted” because there is an “official process and/or agreement” for compiling the data from authoritative sources, data is actively managed, and the limitations, currency, and attributes are known and documented.</a:t>
            </a:r>
            <a:endParaRPr/>
          </a:p>
          <a:p>
            <a:pPr indent="-342900" lvl="0" marL="457200" rtl="0" algn="l">
              <a:spcBef>
                <a:spcPts val="0"/>
              </a:spcBef>
              <a:spcAft>
                <a:spcPts val="0"/>
              </a:spcAft>
              <a:buSzPts val="1800"/>
              <a:buChar char="●"/>
            </a:pPr>
            <a:r>
              <a:rPr lang="en"/>
              <a:t>Science users typically obtain data from authoritative or trusted sources (repositories).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Are we moving towards Data Swamps?</a:t>
            </a:r>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25000" lnSpcReduction="20000"/>
          </a:bodyPr>
          <a:lstStyle/>
          <a:p>
            <a:pPr indent="-308928" lvl="0" marL="457200" rtl="0" algn="l">
              <a:spcBef>
                <a:spcPts val="0"/>
              </a:spcBef>
              <a:spcAft>
                <a:spcPts val="0"/>
              </a:spcAft>
              <a:buSzPct val="100000"/>
              <a:buChar char="●"/>
            </a:pPr>
            <a:r>
              <a:rPr lang="en" sz="5060"/>
              <a:t>With the adoption of cloud computing, the notions of authoritative and trusted sources of data are changing. </a:t>
            </a:r>
            <a:endParaRPr sz="5060"/>
          </a:p>
          <a:p>
            <a:pPr indent="-308928" lvl="0" marL="457200" rtl="0" algn="l">
              <a:spcBef>
                <a:spcPts val="0"/>
              </a:spcBef>
              <a:spcAft>
                <a:spcPts val="0"/>
              </a:spcAft>
              <a:buSzPct val="100000"/>
              <a:buChar char="●"/>
            </a:pPr>
            <a:r>
              <a:rPr lang="en" sz="5060"/>
              <a:t>A data lake is a core component in this new cloud-based analysis paradigm where the data lake provides a flexible data store that organizes a wide variety of big data to address data processing and analysis needs at scale.</a:t>
            </a:r>
            <a:endParaRPr sz="5060"/>
          </a:p>
          <a:p>
            <a:pPr indent="-308928" lvl="1" marL="914400" rtl="0" algn="l">
              <a:spcBef>
                <a:spcPts val="0"/>
              </a:spcBef>
              <a:spcAft>
                <a:spcPts val="0"/>
              </a:spcAft>
              <a:buSzPct val="100000"/>
              <a:buChar char="○"/>
            </a:pPr>
            <a:r>
              <a:rPr lang="en" sz="5060"/>
              <a:t>In an ideal situation, there exists only one authoritative or trusted data lake on a cloud platform curated with EO data products from different agencies and organizations. </a:t>
            </a:r>
            <a:endParaRPr sz="5060"/>
          </a:p>
          <a:p>
            <a:pPr indent="0" lvl="0" marL="914400" rtl="0" algn="l">
              <a:spcBef>
                <a:spcPts val="1200"/>
              </a:spcBef>
              <a:spcAft>
                <a:spcPts val="0"/>
              </a:spcAft>
              <a:buNone/>
            </a:pPr>
            <a:r>
              <a:t/>
            </a:r>
            <a:endParaRPr sz="5060"/>
          </a:p>
          <a:p>
            <a:pPr indent="-308928" lvl="0" marL="457200" rtl="0" algn="l">
              <a:spcBef>
                <a:spcPts val="1200"/>
              </a:spcBef>
              <a:spcAft>
                <a:spcPts val="0"/>
              </a:spcAft>
              <a:buSzPct val="100000"/>
              <a:buChar char="●"/>
            </a:pPr>
            <a:r>
              <a:rPr lang="en" sz="5060"/>
              <a:t>W</a:t>
            </a:r>
            <a:r>
              <a:rPr lang="en" sz="5060"/>
              <a:t>e are not moving towards this vision of a data lake. Each agency or data producing organization is using their own cloud platform based on their constraints or some are still using in-house infrastructures. </a:t>
            </a:r>
            <a:endParaRPr sz="5060"/>
          </a:p>
          <a:p>
            <a:pPr indent="-308928" lvl="1" marL="914400" rtl="0" algn="l">
              <a:spcBef>
                <a:spcPts val="0"/>
              </a:spcBef>
              <a:spcAft>
                <a:spcPts val="0"/>
              </a:spcAft>
              <a:buSzPct val="100000"/>
              <a:buChar char="○"/>
            </a:pPr>
            <a:r>
              <a:rPr lang="en" sz="5060"/>
              <a:t>As a result many data products are being replicated and mirrored at different cloud platforms by third party actors.</a:t>
            </a:r>
            <a:endParaRPr sz="5060"/>
          </a:p>
          <a:p>
            <a:pPr indent="-308928" lvl="1" marL="914400" rtl="0" algn="l">
              <a:spcBef>
                <a:spcPts val="0"/>
              </a:spcBef>
              <a:spcAft>
                <a:spcPts val="0"/>
              </a:spcAft>
              <a:buSzPct val="100000"/>
              <a:buChar char="○"/>
            </a:pPr>
            <a:r>
              <a:t/>
            </a:r>
            <a:endParaRPr sz="5060"/>
          </a:p>
          <a:p>
            <a:pPr indent="-308928" lvl="0" marL="457200" rtl="0" algn="l">
              <a:spcBef>
                <a:spcPts val="0"/>
              </a:spcBef>
              <a:spcAft>
                <a:spcPts val="0"/>
              </a:spcAft>
              <a:buSzPct val="100000"/>
              <a:buChar char="●"/>
            </a:pPr>
            <a:r>
              <a:rPr lang="en" sz="5060"/>
              <a:t>This situation of data duplication by third party actors, without any data stewardship support is threatening to create data swamps. </a:t>
            </a:r>
            <a:endParaRPr sz="5060"/>
          </a:p>
          <a:p>
            <a:pPr indent="-308928" lvl="1" marL="914400" rtl="0" algn="l">
              <a:spcBef>
                <a:spcPts val="0"/>
              </a:spcBef>
              <a:spcAft>
                <a:spcPts val="0"/>
              </a:spcAft>
              <a:buSzPct val="100000"/>
              <a:buChar char="○"/>
            </a:pPr>
            <a:r>
              <a:rPr lang="en" sz="5060"/>
              <a:t>More critically it lacks data curation with little to no active data management throughout the data life cycle and little to no contextual metadata and data governance </a:t>
            </a:r>
            <a:endParaRPr sz="5060"/>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Use Case Scenarios</a:t>
            </a:r>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Ideal- </a:t>
            </a:r>
            <a:r>
              <a:rPr lang="en"/>
              <a:t> all the authoritative data required is available on the same cloud platform of the user's choice. In this case, the user only requires access to the cloud storage and some form of uniform notification mechanism.</a:t>
            </a:r>
            <a:endParaRPr/>
          </a:p>
          <a:p>
            <a:pPr indent="-325755" lvl="0" marL="457200" rtl="0" algn="l">
              <a:spcBef>
                <a:spcPts val="0"/>
              </a:spcBef>
              <a:spcAft>
                <a:spcPts val="0"/>
              </a:spcAft>
              <a:buSzPct val="100000"/>
              <a:buChar char="●"/>
            </a:pPr>
            <a:r>
              <a:rPr lang="en"/>
              <a:t>W</a:t>
            </a:r>
            <a:r>
              <a:rPr lang="en"/>
              <a:t>orst case - the different data products are unavailable on the cloud platform. The burden now falls on the user to replicate the archive from different authoritative sources. The user now requires a uniform scalable data access mechanism from all the authoritative sources to minimize his or her burden. </a:t>
            </a:r>
            <a:endParaRPr/>
          </a:p>
          <a:p>
            <a:pPr indent="-325755" lvl="0" marL="457200" rtl="0" algn="l">
              <a:spcBef>
                <a:spcPts val="0"/>
              </a:spcBef>
              <a:spcAft>
                <a:spcPts val="0"/>
              </a:spcAft>
              <a:buSzPct val="100000"/>
              <a:buChar char="●"/>
            </a:pPr>
            <a:r>
              <a:rPr lang="en"/>
              <a:t>C</a:t>
            </a:r>
            <a:r>
              <a:rPr lang="en"/>
              <a:t>ommon case, some data products may be available on the selected cloud platform, but their provenance is unknown. In this case the user now has to not only move the unavailable data but also verify the authenticity of available data. In this scenario, in addition to a uniform approach for data access for the missing data (as above), the user needs an uniform approach to verify the authenticity, completeness, correctness and consistency of the data available on the cloud.</a:t>
            </a:r>
            <a:endParaRPr/>
          </a:p>
          <a:p>
            <a:pPr indent="-325755" lvl="0" marL="457200" rtl="0" algn="l">
              <a:spcBef>
                <a:spcPts val="0"/>
              </a:spcBef>
              <a:spcAft>
                <a:spcPts val="0"/>
              </a:spcAft>
              <a:buSzPct val="100000"/>
              <a:buChar char="●"/>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Traceability Study</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investigate problems that arise for duplication and mirroring from a data user’s perspective </a:t>
            </a:r>
            <a:endParaRPr/>
          </a:p>
          <a:p>
            <a:pPr indent="-317500" lvl="1" marL="914400" rtl="0" algn="l">
              <a:spcBef>
                <a:spcPts val="0"/>
              </a:spcBef>
              <a:spcAft>
                <a:spcPts val="0"/>
              </a:spcAft>
              <a:buSzPts val="1400"/>
              <a:buChar char="○"/>
            </a:pPr>
            <a:r>
              <a:rPr lang="en"/>
              <a:t>explore a range of technical solutions to address this data traceability problem. </a:t>
            </a:r>
            <a:endParaRPr/>
          </a:p>
          <a:p>
            <a:pPr indent="-317500" lvl="1" marL="914400" rtl="0" algn="l">
              <a:spcBef>
                <a:spcPts val="0"/>
              </a:spcBef>
              <a:spcAft>
                <a:spcPts val="0"/>
              </a:spcAft>
              <a:buSzPts val="1400"/>
              <a:buChar char="○"/>
            </a:pPr>
            <a:r>
              <a:rPr lang="en"/>
              <a:t>focus only on addressing a set of specified use cases. </a:t>
            </a:r>
            <a:endParaRPr/>
          </a:p>
          <a:p>
            <a:pPr indent="-342900" lvl="0" marL="457200" rtl="0" algn="l">
              <a:spcBef>
                <a:spcPts val="0"/>
              </a:spcBef>
              <a:spcAft>
                <a:spcPts val="0"/>
              </a:spcAft>
              <a:buSzPts val="1800"/>
              <a:buChar char="●"/>
            </a:pPr>
            <a:r>
              <a:rPr lang="en"/>
              <a:t>Simplifying assumptions </a:t>
            </a:r>
            <a:endParaRPr/>
          </a:p>
          <a:p>
            <a:pPr indent="-317500" lvl="1" marL="914400" rtl="0" algn="l">
              <a:spcBef>
                <a:spcPts val="0"/>
              </a:spcBef>
              <a:spcAft>
                <a:spcPts val="0"/>
              </a:spcAft>
              <a:buSzPts val="1400"/>
              <a:buChar char="○"/>
            </a:pPr>
            <a:r>
              <a:rPr lang="en"/>
              <a:t>First, the third party agents replicating the data do not have any malicious intent in that they are modifying the data values intentionally. </a:t>
            </a:r>
            <a:endParaRPr/>
          </a:p>
          <a:p>
            <a:pPr indent="-317500" lvl="1" marL="914400" rtl="0" algn="l">
              <a:spcBef>
                <a:spcPts val="0"/>
              </a:spcBef>
              <a:spcAft>
                <a:spcPts val="0"/>
              </a:spcAft>
              <a:buSzPts val="1400"/>
              <a:buChar char="○"/>
            </a:pPr>
            <a:r>
              <a:rPr lang="en"/>
              <a:t>Second, the use cases where the original data has been transformed from an original format to a cloud optimized data format is not considered within scope of this study. </a:t>
            </a:r>
            <a:endParaRPr/>
          </a:p>
          <a:p>
            <a:pPr indent="-342900" lvl="0" marL="457200" rtl="0" algn="l">
              <a:spcBef>
                <a:spcPts val="0"/>
              </a:spcBef>
              <a:spcAft>
                <a:spcPts val="0"/>
              </a:spcAft>
              <a:buSzPts val="1800"/>
              <a:buChar char="●"/>
            </a:pPr>
            <a:r>
              <a:t/>
            </a:r>
            <a:endParaRPr/>
          </a:p>
          <a:p>
            <a:pPr indent="-342900" lvl="0" marL="457200" rtl="0" algn="l">
              <a:spcBef>
                <a:spcPts val="0"/>
              </a:spcBef>
              <a:spcAft>
                <a:spcPts val="0"/>
              </a:spcAft>
              <a:buSzPts val="1800"/>
              <a:buChar char="●"/>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Actors</a:t>
            </a:r>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10000"/>
          </a:bodyPr>
          <a:lstStyle/>
          <a:p>
            <a:pPr indent="-334327" lvl="0" marL="457200" rtl="0" algn="l">
              <a:spcBef>
                <a:spcPts val="0"/>
              </a:spcBef>
              <a:spcAft>
                <a:spcPts val="0"/>
              </a:spcAft>
              <a:buSzPct val="100000"/>
              <a:buChar char="●"/>
            </a:pPr>
            <a:r>
              <a:rPr lang="en"/>
              <a:t>Data Producers/Data Distribution Centers – They are the source of the authoritative or trusted data. They will be referred to as authoritative sources.</a:t>
            </a:r>
            <a:endParaRPr/>
          </a:p>
          <a:p>
            <a:pPr indent="-334327" lvl="0" marL="457200" rtl="0" algn="l">
              <a:spcBef>
                <a:spcPts val="0"/>
              </a:spcBef>
              <a:spcAft>
                <a:spcPts val="0"/>
              </a:spcAft>
              <a:buSzPct val="100000"/>
              <a:buChar char="●"/>
            </a:pPr>
            <a:r>
              <a:rPr lang="en"/>
              <a:t>Data Stewards – Any organizations within authoritative sources that are charged with the collection and maintenance of authoritative data, i.e., the overall data stewardship role. </a:t>
            </a:r>
            <a:endParaRPr/>
          </a:p>
          <a:p>
            <a:pPr indent="-334327" lvl="0" marL="457200" rtl="0" algn="l">
              <a:spcBef>
                <a:spcPts val="0"/>
              </a:spcBef>
              <a:spcAft>
                <a:spcPts val="0"/>
              </a:spcAft>
              <a:buSzPct val="100000"/>
              <a:buChar char="●"/>
            </a:pPr>
            <a:r>
              <a:rPr lang="en"/>
              <a:t>Data users – Consumers of the data, they are the groups or individuals who want to use either subsets or the entire data set for processing or analysis needs.</a:t>
            </a:r>
            <a:endParaRPr/>
          </a:p>
          <a:p>
            <a:pPr indent="-334327" lvl="0" marL="457200" rtl="0" algn="l">
              <a:spcBef>
                <a:spcPts val="0"/>
              </a:spcBef>
              <a:spcAft>
                <a:spcPts val="0"/>
              </a:spcAft>
              <a:buSzPct val="100000"/>
              <a:buChar char="●"/>
            </a:pPr>
            <a:r>
              <a:rPr lang="en"/>
              <a:t>Third party actors – Individuals or organizations replicating the data; in some cases these can be data users or data stewards.</a:t>
            </a:r>
            <a:endParaRPr/>
          </a:p>
          <a:p>
            <a:pPr indent="-334327" lvl="0" marL="457200" rtl="0" algn="l">
              <a:spcBef>
                <a:spcPts val="0"/>
              </a:spcBef>
              <a:spcAft>
                <a:spcPts val="0"/>
              </a:spcAft>
              <a:buSzPct val="100000"/>
              <a:buChar char="●"/>
            </a:pPr>
            <a:r>
              <a:rPr lang="en"/>
              <a:t>Verifier - Service or an actor that validates the integrity of the data.</a:t>
            </a:r>
            <a:endParaRPr/>
          </a:p>
          <a:p>
            <a:pPr indent="0" lvl="0" marL="0" rtl="0" algn="l">
              <a:spcBef>
                <a:spcPts val="1200"/>
              </a:spcBef>
              <a:spcAft>
                <a:spcPts val="120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Study Facets</a:t>
            </a:r>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10000"/>
          </a:bodyPr>
          <a:lstStyle/>
          <a:p>
            <a:pPr indent="-308610" lvl="0" marL="457200" rtl="0" algn="l">
              <a:spcBef>
                <a:spcPts val="0"/>
              </a:spcBef>
              <a:spcAft>
                <a:spcPts val="0"/>
              </a:spcAft>
              <a:buSzPct val="100000"/>
              <a:buChar char="●"/>
            </a:pPr>
            <a:r>
              <a:rPr lang="en"/>
              <a:t>Data Integrity Checks – three types of integrity checks are required. These are: </a:t>
            </a:r>
            <a:endParaRPr/>
          </a:p>
          <a:p>
            <a:pPr indent="-290830" lvl="1" marL="914400" rtl="0" algn="l">
              <a:spcBef>
                <a:spcPts val="0"/>
              </a:spcBef>
              <a:spcAft>
                <a:spcPts val="0"/>
              </a:spcAft>
              <a:buSzPct val="100000"/>
              <a:buChar char="○"/>
            </a:pPr>
            <a:r>
              <a:rPr lang="en"/>
              <a:t>Authenticity: A data user should be able to determine if the data file they accessed from a third party repository is from an authoritative source. For example, a user should be able to verify that a specific file is genuinely from NASA's data systems.</a:t>
            </a:r>
            <a:endParaRPr/>
          </a:p>
          <a:p>
            <a:pPr indent="-290830" lvl="1" marL="914400" rtl="0" algn="l">
              <a:spcBef>
                <a:spcPts val="0"/>
              </a:spcBef>
              <a:spcAft>
                <a:spcPts val="0"/>
              </a:spcAft>
              <a:buSzPct val="100000"/>
              <a:buChar char="○"/>
            </a:pPr>
            <a:r>
              <a:rPr lang="en"/>
              <a:t>Data Deletion: A data user should be able to check if the file they accessed from a third party resource has been deleted at the authoritative source. For example, the original data product that has been mirrored to a cloud platform has undergone a major version update and the older version is no longer considered fit for use.</a:t>
            </a:r>
            <a:endParaRPr/>
          </a:p>
          <a:p>
            <a:pPr indent="-290830" lvl="1" marL="914400" rtl="0" algn="l">
              <a:spcBef>
                <a:spcPts val="0"/>
              </a:spcBef>
              <a:spcAft>
                <a:spcPts val="0"/>
              </a:spcAft>
              <a:buSzPct val="100000"/>
              <a:buChar char="○"/>
            </a:pPr>
            <a:r>
              <a:rPr lang="en"/>
              <a:t>Data Modification: A data user should be able to check if the file they accessed from a third party resource has been modified or tampered with.</a:t>
            </a:r>
            <a:endParaRPr/>
          </a:p>
          <a:p>
            <a:pPr indent="-308610" lvl="0" marL="457200" rtl="0" algn="l">
              <a:spcBef>
                <a:spcPts val="0"/>
              </a:spcBef>
              <a:spcAft>
                <a:spcPts val="0"/>
              </a:spcAft>
              <a:buSzPct val="100000"/>
              <a:buChar char="●"/>
            </a:pPr>
            <a:r>
              <a:rPr lang="en"/>
              <a:t>Non-repudiation – Non-repudiation is the assurance that someone cannot deny the validity of something. For data users, it is the ability to prove their use of authoritative data despite claims to the contrary.</a:t>
            </a:r>
            <a:endParaRPr/>
          </a:p>
          <a:p>
            <a:pPr indent="-308610" lvl="0" marL="457200" rtl="0" algn="l">
              <a:spcBef>
                <a:spcPts val="0"/>
              </a:spcBef>
              <a:spcAft>
                <a:spcPts val="0"/>
              </a:spcAft>
              <a:buSzPct val="100000"/>
              <a:buChar char="●"/>
            </a:pPr>
            <a:r>
              <a:rPr lang="en"/>
              <a:t>Ease of Implementation – This facet is a qualitative assessment of the effort data producers and data stewards will need to expend if they adopt a specific technical approach.</a:t>
            </a:r>
            <a:endParaRPr/>
          </a:p>
          <a:p>
            <a:pPr indent="-308610" lvl="0" marL="457200" rtl="0" algn="l">
              <a:spcBef>
                <a:spcPts val="0"/>
              </a:spcBef>
              <a:spcAft>
                <a:spcPts val="0"/>
              </a:spcAft>
              <a:buSzPct val="100000"/>
              <a:buChar char="●"/>
            </a:pPr>
            <a:r>
              <a:rPr lang="en"/>
              <a:t>Performance - One of the key drivers toward cloud analysis of big data is the ability to analyze at scale. Therefore, the overhead of extraneous data movement in or out of the cloud or of computing verification parameters must not outweigh the analysis performance gains. </a:t>
            </a:r>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Approaches (1,2)</a:t>
            </a:r>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62500" lnSpcReduction="20000"/>
          </a:bodyPr>
          <a:lstStyle/>
          <a:p>
            <a:pPr indent="0" lvl="0" marL="0" rtl="0" algn="l">
              <a:spcBef>
                <a:spcPts val="0"/>
              </a:spcBef>
              <a:spcAft>
                <a:spcPts val="0"/>
              </a:spcAft>
              <a:buClr>
                <a:schemeClr val="dk1"/>
              </a:buClr>
              <a:buSzPct val="61111"/>
              <a:buFont typeface="Arial"/>
              <a:buNone/>
            </a:pPr>
            <a:r>
              <a:rPr lang="en"/>
              <a:t>Filename Lookup</a:t>
            </a:r>
            <a:endParaRPr/>
          </a:p>
          <a:p>
            <a:pPr indent="0" lvl="0" marL="0" rtl="0" algn="l">
              <a:spcBef>
                <a:spcPts val="1200"/>
              </a:spcBef>
              <a:spcAft>
                <a:spcPts val="0"/>
              </a:spcAft>
              <a:buClr>
                <a:schemeClr val="dk1"/>
              </a:buClr>
              <a:buSzPct val="61111"/>
              <a:buFont typeface="Arial"/>
              <a:buNone/>
            </a:pPr>
            <a:r>
              <a:rPr lang="en"/>
              <a:t>This is the simplest approach where the user checks an authoritative sources’s catalog for the existence of the filename. Some data producers provide catalogs to support this functionality, and this approach has low bandwidth requirements. Since validation is by filename only, this approach cannot determine if the content of a file may have been tampered with or modified. In rare cases, a file may have been renamed which could cause the validation to fail. (However, most EO data stewards avoid this because it makes scientific reproducibility difficult.) Since only the filename is checked, and not the contents, non-repudiation via this method is unreliable, as a data user could simply modify the contents of the file without detection.</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0"/>
              </a:spcAft>
              <a:buClr>
                <a:schemeClr val="dk1"/>
              </a:buClr>
              <a:buSzPct val="61111"/>
              <a:buFont typeface="Arial"/>
              <a:buNone/>
            </a:pPr>
            <a:r>
              <a:rPr lang="en"/>
              <a:t>Data Upload and Verify</a:t>
            </a:r>
            <a:endParaRPr/>
          </a:p>
          <a:p>
            <a:pPr indent="0" lvl="0" marL="0" rtl="0" algn="l">
              <a:spcBef>
                <a:spcPts val="1200"/>
              </a:spcBef>
              <a:spcAft>
                <a:spcPts val="0"/>
              </a:spcAft>
              <a:buClr>
                <a:schemeClr val="dk1"/>
              </a:buClr>
              <a:buSzPct val="61111"/>
              <a:buFont typeface="Arial"/>
              <a:buNone/>
            </a:pPr>
            <a:r>
              <a:rPr lang="en"/>
              <a:t>In this approach, data users upload the files they accessed from a third party source to a verification service provided by the authoritative source of the data. The verification service validates if the file is genuine. Data content can be checked for tampering or modification using this approach. This approach also allows data integrity verification. However, this approach requires the authoritative source to provide a verification service and involves high data movement, making it expensive and time consuming. Non-repudiation verification is also costly due to data movement.</a:t>
            </a:r>
            <a:endParaRPr/>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Approaches (3)</a:t>
            </a:r>
            <a:endParaRPr/>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61111"/>
              <a:buFont typeface="Arial"/>
              <a:buNone/>
            </a:pPr>
            <a:r>
              <a:rPr lang="en"/>
              <a:t>Hash Lookup</a:t>
            </a:r>
            <a:endParaRPr/>
          </a:p>
          <a:p>
            <a:pPr indent="0" lvl="0" marL="0" rtl="0" algn="l">
              <a:spcBef>
                <a:spcPts val="1200"/>
              </a:spcBef>
              <a:spcAft>
                <a:spcPts val="0"/>
              </a:spcAft>
              <a:buClr>
                <a:schemeClr val="dk1"/>
              </a:buClr>
              <a:buSzPct val="61111"/>
              <a:buFont typeface="Arial"/>
              <a:buNone/>
            </a:pPr>
            <a:r>
              <a:rPr lang="en"/>
              <a:t>Many current data systems compute and store checksums of data files in order to detect accidental corruption. Hash values for files are then stored in an authoritative source’s catalog or in a file that is accessible. The user can query the catalog or download the file for the hash and compare it with the hash generated for the file they have accessed from the third party source for verification. This approach has low bandwidth requirements and minimizes data flow. It also allows virtually 100% data integrity verification for hashes with adequate cryptographic strength, such as SHA-2. Since hashes are already known, non-repudiation will require the data to be transferred for check. This approach can be computationally expensive for the data users as the burden is on them to calculate hashes for all the files they are accessing from the third party source.</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Approaches (4)</a:t>
            </a:r>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Clr>
                <a:schemeClr val="dk1"/>
              </a:buClr>
              <a:buSzPct val="61111"/>
              <a:buFont typeface="Arial"/>
              <a:buNone/>
            </a:pPr>
            <a:r>
              <a:rPr lang="en"/>
              <a:t>Provable Data Possession</a:t>
            </a:r>
            <a:endParaRPr/>
          </a:p>
          <a:p>
            <a:pPr indent="0" lvl="0" marL="0" rtl="0" algn="l">
              <a:spcBef>
                <a:spcPts val="1200"/>
              </a:spcBef>
              <a:spcAft>
                <a:spcPts val="0"/>
              </a:spcAft>
              <a:buNone/>
            </a:pPr>
            <a:r>
              <a:rPr lang="en"/>
              <a:t>The provable data possession approach combines public key cryptography and cryptographic hashing. It has three steps: (1) producer key generation, (2) tag generation, and (3) verification. In the producer key generation step, the private keys and public keys of the data producer are generated (this occurs only once). In the tag generation step, a pair of public-private keys are generated for the data file, with a unique identifier for each file, which is combined with the data of the file and hashed to generate tags. Tag generation occurs once for each file. The tags of the file are shared along with the file.</a:t>
            </a:r>
            <a:endParaRPr/>
          </a:p>
          <a:p>
            <a:pPr indent="0" lvl="0" marL="0" rtl="0" algn="l">
              <a:spcBef>
                <a:spcPts val="1200"/>
              </a:spcBef>
              <a:spcAft>
                <a:spcPts val="0"/>
              </a:spcAft>
              <a:buClr>
                <a:schemeClr val="dk1"/>
              </a:buClr>
              <a:buSzPct val="61111"/>
              <a:buFont typeface="Arial"/>
              <a:buNone/>
            </a:pPr>
            <a:r>
              <a:rPr lang="en"/>
              <a:t>In the verification step, the verifier sends a random number. The data user uses the random number, the file tags, and the contents of the file to generate a response. The response is checked by the verifier using the file tags and the private key of the data producer. If it holds the integrity is verified. This approach requires a challenge-response verifier to be set up but minimizes data movement and hence bandwidth requirements. Computational cost is lower for repeated verifications (as compared to the approach described in section 4.2 Data Upload and Verify). The approach uses probabilistic data integrity verification, and storage is required for tags and private keys.</a:t>
            </a:r>
            <a:endParaRPr/>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Approaches (5)</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Clr>
                <a:schemeClr val="dk1"/>
              </a:buClr>
              <a:buSzPct val="61111"/>
              <a:buFont typeface="Arial"/>
              <a:buNone/>
            </a:pPr>
            <a:r>
              <a:rPr lang="en"/>
              <a:t>S</a:t>
            </a:r>
            <a:r>
              <a:rPr lang="en"/>
              <a:t>igned Hashes</a:t>
            </a:r>
            <a:endParaRPr/>
          </a:p>
          <a:p>
            <a:pPr indent="0" lvl="0" marL="0" rtl="0" algn="l">
              <a:spcBef>
                <a:spcPts val="1200"/>
              </a:spcBef>
              <a:spcAft>
                <a:spcPts val="0"/>
              </a:spcAft>
              <a:buClr>
                <a:schemeClr val="dk1"/>
              </a:buClr>
              <a:buSzPct val="61111"/>
              <a:buFont typeface="Arial"/>
              <a:buNone/>
            </a:pPr>
            <a:r>
              <a:rPr lang="en"/>
              <a:t>This approach uses elements described in section 4.3 Hash Lookup and section 4.4 Provable Data Possession. Instead of requiring the entire file to be signed, only the hash generated for the content is signed using the private key.</a:t>
            </a:r>
            <a:endParaRPr/>
          </a:p>
          <a:p>
            <a:pPr indent="0" lvl="0" marL="0" rtl="0" algn="l">
              <a:spcBef>
                <a:spcPts val="1200"/>
              </a:spcBef>
              <a:spcAft>
                <a:spcPts val="0"/>
              </a:spcAft>
              <a:buClr>
                <a:schemeClr val="dk1"/>
              </a:buClr>
              <a:buSzPct val="61111"/>
              <a:buFont typeface="Arial"/>
              <a:buNone/>
            </a:pPr>
            <a:r>
              <a:t/>
            </a:r>
            <a:endParaRPr/>
          </a:p>
          <a:p>
            <a:pPr indent="0" lvl="0" marL="0" rtl="0" algn="l">
              <a:spcBef>
                <a:spcPts val="1200"/>
              </a:spcBef>
              <a:spcAft>
                <a:spcPts val="0"/>
              </a:spcAft>
              <a:buClr>
                <a:schemeClr val="dk1"/>
              </a:buClr>
              <a:buSzPct val="61111"/>
              <a:buFont typeface="Arial"/>
              <a:buNone/>
            </a:pPr>
            <a:r>
              <a:rPr lang="en"/>
              <a:t>Data users can authenticate the hash signature by using the public key made available by the authoritative source and verify the integrity of the file itself by comparing the signed hash against the hash they generated. This approach is easy to implement with low data flow minimizing bandwidth requirements. Storage requirements for public keys are also minimal. The use of individual keys per project or data product can reduce the need for checking key repositories for each file. However, non-repudiation cannot be done without data transfer.</a:t>
            </a:r>
            <a:endParaRPr/>
          </a:p>
          <a:p>
            <a:pPr indent="0" lvl="0" marL="0" rtl="0" algn="l">
              <a:spcBef>
                <a:spcPts val="1200"/>
              </a:spcBef>
              <a:spcAft>
                <a:spcPts val="12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Result Summary Table</a:t>
            </a:r>
            <a:endParaRPr/>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Key Take Aways</a:t>
            </a:r>
            <a:endParaRPr/>
          </a:p>
        </p:txBody>
      </p:sp>
      <p:sp>
        <p:nvSpPr>
          <p:cNvPr id="127" name="Google Shape;127;p2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47500"/>
          </a:bodyPr>
          <a:lstStyle/>
          <a:p>
            <a:pPr indent="0" lvl="0" marL="0" rtl="0" algn="l">
              <a:spcBef>
                <a:spcPts val="0"/>
              </a:spcBef>
              <a:spcAft>
                <a:spcPts val="0"/>
              </a:spcAft>
              <a:buClr>
                <a:schemeClr val="dk1"/>
              </a:buClr>
              <a:buSzPct val="61111"/>
              <a:buFont typeface="Arial"/>
              <a:buNone/>
            </a:pPr>
            <a:r>
              <a:rPr lang="en"/>
              <a:t>While no approach addresses all the identified needs, both hash lookup and signed hashes are viable practical approaches to address some of the issues. Hash lookup is suitable if the data user wants to process the full archive of a data set for any kind of large scale processing need. In this case, full listing of the files along with their hash values is required for completeness, correctness, and consistency checks. Signed hashes are suitable when the data users only want subsets of the archive for analysis and completeness is not an issue. The data users can verify the data authenticity using the public key from the authoritative source and validate the integrity using the hash value. This minimizes the need for the data user to keep querying the authoritative source’s catalog.</a:t>
            </a:r>
            <a:endParaRPr/>
          </a:p>
          <a:p>
            <a:pPr indent="0" lvl="0" marL="0" rtl="0" algn="l">
              <a:spcBef>
                <a:spcPts val="1200"/>
              </a:spcBef>
              <a:spcAft>
                <a:spcPts val="0"/>
              </a:spcAft>
              <a:buClr>
                <a:schemeClr val="dk1"/>
              </a:buClr>
              <a:buSzPct val="61111"/>
              <a:buFont typeface="Arial"/>
              <a:buNone/>
            </a:pPr>
            <a:r>
              <a:rPr lang="en"/>
              <a:t>To support these approaches all data producers must provide access to updated listings for datasets in their holding along with their hashes. The way to access this information must be documented and discoverable. In addition, the data producers should digitally sign their hashes and provide the public key for the data on the data set landing page. Data producers should define a set of practices that, if followed by a third party actor, would allow the mirrored data to be considered as “trusted data”. These set of practices should include a set of validation checks as well as the minimum level of data stewardship services the third party actor must provide. These could include periodic inventory and updates checks against the authoritative source.</a:t>
            </a:r>
            <a:endParaRPr/>
          </a:p>
          <a:p>
            <a:pPr indent="0" lvl="0" marL="0" rtl="0" algn="l">
              <a:spcBef>
                <a:spcPts val="1200"/>
              </a:spcBef>
              <a:spcAft>
                <a:spcPts val="0"/>
              </a:spcAft>
              <a:buClr>
                <a:schemeClr val="dk1"/>
              </a:buClr>
              <a:buSzPct val="61111"/>
              <a:buFont typeface="Arial"/>
              <a:buNone/>
            </a:pPr>
            <a:r>
              <a:rPr lang="en"/>
              <a:t>Third party actors mirroring data, in like manner, must document their validation checks and make this documentation easily accessible. These checks should cover consistency of the data product, the correctness of the content of the data product, and the mirror's completeness. These need to be validated against the authoritative source. Third party actors should also document steps that would allow data users to replicate this validation of the mirrored archive against the authoritative source.</a:t>
            </a:r>
            <a:endParaRPr/>
          </a:p>
          <a:p>
            <a:pPr indent="0" lvl="0" marL="0" rtl="0" algn="l">
              <a:spcBef>
                <a:spcPts val="1200"/>
              </a:spcBef>
              <a:spcAft>
                <a:spcPts val="0"/>
              </a:spcAft>
              <a:buClr>
                <a:schemeClr val="dk1"/>
              </a:buClr>
              <a:buSzPct val="61111"/>
              <a:buFont typeface="Arial"/>
              <a:buNone/>
            </a:pPr>
            <a:r>
              <a:rPr lang="en"/>
              <a:t>Utlimately, it is the data user’s responsibility to verify the authenticity, completeness, correctness, and consistency of the data they are using. These checks should be standardized as mandatory steps in any data acquisition workflow.</a:t>
            </a:r>
            <a:endParaRPr/>
          </a:p>
          <a:p>
            <a:pPr indent="0" lvl="0" marL="0" rtl="0" algn="l">
              <a:spcBef>
                <a:spcPts val="120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