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1" r:id="rId2"/>
  </p:sldMasterIdLst>
  <p:sldIdLst>
    <p:sldId id="394" r:id="rId3"/>
    <p:sldId id="397" r:id="rId4"/>
    <p:sldId id="409" r:id="rId5"/>
    <p:sldId id="398" r:id="rId6"/>
    <p:sldId id="414" r:id="rId7"/>
    <p:sldId id="413" r:id="rId8"/>
    <p:sldId id="404" r:id="rId9"/>
    <p:sldId id="408" r:id="rId10"/>
    <p:sldId id="406" r:id="rId11"/>
    <p:sldId id="407" r:id="rId12"/>
    <p:sldId id="405" r:id="rId13"/>
    <p:sldId id="411" r:id="rId14"/>
    <p:sldId id="403" r:id="rId15"/>
    <p:sldId id="412" r:id="rId16"/>
    <p:sldId id="415" r:id="rId17"/>
    <p:sldId id="416" r:id="rId18"/>
    <p:sldId id="26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2"/>
    <a:srgbClr val="0003FF"/>
    <a:srgbClr val="FDFF6B"/>
    <a:srgbClr val="F2F2F2"/>
    <a:srgbClr val="000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63"/>
    <p:restoredTop sz="95814"/>
  </p:normalViewPr>
  <p:slideViewPr>
    <p:cSldViewPr snapToGrid="0" snapToObjects="1">
      <p:cViewPr>
        <p:scale>
          <a:sx n="126" d="100"/>
          <a:sy n="126" d="100"/>
        </p:scale>
        <p:origin x="408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B5C4F-CF83-494C-8B89-D3F088D61F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757A8B-3F2E-A14C-B2B0-191F59E8A7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CF690-3523-1544-BC67-B6AF412F6B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D86E-0B4F-9145-9ADE-45AF111D906C}" type="datetimeFigureOut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BE7F3-0396-AD41-B5EA-732F7BA9D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08482C-56D4-2E49-9782-B0B3433B1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86BB9-59A3-7C40-8A5F-045A7FC90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261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B985E-A0CC-C24C-9749-FB2A52763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963A7-043F-7142-9B17-CF252205C7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5D7D20-1141-004C-ACCA-1C65DFD7D9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D86E-0B4F-9145-9ADE-45AF111D906C}" type="datetimeFigureOut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8C021-0A48-6C4C-81E8-CA575AB95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B2E1B-08DF-8E4F-8E80-AC8454A80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86BB9-59A3-7C40-8A5F-045A7FC90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914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79BAC8-3355-E348-887B-D91DBEE2E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AC957B-D739-6941-9F30-34F146746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970D2-CFFB-AA4B-AB57-C49615971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D86E-0B4F-9145-9ADE-45AF111D906C}" type="datetimeFigureOut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8DD60-E4AB-EC45-B1DA-5CFB983F0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ECCEC-0563-E747-91EE-EE558ED24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86BB9-59A3-7C40-8A5F-045A7FC90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893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22FD0-7602-A44B-9BDF-F723E62CC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17628-7FB0-C84D-A107-AE7BC5A568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A57783-645C-9B44-91A9-8E84F091B5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E504A1-24E4-8D44-BA6A-743B3D993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D86E-0B4F-9145-9ADE-45AF111D906C}" type="datetimeFigureOut">
              <a:rPr lang="en-US" smtClean="0"/>
              <a:t>3/7/22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DD0247-3E54-344B-BA2B-07FDA9DC1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9B2A5-165C-6641-988D-6B3C9E378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86BB9-59A3-7C40-8A5F-045A7FC90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158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D5D20-62CF-F349-8380-064496D67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FBF73-955A-214D-BB23-1C386B30D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6390D1-6201-704B-A0B2-7FE52C2ADB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BD6268-483F-8A4B-9256-B715119D0E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59B4C5-AAED-F64B-9405-E96C411C32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318529-E6E2-7F4E-BAAB-9DEC91815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D86E-0B4F-9145-9ADE-45AF111D906C}" type="datetimeFigureOut">
              <a:rPr lang="en-US" smtClean="0"/>
              <a:t>3/7/22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C32E93-DA76-5141-B7A0-451B157084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17EE57-65A0-9B45-9759-D63993652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86BB9-59A3-7C40-8A5F-045A7FC90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748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3CC45-F2C3-C541-B696-CC8F4ACE7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6CD7ED-D91D-A540-AA42-D25EB4970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D86E-0B4F-9145-9ADE-45AF111D906C}" type="datetimeFigureOut">
              <a:rPr lang="en-US" smtClean="0"/>
              <a:t>3/7/22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599817-FF55-2D45-BB6C-FC533AC86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91DF15-5EC3-BB43-8C42-D30FCAB9F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86BB9-59A3-7C40-8A5F-045A7FC90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17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D3EE5A-734D-6247-B500-57323EB54D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D86E-0B4F-9145-9ADE-45AF111D906C}" type="datetimeFigureOut">
              <a:rPr lang="en-US" smtClean="0"/>
              <a:t>3/7/22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C50E60-83BB-5348-9127-7588AE249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F05FC5-EC49-1B41-8E01-779BE0A0A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86BB9-59A3-7C40-8A5F-045A7FC90568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1CEC2397-26C0-564D-BDE7-D01D7EF6D62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506071" cy="140491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DE1946C-0BF6-3C41-8906-17107E7A4C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0" y="0"/>
            <a:ext cx="1371600" cy="1135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336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40291-F2ED-B44F-8B56-D87A8FBFD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57DB3-C019-7740-AD9B-B691E15DC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A6AFA-0911-7C40-A5E1-085439A32B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4B8744-1B97-604F-AA6F-C0B3A0E5E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D86E-0B4F-9145-9ADE-45AF111D906C}" type="datetimeFigureOut">
              <a:rPr lang="en-US" smtClean="0"/>
              <a:t>3/7/22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5F8466-9108-504F-857F-D2DC7673B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FE2192-C8F9-2044-9D48-01F706C2A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86BB9-59A3-7C40-8A5F-045A7FC90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634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F414B-AC2C-9042-8F25-1D6D044F7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F7D6A5-6123-F640-9476-5B64B6606D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D62EC4-31CE-2247-8E90-C6CF7473E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EAA9A-CFAE-D847-A113-EB5AD0E950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D86E-0B4F-9145-9ADE-45AF111D906C}" type="datetimeFigureOut">
              <a:rPr lang="en-US" smtClean="0"/>
              <a:t>3/7/22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3AD1D7-A613-1D4E-B3CB-D900A44E5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FA15F9-6113-CD4D-8D7C-76BFA8258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86BB9-59A3-7C40-8A5F-045A7FC90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56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51D32-7567-B448-BDD2-0F8B59487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2B8EA5-6E82-9745-9F3B-D1657F856A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2B0186-DDEE-4A4B-BC1D-ACF0A1EC4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D86E-0B4F-9145-9ADE-45AF111D906C}" type="datetimeFigureOut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739C9-25A3-1643-A9D3-7BC0AA015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3AF7EA-A0F4-E845-82F9-9014BAFFA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86BB9-59A3-7C40-8A5F-045A7FC90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44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71DBA4-AA28-EA4F-8D50-EB91DF8064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E05AF0-864C-D441-A5E4-8E7C2BDC27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237DA3-178D-A24B-9B61-347C1837E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C9D86E-0B4F-9145-9ADE-45AF111D906C}" type="datetimeFigureOut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1C581-47DF-BC4F-AF77-0F65C50F4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B923D-9D66-4048-8CF1-B249297C0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086BB9-59A3-7C40-8A5F-045A7FC90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628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4953000"/>
            <a:ext cx="6880654" cy="978729"/>
          </a:xfrm>
        </p:spPr>
        <p:txBody>
          <a:bodyPr wrap="square" anchor="t">
            <a:spAutoFit/>
          </a:bodyPr>
          <a:lstStyle>
            <a:lvl1pPr>
              <a:defRPr sz="32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The New Earth Science</a:t>
            </a:r>
            <a:br>
              <a:rPr lang="en-US" dirty="0"/>
            </a:br>
            <a:r>
              <a:rPr lang="en-US" dirty="0"/>
              <a:t>Division Template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2429310"/>
            <a:ext cx="2990088" cy="1960606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7" name="Rectangle 6"/>
          <p:cNvSpPr/>
          <p:nvPr/>
        </p:nvSpPr>
        <p:spPr>
          <a:xfrm>
            <a:off x="3067304" y="2429310"/>
            <a:ext cx="2990088" cy="1960606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34608" y="2429310"/>
            <a:ext cx="2990088" cy="1960606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201912" y="2429310"/>
            <a:ext cx="2990088" cy="1960606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668832" y="4928616"/>
            <a:ext cx="4048125" cy="313944"/>
          </a:xfrm>
        </p:spPr>
        <p:txBody>
          <a:bodyPr>
            <a:normAutofit/>
          </a:bodyPr>
          <a:lstStyle>
            <a:lvl1pPr marL="0" indent="0" algn="r">
              <a:buNone/>
              <a:defRPr sz="1800" b="1" baseline="0">
                <a:solidFill>
                  <a:schemeClr val="accent1">
                    <a:lumMod val="50000"/>
                  </a:schemeClr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Presenter Name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644765" y="5254435"/>
            <a:ext cx="4071938" cy="1012825"/>
          </a:xfrm>
        </p:spPr>
        <p:txBody>
          <a:bodyPr>
            <a:noAutofit/>
          </a:bodyPr>
          <a:lstStyle>
            <a:lvl1pPr marL="0" indent="0" algn="r">
              <a:spcBef>
                <a:spcPts val="400"/>
              </a:spcBef>
              <a:buFont typeface="Arial" charset="0"/>
              <a:buNone/>
              <a:defRPr sz="18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2pPr>
            <a:lvl3pPr marL="9144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3pPr>
            <a:lvl4pPr marL="13716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4pPr>
            <a:lvl5pPr marL="18288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Organization</a:t>
            </a:r>
          </a:p>
          <a:p>
            <a:pPr lvl="0"/>
            <a:r>
              <a:rPr lang="en-US" dirty="0"/>
              <a:t>Contact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644765" y="6339395"/>
            <a:ext cx="4071938" cy="317437"/>
          </a:xfrm>
        </p:spPr>
        <p:txBody>
          <a:bodyPr>
            <a:noAutofit/>
          </a:bodyPr>
          <a:lstStyle>
            <a:lvl1pPr marL="0" indent="0" algn="r">
              <a:spcBef>
                <a:spcPts val="400"/>
              </a:spcBef>
              <a:buFont typeface="Arial" charset="0"/>
              <a:buNone/>
              <a:defRPr sz="1400" baseline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2pPr>
            <a:lvl3pPr marL="9144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3pPr>
            <a:lvl4pPr marL="13716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4pPr>
            <a:lvl5pPr marL="18288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5pPr>
          </a:lstStyle>
          <a:p>
            <a:pPr lvl="0"/>
            <a:r>
              <a:rPr lang="en-US" dirty="0"/>
              <a:t>MONTH YEAR</a:t>
            </a:r>
          </a:p>
        </p:txBody>
      </p:sp>
    </p:spTree>
    <p:extLst>
      <p:ext uri="{BB962C8B-B14F-4D97-AF65-F5344CB8AC3E}">
        <p14:creationId xmlns:p14="http://schemas.microsoft.com/office/powerpoint/2010/main" val="2181191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38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7700"/>
            <a:ext cx="10515600" cy="646331"/>
          </a:xfrm>
        </p:spPr>
        <p:txBody>
          <a:bodyPr anchor="t" anchorCtr="0">
            <a:sp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39699C"/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>
                <a:solidFill>
                  <a:srgbClr val="244D60"/>
                </a:solidFill>
              </a:defRPr>
            </a:lvl1pPr>
            <a:lvl2pPr>
              <a:defRPr>
                <a:solidFill>
                  <a:srgbClr val="244D60"/>
                </a:solidFill>
              </a:defRPr>
            </a:lvl2pPr>
            <a:lvl3pPr>
              <a:defRPr>
                <a:solidFill>
                  <a:srgbClr val="244D60"/>
                </a:solidFill>
              </a:defRPr>
            </a:lvl3pPr>
            <a:lvl4pPr>
              <a:defRPr b="0">
                <a:solidFill>
                  <a:srgbClr val="244D60"/>
                </a:solidFill>
              </a:defRPr>
            </a:lvl4pPr>
            <a:lvl5pPr>
              <a:defRPr b="0">
                <a:solidFill>
                  <a:srgbClr val="244D6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95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8">
          <p15:clr>
            <a:srgbClr val="FBAE40"/>
          </p15:clr>
        </p15:guide>
        <p15:guide id="2" pos="52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317691" cy="692870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9220" y="685800"/>
            <a:ext cx="6172200" cy="646331"/>
          </a:xfrm>
        </p:spPr>
        <p:txBody>
          <a:bodyPr wrap="square" anchor="t" anchorCtr="0">
            <a:sp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189220" y="1825625"/>
            <a:ext cx="6164580" cy="4351338"/>
          </a:xfrm>
        </p:spPr>
        <p:txBody>
          <a:bodyPr/>
          <a:lstStyle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552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26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9220" y="1825625"/>
            <a:ext cx="6164580" cy="4351338"/>
          </a:xfrm>
        </p:spPr>
        <p:txBody>
          <a:bodyPr/>
          <a:lstStyle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5181600" y="685800"/>
            <a:ext cx="6195060" cy="646331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6E883B-401C-AD48-8B89-0D3369158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49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26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6131" y="685800"/>
            <a:ext cx="10515600" cy="646331"/>
          </a:xfrm>
        </p:spPr>
        <p:txBody>
          <a:bodyPr anchor="t" anchorCtr="0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07796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b="0" cap="none" spc="0">
                <a:ln w="0"/>
                <a:solidFill>
                  <a:schemeClr val="accent1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28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8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045" y="685800"/>
            <a:ext cx="10515600" cy="646331"/>
          </a:xfrm>
        </p:spPr>
        <p:txBody>
          <a:bodyPr anchor="t" anchorCtr="0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86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2">
          <p15:clr>
            <a:srgbClr val="FBAE40"/>
          </p15:clr>
        </p15:guide>
        <p15:guide id="2" pos="38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1289092"/>
            <a:ext cx="12192097" cy="3533742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1960536"/>
            <a:ext cx="12460637" cy="2138766"/>
          </a:xfrm>
          <a:prstGeom prst="rect">
            <a:avLst/>
          </a:prstGeom>
          <a:solidFill>
            <a:schemeClr val="bg1">
              <a:alpha val="50000"/>
            </a:schemeClr>
          </a:solidFill>
          <a:ln w="920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2311849"/>
            <a:ext cx="10515600" cy="1338828"/>
          </a:xfrm>
        </p:spPr>
        <p:txBody>
          <a:bodyPr>
            <a:spAutoFit/>
          </a:bodyPr>
          <a:lstStyle>
            <a:lvl1pPr algn="ctr">
              <a:defRPr sz="5000" b="1" baseline="0"/>
            </a:lvl1pPr>
          </a:lstStyle>
          <a:p>
            <a:r>
              <a:rPr lang="en-US" dirty="0"/>
              <a:t>NASA SCIENCE</a:t>
            </a:r>
            <a:br>
              <a:rPr lang="en-US" dirty="0"/>
            </a:br>
            <a:r>
              <a:rPr lang="en-US" sz="4000" b="0" dirty="0"/>
              <a:t>Subtitle Goes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760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08">
          <p15:clr>
            <a:srgbClr val="FBAE40"/>
          </p15:clr>
        </p15:guide>
        <p15:guide id="2" pos="384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09600" y="4953000"/>
            <a:ext cx="6902196" cy="978729"/>
          </a:xfrm>
        </p:spPr>
        <p:txBody>
          <a:bodyPr wrap="square" anchor="t" anchorCtr="0">
            <a:spAutoFit/>
          </a:bodyPr>
          <a:lstStyle>
            <a:lvl1pPr algn="l">
              <a:defRPr sz="3200" b="1" i="0" baseline="0">
                <a:solidFill>
                  <a:schemeClr val="bg1"/>
                </a:solidFill>
                <a:latin typeface="Arial Narrow" charset="0"/>
                <a:ea typeface="Arial Narrow" charset="0"/>
                <a:cs typeface="Arial Narrow" charset="0"/>
              </a:defRPr>
            </a:lvl1pPr>
          </a:lstStyle>
          <a:p>
            <a:r>
              <a:rPr lang="en-US" dirty="0"/>
              <a:t>The New Animated Earth</a:t>
            </a:r>
            <a:br>
              <a:rPr lang="en-US" dirty="0"/>
            </a:br>
            <a:r>
              <a:rPr lang="en-US" dirty="0"/>
              <a:t>Science Division Template</a:t>
            </a:r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7668832" y="4928616"/>
            <a:ext cx="4048125" cy="313944"/>
          </a:xfrm>
        </p:spPr>
        <p:txBody>
          <a:bodyPr>
            <a:normAutofit/>
          </a:bodyPr>
          <a:lstStyle>
            <a:lvl1pPr marL="0" indent="0" algn="r">
              <a:buNone/>
              <a:defRPr sz="1800" b="1" baseline="0">
                <a:solidFill>
                  <a:srgbClr val="244D60"/>
                </a:solidFill>
              </a:defRPr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marL="228600" marR="0" lvl="0" indent="-22860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Presenter Name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7644765" y="5254435"/>
            <a:ext cx="4071938" cy="1012825"/>
          </a:xfrm>
        </p:spPr>
        <p:txBody>
          <a:bodyPr>
            <a:noAutofit/>
          </a:bodyPr>
          <a:lstStyle>
            <a:lvl1pPr marL="0" indent="0" algn="r">
              <a:spcBef>
                <a:spcPts val="400"/>
              </a:spcBef>
              <a:buFont typeface="Arial" charset="0"/>
              <a:buNone/>
              <a:defRPr sz="1800" baseline="0">
                <a:solidFill>
                  <a:srgbClr val="244D60"/>
                </a:solidFill>
              </a:defRPr>
            </a:lvl1pPr>
            <a:lvl2pPr marL="4572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2pPr>
            <a:lvl3pPr marL="9144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3pPr>
            <a:lvl4pPr marL="13716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4pPr>
            <a:lvl5pPr marL="18288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Organization</a:t>
            </a:r>
          </a:p>
          <a:p>
            <a:pPr lvl="0"/>
            <a:r>
              <a:rPr lang="en-US" dirty="0"/>
              <a:t>Contact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7644765" y="6339395"/>
            <a:ext cx="4071938" cy="317437"/>
          </a:xfrm>
        </p:spPr>
        <p:txBody>
          <a:bodyPr>
            <a:noAutofit/>
          </a:bodyPr>
          <a:lstStyle>
            <a:lvl1pPr marL="0" indent="0" algn="r">
              <a:spcBef>
                <a:spcPts val="400"/>
              </a:spcBef>
              <a:buFont typeface="Arial" charset="0"/>
              <a:buNone/>
              <a:defRPr sz="1400" baseline="0">
                <a:solidFill>
                  <a:srgbClr val="244D60"/>
                </a:solidFill>
              </a:defRPr>
            </a:lvl1pPr>
            <a:lvl2pPr marL="4572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2pPr>
            <a:lvl3pPr marL="9144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3pPr>
            <a:lvl4pPr marL="13716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4pPr>
            <a:lvl5pPr marL="1828800" indent="0" algn="r">
              <a:buFont typeface="Arial" charset="0"/>
              <a:buNone/>
              <a:defRPr sz="1800">
                <a:solidFill>
                  <a:srgbClr val="244D60"/>
                </a:solidFill>
              </a:defRPr>
            </a:lvl5pPr>
          </a:lstStyle>
          <a:p>
            <a:pPr lvl="0"/>
            <a:r>
              <a:rPr lang="en-US" dirty="0"/>
              <a:t>MONTH YEAR</a:t>
            </a:r>
          </a:p>
        </p:txBody>
      </p:sp>
    </p:spTree>
    <p:extLst>
      <p:ext uri="{BB962C8B-B14F-4D97-AF65-F5344CB8AC3E}">
        <p14:creationId xmlns:p14="http://schemas.microsoft.com/office/powerpoint/2010/main" val="414447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120">
          <p15:clr>
            <a:srgbClr val="FBAE40"/>
          </p15:clr>
        </p15:guide>
        <p15:guide id="2" pos="384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080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&amp; Subtitle">
    <p:bg>
      <p:bgPr>
        <a:solidFill>
          <a:srgbClr val="A6AA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39699C"/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427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 noChangeArrowheads="1"/>
          </p:cNvSpPr>
          <p:nvPr/>
        </p:nvSpPr>
        <p:spPr bwMode="auto">
          <a:xfrm>
            <a:off x="10566400" y="6618288"/>
            <a:ext cx="16256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400" b="0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39699C"/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86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39699C"/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71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39699C"/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78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84867" y="74614"/>
            <a:ext cx="10219267" cy="8540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284817" y="1290638"/>
            <a:ext cx="5128683" cy="5137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6701" y="1290638"/>
            <a:ext cx="5128684" cy="51371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39699C"/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815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57AF682-E443-4C5A-9EDA-20B2D19DBBCE}" type="datetimeFigureOut">
              <a:rPr lang="en-US" smtClean="0"/>
              <a:t>3/7/22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137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3.jp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5681B7-8AC3-E14F-BCDB-A8F1D7570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908B94-FF42-794A-B6F5-06B4C88E0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A5A20-7B56-E64E-AFA9-0F5CCD842D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C9D86E-0B4F-9145-9ADE-45AF111D906C}" type="datetimeFigureOut">
              <a:rPr lang="en-US" smtClean="0"/>
              <a:t>3/7/22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942CFA-2B66-7448-BDBA-CFB2C846E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D6AFC-E052-C849-AB63-4074CE3BFF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86BB9-59A3-7C40-8A5F-045A7FC90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691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rgbClr val="39699C"/>
                </a:solidFill>
              </a:defRPr>
            </a:lvl1pPr>
          </a:lstStyle>
          <a:p>
            <a:fld id="{170862A5-B9BF-49AD-B48A-0A94CACC0B0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5" name="Picture 4" descr="Logo, icon&#10;&#10;Description automatically generated">
            <a:extLst>
              <a:ext uri="{FF2B5EF4-FFF2-40B4-BE49-F238E27FC236}">
                <a16:creationId xmlns:a16="http://schemas.microsoft.com/office/drawing/2014/main" id="{B7FDEC3D-27E8-5446-BBFA-A438B527DD1D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99677"/>
            <a:ext cx="1117600" cy="928229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9FBA8BB7-836C-BA43-9394-226D002C16F0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10965002" y="1"/>
            <a:ext cx="1226998" cy="114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282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accent1">
              <a:lumMod val="50000"/>
            </a:schemeClr>
          </a:solidFill>
          <a:latin typeface="Arial Narrow" charset="0"/>
          <a:ea typeface="Arial Narrow" charset="0"/>
          <a:cs typeface="Arial Narrow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1">
              <a:lumMod val="50000"/>
            </a:schemeClr>
          </a:solidFill>
          <a:latin typeface="Arial Narrow" charset="0"/>
          <a:ea typeface="Arial Narrow" charset="0"/>
          <a:cs typeface="Arial Narrow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1">
              <a:lumMod val="50000"/>
            </a:schemeClr>
          </a:solidFill>
          <a:latin typeface="Arial Narrow" charset="0"/>
          <a:ea typeface="Arial Narrow" charset="0"/>
          <a:cs typeface="Arial Narrow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1">
              <a:lumMod val="50000"/>
            </a:schemeClr>
          </a:solidFill>
          <a:latin typeface="Arial Narrow" charset="0"/>
          <a:ea typeface="Arial Narrow" charset="0"/>
          <a:cs typeface="Arial Narrow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1">
              <a:lumMod val="50000"/>
            </a:schemeClr>
          </a:solidFill>
          <a:latin typeface="Arial Narrow" charset="0"/>
          <a:ea typeface="Arial Narrow" charset="0"/>
          <a:cs typeface="Arial Narrow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1">
              <a:lumMod val="50000"/>
            </a:schemeClr>
          </a:solidFill>
          <a:latin typeface="Arial Narrow" charset="0"/>
          <a:ea typeface="Arial Narrow" charset="0"/>
          <a:cs typeface="Arial Narrow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23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gif"/><Relationship Id="rId1" Type="http://schemas.openxmlformats.org/officeDocument/2006/relationships/slideLayout" Target="../slideLayouts/slideLayout7.xml"/><Relationship Id="rId5" Type="http://schemas.openxmlformats.org/officeDocument/2006/relationships/image" Target="file:////Users/lidiahuaman/Documents/CPEX_2/forecast/Actual_field/cpex-aw_forecasting-master/figs_final/GEOS_total_aot_day1.png" TargetMode="Externa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1843CF6-924C-4A40-B2D9-B8EE4E637225}"/>
              </a:ext>
            </a:extLst>
          </p:cNvPr>
          <p:cNvSpPr txBox="1"/>
          <p:nvPr/>
        </p:nvSpPr>
        <p:spPr>
          <a:xfrm>
            <a:off x="1295400" y="1405620"/>
            <a:ext cx="96012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1" u="none" strike="noStrike" dirty="0">
                <a:solidFill>
                  <a:srgbClr val="0003FF"/>
                </a:solidFill>
                <a:effectLst/>
                <a:latin typeface="Arial" panose="020B0604020202020204" pitchFamily="34" charset="0"/>
              </a:rPr>
              <a:t>DAWN Wind Observations and </a:t>
            </a:r>
          </a:p>
          <a:p>
            <a:pPr algn="ctr"/>
            <a:r>
              <a:rPr lang="en-US" sz="3600" b="1" i="1" u="none" strike="noStrike" dirty="0">
                <a:solidFill>
                  <a:srgbClr val="0003FF"/>
                </a:solidFill>
                <a:effectLst/>
                <a:latin typeface="Arial" panose="020B0604020202020204" pitchFamily="34" charset="0"/>
              </a:rPr>
              <a:t>Aeolus Validation During CPEX-AW</a:t>
            </a:r>
            <a:endParaRPr lang="en-US" sz="3600" i="1" dirty="0">
              <a:solidFill>
                <a:srgbClr val="0003FF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A9569B-5517-8141-A1CB-B8704EB8496E}"/>
              </a:ext>
            </a:extLst>
          </p:cNvPr>
          <p:cNvSpPr txBox="1"/>
          <p:nvPr/>
        </p:nvSpPr>
        <p:spPr>
          <a:xfrm>
            <a:off x="0" y="6550223"/>
            <a:ext cx="1219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>
                <a:solidFill>
                  <a:srgbClr val="0003FF"/>
                </a:solidFill>
              </a:rPr>
              <a:t>Aeolus 3</a:t>
            </a:r>
            <a:r>
              <a:rPr lang="en-US" sz="1400" b="1" i="1" baseline="30000" dirty="0">
                <a:solidFill>
                  <a:srgbClr val="0003FF"/>
                </a:solidFill>
              </a:rPr>
              <a:t>rd</a:t>
            </a:r>
            <a:r>
              <a:rPr lang="en-US" sz="1400" b="1" i="1" dirty="0">
                <a:solidFill>
                  <a:srgbClr val="0003FF"/>
                </a:solidFill>
              </a:rPr>
              <a:t> Anniversary Conference, 28 March - 1 April, Taormina, Italy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1D2D69AB-E835-024E-84C9-50DFE39E286F}"/>
              </a:ext>
            </a:extLst>
          </p:cNvPr>
          <p:cNvSpPr txBox="1">
            <a:spLocks/>
          </p:cNvSpPr>
          <p:nvPr/>
        </p:nvSpPr>
        <p:spPr>
          <a:xfrm>
            <a:off x="787400" y="3263900"/>
            <a:ext cx="10629900" cy="1897276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accent1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accent1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accent1">
                    <a:lumMod val="50000"/>
                  </a:schemeClr>
                </a:solidFill>
                <a:latin typeface="Arial Narrow" charset="0"/>
                <a:ea typeface="Arial Narrow" charset="0"/>
                <a:cs typeface="Arial Narrow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en-US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Kristopher Bedka</a:t>
            </a:r>
            <a:r>
              <a:rPr lang="en-US" sz="9600" b="1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r>
              <a:rPr lang="en-US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  <a:r>
              <a:rPr lang="en-US" sz="9600" b="1" dirty="0" err="1">
                <a:solidFill>
                  <a:schemeClr val="tx1"/>
                </a:solidFill>
                <a:latin typeface="Calibri" panose="020F0502020204030204" pitchFamily="34" charset="0"/>
              </a:rPr>
              <a:t>Zhaoyan</a:t>
            </a:r>
            <a:r>
              <a:rPr lang="en-US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 Liu</a:t>
            </a:r>
            <a:r>
              <a:rPr lang="en-US" sz="9600" b="1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r>
              <a:rPr lang="en-US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, John Cooney</a:t>
            </a:r>
            <a:r>
              <a:rPr lang="en-US" sz="9600" b="1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3</a:t>
            </a:r>
            <a:r>
              <a:rPr lang="en-US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, Dave Emmitt</a:t>
            </a:r>
            <a:r>
              <a:rPr lang="en-US" sz="9600" b="1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r>
              <a:rPr lang="en-US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, Steve Greco</a:t>
            </a:r>
            <a:r>
              <a:rPr lang="en-US" sz="9600" b="1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2</a:t>
            </a:r>
            <a:r>
              <a:rPr lang="en-US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, </a:t>
            </a:r>
          </a:p>
          <a:p>
            <a:pPr marL="0" indent="0" algn="ctr">
              <a:spcBef>
                <a:spcPts val="0"/>
              </a:spcBef>
              <a:buNone/>
            </a:pPr>
            <a:endParaRPr lang="en-US" sz="9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en-US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Michael Kavaya</a:t>
            </a:r>
            <a:r>
              <a:rPr lang="en-US" sz="9600" b="1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r>
              <a:rPr lang="en-US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, Sam Chen</a:t>
            </a:r>
            <a:r>
              <a:rPr lang="en-US" sz="9600" b="1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r>
              <a:rPr lang="en-US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, John Marketon</a:t>
            </a:r>
            <a:r>
              <a:rPr lang="en-US" sz="9600" b="1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r>
              <a:rPr lang="en-US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, Sharon Rodier</a:t>
            </a:r>
            <a:r>
              <a:rPr lang="en-US" sz="9600" b="1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4</a:t>
            </a:r>
            <a:r>
              <a:rPr lang="en-US" sz="9600" b="1" dirty="0">
                <a:solidFill>
                  <a:schemeClr val="tx1"/>
                </a:solidFill>
                <a:latin typeface="Calibri" panose="020F0502020204030204" pitchFamily="34" charset="0"/>
              </a:rPr>
              <a:t>, and Amin Nehrir</a:t>
            </a:r>
            <a:r>
              <a:rPr lang="en-US" sz="9600" b="1" baseline="30000" dirty="0">
                <a:solidFill>
                  <a:schemeClr val="tx1"/>
                </a:solidFill>
                <a:latin typeface="Calibri" panose="020F0502020204030204" pitchFamily="34" charset="0"/>
              </a:rPr>
              <a:t>1</a:t>
            </a:r>
            <a:endParaRPr lang="en-US" sz="96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en-US" sz="8000" dirty="0">
              <a:solidFill>
                <a:schemeClr val="tx1"/>
              </a:solidFill>
              <a:latin typeface="+mn-lt"/>
            </a:endParaRPr>
          </a:p>
          <a:p>
            <a:pPr marL="0" indent="0" algn="ctr">
              <a:buNone/>
            </a:pPr>
            <a:r>
              <a:rPr lang="en-US" sz="8000" baseline="30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sz="8000" dirty="0">
                <a:solidFill>
                  <a:schemeClr val="tx1"/>
                </a:solidFill>
                <a:latin typeface="+mn-lt"/>
              </a:rPr>
              <a:t> NASA Langley Research Center (</a:t>
            </a:r>
            <a:r>
              <a:rPr lang="en-US" sz="8000" dirty="0" err="1">
                <a:solidFill>
                  <a:schemeClr val="tx1"/>
                </a:solidFill>
                <a:latin typeface="+mn-lt"/>
              </a:rPr>
              <a:t>LaRC</a:t>
            </a:r>
            <a:r>
              <a:rPr lang="en-US" sz="8000" dirty="0">
                <a:solidFill>
                  <a:schemeClr val="tx1"/>
                </a:solidFill>
                <a:latin typeface="+mn-lt"/>
              </a:rPr>
              <a:t>)</a:t>
            </a:r>
          </a:p>
          <a:p>
            <a:pPr marL="0" indent="0" algn="ctr">
              <a:buNone/>
            </a:pPr>
            <a:r>
              <a:rPr lang="en-US" sz="8000" baseline="30000" dirty="0">
                <a:solidFill>
                  <a:schemeClr val="tx1"/>
                </a:solidFill>
                <a:latin typeface="+mn-lt"/>
              </a:rPr>
              <a:t>2</a:t>
            </a:r>
            <a:r>
              <a:rPr lang="en-US" sz="8000" dirty="0">
                <a:solidFill>
                  <a:schemeClr val="tx1"/>
                </a:solidFill>
                <a:latin typeface="+mn-lt"/>
              </a:rPr>
              <a:t> Simpson Weather Associates</a:t>
            </a:r>
          </a:p>
          <a:p>
            <a:pPr marL="0" indent="0" algn="ctr">
              <a:buNone/>
            </a:pPr>
            <a:r>
              <a:rPr lang="en-US" sz="8000" baseline="30000" dirty="0">
                <a:solidFill>
                  <a:schemeClr val="tx1"/>
                </a:solidFill>
                <a:latin typeface="+mn-lt"/>
              </a:rPr>
              <a:t>3</a:t>
            </a:r>
            <a:r>
              <a:rPr lang="en-US" sz="8000" dirty="0">
                <a:solidFill>
                  <a:schemeClr val="tx1"/>
                </a:solidFill>
                <a:latin typeface="+mn-lt"/>
              </a:rPr>
              <a:t> NASA Postdoctoral Program</a:t>
            </a:r>
          </a:p>
          <a:p>
            <a:pPr marL="0" indent="0" algn="ctr">
              <a:buNone/>
            </a:pPr>
            <a:r>
              <a:rPr lang="en-US" sz="8000" baseline="30000" dirty="0">
                <a:solidFill>
                  <a:schemeClr val="tx1"/>
                </a:solidFill>
                <a:latin typeface="+mn-lt"/>
              </a:rPr>
              <a:t>4</a:t>
            </a:r>
            <a:r>
              <a:rPr lang="en-US" sz="8000" dirty="0">
                <a:solidFill>
                  <a:schemeClr val="tx1"/>
                </a:solidFill>
                <a:latin typeface="+mn-lt"/>
              </a:rPr>
              <a:t> Science Systems and Applications, Inc.</a:t>
            </a: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90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098AC8D-EA3A-BF41-A53B-32B5CDAC3650}"/>
              </a:ext>
            </a:extLst>
          </p:cNvPr>
          <p:cNvSpPr/>
          <p:nvPr/>
        </p:nvSpPr>
        <p:spPr>
          <a:xfrm>
            <a:off x="4528457" y="1142663"/>
            <a:ext cx="7341326" cy="560153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b="1" dirty="0"/>
              <a:t>The Doppler Aerosol </a:t>
            </a:r>
            <a:r>
              <a:rPr lang="en-US" b="1" dirty="0" err="1"/>
              <a:t>WiNd</a:t>
            </a:r>
            <a:r>
              <a:rPr lang="en-US" b="1" dirty="0"/>
              <a:t> (DAWN) lidar generates pulses at 10 Hz with 80-100 </a:t>
            </a:r>
            <a:r>
              <a:rPr lang="en-US" b="1" dirty="0" err="1"/>
              <a:t>mJ</a:t>
            </a:r>
            <a:r>
              <a:rPr lang="en-US" b="1" dirty="0"/>
              <a:t> energy at a ~2 micron wavelength. </a:t>
            </a:r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Pulses are sent through a silicon wedge scanner that redirects pulses 30° off nadir into the atmosphere. Wedge rotates across a user-selected number of lines of sight (LOS)</a:t>
            </a:r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400" dirty="0"/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Aircraft INS/GPS and transmitted laser pulse frequency used to derive Doppler shift and wind velocity along each LOS </a:t>
            </a:r>
          </a:p>
          <a:p>
            <a:pPr marL="1200150" lvl="2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Data from multiple LOS combined to derive a wind vector</a:t>
            </a:r>
          </a:p>
          <a:p>
            <a:pPr marL="1200150" lvl="2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400" dirty="0"/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Nominal operation: 5 LOS x 20 pulses/LOS -&gt; 5 km spacing between profiles</a:t>
            </a:r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400" dirty="0"/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PBL modules on 9/1 and 9/4: 2 LOS x 20-40 pulses/LOS -&gt; 2 - 3.5 km spacing</a:t>
            </a:r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800" dirty="0"/>
          </a:p>
          <a:p>
            <a:pPr marL="285750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b="1" dirty="0"/>
              <a:t>DAWN data products provided at 33 m vertical spacing between levels</a:t>
            </a:r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DAWN pulse duration, data recording and signal FFT analysis yields 90 m minimum vertical range resolution, but data oversampled to 33 m</a:t>
            </a:r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DAWN data products: Wind speed/direction, U/V component profiles, depth of integration needed to get signal for wind retrieval, number of LOS being scanned and number used in wind retrieval, SNR, QC flags, aircraft INS/GPS, profile date/time/</a:t>
            </a:r>
            <a:r>
              <a:rPr lang="en-US" sz="1600" dirty="0" err="1"/>
              <a:t>lat</a:t>
            </a:r>
            <a:r>
              <a:rPr lang="en-US" sz="1600" dirty="0"/>
              <a:t>/</a:t>
            </a:r>
            <a:r>
              <a:rPr lang="en-US" sz="1600" dirty="0" err="1"/>
              <a:t>lon</a:t>
            </a:r>
            <a:endParaRPr lang="en-US" sz="1600" dirty="0"/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endParaRPr lang="en-US" sz="400" dirty="0"/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Vertical integration up to ~1.2 km depth used to derive winds in areas with weak aerosol returns</a:t>
            </a:r>
          </a:p>
          <a:p>
            <a:pPr marL="742950" lvl="1" indent="-28575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See Bedka et al. (AMT, 2021) for more details and examples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5F240FC-078E-694D-91B4-6621BAFCC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53777" y="4534601"/>
            <a:ext cx="2966537" cy="2224903"/>
          </a:xfrm>
          <a:prstGeom prst="rect">
            <a:avLst/>
          </a:prstGeom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6B1846E5-DDC4-AA42-BA29-281B1BF57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98" y="1262898"/>
            <a:ext cx="4220325" cy="3091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71E0368A-0337-D646-986D-6B79CC59216F}"/>
              </a:ext>
            </a:extLst>
          </p:cNvPr>
          <p:cNvSpPr txBox="1">
            <a:spLocks/>
          </p:cNvSpPr>
          <p:nvPr/>
        </p:nvSpPr>
        <p:spPr>
          <a:xfrm>
            <a:off x="531856" y="113804"/>
            <a:ext cx="10710909" cy="795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i="1" dirty="0">
                <a:solidFill>
                  <a:srgbClr val="001CFF"/>
                </a:solidFill>
                <a:latin typeface="+mn-lt"/>
              </a:rPr>
              <a:t>DAWN Instrument Summary</a:t>
            </a:r>
          </a:p>
        </p:txBody>
      </p:sp>
    </p:spTree>
    <p:extLst>
      <p:ext uri="{BB962C8B-B14F-4D97-AF65-F5344CB8AC3E}">
        <p14:creationId xmlns:p14="http://schemas.microsoft.com/office/powerpoint/2010/main" val="136411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B729C4ED-9B54-4748-9B2A-6DF18AC13246}"/>
              </a:ext>
            </a:extLst>
          </p:cNvPr>
          <p:cNvSpPr txBox="1">
            <a:spLocks/>
          </p:cNvSpPr>
          <p:nvPr/>
        </p:nvSpPr>
        <p:spPr>
          <a:xfrm>
            <a:off x="0" y="113804"/>
            <a:ext cx="12192000" cy="795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>
                <a:solidFill>
                  <a:srgbClr val="001CFF"/>
                </a:solidFill>
                <a:latin typeface="+mn-lt"/>
              </a:rPr>
              <a:t>CPEX-AW Flight Overviews</a:t>
            </a:r>
          </a:p>
        </p:txBody>
      </p:sp>
      <p:pic>
        <p:nvPicPr>
          <p:cNvPr id="28" name="CPEXAW_DAWN_HALO_flight_animation" descr="CPEXAW_DAWN_HALO_flight_animation">
            <a:hlinkClick r:id="" action="ppaction://media"/>
            <a:extLst>
              <a:ext uri="{FF2B5EF4-FFF2-40B4-BE49-F238E27FC236}">
                <a16:creationId xmlns:a16="http://schemas.microsoft.com/office/drawing/2014/main" id="{72B0DAB6-687E-E449-9B6D-4ECE93363B7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56989" y="788271"/>
            <a:ext cx="10278021" cy="605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54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1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9E691B7-08E8-C545-8E9C-8329CC0451DE}"/>
              </a:ext>
            </a:extLst>
          </p:cNvPr>
          <p:cNvSpPr txBox="1">
            <a:spLocks/>
          </p:cNvSpPr>
          <p:nvPr/>
        </p:nvSpPr>
        <p:spPr>
          <a:xfrm>
            <a:off x="990744" y="73801"/>
            <a:ext cx="6239396" cy="795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i="1" dirty="0">
                <a:solidFill>
                  <a:srgbClr val="001CFF"/>
                </a:solidFill>
                <a:latin typeface="+mn-lt"/>
              </a:rPr>
              <a:t>Examples of Mesoscale Features Resolved By DAWN</a:t>
            </a:r>
          </a:p>
          <a:p>
            <a:pPr algn="ctr"/>
            <a:r>
              <a:rPr lang="en-US" sz="2800" b="1" i="1" dirty="0">
                <a:solidFill>
                  <a:srgbClr val="001CFF"/>
                </a:solidFill>
                <a:latin typeface="+mn-lt"/>
              </a:rPr>
              <a:t>Tropical Storm Ida Outflow </a:t>
            </a:r>
          </a:p>
        </p:txBody>
      </p:sp>
      <p:pic>
        <p:nvPicPr>
          <p:cNvPr id="13" name="20210826_RF04_VIS_animation_meso-sector1" descr="20210826_RF04_VIS_animation_meso-sector1">
            <a:hlinkClick r:id="" action="ppaction://media"/>
            <a:extLst>
              <a:ext uri="{FF2B5EF4-FFF2-40B4-BE49-F238E27FC236}">
                <a16:creationId xmlns:a16="http://schemas.microsoft.com/office/drawing/2014/main" id="{72E0B50D-D204-5C4F-B0FB-69F0F05F74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3302825"/>
            <a:ext cx="4996539" cy="3568956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04A6F2C-A3C2-644C-A172-814F97175C5C}"/>
              </a:ext>
            </a:extLst>
          </p:cNvPr>
          <p:cNvCxnSpPr/>
          <p:nvPr/>
        </p:nvCxnSpPr>
        <p:spPr>
          <a:xfrm flipH="1">
            <a:off x="4578290" y="4601021"/>
            <a:ext cx="217170" cy="533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C8745EF8-2D55-4248-8E75-E57150A69785}"/>
              </a:ext>
            </a:extLst>
          </p:cNvPr>
          <p:cNvCxnSpPr>
            <a:cxnSpLocks/>
          </p:cNvCxnSpPr>
          <p:nvPr/>
        </p:nvCxnSpPr>
        <p:spPr>
          <a:xfrm flipH="1" flipV="1">
            <a:off x="4546054" y="4280981"/>
            <a:ext cx="32236" cy="1943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CA06D64-45BD-D04B-B02E-BDA3A06BB42E}"/>
              </a:ext>
            </a:extLst>
          </p:cNvPr>
          <p:cNvCxnSpPr>
            <a:cxnSpLocks/>
          </p:cNvCxnSpPr>
          <p:nvPr/>
        </p:nvCxnSpPr>
        <p:spPr>
          <a:xfrm flipH="1" flipV="1">
            <a:off x="3942940" y="4054015"/>
            <a:ext cx="106996" cy="1981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578FB6D2-D0A8-3D49-9C70-012ECD55CECD}"/>
              </a:ext>
            </a:extLst>
          </p:cNvPr>
          <p:cNvCxnSpPr>
            <a:cxnSpLocks/>
          </p:cNvCxnSpPr>
          <p:nvPr/>
        </p:nvCxnSpPr>
        <p:spPr>
          <a:xfrm flipH="1" flipV="1">
            <a:off x="1836024" y="3595875"/>
            <a:ext cx="150414" cy="1459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3F490E6-C047-6F4D-9EAE-47FF0A6B8AD2}"/>
              </a:ext>
            </a:extLst>
          </p:cNvPr>
          <p:cNvCxnSpPr>
            <a:cxnSpLocks/>
          </p:cNvCxnSpPr>
          <p:nvPr/>
        </p:nvCxnSpPr>
        <p:spPr>
          <a:xfrm flipH="1" flipV="1">
            <a:off x="1285050" y="3559391"/>
            <a:ext cx="185959" cy="461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8432C3F-BA8C-5942-BFC8-E6503B31B4B5}"/>
              </a:ext>
            </a:extLst>
          </p:cNvPr>
          <p:cNvCxnSpPr>
            <a:cxnSpLocks/>
          </p:cNvCxnSpPr>
          <p:nvPr/>
        </p:nvCxnSpPr>
        <p:spPr>
          <a:xfrm flipH="1">
            <a:off x="1185028" y="4061879"/>
            <a:ext cx="177613" cy="693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A6F30B2-CEF7-CC4D-9373-AE4E87576147}"/>
              </a:ext>
            </a:extLst>
          </p:cNvPr>
          <p:cNvCxnSpPr>
            <a:cxnSpLocks/>
          </p:cNvCxnSpPr>
          <p:nvPr/>
        </p:nvCxnSpPr>
        <p:spPr>
          <a:xfrm flipH="1">
            <a:off x="1539743" y="4433299"/>
            <a:ext cx="148316" cy="9614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E978732-0EAE-EE4A-8767-BE4063877A1C}"/>
              </a:ext>
            </a:extLst>
          </p:cNvPr>
          <p:cNvCxnSpPr>
            <a:cxnSpLocks/>
          </p:cNvCxnSpPr>
          <p:nvPr/>
        </p:nvCxnSpPr>
        <p:spPr>
          <a:xfrm flipH="1" flipV="1">
            <a:off x="2530201" y="4452431"/>
            <a:ext cx="25698" cy="2019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5617120-62FE-AA40-8C6F-CC4134244AA2}"/>
              </a:ext>
            </a:extLst>
          </p:cNvPr>
          <p:cNvCxnSpPr>
            <a:cxnSpLocks/>
          </p:cNvCxnSpPr>
          <p:nvPr/>
        </p:nvCxnSpPr>
        <p:spPr>
          <a:xfrm flipV="1">
            <a:off x="3304536" y="4749777"/>
            <a:ext cx="63865" cy="1752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FC49F39-9D3A-A14F-9F7A-AA0CE8E26295}"/>
              </a:ext>
            </a:extLst>
          </p:cNvPr>
          <p:cNvCxnSpPr>
            <a:cxnSpLocks/>
          </p:cNvCxnSpPr>
          <p:nvPr/>
        </p:nvCxnSpPr>
        <p:spPr>
          <a:xfrm flipH="1">
            <a:off x="3821581" y="5671185"/>
            <a:ext cx="16761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081E5C0-3778-2248-B724-C86E26E6062F}"/>
              </a:ext>
            </a:extLst>
          </p:cNvPr>
          <p:cNvCxnSpPr>
            <a:cxnSpLocks/>
          </p:cNvCxnSpPr>
          <p:nvPr/>
        </p:nvCxnSpPr>
        <p:spPr>
          <a:xfrm flipV="1">
            <a:off x="2971950" y="5265916"/>
            <a:ext cx="63865" cy="1752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E7F1F1F2-2299-F64A-8AAF-F75651165B18}"/>
              </a:ext>
            </a:extLst>
          </p:cNvPr>
          <p:cNvCxnSpPr>
            <a:cxnSpLocks/>
          </p:cNvCxnSpPr>
          <p:nvPr/>
        </p:nvCxnSpPr>
        <p:spPr>
          <a:xfrm flipH="1" flipV="1">
            <a:off x="1753901" y="5205297"/>
            <a:ext cx="181701" cy="1378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87829E2-B83D-3C46-8789-1A5FA0DCA94A}"/>
              </a:ext>
            </a:extLst>
          </p:cNvPr>
          <p:cNvCxnSpPr>
            <a:cxnSpLocks/>
          </p:cNvCxnSpPr>
          <p:nvPr/>
        </p:nvCxnSpPr>
        <p:spPr>
          <a:xfrm flipV="1">
            <a:off x="2563269" y="5847418"/>
            <a:ext cx="106429" cy="1242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BD1E010-A492-B947-829C-1299E9F0BDFD}"/>
              </a:ext>
            </a:extLst>
          </p:cNvPr>
          <p:cNvCxnSpPr>
            <a:cxnSpLocks/>
          </p:cNvCxnSpPr>
          <p:nvPr/>
        </p:nvCxnSpPr>
        <p:spPr>
          <a:xfrm flipH="1" flipV="1">
            <a:off x="2311892" y="3716515"/>
            <a:ext cx="154444" cy="15694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C16A39C-2D16-4242-9D68-0E1FE6F53205}"/>
              </a:ext>
            </a:extLst>
          </p:cNvPr>
          <p:cNvCxnSpPr>
            <a:cxnSpLocks/>
          </p:cNvCxnSpPr>
          <p:nvPr/>
        </p:nvCxnSpPr>
        <p:spPr>
          <a:xfrm flipH="1">
            <a:off x="1907025" y="4529408"/>
            <a:ext cx="79413" cy="1653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4244493-44B7-454D-B6BF-164B8374975B}"/>
              </a:ext>
            </a:extLst>
          </p:cNvPr>
          <p:cNvCxnSpPr>
            <a:cxnSpLocks/>
          </p:cNvCxnSpPr>
          <p:nvPr/>
        </p:nvCxnSpPr>
        <p:spPr>
          <a:xfrm>
            <a:off x="3840876" y="5153075"/>
            <a:ext cx="209060" cy="522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E53E48D-5461-B145-A74C-F34169AA60D1}"/>
              </a:ext>
            </a:extLst>
          </p:cNvPr>
          <p:cNvCxnSpPr>
            <a:cxnSpLocks/>
          </p:cNvCxnSpPr>
          <p:nvPr/>
        </p:nvCxnSpPr>
        <p:spPr>
          <a:xfrm flipH="1" flipV="1">
            <a:off x="2266571" y="5043314"/>
            <a:ext cx="126044" cy="1142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C7FBAD5B-D753-3444-9987-97C246B2E5BD}"/>
              </a:ext>
            </a:extLst>
          </p:cNvPr>
          <p:cNvCxnSpPr>
            <a:cxnSpLocks/>
          </p:cNvCxnSpPr>
          <p:nvPr/>
        </p:nvCxnSpPr>
        <p:spPr>
          <a:xfrm flipH="1" flipV="1">
            <a:off x="2964635" y="3771576"/>
            <a:ext cx="51135" cy="1912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-Shape 33">
            <a:extLst>
              <a:ext uri="{FF2B5EF4-FFF2-40B4-BE49-F238E27FC236}">
                <a16:creationId xmlns:a16="http://schemas.microsoft.com/office/drawing/2014/main" id="{AD9DE44A-DBB4-0F40-A72E-E3E910F6D6C8}"/>
              </a:ext>
            </a:extLst>
          </p:cNvPr>
          <p:cNvSpPr/>
          <p:nvPr/>
        </p:nvSpPr>
        <p:spPr>
          <a:xfrm>
            <a:off x="1925210" y="4046957"/>
            <a:ext cx="277700" cy="362424"/>
          </a:xfrm>
          <a:prstGeom prst="corner">
            <a:avLst/>
          </a:prstGeom>
          <a:solidFill>
            <a:srgbClr val="1013FF">
              <a:alpha val="25098"/>
            </a:srgbClr>
          </a:solidFill>
          <a:ln>
            <a:solidFill>
              <a:srgbClr val="001CFF">
                <a:alpha val="25098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5A3EDFD-4D64-084A-BDE2-E592F245E2F6}"/>
              </a:ext>
            </a:extLst>
          </p:cNvPr>
          <p:cNvSpPr txBox="1"/>
          <p:nvPr/>
        </p:nvSpPr>
        <p:spPr>
          <a:xfrm>
            <a:off x="1688059" y="6125187"/>
            <a:ext cx="3158933" cy="692497"/>
          </a:xfrm>
          <a:prstGeom prst="rect">
            <a:avLst/>
          </a:prstGeom>
          <a:solidFill>
            <a:srgbClr val="D9D9D9">
              <a:alpha val="65098"/>
            </a:srgbClr>
          </a:solidFill>
        </p:spPr>
        <p:txBody>
          <a:bodyPr wrap="square" rtlCol="0">
            <a:spAutoFit/>
          </a:bodyPr>
          <a:lstStyle/>
          <a:p>
            <a:r>
              <a:rPr lang="en-US" sz="1300" b="1" dirty="0">
                <a:solidFill>
                  <a:srgbClr val="FF0000"/>
                </a:solidFill>
              </a:rPr>
              <a:t>DAWN wind direction</a:t>
            </a:r>
            <a:r>
              <a:rPr lang="en-US" sz="1300" b="1" dirty="0">
                <a:solidFill>
                  <a:srgbClr val="001CFF"/>
                </a:solidFill>
              </a:rPr>
              <a:t> within cirrus canopy of Ida reveals cyclonic flow and center of circulation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3DA5BE5-B975-1047-A4FC-F1B7A6F1BA3D}"/>
              </a:ext>
            </a:extLst>
          </p:cNvPr>
          <p:cNvSpPr txBox="1"/>
          <p:nvPr/>
        </p:nvSpPr>
        <p:spPr>
          <a:xfrm>
            <a:off x="2783062" y="3302825"/>
            <a:ext cx="2077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/>
              <a:t>GOES-16 1-Minute Visible</a:t>
            </a:r>
          </a:p>
          <a:p>
            <a:pPr algn="r"/>
            <a:r>
              <a:rPr lang="en-US" sz="1200" b="1" dirty="0"/>
              <a:t>26 August 2021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ACC94E5-0F36-B741-A029-956EEF266026}"/>
              </a:ext>
            </a:extLst>
          </p:cNvPr>
          <p:cNvCxnSpPr>
            <a:cxnSpLocks/>
          </p:cNvCxnSpPr>
          <p:nvPr/>
        </p:nvCxnSpPr>
        <p:spPr>
          <a:xfrm flipV="1">
            <a:off x="1327986" y="5519827"/>
            <a:ext cx="172546" cy="606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058AE74-51A6-134C-A9F3-75C88EACD22E}"/>
              </a:ext>
            </a:extLst>
          </p:cNvPr>
          <p:cNvCxnSpPr>
            <a:cxnSpLocks/>
          </p:cNvCxnSpPr>
          <p:nvPr/>
        </p:nvCxnSpPr>
        <p:spPr>
          <a:xfrm flipV="1">
            <a:off x="3533590" y="3957843"/>
            <a:ext cx="81483" cy="1645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2AA626C-6916-C244-BC65-7C1E76A2FA6F}"/>
              </a:ext>
            </a:extLst>
          </p:cNvPr>
          <p:cNvCxnSpPr>
            <a:cxnSpLocks/>
          </p:cNvCxnSpPr>
          <p:nvPr/>
        </p:nvCxnSpPr>
        <p:spPr>
          <a:xfrm flipH="1" flipV="1">
            <a:off x="1011981" y="3735171"/>
            <a:ext cx="185959" cy="461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BD5A6EB-272C-CF4A-9EC8-F59C4F3B8111}"/>
              </a:ext>
            </a:extLst>
          </p:cNvPr>
          <p:cNvCxnSpPr>
            <a:cxnSpLocks/>
          </p:cNvCxnSpPr>
          <p:nvPr/>
        </p:nvCxnSpPr>
        <p:spPr>
          <a:xfrm flipH="1" flipV="1">
            <a:off x="2120737" y="4452431"/>
            <a:ext cx="94439" cy="14980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39D9E09-937A-1249-9E1C-CF350C56BDF6}"/>
              </a:ext>
            </a:extLst>
          </p:cNvPr>
          <p:cNvCxnSpPr>
            <a:cxnSpLocks/>
          </p:cNvCxnSpPr>
          <p:nvPr/>
        </p:nvCxnSpPr>
        <p:spPr>
          <a:xfrm flipV="1">
            <a:off x="2886756" y="4626082"/>
            <a:ext cx="126709" cy="16603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1F8C46EE-A52D-1D44-9778-D3B78CAAB399}"/>
              </a:ext>
            </a:extLst>
          </p:cNvPr>
          <p:cNvCxnSpPr>
            <a:cxnSpLocks/>
          </p:cNvCxnSpPr>
          <p:nvPr/>
        </p:nvCxnSpPr>
        <p:spPr>
          <a:xfrm flipV="1">
            <a:off x="3325049" y="5805543"/>
            <a:ext cx="208541" cy="787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07BF05A7-2FAE-204A-BE3F-E000895461DB}"/>
              </a:ext>
            </a:extLst>
          </p:cNvPr>
          <p:cNvCxnSpPr>
            <a:cxnSpLocks/>
          </p:cNvCxnSpPr>
          <p:nvPr/>
        </p:nvCxnSpPr>
        <p:spPr>
          <a:xfrm flipV="1">
            <a:off x="3574331" y="5002206"/>
            <a:ext cx="198365" cy="404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A781D808-0FB0-8942-BDB4-E39BB28863D2}"/>
              </a:ext>
            </a:extLst>
          </p:cNvPr>
          <p:cNvCxnSpPr>
            <a:cxnSpLocks/>
          </p:cNvCxnSpPr>
          <p:nvPr/>
        </p:nvCxnSpPr>
        <p:spPr>
          <a:xfrm>
            <a:off x="4069607" y="5441422"/>
            <a:ext cx="177458" cy="851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5B4BDA27-647D-334A-8996-36677512FBCA}"/>
              </a:ext>
            </a:extLst>
          </p:cNvPr>
          <p:cNvCxnSpPr>
            <a:cxnSpLocks/>
          </p:cNvCxnSpPr>
          <p:nvPr/>
        </p:nvCxnSpPr>
        <p:spPr>
          <a:xfrm flipH="1">
            <a:off x="3267525" y="5615023"/>
            <a:ext cx="123126" cy="1333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1C46B7E-A4C6-3E46-9502-D1EA1B1139EB}"/>
              </a:ext>
            </a:extLst>
          </p:cNvPr>
          <p:cNvCxnSpPr>
            <a:cxnSpLocks/>
          </p:cNvCxnSpPr>
          <p:nvPr/>
        </p:nvCxnSpPr>
        <p:spPr>
          <a:xfrm flipV="1">
            <a:off x="1656126" y="5891611"/>
            <a:ext cx="63865" cy="1752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3BFD7246-2BB8-7644-9CF6-54C630B7B269}"/>
              </a:ext>
            </a:extLst>
          </p:cNvPr>
          <p:cNvCxnSpPr>
            <a:cxnSpLocks/>
          </p:cNvCxnSpPr>
          <p:nvPr/>
        </p:nvCxnSpPr>
        <p:spPr>
          <a:xfrm flipV="1">
            <a:off x="4378010" y="5634690"/>
            <a:ext cx="63865" cy="1752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Picture 56">
            <a:extLst>
              <a:ext uri="{FF2B5EF4-FFF2-40B4-BE49-F238E27FC236}">
                <a16:creationId xmlns:a16="http://schemas.microsoft.com/office/drawing/2014/main" id="{56D9F946-DEC1-2F40-AD99-1B62E3237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15" y="1398182"/>
            <a:ext cx="4613565" cy="1812976"/>
          </a:xfrm>
          <a:prstGeom prst="rect">
            <a:avLst/>
          </a:prstGeom>
        </p:spPr>
      </p:pic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8C45441-DB37-6045-B1E9-D54F44B753FD}"/>
              </a:ext>
            </a:extLst>
          </p:cNvPr>
          <p:cNvCxnSpPr/>
          <p:nvPr/>
        </p:nvCxnSpPr>
        <p:spPr>
          <a:xfrm flipH="1">
            <a:off x="4578290" y="4601021"/>
            <a:ext cx="217170" cy="533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35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9E691B7-08E8-C545-8E9C-8329CC0451DE}"/>
              </a:ext>
            </a:extLst>
          </p:cNvPr>
          <p:cNvSpPr txBox="1">
            <a:spLocks/>
          </p:cNvSpPr>
          <p:nvPr/>
        </p:nvSpPr>
        <p:spPr>
          <a:xfrm>
            <a:off x="895363" y="91307"/>
            <a:ext cx="4453126" cy="795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600" b="1" i="1" dirty="0">
                <a:solidFill>
                  <a:srgbClr val="001CFF"/>
                </a:solidFill>
                <a:latin typeface="+mn-lt"/>
              </a:rPr>
              <a:t>Examples of Mesoscale Features Resolved By DAWN</a:t>
            </a:r>
          </a:p>
          <a:p>
            <a:pPr algn="ctr"/>
            <a:r>
              <a:rPr lang="en-US" sz="2600" b="1" i="1" dirty="0">
                <a:solidFill>
                  <a:srgbClr val="001CFF"/>
                </a:solidFill>
                <a:latin typeface="+mn-lt"/>
              </a:rPr>
              <a:t>PBL Module and </a:t>
            </a:r>
          </a:p>
          <a:p>
            <a:pPr algn="ctr"/>
            <a:r>
              <a:rPr lang="en-US" sz="2600" b="1" i="1" dirty="0">
                <a:solidFill>
                  <a:srgbClr val="001CFF"/>
                </a:solidFill>
                <a:latin typeface="+mn-lt"/>
              </a:rPr>
              <a:t>Puerto Rico Convection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D8D75A5-D6D4-5A43-B8BB-66933C17A039}"/>
              </a:ext>
            </a:extLst>
          </p:cNvPr>
          <p:cNvSpPr txBox="1"/>
          <p:nvPr/>
        </p:nvSpPr>
        <p:spPr>
          <a:xfrm>
            <a:off x="5575732" y="240504"/>
            <a:ext cx="5720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2 LOS Scan Patterns on 1 and 4 September </a:t>
            </a:r>
          </a:p>
          <a:p>
            <a:pPr algn="ctr"/>
            <a:r>
              <a:rPr lang="en-US" b="1" dirty="0"/>
              <a:t>Low Altitude Legs Provide Novel Datasets For PBL Science 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3D8A6A35-DA5D-224F-8F26-56A323D9A4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95" y="896112"/>
            <a:ext cx="3522023" cy="5961888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4342FFBB-D646-E54A-8336-7A975CFC8AAD}"/>
              </a:ext>
            </a:extLst>
          </p:cNvPr>
          <p:cNvSpPr/>
          <p:nvPr/>
        </p:nvSpPr>
        <p:spPr>
          <a:xfrm>
            <a:off x="7215963" y="1445624"/>
            <a:ext cx="604333" cy="984068"/>
          </a:xfrm>
          <a:prstGeom prst="rect">
            <a:avLst/>
          </a:prstGeom>
          <a:noFill/>
          <a:ln w="38100">
            <a:solidFill>
              <a:srgbClr val="FF00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B0792EE-60B0-544B-B9CE-55D6C2F95E21}"/>
              </a:ext>
            </a:extLst>
          </p:cNvPr>
          <p:cNvGrpSpPr/>
          <p:nvPr/>
        </p:nvGrpSpPr>
        <p:grpSpPr>
          <a:xfrm>
            <a:off x="8514002" y="975949"/>
            <a:ext cx="3665815" cy="5761530"/>
            <a:chOff x="8514002" y="923695"/>
            <a:chExt cx="3665815" cy="5761530"/>
          </a:xfrm>
        </p:grpSpPr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9D57AE7D-433A-4142-B863-8EDD206F6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24294" y="923695"/>
              <a:ext cx="3063363" cy="3182201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4A6FE025-8E66-B948-A06B-69187282FB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38"/>
            <a:stretch/>
          </p:blipFill>
          <p:spPr>
            <a:xfrm>
              <a:off x="8514002" y="4195010"/>
              <a:ext cx="3665815" cy="1551275"/>
            </a:xfrm>
            <a:prstGeom prst="rect">
              <a:avLst/>
            </a:prstGeom>
          </p:spPr>
        </p:pic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5C1631E-77A5-204B-B746-C99CC5E067ED}"/>
                </a:ext>
              </a:extLst>
            </p:cNvPr>
            <p:cNvSpPr txBox="1"/>
            <p:nvPr/>
          </p:nvSpPr>
          <p:spPr>
            <a:xfrm>
              <a:off x="8514002" y="5792673"/>
              <a:ext cx="3442650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300" b="1" dirty="0"/>
                <a:t>Wind acceleration below 0.6 km converging into Puerto Rico mountains to force convection and possible lofting urban pollution from </a:t>
              </a:r>
            </a:p>
            <a:p>
              <a:pPr algn="ctr"/>
              <a:r>
                <a:rPr lang="en-US" sz="1300" b="1" dirty="0"/>
                <a:t>San Juan region</a:t>
              </a:r>
            </a:p>
          </p:txBody>
        </p:sp>
      </p:grpSp>
      <p:pic>
        <p:nvPicPr>
          <p:cNvPr id="3" name="DC8_GOES16_overlay_PBLmodule_20210901" descr="DC8_GOES16_overlay_PBLmodule_20210901">
            <a:hlinkClick r:id="" action="ppaction://media"/>
            <a:extLst>
              <a:ext uri="{FF2B5EF4-FFF2-40B4-BE49-F238E27FC236}">
                <a16:creationId xmlns:a16="http://schemas.microsoft.com/office/drawing/2014/main" id="{F7EFEC30-37A5-F648-868D-65A758F5870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1633" y="1692408"/>
            <a:ext cx="4716124" cy="4578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6AC0D-CB5A-7C4C-BAB0-0ADC1E50D3DA}"/>
              </a:ext>
            </a:extLst>
          </p:cNvPr>
          <p:cNvSpPr txBox="1">
            <a:spLocks/>
          </p:cNvSpPr>
          <p:nvPr/>
        </p:nvSpPr>
        <p:spPr>
          <a:xfrm>
            <a:off x="525031" y="53832"/>
            <a:ext cx="10987043" cy="795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i="1" dirty="0">
                <a:solidFill>
                  <a:srgbClr val="001CFF"/>
                </a:solidFill>
                <a:latin typeface="+mn-lt"/>
              </a:rPr>
              <a:t>Examples of DAWN Comparisons With AVAPS Dropsonde </a:t>
            </a:r>
          </a:p>
          <a:p>
            <a:pPr algn="ctr"/>
            <a:r>
              <a:rPr lang="en-US" sz="3200" b="1" i="1" dirty="0">
                <a:solidFill>
                  <a:srgbClr val="001CFF"/>
                </a:solidFill>
                <a:latin typeface="+mn-lt"/>
              </a:rPr>
              <a:t>During Aeolus Overpasses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EC5BC6-0761-3E49-95B3-7FBA34C02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1126" y="1003214"/>
            <a:ext cx="3200400" cy="30121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C2E5222-F85F-194D-A332-5FF9E62FA8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726" y="1003214"/>
            <a:ext cx="3200400" cy="301214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2CBB4E-8176-C647-A94C-351A2F220F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526" y="1003214"/>
            <a:ext cx="3200400" cy="30121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80F75B-393A-FF4D-A560-FBA8ADE453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595" y="3845860"/>
            <a:ext cx="3200400" cy="30121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50D7C0-EC87-FC46-B7D5-F7069F5B1E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7400" y="3845860"/>
            <a:ext cx="3200400" cy="301214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FDB8AAB-7BA2-1B4A-A35B-7712E313B68C}"/>
              </a:ext>
            </a:extLst>
          </p:cNvPr>
          <p:cNvSpPr txBox="1"/>
          <p:nvPr/>
        </p:nvSpPr>
        <p:spPr>
          <a:xfrm>
            <a:off x="2147540" y="3343940"/>
            <a:ext cx="691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RF01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550505-68F9-2D49-9532-9D102074D173}"/>
              </a:ext>
            </a:extLst>
          </p:cNvPr>
          <p:cNvSpPr txBox="1"/>
          <p:nvPr/>
        </p:nvSpPr>
        <p:spPr>
          <a:xfrm>
            <a:off x="5327436" y="3343940"/>
            <a:ext cx="691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RF02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285378-86FC-BE49-8C22-0C8B8207CDA6}"/>
              </a:ext>
            </a:extLst>
          </p:cNvPr>
          <p:cNvSpPr txBox="1"/>
          <p:nvPr/>
        </p:nvSpPr>
        <p:spPr>
          <a:xfrm>
            <a:off x="8549342" y="3343940"/>
            <a:ext cx="691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RF03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69A096-0AB4-EB48-8F81-9525C89490D3}"/>
              </a:ext>
            </a:extLst>
          </p:cNvPr>
          <p:cNvSpPr txBox="1"/>
          <p:nvPr/>
        </p:nvSpPr>
        <p:spPr>
          <a:xfrm>
            <a:off x="3759376" y="6175745"/>
            <a:ext cx="691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RF04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45DB15-FBC4-A544-9C8D-269B39FAD93A}"/>
              </a:ext>
            </a:extLst>
          </p:cNvPr>
          <p:cNvSpPr txBox="1"/>
          <p:nvPr/>
        </p:nvSpPr>
        <p:spPr>
          <a:xfrm>
            <a:off x="6955228" y="6175745"/>
            <a:ext cx="6911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RF05</a:t>
            </a:r>
          </a:p>
        </p:txBody>
      </p:sp>
    </p:spTree>
    <p:extLst>
      <p:ext uri="{BB962C8B-B14F-4D97-AF65-F5344CB8AC3E}">
        <p14:creationId xmlns:p14="http://schemas.microsoft.com/office/powerpoint/2010/main" val="3406984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7F814-680E-E543-81A6-6A9927F2899B}"/>
              </a:ext>
            </a:extLst>
          </p:cNvPr>
          <p:cNvSpPr txBox="1">
            <a:spLocks/>
          </p:cNvSpPr>
          <p:nvPr/>
        </p:nvSpPr>
        <p:spPr>
          <a:xfrm>
            <a:off x="525032" y="132822"/>
            <a:ext cx="10987043" cy="795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>
                <a:solidFill>
                  <a:srgbClr val="001CFF"/>
                </a:solidFill>
                <a:latin typeface="+mn-lt"/>
              </a:rPr>
              <a:t>DAWN Validation With AVAPS Dropsonde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0577C7-DAF2-EF4A-BE0F-B577954CDBFF}"/>
              </a:ext>
            </a:extLst>
          </p:cNvPr>
          <p:cNvSpPr txBox="1"/>
          <p:nvPr/>
        </p:nvSpPr>
        <p:spPr>
          <a:xfrm>
            <a:off x="6262577" y="1820436"/>
            <a:ext cx="5825310" cy="4247317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~11,000 DAWN vertical levels matched with AVAPS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Sondes separated into two categories: </a:t>
            </a:r>
            <a:r>
              <a:rPr lang="en-US" dirty="0"/>
              <a:t>1) drops into </a:t>
            </a:r>
            <a:r>
              <a:rPr lang="en-US" dirty="0" err="1"/>
              <a:t>opqaue</a:t>
            </a:r>
            <a:r>
              <a:rPr lang="en-US" dirty="0"/>
              <a:t> cloud layer near aircraft and 2) drops into broken cloud or clear sky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Clear Sondes (N=10,160)</a:t>
            </a:r>
          </a:p>
          <a:p>
            <a:r>
              <a:rPr lang="en-US" dirty="0"/>
              <a:t>-0.27 m/s mean difference, 2.08 m/s RMS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Opaque Cloud / Convection Sondes (N=898)</a:t>
            </a:r>
          </a:p>
          <a:p>
            <a:r>
              <a:rPr lang="en-US" dirty="0"/>
              <a:t>-1.07 m/s mean difference, 2.38 m/s RMS</a:t>
            </a:r>
          </a:p>
          <a:p>
            <a:endParaRPr lang="en-US" dirty="0"/>
          </a:p>
          <a:p>
            <a:r>
              <a:rPr lang="en-US" b="1" dirty="0"/>
              <a:t>Greater differences in cloud attributed to spatial variability with some potential contribution of vertical motions projected onto DAWN LOS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4D58E5-C70B-A644-9399-2FE54C520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13" y="1178609"/>
            <a:ext cx="5991887" cy="553097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3A6D7C8-679C-E546-BB9E-4C2FE3D3C35D}"/>
              </a:ext>
            </a:extLst>
          </p:cNvPr>
          <p:cNvSpPr/>
          <p:nvPr/>
        </p:nvSpPr>
        <p:spPr>
          <a:xfrm>
            <a:off x="2770496" y="3370996"/>
            <a:ext cx="1064525" cy="92122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B80C2BC-8909-FE48-8BEB-152F8EA073FB}"/>
              </a:ext>
            </a:extLst>
          </p:cNvPr>
          <p:cNvSpPr txBox="1"/>
          <p:nvPr/>
        </p:nvSpPr>
        <p:spPr>
          <a:xfrm>
            <a:off x="4182351" y="4107555"/>
            <a:ext cx="1233377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+/- 2 m/s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0F73583-372F-354C-B71F-9BF990BDBCDC}"/>
              </a:ext>
            </a:extLst>
          </p:cNvPr>
          <p:cNvCxnSpPr>
            <a:stCxn id="9" idx="1"/>
          </p:cNvCxnSpPr>
          <p:nvPr/>
        </p:nvCxnSpPr>
        <p:spPr>
          <a:xfrm flipH="1" flipV="1">
            <a:off x="3849409" y="4146698"/>
            <a:ext cx="332942" cy="14552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548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AD957-F137-1D41-947F-0522927530BF}"/>
              </a:ext>
            </a:extLst>
          </p:cNvPr>
          <p:cNvSpPr txBox="1">
            <a:spLocks/>
          </p:cNvSpPr>
          <p:nvPr/>
        </p:nvSpPr>
        <p:spPr>
          <a:xfrm>
            <a:off x="0" y="-25564"/>
            <a:ext cx="12192000" cy="795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>
                <a:solidFill>
                  <a:srgbClr val="001CFF"/>
                </a:solidFill>
                <a:latin typeface="+mn-lt"/>
              </a:rPr>
              <a:t>DAWN Comparisons With Aeolus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BFAE8B-FB1A-7444-BEF4-D280C180A7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87" t="2237" r="6943" b="3091"/>
          <a:stretch/>
        </p:blipFill>
        <p:spPr>
          <a:xfrm>
            <a:off x="0" y="1743459"/>
            <a:ext cx="4860017" cy="40495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EE1B627-9CB0-4244-A39E-686B6546EA49}"/>
              </a:ext>
            </a:extLst>
          </p:cNvPr>
          <p:cNvSpPr txBox="1"/>
          <p:nvPr/>
        </p:nvSpPr>
        <p:spPr>
          <a:xfrm>
            <a:off x="5039834" y="4179390"/>
            <a:ext cx="6740130" cy="2631490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700" b="1" dirty="0"/>
              <a:t>DAWN data averaged to Aeolus Mie and Rayleigh resolutions.  DAWN outliers removed from averaging. DAWN vector winds projected to Aeolus beam orientation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700" b="1" dirty="0"/>
              <a:t>Mie Cloudy (Rayleigh Clear) Expected Error of 5 m/s (8 m/s) used to filter Aeolus data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700" b="1" dirty="0"/>
              <a:t>Data compared for 5 flights (Flights 1-5) where DC-8 flew simultaneously or close in time to Aeolus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700" b="1" dirty="0"/>
              <a:t>Aeolus well correlated with DAWN with 0.14 (1.42) m/s bias and 3.30 (6.12) m/s RMSD for Mie (Rayleigh)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E35E97-2AB9-374F-BB47-81D20901C3B5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0" r="-886"/>
          <a:stretch/>
        </p:blipFill>
        <p:spPr>
          <a:xfrm>
            <a:off x="4860017" y="961190"/>
            <a:ext cx="3667555" cy="156453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7183ED-6ED6-5B4C-85FB-78FA1B9236F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0" r="633"/>
          <a:stretch/>
        </p:blipFill>
        <p:spPr>
          <a:xfrm>
            <a:off x="8409899" y="961190"/>
            <a:ext cx="3633994" cy="15455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2DC118-4EB8-D247-BF9C-7DB68E70E3FE}"/>
              </a:ext>
            </a:extLst>
          </p:cNvPr>
          <p:cNvSpPr txBox="1"/>
          <p:nvPr/>
        </p:nvSpPr>
        <p:spPr>
          <a:xfrm>
            <a:off x="5039832" y="557243"/>
            <a:ext cx="2926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000" b="1" dirty="0"/>
              <a:t>21 August 2021</a:t>
            </a:r>
          </a:p>
          <a:p>
            <a:pPr algn="ctr">
              <a:buNone/>
            </a:pPr>
            <a:r>
              <a:rPr lang="en-US" sz="1000" b="1" dirty="0"/>
              <a:t>DAWN Averaged To Aeolus Rayleigh Resolution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338C81-5916-9043-852E-1EFF48B6FB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7"/>
          <a:stretch/>
        </p:blipFill>
        <p:spPr>
          <a:xfrm>
            <a:off x="4860017" y="2592029"/>
            <a:ext cx="3706768" cy="15645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EE1DE59-5F1A-124F-B283-B132A36A77B8}"/>
              </a:ext>
            </a:extLst>
          </p:cNvPr>
          <p:cNvSpPr txBox="1"/>
          <p:nvPr/>
        </p:nvSpPr>
        <p:spPr>
          <a:xfrm>
            <a:off x="8230082" y="709324"/>
            <a:ext cx="35498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000" b="1" dirty="0"/>
              <a:t>Aeolus Rayleigh Clear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FC5E8D3-B594-A44F-AFC6-5868C303F4C5}"/>
              </a:ext>
            </a:extLst>
          </p:cNvPr>
          <p:cNvSpPr txBox="1"/>
          <p:nvPr/>
        </p:nvSpPr>
        <p:spPr>
          <a:xfrm>
            <a:off x="5039833" y="2860159"/>
            <a:ext cx="3019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sz="1000" b="1" dirty="0"/>
              <a:t>Aeolus Mie Cloudy</a:t>
            </a:r>
          </a:p>
        </p:txBody>
      </p:sp>
    </p:spTree>
    <p:extLst>
      <p:ext uri="{BB962C8B-B14F-4D97-AF65-F5344CB8AC3E}">
        <p14:creationId xmlns:p14="http://schemas.microsoft.com/office/powerpoint/2010/main" val="120595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ABE2032-B547-6E4A-8243-D84B89EF9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488" y="0"/>
            <a:ext cx="4426757" cy="3429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29A34A-8074-594B-919D-2F72F5E92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5242" y="3429000"/>
            <a:ext cx="4426758" cy="342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95F37F-FCEF-8340-8FC2-A8CE319F8D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5245" y="0"/>
            <a:ext cx="4426757" cy="342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C9ACFB2-408A-1147-B962-68B4BB36F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8486" y="3429000"/>
            <a:ext cx="4426757" cy="3429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9E97826-AD73-4343-B805-1ECFC6C593C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4030614" cy="795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i="1" dirty="0">
                <a:solidFill>
                  <a:srgbClr val="001CFF"/>
                </a:solidFill>
                <a:latin typeface="+mn-lt"/>
              </a:rPr>
              <a:t>DAWN </a:t>
            </a:r>
          </a:p>
          <a:p>
            <a:pPr algn="ctr"/>
            <a:r>
              <a:rPr lang="en-US" sz="2800" b="1" i="1" dirty="0">
                <a:solidFill>
                  <a:srgbClr val="001CFF"/>
                </a:solidFill>
                <a:latin typeface="+mn-lt"/>
              </a:rPr>
              <a:t>MERRA-2</a:t>
            </a:r>
          </a:p>
          <a:p>
            <a:pPr algn="ctr"/>
            <a:r>
              <a:rPr lang="en-US" sz="2800" b="1" i="1" dirty="0">
                <a:solidFill>
                  <a:srgbClr val="001CFF"/>
                </a:solidFill>
                <a:latin typeface="+mn-lt"/>
              </a:rPr>
              <a:t>Comparison</a:t>
            </a:r>
          </a:p>
          <a:p>
            <a:pPr algn="ctr"/>
            <a:r>
              <a:rPr lang="en-US" sz="2800" b="1" i="1" dirty="0">
                <a:solidFill>
                  <a:srgbClr val="001CFF"/>
                </a:solidFill>
                <a:latin typeface="+mn-lt"/>
              </a:rPr>
              <a:t>20 August 2021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7E9CA26-7BB6-2D48-95BC-064EDA6EB01D}"/>
              </a:ext>
            </a:extLst>
          </p:cNvPr>
          <p:cNvSpPr txBox="1"/>
          <p:nvPr/>
        </p:nvSpPr>
        <p:spPr>
          <a:xfrm>
            <a:off x="122432" y="2402477"/>
            <a:ext cx="3093624" cy="3693319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DAWN wind speed averaged to MERRA-2 vertical resolution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DAWN compared in time to nearest 3-hourly MERRA-2 analysis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MERRA-2 underestimated speed atop the SAL layer and in a narrow filament later in flight, but speeds generally agree +/- 5 m/s 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531E269-BF2D-6F48-8559-44E2F6A56FF5}"/>
              </a:ext>
            </a:extLst>
          </p:cNvPr>
          <p:cNvSpPr/>
          <p:nvPr/>
        </p:nvSpPr>
        <p:spPr>
          <a:xfrm>
            <a:off x="4426759" y="4798422"/>
            <a:ext cx="1024808" cy="74337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53AB0E-821E-214F-B1BF-343ED4BAEE8F}"/>
              </a:ext>
            </a:extLst>
          </p:cNvPr>
          <p:cNvSpPr/>
          <p:nvPr/>
        </p:nvSpPr>
        <p:spPr>
          <a:xfrm>
            <a:off x="5789651" y="4284616"/>
            <a:ext cx="541480" cy="99277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05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8D6784-1756-FD4F-9C23-EA3E4CA17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136" y="0"/>
            <a:ext cx="4261931" cy="3429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6F8BB9-F686-1E47-8DC5-877B0A678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0069" y="0"/>
            <a:ext cx="4261931" cy="342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9C4BA8-D625-6F4E-966B-93658D83E1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8134" y="3429000"/>
            <a:ext cx="4261931" cy="3429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C2D796-3325-BC4C-86AD-E716E15A8A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0068" y="3429000"/>
            <a:ext cx="4261931" cy="3429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548D43F3-C52C-334E-A94C-F1630109F22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4030614" cy="795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i="1" dirty="0">
                <a:solidFill>
                  <a:srgbClr val="001CFF"/>
                </a:solidFill>
                <a:latin typeface="+mn-lt"/>
              </a:rPr>
              <a:t>DAWN </a:t>
            </a:r>
          </a:p>
          <a:p>
            <a:pPr algn="ctr"/>
            <a:r>
              <a:rPr lang="en-US" sz="2800" b="1" i="1" dirty="0">
                <a:solidFill>
                  <a:srgbClr val="001CFF"/>
                </a:solidFill>
                <a:latin typeface="+mn-lt"/>
              </a:rPr>
              <a:t>MERRA-2</a:t>
            </a:r>
          </a:p>
          <a:p>
            <a:pPr algn="ctr"/>
            <a:r>
              <a:rPr lang="en-US" sz="2800" b="1" i="1" dirty="0">
                <a:solidFill>
                  <a:srgbClr val="001CFF"/>
                </a:solidFill>
                <a:latin typeface="+mn-lt"/>
              </a:rPr>
              <a:t>Comparison</a:t>
            </a:r>
          </a:p>
          <a:p>
            <a:pPr algn="ctr"/>
            <a:r>
              <a:rPr lang="en-US" sz="2800" b="1" i="1" dirty="0">
                <a:solidFill>
                  <a:srgbClr val="001CFF"/>
                </a:solidFill>
                <a:latin typeface="+mn-lt"/>
              </a:rPr>
              <a:t>26 August 2021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3591AB-2769-5044-BDE2-74021201989A}"/>
              </a:ext>
            </a:extLst>
          </p:cNvPr>
          <p:cNvSpPr/>
          <p:nvPr/>
        </p:nvSpPr>
        <p:spPr>
          <a:xfrm>
            <a:off x="4030614" y="4059936"/>
            <a:ext cx="1355202" cy="61264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5D11EC-1C6F-404E-B228-306603195F6D}"/>
              </a:ext>
            </a:extLst>
          </p:cNvPr>
          <p:cNvSpPr txBox="1"/>
          <p:nvPr/>
        </p:nvSpPr>
        <p:spPr>
          <a:xfrm>
            <a:off x="203634" y="3680323"/>
            <a:ext cx="3283260" cy="1477328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/>
              <a:t>MERRA-2 not depicting Tropical Storm Ida outflow very well, and more often underestimating wind speed than Flight 1</a:t>
            </a:r>
          </a:p>
        </p:txBody>
      </p:sp>
    </p:spTree>
    <p:extLst>
      <p:ext uri="{BB962C8B-B14F-4D97-AF65-F5344CB8AC3E}">
        <p14:creationId xmlns:p14="http://schemas.microsoft.com/office/powerpoint/2010/main" val="12710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A95FBF-C76C-AD45-9FFC-E6B252FD5A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253" y="1663192"/>
            <a:ext cx="5194300" cy="5194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238A02-5CFE-3D45-A677-14EBC822D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283" y="1664208"/>
            <a:ext cx="5193792" cy="519379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D9A4CB8-63B9-9E4C-81FA-02A725E5AB21}"/>
              </a:ext>
            </a:extLst>
          </p:cNvPr>
          <p:cNvSpPr txBox="1">
            <a:spLocks/>
          </p:cNvSpPr>
          <p:nvPr/>
        </p:nvSpPr>
        <p:spPr>
          <a:xfrm>
            <a:off x="525032" y="49775"/>
            <a:ext cx="10987043" cy="795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>
                <a:solidFill>
                  <a:srgbClr val="001CFF"/>
                </a:solidFill>
                <a:latin typeface="+mn-lt"/>
              </a:rPr>
              <a:t>DAWN and MERRA-2 vs. AVAPS Dropsonde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048161-6179-F041-AFD3-236042EB766D}"/>
              </a:ext>
            </a:extLst>
          </p:cNvPr>
          <p:cNvSpPr txBox="1"/>
          <p:nvPr/>
        </p:nvSpPr>
        <p:spPr>
          <a:xfrm>
            <a:off x="1119051" y="592196"/>
            <a:ext cx="9953897" cy="1123384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700" b="1" dirty="0"/>
              <a:t>DAWN averaged to MERRA-2 vertical resolution. U and V component outliers &gt; 10 m/s removed</a:t>
            </a:r>
          </a:p>
          <a:p>
            <a:endParaRPr lang="en-US" sz="800" b="1" dirty="0"/>
          </a:p>
          <a:p>
            <a:r>
              <a:rPr lang="en-US" sz="1700" b="1" dirty="0"/>
              <a:t>MERRA-2 wind speed uncertainty only slightly greater than DAWN, but with ~2x the slow speed bias</a:t>
            </a:r>
          </a:p>
          <a:p>
            <a:endParaRPr lang="en-US" sz="800" b="1" dirty="0"/>
          </a:p>
          <a:p>
            <a:r>
              <a:rPr lang="en-US" sz="1700" b="1" dirty="0"/>
              <a:t>MERRA-2 direction exhibits greater uncertainty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48044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768CF-24A2-7F4A-983C-F233711D60F2}"/>
              </a:ext>
            </a:extLst>
          </p:cNvPr>
          <p:cNvSpPr txBox="1">
            <a:spLocks/>
          </p:cNvSpPr>
          <p:nvPr/>
        </p:nvSpPr>
        <p:spPr>
          <a:xfrm>
            <a:off x="531856" y="113804"/>
            <a:ext cx="10987043" cy="795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>
                <a:solidFill>
                  <a:srgbClr val="001CFF"/>
                </a:solidFill>
                <a:latin typeface="+mn-lt"/>
              </a:rPr>
              <a:t>DAWN Validation of GOES-16 AMVs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F502D0-D3FF-2F4C-9DAF-9CE6FD6315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3442"/>
            <a:ext cx="5948317" cy="54907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5FCE52-B16D-5141-8608-17E0186C98EF}"/>
              </a:ext>
            </a:extLst>
          </p:cNvPr>
          <p:cNvSpPr txBox="1"/>
          <p:nvPr/>
        </p:nvSpPr>
        <p:spPr>
          <a:xfrm>
            <a:off x="6243685" y="1253442"/>
            <a:ext cx="5746559" cy="5232202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n-US" b="1" u="sng" dirty="0"/>
              <a:t>DAWN – GOES-16 Operational AMV Comparisons</a:t>
            </a:r>
          </a:p>
          <a:p>
            <a:pPr>
              <a:buNone/>
            </a:pPr>
            <a:r>
              <a:rPr lang="en-US" dirty="0"/>
              <a:t>4839 Matches Throughout CPEX-AW Using Full Disk, CONUS, and Mesoscale Scans </a:t>
            </a:r>
          </a:p>
          <a:p>
            <a:pPr>
              <a:buNone/>
            </a:pPr>
            <a:endParaRPr lang="en-US" sz="1000" b="1" u="sng" dirty="0"/>
          </a:p>
          <a:p>
            <a:pPr>
              <a:buNone/>
            </a:pPr>
            <a:r>
              <a:rPr lang="en-US" b="1" u="sng" dirty="0"/>
              <a:t>Match Criteria:</a:t>
            </a:r>
            <a:r>
              <a:rPr lang="en-US" b="1" dirty="0"/>
              <a:t> </a:t>
            </a:r>
            <a:r>
              <a:rPr lang="en-US" dirty="0"/>
              <a:t>Closest DAWN wind profile spatial match within 15 mins and 250 m vertical. AMV pressure converted to height using MERRA-2 </a:t>
            </a:r>
          </a:p>
          <a:p>
            <a:pPr>
              <a:buNone/>
            </a:pPr>
            <a:endParaRPr lang="en-US" b="1" dirty="0"/>
          </a:p>
          <a:p>
            <a:pPr>
              <a:buNone/>
            </a:pPr>
            <a:r>
              <a:rPr lang="en-US" b="1" u="sng" dirty="0"/>
              <a:t>Results</a:t>
            </a:r>
          </a:p>
          <a:p>
            <a:pPr>
              <a:buNone/>
            </a:pPr>
            <a:r>
              <a:rPr lang="en-US" dirty="0"/>
              <a:t>Visible AMVs quite precise. 2.33 m/s RMS and 75% of VIS AMVs within 20% of DAWN speed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10.3 micron IR window AMVs 1.2 m/s less precise than visible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Water vapor AMV height assignment and reduced sample size likely contributing to greater disagreement (4.3 to 5.6 m/s).  Better understanding these differences requires additional analysis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47293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6C5FC874-D205-4248-8959-8F1E8702F2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2198" y="3318556"/>
            <a:ext cx="3803904" cy="35112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EC04D34-21AB-8144-9220-CD11790D5F8D}"/>
              </a:ext>
            </a:extLst>
          </p:cNvPr>
          <p:cNvSpPr txBox="1">
            <a:spLocks/>
          </p:cNvSpPr>
          <p:nvPr/>
        </p:nvSpPr>
        <p:spPr>
          <a:xfrm>
            <a:off x="602478" y="25400"/>
            <a:ext cx="10987043" cy="795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b="1" i="1" dirty="0">
                <a:solidFill>
                  <a:srgbClr val="001CFF"/>
                </a:solidFill>
                <a:latin typeface="+mn-lt"/>
              </a:rPr>
              <a:t>DAWN Wind Retrieval Sensitivity </a:t>
            </a:r>
          </a:p>
          <a:p>
            <a:pPr algn="ctr"/>
            <a:r>
              <a:rPr lang="en-US" sz="2800" b="1" i="1" dirty="0">
                <a:solidFill>
                  <a:srgbClr val="001CFF"/>
                </a:solidFill>
                <a:latin typeface="+mn-lt"/>
              </a:rPr>
              <a:t>Relative to HALO Backscatter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C3823E-5D3B-3546-95C1-40A08E7469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312566"/>
            <a:ext cx="3802199" cy="35097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C398795-4049-0448-B6DA-B66BC1D929D0}"/>
              </a:ext>
            </a:extLst>
          </p:cNvPr>
          <p:cNvSpPr txBox="1"/>
          <p:nvPr/>
        </p:nvSpPr>
        <p:spPr>
          <a:xfrm>
            <a:off x="194794" y="6615966"/>
            <a:ext cx="921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1.5E-8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A5D5F84-0BEB-B349-88CF-80E54AE369F5}"/>
              </a:ext>
            </a:extLst>
          </p:cNvPr>
          <p:cNvCxnSpPr/>
          <p:nvPr/>
        </p:nvCxnSpPr>
        <p:spPr>
          <a:xfrm flipV="1">
            <a:off x="478971" y="6589485"/>
            <a:ext cx="0" cy="1161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E6CFF0B-A371-9B40-B75D-8B37AA6621E2}"/>
              </a:ext>
            </a:extLst>
          </p:cNvPr>
          <p:cNvSpPr txBox="1"/>
          <p:nvPr/>
        </p:nvSpPr>
        <p:spPr>
          <a:xfrm>
            <a:off x="7693642" y="1167521"/>
            <a:ext cx="4213768" cy="5539978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700" b="1" dirty="0"/>
              <a:t>Question: What is the lower limit of aerosol backscatter that DAWN can retrieve wind?</a:t>
            </a:r>
          </a:p>
          <a:p>
            <a:endParaRPr lang="en-US" sz="1000" dirty="0"/>
          </a:p>
          <a:p>
            <a:r>
              <a:rPr lang="en-US" sz="1700" b="1" dirty="0"/>
              <a:t>Method: </a:t>
            </a:r>
            <a:r>
              <a:rPr lang="en-US" sz="1700" dirty="0"/>
              <a:t>Time sync and average HALO backscatter to DAWN 33 meter wind product resolution for 5 Aeolus Cal/Val flights in 2019 and 7 CPEX-AW flights in 2022</a:t>
            </a:r>
          </a:p>
          <a:p>
            <a:endParaRPr lang="en-US" sz="800" dirty="0"/>
          </a:p>
          <a:p>
            <a:r>
              <a:rPr lang="en-US" sz="1700" dirty="0"/>
              <a:t>Focus on low backscatter region; winds are regularly retrieved for backscatter &gt; 3e-7</a:t>
            </a:r>
          </a:p>
          <a:p>
            <a:endParaRPr lang="en-US" sz="1000" dirty="0"/>
          </a:p>
          <a:p>
            <a:r>
              <a:rPr lang="en-US" sz="1700" b="1" dirty="0"/>
              <a:t>Answer to Question: </a:t>
            </a:r>
            <a:r>
              <a:rPr lang="en-US" sz="1700" dirty="0"/>
              <a:t>Assuming &lt;= 100 shot integration typical of DAWN operations, winds most often retrieved using single range gate data at 2+ km from aircraft from 4.5e-8 (2e-8) backscatter at 532 (1064) nm</a:t>
            </a:r>
          </a:p>
          <a:p>
            <a:endParaRPr lang="en-US" sz="1000" dirty="0"/>
          </a:p>
          <a:p>
            <a:r>
              <a:rPr lang="en-US" sz="1700" dirty="0"/>
              <a:t>Winds can be retrieved from 10^-9 backscatter with &gt; 300 m vertical integration</a:t>
            </a:r>
          </a:p>
          <a:p>
            <a:endParaRPr lang="en-US" sz="1000" dirty="0"/>
          </a:p>
          <a:p>
            <a:r>
              <a:rPr lang="en-US" sz="1700" dirty="0"/>
              <a:t>Decrease in sensitivity as a function of range clearly evident -&gt; shift in peaks to the right with increasing distance from aircraft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0352D4-F58B-B54A-923C-2359C04767FC}"/>
              </a:ext>
            </a:extLst>
          </p:cNvPr>
          <p:cNvSpPr txBox="1"/>
          <p:nvPr/>
        </p:nvSpPr>
        <p:spPr>
          <a:xfrm>
            <a:off x="362968" y="3460457"/>
            <a:ext cx="178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HALO 532 nm </a:t>
            </a:r>
          </a:p>
          <a:p>
            <a:r>
              <a:rPr lang="en-US" sz="1400" dirty="0"/>
              <a:t>Aerosol Backscatter Coincident with DAWN Wind Retrieval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7FB2F98-51E7-CD43-A603-1B480B2C21AF}"/>
              </a:ext>
            </a:extLst>
          </p:cNvPr>
          <p:cNvSpPr txBox="1"/>
          <p:nvPr/>
        </p:nvSpPr>
        <p:spPr>
          <a:xfrm>
            <a:off x="4410602" y="3429000"/>
            <a:ext cx="178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HALO 1064 nm </a:t>
            </a:r>
          </a:p>
          <a:p>
            <a:r>
              <a:rPr lang="en-US" sz="1400" dirty="0"/>
              <a:t>Aerosol Backscatter Where DAWN Retrieved Wind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6878CD-9A5B-0848-ADC8-781FDA497D3B}"/>
              </a:ext>
            </a:extLst>
          </p:cNvPr>
          <p:cNvSpPr txBox="1"/>
          <p:nvPr/>
        </p:nvSpPr>
        <p:spPr>
          <a:xfrm>
            <a:off x="3996993" y="6623810"/>
            <a:ext cx="9210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1.5E-8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2241959-5F8D-DE49-B2D1-6D14A7E48141}"/>
              </a:ext>
            </a:extLst>
          </p:cNvPr>
          <p:cNvCxnSpPr/>
          <p:nvPr/>
        </p:nvCxnSpPr>
        <p:spPr>
          <a:xfrm flipV="1">
            <a:off x="4281170" y="6597329"/>
            <a:ext cx="0" cy="1161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DAWN_HALO_animation_20210820" descr="DAWN_HALO_animation_20210820">
            <a:hlinkClick r:id="" action="ppaction://media"/>
            <a:extLst>
              <a:ext uri="{FF2B5EF4-FFF2-40B4-BE49-F238E27FC236}">
                <a16:creationId xmlns:a16="http://schemas.microsoft.com/office/drawing/2014/main" id="{6310E515-6F33-1047-8F2D-2EAA9386CD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5164" y="942394"/>
            <a:ext cx="5635877" cy="2213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504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0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81BA9-0DE5-364B-B4A9-DA4EECDFAC5D}"/>
              </a:ext>
            </a:extLst>
          </p:cNvPr>
          <p:cNvSpPr txBox="1">
            <a:spLocks/>
          </p:cNvSpPr>
          <p:nvPr/>
        </p:nvSpPr>
        <p:spPr>
          <a:xfrm>
            <a:off x="0" y="113804"/>
            <a:ext cx="12192000" cy="795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>
                <a:solidFill>
                  <a:srgbClr val="001CFF"/>
                </a:solidFill>
                <a:latin typeface="+mn-lt"/>
              </a:rPr>
              <a:t>Summary and Current / Future 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48FA43-5DEB-B045-9204-673E3A6C839B}"/>
              </a:ext>
            </a:extLst>
          </p:cNvPr>
          <p:cNvSpPr txBox="1"/>
          <p:nvPr/>
        </p:nvSpPr>
        <p:spPr>
          <a:xfrm>
            <a:off x="458560" y="1071801"/>
            <a:ext cx="11274879" cy="5755422"/>
          </a:xfrm>
          <a:prstGeom prst="rect">
            <a:avLst/>
          </a:prstGeom>
          <a:solidFill>
            <a:srgbClr val="F2F2F2">
              <a:alpha val="50196"/>
            </a:srgb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Despite an instrument hardware issue that has been fixed since the deployment, DAWN collected ~42 hours of high precision/resolution wind observations throughout CPEX-AW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Analysis of a set of existing wind retrievals and reanalysis indicates wind uncertainty ranging from ~2 to 6 m/s over the days and tropical regions sampled by CPEX</a:t>
            </a:r>
            <a:endParaRPr lang="en-US" sz="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10 Hz single shot LOS winds for cloud process and PBL studies to be released Spring 2022. Wind retrieval using sequential 5-look scan patterns to increase data integration and vertical coverage will also be explored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DAWN and HALO data assimilation in convection-permitting model simulations (e.g. Shu-Hua Chen, </a:t>
            </a:r>
            <a:r>
              <a:rPr lang="en-US" sz="2000" b="1" dirty="0" err="1"/>
              <a:t>Zhaoxia</a:t>
            </a:r>
            <a:r>
              <a:rPr lang="en-US" sz="2000" b="1" dirty="0"/>
              <a:t> Pu)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DAWN to operate during CPEX-AW 2022. DAWN also to collect some data during NASA High Ice Water Content (HIWC) convection research campaign (Jacksonville, Florida July 2022), to be paired with 1- to 5-min GOES-16 imagery enabling AMV and convection process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DAWN being used as truth wind dataset to analyze optical flow AMV retrieval from 1-minute </a:t>
            </a:r>
          </a:p>
          <a:p>
            <a:pPr marL="285750"/>
            <a:r>
              <a:rPr lang="en-US" sz="2000" b="1" dirty="0"/>
              <a:t>GOES-16/17 imagery (Jason </a:t>
            </a:r>
            <a:r>
              <a:rPr lang="en-US" sz="2000" b="1" dirty="0" err="1"/>
              <a:t>Apke</a:t>
            </a:r>
            <a:r>
              <a:rPr lang="en-US" sz="2000" b="1" dirty="0"/>
              <a:t> et al., JAMC, In Prep 2022)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/>
              <a:t>DAWN being used in ground testing for NASA </a:t>
            </a:r>
            <a:r>
              <a:rPr lang="en-US" sz="2000" b="1" dirty="0" err="1"/>
              <a:t>LaRC</a:t>
            </a:r>
            <a:r>
              <a:rPr lang="en-US" sz="2000" b="1" dirty="0"/>
              <a:t> next-generation airborne wind lidar instrument -&gt; Aerosol Wind Profiler (AWP)</a:t>
            </a:r>
          </a:p>
        </p:txBody>
      </p:sp>
    </p:spTree>
    <p:extLst>
      <p:ext uri="{BB962C8B-B14F-4D97-AF65-F5344CB8AC3E}">
        <p14:creationId xmlns:p14="http://schemas.microsoft.com/office/powerpoint/2010/main" val="93620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6410D6B-2D37-2C46-A5D9-50AE75ACC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028" y="611372"/>
            <a:ext cx="6251944" cy="625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38AF2EB-E9DB-EE4E-B50F-E4149A93F30D}"/>
              </a:ext>
            </a:extLst>
          </p:cNvPr>
          <p:cNvSpPr txBox="1">
            <a:spLocks/>
          </p:cNvSpPr>
          <p:nvPr/>
        </p:nvSpPr>
        <p:spPr>
          <a:xfrm>
            <a:off x="0" y="39373"/>
            <a:ext cx="12192000" cy="795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>
                <a:solidFill>
                  <a:srgbClr val="001CFF"/>
                </a:solidFill>
                <a:latin typeface="+mn-lt"/>
              </a:rPr>
              <a:t>GOES-16 Dust RGB: 1 September 2021, 1930 UTC</a:t>
            </a:r>
          </a:p>
        </p:txBody>
      </p:sp>
    </p:spTree>
    <p:extLst>
      <p:ext uri="{BB962C8B-B14F-4D97-AF65-F5344CB8AC3E}">
        <p14:creationId xmlns:p14="http://schemas.microsoft.com/office/powerpoint/2010/main" val="3795193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A94267-098E-5A4C-80EF-FEC54025A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026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hart, line chart&#10;&#10;Description automatically generated">
            <a:extLst>
              <a:ext uri="{FF2B5EF4-FFF2-40B4-BE49-F238E27FC236}">
                <a16:creationId xmlns:a16="http://schemas.microsoft.com/office/drawing/2014/main" id="{809A9487-B8FD-5C43-8DBA-507F596BE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6946" y="2731071"/>
            <a:ext cx="4935054" cy="4126929"/>
          </a:xfrm>
          <a:prstGeom prst="rect">
            <a:avLst/>
          </a:prstGeom>
        </p:spPr>
      </p:pic>
      <p:sp>
        <p:nvSpPr>
          <p:cNvPr id="7" name="Freeform 6">
            <a:extLst>
              <a:ext uri="{FF2B5EF4-FFF2-40B4-BE49-F238E27FC236}">
                <a16:creationId xmlns:a16="http://schemas.microsoft.com/office/drawing/2014/main" id="{09BCFFD5-B555-574C-9482-9C19AF316337}"/>
              </a:ext>
            </a:extLst>
          </p:cNvPr>
          <p:cNvSpPr/>
          <p:nvPr/>
        </p:nvSpPr>
        <p:spPr>
          <a:xfrm>
            <a:off x="1802296" y="-13252"/>
            <a:ext cx="6361043" cy="4611756"/>
          </a:xfrm>
          <a:custGeom>
            <a:avLst/>
            <a:gdLst>
              <a:gd name="connsiteX0" fmla="*/ 1073426 w 6361043"/>
              <a:gd name="connsiteY0" fmla="*/ 0 h 4611756"/>
              <a:gd name="connsiteX1" fmla="*/ 79513 w 6361043"/>
              <a:gd name="connsiteY1" fmla="*/ 543339 h 4611756"/>
              <a:gd name="connsiteX2" fmla="*/ 0 w 6361043"/>
              <a:gd name="connsiteY2" fmla="*/ 1378226 h 4611756"/>
              <a:gd name="connsiteX3" fmla="*/ 79513 w 6361043"/>
              <a:gd name="connsiteY3" fmla="*/ 2040835 h 4611756"/>
              <a:gd name="connsiteX4" fmla="*/ 490330 w 6361043"/>
              <a:gd name="connsiteY4" fmla="*/ 2438400 h 4611756"/>
              <a:gd name="connsiteX5" fmla="*/ 1921565 w 6361043"/>
              <a:gd name="connsiteY5" fmla="*/ 3207026 h 4611756"/>
              <a:gd name="connsiteX6" fmla="*/ 3048000 w 6361043"/>
              <a:gd name="connsiteY6" fmla="*/ 3644348 h 4611756"/>
              <a:gd name="connsiteX7" fmla="*/ 4174434 w 6361043"/>
              <a:gd name="connsiteY7" fmla="*/ 4081669 h 4611756"/>
              <a:gd name="connsiteX8" fmla="*/ 4890052 w 6361043"/>
              <a:gd name="connsiteY8" fmla="*/ 4280452 h 4611756"/>
              <a:gd name="connsiteX9" fmla="*/ 5512904 w 6361043"/>
              <a:gd name="connsiteY9" fmla="*/ 4479235 h 4611756"/>
              <a:gd name="connsiteX10" fmla="*/ 6321287 w 6361043"/>
              <a:gd name="connsiteY10" fmla="*/ 4611756 h 4611756"/>
              <a:gd name="connsiteX11" fmla="*/ 6361043 w 6361043"/>
              <a:gd name="connsiteY11" fmla="*/ 26504 h 4611756"/>
              <a:gd name="connsiteX12" fmla="*/ 1073426 w 6361043"/>
              <a:gd name="connsiteY12" fmla="*/ 0 h 4611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361043" h="4611756">
                <a:moveTo>
                  <a:pt x="1073426" y="0"/>
                </a:moveTo>
                <a:lnTo>
                  <a:pt x="79513" y="543339"/>
                </a:lnTo>
                <a:lnTo>
                  <a:pt x="0" y="1378226"/>
                </a:lnTo>
                <a:lnTo>
                  <a:pt x="79513" y="2040835"/>
                </a:lnTo>
                <a:lnTo>
                  <a:pt x="490330" y="2438400"/>
                </a:lnTo>
                <a:lnTo>
                  <a:pt x="1921565" y="3207026"/>
                </a:lnTo>
                <a:lnTo>
                  <a:pt x="3048000" y="3644348"/>
                </a:lnTo>
                <a:lnTo>
                  <a:pt x="4174434" y="4081669"/>
                </a:lnTo>
                <a:lnTo>
                  <a:pt x="4890052" y="4280452"/>
                </a:lnTo>
                <a:lnTo>
                  <a:pt x="5512904" y="4479235"/>
                </a:lnTo>
                <a:lnTo>
                  <a:pt x="6321287" y="4611756"/>
                </a:lnTo>
                <a:lnTo>
                  <a:pt x="6361043" y="26504"/>
                </a:lnTo>
                <a:lnTo>
                  <a:pt x="1073426" y="0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ED21E8-292D-144E-BF2A-CE4C35E24AE7}"/>
              </a:ext>
            </a:extLst>
          </p:cNvPr>
          <p:cNvSpPr txBox="1"/>
          <p:nvPr/>
        </p:nvSpPr>
        <p:spPr>
          <a:xfrm>
            <a:off x="4386469" y="1646295"/>
            <a:ext cx="2080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</a:rPr>
              <a:t>SAL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FB9718-AF01-B941-B786-3D5C3B79CF01}"/>
              </a:ext>
            </a:extLst>
          </p:cNvPr>
          <p:cNvSpPr txBox="1"/>
          <p:nvPr/>
        </p:nvSpPr>
        <p:spPr>
          <a:xfrm rot="1612126">
            <a:off x="4348644" y="4504464"/>
            <a:ext cx="2080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FF00"/>
                </a:solidFill>
              </a:rPr>
              <a:t>Tropical Airmass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291D9DC-8435-264C-BE59-10FA4A932729}"/>
              </a:ext>
            </a:extLst>
          </p:cNvPr>
          <p:cNvSpPr txBox="1">
            <a:spLocks/>
          </p:cNvSpPr>
          <p:nvPr/>
        </p:nvSpPr>
        <p:spPr>
          <a:xfrm>
            <a:off x="8160026" y="73811"/>
            <a:ext cx="2980660" cy="795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>
                <a:solidFill>
                  <a:srgbClr val="001CFF"/>
                </a:solidFill>
                <a:latin typeface="+mn-lt"/>
              </a:rPr>
              <a:t>GOES-16  RGB </a:t>
            </a:r>
          </a:p>
          <a:p>
            <a:pPr algn="ctr"/>
            <a:r>
              <a:rPr lang="en-US" sz="3600" b="1" i="1" dirty="0">
                <a:solidFill>
                  <a:srgbClr val="001CFF"/>
                </a:solidFill>
                <a:latin typeface="+mn-lt"/>
              </a:rPr>
              <a:t>20 August 2021</a:t>
            </a:r>
          </a:p>
        </p:txBody>
      </p:sp>
    </p:spTree>
    <p:extLst>
      <p:ext uri="{BB962C8B-B14F-4D97-AF65-F5344CB8AC3E}">
        <p14:creationId xmlns:p14="http://schemas.microsoft.com/office/powerpoint/2010/main" val="312482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A2AF889C-AB44-6B4C-9918-B1B0BB582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hart, line chart&#10;&#10;Description automatically generated">
            <a:extLst>
              <a:ext uri="{FF2B5EF4-FFF2-40B4-BE49-F238E27FC236}">
                <a16:creationId xmlns:a16="http://schemas.microsoft.com/office/drawing/2014/main" id="{7223D15E-1318-A94E-8035-7EDAFF955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226971"/>
            <a:ext cx="5320463" cy="2775570"/>
          </a:xfrm>
          <a:prstGeom prst="rect">
            <a:avLst/>
          </a:prstGeom>
        </p:spPr>
      </p:pic>
      <p:sp>
        <p:nvSpPr>
          <p:cNvPr id="5" name="Rectangle 4" descr="./igs_final/GEOS_dust_aot.png">
            <a:extLst>
              <a:ext uri="{FF2B5EF4-FFF2-40B4-BE49-F238E27FC236}">
                <a16:creationId xmlns:a16="http://schemas.microsoft.com/office/drawing/2014/main" id="{5647D5F0-C938-B043-AC56-0BE9F5150CB8}"/>
              </a:ext>
            </a:extLst>
          </p:cNvPr>
          <p:cNvSpPr/>
          <p:nvPr/>
        </p:nvSpPr>
        <p:spPr>
          <a:xfrm>
            <a:off x="7172947" y="4002541"/>
            <a:ext cx="4900890" cy="2855459"/>
          </a:xfrm>
          <a:prstGeom prst="rect">
            <a:avLst/>
          </a:prstGeom>
          <a:blipFill>
            <a:blip r:embed="rId4" r:link="rId5"/>
            <a:stretch>
              <a:fillRect/>
            </a:stretch>
          </a:blip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4D17970-ADEE-384D-AAAC-0C36DAF58C1F}"/>
              </a:ext>
            </a:extLst>
          </p:cNvPr>
          <p:cNvSpPr txBox="1"/>
          <p:nvPr/>
        </p:nvSpPr>
        <p:spPr>
          <a:xfrm rot="843807">
            <a:off x="3666507" y="1860052"/>
            <a:ext cx="2080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Thinner Dust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C0177A-66EF-A84E-8D66-6C6CD8EAB60D}"/>
              </a:ext>
            </a:extLst>
          </p:cNvPr>
          <p:cNvSpPr txBox="1"/>
          <p:nvPr/>
        </p:nvSpPr>
        <p:spPr>
          <a:xfrm rot="843807">
            <a:off x="3666508" y="409284"/>
            <a:ext cx="2080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FFFF00"/>
                </a:solidFill>
              </a:rPr>
              <a:t>Thicker Dust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3C79498-8849-C94E-9CE4-15425051FBB3}"/>
              </a:ext>
            </a:extLst>
          </p:cNvPr>
          <p:cNvSpPr txBox="1"/>
          <p:nvPr/>
        </p:nvSpPr>
        <p:spPr>
          <a:xfrm rot="1329539">
            <a:off x="2971106" y="4535332"/>
            <a:ext cx="2080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FF00"/>
                </a:solidFill>
              </a:rPr>
              <a:t>Tropical Airmass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6ACC6E-6D94-8446-BB67-119D6E1E7EBC}"/>
              </a:ext>
            </a:extLst>
          </p:cNvPr>
          <p:cNvSpPr txBox="1">
            <a:spLocks/>
          </p:cNvSpPr>
          <p:nvPr/>
        </p:nvSpPr>
        <p:spPr>
          <a:xfrm>
            <a:off x="6932428" y="73811"/>
            <a:ext cx="4208258" cy="79552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i="1" dirty="0">
                <a:solidFill>
                  <a:srgbClr val="001CFF"/>
                </a:solidFill>
                <a:latin typeface="+mn-lt"/>
              </a:rPr>
              <a:t>GOES-16  RGB </a:t>
            </a:r>
          </a:p>
          <a:p>
            <a:pPr algn="ctr"/>
            <a:r>
              <a:rPr lang="en-US" sz="3600" b="1" i="1" dirty="0">
                <a:solidFill>
                  <a:srgbClr val="001CFF"/>
                </a:solidFill>
                <a:latin typeface="+mn-lt"/>
              </a:rPr>
              <a:t>21 August 2021</a:t>
            </a:r>
          </a:p>
        </p:txBody>
      </p:sp>
    </p:spTree>
    <p:extLst>
      <p:ext uri="{BB962C8B-B14F-4D97-AF65-F5344CB8AC3E}">
        <p14:creationId xmlns:p14="http://schemas.microsoft.com/office/powerpoint/2010/main" val="39928754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heme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718E9C"/>
        </a:solidFill>
        <a:ln w="92075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heme2" id="{86644400-EDE8-47F2-8944-0E5770CB81CF}" vid="{0E43C009-D4DB-48C3-AE30-5A8161C6B07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6244</TotalTime>
  <Words>1295</Words>
  <Application>Microsoft Macintosh PowerPoint</Application>
  <PresentationFormat>Widescreen</PresentationFormat>
  <Paragraphs>150</Paragraphs>
  <Slides>17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Arial Narrow</vt:lpstr>
      <vt:lpstr>Calibri</vt:lpstr>
      <vt:lpstr>Calibri Light</vt:lpstr>
      <vt:lpstr>Office Theme</vt:lpstr>
      <vt:lpstr>1_Theme2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Bedka, Kristopher M. (LARC-E302)</dc:creator>
  <cp:lastModifiedBy>Bedka, Kristopher M. (LARC-E302)</cp:lastModifiedBy>
  <cp:revision>13</cp:revision>
  <dcterms:created xsi:type="dcterms:W3CDTF">2021-08-23T13:48:54Z</dcterms:created>
  <dcterms:modified xsi:type="dcterms:W3CDTF">2022-03-11T20:03:33Z</dcterms:modified>
</cp:coreProperties>
</file>