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56" r:id="rId5"/>
    <p:sldId id="1783" r:id="rId6"/>
    <p:sldId id="298" r:id="rId7"/>
    <p:sldId id="1780" r:id="rId8"/>
    <p:sldId id="281" r:id="rId9"/>
    <p:sldId id="282" r:id="rId10"/>
    <p:sldId id="260" r:id="rId11"/>
    <p:sldId id="286" r:id="rId12"/>
    <p:sldId id="279" r:id="rId13"/>
    <p:sldId id="301" r:id="rId14"/>
    <p:sldId id="294" r:id="rId15"/>
    <p:sldId id="318" r:id="rId16"/>
    <p:sldId id="1781" r:id="rId17"/>
    <p:sldId id="1964" r:id="rId18"/>
    <p:sldId id="1988" r:id="rId19"/>
    <p:sldId id="1785" r:id="rId20"/>
    <p:sldId id="1742" r:id="rId21"/>
    <p:sldId id="1989" r:id="rId22"/>
    <p:sldId id="403" r:id="rId23"/>
    <p:sldId id="284" r:id="rId24"/>
    <p:sldId id="274" r:id="rId25"/>
    <p:sldId id="300" r:id="rId26"/>
    <p:sldId id="315" r:id="rId27"/>
    <p:sldId id="261" r:id="rId28"/>
    <p:sldId id="278" r:id="rId29"/>
    <p:sldId id="302" r:id="rId30"/>
    <p:sldId id="299" r:id="rId31"/>
    <p:sldId id="1784" r:id="rId32"/>
    <p:sldId id="1777" r:id="rId33"/>
    <p:sldId id="421" r:id="rId34"/>
    <p:sldId id="17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waski, Janice A. (JSC-SD211)" initials="ZJA(" lastIdx="3" clrIdx="0">
    <p:extLst>
      <p:ext uri="{19B8F6BF-5375-455C-9EA6-DF929625EA0E}">
        <p15:presenceInfo xmlns:p15="http://schemas.microsoft.com/office/powerpoint/2012/main" userId="S::jzawaski@ndc.nasa.gov::a42c6325-ec91-443a-90d9-3b8ee35af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800000"/>
    <a:srgbClr val="0070C0"/>
    <a:srgbClr val="66FFFF"/>
    <a:srgbClr val="00FFCC"/>
    <a:srgbClr val="88ECAE"/>
    <a:srgbClr val="3FADFF"/>
    <a:srgbClr val="4773FF"/>
    <a:srgbClr val="3399FF"/>
    <a:srgbClr val="A36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88320" autoAdjust="0"/>
  </p:normalViewPr>
  <p:slideViewPr>
    <p:cSldViewPr snapToGrid="0">
      <p:cViewPr varScale="1">
        <p:scale>
          <a:sx n="93" d="100"/>
          <a:sy n="93" d="100"/>
        </p:scale>
        <p:origin x="84" y="504"/>
      </p:cViewPr>
      <p:guideLst/>
    </p:cSldViewPr>
  </p:slideViewPr>
  <p:notesTextViewPr>
    <p:cViewPr>
      <p:scale>
        <a:sx n="1" d="1"/>
        <a:sy n="1" d="1"/>
      </p:scale>
      <p:origin x="0" y="0"/>
    </p:cViewPr>
  </p:notesTextViewPr>
  <p:notesViewPr>
    <p:cSldViewPr snapToGrid="0">
      <p:cViewPr varScale="1">
        <p:scale>
          <a:sx n="84" d="100"/>
          <a:sy n="84" d="100"/>
        </p:scale>
        <p:origin x="225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939453-08FD-4577-A03A-B1C47C57B1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939C34-1BB2-4F4E-B0EE-58A4D0725F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882E2B-38C4-4A1B-A5FC-A95F3343FA4D}" type="datetimeFigureOut">
              <a:rPr lang="en-US" smtClean="0"/>
              <a:t>3/14/2022</a:t>
            </a:fld>
            <a:endParaRPr lang="en-US"/>
          </a:p>
        </p:txBody>
      </p:sp>
      <p:sp>
        <p:nvSpPr>
          <p:cNvPr id="4" name="Footer Placeholder 3">
            <a:extLst>
              <a:ext uri="{FF2B5EF4-FFF2-40B4-BE49-F238E27FC236}">
                <a16:creationId xmlns:a16="http://schemas.microsoft.com/office/drawing/2014/main" id="{9F23C725-6FF4-4660-A104-F0B68B5C26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C14DF1-F344-4860-8D30-0090FC3651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903DB3-7E59-4BC5-8A89-0D91746AFDED}" type="slidenum">
              <a:rPr lang="en-US" smtClean="0"/>
              <a:t>‹#›</a:t>
            </a:fld>
            <a:endParaRPr lang="en-US"/>
          </a:p>
        </p:txBody>
      </p:sp>
    </p:spTree>
    <p:extLst>
      <p:ext uri="{BB962C8B-B14F-4D97-AF65-F5344CB8AC3E}">
        <p14:creationId xmlns:p14="http://schemas.microsoft.com/office/powerpoint/2010/main" val="794776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B7DC6-42E5-40D7-ABCE-36F4095EDFAB}"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CAAB7-AEF4-44A4-BB7F-EF901040AAF5}" type="slidenum">
              <a:rPr lang="en-US" smtClean="0"/>
              <a:t>‹#›</a:t>
            </a:fld>
            <a:endParaRPr lang="en-US"/>
          </a:p>
        </p:txBody>
      </p:sp>
    </p:spTree>
    <p:extLst>
      <p:ext uri="{BB962C8B-B14F-4D97-AF65-F5344CB8AC3E}">
        <p14:creationId xmlns:p14="http://schemas.microsoft.com/office/powerpoint/2010/main" val="5305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Hi Everyone! For those of you who don’t know me, I’m Robin Elgart the Space Radiation Element Scientist for NASA’s Human Research Program. First I want to take the organizers for inviting me here to speak with you about the evolving space radiation recommendations and standards. Today I'll be giving you what amounts to an incomplete history of the NASA radiation protection standard for fatal cancer. I do want to mention that although </a:t>
            </a:r>
            <a:r>
              <a:rPr lang="en-US" sz="1200" dirty="0" err="1"/>
              <a:t>i’m</a:t>
            </a:r>
            <a:r>
              <a:rPr lang="en-US" sz="1200" dirty="0"/>
              <a:t> focusing on the fatal cancer standard today, there are other standards and limits that apply to non-cancer outcomes. </a:t>
            </a:r>
          </a:p>
        </p:txBody>
      </p:sp>
      <p:sp>
        <p:nvSpPr>
          <p:cNvPr id="4" name="Slide Number Placeholder 3"/>
          <p:cNvSpPr>
            <a:spLocks noGrp="1"/>
          </p:cNvSpPr>
          <p:nvPr>
            <p:ph type="sldNum" sz="quarter" idx="5"/>
          </p:nvPr>
        </p:nvSpPr>
        <p:spPr/>
        <p:txBody>
          <a:bodyPr/>
          <a:lstStyle/>
          <a:p>
            <a:fld id="{8BACAAB7-AEF4-44A4-BB7F-EF901040AAF5}" type="slidenum">
              <a:rPr lang="en-US" smtClean="0"/>
              <a:t>1</a:t>
            </a:fld>
            <a:endParaRPr lang="en-US"/>
          </a:p>
        </p:txBody>
      </p:sp>
    </p:spTree>
    <p:extLst>
      <p:ext uri="{BB962C8B-B14F-4D97-AF65-F5344CB8AC3E}">
        <p14:creationId xmlns:p14="http://schemas.microsoft.com/office/powerpoint/2010/main" val="204687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7AB96-45AF-48E7-A322-C86F1924ED82}" type="slidenum">
              <a:rPr lang="en-US" smtClean="0"/>
              <a:t>14</a:t>
            </a:fld>
            <a:endParaRPr lang="en-US"/>
          </a:p>
        </p:txBody>
      </p:sp>
    </p:spTree>
    <p:extLst>
      <p:ext uri="{BB962C8B-B14F-4D97-AF65-F5344CB8AC3E}">
        <p14:creationId xmlns:p14="http://schemas.microsoft.com/office/powerpoint/2010/main" val="406335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Considered the most protective case</a:t>
            </a:r>
          </a:p>
        </p:txBody>
      </p:sp>
      <p:sp>
        <p:nvSpPr>
          <p:cNvPr id="4" name="Slide Number Placeholder 3"/>
          <p:cNvSpPr>
            <a:spLocks noGrp="1"/>
          </p:cNvSpPr>
          <p:nvPr>
            <p:ph type="sldNum" sz="quarter" idx="5"/>
          </p:nvPr>
        </p:nvSpPr>
        <p:spPr/>
        <p:txBody>
          <a:bodyPr/>
          <a:lstStyle/>
          <a:p>
            <a:fld id="{8BACAAB7-AEF4-44A4-BB7F-EF901040AAF5}" type="slidenum">
              <a:rPr lang="en-US" smtClean="0"/>
              <a:t>15</a:t>
            </a:fld>
            <a:endParaRPr lang="en-US"/>
          </a:p>
        </p:txBody>
      </p:sp>
    </p:spTree>
    <p:extLst>
      <p:ext uri="{BB962C8B-B14F-4D97-AF65-F5344CB8AC3E}">
        <p14:creationId xmlns:p14="http://schemas.microsoft.com/office/powerpoint/2010/main" val="425253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1967 </a:t>
            </a:r>
            <a:r>
              <a:rPr lang="en-US" sz="1200" dirty="0"/>
              <a:t>Radiobiological Factors in Manned Space Flight </a:t>
            </a:r>
            <a:endParaRPr lang="en-US" dirty="0"/>
          </a:p>
        </p:txBody>
      </p:sp>
      <p:sp>
        <p:nvSpPr>
          <p:cNvPr id="4" name="Slide Number Placeholder 3"/>
          <p:cNvSpPr>
            <a:spLocks noGrp="1"/>
          </p:cNvSpPr>
          <p:nvPr>
            <p:ph type="sldNum" sz="quarter" idx="5"/>
          </p:nvPr>
        </p:nvSpPr>
        <p:spPr/>
        <p:txBody>
          <a:bodyPr/>
          <a:lstStyle/>
          <a:p>
            <a:fld id="{8BACAAB7-AEF4-44A4-BB7F-EF901040AAF5}" type="slidenum">
              <a:rPr lang="en-US" smtClean="0"/>
              <a:t>16</a:t>
            </a:fld>
            <a:endParaRPr lang="en-US"/>
          </a:p>
        </p:txBody>
      </p:sp>
    </p:spTree>
    <p:extLst>
      <p:ext uri="{BB962C8B-B14F-4D97-AF65-F5344CB8AC3E}">
        <p14:creationId xmlns:p14="http://schemas.microsoft.com/office/powerpoint/2010/main" val="34330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790589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60FD-8EEE-4AA5-889B-262C07ABD257}" type="slidenum">
              <a:rPr lang="en-US" smtClean="0"/>
              <a:t>26</a:t>
            </a:fld>
            <a:endParaRPr lang="en-US"/>
          </a:p>
        </p:txBody>
      </p:sp>
    </p:spTree>
    <p:extLst>
      <p:ext uri="{BB962C8B-B14F-4D97-AF65-F5344CB8AC3E}">
        <p14:creationId xmlns:p14="http://schemas.microsoft.com/office/powerpoint/2010/main" val="501273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As and example, here is the Risk Strategy for the Risk of Radiation Carcinogenesis (or cancer for short). I call these “bubble charts” You’ll see that there are a number of bubbles. That fall in to three categories: Risk Characterization, Countermeasure Identification/Validation, and Countermeasure Operationalization. I do want to note that these charts do not necessarily read like a timeline from left to right. The main point I want to make here though is that when you are drafting your proposals, do your research on the risks and gaps. Read all the information we have laid out here because it will help explain our thinking and get you into our heads (which is objectively a terrifying place to be – although there are hamsters). Once you’re ready to write, make it EASY on us. We have a LOT of proposals to read, and we don’t want to have to make any leaps between what you are proposing and what we need. Because if you make us guess, we will likely guess wrong. It may seem obvious to you, but i promise you, it is not obvious to me. Spell it out plain and simple. </a:t>
            </a:r>
          </a:p>
          <a:p>
            <a:endParaRPr lang="en-US" dirty="0">
              <a:solidFill>
                <a:schemeClr val="bg1"/>
              </a:solidFill>
            </a:endParaRPr>
          </a:p>
          <a:p>
            <a:r>
              <a:rPr lang="en-US" dirty="0">
                <a:solidFill>
                  <a:schemeClr val="bg1"/>
                </a:solidFill>
              </a:rPr>
              <a:t>Make it </a:t>
            </a:r>
            <a:r>
              <a:rPr lang="en-US" b="1" i="1" dirty="0">
                <a:solidFill>
                  <a:schemeClr val="bg1"/>
                </a:solidFill>
              </a:rPr>
              <a:t>easy</a:t>
            </a:r>
            <a:r>
              <a:rPr lang="en-US" dirty="0">
                <a:solidFill>
                  <a:schemeClr val="bg1"/>
                </a:solidFill>
              </a:rPr>
              <a:t> on us – tell us how you fit into this strategy</a:t>
            </a:r>
          </a:p>
          <a:p>
            <a:r>
              <a:rPr lang="en-US" dirty="0">
                <a:solidFill>
                  <a:schemeClr val="bg1"/>
                </a:solidFill>
              </a:rPr>
              <a:t>Don’t make us guess – because we will guess wrong</a:t>
            </a:r>
            <a:endParaRPr lang="en-US" dirty="0"/>
          </a:p>
        </p:txBody>
      </p:sp>
      <p:sp>
        <p:nvSpPr>
          <p:cNvPr id="4" name="Slide Number Placeholder 3"/>
          <p:cNvSpPr>
            <a:spLocks noGrp="1"/>
          </p:cNvSpPr>
          <p:nvPr>
            <p:ph type="sldNum" sz="quarter" idx="5"/>
          </p:nvPr>
        </p:nvSpPr>
        <p:spPr/>
        <p:txBody>
          <a:bodyPr/>
          <a:lstStyle/>
          <a:p>
            <a:fld id="{8BACAAB7-AEF4-44A4-BB7F-EF901040AAF5}" type="slidenum">
              <a:rPr lang="en-US" smtClean="0"/>
              <a:t>29</a:t>
            </a:fld>
            <a:endParaRPr lang="en-US"/>
          </a:p>
        </p:txBody>
      </p:sp>
    </p:spTree>
    <p:extLst>
      <p:ext uri="{BB962C8B-B14F-4D97-AF65-F5344CB8AC3E}">
        <p14:creationId xmlns:p14="http://schemas.microsoft.com/office/powerpoint/2010/main" val="262497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have a ton of time so I’ll start y’all off with a brief introduction, then jump right into the coevolution of the recommendations for radiation health risks and the NASA standards, and round out with a quick summary. </a:t>
            </a:r>
          </a:p>
        </p:txBody>
      </p:sp>
      <p:sp>
        <p:nvSpPr>
          <p:cNvPr id="4" name="Slide Number Placeholder 3"/>
          <p:cNvSpPr>
            <a:spLocks noGrp="1"/>
          </p:cNvSpPr>
          <p:nvPr>
            <p:ph type="sldNum" sz="quarter" idx="5"/>
          </p:nvPr>
        </p:nvSpPr>
        <p:spPr/>
        <p:txBody>
          <a:bodyPr/>
          <a:lstStyle/>
          <a:p>
            <a:fld id="{8BACAAB7-AEF4-44A4-BB7F-EF901040AAF5}" type="slidenum">
              <a:rPr lang="en-US" smtClean="0"/>
              <a:t>2</a:t>
            </a:fld>
            <a:endParaRPr lang="en-US"/>
          </a:p>
        </p:txBody>
      </p:sp>
    </p:spTree>
    <p:extLst>
      <p:ext uri="{BB962C8B-B14F-4D97-AF65-F5344CB8AC3E}">
        <p14:creationId xmlns:p14="http://schemas.microsoft.com/office/powerpoint/2010/main" val="398407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enable human spaceflight, NASA was given the authority by congress ““to make, promulgate, issue, rescind, and amend rules and regulations governing the manner of its operations and the exercise of the powers vested in it by law” under the National Aeronautic and Space Act of 1958. </a:t>
            </a:r>
          </a:p>
        </p:txBody>
      </p:sp>
      <p:sp>
        <p:nvSpPr>
          <p:cNvPr id="4" name="Slide Number Placeholder 3"/>
          <p:cNvSpPr>
            <a:spLocks noGrp="1"/>
          </p:cNvSpPr>
          <p:nvPr>
            <p:ph type="sldNum" sz="quarter" idx="5"/>
          </p:nvPr>
        </p:nvSpPr>
        <p:spPr/>
        <p:txBody>
          <a:bodyPr/>
          <a:lstStyle/>
          <a:p>
            <a:fld id="{8BACAAB7-AEF4-44A4-BB7F-EF901040AAF5}" type="slidenum">
              <a:rPr lang="en-US" smtClean="0"/>
              <a:t>3</a:t>
            </a:fld>
            <a:endParaRPr lang="en-US"/>
          </a:p>
        </p:txBody>
      </p:sp>
    </p:spTree>
    <p:extLst>
      <p:ext uri="{BB962C8B-B14F-4D97-AF65-F5344CB8AC3E}">
        <p14:creationId xmlns:p14="http://schemas.microsoft.com/office/powerpoint/2010/main" val="40664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0"/>
              </a:spcBef>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Panel had neither the competency nor the responsibility to evaluate the gain or benefit, but should evaluate potential radiation risk in probabilistic terms.”</a:t>
            </a:r>
          </a:p>
          <a:p>
            <a:pPr>
              <a:lnSpc>
                <a:spcPct val="90000"/>
              </a:lnSpc>
              <a:spcBef>
                <a:spcPts val="500"/>
              </a:spcBef>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“…by comparison, radiation risks were not a first order problem”</a:t>
            </a:r>
          </a:p>
          <a:p>
            <a:pPr>
              <a:lnSpc>
                <a:spcPct val="90000"/>
              </a:lnSpc>
              <a:spcBef>
                <a:spcPts val="500"/>
              </a:spcBef>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primary reference risk should correspond to an added probability of radiation-induced neoplasia over a period of about 20 years equal to the natural probability for the specific population under consideration.”</a:t>
            </a:r>
          </a:p>
          <a:p>
            <a:pPr>
              <a:lnSpc>
                <a:spcPct val="90000"/>
              </a:lnSpc>
              <a:spcBef>
                <a:spcPts val="500"/>
              </a:spcBef>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Equivalent to approx. 4 </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Sv</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for the astronaut cohort at the time (specific age group)</a:t>
            </a:r>
          </a:p>
          <a:p>
            <a:r>
              <a:rPr lang="en-US" dirty="0"/>
              <a:t>Compliance was not mandatory – self-regulation since Apollo</a:t>
            </a:r>
          </a:p>
        </p:txBody>
      </p:sp>
      <p:sp>
        <p:nvSpPr>
          <p:cNvPr id="4" name="Slide Number Placeholder 3"/>
          <p:cNvSpPr>
            <a:spLocks noGrp="1"/>
          </p:cNvSpPr>
          <p:nvPr>
            <p:ph type="sldNum" sz="quarter" idx="5"/>
          </p:nvPr>
        </p:nvSpPr>
        <p:spPr/>
        <p:txBody>
          <a:bodyPr/>
          <a:lstStyle/>
          <a:p>
            <a:fld id="{8BACAAB7-AEF4-44A4-BB7F-EF901040AAF5}" type="slidenum">
              <a:rPr lang="en-US" smtClean="0"/>
              <a:t>4</a:t>
            </a:fld>
            <a:endParaRPr lang="en-US"/>
          </a:p>
        </p:txBody>
      </p:sp>
    </p:spTree>
    <p:extLst>
      <p:ext uri="{BB962C8B-B14F-4D97-AF65-F5344CB8AC3E}">
        <p14:creationId xmlns:p14="http://schemas.microsoft.com/office/powerpoint/2010/main" val="28156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Based on the following:</a:t>
            </a:r>
          </a:p>
          <a:p>
            <a:pPr lvl="1" fontAlgn="base"/>
            <a:r>
              <a:rPr lang="en-US" b="1" i="1" dirty="0"/>
              <a:t>Limited risk to a small population</a:t>
            </a:r>
            <a:endParaRPr lang="en-US" dirty="0"/>
          </a:p>
          <a:p>
            <a:pPr lvl="1" fontAlgn="base"/>
            <a:r>
              <a:rPr lang="en-US" b="1" i="1" dirty="0"/>
              <a:t>Before each mission NASA would conduct a formal radiation hazard appraisal</a:t>
            </a:r>
            <a:endParaRPr lang="en-US" dirty="0"/>
          </a:p>
          <a:p>
            <a:pPr lvl="2" fontAlgn="base"/>
            <a:r>
              <a:rPr lang="en-US" dirty="0"/>
              <a:t>Pre-flight exposure calculations</a:t>
            </a:r>
          </a:p>
          <a:p>
            <a:pPr lvl="3" fontAlgn="base"/>
            <a:r>
              <a:rPr lang="en-US" dirty="0"/>
              <a:t>Based on proposed mission plan and time line </a:t>
            </a:r>
          </a:p>
          <a:p>
            <a:pPr lvl="3" fontAlgn="base"/>
            <a:r>
              <a:rPr lang="en-US" dirty="0"/>
              <a:t>Radiation environment model </a:t>
            </a:r>
          </a:p>
          <a:p>
            <a:pPr lvl="3" fontAlgn="base"/>
            <a:r>
              <a:rPr lang="en-US" dirty="0"/>
              <a:t>Detailed spacecraft mass distribution model </a:t>
            </a:r>
          </a:p>
          <a:p>
            <a:pPr lvl="3" fontAlgn="base"/>
            <a:r>
              <a:rPr lang="en-US" dirty="0"/>
              <a:t>Radiation transport program</a:t>
            </a:r>
          </a:p>
          <a:p>
            <a:pPr lvl="2" fontAlgn="base"/>
            <a:r>
              <a:rPr lang="en-US" dirty="0"/>
              <a:t>Updated as appropriate</a:t>
            </a:r>
            <a:endParaRPr lang="en-US" i="1" dirty="0"/>
          </a:p>
          <a:p>
            <a:pPr lvl="1" fontAlgn="base"/>
            <a:r>
              <a:rPr lang="en-US" b="1" i="1" dirty="0"/>
              <a:t>Detailed crew exposure records would be maintained</a:t>
            </a:r>
            <a:endParaRPr lang="en-US" i="1" dirty="0"/>
          </a:p>
          <a:p>
            <a:pPr lvl="1" fontAlgn="base"/>
            <a:r>
              <a:rPr lang="en-US" b="1" i="1" dirty="0"/>
              <a:t>Adherence to the ALARA principle</a:t>
            </a:r>
            <a:endParaRPr lang="en-US" dirty="0"/>
          </a:p>
          <a:p>
            <a:pPr lvl="1" fontAlgn="base"/>
            <a:r>
              <a:rPr lang="en-US" b="1" i="1" dirty="0"/>
              <a:t>Formal operational procedures</a:t>
            </a:r>
            <a:endParaRPr lang="en-US" dirty="0"/>
          </a:p>
          <a:p>
            <a:endParaRPr lang="en-US" dirty="0"/>
          </a:p>
        </p:txBody>
      </p:sp>
      <p:sp>
        <p:nvSpPr>
          <p:cNvPr id="4" name="Slide Number Placeholder 3"/>
          <p:cNvSpPr>
            <a:spLocks noGrp="1"/>
          </p:cNvSpPr>
          <p:nvPr>
            <p:ph type="sldNum" sz="quarter" idx="5"/>
          </p:nvPr>
        </p:nvSpPr>
        <p:spPr/>
        <p:txBody>
          <a:bodyPr/>
          <a:lstStyle/>
          <a:p>
            <a:fld id="{8BACAAB7-AEF4-44A4-BB7F-EF901040AAF5}" type="slidenum">
              <a:rPr lang="en-US" smtClean="0"/>
              <a:t>5</a:t>
            </a:fld>
            <a:endParaRPr lang="en-US"/>
          </a:p>
        </p:txBody>
      </p:sp>
    </p:spTree>
    <p:extLst>
      <p:ext uri="{BB962C8B-B14F-4D97-AF65-F5344CB8AC3E}">
        <p14:creationId xmlns:p14="http://schemas.microsoft.com/office/powerpoint/2010/main" val="345294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lvl="1" indent="-117475">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Older astronauts could participate in more</a:t>
            </a:r>
          </a:p>
          <a:p>
            <a:pPr marL="344488" lvl="1" indent="-117475">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Females would be more limited</a:t>
            </a:r>
          </a:p>
          <a:p>
            <a:pPr marL="344488" lvl="1" indent="-117475">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For longer careers, risk would decrease</a:t>
            </a:r>
          </a:p>
        </p:txBody>
      </p:sp>
      <p:sp>
        <p:nvSpPr>
          <p:cNvPr id="4" name="Slide Number Placeholder 3"/>
          <p:cNvSpPr>
            <a:spLocks noGrp="1"/>
          </p:cNvSpPr>
          <p:nvPr>
            <p:ph type="sldNum" sz="quarter" idx="5"/>
          </p:nvPr>
        </p:nvSpPr>
        <p:spPr/>
        <p:txBody>
          <a:bodyPr/>
          <a:lstStyle/>
          <a:p>
            <a:fld id="{8BACAAB7-AEF4-44A4-BB7F-EF901040AAF5}" type="slidenum">
              <a:rPr lang="en-US" smtClean="0"/>
              <a:t>6</a:t>
            </a:fld>
            <a:endParaRPr lang="en-US"/>
          </a:p>
        </p:txBody>
      </p:sp>
    </p:spTree>
    <p:extLst>
      <p:ext uri="{BB962C8B-B14F-4D97-AF65-F5344CB8AC3E}">
        <p14:creationId xmlns:p14="http://schemas.microsoft.com/office/powerpoint/2010/main" val="402775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compensation for frequent crew return delays and possible solar particle events, a buffer dose of 0.1 </a:t>
            </a:r>
            <a:r>
              <a:rPr lang="en-US" sz="1200" b="0" i="0" u="none" strike="noStrike" kern="1200" baseline="0" dirty="0" err="1">
                <a:solidFill>
                  <a:schemeClr val="tx1"/>
                </a:solidFill>
                <a:latin typeface="+mn-lt"/>
                <a:ea typeface="+mn-ea"/>
                <a:cs typeface="+mn-cs"/>
              </a:rPr>
              <a:t>Sv</a:t>
            </a:r>
            <a:r>
              <a:rPr lang="en-US" sz="1200" b="0" i="0" u="none" strike="noStrike" kern="1200" baseline="0" dirty="0">
                <a:solidFill>
                  <a:schemeClr val="tx1"/>
                </a:solidFill>
                <a:latin typeface="+mn-lt"/>
                <a:ea typeface="+mn-ea"/>
                <a:cs typeface="+mn-cs"/>
              </a:rPr>
              <a:t> will be added to the sum of the astronaut's career occupational exposure to date plus the projected mission exposure (as determined by the RHO) as criteria for crew selection.”</a:t>
            </a:r>
            <a:endParaRPr lang="en-US" dirty="0"/>
          </a:p>
        </p:txBody>
      </p:sp>
      <p:sp>
        <p:nvSpPr>
          <p:cNvPr id="4" name="Slide Number Placeholder 3"/>
          <p:cNvSpPr>
            <a:spLocks noGrp="1"/>
          </p:cNvSpPr>
          <p:nvPr>
            <p:ph type="sldNum" sz="quarter" idx="10"/>
          </p:nvPr>
        </p:nvSpPr>
        <p:spPr/>
        <p:txBody>
          <a:bodyPr/>
          <a:lstStyle/>
          <a:p>
            <a:fld id="{907560FD-8EEE-4AA5-889B-262C07ABD257}" type="slidenum">
              <a:rPr lang="en-US" smtClean="0"/>
              <a:t>10</a:t>
            </a:fld>
            <a:endParaRPr lang="en-US"/>
          </a:p>
        </p:txBody>
      </p:sp>
    </p:spTree>
    <p:extLst>
      <p:ext uri="{BB962C8B-B14F-4D97-AF65-F5344CB8AC3E}">
        <p14:creationId xmlns:p14="http://schemas.microsoft.com/office/powerpoint/2010/main" val="142034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60FD-8EEE-4AA5-889B-262C07ABD257}" type="slidenum">
              <a:rPr lang="en-US" smtClean="0"/>
              <a:t>11</a:t>
            </a:fld>
            <a:endParaRPr lang="en-US"/>
          </a:p>
        </p:txBody>
      </p:sp>
    </p:spTree>
    <p:extLst>
      <p:ext uri="{BB962C8B-B14F-4D97-AF65-F5344CB8AC3E}">
        <p14:creationId xmlns:p14="http://schemas.microsoft.com/office/powerpoint/2010/main" val="122776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referring to NCRP 132 Table I</a:t>
            </a:r>
          </a:p>
        </p:txBody>
      </p:sp>
      <p:sp>
        <p:nvSpPr>
          <p:cNvPr id="4" name="Slide Number Placeholder 3"/>
          <p:cNvSpPr>
            <a:spLocks noGrp="1"/>
          </p:cNvSpPr>
          <p:nvPr>
            <p:ph type="sldNum" sz="quarter" idx="10"/>
          </p:nvPr>
        </p:nvSpPr>
        <p:spPr/>
        <p:txBody>
          <a:bodyPr/>
          <a:lstStyle/>
          <a:p>
            <a:fld id="{907560FD-8EEE-4AA5-889B-262C07ABD257}" type="slidenum">
              <a:rPr lang="en-US" smtClean="0"/>
              <a:t>12</a:t>
            </a:fld>
            <a:endParaRPr lang="en-US"/>
          </a:p>
        </p:txBody>
      </p:sp>
    </p:spTree>
    <p:extLst>
      <p:ext uri="{BB962C8B-B14F-4D97-AF65-F5344CB8AC3E}">
        <p14:creationId xmlns:p14="http://schemas.microsoft.com/office/powerpoint/2010/main" val="343934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F9F0-D6C2-4EBF-B2E1-69D61DBDECD2}"/>
              </a:ext>
            </a:extLst>
          </p:cNvPr>
          <p:cNvSpPr>
            <a:spLocks noGrp="1"/>
          </p:cNvSpPr>
          <p:nvPr>
            <p:ph type="ctrTitle"/>
          </p:nvPr>
        </p:nvSpPr>
        <p:spPr>
          <a:xfrm>
            <a:off x="1524000" y="3814329"/>
            <a:ext cx="9144000" cy="983532"/>
          </a:xfrm>
        </p:spPr>
        <p:txBody>
          <a:bodyPr anchor="b"/>
          <a:lstStyle>
            <a:lvl1pPr algn="ctr">
              <a:defRPr sz="6000">
                <a:solidFill>
                  <a:schemeClr val="bg1"/>
                </a:solidFill>
                <a:latin typeface="Bahnschrift" panose="020B0502040204020203" pitchFamily="34" charset="0"/>
              </a:defRPr>
            </a:lvl1pPr>
          </a:lstStyle>
          <a:p>
            <a:endParaRPr lang="en-US" dirty="0"/>
          </a:p>
        </p:txBody>
      </p:sp>
      <p:sp>
        <p:nvSpPr>
          <p:cNvPr id="3" name="Subtitle 2">
            <a:extLst>
              <a:ext uri="{FF2B5EF4-FFF2-40B4-BE49-F238E27FC236}">
                <a16:creationId xmlns:a16="http://schemas.microsoft.com/office/drawing/2014/main" id="{554945BC-C958-4D23-8828-ADB30BD330F9}"/>
              </a:ext>
            </a:extLst>
          </p:cNvPr>
          <p:cNvSpPr>
            <a:spLocks noGrp="1"/>
          </p:cNvSpPr>
          <p:nvPr>
            <p:ph type="subTitle" idx="1"/>
          </p:nvPr>
        </p:nvSpPr>
        <p:spPr>
          <a:xfrm>
            <a:off x="1524000" y="4797860"/>
            <a:ext cx="9144000" cy="1300521"/>
          </a:xfrm>
        </p:spPr>
        <p:txBody>
          <a:bodyPr/>
          <a:lstStyle>
            <a:lvl1pPr marL="0" indent="0" algn="ctr">
              <a:buNone/>
              <a:defRPr sz="2400">
                <a:solidFill>
                  <a:schemeClr val="bg1"/>
                </a:solidFill>
                <a:latin typeface="Bahnschrift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E3DAC38-C1FB-4C26-BE4C-4E382B2B89BE}"/>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
        <p:nvSpPr>
          <p:cNvPr id="9" name="Footer Placeholder 4">
            <a:extLst>
              <a:ext uri="{FF2B5EF4-FFF2-40B4-BE49-F238E27FC236}">
                <a16:creationId xmlns:a16="http://schemas.microsoft.com/office/drawing/2014/main" id="{FAD32406-7618-4228-A380-23E13D15B690}"/>
              </a:ext>
            </a:extLst>
          </p:cNvPr>
          <p:cNvSpPr txBox="1">
            <a:spLocks/>
          </p:cNvSpPr>
          <p:nvPr userDrawn="1"/>
        </p:nvSpPr>
        <p:spPr>
          <a:xfrm>
            <a:off x="3800764" y="6356350"/>
            <a:ext cx="45904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Bahnschrift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0018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C7EF-E50B-4DCF-AFA5-5DD2966583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C34871-833D-4887-AFC8-DB18A8650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237C168-8171-4DC1-9C34-E1CAC3AFC33B}"/>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316493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9D223-D66A-45D1-9270-EC2EF3244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8A5EB0-EAB3-4D63-87DA-7C788C1B9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2BAB6C-7E6B-45B8-9E4E-98D4636DB83A}"/>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328361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461A7D3-91BA-4279-96A5-830614B699D8}" type="slidenum">
              <a:rPr lang="en-US" altLang="en-US"/>
              <a:pPr/>
              <a:t>‹#›</a:t>
            </a:fld>
            <a:endParaRPr lang="en-US" altLang="en-US"/>
          </a:p>
        </p:txBody>
      </p:sp>
      <p:sp>
        <p:nvSpPr>
          <p:cNvPr id="6" name="Title 5"/>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79661265"/>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fontAlgn="base">
              <a:spcBef>
                <a:spcPct val="0"/>
              </a:spcBef>
              <a:spcAft>
                <a:spcPct val="0"/>
              </a:spcAft>
              <a:defRPr/>
            </a:pPr>
            <a:fld id="{F81212BE-DDED-794D-9DBD-821C8354EFEA}" type="slidenum">
              <a:rPr lang="en-US" altLang="x-none" smtClean="0">
                <a:ea typeface="ＭＳ Ｐゴシック" charset="-128"/>
              </a:rPr>
              <a:pPr defTabSz="457200" fontAlgn="base">
                <a:spcBef>
                  <a:spcPct val="0"/>
                </a:spcBef>
                <a:spcAft>
                  <a:spcPct val="0"/>
                </a:spcAft>
                <a:defRPr/>
              </a:pPr>
              <a:t>‹#›</a:t>
            </a:fld>
            <a:endParaRPr lang="en-US" altLang="x-none" dirty="0">
              <a:ea typeface="ＭＳ Ｐゴシック" charset="-128"/>
            </a:endParaRPr>
          </a:p>
        </p:txBody>
      </p:sp>
      <p:sp>
        <p:nvSpPr>
          <p:cNvPr id="4" name="Footer Placeholder 3"/>
          <p:cNvSpPr>
            <a:spLocks noGrp="1"/>
          </p:cNvSpPr>
          <p:nvPr>
            <p:ph type="ftr" sz="quarter" idx="11"/>
          </p:nvPr>
        </p:nvSpPr>
        <p:spPr/>
        <p:txBody>
          <a:bodyPr/>
          <a:lstStyle>
            <a:lvl1pPr>
              <a:defRPr>
                <a:solidFill>
                  <a:schemeClr val="tx1"/>
                </a:solidFill>
              </a:defRPr>
            </a:lvl1pPr>
          </a:lstStyle>
          <a:p>
            <a:pPr fontAlgn="base">
              <a:spcBef>
                <a:spcPct val="0"/>
              </a:spcBef>
              <a:spcAft>
                <a:spcPct val="0"/>
              </a:spcAft>
              <a:defRPr/>
            </a:pPr>
            <a:endParaRPr lang="en-US" dirty="0"/>
          </a:p>
        </p:txBody>
      </p:sp>
      <p:sp>
        <p:nvSpPr>
          <p:cNvPr id="5" name="Content Placeholder 2"/>
          <p:cNvSpPr>
            <a:spLocks noGrp="1"/>
          </p:cNvSpPr>
          <p:nvPr>
            <p:ph idx="1"/>
          </p:nvPr>
        </p:nvSpPr>
        <p:spPr>
          <a:xfrm>
            <a:off x="609600" y="1003301"/>
            <a:ext cx="10972800" cy="5122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838200" y="0"/>
            <a:ext cx="10515600" cy="842212"/>
          </a:xfrm>
          <a:prstGeom prst="rect">
            <a:avLst/>
          </a:prstGeom>
        </p:spPr>
        <p:txBody>
          <a:bodyPr anchor="ctr"/>
          <a:lstStyle/>
          <a:p>
            <a:r>
              <a:rPr lang="en-US"/>
              <a:t>Click to edit Master title style</a:t>
            </a:r>
          </a:p>
        </p:txBody>
      </p:sp>
    </p:spTree>
    <p:extLst>
      <p:ext uri="{BB962C8B-B14F-4D97-AF65-F5344CB8AC3E}">
        <p14:creationId xmlns:p14="http://schemas.microsoft.com/office/powerpoint/2010/main" val="4087546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solidFill>
                  <a:schemeClr val="tx1"/>
                </a:solidFill>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E461A7D3-91BA-4279-96A5-830614B699D8}" type="slidenum">
              <a:rPr lang="en-US" altLang="en-US"/>
              <a:pPr/>
              <a:t>‹#›</a:t>
            </a:fld>
            <a:endParaRPr lang="en-US" altLang="en-US" dirty="0"/>
          </a:p>
        </p:txBody>
      </p:sp>
      <p:sp>
        <p:nvSpPr>
          <p:cNvPr id="6" name="Title 5"/>
          <p:cNvSpPr>
            <a:spLocks noGrp="1"/>
          </p:cNvSpPr>
          <p:nvPr>
            <p:ph type="title"/>
          </p:nvPr>
        </p:nvSpPr>
        <p:spPr>
          <a:xfrm>
            <a:off x="838200" y="1"/>
            <a:ext cx="10515600" cy="842210"/>
          </a:xfrm>
          <a:prstGeom prst="rect">
            <a:avLst/>
          </a:prstGeom>
        </p:spPr>
        <p:txBody>
          <a:bodyPr anchor="ctr"/>
          <a:lstStyle/>
          <a:p>
            <a:r>
              <a:rPr lang="en-US" dirty="0"/>
              <a:t>Click to edit Master title style</a:t>
            </a:r>
          </a:p>
        </p:txBody>
      </p:sp>
    </p:spTree>
    <p:extLst>
      <p:ext uri="{BB962C8B-B14F-4D97-AF65-F5344CB8AC3E}">
        <p14:creationId xmlns:p14="http://schemas.microsoft.com/office/powerpoint/2010/main" val="4163502648"/>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4F87-0B04-4331-8560-DE79F476717D}"/>
              </a:ext>
            </a:extLst>
          </p:cNvPr>
          <p:cNvSpPr>
            <a:spLocks noGrp="1"/>
          </p:cNvSpPr>
          <p:nvPr>
            <p:ph type="title"/>
          </p:nvPr>
        </p:nvSpPr>
        <p:spPr>
          <a:xfrm>
            <a:off x="838200" y="41036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0638086-27A0-44E9-82AC-AFD89AD47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CC9538F-AA3B-4518-A7F3-1BDB9380AB88}"/>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353170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4DE8-CA39-4336-9F2F-5D3448D5C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30A53-4A0C-4D4E-A936-BB458DF427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0A41F7A-EE20-4C09-A258-386BB5354CF7}"/>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309688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1ADB-1723-4722-B2B3-821EBA69D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3C640-7C2B-4BAD-B6DF-BF924FB984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90A890-B6D0-471F-A706-1037EDC3D9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95C58A3-E67A-4893-A565-4C0107449112}"/>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58367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FEAE-7FCF-47EE-98B2-CECAB9372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99EF22-6BD7-4EAE-9505-FD81A8318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8F8B0-5ACD-4720-8293-977563D0D6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95B552-0689-41A7-A430-86D293E41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6EBCA-A6AC-4F3A-AE52-2AEEEEBF8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85F5979-2F50-4D13-889A-B1BBAC519467}"/>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349085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5A31-1C4A-4FC0-BBA7-EE5C1644A0E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DF19E67-F644-4CC6-8303-F92138176CA7}"/>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341729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919E8C-38A9-465D-A30A-D8CC294C9CBB}"/>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367483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CA26-E296-4F2C-B4F2-10DDAC2EC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516109-3119-49FE-A776-94EDB3489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792DA-765E-4DE1-8CD6-F4687B60B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B6A9319-317C-4957-9CD7-E9859EF08558}"/>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243280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9B01-91C3-49D5-98C2-92FA33A09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F5D45F-77B8-4765-9A31-3EB99A039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140496-C149-4B5E-BC7D-78C41055C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B9256F7-B067-42C0-A743-132B556BE2E1}"/>
              </a:ext>
            </a:extLst>
          </p:cNvPr>
          <p:cNvSpPr>
            <a:spLocks noGrp="1"/>
          </p:cNvSpPr>
          <p:nvPr>
            <p:ph type="sldNum" sz="quarter" idx="12"/>
          </p:nvPr>
        </p:nvSpPr>
        <p:spPr>
          <a:xfrm>
            <a:off x="8610600" y="6356350"/>
            <a:ext cx="2743200" cy="365125"/>
          </a:xfrm>
          <a:prstGeom prst="rect">
            <a:avLst/>
          </a:prstGeom>
        </p:spPr>
        <p:txBody>
          <a:bodyPr/>
          <a:lstStyle/>
          <a:p>
            <a:fld id="{76BE0B42-7D16-4DC5-8B88-B55D1E984A21}" type="slidenum">
              <a:rPr lang="en-US" smtClean="0"/>
              <a:t>‹#›</a:t>
            </a:fld>
            <a:endParaRPr lang="en-US"/>
          </a:p>
        </p:txBody>
      </p:sp>
    </p:spTree>
    <p:extLst>
      <p:ext uri="{BB962C8B-B14F-4D97-AF65-F5344CB8AC3E}">
        <p14:creationId xmlns:p14="http://schemas.microsoft.com/office/powerpoint/2010/main" val="112501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D28E8E-89B7-44E9-906D-D2C32519A8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b="44392"/>
          <a:stretch/>
        </p:blipFill>
        <p:spPr>
          <a:xfrm>
            <a:off x="0" y="1"/>
            <a:ext cx="12192000" cy="6858000"/>
          </a:xfrm>
          <a:prstGeom prst="rect">
            <a:avLst/>
          </a:prstGeom>
        </p:spPr>
      </p:pic>
      <p:sp>
        <p:nvSpPr>
          <p:cNvPr id="2" name="Title Placeholder 1">
            <a:extLst>
              <a:ext uri="{FF2B5EF4-FFF2-40B4-BE49-F238E27FC236}">
                <a16:creationId xmlns:a16="http://schemas.microsoft.com/office/drawing/2014/main" id="{7BD1A4BF-A1BF-4AB6-822E-B406D0EA0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A183CAF-4DC9-476A-BF2D-186A19F81A4A}"/>
              </a:ext>
            </a:extLst>
          </p:cNvPr>
          <p:cNvSpPr>
            <a:spLocks noGrp="1"/>
          </p:cNvSpPr>
          <p:nvPr>
            <p:ph type="body" idx="1"/>
          </p:nvPr>
        </p:nvSpPr>
        <p:spPr>
          <a:xfrm>
            <a:off x="838200" y="1825625"/>
            <a:ext cx="10515600" cy="42116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A37946E-BA2A-49E1-B786-3D9EE56DD4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E0B42-7D16-4DC5-8B88-B55D1E984A21}" type="slidenum">
              <a:rPr lang="en-US" smtClean="0"/>
              <a:t>‹#›</a:t>
            </a:fld>
            <a:endParaRPr lang="en-US" dirty="0"/>
          </a:p>
        </p:txBody>
      </p:sp>
      <p:sp>
        <p:nvSpPr>
          <p:cNvPr id="9" name="Footer Placeholder 4">
            <a:extLst>
              <a:ext uri="{FF2B5EF4-FFF2-40B4-BE49-F238E27FC236}">
                <a16:creationId xmlns:a16="http://schemas.microsoft.com/office/drawing/2014/main" id="{83CFC28B-39F5-4DF5-A1FC-B12099CB963D}"/>
              </a:ext>
            </a:extLst>
          </p:cNvPr>
          <p:cNvSpPr txBox="1">
            <a:spLocks/>
          </p:cNvSpPr>
          <p:nvPr userDrawn="1"/>
        </p:nvSpPr>
        <p:spPr>
          <a:xfrm>
            <a:off x="210065" y="6351158"/>
            <a:ext cx="417768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Bahnschrift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 Robin Elgart | </a:t>
            </a:r>
            <a:r>
              <a:rPr lang="en-US" u="none" dirty="0">
                <a:solidFill>
                  <a:schemeClr val="bg1"/>
                </a:solidFill>
              </a:rPr>
              <a:t>shona.elgart@nasa.gov</a:t>
            </a:r>
            <a:endParaRPr lang="en-US" u="none" dirty="0"/>
          </a:p>
        </p:txBody>
      </p:sp>
      <p:sp>
        <p:nvSpPr>
          <p:cNvPr id="10" name="Footer Placeholder 4">
            <a:extLst>
              <a:ext uri="{FF2B5EF4-FFF2-40B4-BE49-F238E27FC236}">
                <a16:creationId xmlns:a16="http://schemas.microsoft.com/office/drawing/2014/main" id="{83BDB9ED-71F1-4692-8AD8-746A1D66D21C}"/>
              </a:ext>
            </a:extLst>
          </p:cNvPr>
          <p:cNvSpPr txBox="1">
            <a:spLocks/>
          </p:cNvSpPr>
          <p:nvPr userDrawn="1"/>
        </p:nvSpPr>
        <p:spPr>
          <a:xfrm>
            <a:off x="3800764" y="6351158"/>
            <a:ext cx="45904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Bahnschrift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2022 NCRP Annual Meeting</a:t>
            </a:r>
          </a:p>
        </p:txBody>
      </p:sp>
    </p:spTree>
    <p:extLst>
      <p:ext uri="{BB962C8B-B14F-4D97-AF65-F5344CB8AC3E}">
        <p14:creationId xmlns:p14="http://schemas.microsoft.com/office/powerpoint/2010/main" val="2164441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Bahnschrift" panose="020B0502040204020203"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standards.nasa.gov/sites/default/files/standards/NASA/B/2022-01-05-NASA-STD-3001-Vol1-Rev-B-Final-Draft-Signature-01052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sc-hrp-space-radiation-element@mail.nasa.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humanresearchroadmap.nasa.gov/schedules/?i=9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atalog.archives.gov/id/29986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nasa.gov/hrp/elements/radiation/tissue-sharing" TargetMode="External"/><Relationship Id="rId3" Type="http://schemas.openxmlformats.org/officeDocument/2006/relationships/hyperlink" Target="https://humanresearchroadmap.nasa.gov/" TargetMode="External"/><Relationship Id="rId7" Type="http://schemas.openxmlformats.org/officeDocument/2006/relationships/hyperlink" Target="https://lsda.jsc.nasa.gov/Biospecimen" TargetMode="External"/><Relationship Id="rId2" Type="http://schemas.openxmlformats.org/officeDocument/2006/relationships/hyperlink" Target="https://www.nasa.gov/hrp/elements/radiation" TargetMode="External"/><Relationship Id="rId1" Type="http://schemas.openxmlformats.org/officeDocument/2006/relationships/slideLayout" Target="../slideLayouts/slideLayout4.xml"/><Relationship Id="rId6" Type="http://schemas.openxmlformats.org/officeDocument/2006/relationships/hyperlink" Target="https://lsda.jsc.nasa.gov/" TargetMode="External"/><Relationship Id="rId11" Type="http://schemas.openxmlformats.org/officeDocument/2006/relationships/hyperlink" Target="https://three.jsc.nasa.gov/" TargetMode="External"/><Relationship Id="rId5" Type="http://schemas.openxmlformats.org/officeDocument/2006/relationships/hyperlink" Target="https://taskbook.nasaprs.com/tbp/welcome.cfm" TargetMode="External"/><Relationship Id="rId10" Type="http://schemas.openxmlformats.org/officeDocument/2006/relationships/hyperlink" Target="https://ntrs.nasa.gov/" TargetMode="External"/><Relationship Id="rId4" Type="http://schemas.openxmlformats.org/officeDocument/2006/relationships/hyperlink" Target="http://www.nasa.gov/hrp/research" TargetMode="External"/><Relationship Id="rId9" Type="http://schemas.openxmlformats.org/officeDocument/2006/relationships/hyperlink" Target="https://genelab.nasa.gov/"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hyperlink" Target="https://www.archives.gov/federal-register/codification/executive-order/12196.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ECF84CC-45CF-4A20-8F5B-768044088FBA}"/>
              </a:ext>
            </a:extLst>
          </p:cNvPr>
          <p:cNvSpPr/>
          <p:nvPr/>
        </p:nvSpPr>
        <p:spPr>
          <a:xfrm rot="519048">
            <a:off x="9371600" y="4057546"/>
            <a:ext cx="224070" cy="268198"/>
          </a:xfrm>
          <a:custGeom>
            <a:avLst/>
            <a:gdLst>
              <a:gd name="connsiteX0" fmla="*/ 80963 w 161925"/>
              <a:gd name="connsiteY0" fmla="*/ 193815 h 193814"/>
              <a:gd name="connsiteX1" fmla="*/ 161925 w 161925"/>
              <a:gd name="connsiteY1" fmla="*/ 96907 h 193814"/>
              <a:gd name="connsiteX2" fmla="*/ 80963 w 161925"/>
              <a:gd name="connsiteY2" fmla="*/ 0 h 193814"/>
              <a:gd name="connsiteX3" fmla="*/ 0 w 161925"/>
              <a:gd name="connsiteY3" fmla="*/ 96907 h 193814"/>
              <a:gd name="connsiteX4" fmla="*/ 80963 w 161925"/>
              <a:gd name="connsiteY4" fmla="*/ 193815 h 1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93814">
                <a:moveTo>
                  <a:pt x="80963" y="193815"/>
                </a:moveTo>
                <a:cubicBezTo>
                  <a:pt x="92823" y="151407"/>
                  <a:pt x="122303" y="116121"/>
                  <a:pt x="161925" y="96907"/>
                </a:cubicBezTo>
                <a:cubicBezTo>
                  <a:pt x="122252" y="77756"/>
                  <a:pt x="92752" y="42446"/>
                  <a:pt x="80963" y="0"/>
                </a:cubicBezTo>
                <a:cubicBezTo>
                  <a:pt x="69099" y="42407"/>
                  <a:pt x="39621" y="77691"/>
                  <a:pt x="0" y="96907"/>
                </a:cubicBezTo>
                <a:cubicBezTo>
                  <a:pt x="39622" y="116121"/>
                  <a:pt x="69102" y="151407"/>
                  <a:pt x="80963" y="193815"/>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16" name="Freeform: Shape 15">
            <a:extLst>
              <a:ext uri="{FF2B5EF4-FFF2-40B4-BE49-F238E27FC236}">
                <a16:creationId xmlns:a16="http://schemas.microsoft.com/office/drawing/2014/main" id="{D612FCCF-2593-4195-9CA7-227CD3A53C58}"/>
              </a:ext>
            </a:extLst>
          </p:cNvPr>
          <p:cNvSpPr/>
          <p:nvPr/>
        </p:nvSpPr>
        <p:spPr>
          <a:xfrm rot="21395092">
            <a:off x="634814" y="1323057"/>
            <a:ext cx="154212" cy="184528"/>
          </a:xfrm>
          <a:custGeom>
            <a:avLst/>
            <a:gdLst>
              <a:gd name="connsiteX0" fmla="*/ 55702 w 111442"/>
              <a:gd name="connsiteY0" fmla="*/ 0 h 133350"/>
              <a:gd name="connsiteX1" fmla="*/ 0 w 111442"/>
              <a:gd name="connsiteY1" fmla="*/ 66675 h 133350"/>
              <a:gd name="connsiteX2" fmla="*/ 55702 w 111442"/>
              <a:gd name="connsiteY2" fmla="*/ 133350 h 133350"/>
              <a:gd name="connsiteX3" fmla="*/ 111443 w 111442"/>
              <a:gd name="connsiteY3" fmla="*/ 66675 h 133350"/>
              <a:gd name="connsiteX4" fmla="*/ 55702 w 111442"/>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 h="133350">
                <a:moveTo>
                  <a:pt x="55702" y="0"/>
                </a:moveTo>
                <a:cubicBezTo>
                  <a:pt x="47546" y="29180"/>
                  <a:pt x="27263" y="53458"/>
                  <a:pt x="0" y="66675"/>
                </a:cubicBezTo>
                <a:cubicBezTo>
                  <a:pt x="27263" y="79892"/>
                  <a:pt x="47546" y="104170"/>
                  <a:pt x="55702" y="133350"/>
                </a:cubicBezTo>
                <a:cubicBezTo>
                  <a:pt x="63876" y="104168"/>
                  <a:pt x="84171" y="79892"/>
                  <a:pt x="111443" y="66675"/>
                </a:cubicBezTo>
                <a:cubicBezTo>
                  <a:pt x="84133" y="53507"/>
                  <a:pt x="63822" y="29210"/>
                  <a:pt x="55702" y="0"/>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2" name="Title 1">
            <a:extLst>
              <a:ext uri="{FF2B5EF4-FFF2-40B4-BE49-F238E27FC236}">
                <a16:creationId xmlns:a16="http://schemas.microsoft.com/office/drawing/2014/main" id="{15F63A2D-D596-4070-BB0C-96862110FB92}"/>
              </a:ext>
            </a:extLst>
          </p:cNvPr>
          <p:cNvSpPr>
            <a:spLocks noGrp="1"/>
          </p:cNvSpPr>
          <p:nvPr>
            <p:ph type="ctrTitle"/>
          </p:nvPr>
        </p:nvSpPr>
        <p:spPr>
          <a:xfrm>
            <a:off x="1524000" y="1548264"/>
            <a:ext cx="9144000" cy="2602523"/>
          </a:xfrm>
        </p:spPr>
        <p:txBody>
          <a:bodyPr anchor="ctr">
            <a:normAutofit fontScale="90000"/>
          </a:bodyPr>
          <a:lstStyle/>
          <a:p>
            <a:r>
              <a:rPr lang="en-US" dirty="0"/>
              <a:t>An Incomplete History of the NASA Radiation Protection Standard for Fatal Cancer</a:t>
            </a:r>
            <a:endParaRPr lang="en-US"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8B137E2-013D-4A2C-815B-FB8F007B823D}"/>
              </a:ext>
            </a:extLst>
          </p:cNvPr>
          <p:cNvSpPr>
            <a:spLocks noGrp="1"/>
          </p:cNvSpPr>
          <p:nvPr>
            <p:ph type="subTitle" idx="1"/>
          </p:nvPr>
        </p:nvSpPr>
        <p:spPr>
          <a:xfrm>
            <a:off x="942975" y="4508856"/>
            <a:ext cx="10334625" cy="1778716"/>
          </a:xfrm>
        </p:spPr>
        <p:txBody>
          <a:bodyPr>
            <a:normAutofit/>
          </a:bodyPr>
          <a:lstStyle/>
          <a:p>
            <a:r>
              <a:rPr lang="en-US" dirty="0">
                <a:effectLst>
                  <a:outerShdw blurRad="38100" dist="38100" dir="2700000" algn="tl">
                    <a:srgbClr val="000000">
                      <a:alpha val="43137"/>
                    </a:srgbClr>
                  </a:outerShdw>
                </a:effectLst>
              </a:rPr>
              <a:t>S. Robin Elgart</a:t>
            </a:r>
          </a:p>
          <a:p>
            <a:r>
              <a:rPr lang="en-US" sz="1800" b="1" i="1" dirty="0">
                <a:effectLst>
                  <a:outerShdw blurRad="38100" dist="38100" dir="2700000" algn="tl">
                    <a:srgbClr val="000000">
                      <a:alpha val="43137"/>
                    </a:srgbClr>
                  </a:outerShdw>
                </a:effectLst>
              </a:rPr>
              <a:t>Space Radiation Element Scientist</a:t>
            </a:r>
          </a:p>
          <a:p>
            <a:r>
              <a:rPr lang="en-US" sz="1800" b="1" dirty="0">
                <a:effectLst>
                  <a:outerShdw blurRad="38100" dist="38100" dir="2700000" algn="tl">
                    <a:srgbClr val="000000">
                      <a:alpha val="43137"/>
                    </a:srgbClr>
                  </a:outerShdw>
                </a:effectLst>
              </a:rPr>
              <a:t>NASA Human Research Program</a:t>
            </a:r>
            <a:endParaRPr lang="en-US" b="1" dirty="0">
              <a:effectLst>
                <a:outerShdw blurRad="38100" dist="38100" dir="2700000" algn="tl">
                  <a:srgbClr val="000000">
                    <a:alpha val="43137"/>
                  </a:srgbClr>
                </a:outerShdw>
              </a:effectLst>
            </a:endParaRPr>
          </a:p>
        </p:txBody>
      </p:sp>
      <p:grpSp>
        <p:nvGrpSpPr>
          <p:cNvPr id="24" name="Graphic 22" descr="Mars">
            <a:extLst>
              <a:ext uri="{FF2B5EF4-FFF2-40B4-BE49-F238E27FC236}">
                <a16:creationId xmlns:a16="http://schemas.microsoft.com/office/drawing/2014/main" id="{8329A860-DDC8-40B5-86F5-D51B0A952B5F}"/>
              </a:ext>
            </a:extLst>
          </p:cNvPr>
          <p:cNvGrpSpPr/>
          <p:nvPr/>
        </p:nvGrpSpPr>
        <p:grpSpPr>
          <a:xfrm>
            <a:off x="10487028" y="170156"/>
            <a:ext cx="1523993" cy="1523997"/>
            <a:chOff x="10381707" y="3536933"/>
            <a:chExt cx="1523993" cy="1523997"/>
          </a:xfrm>
        </p:grpSpPr>
        <p:grpSp>
          <p:nvGrpSpPr>
            <p:cNvPr id="25" name="Graphic 22" descr="Mars">
              <a:extLst>
                <a:ext uri="{FF2B5EF4-FFF2-40B4-BE49-F238E27FC236}">
                  <a16:creationId xmlns:a16="http://schemas.microsoft.com/office/drawing/2014/main" id="{8329A860-DDC8-40B5-86F5-D51B0A952B5F}"/>
                </a:ext>
              </a:extLst>
            </p:cNvPr>
            <p:cNvGrpSpPr/>
            <p:nvPr/>
          </p:nvGrpSpPr>
          <p:grpSpPr>
            <a:xfrm>
              <a:off x="10381707" y="3536933"/>
              <a:ext cx="1523993" cy="1523997"/>
              <a:chOff x="10381707" y="3536933"/>
              <a:chExt cx="1523993" cy="1523997"/>
            </a:xfrm>
          </p:grpSpPr>
          <p:sp>
            <p:nvSpPr>
              <p:cNvPr id="26" name="Freeform: Shape 25">
                <a:extLst>
                  <a:ext uri="{FF2B5EF4-FFF2-40B4-BE49-F238E27FC236}">
                    <a16:creationId xmlns:a16="http://schemas.microsoft.com/office/drawing/2014/main" id="{6A2AAC88-B213-42AE-82A7-CF10E463A0F6}"/>
                  </a:ext>
                </a:extLst>
              </p:cNvPr>
              <p:cNvSpPr/>
              <p:nvPr/>
            </p:nvSpPr>
            <p:spPr>
              <a:xfrm>
                <a:off x="10861355" y="3536933"/>
                <a:ext cx="1044345" cy="1044294"/>
              </a:xfrm>
              <a:custGeom>
                <a:avLst/>
                <a:gdLst>
                  <a:gd name="connsiteX0" fmla="*/ 821198 w 1044345"/>
                  <a:gd name="connsiteY0" fmla="*/ 223134 h 1044294"/>
                  <a:gd name="connsiteX1" fmla="*/ 0 w 1044345"/>
                  <a:gd name="connsiteY1" fmla="*/ 54028 h 1044294"/>
                  <a:gd name="connsiteX2" fmla="*/ 990314 w 1044345"/>
                  <a:gd name="connsiteY2" fmla="*/ 1044294 h 1044294"/>
                  <a:gd name="connsiteX3" fmla="*/ 821198 w 1044345"/>
                  <a:gd name="connsiteY3" fmla="*/ 223134 h 1044294"/>
                </a:gdLst>
                <a:ahLst/>
                <a:cxnLst>
                  <a:cxn ang="0">
                    <a:pos x="connsiteX0" y="connsiteY0"/>
                  </a:cxn>
                  <a:cxn ang="0">
                    <a:pos x="connsiteX1" y="connsiteY1"/>
                  </a:cxn>
                  <a:cxn ang="0">
                    <a:pos x="connsiteX2" y="connsiteY2"/>
                  </a:cxn>
                  <a:cxn ang="0">
                    <a:pos x="connsiteX3" y="connsiteY3"/>
                  </a:cxn>
                </a:cxnLst>
                <a:rect l="l" t="t" r="r" b="b"/>
                <a:pathLst>
                  <a:path w="1044345" h="1044294">
                    <a:moveTo>
                      <a:pt x="821198" y="223134"/>
                    </a:moveTo>
                    <a:cubicBezTo>
                      <a:pt x="599189" y="1135"/>
                      <a:pt x="274291" y="-55167"/>
                      <a:pt x="0" y="54028"/>
                    </a:cubicBezTo>
                    <a:lnTo>
                      <a:pt x="990314" y="1044294"/>
                    </a:lnTo>
                    <a:cubicBezTo>
                      <a:pt x="1099518" y="770012"/>
                      <a:pt x="1043207" y="445134"/>
                      <a:pt x="821198" y="223134"/>
                    </a:cubicBezTo>
                    <a:close/>
                  </a:path>
                </a:pathLst>
              </a:custGeom>
              <a:solidFill>
                <a:srgbClr val="990000"/>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6A65E23-C4A3-4092-8293-9CC4B61C5C63}"/>
                  </a:ext>
                </a:extLst>
              </p:cNvPr>
              <p:cNvSpPr/>
              <p:nvPr/>
            </p:nvSpPr>
            <p:spPr>
              <a:xfrm>
                <a:off x="10399411" y="4024344"/>
                <a:ext cx="1043261" cy="1035466"/>
              </a:xfrm>
              <a:custGeom>
                <a:avLst/>
                <a:gdLst>
                  <a:gd name="connsiteX0" fmla="*/ 33271 w 1043261"/>
                  <a:gd name="connsiteY0" fmla="*/ 166 h 1035466"/>
                  <a:gd name="connsiteX1" fmla="*/ 0 w 1043261"/>
                  <a:gd name="connsiteY1" fmla="*/ 111037 h 1035466"/>
                  <a:gd name="connsiteX2" fmla="*/ 17345 w 1043261"/>
                  <a:gd name="connsiteY2" fmla="*/ 194095 h 1035466"/>
                  <a:gd name="connsiteX3" fmla="*/ 259232 w 1043261"/>
                  <a:gd name="connsiteY3" fmla="*/ 651819 h 1035466"/>
                  <a:gd name="connsiteX4" fmla="*/ 785813 w 1043261"/>
                  <a:gd name="connsiteY4" fmla="*/ 1035467 h 1035466"/>
                  <a:gd name="connsiteX5" fmla="*/ 1018699 w 1043261"/>
                  <a:gd name="connsiteY5" fmla="*/ 985537 h 1035466"/>
                  <a:gd name="connsiteX6" fmla="*/ 811606 w 1043261"/>
                  <a:gd name="connsiteY6" fmla="*/ 315024 h 1035466"/>
                  <a:gd name="connsiteX7" fmla="*/ 99422 w 1043261"/>
                  <a:gd name="connsiteY7" fmla="*/ 5005 h 1035466"/>
                  <a:gd name="connsiteX8" fmla="*/ 33271 w 1043261"/>
                  <a:gd name="connsiteY8" fmla="*/ 166 h 103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261" h="1035466">
                    <a:moveTo>
                      <a:pt x="33271" y="166"/>
                    </a:moveTo>
                    <a:cubicBezTo>
                      <a:pt x="19298" y="36399"/>
                      <a:pt x="8220" y="73442"/>
                      <a:pt x="0" y="111037"/>
                    </a:cubicBezTo>
                    <a:lnTo>
                      <a:pt x="17345" y="194095"/>
                    </a:lnTo>
                    <a:lnTo>
                      <a:pt x="259232" y="651819"/>
                    </a:lnTo>
                    <a:lnTo>
                      <a:pt x="785813" y="1035467"/>
                    </a:lnTo>
                    <a:cubicBezTo>
                      <a:pt x="865042" y="1031152"/>
                      <a:pt x="943680" y="1014455"/>
                      <a:pt x="1018699" y="985537"/>
                    </a:cubicBezTo>
                    <a:cubicBezTo>
                      <a:pt x="1018699" y="985537"/>
                      <a:pt x="1148429" y="597927"/>
                      <a:pt x="811606" y="315024"/>
                    </a:cubicBezTo>
                    <a:cubicBezTo>
                      <a:pt x="554041" y="98683"/>
                      <a:pt x="235182" y="25779"/>
                      <a:pt x="99422" y="5005"/>
                    </a:cubicBezTo>
                    <a:cubicBezTo>
                      <a:pt x="57645" y="-1387"/>
                      <a:pt x="33271" y="166"/>
                      <a:pt x="33271" y="166"/>
                    </a:cubicBezTo>
                    <a:close/>
                  </a:path>
                </a:pathLst>
              </a:custGeom>
              <a:solidFill>
                <a:srgbClr val="CC3300"/>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53D8C8A-54C4-4A0B-B97D-5763E5C78E6C}"/>
                  </a:ext>
                </a:extLst>
              </p:cNvPr>
              <p:cNvSpPr/>
              <p:nvPr/>
            </p:nvSpPr>
            <p:spPr>
              <a:xfrm>
                <a:off x="10381707" y="4135371"/>
                <a:ext cx="804273" cy="925559"/>
              </a:xfrm>
              <a:custGeom>
                <a:avLst/>
                <a:gdLst>
                  <a:gd name="connsiteX0" fmla="*/ 223034 w 804273"/>
                  <a:gd name="connsiteY0" fmla="*/ 702450 h 925559"/>
                  <a:gd name="connsiteX1" fmla="*/ 803507 w 804273"/>
                  <a:gd name="connsiteY1" fmla="*/ 924430 h 925559"/>
                  <a:gd name="connsiteX2" fmla="*/ 465550 w 804273"/>
                  <a:gd name="connsiteY2" fmla="*/ 513836 h 925559"/>
                  <a:gd name="connsiteX3" fmla="*/ 17704 w 804273"/>
                  <a:gd name="connsiteY3" fmla="*/ 0 h 925559"/>
                  <a:gd name="connsiteX4" fmla="*/ 223034 w 804273"/>
                  <a:gd name="connsiteY4" fmla="*/ 702450 h 92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73" h="925559">
                    <a:moveTo>
                      <a:pt x="223034" y="702450"/>
                    </a:moveTo>
                    <a:cubicBezTo>
                      <a:pt x="382426" y="861831"/>
                      <a:pt x="594852" y="935765"/>
                      <a:pt x="803507" y="924430"/>
                    </a:cubicBezTo>
                    <a:cubicBezTo>
                      <a:pt x="803507" y="924430"/>
                      <a:pt x="836740" y="747541"/>
                      <a:pt x="465550" y="513836"/>
                    </a:cubicBezTo>
                    <a:cubicBezTo>
                      <a:pt x="101791" y="284816"/>
                      <a:pt x="17704" y="0"/>
                      <a:pt x="17704" y="0"/>
                    </a:cubicBezTo>
                    <a:cubicBezTo>
                      <a:pt x="-35960" y="245240"/>
                      <a:pt x="32344" y="511769"/>
                      <a:pt x="223034" y="702450"/>
                    </a:cubicBezTo>
                    <a:close/>
                  </a:path>
                </a:pathLst>
              </a:custGeom>
              <a:solidFill>
                <a:srgbClr val="99000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8A350E4-BC88-4865-B6C9-950F05296E13}"/>
                  </a:ext>
                </a:extLst>
              </p:cNvPr>
              <p:cNvSpPr/>
              <p:nvPr/>
            </p:nvSpPr>
            <p:spPr>
              <a:xfrm>
                <a:off x="10580539" y="3590960"/>
                <a:ext cx="1271139" cy="1137323"/>
              </a:xfrm>
              <a:custGeom>
                <a:avLst/>
                <a:gdLst>
                  <a:gd name="connsiteX0" fmla="*/ 1271140 w 1271139"/>
                  <a:gd name="connsiteY0" fmla="*/ 990267 h 1137323"/>
                  <a:gd name="connsiteX1" fmla="*/ 805624 w 1271139"/>
                  <a:gd name="connsiteY1" fmla="*/ 303829 h 1137323"/>
                  <a:gd name="connsiteX2" fmla="*/ 280826 w 1271139"/>
                  <a:gd name="connsiteY2" fmla="*/ 0 h 1137323"/>
                  <a:gd name="connsiteX3" fmla="*/ 24213 w 1271139"/>
                  <a:gd name="connsiteY3" fmla="*/ 169107 h 1137323"/>
                  <a:gd name="connsiteX4" fmla="*/ 0 w 1271139"/>
                  <a:gd name="connsiteY4" fmla="*/ 194577 h 1137323"/>
                  <a:gd name="connsiteX5" fmla="*/ 441865 w 1271139"/>
                  <a:gd name="connsiteY5" fmla="*/ 748398 h 1137323"/>
                  <a:gd name="connsiteX6" fmla="*/ 1192701 w 1271139"/>
                  <a:gd name="connsiteY6" fmla="*/ 1137323 h 1137323"/>
                  <a:gd name="connsiteX7" fmla="*/ 1271140 w 1271139"/>
                  <a:gd name="connsiteY7" fmla="*/ 990267 h 113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139" h="1137323">
                    <a:moveTo>
                      <a:pt x="1271140" y="990267"/>
                    </a:moveTo>
                    <a:cubicBezTo>
                      <a:pt x="1271140" y="990267"/>
                      <a:pt x="1223277" y="667569"/>
                      <a:pt x="805624" y="303829"/>
                    </a:cubicBezTo>
                    <a:cubicBezTo>
                      <a:pt x="588197" y="114472"/>
                      <a:pt x="280826" y="0"/>
                      <a:pt x="280826" y="0"/>
                    </a:cubicBezTo>
                    <a:cubicBezTo>
                      <a:pt x="187395" y="37195"/>
                      <a:pt x="99822" y="93497"/>
                      <a:pt x="24213" y="169107"/>
                    </a:cubicBezTo>
                    <a:cubicBezTo>
                      <a:pt x="15888" y="177432"/>
                      <a:pt x="7858" y="185957"/>
                      <a:pt x="0" y="194577"/>
                    </a:cubicBezTo>
                    <a:lnTo>
                      <a:pt x="441865" y="748398"/>
                    </a:lnTo>
                    <a:lnTo>
                      <a:pt x="1192701" y="1137323"/>
                    </a:lnTo>
                    <a:cubicBezTo>
                      <a:pt x="1224563" y="1090698"/>
                      <a:pt x="1250766" y="1041387"/>
                      <a:pt x="1271140" y="990267"/>
                    </a:cubicBezTo>
                    <a:close/>
                  </a:path>
                </a:pathLst>
              </a:custGeom>
              <a:solidFill>
                <a:srgbClr val="993300"/>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371A230D-A944-46EB-BF6D-DAB466453B51}"/>
                  </a:ext>
                </a:extLst>
              </p:cNvPr>
              <p:cNvSpPr/>
              <p:nvPr/>
            </p:nvSpPr>
            <p:spPr>
              <a:xfrm>
                <a:off x="10432673" y="3785547"/>
                <a:ext cx="1340558" cy="1224343"/>
              </a:xfrm>
              <a:custGeom>
                <a:avLst/>
                <a:gdLst>
                  <a:gd name="connsiteX0" fmla="*/ 1249880 w 1340558"/>
                  <a:gd name="connsiteY0" fmla="*/ 1052274 h 1224343"/>
                  <a:gd name="connsiteX1" fmla="*/ 1340558 w 1340558"/>
                  <a:gd name="connsiteY1" fmla="*/ 942737 h 1224343"/>
                  <a:gd name="connsiteX2" fmla="*/ 832228 w 1340558"/>
                  <a:gd name="connsiteY2" fmla="*/ 419100 h 1224343"/>
                  <a:gd name="connsiteX3" fmla="*/ 147857 w 1340558"/>
                  <a:gd name="connsiteY3" fmla="*/ 0 h 1224343"/>
                  <a:gd name="connsiteX4" fmla="*/ 0 w 1340558"/>
                  <a:gd name="connsiteY4" fmla="*/ 238973 h 1224343"/>
                  <a:gd name="connsiteX5" fmla="*/ 428044 w 1340558"/>
                  <a:gd name="connsiteY5" fmla="*/ 580768 h 1224343"/>
                  <a:gd name="connsiteX6" fmla="*/ 985419 w 1340558"/>
                  <a:gd name="connsiteY6" fmla="*/ 1224343 h 1224343"/>
                  <a:gd name="connsiteX7" fmla="*/ 1249880 w 1340558"/>
                  <a:gd name="connsiteY7" fmla="*/ 1052274 h 122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558" h="1224343">
                    <a:moveTo>
                      <a:pt x="1249880" y="1052274"/>
                    </a:moveTo>
                    <a:cubicBezTo>
                      <a:pt x="1284104" y="1018051"/>
                      <a:pt x="1314203" y="981294"/>
                      <a:pt x="1340558" y="942737"/>
                    </a:cubicBezTo>
                    <a:cubicBezTo>
                      <a:pt x="1340558" y="942737"/>
                      <a:pt x="1176347" y="587150"/>
                      <a:pt x="832228" y="419100"/>
                    </a:cubicBezTo>
                    <a:cubicBezTo>
                      <a:pt x="252908" y="136188"/>
                      <a:pt x="147857" y="0"/>
                      <a:pt x="147857" y="0"/>
                    </a:cubicBezTo>
                    <a:cubicBezTo>
                      <a:pt x="82344" y="71714"/>
                      <a:pt x="33138" y="152943"/>
                      <a:pt x="0" y="238973"/>
                    </a:cubicBezTo>
                    <a:cubicBezTo>
                      <a:pt x="0" y="238973"/>
                      <a:pt x="387629" y="243973"/>
                      <a:pt x="428044" y="580768"/>
                    </a:cubicBezTo>
                    <a:cubicBezTo>
                      <a:pt x="466639" y="902351"/>
                      <a:pt x="985419" y="1224343"/>
                      <a:pt x="985419" y="1224343"/>
                    </a:cubicBezTo>
                    <a:cubicBezTo>
                      <a:pt x="1081792" y="1187206"/>
                      <a:pt x="1172166" y="1129989"/>
                      <a:pt x="1249880" y="1052274"/>
                    </a:cubicBezTo>
                    <a:close/>
                  </a:path>
                </a:pathLst>
              </a:custGeom>
              <a:solidFill>
                <a:srgbClr val="800000"/>
              </a:solidFill>
              <a:ln w="9525" cap="flat">
                <a:noFill/>
                <a:prstDash val="solid"/>
                <a:miter/>
              </a:ln>
            </p:spPr>
            <p:txBody>
              <a:bodyPr rtlCol="0" anchor="ctr"/>
              <a:lstStyle/>
              <a:p>
                <a:endParaRPr lang="en-US"/>
              </a:p>
            </p:txBody>
          </p:sp>
        </p:grpSp>
        <p:grpSp>
          <p:nvGrpSpPr>
            <p:cNvPr id="31" name="Graphic 22" descr="Mars">
              <a:extLst>
                <a:ext uri="{FF2B5EF4-FFF2-40B4-BE49-F238E27FC236}">
                  <a16:creationId xmlns:a16="http://schemas.microsoft.com/office/drawing/2014/main" id="{8329A860-DDC8-40B5-86F5-D51B0A952B5F}"/>
                </a:ext>
              </a:extLst>
            </p:cNvPr>
            <p:cNvGrpSpPr/>
            <p:nvPr/>
          </p:nvGrpSpPr>
          <p:grpSpPr>
            <a:xfrm>
              <a:off x="11104376" y="4546518"/>
              <a:ext cx="477421" cy="231924"/>
              <a:chOff x="11104376" y="4546518"/>
              <a:chExt cx="477421" cy="231924"/>
            </a:xfrm>
          </p:grpSpPr>
          <p:sp>
            <p:nvSpPr>
              <p:cNvPr id="32" name="Freeform: Shape 31">
                <a:extLst>
                  <a:ext uri="{FF2B5EF4-FFF2-40B4-BE49-F238E27FC236}">
                    <a16:creationId xmlns:a16="http://schemas.microsoft.com/office/drawing/2014/main" id="{08C35C17-B492-47C2-9DDB-EA5D3699184A}"/>
                  </a:ext>
                </a:extLst>
              </p:cNvPr>
              <p:cNvSpPr/>
              <p:nvPr/>
            </p:nvSpPr>
            <p:spPr>
              <a:xfrm>
                <a:off x="11104376" y="4546518"/>
                <a:ext cx="134473" cy="134473"/>
              </a:xfrm>
              <a:custGeom>
                <a:avLst/>
                <a:gdLst>
                  <a:gd name="connsiteX0" fmla="*/ 134474 w 134473"/>
                  <a:gd name="connsiteY0" fmla="*/ 67237 h 134473"/>
                  <a:gd name="connsiteX1" fmla="*/ 67237 w 134473"/>
                  <a:gd name="connsiteY1" fmla="*/ 134474 h 134473"/>
                  <a:gd name="connsiteX2" fmla="*/ 0 w 134473"/>
                  <a:gd name="connsiteY2" fmla="*/ 67237 h 134473"/>
                  <a:gd name="connsiteX3" fmla="*/ 67237 w 134473"/>
                  <a:gd name="connsiteY3" fmla="*/ 0 h 134473"/>
                  <a:gd name="connsiteX4" fmla="*/ 134474 w 134473"/>
                  <a:gd name="connsiteY4" fmla="*/ 67237 h 134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73" h="134473">
                    <a:moveTo>
                      <a:pt x="134474" y="67237"/>
                    </a:moveTo>
                    <a:cubicBezTo>
                      <a:pt x="134474" y="104371"/>
                      <a:pt x="104371" y="134474"/>
                      <a:pt x="67237" y="134474"/>
                    </a:cubicBezTo>
                    <a:cubicBezTo>
                      <a:pt x="30103" y="134474"/>
                      <a:pt x="0" y="104371"/>
                      <a:pt x="0" y="67237"/>
                    </a:cubicBezTo>
                    <a:cubicBezTo>
                      <a:pt x="0" y="30103"/>
                      <a:pt x="30103" y="0"/>
                      <a:pt x="67237" y="0"/>
                    </a:cubicBezTo>
                    <a:cubicBezTo>
                      <a:pt x="104371" y="0"/>
                      <a:pt x="134474" y="30103"/>
                      <a:pt x="134474" y="67237"/>
                    </a:cubicBezTo>
                    <a:close/>
                  </a:path>
                </a:pathLst>
              </a:custGeom>
              <a:solidFill>
                <a:srgbClr val="CC330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328912-F922-4613-9F04-CCBF25B02CE7}"/>
                  </a:ext>
                </a:extLst>
              </p:cNvPr>
              <p:cNvSpPr/>
              <p:nvPr/>
            </p:nvSpPr>
            <p:spPr>
              <a:xfrm>
                <a:off x="11380096" y="4576741"/>
                <a:ext cx="201701" cy="201701"/>
              </a:xfrm>
              <a:custGeom>
                <a:avLst/>
                <a:gdLst>
                  <a:gd name="connsiteX0" fmla="*/ 201701 w 201701"/>
                  <a:gd name="connsiteY0" fmla="*/ 100851 h 201701"/>
                  <a:gd name="connsiteX1" fmla="*/ 100850 w 201701"/>
                  <a:gd name="connsiteY1" fmla="*/ 201702 h 201701"/>
                  <a:gd name="connsiteX2" fmla="*/ 0 w 201701"/>
                  <a:gd name="connsiteY2" fmla="*/ 100851 h 201701"/>
                  <a:gd name="connsiteX3" fmla="*/ 100850 w 201701"/>
                  <a:gd name="connsiteY3" fmla="*/ 0 h 201701"/>
                  <a:gd name="connsiteX4" fmla="*/ 201701 w 201701"/>
                  <a:gd name="connsiteY4" fmla="*/ 100851 h 20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01" h="201701">
                    <a:moveTo>
                      <a:pt x="201701" y="100851"/>
                    </a:moveTo>
                    <a:cubicBezTo>
                      <a:pt x="201701" y="156549"/>
                      <a:pt x="156549" y="201702"/>
                      <a:pt x="100850" y="201702"/>
                    </a:cubicBezTo>
                    <a:cubicBezTo>
                      <a:pt x="45152" y="201702"/>
                      <a:pt x="0" y="156549"/>
                      <a:pt x="0" y="100851"/>
                    </a:cubicBezTo>
                    <a:cubicBezTo>
                      <a:pt x="0" y="45152"/>
                      <a:pt x="45152" y="0"/>
                      <a:pt x="100850" y="0"/>
                    </a:cubicBezTo>
                    <a:cubicBezTo>
                      <a:pt x="156549" y="0"/>
                      <a:pt x="201701" y="45152"/>
                      <a:pt x="201701" y="100851"/>
                    </a:cubicBezTo>
                    <a:close/>
                  </a:path>
                </a:pathLst>
              </a:custGeom>
              <a:solidFill>
                <a:schemeClr val="accent2">
                  <a:lumMod val="50000"/>
                </a:schemeClr>
              </a:solidFill>
              <a:ln w="9525" cap="flat">
                <a:noFill/>
                <a:prstDash val="solid"/>
                <a:miter/>
              </a:ln>
            </p:spPr>
            <p:txBody>
              <a:bodyPr rtlCol="0" anchor="ctr"/>
              <a:lstStyle/>
              <a:p>
                <a:endParaRPr lang="en-US"/>
              </a:p>
            </p:txBody>
          </p:sp>
        </p:grpSp>
      </p:grpSp>
      <p:grpSp>
        <p:nvGrpSpPr>
          <p:cNvPr id="40" name="Graphic 18" descr="Planet earth and moon">
            <a:extLst>
              <a:ext uri="{FF2B5EF4-FFF2-40B4-BE49-F238E27FC236}">
                <a16:creationId xmlns:a16="http://schemas.microsoft.com/office/drawing/2014/main" id="{667DC7B2-6693-419D-BADE-42729EEE0184}"/>
              </a:ext>
            </a:extLst>
          </p:cNvPr>
          <p:cNvGrpSpPr/>
          <p:nvPr/>
        </p:nvGrpSpPr>
        <p:grpSpPr>
          <a:xfrm rot="964485">
            <a:off x="-83988" y="3296130"/>
            <a:ext cx="3012519" cy="2647953"/>
            <a:chOff x="264518" y="2829847"/>
            <a:chExt cx="3012519" cy="2647953"/>
          </a:xfrm>
        </p:grpSpPr>
        <p:grpSp>
          <p:nvGrpSpPr>
            <p:cNvPr id="41" name="Graphic 18" descr="Planet earth and moon">
              <a:extLst>
                <a:ext uri="{FF2B5EF4-FFF2-40B4-BE49-F238E27FC236}">
                  <a16:creationId xmlns:a16="http://schemas.microsoft.com/office/drawing/2014/main" id="{667DC7B2-6693-419D-BADE-42729EEE0184}"/>
                </a:ext>
              </a:extLst>
            </p:cNvPr>
            <p:cNvGrpSpPr/>
            <p:nvPr/>
          </p:nvGrpSpPr>
          <p:grpSpPr>
            <a:xfrm>
              <a:off x="572837" y="2829847"/>
              <a:ext cx="761609" cy="761790"/>
              <a:chOff x="572837" y="2829847"/>
              <a:chExt cx="761609" cy="761790"/>
            </a:xfrm>
          </p:grpSpPr>
          <p:sp>
            <p:nvSpPr>
              <p:cNvPr id="42" name="Freeform: Shape 41">
                <a:extLst>
                  <a:ext uri="{FF2B5EF4-FFF2-40B4-BE49-F238E27FC236}">
                    <a16:creationId xmlns:a16="http://schemas.microsoft.com/office/drawing/2014/main" id="{DF118200-DC51-417D-9C6E-AB00C17B32FD}"/>
                  </a:ext>
                </a:extLst>
              </p:cNvPr>
              <p:cNvSpPr/>
              <p:nvPr/>
            </p:nvSpPr>
            <p:spPr>
              <a:xfrm>
                <a:off x="572837" y="2841389"/>
                <a:ext cx="638270" cy="738249"/>
              </a:xfrm>
              <a:custGeom>
                <a:avLst/>
                <a:gdLst>
                  <a:gd name="connsiteX0" fmla="*/ 638270 w 638270"/>
                  <a:gd name="connsiteY0" fmla="*/ 365009 h 738249"/>
                  <a:gd name="connsiteX1" fmla="*/ 282540 w 638270"/>
                  <a:gd name="connsiteY1" fmla="*/ 1325 h 738249"/>
                  <a:gd name="connsiteX2" fmla="*/ 154086 w 638270"/>
                  <a:gd name="connsiteY2" fmla="*/ 63352 h 738249"/>
                  <a:gd name="connsiteX3" fmla="*/ 106775 w 638270"/>
                  <a:gd name="connsiteY3" fmla="*/ 161803 h 738249"/>
                  <a:gd name="connsiteX4" fmla="*/ 20136 w 638270"/>
                  <a:gd name="connsiteY4" fmla="*/ 246823 h 738249"/>
                  <a:gd name="connsiteX5" fmla="*/ 0 w 638270"/>
                  <a:gd name="connsiteY5" fmla="*/ 369343 h 738249"/>
                  <a:gd name="connsiteX6" fmla="*/ 20193 w 638270"/>
                  <a:gd name="connsiteY6" fmla="*/ 492044 h 738249"/>
                  <a:gd name="connsiteX7" fmla="*/ 55969 w 638270"/>
                  <a:gd name="connsiteY7" fmla="*/ 525658 h 738249"/>
                  <a:gd name="connsiteX8" fmla="*/ 67428 w 638270"/>
                  <a:gd name="connsiteY8" fmla="*/ 585779 h 738249"/>
                  <a:gd name="connsiteX9" fmla="*/ 170774 w 638270"/>
                  <a:gd name="connsiteY9" fmla="*/ 687059 h 738249"/>
                  <a:gd name="connsiteX10" fmla="*/ 234715 w 638270"/>
                  <a:gd name="connsiteY10" fmla="*/ 700279 h 738249"/>
                  <a:gd name="connsiteX11" fmla="*/ 276520 w 638270"/>
                  <a:gd name="connsiteY11" fmla="*/ 735731 h 738249"/>
                  <a:gd name="connsiteX12" fmla="*/ 282521 w 638270"/>
                  <a:gd name="connsiteY12" fmla="*/ 737370 h 738249"/>
                  <a:gd name="connsiteX13" fmla="*/ 638270 w 638270"/>
                  <a:gd name="connsiteY13" fmla="*/ 365009 h 73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270" h="738249">
                    <a:moveTo>
                      <a:pt x="638270" y="365009"/>
                    </a:moveTo>
                    <a:cubicBezTo>
                      <a:pt x="638270" y="188644"/>
                      <a:pt x="455390" y="-18534"/>
                      <a:pt x="282540" y="1325"/>
                    </a:cubicBezTo>
                    <a:cubicBezTo>
                      <a:pt x="235525" y="13851"/>
                      <a:pt x="192091" y="35149"/>
                      <a:pt x="154086" y="63352"/>
                    </a:cubicBezTo>
                    <a:cubicBezTo>
                      <a:pt x="151905" y="64971"/>
                      <a:pt x="145352" y="109415"/>
                      <a:pt x="106775" y="161803"/>
                    </a:cubicBezTo>
                    <a:cubicBezTo>
                      <a:pt x="68075" y="214362"/>
                      <a:pt x="21031" y="244184"/>
                      <a:pt x="20136" y="246823"/>
                    </a:cubicBezTo>
                    <a:cubicBezTo>
                      <a:pt x="7077" y="285266"/>
                      <a:pt x="0" y="326480"/>
                      <a:pt x="0" y="369343"/>
                    </a:cubicBezTo>
                    <a:cubicBezTo>
                      <a:pt x="0" y="412272"/>
                      <a:pt x="6972" y="453591"/>
                      <a:pt x="20193" y="492044"/>
                    </a:cubicBezTo>
                    <a:cubicBezTo>
                      <a:pt x="21003" y="494387"/>
                      <a:pt x="48844" y="511160"/>
                      <a:pt x="55969" y="525658"/>
                    </a:cubicBezTo>
                    <a:cubicBezTo>
                      <a:pt x="64322" y="542660"/>
                      <a:pt x="65732" y="583322"/>
                      <a:pt x="67428" y="585779"/>
                    </a:cubicBezTo>
                    <a:cubicBezTo>
                      <a:pt x="95107" y="625756"/>
                      <a:pt x="130312" y="660036"/>
                      <a:pt x="170774" y="687059"/>
                    </a:cubicBezTo>
                    <a:cubicBezTo>
                      <a:pt x="173574" y="688926"/>
                      <a:pt x="216465" y="691964"/>
                      <a:pt x="234715" y="700279"/>
                    </a:cubicBezTo>
                    <a:cubicBezTo>
                      <a:pt x="251784" y="708061"/>
                      <a:pt x="274406" y="735131"/>
                      <a:pt x="276520" y="735731"/>
                    </a:cubicBezTo>
                    <a:cubicBezTo>
                      <a:pt x="278616" y="736322"/>
                      <a:pt x="280407" y="736808"/>
                      <a:pt x="282521" y="737370"/>
                    </a:cubicBezTo>
                    <a:cubicBezTo>
                      <a:pt x="483327" y="753629"/>
                      <a:pt x="638270" y="541374"/>
                      <a:pt x="638270" y="365009"/>
                    </a:cubicBezTo>
                    <a:close/>
                  </a:path>
                </a:pathLst>
              </a:custGeom>
              <a:solidFill>
                <a:srgbClr val="E6E6E6"/>
              </a:solidFill>
              <a:ln w="9525" cap="flat">
                <a:solidFill>
                  <a:schemeClr val="tx1"/>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77C846D-1E75-4125-8410-BB534F736E52}"/>
                  </a:ext>
                </a:extLst>
              </p:cNvPr>
              <p:cNvSpPr/>
              <p:nvPr/>
            </p:nvSpPr>
            <p:spPr>
              <a:xfrm>
                <a:off x="855568" y="2829847"/>
                <a:ext cx="478878" cy="761790"/>
              </a:xfrm>
              <a:custGeom>
                <a:avLst/>
                <a:gdLst>
                  <a:gd name="connsiteX0" fmla="*/ 136398 w 478878"/>
                  <a:gd name="connsiteY0" fmla="*/ 1905 h 761790"/>
                  <a:gd name="connsiteX1" fmla="*/ 143 w 478878"/>
                  <a:gd name="connsiteY1" fmla="*/ 12782 h 761790"/>
                  <a:gd name="connsiteX2" fmla="*/ 143 w 478878"/>
                  <a:gd name="connsiteY2" fmla="*/ 12963 h 761790"/>
                  <a:gd name="connsiteX3" fmla="*/ 282330 w 478878"/>
                  <a:gd name="connsiteY3" fmla="*/ 380895 h 761790"/>
                  <a:gd name="connsiteX4" fmla="*/ 143 w 478878"/>
                  <a:gd name="connsiteY4" fmla="*/ 748827 h 761790"/>
                  <a:gd name="connsiteX5" fmla="*/ 143 w 478878"/>
                  <a:gd name="connsiteY5" fmla="*/ 749008 h 761790"/>
                  <a:gd name="connsiteX6" fmla="*/ 98069 w 478878"/>
                  <a:gd name="connsiteY6" fmla="*/ 761790 h 761790"/>
                  <a:gd name="connsiteX7" fmla="*/ 478222 w 478878"/>
                  <a:gd name="connsiteY7" fmla="*/ 358226 h 761790"/>
                  <a:gd name="connsiteX8" fmla="*/ 136398 w 478878"/>
                  <a:gd name="connsiteY8" fmla="*/ 1905 h 7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78" h="761790">
                    <a:moveTo>
                      <a:pt x="136398" y="1905"/>
                    </a:moveTo>
                    <a:cubicBezTo>
                      <a:pt x="88925" y="-2810"/>
                      <a:pt x="43072" y="1381"/>
                      <a:pt x="143" y="12782"/>
                    </a:cubicBezTo>
                    <a:cubicBezTo>
                      <a:pt x="-48" y="12830"/>
                      <a:pt x="-48" y="12916"/>
                      <a:pt x="143" y="12963"/>
                    </a:cubicBezTo>
                    <a:cubicBezTo>
                      <a:pt x="162639" y="56435"/>
                      <a:pt x="282330" y="204654"/>
                      <a:pt x="282330" y="380895"/>
                    </a:cubicBezTo>
                    <a:cubicBezTo>
                      <a:pt x="282330" y="557136"/>
                      <a:pt x="162630" y="705355"/>
                      <a:pt x="143" y="748827"/>
                    </a:cubicBezTo>
                    <a:cubicBezTo>
                      <a:pt x="-48" y="748874"/>
                      <a:pt x="-48" y="748960"/>
                      <a:pt x="143" y="749008"/>
                    </a:cubicBezTo>
                    <a:cubicBezTo>
                      <a:pt x="31394" y="757313"/>
                      <a:pt x="64208" y="761790"/>
                      <a:pt x="98069" y="761790"/>
                    </a:cubicBezTo>
                    <a:cubicBezTo>
                      <a:pt x="315897" y="761790"/>
                      <a:pt x="490995" y="578872"/>
                      <a:pt x="478222" y="358226"/>
                    </a:cubicBezTo>
                    <a:cubicBezTo>
                      <a:pt x="467506" y="172917"/>
                      <a:pt x="321116" y="20269"/>
                      <a:pt x="136398" y="1905"/>
                    </a:cubicBezTo>
                    <a:close/>
                  </a:path>
                </a:pathLst>
              </a:custGeom>
              <a:solidFill>
                <a:srgbClr val="737373"/>
              </a:solidFill>
              <a:ln w="9525" cap="flat">
                <a:solidFill>
                  <a:schemeClr val="bg2">
                    <a:lumMod val="25000"/>
                  </a:schemeClr>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556FDAD-0031-4850-8695-B35ABF52A597}"/>
                  </a:ext>
                </a:extLst>
              </p:cNvPr>
              <p:cNvSpPr/>
              <p:nvPr/>
            </p:nvSpPr>
            <p:spPr>
              <a:xfrm>
                <a:off x="1167102" y="3304744"/>
                <a:ext cx="76161" cy="76180"/>
              </a:xfrm>
              <a:custGeom>
                <a:avLst/>
                <a:gdLst>
                  <a:gd name="connsiteX0" fmla="*/ 38081 w 76161"/>
                  <a:gd name="connsiteY0" fmla="*/ 0 h 76180"/>
                  <a:gd name="connsiteX1" fmla="*/ 0 w 76161"/>
                  <a:gd name="connsiteY1" fmla="*/ 38090 h 76180"/>
                  <a:gd name="connsiteX2" fmla="*/ 38081 w 76161"/>
                  <a:gd name="connsiteY2" fmla="*/ 76181 h 76180"/>
                  <a:gd name="connsiteX3" fmla="*/ 76162 w 76161"/>
                  <a:gd name="connsiteY3" fmla="*/ 38090 h 76180"/>
                  <a:gd name="connsiteX4" fmla="*/ 38081 w 76161"/>
                  <a:gd name="connsiteY4" fmla="*/ 0 h 76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1" h="76180">
                    <a:moveTo>
                      <a:pt x="38081" y="0"/>
                    </a:moveTo>
                    <a:cubicBezTo>
                      <a:pt x="17050" y="0"/>
                      <a:pt x="0" y="17050"/>
                      <a:pt x="0" y="38090"/>
                    </a:cubicBezTo>
                    <a:cubicBezTo>
                      <a:pt x="0" y="59131"/>
                      <a:pt x="17050" y="76181"/>
                      <a:pt x="38081" y="76181"/>
                    </a:cubicBezTo>
                    <a:cubicBezTo>
                      <a:pt x="59112" y="76181"/>
                      <a:pt x="76162" y="59131"/>
                      <a:pt x="76162" y="38090"/>
                    </a:cubicBezTo>
                    <a:cubicBezTo>
                      <a:pt x="76162" y="17050"/>
                      <a:pt x="59112" y="0"/>
                      <a:pt x="38081" y="0"/>
                    </a:cubicBezTo>
                    <a:close/>
                  </a:path>
                </a:pathLst>
              </a:custGeom>
              <a:solidFill>
                <a:srgbClr val="505050"/>
              </a:solidFill>
              <a:ln w="9525" cap="flat">
                <a:solidFill>
                  <a:schemeClr val="bg2">
                    <a:lumMod val="25000"/>
                  </a:schemeClr>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E3DD45C-6DD1-468F-AFF1-7E5262C5ECF4}"/>
                  </a:ext>
                </a:extLst>
              </p:cNvPr>
              <p:cNvSpPr/>
              <p:nvPr/>
            </p:nvSpPr>
            <p:spPr>
              <a:xfrm>
                <a:off x="802799" y="2974836"/>
                <a:ext cx="302456" cy="302523"/>
              </a:xfrm>
              <a:custGeom>
                <a:avLst/>
                <a:gdLst>
                  <a:gd name="connsiteX0" fmla="*/ 151228 w 302456"/>
                  <a:gd name="connsiteY0" fmla="*/ 0 h 302523"/>
                  <a:gd name="connsiteX1" fmla="*/ 0 w 302456"/>
                  <a:gd name="connsiteY1" fmla="*/ 151257 h 302523"/>
                  <a:gd name="connsiteX2" fmla="*/ 151228 w 302456"/>
                  <a:gd name="connsiteY2" fmla="*/ 302524 h 302523"/>
                  <a:gd name="connsiteX3" fmla="*/ 302457 w 302456"/>
                  <a:gd name="connsiteY3" fmla="*/ 151257 h 302523"/>
                  <a:gd name="connsiteX4" fmla="*/ 151228 w 302456"/>
                  <a:gd name="connsiteY4" fmla="*/ 0 h 302523"/>
                  <a:gd name="connsiteX5" fmla="*/ 151228 w 302456"/>
                  <a:gd name="connsiteY5" fmla="*/ 223075 h 302523"/>
                  <a:gd name="connsiteX6" fmla="*/ 65522 w 302456"/>
                  <a:gd name="connsiteY6" fmla="*/ 137350 h 302523"/>
                  <a:gd name="connsiteX7" fmla="*/ 151228 w 302456"/>
                  <a:gd name="connsiteY7" fmla="*/ 51625 h 302523"/>
                  <a:gd name="connsiteX8" fmla="*/ 236934 w 302456"/>
                  <a:gd name="connsiteY8" fmla="*/ 137350 h 302523"/>
                  <a:gd name="connsiteX9" fmla="*/ 151228 w 302456"/>
                  <a:gd name="connsiteY9" fmla="*/ 223075 h 30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456" h="302523">
                    <a:moveTo>
                      <a:pt x="151228" y="0"/>
                    </a:moveTo>
                    <a:cubicBezTo>
                      <a:pt x="67704" y="0"/>
                      <a:pt x="0" y="67723"/>
                      <a:pt x="0" y="151257"/>
                    </a:cubicBezTo>
                    <a:cubicBezTo>
                      <a:pt x="0" y="234801"/>
                      <a:pt x="67704" y="302524"/>
                      <a:pt x="151228" y="302524"/>
                    </a:cubicBezTo>
                    <a:cubicBezTo>
                      <a:pt x="234753" y="302524"/>
                      <a:pt x="302457" y="234801"/>
                      <a:pt x="302457" y="151257"/>
                    </a:cubicBezTo>
                    <a:cubicBezTo>
                      <a:pt x="302457" y="67723"/>
                      <a:pt x="234753" y="0"/>
                      <a:pt x="151228" y="0"/>
                    </a:cubicBezTo>
                    <a:close/>
                    <a:moveTo>
                      <a:pt x="151228" y="223075"/>
                    </a:moveTo>
                    <a:cubicBezTo>
                      <a:pt x="103889" y="223075"/>
                      <a:pt x="65522" y="184699"/>
                      <a:pt x="65522" y="137350"/>
                    </a:cubicBezTo>
                    <a:cubicBezTo>
                      <a:pt x="65522" y="90002"/>
                      <a:pt x="103899" y="51625"/>
                      <a:pt x="151228" y="51625"/>
                    </a:cubicBezTo>
                    <a:cubicBezTo>
                      <a:pt x="198558" y="51625"/>
                      <a:pt x="236934" y="90002"/>
                      <a:pt x="236934" y="137350"/>
                    </a:cubicBezTo>
                    <a:cubicBezTo>
                      <a:pt x="236934" y="184699"/>
                      <a:pt x="198568" y="223075"/>
                      <a:pt x="151228" y="223075"/>
                    </a:cubicBezTo>
                    <a:close/>
                  </a:path>
                </a:pathLst>
              </a:custGeom>
              <a:solidFill>
                <a:srgbClr val="D2D2D2"/>
              </a:solidFill>
              <a:ln w="9525" cap="flat">
                <a:solidFill>
                  <a:schemeClr val="tx1">
                    <a:lumMod val="50000"/>
                    <a:lumOff val="50000"/>
                  </a:schemeClr>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8242FFD9-7B2A-4B25-8791-33470CCF0DC4}"/>
                  </a:ext>
                </a:extLst>
              </p:cNvPr>
              <p:cNvSpPr/>
              <p:nvPr/>
            </p:nvSpPr>
            <p:spPr>
              <a:xfrm>
                <a:off x="592859" y="2904103"/>
                <a:ext cx="168890" cy="197863"/>
              </a:xfrm>
              <a:custGeom>
                <a:avLst/>
                <a:gdLst>
                  <a:gd name="connsiteX0" fmla="*/ 152076 w 168890"/>
                  <a:gd name="connsiteY0" fmla="*/ 142113 h 197863"/>
                  <a:gd name="connsiteX1" fmla="*/ 134941 w 168890"/>
                  <a:gd name="connsiteY1" fmla="*/ 0 h 197863"/>
                  <a:gd name="connsiteX2" fmla="*/ 0 w 168890"/>
                  <a:gd name="connsiteY2" fmla="*/ 185033 h 197863"/>
                  <a:gd name="connsiteX3" fmla="*/ 152076 w 168890"/>
                  <a:gd name="connsiteY3" fmla="*/ 142113 h 197863"/>
                </a:gdLst>
                <a:ahLst/>
                <a:cxnLst>
                  <a:cxn ang="0">
                    <a:pos x="connsiteX0" y="connsiteY0"/>
                  </a:cxn>
                  <a:cxn ang="0">
                    <a:pos x="connsiteX1" y="connsiteY1"/>
                  </a:cxn>
                  <a:cxn ang="0">
                    <a:pos x="connsiteX2" y="connsiteY2"/>
                  </a:cxn>
                  <a:cxn ang="0">
                    <a:pos x="connsiteX3" y="connsiteY3"/>
                  </a:cxn>
                </a:cxnLst>
                <a:rect l="l" t="t" r="r" b="b"/>
                <a:pathLst>
                  <a:path w="168890" h="197863">
                    <a:moveTo>
                      <a:pt x="152076" y="142113"/>
                    </a:moveTo>
                    <a:cubicBezTo>
                      <a:pt x="180365" y="95488"/>
                      <a:pt x="171831" y="36938"/>
                      <a:pt x="134941" y="0"/>
                    </a:cubicBezTo>
                    <a:cubicBezTo>
                      <a:pt x="72781" y="45910"/>
                      <a:pt x="25156" y="110290"/>
                      <a:pt x="0" y="185033"/>
                    </a:cubicBezTo>
                    <a:cubicBezTo>
                      <a:pt x="53664" y="212636"/>
                      <a:pt x="120282" y="194510"/>
                      <a:pt x="152076" y="142113"/>
                    </a:cubicBezTo>
                    <a:close/>
                  </a:path>
                </a:pathLst>
              </a:custGeom>
              <a:solidFill>
                <a:srgbClr val="D2D2D2"/>
              </a:solidFill>
              <a:ln w="9525" cap="flat">
                <a:solidFill>
                  <a:schemeClr val="tx1">
                    <a:lumMod val="50000"/>
                    <a:lumOff val="50000"/>
                  </a:schemeClr>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54EEFC4-0360-414E-A89F-67AE0B790B99}"/>
                  </a:ext>
                </a:extLst>
              </p:cNvPr>
              <p:cNvSpPr/>
              <p:nvPr/>
            </p:nvSpPr>
            <p:spPr>
              <a:xfrm>
                <a:off x="593078" y="3260588"/>
                <a:ext cx="322097" cy="316561"/>
              </a:xfrm>
              <a:custGeom>
                <a:avLst/>
                <a:gdLst>
                  <a:gd name="connsiteX0" fmla="*/ 321069 w 322097"/>
                  <a:gd name="connsiteY0" fmla="*/ 158933 h 316561"/>
                  <a:gd name="connsiteX1" fmla="*/ 167183 w 322097"/>
                  <a:gd name="connsiteY1" fmla="*/ 1513 h 316561"/>
                  <a:gd name="connsiteX2" fmla="*/ 0 w 322097"/>
                  <a:gd name="connsiteY2" fmla="*/ 72922 h 316561"/>
                  <a:gd name="connsiteX3" fmla="*/ 47282 w 322097"/>
                  <a:gd name="connsiteY3" fmla="*/ 166715 h 316561"/>
                  <a:gd name="connsiteX4" fmla="*/ 47454 w 322097"/>
                  <a:gd name="connsiteY4" fmla="*/ 166667 h 316561"/>
                  <a:gd name="connsiteX5" fmla="*/ 144580 w 322097"/>
                  <a:gd name="connsiteY5" fmla="*/ 85514 h 316561"/>
                  <a:gd name="connsiteX6" fmla="*/ 230105 w 322097"/>
                  <a:gd name="connsiteY6" fmla="*/ 178668 h 316561"/>
                  <a:gd name="connsiteX7" fmla="*/ 150733 w 322097"/>
                  <a:gd name="connsiteY7" fmla="*/ 267727 h 316561"/>
                  <a:gd name="connsiteX8" fmla="*/ 150695 w 322097"/>
                  <a:gd name="connsiteY8" fmla="*/ 267899 h 316561"/>
                  <a:gd name="connsiteX9" fmla="*/ 256442 w 322097"/>
                  <a:gd name="connsiteY9" fmla="*/ 316562 h 316561"/>
                  <a:gd name="connsiteX10" fmla="*/ 321069 w 322097"/>
                  <a:gd name="connsiteY10" fmla="*/ 158933 h 31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097" h="316561">
                    <a:moveTo>
                      <a:pt x="321069" y="158933"/>
                    </a:moveTo>
                    <a:cubicBezTo>
                      <a:pt x="312506" y="77894"/>
                      <a:pt x="248002" y="11952"/>
                      <a:pt x="167183" y="1513"/>
                    </a:cubicBezTo>
                    <a:cubicBezTo>
                      <a:pt x="98927" y="-7298"/>
                      <a:pt x="36719" y="23135"/>
                      <a:pt x="0" y="72922"/>
                    </a:cubicBezTo>
                    <a:cubicBezTo>
                      <a:pt x="11373" y="106479"/>
                      <a:pt x="27546" y="138101"/>
                      <a:pt x="47282" y="166715"/>
                    </a:cubicBezTo>
                    <a:cubicBezTo>
                      <a:pt x="47358" y="166829"/>
                      <a:pt x="47435" y="166810"/>
                      <a:pt x="47454" y="166667"/>
                    </a:cubicBezTo>
                    <a:cubicBezTo>
                      <a:pt x="52978" y="119128"/>
                      <a:pt x="94869" y="82256"/>
                      <a:pt x="144580" y="85514"/>
                    </a:cubicBezTo>
                    <a:cubicBezTo>
                      <a:pt x="192653" y="88667"/>
                      <a:pt x="230972" y="130501"/>
                      <a:pt x="230105" y="178668"/>
                    </a:cubicBezTo>
                    <a:cubicBezTo>
                      <a:pt x="229276" y="224360"/>
                      <a:pt x="194986" y="261803"/>
                      <a:pt x="150733" y="267727"/>
                    </a:cubicBezTo>
                    <a:cubicBezTo>
                      <a:pt x="150600" y="267746"/>
                      <a:pt x="150581" y="267822"/>
                      <a:pt x="150695" y="267899"/>
                    </a:cubicBezTo>
                    <a:cubicBezTo>
                      <a:pt x="182842" y="289235"/>
                      <a:pt x="218446" y="305722"/>
                      <a:pt x="256442" y="316562"/>
                    </a:cubicBezTo>
                    <a:cubicBezTo>
                      <a:pt x="301104" y="280100"/>
                      <a:pt x="327784" y="222493"/>
                      <a:pt x="321069" y="158933"/>
                    </a:cubicBezTo>
                    <a:close/>
                  </a:path>
                </a:pathLst>
              </a:custGeom>
              <a:solidFill>
                <a:srgbClr val="D2D2D2"/>
              </a:solidFill>
              <a:ln w="9525" cap="flat">
                <a:solidFill>
                  <a:schemeClr val="tx1">
                    <a:lumMod val="50000"/>
                    <a:lumOff val="50000"/>
                  </a:schemeClr>
                </a:solidFill>
                <a:prstDash val="solid"/>
                <a:miter/>
              </a:ln>
            </p:spPr>
            <p:txBody>
              <a:bodyPr rtlCol="0" anchor="ctr"/>
              <a:lstStyle/>
              <a:p>
                <a:endParaRPr lang="en-US"/>
              </a:p>
            </p:txBody>
          </p:sp>
        </p:grpSp>
        <p:grpSp>
          <p:nvGrpSpPr>
            <p:cNvPr id="48" name="Graphic 18" descr="Planet earth and moon">
              <a:extLst>
                <a:ext uri="{FF2B5EF4-FFF2-40B4-BE49-F238E27FC236}">
                  <a16:creationId xmlns:a16="http://schemas.microsoft.com/office/drawing/2014/main" id="{667DC7B2-6693-419D-BADE-42729EEE0184}"/>
                </a:ext>
              </a:extLst>
            </p:cNvPr>
            <p:cNvGrpSpPr/>
            <p:nvPr/>
          </p:nvGrpSpPr>
          <p:grpSpPr>
            <a:xfrm>
              <a:off x="264518" y="3106293"/>
              <a:ext cx="3012519" cy="1891688"/>
              <a:chOff x="264518" y="3106293"/>
              <a:chExt cx="3012519" cy="1891688"/>
            </a:xfrm>
            <a:solidFill>
              <a:srgbClr val="D2D2D2"/>
            </a:solidFill>
          </p:grpSpPr>
          <p:sp>
            <p:nvSpPr>
              <p:cNvPr id="50" name="Freeform: Shape 49">
                <a:extLst>
                  <a:ext uri="{FF2B5EF4-FFF2-40B4-BE49-F238E27FC236}">
                    <a16:creationId xmlns:a16="http://schemas.microsoft.com/office/drawing/2014/main" id="{067A4A79-2696-4234-A2EB-DFFB0840CB2A}"/>
                  </a:ext>
                </a:extLst>
              </p:cNvPr>
              <p:cNvSpPr/>
              <p:nvPr/>
            </p:nvSpPr>
            <p:spPr>
              <a:xfrm rot="20151116">
                <a:off x="264518" y="3610439"/>
                <a:ext cx="61913" cy="61913"/>
              </a:xfrm>
              <a:custGeom>
                <a:avLst/>
                <a:gdLst>
                  <a:gd name="connsiteX0" fmla="*/ 61913 w 61913"/>
                  <a:gd name="connsiteY0" fmla="*/ 30957 h 61913"/>
                  <a:gd name="connsiteX1" fmla="*/ 30957 w 61913"/>
                  <a:gd name="connsiteY1" fmla="*/ 61913 h 61913"/>
                  <a:gd name="connsiteX2" fmla="*/ 0 w 61913"/>
                  <a:gd name="connsiteY2" fmla="*/ 30957 h 61913"/>
                  <a:gd name="connsiteX3" fmla="*/ 30957 w 61913"/>
                  <a:gd name="connsiteY3" fmla="*/ 0 h 61913"/>
                  <a:gd name="connsiteX4" fmla="*/ 61913 w 61913"/>
                  <a:gd name="connsiteY4" fmla="*/ 30957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61913">
                    <a:moveTo>
                      <a:pt x="61913" y="30957"/>
                    </a:moveTo>
                    <a:cubicBezTo>
                      <a:pt x="61913" y="48053"/>
                      <a:pt x="48053" y="61913"/>
                      <a:pt x="30957" y="61913"/>
                    </a:cubicBezTo>
                    <a:cubicBezTo>
                      <a:pt x="13860" y="61913"/>
                      <a:pt x="0" y="48053"/>
                      <a:pt x="0" y="30957"/>
                    </a:cubicBezTo>
                    <a:cubicBezTo>
                      <a:pt x="0" y="13860"/>
                      <a:pt x="13860" y="0"/>
                      <a:pt x="30957" y="0"/>
                    </a:cubicBezTo>
                    <a:cubicBezTo>
                      <a:pt x="48053" y="0"/>
                      <a:pt x="61913" y="13860"/>
                      <a:pt x="61913" y="30957"/>
                    </a:cubicBezTo>
                    <a:close/>
                  </a:path>
                </a:pathLst>
              </a:custGeom>
              <a:solidFill>
                <a:srgbClr val="D2D2D2"/>
              </a:solidFill>
              <a:ln w="9525" cap="flat">
                <a:solidFill>
                  <a:schemeClr val="accent6">
                    <a:lumMod val="50000"/>
                  </a:schemeClr>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CC024EB-DA34-4A03-8149-9AD4EFC04EAB}"/>
                  </a:ext>
                </a:extLst>
              </p:cNvPr>
              <p:cNvSpPr/>
              <p:nvPr/>
            </p:nvSpPr>
            <p:spPr>
              <a:xfrm rot="20151116">
                <a:off x="1151859" y="4087834"/>
                <a:ext cx="61913" cy="61913"/>
              </a:xfrm>
              <a:custGeom>
                <a:avLst/>
                <a:gdLst>
                  <a:gd name="connsiteX0" fmla="*/ 61913 w 61913"/>
                  <a:gd name="connsiteY0" fmla="*/ 30957 h 61913"/>
                  <a:gd name="connsiteX1" fmla="*/ 30957 w 61913"/>
                  <a:gd name="connsiteY1" fmla="*/ 61913 h 61913"/>
                  <a:gd name="connsiteX2" fmla="*/ 0 w 61913"/>
                  <a:gd name="connsiteY2" fmla="*/ 30957 h 61913"/>
                  <a:gd name="connsiteX3" fmla="*/ 30957 w 61913"/>
                  <a:gd name="connsiteY3" fmla="*/ 0 h 61913"/>
                  <a:gd name="connsiteX4" fmla="*/ 61913 w 61913"/>
                  <a:gd name="connsiteY4" fmla="*/ 30957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61913">
                    <a:moveTo>
                      <a:pt x="61913" y="30957"/>
                    </a:moveTo>
                    <a:cubicBezTo>
                      <a:pt x="61913" y="48053"/>
                      <a:pt x="48053" y="61913"/>
                      <a:pt x="30957" y="61913"/>
                    </a:cubicBezTo>
                    <a:cubicBezTo>
                      <a:pt x="13860" y="61913"/>
                      <a:pt x="0" y="48053"/>
                      <a:pt x="0" y="30957"/>
                    </a:cubicBezTo>
                    <a:cubicBezTo>
                      <a:pt x="0" y="13860"/>
                      <a:pt x="13860" y="0"/>
                      <a:pt x="30957" y="0"/>
                    </a:cubicBezTo>
                    <a:cubicBezTo>
                      <a:pt x="48053" y="0"/>
                      <a:pt x="61913" y="13860"/>
                      <a:pt x="61913" y="30957"/>
                    </a:cubicBezTo>
                    <a:close/>
                  </a:path>
                </a:pathLst>
              </a:custGeom>
              <a:solidFill>
                <a:srgbClr val="D2D2D2"/>
              </a:solidFill>
              <a:ln w="9525" cap="flat">
                <a:solidFill>
                  <a:schemeClr val="accent6">
                    <a:lumMod val="50000"/>
                  </a:schemeClr>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E2599F1-6706-44C9-B438-C94791F58360}"/>
                  </a:ext>
                </a:extLst>
              </p:cNvPr>
              <p:cNvSpPr/>
              <p:nvPr/>
            </p:nvSpPr>
            <p:spPr>
              <a:xfrm rot="-1448884">
                <a:off x="648093" y="3914666"/>
                <a:ext cx="123826" cy="123826"/>
              </a:xfrm>
              <a:custGeom>
                <a:avLst/>
                <a:gdLst>
                  <a:gd name="connsiteX0" fmla="*/ 123826 w 123826"/>
                  <a:gd name="connsiteY0" fmla="*/ 61913 h 123826"/>
                  <a:gd name="connsiteX1" fmla="*/ 61913 w 123826"/>
                  <a:gd name="connsiteY1" fmla="*/ 123826 h 123826"/>
                  <a:gd name="connsiteX2" fmla="*/ 0 w 123826"/>
                  <a:gd name="connsiteY2" fmla="*/ 61913 h 123826"/>
                  <a:gd name="connsiteX3" fmla="*/ 61913 w 123826"/>
                  <a:gd name="connsiteY3" fmla="*/ 0 h 123826"/>
                  <a:gd name="connsiteX4" fmla="*/ 123826 w 123826"/>
                  <a:gd name="connsiteY4" fmla="*/ 61913 h 123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6" h="123826">
                    <a:moveTo>
                      <a:pt x="123826" y="61913"/>
                    </a:moveTo>
                    <a:cubicBezTo>
                      <a:pt x="123826" y="96107"/>
                      <a:pt x="96107" y="123826"/>
                      <a:pt x="61913" y="123826"/>
                    </a:cubicBezTo>
                    <a:cubicBezTo>
                      <a:pt x="27719" y="123826"/>
                      <a:pt x="0" y="96107"/>
                      <a:pt x="0" y="61913"/>
                    </a:cubicBezTo>
                    <a:cubicBezTo>
                      <a:pt x="0" y="27720"/>
                      <a:pt x="27719" y="0"/>
                      <a:pt x="61913" y="0"/>
                    </a:cubicBezTo>
                    <a:cubicBezTo>
                      <a:pt x="96107" y="0"/>
                      <a:pt x="123826" y="27720"/>
                      <a:pt x="123826" y="61913"/>
                    </a:cubicBezTo>
                    <a:close/>
                  </a:path>
                </a:pathLst>
              </a:custGeom>
              <a:solidFill>
                <a:srgbClr val="D2D2D2"/>
              </a:solidFill>
              <a:ln w="9525" cap="flat">
                <a:solidFill>
                  <a:schemeClr val="accent6">
                    <a:lumMod val="50000"/>
                  </a:schemeClr>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6F9A768-8C87-4852-A423-5B4F40316AD0}"/>
                  </a:ext>
                </a:extLst>
              </p:cNvPr>
              <p:cNvSpPr/>
              <p:nvPr/>
            </p:nvSpPr>
            <p:spPr>
              <a:xfrm rot="21015193">
                <a:off x="3215123" y="3106293"/>
                <a:ext cx="61914" cy="61914"/>
              </a:xfrm>
              <a:custGeom>
                <a:avLst/>
                <a:gdLst>
                  <a:gd name="connsiteX0" fmla="*/ 61915 w 61914"/>
                  <a:gd name="connsiteY0" fmla="*/ 30957 h 61914"/>
                  <a:gd name="connsiteX1" fmla="*/ 30957 w 61914"/>
                  <a:gd name="connsiteY1" fmla="*/ 61915 h 61914"/>
                  <a:gd name="connsiteX2" fmla="*/ 0 w 61914"/>
                  <a:gd name="connsiteY2" fmla="*/ 30957 h 61914"/>
                  <a:gd name="connsiteX3" fmla="*/ 30957 w 61914"/>
                  <a:gd name="connsiteY3" fmla="*/ 0 h 61914"/>
                  <a:gd name="connsiteX4" fmla="*/ 61915 w 61914"/>
                  <a:gd name="connsiteY4" fmla="*/ 30957 h 61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4" h="61914">
                    <a:moveTo>
                      <a:pt x="61915" y="30957"/>
                    </a:moveTo>
                    <a:cubicBezTo>
                      <a:pt x="61915" y="48055"/>
                      <a:pt x="48054" y="61915"/>
                      <a:pt x="30957" y="61915"/>
                    </a:cubicBezTo>
                    <a:cubicBezTo>
                      <a:pt x="13860" y="61915"/>
                      <a:pt x="0" y="48055"/>
                      <a:pt x="0" y="30957"/>
                    </a:cubicBezTo>
                    <a:cubicBezTo>
                      <a:pt x="0" y="13860"/>
                      <a:pt x="13860" y="0"/>
                      <a:pt x="30957" y="0"/>
                    </a:cubicBezTo>
                    <a:cubicBezTo>
                      <a:pt x="48054" y="0"/>
                      <a:pt x="61915" y="13860"/>
                      <a:pt x="61915" y="30957"/>
                    </a:cubicBezTo>
                    <a:close/>
                  </a:path>
                </a:pathLst>
              </a:custGeom>
              <a:solidFill>
                <a:srgbClr val="D2D2D2"/>
              </a:solidFill>
              <a:ln w="9525" cap="flat">
                <a:solidFill>
                  <a:schemeClr val="accent6">
                    <a:lumMod val="50000"/>
                  </a:schemeClr>
                </a:solid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8D5EB047-5400-47E8-8AD3-BE56F9726D3D}"/>
                  </a:ext>
                </a:extLst>
              </p:cNvPr>
              <p:cNvSpPr/>
              <p:nvPr/>
            </p:nvSpPr>
            <p:spPr>
              <a:xfrm rot="21015193">
                <a:off x="740141" y="4936067"/>
                <a:ext cx="61914" cy="61914"/>
              </a:xfrm>
              <a:custGeom>
                <a:avLst/>
                <a:gdLst>
                  <a:gd name="connsiteX0" fmla="*/ 61915 w 61914"/>
                  <a:gd name="connsiteY0" fmla="*/ 30957 h 61914"/>
                  <a:gd name="connsiteX1" fmla="*/ 30957 w 61914"/>
                  <a:gd name="connsiteY1" fmla="*/ 61915 h 61914"/>
                  <a:gd name="connsiteX2" fmla="*/ 0 w 61914"/>
                  <a:gd name="connsiteY2" fmla="*/ 30957 h 61914"/>
                  <a:gd name="connsiteX3" fmla="*/ 30957 w 61914"/>
                  <a:gd name="connsiteY3" fmla="*/ 0 h 61914"/>
                  <a:gd name="connsiteX4" fmla="*/ 61915 w 61914"/>
                  <a:gd name="connsiteY4" fmla="*/ 30957 h 61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4" h="61914">
                    <a:moveTo>
                      <a:pt x="61915" y="30957"/>
                    </a:moveTo>
                    <a:cubicBezTo>
                      <a:pt x="61915" y="48055"/>
                      <a:pt x="48055" y="61915"/>
                      <a:pt x="30957" y="61915"/>
                    </a:cubicBezTo>
                    <a:cubicBezTo>
                      <a:pt x="13860" y="61915"/>
                      <a:pt x="0" y="48055"/>
                      <a:pt x="0" y="30957"/>
                    </a:cubicBezTo>
                    <a:cubicBezTo>
                      <a:pt x="0" y="13860"/>
                      <a:pt x="13860" y="0"/>
                      <a:pt x="30957" y="0"/>
                    </a:cubicBezTo>
                    <a:cubicBezTo>
                      <a:pt x="48055" y="0"/>
                      <a:pt x="61915" y="13860"/>
                      <a:pt x="61915" y="30957"/>
                    </a:cubicBezTo>
                    <a:close/>
                  </a:path>
                </a:pathLst>
              </a:custGeom>
              <a:solidFill>
                <a:srgbClr val="D2D2D2"/>
              </a:solidFill>
              <a:ln w="9525" cap="flat">
                <a:solidFill>
                  <a:schemeClr val="accent6">
                    <a:lumMod val="50000"/>
                  </a:schemeClr>
                </a:solidFill>
                <a:prstDash val="solid"/>
                <a:miter/>
              </a:ln>
            </p:spPr>
            <p:txBody>
              <a:bodyPr rtlCol="0" anchor="ctr"/>
              <a:lstStyle/>
              <a:p>
                <a:endParaRPr lang="en-US"/>
              </a:p>
            </p:txBody>
          </p:sp>
        </p:grpSp>
        <p:grpSp>
          <p:nvGrpSpPr>
            <p:cNvPr id="57" name="Graphic 18" descr="Planet earth and moon">
              <a:extLst>
                <a:ext uri="{FF2B5EF4-FFF2-40B4-BE49-F238E27FC236}">
                  <a16:creationId xmlns:a16="http://schemas.microsoft.com/office/drawing/2014/main" id="{667DC7B2-6693-419D-BADE-42729EEE0184}"/>
                </a:ext>
              </a:extLst>
            </p:cNvPr>
            <p:cNvGrpSpPr/>
            <p:nvPr/>
          </p:nvGrpSpPr>
          <p:grpSpPr>
            <a:xfrm>
              <a:off x="1351525" y="3572803"/>
              <a:ext cx="1904990" cy="1904997"/>
              <a:chOff x="1351525" y="3572803"/>
              <a:chExt cx="1904990" cy="1904997"/>
            </a:xfrm>
          </p:grpSpPr>
          <p:sp>
            <p:nvSpPr>
              <p:cNvPr id="58" name="Freeform: Shape 57">
                <a:extLst>
                  <a:ext uri="{FF2B5EF4-FFF2-40B4-BE49-F238E27FC236}">
                    <a16:creationId xmlns:a16="http://schemas.microsoft.com/office/drawing/2014/main" id="{087C00F6-9142-455F-A093-CDFF3D5004C6}"/>
                  </a:ext>
                </a:extLst>
              </p:cNvPr>
              <p:cNvSpPr/>
              <p:nvPr/>
            </p:nvSpPr>
            <p:spPr>
              <a:xfrm>
                <a:off x="1351525" y="3572803"/>
                <a:ext cx="1904990" cy="1904997"/>
              </a:xfrm>
              <a:custGeom>
                <a:avLst/>
                <a:gdLst>
                  <a:gd name="connsiteX0" fmla="*/ 1862375 w 1904990"/>
                  <a:gd name="connsiteY0" fmla="*/ 857882 h 1904997"/>
                  <a:gd name="connsiteX1" fmla="*/ 1904266 w 1904990"/>
                  <a:gd name="connsiteY1" fmla="*/ 916423 h 1904997"/>
                  <a:gd name="connsiteX2" fmla="*/ 1861051 w 1904990"/>
                  <a:gd name="connsiteY2" fmla="*/ 1238425 h 1904997"/>
                  <a:gd name="connsiteX3" fmla="*/ 1820465 w 1904990"/>
                  <a:gd name="connsiteY3" fmla="*/ 1271905 h 1904997"/>
                  <a:gd name="connsiteX4" fmla="*/ 1776012 w 1904990"/>
                  <a:gd name="connsiteY4" fmla="*/ 1368422 h 1904997"/>
                  <a:gd name="connsiteX5" fmla="*/ 1711242 w 1904990"/>
                  <a:gd name="connsiteY5" fmla="*/ 1472559 h 1904997"/>
                  <a:gd name="connsiteX6" fmla="*/ 1711194 w 1904990"/>
                  <a:gd name="connsiteY6" fmla="*/ 1528051 h 1904997"/>
                  <a:gd name="connsiteX7" fmla="*/ 1138151 w 1904990"/>
                  <a:gd name="connsiteY7" fmla="*/ 1886535 h 1904997"/>
                  <a:gd name="connsiteX8" fmla="*/ 696915 w 1904990"/>
                  <a:gd name="connsiteY8" fmla="*/ 1870094 h 1904997"/>
                  <a:gd name="connsiteX9" fmla="*/ 638098 w 1904990"/>
                  <a:gd name="connsiteY9" fmla="*/ 1812916 h 1904997"/>
                  <a:gd name="connsiteX10" fmla="*/ 381562 w 1904990"/>
                  <a:gd name="connsiteY10" fmla="*/ 1654162 h 1904997"/>
                  <a:gd name="connsiteX11" fmla="*/ 208845 w 1904990"/>
                  <a:gd name="connsiteY11" fmla="*/ 1470016 h 1904997"/>
                  <a:gd name="connsiteX12" fmla="*/ 159791 w 1904990"/>
                  <a:gd name="connsiteY12" fmla="*/ 1480712 h 1904997"/>
                  <a:gd name="connsiteX13" fmla="*/ 18459 w 1904990"/>
                  <a:gd name="connsiteY13" fmla="*/ 1138184 h 1904997"/>
                  <a:gd name="connsiteX14" fmla="*/ 2438 w 1904990"/>
                  <a:gd name="connsiteY14" fmla="*/ 883609 h 1904997"/>
                  <a:gd name="connsiteX15" fmla="*/ 30403 w 1904990"/>
                  <a:gd name="connsiteY15" fmla="*/ 864235 h 1904997"/>
                  <a:gd name="connsiteX16" fmla="*/ 111052 w 1904990"/>
                  <a:gd name="connsiteY16" fmla="*/ 558797 h 1904997"/>
                  <a:gd name="connsiteX17" fmla="*/ 329488 w 1904990"/>
                  <a:gd name="connsiteY17" fmla="*/ 264160 h 1904997"/>
                  <a:gd name="connsiteX18" fmla="*/ 329184 w 1904990"/>
                  <a:gd name="connsiteY18" fmla="*/ 232309 h 1904997"/>
                  <a:gd name="connsiteX19" fmla="*/ 766838 w 1904990"/>
                  <a:gd name="connsiteY19" fmla="*/ 18463 h 1904997"/>
                  <a:gd name="connsiteX20" fmla="*/ 1397546 w 1904990"/>
                  <a:gd name="connsiteY20" fmla="*/ 110522 h 1904997"/>
                  <a:gd name="connsiteX21" fmla="*/ 1392478 w 1904990"/>
                  <a:gd name="connsiteY21" fmla="*/ 159385 h 1904997"/>
                  <a:gd name="connsiteX22" fmla="*/ 1727759 w 1904990"/>
                  <a:gd name="connsiteY22" fmla="*/ 473072 h 1904997"/>
                  <a:gd name="connsiteX23" fmla="*/ 1862375 w 1904990"/>
                  <a:gd name="connsiteY23" fmla="*/ 857882 h 190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0" h="1904997">
                    <a:moveTo>
                      <a:pt x="1862375" y="857882"/>
                    </a:moveTo>
                    <a:cubicBezTo>
                      <a:pt x="1862851" y="865445"/>
                      <a:pt x="1903971" y="908879"/>
                      <a:pt x="1904266" y="916423"/>
                    </a:cubicBezTo>
                    <a:cubicBezTo>
                      <a:pt x="1908610" y="1027551"/>
                      <a:pt x="1893313" y="1136222"/>
                      <a:pt x="1861051" y="1238425"/>
                    </a:cubicBezTo>
                    <a:cubicBezTo>
                      <a:pt x="1859927" y="1241978"/>
                      <a:pt x="1821627" y="1268371"/>
                      <a:pt x="1820465" y="1271905"/>
                    </a:cubicBezTo>
                    <a:cubicBezTo>
                      <a:pt x="1805463" y="1317540"/>
                      <a:pt x="1793100" y="1338809"/>
                      <a:pt x="1776012" y="1368422"/>
                    </a:cubicBezTo>
                    <a:cubicBezTo>
                      <a:pt x="1756962" y="1401445"/>
                      <a:pt x="1743608" y="1428934"/>
                      <a:pt x="1711242" y="1472559"/>
                    </a:cubicBezTo>
                    <a:cubicBezTo>
                      <a:pt x="1709270" y="1475216"/>
                      <a:pt x="1713195" y="1525413"/>
                      <a:pt x="1711194" y="1528051"/>
                    </a:cubicBezTo>
                    <a:cubicBezTo>
                      <a:pt x="1575387" y="1707207"/>
                      <a:pt x="1375981" y="1839252"/>
                      <a:pt x="1138151" y="1886535"/>
                    </a:cubicBezTo>
                    <a:cubicBezTo>
                      <a:pt x="986561" y="1916672"/>
                      <a:pt x="836238" y="1909023"/>
                      <a:pt x="696915" y="1870094"/>
                    </a:cubicBezTo>
                    <a:cubicBezTo>
                      <a:pt x="694048" y="1869294"/>
                      <a:pt x="640746" y="1814268"/>
                      <a:pt x="638098" y="1812916"/>
                    </a:cubicBezTo>
                    <a:cubicBezTo>
                      <a:pt x="521255" y="1753223"/>
                      <a:pt x="478002" y="1730315"/>
                      <a:pt x="381562" y="1654162"/>
                    </a:cubicBezTo>
                    <a:cubicBezTo>
                      <a:pt x="306552" y="1594936"/>
                      <a:pt x="263556" y="1550035"/>
                      <a:pt x="208845" y="1470016"/>
                    </a:cubicBezTo>
                    <a:cubicBezTo>
                      <a:pt x="206778" y="1466987"/>
                      <a:pt x="161820" y="1483760"/>
                      <a:pt x="159791" y="1480712"/>
                    </a:cubicBezTo>
                    <a:cubicBezTo>
                      <a:pt x="92544" y="1379881"/>
                      <a:pt x="43557" y="1264447"/>
                      <a:pt x="18459" y="1138184"/>
                    </a:cubicBezTo>
                    <a:cubicBezTo>
                      <a:pt x="1390" y="1052335"/>
                      <a:pt x="-3553" y="966877"/>
                      <a:pt x="2438" y="883609"/>
                    </a:cubicBezTo>
                    <a:cubicBezTo>
                      <a:pt x="2933" y="876703"/>
                      <a:pt x="29756" y="871103"/>
                      <a:pt x="30403" y="864235"/>
                    </a:cubicBezTo>
                    <a:cubicBezTo>
                      <a:pt x="40710" y="754640"/>
                      <a:pt x="65589" y="656190"/>
                      <a:pt x="111052" y="558797"/>
                    </a:cubicBezTo>
                    <a:cubicBezTo>
                      <a:pt x="164287" y="444754"/>
                      <a:pt x="236201" y="349285"/>
                      <a:pt x="329488" y="264160"/>
                    </a:cubicBezTo>
                    <a:cubicBezTo>
                      <a:pt x="335432" y="258740"/>
                      <a:pt x="323097" y="237585"/>
                      <a:pt x="329184" y="232309"/>
                    </a:cubicBezTo>
                    <a:cubicBezTo>
                      <a:pt x="449970" y="127572"/>
                      <a:pt x="598817" y="51867"/>
                      <a:pt x="766838" y="18463"/>
                    </a:cubicBezTo>
                    <a:cubicBezTo>
                      <a:pt x="990200" y="-25943"/>
                      <a:pt x="1210827" y="11690"/>
                      <a:pt x="1397546" y="110522"/>
                    </a:cubicBezTo>
                    <a:cubicBezTo>
                      <a:pt x="1407271" y="115675"/>
                      <a:pt x="1382944" y="153908"/>
                      <a:pt x="1392478" y="159385"/>
                    </a:cubicBezTo>
                    <a:cubicBezTo>
                      <a:pt x="1529105" y="237852"/>
                      <a:pt x="1643672" y="336331"/>
                      <a:pt x="1727759" y="473072"/>
                    </a:cubicBezTo>
                    <a:cubicBezTo>
                      <a:pt x="1785366" y="566750"/>
                      <a:pt x="1859718" y="815801"/>
                      <a:pt x="1862375" y="857882"/>
                    </a:cubicBezTo>
                    <a:close/>
                  </a:path>
                </a:pathLst>
              </a:custGeom>
              <a:solidFill>
                <a:srgbClr val="0070C0"/>
              </a:solidFill>
              <a:ln w="9525" cap="flat">
                <a:solidFill>
                  <a:schemeClr val="accent6">
                    <a:lumMod val="50000"/>
                  </a:schemeClr>
                </a:solidFill>
                <a:prstDash val="solid"/>
                <a:miter/>
              </a:ln>
              <a:effectLst>
                <a:glow rad="228600">
                  <a:schemeClr val="accent5">
                    <a:satMod val="175000"/>
                    <a:alpha val="40000"/>
                  </a:schemeClr>
                </a:glow>
              </a:effectLst>
            </p:spPr>
            <p:txBody>
              <a:bodyPr rtlCol="0" anchor="ctr"/>
              <a:lstStyle/>
              <a:p>
                <a:endParaRPr lang="en-US"/>
              </a:p>
            </p:txBody>
          </p:sp>
          <p:sp>
            <p:nvSpPr>
              <p:cNvPr id="59" name="Freeform: Shape 58">
                <a:extLst>
                  <a:ext uri="{FF2B5EF4-FFF2-40B4-BE49-F238E27FC236}">
                    <a16:creationId xmlns:a16="http://schemas.microsoft.com/office/drawing/2014/main" id="{9A990529-4597-4408-9217-E3F97ACD1499}"/>
                  </a:ext>
                </a:extLst>
              </p:cNvPr>
              <p:cNvSpPr/>
              <p:nvPr/>
            </p:nvSpPr>
            <p:spPr>
              <a:xfrm>
                <a:off x="1354011" y="3797510"/>
                <a:ext cx="695782" cy="1645710"/>
              </a:xfrm>
              <a:custGeom>
                <a:avLst/>
                <a:gdLst>
                  <a:gd name="connsiteX0" fmla="*/ 156934 w 695782"/>
                  <a:gd name="connsiteY0" fmla="*/ 1255357 h 1645710"/>
                  <a:gd name="connsiteX1" fmla="*/ 695782 w 695782"/>
                  <a:gd name="connsiteY1" fmla="*/ 1645710 h 1645710"/>
                  <a:gd name="connsiteX2" fmla="*/ 607104 w 695782"/>
                  <a:gd name="connsiteY2" fmla="*/ 1356436 h 1645710"/>
                  <a:gd name="connsiteX3" fmla="*/ 683304 w 695782"/>
                  <a:gd name="connsiteY3" fmla="*/ 1013536 h 1645710"/>
                  <a:gd name="connsiteX4" fmla="*/ 569004 w 695782"/>
                  <a:gd name="connsiteY4" fmla="*/ 861136 h 1645710"/>
                  <a:gd name="connsiteX5" fmla="*/ 378504 w 695782"/>
                  <a:gd name="connsiteY5" fmla="*/ 823036 h 1645710"/>
                  <a:gd name="connsiteX6" fmla="*/ 188004 w 695782"/>
                  <a:gd name="connsiteY6" fmla="*/ 784936 h 1645710"/>
                  <a:gd name="connsiteX7" fmla="*/ 435654 w 695782"/>
                  <a:gd name="connsiteY7" fmla="*/ 403936 h 1645710"/>
                  <a:gd name="connsiteX8" fmla="*/ 302304 w 695782"/>
                  <a:gd name="connsiteY8" fmla="*/ 308686 h 1645710"/>
                  <a:gd name="connsiteX9" fmla="*/ 473754 w 695782"/>
                  <a:gd name="connsiteY9" fmla="*/ 251536 h 1645710"/>
                  <a:gd name="connsiteX10" fmla="*/ 607104 w 695782"/>
                  <a:gd name="connsiteY10" fmla="*/ 61036 h 1645710"/>
                  <a:gd name="connsiteX11" fmla="*/ 327098 w 695782"/>
                  <a:gd name="connsiteY11" fmla="*/ 7296 h 1645710"/>
                  <a:gd name="connsiteX12" fmla="*/ 0 w 695782"/>
                  <a:gd name="connsiteY12" fmla="*/ 659054 h 1645710"/>
                  <a:gd name="connsiteX13" fmla="*/ 111804 w 695782"/>
                  <a:gd name="connsiteY13" fmla="*/ 746836 h 1645710"/>
                  <a:gd name="connsiteX14" fmla="*/ 168954 w 695782"/>
                  <a:gd name="connsiteY14" fmla="*/ 1146886 h 1645710"/>
                  <a:gd name="connsiteX15" fmla="*/ 156934 w 695782"/>
                  <a:gd name="connsiteY15" fmla="*/ 1255357 h 16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5782" h="1645710">
                    <a:moveTo>
                      <a:pt x="156934" y="1255357"/>
                    </a:moveTo>
                    <a:cubicBezTo>
                      <a:pt x="283940" y="1446133"/>
                      <a:pt x="476231" y="1584731"/>
                      <a:pt x="695782" y="1645710"/>
                    </a:cubicBezTo>
                    <a:cubicBezTo>
                      <a:pt x="665731" y="1581807"/>
                      <a:pt x="601161" y="1486967"/>
                      <a:pt x="607104" y="1356436"/>
                    </a:cubicBezTo>
                    <a:cubicBezTo>
                      <a:pt x="614382" y="1196511"/>
                      <a:pt x="720204" y="1144905"/>
                      <a:pt x="683304" y="1013536"/>
                    </a:cubicBezTo>
                    <a:cubicBezTo>
                      <a:pt x="679371" y="999525"/>
                      <a:pt x="651186" y="904275"/>
                      <a:pt x="569004" y="861136"/>
                    </a:cubicBezTo>
                    <a:cubicBezTo>
                      <a:pt x="502768" y="826370"/>
                      <a:pt x="454704" y="823036"/>
                      <a:pt x="378504" y="823036"/>
                    </a:cubicBezTo>
                    <a:cubicBezTo>
                      <a:pt x="348272" y="823036"/>
                      <a:pt x="200958" y="849687"/>
                      <a:pt x="188004" y="784936"/>
                    </a:cubicBezTo>
                    <a:cubicBezTo>
                      <a:pt x="165297" y="671408"/>
                      <a:pt x="463153" y="495014"/>
                      <a:pt x="435654" y="403936"/>
                    </a:cubicBezTo>
                    <a:cubicBezTo>
                      <a:pt x="417604" y="344167"/>
                      <a:pt x="298637" y="336566"/>
                      <a:pt x="302304" y="308686"/>
                    </a:cubicBezTo>
                    <a:cubicBezTo>
                      <a:pt x="305419" y="285016"/>
                      <a:pt x="390258" y="297532"/>
                      <a:pt x="473754" y="251536"/>
                    </a:cubicBezTo>
                    <a:cubicBezTo>
                      <a:pt x="553450" y="207635"/>
                      <a:pt x="627297" y="112995"/>
                      <a:pt x="607104" y="61036"/>
                    </a:cubicBezTo>
                    <a:cubicBezTo>
                      <a:pt x="586245" y="7372"/>
                      <a:pt x="460667" y="-12011"/>
                      <a:pt x="327098" y="7296"/>
                    </a:cubicBezTo>
                    <a:cubicBezTo>
                      <a:pt x="138512" y="170650"/>
                      <a:pt x="18269" y="404707"/>
                      <a:pt x="0" y="659054"/>
                    </a:cubicBezTo>
                    <a:cubicBezTo>
                      <a:pt x="40176" y="675265"/>
                      <a:pt x="79467" y="700459"/>
                      <a:pt x="111804" y="746836"/>
                    </a:cubicBezTo>
                    <a:cubicBezTo>
                      <a:pt x="184728" y="851411"/>
                      <a:pt x="176879" y="998467"/>
                      <a:pt x="168954" y="1146886"/>
                    </a:cubicBezTo>
                    <a:cubicBezTo>
                      <a:pt x="166325" y="1196130"/>
                      <a:pt x="161573" y="1229820"/>
                      <a:pt x="156934" y="1255357"/>
                    </a:cubicBezTo>
                    <a:close/>
                  </a:path>
                </a:pathLst>
              </a:custGeom>
              <a:solidFill>
                <a:schemeClr val="accent6">
                  <a:lumMod val="50000"/>
                </a:schemeClr>
              </a:solidFill>
              <a:ln w="9525" cap="flat">
                <a:solidFill>
                  <a:schemeClr val="accent6">
                    <a:lumMod val="50000"/>
                  </a:schemeClr>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D0A93A7-4508-481C-8437-D3A27F62F893}"/>
                  </a:ext>
                </a:extLst>
              </p:cNvPr>
              <p:cNvSpPr/>
              <p:nvPr/>
            </p:nvSpPr>
            <p:spPr>
              <a:xfrm>
                <a:off x="2135501" y="3682753"/>
                <a:ext cx="1120281" cy="1357183"/>
              </a:xfrm>
              <a:custGeom>
                <a:avLst/>
                <a:gdLst>
                  <a:gd name="connsiteX0" fmla="*/ 1102565 w 1120281"/>
                  <a:gd name="connsiteY0" fmla="*/ 656854 h 1357183"/>
                  <a:gd name="connsiteX1" fmla="*/ 612361 w 1120281"/>
                  <a:gd name="connsiteY1" fmla="*/ 0 h 1357183"/>
                  <a:gd name="connsiteX2" fmla="*/ 149474 w 1120281"/>
                  <a:gd name="connsiteY2" fmla="*/ 99593 h 1357183"/>
                  <a:gd name="connsiteX3" fmla="*/ 3018 w 1120281"/>
                  <a:gd name="connsiteY3" fmla="*/ 270939 h 1357183"/>
                  <a:gd name="connsiteX4" fmla="*/ 231618 w 1120281"/>
                  <a:gd name="connsiteY4" fmla="*/ 366189 h 1357183"/>
                  <a:gd name="connsiteX5" fmla="*/ 117318 w 1120281"/>
                  <a:gd name="connsiteY5" fmla="*/ 537639 h 1357183"/>
                  <a:gd name="connsiteX6" fmla="*/ 136368 w 1120281"/>
                  <a:gd name="connsiteY6" fmla="*/ 785289 h 1357183"/>
                  <a:gd name="connsiteX7" fmla="*/ 384018 w 1120281"/>
                  <a:gd name="connsiteY7" fmla="*/ 823389 h 1357183"/>
                  <a:gd name="connsiteX8" fmla="*/ 587624 w 1120281"/>
                  <a:gd name="connsiteY8" fmla="*/ 1356893 h 1357183"/>
                  <a:gd name="connsiteX9" fmla="*/ 835274 w 1120281"/>
                  <a:gd name="connsiteY9" fmla="*/ 1052093 h 1357183"/>
                  <a:gd name="connsiteX10" fmla="*/ 879318 w 1120281"/>
                  <a:gd name="connsiteY10" fmla="*/ 766239 h 1357183"/>
                  <a:gd name="connsiteX11" fmla="*/ 1120281 w 1120281"/>
                  <a:gd name="connsiteY11" fmla="*/ 807263 h 1357183"/>
                  <a:gd name="connsiteX12" fmla="*/ 1102565 w 1120281"/>
                  <a:gd name="connsiteY12" fmla="*/ 656854 h 135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0281" h="1357183">
                    <a:moveTo>
                      <a:pt x="1102565" y="656854"/>
                    </a:moveTo>
                    <a:cubicBezTo>
                      <a:pt x="1044329" y="363883"/>
                      <a:pt x="857449" y="129292"/>
                      <a:pt x="612361" y="0"/>
                    </a:cubicBezTo>
                    <a:cubicBezTo>
                      <a:pt x="447093" y="22898"/>
                      <a:pt x="273337" y="57883"/>
                      <a:pt x="149474" y="99593"/>
                    </a:cubicBezTo>
                    <a:cubicBezTo>
                      <a:pt x="-22957" y="157658"/>
                      <a:pt x="-897" y="263709"/>
                      <a:pt x="3018" y="270939"/>
                    </a:cubicBezTo>
                    <a:cubicBezTo>
                      <a:pt x="45985" y="350368"/>
                      <a:pt x="213778" y="310010"/>
                      <a:pt x="231618" y="366189"/>
                    </a:cubicBezTo>
                    <a:cubicBezTo>
                      <a:pt x="244477" y="406689"/>
                      <a:pt x="159447" y="434502"/>
                      <a:pt x="117318" y="537639"/>
                    </a:cubicBezTo>
                    <a:cubicBezTo>
                      <a:pt x="85857" y="614648"/>
                      <a:pt x="80094" y="729291"/>
                      <a:pt x="136368" y="785289"/>
                    </a:cubicBezTo>
                    <a:cubicBezTo>
                      <a:pt x="199023" y="847630"/>
                      <a:pt x="289644" y="788584"/>
                      <a:pt x="384018" y="823389"/>
                    </a:cubicBezTo>
                    <a:cubicBezTo>
                      <a:pt x="569946" y="891969"/>
                      <a:pt x="510567" y="1349759"/>
                      <a:pt x="587624" y="1356893"/>
                    </a:cubicBezTo>
                    <a:cubicBezTo>
                      <a:pt x="658557" y="1363466"/>
                      <a:pt x="766590" y="1258148"/>
                      <a:pt x="835274" y="1052093"/>
                    </a:cubicBezTo>
                    <a:cubicBezTo>
                      <a:pt x="892424" y="880643"/>
                      <a:pt x="825473" y="810406"/>
                      <a:pt x="879318" y="766239"/>
                    </a:cubicBezTo>
                    <a:cubicBezTo>
                      <a:pt x="937430" y="718566"/>
                      <a:pt x="1040919" y="798424"/>
                      <a:pt x="1120281" y="807263"/>
                    </a:cubicBezTo>
                    <a:cubicBezTo>
                      <a:pt x="1118367" y="757504"/>
                      <a:pt x="1112576" y="707250"/>
                      <a:pt x="1102565" y="656854"/>
                    </a:cubicBezTo>
                    <a:close/>
                  </a:path>
                </a:pathLst>
              </a:custGeom>
              <a:solidFill>
                <a:schemeClr val="accent6">
                  <a:lumMod val="50000"/>
                </a:schemeClr>
              </a:solidFill>
              <a:ln w="9525" cap="flat">
                <a:solidFill>
                  <a:schemeClr val="accent6">
                    <a:lumMod val="50000"/>
                  </a:schemeClr>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AB7095E-8A18-497B-B0AC-B6D5F1AF3739}"/>
                  </a:ext>
                </a:extLst>
              </p:cNvPr>
              <p:cNvSpPr/>
              <p:nvPr/>
            </p:nvSpPr>
            <p:spPr>
              <a:xfrm>
                <a:off x="3027923" y="4811123"/>
                <a:ext cx="184644" cy="289912"/>
              </a:xfrm>
              <a:custGeom>
                <a:avLst/>
                <a:gdLst>
                  <a:gd name="connsiteX0" fmla="*/ 21396 w 184644"/>
                  <a:gd name="connsiteY0" fmla="*/ 91878 h 289912"/>
                  <a:gd name="connsiteX1" fmla="*/ 34578 w 184644"/>
                  <a:gd name="connsiteY1" fmla="*/ 289913 h 289912"/>
                  <a:gd name="connsiteX2" fmla="*/ 184645 w 184644"/>
                  <a:gd name="connsiteY2" fmla="*/ 0 h 289912"/>
                  <a:gd name="connsiteX3" fmla="*/ 21396 w 184644"/>
                  <a:gd name="connsiteY3" fmla="*/ 91878 h 289912"/>
                </a:gdLst>
                <a:ahLst/>
                <a:cxnLst>
                  <a:cxn ang="0">
                    <a:pos x="connsiteX0" y="connsiteY0"/>
                  </a:cxn>
                  <a:cxn ang="0">
                    <a:pos x="connsiteX1" y="connsiteY1"/>
                  </a:cxn>
                  <a:cxn ang="0">
                    <a:pos x="connsiteX2" y="connsiteY2"/>
                  </a:cxn>
                  <a:cxn ang="0">
                    <a:pos x="connsiteX3" y="connsiteY3"/>
                  </a:cxn>
                </a:cxnLst>
                <a:rect l="l" t="t" r="r" b="b"/>
                <a:pathLst>
                  <a:path w="184644" h="289912">
                    <a:moveTo>
                      <a:pt x="21396" y="91878"/>
                    </a:moveTo>
                    <a:cubicBezTo>
                      <a:pt x="-16457" y="160487"/>
                      <a:pt x="955" y="239744"/>
                      <a:pt x="34578" y="289913"/>
                    </a:cubicBezTo>
                    <a:cubicBezTo>
                      <a:pt x="100548" y="202940"/>
                      <a:pt x="151536" y="104880"/>
                      <a:pt x="184645" y="0"/>
                    </a:cubicBezTo>
                    <a:cubicBezTo>
                      <a:pt x="125132" y="1438"/>
                      <a:pt x="56914" y="27518"/>
                      <a:pt x="21396" y="91878"/>
                    </a:cubicBezTo>
                    <a:close/>
                  </a:path>
                </a:pathLst>
              </a:custGeom>
              <a:solidFill>
                <a:schemeClr val="accent6">
                  <a:lumMod val="50000"/>
                </a:schemeClr>
              </a:solidFill>
              <a:ln w="9525" cap="flat">
                <a:solidFill>
                  <a:schemeClr val="accent6">
                    <a:lumMod val="50000"/>
                  </a:schemeClr>
                </a:solidFill>
                <a:prstDash val="solid"/>
                <a:miter/>
              </a:ln>
            </p:spPr>
            <p:txBody>
              <a:bodyPr rtlCol="0" anchor="ctr"/>
              <a:lstStyle/>
              <a:p>
                <a:endParaRPr lang="en-US"/>
              </a:p>
            </p:txBody>
          </p:sp>
        </p:grpSp>
      </p:grpSp>
      <p:grpSp>
        <p:nvGrpSpPr>
          <p:cNvPr id="23" name="Group 22">
            <a:extLst>
              <a:ext uri="{FF2B5EF4-FFF2-40B4-BE49-F238E27FC236}">
                <a16:creationId xmlns:a16="http://schemas.microsoft.com/office/drawing/2014/main" id="{2A4964A0-4495-42AF-8BBA-FA487C763C34}"/>
              </a:ext>
            </a:extLst>
          </p:cNvPr>
          <p:cNvGrpSpPr/>
          <p:nvPr/>
        </p:nvGrpSpPr>
        <p:grpSpPr>
          <a:xfrm>
            <a:off x="1291258" y="185301"/>
            <a:ext cx="1349459" cy="1446517"/>
            <a:chOff x="1494452" y="319902"/>
            <a:chExt cx="1349459" cy="1446517"/>
          </a:xfrm>
          <a:effectLst>
            <a:glow rad="63500">
              <a:schemeClr val="accent2">
                <a:satMod val="175000"/>
                <a:alpha val="40000"/>
              </a:schemeClr>
            </a:glow>
          </a:effectLst>
        </p:grpSpPr>
        <p:sp>
          <p:nvSpPr>
            <p:cNvPr id="17" name="Freeform: Shape 16">
              <a:extLst>
                <a:ext uri="{FF2B5EF4-FFF2-40B4-BE49-F238E27FC236}">
                  <a16:creationId xmlns:a16="http://schemas.microsoft.com/office/drawing/2014/main" id="{1D70827C-3DD9-4912-A885-F6530D297C2C}"/>
                </a:ext>
              </a:extLst>
            </p:cNvPr>
            <p:cNvSpPr/>
            <p:nvPr/>
          </p:nvSpPr>
          <p:spPr>
            <a:xfrm rot="555294">
              <a:off x="2163550" y="1153327"/>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8551774-AFCA-42FB-AFD9-B4C570DEDC75}"/>
                </a:ext>
              </a:extLst>
            </p:cNvPr>
            <p:cNvSpPr/>
            <p:nvPr/>
          </p:nvSpPr>
          <p:spPr>
            <a:xfrm rot="21074963">
              <a:off x="2487464" y="1653146"/>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6400975-0A8F-4608-B73F-86F73D095EE9}"/>
                </a:ext>
              </a:extLst>
            </p:cNvPr>
            <p:cNvSpPr/>
            <p:nvPr/>
          </p:nvSpPr>
          <p:spPr>
            <a:xfrm rot="178451">
              <a:off x="2107741" y="1480298"/>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E96A24-156F-4A3F-AD8E-C242727CC23A}"/>
                </a:ext>
              </a:extLst>
            </p:cNvPr>
            <p:cNvSpPr/>
            <p:nvPr/>
          </p:nvSpPr>
          <p:spPr>
            <a:xfrm rot="555294">
              <a:off x="2749275" y="1368379"/>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E4D1E51-A2DF-4BC0-AF28-C610CCB85DD2}"/>
                </a:ext>
              </a:extLst>
            </p:cNvPr>
            <p:cNvSpPr/>
            <p:nvPr/>
          </p:nvSpPr>
          <p:spPr>
            <a:xfrm rot="21155289">
              <a:off x="2034989" y="775467"/>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FE94DBF-7016-4689-ADD0-F99F835F7731}"/>
                </a:ext>
              </a:extLst>
            </p:cNvPr>
            <p:cNvSpPr/>
            <p:nvPr/>
          </p:nvSpPr>
          <p:spPr>
            <a:xfrm>
              <a:off x="1888266" y="468124"/>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CC354A4-A5C5-4CB5-BE20-C77CD6E1ED17}"/>
                </a:ext>
              </a:extLst>
            </p:cNvPr>
            <p:cNvSpPr/>
            <p:nvPr/>
          </p:nvSpPr>
          <p:spPr>
            <a:xfrm rot="555294">
              <a:off x="1494452" y="319902"/>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p:spPr>
          <p:txBody>
            <a:bodyPr rtlCol="0" anchor="ctr"/>
            <a:lstStyle/>
            <a:p>
              <a:endParaRPr lang="en-US"/>
            </a:p>
          </p:txBody>
        </p:sp>
      </p:grpSp>
      <p:sp>
        <p:nvSpPr>
          <p:cNvPr id="20" name="Freeform: Shape 19">
            <a:extLst>
              <a:ext uri="{FF2B5EF4-FFF2-40B4-BE49-F238E27FC236}">
                <a16:creationId xmlns:a16="http://schemas.microsoft.com/office/drawing/2014/main" id="{B452ABE6-5A48-4DC7-9529-E642F27C81B2}"/>
              </a:ext>
            </a:extLst>
          </p:cNvPr>
          <p:cNvSpPr/>
          <p:nvPr/>
        </p:nvSpPr>
        <p:spPr>
          <a:xfrm rot="487737">
            <a:off x="4875137" y="625031"/>
            <a:ext cx="382406" cy="380787"/>
          </a:xfrm>
          <a:custGeom>
            <a:avLst/>
            <a:gdLst>
              <a:gd name="connsiteX0" fmla="*/ 373131 w 382406"/>
              <a:gd name="connsiteY0" fmla="*/ 167640 h 380787"/>
              <a:gd name="connsiteX1" fmla="*/ 380751 w 382406"/>
              <a:gd name="connsiteY1" fmla="*/ 138113 h 380787"/>
              <a:gd name="connsiteX2" fmla="*/ 355986 w 382406"/>
              <a:gd name="connsiteY2" fmla="*/ 120968 h 380787"/>
              <a:gd name="connsiteX3" fmla="*/ 268356 w 382406"/>
              <a:gd name="connsiteY3" fmla="*/ 120968 h 380787"/>
              <a:gd name="connsiteX4" fmla="*/ 243591 w 382406"/>
              <a:gd name="connsiteY4" fmla="*/ 102870 h 380787"/>
              <a:gd name="connsiteX5" fmla="*/ 215968 w 382406"/>
              <a:gd name="connsiteY5" fmla="*/ 18097 h 380787"/>
              <a:gd name="connsiteX6" fmla="*/ 191203 w 382406"/>
              <a:gd name="connsiteY6" fmla="*/ 0 h 380787"/>
              <a:gd name="connsiteX7" fmla="*/ 166438 w 382406"/>
              <a:gd name="connsiteY7" fmla="*/ 18097 h 380787"/>
              <a:gd name="connsiteX8" fmla="*/ 138816 w 382406"/>
              <a:gd name="connsiteY8" fmla="*/ 102870 h 380787"/>
              <a:gd name="connsiteX9" fmla="*/ 114051 w 382406"/>
              <a:gd name="connsiteY9" fmla="*/ 120968 h 380787"/>
              <a:gd name="connsiteX10" fmla="*/ 26421 w 382406"/>
              <a:gd name="connsiteY10" fmla="*/ 120968 h 380787"/>
              <a:gd name="connsiteX11" fmla="*/ 1656 w 382406"/>
              <a:gd name="connsiteY11" fmla="*/ 138113 h 380787"/>
              <a:gd name="connsiteX12" fmla="*/ 9276 w 382406"/>
              <a:gd name="connsiteY12" fmla="*/ 167640 h 380787"/>
              <a:gd name="connsiteX13" fmla="*/ 39756 w 382406"/>
              <a:gd name="connsiteY13" fmla="*/ 195263 h 380787"/>
              <a:gd name="connsiteX14" fmla="*/ 78808 w 382406"/>
              <a:gd name="connsiteY14" fmla="*/ 229552 h 380787"/>
              <a:gd name="connsiteX15" fmla="*/ 86428 w 382406"/>
              <a:gd name="connsiteY15" fmla="*/ 241935 h 380787"/>
              <a:gd name="connsiteX16" fmla="*/ 86428 w 382406"/>
              <a:gd name="connsiteY16" fmla="*/ 257175 h 380787"/>
              <a:gd name="connsiteX17" fmla="*/ 59758 w 382406"/>
              <a:gd name="connsiteY17" fmla="*/ 346710 h 380787"/>
              <a:gd name="connsiteX18" fmla="*/ 69283 w 382406"/>
              <a:gd name="connsiteY18" fmla="*/ 375285 h 380787"/>
              <a:gd name="connsiteX19" fmla="*/ 99763 w 382406"/>
              <a:gd name="connsiteY19" fmla="*/ 376238 h 380787"/>
              <a:gd name="connsiteX20" fmla="*/ 175963 w 382406"/>
              <a:gd name="connsiteY20" fmla="*/ 322898 h 380787"/>
              <a:gd name="connsiteX21" fmla="*/ 205491 w 382406"/>
              <a:gd name="connsiteY21" fmla="*/ 322898 h 380787"/>
              <a:gd name="connsiteX22" fmla="*/ 281691 w 382406"/>
              <a:gd name="connsiteY22" fmla="*/ 376238 h 380787"/>
              <a:gd name="connsiteX23" fmla="*/ 312171 w 382406"/>
              <a:gd name="connsiteY23" fmla="*/ 375285 h 380787"/>
              <a:gd name="connsiteX24" fmla="*/ 321696 w 382406"/>
              <a:gd name="connsiteY24" fmla="*/ 346710 h 380787"/>
              <a:gd name="connsiteX25" fmla="*/ 295978 w 382406"/>
              <a:gd name="connsiteY25" fmla="*/ 257175 h 380787"/>
              <a:gd name="connsiteX26" fmla="*/ 303598 w 382406"/>
              <a:gd name="connsiteY26" fmla="*/ 229552 h 380787"/>
              <a:gd name="connsiteX27" fmla="*/ 373131 w 382406"/>
              <a:gd name="connsiteY27" fmla="*/ 167640 h 38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2406" h="380787">
                <a:moveTo>
                  <a:pt x="373131" y="167640"/>
                </a:moveTo>
                <a:cubicBezTo>
                  <a:pt x="381703" y="160020"/>
                  <a:pt x="384561" y="148590"/>
                  <a:pt x="380751" y="138113"/>
                </a:cubicBezTo>
                <a:cubicBezTo>
                  <a:pt x="376941" y="127635"/>
                  <a:pt x="367416" y="120968"/>
                  <a:pt x="355986" y="120968"/>
                </a:cubicBezTo>
                <a:lnTo>
                  <a:pt x="268356" y="120968"/>
                </a:lnTo>
                <a:cubicBezTo>
                  <a:pt x="256926" y="120968"/>
                  <a:pt x="247401" y="113348"/>
                  <a:pt x="243591" y="102870"/>
                </a:cubicBezTo>
                <a:lnTo>
                  <a:pt x="215968" y="18097"/>
                </a:lnTo>
                <a:cubicBezTo>
                  <a:pt x="212158" y="7620"/>
                  <a:pt x="202633" y="0"/>
                  <a:pt x="191203" y="0"/>
                </a:cubicBezTo>
                <a:cubicBezTo>
                  <a:pt x="179773" y="0"/>
                  <a:pt x="170248" y="7620"/>
                  <a:pt x="166438" y="18097"/>
                </a:cubicBezTo>
                <a:lnTo>
                  <a:pt x="138816" y="102870"/>
                </a:lnTo>
                <a:cubicBezTo>
                  <a:pt x="135006" y="113348"/>
                  <a:pt x="125481" y="120968"/>
                  <a:pt x="114051" y="120968"/>
                </a:cubicBezTo>
                <a:lnTo>
                  <a:pt x="26421" y="120968"/>
                </a:lnTo>
                <a:cubicBezTo>
                  <a:pt x="15943" y="120968"/>
                  <a:pt x="5466" y="127635"/>
                  <a:pt x="1656" y="138113"/>
                </a:cubicBezTo>
                <a:cubicBezTo>
                  <a:pt x="-2154" y="148590"/>
                  <a:pt x="703" y="160020"/>
                  <a:pt x="9276" y="167640"/>
                </a:cubicBezTo>
                <a:lnTo>
                  <a:pt x="39756" y="195263"/>
                </a:lnTo>
                <a:lnTo>
                  <a:pt x="78808" y="229552"/>
                </a:lnTo>
                <a:cubicBezTo>
                  <a:pt x="82618" y="233363"/>
                  <a:pt x="85476" y="237173"/>
                  <a:pt x="86428" y="241935"/>
                </a:cubicBezTo>
                <a:cubicBezTo>
                  <a:pt x="87381" y="246698"/>
                  <a:pt x="87381" y="252413"/>
                  <a:pt x="86428" y="257175"/>
                </a:cubicBezTo>
                <a:lnTo>
                  <a:pt x="59758" y="346710"/>
                </a:lnTo>
                <a:cubicBezTo>
                  <a:pt x="55948" y="357188"/>
                  <a:pt x="59758" y="368618"/>
                  <a:pt x="69283" y="375285"/>
                </a:cubicBezTo>
                <a:cubicBezTo>
                  <a:pt x="77856" y="381953"/>
                  <a:pt x="90238" y="381953"/>
                  <a:pt x="99763" y="376238"/>
                </a:cubicBezTo>
                <a:lnTo>
                  <a:pt x="175963" y="322898"/>
                </a:lnTo>
                <a:cubicBezTo>
                  <a:pt x="184536" y="316230"/>
                  <a:pt x="196918" y="316230"/>
                  <a:pt x="205491" y="322898"/>
                </a:cubicBezTo>
                <a:lnTo>
                  <a:pt x="281691" y="376238"/>
                </a:lnTo>
                <a:cubicBezTo>
                  <a:pt x="291216" y="382905"/>
                  <a:pt x="302646" y="381953"/>
                  <a:pt x="312171" y="375285"/>
                </a:cubicBezTo>
                <a:cubicBezTo>
                  <a:pt x="320743" y="368618"/>
                  <a:pt x="324553" y="357188"/>
                  <a:pt x="321696" y="346710"/>
                </a:cubicBezTo>
                <a:lnTo>
                  <a:pt x="295978" y="257175"/>
                </a:lnTo>
                <a:cubicBezTo>
                  <a:pt x="293121" y="247650"/>
                  <a:pt x="295978" y="236220"/>
                  <a:pt x="303598" y="229552"/>
                </a:cubicBezTo>
                <a:lnTo>
                  <a:pt x="373131" y="167640"/>
                </a:ln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21" name="Freeform: Shape 20">
            <a:extLst>
              <a:ext uri="{FF2B5EF4-FFF2-40B4-BE49-F238E27FC236}">
                <a16:creationId xmlns:a16="http://schemas.microsoft.com/office/drawing/2014/main" id="{B2946CDF-7072-4D62-99DC-8AFB8C299B90}"/>
              </a:ext>
            </a:extLst>
          </p:cNvPr>
          <p:cNvSpPr/>
          <p:nvPr/>
        </p:nvSpPr>
        <p:spPr>
          <a:xfrm rot="520332">
            <a:off x="8832736" y="5934432"/>
            <a:ext cx="303561" cy="304323"/>
          </a:xfrm>
          <a:custGeom>
            <a:avLst/>
            <a:gdLst>
              <a:gd name="connsiteX0" fmla="*/ 296561 w 303561"/>
              <a:gd name="connsiteY0" fmla="*/ 134302 h 304323"/>
              <a:gd name="connsiteX1" fmla="*/ 302276 w 303561"/>
              <a:gd name="connsiteY1" fmla="*/ 111443 h 304323"/>
              <a:gd name="connsiteX2" fmla="*/ 283226 w 303561"/>
              <a:gd name="connsiteY2" fmla="*/ 97155 h 304323"/>
              <a:gd name="connsiteX3" fmla="*/ 213693 w 303561"/>
              <a:gd name="connsiteY3" fmla="*/ 97155 h 304323"/>
              <a:gd name="connsiteX4" fmla="*/ 193691 w 303561"/>
              <a:gd name="connsiteY4" fmla="*/ 82868 h 304323"/>
              <a:gd name="connsiteX5" fmla="*/ 171783 w 303561"/>
              <a:gd name="connsiteY5" fmla="*/ 14288 h 304323"/>
              <a:gd name="connsiteX6" fmla="*/ 151781 w 303561"/>
              <a:gd name="connsiteY6" fmla="*/ 0 h 304323"/>
              <a:gd name="connsiteX7" fmla="*/ 131778 w 303561"/>
              <a:gd name="connsiteY7" fmla="*/ 14288 h 304323"/>
              <a:gd name="connsiteX8" fmla="*/ 109871 w 303561"/>
              <a:gd name="connsiteY8" fmla="*/ 82868 h 304323"/>
              <a:gd name="connsiteX9" fmla="*/ 89868 w 303561"/>
              <a:gd name="connsiteY9" fmla="*/ 97155 h 304323"/>
              <a:gd name="connsiteX10" fmla="*/ 20336 w 303561"/>
              <a:gd name="connsiteY10" fmla="*/ 97155 h 304323"/>
              <a:gd name="connsiteX11" fmla="*/ 1286 w 303561"/>
              <a:gd name="connsiteY11" fmla="*/ 111443 h 304323"/>
              <a:gd name="connsiteX12" fmla="*/ 7001 w 303561"/>
              <a:gd name="connsiteY12" fmla="*/ 134302 h 304323"/>
              <a:gd name="connsiteX13" fmla="*/ 31766 w 303561"/>
              <a:gd name="connsiteY13" fmla="*/ 156210 h 304323"/>
              <a:gd name="connsiteX14" fmla="*/ 63198 w 303561"/>
              <a:gd name="connsiteY14" fmla="*/ 183833 h 304323"/>
              <a:gd name="connsiteX15" fmla="*/ 69866 w 303561"/>
              <a:gd name="connsiteY15" fmla="*/ 194310 h 304323"/>
              <a:gd name="connsiteX16" fmla="*/ 69866 w 303561"/>
              <a:gd name="connsiteY16" fmla="*/ 206693 h 304323"/>
              <a:gd name="connsiteX17" fmla="*/ 47006 w 303561"/>
              <a:gd name="connsiteY17" fmla="*/ 277178 h 304323"/>
              <a:gd name="connsiteX18" fmla="*/ 54626 w 303561"/>
              <a:gd name="connsiteY18" fmla="*/ 300038 h 304323"/>
              <a:gd name="connsiteX19" fmla="*/ 78438 w 303561"/>
              <a:gd name="connsiteY19" fmla="*/ 300038 h 304323"/>
              <a:gd name="connsiteX20" fmla="*/ 139398 w 303561"/>
              <a:gd name="connsiteY20" fmla="*/ 257175 h 304323"/>
              <a:gd name="connsiteX21" fmla="*/ 163211 w 303561"/>
              <a:gd name="connsiteY21" fmla="*/ 257175 h 304323"/>
              <a:gd name="connsiteX22" fmla="*/ 224171 w 303561"/>
              <a:gd name="connsiteY22" fmla="*/ 300038 h 304323"/>
              <a:gd name="connsiteX23" fmla="*/ 248936 w 303561"/>
              <a:gd name="connsiteY23" fmla="*/ 300038 h 304323"/>
              <a:gd name="connsiteX24" fmla="*/ 256556 w 303561"/>
              <a:gd name="connsiteY24" fmla="*/ 276225 h 304323"/>
              <a:gd name="connsiteX25" fmla="*/ 235601 w 303561"/>
              <a:gd name="connsiteY25" fmla="*/ 204788 h 304323"/>
              <a:gd name="connsiteX26" fmla="*/ 242268 w 303561"/>
              <a:gd name="connsiteY26" fmla="*/ 182880 h 304323"/>
              <a:gd name="connsiteX27" fmla="*/ 296561 w 303561"/>
              <a:gd name="connsiteY27" fmla="*/ 134302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561" h="304323">
                <a:moveTo>
                  <a:pt x="296561" y="134302"/>
                </a:moveTo>
                <a:cubicBezTo>
                  <a:pt x="303228" y="128588"/>
                  <a:pt x="305133" y="119063"/>
                  <a:pt x="302276" y="111443"/>
                </a:cubicBezTo>
                <a:cubicBezTo>
                  <a:pt x="299418" y="102870"/>
                  <a:pt x="291798" y="98107"/>
                  <a:pt x="283226" y="97155"/>
                </a:cubicBezTo>
                <a:lnTo>
                  <a:pt x="213693" y="97155"/>
                </a:lnTo>
                <a:cubicBezTo>
                  <a:pt x="205121" y="97155"/>
                  <a:pt x="196548" y="91440"/>
                  <a:pt x="193691" y="82868"/>
                </a:cubicBezTo>
                <a:lnTo>
                  <a:pt x="171783" y="14288"/>
                </a:lnTo>
                <a:cubicBezTo>
                  <a:pt x="168926" y="5715"/>
                  <a:pt x="161306" y="0"/>
                  <a:pt x="151781" y="0"/>
                </a:cubicBezTo>
                <a:cubicBezTo>
                  <a:pt x="143208" y="0"/>
                  <a:pt x="134636" y="5715"/>
                  <a:pt x="131778" y="14288"/>
                </a:cubicBezTo>
                <a:lnTo>
                  <a:pt x="109871" y="82868"/>
                </a:lnTo>
                <a:cubicBezTo>
                  <a:pt x="107013" y="91440"/>
                  <a:pt x="99393" y="97155"/>
                  <a:pt x="89868" y="97155"/>
                </a:cubicBezTo>
                <a:lnTo>
                  <a:pt x="20336" y="97155"/>
                </a:lnTo>
                <a:cubicBezTo>
                  <a:pt x="11763" y="97155"/>
                  <a:pt x="4143" y="102870"/>
                  <a:pt x="1286" y="111443"/>
                </a:cubicBezTo>
                <a:cubicBezTo>
                  <a:pt x="-1572" y="120015"/>
                  <a:pt x="333" y="128588"/>
                  <a:pt x="7001" y="134302"/>
                </a:cubicBezTo>
                <a:lnTo>
                  <a:pt x="31766" y="156210"/>
                </a:lnTo>
                <a:lnTo>
                  <a:pt x="63198" y="183833"/>
                </a:lnTo>
                <a:cubicBezTo>
                  <a:pt x="66056" y="186690"/>
                  <a:pt x="67961" y="190500"/>
                  <a:pt x="69866" y="194310"/>
                </a:cubicBezTo>
                <a:cubicBezTo>
                  <a:pt x="70818" y="198120"/>
                  <a:pt x="70818" y="201930"/>
                  <a:pt x="69866" y="206693"/>
                </a:cubicBezTo>
                <a:lnTo>
                  <a:pt x="47006" y="277178"/>
                </a:lnTo>
                <a:cubicBezTo>
                  <a:pt x="44148" y="285750"/>
                  <a:pt x="47006" y="295275"/>
                  <a:pt x="54626" y="300038"/>
                </a:cubicBezTo>
                <a:cubicBezTo>
                  <a:pt x="62246" y="305753"/>
                  <a:pt x="71771" y="305753"/>
                  <a:pt x="78438" y="300038"/>
                </a:cubicBezTo>
                <a:lnTo>
                  <a:pt x="139398" y="257175"/>
                </a:lnTo>
                <a:cubicBezTo>
                  <a:pt x="146066" y="252413"/>
                  <a:pt x="155591" y="252413"/>
                  <a:pt x="163211" y="257175"/>
                </a:cubicBezTo>
                <a:lnTo>
                  <a:pt x="224171" y="300038"/>
                </a:lnTo>
                <a:cubicBezTo>
                  <a:pt x="231791" y="305753"/>
                  <a:pt x="241316" y="305753"/>
                  <a:pt x="248936" y="300038"/>
                </a:cubicBezTo>
                <a:cubicBezTo>
                  <a:pt x="256556" y="294323"/>
                  <a:pt x="259413" y="284798"/>
                  <a:pt x="256556" y="276225"/>
                </a:cubicBezTo>
                <a:lnTo>
                  <a:pt x="235601" y="204788"/>
                </a:lnTo>
                <a:cubicBezTo>
                  <a:pt x="233696" y="197168"/>
                  <a:pt x="235601" y="188595"/>
                  <a:pt x="242268" y="182880"/>
                </a:cubicBezTo>
                <a:lnTo>
                  <a:pt x="296561" y="134302"/>
                </a:ln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22" name="Freeform: Shape 21">
            <a:extLst>
              <a:ext uri="{FF2B5EF4-FFF2-40B4-BE49-F238E27FC236}">
                <a16:creationId xmlns:a16="http://schemas.microsoft.com/office/drawing/2014/main" id="{303A291F-AA3C-4172-83FA-686167598708}"/>
              </a:ext>
            </a:extLst>
          </p:cNvPr>
          <p:cNvSpPr/>
          <p:nvPr/>
        </p:nvSpPr>
        <p:spPr>
          <a:xfrm rot="20920888">
            <a:off x="11606387" y="3105367"/>
            <a:ext cx="228155" cy="227647"/>
          </a:xfrm>
          <a:custGeom>
            <a:avLst/>
            <a:gdLst>
              <a:gd name="connsiteX0" fmla="*/ 222663 w 228155"/>
              <a:gd name="connsiteY0" fmla="*/ 100965 h 227647"/>
              <a:gd name="connsiteX1" fmla="*/ 227425 w 228155"/>
              <a:gd name="connsiteY1" fmla="*/ 83820 h 227647"/>
              <a:gd name="connsiteX2" fmla="*/ 213138 w 228155"/>
              <a:gd name="connsiteY2" fmla="*/ 73342 h 227647"/>
              <a:gd name="connsiteX3" fmla="*/ 160750 w 228155"/>
              <a:gd name="connsiteY3" fmla="*/ 73342 h 227647"/>
              <a:gd name="connsiteX4" fmla="*/ 146463 w 228155"/>
              <a:gd name="connsiteY4" fmla="*/ 62865 h 227647"/>
              <a:gd name="connsiteX5" fmla="*/ 129317 w 228155"/>
              <a:gd name="connsiteY5" fmla="*/ 11430 h 227647"/>
              <a:gd name="connsiteX6" fmla="*/ 114078 w 228155"/>
              <a:gd name="connsiteY6" fmla="*/ 0 h 227647"/>
              <a:gd name="connsiteX7" fmla="*/ 98838 w 228155"/>
              <a:gd name="connsiteY7" fmla="*/ 10477 h 227647"/>
              <a:gd name="connsiteX8" fmla="*/ 81692 w 228155"/>
              <a:gd name="connsiteY8" fmla="*/ 61913 h 227647"/>
              <a:gd name="connsiteX9" fmla="*/ 67405 w 228155"/>
              <a:gd name="connsiteY9" fmla="*/ 72390 h 227647"/>
              <a:gd name="connsiteX10" fmla="*/ 15017 w 228155"/>
              <a:gd name="connsiteY10" fmla="*/ 72390 h 227647"/>
              <a:gd name="connsiteX11" fmla="*/ 730 w 228155"/>
              <a:gd name="connsiteY11" fmla="*/ 82867 h 227647"/>
              <a:gd name="connsiteX12" fmla="*/ 5492 w 228155"/>
              <a:gd name="connsiteY12" fmla="*/ 100013 h 227647"/>
              <a:gd name="connsiteX13" fmla="*/ 23590 w 228155"/>
              <a:gd name="connsiteY13" fmla="*/ 116205 h 227647"/>
              <a:gd name="connsiteX14" fmla="*/ 46450 w 228155"/>
              <a:gd name="connsiteY14" fmla="*/ 137160 h 227647"/>
              <a:gd name="connsiteX15" fmla="*/ 51213 w 228155"/>
              <a:gd name="connsiteY15" fmla="*/ 144780 h 227647"/>
              <a:gd name="connsiteX16" fmla="*/ 51213 w 228155"/>
              <a:gd name="connsiteY16" fmla="*/ 153352 h 227647"/>
              <a:gd name="connsiteX17" fmla="*/ 35020 w 228155"/>
              <a:gd name="connsiteY17" fmla="*/ 207645 h 227647"/>
              <a:gd name="connsiteX18" fmla="*/ 40735 w 228155"/>
              <a:gd name="connsiteY18" fmla="*/ 224790 h 227647"/>
              <a:gd name="connsiteX19" fmla="*/ 58833 w 228155"/>
              <a:gd name="connsiteY19" fmla="*/ 224790 h 227647"/>
              <a:gd name="connsiteX20" fmla="*/ 104553 w 228155"/>
              <a:gd name="connsiteY20" fmla="*/ 192405 h 227647"/>
              <a:gd name="connsiteX21" fmla="*/ 122650 w 228155"/>
              <a:gd name="connsiteY21" fmla="*/ 192405 h 227647"/>
              <a:gd name="connsiteX22" fmla="*/ 168370 w 228155"/>
              <a:gd name="connsiteY22" fmla="*/ 224790 h 227647"/>
              <a:gd name="connsiteX23" fmla="*/ 186467 w 228155"/>
              <a:gd name="connsiteY23" fmla="*/ 224790 h 227647"/>
              <a:gd name="connsiteX24" fmla="*/ 192183 w 228155"/>
              <a:gd name="connsiteY24" fmla="*/ 207645 h 227647"/>
              <a:gd name="connsiteX25" fmla="*/ 175990 w 228155"/>
              <a:gd name="connsiteY25" fmla="*/ 153352 h 227647"/>
              <a:gd name="connsiteX26" fmla="*/ 180753 w 228155"/>
              <a:gd name="connsiteY26" fmla="*/ 137160 h 227647"/>
              <a:gd name="connsiteX27" fmla="*/ 222663 w 228155"/>
              <a:gd name="connsiteY27" fmla="*/ 100965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155" h="227647">
                <a:moveTo>
                  <a:pt x="222663" y="100965"/>
                </a:moveTo>
                <a:cubicBezTo>
                  <a:pt x="227425" y="96202"/>
                  <a:pt x="229330" y="89535"/>
                  <a:pt x="227425" y="83820"/>
                </a:cubicBezTo>
                <a:cubicBezTo>
                  <a:pt x="225520" y="78105"/>
                  <a:pt x="218853" y="73342"/>
                  <a:pt x="213138" y="73342"/>
                </a:cubicBezTo>
                <a:lnTo>
                  <a:pt x="160750" y="73342"/>
                </a:lnTo>
                <a:cubicBezTo>
                  <a:pt x="154083" y="73342"/>
                  <a:pt x="148367" y="68580"/>
                  <a:pt x="146463" y="62865"/>
                </a:cubicBezTo>
                <a:lnTo>
                  <a:pt x="129317" y="11430"/>
                </a:lnTo>
                <a:cubicBezTo>
                  <a:pt x="126460" y="4763"/>
                  <a:pt x="120745" y="0"/>
                  <a:pt x="114078" y="0"/>
                </a:cubicBezTo>
                <a:cubicBezTo>
                  <a:pt x="107410" y="0"/>
                  <a:pt x="101695" y="4763"/>
                  <a:pt x="98838" y="10477"/>
                </a:cubicBezTo>
                <a:lnTo>
                  <a:pt x="81692" y="61913"/>
                </a:lnTo>
                <a:cubicBezTo>
                  <a:pt x="79788" y="68580"/>
                  <a:pt x="74073" y="72390"/>
                  <a:pt x="67405" y="72390"/>
                </a:cubicBezTo>
                <a:lnTo>
                  <a:pt x="15017" y="72390"/>
                </a:lnTo>
                <a:cubicBezTo>
                  <a:pt x="8350" y="72390"/>
                  <a:pt x="2635" y="76200"/>
                  <a:pt x="730" y="82867"/>
                </a:cubicBezTo>
                <a:cubicBezTo>
                  <a:pt x="-1175" y="88583"/>
                  <a:pt x="730" y="96202"/>
                  <a:pt x="5492" y="100013"/>
                </a:cubicBezTo>
                <a:lnTo>
                  <a:pt x="23590" y="116205"/>
                </a:lnTo>
                <a:lnTo>
                  <a:pt x="46450" y="137160"/>
                </a:lnTo>
                <a:cubicBezTo>
                  <a:pt x="48355" y="139065"/>
                  <a:pt x="50260" y="141923"/>
                  <a:pt x="51213" y="144780"/>
                </a:cubicBezTo>
                <a:cubicBezTo>
                  <a:pt x="52165" y="147638"/>
                  <a:pt x="52165" y="150495"/>
                  <a:pt x="51213" y="153352"/>
                </a:cubicBezTo>
                <a:lnTo>
                  <a:pt x="35020" y="207645"/>
                </a:lnTo>
                <a:cubicBezTo>
                  <a:pt x="33115" y="214313"/>
                  <a:pt x="35020" y="220980"/>
                  <a:pt x="40735" y="224790"/>
                </a:cubicBezTo>
                <a:cubicBezTo>
                  <a:pt x="46450" y="228600"/>
                  <a:pt x="53117" y="228600"/>
                  <a:pt x="58833" y="224790"/>
                </a:cubicBezTo>
                <a:lnTo>
                  <a:pt x="104553" y="192405"/>
                </a:lnTo>
                <a:cubicBezTo>
                  <a:pt x="110267" y="188595"/>
                  <a:pt x="116935" y="188595"/>
                  <a:pt x="122650" y="192405"/>
                </a:cubicBezTo>
                <a:lnTo>
                  <a:pt x="168370" y="224790"/>
                </a:lnTo>
                <a:cubicBezTo>
                  <a:pt x="174085" y="228600"/>
                  <a:pt x="180753" y="228600"/>
                  <a:pt x="186467" y="224790"/>
                </a:cubicBezTo>
                <a:cubicBezTo>
                  <a:pt x="192183" y="220980"/>
                  <a:pt x="194088" y="213360"/>
                  <a:pt x="192183" y="207645"/>
                </a:cubicBezTo>
                <a:lnTo>
                  <a:pt x="175990" y="153352"/>
                </a:lnTo>
                <a:cubicBezTo>
                  <a:pt x="174085" y="147638"/>
                  <a:pt x="175990" y="140970"/>
                  <a:pt x="180753" y="137160"/>
                </a:cubicBezTo>
                <a:lnTo>
                  <a:pt x="222663" y="100965"/>
                </a:ln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65" name="Freeform: Shape 64">
            <a:extLst>
              <a:ext uri="{FF2B5EF4-FFF2-40B4-BE49-F238E27FC236}">
                <a16:creationId xmlns:a16="http://schemas.microsoft.com/office/drawing/2014/main" id="{509426E4-918B-4CF9-BE76-0C930B67C727}"/>
              </a:ext>
            </a:extLst>
          </p:cNvPr>
          <p:cNvSpPr/>
          <p:nvPr/>
        </p:nvSpPr>
        <p:spPr>
          <a:xfrm rot="21263723">
            <a:off x="3500169" y="4692769"/>
            <a:ext cx="224070" cy="268198"/>
          </a:xfrm>
          <a:custGeom>
            <a:avLst/>
            <a:gdLst>
              <a:gd name="connsiteX0" fmla="*/ 80963 w 161925"/>
              <a:gd name="connsiteY0" fmla="*/ 193815 h 193814"/>
              <a:gd name="connsiteX1" fmla="*/ 161925 w 161925"/>
              <a:gd name="connsiteY1" fmla="*/ 96907 h 193814"/>
              <a:gd name="connsiteX2" fmla="*/ 80963 w 161925"/>
              <a:gd name="connsiteY2" fmla="*/ 0 h 193814"/>
              <a:gd name="connsiteX3" fmla="*/ 0 w 161925"/>
              <a:gd name="connsiteY3" fmla="*/ 96907 h 193814"/>
              <a:gd name="connsiteX4" fmla="*/ 80963 w 161925"/>
              <a:gd name="connsiteY4" fmla="*/ 193815 h 1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93814">
                <a:moveTo>
                  <a:pt x="80963" y="193815"/>
                </a:moveTo>
                <a:cubicBezTo>
                  <a:pt x="92823" y="151407"/>
                  <a:pt x="122303" y="116121"/>
                  <a:pt x="161925" y="96907"/>
                </a:cubicBezTo>
                <a:cubicBezTo>
                  <a:pt x="122252" y="77756"/>
                  <a:pt x="92752" y="42446"/>
                  <a:pt x="80963" y="0"/>
                </a:cubicBezTo>
                <a:cubicBezTo>
                  <a:pt x="69099" y="42407"/>
                  <a:pt x="39621" y="77691"/>
                  <a:pt x="0" y="96907"/>
                </a:cubicBezTo>
                <a:cubicBezTo>
                  <a:pt x="39622" y="116121"/>
                  <a:pt x="69102" y="151407"/>
                  <a:pt x="80963" y="193815"/>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66" name="Freeform: Shape 65">
            <a:extLst>
              <a:ext uri="{FF2B5EF4-FFF2-40B4-BE49-F238E27FC236}">
                <a16:creationId xmlns:a16="http://schemas.microsoft.com/office/drawing/2014/main" id="{1ECA1878-0BB3-45D0-8314-9F527755A4BC}"/>
              </a:ext>
            </a:extLst>
          </p:cNvPr>
          <p:cNvSpPr/>
          <p:nvPr/>
        </p:nvSpPr>
        <p:spPr>
          <a:xfrm rot="171102">
            <a:off x="6018894" y="1540656"/>
            <a:ext cx="154212" cy="184528"/>
          </a:xfrm>
          <a:custGeom>
            <a:avLst/>
            <a:gdLst>
              <a:gd name="connsiteX0" fmla="*/ 55702 w 111442"/>
              <a:gd name="connsiteY0" fmla="*/ 0 h 133350"/>
              <a:gd name="connsiteX1" fmla="*/ 0 w 111442"/>
              <a:gd name="connsiteY1" fmla="*/ 66675 h 133350"/>
              <a:gd name="connsiteX2" fmla="*/ 55702 w 111442"/>
              <a:gd name="connsiteY2" fmla="*/ 133350 h 133350"/>
              <a:gd name="connsiteX3" fmla="*/ 111443 w 111442"/>
              <a:gd name="connsiteY3" fmla="*/ 66675 h 133350"/>
              <a:gd name="connsiteX4" fmla="*/ 55702 w 111442"/>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 h="133350">
                <a:moveTo>
                  <a:pt x="55702" y="0"/>
                </a:moveTo>
                <a:cubicBezTo>
                  <a:pt x="47546" y="29180"/>
                  <a:pt x="27263" y="53458"/>
                  <a:pt x="0" y="66675"/>
                </a:cubicBezTo>
                <a:cubicBezTo>
                  <a:pt x="27263" y="79892"/>
                  <a:pt x="47546" y="104170"/>
                  <a:pt x="55702" y="133350"/>
                </a:cubicBezTo>
                <a:cubicBezTo>
                  <a:pt x="63876" y="104168"/>
                  <a:pt x="84171" y="79892"/>
                  <a:pt x="111443" y="66675"/>
                </a:cubicBezTo>
                <a:cubicBezTo>
                  <a:pt x="84133" y="53507"/>
                  <a:pt x="63822" y="29210"/>
                  <a:pt x="55702" y="0"/>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67" name="Freeform: Shape 66">
            <a:extLst>
              <a:ext uri="{FF2B5EF4-FFF2-40B4-BE49-F238E27FC236}">
                <a16:creationId xmlns:a16="http://schemas.microsoft.com/office/drawing/2014/main" id="{BB84B62E-B5C4-4102-91E9-62DA57AFCBE1}"/>
              </a:ext>
            </a:extLst>
          </p:cNvPr>
          <p:cNvSpPr/>
          <p:nvPr/>
        </p:nvSpPr>
        <p:spPr>
          <a:xfrm rot="451263">
            <a:off x="9651049" y="647557"/>
            <a:ext cx="154212" cy="184528"/>
          </a:xfrm>
          <a:custGeom>
            <a:avLst/>
            <a:gdLst>
              <a:gd name="connsiteX0" fmla="*/ 55702 w 111442"/>
              <a:gd name="connsiteY0" fmla="*/ 0 h 133350"/>
              <a:gd name="connsiteX1" fmla="*/ 0 w 111442"/>
              <a:gd name="connsiteY1" fmla="*/ 66675 h 133350"/>
              <a:gd name="connsiteX2" fmla="*/ 55702 w 111442"/>
              <a:gd name="connsiteY2" fmla="*/ 133350 h 133350"/>
              <a:gd name="connsiteX3" fmla="*/ 111443 w 111442"/>
              <a:gd name="connsiteY3" fmla="*/ 66675 h 133350"/>
              <a:gd name="connsiteX4" fmla="*/ 55702 w 111442"/>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 h="133350">
                <a:moveTo>
                  <a:pt x="55702" y="0"/>
                </a:moveTo>
                <a:cubicBezTo>
                  <a:pt x="47546" y="29180"/>
                  <a:pt x="27263" y="53458"/>
                  <a:pt x="0" y="66675"/>
                </a:cubicBezTo>
                <a:cubicBezTo>
                  <a:pt x="27263" y="79892"/>
                  <a:pt x="47546" y="104170"/>
                  <a:pt x="55702" y="133350"/>
                </a:cubicBezTo>
                <a:cubicBezTo>
                  <a:pt x="63876" y="104168"/>
                  <a:pt x="84171" y="79892"/>
                  <a:pt x="111443" y="66675"/>
                </a:cubicBezTo>
                <a:cubicBezTo>
                  <a:pt x="84133" y="53507"/>
                  <a:pt x="63822" y="29210"/>
                  <a:pt x="55702" y="0"/>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68" name="Freeform: Shape 67">
            <a:extLst>
              <a:ext uri="{FF2B5EF4-FFF2-40B4-BE49-F238E27FC236}">
                <a16:creationId xmlns:a16="http://schemas.microsoft.com/office/drawing/2014/main" id="{9D54E47E-89A9-43D0-BC40-2F9D485AE602}"/>
              </a:ext>
            </a:extLst>
          </p:cNvPr>
          <p:cNvSpPr/>
          <p:nvPr/>
        </p:nvSpPr>
        <p:spPr>
          <a:xfrm rot="21329349">
            <a:off x="6923360" y="278264"/>
            <a:ext cx="224070" cy="268198"/>
          </a:xfrm>
          <a:custGeom>
            <a:avLst/>
            <a:gdLst>
              <a:gd name="connsiteX0" fmla="*/ 80963 w 161925"/>
              <a:gd name="connsiteY0" fmla="*/ 193815 h 193814"/>
              <a:gd name="connsiteX1" fmla="*/ 161925 w 161925"/>
              <a:gd name="connsiteY1" fmla="*/ 96907 h 193814"/>
              <a:gd name="connsiteX2" fmla="*/ 80963 w 161925"/>
              <a:gd name="connsiteY2" fmla="*/ 0 h 193814"/>
              <a:gd name="connsiteX3" fmla="*/ 0 w 161925"/>
              <a:gd name="connsiteY3" fmla="*/ 96907 h 193814"/>
              <a:gd name="connsiteX4" fmla="*/ 80963 w 161925"/>
              <a:gd name="connsiteY4" fmla="*/ 193815 h 1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93814">
                <a:moveTo>
                  <a:pt x="80963" y="193815"/>
                </a:moveTo>
                <a:cubicBezTo>
                  <a:pt x="92823" y="151407"/>
                  <a:pt x="122303" y="116121"/>
                  <a:pt x="161925" y="96907"/>
                </a:cubicBezTo>
                <a:cubicBezTo>
                  <a:pt x="122252" y="77756"/>
                  <a:pt x="92752" y="42446"/>
                  <a:pt x="80963" y="0"/>
                </a:cubicBezTo>
                <a:cubicBezTo>
                  <a:pt x="69099" y="42407"/>
                  <a:pt x="39621" y="77691"/>
                  <a:pt x="0" y="96907"/>
                </a:cubicBezTo>
                <a:cubicBezTo>
                  <a:pt x="39622" y="116121"/>
                  <a:pt x="69102" y="151407"/>
                  <a:pt x="80963" y="193815"/>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69" name="Freeform: Shape 68">
            <a:extLst>
              <a:ext uri="{FF2B5EF4-FFF2-40B4-BE49-F238E27FC236}">
                <a16:creationId xmlns:a16="http://schemas.microsoft.com/office/drawing/2014/main" id="{17D11D22-016D-4C25-9619-8B2C474EB318}"/>
              </a:ext>
            </a:extLst>
          </p:cNvPr>
          <p:cNvSpPr/>
          <p:nvPr/>
        </p:nvSpPr>
        <p:spPr>
          <a:xfrm rot="20872275">
            <a:off x="8777884" y="1262939"/>
            <a:ext cx="228155" cy="227647"/>
          </a:xfrm>
          <a:custGeom>
            <a:avLst/>
            <a:gdLst>
              <a:gd name="connsiteX0" fmla="*/ 222663 w 228155"/>
              <a:gd name="connsiteY0" fmla="*/ 100965 h 227647"/>
              <a:gd name="connsiteX1" fmla="*/ 227425 w 228155"/>
              <a:gd name="connsiteY1" fmla="*/ 83820 h 227647"/>
              <a:gd name="connsiteX2" fmla="*/ 213138 w 228155"/>
              <a:gd name="connsiteY2" fmla="*/ 73342 h 227647"/>
              <a:gd name="connsiteX3" fmla="*/ 160750 w 228155"/>
              <a:gd name="connsiteY3" fmla="*/ 73342 h 227647"/>
              <a:gd name="connsiteX4" fmla="*/ 146463 w 228155"/>
              <a:gd name="connsiteY4" fmla="*/ 62865 h 227647"/>
              <a:gd name="connsiteX5" fmla="*/ 129317 w 228155"/>
              <a:gd name="connsiteY5" fmla="*/ 11430 h 227647"/>
              <a:gd name="connsiteX6" fmla="*/ 114078 w 228155"/>
              <a:gd name="connsiteY6" fmla="*/ 0 h 227647"/>
              <a:gd name="connsiteX7" fmla="*/ 98838 w 228155"/>
              <a:gd name="connsiteY7" fmla="*/ 10477 h 227647"/>
              <a:gd name="connsiteX8" fmla="*/ 81692 w 228155"/>
              <a:gd name="connsiteY8" fmla="*/ 61913 h 227647"/>
              <a:gd name="connsiteX9" fmla="*/ 67405 w 228155"/>
              <a:gd name="connsiteY9" fmla="*/ 72390 h 227647"/>
              <a:gd name="connsiteX10" fmla="*/ 15017 w 228155"/>
              <a:gd name="connsiteY10" fmla="*/ 72390 h 227647"/>
              <a:gd name="connsiteX11" fmla="*/ 730 w 228155"/>
              <a:gd name="connsiteY11" fmla="*/ 82867 h 227647"/>
              <a:gd name="connsiteX12" fmla="*/ 5492 w 228155"/>
              <a:gd name="connsiteY12" fmla="*/ 100013 h 227647"/>
              <a:gd name="connsiteX13" fmla="*/ 23590 w 228155"/>
              <a:gd name="connsiteY13" fmla="*/ 116205 h 227647"/>
              <a:gd name="connsiteX14" fmla="*/ 46450 w 228155"/>
              <a:gd name="connsiteY14" fmla="*/ 137160 h 227647"/>
              <a:gd name="connsiteX15" fmla="*/ 51213 w 228155"/>
              <a:gd name="connsiteY15" fmla="*/ 144780 h 227647"/>
              <a:gd name="connsiteX16" fmla="*/ 51213 w 228155"/>
              <a:gd name="connsiteY16" fmla="*/ 153352 h 227647"/>
              <a:gd name="connsiteX17" fmla="*/ 35020 w 228155"/>
              <a:gd name="connsiteY17" fmla="*/ 207645 h 227647"/>
              <a:gd name="connsiteX18" fmla="*/ 40735 w 228155"/>
              <a:gd name="connsiteY18" fmla="*/ 224790 h 227647"/>
              <a:gd name="connsiteX19" fmla="*/ 58833 w 228155"/>
              <a:gd name="connsiteY19" fmla="*/ 224790 h 227647"/>
              <a:gd name="connsiteX20" fmla="*/ 104553 w 228155"/>
              <a:gd name="connsiteY20" fmla="*/ 192405 h 227647"/>
              <a:gd name="connsiteX21" fmla="*/ 122650 w 228155"/>
              <a:gd name="connsiteY21" fmla="*/ 192405 h 227647"/>
              <a:gd name="connsiteX22" fmla="*/ 168370 w 228155"/>
              <a:gd name="connsiteY22" fmla="*/ 224790 h 227647"/>
              <a:gd name="connsiteX23" fmla="*/ 186467 w 228155"/>
              <a:gd name="connsiteY23" fmla="*/ 224790 h 227647"/>
              <a:gd name="connsiteX24" fmla="*/ 192183 w 228155"/>
              <a:gd name="connsiteY24" fmla="*/ 207645 h 227647"/>
              <a:gd name="connsiteX25" fmla="*/ 175990 w 228155"/>
              <a:gd name="connsiteY25" fmla="*/ 153352 h 227647"/>
              <a:gd name="connsiteX26" fmla="*/ 180753 w 228155"/>
              <a:gd name="connsiteY26" fmla="*/ 137160 h 227647"/>
              <a:gd name="connsiteX27" fmla="*/ 222663 w 228155"/>
              <a:gd name="connsiteY27" fmla="*/ 100965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155" h="227647">
                <a:moveTo>
                  <a:pt x="222663" y="100965"/>
                </a:moveTo>
                <a:cubicBezTo>
                  <a:pt x="227425" y="96202"/>
                  <a:pt x="229330" y="89535"/>
                  <a:pt x="227425" y="83820"/>
                </a:cubicBezTo>
                <a:cubicBezTo>
                  <a:pt x="225520" y="78105"/>
                  <a:pt x="218853" y="73342"/>
                  <a:pt x="213138" y="73342"/>
                </a:cubicBezTo>
                <a:lnTo>
                  <a:pt x="160750" y="73342"/>
                </a:lnTo>
                <a:cubicBezTo>
                  <a:pt x="154083" y="73342"/>
                  <a:pt x="148367" y="68580"/>
                  <a:pt x="146463" y="62865"/>
                </a:cubicBezTo>
                <a:lnTo>
                  <a:pt x="129317" y="11430"/>
                </a:lnTo>
                <a:cubicBezTo>
                  <a:pt x="126460" y="4763"/>
                  <a:pt x="120745" y="0"/>
                  <a:pt x="114078" y="0"/>
                </a:cubicBezTo>
                <a:cubicBezTo>
                  <a:pt x="107410" y="0"/>
                  <a:pt x="101695" y="4763"/>
                  <a:pt x="98838" y="10477"/>
                </a:cubicBezTo>
                <a:lnTo>
                  <a:pt x="81692" y="61913"/>
                </a:lnTo>
                <a:cubicBezTo>
                  <a:pt x="79788" y="68580"/>
                  <a:pt x="74073" y="72390"/>
                  <a:pt x="67405" y="72390"/>
                </a:cubicBezTo>
                <a:lnTo>
                  <a:pt x="15017" y="72390"/>
                </a:lnTo>
                <a:cubicBezTo>
                  <a:pt x="8350" y="72390"/>
                  <a:pt x="2635" y="76200"/>
                  <a:pt x="730" y="82867"/>
                </a:cubicBezTo>
                <a:cubicBezTo>
                  <a:pt x="-1175" y="88583"/>
                  <a:pt x="730" y="96202"/>
                  <a:pt x="5492" y="100013"/>
                </a:cubicBezTo>
                <a:lnTo>
                  <a:pt x="23590" y="116205"/>
                </a:lnTo>
                <a:lnTo>
                  <a:pt x="46450" y="137160"/>
                </a:lnTo>
                <a:cubicBezTo>
                  <a:pt x="48355" y="139065"/>
                  <a:pt x="50260" y="141923"/>
                  <a:pt x="51213" y="144780"/>
                </a:cubicBezTo>
                <a:cubicBezTo>
                  <a:pt x="52165" y="147638"/>
                  <a:pt x="52165" y="150495"/>
                  <a:pt x="51213" y="153352"/>
                </a:cubicBezTo>
                <a:lnTo>
                  <a:pt x="35020" y="207645"/>
                </a:lnTo>
                <a:cubicBezTo>
                  <a:pt x="33115" y="214313"/>
                  <a:pt x="35020" y="220980"/>
                  <a:pt x="40735" y="224790"/>
                </a:cubicBezTo>
                <a:cubicBezTo>
                  <a:pt x="46450" y="228600"/>
                  <a:pt x="53117" y="228600"/>
                  <a:pt x="58833" y="224790"/>
                </a:cubicBezTo>
                <a:lnTo>
                  <a:pt x="104553" y="192405"/>
                </a:lnTo>
                <a:cubicBezTo>
                  <a:pt x="110267" y="188595"/>
                  <a:pt x="116935" y="188595"/>
                  <a:pt x="122650" y="192405"/>
                </a:cubicBezTo>
                <a:lnTo>
                  <a:pt x="168370" y="224790"/>
                </a:lnTo>
                <a:cubicBezTo>
                  <a:pt x="174085" y="228600"/>
                  <a:pt x="180753" y="228600"/>
                  <a:pt x="186467" y="224790"/>
                </a:cubicBezTo>
                <a:cubicBezTo>
                  <a:pt x="192183" y="220980"/>
                  <a:pt x="194088" y="213360"/>
                  <a:pt x="192183" y="207645"/>
                </a:cubicBezTo>
                <a:lnTo>
                  <a:pt x="175990" y="153352"/>
                </a:lnTo>
                <a:cubicBezTo>
                  <a:pt x="174085" y="147638"/>
                  <a:pt x="175990" y="140970"/>
                  <a:pt x="180753" y="137160"/>
                </a:cubicBezTo>
                <a:lnTo>
                  <a:pt x="222663" y="100965"/>
                </a:ln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0" name="Freeform: Shape 69">
            <a:extLst>
              <a:ext uri="{FF2B5EF4-FFF2-40B4-BE49-F238E27FC236}">
                <a16:creationId xmlns:a16="http://schemas.microsoft.com/office/drawing/2014/main" id="{4C990BB4-D80C-4516-9527-D283E3CDC737}"/>
              </a:ext>
            </a:extLst>
          </p:cNvPr>
          <p:cNvSpPr/>
          <p:nvPr/>
        </p:nvSpPr>
        <p:spPr>
          <a:xfrm rot="21064378">
            <a:off x="10384178" y="5708015"/>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1" name="Freeform: Shape 70">
            <a:extLst>
              <a:ext uri="{FF2B5EF4-FFF2-40B4-BE49-F238E27FC236}">
                <a16:creationId xmlns:a16="http://schemas.microsoft.com/office/drawing/2014/main" id="{3759954A-A2BA-4E03-8B27-15DC42BD3FBB}"/>
              </a:ext>
            </a:extLst>
          </p:cNvPr>
          <p:cNvSpPr/>
          <p:nvPr/>
        </p:nvSpPr>
        <p:spPr>
          <a:xfrm rot="21246323">
            <a:off x="4277183" y="6282439"/>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2" name="Freeform: Shape 71">
            <a:extLst>
              <a:ext uri="{FF2B5EF4-FFF2-40B4-BE49-F238E27FC236}">
                <a16:creationId xmlns:a16="http://schemas.microsoft.com/office/drawing/2014/main" id="{98FDF0B8-E50D-4BDE-8173-8D7A1C43C22F}"/>
              </a:ext>
            </a:extLst>
          </p:cNvPr>
          <p:cNvSpPr/>
          <p:nvPr/>
        </p:nvSpPr>
        <p:spPr>
          <a:xfrm>
            <a:off x="10775084" y="2551087"/>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3" name="Freeform: Shape 72">
            <a:extLst>
              <a:ext uri="{FF2B5EF4-FFF2-40B4-BE49-F238E27FC236}">
                <a16:creationId xmlns:a16="http://schemas.microsoft.com/office/drawing/2014/main" id="{FD1FF218-89EC-4695-BE81-F9400A800E91}"/>
              </a:ext>
            </a:extLst>
          </p:cNvPr>
          <p:cNvSpPr/>
          <p:nvPr/>
        </p:nvSpPr>
        <p:spPr>
          <a:xfrm rot="21395092">
            <a:off x="11184599" y="4590203"/>
            <a:ext cx="154212" cy="184528"/>
          </a:xfrm>
          <a:custGeom>
            <a:avLst/>
            <a:gdLst>
              <a:gd name="connsiteX0" fmla="*/ 55702 w 111442"/>
              <a:gd name="connsiteY0" fmla="*/ 0 h 133350"/>
              <a:gd name="connsiteX1" fmla="*/ 0 w 111442"/>
              <a:gd name="connsiteY1" fmla="*/ 66675 h 133350"/>
              <a:gd name="connsiteX2" fmla="*/ 55702 w 111442"/>
              <a:gd name="connsiteY2" fmla="*/ 133350 h 133350"/>
              <a:gd name="connsiteX3" fmla="*/ 111443 w 111442"/>
              <a:gd name="connsiteY3" fmla="*/ 66675 h 133350"/>
              <a:gd name="connsiteX4" fmla="*/ 55702 w 111442"/>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 h="133350">
                <a:moveTo>
                  <a:pt x="55702" y="0"/>
                </a:moveTo>
                <a:cubicBezTo>
                  <a:pt x="47546" y="29180"/>
                  <a:pt x="27263" y="53458"/>
                  <a:pt x="0" y="66675"/>
                </a:cubicBezTo>
                <a:cubicBezTo>
                  <a:pt x="27263" y="79892"/>
                  <a:pt x="47546" y="104170"/>
                  <a:pt x="55702" y="133350"/>
                </a:cubicBezTo>
                <a:cubicBezTo>
                  <a:pt x="63876" y="104168"/>
                  <a:pt x="84171" y="79892"/>
                  <a:pt x="111443" y="66675"/>
                </a:cubicBezTo>
                <a:cubicBezTo>
                  <a:pt x="84133" y="53507"/>
                  <a:pt x="63822" y="29210"/>
                  <a:pt x="55702" y="0"/>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4" name="Freeform: Shape 73">
            <a:extLst>
              <a:ext uri="{FF2B5EF4-FFF2-40B4-BE49-F238E27FC236}">
                <a16:creationId xmlns:a16="http://schemas.microsoft.com/office/drawing/2014/main" id="{77F52627-B88F-493D-937F-F0568BC60857}"/>
              </a:ext>
            </a:extLst>
          </p:cNvPr>
          <p:cNvSpPr/>
          <p:nvPr/>
        </p:nvSpPr>
        <p:spPr>
          <a:xfrm rot="20920888">
            <a:off x="11375466" y="6291898"/>
            <a:ext cx="158545" cy="158192"/>
          </a:xfrm>
          <a:custGeom>
            <a:avLst/>
            <a:gdLst>
              <a:gd name="connsiteX0" fmla="*/ 222663 w 228155"/>
              <a:gd name="connsiteY0" fmla="*/ 100965 h 227647"/>
              <a:gd name="connsiteX1" fmla="*/ 227425 w 228155"/>
              <a:gd name="connsiteY1" fmla="*/ 83820 h 227647"/>
              <a:gd name="connsiteX2" fmla="*/ 213138 w 228155"/>
              <a:gd name="connsiteY2" fmla="*/ 73342 h 227647"/>
              <a:gd name="connsiteX3" fmla="*/ 160750 w 228155"/>
              <a:gd name="connsiteY3" fmla="*/ 73342 h 227647"/>
              <a:gd name="connsiteX4" fmla="*/ 146463 w 228155"/>
              <a:gd name="connsiteY4" fmla="*/ 62865 h 227647"/>
              <a:gd name="connsiteX5" fmla="*/ 129317 w 228155"/>
              <a:gd name="connsiteY5" fmla="*/ 11430 h 227647"/>
              <a:gd name="connsiteX6" fmla="*/ 114078 w 228155"/>
              <a:gd name="connsiteY6" fmla="*/ 0 h 227647"/>
              <a:gd name="connsiteX7" fmla="*/ 98838 w 228155"/>
              <a:gd name="connsiteY7" fmla="*/ 10477 h 227647"/>
              <a:gd name="connsiteX8" fmla="*/ 81692 w 228155"/>
              <a:gd name="connsiteY8" fmla="*/ 61913 h 227647"/>
              <a:gd name="connsiteX9" fmla="*/ 67405 w 228155"/>
              <a:gd name="connsiteY9" fmla="*/ 72390 h 227647"/>
              <a:gd name="connsiteX10" fmla="*/ 15017 w 228155"/>
              <a:gd name="connsiteY10" fmla="*/ 72390 h 227647"/>
              <a:gd name="connsiteX11" fmla="*/ 730 w 228155"/>
              <a:gd name="connsiteY11" fmla="*/ 82867 h 227647"/>
              <a:gd name="connsiteX12" fmla="*/ 5492 w 228155"/>
              <a:gd name="connsiteY12" fmla="*/ 100013 h 227647"/>
              <a:gd name="connsiteX13" fmla="*/ 23590 w 228155"/>
              <a:gd name="connsiteY13" fmla="*/ 116205 h 227647"/>
              <a:gd name="connsiteX14" fmla="*/ 46450 w 228155"/>
              <a:gd name="connsiteY14" fmla="*/ 137160 h 227647"/>
              <a:gd name="connsiteX15" fmla="*/ 51213 w 228155"/>
              <a:gd name="connsiteY15" fmla="*/ 144780 h 227647"/>
              <a:gd name="connsiteX16" fmla="*/ 51213 w 228155"/>
              <a:gd name="connsiteY16" fmla="*/ 153352 h 227647"/>
              <a:gd name="connsiteX17" fmla="*/ 35020 w 228155"/>
              <a:gd name="connsiteY17" fmla="*/ 207645 h 227647"/>
              <a:gd name="connsiteX18" fmla="*/ 40735 w 228155"/>
              <a:gd name="connsiteY18" fmla="*/ 224790 h 227647"/>
              <a:gd name="connsiteX19" fmla="*/ 58833 w 228155"/>
              <a:gd name="connsiteY19" fmla="*/ 224790 h 227647"/>
              <a:gd name="connsiteX20" fmla="*/ 104553 w 228155"/>
              <a:gd name="connsiteY20" fmla="*/ 192405 h 227647"/>
              <a:gd name="connsiteX21" fmla="*/ 122650 w 228155"/>
              <a:gd name="connsiteY21" fmla="*/ 192405 h 227647"/>
              <a:gd name="connsiteX22" fmla="*/ 168370 w 228155"/>
              <a:gd name="connsiteY22" fmla="*/ 224790 h 227647"/>
              <a:gd name="connsiteX23" fmla="*/ 186467 w 228155"/>
              <a:gd name="connsiteY23" fmla="*/ 224790 h 227647"/>
              <a:gd name="connsiteX24" fmla="*/ 192183 w 228155"/>
              <a:gd name="connsiteY24" fmla="*/ 207645 h 227647"/>
              <a:gd name="connsiteX25" fmla="*/ 175990 w 228155"/>
              <a:gd name="connsiteY25" fmla="*/ 153352 h 227647"/>
              <a:gd name="connsiteX26" fmla="*/ 180753 w 228155"/>
              <a:gd name="connsiteY26" fmla="*/ 137160 h 227647"/>
              <a:gd name="connsiteX27" fmla="*/ 222663 w 228155"/>
              <a:gd name="connsiteY27" fmla="*/ 100965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155" h="227647">
                <a:moveTo>
                  <a:pt x="222663" y="100965"/>
                </a:moveTo>
                <a:cubicBezTo>
                  <a:pt x="227425" y="96202"/>
                  <a:pt x="229330" y="89535"/>
                  <a:pt x="227425" y="83820"/>
                </a:cubicBezTo>
                <a:cubicBezTo>
                  <a:pt x="225520" y="78105"/>
                  <a:pt x="218853" y="73342"/>
                  <a:pt x="213138" y="73342"/>
                </a:cubicBezTo>
                <a:lnTo>
                  <a:pt x="160750" y="73342"/>
                </a:lnTo>
                <a:cubicBezTo>
                  <a:pt x="154083" y="73342"/>
                  <a:pt x="148367" y="68580"/>
                  <a:pt x="146463" y="62865"/>
                </a:cubicBezTo>
                <a:lnTo>
                  <a:pt x="129317" y="11430"/>
                </a:lnTo>
                <a:cubicBezTo>
                  <a:pt x="126460" y="4763"/>
                  <a:pt x="120745" y="0"/>
                  <a:pt x="114078" y="0"/>
                </a:cubicBezTo>
                <a:cubicBezTo>
                  <a:pt x="107410" y="0"/>
                  <a:pt x="101695" y="4763"/>
                  <a:pt x="98838" y="10477"/>
                </a:cubicBezTo>
                <a:lnTo>
                  <a:pt x="81692" y="61913"/>
                </a:lnTo>
                <a:cubicBezTo>
                  <a:pt x="79788" y="68580"/>
                  <a:pt x="74073" y="72390"/>
                  <a:pt x="67405" y="72390"/>
                </a:cubicBezTo>
                <a:lnTo>
                  <a:pt x="15017" y="72390"/>
                </a:lnTo>
                <a:cubicBezTo>
                  <a:pt x="8350" y="72390"/>
                  <a:pt x="2635" y="76200"/>
                  <a:pt x="730" y="82867"/>
                </a:cubicBezTo>
                <a:cubicBezTo>
                  <a:pt x="-1175" y="88583"/>
                  <a:pt x="730" y="96202"/>
                  <a:pt x="5492" y="100013"/>
                </a:cubicBezTo>
                <a:lnTo>
                  <a:pt x="23590" y="116205"/>
                </a:lnTo>
                <a:lnTo>
                  <a:pt x="46450" y="137160"/>
                </a:lnTo>
                <a:cubicBezTo>
                  <a:pt x="48355" y="139065"/>
                  <a:pt x="50260" y="141923"/>
                  <a:pt x="51213" y="144780"/>
                </a:cubicBezTo>
                <a:cubicBezTo>
                  <a:pt x="52165" y="147638"/>
                  <a:pt x="52165" y="150495"/>
                  <a:pt x="51213" y="153352"/>
                </a:cubicBezTo>
                <a:lnTo>
                  <a:pt x="35020" y="207645"/>
                </a:lnTo>
                <a:cubicBezTo>
                  <a:pt x="33115" y="214313"/>
                  <a:pt x="35020" y="220980"/>
                  <a:pt x="40735" y="224790"/>
                </a:cubicBezTo>
                <a:cubicBezTo>
                  <a:pt x="46450" y="228600"/>
                  <a:pt x="53117" y="228600"/>
                  <a:pt x="58833" y="224790"/>
                </a:cubicBezTo>
                <a:lnTo>
                  <a:pt x="104553" y="192405"/>
                </a:lnTo>
                <a:cubicBezTo>
                  <a:pt x="110267" y="188595"/>
                  <a:pt x="116935" y="188595"/>
                  <a:pt x="122650" y="192405"/>
                </a:cubicBezTo>
                <a:lnTo>
                  <a:pt x="168370" y="224790"/>
                </a:lnTo>
                <a:cubicBezTo>
                  <a:pt x="174085" y="228600"/>
                  <a:pt x="180753" y="228600"/>
                  <a:pt x="186467" y="224790"/>
                </a:cubicBezTo>
                <a:cubicBezTo>
                  <a:pt x="192183" y="220980"/>
                  <a:pt x="194088" y="213360"/>
                  <a:pt x="192183" y="207645"/>
                </a:cubicBezTo>
                <a:lnTo>
                  <a:pt x="175990" y="153352"/>
                </a:lnTo>
                <a:cubicBezTo>
                  <a:pt x="174085" y="147638"/>
                  <a:pt x="175990" y="140970"/>
                  <a:pt x="180753" y="137160"/>
                </a:cubicBezTo>
                <a:lnTo>
                  <a:pt x="222663" y="100965"/>
                </a:ln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6" name="Freeform: Shape 75">
            <a:extLst>
              <a:ext uri="{FF2B5EF4-FFF2-40B4-BE49-F238E27FC236}">
                <a16:creationId xmlns:a16="http://schemas.microsoft.com/office/drawing/2014/main" id="{A124BCC6-DC34-44DC-86A5-19FB004B62FA}"/>
              </a:ext>
            </a:extLst>
          </p:cNvPr>
          <p:cNvSpPr/>
          <p:nvPr/>
        </p:nvSpPr>
        <p:spPr>
          <a:xfrm rot="21250188">
            <a:off x="1213415" y="2378876"/>
            <a:ext cx="158545" cy="158192"/>
          </a:xfrm>
          <a:custGeom>
            <a:avLst/>
            <a:gdLst>
              <a:gd name="connsiteX0" fmla="*/ 222663 w 228155"/>
              <a:gd name="connsiteY0" fmla="*/ 100965 h 227647"/>
              <a:gd name="connsiteX1" fmla="*/ 227425 w 228155"/>
              <a:gd name="connsiteY1" fmla="*/ 83820 h 227647"/>
              <a:gd name="connsiteX2" fmla="*/ 213138 w 228155"/>
              <a:gd name="connsiteY2" fmla="*/ 73342 h 227647"/>
              <a:gd name="connsiteX3" fmla="*/ 160750 w 228155"/>
              <a:gd name="connsiteY3" fmla="*/ 73342 h 227647"/>
              <a:gd name="connsiteX4" fmla="*/ 146463 w 228155"/>
              <a:gd name="connsiteY4" fmla="*/ 62865 h 227647"/>
              <a:gd name="connsiteX5" fmla="*/ 129317 w 228155"/>
              <a:gd name="connsiteY5" fmla="*/ 11430 h 227647"/>
              <a:gd name="connsiteX6" fmla="*/ 114078 w 228155"/>
              <a:gd name="connsiteY6" fmla="*/ 0 h 227647"/>
              <a:gd name="connsiteX7" fmla="*/ 98838 w 228155"/>
              <a:gd name="connsiteY7" fmla="*/ 10477 h 227647"/>
              <a:gd name="connsiteX8" fmla="*/ 81692 w 228155"/>
              <a:gd name="connsiteY8" fmla="*/ 61913 h 227647"/>
              <a:gd name="connsiteX9" fmla="*/ 67405 w 228155"/>
              <a:gd name="connsiteY9" fmla="*/ 72390 h 227647"/>
              <a:gd name="connsiteX10" fmla="*/ 15017 w 228155"/>
              <a:gd name="connsiteY10" fmla="*/ 72390 h 227647"/>
              <a:gd name="connsiteX11" fmla="*/ 730 w 228155"/>
              <a:gd name="connsiteY11" fmla="*/ 82867 h 227647"/>
              <a:gd name="connsiteX12" fmla="*/ 5492 w 228155"/>
              <a:gd name="connsiteY12" fmla="*/ 100013 h 227647"/>
              <a:gd name="connsiteX13" fmla="*/ 23590 w 228155"/>
              <a:gd name="connsiteY13" fmla="*/ 116205 h 227647"/>
              <a:gd name="connsiteX14" fmla="*/ 46450 w 228155"/>
              <a:gd name="connsiteY14" fmla="*/ 137160 h 227647"/>
              <a:gd name="connsiteX15" fmla="*/ 51213 w 228155"/>
              <a:gd name="connsiteY15" fmla="*/ 144780 h 227647"/>
              <a:gd name="connsiteX16" fmla="*/ 51213 w 228155"/>
              <a:gd name="connsiteY16" fmla="*/ 153352 h 227647"/>
              <a:gd name="connsiteX17" fmla="*/ 35020 w 228155"/>
              <a:gd name="connsiteY17" fmla="*/ 207645 h 227647"/>
              <a:gd name="connsiteX18" fmla="*/ 40735 w 228155"/>
              <a:gd name="connsiteY18" fmla="*/ 224790 h 227647"/>
              <a:gd name="connsiteX19" fmla="*/ 58833 w 228155"/>
              <a:gd name="connsiteY19" fmla="*/ 224790 h 227647"/>
              <a:gd name="connsiteX20" fmla="*/ 104553 w 228155"/>
              <a:gd name="connsiteY20" fmla="*/ 192405 h 227647"/>
              <a:gd name="connsiteX21" fmla="*/ 122650 w 228155"/>
              <a:gd name="connsiteY21" fmla="*/ 192405 h 227647"/>
              <a:gd name="connsiteX22" fmla="*/ 168370 w 228155"/>
              <a:gd name="connsiteY22" fmla="*/ 224790 h 227647"/>
              <a:gd name="connsiteX23" fmla="*/ 186467 w 228155"/>
              <a:gd name="connsiteY23" fmla="*/ 224790 h 227647"/>
              <a:gd name="connsiteX24" fmla="*/ 192183 w 228155"/>
              <a:gd name="connsiteY24" fmla="*/ 207645 h 227647"/>
              <a:gd name="connsiteX25" fmla="*/ 175990 w 228155"/>
              <a:gd name="connsiteY25" fmla="*/ 153352 h 227647"/>
              <a:gd name="connsiteX26" fmla="*/ 180753 w 228155"/>
              <a:gd name="connsiteY26" fmla="*/ 137160 h 227647"/>
              <a:gd name="connsiteX27" fmla="*/ 222663 w 228155"/>
              <a:gd name="connsiteY27" fmla="*/ 100965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155" h="227647">
                <a:moveTo>
                  <a:pt x="222663" y="100965"/>
                </a:moveTo>
                <a:cubicBezTo>
                  <a:pt x="227425" y="96202"/>
                  <a:pt x="229330" y="89535"/>
                  <a:pt x="227425" y="83820"/>
                </a:cubicBezTo>
                <a:cubicBezTo>
                  <a:pt x="225520" y="78105"/>
                  <a:pt x="218853" y="73342"/>
                  <a:pt x="213138" y="73342"/>
                </a:cubicBezTo>
                <a:lnTo>
                  <a:pt x="160750" y="73342"/>
                </a:lnTo>
                <a:cubicBezTo>
                  <a:pt x="154083" y="73342"/>
                  <a:pt x="148367" y="68580"/>
                  <a:pt x="146463" y="62865"/>
                </a:cubicBezTo>
                <a:lnTo>
                  <a:pt x="129317" y="11430"/>
                </a:lnTo>
                <a:cubicBezTo>
                  <a:pt x="126460" y="4763"/>
                  <a:pt x="120745" y="0"/>
                  <a:pt x="114078" y="0"/>
                </a:cubicBezTo>
                <a:cubicBezTo>
                  <a:pt x="107410" y="0"/>
                  <a:pt x="101695" y="4763"/>
                  <a:pt x="98838" y="10477"/>
                </a:cubicBezTo>
                <a:lnTo>
                  <a:pt x="81692" y="61913"/>
                </a:lnTo>
                <a:cubicBezTo>
                  <a:pt x="79788" y="68580"/>
                  <a:pt x="74073" y="72390"/>
                  <a:pt x="67405" y="72390"/>
                </a:cubicBezTo>
                <a:lnTo>
                  <a:pt x="15017" y="72390"/>
                </a:lnTo>
                <a:cubicBezTo>
                  <a:pt x="8350" y="72390"/>
                  <a:pt x="2635" y="76200"/>
                  <a:pt x="730" y="82867"/>
                </a:cubicBezTo>
                <a:cubicBezTo>
                  <a:pt x="-1175" y="88583"/>
                  <a:pt x="730" y="96202"/>
                  <a:pt x="5492" y="100013"/>
                </a:cubicBezTo>
                <a:lnTo>
                  <a:pt x="23590" y="116205"/>
                </a:lnTo>
                <a:lnTo>
                  <a:pt x="46450" y="137160"/>
                </a:lnTo>
                <a:cubicBezTo>
                  <a:pt x="48355" y="139065"/>
                  <a:pt x="50260" y="141923"/>
                  <a:pt x="51213" y="144780"/>
                </a:cubicBezTo>
                <a:cubicBezTo>
                  <a:pt x="52165" y="147638"/>
                  <a:pt x="52165" y="150495"/>
                  <a:pt x="51213" y="153352"/>
                </a:cubicBezTo>
                <a:lnTo>
                  <a:pt x="35020" y="207645"/>
                </a:lnTo>
                <a:cubicBezTo>
                  <a:pt x="33115" y="214313"/>
                  <a:pt x="35020" y="220980"/>
                  <a:pt x="40735" y="224790"/>
                </a:cubicBezTo>
                <a:cubicBezTo>
                  <a:pt x="46450" y="228600"/>
                  <a:pt x="53117" y="228600"/>
                  <a:pt x="58833" y="224790"/>
                </a:cubicBezTo>
                <a:lnTo>
                  <a:pt x="104553" y="192405"/>
                </a:lnTo>
                <a:cubicBezTo>
                  <a:pt x="110267" y="188595"/>
                  <a:pt x="116935" y="188595"/>
                  <a:pt x="122650" y="192405"/>
                </a:cubicBezTo>
                <a:lnTo>
                  <a:pt x="168370" y="224790"/>
                </a:lnTo>
                <a:cubicBezTo>
                  <a:pt x="174085" y="228600"/>
                  <a:pt x="180753" y="228600"/>
                  <a:pt x="186467" y="224790"/>
                </a:cubicBezTo>
                <a:cubicBezTo>
                  <a:pt x="192183" y="220980"/>
                  <a:pt x="194088" y="213360"/>
                  <a:pt x="192183" y="207645"/>
                </a:cubicBezTo>
                <a:lnTo>
                  <a:pt x="175990" y="153352"/>
                </a:lnTo>
                <a:cubicBezTo>
                  <a:pt x="174085" y="147638"/>
                  <a:pt x="175990" y="140970"/>
                  <a:pt x="180753" y="137160"/>
                </a:cubicBezTo>
                <a:lnTo>
                  <a:pt x="222663" y="100965"/>
                </a:ln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7" name="Freeform: Shape 76">
            <a:extLst>
              <a:ext uri="{FF2B5EF4-FFF2-40B4-BE49-F238E27FC236}">
                <a16:creationId xmlns:a16="http://schemas.microsoft.com/office/drawing/2014/main" id="{E35DED52-CE8E-48EB-A331-A796C4F3E70B}"/>
              </a:ext>
            </a:extLst>
          </p:cNvPr>
          <p:cNvSpPr/>
          <p:nvPr/>
        </p:nvSpPr>
        <p:spPr>
          <a:xfrm rot="248216">
            <a:off x="8364605" y="4901291"/>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8" name="Freeform: Shape 77">
            <a:extLst>
              <a:ext uri="{FF2B5EF4-FFF2-40B4-BE49-F238E27FC236}">
                <a16:creationId xmlns:a16="http://schemas.microsoft.com/office/drawing/2014/main" id="{F355402B-17EF-4070-A31D-640B34B1E5F5}"/>
              </a:ext>
            </a:extLst>
          </p:cNvPr>
          <p:cNvSpPr/>
          <p:nvPr/>
        </p:nvSpPr>
        <p:spPr>
          <a:xfrm>
            <a:off x="7613761" y="1096690"/>
            <a:ext cx="94636" cy="113273"/>
          </a:xfrm>
          <a:custGeom>
            <a:avLst/>
            <a:gdLst>
              <a:gd name="connsiteX0" fmla="*/ 34195 w 68389"/>
              <a:gd name="connsiteY0" fmla="*/ 81858 h 81857"/>
              <a:gd name="connsiteX1" fmla="*/ 68389 w 68389"/>
              <a:gd name="connsiteY1" fmla="*/ 40900 h 81857"/>
              <a:gd name="connsiteX2" fmla="*/ 34195 w 68389"/>
              <a:gd name="connsiteY2" fmla="*/ 0 h 81857"/>
              <a:gd name="connsiteX3" fmla="*/ 0 w 68389"/>
              <a:gd name="connsiteY3" fmla="*/ 40957 h 81857"/>
              <a:gd name="connsiteX4" fmla="*/ 34195 w 68389"/>
              <a:gd name="connsiteY4" fmla="*/ 81858 h 8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81857">
                <a:moveTo>
                  <a:pt x="34195" y="81858"/>
                </a:moveTo>
                <a:cubicBezTo>
                  <a:pt x="39203" y="63938"/>
                  <a:pt x="51652" y="49027"/>
                  <a:pt x="68389" y="40900"/>
                </a:cubicBezTo>
                <a:cubicBezTo>
                  <a:pt x="51640" y="32818"/>
                  <a:pt x="39181" y="17917"/>
                  <a:pt x="34195" y="0"/>
                </a:cubicBezTo>
                <a:cubicBezTo>
                  <a:pt x="29186" y="17918"/>
                  <a:pt x="16737" y="32831"/>
                  <a:pt x="0" y="40957"/>
                </a:cubicBezTo>
                <a:cubicBezTo>
                  <a:pt x="16724" y="49072"/>
                  <a:pt x="29172" y="63960"/>
                  <a:pt x="34195" y="81858"/>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79" name="Freeform: Shape 78">
            <a:extLst>
              <a:ext uri="{FF2B5EF4-FFF2-40B4-BE49-F238E27FC236}">
                <a16:creationId xmlns:a16="http://schemas.microsoft.com/office/drawing/2014/main" id="{93EE362F-E20B-4C75-A6FF-F39910271787}"/>
              </a:ext>
            </a:extLst>
          </p:cNvPr>
          <p:cNvSpPr/>
          <p:nvPr/>
        </p:nvSpPr>
        <p:spPr>
          <a:xfrm rot="20633779">
            <a:off x="45307" y="6037758"/>
            <a:ext cx="382406" cy="380787"/>
          </a:xfrm>
          <a:custGeom>
            <a:avLst/>
            <a:gdLst>
              <a:gd name="connsiteX0" fmla="*/ 373131 w 382406"/>
              <a:gd name="connsiteY0" fmla="*/ 167640 h 380787"/>
              <a:gd name="connsiteX1" fmla="*/ 380751 w 382406"/>
              <a:gd name="connsiteY1" fmla="*/ 138113 h 380787"/>
              <a:gd name="connsiteX2" fmla="*/ 355986 w 382406"/>
              <a:gd name="connsiteY2" fmla="*/ 120968 h 380787"/>
              <a:gd name="connsiteX3" fmla="*/ 268356 w 382406"/>
              <a:gd name="connsiteY3" fmla="*/ 120968 h 380787"/>
              <a:gd name="connsiteX4" fmla="*/ 243591 w 382406"/>
              <a:gd name="connsiteY4" fmla="*/ 102870 h 380787"/>
              <a:gd name="connsiteX5" fmla="*/ 215968 w 382406"/>
              <a:gd name="connsiteY5" fmla="*/ 18097 h 380787"/>
              <a:gd name="connsiteX6" fmla="*/ 191203 w 382406"/>
              <a:gd name="connsiteY6" fmla="*/ 0 h 380787"/>
              <a:gd name="connsiteX7" fmla="*/ 166438 w 382406"/>
              <a:gd name="connsiteY7" fmla="*/ 18097 h 380787"/>
              <a:gd name="connsiteX8" fmla="*/ 138816 w 382406"/>
              <a:gd name="connsiteY8" fmla="*/ 102870 h 380787"/>
              <a:gd name="connsiteX9" fmla="*/ 114051 w 382406"/>
              <a:gd name="connsiteY9" fmla="*/ 120968 h 380787"/>
              <a:gd name="connsiteX10" fmla="*/ 26421 w 382406"/>
              <a:gd name="connsiteY10" fmla="*/ 120968 h 380787"/>
              <a:gd name="connsiteX11" fmla="*/ 1656 w 382406"/>
              <a:gd name="connsiteY11" fmla="*/ 138113 h 380787"/>
              <a:gd name="connsiteX12" fmla="*/ 9276 w 382406"/>
              <a:gd name="connsiteY12" fmla="*/ 167640 h 380787"/>
              <a:gd name="connsiteX13" fmla="*/ 39756 w 382406"/>
              <a:gd name="connsiteY13" fmla="*/ 195263 h 380787"/>
              <a:gd name="connsiteX14" fmla="*/ 78808 w 382406"/>
              <a:gd name="connsiteY14" fmla="*/ 229552 h 380787"/>
              <a:gd name="connsiteX15" fmla="*/ 86428 w 382406"/>
              <a:gd name="connsiteY15" fmla="*/ 241935 h 380787"/>
              <a:gd name="connsiteX16" fmla="*/ 86428 w 382406"/>
              <a:gd name="connsiteY16" fmla="*/ 257175 h 380787"/>
              <a:gd name="connsiteX17" fmla="*/ 59758 w 382406"/>
              <a:gd name="connsiteY17" fmla="*/ 346710 h 380787"/>
              <a:gd name="connsiteX18" fmla="*/ 69283 w 382406"/>
              <a:gd name="connsiteY18" fmla="*/ 375285 h 380787"/>
              <a:gd name="connsiteX19" fmla="*/ 99763 w 382406"/>
              <a:gd name="connsiteY19" fmla="*/ 376238 h 380787"/>
              <a:gd name="connsiteX20" fmla="*/ 175963 w 382406"/>
              <a:gd name="connsiteY20" fmla="*/ 322898 h 380787"/>
              <a:gd name="connsiteX21" fmla="*/ 205491 w 382406"/>
              <a:gd name="connsiteY21" fmla="*/ 322898 h 380787"/>
              <a:gd name="connsiteX22" fmla="*/ 281691 w 382406"/>
              <a:gd name="connsiteY22" fmla="*/ 376238 h 380787"/>
              <a:gd name="connsiteX23" fmla="*/ 312171 w 382406"/>
              <a:gd name="connsiteY23" fmla="*/ 375285 h 380787"/>
              <a:gd name="connsiteX24" fmla="*/ 321696 w 382406"/>
              <a:gd name="connsiteY24" fmla="*/ 346710 h 380787"/>
              <a:gd name="connsiteX25" fmla="*/ 295978 w 382406"/>
              <a:gd name="connsiteY25" fmla="*/ 257175 h 380787"/>
              <a:gd name="connsiteX26" fmla="*/ 303598 w 382406"/>
              <a:gd name="connsiteY26" fmla="*/ 229552 h 380787"/>
              <a:gd name="connsiteX27" fmla="*/ 373131 w 382406"/>
              <a:gd name="connsiteY27" fmla="*/ 167640 h 38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2406" h="380787">
                <a:moveTo>
                  <a:pt x="373131" y="167640"/>
                </a:moveTo>
                <a:cubicBezTo>
                  <a:pt x="381703" y="160020"/>
                  <a:pt x="384561" y="148590"/>
                  <a:pt x="380751" y="138113"/>
                </a:cubicBezTo>
                <a:cubicBezTo>
                  <a:pt x="376941" y="127635"/>
                  <a:pt x="367416" y="120968"/>
                  <a:pt x="355986" y="120968"/>
                </a:cubicBezTo>
                <a:lnTo>
                  <a:pt x="268356" y="120968"/>
                </a:lnTo>
                <a:cubicBezTo>
                  <a:pt x="256926" y="120968"/>
                  <a:pt x="247401" y="113348"/>
                  <a:pt x="243591" y="102870"/>
                </a:cubicBezTo>
                <a:lnTo>
                  <a:pt x="215968" y="18097"/>
                </a:lnTo>
                <a:cubicBezTo>
                  <a:pt x="212158" y="7620"/>
                  <a:pt x="202633" y="0"/>
                  <a:pt x="191203" y="0"/>
                </a:cubicBezTo>
                <a:cubicBezTo>
                  <a:pt x="179773" y="0"/>
                  <a:pt x="170248" y="7620"/>
                  <a:pt x="166438" y="18097"/>
                </a:cubicBezTo>
                <a:lnTo>
                  <a:pt x="138816" y="102870"/>
                </a:lnTo>
                <a:cubicBezTo>
                  <a:pt x="135006" y="113348"/>
                  <a:pt x="125481" y="120968"/>
                  <a:pt x="114051" y="120968"/>
                </a:cubicBezTo>
                <a:lnTo>
                  <a:pt x="26421" y="120968"/>
                </a:lnTo>
                <a:cubicBezTo>
                  <a:pt x="15943" y="120968"/>
                  <a:pt x="5466" y="127635"/>
                  <a:pt x="1656" y="138113"/>
                </a:cubicBezTo>
                <a:cubicBezTo>
                  <a:pt x="-2154" y="148590"/>
                  <a:pt x="703" y="160020"/>
                  <a:pt x="9276" y="167640"/>
                </a:cubicBezTo>
                <a:lnTo>
                  <a:pt x="39756" y="195263"/>
                </a:lnTo>
                <a:lnTo>
                  <a:pt x="78808" y="229552"/>
                </a:lnTo>
                <a:cubicBezTo>
                  <a:pt x="82618" y="233363"/>
                  <a:pt x="85476" y="237173"/>
                  <a:pt x="86428" y="241935"/>
                </a:cubicBezTo>
                <a:cubicBezTo>
                  <a:pt x="87381" y="246698"/>
                  <a:pt x="87381" y="252413"/>
                  <a:pt x="86428" y="257175"/>
                </a:cubicBezTo>
                <a:lnTo>
                  <a:pt x="59758" y="346710"/>
                </a:lnTo>
                <a:cubicBezTo>
                  <a:pt x="55948" y="357188"/>
                  <a:pt x="59758" y="368618"/>
                  <a:pt x="69283" y="375285"/>
                </a:cubicBezTo>
                <a:cubicBezTo>
                  <a:pt x="77856" y="381953"/>
                  <a:pt x="90238" y="381953"/>
                  <a:pt x="99763" y="376238"/>
                </a:cubicBezTo>
                <a:lnTo>
                  <a:pt x="175963" y="322898"/>
                </a:lnTo>
                <a:cubicBezTo>
                  <a:pt x="184536" y="316230"/>
                  <a:pt x="196918" y="316230"/>
                  <a:pt x="205491" y="322898"/>
                </a:cubicBezTo>
                <a:lnTo>
                  <a:pt x="281691" y="376238"/>
                </a:lnTo>
                <a:cubicBezTo>
                  <a:pt x="291216" y="382905"/>
                  <a:pt x="302646" y="381953"/>
                  <a:pt x="312171" y="375285"/>
                </a:cubicBezTo>
                <a:cubicBezTo>
                  <a:pt x="320743" y="368618"/>
                  <a:pt x="324553" y="357188"/>
                  <a:pt x="321696" y="346710"/>
                </a:cubicBezTo>
                <a:lnTo>
                  <a:pt x="295978" y="257175"/>
                </a:lnTo>
                <a:cubicBezTo>
                  <a:pt x="293121" y="247650"/>
                  <a:pt x="295978" y="236220"/>
                  <a:pt x="303598" y="229552"/>
                </a:cubicBezTo>
                <a:lnTo>
                  <a:pt x="373131" y="167640"/>
                </a:ln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
        <p:nvSpPr>
          <p:cNvPr id="81" name="Freeform: Shape 80">
            <a:extLst>
              <a:ext uri="{FF2B5EF4-FFF2-40B4-BE49-F238E27FC236}">
                <a16:creationId xmlns:a16="http://schemas.microsoft.com/office/drawing/2014/main" id="{77DEA0AC-5CF2-4759-A129-A58D6F2861BB}"/>
              </a:ext>
            </a:extLst>
          </p:cNvPr>
          <p:cNvSpPr/>
          <p:nvPr/>
        </p:nvSpPr>
        <p:spPr>
          <a:xfrm rot="21109274">
            <a:off x="3573529" y="450080"/>
            <a:ext cx="154212" cy="184528"/>
          </a:xfrm>
          <a:custGeom>
            <a:avLst/>
            <a:gdLst>
              <a:gd name="connsiteX0" fmla="*/ 55702 w 111442"/>
              <a:gd name="connsiteY0" fmla="*/ 0 h 133350"/>
              <a:gd name="connsiteX1" fmla="*/ 0 w 111442"/>
              <a:gd name="connsiteY1" fmla="*/ 66675 h 133350"/>
              <a:gd name="connsiteX2" fmla="*/ 55702 w 111442"/>
              <a:gd name="connsiteY2" fmla="*/ 133350 h 133350"/>
              <a:gd name="connsiteX3" fmla="*/ 111443 w 111442"/>
              <a:gd name="connsiteY3" fmla="*/ 66675 h 133350"/>
              <a:gd name="connsiteX4" fmla="*/ 55702 w 111442"/>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 h="133350">
                <a:moveTo>
                  <a:pt x="55702" y="0"/>
                </a:moveTo>
                <a:cubicBezTo>
                  <a:pt x="47546" y="29180"/>
                  <a:pt x="27263" y="53458"/>
                  <a:pt x="0" y="66675"/>
                </a:cubicBezTo>
                <a:cubicBezTo>
                  <a:pt x="27263" y="79892"/>
                  <a:pt x="47546" y="104170"/>
                  <a:pt x="55702" y="133350"/>
                </a:cubicBezTo>
                <a:cubicBezTo>
                  <a:pt x="63876" y="104168"/>
                  <a:pt x="84171" y="79892"/>
                  <a:pt x="111443" y="66675"/>
                </a:cubicBezTo>
                <a:cubicBezTo>
                  <a:pt x="84133" y="53507"/>
                  <a:pt x="63822" y="29210"/>
                  <a:pt x="55702" y="0"/>
                </a:cubicBezTo>
                <a:close/>
              </a:path>
            </a:pathLst>
          </a:custGeom>
          <a:solidFill>
            <a:schemeClr val="accent4"/>
          </a:solidFill>
          <a:ln w="9525" cap="flat">
            <a:noFill/>
            <a:prstDash val="solid"/>
            <a:miter/>
          </a:ln>
          <a:effectLst>
            <a:glow rad="63500">
              <a:schemeClr val="accent4">
                <a:satMod val="175000"/>
                <a:alpha val="40000"/>
              </a:schemeClr>
            </a:glow>
          </a:effectLst>
        </p:spPr>
        <p:txBody>
          <a:bodyPr rtlCol="0" anchor="ctr"/>
          <a:lstStyle/>
          <a:p>
            <a:endParaRPr lang="en-US"/>
          </a:p>
        </p:txBody>
      </p:sp>
    </p:spTree>
    <p:extLst>
      <p:ext uri="{BB962C8B-B14F-4D97-AF65-F5344CB8AC3E}">
        <p14:creationId xmlns:p14="http://schemas.microsoft.com/office/powerpoint/2010/main" val="2905184512"/>
      </p:ext>
    </p:extLst>
  </p:cSld>
  <p:clrMapOvr>
    <a:masterClrMapping/>
  </p:clrMapOvr>
  <mc:AlternateContent xmlns:mc="http://schemas.openxmlformats.org/markup-compatibility/2006">
    <mc:Choice xmlns:p14="http://schemas.microsoft.com/office/powerpoint/2010/main" Requires="p14">
      <p:transition spd="slow" p14:dur="2000" advTm="30365"/>
    </mc:Choice>
    <mc:Fallback>
      <p:transition spd="slow" advTm="303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Space &amp; Life Sciences Directorate Change Request (August 2001)</a:t>
            </a:r>
            <a:endParaRPr lang="en-US" sz="4000" dirty="0"/>
          </a:p>
        </p:txBody>
      </p:sp>
      <p:sp>
        <p:nvSpPr>
          <p:cNvPr id="3" name="Content Placeholder 2"/>
          <p:cNvSpPr>
            <a:spLocks noGrp="1"/>
          </p:cNvSpPr>
          <p:nvPr>
            <p:ph idx="1"/>
          </p:nvPr>
        </p:nvSpPr>
        <p:spPr>
          <a:xfrm>
            <a:off x="838200" y="1825625"/>
            <a:ext cx="5711745" cy="4211637"/>
          </a:xfrm>
        </p:spPr>
        <p:txBody>
          <a:bodyPr>
            <a:normAutofit fontScale="92500"/>
          </a:bodyPr>
          <a:lstStyle/>
          <a:p>
            <a:r>
              <a:rPr lang="en-US" sz="2400" dirty="0"/>
              <a:t>Set “Administrative Guidelines” for missions</a:t>
            </a:r>
          </a:p>
          <a:p>
            <a:pPr lvl="1"/>
            <a:r>
              <a:rPr lang="en-US" sz="2000" dirty="0"/>
              <a:t>Require Aerospace Medicine Board (AMB) approval to exceed</a:t>
            </a:r>
          </a:p>
          <a:p>
            <a:pPr marL="909638" lvl="3" indent="-222250">
              <a:buFont typeface="+mj-lt"/>
              <a:buAutoNum type="arabicPeriod"/>
            </a:pPr>
            <a:r>
              <a:rPr lang="en-US" dirty="0"/>
              <a:t>&gt;0.2 </a:t>
            </a:r>
            <a:r>
              <a:rPr lang="en-US" dirty="0" err="1"/>
              <a:t>Sv</a:t>
            </a:r>
            <a:r>
              <a:rPr lang="en-US" dirty="0"/>
              <a:t> within 365-d period prior to and including the mission</a:t>
            </a:r>
          </a:p>
          <a:p>
            <a:pPr marL="914400" lvl="3" indent="0">
              <a:buNone/>
            </a:pPr>
            <a:r>
              <a:rPr lang="en-US" dirty="0"/>
              <a:t>OR</a:t>
            </a:r>
          </a:p>
          <a:p>
            <a:pPr marL="914400" lvl="3" indent="-227013">
              <a:buFont typeface="+mj-lt"/>
              <a:buAutoNum type="arabicPeriod" startAt="2"/>
            </a:pPr>
            <a:r>
              <a:rPr lang="en-US" dirty="0"/>
              <a:t>Excess cancer risk &gt;1% (Table XX-I)</a:t>
            </a:r>
          </a:p>
          <a:p>
            <a:endParaRPr lang="en-US" sz="2400" dirty="0"/>
          </a:p>
          <a:p>
            <a:r>
              <a:rPr lang="en-US" sz="2400" dirty="0"/>
              <a:t>Career Exposure Limits</a:t>
            </a:r>
          </a:p>
          <a:p>
            <a:pPr lvl="1"/>
            <a:r>
              <a:rPr lang="en-US" sz="2000" dirty="0"/>
              <a:t>Cannot be exceeded</a:t>
            </a:r>
          </a:p>
          <a:p>
            <a:pPr lvl="1"/>
            <a:r>
              <a:rPr lang="en-US" sz="2000" dirty="0"/>
              <a:t>Includes total occupational exposure and 0.1 </a:t>
            </a:r>
            <a:r>
              <a:rPr lang="en-US" sz="2000" dirty="0" err="1"/>
              <a:t>Sv</a:t>
            </a:r>
            <a:r>
              <a:rPr lang="en-US" sz="2000" dirty="0"/>
              <a:t> “buffer dose”</a:t>
            </a:r>
          </a:p>
          <a:p>
            <a:pPr lvl="1"/>
            <a:r>
              <a:rPr lang="en-US" sz="2000" dirty="0"/>
              <a:t>Organ specific (Table XX-2) and whole body (Table XX-3) limits</a:t>
            </a:r>
          </a:p>
        </p:txBody>
      </p:sp>
      <p:sp>
        <p:nvSpPr>
          <p:cNvPr id="4" name="Slide Number Placeholder 3"/>
          <p:cNvSpPr>
            <a:spLocks noGrp="1"/>
          </p:cNvSpPr>
          <p:nvPr>
            <p:ph type="sldNum" sz="quarter" idx="12"/>
          </p:nvPr>
        </p:nvSpPr>
        <p:spPr/>
        <p:txBody>
          <a:bodyPr/>
          <a:lstStyle/>
          <a:p>
            <a:fld id="{829E4A2A-790B-4457-A180-217E99615599}" type="slidenum">
              <a:rPr lang="en-US" smtClean="0"/>
              <a:t>10</a:t>
            </a:fld>
            <a:endParaRPr lang="en-US"/>
          </a:p>
        </p:txBody>
      </p:sp>
      <p:pic>
        <p:nvPicPr>
          <p:cNvPr id="6" name="Picture 5"/>
          <p:cNvPicPr>
            <a:picLocks noChangeAspect="1"/>
          </p:cNvPicPr>
          <p:nvPr/>
        </p:nvPicPr>
        <p:blipFill>
          <a:blip r:embed="rId3"/>
          <a:stretch>
            <a:fillRect/>
          </a:stretch>
        </p:blipFill>
        <p:spPr>
          <a:xfrm>
            <a:off x="6549945" y="1752285"/>
            <a:ext cx="5359556" cy="1778092"/>
          </a:xfrm>
          <a:prstGeom prst="rect">
            <a:avLst/>
          </a:prstGeom>
        </p:spPr>
      </p:pic>
      <p:pic>
        <p:nvPicPr>
          <p:cNvPr id="8" name="Picture 7"/>
          <p:cNvPicPr>
            <a:picLocks noChangeAspect="1"/>
          </p:cNvPicPr>
          <p:nvPr/>
        </p:nvPicPr>
        <p:blipFill rotWithShape="1">
          <a:blip r:embed="rId4"/>
          <a:srcRect l="1041"/>
          <a:stretch/>
        </p:blipFill>
        <p:spPr>
          <a:xfrm>
            <a:off x="6549945" y="3558962"/>
            <a:ext cx="5359556" cy="1305848"/>
          </a:xfrm>
          <a:prstGeom prst="rect">
            <a:avLst/>
          </a:prstGeom>
        </p:spPr>
      </p:pic>
      <p:pic>
        <p:nvPicPr>
          <p:cNvPr id="9" name="Picture 8"/>
          <p:cNvPicPr>
            <a:picLocks noChangeAspect="1"/>
          </p:cNvPicPr>
          <p:nvPr/>
        </p:nvPicPr>
        <p:blipFill>
          <a:blip r:embed="rId5"/>
          <a:stretch>
            <a:fillRect/>
          </a:stretch>
        </p:blipFill>
        <p:spPr>
          <a:xfrm>
            <a:off x="6549945" y="4893395"/>
            <a:ext cx="5359556" cy="1386978"/>
          </a:xfrm>
          <a:prstGeom prst="rect">
            <a:avLst/>
          </a:prstGeom>
        </p:spPr>
      </p:pic>
      <p:sp>
        <p:nvSpPr>
          <p:cNvPr id="10" name="Rectangle 9"/>
          <p:cNvSpPr/>
          <p:nvPr/>
        </p:nvSpPr>
        <p:spPr>
          <a:xfrm>
            <a:off x="10433538" y="75859"/>
            <a:ext cx="1672493" cy="286232"/>
          </a:xfrm>
          <a:prstGeom prst="rect">
            <a:avLst/>
          </a:prstGeom>
        </p:spPr>
        <p:txBody>
          <a:bodyPr wrap="square">
            <a:spAutoFit/>
          </a:bodyPr>
          <a:lstStyle/>
          <a:p>
            <a:pPr marL="0" lvl="1" algn="r">
              <a:lnSpc>
                <a:spcPct val="90000"/>
              </a:lnSpc>
              <a:spcBef>
                <a:spcPts val="200"/>
              </a:spcBef>
              <a:spcAft>
                <a:spcPts val="400"/>
              </a:spcAft>
              <a:buClr>
                <a:srgbClr val="E48312"/>
              </a:buClr>
            </a:pPr>
            <a:r>
              <a:rPr lang="en-US" sz="1400" b="1" dirty="0">
                <a:solidFill>
                  <a:schemeClr val="bg1"/>
                </a:solidFill>
              </a:rPr>
              <a:t>CR #: SM-FI-0 1 0-1</a:t>
            </a:r>
          </a:p>
        </p:txBody>
      </p:sp>
      <p:sp>
        <p:nvSpPr>
          <p:cNvPr id="12" name="Callout: Line 11">
            <a:extLst>
              <a:ext uri="{FF2B5EF4-FFF2-40B4-BE49-F238E27FC236}">
                <a16:creationId xmlns:a16="http://schemas.microsoft.com/office/drawing/2014/main" id="{893C517F-6616-4339-9DD3-3091B709362A}"/>
              </a:ext>
            </a:extLst>
          </p:cNvPr>
          <p:cNvSpPr/>
          <p:nvPr/>
        </p:nvSpPr>
        <p:spPr>
          <a:xfrm>
            <a:off x="8163978" y="3070368"/>
            <a:ext cx="3798276" cy="1722149"/>
          </a:xfrm>
          <a:prstGeom prst="borderCallout1">
            <a:avLst>
              <a:gd name="adj1" fmla="val 61842"/>
              <a:gd name="adj2" fmla="val -1378"/>
              <a:gd name="adj3" fmla="val 35116"/>
              <a:gd name="adj4" fmla="val -58609"/>
            </a:avLst>
          </a:prstGeom>
          <a:solidFill>
            <a:srgbClr val="3399FF"/>
          </a:solidFill>
          <a:ln w="57150">
            <a:solidFill>
              <a:srgbClr val="859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“The goal of this evaluation is to ensure that there is a reasonable rationale for selecting that astronaut, when doing so would push that candidate's excess lifetime risk above the Administrative Guidelines. An increase in excess fatal cancer risk above 1% exceeds what is </a:t>
            </a:r>
            <a:r>
              <a:rPr lang="en-US" sz="1400" b="1" dirty="0">
                <a:solidFill>
                  <a:schemeClr val="tx1"/>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reasonably achievable for LEO operations</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7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36D6B2-7CCF-4ECD-9B44-BB4DF421D36A}"/>
              </a:ext>
            </a:extLst>
          </p:cNvPr>
          <p:cNvSpPr>
            <a:spLocks noGrp="1"/>
          </p:cNvSpPr>
          <p:nvPr>
            <p:ph type="title"/>
          </p:nvPr>
        </p:nvSpPr>
        <p:spPr>
          <a:xfrm>
            <a:off x="838200" y="410368"/>
            <a:ext cx="10515600" cy="1325563"/>
          </a:xfrm>
        </p:spPr>
        <p:txBody>
          <a:bodyPr>
            <a:normAutofit/>
          </a:bodyPr>
          <a:lstStyle/>
          <a:p>
            <a:r>
              <a:rPr lang="en-US" sz="4000" dirty="0"/>
              <a:t>January 2003(</a:t>
            </a:r>
            <a:r>
              <a:rPr lang="en-US" sz="4000" dirty="0" err="1"/>
              <a:t>ish</a:t>
            </a:r>
            <a:r>
              <a:rPr lang="en-US" sz="4000" dirty="0"/>
              <a:t>)</a:t>
            </a:r>
            <a:br>
              <a:rPr lang="en-US" dirty="0"/>
            </a:br>
            <a:r>
              <a:rPr lang="en-US" sz="3200" dirty="0"/>
              <a:t>Letter from SA Director to the Astronaut Office</a:t>
            </a:r>
            <a:endParaRPr lang="en-US" dirty="0"/>
          </a:p>
        </p:txBody>
      </p:sp>
      <p:sp>
        <p:nvSpPr>
          <p:cNvPr id="3" name="Content Placeholder 2"/>
          <p:cNvSpPr>
            <a:spLocks noGrp="1"/>
          </p:cNvSpPr>
          <p:nvPr>
            <p:ph idx="1"/>
          </p:nvPr>
        </p:nvSpPr>
        <p:spPr>
          <a:xfrm>
            <a:off x="838200" y="1825625"/>
            <a:ext cx="10515600" cy="4211637"/>
          </a:xfrm>
        </p:spPr>
        <p:txBody>
          <a:bodyPr>
            <a:normAutofit fontScale="85000" lnSpcReduction="20000"/>
          </a:bodyPr>
          <a:lstStyle/>
          <a:p>
            <a:pPr marL="0" indent="0">
              <a:lnSpc>
                <a:spcPct val="120000"/>
              </a:lnSpc>
              <a:buNone/>
            </a:pPr>
            <a:r>
              <a:rPr lang="en-US" dirty="0"/>
              <a:t>Subject: Revision of NASA Supplementary Radiation Standards for Astronauts</a:t>
            </a:r>
          </a:p>
          <a:p>
            <a:pPr>
              <a:lnSpc>
                <a:spcPct val="120000"/>
              </a:lnSpc>
            </a:pPr>
            <a:r>
              <a:rPr lang="en-US" dirty="0"/>
              <a:t>Outlines changes to radiation standards</a:t>
            </a:r>
          </a:p>
          <a:p>
            <a:pPr lvl="1">
              <a:lnSpc>
                <a:spcPct val="120000"/>
              </a:lnSpc>
            </a:pPr>
            <a:r>
              <a:rPr lang="en-US" dirty="0"/>
              <a:t>Career Risk Limits (Table 1)</a:t>
            </a:r>
          </a:p>
          <a:p>
            <a:pPr lvl="2">
              <a:lnSpc>
                <a:spcPct val="120000"/>
              </a:lnSpc>
            </a:pPr>
            <a:r>
              <a:rPr lang="en-US" dirty="0"/>
              <a:t>3% increased fatal cancer risk </a:t>
            </a:r>
          </a:p>
          <a:p>
            <a:pPr lvl="3">
              <a:lnSpc>
                <a:spcPct val="120000"/>
              </a:lnSpc>
            </a:pPr>
            <a:r>
              <a:rPr lang="en-US" dirty="0"/>
              <a:t>Occupational radiation exposures</a:t>
            </a:r>
          </a:p>
          <a:p>
            <a:pPr lvl="3">
              <a:lnSpc>
                <a:spcPct val="120000"/>
              </a:lnSpc>
            </a:pPr>
            <a:r>
              <a:rPr lang="en-US" dirty="0"/>
              <a:t>Assumes 10-yr career</a:t>
            </a:r>
          </a:p>
          <a:p>
            <a:pPr lvl="2">
              <a:lnSpc>
                <a:spcPct val="120000"/>
              </a:lnSpc>
              <a:buClr>
                <a:schemeClr val="bg1"/>
              </a:buClr>
            </a:pPr>
            <a:r>
              <a:rPr lang="en-US" b="1" dirty="0">
                <a:solidFill>
                  <a:schemeClr val="tx1"/>
                </a:solidFill>
                <a:effectLst>
                  <a:outerShdw blurRad="38100" dist="38100" dir="2700000" algn="tl">
                    <a:srgbClr val="000000">
                      <a:alpha val="43137"/>
                    </a:srgbClr>
                  </a:outerShdw>
                </a:effectLst>
                <a:highlight>
                  <a:srgbClr val="FFFF00"/>
                </a:highlight>
              </a:rPr>
              <a:t>“NASA will assure that this risk limit is not exceeded at a 95% confidence level”</a:t>
            </a:r>
          </a:p>
          <a:p>
            <a:pPr lvl="3">
              <a:lnSpc>
                <a:spcPct val="120000"/>
              </a:lnSpc>
            </a:pPr>
            <a:r>
              <a:rPr lang="en-US" dirty="0"/>
              <a:t>Estimated using modified NCRP 126 methodology</a:t>
            </a:r>
          </a:p>
          <a:p>
            <a:pPr>
              <a:lnSpc>
                <a:spcPct val="120000"/>
              </a:lnSpc>
            </a:pPr>
            <a:endParaRPr lang="en-US" dirty="0"/>
          </a:p>
          <a:p>
            <a:pPr>
              <a:lnSpc>
                <a:spcPct val="120000"/>
              </a:lnSpc>
            </a:pPr>
            <a:r>
              <a:rPr lang="en-US" dirty="0"/>
              <a:t>Provides rationale for update</a:t>
            </a:r>
          </a:p>
          <a:p>
            <a:pPr lvl="1">
              <a:lnSpc>
                <a:spcPct val="120000"/>
              </a:lnSpc>
            </a:pPr>
            <a:r>
              <a:rPr lang="en-US" dirty="0"/>
              <a:t>Changes to risk estimates</a:t>
            </a:r>
          </a:p>
          <a:p>
            <a:pPr lvl="1">
              <a:lnSpc>
                <a:spcPct val="120000"/>
              </a:lnSpc>
            </a:pPr>
            <a:r>
              <a:rPr lang="en-US" dirty="0"/>
              <a:t>ALARA “is intended to ensure that dose limits are not approached”</a:t>
            </a:r>
          </a:p>
          <a:p>
            <a:pPr lvl="2">
              <a:lnSpc>
                <a:spcPct val="120000"/>
              </a:lnSpc>
            </a:pPr>
            <a:r>
              <a:rPr lang="en-US" dirty="0"/>
              <a:t>Define the “ALARA Limit”</a:t>
            </a:r>
          </a:p>
          <a:p>
            <a:pPr lvl="2">
              <a:lnSpc>
                <a:spcPct val="120000"/>
              </a:lnSpc>
            </a:pPr>
            <a:r>
              <a:rPr lang="en-US" dirty="0"/>
              <a:t>“95% confidence levels for career cancer risks…to account for the uncertainty in quality factors.”</a:t>
            </a:r>
          </a:p>
        </p:txBody>
      </p:sp>
      <p:sp>
        <p:nvSpPr>
          <p:cNvPr id="4" name="Slide Number Placeholder 3"/>
          <p:cNvSpPr>
            <a:spLocks noGrp="1"/>
          </p:cNvSpPr>
          <p:nvPr>
            <p:ph type="sldNum" sz="quarter" idx="12"/>
          </p:nvPr>
        </p:nvSpPr>
        <p:spPr>
          <a:xfrm>
            <a:off x="8610600" y="6356350"/>
            <a:ext cx="2743200" cy="365125"/>
          </a:xfrm>
        </p:spPr>
        <p:txBody>
          <a:bodyPr/>
          <a:lstStyle/>
          <a:p>
            <a:fld id="{829E4A2A-790B-4457-A180-217E99615599}" type="slidenum">
              <a:rPr lang="en-US" smtClean="0"/>
              <a:pPr/>
              <a:t>11</a:t>
            </a:fld>
            <a:endParaRPr lang="en-US"/>
          </a:p>
        </p:txBody>
      </p:sp>
    </p:spTree>
    <p:extLst>
      <p:ext uri="{BB962C8B-B14F-4D97-AF65-F5344CB8AC3E}">
        <p14:creationId xmlns:p14="http://schemas.microsoft.com/office/powerpoint/2010/main" val="116433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January 2003(</a:t>
            </a:r>
            <a:r>
              <a:rPr lang="en-US" sz="4000" dirty="0" err="1"/>
              <a:t>ish</a:t>
            </a:r>
            <a:r>
              <a:rPr lang="en-US" sz="4000" dirty="0"/>
              <a:t>)</a:t>
            </a:r>
            <a:br>
              <a:rPr lang="en-US" sz="4300" dirty="0"/>
            </a:br>
            <a:r>
              <a:rPr lang="en-US" sz="3200" dirty="0"/>
              <a:t>Letter from SA Director to the Astronaut Office</a:t>
            </a:r>
            <a:endParaRPr lang="en-US" dirty="0"/>
          </a:p>
        </p:txBody>
      </p:sp>
      <p:sp>
        <p:nvSpPr>
          <p:cNvPr id="7" name="Content Placeholder 6"/>
          <p:cNvSpPr>
            <a:spLocks noGrp="1"/>
          </p:cNvSpPr>
          <p:nvPr>
            <p:ph idx="1"/>
          </p:nvPr>
        </p:nvSpPr>
        <p:spPr/>
        <p:txBody>
          <a:bodyPr/>
          <a:lstStyle/>
          <a:p>
            <a:r>
              <a:rPr lang="en-US" dirty="0"/>
              <a:t>What does this look like in terms of career dose limits?</a:t>
            </a:r>
          </a:p>
        </p:txBody>
      </p:sp>
      <p:sp>
        <p:nvSpPr>
          <p:cNvPr id="4" name="Slide Number Placeholder 3"/>
          <p:cNvSpPr>
            <a:spLocks noGrp="1"/>
          </p:cNvSpPr>
          <p:nvPr>
            <p:ph type="sldNum" sz="quarter" idx="12"/>
          </p:nvPr>
        </p:nvSpPr>
        <p:spPr/>
        <p:txBody>
          <a:bodyPr/>
          <a:lstStyle/>
          <a:p>
            <a:fld id="{829E4A2A-790B-4457-A180-217E99615599}" type="slidenum">
              <a:rPr lang="en-US" smtClean="0"/>
              <a:t>12</a:t>
            </a:fld>
            <a:endParaRPr lang="en-US"/>
          </a:p>
        </p:txBody>
      </p:sp>
      <p:pic>
        <p:nvPicPr>
          <p:cNvPr id="8" name="Picture 7"/>
          <p:cNvPicPr>
            <a:picLocks noChangeAspect="1"/>
          </p:cNvPicPr>
          <p:nvPr/>
        </p:nvPicPr>
        <p:blipFill>
          <a:blip r:embed="rId3"/>
          <a:stretch>
            <a:fillRect/>
          </a:stretch>
        </p:blipFill>
        <p:spPr>
          <a:xfrm>
            <a:off x="2330938" y="2493225"/>
            <a:ext cx="7391820" cy="3000991"/>
          </a:xfrm>
          <a:prstGeom prst="rect">
            <a:avLst/>
          </a:prstGeom>
        </p:spPr>
      </p:pic>
      <p:graphicFrame>
        <p:nvGraphicFramePr>
          <p:cNvPr id="3" name="Table 2">
            <a:extLst>
              <a:ext uri="{FF2B5EF4-FFF2-40B4-BE49-F238E27FC236}">
                <a16:creationId xmlns:a16="http://schemas.microsoft.com/office/drawing/2014/main" id="{08ACA75F-FBA3-4F58-B4DA-6B7E8973F910}"/>
              </a:ext>
            </a:extLst>
          </p:cNvPr>
          <p:cNvGraphicFramePr>
            <a:graphicFrameLocks noGrp="1"/>
          </p:cNvGraphicFramePr>
          <p:nvPr>
            <p:extLst>
              <p:ext uri="{D42A27DB-BD31-4B8C-83A1-F6EECF244321}">
                <p14:modId xmlns:p14="http://schemas.microsoft.com/office/powerpoint/2010/main" val="3103003657"/>
              </p:ext>
            </p:extLst>
          </p:nvPr>
        </p:nvGraphicFramePr>
        <p:xfrm>
          <a:off x="6907893" y="3829246"/>
          <a:ext cx="585531" cy="975360"/>
        </p:xfrm>
        <a:graphic>
          <a:graphicData uri="http://schemas.openxmlformats.org/drawingml/2006/table">
            <a:tbl>
              <a:tblPr/>
              <a:tblGrid>
                <a:gridCol w="585531">
                  <a:extLst>
                    <a:ext uri="{9D8B030D-6E8A-4147-A177-3AD203B41FA5}">
                      <a16:colId xmlns:a16="http://schemas.microsoft.com/office/drawing/2014/main" val="849546535"/>
                    </a:ext>
                  </a:extLst>
                </a:gridCol>
              </a:tblGrid>
              <a:tr h="238166">
                <a:tc>
                  <a:txBody>
                    <a:bodyPr/>
                    <a:lstStyle/>
                    <a:p>
                      <a:pPr algn="ctr" fontAlgn="b"/>
                      <a:r>
                        <a:rPr lang="en-US" sz="1600" b="0" i="0" u="none" strike="noStrike" dirty="0">
                          <a:solidFill>
                            <a:schemeClr val="tx1"/>
                          </a:solidFill>
                          <a:effectLst/>
                          <a:highlight>
                            <a:srgbClr val="FFFF00"/>
                          </a:highlight>
                          <a:latin typeface="Arial" panose="020B0604020202020204" pitchFamily="34" charset="0"/>
                          <a:cs typeface="Arial" panose="020B0604020202020204" pitchFamily="34" charset="0"/>
                        </a:rPr>
                        <a:t>199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118028"/>
                  </a:ext>
                </a:extLst>
              </a:tr>
              <a:tr h="238166">
                <a:tc>
                  <a:txBody>
                    <a:bodyPr/>
                    <a:lstStyle/>
                    <a:p>
                      <a:pPr algn="ctr" fontAlgn="b"/>
                      <a:r>
                        <a:rPr lang="en-US" sz="1600" b="0" i="0" u="none" strike="noStrike" dirty="0">
                          <a:solidFill>
                            <a:schemeClr val="tx1"/>
                          </a:solidFill>
                          <a:effectLst/>
                          <a:highlight>
                            <a:srgbClr val="FFFF00"/>
                          </a:highlight>
                          <a:latin typeface="Arial" panose="020B0604020202020204" pitchFamily="34" charset="0"/>
                          <a:cs typeface="Arial" panose="020B0604020202020204" pitchFamily="34" charset="0"/>
                        </a:rPr>
                        <a:t>277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3969941"/>
                  </a:ext>
                </a:extLst>
              </a:tr>
              <a:tr h="238166">
                <a:tc>
                  <a:txBody>
                    <a:bodyPr/>
                    <a:lstStyle/>
                    <a:p>
                      <a:pPr algn="ctr" fontAlgn="b"/>
                      <a:r>
                        <a:rPr lang="en-US" sz="1600" b="0" i="0" u="none" strike="noStrike" dirty="0">
                          <a:solidFill>
                            <a:schemeClr val="tx1"/>
                          </a:solidFill>
                          <a:effectLst/>
                          <a:highlight>
                            <a:srgbClr val="FFFF00"/>
                          </a:highlight>
                          <a:latin typeface="Arial" panose="020B0604020202020204" pitchFamily="34" charset="0"/>
                          <a:cs typeface="Arial" panose="020B0604020202020204" pitchFamily="34" charset="0"/>
                        </a:rPr>
                        <a:t>388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68167"/>
                  </a:ext>
                </a:extLst>
              </a:tr>
              <a:tr h="238166">
                <a:tc>
                  <a:txBody>
                    <a:bodyPr/>
                    <a:lstStyle/>
                    <a:p>
                      <a:pPr algn="ctr" fontAlgn="b"/>
                      <a:r>
                        <a:rPr lang="en-US" sz="1600" b="0" i="0" u="none" strike="noStrike" dirty="0">
                          <a:solidFill>
                            <a:schemeClr val="tx1"/>
                          </a:solidFill>
                          <a:effectLst/>
                          <a:highlight>
                            <a:srgbClr val="FFFF00"/>
                          </a:highlight>
                          <a:latin typeface="Arial" panose="020B0604020202020204" pitchFamily="34" charset="0"/>
                          <a:cs typeface="Arial" panose="020B0604020202020204" pitchFamily="34" charset="0"/>
                        </a:rPr>
                        <a:t>680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203748"/>
                  </a:ext>
                </a:extLst>
              </a:tr>
            </a:tbl>
          </a:graphicData>
        </a:graphic>
      </p:graphicFrame>
      <p:sp>
        <p:nvSpPr>
          <p:cNvPr id="13" name="TextBox 12">
            <a:extLst>
              <a:ext uri="{FF2B5EF4-FFF2-40B4-BE49-F238E27FC236}">
                <a16:creationId xmlns:a16="http://schemas.microsoft.com/office/drawing/2014/main" id="{39FFB310-8CBA-47C1-8E4A-B12484C79B6D}"/>
              </a:ext>
            </a:extLst>
          </p:cNvPr>
          <p:cNvSpPr txBox="1"/>
          <p:nvPr/>
        </p:nvSpPr>
        <p:spPr>
          <a:xfrm>
            <a:off x="6836351" y="3585663"/>
            <a:ext cx="728614"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(mSv) </a:t>
            </a:r>
          </a:p>
        </p:txBody>
      </p:sp>
      <p:graphicFrame>
        <p:nvGraphicFramePr>
          <p:cNvPr id="14" name="Table 13">
            <a:extLst>
              <a:ext uri="{FF2B5EF4-FFF2-40B4-BE49-F238E27FC236}">
                <a16:creationId xmlns:a16="http://schemas.microsoft.com/office/drawing/2014/main" id="{2C081346-0EB3-422D-9906-E67AB6F7D71B}"/>
              </a:ext>
            </a:extLst>
          </p:cNvPr>
          <p:cNvGraphicFramePr>
            <a:graphicFrameLocks noGrp="1"/>
          </p:cNvGraphicFramePr>
          <p:nvPr>
            <p:extLst>
              <p:ext uri="{D42A27DB-BD31-4B8C-83A1-F6EECF244321}">
                <p14:modId xmlns:p14="http://schemas.microsoft.com/office/powerpoint/2010/main" val="1070665424"/>
              </p:ext>
            </p:extLst>
          </p:nvPr>
        </p:nvGraphicFramePr>
        <p:xfrm>
          <a:off x="9107566" y="3829246"/>
          <a:ext cx="585531" cy="975360"/>
        </p:xfrm>
        <a:graphic>
          <a:graphicData uri="http://schemas.openxmlformats.org/drawingml/2006/table">
            <a:tbl>
              <a:tblPr/>
              <a:tblGrid>
                <a:gridCol w="585531">
                  <a:extLst>
                    <a:ext uri="{9D8B030D-6E8A-4147-A177-3AD203B41FA5}">
                      <a16:colId xmlns:a16="http://schemas.microsoft.com/office/drawing/2014/main" val="849546535"/>
                    </a:ext>
                  </a:extLst>
                </a:gridCol>
              </a:tblGrid>
              <a:tr h="238166">
                <a:tc>
                  <a:txBody>
                    <a:bodyPr/>
                    <a:lstStyle/>
                    <a:p>
                      <a:pPr algn="ctr" fontAlgn="b"/>
                      <a:r>
                        <a:rPr lang="en-US" sz="1600" b="0" i="0" u="none" strike="noStrike" dirty="0">
                          <a:solidFill>
                            <a:schemeClr val="tx1"/>
                          </a:solidFill>
                          <a:effectLst/>
                          <a:highlight>
                            <a:srgbClr val="FFFF00"/>
                          </a:highlight>
                          <a:latin typeface="Arial" panose="020B0604020202020204" pitchFamily="34" charset="0"/>
                          <a:cs typeface="Arial" panose="020B0604020202020204" pitchFamily="34" charset="0"/>
                        </a:rPr>
                        <a:t>116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118028"/>
                  </a:ext>
                </a:extLst>
              </a:tr>
              <a:tr h="238166">
                <a:tc>
                  <a:txBody>
                    <a:bodyPr/>
                    <a:lstStyle/>
                    <a:p>
                      <a:pPr algn="ctr" fontAlgn="b"/>
                      <a:r>
                        <a:rPr lang="en-US" sz="1600" b="0" i="0" u="none" strike="noStrike" dirty="0">
                          <a:solidFill>
                            <a:schemeClr val="tx1"/>
                          </a:solidFill>
                          <a:effectLst/>
                          <a:highlight>
                            <a:srgbClr val="FFFF00"/>
                          </a:highlight>
                          <a:latin typeface="Arial" panose="020B0604020202020204" pitchFamily="34" charset="0"/>
                          <a:cs typeface="Arial" panose="020B0604020202020204" pitchFamily="34" charset="0"/>
                        </a:rPr>
                        <a:t>164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3969941"/>
                  </a:ext>
                </a:extLst>
              </a:tr>
              <a:tr h="238166">
                <a:tc>
                  <a:txBody>
                    <a:bodyPr/>
                    <a:lstStyle/>
                    <a:p>
                      <a:pPr algn="ctr" fontAlgn="b"/>
                      <a:r>
                        <a:rPr lang="en-US" sz="1600" b="0" i="0" u="none" strike="noStrike" dirty="0">
                          <a:solidFill>
                            <a:schemeClr val="tx1"/>
                          </a:solidFill>
                          <a:effectLst/>
                          <a:highlight>
                            <a:srgbClr val="FFFF00"/>
                          </a:highlight>
                          <a:latin typeface="Arial" panose="020B0604020202020204" pitchFamily="34" charset="0"/>
                          <a:cs typeface="Arial" panose="020B0604020202020204" pitchFamily="34" charset="0"/>
                        </a:rPr>
                        <a:t>233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68167"/>
                  </a:ext>
                </a:extLst>
              </a:tr>
              <a:tr h="238166">
                <a:tc>
                  <a:txBody>
                    <a:bodyPr/>
                    <a:lstStyle/>
                    <a:p>
                      <a:pPr algn="ctr" fontAlgn="b"/>
                      <a:r>
                        <a:rPr lang="en-US" sz="1600" b="0" i="0" u="none" strike="noStrike" dirty="0">
                          <a:solidFill>
                            <a:schemeClr val="tx1"/>
                          </a:solidFill>
                          <a:effectLst/>
                          <a:highlight>
                            <a:srgbClr val="FFFF00"/>
                          </a:highlight>
                          <a:latin typeface="Arial" panose="020B0604020202020204" pitchFamily="34" charset="0"/>
                          <a:cs typeface="Arial" panose="020B0604020202020204" pitchFamily="34" charset="0"/>
                        </a:rPr>
                        <a:t>402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203748"/>
                  </a:ext>
                </a:extLst>
              </a:tr>
            </a:tbl>
          </a:graphicData>
        </a:graphic>
      </p:graphicFrame>
      <p:sp>
        <p:nvSpPr>
          <p:cNvPr id="15" name="Arrow: Right 14">
            <a:extLst>
              <a:ext uri="{FF2B5EF4-FFF2-40B4-BE49-F238E27FC236}">
                <a16:creationId xmlns:a16="http://schemas.microsoft.com/office/drawing/2014/main" id="{2137E901-757F-47F2-AA7F-45206E9B24A8}"/>
              </a:ext>
            </a:extLst>
          </p:cNvPr>
          <p:cNvSpPr/>
          <p:nvPr/>
        </p:nvSpPr>
        <p:spPr>
          <a:xfrm>
            <a:off x="6528989" y="4149530"/>
            <a:ext cx="433030" cy="371670"/>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54F6599-A964-423D-A855-13B94A18381A}"/>
              </a:ext>
            </a:extLst>
          </p:cNvPr>
          <p:cNvSpPr/>
          <p:nvPr/>
        </p:nvSpPr>
        <p:spPr>
          <a:xfrm>
            <a:off x="8739802" y="4149530"/>
            <a:ext cx="433030" cy="371670"/>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843D97A-D7FB-462A-AFA0-C5E9EFF59DD2}"/>
              </a:ext>
            </a:extLst>
          </p:cNvPr>
          <p:cNvSpPr txBox="1"/>
          <p:nvPr/>
        </p:nvSpPr>
        <p:spPr>
          <a:xfrm>
            <a:off x="9036024" y="3585662"/>
            <a:ext cx="728614"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(mSv) </a:t>
            </a:r>
          </a:p>
        </p:txBody>
      </p:sp>
      <p:sp>
        <p:nvSpPr>
          <p:cNvPr id="24" name="TextBox 23">
            <a:extLst>
              <a:ext uri="{FF2B5EF4-FFF2-40B4-BE49-F238E27FC236}">
                <a16:creationId xmlns:a16="http://schemas.microsoft.com/office/drawing/2014/main" id="{72FEC238-7DE1-46BE-AF38-CBC3391F8CBC}"/>
              </a:ext>
            </a:extLst>
          </p:cNvPr>
          <p:cNvSpPr txBox="1"/>
          <p:nvPr/>
        </p:nvSpPr>
        <p:spPr>
          <a:xfrm>
            <a:off x="2330938" y="5538462"/>
            <a:ext cx="7391819" cy="338554"/>
          </a:xfrm>
          <a:prstGeom prst="rect">
            <a:avLst/>
          </a:prstGeom>
          <a:noFill/>
        </p:spPr>
        <p:txBody>
          <a:bodyPr wrap="square">
            <a:spAutoFit/>
          </a:bodyPr>
          <a:lstStyle/>
          <a:p>
            <a:pPr algn="ctr"/>
            <a:r>
              <a:rPr lang="en-US" sz="1600" dirty="0">
                <a:solidFill>
                  <a:schemeClr val="bg1"/>
                </a:solidFill>
              </a:rPr>
              <a:t>*Uses 1% as a proxy for 3% increased fatal cancer risk at the 95% confidence interval</a:t>
            </a:r>
          </a:p>
        </p:txBody>
      </p:sp>
    </p:spTree>
    <p:extLst>
      <p:ext uri="{BB962C8B-B14F-4D97-AF65-F5344CB8AC3E}">
        <p14:creationId xmlns:p14="http://schemas.microsoft.com/office/powerpoint/2010/main" val="101961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2007 NASA Standard 3001 Volume 1 (updated in 2014)</a:t>
            </a:r>
            <a:br>
              <a:rPr lang="en-US" sz="4000" dirty="0"/>
            </a:br>
            <a:r>
              <a:rPr lang="en-US" sz="2000" dirty="0"/>
              <a:t>4.2.10 Space Permissible Exposure Limit for Space Flight Radiation Exposure Standard </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spcAft>
                <a:spcPts val="600"/>
              </a:spcAft>
            </a:pPr>
            <a:r>
              <a:rPr lang="en-US" b="1" dirty="0"/>
              <a:t>4.2.10.1</a:t>
            </a:r>
            <a:r>
              <a:rPr lang="en-US" dirty="0"/>
              <a:t> Planned career exposure for radiation</a:t>
            </a:r>
            <a:r>
              <a:rPr lang="en-US" b="1" i="1" dirty="0">
                <a:solidFill>
                  <a:schemeClr val="tx1"/>
                </a:solidFill>
                <a:effectLst>
                  <a:outerShdw blurRad="38100" dist="38100" dir="2700000" algn="tl">
                    <a:srgbClr val="000000">
                      <a:alpha val="43137"/>
                    </a:srgbClr>
                  </a:outerShdw>
                </a:effectLst>
              </a:rPr>
              <a:t> </a:t>
            </a:r>
            <a:r>
              <a:rPr lang="en-US" b="1" i="1" dirty="0">
                <a:solidFill>
                  <a:schemeClr val="tx1"/>
                </a:solidFill>
                <a:effectLst>
                  <a:outerShdw blurRad="38100" dist="38100" dir="2700000" algn="tl">
                    <a:srgbClr val="000000">
                      <a:alpha val="43137"/>
                    </a:srgbClr>
                  </a:outerShdw>
                </a:effectLst>
                <a:highlight>
                  <a:srgbClr val="FFFF00"/>
                </a:highlight>
              </a:rPr>
              <a:t>shall not exceed 3 percent risk</a:t>
            </a:r>
            <a:r>
              <a:rPr lang="en-US" b="1" i="1" dirty="0">
                <a:solidFill>
                  <a:schemeClr val="tx1"/>
                </a:solidFill>
                <a:effectLst>
                  <a:outerShdw blurRad="38100" dist="38100" dir="2700000" algn="tl">
                    <a:srgbClr val="000000">
                      <a:alpha val="43137"/>
                    </a:srgbClr>
                  </a:outerShdw>
                </a:effectLst>
              </a:rPr>
              <a:t> </a:t>
            </a:r>
            <a:r>
              <a:rPr lang="en-US" dirty="0"/>
              <a:t>of exposure-induced death (REID) for fatal cancer. </a:t>
            </a:r>
          </a:p>
          <a:p>
            <a:pPr>
              <a:lnSpc>
                <a:spcPct val="120000"/>
              </a:lnSpc>
              <a:spcAft>
                <a:spcPts val="600"/>
              </a:spcAft>
            </a:pPr>
            <a:r>
              <a:rPr lang="en-US" b="1" dirty="0"/>
              <a:t>4.2.10.2 </a:t>
            </a:r>
            <a:r>
              <a:rPr lang="en-US" dirty="0"/>
              <a:t>NASA shall assure that this risk limit is </a:t>
            </a:r>
            <a:r>
              <a:rPr lang="en-US" b="1" i="1" dirty="0">
                <a:solidFill>
                  <a:schemeClr val="tx1"/>
                </a:solidFill>
                <a:effectLst>
                  <a:outerShdw blurRad="38100" dist="38100" dir="2700000" algn="tl">
                    <a:srgbClr val="000000">
                      <a:alpha val="43137"/>
                    </a:srgbClr>
                  </a:outerShdw>
                </a:effectLst>
                <a:highlight>
                  <a:srgbClr val="FFFF00"/>
                </a:highlight>
              </a:rPr>
              <a:t>not exceeded at a 95 percent confidence level</a:t>
            </a:r>
            <a:r>
              <a:rPr lang="en-US" b="1" i="1" dirty="0">
                <a:solidFill>
                  <a:schemeClr val="tx1"/>
                </a:solidFill>
              </a:rPr>
              <a:t> </a:t>
            </a:r>
            <a:r>
              <a:rPr lang="en-US" dirty="0"/>
              <a:t>using a statistical assessment of the uncertainties in the risk projection calculations to limit the cumulative effective dose (in units of Sievert) received by an astronaut throughout his or her career. </a:t>
            </a:r>
          </a:p>
          <a:p>
            <a:pPr>
              <a:lnSpc>
                <a:spcPct val="120000"/>
              </a:lnSpc>
              <a:spcAft>
                <a:spcPts val="600"/>
              </a:spcAft>
            </a:pPr>
            <a:r>
              <a:rPr lang="en-US" b="1" dirty="0"/>
              <a:t>4.2.10.3</a:t>
            </a:r>
            <a:r>
              <a:rPr lang="en-US" dirty="0"/>
              <a:t> Exploration Class Mission radiation exposure limits shall be defined by NASA based on National Council on Radiation Protection (NCRP) recommendations. </a:t>
            </a:r>
          </a:p>
          <a:p>
            <a:pPr>
              <a:lnSpc>
                <a:spcPct val="120000"/>
              </a:lnSpc>
              <a:spcAft>
                <a:spcPts val="600"/>
              </a:spcAft>
            </a:pPr>
            <a:r>
              <a:rPr lang="en-US" b="1" dirty="0">
                <a:solidFill>
                  <a:schemeClr val="tx1">
                    <a:lumMod val="50000"/>
                    <a:lumOff val="50000"/>
                  </a:schemeClr>
                </a:solidFill>
              </a:rPr>
              <a:t>4.2.10.4</a:t>
            </a:r>
            <a:r>
              <a:rPr lang="en-US" dirty="0">
                <a:solidFill>
                  <a:schemeClr val="tx1">
                    <a:lumMod val="50000"/>
                    <a:lumOff val="50000"/>
                  </a:schemeClr>
                </a:solidFill>
              </a:rPr>
              <a:t> Planned radiation dose shall not exceed short-term limits as defined in table 4 in Appendix F supporting material for the radiation standard. </a:t>
            </a:r>
          </a:p>
          <a:p>
            <a:pPr>
              <a:lnSpc>
                <a:spcPct val="120000"/>
              </a:lnSpc>
              <a:spcAft>
                <a:spcPts val="600"/>
              </a:spcAft>
            </a:pPr>
            <a:r>
              <a:rPr lang="en-US" b="1" dirty="0"/>
              <a:t>4.2.10.5</a:t>
            </a:r>
            <a:r>
              <a:rPr lang="en-US" dirty="0"/>
              <a:t> In-flight radiation exposures shall be maintained using the “as low as reasonably achievable” (ALARA) principle. </a:t>
            </a:r>
          </a:p>
        </p:txBody>
      </p:sp>
      <p:sp>
        <p:nvSpPr>
          <p:cNvPr id="4" name="Slide Number Placeholder 3"/>
          <p:cNvSpPr>
            <a:spLocks noGrp="1"/>
          </p:cNvSpPr>
          <p:nvPr>
            <p:ph type="sldNum" sz="quarter" idx="12"/>
          </p:nvPr>
        </p:nvSpPr>
        <p:spPr/>
        <p:txBody>
          <a:bodyPr/>
          <a:lstStyle/>
          <a:p>
            <a:fld id="{829E4A2A-790B-4457-A180-217E99615599}" type="slidenum">
              <a:rPr lang="en-US" smtClean="0"/>
              <a:t>13</a:t>
            </a:fld>
            <a:endParaRPr lang="en-US"/>
          </a:p>
        </p:txBody>
      </p:sp>
    </p:spTree>
    <p:extLst>
      <p:ext uri="{BB962C8B-B14F-4D97-AF65-F5344CB8AC3E}">
        <p14:creationId xmlns:p14="http://schemas.microsoft.com/office/powerpoint/2010/main" val="52929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0">
            <a:extLst>
              <a:ext uri="{FF2B5EF4-FFF2-40B4-BE49-F238E27FC236}">
                <a16:creationId xmlns:a16="http://schemas.microsoft.com/office/drawing/2014/main" id="{B39F0716-DC17-43B7-9E95-F7466ADEA6DA}"/>
              </a:ext>
            </a:extLst>
          </p:cNvPr>
          <p:cNvSpPr>
            <a:spLocks noGrp="1"/>
          </p:cNvSpPr>
          <p:nvPr>
            <p:ph type="title"/>
          </p:nvPr>
        </p:nvSpPr>
        <p:spPr/>
        <p:txBody>
          <a:bodyPr/>
          <a:lstStyle/>
          <a:p>
            <a:r>
              <a:rPr lang="en-US" sz="4400" dirty="0"/>
              <a:t>2020 Radiation Standard Review</a:t>
            </a:r>
            <a:endParaRPr lang="en-US" dirty="0"/>
          </a:p>
        </p:txBody>
      </p:sp>
      <p:sp>
        <p:nvSpPr>
          <p:cNvPr id="2" name="Content Placeholder 1"/>
          <p:cNvSpPr>
            <a:spLocks noGrp="1"/>
          </p:cNvSpPr>
          <p:nvPr>
            <p:ph sz="half" idx="1"/>
          </p:nvPr>
        </p:nvSpPr>
        <p:spPr>
          <a:xfrm>
            <a:off x="838200" y="2510747"/>
            <a:ext cx="5181600" cy="3666216"/>
          </a:xfrm>
        </p:spPr>
        <p:txBody>
          <a:bodyPr>
            <a:normAutofit lnSpcReduction="10000"/>
          </a:bodyPr>
          <a:lstStyle/>
          <a:p>
            <a:pPr>
              <a:buClr>
                <a:schemeClr val="bg1"/>
              </a:buClr>
            </a:pPr>
            <a:r>
              <a:rPr lang="en-US" sz="2000" dirty="0"/>
              <a:t>Clinical Panel (March 2020)</a:t>
            </a:r>
          </a:p>
          <a:p>
            <a:pPr lvl="1">
              <a:buClr>
                <a:schemeClr val="bg1"/>
              </a:buClr>
            </a:pPr>
            <a:r>
              <a:rPr lang="en-US" sz="1800" b="1" dirty="0">
                <a:solidFill>
                  <a:schemeClr val="tx1"/>
                </a:solidFill>
                <a:effectLst>
                  <a:outerShdw blurRad="38100" dist="38100" dir="2700000" algn="tl">
                    <a:srgbClr val="000000">
                      <a:alpha val="43137"/>
                    </a:srgbClr>
                  </a:outerShdw>
                </a:effectLst>
                <a:highlight>
                  <a:srgbClr val="FFFF00"/>
                </a:highlight>
              </a:rPr>
              <a:t>Mortality (REID) preferred for setting exposure limits </a:t>
            </a:r>
          </a:p>
          <a:p>
            <a:pPr lvl="1">
              <a:buClr>
                <a:schemeClr val="bg1"/>
              </a:buClr>
            </a:pPr>
            <a:r>
              <a:rPr lang="en-US" sz="1800" b="1" dirty="0">
                <a:solidFill>
                  <a:schemeClr val="tx1"/>
                </a:solidFill>
                <a:effectLst>
                  <a:outerShdw blurRad="38100" dist="38100" dir="2700000" algn="tl">
                    <a:srgbClr val="000000">
                      <a:alpha val="43137"/>
                    </a:srgbClr>
                  </a:outerShdw>
                </a:effectLst>
                <a:highlight>
                  <a:srgbClr val="FFFF00"/>
                </a:highlight>
              </a:rPr>
              <a:t>Incidence (REIC) important for discussing risk posture and crew insight </a:t>
            </a:r>
          </a:p>
          <a:p>
            <a:pPr lvl="1">
              <a:buClr>
                <a:schemeClr val="bg1"/>
              </a:buClr>
            </a:pPr>
            <a:r>
              <a:rPr lang="en-US" sz="1600" dirty="0">
                <a:solidFill>
                  <a:schemeClr val="bg1">
                    <a:lumMod val="65000"/>
                  </a:schemeClr>
                </a:solidFill>
              </a:rPr>
              <a:t>NASA should consider an exposure limit higher than 3% REID</a:t>
            </a:r>
          </a:p>
          <a:p>
            <a:pPr lvl="1">
              <a:buClr>
                <a:schemeClr val="bg1"/>
              </a:buClr>
            </a:pPr>
            <a:r>
              <a:rPr lang="en-US" sz="1600" dirty="0">
                <a:solidFill>
                  <a:schemeClr val="bg1">
                    <a:lumMod val="65000"/>
                  </a:schemeClr>
                </a:solidFill>
              </a:rPr>
              <a:t>Atomic bomb survivor data needs to be supplemented with an emphasis on radiation induced cancer from occupational cohorts.</a:t>
            </a:r>
          </a:p>
          <a:p>
            <a:pPr lvl="1">
              <a:buClr>
                <a:schemeClr val="bg1"/>
              </a:buClr>
            </a:pPr>
            <a:r>
              <a:rPr lang="en-US" sz="1600" dirty="0">
                <a:solidFill>
                  <a:schemeClr val="bg1">
                    <a:lumMod val="65000"/>
                  </a:schemeClr>
                </a:solidFill>
              </a:rPr>
              <a:t>Encourage conversation with astronauts to include their input in risk limits and communication</a:t>
            </a:r>
          </a:p>
          <a:p>
            <a:pPr>
              <a:buClr>
                <a:schemeClr val="bg1"/>
              </a:buClr>
            </a:pPr>
            <a:endParaRPr lang="en-US" sz="2000" dirty="0"/>
          </a:p>
        </p:txBody>
      </p:sp>
      <p:sp>
        <p:nvSpPr>
          <p:cNvPr id="15" name="Content Placeholder 14">
            <a:extLst>
              <a:ext uri="{FF2B5EF4-FFF2-40B4-BE49-F238E27FC236}">
                <a16:creationId xmlns:a16="http://schemas.microsoft.com/office/drawing/2014/main" id="{09BA6B52-01AC-4D9E-AAC7-0F8C3495EB60}"/>
              </a:ext>
            </a:extLst>
          </p:cNvPr>
          <p:cNvSpPr>
            <a:spLocks noGrp="1"/>
          </p:cNvSpPr>
          <p:nvPr>
            <p:ph sz="half" idx="2"/>
          </p:nvPr>
        </p:nvSpPr>
        <p:spPr>
          <a:xfrm>
            <a:off x="6172200" y="2510747"/>
            <a:ext cx="5181600" cy="3666216"/>
          </a:xfrm>
        </p:spPr>
        <p:txBody>
          <a:bodyPr>
            <a:normAutofit lnSpcReduction="10000"/>
          </a:bodyPr>
          <a:lstStyle/>
          <a:p>
            <a:pPr>
              <a:buClr>
                <a:schemeClr val="bg1"/>
              </a:buClr>
            </a:pPr>
            <a:r>
              <a:rPr lang="en-US" sz="2000" dirty="0"/>
              <a:t>NAS Study (July 2020 – July 2021)</a:t>
            </a:r>
          </a:p>
          <a:p>
            <a:pPr lvl="1">
              <a:buClr>
                <a:schemeClr val="bg1"/>
              </a:buClr>
            </a:pPr>
            <a:r>
              <a:rPr lang="en-US" sz="1800" b="1" dirty="0">
                <a:solidFill>
                  <a:schemeClr val="tx1"/>
                </a:solidFill>
                <a:effectLst>
                  <a:outerShdw blurRad="38100" dist="38100" dir="2700000" algn="tl">
                    <a:srgbClr val="000000">
                      <a:alpha val="43137"/>
                    </a:srgbClr>
                  </a:outerShdw>
                </a:effectLst>
                <a:highlight>
                  <a:srgbClr val="FFFF00"/>
                </a:highlight>
              </a:rPr>
              <a:t>Assessed radiation standard framework proposed by NASA</a:t>
            </a:r>
          </a:p>
          <a:p>
            <a:pPr lvl="2">
              <a:buClr>
                <a:schemeClr val="bg1"/>
              </a:buClr>
            </a:pPr>
            <a:r>
              <a:rPr lang="en-US" sz="1600" b="1" dirty="0"/>
              <a:t>DOSE LIMIT </a:t>
            </a:r>
            <a:r>
              <a:rPr lang="en-US" sz="1600" dirty="0"/>
              <a:t>centered on the </a:t>
            </a:r>
            <a:r>
              <a:rPr lang="en-US" sz="1600" b="1" dirty="0"/>
              <a:t>MEAN 3% REID </a:t>
            </a:r>
            <a:r>
              <a:rPr lang="en-US" sz="1600" dirty="0"/>
              <a:t>for a 35-year-old female</a:t>
            </a:r>
          </a:p>
          <a:p>
            <a:pPr lvl="1">
              <a:spcAft>
                <a:spcPts val="0"/>
              </a:spcAft>
              <a:buClr>
                <a:schemeClr val="bg1"/>
              </a:buClr>
            </a:pPr>
            <a:r>
              <a:rPr lang="en-US" sz="1800" b="1" dirty="0">
                <a:solidFill>
                  <a:schemeClr val="tx1"/>
                </a:solidFill>
                <a:effectLst>
                  <a:outerShdw blurRad="38100" dist="38100" dir="2700000" algn="tl">
                    <a:srgbClr val="000000">
                      <a:alpha val="43137"/>
                    </a:srgbClr>
                  </a:outerShdw>
                </a:effectLst>
                <a:highlight>
                  <a:srgbClr val="FFFF00"/>
                </a:highlight>
              </a:rPr>
              <a:t>Provided recommendations</a:t>
            </a:r>
          </a:p>
          <a:p>
            <a:pPr lvl="2">
              <a:spcAft>
                <a:spcPts val="0"/>
              </a:spcAft>
              <a:buClr>
                <a:schemeClr val="bg1"/>
              </a:buClr>
            </a:pPr>
            <a:r>
              <a:rPr lang="en-US" sz="1600" b="1" dirty="0">
                <a:solidFill>
                  <a:schemeClr val="tx1"/>
                </a:solidFill>
                <a:effectLst>
                  <a:outerShdw blurRad="38100" dist="38100" dir="2700000" algn="tl">
                    <a:srgbClr val="000000">
                      <a:alpha val="43137"/>
                    </a:srgbClr>
                  </a:outerShdw>
                </a:effectLst>
                <a:highlight>
                  <a:srgbClr val="FFFF00"/>
                </a:highlight>
              </a:rPr>
              <a:t>Proceed </a:t>
            </a:r>
          </a:p>
          <a:p>
            <a:pPr lvl="2">
              <a:spcAft>
                <a:spcPts val="0"/>
              </a:spcAft>
              <a:buClr>
                <a:schemeClr val="bg1"/>
              </a:buClr>
            </a:pPr>
            <a:r>
              <a:rPr lang="en-US" sz="1600" b="1" dirty="0">
                <a:solidFill>
                  <a:schemeClr val="tx1"/>
                </a:solidFill>
                <a:effectLst>
                  <a:outerShdw blurRad="38100" dist="38100" dir="2700000" algn="tl">
                    <a:srgbClr val="000000">
                      <a:alpha val="43137"/>
                    </a:srgbClr>
                  </a:outerShdw>
                </a:effectLst>
                <a:highlight>
                  <a:srgbClr val="FFFF00"/>
                </a:highlight>
              </a:rPr>
              <a:t>Re-examine metrics</a:t>
            </a:r>
          </a:p>
          <a:p>
            <a:pPr lvl="2">
              <a:spcAft>
                <a:spcPts val="0"/>
              </a:spcAft>
              <a:buClr>
                <a:schemeClr val="bg1"/>
              </a:buClr>
            </a:pPr>
            <a:r>
              <a:rPr lang="en-US" sz="1400" dirty="0">
                <a:solidFill>
                  <a:schemeClr val="bg1">
                    <a:lumMod val="65000"/>
                  </a:schemeClr>
                </a:solidFill>
              </a:rPr>
              <a:t>Inform </a:t>
            </a:r>
          </a:p>
          <a:p>
            <a:pPr lvl="2">
              <a:spcAft>
                <a:spcPts val="0"/>
              </a:spcAft>
              <a:buClr>
                <a:schemeClr val="bg1"/>
              </a:buClr>
            </a:pPr>
            <a:r>
              <a:rPr lang="en-US" sz="1400" dirty="0">
                <a:solidFill>
                  <a:schemeClr val="bg1">
                    <a:lumMod val="65000"/>
                  </a:schemeClr>
                </a:solidFill>
              </a:rPr>
              <a:t>Communicate </a:t>
            </a:r>
          </a:p>
          <a:p>
            <a:pPr lvl="2">
              <a:spcAft>
                <a:spcPts val="0"/>
              </a:spcAft>
              <a:buClr>
                <a:schemeClr val="bg1"/>
              </a:buClr>
            </a:pPr>
            <a:r>
              <a:rPr lang="en-US" sz="1400" dirty="0">
                <a:solidFill>
                  <a:schemeClr val="bg1">
                    <a:lumMod val="65000"/>
                  </a:schemeClr>
                </a:solidFill>
              </a:rPr>
              <a:t>Waiver protocol and process</a:t>
            </a:r>
          </a:p>
          <a:p>
            <a:pPr lvl="2">
              <a:buClr>
                <a:schemeClr val="bg1"/>
              </a:buClr>
            </a:pPr>
            <a:r>
              <a:rPr lang="en-US" sz="1400" dirty="0">
                <a:solidFill>
                  <a:schemeClr val="bg1">
                    <a:lumMod val="65000"/>
                  </a:schemeClr>
                </a:solidFill>
              </a:rPr>
              <a:t>Communication research</a:t>
            </a:r>
          </a:p>
          <a:p>
            <a:pPr lvl="1">
              <a:buClr>
                <a:schemeClr val="bg1"/>
              </a:buClr>
            </a:pPr>
            <a:r>
              <a:rPr lang="en-US" sz="1800" b="1" dirty="0">
                <a:solidFill>
                  <a:schemeClr val="tx1"/>
                </a:solidFill>
                <a:effectLst>
                  <a:outerShdw blurRad="38100" dist="38100" dir="2700000" algn="tl">
                    <a:srgbClr val="000000">
                      <a:alpha val="43137"/>
                    </a:srgbClr>
                  </a:outerShdw>
                </a:effectLst>
                <a:highlight>
                  <a:srgbClr val="FFFF00"/>
                </a:highlight>
              </a:rPr>
              <a:t>Did NOT assess the risk model</a:t>
            </a:r>
          </a:p>
          <a:p>
            <a:pPr lvl="1">
              <a:buClr>
                <a:schemeClr val="bg1"/>
              </a:buClr>
            </a:pPr>
            <a:r>
              <a:rPr lang="en-US" sz="1800" b="1" dirty="0">
                <a:solidFill>
                  <a:schemeClr val="tx1"/>
                </a:solidFill>
                <a:effectLst>
                  <a:outerShdw blurRad="38100" dist="38100" dir="2700000" algn="tl">
                    <a:srgbClr val="000000">
                      <a:alpha val="43137"/>
                    </a:srgbClr>
                  </a:outerShdw>
                </a:effectLst>
                <a:highlight>
                  <a:srgbClr val="FFFF00"/>
                </a:highlight>
              </a:rPr>
              <a:t>Did NOT assess the proposed risk level chosen by NASA to determine dose limit</a:t>
            </a:r>
          </a:p>
        </p:txBody>
      </p:sp>
      <p:sp>
        <p:nvSpPr>
          <p:cNvPr id="9" name="TextBox 8">
            <a:extLst>
              <a:ext uri="{FF2B5EF4-FFF2-40B4-BE49-F238E27FC236}">
                <a16:creationId xmlns:a16="http://schemas.microsoft.com/office/drawing/2014/main" id="{EA2B1B48-7784-4409-B92A-FCC0702128D4}"/>
              </a:ext>
            </a:extLst>
          </p:cNvPr>
          <p:cNvSpPr txBox="1"/>
          <p:nvPr/>
        </p:nvSpPr>
        <p:spPr>
          <a:xfrm>
            <a:off x="838200" y="1679750"/>
            <a:ext cx="10972800" cy="830997"/>
          </a:xfrm>
          <a:prstGeom prst="rect">
            <a:avLst/>
          </a:prstGeom>
          <a:noFill/>
        </p:spPr>
        <p:txBody>
          <a:bodyPr wrap="square">
            <a:spAutoFit/>
          </a:bodyPr>
          <a:lstStyle/>
          <a:p>
            <a:r>
              <a:rPr lang="en-US" sz="2400" b="0" dirty="0">
                <a:solidFill>
                  <a:schemeClr val="bg1"/>
                </a:solidFill>
              </a:rPr>
              <a:t>Office of the Chief Health </a:t>
            </a:r>
            <a:r>
              <a:rPr lang="en-US" sz="2400" dirty="0">
                <a:solidFill>
                  <a:schemeClr val="bg1"/>
                </a:solidFill>
              </a:rPr>
              <a:t>and </a:t>
            </a:r>
            <a:r>
              <a:rPr lang="en-US" sz="2400" b="0" dirty="0">
                <a:solidFill>
                  <a:schemeClr val="bg1"/>
                </a:solidFill>
              </a:rPr>
              <a:t>Medical Officer initiated a review of the radiation standard</a:t>
            </a:r>
          </a:p>
        </p:txBody>
      </p:sp>
      <p:sp>
        <p:nvSpPr>
          <p:cNvPr id="10" name="Slide Number Placeholder 9">
            <a:extLst>
              <a:ext uri="{FF2B5EF4-FFF2-40B4-BE49-F238E27FC236}">
                <a16:creationId xmlns:a16="http://schemas.microsoft.com/office/drawing/2014/main" id="{FFB98B42-E163-4929-8571-1527E8EB324D}"/>
              </a:ext>
            </a:extLst>
          </p:cNvPr>
          <p:cNvSpPr>
            <a:spLocks noGrp="1"/>
          </p:cNvSpPr>
          <p:nvPr>
            <p:ph type="sldNum" sz="quarter" idx="12"/>
          </p:nvPr>
        </p:nvSpPr>
        <p:spPr/>
        <p:txBody>
          <a:bodyPr/>
          <a:lstStyle/>
          <a:p>
            <a:fld id="{76BE0B42-7D16-4DC5-8B88-B55D1E984A21}" type="slidenum">
              <a:rPr lang="en-US" smtClean="0"/>
              <a:t>14</a:t>
            </a:fld>
            <a:endParaRPr lang="en-US"/>
          </a:p>
        </p:txBody>
      </p:sp>
    </p:spTree>
    <p:extLst>
      <p:ext uri="{BB962C8B-B14F-4D97-AF65-F5344CB8AC3E}">
        <p14:creationId xmlns:p14="http://schemas.microsoft.com/office/powerpoint/2010/main" val="161953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814AC9-2033-4764-B4C0-5624EF026D7E}"/>
              </a:ext>
            </a:extLst>
          </p:cNvPr>
          <p:cNvSpPr>
            <a:spLocks noGrp="1"/>
          </p:cNvSpPr>
          <p:nvPr>
            <p:ph idx="1"/>
          </p:nvPr>
        </p:nvSpPr>
        <p:spPr>
          <a:xfrm>
            <a:off x="838200" y="1825625"/>
            <a:ext cx="10515600" cy="1016353"/>
          </a:xfrm>
        </p:spPr>
        <p:txBody>
          <a:bodyPr/>
          <a:lstStyle/>
          <a:p>
            <a:r>
              <a:rPr lang="en-US" dirty="0"/>
              <a:t>Shifted from a RISK limit to a DOSE limit</a:t>
            </a:r>
          </a:p>
          <a:p>
            <a:r>
              <a:rPr lang="en-US" dirty="0"/>
              <a:t>Anchored using the 3% MEAN REID for a 35-year-old female case</a:t>
            </a:r>
          </a:p>
        </p:txBody>
      </p:sp>
      <p:grpSp>
        <p:nvGrpSpPr>
          <p:cNvPr id="16" name="Group 15">
            <a:extLst>
              <a:ext uri="{FF2B5EF4-FFF2-40B4-BE49-F238E27FC236}">
                <a16:creationId xmlns:a16="http://schemas.microsoft.com/office/drawing/2014/main" id="{B27C4113-5B4D-4F29-99CE-9202E05B612D}"/>
              </a:ext>
            </a:extLst>
          </p:cNvPr>
          <p:cNvGrpSpPr/>
          <p:nvPr/>
        </p:nvGrpSpPr>
        <p:grpSpPr>
          <a:xfrm>
            <a:off x="382365" y="2841983"/>
            <a:ext cx="11427270" cy="2975299"/>
            <a:chOff x="819775" y="3090068"/>
            <a:chExt cx="4764723" cy="2157146"/>
          </a:xfrm>
        </p:grpSpPr>
        <p:sp>
          <p:nvSpPr>
            <p:cNvPr id="17" name="Rectangle 16">
              <a:extLst>
                <a:ext uri="{FF2B5EF4-FFF2-40B4-BE49-F238E27FC236}">
                  <a16:creationId xmlns:a16="http://schemas.microsoft.com/office/drawing/2014/main" id="{6BAC0522-F6F0-4C45-A663-FB73F1728E51}"/>
                </a:ext>
              </a:extLst>
            </p:cNvPr>
            <p:cNvSpPr/>
            <p:nvPr/>
          </p:nvSpPr>
          <p:spPr>
            <a:xfrm>
              <a:off x="819775" y="3132975"/>
              <a:ext cx="4764722" cy="2075236"/>
            </a:xfrm>
            <a:prstGeom prst="rect">
              <a:avLst/>
            </a:prstGeom>
          </p:spPr>
          <p:txBody>
            <a:bodyPr wrap="square" anchor="ctr">
              <a:spAutoFit/>
            </a:bodyPr>
            <a:lstStyle/>
            <a:p>
              <a:r>
                <a:rPr lang="en-US" sz="3000" b="1" i="1" dirty="0">
                  <a:solidFill>
                    <a:schemeClr val="bg1"/>
                  </a:solidFill>
                </a:rPr>
                <a:t>4.8.2 Career Space Permissible Exposure Limit for Space Flight Radiation </a:t>
              </a:r>
            </a:p>
            <a:p>
              <a:endParaRPr lang="en-US" sz="3000" b="1" i="1" dirty="0">
                <a:solidFill>
                  <a:schemeClr val="bg1"/>
                </a:solidFill>
              </a:endParaRPr>
            </a:p>
            <a:p>
              <a:r>
                <a:rPr lang="en-US" sz="3000" i="1" dirty="0">
                  <a:solidFill>
                    <a:schemeClr val="bg1"/>
                  </a:solidFill>
                </a:rPr>
                <a:t>[V1 4030] An individual astronaut’s total career effective radiation dose due to space flight radiation exposure </a:t>
              </a:r>
              <a:r>
                <a:rPr lang="en-US" sz="3000" b="1" i="1" dirty="0">
                  <a:effectLst>
                    <a:outerShdw blurRad="38100" dist="38100" dir="2700000" algn="tl">
                      <a:srgbClr val="000000">
                        <a:alpha val="43137"/>
                      </a:srgbClr>
                    </a:outerShdw>
                  </a:effectLst>
                  <a:highlight>
                    <a:srgbClr val="FFFF00"/>
                  </a:highlight>
                </a:rPr>
                <a:t>shall be less than 600 mSv</a:t>
              </a:r>
              <a:r>
                <a:rPr lang="en-US" sz="3000" i="1" dirty="0">
                  <a:solidFill>
                    <a:schemeClr val="bg1"/>
                  </a:solidFill>
                </a:rPr>
                <a:t>. This limit is universal for all ages and sexes. </a:t>
              </a:r>
            </a:p>
          </p:txBody>
        </p:sp>
        <p:cxnSp>
          <p:nvCxnSpPr>
            <p:cNvPr id="18" name="Straight Connector 17">
              <a:extLst>
                <a:ext uri="{FF2B5EF4-FFF2-40B4-BE49-F238E27FC236}">
                  <a16:creationId xmlns:a16="http://schemas.microsoft.com/office/drawing/2014/main" id="{BCDE8BF5-643A-49C4-BEEA-710CBB292555}"/>
                </a:ext>
              </a:extLst>
            </p:cNvPr>
            <p:cNvCxnSpPr>
              <a:cxnSpLocks/>
            </p:cNvCxnSpPr>
            <p:nvPr/>
          </p:nvCxnSpPr>
          <p:spPr>
            <a:xfrm>
              <a:off x="819776" y="3090068"/>
              <a:ext cx="47647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029077E-CC6A-4F31-B56D-52473B5633DE}"/>
                </a:ext>
              </a:extLst>
            </p:cNvPr>
            <p:cNvCxnSpPr>
              <a:cxnSpLocks/>
            </p:cNvCxnSpPr>
            <p:nvPr/>
          </p:nvCxnSpPr>
          <p:spPr>
            <a:xfrm>
              <a:off x="819776" y="5247214"/>
              <a:ext cx="476472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itle 1">
            <a:extLst>
              <a:ext uri="{FF2B5EF4-FFF2-40B4-BE49-F238E27FC236}">
                <a16:creationId xmlns:a16="http://schemas.microsoft.com/office/drawing/2014/main" id="{E96F7312-8B95-4601-BAFC-DBB8A750EF4B}"/>
              </a:ext>
            </a:extLst>
          </p:cNvPr>
          <p:cNvSpPr>
            <a:spLocks noGrp="1"/>
          </p:cNvSpPr>
          <p:nvPr>
            <p:ph type="title"/>
          </p:nvPr>
        </p:nvSpPr>
        <p:spPr>
          <a:xfrm>
            <a:off x="838200" y="365125"/>
            <a:ext cx="10515600" cy="1325563"/>
          </a:xfrm>
        </p:spPr>
        <p:txBody>
          <a:bodyPr/>
          <a:lstStyle/>
          <a:p>
            <a:r>
              <a:rPr lang="en-US" sz="4400" dirty="0"/>
              <a:t>2022 NASA Standard 3001 Vol 1 </a:t>
            </a:r>
            <a:r>
              <a:rPr lang="en-US" sz="4400" dirty="0" err="1"/>
              <a:t>RevB</a:t>
            </a:r>
            <a:endParaRPr lang="en-US" dirty="0"/>
          </a:p>
        </p:txBody>
      </p:sp>
      <p:sp>
        <p:nvSpPr>
          <p:cNvPr id="12" name="Slide Number Placeholder 11">
            <a:extLst>
              <a:ext uri="{FF2B5EF4-FFF2-40B4-BE49-F238E27FC236}">
                <a16:creationId xmlns:a16="http://schemas.microsoft.com/office/drawing/2014/main" id="{03860A13-2CB4-468A-B738-37AF362E20C2}"/>
              </a:ext>
            </a:extLst>
          </p:cNvPr>
          <p:cNvSpPr>
            <a:spLocks noGrp="1"/>
          </p:cNvSpPr>
          <p:nvPr>
            <p:ph type="sldNum" sz="quarter" idx="12"/>
          </p:nvPr>
        </p:nvSpPr>
        <p:spPr/>
        <p:txBody>
          <a:bodyPr/>
          <a:lstStyle/>
          <a:p>
            <a:fld id="{76BE0B42-7D16-4DC5-8B88-B55D1E984A21}" type="slidenum">
              <a:rPr lang="en-US" smtClean="0"/>
              <a:t>15</a:t>
            </a:fld>
            <a:endParaRPr lang="en-US"/>
          </a:p>
        </p:txBody>
      </p:sp>
      <p:sp>
        <p:nvSpPr>
          <p:cNvPr id="22" name="TextBox 21">
            <a:extLst>
              <a:ext uri="{FF2B5EF4-FFF2-40B4-BE49-F238E27FC236}">
                <a16:creationId xmlns:a16="http://schemas.microsoft.com/office/drawing/2014/main" id="{CCFD7B26-A250-4059-BDAD-B799ABA16E41}"/>
              </a:ext>
            </a:extLst>
          </p:cNvPr>
          <p:cNvSpPr txBox="1"/>
          <p:nvPr/>
        </p:nvSpPr>
        <p:spPr>
          <a:xfrm>
            <a:off x="382365" y="5910272"/>
            <a:ext cx="11427267" cy="307777"/>
          </a:xfrm>
          <a:prstGeom prst="rect">
            <a:avLst/>
          </a:prstGeom>
          <a:noFill/>
        </p:spPr>
        <p:txBody>
          <a:bodyPr wrap="square">
            <a:spAutoFit/>
          </a:bodyPr>
          <a:lstStyle/>
          <a:p>
            <a:pPr algn="ctr"/>
            <a:r>
              <a:rPr lang="en-US" sz="1400" dirty="0">
                <a:solidFill>
                  <a:schemeClr val="bg1"/>
                </a:solidFill>
                <a:hlinkClick r:id="rId3">
                  <a:extLst>
                    <a:ext uri="{A12FA001-AC4F-418D-AE19-62706E023703}">
                      <ahyp:hlinkClr xmlns:ahyp="http://schemas.microsoft.com/office/drawing/2018/hyperlinkcolor" val="tx"/>
                    </a:ext>
                  </a:extLst>
                </a:hlinkClick>
              </a:rPr>
              <a:t>https://standards.nasa.gov/sites/default/files/standards/NASA/B//2022-01-05-NASA-STD-3001-Vol1-Rev-B-Final-Draft-Signature-010522.pdf</a:t>
            </a:r>
            <a:r>
              <a:rPr lang="en-US" sz="1400" dirty="0">
                <a:solidFill>
                  <a:schemeClr val="bg1"/>
                </a:solidFill>
              </a:rPr>
              <a:t> </a:t>
            </a:r>
          </a:p>
        </p:txBody>
      </p:sp>
    </p:spTree>
    <p:extLst>
      <p:ext uri="{BB962C8B-B14F-4D97-AF65-F5344CB8AC3E}">
        <p14:creationId xmlns:p14="http://schemas.microsoft.com/office/powerpoint/2010/main" val="2668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983F-04C5-4282-B0C4-6BFE455DCD87}"/>
              </a:ext>
            </a:extLst>
          </p:cNvPr>
          <p:cNvSpPr>
            <a:spLocks noGrp="1"/>
          </p:cNvSpPr>
          <p:nvPr>
            <p:ph type="title"/>
          </p:nvPr>
        </p:nvSpPr>
        <p:spPr/>
        <p:txBody>
          <a:bodyPr/>
          <a:lstStyle/>
          <a:p>
            <a:r>
              <a:rPr lang="en-US" dirty="0"/>
              <a:t>Evolution of Radiation Standards</a:t>
            </a:r>
          </a:p>
        </p:txBody>
      </p:sp>
      <p:sp>
        <p:nvSpPr>
          <p:cNvPr id="3" name="Slide Number Placeholder 2">
            <a:extLst>
              <a:ext uri="{FF2B5EF4-FFF2-40B4-BE49-F238E27FC236}">
                <a16:creationId xmlns:a16="http://schemas.microsoft.com/office/drawing/2014/main" id="{633477C4-B317-460C-B077-47321411B275}"/>
              </a:ext>
            </a:extLst>
          </p:cNvPr>
          <p:cNvSpPr>
            <a:spLocks noGrp="1"/>
          </p:cNvSpPr>
          <p:nvPr>
            <p:ph type="sldNum" sz="quarter" idx="12"/>
          </p:nvPr>
        </p:nvSpPr>
        <p:spPr/>
        <p:txBody>
          <a:bodyPr/>
          <a:lstStyle/>
          <a:p>
            <a:fld id="{76BE0B42-7D16-4DC5-8B88-B55D1E984A21}" type="slidenum">
              <a:rPr lang="en-US" smtClean="0"/>
              <a:t>16</a:t>
            </a:fld>
            <a:endParaRPr lang="en-US"/>
          </a:p>
        </p:txBody>
      </p:sp>
      <p:sp>
        <p:nvSpPr>
          <p:cNvPr id="6" name="Callout: Line with Border and Accent Bar 5">
            <a:extLst>
              <a:ext uri="{FF2B5EF4-FFF2-40B4-BE49-F238E27FC236}">
                <a16:creationId xmlns:a16="http://schemas.microsoft.com/office/drawing/2014/main" id="{0EBE5C79-85EC-45C6-88A8-16C93AC5AD92}"/>
              </a:ext>
            </a:extLst>
          </p:cNvPr>
          <p:cNvSpPr/>
          <p:nvPr/>
        </p:nvSpPr>
        <p:spPr>
          <a:xfrm>
            <a:off x="1000368" y="4500391"/>
            <a:ext cx="1109785" cy="595178"/>
          </a:xfrm>
          <a:prstGeom prst="accentBorderCallout1">
            <a:avLst>
              <a:gd name="adj1" fmla="val 55746"/>
              <a:gd name="adj2" fmla="val -9309"/>
              <a:gd name="adj3" fmla="val -123499"/>
              <a:gd name="adj4" fmla="val -35708"/>
            </a:avLst>
          </a:prstGeom>
          <a:solidFill>
            <a:srgbClr val="3399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Space Act Agreement</a:t>
            </a:r>
          </a:p>
        </p:txBody>
      </p:sp>
      <p:sp>
        <p:nvSpPr>
          <p:cNvPr id="7" name="TextBox 6">
            <a:extLst>
              <a:ext uri="{FF2B5EF4-FFF2-40B4-BE49-F238E27FC236}">
                <a16:creationId xmlns:a16="http://schemas.microsoft.com/office/drawing/2014/main" id="{B4418C34-D4CE-4941-88E3-6EF39FABFB07}"/>
              </a:ext>
            </a:extLst>
          </p:cNvPr>
          <p:cNvSpPr txBox="1"/>
          <p:nvPr/>
        </p:nvSpPr>
        <p:spPr>
          <a:xfrm>
            <a:off x="283225" y="3201750"/>
            <a:ext cx="652743" cy="369332"/>
          </a:xfrm>
          <a:prstGeom prst="rect">
            <a:avLst/>
          </a:prstGeom>
          <a:noFill/>
        </p:spPr>
        <p:txBody>
          <a:bodyPr wrap="none" rtlCol="0">
            <a:spAutoFit/>
          </a:bodyPr>
          <a:lstStyle/>
          <a:p>
            <a:pPr algn="ctr"/>
            <a:r>
              <a:rPr lang="en-US" b="1" dirty="0">
                <a:solidFill>
                  <a:srgbClr val="8598B1"/>
                </a:solidFill>
              </a:rPr>
              <a:t>1958</a:t>
            </a:r>
          </a:p>
        </p:txBody>
      </p:sp>
      <p:sp>
        <p:nvSpPr>
          <p:cNvPr id="8" name="TextBox 7">
            <a:extLst>
              <a:ext uri="{FF2B5EF4-FFF2-40B4-BE49-F238E27FC236}">
                <a16:creationId xmlns:a16="http://schemas.microsoft.com/office/drawing/2014/main" id="{0B956B0D-E231-4CCC-A93D-B8506A54E749}"/>
              </a:ext>
            </a:extLst>
          </p:cNvPr>
          <p:cNvSpPr txBox="1"/>
          <p:nvPr/>
        </p:nvSpPr>
        <p:spPr>
          <a:xfrm>
            <a:off x="11250150" y="3207612"/>
            <a:ext cx="652743" cy="369332"/>
          </a:xfrm>
          <a:prstGeom prst="rect">
            <a:avLst/>
          </a:prstGeom>
          <a:noFill/>
        </p:spPr>
        <p:txBody>
          <a:bodyPr wrap="none" rtlCol="0">
            <a:spAutoFit/>
          </a:bodyPr>
          <a:lstStyle/>
          <a:p>
            <a:pPr algn="ctr"/>
            <a:r>
              <a:rPr lang="en-US" b="1" dirty="0">
                <a:solidFill>
                  <a:srgbClr val="8598B1"/>
                </a:solidFill>
              </a:rPr>
              <a:t>2022</a:t>
            </a:r>
          </a:p>
        </p:txBody>
      </p:sp>
      <p:sp>
        <p:nvSpPr>
          <p:cNvPr id="9" name="TextBox 8">
            <a:extLst>
              <a:ext uri="{FF2B5EF4-FFF2-40B4-BE49-F238E27FC236}">
                <a16:creationId xmlns:a16="http://schemas.microsoft.com/office/drawing/2014/main" id="{E85575C2-7D3A-4433-8ED6-CC939C85A906}"/>
              </a:ext>
            </a:extLst>
          </p:cNvPr>
          <p:cNvSpPr txBox="1"/>
          <p:nvPr/>
        </p:nvSpPr>
        <p:spPr>
          <a:xfrm>
            <a:off x="5769625" y="3201750"/>
            <a:ext cx="652743" cy="369332"/>
          </a:xfrm>
          <a:prstGeom prst="rect">
            <a:avLst/>
          </a:prstGeom>
          <a:noFill/>
        </p:spPr>
        <p:txBody>
          <a:bodyPr wrap="none" rtlCol="0">
            <a:spAutoFit/>
          </a:bodyPr>
          <a:lstStyle/>
          <a:p>
            <a:pPr algn="ctr"/>
            <a:r>
              <a:rPr lang="en-US" b="1" dirty="0">
                <a:solidFill>
                  <a:srgbClr val="8598B1"/>
                </a:solidFill>
              </a:rPr>
              <a:t>1990</a:t>
            </a:r>
          </a:p>
        </p:txBody>
      </p:sp>
      <p:sp>
        <p:nvSpPr>
          <p:cNvPr id="10" name="TextBox 9">
            <a:extLst>
              <a:ext uri="{FF2B5EF4-FFF2-40B4-BE49-F238E27FC236}">
                <a16:creationId xmlns:a16="http://schemas.microsoft.com/office/drawing/2014/main" id="{F99B53C8-4A35-4473-B7DC-90ECE3D48C96}"/>
              </a:ext>
            </a:extLst>
          </p:cNvPr>
          <p:cNvSpPr txBox="1"/>
          <p:nvPr/>
        </p:nvSpPr>
        <p:spPr>
          <a:xfrm>
            <a:off x="8506941" y="3201750"/>
            <a:ext cx="652744" cy="369332"/>
          </a:xfrm>
          <a:prstGeom prst="rect">
            <a:avLst/>
          </a:prstGeom>
          <a:noFill/>
        </p:spPr>
        <p:txBody>
          <a:bodyPr wrap="none" rtlCol="0">
            <a:spAutoFit/>
          </a:bodyPr>
          <a:lstStyle/>
          <a:p>
            <a:pPr algn="ctr"/>
            <a:r>
              <a:rPr lang="en-US" b="1" dirty="0">
                <a:solidFill>
                  <a:srgbClr val="8598B1"/>
                </a:solidFill>
              </a:rPr>
              <a:t>2006</a:t>
            </a:r>
          </a:p>
        </p:txBody>
      </p:sp>
      <p:sp>
        <p:nvSpPr>
          <p:cNvPr id="11" name="TextBox 10">
            <a:extLst>
              <a:ext uri="{FF2B5EF4-FFF2-40B4-BE49-F238E27FC236}">
                <a16:creationId xmlns:a16="http://schemas.microsoft.com/office/drawing/2014/main" id="{22ABFDAC-06D7-431C-8562-E1759EC7C6D8}"/>
              </a:ext>
            </a:extLst>
          </p:cNvPr>
          <p:cNvSpPr txBox="1"/>
          <p:nvPr/>
        </p:nvSpPr>
        <p:spPr>
          <a:xfrm>
            <a:off x="1643100" y="3648641"/>
            <a:ext cx="652744" cy="369332"/>
          </a:xfrm>
          <a:prstGeom prst="rect">
            <a:avLst/>
          </a:prstGeom>
          <a:noFill/>
        </p:spPr>
        <p:txBody>
          <a:bodyPr wrap="none" rtlCol="0">
            <a:spAutoFit/>
          </a:bodyPr>
          <a:lstStyle/>
          <a:p>
            <a:pPr algn="ctr"/>
            <a:r>
              <a:rPr lang="en-US" b="1" dirty="0">
                <a:solidFill>
                  <a:srgbClr val="8598B1"/>
                </a:solidFill>
              </a:rPr>
              <a:t>1966</a:t>
            </a:r>
          </a:p>
        </p:txBody>
      </p:sp>
      <p:sp>
        <p:nvSpPr>
          <p:cNvPr id="13" name="Callout: Line with Border and Accent Bar 12">
            <a:extLst>
              <a:ext uri="{FF2B5EF4-FFF2-40B4-BE49-F238E27FC236}">
                <a16:creationId xmlns:a16="http://schemas.microsoft.com/office/drawing/2014/main" id="{B360502D-FB22-4D78-ACD2-3FFB38A1946F}"/>
              </a:ext>
            </a:extLst>
          </p:cNvPr>
          <p:cNvSpPr/>
          <p:nvPr/>
        </p:nvSpPr>
        <p:spPr>
          <a:xfrm flipH="1">
            <a:off x="6354873" y="2486259"/>
            <a:ext cx="1109785" cy="595178"/>
          </a:xfrm>
          <a:prstGeom prst="accentBorderCallout1">
            <a:avLst>
              <a:gd name="adj1" fmla="val 55746"/>
              <a:gd name="adj2" fmla="val -8605"/>
              <a:gd name="adj3" fmla="val 161449"/>
              <a:gd name="adj4" fmla="val -26553"/>
            </a:avLst>
          </a:prstGeom>
          <a:solidFill>
            <a:schemeClr val="accent2">
              <a:lumMod val="75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NCRP Report 132</a:t>
            </a:r>
          </a:p>
        </p:txBody>
      </p:sp>
      <p:sp>
        <p:nvSpPr>
          <p:cNvPr id="14" name="TextBox 13">
            <a:extLst>
              <a:ext uri="{FF2B5EF4-FFF2-40B4-BE49-F238E27FC236}">
                <a16:creationId xmlns:a16="http://schemas.microsoft.com/office/drawing/2014/main" id="{6CE006C7-533C-4257-B827-5A9A9CAF5FAD}"/>
              </a:ext>
            </a:extLst>
          </p:cNvPr>
          <p:cNvSpPr txBox="1"/>
          <p:nvPr/>
        </p:nvSpPr>
        <p:spPr>
          <a:xfrm>
            <a:off x="7138286" y="3648641"/>
            <a:ext cx="652744" cy="369332"/>
          </a:xfrm>
          <a:prstGeom prst="rect">
            <a:avLst/>
          </a:prstGeom>
          <a:noFill/>
        </p:spPr>
        <p:txBody>
          <a:bodyPr wrap="none" rtlCol="0">
            <a:spAutoFit/>
          </a:bodyPr>
          <a:lstStyle/>
          <a:p>
            <a:pPr algn="ctr"/>
            <a:r>
              <a:rPr lang="en-US" b="1" dirty="0">
                <a:solidFill>
                  <a:srgbClr val="8598B1"/>
                </a:solidFill>
              </a:rPr>
              <a:t>1998</a:t>
            </a:r>
          </a:p>
        </p:txBody>
      </p:sp>
      <p:grpSp>
        <p:nvGrpSpPr>
          <p:cNvPr id="29" name="Group 28">
            <a:extLst>
              <a:ext uri="{FF2B5EF4-FFF2-40B4-BE49-F238E27FC236}">
                <a16:creationId xmlns:a16="http://schemas.microsoft.com/office/drawing/2014/main" id="{82E59EF9-15C4-4DE6-A5C9-93FBD07615A8}"/>
              </a:ext>
            </a:extLst>
          </p:cNvPr>
          <p:cNvGrpSpPr/>
          <p:nvPr/>
        </p:nvGrpSpPr>
        <p:grpSpPr>
          <a:xfrm>
            <a:off x="609600" y="3482154"/>
            <a:ext cx="10972800" cy="251513"/>
            <a:chOff x="609600" y="5382664"/>
            <a:chExt cx="10972800" cy="251513"/>
          </a:xfrm>
        </p:grpSpPr>
        <p:cxnSp>
          <p:nvCxnSpPr>
            <p:cNvPr id="5" name="Straight Connector 4">
              <a:extLst>
                <a:ext uri="{FF2B5EF4-FFF2-40B4-BE49-F238E27FC236}">
                  <a16:creationId xmlns:a16="http://schemas.microsoft.com/office/drawing/2014/main" id="{7E530105-9014-4B51-9B62-A886416FC90A}"/>
                </a:ext>
              </a:extLst>
            </p:cNvPr>
            <p:cNvCxnSpPr>
              <a:cxnSpLocks/>
            </p:cNvCxnSpPr>
            <p:nvPr/>
          </p:nvCxnSpPr>
          <p:spPr>
            <a:xfrm>
              <a:off x="609600" y="5513302"/>
              <a:ext cx="10972800"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6F4883-693B-4C9B-888C-755603F669C6}"/>
                </a:ext>
              </a:extLst>
            </p:cNvPr>
            <p:cNvCxnSpPr>
              <a:cxnSpLocks/>
            </p:cNvCxnSpPr>
            <p:nvPr/>
          </p:nvCxnSpPr>
          <p:spPr>
            <a:xfrm>
              <a:off x="611553" y="5382664"/>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480A0A-AB26-4271-9221-9DEA6058AF97}"/>
                </a:ext>
              </a:extLst>
            </p:cNvPr>
            <p:cNvCxnSpPr>
              <a:cxnSpLocks/>
            </p:cNvCxnSpPr>
            <p:nvPr/>
          </p:nvCxnSpPr>
          <p:spPr>
            <a:xfrm>
              <a:off x="11582400" y="5382664"/>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ED3446-6270-4D63-81DC-A7BC0F2514CA}"/>
                </a:ext>
              </a:extLst>
            </p:cNvPr>
            <p:cNvCxnSpPr>
              <a:cxnSpLocks/>
            </p:cNvCxnSpPr>
            <p:nvPr/>
          </p:nvCxnSpPr>
          <p:spPr>
            <a:xfrm>
              <a:off x="6095999" y="5382664"/>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AEB1E7-2DBE-4E6B-9BB3-62517873E389}"/>
                </a:ext>
              </a:extLst>
            </p:cNvPr>
            <p:cNvCxnSpPr>
              <a:cxnSpLocks/>
            </p:cNvCxnSpPr>
            <p:nvPr/>
          </p:nvCxnSpPr>
          <p:spPr>
            <a:xfrm>
              <a:off x="3352796" y="5382664"/>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328CE73-EB45-4F8F-A815-72FAE0E499D4}"/>
                </a:ext>
              </a:extLst>
            </p:cNvPr>
            <p:cNvCxnSpPr>
              <a:cxnSpLocks/>
            </p:cNvCxnSpPr>
            <p:nvPr/>
          </p:nvCxnSpPr>
          <p:spPr>
            <a:xfrm>
              <a:off x="8839204" y="5382664"/>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0671FDA-D461-413A-97A0-53C91A970AD4}"/>
                </a:ext>
              </a:extLst>
            </p:cNvPr>
            <p:cNvCxnSpPr>
              <a:cxnSpLocks/>
            </p:cNvCxnSpPr>
            <p:nvPr/>
          </p:nvCxnSpPr>
          <p:spPr>
            <a:xfrm>
              <a:off x="1969472" y="5382664"/>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A15272-D2D0-4303-97FF-1624E6D7C6B9}"/>
                </a:ext>
              </a:extLst>
            </p:cNvPr>
            <p:cNvCxnSpPr>
              <a:cxnSpLocks/>
            </p:cNvCxnSpPr>
            <p:nvPr/>
          </p:nvCxnSpPr>
          <p:spPr>
            <a:xfrm>
              <a:off x="4723417" y="5382664"/>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4291902-0829-4F22-B587-A6DBC1F58FB1}"/>
                </a:ext>
              </a:extLst>
            </p:cNvPr>
            <p:cNvCxnSpPr>
              <a:cxnSpLocks/>
            </p:cNvCxnSpPr>
            <p:nvPr/>
          </p:nvCxnSpPr>
          <p:spPr>
            <a:xfrm>
              <a:off x="7466620" y="5382664"/>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EABACF8-B5BD-4E6D-BF66-A26EC94684E7}"/>
                </a:ext>
              </a:extLst>
            </p:cNvPr>
            <p:cNvCxnSpPr>
              <a:cxnSpLocks/>
            </p:cNvCxnSpPr>
            <p:nvPr/>
          </p:nvCxnSpPr>
          <p:spPr>
            <a:xfrm>
              <a:off x="10207863" y="5388531"/>
              <a:ext cx="0" cy="24564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30AE3C50-D1DD-4287-9548-F348B4E273C2}"/>
              </a:ext>
            </a:extLst>
          </p:cNvPr>
          <p:cNvSpPr txBox="1"/>
          <p:nvPr/>
        </p:nvSpPr>
        <p:spPr>
          <a:xfrm>
            <a:off x="3030353" y="3201750"/>
            <a:ext cx="652744" cy="369332"/>
          </a:xfrm>
          <a:prstGeom prst="rect">
            <a:avLst/>
          </a:prstGeom>
          <a:noFill/>
        </p:spPr>
        <p:txBody>
          <a:bodyPr wrap="none" rtlCol="0">
            <a:spAutoFit/>
          </a:bodyPr>
          <a:lstStyle/>
          <a:p>
            <a:pPr algn="ctr"/>
            <a:r>
              <a:rPr lang="en-US" b="1" dirty="0">
                <a:solidFill>
                  <a:srgbClr val="8598B1"/>
                </a:solidFill>
              </a:rPr>
              <a:t>1974</a:t>
            </a:r>
          </a:p>
        </p:txBody>
      </p:sp>
      <p:sp>
        <p:nvSpPr>
          <p:cNvPr id="31" name="TextBox 30">
            <a:extLst>
              <a:ext uri="{FF2B5EF4-FFF2-40B4-BE49-F238E27FC236}">
                <a16:creationId xmlns:a16="http://schemas.microsoft.com/office/drawing/2014/main" id="{03B432FC-73EF-4BCA-B71D-1B321C00AAA0}"/>
              </a:ext>
            </a:extLst>
          </p:cNvPr>
          <p:cNvSpPr txBox="1"/>
          <p:nvPr/>
        </p:nvSpPr>
        <p:spPr>
          <a:xfrm>
            <a:off x="4402486" y="3648641"/>
            <a:ext cx="652744" cy="369332"/>
          </a:xfrm>
          <a:prstGeom prst="rect">
            <a:avLst/>
          </a:prstGeom>
          <a:noFill/>
        </p:spPr>
        <p:txBody>
          <a:bodyPr wrap="none" rtlCol="0">
            <a:spAutoFit/>
          </a:bodyPr>
          <a:lstStyle/>
          <a:p>
            <a:pPr algn="ctr"/>
            <a:r>
              <a:rPr lang="en-US" b="1" dirty="0">
                <a:solidFill>
                  <a:srgbClr val="8598B1"/>
                </a:solidFill>
              </a:rPr>
              <a:t>1982</a:t>
            </a:r>
          </a:p>
        </p:txBody>
      </p:sp>
      <p:sp>
        <p:nvSpPr>
          <p:cNvPr id="32" name="TextBox 31">
            <a:extLst>
              <a:ext uri="{FF2B5EF4-FFF2-40B4-BE49-F238E27FC236}">
                <a16:creationId xmlns:a16="http://schemas.microsoft.com/office/drawing/2014/main" id="{7B31107F-AC17-4CDA-86FA-6B444CAFB55E}"/>
              </a:ext>
            </a:extLst>
          </p:cNvPr>
          <p:cNvSpPr txBox="1"/>
          <p:nvPr/>
        </p:nvSpPr>
        <p:spPr>
          <a:xfrm>
            <a:off x="9881491" y="3648641"/>
            <a:ext cx="652744" cy="369332"/>
          </a:xfrm>
          <a:prstGeom prst="rect">
            <a:avLst/>
          </a:prstGeom>
          <a:noFill/>
        </p:spPr>
        <p:txBody>
          <a:bodyPr wrap="none" rtlCol="0">
            <a:spAutoFit/>
          </a:bodyPr>
          <a:lstStyle/>
          <a:p>
            <a:pPr algn="ctr"/>
            <a:r>
              <a:rPr lang="en-US" b="1" dirty="0">
                <a:solidFill>
                  <a:srgbClr val="8598B1"/>
                </a:solidFill>
              </a:rPr>
              <a:t>2014</a:t>
            </a:r>
          </a:p>
        </p:txBody>
      </p:sp>
      <p:sp>
        <p:nvSpPr>
          <p:cNvPr id="34" name="Callout: Line with Border and Accent Bar 33">
            <a:extLst>
              <a:ext uri="{FF2B5EF4-FFF2-40B4-BE49-F238E27FC236}">
                <a16:creationId xmlns:a16="http://schemas.microsoft.com/office/drawing/2014/main" id="{BACC3E1C-6B37-402F-B1F5-1651DF7D5632}"/>
              </a:ext>
            </a:extLst>
          </p:cNvPr>
          <p:cNvSpPr/>
          <p:nvPr/>
        </p:nvSpPr>
        <p:spPr>
          <a:xfrm flipH="1">
            <a:off x="4018518" y="1744513"/>
            <a:ext cx="1109785" cy="595178"/>
          </a:xfrm>
          <a:prstGeom prst="accentBorderCallout1">
            <a:avLst>
              <a:gd name="adj1" fmla="val 55746"/>
              <a:gd name="adj2" fmla="val -8605"/>
              <a:gd name="adj3" fmla="val 287507"/>
              <a:gd name="adj4" fmla="val -61060"/>
            </a:avLst>
          </a:prstGeom>
          <a:solidFill>
            <a:schemeClr val="accent2">
              <a:lumMod val="75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NCRP Report 98</a:t>
            </a:r>
          </a:p>
        </p:txBody>
      </p:sp>
      <p:sp>
        <p:nvSpPr>
          <p:cNvPr id="36" name="Callout: Line with Border and Accent Bar 35">
            <a:extLst>
              <a:ext uri="{FF2B5EF4-FFF2-40B4-BE49-F238E27FC236}">
                <a16:creationId xmlns:a16="http://schemas.microsoft.com/office/drawing/2014/main" id="{38E70327-8129-4BB1-8746-3307DDA2E9F4}"/>
              </a:ext>
            </a:extLst>
          </p:cNvPr>
          <p:cNvSpPr/>
          <p:nvPr/>
        </p:nvSpPr>
        <p:spPr>
          <a:xfrm>
            <a:off x="10534235" y="2522914"/>
            <a:ext cx="1521154" cy="595178"/>
          </a:xfrm>
          <a:prstGeom prst="accentBorderCallout1">
            <a:avLst>
              <a:gd name="adj1" fmla="val 55746"/>
              <a:gd name="adj2" fmla="val -6226"/>
              <a:gd name="adj3" fmla="val 157509"/>
              <a:gd name="adj4" fmla="val -21836"/>
            </a:avLst>
          </a:prstGeom>
          <a:solidFill>
            <a:srgbClr val="3399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NASA Standard 3001 Vol1 </a:t>
            </a:r>
            <a:r>
              <a:rPr lang="en-US" sz="1600" dirty="0" err="1"/>
              <a:t>RevA</a:t>
            </a:r>
            <a:endParaRPr lang="en-US" sz="1600" dirty="0"/>
          </a:p>
        </p:txBody>
      </p:sp>
      <p:sp>
        <p:nvSpPr>
          <p:cNvPr id="37" name="Callout: Line with Border and Accent Bar 36">
            <a:extLst>
              <a:ext uri="{FF2B5EF4-FFF2-40B4-BE49-F238E27FC236}">
                <a16:creationId xmlns:a16="http://schemas.microsoft.com/office/drawing/2014/main" id="{FB5D0A59-0FB0-44E4-B133-168C4EC3AC6C}"/>
              </a:ext>
            </a:extLst>
          </p:cNvPr>
          <p:cNvSpPr/>
          <p:nvPr/>
        </p:nvSpPr>
        <p:spPr>
          <a:xfrm>
            <a:off x="9403836" y="4016075"/>
            <a:ext cx="1432195" cy="595178"/>
          </a:xfrm>
          <a:prstGeom prst="accentBorderCallout1">
            <a:avLst>
              <a:gd name="adj1" fmla="val 58372"/>
              <a:gd name="adj2" fmla="val -6581"/>
              <a:gd name="adj3" fmla="val -42085"/>
              <a:gd name="adj4" fmla="val -24405"/>
            </a:avLst>
          </a:prstGeom>
          <a:solidFill>
            <a:srgbClr val="3399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NASA Standard 3001 Vol1</a:t>
            </a:r>
          </a:p>
        </p:txBody>
      </p:sp>
      <p:sp>
        <p:nvSpPr>
          <p:cNvPr id="38" name="Callout: Line with Border and Accent Bar 37">
            <a:extLst>
              <a:ext uri="{FF2B5EF4-FFF2-40B4-BE49-F238E27FC236}">
                <a16:creationId xmlns:a16="http://schemas.microsoft.com/office/drawing/2014/main" id="{9D0BA852-EAED-4331-97BA-28C69D62BAF8}"/>
              </a:ext>
            </a:extLst>
          </p:cNvPr>
          <p:cNvSpPr/>
          <p:nvPr/>
        </p:nvSpPr>
        <p:spPr>
          <a:xfrm flipH="1">
            <a:off x="9636368" y="4862401"/>
            <a:ext cx="1492738" cy="595178"/>
          </a:xfrm>
          <a:prstGeom prst="accentBorderCallout1">
            <a:avLst>
              <a:gd name="adj1" fmla="val 53120"/>
              <a:gd name="adj2" fmla="val -5713"/>
              <a:gd name="adj3" fmla="val -183902"/>
              <a:gd name="adj4" fmla="val -27679"/>
            </a:avLst>
          </a:prstGeom>
          <a:solidFill>
            <a:srgbClr val="3399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NASA Standard 3001 Vol1 </a:t>
            </a:r>
            <a:r>
              <a:rPr lang="en-US" sz="1600" dirty="0" err="1"/>
              <a:t>RevB</a:t>
            </a:r>
            <a:endParaRPr lang="en-US" sz="1600" dirty="0"/>
          </a:p>
        </p:txBody>
      </p:sp>
      <p:sp>
        <p:nvSpPr>
          <p:cNvPr id="39" name="Callout: Line with Border and Accent Bar 38">
            <a:extLst>
              <a:ext uri="{FF2B5EF4-FFF2-40B4-BE49-F238E27FC236}">
                <a16:creationId xmlns:a16="http://schemas.microsoft.com/office/drawing/2014/main" id="{66822E4E-284A-4F74-8713-951966DB440B}"/>
              </a:ext>
            </a:extLst>
          </p:cNvPr>
          <p:cNvSpPr/>
          <p:nvPr/>
        </p:nvSpPr>
        <p:spPr>
          <a:xfrm>
            <a:off x="2613703" y="4138753"/>
            <a:ext cx="2514600" cy="595178"/>
          </a:xfrm>
          <a:prstGeom prst="accentBorderCallout1">
            <a:avLst>
              <a:gd name="adj1" fmla="val 57059"/>
              <a:gd name="adj2" fmla="val -3766"/>
              <a:gd name="adj3" fmla="val -63096"/>
              <a:gd name="adj4" fmla="val -15691"/>
            </a:avLst>
          </a:prstGeom>
          <a:solidFill>
            <a:schemeClr val="accent2">
              <a:lumMod val="75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Radiobiological Factors in Manned Space Flight Report</a:t>
            </a:r>
          </a:p>
        </p:txBody>
      </p:sp>
      <p:sp>
        <p:nvSpPr>
          <p:cNvPr id="40" name="Callout: Line with Border and Accent Bar 39">
            <a:extLst>
              <a:ext uri="{FF2B5EF4-FFF2-40B4-BE49-F238E27FC236}">
                <a16:creationId xmlns:a16="http://schemas.microsoft.com/office/drawing/2014/main" id="{2E41E149-1B25-444A-96F1-41D301ABBBC0}"/>
              </a:ext>
            </a:extLst>
          </p:cNvPr>
          <p:cNvSpPr/>
          <p:nvPr/>
        </p:nvSpPr>
        <p:spPr>
          <a:xfrm>
            <a:off x="1643100" y="2488305"/>
            <a:ext cx="2969832" cy="595178"/>
          </a:xfrm>
          <a:prstGeom prst="accentBorderCallout1">
            <a:avLst>
              <a:gd name="adj1" fmla="val 55746"/>
              <a:gd name="adj2" fmla="val -3249"/>
              <a:gd name="adj3" fmla="val 160135"/>
              <a:gd name="adj4" fmla="val -17332"/>
            </a:avLst>
          </a:prstGeom>
          <a:solidFill>
            <a:srgbClr val="3399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Space Science Board Initiates </a:t>
            </a:r>
            <a:r>
              <a:rPr lang="en-US" sz="1600" i="1" dirty="0"/>
              <a:t>ad hoc </a:t>
            </a:r>
            <a:r>
              <a:rPr lang="en-US" sz="1600" dirty="0"/>
              <a:t>Radiation Risk working group</a:t>
            </a:r>
          </a:p>
        </p:txBody>
      </p:sp>
      <p:sp>
        <p:nvSpPr>
          <p:cNvPr id="42" name="Callout: Line with Border and Accent Bar 41">
            <a:extLst>
              <a:ext uri="{FF2B5EF4-FFF2-40B4-BE49-F238E27FC236}">
                <a16:creationId xmlns:a16="http://schemas.microsoft.com/office/drawing/2014/main" id="{4A974380-6822-4CFF-B90E-2494F5D71D3C}"/>
              </a:ext>
            </a:extLst>
          </p:cNvPr>
          <p:cNvSpPr/>
          <p:nvPr/>
        </p:nvSpPr>
        <p:spPr>
          <a:xfrm flipH="1">
            <a:off x="5914483" y="4555725"/>
            <a:ext cx="1691640" cy="595178"/>
          </a:xfrm>
          <a:prstGeom prst="accentBorderCallout1">
            <a:avLst>
              <a:gd name="adj1" fmla="val 58372"/>
              <a:gd name="adj2" fmla="val -6581"/>
              <a:gd name="adj3" fmla="val -131376"/>
              <a:gd name="adj4" fmla="val -19699"/>
            </a:avLst>
          </a:prstGeom>
          <a:solidFill>
            <a:srgbClr val="3399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 Administrative Guidance</a:t>
            </a:r>
          </a:p>
        </p:txBody>
      </p:sp>
      <p:sp>
        <p:nvSpPr>
          <p:cNvPr id="43" name="Callout: Line with Border and Accent Bar 42">
            <a:extLst>
              <a:ext uri="{FF2B5EF4-FFF2-40B4-BE49-F238E27FC236}">
                <a16:creationId xmlns:a16="http://schemas.microsoft.com/office/drawing/2014/main" id="{1DA9E193-7599-4E56-9453-EA909C88A442}"/>
              </a:ext>
            </a:extLst>
          </p:cNvPr>
          <p:cNvSpPr/>
          <p:nvPr/>
        </p:nvSpPr>
        <p:spPr>
          <a:xfrm>
            <a:off x="8704383" y="1893416"/>
            <a:ext cx="1597260" cy="595178"/>
          </a:xfrm>
          <a:prstGeom prst="accentBorderCallout1">
            <a:avLst>
              <a:gd name="adj1" fmla="val 55746"/>
              <a:gd name="adj2" fmla="val -5180"/>
              <a:gd name="adj3" fmla="val 263870"/>
              <a:gd name="adj4" fmla="val -24715"/>
            </a:avLst>
          </a:prstGeom>
          <a:solidFill>
            <a:srgbClr val="3399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 Director Standard Update</a:t>
            </a:r>
          </a:p>
        </p:txBody>
      </p:sp>
      <p:sp>
        <p:nvSpPr>
          <p:cNvPr id="44" name="Callout: Line with Border and Accent Bar 43">
            <a:extLst>
              <a:ext uri="{FF2B5EF4-FFF2-40B4-BE49-F238E27FC236}">
                <a16:creationId xmlns:a16="http://schemas.microsoft.com/office/drawing/2014/main" id="{B12CBF9A-72B3-40D5-A8F1-31C400793856}"/>
              </a:ext>
            </a:extLst>
          </p:cNvPr>
          <p:cNvSpPr/>
          <p:nvPr/>
        </p:nvSpPr>
        <p:spPr>
          <a:xfrm flipH="1">
            <a:off x="4007319" y="5040154"/>
            <a:ext cx="1432195" cy="595178"/>
          </a:xfrm>
          <a:prstGeom prst="accentBorderCallout1">
            <a:avLst>
              <a:gd name="adj1" fmla="val 57059"/>
              <a:gd name="adj2" fmla="val -6226"/>
              <a:gd name="adj3" fmla="val -214103"/>
              <a:gd name="adj4" fmla="val -45105"/>
            </a:avLst>
          </a:prstGeom>
          <a:solidFill>
            <a:srgbClr val="3399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NASA Standard 3000 Vol1</a:t>
            </a:r>
          </a:p>
        </p:txBody>
      </p:sp>
    </p:spTree>
    <p:extLst>
      <p:ext uri="{BB962C8B-B14F-4D97-AF65-F5344CB8AC3E}">
        <p14:creationId xmlns:p14="http://schemas.microsoft.com/office/powerpoint/2010/main" val="40311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9FFF71-4991-497B-8B44-F336A488560C}"/>
              </a:ext>
            </a:extLst>
          </p:cNvPr>
          <p:cNvSpPr/>
          <p:nvPr/>
        </p:nvSpPr>
        <p:spPr>
          <a:xfrm>
            <a:off x="3191367" y="1377695"/>
            <a:ext cx="6182095" cy="4362952"/>
          </a:xfrm>
          <a:prstGeom prst="rect">
            <a:avLst/>
          </a:prstGeom>
          <a:solidFill>
            <a:schemeClr val="bg1"/>
          </a:solidFill>
          <a:ln>
            <a:solidFill>
              <a:srgbClr val="859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194797" y="2265687"/>
            <a:ext cx="6182096" cy="0"/>
          </a:xfrm>
          <a:prstGeom prst="line">
            <a:avLst/>
          </a:prstGeom>
          <a:ln w="38100">
            <a:solidFill>
              <a:srgbClr val="A365D1"/>
            </a:solidFill>
          </a:ln>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8A98A952-509A-4E05-83F1-A3557D2C9E40}"/>
              </a:ext>
            </a:extLst>
          </p:cNvPr>
          <p:cNvGrpSpPr/>
          <p:nvPr/>
        </p:nvGrpSpPr>
        <p:grpSpPr>
          <a:xfrm>
            <a:off x="2471184" y="1433768"/>
            <a:ext cx="6998937" cy="4923175"/>
            <a:chOff x="2517879" y="1449018"/>
            <a:chExt cx="6998937" cy="4923175"/>
          </a:xfrm>
        </p:grpSpPr>
        <p:sp>
          <p:nvSpPr>
            <p:cNvPr id="21503" name="Rectangle 1646"/>
            <p:cNvSpPr>
              <a:spLocks noChangeArrowheads="1"/>
            </p:cNvSpPr>
            <p:nvPr/>
          </p:nvSpPr>
          <p:spPr bwMode="auto">
            <a:xfrm>
              <a:off x="5566055" y="5994368"/>
              <a:ext cx="15700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Arial" panose="020B0604020202020204" pitchFamily="34" charset="0"/>
                </a:rPr>
                <a:t>Astronaut, i</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21504" name="Line 1647"/>
            <p:cNvSpPr>
              <a:spLocks noChangeShapeType="1"/>
            </p:cNvSpPr>
            <p:nvPr/>
          </p:nvSpPr>
          <p:spPr bwMode="auto">
            <a:xfrm>
              <a:off x="3286356" y="5708281"/>
              <a:ext cx="609123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5" name="Line 1648"/>
            <p:cNvSpPr>
              <a:spLocks noChangeShapeType="1"/>
            </p:cNvSpPr>
            <p:nvPr/>
          </p:nvSpPr>
          <p:spPr bwMode="auto">
            <a:xfrm flipV="1">
              <a:off x="4808768" y="564636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6" name="Line 1649"/>
            <p:cNvSpPr>
              <a:spLocks noChangeShapeType="1"/>
            </p:cNvSpPr>
            <p:nvPr/>
          </p:nvSpPr>
          <p:spPr bwMode="auto">
            <a:xfrm flipV="1">
              <a:off x="6331181" y="564636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7" name="Line 1650"/>
            <p:cNvSpPr>
              <a:spLocks noChangeShapeType="1"/>
            </p:cNvSpPr>
            <p:nvPr/>
          </p:nvSpPr>
          <p:spPr bwMode="auto">
            <a:xfrm flipV="1">
              <a:off x="7855180" y="564636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8" name="Line 1651"/>
            <p:cNvSpPr>
              <a:spLocks noChangeShapeType="1"/>
            </p:cNvSpPr>
            <p:nvPr/>
          </p:nvSpPr>
          <p:spPr bwMode="auto">
            <a:xfrm flipV="1">
              <a:off x="3589568"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9" name="Line 1652"/>
            <p:cNvSpPr>
              <a:spLocks noChangeShapeType="1"/>
            </p:cNvSpPr>
            <p:nvPr/>
          </p:nvSpPr>
          <p:spPr bwMode="auto">
            <a:xfrm flipV="1">
              <a:off x="3894368"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0" name="Line 1653"/>
            <p:cNvSpPr>
              <a:spLocks noChangeShapeType="1"/>
            </p:cNvSpPr>
            <p:nvPr/>
          </p:nvSpPr>
          <p:spPr bwMode="auto">
            <a:xfrm flipV="1">
              <a:off x="4199168"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1" name="Line 1654"/>
            <p:cNvSpPr>
              <a:spLocks noChangeShapeType="1"/>
            </p:cNvSpPr>
            <p:nvPr/>
          </p:nvSpPr>
          <p:spPr bwMode="auto">
            <a:xfrm flipV="1">
              <a:off x="4503968"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2" name="Line 1655"/>
            <p:cNvSpPr>
              <a:spLocks noChangeShapeType="1"/>
            </p:cNvSpPr>
            <p:nvPr/>
          </p:nvSpPr>
          <p:spPr bwMode="auto">
            <a:xfrm flipV="1">
              <a:off x="5111981"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3" name="Line 1656"/>
            <p:cNvSpPr>
              <a:spLocks noChangeShapeType="1"/>
            </p:cNvSpPr>
            <p:nvPr/>
          </p:nvSpPr>
          <p:spPr bwMode="auto">
            <a:xfrm flipV="1">
              <a:off x="5416781"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4" name="Line 1657"/>
            <p:cNvSpPr>
              <a:spLocks noChangeShapeType="1"/>
            </p:cNvSpPr>
            <p:nvPr/>
          </p:nvSpPr>
          <p:spPr bwMode="auto">
            <a:xfrm flipV="1">
              <a:off x="5721581"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5" name="Line 1658"/>
            <p:cNvSpPr>
              <a:spLocks noChangeShapeType="1"/>
            </p:cNvSpPr>
            <p:nvPr/>
          </p:nvSpPr>
          <p:spPr bwMode="auto">
            <a:xfrm flipV="1">
              <a:off x="6026381"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6" name="Line 1659"/>
            <p:cNvSpPr>
              <a:spLocks noChangeShapeType="1"/>
            </p:cNvSpPr>
            <p:nvPr/>
          </p:nvSpPr>
          <p:spPr bwMode="auto">
            <a:xfrm flipV="1">
              <a:off x="6635980"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7" name="Line 1660"/>
            <p:cNvSpPr>
              <a:spLocks noChangeShapeType="1"/>
            </p:cNvSpPr>
            <p:nvPr/>
          </p:nvSpPr>
          <p:spPr bwMode="auto">
            <a:xfrm flipV="1">
              <a:off x="6940780"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8" name="Line 1661"/>
            <p:cNvSpPr>
              <a:spLocks noChangeShapeType="1"/>
            </p:cNvSpPr>
            <p:nvPr/>
          </p:nvSpPr>
          <p:spPr bwMode="auto">
            <a:xfrm flipV="1">
              <a:off x="7245580"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9" name="Line 1662"/>
            <p:cNvSpPr>
              <a:spLocks noChangeShapeType="1"/>
            </p:cNvSpPr>
            <p:nvPr/>
          </p:nvSpPr>
          <p:spPr bwMode="auto">
            <a:xfrm flipV="1">
              <a:off x="7550380"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0" name="Line 1663"/>
            <p:cNvSpPr>
              <a:spLocks noChangeShapeType="1"/>
            </p:cNvSpPr>
            <p:nvPr/>
          </p:nvSpPr>
          <p:spPr bwMode="auto">
            <a:xfrm flipV="1">
              <a:off x="8158393"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1" name="Line 1664"/>
            <p:cNvSpPr>
              <a:spLocks noChangeShapeType="1"/>
            </p:cNvSpPr>
            <p:nvPr/>
          </p:nvSpPr>
          <p:spPr bwMode="auto">
            <a:xfrm flipV="1">
              <a:off x="8463193"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2" name="Line 1665"/>
            <p:cNvSpPr>
              <a:spLocks noChangeShapeType="1"/>
            </p:cNvSpPr>
            <p:nvPr/>
          </p:nvSpPr>
          <p:spPr bwMode="auto">
            <a:xfrm flipV="1">
              <a:off x="8767993"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3" name="Line 1666"/>
            <p:cNvSpPr>
              <a:spLocks noChangeShapeType="1"/>
            </p:cNvSpPr>
            <p:nvPr/>
          </p:nvSpPr>
          <p:spPr bwMode="auto">
            <a:xfrm flipV="1">
              <a:off x="9072793" y="5670181"/>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4" name="Rectangle 1667"/>
            <p:cNvSpPr>
              <a:spLocks noChangeArrowheads="1"/>
            </p:cNvSpPr>
            <p:nvPr/>
          </p:nvSpPr>
          <p:spPr bwMode="auto">
            <a:xfrm>
              <a:off x="3238731" y="579083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solidFill>
                  <a:effectLst/>
                  <a:latin typeface="Arial" panose="020B0604020202020204" pitchFamily="34" charset="0"/>
                </a:rPr>
                <a:t>0</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21525" name="Rectangle 1668"/>
            <p:cNvSpPr>
              <a:spLocks noChangeArrowheads="1"/>
            </p:cNvSpPr>
            <p:nvPr/>
          </p:nvSpPr>
          <p:spPr bwMode="auto">
            <a:xfrm>
              <a:off x="4669068" y="5790831"/>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bg1"/>
                  </a:solidFill>
                  <a:effectLst/>
                  <a:latin typeface="Arial" panose="020B0604020202020204" pitchFamily="34" charset="0"/>
                </a:rPr>
                <a:t>200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21526" name="Rectangle 1669"/>
            <p:cNvSpPr>
              <a:spLocks noChangeArrowheads="1"/>
            </p:cNvSpPr>
            <p:nvPr/>
          </p:nvSpPr>
          <p:spPr bwMode="auto">
            <a:xfrm>
              <a:off x="6191481" y="5790831"/>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solidFill>
                  <a:effectLst/>
                  <a:latin typeface="Arial" panose="020B0604020202020204" pitchFamily="34" charset="0"/>
                </a:rPr>
                <a:t>400</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21527" name="Rectangle 1670"/>
            <p:cNvSpPr>
              <a:spLocks noChangeArrowheads="1"/>
            </p:cNvSpPr>
            <p:nvPr/>
          </p:nvSpPr>
          <p:spPr bwMode="auto">
            <a:xfrm>
              <a:off x="7715480" y="5790831"/>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solidFill>
                  <a:effectLst/>
                  <a:latin typeface="Arial" panose="020B0604020202020204" pitchFamily="34" charset="0"/>
                </a:rPr>
                <a:t>600</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21528" name="Rectangle 1671"/>
            <p:cNvSpPr>
              <a:spLocks noChangeArrowheads="1"/>
            </p:cNvSpPr>
            <p:nvPr/>
          </p:nvSpPr>
          <p:spPr bwMode="auto">
            <a:xfrm>
              <a:off x="9237893" y="5790831"/>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bg1"/>
                  </a:solidFill>
                  <a:effectLst/>
                  <a:latin typeface="Arial" panose="020B0604020202020204" pitchFamily="34" charset="0"/>
                </a:rPr>
                <a:t>800</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21529" name="Line 1672"/>
            <p:cNvSpPr>
              <a:spLocks noChangeShapeType="1"/>
            </p:cNvSpPr>
            <p:nvPr/>
          </p:nvSpPr>
          <p:spPr bwMode="auto">
            <a:xfrm>
              <a:off x="3286356" y="1449018"/>
              <a:ext cx="609123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0" name="Line 1673"/>
            <p:cNvSpPr>
              <a:spLocks noChangeShapeType="1"/>
            </p:cNvSpPr>
            <p:nvPr/>
          </p:nvSpPr>
          <p:spPr bwMode="auto">
            <a:xfrm>
              <a:off x="4808768" y="1450606"/>
              <a:ext cx="0" cy="587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1" name="Line 1674"/>
            <p:cNvSpPr>
              <a:spLocks noChangeShapeType="1"/>
            </p:cNvSpPr>
            <p:nvPr/>
          </p:nvSpPr>
          <p:spPr bwMode="auto">
            <a:xfrm>
              <a:off x="6331181" y="1450606"/>
              <a:ext cx="0" cy="587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2" name="Line 1675"/>
            <p:cNvSpPr>
              <a:spLocks noChangeShapeType="1"/>
            </p:cNvSpPr>
            <p:nvPr/>
          </p:nvSpPr>
          <p:spPr bwMode="auto">
            <a:xfrm>
              <a:off x="7855180" y="1450606"/>
              <a:ext cx="0" cy="587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3" name="Line 1676"/>
            <p:cNvSpPr>
              <a:spLocks noChangeShapeType="1"/>
            </p:cNvSpPr>
            <p:nvPr/>
          </p:nvSpPr>
          <p:spPr bwMode="auto">
            <a:xfrm>
              <a:off x="3589568"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4" name="Line 1677"/>
            <p:cNvSpPr>
              <a:spLocks noChangeShapeType="1"/>
            </p:cNvSpPr>
            <p:nvPr/>
          </p:nvSpPr>
          <p:spPr bwMode="auto">
            <a:xfrm>
              <a:off x="3894368"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5" name="Line 1678"/>
            <p:cNvSpPr>
              <a:spLocks noChangeShapeType="1"/>
            </p:cNvSpPr>
            <p:nvPr/>
          </p:nvSpPr>
          <p:spPr bwMode="auto">
            <a:xfrm>
              <a:off x="4199168"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6" name="Line 1679"/>
            <p:cNvSpPr>
              <a:spLocks noChangeShapeType="1"/>
            </p:cNvSpPr>
            <p:nvPr/>
          </p:nvSpPr>
          <p:spPr bwMode="auto">
            <a:xfrm>
              <a:off x="4503968"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7" name="Line 1680"/>
            <p:cNvSpPr>
              <a:spLocks noChangeShapeType="1"/>
            </p:cNvSpPr>
            <p:nvPr/>
          </p:nvSpPr>
          <p:spPr bwMode="auto">
            <a:xfrm>
              <a:off x="5111981"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8" name="Line 1681"/>
            <p:cNvSpPr>
              <a:spLocks noChangeShapeType="1"/>
            </p:cNvSpPr>
            <p:nvPr/>
          </p:nvSpPr>
          <p:spPr bwMode="auto">
            <a:xfrm>
              <a:off x="5416781"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9" name="Line 1682"/>
            <p:cNvSpPr>
              <a:spLocks noChangeShapeType="1"/>
            </p:cNvSpPr>
            <p:nvPr/>
          </p:nvSpPr>
          <p:spPr bwMode="auto">
            <a:xfrm>
              <a:off x="5721581"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0" name="Line 1683"/>
            <p:cNvSpPr>
              <a:spLocks noChangeShapeType="1"/>
            </p:cNvSpPr>
            <p:nvPr/>
          </p:nvSpPr>
          <p:spPr bwMode="auto">
            <a:xfrm>
              <a:off x="6026381"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1" name="Line 1684"/>
            <p:cNvSpPr>
              <a:spLocks noChangeShapeType="1"/>
            </p:cNvSpPr>
            <p:nvPr/>
          </p:nvSpPr>
          <p:spPr bwMode="auto">
            <a:xfrm>
              <a:off x="6635980"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2" name="Line 1685"/>
            <p:cNvSpPr>
              <a:spLocks noChangeShapeType="1"/>
            </p:cNvSpPr>
            <p:nvPr/>
          </p:nvSpPr>
          <p:spPr bwMode="auto">
            <a:xfrm>
              <a:off x="6940780"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3" name="Line 1686"/>
            <p:cNvSpPr>
              <a:spLocks noChangeShapeType="1"/>
            </p:cNvSpPr>
            <p:nvPr/>
          </p:nvSpPr>
          <p:spPr bwMode="auto">
            <a:xfrm>
              <a:off x="7245580"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4" name="Line 1687"/>
            <p:cNvSpPr>
              <a:spLocks noChangeShapeType="1"/>
            </p:cNvSpPr>
            <p:nvPr/>
          </p:nvSpPr>
          <p:spPr bwMode="auto">
            <a:xfrm>
              <a:off x="7550380"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5" name="Line 1688"/>
            <p:cNvSpPr>
              <a:spLocks noChangeShapeType="1"/>
            </p:cNvSpPr>
            <p:nvPr/>
          </p:nvSpPr>
          <p:spPr bwMode="auto">
            <a:xfrm>
              <a:off x="8158393"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6" name="Line 1689"/>
            <p:cNvSpPr>
              <a:spLocks noChangeShapeType="1"/>
            </p:cNvSpPr>
            <p:nvPr/>
          </p:nvSpPr>
          <p:spPr bwMode="auto">
            <a:xfrm>
              <a:off x="8463193"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7" name="Line 1690"/>
            <p:cNvSpPr>
              <a:spLocks noChangeShapeType="1"/>
            </p:cNvSpPr>
            <p:nvPr/>
          </p:nvSpPr>
          <p:spPr bwMode="auto">
            <a:xfrm>
              <a:off x="8767993"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8" name="Line 1691"/>
            <p:cNvSpPr>
              <a:spLocks noChangeShapeType="1"/>
            </p:cNvSpPr>
            <p:nvPr/>
          </p:nvSpPr>
          <p:spPr bwMode="auto">
            <a:xfrm>
              <a:off x="9072793" y="1449018"/>
              <a:ext cx="0" cy="3810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9" name="Rectangle 1692"/>
            <p:cNvSpPr>
              <a:spLocks noChangeArrowheads="1"/>
            </p:cNvSpPr>
            <p:nvPr/>
          </p:nvSpPr>
          <p:spPr bwMode="auto">
            <a:xfrm rot="16200000">
              <a:off x="1727919" y="3904307"/>
              <a:ext cx="1949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bg1"/>
                  </a:solidFill>
                  <a:effectLst/>
                  <a:latin typeface="Arial" panose="020B0604020202020204" pitchFamily="34" charset="0"/>
                </a:rPr>
                <a:t>Mission</a:t>
              </a:r>
              <a:r>
                <a:rPr kumimoji="0" lang="en-US" altLang="en-US" sz="2400" b="0" i="0" u="none" strike="noStrike" cap="none" normalizeH="0" baseline="0" dirty="0">
                  <a:ln>
                    <a:noFill/>
                  </a:ln>
                  <a:solidFill>
                    <a:schemeClr val="bg1"/>
                  </a:solidFill>
                  <a:effectLst/>
                  <a:latin typeface="Arial" panose="020B0604020202020204" pitchFamily="34" charset="0"/>
                </a:rPr>
                <a:t> Dose</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21550" name="Line 1693"/>
            <p:cNvSpPr>
              <a:spLocks noChangeShapeType="1"/>
            </p:cNvSpPr>
            <p:nvPr/>
          </p:nvSpPr>
          <p:spPr bwMode="auto">
            <a:xfrm flipV="1">
              <a:off x="3286356" y="1449018"/>
              <a:ext cx="0" cy="425926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1" name="Line 1694"/>
            <p:cNvSpPr>
              <a:spLocks noChangeShapeType="1"/>
            </p:cNvSpPr>
            <p:nvPr/>
          </p:nvSpPr>
          <p:spPr bwMode="auto">
            <a:xfrm>
              <a:off x="3286356" y="4800231"/>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2" name="Line 1695"/>
            <p:cNvSpPr>
              <a:spLocks noChangeShapeType="1"/>
            </p:cNvSpPr>
            <p:nvPr/>
          </p:nvSpPr>
          <p:spPr bwMode="auto">
            <a:xfrm>
              <a:off x="3286356" y="3895356"/>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3" name="Line 1696"/>
            <p:cNvSpPr>
              <a:spLocks noChangeShapeType="1"/>
            </p:cNvSpPr>
            <p:nvPr/>
          </p:nvSpPr>
          <p:spPr bwMode="auto">
            <a:xfrm>
              <a:off x="3286356" y="2988893"/>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4" name="Line 1697"/>
            <p:cNvSpPr>
              <a:spLocks noChangeShapeType="1"/>
            </p:cNvSpPr>
            <p:nvPr/>
          </p:nvSpPr>
          <p:spPr bwMode="auto">
            <a:xfrm>
              <a:off x="3286356" y="2082431"/>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5" name="Line 1698"/>
            <p:cNvSpPr>
              <a:spLocks noChangeShapeType="1"/>
            </p:cNvSpPr>
            <p:nvPr/>
          </p:nvSpPr>
          <p:spPr bwMode="auto">
            <a:xfrm>
              <a:off x="3286356" y="54336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6" name="Line 1699"/>
            <p:cNvSpPr>
              <a:spLocks noChangeShapeType="1"/>
            </p:cNvSpPr>
            <p:nvPr/>
          </p:nvSpPr>
          <p:spPr bwMode="auto">
            <a:xfrm>
              <a:off x="3286356" y="527489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7" name="Line 1700"/>
            <p:cNvSpPr>
              <a:spLocks noChangeShapeType="1"/>
            </p:cNvSpPr>
            <p:nvPr/>
          </p:nvSpPr>
          <p:spPr bwMode="auto">
            <a:xfrm>
              <a:off x="3286356" y="51621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8" name="Line 1701"/>
            <p:cNvSpPr>
              <a:spLocks noChangeShapeType="1"/>
            </p:cNvSpPr>
            <p:nvPr/>
          </p:nvSpPr>
          <p:spPr bwMode="auto">
            <a:xfrm>
              <a:off x="3286356" y="50732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9" name="Line 1702"/>
            <p:cNvSpPr>
              <a:spLocks noChangeShapeType="1"/>
            </p:cNvSpPr>
            <p:nvPr/>
          </p:nvSpPr>
          <p:spPr bwMode="auto">
            <a:xfrm>
              <a:off x="3286356" y="50018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0" name="Line 1703"/>
            <p:cNvSpPr>
              <a:spLocks noChangeShapeType="1"/>
            </p:cNvSpPr>
            <p:nvPr/>
          </p:nvSpPr>
          <p:spPr bwMode="auto">
            <a:xfrm>
              <a:off x="3286356" y="494151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1" name="Line 1704"/>
            <p:cNvSpPr>
              <a:spLocks noChangeShapeType="1"/>
            </p:cNvSpPr>
            <p:nvPr/>
          </p:nvSpPr>
          <p:spPr bwMode="auto">
            <a:xfrm>
              <a:off x="3286356" y="48891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2" name="Line 1705"/>
            <p:cNvSpPr>
              <a:spLocks noChangeShapeType="1"/>
            </p:cNvSpPr>
            <p:nvPr/>
          </p:nvSpPr>
          <p:spPr bwMode="auto">
            <a:xfrm>
              <a:off x="3286356" y="48415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3" name="Line 1706"/>
            <p:cNvSpPr>
              <a:spLocks noChangeShapeType="1"/>
            </p:cNvSpPr>
            <p:nvPr/>
          </p:nvSpPr>
          <p:spPr bwMode="auto">
            <a:xfrm>
              <a:off x="3286356" y="452876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4" name="Line 1707"/>
            <p:cNvSpPr>
              <a:spLocks noChangeShapeType="1"/>
            </p:cNvSpPr>
            <p:nvPr/>
          </p:nvSpPr>
          <p:spPr bwMode="auto">
            <a:xfrm>
              <a:off x="3286356" y="43684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5" name="Line 1708"/>
            <p:cNvSpPr>
              <a:spLocks noChangeShapeType="1"/>
            </p:cNvSpPr>
            <p:nvPr/>
          </p:nvSpPr>
          <p:spPr bwMode="auto">
            <a:xfrm>
              <a:off x="3286356" y="425571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6" name="Line 1709"/>
            <p:cNvSpPr>
              <a:spLocks noChangeShapeType="1"/>
            </p:cNvSpPr>
            <p:nvPr/>
          </p:nvSpPr>
          <p:spPr bwMode="auto">
            <a:xfrm>
              <a:off x="3286356" y="416681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7" name="Line 1710"/>
            <p:cNvSpPr>
              <a:spLocks noChangeShapeType="1"/>
            </p:cNvSpPr>
            <p:nvPr/>
          </p:nvSpPr>
          <p:spPr bwMode="auto">
            <a:xfrm>
              <a:off x="3286356" y="40953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8" name="Line 1711"/>
            <p:cNvSpPr>
              <a:spLocks noChangeShapeType="1"/>
            </p:cNvSpPr>
            <p:nvPr/>
          </p:nvSpPr>
          <p:spPr bwMode="auto">
            <a:xfrm>
              <a:off x="3286356" y="403505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9" name="Line 1712"/>
            <p:cNvSpPr>
              <a:spLocks noChangeShapeType="1"/>
            </p:cNvSpPr>
            <p:nvPr/>
          </p:nvSpPr>
          <p:spPr bwMode="auto">
            <a:xfrm>
              <a:off x="3286356" y="398266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0" name="Line 1713"/>
            <p:cNvSpPr>
              <a:spLocks noChangeShapeType="1"/>
            </p:cNvSpPr>
            <p:nvPr/>
          </p:nvSpPr>
          <p:spPr bwMode="auto">
            <a:xfrm>
              <a:off x="3286356" y="39366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1" name="Line 1714"/>
            <p:cNvSpPr>
              <a:spLocks noChangeShapeType="1"/>
            </p:cNvSpPr>
            <p:nvPr/>
          </p:nvSpPr>
          <p:spPr bwMode="auto">
            <a:xfrm>
              <a:off x="3286356" y="36223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2" name="Line 1715"/>
            <p:cNvSpPr>
              <a:spLocks noChangeShapeType="1"/>
            </p:cNvSpPr>
            <p:nvPr/>
          </p:nvSpPr>
          <p:spPr bwMode="auto">
            <a:xfrm>
              <a:off x="3286356" y="346196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3" name="Line 1716"/>
            <p:cNvSpPr>
              <a:spLocks noChangeShapeType="1"/>
            </p:cNvSpPr>
            <p:nvPr/>
          </p:nvSpPr>
          <p:spPr bwMode="auto">
            <a:xfrm>
              <a:off x="3286356" y="334925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4" name="Line 1717"/>
            <p:cNvSpPr>
              <a:spLocks noChangeShapeType="1"/>
            </p:cNvSpPr>
            <p:nvPr/>
          </p:nvSpPr>
          <p:spPr bwMode="auto">
            <a:xfrm>
              <a:off x="3286356" y="326035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5" name="Line 1718"/>
            <p:cNvSpPr>
              <a:spLocks noChangeShapeType="1"/>
            </p:cNvSpPr>
            <p:nvPr/>
          </p:nvSpPr>
          <p:spPr bwMode="auto">
            <a:xfrm>
              <a:off x="3286356" y="318891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6" name="Line 1719"/>
            <p:cNvSpPr>
              <a:spLocks noChangeShapeType="1"/>
            </p:cNvSpPr>
            <p:nvPr/>
          </p:nvSpPr>
          <p:spPr bwMode="auto">
            <a:xfrm>
              <a:off x="3286356" y="312859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7" name="Line 1720"/>
            <p:cNvSpPr>
              <a:spLocks noChangeShapeType="1"/>
            </p:cNvSpPr>
            <p:nvPr/>
          </p:nvSpPr>
          <p:spPr bwMode="auto">
            <a:xfrm>
              <a:off x="3286356" y="30762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8" name="Line 1721"/>
            <p:cNvSpPr>
              <a:spLocks noChangeShapeType="1"/>
            </p:cNvSpPr>
            <p:nvPr/>
          </p:nvSpPr>
          <p:spPr bwMode="auto">
            <a:xfrm>
              <a:off x="3286356" y="303016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9" name="Line 1722"/>
            <p:cNvSpPr>
              <a:spLocks noChangeShapeType="1"/>
            </p:cNvSpPr>
            <p:nvPr/>
          </p:nvSpPr>
          <p:spPr bwMode="auto">
            <a:xfrm>
              <a:off x="3286356" y="27158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0" name="Line 1723"/>
            <p:cNvSpPr>
              <a:spLocks noChangeShapeType="1"/>
            </p:cNvSpPr>
            <p:nvPr/>
          </p:nvSpPr>
          <p:spPr bwMode="auto">
            <a:xfrm>
              <a:off x="3286356" y="25555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1" name="Line 1724"/>
            <p:cNvSpPr>
              <a:spLocks noChangeShapeType="1"/>
            </p:cNvSpPr>
            <p:nvPr/>
          </p:nvSpPr>
          <p:spPr bwMode="auto">
            <a:xfrm>
              <a:off x="3286356" y="244279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2" name="Line 1725"/>
            <p:cNvSpPr>
              <a:spLocks noChangeShapeType="1"/>
            </p:cNvSpPr>
            <p:nvPr/>
          </p:nvSpPr>
          <p:spPr bwMode="auto">
            <a:xfrm>
              <a:off x="3286356" y="23554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3" name="Line 1726"/>
            <p:cNvSpPr>
              <a:spLocks noChangeShapeType="1"/>
            </p:cNvSpPr>
            <p:nvPr/>
          </p:nvSpPr>
          <p:spPr bwMode="auto">
            <a:xfrm>
              <a:off x="3286356" y="22840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4" name="Line 1727"/>
            <p:cNvSpPr>
              <a:spLocks noChangeShapeType="1"/>
            </p:cNvSpPr>
            <p:nvPr/>
          </p:nvSpPr>
          <p:spPr bwMode="auto">
            <a:xfrm>
              <a:off x="3286356" y="22221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5" name="Line 1728"/>
            <p:cNvSpPr>
              <a:spLocks noChangeShapeType="1"/>
            </p:cNvSpPr>
            <p:nvPr/>
          </p:nvSpPr>
          <p:spPr bwMode="auto">
            <a:xfrm>
              <a:off x="3286356" y="21697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6" name="Line 1729"/>
            <p:cNvSpPr>
              <a:spLocks noChangeShapeType="1"/>
            </p:cNvSpPr>
            <p:nvPr/>
          </p:nvSpPr>
          <p:spPr bwMode="auto">
            <a:xfrm>
              <a:off x="3286356" y="21237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7" name="Line 1730"/>
            <p:cNvSpPr>
              <a:spLocks noChangeShapeType="1"/>
            </p:cNvSpPr>
            <p:nvPr/>
          </p:nvSpPr>
          <p:spPr bwMode="auto">
            <a:xfrm>
              <a:off x="3286356" y="18093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8" name="Line 1731"/>
            <p:cNvSpPr>
              <a:spLocks noChangeShapeType="1"/>
            </p:cNvSpPr>
            <p:nvPr/>
          </p:nvSpPr>
          <p:spPr bwMode="auto">
            <a:xfrm>
              <a:off x="3286356" y="16506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9" name="Line 1732"/>
            <p:cNvSpPr>
              <a:spLocks noChangeShapeType="1"/>
            </p:cNvSpPr>
            <p:nvPr/>
          </p:nvSpPr>
          <p:spPr bwMode="auto">
            <a:xfrm>
              <a:off x="3286356" y="15363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0" name="Rectangle 1733"/>
            <p:cNvSpPr>
              <a:spLocks noChangeArrowheads="1"/>
            </p:cNvSpPr>
            <p:nvPr/>
          </p:nvSpPr>
          <p:spPr bwMode="auto">
            <a:xfrm>
              <a:off x="2968856" y="561303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solidFill>
                  <a:effectLst/>
                  <a:latin typeface="Arial" panose="020B0604020202020204" pitchFamily="34" charset="0"/>
                </a:rPr>
                <a:t>0.1</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21591" name="Rectangle 1734"/>
            <p:cNvSpPr>
              <a:spLocks noChangeArrowheads="1"/>
            </p:cNvSpPr>
            <p:nvPr/>
          </p:nvSpPr>
          <p:spPr bwMode="auto">
            <a:xfrm>
              <a:off x="3108556" y="4706568"/>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solidFill>
                  <a:effectLst/>
                  <a:latin typeface="Arial" panose="020B0604020202020204" pitchFamily="34" charset="0"/>
                </a:rPr>
                <a:t>1</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21592" name="Rectangle 1735"/>
            <p:cNvSpPr>
              <a:spLocks noChangeArrowheads="1"/>
            </p:cNvSpPr>
            <p:nvPr/>
          </p:nvSpPr>
          <p:spPr bwMode="auto">
            <a:xfrm>
              <a:off x="3014893" y="380169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solidFill>
                  <a:effectLst/>
                  <a:latin typeface="Arial" panose="020B0604020202020204" pitchFamily="34" charset="0"/>
                </a:rPr>
                <a:t>10</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21593" name="Rectangle 1736"/>
            <p:cNvSpPr>
              <a:spLocks noChangeArrowheads="1"/>
            </p:cNvSpPr>
            <p:nvPr/>
          </p:nvSpPr>
          <p:spPr bwMode="auto">
            <a:xfrm>
              <a:off x="2922818" y="289364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solidFill>
                  <a:effectLst/>
                  <a:latin typeface="Arial" panose="020B0604020202020204" pitchFamily="34" charset="0"/>
                </a:rPr>
                <a:t>100</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21594" name="Rectangle 1737"/>
            <p:cNvSpPr>
              <a:spLocks noChangeArrowheads="1"/>
            </p:cNvSpPr>
            <p:nvPr/>
          </p:nvSpPr>
          <p:spPr bwMode="auto">
            <a:xfrm>
              <a:off x="2829156" y="1988768"/>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bg1"/>
                  </a:solidFill>
                  <a:effectLst/>
                  <a:latin typeface="Arial" panose="020B0604020202020204" pitchFamily="34" charset="0"/>
                </a:rPr>
                <a:t>1000</a:t>
              </a: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21595" name="Line 1738"/>
            <p:cNvSpPr>
              <a:spLocks noChangeShapeType="1"/>
            </p:cNvSpPr>
            <p:nvPr/>
          </p:nvSpPr>
          <p:spPr bwMode="auto">
            <a:xfrm flipV="1">
              <a:off x="9377593" y="1449018"/>
              <a:ext cx="0" cy="425926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6" name="Line 1739"/>
            <p:cNvSpPr>
              <a:spLocks noChangeShapeType="1"/>
            </p:cNvSpPr>
            <p:nvPr/>
          </p:nvSpPr>
          <p:spPr bwMode="auto">
            <a:xfrm flipH="1">
              <a:off x="9317268" y="4800231"/>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7" name="Line 1740"/>
            <p:cNvSpPr>
              <a:spLocks noChangeShapeType="1"/>
            </p:cNvSpPr>
            <p:nvPr/>
          </p:nvSpPr>
          <p:spPr bwMode="auto">
            <a:xfrm flipH="1">
              <a:off x="9317268" y="3895356"/>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8" name="Line 1741"/>
            <p:cNvSpPr>
              <a:spLocks noChangeShapeType="1"/>
            </p:cNvSpPr>
            <p:nvPr/>
          </p:nvSpPr>
          <p:spPr bwMode="auto">
            <a:xfrm flipH="1">
              <a:off x="9317268" y="2988893"/>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9" name="Line 1742"/>
            <p:cNvSpPr>
              <a:spLocks noChangeShapeType="1"/>
            </p:cNvSpPr>
            <p:nvPr/>
          </p:nvSpPr>
          <p:spPr bwMode="auto">
            <a:xfrm flipH="1">
              <a:off x="9317268" y="2082431"/>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0" name="Line 1743"/>
            <p:cNvSpPr>
              <a:spLocks noChangeShapeType="1"/>
            </p:cNvSpPr>
            <p:nvPr/>
          </p:nvSpPr>
          <p:spPr bwMode="auto">
            <a:xfrm flipH="1">
              <a:off x="9341080" y="54336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1" name="Line 1744"/>
            <p:cNvSpPr>
              <a:spLocks noChangeShapeType="1"/>
            </p:cNvSpPr>
            <p:nvPr/>
          </p:nvSpPr>
          <p:spPr bwMode="auto">
            <a:xfrm flipH="1">
              <a:off x="9341080" y="527489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2" name="Line 1745"/>
            <p:cNvSpPr>
              <a:spLocks noChangeShapeType="1"/>
            </p:cNvSpPr>
            <p:nvPr/>
          </p:nvSpPr>
          <p:spPr bwMode="auto">
            <a:xfrm flipH="1">
              <a:off x="9341080" y="51621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3" name="Line 1746"/>
            <p:cNvSpPr>
              <a:spLocks noChangeShapeType="1"/>
            </p:cNvSpPr>
            <p:nvPr/>
          </p:nvSpPr>
          <p:spPr bwMode="auto">
            <a:xfrm flipH="1">
              <a:off x="9341080" y="50732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4" name="Line 1747"/>
            <p:cNvSpPr>
              <a:spLocks noChangeShapeType="1"/>
            </p:cNvSpPr>
            <p:nvPr/>
          </p:nvSpPr>
          <p:spPr bwMode="auto">
            <a:xfrm flipH="1">
              <a:off x="9341080" y="50018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5" name="Line 1748"/>
            <p:cNvSpPr>
              <a:spLocks noChangeShapeType="1"/>
            </p:cNvSpPr>
            <p:nvPr/>
          </p:nvSpPr>
          <p:spPr bwMode="auto">
            <a:xfrm flipH="1">
              <a:off x="9341080" y="494151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6" name="Line 1749"/>
            <p:cNvSpPr>
              <a:spLocks noChangeShapeType="1"/>
            </p:cNvSpPr>
            <p:nvPr/>
          </p:nvSpPr>
          <p:spPr bwMode="auto">
            <a:xfrm flipH="1">
              <a:off x="9341080" y="48891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7" name="Line 1750"/>
            <p:cNvSpPr>
              <a:spLocks noChangeShapeType="1"/>
            </p:cNvSpPr>
            <p:nvPr/>
          </p:nvSpPr>
          <p:spPr bwMode="auto">
            <a:xfrm flipH="1">
              <a:off x="9341080" y="48415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8" name="Line 1751"/>
            <p:cNvSpPr>
              <a:spLocks noChangeShapeType="1"/>
            </p:cNvSpPr>
            <p:nvPr/>
          </p:nvSpPr>
          <p:spPr bwMode="auto">
            <a:xfrm flipH="1">
              <a:off x="9341080" y="452876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9" name="Line 1752"/>
            <p:cNvSpPr>
              <a:spLocks noChangeShapeType="1"/>
            </p:cNvSpPr>
            <p:nvPr/>
          </p:nvSpPr>
          <p:spPr bwMode="auto">
            <a:xfrm flipH="1">
              <a:off x="9341080" y="43684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0" name="Line 1753"/>
            <p:cNvSpPr>
              <a:spLocks noChangeShapeType="1"/>
            </p:cNvSpPr>
            <p:nvPr/>
          </p:nvSpPr>
          <p:spPr bwMode="auto">
            <a:xfrm flipH="1">
              <a:off x="9341080" y="425571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1" name="Line 1754"/>
            <p:cNvSpPr>
              <a:spLocks noChangeShapeType="1"/>
            </p:cNvSpPr>
            <p:nvPr/>
          </p:nvSpPr>
          <p:spPr bwMode="auto">
            <a:xfrm flipH="1">
              <a:off x="9341080" y="416681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2" name="Line 1755"/>
            <p:cNvSpPr>
              <a:spLocks noChangeShapeType="1"/>
            </p:cNvSpPr>
            <p:nvPr/>
          </p:nvSpPr>
          <p:spPr bwMode="auto">
            <a:xfrm flipH="1">
              <a:off x="9341080" y="40953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3" name="Line 1756"/>
            <p:cNvSpPr>
              <a:spLocks noChangeShapeType="1"/>
            </p:cNvSpPr>
            <p:nvPr/>
          </p:nvSpPr>
          <p:spPr bwMode="auto">
            <a:xfrm flipH="1">
              <a:off x="9341080" y="403505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4" name="Line 1757"/>
            <p:cNvSpPr>
              <a:spLocks noChangeShapeType="1"/>
            </p:cNvSpPr>
            <p:nvPr/>
          </p:nvSpPr>
          <p:spPr bwMode="auto">
            <a:xfrm flipH="1">
              <a:off x="9341080" y="398266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5" name="Line 1758"/>
            <p:cNvSpPr>
              <a:spLocks noChangeShapeType="1"/>
            </p:cNvSpPr>
            <p:nvPr/>
          </p:nvSpPr>
          <p:spPr bwMode="auto">
            <a:xfrm flipH="1">
              <a:off x="9341080" y="39366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6" name="Line 1759"/>
            <p:cNvSpPr>
              <a:spLocks noChangeShapeType="1"/>
            </p:cNvSpPr>
            <p:nvPr/>
          </p:nvSpPr>
          <p:spPr bwMode="auto">
            <a:xfrm flipH="1">
              <a:off x="9341080" y="36223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7" name="Line 1760"/>
            <p:cNvSpPr>
              <a:spLocks noChangeShapeType="1"/>
            </p:cNvSpPr>
            <p:nvPr/>
          </p:nvSpPr>
          <p:spPr bwMode="auto">
            <a:xfrm flipH="1">
              <a:off x="9341080" y="346196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8" name="Line 1761"/>
            <p:cNvSpPr>
              <a:spLocks noChangeShapeType="1"/>
            </p:cNvSpPr>
            <p:nvPr/>
          </p:nvSpPr>
          <p:spPr bwMode="auto">
            <a:xfrm flipH="1">
              <a:off x="9341080" y="334925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9" name="Line 1762"/>
            <p:cNvSpPr>
              <a:spLocks noChangeShapeType="1"/>
            </p:cNvSpPr>
            <p:nvPr/>
          </p:nvSpPr>
          <p:spPr bwMode="auto">
            <a:xfrm flipH="1">
              <a:off x="9341080" y="326035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0" name="Line 1763"/>
            <p:cNvSpPr>
              <a:spLocks noChangeShapeType="1"/>
            </p:cNvSpPr>
            <p:nvPr/>
          </p:nvSpPr>
          <p:spPr bwMode="auto">
            <a:xfrm flipH="1">
              <a:off x="9341080" y="318891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1" name="Line 1764"/>
            <p:cNvSpPr>
              <a:spLocks noChangeShapeType="1"/>
            </p:cNvSpPr>
            <p:nvPr/>
          </p:nvSpPr>
          <p:spPr bwMode="auto">
            <a:xfrm flipH="1">
              <a:off x="9341080" y="312859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2" name="Line 1765"/>
            <p:cNvSpPr>
              <a:spLocks noChangeShapeType="1"/>
            </p:cNvSpPr>
            <p:nvPr/>
          </p:nvSpPr>
          <p:spPr bwMode="auto">
            <a:xfrm flipH="1">
              <a:off x="9341080" y="30762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3" name="Line 1766"/>
            <p:cNvSpPr>
              <a:spLocks noChangeShapeType="1"/>
            </p:cNvSpPr>
            <p:nvPr/>
          </p:nvSpPr>
          <p:spPr bwMode="auto">
            <a:xfrm flipH="1">
              <a:off x="9341080" y="3030168"/>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4" name="Line 1767"/>
            <p:cNvSpPr>
              <a:spLocks noChangeShapeType="1"/>
            </p:cNvSpPr>
            <p:nvPr/>
          </p:nvSpPr>
          <p:spPr bwMode="auto">
            <a:xfrm flipH="1">
              <a:off x="9341080" y="27158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5" name="Line 1768"/>
            <p:cNvSpPr>
              <a:spLocks noChangeShapeType="1"/>
            </p:cNvSpPr>
            <p:nvPr/>
          </p:nvSpPr>
          <p:spPr bwMode="auto">
            <a:xfrm flipH="1">
              <a:off x="9341080" y="25555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6" name="Line 1769"/>
            <p:cNvSpPr>
              <a:spLocks noChangeShapeType="1"/>
            </p:cNvSpPr>
            <p:nvPr/>
          </p:nvSpPr>
          <p:spPr bwMode="auto">
            <a:xfrm flipH="1">
              <a:off x="9341080" y="244279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7" name="Line 1770"/>
            <p:cNvSpPr>
              <a:spLocks noChangeShapeType="1"/>
            </p:cNvSpPr>
            <p:nvPr/>
          </p:nvSpPr>
          <p:spPr bwMode="auto">
            <a:xfrm flipH="1">
              <a:off x="9341080" y="23554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8" name="Line 1771"/>
            <p:cNvSpPr>
              <a:spLocks noChangeShapeType="1"/>
            </p:cNvSpPr>
            <p:nvPr/>
          </p:nvSpPr>
          <p:spPr bwMode="auto">
            <a:xfrm flipH="1">
              <a:off x="9341080" y="22840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9" name="Line 1772"/>
            <p:cNvSpPr>
              <a:spLocks noChangeShapeType="1"/>
            </p:cNvSpPr>
            <p:nvPr/>
          </p:nvSpPr>
          <p:spPr bwMode="auto">
            <a:xfrm flipH="1">
              <a:off x="9341080" y="22221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0" name="Line 1773"/>
            <p:cNvSpPr>
              <a:spLocks noChangeShapeType="1"/>
            </p:cNvSpPr>
            <p:nvPr/>
          </p:nvSpPr>
          <p:spPr bwMode="auto">
            <a:xfrm flipH="1">
              <a:off x="9341080" y="2169743"/>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1" name="Line 1774"/>
            <p:cNvSpPr>
              <a:spLocks noChangeShapeType="1"/>
            </p:cNvSpPr>
            <p:nvPr/>
          </p:nvSpPr>
          <p:spPr bwMode="auto">
            <a:xfrm flipH="1">
              <a:off x="9341080" y="2123706"/>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2" name="Line 1775"/>
            <p:cNvSpPr>
              <a:spLocks noChangeShapeType="1"/>
            </p:cNvSpPr>
            <p:nvPr/>
          </p:nvSpPr>
          <p:spPr bwMode="auto">
            <a:xfrm flipH="1">
              <a:off x="9341080" y="180938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3" name="Line 1776"/>
            <p:cNvSpPr>
              <a:spLocks noChangeShapeType="1"/>
            </p:cNvSpPr>
            <p:nvPr/>
          </p:nvSpPr>
          <p:spPr bwMode="auto">
            <a:xfrm flipH="1">
              <a:off x="9341080" y="16506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4" name="Line 1777"/>
            <p:cNvSpPr>
              <a:spLocks noChangeShapeType="1"/>
            </p:cNvSpPr>
            <p:nvPr/>
          </p:nvSpPr>
          <p:spPr bwMode="auto">
            <a:xfrm flipH="1">
              <a:off x="9341080" y="1536331"/>
              <a:ext cx="3651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5" name="Oval 1778"/>
            <p:cNvSpPr>
              <a:spLocks noChangeArrowheads="1"/>
            </p:cNvSpPr>
            <p:nvPr/>
          </p:nvSpPr>
          <p:spPr bwMode="auto">
            <a:xfrm>
              <a:off x="3294293" y="5678118"/>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6" name="Oval 1779"/>
            <p:cNvSpPr>
              <a:spLocks noChangeArrowheads="1"/>
            </p:cNvSpPr>
            <p:nvPr/>
          </p:nvSpPr>
          <p:spPr bwMode="auto">
            <a:xfrm>
              <a:off x="3302231" y="5678118"/>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7" name="Oval 1780"/>
            <p:cNvSpPr>
              <a:spLocks noChangeArrowheads="1"/>
            </p:cNvSpPr>
            <p:nvPr/>
          </p:nvSpPr>
          <p:spPr bwMode="auto">
            <a:xfrm>
              <a:off x="3318106" y="5517781"/>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8" name="Oval 1781"/>
            <p:cNvSpPr>
              <a:spLocks noChangeArrowheads="1"/>
            </p:cNvSpPr>
            <p:nvPr/>
          </p:nvSpPr>
          <p:spPr bwMode="auto">
            <a:xfrm>
              <a:off x="3326043" y="5405068"/>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9" name="Oval 1782"/>
            <p:cNvSpPr>
              <a:spLocks noChangeArrowheads="1"/>
            </p:cNvSpPr>
            <p:nvPr/>
          </p:nvSpPr>
          <p:spPr bwMode="auto">
            <a:xfrm>
              <a:off x="3332393" y="5678118"/>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0" name="Oval 1783"/>
            <p:cNvSpPr>
              <a:spLocks noChangeArrowheads="1"/>
            </p:cNvSpPr>
            <p:nvPr/>
          </p:nvSpPr>
          <p:spPr bwMode="auto">
            <a:xfrm>
              <a:off x="3340331" y="5232031"/>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1" name="Oval 1784"/>
            <p:cNvSpPr>
              <a:spLocks noChangeArrowheads="1"/>
            </p:cNvSpPr>
            <p:nvPr/>
          </p:nvSpPr>
          <p:spPr bwMode="auto">
            <a:xfrm>
              <a:off x="3348268" y="5333631"/>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2" name="Oval 1785"/>
            <p:cNvSpPr>
              <a:spLocks noChangeArrowheads="1"/>
            </p:cNvSpPr>
            <p:nvPr/>
          </p:nvSpPr>
          <p:spPr bwMode="auto">
            <a:xfrm>
              <a:off x="3356206" y="5317756"/>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3" name="Oval 1786"/>
            <p:cNvSpPr>
              <a:spLocks noChangeArrowheads="1"/>
            </p:cNvSpPr>
            <p:nvPr/>
          </p:nvSpPr>
          <p:spPr bwMode="auto">
            <a:xfrm>
              <a:off x="3364143" y="5492381"/>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4" name="Oval 1787"/>
            <p:cNvSpPr>
              <a:spLocks noChangeArrowheads="1"/>
            </p:cNvSpPr>
            <p:nvPr/>
          </p:nvSpPr>
          <p:spPr bwMode="auto">
            <a:xfrm>
              <a:off x="3370493" y="5287593"/>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5" name="Oval 1788"/>
            <p:cNvSpPr>
              <a:spLocks noChangeArrowheads="1"/>
            </p:cNvSpPr>
            <p:nvPr/>
          </p:nvSpPr>
          <p:spPr bwMode="auto">
            <a:xfrm>
              <a:off x="3378431" y="5517781"/>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6" name="Oval 1789"/>
            <p:cNvSpPr>
              <a:spLocks noChangeArrowheads="1"/>
            </p:cNvSpPr>
            <p:nvPr/>
          </p:nvSpPr>
          <p:spPr bwMode="auto">
            <a:xfrm>
              <a:off x="3386368" y="5468568"/>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7" name="Oval 1790"/>
            <p:cNvSpPr>
              <a:spLocks noChangeArrowheads="1"/>
            </p:cNvSpPr>
            <p:nvPr/>
          </p:nvSpPr>
          <p:spPr bwMode="auto">
            <a:xfrm>
              <a:off x="3394306" y="5468568"/>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8" name="Oval 1791"/>
            <p:cNvSpPr>
              <a:spLocks noChangeArrowheads="1"/>
            </p:cNvSpPr>
            <p:nvPr/>
          </p:nvSpPr>
          <p:spPr bwMode="auto">
            <a:xfrm>
              <a:off x="3402243" y="5468568"/>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9" name="Oval 1792"/>
            <p:cNvSpPr>
              <a:spLocks noChangeArrowheads="1"/>
            </p:cNvSpPr>
            <p:nvPr/>
          </p:nvSpPr>
          <p:spPr bwMode="auto">
            <a:xfrm>
              <a:off x="3408593" y="5446343"/>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0" name="Oval 1793"/>
            <p:cNvSpPr>
              <a:spLocks noChangeArrowheads="1"/>
            </p:cNvSpPr>
            <p:nvPr/>
          </p:nvSpPr>
          <p:spPr bwMode="auto">
            <a:xfrm>
              <a:off x="3416531" y="5425706"/>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1" name="Oval 1794"/>
            <p:cNvSpPr>
              <a:spLocks noChangeArrowheads="1"/>
            </p:cNvSpPr>
            <p:nvPr/>
          </p:nvSpPr>
          <p:spPr bwMode="auto">
            <a:xfrm>
              <a:off x="3424468" y="5333631"/>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2" name="Oval 1795"/>
            <p:cNvSpPr>
              <a:spLocks noChangeArrowheads="1"/>
            </p:cNvSpPr>
            <p:nvPr/>
          </p:nvSpPr>
          <p:spPr bwMode="auto">
            <a:xfrm>
              <a:off x="3432406" y="5184406"/>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3" name="Oval 1796"/>
            <p:cNvSpPr>
              <a:spLocks noChangeArrowheads="1"/>
            </p:cNvSpPr>
            <p:nvPr/>
          </p:nvSpPr>
          <p:spPr bwMode="auto">
            <a:xfrm>
              <a:off x="3440343" y="5368556"/>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4" name="Oval 1797"/>
            <p:cNvSpPr>
              <a:spLocks noChangeArrowheads="1"/>
            </p:cNvSpPr>
            <p:nvPr/>
          </p:nvSpPr>
          <p:spPr bwMode="auto">
            <a:xfrm>
              <a:off x="3446693" y="5317756"/>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5" name="Oval 1798"/>
            <p:cNvSpPr>
              <a:spLocks noChangeArrowheads="1"/>
            </p:cNvSpPr>
            <p:nvPr/>
          </p:nvSpPr>
          <p:spPr bwMode="auto">
            <a:xfrm>
              <a:off x="3454631" y="5317756"/>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6" name="Oval 1799"/>
            <p:cNvSpPr>
              <a:spLocks noChangeArrowheads="1"/>
            </p:cNvSpPr>
            <p:nvPr/>
          </p:nvSpPr>
          <p:spPr bwMode="auto">
            <a:xfrm>
              <a:off x="3462568" y="5162181"/>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7" name="Oval 1800"/>
            <p:cNvSpPr>
              <a:spLocks noChangeArrowheads="1"/>
            </p:cNvSpPr>
            <p:nvPr/>
          </p:nvSpPr>
          <p:spPr bwMode="auto">
            <a:xfrm>
              <a:off x="3470506" y="5317756"/>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8" name="Oval 1801"/>
            <p:cNvSpPr>
              <a:spLocks noChangeArrowheads="1"/>
            </p:cNvSpPr>
            <p:nvPr/>
          </p:nvSpPr>
          <p:spPr bwMode="auto">
            <a:xfrm>
              <a:off x="3478443" y="5317756"/>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9" name="Oval 1802"/>
            <p:cNvSpPr>
              <a:spLocks noChangeArrowheads="1"/>
            </p:cNvSpPr>
            <p:nvPr/>
          </p:nvSpPr>
          <p:spPr bwMode="auto">
            <a:xfrm>
              <a:off x="3484793" y="5287593"/>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0" name="Oval 1803"/>
            <p:cNvSpPr>
              <a:spLocks noChangeArrowheads="1"/>
            </p:cNvSpPr>
            <p:nvPr/>
          </p:nvSpPr>
          <p:spPr bwMode="auto">
            <a:xfrm>
              <a:off x="3492731" y="540506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1" name="Oval 1804"/>
            <p:cNvSpPr>
              <a:spLocks noChangeArrowheads="1"/>
            </p:cNvSpPr>
            <p:nvPr/>
          </p:nvSpPr>
          <p:spPr bwMode="auto">
            <a:xfrm>
              <a:off x="3500668" y="5301881"/>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2" name="Oval 1805"/>
            <p:cNvSpPr>
              <a:spLocks noChangeArrowheads="1"/>
            </p:cNvSpPr>
            <p:nvPr/>
          </p:nvSpPr>
          <p:spPr bwMode="auto">
            <a:xfrm>
              <a:off x="3508606" y="5287593"/>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3" name="Oval 1806"/>
            <p:cNvSpPr>
              <a:spLocks noChangeArrowheads="1"/>
            </p:cNvSpPr>
            <p:nvPr/>
          </p:nvSpPr>
          <p:spPr bwMode="auto">
            <a:xfrm>
              <a:off x="3516543" y="5208218"/>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4" name="Oval 1807"/>
            <p:cNvSpPr>
              <a:spLocks noChangeArrowheads="1"/>
            </p:cNvSpPr>
            <p:nvPr/>
          </p:nvSpPr>
          <p:spPr bwMode="auto">
            <a:xfrm>
              <a:off x="3522893" y="540506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5" name="Oval 1808"/>
            <p:cNvSpPr>
              <a:spLocks noChangeArrowheads="1"/>
            </p:cNvSpPr>
            <p:nvPr/>
          </p:nvSpPr>
          <p:spPr bwMode="auto">
            <a:xfrm>
              <a:off x="3530831" y="540506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6" name="Oval 1809"/>
            <p:cNvSpPr>
              <a:spLocks noChangeArrowheads="1"/>
            </p:cNvSpPr>
            <p:nvPr/>
          </p:nvSpPr>
          <p:spPr bwMode="auto">
            <a:xfrm>
              <a:off x="3538768" y="527171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7" name="Oval 1810"/>
            <p:cNvSpPr>
              <a:spLocks noChangeArrowheads="1"/>
            </p:cNvSpPr>
            <p:nvPr/>
          </p:nvSpPr>
          <p:spPr bwMode="auto">
            <a:xfrm>
              <a:off x="3546706" y="5287593"/>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8" name="Oval 1811"/>
            <p:cNvSpPr>
              <a:spLocks noChangeArrowheads="1"/>
            </p:cNvSpPr>
            <p:nvPr/>
          </p:nvSpPr>
          <p:spPr bwMode="auto">
            <a:xfrm>
              <a:off x="3554643" y="5244731"/>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9" name="Oval 1812"/>
            <p:cNvSpPr>
              <a:spLocks noChangeArrowheads="1"/>
            </p:cNvSpPr>
            <p:nvPr/>
          </p:nvSpPr>
          <p:spPr bwMode="auto">
            <a:xfrm>
              <a:off x="3560993" y="5122493"/>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0" name="Oval 1813"/>
            <p:cNvSpPr>
              <a:spLocks noChangeArrowheads="1"/>
            </p:cNvSpPr>
            <p:nvPr/>
          </p:nvSpPr>
          <p:spPr bwMode="auto">
            <a:xfrm>
              <a:off x="3568931" y="5368556"/>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1" name="Oval 1814"/>
            <p:cNvSpPr>
              <a:spLocks noChangeArrowheads="1"/>
            </p:cNvSpPr>
            <p:nvPr/>
          </p:nvSpPr>
          <p:spPr bwMode="auto">
            <a:xfrm>
              <a:off x="3576868" y="525901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2" name="Oval 1815"/>
            <p:cNvSpPr>
              <a:spLocks noChangeArrowheads="1"/>
            </p:cNvSpPr>
            <p:nvPr/>
          </p:nvSpPr>
          <p:spPr bwMode="auto">
            <a:xfrm>
              <a:off x="3584806" y="525901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3" name="Oval 1816"/>
            <p:cNvSpPr>
              <a:spLocks noChangeArrowheads="1"/>
            </p:cNvSpPr>
            <p:nvPr/>
          </p:nvSpPr>
          <p:spPr bwMode="auto">
            <a:xfrm>
              <a:off x="3591156" y="5259018"/>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4" name="Oval 1817"/>
            <p:cNvSpPr>
              <a:spLocks noChangeArrowheads="1"/>
            </p:cNvSpPr>
            <p:nvPr/>
          </p:nvSpPr>
          <p:spPr bwMode="auto">
            <a:xfrm>
              <a:off x="3599093" y="5259018"/>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5" name="Oval 1818"/>
            <p:cNvSpPr>
              <a:spLocks noChangeArrowheads="1"/>
            </p:cNvSpPr>
            <p:nvPr/>
          </p:nvSpPr>
          <p:spPr bwMode="auto">
            <a:xfrm>
              <a:off x="3607031" y="5349506"/>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6" name="Oval 1819"/>
            <p:cNvSpPr>
              <a:spLocks noChangeArrowheads="1"/>
            </p:cNvSpPr>
            <p:nvPr/>
          </p:nvSpPr>
          <p:spPr bwMode="auto">
            <a:xfrm>
              <a:off x="3614968" y="5173293"/>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7" name="Oval 1820"/>
            <p:cNvSpPr>
              <a:spLocks noChangeArrowheads="1"/>
            </p:cNvSpPr>
            <p:nvPr/>
          </p:nvSpPr>
          <p:spPr bwMode="auto">
            <a:xfrm>
              <a:off x="3622906" y="5173293"/>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8" name="Oval 1821"/>
            <p:cNvSpPr>
              <a:spLocks noChangeArrowheads="1"/>
            </p:cNvSpPr>
            <p:nvPr/>
          </p:nvSpPr>
          <p:spPr bwMode="auto">
            <a:xfrm>
              <a:off x="3629256" y="509391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9" name="Oval 1822"/>
            <p:cNvSpPr>
              <a:spLocks noChangeArrowheads="1"/>
            </p:cNvSpPr>
            <p:nvPr/>
          </p:nvSpPr>
          <p:spPr bwMode="auto">
            <a:xfrm>
              <a:off x="3637193" y="509391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0" name="Oval 1823"/>
            <p:cNvSpPr>
              <a:spLocks noChangeArrowheads="1"/>
            </p:cNvSpPr>
            <p:nvPr/>
          </p:nvSpPr>
          <p:spPr bwMode="auto">
            <a:xfrm>
              <a:off x="3645131" y="5152656"/>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1" name="Oval 1824"/>
            <p:cNvSpPr>
              <a:spLocks noChangeArrowheads="1"/>
            </p:cNvSpPr>
            <p:nvPr/>
          </p:nvSpPr>
          <p:spPr bwMode="auto">
            <a:xfrm>
              <a:off x="3653068" y="5152656"/>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2" name="Oval 1825"/>
            <p:cNvSpPr>
              <a:spLocks noChangeArrowheads="1"/>
            </p:cNvSpPr>
            <p:nvPr/>
          </p:nvSpPr>
          <p:spPr bwMode="auto">
            <a:xfrm>
              <a:off x="3661006" y="5317756"/>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3" name="Oval 1826"/>
            <p:cNvSpPr>
              <a:spLocks noChangeArrowheads="1"/>
            </p:cNvSpPr>
            <p:nvPr/>
          </p:nvSpPr>
          <p:spPr bwMode="auto">
            <a:xfrm>
              <a:off x="3667356" y="5317756"/>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4" name="Oval 1827"/>
            <p:cNvSpPr>
              <a:spLocks noChangeArrowheads="1"/>
            </p:cNvSpPr>
            <p:nvPr/>
          </p:nvSpPr>
          <p:spPr bwMode="auto">
            <a:xfrm>
              <a:off x="3675293" y="513201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5" name="Oval 1828"/>
            <p:cNvSpPr>
              <a:spLocks noChangeArrowheads="1"/>
            </p:cNvSpPr>
            <p:nvPr/>
          </p:nvSpPr>
          <p:spPr bwMode="auto">
            <a:xfrm>
              <a:off x="3683231" y="527171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6" name="Oval 1829"/>
            <p:cNvSpPr>
              <a:spLocks noChangeArrowheads="1"/>
            </p:cNvSpPr>
            <p:nvPr/>
          </p:nvSpPr>
          <p:spPr bwMode="auto">
            <a:xfrm>
              <a:off x="3691168" y="5173293"/>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7" name="Oval 1830"/>
            <p:cNvSpPr>
              <a:spLocks noChangeArrowheads="1"/>
            </p:cNvSpPr>
            <p:nvPr/>
          </p:nvSpPr>
          <p:spPr bwMode="auto">
            <a:xfrm>
              <a:off x="3699106" y="5173293"/>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8" name="Oval 1831"/>
            <p:cNvSpPr>
              <a:spLocks noChangeArrowheads="1"/>
            </p:cNvSpPr>
            <p:nvPr/>
          </p:nvSpPr>
          <p:spPr bwMode="auto">
            <a:xfrm>
              <a:off x="3705456" y="5093918"/>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9" name="Oval 1832"/>
            <p:cNvSpPr>
              <a:spLocks noChangeArrowheads="1"/>
            </p:cNvSpPr>
            <p:nvPr/>
          </p:nvSpPr>
          <p:spPr bwMode="auto">
            <a:xfrm>
              <a:off x="3713393" y="5162181"/>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0" name="Oval 1833"/>
            <p:cNvSpPr>
              <a:spLocks noChangeArrowheads="1"/>
            </p:cNvSpPr>
            <p:nvPr/>
          </p:nvSpPr>
          <p:spPr bwMode="auto">
            <a:xfrm>
              <a:off x="3721331" y="5162181"/>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1" name="Oval 1834"/>
            <p:cNvSpPr>
              <a:spLocks noChangeArrowheads="1"/>
            </p:cNvSpPr>
            <p:nvPr/>
          </p:nvSpPr>
          <p:spPr bwMode="auto">
            <a:xfrm>
              <a:off x="3729268" y="5162181"/>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2" name="Oval 1835"/>
            <p:cNvSpPr>
              <a:spLocks noChangeArrowheads="1"/>
            </p:cNvSpPr>
            <p:nvPr/>
          </p:nvSpPr>
          <p:spPr bwMode="auto">
            <a:xfrm>
              <a:off x="3737206" y="5152656"/>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3" name="Oval 1836"/>
            <p:cNvSpPr>
              <a:spLocks noChangeArrowheads="1"/>
            </p:cNvSpPr>
            <p:nvPr/>
          </p:nvSpPr>
          <p:spPr bwMode="auto">
            <a:xfrm>
              <a:off x="3743556" y="5152656"/>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4" name="Oval 1837"/>
            <p:cNvSpPr>
              <a:spLocks noChangeArrowheads="1"/>
            </p:cNvSpPr>
            <p:nvPr/>
          </p:nvSpPr>
          <p:spPr bwMode="auto">
            <a:xfrm>
              <a:off x="3751493" y="5152656"/>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5" name="Oval 1838"/>
            <p:cNvSpPr>
              <a:spLocks noChangeArrowheads="1"/>
            </p:cNvSpPr>
            <p:nvPr/>
          </p:nvSpPr>
          <p:spPr bwMode="auto">
            <a:xfrm>
              <a:off x="3759431" y="5152656"/>
              <a:ext cx="47625"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6" name="Oval 1839"/>
            <p:cNvSpPr>
              <a:spLocks noChangeArrowheads="1"/>
            </p:cNvSpPr>
            <p:nvPr/>
          </p:nvSpPr>
          <p:spPr bwMode="auto">
            <a:xfrm>
              <a:off x="3767368" y="5112968"/>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7" name="Oval 1840"/>
            <p:cNvSpPr>
              <a:spLocks noChangeArrowheads="1"/>
            </p:cNvSpPr>
            <p:nvPr/>
          </p:nvSpPr>
          <p:spPr bwMode="auto">
            <a:xfrm>
              <a:off x="3775306" y="5244731"/>
              <a:ext cx="47625"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8" name="Oval 1841"/>
            <p:cNvSpPr>
              <a:spLocks noChangeArrowheads="1"/>
            </p:cNvSpPr>
            <p:nvPr/>
          </p:nvSpPr>
          <p:spPr bwMode="auto">
            <a:xfrm>
              <a:off x="3781656" y="5141543"/>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9" name="Oval 1842"/>
            <p:cNvSpPr>
              <a:spLocks noChangeArrowheads="1"/>
            </p:cNvSpPr>
            <p:nvPr/>
          </p:nvSpPr>
          <p:spPr bwMode="auto">
            <a:xfrm>
              <a:off x="3789593" y="5141543"/>
              <a:ext cx="49212" cy="47625"/>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0" name="Oval 1843"/>
            <p:cNvSpPr>
              <a:spLocks noChangeArrowheads="1"/>
            </p:cNvSpPr>
            <p:nvPr/>
          </p:nvSpPr>
          <p:spPr bwMode="auto">
            <a:xfrm>
              <a:off x="3797531" y="5232031"/>
              <a:ext cx="49212" cy="49213"/>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066" name="Group 2045"/>
            <p:cNvGrpSpPr>
              <a:grpSpLocks/>
            </p:cNvGrpSpPr>
            <p:nvPr/>
          </p:nvGrpSpPr>
          <p:grpSpPr bwMode="auto">
            <a:xfrm>
              <a:off x="3805468" y="4471618"/>
              <a:ext cx="1563687" cy="809625"/>
              <a:chOff x="1132" y="2796"/>
              <a:chExt cx="985" cy="510"/>
            </a:xfrm>
          </p:grpSpPr>
          <p:sp>
            <p:nvSpPr>
              <p:cNvPr id="21301" name="Oval 1845"/>
              <p:cNvSpPr>
                <a:spLocks noChangeArrowheads="1"/>
              </p:cNvSpPr>
              <p:nvPr/>
            </p:nvSpPr>
            <p:spPr bwMode="auto">
              <a:xfrm>
                <a:off x="1132" y="327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 name="Oval 1846"/>
              <p:cNvSpPr>
                <a:spLocks noChangeArrowheads="1"/>
              </p:cNvSpPr>
              <p:nvPr/>
            </p:nvSpPr>
            <p:spPr bwMode="auto">
              <a:xfrm>
                <a:off x="1137" y="320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 name="Oval 1847"/>
              <p:cNvSpPr>
                <a:spLocks noChangeArrowheads="1"/>
              </p:cNvSpPr>
              <p:nvPr/>
            </p:nvSpPr>
            <p:spPr bwMode="auto">
              <a:xfrm>
                <a:off x="1141" y="320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4" name="Oval 1848"/>
              <p:cNvSpPr>
                <a:spLocks noChangeArrowheads="1"/>
              </p:cNvSpPr>
              <p:nvPr/>
            </p:nvSpPr>
            <p:spPr bwMode="auto">
              <a:xfrm>
                <a:off x="1146" y="320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5" name="Oval 1849"/>
              <p:cNvSpPr>
                <a:spLocks noChangeArrowheads="1"/>
              </p:cNvSpPr>
              <p:nvPr/>
            </p:nvSpPr>
            <p:spPr bwMode="auto">
              <a:xfrm>
                <a:off x="1151" y="320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6" name="Oval 1850"/>
              <p:cNvSpPr>
                <a:spLocks noChangeArrowheads="1"/>
              </p:cNvSpPr>
              <p:nvPr/>
            </p:nvSpPr>
            <p:spPr bwMode="auto">
              <a:xfrm>
                <a:off x="1156" y="319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7" name="Oval 1851"/>
              <p:cNvSpPr>
                <a:spLocks noChangeArrowheads="1"/>
              </p:cNvSpPr>
              <p:nvPr/>
            </p:nvSpPr>
            <p:spPr bwMode="auto">
              <a:xfrm>
                <a:off x="1161" y="319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8" name="Oval 1852"/>
              <p:cNvSpPr>
                <a:spLocks noChangeArrowheads="1"/>
              </p:cNvSpPr>
              <p:nvPr/>
            </p:nvSpPr>
            <p:spPr bwMode="auto">
              <a:xfrm>
                <a:off x="1165" y="319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9" name="Oval 1853"/>
              <p:cNvSpPr>
                <a:spLocks noChangeArrowheads="1"/>
              </p:cNvSpPr>
              <p:nvPr/>
            </p:nvSpPr>
            <p:spPr bwMode="auto">
              <a:xfrm>
                <a:off x="1170" y="319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0" name="Oval 1854"/>
              <p:cNvSpPr>
                <a:spLocks noChangeArrowheads="1"/>
              </p:cNvSpPr>
              <p:nvPr/>
            </p:nvSpPr>
            <p:spPr bwMode="auto">
              <a:xfrm>
                <a:off x="1175" y="315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1" name="Oval 1855"/>
              <p:cNvSpPr>
                <a:spLocks noChangeArrowheads="1"/>
              </p:cNvSpPr>
              <p:nvPr/>
            </p:nvSpPr>
            <p:spPr bwMode="auto">
              <a:xfrm>
                <a:off x="1180" y="319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2" name="Oval 1856"/>
              <p:cNvSpPr>
                <a:spLocks noChangeArrowheads="1"/>
              </p:cNvSpPr>
              <p:nvPr/>
            </p:nvSpPr>
            <p:spPr bwMode="auto">
              <a:xfrm>
                <a:off x="1184" y="326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3" name="Oval 1857"/>
              <p:cNvSpPr>
                <a:spLocks noChangeArrowheads="1"/>
              </p:cNvSpPr>
              <p:nvPr/>
            </p:nvSpPr>
            <p:spPr bwMode="auto">
              <a:xfrm>
                <a:off x="1189" y="314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4" name="Oval 1858"/>
              <p:cNvSpPr>
                <a:spLocks noChangeArrowheads="1"/>
              </p:cNvSpPr>
              <p:nvPr/>
            </p:nvSpPr>
            <p:spPr bwMode="auto">
              <a:xfrm>
                <a:off x="1194" y="314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5" name="Oval 1859"/>
              <p:cNvSpPr>
                <a:spLocks noChangeArrowheads="1"/>
              </p:cNvSpPr>
              <p:nvPr/>
            </p:nvSpPr>
            <p:spPr bwMode="auto">
              <a:xfrm>
                <a:off x="1199" y="3157"/>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6" name="Oval 1860"/>
              <p:cNvSpPr>
                <a:spLocks noChangeArrowheads="1"/>
              </p:cNvSpPr>
              <p:nvPr/>
            </p:nvSpPr>
            <p:spPr bwMode="auto">
              <a:xfrm>
                <a:off x="1204" y="319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7" name="Oval 1861"/>
              <p:cNvSpPr>
                <a:spLocks noChangeArrowheads="1"/>
              </p:cNvSpPr>
              <p:nvPr/>
            </p:nvSpPr>
            <p:spPr bwMode="auto">
              <a:xfrm>
                <a:off x="1208" y="318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8" name="Oval 1862"/>
              <p:cNvSpPr>
                <a:spLocks noChangeArrowheads="1"/>
              </p:cNvSpPr>
              <p:nvPr/>
            </p:nvSpPr>
            <p:spPr bwMode="auto">
              <a:xfrm>
                <a:off x="1213" y="314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9" name="Oval 1863"/>
              <p:cNvSpPr>
                <a:spLocks noChangeArrowheads="1"/>
              </p:cNvSpPr>
              <p:nvPr/>
            </p:nvSpPr>
            <p:spPr bwMode="auto">
              <a:xfrm>
                <a:off x="1218" y="314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0" name="Oval 1864"/>
              <p:cNvSpPr>
                <a:spLocks noChangeArrowheads="1"/>
              </p:cNvSpPr>
              <p:nvPr/>
            </p:nvSpPr>
            <p:spPr bwMode="auto">
              <a:xfrm>
                <a:off x="1223" y="314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1" name="Oval 1865"/>
              <p:cNvSpPr>
                <a:spLocks noChangeArrowheads="1"/>
              </p:cNvSpPr>
              <p:nvPr/>
            </p:nvSpPr>
            <p:spPr bwMode="auto">
              <a:xfrm>
                <a:off x="1228" y="325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2" name="Oval 1866"/>
              <p:cNvSpPr>
                <a:spLocks noChangeArrowheads="1"/>
              </p:cNvSpPr>
              <p:nvPr/>
            </p:nvSpPr>
            <p:spPr bwMode="auto">
              <a:xfrm>
                <a:off x="1232" y="317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3" name="Oval 1867"/>
              <p:cNvSpPr>
                <a:spLocks noChangeArrowheads="1"/>
              </p:cNvSpPr>
              <p:nvPr/>
            </p:nvSpPr>
            <p:spPr bwMode="auto">
              <a:xfrm>
                <a:off x="1237" y="312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4" name="Oval 1868"/>
              <p:cNvSpPr>
                <a:spLocks noChangeArrowheads="1"/>
              </p:cNvSpPr>
              <p:nvPr/>
            </p:nvSpPr>
            <p:spPr bwMode="auto">
              <a:xfrm>
                <a:off x="1242" y="317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5" name="Oval 1869"/>
              <p:cNvSpPr>
                <a:spLocks noChangeArrowheads="1"/>
              </p:cNvSpPr>
              <p:nvPr/>
            </p:nvSpPr>
            <p:spPr bwMode="auto">
              <a:xfrm>
                <a:off x="1247" y="316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6" name="Oval 1870"/>
              <p:cNvSpPr>
                <a:spLocks noChangeArrowheads="1"/>
              </p:cNvSpPr>
              <p:nvPr/>
            </p:nvSpPr>
            <p:spPr bwMode="auto">
              <a:xfrm>
                <a:off x="1252" y="323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7" name="Oval 1871"/>
              <p:cNvSpPr>
                <a:spLocks noChangeArrowheads="1"/>
              </p:cNvSpPr>
              <p:nvPr/>
            </p:nvSpPr>
            <p:spPr bwMode="auto">
              <a:xfrm>
                <a:off x="1256" y="311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8" name="Oval 1872"/>
              <p:cNvSpPr>
                <a:spLocks noChangeArrowheads="1"/>
              </p:cNvSpPr>
              <p:nvPr/>
            </p:nvSpPr>
            <p:spPr bwMode="auto">
              <a:xfrm>
                <a:off x="1261" y="322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9" name="Oval 1873"/>
              <p:cNvSpPr>
                <a:spLocks noChangeArrowheads="1"/>
              </p:cNvSpPr>
              <p:nvPr/>
            </p:nvSpPr>
            <p:spPr bwMode="auto">
              <a:xfrm>
                <a:off x="1266" y="322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0" name="Oval 1874"/>
              <p:cNvSpPr>
                <a:spLocks noChangeArrowheads="1"/>
              </p:cNvSpPr>
              <p:nvPr/>
            </p:nvSpPr>
            <p:spPr bwMode="auto">
              <a:xfrm>
                <a:off x="1271" y="323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1" name="Oval 1875"/>
              <p:cNvSpPr>
                <a:spLocks noChangeArrowheads="1"/>
              </p:cNvSpPr>
              <p:nvPr/>
            </p:nvSpPr>
            <p:spPr bwMode="auto">
              <a:xfrm>
                <a:off x="1276" y="321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2" name="Oval 1876"/>
              <p:cNvSpPr>
                <a:spLocks noChangeArrowheads="1"/>
              </p:cNvSpPr>
              <p:nvPr/>
            </p:nvSpPr>
            <p:spPr bwMode="auto">
              <a:xfrm>
                <a:off x="1280" y="321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3" name="Oval 1877"/>
              <p:cNvSpPr>
                <a:spLocks noChangeArrowheads="1"/>
              </p:cNvSpPr>
              <p:nvPr/>
            </p:nvSpPr>
            <p:spPr bwMode="auto">
              <a:xfrm>
                <a:off x="1285" y="321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4" name="Oval 1878"/>
              <p:cNvSpPr>
                <a:spLocks noChangeArrowheads="1"/>
              </p:cNvSpPr>
              <p:nvPr/>
            </p:nvSpPr>
            <p:spPr bwMode="auto">
              <a:xfrm>
                <a:off x="1290" y="320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5" name="Oval 1879"/>
              <p:cNvSpPr>
                <a:spLocks noChangeArrowheads="1"/>
              </p:cNvSpPr>
              <p:nvPr/>
            </p:nvSpPr>
            <p:spPr bwMode="auto">
              <a:xfrm>
                <a:off x="1295" y="309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6" name="Oval 1880"/>
              <p:cNvSpPr>
                <a:spLocks noChangeArrowheads="1"/>
              </p:cNvSpPr>
              <p:nvPr/>
            </p:nvSpPr>
            <p:spPr bwMode="auto">
              <a:xfrm>
                <a:off x="1300" y="309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7" name="Oval 1881"/>
              <p:cNvSpPr>
                <a:spLocks noChangeArrowheads="1"/>
              </p:cNvSpPr>
              <p:nvPr/>
            </p:nvSpPr>
            <p:spPr bwMode="auto">
              <a:xfrm>
                <a:off x="1304" y="322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8" name="Oval 1882"/>
              <p:cNvSpPr>
                <a:spLocks noChangeArrowheads="1"/>
              </p:cNvSpPr>
              <p:nvPr/>
            </p:nvSpPr>
            <p:spPr bwMode="auto">
              <a:xfrm>
                <a:off x="1309" y="322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9" name="Oval 1883"/>
              <p:cNvSpPr>
                <a:spLocks noChangeArrowheads="1"/>
              </p:cNvSpPr>
              <p:nvPr/>
            </p:nvSpPr>
            <p:spPr bwMode="auto">
              <a:xfrm>
                <a:off x="1314" y="322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0" name="Oval 1884"/>
              <p:cNvSpPr>
                <a:spLocks noChangeArrowheads="1"/>
              </p:cNvSpPr>
              <p:nvPr/>
            </p:nvSpPr>
            <p:spPr bwMode="auto">
              <a:xfrm>
                <a:off x="1319" y="308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1" name="Oval 1885"/>
              <p:cNvSpPr>
                <a:spLocks noChangeArrowheads="1"/>
              </p:cNvSpPr>
              <p:nvPr/>
            </p:nvSpPr>
            <p:spPr bwMode="auto">
              <a:xfrm>
                <a:off x="1324" y="309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2" name="Oval 1886"/>
              <p:cNvSpPr>
                <a:spLocks noChangeArrowheads="1"/>
              </p:cNvSpPr>
              <p:nvPr/>
            </p:nvSpPr>
            <p:spPr bwMode="auto">
              <a:xfrm>
                <a:off x="1328" y="321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3" name="Oval 1887"/>
              <p:cNvSpPr>
                <a:spLocks noChangeArrowheads="1"/>
              </p:cNvSpPr>
              <p:nvPr/>
            </p:nvSpPr>
            <p:spPr bwMode="auto">
              <a:xfrm>
                <a:off x="1333" y="312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4" name="Oval 1888"/>
              <p:cNvSpPr>
                <a:spLocks noChangeArrowheads="1"/>
              </p:cNvSpPr>
              <p:nvPr/>
            </p:nvSpPr>
            <p:spPr bwMode="auto">
              <a:xfrm>
                <a:off x="1338" y="318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5" name="Oval 1889"/>
              <p:cNvSpPr>
                <a:spLocks noChangeArrowheads="1"/>
              </p:cNvSpPr>
              <p:nvPr/>
            </p:nvSpPr>
            <p:spPr bwMode="auto">
              <a:xfrm>
                <a:off x="1343" y="308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6" name="Oval 1890"/>
              <p:cNvSpPr>
                <a:spLocks noChangeArrowheads="1"/>
              </p:cNvSpPr>
              <p:nvPr/>
            </p:nvSpPr>
            <p:spPr bwMode="auto">
              <a:xfrm>
                <a:off x="1348" y="307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7" name="Oval 1891"/>
              <p:cNvSpPr>
                <a:spLocks noChangeArrowheads="1"/>
              </p:cNvSpPr>
              <p:nvPr/>
            </p:nvSpPr>
            <p:spPr bwMode="auto">
              <a:xfrm>
                <a:off x="1352" y="307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8" name="Oval 1892"/>
              <p:cNvSpPr>
                <a:spLocks noChangeArrowheads="1"/>
              </p:cNvSpPr>
              <p:nvPr/>
            </p:nvSpPr>
            <p:spPr bwMode="auto">
              <a:xfrm>
                <a:off x="1357" y="307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9" name="Oval 1893"/>
              <p:cNvSpPr>
                <a:spLocks noChangeArrowheads="1"/>
              </p:cNvSpPr>
              <p:nvPr/>
            </p:nvSpPr>
            <p:spPr bwMode="auto">
              <a:xfrm>
                <a:off x="1362" y="312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0" name="Oval 1894"/>
              <p:cNvSpPr>
                <a:spLocks noChangeArrowheads="1"/>
              </p:cNvSpPr>
              <p:nvPr/>
            </p:nvSpPr>
            <p:spPr bwMode="auto">
              <a:xfrm>
                <a:off x="1367" y="317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1" name="Oval 1895"/>
              <p:cNvSpPr>
                <a:spLocks noChangeArrowheads="1"/>
              </p:cNvSpPr>
              <p:nvPr/>
            </p:nvSpPr>
            <p:spPr bwMode="auto">
              <a:xfrm>
                <a:off x="1371" y="317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2" name="Oval 1896"/>
              <p:cNvSpPr>
                <a:spLocks noChangeArrowheads="1"/>
              </p:cNvSpPr>
              <p:nvPr/>
            </p:nvSpPr>
            <p:spPr bwMode="auto">
              <a:xfrm>
                <a:off x="1376" y="317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3" name="Oval 1897"/>
              <p:cNvSpPr>
                <a:spLocks noChangeArrowheads="1"/>
              </p:cNvSpPr>
              <p:nvPr/>
            </p:nvSpPr>
            <p:spPr bwMode="auto">
              <a:xfrm>
                <a:off x="1381" y="317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4" name="Oval 1898"/>
              <p:cNvSpPr>
                <a:spLocks noChangeArrowheads="1"/>
              </p:cNvSpPr>
              <p:nvPr/>
            </p:nvSpPr>
            <p:spPr bwMode="auto">
              <a:xfrm>
                <a:off x="1386" y="311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5" name="Oval 1899"/>
              <p:cNvSpPr>
                <a:spLocks noChangeArrowheads="1"/>
              </p:cNvSpPr>
              <p:nvPr/>
            </p:nvSpPr>
            <p:spPr bwMode="auto">
              <a:xfrm>
                <a:off x="1391" y="308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6" name="Oval 1900"/>
              <p:cNvSpPr>
                <a:spLocks noChangeArrowheads="1"/>
              </p:cNvSpPr>
              <p:nvPr/>
            </p:nvSpPr>
            <p:spPr bwMode="auto">
              <a:xfrm>
                <a:off x="1395" y="316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7" name="Oval 1901"/>
              <p:cNvSpPr>
                <a:spLocks noChangeArrowheads="1"/>
              </p:cNvSpPr>
              <p:nvPr/>
            </p:nvSpPr>
            <p:spPr bwMode="auto">
              <a:xfrm>
                <a:off x="1400" y="307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8" name="Oval 1902"/>
              <p:cNvSpPr>
                <a:spLocks noChangeArrowheads="1"/>
              </p:cNvSpPr>
              <p:nvPr/>
            </p:nvSpPr>
            <p:spPr bwMode="auto">
              <a:xfrm>
                <a:off x="1405" y="310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9" name="Oval 1903"/>
              <p:cNvSpPr>
                <a:spLocks noChangeArrowheads="1"/>
              </p:cNvSpPr>
              <p:nvPr/>
            </p:nvSpPr>
            <p:spPr bwMode="auto">
              <a:xfrm>
                <a:off x="1410" y="317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0" name="Oval 1904"/>
              <p:cNvSpPr>
                <a:spLocks noChangeArrowheads="1"/>
              </p:cNvSpPr>
              <p:nvPr/>
            </p:nvSpPr>
            <p:spPr bwMode="auto">
              <a:xfrm>
                <a:off x="1415" y="308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1" name="Oval 1905"/>
              <p:cNvSpPr>
                <a:spLocks noChangeArrowheads="1"/>
              </p:cNvSpPr>
              <p:nvPr/>
            </p:nvSpPr>
            <p:spPr bwMode="auto">
              <a:xfrm>
                <a:off x="1419" y="308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2" name="Oval 1906"/>
              <p:cNvSpPr>
                <a:spLocks noChangeArrowheads="1"/>
              </p:cNvSpPr>
              <p:nvPr/>
            </p:nvSpPr>
            <p:spPr bwMode="auto">
              <a:xfrm>
                <a:off x="1424" y="310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3" name="Oval 1907"/>
              <p:cNvSpPr>
                <a:spLocks noChangeArrowheads="1"/>
              </p:cNvSpPr>
              <p:nvPr/>
            </p:nvSpPr>
            <p:spPr bwMode="auto">
              <a:xfrm>
                <a:off x="1429" y="297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4" name="Oval 1908"/>
              <p:cNvSpPr>
                <a:spLocks noChangeArrowheads="1"/>
              </p:cNvSpPr>
              <p:nvPr/>
            </p:nvSpPr>
            <p:spPr bwMode="auto">
              <a:xfrm>
                <a:off x="1434" y="311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5" name="Oval 1909"/>
              <p:cNvSpPr>
                <a:spLocks noChangeArrowheads="1"/>
              </p:cNvSpPr>
              <p:nvPr/>
            </p:nvSpPr>
            <p:spPr bwMode="auto">
              <a:xfrm>
                <a:off x="1439" y="307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6" name="Oval 1910"/>
              <p:cNvSpPr>
                <a:spLocks noChangeArrowheads="1"/>
              </p:cNvSpPr>
              <p:nvPr/>
            </p:nvSpPr>
            <p:spPr bwMode="auto">
              <a:xfrm>
                <a:off x="1443" y="307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7" name="Oval 1911"/>
              <p:cNvSpPr>
                <a:spLocks noChangeArrowheads="1"/>
              </p:cNvSpPr>
              <p:nvPr/>
            </p:nvSpPr>
            <p:spPr bwMode="auto">
              <a:xfrm>
                <a:off x="1448" y="305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8" name="Oval 1912"/>
              <p:cNvSpPr>
                <a:spLocks noChangeArrowheads="1"/>
              </p:cNvSpPr>
              <p:nvPr/>
            </p:nvSpPr>
            <p:spPr bwMode="auto">
              <a:xfrm>
                <a:off x="1453" y="307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9" name="Oval 1913"/>
              <p:cNvSpPr>
                <a:spLocks noChangeArrowheads="1"/>
              </p:cNvSpPr>
              <p:nvPr/>
            </p:nvSpPr>
            <p:spPr bwMode="auto">
              <a:xfrm>
                <a:off x="1458" y="307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0" name="Oval 1914"/>
              <p:cNvSpPr>
                <a:spLocks noChangeArrowheads="1"/>
              </p:cNvSpPr>
              <p:nvPr/>
            </p:nvSpPr>
            <p:spPr bwMode="auto">
              <a:xfrm>
                <a:off x="1463" y="307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1" name="Oval 1915"/>
              <p:cNvSpPr>
                <a:spLocks noChangeArrowheads="1"/>
              </p:cNvSpPr>
              <p:nvPr/>
            </p:nvSpPr>
            <p:spPr bwMode="auto">
              <a:xfrm>
                <a:off x="1467" y="309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2" name="Oval 1916"/>
              <p:cNvSpPr>
                <a:spLocks noChangeArrowheads="1"/>
              </p:cNvSpPr>
              <p:nvPr/>
            </p:nvSpPr>
            <p:spPr bwMode="auto">
              <a:xfrm>
                <a:off x="1472" y="310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3" name="Oval 1917"/>
              <p:cNvSpPr>
                <a:spLocks noChangeArrowheads="1"/>
              </p:cNvSpPr>
              <p:nvPr/>
            </p:nvSpPr>
            <p:spPr bwMode="auto">
              <a:xfrm>
                <a:off x="1477" y="3157"/>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4" name="Oval 1918"/>
              <p:cNvSpPr>
                <a:spLocks noChangeArrowheads="1"/>
              </p:cNvSpPr>
              <p:nvPr/>
            </p:nvSpPr>
            <p:spPr bwMode="auto">
              <a:xfrm>
                <a:off x="1482" y="293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5" name="Oval 1919"/>
              <p:cNvSpPr>
                <a:spLocks noChangeArrowheads="1"/>
              </p:cNvSpPr>
              <p:nvPr/>
            </p:nvSpPr>
            <p:spPr bwMode="auto">
              <a:xfrm>
                <a:off x="1487" y="3099"/>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6" name="Oval 1920"/>
              <p:cNvSpPr>
                <a:spLocks noChangeArrowheads="1"/>
              </p:cNvSpPr>
              <p:nvPr/>
            </p:nvSpPr>
            <p:spPr bwMode="auto">
              <a:xfrm>
                <a:off x="1491" y="292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7" name="Oval 1921"/>
              <p:cNvSpPr>
                <a:spLocks noChangeArrowheads="1"/>
              </p:cNvSpPr>
              <p:nvPr/>
            </p:nvSpPr>
            <p:spPr bwMode="auto">
              <a:xfrm>
                <a:off x="1496" y="309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8" name="Oval 1922"/>
              <p:cNvSpPr>
                <a:spLocks noChangeArrowheads="1"/>
              </p:cNvSpPr>
              <p:nvPr/>
            </p:nvSpPr>
            <p:spPr bwMode="auto">
              <a:xfrm>
                <a:off x="1501" y="306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9" name="Oval 1923"/>
              <p:cNvSpPr>
                <a:spLocks noChangeArrowheads="1"/>
              </p:cNvSpPr>
              <p:nvPr/>
            </p:nvSpPr>
            <p:spPr bwMode="auto">
              <a:xfrm>
                <a:off x="1506" y="306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0" name="Oval 1924"/>
              <p:cNvSpPr>
                <a:spLocks noChangeArrowheads="1"/>
              </p:cNvSpPr>
              <p:nvPr/>
            </p:nvSpPr>
            <p:spPr bwMode="auto">
              <a:xfrm>
                <a:off x="1511" y="315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1" name="Oval 1925"/>
              <p:cNvSpPr>
                <a:spLocks noChangeArrowheads="1"/>
              </p:cNvSpPr>
              <p:nvPr/>
            </p:nvSpPr>
            <p:spPr bwMode="auto">
              <a:xfrm>
                <a:off x="1515" y="303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2" name="Oval 1926"/>
              <p:cNvSpPr>
                <a:spLocks noChangeArrowheads="1"/>
              </p:cNvSpPr>
              <p:nvPr/>
            </p:nvSpPr>
            <p:spPr bwMode="auto">
              <a:xfrm>
                <a:off x="1520" y="314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3" name="Oval 1927"/>
              <p:cNvSpPr>
                <a:spLocks noChangeArrowheads="1"/>
              </p:cNvSpPr>
              <p:nvPr/>
            </p:nvSpPr>
            <p:spPr bwMode="auto">
              <a:xfrm>
                <a:off x="1525" y="305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4" name="Oval 1928"/>
              <p:cNvSpPr>
                <a:spLocks noChangeArrowheads="1"/>
              </p:cNvSpPr>
              <p:nvPr/>
            </p:nvSpPr>
            <p:spPr bwMode="auto">
              <a:xfrm>
                <a:off x="1530" y="30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5" name="Oval 1929"/>
              <p:cNvSpPr>
                <a:spLocks noChangeArrowheads="1"/>
              </p:cNvSpPr>
              <p:nvPr/>
            </p:nvSpPr>
            <p:spPr bwMode="auto">
              <a:xfrm>
                <a:off x="1535" y="304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6" name="Oval 1930"/>
              <p:cNvSpPr>
                <a:spLocks noChangeArrowheads="1"/>
              </p:cNvSpPr>
              <p:nvPr/>
            </p:nvSpPr>
            <p:spPr bwMode="auto">
              <a:xfrm>
                <a:off x="1539" y="299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7" name="Oval 1931"/>
              <p:cNvSpPr>
                <a:spLocks noChangeArrowheads="1"/>
              </p:cNvSpPr>
              <p:nvPr/>
            </p:nvSpPr>
            <p:spPr bwMode="auto">
              <a:xfrm>
                <a:off x="1544" y="314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8" name="Oval 1932"/>
              <p:cNvSpPr>
                <a:spLocks noChangeArrowheads="1"/>
              </p:cNvSpPr>
              <p:nvPr/>
            </p:nvSpPr>
            <p:spPr bwMode="auto">
              <a:xfrm>
                <a:off x="1549" y="313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9" name="Oval 1933"/>
              <p:cNvSpPr>
                <a:spLocks noChangeArrowheads="1"/>
              </p:cNvSpPr>
              <p:nvPr/>
            </p:nvSpPr>
            <p:spPr bwMode="auto">
              <a:xfrm>
                <a:off x="1554" y="298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0" name="Oval 1934"/>
              <p:cNvSpPr>
                <a:spLocks noChangeArrowheads="1"/>
              </p:cNvSpPr>
              <p:nvPr/>
            </p:nvSpPr>
            <p:spPr bwMode="auto">
              <a:xfrm>
                <a:off x="1558" y="308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1" name="Oval 1935"/>
              <p:cNvSpPr>
                <a:spLocks noChangeArrowheads="1"/>
              </p:cNvSpPr>
              <p:nvPr/>
            </p:nvSpPr>
            <p:spPr bwMode="auto">
              <a:xfrm>
                <a:off x="1563" y="308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2" name="Oval 1936"/>
              <p:cNvSpPr>
                <a:spLocks noChangeArrowheads="1"/>
              </p:cNvSpPr>
              <p:nvPr/>
            </p:nvSpPr>
            <p:spPr bwMode="auto">
              <a:xfrm>
                <a:off x="1568" y="289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3" name="Oval 1937"/>
              <p:cNvSpPr>
                <a:spLocks noChangeArrowheads="1"/>
              </p:cNvSpPr>
              <p:nvPr/>
            </p:nvSpPr>
            <p:spPr bwMode="auto">
              <a:xfrm>
                <a:off x="1573" y="300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4" name="Oval 1938"/>
              <p:cNvSpPr>
                <a:spLocks noChangeArrowheads="1"/>
              </p:cNvSpPr>
              <p:nvPr/>
            </p:nvSpPr>
            <p:spPr bwMode="auto">
              <a:xfrm>
                <a:off x="1578" y="2907"/>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5" name="Oval 1939"/>
              <p:cNvSpPr>
                <a:spLocks noChangeArrowheads="1"/>
              </p:cNvSpPr>
              <p:nvPr/>
            </p:nvSpPr>
            <p:spPr bwMode="auto">
              <a:xfrm>
                <a:off x="1582" y="304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6" name="Oval 1940"/>
              <p:cNvSpPr>
                <a:spLocks noChangeArrowheads="1"/>
              </p:cNvSpPr>
              <p:nvPr/>
            </p:nvSpPr>
            <p:spPr bwMode="auto">
              <a:xfrm>
                <a:off x="1587" y="309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7" name="Oval 1941"/>
              <p:cNvSpPr>
                <a:spLocks noChangeArrowheads="1"/>
              </p:cNvSpPr>
              <p:nvPr/>
            </p:nvSpPr>
            <p:spPr bwMode="auto">
              <a:xfrm>
                <a:off x="1592" y="309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8" name="Oval 1942"/>
              <p:cNvSpPr>
                <a:spLocks noChangeArrowheads="1"/>
              </p:cNvSpPr>
              <p:nvPr/>
            </p:nvSpPr>
            <p:spPr bwMode="auto">
              <a:xfrm>
                <a:off x="1597" y="293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9" name="Oval 1943"/>
              <p:cNvSpPr>
                <a:spLocks noChangeArrowheads="1"/>
              </p:cNvSpPr>
              <p:nvPr/>
            </p:nvSpPr>
            <p:spPr bwMode="auto">
              <a:xfrm>
                <a:off x="1602" y="298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0" name="Oval 1944"/>
              <p:cNvSpPr>
                <a:spLocks noChangeArrowheads="1"/>
              </p:cNvSpPr>
              <p:nvPr/>
            </p:nvSpPr>
            <p:spPr bwMode="auto">
              <a:xfrm>
                <a:off x="1606" y="290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1" name="Oval 1945"/>
              <p:cNvSpPr>
                <a:spLocks noChangeArrowheads="1"/>
              </p:cNvSpPr>
              <p:nvPr/>
            </p:nvSpPr>
            <p:spPr bwMode="auto">
              <a:xfrm>
                <a:off x="1611" y="312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2" name="Oval 1946"/>
              <p:cNvSpPr>
                <a:spLocks noChangeArrowheads="1"/>
              </p:cNvSpPr>
              <p:nvPr/>
            </p:nvSpPr>
            <p:spPr bwMode="auto">
              <a:xfrm>
                <a:off x="1616" y="309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3" name="Oval 1947"/>
              <p:cNvSpPr>
                <a:spLocks noChangeArrowheads="1"/>
              </p:cNvSpPr>
              <p:nvPr/>
            </p:nvSpPr>
            <p:spPr bwMode="auto">
              <a:xfrm>
                <a:off x="1621" y="309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4" name="Oval 1948"/>
              <p:cNvSpPr>
                <a:spLocks noChangeArrowheads="1"/>
              </p:cNvSpPr>
              <p:nvPr/>
            </p:nvSpPr>
            <p:spPr bwMode="auto">
              <a:xfrm>
                <a:off x="1626" y="313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5" name="Oval 1949"/>
              <p:cNvSpPr>
                <a:spLocks noChangeArrowheads="1"/>
              </p:cNvSpPr>
              <p:nvPr/>
            </p:nvSpPr>
            <p:spPr bwMode="auto">
              <a:xfrm>
                <a:off x="1630" y="313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6" name="Oval 1950"/>
              <p:cNvSpPr>
                <a:spLocks noChangeArrowheads="1"/>
              </p:cNvSpPr>
              <p:nvPr/>
            </p:nvSpPr>
            <p:spPr bwMode="auto">
              <a:xfrm>
                <a:off x="1635" y="303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7" name="Oval 1951"/>
              <p:cNvSpPr>
                <a:spLocks noChangeArrowheads="1"/>
              </p:cNvSpPr>
              <p:nvPr/>
            </p:nvSpPr>
            <p:spPr bwMode="auto">
              <a:xfrm>
                <a:off x="1640" y="312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8" name="Oval 1952"/>
              <p:cNvSpPr>
                <a:spLocks noChangeArrowheads="1"/>
              </p:cNvSpPr>
              <p:nvPr/>
            </p:nvSpPr>
            <p:spPr bwMode="auto">
              <a:xfrm>
                <a:off x="1645" y="292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9" name="Oval 1953"/>
              <p:cNvSpPr>
                <a:spLocks noChangeArrowheads="1"/>
              </p:cNvSpPr>
              <p:nvPr/>
            </p:nvSpPr>
            <p:spPr bwMode="auto">
              <a:xfrm>
                <a:off x="1650" y="312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0" name="Oval 1954"/>
              <p:cNvSpPr>
                <a:spLocks noChangeArrowheads="1"/>
              </p:cNvSpPr>
              <p:nvPr/>
            </p:nvSpPr>
            <p:spPr bwMode="auto">
              <a:xfrm>
                <a:off x="1654" y="312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1" name="Oval 1955"/>
              <p:cNvSpPr>
                <a:spLocks noChangeArrowheads="1"/>
              </p:cNvSpPr>
              <p:nvPr/>
            </p:nvSpPr>
            <p:spPr bwMode="auto">
              <a:xfrm>
                <a:off x="1659" y="308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2" name="Oval 1956"/>
              <p:cNvSpPr>
                <a:spLocks noChangeArrowheads="1"/>
              </p:cNvSpPr>
              <p:nvPr/>
            </p:nvSpPr>
            <p:spPr bwMode="auto">
              <a:xfrm>
                <a:off x="1664" y="303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3" name="Oval 1957"/>
              <p:cNvSpPr>
                <a:spLocks noChangeArrowheads="1"/>
              </p:cNvSpPr>
              <p:nvPr/>
            </p:nvSpPr>
            <p:spPr bwMode="auto">
              <a:xfrm>
                <a:off x="1669" y="312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4" name="Oval 1958"/>
              <p:cNvSpPr>
                <a:spLocks noChangeArrowheads="1"/>
              </p:cNvSpPr>
              <p:nvPr/>
            </p:nvSpPr>
            <p:spPr bwMode="auto">
              <a:xfrm>
                <a:off x="1674" y="302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5" name="Oval 1959"/>
              <p:cNvSpPr>
                <a:spLocks noChangeArrowheads="1"/>
              </p:cNvSpPr>
              <p:nvPr/>
            </p:nvSpPr>
            <p:spPr bwMode="auto">
              <a:xfrm>
                <a:off x="1678" y="299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6" name="Oval 1960"/>
              <p:cNvSpPr>
                <a:spLocks noChangeArrowheads="1"/>
              </p:cNvSpPr>
              <p:nvPr/>
            </p:nvSpPr>
            <p:spPr bwMode="auto">
              <a:xfrm>
                <a:off x="1683" y="312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7" name="Oval 1961"/>
              <p:cNvSpPr>
                <a:spLocks noChangeArrowheads="1"/>
              </p:cNvSpPr>
              <p:nvPr/>
            </p:nvSpPr>
            <p:spPr bwMode="auto">
              <a:xfrm>
                <a:off x="1688" y="312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8" name="Oval 1962"/>
              <p:cNvSpPr>
                <a:spLocks noChangeArrowheads="1"/>
              </p:cNvSpPr>
              <p:nvPr/>
            </p:nvSpPr>
            <p:spPr bwMode="auto">
              <a:xfrm>
                <a:off x="1693" y="292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9" name="Oval 1963"/>
              <p:cNvSpPr>
                <a:spLocks noChangeArrowheads="1"/>
              </p:cNvSpPr>
              <p:nvPr/>
            </p:nvSpPr>
            <p:spPr bwMode="auto">
              <a:xfrm>
                <a:off x="1698" y="290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0" name="Oval 1964"/>
              <p:cNvSpPr>
                <a:spLocks noChangeArrowheads="1"/>
              </p:cNvSpPr>
              <p:nvPr/>
            </p:nvSpPr>
            <p:spPr bwMode="auto">
              <a:xfrm>
                <a:off x="1702" y="298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1" name="Oval 1965"/>
              <p:cNvSpPr>
                <a:spLocks noChangeArrowheads="1"/>
              </p:cNvSpPr>
              <p:nvPr/>
            </p:nvSpPr>
            <p:spPr bwMode="auto">
              <a:xfrm>
                <a:off x="1707" y="298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2" name="Oval 1966"/>
              <p:cNvSpPr>
                <a:spLocks noChangeArrowheads="1"/>
              </p:cNvSpPr>
              <p:nvPr/>
            </p:nvSpPr>
            <p:spPr bwMode="auto">
              <a:xfrm>
                <a:off x="1712" y="312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3" name="Oval 1967"/>
              <p:cNvSpPr>
                <a:spLocks noChangeArrowheads="1"/>
              </p:cNvSpPr>
              <p:nvPr/>
            </p:nvSpPr>
            <p:spPr bwMode="auto">
              <a:xfrm>
                <a:off x="1717" y="312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4" name="Oval 1968"/>
              <p:cNvSpPr>
                <a:spLocks noChangeArrowheads="1"/>
              </p:cNvSpPr>
              <p:nvPr/>
            </p:nvSpPr>
            <p:spPr bwMode="auto">
              <a:xfrm>
                <a:off x="1722" y="287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5" name="Oval 1969"/>
              <p:cNvSpPr>
                <a:spLocks noChangeArrowheads="1"/>
              </p:cNvSpPr>
              <p:nvPr/>
            </p:nvSpPr>
            <p:spPr bwMode="auto">
              <a:xfrm>
                <a:off x="1726" y="298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6" name="Oval 1970"/>
              <p:cNvSpPr>
                <a:spLocks noChangeArrowheads="1"/>
              </p:cNvSpPr>
              <p:nvPr/>
            </p:nvSpPr>
            <p:spPr bwMode="auto">
              <a:xfrm>
                <a:off x="1731" y="288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7" name="Oval 1971"/>
              <p:cNvSpPr>
                <a:spLocks noChangeArrowheads="1"/>
              </p:cNvSpPr>
              <p:nvPr/>
            </p:nvSpPr>
            <p:spPr bwMode="auto">
              <a:xfrm>
                <a:off x="1736" y="312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8" name="Oval 1972"/>
              <p:cNvSpPr>
                <a:spLocks noChangeArrowheads="1"/>
              </p:cNvSpPr>
              <p:nvPr/>
            </p:nvSpPr>
            <p:spPr bwMode="auto">
              <a:xfrm>
                <a:off x="1741" y="301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9" name="Oval 1973"/>
              <p:cNvSpPr>
                <a:spLocks noChangeArrowheads="1"/>
              </p:cNvSpPr>
              <p:nvPr/>
            </p:nvSpPr>
            <p:spPr bwMode="auto">
              <a:xfrm>
                <a:off x="1746" y="301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0" name="Oval 1974"/>
              <p:cNvSpPr>
                <a:spLocks noChangeArrowheads="1"/>
              </p:cNvSpPr>
              <p:nvPr/>
            </p:nvSpPr>
            <p:spPr bwMode="auto">
              <a:xfrm>
                <a:off x="1750" y="297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1" name="Oval 1975"/>
              <p:cNvSpPr>
                <a:spLocks noChangeArrowheads="1"/>
              </p:cNvSpPr>
              <p:nvPr/>
            </p:nvSpPr>
            <p:spPr bwMode="auto">
              <a:xfrm>
                <a:off x="1755" y="300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2" name="Oval 1976"/>
              <p:cNvSpPr>
                <a:spLocks noChangeArrowheads="1"/>
              </p:cNvSpPr>
              <p:nvPr/>
            </p:nvSpPr>
            <p:spPr bwMode="auto">
              <a:xfrm>
                <a:off x="1760" y="295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3" name="Oval 1977"/>
              <p:cNvSpPr>
                <a:spLocks noChangeArrowheads="1"/>
              </p:cNvSpPr>
              <p:nvPr/>
            </p:nvSpPr>
            <p:spPr bwMode="auto">
              <a:xfrm>
                <a:off x="1765" y="290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4" name="Oval 1978"/>
              <p:cNvSpPr>
                <a:spLocks noChangeArrowheads="1"/>
              </p:cNvSpPr>
              <p:nvPr/>
            </p:nvSpPr>
            <p:spPr bwMode="auto">
              <a:xfrm>
                <a:off x="1769" y="297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5" name="Oval 1979"/>
              <p:cNvSpPr>
                <a:spLocks noChangeArrowheads="1"/>
              </p:cNvSpPr>
              <p:nvPr/>
            </p:nvSpPr>
            <p:spPr bwMode="auto">
              <a:xfrm>
                <a:off x="1774" y="288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6" name="Oval 1980"/>
              <p:cNvSpPr>
                <a:spLocks noChangeArrowheads="1"/>
              </p:cNvSpPr>
              <p:nvPr/>
            </p:nvSpPr>
            <p:spPr bwMode="auto">
              <a:xfrm>
                <a:off x="1779" y="286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7" name="Oval 1981"/>
              <p:cNvSpPr>
                <a:spLocks noChangeArrowheads="1"/>
              </p:cNvSpPr>
              <p:nvPr/>
            </p:nvSpPr>
            <p:spPr bwMode="auto">
              <a:xfrm>
                <a:off x="1784" y="290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8" name="Oval 1982"/>
              <p:cNvSpPr>
                <a:spLocks noChangeArrowheads="1"/>
              </p:cNvSpPr>
              <p:nvPr/>
            </p:nvSpPr>
            <p:spPr bwMode="auto">
              <a:xfrm>
                <a:off x="1789" y="287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9" name="Oval 1983"/>
              <p:cNvSpPr>
                <a:spLocks noChangeArrowheads="1"/>
              </p:cNvSpPr>
              <p:nvPr/>
            </p:nvSpPr>
            <p:spPr bwMode="auto">
              <a:xfrm>
                <a:off x="1793" y="310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0" name="Oval 1984"/>
              <p:cNvSpPr>
                <a:spLocks noChangeArrowheads="1"/>
              </p:cNvSpPr>
              <p:nvPr/>
            </p:nvSpPr>
            <p:spPr bwMode="auto">
              <a:xfrm>
                <a:off x="1798" y="309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1" name="Oval 1985"/>
              <p:cNvSpPr>
                <a:spLocks noChangeArrowheads="1"/>
              </p:cNvSpPr>
              <p:nvPr/>
            </p:nvSpPr>
            <p:spPr bwMode="auto">
              <a:xfrm>
                <a:off x="1803" y="296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2" name="Oval 1986"/>
              <p:cNvSpPr>
                <a:spLocks noChangeArrowheads="1"/>
              </p:cNvSpPr>
              <p:nvPr/>
            </p:nvSpPr>
            <p:spPr bwMode="auto">
              <a:xfrm>
                <a:off x="1808" y="308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3" name="Oval 1987"/>
              <p:cNvSpPr>
                <a:spLocks noChangeArrowheads="1"/>
              </p:cNvSpPr>
              <p:nvPr/>
            </p:nvSpPr>
            <p:spPr bwMode="auto">
              <a:xfrm>
                <a:off x="1813" y="285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4" name="Oval 1988"/>
              <p:cNvSpPr>
                <a:spLocks noChangeArrowheads="1"/>
              </p:cNvSpPr>
              <p:nvPr/>
            </p:nvSpPr>
            <p:spPr bwMode="auto">
              <a:xfrm>
                <a:off x="1817" y="294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5" name="Oval 1989"/>
              <p:cNvSpPr>
                <a:spLocks noChangeArrowheads="1"/>
              </p:cNvSpPr>
              <p:nvPr/>
            </p:nvSpPr>
            <p:spPr bwMode="auto">
              <a:xfrm>
                <a:off x="1822" y="308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6" name="Oval 1990"/>
              <p:cNvSpPr>
                <a:spLocks noChangeArrowheads="1"/>
              </p:cNvSpPr>
              <p:nvPr/>
            </p:nvSpPr>
            <p:spPr bwMode="auto">
              <a:xfrm>
                <a:off x="1827" y="299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7" name="Oval 1991"/>
              <p:cNvSpPr>
                <a:spLocks noChangeArrowheads="1"/>
              </p:cNvSpPr>
              <p:nvPr/>
            </p:nvSpPr>
            <p:spPr bwMode="auto">
              <a:xfrm>
                <a:off x="1832" y="307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8" name="Oval 1992"/>
              <p:cNvSpPr>
                <a:spLocks noChangeArrowheads="1"/>
              </p:cNvSpPr>
              <p:nvPr/>
            </p:nvSpPr>
            <p:spPr bwMode="auto">
              <a:xfrm>
                <a:off x="1837" y="286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9" name="Oval 1993"/>
              <p:cNvSpPr>
                <a:spLocks noChangeArrowheads="1"/>
              </p:cNvSpPr>
              <p:nvPr/>
            </p:nvSpPr>
            <p:spPr bwMode="auto">
              <a:xfrm>
                <a:off x="1841" y="288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0" name="Oval 1994"/>
              <p:cNvSpPr>
                <a:spLocks noChangeArrowheads="1"/>
              </p:cNvSpPr>
              <p:nvPr/>
            </p:nvSpPr>
            <p:spPr bwMode="auto">
              <a:xfrm>
                <a:off x="1846" y="285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1" name="Oval 1995"/>
              <p:cNvSpPr>
                <a:spLocks noChangeArrowheads="1"/>
              </p:cNvSpPr>
              <p:nvPr/>
            </p:nvSpPr>
            <p:spPr bwMode="auto">
              <a:xfrm>
                <a:off x="1851" y="298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2" name="Oval 1996"/>
              <p:cNvSpPr>
                <a:spLocks noChangeArrowheads="1"/>
              </p:cNvSpPr>
              <p:nvPr/>
            </p:nvSpPr>
            <p:spPr bwMode="auto">
              <a:xfrm>
                <a:off x="1856" y="300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3" name="Oval 1997"/>
              <p:cNvSpPr>
                <a:spLocks noChangeArrowheads="1"/>
              </p:cNvSpPr>
              <p:nvPr/>
            </p:nvSpPr>
            <p:spPr bwMode="auto">
              <a:xfrm>
                <a:off x="1861" y="294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4" name="Oval 1998"/>
              <p:cNvSpPr>
                <a:spLocks noChangeArrowheads="1"/>
              </p:cNvSpPr>
              <p:nvPr/>
            </p:nvSpPr>
            <p:spPr bwMode="auto">
              <a:xfrm>
                <a:off x="1865" y="294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5" name="Oval 1999"/>
              <p:cNvSpPr>
                <a:spLocks noChangeArrowheads="1"/>
              </p:cNvSpPr>
              <p:nvPr/>
            </p:nvSpPr>
            <p:spPr bwMode="auto">
              <a:xfrm>
                <a:off x="1870" y="285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6" name="Oval 2000"/>
              <p:cNvSpPr>
                <a:spLocks noChangeArrowheads="1"/>
              </p:cNvSpPr>
              <p:nvPr/>
            </p:nvSpPr>
            <p:spPr bwMode="auto">
              <a:xfrm>
                <a:off x="1875" y="299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7" name="Oval 2001"/>
              <p:cNvSpPr>
                <a:spLocks noChangeArrowheads="1"/>
              </p:cNvSpPr>
              <p:nvPr/>
            </p:nvSpPr>
            <p:spPr bwMode="auto">
              <a:xfrm>
                <a:off x="1880" y="297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8" name="Oval 2002"/>
              <p:cNvSpPr>
                <a:spLocks noChangeArrowheads="1"/>
              </p:cNvSpPr>
              <p:nvPr/>
            </p:nvSpPr>
            <p:spPr bwMode="auto">
              <a:xfrm>
                <a:off x="1885" y="297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9" name="Oval 2003"/>
              <p:cNvSpPr>
                <a:spLocks noChangeArrowheads="1"/>
              </p:cNvSpPr>
              <p:nvPr/>
            </p:nvSpPr>
            <p:spPr bwMode="auto">
              <a:xfrm>
                <a:off x="1889" y="284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0" name="Oval 2004"/>
              <p:cNvSpPr>
                <a:spLocks noChangeArrowheads="1"/>
              </p:cNvSpPr>
              <p:nvPr/>
            </p:nvSpPr>
            <p:spPr bwMode="auto">
              <a:xfrm>
                <a:off x="1894" y="282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1" name="Oval 2005"/>
              <p:cNvSpPr>
                <a:spLocks noChangeArrowheads="1"/>
              </p:cNvSpPr>
              <p:nvPr/>
            </p:nvSpPr>
            <p:spPr bwMode="auto">
              <a:xfrm>
                <a:off x="1899" y="296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2" name="Oval 2006"/>
              <p:cNvSpPr>
                <a:spLocks noChangeArrowheads="1"/>
              </p:cNvSpPr>
              <p:nvPr/>
            </p:nvSpPr>
            <p:spPr bwMode="auto">
              <a:xfrm>
                <a:off x="1904" y="296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3" name="Oval 2007"/>
              <p:cNvSpPr>
                <a:spLocks noChangeArrowheads="1"/>
              </p:cNvSpPr>
              <p:nvPr/>
            </p:nvSpPr>
            <p:spPr bwMode="auto">
              <a:xfrm>
                <a:off x="1909" y="295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4" name="Oval 2008"/>
              <p:cNvSpPr>
                <a:spLocks noChangeArrowheads="1"/>
              </p:cNvSpPr>
              <p:nvPr/>
            </p:nvSpPr>
            <p:spPr bwMode="auto">
              <a:xfrm>
                <a:off x="1913" y="304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5" name="Oval 2009"/>
              <p:cNvSpPr>
                <a:spLocks noChangeArrowheads="1"/>
              </p:cNvSpPr>
              <p:nvPr/>
            </p:nvSpPr>
            <p:spPr bwMode="auto">
              <a:xfrm>
                <a:off x="1918" y="304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6" name="Oval 2010"/>
              <p:cNvSpPr>
                <a:spLocks noChangeArrowheads="1"/>
              </p:cNvSpPr>
              <p:nvPr/>
            </p:nvSpPr>
            <p:spPr bwMode="auto">
              <a:xfrm>
                <a:off x="1923" y="295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7" name="Oval 2011"/>
              <p:cNvSpPr>
                <a:spLocks noChangeArrowheads="1"/>
              </p:cNvSpPr>
              <p:nvPr/>
            </p:nvSpPr>
            <p:spPr bwMode="auto">
              <a:xfrm>
                <a:off x="1928" y="292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8" name="Oval 2012"/>
              <p:cNvSpPr>
                <a:spLocks noChangeArrowheads="1"/>
              </p:cNvSpPr>
              <p:nvPr/>
            </p:nvSpPr>
            <p:spPr bwMode="auto">
              <a:xfrm>
                <a:off x="1933" y="296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9" name="Oval 2013"/>
              <p:cNvSpPr>
                <a:spLocks noChangeArrowheads="1"/>
              </p:cNvSpPr>
              <p:nvPr/>
            </p:nvSpPr>
            <p:spPr bwMode="auto">
              <a:xfrm>
                <a:off x="1937" y="303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0" name="Oval 2014"/>
              <p:cNvSpPr>
                <a:spLocks noChangeArrowheads="1"/>
              </p:cNvSpPr>
              <p:nvPr/>
            </p:nvSpPr>
            <p:spPr bwMode="auto">
              <a:xfrm>
                <a:off x="1942" y="294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1" name="Oval 2015"/>
              <p:cNvSpPr>
                <a:spLocks noChangeArrowheads="1"/>
              </p:cNvSpPr>
              <p:nvPr/>
            </p:nvSpPr>
            <p:spPr bwMode="auto">
              <a:xfrm>
                <a:off x="1947" y="302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2" name="Oval 2016"/>
              <p:cNvSpPr>
                <a:spLocks noChangeArrowheads="1"/>
              </p:cNvSpPr>
              <p:nvPr/>
            </p:nvSpPr>
            <p:spPr bwMode="auto">
              <a:xfrm>
                <a:off x="1952" y="294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3" name="Oval 2017"/>
              <p:cNvSpPr>
                <a:spLocks noChangeArrowheads="1"/>
              </p:cNvSpPr>
              <p:nvPr/>
            </p:nvSpPr>
            <p:spPr bwMode="auto">
              <a:xfrm>
                <a:off x="1957" y="3017"/>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4" name="Oval 2018"/>
              <p:cNvSpPr>
                <a:spLocks noChangeArrowheads="1"/>
              </p:cNvSpPr>
              <p:nvPr/>
            </p:nvSpPr>
            <p:spPr bwMode="auto">
              <a:xfrm>
                <a:off x="1961" y="30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5" name="Oval 2019"/>
              <p:cNvSpPr>
                <a:spLocks noChangeArrowheads="1"/>
              </p:cNvSpPr>
              <p:nvPr/>
            </p:nvSpPr>
            <p:spPr bwMode="auto">
              <a:xfrm>
                <a:off x="1966" y="303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6" name="Oval 2020"/>
              <p:cNvSpPr>
                <a:spLocks noChangeArrowheads="1"/>
              </p:cNvSpPr>
              <p:nvPr/>
            </p:nvSpPr>
            <p:spPr bwMode="auto">
              <a:xfrm>
                <a:off x="1971" y="303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7" name="Oval 2021"/>
              <p:cNvSpPr>
                <a:spLocks noChangeArrowheads="1"/>
              </p:cNvSpPr>
              <p:nvPr/>
            </p:nvSpPr>
            <p:spPr bwMode="auto">
              <a:xfrm>
                <a:off x="1976" y="303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8" name="Oval 2022"/>
              <p:cNvSpPr>
                <a:spLocks noChangeArrowheads="1"/>
              </p:cNvSpPr>
              <p:nvPr/>
            </p:nvSpPr>
            <p:spPr bwMode="auto">
              <a:xfrm>
                <a:off x="1981" y="279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9" name="Oval 2023"/>
              <p:cNvSpPr>
                <a:spLocks noChangeArrowheads="1"/>
              </p:cNvSpPr>
              <p:nvPr/>
            </p:nvSpPr>
            <p:spPr bwMode="auto">
              <a:xfrm>
                <a:off x="1985" y="302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0" name="Oval 2024"/>
              <p:cNvSpPr>
                <a:spLocks noChangeArrowheads="1"/>
              </p:cNvSpPr>
              <p:nvPr/>
            </p:nvSpPr>
            <p:spPr bwMode="auto">
              <a:xfrm>
                <a:off x="1990" y="301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1" name="Oval 2025"/>
              <p:cNvSpPr>
                <a:spLocks noChangeArrowheads="1"/>
              </p:cNvSpPr>
              <p:nvPr/>
            </p:nvSpPr>
            <p:spPr bwMode="auto">
              <a:xfrm>
                <a:off x="1995" y="295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2" name="Oval 2026"/>
              <p:cNvSpPr>
                <a:spLocks noChangeArrowheads="1"/>
              </p:cNvSpPr>
              <p:nvPr/>
            </p:nvSpPr>
            <p:spPr bwMode="auto">
              <a:xfrm>
                <a:off x="2000" y="287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3" name="Oval 2027"/>
              <p:cNvSpPr>
                <a:spLocks noChangeArrowheads="1"/>
              </p:cNvSpPr>
              <p:nvPr/>
            </p:nvSpPr>
            <p:spPr bwMode="auto">
              <a:xfrm>
                <a:off x="2005" y="302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4" name="Oval 2028"/>
              <p:cNvSpPr>
                <a:spLocks noChangeArrowheads="1"/>
              </p:cNvSpPr>
              <p:nvPr/>
            </p:nvSpPr>
            <p:spPr bwMode="auto">
              <a:xfrm>
                <a:off x="2009" y="302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5" name="Oval 2029"/>
              <p:cNvSpPr>
                <a:spLocks noChangeArrowheads="1"/>
              </p:cNvSpPr>
              <p:nvPr/>
            </p:nvSpPr>
            <p:spPr bwMode="auto">
              <a:xfrm>
                <a:off x="2014" y="302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6" name="Oval 2030"/>
              <p:cNvSpPr>
                <a:spLocks noChangeArrowheads="1"/>
              </p:cNvSpPr>
              <p:nvPr/>
            </p:nvSpPr>
            <p:spPr bwMode="auto">
              <a:xfrm>
                <a:off x="2019" y="302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7" name="Oval 2031"/>
              <p:cNvSpPr>
                <a:spLocks noChangeArrowheads="1"/>
              </p:cNvSpPr>
              <p:nvPr/>
            </p:nvSpPr>
            <p:spPr bwMode="auto">
              <a:xfrm>
                <a:off x="2024" y="302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8" name="Oval 2032"/>
              <p:cNvSpPr>
                <a:spLocks noChangeArrowheads="1"/>
              </p:cNvSpPr>
              <p:nvPr/>
            </p:nvSpPr>
            <p:spPr bwMode="auto">
              <a:xfrm>
                <a:off x="2029" y="300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9" name="Oval 2033"/>
              <p:cNvSpPr>
                <a:spLocks noChangeArrowheads="1"/>
              </p:cNvSpPr>
              <p:nvPr/>
            </p:nvSpPr>
            <p:spPr bwMode="auto">
              <a:xfrm>
                <a:off x="2033" y="300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0" name="Oval 2034"/>
              <p:cNvSpPr>
                <a:spLocks noChangeArrowheads="1"/>
              </p:cNvSpPr>
              <p:nvPr/>
            </p:nvSpPr>
            <p:spPr bwMode="auto">
              <a:xfrm>
                <a:off x="2038" y="300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1" name="Oval 2035"/>
              <p:cNvSpPr>
                <a:spLocks noChangeArrowheads="1"/>
              </p:cNvSpPr>
              <p:nvPr/>
            </p:nvSpPr>
            <p:spPr bwMode="auto">
              <a:xfrm>
                <a:off x="2043" y="302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2" name="Oval 2036"/>
              <p:cNvSpPr>
                <a:spLocks noChangeArrowheads="1"/>
              </p:cNvSpPr>
              <p:nvPr/>
            </p:nvSpPr>
            <p:spPr bwMode="auto">
              <a:xfrm>
                <a:off x="2048" y="302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3" name="Oval 2037"/>
              <p:cNvSpPr>
                <a:spLocks noChangeArrowheads="1"/>
              </p:cNvSpPr>
              <p:nvPr/>
            </p:nvSpPr>
            <p:spPr bwMode="auto">
              <a:xfrm>
                <a:off x="2053" y="302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4" name="Oval 2038"/>
              <p:cNvSpPr>
                <a:spLocks noChangeArrowheads="1"/>
              </p:cNvSpPr>
              <p:nvPr/>
            </p:nvSpPr>
            <p:spPr bwMode="auto">
              <a:xfrm>
                <a:off x="2057" y="280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5" name="Oval 2039"/>
              <p:cNvSpPr>
                <a:spLocks noChangeArrowheads="1"/>
              </p:cNvSpPr>
              <p:nvPr/>
            </p:nvSpPr>
            <p:spPr bwMode="auto">
              <a:xfrm>
                <a:off x="2062" y="302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6" name="Oval 2040"/>
              <p:cNvSpPr>
                <a:spLocks noChangeArrowheads="1"/>
              </p:cNvSpPr>
              <p:nvPr/>
            </p:nvSpPr>
            <p:spPr bwMode="auto">
              <a:xfrm>
                <a:off x="2067" y="295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7" name="Oval 2041"/>
              <p:cNvSpPr>
                <a:spLocks noChangeArrowheads="1"/>
              </p:cNvSpPr>
              <p:nvPr/>
            </p:nvSpPr>
            <p:spPr bwMode="auto">
              <a:xfrm>
                <a:off x="2072" y="295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8" name="Oval 2042"/>
              <p:cNvSpPr>
                <a:spLocks noChangeArrowheads="1"/>
              </p:cNvSpPr>
              <p:nvPr/>
            </p:nvSpPr>
            <p:spPr bwMode="auto">
              <a:xfrm>
                <a:off x="2077" y="300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9" name="Oval 2043"/>
              <p:cNvSpPr>
                <a:spLocks noChangeArrowheads="1"/>
              </p:cNvSpPr>
              <p:nvPr/>
            </p:nvSpPr>
            <p:spPr bwMode="auto">
              <a:xfrm>
                <a:off x="2081" y="300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00" name="Oval 2044"/>
              <p:cNvSpPr>
                <a:spLocks noChangeArrowheads="1"/>
              </p:cNvSpPr>
              <p:nvPr/>
            </p:nvSpPr>
            <p:spPr bwMode="auto">
              <a:xfrm>
                <a:off x="2086" y="295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067" name="Group 2246"/>
            <p:cNvGrpSpPr>
              <a:grpSpLocks/>
            </p:cNvGrpSpPr>
            <p:nvPr/>
          </p:nvGrpSpPr>
          <p:grpSpPr bwMode="auto">
            <a:xfrm>
              <a:off x="5327881" y="4303343"/>
              <a:ext cx="1563687" cy="566738"/>
              <a:chOff x="2091" y="2690"/>
              <a:chExt cx="985" cy="357"/>
            </a:xfrm>
          </p:grpSpPr>
          <p:sp>
            <p:nvSpPr>
              <p:cNvPr id="21101" name="Oval 2046"/>
              <p:cNvSpPr>
                <a:spLocks noChangeArrowheads="1"/>
              </p:cNvSpPr>
              <p:nvPr/>
            </p:nvSpPr>
            <p:spPr bwMode="auto">
              <a:xfrm>
                <a:off x="2091" y="295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2" name="Oval 2047"/>
              <p:cNvSpPr>
                <a:spLocks noChangeArrowheads="1"/>
              </p:cNvSpPr>
              <p:nvPr/>
            </p:nvSpPr>
            <p:spPr bwMode="auto">
              <a:xfrm>
                <a:off x="2096" y="301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3" name="Oval 2048"/>
              <p:cNvSpPr>
                <a:spLocks noChangeArrowheads="1"/>
              </p:cNvSpPr>
              <p:nvPr/>
            </p:nvSpPr>
            <p:spPr bwMode="auto">
              <a:xfrm>
                <a:off x="2101" y="294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4" name="Oval 2049"/>
              <p:cNvSpPr>
                <a:spLocks noChangeArrowheads="1"/>
              </p:cNvSpPr>
              <p:nvPr/>
            </p:nvSpPr>
            <p:spPr bwMode="auto">
              <a:xfrm>
                <a:off x="2105" y="30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5" name="Oval 2050"/>
              <p:cNvSpPr>
                <a:spLocks noChangeArrowheads="1"/>
              </p:cNvSpPr>
              <p:nvPr/>
            </p:nvSpPr>
            <p:spPr bwMode="auto">
              <a:xfrm>
                <a:off x="2110" y="30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6" name="Oval 2051"/>
              <p:cNvSpPr>
                <a:spLocks noChangeArrowheads="1"/>
              </p:cNvSpPr>
              <p:nvPr/>
            </p:nvSpPr>
            <p:spPr bwMode="auto">
              <a:xfrm>
                <a:off x="2115" y="301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7" name="Oval 2052"/>
              <p:cNvSpPr>
                <a:spLocks noChangeArrowheads="1"/>
              </p:cNvSpPr>
              <p:nvPr/>
            </p:nvSpPr>
            <p:spPr bwMode="auto">
              <a:xfrm>
                <a:off x="2120" y="299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8" name="Oval 2053"/>
              <p:cNvSpPr>
                <a:spLocks noChangeArrowheads="1"/>
              </p:cNvSpPr>
              <p:nvPr/>
            </p:nvSpPr>
            <p:spPr bwMode="auto">
              <a:xfrm>
                <a:off x="2125" y="299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9" name="Oval 2054"/>
              <p:cNvSpPr>
                <a:spLocks noChangeArrowheads="1"/>
              </p:cNvSpPr>
              <p:nvPr/>
            </p:nvSpPr>
            <p:spPr bwMode="auto">
              <a:xfrm>
                <a:off x="2129" y="294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0" name="Oval 2055"/>
              <p:cNvSpPr>
                <a:spLocks noChangeArrowheads="1"/>
              </p:cNvSpPr>
              <p:nvPr/>
            </p:nvSpPr>
            <p:spPr bwMode="auto">
              <a:xfrm>
                <a:off x="2134" y="301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1" name="Oval 2056"/>
              <p:cNvSpPr>
                <a:spLocks noChangeArrowheads="1"/>
              </p:cNvSpPr>
              <p:nvPr/>
            </p:nvSpPr>
            <p:spPr bwMode="auto">
              <a:xfrm>
                <a:off x="2139" y="290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2" name="Oval 2057"/>
              <p:cNvSpPr>
                <a:spLocks noChangeArrowheads="1"/>
              </p:cNvSpPr>
              <p:nvPr/>
            </p:nvSpPr>
            <p:spPr bwMode="auto">
              <a:xfrm>
                <a:off x="2144" y="299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3" name="Oval 2058"/>
              <p:cNvSpPr>
                <a:spLocks noChangeArrowheads="1"/>
              </p:cNvSpPr>
              <p:nvPr/>
            </p:nvSpPr>
            <p:spPr bwMode="auto">
              <a:xfrm>
                <a:off x="2149" y="289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4" name="Oval 2059"/>
              <p:cNvSpPr>
                <a:spLocks noChangeArrowheads="1"/>
              </p:cNvSpPr>
              <p:nvPr/>
            </p:nvSpPr>
            <p:spPr bwMode="auto">
              <a:xfrm>
                <a:off x="2153" y="294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5" name="Oval 2060"/>
              <p:cNvSpPr>
                <a:spLocks noChangeArrowheads="1"/>
              </p:cNvSpPr>
              <p:nvPr/>
            </p:nvSpPr>
            <p:spPr bwMode="auto">
              <a:xfrm>
                <a:off x="2158" y="294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6" name="Oval 2061"/>
              <p:cNvSpPr>
                <a:spLocks noChangeArrowheads="1"/>
              </p:cNvSpPr>
              <p:nvPr/>
            </p:nvSpPr>
            <p:spPr bwMode="auto">
              <a:xfrm>
                <a:off x="2163" y="299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7" name="Oval 2062"/>
              <p:cNvSpPr>
                <a:spLocks noChangeArrowheads="1"/>
              </p:cNvSpPr>
              <p:nvPr/>
            </p:nvSpPr>
            <p:spPr bwMode="auto">
              <a:xfrm>
                <a:off x="2168" y="299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8" name="Oval 2063"/>
              <p:cNvSpPr>
                <a:spLocks noChangeArrowheads="1"/>
              </p:cNvSpPr>
              <p:nvPr/>
            </p:nvSpPr>
            <p:spPr bwMode="auto">
              <a:xfrm>
                <a:off x="2173" y="293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9" name="Oval 2064"/>
              <p:cNvSpPr>
                <a:spLocks noChangeArrowheads="1"/>
              </p:cNvSpPr>
              <p:nvPr/>
            </p:nvSpPr>
            <p:spPr bwMode="auto">
              <a:xfrm>
                <a:off x="2177" y="294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0" name="Oval 2065"/>
              <p:cNvSpPr>
                <a:spLocks noChangeArrowheads="1"/>
              </p:cNvSpPr>
              <p:nvPr/>
            </p:nvSpPr>
            <p:spPr bwMode="auto">
              <a:xfrm>
                <a:off x="2182" y="300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1" name="Oval 2066"/>
              <p:cNvSpPr>
                <a:spLocks noChangeArrowheads="1"/>
              </p:cNvSpPr>
              <p:nvPr/>
            </p:nvSpPr>
            <p:spPr bwMode="auto">
              <a:xfrm>
                <a:off x="2187" y="288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2" name="Oval 2067"/>
              <p:cNvSpPr>
                <a:spLocks noChangeArrowheads="1"/>
              </p:cNvSpPr>
              <p:nvPr/>
            </p:nvSpPr>
            <p:spPr bwMode="auto">
              <a:xfrm>
                <a:off x="2192" y="294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3" name="Oval 2068"/>
              <p:cNvSpPr>
                <a:spLocks noChangeArrowheads="1"/>
              </p:cNvSpPr>
              <p:nvPr/>
            </p:nvSpPr>
            <p:spPr bwMode="auto">
              <a:xfrm>
                <a:off x="2197" y="294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4" name="Oval 2069"/>
              <p:cNvSpPr>
                <a:spLocks noChangeArrowheads="1"/>
              </p:cNvSpPr>
              <p:nvPr/>
            </p:nvSpPr>
            <p:spPr bwMode="auto">
              <a:xfrm>
                <a:off x="2201" y="289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5" name="Oval 2070"/>
              <p:cNvSpPr>
                <a:spLocks noChangeArrowheads="1"/>
              </p:cNvSpPr>
              <p:nvPr/>
            </p:nvSpPr>
            <p:spPr bwMode="auto">
              <a:xfrm>
                <a:off x="2206" y="300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6" name="Oval 2071"/>
              <p:cNvSpPr>
                <a:spLocks noChangeArrowheads="1"/>
              </p:cNvSpPr>
              <p:nvPr/>
            </p:nvSpPr>
            <p:spPr bwMode="auto">
              <a:xfrm>
                <a:off x="2211" y="297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7" name="Oval 2072"/>
              <p:cNvSpPr>
                <a:spLocks noChangeArrowheads="1"/>
              </p:cNvSpPr>
              <p:nvPr/>
            </p:nvSpPr>
            <p:spPr bwMode="auto">
              <a:xfrm>
                <a:off x="2216" y="285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8" name="Oval 2073"/>
              <p:cNvSpPr>
                <a:spLocks noChangeArrowheads="1"/>
              </p:cNvSpPr>
              <p:nvPr/>
            </p:nvSpPr>
            <p:spPr bwMode="auto">
              <a:xfrm>
                <a:off x="2221" y="299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9" name="Oval 2074"/>
              <p:cNvSpPr>
                <a:spLocks noChangeArrowheads="1"/>
              </p:cNvSpPr>
              <p:nvPr/>
            </p:nvSpPr>
            <p:spPr bwMode="auto">
              <a:xfrm>
                <a:off x="2225" y="292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0" name="Oval 2075"/>
              <p:cNvSpPr>
                <a:spLocks noChangeArrowheads="1"/>
              </p:cNvSpPr>
              <p:nvPr/>
            </p:nvSpPr>
            <p:spPr bwMode="auto">
              <a:xfrm>
                <a:off x="2230" y="288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1" name="Oval 2076"/>
              <p:cNvSpPr>
                <a:spLocks noChangeArrowheads="1"/>
              </p:cNvSpPr>
              <p:nvPr/>
            </p:nvSpPr>
            <p:spPr bwMode="auto">
              <a:xfrm>
                <a:off x="2235" y="291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2" name="Oval 2077"/>
              <p:cNvSpPr>
                <a:spLocks noChangeArrowheads="1"/>
              </p:cNvSpPr>
              <p:nvPr/>
            </p:nvSpPr>
            <p:spPr bwMode="auto">
              <a:xfrm>
                <a:off x="2240" y="289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3" name="Oval 2078"/>
              <p:cNvSpPr>
                <a:spLocks noChangeArrowheads="1"/>
              </p:cNvSpPr>
              <p:nvPr/>
            </p:nvSpPr>
            <p:spPr bwMode="auto">
              <a:xfrm>
                <a:off x="2244" y="296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4" name="Oval 2079"/>
              <p:cNvSpPr>
                <a:spLocks noChangeArrowheads="1"/>
              </p:cNvSpPr>
              <p:nvPr/>
            </p:nvSpPr>
            <p:spPr bwMode="auto">
              <a:xfrm>
                <a:off x="2249" y="298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5" name="Oval 2080"/>
              <p:cNvSpPr>
                <a:spLocks noChangeArrowheads="1"/>
              </p:cNvSpPr>
              <p:nvPr/>
            </p:nvSpPr>
            <p:spPr bwMode="auto">
              <a:xfrm>
                <a:off x="2254" y="293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6" name="Oval 2081"/>
              <p:cNvSpPr>
                <a:spLocks noChangeArrowheads="1"/>
              </p:cNvSpPr>
              <p:nvPr/>
            </p:nvSpPr>
            <p:spPr bwMode="auto">
              <a:xfrm>
                <a:off x="2259" y="287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7" name="Oval 2082"/>
              <p:cNvSpPr>
                <a:spLocks noChangeArrowheads="1"/>
              </p:cNvSpPr>
              <p:nvPr/>
            </p:nvSpPr>
            <p:spPr bwMode="auto">
              <a:xfrm>
                <a:off x="2264" y="291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8" name="Oval 2083"/>
              <p:cNvSpPr>
                <a:spLocks noChangeArrowheads="1"/>
              </p:cNvSpPr>
              <p:nvPr/>
            </p:nvSpPr>
            <p:spPr bwMode="auto">
              <a:xfrm>
                <a:off x="2268" y="287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9" name="Oval 2084"/>
              <p:cNvSpPr>
                <a:spLocks noChangeArrowheads="1"/>
              </p:cNvSpPr>
              <p:nvPr/>
            </p:nvSpPr>
            <p:spPr bwMode="auto">
              <a:xfrm>
                <a:off x="2273" y="291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0" name="Oval 2085"/>
              <p:cNvSpPr>
                <a:spLocks noChangeArrowheads="1"/>
              </p:cNvSpPr>
              <p:nvPr/>
            </p:nvSpPr>
            <p:spPr bwMode="auto">
              <a:xfrm>
                <a:off x="2278" y="275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1" name="Oval 2086"/>
              <p:cNvSpPr>
                <a:spLocks noChangeArrowheads="1"/>
              </p:cNvSpPr>
              <p:nvPr/>
            </p:nvSpPr>
            <p:spPr bwMode="auto">
              <a:xfrm>
                <a:off x="2283" y="288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2" name="Oval 2087"/>
              <p:cNvSpPr>
                <a:spLocks noChangeArrowheads="1"/>
              </p:cNvSpPr>
              <p:nvPr/>
            </p:nvSpPr>
            <p:spPr bwMode="auto">
              <a:xfrm>
                <a:off x="2288" y="292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3" name="Oval 2088"/>
              <p:cNvSpPr>
                <a:spLocks noChangeArrowheads="1"/>
              </p:cNvSpPr>
              <p:nvPr/>
            </p:nvSpPr>
            <p:spPr bwMode="auto">
              <a:xfrm>
                <a:off x="2292" y="292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4" name="Oval 2089"/>
              <p:cNvSpPr>
                <a:spLocks noChangeArrowheads="1"/>
              </p:cNvSpPr>
              <p:nvPr/>
            </p:nvSpPr>
            <p:spPr bwMode="auto">
              <a:xfrm>
                <a:off x="2297" y="275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5" name="Oval 2090"/>
              <p:cNvSpPr>
                <a:spLocks noChangeArrowheads="1"/>
              </p:cNvSpPr>
              <p:nvPr/>
            </p:nvSpPr>
            <p:spPr bwMode="auto">
              <a:xfrm>
                <a:off x="2302" y="298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6" name="Oval 2091"/>
              <p:cNvSpPr>
                <a:spLocks noChangeArrowheads="1"/>
              </p:cNvSpPr>
              <p:nvPr/>
            </p:nvSpPr>
            <p:spPr bwMode="auto">
              <a:xfrm>
                <a:off x="2307" y="283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7" name="Oval 2092"/>
              <p:cNvSpPr>
                <a:spLocks noChangeArrowheads="1"/>
              </p:cNvSpPr>
              <p:nvPr/>
            </p:nvSpPr>
            <p:spPr bwMode="auto">
              <a:xfrm>
                <a:off x="2312" y="2907"/>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8" name="Oval 2093"/>
              <p:cNvSpPr>
                <a:spLocks noChangeArrowheads="1"/>
              </p:cNvSpPr>
              <p:nvPr/>
            </p:nvSpPr>
            <p:spPr bwMode="auto">
              <a:xfrm>
                <a:off x="2316" y="287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9" name="Oval 2094"/>
              <p:cNvSpPr>
                <a:spLocks noChangeArrowheads="1"/>
              </p:cNvSpPr>
              <p:nvPr/>
            </p:nvSpPr>
            <p:spPr bwMode="auto">
              <a:xfrm>
                <a:off x="2321" y="295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0" name="Oval 2095"/>
              <p:cNvSpPr>
                <a:spLocks noChangeArrowheads="1"/>
              </p:cNvSpPr>
              <p:nvPr/>
            </p:nvSpPr>
            <p:spPr bwMode="auto">
              <a:xfrm>
                <a:off x="2326" y="297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1" name="Oval 2096"/>
              <p:cNvSpPr>
                <a:spLocks noChangeArrowheads="1"/>
              </p:cNvSpPr>
              <p:nvPr/>
            </p:nvSpPr>
            <p:spPr bwMode="auto">
              <a:xfrm>
                <a:off x="2331" y="297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2" name="Oval 2097"/>
              <p:cNvSpPr>
                <a:spLocks noChangeArrowheads="1"/>
              </p:cNvSpPr>
              <p:nvPr/>
            </p:nvSpPr>
            <p:spPr bwMode="auto">
              <a:xfrm>
                <a:off x="2336" y="293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3" name="Oval 2098"/>
              <p:cNvSpPr>
                <a:spLocks noChangeArrowheads="1"/>
              </p:cNvSpPr>
              <p:nvPr/>
            </p:nvSpPr>
            <p:spPr bwMode="auto">
              <a:xfrm>
                <a:off x="2340" y="290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4" name="Oval 2099"/>
              <p:cNvSpPr>
                <a:spLocks noChangeArrowheads="1"/>
              </p:cNvSpPr>
              <p:nvPr/>
            </p:nvSpPr>
            <p:spPr bwMode="auto">
              <a:xfrm>
                <a:off x="2345" y="276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5" name="Oval 2100"/>
              <p:cNvSpPr>
                <a:spLocks noChangeArrowheads="1"/>
              </p:cNvSpPr>
              <p:nvPr/>
            </p:nvSpPr>
            <p:spPr bwMode="auto">
              <a:xfrm>
                <a:off x="2350" y="289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6" name="Oval 2101"/>
              <p:cNvSpPr>
                <a:spLocks noChangeArrowheads="1"/>
              </p:cNvSpPr>
              <p:nvPr/>
            </p:nvSpPr>
            <p:spPr bwMode="auto">
              <a:xfrm>
                <a:off x="2355" y="286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7" name="Oval 2102"/>
              <p:cNvSpPr>
                <a:spLocks noChangeArrowheads="1"/>
              </p:cNvSpPr>
              <p:nvPr/>
            </p:nvSpPr>
            <p:spPr bwMode="auto">
              <a:xfrm>
                <a:off x="2360" y="287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8" name="Oval 2103"/>
              <p:cNvSpPr>
                <a:spLocks noChangeArrowheads="1"/>
              </p:cNvSpPr>
              <p:nvPr/>
            </p:nvSpPr>
            <p:spPr bwMode="auto">
              <a:xfrm>
                <a:off x="2364" y="287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9" name="Oval 2104"/>
              <p:cNvSpPr>
                <a:spLocks noChangeArrowheads="1"/>
              </p:cNvSpPr>
              <p:nvPr/>
            </p:nvSpPr>
            <p:spPr bwMode="auto">
              <a:xfrm>
                <a:off x="2369" y="297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0" name="Oval 2105"/>
              <p:cNvSpPr>
                <a:spLocks noChangeArrowheads="1"/>
              </p:cNvSpPr>
              <p:nvPr/>
            </p:nvSpPr>
            <p:spPr bwMode="auto">
              <a:xfrm>
                <a:off x="2374" y="286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1" name="Oval 2106"/>
              <p:cNvSpPr>
                <a:spLocks noChangeArrowheads="1"/>
              </p:cNvSpPr>
              <p:nvPr/>
            </p:nvSpPr>
            <p:spPr bwMode="auto">
              <a:xfrm>
                <a:off x="2379" y="293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2" name="Oval 2107"/>
              <p:cNvSpPr>
                <a:spLocks noChangeArrowheads="1"/>
              </p:cNvSpPr>
              <p:nvPr/>
            </p:nvSpPr>
            <p:spPr bwMode="auto">
              <a:xfrm>
                <a:off x="2384" y="290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3" name="Oval 2108"/>
              <p:cNvSpPr>
                <a:spLocks noChangeArrowheads="1"/>
              </p:cNvSpPr>
              <p:nvPr/>
            </p:nvSpPr>
            <p:spPr bwMode="auto">
              <a:xfrm>
                <a:off x="2388" y="283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4" name="Oval 2109"/>
              <p:cNvSpPr>
                <a:spLocks noChangeArrowheads="1"/>
              </p:cNvSpPr>
              <p:nvPr/>
            </p:nvSpPr>
            <p:spPr bwMode="auto">
              <a:xfrm>
                <a:off x="2393" y="292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5" name="Oval 2110"/>
              <p:cNvSpPr>
                <a:spLocks noChangeArrowheads="1"/>
              </p:cNvSpPr>
              <p:nvPr/>
            </p:nvSpPr>
            <p:spPr bwMode="auto">
              <a:xfrm>
                <a:off x="2398" y="295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6" name="Oval 2111"/>
              <p:cNvSpPr>
                <a:spLocks noChangeArrowheads="1"/>
              </p:cNvSpPr>
              <p:nvPr/>
            </p:nvSpPr>
            <p:spPr bwMode="auto">
              <a:xfrm>
                <a:off x="2403" y="282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7" name="Oval 2112"/>
              <p:cNvSpPr>
                <a:spLocks noChangeArrowheads="1"/>
              </p:cNvSpPr>
              <p:nvPr/>
            </p:nvSpPr>
            <p:spPr bwMode="auto">
              <a:xfrm>
                <a:off x="2408" y="291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8" name="Oval 2113"/>
              <p:cNvSpPr>
                <a:spLocks noChangeArrowheads="1"/>
              </p:cNvSpPr>
              <p:nvPr/>
            </p:nvSpPr>
            <p:spPr bwMode="auto">
              <a:xfrm>
                <a:off x="2412" y="295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9" name="Oval 2114"/>
              <p:cNvSpPr>
                <a:spLocks noChangeArrowheads="1"/>
              </p:cNvSpPr>
              <p:nvPr/>
            </p:nvSpPr>
            <p:spPr bwMode="auto">
              <a:xfrm>
                <a:off x="2417" y="286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0" name="Oval 2115"/>
              <p:cNvSpPr>
                <a:spLocks noChangeArrowheads="1"/>
              </p:cNvSpPr>
              <p:nvPr/>
            </p:nvSpPr>
            <p:spPr bwMode="auto">
              <a:xfrm>
                <a:off x="2422" y="292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1" name="Oval 2116"/>
              <p:cNvSpPr>
                <a:spLocks noChangeArrowheads="1"/>
              </p:cNvSpPr>
              <p:nvPr/>
            </p:nvSpPr>
            <p:spPr bwMode="auto">
              <a:xfrm>
                <a:off x="2427" y="291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2" name="Oval 2117"/>
              <p:cNvSpPr>
                <a:spLocks noChangeArrowheads="1"/>
              </p:cNvSpPr>
              <p:nvPr/>
            </p:nvSpPr>
            <p:spPr bwMode="auto">
              <a:xfrm>
                <a:off x="2432" y="290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3" name="Oval 2118"/>
              <p:cNvSpPr>
                <a:spLocks noChangeArrowheads="1"/>
              </p:cNvSpPr>
              <p:nvPr/>
            </p:nvSpPr>
            <p:spPr bwMode="auto">
              <a:xfrm>
                <a:off x="2436" y="273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4" name="Oval 2119"/>
              <p:cNvSpPr>
                <a:spLocks noChangeArrowheads="1"/>
              </p:cNvSpPr>
              <p:nvPr/>
            </p:nvSpPr>
            <p:spPr bwMode="auto">
              <a:xfrm>
                <a:off x="2441" y="286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5" name="Oval 2120"/>
              <p:cNvSpPr>
                <a:spLocks noChangeArrowheads="1"/>
              </p:cNvSpPr>
              <p:nvPr/>
            </p:nvSpPr>
            <p:spPr bwMode="auto">
              <a:xfrm>
                <a:off x="2446" y="275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6" name="Oval 2121"/>
              <p:cNvSpPr>
                <a:spLocks noChangeArrowheads="1"/>
              </p:cNvSpPr>
              <p:nvPr/>
            </p:nvSpPr>
            <p:spPr bwMode="auto">
              <a:xfrm>
                <a:off x="2451" y="273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7" name="Oval 2122"/>
              <p:cNvSpPr>
                <a:spLocks noChangeArrowheads="1"/>
              </p:cNvSpPr>
              <p:nvPr/>
            </p:nvSpPr>
            <p:spPr bwMode="auto">
              <a:xfrm>
                <a:off x="2456" y="291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8" name="Oval 2123"/>
              <p:cNvSpPr>
                <a:spLocks noChangeArrowheads="1"/>
              </p:cNvSpPr>
              <p:nvPr/>
            </p:nvSpPr>
            <p:spPr bwMode="auto">
              <a:xfrm>
                <a:off x="2460" y="285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9" name="Oval 2124"/>
              <p:cNvSpPr>
                <a:spLocks noChangeArrowheads="1"/>
              </p:cNvSpPr>
              <p:nvPr/>
            </p:nvSpPr>
            <p:spPr bwMode="auto">
              <a:xfrm>
                <a:off x="2465" y="286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0" name="Oval 2125"/>
              <p:cNvSpPr>
                <a:spLocks noChangeArrowheads="1"/>
              </p:cNvSpPr>
              <p:nvPr/>
            </p:nvSpPr>
            <p:spPr bwMode="auto">
              <a:xfrm>
                <a:off x="2470" y="290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1" name="Oval 2126"/>
              <p:cNvSpPr>
                <a:spLocks noChangeArrowheads="1"/>
              </p:cNvSpPr>
              <p:nvPr/>
            </p:nvSpPr>
            <p:spPr bwMode="auto">
              <a:xfrm>
                <a:off x="2475" y="291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2" name="Oval 2127"/>
              <p:cNvSpPr>
                <a:spLocks noChangeArrowheads="1"/>
              </p:cNvSpPr>
              <p:nvPr/>
            </p:nvSpPr>
            <p:spPr bwMode="auto">
              <a:xfrm>
                <a:off x="2480" y="288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3" name="Oval 2128"/>
              <p:cNvSpPr>
                <a:spLocks noChangeArrowheads="1"/>
              </p:cNvSpPr>
              <p:nvPr/>
            </p:nvSpPr>
            <p:spPr bwMode="auto">
              <a:xfrm>
                <a:off x="2484" y="290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4" name="Oval 2129"/>
              <p:cNvSpPr>
                <a:spLocks noChangeArrowheads="1"/>
              </p:cNvSpPr>
              <p:nvPr/>
            </p:nvSpPr>
            <p:spPr bwMode="auto">
              <a:xfrm>
                <a:off x="2489" y="294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5" name="Oval 2130"/>
              <p:cNvSpPr>
                <a:spLocks noChangeArrowheads="1"/>
              </p:cNvSpPr>
              <p:nvPr/>
            </p:nvSpPr>
            <p:spPr bwMode="auto">
              <a:xfrm>
                <a:off x="2494" y="285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6" name="Oval 2131"/>
              <p:cNvSpPr>
                <a:spLocks noChangeArrowheads="1"/>
              </p:cNvSpPr>
              <p:nvPr/>
            </p:nvSpPr>
            <p:spPr bwMode="auto">
              <a:xfrm>
                <a:off x="2499" y="290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7" name="Oval 2132"/>
              <p:cNvSpPr>
                <a:spLocks noChangeArrowheads="1"/>
              </p:cNvSpPr>
              <p:nvPr/>
            </p:nvSpPr>
            <p:spPr bwMode="auto">
              <a:xfrm>
                <a:off x="2504" y="289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8" name="Oval 2133"/>
              <p:cNvSpPr>
                <a:spLocks noChangeArrowheads="1"/>
              </p:cNvSpPr>
              <p:nvPr/>
            </p:nvSpPr>
            <p:spPr bwMode="auto">
              <a:xfrm>
                <a:off x="2508" y="285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9" name="Oval 2134"/>
              <p:cNvSpPr>
                <a:spLocks noChangeArrowheads="1"/>
              </p:cNvSpPr>
              <p:nvPr/>
            </p:nvSpPr>
            <p:spPr bwMode="auto">
              <a:xfrm>
                <a:off x="2513" y="289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0" name="Oval 2135"/>
              <p:cNvSpPr>
                <a:spLocks noChangeArrowheads="1"/>
              </p:cNvSpPr>
              <p:nvPr/>
            </p:nvSpPr>
            <p:spPr bwMode="auto">
              <a:xfrm>
                <a:off x="2518" y="291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1" name="Oval 2136"/>
              <p:cNvSpPr>
                <a:spLocks noChangeArrowheads="1"/>
              </p:cNvSpPr>
              <p:nvPr/>
            </p:nvSpPr>
            <p:spPr bwMode="auto">
              <a:xfrm>
                <a:off x="2523" y="288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2" name="Oval 2137"/>
              <p:cNvSpPr>
                <a:spLocks noChangeArrowheads="1"/>
              </p:cNvSpPr>
              <p:nvPr/>
            </p:nvSpPr>
            <p:spPr bwMode="auto">
              <a:xfrm>
                <a:off x="2528" y="289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3" name="Oval 2138"/>
              <p:cNvSpPr>
                <a:spLocks noChangeArrowheads="1"/>
              </p:cNvSpPr>
              <p:nvPr/>
            </p:nvSpPr>
            <p:spPr bwMode="auto">
              <a:xfrm>
                <a:off x="2532" y="291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4" name="Oval 2139"/>
              <p:cNvSpPr>
                <a:spLocks noChangeArrowheads="1"/>
              </p:cNvSpPr>
              <p:nvPr/>
            </p:nvSpPr>
            <p:spPr bwMode="auto">
              <a:xfrm>
                <a:off x="2537" y="291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5" name="Oval 2140"/>
              <p:cNvSpPr>
                <a:spLocks noChangeArrowheads="1"/>
              </p:cNvSpPr>
              <p:nvPr/>
            </p:nvSpPr>
            <p:spPr bwMode="auto">
              <a:xfrm>
                <a:off x="2542" y="290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6" name="Oval 2141"/>
              <p:cNvSpPr>
                <a:spLocks noChangeArrowheads="1"/>
              </p:cNvSpPr>
              <p:nvPr/>
            </p:nvSpPr>
            <p:spPr bwMode="auto">
              <a:xfrm>
                <a:off x="2547" y="285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7" name="Oval 2142"/>
              <p:cNvSpPr>
                <a:spLocks noChangeArrowheads="1"/>
              </p:cNvSpPr>
              <p:nvPr/>
            </p:nvSpPr>
            <p:spPr bwMode="auto">
              <a:xfrm>
                <a:off x="2552" y="294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8" name="Oval 2143"/>
              <p:cNvSpPr>
                <a:spLocks noChangeArrowheads="1"/>
              </p:cNvSpPr>
              <p:nvPr/>
            </p:nvSpPr>
            <p:spPr bwMode="auto">
              <a:xfrm>
                <a:off x="2556" y="277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9" name="Oval 2144"/>
              <p:cNvSpPr>
                <a:spLocks noChangeArrowheads="1"/>
              </p:cNvSpPr>
              <p:nvPr/>
            </p:nvSpPr>
            <p:spPr bwMode="auto">
              <a:xfrm>
                <a:off x="2561" y="284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0" name="Oval 2145"/>
              <p:cNvSpPr>
                <a:spLocks noChangeArrowheads="1"/>
              </p:cNvSpPr>
              <p:nvPr/>
            </p:nvSpPr>
            <p:spPr bwMode="auto">
              <a:xfrm>
                <a:off x="2566" y="2879"/>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1" name="Oval 2146"/>
              <p:cNvSpPr>
                <a:spLocks noChangeArrowheads="1"/>
              </p:cNvSpPr>
              <p:nvPr/>
            </p:nvSpPr>
            <p:spPr bwMode="auto">
              <a:xfrm>
                <a:off x="2571" y="300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2" name="Oval 2147"/>
              <p:cNvSpPr>
                <a:spLocks noChangeArrowheads="1"/>
              </p:cNvSpPr>
              <p:nvPr/>
            </p:nvSpPr>
            <p:spPr bwMode="auto">
              <a:xfrm>
                <a:off x="2576" y="300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3" name="Oval 2148"/>
              <p:cNvSpPr>
                <a:spLocks noChangeArrowheads="1"/>
              </p:cNvSpPr>
              <p:nvPr/>
            </p:nvSpPr>
            <p:spPr bwMode="auto">
              <a:xfrm>
                <a:off x="2580" y="284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4" name="Oval 2149"/>
              <p:cNvSpPr>
                <a:spLocks noChangeArrowheads="1"/>
              </p:cNvSpPr>
              <p:nvPr/>
            </p:nvSpPr>
            <p:spPr bwMode="auto">
              <a:xfrm>
                <a:off x="2585" y="290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5" name="Oval 2150"/>
              <p:cNvSpPr>
                <a:spLocks noChangeArrowheads="1"/>
              </p:cNvSpPr>
              <p:nvPr/>
            </p:nvSpPr>
            <p:spPr bwMode="auto">
              <a:xfrm>
                <a:off x="2590" y="300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6" name="Oval 2151"/>
              <p:cNvSpPr>
                <a:spLocks noChangeArrowheads="1"/>
              </p:cNvSpPr>
              <p:nvPr/>
            </p:nvSpPr>
            <p:spPr bwMode="auto">
              <a:xfrm>
                <a:off x="2595" y="300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7" name="Oval 2152"/>
              <p:cNvSpPr>
                <a:spLocks noChangeArrowheads="1"/>
              </p:cNvSpPr>
              <p:nvPr/>
            </p:nvSpPr>
            <p:spPr bwMode="auto">
              <a:xfrm>
                <a:off x="2600" y="297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8" name="Oval 2153"/>
              <p:cNvSpPr>
                <a:spLocks noChangeArrowheads="1"/>
              </p:cNvSpPr>
              <p:nvPr/>
            </p:nvSpPr>
            <p:spPr bwMode="auto">
              <a:xfrm>
                <a:off x="2604" y="288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9" name="Oval 2154"/>
              <p:cNvSpPr>
                <a:spLocks noChangeArrowheads="1"/>
              </p:cNvSpPr>
              <p:nvPr/>
            </p:nvSpPr>
            <p:spPr bwMode="auto">
              <a:xfrm>
                <a:off x="2609" y="285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0" name="Oval 2155"/>
              <p:cNvSpPr>
                <a:spLocks noChangeArrowheads="1"/>
              </p:cNvSpPr>
              <p:nvPr/>
            </p:nvSpPr>
            <p:spPr bwMode="auto">
              <a:xfrm>
                <a:off x="2614" y="288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1" name="Oval 2156"/>
              <p:cNvSpPr>
                <a:spLocks noChangeArrowheads="1"/>
              </p:cNvSpPr>
              <p:nvPr/>
            </p:nvSpPr>
            <p:spPr bwMode="auto">
              <a:xfrm>
                <a:off x="2619" y="286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2" name="Oval 2157"/>
              <p:cNvSpPr>
                <a:spLocks noChangeArrowheads="1"/>
              </p:cNvSpPr>
              <p:nvPr/>
            </p:nvSpPr>
            <p:spPr bwMode="auto">
              <a:xfrm>
                <a:off x="2624" y="287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3" name="Oval 2158"/>
              <p:cNvSpPr>
                <a:spLocks noChangeArrowheads="1"/>
              </p:cNvSpPr>
              <p:nvPr/>
            </p:nvSpPr>
            <p:spPr bwMode="auto">
              <a:xfrm>
                <a:off x="2628" y="287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4" name="Oval 2159"/>
              <p:cNvSpPr>
                <a:spLocks noChangeArrowheads="1"/>
              </p:cNvSpPr>
              <p:nvPr/>
            </p:nvSpPr>
            <p:spPr bwMode="auto">
              <a:xfrm>
                <a:off x="2633" y="281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5" name="Oval 2160"/>
              <p:cNvSpPr>
                <a:spLocks noChangeArrowheads="1"/>
              </p:cNvSpPr>
              <p:nvPr/>
            </p:nvSpPr>
            <p:spPr bwMode="auto">
              <a:xfrm>
                <a:off x="2638" y="281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6" name="Oval 2161"/>
              <p:cNvSpPr>
                <a:spLocks noChangeArrowheads="1"/>
              </p:cNvSpPr>
              <p:nvPr/>
            </p:nvSpPr>
            <p:spPr bwMode="auto">
              <a:xfrm>
                <a:off x="2643" y="281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7" name="Oval 2162"/>
              <p:cNvSpPr>
                <a:spLocks noChangeArrowheads="1"/>
              </p:cNvSpPr>
              <p:nvPr/>
            </p:nvSpPr>
            <p:spPr bwMode="auto">
              <a:xfrm>
                <a:off x="2648" y="286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8" name="Oval 2163"/>
              <p:cNvSpPr>
                <a:spLocks noChangeArrowheads="1"/>
              </p:cNvSpPr>
              <p:nvPr/>
            </p:nvSpPr>
            <p:spPr bwMode="auto">
              <a:xfrm>
                <a:off x="2652" y="286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9" name="Oval 2164"/>
              <p:cNvSpPr>
                <a:spLocks noChangeArrowheads="1"/>
              </p:cNvSpPr>
              <p:nvPr/>
            </p:nvSpPr>
            <p:spPr bwMode="auto">
              <a:xfrm>
                <a:off x="2657" y="287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0" name="Oval 2165"/>
              <p:cNvSpPr>
                <a:spLocks noChangeArrowheads="1"/>
              </p:cNvSpPr>
              <p:nvPr/>
            </p:nvSpPr>
            <p:spPr bwMode="auto">
              <a:xfrm>
                <a:off x="2662" y="2859"/>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1" name="Oval 2166"/>
              <p:cNvSpPr>
                <a:spLocks noChangeArrowheads="1"/>
              </p:cNvSpPr>
              <p:nvPr/>
            </p:nvSpPr>
            <p:spPr bwMode="auto">
              <a:xfrm>
                <a:off x="2667" y="290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2" name="Oval 2167"/>
              <p:cNvSpPr>
                <a:spLocks noChangeArrowheads="1"/>
              </p:cNvSpPr>
              <p:nvPr/>
            </p:nvSpPr>
            <p:spPr bwMode="auto">
              <a:xfrm>
                <a:off x="2672" y="290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3" name="Oval 2168"/>
              <p:cNvSpPr>
                <a:spLocks noChangeArrowheads="1"/>
              </p:cNvSpPr>
              <p:nvPr/>
            </p:nvSpPr>
            <p:spPr bwMode="auto">
              <a:xfrm>
                <a:off x="2676" y="293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4" name="Oval 2169"/>
              <p:cNvSpPr>
                <a:spLocks noChangeArrowheads="1"/>
              </p:cNvSpPr>
              <p:nvPr/>
            </p:nvSpPr>
            <p:spPr bwMode="auto">
              <a:xfrm>
                <a:off x="2681" y="293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5" name="Oval 2170"/>
              <p:cNvSpPr>
                <a:spLocks noChangeArrowheads="1"/>
              </p:cNvSpPr>
              <p:nvPr/>
            </p:nvSpPr>
            <p:spPr bwMode="auto">
              <a:xfrm>
                <a:off x="2686" y="300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6" name="Oval 2171"/>
              <p:cNvSpPr>
                <a:spLocks noChangeArrowheads="1"/>
              </p:cNvSpPr>
              <p:nvPr/>
            </p:nvSpPr>
            <p:spPr bwMode="auto">
              <a:xfrm>
                <a:off x="2691" y="281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7" name="Oval 2172"/>
              <p:cNvSpPr>
                <a:spLocks noChangeArrowheads="1"/>
              </p:cNvSpPr>
              <p:nvPr/>
            </p:nvSpPr>
            <p:spPr bwMode="auto">
              <a:xfrm>
                <a:off x="2696" y="298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8" name="Oval 2173"/>
              <p:cNvSpPr>
                <a:spLocks noChangeArrowheads="1"/>
              </p:cNvSpPr>
              <p:nvPr/>
            </p:nvSpPr>
            <p:spPr bwMode="auto">
              <a:xfrm>
                <a:off x="2700" y="296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9" name="Oval 2174"/>
              <p:cNvSpPr>
                <a:spLocks noChangeArrowheads="1"/>
              </p:cNvSpPr>
              <p:nvPr/>
            </p:nvSpPr>
            <p:spPr bwMode="auto">
              <a:xfrm>
                <a:off x="2705" y="293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0" name="Oval 2175"/>
              <p:cNvSpPr>
                <a:spLocks noChangeArrowheads="1"/>
              </p:cNvSpPr>
              <p:nvPr/>
            </p:nvSpPr>
            <p:spPr bwMode="auto">
              <a:xfrm>
                <a:off x="2710" y="288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1" name="Oval 2176"/>
              <p:cNvSpPr>
                <a:spLocks noChangeArrowheads="1"/>
              </p:cNvSpPr>
              <p:nvPr/>
            </p:nvSpPr>
            <p:spPr bwMode="auto">
              <a:xfrm>
                <a:off x="2715" y="2907"/>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2" name="Oval 2177"/>
              <p:cNvSpPr>
                <a:spLocks noChangeArrowheads="1"/>
              </p:cNvSpPr>
              <p:nvPr/>
            </p:nvSpPr>
            <p:spPr bwMode="auto">
              <a:xfrm>
                <a:off x="2720" y="299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3" name="Oval 2178"/>
              <p:cNvSpPr>
                <a:spLocks noChangeArrowheads="1"/>
              </p:cNvSpPr>
              <p:nvPr/>
            </p:nvSpPr>
            <p:spPr bwMode="auto">
              <a:xfrm>
                <a:off x="2724" y="296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4" name="Oval 2179"/>
              <p:cNvSpPr>
                <a:spLocks noChangeArrowheads="1"/>
              </p:cNvSpPr>
              <p:nvPr/>
            </p:nvSpPr>
            <p:spPr bwMode="auto">
              <a:xfrm>
                <a:off x="2729" y="283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5" name="Oval 2180"/>
              <p:cNvSpPr>
                <a:spLocks noChangeArrowheads="1"/>
              </p:cNvSpPr>
              <p:nvPr/>
            </p:nvSpPr>
            <p:spPr bwMode="auto">
              <a:xfrm>
                <a:off x="2734" y="283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6" name="Oval 2181"/>
              <p:cNvSpPr>
                <a:spLocks noChangeArrowheads="1"/>
              </p:cNvSpPr>
              <p:nvPr/>
            </p:nvSpPr>
            <p:spPr bwMode="auto">
              <a:xfrm>
                <a:off x="2739" y="283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7" name="Oval 2182"/>
              <p:cNvSpPr>
                <a:spLocks noChangeArrowheads="1"/>
              </p:cNvSpPr>
              <p:nvPr/>
            </p:nvSpPr>
            <p:spPr bwMode="auto">
              <a:xfrm>
                <a:off x="2744" y="279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8" name="Oval 2183"/>
              <p:cNvSpPr>
                <a:spLocks noChangeArrowheads="1"/>
              </p:cNvSpPr>
              <p:nvPr/>
            </p:nvSpPr>
            <p:spPr bwMode="auto">
              <a:xfrm>
                <a:off x="2748" y="271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9" name="Oval 2184"/>
              <p:cNvSpPr>
                <a:spLocks noChangeArrowheads="1"/>
              </p:cNvSpPr>
              <p:nvPr/>
            </p:nvSpPr>
            <p:spPr bwMode="auto">
              <a:xfrm>
                <a:off x="2753" y="296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0" name="Oval 2185"/>
              <p:cNvSpPr>
                <a:spLocks noChangeArrowheads="1"/>
              </p:cNvSpPr>
              <p:nvPr/>
            </p:nvSpPr>
            <p:spPr bwMode="auto">
              <a:xfrm>
                <a:off x="2758" y="296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1" name="Oval 2186"/>
              <p:cNvSpPr>
                <a:spLocks noChangeArrowheads="1"/>
              </p:cNvSpPr>
              <p:nvPr/>
            </p:nvSpPr>
            <p:spPr bwMode="auto">
              <a:xfrm>
                <a:off x="2763" y="285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2" name="Oval 2187"/>
              <p:cNvSpPr>
                <a:spLocks noChangeArrowheads="1"/>
              </p:cNvSpPr>
              <p:nvPr/>
            </p:nvSpPr>
            <p:spPr bwMode="auto">
              <a:xfrm>
                <a:off x="2768" y="294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3" name="Oval 2188"/>
              <p:cNvSpPr>
                <a:spLocks noChangeArrowheads="1"/>
              </p:cNvSpPr>
              <p:nvPr/>
            </p:nvSpPr>
            <p:spPr bwMode="auto">
              <a:xfrm>
                <a:off x="2772" y="272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4" name="Oval 2189"/>
              <p:cNvSpPr>
                <a:spLocks noChangeArrowheads="1"/>
              </p:cNvSpPr>
              <p:nvPr/>
            </p:nvSpPr>
            <p:spPr bwMode="auto">
              <a:xfrm>
                <a:off x="2777" y="286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5" name="Oval 2190"/>
              <p:cNvSpPr>
                <a:spLocks noChangeArrowheads="1"/>
              </p:cNvSpPr>
              <p:nvPr/>
            </p:nvSpPr>
            <p:spPr bwMode="auto">
              <a:xfrm>
                <a:off x="2782" y="285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6" name="Oval 2191"/>
              <p:cNvSpPr>
                <a:spLocks noChangeArrowheads="1"/>
              </p:cNvSpPr>
              <p:nvPr/>
            </p:nvSpPr>
            <p:spPr bwMode="auto">
              <a:xfrm>
                <a:off x="2787" y="292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7" name="Oval 2192"/>
              <p:cNvSpPr>
                <a:spLocks noChangeArrowheads="1"/>
              </p:cNvSpPr>
              <p:nvPr/>
            </p:nvSpPr>
            <p:spPr bwMode="auto">
              <a:xfrm>
                <a:off x="2791" y="289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8" name="Oval 2193"/>
              <p:cNvSpPr>
                <a:spLocks noChangeArrowheads="1"/>
              </p:cNvSpPr>
              <p:nvPr/>
            </p:nvSpPr>
            <p:spPr bwMode="auto">
              <a:xfrm>
                <a:off x="2796" y="289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9" name="Oval 2194"/>
              <p:cNvSpPr>
                <a:spLocks noChangeArrowheads="1"/>
              </p:cNvSpPr>
              <p:nvPr/>
            </p:nvSpPr>
            <p:spPr bwMode="auto">
              <a:xfrm>
                <a:off x="2801" y="293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0" name="Oval 2195"/>
              <p:cNvSpPr>
                <a:spLocks noChangeArrowheads="1"/>
              </p:cNvSpPr>
              <p:nvPr/>
            </p:nvSpPr>
            <p:spPr bwMode="auto">
              <a:xfrm>
                <a:off x="2806" y="284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1" name="Oval 2196"/>
              <p:cNvSpPr>
                <a:spLocks noChangeArrowheads="1"/>
              </p:cNvSpPr>
              <p:nvPr/>
            </p:nvSpPr>
            <p:spPr bwMode="auto">
              <a:xfrm>
                <a:off x="2811" y="288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2" name="Oval 2197"/>
              <p:cNvSpPr>
                <a:spLocks noChangeArrowheads="1"/>
              </p:cNvSpPr>
              <p:nvPr/>
            </p:nvSpPr>
            <p:spPr bwMode="auto">
              <a:xfrm>
                <a:off x="2815" y="284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3" name="Oval 2198"/>
              <p:cNvSpPr>
                <a:spLocks noChangeArrowheads="1"/>
              </p:cNvSpPr>
              <p:nvPr/>
            </p:nvSpPr>
            <p:spPr bwMode="auto">
              <a:xfrm>
                <a:off x="2820" y="270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4" name="Oval 2199"/>
              <p:cNvSpPr>
                <a:spLocks noChangeArrowheads="1"/>
              </p:cNvSpPr>
              <p:nvPr/>
            </p:nvSpPr>
            <p:spPr bwMode="auto">
              <a:xfrm>
                <a:off x="2825" y="288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5" name="Oval 2200"/>
              <p:cNvSpPr>
                <a:spLocks noChangeArrowheads="1"/>
              </p:cNvSpPr>
              <p:nvPr/>
            </p:nvSpPr>
            <p:spPr bwMode="auto">
              <a:xfrm>
                <a:off x="2830" y="292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6" name="Oval 2201"/>
              <p:cNvSpPr>
                <a:spLocks noChangeArrowheads="1"/>
              </p:cNvSpPr>
              <p:nvPr/>
            </p:nvSpPr>
            <p:spPr bwMode="auto">
              <a:xfrm>
                <a:off x="2835" y="270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7" name="Oval 2202"/>
              <p:cNvSpPr>
                <a:spLocks noChangeArrowheads="1"/>
              </p:cNvSpPr>
              <p:nvPr/>
            </p:nvSpPr>
            <p:spPr bwMode="auto">
              <a:xfrm>
                <a:off x="2839" y="272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8" name="Oval 2203"/>
              <p:cNvSpPr>
                <a:spLocks noChangeArrowheads="1"/>
              </p:cNvSpPr>
              <p:nvPr/>
            </p:nvSpPr>
            <p:spPr bwMode="auto">
              <a:xfrm>
                <a:off x="2844" y="288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9" name="Oval 2204"/>
              <p:cNvSpPr>
                <a:spLocks noChangeArrowheads="1"/>
              </p:cNvSpPr>
              <p:nvPr/>
            </p:nvSpPr>
            <p:spPr bwMode="auto">
              <a:xfrm>
                <a:off x="2849" y="282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0" name="Oval 2205"/>
              <p:cNvSpPr>
                <a:spLocks noChangeArrowheads="1"/>
              </p:cNvSpPr>
              <p:nvPr/>
            </p:nvSpPr>
            <p:spPr bwMode="auto">
              <a:xfrm>
                <a:off x="2854" y="293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1" name="Oval 2206"/>
              <p:cNvSpPr>
                <a:spLocks noChangeArrowheads="1"/>
              </p:cNvSpPr>
              <p:nvPr/>
            </p:nvSpPr>
            <p:spPr bwMode="auto">
              <a:xfrm>
                <a:off x="2859" y="280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2" name="Oval 2207"/>
              <p:cNvSpPr>
                <a:spLocks noChangeArrowheads="1"/>
              </p:cNvSpPr>
              <p:nvPr/>
            </p:nvSpPr>
            <p:spPr bwMode="auto">
              <a:xfrm>
                <a:off x="2863" y="285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3" name="Oval 2208"/>
              <p:cNvSpPr>
                <a:spLocks noChangeArrowheads="1"/>
              </p:cNvSpPr>
              <p:nvPr/>
            </p:nvSpPr>
            <p:spPr bwMode="auto">
              <a:xfrm>
                <a:off x="2868" y="279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4" name="Oval 2209"/>
              <p:cNvSpPr>
                <a:spLocks noChangeArrowheads="1"/>
              </p:cNvSpPr>
              <p:nvPr/>
            </p:nvSpPr>
            <p:spPr bwMode="auto">
              <a:xfrm>
                <a:off x="2873" y="293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5" name="Oval 2210"/>
              <p:cNvSpPr>
                <a:spLocks noChangeArrowheads="1"/>
              </p:cNvSpPr>
              <p:nvPr/>
            </p:nvSpPr>
            <p:spPr bwMode="auto">
              <a:xfrm>
                <a:off x="2878" y="293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6" name="Oval 2211"/>
              <p:cNvSpPr>
                <a:spLocks noChangeArrowheads="1"/>
              </p:cNvSpPr>
              <p:nvPr/>
            </p:nvSpPr>
            <p:spPr bwMode="auto">
              <a:xfrm>
                <a:off x="2883" y="289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7" name="Oval 2212"/>
              <p:cNvSpPr>
                <a:spLocks noChangeArrowheads="1"/>
              </p:cNvSpPr>
              <p:nvPr/>
            </p:nvSpPr>
            <p:spPr bwMode="auto">
              <a:xfrm>
                <a:off x="2887" y="284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8" name="Oval 2213"/>
              <p:cNvSpPr>
                <a:spLocks noChangeArrowheads="1"/>
              </p:cNvSpPr>
              <p:nvPr/>
            </p:nvSpPr>
            <p:spPr bwMode="auto">
              <a:xfrm>
                <a:off x="2892" y="283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9" name="Oval 2214"/>
              <p:cNvSpPr>
                <a:spLocks noChangeArrowheads="1"/>
              </p:cNvSpPr>
              <p:nvPr/>
            </p:nvSpPr>
            <p:spPr bwMode="auto">
              <a:xfrm>
                <a:off x="2897" y="287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0" name="Oval 2215"/>
              <p:cNvSpPr>
                <a:spLocks noChangeArrowheads="1"/>
              </p:cNvSpPr>
              <p:nvPr/>
            </p:nvSpPr>
            <p:spPr bwMode="auto">
              <a:xfrm>
                <a:off x="2902" y="296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1" name="Oval 2216"/>
              <p:cNvSpPr>
                <a:spLocks noChangeArrowheads="1"/>
              </p:cNvSpPr>
              <p:nvPr/>
            </p:nvSpPr>
            <p:spPr bwMode="auto">
              <a:xfrm>
                <a:off x="2907" y="290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2" name="Oval 2217"/>
              <p:cNvSpPr>
                <a:spLocks noChangeArrowheads="1"/>
              </p:cNvSpPr>
              <p:nvPr/>
            </p:nvSpPr>
            <p:spPr bwMode="auto">
              <a:xfrm>
                <a:off x="2911" y="28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3" name="Oval 2218"/>
              <p:cNvSpPr>
                <a:spLocks noChangeArrowheads="1"/>
              </p:cNvSpPr>
              <p:nvPr/>
            </p:nvSpPr>
            <p:spPr bwMode="auto">
              <a:xfrm>
                <a:off x="2916" y="288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4" name="Oval 2219"/>
              <p:cNvSpPr>
                <a:spLocks noChangeArrowheads="1"/>
              </p:cNvSpPr>
              <p:nvPr/>
            </p:nvSpPr>
            <p:spPr bwMode="auto">
              <a:xfrm>
                <a:off x="2921" y="281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5" name="Oval 2220"/>
              <p:cNvSpPr>
                <a:spLocks noChangeArrowheads="1"/>
              </p:cNvSpPr>
              <p:nvPr/>
            </p:nvSpPr>
            <p:spPr bwMode="auto">
              <a:xfrm>
                <a:off x="2926" y="2865"/>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6" name="Oval 2221"/>
              <p:cNvSpPr>
                <a:spLocks noChangeArrowheads="1"/>
              </p:cNvSpPr>
              <p:nvPr/>
            </p:nvSpPr>
            <p:spPr bwMode="auto">
              <a:xfrm>
                <a:off x="2931" y="288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7" name="Oval 2222"/>
              <p:cNvSpPr>
                <a:spLocks noChangeArrowheads="1"/>
              </p:cNvSpPr>
              <p:nvPr/>
            </p:nvSpPr>
            <p:spPr bwMode="auto">
              <a:xfrm>
                <a:off x="2935" y="296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8" name="Oval 2223"/>
              <p:cNvSpPr>
                <a:spLocks noChangeArrowheads="1"/>
              </p:cNvSpPr>
              <p:nvPr/>
            </p:nvSpPr>
            <p:spPr bwMode="auto">
              <a:xfrm>
                <a:off x="2940" y="269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9" name="Oval 2224"/>
              <p:cNvSpPr>
                <a:spLocks noChangeArrowheads="1"/>
              </p:cNvSpPr>
              <p:nvPr/>
            </p:nvSpPr>
            <p:spPr bwMode="auto">
              <a:xfrm>
                <a:off x="2945" y="288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0" name="Oval 2225"/>
              <p:cNvSpPr>
                <a:spLocks noChangeArrowheads="1"/>
              </p:cNvSpPr>
              <p:nvPr/>
            </p:nvSpPr>
            <p:spPr bwMode="auto">
              <a:xfrm>
                <a:off x="2950" y="279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1" name="Oval 2226"/>
              <p:cNvSpPr>
                <a:spLocks noChangeArrowheads="1"/>
              </p:cNvSpPr>
              <p:nvPr/>
            </p:nvSpPr>
            <p:spPr bwMode="auto">
              <a:xfrm>
                <a:off x="2955" y="269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2" name="Oval 2227"/>
              <p:cNvSpPr>
                <a:spLocks noChangeArrowheads="1"/>
              </p:cNvSpPr>
              <p:nvPr/>
            </p:nvSpPr>
            <p:spPr bwMode="auto">
              <a:xfrm>
                <a:off x="2959" y="286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3" name="Oval 2228"/>
              <p:cNvSpPr>
                <a:spLocks noChangeArrowheads="1"/>
              </p:cNvSpPr>
              <p:nvPr/>
            </p:nvSpPr>
            <p:spPr bwMode="auto">
              <a:xfrm>
                <a:off x="2964" y="282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4" name="Oval 2229"/>
              <p:cNvSpPr>
                <a:spLocks noChangeArrowheads="1"/>
              </p:cNvSpPr>
              <p:nvPr/>
            </p:nvSpPr>
            <p:spPr bwMode="auto">
              <a:xfrm>
                <a:off x="2969" y="282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5" name="Oval 2230"/>
              <p:cNvSpPr>
                <a:spLocks noChangeArrowheads="1"/>
              </p:cNvSpPr>
              <p:nvPr/>
            </p:nvSpPr>
            <p:spPr bwMode="auto">
              <a:xfrm>
                <a:off x="2974" y="278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6" name="Oval 2231"/>
              <p:cNvSpPr>
                <a:spLocks noChangeArrowheads="1"/>
              </p:cNvSpPr>
              <p:nvPr/>
            </p:nvSpPr>
            <p:spPr bwMode="auto">
              <a:xfrm>
                <a:off x="2979" y="272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7" name="Oval 2232"/>
              <p:cNvSpPr>
                <a:spLocks noChangeArrowheads="1"/>
              </p:cNvSpPr>
              <p:nvPr/>
            </p:nvSpPr>
            <p:spPr bwMode="auto">
              <a:xfrm>
                <a:off x="2983" y="285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8" name="Oval 2233"/>
              <p:cNvSpPr>
                <a:spLocks noChangeArrowheads="1"/>
              </p:cNvSpPr>
              <p:nvPr/>
            </p:nvSpPr>
            <p:spPr bwMode="auto">
              <a:xfrm>
                <a:off x="2988" y="275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9" name="Oval 2234"/>
              <p:cNvSpPr>
                <a:spLocks noChangeArrowheads="1"/>
              </p:cNvSpPr>
              <p:nvPr/>
            </p:nvSpPr>
            <p:spPr bwMode="auto">
              <a:xfrm>
                <a:off x="2993" y="276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0" name="Oval 2235"/>
              <p:cNvSpPr>
                <a:spLocks noChangeArrowheads="1"/>
              </p:cNvSpPr>
              <p:nvPr/>
            </p:nvSpPr>
            <p:spPr bwMode="auto">
              <a:xfrm>
                <a:off x="2998" y="272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1" name="Oval 2236"/>
              <p:cNvSpPr>
                <a:spLocks noChangeArrowheads="1"/>
              </p:cNvSpPr>
              <p:nvPr/>
            </p:nvSpPr>
            <p:spPr bwMode="auto">
              <a:xfrm>
                <a:off x="3003" y="282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2" name="Oval 2237"/>
              <p:cNvSpPr>
                <a:spLocks noChangeArrowheads="1"/>
              </p:cNvSpPr>
              <p:nvPr/>
            </p:nvSpPr>
            <p:spPr bwMode="auto">
              <a:xfrm>
                <a:off x="3007" y="292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3" name="Oval 2238"/>
              <p:cNvSpPr>
                <a:spLocks noChangeArrowheads="1"/>
              </p:cNvSpPr>
              <p:nvPr/>
            </p:nvSpPr>
            <p:spPr bwMode="auto">
              <a:xfrm>
                <a:off x="3012" y="279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4" name="Oval 2239"/>
              <p:cNvSpPr>
                <a:spLocks noChangeArrowheads="1"/>
              </p:cNvSpPr>
              <p:nvPr/>
            </p:nvSpPr>
            <p:spPr bwMode="auto">
              <a:xfrm>
                <a:off x="3017" y="280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5" name="Oval 2240"/>
              <p:cNvSpPr>
                <a:spLocks noChangeArrowheads="1"/>
              </p:cNvSpPr>
              <p:nvPr/>
            </p:nvSpPr>
            <p:spPr bwMode="auto">
              <a:xfrm>
                <a:off x="3022" y="2789"/>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6" name="Oval 2241"/>
              <p:cNvSpPr>
                <a:spLocks noChangeArrowheads="1"/>
              </p:cNvSpPr>
              <p:nvPr/>
            </p:nvSpPr>
            <p:spPr bwMode="auto">
              <a:xfrm>
                <a:off x="3027" y="282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7" name="Oval 2242"/>
              <p:cNvSpPr>
                <a:spLocks noChangeArrowheads="1"/>
              </p:cNvSpPr>
              <p:nvPr/>
            </p:nvSpPr>
            <p:spPr bwMode="auto">
              <a:xfrm>
                <a:off x="3031" y="281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8" name="Oval 2243"/>
              <p:cNvSpPr>
                <a:spLocks noChangeArrowheads="1"/>
              </p:cNvSpPr>
              <p:nvPr/>
            </p:nvSpPr>
            <p:spPr bwMode="auto">
              <a:xfrm>
                <a:off x="3036" y="282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9" name="Oval 2244"/>
              <p:cNvSpPr>
                <a:spLocks noChangeArrowheads="1"/>
              </p:cNvSpPr>
              <p:nvPr/>
            </p:nvSpPr>
            <p:spPr bwMode="auto">
              <a:xfrm>
                <a:off x="3041" y="273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 name="Oval 2245"/>
              <p:cNvSpPr>
                <a:spLocks noChangeArrowheads="1"/>
              </p:cNvSpPr>
              <p:nvPr/>
            </p:nvSpPr>
            <p:spPr bwMode="auto">
              <a:xfrm>
                <a:off x="3046" y="279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068" name="Group 2447"/>
            <p:cNvGrpSpPr>
              <a:grpSpLocks/>
            </p:cNvGrpSpPr>
            <p:nvPr/>
          </p:nvGrpSpPr>
          <p:grpSpPr bwMode="auto">
            <a:xfrm>
              <a:off x="6851880" y="3703268"/>
              <a:ext cx="1563687" cy="1017588"/>
              <a:chOff x="3051" y="2312"/>
              <a:chExt cx="985" cy="641"/>
            </a:xfrm>
          </p:grpSpPr>
          <p:sp>
            <p:nvSpPr>
              <p:cNvPr id="20901" name="Oval 2247"/>
              <p:cNvSpPr>
                <a:spLocks noChangeArrowheads="1"/>
              </p:cNvSpPr>
              <p:nvPr/>
            </p:nvSpPr>
            <p:spPr bwMode="auto">
              <a:xfrm>
                <a:off x="3051" y="281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2" name="Oval 2248"/>
              <p:cNvSpPr>
                <a:spLocks noChangeArrowheads="1"/>
              </p:cNvSpPr>
              <p:nvPr/>
            </p:nvSpPr>
            <p:spPr bwMode="auto">
              <a:xfrm>
                <a:off x="3055" y="281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3" name="Oval 2249"/>
              <p:cNvSpPr>
                <a:spLocks noChangeArrowheads="1"/>
              </p:cNvSpPr>
              <p:nvPr/>
            </p:nvSpPr>
            <p:spPr bwMode="auto">
              <a:xfrm>
                <a:off x="3060" y="292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4" name="Oval 2250"/>
              <p:cNvSpPr>
                <a:spLocks noChangeArrowheads="1"/>
              </p:cNvSpPr>
              <p:nvPr/>
            </p:nvSpPr>
            <p:spPr bwMode="auto">
              <a:xfrm>
                <a:off x="3065" y="292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5" name="Oval 2251"/>
              <p:cNvSpPr>
                <a:spLocks noChangeArrowheads="1"/>
              </p:cNvSpPr>
              <p:nvPr/>
            </p:nvSpPr>
            <p:spPr bwMode="auto">
              <a:xfrm>
                <a:off x="3070" y="292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6" name="Oval 2252"/>
              <p:cNvSpPr>
                <a:spLocks noChangeArrowheads="1"/>
              </p:cNvSpPr>
              <p:nvPr/>
            </p:nvSpPr>
            <p:spPr bwMode="auto">
              <a:xfrm>
                <a:off x="3075" y="277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7" name="Oval 2253"/>
              <p:cNvSpPr>
                <a:spLocks noChangeArrowheads="1"/>
              </p:cNvSpPr>
              <p:nvPr/>
            </p:nvSpPr>
            <p:spPr bwMode="auto">
              <a:xfrm>
                <a:off x="3079" y="291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8" name="Oval 2254"/>
              <p:cNvSpPr>
                <a:spLocks noChangeArrowheads="1"/>
              </p:cNvSpPr>
              <p:nvPr/>
            </p:nvSpPr>
            <p:spPr bwMode="auto">
              <a:xfrm>
                <a:off x="3084" y="285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9" name="Oval 2255"/>
              <p:cNvSpPr>
                <a:spLocks noChangeArrowheads="1"/>
              </p:cNvSpPr>
              <p:nvPr/>
            </p:nvSpPr>
            <p:spPr bwMode="auto">
              <a:xfrm>
                <a:off x="3089" y="285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0" name="Oval 2256"/>
              <p:cNvSpPr>
                <a:spLocks noChangeArrowheads="1"/>
              </p:cNvSpPr>
              <p:nvPr/>
            </p:nvSpPr>
            <p:spPr bwMode="auto">
              <a:xfrm>
                <a:off x="3094" y="271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1" name="Oval 2257"/>
              <p:cNvSpPr>
                <a:spLocks noChangeArrowheads="1"/>
              </p:cNvSpPr>
              <p:nvPr/>
            </p:nvSpPr>
            <p:spPr bwMode="auto">
              <a:xfrm>
                <a:off x="3099" y="280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2" name="Oval 2258"/>
              <p:cNvSpPr>
                <a:spLocks noChangeArrowheads="1"/>
              </p:cNvSpPr>
              <p:nvPr/>
            </p:nvSpPr>
            <p:spPr bwMode="auto">
              <a:xfrm>
                <a:off x="3103" y="284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3" name="Oval 2259"/>
              <p:cNvSpPr>
                <a:spLocks noChangeArrowheads="1"/>
              </p:cNvSpPr>
              <p:nvPr/>
            </p:nvSpPr>
            <p:spPr bwMode="auto">
              <a:xfrm>
                <a:off x="3108" y="280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4" name="Oval 2260"/>
              <p:cNvSpPr>
                <a:spLocks noChangeArrowheads="1"/>
              </p:cNvSpPr>
              <p:nvPr/>
            </p:nvSpPr>
            <p:spPr bwMode="auto">
              <a:xfrm>
                <a:off x="3113" y="280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5" name="Oval 2261"/>
              <p:cNvSpPr>
                <a:spLocks noChangeArrowheads="1"/>
              </p:cNvSpPr>
              <p:nvPr/>
            </p:nvSpPr>
            <p:spPr bwMode="auto">
              <a:xfrm>
                <a:off x="3118" y="281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6" name="Oval 2262"/>
              <p:cNvSpPr>
                <a:spLocks noChangeArrowheads="1"/>
              </p:cNvSpPr>
              <p:nvPr/>
            </p:nvSpPr>
            <p:spPr bwMode="auto">
              <a:xfrm>
                <a:off x="3123" y="280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7" name="Oval 2263"/>
              <p:cNvSpPr>
                <a:spLocks noChangeArrowheads="1"/>
              </p:cNvSpPr>
              <p:nvPr/>
            </p:nvSpPr>
            <p:spPr bwMode="auto">
              <a:xfrm>
                <a:off x="3127" y="286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8" name="Oval 2264"/>
              <p:cNvSpPr>
                <a:spLocks noChangeArrowheads="1"/>
              </p:cNvSpPr>
              <p:nvPr/>
            </p:nvSpPr>
            <p:spPr bwMode="auto">
              <a:xfrm>
                <a:off x="3132" y="267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9" name="Oval 2265"/>
              <p:cNvSpPr>
                <a:spLocks noChangeArrowheads="1"/>
              </p:cNvSpPr>
              <p:nvPr/>
            </p:nvSpPr>
            <p:spPr bwMode="auto">
              <a:xfrm>
                <a:off x="3137" y="291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0" name="Oval 2266"/>
              <p:cNvSpPr>
                <a:spLocks noChangeArrowheads="1"/>
              </p:cNvSpPr>
              <p:nvPr/>
            </p:nvSpPr>
            <p:spPr bwMode="auto">
              <a:xfrm>
                <a:off x="3142" y="276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1" name="Oval 2267"/>
              <p:cNvSpPr>
                <a:spLocks noChangeArrowheads="1"/>
              </p:cNvSpPr>
              <p:nvPr/>
            </p:nvSpPr>
            <p:spPr bwMode="auto">
              <a:xfrm>
                <a:off x="3147" y="278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2" name="Oval 2268"/>
              <p:cNvSpPr>
                <a:spLocks noChangeArrowheads="1"/>
              </p:cNvSpPr>
              <p:nvPr/>
            </p:nvSpPr>
            <p:spPr bwMode="auto">
              <a:xfrm>
                <a:off x="3151" y="290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3" name="Oval 2269"/>
              <p:cNvSpPr>
                <a:spLocks noChangeArrowheads="1"/>
              </p:cNvSpPr>
              <p:nvPr/>
            </p:nvSpPr>
            <p:spPr bwMode="auto">
              <a:xfrm>
                <a:off x="3156" y="276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4" name="Oval 2270"/>
              <p:cNvSpPr>
                <a:spLocks noChangeArrowheads="1"/>
              </p:cNvSpPr>
              <p:nvPr/>
            </p:nvSpPr>
            <p:spPr bwMode="auto">
              <a:xfrm>
                <a:off x="3161" y="280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5" name="Oval 2271"/>
              <p:cNvSpPr>
                <a:spLocks noChangeArrowheads="1"/>
              </p:cNvSpPr>
              <p:nvPr/>
            </p:nvSpPr>
            <p:spPr bwMode="auto">
              <a:xfrm>
                <a:off x="3166" y="282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6" name="Oval 2272"/>
              <p:cNvSpPr>
                <a:spLocks noChangeArrowheads="1"/>
              </p:cNvSpPr>
              <p:nvPr/>
            </p:nvSpPr>
            <p:spPr bwMode="auto">
              <a:xfrm>
                <a:off x="3171" y="2825"/>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7" name="Oval 2273"/>
              <p:cNvSpPr>
                <a:spLocks noChangeArrowheads="1"/>
              </p:cNvSpPr>
              <p:nvPr/>
            </p:nvSpPr>
            <p:spPr bwMode="auto">
              <a:xfrm>
                <a:off x="3175" y="278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8" name="Oval 2274"/>
              <p:cNvSpPr>
                <a:spLocks noChangeArrowheads="1"/>
              </p:cNvSpPr>
              <p:nvPr/>
            </p:nvSpPr>
            <p:spPr bwMode="auto">
              <a:xfrm>
                <a:off x="3180" y="276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9" name="Oval 2275"/>
              <p:cNvSpPr>
                <a:spLocks noChangeArrowheads="1"/>
              </p:cNvSpPr>
              <p:nvPr/>
            </p:nvSpPr>
            <p:spPr bwMode="auto">
              <a:xfrm>
                <a:off x="3185" y="274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0" name="Oval 2276"/>
              <p:cNvSpPr>
                <a:spLocks noChangeArrowheads="1"/>
              </p:cNvSpPr>
              <p:nvPr/>
            </p:nvSpPr>
            <p:spPr bwMode="auto">
              <a:xfrm>
                <a:off x="3190" y="280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1" name="Oval 2277"/>
              <p:cNvSpPr>
                <a:spLocks noChangeArrowheads="1"/>
              </p:cNvSpPr>
              <p:nvPr/>
            </p:nvSpPr>
            <p:spPr bwMode="auto">
              <a:xfrm>
                <a:off x="3195" y="2895"/>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2" name="Oval 2278"/>
              <p:cNvSpPr>
                <a:spLocks noChangeArrowheads="1"/>
              </p:cNvSpPr>
              <p:nvPr/>
            </p:nvSpPr>
            <p:spPr bwMode="auto">
              <a:xfrm>
                <a:off x="3199" y="270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3" name="Oval 2279"/>
              <p:cNvSpPr>
                <a:spLocks noChangeArrowheads="1"/>
              </p:cNvSpPr>
              <p:nvPr/>
            </p:nvSpPr>
            <p:spPr bwMode="auto">
              <a:xfrm>
                <a:off x="3204" y="28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4" name="Oval 2280"/>
              <p:cNvSpPr>
                <a:spLocks noChangeArrowheads="1"/>
              </p:cNvSpPr>
              <p:nvPr/>
            </p:nvSpPr>
            <p:spPr bwMode="auto">
              <a:xfrm>
                <a:off x="3209" y="279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5" name="Oval 2281"/>
              <p:cNvSpPr>
                <a:spLocks noChangeArrowheads="1"/>
              </p:cNvSpPr>
              <p:nvPr/>
            </p:nvSpPr>
            <p:spPr bwMode="auto">
              <a:xfrm>
                <a:off x="3214" y="289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6" name="Oval 2282"/>
              <p:cNvSpPr>
                <a:spLocks noChangeArrowheads="1"/>
              </p:cNvSpPr>
              <p:nvPr/>
            </p:nvSpPr>
            <p:spPr bwMode="auto">
              <a:xfrm>
                <a:off x="3219" y="280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7" name="Oval 2283"/>
              <p:cNvSpPr>
                <a:spLocks noChangeArrowheads="1"/>
              </p:cNvSpPr>
              <p:nvPr/>
            </p:nvSpPr>
            <p:spPr bwMode="auto">
              <a:xfrm>
                <a:off x="3223" y="292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8" name="Oval 2284"/>
              <p:cNvSpPr>
                <a:spLocks noChangeArrowheads="1"/>
              </p:cNvSpPr>
              <p:nvPr/>
            </p:nvSpPr>
            <p:spPr bwMode="auto">
              <a:xfrm>
                <a:off x="3228" y="276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9" name="Oval 2285"/>
              <p:cNvSpPr>
                <a:spLocks noChangeArrowheads="1"/>
              </p:cNvSpPr>
              <p:nvPr/>
            </p:nvSpPr>
            <p:spPr bwMode="auto">
              <a:xfrm>
                <a:off x="3233" y="281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0" name="Oval 2286"/>
              <p:cNvSpPr>
                <a:spLocks noChangeArrowheads="1"/>
              </p:cNvSpPr>
              <p:nvPr/>
            </p:nvSpPr>
            <p:spPr bwMode="auto">
              <a:xfrm>
                <a:off x="3238" y="265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1" name="Oval 2287"/>
              <p:cNvSpPr>
                <a:spLocks noChangeArrowheads="1"/>
              </p:cNvSpPr>
              <p:nvPr/>
            </p:nvSpPr>
            <p:spPr bwMode="auto">
              <a:xfrm>
                <a:off x="3243" y="281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2" name="Oval 2288"/>
              <p:cNvSpPr>
                <a:spLocks noChangeArrowheads="1"/>
              </p:cNvSpPr>
              <p:nvPr/>
            </p:nvSpPr>
            <p:spPr bwMode="auto">
              <a:xfrm>
                <a:off x="3247" y="288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3" name="Oval 2289"/>
              <p:cNvSpPr>
                <a:spLocks noChangeArrowheads="1"/>
              </p:cNvSpPr>
              <p:nvPr/>
            </p:nvSpPr>
            <p:spPr bwMode="auto">
              <a:xfrm>
                <a:off x="3252" y="284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4" name="Oval 2290"/>
              <p:cNvSpPr>
                <a:spLocks noChangeArrowheads="1"/>
              </p:cNvSpPr>
              <p:nvPr/>
            </p:nvSpPr>
            <p:spPr bwMode="auto">
              <a:xfrm>
                <a:off x="3257" y="265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5" name="Oval 2291"/>
              <p:cNvSpPr>
                <a:spLocks noChangeArrowheads="1"/>
              </p:cNvSpPr>
              <p:nvPr/>
            </p:nvSpPr>
            <p:spPr bwMode="auto">
              <a:xfrm>
                <a:off x="3262" y="291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6" name="Oval 2292"/>
              <p:cNvSpPr>
                <a:spLocks noChangeArrowheads="1"/>
              </p:cNvSpPr>
              <p:nvPr/>
            </p:nvSpPr>
            <p:spPr bwMode="auto">
              <a:xfrm>
                <a:off x="3267" y="276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7" name="Oval 2293"/>
              <p:cNvSpPr>
                <a:spLocks noChangeArrowheads="1"/>
              </p:cNvSpPr>
              <p:nvPr/>
            </p:nvSpPr>
            <p:spPr bwMode="auto">
              <a:xfrm>
                <a:off x="3271" y="278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8" name="Oval 2294"/>
              <p:cNvSpPr>
                <a:spLocks noChangeArrowheads="1"/>
              </p:cNvSpPr>
              <p:nvPr/>
            </p:nvSpPr>
            <p:spPr bwMode="auto">
              <a:xfrm>
                <a:off x="3276" y="288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9" name="Oval 2295"/>
              <p:cNvSpPr>
                <a:spLocks noChangeArrowheads="1"/>
              </p:cNvSpPr>
              <p:nvPr/>
            </p:nvSpPr>
            <p:spPr bwMode="auto">
              <a:xfrm>
                <a:off x="3281" y="291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0" name="Oval 2296"/>
              <p:cNvSpPr>
                <a:spLocks noChangeArrowheads="1"/>
              </p:cNvSpPr>
              <p:nvPr/>
            </p:nvSpPr>
            <p:spPr bwMode="auto">
              <a:xfrm>
                <a:off x="3286" y="276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1" name="Oval 2297"/>
              <p:cNvSpPr>
                <a:spLocks noChangeArrowheads="1"/>
              </p:cNvSpPr>
              <p:nvPr/>
            </p:nvSpPr>
            <p:spPr bwMode="auto">
              <a:xfrm>
                <a:off x="3290" y="282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2" name="Oval 2298"/>
              <p:cNvSpPr>
                <a:spLocks noChangeArrowheads="1"/>
              </p:cNvSpPr>
              <p:nvPr/>
            </p:nvSpPr>
            <p:spPr bwMode="auto">
              <a:xfrm>
                <a:off x="3295" y="280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3" name="Oval 2299"/>
              <p:cNvSpPr>
                <a:spLocks noChangeArrowheads="1"/>
              </p:cNvSpPr>
              <p:nvPr/>
            </p:nvSpPr>
            <p:spPr bwMode="auto">
              <a:xfrm>
                <a:off x="3300" y="291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4" name="Oval 2300"/>
              <p:cNvSpPr>
                <a:spLocks noChangeArrowheads="1"/>
              </p:cNvSpPr>
              <p:nvPr/>
            </p:nvSpPr>
            <p:spPr bwMode="auto">
              <a:xfrm>
                <a:off x="3305" y="290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5" name="Oval 2301"/>
              <p:cNvSpPr>
                <a:spLocks noChangeArrowheads="1"/>
              </p:cNvSpPr>
              <p:nvPr/>
            </p:nvSpPr>
            <p:spPr bwMode="auto">
              <a:xfrm>
                <a:off x="3310" y="283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6" name="Oval 2302"/>
              <p:cNvSpPr>
                <a:spLocks noChangeArrowheads="1"/>
              </p:cNvSpPr>
              <p:nvPr/>
            </p:nvSpPr>
            <p:spPr bwMode="auto">
              <a:xfrm>
                <a:off x="3314" y="274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7" name="Oval 2303"/>
              <p:cNvSpPr>
                <a:spLocks noChangeArrowheads="1"/>
              </p:cNvSpPr>
              <p:nvPr/>
            </p:nvSpPr>
            <p:spPr bwMode="auto">
              <a:xfrm>
                <a:off x="3319" y="276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8" name="Oval 2304"/>
              <p:cNvSpPr>
                <a:spLocks noChangeArrowheads="1"/>
              </p:cNvSpPr>
              <p:nvPr/>
            </p:nvSpPr>
            <p:spPr bwMode="auto">
              <a:xfrm>
                <a:off x="3324" y="2825"/>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9" name="Oval 2305"/>
              <p:cNvSpPr>
                <a:spLocks noChangeArrowheads="1"/>
              </p:cNvSpPr>
              <p:nvPr/>
            </p:nvSpPr>
            <p:spPr bwMode="auto">
              <a:xfrm>
                <a:off x="3329" y="282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0" name="Oval 2306"/>
              <p:cNvSpPr>
                <a:spLocks noChangeArrowheads="1"/>
              </p:cNvSpPr>
              <p:nvPr/>
            </p:nvSpPr>
            <p:spPr bwMode="auto">
              <a:xfrm>
                <a:off x="3334" y="283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1" name="Oval 2307"/>
              <p:cNvSpPr>
                <a:spLocks noChangeArrowheads="1"/>
              </p:cNvSpPr>
              <p:nvPr/>
            </p:nvSpPr>
            <p:spPr bwMode="auto">
              <a:xfrm>
                <a:off x="3338" y="290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2" name="Oval 2308"/>
              <p:cNvSpPr>
                <a:spLocks noChangeArrowheads="1"/>
              </p:cNvSpPr>
              <p:nvPr/>
            </p:nvSpPr>
            <p:spPr bwMode="auto">
              <a:xfrm>
                <a:off x="3343" y="287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3" name="Oval 2309"/>
              <p:cNvSpPr>
                <a:spLocks noChangeArrowheads="1"/>
              </p:cNvSpPr>
              <p:nvPr/>
            </p:nvSpPr>
            <p:spPr bwMode="auto">
              <a:xfrm>
                <a:off x="3348" y="287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4" name="Oval 2310"/>
              <p:cNvSpPr>
                <a:spLocks noChangeArrowheads="1"/>
              </p:cNvSpPr>
              <p:nvPr/>
            </p:nvSpPr>
            <p:spPr bwMode="auto">
              <a:xfrm>
                <a:off x="3353" y="283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5" name="Oval 2311"/>
              <p:cNvSpPr>
                <a:spLocks noChangeArrowheads="1"/>
              </p:cNvSpPr>
              <p:nvPr/>
            </p:nvSpPr>
            <p:spPr bwMode="auto">
              <a:xfrm>
                <a:off x="3358" y="2777"/>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6" name="Oval 2312"/>
              <p:cNvSpPr>
                <a:spLocks noChangeArrowheads="1"/>
              </p:cNvSpPr>
              <p:nvPr/>
            </p:nvSpPr>
            <p:spPr bwMode="auto">
              <a:xfrm>
                <a:off x="3362" y="263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7" name="Oval 2313"/>
              <p:cNvSpPr>
                <a:spLocks noChangeArrowheads="1"/>
              </p:cNvSpPr>
              <p:nvPr/>
            </p:nvSpPr>
            <p:spPr bwMode="auto">
              <a:xfrm>
                <a:off x="3367" y="263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8" name="Oval 2314"/>
              <p:cNvSpPr>
                <a:spLocks noChangeArrowheads="1"/>
              </p:cNvSpPr>
              <p:nvPr/>
            </p:nvSpPr>
            <p:spPr bwMode="auto">
              <a:xfrm>
                <a:off x="3372" y="275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9" name="Oval 2315"/>
              <p:cNvSpPr>
                <a:spLocks noChangeArrowheads="1"/>
              </p:cNvSpPr>
              <p:nvPr/>
            </p:nvSpPr>
            <p:spPr bwMode="auto">
              <a:xfrm>
                <a:off x="3377" y="281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0" name="Oval 2316"/>
              <p:cNvSpPr>
                <a:spLocks noChangeArrowheads="1"/>
              </p:cNvSpPr>
              <p:nvPr/>
            </p:nvSpPr>
            <p:spPr bwMode="auto">
              <a:xfrm>
                <a:off x="3382" y="272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1" name="Oval 2317"/>
              <p:cNvSpPr>
                <a:spLocks noChangeArrowheads="1"/>
              </p:cNvSpPr>
              <p:nvPr/>
            </p:nvSpPr>
            <p:spPr bwMode="auto">
              <a:xfrm>
                <a:off x="3386" y="283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2" name="Oval 2318"/>
              <p:cNvSpPr>
                <a:spLocks noChangeArrowheads="1"/>
              </p:cNvSpPr>
              <p:nvPr/>
            </p:nvSpPr>
            <p:spPr bwMode="auto">
              <a:xfrm>
                <a:off x="3391" y="276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3" name="Oval 2319"/>
              <p:cNvSpPr>
                <a:spLocks noChangeArrowheads="1"/>
              </p:cNvSpPr>
              <p:nvPr/>
            </p:nvSpPr>
            <p:spPr bwMode="auto">
              <a:xfrm>
                <a:off x="3396" y="280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4" name="Oval 2320"/>
              <p:cNvSpPr>
                <a:spLocks noChangeArrowheads="1"/>
              </p:cNvSpPr>
              <p:nvPr/>
            </p:nvSpPr>
            <p:spPr bwMode="auto">
              <a:xfrm>
                <a:off x="3401" y="273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5" name="Oval 2321"/>
              <p:cNvSpPr>
                <a:spLocks noChangeArrowheads="1"/>
              </p:cNvSpPr>
              <p:nvPr/>
            </p:nvSpPr>
            <p:spPr bwMode="auto">
              <a:xfrm>
                <a:off x="3406" y="273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6" name="Oval 2322"/>
              <p:cNvSpPr>
                <a:spLocks noChangeArrowheads="1"/>
              </p:cNvSpPr>
              <p:nvPr/>
            </p:nvSpPr>
            <p:spPr bwMode="auto">
              <a:xfrm>
                <a:off x="3410" y="275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7" name="Oval 2323"/>
              <p:cNvSpPr>
                <a:spLocks noChangeArrowheads="1"/>
              </p:cNvSpPr>
              <p:nvPr/>
            </p:nvSpPr>
            <p:spPr bwMode="auto">
              <a:xfrm>
                <a:off x="3415" y="275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8" name="Oval 2324"/>
              <p:cNvSpPr>
                <a:spLocks noChangeArrowheads="1"/>
              </p:cNvSpPr>
              <p:nvPr/>
            </p:nvSpPr>
            <p:spPr bwMode="auto">
              <a:xfrm>
                <a:off x="3420" y="271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9" name="Oval 2325"/>
              <p:cNvSpPr>
                <a:spLocks noChangeArrowheads="1"/>
              </p:cNvSpPr>
              <p:nvPr/>
            </p:nvSpPr>
            <p:spPr bwMode="auto">
              <a:xfrm>
                <a:off x="3425" y="273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0" name="Oval 2326"/>
              <p:cNvSpPr>
                <a:spLocks noChangeArrowheads="1"/>
              </p:cNvSpPr>
              <p:nvPr/>
            </p:nvSpPr>
            <p:spPr bwMode="auto">
              <a:xfrm>
                <a:off x="3430" y="263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1" name="Oval 2327"/>
              <p:cNvSpPr>
                <a:spLocks noChangeArrowheads="1"/>
              </p:cNvSpPr>
              <p:nvPr/>
            </p:nvSpPr>
            <p:spPr bwMode="auto">
              <a:xfrm>
                <a:off x="3434" y="282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2" name="Oval 2328"/>
              <p:cNvSpPr>
                <a:spLocks noChangeArrowheads="1"/>
              </p:cNvSpPr>
              <p:nvPr/>
            </p:nvSpPr>
            <p:spPr bwMode="auto">
              <a:xfrm>
                <a:off x="3439" y="282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3" name="Oval 2329"/>
              <p:cNvSpPr>
                <a:spLocks noChangeArrowheads="1"/>
              </p:cNvSpPr>
              <p:nvPr/>
            </p:nvSpPr>
            <p:spPr bwMode="auto">
              <a:xfrm>
                <a:off x="3444" y="274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4" name="Oval 2330"/>
              <p:cNvSpPr>
                <a:spLocks noChangeArrowheads="1"/>
              </p:cNvSpPr>
              <p:nvPr/>
            </p:nvSpPr>
            <p:spPr bwMode="auto">
              <a:xfrm>
                <a:off x="3449" y="274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5" name="Oval 2331"/>
              <p:cNvSpPr>
                <a:spLocks noChangeArrowheads="1"/>
              </p:cNvSpPr>
              <p:nvPr/>
            </p:nvSpPr>
            <p:spPr bwMode="auto">
              <a:xfrm>
                <a:off x="3454" y="273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6" name="Oval 2332"/>
              <p:cNvSpPr>
                <a:spLocks noChangeArrowheads="1"/>
              </p:cNvSpPr>
              <p:nvPr/>
            </p:nvSpPr>
            <p:spPr bwMode="auto">
              <a:xfrm>
                <a:off x="3458" y="27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7" name="Oval 2333"/>
              <p:cNvSpPr>
                <a:spLocks noChangeArrowheads="1"/>
              </p:cNvSpPr>
              <p:nvPr/>
            </p:nvSpPr>
            <p:spPr bwMode="auto">
              <a:xfrm>
                <a:off x="3463" y="276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8" name="Oval 2334"/>
              <p:cNvSpPr>
                <a:spLocks noChangeArrowheads="1"/>
              </p:cNvSpPr>
              <p:nvPr/>
            </p:nvSpPr>
            <p:spPr bwMode="auto">
              <a:xfrm>
                <a:off x="3468" y="275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9" name="Oval 2335"/>
              <p:cNvSpPr>
                <a:spLocks noChangeArrowheads="1"/>
              </p:cNvSpPr>
              <p:nvPr/>
            </p:nvSpPr>
            <p:spPr bwMode="auto">
              <a:xfrm>
                <a:off x="3473" y="261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0" name="Oval 2336"/>
              <p:cNvSpPr>
                <a:spLocks noChangeArrowheads="1"/>
              </p:cNvSpPr>
              <p:nvPr/>
            </p:nvSpPr>
            <p:spPr bwMode="auto">
              <a:xfrm>
                <a:off x="3477" y="261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1" name="Oval 2337"/>
              <p:cNvSpPr>
                <a:spLocks noChangeArrowheads="1"/>
              </p:cNvSpPr>
              <p:nvPr/>
            </p:nvSpPr>
            <p:spPr bwMode="auto">
              <a:xfrm>
                <a:off x="3482" y="272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2" name="Oval 2338"/>
              <p:cNvSpPr>
                <a:spLocks noChangeArrowheads="1"/>
              </p:cNvSpPr>
              <p:nvPr/>
            </p:nvSpPr>
            <p:spPr bwMode="auto">
              <a:xfrm>
                <a:off x="3487" y="290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3" name="Oval 2339"/>
              <p:cNvSpPr>
                <a:spLocks noChangeArrowheads="1"/>
              </p:cNvSpPr>
              <p:nvPr/>
            </p:nvSpPr>
            <p:spPr bwMode="auto">
              <a:xfrm>
                <a:off x="3492" y="271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4" name="Oval 2340"/>
              <p:cNvSpPr>
                <a:spLocks noChangeArrowheads="1"/>
              </p:cNvSpPr>
              <p:nvPr/>
            </p:nvSpPr>
            <p:spPr bwMode="auto">
              <a:xfrm>
                <a:off x="3497" y="283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5" name="Oval 2341"/>
              <p:cNvSpPr>
                <a:spLocks noChangeArrowheads="1"/>
              </p:cNvSpPr>
              <p:nvPr/>
            </p:nvSpPr>
            <p:spPr bwMode="auto">
              <a:xfrm>
                <a:off x="3501" y="276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6" name="Oval 2342"/>
              <p:cNvSpPr>
                <a:spLocks noChangeArrowheads="1"/>
              </p:cNvSpPr>
              <p:nvPr/>
            </p:nvSpPr>
            <p:spPr bwMode="auto">
              <a:xfrm>
                <a:off x="3506" y="279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7" name="Oval 2343"/>
              <p:cNvSpPr>
                <a:spLocks noChangeArrowheads="1"/>
              </p:cNvSpPr>
              <p:nvPr/>
            </p:nvSpPr>
            <p:spPr bwMode="auto">
              <a:xfrm>
                <a:off x="3511" y="274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8" name="Oval 2344"/>
              <p:cNvSpPr>
                <a:spLocks noChangeArrowheads="1"/>
              </p:cNvSpPr>
              <p:nvPr/>
            </p:nvSpPr>
            <p:spPr bwMode="auto">
              <a:xfrm>
                <a:off x="3516" y="271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9" name="Oval 2345"/>
              <p:cNvSpPr>
                <a:spLocks noChangeArrowheads="1"/>
              </p:cNvSpPr>
              <p:nvPr/>
            </p:nvSpPr>
            <p:spPr bwMode="auto">
              <a:xfrm>
                <a:off x="3521" y="283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0" name="Oval 2346"/>
              <p:cNvSpPr>
                <a:spLocks noChangeArrowheads="1"/>
              </p:cNvSpPr>
              <p:nvPr/>
            </p:nvSpPr>
            <p:spPr bwMode="auto">
              <a:xfrm>
                <a:off x="3525" y="27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1" name="Oval 2347"/>
              <p:cNvSpPr>
                <a:spLocks noChangeArrowheads="1"/>
              </p:cNvSpPr>
              <p:nvPr/>
            </p:nvSpPr>
            <p:spPr bwMode="auto">
              <a:xfrm>
                <a:off x="3530" y="290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2" name="Oval 2348"/>
              <p:cNvSpPr>
                <a:spLocks noChangeArrowheads="1"/>
              </p:cNvSpPr>
              <p:nvPr/>
            </p:nvSpPr>
            <p:spPr bwMode="auto">
              <a:xfrm>
                <a:off x="3535" y="280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3" name="Oval 2349"/>
              <p:cNvSpPr>
                <a:spLocks noChangeArrowheads="1"/>
              </p:cNvSpPr>
              <p:nvPr/>
            </p:nvSpPr>
            <p:spPr bwMode="auto">
              <a:xfrm>
                <a:off x="3540" y="274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4" name="Oval 2350"/>
              <p:cNvSpPr>
                <a:spLocks noChangeArrowheads="1"/>
              </p:cNvSpPr>
              <p:nvPr/>
            </p:nvSpPr>
            <p:spPr bwMode="auto">
              <a:xfrm>
                <a:off x="3545" y="271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5" name="Oval 2351"/>
              <p:cNvSpPr>
                <a:spLocks noChangeArrowheads="1"/>
              </p:cNvSpPr>
              <p:nvPr/>
            </p:nvSpPr>
            <p:spPr bwMode="auto">
              <a:xfrm>
                <a:off x="3549" y="260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6" name="Oval 2352"/>
              <p:cNvSpPr>
                <a:spLocks noChangeArrowheads="1"/>
              </p:cNvSpPr>
              <p:nvPr/>
            </p:nvSpPr>
            <p:spPr bwMode="auto">
              <a:xfrm>
                <a:off x="3554" y="274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7" name="Oval 2353"/>
              <p:cNvSpPr>
                <a:spLocks noChangeArrowheads="1"/>
              </p:cNvSpPr>
              <p:nvPr/>
            </p:nvSpPr>
            <p:spPr bwMode="auto">
              <a:xfrm>
                <a:off x="3559" y="260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8" name="Oval 2354"/>
              <p:cNvSpPr>
                <a:spLocks noChangeArrowheads="1"/>
              </p:cNvSpPr>
              <p:nvPr/>
            </p:nvSpPr>
            <p:spPr bwMode="auto">
              <a:xfrm>
                <a:off x="3564" y="264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9" name="Oval 2355"/>
              <p:cNvSpPr>
                <a:spLocks noChangeArrowheads="1"/>
              </p:cNvSpPr>
              <p:nvPr/>
            </p:nvSpPr>
            <p:spPr bwMode="auto">
              <a:xfrm>
                <a:off x="3569" y="2825"/>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0" name="Oval 2356"/>
              <p:cNvSpPr>
                <a:spLocks noChangeArrowheads="1"/>
              </p:cNvSpPr>
              <p:nvPr/>
            </p:nvSpPr>
            <p:spPr bwMode="auto">
              <a:xfrm>
                <a:off x="3573" y="276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1" name="Oval 2357"/>
              <p:cNvSpPr>
                <a:spLocks noChangeArrowheads="1"/>
              </p:cNvSpPr>
              <p:nvPr/>
            </p:nvSpPr>
            <p:spPr bwMode="auto">
              <a:xfrm>
                <a:off x="3578" y="271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2" name="Oval 2358"/>
              <p:cNvSpPr>
                <a:spLocks noChangeArrowheads="1"/>
              </p:cNvSpPr>
              <p:nvPr/>
            </p:nvSpPr>
            <p:spPr bwMode="auto">
              <a:xfrm>
                <a:off x="3583" y="260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3" name="Oval 2359"/>
              <p:cNvSpPr>
                <a:spLocks noChangeArrowheads="1"/>
              </p:cNvSpPr>
              <p:nvPr/>
            </p:nvSpPr>
            <p:spPr bwMode="auto">
              <a:xfrm>
                <a:off x="3588" y="271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4" name="Oval 2360"/>
              <p:cNvSpPr>
                <a:spLocks noChangeArrowheads="1"/>
              </p:cNvSpPr>
              <p:nvPr/>
            </p:nvSpPr>
            <p:spPr bwMode="auto">
              <a:xfrm>
                <a:off x="3593" y="275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5" name="Oval 2361"/>
              <p:cNvSpPr>
                <a:spLocks noChangeArrowheads="1"/>
              </p:cNvSpPr>
              <p:nvPr/>
            </p:nvSpPr>
            <p:spPr bwMode="auto">
              <a:xfrm>
                <a:off x="3597" y="259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6" name="Oval 2362"/>
              <p:cNvSpPr>
                <a:spLocks noChangeArrowheads="1"/>
              </p:cNvSpPr>
              <p:nvPr/>
            </p:nvSpPr>
            <p:spPr bwMode="auto">
              <a:xfrm>
                <a:off x="3602" y="281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7" name="Oval 2363"/>
              <p:cNvSpPr>
                <a:spLocks noChangeArrowheads="1"/>
              </p:cNvSpPr>
              <p:nvPr/>
            </p:nvSpPr>
            <p:spPr bwMode="auto">
              <a:xfrm>
                <a:off x="3607" y="259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8" name="Oval 2364"/>
              <p:cNvSpPr>
                <a:spLocks noChangeArrowheads="1"/>
              </p:cNvSpPr>
              <p:nvPr/>
            </p:nvSpPr>
            <p:spPr bwMode="auto">
              <a:xfrm>
                <a:off x="3612" y="270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9" name="Oval 2365"/>
              <p:cNvSpPr>
                <a:spLocks noChangeArrowheads="1"/>
              </p:cNvSpPr>
              <p:nvPr/>
            </p:nvSpPr>
            <p:spPr bwMode="auto">
              <a:xfrm>
                <a:off x="3617" y="281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0" name="Oval 2366"/>
              <p:cNvSpPr>
                <a:spLocks noChangeArrowheads="1"/>
              </p:cNvSpPr>
              <p:nvPr/>
            </p:nvSpPr>
            <p:spPr bwMode="auto">
              <a:xfrm>
                <a:off x="3621" y="258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1" name="Oval 2367"/>
              <p:cNvSpPr>
                <a:spLocks noChangeArrowheads="1"/>
              </p:cNvSpPr>
              <p:nvPr/>
            </p:nvSpPr>
            <p:spPr bwMode="auto">
              <a:xfrm>
                <a:off x="3626" y="272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2" name="Oval 2368"/>
              <p:cNvSpPr>
                <a:spLocks noChangeArrowheads="1"/>
              </p:cNvSpPr>
              <p:nvPr/>
            </p:nvSpPr>
            <p:spPr bwMode="auto">
              <a:xfrm>
                <a:off x="3631" y="258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3" name="Oval 2369"/>
              <p:cNvSpPr>
                <a:spLocks noChangeArrowheads="1"/>
              </p:cNvSpPr>
              <p:nvPr/>
            </p:nvSpPr>
            <p:spPr bwMode="auto">
              <a:xfrm>
                <a:off x="3636" y="280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4" name="Oval 2370"/>
              <p:cNvSpPr>
                <a:spLocks noChangeArrowheads="1"/>
              </p:cNvSpPr>
              <p:nvPr/>
            </p:nvSpPr>
            <p:spPr bwMode="auto">
              <a:xfrm>
                <a:off x="3641" y="269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5" name="Oval 2371"/>
              <p:cNvSpPr>
                <a:spLocks noChangeArrowheads="1"/>
              </p:cNvSpPr>
              <p:nvPr/>
            </p:nvSpPr>
            <p:spPr bwMode="auto">
              <a:xfrm>
                <a:off x="3645" y="258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6" name="Oval 2372"/>
              <p:cNvSpPr>
                <a:spLocks noChangeArrowheads="1"/>
              </p:cNvSpPr>
              <p:nvPr/>
            </p:nvSpPr>
            <p:spPr bwMode="auto">
              <a:xfrm>
                <a:off x="3650" y="271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7" name="Oval 2373"/>
              <p:cNvSpPr>
                <a:spLocks noChangeArrowheads="1"/>
              </p:cNvSpPr>
              <p:nvPr/>
            </p:nvSpPr>
            <p:spPr bwMode="auto">
              <a:xfrm>
                <a:off x="3655" y="257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8" name="Oval 2374"/>
              <p:cNvSpPr>
                <a:spLocks noChangeArrowheads="1"/>
              </p:cNvSpPr>
              <p:nvPr/>
            </p:nvSpPr>
            <p:spPr bwMode="auto">
              <a:xfrm>
                <a:off x="3660" y="2679"/>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9" name="Oval 2375"/>
              <p:cNvSpPr>
                <a:spLocks noChangeArrowheads="1"/>
              </p:cNvSpPr>
              <p:nvPr/>
            </p:nvSpPr>
            <p:spPr bwMode="auto">
              <a:xfrm>
                <a:off x="3665" y="257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0" name="Oval 2376"/>
              <p:cNvSpPr>
                <a:spLocks noChangeArrowheads="1"/>
              </p:cNvSpPr>
              <p:nvPr/>
            </p:nvSpPr>
            <p:spPr bwMode="auto">
              <a:xfrm>
                <a:off x="3669" y="266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1" name="Oval 2377"/>
              <p:cNvSpPr>
                <a:spLocks noChangeArrowheads="1"/>
              </p:cNvSpPr>
              <p:nvPr/>
            </p:nvSpPr>
            <p:spPr bwMode="auto">
              <a:xfrm>
                <a:off x="3674" y="259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2" name="Oval 2378"/>
              <p:cNvSpPr>
                <a:spLocks noChangeArrowheads="1"/>
              </p:cNvSpPr>
              <p:nvPr/>
            </p:nvSpPr>
            <p:spPr bwMode="auto">
              <a:xfrm>
                <a:off x="3679" y="276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3" name="Oval 2379"/>
              <p:cNvSpPr>
                <a:spLocks noChangeArrowheads="1"/>
              </p:cNvSpPr>
              <p:nvPr/>
            </p:nvSpPr>
            <p:spPr bwMode="auto">
              <a:xfrm>
                <a:off x="3684" y="286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4" name="Oval 2380"/>
              <p:cNvSpPr>
                <a:spLocks noChangeArrowheads="1"/>
              </p:cNvSpPr>
              <p:nvPr/>
            </p:nvSpPr>
            <p:spPr bwMode="auto">
              <a:xfrm>
                <a:off x="3688" y="266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5" name="Oval 2381"/>
              <p:cNvSpPr>
                <a:spLocks noChangeArrowheads="1"/>
              </p:cNvSpPr>
              <p:nvPr/>
            </p:nvSpPr>
            <p:spPr bwMode="auto">
              <a:xfrm>
                <a:off x="3693" y="278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6" name="Oval 2382"/>
              <p:cNvSpPr>
                <a:spLocks noChangeArrowheads="1"/>
              </p:cNvSpPr>
              <p:nvPr/>
            </p:nvSpPr>
            <p:spPr bwMode="auto">
              <a:xfrm>
                <a:off x="3698" y="274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7" name="Oval 2383"/>
              <p:cNvSpPr>
                <a:spLocks noChangeArrowheads="1"/>
              </p:cNvSpPr>
              <p:nvPr/>
            </p:nvSpPr>
            <p:spPr bwMode="auto">
              <a:xfrm>
                <a:off x="3703" y="270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8" name="Oval 2384"/>
              <p:cNvSpPr>
                <a:spLocks noChangeArrowheads="1"/>
              </p:cNvSpPr>
              <p:nvPr/>
            </p:nvSpPr>
            <p:spPr bwMode="auto">
              <a:xfrm>
                <a:off x="3708" y="2700"/>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9" name="Oval 2385"/>
              <p:cNvSpPr>
                <a:spLocks noChangeArrowheads="1"/>
              </p:cNvSpPr>
              <p:nvPr/>
            </p:nvSpPr>
            <p:spPr bwMode="auto">
              <a:xfrm>
                <a:off x="3712" y="256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0" name="Oval 2386"/>
              <p:cNvSpPr>
                <a:spLocks noChangeArrowheads="1"/>
              </p:cNvSpPr>
              <p:nvPr/>
            </p:nvSpPr>
            <p:spPr bwMode="auto">
              <a:xfrm>
                <a:off x="3717" y="285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1" name="Oval 2387"/>
              <p:cNvSpPr>
                <a:spLocks noChangeArrowheads="1"/>
              </p:cNvSpPr>
              <p:nvPr/>
            </p:nvSpPr>
            <p:spPr bwMode="auto">
              <a:xfrm>
                <a:off x="3722" y="255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2" name="Oval 2388"/>
              <p:cNvSpPr>
                <a:spLocks noChangeArrowheads="1"/>
              </p:cNvSpPr>
              <p:nvPr/>
            </p:nvSpPr>
            <p:spPr bwMode="auto">
              <a:xfrm>
                <a:off x="3727" y="276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3" name="Oval 2389"/>
              <p:cNvSpPr>
                <a:spLocks noChangeArrowheads="1"/>
              </p:cNvSpPr>
              <p:nvPr/>
            </p:nvSpPr>
            <p:spPr bwMode="auto">
              <a:xfrm>
                <a:off x="3732" y="276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4" name="Oval 2390"/>
              <p:cNvSpPr>
                <a:spLocks noChangeArrowheads="1"/>
              </p:cNvSpPr>
              <p:nvPr/>
            </p:nvSpPr>
            <p:spPr bwMode="auto">
              <a:xfrm>
                <a:off x="3736" y="255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5" name="Oval 2391"/>
              <p:cNvSpPr>
                <a:spLocks noChangeArrowheads="1"/>
              </p:cNvSpPr>
              <p:nvPr/>
            </p:nvSpPr>
            <p:spPr bwMode="auto">
              <a:xfrm>
                <a:off x="3741" y="284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6" name="Oval 2392"/>
              <p:cNvSpPr>
                <a:spLocks noChangeArrowheads="1"/>
              </p:cNvSpPr>
              <p:nvPr/>
            </p:nvSpPr>
            <p:spPr bwMode="auto">
              <a:xfrm>
                <a:off x="3746" y="276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7" name="Oval 2393"/>
              <p:cNvSpPr>
                <a:spLocks noChangeArrowheads="1"/>
              </p:cNvSpPr>
              <p:nvPr/>
            </p:nvSpPr>
            <p:spPr bwMode="auto">
              <a:xfrm>
                <a:off x="3751" y="254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8" name="Oval 2394"/>
              <p:cNvSpPr>
                <a:spLocks noChangeArrowheads="1"/>
              </p:cNvSpPr>
              <p:nvPr/>
            </p:nvSpPr>
            <p:spPr bwMode="auto">
              <a:xfrm>
                <a:off x="3756" y="254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9" name="Oval 2395"/>
              <p:cNvSpPr>
                <a:spLocks noChangeArrowheads="1"/>
              </p:cNvSpPr>
              <p:nvPr/>
            </p:nvSpPr>
            <p:spPr bwMode="auto">
              <a:xfrm>
                <a:off x="3760" y="284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0" name="Oval 2396"/>
              <p:cNvSpPr>
                <a:spLocks noChangeArrowheads="1"/>
              </p:cNvSpPr>
              <p:nvPr/>
            </p:nvSpPr>
            <p:spPr bwMode="auto">
              <a:xfrm>
                <a:off x="3765" y="276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1" name="Oval 2397"/>
              <p:cNvSpPr>
                <a:spLocks noChangeArrowheads="1"/>
              </p:cNvSpPr>
              <p:nvPr/>
            </p:nvSpPr>
            <p:spPr bwMode="auto">
              <a:xfrm>
                <a:off x="3770" y="265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2" name="Oval 2398"/>
              <p:cNvSpPr>
                <a:spLocks noChangeArrowheads="1"/>
              </p:cNvSpPr>
              <p:nvPr/>
            </p:nvSpPr>
            <p:spPr bwMode="auto">
              <a:xfrm>
                <a:off x="3775" y="2541"/>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3" name="Oval 2399"/>
              <p:cNvSpPr>
                <a:spLocks noChangeArrowheads="1"/>
              </p:cNvSpPr>
              <p:nvPr/>
            </p:nvSpPr>
            <p:spPr bwMode="auto">
              <a:xfrm>
                <a:off x="3780" y="2752"/>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4" name="Oval 2400"/>
              <p:cNvSpPr>
                <a:spLocks noChangeArrowheads="1"/>
              </p:cNvSpPr>
              <p:nvPr/>
            </p:nvSpPr>
            <p:spPr bwMode="auto">
              <a:xfrm>
                <a:off x="3784" y="263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5" name="Oval 2401"/>
              <p:cNvSpPr>
                <a:spLocks noChangeArrowheads="1"/>
              </p:cNvSpPr>
              <p:nvPr/>
            </p:nvSpPr>
            <p:spPr bwMode="auto">
              <a:xfrm>
                <a:off x="3789" y="2753"/>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6" name="Oval 2402"/>
              <p:cNvSpPr>
                <a:spLocks noChangeArrowheads="1"/>
              </p:cNvSpPr>
              <p:nvPr/>
            </p:nvSpPr>
            <p:spPr bwMode="auto">
              <a:xfrm>
                <a:off x="3794" y="274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7" name="Oval 2403"/>
              <p:cNvSpPr>
                <a:spLocks noChangeArrowheads="1"/>
              </p:cNvSpPr>
              <p:nvPr/>
            </p:nvSpPr>
            <p:spPr bwMode="auto">
              <a:xfrm>
                <a:off x="3799" y="273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8" name="Oval 2404"/>
              <p:cNvSpPr>
                <a:spLocks noChangeArrowheads="1"/>
              </p:cNvSpPr>
              <p:nvPr/>
            </p:nvSpPr>
            <p:spPr bwMode="auto">
              <a:xfrm>
                <a:off x="3804" y="2739"/>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9" name="Oval 2405"/>
              <p:cNvSpPr>
                <a:spLocks noChangeArrowheads="1"/>
              </p:cNvSpPr>
              <p:nvPr/>
            </p:nvSpPr>
            <p:spPr bwMode="auto">
              <a:xfrm>
                <a:off x="3808" y="273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0" name="Oval 2406"/>
              <p:cNvSpPr>
                <a:spLocks noChangeArrowheads="1"/>
              </p:cNvSpPr>
              <p:nvPr/>
            </p:nvSpPr>
            <p:spPr bwMode="auto">
              <a:xfrm>
                <a:off x="3813" y="272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1" name="Oval 2407"/>
              <p:cNvSpPr>
                <a:spLocks noChangeArrowheads="1"/>
              </p:cNvSpPr>
              <p:nvPr/>
            </p:nvSpPr>
            <p:spPr bwMode="auto">
              <a:xfrm>
                <a:off x="3818" y="255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2" name="Oval 2408"/>
              <p:cNvSpPr>
                <a:spLocks noChangeArrowheads="1"/>
              </p:cNvSpPr>
              <p:nvPr/>
            </p:nvSpPr>
            <p:spPr bwMode="auto">
              <a:xfrm>
                <a:off x="3823" y="260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3" name="Oval 2409"/>
              <p:cNvSpPr>
                <a:spLocks noChangeArrowheads="1"/>
              </p:cNvSpPr>
              <p:nvPr/>
            </p:nvSpPr>
            <p:spPr bwMode="auto">
              <a:xfrm>
                <a:off x="3828" y="250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4" name="Oval 2410"/>
              <p:cNvSpPr>
                <a:spLocks noChangeArrowheads="1"/>
              </p:cNvSpPr>
              <p:nvPr/>
            </p:nvSpPr>
            <p:spPr bwMode="auto">
              <a:xfrm>
                <a:off x="3832" y="249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5" name="Oval 2411"/>
              <p:cNvSpPr>
                <a:spLocks noChangeArrowheads="1"/>
              </p:cNvSpPr>
              <p:nvPr/>
            </p:nvSpPr>
            <p:spPr bwMode="auto">
              <a:xfrm>
                <a:off x="3837" y="249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6" name="Oval 2412"/>
              <p:cNvSpPr>
                <a:spLocks noChangeArrowheads="1"/>
              </p:cNvSpPr>
              <p:nvPr/>
            </p:nvSpPr>
            <p:spPr bwMode="auto">
              <a:xfrm>
                <a:off x="3842" y="248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7" name="Oval 2413"/>
              <p:cNvSpPr>
                <a:spLocks noChangeArrowheads="1"/>
              </p:cNvSpPr>
              <p:nvPr/>
            </p:nvSpPr>
            <p:spPr bwMode="auto">
              <a:xfrm>
                <a:off x="3847" y="2508"/>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8" name="Oval 2414"/>
              <p:cNvSpPr>
                <a:spLocks noChangeArrowheads="1"/>
              </p:cNvSpPr>
              <p:nvPr/>
            </p:nvSpPr>
            <p:spPr bwMode="auto">
              <a:xfrm>
                <a:off x="3852" y="2744"/>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9" name="Oval 2415"/>
              <p:cNvSpPr>
                <a:spLocks noChangeArrowheads="1"/>
              </p:cNvSpPr>
              <p:nvPr/>
            </p:nvSpPr>
            <p:spPr bwMode="auto">
              <a:xfrm>
                <a:off x="3856" y="246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0" name="Oval 2416"/>
              <p:cNvSpPr>
                <a:spLocks noChangeArrowheads="1"/>
              </p:cNvSpPr>
              <p:nvPr/>
            </p:nvSpPr>
            <p:spPr bwMode="auto">
              <a:xfrm>
                <a:off x="3861" y="247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1" name="Oval 2417"/>
              <p:cNvSpPr>
                <a:spLocks noChangeArrowheads="1"/>
              </p:cNvSpPr>
              <p:nvPr/>
            </p:nvSpPr>
            <p:spPr bwMode="auto">
              <a:xfrm>
                <a:off x="3866" y="245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2" name="Oval 2418"/>
              <p:cNvSpPr>
                <a:spLocks noChangeArrowheads="1"/>
              </p:cNvSpPr>
              <p:nvPr/>
            </p:nvSpPr>
            <p:spPr bwMode="auto">
              <a:xfrm>
                <a:off x="3871" y="2630"/>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3" name="Oval 2419"/>
              <p:cNvSpPr>
                <a:spLocks noChangeArrowheads="1"/>
              </p:cNvSpPr>
              <p:nvPr/>
            </p:nvSpPr>
            <p:spPr bwMode="auto">
              <a:xfrm>
                <a:off x="3875" y="260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4" name="Oval 2420"/>
              <p:cNvSpPr>
                <a:spLocks noChangeArrowheads="1"/>
              </p:cNvSpPr>
              <p:nvPr/>
            </p:nvSpPr>
            <p:spPr bwMode="auto">
              <a:xfrm>
                <a:off x="3880" y="272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5" name="Oval 2421"/>
              <p:cNvSpPr>
                <a:spLocks noChangeArrowheads="1"/>
              </p:cNvSpPr>
              <p:nvPr/>
            </p:nvSpPr>
            <p:spPr bwMode="auto">
              <a:xfrm>
                <a:off x="3885" y="2408"/>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6" name="Oval 2422"/>
              <p:cNvSpPr>
                <a:spLocks noChangeArrowheads="1"/>
              </p:cNvSpPr>
              <p:nvPr/>
            </p:nvSpPr>
            <p:spPr bwMode="auto">
              <a:xfrm>
                <a:off x="3890" y="240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7" name="Oval 2423"/>
              <p:cNvSpPr>
                <a:spLocks noChangeArrowheads="1"/>
              </p:cNvSpPr>
              <p:nvPr/>
            </p:nvSpPr>
            <p:spPr bwMode="auto">
              <a:xfrm>
                <a:off x="3895" y="257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8" name="Oval 2424"/>
              <p:cNvSpPr>
                <a:spLocks noChangeArrowheads="1"/>
              </p:cNvSpPr>
              <p:nvPr/>
            </p:nvSpPr>
            <p:spPr bwMode="auto">
              <a:xfrm>
                <a:off x="3899" y="239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9" name="Oval 2425"/>
              <p:cNvSpPr>
                <a:spLocks noChangeArrowheads="1"/>
              </p:cNvSpPr>
              <p:nvPr/>
            </p:nvSpPr>
            <p:spPr bwMode="auto">
              <a:xfrm>
                <a:off x="3904" y="238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0" name="Oval 2426"/>
              <p:cNvSpPr>
                <a:spLocks noChangeArrowheads="1"/>
              </p:cNvSpPr>
              <p:nvPr/>
            </p:nvSpPr>
            <p:spPr bwMode="auto">
              <a:xfrm>
                <a:off x="3909" y="239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1" name="Oval 2427"/>
              <p:cNvSpPr>
                <a:spLocks noChangeArrowheads="1"/>
              </p:cNvSpPr>
              <p:nvPr/>
            </p:nvSpPr>
            <p:spPr bwMode="auto">
              <a:xfrm>
                <a:off x="3914" y="238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2" name="Oval 2428"/>
              <p:cNvSpPr>
                <a:spLocks noChangeArrowheads="1"/>
              </p:cNvSpPr>
              <p:nvPr/>
            </p:nvSpPr>
            <p:spPr bwMode="auto">
              <a:xfrm>
                <a:off x="3919" y="255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3" name="Oval 2429"/>
              <p:cNvSpPr>
                <a:spLocks noChangeArrowheads="1"/>
              </p:cNvSpPr>
              <p:nvPr/>
            </p:nvSpPr>
            <p:spPr bwMode="auto">
              <a:xfrm>
                <a:off x="3923" y="272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4" name="Oval 2430"/>
              <p:cNvSpPr>
                <a:spLocks noChangeArrowheads="1"/>
              </p:cNvSpPr>
              <p:nvPr/>
            </p:nvSpPr>
            <p:spPr bwMode="auto">
              <a:xfrm>
                <a:off x="3928" y="237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5" name="Oval 2431"/>
              <p:cNvSpPr>
                <a:spLocks noChangeArrowheads="1"/>
              </p:cNvSpPr>
              <p:nvPr/>
            </p:nvSpPr>
            <p:spPr bwMode="auto">
              <a:xfrm>
                <a:off x="3933" y="256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6" name="Oval 2432"/>
              <p:cNvSpPr>
                <a:spLocks noChangeArrowheads="1"/>
              </p:cNvSpPr>
              <p:nvPr/>
            </p:nvSpPr>
            <p:spPr bwMode="auto">
              <a:xfrm>
                <a:off x="3938" y="258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7" name="Oval 2433"/>
              <p:cNvSpPr>
                <a:spLocks noChangeArrowheads="1"/>
              </p:cNvSpPr>
              <p:nvPr/>
            </p:nvSpPr>
            <p:spPr bwMode="auto">
              <a:xfrm>
                <a:off x="3943" y="234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8" name="Oval 2434"/>
              <p:cNvSpPr>
                <a:spLocks noChangeArrowheads="1"/>
              </p:cNvSpPr>
              <p:nvPr/>
            </p:nvSpPr>
            <p:spPr bwMode="auto">
              <a:xfrm>
                <a:off x="3947" y="270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9" name="Oval 2435"/>
              <p:cNvSpPr>
                <a:spLocks noChangeArrowheads="1"/>
              </p:cNvSpPr>
              <p:nvPr/>
            </p:nvSpPr>
            <p:spPr bwMode="auto">
              <a:xfrm>
                <a:off x="3952" y="233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0" name="Oval 2436"/>
              <p:cNvSpPr>
                <a:spLocks noChangeArrowheads="1"/>
              </p:cNvSpPr>
              <p:nvPr/>
            </p:nvSpPr>
            <p:spPr bwMode="auto">
              <a:xfrm>
                <a:off x="3957" y="233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1" name="Oval 2437"/>
              <p:cNvSpPr>
                <a:spLocks noChangeArrowheads="1"/>
              </p:cNvSpPr>
              <p:nvPr/>
            </p:nvSpPr>
            <p:spPr bwMode="auto">
              <a:xfrm>
                <a:off x="3962" y="233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2" name="Oval 2438"/>
              <p:cNvSpPr>
                <a:spLocks noChangeArrowheads="1"/>
              </p:cNvSpPr>
              <p:nvPr/>
            </p:nvSpPr>
            <p:spPr bwMode="auto">
              <a:xfrm>
                <a:off x="3967" y="258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3" name="Oval 2439"/>
              <p:cNvSpPr>
                <a:spLocks noChangeArrowheads="1"/>
              </p:cNvSpPr>
              <p:nvPr/>
            </p:nvSpPr>
            <p:spPr bwMode="auto">
              <a:xfrm>
                <a:off x="3971" y="2801"/>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4" name="Oval 2440"/>
              <p:cNvSpPr>
                <a:spLocks noChangeArrowheads="1"/>
              </p:cNvSpPr>
              <p:nvPr/>
            </p:nvSpPr>
            <p:spPr bwMode="auto">
              <a:xfrm>
                <a:off x="3976" y="2322"/>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5" name="Oval 2441"/>
              <p:cNvSpPr>
                <a:spLocks noChangeArrowheads="1"/>
              </p:cNvSpPr>
              <p:nvPr/>
            </p:nvSpPr>
            <p:spPr bwMode="auto">
              <a:xfrm>
                <a:off x="3981" y="2535"/>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6" name="Oval 2442"/>
              <p:cNvSpPr>
                <a:spLocks noChangeArrowheads="1"/>
              </p:cNvSpPr>
              <p:nvPr/>
            </p:nvSpPr>
            <p:spPr bwMode="auto">
              <a:xfrm>
                <a:off x="3986" y="231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7" name="Oval 2443"/>
              <p:cNvSpPr>
                <a:spLocks noChangeArrowheads="1"/>
              </p:cNvSpPr>
              <p:nvPr/>
            </p:nvSpPr>
            <p:spPr bwMode="auto">
              <a:xfrm>
                <a:off x="3991" y="231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8" name="Oval 2444"/>
              <p:cNvSpPr>
                <a:spLocks noChangeArrowheads="1"/>
              </p:cNvSpPr>
              <p:nvPr/>
            </p:nvSpPr>
            <p:spPr bwMode="auto">
              <a:xfrm>
                <a:off x="3995" y="231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9" name="Oval 2445"/>
              <p:cNvSpPr>
                <a:spLocks noChangeArrowheads="1"/>
              </p:cNvSpPr>
              <p:nvPr/>
            </p:nvSpPr>
            <p:spPr bwMode="auto">
              <a:xfrm>
                <a:off x="4000" y="2826"/>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0" name="Oval 2446"/>
              <p:cNvSpPr>
                <a:spLocks noChangeArrowheads="1"/>
              </p:cNvSpPr>
              <p:nvPr/>
            </p:nvSpPr>
            <p:spPr bwMode="auto">
              <a:xfrm>
                <a:off x="4005" y="255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069" name="Group 2648"/>
            <p:cNvGrpSpPr>
              <a:grpSpLocks/>
            </p:cNvGrpSpPr>
            <p:nvPr/>
          </p:nvGrpSpPr>
          <p:grpSpPr bwMode="auto">
            <a:xfrm>
              <a:off x="3300643" y="3046043"/>
              <a:ext cx="5578474" cy="2535238"/>
              <a:chOff x="814" y="1898"/>
              <a:chExt cx="3514" cy="1597"/>
            </a:xfrm>
          </p:grpSpPr>
          <p:sp>
            <p:nvSpPr>
              <p:cNvPr id="20701" name="Oval 2448"/>
              <p:cNvSpPr>
                <a:spLocks noChangeArrowheads="1"/>
              </p:cNvSpPr>
              <p:nvPr/>
            </p:nvSpPr>
            <p:spPr bwMode="auto">
              <a:xfrm>
                <a:off x="4010" y="258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2" name="Oval 2449"/>
              <p:cNvSpPr>
                <a:spLocks noChangeArrowheads="1"/>
              </p:cNvSpPr>
              <p:nvPr/>
            </p:nvSpPr>
            <p:spPr bwMode="auto">
              <a:xfrm>
                <a:off x="4015" y="2296"/>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3" name="Oval 2450"/>
              <p:cNvSpPr>
                <a:spLocks noChangeArrowheads="1"/>
              </p:cNvSpPr>
              <p:nvPr/>
            </p:nvSpPr>
            <p:spPr bwMode="auto">
              <a:xfrm>
                <a:off x="4019" y="229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4" name="Oval 2451"/>
              <p:cNvSpPr>
                <a:spLocks noChangeArrowheads="1"/>
              </p:cNvSpPr>
              <p:nvPr/>
            </p:nvSpPr>
            <p:spPr bwMode="auto">
              <a:xfrm>
                <a:off x="4024" y="256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5" name="Oval 2452"/>
              <p:cNvSpPr>
                <a:spLocks noChangeArrowheads="1"/>
              </p:cNvSpPr>
              <p:nvPr/>
            </p:nvSpPr>
            <p:spPr bwMode="auto">
              <a:xfrm>
                <a:off x="4029" y="228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6" name="Oval 2453"/>
              <p:cNvSpPr>
                <a:spLocks noChangeArrowheads="1"/>
              </p:cNvSpPr>
              <p:nvPr/>
            </p:nvSpPr>
            <p:spPr bwMode="auto">
              <a:xfrm>
                <a:off x="4034" y="228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7" name="Oval 2454"/>
              <p:cNvSpPr>
                <a:spLocks noChangeArrowheads="1"/>
              </p:cNvSpPr>
              <p:nvPr/>
            </p:nvSpPr>
            <p:spPr bwMode="auto">
              <a:xfrm>
                <a:off x="4039" y="2275"/>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8" name="Oval 2455"/>
              <p:cNvSpPr>
                <a:spLocks noChangeArrowheads="1"/>
              </p:cNvSpPr>
              <p:nvPr/>
            </p:nvSpPr>
            <p:spPr bwMode="auto">
              <a:xfrm>
                <a:off x="4043" y="227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9" name="Oval 2456"/>
              <p:cNvSpPr>
                <a:spLocks noChangeArrowheads="1"/>
              </p:cNvSpPr>
              <p:nvPr/>
            </p:nvSpPr>
            <p:spPr bwMode="auto">
              <a:xfrm>
                <a:off x="4048" y="240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0" name="Oval 2457"/>
              <p:cNvSpPr>
                <a:spLocks noChangeArrowheads="1"/>
              </p:cNvSpPr>
              <p:nvPr/>
            </p:nvSpPr>
            <p:spPr bwMode="auto">
              <a:xfrm>
                <a:off x="4053" y="2373"/>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1" name="Oval 2458"/>
              <p:cNvSpPr>
                <a:spLocks noChangeArrowheads="1"/>
              </p:cNvSpPr>
              <p:nvPr/>
            </p:nvSpPr>
            <p:spPr bwMode="auto">
              <a:xfrm>
                <a:off x="4058" y="225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2" name="Oval 2459"/>
              <p:cNvSpPr>
                <a:spLocks noChangeArrowheads="1"/>
              </p:cNvSpPr>
              <p:nvPr/>
            </p:nvSpPr>
            <p:spPr bwMode="auto">
              <a:xfrm>
                <a:off x="4062" y="225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3" name="Oval 2460"/>
              <p:cNvSpPr>
                <a:spLocks noChangeArrowheads="1"/>
              </p:cNvSpPr>
              <p:nvPr/>
            </p:nvSpPr>
            <p:spPr bwMode="auto">
              <a:xfrm>
                <a:off x="4067" y="225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4" name="Oval 2461"/>
              <p:cNvSpPr>
                <a:spLocks noChangeArrowheads="1"/>
              </p:cNvSpPr>
              <p:nvPr/>
            </p:nvSpPr>
            <p:spPr bwMode="auto">
              <a:xfrm>
                <a:off x="4072" y="2549"/>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5" name="Oval 2462"/>
              <p:cNvSpPr>
                <a:spLocks noChangeArrowheads="1"/>
              </p:cNvSpPr>
              <p:nvPr/>
            </p:nvSpPr>
            <p:spPr bwMode="auto">
              <a:xfrm>
                <a:off x="4077" y="237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6" name="Oval 2463"/>
              <p:cNvSpPr>
                <a:spLocks noChangeArrowheads="1"/>
              </p:cNvSpPr>
              <p:nvPr/>
            </p:nvSpPr>
            <p:spPr bwMode="auto">
              <a:xfrm>
                <a:off x="4082" y="2229"/>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7" name="Oval 2464"/>
              <p:cNvSpPr>
                <a:spLocks noChangeArrowheads="1"/>
              </p:cNvSpPr>
              <p:nvPr/>
            </p:nvSpPr>
            <p:spPr bwMode="auto">
              <a:xfrm>
                <a:off x="4086" y="219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8" name="Oval 2465"/>
              <p:cNvSpPr>
                <a:spLocks noChangeArrowheads="1"/>
              </p:cNvSpPr>
              <p:nvPr/>
            </p:nvSpPr>
            <p:spPr bwMode="auto">
              <a:xfrm>
                <a:off x="4091" y="218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9" name="Oval 2466"/>
              <p:cNvSpPr>
                <a:spLocks noChangeArrowheads="1"/>
              </p:cNvSpPr>
              <p:nvPr/>
            </p:nvSpPr>
            <p:spPr bwMode="auto">
              <a:xfrm>
                <a:off x="4096" y="216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0" name="Oval 2467"/>
              <p:cNvSpPr>
                <a:spLocks noChangeArrowheads="1"/>
              </p:cNvSpPr>
              <p:nvPr/>
            </p:nvSpPr>
            <p:spPr bwMode="auto">
              <a:xfrm>
                <a:off x="4101" y="2165"/>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1" name="Oval 2468"/>
              <p:cNvSpPr>
                <a:spLocks noChangeArrowheads="1"/>
              </p:cNvSpPr>
              <p:nvPr/>
            </p:nvSpPr>
            <p:spPr bwMode="auto">
              <a:xfrm>
                <a:off x="4106" y="215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2" name="Oval 2469"/>
              <p:cNvSpPr>
                <a:spLocks noChangeArrowheads="1"/>
              </p:cNvSpPr>
              <p:nvPr/>
            </p:nvSpPr>
            <p:spPr bwMode="auto">
              <a:xfrm>
                <a:off x="4110" y="213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3" name="Oval 2470"/>
              <p:cNvSpPr>
                <a:spLocks noChangeArrowheads="1"/>
              </p:cNvSpPr>
              <p:nvPr/>
            </p:nvSpPr>
            <p:spPr bwMode="auto">
              <a:xfrm>
                <a:off x="4115" y="213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4" name="Oval 2471"/>
              <p:cNvSpPr>
                <a:spLocks noChangeArrowheads="1"/>
              </p:cNvSpPr>
              <p:nvPr/>
            </p:nvSpPr>
            <p:spPr bwMode="auto">
              <a:xfrm>
                <a:off x="4120" y="213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5" name="Oval 2472"/>
              <p:cNvSpPr>
                <a:spLocks noChangeArrowheads="1"/>
              </p:cNvSpPr>
              <p:nvPr/>
            </p:nvSpPr>
            <p:spPr bwMode="auto">
              <a:xfrm>
                <a:off x="4125" y="2295"/>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6" name="Oval 2473"/>
              <p:cNvSpPr>
                <a:spLocks noChangeArrowheads="1"/>
              </p:cNvSpPr>
              <p:nvPr/>
            </p:nvSpPr>
            <p:spPr bwMode="auto">
              <a:xfrm>
                <a:off x="4130" y="228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7" name="Oval 2474"/>
              <p:cNvSpPr>
                <a:spLocks noChangeArrowheads="1"/>
              </p:cNvSpPr>
              <p:nvPr/>
            </p:nvSpPr>
            <p:spPr bwMode="auto">
              <a:xfrm>
                <a:off x="4134" y="226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8" name="Oval 2475"/>
              <p:cNvSpPr>
                <a:spLocks noChangeArrowheads="1"/>
              </p:cNvSpPr>
              <p:nvPr/>
            </p:nvSpPr>
            <p:spPr bwMode="auto">
              <a:xfrm>
                <a:off x="4139" y="208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9" name="Oval 2476"/>
              <p:cNvSpPr>
                <a:spLocks noChangeArrowheads="1"/>
              </p:cNvSpPr>
              <p:nvPr/>
            </p:nvSpPr>
            <p:spPr bwMode="auto">
              <a:xfrm>
                <a:off x="4144" y="205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0" name="Oval 2477"/>
              <p:cNvSpPr>
                <a:spLocks noChangeArrowheads="1"/>
              </p:cNvSpPr>
              <p:nvPr/>
            </p:nvSpPr>
            <p:spPr bwMode="auto">
              <a:xfrm>
                <a:off x="4149" y="223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1" name="Oval 2478"/>
              <p:cNvSpPr>
                <a:spLocks noChangeArrowheads="1"/>
              </p:cNvSpPr>
              <p:nvPr/>
            </p:nvSpPr>
            <p:spPr bwMode="auto">
              <a:xfrm>
                <a:off x="4154" y="221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2" name="Oval 2479"/>
              <p:cNvSpPr>
                <a:spLocks noChangeArrowheads="1"/>
              </p:cNvSpPr>
              <p:nvPr/>
            </p:nvSpPr>
            <p:spPr bwMode="auto">
              <a:xfrm>
                <a:off x="4158" y="221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3" name="Oval 2480"/>
              <p:cNvSpPr>
                <a:spLocks noChangeArrowheads="1"/>
              </p:cNvSpPr>
              <p:nvPr/>
            </p:nvSpPr>
            <p:spPr bwMode="auto">
              <a:xfrm>
                <a:off x="4163" y="217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4" name="Oval 2481"/>
              <p:cNvSpPr>
                <a:spLocks noChangeArrowheads="1"/>
              </p:cNvSpPr>
              <p:nvPr/>
            </p:nvSpPr>
            <p:spPr bwMode="auto">
              <a:xfrm>
                <a:off x="4168" y="2199"/>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5" name="Oval 2482"/>
              <p:cNvSpPr>
                <a:spLocks noChangeArrowheads="1"/>
              </p:cNvSpPr>
              <p:nvPr/>
            </p:nvSpPr>
            <p:spPr bwMode="auto">
              <a:xfrm>
                <a:off x="4173" y="2216"/>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6" name="Oval 2483"/>
              <p:cNvSpPr>
                <a:spLocks noChangeArrowheads="1"/>
              </p:cNvSpPr>
              <p:nvPr/>
            </p:nvSpPr>
            <p:spPr bwMode="auto">
              <a:xfrm>
                <a:off x="4178" y="2143"/>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7" name="Oval 2484"/>
              <p:cNvSpPr>
                <a:spLocks noChangeArrowheads="1"/>
              </p:cNvSpPr>
              <p:nvPr/>
            </p:nvSpPr>
            <p:spPr bwMode="auto">
              <a:xfrm>
                <a:off x="4182" y="2137"/>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8" name="Oval 2485"/>
              <p:cNvSpPr>
                <a:spLocks noChangeArrowheads="1"/>
              </p:cNvSpPr>
              <p:nvPr/>
            </p:nvSpPr>
            <p:spPr bwMode="auto">
              <a:xfrm>
                <a:off x="4187" y="2150"/>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9" name="Oval 2486"/>
              <p:cNvSpPr>
                <a:spLocks noChangeArrowheads="1"/>
              </p:cNvSpPr>
              <p:nvPr/>
            </p:nvSpPr>
            <p:spPr bwMode="auto">
              <a:xfrm>
                <a:off x="4192" y="214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0" name="Oval 2487"/>
              <p:cNvSpPr>
                <a:spLocks noChangeArrowheads="1"/>
              </p:cNvSpPr>
              <p:nvPr/>
            </p:nvSpPr>
            <p:spPr bwMode="auto">
              <a:xfrm>
                <a:off x="4197" y="2092"/>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1" name="Oval 2488"/>
              <p:cNvSpPr>
                <a:spLocks noChangeArrowheads="1"/>
              </p:cNvSpPr>
              <p:nvPr/>
            </p:nvSpPr>
            <p:spPr bwMode="auto">
              <a:xfrm>
                <a:off x="4202" y="214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2" name="Oval 2489"/>
              <p:cNvSpPr>
                <a:spLocks noChangeArrowheads="1"/>
              </p:cNvSpPr>
              <p:nvPr/>
            </p:nvSpPr>
            <p:spPr bwMode="auto">
              <a:xfrm>
                <a:off x="4206" y="2091"/>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3" name="Oval 2490"/>
              <p:cNvSpPr>
                <a:spLocks noChangeArrowheads="1"/>
              </p:cNvSpPr>
              <p:nvPr/>
            </p:nvSpPr>
            <p:spPr bwMode="auto">
              <a:xfrm>
                <a:off x="4211" y="2136"/>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4" name="Oval 2491"/>
              <p:cNvSpPr>
                <a:spLocks noChangeArrowheads="1"/>
              </p:cNvSpPr>
              <p:nvPr/>
            </p:nvSpPr>
            <p:spPr bwMode="auto">
              <a:xfrm>
                <a:off x="4216" y="208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5" name="Oval 2492"/>
              <p:cNvSpPr>
                <a:spLocks noChangeArrowheads="1"/>
              </p:cNvSpPr>
              <p:nvPr/>
            </p:nvSpPr>
            <p:spPr bwMode="auto">
              <a:xfrm>
                <a:off x="4221" y="213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6" name="Oval 2493"/>
              <p:cNvSpPr>
                <a:spLocks noChangeArrowheads="1"/>
              </p:cNvSpPr>
              <p:nvPr/>
            </p:nvSpPr>
            <p:spPr bwMode="auto">
              <a:xfrm>
                <a:off x="4226" y="2142"/>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7" name="Oval 2494"/>
              <p:cNvSpPr>
                <a:spLocks noChangeArrowheads="1"/>
              </p:cNvSpPr>
              <p:nvPr/>
            </p:nvSpPr>
            <p:spPr bwMode="auto">
              <a:xfrm>
                <a:off x="4230" y="2134"/>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8" name="Oval 2495"/>
              <p:cNvSpPr>
                <a:spLocks noChangeArrowheads="1"/>
              </p:cNvSpPr>
              <p:nvPr/>
            </p:nvSpPr>
            <p:spPr bwMode="auto">
              <a:xfrm>
                <a:off x="4235" y="2127"/>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9" name="Oval 2496"/>
              <p:cNvSpPr>
                <a:spLocks noChangeArrowheads="1"/>
              </p:cNvSpPr>
              <p:nvPr/>
            </p:nvSpPr>
            <p:spPr bwMode="auto">
              <a:xfrm>
                <a:off x="4240" y="2130"/>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0" name="Oval 2497"/>
              <p:cNvSpPr>
                <a:spLocks noChangeArrowheads="1"/>
              </p:cNvSpPr>
              <p:nvPr/>
            </p:nvSpPr>
            <p:spPr bwMode="auto">
              <a:xfrm>
                <a:off x="4245" y="211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1" name="Oval 2498"/>
              <p:cNvSpPr>
                <a:spLocks noChangeArrowheads="1"/>
              </p:cNvSpPr>
              <p:nvPr/>
            </p:nvSpPr>
            <p:spPr bwMode="auto">
              <a:xfrm>
                <a:off x="4249" y="2058"/>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2" name="Oval 2499"/>
              <p:cNvSpPr>
                <a:spLocks noChangeArrowheads="1"/>
              </p:cNvSpPr>
              <p:nvPr/>
            </p:nvSpPr>
            <p:spPr bwMode="auto">
              <a:xfrm>
                <a:off x="4254" y="209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3" name="Oval 2500"/>
              <p:cNvSpPr>
                <a:spLocks noChangeArrowheads="1"/>
              </p:cNvSpPr>
              <p:nvPr/>
            </p:nvSpPr>
            <p:spPr bwMode="auto">
              <a:xfrm>
                <a:off x="4259" y="2077"/>
                <a:ext cx="30"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4" name="Oval 2501"/>
              <p:cNvSpPr>
                <a:spLocks noChangeArrowheads="1"/>
              </p:cNvSpPr>
              <p:nvPr/>
            </p:nvSpPr>
            <p:spPr bwMode="auto">
              <a:xfrm>
                <a:off x="4264" y="2084"/>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5" name="Oval 2502"/>
              <p:cNvSpPr>
                <a:spLocks noChangeArrowheads="1"/>
              </p:cNvSpPr>
              <p:nvPr/>
            </p:nvSpPr>
            <p:spPr bwMode="auto">
              <a:xfrm>
                <a:off x="4269" y="2061"/>
                <a:ext cx="30"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6" name="Oval 2503"/>
              <p:cNvSpPr>
                <a:spLocks noChangeArrowheads="1"/>
              </p:cNvSpPr>
              <p:nvPr/>
            </p:nvSpPr>
            <p:spPr bwMode="auto">
              <a:xfrm>
                <a:off x="4273" y="2073"/>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7" name="Oval 2504"/>
              <p:cNvSpPr>
                <a:spLocks noChangeArrowheads="1"/>
              </p:cNvSpPr>
              <p:nvPr/>
            </p:nvSpPr>
            <p:spPr bwMode="auto">
              <a:xfrm>
                <a:off x="4278" y="198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8" name="Oval 2505"/>
              <p:cNvSpPr>
                <a:spLocks noChangeArrowheads="1"/>
              </p:cNvSpPr>
              <p:nvPr/>
            </p:nvSpPr>
            <p:spPr bwMode="auto">
              <a:xfrm>
                <a:off x="4283" y="1974"/>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9" name="Oval 2506"/>
              <p:cNvSpPr>
                <a:spLocks noChangeArrowheads="1"/>
              </p:cNvSpPr>
              <p:nvPr/>
            </p:nvSpPr>
            <p:spPr bwMode="auto">
              <a:xfrm>
                <a:off x="4288" y="1939"/>
                <a:ext cx="31" cy="3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0" name="Oval 2507"/>
              <p:cNvSpPr>
                <a:spLocks noChangeArrowheads="1"/>
              </p:cNvSpPr>
              <p:nvPr/>
            </p:nvSpPr>
            <p:spPr bwMode="auto">
              <a:xfrm>
                <a:off x="4293" y="1919"/>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1" name="Oval 2508"/>
              <p:cNvSpPr>
                <a:spLocks noChangeArrowheads="1"/>
              </p:cNvSpPr>
              <p:nvPr/>
            </p:nvSpPr>
            <p:spPr bwMode="auto">
              <a:xfrm>
                <a:off x="4297" y="1898"/>
                <a:ext cx="31" cy="31"/>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2" name="Rectangle 2509"/>
              <p:cNvSpPr>
                <a:spLocks noChangeArrowheads="1"/>
              </p:cNvSpPr>
              <p:nvPr/>
            </p:nvSpPr>
            <p:spPr bwMode="auto">
              <a:xfrm>
                <a:off x="814" y="346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3" name="Rectangle 2510"/>
              <p:cNvSpPr>
                <a:spLocks noChangeArrowheads="1"/>
              </p:cNvSpPr>
              <p:nvPr/>
            </p:nvSpPr>
            <p:spPr bwMode="auto">
              <a:xfrm>
                <a:off x="819" y="346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4" name="Rectangle 2511"/>
              <p:cNvSpPr>
                <a:spLocks noChangeArrowheads="1"/>
              </p:cNvSpPr>
              <p:nvPr/>
            </p:nvSpPr>
            <p:spPr bwMode="auto">
              <a:xfrm>
                <a:off x="824" y="343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5" name="Rectangle 2512"/>
              <p:cNvSpPr>
                <a:spLocks noChangeArrowheads="1"/>
              </p:cNvSpPr>
              <p:nvPr/>
            </p:nvSpPr>
            <p:spPr bwMode="auto">
              <a:xfrm>
                <a:off x="829" y="339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6" name="Rectangle 2513"/>
              <p:cNvSpPr>
                <a:spLocks noChangeArrowheads="1"/>
              </p:cNvSpPr>
              <p:nvPr/>
            </p:nvSpPr>
            <p:spPr bwMode="auto">
              <a:xfrm>
                <a:off x="834" y="335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7" name="Rectangle 2514"/>
              <p:cNvSpPr>
                <a:spLocks noChangeArrowheads="1"/>
              </p:cNvSpPr>
              <p:nvPr/>
            </p:nvSpPr>
            <p:spPr bwMode="auto">
              <a:xfrm>
                <a:off x="838" y="330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8" name="Rectangle 2515"/>
              <p:cNvSpPr>
                <a:spLocks noChangeArrowheads="1"/>
              </p:cNvSpPr>
              <p:nvPr/>
            </p:nvSpPr>
            <p:spPr bwMode="auto">
              <a:xfrm>
                <a:off x="843" y="325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9" name="Rectangle 2516"/>
              <p:cNvSpPr>
                <a:spLocks noChangeArrowheads="1"/>
              </p:cNvSpPr>
              <p:nvPr/>
            </p:nvSpPr>
            <p:spPr bwMode="auto">
              <a:xfrm>
                <a:off x="848" y="324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0" name="Rectangle 2517"/>
              <p:cNvSpPr>
                <a:spLocks noChangeArrowheads="1"/>
              </p:cNvSpPr>
              <p:nvPr/>
            </p:nvSpPr>
            <p:spPr bwMode="auto">
              <a:xfrm>
                <a:off x="853" y="324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1" name="Rectangle 2518"/>
              <p:cNvSpPr>
                <a:spLocks noChangeArrowheads="1"/>
              </p:cNvSpPr>
              <p:nvPr/>
            </p:nvSpPr>
            <p:spPr bwMode="auto">
              <a:xfrm>
                <a:off x="858" y="321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2" name="Rectangle 2519"/>
              <p:cNvSpPr>
                <a:spLocks noChangeArrowheads="1"/>
              </p:cNvSpPr>
              <p:nvPr/>
            </p:nvSpPr>
            <p:spPr bwMode="auto">
              <a:xfrm>
                <a:off x="862" y="320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3" name="Rectangle 2520"/>
              <p:cNvSpPr>
                <a:spLocks noChangeArrowheads="1"/>
              </p:cNvSpPr>
              <p:nvPr/>
            </p:nvSpPr>
            <p:spPr bwMode="auto">
              <a:xfrm>
                <a:off x="867" y="320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4" name="Rectangle 2521"/>
              <p:cNvSpPr>
                <a:spLocks noChangeArrowheads="1"/>
              </p:cNvSpPr>
              <p:nvPr/>
            </p:nvSpPr>
            <p:spPr bwMode="auto">
              <a:xfrm>
                <a:off x="872" y="319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5" name="Rectangle 2522"/>
              <p:cNvSpPr>
                <a:spLocks noChangeArrowheads="1"/>
              </p:cNvSpPr>
              <p:nvPr/>
            </p:nvSpPr>
            <p:spPr bwMode="auto">
              <a:xfrm>
                <a:off x="877" y="319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6" name="Rectangle 2523"/>
              <p:cNvSpPr>
                <a:spLocks noChangeArrowheads="1"/>
              </p:cNvSpPr>
              <p:nvPr/>
            </p:nvSpPr>
            <p:spPr bwMode="auto">
              <a:xfrm>
                <a:off x="882" y="318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7" name="Rectangle 2524"/>
              <p:cNvSpPr>
                <a:spLocks noChangeArrowheads="1"/>
              </p:cNvSpPr>
              <p:nvPr/>
            </p:nvSpPr>
            <p:spPr bwMode="auto">
              <a:xfrm>
                <a:off x="886" y="318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8" name="Rectangle 2525"/>
              <p:cNvSpPr>
                <a:spLocks noChangeArrowheads="1"/>
              </p:cNvSpPr>
              <p:nvPr/>
            </p:nvSpPr>
            <p:spPr bwMode="auto">
              <a:xfrm>
                <a:off x="891" y="317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9" name="Rectangle 2526"/>
              <p:cNvSpPr>
                <a:spLocks noChangeArrowheads="1"/>
              </p:cNvSpPr>
              <p:nvPr/>
            </p:nvSpPr>
            <p:spPr bwMode="auto">
              <a:xfrm>
                <a:off x="896" y="316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0" name="Rectangle 2527"/>
              <p:cNvSpPr>
                <a:spLocks noChangeArrowheads="1"/>
              </p:cNvSpPr>
              <p:nvPr/>
            </p:nvSpPr>
            <p:spPr bwMode="auto">
              <a:xfrm>
                <a:off x="901" y="316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1" name="Rectangle 2528"/>
              <p:cNvSpPr>
                <a:spLocks noChangeArrowheads="1"/>
              </p:cNvSpPr>
              <p:nvPr/>
            </p:nvSpPr>
            <p:spPr bwMode="auto">
              <a:xfrm>
                <a:off x="906" y="316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2" name="Rectangle 2529"/>
              <p:cNvSpPr>
                <a:spLocks noChangeArrowheads="1"/>
              </p:cNvSpPr>
              <p:nvPr/>
            </p:nvSpPr>
            <p:spPr bwMode="auto">
              <a:xfrm>
                <a:off x="910" y="315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3" name="Rectangle 2530"/>
              <p:cNvSpPr>
                <a:spLocks noChangeArrowheads="1"/>
              </p:cNvSpPr>
              <p:nvPr/>
            </p:nvSpPr>
            <p:spPr bwMode="auto">
              <a:xfrm>
                <a:off x="915" y="315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4" name="Rectangle 2531"/>
              <p:cNvSpPr>
                <a:spLocks noChangeArrowheads="1"/>
              </p:cNvSpPr>
              <p:nvPr/>
            </p:nvSpPr>
            <p:spPr bwMode="auto">
              <a:xfrm>
                <a:off x="920" y="314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5" name="Rectangle 2532"/>
              <p:cNvSpPr>
                <a:spLocks noChangeArrowheads="1"/>
              </p:cNvSpPr>
              <p:nvPr/>
            </p:nvSpPr>
            <p:spPr bwMode="auto">
              <a:xfrm>
                <a:off x="925" y="314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6" name="Rectangle 2533"/>
              <p:cNvSpPr>
                <a:spLocks noChangeArrowheads="1"/>
              </p:cNvSpPr>
              <p:nvPr/>
            </p:nvSpPr>
            <p:spPr bwMode="auto">
              <a:xfrm>
                <a:off x="930" y="314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7" name="Rectangle 2534"/>
              <p:cNvSpPr>
                <a:spLocks noChangeArrowheads="1"/>
              </p:cNvSpPr>
              <p:nvPr/>
            </p:nvSpPr>
            <p:spPr bwMode="auto">
              <a:xfrm>
                <a:off x="934" y="313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8" name="Rectangle 2535"/>
              <p:cNvSpPr>
                <a:spLocks noChangeArrowheads="1"/>
              </p:cNvSpPr>
              <p:nvPr/>
            </p:nvSpPr>
            <p:spPr bwMode="auto">
              <a:xfrm>
                <a:off x="939" y="313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9" name="Rectangle 2536"/>
              <p:cNvSpPr>
                <a:spLocks noChangeArrowheads="1"/>
              </p:cNvSpPr>
              <p:nvPr/>
            </p:nvSpPr>
            <p:spPr bwMode="auto">
              <a:xfrm>
                <a:off x="944" y="313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0" name="Rectangle 2537"/>
              <p:cNvSpPr>
                <a:spLocks noChangeArrowheads="1"/>
              </p:cNvSpPr>
              <p:nvPr/>
            </p:nvSpPr>
            <p:spPr bwMode="auto">
              <a:xfrm>
                <a:off x="949" y="313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1" name="Rectangle 2538"/>
              <p:cNvSpPr>
                <a:spLocks noChangeArrowheads="1"/>
              </p:cNvSpPr>
              <p:nvPr/>
            </p:nvSpPr>
            <p:spPr bwMode="auto">
              <a:xfrm>
                <a:off x="954" y="313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2" name="Rectangle 2539"/>
              <p:cNvSpPr>
                <a:spLocks noChangeArrowheads="1"/>
              </p:cNvSpPr>
              <p:nvPr/>
            </p:nvSpPr>
            <p:spPr bwMode="auto">
              <a:xfrm>
                <a:off x="958" y="313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3" name="Rectangle 2540"/>
              <p:cNvSpPr>
                <a:spLocks noChangeArrowheads="1"/>
              </p:cNvSpPr>
              <p:nvPr/>
            </p:nvSpPr>
            <p:spPr bwMode="auto">
              <a:xfrm>
                <a:off x="963" y="313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4" name="Rectangle 2541"/>
              <p:cNvSpPr>
                <a:spLocks noChangeArrowheads="1"/>
              </p:cNvSpPr>
              <p:nvPr/>
            </p:nvSpPr>
            <p:spPr bwMode="auto">
              <a:xfrm>
                <a:off x="968" y="313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5" name="Rectangle 2542"/>
              <p:cNvSpPr>
                <a:spLocks noChangeArrowheads="1"/>
              </p:cNvSpPr>
              <p:nvPr/>
            </p:nvSpPr>
            <p:spPr bwMode="auto">
              <a:xfrm>
                <a:off x="973" y="312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6" name="Rectangle 2543"/>
              <p:cNvSpPr>
                <a:spLocks noChangeArrowheads="1"/>
              </p:cNvSpPr>
              <p:nvPr/>
            </p:nvSpPr>
            <p:spPr bwMode="auto">
              <a:xfrm>
                <a:off x="978" y="312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7" name="Rectangle 2544"/>
              <p:cNvSpPr>
                <a:spLocks noChangeArrowheads="1"/>
              </p:cNvSpPr>
              <p:nvPr/>
            </p:nvSpPr>
            <p:spPr bwMode="auto">
              <a:xfrm>
                <a:off x="982" y="312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8" name="Rectangle 2545"/>
              <p:cNvSpPr>
                <a:spLocks noChangeArrowheads="1"/>
              </p:cNvSpPr>
              <p:nvPr/>
            </p:nvSpPr>
            <p:spPr bwMode="auto">
              <a:xfrm>
                <a:off x="987" y="312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9" name="Rectangle 2546"/>
              <p:cNvSpPr>
                <a:spLocks noChangeArrowheads="1"/>
              </p:cNvSpPr>
              <p:nvPr/>
            </p:nvSpPr>
            <p:spPr bwMode="auto">
              <a:xfrm>
                <a:off x="992" y="312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0" name="Rectangle 2547"/>
              <p:cNvSpPr>
                <a:spLocks noChangeArrowheads="1"/>
              </p:cNvSpPr>
              <p:nvPr/>
            </p:nvSpPr>
            <p:spPr bwMode="auto">
              <a:xfrm>
                <a:off x="997" y="312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1" name="Rectangle 2548"/>
              <p:cNvSpPr>
                <a:spLocks noChangeArrowheads="1"/>
              </p:cNvSpPr>
              <p:nvPr/>
            </p:nvSpPr>
            <p:spPr bwMode="auto">
              <a:xfrm>
                <a:off x="1001" y="312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2" name="Rectangle 2549"/>
              <p:cNvSpPr>
                <a:spLocks noChangeArrowheads="1"/>
              </p:cNvSpPr>
              <p:nvPr/>
            </p:nvSpPr>
            <p:spPr bwMode="auto">
              <a:xfrm>
                <a:off x="1006" y="312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3" name="Rectangle 2550"/>
              <p:cNvSpPr>
                <a:spLocks noChangeArrowheads="1"/>
              </p:cNvSpPr>
              <p:nvPr/>
            </p:nvSpPr>
            <p:spPr bwMode="auto">
              <a:xfrm>
                <a:off x="1011" y="311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4" name="Rectangle 2551"/>
              <p:cNvSpPr>
                <a:spLocks noChangeArrowheads="1"/>
              </p:cNvSpPr>
              <p:nvPr/>
            </p:nvSpPr>
            <p:spPr bwMode="auto">
              <a:xfrm>
                <a:off x="1016" y="311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5" name="Rectangle 2552"/>
              <p:cNvSpPr>
                <a:spLocks noChangeArrowheads="1"/>
              </p:cNvSpPr>
              <p:nvPr/>
            </p:nvSpPr>
            <p:spPr bwMode="auto">
              <a:xfrm>
                <a:off x="1021" y="311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6" name="Rectangle 2553"/>
              <p:cNvSpPr>
                <a:spLocks noChangeArrowheads="1"/>
              </p:cNvSpPr>
              <p:nvPr/>
            </p:nvSpPr>
            <p:spPr bwMode="auto">
              <a:xfrm>
                <a:off x="1025" y="310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7" name="Rectangle 2554"/>
              <p:cNvSpPr>
                <a:spLocks noChangeArrowheads="1"/>
              </p:cNvSpPr>
              <p:nvPr/>
            </p:nvSpPr>
            <p:spPr bwMode="auto">
              <a:xfrm>
                <a:off x="1030" y="310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8" name="Rectangle 2555"/>
              <p:cNvSpPr>
                <a:spLocks noChangeArrowheads="1"/>
              </p:cNvSpPr>
              <p:nvPr/>
            </p:nvSpPr>
            <p:spPr bwMode="auto">
              <a:xfrm>
                <a:off x="1035" y="309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9" name="Rectangle 2556"/>
              <p:cNvSpPr>
                <a:spLocks noChangeArrowheads="1"/>
              </p:cNvSpPr>
              <p:nvPr/>
            </p:nvSpPr>
            <p:spPr bwMode="auto">
              <a:xfrm>
                <a:off x="1040" y="309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0" name="Rectangle 2557"/>
              <p:cNvSpPr>
                <a:spLocks noChangeArrowheads="1"/>
              </p:cNvSpPr>
              <p:nvPr/>
            </p:nvSpPr>
            <p:spPr bwMode="auto">
              <a:xfrm>
                <a:off x="1045" y="309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1" name="Rectangle 2558"/>
              <p:cNvSpPr>
                <a:spLocks noChangeArrowheads="1"/>
              </p:cNvSpPr>
              <p:nvPr/>
            </p:nvSpPr>
            <p:spPr bwMode="auto">
              <a:xfrm>
                <a:off x="1049" y="309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2" name="Rectangle 2559"/>
              <p:cNvSpPr>
                <a:spLocks noChangeArrowheads="1"/>
              </p:cNvSpPr>
              <p:nvPr/>
            </p:nvSpPr>
            <p:spPr bwMode="auto">
              <a:xfrm>
                <a:off x="1054" y="308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3" name="Rectangle 2560"/>
              <p:cNvSpPr>
                <a:spLocks noChangeArrowheads="1"/>
              </p:cNvSpPr>
              <p:nvPr/>
            </p:nvSpPr>
            <p:spPr bwMode="auto">
              <a:xfrm>
                <a:off x="1059" y="306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4" name="Rectangle 2561"/>
              <p:cNvSpPr>
                <a:spLocks noChangeArrowheads="1"/>
              </p:cNvSpPr>
              <p:nvPr/>
            </p:nvSpPr>
            <p:spPr bwMode="auto">
              <a:xfrm>
                <a:off x="1064" y="306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5" name="Rectangle 2562"/>
              <p:cNvSpPr>
                <a:spLocks noChangeArrowheads="1"/>
              </p:cNvSpPr>
              <p:nvPr/>
            </p:nvSpPr>
            <p:spPr bwMode="auto">
              <a:xfrm>
                <a:off x="1069" y="306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6" name="Rectangle 2563"/>
              <p:cNvSpPr>
                <a:spLocks noChangeArrowheads="1"/>
              </p:cNvSpPr>
              <p:nvPr/>
            </p:nvSpPr>
            <p:spPr bwMode="auto">
              <a:xfrm>
                <a:off x="1073" y="306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7" name="Rectangle 2564"/>
              <p:cNvSpPr>
                <a:spLocks noChangeArrowheads="1"/>
              </p:cNvSpPr>
              <p:nvPr/>
            </p:nvSpPr>
            <p:spPr bwMode="auto">
              <a:xfrm>
                <a:off x="1078" y="305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8" name="Rectangle 2565"/>
              <p:cNvSpPr>
                <a:spLocks noChangeArrowheads="1"/>
              </p:cNvSpPr>
              <p:nvPr/>
            </p:nvSpPr>
            <p:spPr bwMode="auto">
              <a:xfrm>
                <a:off x="1083" y="305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9" name="Rectangle 2566"/>
              <p:cNvSpPr>
                <a:spLocks noChangeArrowheads="1"/>
              </p:cNvSpPr>
              <p:nvPr/>
            </p:nvSpPr>
            <p:spPr bwMode="auto">
              <a:xfrm>
                <a:off x="1088" y="305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0" name="Rectangle 2567"/>
              <p:cNvSpPr>
                <a:spLocks noChangeArrowheads="1"/>
              </p:cNvSpPr>
              <p:nvPr/>
            </p:nvSpPr>
            <p:spPr bwMode="auto">
              <a:xfrm>
                <a:off x="1093" y="304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1" name="Rectangle 2568"/>
              <p:cNvSpPr>
                <a:spLocks noChangeArrowheads="1"/>
              </p:cNvSpPr>
              <p:nvPr/>
            </p:nvSpPr>
            <p:spPr bwMode="auto">
              <a:xfrm>
                <a:off x="1097" y="304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2" name="Rectangle 2569"/>
              <p:cNvSpPr>
                <a:spLocks noChangeArrowheads="1"/>
              </p:cNvSpPr>
              <p:nvPr/>
            </p:nvSpPr>
            <p:spPr bwMode="auto">
              <a:xfrm>
                <a:off x="1102" y="304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3" name="Rectangle 2570"/>
              <p:cNvSpPr>
                <a:spLocks noChangeArrowheads="1"/>
              </p:cNvSpPr>
              <p:nvPr/>
            </p:nvSpPr>
            <p:spPr bwMode="auto">
              <a:xfrm>
                <a:off x="1107" y="304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4" name="Rectangle 2571"/>
              <p:cNvSpPr>
                <a:spLocks noChangeArrowheads="1"/>
              </p:cNvSpPr>
              <p:nvPr/>
            </p:nvSpPr>
            <p:spPr bwMode="auto">
              <a:xfrm>
                <a:off x="1112" y="304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5" name="Rectangle 2572"/>
              <p:cNvSpPr>
                <a:spLocks noChangeArrowheads="1"/>
              </p:cNvSpPr>
              <p:nvPr/>
            </p:nvSpPr>
            <p:spPr bwMode="auto">
              <a:xfrm>
                <a:off x="1117" y="304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6" name="Rectangle 2573"/>
              <p:cNvSpPr>
                <a:spLocks noChangeArrowheads="1"/>
              </p:cNvSpPr>
              <p:nvPr/>
            </p:nvSpPr>
            <p:spPr bwMode="auto">
              <a:xfrm>
                <a:off x="1121" y="303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7" name="Rectangle 2574"/>
              <p:cNvSpPr>
                <a:spLocks noChangeArrowheads="1"/>
              </p:cNvSpPr>
              <p:nvPr/>
            </p:nvSpPr>
            <p:spPr bwMode="auto">
              <a:xfrm>
                <a:off x="1126" y="303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8" name="Rectangle 2575"/>
              <p:cNvSpPr>
                <a:spLocks noChangeArrowheads="1"/>
              </p:cNvSpPr>
              <p:nvPr/>
            </p:nvSpPr>
            <p:spPr bwMode="auto">
              <a:xfrm>
                <a:off x="1131" y="303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9" name="Rectangle 2576"/>
              <p:cNvSpPr>
                <a:spLocks noChangeArrowheads="1"/>
              </p:cNvSpPr>
              <p:nvPr/>
            </p:nvSpPr>
            <p:spPr bwMode="auto">
              <a:xfrm>
                <a:off x="1136" y="303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0" name="Rectangle 2577"/>
              <p:cNvSpPr>
                <a:spLocks noChangeArrowheads="1"/>
              </p:cNvSpPr>
              <p:nvPr/>
            </p:nvSpPr>
            <p:spPr bwMode="auto">
              <a:xfrm>
                <a:off x="1141" y="302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1" name="Rectangle 2578"/>
              <p:cNvSpPr>
                <a:spLocks noChangeArrowheads="1"/>
              </p:cNvSpPr>
              <p:nvPr/>
            </p:nvSpPr>
            <p:spPr bwMode="auto">
              <a:xfrm>
                <a:off x="1145" y="302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2" name="Rectangle 2579"/>
              <p:cNvSpPr>
                <a:spLocks noChangeArrowheads="1"/>
              </p:cNvSpPr>
              <p:nvPr/>
            </p:nvSpPr>
            <p:spPr bwMode="auto">
              <a:xfrm>
                <a:off x="1150" y="302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3" name="Rectangle 2580"/>
              <p:cNvSpPr>
                <a:spLocks noChangeArrowheads="1"/>
              </p:cNvSpPr>
              <p:nvPr/>
            </p:nvSpPr>
            <p:spPr bwMode="auto">
              <a:xfrm>
                <a:off x="1155" y="302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4" name="Rectangle 2581"/>
              <p:cNvSpPr>
                <a:spLocks noChangeArrowheads="1"/>
              </p:cNvSpPr>
              <p:nvPr/>
            </p:nvSpPr>
            <p:spPr bwMode="auto">
              <a:xfrm>
                <a:off x="1160" y="302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5" name="Rectangle 2582"/>
              <p:cNvSpPr>
                <a:spLocks noChangeArrowheads="1"/>
              </p:cNvSpPr>
              <p:nvPr/>
            </p:nvSpPr>
            <p:spPr bwMode="auto">
              <a:xfrm>
                <a:off x="1165" y="302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6" name="Rectangle 2583"/>
              <p:cNvSpPr>
                <a:spLocks noChangeArrowheads="1"/>
              </p:cNvSpPr>
              <p:nvPr/>
            </p:nvSpPr>
            <p:spPr bwMode="auto">
              <a:xfrm>
                <a:off x="1169" y="302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7" name="Rectangle 2584"/>
              <p:cNvSpPr>
                <a:spLocks noChangeArrowheads="1"/>
              </p:cNvSpPr>
              <p:nvPr/>
            </p:nvSpPr>
            <p:spPr bwMode="auto">
              <a:xfrm>
                <a:off x="1174" y="302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8" name="Rectangle 2585"/>
              <p:cNvSpPr>
                <a:spLocks noChangeArrowheads="1"/>
              </p:cNvSpPr>
              <p:nvPr/>
            </p:nvSpPr>
            <p:spPr bwMode="auto">
              <a:xfrm>
                <a:off x="1179" y="302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9" name="Rectangle 2586"/>
              <p:cNvSpPr>
                <a:spLocks noChangeArrowheads="1"/>
              </p:cNvSpPr>
              <p:nvPr/>
            </p:nvSpPr>
            <p:spPr bwMode="auto">
              <a:xfrm>
                <a:off x="1184" y="302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0" name="Rectangle 2587"/>
              <p:cNvSpPr>
                <a:spLocks noChangeArrowheads="1"/>
              </p:cNvSpPr>
              <p:nvPr/>
            </p:nvSpPr>
            <p:spPr bwMode="auto">
              <a:xfrm>
                <a:off x="1188" y="301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1" name="Rectangle 2588"/>
              <p:cNvSpPr>
                <a:spLocks noChangeArrowheads="1"/>
              </p:cNvSpPr>
              <p:nvPr/>
            </p:nvSpPr>
            <p:spPr bwMode="auto">
              <a:xfrm>
                <a:off x="1193" y="301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2" name="Rectangle 2589"/>
              <p:cNvSpPr>
                <a:spLocks noChangeArrowheads="1"/>
              </p:cNvSpPr>
              <p:nvPr/>
            </p:nvSpPr>
            <p:spPr bwMode="auto">
              <a:xfrm>
                <a:off x="1198" y="301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3" name="Rectangle 2590"/>
              <p:cNvSpPr>
                <a:spLocks noChangeArrowheads="1"/>
              </p:cNvSpPr>
              <p:nvPr/>
            </p:nvSpPr>
            <p:spPr bwMode="auto">
              <a:xfrm>
                <a:off x="1203" y="301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4" name="Rectangle 2591"/>
              <p:cNvSpPr>
                <a:spLocks noChangeArrowheads="1"/>
              </p:cNvSpPr>
              <p:nvPr/>
            </p:nvSpPr>
            <p:spPr bwMode="auto">
              <a:xfrm>
                <a:off x="1208" y="301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5" name="Rectangle 2592"/>
              <p:cNvSpPr>
                <a:spLocks noChangeArrowheads="1"/>
              </p:cNvSpPr>
              <p:nvPr/>
            </p:nvSpPr>
            <p:spPr bwMode="auto">
              <a:xfrm>
                <a:off x="1212" y="301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6" name="Rectangle 2593"/>
              <p:cNvSpPr>
                <a:spLocks noChangeArrowheads="1"/>
              </p:cNvSpPr>
              <p:nvPr/>
            </p:nvSpPr>
            <p:spPr bwMode="auto">
              <a:xfrm>
                <a:off x="1217" y="301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7" name="Rectangle 2594"/>
              <p:cNvSpPr>
                <a:spLocks noChangeArrowheads="1"/>
              </p:cNvSpPr>
              <p:nvPr/>
            </p:nvSpPr>
            <p:spPr bwMode="auto">
              <a:xfrm>
                <a:off x="1222" y="301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8" name="Rectangle 2595"/>
              <p:cNvSpPr>
                <a:spLocks noChangeArrowheads="1"/>
              </p:cNvSpPr>
              <p:nvPr/>
            </p:nvSpPr>
            <p:spPr bwMode="auto">
              <a:xfrm>
                <a:off x="1227" y="301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9" name="Rectangle 2596"/>
              <p:cNvSpPr>
                <a:spLocks noChangeArrowheads="1"/>
              </p:cNvSpPr>
              <p:nvPr/>
            </p:nvSpPr>
            <p:spPr bwMode="auto">
              <a:xfrm>
                <a:off x="1232" y="301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0" name="Rectangle 2597"/>
              <p:cNvSpPr>
                <a:spLocks noChangeArrowheads="1"/>
              </p:cNvSpPr>
              <p:nvPr/>
            </p:nvSpPr>
            <p:spPr bwMode="auto">
              <a:xfrm>
                <a:off x="1236" y="300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1" name="Rectangle 2598"/>
              <p:cNvSpPr>
                <a:spLocks noChangeArrowheads="1"/>
              </p:cNvSpPr>
              <p:nvPr/>
            </p:nvSpPr>
            <p:spPr bwMode="auto">
              <a:xfrm>
                <a:off x="1241" y="300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2" name="Rectangle 2599"/>
              <p:cNvSpPr>
                <a:spLocks noChangeArrowheads="1"/>
              </p:cNvSpPr>
              <p:nvPr/>
            </p:nvSpPr>
            <p:spPr bwMode="auto">
              <a:xfrm>
                <a:off x="1246" y="300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3" name="Rectangle 2600"/>
              <p:cNvSpPr>
                <a:spLocks noChangeArrowheads="1"/>
              </p:cNvSpPr>
              <p:nvPr/>
            </p:nvSpPr>
            <p:spPr bwMode="auto">
              <a:xfrm>
                <a:off x="1251" y="299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4" name="Rectangle 2601"/>
              <p:cNvSpPr>
                <a:spLocks noChangeArrowheads="1"/>
              </p:cNvSpPr>
              <p:nvPr/>
            </p:nvSpPr>
            <p:spPr bwMode="auto">
              <a:xfrm>
                <a:off x="1256" y="299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5" name="Rectangle 2602"/>
              <p:cNvSpPr>
                <a:spLocks noChangeArrowheads="1"/>
              </p:cNvSpPr>
              <p:nvPr/>
            </p:nvSpPr>
            <p:spPr bwMode="auto">
              <a:xfrm>
                <a:off x="1260" y="298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6" name="Rectangle 2603"/>
              <p:cNvSpPr>
                <a:spLocks noChangeArrowheads="1"/>
              </p:cNvSpPr>
              <p:nvPr/>
            </p:nvSpPr>
            <p:spPr bwMode="auto">
              <a:xfrm>
                <a:off x="1265" y="298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7" name="Rectangle 2604"/>
              <p:cNvSpPr>
                <a:spLocks noChangeArrowheads="1"/>
              </p:cNvSpPr>
              <p:nvPr/>
            </p:nvSpPr>
            <p:spPr bwMode="auto">
              <a:xfrm>
                <a:off x="1270" y="298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8" name="Rectangle 2605"/>
              <p:cNvSpPr>
                <a:spLocks noChangeArrowheads="1"/>
              </p:cNvSpPr>
              <p:nvPr/>
            </p:nvSpPr>
            <p:spPr bwMode="auto">
              <a:xfrm>
                <a:off x="1275" y="298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9" name="Rectangle 2606"/>
              <p:cNvSpPr>
                <a:spLocks noChangeArrowheads="1"/>
              </p:cNvSpPr>
              <p:nvPr/>
            </p:nvSpPr>
            <p:spPr bwMode="auto">
              <a:xfrm>
                <a:off x="1280" y="297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0" name="Rectangle 2607"/>
              <p:cNvSpPr>
                <a:spLocks noChangeArrowheads="1"/>
              </p:cNvSpPr>
              <p:nvPr/>
            </p:nvSpPr>
            <p:spPr bwMode="auto">
              <a:xfrm>
                <a:off x="1284" y="297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1" name="Rectangle 2608"/>
              <p:cNvSpPr>
                <a:spLocks noChangeArrowheads="1"/>
              </p:cNvSpPr>
              <p:nvPr/>
            </p:nvSpPr>
            <p:spPr bwMode="auto">
              <a:xfrm>
                <a:off x="1289" y="297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2" name="Rectangle 2609"/>
              <p:cNvSpPr>
                <a:spLocks noChangeArrowheads="1"/>
              </p:cNvSpPr>
              <p:nvPr/>
            </p:nvSpPr>
            <p:spPr bwMode="auto">
              <a:xfrm>
                <a:off x="1294" y="297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3" name="Rectangle 2610"/>
              <p:cNvSpPr>
                <a:spLocks noChangeArrowheads="1"/>
              </p:cNvSpPr>
              <p:nvPr/>
            </p:nvSpPr>
            <p:spPr bwMode="auto">
              <a:xfrm>
                <a:off x="1299" y="297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4" name="Rectangle 2611"/>
              <p:cNvSpPr>
                <a:spLocks noChangeArrowheads="1"/>
              </p:cNvSpPr>
              <p:nvPr/>
            </p:nvSpPr>
            <p:spPr bwMode="auto">
              <a:xfrm>
                <a:off x="1304" y="297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5" name="Rectangle 2612"/>
              <p:cNvSpPr>
                <a:spLocks noChangeArrowheads="1"/>
              </p:cNvSpPr>
              <p:nvPr/>
            </p:nvSpPr>
            <p:spPr bwMode="auto">
              <a:xfrm>
                <a:off x="1308" y="296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6" name="Rectangle 2613"/>
              <p:cNvSpPr>
                <a:spLocks noChangeArrowheads="1"/>
              </p:cNvSpPr>
              <p:nvPr/>
            </p:nvSpPr>
            <p:spPr bwMode="auto">
              <a:xfrm>
                <a:off x="1313" y="296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7" name="Rectangle 2614"/>
              <p:cNvSpPr>
                <a:spLocks noChangeArrowheads="1"/>
              </p:cNvSpPr>
              <p:nvPr/>
            </p:nvSpPr>
            <p:spPr bwMode="auto">
              <a:xfrm>
                <a:off x="1318" y="296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8" name="Rectangle 2615"/>
              <p:cNvSpPr>
                <a:spLocks noChangeArrowheads="1"/>
              </p:cNvSpPr>
              <p:nvPr/>
            </p:nvSpPr>
            <p:spPr bwMode="auto">
              <a:xfrm>
                <a:off x="1323" y="296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9" name="Rectangle 2616"/>
              <p:cNvSpPr>
                <a:spLocks noChangeArrowheads="1"/>
              </p:cNvSpPr>
              <p:nvPr/>
            </p:nvSpPr>
            <p:spPr bwMode="auto">
              <a:xfrm>
                <a:off x="1328" y="296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0" name="Rectangle 2617"/>
              <p:cNvSpPr>
                <a:spLocks noChangeArrowheads="1"/>
              </p:cNvSpPr>
              <p:nvPr/>
            </p:nvSpPr>
            <p:spPr bwMode="auto">
              <a:xfrm>
                <a:off x="1332" y="295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1" name="Rectangle 2618"/>
              <p:cNvSpPr>
                <a:spLocks noChangeArrowheads="1"/>
              </p:cNvSpPr>
              <p:nvPr/>
            </p:nvSpPr>
            <p:spPr bwMode="auto">
              <a:xfrm>
                <a:off x="1337" y="295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2" name="Rectangle 2619"/>
              <p:cNvSpPr>
                <a:spLocks noChangeArrowheads="1"/>
              </p:cNvSpPr>
              <p:nvPr/>
            </p:nvSpPr>
            <p:spPr bwMode="auto">
              <a:xfrm>
                <a:off x="1342" y="295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3" name="Rectangle 2620"/>
              <p:cNvSpPr>
                <a:spLocks noChangeArrowheads="1"/>
              </p:cNvSpPr>
              <p:nvPr/>
            </p:nvSpPr>
            <p:spPr bwMode="auto">
              <a:xfrm>
                <a:off x="1347" y="295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4" name="Rectangle 2621"/>
              <p:cNvSpPr>
                <a:spLocks noChangeArrowheads="1"/>
              </p:cNvSpPr>
              <p:nvPr/>
            </p:nvSpPr>
            <p:spPr bwMode="auto">
              <a:xfrm>
                <a:off x="1352" y="294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5" name="Rectangle 2622"/>
              <p:cNvSpPr>
                <a:spLocks noChangeArrowheads="1"/>
              </p:cNvSpPr>
              <p:nvPr/>
            </p:nvSpPr>
            <p:spPr bwMode="auto">
              <a:xfrm>
                <a:off x="1356" y="294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6" name="Rectangle 2623"/>
              <p:cNvSpPr>
                <a:spLocks noChangeArrowheads="1"/>
              </p:cNvSpPr>
              <p:nvPr/>
            </p:nvSpPr>
            <p:spPr bwMode="auto">
              <a:xfrm>
                <a:off x="1361" y="294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7" name="Rectangle 2624"/>
              <p:cNvSpPr>
                <a:spLocks noChangeArrowheads="1"/>
              </p:cNvSpPr>
              <p:nvPr/>
            </p:nvSpPr>
            <p:spPr bwMode="auto">
              <a:xfrm>
                <a:off x="1366" y="294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8" name="Rectangle 2625"/>
              <p:cNvSpPr>
                <a:spLocks noChangeArrowheads="1"/>
              </p:cNvSpPr>
              <p:nvPr/>
            </p:nvSpPr>
            <p:spPr bwMode="auto">
              <a:xfrm>
                <a:off x="1371" y="294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9" name="Rectangle 2626"/>
              <p:cNvSpPr>
                <a:spLocks noChangeArrowheads="1"/>
              </p:cNvSpPr>
              <p:nvPr/>
            </p:nvSpPr>
            <p:spPr bwMode="auto">
              <a:xfrm>
                <a:off x="1375" y="2944"/>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0" name="Rectangle 2627"/>
              <p:cNvSpPr>
                <a:spLocks noChangeArrowheads="1"/>
              </p:cNvSpPr>
              <p:nvPr/>
            </p:nvSpPr>
            <p:spPr bwMode="auto">
              <a:xfrm>
                <a:off x="1380" y="294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1" name="Rectangle 2628"/>
              <p:cNvSpPr>
                <a:spLocks noChangeArrowheads="1"/>
              </p:cNvSpPr>
              <p:nvPr/>
            </p:nvSpPr>
            <p:spPr bwMode="auto">
              <a:xfrm>
                <a:off x="1385" y="294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2" name="Rectangle 2629"/>
              <p:cNvSpPr>
                <a:spLocks noChangeArrowheads="1"/>
              </p:cNvSpPr>
              <p:nvPr/>
            </p:nvSpPr>
            <p:spPr bwMode="auto">
              <a:xfrm>
                <a:off x="1390" y="294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3" name="Rectangle 2630"/>
              <p:cNvSpPr>
                <a:spLocks noChangeArrowheads="1"/>
              </p:cNvSpPr>
              <p:nvPr/>
            </p:nvSpPr>
            <p:spPr bwMode="auto">
              <a:xfrm>
                <a:off x="1395" y="294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4" name="Rectangle 2631"/>
              <p:cNvSpPr>
                <a:spLocks noChangeArrowheads="1"/>
              </p:cNvSpPr>
              <p:nvPr/>
            </p:nvSpPr>
            <p:spPr bwMode="auto">
              <a:xfrm>
                <a:off x="1399" y="294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5" name="Rectangle 2632"/>
              <p:cNvSpPr>
                <a:spLocks noChangeArrowheads="1"/>
              </p:cNvSpPr>
              <p:nvPr/>
            </p:nvSpPr>
            <p:spPr bwMode="auto">
              <a:xfrm>
                <a:off x="1404" y="293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6" name="Rectangle 2633"/>
              <p:cNvSpPr>
                <a:spLocks noChangeArrowheads="1"/>
              </p:cNvSpPr>
              <p:nvPr/>
            </p:nvSpPr>
            <p:spPr bwMode="auto">
              <a:xfrm>
                <a:off x="1409" y="293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7" name="Rectangle 2634"/>
              <p:cNvSpPr>
                <a:spLocks noChangeArrowheads="1"/>
              </p:cNvSpPr>
              <p:nvPr/>
            </p:nvSpPr>
            <p:spPr bwMode="auto">
              <a:xfrm>
                <a:off x="1414" y="293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8" name="Rectangle 2635"/>
              <p:cNvSpPr>
                <a:spLocks noChangeArrowheads="1"/>
              </p:cNvSpPr>
              <p:nvPr/>
            </p:nvSpPr>
            <p:spPr bwMode="auto">
              <a:xfrm>
                <a:off x="1419" y="293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9" name="Rectangle 2636"/>
              <p:cNvSpPr>
                <a:spLocks noChangeArrowheads="1"/>
              </p:cNvSpPr>
              <p:nvPr/>
            </p:nvSpPr>
            <p:spPr bwMode="auto">
              <a:xfrm>
                <a:off x="1423" y="293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0" name="Rectangle 2637"/>
              <p:cNvSpPr>
                <a:spLocks noChangeArrowheads="1"/>
              </p:cNvSpPr>
              <p:nvPr/>
            </p:nvSpPr>
            <p:spPr bwMode="auto">
              <a:xfrm>
                <a:off x="1428" y="293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1" name="Rectangle 2638"/>
              <p:cNvSpPr>
                <a:spLocks noChangeArrowheads="1"/>
              </p:cNvSpPr>
              <p:nvPr/>
            </p:nvSpPr>
            <p:spPr bwMode="auto">
              <a:xfrm>
                <a:off x="1433" y="293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2" name="Rectangle 2639"/>
              <p:cNvSpPr>
                <a:spLocks noChangeArrowheads="1"/>
              </p:cNvSpPr>
              <p:nvPr/>
            </p:nvSpPr>
            <p:spPr bwMode="auto">
              <a:xfrm>
                <a:off x="1438" y="293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3" name="Rectangle 2640"/>
              <p:cNvSpPr>
                <a:spLocks noChangeArrowheads="1"/>
              </p:cNvSpPr>
              <p:nvPr/>
            </p:nvSpPr>
            <p:spPr bwMode="auto">
              <a:xfrm>
                <a:off x="1443" y="292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4" name="Rectangle 2641"/>
              <p:cNvSpPr>
                <a:spLocks noChangeArrowheads="1"/>
              </p:cNvSpPr>
              <p:nvPr/>
            </p:nvSpPr>
            <p:spPr bwMode="auto">
              <a:xfrm>
                <a:off x="1447" y="292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5" name="Rectangle 2642"/>
              <p:cNvSpPr>
                <a:spLocks noChangeArrowheads="1"/>
              </p:cNvSpPr>
              <p:nvPr/>
            </p:nvSpPr>
            <p:spPr bwMode="auto">
              <a:xfrm>
                <a:off x="1452" y="292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6" name="Rectangle 2643"/>
              <p:cNvSpPr>
                <a:spLocks noChangeArrowheads="1"/>
              </p:cNvSpPr>
              <p:nvPr/>
            </p:nvSpPr>
            <p:spPr bwMode="auto">
              <a:xfrm>
                <a:off x="1457" y="292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7" name="Rectangle 2644"/>
              <p:cNvSpPr>
                <a:spLocks noChangeArrowheads="1"/>
              </p:cNvSpPr>
              <p:nvPr/>
            </p:nvSpPr>
            <p:spPr bwMode="auto">
              <a:xfrm>
                <a:off x="1462" y="292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8" name="Rectangle 2645"/>
              <p:cNvSpPr>
                <a:spLocks noChangeArrowheads="1"/>
              </p:cNvSpPr>
              <p:nvPr/>
            </p:nvSpPr>
            <p:spPr bwMode="auto">
              <a:xfrm>
                <a:off x="1467" y="292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9" name="Rectangle 2646"/>
              <p:cNvSpPr>
                <a:spLocks noChangeArrowheads="1"/>
              </p:cNvSpPr>
              <p:nvPr/>
            </p:nvSpPr>
            <p:spPr bwMode="auto">
              <a:xfrm>
                <a:off x="1471" y="292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0" name="Rectangle 2647"/>
              <p:cNvSpPr>
                <a:spLocks noChangeArrowheads="1"/>
              </p:cNvSpPr>
              <p:nvPr/>
            </p:nvSpPr>
            <p:spPr bwMode="auto">
              <a:xfrm>
                <a:off x="1476" y="292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070" name="Group 2849"/>
            <p:cNvGrpSpPr>
              <a:grpSpLocks/>
            </p:cNvGrpSpPr>
            <p:nvPr/>
          </p:nvGrpSpPr>
          <p:grpSpPr bwMode="auto">
            <a:xfrm>
              <a:off x="4359506" y="4387481"/>
              <a:ext cx="1560512" cy="327025"/>
              <a:chOff x="1481" y="2743"/>
              <a:chExt cx="983" cy="206"/>
            </a:xfrm>
          </p:grpSpPr>
          <p:sp>
            <p:nvSpPr>
              <p:cNvPr id="20501" name="Rectangle 2649"/>
              <p:cNvSpPr>
                <a:spLocks noChangeArrowheads="1"/>
              </p:cNvSpPr>
              <p:nvPr/>
            </p:nvSpPr>
            <p:spPr bwMode="auto">
              <a:xfrm>
                <a:off x="1481" y="292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2" name="Rectangle 2650"/>
              <p:cNvSpPr>
                <a:spLocks noChangeArrowheads="1"/>
              </p:cNvSpPr>
              <p:nvPr/>
            </p:nvSpPr>
            <p:spPr bwMode="auto">
              <a:xfrm>
                <a:off x="1486" y="291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3" name="Rectangle 2651"/>
              <p:cNvSpPr>
                <a:spLocks noChangeArrowheads="1"/>
              </p:cNvSpPr>
              <p:nvPr/>
            </p:nvSpPr>
            <p:spPr bwMode="auto">
              <a:xfrm>
                <a:off x="1491" y="291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4" name="Rectangle 2652"/>
              <p:cNvSpPr>
                <a:spLocks noChangeArrowheads="1"/>
              </p:cNvSpPr>
              <p:nvPr/>
            </p:nvSpPr>
            <p:spPr bwMode="auto">
              <a:xfrm>
                <a:off x="1495" y="291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5" name="Rectangle 2653"/>
              <p:cNvSpPr>
                <a:spLocks noChangeArrowheads="1"/>
              </p:cNvSpPr>
              <p:nvPr/>
            </p:nvSpPr>
            <p:spPr bwMode="auto">
              <a:xfrm>
                <a:off x="1500" y="291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6" name="Rectangle 2654"/>
              <p:cNvSpPr>
                <a:spLocks noChangeArrowheads="1"/>
              </p:cNvSpPr>
              <p:nvPr/>
            </p:nvSpPr>
            <p:spPr bwMode="auto">
              <a:xfrm>
                <a:off x="1505" y="291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7" name="Rectangle 2655"/>
              <p:cNvSpPr>
                <a:spLocks noChangeArrowheads="1"/>
              </p:cNvSpPr>
              <p:nvPr/>
            </p:nvSpPr>
            <p:spPr bwMode="auto">
              <a:xfrm>
                <a:off x="1510" y="291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8" name="Rectangle 2656"/>
              <p:cNvSpPr>
                <a:spLocks noChangeArrowheads="1"/>
              </p:cNvSpPr>
              <p:nvPr/>
            </p:nvSpPr>
            <p:spPr bwMode="auto">
              <a:xfrm>
                <a:off x="1515" y="291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9" name="Rectangle 2657"/>
              <p:cNvSpPr>
                <a:spLocks noChangeArrowheads="1"/>
              </p:cNvSpPr>
              <p:nvPr/>
            </p:nvSpPr>
            <p:spPr bwMode="auto">
              <a:xfrm>
                <a:off x="1519" y="291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0" name="Rectangle 2658"/>
              <p:cNvSpPr>
                <a:spLocks noChangeArrowheads="1"/>
              </p:cNvSpPr>
              <p:nvPr/>
            </p:nvSpPr>
            <p:spPr bwMode="auto">
              <a:xfrm>
                <a:off x="1524" y="291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1" name="Rectangle 2659"/>
              <p:cNvSpPr>
                <a:spLocks noChangeArrowheads="1"/>
              </p:cNvSpPr>
              <p:nvPr/>
            </p:nvSpPr>
            <p:spPr bwMode="auto">
              <a:xfrm>
                <a:off x="1529" y="290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2" name="Rectangle 2660"/>
              <p:cNvSpPr>
                <a:spLocks noChangeArrowheads="1"/>
              </p:cNvSpPr>
              <p:nvPr/>
            </p:nvSpPr>
            <p:spPr bwMode="auto">
              <a:xfrm>
                <a:off x="1534" y="290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3" name="Rectangle 2661"/>
              <p:cNvSpPr>
                <a:spLocks noChangeArrowheads="1"/>
              </p:cNvSpPr>
              <p:nvPr/>
            </p:nvSpPr>
            <p:spPr bwMode="auto">
              <a:xfrm>
                <a:off x="1539" y="290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4" name="Rectangle 2662"/>
              <p:cNvSpPr>
                <a:spLocks noChangeArrowheads="1"/>
              </p:cNvSpPr>
              <p:nvPr/>
            </p:nvSpPr>
            <p:spPr bwMode="auto">
              <a:xfrm>
                <a:off x="1543" y="290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5" name="Rectangle 2663"/>
              <p:cNvSpPr>
                <a:spLocks noChangeArrowheads="1"/>
              </p:cNvSpPr>
              <p:nvPr/>
            </p:nvSpPr>
            <p:spPr bwMode="auto">
              <a:xfrm>
                <a:off x="1548" y="290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6" name="Rectangle 2664"/>
              <p:cNvSpPr>
                <a:spLocks noChangeArrowheads="1"/>
              </p:cNvSpPr>
              <p:nvPr/>
            </p:nvSpPr>
            <p:spPr bwMode="auto">
              <a:xfrm>
                <a:off x="1553" y="290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7" name="Rectangle 2665"/>
              <p:cNvSpPr>
                <a:spLocks noChangeArrowheads="1"/>
              </p:cNvSpPr>
              <p:nvPr/>
            </p:nvSpPr>
            <p:spPr bwMode="auto">
              <a:xfrm>
                <a:off x="1558" y="289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8" name="Rectangle 2666"/>
              <p:cNvSpPr>
                <a:spLocks noChangeArrowheads="1"/>
              </p:cNvSpPr>
              <p:nvPr/>
            </p:nvSpPr>
            <p:spPr bwMode="auto">
              <a:xfrm>
                <a:off x="1562" y="289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9" name="Rectangle 2667"/>
              <p:cNvSpPr>
                <a:spLocks noChangeArrowheads="1"/>
              </p:cNvSpPr>
              <p:nvPr/>
            </p:nvSpPr>
            <p:spPr bwMode="auto">
              <a:xfrm>
                <a:off x="1567" y="289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0" name="Rectangle 2668"/>
              <p:cNvSpPr>
                <a:spLocks noChangeArrowheads="1"/>
              </p:cNvSpPr>
              <p:nvPr/>
            </p:nvSpPr>
            <p:spPr bwMode="auto">
              <a:xfrm>
                <a:off x="1572" y="289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1" name="Rectangle 2669"/>
              <p:cNvSpPr>
                <a:spLocks noChangeArrowheads="1"/>
              </p:cNvSpPr>
              <p:nvPr/>
            </p:nvSpPr>
            <p:spPr bwMode="auto">
              <a:xfrm>
                <a:off x="1577" y="289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2" name="Rectangle 2670"/>
              <p:cNvSpPr>
                <a:spLocks noChangeArrowheads="1"/>
              </p:cNvSpPr>
              <p:nvPr/>
            </p:nvSpPr>
            <p:spPr bwMode="auto">
              <a:xfrm>
                <a:off x="1582" y="289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3" name="Rectangle 2671"/>
              <p:cNvSpPr>
                <a:spLocks noChangeArrowheads="1"/>
              </p:cNvSpPr>
              <p:nvPr/>
            </p:nvSpPr>
            <p:spPr bwMode="auto">
              <a:xfrm>
                <a:off x="1586" y="2895"/>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4" name="Rectangle 2672"/>
              <p:cNvSpPr>
                <a:spLocks noChangeArrowheads="1"/>
              </p:cNvSpPr>
              <p:nvPr/>
            </p:nvSpPr>
            <p:spPr bwMode="auto">
              <a:xfrm>
                <a:off x="1591" y="2895"/>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5" name="Rectangle 2673"/>
              <p:cNvSpPr>
                <a:spLocks noChangeArrowheads="1"/>
              </p:cNvSpPr>
              <p:nvPr/>
            </p:nvSpPr>
            <p:spPr bwMode="auto">
              <a:xfrm>
                <a:off x="1596" y="289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6" name="Rectangle 2674"/>
              <p:cNvSpPr>
                <a:spLocks noChangeArrowheads="1"/>
              </p:cNvSpPr>
              <p:nvPr/>
            </p:nvSpPr>
            <p:spPr bwMode="auto">
              <a:xfrm>
                <a:off x="1601" y="289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7" name="Rectangle 2675"/>
              <p:cNvSpPr>
                <a:spLocks noChangeArrowheads="1"/>
              </p:cNvSpPr>
              <p:nvPr/>
            </p:nvSpPr>
            <p:spPr bwMode="auto">
              <a:xfrm>
                <a:off x="1606" y="289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8" name="Rectangle 2676"/>
              <p:cNvSpPr>
                <a:spLocks noChangeArrowheads="1"/>
              </p:cNvSpPr>
              <p:nvPr/>
            </p:nvSpPr>
            <p:spPr bwMode="auto">
              <a:xfrm>
                <a:off x="1610" y="289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9" name="Rectangle 2677"/>
              <p:cNvSpPr>
                <a:spLocks noChangeArrowheads="1"/>
              </p:cNvSpPr>
              <p:nvPr/>
            </p:nvSpPr>
            <p:spPr bwMode="auto">
              <a:xfrm>
                <a:off x="1615" y="289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0" name="Rectangle 2678"/>
              <p:cNvSpPr>
                <a:spLocks noChangeArrowheads="1"/>
              </p:cNvSpPr>
              <p:nvPr/>
            </p:nvSpPr>
            <p:spPr bwMode="auto">
              <a:xfrm>
                <a:off x="1620" y="289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1" name="Rectangle 2679"/>
              <p:cNvSpPr>
                <a:spLocks noChangeArrowheads="1"/>
              </p:cNvSpPr>
              <p:nvPr/>
            </p:nvSpPr>
            <p:spPr bwMode="auto">
              <a:xfrm>
                <a:off x="1625" y="289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2" name="Rectangle 2680"/>
              <p:cNvSpPr>
                <a:spLocks noChangeArrowheads="1"/>
              </p:cNvSpPr>
              <p:nvPr/>
            </p:nvSpPr>
            <p:spPr bwMode="auto">
              <a:xfrm>
                <a:off x="1630" y="289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3" name="Rectangle 2681"/>
              <p:cNvSpPr>
                <a:spLocks noChangeArrowheads="1"/>
              </p:cNvSpPr>
              <p:nvPr/>
            </p:nvSpPr>
            <p:spPr bwMode="auto">
              <a:xfrm>
                <a:off x="1634" y="289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4" name="Rectangle 2682"/>
              <p:cNvSpPr>
                <a:spLocks noChangeArrowheads="1"/>
              </p:cNvSpPr>
              <p:nvPr/>
            </p:nvSpPr>
            <p:spPr bwMode="auto">
              <a:xfrm>
                <a:off x="1639" y="288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5" name="Rectangle 2683"/>
              <p:cNvSpPr>
                <a:spLocks noChangeArrowheads="1"/>
              </p:cNvSpPr>
              <p:nvPr/>
            </p:nvSpPr>
            <p:spPr bwMode="auto">
              <a:xfrm>
                <a:off x="1644" y="288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6" name="Rectangle 2684"/>
              <p:cNvSpPr>
                <a:spLocks noChangeArrowheads="1"/>
              </p:cNvSpPr>
              <p:nvPr/>
            </p:nvSpPr>
            <p:spPr bwMode="auto">
              <a:xfrm>
                <a:off x="1649" y="288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7" name="Rectangle 2685"/>
              <p:cNvSpPr>
                <a:spLocks noChangeArrowheads="1"/>
              </p:cNvSpPr>
              <p:nvPr/>
            </p:nvSpPr>
            <p:spPr bwMode="auto">
              <a:xfrm>
                <a:off x="1654" y="288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8" name="Rectangle 2686"/>
              <p:cNvSpPr>
                <a:spLocks noChangeArrowheads="1"/>
              </p:cNvSpPr>
              <p:nvPr/>
            </p:nvSpPr>
            <p:spPr bwMode="auto">
              <a:xfrm>
                <a:off x="1658" y="288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9" name="Rectangle 2687"/>
              <p:cNvSpPr>
                <a:spLocks noChangeArrowheads="1"/>
              </p:cNvSpPr>
              <p:nvPr/>
            </p:nvSpPr>
            <p:spPr bwMode="auto">
              <a:xfrm>
                <a:off x="1663" y="288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0" name="Rectangle 2688"/>
              <p:cNvSpPr>
                <a:spLocks noChangeArrowheads="1"/>
              </p:cNvSpPr>
              <p:nvPr/>
            </p:nvSpPr>
            <p:spPr bwMode="auto">
              <a:xfrm>
                <a:off x="1668" y="288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1" name="Rectangle 2689"/>
              <p:cNvSpPr>
                <a:spLocks noChangeArrowheads="1"/>
              </p:cNvSpPr>
              <p:nvPr/>
            </p:nvSpPr>
            <p:spPr bwMode="auto">
              <a:xfrm>
                <a:off x="1673" y="288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2" name="Rectangle 2690"/>
              <p:cNvSpPr>
                <a:spLocks noChangeArrowheads="1"/>
              </p:cNvSpPr>
              <p:nvPr/>
            </p:nvSpPr>
            <p:spPr bwMode="auto">
              <a:xfrm>
                <a:off x="1678" y="288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3" name="Rectangle 2691"/>
              <p:cNvSpPr>
                <a:spLocks noChangeArrowheads="1"/>
              </p:cNvSpPr>
              <p:nvPr/>
            </p:nvSpPr>
            <p:spPr bwMode="auto">
              <a:xfrm>
                <a:off x="1682" y="288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4" name="Rectangle 2692"/>
              <p:cNvSpPr>
                <a:spLocks noChangeArrowheads="1"/>
              </p:cNvSpPr>
              <p:nvPr/>
            </p:nvSpPr>
            <p:spPr bwMode="auto">
              <a:xfrm>
                <a:off x="1687" y="288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5" name="Rectangle 2693"/>
              <p:cNvSpPr>
                <a:spLocks noChangeArrowheads="1"/>
              </p:cNvSpPr>
              <p:nvPr/>
            </p:nvSpPr>
            <p:spPr bwMode="auto">
              <a:xfrm>
                <a:off x="1692" y="288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6" name="Rectangle 2694"/>
              <p:cNvSpPr>
                <a:spLocks noChangeArrowheads="1"/>
              </p:cNvSpPr>
              <p:nvPr/>
            </p:nvSpPr>
            <p:spPr bwMode="auto">
              <a:xfrm>
                <a:off x="1697" y="288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7" name="Rectangle 2695"/>
              <p:cNvSpPr>
                <a:spLocks noChangeArrowheads="1"/>
              </p:cNvSpPr>
              <p:nvPr/>
            </p:nvSpPr>
            <p:spPr bwMode="auto">
              <a:xfrm>
                <a:off x="1702" y="288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8" name="Rectangle 2696"/>
              <p:cNvSpPr>
                <a:spLocks noChangeArrowheads="1"/>
              </p:cNvSpPr>
              <p:nvPr/>
            </p:nvSpPr>
            <p:spPr bwMode="auto">
              <a:xfrm>
                <a:off x="1706" y="288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9" name="Rectangle 2697"/>
              <p:cNvSpPr>
                <a:spLocks noChangeArrowheads="1"/>
              </p:cNvSpPr>
              <p:nvPr/>
            </p:nvSpPr>
            <p:spPr bwMode="auto">
              <a:xfrm>
                <a:off x="1711" y="288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0" name="Rectangle 2698"/>
              <p:cNvSpPr>
                <a:spLocks noChangeArrowheads="1"/>
              </p:cNvSpPr>
              <p:nvPr/>
            </p:nvSpPr>
            <p:spPr bwMode="auto">
              <a:xfrm>
                <a:off x="1716" y="288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1" name="Rectangle 2699"/>
              <p:cNvSpPr>
                <a:spLocks noChangeArrowheads="1"/>
              </p:cNvSpPr>
              <p:nvPr/>
            </p:nvSpPr>
            <p:spPr bwMode="auto">
              <a:xfrm>
                <a:off x="1721" y="288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2" name="Rectangle 2700"/>
              <p:cNvSpPr>
                <a:spLocks noChangeArrowheads="1"/>
              </p:cNvSpPr>
              <p:nvPr/>
            </p:nvSpPr>
            <p:spPr bwMode="auto">
              <a:xfrm>
                <a:off x="1726" y="287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3" name="Rectangle 2701"/>
              <p:cNvSpPr>
                <a:spLocks noChangeArrowheads="1"/>
              </p:cNvSpPr>
              <p:nvPr/>
            </p:nvSpPr>
            <p:spPr bwMode="auto">
              <a:xfrm>
                <a:off x="1730" y="287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4" name="Rectangle 2702"/>
              <p:cNvSpPr>
                <a:spLocks noChangeArrowheads="1"/>
              </p:cNvSpPr>
              <p:nvPr/>
            </p:nvSpPr>
            <p:spPr bwMode="auto">
              <a:xfrm>
                <a:off x="1735" y="287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5" name="Rectangle 2703"/>
              <p:cNvSpPr>
                <a:spLocks noChangeArrowheads="1"/>
              </p:cNvSpPr>
              <p:nvPr/>
            </p:nvSpPr>
            <p:spPr bwMode="auto">
              <a:xfrm>
                <a:off x="1740" y="287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6" name="Rectangle 2704"/>
              <p:cNvSpPr>
                <a:spLocks noChangeArrowheads="1"/>
              </p:cNvSpPr>
              <p:nvPr/>
            </p:nvSpPr>
            <p:spPr bwMode="auto">
              <a:xfrm>
                <a:off x="1745" y="287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7" name="Rectangle 2705"/>
              <p:cNvSpPr>
                <a:spLocks noChangeArrowheads="1"/>
              </p:cNvSpPr>
              <p:nvPr/>
            </p:nvSpPr>
            <p:spPr bwMode="auto">
              <a:xfrm>
                <a:off x="1750" y="287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8" name="Rectangle 2706"/>
              <p:cNvSpPr>
                <a:spLocks noChangeArrowheads="1"/>
              </p:cNvSpPr>
              <p:nvPr/>
            </p:nvSpPr>
            <p:spPr bwMode="auto">
              <a:xfrm>
                <a:off x="1754" y="2871"/>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9" name="Rectangle 2707"/>
              <p:cNvSpPr>
                <a:spLocks noChangeArrowheads="1"/>
              </p:cNvSpPr>
              <p:nvPr/>
            </p:nvSpPr>
            <p:spPr bwMode="auto">
              <a:xfrm>
                <a:off x="1759" y="2871"/>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0" name="Rectangle 2708"/>
              <p:cNvSpPr>
                <a:spLocks noChangeArrowheads="1"/>
              </p:cNvSpPr>
              <p:nvPr/>
            </p:nvSpPr>
            <p:spPr bwMode="auto">
              <a:xfrm>
                <a:off x="1764" y="286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1" name="Rectangle 2709"/>
              <p:cNvSpPr>
                <a:spLocks noChangeArrowheads="1"/>
              </p:cNvSpPr>
              <p:nvPr/>
            </p:nvSpPr>
            <p:spPr bwMode="auto">
              <a:xfrm>
                <a:off x="1769" y="286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2" name="Rectangle 2710"/>
              <p:cNvSpPr>
                <a:spLocks noChangeArrowheads="1"/>
              </p:cNvSpPr>
              <p:nvPr/>
            </p:nvSpPr>
            <p:spPr bwMode="auto">
              <a:xfrm>
                <a:off x="1773" y="286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3" name="Rectangle 2711"/>
              <p:cNvSpPr>
                <a:spLocks noChangeArrowheads="1"/>
              </p:cNvSpPr>
              <p:nvPr/>
            </p:nvSpPr>
            <p:spPr bwMode="auto">
              <a:xfrm>
                <a:off x="1778" y="286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4" name="Rectangle 2712"/>
              <p:cNvSpPr>
                <a:spLocks noChangeArrowheads="1"/>
              </p:cNvSpPr>
              <p:nvPr/>
            </p:nvSpPr>
            <p:spPr bwMode="auto">
              <a:xfrm>
                <a:off x="1783" y="286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5" name="Rectangle 2713"/>
              <p:cNvSpPr>
                <a:spLocks noChangeArrowheads="1"/>
              </p:cNvSpPr>
              <p:nvPr/>
            </p:nvSpPr>
            <p:spPr bwMode="auto">
              <a:xfrm>
                <a:off x="1788" y="286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6" name="Rectangle 2714"/>
              <p:cNvSpPr>
                <a:spLocks noChangeArrowheads="1"/>
              </p:cNvSpPr>
              <p:nvPr/>
            </p:nvSpPr>
            <p:spPr bwMode="auto">
              <a:xfrm>
                <a:off x="1793" y="286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7" name="Rectangle 2715"/>
              <p:cNvSpPr>
                <a:spLocks noChangeArrowheads="1"/>
              </p:cNvSpPr>
              <p:nvPr/>
            </p:nvSpPr>
            <p:spPr bwMode="auto">
              <a:xfrm>
                <a:off x="1797" y="286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8" name="Rectangle 2716"/>
              <p:cNvSpPr>
                <a:spLocks noChangeArrowheads="1"/>
              </p:cNvSpPr>
              <p:nvPr/>
            </p:nvSpPr>
            <p:spPr bwMode="auto">
              <a:xfrm>
                <a:off x="1802" y="285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9" name="Rectangle 2717"/>
              <p:cNvSpPr>
                <a:spLocks noChangeArrowheads="1"/>
              </p:cNvSpPr>
              <p:nvPr/>
            </p:nvSpPr>
            <p:spPr bwMode="auto">
              <a:xfrm>
                <a:off x="1807" y="285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0" name="Rectangle 2718"/>
              <p:cNvSpPr>
                <a:spLocks noChangeArrowheads="1"/>
              </p:cNvSpPr>
              <p:nvPr/>
            </p:nvSpPr>
            <p:spPr bwMode="auto">
              <a:xfrm>
                <a:off x="1812" y="285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1" name="Rectangle 2719"/>
              <p:cNvSpPr>
                <a:spLocks noChangeArrowheads="1"/>
              </p:cNvSpPr>
              <p:nvPr/>
            </p:nvSpPr>
            <p:spPr bwMode="auto">
              <a:xfrm>
                <a:off x="1817" y="285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2" name="Rectangle 2720"/>
              <p:cNvSpPr>
                <a:spLocks noChangeArrowheads="1"/>
              </p:cNvSpPr>
              <p:nvPr/>
            </p:nvSpPr>
            <p:spPr bwMode="auto">
              <a:xfrm>
                <a:off x="1821" y="285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3" name="Rectangle 2721"/>
              <p:cNvSpPr>
                <a:spLocks noChangeArrowheads="1"/>
              </p:cNvSpPr>
              <p:nvPr/>
            </p:nvSpPr>
            <p:spPr bwMode="auto">
              <a:xfrm>
                <a:off x="1826" y="285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4" name="Rectangle 2722"/>
              <p:cNvSpPr>
                <a:spLocks noChangeArrowheads="1"/>
              </p:cNvSpPr>
              <p:nvPr/>
            </p:nvSpPr>
            <p:spPr bwMode="auto">
              <a:xfrm>
                <a:off x="1831" y="284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5" name="Rectangle 2723"/>
              <p:cNvSpPr>
                <a:spLocks noChangeArrowheads="1"/>
              </p:cNvSpPr>
              <p:nvPr/>
            </p:nvSpPr>
            <p:spPr bwMode="auto">
              <a:xfrm>
                <a:off x="1836" y="284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6" name="Rectangle 2724"/>
              <p:cNvSpPr>
                <a:spLocks noChangeArrowheads="1"/>
              </p:cNvSpPr>
              <p:nvPr/>
            </p:nvSpPr>
            <p:spPr bwMode="auto">
              <a:xfrm>
                <a:off x="1841" y="284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7" name="Rectangle 2725"/>
              <p:cNvSpPr>
                <a:spLocks noChangeArrowheads="1"/>
              </p:cNvSpPr>
              <p:nvPr/>
            </p:nvSpPr>
            <p:spPr bwMode="auto">
              <a:xfrm>
                <a:off x="1845" y="284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8" name="Rectangle 2726"/>
              <p:cNvSpPr>
                <a:spLocks noChangeArrowheads="1"/>
              </p:cNvSpPr>
              <p:nvPr/>
            </p:nvSpPr>
            <p:spPr bwMode="auto">
              <a:xfrm>
                <a:off x="1850" y="284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9" name="Rectangle 2727"/>
              <p:cNvSpPr>
                <a:spLocks noChangeArrowheads="1"/>
              </p:cNvSpPr>
              <p:nvPr/>
            </p:nvSpPr>
            <p:spPr bwMode="auto">
              <a:xfrm>
                <a:off x="1855" y="284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0" name="Rectangle 2728"/>
              <p:cNvSpPr>
                <a:spLocks noChangeArrowheads="1"/>
              </p:cNvSpPr>
              <p:nvPr/>
            </p:nvSpPr>
            <p:spPr bwMode="auto">
              <a:xfrm>
                <a:off x="1860" y="284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1" name="Rectangle 2729"/>
              <p:cNvSpPr>
                <a:spLocks noChangeArrowheads="1"/>
              </p:cNvSpPr>
              <p:nvPr/>
            </p:nvSpPr>
            <p:spPr bwMode="auto">
              <a:xfrm>
                <a:off x="1865" y="283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2" name="Rectangle 2730"/>
              <p:cNvSpPr>
                <a:spLocks noChangeArrowheads="1"/>
              </p:cNvSpPr>
              <p:nvPr/>
            </p:nvSpPr>
            <p:spPr bwMode="auto">
              <a:xfrm>
                <a:off x="1869" y="283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3" name="Rectangle 2731"/>
              <p:cNvSpPr>
                <a:spLocks noChangeArrowheads="1"/>
              </p:cNvSpPr>
              <p:nvPr/>
            </p:nvSpPr>
            <p:spPr bwMode="auto">
              <a:xfrm>
                <a:off x="1874" y="2831"/>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4" name="Rectangle 2732"/>
              <p:cNvSpPr>
                <a:spLocks noChangeArrowheads="1"/>
              </p:cNvSpPr>
              <p:nvPr/>
            </p:nvSpPr>
            <p:spPr bwMode="auto">
              <a:xfrm>
                <a:off x="1879" y="282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5" name="Rectangle 2733"/>
              <p:cNvSpPr>
                <a:spLocks noChangeArrowheads="1"/>
              </p:cNvSpPr>
              <p:nvPr/>
            </p:nvSpPr>
            <p:spPr bwMode="auto">
              <a:xfrm>
                <a:off x="1884" y="282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6" name="Rectangle 2734"/>
              <p:cNvSpPr>
                <a:spLocks noChangeArrowheads="1"/>
              </p:cNvSpPr>
              <p:nvPr/>
            </p:nvSpPr>
            <p:spPr bwMode="auto">
              <a:xfrm>
                <a:off x="1889" y="282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7" name="Rectangle 2735"/>
              <p:cNvSpPr>
                <a:spLocks noChangeArrowheads="1"/>
              </p:cNvSpPr>
              <p:nvPr/>
            </p:nvSpPr>
            <p:spPr bwMode="auto">
              <a:xfrm>
                <a:off x="1893" y="282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8" name="Rectangle 2736"/>
              <p:cNvSpPr>
                <a:spLocks noChangeArrowheads="1"/>
              </p:cNvSpPr>
              <p:nvPr/>
            </p:nvSpPr>
            <p:spPr bwMode="auto">
              <a:xfrm>
                <a:off x="1898" y="282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9" name="Rectangle 2737"/>
              <p:cNvSpPr>
                <a:spLocks noChangeArrowheads="1"/>
              </p:cNvSpPr>
              <p:nvPr/>
            </p:nvSpPr>
            <p:spPr bwMode="auto">
              <a:xfrm>
                <a:off x="1903" y="282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0" name="Rectangle 2738"/>
              <p:cNvSpPr>
                <a:spLocks noChangeArrowheads="1"/>
              </p:cNvSpPr>
              <p:nvPr/>
            </p:nvSpPr>
            <p:spPr bwMode="auto">
              <a:xfrm>
                <a:off x="1908" y="281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1" name="Rectangle 2739"/>
              <p:cNvSpPr>
                <a:spLocks noChangeArrowheads="1"/>
              </p:cNvSpPr>
              <p:nvPr/>
            </p:nvSpPr>
            <p:spPr bwMode="auto">
              <a:xfrm>
                <a:off x="1913" y="281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2" name="Rectangle 2740"/>
              <p:cNvSpPr>
                <a:spLocks noChangeArrowheads="1"/>
              </p:cNvSpPr>
              <p:nvPr/>
            </p:nvSpPr>
            <p:spPr bwMode="auto">
              <a:xfrm>
                <a:off x="1917" y="2811"/>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3" name="Rectangle 2741"/>
              <p:cNvSpPr>
                <a:spLocks noChangeArrowheads="1"/>
              </p:cNvSpPr>
              <p:nvPr/>
            </p:nvSpPr>
            <p:spPr bwMode="auto">
              <a:xfrm>
                <a:off x="1922" y="2811"/>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4" name="Rectangle 2742"/>
              <p:cNvSpPr>
                <a:spLocks noChangeArrowheads="1"/>
              </p:cNvSpPr>
              <p:nvPr/>
            </p:nvSpPr>
            <p:spPr bwMode="auto">
              <a:xfrm>
                <a:off x="1927" y="280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5" name="Rectangle 2743"/>
              <p:cNvSpPr>
                <a:spLocks noChangeArrowheads="1"/>
              </p:cNvSpPr>
              <p:nvPr/>
            </p:nvSpPr>
            <p:spPr bwMode="auto">
              <a:xfrm>
                <a:off x="1932" y="280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6" name="Rectangle 2744"/>
              <p:cNvSpPr>
                <a:spLocks noChangeArrowheads="1"/>
              </p:cNvSpPr>
              <p:nvPr/>
            </p:nvSpPr>
            <p:spPr bwMode="auto">
              <a:xfrm>
                <a:off x="1937" y="280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7" name="Rectangle 2745"/>
              <p:cNvSpPr>
                <a:spLocks noChangeArrowheads="1"/>
              </p:cNvSpPr>
              <p:nvPr/>
            </p:nvSpPr>
            <p:spPr bwMode="auto">
              <a:xfrm>
                <a:off x="1941" y="280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8" name="Rectangle 2746"/>
              <p:cNvSpPr>
                <a:spLocks noChangeArrowheads="1"/>
              </p:cNvSpPr>
              <p:nvPr/>
            </p:nvSpPr>
            <p:spPr bwMode="auto">
              <a:xfrm>
                <a:off x="1946" y="280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9" name="Rectangle 2747"/>
              <p:cNvSpPr>
                <a:spLocks noChangeArrowheads="1"/>
              </p:cNvSpPr>
              <p:nvPr/>
            </p:nvSpPr>
            <p:spPr bwMode="auto">
              <a:xfrm>
                <a:off x="1951" y="280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0" name="Rectangle 2748"/>
              <p:cNvSpPr>
                <a:spLocks noChangeArrowheads="1"/>
              </p:cNvSpPr>
              <p:nvPr/>
            </p:nvSpPr>
            <p:spPr bwMode="auto">
              <a:xfrm>
                <a:off x="1956" y="280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1" name="Rectangle 2749"/>
              <p:cNvSpPr>
                <a:spLocks noChangeArrowheads="1"/>
              </p:cNvSpPr>
              <p:nvPr/>
            </p:nvSpPr>
            <p:spPr bwMode="auto">
              <a:xfrm>
                <a:off x="1960" y="280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2" name="Rectangle 2750"/>
              <p:cNvSpPr>
                <a:spLocks noChangeArrowheads="1"/>
              </p:cNvSpPr>
              <p:nvPr/>
            </p:nvSpPr>
            <p:spPr bwMode="auto">
              <a:xfrm>
                <a:off x="1965" y="280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3" name="Rectangle 2751"/>
              <p:cNvSpPr>
                <a:spLocks noChangeArrowheads="1"/>
              </p:cNvSpPr>
              <p:nvPr/>
            </p:nvSpPr>
            <p:spPr bwMode="auto">
              <a:xfrm>
                <a:off x="1970" y="279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4" name="Rectangle 2752"/>
              <p:cNvSpPr>
                <a:spLocks noChangeArrowheads="1"/>
              </p:cNvSpPr>
              <p:nvPr/>
            </p:nvSpPr>
            <p:spPr bwMode="auto">
              <a:xfrm>
                <a:off x="1975" y="279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5" name="Rectangle 2753"/>
              <p:cNvSpPr>
                <a:spLocks noChangeArrowheads="1"/>
              </p:cNvSpPr>
              <p:nvPr/>
            </p:nvSpPr>
            <p:spPr bwMode="auto">
              <a:xfrm>
                <a:off x="1980" y="279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6" name="Rectangle 2754"/>
              <p:cNvSpPr>
                <a:spLocks noChangeArrowheads="1"/>
              </p:cNvSpPr>
              <p:nvPr/>
            </p:nvSpPr>
            <p:spPr bwMode="auto">
              <a:xfrm>
                <a:off x="1984" y="2795"/>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7" name="Rectangle 2755"/>
              <p:cNvSpPr>
                <a:spLocks noChangeArrowheads="1"/>
              </p:cNvSpPr>
              <p:nvPr/>
            </p:nvSpPr>
            <p:spPr bwMode="auto">
              <a:xfrm>
                <a:off x="1989" y="2795"/>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8" name="Rectangle 2756"/>
              <p:cNvSpPr>
                <a:spLocks noChangeArrowheads="1"/>
              </p:cNvSpPr>
              <p:nvPr/>
            </p:nvSpPr>
            <p:spPr bwMode="auto">
              <a:xfrm>
                <a:off x="1994" y="279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9" name="Rectangle 2757"/>
              <p:cNvSpPr>
                <a:spLocks noChangeArrowheads="1"/>
              </p:cNvSpPr>
              <p:nvPr/>
            </p:nvSpPr>
            <p:spPr bwMode="auto">
              <a:xfrm>
                <a:off x="1999" y="279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0" name="Rectangle 2758"/>
              <p:cNvSpPr>
                <a:spLocks noChangeArrowheads="1"/>
              </p:cNvSpPr>
              <p:nvPr/>
            </p:nvSpPr>
            <p:spPr bwMode="auto">
              <a:xfrm>
                <a:off x="2004" y="279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1" name="Rectangle 2759"/>
              <p:cNvSpPr>
                <a:spLocks noChangeArrowheads="1"/>
              </p:cNvSpPr>
              <p:nvPr/>
            </p:nvSpPr>
            <p:spPr bwMode="auto">
              <a:xfrm>
                <a:off x="2008" y="279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2" name="Rectangle 2760"/>
              <p:cNvSpPr>
                <a:spLocks noChangeArrowheads="1"/>
              </p:cNvSpPr>
              <p:nvPr/>
            </p:nvSpPr>
            <p:spPr bwMode="auto">
              <a:xfrm>
                <a:off x="2013" y="279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3" name="Rectangle 2761"/>
              <p:cNvSpPr>
                <a:spLocks noChangeArrowheads="1"/>
              </p:cNvSpPr>
              <p:nvPr/>
            </p:nvSpPr>
            <p:spPr bwMode="auto">
              <a:xfrm>
                <a:off x="2018" y="278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4" name="Rectangle 2762"/>
              <p:cNvSpPr>
                <a:spLocks noChangeArrowheads="1"/>
              </p:cNvSpPr>
              <p:nvPr/>
            </p:nvSpPr>
            <p:spPr bwMode="auto">
              <a:xfrm>
                <a:off x="2023" y="278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5" name="Rectangle 2763"/>
              <p:cNvSpPr>
                <a:spLocks noChangeArrowheads="1"/>
              </p:cNvSpPr>
              <p:nvPr/>
            </p:nvSpPr>
            <p:spPr bwMode="auto">
              <a:xfrm>
                <a:off x="2028" y="278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6" name="Rectangle 2764"/>
              <p:cNvSpPr>
                <a:spLocks noChangeArrowheads="1"/>
              </p:cNvSpPr>
              <p:nvPr/>
            </p:nvSpPr>
            <p:spPr bwMode="auto">
              <a:xfrm>
                <a:off x="2032" y="278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7" name="Rectangle 2765"/>
              <p:cNvSpPr>
                <a:spLocks noChangeArrowheads="1"/>
              </p:cNvSpPr>
              <p:nvPr/>
            </p:nvSpPr>
            <p:spPr bwMode="auto">
              <a:xfrm>
                <a:off x="2037" y="278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8" name="Rectangle 2766"/>
              <p:cNvSpPr>
                <a:spLocks noChangeArrowheads="1"/>
              </p:cNvSpPr>
              <p:nvPr/>
            </p:nvSpPr>
            <p:spPr bwMode="auto">
              <a:xfrm>
                <a:off x="2042" y="278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9" name="Rectangle 2767"/>
              <p:cNvSpPr>
                <a:spLocks noChangeArrowheads="1"/>
              </p:cNvSpPr>
              <p:nvPr/>
            </p:nvSpPr>
            <p:spPr bwMode="auto">
              <a:xfrm>
                <a:off x="2047" y="278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0" name="Rectangle 2768"/>
              <p:cNvSpPr>
                <a:spLocks noChangeArrowheads="1"/>
              </p:cNvSpPr>
              <p:nvPr/>
            </p:nvSpPr>
            <p:spPr bwMode="auto">
              <a:xfrm>
                <a:off x="2052" y="278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1" name="Rectangle 2769"/>
              <p:cNvSpPr>
                <a:spLocks noChangeArrowheads="1"/>
              </p:cNvSpPr>
              <p:nvPr/>
            </p:nvSpPr>
            <p:spPr bwMode="auto">
              <a:xfrm>
                <a:off x="2056" y="278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2" name="Rectangle 2770"/>
              <p:cNvSpPr>
                <a:spLocks noChangeArrowheads="1"/>
              </p:cNvSpPr>
              <p:nvPr/>
            </p:nvSpPr>
            <p:spPr bwMode="auto">
              <a:xfrm>
                <a:off x="2061" y="278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3" name="Rectangle 2771"/>
              <p:cNvSpPr>
                <a:spLocks noChangeArrowheads="1"/>
              </p:cNvSpPr>
              <p:nvPr/>
            </p:nvSpPr>
            <p:spPr bwMode="auto">
              <a:xfrm>
                <a:off x="2066" y="278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4" name="Rectangle 2772"/>
              <p:cNvSpPr>
                <a:spLocks noChangeArrowheads="1"/>
              </p:cNvSpPr>
              <p:nvPr/>
            </p:nvSpPr>
            <p:spPr bwMode="auto">
              <a:xfrm>
                <a:off x="2071" y="278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5" name="Rectangle 2773"/>
              <p:cNvSpPr>
                <a:spLocks noChangeArrowheads="1"/>
              </p:cNvSpPr>
              <p:nvPr/>
            </p:nvSpPr>
            <p:spPr bwMode="auto">
              <a:xfrm>
                <a:off x="2076" y="278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6" name="Rectangle 2774"/>
              <p:cNvSpPr>
                <a:spLocks noChangeArrowheads="1"/>
              </p:cNvSpPr>
              <p:nvPr/>
            </p:nvSpPr>
            <p:spPr bwMode="auto">
              <a:xfrm>
                <a:off x="2080" y="278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7" name="Rectangle 2775"/>
              <p:cNvSpPr>
                <a:spLocks noChangeArrowheads="1"/>
              </p:cNvSpPr>
              <p:nvPr/>
            </p:nvSpPr>
            <p:spPr bwMode="auto">
              <a:xfrm>
                <a:off x="2085" y="278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8" name="Rectangle 2776"/>
              <p:cNvSpPr>
                <a:spLocks noChangeArrowheads="1"/>
              </p:cNvSpPr>
              <p:nvPr/>
            </p:nvSpPr>
            <p:spPr bwMode="auto">
              <a:xfrm>
                <a:off x="2090" y="278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9" name="Rectangle 2777"/>
              <p:cNvSpPr>
                <a:spLocks noChangeArrowheads="1"/>
              </p:cNvSpPr>
              <p:nvPr/>
            </p:nvSpPr>
            <p:spPr bwMode="auto">
              <a:xfrm>
                <a:off x="2095" y="278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0" name="Rectangle 2778"/>
              <p:cNvSpPr>
                <a:spLocks noChangeArrowheads="1"/>
              </p:cNvSpPr>
              <p:nvPr/>
            </p:nvSpPr>
            <p:spPr bwMode="auto">
              <a:xfrm>
                <a:off x="2100" y="278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1" name="Rectangle 2779"/>
              <p:cNvSpPr>
                <a:spLocks noChangeArrowheads="1"/>
              </p:cNvSpPr>
              <p:nvPr/>
            </p:nvSpPr>
            <p:spPr bwMode="auto">
              <a:xfrm>
                <a:off x="2104" y="2780"/>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2" name="Rectangle 2780"/>
              <p:cNvSpPr>
                <a:spLocks noChangeArrowheads="1"/>
              </p:cNvSpPr>
              <p:nvPr/>
            </p:nvSpPr>
            <p:spPr bwMode="auto">
              <a:xfrm>
                <a:off x="2109" y="278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3" name="Rectangle 2781"/>
              <p:cNvSpPr>
                <a:spLocks noChangeArrowheads="1"/>
              </p:cNvSpPr>
              <p:nvPr/>
            </p:nvSpPr>
            <p:spPr bwMode="auto">
              <a:xfrm>
                <a:off x="2114" y="278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4" name="Rectangle 2782"/>
              <p:cNvSpPr>
                <a:spLocks noChangeArrowheads="1"/>
              </p:cNvSpPr>
              <p:nvPr/>
            </p:nvSpPr>
            <p:spPr bwMode="auto">
              <a:xfrm>
                <a:off x="2119" y="277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5" name="Rectangle 2783"/>
              <p:cNvSpPr>
                <a:spLocks noChangeArrowheads="1"/>
              </p:cNvSpPr>
              <p:nvPr/>
            </p:nvSpPr>
            <p:spPr bwMode="auto">
              <a:xfrm>
                <a:off x="2124" y="277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6" name="Rectangle 2784"/>
              <p:cNvSpPr>
                <a:spLocks noChangeArrowheads="1"/>
              </p:cNvSpPr>
              <p:nvPr/>
            </p:nvSpPr>
            <p:spPr bwMode="auto">
              <a:xfrm>
                <a:off x="2128" y="277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7" name="Rectangle 2785"/>
              <p:cNvSpPr>
                <a:spLocks noChangeArrowheads="1"/>
              </p:cNvSpPr>
              <p:nvPr/>
            </p:nvSpPr>
            <p:spPr bwMode="auto">
              <a:xfrm>
                <a:off x="2133" y="277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8" name="Rectangle 2786"/>
              <p:cNvSpPr>
                <a:spLocks noChangeArrowheads="1"/>
              </p:cNvSpPr>
              <p:nvPr/>
            </p:nvSpPr>
            <p:spPr bwMode="auto">
              <a:xfrm>
                <a:off x="2138" y="277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9" name="Rectangle 2787"/>
              <p:cNvSpPr>
                <a:spLocks noChangeArrowheads="1"/>
              </p:cNvSpPr>
              <p:nvPr/>
            </p:nvSpPr>
            <p:spPr bwMode="auto">
              <a:xfrm>
                <a:off x="2143" y="277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0" name="Rectangle 2788"/>
              <p:cNvSpPr>
                <a:spLocks noChangeArrowheads="1"/>
              </p:cNvSpPr>
              <p:nvPr/>
            </p:nvSpPr>
            <p:spPr bwMode="auto">
              <a:xfrm>
                <a:off x="2147" y="277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1" name="Rectangle 2789"/>
              <p:cNvSpPr>
                <a:spLocks noChangeArrowheads="1"/>
              </p:cNvSpPr>
              <p:nvPr/>
            </p:nvSpPr>
            <p:spPr bwMode="auto">
              <a:xfrm>
                <a:off x="2152" y="2773"/>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2" name="Rectangle 2790"/>
              <p:cNvSpPr>
                <a:spLocks noChangeArrowheads="1"/>
              </p:cNvSpPr>
              <p:nvPr/>
            </p:nvSpPr>
            <p:spPr bwMode="auto">
              <a:xfrm>
                <a:off x="2157" y="2773"/>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3" name="Rectangle 2791"/>
              <p:cNvSpPr>
                <a:spLocks noChangeArrowheads="1"/>
              </p:cNvSpPr>
              <p:nvPr/>
            </p:nvSpPr>
            <p:spPr bwMode="auto">
              <a:xfrm>
                <a:off x="2162" y="2773"/>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4" name="Rectangle 2792"/>
              <p:cNvSpPr>
                <a:spLocks noChangeArrowheads="1"/>
              </p:cNvSpPr>
              <p:nvPr/>
            </p:nvSpPr>
            <p:spPr bwMode="auto">
              <a:xfrm>
                <a:off x="2167" y="277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5" name="Rectangle 2793"/>
              <p:cNvSpPr>
                <a:spLocks noChangeArrowheads="1"/>
              </p:cNvSpPr>
              <p:nvPr/>
            </p:nvSpPr>
            <p:spPr bwMode="auto">
              <a:xfrm>
                <a:off x="2171" y="277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6" name="Rectangle 2794"/>
              <p:cNvSpPr>
                <a:spLocks noChangeArrowheads="1"/>
              </p:cNvSpPr>
              <p:nvPr/>
            </p:nvSpPr>
            <p:spPr bwMode="auto">
              <a:xfrm>
                <a:off x="2176" y="277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7" name="Rectangle 2795"/>
              <p:cNvSpPr>
                <a:spLocks noChangeArrowheads="1"/>
              </p:cNvSpPr>
              <p:nvPr/>
            </p:nvSpPr>
            <p:spPr bwMode="auto">
              <a:xfrm>
                <a:off x="2181" y="2771"/>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8" name="Rectangle 2796"/>
              <p:cNvSpPr>
                <a:spLocks noChangeArrowheads="1"/>
              </p:cNvSpPr>
              <p:nvPr/>
            </p:nvSpPr>
            <p:spPr bwMode="auto">
              <a:xfrm>
                <a:off x="2186" y="276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9" name="Rectangle 2797"/>
              <p:cNvSpPr>
                <a:spLocks noChangeArrowheads="1"/>
              </p:cNvSpPr>
              <p:nvPr/>
            </p:nvSpPr>
            <p:spPr bwMode="auto">
              <a:xfrm>
                <a:off x="2191" y="276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0" name="Rectangle 2798"/>
              <p:cNvSpPr>
                <a:spLocks noChangeArrowheads="1"/>
              </p:cNvSpPr>
              <p:nvPr/>
            </p:nvSpPr>
            <p:spPr bwMode="auto">
              <a:xfrm>
                <a:off x="2195" y="276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1" name="Rectangle 2799"/>
              <p:cNvSpPr>
                <a:spLocks noChangeArrowheads="1"/>
              </p:cNvSpPr>
              <p:nvPr/>
            </p:nvSpPr>
            <p:spPr bwMode="auto">
              <a:xfrm>
                <a:off x="2200" y="276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2" name="Rectangle 2800"/>
              <p:cNvSpPr>
                <a:spLocks noChangeArrowheads="1"/>
              </p:cNvSpPr>
              <p:nvPr/>
            </p:nvSpPr>
            <p:spPr bwMode="auto">
              <a:xfrm>
                <a:off x="2205" y="276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3" name="Rectangle 2801"/>
              <p:cNvSpPr>
                <a:spLocks noChangeArrowheads="1"/>
              </p:cNvSpPr>
              <p:nvPr/>
            </p:nvSpPr>
            <p:spPr bwMode="auto">
              <a:xfrm>
                <a:off x="2210" y="276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4" name="Rectangle 2802"/>
              <p:cNvSpPr>
                <a:spLocks noChangeArrowheads="1"/>
              </p:cNvSpPr>
              <p:nvPr/>
            </p:nvSpPr>
            <p:spPr bwMode="auto">
              <a:xfrm>
                <a:off x="2215" y="276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5" name="Rectangle 2803"/>
              <p:cNvSpPr>
                <a:spLocks noChangeArrowheads="1"/>
              </p:cNvSpPr>
              <p:nvPr/>
            </p:nvSpPr>
            <p:spPr bwMode="auto">
              <a:xfrm>
                <a:off x="2219" y="276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6" name="Rectangle 2804"/>
              <p:cNvSpPr>
                <a:spLocks noChangeArrowheads="1"/>
              </p:cNvSpPr>
              <p:nvPr/>
            </p:nvSpPr>
            <p:spPr bwMode="auto">
              <a:xfrm>
                <a:off x="2224" y="276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7" name="Rectangle 2805"/>
              <p:cNvSpPr>
                <a:spLocks noChangeArrowheads="1"/>
              </p:cNvSpPr>
              <p:nvPr/>
            </p:nvSpPr>
            <p:spPr bwMode="auto">
              <a:xfrm>
                <a:off x="2229" y="276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8" name="Rectangle 2806"/>
              <p:cNvSpPr>
                <a:spLocks noChangeArrowheads="1"/>
              </p:cNvSpPr>
              <p:nvPr/>
            </p:nvSpPr>
            <p:spPr bwMode="auto">
              <a:xfrm>
                <a:off x="2234" y="276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9" name="Rectangle 2807"/>
              <p:cNvSpPr>
                <a:spLocks noChangeArrowheads="1"/>
              </p:cNvSpPr>
              <p:nvPr/>
            </p:nvSpPr>
            <p:spPr bwMode="auto">
              <a:xfrm>
                <a:off x="2239" y="276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0" name="Rectangle 2808"/>
              <p:cNvSpPr>
                <a:spLocks noChangeArrowheads="1"/>
              </p:cNvSpPr>
              <p:nvPr/>
            </p:nvSpPr>
            <p:spPr bwMode="auto">
              <a:xfrm>
                <a:off x="2243" y="276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1" name="Rectangle 2809"/>
              <p:cNvSpPr>
                <a:spLocks noChangeArrowheads="1"/>
              </p:cNvSpPr>
              <p:nvPr/>
            </p:nvSpPr>
            <p:spPr bwMode="auto">
              <a:xfrm>
                <a:off x="2248" y="276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2" name="Rectangle 2810"/>
              <p:cNvSpPr>
                <a:spLocks noChangeArrowheads="1"/>
              </p:cNvSpPr>
              <p:nvPr/>
            </p:nvSpPr>
            <p:spPr bwMode="auto">
              <a:xfrm>
                <a:off x="2253" y="276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3" name="Rectangle 2811"/>
              <p:cNvSpPr>
                <a:spLocks noChangeArrowheads="1"/>
              </p:cNvSpPr>
              <p:nvPr/>
            </p:nvSpPr>
            <p:spPr bwMode="auto">
              <a:xfrm>
                <a:off x="2258" y="276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4" name="Rectangle 2812"/>
              <p:cNvSpPr>
                <a:spLocks noChangeArrowheads="1"/>
              </p:cNvSpPr>
              <p:nvPr/>
            </p:nvSpPr>
            <p:spPr bwMode="auto">
              <a:xfrm>
                <a:off x="2263" y="276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5" name="Rectangle 2813"/>
              <p:cNvSpPr>
                <a:spLocks noChangeArrowheads="1"/>
              </p:cNvSpPr>
              <p:nvPr/>
            </p:nvSpPr>
            <p:spPr bwMode="auto">
              <a:xfrm>
                <a:off x="2267" y="276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6" name="Rectangle 2814"/>
              <p:cNvSpPr>
                <a:spLocks noChangeArrowheads="1"/>
              </p:cNvSpPr>
              <p:nvPr/>
            </p:nvSpPr>
            <p:spPr bwMode="auto">
              <a:xfrm>
                <a:off x="2272" y="275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7" name="Rectangle 2815"/>
              <p:cNvSpPr>
                <a:spLocks noChangeArrowheads="1"/>
              </p:cNvSpPr>
              <p:nvPr/>
            </p:nvSpPr>
            <p:spPr bwMode="auto">
              <a:xfrm>
                <a:off x="2277" y="275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8" name="Rectangle 2816"/>
              <p:cNvSpPr>
                <a:spLocks noChangeArrowheads="1"/>
              </p:cNvSpPr>
              <p:nvPr/>
            </p:nvSpPr>
            <p:spPr bwMode="auto">
              <a:xfrm>
                <a:off x="2282" y="275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9" name="Rectangle 2817"/>
              <p:cNvSpPr>
                <a:spLocks noChangeArrowheads="1"/>
              </p:cNvSpPr>
              <p:nvPr/>
            </p:nvSpPr>
            <p:spPr bwMode="auto">
              <a:xfrm>
                <a:off x="2287" y="275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0" name="Rectangle 2818"/>
              <p:cNvSpPr>
                <a:spLocks noChangeArrowheads="1"/>
              </p:cNvSpPr>
              <p:nvPr/>
            </p:nvSpPr>
            <p:spPr bwMode="auto">
              <a:xfrm>
                <a:off x="2291" y="275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1" name="Rectangle 2819"/>
              <p:cNvSpPr>
                <a:spLocks noChangeArrowheads="1"/>
              </p:cNvSpPr>
              <p:nvPr/>
            </p:nvSpPr>
            <p:spPr bwMode="auto">
              <a:xfrm>
                <a:off x="2296" y="275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2" name="Rectangle 2820"/>
              <p:cNvSpPr>
                <a:spLocks noChangeArrowheads="1"/>
              </p:cNvSpPr>
              <p:nvPr/>
            </p:nvSpPr>
            <p:spPr bwMode="auto">
              <a:xfrm>
                <a:off x="2301" y="275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3" name="Rectangle 2821"/>
              <p:cNvSpPr>
                <a:spLocks noChangeArrowheads="1"/>
              </p:cNvSpPr>
              <p:nvPr/>
            </p:nvSpPr>
            <p:spPr bwMode="auto">
              <a:xfrm>
                <a:off x="2306" y="275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4" name="Rectangle 2822"/>
              <p:cNvSpPr>
                <a:spLocks noChangeArrowheads="1"/>
              </p:cNvSpPr>
              <p:nvPr/>
            </p:nvSpPr>
            <p:spPr bwMode="auto">
              <a:xfrm>
                <a:off x="2311" y="275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5" name="Rectangle 2823"/>
              <p:cNvSpPr>
                <a:spLocks noChangeArrowheads="1"/>
              </p:cNvSpPr>
              <p:nvPr/>
            </p:nvSpPr>
            <p:spPr bwMode="auto">
              <a:xfrm>
                <a:off x="2315" y="275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6" name="Rectangle 2824"/>
              <p:cNvSpPr>
                <a:spLocks noChangeArrowheads="1"/>
              </p:cNvSpPr>
              <p:nvPr/>
            </p:nvSpPr>
            <p:spPr bwMode="auto">
              <a:xfrm>
                <a:off x="2320" y="275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7" name="Rectangle 2825"/>
              <p:cNvSpPr>
                <a:spLocks noChangeArrowheads="1"/>
              </p:cNvSpPr>
              <p:nvPr/>
            </p:nvSpPr>
            <p:spPr bwMode="auto">
              <a:xfrm>
                <a:off x="2325" y="275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8" name="Rectangle 2826"/>
              <p:cNvSpPr>
                <a:spLocks noChangeArrowheads="1"/>
              </p:cNvSpPr>
              <p:nvPr/>
            </p:nvSpPr>
            <p:spPr bwMode="auto">
              <a:xfrm>
                <a:off x="2330" y="275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9" name="Rectangle 2827"/>
              <p:cNvSpPr>
                <a:spLocks noChangeArrowheads="1"/>
              </p:cNvSpPr>
              <p:nvPr/>
            </p:nvSpPr>
            <p:spPr bwMode="auto">
              <a:xfrm>
                <a:off x="2335" y="275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0" name="Rectangle 2828"/>
              <p:cNvSpPr>
                <a:spLocks noChangeArrowheads="1"/>
              </p:cNvSpPr>
              <p:nvPr/>
            </p:nvSpPr>
            <p:spPr bwMode="auto">
              <a:xfrm>
                <a:off x="2339" y="275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1" name="Rectangle 2829"/>
              <p:cNvSpPr>
                <a:spLocks noChangeArrowheads="1"/>
              </p:cNvSpPr>
              <p:nvPr/>
            </p:nvSpPr>
            <p:spPr bwMode="auto">
              <a:xfrm>
                <a:off x="2344" y="275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2" name="Rectangle 2830"/>
              <p:cNvSpPr>
                <a:spLocks noChangeArrowheads="1"/>
              </p:cNvSpPr>
              <p:nvPr/>
            </p:nvSpPr>
            <p:spPr bwMode="auto">
              <a:xfrm>
                <a:off x="2349" y="275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3" name="Rectangle 2831"/>
              <p:cNvSpPr>
                <a:spLocks noChangeArrowheads="1"/>
              </p:cNvSpPr>
              <p:nvPr/>
            </p:nvSpPr>
            <p:spPr bwMode="auto">
              <a:xfrm>
                <a:off x="2354" y="275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4" name="Rectangle 2832"/>
              <p:cNvSpPr>
                <a:spLocks noChangeArrowheads="1"/>
              </p:cNvSpPr>
              <p:nvPr/>
            </p:nvSpPr>
            <p:spPr bwMode="auto">
              <a:xfrm>
                <a:off x="2359" y="275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5" name="Rectangle 2833"/>
              <p:cNvSpPr>
                <a:spLocks noChangeArrowheads="1"/>
              </p:cNvSpPr>
              <p:nvPr/>
            </p:nvSpPr>
            <p:spPr bwMode="auto">
              <a:xfrm>
                <a:off x="2363" y="275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6" name="Rectangle 2834"/>
              <p:cNvSpPr>
                <a:spLocks noChangeArrowheads="1"/>
              </p:cNvSpPr>
              <p:nvPr/>
            </p:nvSpPr>
            <p:spPr bwMode="auto">
              <a:xfrm>
                <a:off x="2368" y="275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7" name="Rectangle 2835"/>
              <p:cNvSpPr>
                <a:spLocks noChangeArrowheads="1"/>
              </p:cNvSpPr>
              <p:nvPr/>
            </p:nvSpPr>
            <p:spPr bwMode="auto">
              <a:xfrm>
                <a:off x="2373" y="275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8" name="Rectangle 2836"/>
              <p:cNvSpPr>
                <a:spLocks noChangeArrowheads="1"/>
              </p:cNvSpPr>
              <p:nvPr/>
            </p:nvSpPr>
            <p:spPr bwMode="auto">
              <a:xfrm>
                <a:off x="2378" y="274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9" name="Rectangle 2837"/>
              <p:cNvSpPr>
                <a:spLocks noChangeArrowheads="1"/>
              </p:cNvSpPr>
              <p:nvPr/>
            </p:nvSpPr>
            <p:spPr bwMode="auto">
              <a:xfrm>
                <a:off x="2383" y="274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0" name="Rectangle 2838"/>
              <p:cNvSpPr>
                <a:spLocks noChangeArrowheads="1"/>
              </p:cNvSpPr>
              <p:nvPr/>
            </p:nvSpPr>
            <p:spPr bwMode="auto">
              <a:xfrm>
                <a:off x="2387" y="274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1" name="Rectangle 2839"/>
              <p:cNvSpPr>
                <a:spLocks noChangeArrowheads="1"/>
              </p:cNvSpPr>
              <p:nvPr/>
            </p:nvSpPr>
            <p:spPr bwMode="auto">
              <a:xfrm>
                <a:off x="2392" y="274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2" name="Rectangle 2840"/>
              <p:cNvSpPr>
                <a:spLocks noChangeArrowheads="1"/>
              </p:cNvSpPr>
              <p:nvPr/>
            </p:nvSpPr>
            <p:spPr bwMode="auto">
              <a:xfrm>
                <a:off x="2397" y="274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3" name="Rectangle 2841"/>
              <p:cNvSpPr>
                <a:spLocks noChangeArrowheads="1"/>
              </p:cNvSpPr>
              <p:nvPr/>
            </p:nvSpPr>
            <p:spPr bwMode="auto">
              <a:xfrm>
                <a:off x="2402" y="274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4" name="Rectangle 2842"/>
              <p:cNvSpPr>
                <a:spLocks noChangeArrowheads="1"/>
              </p:cNvSpPr>
              <p:nvPr/>
            </p:nvSpPr>
            <p:spPr bwMode="auto">
              <a:xfrm>
                <a:off x="2407" y="274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5" name="Rectangle 2843"/>
              <p:cNvSpPr>
                <a:spLocks noChangeArrowheads="1"/>
              </p:cNvSpPr>
              <p:nvPr/>
            </p:nvSpPr>
            <p:spPr bwMode="auto">
              <a:xfrm>
                <a:off x="2411" y="274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6" name="Rectangle 2844"/>
              <p:cNvSpPr>
                <a:spLocks noChangeArrowheads="1"/>
              </p:cNvSpPr>
              <p:nvPr/>
            </p:nvSpPr>
            <p:spPr bwMode="auto">
              <a:xfrm>
                <a:off x="2416" y="274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7" name="Rectangle 2845"/>
              <p:cNvSpPr>
                <a:spLocks noChangeArrowheads="1"/>
              </p:cNvSpPr>
              <p:nvPr/>
            </p:nvSpPr>
            <p:spPr bwMode="auto">
              <a:xfrm>
                <a:off x="2421" y="274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8" name="Rectangle 2846"/>
              <p:cNvSpPr>
                <a:spLocks noChangeArrowheads="1"/>
              </p:cNvSpPr>
              <p:nvPr/>
            </p:nvSpPr>
            <p:spPr bwMode="auto">
              <a:xfrm>
                <a:off x="2426" y="274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9" name="Rectangle 2847"/>
              <p:cNvSpPr>
                <a:spLocks noChangeArrowheads="1"/>
              </p:cNvSpPr>
              <p:nvPr/>
            </p:nvSpPr>
            <p:spPr bwMode="auto">
              <a:xfrm>
                <a:off x="2431" y="274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0" name="Rectangle 2848"/>
              <p:cNvSpPr>
                <a:spLocks noChangeArrowheads="1"/>
              </p:cNvSpPr>
              <p:nvPr/>
            </p:nvSpPr>
            <p:spPr bwMode="auto">
              <a:xfrm>
                <a:off x="2435" y="274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071" name="Group 3050"/>
            <p:cNvGrpSpPr>
              <a:grpSpLocks/>
            </p:cNvGrpSpPr>
            <p:nvPr/>
          </p:nvGrpSpPr>
          <p:grpSpPr bwMode="auto">
            <a:xfrm>
              <a:off x="5881918" y="4217618"/>
              <a:ext cx="1560512" cy="214313"/>
              <a:chOff x="2440" y="2636"/>
              <a:chExt cx="983" cy="135"/>
            </a:xfrm>
          </p:grpSpPr>
          <p:sp>
            <p:nvSpPr>
              <p:cNvPr id="20301" name="Rectangle 2850"/>
              <p:cNvSpPr>
                <a:spLocks noChangeArrowheads="1"/>
              </p:cNvSpPr>
              <p:nvPr/>
            </p:nvSpPr>
            <p:spPr bwMode="auto">
              <a:xfrm>
                <a:off x="2440" y="274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2" name="Rectangle 2851"/>
              <p:cNvSpPr>
                <a:spLocks noChangeArrowheads="1"/>
              </p:cNvSpPr>
              <p:nvPr/>
            </p:nvSpPr>
            <p:spPr bwMode="auto">
              <a:xfrm>
                <a:off x="2445" y="2741"/>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3" name="Rectangle 2852"/>
              <p:cNvSpPr>
                <a:spLocks noChangeArrowheads="1"/>
              </p:cNvSpPr>
              <p:nvPr/>
            </p:nvSpPr>
            <p:spPr bwMode="auto">
              <a:xfrm>
                <a:off x="2450" y="274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4" name="Rectangle 2853"/>
              <p:cNvSpPr>
                <a:spLocks noChangeArrowheads="1"/>
              </p:cNvSpPr>
              <p:nvPr/>
            </p:nvSpPr>
            <p:spPr bwMode="auto">
              <a:xfrm>
                <a:off x="2455" y="273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5" name="Rectangle 2854"/>
              <p:cNvSpPr>
                <a:spLocks noChangeArrowheads="1"/>
              </p:cNvSpPr>
              <p:nvPr/>
            </p:nvSpPr>
            <p:spPr bwMode="auto">
              <a:xfrm>
                <a:off x="2459" y="273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6" name="Rectangle 2855"/>
              <p:cNvSpPr>
                <a:spLocks noChangeArrowheads="1"/>
              </p:cNvSpPr>
              <p:nvPr/>
            </p:nvSpPr>
            <p:spPr bwMode="auto">
              <a:xfrm>
                <a:off x="2464" y="273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7" name="Rectangle 2856"/>
              <p:cNvSpPr>
                <a:spLocks noChangeArrowheads="1"/>
              </p:cNvSpPr>
              <p:nvPr/>
            </p:nvSpPr>
            <p:spPr bwMode="auto">
              <a:xfrm>
                <a:off x="2469" y="273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8" name="Rectangle 2857"/>
              <p:cNvSpPr>
                <a:spLocks noChangeArrowheads="1"/>
              </p:cNvSpPr>
              <p:nvPr/>
            </p:nvSpPr>
            <p:spPr bwMode="auto">
              <a:xfrm>
                <a:off x="2474" y="273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9" name="Rectangle 2858"/>
              <p:cNvSpPr>
                <a:spLocks noChangeArrowheads="1"/>
              </p:cNvSpPr>
              <p:nvPr/>
            </p:nvSpPr>
            <p:spPr bwMode="auto">
              <a:xfrm>
                <a:off x="2478" y="273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0" name="Rectangle 2859"/>
              <p:cNvSpPr>
                <a:spLocks noChangeArrowheads="1"/>
              </p:cNvSpPr>
              <p:nvPr/>
            </p:nvSpPr>
            <p:spPr bwMode="auto">
              <a:xfrm>
                <a:off x="2483" y="273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1" name="Rectangle 2860"/>
              <p:cNvSpPr>
                <a:spLocks noChangeArrowheads="1"/>
              </p:cNvSpPr>
              <p:nvPr/>
            </p:nvSpPr>
            <p:spPr bwMode="auto">
              <a:xfrm>
                <a:off x="2488" y="273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2" name="Rectangle 2861"/>
              <p:cNvSpPr>
                <a:spLocks noChangeArrowheads="1"/>
              </p:cNvSpPr>
              <p:nvPr/>
            </p:nvSpPr>
            <p:spPr bwMode="auto">
              <a:xfrm>
                <a:off x="2493" y="273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3" name="Rectangle 2862"/>
              <p:cNvSpPr>
                <a:spLocks noChangeArrowheads="1"/>
              </p:cNvSpPr>
              <p:nvPr/>
            </p:nvSpPr>
            <p:spPr bwMode="auto">
              <a:xfrm>
                <a:off x="2498" y="273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4" name="Rectangle 2863"/>
              <p:cNvSpPr>
                <a:spLocks noChangeArrowheads="1"/>
              </p:cNvSpPr>
              <p:nvPr/>
            </p:nvSpPr>
            <p:spPr bwMode="auto">
              <a:xfrm>
                <a:off x="2502" y="273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5" name="Rectangle 2864"/>
              <p:cNvSpPr>
                <a:spLocks noChangeArrowheads="1"/>
              </p:cNvSpPr>
              <p:nvPr/>
            </p:nvSpPr>
            <p:spPr bwMode="auto">
              <a:xfrm>
                <a:off x="2507" y="273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6" name="Rectangle 2865"/>
              <p:cNvSpPr>
                <a:spLocks noChangeArrowheads="1"/>
              </p:cNvSpPr>
              <p:nvPr/>
            </p:nvSpPr>
            <p:spPr bwMode="auto">
              <a:xfrm>
                <a:off x="2512" y="273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7" name="Rectangle 2866"/>
              <p:cNvSpPr>
                <a:spLocks noChangeArrowheads="1"/>
              </p:cNvSpPr>
              <p:nvPr/>
            </p:nvSpPr>
            <p:spPr bwMode="auto">
              <a:xfrm>
                <a:off x="2517" y="273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8" name="Rectangle 2867"/>
              <p:cNvSpPr>
                <a:spLocks noChangeArrowheads="1"/>
              </p:cNvSpPr>
              <p:nvPr/>
            </p:nvSpPr>
            <p:spPr bwMode="auto">
              <a:xfrm>
                <a:off x="2522" y="273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9" name="Rectangle 2868"/>
              <p:cNvSpPr>
                <a:spLocks noChangeArrowheads="1"/>
              </p:cNvSpPr>
              <p:nvPr/>
            </p:nvSpPr>
            <p:spPr bwMode="auto">
              <a:xfrm>
                <a:off x="2526" y="273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0" name="Rectangle 2869"/>
              <p:cNvSpPr>
                <a:spLocks noChangeArrowheads="1"/>
              </p:cNvSpPr>
              <p:nvPr/>
            </p:nvSpPr>
            <p:spPr bwMode="auto">
              <a:xfrm>
                <a:off x="2531" y="273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1" name="Rectangle 2870"/>
              <p:cNvSpPr>
                <a:spLocks noChangeArrowheads="1"/>
              </p:cNvSpPr>
              <p:nvPr/>
            </p:nvSpPr>
            <p:spPr bwMode="auto">
              <a:xfrm>
                <a:off x="2536" y="273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2" name="Rectangle 2871"/>
              <p:cNvSpPr>
                <a:spLocks noChangeArrowheads="1"/>
              </p:cNvSpPr>
              <p:nvPr/>
            </p:nvSpPr>
            <p:spPr bwMode="auto">
              <a:xfrm>
                <a:off x="2541" y="273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3" name="Rectangle 2872"/>
              <p:cNvSpPr>
                <a:spLocks noChangeArrowheads="1"/>
              </p:cNvSpPr>
              <p:nvPr/>
            </p:nvSpPr>
            <p:spPr bwMode="auto">
              <a:xfrm>
                <a:off x="2546" y="272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4" name="Rectangle 2873"/>
              <p:cNvSpPr>
                <a:spLocks noChangeArrowheads="1"/>
              </p:cNvSpPr>
              <p:nvPr/>
            </p:nvSpPr>
            <p:spPr bwMode="auto">
              <a:xfrm>
                <a:off x="2550" y="272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5" name="Rectangle 2874"/>
              <p:cNvSpPr>
                <a:spLocks noChangeArrowheads="1"/>
              </p:cNvSpPr>
              <p:nvPr/>
            </p:nvSpPr>
            <p:spPr bwMode="auto">
              <a:xfrm>
                <a:off x="2555" y="272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6" name="Rectangle 2875"/>
              <p:cNvSpPr>
                <a:spLocks noChangeArrowheads="1"/>
              </p:cNvSpPr>
              <p:nvPr/>
            </p:nvSpPr>
            <p:spPr bwMode="auto">
              <a:xfrm>
                <a:off x="2560" y="272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7" name="Rectangle 2876"/>
              <p:cNvSpPr>
                <a:spLocks noChangeArrowheads="1"/>
              </p:cNvSpPr>
              <p:nvPr/>
            </p:nvSpPr>
            <p:spPr bwMode="auto">
              <a:xfrm>
                <a:off x="2565" y="272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8" name="Rectangle 2877"/>
              <p:cNvSpPr>
                <a:spLocks noChangeArrowheads="1"/>
              </p:cNvSpPr>
              <p:nvPr/>
            </p:nvSpPr>
            <p:spPr bwMode="auto">
              <a:xfrm>
                <a:off x="2570" y="272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9" name="Rectangle 2878"/>
              <p:cNvSpPr>
                <a:spLocks noChangeArrowheads="1"/>
              </p:cNvSpPr>
              <p:nvPr/>
            </p:nvSpPr>
            <p:spPr bwMode="auto">
              <a:xfrm>
                <a:off x="2574" y="272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0" name="Rectangle 2879"/>
              <p:cNvSpPr>
                <a:spLocks noChangeArrowheads="1"/>
              </p:cNvSpPr>
              <p:nvPr/>
            </p:nvSpPr>
            <p:spPr bwMode="auto">
              <a:xfrm>
                <a:off x="2579" y="272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1" name="Rectangle 2880"/>
              <p:cNvSpPr>
                <a:spLocks noChangeArrowheads="1"/>
              </p:cNvSpPr>
              <p:nvPr/>
            </p:nvSpPr>
            <p:spPr bwMode="auto">
              <a:xfrm>
                <a:off x="2584" y="2725"/>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2" name="Rectangle 2881"/>
              <p:cNvSpPr>
                <a:spLocks noChangeArrowheads="1"/>
              </p:cNvSpPr>
              <p:nvPr/>
            </p:nvSpPr>
            <p:spPr bwMode="auto">
              <a:xfrm>
                <a:off x="2589" y="2724"/>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3" name="Rectangle 2882"/>
              <p:cNvSpPr>
                <a:spLocks noChangeArrowheads="1"/>
              </p:cNvSpPr>
              <p:nvPr/>
            </p:nvSpPr>
            <p:spPr bwMode="auto">
              <a:xfrm>
                <a:off x="2594" y="272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4" name="Rectangle 2883"/>
              <p:cNvSpPr>
                <a:spLocks noChangeArrowheads="1"/>
              </p:cNvSpPr>
              <p:nvPr/>
            </p:nvSpPr>
            <p:spPr bwMode="auto">
              <a:xfrm>
                <a:off x="2598" y="2724"/>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5" name="Rectangle 2884"/>
              <p:cNvSpPr>
                <a:spLocks noChangeArrowheads="1"/>
              </p:cNvSpPr>
              <p:nvPr/>
            </p:nvSpPr>
            <p:spPr bwMode="auto">
              <a:xfrm>
                <a:off x="2603" y="272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6" name="Rectangle 2885"/>
              <p:cNvSpPr>
                <a:spLocks noChangeArrowheads="1"/>
              </p:cNvSpPr>
              <p:nvPr/>
            </p:nvSpPr>
            <p:spPr bwMode="auto">
              <a:xfrm>
                <a:off x="2608" y="272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7" name="Rectangle 2886"/>
              <p:cNvSpPr>
                <a:spLocks noChangeArrowheads="1"/>
              </p:cNvSpPr>
              <p:nvPr/>
            </p:nvSpPr>
            <p:spPr bwMode="auto">
              <a:xfrm>
                <a:off x="2613" y="272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8" name="Rectangle 2887"/>
              <p:cNvSpPr>
                <a:spLocks noChangeArrowheads="1"/>
              </p:cNvSpPr>
              <p:nvPr/>
            </p:nvSpPr>
            <p:spPr bwMode="auto">
              <a:xfrm>
                <a:off x="2618" y="272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9" name="Rectangle 2888"/>
              <p:cNvSpPr>
                <a:spLocks noChangeArrowheads="1"/>
              </p:cNvSpPr>
              <p:nvPr/>
            </p:nvSpPr>
            <p:spPr bwMode="auto">
              <a:xfrm>
                <a:off x="2622" y="272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0" name="Rectangle 2889"/>
              <p:cNvSpPr>
                <a:spLocks noChangeArrowheads="1"/>
              </p:cNvSpPr>
              <p:nvPr/>
            </p:nvSpPr>
            <p:spPr bwMode="auto">
              <a:xfrm>
                <a:off x="2627" y="272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1" name="Rectangle 2890"/>
              <p:cNvSpPr>
                <a:spLocks noChangeArrowheads="1"/>
              </p:cNvSpPr>
              <p:nvPr/>
            </p:nvSpPr>
            <p:spPr bwMode="auto">
              <a:xfrm>
                <a:off x="2632" y="272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2" name="Rectangle 2891"/>
              <p:cNvSpPr>
                <a:spLocks noChangeArrowheads="1"/>
              </p:cNvSpPr>
              <p:nvPr/>
            </p:nvSpPr>
            <p:spPr bwMode="auto">
              <a:xfrm>
                <a:off x="2637" y="272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3" name="Rectangle 2892"/>
              <p:cNvSpPr>
                <a:spLocks noChangeArrowheads="1"/>
              </p:cNvSpPr>
              <p:nvPr/>
            </p:nvSpPr>
            <p:spPr bwMode="auto">
              <a:xfrm>
                <a:off x="2642" y="272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4" name="Rectangle 2893"/>
              <p:cNvSpPr>
                <a:spLocks noChangeArrowheads="1"/>
              </p:cNvSpPr>
              <p:nvPr/>
            </p:nvSpPr>
            <p:spPr bwMode="auto">
              <a:xfrm>
                <a:off x="2646" y="272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5" name="Rectangle 2894"/>
              <p:cNvSpPr>
                <a:spLocks noChangeArrowheads="1"/>
              </p:cNvSpPr>
              <p:nvPr/>
            </p:nvSpPr>
            <p:spPr bwMode="auto">
              <a:xfrm>
                <a:off x="2651" y="272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6" name="Rectangle 2895"/>
              <p:cNvSpPr>
                <a:spLocks noChangeArrowheads="1"/>
              </p:cNvSpPr>
              <p:nvPr/>
            </p:nvSpPr>
            <p:spPr bwMode="auto">
              <a:xfrm>
                <a:off x="2656" y="272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7" name="Rectangle 2896"/>
              <p:cNvSpPr>
                <a:spLocks noChangeArrowheads="1"/>
              </p:cNvSpPr>
              <p:nvPr/>
            </p:nvSpPr>
            <p:spPr bwMode="auto">
              <a:xfrm>
                <a:off x="2661" y="271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8" name="Rectangle 2897"/>
              <p:cNvSpPr>
                <a:spLocks noChangeArrowheads="1"/>
              </p:cNvSpPr>
              <p:nvPr/>
            </p:nvSpPr>
            <p:spPr bwMode="auto">
              <a:xfrm>
                <a:off x="2666" y="271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9" name="Rectangle 2898"/>
              <p:cNvSpPr>
                <a:spLocks noChangeArrowheads="1"/>
              </p:cNvSpPr>
              <p:nvPr/>
            </p:nvSpPr>
            <p:spPr bwMode="auto">
              <a:xfrm>
                <a:off x="2670" y="271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0" name="Rectangle 2899"/>
              <p:cNvSpPr>
                <a:spLocks noChangeArrowheads="1"/>
              </p:cNvSpPr>
              <p:nvPr/>
            </p:nvSpPr>
            <p:spPr bwMode="auto">
              <a:xfrm>
                <a:off x="2675" y="271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1" name="Rectangle 2900"/>
              <p:cNvSpPr>
                <a:spLocks noChangeArrowheads="1"/>
              </p:cNvSpPr>
              <p:nvPr/>
            </p:nvSpPr>
            <p:spPr bwMode="auto">
              <a:xfrm>
                <a:off x="2680" y="271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2" name="Rectangle 2901"/>
              <p:cNvSpPr>
                <a:spLocks noChangeArrowheads="1"/>
              </p:cNvSpPr>
              <p:nvPr/>
            </p:nvSpPr>
            <p:spPr bwMode="auto">
              <a:xfrm>
                <a:off x="2685" y="271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3" name="Rectangle 2902"/>
              <p:cNvSpPr>
                <a:spLocks noChangeArrowheads="1"/>
              </p:cNvSpPr>
              <p:nvPr/>
            </p:nvSpPr>
            <p:spPr bwMode="auto">
              <a:xfrm>
                <a:off x="2690" y="271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4" name="Rectangle 2903"/>
              <p:cNvSpPr>
                <a:spLocks noChangeArrowheads="1"/>
              </p:cNvSpPr>
              <p:nvPr/>
            </p:nvSpPr>
            <p:spPr bwMode="auto">
              <a:xfrm>
                <a:off x="2694" y="271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5" name="Rectangle 2904"/>
              <p:cNvSpPr>
                <a:spLocks noChangeArrowheads="1"/>
              </p:cNvSpPr>
              <p:nvPr/>
            </p:nvSpPr>
            <p:spPr bwMode="auto">
              <a:xfrm>
                <a:off x="2699" y="271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6" name="Rectangle 2905"/>
              <p:cNvSpPr>
                <a:spLocks noChangeArrowheads="1"/>
              </p:cNvSpPr>
              <p:nvPr/>
            </p:nvSpPr>
            <p:spPr bwMode="auto">
              <a:xfrm>
                <a:off x="2704" y="271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7" name="Rectangle 2906"/>
              <p:cNvSpPr>
                <a:spLocks noChangeArrowheads="1"/>
              </p:cNvSpPr>
              <p:nvPr/>
            </p:nvSpPr>
            <p:spPr bwMode="auto">
              <a:xfrm>
                <a:off x="2709" y="271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8" name="Rectangle 2907"/>
              <p:cNvSpPr>
                <a:spLocks noChangeArrowheads="1"/>
              </p:cNvSpPr>
              <p:nvPr/>
            </p:nvSpPr>
            <p:spPr bwMode="auto">
              <a:xfrm>
                <a:off x="2714" y="271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9" name="Rectangle 2908"/>
              <p:cNvSpPr>
                <a:spLocks noChangeArrowheads="1"/>
              </p:cNvSpPr>
              <p:nvPr/>
            </p:nvSpPr>
            <p:spPr bwMode="auto">
              <a:xfrm>
                <a:off x="2718" y="271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0" name="Rectangle 2909"/>
              <p:cNvSpPr>
                <a:spLocks noChangeArrowheads="1"/>
              </p:cNvSpPr>
              <p:nvPr/>
            </p:nvSpPr>
            <p:spPr bwMode="auto">
              <a:xfrm>
                <a:off x="2723" y="271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1" name="Rectangle 2910"/>
              <p:cNvSpPr>
                <a:spLocks noChangeArrowheads="1"/>
              </p:cNvSpPr>
              <p:nvPr/>
            </p:nvSpPr>
            <p:spPr bwMode="auto">
              <a:xfrm>
                <a:off x="2728" y="2714"/>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2" name="Rectangle 2911"/>
              <p:cNvSpPr>
                <a:spLocks noChangeArrowheads="1"/>
              </p:cNvSpPr>
              <p:nvPr/>
            </p:nvSpPr>
            <p:spPr bwMode="auto">
              <a:xfrm>
                <a:off x="2733" y="271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3" name="Rectangle 2912"/>
              <p:cNvSpPr>
                <a:spLocks noChangeArrowheads="1"/>
              </p:cNvSpPr>
              <p:nvPr/>
            </p:nvSpPr>
            <p:spPr bwMode="auto">
              <a:xfrm>
                <a:off x="2738" y="271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4" name="Rectangle 2913"/>
              <p:cNvSpPr>
                <a:spLocks noChangeArrowheads="1"/>
              </p:cNvSpPr>
              <p:nvPr/>
            </p:nvSpPr>
            <p:spPr bwMode="auto">
              <a:xfrm>
                <a:off x="2742" y="271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5" name="Rectangle 2914"/>
              <p:cNvSpPr>
                <a:spLocks noChangeArrowheads="1"/>
              </p:cNvSpPr>
              <p:nvPr/>
            </p:nvSpPr>
            <p:spPr bwMode="auto">
              <a:xfrm>
                <a:off x="2747" y="271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6" name="Rectangle 2915"/>
              <p:cNvSpPr>
                <a:spLocks noChangeArrowheads="1"/>
              </p:cNvSpPr>
              <p:nvPr/>
            </p:nvSpPr>
            <p:spPr bwMode="auto">
              <a:xfrm>
                <a:off x="2752" y="271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7" name="Rectangle 2916"/>
              <p:cNvSpPr>
                <a:spLocks noChangeArrowheads="1"/>
              </p:cNvSpPr>
              <p:nvPr/>
            </p:nvSpPr>
            <p:spPr bwMode="auto">
              <a:xfrm>
                <a:off x="2757" y="271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8" name="Rectangle 2917"/>
              <p:cNvSpPr>
                <a:spLocks noChangeArrowheads="1"/>
              </p:cNvSpPr>
              <p:nvPr/>
            </p:nvSpPr>
            <p:spPr bwMode="auto">
              <a:xfrm>
                <a:off x="2762" y="271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9" name="Rectangle 2918"/>
              <p:cNvSpPr>
                <a:spLocks noChangeArrowheads="1"/>
              </p:cNvSpPr>
              <p:nvPr/>
            </p:nvSpPr>
            <p:spPr bwMode="auto">
              <a:xfrm>
                <a:off x="2766" y="271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0" name="Rectangle 2919"/>
              <p:cNvSpPr>
                <a:spLocks noChangeArrowheads="1"/>
              </p:cNvSpPr>
              <p:nvPr/>
            </p:nvSpPr>
            <p:spPr bwMode="auto">
              <a:xfrm>
                <a:off x="2771" y="271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1" name="Rectangle 2920"/>
              <p:cNvSpPr>
                <a:spLocks noChangeArrowheads="1"/>
              </p:cNvSpPr>
              <p:nvPr/>
            </p:nvSpPr>
            <p:spPr bwMode="auto">
              <a:xfrm>
                <a:off x="2776" y="271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2" name="Rectangle 2921"/>
              <p:cNvSpPr>
                <a:spLocks noChangeArrowheads="1"/>
              </p:cNvSpPr>
              <p:nvPr/>
            </p:nvSpPr>
            <p:spPr bwMode="auto">
              <a:xfrm>
                <a:off x="2781" y="271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3" name="Rectangle 2922"/>
              <p:cNvSpPr>
                <a:spLocks noChangeArrowheads="1"/>
              </p:cNvSpPr>
              <p:nvPr/>
            </p:nvSpPr>
            <p:spPr bwMode="auto">
              <a:xfrm>
                <a:off x="2786" y="271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4" name="Rectangle 2923"/>
              <p:cNvSpPr>
                <a:spLocks noChangeArrowheads="1"/>
              </p:cNvSpPr>
              <p:nvPr/>
            </p:nvSpPr>
            <p:spPr bwMode="auto">
              <a:xfrm>
                <a:off x="2790" y="270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5" name="Rectangle 2924"/>
              <p:cNvSpPr>
                <a:spLocks noChangeArrowheads="1"/>
              </p:cNvSpPr>
              <p:nvPr/>
            </p:nvSpPr>
            <p:spPr bwMode="auto">
              <a:xfrm>
                <a:off x="2795" y="270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6" name="Rectangle 2925"/>
              <p:cNvSpPr>
                <a:spLocks noChangeArrowheads="1"/>
              </p:cNvSpPr>
              <p:nvPr/>
            </p:nvSpPr>
            <p:spPr bwMode="auto">
              <a:xfrm>
                <a:off x="2800" y="270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7" name="Rectangle 2926"/>
              <p:cNvSpPr>
                <a:spLocks noChangeArrowheads="1"/>
              </p:cNvSpPr>
              <p:nvPr/>
            </p:nvSpPr>
            <p:spPr bwMode="auto">
              <a:xfrm>
                <a:off x="2805" y="270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8" name="Rectangle 2927"/>
              <p:cNvSpPr>
                <a:spLocks noChangeArrowheads="1"/>
              </p:cNvSpPr>
              <p:nvPr/>
            </p:nvSpPr>
            <p:spPr bwMode="auto">
              <a:xfrm>
                <a:off x="2810" y="270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9" name="Rectangle 2928"/>
              <p:cNvSpPr>
                <a:spLocks noChangeArrowheads="1"/>
              </p:cNvSpPr>
              <p:nvPr/>
            </p:nvSpPr>
            <p:spPr bwMode="auto">
              <a:xfrm>
                <a:off x="2814" y="270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0" name="Rectangle 2929"/>
              <p:cNvSpPr>
                <a:spLocks noChangeArrowheads="1"/>
              </p:cNvSpPr>
              <p:nvPr/>
            </p:nvSpPr>
            <p:spPr bwMode="auto">
              <a:xfrm>
                <a:off x="2819" y="270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1" name="Rectangle 2930"/>
              <p:cNvSpPr>
                <a:spLocks noChangeArrowheads="1"/>
              </p:cNvSpPr>
              <p:nvPr/>
            </p:nvSpPr>
            <p:spPr bwMode="auto">
              <a:xfrm>
                <a:off x="2824" y="270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2" name="Rectangle 2931"/>
              <p:cNvSpPr>
                <a:spLocks noChangeArrowheads="1"/>
              </p:cNvSpPr>
              <p:nvPr/>
            </p:nvSpPr>
            <p:spPr bwMode="auto">
              <a:xfrm>
                <a:off x="2829" y="270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3" name="Rectangle 2932"/>
              <p:cNvSpPr>
                <a:spLocks noChangeArrowheads="1"/>
              </p:cNvSpPr>
              <p:nvPr/>
            </p:nvSpPr>
            <p:spPr bwMode="auto">
              <a:xfrm>
                <a:off x="2834" y="270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4" name="Rectangle 2933"/>
              <p:cNvSpPr>
                <a:spLocks noChangeArrowheads="1"/>
              </p:cNvSpPr>
              <p:nvPr/>
            </p:nvSpPr>
            <p:spPr bwMode="auto">
              <a:xfrm>
                <a:off x="2838" y="2704"/>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5" name="Rectangle 2934"/>
              <p:cNvSpPr>
                <a:spLocks noChangeArrowheads="1"/>
              </p:cNvSpPr>
              <p:nvPr/>
            </p:nvSpPr>
            <p:spPr bwMode="auto">
              <a:xfrm>
                <a:off x="2843" y="2704"/>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6" name="Rectangle 2935"/>
              <p:cNvSpPr>
                <a:spLocks noChangeArrowheads="1"/>
              </p:cNvSpPr>
              <p:nvPr/>
            </p:nvSpPr>
            <p:spPr bwMode="auto">
              <a:xfrm>
                <a:off x="2848" y="2704"/>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7" name="Rectangle 2936"/>
              <p:cNvSpPr>
                <a:spLocks noChangeArrowheads="1"/>
              </p:cNvSpPr>
              <p:nvPr/>
            </p:nvSpPr>
            <p:spPr bwMode="auto">
              <a:xfrm>
                <a:off x="2853" y="270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8" name="Rectangle 2937"/>
              <p:cNvSpPr>
                <a:spLocks noChangeArrowheads="1"/>
              </p:cNvSpPr>
              <p:nvPr/>
            </p:nvSpPr>
            <p:spPr bwMode="auto">
              <a:xfrm>
                <a:off x="2858" y="270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9" name="Rectangle 2938"/>
              <p:cNvSpPr>
                <a:spLocks noChangeArrowheads="1"/>
              </p:cNvSpPr>
              <p:nvPr/>
            </p:nvSpPr>
            <p:spPr bwMode="auto">
              <a:xfrm>
                <a:off x="2862" y="2703"/>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0" name="Rectangle 2939"/>
              <p:cNvSpPr>
                <a:spLocks noChangeArrowheads="1"/>
              </p:cNvSpPr>
              <p:nvPr/>
            </p:nvSpPr>
            <p:spPr bwMode="auto">
              <a:xfrm>
                <a:off x="2867" y="270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1" name="Rectangle 2940"/>
              <p:cNvSpPr>
                <a:spLocks noChangeArrowheads="1"/>
              </p:cNvSpPr>
              <p:nvPr/>
            </p:nvSpPr>
            <p:spPr bwMode="auto">
              <a:xfrm>
                <a:off x="2872" y="270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2" name="Rectangle 2941"/>
              <p:cNvSpPr>
                <a:spLocks noChangeArrowheads="1"/>
              </p:cNvSpPr>
              <p:nvPr/>
            </p:nvSpPr>
            <p:spPr bwMode="auto">
              <a:xfrm>
                <a:off x="2877" y="270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3" name="Rectangle 2942"/>
              <p:cNvSpPr>
                <a:spLocks noChangeArrowheads="1"/>
              </p:cNvSpPr>
              <p:nvPr/>
            </p:nvSpPr>
            <p:spPr bwMode="auto">
              <a:xfrm>
                <a:off x="2882" y="270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4" name="Rectangle 2943"/>
              <p:cNvSpPr>
                <a:spLocks noChangeArrowheads="1"/>
              </p:cNvSpPr>
              <p:nvPr/>
            </p:nvSpPr>
            <p:spPr bwMode="auto">
              <a:xfrm>
                <a:off x="2886" y="270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5" name="Rectangle 2944"/>
              <p:cNvSpPr>
                <a:spLocks noChangeArrowheads="1"/>
              </p:cNvSpPr>
              <p:nvPr/>
            </p:nvSpPr>
            <p:spPr bwMode="auto">
              <a:xfrm>
                <a:off x="2891" y="270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6" name="Rectangle 2945"/>
              <p:cNvSpPr>
                <a:spLocks noChangeArrowheads="1"/>
              </p:cNvSpPr>
              <p:nvPr/>
            </p:nvSpPr>
            <p:spPr bwMode="auto">
              <a:xfrm>
                <a:off x="2896" y="270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7" name="Rectangle 2946"/>
              <p:cNvSpPr>
                <a:spLocks noChangeArrowheads="1"/>
              </p:cNvSpPr>
              <p:nvPr/>
            </p:nvSpPr>
            <p:spPr bwMode="auto">
              <a:xfrm>
                <a:off x="2901" y="269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8" name="Rectangle 2947"/>
              <p:cNvSpPr>
                <a:spLocks noChangeArrowheads="1"/>
              </p:cNvSpPr>
              <p:nvPr/>
            </p:nvSpPr>
            <p:spPr bwMode="auto">
              <a:xfrm>
                <a:off x="2906" y="269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9" name="Rectangle 2948"/>
              <p:cNvSpPr>
                <a:spLocks noChangeArrowheads="1"/>
              </p:cNvSpPr>
              <p:nvPr/>
            </p:nvSpPr>
            <p:spPr bwMode="auto">
              <a:xfrm>
                <a:off x="2910" y="269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0" name="Rectangle 2949"/>
              <p:cNvSpPr>
                <a:spLocks noChangeArrowheads="1"/>
              </p:cNvSpPr>
              <p:nvPr/>
            </p:nvSpPr>
            <p:spPr bwMode="auto">
              <a:xfrm>
                <a:off x="2915" y="269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1" name="Rectangle 2950"/>
              <p:cNvSpPr>
                <a:spLocks noChangeArrowheads="1"/>
              </p:cNvSpPr>
              <p:nvPr/>
            </p:nvSpPr>
            <p:spPr bwMode="auto">
              <a:xfrm>
                <a:off x="2920" y="269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2" name="Rectangle 2951"/>
              <p:cNvSpPr>
                <a:spLocks noChangeArrowheads="1"/>
              </p:cNvSpPr>
              <p:nvPr/>
            </p:nvSpPr>
            <p:spPr bwMode="auto">
              <a:xfrm>
                <a:off x="2925" y="269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3" name="Rectangle 2952"/>
              <p:cNvSpPr>
                <a:spLocks noChangeArrowheads="1"/>
              </p:cNvSpPr>
              <p:nvPr/>
            </p:nvSpPr>
            <p:spPr bwMode="auto">
              <a:xfrm>
                <a:off x="2930" y="269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4" name="Rectangle 2953"/>
              <p:cNvSpPr>
                <a:spLocks noChangeArrowheads="1"/>
              </p:cNvSpPr>
              <p:nvPr/>
            </p:nvSpPr>
            <p:spPr bwMode="auto">
              <a:xfrm>
                <a:off x="2934" y="269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5" name="Rectangle 2954"/>
              <p:cNvSpPr>
                <a:spLocks noChangeArrowheads="1"/>
              </p:cNvSpPr>
              <p:nvPr/>
            </p:nvSpPr>
            <p:spPr bwMode="auto">
              <a:xfrm>
                <a:off x="2939" y="2693"/>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6" name="Rectangle 2955"/>
              <p:cNvSpPr>
                <a:spLocks noChangeArrowheads="1"/>
              </p:cNvSpPr>
              <p:nvPr/>
            </p:nvSpPr>
            <p:spPr bwMode="auto">
              <a:xfrm>
                <a:off x="2944" y="269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7" name="Rectangle 2956"/>
              <p:cNvSpPr>
                <a:spLocks noChangeArrowheads="1"/>
              </p:cNvSpPr>
              <p:nvPr/>
            </p:nvSpPr>
            <p:spPr bwMode="auto">
              <a:xfrm>
                <a:off x="2949" y="269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8" name="Rectangle 2957"/>
              <p:cNvSpPr>
                <a:spLocks noChangeArrowheads="1"/>
              </p:cNvSpPr>
              <p:nvPr/>
            </p:nvSpPr>
            <p:spPr bwMode="auto">
              <a:xfrm>
                <a:off x="2954" y="269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9" name="Rectangle 2958"/>
              <p:cNvSpPr>
                <a:spLocks noChangeArrowheads="1"/>
              </p:cNvSpPr>
              <p:nvPr/>
            </p:nvSpPr>
            <p:spPr bwMode="auto">
              <a:xfrm>
                <a:off x="2958" y="269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0" name="Rectangle 2959"/>
              <p:cNvSpPr>
                <a:spLocks noChangeArrowheads="1"/>
              </p:cNvSpPr>
              <p:nvPr/>
            </p:nvSpPr>
            <p:spPr bwMode="auto">
              <a:xfrm>
                <a:off x="2963" y="269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1" name="Rectangle 2960"/>
              <p:cNvSpPr>
                <a:spLocks noChangeArrowheads="1"/>
              </p:cNvSpPr>
              <p:nvPr/>
            </p:nvSpPr>
            <p:spPr bwMode="auto">
              <a:xfrm>
                <a:off x="2968" y="269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2" name="Rectangle 2961"/>
              <p:cNvSpPr>
                <a:spLocks noChangeArrowheads="1"/>
              </p:cNvSpPr>
              <p:nvPr/>
            </p:nvSpPr>
            <p:spPr bwMode="auto">
              <a:xfrm>
                <a:off x="2973" y="268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3" name="Rectangle 2962"/>
              <p:cNvSpPr>
                <a:spLocks noChangeArrowheads="1"/>
              </p:cNvSpPr>
              <p:nvPr/>
            </p:nvSpPr>
            <p:spPr bwMode="auto">
              <a:xfrm>
                <a:off x="2978" y="268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4" name="Rectangle 2963"/>
              <p:cNvSpPr>
                <a:spLocks noChangeArrowheads="1"/>
              </p:cNvSpPr>
              <p:nvPr/>
            </p:nvSpPr>
            <p:spPr bwMode="auto">
              <a:xfrm>
                <a:off x="2982" y="268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5" name="Rectangle 2964"/>
              <p:cNvSpPr>
                <a:spLocks noChangeArrowheads="1"/>
              </p:cNvSpPr>
              <p:nvPr/>
            </p:nvSpPr>
            <p:spPr bwMode="auto">
              <a:xfrm>
                <a:off x="2987" y="268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6" name="Rectangle 2965"/>
              <p:cNvSpPr>
                <a:spLocks noChangeArrowheads="1"/>
              </p:cNvSpPr>
              <p:nvPr/>
            </p:nvSpPr>
            <p:spPr bwMode="auto">
              <a:xfrm>
                <a:off x="2992" y="268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7" name="Rectangle 2966"/>
              <p:cNvSpPr>
                <a:spLocks noChangeArrowheads="1"/>
              </p:cNvSpPr>
              <p:nvPr/>
            </p:nvSpPr>
            <p:spPr bwMode="auto">
              <a:xfrm>
                <a:off x="2997" y="268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8" name="Rectangle 2967"/>
              <p:cNvSpPr>
                <a:spLocks noChangeArrowheads="1"/>
              </p:cNvSpPr>
              <p:nvPr/>
            </p:nvSpPr>
            <p:spPr bwMode="auto">
              <a:xfrm>
                <a:off x="3002" y="268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19" name="Rectangle 2968"/>
              <p:cNvSpPr>
                <a:spLocks noChangeArrowheads="1"/>
              </p:cNvSpPr>
              <p:nvPr/>
            </p:nvSpPr>
            <p:spPr bwMode="auto">
              <a:xfrm>
                <a:off x="3006" y="2683"/>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0" name="Rectangle 2969"/>
              <p:cNvSpPr>
                <a:spLocks noChangeArrowheads="1"/>
              </p:cNvSpPr>
              <p:nvPr/>
            </p:nvSpPr>
            <p:spPr bwMode="auto">
              <a:xfrm>
                <a:off x="3011" y="268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1" name="Rectangle 2970"/>
              <p:cNvSpPr>
                <a:spLocks noChangeArrowheads="1"/>
              </p:cNvSpPr>
              <p:nvPr/>
            </p:nvSpPr>
            <p:spPr bwMode="auto">
              <a:xfrm>
                <a:off x="3016" y="268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2" name="Rectangle 2971"/>
              <p:cNvSpPr>
                <a:spLocks noChangeArrowheads="1"/>
              </p:cNvSpPr>
              <p:nvPr/>
            </p:nvSpPr>
            <p:spPr bwMode="auto">
              <a:xfrm>
                <a:off x="3021" y="268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3" name="Rectangle 2972"/>
              <p:cNvSpPr>
                <a:spLocks noChangeArrowheads="1"/>
              </p:cNvSpPr>
              <p:nvPr/>
            </p:nvSpPr>
            <p:spPr bwMode="auto">
              <a:xfrm>
                <a:off x="3025" y="268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4" name="Rectangle 2973"/>
              <p:cNvSpPr>
                <a:spLocks noChangeArrowheads="1"/>
              </p:cNvSpPr>
              <p:nvPr/>
            </p:nvSpPr>
            <p:spPr bwMode="auto">
              <a:xfrm>
                <a:off x="3030" y="268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5" name="Rectangle 2974"/>
              <p:cNvSpPr>
                <a:spLocks noChangeArrowheads="1"/>
              </p:cNvSpPr>
              <p:nvPr/>
            </p:nvSpPr>
            <p:spPr bwMode="auto">
              <a:xfrm>
                <a:off x="3035" y="2680"/>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6" name="Rectangle 2975"/>
              <p:cNvSpPr>
                <a:spLocks noChangeArrowheads="1"/>
              </p:cNvSpPr>
              <p:nvPr/>
            </p:nvSpPr>
            <p:spPr bwMode="auto">
              <a:xfrm>
                <a:off x="3040" y="268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7" name="Rectangle 2976"/>
              <p:cNvSpPr>
                <a:spLocks noChangeArrowheads="1"/>
              </p:cNvSpPr>
              <p:nvPr/>
            </p:nvSpPr>
            <p:spPr bwMode="auto">
              <a:xfrm>
                <a:off x="3045" y="267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8" name="Rectangle 2977"/>
              <p:cNvSpPr>
                <a:spLocks noChangeArrowheads="1"/>
              </p:cNvSpPr>
              <p:nvPr/>
            </p:nvSpPr>
            <p:spPr bwMode="auto">
              <a:xfrm>
                <a:off x="3049" y="267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9" name="Rectangle 2978"/>
              <p:cNvSpPr>
                <a:spLocks noChangeArrowheads="1"/>
              </p:cNvSpPr>
              <p:nvPr/>
            </p:nvSpPr>
            <p:spPr bwMode="auto">
              <a:xfrm>
                <a:off x="3054" y="267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0" name="Rectangle 2979"/>
              <p:cNvSpPr>
                <a:spLocks noChangeArrowheads="1"/>
              </p:cNvSpPr>
              <p:nvPr/>
            </p:nvSpPr>
            <p:spPr bwMode="auto">
              <a:xfrm>
                <a:off x="3059" y="267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1" name="Rectangle 2980"/>
              <p:cNvSpPr>
                <a:spLocks noChangeArrowheads="1"/>
              </p:cNvSpPr>
              <p:nvPr/>
            </p:nvSpPr>
            <p:spPr bwMode="auto">
              <a:xfrm>
                <a:off x="3064" y="267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2" name="Rectangle 2981"/>
              <p:cNvSpPr>
                <a:spLocks noChangeArrowheads="1"/>
              </p:cNvSpPr>
              <p:nvPr/>
            </p:nvSpPr>
            <p:spPr bwMode="auto">
              <a:xfrm>
                <a:off x="3069" y="267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3" name="Rectangle 2982"/>
              <p:cNvSpPr>
                <a:spLocks noChangeArrowheads="1"/>
              </p:cNvSpPr>
              <p:nvPr/>
            </p:nvSpPr>
            <p:spPr bwMode="auto">
              <a:xfrm>
                <a:off x="3073" y="267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4" name="Rectangle 2983"/>
              <p:cNvSpPr>
                <a:spLocks noChangeArrowheads="1"/>
              </p:cNvSpPr>
              <p:nvPr/>
            </p:nvSpPr>
            <p:spPr bwMode="auto">
              <a:xfrm>
                <a:off x="3078" y="267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5" name="Rectangle 2984"/>
              <p:cNvSpPr>
                <a:spLocks noChangeArrowheads="1"/>
              </p:cNvSpPr>
              <p:nvPr/>
            </p:nvSpPr>
            <p:spPr bwMode="auto">
              <a:xfrm>
                <a:off x="3083" y="267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6" name="Rectangle 2985"/>
              <p:cNvSpPr>
                <a:spLocks noChangeArrowheads="1"/>
              </p:cNvSpPr>
              <p:nvPr/>
            </p:nvSpPr>
            <p:spPr bwMode="auto">
              <a:xfrm>
                <a:off x="3088" y="267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7" name="Rectangle 2986"/>
              <p:cNvSpPr>
                <a:spLocks noChangeArrowheads="1"/>
              </p:cNvSpPr>
              <p:nvPr/>
            </p:nvSpPr>
            <p:spPr bwMode="auto">
              <a:xfrm>
                <a:off x="3093" y="267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8" name="Rectangle 2987"/>
              <p:cNvSpPr>
                <a:spLocks noChangeArrowheads="1"/>
              </p:cNvSpPr>
              <p:nvPr/>
            </p:nvSpPr>
            <p:spPr bwMode="auto">
              <a:xfrm>
                <a:off x="3097" y="267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39" name="Rectangle 2988"/>
              <p:cNvSpPr>
                <a:spLocks noChangeArrowheads="1"/>
              </p:cNvSpPr>
              <p:nvPr/>
            </p:nvSpPr>
            <p:spPr bwMode="auto">
              <a:xfrm>
                <a:off x="3102" y="267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0" name="Rectangle 2989"/>
              <p:cNvSpPr>
                <a:spLocks noChangeArrowheads="1"/>
              </p:cNvSpPr>
              <p:nvPr/>
            </p:nvSpPr>
            <p:spPr bwMode="auto">
              <a:xfrm>
                <a:off x="3107" y="267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1" name="Rectangle 2990"/>
              <p:cNvSpPr>
                <a:spLocks noChangeArrowheads="1"/>
              </p:cNvSpPr>
              <p:nvPr/>
            </p:nvSpPr>
            <p:spPr bwMode="auto">
              <a:xfrm>
                <a:off x="3112" y="267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2" name="Rectangle 2991"/>
              <p:cNvSpPr>
                <a:spLocks noChangeArrowheads="1"/>
              </p:cNvSpPr>
              <p:nvPr/>
            </p:nvSpPr>
            <p:spPr bwMode="auto">
              <a:xfrm>
                <a:off x="3117" y="267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3" name="Rectangle 2992"/>
              <p:cNvSpPr>
                <a:spLocks noChangeArrowheads="1"/>
              </p:cNvSpPr>
              <p:nvPr/>
            </p:nvSpPr>
            <p:spPr bwMode="auto">
              <a:xfrm>
                <a:off x="3121" y="2675"/>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4" name="Rectangle 2993"/>
              <p:cNvSpPr>
                <a:spLocks noChangeArrowheads="1"/>
              </p:cNvSpPr>
              <p:nvPr/>
            </p:nvSpPr>
            <p:spPr bwMode="auto">
              <a:xfrm>
                <a:off x="3126" y="267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5" name="Rectangle 2994"/>
              <p:cNvSpPr>
                <a:spLocks noChangeArrowheads="1"/>
              </p:cNvSpPr>
              <p:nvPr/>
            </p:nvSpPr>
            <p:spPr bwMode="auto">
              <a:xfrm>
                <a:off x="3131" y="267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6" name="Rectangle 2995"/>
              <p:cNvSpPr>
                <a:spLocks noChangeArrowheads="1"/>
              </p:cNvSpPr>
              <p:nvPr/>
            </p:nvSpPr>
            <p:spPr bwMode="auto">
              <a:xfrm>
                <a:off x="3136" y="267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7" name="Rectangle 2996"/>
              <p:cNvSpPr>
                <a:spLocks noChangeArrowheads="1"/>
              </p:cNvSpPr>
              <p:nvPr/>
            </p:nvSpPr>
            <p:spPr bwMode="auto">
              <a:xfrm>
                <a:off x="3141" y="267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8" name="Rectangle 2997"/>
              <p:cNvSpPr>
                <a:spLocks noChangeArrowheads="1"/>
              </p:cNvSpPr>
              <p:nvPr/>
            </p:nvSpPr>
            <p:spPr bwMode="auto">
              <a:xfrm>
                <a:off x="3145" y="2670"/>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9" name="Rectangle 2998"/>
              <p:cNvSpPr>
                <a:spLocks noChangeArrowheads="1"/>
              </p:cNvSpPr>
              <p:nvPr/>
            </p:nvSpPr>
            <p:spPr bwMode="auto">
              <a:xfrm>
                <a:off x="3150" y="266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0" name="Rectangle 2999"/>
              <p:cNvSpPr>
                <a:spLocks noChangeArrowheads="1"/>
              </p:cNvSpPr>
              <p:nvPr/>
            </p:nvSpPr>
            <p:spPr bwMode="auto">
              <a:xfrm>
                <a:off x="3155" y="266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1" name="Rectangle 3000"/>
              <p:cNvSpPr>
                <a:spLocks noChangeArrowheads="1"/>
              </p:cNvSpPr>
              <p:nvPr/>
            </p:nvSpPr>
            <p:spPr bwMode="auto">
              <a:xfrm>
                <a:off x="3160" y="266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2" name="Rectangle 3001"/>
              <p:cNvSpPr>
                <a:spLocks noChangeArrowheads="1"/>
              </p:cNvSpPr>
              <p:nvPr/>
            </p:nvSpPr>
            <p:spPr bwMode="auto">
              <a:xfrm>
                <a:off x="3165" y="266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3" name="Rectangle 3002"/>
              <p:cNvSpPr>
                <a:spLocks noChangeArrowheads="1"/>
              </p:cNvSpPr>
              <p:nvPr/>
            </p:nvSpPr>
            <p:spPr bwMode="auto">
              <a:xfrm>
                <a:off x="3169" y="2669"/>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4" name="Rectangle 3003"/>
              <p:cNvSpPr>
                <a:spLocks noChangeArrowheads="1"/>
              </p:cNvSpPr>
              <p:nvPr/>
            </p:nvSpPr>
            <p:spPr bwMode="auto">
              <a:xfrm>
                <a:off x="3174" y="266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5" name="Rectangle 3004"/>
              <p:cNvSpPr>
                <a:spLocks noChangeArrowheads="1"/>
              </p:cNvSpPr>
              <p:nvPr/>
            </p:nvSpPr>
            <p:spPr bwMode="auto">
              <a:xfrm>
                <a:off x="3179" y="266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6" name="Rectangle 3005"/>
              <p:cNvSpPr>
                <a:spLocks noChangeArrowheads="1"/>
              </p:cNvSpPr>
              <p:nvPr/>
            </p:nvSpPr>
            <p:spPr bwMode="auto">
              <a:xfrm>
                <a:off x="3184" y="266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7" name="Rectangle 3006"/>
              <p:cNvSpPr>
                <a:spLocks noChangeArrowheads="1"/>
              </p:cNvSpPr>
              <p:nvPr/>
            </p:nvSpPr>
            <p:spPr bwMode="auto">
              <a:xfrm>
                <a:off x="3189" y="266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8" name="Rectangle 3007"/>
              <p:cNvSpPr>
                <a:spLocks noChangeArrowheads="1"/>
              </p:cNvSpPr>
              <p:nvPr/>
            </p:nvSpPr>
            <p:spPr bwMode="auto">
              <a:xfrm>
                <a:off x="3193" y="266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59" name="Rectangle 3008"/>
              <p:cNvSpPr>
                <a:spLocks noChangeArrowheads="1"/>
              </p:cNvSpPr>
              <p:nvPr/>
            </p:nvSpPr>
            <p:spPr bwMode="auto">
              <a:xfrm>
                <a:off x="3198" y="2666"/>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0" name="Rectangle 3009"/>
              <p:cNvSpPr>
                <a:spLocks noChangeArrowheads="1"/>
              </p:cNvSpPr>
              <p:nvPr/>
            </p:nvSpPr>
            <p:spPr bwMode="auto">
              <a:xfrm>
                <a:off x="3203" y="266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1" name="Rectangle 3010"/>
              <p:cNvSpPr>
                <a:spLocks noChangeArrowheads="1"/>
              </p:cNvSpPr>
              <p:nvPr/>
            </p:nvSpPr>
            <p:spPr bwMode="auto">
              <a:xfrm>
                <a:off x="3208" y="266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2" name="Rectangle 3011"/>
              <p:cNvSpPr>
                <a:spLocks noChangeArrowheads="1"/>
              </p:cNvSpPr>
              <p:nvPr/>
            </p:nvSpPr>
            <p:spPr bwMode="auto">
              <a:xfrm>
                <a:off x="3213" y="266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3" name="Rectangle 3012"/>
              <p:cNvSpPr>
                <a:spLocks noChangeArrowheads="1"/>
              </p:cNvSpPr>
              <p:nvPr/>
            </p:nvSpPr>
            <p:spPr bwMode="auto">
              <a:xfrm>
                <a:off x="3217" y="266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4" name="Rectangle 3013"/>
              <p:cNvSpPr>
                <a:spLocks noChangeArrowheads="1"/>
              </p:cNvSpPr>
              <p:nvPr/>
            </p:nvSpPr>
            <p:spPr bwMode="auto">
              <a:xfrm>
                <a:off x="3222" y="266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5" name="Rectangle 3014"/>
              <p:cNvSpPr>
                <a:spLocks noChangeArrowheads="1"/>
              </p:cNvSpPr>
              <p:nvPr/>
            </p:nvSpPr>
            <p:spPr bwMode="auto">
              <a:xfrm>
                <a:off x="3227" y="266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6" name="Rectangle 3015"/>
              <p:cNvSpPr>
                <a:spLocks noChangeArrowheads="1"/>
              </p:cNvSpPr>
              <p:nvPr/>
            </p:nvSpPr>
            <p:spPr bwMode="auto">
              <a:xfrm>
                <a:off x="3232" y="266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7" name="Rectangle 3016"/>
              <p:cNvSpPr>
                <a:spLocks noChangeArrowheads="1"/>
              </p:cNvSpPr>
              <p:nvPr/>
            </p:nvSpPr>
            <p:spPr bwMode="auto">
              <a:xfrm>
                <a:off x="3237" y="266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8" name="Rectangle 3017"/>
              <p:cNvSpPr>
                <a:spLocks noChangeArrowheads="1"/>
              </p:cNvSpPr>
              <p:nvPr/>
            </p:nvSpPr>
            <p:spPr bwMode="auto">
              <a:xfrm>
                <a:off x="3241" y="265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9" name="Rectangle 3018"/>
              <p:cNvSpPr>
                <a:spLocks noChangeArrowheads="1"/>
              </p:cNvSpPr>
              <p:nvPr/>
            </p:nvSpPr>
            <p:spPr bwMode="auto">
              <a:xfrm>
                <a:off x="3246" y="265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0" name="Rectangle 3019"/>
              <p:cNvSpPr>
                <a:spLocks noChangeArrowheads="1"/>
              </p:cNvSpPr>
              <p:nvPr/>
            </p:nvSpPr>
            <p:spPr bwMode="auto">
              <a:xfrm>
                <a:off x="3251" y="265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1" name="Rectangle 3020"/>
              <p:cNvSpPr>
                <a:spLocks noChangeArrowheads="1"/>
              </p:cNvSpPr>
              <p:nvPr/>
            </p:nvSpPr>
            <p:spPr bwMode="auto">
              <a:xfrm>
                <a:off x="3256" y="265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2" name="Rectangle 3021"/>
              <p:cNvSpPr>
                <a:spLocks noChangeArrowheads="1"/>
              </p:cNvSpPr>
              <p:nvPr/>
            </p:nvSpPr>
            <p:spPr bwMode="auto">
              <a:xfrm>
                <a:off x="3261" y="265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3" name="Rectangle 3022"/>
              <p:cNvSpPr>
                <a:spLocks noChangeArrowheads="1"/>
              </p:cNvSpPr>
              <p:nvPr/>
            </p:nvSpPr>
            <p:spPr bwMode="auto">
              <a:xfrm>
                <a:off x="3265" y="265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4" name="Rectangle 3023"/>
              <p:cNvSpPr>
                <a:spLocks noChangeArrowheads="1"/>
              </p:cNvSpPr>
              <p:nvPr/>
            </p:nvSpPr>
            <p:spPr bwMode="auto">
              <a:xfrm>
                <a:off x="3270" y="265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5" name="Rectangle 3024"/>
              <p:cNvSpPr>
                <a:spLocks noChangeArrowheads="1"/>
              </p:cNvSpPr>
              <p:nvPr/>
            </p:nvSpPr>
            <p:spPr bwMode="auto">
              <a:xfrm>
                <a:off x="3275" y="265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6" name="Rectangle 3025"/>
              <p:cNvSpPr>
                <a:spLocks noChangeArrowheads="1"/>
              </p:cNvSpPr>
              <p:nvPr/>
            </p:nvSpPr>
            <p:spPr bwMode="auto">
              <a:xfrm>
                <a:off x="3280" y="265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7" name="Rectangle 3026"/>
              <p:cNvSpPr>
                <a:spLocks noChangeArrowheads="1"/>
              </p:cNvSpPr>
              <p:nvPr/>
            </p:nvSpPr>
            <p:spPr bwMode="auto">
              <a:xfrm>
                <a:off x="3285" y="265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8" name="Rectangle 3027"/>
              <p:cNvSpPr>
                <a:spLocks noChangeArrowheads="1"/>
              </p:cNvSpPr>
              <p:nvPr/>
            </p:nvSpPr>
            <p:spPr bwMode="auto">
              <a:xfrm>
                <a:off x="3289" y="265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79" name="Rectangle 3028"/>
              <p:cNvSpPr>
                <a:spLocks noChangeArrowheads="1"/>
              </p:cNvSpPr>
              <p:nvPr/>
            </p:nvSpPr>
            <p:spPr bwMode="auto">
              <a:xfrm>
                <a:off x="3294" y="265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0" name="Rectangle 3029"/>
              <p:cNvSpPr>
                <a:spLocks noChangeArrowheads="1"/>
              </p:cNvSpPr>
              <p:nvPr/>
            </p:nvSpPr>
            <p:spPr bwMode="auto">
              <a:xfrm>
                <a:off x="3299" y="265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1" name="Rectangle 3030"/>
              <p:cNvSpPr>
                <a:spLocks noChangeArrowheads="1"/>
              </p:cNvSpPr>
              <p:nvPr/>
            </p:nvSpPr>
            <p:spPr bwMode="auto">
              <a:xfrm>
                <a:off x="3304" y="265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2" name="Rectangle 3031"/>
              <p:cNvSpPr>
                <a:spLocks noChangeArrowheads="1"/>
              </p:cNvSpPr>
              <p:nvPr/>
            </p:nvSpPr>
            <p:spPr bwMode="auto">
              <a:xfrm>
                <a:off x="3309" y="264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3" name="Rectangle 3032"/>
              <p:cNvSpPr>
                <a:spLocks noChangeArrowheads="1"/>
              </p:cNvSpPr>
              <p:nvPr/>
            </p:nvSpPr>
            <p:spPr bwMode="auto">
              <a:xfrm>
                <a:off x="3313" y="2647"/>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4" name="Rectangle 3033"/>
              <p:cNvSpPr>
                <a:spLocks noChangeArrowheads="1"/>
              </p:cNvSpPr>
              <p:nvPr/>
            </p:nvSpPr>
            <p:spPr bwMode="auto">
              <a:xfrm>
                <a:off x="3318" y="264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5" name="Rectangle 3034"/>
              <p:cNvSpPr>
                <a:spLocks noChangeArrowheads="1"/>
              </p:cNvSpPr>
              <p:nvPr/>
            </p:nvSpPr>
            <p:spPr bwMode="auto">
              <a:xfrm>
                <a:off x="3323" y="264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6" name="Rectangle 3035"/>
              <p:cNvSpPr>
                <a:spLocks noChangeArrowheads="1"/>
              </p:cNvSpPr>
              <p:nvPr/>
            </p:nvSpPr>
            <p:spPr bwMode="auto">
              <a:xfrm>
                <a:off x="3328" y="264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7" name="Rectangle 3036"/>
              <p:cNvSpPr>
                <a:spLocks noChangeArrowheads="1"/>
              </p:cNvSpPr>
              <p:nvPr/>
            </p:nvSpPr>
            <p:spPr bwMode="auto">
              <a:xfrm>
                <a:off x="3333" y="264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8" name="Rectangle 3037"/>
              <p:cNvSpPr>
                <a:spLocks noChangeArrowheads="1"/>
              </p:cNvSpPr>
              <p:nvPr/>
            </p:nvSpPr>
            <p:spPr bwMode="auto">
              <a:xfrm>
                <a:off x="3337" y="2645"/>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9" name="Rectangle 3038"/>
              <p:cNvSpPr>
                <a:spLocks noChangeArrowheads="1"/>
              </p:cNvSpPr>
              <p:nvPr/>
            </p:nvSpPr>
            <p:spPr bwMode="auto">
              <a:xfrm>
                <a:off x="3342" y="264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0" name="Rectangle 3039"/>
              <p:cNvSpPr>
                <a:spLocks noChangeArrowheads="1"/>
              </p:cNvSpPr>
              <p:nvPr/>
            </p:nvSpPr>
            <p:spPr bwMode="auto">
              <a:xfrm>
                <a:off x="3347" y="264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1" name="Rectangle 3040"/>
              <p:cNvSpPr>
                <a:spLocks noChangeArrowheads="1"/>
              </p:cNvSpPr>
              <p:nvPr/>
            </p:nvSpPr>
            <p:spPr bwMode="auto">
              <a:xfrm>
                <a:off x="3352" y="264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2" name="Rectangle 3041"/>
              <p:cNvSpPr>
                <a:spLocks noChangeArrowheads="1"/>
              </p:cNvSpPr>
              <p:nvPr/>
            </p:nvSpPr>
            <p:spPr bwMode="auto">
              <a:xfrm>
                <a:off x="3357" y="264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3" name="Rectangle 3042"/>
              <p:cNvSpPr>
                <a:spLocks noChangeArrowheads="1"/>
              </p:cNvSpPr>
              <p:nvPr/>
            </p:nvSpPr>
            <p:spPr bwMode="auto">
              <a:xfrm>
                <a:off x="3361" y="2642"/>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4" name="Rectangle 3043"/>
              <p:cNvSpPr>
                <a:spLocks noChangeArrowheads="1"/>
              </p:cNvSpPr>
              <p:nvPr/>
            </p:nvSpPr>
            <p:spPr bwMode="auto">
              <a:xfrm>
                <a:off x="3366" y="264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5" name="Rectangle 3044"/>
              <p:cNvSpPr>
                <a:spLocks noChangeArrowheads="1"/>
              </p:cNvSpPr>
              <p:nvPr/>
            </p:nvSpPr>
            <p:spPr bwMode="auto">
              <a:xfrm>
                <a:off x="3371" y="264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6" name="Rectangle 3045"/>
              <p:cNvSpPr>
                <a:spLocks noChangeArrowheads="1"/>
              </p:cNvSpPr>
              <p:nvPr/>
            </p:nvSpPr>
            <p:spPr bwMode="auto">
              <a:xfrm>
                <a:off x="3376" y="263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7" name="Rectangle 3046"/>
              <p:cNvSpPr>
                <a:spLocks noChangeArrowheads="1"/>
              </p:cNvSpPr>
              <p:nvPr/>
            </p:nvSpPr>
            <p:spPr bwMode="auto">
              <a:xfrm>
                <a:off x="3381" y="263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8" name="Rectangle 3047"/>
              <p:cNvSpPr>
                <a:spLocks noChangeArrowheads="1"/>
              </p:cNvSpPr>
              <p:nvPr/>
            </p:nvSpPr>
            <p:spPr bwMode="auto">
              <a:xfrm>
                <a:off x="3385" y="2638"/>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9" name="Rectangle 3048"/>
              <p:cNvSpPr>
                <a:spLocks noChangeArrowheads="1"/>
              </p:cNvSpPr>
              <p:nvPr/>
            </p:nvSpPr>
            <p:spPr bwMode="auto">
              <a:xfrm>
                <a:off x="3390" y="263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0" name="Rectangle 3049"/>
              <p:cNvSpPr>
                <a:spLocks noChangeArrowheads="1"/>
              </p:cNvSpPr>
              <p:nvPr/>
            </p:nvSpPr>
            <p:spPr bwMode="auto">
              <a:xfrm>
                <a:off x="3395" y="263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072" name="Group 3251"/>
            <p:cNvGrpSpPr>
              <a:grpSpLocks/>
            </p:cNvGrpSpPr>
            <p:nvPr/>
          </p:nvGrpSpPr>
          <p:grpSpPr bwMode="auto">
            <a:xfrm>
              <a:off x="7405918" y="2779343"/>
              <a:ext cx="1476375" cy="1481138"/>
              <a:chOff x="3400" y="1730"/>
              <a:chExt cx="930" cy="933"/>
            </a:xfrm>
          </p:grpSpPr>
          <p:sp>
            <p:nvSpPr>
              <p:cNvPr id="20101" name="Rectangle 3051"/>
              <p:cNvSpPr>
                <a:spLocks noChangeArrowheads="1"/>
              </p:cNvSpPr>
              <p:nvPr/>
            </p:nvSpPr>
            <p:spPr bwMode="auto">
              <a:xfrm>
                <a:off x="3400" y="263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2" name="Rectangle 3052"/>
              <p:cNvSpPr>
                <a:spLocks noChangeArrowheads="1"/>
              </p:cNvSpPr>
              <p:nvPr/>
            </p:nvSpPr>
            <p:spPr bwMode="auto">
              <a:xfrm>
                <a:off x="3405" y="263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3" name="Rectangle 3053"/>
              <p:cNvSpPr>
                <a:spLocks noChangeArrowheads="1"/>
              </p:cNvSpPr>
              <p:nvPr/>
            </p:nvSpPr>
            <p:spPr bwMode="auto">
              <a:xfrm>
                <a:off x="3409" y="2634"/>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4" name="Rectangle 3054"/>
              <p:cNvSpPr>
                <a:spLocks noChangeArrowheads="1"/>
              </p:cNvSpPr>
              <p:nvPr/>
            </p:nvSpPr>
            <p:spPr bwMode="auto">
              <a:xfrm>
                <a:off x="3414" y="263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5" name="Rectangle 3055"/>
              <p:cNvSpPr>
                <a:spLocks noChangeArrowheads="1"/>
              </p:cNvSpPr>
              <p:nvPr/>
            </p:nvSpPr>
            <p:spPr bwMode="auto">
              <a:xfrm>
                <a:off x="3419" y="263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6" name="Rectangle 3056"/>
              <p:cNvSpPr>
                <a:spLocks noChangeArrowheads="1"/>
              </p:cNvSpPr>
              <p:nvPr/>
            </p:nvSpPr>
            <p:spPr bwMode="auto">
              <a:xfrm>
                <a:off x="3424" y="263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7" name="Rectangle 3057"/>
              <p:cNvSpPr>
                <a:spLocks noChangeArrowheads="1"/>
              </p:cNvSpPr>
              <p:nvPr/>
            </p:nvSpPr>
            <p:spPr bwMode="auto">
              <a:xfrm>
                <a:off x="3429" y="263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8" name="Rectangle 3058"/>
              <p:cNvSpPr>
                <a:spLocks noChangeArrowheads="1"/>
              </p:cNvSpPr>
              <p:nvPr/>
            </p:nvSpPr>
            <p:spPr bwMode="auto">
              <a:xfrm>
                <a:off x="3433" y="2633"/>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9" name="Rectangle 3059"/>
              <p:cNvSpPr>
                <a:spLocks noChangeArrowheads="1"/>
              </p:cNvSpPr>
              <p:nvPr/>
            </p:nvSpPr>
            <p:spPr bwMode="auto">
              <a:xfrm>
                <a:off x="3438" y="263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0" name="Rectangle 3060"/>
              <p:cNvSpPr>
                <a:spLocks noChangeArrowheads="1"/>
              </p:cNvSpPr>
              <p:nvPr/>
            </p:nvSpPr>
            <p:spPr bwMode="auto">
              <a:xfrm>
                <a:off x="3443" y="263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1" name="Rectangle 3061"/>
              <p:cNvSpPr>
                <a:spLocks noChangeArrowheads="1"/>
              </p:cNvSpPr>
              <p:nvPr/>
            </p:nvSpPr>
            <p:spPr bwMode="auto">
              <a:xfrm>
                <a:off x="3448" y="263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2" name="Rectangle 3062"/>
              <p:cNvSpPr>
                <a:spLocks noChangeArrowheads="1"/>
              </p:cNvSpPr>
              <p:nvPr/>
            </p:nvSpPr>
            <p:spPr bwMode="auto">
              <a:xfrm>
                <a:off x="3453" y="262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3" name="Rectangle 3063"/>
              <p:cNvSpPr>
                <a:spLocks noChangeArrowheads="1"/>
              </p:cNvSpPr>
              <p:nvPr/>
            </p:nvSpPr>
            <p:spPr bwMode="auto">
              <a:xfrm>
                <a:off x="3457" y="262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4" name="Rectangle 3064"/>
              <p:cNvSpPr>
                <a:spLocks noChangeArrowheads="1"/>
              </p:cNvSpPr>
              <p:nvPr/>
            </p:nvSpPr>
            <p:spPr bwMode="auto">
              <a:xfrm>
                <a:off x="3462" y="262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5" name="Rectangle 3065"/>
              <p:cNvSpPr>
                <a:spLocks noChangeArrowheads="1"/>
              </p:cNvSpPr>
              <p:nvPr/>
            </p:nvSpPr>
            <p:spPr bwMode="auto">
              <a:xfrm>
                <a:off x="3467" y="262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6" name="Rectangle 3066"/>
              <p:cNvSpPr>
                <a:spLocks noChangeArrowheads="1"/>
              </p:cNvSpPr>
              <p:nvPr/>
            </p:nvSpPr>
            <p:spPr bwMode="auto">
              <a:xfrm>
                <a:off x="3472" y="262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7" name="Rectangle 3067"/>
              <p:cNvSpPr>
                <a:spLocks noChangeArrowheads="1"/>
              </p:cNvSpPr>
              <p:nvPr/>
            </p:nvSpPr>
            <p:spPr bwMode="auto">
              <a:xfrm>
                <a:off x="3477" y="262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8" name="Rectangle 3068"/>
              <p:cNvSpPr>
                <a:spLocks noChangeArrowheads="1"/>
              </p:cNvSpPr>
              <p:nvPr/>
            </p:nvSpPr>
            <p:spPr bwMode="auto">
              <a:xfrm>
                <a:off x="3481" y="261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9" name="Rectangle 3069"/>
              <p:cNvSpPr>
                <a:spLocks noChangeArrowheads="1"/>
              </p:cNvSpPr>
              <p:nvPr/>
            </p:nvSpPr>
            <p:spPr bwMode="auto">
              <a:xfrm>
                <a:off x="3486" y="261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0" name="Rectangle 3070"/>
              <p:cNvSpPr>
                <a:spLocks noChangeArrowheads="1"/>
              </p:cNvSpPr>
              <p:nvPr/>
            </p:nvSpPr>
            <p:spPr bwMode="auto">
              <a:xfrm>
                <a:off x="3491" y="261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1" name="Rectangle 3071"/>
              <p:cNvSpPr>
                <a:spLocks noChangeArrowheads="1"/>
              </p:cNvSpPr>
              <p:nvPr/>
            </p:nvSpPr>
            <p:spPr bwMode="auto">
              <a:xfrm>
                <a:off x="3496" y="261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2" name="Rectangle 3072"/>
              <p:cNvSpPr>
                <a:spLocks noChangeArrowheads="1"/>
              </p:cNvSpPr>
              <p:nvPr/>
            </p:nvSpPr>
            <p:spPr bwMode="auto">
              <a:xfrm>
                <a:off x="3501" y="261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3" name="Rectangle 3073"/>
              <p:cNvSpPr>
                <a:spLocks noChangeArrowheads="1"/>
              </p:cNvSpPr>
              <p:nvPr/>
            </p:nvSpPr>
            <p:spPr bwMode="auto">
              <a:xfrm>
                <a:off x="3505" y="261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4" name="Rectangle 3074"/>
              <p:cNvSpPr>
                <a:spLocks noChangeArrowheads="1"/>
              </p:cNvSpPr>
              <p:nvPr/>
            </p:nvSpPr>
            <p:spPr bwMode="auto">
              <a:xfrm>
                <a:off x="3510" y="261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5" name="Rectangle 3075"/>
              <p:cNvSpPr>
                <a:spLocks noChangeArrowheads="1"/>
              </p:cNvSpPr>
              <p:nvPr/>
            </p:nvSpPr>
            <p:spPr bwMode="auto">
              <a:xfrm>
                <a:off x="3515" y="261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6" name="Rectangle 3076"/>
              <p:cNvSpPr>
                <a:spLocks noChangeArrowheads="1"/>
              </p:cNvSpPr>
              <p:nvPr/>
            </p:nvSpPr>
            <p:spPr bwMode="auto">
              <a:xfrm>
                <a:off x="3520" y="261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7" name="Rectangle 3077"/>
              <p:cNvSpPr>
                <a:spLocks noChangeArrowheads="1"/>
              </p:cNvSpPr>
              <p:nvPr/>
            </p:nvSpPr>
            <p:spPr bwMode="auto">
              <a:xfrm>
                <a:off x="3525" y="261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8" name="Rectangle 3078"/>
              <p:cNvSpPr>
                <a:spLocks noChangeArrowheads="1"/>
              </p:cNvSpPr>
              <p:nvPr/>
            </p:nvSpPr>
            <p:spPr bwMode="auto">
              <a:xfrm>
                <a:off x="3529" y="261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9" name="Rectangle 3079"/>
              <p:cNvSpPr>
                <a:spLocks noChangeArrowheads="1"/>
              </p:cNvSpPr>
              <p:nvPr/>
            </p:nvSpPr>
            <p:spPr bwMode="auto">
              <a:xfrm>
                <a:off x="3534" y="261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0" name="Rectangle 3080"/>
              <p:cNvSpPr>
                <a:spLocks noChangeArrowheads="1"/>
              </p:cNvSpPr>
              <p:nvPr/>
            </p:nvSpPr>
            <p:spPr bwMode="auto">
              <a:xfrm>
                <a:off x="3539" y="261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1" name="Rectangle 3081"/>
              <p:cNvSpPr>
                <a:spLocks noChangeArrowheads="1"/>
              </p:cNvSpPr>
              <p:nvPr/>
            </p:nvSpPr>
            <p:spPr bwMode="auto">
              <a:xfrm>
                <a:off x="3544" y="260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2" name="Rectangle 3082"/>
              <p:cNvSpPr>
                <a:spLocks noChangeArrowheads="1"/>
              </p:cNvSpPr>
              <p:nvPr/>
            </p:nvSpPr>
            <p:spPr bwMode="auto">
              <a:xfrm>
                <a:off x="3548" y="2605"/>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3" name="Rectangle 3083"/>
              <p:cNvSpPr>
                <a:spLocks noChangeArrowheads="1"/>
              </p:cNvSpPr>
              <p:nvPr/>
            </p:nvSpPr>
            <p:spPr bwMode="auto">
              <a:xfrm>
                <a:off x="3553" y="260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4" name="Rectangle 3084"/>
              <p:cNvSpPr>
                <a:spLocks noChangeArrowheads="1"/>
              </p:cNvSpPr>
              <p:nvPr/>
            </p:nvSpPr>
            <p:spPr bwMode="auto">
              <a:xfrm>
                <a:off x="3558" y="260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5" name="Rectangle 3085"/>
              <p:cNvSpPr>
                <a:spLocks noChangeArrowheads="1"/>
              </p:cNvSpPr>
              <p:nvPr/>
            </p:nvSpPr>
            <p:spPr bwMode="auto">
              <a:xfrm>
                <a:off x="3563" y="260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6" name="Rectangle 3086"/>
              <p:cNvSpPr>
                <a:spLocks noChangeArrowheads="1"/>
              </p:cNvSpPr>
              <p:nvPr/>
            </p:nvSpPr>
            <p:spPr bwMode="auto">
              <a:xfrm>
                <a:off x="3568" y="260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7" name="Rectangle 3087"/>
              <p:cNvSpPr>
                <a:spLocks noChangeArrowheads="1"/>
              </p:cNvSpPr>
              <p:nvPr/>
            </p:nvSpPr>
            <p:spPr bwMode="auto">
              <a:xfrm>
                <a:off x="3572" y="2603"/>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8" name="Rectangle 3088"/>
              <p:cNvSpPr>
                <a:spLocks noChangeArrowheads="1"/>
              </p:cNvSpPr>
              <p:nvPr/>
            </p:nvSpPr>
            <p:spPr bwMode="auto">
              <a:xfrm>
                <a:off x="3577" y="260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9" name="Rectangle 3089"/>
              <p:cNvSpPr>
                <a:spLocks noChangeArrowheads="1"/>
              </p:cNvSpPr>
              <p:nvPr/>
            </p:nvSpPr>
            <p:spPr bwMode="auto">
              <a:xfrm>
                <a:off x="3582" y="260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0" name="Rectangle 3090"/>
              <p:cNvSpPr>
                <a:spLocks noChangeArrowheads="1"/>
              </p:cNvSpPr>
              <p:nvPr/>
            </p:nvSpPr>
            <p:spPr bwMode="auto">
              <a:xfrm>
                <a:off x="3587" y="260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1" name="Rectangle 3091"/>
              <p:cNvSpPr>
                <a:spLocks noChangeArrowheads="1"/>
              </p:cNvSpPr>
              <p:nvPr/>
            </p:nvSpPr>
            <p:spPr bwMode="auto">
              <a:xfrm>
                <a:off x="3592" y="260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2" name="Rectangle 3092"/>
              <p:cNvSpPr>
                <a:spLocks noChangeArrowheads="1"/>
              </p:cNvSpPr>
              <p:nvPr/>
            </p:nvSpPr>
            <p:spPr bwMode="auto">
              <a:xfrm>
                <a:off x="3596" y="2598"/>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3" name="Rectangle 3093"/>
              <p:cNvSpPr>
                <a:spLocks noChangeArrowheads="1"/>
              </p:cNvSpPr>
              <p:nvPr/>
            </p:nvSpPr>
            <p:spPr bwMode="auto">
              <a:xfrm>
                <a:off x="3601" y="259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4" name="Rectangle 3094"/>
              <p:cNvSpPr>
                <a:spLocks noChangeArrowheads="1"/>
              </p:cNvSpPr>
              <p:nvPr/>
            </p:nvSpPr>
            <p:spPr bwMode="auto">
              <a:xfrm>
                <a:off x="3606" y="259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5" name="Rectangle 3095"/>
              <p:cNvSpPr>
                <a:spLocks noChangeArrowheads="1"/>
              </p:cNvSpPr>
              <p:nvPr/>
            </p:nvSpPr>
            <p:spPr bwMode="auto">
              <a:xfrm>
                <a:off x="3611" y="259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6" name="Rectangle 3096"/>
              <p:cNvSpPr>
                <a:spLocks noChangeArrowheads="1"/>
              </p:cNvSpPr>
              <p:nvPr/>
            </p:nvSpPr>
            <p:spPr bwMode="auto">
              <a:xfrm>
                <a:off x="3616" y="259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7" name="Rectangle 3097"/>
              <p:cNvSpPr>
                <a:spLocks noChangeArrowheads="1"/>
              </p:cNvSpPr>
              <p:nvPr/>
            </p:nvSpPr>
            <p:spPr bwMode="auto">
              <a:xfrm>
                <a:off x="3620" y="2592"/>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8" name="Rectangle 3098"/>
              <p:cNvSpPr>
                <a:spLocks noChangeArrowheads="1"/>
              </p:cNvSpPr>
              <p:nvPr/>
            </p:nvSpPr>
            <p:spPr bwMode="auto">
              <a:xfrm>
                <a:off x="3625" y="259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9" name="Rectangle 3099"/>
              <p:cNvSpPr>
                <a:spLocks noChangeArrowheads="1"/>
              </p:cNvSpPr>
              <p:nvPr/>
            </p:nvSpPr>
            <p:spPr bwMode="auto">
              <a:xfrm>
                <a:off x="3630" y="258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0" name="Rectangle 3100"/>
              <p:cNvSpPr>
                <a:spLocks noChangeArrowheads="1"/>
              </p:cNvSpPr>
              <p:nvPr/>
            </p:nvSpPr>
            <p:spPr bwMode="auto">
              <a:xfrm>
                <a:off x="3635" y="258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1" name="Rectangle 3101"/>
              <p:cNvSpPr>
                <a:spLocks noChangeArrowheads="1"/>
              </p:cNvSpPr>
              <p:nvPr/>
            </p:nvSpPr>
            <p:spPr bwMode="auto">
              <a:xfrm>
                <a:off x="3640" y="258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2" name="Rectangle 3102"/>
              <p:cNvSpPr>
                <a:spLocks noChangeArrowheads="1"/>
              </p:cNvSpPr>
              <p:nvPr/>
            </p:nvSpPr>
            <p:spPr bwMode="auto">
              <a:xfrm>
                <a:off x="3644" y="2583"/>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3" name="Rectangle 3103"/>
              <p:cNvSpPr>
                <a:spLocks noChangeArrowheads="1"/>
              </p:cNvSpPr>
              <p:nvPr/>
            </p:nvSpPr>
            <p:spPr bwMode="auto">
              <a:xfrm>
                <a:off x="3649" y="258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4" name="Rectangle 3104"/>
              <p:cNvSpPr>
                <a:spLocks noChangeArrowheads="1"/>
              </p:cNvSpPr>
              <p:nvPr/>
            </p:nvSpPr>
            <p:spPr bwMode="auto">
              <a:xfrm>
                <a:off x="3654" y="258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5" name="Rectangle 3105"/>
              <p:cNvSpPr>
                <a:spLocks noChangeArrowheads="1"/>
              </p:cNvSpPr>
              <p:nvPr/>
            </p:nvSpPr>
            <p:spPr bwMode="auto">
              <a:xfrm>
                <a:off x="3659" y="258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6" name="Rectangle 3106"/>
              <p:cNvSpPr>
                <a:spLocks noChangeArrowheads="1"/>
              </p:cNvSpPr>
              <p:nvPr/>
            </p:nvSpPr>
            <p:spPr bwMode="auto">
              <a:xfrm>
                <a:off x="3664" y="257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7" name="Rectangle 3107"/>
              <p:cNvSpPr>
                <a:spLocks noChangeArrowheads="1"/>
              </p:cNvSpPr>
              <p:nvPr/>
            </p:nvSpPr>
            <p:spPr bwMode="auto">
              <a:xfrm>
                <a:off x="3668" y="2577"/>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8" name="Rectangle 3108"/>
              <p:cNvSpPr>
                <a:spLocks noChangeArrowheads="1"/>
              </p:cNvSpPr>
              <p:nvPr/>
            </p:nvSpPr>
            <p:spPr bwMode="auto">
              <a:xfrm>
                <a:off x="3673" y="257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9" name="Rectangle 3109"/>
              <p:cNvSpPr>
                <a:spLocks noChangeArrowheads="1"/>
              </p:cNvSpPr>
              <p:nvPr/>
            </p:nvSpPr>
            <p:spPr bwMode="auto">
              <a:xfrm>
                <a:off x="3678" y="257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0" name="Rectangle 3110"/>
              <p:cNvSpPr>
                <a:spLocks noChangeArrowheads="1"/>
              </p:cNvSpPr>
              <p:nvPr/>
            </p:nvSpPr>
            <p:spPr bwMode="auto">
              <a:xfrm>
                <a:off x="3683" y="257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1" name="Rectangle 3111"/>
              <p:cNvSpPr>
                <a:spLocks noChangeArrowheads="1"/>
              </p:cNvSpPr>
              <p:nvPr/>
            </p:nvSpPr>
            <p:spPr bwMode="auto">
              <a:xfrm>
                <a:off x="3688" y="257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2" name="Rectangle 3112"/>
              <p:cNvSpPr>
                <a:spLocks noChangeArrowheads="1"/>
              </p:cNvSpPr>
              <p:nvPr/>
            </p:nvSpPr>
            <p:spPr bwMode="auto">
              <a:xfrm>
                <a:off x="3692" y="257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3" name="Rectangle 3113"/>
              <p:cNvSpPr>
                <a:spLocks noChangeArrowheads="1"/>
              </p:cNvSpPr>
              <p:nvPr/>
            </p:nvSpPr>
            <p:spPr bwMode="auto">
              <a:xfrm>
                <a:off x="3697" y="257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4" name="Rectangle 3114"/>
              <p:cNvSpPr>
                <a:spLocks noChangeArrowheads="1"/>
              </p:cNvSpPr>
              <p:nvPr/>
            </p:nvSpPr>
            <p:spPr bwMode="auto">
              <a:xfrm>
                <a:off x="3702" y="256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5" name="Rectangle 3115"/>
              <p:cNvSpPr>
                <a:spLocks noChangeArrowheads="1"/>
              </p:cNvSpPr>
              <p:nvPr/>
            </p:nvSpPr>
            <p:spPr bwMode="auto">
              <a:xfrm>
                <a:off x="3707" y="256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6" name="Rectangle 3116"/>
              <p:cNvSpPr>
                <a:spLocks noChangeArrowheads="1"/>
              </p:cNvSpPr>
              <p:nvPr/>
            </p:nvSpPr>
            <p:spPr bwMode="auto">
              <a:xfrm>
                <a:off x="3712" y="256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7" name="Rectangle 3117"/>
              <p:cNvSpPr>
                <a:spLocks noChangeArrowheads="1"/>
              </p:cNvSpPr>
              <p:nvPr/>
            </p:nvSpPr>
            <p:spPr bwMode="auto">
              <a:xfrm>
                <a:off x="3716" y="256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8" name="Rectangle 3118"/>
              <p:cNvSpPr>
                <a:spLocks noChangeArrowheads="1"/>
              </p:cNvSpPr>
              <p:nvPr/>
            </p:nvSpPr>
            <p:spPr bwMode="auto">
              <a:xfrm>
                <a:off x="3721" y="256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9" name="Rectangle 3119"/>
              <p:cNvSpPr>
                <a:spLocks noChangeArrowheads="1"/>
              </p:cNvSpPr>
              <p:nvPr/>
            </p:nvSpPr>
            <p:spPr bwMode="auto">
              <a:xfrm>
                <a:off x="3726" y="256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0" name="Rectangle 3120"/>
              <p:cNvSpPr>
                <a:spLocks noChangeArrowheads="1"/>
              </p:cNvSpPr>
              <p:nvPr/>
            </p:nvSpPr>
            <p:spPr bwMode="auto">
              <a:xfrm>
                <a:off x="3731" y="255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1" name="Rectangle 3121"/>
              <p:cNvSpPr>
                <a:spLocks noChangeArrowheads="1"/>
              </p:cNvSpPr>
              <p:nvPr/>
            </p:nvSpPr>
            <p:spPr bwMode="auto">
              <a:xfrm>
                <a:off x="3736" y="255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2" name="Rectangle 3122"/>
              <p:cNvSpPr>
                <a:spLocks noChangeArrowheads="1"/>
              </p:cNvSpPr>
              <p:nvPr/>
            </p:nvSpPr>
            <p:spPr bwMode="auto">
              <a:xfrm>
                <a:off x="3740" y="255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3" name="Rectangle 3123"/>
              <p:cNvSpPr>
                <a:spLocks noChangeArrowheads="1"/>
              </p:cNvSpPr>
              <p:nvPr/>
            </p:nvSpPr>
            <p:spPr bwMode="auto">
              <a:xfrm>
                <a:off x="3745" y="255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4" name="Rectangle 3124"/>
              <p:cNvSpPr>
                <a:spLocks noChangeArrowheads="1"/>
              </p:cNvSpPr>
              <p:nvPr/>
            </p:nvSpPr>
            <p:spPr bwMode="auto">
              <a:xfrm>
                <a:off x="3750" y="254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5" name="Rectangle 3125"/>
              <p:cNvSpPr>
                <a:spLocks noChangeArrowheads="1"/>
              </p:cNvSpPr>
              <p:nvPr/>
            </p:nvSpPr>
            <p:spPr bwMode="auto">
              <a:xfrm>
                <a:off x="3755" y="254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6" name="Rectangle 3126"/>
              <p:cNvSpPr>
                <a:spLocks noChangeArrowheads="1"/>
              </p:cNvSpPr>
              <p:nvPr/>
            </p:nvSpPr>
            <p:spPr bwMode="auto">
              <a:xfrm>
                <a:off x="3760" y="254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7" name="Rectangle 3127"/>
              <p:cNvSpPr>
                <a:spLocks noChangeArrowheads="1"/>
              </p:cNvSpPr>
              <p:nvPr/>
            </p:nvSpPr>
            <p:spPr bwMode="auto">
              <a:xfrm>
                <a:off x="3764" y="254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8" name="Rectangle 3128"/>
              <p:cNvSpPr>
                <a:spLocks noChangeArrowheads="1"/>
              </p:cNvSpPr>
              <p:nvPr/>
            </p:nvSpPr>
            <p:spPr bwMode="auto">
              <a:xfrm>
                <a:off x="3769" y="254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9" name="Rectangle 3129"/>
              <p:cNvSpPr>
                <a:spLocks noChangeArrowheads="1"/>
              </p:cNvSpPr>
              <p:nvPr/>
            </p:nvSpPr>
            <p:spPr bwMode="auto">
              <a:xfrm>
                <a:off x="3774" y="254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0" name="Rectangle 3130"/>
              <p:cNvSpPr>
                <a:spLocks noChangeArrowheads="1"/>
              </p:cNvSpPr>
              <p:nvPr/>
            </p:nvSpPr>
            <p:spPr bwMode="auto">
              <a:xfrm>
                <a:off x="3779" y="254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1" name="Rectangle 3131"/>
              <p:cNvSpPr>
                <a:spLocks noChangeArrowheads="1"/>
              </p:cNvSpPr>
              <p:nvPr/>
            </p:nvSpPr>
            <p:spPr bwMode="auto">
              <a:xfrm>
                <a:off x="3784" y="254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2" name="Rectangle 3132"/>
              <p:cNvSpPr>
                <a:spLocks noChangeArrowheads="1"/>
              </p:cNvSpPr>
              <p:nvPr/>
            </p:nvSpPr>
            <p:spPr bwMode="auto">
              <a:xfrm>
                <a:off x="3788" y="253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3" name="Rectangle 3133"/>
              <p:cNvSpPr>
                <a:spLocks noChangeArrowheads="1"/>
              </p:cNvSpPr>
              <p:nvPr/>
            </p:nvSpPr>
            <p:spPr bwMode="auto">
              <a:xfrm>
                <a:off x="3793" y="253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4" name="Rectangle 3134"/>
              <p:cNvSpPr>
                <a:spLocks noChangeArrowheads="1"/>
              </p:cNvSpPr>
              <p:nvPr/>
            </p:nvSpPr>
            <p:spPr bwMode="auto">
              <a:xfrm>
                <a:off x="3798" y="252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5" name="Rectangle 3135"/>
              <p:cNvSpPr>
                <a:spLocks noChangeArrowheads="1"/>
              </p:cNvSpPr>
              <p:nvPr/>
            </p:nvSpPr>
            <p:spPr bwMode="auto">
              <a:xfrm>
                <a:off x="3803" y="252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6" name="Rectangle 3136"/>
              <p:cNvSpPr>
                <a:spLocks noChangeArrowheads="1"/>
              </p:cNvSpPr>
              <p:nvPr/>
            </p:nvSpPr>
            <p:spPr bwMode="auto">
              <a:xfrm>
                <a:off x="3808" y="252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7" name="Rectangle 3137"/>
              <p:cNvSpPr>
                <a:spLocks noChangeArrowheads="1"/>
              </p:cNvSpPr>
              <p:nvPr/>
            </p:nvSpPr>
            <p:spPr bwMode="auto">
              <a:xfrm>
                <a:off x="3812" y="252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8" name="Rectangle 3138"/>
              <p:cNvSpPr>
                <a:spLocks noChangeArrowheads="1"/>
              </p:cNvSpPr>
              <p:nvPr/>
            </p:nvSpPr>
            <p:spPr bwMode="auto">
              <a:xfrm>
                <a:off x="3817" y="251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9" name="Rectangle 3139"/>
              <p:cNvSpPr>
                <a:spLocks noChangeArrowheads="1"/>
              </p:cNvSpPr>
              <p:nvPr/>
            </p:nvSpPr>
            <p:spPr bwMode="auto">
              <a:xfrm>
                <a:off x="3822" y="251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0" name="Rectangle 3140"/>
              <p:cNvSpPr>
                <a:spLocks noChangeArrowheads="1"/>
              </p:cNvSpPr>
              <p:nvPr/>
            </p:nvSpPr>
            <p:spPr bwMode="auto">
              <a:xfrm>
                <a:off x="3827" y="251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1" name="Rectangle 3141"/>
              <p:cNvSpPr>
                <a:spLocks noChangeArrowheads="1"/>
              </p:cNvSpPr>
              <p:nvPr/>
            </p:nvSpPr>
            <p:spPr bwMode="auto">
              <a:xfrm>
                <a:off x="3832" y="250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2" name="Rectangle 3142"/>
              <p:cNvSpPr>
                <a:spLocks noChangeArrowheads="1"/>
              </p:cNvSpPr>
              <p:nvPr/>
            </p:nvSpPr>
            <p:spPr bwMode="auto">
              <a:xfrm>
                <a:off x="3836" y="249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3" name="Rectangle 3143"/>
              <p:cNvSpPr>
                <a:spLocks noChangeArrowheads="1"/>
              </p:cNvSpPr>
              <p:nvPr/>
            </p:nvSpPr>
            <p:spPr bwMode="auto">
              <a:xfrm>
                <a:off x="3841" y="249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4" name="Rectangle 3144"/>
              <p:cNvSpPr>
                <a:spLocks noChangeArrowheads="1"/>
              </p:cNvSpPr>
              <p:nvPr/>
            </p:nvSpPr>
            <p:spPr bwMode="auto">
              <a:xfrm>
                <a:off x="3846" y="249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5" name="Rectangle 3145"/>
              <p:cNvSpPr>
                <a:spLocks noChangeArrowheads="1"/>
              </p:cNvSpPr>
              <p:nvPr/>
            </p:nvSpPr>
            <p:spPr bwMode="auto">
              <a:xfrm>
                <a:off x="3851" y="249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6" name="Rectangle 3146"/>
              <p:cNvSpPr>
                <a:spLocks noChangeArrowheads="1"/>
              </p:cNvSpPr>
              <p:nvPr/>
            </p:nvSpPr>
            <p:spPr bwMode="auto">
              <a:xfrm>
                <a:off x="3856" y="248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7" name="Rectangle 3147"/>
              <p:cNvSpPr>
                <a:spLocks noChangeArrowheads="1"/>
              </p:cNvSpPr>
              <p:nvPr/>
            </p:nvSpPr>
            <p:spPr bwMode="auto">
              <a:xfrm>
                <a:off x="3860" y="246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8" name="Rectangle 3148"/>
              <p:cNvSpPr>
                <a:spLocks noChangeArrowheads="1"/>
              </p:cNvSpPr>
              <p:nvPr/>
            </p:nvSpPr>
            <p:spPr bwMode="auto">
              <a:xfrm>
                <a:off x="3865" y="246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9" name="Rectangle 3149"/>
              <p:cNvSpPr>
                <a:spLocks noChangeArrowheads="1"/>
              </p:cNvSpPr>
              <p:nvPr/>
            </p:nvSpPr>
            <p:spPr bwMode="auto">
              <a:xfrm>
                <a:off x="3870" y="246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0" name="Rectangle 3150"/>
              <p:cNvSpPr>
                <a:spLocks noChangeArrowheads="1"/>
              </p:cNvSpPr>
              <p:nvPr/>
            </p:nvSpPr>
            <p:spPr bwMode="auto">
              <a:xfrm>
                <a:off x="3875" y="243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1" name="Rectangle 3151"/>
              <p:cNvSpPr>
                <a:spLocks noChangeArrowheads="1"/>
              </p:cNvSpPr>
              <p:nvPr/>
            </p:nvSpPr>
            <p:spPr bwMode="auto">
              <a:xfrm>
                <a:off x="3879" y="241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2" name="Rectangle 3152"/>
              <p:cNvSpPr>
                <a:spLocks noChangeArrowheads="1"/>
              </p:cNvSpPr>
              <p:nvPr/>
            </p:nvSpPr>
            <p:spPr bwMode="auto">
              <a:xfrm>
                <a:off x="3884" y="241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3" name="Rectangle 3153"/>
              <p:cNvSpPr>
                <a:spLocks noChangeArrowheads="1"/>
              </p:cNvSpPr>
              <p:nvPr/>
            </p:nvSpPr>
            <p:spPr bwMode="auto">
              <a:xfrm>
                <a:off x="3889" y="241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4" name="Rectangle 3154"/>
              <p:cNvSpPr>
                <a:spLocks noChangeArrowheads="1"/>
              </p:cNvSpPr>
              <p:nvPr/>
            </p:nvSpPr>
            <p:spPr bwMode="auto">
              <a:xfrm>
                <a:off x="3894" y="240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5" name="Rectangle 3155"/>
              <p:cNvSpPr>
                <a:spLocks noChangeArrowheads="1"/>
              </p:cNvSpPr>
              <p:nvPr/>
            </p:nvSpPr>
            <p:spPr bwMode="auto">
              <a:xfrm>
                <a:off x="3899" y="240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6" name="Rectangle 3156"/>
              <p:cNvSpPr>
                <a:spLocks noChangeArrowheads="1"/>
              </p:cNvSpPr>
              <p:nvPr/>
            </p:nvSpPr>
            <p:spPr bwMode="auto">
              <a:xfrm>
                <a:off x="3903" y="239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7" name="Rectangle 3157"/>
              <p:cNvSpPr>
                <a:spLocks noChangeArrowheads="1"/>
              </p:cNvSpPr>
              <p:nvPr/>
            </p:nvSpPr>
            <p:spPr bwMode="auto">
              <a:xfrm>
                <a:off x="3908" y="239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8" name="Rectangle 3158"/>
              <p:cNvSpPr>
                <a:spLocks noChangeArrowheads="1"/>
              </p:cNvSpPr>
              <p:nvPr/>
            </p:nvSpPr>
            <p:spPr bwMode="auto">
              <a:xfrm>
                <a:off x="3913" y="239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9" name="Rectangle 3159"/>
              <p:cNvSpPr>
                <a:spLocks noChangeArrowheads="1"/>
              </p:cNvSpPr>
              <p:nvPr/>
            </p:nvSpPr>
            <p:spPr bwMode="auto">
              <a:xfrm>
                <a:off x="3918" y="239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0" name="Rectangle 3160"/>
              <p:cNvSpPr>
                <a:spLocks noChangeArrowheads="1"/>
              </p:cNvSpPr>
              <p:nvPr/>
            </p:nvSpPr>
            <p:spPr bwMode="auto">
              <a:xfrm>
                <a:off x="3923" y="238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1" name="Rectangle 3161"/>
              <p:cNvSpPr>
                <a:spLocks noChangeArrowheads="1"/>
              </p:cNvSpPr>
              <p:nvPr/>
            </p:nvSpPr>
            <p:spPr bwMode="auto">
              <a:xfrm>
                <a:off x="3927" y="238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2" name="Rectangle 3162"/>
              <p:cNvSpPr>
                <a:spLocks noChangeArrowheads="1"/>
              </p:cNvSpPr>
              <p:nvPr/>
            </p:nvSpPr>
            <p:spPr bwMode="auto">
              <a:xfrm>
                <a:off x="3932" y="238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3" name="Rectangle 3163"/>
              <p:cNvSpPr>
                <a:spLocks noChangeArrowheads="1"/>
              </p:cNvSpPr>
              <p:nvPr/>
            </p:nvSpPr>
            <p:spPr bwMode="auto">
              <a:xfrm>
                <a:off x="3937" y="236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4" name="Rectangle 3164"/>
              <p:cNvSpPr>
                <a:spLocks noChangeArrowheads="1"/>
              </p:cNvSpPr>
              <p:nvPr/>
            </p:nvSpPr>
            <p:spPr bwMode="auto">
              <a:xfrm>
                <a:off x="3942" y="235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5" name="Rectangle 3165"/>
              <p:cNvSpPr>
                <a:spLocks noChangeArrowheads="1"/>
              </p:cNvSpPr>
              <p:nvPr/>
            </p:nvSpPr>
            <p:spPr bwMode="auto">
              <a:xfrm>
                <a:off x="3947" y="234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6" name="Rectangle 3166"/>
              <p:cNvSpPr>
                <a:spLocks noChangeArrowheads="1"/>
              </p:cNvSpPr>
              <p:nvPr/>
            </p:nvSpPr>
            <p:spPr bwMode="auto">
              <a:xfrm>
                <a:off x="3951" y="234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7" name="Rectangle 3167"/>
              <p:cNvSpPr>
                <a:spLocks noChangeArrowheads="1"/>
              </p:cNvSpPr>
              <p:nvPr/>
            </p:nvSpPr>
            <p:spPr bwMode="auto">
              <a:xfrm>
                <a:off x="3956" y="233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8" name="Rectangle 3168"/>
              <p:cNvSpPr>
                <a:spLocks noChangeArrowheads="1"/>
              </p:cNvSpPr>
              <p:nvPr/>
            </p:nvSpPr>
            <p:spPr bwMode="auto">
              <a:xfrm>
                <a:off x="3961" y="233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9" name="Rectangle 3169"/>
              <p:cNvSpPr>
                <a:spLocks noChangeArrowheads="1"/>
              </p:cNvSpPr>
              <p:nvPr/>
            </p:nvSpPr>
            <p:spPr bwMode="auto">
              <a:xfrm>
                <a:off x="3966" y="233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0" name="Rectangle 3170"/>
              <p:cNvSpPr>
                <a:spLocks noChangeArrowheads="1"/>
              </p:cNvSpPr>
              <p:nvPr/>
            </p:nvSpPr>
            <p:spPr bwMode="auto">
              <a:xfrm>
                <a:off x="3971" y="233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1" name="Rectangle 3171"/>
              <p:cNvSpPr>
                <a:spLocks noChangeArrowheads="1"/>
              </p:cNvSpPr>
              <p:nvPr/>
            </p:nvSpPr>
            <p:spPr bwMode="auto">
              <a:xfrm>
                <a:off x="3975" y="232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2" name="Rectangle 3172"/>
              <p:cNvSpPr>
                <a:spLocks noChangeArrowheads="1"/>
              </p:cNvSpPr>
              <p:nvPr/>
            </p:nvSpPr>
            <p:spPr bwMode="auto">
              <a:xfrm>
                <a:off x="3980" y="232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3" name="Rectangle 3173"/>
              <p:cNvSpPr>
                <a:spLocks noChangeArrowheads="1"/>
              </p:cNvSpPr>
              <p:nvPr/>
            </p:nvSpPr>
            <p:spPr bwMode="auto">
              <a:xfrm>
                <a:off x="3985" y="232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4" name="Rectangle 3174"/>
              <p:cNvSpPr>
                <a:spLocks noChangeArrowheads="1"/>
              </p:cNvSpPr>
              <p:nvPr/>
            </p:nvSpPr>
            <p:spPr bwMode="auto">
              <a:xfrm>
                <a:off x="3990" y="231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5" name="Rectangle 3175"/>
              <p:cNvSpPr>
                <a:spLocks noChangeArrowheads="1"/>
              </p:cNvSpPr>
              <p:nvPr/>
            </p:nvSpPr>
            <p:spPr bwMode="auto">
              <a:xfrm>
                <a:off x="3995" y="231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6" name="Rectangle 3176"/>
              <p:cNvSpPr>
                <a:spLocks noChangeArrowheads="1"/>
              </p:cNvSpPr>
              <p:nvPr/>
            </p:nvSpPr>
            <p:spPr bwMode="auto">
              <a:xfrm>
                <a:off x="3999" y="231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7" name="Rectangle 3177"/>
              <p:cNvSpPr>
                <a:spLocks noChangeArrowheads="1"/>
              </p:cNvSpPr>
              <p:nvPr/>
            </p:nvSpPr>
            <p:spPr bwMode="auto">
              <a:xfrm>
                <a:off x="4004" y="230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8" name="Rectangle 3178"/>
              <p:cNvSpPr>
                <a:spLocks noChangeArrowheads="1"/>
              </p:cNvSpPr>
              <p:nvPr/>
            </p:nvSpPr>
            <p:spPr bwMode="auto">
              <a:xfrm>
                <a:off x="4009" y="230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9" name="Rectangle 3179"/>
              <p:cNvSpPr>
                <a:spLocks noChangeArrowheads="1"/>
              </p:cNvSpPr>
              <p:nvPr/>
            </p:nvSpPr>
            <p:spPr bwMode="auto">
              <a:xfrm>
                <a:off x="4014" y="230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0" name="Rectangle 3180"/>
              <p:cNvSpPr>
                <a:spLocks noChangeArrowheads="1"/>
              </p:cNvSpPr>
              <p:nvPr/>
            </p:nvSpPr>
            <p:spPr bwMode="auto">
              <a:xfrm>
                <a:off x="4019" y="229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1" name="Rectangle 3181"/>
              <p:cNvSpPr>
                <a:spLocks noChangeArrowheads="1"/>
              </p:cNvSpPr>
              <p:nvPr/>
            </p:nvSpPr>
            <p:spPr bwMode="auto">
              <a:xfrm>
                <a:off x="4023" y="229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2" name="Rectangle 3182"/>
              <p:cNvSpPr>
                <a:spLocks noChangeArrowheads="1"/>
              </p:cNvSpPr>
              <p:nvPr/>
            </p:nvSpPr>
            <p:spPr bwMode="auto">
              <a:xfrm>
                <a:off x="4028" y="229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3" name="Rectangle 3183"/>
              <p:cNvSpPr>
                <a:spLocks noChangeArrowheads="1"/>
              </p:cNvSpPr>
              <p:nvPr/>
            </p:nvSpPr>
            <p:spPr bwMode="auto">
              <a:xfrm>
                <a:off x="4033" y="228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4" name="Rectangle 3184"/>
              <p:cNvSpPr>
                <a:spLocks noChangeArrowheads="1"/>
              </p:cNvSpPr>
              <p:nvPr/>
            </p:nvSpPr>
            <p:spPr bwMode="auto">
              <a:xfrm>
                <a:off x="4038" y="228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5" name="Rectangle 3185"/>
              <p:cNvSpPr>
                <a:spLocks noChangeArrowheads="1"/>
              </p:cNvSpPr>
              <p:nvPr/>
            </p:nvSpPr>
            <p:spPr bwMode="auto">
              <a:xfrm>
                <a:off x="4043" y="227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6" name="Rectangle 3186"/>
              <p:cNvSpPr>
                <a:spLocks noChangeArrowheads="1"/>
              </p:cNvSpPr>
              <p:nvPr/>
            </p:nvSpPr>
            <p:spPr bwMode="auto">
              <a:xfrm>
                <a:off x="4047" y="227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7" name="Rectangle 3187"/>
              <p:cNvSpPr>
                <a:spLocks noChangeArrowheads="1"/>
              </p:cNvSpPr>
              <p:nvPr/>
            </p:nvSpPr>
            <p:spPr bwMode="auto">
              <a:xfrm>
                <a:off x="4052" y="227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8" name="Rectangle 3188"/>
              <p:cNvSpPr>
                <a:spLocks noChangeArrowheads="1"/>
              </p:cNvSpPr>
              <p:nvPr/>
            </p:nvSpPr>
            <p:spPr bwMode="auto">
              <a:xfrm>
                <a:off x="4057" y="227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9" name="Rectangle 3189"/>
              <p:cNvSpPr>
                <a:spLocks noChangeArrowheads="1"/>
              </p:cNvSpPr>
              <p:nvPr/>
            </p:nvSpPr>
            <p:spPr bwMode="auto">
              <a:xfrm>
                <a:off x="4062" y="226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0" name="Rectangle 3190"/>
              <p:cNvSpPr>
                <a:spLocks noChangeArrowheads="1"/>
              </p:cNvSpPr>
              <p:nvPr/>
            </p:nvSpPr>
            <p:spPr bwMode="auto">
              <a:xfrm>
                <a:off x="4066" y="226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1" name="Rectangle 3191"/>
              <p:cNvSpPr>
                <a:spLocks noChangeArrowheads="1"/>
              </p:cNvSpPr>
              <p:nvPr/>
            </p:nvSpPr>
            <p:spPr bwMode="auto">
              <a:xfrm>
                <a:off x="4071" y="226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2" name="Rectangle 3192"/>
              <p:cNvSpPr>
                <a:spLocks noChangeArrowheads="1"/>
              </p:cNvSpPr>
              <p:nvPr/>
            </p:nvSpPr>
            <p:spPr bwMode="auto">
              <a:xfrm>
                <a:off x="4076" y="224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3" name="Rectangle 3193"/>
              <p:cNvSpPr>
                <a:spLocks noChangeArrowheads="1"/>
              </p:cNvSpPr>
              <p:nvPr/>
            </p:nvSpPr>
            <p:spPr bwMode="auto">
              <a:xfrm>
                <a:off x="4081" y="223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4" name="Rectangle 3194"/>
              <p:cNvSpPr>
                <a:spLocks noChangeArrowheads="1"/>
              </p:cNvSpPr>
              <p:nvPr/>
            </p:nvSpPr>
            <p:spPr bwMode="auto">
              <a:xfrm>
                <a:off x="4086" y="223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5" name="Rectangle 3195"/>
              <p:cNvSpPr>
                <a:spLocks noChangeArrowheads="1"/>
              </p:cNvSpPr>
              <p:nvPr/>
            </p:nvSpPr>
            <p:spPr bwMode="auto">
              <a:xfrm>
                <a:off x="4090" y="2196"/>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6" name="Rectangle 3196"/>
              <p:cNvSpPr>
                <a:spLocks noChangeArrowheads="1"/>
              </p:cNvSpPr>
              <p:nvPr/>
            </p:nvSpPr>
            <p:spPr bwMode="auto">
              <a:xfrm>
                <a:off x="4095" y="219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7" name="Rectangle 3197"/>
              <p:cNvSpPr>
                <a:spLocks noChangeArrowheads="1"/>
              </p:cNvSpPr>
              <p:nvPr/>
            </p:nvSpPr>
            <p:spPr bwMode="auto">
              <a:xfrm>
                <a:off x="4100" y="217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8" name="Rectangle 3198"/>
              <p:cNvSpPr>
                <a:spLocks noChangeArrowheads="1"/>
              </p:cNvSpPr>
              <p:nvPr/>
            </p:nvSpPr>
            <p:spPr bwMode="auto">
              <a:xfrm>
                <a:off x="4105" y="216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9" name="Rectangle 3199"/>
              <p:cNvSpPr>
                <a:spLocks noChangeArrowheads="1"/>
              </p:cNvSpPr>
              <p:nvPr/>
            </p:nvSpPr>
            <p:spPr bwMode="auto">
              <a:xfrm>
                <a:off x="4110" y="215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0" name="Rectangle 3200"/>
              <p:cNvSpPr>
                <a:spLocks noChangeArrowheads="1"/>
              </p:cNvSpPr>
              <p:nvPr/>
            </p:nvSpPr>
            <p:spPr bwMode="auto">
              <a:xfrm>
                <a:off x="4114" y="213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1" name="Rectangle 3201"/>
              <p:cNvSpPr>
                <a:spLocks noChangeArrowheads="1"/>
              </p:cNvSpPr>
              <p:nvPr/>
            </p:nvSpPr>
            <p:spPr bwMode="auto">
              <a:xfrm>
                <a:off x="4119" y="2139"/>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2" name="Rectangle 3202"/>
              <p:cNvSpPr>
                <a:spLocks noChangeArrowheads="1"/>
              </p:cNvSpPr>
              <p:nvPr/>
            </p:nvSpPr>
            <p:spPr bwMode="auto">
              <a:xfrm>
                <a:off x="4124" y="213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3" name="Rectangle 3203"/>
              <p:cNvSpPr>
                <a:spLocks noChangeArrowheads="1"/>
              </p:cNvSpPr>
              <p:nvPr/>
            </p:nvSpPr>
            <p:spPr bwMode="auto">
              <a:xfrm>
                <a:off x="4129" y="2127"/>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4" name="Rectangle 3204"/>
              <p:cNvSpPr>
                <a:spLocks noChangeArrowheads="1"/>
              </p:cNvSpPr>
              <p:nvPr/>
            </p:nvSpPr>
            <p:spPr bwMode="auto">
              <a:xfrm>
                <a:off x="4134" y="212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5" name="Rectangle 3205"/>
              <p:cNvSpPr>
                <a:spLocks noChangeArrowheads="1"/>
              </p:cNvSpPr>
              <p:nvPr/>
            </p:nvSpPr>
            <p:spPr bwMode="auto">
              <a:xfrm>
                <a:off x="4138" y="2099"/>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6" name="Rectangle 3206"/>
              <p:cNvSpPr>
                <a:spLocks noChangeArrowheads="1"/>
              </p:cNvSpPr>
              <p:nvPr/>
            </p:nvSpPr>
            <p:spPr bwMode="auto">
              <a:xfrm>
                <a:off x="4143" y="208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7" name="Rectangle 3207"/>
              <p:cNvSpPr>
                <a:spLocks noChangeArrowheads="1"/>
              </p:cNvSpPr>
              <p:nvPr/>
            </p:nvSpPr>
            <p:spPr bwMode="auto">
              <a:xfrm>
                <a:off x="4148" y="205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8" name="Rectangle 3208"/>
              <p:cNvSpPr>
                <a:spLocks noChangeArrowheads="1"/>
              </p:cNvSpPr>
              <p:nvPr/>
            </p:nvSpPr>
            <p:spPr bwMode="auto">
              <a:xfrm>
                <a:off x="4153" y="203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9" name="Rectangle 3209"/>
              <p:cNvSpPr>
                <a:spLocks noChangeArrowheads="1"/>
              </p:cNvSpPr>
              <p:nvPr/>
            </p:nvSpPr>
            <p:spPr bwMode="auto">
              <a:xfrm>
                <a:off x="4158" y="199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0" name="Rectangle 3210"/>
              <p:cNvSpPr>
                <a:spLocks noChangeArrowheads="1"/>
              </p:cNvSpPr>
              <p:nvPr/>
            </p:nvSpPr>
            <p:spPr bwMode="auto">
              <a:xfrm>
                <a:off x="4162" y="1994"/>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1" name="Rectangle 3211"/>
              <p:cNvSpPr>
                <a:spLocks noChangeArrowheads="1"/>
              </p:cNvSpPr>
              <p:nvPr/>
            </p:nvSpPr>
            <p:spPr bwMode="auto">
              <a:xfrm>
                <a:off x="4167" y="1978"/>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2" name="Rectangle 3212"/>
              <p:cNvSpPr>
                <a:spLocks noChangeArrowheads="1"/>
              </p:cNvSpPr>
              <p:nvPr/>
            </p:nvSpPr>
            <p:spPr bwMode="auto">
              <a:xfrm>
                <a:off x="4172" y="1976"/>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3" name="Rectangle 3213"/>
              <p:cNvSpPr>
                <a:spLocks noChangeArrowheads="1"/>
              </p:cNvSpPr>
              <p:nvPr/>
            </p:nvSpPr>
            <p:spPr bwMode="auto">
              <a:xfrm>
                <a:off x="4177" y="1975"/>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4" name="Rectangle 3214"/>
              <p:cNvSpPr>
                <a:spLocks noChangeArrowheads="1"/>
              </p:cNvSpPr>
              <p:nvPr/>
            </p:nvSpPr>
            <p:spPr bwMode="auto">
              <a:xfrm>
                <a:off x="4182" y="197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5" name="Rectangle 3215"/>
              <p:cNvSpPr>
                <a:spLocks noChangeArrowheads="1"/>
              </p:cNvSpPr>
              <p:nvPr/>
            </p:nvSpPr>
            <p:spPr bwMode="auto">
              <a:xfrm>
                <a:off x="4186" y="1935"/>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6" name="Rectangle 3216"/>
              <p:cNvSpPr>
                <a:spLocks noChangeArrowheads="1"/>
              </p:cNvSpPr>
              <p:nvPr/>
            </p:nvSpPr>
            <p:spPr bwMode="auto">
              <a:xfrm>
                <a:off x="4191" y="1934"/>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7" name="Rectangle 3217"/>
              <p:cNvSpPr>
                <a:spLocks noChangeArrowheads="1"/>
              </p:cNvSpPr>
              <p:nvPr/>
            </p:nvSpPr>
            <p:spPr bwMode="auto">
              <a:xfrm>
                <a:off x="4196" y="1927"/>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8" name="Rectangle 3218"/>
              <p:cNvSpPr>
                <a:spLocks noChangeArrowheads="1"/>
              </p:cNvSpPr>
              <p:nvPr/>
            </p:nvSpPr>
            <p:spPr bwMode="auto">
              <a:xfrm>
                <a:off x="4201" y="192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9" name="Rectangle 3219"/>
              <p:cNvSpPr>
                <a:spLocks noChangeArrowheads="1"/>
              </p:cNvSpPr>
              <p:nvPr/>
            </p:nvSpPr>
            <p:spPr bwMode="auto">
              <a:xfrm>
                <a:off x="4206" y="192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0" name="Rectangle 3220"/>
              <p:cNvSpPr>
                <a:spLocks noChangeArrowheads="1"/>
              </p:cNvSpPr>
              <p:nvPr/>
            </p:nvSpPr>
            <p:spPr bwMode="auto">
              <a:xfrm>
                <a:off x="4210" y="1922"/>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1" name="Rectangle 3221"/>
              <p:cNvSpPr>
                <a:spLocks noChangeArrowheads="1"/>
              </p:cNvSpPr>
              <p:nvPr/>
            </p:nvSpPr>
            <p:spPr bwMode="auto">
              <a:xfrm>
                <a:off x="4215" y="192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2" name="Rectangle 3222"/>
              <p:cNvSpPr>
                <a:spLocks noChangeArrowheads="1"/>
              </p:cNvSpPr>
              <p:nvPr/>
            </p:nvSpPr>
            <p:spPr bwMode="auto">
              <a:xfrm>
                <a:off x="4220" y="1920"/>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3" name="Rectangle 3223"/>
              <p:cNvSpPr>
                <a:spLocks noChangeArrowheads="1"/>
              </p:cNvSpPr>
              <p:nvPr/>
            </p:nvSpPr>
            <p:spPr bwMode="auto">
              <a:xfrm>
                <a:off x="4225" y="1920"/>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4" name="Rectangle 3224"/>
              <p:cNvSpPr>
                <a:spLocks noChangeArrowheads="1"/>
              </p:cNvSpPr>
              <p:nvPr/>
            </p:nvSpPr>
            <p:spPr bwMode="auto">
              <a:xfrm>
                <a:off x="4230" y="191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5" name="Rectangle 3225"/>
              <p:cNvSpPr>
                <a:spLocks noChangeArrowheads="1"/>
              </p:cNvSpPr>
              <p:nvPr/>
            </p:nvSpPr>
            <p:spPr bwMode="auto">
              <a:xfrm>
                <a:off x="4234" y="1911"/>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6" name="Rectangle 3226"/>
              <p:cNvSpPr>
                <a:spLocks noChangeArrowheads="1"/>
              </p:cNvSpPr>
              <p:nvPr/>
            </p:nvSpPr>
            <p:spPr bwMode="auto">
              <a:xfrm>
                <a:off x="4239" y="190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7" name="Rectangle 3227"/>
              <p:cNvSpPr>
                <a:spLocks noChangeArrowheads="1"/>
              </p:cNvSpPr>
              <p:nvPr/>
            </p:nvSpPr>
            <p:spPr bwMode="auto">
              <a:xfrm>
                <a:off x="4244" y="1903"/>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8" name="Rectangle 3228"/>
              <p:cNvSpPr>
                <a:spLocks noChangeArrowheads="1"/>
              </p:cNvSpPr>
              <p:nvPr/>
            </p:nvSpPr>
            <p:spPr bwMode="auto">
              <a:xfrm>
                <a:off x="4249" y="1896"/>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9" name="Rectangle 3229"/>
              <p:cNvSpPr>
                <a:spLocks noChangeArrowheads="1"/>
              </p:cNvSpPr>
              <p:nvPr/>
            </p:nvSpPr>
            <p:spPr bwMode="auto">
              <a:xfrm>
                <a:off x="4253" y="1890"/>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0" name="Rectangle 3230"/>
              <p:cNvSpPr>
                <a:spLocks noChangeArrowheads="1"/>
              </p:cNvSpPr>
              <p:nvPr/>
            </p:nvSpPr>
            <p:spPr bwMode="auto">
              <a:xfrm>
                <a:off x="4258" y="1889"/>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1" name="Rectangle 3231"/>
              <p:cNvSpPr>
                <a:spLocks noChangeArrowheads="1"/>
              </p:cNvSpPr>
              <p:nvPr/>
            </p:nvSpPr>
            <p:spPr bwMode="auto">
              <a:xfrm>
                <a:off x="4263" y="1874"/>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2" name="Rectangle 3232"/>
              <p:cNvSpPr>
                <a:spLocks noChangeArrowheads="1"/>
              </p:cNvSpPr>
              <p:nvPr/>
            </p:nvSpPr>
            <p:spPr bwMode="auto">
              <a:xfrm>
                <a:off x="4268" y="1873"/>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3" name="Rectangle 3233"/>
              <p:cNvSpPr>
                <a:spLocks noChangeArrowheads="1"/>
              </p:cNvSpPr>
              <p:nvPr/>
            </p:nvSpPr>
            <p:spPr bwMode="auto">
              <a:xfrm>
                <a:off x="4273" y="1858"/>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4" name="Rectangle 3234"/>
              <p:cNvSpPr>
                <a:spLocks noChangeArrowheads="1"/>
              </p:cNvSpPr>
              <p:nvPr/>
            </p:nvSpPr>
            <p:spPr bwMode="auto">
              <a:xfrm>
                <a:off x="4277" y="1851"/>
                <a:ext cx="29"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5" name="Rectangle 3235"/>
              <p:cNvSpPr>
                <a:spLocks noChangeArrowheads="1"/>
              </p:cNvSpPr>
              <p:nvPr/>
            </p:nvSpPr>
            <p:spPr bwMode="auto">
              <a:xfrm>
                <a:off x="4282" y="178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6" name="Rectangle 3236"/>
              <p:cNvSpPr>
                <a:spLocks noChangeArrowheads="1"/>
              </p:cNvSpPr>
              <p:nvPr/>
            </p:nvSpPr>
            <p:spPr bwMode="auto">
              <a:xfrm>
                <a:off x="4287" y="177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7" name="Rectangle 3237"/>
              <p:cNvSpPr>
                <a:spLocks noChangeArrowheads="1"/>
              </p:cNvSpPr>
              <p:nvPr/>
            </p:nvSpPr>
            <p:spPr bwMode="auto">
              <a:xfrm>
                <a:off x="4292" y="1771"/>
                <a:ext cx="28"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8" name="Rectangle 3238"/>
              <p:cNvSpPr>
                <a:spLocks noChangeArrowheads="1"/>
              </p:cNvSpPr>
              <p:nvPr/>
            </p:nvSpPr>
            <p:spPr bwMode="auto">
              <a:xfrm>
                <a:off x="4297" y="1752"/>
                <a:ext cx="28" cy="2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9" name="Rectangle 3239"/>
              <p:cNvSpPr>
                <a:spLocks noChangeArrowheads="1"/>
              </p:cNvSpPr>
              <p:nvPr/>
            </p:nvSpPr>
            <p:spPr bwMode="auto">
              <a:xfrm>
                <a:off x="4301" y="1730"/>
                <a:ext cx="29" cy="29"/>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085" name="Rectangle 3264"/>
            <p:cNvSpPr>
              <a:spLocks noChangeArrowheads="1"/>
            </p:cNvSpPr>
            <p:nvPr/>
          </p:nvSpPr>
          <p:spPr bwMode="auto">
            <a:xfrm>
              <a:off x="8964843" y="1979243"/>
              <a:ext cx="63500" cy="63500"/>
            </a:xfrm>
            <a:prstGeom prst="rect">
              <a:avLst/>
            </a:prstGeom>
            <a:solidFill>
              <a:srgbClr val="FF8000"/>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86" name="Rectangle 3265"/>
            <p:cNvSpPr>
              <a:spLocks noChangeArrowheads="1"/>
            </p:cNvSpPr>
            <p:nvPr/>
          </p:nvSpPr>
          <p:spPr bwMode="auto">
            <a:xfrm>
              <a:off x="3622906" y="1545165"/>
              <a:ext cx="1922461" cy="676966"/>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87" name="Rectangle 3266"/>
            <p:cNvSpPr>
              <a:spLocks noChangeArrowheads="1"/>
            </p:cNvSpPr>
            <p:nvPr/>
          </p:nvSpPr>
          <p:spPr bwMode="auto">
            <a:xfrm>
              <a:off x="3878684" y="1565549"/>
              <a:ext cx="137318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Badge Dose, mGy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088" name="Oval 3267"/>
            <p:cNvSpPr>
              <a:spLocks noChangeArrowheads="1"/>
            </p:cNvSpPr>
            <p:nvPr/>
          </p:nvSpPr>
          <p:spPr bwMode="auto">
            <a:xfrm>
              <a:off x="3724823" y="1628565"/>
              <a:ext cx="91440" cy="91440"/>
            </a:xfrm>
            <a:prstGeom prst="ellipse">
              <a:avLst/>
            </a:prstGeom>
            <a:solidFill>
              <a:srgbClr val="0000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89" name="Rectangle 3268"/>
            <p:cNvSpPr>
              <a:spLocks noChangeArrowheads="1"/>
            </p:cNvSpPr>
            <p:nvPr/>
          </p:nvSpPr>
          <p:spPr bwMode="auto">
            <a:xfrm>
              <a:off x="3878684" y="1773512"/>
              <a:ext cx="15049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Effective Dose, mSv</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090" name="Rectangle 3269"/>
            <p:cNvSpPr>
              <a:spLocks noChangeArrowheads="1"/>
            </p:cNvSpPr>
            <p:nvPr/>
          </p:nvSpPr>
          <p:spPr bwMode="auto">
            <a:xfrm>
              <a:off x="3725829" y="1841003"/>
              <a:ext cx="88894" cy="9144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93" name="Rectangle 3272"/>
            <p:cNvSpPr>
              <a:spLocks noChangeArrowheads="1"/>
            </p:cNvSpPr>
            <p:nvPr/>
          </p:nvSpPr>
          <p:spPr bwMode="auto">
            <a:xfrm>
              <a:off x="3878684" y="1981216"/>
              <a:ext cx="14160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Mars Mission, mSv</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094" name="Rectangle 3273"/>
            <p:cNvSpPr>
              <a:spLocks noChangeArrowheads="1"/>
            </p:cNvSpPr>
            <p:nvPr/>
          </p:nvSpPr>
          <p:spPr bwMode="auto">
            <a:xfrm>
              <a:off x="3727680" y="2047444"/>
              <a:ext cx="90443" cy="91440"/>
            </a:xfrm>
            <a:prstGeom prst="rect">
              <a:avLst/>
            </a:prstGeom>
            <a:solidFill>
              <a:srgbClr val="FF8000"/>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95" name="Rectangle 3274"/>
            <p:cNvSpPr>
              <a:spLocks noChangeArrowheads="1"/>
            </p:cNvSpPr>
            <p:nvPr/>
          </p:nvSpPr>
          <p:spPr bwMode="auto">
            <a:xfrm>
              <a:off x="7064605" y="2711081"/>
              <a:ext cx="14700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Skylab, Mir and ISS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96" name="Rectangle 3275"/>
            <p:cNvSpPr>
              <a:spLocks noChangeArrowheads="1"/>
            </p:cNvSpPr>
            <p:nvPr/>
          </p:nvSpPr>
          <p:spPr bwMode="auto">
            <a:xfrm>
              <a:off x="3683231" y="4347793"/>
              <a:ext cx="6445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Mercury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97" name="Rectangle 3276"/>
            <p:cNvSpPr>
              <a:spLocks noChangeArrowheads="1"/>
            </p:cNvSpPr>
            <p:nvPr/>
          </p:nvSpPr>
          <p:spPr bwMode="auto">
            <a:xfrm>
              <a:off x="5967643" y="3842968"/>
              <a:ext cx="13652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Apollo and Shuttle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98" name="Rectangle 3277"/>
            <p:cNvSpPr>
              <a:spLocks noChangeArrowheads="1"/>
            </p:cNvSpPr>
            <p:nvPr/>
          </p:nvSpPr>
          <p:spPr bwMode="auto">
            <a:xfrm>
              <a:off x="4634143" y="4147768"/>
              <a:ext cx="5746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Gemini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99" name="Rectangle 3278"/>
            <p:cNvSpPr>
              <a:spLocks noChangeArrowheads="1"/>
            </p:cNvSpPr>
            <p:nvPr/>
          </p:nvSpPr>
          <p:spPr bwMode="auto">
            <a:xfrm>
              <a:off x="7101118" y="3325443"/>
              <a:ext cx="12382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Hubble Missions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00" name="Rectangle 3279"/>
            <p:cNvSpPr>
              <a:spLocks noChangeArrowheads="1"/>
            </p:cNvSpPr>
            <p:nvPr/>
          </p:nvSpPr>
          <p:spPr bwMode="auto">
            <a:xfrm>
              <a:off x="7850419" y="1903660"/>
              <a:ext cx="10080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Mars Mission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8435" name="Title 3"/>
          <p:cNvSpPr>
            <a:spLocks noGrp="1"/>
          </p:cNvSpPr>
          <p:nvPr>
            <p:ph type="title"/>
          </p:nvPr>
        </p:nvSpPr>
        <p:spPr>
          <a:xfrm>
            <a:off x="838200" y="365125"/>
            <a:ext cx="10515600" cy="1325563"/>
          </a:xfrm>
        </p:spPr>
        <p:txBody>
          <a:bodyPr/>
          <a:lstStyle/>
          <a:p>
            <a:r>
              <a:rPr lang="en-US" altLang="en-US" dirty="0"/>
              <a:t>Historical NASA Crew MISSION Doses</a:t>
            </a:r>
          </a:p>
        </p:txBody>
      </p:sp>
      <p:sp>
        <p:nvSpPr>
          <p:cNvPr id="2" name="Slide Number Placeholder 1"/>
          <p:cNvSpPr>
            <a:spLocks noGrp="1"/>
          </p:cNvSpPr>
          <p:nvPr>
            <p:ph type="sldNum" sz="quarter" idx="12"/>
          </p:nvPr>
        </p:nvSpPr>
        <p:spPr>
          <a:xfrm>
            <a:off x="8610600" y="6356350"/>
            <a:ext cx="2743200" cy="365125"/>
          </a:xfrm>
        </p:spPr>
        <p:txBody>
          <a:bodyPr/>
          <a:lstStyle/>
          <a:p>
            <a:fld id="{CF67C12C-402A-4987-8007-B0BEEB83856A}" type="slidenum">
              <a:rPr lang="en-US" altLang="en-US" smtClean="0"/>
              <a:pPr/>
              <a:t>17</a:t>
            </a:fld>
            <a:endParaRPr lang="en-US" altLang="en-US" dirty="0"/>
          </a:p>
        </p:txBody>
      </p:sp>
      <p:sp>
        <p:nvSpPr>
          <p:cNvPr id="18441" name="Text Box 9"/>
          <p:cNvSpPr txBox="1">
            <a:spLocks noChangeArrowheads="1"/>
          </p:cNvSpPr>
          <p:nvPr/>
        </p:nvSpPr>
        <p:spPr bwMode="auto">
          <a:xfrm>
            <a:off x="9705833" y="3028827"/>
            <a:ext cx="21277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600" b="1" dirty="0">
                <a:solidFill>
                  <a:srgbClr val="00FFCC"/>
                </a:solidFill>
              </a:rPr>
              <a:t>50 </a:t>
            </a:r>
            <a:r>
              <a:rPr lang="en-US" altLang="en-US" sz="1600" b="1" dirty="0" err="1">
                <a:solidFill>
                  <a:srgbClr val="00FFCC"/>
                </a:solidFill>
              </a:rPr>
              <a:t>mSv</a:t>
            </a:r>
            <a:r>
              <a:rPr lang="en-US" altLang="en-US" sz="1600" b="1" dirty="0">
                <a:solidFill>
                  <a:srgbClr val="00FFCC"/>
                </a:solidFill>
              </a:rPr>
              <a:t>/</a:t>
            </a:r>
            <a:r>
              <a:rPr lang="en-US" altLang="en-US" sz="1600" b="1" dirty="0" err="1">
                <a:solidFill>
                  <a:srgbClr val="00FFCC"/>
                </a:solidFill>
              </a:rPr>
              <a:t>yr</a:t>
            </a:r>
            <a:endParaRPr lang="en-US" altLang="en-US" sz="1600" b="1" dirty="0">
              <a:solidFill>
                <a:srgbClr val="00FFCC"/>
              </a:solidFill>
            </a:endParaRPr>
          </a:p>
          <a:p>
            <a:r>
              <a:rPr lang="en-US" altLang="en-US" sz="1600" b="1" dirty="0">
                <a:solidFill>
                  <a:srgbClr val="00FFCC"/>
                </a:solidFill>
              </a:rPr>
              <a:t>Radiation Worker </a:t>
            </a:r>
            <a:r>
              <a:rPr lang="en-US" altLang="en-US" sz="1600" b="1" i="1" u="sng" dirty="0">
                <a:solidFill>
                  <a:srgbClr val="00FFCC"/>
                </a:solidFill>
              </a:rPr>
              <a:t>Annual</a:t>
            </a:r>
            <a:r>
              <a:rPr lang="en-US" altLang="en-US" sz="1600" b="1" dirty="0">
                <a:solidFill>
                  <a:srgbClr val="00FFCC"/>
                </a:solidFill>
              </a:rPr>
              <a:t> Limit</a:t>
            </a:r>
          </a:p>
        </p:txBody>
      </p:sp>
      <p:cxnSp>
        <p:nvCxnSpPr>
          <p:cNvPr id="18442" name="Straight Arrow Connector 14"/>
          <p:cNvCxnSpPr>
            <a:cxnSpLocks noChangeShapeType="1"/>
          </p:cNvCxnSpPr>
          <p:nvPr/>
        </p:nvCxnSpPr>
        <p:spPr bwMode="auto">
          <a:xfrm flipH="1">
            <a:off x="9511469" y="3261876"/>
            <a:ext cx="191082" cy="0"/>
          </a:xfrm>
          <a:prstGeom prst="straightConnector1">
            <a:avLst/>
          </a:prstGeom>
          <a:noFill/>
          <a:ln w="28575" algn="ctr">
            <a:solidFill>
              <a:srgbClr val="00FFCC"/>
            </a:solidFill>
            <a:round/>
            <a:headEnd type="none" w="sm" len="sm"/>
            <a:tailEnd type="arrow" w="med" len="med"/>
          </a:ln>
          <a:extLst>
            <a:ext uri="{909E8E84-426E-40DD-AFC4-6F175D3DCCD1}">
              <a14:hiddenFill xmlns:a14="http://schemas.microsoft.com/office/drawing/2010/main">
                <a:noFill/>
              </a14:hiddenFill>
            </a:ext>
          </a:extLst>
        </p:spPr>
      </p:cxnSp>
      <p:sp>
        <p:nvSpPr>
          <p:cNvPr id="18443" name="Text Box 6"/>
          <p:cNvSpPr txBox="1">
            <a:spLocks noChangeArrowheads="1"/>
          </p:cNvSpPr>
          <p:nvPr/>
        </p:nvSpPr>
        <p:spPr bwMode="auto">
          <a:xfrm>
            <a:off x="9674345" y="4154156"/>
            <a:ext cx="21592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600" b="1" dirty="0">
                <a:solidFill>
                  <a:srgbClr val="00B050"/>
                </a:solidFill>
              </a:rPr>
              <a:t>3.6 </a:t>
            </a:r>
            <a:r>
              <a:rPr lang="en-US" altLang="en-US" sz="1600" b="1" dirty="0" err="1">
                <a:solidFill>
                  <a:srgbClr val="00B050"/>
                </a:solidFill>
              </a:rPr>
              <a:t>mSv</a:t>
            </a:r>
            <a:endParaRPr lang="en-US" altLang="en-US" sz="1600" b="1" dirty="0">
              <a:solidFill>
                <a:srgbClr val="00B050"/>
              </a:solidFill>
            </a:endParaRPr>
          </a:p>
          <a:p>
            <a:r>
              <a:rPr lang="en-US" altLang="en-US" sz="1600" b="1" dirty="0">
                <a:solidFill>
                  <a:srgbClr val="00B050"/>
                </a:solidFill>
              </a:rPr>
              <a:t>Average US </a:t>
            </a:r>
            <a:r>
              <a:rPr lang="en-US" altLang="en-US" sz="1600" b="1" i="1" u="sng" dirty="0">
                <a:solidFill>
                  <a:srgbClr val="00B050"/>
                </a:solidFill>
              </a:rPr>
              <a:t>Annual</a:t>
            </a:r>
            <a:r>
              <a:rPr lang="en-US" altLang="en-US" sz="1600" b="1" dirty="0">
                <a:solidFill>
                  <a:srgbClr val="00B050"/>
                </a:solidFill>
              </a:rPr>
              <a:t> Background Dose</a:t>
            </a:r>
          </a:p>
        </p:txBody>
      </p:sp>
      <p:cxnSp>
        <p:nvCxnSpPr>
          <p:cNvPr id="18444" name="Straight Arrow Connector 16"/>
          <p:cNvCxnSpPr>
            <a:cxnSpLocks noChangeShapeType="1"/>
          </p:cNvCxnSpPr>
          <p:nvPr/>
        </p:nvCxnSpPr>
        <p:spPr bwMode="auto">
          <a:xfrm flipH="1">
            <a:off x="9494798" y="4322787"/>
            <a:ext cx="191082" cy="0"/>
          </a:xfrm>
          <a:prstGeom prst="straightConnector1">
            <a:avLst/>
          </a:prstGeom>
          <a:noFill/>
          <a:ln w="28575" algn="ctr">
            <a:solidFill>
              <a:srgbClr val="00B050"/>
            </a:solidFill>
            <a:round/>
            <a:headEnd type="none" w="sm" len="sm"/>
            <a:tailEnd type="arrow" w="med" len="med"/>
          </a:ln>
          <a:extLst>
            <a:ext uri="{909E8E84-426E-40DD-AFC4-6F175D3DCCD1}">
              <a14:hiddenFill xmlns:a14="http://schemas.microsoft.com/office/drawing/2010/main">
                <a:noFill/>
              </a14:hiddenFill>
            </a:ext>
          </a:extLst>
        </p:spPr>
      </p:cxnSp>
      <p:sp>
        <p:nvSpPr>
          <p:cNvPr id="18437" name="TextBox 4"/>
          <p:cNvSpPr txBox="1">
            <a:spLocks noChangeArrowheads="1"/>
          </p:cNvSpPr>
          <p:nvPr/>
        </p:nvSpPr>
        <p:spPr bwMode="auto">
          <a:xfrm>
            <a:off x="8811786" y="6060118"/>
            <a:ext cx="3059112" cy="246062"/>
          </a:xfrm>
          <a:prstGeom prst="rect">
            <a:avLst/>
          </a:prstGeom>
          <a:noFill/>
          <a:ln>
            <a:noFill/>
          </a:ln>
        </p:spPr>
        <p:txBody>
          <a:bodyPr>
            <a:spAutoFit/>
          </a:bodyPr>
          <a:lstStyle>
            <a:lvl1pPr>
              <a:spcBef>
                <a:spcPct val="30000"/>
              </a:spcBef>
              <a:buFont typeface="Wingdings" panose="05000000000000000000" pitchFamily="2" charset="2"/>
              <a:buChar char="Ø"/>
              <a:defRPr sz="2000">
                <a:solidFill>
                  <a:schemeClr val="tx1"/>
                </a:solidFill>
                <a:latin typeface="Microsoft Sans Serif" panose="020B0604020202020204" pitchFamily="34" charset="0"/>
              </a:defRPr>
            </a:lvl1pPr>
            <a:lvl2pPr marL="742950" indent="-285750">
              <a:spcBef>
                <a:spcPct val="30000"/>
              </a:spcBef>
              <a:buChar char="•"/>
              <a:defRPr>
                <a:solidFill>
                  <a:schemeClr val="tx1"/>
                </a:solidFill>
                <a:latin typeface="Microsoft Sans Serif" panose="020B0604020202020204" pitchFamily="34" charset="0"/>
              </a:defRPr>
            </a:lvl2pPr>
            <a:lvl3pPr marL="1143000" indent="-228600">
              <a:spcBef>
                <a:spcPct val="30000"/>
              </a:spcBef>
              <a:buFont typeface="Wingdings" panose="05000000000000000000" pitchFamily="2" charset="2"/>
              <a:buChar char="ü"/>
              <a:defRPr sz="1600">
                <a:solidFill>
                  <a:schemeClr val="tx1"/>
                </a:solidFill>
                <a:latin typeface="Microsoft Sans Serif" panose="020B0604020202020204" pitchFamily="34" charset="0"/>
              </a:defRPr>
            </a:lvl3pPr>
            <a:lvl4pPr marL="1600200" indent="-228600">
              <a:spcBef>
                <a:spcPct val="30000"/>
              </a:spcBef>
              <a:buChar char="•"/>
              <a:defRPr sz="1600">
                <a:solidFill>
                  <a:schemeClr val="tx1"/>
                </a:solidFill>
                <a:latin typeface="Microsoft Sans Serif" panose="020B0604020202020204" pitchFamily="34" charset="0"/>
              </a:defRPr>
            </a:lvl4pPr>
            <a:lvl5pPr marL="2057400" indent="-228600">
              <a:lnSpc>
                <a:spcPct val="87000"/>
              </a:lnSpc>
              <a:spcBef>
                <a:spcPct val="30000"/>
              </a:spcBef>
              <a:buFont typeface="Monotype Sorts" pitchFamily="2" charset="2"/>
              <a:buChar char="ß"/>
              <a:defRPr sz="1200">
                <a:solidFill>
                  <a:schemeClr val="tx1"/>
                </a:solidFill>
                <a:latin typeface="Arial" panose="020B0604020202020204" pitchFamily="34" charset="0"/>
              </a:defRPr>
            </a:lvl5pPr>
            <a:lvl6pPr marL="2514600" indent="-228600" eaLnBrk="0" fontAlgn="base" hangingPunct="0">
              <a:lnSpc>
                <a:spcPct val="87000"/>
              </a:lnSpc>
              <a:spcBef>
                <a:spcPct val="30000"/>
              </a:spcBef>
              <a:spcAft>
                <a:spcPct val="0"/>
              </a:spcAft>
              <a:buFont typeface="Monotype Sorts" pitchFamily="2" charset="2"/>
              <a:buChar char="ß"/>
              <a:defRPr sz="1200">
                <a:solidFill>
                  <a:schemeClr val="tx1"/>
                </a:solidFill>
                <a:latin typeface="Arial" panose="020B0604020202020204" pitchFamily="34" charset="0"/>
              </a:defRPr>
            </a:lvl6pPr>
            <a:lvl7pPr marL="2971800" indent="-228600" eaLnBrk="0" fontAlgn="base" hangingPunct="0">
              <a:lnSpc>
                <a:spcPct val="87000"/>
              </a:lnSpc>
              <a:spcBef>
                <a:spcPct val="30000"/>
              </a:spcBef>
              <a:spcAft>
                <a:spcPct val="0"/>
              </a:spcAft>
              <a:buFont typeface="Monotype Sorts" pitchFamily="2" charset="2"/>
              <a:buChar char="ß"/>
              <a:defRPr sz="1200">
                <a:solidFill>
                  <a:schemeClr val="tx1"/>
                </a:solidFill>
                <a:latin typeface="Arial" panose="020B0604020202020204" pitchFamily="34" charset="0"/>
              </a:defRPr>
            </a:lvl7pPr>
            <a:lvl8pPr marL="3429000" indent="-228600" eaLnBrk="0" fontAlgn="base" hangingPunct="0">
              <a:lnSpc>
                <a:spcPct val="87000"/>
              </a:lnSpc>
              <a:spcBef>
                <a:spcPct val="30000"/>
              </a:spcBef>
              <a:spcAft>
                <a:spcPct val="0"/>
              </a:spcAft>
              <a:buFont typeface="Monotype Sorts" pitchFamily="2" charset="2"/>
              <a:buChar char="ß"/>
              <a:defRPr sz="1200">
                <a:solidFill>
                  <a:schemeClr val="tx1"/>
                </a:solidFill>
                <a:latin typeface="Arial" panose="020B0604020202020204" pitchFamily="34" charset="0"/>
              </a:defRPr>
            </a:lvl8pPr>
            <a:lvl9pPr marL="3886200" indent="-228600" eaLnBrk="0" fontAlgn="base" hangingPunct="0">
              <a:lnSpc>
                <a:spcPct val="87000"/>
              </a:lnSpc>
              <a:spcBef>
                <a:spcPct val="30000"/>
              </a:spcBef>
              <a:spcAft>
                <a:spcPct val="0"/>
              </a:spcAft>
              <a:buFont typeface="Monotype Sorts" pitchFamily="2" charset="2"/>
              <a:buChar char="ß"/>
              <a:defRPr sz="12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chemeClr val="bg1"/>
                </a:solidFill>
                <a:latin typeface="Arial" panose="020B0604020202020204" pitchFamily="34" charset="0"/>
              </a:rPr>
              <a:t>Modified from </a:t>
            </a:r>
            <a:r>
              <a:rPr lang="en-US" altLang="en-US" sz="1000" dirty="0" err="1">
                <a:solidFill>
                  <a:schemeClr val="bg1"/>
                </a:solidFill>
                <a:latin typeface="Arial" panose="020B0604020202020204" pitchFamily="34" charset="0"/>
              </a:rPr>
              <a:t>Cucinotta</a:t>
            </a:r>
            <a:r>
              <a:rPr lang="en-US" altLang="en-US" sz="1000" dirty="0">
                <a:solidFill>
                  <a:schemeClr val="bg1"/>
                </a:solidFill>
                <a:latin typeface="Arial" panose="020B0604020202020204" pitchFamily="34" charset="0"/>
              </a:rPr>
              <a:t> et al. </a:t>
            </a:r>
            <a:r>
              <a:rPr lang="en-US" altLang="en-US" sz="1000" dirty="0" err="1">
                <a:solidFill>
                  <a:schemeClr val="bg1"/>
                </a:solidFill>
                <a:latin typeface="Arial" panose="020B0604020202020204" pitchFamily="34" charset="0"/>
              </a:rPr>
              <a:t>Radiat</a:t>
            </a:r>
            <a:r>
              <a:rPr lang="en-US" altLang="en-US" sz="1000" dirty="0">
                <a:solidFill>
                  <a:schemeClr val="bg1"/>
                </a:solidFill>
                <a:latin typeface="Arial" panose="020B0604020202020204" pitchFamily="34" charset="0"/>
              </a:rPr>
              <a:t> Res (2008)</a:t>
            </a:r>
          </a:p>
        </p:txBody>
      </p:sp>
      <p:sp>
        <p:nvSpPr>
          <p:cNvPr id="18438" name="Text Box 9"/>
          <p:cNvSpPr txBox="1">
            <a:spLocks noChangeArrowheads="1"/>
          </p:cNvSpPr>
          <p:nvPr/>
        </p:nvSpPr>
        <p:spPr bwMode="auto">
          <a:xfrm>
            <a:off x="9702520" y="1543356"/>
            <a:ext cx="2489480" cy="1077218"/>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600" b="1" dirty="0">
                <a:solidFill>
                  <a:srgbClr val="66FFFF"/>
                </a:solidFill>
              </a:rPr>
              <a:t>650 </a:t>
            </a:r>
            <a:r>
              <a:rPr lang="en-US" altLang="en-US" sz="1600" b="1" dirty="0" err="1">
                <a:solidFill>
                  <a:srgbClr val="66FFFF"/>
                </a:solidFill>
              </a:rPr>
              <a:t>mSv</a:t>
            </a:r>
            <a:endParaRPr lang="en-US" altLang="en-US" sz="1600" b="1" dirty="0">
              <a:solidFill>
                <a:srgbClr val="66FFFF"/>
              </a:solidFill>
            </a:endParaRPr>
          </a:p>
          <a:p>
            <a:r>
              <a:rPr lang="en-US" altLang="en-US" sz="1600" b="1" dirty="0">
                <a:solidFill>
                  <a:srgbClr val="66FFFF"/>
                </a:solidFill>
              </a:rPr>
              <a:t>NCRP Guidance for Radiation Worker </a:t>
            </a:r>
            <a:r>
              <a:rPr lang="en-US" altLang="en-US" sz="1600" b="1" i="1" u="sng" dirty="0">
                <a:solidFill>
                  <a:srgbClr val="66FFFF"/>
                </a:solidFill>
              </a:rPr>
              <a:t>Lifetime</a:t>
            </a:r>
            <a:r>
              <a:rPr lang="en-US" altLang="en-US" sz="1600" b="1" dirty="0">
                <a:solidFill>
                  <a:srgbClr val="66FFFF"/>
                </a:solidFill>
              </a:rPr>
              <a:t> Limit for 65yo</a:t>
            </a:r>
          </a:p>
        </p:txBody>
      </p:sp>
      <p:cxnSp>
        <p:nvCxnSpPr>
          <p:cNvPr id="18439" name="Straight Arrow Connector 14"/>
          <p:cNvCxnSpPr>
            <a:cxnSpLocks noChangeShapeType="1"/>
          </p:cNvCxnSpPr>
          <p:nvPr/>
        </p:nvCxnSpPr>
        <p:spPr bwMode="auto">
          <a:xfrm flipH="1">
            <a:off x="9494559" y="2224125"/>
            <a:ext cx="190500" cy="0"/>
          </a:xfrm>
          <a:prstGeom prst="straightConnector1">
            <a:avLst/>
          </a:prstGeom>
          <a:noFill/>
          <a:ln w="28575" algn="ctr">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3306" name="Text Box 9"/>
          <p:cNvSpPr txBox="1">
            <a:spLocks noChangeArrowheads="1"/>
          </p:cNvSpPr>
          <p:nvPr/>
        </p:nvSpPr>
        <p:spPr bwMode="auto">
          <a:xfrm>
            <a:off x="225246" y="1757103"/>
            <a:ext cx="26235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en-US" altLang="en-US" sz="1800" b="1" dirty="0">
                <a:solidFill>
                  <a:srgbClr val="A365D1"/>
                </a:solidFill>
              </a:rPr>
              <a:t>600 mSv</a:t>
            </a:r>
          </a:p>
          <a:p>
            <a:pPr algn="r"/>
            <a:r>
              <a:rPr lang="en-US" altLang="en-US" sz="1800" b="1" u="sng" dirty="0">
                <a:solidFill>
                  <a:srgbClr val="A365D1"/>
                </a:solidFill>
              </a:rPr>
              <a:t>NEW</a:t>
            </a:r>
            <a:r>
              <a:rPr lang="en-US" altLang="en-US" sz="1800" b="1" dirty="0">
                <a:solidFill>
                  <a:srgbClr val="A365D1"/>
                </a:solidFill>
              </a:rPr>
              <a:t> NASA </a:t>
            </a:r>
            <a:r>
              <a:rPr lang="en-US" altLang="en-US" sz="1800" b="1" i="1" u="sng" dirty="0">
                <a:solidFill>
                  <a:srgbClr val="A365D1"/>
                </a:solidFill>
              </a:rPr>
              <a:t>Career </a:t>
            </a:r>
            <a:r>
              <a:rPr lang="en-US" altLang="en-US" sz="1800" b="1" dirty="0">
                <a:solidFill>
                  <a:srgbClr val="A365D1"/>
                </a:solidFill>
              </a:rPr>
              <a:t>Radiation Limit</a:t>
            </a:r>
          </a:p>
        </p:txBody>
      </p:sp>
      <p:cxnSp>
        <p:nvCxnSpPr>
          <p:cNvPr id="21704" name="Straight Arrow Connector 21703"/>
          <p:cNvCxnSpPr>
            <a:cxnSpLocks/>
            <a:stCxn id="21707" idx="0"/>
          </p:cNvCxnSpPr>
          <p:nvPr/>
        </p:nvCxnSpPr>
        <p:spPr>
          <a:xfrm flipV="1">
            <a:off x="1914996" y="5192800"/>
            <a:ext cx="1057011" cy="474716"/>
          </a:xfrm>
          <a:prstGeom prst="straightConnector1">
            <a:avLst/>
          </a:prstGeom>
          <a:ln w="28575">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1707" name="TextBox 21706"/>
          <p:cNvSpPr txBox="1"/>
          <p:nvPr/>
        </p:nvSpPr>
        <p:spPr>
          <a:xfrm>
            <a:off x="990704" y="5667516"/>
            <a:ext cx="1848583" cy="338554"/>
          </a:xfrm>
          <a:prstGeom prst="rect">
            <a:avLst/>
          </a:prstGeom>
          <a:noFill/>
          <a:ln w="28575">
            <a:solidFill>
              <a:schemeClr val="bg1"/>
            </a:solidFill>
          </a:ln>
        </p:spPr>
        <p:txBody>
          <a:bodyPr wrap="none" rtlCol="0">
            <a:spAutoFit/>
          </a:bodyPr>
          <a:lstStyle/>
          <a:p>
            <a:r>
              <a:rPr lang="en-US" sz="1600" b="1" dirty="0">
                <a:solidFill>
                  <a:schemeClr val="bg1"/>
                </a:solidFill>
                <a:latin typeface="Arial"/>
                <a:cs typeface="Arial"/>
              </a:rPr>
              <a:t>NOTE: Log Scale</a:t>
            </a:r>
          </a:p>
        </p:txBody>
      </p:sp>
      <p:cxnSp>
        <p:nvCxnSpPr>
          <p:cNvPr id="1661" name="Straight Arrow Connector 14">
            <a:extLst>
              <a:ext uri="{FF2B5EF4-FFF2-40B4-BE49-F238E27FC236}">
                <a16:creationId xmlns:a16="http://schemas.microsoft.com/office/drawing/2014/main" id="{417DB0ED-6C7B-4361-88F5-16ECD702FD1E}"/>
              </a:ext>
            </a:extLst>
          </p:cNvPr>
          <p:cNvCxnSpPr>
            <a:cxnSpLocks noChangeShapeType="1"/>
          </p:cNvCxnSpPr>
          <p:nvPr/>
        </p:nvCxnSpPr>
        <p:spPr bwMode="auto">
          <a:xfrm>
            <a:off x="2931360" y="2273197"/>
            <a:ext cx="190500" cy="0"/>
          </a:xfrm>
          <a:prstGeom prst="straightConnector1">
            <a:avLst/>
          </a:prstGeom>
          <a:noFill/>
          <a:ln w="28575" algn="ctr">
            <a:solidFill>
              <a:srgbClr val="A365D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703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F628-FE3D-4F5C-9238-5519ED833A9D}"/>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ED1FF3E1-8275-4158-80DB-B056AA23B1C9}"/>
              </a:ext>
            </a:extLst>
          </p:cNvPr>
          <p:cNvSpPr>
            <a:spLocks noGrp="1"/>
          </p:cNvSpPr>
          <p:nvPr>
            <p:ph idx="1"/>
          </p:nvPr>
        </p:nvSpPr>
        <p:spPr/>
        <p:txBody>
          <a:bodyPr/>
          <a:lstStyle/>
          <a:p>
            <a:r>
              <a:rPr lang="en-US" dirty="0"/>
              <a:t>NASA recognizes the risk of exposure to space radiation on human health</a:t>
            </a:r>
          </a:p>
          <a:p>
            <a:r>
              <a:rPr lang="en-US" dirty="0"/>
              <a:t>Recommendations and standards for space radiation protection have evolved since the inception of the space program</a:t>
            </a:r>
          </a:p>
          <a:p>
            <a:pPr lvl="1"/>
            <a:r>
              <a:rPr lang="en-US" dirty="0"/>
              <a:t>Anchored around a 3% risk value</a:t>
            </a:r>
          </a:p>
        </p:txBody>
      </p:sp>
      <p:sp>
        <p:nvSpPr>
          <p:cNvPr id="3" name="Slide Number Placeholder 2">
            <a:extLst>
              <a:ext uri="{FF2B5EF4-FFF2-40B4-BE49-F238E27FC236}">
                <a16:creationId xmlns:a16="http://schemas.microsoft.com/office/drawing/2014/main" id="{02C5FCF2-BCDB-43D0-B05F-7922952B01C1}"/>
              </a:ext>
            </a:extLst>
          </p:cNvPr>
          <p:cNvSpPr>
            <a:spLocks noGrp="1"/>
          </p:cNvSpPr>
          <p:nvPr>
            <p:ph type="sldNum" sz="quarter" idx="12"/>
          </p:nvPr>
        </p:nvSpPr>
        <p:spPr/>
        <p:txBody>
          <a:bodyPr/>
          <a:lstStyle/>
          <a:p>
            <a:fld id="{76BE0B42-7D16-4DC5-8B88-B55D1E984A21}" type="slidenum">
              <a:rPr lang="en-US" smtClean="0"/>
              <a:t>18</a:t>
            </a:fld>
            <a:endParaRPr lang="en-US"/>
          </a:p>
        </p:txBody>
      </p:sp>
      <p:graphicFrame>
        <p:nvGraphicFramePr>
          <p:cNvPr id="4" name="Table 11">
            <a:extLst>
              <a:ext uri="{FF2B5EF4-FFF2-40B4-BE49-F238E27FC236}">
                <a16:creationId xmlns:a16="http://schemas.microsoft.com/office/drawing/2014/main" id="{C2914D41-CA4E-4477-97C3-16F052D63F72}"/>
              </a:ext>
            </a:extLst>
          </p:cNvPr>
          <p:cNvGraphicFramePr>
            <a:graphicFrameLocks noGrp="1"/>
          </p:cNvGraphicFramePr>
          <p:nvPr>
            <p:extLst>
              <p:ext uri="{D42A27DB-BD31-4B8C-83A1-F6EECF244321}">
                <p14:modId xmlns:p14="http://schemas.microsoft.com/office/powerpoint/2010/main" val="1875344820"/>
              </p:ext>
            </p:extLst>
          </p:nvPr>
        </p:nvGraphicFramePr>
        <p:xfrm>
          <a:off x="2621279" y="4264104"/>
          <a:ext cx="6949441" cy="1493520"/>
        </p:xfrm>
        <a:graphic>
          <a:graphicData uri="http://schemas.openxmlformats.org/drawingml/2006/table">
            <a:tbl>
              <a:tblPr firstRow="1" bandRow="1">
                <a:tableStyleId>{2A488322-F2BA-4B5B-9748-0D474271808F}</a:tableStyleId>
              </a:tblPr>
              <a:tblGrid>
                <a:gridCol w="1208125">
                  <a:extLst>
                    <a:ext uri="{9D8B030D-6E8A-4147-A177-3AD203B41FA5}">
                      <a16:colId xmlns:a16="http://schemas.microsoft.com/office/drawing/2014/main" val="3305655466"/>
                    </a:ext>
                  </a:extLst>
                </a:gridCol>
                <a:gridCol w="956886">
                  <a:extLst>
                    <a:ext uri="{9D8B030D-6E8A-4147-A177-3AD203B41FA5}">
                      <a16:colId xmlns:a16="http://schemas.microsoft.com/office/drawing/2014/main" val="1091152637"/>
                    </a:ext>
                  </a:extLst>
                </a:gridCol>
                <a:gridCol w="956886">
                  <a:extLst>
                    <a:ext uri="{9D8B030D-6E8A-4147-A177-3AD203B41FA5}">
                      <a16:colId xmlns:a16="http://schemas.microsoft.com/office/drawing/2014/main" val="2552723968"/>
                    </a:ext>
                  </a:extLst>
                </a:gridCol>
                <a:gridCol w="956886">
                  <a:extLst>
                    <a:ext uri="{9D8B030D-6E8A-4147-A177-3AD203B41FA5}">
                      <a16:colId xmlns:a16="http://schemas.microsoft.com/office/drawing/2014/main" val="2491781587"/>
                    </a:ext>
                  </a:extLst>
                </a:gridCol>
                <a:gridCol w="956886">
                  <a:extLst>
                    <a:ext uri="{9D8B030D-6E8A-4147-A177-3AD203B41FA5}">
                      <a16:colId xmlns:a16="http://schemas.microsoft.com/office/drawing/2014/main" val="4131908453"/>
                    </a:ext>
                  </a:extLst>
                </a:gridCol>
                <a:gridCol w="956886">
                  <a:extLst>
                    <a:ext uri="{9D8B030D-6E8A-4147-A177-3AD203B41FA5}">
                      <a16:colId xmlns:a16="http://schemas.microsoft.com/office/drawing/2014/main" val="4265875460"/>
                    </a:ext>
                  </a:extLst>
                </a:gridCol>
                <a:gridCol w="956886">
                  <a:extLst>
                    <a:ext uri="{9D8B030D-6E8A-4147-A177-3AD203B41FA5}">
                      <a16:colId xmlns:a16="http://schemas.microsoft.com/office/drawing/2014/main" val="110145475"/>
                    </a:ext>
                  </a:extLst>
                </a:gridCol>
              </a:tblGrid>
              <a:tr h="370840">
                <a:tc>
                  <a:txBody>
                    <a:bodyPr/>
                    <a:lstStyle/>
                    <a:p>
                      <a:r>
                        <a:rPr lang="en-US" sz="2000" dirty="0"/>
                        <a:t>35-yr old</a:t>
                      </a:r>
                    </a:p>
                  </a:txBody>
                  <a:tcPr anchor="ctr"/>
                </a:tc>
                <a:tc>
                  <a:txBody>
                    <a:bodyPr/>
                    <a:lstStyle/>
                    <a:p>
                      <a:pPr algn="ctr"/>
                      <a:r>
                        <a:rPr lang="en-US" sz="2000" dirty="0"/>
                        <a:t>1958-1983</a:t>
                      </a:r>
                    </a:p>
                  </a:txBody>
                  <a:tcPr anchor="ctr"/>
                </a:tc>
                <a:tc>
                  <a:txBody>
                    <a:bodyPr/>
                    <a:lstStyle/>
                    <a:p>
                      <a:pPr algn="ctr"/>
                      <a:r>
                        <a:rPr lang="en-US" sz="2000" dirty="0"/>
                        <a:t>1983-1989</a:t>
                      </a:r>
                    </a:p>
                  </a:txBody>
                  <a:tcPr anchor="ctr"/>
                </a:tc>
                <a:tc>
                  <a:txBody>
                    <a:bodyPr/>
                    <a:lstStyle/>
                    <a:p>
                      <a:pPr algn="ctr"/>
                      <a:r>
                        <a:rPr lang="en-US" sz="2000" dirty="0"/>
                        <a:t>1989-2000</a:t>
                      </a:r>
                    </a:p>
                  </a:txBody>
                  <a:tcPr anchor="ctr"/>
                </a:tc>
                <a:tc>
                  <a:txBody>
                    <a:bodyPr/>
                    <a:lstStyle/>
                    <a:p>
                      <a:pPr algn="ctr"/>
                      <a:r>
                        <a:rPr lang="en-US" sz="2000" dirty="0"/>
                        <a:t>2000-2003</a:t>
                      </a:r>
                    </a:p>
                  </a:txBody>
                  <a:tcPr anchor="ctr"/>
                </a:tc>
                <a:tc>
                  <a:txBody>
                    <a:bodyPr/>
                    <a:lstStyle/>
                    <a:p>
                      <a:pPr algn="ctr"/>
                      <a:r>
                        <a:rPr lang="en-US" sz="2000" dirty="0"/>
                        <a:t>2003-2022</a:t>
                      </a:r>
                    </a:p>
                  </a:txBody>
                  <a:tcPr anchor="ctr"/>
                </a:tc>
                <a:tc>
                  <a:txBody>
                    <a:bodyPr/>
                    <a:lstStyle/>
                    <a:p>
                      <a:pPr algn="ctr"/>
                      <a:r>
                        <a:rPr lang="en-US" sz="2000" dirty="0"/>
                        <a:t>2022</a:t>
                      </a:r>
                    </a:p>
                  </a:txBody>
                  <a:tcPr anchor="ctr"/>
                </a:tc>
                <a:extLst>
                  <a:ext uri="{0D108BD9-81ED-4DB2-BD59-A6C34878D82A}">
                    <a16:rowId xmlns:a16="http://schemas.microsoft.com/office/drawing/2014/main" val="2277419634"/>
                  </a:ext>
                </a:extLst>
              </a:tr>
              <a:tr h="370840">
                <a:tc>
                  <a:txBody>
                    <a:bodyPr/>
                    <a:lstStyle/>
                    <a:p>
                      <a:r>
                        <a:rPr lang="en-US" sz="2000" dirty="0"/>
                        <a:t>Male</a:t>
                      </a:r>
                    </a:p>
                  </a:txBody>
                  <a:tcPr/>
                </a:tc>
                <a:tc>
                  <a:txBody>
                    <a:bodyPr/>
                    <a:lstStyle/>
                    <a:p>
                      <a:pPr algn="ctr"/>
                      <a:r>
                        <a:rPr lang="en-US" sz="2000" dirty="0"/>
                        <a:t>4 </a:t>
                      </a:r>
                      <a:r>
                        <a:rPr lang="en-US" sz="2000" dirty="0" err="1"/>
                        <a:t>Sv</a:t>
                      </a:r>
                      <a:r>
                        <a:rPr lang="en-US" sz="2000" dirty="0"/>
                        <a:t>*</a:t>
                      </a:r>
                    </a:p>
                  </a:txBody>
                  <a:tcPr/>
                </a:tc>
                <a:tc>
                  <a:txBody>
                    <a:bodyPr/>
                    <a:lstStyle/>
                    <a:p>
                      <a:pPr algn="ctr"/>
                      <a:r>
                        <a:rPr lang="en-US" sz="2000" dirty="0"/>
                        <a:t>2 </a:t>
                      </a:r>
                      <a:r>
                        <a:rPr lang="en-US" sz="2000" dirty="0" err="1"/>
                        <a:t>Sv</a:t>
                      </a:r>
                      <a:r>
                        <a:rPr lang="en-US" sz="2000" dirty="0"/>
                        <a:t>*</a:t>
                      </a:r>
                    </a:p>
                  </a:txBody>
                  <a:tcPr/>
                </a:tc>
                <a:tc>
                  <a:txBody>
                    <a:bodyPr/>
                    <a:lstStyle/>
                    <a:p>
                      <a:pPr algn="ctr"/>
                      <a:r>
                        <a:rPr lang="en-US" sz="2000" dirty="0"/>
                        <a:t>2.5 </a:t>
                      </a:r>
                      <a:r>
                        <a:rPr lang="en-US" sz="2000" dirty="0" err="1"/>
                        <a:t>Sv</a:t>
                      </a:r>
                      <a:endParaRPr lang="en-US" sz="2000" dirty="0"/>
                    </a:p>
                  </a:txBody>
                  <a:tcPr/>
                </a:tc>
                <a:tc>
                  <a:txBody>
                    <a:bodyPr/>
                    <a:lstStyle/>
                    <a:p>
                      <a:pPr algn="ctr"/>
                      <a:r>
                        <a:rPr lang="en-US" sz="2000" dirty="0"/>
                        <a:t>1.0 </a:t>
                      </a:r>
                      <a:r>
                        <a:rPr lang="en-US" sz="2000" dirty="0" err="1"/>
                        <a:t>Sv</a:t>
                      </a:r>
                      <a:endParaRPr lang="en-US" sz="2000" dirty="0"/>
                    </a:p>
                  </a:txBody>
                  <a:tcPr/>
                </a:tc>
                <a:tc>
                  <a:txBody>
                    <a:bodyPr/>
                    <a:lstStyle/>
                    <a:p>
                      <a:pPr algn="ctr"/>
                      <a:r>
                        <a:rPr lang="en-US" sz="2000" dirty="0">
                          <a:latin typeface="Times New Roman" panose="02020603050405020304" pitchFamily="18" charset="0"/>
                          <a:cs typeface="Times New Roman" panose="02020603050405020304" pitchFamily="18" charset="0"/>
                        </a:rPr>
                        <a:t>~</a:t>
                      </a:r>
                      <a:r>
                        <a:rPr lang="en-US" sz="2000" dirty="0"/>
                        <a:t>0.3 </a:t>
                      </a:r>
                      <a:r>
                        <a:rPr lang="en-US" sz="2000" dirty="0" err="1"/>
                        <a:t>Sv</a:t>
                      </a:r>
                      <a:endParaRPr lang="en-US" sz="2000" dirty="0"/>
                    </a:p>
                  </a:txBody>
                  <a:tcPr/>
                </a:tc>
                <a:tc>
                  <a:txBody>
                    <a:bodyPr/>
                    <a:lstStyle/>
                    <a:p>
                      <a:pPr algn="ctr"/>
                      <a:r>
                        <a:rPr lang="en-US" sz="2000" dirty="0"/>
                        <a:t>0.6 </a:t>
                      </a:r>
                      <a:r>
                        <a:rPr lang="en-US" sz="2000" dirty="0" err="1"/>
                        <a:t>Sv</a:t>
                      </a:r>
                      <a:endParaRPr lang="en-US" sz="2000" dirty="0"/>
                    </a:p>
                  </a:txBody>
                  <a:tcPr/>
                </a:tc>
                <a:extLst>
                  <a:ext uri="{0D108BD9-81ED-4DB2-BD59-A6C34878D82A}">
                    <a16:rowId xmlns:a16="http://schemas.microsoft.com/office/drawing/2014/main" val="1460859376"/>
                  </a:ext>
                </a:extLst>
              </a:tr>
              <a:tr h="370840">
                <a:tc>
                  <a:txBody>
                    <a:bodyPr/>
                    <a:lstStyle/>
                    <a:p>
                      <a:r>
                        <a:rPr lang="en-US" sz="2000" dirty="0"/>
                        <a:t>Female</a:t>
                      </a:r>
                    </a:p>
                  </a:txBody>
                  <a:tcPr/>
                </a:tc>
                <a:tc>
                  <a:txBody>
                    <a:bodyPr/>
                    <a:lstStyle/>
                    <a:p>
                      <a:pPr algn="ctr"/>
                      <a:r>
                        <a:rPr lang="en-US" sz="2000" dirty="0"/>
                        <a:t>N/A</a:t>
                      </a:r>
                    </a:p>
                  </a:txBody>
                  <a:tcPr/>
                </a:tc>
                <a:tc>
                  <a:txBody>
                    <a:bodyPr/>
                    <a:lstStyle/>
                    <a:p>
                      <a:pPr algn="ctr"/>
                      <a:r>
                        <a:rPr lang="en-US" sz="2000" dirty="0"/>
                        <a:t>2 </a:t>
                      </a:r>
                      <a:r>
                        <a:rPr lang="en-US" sz="2000" dirty="0" err="1"/>
                        <a:t>Sv</a:t>
                      </a:r>
                      <a:r>
                        <a:rPr lang="en-US" sz="2000" dirty="0"/>
                        <a:t>*</a:t>
                      </a:r>
                    </a:p>
                  </a:txBody>
                  <a:tcPr/>
                </a:tc>
                <a:tc>
                  <a:txBody>
                    <a:bodyPr/>
                    <a:lstStyle/>
                    <a:p>
                      <a:pPr algn="ctr"/>
                      <a:r>
                        <a:rPr lang="en-US" sz="2000" dirty="0"/>
                        <a:t>1.75 </a:t>
                      </a:r>
                      <a:r>
                        <a:rPr lang="en-US" sz="2000" dirty="0" err="1"/>
                        <a:t>Sv</a:t>
                      </a:r>
                      <a:endParaRPr lang="en-US" sz="2000" dirty="0"/>
                    </a:p>
                  </a:txBody>
                  <a:tcPr/>
                </a:tc>
                <a:tc>
                  <a:txBody>
                    <a:bodyPr/>
                    <a:lstStyle/>
                    <a:p>
                      <a:pPr algn="ctr"/>
                      <a:r>
                        <a:rPr lang="en-US" sz="2000" dirty="0"/>
                        <a:t>0.6 </a:t>
                      </a:r>
                      <a:r>
                        <a:rPr lang="en-US" sz="2000" dirty="0" err="1"/>
                        <a:t>Sv</a:t>
                      </a:r>
                      <a:endParaRPr lang="en-US" sz="2000" dirty="0"/>
                    </a:p>
                  </a:txBody>
                  <a:tcPr/>
                </a:tc>
                <a:tc>
                  <a:txBody>
                    <a:bodyPr/>
                    <a:lstStyle/>
                    <a:p>
                      <a:pPr algn="ctr"/>
                      <a:r>
                        <a:rPr lang="en-US" sz="2000" dirty="0">
                          <a:latin typeface="Times New Roman" panose="02020603050405020304" pitchFamily="18" charset="0"/>
                          <a:cs typeface="Times New Roman" panose="02020603050405020304" pitchFamily="18" charset="0"/>
                        </a:rPr>
                        <a:t>~</a:t>
                      </a:r>
                      <a:r>
                        <a:rPr lang="en-US" sz="2000" dirty="0"/>
                        <a:t>0.2 </a:t>
                      </a:r>
                      <a:r>
                        <a:rPr lang="en-US" sz="2000" dirty="0" err="1"/>
                        <a:t>Sv</a:t>
                      </a:r>
                      <a:endParaRPr lang="en-US" sz="2000" dirty="0"/>
                    </a:p>
                  </a:txBody>
                  <a:tcPr/>
                </a:tc>
                <a:tc>
                  <a:txBody>
                    <a:bodyPr/>
                    <a:lstStyle/>
                    <a:p>
                      <a:pPr algn="ctr"/>
                      <a:r>
                        <a:rPr lang="en-US" sz="2000" dirty="0"/>
                        <a:t>0.6 </a:t>
                      </a:r>
                      <a:r>
                        <a:rPr lang="en-US" sz="2000" dirty="0" err="1"/>
                        <a:t>Sv</a:t>
                      </a:r>
                      <a:endParaRPr lang="en-US" sz="2000" dirty="0"/>
                    </a:p>
                  </a:txBody>
                  <a:tcPr/>
                </a:tc>
                <a:extLst>
                  <a:ext uri="{0D108BD9-81ED-4DB2-BD59-A6C34878D82A}">
                    <a16:rowId xmlns:a16="http://schemas.microsoft.com/office/drawing/2014/main" val="3479856290"/>
                  </a:ext>
                </a:extLst>
              </a:tr>
            </a:tbl>
          </a:graphicData>
        </a:graphic>
      </p:graphicFrame>
      <p:sp>
        <p:nvSpPr>
          <p:cNvPr id="6" name="TextBox 5">
            <a:extLst>
              <a:ext uri="{FF2B5EF4-FFF2-40B4-BE49-F238E27FC236}">
                <a16:creationId xmlns:a16="http://schemas.microsoft.com/office/drawing/2014/main" id="{1C8D4780-794D-470C-81C7-AA3C0B01603C}"/>
              </a:ext>
            </a:extLst>
          </p:cNvPr>
          <p:cNvSpPr txBox="1"/>
          <p:nvPr/>
        </p:nvSpPr>
        <p:spPr>
          <a:xfrm>
            <a:off x="2621279" y="5757624"/>
            <a:ext cx="2710550" cy="369332"/>
          </a:xfrm>
          <a:prstGeom prst="rect">
            <a:avLst/>
          </a:prstGeom>
          <a:noFill/>
        </p:spPr>
        <p:txBody>
          <a:bodyPr wrap="none" rtlCol="0">
            <a:spAutoFit/>
          </a:bodyPr>
          <a:lstStyle/>
          <a:p>
            <a:r>
              <a:rPr lang="en-US" dirty="0">
                <a:solidFill>
                  <a:schemeClr val="bg1"/>
                </a:solidFill>
              </a:rPr>
              <a:t>*Reference doubling dose</a:t>
            </a:r>
          </a:p>
        </p:txBody>
      </p:sp>
      <p:sp>
        <p:nvSpPr>
          <p:cNvPr id="7" name="Left Brace 6">
            <a:extLst>
              <a:ext uri="{FF2B5EF4-FFF2-40B4-BE49-F238E27FC236}">
                <a16:creationId xmlns:a16="http://schemas.microsoft.com/office/drawing/2014/main" id="{5E086C2E-626F-4BB2-98B1-3E6791CBF2DD}"/>
              </a:ext>
            </a:extLst>
          </p:cNvPr>
          <p:cNvSpPr/>
          <p:nvPr/>
        </p:nvSpPr>
        <p:spPr>
          <a:xfrm rot="5400000">
            <a:off x="6099308" y="1985320"/>
            <a:ext cx="239178" cy="4318389"/>
          </a:xfrm>
          <a:prstGeom prst="leftBrace">
            <a:avLst>
              <a:gd name="adj1" fmla="val 82246"/>
              <a:gd name="adj2" fmla="val 29187"/>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2B49CC90-9229-4BD8-A5B1-AA052F17D65D}"/>
              </a:ext>
            </a:extLst>
          </p:cNvPr>
          <p:cNvSpPr txBox="1"/>
          <p:nvPr/>
        </p:nvSpPr>
        <p:spPr>
          <a:xfrm>
            <a:off x="6853310" y="3590517"/>
            <a:ext cx="543354" cy="369332"/>
          </a:xfrm>
          <a:prstGeom prst="rect">
            <a:avLst/>
          </a:prstGeom>
          <a:noFill/>
        </p:spPr>
        <p:txBody>
          <a:bodyPr wrap="none" rtlCol="0">
            <a:spAutoFit/>
          </a:bodyPr>
          <a:lstStyle/>
          <a:p>
            <a:pPr algn="ctr"/>
            <a:r>
              <a:rPr lang="en-US" b="1" dirty="0">
                <a:solidFill>
                  <a:schemeClr val="tx2">
                    <a:lumMod val="60000"/>
                    <a:lumOff val="40000"/>
                  </a:schemeClr>
                </a:solidFill>
              </a:rPr>
              <a:t>LEO</a:t>
            </a:r>
          </a:p>
        </p:txBody>
      </p:sp>
      <p:sp>
        <p:nvSpPr>
          <p:cNvPr id="9" name="TextBox 8">
            <a:extLst>
              <a:ext uri="{FF2B5EF4-FFF2-40B4-BE49-F238E27FC236}">
                <a16:creationId xmlns:a16="http://schemas.microsoft.com/office/drawing/2014/main" id="{ECCF6EAE-7F39-4BF9-8407-35B98A3D20C0}"/>
              </a:ext>
            </a:extLst>
          </p:cNvPr>
          <p:cNvSpPr txBox="1"/>
          <p:nvPr/>
        </p:nvSpPr>
        <p:spPr>
          <a:xfrm>
            <a:off x="8433293" y="3805078"/>
            <a:ext cx="1324402" cy="369332"/>
          </a:xfrm>
          <a:prstGeom prst="rect">
            <a:avLst/>
          </a:prstGeom>
          <a:noFill/>
        </p:spPr>
        <p:txBody>
          <a:bodyPr wrap="none" rtlCol="0">
            <a:spAutoFit/>
          </a:bodyPr>
          <a:lstStyle/>
          <a:p>
            <a:r>
              <a:rPr lang="en-US" b="1" dirty="0">
                <a:solidFill>
                  <a:schemeClr val="tx2">
                    <a:lumMod val="60000"/>
                    <a:lumOff val="40000"/>
                  </a:schemeClr>
                </a:solidFill>
              </a:rPr>
              <a:t>All Missions</a:t>
            </a:r>
          </a:p>
        </p:txBody>
      </p:sp>
    </p:spTree>
    <p:extLst>
      <p:ext uri="{BB962C8B-B14F-4D97-AF65-F5344CB8AC3E}">
        <p14:creationId xmlns:p14="http://schemas.microsoft.com/office/powerpoint/2010/main" val="306065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 for your attention!</a:t>
            </a:r>
          </a:p>
        </p:txBody>
      </p:sp>
      <p:sp>
        <p:nvSpPr>
          <p:cNvPr id="5" name="Subtitle 4">
            <a:extLst>
              <a:ext uri="{FF2B5EF4-FFF2-40B4-BE49-F238E27FC236}">
                <a16:creationId xmlns:a16="http://schemas.microsoft.com/office/drawing/2014/main" id="{FDE33D12-6281-4E30-92A4-F5E960FCF07F}"/>
              </a:ext>
            </a:extLst>
          </p:cNvPr>
          <p:cNvSpPr>
            <a:spLocks noGrp="1"/>
          </p:cNvSpPr>
          <p:nvPr>
            <p:ph type="body" idx="1"/>
          </p:nvPr>
        </p:nvSpPr>
        <p:spPr/>
        <p:txBody>
          <a:bodyPr/>
          <a:lstStyle/>
          <a:p>
            <a:r>
              <a:rPr lang="en-US" b="1" u="sng" dirty="0">
                <a:solidFill>
                  <a:srgbClr val="00B0F0"/>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jsc-hrp-space-radiation-element@mail.nasa.gov</a:t>
            </a:r>
            <a:r>
              <a:rPr lang="en-US" b="1" u="sng" dirty="0">
                <a:solidFill>
                  <a:srgbClr val="00B0F0"/>
                </a:solidFill>
                <a:effectLst>
                  <a:outerShdw blurRad="38100" dist="38100" dir="2700000" algn="tl">
                    <a:srgbClr val="000000">
                      <a:alpha val="43137"/>
                    </a:srgbClr>
                  </a:outerShdw>
                </a:effectLst>
              </a:rPr>
              <a:t> </a:t>
            </a:r>
            <a:endParaRPr lang="en-US" b="1" dirty="0">
              <a:solidFill>
                <a:srgbClr val="00B0F0"/>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0585C4D-5AB2-4AFC-A07E-E601CC3614C1}"/>
              </a:ext>
            </a:extLst>
          </p:cNvPr>
          <p:cNvSpPr>
            <a:spLocks noGrp="1"/>
          </p:cNvSpPr>
          <p:nvPr>
            <p:ph type="sldNum" sz="quarter" idx="12"/>
          </p:nvPr>
        </p:nvSpPr>
        <p:spPr/>
        <p:txBody>
          <a:bodyPr/>
          <a:lstStyle/>
          <a:p>
            <a:fld id="{76BE0B42-7D16-4DC5-8B88-B55D1E984A21}" type="slidenum">
              <a:rPr lang="en-US" smtClean="0"/>
              <a:t>19</a:t>
            </a:fld>
            <a:endParaRPr lang="en-US"/>
          </a:p>
        </p:txBody>
      </p:sp>
    </p:spTree>
    <p:extLst>
      <p:ext uri="{BB962C8B-B14F-4D97-AF65-F5344CB8AC3E}">
        <p14:creationId xmlns:p14="http://schemas.microsoft.com/office/powerpoint/2010/main" val="9293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lstStyle/>
          <a:p>
            <a:r>
              <a:rPr lang="en-US" dirty="0"/>
              <a:t>Overview</a:t>
            </a:r>
          </a:p>
        </p:txBody>
      </p:sp>
      <p:sp>
        <p:nvSpPr>
          <p:cNvPr id="3" name="Content Placeholder 2"/>
          <p:cNvSpPr>
            <a:spLocks noGrp="1"/>
          </p:cNvSpPr>
          <p:nvPr>
            <p:ph idx="1"/>
          </p:nvPr>
        </p:nvSpPr>
        <p:spPr>
          <a:xfrm>
            <a:off x="838200" y="1825625"/>
            <a:ext cx="8438662" cy="4211638"/>
          </a:xfrm>
        </p:spPr>
        <p:txBody>
          <a:bodyPr>
            <a:normAutofit/>
          </a:bodyPr>
          <a:lstStyle/>
          <a:p>
            <a:r>
              <a:rPr lang="en-US" dirty="0"/>
              <a:t>Introduction</a:t>
            </a:r>
          </a:p>
          <a:p>
            <a:r>
              <a:rPr lang="en-US" dirty="0"/>
              <a:t>Coevolution of Radiation Risk Recommendations and NASA Standards (1958 – 2022)</a:t>
            </a:r>
          </a:p>
          <a:p>
            <a:r>
              <a:rPr lang="en-US" dirty="0"/>
              <a:t>Summary</a:t>
            </a:r>
          </a:p>
        </p:txBody>
      </p:sp>
      <p:sp>
        <p:nvSpPr>
          <p:cNvPr id="7" name="Slide Number Placeholder 6"/>
          <p:cNvSpPr>
            <a:spLocks noGrp="1"/>
          </p:cNvSpPr>
          <p:nvPr>
            <p:ph type="sldNum" sz="quarter" idx="12"/>
          </p:nvPr>
        </p:nvSpPr>
        <p:spPr>
          <a:xfrm>
            <a:off x="8610600" y="6356350"/>
            <a:ext cx="2743200" cy="365125"/>
          </a:xfrm>
        </p:spPr>
        <p:txBody>
          <a:bodyPr/>
          <a:lstStyle/>
          <a:p>
            <a:fld id="{829E4A2A-790B-4457-A180-217E99615599}" type="slidenum">
              <a:rPr lang="en-US" smtClean="0"/>
              <a:pPr/>
              <a:t>2</a:t>
            </a:fld>
            <a:endParaRPr lang="en-US"/>
          </a:p>
        </p:txBody>
      </p:sp>
      <p:grpSp>
        <p:nvGrpSpPr>
          <p:cNvPr id="27" name="Group 26">
            <a:extLst>
              <a:ext uri="{FF2B5EF4-FFF2-40B4-BE49-F238E27FC236}">
                <a16:creationId xmlns:a16="http://schemas.microsoft.com/office/drawing/2014/main" id="{83C2C7B5-DC61-461D-A935-D61AB8B42F34}"/>
              </a:ext>
            </a:extLst>
          </p:cNvPr>
          <p:cNvGrpSpPr/>
          <p:nvPr/>
        </p:nvGrpSpPr>
        <p:grpSpPr>
          <a:xfrm>
            <a:off x="7393355" y="1465628"/>
            <a:ext cx="4220306" cy="4220306"/>
            <a:chOff x="7338647" y="1735138"/>
            <a:chExt cx="4220306" cy="4220306"/>
          </a:xfrm>
        </p:grpSpPr>
        <p:sp>
          <p:nvSpPr>
            <p:cNvPr id="11" name="Oval 10">
              <a:extLst>
                <a:ext uri="{FF2B5EF4-FFF2-40B4-BE49-F238E27FC236}">
                  <a16:creationId xmlns:a16="http://schemas.microsoft.com/office/drawing/2014/main" id="{A76A743E-1C98-4102-B6B4-8A2111162ADA}"/>
                </a:ext>
              </a:extLst>
            </p:cNvPr>
            <p:cNvSpPr/>
            <p:nvPr/>
          </p:nvSpPr>
          <p:spPr>
            <a:xfrm>
              <a:off x="10312401" y="2200031"/>
              <a:ext cx="633047" cy="640861"/>
            </a:xfrm>
            <a:prstGeom prst="ellipse">
              <a:avLst/>
            </a:prstGeom>
            <a:solidFill>
              <a:srgbClr val="9933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DD1481-922F-46E2-8A61-D010C103F03B}"/>
                </a:ext>
              </a:extLst>
            </p:cNvPr>
            <p:cNvSpPr/>
            <p:nvPr/>
          </p:nvSpPr>
          <p:spPr>
            <a:xfrm>
              <a:off x="8081108" y="3852985"/>
              <a:ext cx="633047" cy="640861"/>
            </a:xfrm>
            <a:prstGeom prst="ellipse">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2" name="Graphic 4" descr="Route (Two Pins With A Path) with solid fill">
              <a:extLst>
                <a:ext uri="{FF2B5EF4-FFF2-40B4-BE49-F238E27FC236}">
                  <a16:creationId xmlns:a16="http://schemas.microsoft.com/office/drawing/2014/main" id="{5B62073F-6590-4F5E-82CB-D9D457668E1F}"/>
                </a:ext>
              </a:extLst>
            </p:cNvPr>
            <p:cNvGrpSpPr/>
            <p:nvPr/>
          </p:nvGrpSpPr>
          <p:grpSpPr>
            <a:xfrm>
              <a:off x="7338647" y="1735138"/>
              <a:ext cx="4220306" cy="4220306"/>
              <a:chOff x="7338647" y="1735138"/>
              <a:chExt cx="4220306" cy="4220306"/>
            </a:xfrm>
          </p:grpSpPr>
          <p:sp>
            <p:nvSpPr>
              <p:cNvPr id="13" name="Freeform: Shape 12">
                <a:extLst>
                  <a:ext uri="{FF2B5EF4-FFF2-40B4-BE49-F238E27FC236}">
                    <a16:creationId xmlns:a16="http://schemas.microsoft.com/office/drawing/2014/main" id="{878D905A-9BC7-4F23-8361-62F6AF761F01}"/>
                  </a:ext>
                </a:extLst>
              </p:cNvPr>
              <p:cNvSpPr/>
              <p:nvPr/>
            </p:nvSpPr>
            <p:spPr>
              <a:xfrm>
                <a:off x="10175028" y="2042868"/>
                <a:ext cx="899485" cy="1470115"/>
              </a:xfrm>
              <a:custGeom>
                <a:avLst/>
                <a:gdLst>
                  <a:gd name="connsiteX0" fmla="*/ 451941 w 899485"/>
                  <a:gd name="connsiteY0" fmla="*/ 650631 h 1470115"/>
                  <a:gd name="connsiteX1" fmla="*/ 258510 w 899485"/>
                  <a:gd name="connsiteY1" fmla="*/ 457200 h 1470115"/>
                  <a:gd name="connsiteX2" fmla="*/ 451941 w 899485"/>
                  <a:gd name="connsiteY2" fmla="*/ 263769 h 1470115"/>
                  <a:gd name="connsiteX3" fmla="*/ 645371 w 899485"/>
                  <a:gd name="connsiteY3" fmla="*/ 457200 h 1470115"/>
                  <a:gd name="connsiteX4" fmla="*/ 645371 w 899485"/>
                  <a:gd name="connsiteY4" fmla="*/ 457200 h 1470115"/>
                  <a:gd name="connsiteX5" fmla="*/ 451941 w 899485"/>
                  <a:gd name="connsiteY5" fmla="*/ 650631 h 1470115"/>
                  <a:gd name="connsiteX6" fmla="*/ 451941 w 899485"/>
                  <a:gd name="connsiteY6" fmla="*/ 650631 h 1470115"/>
                  <a:gd name="connsiteX7" fmla="*/ 451941 w 899485"/>
                  <a:gd name="connsiteY7" fmla="*/ 0 h 1470115"/>
                  <a:gd name="connsiteX8" fmla="*/ 78268 w 899485"/>
                  <a:gd name="connsiteY8" fmla="*/ 197827 h 1470115"/>
                  <a:gd name="connsiteX9" fmla="*/ 29910 w 899485"/>
                  <a:gd name="connsiteY9" fmla="*/ 619857 h 1470115"/>
                  <a:gd name="connsiteX10" fmla="*/ 236529 w 899485"/>
                  <a:gd name="connsiteY10" fmla="*/ 1072661 h 1470115"/>
                  <a:gd name="connsiteX11" fmla="*/ 412375 w 899485"/>
                  <a:gd name="connsiteY11" fmla="*/ 1446334 h 1470115"/>
                  <a:gd name="connsiteX12" fmla="*/ 469525 w 899485"/>
                  <a:gd name="connsiteY12" fmla="*/ 1463919 h 1470115"/>
                  <a:gd name="connsiteX13" fmla="*/ 487110 w 899485"/>
                  <a:gd name="connsiteY13" fmla="*/ 1446334 h 1470115"/>
                  <a:gd name="connsiteX14" fmla="*/ 662956 w 899485"/>
                  <a:gd name="connsiteY14" fmla="*/ 1072661 h 1470115"/>
                  <a:gd name="connsiteX15" fmla="*/ 869575 w 899485"/>
                  <a:gd name="connsiteY15" fmla="*/ 619857 h 1470115"/>
                  <a:gd name="connsiteX16" fmla="*/ 821217 w 899485"/>
                  <a:gd name="connsiteY16" fmla="*/ 197827 h 1470115"/>
                  <a:gd name="connsiteX17" fmla="*/ 451941 w 899485"/>
                  <a:gd name="connsiteY17" fmla="*/ 0 h 147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9485" h="1470115">
                    <a:moveTo>
                      <a:pt x="451941" y="650631"/>
                    </a:moveTo>
                    <a:cubicBezTo>
                      <a:pt x="346433" y="650631"/>
                      <a:pt x="258510" y="562707"/>
                      <a:pt x="258510" y="457200"/>
                    </a:cubicBezTo>
                    <a:cubicBezTo>
                      <a:pt x="258510" y="351692"/>
                      <a:pt x="346433" y="263769"/>
                      <a:pt x="451941" y="263769"/>
                    </a:cubicBezTo>
                    <a:cubicBezTo>
                      <a:pt x="557448" y="263769"/>
                      <a:pt x="645371" y="351692"/>
                      <a:pt x="645371" y="457200"/>
                    </a:cubicBezTo>
                    <a:lnTo>
                      <a:pt x="645371" y="457200"/>
                    </a:lnTo>
                    <a:cubicBezTo>
                      <a:pt x="645371" y="562707"/>
                      <a:pt x="557448" y="650631"/>
                      <a:pt x="451941" y="650631"/>
                    </a:cubicBezTo>
                    <a:cubicBezTo>
                      <a:pt x="451941" y="650631"/>
                      <a:pt x="451941" y="650631"/>
                      <a:pt x="451941" y="650631"/>
                    </a:cubicBezTo>
                    <a:close/>
                    <a:moveTo>
                      <a:pt x="451941" y="0"/>
                    </a:moveTo>
                    <a:cubicBezTo>
                      <a:pt x="302472" y="0"/>
                      <a:pt x="161794" y="74735"/>
                      <a:pt x="78268" y="197827"/>
                    </a:cubicBezTo>
                    <a:cubicBezTo>
                      <a:pt x="-5259" y="320919"/>
                      <a:pt x="-22844" y="479181"/>
                      <a:pt x="29910" y="619857"/>
                    </a:cubicBezTo>
                    <a:lnTo>
                      <a:pt x="236529" y="1072661"/>
                    </a:lnTo>
                    <a:lnTo>
                      <a:pt x="412375" y="1446334"/>
                    </a:lnTo>
                    <a:cubicBezTo>
                      <a:pt x="425564" y="1468315"/>
                      <a:pt x="451941" y="1477107"/>
                      <a:pt x="469525" y="1463919"/>
                    </a:cubicBezTo>
                    <a:cubicBezTo>
                      <a:pt x="478318" y="1459523"/>
                      <a:pt x="482714" y="1455126"/>
                      <a:pt x="487110" y="1446334"/>
                    </a:cubicBezTo>
                    <a:lnTo>
                      <a:pt x="662956" y="1072661"/>
                    </a:lnTo>
                    <a:lnTo>
                      <a:pt x="869575" y="619857"/>
                    </a:lnTo>
                    <a:cubicBezTo>
                      <a:pt x="922329" y="479181"/>
                      <a:pt x="904744" y="320919"/>
                      <a:pt x="821217" y="197827"/>
                    </a:cubicBezTo>
                    <a:cubicBezTo>
                      <a:pt x="742087" y="74735"/>
                      <a:pt x="601410" y="0"/>
                      <a:pt x="451941" y="0"/>
                    </a:cubicBezTo>
                    <a:close/>
                  </a:path>
                </a:pathLst>
              </a:custGeom>
              <a:solidFill>
                <a:srgbClr val="800000"/>
              </a:solidFill>
              <a:ln w="4395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2127559-2B7D-4E86-AB4B-AF3D6F54D74D}"/>
                  </a:ext>
                </a:extLst>
              </p:cNvPr>
              <p:cNvSpPr/>
              <p:nvPr/>
            </p:nvSpPr>
            <p:spPr>
              <a:xfrm>
                <a:off x="7821095" y="3647464"/>
                <a:ext cx="1124547" cy="1821670"/>
              </a:xfrm>
              <a:custGeom>
                <a:avLst/>
                <a:gdLst>
                  <a:gd name="connsiteX0" fmla="*/ 563835 w 1124547"/>
                  <a:gd name="connsiteY0" fmla="*/ 804496 h 1821670"/>
                  <a:gd name="connsiteX1" fmla="*/ 322047 w 1124547"/>
                  <a:gd name="connsiteY1" fmla="*/ 562707 h 1821670"/>
                  <a:gd name="connsiteX2" fmla="*/ 563835 w 1124547"/>
                  <a:gd name="connsiteY2" fmla="*/ 320919 h 1821670"/>
                  <a:gd name="connsiteX3" fmla="*/ 805624 w 1124547"/>
                  <a:gd name="connsiteY3" fmla="*/ 562707 h 1821670"/>
                  <a:gd name="connsiteX4" fmla="*/ 805624 w 1124547"/>
                  <a:gd name="connsiteY4" fmla="*/ 562707 h 1821670"/>
                  <a:gd name="connsiteX5" fmla="*/ 563835 w 1124547"/>
                  <a:gd name="connsiteY5" fmla="*/ 804496 h 1821670"/>
                  <a:gd name="connsiteX6" fmla="*/ 563835 w 1124547"/>
                  <a:gd name="connsiteY6" fmla="*/ 804496 h 1821670"/>
                  <a:gd name="connsiteX7" fmla="*/ 563835 w 1124547"/>
                  <a:gd name="connsiteY7" fmla="*/ 804496 h 1821670"/>
                  <a:gd name="connsiteX8" fmla="*/ 563835 w 1124547"/>
                  <a:gd name="connsiteY8" fmla="*/ 0 h 1821670"/>
                  <a:gd name="connsiteX9" fmla="*/ 97843 w 1124547"/>
                  <a:gd name="connsiteY9" fmla="*/ 246184 h 1821670"/>
                  <a:gd name="connsiteX10" fmla="*/ 40693 w 1124547"/>
                  <a:gd name="connsiteY10" fmla="*/ 769327 h 1821670"/>
                  <a:gd name="connsiteX11" fmla="*/ 295670 w 1124547"/>
                  <a:gd name="connsiteY11" fmla="*/ 1332034 h 1821670"/>
                  <a:gd name="connsiteX12" fmla="*/ 515478 w 1124547"/>
                  <a:gd name="connsiteY12" fmla="*/ 1793630 h 1821670"/>
                  <a:gd name="connsiteX13" fmla="*/ 590212 w 1124547"/>
                  <a:gd name="connsiteY13" fmla="*/ 1815611 h 1821670"/>
                  <a:gd name="connsiteX14" fmla="*/ 612193 w 1124547"/>
                  <a:gd name="connsiteY14" fmla="*/ 1793630 h 1821670"/>
                  <a:gd name="connsiteX15" fmla="*/ 832001 w 1124547"/>
                  <a:gd name="connsiteY15" fmla="*/ 1332034 h 1821670"/>
                  <a:gd name="connsiteX16" fmla="*/ 1086977 w 1124547"/>
                  <a:gd name="connsiteY16" fmla="*/ 769327 h 1821670"/>
                  <a:gd name="connsiteX17" fmla="*/ 1029828 w 1124547"/>
                  <a:gd name="connsiteY17" fmla="*/ 246184 h 1821670"/>
                  <a:gd name="connsiteX18" fmla="*/ 563835 w 1124547"/>
                  <a:gd name="connsiteY18" fmla="*/ 0 h 1821670"/>
                  <a:gd name="connsiteX19" fmla="*/ 563835 w 1124547"/>
                  <a:gd name="connsiteY19" fmla="*/ 0 h 182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4547" h="1821670">
                    <a:moveTo>
                      <a:pt x="563835" y="804496"/>
                    </a:moveTo>
                    <a:cubicBezTo>
                      <a:pt x="431951" y="804496"/>
                      <a:pt x="322047" y="694592"/>
                      <a:pt x="322047" y="562707"/>
                    </a:cubicBezTo>
                    <a:cubicBezTo>
                      <a:pt x="322047" y="430823"/>
                      <a:pt x="431951" y="320919"/>
                      <a:pt x="563835" y="320919"/>
                    </a:cubicBezTo>
                    <a:cubicBezTo>
                      <a:pt x="695720" y="320919"/>
                      <a:pt x="805624" y="430823"/>
                      <a:pt x="805624" y="562707"/>
                    </a:cubicBezTo>
                    <a:cubicBezTo>
                      <a:pt x="805624" y="562707"/>
                      <a:pt x="805624" y="562707"/>
                      <a:pt x="805624" y="562707"/>
                    </a:cubicBezTo>
                    <a:cubicBezTo>
                      <a:pt x="805624" y="694592"/>
                      <a:pt x="695720" y="804496"/>
                      <a:pt x="563835" y="804496"/>
                    </a:cubicBezTo>
                    <a:cubicBezTo>
                      <a:pt x="563835" y="804496"/>
                      <a:pt x="563835" y="804496"/>
                      <a:pt x="563835" y="804496"/>
                    </a:cubicBezTo>
                    <a:lnTo>
                      <a:pt x="563835" y="804496"/>
                    </a:lnTo>
                    <a:close/>
                    <a:moveTo>
                      <a:pt x="563835" y="0"/>
                    </a:moveTo>
                    <a:cubicBezTo>
                      <a:pt x="379197" y="0"/>
                      <a:pt x="203351" y="92319"/>
                      <a:pt x="97843" y="246184"/>
                    </a:cubicBezTo>
                    <a:cubicBezTo>
                      <a:pt x="-7664" y="400050"/>
                      <a:pt x="-29645" y="597877"/>
                      <a:pt x="40693" y="769327"/>
                    </a:cubicBezTo>
                    <a:lnTo>
                      <a:pt x="295670" y="1332034"/>
                    </a:lnTo>
                    <a:lnTo>
                      <a:pt x="515478" y="1793630"/>
                    </a:lnTo>
                    <a:cubicBezTo>
                      <a:pt x="528666" y="1820007"/>
                      <a:pt x="563835" y="1828799"/>
                      <a:pt x="590212" y="1815611"/>
                    </a:cubicBezTo>
                    <a:cubicBezTo>
                      <a:pt x="599005" y="1811215"/>
                      <a:pt x="607797" y="1802422"/>
                      <a:pt x="612193" y="1793630"/>
                    </a:cubicBezTo>
                    <a:lnTo>
                      <a:pt x="832001" y="1332034"/>
                    </a:lnTo>
                    <a:lnTo>
                      <a:pt x="1086977" y="769327"/>
                    </a:lnTo>
                    <a:cubicBezTo>
                      <a:pt x="1152920" y="597877"/>
                      <a:pt x="1130939" y="400050"/>
                      <a:pt x="1029828" y="246184"/>
                    </a:cubicBezTo>
                    <a:cubicBezTo>
                      <a:pt x="924320" y="92319"/>
                      <a:pt x="748474" y="0"/>
                      <a:pt x="563835" y="0"/>
                    </a:cubicBezTo>
                    <a:lnTo>
                      <a:pt x="563835" y="0"/>
                    </a:lnTo>
                    <a:close/>
                  </a:path>
                </a:pathLst>
              </a:custGeom>
              <a:solidFill>
                <a:srgbClr val="0070C0"/>
              </a:solidFill>
              <a:ln w="4395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B6CBE1F-BA37-4774-AC4C-32CB83460767}"/>
                  </a:ext>
                </a:extLst>
              </p:cNvPr>
              <p:cNvSpPr/>
              <p:nvPr/>
            </p:nvSpPr>
            <p:spPr>
              <a:xfrm>
                <a:off x="8736623" y="5208098"/>
                <a:ext cx="263769" cy="263769"/>
              </a:xfrm>
              <a:custGeom>
                <a:avLst/>
                <a:gdLst>
                  <a:gd name="connsiteX0" fmla="*/ 263769 w 263769"/>
                  <a:gd name="connsiteY0" fmla="*/ 263769 h 263769"/>
                  <a:gd name="connsiteX1" fmla="*/ 149469 w 263769"/>
                  <a:gd name="connsiteY1" fmla="*/ 263769 h 263769"/>
                  <a:gd name="connsiteX2" fmla="*/ 0 w 263769"/>
                  <a:gd name="connsiteY2" fmla="*/ 263769 h 263769"/>
                  <a:gd name="connsiteX3" fmla="*/ 0 w 263769"/>
                  <a:gd name="connsiteY3" fmla="*/ 0 h 263769"/>
                  <a:gd name="connsiteX4" fmla="*/ 149469 w 263769"/>
                  <a:gd name="connsiteY4" fmla="*/ 0 h 263769"/>
                  <a:gd name="connsiteX5" fmla="*/ 263769 w 263769"/>
                  <a:gd name="connsiteY5" fmla="*/ 0 h 263769"/>
                  <a:gd name="connsiteX6" fmla="*/ 263769 w 263769"/>
                  <a:gd name="connsiteY6" fmla="*/ 263769 h 26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769" h="263769">
                    <a:moveTo>
                      <a:pt x="263769" y="263769"/>
                    </a:moveTo>
                    <a:lnTo>
                      <a:pt x="149469" y="263769"/>
                    </a:lnTo>
                    <a:cubicBezTo>
                      <a:pt x="96715" y="263769"/>
                      <a:pt x="48358" y="263769"/>
                      <a:pt x="0" y="263769"/>
                    </a:cubicBezTo>
                    <a:lnTo>
                      <a:pt x="0" y="0"/>
                    </a:lnTo>
                    <a:cubicBezTo>
                      <a:pt x="43962" y="0"/>
                      <a:pt x="96715" y="0"/>
                      <a:pt x="149469" y="0"/>
                    </a:cubicBezTo>
                    <a:lnTo>
                      <a:pt x="263769" y="0"/>
                    </a:lnTo>
                    <a:lnTo>
                      <a:pt x="263769" y="263769"/>
                    </a:lnTo>
                    <a:close/>
                  </a:path>
                </a:pathLst>
              </a:custGeom>
              <a:solidFill>
                <a:schemeClr val="bg2">
                  <a:lumMod val="90000"/>
                </a:schemeClr>
              </a:solidFill>
              <a:ln w="4395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97D9006-F769-4FFE-906F-9AC8BBA5CA64}"/>
                  </a:ext>
                </a:extLst>
              </p:cNvPr>
              <p:cNvSpPr/>
              <p:nvPr/>
            </p:nvSpPr>
            <p:spPr>
              <a:xfrm>
                <a:off x="9180634" y="5203702"/>
                <a:ext cx="268165" cy="268165"/>
              </a:xfrm>
              <a:custGeom>
                <a:avLst/>
                <a:gdLst>
                  <a:gd name="connsiteX0" fmla="*/ 0 w 268165"/>
                  <a:gd name="connsiteY0" fmla="*/ 268165 h 268165"/>
                  <a:gd name="connsiteX1" fmla="*/ 0 w 268165"/>
                  <a:gd name="connsiteY1" fmla="*/ 4396 h 268165"/>
                  <a:gd name="connsiteX2" fmla="*/ 259373 w 268165"/>
                  <a:gd name="connsiteY2" fmla="*/ 0 h 268165"/>
                  <a:gd name="connsiteX3" fmla="*/ 268165 w 268165"/>
                  <a:gd name="connsiteY3" fmla="*/ 263769 h 268165"/>
                  <a:gd name="connsiteX4" fmla="*/ 0 w 268165"/>
                  <a:gd name="connsiteY4" fmla="*/ 268165 h 268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65" h="268165">
                    <a:moveTo>
                      <a:pt x="0" y="268165"/>
                    </a:moveTo>
                    <a:lnTo>
                      <a:pt x="0" y="4396"/>
                    </a:lnTo>
                    <a:cubicBezTo>
                      <a:pt x="96715" y="4396"/>
                      <a:pt x="180242" y="4396"/>
                      <a:pt x="259373" y="0"/>
                    </a:cubicBezTo>
                    <a:lnTo>
                      <a:pt x="268165" y="263769"/>
                    </a:lnTo>
                    <a:cubicBezTo>
                      <a:pt x="184638" y="268165"/>
                      <a:pt x="96715" y="268165"/>
                      <a:pt x="0" y="268165"/>
                    </a:cubicBezTo>
                    <a:close/>
                  </a:path>
                </a:pathLst>
              </a:custGeom>
              <a:solidFill>
                <a:schemeClr val="bg2">
                  <a:lumMod val="90000"/>
                </a:schemeClr>
              </a:solidFill>
              <a:ln w="4395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BFE0439-EBA0-4EF4-ABE1-4345DA3B239A}"/>
                  </a:ext>
                </a:extLst>
              </p:cNvPr>
              <p:cNvSpPr/>
              <p:nvPr/>
            </p:nvSpPr>
            <p:spPr>
              <a:xfrm>
                <a:off x="9611457" y="5177325"/>
                <a:ext cx="281353" cy="281353"/>
              </a:xfrm>
              <a:custGeom>
                <a:avLst/>
                <a:gdLst>
                  <a:gd name="connsiteX0" fmla="*/ 13188 w 281353"/>
                  <a:gd name="connsiteY0" fmla="*/ 281353 h 281353"/>
                  <a:gd name="connsiteX1" fmla="*/ 0 w 281353"/>
                  <a:gd name="connsiteY1" fmla="*/ 17584 h 281353"/>
                  <a:gd name="connsiteX2" fmla="*/ 254977 w 281353"/>
                  <a:gd name="connsiteY2" fmla="*/ 0 h 281353"/>
                  <a:gd name="connsiteX3" fmla="*/ 281354 w 281353"/>
                  <a:gd name="connsiteY3" fmla="*/ 263769 h 281353"/>
                  <a:gd name="connsiteX4" fmla="*/ 13188 w 281353"/>
                  <a:gd name="connsiteY4" fmla="*/ 281353 h 281353"/>
                  <a:gd name="connsiteX5" fmla="*/ 13188 w 281353"/>
                  <a:gd name="connsiteY5" fmla="*/ 281353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353" h="281353">
                    <a:moveTo>
                      <a:pt x="13188" y="281353"/>
                    </a:moveTo>
                    <a:lnTo>
                      <a:pt x="0" y="17584"/>
                    </a:lnTo>
                    <a:cubicBezTo>
                      <a:pt x="92319" y="13188"/>
                      <a:pt x="180242" y="8792"/>
                      <a:pt x="254977" y="0"/>
                    </a:cubicBezTo>
                    <a:lnTo>
                      <a:pt x="281354" y="263769"/>
                    </a:lnTo>
                    <a:cubicBezTo>
                      <a:pt x="202223" y="272561"/>
                      <a:pt x="109904" y="276957"/>
                      <a:pt x="13188" y="281353"/>
                    </a:cubicBezTo>
                    <a:lnTo>
                      <a:pt x="13188" y="281353"/>
                    </a:lnTo>
                    <a:close/>
                  </a:path>
                </a:pathLst>
              </a:custGeom>
              <a:solidFill>
                <a:schemeClr val="bg2">
                  <a:lumMod val="90000"/>
                </a:schemeClr>
              </a:solidFill>
              <a:ln w="4395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1860961-C54B-476F-A4EF-389A91939DBD}"/>
                  </a:ext>
                </a:extLst>
              </p:cNvPr>
              <p:cNvSpPr/>
              <p:nvPr/>
            </p:nvSpPr>
            <p:spPr>
              <a:xfrm>
                <a:off x="10037884" y="5111382"/>
                <a:ext cx="312126" cy="307730"/>
              </a:xfrm>
              <a:custGeom>
                <a:avLst/>
                <a:gdLst>
                  <a:gd name="connsiteX0" fmla="*/ 39565 w 312126"/>
                  <a:gd name="connsiteY0" fmla="*/ 307731 h 307730"/>
                  <a:gd name="connsiteX1" fmla="*/ 0 w 312126"/>
                  <a:gd name="connsiteY1" fmla="*/ 48358 h 307730"/>
                  <a:gd name="connsiteX2" fmla="*/ 241788 w 312126"/>
                  <a:gd name="connsiteY2" fmla="*/ 0 h 307730"/>
                  <a:gd name="connsiteX3" fmla="*/ 312127 w 312126"/>
                  <a:gd name="connsiteY3" fmla="*/ 254977 h 307730"/>
                  <a:gd name="connsiteX4" fmla="*/ 39565 w 312126"/>
                  <a:gd name="connsiteY4" fmla="*/ 307731 h 30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26" h="307730">
                    <a:moveTo>
                      <a:pt x="39565" y="307731"/>
                    </a:moveTo>
                    <a:lnTo>
                      <a:pt x="0" y="48358"/>
                    </a:lnTo>
                    <a:cubicBezTo>
                      <a:pt x="83527" y="35169"/>
                      <a:pt x="162658" y="21981"/>
                      <a:pt x="241788" y="0"/>
                    </a:cubicBezTo>
                    <a:lnTo>
                      <a:pt x="312127" y="254977"/>
                    </a:lnTo>
                    <a:cubicBezTo>
                      <a:pt x="219808" y="276957"/>
                      <a:pt x="131885" y="294542"/>
                      <a:pt x="39565" y="307731"/>
                    </a:cubicBezTo>
                    <a:close/>
                  </a:path>
                </a:pathLst>
              </a:custGeom>
              <a:solidFill>
                <a:schemeClr val="bg2">
                  <a:lumMod val="90000"/>
                </a:schemeClr>
              </a:solidFill>
              <a:ln w="4395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FDF403B-5BFB-4BF8-8F5D-3A26DA23D2E0}"/>
                  </a:ext>
                </a:extLst>
              </p:cNvPr>
              <p:cNvSpPr/>
              <p:nvPr/>
            </p:nvSpPr>
            <p:spPr>
              <a:xfrm>
                <a:off x="10429142" y="4953121"/>
                <a:ext cx="373672" cy="347296"/>
              </a:xfrm>
              <a:custGeom>
                <a:avLst/>
                <a:gdLst>
                  <a:gd name="connsiteX0" fmla="*/ 105507 w 373672"/>
                  <a:gd name="connsiteY0" fmla="*/ 347296 h 347296"/>
                  <a:gd name="connsiteX1" fmla="*/ 0 w 373672"/>
                  <a:gd name="connsiteY1" fmla="*/ 105508 h 347296"/>
                  <a:gd name="connsiteX2" fmla="*/ 140677 w 373672"/>
                  <a:gd name="connsiteY2" fmla="*/ 0 h 347296"/>
                  <a:gd name="connsiteX3" fmla="*/ 373673 w 373672"/>
                  <a:gd name="connsiteY3" fmla="*/ 127488 h 347296"/>
                  <a:gd name="connsiteX4" fmla="*/ 105507 w 373672"/>
                  <a:gd name="connsiteY4" fmla="*/ 347296 h 347296"/>
                  <a:gd name="connsiteX5" fmla="*/ 105507 w 373672"/>
                  <a:gd name="connsiteY5" fmla="*/ 347296 h 34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672" h="347296">
                    <a:moveTo>
                      <a:pt x="105507" y="347296"/>
                    </a:moveTo>
                    <a:lnTo>
                      <a:pt x="0" y="105508"/>
                    </a:lnTo>
                    <a:cubicBezTo>
                      <a:pt x="57150" y="87923"/>
                      <a:pt x="105507" y="48358"/>
                      <a:pt x="140677" y="0"/>
                    </a:cubicBezTo>
                    <a:lnTo>
                      <a:pt x="373673" y="127488"/>
                    </a:lnTo>
                    <a:cubicBezTo>
                      <a:pt x="307731" y="228600"/>
                      <a:pt x="215411" y="303335"/>
                      <a:pt x="105507" y="347296"/>
                    </a:cubicBezTo>
                    <a:lnTo>
                      <a:pt x="105507" y="347296"/>
                    </a:lnTo>
                    <a:close/>
                  </a:path>
                </a:pathLst>
              </a:custGeom>
              <a:solidFill>
                <a:schemeClr val="bg2">
                  <a:lumMod val="90000"/>
                </a:schemeClr>
              </a:solidFill>
              <a:ln w="4395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19A2D0A-89D0-4A49-A5DA-125D1C5B71F4}"/>
                  </a:ext>
                </a:extLst>
              </p:cNvPr>
              <p:cNvSpPr/>
              <p:nvPr/>
            </p:nvSpPr>
            <p:spPr>
              <a:xfrm>
                <a:off x="10499480" y="4526694"/>
                <a:ext cx="334107" cy="338503"/>
              </a:xfrm>
              <a:custGeom>
                <a:avLst/>
                <a:gdLst>
                  <a:gd name="connsiteX0" fmla="*/ 74734 w 334107"/>
                  <a:gd name="connsiteY0" fmla="*/ 338504 h 338503"/>
                  <a:gd name="connsiteX1" fmla="*/ 0 w 334107"/>
                  <a:gd name="connsiteY1" fmla="*/ 184638 h 338503"/>
                  <a:gd name="connsiteX2" fmla="*/ 184638 w 334107"/>
                  <a:gd name="connsiteY2" fmla="*/ 0 h 338503"/>
                  <a:gd name="connsiteX3" fmla="*/ 334108 w 334107"/>
                  <a:gd name="connsiteY3" fmla="*/ 307731 h 338503"/>
                  <a:gd name="connsiteX4" fmla="*/ 74734 w 334107"/>
                  <a:gd name="connsiteY4" fmla="*/ 338504 h 338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07" h="338503">
                    <a:moveTo>
                      <a:pt x="74734" y="338504"/>
                    </a:moveTo>
                    <a:cubicBezTo>
                      <a:pt x="65942" y="281354"/>
                      <a:pt x="39565" y="224204"/>
                      <a:pt x="0" y="184638"/>
                    </a:cubicBezTo>
                    <a:lnTo>
                      <a:pt x="184638" y="0"/>
                    </a:lnTo>
                    <a:cubicBezTo>
                      <a:pt x="268165" y="83527"/>
                      <a:pt x="320919" y="189035"/>
                      <a:pt x="334108" y="307731"/>
                    </a:cubicBezTo>
                    <a:lnTo>
                      <a:pt x="74734" y="338504"/>
                    </a:lnTo>
                    <a:close/>
                  </a:path>
                </a:pathLst>
              </a:custGeom>
              <a:solidFill>
                <a:schemeClr val="bg2">
                  <a:lumMod val="90000"/>
                </a:schemeClr>
              </a:solidFill>
              <a:ln w="4395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83BD7EE-F4AB-495C-9128-90BE9F91BA43}"/>
                  </a:ext>
                </a:extLst>
              </p:cNvPr>
              <p:cNvSpPr/>
              <p:nvPr/>
            </p:nvSpPr>
            <p:spPr>
              <a:xfrm>
                <a:off x="10169769" y="4293698"/>
                <a:ext cx="342899" cy="338503"/>
              </a:xfrm>
              <a:custGeom>
                <a:avLst/>
                <a:gdLst>
                  <a:gd name="connsiteX0" fmla="*/ 219808 w 342899"/>
                  <a:gd name="connsiteY0" fmla="*/ 338504 h 338503"/>
                  <a:gd name="connsiteX1" fmla="*/ 0 w 342899"/>
                  <a:gd name="connsiteY1" fmla="*/ 250581 h 338503"/>
                  <a:gd name="connsiteX2" fmla="*/ 74734 w 342899"/>
                  <a:gd name="connsiteY2" fmla="*/ 0 h 338503"/>
                  <a:gd name="connsiteX3" fmla="*/ 342900 w 342899"/>
                  <a:gd name="connsiteY3" fmla="*/ 105508 h 338503"/>
                  <a:gd name="connsiteX4" fmla="*/ 219808 w 342899"/>
                  <a:gd name="connsiteY4" fmla="*/ 338504 h 338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9" h="338503">
                    <a:moveTo>
                      <a:pt x="219808" y="338504"/>
                    </a:moveTo>
                    <a:cubicBezTo>
                      <a:pt x="149469" y="303334"/>
                      <a:pt x="74734" y="272561"/>
                      <a:pt x="0" y="250581"/>
                    </a:cubicBezTo>
                    <a:lnTo>
                      <a:pt x="74734" y="0"/>
                    </a:lnTo>
                    <a:cubicBezTo>
                      <a:pt x="167054" y="26377"/>
                      <a:pt x="259373" y="61546"/>
                      <a:pt x="342900" y="105508"/>
                    </a:cubicBezTo>
                    <a:lnTo>
                      <a:pt x="219808" y="338504"/>
                    </a:lnTo>
                    <a:close/>
                  </a:path>
                </a:pathLst>
              </a:custGeom>
              <a:solidFill>
                <a:schemeClr val="bg2">
                  <a:lumMod val="90000"/>
                </a:schemeClr>
              </a:solidFill>
              <a:ln w="4395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BCF4EF4-921C-4D14-AC34-2BAC5C3AAB53}"/>
                  </a:ext>
                </a:extLst>
              </p:cNvPr>
              <p:cNvSpPr/>
              <p:nvPr/>
            </p:nvSpPr>
            <p:spPr>
              <a:xfrm>
                <a:off x="9743342" y="4179398"/>
                <a:ext cx="320919" cy="320919"/>
              </a:xfrm>
              <a:custGeom>
                <a:avLst/>
                <a:gdLst>
                  <a:gd name="connsiteX0" fmla="*/ 259373 w 320919"/>
                  <a:gd name="connsiteY0" fmla="*/ 320919 h 320919"/>
                  <a:gd name="connsiteX1" fmla="*/ 189035 w 320919"/>
                  <a:gd name="connsiteY1" fmla="*/ 303335 h 320919"/>
                  <a:gd name="connsiteX2" fmla="*/ 0 w 320919"/>
                  <a:gd name="connsiteY2" fmla="*/ 254977 h 320919"/>
                  <a:gd name="connsiteX3" fmla="*/ 70338 w 320919"/>
                  <a:gd name="connsiteY3" fmla="*/ 0 h 320919"/>
                  <a:gd name="connsiteX4" fmla="*/ 250581 w 320919"/>
                  <a:gd name="connsiteY4" fmla="*/ 48358 h 320919"/>
                  <a:gd name="connsiteX5" fmla="*/ 320919 w 320919"/>
                  <a:gd name="connsiteY5" fmla="*/ 65942 h 320919"/>
                  <a:gd name="connsiteX6" fmla="*/ 259373 w 320919"/>
                  <a:gd name="connsiteY6" fmla="*/ 320919 h 32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19" h="320919">
                    <a:moveTo>
                      <a:pt x="259373" y="320919"/>
                    </a:moveTo>
                    <a:lnTo>
                      <a:pt x="189035" y="303335"/>
                    </a:lnTo>
                    <a:cubicBezTo>
                      <a:pt x="127488" y="285750"/>
                      <a:pt x="61546" y="272561"/>
                      <a:pt x="0" y="254977"/>
                    </a:cubicBezTo>
                    <a:lnTo>
                      <a:pt x="70338" y="0"/>
                    </a:lnTo>
                    <a:cubicBezTo>
                      <a:pt x="127488" y="17585"/>
                      <a:pt x="189035" y="30773"/>
                      <a:pt x="250581" y="48358"/>
                    </a:cubicBezTo>
                    <a:lnTo>
                      <a:pt x="320919" y="65942"/>
                    </a:lnTo>
                    <a:lnTo>
                      <a:pt x="259373" y="320919"/>
                    </a:lnTo>
                    <a:close/>
                  </a:path>
                </a:pathLst>
              </a:custGeom>
              <a:solidFill>
                <a:schemeClr val="bg2">
                  <a:lumMod val="90000"/>
                </a:schemeClr>
              </a:solidFill>
              <a:ln w="4395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1E9FFED-A5CE-46A4-8094-43F86301FBDF}"/>
                  </a:ext>
                </a:extLst>
              </p:cNvPr>
              <p:cNvSpPr/>
              <p:nvPr/>
            </p:nvSpPr>
            <p:spPr>
              <a:xfrm>
                <a:off x="9290538" y="4029929"/>
                <a:ext cx="369276" cy="342899"/>
              </a:xfrm>
              <a:custGeom>
                <a:avLst/>
                <a:gdLst>
                  <a:gd name="connsiteX0" fmla="*/ 272561 w 369276"/>
                  <a:gd name="connsiteY0" fmla="*/ 342900 h 342899"/>
                  <a:gd name="connsiteX1" fmla="*/ 0 w 369276"/>
                  <a:gd name="connsiteY1" fmla="*/ 149469 h 342899"/>
                  <a:gd name="connsiteX2" fmla="*/ 215411 w 369276"/>
                  <a:gd name="connsiteY2" fmla="*/ 0 h 342899"/>
                  <a:gd name="connsiteX3" fmla="*/ 369277 w 369276"/>
                  <a:gd name="connsiteY3" fmla="*/ 101111 h 342899"/>
                  <a:gd name="connsiteX4" fmla="*/ 272561 w 369276"/>
                  <a:gd name="connsiteY4" fmla="*/ 342900 h 34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76" h="342899">
                    <a:moveTo>
                      <a:pt x="272561" y="342900"/>
                    </a:moveTo>
                    <a:cubicBezTo>
                      <a:pt x="167054" y="303334"/>
                      <a:pt x="70338" y="237392"/>
                      <a:pt x="0" y="149469"/>
                    </a:cubicBezTo>
                    <a:lnTo>
                      <a:pt x="215411" y="0"/>
                    </a:lnTo>
                    <a:cubicBezTo>
                      <a:pt x="254977" y="48358"/>
                      <a:pt x="312127" y="83527"/>
                      <a:pt x="369277" y="101111"/>
                    </a:cubicBezTo>
                    <a:lnTo>
                      <a:pt x="272561" y="342900"/>
                    </a:lnTo>
                    <a:close/>
                  </a:path>
                </a:pathLst>
              </a:custGeom>
              <a:solidFill>
                <a:schemeClr val="bg2">
                  <a:lumMod val="90000"/>
                </a:schemeClr>
              </a:solidFill>
              <a:ln w="4395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AE8C577-705C-46B2-B792-1CDA1CE1A722}"/>
                  </a:ext>
                </a:extLst>
              </p:cNvPr>
              <p:cNvSpPr/>
              <p:nvPr/>
            </p:nvSpPr>
            <p:spPr>
              <a:xfrm>
                <a:off x="9224596" y="3607898"/>
                <a:ext cx="342899" cy="334107"/>
              </a:xfrm>
              <a:custGeom>
                <a:avLst/>
                <a:gdLst>
                  <a:gd name="connsiteX0" fmla="*/ 263769 w 342899"/>
                  <a:gd name="connsiteY0" fmla="*/ 334108 h 334107"/>
                  <a:gd name="connsiteX1" fmla="*/ 0 w 342899"/>
                  <a:gd name="connsiteY1" fmla="*/ 316523 h 334107"/>
                  <a:gd name="connsiteX2" fmla="*/ 180242 w 342899"/>
                  <a:gd name="connsiteY2" fmla="*/ 0 h 334107"/>
                  <a:gd name="connsiteX3" fmla="*/ 342900 w 342899"/>
                  <a:gd name="connsiteY3" fmla="*/ 206619 h 334107"/>
                  <a:gd name="connsiteX4" fmla="*/ 263769 w 342899"/>
                  <a:gd name="connsiteY4" fmla="*/ 334108 h 334107"/>
                  <a:gd name="connsiteX5" fmla="*/ 263769 w 342899"/>
                  <a:gd name="connsiteY5" fmla="*/ 334108 h 33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899" h="334107">
                    <a:moveTo>
                      <a:pt x="263769" y="334108"/>
                    </a:moveTo>
                    <a:lnTo>
                      <a:pt x="0" y="316523"/>
                    </a:lnTo>
                    <a:cubicBezTo>
                      <a:pt x="8792" y="189035"/>
                      <a:pt x="79131" y="74735"/>
                      <a:pt x="180242" y="0"/>
                    </a:cubicBezTo>
                    <a:lnTo>
                      <a:pt x="342900" y="206619"/>
                    </a:lnTo>
                    <a:cubicBezTo>
                      <a:pt x="263769" y="272561"/>
                      <a:pt x="263769" y="320919"/>
                      <a:pt x="263769" y="334108"/>
                    </a:cubicBezTo>
                    <a:lnTo>
                      <a:pt x="263769" y="334108"/>
                    </a:lnTo>
                    <a:close/>
                  </a:path>
                </a:pathLst>
              </a:custGeom>
              <a:solidFill>
                <a:schemeClr val="bg2">
                  <a:lumMod val="90000"/>
                </a:schemeClr>
              </a:solidFill>
              <a:ln w="4395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9CFC032-9420-44ED-AA4B-0EA8A9E73143}"/>
                  </a:ext>
                </a:extLst>
              </p:cNvPr>
              <p:cNvSpPr/>
              <p:nvPr/>
            </p:nvSpPr>
            <p:spPr>
              <a:xfrm>
                <a:off x="9585080" y="3414468"/>
                <a:ext cx="334107" cy="334107"/>
              </a:xfrm>
              <a:custGeom>
                <a:avLst/>
                <a:gdLst>
                  <a:gd name="connsiteX0" fmla="*/ 105508 w 334107"/>
                  <a:gd name="connsiteY0" fmla="*/ 334108 h 334107"/>
                  <a:gd name="connsiteX1" fmla="*/ 0 w 334107"/>
                  <a:gd name="connsiteY1" fmla="*/ 92319 h 334107"/>
                  <a:gd name="connsiteX2" fmla="*/ 272561 w 334107"/>
                  <a:gd name="connsiteY2" fmla="*/ 0 h 334107"/>
                  <a:gd name="connsiteX3" fmla="*/ 334108 w 334107"/>
                  <a:gd name="connsiteY3" fmla="*/ 254977 h 334107"/>
                  <a:gd name="connsiteX4" fmla="*/ 105508 w 334107"/>
                  <a:gd name="connsiteY4" fmla="*/ 334108 h 334107"/>
                  <a:gd name="connsiteX5" fmla="*/ 105508 w 334107"/>
                  <a:gd name="connsiteY5" fmla="*/ 334108 h 33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07" h="334107">
                    <a:moveTo>
                      <a:pt x="105508" y="334108"/>
                    </a:moveTo>
                    <a:lnTo>
                      <a:pt x="0" y="92319"/>
                    </a:lnTo>
                    <a:cubicBezTo>
                      <a:pt x="87923" y="52754"/>
                      <a:pt x="180242" y="21981"/>
                      <a:pt x="272561" y="0"/>
                    </a:cubicBezTo>
                    <a:lnTo>
                      <a:pt x="334108" y="254977"/>
                    </a:lnTo>
                    <a:cubicBezTo>
                      <a:pt x="254977" y="276958"/>
                      <a:pt x="180242" y="303334"/>
                      <a:pt x="105508" y="334108"/>
                    </a:cubicBezTo>
                    <a:lnTo>
                      <a:pt x="105508" y="334108"/>
                    </a:lnTo>
                    <a:close/>
                  </a:path>
                </a:pathLst>
              </a:custGeom>
              <a:solidFill>
                <a:schemeClr val="bg2">
                  <a:lumMod val="90000"/>
                </a:schemeClr>
              </a:solidFill>
              <a:ln w="4395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5C0BE24-D6AF-4CA8-8C02-4BD4388DC771}"/>
                  </a:ext>
                </a:extLst>
              </p:cNvPr>
              <p:cNvSpPr/>
              <p:nvPr/>
            </p:nvSpPr>
            <p:spPr>
              <a:xfrm>
                <a:off x="10037884" y="3344129"/>
                <a:ext cx="294542" cy="294542"/>
              </a:xfrm>
              <a:custGeom>
                <a:avLst/>
                <a:gdLst>
                  <a:gd name="connsiteX0" fmla="*/ 43962 w 294542"/>
                  <a:gd name="connsiteY0" fmla="*/ 294542 h 294542"/>
                  <a:gd name="connsiteX1" fmla="*/ 0 w 294542"/>
                  <a:gd name="connsiteY1" fmla="*/ 35169 h 294542"/>
                  <a:gd name="connsiteX2" fmla="*/ 272561 w 294542"/>
                  <a:gd name="connsiteY2" fmla="*/ 0 h 294542"/>
                  <a:gd name="connsiteX3" fmla="*/ 294542 w 294542"/>
                  <a:gd name="connsiteY3" fmla="*/ 263769 h 294542"/>
                  <a:gd name="connsiteX4" fmla="*/ 43962 w 294542"/>
                  <a:gd name="connsiteY4" fmla="*/ 294542 h 294542"/>
                  <a:gd name="connsiteX5" fmla="*/ 43962 w 294542"/>
                  <a:gd name="connsiteY5" fmla="*/ 294542 h 2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542" h="294542">
                    <a:moveTo>
                      <a:pt x="43962" y="294542"/>
                    </a:moveTo>
                    <a:lnTo>
                      <a:pt x="0" y="35169"/>
                    </a:lnTo>
                    <a:cubicBezTo>
                      <a:pt x="114300" y="17585"/>
                      <a:pt x="211015" y="4396"/>
                      <a:pt x="272561" y="0"/>
                    </a:cubicBezTo>
                    <a:lnTo>
                      <a:pt x="294542" y="263769"/>
                    </a:lnTo>
                    <a:cubicBezTo>
                      <a:pt x="250581" y="268165"/>
                      <a:pt x="153865" y="276958"/>
                      <a:pt x="43962" y="294542"/>
                    </a:cubicBezTo>
                    <a:lnTo>
                      <a:pt x="43962" y="294542"/>
                    </a:lnTo>
                    <a:close/>
                  </a:path>
                </a:pathLst>
              </a:custGeom>
              <a:solidFill>
                <a:schemeClr val="bg2">
                  <a:lumMod val="90000"/>
                </a:schemeClr>
              </a:solidFill>
              <a:ln w="4395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49152121"/>
      </p:ext>
    </p:extLst>
  </p:cSld>
  <p:clrMapOvr>
    <a:masterClrMapping/>
  </p:clrMapOvr>
  <mc:AlternateContent xmlns:mc="http://schemas.openxmlformats.org/markup-compatibility/2006">
    <mc:Choice xmlns:p14="http://schemas.microsoft.com/office/powerpoint/2010/main" Requires="p14">
      <p:transition spd="slow" p14:dur="2000" advTm="12190"/>
    </mc:Choice>
    <mc:Fallback>
      <p:transition spd="slow" advTm="121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Operationally Calculating Limits with NCRP 98</a:t>
            </a:r>
          </a:p>
        </p:txBody>
      </p:sp>
      <p:sp>
        <p:nvSpPr>
          <p:cNvPr id="7" name="Content Placeholder 6"/>
          <p:cNvSpPr>
            <a:spLocks noGrp="1"/>
          </p:cNvSpPr>
          <p:nvPr>
            <p:ph sz="half" idx="1"/>
          </p:nvPr>
        </p:nvSpPr>
        <p:spPr>
          <a:xfrm>
            <a:off x="838200" y="1825625"/>
            <a:ext cx="5711092" cy="4351338"/>
          </a:xfrm>
        </p:spPr>
        <p:txBody>
          <a:bodyPr/>
          <a:lstStyle/>
          <a:p>
            <a:pPr marL="457200" indent="-457200">
              <a:buFont typeface="+mj-lt"/>
              <a:buAutoNum type="arabicPeriod"/>
            </a:pPr>
            <a:r>
              <a:rPr lang="en-US" dirty="0"/>
              <a:t>Determine sex, age, and total dose</a:t>
            </a:r>
          </a:p>
          <a:p>
            <a:pPr marL="457200" indent="-457200">
              <a:buFont typeface="+mj-lt"/>
              <a:buAutoNum type="arabicPeriod"/>
            </a:pPr>
            <a:r>
              <a:rPr lang="en-US" dirty="0"/>
              <a:t>Compare to limits in Table 6.7 or Figure 6.2</a:t>
            </a:r>
          </a:p>
        </p:txBody>
      </p:sp>
      <p:pic>
        <p:nvPicPr>
          <p:cNvPr id="4" name="Picture 3"/>
          <p:cNvPicPr>
            <a:picLocks noChangeAspect="1"/>
          </p:cNvPicPr>
          <p:nvPr/>
        </p:nvPicPr>
        <p:blipFill>
          <a:blip r:embed="rId2"/>
          <a:stretch>
            <a:fillRect/>
          </a:stretch>
        </p:blipFill>
        <p:spPr>
          <a:xfrm>
            <a:off x="194538" y="3285346"/>
            <a:ext cx="7362939" cy="2540178"/>
          </a:xfrm>
          <a:prstGeom prst="rect">
            <a:avLst/>
          </a:prstGeom>
          <a:ln>
            <a:solidFill>
              <a:srgbClr val="8598B1"/>
            </a:solidFill>
          </a:ln>
        </p:spPr>
      </p:pic>
      <p:pic>
        <p:nvPicPr>
          <p:cNvPr id="5" name="Picture 2" descr="https://lh6.googleusercontent.com/MemQEBf4WcugTxfCAc-Zm-f_4S5gnFnQgGlwlUbiUo3ahcPUnHEX8mU-eLCHbKvBVhSBYfHma3C1Qnv8vglQVsiraiUOE2J_jjvIpA06H8-gPCMVHJMB7nlk0gZgJ8l4_JC9VEV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837" y="1488850"/>
            <a:ext cx="4241625" cy="4688113"/>
          </a:xfrm>
          <a:prstGeom prst="rect">
            <a:avLst/>
          </a:prstGeom>
          <a:noFill/>
          <a:ln>
            <a:solidFill>
              <a:srgbClr val="8598B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29E4A2A-790B-4457-A180-217E99615599}" type="slidenum">
              <a:rPr lang="en-US" smtClean="0"/>
              <a:t>20</a:t>
            </a:fld>
            <a:endParaRPr lang="en-US"/>
          </a:p>
        </p:txBody>
      </p:sp>
    </p:spTree>
    <p:extLst>
      <p:ext uri="{BB962C8B-B14F-4D97-AF65-F5344CB8AC3E}">
        <p14:creationId xmlns:p14="http://schemas.microsoft.com/office/powerpoint/2010/main" val="355026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fontScale="90000"/>
          </a:bodyPr>
          <a:lstStyle/>
          <a:p>
            <a:r>
              <a:rPr lang="en-US" dirty="0"/>
              <a:t>1989 NCRP Report No. 98</a:t>
            </a:r>
            <a:br>
              <a:rPr lang="en-US" dirty="0"/>
            </a:br>
            <a:r>
              <a:rPr lang="en-US" sz="3600" i="1" dirty="0"/>
              <a:t>Guidance On Radiation Received In Space Activities</a:t>
            </a:r>
            <a:endParaRPr lang="en-US" i="1" dirty="0"/>
          </a:p>
        </p:txBody>
      </p:sp>
      <p:sp>
        <p:nvSpPr>
          <p:cNvPr id="3" name="Content Placeholder 2"/>
          <p:cNvSpPr>
            <a:spLocks noGrp="1"/>
          </p:cNvSpPr>
          <p:nvPr>
            <p:ph idx="1"/>
          </p:nvPr>
        </p:nvSpPr>
        <p:spPr>
          <a:xfrm>
            <a:off x="838200" y="1825625"/>
            <a:ext cx="10515600" cy="4211637"/>
          </a:xfrm>
        </p:spPr>
        <p:txBody>
          <a:bodyPr>
            <a:normAutofit fontScale="85000" lnSpcReduction="10000"/>
          </a:bodyPr>
          <a:lstStyle/>
          <a:p>
            <a:r>
              <a:rPr lang="en-US" dirty="0"/>
              <a:t>NCRP terrestrial radiation worker recommendations (NCRP Report No. 91, 1987)</a:t>
            </a:r>
          </a:p>
          <a:p>
            <a:pPr lvl="1"/>
            <a:r>
              <a:rPr lang="en-US" dirty="0"/>
              <a:t>If ALARA (As Low as REASONABLY Achievable) is applied…</a:t>
            </a:r>
          </a:p>
          <a:p>
            <a:pPr lvl="2"/>
            <a:r>
              <a:rPr lang="en-US" dirty="0"/>
              <a:t>Annual limit: 50 </a:t>
            </a:r>
            <a:r>
              <a:rPr lang="en-US" dirty="0" err="1"/>
              <a:t>mSv</a:t>
            </a:r>
            <a:r>
              <a:rPr lang="en-US" dirty="0"/>
              <a:t>/</a:t>
            </a:r>
            <a:r>
              <a:rPr lang="en-US" dirty="0" err="1"/>
              <a:t>yr</a:t>
            </a:r>
            <a:endParaRPr lang="en-US" dirty="0"/>
          </a:p>
          <a:p>
            <a:pPr lvl="3"/>
            <a:r>
              <a:rPr lang="en-US" dirty="0"/>
              <a:t>50 </a:t>
            </a:r>
            <a:r>
              <a:rPr lang="en-US" dirty="0" err="1"/>
              <a:t>mSv</a:t>
            </a:r>
            <a:r>
              <a:rPr lang="en-US" dirty="0"/>
              <a:t>/</a:t>
            </a:r>
            <a:r>
              <a:rPr lang="en-US" dirty="0" err="1"/>
              <a:t>yr</a:t>
            </a:r>
            <a:r>
              <a:rPr lang="en-US" dirty="0"/>
              <a:t> </a:t>
            </a:r>
            <a:r>
              <a:rPr lang="en-US" dirty="0">
                <a:sym typeface="Wingdings" panose="05000000000000000000" pitchFamily="2" charset="2"/>
              </a:rPr>
              <a:t> 2.5 </a:t>
            </a:r>
            <a:r>
              <a:rPr lang="en-US" dirty="0" err="1">
                <a:sym typeface="Wingdings" panose="05000000000000000000" pitchFamily="2" charset="2"/>
              </a:rPr>
              <a:t>Sv</a:t>
            </a:r>
            <a:r>
              <a:rPr lang="en-US" dirty="0">
                <a:sym typeface="Wingdings" panose="05000000000000000000" pitchFamily="2" charset="2"/>
              </a:rPr>
              <a:t> career dose  5% </a:t>
            </a:r>
            <a:r>
              <a:rPr lang="en-US" dirty="0"/>
              <a:t>excess risk of cancer mortality</a:t>
            </a:r>
          </a:p>
          <a:p>
            <a:pPr lvl="4"/>
            <a:r>
              <a:rPr lang="en-US" dirty="0"/>
              <a:t>Based on a lifetime risk of 2 x 10-2/Gy</a:t>
            </a:r>
          </a:p>
          <a:p>
            <a:pPr lvl="3"/>
            <a:r>
              <a:rPr lang="en-US" dirty="0"/>
              <a:t>“Annual repeated radiation exposure at the present limit 50 </a:t>
            </a:r>
            <a:r>
              <a:rPr lang="en-US" dirty="0" err="1"/>
              <a:t>mSv</a:t>
            </a:r>
            <a:r>
              <a:rPr lang="en-US" dirty="0"/>
              <a:t> (5 rem) y-1 is discouraged”</a:t>
            </a:r>
          </a:p>
          <a:p>
            <a:pPr lvl="3"/>
            <a:r>
              <a:rPr lang="en-US" dirty="0"/>
              <a:t>The “expectation” is that on average workers only receive approx. 2 </a:t>
            </a:r>
            <a:r>
              <a:rPr lang="en-US" dirty="0" err="1"/>
              <a:t>mSv</a:t>
            </a:r>
            <a:r>
              <a:rPr lang="en-US" dirty="0"/>
              <a:t>/</a:t>
            </a:r>
            <a:r>
              <a:rPr lang="en-US" dirty="0" err="1"/>
              <a:t>yr</a:t>
            </a:r>
            <a:r>
              <a:rPr lang="en-US" dirty="0">
                <a:sym typeface="Wingdings" panose="05000000000000000000" pitchFamily="2" charset="2"/>
              </a:rPr>
              <a:t> </a:t>
            </a:r>
          </a:p>
          <a:p>
            <a:pPr lvl="4"/>
            <a:r>
              <a:rPr lang="en-US" dirty="0"/>
              <a:t>&lt;1% excess risk </a:t>
            </a:r>
          </a:p>
          <a:p>
            <a:pPr lvl="2"/>
            <a:r>
              <a:rPr lang="en-US" dirty="0"/>
              <a:t>“Lifetime guide value” = Age X 10 </a:t>
            </a:r>
            <a:r>
              <a:rPr lang="en-US" dirty="0" err="1"/>
              <a:t>mSv</a:t>
            </a:r>
            <a:endParaRPr lang="en-US" dirty="0"/>
          </a:p>
          <a:p>
            <a:pPr lvl="2"/>
            <a:r>
              <a:rPr lang="en-US" dirty="0"/>
              <a:t>Single onetime dose for nonstandard situations: 100 </a:t>
            </a:r>
            <a:r>
              <a:rPr lang="en-US" dirty="0" err="1"/>
              <a:t>mSv</a:t>
            </a:r>
            <a:endParaRPr lang="en-US" dirty="0"/>
          </a:p>
          <a:p>
            <a:r>
              <a:rPr lang="en-US" dirty="0"/>
              <a:t>Similar ICRP recommendations</a:t>
            </a:r>
          </a:p>
          <a:p>
            <a:pPr lvl="1"/>
            <a:r>
              <a:rPr lang="en-US" dirty="0"/>
              <a:t>“The ICRP protection system is aimed at keeping average exposures and most individual exposures low. However, there may be some special tasks or roles within radiation work operations which necessitate higher exposures from the same skilled operators. These should not exceed 50 </a:t>
            </a:r>
            <a:r>
              <a:rPr lang="en-US" dirty="0" err="1"/>
              <a:t>mSv</a:t>
            </a:r>
            <a:r>
              <a:rPr lang="en-US" dirty="0"/>
              <a:t> (5 rem) in a year, but they may approach it.”</a:t>
            </a:r>
          </a:p>
        </p:txBody>
      </p:sp>
      <p:sp>
        <p:nvSpPr>
          <p:cNvPr id="4" name="Slide Number Placeholder 3"/>
          <p:cNvSpPr>
            <a:spLocks noGrp="1"/>
          </p:cNvSpPr>
          <p:nvPr>
            <p:ph type="sldNum" sz="quarter" idx="12"/>
          </p:nvPr>
        </p:nvSpPr>
        <p:spPr>
          <a:xfrm>
            <a:off x="8610600" y="6356350"/>
            <a:ext cx="2743200" cy="365125"/>
          </a:xfrm>
        </p:spPr>
        <p:txBody>
          <a:bodyPr/>
          <a:lstStyle/>
          <a:p>
            <a:fld id="{829E4A2A-790B-4457-A180-217E99615599}" type="slidenum">
              <a:rPr lang="en-US" smtClean="0"/>
              <a:pPr/>
              <a:t>21</a:t>
            </a:fld>
            <a:endParaRPr lang="en-US"/>
          </a:p>
        </p:txBody>
      </p:sp>
      <p:sp>
        <p:nvSpPr>
          <p:cNvPr id="6" name="Rectangle 5"/>
          <p:cNvSpPr/>
          <p:nvPr/>
        </p:nvSpPr>
        <p:spPr>
          <a:xfrm>
            <a:off x="226647" y="6153217"/>
            <a:ext cx="11127153" cy="203133"/>
          </a:xfrm>
          <a:prstGeom prst="rect">
            <a:avLst/>
          </a:prstGeom>
        </p:spPr>
        <p:txBody>
          <a:bodyPr wrap="square">
            <a:spAutoFit/>
          </a:bodyPr>
          <a:lstStyle/>
          <a:p>
            <a:pPr marL="0" lvl="1">
              <a:lnSpc>
                <a:spcPct val="90000"/>
              </a:lnSpc>
              <a:spcBef>
                <a:spcPts val="200"/>
              </a:spcBef>
              <a:spcAft>
                <a:spcPts val="400"/>
              </a:spcAft>
              <a:buClr>
                <a:srgbClr val="E48312"/>
              </a:buClr>
            </a:pPr>
            <a:r>
              <a:rPr lang="en-US" sz="800" dirty="0">
                <a:solidFill>
                  <a:schemeClr val="bg1"/>
                </a:solidFill>
              </a:rPr>
              <a:t>NCRP Report 98: Guidance on Radiation Received in Space Activities: Recommendations of the National Council on Radiation Protection and Measurements. Bethesda, </a:t>
            </a:r>
            <a:r>
              <a:rPr lang="en-US" sz="800" dirty="0" err="1">
                <a:solidFill>
                  <a:schemeClr val="bg1"/>
                </a:solidFill>
              </a:rPr>
              <a:t>Md</a:t>
            </a:r>
            <a:r>
              <a:rPr lang="en-US" sz="800" dirty="0">
                <a:solidFill>
                  <a:schemeClr val="bg1"/>
                </a:solidFill>
              </a:rPr>
              <a:t>: National Council on Radiation Protection and Measurements; 1989.</a:t>
            </a:r>
          </a:p>
        </p:txBody>
      </p:sp>
      <p:pic>
        <p:nvPicPr>
          <p:cNvPr id="1026" name="Picture 2" descr="Report No. 098 – Guidance on Radiation Received in Space Activities (1989)  - NCRP | Bethesda, MD">
            <a:extLst>
              <a:ext uri="{FF2B5EF4-FFF2-40B4-BE49-F238E27FC236}">
                <a16:creationId xmlns:a16="http://schemas.microsoft.com/office/drawing/2014/main" id="{4621600A-B4E5-4A22-90BC-23A62D4F8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7169" y="136525"/>
            <a:ext cx="1090735" cy="160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3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300" dirty="0"/>
              <a:t>1989 NCRP Report No. 98</a:t>
            </a:r>
            <a:br>
              <a:rPr lang="en-US" sz="4300" dirty="0"/>
            </a:br>
            <a:r>
              <a:rPr lang="en-US" sz="3600" dirty="0"/>
              <a:t>Guidance On Radiation Received In Space Activities</a:t>
            </a:r>
            <a:endParaRPr lang="en-US" dirty="0"/>
          </a:p>
        </p:txBody>
      </p:sp>
      <p:sp>
        <p:nvSpPr>
          <p:cNvPr id="6" name="Text Placeholder 5"/>
          <p:cNvSpPr>
            <a:spLocks noGrp="1"/>
          </p:cNvSpPr>
          <p:nvPr>
            <p:ph type="body" idx="1"/>
          </p:nvPr>
        </p:nvSpPr>
        <p:spPr/>
        <p:txBody>
          <a:bodyPr/>
          <a:lstStyle/>
          <a:p>
            <a:r>
              <a:rPr lang="en-US" dirty="0"/>
              <a:t>Radiation workers</a:t>
            </a:r>
          </a:p>
        </p:txBody>
      </p:sp>
      <p:sp>
        <p:nvSpPr>
          <p:cNvPr id="7" name="Content Placeholder 6"/>
          <p:cNvSpPr>
            <a:spLocks noGrp="1"/>
          </p:cNvSpPr>
          <p:nvPr>
            <p:ph sz="half" idx="2"/>
          </p:nvPr>
        </p:nvSpPr>
        <p:spPr/>
        <p:txBody>
          <a:bodyPr>
            <a:normAutofit fontScale="62500" lnSpcReduction="20000"/>
          </a:bodyPr>
          <a:lstStyle/>
          <a:p>
            <a:r>
              <a:rPr lang="en-US" dirty="0"/>
              <a:t>Average occupational radiation exposure </a:t>
            </a:r>
          </a:p>
          <a:p>
            <a:pPr lvl="1"/>
            <a:r>
              <a:rPr lang="en-US" dirty="0"/>
              <a:t>2.1 </a:t>
            </a:r>
            <a:r>
              <a:rPr lang="en-US" dirty="0" err="1"/>
              <a:t>mSv</a:t>
            </a:r>
            <a:r>
              <a:rPr lang="en-US" dirty="0"/>
              <a:t> – too restrictive</a:t>
            </a:r>
          </a:p>
          <a:p>
            <a:pPr lvl="1"/>
            <a:r>
              <a:rPr lang="en-US" dirty="0"/>
              <a:t>“…results in smaller risks than those experienced in chemical industries (</a:t>
            </a:r>
            <a:r>
              <a:rPr lang="en-US" dirty="0" err="1"/>
              <a:t>Schottenfeld</a:t>
            </a:r>
            <a:r>
              <a:rPr lang="en-US" dirty="0"/>
              <a:t> and Haas, 1979).”</a:t>
            </a:r>
          </a:p>
          <a:p>
            <a:r>
              <a:rPr lang="en-US" dirty="0"/>
              <a:t>“It seems more reasonable to compare…with a </a:t>
            </a:r>
            <a:r>
              <a:rPr lang="en-US" b="1" i="1" dirty="0"/>
              <a:t>more highly exposed radiation worker</a:t>
            </a:r>
            <a:r>
              <a:rPr lang="en-US" dirty="0"/>
              <a:t>” </a:t>
            </a:r>
          </a:p>
          <a:p>
            <a:pPr lvl="1"/>
            <a:r>
              <a:rPr lang="en-US" dirty="0"/>
              <a:t>50 </a:t>
            </a:r>
            <a:r>
              <a:rPr lang="en-US" dirty="0" err="1"/>
              <a:t>mSv</a:t>
            </a:r>
            <a:r>
              <a:rPr lang="en-US" dirty="0"/>
              <a:t> annual or 2.5 </a:t>
            </a:r>
            <a:r>
              <a:rPr lang="en-US" dirty="0" err="1"/>
              <a:t>Sv</a:t>
            </a:r>
            <a:r>
              <a:rPr lang="en-US" dirty="0"/>
              <a:t> lifetime limit</a:t>
            </a:r>
          </a:p>
          <a:p>
            <a:pPr lvl="2"/>
            <a:r>
              <a:rPr lang="en-US" dirty="0"/>
              <a:t>Assumes 50 </a:t>
            </a:r>
            <a:r>
              <a:rPr lang="en-US" dirty="0" err="1"/>
              <a:t>yr</a:t>
            </a:r>
            <a:r>
              <a:rPr lang="en-US" dirty="0"/>
              <a:t> career</a:t>
            </a:r>
          </a:p>
          <a:p>
            <a:pPr lvl="1"/>
            <a:r>
              <a:rPr lang="en-US" dirty="0"/>
              <a:t>Corresponds to approx. </a:t>
            </a:r>
            <a:r>
              <a:rPr lang="en-US" b="1" i="1" dirty="0"/>
              <a:t>5% lifetime risk</a:t>
            </a:r>
          </a:p>
          <a:p>
            <a:endParaRPr lang="en-US" dirty="0"/>
          </a:p>
        </p:txBody>
      </p:sp>
      <p:sp>
        <p:nvSpPr>
          <p:cNvPr id="8" name="Text Placeholder 7"/>
          <p:cNvSpPr>
            <a:spLocks noGrp="1"/>
          </p:cNvSpPr>
          <p:nvPr>
            <p:ph type="body" sz="quarter" idx="3"/>
          </p:nvPr>
        </p:nvSpPr>
        <p:spPr/>
        <p:txBody>
          <a:bodyPr/>
          <a:lstStyle/>
          <a:p>
            <a:r>
              <a:rPr lang="en-US" i="1" dirty="0"/>
              <a:t>Fatal accidents </a:t>
            </a:r>
            <a:r>
              <a:rPr lang="en-US" dirty="0"/>
              <a:t>in other occupations</a:t>
            </a:r>
          </a:p>
        </p:txBody>
      </p:sp>
      <p:sp>
        <p:nvSpPr>
          <p:cNvPr id="9" name="Content Placeholder 8"/>
          <p:cNvSpPr>
            <a:spLocks noGrp="1"/>
          </p:cNvSpPr>
          <p:nvPr>
            <p:ph sz="quarter" idx="4"/>
          </p:nvPr>
        </p:nvSpPr>
        <p:spPr/>
        <p:txBody>
          <a:bodyPr>
            <a:normAutofit fontScale="62500" lnSpcReduction="20000"/>
          </a:bodyPr>
          <a:lstStyle/>
          <a:p>
            <a:pPr fontAlgn="base"/>
            <a:r>
              <a:rPr lang="en-US" dirty="0"/>
              <a:t>“Safe” occupations: risk &lt;10</a:t>
            </a:r>
            <a:r>
              <a:rPr lang="en-US" baseline="30000" dirty="0"/>
              <a:t>-4</a:t>
            </a:r>
            <a:r>
              <a:rPr lang="en-US" dirty="0"/>
              <a:t>/</a:t>
            </a:r>
            <a:r>
              <a:rPr lang="en-US" dirty="0" err="1"/>
              <a:t>yr</a:t>
            </a:r>
            <a:r>
              <a:rPr lang="en-US" dirty="0"/>
              <a:t> </a:t>
            </a:r>
          </a:p>
          <a:p>
            <a:pPr lvl="1" fontAlgn="base"/>
            <a:r>
              <a:rPr lang="en-US" dirty="0"/>
              <a:t>Lifetime risk approx. 1 %</a:t>
            </a:r>
          </a:p>
          <a:p>
            <a:pPr lvl="1" fontAlgn="base"/>
            <a:r>
              <a:rPr lang="en-US" dirty="0"/>
              <a:t>All known radiation occupations (0.25x10</a:t>
            </a:r>
            <a:r>
              <a:rPr lang="en-US" baseline="30000" dirty="0"/>
              <a:t>-4</a:t>
            </a:r>
            <a:r>
              <a:rPr lang="en-US" dirty="0"/>
              <a:t>)</a:t>
            </a:r>
          </a:p>
          <a:p>
            <a:pPr lvl="1" fontAlgn="base"/>
            <a:r>
              <a:rPr lang="en-US" dirty="0"/>
              <a:t>“given the </a:t>
            </a:r>
            <a:r>
              <a:rPr lang="en-US" b="1" i="1" dirty="0"/>
              <a:t>exceptional character of space travel</a:t>
            </a:r>
            <a:r>
              <a:rPr lang="en-US" dirty="0"/>
              <a:t>, comparison with the safest occupations on the ground seems unreasonable.”</a:t>
            </a:r>
          </a:p>
          <a:p>
            <a:pPr fontAlgn="base"/>
            <a:r>
              <a:rPr lang="en-US" dirty="0"/>
              <a:t>“More Hazardous”: risk &gt;10</a:t>
            </a:r>
            <a:r>
              <a:rPr lang="en-US" baseline="30000" dirty="0"/>
              <a:t>-3</a:t>
            </a:r>
            <a:r>
              <a:rPr lang="en-US" dirty="0"/>
              <a:t>/</a:t>
            </a:r>
            <a:r>
              <a:rPr lang="en-US" dirty="0" err="1"/>
              <a:t>yr</a:t>
            </a:r>
            <a:endParaRPr lang="en-US" dirty="0"/>
          </a:p>
          <a:p>
            <a:pPr lvl="1" fontAlgn="base"/>
            <a:r>
              <a:rPr lang="en-US" dirty="0"/>
              <a:t>Lifetime risk &gt;5%</a:t>
            </a:r>
          </a:p>
          <a:p>
            <a:pPr lvl="1" fontAlgn="base"/>
            <a:r>
              <a:rPr lang="en-US" dirty="0"/>
              <a:t>“Comparison of the radiation risks with the most hazardous occupations...is also unreasonable because crew members have </a:t>
            </a:r>
            <a:r>
              <a:rPr lang="en-US" b="1" i="1" dirty="0"/>
              <a:t>other additional risks to face</a:t>
            </a:r>
            <a:r>
              <a:rPr lang="en-US" dirty="0"/>
              <a:t>.”</a:t>
            </a:r>
          </a:p>
          <a:p>
            <a:pPr fontAlgn="base"/>
            <a:r>
              <a:rPr lang="en-US" dirty="0"/>
              <a:t>“Less Safe” occupations: risk 10</a:t>
            </a:r>
            <a:r>
              <a:rPr lang="en-US" baseline="30000" dirty="0"/>
              <a:t>-4 </a:t>
            </a:r>
            <a:r>
              <a:rPr lang="en-US" dirty="0"/>
              <a:t>– 10</a:t>
            </a:r>
            <a:r>
              <a:rPr lang="en-US" baseline="30000" dirty="0"/>
              <a:t>-3</a:t>
            </a:r>
            <a:r>
              <a:rPr lang="en-US" dirty="0"/>
              <a:t>/</a:t>
            </a:r>
            <a:r>
              <a:rPr lang="en-US" dirty="0" err="1"/>
              <a:t>yr</a:t>
            </a:r>
            <a:endParaRPr lang="en-US" dirty="0"/>
          </a:p>
          <a:p>
            <a:pPr lvl="1" fontAlgn="base"/>
            <a:r>
              <a:rPr lang="en-US" dirty="0"/>
              <a:t>Lifetime risk approx. </a:t>
            </a:r>
            <a:r>
              <a:rPr lang="en-US" b="1" dirty="0"/>
              <a:t>2-5%</a:t>
            </a:r>
          </a:p>
          <a:p>
            <a:pPr lvl="1" fontAlgn="base"/>
            <a:r>
              <a:rPr lang="en-US" dirty="0"/>
              <a:t>“comparison... with the middle group of "less safe" occupations with lifetime risks of </a:t>
            </a:r>
            <a:r>
              <a:rPr lang="en-US" b="1" i="1" dirty="0"/>
              <a:t>about three percent </a:t>
            </a:r>
            <a:r>
              <a:rPr lang="en-US" dirty="0"/>
              <a:t>seems the most reasonable.”</a:t>
            </a:r>
          </a:p>
        </p:txBody>
      </p:sp>
      <p:sp>
        <p:nvSpPr>
          <p:cNvPr id="10" name="Slide Number Placeholder 9"/>
          <p:cNvSpPr>
            <a:spLocks noGrp="1"/>
          </p:cNvSpPr>
          <p:nvPr>
            <p:ph type="sldNum" sz="quarter" idx="12"/>
          </p:nvPr>
        </p:nvSpPr>
        <p:spPr/>
        <p:txBody>
          <a:bodyPr/>
          <a:lstStyle/>
          <a:p>
            <a:fld id="{829E4A2A-790B-4457-A180-217E99615599}" type="slidenum">
              <a:rPr lang="en-US" smtClean="0"/>
              <a:t>22</a:t>
            </a:fld>
            <a:endParaRPr lang="en-US"/>
          </a:p>
        </p:txBody>
      </p:sp>
      <p:sp>
        <p:nvSpPr>
          <p:cNvPr id="12" name="Rectangle 11">
            <a:extLst>
              <a:ext uri="{FF2B5EF4-FFF2-40B4-BE49-F238E27FC236}">
                <a16:creationId xmlns:a16="http://schemas.microsoft.com/office/drawing/2014/main" id="{3C97C4B5-52CA-4722-A8A9-A9D67A46FDD6}"/>
              </a:ext>
            </a:extLst>
          </p:cNvPr>
          <p:cNvSpPr/>
          <p:nvPr/>
        </p:nvSpPr>
        <p:spPr>
          <a:xfrm>
            <a:off x="218831" y="5987018"/>
            <a:ext cx="11134969" cy="369332"/>
          </a:xfrm>
          <a:prstGeom prst="rect">
            <a:avLst/>
          </a:prstGeom>
        </p:spPr>
        <p:txBody>
          <a:bodyPr wrap="square">
            <a:spAutoFit/>
          </a:bodyPr>
          <a:lstStyle/>
          <a:p>
            <a:pPr marL="0" lvl="1">
              <a:lnSpc>
                <a:spcPct val="90000"/>
              </a:lnSpc>
              <a:spcBef>
                <a:spcPts val="200"/>
              </a:spcBef>
              <a:spcAft>
                <a:spcPts val="400"/>
              </a:spcAft>
              <a:buClr>
                <a:srgbClr val="E48312"/>
              </a:buClr>
            </a:pPr>
            <a:r>
              <a:rPr lang="en-US" sz="1000" dirty="0">
                <a:solidFill>
                  <a:schemeClr val="bg1"/>
                </a:solidFill>
              </a:rPr>
              <a:t>NCRP Report 98: Guidance on Radiation Received in Space Activities: Recommendations of the National Council on Radiation Protection and Measurements. Bethesda, </a:t>
            </a:r>
            <a:r>
              <a:rPr lang="en-US" sz="1000" dirty="0" err="1">
                <a:solidFill>
                  <a:schemeClr val="bg1"/>
                </a:solidFill>
              </a:rPr>
              <a:t>Md</a:t>
            </a:r>
            <a:r>
              <a:rPr lang="en-US" sz="1000" dirty="0">
                <a:solidFill>
                  <a:schemeClr val="bg1"/>
                </a:solidFill>
              </a:rPr>
              <a:t>: National Council on Radiation Protection and Measurements; 1989.</a:t>
            </a:r>
          </a:p>
        </p:txBody>
      </p:sp>
    </p:spTree>
    <p:extLst>
      <p:ext uri="{BB962C8B-B14F-4D97-AF65-F5344CB8AC3E}">
        <p14:creationId xmlns:p14="http://schemas.microsoft.com/office/powerpoint/2010/main" val="1182143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1995 NASA Standard 3000 Vol 1 Rev B</a:t>
            </a:r>
          </a:p>
        </p:txBody>
      </p:sp>
      <p:sp>
        <p:nvSpPr>
          <p:cNvPr id="3" name="Content Placeholder 2"/>
          <p:cNvSpPr>
            <a:spLocks noGrp="1"/>
          </p:cNvSpPr>
          <p:nvPr>
            <p:ph idx="1"/>
          </p:nvPr>
        </p:nvSpPr>
        <p:spPr/>
        <p:txBody>
          <a:bodyPr>
            <a:normAutofit/>
          </a:bodyPr>
          <a:lstStyle/>
          <a:p>
            <a:r>
              <a:rPr lang="en-US" dirty="0"/>
              <a:t>Figure 5.7.2.2.1-1 Ionizing Radiation Exposure Limits for Spaceflight</a:t>
            </a:r>
          </a:p>
        </p:txBody>
      </p:sp>
      <p:sp>
        <p:nvSpPr>
          <p:cNvPr id="4" name="Slide Number Placeholder 3"/>
          <p:cNvSpPr>
            <a:spLocks noGrp="1"/>
          </p:cNvSpPr>
          <p:nvPr>
            <p:ph type="sldNum" sz="quarter" idx="12"/>
          </p:nvPr>
        </p:nvSpPr>
        <p:spPr/>
        <p:txBody>
          <a:bodyPr/>
          <a:lstStyle/>
          <a:p>
            <a:fld id="{829E4A2A-790B-4457-A180-217E99615599}" type="slidenum">
              <a:rPr lang="en-US" smtClean="0"/>
              <a:t>23</a:t>
            </a:fld>
            <a:endParaRPr lang="en-US"/>
          </a:p>
        </p:txBody>
      </p:sp>
      <p:sp>
        <p:nvSpPr>
          <p:cNvPr id="5" name="Content Placeholder 4"/>
          <p:cNvSpPr>
            <a:spLocks noGrp="1"/>
          </p:cNvSpPr>
          <p:nvPr>
            <p:ph sz="half" idx="4294967295"/>
          </p:nvPr>
        </p:nvSpPr>
        <p:spPr>
          <a:xfrm>
            <a:off x="838198" y="4825604"/>
            <a:ext cx="10515600" cy="1532334"/>
          </a:xfrm>
        </p:spPr>
        <p:txBody>
          <a:bodyPr>
            <a:normAutofit fontScale="40000" lnSpcReduction="20000"/>
          </a:bodyPr>
          <a:lstStyle/>
          <a:p>
            <a:pPr>
              <a:lnSpc>
                <a:spcPct val="120000"/>
              </a:lnSpc>
            </a:pPr>
            <a:r>
              <a:rPr lang="en-US" sz="2300" dirty="0"/>
              <a:t>FOOTNOTES:</a:t>
            </a:r>
          </a:p>
          <a:p>
            <a:pPr lvl="1">
              <a:lnSpc>
                <a:spcPct val="120000"/>
              </a:lnSpc>
            </a:pPr>
            <a:r>
              <a:rPr lang="en-US" dirty="0"/>
              <a:t>These space flight crew ionizing radiation dose-equivalent limits, recommended to NASA by the National Council on Radiation Protection and Measurement, (Guidance on Radiation Received in Space Activities-NCRP Report No. 98, July 31, 1989) have been legally adopted as the Agency's supplementary standard in accordance with 29 CFR 1960.18.</a:t>
            </a:r>
          </a:p>
          <a:p>
            <a:pPr lvl="1">
              <a:lnSpc>
                <a:spcPct val="120000"/>
              </a:lnSpc>
            </a:pPr>
            <a:r>
              <a:rPr lang="en-US" dirty="0"/>
              <a:t>This table is expressed in conventional units due to common usage by the discipline. The SI unit is Sievert (</a:t>
            </a:r>
            <a:r>
              <a:rPr lang="en-US" dirty="0" err="1"/>
              <a:t>Sv</a:t>
            </a:r>
            <a:r>
              <a:rPr lang="en-US" dirty="0"/>
              <a:t>), which is equivalent to 100 rem.</a:t>
            </a:r>
          </a:p>
          <a:p>
            <a:pPr lvl="1">
              <a:lnSpc>
                <a:spcPct val="120000"/>
              </a:lnSpc>
            </a:pPr>
            <a:r>
              <a:rPr lang="en-US" dirty="0"/>
              <a:t>The career depth dose-equivalent limit as based upon a </a:t>
            </a:r>
            <a:r>
              <a:rPr lang="en-US" b="1" i="1" dirty="0">
                <a:solidFill>
                  <a:schemeClr val="tx1"/>
                </a:solidFill>
                <a:effectLst>
                  <a:outerShdw blurRad="38100" dist="38100" dir="2700000" algn="tl">
                    <a:srgbClr val="000000">
                      <a:alpha val="43137"/>
                    </a:srgbClr>
                  </a:outerShdw>
                </a:effectLst>
                <a:highlight>
                  <a:srgbClr val="FFFF00"/>
                </a:highlight>
              </a:rPr>
              <a:t>maximum 3 percent lifetime excess risk of cancer mortality</a:t>
            </a:r>
            <a:r>
              <a:rPr lang="en-US" dirty="0"/>
              <a:t>. The total dose-equivalent yielding this risk depends on sex and age at start of exposure. The career dose-equivalent limit is approximately equal to:</a:t>
            </a:r>
          </a:p>
          <a:p>
            <a:pPr lvl="2">
              <a:lnSpc>
                <a:spcPct val="120000"/>
              </a:lnSpc>
            </a:pPr>
            <a:r>
              <a:rPr lang="en-US" dirty="0"/>
              <a:t>200 + 7.5 (age - 30) rem for males (up to 400 rem maximum)</a:t>
            </a:r>
          </a:p>
          <a:p>
            <a:pPr lvl="2">
              <a:lnSpc>
                <a:spcPct val="120000"/>
              </a:lnSpc>
            </a:pPr>
            <a:r>
              <a:rPr lang="en-US" dirty="0"/>
              <a:t>200 + 7.5 (age - 38) rem for females (up to 400 rem maximum)</a:t>
            </a:r>
          </a:p>
          <a:p>
            <a:pPr>
              <a:lnSpc>
                <a:spcPct val="120000"/>
              </a:lnSpc>
            </a:pPr>
            <a:r>
              <a:rPr lang="en-US" sz="2300" dirty="0"/>
              <a:t>Reference: NASA CR-3855, Vol. II, </a:t>
            </a:r>
            <a:r>
              <a:rPr lang="en-US" sz="2300" dirty="0" err="1"/>
              <a:t>Raasch</a:t>
            </a:r>
            <a:r>
              <a:rPr lang="en-US" sz="2300" dirty="0"/>
              <a:t>, R. F., </a:t>
            </a:r>
            <a:r>
              <a:rPr lang="en-US" sz="2300" dirty="0" err="1"/>
              <a:t>Peercy</a:t>
            </a:r>
            <a:r>
              <a:rPr lang="en-US" sz="2300" dirty="0"/>
              <a:t>, R. L., and </a:t>
            </a:r>
            <a:r>
              <a:rPr lang="en-US" sz="2300" dirty="0" err="1"/>
              <a:t>Rockoff</a:t>
            </a:r>
            <a:r>
              <a:rPr lang="en-US" sz="2300" dirty="0"/>
              <a:t>, L. A., Space Station Crew Safety Alternatives Study, Final Report Vol. II - Threat Development, Rockwell International, NASA - </a:t>
            </a:r>
            <a:r>
              <a:rPr lang="en-US" sz="2300" dirty="0" err="1"/>
              <a:t>LaRC</a:t>
            </a:r>
            <a:r>
              <a:rPr lang="en-US" sz="2300" dirty="0"/>
              <a:t>, 6-85 Table 7-3; NASA-STD-3000 - 416</a:t>
            </a:r>
          </a:p>
        </p:txBody>
      </p:sp>
      <p:pic>
        <p:nvPicPr>
          <p:cNvPr id="8" name="Picture 7"/>
          <p:cNvPicPr>
            <a:picLocks noChangeAspect="1"/>
          </p:cNvPicPr>
          <p:nvPr/>
        </p:nvPicPr>
        <p:blipFill>
          <a:blip r:embed="rId2"/>
          <a:stretch>
            <a:fillRect/>
          </a:stretch>
        </p:blipFill>
        <p:spPr>
          <a:xfrm>
            <a:off x="3206323" y="2337254"/>
            <a:ext cx="5779351" cy="2578044"/>
          </a:xfrm>
          <a:prstGeom prst="rect">
            <a:avLst/>
          </a:prstGeom>
          <a:ln>
            <a:solidFill>
              <a:srgbClr val="8598B1"/>
            </a:solidFill>
          </a:ln>
        </p:spPr>
      </p:pic>
      <p:sp>
        <p:nvSpPr>
          <p:cNvPr id="7" name="Content Placeholder 4"/>
          <p:cNvSpPr txBox="1">
            <a:spLocks/>
          </p:cNvSpPr>
          <p:nvPr/>
        </p:nvSpPr>
        <p:spPr>
          <a:xfrm>
            <a:off x="8985674" y="3049613"/>
            <a:ext cx="2464646" cy="5520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bg1"/>
                </a:solidFill>
              </a:rPr>
              <a:t>*NCRP Report No 98 numbers expressed in Rem </a:t>
            </a:r>
          </a:p>
          <a:p>
            <a:endParaRPr lang="en-US" sz="1600" dirty="0">
              <a:solidFill>
                <a:schemeClr val="bg1"/>
              </a:solidFill>
            </a:endParaRPr>
          </a:p>
        </p:txBody>
      </p:sp>
    </p:spTree>
    <p:extLst>
      <p:ext uri="{BB962C8B-B14F-4D97-AF65-F5344CB8AC3E}">
        <p14:creationId xmlns:p14="http://schemas.microsoft.com/office/powerpoint/2010/main" val="3385415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2000 NCRP Report No. 132</a:t>
            </a:r>
            <a:br>
              <a:rPr lang="en-US" dirty="0"/>
            </a:br>
            <a:r>
              <a:rPr lang="en-US" sz="3100" i="1" dirty="0"/>
              <a:t>Radiation Protection Guidance for Activities in Low-Earth Orbit</a:t>
            </a:r>
            <a:endParaRPr lang="en-US" sz="3600" i="1" dirty="0"/>
          </a:p>
        </p:txBody>
      </p:sp>
      <p:sp>
        <p:nvSpPr>
          <p:cNvPr id="3" name="Content Placeholder 2"/>
          <p:cNvSpPr>
            <a:spLocks noGrp="1"/>
          </p:cNvSpPr>
          <p:nvPr>
            <p:ph sz="half" idx="1"/>
          </p:nvPr>
        </p:nvSpPr>
        <p:spPr/>
        <p:txBody>
          <a:bodyPr>
            <a:normAutofit fontScale="92500" lnSpcReduction="20000"/>
          </a:bodyPr>
          <a:lstStyle/>
          <a:p>
            <a:pPr fontAlgn="base"/>
            <a:r>
              <a:rPr lang="en-US"/>
              <a:t>Changes in knowledge and terrestrial guidance</a:t>
            </a:r>
          </a:p>
          <a:p>
            <a:pPr lvl="1" fontAlgn="base"/>
            <a:r>
              <a:rPr lang="en-US"/>
              <a:t>Increased fatal cancer risk estimates</a:t>
            </a:r>
          </a:p>
          <a:p>
            <a:pPr lvl="2" fontAlgn="base"/>
            <a:r>
              <a:rPr lang="en-US" b="1" i="1"/>
              <a:t>Pierce et al. (1996)</a:t>
            </a:r>
            <a:r>
              <a:rPr lang="en-US"/>
              <a:t> </a:t>
            </a:r>
            <a:r>
              <a:rPr lang="en-US" b="1" i="1"/>
              <a:t>cancer mortality estimates </a:t>
            </a:r>
          </a:p>
          <a:p>
            <a:pPr lvl="3" fontAlgn="base"/>
            <a:r>
              <a:rPr lang="en-US" b="1" i="1"/>
              <a:t>4x10</a:t>
            </a:r>
            <a:r>
              <a:rPr lang="en-US" b="1" i="1" baseline="30000"/>
              <a:t>-2</a:t>
            </a:r>
            <a:r>
              <a:rPr lang="en-US" b="1" i="1"/>
              <a:t>/Sv </a:t>
            </a:r>
            <a:r>
              <a:rPr lang="en-US"/>
              <a:t>for low-dose and low-dose-rate exposure in an </a:t>
            </a:r>
            <a:r>
              <a:rPr lang="en-US" b="1" i="1"/>
              <a:t>adult worker population</a:t>
            </a:r>
            <a:r>
              <a:rPr lang="en-US"/>
              <a:t> </a:t>
            </a:r>
          </a:p>
          <a:p>
            <a:pPr lvl="1" fontAlgn="base"/>
            <a:r>
              <a:rPr lang="en-US"/>
              <a:t>New, more restrictive terrestrial limits issued</a:t>
            </a:r>
          </a:p>
          <a:p>
            <a:pPr lvl="2" fontAlgn="base"/>
            <a:r>
              <a:rPr lang="en-US"/>
              <a:t>Changed risk estimates using NCRP methodology (NCRP Report No. 116, 1993)</a:t>
            </a:r>
          </a:p>
          <a:p>
            <a:pPr lvl="3" fontAlgn="base"/>
            <a:r>
              <a:rPr lang="en-US"/>
              <a:t>ICRP: 20 mSv/yr averaged over 5 yr </a:t>
            </a:r>
            <a:r>
              <a:rPr lang="en-US">
                <a:sym typeface="Wingdings" panose="05000000000000000000" pitchFamily="2" charset="2"/>
              </a:rPr>
              <a:t></a:t>
            </a:r>
            <a:r>
              <a:rPr lang="en-US"/>
              <a:t> 3-4% maximum lifetime risk </a:t>
            </a:r>
          </a:p>
          <a:p>
            <a:pPr lvl="3" fontAlgn="base"/>
            <a:r>
              <a:rPr lang="en-US"/>
              <a:t>NCRP: 50 mSv/yr; Age x 10 mSv cumulative </a:t>
            </a:r>
            <a:r>
              <a:rPr lang="en-US">
                <a:sym typeface="Wingdings" panose="05000000000000000000" pitchFamily="2" charset="2"/>
              </a:rPr>
              <a:t> approx. </a:t>
            </a:r>
            <a:r>
              <a:rPr lang="en-US"/>
              <a:t>3% maximum lifetime risk</a:t>
            </a:r>
            <a:endParaRPr lang="en-US" dirty="0"/>
          </a:p>
        </p:txBody>
      </p:sp>
      <p:sp>
        <p:nvSpPr>
          <p:cNvPr id="6" name="Content Placeholder 5"/>
          <p:cNvSpPr>
            <a:spLocks noGrp="1"/>
          </p:cNvSpPr>
          <p:nvPr>
            <p:ph sz="half" idx="2"/>
          </p:nvPr>
        </p:nvSpPr>
        <p:spPr/>
        <p:txBody>
          <a:bodyPr>
            <a:normAutofit fontScale="92500" lnSpcReduction="20000"/>
          </a:bodyPr>
          <a:lstStyle/>
          <a:p>
            <a:pPr fontAlgn="base"/>
            <a:r>
              <a:rPr lang="en-US"/>
              <a:t>“Simply ensuring that limits are not exceeded is inadequate radiation protection policy in space as it is on the ground.”</a:t>
            </a:r>
          </a:p>
          <a:p>
            <a:pPr lvl="1" fontAlgn="base"/>
            <a:r>
              <a:rPr lang="en-US"/>
              <a:t>Principles of radiation protection</a:t>
            </a:r>
          </a:p>
          <a:p>
            <a:pPr lvl="2" fontAlgn="base"/>
            <a:r>
              <a:rPr lang="en-US"/>
              <a:t>Justification</a:t>
            </a:r>
          </a:p>
          <a:p>
            <a:pPr lvl="3" fontAlgn="base"/>
            <a:r>
              <a:rPr lang="en-US"/>
              <a:t>Expected </a:t>
            </a:r>
            <a:r>
              <a:rPr lang="en-US" b="1" i="1"/>
              <a:t>societal benefit</a:t>
            </a:r>
            <a:r>
              <a:rPr lang="en-US"/>
              <a:t> outweighs </a:t>
            </a:r>
            <a:r>
              <a:rPr lang="en-US" b="1" i="1"/>
              <a:t>societal costs</a:t>
            </a:r>
          </a:p>
          <a:p>
            <a:pPr lvl="2" fontAlgn="base"/>
            <a:r>
              <a:rPr lang="en-US"/>
              <a:t>ALARA</a:t>
            </a:r>
          </a:p>
          <a:p>
            <a:pPr lvl="3" fontAlgn="base"/>
            <a:r>
              <a:rPr lang="en-US"/>
              <a:t>“Appropriate balance between the dose averted and the mission objectives.”</a:t>
            </a:r>
          </a:p>
          <a:p>
            <a:pPr lvl="3" fontAlgn="base"/>
            <a:r>
              <a:rPr lang="en-US"/>
              <a:t>Economic and social factors</a:t>
            </a:r>
          </a:p>
          <a:p>
            <a:pPr lvl="2" fontAlgn="base"/>
            <a:r>
              <a:rPr lang="en-US"/>
              <a:t>Limitation</a:t>
            </a:r>
          </a:p>
          <a:p>
            <a:pPr lvl="3" fontAlgn="base"/>
            <a:r>
              <a:rPr lang="en-US"/>
              <a:t>Ensure acceptable levels of risk are not exceeded</a:t>
            </a:r>
          </a:p>
          <a:p>
            <a:endParaRPr lang="en-US" dirty="0"/>
          </a:p>
        </p:txBody>
      </p:sp>
      <p:sp>
        <p:nvSpPr>
          <p:cNvPr id="4" name="Slide Number Placeholder 3"/>
          <p:cNvSpPr>
            <a:spLocks noGrp="1"/>
          </p:cNvSpPr>
          <p:nvPr>
            <p:ph type="sldNum" sz="quarter" idx="12"/>
          </p:nvPr>
        </p:nvSpPr>
        <p:spPr/>
        <p:txBody>
          <a:bodyPr/>
          <a:lstStyle/>
          <a:p>
            <a:fld id="{829E4A2A-790B-4457-A180-217E99615599}" type="slidenum">
              <a:rPr lang="en-US" smtClean="0"/>
              <a:t>24</a:t>
            </a:fld>
            <a:endParaRPr lang="en-US"/>
          </a:p>
        </p:txBody>
      </p:sp>
    </p:spTree>
    <p:extLst>
      <p:ext uri="{BB962C8B-B14F-4D97-AF65-F5344CB8AC3E}">
        <p14:creationId xmlns:p14="http://schemas.microsoft.com/office/powerpoint/2010/main" val="2383744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r>
              <a:rPr lang="en-US" sz="4000" dirty="0"/>
              <a:t>2000 NCRP Report No. 132</a:t>
            </a:r>
            <a:br>
              <a:rPr lang="en-US" dirty="0"/>
            </a:br>
            <a:r>
              <a:rPr lang="en-US" sz="2800" dirty="0"/>
              <a:t>Radiation Protection Guidance for Activities in Low-Earth Orbit</a:t>
            </a:r>
            <a:endParaRPr lang="en-US" dirty="0"/>
          </a:p>
        </p:txBody>
      </p:sp>
      <p:sp>
        <p:nvSpPr>
          <p:cNvPr id="3" name="Content Placeholder 2"/>
          <p:cNvSpPr>
            <a:spLocks noGrp="1"/>
          </p:cNvSpPr>
          <p:nvPr>
            <p:ph idx="1"/>
          </p:nvPr>
        </p:nvSpPr>
        <p:spPr>
          <a:xfrm>
            <a:off x="838200" y="1825625"/>
            <a:ext cx="10515600" cy="4211637"/>
          </a:xfrm>
        </p:spPr>
        <p:txBody>
          <a:bodyPr>
            <a:normAutofit/>
          </a:bodyPr>
          <a:lstStyle/>
          <a:p>
            <a:r>
              <a:rPr lang="en-US" dirty="0"/>
              <a:t>NCRP 98 methodology determined 3% excess mortality based on 2 comparisons</a:t>
            </a:r>
          </a:p>
          <a:p>
            <a:pPr lvl="1"/>
            <a:r>
              <a:rPr lang="en-US" dirty="0"/>
              <a:t>Terrestrial radiation workers</a:t>
            </a:r>
          </a:p>
          <a:p>
            <a:pPr lvl="1"/>
            <a:r>
              <a:rPr lang="en-US" dirty="0"/>
              <a:t>Fatal accidents for “less-safe” industries</a:t>
            </a:r>
          </a:p>
          <a:p>
            <a:pPr lvl="2"/>
            <a:r>
              <a:rPr lang="en-US" dirty="0"/>
              <a:t>Reinforced 1st approach</a:t>
            </a:r>
          </a:p>
          <a:p>
            <a:r>
              <a:rPr lang="en-US" dirty="0"/>
              <a:t>Accident rate dropped substantially since previous recommendations</a:t>
            </a:r>
          </a:p>
          <a:p>
            <a:pPr lvl="1"/>
            <a:r>
              <a:rPr lang="en-US" dirty="0"/>
              <a:t>Still useful for perspective</a:t>
            </a:r>
          </a:p>
          <a:p>
            <a:pPr lvl="1"/>
            <a:r>
              <a:rPr lang="en-US" dirty="0"/>
              <a:t>“The NCRP now considers the comparison with lifetime risks associated with the occupational exposure limits recommended for workers on the ground to be the most direct and the most valid”</a:t>
            </a:r>
          </a:p>
        </p:txBody>
      </p:sp>
      <p:sp>
        <p:nvSpPr>
          <p:cNvPr id="4" name="Slide Number Placeholder 3"/>
          <p:cNvSpPr>
            <a:spLocks noGrp="1"/>
          </p:cNvSpPr>
          <p:nvPr>
            <p:ph type="sldNum" sz="quarter" idx="12"/>
          </p:nvPr>
        </p:nvSpPr>
        <p:spPr>
          <a:xfrm>
            <a:off x="8610600" y="6356350"/>
            <a:ext cx="2743200" cy="365125"/>
          </a:xfrm>
        </p:spPr>
        <p:txBody>
          <a:bodyPr/>
          <a:lstStyle/>
          <a:p>
            <a:fld id="{829E4A2A-790B-4457-A180-217E99615599}" type="slidenum">
              <a:rPr lang="en-US" smtClean="0"/>
              <a:pPr/>
              <a:t>25</a:t>
            </a:fld>
            <a:endParaRPr lang="en-US"/>
          </a:p>
        </p:txBody>
      </p:sp>
    </p:spTree>
    <p:extLst>
      <p:ext uri="{BB962C8B-B14F-4D97-AF65-F5344CB8AC3E}">
        <p14:creationId xmlns:p14="http://schemas.microsoft.com/office/powerpoint/2010/main" val="3995942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10368"/>
            <a:ext cx="10515600" cy="1325563"/>
          </a:xfrm>
        </p:spPr>
        <p:txBody>
          <a:bodyPr>
            <a:normAutofit/>
          </a:bodyPr>
          <a:lstStyle/>
          <a:p>
            <a:r>
              <a:rPr lang="en-US" sz="4000" dirty="0"/>
              <a:t>Space &amp; Life Sciences Directorate Change Request (August 2001)</a:t>
            </a:r>
          </a:p>
        </p:txBody>
      </p:sp>
      <p:sp>
        <p:nvSpPr>
          <p:cNvPr id="3" name="Content Placeholder 2"/>
          <p:cNvSpPr>
            <a:spLocks noGrp="1"/>
          </p:cNvSpPr>
          <p:nvPr>
            <p:ph idx="1"/>
          </p:nvPr>
        </p:nvSpPr>
        <p:spPr>
          <a:xfrm>
            <a:off x="838200" y="1825625"/>
            <a:ext cx="10515600" cy="4211637"/>
          </a:xfrm>
        </p:spPr>
        <p:txBody>
          <a:bodyPr>
            <a:normAutofit fontScale="62500" lnSpcReduction="20000"/>
          </a:bodyPr>
          <a:lstStyle/>
          <a:p>
            <a:pPr>
              <a:lnSpc>
                <a:spcPct val="120000"/>
              </a:lnSpc>
            </a:pPr>
            <a:r>
              <a:rPr lang="en-US" dirty="0"/>
              <a:t>Describes justification and motivations</a:t>
            </a:r>
          </a:p>
          <a:p>
            <a:pPr lvl="1">
              <a:lnSpc>
                <a:spcPct val="120000"/>
              </a:lnSpc>
            </a:pPr>
            <a:r>
              <a:rPr lang="en-US" dirty="0"/>
              <a:t>“ALARA is a legal requirement for radiation protection of astronauts. The goal of this evaluation is to ensure that there is a reasonable rationale for selecting that astronaut, when doing so would push that candidate's excess lifetime risk above the Administrative Guidelines. An increase in excess fatal cancer risk above 1% exceeds what is reasonably achievable for LEO operations. Motivations for implementing these ALARA approaches include:</a:t>
            </a:r>
          </a:p>
          <a:p>
            <a:pPr lvl="2">
              <a:lnSpc>
                <a:spcPct val="120000"/>
              </a:lnSpc>
            </a:pPr>
            <a:r>
              <a:rPr lang="en-US" dirty="0"/>
              <a:t>Methods used to project cancer risks in low Earth orbit (LEO) are estimated to have an uncertainty of ± 300% and may not be conservative.</a:t>
            </a:r>
          </a:p>
          <a:p>
            <a:pPr lvl="2">
              <a:lnSpc>
                <a:spcPct val="120000"/>
              </a:lnSpc>
            </a:pPr>
            <a:r>
              <a:rPr lang="en-US" dirty="0"/>
              <a:t>Historical data in LEO, shows that 0.2 </a:t>
            </a:r>
            <a:r>
              <a:rPr lang="en-US" dirty="0" err="1"/>
              <a:t>Sv</a:t>
            </a:r>
            <a:r>
              <a:rPr lang="en-US" dirty="0"/>
              <a:t> effective doses are reasonably achievable for long duration space-flights in the ISS orbit.</a:t>
            </a:r>
          </a:p>
          <a:p>
            <a:pPr lvl="2">
              <a:lnSpc>
                <a:spcPct val="120000"/>
              </a:lnSpc>
            </a:pPr>
            <a:r>
              <a:rPr lang="en-US" dirty="0"/>
              <a:t>Fatality rates for the less safe industries from which the basis for 3% excess fatal cancer risk limit is derived, continue to improve making acceptable standards for risk limitation subject to change in the future.</a:t>
            </a:r>
          </a:p>
          <a:p>
            <a:pPr lvl="2">
              <a:lnSpc>
                <a:spcPct val="120000"/>
              </a:lnSpc>
            </a:pPr>
            <a:r>
              <a:rPr lang="en-US" dirty="0"/>
              <a:t>Increases in average life-span in the future will most likely lead to increases in lifetime cancer risks from radiation exposure.</a:t>
            </a:r>
          </a:p>
          <a:p>
            <a:pPr lvl="2">
              <a:lnSpc>
                <a:spcPct val="120000"/>
              </a:lnSpc>
            </a:pPr>
            <a:r>
              <a:rPr lang="en-US" dirty="0"/>
              <a:t>The total detriment from radiation exposures is not included in the current risk limits including hereditary effects and non-cancer mortality effects. Such effects may be added in future requirements.”</a:t>
            </a:r>
          </a:p>
          <a:p>
            <a:pPr lvl="1">
              <a:lnSpc>
                <a:spcPct val="120000"/>
              </a:lnSpc>
            </a:pPr>
            <a:r>
              <a:rPr lang="en-US" dirty="0"/>
              <a:t>“The NASA legal limits are accepted by the agency from recent recommendation changes by the NCRP”</a:t>
            </a:r>
          </a:p>
          <a:p>
            <a:pPr lvl="1">
              <a:lnSpc>
                <a:spcPct val="120000"/>
              </a:lnSpc>
            </a:pPr>
            <a:r>
              <a:rPr lang="en-US" dirty="0"/>
              <a:t>“Whereas monthly and annual limits primarily exist to prevent the short-term physiological effects of exposure, career limits exist to contain radiation risk within a 3% increased lifetime cancer mortality.”</a:t>
            </a:r>
          </a:p>
        </p:txBody>
      </p:sp>
      <p:sp>
        <p:nvSpPr>
          <p:cNvPr id="4" name="Slide Number Placeholder 3"/>
          <p:cNvSpPr>
            <a:spLocks noGrp="1"/>
          </p:cNvSpPr>
          <p:nvPr>
            <p:ph type="sldNum" sz="quarter" idx="12"/>
          </p:nvPr>
        </p:nvSpPr>
        <p:spPr>
          <a:xfrm>
            <a:off x="8610600" y="6356350"/>
            <a:ext cx="2743200" cy="365125"/>
          </a:xfrm>
        </p:spPr>
        <p:txBody>
          <a:bodyPr/>
          <a:lstStyle/>
          <a:p>
            <a:fld id="{829E4A2A-790B-4457-A180-217E99615599}" type="slidenum">
              <a:rPr lang="en-US" smtClean="0"/>
              <a:pPr/>
              <a:t>26</a:t>
            </a:fld>
            <a:endParaRPr lang="en-US"/>
          </a:p>
        </p:txBody>
      </p:sp>
      <p:sp>
        <p:nvSpPr>
          <p:cNvPr id="7" name="Rectangle 6"/>
          <p:cNvSpPr/>
          <p:nvPr/>
        </p:nvSpPr>
        <p:spPr>
          <a:xfrm>
            <a:off x="0" y="6448636"/>
            <a:ext cx="10198100" cy="230832"/>
          </a:xfrm>
          <a:prstGeom prst="rect">
            <a:avLst/>
          </a:prstGeom>
        </p:spPr>
        <p:txBody>
          <a:bodyPr wrap="square">
            <a:spAutoFit/>
          </a:bodyPr>
          <a:lstStyle/>
          <a:p>
            <a:pPr marL="0" lvl="1">
              <a:lnSpc>
                <a:spcPct val="90000"/>
              </a:lnSpc>
              <a:spcBef>
                <a:spcPts val="200"/>
              </a:spcBef>
              <a:spcAft>
                <a:spcPts val="400"/>
              </a:spcAft>
              <a:buClr>
                <a:srgbClr val="E48312"/>
              </a:buClr>
            </a:pPr>
            <a:r>
              <a:rPr lang="en-US" sz="1000" dirty="0"/>
              <a:t>CR #: SM-FI-0 1 0-1</a:t>
            </a:r>
          </a:p>
        </p:txBody>
      </p:sp>
    </p:spTree>
    <p:extLst>
      <p:ext uri="{BB962C8B-B14F-4D97-AF65-F5344CB8AC3E}">
        <p14:creationId xmlns:p14="http://schemas.microsoft.com/office/powerpoint/2010/main" val="2541920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2014 NASA Standard 3001 Vol 1 </a:t>
            </a:r>
            <a:r>
              <a:rPr lang="en-US" sz="4000" dirty="0" err="1"/>
              <a:t>RevA</a:t>
            </a:r>
            <a:br>
              <a:rPr lang="en-US" dirty="0"/>
            </a:br>
            <a:r>
              <a:rPr kumimoji="0" lang="en-US" sz="2000" b="0" i="0" u="none" strike="noStrike" kern="1200" cap="none" spc="0" normalizeH="0" baseline="0" noProof="0" dirty="0">
                <a:ln>
                  <a:noFill/>
                </a:ln>
                <a:solidFill>
                  <a:prstClr val="white"/>
                </a:solidFill>
                <a:effectLst/>
                <a:uLnTx/>
                <a:uFillTx/>
                <a:latin typeface="Bahnschrift" panose="020B0502040204020203" pitchFamily="34" charset="0"/>
                <a:ea typeface="+mj-ea"/>
                <a:cs typeface="+mj-cs"/>
              </a:rPr>
              <a:t>4.2.10 Space Permissible Exposure Limit for Space Flight Radiation Exposure Standard</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spcAft>
                <a:spcPts val="600"/>
              </a:spcAft>
            </a:pPr>
            <a:r>
              <a:rPr lang="en-US" sz="2000" b="1" dirty="0"/>
              <a:t>4.2.10.1</a:t>
            </a:r>
            <a:r>
              <a:rPr lang="en-US" sz="2000" dirty="0"/>
              <a:t> Planned career exposure to ionizing radiation </a:t>
            </a:r>
            <a:r>
              <a:rPr lang="en-US" sz="2000" b="1" i="1" dirty="0">
                <a:solidFill>
                  <a:schemeClr val="tx1"/>
                </a:solidFill>
                <a:effectLst>
                  <a:outerShdw blurRad="38100" dist="38100" dir="2700000" algn="tl">
                    <a:srgbClr val="000000">
                      <a:alpha val="43137"/>
                    </a:srgbClr>
                  </a:outerShdw>
                </a:effectLst>
                <a:highlight>
                  <a:srgbClr val="FFFF00"/>
                </a:highlight>
              </a:rPr>
              <a:t>shall not exceed 3 percent</a:t>
            </a:r>
            <a:r>
              <a:rPr lang="en-US" sz="2000" b="1" i="1" dirty="0"/>
              <a:t> </a:t>
            </a:r>
            <a:r>
              <a:rPr lang="en-US" sz="2000" dirty="0"/>
              <a:t>Risk of Exposure-Induced Death (REID) for cancer mortality at a </a:t>
            </a:r>
            <a:r>
              <a:rPr lang="en-US" sz="2000" b="1" i="1" dirty="0">
                <a:solidFill>
                  <a:schemeClr val="tx1"/>
                </a:solidFill>
                <a:effectLst>
                  <a:outerShdw blurRad="38100" dist="38100" dir="2700000" algn="tl">
                    <a:srgbClr val="000000">
                      <a:alpha val="43137"/>
                    </a:srgbClr>
                  </a:outerShdw>
                </a:effectLst>
                <a:highlight>
                  <a:srgbClr val="FFFF00"/>
                </a:highlight>
              </a:rPr>
              <a:t>95 percent confidence level</a:t>
            </a:r>
            <a:r>
              <a:rPr lang="en-US" sz="2000" b="1" i="1" dirty="0">
                <a:solidFill>
                  <a:schemeClr val="tx1"/>
                </a:solidFill>
                <a:effectLst>
                  <a:outerShdw blurRad="38100" dist="38100" dir="2700000" algn="tl">
                    <a:srgbClr val="000000">
                      <a:alpha val="43137"/>
                    </a:srgbClr>
                  </a:outerShdw>
                </a:effectLst>
              </a:rPr>
              <a:t> </a:t>
            </a:r>
            <a:r>
              <a:rPr lang="en-US" sz="2000" dirty="0"/>
              <a:t>to limit the cumulative effective dose (in units of Sievert) received by an astronaut throughout his or her career. </a:t>
            </a:r>
          </a:p>
          <a:p>
            <a:pPr>
              <a:lnSpc>
                <a:spcPct val="120000"/>
              </a:lnSpc>
              <a:spcAft>
                <a:spcPts val="600"/>
              </a:spcAft>
            </a:pPr>
            <a:r>
              <a:rPr lang="en-US" sz="2000" b="1" dirty="0"/>
              <a:t>4.2.10.2</a:t>
            </a:r>
            <a:r>
              <a:rPr lang="en-US" sz="2000" dirty="0"/>
              <a:t> Planned radiation dose shall not exceed career and short-term limits as defined in Table 1, Dose limits for Short-Term or Career Non-Cancer Effects (in mGy-Eq. or mGy).</a:t>
            </a:r>
          </a:p>
          <a:p>
            <a:pPr>
              <a:lnSpc>
                <a:spcPct val="120000"/>
              </a:lnSpc>
              <a:spcAft>
                <a:spcPts val="600"/>
              </a:spcAft>
            </a:pPr>
            <a:r>
              <a:rPr lang="en-US" sz="2000" b="1" dirty="0">
                <a:solidFill>
                  <a:schemeClr val="tx1">
                    <a:lumMod val="50000"/>
                    <a:lumOff val="50000"/>
                  </a:schemeClr>
                </a:solidFill>
              </a:rPr>
              <a:t>4.2.10.3</a:t>
            </a:r>
            <a:r>
              <a:rPr lang="en-US" sz="2000" dirty="0">
                <a:solidFill>
                  <a:schemeClr val="tx1">
                    <a:lumMod val="50000"/>
                    <a:lumOff val="50000"/>
                  </a:schemeClr>
                </a:solidFill>
              </a:rPr>
              <a:t> Lifetime fatality risks for non-cancer circulatory and CNS diseases shall be limited as defined by career dose limits in Table 1.</a:t>
            </a:r>
          </a:p>
          <a:p>
            <a:pPr>
              <a:lnSpc>
                <a:spcPct val="120000"/>
              </a:lnSpc>
              <a:spcAft>
                <a:spcPts val="600"/>
              </a:spcAft>
            </a:pPr>
            <a:r>
              <a:rPr lang="en-US" sz="2000" b="1" dirty="0"/>
              <a:t>4.2.10.4</a:t>
            </a:r>
            <a:r>
              <a:rPr lang="en-US" sz="2000" dirty="0"/>
              <a:t> Exploration Class Mission radiation exposure limits shall be defined by NASA based on NASA-requested recommendations from the National Academy of Sciences, the Institute of Medicine, and the National Council on Radiation Protection (NCRP).</a:t>
            </a:r>
          </a:p>
          <a:p>
            <a:pPr>
              <a:lnSpc>
                <a:spcPct val="120000"/>
              </a:lnSpc>
              <a:spcAft>
                <a:spcPts val="600"/>
              </a:spcAft>
            </a:pPr>
            <a:r>
              <a:rPr lang="en-US" sz="2000" b="1" dirty="0"/>
              <a:t>4.2.10.5</a:t>
            </a:r>
            <a:r>
              <a:rPr lang="en-US" sz="2000" dirty="0"/>
              <a:t> In-flight radiation exposures shall be maintained using the as low as reasonably achievable (ALARA) principle.</a:t>
            </a:r>
          </a:p>
        </p:txBody>
      </p:sp>
      <p:sp>
        <p:nvSpPr>
          <p:cNvPr id="4" name="Slide Number Placeholder 3"/>
          <p:cNvSpPr>
            <a:spLocks noGrp="1"/>
          </p:cNvSpPr>
          <p:nvPr>
            <p:ph type="sldNum" sz="quarter" idx="12"/>
          </p:nvPr>
        </p:nvSpPr>
        <p:spPr/>
        <p:txBody>
          <a:bodyPr/>
          <a:lstStyle/>
          <a:p>
            <a:fld id="{829E4A2A-790B-4457-A180-217E99615599}" type="slidenum">
              <a:rPr lang="en-US" smtClean="0"/>
              <a:t>27</a:t>
            </a:fld>
            <a:endParaRPr lang="en-US"/>
          </a:p>
        </p:txBody>
      </p:sp>
    </p:spTree>
    <p:extLst>
      <p:ext uri="{BB962C8B-B14F-4D97-AF65-F5344CB8AC3E}">
        <p14:creationId xmlns:p14="http://schemas.microsoft.com/office/powerpoint/2010/main" val="31373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F64AA78-CD58-4C33-8FE1-8250F340A649}"/>
              </a:ext>
            </a:extLst>
          </p:cNvPr>
          <p:cNvSpPr>
            <a:spLocks noGrp="1"/>
          </p:cNvSpPr>
          <p:nvPr>
            <p:ph type="title"/>
          </p:nvPr>
        </p:nvSpPr>
        <p:spPr>
          <a:xfrm>
            <a:off x="838200" y="365126"/>
            <a:ext cx="10515600" cy="971306"/>
          </a:xfrm>
        </p:spPr>
        <p:txBody>
          <a:bodyPr>
            <a:normAutofit/>
          </a:bodyPr>
          <a:lstStyle/>
          <a:p>
            <a:r>
              <a:rPr lang="en-US" dirty="0"/>
              <a:t>Recommendations and Standards</a:t>
            </a:r>
          </a:p>
        </p:txBody>
      </p:sp>
      <p:sp>
        <p:nvSpPr>
          <p:cNvPr id="4" name="Slide Number Placeholder 3">
            <a:extLst>
              <a:ext uri="{FF2B5EF4-FFF2-40B4-BE49-F238E27FC236}">
                <a16:creationId xmlns:a16="http://schemas.microsoft.com/office/drawing/2014/main" id="{6D5C2633-C688-48FA-BA22-99E82F444262}"/>
              </a:ext>
            </a:extLst>
          </p:cNvPr>
          <p:cNvSpPr>
            <a:spLocks noGrp="1"/>
          </p:cNvSpPr>
          <p:nvPr>
            <p:ph type="sldNum" sz="quarter" idx="12"/>
          </p:nvPr>
        </p:nvSpPr>
        <p:spPr/>
        <p:txBody>
          <a:bodyPr/>
          <a:lstStyle/>
          <a:p>
            <a:fld id="{76BE0B42-7D16-4DC5-8B88-B55D1E984A21}" type="slidenum">
              <a:rPr lang="en-US" smtClean="0"/>
              <a:t>28</a:t>
            </a:fld>
            <a:endParaRPr lang="en-US"/>
          </a:p>
        </p:txBody>
      </p:sp>
      <p:graphicFrame>
        <p:nvGraphicFramePr>
          <p:cNvPr id="9" name="Table 9">
            <a:extLst>
              <a:ext uri="{FF2B5EF4-FFF2-40B4-BE49-F238E27FC236}">
                <a16:creationId xmlns:a16="http://schemas.microsoft.com/office/drawing/2014/main" id="{A5FCDFF7-729D-4512-9772-E46EE5CA8147}"/>
              </a:ext>
            </a:extLst>
          </p:cNvPr>
          <p:cNvGraphicFramePr>
            <a:graphicFrameLocks noGrp="1"/>
          </p:cNvGraphicFramePr>
          <p:nvPr>
            <p:extLst>
              <p:ext uri="{D42A27DB-BD31-4B8C-83A1-F6EECF244321}">
                <p14:modId xmlns:p14="http://schemas.microsoft.com/office/powerpoint/2010/main" val="2326880633"/>
              </p:ext>
            </p:extLst>
          </p:nvPr>
        </p:nvGraphicFramePr>
        <p:xfrm>
          <a:off x="699477" y="1170828"/>
          <a:ext cx="10793046" cy="5185522"/>
        </p:xfrm>
        <a:graphic>
          <a:graphicData uri="http://schemas.openxmlformats.org/drawingml/2006/table">
            <a:tbl>
              <a:tblPr firstRow="1" bandRow="1">
                <a:tableStyleId>{2A488322-F2BA-4B5B-9748-0D474271808F}</a:tableStyleId>
              </a:tblPr>
              <a:tblGrid>
                <a:gridCol w="1078523">
                  <a:extLst>
                    <a:ext uri="{9D8B030D-6E8A-4147-A177-3AD203B41FA5}">
                      <a16:colId xmlns:a16="http://schemas.microsoft.com/office/drawing/2014/main" val="311007315"/>
                    </a:ext>
                  </a:extLst>
                </a:gridCol>
                <a:gridCol w="2649415">
                  <a:extLst>
                    <a:ext uri="{9D8B030D-6E8A-4147-A177-3AD203B41FA5}">
                      <a16:colId xmlns:a16="http://schemas.microsoft.com/office/drawing/2014/main" val="2047017633"/>
                    </a:ext>
                  </a:extLst>
                </a:gridCol>
                <a:gridCol w="7065108">
                  <a:extLst>
                    <a:ext uri="{9D8B030D-6E8A-4147-A177-3AD203B41FA5}">
                      <a16:colId xmlns:a16="http://schemas.microsoft.com/office/drawing/2014/main" val="2514612683"/>
                    </a:ext>
                  </a:extLst>
                </a:gridCol>
              </a:tblGrid>
              <a:tr h="373451">
                <a:tc>
                  <a:txBody>
                    <a:bodyPr/>
                    <a:lstStyle/>
                    <a:p>
                      <a:pPr algn="ctr" rtl="0" fontAlgn="t">
                        <a:spcBef>
                          <a:spcPts val="0"/>
                        </a:spcBef>
                        <a:spcAft>
                          <a:spcPts val="0"/>
                        </a:spcAft>
                      </a:pPr>
                      <a:r>
                        <a:rPr lang="en-US" sz="1800" b="1" u="none" strike="noStrike" dirty="0">
                          <a:solidFill>
                            <a:schemeClr val="bg1"/>
                          </a:solidFill>
                          <a:effectLst/>
                        </a:rPr>
                        <a:t>Year</a:t>
                      </a:r>
                      <a:endParaRPr lang="en-US" sz="2800" dirty="0">
                        <a:solidFill>
                          <a:schemeClr val="bg1"/>
                        </a:solidFill>
                        <a:effectLst/>
                        <a:latin typeface="+mn-lt"/>
                      </a:endParaRPr>
                    </a:p>
                  </a:txBody>
                  <a:tcPr marL="45720" marR="45720"/>
                </a:tc>
                <a:tc>
                  <a:txBody>
                    <a:bodyPr/>
                    <a:lstStyle/>
                    <a:p>
                      <a:pPr rtl="0" fontAlgn="t">
                        <a:spcBef>
                          <a:spcPts val="0"/>
                        </a:spcBef>
                        <a:spcAft>
                          <a:spcPts val="0"/>
                        </a:spcAft>
                      </a:pPr>
                      <a:r>
                        <a:rPr lang="en-US" sz="1800" b="1" u="none" strike="noStrike" dirty="0">
                          <a:solidFill>
                            <a:schemeClr val="bg1"/>
                          </a:solidFill>
                          <a:effectLst/>
                        </a:rPr>
                        <a:t>Recommendation</a:t>
                      </a:r>
                      <a:endParaRPr lang="en-US" sz="2800" dirty="0">
                        <a:solidFill>
                          <a:schemeClr val="bg1"/>
                        </a:solidFill>
                        <a:effectLst/>
                        <a:latin typeface="+mn-lt"/>
                      </a:endParaRPr>
                    </a:p>
                  </a:txBody>
                  <a:tcPr marL="45720" marR="45720"/>
                </a:tc>
                <a:tc>
                  <a:txBody>
                    <a:bodyPr/>
                    <a:lstStyle/>
                    <a:p>
                      <a:pPr rtl="0" fontAlgn="t">
                        <a:spcBef>
                          <a:spcPts val="0"/>
                        </a:spcBef>
                        <a:spcAft>
                          <a:spcPts val="0"/>
                        </a:spcAft>
                      </a:pPr>
                      <a:r>
                        <a:rPr lang="en-US" sz="1800" b="1" u="none" strike="noStrike" dirty="0">
                          <a:solidFill>
                            <a:schemeClr val="bg1"/>
                          </a:solidFill>
                          <a:effectLst/>
                        </a:rPr>
                        <a:t>Standard Update</a:t>
                      </a:r>
                      <a:endParaRPr lang="en-US" sz="2800" dirty="0">
                        <a:solidFill>
                          <a:schemeClr val="bg1"/>
                        </a:solidFill>
                        <a:effectLst/>
                        <a:latin typeface="+mn-lt"/>
                      </a:endParaRPr>
                    </a:p>
                  </a:txBody>
                  <a:tcPr marL="45720" marR="45720"/>
                </a:tc>
                <a:extLst>
                  <a:ext uri="{0D108BD9-81ED-4DB2-BD59-A6C34878D82A}">
                    <a16:rowId xmlns:a16="http://schemas.microsoft.com/office/drawing/2014/main" val="1307187796"/>
                  </a:ext>
                </a:extLst>
              </a:tr>
              <a:tr h="544871">
                <a:tc>
                  <a:txBody>
                    <a:bodyPr/>
                    <a:lstStyle/>
                    <a:p>
                      <a:pPr algn="ctr" rtl="0" fontAlgn="ctr">
                        <a:spcBef>
                          <a:spcPts val="0"/>
                        </a:spcBef>
                        <a:spcAft>
                          <a:spcPts val="0"/>
                        </a:spcAft>
                      </a:pPr>
                      <a:r>
                        <a:rPr lang="en-US" sz="1600" b="1" u="none" strike="noStrike" dirty="0">
                          <a:solidFill>
                            <a:srgbClr val="000000"/>
                          </a:solidFill>
                          <a:effectLst/>
                        </a:rPr>
                        <a:t>1958-1983</a:t>
                      </a:r>
                      <a:endParaRPr lang="en-US" sz="2400" dirty="0">
                        <a:effectLst/>
                        <a:latin typeface="+mn-lt"/>
                      </a:endParaRPr>
                    </a:p>
                  </a:txBody>
                  <a:tcPr marL="45720" marR="45720" anchor="ctr"/>
                </a:tc>
                <a:tc>
                  <a:txBody>
                    <a:bodyPr/>
                    <a:lstStyle/>
                    <a:p>
                      <a:pPr rtl="0" fontAlgn="ctr">
                        <a:spcBef>
                          <a:spcPts val="0"/>
                        </a:spcBef>
                        <a:spcAft>
                          <a:spcPts val="0"/>
                        </a:spcAft>
                      </a:pPr>
                      <a:r>
                        <a:rPr lang="en-US" sz="1400" dirty="0"/>
                        <a:t>Radiobiological Factors in Manned Space Flight (NAS/NRC, 1967)</a:t>
                      </a:r>
                      <a:br>
                        <a:rPr lang="en-US" sz="1400" b="0" u="none" strike="noStrike" dirty="0">
                          <a:solidFill>
                            <a:srgbClr val="000000"/>
                          </a:solidFill>
                          <a:effectLst/>
                        </a:rPr>
                      </a:br>
                      <a:r>
                        <a:rPr lang="en-US" sz="1050" b="0" u="none" strike="noStrike" dirty="0">
                          <a:solidFill>
                            <a:srgbClr val="000000"/>
                          </a:solidFill>
                          <a:effectLst/>
                        </a:rPr>
                        <a:t>Reference doubling dose of 4 </a:t>
                      </a:r>
                      <a:r>
                        <a:rPr lang="en-US" sz="1050" b="0" u="none" strike="noStrike" dirty="0" err="1">
                          <a:solidFill>
                            <a:srgbClr val="000000"/>
                          </a:solidFill>
                          <a:effectLst/>
                        </a:rPr>
                        <a:t>Sv</a:t>
                      </a:r>
                      <a:endParaRPr lang="en-US" sz="2400" dirty="0">
                        <a:effectLst/>
                        <a:latin typeface="+mn-lt"/>
                      </a:endParaRPr>
                    </a:p>
                  </a:txBody>
                  <a:tcPr marL="45720" marR="45720" anchor="ctr"/>
                </a:tc>
                <a:tc>
                  <a:txBody>
                    <a:bodyPr/>
                    <a:lstStyle/>
                    <a:p>
                      <a:pPr rtl="0" fontAlgn="ctr">
                        <a:spcBef>
                          <a:spcPts val="0"/>
                        </a:spcBef>
                        <a:spcAft>
                          <a:spcPts val="0"/>
                        </a:spcAft>
                      </a:pPr>
                      <a:endParaRPr lang="en-US" sz="1400" dirty="0">
                        <a:effectLst/>
                        <a:latin typeface="+mn-lt"/>
                      </a:endParaRPr>
                    </a:p>
                  </a:txBody>
                  <a:tcPr marL="45720" marR="45720" anchor="ctr"/>
                </a:tc>
                <a:extLst>
                  <a:ext uri="{0D108BD9-81ED-4DB2-BD59-A6C34878D82A}">
                    <a16:rowId xmlns:a16="http://schemas.microsoft.com/office/drawing/2014/main" val="4247433918"/>
                  </a:ext>
                </a:extLst>
              </a:tr>
              <a:tr h="544871">
                <a:tc>
                  <a:txBody>
                    <a:bodyPr/>
                    <a:lstStyle/>
                    <a:p>
                      <a:pPr algn="ctr" rtl="0" fontAlgn="ctr">
                        <a:spcBef>
                          <a:spcPts val="0"/>
                        </a:spcBef>
                        <a:spcAft>
                          <a:spcPts val="0"/>
                        </a:spcAft>
                      </a:pPr>
                      <a:r>
                        <a:rPr lang="en-US" sz="1600" b="1" u="none" strike="noStrike" dirty="0">
                          <a:solidFill>
                            <a:srgbClr val="000000"/>
                          </a:solidFill>
                          <a:effectLst/>
                        </a:rPr>
                        <a:t>1983-1989</a:t>
                      </a:r>
                      <a:endParaRPr lang="en-US" sz="2400" dirty="0">
                        <a:effectLst/>
                        <a:latin typeface="+mn-lt"/>
                      </a:endParaRPr>
                    </a:p>
                  </a:txBody>
                  <a:tcPr marL="45720" marR="45720" anchor="ctr"/>
                </a:tc>
                <a:tc>
                  <a:txBody>
                    <a:bodyPr/>
                    <a:lstStyle/>
                    <a:p>
                      <a:pPr rtl="0" fontAlgn="ctr">
                        <a:spcBef>
                          <a:spcPts val="0"/>
                        </a:spcBef>
                        <a:spcAft>
                          <a:spcPts val="0"/>
                        </a:spcAft>
                      </a:pPr>
                      <a:r>
                        <a:rPr lang="en-US" sz="1400" b="0" u="none" strike="noStrike" dirty="0">
                          <a:solidFill>
                            <a:srgbClr val="000000"/>
                          </a:solidFill>
                          <a:effectLst/>
                        </a:rPr>
                        <a:t>Reference doubling dose updated to 2 </a:t>
                      </a:r>
                      <a:r>
                        <a:rPr lang="en-US" sz="1400" b="0" u="none" strike="noStrike" dirty="0" err="1">
                          <a:solidFill>
                            <a:srgbClr val="000000"/>
                          </a:solidFill>
                          <a:effectLst/>
                        </a:rPr>
                        <a:t>Sv</a:t>
                      </a:r>
                      <a:r>
                        <a:rPr lang="en-US" sz="1400" b="0" u="none" strike="noStrike" dirty="0">
                          <a:solidFill>
                            <a:srgbClr val="000000"/>
                          </a:solidFill>
                          <a:effectLst/>
                        </a:rPr>
                        <a:t> using same methodology</a:t>
                      </a:r>
                      <a:endParaRPr lang="en-US" sz="3600" dirty="0">
                        <a:effectLst/>
                        <a:latin typeface="+mn-lt"/>
                      </a:endParaRPr>
                    </a:p>
                  </a:txBody>
                  <a:tcPr marL="45720" marR="4572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ctr"/>
                </a:tc>
                <a:extLst>
                  <a:ext uri="{0D108BD9-81ED-4DB2-BD59-A6C34878D82A}">
                    <a16:rowId xmlns:a16="http://schemas.microsoft.com/office/drawing/2014/main" val="1380182906"/>
                  </a:ext>
                </a:extLst>
              </a:tr>
              <a:tr h="618336">
                <a:tc>
                  <a:txBody>
                    <a:bodyPr/>
                    <a:lstStyle/>
                    <a:p>
                      <a:pPr algn="ctr" rtl="0" fontAlgn="ctr">
                        <a:spcBef>
                          <a:spcPts val="0"/>
                        </a:spcBef>
                        <a:spcAft>
                          <a:spcPts val="0"/>
                        </a:spcAft>
                      </a:pPr>
                      <a:r>
                        <a:rPr lang="en-US" sz="1600" b="1" u="none" strike="noStrike" dirty="0">
                          <a:solidFill>
                            <a:srgbClr val="000000"/>
                          </a:solidFill>
                          <a:effectLst/>
                        </a:rPr>
                        <a:t>1989-2000</a:t>
                      </a:r>
                      <a:endParaRPr lang="en-US" sz="2400" dirty="0">
                        <a:effectLst/>
                        <a:latin typeface="+mn-lt"/>
                      </a:endParaRPr>
                    </a:p>
                  </a:txBody>
                  <a:tcPr marL="45720" marR="45720" anchor="ctr"/>
                </a:tc>
                <a:tc>
                  <a:txBody>
                    <a:bodyPr/>
                    <a:lstStyle/>
                    <a:p>
                      <a:pPr rtl="0" fontAlgn="ctr">
                        <a:spcBef>
                          <a:spcPts val="0"/>
                        </a:spcBef>
                        <a:spcAft>
                          <a:spcPts val="0"/>
                        </a:spcAft>
                      </a:pPr>
                      <a:r>
                        <a:rPr lang="en-US" sz="1400" b="0" u="none" strike="noStrike" dirty="0">
                          <a:solidFill>
                            <a:srgbClr val="000000"/>
                          </a:solidFill>
                          <a:effectLst/>
                        </a:rPr>
                        <a:t>NCRP Report 98</a:t>
                      </a:r>
                      <a:br>
                        <a:rPr lang="en-US" sz="1400" b="0" u="none" strike="noStrike" dirty="0">
                          <a:solidFill>
                            <a:srgbClr val="000000"/>
                          </a:solidFill>
                          <a:effectLst/>
                        </a:rPr>
                      </a:br>
                      <a:r>
                        <a:rPr lang="en-US" sz="1050" b="0" u="none" strike="noStrike" dirty="0">
                          <a:solidFill>
                            <a:srgbClr val="000000"/>
                          </a:solidFill>
                          <a:effectLst/>
                        </a:rPr>
                        <a:t>Dose limited to 3% risk</a:t>
                      </a:r>
                      <a:endParaRPr lang="en-US" sz="2400" dirty="0">
                        <a:effectLst/>
                        <a:latin typeface="+mn-lt"/>
                      </a:endParaRPr>
                    </a:p>
                  </a:txBody>
                  <a:tcPr marL="45720" marR="45720" anchor="ctr"/>
                </a:tc>
                <a:tc>
                  <a:txBody>
                    <a:bodyPr/>
                    <a:lstStyle/>
                    <a:p>
                      <a:pPr rtl="0" fontAlgn="ctr">
                        <a:spcBef>
                          <a:spcPts val="0"/>
                        </a:spcBef>
                        <a:spcAft>
                          <a:spcPts val="0"/>
                        </a:spcAft>
                      </a:pPr>
                      <a:r>
                        <a:rPr lang="en-US" sz="1400" b="0" u="none" strike="noStrike" dirty="0">
                          <a:solidFill>
                            <a:srgbClr val="000000"/>
                          </a:solidFill>
                          <a:effectLst/>
                        </a:rPr>
                        <a:t>NASA Standard 3000 Vol1 (Updated in 1995)</a:t>
                      </a:r>
                      <a:br>
                        <a:rPr lang="en-US" sz="1400" b="0" u="none" strike="noStrike" dirty="0">
                          <a:solidFill>
                            <a:srgbClr val="000000"/>
                          </a:solidFill>
                          <a:effectLst/>
                        </a:rPr>
                      </a:br>
                      <a:r>
                        <a:rPr lang="en-US" sz="1050" b="0" u="none" strike="noStrike" dirty="0">
                          <a:solidFill>
                            <a:srgbClr val="000000"/>
                          </a:solidFill>
                          <a:effectLst/>
                        </a:rPr>
                        <a:t>Presents NCRP Report 98 Career Exposures by Age and Sex Table </a:t>
                      </a:r>
                    </a:p>
                    <a:p>
                      <a:pPr rtl="0" fontAlgn="ctr">
                        <a:spcBef>
                          <a:spcPts val="0"/>
                        </a:spcBef>
                        <a:spcAft>
                          <a:spcPts val="0"/>
                        </a:spcAft>
                      </a:pPr>
                      <a:r>
                        <a:rPr lang="en-US" sz="1050" b="0" u="none" strike="noStrike" dirty="0">
                          <a:solidFill>
                            <a:srgbClr val="000000"/>
                          </a:solidFill>
                          <a:effectLst/>
                        </a:rPr>
                        <a:t>Submitted to OSHA and approved March 1990</a:t>
                      </a:r>
                    </a:p>
                  </a:txBody>
                  <a:tcPr marL="45720" marR="45720" anchor="ctr"/>
                </a:tc>
                <a:extLst>
                  <a:ext uri="{0D108BD9-81ED-4DB2-BD59-A6C34878D82A}">
                    <a16:rowId xmlns:a16="http://schemas.microsoft.com/office/drawing/2014/main" val="902337895"/>
                  </a:ext>
                </a:extLst>
              </a:tr>
              <a:tr h="397939">
                <a:tc>
                  <a:txBody>
                    <a:bodyPr/>
                    <a:lstStyle/>
                    <a:p>
                      <a:pPr algn="ctr" rtl="0" fontAlgn="ctr">
                        <a:spcBef>
                          <a:spcPts val="0"/>
                        </a:spcBef>
                        <a:spcAft>
                          <a:spcPts val="0"/>
                        </a:spcAft>
                      </a:pPr>
                      <a:r>
                        <a:rPr lang="en-US" sz="1600" b="1" u="none" strike="noStrike" dirty="0">
                          <a:solidFill>
                            <a:srgbClr val="000000"/>
                          </a:solidFill>
                          <a:effectLst/>
                        </a:rPr>
                        <a:t>2000</a:t>
                      </a:r>
                      <a:endParaRPr lang="en-US" sz="2400" dirty="0">
                        <a:effectLst/>
                        <a:latin typeface="+mn-lt"/>
                      </a:endParaRPr>
                    </a:p>
                  </a:txBody>
                  <a:tcPr marL="45720" marR="45720" anchor="ctr"/>
                </a:tc>
                <a:tc>
                  <a:txBody>
                    <a:bodyPr/>
                    <a:lstStyle/>
                    <a:p>
                      <a:pPr rtl="0" fontAlgn="ctr">
                        <a:spcBef>
                          <a:spcPts val="0"/>
                        </a:spcBef>
                        <a:spcAft>
                          <a:spcPts val="0"/>
                        </a:spcAft>
                      </a:pPr>
                      <a:r>
                        <a:rPr lang="en-US" sz="1400" b="0" u="none" strike="noStrike" dirty="0">
                          <a:solidFill>
                            <a:srgbClr val="000000"/>
                          </a:solidFill>
                          <a:effectLst/>
                        </a:rPr>
                        <a:t>NCRP Report 132</a:t>
                      </a:r>
                      <a:br>
                        <a:rPr lang="en-US" sz="1400" b="0" u="none" strike="noStrike" dirty="0">
                          <a:solidFill>
                            <a:srgbClr val="000000"/>
                          </a:solidFill>
                          <a:effectLst/>
                        </a:rPr>
                      </a:br>
                      <a:r>
                        <a:rPr lang="en-US" sz="1050" b="0" u="none" strike="noStrike" dirty="0">
                          <a:solidFill>
                            <a:srgbClr val="000000"/>
                          </a:solidFill>
                          <a:effectLst/>
                        </a:rPr>
                        <a:t>Updated 3% risk limit</a:t>
                      </a:r>
                      <a:endParaRPr lang="en-US" sz="2400" dirty="0">
                        <a:effectLst/>
                        <a:latin typeface="+mn-lt"/>
                      </a:endParaRPr>
                    </a:p>
                  </a:txBody>
                  <a:tcPr marL="45720" marR="45720" anchor="ctr"/>
                </a:tc>
                <a:tc>
                  <a:txBody>
                    <a:bodyPr/>
                    <a:lstStyle/>
                    <a:p>
                      <a:pPr fontAlgn="ctr"/>
                      <a:r>
                        <a:rPr lang="en-US" sz="2400" dirty="0">
                          <a:effectLst/>
                        </a:rPr>
                        <a:t> </a:t>
                      </a:r>
                      <a:endParaRPr lang="en-US" sz="2400" dirty="0">
                        <a:effectLst/>
                        <a:latin typeface="+mn-lt"/>
                      </a:endParaRPr>
                    </a:p>
                  </a:txBody>
                  <a:tcPr marL="45720" marR="45720" anchor="ctr"/>
                </a:tc>
                <a:extLst>
                  <a:ext uri="{0D108BD9-81ED-4DB2-BD59-A6C34878D82A}">
                    <a16:rowId xmlns:a16="http://schemas.microsoft.com/office/drawing/2014/main" val="3858432175"/>
                  </a:ext>
                </a:extLst>
              </a:tr>
              <a:tr h="508138">
                <a:tc>
                  <a:txBody>
                    <a:bodyPr/>
                    <a:lstStyle/>
                    <a:p>
                      <a:pPr algn="ctr" rtl="0" fontAlgn="ctr">
                        <a:spcBef>
                          <a:spcPts val="0"/>
                        </a:spcBef>
                        <a:spcAft>
                          <a:spcPts val="0"/>
                        </a:spcAft>
                      </a:pPr>
                      <a:r>
                        <a:rPr lang="en-US" sz="1600" b="1" u="none" strike="noStrike" dirty="0">
                          <a:solidFill>
                            <a:srgbClr val="000000"/>
                          </a:solidFill>
                          <a:effectLst/>
                        </a:rPr>
                        <a:t>2001</a:t>
                      </a:r>
                      <a:endParaRPr lang="en-US" sz="2400" dirty="0">
                        <a:effectLst/>
                        <a:latin typeface="+mn-lt"/>
                      </a:endParaRPr>
                    </a:p>
                  </a:txBody>
                  <a:tcPr marL="45720" marR="45720" anchor="ctr"/>
                </a:tc>
                <a:tc>
                  <a:txBody>
                    <a:bodyPr/>
                    <a:lstStyle/>
                    <a:p>
                      <a:pPr fontAlgn="ctr"/>
                      <a:r>
                        <a:rPr lang="en-US" sz="2400" dirty="0">
                          <a:effectLst/>
                        </a:rPr>
                        <a:t> </a:t>
                      </a:r>
                      <a:endParaRPr lang="en-US" sz="2400" dirty="0">
                        <a:effectLst/>
                        <a:latin typeface="+mn-lt"/>
                      </a:endParaRPr>
                    </a:p>
                  </a:txBody>
                  <a:tcPr marL="45720" marR="45720" anchor="ctr"/>
                </a:tc>
                <a:tc>
                  <a:txBody>
                    <a:bodyPr/>
                    <a:lstStyle/>
                    <a:p>
                      <a:pPr rtl="0" fontAlgn="ctr">
                        <a:spcBef>
                          <a:spcPts val="0"/>
                        </a:spcBef>
                        <a:spcAft>
                          <a:spcPts val="0"/>
                        </a:spcAft>
                      </a:pPr>
                      <a:r>
                        <a:rPr lang="en-US" sz="1400" b="0" u="none" strike="noStrike" dirty="0">
                          <a:solidFill>
                            <a:srgbClr val="000000"/>
                          </a:solidFill>
                          <a:effectLst/>
                        </a:rPr>
                        <a:t>Change Request #SM-FI-0 1 0-1</a:t>
                      </a:r>
                      <a:br>
                        <a:rPr lang="en-US" sz="1400" b="0" u="none" strike="noStrike" dirty="0">
                          <a:solidFill>
                            <a:srgbClr val="000000"/>
                          </a:solidFill>
                          <a:effectLst/>
                        </a:rPr>
                      </a:br>
                      <a:r>
                        <a:rPr lang="en-US" sz="1050" b="0" u="none" strike="noStrike" dirty="0">
                          <a:solidFill>
                            <a:srgbClr val="000000"/>
                          </a:solidFill>
                          <a:effectLst/>
                        </a:rPr>
                        <a:t>Administrative Guideline: 1% or 0.2 </a:t>
                      </a:r>
                      <a:r>
                        <a:rPr lang="en-US" sz="1050" b="0" u="none" strike="noStrike" dirty="0" err="1">
                          <a:solidFill>
                            <a:srgbClr val="000000"/>
                          </a:solidFill>
                          <a:effectLst/>
                        </a:rPr>
                        <a:t>Sv</a:t>
                      </a:r>
                      <a:r>
                        <a:rPr lang="en-US" sz="1050" b="0" u="none" strike="noStrike" dirty="0">
                          <a:solidFill>
                            <a:srgbClr val="000000"/>
                          </a:solidFill>
                          <a:effectLst/>
                        </a:rPr>
                        <a:t> in 365-d period </a:t>
                      </a:r>
                      <a:endParaRPr lang="en-US" sz="2400" dirty="0">
                        <a:effectLst/>
                      </a:endParaRPr>
                    </a:p>
                    <a:p>
                      <a:pPr rtl="0" fontAlgn="ctr">
                        <a:spcBef>
                          <a:spcPts val="0"/>
                        </a:spcBef>
                        <a:spcAft>
                          <a:spcPts val="0"/>
                        </a:spcAft>
                      </a:pPr>
                      <a:r>
                        <a:rPr lang="en-US" sz="1050" b="0" u="none" strike="noStrike" dirty="0">
                          <a:solidFill>
                            <a:srgbClr val="000000"/>
                          </a:solidFill>
                          <a:effectLst/>
                        </a:rPr>
                        <a:t>Career Exposure Limit: 3% including 0.1 </a:t>
                      </a:r>
                      <a:r>
                        <a:rPr lang="en-US" sz="1050" b="0" u="none" strike="noStrike" dirty="0" err="1">
                          <a:solidFill>
                            <a:srgbClr val="000000"/>
                          </a:solidFill>
                          <a:effectLst/>
                        </a:rPr>
                        <a:t>Sv</a:t>
                      </a:r>
                      <a:r>
                        <a:rPr lang="en-US" sz="1050" b="0" u="none" strike="noStrike" dirty="0">
                          <a:solidFill>
                            <a:srgbClr val="000000"/>
                          </a:solidFill>
                          <a:effectLst/>
                        </a:rPr>
                        <a:t> buffer dose</a:t>
                      </a:r>
                      <a:endParaRPr lang="en-US" sz="2400" dirty="0">
                        <a:effectLst/>
                        <a:latin typeface="+mn-lt"/>
                      </a:endParaRPr>
                    </a:p>
                  </a:txBody>
                  <a:tcPr marL="45720" marR="45720" anchor="ctr"/>
                </a:tc>
                <a:extLst>
                  <a:ext uri="{0D108BD9-81ED-4DB2-BD59-A6C34878D82A}">
                    <a16:rowId xmlns:a16="http://schemas.microsoft.com/office/drawing/2014/main" val="1774827768"/>
                  </a:ext>
                </a:extLst>
              </a:tr>
              <a:tr h="397939">
                <a:tc>
                  <a:txBody>
                    <a:bodyPr/>
                    <a:lstStyle/>
                    <a:p>
                      <a:pPr algn="ctr" rtl="0" fontAlgn="ctr">
                        <a:spcBef>
                          <a:spcPts val="0"/>
                        </a:spcBef>
                        <a:spcAft>
                          <a:spcPts val="0"/>
                        </a:spcAft>
                      </a:pPr>
                      <a:r>
                        <a:rPr lang="en-US" sz="1600" b="1" u="none" strike="noStrike" dirty="0">
                          <a:solidFill>
                            <a:srgbClr val="000000"/>
                          </a:solidFill>
                          <a:effectLst/>
                        </a:rPr>
                        <a:t>2003</a:t>
                      </a:r>
                      <a:endParaRPr lang="en-US" sz="2400" dirty="0">
                        <a:effectLst/>
                        <a:latin typeface="+mn-lt"/>
                      </a:endParaRPr>
                    </a:p>
                  </a:txBody>
                  <a:tcPr marL="45720" marR="45720" anchor="ctr"/>
                </a:tc>
                <a:tc>
                  <a:txBody>
                    <a:bodyPr/>
                    <a:lstStyle/>
                    <a:p>
                      <a:pPr rtl="0" fontAlgn="ctr">
                        <a:spcBef>
                          <a:spcPts val="0"/>
                        </a:spcBef>
                        <a:spcAft>
                          <a:spcPts val="0"/>
                        </a:spcAft>
                      </a:pPr>
                      <a:endParaRPr lang="en-US" sz="2400" dirty="0">
                        <a:effectLst/>
                        <a:latin typeface="+mn-lt"/>
                      </a:endParaRPr>
                    </a:p>
                  </a:txBody>
                  <a:tcPr marL="45720" marR="45720" anchor="ctr"/>
                </a:tc>
                <a:tc>
                  <a:txBody>
                    <a:bodyPr/>
                    <a:lstStyle/>
                    <a:p>
                      <a:pPr rtl="0" fontAlgn="ctr">
                        <a:spcBef>
                          <a:spcPts val="0"/>
                        </a:spcBef>
                        <a:spcAft>
                          <a:spcPts val="0"/>
                        </a:spcAft>
                      </a:pPr>
                      <a:r>
                        <a:rPr lang="en-US" sz="1400" b="0" u="none" strike="noStrike" dirty="0">
                          <a:solidFill>
                            <a:srgbClr val="000000"/>
                          </a:solidFill>
                          <a:effectLst/>
                        </a:rPr>
                        <a:t>Revision of NASA Supplementary Radiation Standards for Astronauts</a:t>
                      </a:r>
                      <a:br>
                        <a:rPr lang="en-US" sz="1400" b="0" u="none" strike="noStrike" dirty="0">
                          <a:solidFill>
                            <a:srgbClr val="000000"/>
                          </a:solidFill>
                          <a:effectLst/>
                        </a:rPr>
                      </a:br>
                      <a:r>
                        <a:rPr lang="en-US" sz="1050" b="0" u="none" strike="noStrike" dirty="0">
                          <a:solidFill>
                            <a:srgbClr val="000000"/>
                          </a:solidFill>
                          <a:effectLst/>
                        </a:rPr>
                        <a:t>Career exposure to radiation is limited to not exceed 3% increased fatal cancer risk</a:t>
                      </a:r>
                    </a:p>
                    <a:p>
                      <a:pPr rtl="0" fontAlgn="ctr">
                        <a:spcBef>
                          <a:spcPts val="0"/>
                        </a:spcBef>
                        <a:spcAft>
                          <a:spcPts val="0"/>
                        </a:spcAft>
                      </a:pPr>
                      <a:r>
                        <a:rPr lang="en-US" sz="1050" b="0" u="none" strike="noStrike" dirty="0">
                          <a:solidFill>
                            <a:srgbClr val="000000"/>
                          </a:solidFill>
                          <a:effectLst/>
                        </a:rPr>
                        <a:t>NASA will assure that this risk limit is not exceeded at a 95% confidence level </a:t>
                      </a:r>
                      <a:endParaRPr lang="en-US" sz="2400" dirty="0">
                        <a:effectLst/>
                        <a:latin typeface="+mn-lt"/>
                      </a:endParaRPr>
                    </a:p>
                  </a:txBody>
                  <a:tcPr marL="45720" marR="45720" anchor="ctr"/>
                </a:tc>
                <a:extLst>
                  <a:ext uri="{0D108BD9-81ED-4DB2-BD59-A6C34878D82A}">
                    <a16:rowId xmlns:a16="http://schemas.microsoft.com/office/drawing/2014/main" val="3813669508"/>
                  </a:ext>
                </a:extLst>
              </a:tr>
              <a:tr h="544871">
                <a:tc>
                  <a:txBody>
                    <a:bodyPr/>
                    <a:lstStyle/>
                    <a:p>
                      <a:pPr algn="ctr" rtl="0" fontAlgn="ctr">
                        <a:spcBef>
                          <a:spcPts val="0"/>
                        </a:spcBef>
                        <a:spcAft>
                          <a:spcPts val="0"/>
                        </a:spcAft>
                      </a:pPr>
                      <a:r>
                        <a:rPr lang="en-US" sz="1600" b="1" u="none" strike="noStrike" dirty="0">
                          <a:solidFill>
                            <a:srgbClr val="000000"/>
                          </a:solidFill>
                          <a:effectLst/>
                        </a:rPr>
                        <a:t>2007-2022</a:t>
                      </a:r>
                      <a:endParaRPr lang="en-US" sz="2400" dirty="0">
                        <a:effectLst/>
                        <a:latin typeface="+mn-lt"/>
                      </a:endParaRPr>
                    </a:p>
                  </a:txBody>
                  <a:tcPr marL="45720" marR="45720" anchor="ctr"/>
                </a:tc>
                <a:tc>
                  <a:txBody>
                    <a:bodyPr/>
                    <a:lstStyle/>
                    <a:p>
                      <a:pPr fontAlgn="ctr"/>
                      <a:r>
                        <a:rPr lang="en-US" sz="2400" dirty="0">
                          <a:effectLst/>
                        </a:rPr>
                        <a:t> </a:t>
                      </a:r>
                      <a:endParaRPr lang="en-US" sz="2400" dirty="0">
                        <a:effectLst/>
                        <a:latin typeface="+mn-lt"/>
                      </a:endParaRPr>
                    </a:p>
                  </a:txBody>
                  <a:tcPr marL="45720" marR="45720" anchor="ctr"/>
                </a:tc>
                <a:tc>
                  <a:txBody>
                    <a:bodyPr/>
                    <a:lstStyle/>
                    <a:p>
                      <a:pPr rtl="0" fontAlgn="ctr">
                        <a:spcBef>
                          <a:spcPts val="0"/>
                        </a:spcBef>
                        <a:spcAft>
                          <a:spcPts val="0"/>
                        </a:spcAft>
                      </a:pPr>
                      <a:r>
                        <a:rPr lang="en-US" sz="1400" b="0" u="none" strike="noStrike" dirty="0">
                          <a:solidFill>
                            <a:srgbClr val="000000"/>
                          </a:solidFill>
                          <a:effectLst/>
                        </a:rPr>
                        <a:t>NASA Standard 3001 Vol1 §4.2.10 (Updated in 2014)</a:t>
                      </a:r>
                      <a:br>
                        <a:rPr lang="en-US" sz="1400" b="0" u="none" strike="noStrike" dirty="0">
                          <a:solidFill>
                            <a:srgbClr val="000000"/>
                          </a:solidFill>
                          <a:effectLst/>
                        </a:rPr>
                      </a:br>
                      <a:r>
                        <a:rPr lang="en-US" sz="1050" b="0" u="none" strike="noStrike" dirty="0">
                          <a:solidFill>
                            <a:srgbClr val="000000"/>
                          </a:solidFill>
                          <a:effectLst/>
                        </a:rPr>
                        <a:t>Planned career exposure for radiation shall not exceed 3 percent REID for fatal cancer</a:t>
                      </a:r>
                      <a:endParaRPr lang="en-US" sz="2400" dirty="0">
                        <a:effectLst/>
                      </a:endParaRPr>
                    </a:p>
                    <a:p>
                      <a:pPr rtl="0" fontAlgn="ctr">
                        <a:spcBef>
                          <a:spcPts val="0"/>
                        </a:spcBef>
                        <a:spcAft>
                          <a:spcPts val="0"/>
                        </a:spcAft>
                      </a:pPr>
                      <a:r>
                        <a:rPr lang="en-US" sz="1050" b="0" u="none" strike="noStrike" dirty="0">
                          <a:solidFill>
                            <a:srgbClr val="000000"/>
                          </a:solidFill>
                          <a:effectLst/>
                        </a:rPr>
                        <a:t>NASA shall assure that this risk limit is not exceeded at a 95 percent confidence level</a:t>
                      </a:r>
                      <a:endParaRPr lang="en-US" sz="2400" dirty="0">
                        <a:effectLst/>
                        <a:latin typeface="+mn-lt"/>
                      </a:endParaRPr>
                    </a:p>
                  </a:txBody>
                  <a:tcPr marL="45720" marR="45720" anchor="ctr"/>
                </a:tc>
                <a:extLst>
                  <a:ext uri="{0D108BD9-81ED-4DB2-BD59-A6C34878D82A}">
                    <a16:rowId xmlns:a16="http://schemas.microsoft.com/office/drawing/2014/main" val="3723734497"/>
                  </a:ext>
                </a:extLst>
              </a:tr>
              <a:tr h="39793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2022</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ctr"/>
                </a:tc>
                <a:tc>
                  <a:txBody>
                    <a:bodyPr/>
                    <a:lstStyle/>
                    <a:p>
                      <a:pPr fontAlgn="ctr"/>
                      <a:endParaRPr lang="en-US" sz="2400">
                        <a:effectLst/>
                        <a:latin typeface="+mn-lt"/>
                      </a:endParaRPr>
                    </a:p>
                  </a:txBody>
                  <a:tcPr marL="45720" marR="4572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NASA Standard 3001 Vol1 </a:t>
                      </a:r>
                      <a:r>
                        <a:rPr kumimoji="0" lang="en-US" sz="1400" b="0" i="0" u="none" strike="noStrike" kern="1200" cap="none" spc="0" normalizeH="0" baseline="0" noProof="0" dirty="0" err="1">
                          <a:ln>
                            <a:noFill/>
                          </a:ln>
                          <a:solidFill>
                            <a:srgbClr val="000000"/>
                          </a:solidFill>
                          <a:effectLst/>
                          <a:uLnTx/>
                          <a:uFillTx/>
                          <a:latin typeface="+mn-lt"/>
                          <a:ea typeface="+mn-ea"/>
                          <a:cs typeface="+mn-cs"/>
                        </a:rPr>
                        <a:t>RevB</a:t>
                      </a:r>
                      <a:r>
                        <a:rPr kumimoji="0" lang="en-US" sz="1400" b="0" i="0" u="none" strike="noStrike" kern="1200" cap="none" spc="0" normalizeH="0" baseline="0" noProof="0" dirty="0">
                          <a:ln>
                            <a:noFill/>
                          </a:ln>
                          <a:solidFill>
                            <a:srgbClr val="000000"/>
                          </a:solidFill>
                          <a:effectLst/>
                          <a:uLnTx/>
                          <a:uFillTx/>
                          <a:latin typeface="+mn-lt"/>
                          <a:ea typeface="+mn-ea"/>
                          <a:cs typeface="+mn-cs"/>
                        </a:rPr>
                        <a:t> §4.8.2</a:t>
                      </a:r>
                      <a:br>
                        <a:rPr kumimoji="0" lang="en-US" sz="1400" b="0" i="0" u="none" strike="noStrike" kern="1200" cap="none" spc="0" normalizeH="0" baseline="0" noProof="0" dirty="0">
                          <a:ln>
                            <a:noFill/>
                          </a:ln>
                          <a:solidFill>
                            <a:srgbClr val="000000"/>
                          </a:solidFill>
                          <a:effectLst/>
                          <a:uLnTx/>
                          <a:uFillTx/>
                          <a:latin typeface="+mn-lt"/>
                          <a:ea typeface="+mn-ea"/>
                          <a:cs typeface="+mn-cs"/>
                        </a:rPr>
                      </a:br>
                      <a:r>
                        <a:rPr kumimoji="0" lang="en-US" sz="1050" b="0" i="0" u="none" strike="noStrike" kern="1200" cap="none" spc="0" normalizeH="0" baseline="0" noProof="0" dirty="0">
                          <a:ln>
                            <a:noFill/>
                          </a:ln>
                          <a:solidFill>
                            <a:srgbClr val="000000"/>
                          </a:solidFill>
                          <a:effectLst/>
                          <a:uLnTx/>
                          <a:uFillTx/>
                          <a:latin typeface="+mn-lt"/>
                          <a:ea typeface="+mn-ea"/>
                          <a:cs typeface="+mn-cs"/>
                        </a:rPr>
                        <a:t>An individual astronaut’s total career effective radiation dose due to space flight radiation exposure shall be less than 600 mSv</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This limit is universal for all ages and sexes</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marL="45720" marR="45720" anchor="ctr"/>
                </a:tc>
                <a:extLst>
                  <a:ext uri="{0D108BD9-81ED-4DB2-BD59-A6C34878D82A}">
                    <a16:rowId xmlns:a16="http://schemas.microsoft.com/office/drawing/2014/main" val="3300361784"/>
                  </a:ext>
                </a:extLst>
              </a:tr>
            </a:tbl>
          </a:graphicData>
        </a:graphic>
      </p:graphicFrame>
    </p:spTree>
    <p:extLst>
      <p:ext uri="{BB962C8B-B14F-4D97-AF65-F5344CB8AC3E}">
        <p14:creationId xmlns:p14="http://schemas.microsoft.com/office/powerpoint/2010/main" val="2506282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706E8BB-125D-46E4-AC0E-444C24504284}"/>
              </a:ext>
            </a:extLst>
          </p:cNvPr>
          <p:cNvSpPr>
            <a:spLocks noGrp="1"/>
          </p:cNvSpPr>
          <p:nvPr>
            <p:ph type="title"/>
          </p:nvPr>
        </p:nvSpPr>
        <p:spPr/>
        <p:txBody>
          <a:bodyPr/>
          <a:lstStyle/>
          <a:p>
            <a:r>
              <a:rPr lang="en-US" sz="4400" dirty="0">
                <a:solidFill>
                  <a:schemeClr val="bg1"/>
                </a:solidFill>
                <a:latin typeface="Bahnschrift" panose="020B0502040204020203" pitchFamily="34" charset="0"/>
              </a:rPr>
              <a:t>Cancer Risk Strategy</a:t>
            </a:r>
            <a:endParaRPr lang="en-US" dirty="0"/>
          </a:p>
        </p:txBody>
      </p:sp>
      <p:sp>
        <p:nvSpPr>
          <p:cNvPr id="5" name="Slide Number Placeholder 4">
            <a:extLst>
              <a:ext uri="{FF2B5EF4-FFF2-40B4-BE49-F238E27FC236}">
                <a16:creationId xmlns:a16="http://schemas.microsoft.com/office/drawing/2014/main" id="{26426EBC-A793-47DF-B946-D31E78C3A295}"/>
              </a:ext>
            </a:extLst>
          </p:cNvPr>
          <p:cNvSpPr>
            <a:spLocks noGrp="1"/>
          </p:cNvSpPr>
          <p:nvPr>
            <p:ph type="sldNum" sz="quarter" idx="12"/>
          </p:nvPr>
        </p:nvSpPr>
        <p:spPr>
          <a:xfrm>
            <a:off x="8610600" y="6356350"/>
            <a:ext cx="2743200" cy="365125"/>
          </a:xfrm>
        </p:spPr>
        <p:txBody>
          <a:bodyPr/>
          <a:lstStyle/>
          <a:p>
            <a:fld id="{76BE0B42-7D16-4DC5-8B88-B55D1E984A21}" type="slidenum">
              <a:rPr lang="en-US" smtClean="0"/>
              <a:pPr/>
              <a:t>29</a:t>
            </a:fld>
            <a:endParaRPr lang="en-US"/>
          </a:p>
        </p:txBody>
      </p:sp>
      <p:pic>
        <p:nvPicPr>
          <p:cNvPr id="7" name="Picture 6">
            <a:extLst>
              <a:ext uri="{FF2B5EF4-FFF2-40B4-BE49-F238E27FC236}">
                <a16:creationId xmlns:a16="http://schemas.microsoft.com/office/drawing/2014/main" id="{B330CB59-D85B-4D08-8FE9-DD8B13A9CBBA}"/>
              </a:ext>
            </a:extLst>
          </p:cNvPr>
          <p:cNvPicPr>
            <a:picLocks noChangeAspect="1"/>
          </p:cNvPicPr>
          <p:nvPr/>
        </p:nvPicPr>
        <p:blipFill rotWithShape="1">
          <a:blip r:embed="rId3"/>
          <a:srcRect t="24632"/>
          <a:stretch/>
        </p:blipFill>
        <p:spPr>
          <a:xfrm>
            <a:off x="794540" y="1484922"/>
            <a:ext cx="10602917" cy="4502096"/>
          </a:xfrm>
          <a:prstGeom prst="rect">
            <a:avLst/>
          </a:prstGeom>
        </p:spPr>
      </p:pic>
      <p:sp>
        <p:nvSpPr>
          <p:cNvPr id="8" name="TextBox 7">
            <a:extLst>
              <a:ext uri="{FF2B5EF4-FFF2-40B4-BE49-F238E27FC236}">
                <a16:creationId xmlns:a16="http://schemas.microsoft.com/office/drawing/2014/main" id="{604B2C25-36A5-4E0A-9BEB-568158C6A321}"/>
              </a:ext>
            </a:extLst>
          </p:cNvPr>
          <p:cNvSpPr txBox="1"/>
          <p:nvPr/>
        </p:nvSpPr>
        <p:spPr>
          <a:xfrm>
            <a:off x="3048629" y="5987018"/>
            <a:ext cx="6094740" cy="369332"/>
          </a:xfrm>
          <a:prstGeom prst="rect">
            <a:avLst/>
          </a:prstGeom>
          <a:noFill/>
        </p:spPr>
        <p:txBody>
          <a:bodyPr wrap="square">
            <a:spAutoFit/>
          </a:bodyPr>
          <a:lstStyle/>
          <a:p>
            <a:pPr algn="ctr"/>
            <a:r>
              <a:rPr lang="en-US" dirty="0">
                <a:solidFill>
                  <a:srgbClr val="00B0F0"/>
                </a:solidFill>
                <a:hlinkClick r:id="rId4">
                  <a:extLst>
                    <a:ext uri="{A12FA001-AC4F-418D-AE19-62706E023703}">
                      <ahyp:hlinkClr xmlns:ahyp="http://schemas.microsoft.com/office/drawing/2018/hyperlinkcolor" val="tx"/>
                    </a:ext>
                  </a:extLst>
                </a:hlinkClick>
              </a:rPr>
              <a:t>https://humanresearchroadmap.nasa.gov/schedules/?i=96</a:t>
            </a:r>
            <a:r>
              <a:rPr lang="en-US" dirty="0">
                <a:solidFill>
                  <a:srgbClr val="00B0F0"/>
                </a:solidFill>
              </a:rPr>
              <a:t> </a:t>
            </a:r>
          </a:p>
        </p:txBody>
      </p:sp>
    </p:spTree>
    <p:extLst>
      <p:ext uri="{BB962C8B-B14F-4D97-AF65-F5344CB8AC3E}">
        <p14:creationId xmlns:p14="http://schemas.microsoft.com/office/powerpoint/2010/main" val="51471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NASA was given the authority by congress “to make, promulgate, issue, rescind, and amend rules and regulations governing the manner of its operations and the exercise of the powers vested in it by law”</a:t>
            </a:r>
          </a:p>
          <a:p>
            <a:pPr lvl="1"/>
            <a:r>
              <a:rPr lang="en-US" dirty="0"/>
              <a:t>National Aeronautics and Space Act – 1958 §203(b)(1)</a:t>
            </a:r>
          </a:p>
          <a:p>
            <a:pPr lvl="1"/>
            <a:r>
              <a:rPr lang="en-US" dirty="0">
                <a:hlinkClick r:id="rId3">
                  <a:extLst>
                    <a:ext uri="{A12FA001-AC4F-418D-AE19-62706E023703}">
                      <ahyp:hlinkClr xmlns:ahyp="http://schemas.microsoft.com/office/drawing/2018/hyperlinkcolor" val="tx"/>
                    </a:ext>
                  </a:extLst>
                </a:hlinkClick>
              </a:rPr>
              <a:t>https://catalog.archives.gov/id/299868</a:t>
            </a:r>
            <a:r>
              <a:rPr lang="en-US" dirty="0"/>
              <a:t> </a:t>
            </a:r>
          </a:p>
          <a:p>
            <a:r>
              <a:rPr lang="en-US" dirty="0"/>
              <a:t>NASA aims to minimize risks of spaceflight by defining Permissible Exposure Limits (PELs) or Outcome Limits (POLs)</a:t>
            </a:r>
          </a:p>
          <a:p>
            <a:pPr>
              <a:buClr>
                <a:schemeClr val="bg1"/>
              </a:buClr>
            </a:pPr>
            <a:r>
              <a:rPr lang="en-US" dirty="0">
                <a:solidFill>
                  <a:schemeClr val="tx1"/>
                </a:solidFill>
                <a:effectLst>
                  <a:outerShdw blurRad="38100" dist="38100" dir="2700000" algn="tl">
                    <a:srgbClr val="000000">
                      <a:alpha val="43137"/>
                    </a:srgbClr>
                  </a:outerShdw>
                </a:effectLst>
                <a:highlight>
                  <a:srgbClr val="FFFF00"/>
                </a:highlight>
              </a:rPr>
              <a:t>Space radiation</a:t>
            </a:r>
            <a:r>
              <a:rPr lang="en-US" dirty="0">
                <a:solidFill>
                  <a:schemeClr val="tx1"/>
                </a:solidFill>
                <a:effectLst>
                  <a:outerShdw blurRad="38100" dist="38100" dir="2700000" algn="tl">
                    <a:srgbClr val="000000">
                      <a:alpha val="43137"/>
                    </a:srgbClr>
                  </a:outerShdw>
                </a:effectLst>
              </a:rPr>
              <a:t> </a:t>
            </a:r>
            <a:r>
              <a:rPr lang="en-US" dirty="0"/>
              <a:t>recognized as a health risk early in the space program</a:t>
            </a:r>
          </a:p>
        </p:txBody>
      </p:sp>
      <p:sp>
        <p:nvSpPr>
          <p:cNvPr id="7" name="Slide Number Placeholder 6"/>
          <p:cNvSpPr>
            <a:spLocks noGrp="1"/>
          </p:cNvSpPr>
          <p:nvPr>
            <p:ph type="sldNum" sz="quarter" idx="12"/>
          </p:nvPr>
        </p:nvSpPr>
        <p:spPr/>
        <p:txBody>
          <a:bodyPr/>
          <a:lstStyle/>
          <a:p>
            <a:fld id="{829E4A2A-790B-4457-A180-217E99615599}" type="slidenum">
              <a:rPr lang="en-US" smtClean="0"/>
              <a:t>3</a:t>
            </a:fld>
            <a:endParaRPr lang="en-US"/>
          </a:p>
        </p:txBody>
      </p:sp>
    </p:spTree>
    <p:extLst>
      <p:ext uri="{BB962C8B-B14F-4D97-AF65-F5344CB8AC3E}">
        <p14:creationId xmlns:p14="http://schemas.microsoft.com/office/powerpoint/2010/main" val="3535575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7311B5-9572-45FE-A0AA-74D221862EFD}"/>
              </a:ext>
            </a:extLst>
          </p:cNvPr>
          <p:cNvSpPr>
            <a:spLocks noGrp="1"/>
          </p:cNvSpPr>
          <p:nvPr>
            <p:ph type="title"/>
          </p:nvPr>
        </p:nvSpPr>
        <p:spPr/>
        <p:txBody>
          <a:bodyPr/>
          <a:lstStyle/>
          <a:p>
            <a:r>
              <a:rPr lang="en-US" altLang="en-US" dirty="0"/>
              <a:t>More Resources</a:t>
            </a:r>
            <a:endParaRPr lang="en-US" dirty="0"/>
          </a:p>
        </p:txBody>
      </p:sp>
      <p:sp>
        <p:nvSpPr>
          <p:cNvPr id="11" name="Content Placeholder 10">
            <a:extLst>
              <a:ext uri="{FF2B5EF4-FFF2-40B4-BE49-F238E27FC236}">
                <a16:creationId xmlns:a16="http://schemas.microsoft.com/office/drawing/2014/main" id="{A7421746-B0D8-41B9-AC33-76B7C1959021}"/>
              </a:ext>
            </a:extLst>
          </p:cNvPr>
          <p:cNvSpPr>
            <a:spLocks noGrp="1"/>
          </p:cNvSpPr>
          <p:nvPr>
            <p:ph sz="half" idx="1"/>
          </p:nvPr>
        </p:nvSpPr>
        <p:spPr/>
        <p:txBody>
          <a:bodyPr>
            <a:normAutofit fontScale="70000" lnSpcReduction="20000"/>
          </a:bodyPr>
          <a:lstStyle/>
          <a:p>
            <a:pPr>
              <a:buClr>
                <a:schemeClr val="bg1"/>
              </a:buClr>
            </a:pPr>
            <a:r>
              <a:rPr lang="en-US" sz="2800" dirty="0">
                <a:solidFill>
                  <a:schemeClr val="bg1"/>
                </a:solidFill>
              </a:rPr>
              <a:t>Space Radiation Element </a:t>
            </a:r>
          </a:p>
          <a:p>
            <a:pPr lvl="1">
              <a:buClr>
                <a:schemeClr val="bg1"/>
              </a:buClr>
            </a:pPr>
            <a:r>
              <a:rPr lang="en-US" dirty="0">
                <a:solidFill>
                  <a:srgbClr val="00B0F0"/>
                </a:solidFill>
                <a:hlinkClick r:id="rId2">
                  <a:extLst>
                    <a:ext uri="{A12FA001-AC4F-418D-AE19-62706E023703}">
                      <ahyp:hlinkClr xmlns:ahyp="http://schemas.microsoft.com/office/drawing/2018/hyperlinkcolor" val="tx"/>
                    </a:ext>
                  </a:extLst>
                </a:hlinkClick>
              </a:rPr>
              <a:t>https://www.nasa.gov/hrp/elements/radiation</a:t>
            </a:r>
            <a:r>
              <a:rPr lang="en-US" dirty="0">
                <a:solidFill>
                  <a:srgbClr val="00B0F0"/>
                </a:solidFill>
              </a:rPr>
              <a:t>  </a:t>
            </a:r>
          </a:p>
          <a:p>
            <a:pPr>
              <a:buClr>
                <a:schemeClr val="bg1"/>
              </a:buClr>
            </a:pPr>
            <a:r>
              <a:rPr lang="en-US" sz="2800" dirty="0">
                <a:solidFill>
                  <a:schemeClr val="bg1"/>
                </a:solidFill>
              </a:rPr>
              <a:t>NASA Human Research Roadmap – link to risks, gaps, and funding priority (green = low, red = high)</a:t>
            </a:r>
          </a:p>
          <a:p>
            <a:pPr lvl="1">
              <a:buClr>
                <a:schemeClr val="bg1"/>
              </a:buClr>
            </a:pPr>
            <a:r>
              <a:rPr lang="en-US" dirty="0">
                <a:solidFill>
                  <a:srgbClr val="00B0F0"/>
                </a:solidFill>
                <a:hlinkClick r:id="rId3">
                  <a:extLst>
                    <a:ext uri="{A12FA001-AC4F-418D-AE19-62706E023703}">
                      <ahyp:hlinkClr xmlns:ahyp="http://schemas.microsoft.com/office/drawing/2018/hyperlinkcolor" val="tx"/>
                    </a:ext>
                  </a:extLst>
                </a:hlinkClick>
              </a:rPr>
              <a:t>https://humanresearchroadmap.nasa.gov</a:t>
            </a:r>
            <a:r>
              <a:rPr lang="en-US" dirty="0">
                <a:solidFill>
                  <a:srgbClr val="00B0F0"/>
                </a:solidFill>
              </a:rPr>
              <a:t> </a:t>
            </a:r>
          </a:p>
          <a:p>
            <a:pPr lvl="1">
              <a:buClr>
                <a:schemeClr val="bg1"/>
              </a:buClr>
            </a:pPr>
            <a:r>
              <a:rPr lang="en-US" dirty="0">
                <a:solidFill>
                  <a:srgbClr val="00B0F0"/>
                </a:solidFill>
                <a:hlinkClick r:id="rId4">
                  <a:extLst>
                    <a:ext uri="{A12FA001-AC4F-418D-AE19-62706E023703}">
                      <ahyp:hlinkClr xmlns:ahyp="http://schemas.microsoft.com/office/drawing/2018/hyperlinkcolor" val="tx"/>
                    </a:ext>
                  </a:extLst>
                </a:hlinkClick>
              </a:rPr>
              <a:t>www.nasa.gov/hrp/research</a:t>
            </a:r>
            <a:r>
              <a:rPr lang="en-US" dirty="0">
                <a:solidFill>
                  <a:srgbClr val="00B0F0"/>
                </a:solidFill>
              </a:rPr>
              <a:t> </a:t>
            </a:r>
          </a:p>
          <a:p>
            <a:pPr>
              <a:buClr>
                <a:schemeClr val="bg1"/>
              </a:buClr>
            </a:pPr>
            <a:r>
              <a:rPr lang="en-US" sz="2800" dirty="0">
                <a:solidFill>
                  <a:schemeClr val="bg1"/>
                </a:solidFill>
              </a:rPr>
              <a:t>NASA Task book – Summaries of current and previously funded projects</a:t>
            </a:r>
          </a:p>
          <a:p>
            <a:pPr lvl="1">
              <a:buClr>
                <a:schemeClr val="bg1"/>
              </a:buClr>
            </a:pPr>
            <a:r>
              <a:rPr lang="en-US" dirty="0">
                <a:solidFill>
                  <a:srgbClr val="00B0F0"/>
                </a:solidFill>
                <a:hlinkClick r:id="rId5">
                  <a:extLst>
                    <a:ext uri="{A12FA001-AC4F-418D-AE19-62706E023703}">
                      <ahyp:hlinkClr xmlns:ahyp="http://schemas.microsoft.com/office/drawing/2018/hyperlinkcolor" val="tx"/>
                    </a:ext>
                  </a:extLst>
                </a:hlinkClick>
              </a:rPr>
              <a:t>https://taskbook.nasaprs.com/tbp/welcome.cfm</a:t>
            </a:r>
            <a:r>
              <a:rPr lang="en-US" dirty="0">
                <a:solidFill>
                  <a:srgbClr val="00B0F0"/>
                </a:solidFill>
              </a:rPr>
              <a:t> </a:t>
            </a:r>
          </a:p>
          <a:p>
            <a:pPr>
              <a:buClr>
                <a:schemeClr val="bg1"/>
              </a:buClr>
            </a:pPr>
            <a:r>
              <a:rPr lang="en-US" sz="2800" dirty="0">
                <a:solidFill>
                  <a:schemeClr val="bg1"/>
                </a:solidFill>
              </a:rPr>
              <a:t>Life Science Data Archive – Can request past data and search tissue repository </a:t>
            </a:r>
          </a:p>
          <a:p>
            <a:pPr lvl="1">
              <a:buClr>
                <a:schemeClr val="bg1"/>
              </a:buClr>
            </a:pPr>
            <a:r>
              <a:rPr lang="en-US" dirty="0">
                <a:solidFill>
                  <a:schemeClr val="bg1"/>
                </a:solidFill>
                <a:hlinkClick r:id="rId6">
                  <a:extLst>
                    <a:ext uri="{A12FA001-AC4F-418D-AE19-62706E023703}">
                      <ahyp:hlinkClr xmlns:ahyp="http://schemas.microsoft.com/office/drawing/2018/hyperlinkcolor" val="tx"/>
                    </a:ext>
                  </a:extLst>
                </a:hlinkClick>
              </a:rPr>
              <a:t>https://lsda.jsc.nasa.gov/</a:t>
            </a:r>
            <a:endParaRPr lang="en-US" dirty="0">
              <a:solidFill>
                <a:srgbClr val="0563C1"/>
              </a:solidFill>
            </a:endParaRPr>
          </a:p>
          <a:p>
            <a:pPr lvl="1">
              <a:buClr>
                <a:schemeClr val="bg1"/>
              </a:buClr>
            </a:pPr>
            <a:r>
              <a:rPr lang="en-US" dirty="0">
                <a:solidFill>
                  <a:srgbClr val="00B0F0"/>
                </a:solidFill>
                <a:hlinkClick r:id="rId7">
                  <a:extLst>
                    <a:ext uri="{A12FA001-AC4F-418D-AE19-62706E023703}">
                      <ahyp:hlinkClr xmlns:ahyp="http://schemas.microsoft.com/office/drawing/2018/hyperlinkcolor" val="tx"/>
                    </a:ext>
                  </a:extLst>
                </a:hlinkClick>
              </a:rPr>
              <a:t>https://lsda.jsc.nasa.gov/Biospecimen</a:t>
            </a:r>
            <a:endParaRPr lang="en-US" dirty="0">
              <a:solidFill>
                <a:srgbClr val="00B0F0"/>
              </a:solidFill>
            </a:endParaRPr>
          </a:p>
          <a:p>
            <a:pPr lvl="1">
              <a:buClr>
                <a:schemeClr val="bg1"/>
              </a:buClr>
            </a:pPr>
            <a:r>
              <a:rPr lang="en-US" dirty="0">
                <a:solidFill>
                  <a:schemeClr val="bg1"/>
                </a:solidFill>
              </a:rPr>
              <a:t>Instructions – </a:t>
            </a:r>
            <a:r>
              <a:rPr lang="en-US" dirty="0">
                <a:solidFill>
                  <a:srgbClr val="00B0F0"/>
                </a:solidFill>
                <a:hlinkClick r:id="rId8">
                  <a:extLst>
                    <a:ext uri="{A12FA001-AC4F-418D-AE19-62706E023703}">
                      <ahyp:hlinkClr xmlns:ahyp="http://schemas.microsoft.com/office/drawing/2018/hyperlinkcolor" val="tx"/>
                    </a:ext>
                  </a:extLst>
                </a:hlinkClick>
              </a:rPr>
              <a:t>https://www.nasa.gov/hrp/elements/radiation/tissue-sharing</a:t>
            </a:r>
            <a:endParaRPr lang="en-US" dirty="0">
              <a:solidFill>
                <a:srgbClr val="00B0F0"/>
              </a:solidFill>
            </a:endParaRPr>
          </a:p>
        </p:txBody>
      </p:sp>
      <p:sp>
        <p:nvSpPr>
          <p:cNvPr id="3" name="Content Placeholder 2">
            <a:extLst>
              <a:ext uri="{FF2B5EF4-FFF2-40B4-BE49-F238E27FC236}">
                <a16:creationId xmlns:a16="http://schemas.microsoft.com/office/drawing/2014/main" id="{1E992D7A-8CF9-4C02-ABE5-0E6734828E3F}"/>
              </a:ext>
            </a:extLst>
          </p:cNvPr>
          <p:cNvSpPr>
            <a:spLocks noGrp="1"/>
          </p:cNvSpPr>
          <p:nvPr>
            <p:ph sz="half" idx="2"/>
          </p:nvPr>
        </p:nvSpPr>
        <p:spPr/>
        <p:txBody>
          <a:bodyPr>
            <a:normAutofit fontScale="70000" lnSpcReduction="20000"/>
          </a:bodyPr>
          <a:lstStyle/>
          <a:p>
            <a:pPr>
              <a:buClr>
                <a:schemeClr val="bg1"/>
              </a:buClr>
            </a:pPr>
            <a:r>
              <a:rPr lang="en-US" dirty="0"/>
              <a:t>NASA </a:t>
            </a:r>
            <a:r>
              <a:rPr lang="en-US" dirty="0" err="1"/>
              <a:t>GeneLab</a:t>
            </a:r>
            <a:r>
              <a:rPr lang="en-US" dirty="0"/>
              <a:t> – Space-related omics database. Users can upload, download, share, store, and analyze spaceflight and spaceflight-relevant data from experiments.</a:t>
            </a:r>
          </a:p>
          <a:p>
            <a:pPr lvl="1">
              <a:buClr>
                <a:schemeClr val="bg1"/>
              </a:buClr>
            </a:pPr>
            <a:r>
              <a:rPr lang="en-US" dirty="0">
                <a:solidFill>
                  <a:srgbClr val="00B0F0"/>
                </a:solidFill>
                <a:hlinkClick r:id="rId9">
                  <a:extLst>
                    <a:ext uri="{A12FA001-AC4F-418D-AE19-62706E023703}">
                      <ahyp:hlinkClr xmlns:ahyp="http://schemas.microsoft.com/office/drawing/2018/hyperlinkcolor" val="tx"/>
                    </a:ext>
                  </a:extLst>
                </a:hlinkClick>
              </a:rPr>
              <a:t>https://genelab.nasa.gov/</a:t>
            </a:r>
            <a:r>
              <a:rPr lang="en-US" dirty="0">
                <a:solidFill>
                  <a:srgbClr val="00B0F0"/>
                </a:solidFill>
              </a:rPr>
              <a:t> </a:t>
            </a:r>
          </a:p>
          <a:p>
            <a:pPr>
              <a:buClr>
                <a:schemeClr val="bg1"/>
              </a:buClr>
            </a:pPr>
            <a:r>
              <a:rPr lang="en-US" dirty="0"/>
              <a:t>NASA Technical Reports Server: Access to NASA metadata records, full-text online documents, images, and videos</a:t>
            </a:r>
          </a:p>
          <a:p>
            <a:pPr lvl="1">
              <a:buClr>
                <a:schemeClr val="bg1"/>
              </a:buClr>
            </a:pPr>
            <a:r>
              <a:rPr lang="en-US" dirty="0">
                <a:solidFill>
                  <a:srgbClr val="00B0F0"/>
                </a:solidFill>
                <a:hlinkClick r:id="rId10">
                  <a:extLst>
                    <a:ext uri="{A12FA001-AC4F-418D-AE19-62706E023703}">
                      <ahyp:hlinkClr xmlns:ahyp="http://schemas.microsoft.com/office/drawing/2018/hyperlinkcolor" val="tx"/>
                    </a:ext>
                  </a:extLst>
                </a:hlinkClick>
              </a:rPr>
              <a:t>https://ntrs.nasa.gov/</a:t>
            </a:r>
            <a:r>
              <a:rPr lang="en-US" dirty="0">
                <a:solidFill>
                  <a:srgbClr val="00B0F0"/>
                </a:solidFill>
              </a:rPr>
              <a:t> </a:t>
            </a:r>
          </a:p>
          <a:p>
            <a:pPr>
              <a:buClr>
                <a:schemeClr val="bg1"/>
              </a:buClr>
            </a:pPr>
            <a:r>
              <a:rPr lang="en-US" dirty="0"/>
              <a:t>The Health Risks of Extraterrestrial Environments (THREE) – Open access space radiation literature</a:t>
            </a:r>
            <a:endParaRPr lang="en-US" dirty="0">
              <a:solidFill>
                <a:srgbClr val="0563C1"/>
              </a:solidFill>
            </a:endParaRPr>
          </a:p>
          <a:p>
            <a:pPr lvl="1">
              <a:buClr>
                <a:schemeClr val="bg1"/>
              </a:buClr>
            </a:pPr>
            <a:r>
              <a:rPr lang="en-US" dirty="0">
                <a:solidFill>
                  <a:srgbClr val="00B0F0"/>
                </a:solidFill>
                <a:hlinkClick r:id="rId11">
                  <a:extLst>
                    <a:ext uri="{A12FA001-AC4F-418D-AE19-62706E023703}">
                      <ahyp:hlinkClr xmlns:ahyp="http://schemas.microsoft.com/office/drawing/2018/hyperlinkcolor" val="tx"/>
                    </a:ext>
                  </a:extLst>
                </a:hlinkClick>
              </a:rPr>
              <a:t>https://three.jsc.nasa.gov</a:t>
            </a:r>
            <a:r>
              <a:rPr lang="en-US" dirty="0">
                <a:solidFill>
                  <a:srgbClr val="00B0F0"/>
                </a:solidFill>
              </a:rPr>
              <a:t> </a:t>
            </a:r>
          </a:p>
          <a:p>
            <a:endParaRPr lang="en-US" dirty="0"/>
          </a:p>
        </p:txBody>
      </p:sp>
      <p:sp>
        <p:nvSpPr>
          <p:cNvPr id="2" name="Slide Number Placeholder 1">
            <a:extLst>
              <a:ext uri="{FF2B5EF4-FFF2-40B4-BE49-F238E27FC236}">
                <a16:creationId xmlns:a16="http://schemas.microsoft.com/office/drawing/2014/main" id="{859BFDF8-0648-4CDA-982F-E1ED1D487D3C}"/>
              </a:ext>
            </a:extLst>
          </p:cNvPr>
          <p:cNvSpPr>
            <a:spLocks noGrp="1"/>
          </p:cNvSpPr>
          <p:nvPr>
            <p:ph type="sldNum" sz="quarter" idx="12"/>
          </p:nvPr>
        </p:nvSpPr>
        <p:spPr/>
        <p:txBody>
          <a:bodyPr/>
          <a:lstStyle/>
          <a:p>
            <a:fld id="{E461A7D3-91BA-4279-96A5-830614B699D8}" type="slidenum">
              <a:rPr lang="en-US" altLang="en-US" smtClean="0"/>
              <a:pPr/>
              <a:t>30</a:t>
            </a:fld>
            <a:endParaRPr lang="en-US" altLang="en-US" dirty="0"/>
          </a:p>
        </p:txBody>
      </p:sp>
    </p:spTree>
    <p:extLst>
      <p:ext uri="{BB962C8B-B14F-4D97-AF65-F5344CB8AC3E}">
        <p14:creationId xmlns:p14="http://schemas.microsoft.com/office/powerpoint/2010/main" val="111378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10000"/>
          </a:bodyPr>
          <a:lstStyle/>
          <a:p>
            <a:r>
              <a:rPr lang="en-US" dirty="0"/>
              <a:t>NASA protects astronauts from excessive space radiation exposure </a:t>
            </a:r>
          </a:p>
          <a:p>
            <a:pPr lvl="1"/>
            <a:r>
              <a:rPr lang="en-US" dirty="0"/>
              <a:t>Defined as Space Permissible Exposure Limits (SPELs)</a:t>
            </a:r>
          </a:p>
          <a:p>
            <a:pPr lvl="2"/>
            <a:r>
              <a:rPr lang="en-US" dirty="0"/>
              <a:t>Short term SPELs (Table 1)</a:t>
            </a:r>
          </a:p>
          <a:p>
            <a:pPr lvl="3"/>
            <a:r>
              <a:rPr lang="en-US" b="1" i="1" dirty="0"/>
              <a:t>Prevent</a:t>
            </a:r>
            <a:r>
              <a:rPr lang="en-US" dirty="0"/>
              <a:t> deterministic effects (non-cancer)</a:t>
            </a:r>
          </a:p>
          <a:p>
            <a:pPr lvl="2"/>
            <a:r>
              <a:rPr lang="en-US" dirty="0"/>
              <a:t>Career/Lifetime SPELs</a:t>
            </a:r>
          </a:p>
          <a:p>
            <a:pPr lvl="3"/>
            <a:r>
              <a:rPr lang="en-US" b="1" i="1" dirty="0"/>
              <a:t>Minimize</a:t>
            </a:r>
            <a:r>
              <a:rPr lang="en-US" dirty="0"/>
              <a:t> long term health effects</a:t>
            </a:r>
          </a:p>
          <a:p>
            <a:pPr lvl="3"/>
            <a:r>
              <a:rPr lang="en-US" dirty="0"/>
              <a:t>Non-cancer: Table 1</a:t>
            </a:r>
          </a:p>
          <a:p>
            <a:pPr lvl="3"/>
            <a:r>
              <a:rPr lang="en-US" dirty="0"/>
              <a:t>Cancer 3% REID at 95% confidence level </a:t>
            </a:r>
          </a:p>
          <a:p>
            <a:pPr lvl="4"/>
            <a:r>
              <a:rPr lang="en-US" dirty="0"/>
              <a:t>NASA Standard 3001 </a:t>
            </a:r>
            <a:r>
              <a:rPr lang="en-US" dirty="0" err="1"/>
              <a:t>VolA</a:t>
            </a:r>
            <a:r>
              <a:rPr lang="en-US" dirty="0"/>
              <a:t> Rev1 4.2.10.1</a:t>
            </a:r>
          </a:p>
          <a:p>
            <a:r>
              <a:rPr lang="en-US" dirty="0"/>
              <a:t>NASA was given the authority by congress “to make, promulgate, issue, rescind, and amend rules and regulations governing the manner of its operations and the exercise of the powers vested in it by law”</a:t>
            </a:r>
          </a:p>
          <a:p>
            <a:pPr lvl="1"/>
            <a:r>
              <a:rPr lang="en-US" dirty="0"/>
              <a:t>National Aeronautics and Space Act – 1958 §203(b)(1)</a:t>
            </a:r>
          </a:p>
          <a:p>
            <a:endParaRPr lang="en-US" dirty="0"/>
          </a:p>
        </p:txBody>
      </p:sp>
      <p:sp>
        <p:nvSpPr>
          <p:cNvPr id="7" name="Slide Number Placeholder 6"/>
          <p:cNvSpPr>
            <a:spLocks noGrp="1"/>
          </p:cNvSpPr>
          <p:nvPr>
            <p:ph type="sldNum" sz="quarter" idx="12"/>
          </p:nvPr>
        </p:nvSpPr>
        <p:spPr/>
        <p:txBody>
          <a:bodyPr/>
          <a:lstStyle/>
          <a:p>
            <a:fld id="{829E4A2A-790B-4457-A180-217E99615599}" type="slidenum">
              <a:rPr lang="en-US" smtClean="0"/>
              <a:t>31</a:t>
            </a:fld>
            <a:endParaRPr lang="en-US"/>
          </a:p>
        </p:txBody>
      </p:sp>
      <p:pic>
        <p:nvPicPr>
          <p:cNvPr id="4" name="Picture 3"/>
          <p:cNvPicPr>
            <a:picLocks noChangeAspect="1"/>
          </p:cNvPicPr>
          <p:nvPr/>
        </p:nvPicPr>
        <p:blipFill>
          <a:blip r:embed="rId2"/>
          <a:stretch>
            <a:fillRect/>
          </a:stretch>
        </p:blipFill>
        <p:spPr>
          <a:xfrm>
            <a:off x="7096377" y="2103705"/>
            <a:ext cx="4668497" cy="2867791"/>
          </a:xfrm>
          <a:prstGeom prst="rect">
            <a:avLst/>
          </a:prstGeom>
          <a:ln>
            <a:solidFill>
              <a:schemeClr val="accent1"/>
            </a:solidFill>
          </a:ln>
        </p:spPr>
      </p:pic>
    </p:spTree>
    <p:extLst>
      <p:ext uri="{BB962C8B-B14F-4D97-AF65-F5344CB8AC3E}">
        <p14:creationId xmlns:p14="http://schemas.microsoft.com/office/powerpoint/2010/main" val="116778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lstStyle/>
          <a:p>
            <a:r>
              <a:rPr lang="en-US" dirty="0"/>
              <a:t>Pre-NCRP Recommendations</a:t>
            </a:r>
          </a:p>
        </p:txBody>
      </p:sp>
      <p:sp>
        <p:nvSpPr>
          <p:cNvPr id="3" name="Content Placeholder 2"/>
          <p:cNvSpPr>
            <a:spLocks noGrp="1"/>
          </p:cNvSpPr>
          <p:nvPr>
            <p:ph idx="1"/>
          </p:nvPr>
        </p:nvSpPr>
        <p:spPr>
          <a:xfrm>
            <a:off x="838201" y="1825625"/>
            <a:ext cx="6508262" cy="4211637"/>
          </a:xfrm>
        </p:spPr>
        <p:txBody>
          <a:bodyPr>
            <a:normAutofit fontScale="92500" lnSpcReduction="20000"/>
          </a:bodyPr>
          <a:lstStyle/>
          <a:p>
            <a:pPr>
              <a:lnSpc>
                <a:spcPct val="120000"/>
              </a:lnSpc>
            </a:pPr>
            <a:r>
              <a:rPr lang="en-US" sz="2200" dirty="0"/>
              <a:t>Radiation risk for space flight initiated in 1961</a:t>
            </a:r>
          </a:p>
          <a:p>
            <a:pPr lvl="1">
              <a:lnSpc>
                <a:spcPct val="120000"/>
              </a:lnSpc>
            </a:pPr>
            <a:r>
              <a:rPr lang="en-US" sz="1900" i="1" dirty="0"/>
              <a:t>Ad hoc </a:t>
            </a:r>
            <a:r>
              <a:rPr lang="en-US" sz="1900" dirty="0"/>
              <a:t>National Academy of Sciences (NAS) working group under the Space Science Board </a:t>
            </a:r>
          </a:p>
          <a:p>
            <a:pPr>
              <a:lnSpc>
                <a:spcPct val="120000"/>
              </a:lnSpc>
            </a:pPr>
            <a:r>
              <a:rPr lang="en-US" sz="2200" dirty="0"/>
              <a:t>Radiobiological Factors in Manned Space Flight (NAS/NRC, 1967) </a:t>
            </a:r>
          </a:p>
          <a:p>
            <a:pPr lvl="1">
              <a:lnSpc>
                <a:spcPct val="120000"/>
              </a:lnSpc>
            </a:pPr>
            <a:r>
              <a:rPr lang="en-US" sz="1900" dirty="0"/>
              <a:t>“Risk-versus-gain philosophy”</a:t>
            </a:r>
          </a:p>
          <a:p>
            <a:pPr lvl="1">
              <a:lnSpc>
                <a:spcPct val="120000"/>
              </a:lnSpc>
            </a:pPr>
            <a:r>
              <a:rPr lang="en-US" sz="1900" dirty="0"/>
              <a:t>Emphasis on perspective and consideration of </a:t>
            </a:r>
            <a:r>
              <a:rPr lang="en-US" sz="1900" b="1" i="1" dirty="0"/>
              <a:t>other inherent risks</a:t>
            </a:r>
          </a:p>
          <a:p>
            <a:pPr lvl="1">
              <a:lnSpc>
                <a:spcPct val="120000"/>
              </a:lnSpc>
            </a:pPr>
            <a:r>
              <a:rPr lang="en-US" sz="1900" dirty="0"/>
              <a:t>Cancer recognized as “principal somatic late effect”</a:t>
            </a:r>
          </a:p>
          <a:p>
            <a:pPr lvl="1">
              <a:lnSpc>
                <a:spcPct val="120000"/>
              </a:lnSpc>
            </a:pPr>
            <a:r>
              <a:rPr lang="en-US" sz="1900" dirty="0"/>
              <a:t>Proposed a </a:t>
            </a:r>
            <a:r>
              <a:rPr lang="en-US" sz="1900" b="1" dirty="0">
                <a:solidFill>
                  <a:schemeClr val="tx1"/>
                </a:solidFill>
                <a:effectLst>
                  <a:outerShdw blurRad="38100" dist="38100" dir="2700000" algn="tl">
                    <a:srgbClr val="000000">
                      <a:alpha val="43137"/>
                    </a:srgbClr>
                  </a:outerShdw>
                </a:effectLst>
                <a:highlight>
                  <a:srgbClr val="FFFF00"/>
                </a:highlight>
              </a:rPr>
              <a:t>reference</a:t>
            </a:r>
            <a:r>
              <a:rPr lang="en-US" sz="1900" dirty="0"/>
              <a:t> “doubling dose” of approximately </a:t>
            </a:r>
            <a:r>
              <a:rPr lang="en-US" sz="1900" b="1" dirty="0">
                <a:solidFill>
                  <a:schemeClr val="tx1"/>
                </a:solidFill>
                <a:effectLst>
                  <a:outerShdw blurRad="38100" dist="38100" dir="2700000" algn="tl">
                    <a:srgbClr val="000000">
                      <a:alpha val="43137"/>
                    </a:srgbClr>
                  </a:outerShdw>
                </a:effectLst>
                <a:highlight>
                  <a:srgbClr val="FFFF00"/>
                </a:highlight>
              </a:rPr>
              <a:t>4 </a:t>
            </a:r>
            <a:r>
              <a:rPr lang="en-US" sz="1900" b="1" dirty="0" err="1">
                <a:solidFill>
                  <a:schemeClr val="tx1"/>
                </a:solidFill>
                <a:effectLst>
                  <a:outerShdw blurRad="38100" dist="38100" dir="2700000" algn="tl">
                    <a:srgbClr val="000000">
                      <a:alpha val="43137"/>
                    </a:srgbClr>
                  </a:outerShdw>
                </a:effectLst>
                <a:highlight>
                  <a:srgbClr val="FFFF00"/>
                </a:highlight>
              </a:rPr>
              <a:t>Sv</a:t>
            </a:r>
            <a:endParaRPr lang="en-US" sz="1900" b="1" dirty="0">
              <a:solidFill>
                <a:schemeClr val="tx1"/>
              </a:solidFill>
              <a:effectLst>
                <a:outerShdw blurRad="38100" dist="38100" dir="2700000" algn="tl">
                  <a:srgbClr val="000000">
                    <a:alpha val="43137"/>
                  </a:srgbClr>
                </a:outerShdw>
              </a:effectLst>
              <a:highlight>
                <a:srgbClr val="FFFF00"/>
              </a:highlight>
            </a:endParaRPr>
          </a:p>
          <a:p>
            <a:pPr>
              <a:lnSpc>
                <a:spcPct val="120000"/>
              </a:lnSpc>
            </a:pPr>
            <a:r>
              <a:rPr lang="en-US" sz="2200" dirty="0"/>
              <a:t>Re-examined in 1983 with new risk estimates from epidemiology</a:t>
            </a:r>
          </a:p>
          <a:p>
            <a:pPr lvl="1">
              <a:lnSpc>
                <a:spcPct val="120000"/>
              </a:lnSpc>
            </a:pPr>
            <a:r>
              <a:rPr lang="en-US" sz="1900" dirty="0"/>
              <a:t>Same philosophy</a:t>
            </a:r>
          </a:p>
          <a:p>
            <a:pPr lvl="1">
              <a:lnSpc>
                <a:spcPct val="120000"/>
              </a:lnSpc>
            </a:pPr>
            <a:r>
              <a:rPr lang="en-US" sz="1900" dirty="0"/>
              <a:t>Reduced reference dose to </a:t>
            </a:r>
            <a:r>
              <a:rPr lang="en-US" sz="1900" b="1" dirty="0">
                <a:solidFill>
                  <a:schemeClr val="tx1"/>
                </a:solidFill>
                <a:effectLst>
                  <a:outerShdw blurRad="38100" dist="38100" dir="2700000" algn="tl">
                    <a:srgbClr val="000000">
                      <a:alpha val="43137"/>
                    </a:srgbClr>
                  </a:outerShdw>
                </a:effectLst>
                <a:highlight>
                  <a:srgbClr val="FFFF00"/>
                </a:highlight>
              </a:rPr>
              <a:t>2 </a:t>
            </a:r>
            <a:r>
              <a:rPr lang="en-US" sz="1900" b="1" dirty="0" err="1">
                <a:solidFill>
                  <a:schemeClr val="tx1"/>
                </a:solidFill>
                <a:effectLst>
                  <a:outerShdw blurRad="38100" dist="38100" dir="2700000" algn="tl">
                    <a:srgbClr val="000000">
                      <a:alpha val="43137"/>
                    </a:srgbClr>
                  </a:outerShdw>
                </a:effectLst>
                <a:highlight>
                  <a:srgbClr val="FFFF00"/>
                </a:highlight>
              </a:rPr>
              <a:t>Sv</a:t>
            </a:r>
            <a:endParaRPr lang="en-US" sz="1900" b="1" dirty="0">
              <a:solidFill>
                <a:schemeClr val="tx1"/>
              </a:solidFill>
              <a:effectLst>
                <a:outerShdw blurRad="38100" dist="38100" dir="2700000" algn="tl">
                  <a:srgbClr val="000000">
                    <a:alpha val="43137"/>
                  </a:srgbClr>
                </a:outerShdw>
              </a:effectLst>
              <a:highlight>
                <a:srgbClr val="FFFF00"/>
              </a:highlight>
            </a:endParaRPr>
          </a:p>
        </p:txBody>
      </p:sp>
      <p:sp>
        <p:nvSpPr>
          <p:cNvPr id="9" name="Slide Number Placeholder 8"/>
          <p:cNvSpPr>
            <a:spLocks noGrp="1"/>
          </p:cNvSpPr>
          <p:nvPr>
            <p:ph type="sldNum" sz="quarter" idx="12"/>
          </p:nvPr>
        </p:nvSpPr>
        <p:spPr>
          <a:xfrm>
            <a:off x="8610600" y="6356350"/>
            <a:ext cx="2743200" cy="365125"/>
          </a:xfrm>
        </p:spPr>
        <p:txBody>
          <a:bodyPr/>
          <a:lstStyle/>
          <a:p>
            <a:fld id="{829E4A2A-790B-4457-A180-217E99615599}" type="slidenum">
              <a:rPr lang="en-US" smtClean="0"/>
              <a:pPr/>
              <a:t>4</a:t>
            </a:fld>
            <a:endParaRPr lang="en-US"/>
          </a:p>
        </p:txBody>
      </p:sp>
      <p:pic>
        <p:nvPicPr>
          <p:cNvPr id="6" name="Graphic 5" descr="Cave Drawing with solid fill">
            <a:extLst>
              <a:ext uri="{FF2B5EF4-FFF2-40B4-BE49-F238E27FC236}">
                <a16:creationId xmlns:a16="http://schemas.microsoft.com/office/drawing/2014/main" id="{837773AA-9006-492F-8FD9-C5908B013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4752" y="0"/>
            <a:ext cx="2447140" cy="2447140"/>
          </a:xfrm>
          <a:prstGeom prst="rect">
            <a:avLst/>
          </a:prstGeom>
        </p:spPr>
      </p:pic>
      <p:sp>
        <p:nvSpPr>
          <p:cNvPr id="18" name="Callout: Line 17">
            <a:extLst>
              <a:ext uri="{FF2B5EF4-FFF2-40B4-BE49-F238E27FC236}">
                <a16:creationId xmlns:a16="http://schemas.microsoft.com/office/drawing/2014/main" id="{BDD57E8A-61AB-45E9-AED4-BB6ECE432391}"/>
              </a:ext>
            </a:extLst>
          </p:cNvPr>
          <p:cNvSpPr/>
          <p:nvPr/>
        </p:nvSpPr>
        <p:spPr>
          <a:xfrm>
            <a:off x="7471509" y="2534744"/>
            <a:ext cx="3133968" cy="999313"/>
          </a:xfrm>
          <a:prstGeom prst="borderCallout1">
            <a:avLst>
              <a:gd name="adj1" fmla="val 61842"/>
              <a:gd name="adj2" fmla="val -1378"/>
              <a:gd name="adj3" fmla="val 92297"/>
              <a:gd name="adj4" fmla="val -85943"/>
            </a:avLst>
          </a:prstGeom>
          <a:solidFill>
            <a:srgbClr val="3399FF"/>
          </a:solidFill>
          <a:ln w="57150">
            <a:solidFill>
              <a:srgbClr val="859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“the Panel had neither the competency nor the responsibility to evaluate the gain or benefit, but should evaluate potential radiation risk in probabilistic terms.”</a:t>
            </a:r>
          </a:p>
        </p:txBody>
      </p:sp>
      <p:sp>
        <p:nvSpPr>
          <p:cNvPr id="19" name="Callout: Line 18">
            <a:extLst>
              <a:ext uri="{FF2B5EF4-FFF2-40B4-BE49-F238E27FC236}">
                <a16:creationId xmlns:a16="http://schemas.microsoft.com/office/drawing/2014/main" id="{774FD954-73EF-4EBA-A7AA-2F186D463220}"/>
              </a:ext>
            </a:extLst>
          </p:cNvPr>
          <p:cNvSpPr/>
          <p:nvPr/>
        </p:nvSpPr>
        <p:spPr>
          <a:xfrm>
            <a:off x="9237785" y="4090616"/>
            <a:ext cx="2594707" cy="595957"/>
          </a:xfrm>
          <a:prstGeom prst="borderCallout1">
            <a:avLst>
              <a:gd name="adj1" fmla="val 25123"/>
              <a:gd name="adj2" fmla="val -1635"/>
              <a:gd name="adj3" fmla="val -15957"/>
              <a:gd name="adj4" fmla="val -105144"/>
            </a:avLst>
          </a:prstGeom>
          <a:solidFill>
            <a:srgbClr val="3399FF"/>
          </a:solidFill>
          <a:ln w="57150">
            <a:solidFill>
              <a:srgbClr val="859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“…by comparison, radiation risks were not a first order problem”</a:t>
            </a:r>
          </a:p>
        </p:txBody>
      </p:sp>
      <p:sp>
        <p:nvSpPr>
          <p:cNvPr id="20" name="Callout: Line 19">
            <a:extLst>
              <a:ext uri="{FF2B5EF4-FFF2-40B4-BE49-F238E27FC236}">
                <a16:creationId xmlns:a16="http://schemas.microsoft.com/office/drawing/2014/main" id="{807DED3C-7360-4481-BBFC-3DC8EFBD5CA4}"/>
              </a:ext>
            </a:extLst>
          </p:cNvPr>
          <p:cNvSpPr/>
          <p:nvPr/>
        </p:nvSpPr>
        <p:spPr>
          <a:xfrm>
            <a:off x="7152543" y="5243133"/>
            <a:ext cx="4170484" cy="999313"/>
          </a:xfrm>
          <a:prstGeom prst="borderCallout1">
            <a:avLst>
              <a:gd name="adj1" fmla="val -10891"/>
              <a:gd name="adj2" fmla="val 46686"/>
              <a:gd name="adj3" fmla="val -59424"/>
              <a:gd name="adj4" fmla="val 5131"/>
            </a:avLst>
          </a:prstGeom>
          <a:solidFill>
            <a:srgbClr val="3399FF"/>
          </a:solidFill>
          <a:ln w="57150">
            <a:solidFill>
              <a:srgbClr val="859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“the primary reference risk should correspond to an added probability of radiation-induced neoplasia over a period of about 20 years equal to the natural probability for the specific population under consideration.”</a:t>
            </a:r>
          </a:p>
        </p:txBody>
      </p:sp>
    </p:spTree>
    <p:extLst>
      <p:ext uri="{BB962C8B-B14F-4D97-AF65-F5344CB8AC3E}">
        <p14:creationId xmlns:p14="http://schemas.microsoft.com/office/powerpoint/2010/main" val="20597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lstStyle/>
          <a:p>
            <a:r>
              <a:rPr lang="en-US" dirty="0"/>
              <a:t>Executive Order 12196 (1980)</a:t>
            </a:r>
          </a:p>
        </p:txBody>
      </p:sp>
      <p:sp>
        <p:nvSpPr>
          <p:cNvPr id="3" name="Content Placeholder 2"/>
          <p:cNvSpPr>
            <a:spLocks noGrp="1"/>
          </p:cNvSpPr>
          <p:nvPr>
            <p:ph idx="1"/>
          </p:nvPr>
        </p:nvSpPr>
        <p:spPr>
          <a:xfrm>
            <a:off x="838200" y="1825625"/>
            <a:ext cx="10515600" cy="4211637"/>
          </a:xfrm>
        </p:spPr>
        <p:txBody>
          <a:bodyPr>
            <a:normAutofit fontScale="92500"/>
          </a:bodyPr>
          <a:lstStyle/>
          <a:p>
            <a:pPr>
              <a:lnSpc>
                <a:spcPct val="120000"/>
              </a:lnSpc>
            </a:pPr>
            <a:r>
              <a:rPr lang="en-US" dirty="0"/>
              <a:t>Mandates all federal agencies comply with Occupational Safety and Health Administration (OSHA) standards</a:t>
            </a:r>
          </a:p>
          <a:p>
            <a:pPr>
              <a:lnSpc>
                <a:spcPct val="120000"/>
              </a:lnSpc>
            </a:pPr>
            <a:r>
              <a:rPr lang="en-US" dirty="0"/>
              <a:t>Ionizing radiation is a workplace hazard due to known health risks</a:t>
            </a:r>
          </a:p>
          <a:p>
            <a:pPr lvl="1">
              <a:lnSpc>
                <a:spcPct val="120000"/>
              </a:lnSpc>
            </a:pPr>
            <a:r>
              <a:rPr lang="en-US" dirty="0"/>
              <a:t>29 CFR 1910.96 – Occupational Health and Safety Administration (OSHA)</a:t>
            </a:r>
          </a:p>
          <a:p>
            <a:pPr>
              <a:lnSpc>
                <a:spcPct val="120000"/>
              </a:lnSpc>
            </a:pPr>
            <a:r>
              <a:rPr lang="en-US" dirty="0"/>
              <a:t>29 CFR 1960.18 allows adoption of supplemental standards with OSHA’s approval if “no appropriate OSHA standards” exist</a:t>
            </a:r>
          </a:p>
          <a:p>
            <a:pPr>
              <a:lnSpc>
                <a:spcPct val="120000"/>
              </a:lnSpc>
            </a:pPr>
            <a:r>
              <a:rPr lang="en-US" dirty="0"/>
              <a:t>OSHA delegated to Nuclear Regulatory Commission (NRC) to established occupational radiation dose limits for adults  (10 CFR 20.1201)</a:t>
            </a:r>
          </a:p>
          <a:p>
            <a:pPr>
              <a:lnSpc>
                <a:spcPct val="120000"/>
              </a:lnSpc>
            </a:pPr>
            <a:r>
              <a:rPr lang="en-US" sz="2200" dirty="0">
                <a:hlinkClick r:id="rId3">
                  <a:extLst>
                    <a:ext uri="{A12FA001-AC4F-418D-AE19-62706E023703}">
                      <ahyp:hlinkClr xmlns:ahyp="http://schemas.microsoft.com/office/drawing/2018/hyperlinkcolor" val="tx"/>
                    </a:ext>
                  </a:extLst>
                </a:hlinkClick>
              </a:rPr>
              <a:t>https://www.archives.gov/federal-register/codification/executive-order/12196.html</a:t>
            </a:r>
            <a:r>
              <a:rPr lang="en-US" sz="2200" dirty="0"/>
              <a:t> </a:t>
            </a:r>
          </a:p>
        </p:txBody>
      </p:sp>
      <p:sp>
        <p:nvSpPr>
          <p:cNvPr id="6" name="Slide Number Placeholder 5"/>
          <p:cNvSpPr>
            <a:spLocks noGrp="1"/>
          </p:cNvSpPr>
          <p:nvPr>
            <p:ph type="sldNum" sz="quarter" idx="12"/>
          </p:nvPr>
        </p:nvSpPr>
        <p:spPr>
          <a:xfrm>
            <a:off x="8610600" y="6356350"/>
            <a:ext cx="2743200" cy="365125"/>
          </a:xfrm>
        </p:spPr>
        <p:txBody>
          <a:bodyPr/>
          <a:lstStyle/>
          <a:p>
            <a:fld id="{829E4A2A-790B-4457-A180-217E99615599}" type="slidenum">
              <a:rPr lang="en-US" smtClean="0"/>
              <a:pPr/>
              <a:t>5</a:t>
            </a:fld>
            <a:endParaRPr lang="en-US"/>
          </a:p>
        </p:txBody>
      </p:sp>
      <p:sp>
        <p:nvSpPr>
          <p:cNvPr id="10" name="Callout: Line 9">
            <a:extLst>
              <a:ext uri="{FF2B5EF4-FFF2-40B4-BE49-F238E27FC236}">
                <a16:creationId xmlns:a16="http://schemas.microsoft.com/office/drawing/2014/main" id="{6952FE93-8C80-47A7-9605-E73807EE1CAA}"/>
              </a:ext>
            </a:extLst>
          </p:cNvPr>
          <p:cNvSpPr/>
          <p:nvPr/>
        </p:nvSpPr>
        <p:spPr>
          <a:xfrm>
            <a:off x="9034586" y="1299518"/>
            <a:ext cx="3024553" cy="595957"/>
          </a:xfrm>
          <a:prstGeom prst="borderCallout1">
            <a:avLst>
              <a:gd name="adj1" fmla="val 112987"/>
              <a:gd name="adj2" fmla="val 87514"/>
              <a:gd name="adj3" fmla="val 450903"/>
              <a:gd name="adj4" fmla="val 59197"/>
            </a:avLst>
          </a:prstGeom>
          <a:solidFill>
            <a:srgbClr val="3399FF"/>
          </a:solidFill>
          <a:ln w="57150">
            <a:solidFill>
              <a:srgbClr val="859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500"/>
              </a:spcBef>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“That approval is based on whether the benefit outweighs and justifies the risk”</a:t>
            </a:r>
          </a:p>
        </p:txBody>
      </p:sp>
    </p:spTree>
    <p:extLst>
      <p:ext uri="{BB962C8B-B14F-4D97-AF65-F5344CB8AC3E}">
        <p14:creationId xmlns:p14="http://schemas.microsoft.com/office/powerpoint/2010/main" val="43379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r>
              <a:rPr lang="en-US" dirty="0"/>
              <a:t>1989 NCRP Report No. 98</a:t>
            </a:r>
            <a:br>
              <a:rPr lang="en-US" dirty="0"/>
            </a:br>
            <a:r>
              <a:rPr lang="en-US" sz="3600" i="1" dirty="0"/>
              <a:t>Guidance On Radiation Received In Space Activities</a:t>
            </a:r>
            <a:endParaRPr lang="en-US" i="1" dirty="0"/>
          </a:p>
        </p:txBody>
      </p:sp>
      <p:sp>
        <p:nvSpPr>
          <p:cNvPr id="3" name="Content Placeholder 2"/>
          <p:cNvSpPr>
            <a:spLocks noGrp="1"/>
          </p:cNvSpPr>
          <p:nvPr>
            <p:ph sz="half" idx="1"/>
          </p:nvPr>
        </p:nvSpPr>
        <p:spPr>
          <a:xfrm>
            <a:off x="838200" y="3429001"/>
            <a:ext cx="5181600" cy="1832321"/>
          </a:xfrm>
          <a:ln w="28575">
            <a:solidFill>
              <a:srgbClr val="8598B1"/>
            </a:solidFill>
          </a:ln>
        </p:spPr>
        <p:txBody>
          <a:bodyPr>
            <a:normAutofit fontScale="77500" lnSpcReduction="20000"/>
          </a:bodyPr>
          <a:lstStyle/>
          <a:p>
            <a:pPr marL="0" indent="0" fontAlgn="base">
              <a:lnSpc>
                <a:spcPct val="120000"/>
              </a:lnSpc>
              <a:buNone/>
            </a:pPr>
            <a:r>
              <a:rPr lang="en-US" dirty="0"/>
              <a:t>“…recommends that for </a:t>
            </a:r>
            <a:r>
              <a:rPr lang="en-US" b="1" i="1" dirty="0"/>
              <a:t>all but exceptional exploratory circumstances </a:t>
            </a:r>
            <a:r>
              <a:rPr lang="en-US" dirty="0"/>
              <a:t>in space (e.g., Mars mission, or some such), a </a:t>
            </a:r>
            <a:r>
              <a:rPr lang="en-US" b="1" i="1" dirty="0">
                <a:solidFill>
                  <a:schemeClr val="tx1"/>
                </a:solidFill>
                <a:effectLst>
                  <a:outerShdw blurRad="38100" dist="38100" dir="2700000" algn="tl">
                    <a:srgbClr val="000000">
                      <a:alpha val="43137"/>
                    </a:srgbClr>
                  </a:outerShdw>
                </a:effectLst>
                <a:highlight>
                  <a:srgbClr val="FFFF00"/>
                </a:highlight>
              </a:rPr>
              <a:t>career radiation risk limit of three percent for all ages and both sexes</a:t>
            </a:r>
            <a:r>
              <a:rPr lang="en-US" b="1" i="1" dirty="0"/>
              <a:t> </a:t>
            </a:r>
            <a:r>
              <a:rPr lang="en-US" dirty="0"/>
              <a:t>be adopted.”</a:t>
            </a:r>
          </a:p>
        </p:txBody>
      </p:sp>
      <p:sp>
        <p:nvSpPr>
          <p:cNvPr id="8" name="Content Placeholder 7">
            <a:extLst>
              <a:ext uri="{FF2B5EF4-FFF2-40B4-BE49-F238E27FC236}">
                <a16:creationId xmlns:a16="http://schemas.microsoft.com/office/drawing/2014/main" id="{4726A1EA-BF48-4269-AC1C-1ED3501B3CC8}"/>
              </a:ext>
            </a:extLst>
          </p:cNvPr>
          <p:cNvSpPr>
            <a:spLocks noGrp="1"/>
          </p:cNvSpPr>
          <p:nvPr>
            <p:ph sz="half" idx="2"/>
          </p:nvPr>
        </p:nvSpPr>
        <p:spPr>
          <a:xfrm>
            <a:off x="6172200" y="3429001"/>
            <a:ext cx="5181600" cy="1832321"/>
          </a:xfrm>
          <a:ln w="28575">
            <a:solidFill>
              <a:srgbClr val="8598B1"/>
            </a:solidFill>
          </a:ln>
        </p:spPr>
        <p:txBody>
          <a:bodyPr>
            <a:normAutofit fontScale="77500" lnSpcReduction="20000"/>
          </a:bodyPr>
          <a:lstStyle/>
          <a:p>
            <a:pPr marL="0" indent="0">
              <a:lnSpc>
                <a:spcPct val="120000"/>
              </a:lnSpc>
              <a:buNone/>
            </a:pPr>
            <a:r>
              <a:rPr lang="en-US" dirty="0"/>
              <a:t>3% lifetime risk equated to approx. 1.5 </a:t>
            </a:r>
            <a:r>
              <a:rPr lang="en-US" dirty="0" err="1"/>
              <a:t>Sv</a:t>
            </a:r>
            <a:endParaRPr lang="en-US" dirty="0"/>
          </a:p>
          <a:p>
            <a:pPr marL="344488" lvl="1">
              <a:lnSpc>
                <a:spcPct val="120000"/>
              </a:lnSpc>
            </a:pPr>
            <a:r>
              <a:rPr lang="en-US" sz="2300" dirty="0"/>
              <a:t>“for the several hundred thousand members of the public with homes having radon levels about 10 times the average, the lifetime risk </a:t>
            </a:r>
            <a:r>
              <a:rPr lang="en-US" sz="2300" b="1" dirty="0">
                <a:solidFill>
                  <a:schemeClr val="tx1"/>
                </a:solidFill>
                <a:effectLst>
                  <a:outerShdw blurRad="38100" dist="38100" dir="2700000" algn="tl">
                    <a:srgbClr val="000000">
                      <a:alpha val="43137"/>
                    </a:srgbClr>
                  </a:outerShdw>
                </a:effectLst>
                <a:highlight>
                  <a:srgbClr val="FFFF00"/>
                </a:highlight>
              </a:rPr>
              <a:t>is also of the order of three percent</a:t>
            </a:r>
            <a:r>
              <a:rPr lang="en-US" sz="2300" dirty="0"/>
              <a:t>.”</a:t>
            </a:r>
          </a:p>
        </p:txBody>
      </p:sp>
      <p:sp>
        <p:nvSpPr>
          <p:cNvPr id="5" name="Slide Number Placeholder 4"/>
          <p:cNvSpPr>
            <a:spLocks noGrp="1"/>
          </p:cNvSpPr>
          <p:nvPr>
            <p:ph type="sldNum" sz="quarter" idx="12"/>
          </p:nvPr>
        </p:nvSpPr>
        <p:spPr/>
        <p:txBody>
          <a:bodyPr/>
          <a:lstStyle/>
          <a:p>
            <a:fld id="{829E4A2A-790B-4457-A180-217E99615599}" type="slidenum">
              <a:rPr lang="en-US" smtClean="0"/>
              <a:pPr/>
              <a:t>6</a:t>
            </a:fld>
            <a:endParaRPr lang="en-US"/>
          </a:p>
        </p:txBody>
      </p:sp>
      <p:pic>
        <p:nvPicPr>
          <p:cNvPr id="11" name="Picture 2" descr="Report No. 098 – Guidance on Radiation Received in Space Activities (1989)  - NCRP | Bethesda, MD">
            <a:extLst>
              <a:ext uri="{FF2B5EF4-FFF2-40B4-BE49-F238E27FC236}">
                <a16:creationId xmlns:a16="http://schemas.microsoft.com/office/drawing/2014/main" id="{27692303-BE0F-453E-BD50-ABA2930CB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769" y="136524"/>
            <a:ext cx="1497135" cy="2204115"/>
          </a:xfrm>
          <a:prstGeom prst="rect">
            <a:avLst/>
          </a:prstGeom>
          <a:noFill/>
          <a:extLst>
            <a:ext uri="{909E8E84-426E-40DD-AFC4-6F175D3DCCD1}">
              <a14:hiddenFill xmlns:a14="http://schemas.microsoft.com/office/drawing/2010/main">
                <a:solidFill>
                  <a:srgbClr val="FFFFFF"/>
                </a:solidFill>
              </a14:hiddenFill>
            </a:ext>
          </a:extLst>
        </p:spPr>
      </p:pic>
      <p:sp>
        <p:nvSpPr>
          <p:cNvPr id="12" name="Callout: Line 11">
            <a:extLst>
              <a:ext uri="{FF2B5EF4-FFF2-40B4-BE49-F238E27FC236}">
                <a16:creationId xmlns:a16="http://schemas.microsoft.com/office/drawing/2014/main" id="{87EEF574-C443-4A62-A28C-411AB675B5DE}"/>
              </a:ext>
            </a:extLst>
          </p:cNvPr>
          <p:cNvSpPr/>
          <p:nvPr/>
        </p:nvSpPr>
        <p:spPr>
          <a:xfrm>
            <a:off x="7981950" y="5115672"/>
            <a:ext cx="4065954" cy="1008185"/>
          </a:xfrm>
          <a:prstGeom prst="borderCallout1">
            <a:avLst>
              <a:gd name="adj1" fmla="val -5723"/>
              <a:gd name="adj2" fmla="val 98711"/>
              <a:gd name="adj3" fmla="val -125504"/>
              <a:gd name="adj4" fmla="val 77926"/>
            </a:avLst>
          </a:prstGeom>
          <a:solidFill>
            <a:srgbClr val="3399FF"/>
          </a:solidFill>
          <a:ln w="57150">
            <a:solidFill>
              <a:srgbClr val="859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2X the level for higher exposed terrestrial workers </a:t>
            </a:r>
          </a:p>
          <a:p>
            <a:pPr marL="344488" lvl="1" indent="-117475">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Compared to Age x 10 mSv guide value</a:t>
            </a:r>
          </a:p>
          <a:p>
            <a:pPr marL="117475" indent="-117475">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1/6 background fatal cancer risk for males</a:t>
            </a:r>
          </a:p>
          <a:p>
            <a:pPr marL="117475" indent="-117475">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1/5 background fatal cancer risk for females</a:t>
            </a:r>
          </a:p>
        </p:txBody>
      </p:sp>
      <p:sp>
        <p:nvSpPr>
          <p:cNvPr id="13" name="Callout: Line 12">
            <a:extLst>
              <a:ext uri="{FF2B5EF4-FFF2-40B4-BE49-F238E27FC236}">
                <a16:creationId xmlns:a16="http://schemas.microsoft.com/office/drawing/2014/main" id="{398D74FD-FFD7-44CC-B631-BFC986ECFF83}"/>
              </a:ext>
            </a:extLst>
          </p:cNvPr>
          <p:cNvSpPr/>
          <p:nvPr/>
        </p:nvSpPr>
        <p:spPr>
          <a:xfrm>
            <a:off x="326293" y="5402957"/>
            <a:ext cx="3346938" cy="939096"/>
          </a:xfrm>
          <a:prstGeom prst="borderCallout1">
            <a:avLst>
              <a:gd name="adj1" fmla="val -7981"/>
              <a:gd name="adj2" fmla="val 8532"/>
              <a:gd name="adj3" fmla="val -133650"/>
              <a:gd name="adj4" fmla="val 17271"/>
            </a:avLst>
          </a:prstGeom>
          <a:solidFill>
            <a:srgbClr val="3399FF"/>
          </a:solidFill>
          <a:ln w="57150">
            <a:solidFill>
              <a:srgbClr val="859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Based on 10-yr career</a:t>
            </a:r>
          </a:p>
          <a:p>
            <a:pPr marL="117475" indent="-117475">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“permit a reasonable number of missions”</a:t>
            </a:r>
          </a:p>
          <a:p>
            <a:pPr marL="344488" lvl="1" indent="-117475">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17 90d space station missions over a 10-yr period for a 25-yr-old male</a:t>
            </a:r>
          </a:p>
        </p:txBody>
      </p:sp>
      <p:sp>
        <p:nvSpPr>
          <p:cNvPr id="9" name="TextBox 8">
            <a:extLst>
              <a:ext uri="{FF2B5EF4-FFF2-40B4-BE49-F238E27FC236}">
                <a16:creationId xmlns:a16="http://schemas.microsoft.com/office/drawing/2014/main" id="{7D3942F3-4FCD-4A1B-B5A2-4D9B7AC6AC69}"/>
              </a:ext>
            </a:extLst>
          </p:cNvPr>
          <p:cNvSpPr txBox="1"/>
          <p:nvPr/>
        </p:nvSpPr>
        <p:spPr>
          <a:xfrm>
            <a:off x="838200" y="1742328"/>
            <a:ext cx="10515600" cy="1545038"/>
          </a:xfrm>
          <a:prstGeom prst="rect">
            <a:avLst/>
          </a:prstGeom>
          <a:noFill/>
        </p:spPr>
        <p:txBody>
          <a:bodyPr wrap="square" rtlCol="0">
            <a:spAutoFit/>
          </a:bodyPr>
          <a:lstStyle/>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“Occupational standards that are used on the ground should not be applied directly to circumstances in space.”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Emphasizes perspective: “…with the other attendant and much larger risks involved in space activities, it seemed inappropriate to be unduly restrictive about radiation exposures.”</a:t>
            </a:r>
          </a:p>
        </p:txBody>
      </p:sp>
    </p:spTree>
    <p:extLst>
      <p:ext uri="{BB962C8B-B14F-4D97-AF65-F5344CB8AC3E}">
        <p14:creationId xmlns:p14="http://schemas.microsoft.com/office/powerpoint/2010/main" val="24985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78AB501-8FB1-4314-B711-AFD8CF56950D}"/>
              </a:ext>
            </a:extLst>
          </p:cNvPr>
          <p:cNvSpPr>
            <a:spLocks noGrp="1"/>
          </p:cNvSpPr>
          <p:nvPr>
            <p:ph type="title"/>
          </p:nvPr>
        </p:nvSpPr>
        <p:spPr>
          <a:xfrm>
            <a:off x="838200" y="410368"/>
            <a:ext cx="10515600" cy="1325563"/>
          </a:xfrm>
        </p:spPr>
        <p:txBody>
          <a:bodyPr>
            <a:normAutofit fontScale="90000"/>
          </a:bodyPr>
          <a:lstStyle/>
          <a:p>
            <a:r>
              <a:rPr lang="en-US" dirty="0"/>
              <a:t>1989 NCRP Report No. 98</a:t>
            </a:r>
            <a:br>
              <a:rPr lang="en-US" dirty="0"/>
            </a:br>
            <a:r>
              <a:rPr lang="en-US" sz="3600" i="1" dirty="0"/>
              <a:t>Guidance On Radiation Received In Space Activities</a:t>
            </a:r>
          </a:p>
        </p:txBody>
      </p:sp>
      <p:sp>
        <p:nvSpPr>
          <p:cNvPr id="3" name="Content Placeholder 2"/>
          <p:cNvSpPr>
            <a:spLocks noGrp="1"/>
          </p:cNvSpPr>
          <p:nvPr>
            <p:ph idx="1"/>
          </p:nvPr>
        </p:nvSpPr>
        <p:spPr>
          <a:xfrm>
            <a:off x="838200" y="1825625"/>
            <a:ext cx="10515600" cy="4211638"/>
          </a:xfrm>
        </p:spPr>
        <p:txBody>
          <a:bodyPr>
            <a:normAutofit fontScale="70000" lnSpcReduction="20000"/>
          </a:bodyPr>
          <a:lstStyle/>
          <a:p>
            <a:pPr>
              <a:lnSpc>
                <a:spcPct val="120000"/>
              </a:lnSpc>
            </a:pPr>
            <a:r>
              <a:rPr lang="en-US" dirty="0"/>
              <a:t>Recognized recommendations would change </a:t>
            </a:r>
          </a:p>
          <a:p>
            <a:pPr lvl="1">
              <a:lnSpc>
                <a:spcPct val="120000"/>
              </a:lnSpc>
            </a:pPr>
            <a:r>
              <a:rPr lang="en-US" dirty="0"/>
              <a:t>More information about radiation risks would become available</a:t>
            </a:r>
          </a:p>
          <a:p>
            <a:pPr lvl="1">
              <a:lnSpc>
                <a:spcPct val="120000"/>
              </a:lnSpc>
            </a:pPr>
            <a:r>
              <a:rPr lang="en-US" dirty="0"/>
              <a:t>Better assessment tools</a:t>
            </a:r>
          </a:p>
          <a:p>
            <a:pPr>
              <a:lnSpc>
                <a:spcPct val="120000"/>
              </a:lnSpc>
            </a:pPr>
            <a:r>
              <a:rPr lang="en-US" dirty="0"/>
              <a:t>Exceptions</a:t>
            </a:r>
          </a:p>
          <a:p>
            <a:pPr lvl="1">
              <a:lnSpc>
                <a:spcPct val="120000"/>
              </a:lnSpc>
            </a:pPr>
            <a:r>
              <a:rPr lang="en-US" dirty="0"/>
              <a:t>“No specific limits are recommended for personnel </a:t>
            </a:r>
            <a:br>
              <a:rPr lang="en-US" dirty="0"/>
            </a:br>
            <a:r>
              <a:rPr lang="en-US" dirty="0"/>
              <a:t>involved in exploratory space missions, for example, </a:t>
            </a:r>
            <a:br>
              <a:rPr lang="en-US" dirty="0"/>
            </a:br>
            <a:r>
              <a:rPr lang="en-US" dirty="0"/>
              <a:t>to Mars. </a:t>
            </a:r>
          </a:p>
          <a:p>
            <a:pPr lvl="1">
              <a:lnSpc>
                <a:spcPct val="120000"/>
              </a:lnSpc>
            </a:pPr>
            <a:r>
              <a:rPr lang="en-US" dirty="0"/>
              <a:t>Also, there may be circumstances that require special </a:t>
            </a:r>
            <a:br>
              <a:rPr lang="en-US" dirty="0"/>
            </a:br>
            <a:r>
              <a:rPr lang="en-US" dirty="0"/>
              <a:t>exploratory extravehicular activity that no one can predict </a:t>
            </a:r>
            <a:br>
              <a:rPr lang="en-US" dirty="0"/>
            </a:br>
            <a:r>
              <a:rPr lang="en-US" dirty="0"/>
              <a:t>and, thus, for which specific limits would have little meaning. </a:t>
            </a:r>
          </a:p>
          <a:p>
            <a:pPr lvl="1">
              <a:lnSpc>
                <a:spcPct val="120000"/>
              </a:lnSpc>
            </a:pPr>
            <a:r>
              <a:rPr lang="en-US" dirty="0"/>
              <a:t>For planning purposes, however, it is recommended that in these cases, in addition to the application of the principles of ALARA, the career limits proposed in Table 6.7 be adhered to as guidelines, rather than as limits, wherever possible.”</a:t>
            </a:r>
          </a:p>
          <a:p>
            <a:pPr>
              <a:lnSpc>
                <a:spcPct val="120000"/>
              </a:lnSpc>
            </a:pPr>
            <a:r>
              <a:rPr lang="en-US" dirty="0"/>
              <a:t>In 1990 OSHA approved the use of these recommendations as supplementary exposure standards for NASA (NASA Standard 3000 Vol1)</a:t>
            </a:r>
          </a:p>
        </p:txBody>
      </p:sp>
      <p:sp>
        <p:nvSpPr>
          <p:cNvPr id="4" name="Slide Number Placeholder 3"/>
          <p:cNvSpPr>
            <a:spLocks noGrp="1"/>
          </p:cNvSpPr>
          <p:nvPr>
            <p:ph type="sldNum" sz="quarter" idx="12"/>
          </p:nvPr>
        </p:nvSpPr>
        <p:spPr>
          <a:xfrm>
            <a:off x="8610600" y="6356350"/>
            <a:ext cx="2743200" cy="365125"/>
          </a:xfrm>
        </p:spPr>
        <p:txBody>
          <a:bodyPr/>
          <a:lstStyle/>
          <a:p>
            <a:fld id="{829E4A2A-790B-4457-A180-217E99615599}" type="slidenum">
              <a:rPr lang="en-US" smtClean="0"/>
              <a:pPr/>
              <a:t>7</a:t>
            </a:fld>
            <a:endParaRPr lang="en-US"/>
          </a:p>
        </p:txBody>
      </p:sp>
      <p:pic>
        <p:nvPicPr>
          <p:cNvPr id="13" name="Picture 12">
            <a:extLst>
              <a:ext uri="{FF2B5EF4-FFF2-40B4-BE49-F238E27FC236}">
                <a16:creationId xmlns:a16="http://schemas.microsoft.com/office/drawing/2014/main" id="{64111DF5-4E89-4C38-9B5A-3E42FD76CE23}"/>
              </a:ext>
            </a:extLst>
          </p:cNvPr>
          <p:cNvPicPr>
            <a:picLocks noChangeAspect="1"/>
          </p:cNvPicPr>
          <p:nvPr/>
        </p:nvPicPr>
        <p:blipFill>
          <a:blip r:embed="rId2"/>
          <a:stretch>
            <a:fillRect/>
          </a:stretch>
        </p:blipFill>
        <p:spPr>
          <a:xfrm>
            <a:off x="6997624" y="2551467"/>
            <a:ext cx="5087217" cy="1755065"/>
          </a:xfrm>
          <a:prstGeom prst="rect">
            <a:avLst/>
          </a:prstGeom>
          <a:ln>
            <a:solidFill>
              <a:srgbClr val="8598B1"/>
            </a:solidFill>
          </a:ln>
        </p:spPr>
      </p:pic>
    </p:spTree>
    <p:extLst>
      <p:ext uri="{BB962C8B-B14F-4D97-AF65-F5344CB8AC3E}">
        <p14:creationId xmlns:p14="http://schemas.microsoft.com/office/powerpoint/2010/main" val="139701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2000 NCRP Report No. 132</a:t>
            </a:r>
            <a:br>
              <a:rPr lang="en-US" dirty="0"/>
            </a:br>
            <a:r>
              <a:rPr lang="en-US" sz="3100" i="1" dirty="0"/>
              <a:t>Radiation Protection Guidance for Activities in Low-Earth Orbit</a:t>
            </a:r>
            <a:endParaRPr lang="en-US" i="1" dirty="0"/>
          </a:p>
        </p:txBody>
      </p:sp>
      <p:sp>
        <p:nvSpPr>
          <p:cNvPr id="7" name="Content Placeholder 6"/>
          <p:cNvSpPr>
            <a:spLocks noGrp="1"/>
          </p:cNvSpPr>
          <p:nvPr>
            <p:ph idx="1"/>
          </p:nvPr>
        </p:nvSpPr>
        <p:spPr>
          <a:xfrm>
            <a:off x="838200" y="1825625"/>
            <a:ext cx="7500952" cy="4211637"/>
          </a:xfrm>
        </p:spPr>
        <p:txBody>
          <a:bodyPr>
            <a:normAutofit fontScale="85000" lnSpcReduction="20000"/>
          </a:bodyPr>
          <a:lstStyle/>
          <a:p>
            <a:pPr>
              <a:lnSpc>
                <a:spcPct val="120000"/>
              </a:lnSpc>
            </a:pPr>
            <a:r>
              <a:rPr lang="en-US" dirty="0"/>
              <a:t>Again recommended 3% excess risk limit</a:t>
            </a:r>
          </a:p>
          <a:p>
            <a:pPr lvl="1">
              <a:lnSpc>
                <a:spcPct val="120000"/>
              </a:lnSpc>
            </a:pPr>
            <a:r>
              <a:rPr lang="en-US" dirty="0"/>
              <a:t>More restrictive due to updated risk estimates (Table 1.3)</a:t>
            </a:r>
          </a:p>
          <a:p>
            <a:pPr>
              <a:lnSpc>
                <a:spcPct val="120000"/>
              </a:lnSpc>
            </a:pPr>
            <a:endParaRPr lang="en-US" dirty="0"/>
          </a:p>
          <a:p>
            <a:pPr>
              <a:lnSpc>
                <a:spcPct val="120000"/>
              </a:lnSpc>
            </a:pPr>
            <a:r>
              <a:rPr lang="en-US" dirty="0"/>
              <a:t>“The NCRP continues to recommend gender and age differences in dose limits…because the </a:t>
            </a:r>
            <a:r>
              <a:rPr lang="en-US" b="1" i="1" dirty="0"/>
              <a:t>overall risks per unit dose </a:t>
            </a:r>
            <a:r>
              <a:rPr lang="en-US" dirty="0"/>
              <a:t>for women appear higher than for men due to the greater probability of women </a:t>
            </a:r>
            <a:r>
              <a:rPr lang="en-US" b="1" i="1" dirty="0"/>
              <a:t>developing some radiation induced cancers, such as stomach, thyroid and breast </a:t>
            </a:r>
            <a:r>
              <a:rPr lang="en-US" dirty="0"/>
              <a:t>(Tables 5.8, 5.9, 5.13), the </a:t>
            </a:r>
            <a:r>
              <a:rPr lang="en-US" b="1" i="1" dirty="0"/>
              <a:t>longer average lifespan of women</a:t>
            </a:r>
            <a:r>
              <a:rPr lang="en-US" dirty="0"/>
              <a:t>, and the </a:t>
            </a:r>
            <a:r>
              <a:rPr lang="en-US" b="1" i="1" dirty="0"/>
              <a:t>decrease in risk with age for both sexes</a:t>
            </a:r>
            <a:r>
              <a:rPr lang="en-US" dirty="0"/>
              <a:t>.”</a:t>
            </a:r>
          </a:p>
        </p:txBody>
      </p:sp>
      <p:sp>
        <p:nvSpPr>
          <p:cNvPr id="2" name="Slide Number Placeholder 1"/>
          <p:cNvSpPr>
            <a:spLocks noGrp="1"/>
          </p:cNvSpPr>
          <p:nvPr>
            <p:ph type="sldNum" sz="quarter" idx="12"/>
          </p:nvPr>
        </p:nvSpPr>
        <p:spPr/>
        <p:txBody>
          <a:bodyPr/>
          <a:lstStyle/>
          <a:p>
            <a:fld id="{829E4A2A-790B-4457-A180-217E99615599}" type="slidenum">
              <a:rPr lang="en-US" smtClean="0"/>
              <a:pPr/>
              <a:t>8</a:t>
            </a:fld>
            <a:endParaRPr lang="en-US"/>
          </a:p>
        </p:txBody>
      </p:sp>
      <p:pic>
        <p:nvPicPr>
          <p:cNvPr id="4" name="Picture 2" descr="https://lh3.googleusercontent.com/0ciQDoTXEypwCRcrc7ztltA6DdQnnQDaa20LEvKdKYNFmmgipUCGwLXh666Qy_7Lc8io0RAnrG3a2AVC7y3dp-g0FAztJrU_k2603AM27Y-d7q1q-9THP9GDny3ftsrUfICYCsB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379" y="2491563"/>
            <a:ext cx="3504539" cy="2476766"/>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85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2000 NCRP Report No. 132</a:t>
            </a:r>
            <a:br>
              <a:rPr lang="en-US" sz="4300" dirty="0"/>
            </a:br>
            <a:r>
              <a:rPr lang="en-US" sz="3100" i="1" dirty="0"/>
              <a:t>Radiation Protection Guidance for Activities in Low-Earth Orbit</a:t>
            </a:r>
            <a:endParaRPr lang="en-US" i="1" dirty="0"/>
          </a:p>
        </p:txBody>
      </p:sp>
      <p:sp>
        <p:nvSpPr>
          <p:cNvPr id="3" name="Content Placeholder 2"/>
          <p:cNvSpPr>
            <a:spLocks noGrp="1"/>
          </p:cNvSpPr>
          <p:nvPr>
            <p:ph idx="1"/>
          </p:nvPr>
        </p:nvSpPr>
        <p:spPr/>
        <p:txBody>
          <a:bodyPr>
            <a:normAutofit fontScale="77500" lnSpcReduction="20000"/>
          </a:bodyPr>
          <a:lstStyle/>
          <a:p>
            <a:pPr fontAlgn="base">
              <a:lnSpc>
                <a:spcPct val="120000"/>
              </a:lnSpc>
            </a:pPr>
            <a:r>
              <a:rPr lang="en-US" dirty="0"/>
              <a:t>“It would be a mistake to think in terms of a given dose as corresponding to a </a:t>
            </a:r>
            <a:r>
              <a:rPr lang="en-US" b="1" i="1" dirty="0"/>
              <a:t>precisely known risk of cancer</a:t>
            </a:r>
            <a:r>
              <a:rPr lang="en-US" dirty="0"/>
              <a:t>…”</a:t>
            </a:r>
          </a:p>
          <a:p>
            <a:pPr lvl="1" fontAlgn="base">
              <a:lnSpc>
                <a:spcPct val="120000"/>
              </a:lnSpc>
            </a:pPr>
            <a:r>
              <a:rPr lang="en-US" dirty="0"/>
              <a:t>Uncertainty in specification of the dose</a:t>
            </a:r>
          </a:p>
          <a:p>
            <a:pPr lvl="2" fontAlgn="base">
              <a:lnSpc>
                <a:spcPct val="120000"/>
              </a:lnSpc>
            </a:pPr>
            <a:r>
              <a:rPr lang="en-US" dirty="0"/>
              <a:t>“…skin or badge dose is likely to exaggerate the effective dose and to be </a:t>
            </a:r>
            <a:r>
              <a:rPr lang="en-US" b="1" i="1" dirty="0"/>
              <a:t>very conservative </a:t>
            </a:r>
            <a:r>
              <a:rPr lang="en-US" dirty="0"/>
              <a:t>about the actual risks entailed since they would be substantially less”</a:t>
            </a:r>
          </a:p>
          <a:p>
            <a:pPr lvl="1" fontAlgn="base">
              <a:lnSpc>
                <a:spcPct val="120000"/>
              </a:lnSpc>
            </a:pPr>
            <a:r>
              <a:rPr lang="en-US" dirty="0"/>
              <a:t>Uncertainty in risk estimates</a:t>
            </a:r>
          </a:p>
          <a:p>
            <a:pPr lvl="2" fontAlgn="base">
              <a:lnSpc>
                <a:spcPct val="120000"/>
              </a:lnSpc>
            </a:pPr>
            <a:r>
              <a:rPr lang="en-US" dirty="0"/>
              <a:t>“…risk estimates be </a:t>
            </a:r>
            <a:r>
              <a:rPr lang="en-US" b="1" i="1" dirty="0"/>
              <a:t>presented</a:t>
            </a:r>
            <a:r>
              <a:rPr lang="en-US" dirty="0"/>
              <a:t> as a distribution rather than a single value.”</a:t>
            </a:r>
          </a:p>
          <a:p>
            <a:pPr lvl="2" fontAlgn="base">
              <a:lnSpc>
                <a:spcPct val="120000"/>
              </a:lnSpc>
            </a:pPr>
            <a:r>
              <a:rPr lang="en-US" dirty="0"/>
              <a:t>“Estimates of risk on which dose limits for astronauts are based should be recognized as </a:t>
            </a:r>
            <a:r>
              <a:rPr lang="en-US" b="1" i="1" dirty="0"/>
              <a:t>very conservative</a:t>
            </a:r>
            <a:r>
              <a:rPr lang="en-US" dirty="0"/>
              <a:t> and possibly subject to modified values when more precise information becomes available.”</a:t>
            </a:r>
          </a:p>
          <a:p>
            <a:pPr fontAlgn="base">
              <a:lnSpc>
                <a:spcPct val="120000"/>
              </a:lnSpc>
            </a:pPr>
            <a:endParaRPr lang="en-US" dirty="0"/>
          </a:p>
          <a:p>
            <a:pPr fontAlgn="base">
              <a:lnSpc>
                <a:spcPct val="120000"/>
              </a:lnSpc>
            </a:pPr>
            <a:r>
              <a:rPr lang="en-US" dirty="0"/>
              <a:t>“In this report, the guidance is also </a:t>
            </a:r>
            <a:r>
              <a:rPr lang="en-US" b="1" i="1" dirty="0"/>
              <a:t>only intended to be applied for radiation exposures incurred during missions in LEO</a:t>
            </a:r>
            <a:r>
              <a:rPr lang="en-US" dirty="0"/>
              <a:t>. Future NCRP reports will deal with other space situations.”</a:t>
            </a:r>
          </a:p>
        </p:txBody>
      </p:sp>
      <p:sp>
        <p:nvSpPr>
          <p:cNvPr id="4" name="Slide Number Placeholder 3"/>
          <p:cNvSpPr>
            <a:spLocks noGrp="1"/>
          </p:cNvSpPr>
          <p:nvPr>
            <p:ph type="sldNum" sz="quarter" idx="12"/>
          </p:nvPr>
        </p:nvSpPr>
        <p:spPr/>
        <p:txBody>
          <a:bodyPr/>
          <a:lstStyle/>
          <a:p>
            <a:fld id="{829E4A2A-790B-4457-A180-217E99615599}" type="slidenum">
              <a:rPr lang="en-US" smtClean="0"/>
              <a:t>9</a:t>
            </a:fld>
            <a:endParaRPr lang="en-US"/>
          </a:p>
        </p:txBody>
      </p:sp>
    </p:spTree>
    <p:extLst>
      <p:ext uri="{BB962C8B-B14F-4D97-AF65-F5344CB8AC3E}">
        <p14:creationId xmlns:p14="http://schemas.microsoft.com/office/powerpoint/2010/main" val="106007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0C79AB3963624D9ABFB39E8A9229BE" ma:contentTypeVersion="6" ma:contentTypeDescription="Create a new document." ma:contentTypeScope="" ma:versionID="6839add5125b5641f0741afb236b1c11">
  <xsd:schema xmlns:xsd="http://www.w3.org/2001/XMLSchema" xmlns:xs="http://www.w3.org/2001/XMLSchema" xmlns:p="http://schemas.microsoft.com/office/2006/metadata/properties" xmlns:ns2="23c86cbc-69b3-4822-ad99-1a5deb82f65b" targetNamespace="http://schemas.microsoft.com/office/2006/metadata/properties" ma:root="true" ma:fieldsID="955e36e4f617eebb20c1607fbf033f07" ns2:_="">
    <xsd:import namespace="23c86cbc-69b3-4822-ad99-1a5deb82f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86cbc-69b3-4822-ad99-1a5deb82f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551C42-70EE-451A-B85F-A3249C982406}">
  <ds:schemaRefs>
    <ds:schemaRef ds:uri="http://schemas.microsoft.com/sharepoint/v3/contenttype/forms"/>
  </ds:schemaRefs>
</ds:datastoreItem>
</file>

<file path=customXml/itemProps2.xml><?xml version="1.0" encoding="utf-8"?>
<ds:datastoreItem xmlns:ds="http://schemas.openxmlformats.org/officeDocument/2006/customXml" ds:itemID="{72855DC9-BF8C-4C5A-B1D7-EA4694CD3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86cbc-69b3-4822-ad99-1a5deb82f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E6CBE2-E4FF-47BD-ABDC-AF6322DE03E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3526</TotalTime>
  <Words>4820</Words>
  <Application>Microsoft Office PowerPoint</Application>
  <PresentationFormat>Widescreen</PresentationFormat>
  <Paragraphs>456</Paragraphs>
  <Slides>31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Bahnschrift</vt:lpstr>
      <vt:lpstr>Bahnschrift Light</vt:lpstr>
      <vt:lpstr>Calibri</vt:lpstr>
      <vt:lpstr>Times New Roman</vt:lpstr>
      <vt:lpstr>Office Theme</vt:lpstr>
      <vt:lpstr>An Incomplete History of the NASA Radiation Protection Standard for Fatal Cancer</vt:lpstr>
      <vt:lpstr>Overview</vt:lpstr>
      <vt:lpstr>Introduction</vt:lpstr>
      <vt:lpstr>Pre-NCRP Recommendations</vt:lpstr>
      <vt:lpstr>Executive Order 12196 (1980)</vt:lpstr>
      <vt:lpstr>1989 NCRP Report No. 98 Guidance On Radiation Received In Space Activities</vt:lpstr>
      <vt:lpstr>1989 NCRP Report No. 98 Guidance On Radiation Received In Space Activities</vt:lpstr>
      <vt:lpstr>2000 NCRP Report No. 132 Radiation Protection Guidance for Activities in Low-Earth Orbit</vt:lpstr>
      <vt:lpstr>2000 NCRP Report No. 132 Radiation Protection Guidance for Activities in Low-Earth Orbit</vt:lpstr>
      <vt:lpstr>Space &amp; Life Sciences Directorate Change Request (August 2001)</vt:lpstr>
      <vt:lpstr>January 2003(ish) Letter from SA Director to the Astronaut Office</vt:lpstr>
      <vt:lpstr>January 2003(ish) Letter from SA Director to the Astronaut Office</vt:lpstr>
      <vt:lpstr>2007 NASA Standard 3001 Volume 1 (updated in 2014) 4.2.10 Space Permissible Exposure Limit for Space Flight Radiation Exposure Standard </vt:lpstr>
      <vt:lpstr>2020 Radiation Standard Review</vt:lpstr>
      <vt:lpstr>2022 NASA Standard 3001 Vol 1 RevB</vt:lpstr>
      <vt:lpstr>Evolution of Radiation Standards</vt:lpstr>
      <vt:lpstr>Historical NASA Crew MISSION Doses</vt:lpstr>
      <vt:lpstr>Summary</vt:lpstr>
      <vt:lpstr>Thank you for your attention!</vt:lpstr>
      <vt:lpstr>Operationally Calculating Limits with NCRP 98</vt:lpstr>
      <vt:lpstr>1989 NCRP Report No. 98 Guidance On Radiation Received In Space Activities</vt:lpstr>
      <vt:lpstr>1989 NCRP Report No. 98 Guidance On Radiation Received In Space Activities</vt:lpstr>
      <vt:lpstr>1995 NASA Standard 3000 Vol 1 Rev B</vt:lpstr>
      <vt:lpstr>2000 NCRP Report No. 132 Radiation Protection Guidance for Activities in Low-Earth Orbit</vt:lpstr>
      <vt:lpstr>2000 NCRP Report No. 132 Radiation Protection Guidance for Activities in Low-Earth Orbit</vt:lpstr>
      <vt:lpstr>Space &amp; Life Sciences Directorate Change Request (August 2001)</vt:lpstr>
      <vt:lpstr>2014 NASA Standard 3001 Vol 1 RevA 4.2.10 Space Permissible Exposure Limit for Space Flight Radiation Exposure Standard</vt:lpstr>
      <vt:lpstr>Recommendations and Standards</vt:lpstr>
      <vt:lpstr>Cancer Risk Strategy</vt:lpstr>
      <vt:lpstr>More Resources</vt:lpstr>
      <vt:lpstr>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Jennifer L. (JSC-SA211)</dc:creator>
  <cp:lastModifiedBy>Elgart, S Robin (JSC-SK4)[IPA]</cp:lastModifiedBy>
  <cp:revision>208</cp:revision>
  <dcterms:created xsi:type="dcterms:W3CDTF">2021-11-30T19:01:18Z</dcterms:created>
  <dcterms:modified xsi:type="dcterms:W3CDTF">2022-03-14T17:41:14Z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0x010100760C79AB3963624D9ABFB39E8A9229BE</vt:lpwstr>
  </property>
</Properties>
</file>