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07" r:id="rId3"/>
    <p:sldId id="316" r:id="rId4"/>
    <p:sldId id="310" r:id="rId5"/>
    <p:sldId id="311" r:id="rId6"/>
    <p:sldId id="317" r:id="rId7"/>
    <p:sldId id="312" r:id="rId8"/>
    <p:sldId id="313" r:id="rId9"/>
    <p:sldId id="314" r:id="rId10"/>
    <p:sldId id="263" r:id="rId11"/>
    <p:sldId id="268" r:id="rId12"/>
    <p:sldId id="269" r:id="rId13"/>
    <p:sldId id="270" r:id="rId14"/>
    <p:sldId id="271" r:id="rId15"/>
    <p:sldId id="286" r:id="rId16"/>
    <p:sldId id="288" r:id="rId17"/>
    <p:sldId id="31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A8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2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126" y="72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3/22/2022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James.p.smith@nasa.gov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1" y="1711235"/>
            <a:ext cx="9143999" cy="2674497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Thermal Protection System Thermal-Structural Challenges</a:t>
            </a:r>
            <a:br>
              <a:rPr lang="en-US" dirty="0"/>
            </a:br>
            <a:r>
              <a:rPr lang="en-US" sz="3600" dirty="0"/>
              <a:t>Material Models, Damage, and Certification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1" y="4369281"/>
            <a:ext cx="7197726" cy="1405467"/>
          </a:xfrm>
        </p:spPr>
        <p:txBody>
          <a:bodyPr>
            <a:noAutofit/>
          </a:bodyPr>
          <a:lstStyle/>
          <a:p>
            <a:pPr algn="l"/>
            <a:r>
              <a:rPr lang="en-US" sz="2400" dirty="0"/>
              <a:t>James P. Smith</a:t>
            </a:r>
          </a:p>
          <a:p>
            <a:pPr algn="l"/>
            <a:r>
              <a:rPr lang="en-US" sz="2400" dirty="0">
                <a:hlinkClick r:id="rId2"/>
              </a:rPr>
              <a:t>James.p.smith@nasa.gov</a:t>
            </a:r>
            <a:endParaRPr lang="en-US" sz="2400" dirty="0"/>
          </a:p>
          <a:p>
            <a:pPr algn="l"/>
            <a:r>
              <a:rPr lang="en-US" sz="2400" dirty="0"/>
              <a:t>Nasa Johnson space center</a:t>
            </a:r>
          </a:p>
        </p:txBody>
      </p:sp>
    </p:spTree>
    <p:extLst>
      <p:ext uri="{BB962C8B-B14F-4D97-AF65-F5344CB8AC3E}">
        <p14:creationId xmlns:p14="http://schemas.microsoft.com/office/powerpoint/2010/main" val="4251103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26276"/>
            <a:ext cx="10131425" cy="779736"/>
          </a:xfrm>
        </p:spPr>
        <p:txBody>
          <a:bodyPr>
            <a:normAutofit/>
          </a:bodyPr>
          <a:lstStyle/>
          <a:p>
            <a:r>
              <a:rPr lang="en-US" sz="2800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758" y="906010"/>
            <a:ext cx="10427042" cy="5700530"/>
          </a:xfrm>
        </p:spPr>
        <p:txBody>
          <a:bodyPr>
            <a:normAutofit/>
          </a:bodyPr>
          <a:lstStyle/>
          <a:p>
            <a:r>
              <a:rPr lang="en-US" dirty="0"/>
              <a:t>Structural certification of TPS materials is a challenge due to the complexities they bring in the mechanical realm</a:t>
            </a:r>
          </a:p>
          <a:p>
            <a:r>
              <a:rPr lang="en-US" dirty="0"/>
              <a:t>Certification can have dependencies on the heat shield design as a whole and not just the TPS material</a:t>
            </a:r>
          </a:p>
          <a:p>
            <a:r>
              <a:rPr lang="en-US" dirty="0"/>
              <a:t>As a case study, consider the Orion system</a:t>
            </a:r>
          </a:p>
          <a:p>
            <a:pPr lvl="1"/>
            <a:r>
              <a:rPr lang="en-US" sz="1800" i="1" dirty="0"/>
              <a:t>AVCOAT material is inherently nonlinear, exhibiting linear elastic brittle behavior at some temperatures, nonlinear viscoelastic/</a:t>
            </a:r>
            <a:r>
              <a:rPr lang="en-US" sz="1800" i="1" dirty="0" err="1"/>
              <a:t>viscoplastic</a:t>
            </a:r>
            <a:r>
              <a:rPr lang="en-US" sz="1800" i="1" dirty="0"/>
              <a:t> behavior at other temperatures, complex damage mechanics, </a:t>
            </a:r>
            <a:r>
              <a:rPr lang="en-US" sz="1800" i="1" dirty="0" err="1"/>
              <a:t>etc</a:t>
            </a:r>
            <a:r>
              <a:rPr lang="en-US" sz="1800" i="1" dirty="0"/>
              <a:t>, yet we often simplify the system into established modalities (e.g., treat as simple isotropic or orthotropic material)</a:t>
            </a:r>
          </a:p>
          <a:p>
            <a:pPr lvl="2"/>
            <a:r>
              <a:rPr lang="en-US" sz="1600" dirty="0"/>
              <a:t>Is it stress relaxation or shrinkage?</a:t>
            </a:r>
          </a:p>
          <a:p>
            <a:pPr lvl="2"/>
            <a:r>
              <a:rPr lang="en-US" sz="1600" dirty="0"/>
              <a:t>Is fracture/damage tolerance important?</a:t>
            </a:r>
          </a:p>
          <a:p>
            <a:pPr lvl="1"/>
            <a:r>
              <a:rPr lang="en-US" sz="1800" dirty="0"/>
              <a:t>Composite substrate</a:t>
            </a:r>
          </a:p>
          <a:p>
            <a:pPr lvl="1"/>
            <a:r>
              <a:rPr lang="en-US" sz="1800" dirty="0"/>
              <a:t>Metallic backbone</a:t>
            </a:r>
          </a:p>
          <a:p>
            <a:pPr lvl="1"/>
            <a:r>
              <a:rPr lang="en-US" sz="1800" dirty="0"/>
              <a:t>Polymer adhesive between AVCOAT and composite</a:t>
            </a:r>
          </a:p>
          <a:p>
            <a:pPr lvl="1"/>
            <a:r>
              <a:rPr lang="en-US" sz="1800" dirty="0"/>
              <a:t>Elastomer gap filler</a:t>
            </a:r>
          </a:p>
        </p:txBody>
      </p:sp>
      <p:pic>
        <p:nvPicPr>
          <p:cNvPr id="9218" name="Picture 2" descr="http://www.nasa.gov/sites/default/files/images/719829main_Orion_Arrays_02_ful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9" t="18249"/>
          <a:stretch/>
        </p:blipFill>
        <p:spPr bwMode="auto">
          <a:xfrm>
            <a:off x="5896498" y="3680459"/>
            <a:ext cx="2558423" cy="1805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6ECDBC-3B22-4A79-AA37-90FE8E2EA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558985" y="4847209"/>
            <a:ext cx="3429629" cy="175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636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26276"/>
            <a:ext cx="10131425" cy="779736"/>
          </a:xfrm>
        </p:spPr>
        <p:txBody>
          <a:bodyPr>
            <a:normAutofit/>
          </a:bodyPr>
          <a:lstStyle/>
          <a:p>
            <a:r>
              <a:rPr lang="en-US" sz="2800" dirty="0"/>
              <a:t>Certification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758" y="906010"/>
            <a:ext cx="10427042" cy="5700530"/>
          </a:xfrm>
        </p:spPr>
        <p:txBody>
          <a:bodyPr>
            <a:normAutofit/>
          </a:bodyPr>
          <a:lstStyle/>
          <a:p>
            <a:r>
              <a:rPr lang="en-US" dirty="0"/>
              <a:t>Material property characterization</a:t>
            </a:r>
          </a:p>
          <a:p>
            <a:pPr lvl="1"/>
            <a:r>
              <a:rPr lang="en-US" sz="1800" dirty="0"/>
              <a:t>Temporal dependencies – Stress relaxation, drying</a:t>
            </a:r>
          </a:p>
          <a:p>
            <a:pPr lvl="1"/>
            <a:r>
              <a:rPr lang="en-US" sz="1800" dirty="0"/>
              <a:t>Spatial dependencies – Cure/drying can be dependent on location in block due to neighboring thermal mass of block form</a:t>
            </a:r>
          </a:p>
          <a:p>
            <a:pPr lvl="1"/>
            <a:r>
              <a:rPr lang="en-US" sz="1800" dirty="0"/>
              <a:t>Temperature dependencies – Mechanical properties (stiffness, strength, strain to failure, fracture toughness, coefficient of thermal expansion), thermal properties (conductivity, specific heat)</a:t>
            </a:r>
          </a:p>
          <a:p>
            <a:pPr lvl="1"/>
            <a:r>
              <a:rPr lang="en-US" sz="1800" dirty="0"/>
              <a:t>Failure modes – stress, strain, interactions</a:t>
            </a:r>
          </a:p>
          <a:p>
            <a:pPr lvl="1"/>
            <a:r>
              <a:rPr lang="en-US" sz="1800" dirty="0"/>
              <a:t>Neo-Hookean materials – elastomeric gap filler  exhibits polymeric chain damage</a:t>
            </a:r>
          </a:p>
          <a:p>
            <a:r>
              <a:rPr lang="en-US" dirty="0"/>
              <a:t>Analysis </a:t>
            </a:r>
          </a:p>
          <a:p>
            <a:pPr lvl="1"/>
            <a:r>
              <a:rPr lang="en-US" sz="1800" dirty="0"/>
              <a:t>Use of “slice in time” linear elastic analysis for nonlinear systems</a:t>
            </a:r>
          </a:p>
          <a:p>
            <a:pPr lvl="1"/>
            <a:r>
              <a:rPr lang="en-US" sz="1800" dirty="0"/>
              <a:t>Decoupling of thermal/structural - potential issue if internal voids open up</a:t>
            </a:r>
          </a:p>
          <a:p>
            <a:r>
              <a:rPr lang="en-US" dirty="0"/>
              <a:t>Qualification and acceptance testing</a:t>
            </a:r>
          </a:p>
          <a:p>
            <a:pPr lvl="1"/>
            <a:r>
              <a:rPr lang="en-US" sz="1800" dirty="0"/>
              <a:t>Application of thermal and mechanical conditions changes the system – additional drying, gap filler damage</a:t>
            </a:r>
          </a:p>
          <a:p>
            <a:pPr lvl="1"/>
            <a:endParaRPr lang="en-US" sz="1800" dirty="0"/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8899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26276"/>
            <a:ext cx="10131425" cy="779736"/>
          </a:xfrm>
        </p:spPr>
        <p:txBody>
          <a:bodyPr>
            <a:normAutofit/>
          </a:bodyPr>
          <a:lstStyle/>
          <a:p>
            <a:r>
              <a:rPr lang="en-US" sz="2800" dirty="0"/>
              <a:t>Example of Temperature and Temporal Dependency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06012"/>
            <a:ext cx="10131425" cy="2035308"/>
          </a:xfrm>
        </p:spPr>
        <p:txBody>
          <a:bodyPr>
            <a:normAutofit/>
          </a:bodyPr>
          <a:lstStyle/>
          <a:p>
            <a:r>
              <a:rPr lang="en-US" dirty="0"/>
              <a:t>NASA Technical Note NASA TN D-2991 “Thermophysical Properties of Six Charring Ablators from 140 to 700 K and Two Chars from 800 to 3000 K” for Apollo implementation provides properties for the monolithic form (i.e., injected in honeycomb)</a:t>
            </a:r>
          </a:p>
          <a:p>
            <a:r>
              <a:rPr lang="en-US" dirty="0"/>
              <a:t>Coefficient of thermal expansion tests show drastic decrease above a particular temperature</a:t>
            </a:r>
          </a:p>
          <a:p>
            <a:r>
              <a:rPr lang="en-US" dirty="0"/>
              <a:t>Is the phenomenon truly CTE, shrinkage of the material, or a creep (relaxation) behavior?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2700CE-4A3E-4224-AA7D-6CA8125AF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199" y="2819400"/>
            <a:ext cx="4142649" cy="3728778"/>
          </a:xfrm>
          <a:prstGeom prst="rect">
            <a:avLst/>
          </a:prstGeom>
        </p:spPr>
      </p:pic>
      <p:sp>
        <p:nvSpPr>
          <p:cNvPr id="6" name="Arrow: Left 5">
            <a:extLst>
              <a:ext uri="{FF2B5EF4-FFF2-40B4-BE49-F238E27FC236}">
                <a16:creationId xmlns:a16="http://schemas.microsoft.com/office/drawing/2014/main" id="{51E7BB82-B024-416E-8D53-DD729C965CDE}"/>
              </a:ext>
            </a:extLst>
          </p:cNvPr>
          <p:cNvSpPr/>
          <p:nvPr/>
        </p:nvSpPr>
        <p:spPr>
          <a:xfrm rot="1792622">
            <a:off x="5999245" y="3890388"/>
            <a:ext cx="2835844" cy="97139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What is happening???</a:t>
            </a:r>
          </a:p>
        </p:txBody>
      </p:sp>
    </p:spTree>
    <p:extLst>
      <p:ext uri="{BB962C8B-B14F-4D97-AF65-F5344CB8AC3E}">
        <p14:creationId xmlns:p14="http://schemas.microsoft.com/office/powerpoint/2010/main" val="3129174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26276"/>
            <a:ext cx="10131425" cy="779736"/>
          </a:xfrm>
        </p:spPr>
        <p:txBody>
          <a:bodyPr>
            <a:normAutofit/>
          </a:bodyPr>
          <a:lstStyle/>
          <a:p>
            <a:r>
              <a:rPr lang="en-US" sz="2800" dirty="0"/>
              <a:t>Stress Relaxation or Shrinkage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6633" y="906011"/>
            <a:ext cx="5856067" cy="5681219"/>
          </a:xfrm>
        </p:spPr>
        <p:txBody>
          <a:bodyPr>
            <a:normAutofit/>
          </a:bodyPr>
          <a:lstStyle/>
          <a:p>
            <a:r>
              <a:rPr lang="en-US" dirty="0"/>
              <a:t>EFT-1 investigations for AVCOAT cracking utilized various tests to better characterize AVCOAT</a:t>
            </a:r>
          </a:p>
          <a:p>
            <a:pPr lvl="1"/>
            <a:r>
              <a:rPr lang="en-US" dirty="0"/>
              <a:t>Differential Scanning Calorimetry (DSC) – Understand the heat required to increase the temperature of a sample; indicator of the degree of cure of the specimen</a:t>
            </a:r>
          </a:p>
          <a:p>
            <a:pPr lvl="2"/>
            <a:r>
              <a:rPr lang="en-US" dirty="0"/>
              <a:t>ASTM-E698 and ASTM-E2041 to extract chemical cure parameters</a:t>
            </a:r>
          </a:p>
          <a:p>
            <a:pPr lvl="1"/>
            <a:r>
              <a:rPr lang="en-US" dirty="0"/>
              <a:t>Thermomechanical Analysis (TMA) – Understand the volumetric change as a function of thermal state</a:t>
            </a:r>
          </a:p>
          <a:p>
            <a:pPr lvl="1"/>
            <a:r>
              <a:rPr lang="en-US" dirty="0"/>
              <a:t>Dynamic Mechanical Analysis (DMA) – Understand the viscoelastic characteristics as a function of temperature</a:t>
            </a:r>
          </a:p>
          <a:p>
            <a:pPr lvl="1"/>
            <a:r>
              <a:rPr lang="en-US" dirty="0"/>
              <a:t>Coefficient of Thermal Expansion (CTE) – Understand the free expansion of the material due to temperature</a:t>
            </a:r>
          </a:p>
          <a:p>
            <a:r>
              <a:rPr lang="en-US" dirty="0"/>
              <a:t>Using knowledge gained from DSC, TMA, DMA, and CTE tests help better characterize the material</a:t>
            </a:r>
          </a:p>
          <a:p>
            <a:r>
              <a:rPr lang="en-US" dirty="0"/>
              <a:t>Clear dependencies on both temperature and time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F5E53CF-AA5B-4BEB-B842-CD1985321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2275" y="589773"/>
            <a:ext cx="4339100" cy="251792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15B491D-024E-4ECC-BA5F-02D0ECE9878A}"/>
              </a:ext>
            </a:extLst>
          </p:cNvPr>
          <p:cNvSpPr txBox="1"/>
          <p:nvPr/>
        </p:nvSpPr>
        <p:spPr>
          <a:xfrm>
            <a:off x="8490421" y="2799916"/>
            <a:ext cx="11228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Temperature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374270E-3189-4CA9-B033-54C1E4F307F7}"/>
              </a:ext>
            </a:extLst>
          </p:cNvPr>
          <p:cNvSpPr txBox="1"/>
          <p:nvPr/>
        </p:nvSpPr>
        <p:spPr>
          <a:xfrm rot="16200000">
            <a:off x="6577130" y="1594032"/>
            <a:ext cx="918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Heat Flow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73460D7-08C7-4D16-B639-02786BB68D9B}"/>
              </a:ext>
            </a:extLst>
          </p:cNvPr>
          <p:cNvCxnSpPr>
            <a:cxnSpLocks/>
          </p:cNvCxnSpPr>
          <p:nvPr/>
        </p:nvCxnSpPr>
        <p:spPr>
          <a:xfrm>
            <a:off x="9359801" y="2388000"/>
            <a:ext cx="108721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628B1CF6-CE31-4D59-BD51-AF0346D1C356}"/>
              </a:ext>
            </a:extLst>
          </p:cNvPr>
          <p:cNvSpPr txBox="1"/>
          <p:nvPr/>
        </p:nvSpPr>
        <p:spPr>
          <a:xfrm>
            <a:off x="9149004" y="2455459"/>
            <a:ext cx="15088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Indication of full cure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6239E83-4DA8-4A2E-BE58-1AC2DE81C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8283" y="3517369"/>
            <a:ext cx="5267084" cy="275085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22019BB3-609A-4649-ACC3-828D6A5D0B49}"/>
              </a:ext>
            </a:extLst>
          </p:cNvPr>
          <p:cNvSpPr txBox="1"/>
          <p:nvPr/>
        </p:nvSpPr>
        <p:spPr>
          <a:xfrm rot="16200000">
            <a:off x="6212082" y="4489632"/>
            <a:ext cx="6090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Strain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3750370-062A-46A8-B729-85AE16E01107}"/>
              </a:ext>
            </a:extLst>
          </p:cNvPr>
          <p:cNvSpPr txBox="1"/>
          <p:nvPr/>
        </p:nvSpPr>
        <p:spPr>
          <a:xfrm>
            <a:off x="8778352" y="5960450"/>
            <a:ext cx="5469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Time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304C60E-6613-4A9E-8599-5ECCBFABFC7C}"/>
              </a:ext>
            </a:extLst>
          </p:cNvPr>
          <p:cNvSpPr txBox="1"/>
          <p:nvPr/>
        </p:nvSpPr>
        <p:spPr>
          <a:xfrm rot="16200000">
            <a:off x="10930950" y="4489631"/>
            <a:ext cx="11228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Temperature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48896CA-80C0-4DEE-9E17-E96B036AF9CB}"/>
              </a:ext>
            </a:extLst>
          </p:cNvPr>
          <p:cNvSpPr txBox="1"/>
          <p:nvPr/>
        </p:nvSpPr>
        <p:spPr>
          <a:xfrm>
            <a:off x="9989074" y="3731489"/>
            <a:ext cx="9158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70C0"/>
                </a:solidFill>
              </a:rPr>
              <a:t>Cure profile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D1B1409-59BC-4C12-818A-54856CC6456F}"/>
              </a:ext>
            </a:extLst>
          </p:cNvPr>
          <p:cNvSpPr txBox="1"/>
          <p:nvPr/>
        </p:nvSpPr>
        <p:spPr>
          <a:xfrm>
            <a:off x="8920122" y="4394846"/>
            <a:ext cx="8103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CTE effect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5A02D94-3283-4AFC-AA74-1890BA47B1E3}"/>
              </a:ext>
            </a:extLst>
          </p:cNvPr>
          <p:cNvCxnSpPr/>
          <p:nvPr/>
        </p:nvCxnSpPr>
        <p:spPr>
          <a:xfrm flipH="1">
            <a:off x="8900160" y="4657140"/>
            <a:ext cx="425137" cy="10619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E6445D9-56F9-4FED-9EB9-A51331A6A2A7}"/>
              </a:ext>
            </a:extLst>
          </p:cNvPr>
          <p:cNvCxnSpPr>
            <a:cxnSpLocks/>
            <a:stCxn id="29" idx="2"/>
          </p:cNvCxnSpPr>
          <p:nvPr/>
        </p:nvCxnSpPr>
        <p:spPr>
          <a:xfrm>
            <a:off x="9325297" y="4671845"/>
            <a:ext cx="405175" cy="9593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86D62F56-4B45-4552-BB14-C3BA32FC3947}"/>
              </a:ext>
            </a:extLst>
          </p:cNvPr>
          <p:cNvSpPr txBox="1"/>
          <p:nvPr/>
        </p:nvSpPr>
        <p:spPr>
          <a:xfrm>
            <a:off x="8803493" y="3746194"/>
            <a:ext cx="11855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Shrinkage effect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3B78D45F-4266-488A-9B5C-E9E95F3F2A9E}"/>
              </a:ext>
            </a:extLst>
          </p:cNvPr>
          <p:cNvCxnSpPr>
            <a:cxnSpLocks/>
          </p:cNvCxnSpPr>
          <p:nvPr/>
        </p:nvCxnSpPr>
        <p:spPr>
          <a:xfrm flipH="1">
            <a:off x="8058893" y="4034798"/>
            <a:ext cx="1337391" cy="15159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33E61CEE-4C94-4927-BE6D-A46DBF0EDBF3}"/>
              </a:ext>
            </a:extLst>
          </p:cNvPr>
          <p:cNvCxnSpPr>
            <a:cxnSpLocks/>
            <a:stCxn id="35" idx="2"/>
          </p:cNvCxnSpPr>
          <p:nvPr/>
        </p:nvCxnSpPr>
        <p:spPr>
          <a:xfrm>
            <a:off x="9396284" y="4023193"/>
            <a:ext cx="1261531" cy="15553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8714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26276"/>
            <a:ext cx="10131425" cy="779736"/>
          </a:xfrm>
        </p:spPr>
        <p:txBody>
          <a:bodyPr>
            <a:normAutofit/>
          </a:bodyPr>
          <a:lstStyle/>
          <a:p>
            <a:r>
              <a:rPr lang="en-US" sz="2800" dirty="0"/>
              <a:t>Stress Relaxation or Shrinkage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718" y="906012"/>
            <a:ext cx="6051982" cy="5586228"/>
          </a:xfrm>
        </p:spPr>
        <p:txBody>
          <a:bodyPr>
            <a:normAutofit/>
          </a:bodyPr>
          <a:lstStyle/>
          <a:p>
            <a:r>
              <a:rPr lang="en-US" dirty="0"/>
              <a:t>TMA tests performed on AVCOAT specimens shows significant variability in the amount of shrinkage strain</a:t>
            </a:r>
          </a:p>
          <a:p>
            <a:pPr lvl="1"/>
            <a:r>
              <a:rPr lang="en-US" dirty="0"/>
              <a:t>“Green” state material undergoing 1+ intermediate cures and a final cure</a:t>
            </a:r>
          </a:p>
          <a:p>
            <a:pPr lvl="1"/>
            <a:r>
              <a:rPr lang="en-US" dirty="0"/>
              <a:t>Specimens having already undergone one intermediate cure and receiving additional intermediate and final cure cycles</a:t>
            </a:r>
          </a:p>
          <a:p>
            <a:r>
              <a:rPr lang="en-US" dirty="0"/>
              <a:t>Inflection points are indicators of transitioning from lower temperature intermediate to higher temperature final cure</a:t>
            </a:r>
          </a:p>
          <a:p>
            <a:r>
              <a:rPr lang="en-US" dirty="0"/>
              <a:t>Shrink strains are representative of ground processing, but the phenomenon is also evident under post-processing heat loads</a:t>
            </a:r>
          </a:p>
          <a:p>
            <a:r>
              <a:rPr lang="en-US" dirty="0"/>
              <a:t>Must also consider how on-the-vehicle acceptance testing involving elevated temperatures can affect additional shrinkage</a:t>
            </a:r>
          </a:p>
          <a:p>
            <a:pPr lvl="1"/>
            <a:r>
              <a:rPr lang="en-US" dirty="0"/>
              <a:t>Typically, if below the previous “bake” temperature the amount of additional drying is low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313677-E63C-4F66-ADA1-55AFECFC1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6261" y="224790"/>
            <a:ext cx="5191125" cy="626745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A6E553B-2992-423D-857F-3ED61849C15A}"/>
              </a:ext>
            </a:extLst>
          </p:cNvPr>
          <p:cNvSpPr txBox="1"/>
          <p:nvPr/>
        </p:nvSpPr>
        <p:spPr>
          <a:xfrm rot="16200000">
            <a:off x="5635879" y="2900120"/>
            <a:ext cx="19485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Cumulative shrink strain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6F64CAD-962D-4A90-A9DF-975BA0B8DBA5}"/>
              </a:ext>
            </a:extLst>
          </p:cNvPr>
          <p:cNvSpPr txBox="1"/>
          <p:nvPr/>
        </p:nvSpPr>
        <p:spPr>
          <a:xfrm>
            <a:off x="7597622" y="6075860"/>
            <a:ext cx="34785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Accumulated time where shrinkage observed</a:t>
            </a:r>
          </a:p>
        </p:txBody>
      </p:sp>
    </p:spTree>
    <p:extLst>
      <p:ext uri="{BB962C8B-B14F-4D97-AF65-F5344CB8AC3E}">
        <p14:creationId xmlns:p14="http://schemas.microsoft.com/office/powerpoint/2010/main" val="2531776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26276"/>
            <a:ext cx="10131425" cy="779736"/>
          </a:xfrm>
        </p:spPr>
        <p:txBody>
          <a:bodyPr>
            <a:normAutofit/>
          </a:bodyPr>
          <a:lstStyle/>
          <a:p>
            <a:r>
              <a:rPr lang="en-US" sz="2800" dirty="0"/>
              <a:t>Stress Relaxation or Shrinkage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758" y="906012"/>
            <a:ext cx="5816942" cy="5464308"/>
          </a:xfrm>
        </p:spPr>
        <p:txBody>
          <a:bodyPr>
            <a:normAutofit/>
          </a:bodyPr>
          <a:lstStyle/>
          <a:p>
            <a:r>
              <a:rPr lang="en-US" dirty="0"/>
              <a:t>AVCOAT, when under compression and above a certain temperature, exhibits a decrease in compressive stress </a:t>
            </a:r>
          </a:p>
          <a:p>
            <a:r>
              <a:rPr lang="en-US" dirty="0"/>
              <a:t>Some have attributed this to stress relaxation and taken credit for the stress reduction without fully understanding the mechanisms involved</a:t>
            </a:r>
          </a:p>
          <a:p>
            <a:r>
              <a:rPr lang="en-US" dirty="0"/>
              <a:t>Testing performed during Orion EFT-1 made clear the effects of material shrinkage</a:t>
            </a:r>
          </a:p>
          <a:p>
            <a:r>
              <a:rPr lang="en-US" sz="1800" dirty="0"/>
              <a:t>Can get masked by coefficient of thermal expansion effects</a:t>
            </a:r>
          </a:p>
          <a:p>
            <a:r>
              <a:rPr lang="en-US" sz="1800" dirty="0"/>
              <a:t>Under compression shrinkage is beneficial, but under tension it is detrimental</a:t>
            </a:r>
          </a:p>
          <a:p>
            <a:pPr lvl="1"/>
            <a:r>
              <a:rPr lang="en-US" sz="1800" dirty="0"/>
              <a:t>Restrained thermal growth tests show expected increase in compression as temperature increases followed by a drop in stress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A244B7-A1DF-4384-86FC-A0A1F9FCBB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8494" y="428839"/>
            <a:ext cx="3413388" cy="243941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C4A1DF5-928A-4144-B771-176F0C27B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9130" y="3053019"/>
            <a:ext cx="4956330" cy="342044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AF009DA-7F17-4547-9D75-5E612DA134FC}"/>
              </a:ext>
            </a:extLst>
          </p:cNvPr>
          <p:cNvSpPr txBox="1"/>
          <p:nvPr/>
        </p:nvSpPr>
        <p:spPr>
          <a:xfrm>
            <a:off x="8465891" y="6165690"/>
            <a:ext cx="11228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Temperature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888657-ECFF-4188-8F32-080B5185BE2E}"/>
              </a:ext>
            </a:extLst>
          </p:cNvPr>
          <p:cNvSpPr txBox="1"/>
          <p:nvPr/>
        </p:nvSpPr>
        <p:spPr>
          <a:xfrm rot="16200000">
            <a:off x="6015463" y="4609354"/>
            <a:ext cx="15888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Compressive Stress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F100FF-EDA6-4FC6-81F9-13B966FE5427}"/>
              </a:ext>
            </a:extLst>
          </p:cNvPr>
          <p:cNvSpPr txBox="1"/>
          <p:nvPr/>
        </p:nvSpPr>
        <p:spPr>
          <a:xfrm>
            <a:off x="6775401" y="3179477"/>
            <a:ext cx="3267759" cy="478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Compressive stress under fixed constraint and increasing temperature</a:t>
            </a:r>
          </a:p>
        </p:txBody>
      </p:sp>
    </p:spTree>
    <p:extLst>
      <p:ext uri="{BB962C8B-B14F-4D97-AF65-F5344CB8AC3E}">
        <p14:creationId xmlns:p14="http://schemas.microsoft.com/office/powerpoint/2010/main" val="2148430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26276"/>
            <a:ext cx="10131425" cy="779736"/>
          </a:xfrm>
        </p:spPr>
        <p:txBody>
          <a:bodyPr>
            <a:normAutofit/>
          </a:bodyPr>
          <a:lstStyle/>
          <a:p>
            <a:r>
              <a:rPr lang="en-US" sz="2800" dirty="0"/>
              <a:t>Stress Relaxation or Shrinkage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758" y="906012"/>
            <a:ext cx="5816942" cy="5677668"/>
          </a:xfrm>
        </p:spPr>
        <p:txBody>
          <a:bodyPr>
            <a:normAutofit/>
          </a:bodyPr>
          <a:lstStyle/>
          <a:p>
            <a:r>
              <a:rPr lang="en-US" dirty="0"/>
              <a:t>AVCOAT was found to be fully cured chemically via the DSC testing</a:t>
            </a:r>
          </a:p>
          <a:p>
            <a:r>
              <a:rPr lang="en-US" dirty="0"/>
              <a:t>However, even after full chemical cure AVCOAT is still moist (i.e., it has moisture content)</a:t>
            </a:r>
          </a:p>
          <a:p>
            <a:r>
              <a:rPr lang="en-US" dirty="0"/>
              <a:t>TMA test results provide insight on how the moisture of fully chemically cured AVCOAT bakes off and causes shrinkage</a:t>
            </a:r>
          </a:p>
          <a:p>
            <a:pPr lvl="1"/>
            <a:r>
              <a:rPr lang="en-US" sz="1800" dirty="0"/>
              <a:t>Can utilize chemical cure kinetic models to model this phenomenon as well (degree of cure, cure rate)</a:t>
            </a:r>
          </a:p>
          <a:p>
            <a:pPr lvl="1"/>
            <a:r>
              <a:rPr lang="en-US" sz="1800" dirty="0"/>
              <a:t>Can utilize shrink models to relate degree of cure, or rather degree of drying, to shrink strain</a:t>
            </a:r>
          </a:p>
          <a:p>
            <a:pPr lvl="1"/>
            <a:r>
              <a:rPr lang="en-US" sz="1800" dirty="0"/>
              <a:t>Shrink strain is an additional strain component that contributes along with the thermal and mechanical strain</a:t>
            </a:r>
          </a:p>
          <a:p>
            <a:r>
              <a:rPr lang="en-US" dirty="0"/>
              <a:t>DMA test results give insight into stress relaxation</a:t>
            </a:r>
          </a:p>
          <a:p>
            <a:r>
              <a:rPr lang="en-US" i="1" dirty="0"/>
              <a:t>Importance of test-to-analysis correlation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A7D936-7AEE-4172-A7E4-8AB9F3149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9311" y="849711"/>
            <a:ext cx="3168455" cy="7797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9B69B9-8FA8-4CE3-B217-D0B7664FF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5439" y="1629448"/>
            <a:ext cx="4256195" cy="6672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30AA6FA-7202-4241-BEEB-EDFAB60E10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3517" y="2709391"/>
            <a:ext cx="5328710" cy="357840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3512849-EA93-4F10-A2B6-085D473380B1}"/>
              </a:ext>
            </a:extLst>
          </p:cNvPr>
          <p:cNvSpPr txBox="1"/>
          <p:nvPr/>
        </p:nvSpPr>
        <p:spPr>
          <a:xfrm>
            <a:off x="7496804" y="2712332"/>
            <a:ext cx="17910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78A879"/>
                </a:solidFill>
              </a:rPr>
              <a:t>Analysis, no shrinkage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CA4DC3-2728-4535-97A5-3B184F9757CB}"/>
              </a:ext>
            </a:extLst>
          </p:cNvPr>
          <p:cNvSpPr txBox="1"/>
          <p:nvPr/>
        </p:nvSpPr>
        <p:spPr>
          <a:xfrm>
            <a:off x="10149840" y="3792275"/>
            <a:ext cx="15618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Analysis, shrinkage</a:t>
            </a:r>
          </a:p>
        </p:txBody>
      </p:sp>
    </p:spTree>
    <p:extLst>
      <p:ext uri="{BB962C8B-B14F-4D97-AF65-F5344CB8AC3E}">
        <p14:creationId xmlns:p14="http://schemas.microsoft.com/office/powerpoint/2010/main" val="559515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26276"/>
            <a:ext cx="10131425" cy="779736"/>
          </a:xfrm>
        </p:spPr>
        <p:txBody>
          <a:bodyPr>
            <a:normAutofit/>
          </a:bodyPr>
          <a:lstStyle/>
          <a:p>
            <a:r>
              <a:rPr lang="en-US" sz="2800" dirty="0"/>
              <a:t>Stress Relaxation or Shrinkage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758" y="906012"/>
            <a:ext cx="5816942" cy="5586228"/>
          </a:xfrm>
        </p:spPr>
        <p:txBody>
          <a:bodyPr>
            <a:normAutofit/>
          </a:bodyPr>
          <a:lstStyle/>
          <a:p>
            <a:r>
              <a:rPr lang="en-US" dirty="0"/>
              <a:t>More recent CTE free expansion and restrained thermal growth tests have been completed</a:t>
            </a:r>
          </a:p>
          <a:p>
            <a:pPr lvl="1"/>
            <a:r>
              <a:rPr lang="en-US" sz="1800" dirty="0"/>
              <a:t>Different temperature rates – Can be problematic due to the thermal properties causing a temperature gradient through the specimen </a:t>
            </a:r>
            <a:r>
              <a:rPr lang="en-US" sz="1800" dirty="0">
                <a:sym typeface="Wingdings" panose="05000000000000000000" pitchFamily="2" charset="2"/>
              </a:rPr>
              <a:t> What temperature to use to report property as a function of temperature?</a:t>
            </a:r>
          </a:p>
          <a:p>
            <a:pPr lvl="1"/>
            <a:r>
              <a:rPr lang="en-US" sz="1800" dirty="0">
                <a:sym typeface="Wingdings" panose="05000000000000000000" pitchFamily="2" charset="2"/>
              </a:rPr>
              <a:t>For the same specimen geometry, RTG data clearly shows the difference between a “slow” and “fast” heating rate</a:t>
            </a:r>
          </a:p>
          <a:p>
            <a:pPr lvl="1"/>
            <a:r>
              <a:rPr lang="en-US" sz="1800" dirty="0">
                <a:sym typeface="Wingdings" panose="05000000000000000000" pitchFamily="2" charset="2"/>
              </a:rPr>
              <a:t>RTG data exhibits characteristics of constant CTE, drying shrinkage, modulus reduction as function of temperature, relaxation, and material failure</a:t>
            </a:r>
          </a:p>
          <a:p>
            <a:r>
              <a:rPr lang="en-US" i="1" dirty="0">
                <a:sym typeface="Wingdings" panose="05000000000000000000" pitchFamily="2" charset="2"/>
              </a:rPr>
              <a:t>Model the test to better understand what is happening</a:t>
            </a:r>
          </a:p>
          <a:p>
            <a:r>
              <a:rPr lang="en-US" dirty="0">
                <a:sym typeface="Wingdings" panose="05000000000000000000" pitchFamily="2" charset="2"/>
              </a:rPr>
              <a:t>All is good in compression, but what about if the material is in tension?</a:t>
            </a:r>
          </a:p>
          <a:p>
            <a:pPr lvl="1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03F8FB-59A2-4248-A8AF-51C2B0B52A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0156" y="550545"/>
            <a:ext cx="4171950" cy="239077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C0011DB-3668-4EA7-96CC-E99696789062}"/>
              </a:ext>
            </a:extLst>
          </p:cNvPr>
          <p:cNvSpPr txBox="1"/>
          <p:nvPr/>
        </p:nvSpPr>
        <p:spPr>
          <a:xfrm>
            <a:off x="8654727" y="2505584"/>
            <a:ext cx="11228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Temperature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6F0A26-F206-4684-B9DD-98DFCBD60EF5}"/>
              </a:ext>
            </a:extLst>
          </p:cNvPr>
          <p:cNvSpPr txBox="1"/>
          <p:nvPr/>
        </p:nvSpPr>
        <p:spPr>
          <a:xfrm rot="16200000">
            <a:off x="6819815" y="1252353"/>
            <a:ext cx="9284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Expansion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D6BA485-EADB-44D7-973F-9AB446026D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2988" y="2977320"/>
            <a:ext cx="4457897" cy="379040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DCED1AA-E826-4E63-905E-1F6720F7DFCB}"/>
              </a:ext>
            </a:extLst>
          </p:cNvPr>
          <p:cNvSpPr txBox="1"/>
          <p:nvPr/>
        </p:nvSpPr>
        <p:spPr>
          <a:xfrm>
            <a:off x="8654727" y="6338351"/>
            <a:ext cx="11228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Temperature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ED3460-C37F-44A0-8A35-6FCA81968332}"/>
              </a:ext>
            </a:extLst>
          </p:cNvPr>
          <p:cNvSpPr txBox="1"/>
          <p:nvPr/>
        </p:nvSpPr>
        <p:spPr>
          <a:xfrm rot="16200000">
            <a:off x="6335743" y="4536573"/>
            <a:ext cx="15888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Compressive Stress</a:t>
            </a:r>
          </a:p>
        </p:txBody>
      </p:sp>
    </p:spTree>
    <p:extLst>
      <p:ext uri="{BB962C8B-B14F-4D97-AF65-F5344CB8AC3E}">
        <p14:creationId xmlns:p14="http://schemas.microsoft.com/office/powerpoint/2010/main" val="3571208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26276"/>
            <a:ext cx="10131425" cy="779736"/>
          </a:xfrm>
        </p:spPr>
        <p:txBody>
          <a:bodyPr>
            <a:normAutofit/>
          </a:bodyPr>
          <a:lstStyle/>
          <a:p>
            <a:r>
              <a:rPr lang="en-US" sz="2800" dirty="0"/>
              <a:t>Failure Modeling of TPS </a:t>
            </a:r>
            <a:r>
              <a:rPr lang="en-US" sz="2800" dirty="0" err="1"/>
              <a:t>MAterials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719" y="906011"/>
            <a:ext cx="10791621" cy="5636832"/>
          </a:xfrm>
        </p:spPr>
        <p:txBody>
          <a:bodyPr>
            <a:normAutofit/>
          </a:bodyPr>
          <a:lstStyle/>
          <a:p>
            <a:r>
              <a:rPr lang="en-US" dirty="0"/>
              <a:t>Critical junctions on the Orion heat shield involve a variety of materials – linear elastic with brittle failure modes, neo-Hookean with polymer chain damage effects, nonlinear elastic, and also AVCOAT</a:t>
            </a:r>
          </a:p>
          <a:p>
            <a:r>
              <a:rPr lang="en-US" dirty="0"/>
              <a:t>Need to understand the TPS failure modes within material and also at TPS boundaries</a:t>
            </a:r>
          </a:p>
          <a:p>
            <a:r>
              <a:rPr lang="en-US" dirty="0"/>
              <a:t>Challenge of using stress-based approaches sensitive to mesh discretization for margin assessments</a:t>
            </a:r>
          </a:p>
          <a:p>
            <a:r>
              <a:rPr lang="en-US" dirty="0"/>
              <a:t>Energy approaches investigated to better quantify structural integrity and damage tolerance</a:t>
            </a:r>
          </a:p>
          <a:p>
            <a:pPr lvl="1"/>
            <a:r>
              <a:rPr lang="en-US" dirty="0"/>
              <a:t>Test campaign to characterize fracture toughness or energy release rate</a:t>
            </a:r>
          </a:p>
          <a:p>
            <a:pPr lvl="1"/>
            <a:r>
              <a:rPr lang="en-US" dirty="0"/>
              <a:t>Implementation of analytical approaches in the FEM to get energy release rates and expected flaws such as </a:t>
            </a:r>
            <a:r>
              <a:rPr lang="en-US" dirty="0" err="1"/>
              <a:t>debonds</a:t>
            </a:r>
            <a:r>
              <a:rPr lang="en-US" dirty="0"/>
              <a:t> or internal voids</a:t>
            </a:r>
          </a:p>
          <a:p>
            <a:pPr lvl="2"/>
            <a:r>
              <a:rPr lang="en-US" sz="1600" dirty="0"/>
              <a:t>Cohesive Zone Modeling (CZM) elements</a:t>
            </a:r>
          </a:p>
          <a:p>
            <a:pPr lvl="2"/>
            <a:r>
              <a:rPr lang="en-US" sz="1600" dirty="0"/>
              <a:t>Virtual Crack Closure Technique (VCCT)</a:t>
            </a:r>
          </a:p>
        </p:txBody>
      </p:sp>
    </p:spTree>
    <p:extLst>
      <p:ext uri="{BB962C8B-B14F-4D97-AF65-F5344CB8AC3E}">
        <p14:creationId xmlns:p14="http://schemas.microsoft.com/office/powerpoint/2010/main" val="3622387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26276"/>
            <a:ext cx="10131425" cy="779736"/>
          </a:xfrm>
        </p:spPr>
        <p:txBody>
          <a:bodyPr>
            <a:normAutofit/>
          </a:bodyPr>
          <a:lstStyle/>
          <a:p>
            <a:r>
              <a:rPr lang="en-US" sz="2800" dirty="0" err="1"/>
              <a:t>Avcoat</a:t>
            </a:r>
            <a:r>
              <a:rPr lang="en-US" sz="2800" dirty="0"/>
              <a:t> system fracture toughness characterization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06011"/>
            <a:ext cx="10131425" cy="2474752"/>
          </a:xfrm>
        </p:spPr>
        <p:txBody>
          <a:bodyPr/>
          <a:lstStyle/>
          <a:p>
            <a:r>
              <a:rPr lang="en-US" dirty="0"/>
              <a:t>To extract a fracture toughness of the AVCOAT-to-composite bond interface, pathfinder asymmetric double cantilever beam (ADCB) tests were performed at NASA/</a:t>
            </a:r>
            <a:r>
              <a:rPr lang="en-US" dirty="0" err="1"/>
              <a:t>LaRC</a:t>
            </a:r>
            <a:r>
              <a:rPr lang="en-US" dirty="0"/>
              <a:t> at both cold (well below </a:t>
            </a:r>
            <a:r>
              <a:rPr lang="en-US" dirty="0" err="1"/>
              <a:t>Tg</a:t>
            </a:r>
            <a:r>
              <a:rPr lang="en-US" dirty="0"/>
              <a:t>) and hot temperature (well above </a:t>
            </a:r>
            <a:r>
              <a:rPr lang="en-US" dirty="0" err="1"/>
              <a:t>Tg</a:t>
            </a:r>
            <a:r>
              <a:rPr lang="en-US" dirty="0"/>
              <a:t>)</a:t>
            </a:r>
          </a:p>
          <a:p>
            <a:r>
              <a:rPr lang="en-US" dirty="0"/>
              <a:t>The cold tests were highly successful with the failure propagating along the bond interface</a:t>
            </a:r>
          </a:p>
          <a:p>
            <a:r>
              <a:rPr lang="en-US" dirty="0"/>
              <a:t>The hot tests, however, were not as successful as the initial flaw meandered away from the bond interface and into the AVCOAT parent material</a:t>
            </a:r>
          </a:p>
          <a:p>
            <a:pPr lvl="2"/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8889" y="3112908"/>
            <a:ext cx="4419983" cy="311532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912529" y="3707934"/>
            <a:ext cx="3721147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Composite</a:t>
            </a:r>
          </a:p>
          <a:p>
            <a:r>
              <a:rPr lang="en-US" sz="1600" dirty="0"/>
              <a:t>Structural adhesive (thin light colored line)</a:t>
            </a:r>
          </a:p>
          <a:p>
            <a:r>
              <a:rPr lang="en-US" sz="1600" dirty="0"/>
              <a:t>AVCOAT</a:t>
            </a:r>
          </a:p>
          <a:p>
            <a:r>
              <a:rPr lang="en-US" sz="1600" dirty="0"/>
              <a:t>Structural adhesive</a:t>
            </a:r>
          </a:p>
          <a:p>
            <a:r>
              <a:rPr lang="en-US" sz="1600" dirty="0"/>
              <a:t>Composite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H="1" flipV="1">
            <a:off x="5751512" y="3691157"/>
            <a:ext cx="1161017" cy="18455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5251508" y="4464744"/>
            <a:ext cx="1661022" cy="3903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5368954" y="4257722"/>
            <a:ext cx="1560704" cy="30454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 flipV="1">
            <a:off x="5528521" y="4037578"/>
            <a:ext cx="1401137" cy="3175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 flipV="1">
            <a:off x="5608304" y="3863355"/>
            <a:ext cx="1304225" cy="2846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309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26276"/>
            <a:ext cx="10131425" cy="779736"/>
          </a:xfrm>
        </p:spPr>
        <p:txBody>
          <a:bodyPr>
            <a:normAutofit/>
          </a:bodyPr>
          <a:lstStyle/>
          <a:p>
            <a:r>
              <a:rPr lang="en-US" sz="2800" dirty="0" err="1"/>
              <a:t>Avcoat</a:t>
            </a:r>
            <a:r>
              <a:rPr lang="en-US" sz="2800" dirty="0"/>
              <a:t> system fracture toughness characterization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06011"/>
            <a:ext cx="10131425" cy="1254642"/>
          </a:xfrm>
        </p:spPr>
        <p:txBody>
          <a:bodyPr/>
          <a:lstStyle/>
          <a:p>
            <a:r>
              <a:rPr lang="en-US" dirty="0"/>
              <a:t>Typical cold temperature test with failure propagating along the interface</a:t>
            </a:r>
          </a:p>
          <a:p>
            <a:r>
              <a:rPr lang="en-US" dirty="0"/>
              <a:t>Able to extract a reliable Gc from the load-displacement curve</a:t>
            </a:r>
          </a:p>
          <a:p>
            <a:pPr lvl="2"/>
            <a:endParaRPr lang="en-US" dirty="0"/>
          </a:p>
        </p:txBody>
      </p:sp>
      <p:pic>
        <p:nvPicPr>
          <p:cNvPr id="35" name="Picture 34" descr="P1060356.JPG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258861" y="2552430"/>
            <a:ext cx="5321218" cy="2784056"/>
          </a:xfrm>
          <a:prstGeom prst="rect">
            <a:avLst/>
          </a:prstGeom>
        </p:spPr>
      </p:pic>
      <p:cxnSp>
        <p:nvCxnSpPr>
          <p:cNvPr id="36" name="Straight Connector 35"/>
          <p:cNvCxnSpPr/>
          <p:nvPr/>
        </p:nvCxnSpPr>
        <p:spPr bwMode="auto">
          <a:xfrm>
            <a:off x="1792759" y="2681864"/>
            <a:ext cx="0" cy="26453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" name="TextBox 9"/>
          <p:cNvSpPr txBox="1"/>
          <p:nvPr/>
        </p:nvSpPr>
        <p:spPr>
          <a:xfrm>
            <a:off x="1923378" y="5490324"/>
            <a:ext cx="1552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/>
              <a:t>Disbond growth direction</a:t>
            </a:r>
          </a:p>
        </p:txBody>
      </p:sp>
      <p:cxnSp>
        <p:nvCxnSpPr>
          <p:cNvPr id="38" name="Straight Arrow Connector 37"/>
          <p:cNvCxnSpPr/>
          <p:nvPr/>
        </p:nvCxnSpPr>
        <p:spPr bwMode="auto">
          <a:xfrm>
            <a:off x="1983607" y="5505933"/>
            <a:ext cx="1143000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9" name="TextBox 11"/>
          <p:cNvSpPr txBox="1"/>
          <p:nvPr/>
        </p:nvSpPr>
        <p:spPr>
          <a:xfrm>
            <a:off x="1153593" y="2317882"/>
            <a:ext cx="15524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/>
              <a:t>Wax insert region</a:t>
            </a:r>
          </a:p>
        </p:txBody>
      </p:sp>
      <p:sp>
        <p:nvSpPr>
          <p:cNvPr id="40" name="TextBox 13"/>
          <p:cNvSpPr txBox="1"/>
          <p:nvPr/>
        </p:nvSpPr>
        <p:spPr>
          <a:xfrm>
            <a:off x="3134186" y="2348934"/>
            <a:ext cx="19832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/>
              <a:t>Disbond growth region</a:t>
            </a:r>
          </a:p>
        </p:txBody>
      </p:sp>
      <p:cxnSp>
        <p:nvCxnSpPr>
          <p:cNvPr id="41" name="Straight Connector 40"/>
          <p:cNvCxnSpPr/>
          <p:nvPr/>
        </p:nvCxnSpPr>
        <p:spPr bwMode="auto">
          <a:xfrm flipH="1">
            <a:off x="1558169" y="2471533"/>
            <a:ext cx="234591" cy="39639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/>
          <p:nvPr/>
        </p:nvCxnSpPr>
        <p:spPr bwMode="auto">
          <a:xfrm flipH="1">
            <a:off x="2286211" y="2607754"/>
            <a:ext cx="1009871" cy="8507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/>
          <p:cNvCxnSpPr/>
          <p:nvPr/>
        </p:nvCxnSpPr>
        <p:spPr bwMode="auto">
          <a:xfrm>
            <a:off x="4719808" y="2622630"/>
            <a:ext cx="1009871" cy="8507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44" name="Picture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9196" y="2622630"/>
            <a:ext cx="2886075" cy="2524125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8469756" y="5151820"/>
            <a:ext cx="14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Displacement</a:t>
            </a:r>
          </a:p>
        </p:txBody>
      </p:sp>
      <p:sp>
        <p:nvSpPr>
          <p:cNvPr id="46" name="TextBox 45"/>
          <p:cNvSpPr txBox="1"/>
          <p:nvPr/>
        </p:nvSpPr>
        <p:spPr>
          <a:xfrm rot="16200000">
            <a:off x="7206561" y="3700025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Load</a:t>
            </a:r>
          </a:p>
        </p:txBody>
      </p:sp>
    </p:spTree>
    <p:extLst>
      <p:ext uri="{BB962C8B-B14F-4D97-AF65-F5344CB8AC3E}">
        <p14:creationId xmlns:p14="http://schemas.microsoft.com/office/powerpoint/2010/main" val="2474201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/>
          <p:cNvGrpSpPr/>
          <p:nvPr/>
        </p:nvGrpSpPr>
        <p:grpSpPr>
          <a:xfrm>
            <a:off x="293494" y="2169290"/>
            <a:ext cx="8939664" cy="2508251"/>
            <a:chOff x="104230" y="3992562"/>
            <a:chExt cx="8939664" cy="2508251"/>
          </a:xfrm>
        </p:grpSpPr>
        <p:pic>
          <p:nvPicPr>
            <p:cNvPr id="48" name="Picture 47" descr="P1060374.JPG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101000"/>
                      </a14:imgEffect>
                      <a14:imgEffect>
                        <a14:brightnessContrast bright="17000" contrast="-1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653124" y="3996286"/>
              <a:ext cx="4390770" cy="2491612"/>
            </a:xfrm>
            <a:prstGeom prst="rect">
              <a:avLst/>
            </a:prstGeom>
          </p:spPr>
        </p:pic>
        <p:pic>
          <p:nvPicPr>
            <p:cNvPr id="49" name="Picture 48" descr="P1060373.JPG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4230" y="3992562"/>
              <a:ext cx="5291797" cy="2508251"/>
            </a:xfrm>
            <a:prstGeom prst="rect">
              <a:avLst/>
            </a:prstGeom>
          </p:spPr>
        </p:pic>
        <p:cxnSp>
          <p:nvCxnSpPr>
            <p:cNvPr id="50" name="Straight Connector 49"/>
            <p:cNvCxnSpPr/>
            <p:nvPr/>
          </p:nvCxnSpPr>
          <p:spPr bwMode="auto">
            <a:xfrm flipH="1" flipV="1">
              <a:off x="452437" y="6111876"/>
              <a:ext cx="155448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2" name="TextBox 51"/>
            <p:cNvSpPr txBox="1"/>
            <p:nvPr/>
          </p:nvSpPr>
          <p:spPr>
            <a:xfrm>
              <a:off x="268136" y="4264597"/>
              <a:ext cx="15524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FFFFFF"/>
                  </a:solidFill>
                </a:rPr>
                <a:t>Crack growth direction</a:t>
              </a:r>
            </a:p>
          </p:txBody>
        </p:sp>
        <p:cxnSp>
          <p:nvCxnSpPr>
            <p:cNvPr id="53" name="Straight Arrow Connector 52"/>
            <p:cNvCxnSpPr/>
            <p:nvPr/>
          </p:nvCxnSpPr>
          <p:spPr bwMode="auto">
            <a:xfrm>
              <a:off x="328365" y="4280206"/>
              <a:ext cx="1143000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26276"/>
            <a:ext cx="10131425" cy="779736"/>
          </a:xfrm>
        </p:spPr>
        <p:txBody>
          <a:bodyPr>
            <a:normAutofit/>
          </a:bodyPr>
          <a:lstStyle/>
          <a:p>
            <a:r>
              <a:rPr lang="en-US" sz="2800" dirty="0" err="1"/>
              <a:t>Avcoat</a:t>
            </a:r>
            <a:r>
              <a:rPr lang="en-US" sz="2800" dirty="0"/>
              <a:t> system fracture toughness characterization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06010"/>
            <a:ext cx="10131425" cy="1385615"/>
          </a:xfrm>
        </p:spPr>
        <p:txBody>
          <a:bodyPr/>
          <a:lstStyle/>
          <a:p>
            <a:r>
              <a:rPr lang="en-US" dirty="0"/>
              <a:t>Hot temperature ADCB specimen showing propagation away from interface</a:t>
            </a:r>
          </a:p>
          <a:p>
            <a:r>
              <a:rPr lang="en-US" dirty="0"/>
              <a:t>Can still extract the propagation Gc but will need analysis to better instruct how to evaluate</a:t>
            </a:r>
          </a:p>
          <a:p>
            <a:pPr lvl="2"/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9982011" y="6241229"/>
            <a:ext cx="14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Displacement</a:t>
            </a:r>
          </a:p>
        </p:txBody>
      </p:sp>
      <p:sp>
        <p:nvSpPr>
          <p:cNvPr id="46" name="TextBox 45"/>
          <p:cNvSpPr txBox="1"/>
          <p:nvPr/>
        </p:nvSpPr>
        <p:spPr>
          <a:xfrm rot="16200000">
            <a:off x="8845409" y="5080249"/>
            <a:ext cx="6367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Load</a:t>
            </a: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1326" y="4288604"/>
            <a:ext cx="2228850" cy="195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154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26276"/>
            <a:ext cx="10131425" cy="779736"/>
          </a:xfrm>
        </p:spPr>
        <p:txBody>
          <a:bodyPr>
            <a:normAutofit/>
          </a:bodyPr>
          <a:lstStyle/>
          <a:p>
            <a:r>
              <a:rPr lang="en-US" sz="2800" dirty="0" err="1"/>
              <a:t>Avcoat</a:t>
            </a:r>
            <a:r>
              <a:rPr lang="en-US" sz="2800" dirty="0"/>
              <a:t> system fracture toughness characterization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06011"/>
            <a:ext cx="10131425" cy="185874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2D FEM generation of the ADCB test specimen utilizing temperature dependent properties</a:t>
            </a:r>
          </a:p>
          <a:p>
            <a:pPr lvl="1"/>
            <a:r>
              <a:rPr lang="en-US" sz="1800" dirty="0"/>
              <a:t>VCCT with direct crack growth and mesh cutting/</a:t>
            </a:r>
            <a:r>
              <a:rPr lang="en-US" sz="1800" dirty="0" err="1"/>
              <a:t>remeshing</a:t>
            </a:r>
            <a:r>
              <a:rPr lang="en-US" sz="1800" dirty="0"/>
              <a:t> </a:t>
            </a:r>
          </a:p>
          <a:p>
            <a:r>
              <a:rPr lang="en-US" dirty="0"/>
              <a:t>Two cases considered: with and without thermal stress due to the CTE mismatch of materials</a:t>
            </a:r>
          </a:p>
          <a:p>
            <a:pPr lvl="1"/>
            <a:r>
              <a:rPr lang="en-US" sz="1800" dirty="0"/>
              <a:t>Important to include appropriate stress state</a:t>
            </a:r>
          </a:p>
          <a:p>
            <a:r>
              <a:rPr lang="en-US" dirty="0"/>
              <a:t>Again, modeling test is important to fully understand the test results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391756" y="4654911"/>
            <a:ext cx="6076188" cy="1509091"/>
            <a:chOff x="104230" y="3992562"/>
            <a:chExt cx="8939664" cy="2508251"/>
          </a:xfrm>
        </p:grpSpPr>
        <p:pic>
          <p:nvPicPr>
            <p:cNvPr id="57" name="Picture 56" descr="P1060374.JP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101000"/>
                      </a14:imgEffect>
                      <a14:imgEffect>
                        <a14:brightnessContrast bright="17000" contrast="-1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370" r="25547" b="16256"/>
            <a:stretch/>
          </p:blipFill>
          <p:spPr>
            <a:xfrm>
              <a:off x="4653124" y="3996286"/>
              <a:ext cx="4390770" cy="2491612"/>
            </a:xfrm>
            <a:prstGeom prst="rect">
              <a:avLst/>
            </a:prstGeom>
          </p:spPr>
        </p:pic>
        <p:pic>
          <p:nvPicPr>
            <p:cNvPr id="58" name="Picture 57" descr="P1060373.JP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6" t="21614" b="14323"/>
            <a:stretch/>
          </p:blipFill>
          <p:spPr>
            <a:xfrm>
              <a:off x="104230" y="3992562"/>
              <a:ext cx="5291797" cy="2508251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268136" y="4264597"/>
              <a:ext cx="15524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>
                  <a:solidFill>
                    <a:srgbClr val="FFFFFF"/>
                  </a:solidFill>
                </a:rPr>
                <a:t>Crack growth direction</a:t>
              </a:r>
            </a:p>
          </p:txBody>
        </p:sp>
        <p:cxnSp>
          <p:nvCxnSpPr>
            <p:cNvPr id="62" name="Straight Arrow Connector 61"/>
            <p:cNvCxnSpPr/>
            <p:nvPr/>
          </p:nvCxnSpPr>
          <p:spPr bwMode="auto">
            <a:xfrm>
              <a:off x="328365" y="4280206"/>
              <a:ext cx="1143000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pic>
        <p:nvPicPr>
          <p:cNvPr id="68" name="Picture 67"/>
          <p:cNvPicPr>
            <a:picLocks noChangeAspect="1"/>
          </p:cNvPicPr>
          <p:nvPr/>
        </p:nvPicPr>
        <p:blipFill rotWithShape="1">
          <a:blip r:embed="rId5"/>
          <a:srcRect l="11681"/>
          <a:stretch/>
        </p:blipFill>
        <p:spPr>
          <a:xfrm>
            <a:off x="6467944" y="4662499"/>
            <a:ext cx="3964266" cy="1517338"/>
          </a:xfrm>
          <a:prstGeom prst="rect">
            <a:avLst/>
          </a:prstGeom>
        </p:spPr>
      </p:pic>
      <p:sp>
        <p:nvSpPr>
          <p:cNvPr id="71" name="Freeform 70"/>
          <p:cNvSpPr/>
          <p:nvPr/>
        </p:nvSpPr>
        <p:spPr>
          <a:xfrm>
            <a:off x="6530561" y="5395902"/>
            <a:ext cx="3690937" cy="357896"/>
          </a:xfrm>
          <a:custGeom>
            <a:avLst/>
            <a:gdLst>
              <a:gd name="connsiteX0" fmla="*/ 0 w 3690937"/>
              <a:gd name="connsiteY0" fmla="*/ 357896 h 357896"/>
              <a:gd name="connsiteX1" fmla="*/ 71437 w 3690937"/>
              <a:gd name="connsiteY1" fmla="*/ 276934 h 357896"/>
              <a:gd name="connsiteX2" fmla="*/ 71437 w 3690937"/>
              <a:gd name="connsiteY2" fmla="*/ 276934 h 357896"/>
              <a:gd name="connsiteX3" fmla="*/ 166687 w 3690937"/>
              <a:gd name="connsiteY3" fmla="*/ 310271 h 357896"/>
              <a:gd name="connsiteX4" fmla="*/ 309562 w 3690937"/>
              <a:gd name="connsiteY4" fmla="*/ 295984 h 357896"/>
              <a:gd name="connsiteX5" fmla="*/ 447675 w 3690937"/>
              <a:gd name="connsiteY5" fmla="*/ 267409 h 357896"/>
              <a:gd name="connsiteX6" fmla="*/ 661987 w 3690937"/>
              <a:gd name="connsiteY6" fmla="*/ 219784 h 357896"/>
              <a:gd name="connsiteX7" fmla="*/ 1119187 w 3690937"/>
              <a:gd name="connsiteY7" fmla="*/ 157871 h 357896"/>
              <a:gd name="connsiteX8" fmla="*/ 1357312 w 3690937"/>
              <a:gd name="connsiteY8" fmla="*/ 119771 h 357896"/>
              <a:gd name="connsiteX9" fmla="*/ 1500187 w 3690937"/>
              <a:gd name="connsiteY9" fmla="*/ 119771 h 357896"/>
              <a:gd name="connsiteX10" fmla="*/ 1571625 w 3690937"/>
              <a:gd name="connsiteY10" fmla="*/ 72146 h 357896"/>
              <a:gd name="connsiteX11" fmla="*/ 1657350 w 3690937"/>
              <a:gd name="connsiteY11" fmla="*/ 62621 h 357896"/>
              <a:gd name="connsiteX12" fmla="*/ 1814512 w 3690937"/>
              <a:gd name="connsiteY12" fmla="*/ 48334 h 357896"/>
              <a:gd name="connsiteX13" fmla="*/ 2019300 w 3690937"/>
              <a:gd name="connsiteY13" fmla="*/ 48334 h 357896"/>
              <a:gd name="connsiteX14" fmla="*/ 2247900 w 3690937"/>
              <a:gd name="connsiteY14" fmla="*/ 38809 h 357896"/>
              <a:gd name="connsiteX15" fmla="*/ 2481262 w 3690937"/>
              <a:gd name="connsiteY15" fmla="*/ 34046 h 357896"/>
              <a:gd name="connsiteX16" fmla="*/ 2671762 w 3690937"/>
              <a:gd name="connsiteY16" fmla="*/ 57859 h 357896"/>
              <a:gd name="connsiteX17" fmla="*/ 2857500 w 3690937"/>
              <a:gd name="connsiteY17" fmla="*/ 48334 h 357896"/>
              <a:gd name="connsiteX18" fmla="*/ 2943225 w 3690937"/>
              <a:gd name="connsiteY18" fmla="*/ 709 h 357896"/>
              <a:gd name="connsiteX19" fmla="*/ 3057525 w 3690937"/>
              <a:gd name="connsiteY19" fmla="*/ 19759 h 357896"/>
              <a:gd name="connsiteX20" fmla="*/ 3690937 w 3690937"/>
              <a:gd name="connsiteY20" fmla="*/ 19759 h 357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690937" h="357896">
                <a:moveTo>
                  <a:pt x="0" y="357896"/>
                </a:moveTo>
                <a:lnTo>
                  <a:pt x="71437" y="276934"/>
                </a:lnTo>
                <a:lnTo>
                  <a:pt x="71437" y="276934"/>
                </a:lnTo>
                <a:cubicBezTo>
                  <a:pt x="87312" y="282490"/>
                  <a:pt x="127000" y="307096"/>
                  <a:pt x="166687" y="310271"/>
                </a:cubicBezTo>
                <a:cubicBezTo>
                  <a:pt x="206374" y="313446"/>
                  <a:pt x="262731" y="303128"/>
                  <a:pt x="309562" y="295984"/>
                </a:cubicBezTo>
                <a:cubicBezTo>
                  <a:pt x="356393" y="288840"/>
                  <a:pt x="447675" y="267409"/>
                  <a:pt x="447675" y="267409"/>
                </a:cubicBezTo>
                <a:cubicBezTo>
                  <a:pt x="506413" y="254709"/>
                  <a:pt x="550068" y="238040"/>
                  <a:pt x="661987" y="219784"/>
                </a:cubicBezTo>
                <a:cubicBezTo>
                  <a:pt x="773906" y="201528"/>
                  <a:pt x="1003300" y="174540"/>
                  <a:pt x="1119187" y="157871"/>
                </a:cubicBezTo>
                <a:cubicBezTo>
                  <a:pt x="1235074" y="141202"/>
                  <a:pt x="1293812" y="126121"/>
                  <a:pt x="1357312" y="119771"/>
                </a:cubicBezTo>
                <a:cubicBezTo>
                  <a:pt x="1420812" y="113421"/>
                  <a:pt x="1464468" y="127708"/>
                  <a:pt x="1500187" y="119771"/>
                </a:cubicBezTo>
                <a:cubicBezTo>
                  <a:pt x="1535906" y="111834"/>
                  <a:pt x="1545431" y="81671"/>
                  <a:pt x="1571625" y="72146"/>
                </a:cubicBezTo>
                <a:cubicBezTo>
                  <a:pt x="1597819" y="62621"/>
                  <a:pt x="1657350" y="62621"/>
                  <a:pt x="1657350" y="62621"/>
                </a:cubicBezTo>
                <a:cubicBezTo>
                  <a:pt x="1697831" y="58652"/>
                  <a:pt x="1754187" y="50715"/>
                  <a:pt x="1814512" y="48334"/>
                </a:cubicBezTo>
                <a:cubicBezTo>
                  <a:pt x="1874837" y="45953"/>
                  <a:pt x="1947069" y="49921"/>
                  <a:pt x="2019300" y="48334"/>
                </a:cubicBezTo>
                <a:cubicBezTo>
                  <a:pt x="2091531" y="46746"/>
                  <a:pt x="2170906" y="41190"/>
                  <a:pt x="2247900" y="38809"/>
                </a:cubicBezTo>
                <a:cubicBezTo>
                  <a:pt x="2324894" y="36428"/>
                  <a:pt x="2410618" y="30871"/>
                  <a:pt x="2481262" y="34046"/>
                </a:cubicBezTo>
                <a:cubicBezTo>
                  <a:pt x="2551906" y="37221"/>
                  <a:pt x="2609056" y="55478"/>
                  <a:pt x="2671762" y="57859"/>
                </a:cubicBezTo>
                <a:cubicBezTo>
                  <a:pt x="2734468" y="60240"/>
                  <a:pt x="2812256" y="57859"/>
                  <a:pt x="2857500" y="48334"/>
                </a:cubicBezTo>
                <a:cubicBezTo>
                  <a:pt x="2902744" y="38809"/>
                  <a:pt x="2909888" y="5471"/>
                  <a:pt x="2943225" y="709"/>
                </a:cubicBezTo>
                <a:cubicBezTo>
                  <a:pt x="2976562" y="-4053"/>
                  <a:pt x="2932906" y="16584"/>
                  <a:pt x="3057525" y="19759"/>
                </a:cubicBezTo>
                <a:cubicBezTo>
                  <a:pt x="3182144" y="22934"/>
                  <a:pt x="3436540" y="21346"/>
                  <a:pt x="3690937" y="19759"/>
                </a:cubicBezTo>
              </a:path>
            </a:pathLst>
          </a:cu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3" name="Group 82"/>
          <p:cNvGrpSpPr/>
          <p:nvPr/>
        </p:nvGrpSpPr>
        <p:grpSpPr>
          <a:xfrm>
            <a:off x="391756" y="2966890"/>
            <a:ext cx="6076188" cy="1509091"/>
            <a:chOff x="104230" y="3992562"/>
            <a:chExt cx="8939664" cy="2508251"/>
          </a:xfrm>
        </p:grpSpPr>
        <p:pic>
          <p:nvPicPr>
            <p:cNvPr id="84" name="Picture 83" descr="P1060374.JPG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101000"/>
                      </a14:imgEffect>
                      <a14:imgEffect>
                        <a14:brightnessContrast bright="17000" contrast="-1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370" r="25547" b="16256"/>
            <a:stretch/>
          </p:blipFill>
          <p:spPr>
            <a:xfrm>
              <a:off x="4653124" y="3996286"/>
              <a:ext cx="4390770" cy="2491612"/>
            </a:xfrm>
            <a:prstGeom prst="rect">
              <a:avLst/>
            </a:prstGeom>
          </p:spPr>
        </p:pic>
        <p:pic>
          <p:nvPicPr>
            <p:cNvPr id="85" name="Picture 84" descr="P1060373.JP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96" t="21614" b="14323"/>
            <a:stretch/>
          </p:blipFill>
          <p:spPr>
            <a:xfrm>
              <a:off x="104230" y="3992562"/>
              <a:ext cx="5291797" cy="2508251"/>
            </a:xfrm>
            <a:prstGeom prst="rect">
              <a:avLst/>
            </a:prstGeom>
          </p:spPr>
        </p:pic>
        <p:sp>
          <p:nvSpPr>
            <p:cNvPr id="86" name="TextBox 85"/>
            <p:cNvSpPr txBox="1"/>
            <p:nvPr/>
          </p:nvSpPr>
          <p:spPr>
            <a:xfrm>
              <a:off x="268136" y="4264597"/>
              <a:ext cx="15524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>
                  <a:solidFill>
                    <a:srgbClr val="FFFFFF"/>
                  </a:solidFill>
                </a:rPr>
                <a:t>Crack growth direction</a:t>
              </a:r>
            </a:p>
          </p:txBody>
        </p:sp>
        <p:cxnSp>
          <p:nvCxnSpPr>
            <p:cNvPr id="87" name="Straight Arrow Connector 86"/>
            <p:cNvCxnSpPr/>
            <p:nvPr/>
          </p:nvCxnSpPr>
          <p:spPr bwMode="auto">
            <a:xfrm>
              <a:off x="328365" y="4280206"/>
              <a:ext cx="1143000" cy="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pic>
        <p:nvPicPr>
          <p:cNvPr id="88" name="Picture 87"/>
          <p:cNvPicPr>
            <a:picLocks noChangeAspect="1"/>
          </p:cNvPicPr>
          <p:nvPr/>
        </p:nvPicPr>
        <p:blipFill rotWithShape="1">
          <a:blip r:embed="rId6"/>
          <a:srcRect l="1918" t="9770" b="4787"/>
          <a:stretch/>
        </p:blipFill>
        <p:spPr>
          <a:xfrm>
            <a:off x="6467944" y="2990850"/>
            <a:ext cx="3979987" cy="1485900"/>
          </a:xfrm>
          <a:prstGeom prst="rect">
            <a:avLst/>
          </a:prstGeom>
        </p:spPr>
      </p:pic>
      <p:sp>
        <p:nvSpPr>
          <p:cNvPr id="89" name="Freeform 88"/>
          <p:cNvSpPr/>
          <p:nvPr/>
        </p:nvSpPr>
        <p:spPr>
          <a:xfrm>
            <a:off x="6521824" y="3832412"/>
            <a:ext cx="3886200" cy="282388"/>
          </a:xfrm>
          <a:custGeom>
            <a:avLst/>
            <a:gdLst>
              <a:gd name="connsiteX0" fmla="*/ 0 w 3886200"/>
              <a:gd name="connsiteY0" fmla="*/ 282388 h 282388"/>
              <a:gd name="connsiteX1" fmla="*/ 80682 w 3886200"/>
              <a:gd name="connsiteY1" fmla="*/ 201706 h 282388"/>
              <a:gd name="connsiteX2" fmla="*/ 342900 w 3886200"/>
              <a:gd name="connsiteY2" fmla="*/ 114300 h 282388"/>
              <a:gd name="connsiteX3" fmla="*/ 847164 w 3886200"/>
              <a:gd name="connsiteY3" fmla="*/ 53788 h 282388"/>
              <a:gd name="connsiteX4" fmla="*/ 995082 w 3886200"/>
              <a:gd name="connsiteY4" fmla="*/ 47064 h 282388"/>
              <a:gd name="connsiteX5" fmla="*/ 1459005 w 3886200"/>
              <a:gd name="connsiteY5" fmla="*/ 20170 h 282388"/>
              <a:gd name="connsiteX6" fmla="*/ 3886200 w 3886200"/>
              <a:gd name="connsiteY6" fmla="*/ 0 h 28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886200" h="282388">
                <a:moveTo>
                  <a:pt x="0" y="282388"/>
                </a:moveTo>
                <a:cubicBezTo>
                  <a:pt x="11766" y="256054"/>
                  <a:pt x="23532" y="229721"/>
                  <a:pt x="80682" y="201706"/>
                </a:cubicBezTo>
                <a:cubicBezTo>
                  <a:pt x="137832" y="173691"/>
                  <a:pt x="215153" y="138953"/>
                  <a:pt x="342900" y="114300"/>
                </a:cubicBezTo>
                <a:cubicBezTo>
                  <a:pt x="470647" y="89647"/>
                  <a:pt x="738467" y="64994"/>
                  <a:pt x="847164" y="53788"/>
                </a:cubicBezTo>
                <a:cubicBezTo>
                  <a:pt x="955861" y="42582"/>
                  <a:pt x="995082" y="47064"/>
                  <a:pt x="995082" y="47064"/>
                </a:cubicBezTo>
                <a:lnTo>
                  <a:pt x="1459005" y="20170"/>
                </a:lnTo>
                <a:lnTo>
                  <a:pt x="3886200" y="0"/>
                </a:lnTo>
              </a:path>
            </a:pathLst>
          </a:cu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TextBox 89"/>
          <p:cNvSpPr txBox="1"/>
          <p:nvPr/>
        </p:nvSpPr>
        <p:spPr>
          <a:xfrm>
            <a:off x="10408024" y="2966890"/>
            <a:ext cx="1564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Without thermal stress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10408024" y="4654911"/>
            <a:ext cx="1564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With thermal stress</a:t>
            </a:r>
          </a:p>
        </p:txBody>
      </p:sp>
    </p:spTree>
    <p:extLst>
      <p:ext uri="{BB962C8B-B14F-4D97-AF65-F5344CB8AC3E}">
        <p14:creationId xmlns:p14="http://schemas.microsoft.com/office/powerpoint/2010/main" val="2295125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0.00301 L -0.12969 0.03912 C -0.15664 0.04861 -0.19713 0.05393 -0.23971 0.05393 C -0.28802 0.05393 -0.32682 0.04861 -0.35378 0.03912 L -0.48333 -0.00301 " pathEditMode="relative" rAng="0" ptsTypes="AAAAA">
                                      <p:cBhvr>
                                        <p:cTn id="13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67" y="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7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0.00023 L -0.12982 0.03982 C -0.15677 0.04884 -0.1974 0.05394 -0.23997 0.05394 C -0.28841 0.05394 -0.32721 0.04884 -0.35417 0.03982 L -0.48385 -0.00023 " pathEditMode="relative" rAng="0" ptsTypes="AAAAA">
                                      <p:cBhvr>
                                        <p:cTn id="24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93" y="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1" grpId="1" animBg="1"/>
      <p:bldP spid="89" grpId="0" animBg="1"/>
      <p:bldP spid="89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26276"/>
            <a:ext cx="10131425" cy="779736"/>
          </a:xfrm>
        </p:spPr>
        <p:txBody>
          <a:bodyPr>
            <a:normAutofit/>
          </a:bodyPr>
          <a:lstStyle/>
          <a:p>
            <a:r>
              <a:rPr lang="en-US" sz="2800" dirty="0"/>
              <a:t>Implementation of damage models into system flexures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896088"/>
            <a:ext cx="10131425" cy="1793324"/>
          </a:xfrm>
        </p:spPr>
        <p:txBody>
          <a:bodyPr>
            <a:normAutofit/>
          </a:bodyPr>
          <a:lstStyle/>
          <a:p>
            <a:r>
              <a:rPr lang="en-US" dirty="0"/>
              <a:t>With the knowledge gained from fracture toughness testing and correlation, confidence gained in modeling a more complicated 4-point bending specimen representative of the Orion heat shield block architecture to better understand test data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69"/>
          <a:stretch/>
        </p:blipFill>
        <p:spPr>
          <a:xfrm>
            <a:off x="7345549" y="2042376"/>
            <a:ext cx="2904185" cy="178794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6042" y="3990587"/>
            <a:ext cx="5668275" cy="1715036"/>
          </a:xfrm>
          <a:prstGeom prst="rect">
            <a:avLst/>
          </a:prstGeom>
        </p:spPr>
      </p:pic>
      <p:sp>
        <p:nvSpPr>
          <p:cNvPr id="6" name="Down Arrow 5"/>
          <p:cNvSpPr/>
          <p:nvPr/>
        </p:nvSpPr>
        <p:spPr>
          <a:xfrm>
            <a:off x="10692714" y="3091265"/>
            <a:ext cx="397697" cy="9279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626811" y="2689412"/>
            <a:ext cx="5036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F(t)</a:t>
            </a:r>
          </a:p>
        </p:txBody>
      </p:sp>
      <p:sp>
        <p:nvSpPr>
          <p:cNvPr id="8" name="Isosceles Triangle 7"/>
          <p:cNvSpPr/>
          <p:nvPr/>
        </p:nvSpPr>
        <p:spPr>
          <a:xfrm>
            <a:off x="8089557" y="5668697"/>
            <a:ext cx="510746" cy="39425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5161066" y="4678043"/>
            <a:ext cx="1687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Symmetry Plane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6C9F5DE-C958-41B1-8052-2E2E887BB579}"/>
              </a:ext>
            </a:extLst>
          </p:cNvPr>
          <p:cNvSpPr txBox="1">
            <a:spLocks/>
          </p:cNvSpPr>
          <p:nvPr/>
        </p:nvSpPr>
        <p:spPr>
          <a:xfrm>
            <a:off x="652407" y="1790992"/>
            <a:ext cx="5206558" cy="48307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Implementation of damage is dependent on the material/interface and/or temperature range being assessed</a:t>
            </a:r>
          </a:p>
          <a:p>
            <a:pPr lvl="1"/>
            <a:r>
              <a:rPr lang="en-US" sz="1800" dirty="0"/>
              <a:t>CZM (fracture-based) at the interfaces to the adhesive layer</a:t>
            </a:r>
          </a:p>
          <a:p>
            <a:pPr lvl="1"/>
            <a:r>
              <a:rPr lang="en-US" sz="1800" dirty="0"/>
              <a:t>VCCT (fracture-based) within the TPS material</a:t>
            </a:r>
          </a:p>
          <a:p>
            <a:pPr lvl="1"/>
            <a:r>
              <a:rPr lang="en-US" sz="1800" dirty="0"/>
              <a:t>Delamination (stress-based) within the material or at the material interface of the gap filler</a:t>
            </a:r>
          </a:p>
          <a:p>
            <a:pPr lvl="1"/>
            <a:r>
              <a:rPr lang="en-US" sz="1800" dirty="0"/>
              <a:t>Stress limit (stress-based) within the TPS material (for comparative purposes)</a:t>
            </a:r>
          </a:p>
        </p:txBody>
      </p:sp>
    </p:spTree>
    <p:extLst>
      <p:ext uri="{BB962C8B-B14F-4D97-AF65-F5344CB8AC3E}">
        <p14:creationId xmlns:p14="http://schemas.microsoft.com/office/powerpoint/2010/main" val="17296512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26276"/>
            <a:ext cx="10131425" cy="779736"/>
          </a:xfrm>
        </p:spPr>
        <p:txBody>
          <a:bodyPr>
            <a:normAutofit/>
          </a:bodyPr>
          <a:lstStyle/>
          <a:p>
            <a:r>
              <a:rPr lang="en-US" sz="2800" dirty="0"/>
              <a:t>Implementation of damage models into system flexures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896088"/>
            <a:ext cx="10131425" cy="755705"/>
          </a:xfrm>
        </p:spPr>
        <p:txBody>
          <a:bodyPr>
            <a:normAutofit/>
          </a:bodyPr>
          <a:lstStyle/>
          <a:p>
            <a:r>
              <a:rPr lang="en-US" dirty="0"/>
              <a:t>Representative response showing interface failure at the adhesive interface, followed by delamination failure within the gap filler, and continued adhesive interface failure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6" y="2104192"/>
            <a:ext cx="6186616" cy="33752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7002" y="1651793"/>
            <a:ext cx="1836343" cy="2286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3350" y="2314670"/>
            <a:ext cx="1697495" cy="2286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4113" y="3402490"/>
            <a:ext cx="1663080" cy="2286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99554" y="4490310"/>
            <a:ext cx="1518844" cy="228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430280" y="1509150"/>
            <a:ext cx="3030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Flaw propagating at adhesive interface prior to delamination failure</a:t>
            </a:r>
          </a:p>
        </p:txBody>
      </p:sp>
      <p:cxnSp>
        <p:nvCxnSpPr>
          <p:cNvPr id="17" name="Straight Arrow Connector 16"/>
          <p:cNvCxnSpPr>
            <a:stCxn id="10" idx="2"/>
          </p:cNvCxnSpPr>
          <p:nvPr/>
        </p:nvCxnSpPr>
        <p:spPr>
          <a:xfrm flipH="1">
            <a:off x="6919784" y="2032370"/>
            <a:ext cx="3025844" cy="11596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0" idx="2"/>
          </p:cNvCxnSpPr>
          <p:nvPr/>
        </p:nvCxnSpPr>
        <p:spPr>
          <a:xfrm flipH="1">
            <a:off x="8612098" y="2032370"/>
            <a:ext cx="1333530" cy="19054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/>
          <p:cNvSpPr txBox="1">
            <a:spLocks/>
          </p:cNvSpPr>
          <p:nvPr/>
        </p:nvSpPr>
        <p:spPr>
          <a:xfrm>
            <a:off x="708198" y="5479426"/>
            <a:ext cx="5594364" cy="8408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Thermal loading followed by mechanical loading</a:t>
            </a:r>
          </a:p>
          <a:p>
            <a:r>
              <a:rPr lang="en-US" dirty="0"/>
              <a:t>Max principal stress shown</a:t>
            </a:r>
          </a:p>
        </p:txBody>
      </p:sp>
    </p:spTree>
    <p:extLst>
      <p:ext uri="{BB962C8B-B14F-4D97-AF65-F5344CB8AC3E}">
        <p14:creationId xmlns:p14="http://schemas.microsoft.com/office/powerpoint/2010/main" val="30111811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26276"/>
            <a:ext cx="10131425" cy="779736"/>
          </a:xfrm>
        </p:spPr>
        <p:txBody>
          <a:bodyPr>
            <a:normAutofit/>
          </a:bodyPr>
          <a:lstStyle/>
          <a:p>
            <a:r>
              <a:rPr lang="en-US" sz="2800" dirty="0"/>
              <a:t>Key Findings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758" y="906010"/>
            <a:ext cx="10427042" cy="5410969"/>
          </a:xfrm>
        </p:spPr>
        <p:txBody>
          <a:bodyPr>
            <a:normAutofit/>
          </a:bodyPr>
          <a:lstStyle/>
          <a:p>
            <a:r>
              <a:rPr lang="en-US" dirty="0"/>
              <a:t>Understand your materials</a:t>
            </a:r>
          </a:p>
          <a:p>
            <a:pPr lvl="1"/>
            <a:r>
              <a:rPr lang="en-US" sz="1800" dirty="0"/>
              <a:t>Constitutive behavior – mechanically and thermally, all dependencies</a:t>
            </a:r>
          </a:p>
          <a:p>
            <a:pPr lvl="1"/>
            <a:r>
              <a:rPr lang="en-US" sz="1800" dirty="0"/>
              <a:t>Non-traditional effects – shrinkage, relaxation</a:t>
            </a:r>
          </a:p>
          <a:p>
            <a:pPr lvl="1"/>
            <a:r>
              <a:rPr lang="en-US" sz="1800" dirty="0"/>
              <a:t>Failure modes – strain to failure, stress limit, fracture energy</a:t>
            </a:r>
          </a:p>
          <a:p>
            <a:r>
              <a:rPr lang="en-US" dirty="0"/>
              <a:t>Model the behaviors by simulating the material characterization tests, big and small</a:t>
            </a:r>
          </a:p>
          <a:p>
            <a:pPr lvl="1"/>
            <a:r>
              <a:rPr lang="en-US" sz="1800" dirty="0"/>
              <a:t>Every test is an opportunity to learn what the material is trying to tell you</a:t>
            </a:r>
          </a:p>
          <a:p>
            <a:pPr lvl="1"/>
            <a:r>
              <a:rPr lang="en-US" sz="1800" dirty="0"/>
              <a:t>Thermal engineers should understand structural mechanics and structural engineers should understand heat transfer to effectively communicate</a:t>
            </a:r>
          </a:p>
          <a:p>
            <a:r>
              <a:rPr lang="en-US" dirty="0"/>
              <a:t>Make sure your qualification and acceptance tests are appropriate</a:t>
            </a:r>
          </a:p>
          <a:p>
            <a:pPr lvl="1"/>
            <a:r>
              <a:rPr lang="en-US" sz="1800" dirty="0"/>
              <a:t>Will ground testing affect the reliability of the system, and if so, do you understand the degree to which it does?</a:t>
            </a:r>
          </a:p>
          <a:p>
            <a:pPr lvl="1"/>
            <a:endParaRPr lang="en-US" sz="1800" dirty="0"/>
          </a:p>
          <a:p>
            <a:r>
              <a:rPr lang="en-US" i="1" dirty="0"/>
              <a:t>Listen to Mother Nature – we may be smart, but she is smarter and is always there to teach us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0425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1287</TotalTime>
  <Words>1648</Words>
  <Application>Microsoft Office PowerPoint</Application>
  <PresentationFormat>Widescreen</PresentationFormat>
  <Paragraphs>160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Celestial</vt:lpstr>
      <vt:lpstr>Thermal Protection System Thermal-Structural Challenges Material Models, Damage, and Certification</vt:lpstr>
      <vt:lpstr>introduction</vt:lpstr>
      <vt:lpstr>Certification Challenges</vt:lpstr>
      <vt:lpstr>Example of Temperature and Temporal Dependency</vt:lpstr>
      <vt:lpstr>Stress Relaxation or Shrinkage</vt:lpstr>
      <vt:lpstr>Stress Relaxation or Shrinkage</vt:lpstr>
      <vt:lpstr>Stress Relaxation or Shrinkage</vt:lpstr>
      <vt:lpstr>Stress Relaxation or Shrinkage</vt:lpstr>
      <vt:lpstr>Stress Relaxation or Shrinkage</vt:lpstr>
      <vt:lpstr>Failure Modeling of TPS MAterials</vt:lpstr>
      <vt:lpstr>Avcoat system fracture toughness characterization</vt:lpstr>
      <vt:lpstr>Avcoat system fracture toughness characterization</vt:lpstr>
      <vt:lpstr>Avcoat system fracture toughness characterization</vt:lpstr>
      <vt:lpstr>Avcoat system fracture toughness characterization</vt:lpstr>
      <vt:lpstr>Implementation of damage models into system flexures</vt:lpstr>
      <vt:lpstr>Implementation of damage models into system flexures</vt:lpstr>
      <vt:lpstr>Key Findings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Implementation of damage/failure models for test design and post-test correlation</dc:title>
  <dc:creator>James Smith</dc:creator>
  <cp:lastModifiedBy>Smith, James P. (JSC-ES211)</cp:lastModifiedBy>
  <cp:revision>103</cp:revision>
  <dcterms:created xsi:type="dcterms:W3CDTF">2016-04-22T16:39:00Z</dcterms:created>
  <dcterms:modified xsi:type="dcterms:W3CDTF">2022-03-22T21:02:23Z</dcterms:modified>
</cp:coreProperties>
</file>