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19"/>
  </p:notesMasterIdLst>
  <p:sldIdLst>
    <p:sldId id="321" r:id="rId5"/>
    <p:sldId id="363" r:id="rId6"/>
    <p:sldId id="361" r:id="rId7"/>
    <p:sldId id="349" r:id="rId8"/>
    <p:sldId id="323" r:id="rId9"/>
    <p:sldId id="325" r:id="rId10"/>
    <p:sldId id="347" r:id="rId11"/>
    <p:sldId id="352" r:id="rId12"/>
    <p:sldId id="324" r:id="rId13"/>
    <p:sldId id="364" r:id="rId14"/>
    <p:sldId id="345" r:id="rId15"/>
    <p:sldId id="355" r:id="rId16"/>
    <p:sldId id="335" r:id="rId17"/>
    <p:sldId id="33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8C6D103-446A-0C57-DF40-DB48753245C2}" name="Childs-Gleason, Lauren (LARC-E3)" initials="C(" userId="S::lauren.m.childs_nasa.gov#ext#@ssaihq.onmicrosoft.com::1d7c6440-75c4-4351-822e-936f70f9f2be" providerId="AD"/>
  <p188:author id="{5CA9EB0F-E7FC-4A24-23E4-0D3C991EFDDA}" name="Natasha Johnson-Griffin" initials="NJ" userId="S::natasha.johnson-grif@ssaihq.com::bfcd0067-ca91-4895-a802-e573aa8204a4" providerId="AD"/>
  <p188:author id="{8DA7BA10-185E-F81F-3A2B-3688B01F38B6}" name="Marco Vallejos" initials="MV" userId="S::marco.vallejos@ssaihq.com::5f29c492-d9e2-49ca-9ead-450e2287aa6d" providerId="AD"/>
  <p188:author id="{6DFDA52E-B336-9320-5DAB-9699F2088976}" name="Mccartney, Sean (GSFC-610.0)[SCIENCE SYSTEMS AND APPLICATIONS INC]" initials="MS(6SAAI" userId="S::smccart4@ndc.nasa.gov::e88bd411-76b0-4812-8fd7-62f268a53505" providerId="AD"/>
  <p188:author id="{36320E3A-8588-91BB-4797-429313A5860F}" name="Julianne Liu" initials="JL" userId="S::julianne.liu@ssaihq.com::032220a5-c941-4bff-82c7-b3f035380242" providerId="AD"/>
  <p188:author id="{2373BF4C-8398-1B95-93DA-9C0EE63E02FF}" name="Keegan Kessler" initials="KK" userId="S::keegan.kessler@ssaihq.com::24450ed8-6ff4-4550-9bb4-05af25098956" providerId="AD"/>
  <p188:author id="{75A839BE-D7A5-4191-C46E-401FD1B97D33}" name="Tamara Barbakova" initials="TB" userId="S::tamara.barbakova@ssaihq.com::c5b038eb-f46c-42fd-a929-91fca4bff84e" providerId="AD"/>
  <p188:author id="{DC2E26CE-4D14-A706-BF4C-4FF9E5219579}" name="Emma Cooper" initials="EC" userId="S::emma.cooper@ssaihq.com::78352f12-d44d-4725-b11e-a9b3794b7338" providerId="AD"/>
  <p188:author id="{C3E00CD3-E8F9-8265-0B4F-06B474C9FCAD}" name="Robert Byles" initials="RB" userId="S::robert.byles@ssaihq.com::c798ae76-1ca0-48cd-999b-80a00bd13fc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394F"/>
    <a:srgbClr val="EEEDEA"/>
    <a:srgbClr val="5F8A74"/>
    <a:srgbClr val="767171"/>
    <a:srgbClr val="ECB2D9"/>
    <a:srgbClr val="ECCBD9"/>
    <a:srgbClr val="ECB8D9"/>
    <a:srgbClr val="ECAED9"/>
    <a:srgbClr val="000000"/>
    <a:srgbClr val="83B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7CC03-06D7-45DA-B7AF-4352BFCDF1A4}" v="2" dt="2022-03-15T14:52:22.272"/>
    <p1510:client id="{0712D9BC-A8AC-F76F-39FC-7AA2F88FB245}" v="34" dt="2022-03-18T00:03:39.417"/>
    <p1510:client id="{113380EC-BD2D-4740-040B-E89B8DE31CC9}" v="8" dt="2022-03-18T22:00:10.876"/>
    <p1510:client id="{17DAF9D3-222A-C694-FE4F-05EBA83D6BF3}" v="779" dt="2022-03-16T19:03:02.843"/>
    <p1510:client id="{193A9E0D-3F48-3D37-3A4A-AD9AA9A4962D}" v="304" dt="2022-03-16T19:13:40.342"/>
    <p1510:client id="{19DA70A5-3715-D70C-D449-DF4821CA7BB2}" v="4" dt="2022-03-15T23:17:56.821"/>
    <p1510:client id="{1B3D6FFF-AD18-47C8-9672-7BB8FAFC4961}" v="546" dt="2022-03-15T14:32:34.466"/>
    <p1510:client id="{1BD0B2DD-AA13-321C-A26D-9F3FDD8B3811}" v="45" dt="2022-03-15T16:37:37.516"/>
    <p1510:client id="{1EEC2335-7139-453B-9B5B-51123EB26D84}" v="21" dt="2022-03-16T13:56:59.999"/>
    <p1510:client id="{22D87742-8319-D3F8-8D32-8AE0186EFFCD}" v="25" dt="2022-03-17T16:09:38.075"/>
    <p1510:client id="{2BB3CA45-BF7A-412D-9C0E-562AA85CBD43}" v="38" dt="2022-03-15T15:25:31.219"/>
    <p1510:client id="{2CF0B980-C074-41D7-A0F4-566984DB2669}" v="6" dt="2022-03-17T17:17:45.545"/>
    <p1510:client id="{2DC7079A-ECC4-0C07-3CB2-A1F618EFC532}" v="12" dt="2022-03-15T15:28:44.784"/>
    <p1510:client id="{2F0DE71B-F723-8D01-BDF7-B32961755FD1}" v="4" dt="2022-03-16T15:27:37.343"/>
    <p1510:client id="{2F15A22C-5322-4FF0-A715-2465B5A74B22}" v="53" dt="2022-03-15T17:57:47.666"/>
    <p1510:client id="{30494878-FEA2-D17F-DAF1-08860700B872}" v="942" dt="2022-03-15T18:05:31.912"/>
    <p1510:client id="{3A579401-A681-537C-D498-B34C2E29E1CC}" v="33" dt="2022-03-16T09:07:52.366"/>
    <p1510:client id="{3A6DAEE2-2DDA-0466-B0AE-21316D43A7A2}" v="148" dt="2022-03-16T22:30:47.522"/>
    <p1510:client id="{3D2420C9-E910-F1E3-5011-51124C3B1255}" v="1099" dt="2022-03-17T17:27:31.105"/>
    <p1510:client id="{4C482370-5BF9-FEFA-B2BC-ED1C855D4FF8}" v="3" dt="2022-03-17T17:14:39.491"/>
    <p1510:client id="{50F3D416-4F8F-22AF-B448-97E2C7D01FAF}" v="222" dt="2022-03-14T23:33:52.332"/>
    <p1510:client id="{538525B7-E128-45B9-AFAB-A9BF71A493B0}" v="117" dt="2022-03-16T19:13:18.564"/>
    <p1510:client id="{54057F48-1B13-8996-100C-FF8061501E8A}" v="537" dt="2022-03-14T23:46:10.825"/>
    <p1510:client id="{5BFA7CEB-78D6-479D-B216-411727E66BB1}" v="1" dt="2022-03-14T21:49:48.336"/>
    <p1510:client id="{65D21C8C-B004-39AB-51E0-9468ED26D17C}" v="2" dt="2022-03-15T17:21:29.521"/>
    <p1510:client id="{68F17437-5037-46AE-BFFF-E45A4AD1A6EA}" v="3" dt="2022-03-15T15:20:35.549"/>
    <p1510:client id="{6D91E124-2677-A32A-9F00-5FBEA9DFA318}" v="27" dt="2022-03-15T18:04:47.162"/>
    <p1510:client id="{7161918E-64BE-4598-A0AC-C8672AED1D4A}" v="330" dt="2022-03-15T16:20:14.815"/>
    <p1510:client id="{751E44E6-712C-4CD7-98D4-345D0F5F5E64}" v="25" dt="2022-03-15T00:03:03.333"/>
    <p1510:client id="{791E220F-6E08-2ECA-FB7A-F25C017885E9}" v="488" dt="2022-03-18T00:01:21.166"/>
    <p1510:client id="{7F345A8F-B72C-A48F-86A0-9AADEEC34BBB}" v="349" dt="2022-03-15T22:49:12.903"/>
    <p1510:client id="{8890F9B3-50C3-49B4-9028-70D9DB72F6AD}" v="20" dt="2022-03-17T17:27:46.891"/>
    <p1510:client id="{96687428-233F-4A52-BA62-807CE669D012}" v="163" dt="2022-03-17T18:50:44.546"/>
    <p1510:client id="{969DDF54-6FCE-43A0-A87A-85869C9E9D67}" v="198" dt="2022-03-16T17:23:18.296"/>
    <p1510:client id="{99AB76FA-D4AA-423F-96D0-53404A55A301}" v="7" dt="2022-03-15T13:02:37.129"/>
    <p1510:client id="{9E68AB82-F34D-47B4-BC44-64728C09E816}" v="1" dt="2022-03-16T16:29:41.159"/>
    <p1510:client id="{A3C89CEF-3334-46EA-822D-75F76FE76E08}" v="4" dt="2022-03-16T16:21:27.726"/>
    <p1510:client id="{A91F297C-2F18-4A7F-A5F0-C723667AB3A3}" v="197" dt="2022-03-16T03:57:48.352"/>
    <p1510:client id="{B0276808-0FBE-4583-85DB-60D91B8B79F4}" v="51" dt="2022-03-16T15:30:27.851"/>
    <p1510:client id="{B2BDE920-0EA8-4F5B-B55A-3A2EE491FB15}" v="26" dt="2022-03-15T17:32:40.442"/>
    <p1510:client id="{B2C543E9-EF5C-FB3F-4078-D838F0E3A3AD}" v="132" dt="2022-03-16T22:07:28.614"/>
    <p1510:client id="{B5B609EA-F1CA-BEA8-3501-895151BD962C}" v="310" dt="2022-03-15T16:49:02.396"/>
    <p1510:client id="{B75EF934-6691-784A-20D6-3297887254E8}" v="1" dt="2022-03-17T20:23:11.403"/>
    <p1510:client id="{C34BADF8-FA1D-4350-B5C8-A4E9B6734189}" v="234" dt="2022-03-15T00:24:21.096"/>
    <p1510:client id="{CE167411-2486-4335-9F99-885C5DFB297B}" v="267" dt="2022-03-16T16:54:21.809"/>
    <p1510:client id="{D5363EBA-C099-4D29-9614-E4461BC5BEB1}" v="16" dt="2022-03-15T16:23:10.036"/>
    <p1510:client id="{D7E36E5E-4931-4712-933E-15FAFBC6BDFE}" v="54" dt="2022-03-15T12:59:16.086"/>
    <p1510:client id="{E347B58C-DE19-45EF-ABF7-6228C2F19EE3}" v="259" dt="2022-03-16T01:08:00.287"/>
    <p1510:client id="{E7FDA33B-CBEE-4B80-9A90-1A3EA53C68BE}" v="1141" dt="2022-03-15T16:57:35.682"/>
    <p1510:client id="{E85CB7E9-9A9E-3AF1-7C45-382A6F5F3FB6}" v="236" dt="2022-03-15T16:24:49.875"/>
    <p1510:client id="{E876AC52-12BA-F221-B9A2-20E8C5B0796B}" v="1" dt="2022-03-16T21:50:32.540"/>
    <p1510:client id="{EB2734FB-01E5-4A55-A469-5E3A017728AE}" v="70" dt="2022-03-16T17:27:33.781"/>
    <p1510:client id="{F13BC316-C238-41C1-A47E-F7250BB22114}" v="70" dt="2022-03-16T19:07:28.507"/>
    <p1510:client id="{F18DC1ED-5161-2BDD-8B8A-036DC4B9AD94}" v="450" dt="2022-03-15T18:53:43.079"/>
    <p1510:client id="{F5DDDE1D-D81C-4B3C-8460-D638CB4C6541}" v="244" dt="2022-03-16T16:16:45.853"/>
    <p1510:client id="{F6CEB23A-A7F2-496B-A2ED-5487E01FD2B8}" v="8" dt="2022-03-15T17:59:56.868"/>
    <p1510:client id="{FCD49C6E-C78B-ACF4-9862-05CD6059F109}" v="44" dt="2022-03-17T23:23:08.711"/>
    <p1510:client id="{FEB9E6C0-9F0E-4A59-99E6-F2E3D8BFBF21}" v="1" dt="2022-03-16T16:51:39.3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80" autoAdjust="0"/>
    <p:restoredTop sz="67755"/>
  </p:normalViewPr>
  <p:slideViewPr>
    <p:cSldViewPr snapToGrid="0">
      <p:cViewPr varScale="1">
        <p:scale>
          <a:sx n="54" d="100"/>
          <a:sy n="54" d="100"/>
        </p:scale>
        <p:origin x="739" y="67"/>
      </p:cViewPr>
      <p:guideLst/>
    </p:cSldViewPr>
  </p:slideViewPr>
  <p:notesTextViewPr>
    <p:cViewPr>
      <p:scale>
        <a:sx n="1" d="1"/>
        <a:sy n="1" d="1"/>
      </p:scale>
      <p:origin x="0" y="-1992"/>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DE6114-793A-461B-9B7F-06F8037E40A7}"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37A63AAF-5375-41CC-96AA-A3CCDC8F367A}">
      <dgm:prSet phldrT="[Text]"/>
      <dgm:spPr/>
      <dgm:t>
        <a:bodyPr/>
        <a:lstStyle/>
        <a:p>
          <a:pPr rtl="0"/>
          <a:r>
            <a:rPr lang="en-US" dirty="0">
              <a:solidFill>
                <a:schemeClr val="bg1"/>
              </a:solidFill>
              <a:latin typeface="Century Gothic"/>
            </a:rPr>
            <a:t>Environmental Injustices</a:t>
          </a:r>
        </a:p>
      </dgm:t>
    </dgm:pt>
    <dgm:pt modelId="{F502B731-E6A1-4F4B-8774-3763A02F7BBC}" type="parTrans" cxnId="{F8B9AA7C-48C4-4414-BF30-7717A1929EB6}">
      <dgm:prSet/>
      <dgm:spPr/>
      <dgm:t>
        <a:bodyPr/>
        <a:lstStyle/>
        <a:p>
          <a:endParaRPr lang="en-US"/>
        </a:p>
      </dgm:t>
    </dgm:pt>
    <dgm:pt modelId="{ADF132E9-E684-432C-BB54-861E892EBE00}" type="sibTrans" cxnId="{F8B9AA7C-48C4-4414-BF30-7717A1929EB6}">
      <dgm:prSet/>
      <dgm:spPr/>
      <dgm:t>
        <a:bodyPr/>
        <a:lstStyle/>
        <a:p>
          <a:endParaRPr lang="en-US"/>
        </a:p>
      </dgm:t>
    </dgm:pt>
    <dgm:pt modelId="{D372210D-079A-4199-983D-F4CD30596F9E}">
      <dgm:prSet phldrT="[Text]" phldr="0"/>
      <dgm:spPr/>
      <dgm:t>
        <a:bodyPr/>
        <a:lstStyle/>
        <a:p>
          <a:pPr rtl="0"/>
          <a:r>
            <a:rPr lang="en-US" dirty="0">
              <a:solidFill>
                <a:schemeClr val="bg1"/>
              </a:solidFill>
              <a:latin typeface="Century Gothic"/>
            </a:rPr>
            <a:t>Disproportionate Disaster Impacts</a:t>
          </a:r>
        </a:p>
      </dgm:t>
    </dgm:pt>
    <dgm:pt modelId="{08441170-0717-4A53-B11C-C09F040D3F22}" type="parTrans" cxnId="{5841007C-C2E0-47A4-9732-D0AE7A427163}">
      <dgm:prSet/>
      <dgm:spPr/>
      <dgm:t>
        <a:bodyPr/>
        <a:lstStyle/>
        <a:p>
          <a:endParaRPr lang="en-US"/>
        </a:p>
      </dgm:t>
    </dgm:pt>
    <dgm:pt modelId="{8170CFCE-882B-41C1-9BB3-9B1CFBD5786F}" type="sibTrans" cxnId="{5841007C-C2E0-47A4-9732-D0AE7A427163}">
      <dgm:prSet/>
      <dgm:spPr/>
      <dgm:t>
        <a:bodyPr/>
        <a:lstStyle/>
        <a:p>
          <a:endParaRPr lang="en-US"/>
        </a:p>
      </dgm:t>
    </dgm:pt>
    <dgm:pt modelId="{40599982-1420-45BA-9FF1-2D4C1BAD4F2A}">
      <dgm:prSet phldrT="[Text]" phldr="0"/>
      <dgm:spPr/>
      <dgm:t>
        <a:bodyPr/>
        <a:lstStyle/>
        <a:p>
          <a:pPr rtl="0"/>
          <a:r>
            <a:rPr lang="en-US" dirty="0">
              <a:solidFill>
                <a:schemeClr val="bg1"/>
              </a:solidFill>
              <a:latin typeface="Century Gothic"/>
            </a:rPr>
            <a:t>Lack of Equitable Disaster Response </a:t>
          </a:r>
        </a:p>
      </dgm:t>
    </dgm:pt>
    <dgm:pt modelId="{DA66669D-FD2C-40FD-A804-AD21A664F5B0}" type="parTrans" cxnId="{4D7ACBCB-819C-4B0B-A712-B1E29F790534}">
      <dgm:prSet/>
      <dgm:spPr/>
      <dgm:t>
        <a:bodyPr/>
        <a:lstStyle/>
        <a:p>
          <a:endParaRPr lang="en-US"/>
        </a:p>
      </dgm:t>
    </dgm:pt>
    <dgm:pt modelId="{3C7F7C3F-A3AA-4A36-A57C-E2FFBBAC84B2}" type="sibTrans" cxnId="{4D7ACBCB-819C-4B0B-A712-B1E29F790534}">
      <dgm:prSet/>
      <dgm:spPr/>
      <dgm:t>
        <a:bodyPr/>
        <a:lstStyle/>
        <a:p>
          <a:endParaRPr lang="en-US"/>
        </a:p>
      </dgm:t>
    </dgm:pt>
    <dgm:pt modelId="{6B85E313-0AC2-4FE3-86CF-3AA9A934B604}">
      <dgm:prSet phldrT="[Text]" phldr="0"/>
      <dgm:spPr/>
      <dgm:t>
        <a:bodyPr/>
        <a:lstStyle/>
        <a:p>
          <a:pPr rtl="0"/>
          <a:r>
            <a:rPr lang="en-US" dirty="0">
              <a:solidFill>
                <a:schemeClr val="bg1"/>
              </a:solidFill>
              <a:latin typeface="Century Gothic"/>
            </a:rPr>
            <a:t>Community Vulnerability</a:t>
          </a:r>
        </a:p>
      </dgm:t>
    </dgm:pt>
    <dgm:pt modelId="{79828ED1-880D-47E3-9490-2BADC6675708}" type="parTrans" cxnId="{AA32D66D-012D-4721-92DA-B2592DDC1190}">
      <dgm:prSet/>
      <dgm:spPr/>
      <dgm:t>
        <a:bodyPr/>
        <a:lstStyle/>
        <a:p>
          <a:endParaRPr lang="en-US"/>
        </a:p>
      </dgm:t>
    </dgm:pt>
    <dgm:pt modelId="{20E0B5B6-7718-4691-A1A7-74421D43CC1B}" type="sibTrans" cxnId="{AA32D66D-012D-4721-92DA-B2592DDC1190}">
      <dgm:prSet/>
      <dgm:spPr/>
      <dgm:t>
        <a:bodyPr/>
        <a:lstStyle/>
        <a:p>
          <a:endParaRPr lang="en-US"/>
        </a:p>
      </dgm:t>
    </dgm:pt>
    <dgm:pt modelId="{D15D0764-A19C-47C0-8695-F2A460F10171}">
      <dgm:prSet phldr="0"/>
      <dgm:spPr/>
      <dgm:t>
        <a:bodyPr/>
        <a:lstStyle/>
        <a:p>
          <a:pPr rtl="0"/>
          <a:r>
            <a:rPr lang="en-US" dirty="0">
              <a:solidFill>
                <a:schemeClr val="bg1"/>
              </a:solidFill>
              <a:latin typeface="Century Gothic"/>
            </a:rPr>
            <a:t>Barriers to Recovery</a:t>
          </a:r>
        </a:p>
      </dgm:t>
    </dgm:pt>
    <dgm:pt modelId="{0B389AF8-D93D-4052-92BA-61D7FBE69E98}" type="parTrans" cxnId="{E0D5437F-12FA-48DF-A6DC-233B21E1770D}">
      <dgm:prSet/>
      <dgm:spPr/>
    </dgm:pt>
    <dgm:pt modelId="{4867D697-C756-4C0F-BA18-D998241426C3}" type="sibTrans" cxnId="{E0D5437F-12FA-48DF-A6DC-233B21E1770D}">
      <dgm:prSet/>
      <dgm:spPr/>
    </dgm:pt>
    <dgm:pt modelId="{421913AC-B046-4F67-88F2-C05CB1DB08FC}" type="pres">
      <dgm:prSet presAssocID="{A7DE6114-793A-461B-9B7F-06F8037E40A7}" presName="Name0" presStyleCnt="0">
        <dgm:presLayoutVars>
          <dgm:dir/>
          <dgm:resizeHandles val="exact"/>
        </dgm:presLayoutVars>
      </dgm:prSet>
      <dgm:spPr/>
    </dgm:pt>
    <dgm:pt modelId="{5C9DEE91-866C-4851-AB3A-5A1E8D921597}" type="pres">
      <dgm:prSet presAssocID="{A7DE6114-793A-461B-9B7F-06F8037E40A7}" presName="cycle" presStyleCnt="0"/>
      <dgm:spPr/>
    </dgm:pt>
    <dgm:pt modelId="{E944B60B-F8E1-46F8-B965-53ED8A5F219A}" type="pres">
      <dgm:prSet presAssocID="{37A63AAF-5375-41CC-96AA-A3CCDC8F367A}" presName="nodeFirstNode" presStyleLbl="node1" presStyleIdx="0" presStyleCnt="5">
        <dgm:presLayoutVars>
          <dgm:bulletEnabled val="1"/>
        </dgm:presLayoutVars>
      </dgm:prSet>
      <dgm:spPr/>
    </dgm:pt>
    <dgm:pt modelId="{087105D8-02A8-4610-87A7-15AD0A0CF2C3}" type="pres">
      <dgm:prSet presAssocID="{ADF132E9-E684-432C-BB54-861E892EBE00}" presName="sibTransFirstNode" presStyleLbl="bgShp" presStyleIdx="0" presStyleCnt="1"/>
      <dgm:spPr/>
    </dgm:pt>
    <dgm:pt modelId="{202239AA-16DE-48FE-B158-D51229922435}" type="pres">
      <dgm:prSet presAssocID="{D372210D-079A-4199-983D-F4CD30596F9E}" presName="nodeFollowingNodes" presStyleLbl="node1" presStyleIdx="1" presStyleCnt="5">
        <dgm:presLayoutVars>
          <dgm:bulletEnabled val="1"/>
        </dgm:presLayoutVars>
      </dgm:prSet>
      <dgm:spPr/>
    </dgm:pt>
    <dgm:pt modelId="{68D79E39-884A-42CD-BA9B-1E0285ABE14E}" type="pres">
      <dgm:prSet presAssocID="{40599982-1420-45BA-9FF1-2D4C1BAD4F2A}" presName="nodeFollowingNodes" presStyleLbl="node1" presStyleIdx="2" presStyleCnt="5">
        <dgm:presLayoutVars>
          <dgm:bulletEnabled val="1"/>
        </dgm:presLayoutVars>
      </dgm:prSet>
      <dgm:spPr/>
    </dgm:pt>
    <dgm:pt modelId="{BFE0BD01-4485-4A3B-8A08-3CB7DE3290EB}" type="pres">
      <dgm:prSet presAssocID="{D15D0764-A19C-47C0-8695-F2A460F10171}" presName="nodeFollowingNodes" presStyleLbl="node1" presStyleIdx="3" presStyleCnt="5">
        <dgm:presLayoutVars>
          <dgm:bulletEnabled val="1"/>
        </dgm:presLayoutVars>
      </dgm:prSet>
      <dgm:spPr/>
    </dgm:pt>
    <dgm:pt modelId="{9CEA3960-013B-4938-9250-6A008EE1A8BB}" type="pres">
      <dgm:prSet presAssocID="{6B85E313-0AC2-4FE3-86CF-3AA9A934B604}" presName="nodeFollowingNodes" presStyleLbl="node1" presStyleIdx="4" presStyleCnt="5">
        <dgm:presLayoutVars>
          <dgm:bulletEnabled val="1"/>
        </dgm:presLayoutVars>
      </dgm:prSet>
      <dgm:spPr/>
    </dgm:pt>
  </dgm:ptLst>
  <dgm:cxnLst>
    <dgm:cxn modelId="{80B1E118-5C72-4CA0-BB21-345982A99C50}" type="presOf" srcId="{40599982-1420-45BA-9FF1-2D4C1BAD4F2A}" destId="{68D79E39-884A-42CD-BA9B-1E0285ABE14E}" srcOrd="0" destOrd="0" presId="urn:microsoft.com/office/officeart/2005/8/layout/cycle3"/>
    <dgm:cxn modelId="{7B4DB941-83FE-46D8-AD75-3ACABD3AF396}" type="presOf" srcId="{D15D0764-A19C-47C0-8695-F2A460F10171}" destId="{BFE0BD01-4485-4A3B-8A08-3CB7DE3290EB}" srcOrd="0" destOrd="0" presId="urn:microsoft.com/office/officeart/2005/8/layout/cycle3"/>
    <dgm:cxn modelId="{AA32D66D-012D-4721-92DA-B2592DDC1190}" srcId="{A7DE6114-793A-461B-9B7F-06F8037E40A7}" destId="{6B85E313-0AC2-4FE3-86CF-3AA9A934B604}" srcOrd="4" destOrd="0" parTransId="{79828ED1-880D-47E3-9490-2BADC6675708}" sibTransId="{20E0B5B6-7718-4691-A1A7-74421D43CC1B}"/>
    <dgm:cxn modelId="{5841007C-C2E0-47A4-9732-D0AE7A427163}" srcId="{A7DE6114-793A-461B-9B7F-06F8037E40A7}" destId="{D372210D-079A-4199-983D-F4CD30596F9E}" srcOrd="1" destOrd="0" parTransId="{08441170-0717-4A53-B11C-C09F040D3F22}" sibTransId="{8170CFCE-882B-41C1-9BB3-9B1CFBD5786F}"/>
    <dgm:cxn modelId="{F8B9AA7C-48C4-4414-BF30-7717A1929EB6}" srcId="{A7DE6114-793A-461B-9B7F-06F8037E40A7}" destId="{37A63AAF-5375-41CC-96AA-A3CCDC8F367A}" srcOrd="0" destOrd="0" parTransId="{F502B731-E6A1-4F4B-8774-3763A02F7BBC}" sibTransId="{ADF132E9-E684-432C-BB54-861E892EBE00}"/>
    <dgm:cxn modelId="{E0D5437F-12FA-48DF-A6DC-233B21E1770D}" srcId="{A7DE6114-793A-461B-9B7F-06F8037E40A7}" destId="{D15D0764-A19C-47C0-8695-F2A460F10171}" srcOrd="3" destOrd="0" parTransId="{0B389AF8-D93D-4052-92BA-61D7FBE69E98}" sibTransId="{4867D697-C756-4C0F-BA18-D998241426C3}"/>
    <dgm:cxn modelId="{A20980AB-9573-4ABB-AAC8-9E99F9A79640}" type="presOf" srcId="{6B85E313-0AC2-4FE3-86CF-3AA9A934B604}" destId="{9CEA3960-013B-4938-9250-6A008EE1A8BB}" srcOrd="0" destOrd="0" presId="urn:microsoft.com/office/officeart/2005/8/layout/cycle3"/>
    <dgm:cxn modelId="{1418E3BD-D055-4340-BE5E-20D9A19BB13A}" type="presOf" srcId="{D372210D-079A-4199-983D-F4CD30596F9E}" destId="{202239AA-16DE-48FE-B158-D51229922435}" srcOrd="0" destOrd="0" presId="urn:microsoft.com/office/officeart/2005/8/layout/cycle3"/>
    <dgm:cxn modelId="{02B975CA-8C17-46C9-9AD6-C45A0015CA90}" type="presOf" srcId="{A7DE6114-793A-461B-9B7F-06F8037E40A7}" destId="{421913AC-B046-4F67-88F2-C05CB1DB08FC}" srcOrd="0" destOrd="0" presId="urn:microsoft.com/office/officeart/2005/8/layout/cycle3"/>
    <dgm:cxn modelId="{4D7ACBCB-819C-4B0B-A712-B1E29F790534}" srcId="{A7DE6114-793A-461B-9B7F-06F8037E40A7}" destId="{40599982-1420-45BA-9FF1-2D4C1BAD4F2A}" srcOrd="2" destOrd="0" parTransId="{DA66669D-FD2C-40FD-A804-AD21A664F5B0}" sibTransId="{3C7F7C3F-A3AA-4A36-A57C-E2FFBBAC84B2}"/>
    <dgm:cxn modelId="{8B1893D5-E7DC-4E3E-B201-A624116E78D8}" type="presOf" srcId="{ADF132E9-E684-432C-BB54-861E892EBE00}" destId="{087105D8-02A8-4610-87A7-15AD0A0CF2C3}" srcOrd="0" destOrd="0" presId="urn:microsoft.com/office/officeart/2005/8/layout/cycle3"/>
    <dgm:cxn modelId="{F35ACFE3-343C-4020-BEC3-BEDCE0D3BF7A}" type="presOf" srcId="{37A63AAF-5375-41CC-96AA-A3CCDC8F367A}" destId="{E944B60B-F8E1-46F8-B965-53ED8A5F219A}" srcOrd="0" destOrd="0" presId="urn:microsoft.com/office/officeart/2005/8/layout/cycle3"/>
    <dgm:cxn modelId="{615B9C1C-B2A0-4D35-A1B7-C4F0B8D33623}" type="presParOf" srcId="{421913AC-B046-4F67-88F2-C05CB1DB08FC}" destId="{5C9DEE91-866C-4851-AB3A-5A1E8D921597}" srcOrd="0" destOrd="0" presId="urn:microsoft.com/office/officeart/2005/8/layout/cycle3"/>
    <dgm:cxn modelId="{3E6FAA24-FC92-4671-8C66-4DBC2E7BE0D5}" type="presParOf" srcId="{5C9DEE91-866C-4851-AB3A-5A1E8D921597}" destId="{E944B60B-F8E1-46F8-B965-53ED8A5F219A}" srcOrd="0" destOrd="0" presId="urn:microsoft.com/office/officeart/2005/8/layout/cycle3"/>
    <dgm:cxn modelId="{87E3C51B-8421-4059-AF3A-1BDF34D27495}" type="presParOf" srcId="{5C9DEE91-866C-4851-AB3A-5A1E8D921597}" destId="{087105D8-02A8-4610-87A7-15AD0A0CF2C3}" srcOrd="1" destOrd="0" presId="urn:microsoft.com/office/officeart/2005/8/layout/cycle3"/>
    <dgm:cxn modelId="{D35541D5-C3D7-4CA5-828F-A94EB90C93E1}" type="presParOf" srcId="{5C9DEE91-866C-4851-AB3A-5A1E8D921597}" destId="{202239AA-16DE-48FE-B158-D51229922435}" srcOrd="2" destOrd="0" presId="urn:microsoft.com/office/officeart/2005/8/layout/cycle3"/>
    <dgm:cxn modelId="{6DBF887B-077C-408B-B9A5-003FC7DBB24E}" type="presParOf" srcId="{5C9DEE91-866C-4851-AB3A-5A1E8D921597}" destId="{68D79E39-884A-42CD-BA9B-1E0285ABE14E}" srcOrd="3" destOrd="0" presId="urn:microsoft.com/office/officeart/2005/8/layout/cycle3"/>
    <dgm:cxn modelId="{4017329D-D481-4157-A1FA-45C29297EB1F}" type="presParOf" srcId="{5C9DEE91-866C-4851-AB3A-5A1E8D921597}" destId="{BFE0BD01-4485-4A3B-8A08-3CB7DE3290EB}" srcOrd="4" destOrd="0" presId="urn:microsoft.com/office/officeart/2005/8/layout/cycle3"/>
    <dgm:cxn modelId="{327B944E-CE2F-4DE1-8411-913B20AF6C7E}" type="presParOf" srcId="{5C9DEE91-866C-4851-AB3A-5A1E8D921597}" destId="{9CEA3960-013B-4938-9250-6A008EE1A8BB}"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7105D8-02A8-4610-87A7-15AD0A0CF2C3}">
      <dsp:nvSpPr>
        <dsp:cNvPr id="0" name=""/>
        <dsp:cNvSpPr/>
      </dsp:nvSpPr>
      <dsp:spPr>
        <a:xfrm>
          <a:off x="1008072" y="-27393"/>
          <a:ext cx="4914736" cy="4914736"/>
        </a:xfrm>
        <a:prstGeom prst="circularArrow">
          <a:avLst>
            <a:gd name="adj1" fmla="val 5544"/>
            <a:gd name="adj2" fmla="val 330680"/>
            <a:gd name="adj3" fmla="val 13793071"/>
            <a:gd name="adj4" fmla="val 17375538"/>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44B60B-F8E1-46F8-B965-53ED8A5F219A}">
      <dsp:nvSpPr>
        <dsp:cNvPr id="0" name=""/>
        <dsp:cNvSpPr/>
      </dsp:nvSpPr>
      <dsp:spPr>
        <a:xfrm>
          <a:off x="2323266" y="2440"/>
          <a:ext cx="2284347" cy="114217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dirty="0">
              <a:solidFill>
                <a:schemeClr val="bg1"/>
              </a:solidFill>
              <a:latin typeface="Century Gothic"/>
            </a:rPr>
            <a:t>Environmental Injustices</a:t>
          </a:r>
        </a:p>
      </dsp:txBody>
      <dsp:txXfrm>
        <a:off x="2379022" y="58196"/>
        <a:ext cx="2172835" cy="1030661"/>
      </dsp:txXfrm>
    </dsp:sp>
    <dsp:sp modelId="{202239AA-16DE-48FE-B158-D51229922435}">
      <dsp:nvSpPr>
        <dsp:cNvPr id="0" name=""/>
        <dsp:cNvSpPr/>
      </dsp:nvSpPr>
      <dsp:spPr>
        <a:xfrm>
          <a:off x="4316525" y="1450627"/>
          <a:ext cx="2284347" cy="114217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dirty="0">
              <a:solidFill>
                <a:schemeClr val="bg1"/>
              </a:solidFill>
              <a:latin typeface="Century Gothic"/>
            </a:rPr>
            <a:t>Disproportionate Disaster Impacts</a:t>
          </a:r>
        </a:p>
      </dsp:txBody>
      <dsp:txXfrm>
        <a:off x="4372281" y="1506383"/>
        <a:ext cx="2172835" cy="1030661"/>
      </dsp:txXfrm>
    </dsp:sp>
    <dsp:sp modelId="{68D79E39-884A-42CD-BA9B-1E0285ABE14E}">
      <dsp:nvSpPr>
        <dsp:cNvPr id="0" name=""/>
        <dsp:cNvSpPr/>
      </dsp:nvSpPr>
      <dsp:spPr>
        <a:xfrm>
          <a:off x="3555168" y="3793843"/>
          <a:ext cx="2284347" cy="114217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dirty="0">
              <a:solidFill>
                <a:schemeClr val="bg1"/>
              </a:solidFill>
              <a:latin typeface="Century Gothic"/>
            </a:rPr>
            <a:t>Lack of Equitable Disaster Response </a:t>
          </a:r>
        </a:p>
      </dsp:txBody>
      <dsp:txXfrm>
        <a:off x="3610924" y="3849599"/>
        <a:ext cx="2172835" cy="1030661"/>
      </dsp:txXfrm>
    </dsp:sp>
    <dsp:sp modelId="{BFE0BD01-4485-4A3B-8A08-3CB7DE3290EB}">
      <dsp:nvSpPr>
        <dsp:cNvPr id="0" name=""/>
        <dsp:cNvSpPr/>
      </dsp:nvSpPr>
      <dsp:spPr>
        <a:xfrm>
          <a:off x="1091364" y="3793843"/>
          <a:ext cx="2284347" cy="114217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dirty="0">
              <a:solidFill>
                <a:schemeClr val="bg1"/>
              </a:solidFill>
              <a:latin typeface="Century Gothic"/>
            </a:rPr>
            <a:t>Barriers to Recovery</a:t>
          </a:r>
        </a:p>
      </dsp:txBody>
      <dsp:txXfrm>
        <a:off x="1147120" y="3849599"/>
        <a:ext cx="2172835" cy="1030661"/>
      </dsp:txXfrm>
    </dsp:sp>
    <dsp:sp modelId="{9CEA3960-013B-4938-9250-6A008EE1A8BB}">
      <dsp:nvSpPr>
        <dsp:cNvPr id="0" name=""/>
        <dsp:cNvSpPr/>
      </dsp:nvSpPr>
      <dsp:spPr>
        <a:xfrm>
          <a:off x="330007" y="1450627"/>
          <a:ext cx="2284347" cy="114217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dirty="0">
              <a:solidFill>
                <a:schemeClr val="bg1"/>
              </a:solidFill>
              <a:latin typeface="Century Gothic"/>
            </a:rPr>
            <a:t>Community Vulnerability</a:t>
          </a:r>
        </a:p>
      </dsp:txBody>
      <dsp:txXfrm>
        <a:off x="385763" y="1506383"/>
        <a:ext cx="2172835" cy="1030661"/>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3/22/2022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dirty="0"/>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lickr.com/photos/25654955@N03/43651206615"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ommons.wikimedia.org/wiki/Hurricane_Katrina"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devpedia.developexchange.com/dp/index.php?title=Cincinnati_%26_Covington_Urban_Development_II_MA_Summer_2021"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my name is _____, and I’m part of DEVELOP’s Disasters Needs Assessment team and part of the first cohort of Environmental Justice projects. </a:t>
            </a:r>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dirty="0"/>
          </a:p>
        </p:txBody>
      </p:sp>
    </p:spTree>
    <p:extLst>
      <p:ext uri="{BB962C8B-B14F-4D97-AF65-F5344CB8AC3E}">
        <p14:creationId xmlns:p14="http://schemas.microsoft.com/office/powerpoint/2010/main" val="4097240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 of the 37 organizations contacted, about 40% responded to us. From these 16, 10 agreed to an interview where we learned more about their organizations and their needs. We found that many organizations were engaged with multiple types of disasters, and work concerning extreme heat, drought, and flooding were the most frequent. We also identified that half of the organizations have experience with geospatial tools and analyses, and the other half were interested after learning some of the applications. </a:t>
            </a: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dirty="0"/>
          </a:p>
        </p:txBody>
      </p:sp>
    </p:spTree>
    <p:extLst>
      <p:ext uri="{BB962C8B-B14F-4D97-AF65-F5344CB8AC3E}">
        <p14:creationId xmlns:p14="http://schemas.microsoft.com/office/powerpoint/2010/main" val="40568716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our analyses at the time this presentation was created, the following themes emerged about EJ and disaster organizations’ needs.</a:t>
            </a:r>
          </a:p>
          <a:p>
            <a:r>
              <a:rPr lang="en-US" dirty="0"/>
              <a:t>Organizations prioritized community involvement, sustainable workloads and project impact, as well as approaching justice holistically and directing attention to social and economic justice alongside EJ. These are important to include in addressing their needs.</a:t>
            </a:r>
            <a:endParaRPr lang="en-US" dirty="0">
              <a:cs typeface="Calibri"/>
            </a:endParaRPr>
          </a:p>
          <a:p>
            <a:r>
              <a:rPr lang="en-US" dirty="0"/>
              <a:t>Among organizational challenges and needs, many spoke to the limited human power with staffing and volunteer capacity, as well as time constraints, which prevent them from participating in trainings to learn how to use mapping technology. For organizations with technical abilities, they have barriers to accessing data and software, be it from time constraints, lack of know-how, or unaffordability. Additionally, an overarching challenge and need was funding for both organizations and the populations they aim to support.</a:t>
            </a:r>
            <a:endParaRPr lang="en-US" dirty="0">
              <a:cs typeface="Calibri"/>
            </a:endParaRPr>
          </a:p>
          <a:p>
            <a:r>
              <a:rPr lang="en-US" dirty="0"/>
              <a:t>These challenges and organizational needs informed their geospatial needs. Groups are seeking maps which show disparities and changes over time to help with decisions such as policy making and resource distribution. They are also interested in using geospatial tools to quantify and visualize their impact to help with grant writing. Overall, the most requested resources included educational materials, information about geospatial and EJ grant opportunities, and an interest in a potential future project with DEVELOP. </a:t>
            </a:r>
            <a:endParaRPr lang="en-US" dirty="0">
              <a:cs typeface="Calibri"/>
            </a:endParaRPr>
          </a:p>
          <a:p>
            <a:r>
              <a:rPr lang="en-US" dirty="0"/>
              <a:t>I will now pass it over to ____ to discuss the takeaways of our project.</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dirty="0"/>
          </a:p>
        </p:txBody>
      </p:sp>
    </p:spTree>
    <p:extLst>
      <p:ext uri="{BB962C8B-B14F-4D97-AF65-F5344CB8AC3E}">
        <p14:creationId xmlns:p14="http://schemas.microsoft.com/office/powerpoint/2010/main" val="3851734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 this project, we identified crucial points to consider in bringing together EJ, disasters, and remote sensing work. </a:t>
            </a:r>
          </a:p>
          <a:p>
            <a:endParaRPr lang="en-US" dirty="0"/>
          </a:p>
          <a:p>
            <a:r>
              <a:rPr lang="en-US" dirty="0"/>
              <a:t>First, EJ takes time. Many organizations emphasized the importance of time to build strong and trustworthy relationships throughout communities. </a:t>
            </a:r>
            <a:endParaRPr lang="en-US" dirty="0">
              <a:cs typeface="Calibri"/>
            </a:endParaRPr>
          </a:p>
          <a:p>
            <a:endParaRPr lang="en-US" dirty="0"/>
          </a:p>
          <a:p>
            <a:r>
              <a:rPr lang="en-US" dirty="0"/>
              <a:t>Second, there are challenges to capacity building within communities as marginalized groups often can’t dedicate extra time or resources to finding and learning geospatial software and tools. Without this knowledge, communities may not be able to participate in decision-making processes in their region.</a:t>
            </a:r>
            <a:endParaRPr lang="en-US" dirty="0">
              <a:cs typeface="Calibri"/>
            </a:endParaRPr>
          </a:p>
          <a:p>
            <a:endParaRPr lang="en-US" dirty="0"/>
          </a:p>
          <a:p>
            <a:r>
              <a:rPr lang="en-US" dirty="0"/>
              <a:t>Third, it is critical that projects at the intersection of EJ, disasters, and remote sensing are community-led. As scientists, science communicators, and community outsiders, we need to listen to community and organizational experiences and needs. This will allow us to gain a deeper understanding of barriers in order to effectively contribute to building community capacity.</a:t>
            </a:r>
            <a:endParaRPr lang="en-US" dirty="0">
              <a:cs typeface="Calibri"/>
            </a:endParaRPr>
          </a:p>
          <a:p>
            <a:endParaRPr lang="en-US" dirty="0"/>
          </a:p>
          <a:p>
            <a:r>
              <a:rPr lang="en-US" dirty="0"/>
              <a:t>Organizations expressed a lot of interest in collaborating and learning how to use NASA data to empower their communities through DEVELOP and beyond the scope of a project. DEVELOP and NASA Applied Sciences have an opportunity to bring underserved communities into the landscape of remote sensing. In addressing environmental problems, it is important to ensure the diversity of voices affected by EJ is meaningfully represented. </a:t>
            </a:r>
          </a:p>
          <a:p>
            <a:r>
              <a:rPr lang="en-US" dirty="0"/>
              <a:t>Sustained engagement with organizations that can have the most direct impact in these communities is an essential step in making sure these voices and concerns are heard.</a:t>
            </a:r>
            <a:endParaRPr lang="en-US" dirty="0">
              <a:cs typeface="Calibri"/>
            </a:endParaRPr>
          </a:p>
          <a:p>
            <a:endParaRPr lang="en-US" dirty="0"/>
          </a:p>
          <a:p>
            <a:r>
              <a:rPr lang="en-US" dirty="0"/>
              <a:t>As we move forward, the use of EJ principles is paramount in building strong relationships with communities and organizations. Continuing communication and relationship building with the organizations we have contacted can introduce future DEVELOP project opportunities to communities across the US and bridge an accessibility gap for groups that may not be as familiar with the extensive capabilities and applications of GIS.</a:t>
            </a:r>
          </a:p>
          <a:p>
            <a:endParaRPr lang="en-US" dirty="0">
              <a:cs typeface="Calibri"/>
            </a:endParaRPr>
          </a:p>
          <a:p>
            <a:r>
              <a:rPr lang="en-US" dirty="0">
                <a:cs typeface="Calibri"/>
              </a:rPr>
              <a:t>Team-created map. NASA data.</a:t>
            </a:r>
          </a:p>
          <a:p>
            <a:r>
              <a:rPr lang="en-US" dirty="0"/>
              <a:t>----Basemap Credits----</a:t>
            </a:r>
          </a:p>
          <a:p>
            <a:r>
              <a:rPr lang="en-US" dirty="0"/>
              <a:t>1. Esri</a:t>
            </a:r>
          </a:p>
          <a:p>
            <a:r>
              <a:rPr lang="en-US" b="0" i="0" dirty="0">
                <a:solidFill>
                  <a:srgbClr val="4C4C4C"/>
                </a:solidFill>
                <a:effectLst/>
                <a:latin typeface="Avenir Next W01"/>
              </a:rPr>
              <a:t>Sources: Esri, DigitalGlobe, </a:t>
            </a:r>
            <a:r>
              <a:rPr lang="en-US" b="0" i="0" dirty="0" err="1">
                <a:solidFill>
                  <a:srgbClr val="4C4C4C"/>
                </a:solidFill>
                <a:effectLst/>
                <a:latin typeface="Avenir Next W01"/>
              </a:rPr>
              <a:t>GeoEye</a:t>
            </a:r>
            <a:r>
              <a:rPr lang="en-US" b="0" i="0" dirty="0">
                <a:solidFill>
                  <a:srgbClr val="4C4C4C"/>
                </a:solidFill>
                <a:effectLst/>
                <a:latin typeface="Avenir Next W01"/>
              </a:rPr>
              <a:t>, i-cubed, USDA FSA, USGS, AEX, </a:t>
            </a:r>
            <a:r>
              <a:rPr lang="en-US" b="0" i="0" dirty="0" err="1">
                <a:solidFill>
                  <a:srgbClr val="4C4C4C"/>
                </a:solidFill>
                <a:effectLst/>
                <a:latin typeface="Avenir Next W01"/>
              </a:rPr>
              <a:t>Getmapping</a:t>
            </a:r>
            <a:r>
              <a:rPr lang="en-US" b="0" i="0" dirty="0">
                <a:solidFill>
                  <a:srgbClr val="4C4C4C"/>
                </a:solidFill>
                <a:effectLst/>
                <a:latin typeface="Avenir Next W01"/>
              </a:rPr>
              <a:t>, </a:t>
            </a:r>
            <a:r>
              <a:rPr lang="en-US" b="0" i="0" dirty="0" err="1">
                <a:solidFill>
                  <a:srgbClr val="4C4C4C"/>
                </a:solidFill>
                <a:effectLst/>
                <a:latin typeface="Avenir Next W01"/>
              </a:rPr>
              <a:t>Aerogrid</a:t>
            </a:r>
            <a:r>
              <a:rPr lang="en-US" b="0" i="0" dirty="0">
                <a:solidFill>
                  <a:srgbClr val="4C4C4C"/>
                </a:solidFill>
                <a:effectLst/>
                <a:latin typeface="Avenir Next W01"/>
              </a:rPr>
              <a:t>, IGN, IGP, </a:t>
            </a:r>
            <a:r>
              <a:rPr lang="en-US" b="0" i="0" dirty="0" err="1">
                <a:solidFill>
                  <a:srgbClr val="4C4C4C"/>
                </a:solidFill>
                <a:effectLst/>
                <a:latin typeface="Avenir Next W01"/>
              </a:rPr>
              <a:t>swisstopo</a:t>
            </a:r>
            <a:r>
              <a:rPr lang="en-US" b="0" i="0" dirty="0">
                <a:solidFill>
                  <a:srgbClr val="4C4C4C"/>
                </a:solidFill>
                <a:effectLst/>
                <a:latin typeface="Avenir Next W01"/>
              </a:rPr>
              <a:t>, and the GIS User Community</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dirty="0"/>
          </a:p>
        </p:txBody>
      </p:sp>
    </p:spTree>
    <p:extLst>
      <p:ext uri="{BB962C8B-B14F-4D97-AF65-F5344CB8AC3E}">
        <p14:creationId xmlns:p14="http://schemas.microsoft.com/office/powerpoint/2010/main" val="13531347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We’d like to thank all of the organizations for their impactful work, engaging conversations, and enthusiasm about our project.</a:t>
            </a: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dirty="0"/>
          </a:p>
        </p:txBody>
      </p:sp>
    </p:spTree>
    <p:extLst>
      <p:ext uri="{BB962C8B-B14F-4D97-AF65-F5344CB8AC3E}">
        <p14:creationId xmlns:p14="http://schemas.microsoft.com/office/powerpoint/2010/main" val="14197099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We’d also like to thank our support system at DEVELOP and the researchers who shared their expertise and contributed to the success of our project.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75000"/>
                    <a:lumOff val="25000"/>
                  </a:schemeClr>
                </a:solidFill>
                <a:latin typeface="Century Gothic"/>
              </a:rPr>
              <a:t>Maps throughout this work were created using ArcGIS® software by Esri. ArcGIS® and ArcMap™ are the intellectual property of Esri and are used herein under license. </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dirty="0"/>
          </a:p>
        </p:txBody>
      </p:sp>
    </p:spTree>
    <p:extLst>
      <p:ext uri="{BB962C8B-B14F-4D97-AF65-F5344CB8AC3E}">
        <p14:creationId xmlns:p14="http://schemas.microsoft.com/office/powerpoint/2010/main" val="2694528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joined by my teammates: [unmute and say names so video appears on people’s screens now]. Over 10 weeks, we explored the landscape of organizations working in environmental justice and disasters to help DEVELOP assess the geospatial needs in these areas and identify possible projects for the future.</a:t>
            </a: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dirty="0"/>
          </a:p>
        </p:txBody>
      </p:sp>
    </p:spTree>
    <p:extLst>
      <p:ext uri="{BB962C8B-B14F-4D97-AF65-F5344CB8AC3E}">
        <p14:creationId xmlns:p14="http://schemas.microsoft.com/office/powerpoint/2010/main" val="1112502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begin by discussing Environmental Justice, which we will refer to as EJ in this presentation. </a:t>
            </a:r>
          </a:p>
          <a:p>
            <a:r>
              <a:rPr lang="en-US" dirty="0"/>
              <a:t>The formal EJ Movement began in the second half of the 20th century and continues to this day as marginalized communities work to regain autonomy over their health and environment. EJ recognizes the joint exploitation of people and land, and it also recognizes how systemic discrimination and disproportionate exposure to environmental hazards primarily affect communities of color and communities who are low-income and linguistically isolated. </a:t>
            </a:r>
            <a:endParaRPr lang="en-US" dirty="0">
              <a:cs typeface="Calibri"/>
            </a:endParaRPr>
          </a:p>
          <a:p>
            <a:r>
              <a:rPr lang="en-US" dirty="0"/>
              <a:t>Charles Lee, a trailblazer in the EJ Movement, has critically examined the EPA’s EJ definition and proposed these changes to center justice, rather than equity. His definition continues to also say EJ works to prioritize communities experiencing the greatest inequities, disproportionate impacts, and unmet needs, as well as works to prevent and mitigate environmental harms and burdens and eliminate systemic barriers to the achievement of healthy and sustainable communities for all people.</a:t>
            </a:r>
            <a:endParaRPr lang="en-US" dirty="0">
              <a:cs typeface="Calibri"/>
            </a:endParaRPr>
          </a:p>
          <a:p>
            <a:r>
              <a:rPr lang="en-US" dirty="0">
                <a:ea typeface="Calibri"/>
                <a:cs typeface="Calibri"/>
              </a:rPr>
              <a:t>--</a:t>
            </a:r>
            <a:endParaRPr lang="en-US" dirty="0"/>
          </a:p>
          <a:p>
            <a:r>
              <a:rPr lang="en-US" dirty="0">
                <a:ea typeface="Calibri"/>
                <a:cs typeface="Calibri"/>
              </a:rPr>
              <a:t>Image Credit: Anesti Vega</a:t>
            </a:r>
          </a:p>
          <a:p>
            <a:r>
              <a:rPr lang="en-US" dirty="0">
                <a:ea typeface="Calibri"/>
                <a:cs typeface="Calibri"/>
              </a:rPr>
              <a:t>Image Source: </a:t>
            </a:r>
            <a:r>
              <a:rPr lang="en-US" dirty="0">
                <a:hlinkClick r:id="rId3"/>
              </a:rPr>
              <a:t>https://www.flickr.com/photos/25654955@N03/43651206615</a:t>
            </a:r>
            <a:r>
              <a:rPr lang="en-US" dirty="0"/>
              <a:t> </a:t>
            </a:r>
            <a:r>
              <a:rPr lang="en-US" b="1" dirty="0"/>
              <a:t>(CC BY-NC-SA 2.0)</a:t>
            </a:r>
          </a:p>
          <a:p>
            <a:endParaRPr lang="en-US" b="1"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Calibri"/>
              </a:rPr>
              <a:t>New Working Definition: </a:t>
            </a:r>
            <a:r>
              <a:rPr lang="en-US" sz="1200" dirty="0">
                <a:solidFill>
                  <a:srgbClr val="222222"/>
                </a:solidFill>
                <a:latin typeface="Century Gothic"/>
              </a:rPr>
              <a:t>Lee, C. (2021). Evaluating Environmental Protection Agency’s Definition of Environmental Justice. </a:t>
            </a:r>
            <a:r>
              <a:rPr lang="en-US" sz="1200" i="1" dirty="0">
                <a:solidFill>
                  <a:srgbClr val="222222"/>
                </a:solidFill>
                <a:latin typeface="Century Gothic"/>
              </a:rPr>
              <a:t>Environmental Justice</a:t>
            </a:r>
            <a:r>
              <a:rPr lang="en-US" sz="1200" dirty="0">
                <a:solidFill>
                  <a:srgbClr val="222222"/>
                </a:solidFill>
                <a:latin typeface="Century Gothic"/>
              </a:rPr>
              <a:t>, </a:t>
            </a:r>
            <a:r>
              <a:rPr lang="en-US" sz="1200" i="1" dirty="0">
                <a:solidFill>
                  <a:srgbClr val="222222"/>
                </a:solidFill>
                <a:latin typeface="Century Gothic"/>
              </a:rPr>
              <a:t>14</a:t>
            </a:r>
            <a:r>
              <a:rPr lang="en-US" sz="1200" dirty="0">
                <a:solidFill>
                  <a:srgbClr val="222222"/>
                </a:solidFill>
                <a:latin typeface="Century Gothic"/>
              </a:rPr>
              <a:t>(5), 332–337. https://doi.org/10.1089/env.2021.0007</a:t>
            </a:r>
            <a:endParaRPr lang="en-US" sz="1200" dirty="0">
              <a:latin typeface="Century Gothic"/>
            </a:endParaRPr>
          </a:p>
          <a:p>
            <a:endParaRPr lang="en-US" b="1"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dirty="0"/>
          </a:p>
        </p:txBody>
      </p:sp>
    </p:spTree>
    <p:extLst>
      <p:ext uri="{BB962C8B-B14F-4D97-AF65-F5344CB8AC3E}">
        <p14:creationId xmlns:p14="http://schemas.microsoft.com/office/powerpoint/2010/main" val="1327760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disasters, historical and contemporary disenfranchisement, disinvestment, and discriminatory policies have contributed to marginalized communities being disproportionately located in the areas most affected by disasters. They bear an unequal burden of disaster impacts and are pushed into a further cycle of injustice as disaster management and response plans often do not address their needs or include them in decision making. This leads to more barriers to recovery and a heightened vulnerability and susceptibility to EJ issues. This is an ongoing and dangerous cycle that emphasizes the need for equitable disaster management, and it was a topic DEVELOP was interested in learning more about.</a:t>
            </a:r>
          </a:p>
          <a:p>
            <a:r>
              <a:rPr lang="en-US" dirty="0"/>
              <a:t>This dangerous cycle was clearly seen in New Orleans during Hurricane Katrina, represented by the image of flooding on this slide. This event and others still today emphasize the need for equitable disaster management, and this is an area DEVELOP is interested in learning more about.</a:t>
            </a:r>
            <a:endParaRPr lang="en-US" dirty="0">
              <a:cs typeface="Calibri"/>
            </a:endParaRPr>
          </a:p>
          <a:p>
            <a:endParaRPr lang="en-US" dirty="0">
              <a:ea typeface="Calibri"/>
              <a:cs typeface="Calibri"/>
            </a:endParaRPr>
          </a:p>
          <a:p>
            <a:r>
              <a:rPr lang="en-US" dirty="0">
                <a:ea typeface="Calibri"/>
                <a:cs typeface="Calibri"/>
              </a:rPr>
              <a:t>--</a:t>
            </a:r>
            <a:endParaRPr lang="en-US" dirty="0">
              <a:cs typeface="Calibri"/>
            </a:endParaRPr>
          </a:p>
          <a:p>
            <a:r>
              <a:rPr lang="en-US" dirty="0">
                <a:ea typeface="Calibri"/>
                <a:cs typeface="Calibri"/>
              </a:rPr>
              <a:t>Image Credit: Jocelyn Augustino</a:t>
            </a:r>
            <a:endParaRPr lang="en-US" dirty="0">
              <a:cs typeface="Calibri"/>
            </a:endParaRPr>
          </a:p>
          <a:p>
            <a:r>
              <a:rPr lang="en-US" dirty="0"/>
              <a:t>Image Source: </a:t>
            </a:r>
            <a:r>
              <a:rPr lang="en-US" u="sng" dirty="0">
                <a:hlinkClick r:id="rId3"/>
              </a:rPr>
              <a:t>https://commons.wikimedia.org/</a:t>
            </a:r>
            <a:r>
              <a:rPr lang="en-US" u="sng" dirty="0"/>
              <a:t>wiki/Hurricane_Katrina</a:t>
            </a:r>
            <a:r>
              <a:rPr lang="en-US" dirty="0"/>
              <a:t> (Public Domain)</a:t>
            </a:r>
            <a:endParaRPr lang="en-US" dirty="0">
              <a:cs typeface="Calibri"/>
            </a:endParaRPr>
          </a:p>
          <a:p>
            <a:r>
              <a:rPr lang="en-US" dirty="0"/>
              <a:t>Provided by FEMA</a:t>
            </a:r>
            <a:endParaRPr lang="en-US" dirty="0">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dirty="0"/>
          </a:p>
        </p:txBody>
      </p:sp>
    </p:spTree>
    <p:extLst>
      <p:ext uri="{BB962C8B-B14F-4D97-AF65-F5344CB8AC3E}">
        <p14:creationId xmlns:p14="http://schemas.microsoft.com/office/powerpoint/2010/main" val="2486972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DEVELOP recently launched an initiative to strengthen their action in EJ. This led to the creation of the Virtual Environmental Justice office and our disasters project.</a:t>
            </a:r>
          </a:p>
          <a:p>
            <a:r>
              <a:rPr lang="en-US" dirty="0"/>
              <a:t>With NASA DEVELOP and NASA Applied Sciences as our partners, our project explored how NASA Earth observations and geospatial science can be used to support research on disasters and EJ. We also began the process of building relationships with local organizations focusing on disasters and EJ and followed the lead of communities in research and disaster management.</a:t>
            </a:r>
            <a:endParaRPr lang="en-US" dirty="0">
              <a:cs typeface="Calibri"/>
            </a:endParaRPr>
          </a:p>
          <a:p>
            <a:r>
              <a:rPr lang="en-US" dirty="0"/>
              <a:t>The image on this slide is from a DEVELOP project last summer and shows populations most vulnerable to landslides. By comparing landslide susceptibility and social vulnerability markers like race, age, and poverty levels, they found that the areas in dark purple were at disproportionate risk. This is an example of how geospatial data has been used to identify vulnerabilities to disaster, and our project sought to strengthen the acknowledgement and inclusion of EJ in future DEVELOP projects – which ______ will discuss next.</a:t>
            </a:r>
            <a:endParaRPr lang="en-US" dirty="0">
              <a:cs typeface="Calibri"/>
            </a:endParaRPr>
          </a:p>
          <a:p>
            <a:endParaRPr lang="en-US" dirty="0">
              <a:cs typeface="Calibri"/>
            </a:endParaRPr>
          </a:p>
          <a:p>
            <a:r>
              <a:rPr lang="en-US" dirty="0">
                <a:cs typeface="Calibri"/>
              </a:rPr>
              <a:t>--</a:t>
            </a:r>
          </a:p>
          <a:p>
            <a:r>
              <a:rPr lang="en-US" dirty="0"/>
              <a:t>Image Credit: Paxton LaJoie, Edward Cronin, John Perratti, Erin Shives, Sophie Webster</a:t>
            </a:r>
            <a:endParaRPr lang="en-US" dirty="0">
              <a:ea typeface="Calibri"/>
              <a:cs typeface="Calibri"/>
            </a:endParaRPr>
          </a:p>
          <a:p>
            <a:r>
              <a:rPr lang="en-US" dirty="0">
                <a:cs typeface="Calibri"/>
              </a:rPr>
              <a:t>Image</a:t>
            </a:r>
            <a:endParaRPr lang="en-US" dirty="0"/>
          </a:p>
          <a:p>
            <a:r>
              <a:rPr lang="en-US" dirty="0">
                <a:cs typeface="Calibri"/>
              </a:rPr>
              <a:t>Source: </a:t>
            </a:r>
            <a:r>
              <a:rPr lang="en-US" dirty="0">
                <a:hlinkClick r:id="rId3"/>
              </a:rPr>
              <a:t>https://www.devpedia.developexchange.com/dp/index.php?title=Cincinnati_%26_Covington_Urban_Development_II_MA_Summer_2021</a:t>
            </a:r>
            <a:r>
              <a:rPr lang="en-US" dirty="0"/>
              <a:t> </a:t>
            </a:r>
            <a:endParaRPr lang="en-US" dirty="0">
              <a:cs typeface="Calibri"/>
            </a:endParaRPr>
          </a:p>
          <a:p>
            <a:endParaRPr lang="en-US" dirty="0">
              <a:ea typeface="Calibri"/>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dirty="0"/>
          </a:p>
        </p:txBody>
      </p:sp>
    </p:spTree>
    <p:extLst>
      <p:ext uri="{BB962C8B-B14F-4D97-AF65-F5344CB8AC3E}">
        <p14:creationId xmlns:p14="http://schemas.microsoft.com/office/powerpoint/2010/main" val="2361259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were guided by these objectives.</a:t>
            </a:r>
          </a:p>
          <a:p>
            <a:pPr marL="171450" indent="-171450">
              <a:buFont typeface="Symbol"/>
              <a:buChar char="•"/>
            </a:pPr>
            <a:r>
              <a:rPr lang="en-US" dirty="0"/>
              <a:t>First, to identify the intersections between EJ, disasters, and geospatial science, we conducted a literature review and connected with researchers with expertise in these areas. </a:t>
            </a:r>
            <a:endParaRPr lang="en-US" dirty="0">
              <a:cs typeface="Calibri"/>
            </a:endParaRPr>
          </a:p>
          <a:p>
            <a:pPr marL="171450" indent="-171450">
              <a:buFont typeface="Symbol"/>
              <a:buChar char="•"/>
            </a:pPr>
            <a:r>
              <a:rPr lang="en-US" dirty="0"/>
              <a:t>Second, to assess how remote sensing data and geospatial tools could support EJ, we interviewed EJ and disaster organizations.</a:t>
            </a:r>
            <a:endParaRPr lang="en-US" dirty="0">
              <a:cs typeface="Calibri"/>
            </a:endParaRPr>
          </a:p>
          <a:p>
            <a:pPr marL="171450" indent="-171450">
              <a:buFont typeface="Symbol"/>
              <a:buChar char="•"/>
            </a:pPr>
            <a:r>
              <a:rPr lang="en-US" dirty="0"/>
              <a:t>Third, to increase public awareness of open-source geospatial data, tools, and software trainings, we created a resource list shared with our contacted organizations.</a:t>
            </a:r>
            <a:endParaRPr lang="en-US" dirty="0">
              <a:cs typeface="Calibri"/>
            </a:endParaRPr>
          </a:p>
          <a:p>
            <a:pPr marL="171450" indent="-171450">
              <a:buFont typeface="Symbol"/>
              <a:buChar char="•"/>
            </a:pPr>
            <a:r>
              <a:rPr lang="en-US" dirty="0"/>
              <a:t>And fourth, throughout this whole process, we supported the continued integration of EJ at DEVELOP. With our compiled list of potential partner organizations and project ideas, DEVELOP can take steps to better support the meaningful inclusion of disproportionately affected communities in reducing the risk of disasters.</a:t>
            </a:r>
            <a:endParaRPr lang="en-US" dirty="0">
              <a:cs typeface="Calibri"/>
            </a:endParaRPr>
          </a:p>
          <a:p>
            <a:endParaRPr lang="en-US" dirty="0"/>
          </a:p>
          <a:p>
            <a:r>
              <a:rPr lang="en-US" dirty="0"/>
              <a:t>-- Image Credits</a:t>
            </a:r>
            <a:endParaRPr lang="en-US" dirty="0">
              <a:cs typeface="Calibri" panose="020F0502020204030204"/>
            </a:endParaRPr>
          </a:p>
          <a:p>
            <a:r>
              <a:rPr lang="en-US" dirty="0"/>
              <a:t>Image Credit: NASA</a:t>
            </a:r>
            <a:endParaRPr lang="en-US" dirty="0">
              <a:cs typeface="Calibri" panose="020F0502020204030204"/>
            </a:endParaRPr>
          </a:p>
          <a:p>
            <a:r>
              <a:rPr lang="en-US" dirty="0"/>
              <a:t>Image Source: https://earthobservatory.nasa.gov/images/8862/mississippi-river-floods-gulfport-illinois (Public Domain)</a:t>
            </a:r>
            <a:endParaRPr lang="en-US" dirty="0">
              <a:ea typeface="Calibri"/>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dirty="0"/>
          </a:p>
        </p:txBody>
      </p:sp>
    </p:spTree>
    <p:extLst>
      <p:ext uri="{BB962C8B-B14F-4D97-AF65-F5344CB8AC3E}">
        <p14:creationId xmlns:p14="http://schemas.microsoft.com/office/powerpoint/2010/main" val="3133523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Additionally, our team deeply reflected on the work we were doing and spaces we were entering, and we guided our project by these principles, inspired by the 17 Principles of EJ created during the first People of Color Environmental Leadership Summit in 1991. </a:t>
            </a:r>
          </a:p>
          <a:p>
            <a:pPr marL="171450" indent="-171450">
              <a:buFont typeface="Symbol"/>
              <a:buChar char="•"/>
            </a:pPr>
            <a:r>
              <a:rPr lang="en-US" dirty="0"/>
              <a:t>Transparency came from the recognition of historical and contemporary trauma inflicted by federal institutions on marginalized communities. We were always clear about where data came from and where information was going.</a:t>
            </a:r>
            <a:endParaRPr lang="en-US" dirty="0">
              <a:cs typeface="Calibri"/>
            </a:endParaRPr>
          </a:p>
          <a:p>
            <a:pPr marL="171450" indent="-171450">
              <a:buFont typeface="Symbol"/>
              <a:buChar char="•"/>
            </a:pPr>
            <a:r>
              <a:rPr lang="en-US" dirty="0"/>
              <a:t>Reciprocity stemmed from wanting to show that we valued the time of our interviewees through efficient and meaningful communication. </a:t>
            </a:r>
            <a:endParaRPr lang="en-US" dirty="0">
              <a:cs typeface="Calibri"/>
            </a:endParaRPr>
          </a:p>
          <a:p>
            <a:pPr marL="171450" indent="-171450">
              <a:buFont typeface="Symbol"/>
              <a:buChar char="•"/>
            </a:pPr>
            <a:r>
              <a:rPr lang="en-US" dirty="0"/>
              <a:t>Accessibility was important to us because of geospatial jargon so we used more familiar language to introduce concepts and build capacity.</a:t>
            </a:r>
            <a:endParaRPr lang="en-US" dirty="0">
              <a:cs typeface="Calibri"/>
            </a:endParaRPr>
          </a:p>
          <a:p>
            <a:pPr marL="171450" indent="-171450">
              <a:buFont typeface="Symbol"/>
              <a:buChar char="•"/>
            </a:pPr>
            <a:r>
              <a:rPr lang="en-US" dirty="0"/>
              <a:t>Moreover, we were sensitive to the media included in this presentation and other materials. We didn’t want to tokenize marginalized communities or re-invoke trauma from a vulnerable time in someone’s life from a stock image. </a:t>
            </a:r>
            <a:endParaRPr lang="en-US" dirty="0">
              <a:cs typeface="Calibri"/>
            </a:endParaRPr>
          </a:p>
          <a:p>
            <a:pPr marL="171450" indent="-171450">
              <a:buFont typeface="Symbol"/>
              <a:buChar char="•"/>
            </a:pPr>
            <a:r>
              <a:rPr lang="en-US" dirty="0"/>
              <a:t>This was part of an overarching principle of cultural awareness and respecting the diversity of backgrounds and familiarities represented in our project.</a:t>
            </a:r>
            <a:endParaRPr lang="en-US" dirty="0">
              <a:cs typeface="Calibri"/>
            </a:endParaRPr>
          </a:p>
          <a:p>
            <a:r>
              <a:rPr lang="en-US" dirty="0"/>
              <a:t>I’ll now turn it over to _____ to talk about our methodology and how we put these principles into action.</a:t>
            </a:r>
            <a:endParaRPr lang="en-US" dirty="0">
              <a:cs typeface="Calibri"/>
            </a:endParaRPr>
          </a:p>
          <a:p>
            <a:endParaRPr lang="en-US" dirty="0">
              <a:cs typeface="Calibri"/>
            </a:endParaRPr>
          </a:p>
          <a:p>
            <a:r>
              <a:rPr lang="en-US" dirty="0">
                <a:cs typeface="Calibri"/>
              </a:rPr>
              <a:t>----Image / Icon Credits----</a:t>
            </a:r>
            <a:endParaRPr lang="en-US" dirty="0"/>
          </a:p>
          <a:p>
            <a:r>
              <a:rPr lang="en-US" dirty="0">
                <a:cs typeface="Calibri"/>
              </a:rPr>
              <a:t>1. Microsoft PowerPoint</a:t>
            </a:r>
            <a:endParaRPr lang="en-US" dirty="0">
              <a:ea typeface="Calibri"/>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dirty="0"/>
          </a:p>
        </p:txBody>
      </p:sp>
    </p:spTree>
    <p:extLst>
      <p:ext uri="{BB962C8B-B14F-4D97-AF65-F5344CB8AC3E}">
        <p14:creationId xmlns:p14="http://schemas.microsoft.com/office/powerpoint/2010/main" val="210735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created a framework for future DEVELOP needs assessment projects with our 4-phase process of research, outreach, interviews, and analysis.</a:t>
            </a:r>
          </a:p>
          <a:p>
            <a:r>
              <a:rPr lang="en-US" dirty="0"/>
              <a:t>We began our research by conducting a literature review to explore how EJ and disasters intersect. We also consulted researchers with expertise in environmental justice, disaster science, and geospatial analysis to inform our project methodology. </a:t>
            </a:r>
            <a:endParaRPr lang="en-US" dirty="0">
              <a:cs typeface="Calibri"/>
            </a:endParaRPr>
          </a:p>
          <a:p>
            <a:endParaRPr lang="en-US" dirty="0"/>
          </a:p>
          <a:p>
            <a:r>
              <a:rPr lang="en-US" dirty="0"/>
              <a:t>----Image / Icon Credits----</a:t>
            </a:r>
          </a:p>
          <a:p>
            <a:r>
              <a:rPr lang="en-US" dirty="0"/>
              <a:t>1-4. Microsoft PowerPoint</a:t>
            </a:r>
            <a:endParaRPr lang="en-US" dirty="0">
              <a:ea typeface="Calibri"/>
              <a:cs typeface="Calibri"/>
            </a:endParaRP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dirty="0"/>
          </a:p>
        </p:txBody>
      </p:sp>
    </p:spTree>
    <p:extLst>
      <p:ext uri="{BB962C8B-B14F-4D97-AF65-F5344CB8AC3E}">
        <p14:creationId xmlns:p14="http://schemas.microsoft.com/office/powerpoint/2010/main" val="121491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created a framework for future DEVELOP needs assessment projects with our 4-phase process of research, outreach, interviews, and analysis.</a:t>
            </a:r>
          </a:p>
          <a:p>
            <a:r>
              <a:rPr lang="en-US" dirty="0"/>
              <a:t>We began our research by conducting a literature review to explore how EJ and disasters intersect. We also consulted researchers with expertise in environmental justice, disaster science, and geospatial analysis to inform our project methodology. </a:t>
            </a:r>
            <a:endParaRPr lang="en-US" dirty="0">
              <a:cs typeface="Calibri"/>
            </a:endParaRPr>
          </a:p>
          <a:p>
            <a:endParaRPr lang="en-US" dirty="0"/>
          </a:p>
          <a:p>
            <a:r>
              <a:rPr lang="en-US" dirty="0"/>
              <a:t>----Basemap Credits----</a:t>
            </a:r>
          </a:p>
          <a:p>
            <a:r>
              <a:rPr lang="en-US" dirty="0"/>
              <a:t>1. Esri</a:t>
            </a:r>
            <a:endParaRPr lang="en-US" dirty="0">
              <a:cs typeface="Calibri"/>
            </a:endParaRPr>
          </a:p>
          <a:p>
            <a:r>
              <a:rPr lang="en-US" dirty="0"/>
              <a:t>Sources: ESRI, HERE, Garmin, FAO, NOAA, USGS, EPA</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dirty="0"/>
          </a:p>
        </p:txBody>
      </p:sp>
    </p:spTree>
    <p:extLst>
      <p:ext uri="{BB962C8B-B14F-4D97-AF65-F5344CB8AC3E}">
        <p14:creationId xmlns:p14="http://schemas.microsoft.com/office/powerpoint/2010/main" val="38024108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8.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1.jpeg"/><Relationship Id="rId4"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dirty="0">
                <a:solidFill>
                  <a:srgbClr val="266E99"/>
                </a:solidFill>
                <a:latin typeface="Century Gothic" panose="020B0502020202020204" pitchFamily="34" charset="0"/>
              </a:rPr>
              <a:t>| </a:t>
            </a:r>
            <a:r>
              <a:rPr lang="en-US" sz="1600" spc="100" baseline="0" dirty="0">
                <a:solidFill>
                  <a:srgbClr val="266E99"/>
                </a:solidFill>
                <a:latin typeface="Century Gothic" panose="020B0502020202020204" pitchFamily="34" charset="0"/>
              </a:rPr>
              <a:t>Summer 2021</a:t>
            </a:r>
          </a:p>
        </p:txBody>
      </p:sp>
      <p:sp>
        <p:nvSpPr>
          <p:cNvPr id="26" name="Rounded Rectangle 25"/>
          <p:cNvSpPr/>
          <p:nvPr userDrawn="1"/>
        </p:nvSpPr>
        <p:spPr>
          <a:xfrm>
            <a:off x="-143435" y="6091356"/>
            <a:ext cx="12505764" cy="314088"/>
          </a:xfrm>
          <a:prstGeom prst="roundRect">
            <a:avLst/>
          </a:prstGeom>
          <a:solidFill>
            <a:srgbClr val="266E9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userDrawn="1"/>
        </p:nvSpPr>
        <p:spPr>
          <a:xfrm>
            <a:off x="10984705" y="5682402"/>
            <a:ext cx="1075765" cy="1075765"/>
          </a:xfrm>
          <a:prstGeom prst="ellipse">
            <a:avLst/>
          </a:prstGeom>
          <a:solidFill>
            <a:srgbClr val="266E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pic>
        <p:nvPicPr>
          <p:cNvPr id="15" name="Picture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92819" y="5790516"/>
            <a:ext cx="859536" cy="859536"/>
          </a:xfrm>
          <a:prstGeom prst="rect">
            <a:avLst/>
          </a:prstGeom>
        </p:spPr>
      </p:pic>
      <p:pic>
        <p:nvPicPr>
          <p:cNvPr id="14" name="Picture 13"/>
          <p:cNvPicPr>
            <a:picLocks noChangeAspect="1"/>
          </p:cNvPicPr>
          <p:nvPr userDrawn="1"/>
        </p:nvPicPr>
        <p:blipFill rotWithShape="1">
          <a:blip r:embed="rId5">
            <a:extLst>
              <a:ext uri="{28A0092B-C50C-407E-A947-70E740481C1C}">
                <a14:useLocalDpi xmlns:a14="http://schemas.microsoft.com/office/drawing/2010/main" val="0"/>
              </a:ext>
            </a:extLst>
          </a:blip>
          <a:srcRect l="22398" r="26186"/>
          <a:stretch/>
        </p:blipFill>
        <p:spPr>
          <a:xfrm>
            <a:off x="2" y="0"/>
            <a:ext cx="5574890" cy="6099048"/>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79479"/>
            <a:ext cx="6096001" cy="520939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93F71E39-037D-41EE-A8BA-D28D6E58D6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28900" y="1529516"/>
            <a:ext cx="838200" cy="838200"/>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252955"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NCEI) </a:t>
            </a:r>
            <a:endParaRPr lang="en-US" dirty="0">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156955"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304799" y="2611702"/>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BA3A50"/>
                </a:solidFill>
              </a:rPr>
              <a:t>STUDY AREA</a:t>
            </a:r>
          </a:p>
          <a:p>
            <a:pPr algn="ctr"/>
            <a:r>
              <a:rPr lang="en-US" sz="2600" b="0" spc="0" baseline="0" dirty="0">
                <a:solidFill>
                  <a:srgbClr val="BA3A50"/>
                </a:solidFill>
              </a:rPr>
              <a:t>Disasters</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317547" y="3925898"/>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p>
          <a:p>
            <a:pPr algn="ctr">
              <a:spcBef>
                <a:spcPts val="0"/>
              </a:spcBef>
            </a:pPr>
            <a:r>
              <a:rPr lang="en-US" sz="1600" dirty="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14497" y="5162408"/>
            <a:ext cx="5492500" cy="738664"/>
          </a:xfrm>
          <a:prstGeom prst="rect">
            <a:avLst/>
          </a:prstGeom>
          <a:noFill/>
        </p:spPr>
        <p:txBody>
          <a:bodyPr wrap="square" rtlCol="0">
            <a:spAutoFit/>
          </a:bodyPr>
          <a:lstStyle/>
          <a:p>
            <a:pPr algn="ctr"/>
            <a:r>
              <a:rPr lang="en-US" sz="1400" dirty="0">
                <a:latin typeface="Century Gothic" panose="020B0502020202020204" pitchFamily="34" charset="0"/>
              </a:rPr>
              <a:t>Team Member 1</a:t>
            </a:r>
          </a:p>
          <a:p>
            <a:pPr algn="ctr"/>
            <a:r>
              <a:rPr lang="en-US" sz="1400" dirty="0">
                <a:latin typeface="Century Gothic" panose="020B0502020202020204" pitchFamily="34" charset="0"/>
              </a:rPr>
              <a:t>Team Member 2</a:t>
            </a:r>
          </a:p>
          <a:p>
            <a:pPr algn="ctr"/>
            <a:r>
              <a:rPr lang="en-US" sz="1400" dirty="0">
                <a:latin typeface="Century Gothic" panose="020B0502020202020204" pitchFamily="34" charset="0"/>
              </a:rPr>
              <a:t>Team Member 3</a:t>
            </a:r>
          </a:p>
        </p:txBody>
      </p:sp>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pic>
        <p:nvPicPr>
          <p:cNvPr id="22" name="Picture 21" descr="A picture containing text, sign, outdoor, turn&#10;&#10;Description automatically generated">
            <a:extLst>
              <a:ext uri="{FF2B5EF4-FFF2-40B4-BE49-F238E27FC236}">
                <a16:creationId xmlns:a16="http://schemas.microsoft.com/office/drawing/2014/main" id="{FBCBAC38-0D62-4F7A-B0DF-93F1DEA655A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guide id="13" pos="2136" userDrawn="1">
          <p15:clr>
            <a:srgbClr val="FBAE40"/>
          </p15:clr>
        </p15:guide>
        <p15:guide id="14" orient="horz" pos="1488"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pic>
        <p:nvPicPr>
          <p:cNvPr id="16" name="Picture 15" descr="A picture containing text, sign, outdoor, turn&#10;&#10;Description automatically generated">
            <a:extLst>
              <a:ext uri="{FF2B5EF4-FFF2-40B4-BE49-F238E27FC236}">
                <a16:creationId xmlns:a16="http://schemas.microsoft.com/office/drawing/2014/main" id="{B12E0395-C664-4ABC-946A-71650F0C347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7375" y="1527048"/>
            <a:ext cx="841248" cy="841248"/>
          </a:xfrm>
          <a:prstGeom prst="rect">
            <a:avLst/>
          </a:prstGeom>
        </p:spPr>
      </p:pic>
      <p:pic>
        <p:nvPicPr>
          <p:cNvPr id="10" name="Picture 9" descr="A map of the world&#10;&#10;Description automatically generated with medium confidence">
            <a:extLst>
              <a:ext uri="{FF2B5EF4-FFF2-40B4-BE49-F238E27FC236}">
                <a16:creationId xmlns:a16="http://schemas.microsoft.com/office/drawing/2014/main" id="{FB5E145C-70CF-9D49-8A87-EF6B5A4A51E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9156" t="1440" r="4606" b="401"/>
          <a:stretch/>
        </p:blipFill>
        <p:spPr>
          <a:xfrm>
            <a:off x="6095999" y="1078410"/>
            <a:ext cx="6096000" cy="5204017"/>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7958AF-03E4-44FA-B99D-37513DF597E2}"/>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4193A075-5CA2-4AC5-947C-61BC80C1ECBC}"/>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3DDF5DF7-B795-4B42-8DC2-4AA3B2C4B65F}"/>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D7143"/>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Icon&#10;&#10;Description automatically generated">
            <a:extLst>
              <a:ext uri="{FF2B5EF4-FFF2-40B4-BE49-F238E27FC236}">
                <a16:creationId xmlns:a16="http://schemas.microsoft.com/office/drawing/2014/main" id="{2966BBD3-05B3-4C44-9966-5B0EBC7A9769}"/>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10000" y="1571625"/>
            <a:ext cx="457200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32"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cture containing text, sign, outdoor, turn&#10;&#10;Description automatically generated">
            <a:extLst>
              <a:ext uri="{FF2B5EF4-FFF2-40B4-BE49-F238E27FC236}">
                <a16:creationId xmlns:a16="http://schemas.microsoft.com/office/drawing/2014/main" id="{2F7A2931-C3BD-42CC-B324-143F509A9E6C}"/>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7103" y="5993626"/>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text, sign, outdoor, turn&#10;&#10;Description automatically generated">
            <a:extLst>
              <a:ext uri="{FF2B5EF4-FFF2-40B4-BE49-F238E27FC236}">
                <a16:creationId xmlns:a16="http://schemas.microsoft.com/office/drawing/2014/main" id="{0DAE08F9-A78E-439B-AE0A-76C8F88F5678}"/>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7103" y="5993626"/>
            <a:ext cx="530352" cy="530352"/>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picture containing text, sign, outdoor, turn&#10;&#10;Description automatically generated">
            <a:extLst>
              <a:ext uri="{FF2B5EF4-FFF2-40B4-BE49-F238E27FC236}">
                <a16:creationId xmlns:a16="http://schemas.microsoft.com/office/drawing/2014/main" id="{0FF99CE7-2663-4CE1-B8EF-938DF8DFB341}"/>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7103" y="5993626"/>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A3A50"/>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A picture containing text, sign, outdoor, turn&#10;&#10;Description automatically generated">
            <a:extLst>
              <a:ext uri="{FF2B5EF4-FFF2-40B4-BE49-F238E27FC236}">
                <a16:creationId xmlns:a16="http://schemas.microsoft.com/office/drawing/2014/main" id="{BD6030CA-5816-4B60-9FD6-CBE655A6DF96}"/>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94920" y="1565802"/>
            <a:ext cx="457200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266E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5778758" y="6142182"/>
            <a:ext cx="634484" cy="634484"/>
          </a:xfrm>
          <a:prstGeom prst="ellipse">
            <a:avLst/>
          </a:prstGeom>
          <a:solidFill>
            <a:srgbClr val="266E9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44540" y="6207964"/>
            <a:ext cx="502920" cy="502920"/>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266E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178058" y="6142182"/>
            <a:ext cx="634484" cy="634484"/>
          </a:xfrm>
          <a:prstGeom prst="ellipse">
            <a:avLst/>
          </a:prstGeom>
          <a:solidFill>
            <a:srgbClr val="266E9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66E99"/>
                </a:solidFill>
                <a:latin typeface="Century Gothic" panose="020B0502020202020204" pitchFamily="34" charset="0"/>
              </a:rPr>
              <a:t>ACKNOWLEDGEMENTS</a:t>
            </a:r>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2880" y="1891942"/>
            <a:ext cx="4206240" cy="4206240"/>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51534" y="537404"/>
            <a:ext cx="1468966" cy="228600"/>
          </a:xfrm>
          <a:prstGeom prst="rect">
            <a:avLst/>
          </a:prstGeom>
        </p:spPr>
      </p:pic>
      <p:sp>
        <p:nvSpPr>
          <p:cNvPr id="11" name="Rectangle 10"/>
          <p:cNvSpPr/>
          <p:nvPr userDrawn="1"/>
        </p:nvSpPr>
        <p:spPr>
          <a:xfrm>
            <a:off x="3702756" y="1445741"/>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381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userDrawn="1"/>
        </p:nvSpPr>
        <p:spPr>
          <a:xfrm>
            <a:off x="0" y="-248305"/>
            <a:ext cx="12192000" cy="362955"/>
          </a:xfrm>
          <a:prstGeom prst="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252955"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NCEI) </a:t>
            </a:r>
            <a:endParaRPr lang="en-US" dirty="0">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156955"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266700" y="2603075"/>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CD7143"/>
                </a:solidFill>
              </a:rPr>
              <a:t>STUDY AREA</a:t>
            </a:r>
          </a:p>
          <a:p>
            <a:pPr algn="ctr"/>
            <a:r>
              <a:rPr lang="en-US" sz="2600" b="0" spc="0" baseline="0" dirty="0">
                <a:solidFill>
                  <a:srgbClr val="CD7143"/>
                </a:solidFill>
              </a:rPr>
              <a:t>Agriculture &amp; Food Security</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266701" y="3927700"/>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p>
          <a:p>
            <a:pPr algn="ctr">
              <a:spcBef>
                <a:spcPts val="0"/>
              </a:spcBef>
            </a:pPr>
            <a:r>
              <a:rPr lang="en-US" sz="1600" dirty="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11447" y="5154500"/>
            <a:ext cx="5492500" cy="738664"/>
          </a:xfrm>
          <a:prstGeom prst="rect">
            <a:avLst/>
          </a:prstGeom>
          <a:noFill/>
        </p:spPr>
        <p:txBody>
          <a:bodyPr wrap="square" rtlCol="0">
            <a:spAutoFit/>
          </a:bodyPr>
          <a:lstStyle/>
          <a:p>
            <a:pPr algn="ctr"/>
            <a:r>
              <a:rPr lang="en-US" sz="1400" dirty="0">
                <a:latin typeface="Century Gothic" panose="020B0502020202020204" pitchFamily="34" charset="0"/>
              </a:rPr>
              <a:t>Team Member 1</a:t>
            </a:r>
          </a:p>
          <a:p>
            <a:pPr algn="ctr"/>
            <a:r>
              <a:rPr lang="en-US" sz="1400" dirty="0">
                <a:latin typeface="Century Gothic" panose="020B0502020202020204" pitchFamily="34" charset="0"/>
              </a:rPr>
              <a:t>Team Member 2</a:t>
            </a:r>
          </a:p>
          <a:p>
            <a:pPr algn="ctr"/>
            <a:r>
              <a:rPr lang="en-US" sz="1400" dirty="0">
                <a:latin typeface="Century Gothic" panose="020B0502020202020204" pitchFamily="34" charset="0"/>
              </a:rPr>
              <a:t>Team Member 3</a:t>
            </a:r>
          </a:p>
        </p:txBody>
      </p:sp>
      <p:pic>
        <p:nvPicPr>
          <p:cNvPr id="7" name="Picture 6">
            <a:extLst>
              <a:ext uri="{FF2B5EF4-FFF2-40B4-BE49-F238E27FC236}">
                <a16:creationId xmlns:a16="http://schemas.microsoft.com/office/drawing/2014/main" id="{93F71E39-037D-41EE-A8BA-D28D6E58D6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28899" y="1520807"/>
            <a:ext cx="838200" cy="838200"/>
          </a:xfrm>
          <a:prstGeom prst="rect">
            <a:avLst/>
          </a:prstGeom>
        </p:spPr>
      </p:pic>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23" r:id="rId9"/>
    <p:sldLayoutId id="2147483724" r:id="rId10"/>
    <p:sldLayoutId id="2147483716" r:id="rId11"/>
    <p:sldLayoutId id="2147483719" r:id="rId12"/>
    <p:sldLayoutId id="2147483718" r:id="rId13"/>
    <p:sldLayoutId id="2147483725" r:id="rId14"/>
    <p:sldLayoutId id="2147483726" r:id="rId15"/>
    <p:sldLayoutId id="2147483727" r:id="rId16"/>
    <p:sldLayoutId id="2147483728" r:id="rId17"/>
    <p:sldLayoutId id="2147483729" r:id="rId18"/>
    <p:sldLayoutId id="2147483730" r:id="rId19"/>
    <p:sldLayoutId id="2147483739" r:id="rId20"/>
    <p:sldLayoutId id="2147483679" r:id="rId21"/>
    <p:sldLayoutId id="2147483721" r:id="rId22"/>
    <p:sldLayoutId id="2147483720" r:id="rId23"/>
    <p:sldLayoutId id="2147483707" r:id="rId24"/>
    <p:sldLayoutId id="2147483722" r:id="rId25"/>
    <p:sldLayoutId id="2147483690" r:id="rId26"/>
    <p:sldLayoutId id="2147483717"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openxmlformats.org/officeDocument/2006/relationships/image" Target="../media/image32.svg"/></Relationships>
</file>

<file path=ppt/slides/_rels/slide8.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93E17-C8CC-4AA9-8B17-10CCCDF50ECF}"/>
              </a:ext>
            </a:extLst>
          </p:cNvPr>
          <p:cNvSpPr/>
          <p:nvPr/>
        </p:nvSpPr>
        <p:spPr>
          <a:xfrm>
            <a:off x="311447" y="6288875"/>
            <a:ext cx="4166525" cy="569125"/>
          </a:xfrm>
          <a:prstGeom prst="rect">
            <a:avLst/>
          </a:prstGeom>
        </p:spPr>
        <p:txBody>
          <a:bodyPr wrap="none" lIns="91440" tIns="45720" rIns="91440" bIns="45720" anchor="ctr">
            <a:noAutofit/>
          </a:bodyPr>
          <a:lstStyle/>
          <a:p>
            <a:r>
              <a:rPr lang="en-US" sz="1600" dirty="0">
                <a:solidFill>
                  <a:schemeClr val="bg1"/>
                </a:solidFill>
                <a:latin typeface="Century Gothic"/>
              </a:rPr>
              <a:t>Virtual Environmental Justice</a:t>
            </a:r>
          </a:p>
        </p:txBody>
      </p:sp>
      <p:sp>
        <p:nvSpPr>
          <p:cNvPr id="4" name="Title 1">
            <a:extLst>
              <a:ext uri="{FF2B5EF4-FFF2-40B4-BE49-F238E27FC236}">
                <a16:creationId xmlns:a16="http://schemas.microsoft.com/office/drawing/2014/main" id="{D0B65BBE-F4B6-48C1-A7D3-08517E6C54A3}"/>
              </a:ext>
            </a:extLst>
          </p:cNvPr>
          <p:cNvSpPr txBox="1">
            <a:spLocks/>
          </p:cNvSpPr>
          <p:nvPr/>
        </p:nvSpPr>
        <p:spPr>
          <a:xfrm>
            <a:off x="226780" y="2857075"/>
            <a:ext cx="5633611" cy="1021339"/>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r>
              <a:rPr lang="en-US" sz="3500" spc="0" dirty="0">
                <a:solidFill>
                  <a:srgbClr val="BA3A50"/>
                </a:solidFill>
                <a:latin typeface="Century Gothic"/>
              </a:rPr>
              <a:t>ENVIRONMENTAL JUSTICE NEEDS ASSESSMENT</a:t>
            </a:r>
            <a:endParaRPr lang="en-US" sz="3500" spc="0" baseline="0" dirty="0">
              <a:solidFill>
                <a:srgbClr val="BA3A50"/>
              </a:solidFill>
            </a:endParaRPr>
          </a:p>
          <a:p>
            <a:pPr algn="ctr"/>
            <a:r>
              <a:rPr lang="en-US" sz="2600" b="0" spc="0" baseline="0" dirty="0">
                <a:solidFill>
                  <a:srgbClr val="BA3A50"/>
                </a:solidFill>
              </a:rPr>
              <a:t>Disasters</a:t>
            </a:r>
          </a:p>
        </p:txBody>
      </p:sp>
      <p:sp>
        <p:nvSpPr>
          <p:cNvPr id="5" name="Subtitle 2">
            <a:extLst>
              <a:ext uri="{FF2B5EF4-FFF2-40B4-BE49-F238E27FC236}">
                <a16:creationId xmlns:a16="http://schemas.microsoft.com/office/drawing/2014/main" id="{14A2CAFE-C138-4653-8B25-02CD974F84D4}"/>
              </a:ext>
            </a:extLst>
          </p:cNvPr>
          <p:cNvSpPr txBox="1">
            <a:spLocks/>
          </p:cNvSpPr>
          <p:nvPr/>
        </p:nvSpPr>
        <p:spPr>
          <a:xfrm>
            <a:off x="102975" y="4184638"/>
            <a:ext cx="5909443" cy="738664"/>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US" sz="1600" dirty="0">
                <a:solidFill>
                  <a:schemeClr val="tx1">
                    <a:lumMod val="75000"/>
                    <a:lumOff val="25000"/>
                  </a:schemeClr>
                </a:solidFill>
                <a:latin typeface="Century Gothic"/>
              </a:rPr>
              <a:t>Assessing the Landscape and Capacity of Organizations &amp; Communities Working Towards Environmental Justice with Potential to Use NASA Earth Observations to Support Equitable Disaster Management and Risk Reduction</a:t>
            </a:r>
          </a:p>
        </p:txBody>
      </p:sp>
      <p:sp>
        <p:nvSpPr>
          <p:cNvPr id="6" name="TextBox 5">
            <a:extLst>
              <a:ext uri="{FF2B5EF4-FFF2-40B4-BE49-F238E27FC236}">
                <a16:creationId xmlns:a16="http://schemas.microsoft.com/office/drawing/2014/main" id="{D9D34997-050B-417C-A703-B12B2478D61D}"/>
              </a:ext>
            </a:extLst>
          </p:cNvPr>
          <p:cNvSpPr txBox="1"/>
          <p:nvPr/>
        </p:nvSpPr>
        <p:spPr>
          <a:xfrm>
            <a:off x="311447" y="5239167"/>
            <a:ext cx="5492500" cy="954107"/>
          </a:xfrm>
          <a:prstGeom prst="rect">
            <a:avLst/>
          </a:prstGeom>
          <a:noFill/>
        </p:spPr>
        <p:txBody>
          <a:bodyPr wrap="square" lIns="91440" tIns="45720" rIns="91440" bIns="45720" rtlCol="0" anchor="t">
            <a:spAutoFit/>
          </a:bodyPr>
          <a:lstStyle/>
          <a:p>
            <a:pPr algn="ctr"/>
            <a:r>
              <a:rPr lang="en-US" sz="1400" dirty="0">
                <a:solidFill>
                  <a:schemeClr val="tx1">
                    <a:lumMod val="75000"/>
                    <a:lumOff val="25000"/>
                  </a:schemeClr>
                </a:solidFill>
                <a:latin typeface="Century Gothic"/>
              </a:rPr>
              <a:t>Julianne Liu</a:t>
            </a:r>
          </a:p>
          <a:p>
            <a:pPr algn="ctr"/>
            <a:r>
              <a:rPr lang="en-US" sz="1400" dirty="0">
                <a:solidFill>
                  <a:schemeClr val="tx1">
                    <a:lumMod val="75000"/>
                    <a:lumOff val="25000"/>
                  </a:schemeClr>
                </a:solidFill>
                <a:latin typeface="Century Gothic"/>
              </a:rPr>
              <a:t>Emma Cooper</a:t>
            </a:r>
          </a:p>
          <a:p>
            <a:pPr algn="ctr"/>
            <a:r>
              <a:rPr lang="en-US" sz="1400" dirty="0">
                <a:solidFill>
                  <a:schemeClr val="tx1">
                    <a:lumMod val="75000"/>
                    <a:lumOff val="25000"/>
                  </a:schemeClr>
                </a:solidFill>
                <a:latin typeface="Century Gothic"/>
              </a:rPr>
              <a:t>Natasha Johnson-Griffin</a:t>
            </a:r>
          </a:p>
          <a:p>
            <a:pPr algn="ctr"/>
            <a:r>
              <a:rPr lang="en-US" sz="1400" dirty="0">
                <a:solidFill>
                  <a:schemeClr val="tx1">
                    <a:lumMod val="75000"/>
                    <a:lumOff val="25000"/>
                  </a:schemeClr>
                </a:solidFill>
                <a:latin typeface="Century Gothic"/>
              </a:rPr>
              <a:t>Keegan Kessler</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9" descr="Chart, pie chart&#10;&#10;Description automatically generated">
            <a:extLst>
              <a:ext uri="{FF2B5EF4-FFF2-40B4-BE49-F238E27FC236}">
                <a16:creationId xmlns:a16="http://schemas.microsoft.com/office/drawing/2014/main" id="{CB9BD03A-A983-4901-934F-CA82DC6B9327}"/>
              </a:ext>
            </a:extLst>
          </p:cNvPr>
          <p:cNvPicPr>
            <a:picLocks noChangeAspect="1"/>
          </p:cNvPicPr>
          <p:nvPr/>
        </p:nvPicPr>
        <p:blipFill rotWithShape="1">
          <a:blip r:embed="rId3"/>
          <a:srcRect l="7245" t="1965" r="6445" b="2667"/>
          <a:stretch/>
        </p:blipFill>
        <p:spPr>
          <a:xfrm rot="15420000">
            <a:off x="-143203" y="1695939"/>
            <a:ext cx="3058228" cy="2463778"/>
          </a:xfrm>
          <a:prstGeom prst="rect">
            <a:avLst/>
          </a:prstGeom>
        </p:spPr>
      </p:pic>
      <p:pic>
        <p:nvPicPr>
          <p:cNvPr id="5" name="Picture 8" descr="Chart, bar chart&#10;&#10;Description automatically generated">
            <a:extLst>
              <a:ext uri="{FF2B5EF4-FFF2-40B4-BE49-F238E27FC236}">
                <a16:creationId xmlns:a16="http://schemas.microsoft.com/office/drawing/2014/main" id="{BD2F5C9C-6C72-44A7-B809-ABEB7F1D6C8C}"/>
              </a:ext>
            </a:extLst>
          </p:cNvPr>
          <p:cNvPicPr>
            <a:picLocks noChangeAspect="1"/>
          </p:cNvPicPr>
          <p:nvPr/>
        </p:nvPicPr>
        <p:blipFill>
          <a:blip r:embed="rId4"/>
          <a:stretch>
            <a:fillRect/>
          </a:stretch>
        </p:blipFill>
        <p:spPr>
          <a:xfrm>
            <a:off x="3371794" y="945380"/>
            <a:ext cx="8679424" cy="4702884"/>
          </a:xfrm>
          <a:prstGeom prst="rect">
            <a:avLst/>
          </a:prstGeom>
        </p:spPr>
      </p:pic>
      <p:sp>
        <p:nvSpPr>
          <p:cNvPr id="3" name="Title 1">
            <a:extLst>
              <a:ext uri="{FF2B5EF4-FFF2-40B4-BE49-F238E27FC236}">
                <a16:creationId xmlns:a16="http://schemas.microsoft.com/office/drawing/2014/main" id="{DC25AAF9-6642-42D8-B592-7E1EA6612524}"/>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A3A50"/>
                </a:solidFill>
                <a:latin typeface="Century Gothic"/>
              </a:rPr>
              <a:t>Interviews</a:t>
            </a:r>
            <a:endParaRPr lang="en-US" dirty="0"/>
          </a:p>
        </p:txBody>
      </p:sp>
      <p:sp>
        <p:nvSpPr>
          <p:cNvPr id="12" name="TextBox 11">
            <a:extLst>
              <a:ext uri="{FF2B5EF4-FFF2-40B4-BE49-F238E27FC236}">
                <a16:creationId xmlns:a16="http://schemas.microsoft.com/office/drawing/2014/main" id="{040C011C-AE15-4E1A-BD68-83AF777FC304}"/>
              </a:ext>
            </a:extLst>
          </p:cNvPr>
          <p:cNvSpPr txBox="1"/>
          <p:nvPr/>
        </p:nvSpPr>
        <p:spPr>
          <a:xfrm>
            <a:off x="448729" y="7065160"/>
            <a:ext cx="2018923" cy="5679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100" dirty="0">
                <a:latin typeface="Century Gothic"/>
                <a:cs typeface="Calibri"/>
              </a:rPr>
              <a:t>Contacted, No Response</a:t>
            </a:r>
            <a:endParaRPr lang="en-US" dirty="0">
              <a:latin typeface="Century Gothic"/>
              <a:cs typeface="Calibri"/>
            </a:endParaRPr>
          </a:p>
          <a:p>
            <a:pPr>
              <a:lnSpc>
                <a:spcPct val="150000"/>
              </a:lnSpc>
            </a:pPr>
            <a:r>
              <a:rPr lang="en-US" sz="1100" dirty="0">
                <a:latin typeface="Century Gothic"/>
                <a:cs typeface="Calibri"/>
              </a:rPr>
              <a:t>Responded</a:t>
            </a:r>
            <a:endParaRPr lang="en-US" dirty="0">
              <a:latin typeface="Century Gothic"/>
              <a:cs typeface="Calibri"/>
            </a:endParaRPr>
          </a:p>
        </p:txBody>
      </p:sp>
      <p:sp>
        <p:nvSpPr>
          <p:cNvPr id="13" name="Rectangle 12">
            <a:extLst>
              <a:ext uri="{FF2B5EF4-FFF2-40B4-BE49-F238E27FC236}">
                <a16:creationId xmlns:a16="http://schemas.microsoft.com/office/drawing/2014/main" id="{56B06662-BBC9-4439-9E12-2189943C1A7B}"/>
              </a:ext>
            </a:extLst>
          </p:cNvPr>
          <p:cNvSpPr/>
          <p:nvPr/>
        </p:nvSpPr>
        <p:spPr>
          <a:xfrm>
            <a:off x="262575" y="7175593"/>
            <a:ext cx="158436" cy="173525"/>
          </a:xfrm>
          <a:prstGeom prst="rect">
            <a:avLst/>
          </a:prstGeom>
          <a:solidFill>
            <a:srgbClr val="B839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48416EA0-C25B-4FBB-BA74-3BE5172E0361}"/>
              </a:ext>
            </a:extLst>
          </p:cNvPr>
          <p:cNvSpPr/>
          <p:nvPr/>
        </p:nvSpPr>
        <p:spPr>
          <a:xfrm>
            <a:off x="276951" y="7454741"/>
            <a:ext cx="158436" cy="173525"/>
          </a:xfrm>
          <a:prstGeom prst="rect">
            <a:avLst/>
          </a:prstGeom>
          <a:solidFill>
            <a:srgbClr val="7DDC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83BCFF"/>
              </a:solidFill>
              <a:cs typeface="Calibri"/>
            </a:endParaRPr>
          </a:p>
        </p:txBody>
      </p:sp>
      <p:sp>
        <p:nvSpPr>
          <p:cNvPr id="15" name="TextBox 14">
            <a:extLst>
              <a:ext uri="{FF2B5EF4-FFF2-40B4-BE49-F238E27FC236}">
                <a16:creationId xmlns:a16="http://schemas.microsoft.com/office/drawing/2014/main" id="{0F1D0FF4-1F9C-4A5D-A195-063E932F762E}"/>
              </a:ext>
            </a:extLst>
          </p:cNvPr>
          <p:cNvSpPr txBox="1"/>
          <p:nvPr/>
        </p:nvSpPr>
        <p:spPr>
          <a:xfrm>
            <a:off x="765029" y="5821874"/>
            <a:ext cx="2018923" cy="6976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400" dirty="0">
                <a:solidFill>
                  <a:schemeClr val="tx1">
                    <a:lumMod val="75000"/>
                    <a:lumOff val="25000"/>
                  </a:schemeClr>
                </a:solidFill>
                <a:latin typeface="Century Gothic"/>
                <a:cs typeface="Calibri"/>
              </a:rPr>
              <a:t>Interview Scheduled</a:t>
            </a:r>
          </a:p>
          <a:p>
            <a:pPr>
              <a:lnSpc>
                <a:spcPct val="150000"/>
              </a:lnSpc>
            </a:pPr>
            <a:r>
              <a:rPr lang="en-US" sz="1400" dirty="0">
                <a:solidFill>
                  <a:schemeClr val="tx1">
                    <a:lumMod val="75000"/>
                    <a:lumOff val="25000"/>
                  </a:schemeClr>
                </a:solidFill>
                <a:latin typeface="Century Gothic"/>
                <a:cs typeface="Calibri"/>
              </a:rPr>
              <a:t>No interview</a:t>
            </a:r>
          </a:p>
        </p:txBody>
      </p:sp>
      <p:sp>
        <p:nvSpPr>
          <p:cNvPr id="16" name="Rectangle 15">
            <a:extLst>
              <a:ext uri="{FF2B5EF4-FFF2-40B4-BE49-F238E27FC236}">
                <a16:creationId xmlns:a16="http://schemas.microsoft.com/office/drawing/2014/main" id="{76F3E5D3-8079-40CB-8433-326FB7ED2A9B}"/>
              </a:ext>
            </a:extLst>
          </p:cNvPr>
          <p:cNvSpPr/>
          <p:nvPr/>
        </p:nvSpPr>
        <p:spPr>
          <a:xfrm>
            <a:off x="463857" y="6235391"/>
            <a:ext cx="244701" cy="259789"/>
          </a:xfrm>
          <a:prstGeom prst="rect">
            <a:avLst/>
          </a:prstGeom>
          <a:solidFill>
            <a:srgbClr val="ECC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9CCEF7AD-3B2C-4D58-A87F-B01B484BD9B7}"/>
              </a:ext>
            </a:extLst>
          </p:cNvPr>
          <p:cNvSpPr txBox="1"/>
          <p:nvPr/>
        </p:nvSpPr>
        <p:spPr>
          <a:xfrm>
            <a:off x="84028" y="1147098"/>
            <a:ext cx="3044982" cy="45518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b="1" dirty="0">
                <a:solidFill>
                  <a:srgbClr val="3F3F3F"/>
                </a:solidFill>
                <a:latin typeface="Century Gothic"/>
                <a:cs typeface="Calibri"/>
              </a:rPr>
              <a:t>Outreach Success Rate</a:t>
            </a:r>
          </a:p>
        </p:txBody>
      </p:sp>
      <p:sp>
        <p:nvSpPr>
          <p:cNvPr id="25" name="TextBox 24">
            <a:extLst>
              <a:ext uri="{FF2B5EF4-FFF2-40B4-BE49-F238E27FC236}">
                <a16:creationId xmlns:a16="http://schemas.microsoft.com/office/drawing/2014/main" id="{E355D7F0-3F5F-426F-B89F-8E178BBCB8D0}"/>
              </a:ext>
            </a:extLst>
          </p:cNvPr>
          <p:cNvSpPr txBox="1"/>
          <p:nvPr/>
        </p:nvSpPr>
        <p:spPr>
          <a:xfrm>
            <a:off x="9898747" y="2141480"/>
            <a:ext cx="610886" cy="7036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en-US" sz="1400" dirty="0">
                <a:solidFill>
                  <a:srgbClr val="FFFFFF"/>
                </a:solidFill>
                <a:latin typeface="Century Gothic"/>
                <a:cs typeface="Calibri"/>
              </a:rPr>
              <a:t>Yes</a:t>
            </a:r>
          </a:p>
          <a:p>
            <a:pPr algn="ctr">
              <a:lnSpc>
                <a:spcPct val="150000"/>
              </a:lnSpc>
            </a:pPr>
            <a:r>
              <a:rPr lang="en-US" sz="1400" dirty="0">
                <a:solidFill>
                  <a:srgbClr val="FFFFFF"/>
                </a:solidFill>
                <a:latin typeface="Century Gothic"/>
                <a:cs typeface="Calibri"/>
              </a:rPr>
              <a:t>50%</a:t>
            </a:r>
            <a:endParaRPr lang="en-US" dirty="0">
              <a:cs typeface="Calibri" panose="020F0502020204030204"/>
            </a:endParaRPr>
          </a:p>
        </p:txBody>
      </p:sp>
      <p:sp>
        <p:nvSpPr>
          <p:cNvPr id="30" name="TextBox 29">
            <a:extLst>
              <a:ext uri="{FF2B5EF4-FFF2-40B4-BE49-F238E27FC236}">
                <a16:creationId xmlns:a16="http://schemas.microsoft.com/office/drawing/2014/main" id="{31B7562D-4B22-444C-86B9-5AEA01FA8044}"/>
              </a:ext>
            </a:extLst>
          </p:cNvPr>
          <p:cNvSpPr txBox="1"/>
          <p:nvPr/>
        </p:nvSpPr>
        <p:spPr>
          <a:xfrm>
            <a:off x="10948292" y="2141479"/>
            <a:ext cx="610886" cy="7036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en-US" sz="1400" dirty="0">
                <a:solidFill>
                  <a:srgbClr val="FFFFFF"/>
                </a:solidFill>
                <a:latin typeface="Century Gothic"/>
                <a:cs typeface="Calibri"/>
              </a:rPr>
              <a:t>No</a:t>
            </a:r>
          </a:p>
          <a:p>
            <a:pPr algn="ctr">
              <a:lnSpc>
                <a:spcPct val="150000"/>
              </a:lnSpc>
            </a:pPr>
            <a:r>
              <a:rPr lang="en-US" sz="1400" dirty="0">
                <a:solidFill>
                  <a:srgbClr val="FFFFFF"/>
                </a:solidFill>
                <a:latin typeface="Century Gothic"/>
                <a:cs typeface="Calibri"/>
              </a:rPr>
              <a:t>50%</a:t>
            </a:r>
            <a:endParaRPr lang="en-US" dirty="0">
              <a:cs typeface="Calibri" panose="020F0502020204030204"/>
            </a:endParaRPr>
          </a:p>
        </p:txBody>
      </p:sp>
      <p:sp>
        <p:nvSpPr>
          <p:cNvPr id="32" name="TextBox 31">
            <a:extLst>
              <a:ext uri="{FF2B5EF4-FFF2-40B4-BE49-F238E27FC236}">
                <a16:creationId xmlns:a16="http://schemas.microsoft.com/office/drawing/2014/main" id="{7BA92095-0384-4B40-9F3F-E15E7E2E2091}"/>
              </a:ext>
            </a:extLst>
          </p:cNvPr>
          <p:cNvSpPr txBox="1"/>
          <p:nvPr/>
        </p:nvSpPr>
        <p:spPr>
          <a:xfrm rot="16200000">
            <a:off x="1386062" y="3498241"/>
            <a:ext cx="3044982" cy="4628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en-US" dirty="0">
                <a:solidFill>
                  <a:srgbClr val="3F3F3F"/>
                </a:solidFill>
                <a:latin typeface="Century Gothic"/>
                <a:cs typeface="Calibri"/>
              </a:rPr>
              <a:t>Frequency</a:t>
            </a:r>
            <a:endParaRPr lang="en-US" dirty="0">
              <a:solidFill>
                <a:srgbClr val="3F3F3F"/>
              </a:solidFill>
              <a:cs typeface="Calibri" panose="020F0502020204030204"/>
            </a:endParaRPr>
          </a:p>
        </p:txBody>
      </p:sp>
      <p:sp>
        <p:nvSpPr>
          <p:cNvPr id="33" name="TextBox 32">
            <a:extLst>
              <a:ext uri="{FF2B5EF4-FFF2-40B4-BE49-F238E27FC236}">
                <a16:creationId xmlns:a16="http://schemas.microsoft.com/office/drawing/2014/main" id="{4872C4C2-BFD9-4F0E-8E22-4932BD7266B5}"/>
              </a:ext>
            </a:extLst>
          </p:cNvPr>
          <p:cNvSpPr txBox="1"/>
          <p:nvPr/>
        </p:nvSpPr>
        <p:spPr>
          <a:xfrm>
            <a:off x="664723" y="2018944"/>
            <a:ext cx="1473527" cy="7909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en-US" sz="1600" dirty="0">
                <a:solidFill>
                  <a:srgbClr val="FFFFFF"/>
                </a:solidFill>
                <a:latin typeface="Century Gothic"/>
                <a:cs typeface="Calibri"/>
              </a:rPr>
              <a:t>No Response</a:t>
            </a:r>
          </a:p>
          <a:p>
            <a:pPr algn="ctr">
              <a:lnSpc>
                <a:spcPct val="150000"/>
              </a:lnSpc>
            </a:pPr>
            <a:r>
              <a:rPr lang="en-US" sz="1600" dirty="0">
                <a:solidFill>
                  <a:srgbClr val="FFFFFF"/>
                </a:solidFill>
                <a:latin typeface="Century Gothic"/>
                <a:cs typeface="Calibri"/>
              </a:rPr>
              <a:t>57%</a:t>
            </a:r>
            <a:endParaRPr lang="en-US" sz="1600" dirty="0">
              <a:cs typeface="Calibri" panose="020F0502020204030204"/>
            </a:endParaRPr>
          </a:p>
        </p:txBody>
      </p:sp>
      <p:sp>
        <p:nvSpPr>
          <p:cNvPr id="34" name="TextBox 33">
            <a:extLst>
              <a:ext uri="{FF2B5EF4-FFF2-40B4-BE49-F238E27FC236}">
                <a16:creationId xmlns:a16="http://schemas.microsoft.com/office/drawing/2014/main" id="{706950F7-AB39-4372-A883-9D2FA3064893}"/>
              </a:ext>
            </a:extLst>
          </p:cNvPr>
          <p:cNvSpPr txBox="1"/>
          <p:nvPr/>
        </p:nvSpPr>
        <p:spPr>
          <a:xfrm>
            <a:off x="652999" y="3085523"/>
            <a:ext cx="1473527" cy="7909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en-US" sz="1600" dirty="0">
                <a:solidFill>
                  <a:srgbClr val="FFFFFF"/>
                </a:solidFill>
                <a:latin typeface="Century Gothic"/>
                <a:cs typeface="Calibri"/>
              </a:rPr>
              <a:t>Responded</a:t>
            </a:r>
          </a:p>
          <a:p>
            <a:pPr algn="ctr">
              <a:lnSpc>
                <a:spcPct val="150000"/>
              </a:lnSpc>
            </a:pPr>
            <a:r>
              <a:rPr lang="en-US" sz="1600" dirty="0">
                <a:solidFill>
                  <a:srgbClr val="FFFFFF"/>
                </a:solidFill>
                <a:latin typeface="Century Gothic"/>
                <a:cs typeface="Calibri"/>
              </a:rPr>
              <a:t>43%</a:t>
            </a:r>
            <a:endParaRPr lang="en-US" sz="1600" dirty="0">
              <a:cs typeface="Calibri" panose="020F0502020204030204"/>
            </a:endParaRPr>
          </a:p>
        </p:txBody>
      </p:sp>
      <p:pic>
        <p:nvPicPr>
          <p:cNvPr id="4" name="Picture 4" descr="Chart, pie chart&#10;&#10;Description automatically generated">
            <a:extLst>
              <a:ext uri="{FF2B5EF4-FFF2-40B4-BE49-F238E27FC236}">
                <a16:creationId xmlns:a16="http://schemas.microsoft.com/office/drawing/2014/main" id="{7ACC8FB7-D609-4F06-964C-8C34060A57D2}"/>
              </a:ext>
            </a:extLst>
          </p:cNvPr>
          <p:cNvPicPr>
            <a:picLocks noChangeAspect="1"/>
          </p:cNvPicPr>
          <p:nvPr/>
        </p:nvPicPr>
        <p:blipFill rotWithShape="1">
          <a:blip r:embed="rId5"/>
          <a:srcRect l="26457" t="7438" r="24826" b="7438"/>
          <a:stretch/>
        </p:blipFill>
        <p:spPr>
          <a:xfrm>
            <a:off x="588382" y="4273324"/>
            <a:ext cx="1739381" cy="1614163"/>
          </a:xfrm>
          <a:prstGeom prst="rect">
            <a:avLst/>
          </a:prstGeom>
        </p:spPr>
      </p:pic>
      <p:cxnSp>
        <p:nvCxnSpPr>
          <p:cNvPr id="2" name="Straight Arrow Connector 1">
            <a:extLst>
              <a:ext uri="{FF2B5EF4-FFF2-40B4-BE49-F238E27FC236}">
                <a16:creationId xmlns:a16="http://schemas.microsoft.com/office/drawing/2014/main" id="{2C108ECA-8BC5-42EA-B370-5DA0CB047A3B}"/>
              </a:ext>
            </a:extLst>
          </p:cNvPr>
          <p:cNvCxnSpPr>
            <a:cxnSpLocks/>
          </p:cNvCxnSpPr>
          <p:nvPr/>
        </p:nvCxnSpPr>
        <p:spPr>
          <a:xfrm>
            <a:off x="210798" y="3147897"/>
            <a:ext cx="474313" cy="2103268"/>
          </a:xfrm>
          <a:prstGeom prst="straightConnector1">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7D500B10-157D-4AAE-87C3-E056CDBDD103}"/>
              </a:ext>
            </a:extLst>
          </p:cNvPr>
          <p:cNvCxnSpPr>
            <a:cxnSpLocks/>
          </p:cNvCxnSpPr>
          <p:nvPr/>
        </p:nvCxnSpPr>
        <p:spPr>
          <a:xfrm flipH="1">
            <a:off x="2159478" y="3144328"/>
            <a:ext cx="402564" cy="2012829"/>
          </a:xfrm>
          <a:prstGeom prst="straightConnector1">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C2FE262D-84AA-4094-96DB-D4DB9C33AA74}"/>
              </a:ext>
            </a:extLst>
          </p:cNvPr>
          <p:cNvSpPr/>
          <p:nvPr/>
        </p:nvSpPr>
        <p:spPr>
          <a:xfrm>
            <a:off x="3091468" y="550606"/>
            <a:ext cx="9044598" cy="9329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36" name="Rectangle 35">
            <a:extLst>
              <a:ext uri="{FF2B5EF4-FFF2-40B4-BE49-F238E27FC236}">
                <a16:creationId xmlns:a16="http://schemas.microsoft.com/office/drawing/2014/main" id="{0C92470A-42F0-4108-B69C-98FE8BC7A8BB}"/>
              </a:ext>
            </a:extLst>
          </p:cNvPr>
          <p:cNvSpPr/>
          <p:nvPr/>
        </p:nvSpPr>
        <p:spPr>
          <a:xfrm>
            <a:off x="463856" y="5904479"/>
            <a:ext cx="244701" cy="259789"/>
          </a:xfrm>
          <a:prstGeom prst="rect">
            <a:avLst/>
          </a:prstGeom>
          <a:solidFill>
            <a:srgbClr val="85B7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B0FBEB3E-56B4-4F6D-8685-994DEA4375C4}"/>
              </a:ext>
            </a:extLst>
          </p:cNvPr>
          <p:cNvSpPr txBox="1"/>
          <p:nvPr/>
        </p:nvSpPr>
        <p:spPr>
          <a:xfrm>
            <a:off x="9209066" y="383735"/>
            <a:ext cx="292734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rgbClr val="3F3F3F"/>
                </a:solidFill>
                <a:latin typeface="Century Gothic"/>
                <a:cs typeface="Calibri"/>
              </a:rPr>
              <a:t>Prior Experience with Mapping Software and/or Satellite Imagery</a:t>
            </a:r>
          </a:p>
        </p:txBody>
      </p:sp>
      <p:sp>
        <p:nvSpPr>
          <p:cNvPr id="29" name="TextBox 28">
            <a:extLst>
              <a:ext uri="{FF2B5EF4-FFF2-40B4-BE49-F238E27FC236}">
                <a16:creationId xmlns:a16="http://schemas.microsoft.com/office/drawing/2014/main" id="{BA73DF84-4502-4EA3-BD7F-A669655563EF}"/>
              </a:ext>
            </a:extLst>
          </p:cNvPr>
          <p:cNvSpPr txBox="1"/>
          <p:nvPr/>
        </p:nvSpPr>
        <p:spPr>
          <a:xfrm>
            <a:off x="3935429" y="1015084"/>
            <a:ext cx="6063703" cy="4628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en-US" b="1" dirty="0">
                <a:solidFill>
                  <a:srgbClr val="3F3F3F"/>
                </a:solidFill>
                <a:latin typeface="Century Gothic"/>
                <a:cs typeface="Calibri"/>
              </a:rPr>
              <a:t>Disaster Types</a:t>
            </a:r>
            <a:endParaRPr lang="en-US" b="1" dirty="0">
              <a:solidFill>
                <a:srgbClr val="3F3F3F"/>
              </a:solidFill>
              <a:cs typeface="Calibri"/>
            </a:endParaRPr>
          </a:p>
        </p:txBody>
      </p:sp>
      <p:sp>
        <p:nvSpPr>
          <p:cNvPr id="67" name="Rectangle 66">
            <a:extLst>
              <a:ext uri="{FF2B5EF4-FFF2-40B4-BE49-F238E27FC236}">
                <a16:creationId xmlns:a16="http://schemas.microsoft.com/office/drawing/2014/main" id="{0831669F-00E0-4EE3-A155-9594C62A14D4}"/>
              </a:ext>
            </a:extLst>
          </p:cNvPr>
          <p:cNvSpPr/>
          <p:nvPr/>
        </p:nvSpPr>
        <p:spPr>
          <a:xfrm>
            <a:off x="3217604" y="5479024"/>
            <a:ext cx="8884177" cy="3083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51" name="TextBox 50">
            <a:extLst>
              <a:ext uri="{FF2B5EF4-FFF2-40B4-BE49-F238E27FC236}">
                <a16:creationId xmlns:a16="http://schemas.microsoft.com/office/drawing/2014/main" id="{D7F80DF8-70C7-43FF-8206-1645C03CFAAE}"/>
              </a:ext>
            </a:extLst>
          </p:cNvPr>
          <p:cNvSpPr txBox="1"/>
          <p:nvPr/>
        </p:nvSpPr>
        <p:spPr>
          <a:xfrm rot="19560000">
            <a:off x="3218158" y="5594109"/>
            <a:ext cx="854357" cy="3745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lnSpc>
                <a:spcPct val="150000"/>
              </a:lnSpc>
            </a:pPr>
            <a:r>
              <a:rPr lang="en-US" sz="1400" dirty="0">
                <a:solidFill>
                  <a:schemeClr val="tx1">
                    <a:lumMod val="75000"/>
                    <a:lumOff val="25000"/>
                  </a:schemeClr>
                </a:solidFill>
                <a:latin typeface="Century Gothic"/>
                <a:cs typeface="Calibri"/>
              </a:rPr>
              <a:t>Other</a:t>
            </a:r>
          </a:p>
        </p:txBody>
      </p:sp>
      <p:sp>
        <p:nvSpPr>
          <p:cNvPr id="52" name="TextBox 51">
            <a:extLst>
              <a:ext uri="{FF2B5EF4-FFF2-40B4-BE49-F238E27FC236}">
                <a16:creationId xmlns:a16="http://schemas.microsoft.com/office/drawing/2014/main" id="{1C0BD418-8C04-4462-A91A-9CA79C9EE2B8}"/>
              </a:ext>
            </a:extLst>
          </p:cNvPr>
          <p:cNvSpPr txBox="1"/>
          <p:nvPr/>
        </p:nvSpPr>
        <p:spPr>
          <a:xfrm rot="19560000">
            <a:off x="3764498" y="5593601"/>
            <a:ext cx="854357" cy="38048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lnSpc>
                <a:spcPct val="150000"/>
              </a:lnSpc>
            </a:pPr>
            <a:r>
              <a:rPr lang="en-US" sz="1400" dirty="0">
                <a:solidFill>
                  <a:schemeClr val="tx1">
                    <a:lumMod val="75000"/>
                    <a:lumOff val="25000"/>
                  </a:schemeClr>
                </a:solidFill>
                <a:latin typeface="Century Gothic"/>
                <a:cs typeface="Calibri"/>
              </a:rPr>
              <a:t>Floods</a:t>
            </a:r>
            <a:endParaRPr lang="en-US" dirty="0">
              <a:solidFill>
                <a:schemeClr val="tx1">
                  <a:lumMod val="75000"/>
                  <a:lumOff val="25000"/>
                </a:schemeClr>
              </a:solidFill>
            </a:endParaRPr>
          </a:p>
        </p:txBody>
      </p:sp>
      <p:sp>
        <p:nvSpPr>
          <p:cNvPr id="53" name="TextBox 1">
            <a:extLst>
              <a:ext uri="{FF2B5EF4-FFF2-40B4-BE49-F238E27FC236}">
                <a16:creationId xmlns:a16="http://schemas.microsoft.com/office/drawing/2014/main" id="{C5442E64-95B2-43C3-817F-5B26F43C30F1}"/>
              </a:ext>
            </a:extLst>
          </p:cNvPr>
          <p:cNvSpPr txBox="1"/>
          <p:nvPr/>
        </p:nvSpPr>
        <p:spPr>
          <a:xfrm rot="19560000">
            <a:off x="4085936" y="5673997"/>
            <a:ext cx="1141904" cy="38048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50000"/>
              </a:lnSpc>
            </a:pPr>
            <a:r>
              <a:rPr lang="en-US" sz="1400" dirty="0">
                <a:solidFill>
                  <a:schemeClr val="tx1">
                    <a:lumMod val="75000"/>
                    <a:lumOff val="25000"/>
                  </a:schemeClr>
                </a:solidFill>
                <a:latin typeface="Century Gothic"/>
                <a:cs typeface="Calibri"/>
              </a:rPr>
              <a:t>Hurricanes</a:t>
            </a:r>
            <a:endParaRPr lang="en-US" dirty="0">
              <a:solidFill>
                <a:schemeClr val="tx1">
                  <a:lumMod val="75000"/>
                  <a:lumOff val="25000"/>
                </a:schemeClr>
              </a:solidFill>
            </a:endParaRPr>
          </a:p>
        </p:txBody>
      </p:sp>
      <p:sp>
        <p:nvSpPr>
          <p:cNvPr id="54" name="TextBox 1">
            <a:extLst>
              <a:ext uri="{FF2B5EF4-FFF2-40B4-BE49-F238E27FC236}">
                <a16:creationId xmlns:a16="http://schemas.microsoft.com/office/drawing/2014/main" id="{87029E37-6F22-464E-807E-D8F5948DF59C}"/>
              </a:ext>
            </a:extLst>
          </p:cNvPr>
          <p:cNvSpPr txBox="1"/>
          <p:nvPr/>
        </p:nvSpPr>
        <p:spPr>
          <a:xfrm rot="19560000">
            <a:off x="4589024" y="5746355"/>
            <a:ext cx="1400696" cy="38048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50000"/>
              </a:lnSpc>
            </a:pPr>
            <a:r>
              <a:rPr lang="en-US" sz="1400" dirty="0">
                <a:solidFill>
                  <a:schemeClr val="tx1">
                    <a:lumMod val="75000"/>
                    <a:lumOff val="25000"/>
                  </a:schemeClr>
                </a:solidFill>
                <a:latin typeface="Century Gothic"/>
                <a:cs typeface="Calibri"/>
              </a:rPr>
              <a:t>Severe Storms</a:t>
            </a:r>
            <a:endParaRPr lang="en-US" dirty="0">
              <a:solidFill>
                <a:schemeClr val="tx1">
                  <a:lumMod val="75000"/>
                  <a:lumOff val="25000"/>
                </a:schemeClr>
              </a:solidFill>
            </a:endParaRPr>
          </a:p>
        </p:txBody>
      </p:sp>
      <p:sp>
        <p:nvSpPr>
          <p:cNvPr id="55" name="TextBox 1">
            <a:extLst>
              <a:ext uri="{FF2B5EF4-FFF2-40B4-BE49-F238E27FC236}">
                <a16:creationId xmlns:a16="http://schemas.microsoft.com/office/drawing/2014/main" id="{424D22DA-AC57-4BB0-A895-12C96884B2C7}"/>
              </a:ext>
            </a:extLst>
          </p:cNvPr>
          <p:cNvSpPr txBox="1"/>
          <p:nvPr/>
        </p:nvSpPr>
        <p:spPr>
          <a:xfrm rot="19560000">
            <a:off x="5053367" y="5833390"/>
            <a:ext cx="1616357" cy="38048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50000"/>
              </a:lnSpc>
            </a:pPr>
            <a:r>
              <a:rPr lang="en-US" sz="1400" dirty="0">
                <a:solidFill>
                  <a:schemeClr val="tx1">
                    <a:lumMod val="75000"/>
                    <a:lumOff val="25000"/>
                  </a:schemeClr>
                </a:solidFill>
                <a:latin typeface="Century Gothic"/>
                <a:cs typeface="Calibri"/>
              </a:rPr>
              <a:t>Coastal Hazards</a:t>
            </a:r>
            <a:endParaRPr lang="en-US" dirty="0">
              <a:solidFill>
                <a:schemeClr val="tx1">
                  <a:lumMod val="75000"/>
                  <a:lumOff val="25000"/>
                </a:schemeClr>
              </a:solidFill>
            </a:endParaRPr>
          </a:p>
        </p:txBody>
      </p:sp>
      <p:sp>
        <p:nvSpPr>
          <p:cNvPr id="57" name="TextBox 1">
            <a:extLst>
              <a:ext uri="{FF2B5EF4-FFF2-40B4-BE49-F238E27FC236}">
                <a16:creationId xmlns:a16="http://schemas.microsoft.com/office/drawing/2014/main" id="{A69EEC6F-8890-48DF-8ED4-BE8C476AD16D}"/>
              </a:ext>
            </a:extLst>
          </p:cNvPr>
          <p:cNvSpPr txBox="1"/>
          <p:nvPr/>
        </p:nvSpPr>
        <p:spPr>
          <a:xfrm rot="19560000">
            <a:off x="5978247" y="5735603"/>
            <a:ext cx="1314433" cy="38048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50000"/>
              </a:lnSpc>
            </a:pPr>
            <a:r>
              <a:rPr lang="en-US" sz="1400" dirty="0">
                <a:solidFill>
                  <a:schemeClr val="tx1">
                    <a:lumMod val="75000"/>
                    <a:lumOff val="25000"/>
                  </a:schemeClr>
                </a:solidFill>
                <a:latin typeface="Century Gothic"/>
                <a:cs typeface="Calibri"/>
              </a:rPr>
              <a:t>Tornadoes</a:t>
            </a:r>
            <a:endParaRPr lang="en-US" dirty="0">
              <a:solidFill>
                <a:schemeClr val="tx1">
                  <a:lumMod val="75000"/>
                  <a:lumOff val="25000"/>
                </a:schemeClr>
              </a:solidFill>
            </a:endParaRPr>
          </a:p>
        </p:txBody>
      </p:sp>
      <p:sp>
        <p:nvSpPr>
          <p:cNvPr id="58" name="TextBox 1">
            <a:extLst>
              <a:ext uri="{FF2B5EF4-FFF2-40B4-BE49-F238E27FC236}">
                <a16:creationId xmlns:a16="http://schemas.microsoft.com/office/drawing/2014/main" id="{3D38BCF8-1376-47EF-9F01-74753A65CC71}"/>
              </a:ext>
            </a:extLst>
          </p:cNvPr>
          <p:cNvSpPr txBox="1"/>
          <p:nvPr/>
        </p:nvSpPr>
        <p:spPr>
          <a:xfrm rot="19560000">
            <a:off x="9842489" y="5843017"/>
            <a:ext cx="2033300" cy="38048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50000"/>
              </a:lnSpc>
            </a:pPr>
            <a:r>
              <a:rPr lang="en-US" sz="1400" dirty="0">
                <a:solidFill>
                  <a:schemeClr val="tx1">
                    <a:lumMod val="75000"/>
                    <a:lumOff val="25000"/>
                  </a:schemeClr>
                </a:solidFill>
                <a:latin typeface="Century Gothic"/>
                <a:cs typeface="Calibri"/>
              </a:rPr>
              <a:t>Landslides/Mudslides</a:t>
            </a:r>
            <a:endParaRPr lang="en-US" dirty="0">
              <a:solidFill>
                <a:schemeClr val="tx1">
                  <a:lumMod val="75000"/>
                  <a:lumOff val="25000"/>
                </a:schemeClr>
              </a:solidFill>
              <a:cs typeface="Calibri"/>
            </a:endParaRPr>
          </a:p>
        </p:txBody>
      </p:sp>
      <p:sp>
        <p:nvSpPr>
          <p:cNvPr id="59" name="TextBox 1">
            <a:extLst>
              <a:ext uri="{FF2B5EF4-FFF2-40B4-BE49-F238E27FC236}">
                <a16:creationId xmlns:a16="http://schemas.microsoft.com/office/drawing/2014/main" id="{02A7C26C-8560-44E0-A4C2-EA213AAB15FC}"/>
              </a:ext>
            </a:extLst>
          </p:cNvPr>
          <p:cNvSpPr txBox="1"/>
          <p:nvPr/>
        </p:nvSpPr>
        <p:spPr>
          <a:xfrm rot="19560000">
            <a:off x="6552676" y="5735603"/>
            <a:ext cx="1314433" cy="38048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50000"/>
              </a:lnSpc>
            </a:pPr>
            <a:r>
              <a:rPr lang="en-US" sz="1400" dirty="0">
                <a:solidFill>
                  <a:schemeClr val="tx1">
                    <a:lumMod val="75000"/>
                    <a:lumOff val="25000"/>
                  </a:schemeClr>
                </a:solidFill>
                <a:latin typeface="Century Gothic"/>
                <a:cs typeface="Calibri"/>
              </a:rPr>
              <a:t>Wildfires</a:t>
            </a:r>
            <a:endParaRPr lang="en-US" dirty="0">
              <a:solidFill>
                <a:schemeClr val="tx1">
                  <a:lumMod val="75000"/>
                  <a:lumOff val="25000"/>
                </a:schemeClr>
              </a:solidFill>
            </a:endParaRPr>
          </a:p>
        </p:txBody>
      </p:sp>
      <p:sp>
        <p:nvSpPr>
          <p:cNvPr id="60" name="TextBox 1">
            <a:extLst>
              <a:ext uri="{FF2B5EF4-FFF2-40B4-BE49-F238E27FC236}">
                <a16:creationId xmlns:a16="http://schemas.microsoft.com/office/drawing/2014/main" id="{073002F8-4E82-4B9B-B8D6-4C0787EA606B}"/>
              </a:ext>
            </a:extLst>
          </p:cNvPr>
          <p:cNvSpPr txBox="1"/>
          <p:nvPr/>
        </p:nvSpPr>
        <p:spPr>
          <a:xfrm rot="19560000">
            <a:off x="7171873" y="5748972"/>
            <a:ext cx="1314433" cy="38048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50000"/>
              </a:lnSpc>
            </a:pPr>
            <a:r>
              <a:rPr lang="en-US" sz="1400" dirty="0">
                <a:solidFill>
                  <a:schemeClr val="tx1">
                    <a:lumMod val="75000"/>
                    <a:lumOff val="25000"/>
                  </a:schemeClr>
                </a:solidFill>
                <a:latin typeface="Century Gothic"/>
                <a:cs typeface="Calibri"/>
              </a:rPr>
              <a:t>Drought</a:t>
            </a:r>
            <a:endParaRPr lang="en-US" dirty="0">
              <a:solidFill>
                <a:schemeClr val="tx1">
                  <a:lumMod val="75000"/>
                  <a:lumOff val="25000"/>
                </a:schemeClr>
              </a:solidFill>
            </a:endParaRPr>
          </a:p>
        </p:txBody>
      </p:sp>
      <p:sp>
        <p:nvSpPr>
          <p:cNvPr id="61" name="TextBox 1">
            <a:extLst>
              <a:ext uri="{FF2B5EF4-FFF2-40B4-BE49-F238E27FC236}">
                <a16:creationId xmlns:a16="http://schemas.microsoft.com/office/drawing/2014/main" id="{3021CA2A-2215-4DE1-BB90-AAA1A009EE75}"/>
              </a:ext>
            </a:extLst>
          </p:cNvPr>
          <p:cNvSpPr txBox="1"/>
          <p:nvPr/>
        </p:nvSpPr>
        <p:spPr>
          <a:xfrm rot="19560000">
            <a:off x="7706646" y="5758414"/>
            <a:ext cx="1443829" cy="38048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50000"/>
              </a:lnSpc>
            </a:pPr>
            <a:r>
              <a:rPr lang="en-US" sz="1400" dirty="0">
                <a:solidFill>
                  <a:schemeClr val="tx1">
                    <a:lumMod val="75000"/>
                    <a:lumOff val="25000"/>
                  </a:schemeClr>
                </a:solidFill>
                <a:latin typeface="Century Gothic"/>
                <a:cs typeface="Calibri"/>
              </a:rPr>
              <a:t>Extreme Heat</a:t>
            </a:r>
            <a:endParaRPr lang="en-US" dirty="0">
              <a:solidFill>
                <a:schemeClr val="tx1">
                  <a:lumMod val="75000"/>
                  <a:lumOff val="25000"/>
                </a:schemeClr>
              </a:solidFill>
            </a:endParaRPr>
          </a:p>
        </p:txBody>
      </p:sp>
      <p:sp>
        <p:nvSpPr>
          <p:cNvPr id="62" name="TextBox 1">
            <a:extLst>
              <a:ext uri="{FF2B5EF4-FFF2-40B4-BE49-F238E27FC236}">
                <a16:creationId xmlns:a16="http://schemas.microsoft.com/office/drawing/2014/main" id="{B3EAC9D0-62FC-4C63-87C8-DD87F089C10C}"/>
              </a:ext>
            </a:extLst>
          </p:cNvPr>
          <p:cNvSpPr txBox="1"/>
          <p:nvPr/>
        </p:nvSpPr>
        <p:spPr>
          <a:xfrm rot="19560000">
            <a:off x="8398848" y="5758414"/>
            <a:ext cx="1443829" cy="38048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50000"/>
              </a:lnSpc>
            </a:pPr>
            <a:r>
              <a:rPr lang="en-US" sz="1400" dirty="0">
                <a:solidFill>
                  <a:schemeClr val="tx1">
                    <a:lumMod val="75000"/>
                    <a:lumOff val="25000"/>
                  </a:schemeClr>
                </a:solidFill>
                <a:latin typeface="Century Gothic"/>
                <a:cs typeface="Calibri"/>
              </a:rPr>
              <a:t>Earthquakes</a:t>
            </a:r>
            <a:endParaRPr lang="en-US" dirty="0">
              <a:solidFill>
                <a:schemeClr val="tx1">
                  <a:lumMod val="75000"/>
                  <a:lumOff val="25000"/>
                </a:schemeClr>
              </a:solidFill>
            </a:endParaRPr>
          </a:p>
        </p:txBody>
      </p:sp>
      <p:sp>
        <p:nvSpPr>
          <p:cNvPr id="63" name="TextBox 1">
            <a:extLst>
              <a:ext uri="{FF2B5EF4-FFF2-40B4-BE49-F238E27FC236}">
                <a16:creationId xmlns:a16="http://schemas.microsoft.com/office/drawing/2014/main" id="{E5A042C2-BEB7-498A-9F34-6C6100CE705F}"/>
              </a:ext>
            </a:extLst>
          </p:cNvPr>
          <p:cNvSpPr txBox="1"/>
          <p:nvPr/>
        </p:nvSpPr>
        <p:spPr>
          <a:xfrm rot="19560000">
            <a:off x="8978523" y="5785151"/>
            <a:ext cx="1443829" cy="38048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50000"/>
              </a:lnSpc>
            </a:pPr>
            <a:r>
              <a:rPr lang="en-US" sz="1400" dirty="0">
                <a:solidFill>
                  <a:schemeClr val="tx1">
                    <a:lumMod val="75000"/>
                    <a:lumOff val="25000"/>
                  </a:schemeClr>
                </a:solidFill>
                <a:latin typeface="Century Gothic"/>
                <a:cs typeface="Calibri"/>
              </a:rPr>
              <a:t>Tsunamis</a:t>
            </a:r>
            <a:endParaRPr lang="en-US" dirty="0">
              <a:solidFill>
                <a:schemeClr val="tx1">
                  <a:lumMod val="75000"/>
                  <a:lumOff val="25000"/>
                </a:schemeClr>
              </a:solidFill>
            </a:endParaRPr>
          </a:p>
        </p:txBody>
      </p:sp>
      <p:sp>
        <p:nvSpPr>
          <p:cNvPr id="64" name="TextBox 1">
            <a:extLst>
              <a:ext uri="{FF2B5EF4-FFF2-40B4-BE49-F238E27FC236}">
                <a16:creationId xmlns:a16="http://schemas.microsoft.com/office/drawing/2014/main" id="{C7892EDC-566E-4AE5-BFF1-BD1BF8FBECEC}"/>
              </a:ext>
            </a:extLst>
          </p:cNvPr>
          <p:cNvSpPr txBox="1"/>
          <p:nvPr/>
        </p:nvSpPr>
        <p:spPr>
          <a:xfrm rot="19560000">
            <a:off x="9471287" y="5790229"/>
            <a:ext cx="1603603" cy="37452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50000"/>
              </a:lnSpc>
            </a:pPr>
            <a:r>
              <a:rPr lang="en-US" sz="1400" dirty="0">
                <a:solidFill>
                  <a:schemeClr val="tx1">
                    <a:lumMod val="75000"/>
                    <a:lumOff val="25000"/>
                  </a:schemeClr>
                </a:solidFill>
                <a:latin typeface="Century Gothic"/>
                <a:cs typeface="Calibri"/>
              </a:rPr>
              <a:t>Volcanoes</a:t>
            </a:r>
          </a:p>
        </p:txBody>
      </p:sp>
      <p:sp>
        <p:nvSpPr>
          <p:cNvPr id="68" name="Rectangle 67">
            <a:extLst>
              <a:ext uri="{FF2B5EF4-FFF2-40B4-BE49-F238E27FC236}">
                <a16:creationId xmlns:a16="http://schemas.microsoft.com/office/drawing/2014/main" id="{88D1E6E4-7909-4EDE-B41D-0656940DEE03}"/>
              </a:ext>
            </a:extLst>
          </p:cNvPr>
          <p:cNvSpPr/>
          <p:nvPr/>
        </p:nvSpPr>
        <p:spPr>
          <a:xfrm rot="5400000">
            <a:off x="9774815" y="3533917"/>
            <a:ext cx="4526071" cy="188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8">
            <a:extLst>
              <a:ext uri="{FF2B5EF4-FFF2-40B4-BE49-F238E27FC236}">
                <a16:creationId xmlns:a16="http://schemas.microsoft.com/office/drawing/2014/main" id="{95D574AB-DF11-4637-B4D7-AFFD3B768111}"/>
              </a:ext>
            </a:extLst>
          </p:cNvPr>
          <p:cNvSpPr/>
          <p:nvPr/>
        </p:nvSpPr>
        <p:spPr>
          <a:xfrm>
            <a:off x="2783992" y="911553"/>
            <a:ext cx="649232" cy="46226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38430F6B-1AB3-47E8-857E-184C5ABCCF66}"/>
              </a:ext>
            </a:extLst>
          </p:cNvPr>
          <p:cNvSpPr txBox="1"/>
          <p:nvPr/>
        </p:nvSpPr>
        <p:spPr>
          <a:xfrm rot="16200000">
            <a:off x="1493009" y="3343019"/>
            <a:ext cx="3044982" cy="4628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en-US" dirty="0">
                <a:solidFill>
                  <a:srgbClr val="3F3F3F"/>
                </a:solidFill>
                <a:latin typeface="Century Gothic"/>
                <a:cs typeface="Calibri"/>
              </a:rPr>
              <a:t>Frequency</a:t>
            </a:r>
            <a:endParaRPr lang="en-US" dirty="0">
              <a:solidFill>
                <a:srgbClr val="3F3F3F"/>
              </a:solidFill>
              <a:cs typeface="Calibri" panose="020F0502020204030204"/>
            </a:endParaRPr>
          </a:p>
        </p:txBody>
      </p:sp>
      <p:sp>
        <p:nvSpPr>
          <p:cNvPr id="22" name="TextBox 21">
            <a:extLst>
              <a:ext uri="{FF2B5EF4-FFF2-40B4-BE49-F238E27FC236}">
                <a16:creationId xmlns:a16="http://schemas.microsoft.com/office/drawing/2014/main" id="{985282CC-3772-4873-A464-EB72D91E64D5}"/>
              </a:ext>
            </a:extLst>
          </p:cNvPr>
          <p:cNvSpPr txBox="1"/>
          <p:nvPr/>
        </p:nvSpPr>
        <p:spPr>
          <a:xfrm>
            <a:off x="3240505" y="5312610"/>
            <a:ext cx="2700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0</a:t>
            </a:r>
          </a:p>
        </p:txBody>
      </p:sp>
      <p:sp>
        <p:nvSpPr>
          <p:cNvPr id="71" name="TextBox 70">
            <a:extLst>
              <a:ext uri="{FF2B5EF4-FFF2-40B4-BE49-F238E27FC236}">
                <a16:creationId xmlns:a16="http://schemas.microsoft.com/office/drawing/2014/main" id="{10716138-4981-44D2-8F07-148725ED5191}"/>
              </a:ext>
            </a:extLst>
          </p:cNvPr>
          <p:cNvSpPr txBox="1"/>
          <p:nvPr/>
        </p:nvSpPr>
        <p:spPr>
          <a:xfrm>
            <a:off x="3240504" y="4711030"/>
            <a:ext cx="2700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1</a:t>
            </a:r>
          </a:p>
        </p:txBody>
      </p:sp>
      <p:sp>
        <p:nvSpPr>
          <p:cNvPr id="72" name="TextBox 71">
            <a:extLst>
              <a:ext uri="{FF2B5EF4-FFF2-40B4-BE49-F238E27FC236}">
                <a16:creationId xmlns:a16="http://schemas.microsoft.com/office/drawing/2014/main" id="{4B93A077-058F-4B8A-8CFC-C8F9A63FC61A}"/>
              </a:ext>
            </a:extLst>
          </p:cNvPr>
          <p:cNvSpPr txBox="1"/>
          <p:nvPr/>
        </p:nvSpPr>
        <p:spPr>
          <a:xfrm>
            <a:off x="3240505" y="4109452"/>
            <a:ext cx="2700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2</a:t>
            </a:r>
          </a:p>
        </p:txBody>
      </p:sp>
      <p:sp>
        <p:nvSpPr>
          <p:cNvPr id="73" name="TextBox 72">
            <a:extLst>
              <a:ext uri="{FF2B5EF4-FFF2-40B4-BE49-F238E27FC236}">
                <a16:creationId xmlns:a16="http://schemas.microsoft.com/office/drawing/2014/main" id="{88399CFC-47C6-421E-B60E-AFB5005DD59E}"/>
              </a:ext>
            </a:extLst>
          </p:cNvPr>
          <p:cNvSpPr txBox="1"/>
          <p:nvPr/>
        </p:nvSpPr>
        <p:spPr>
          <a:xfrm>
            <a:off x="3240504" y="3481135"/>
            <a:ext cx="2700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3</a:t>
            </a:r>
          </a:p>
        </p:txBody>
      </p:sp>
      <p:sp>
        <p:nvSpPr>
          <p:cNvPr id="74" name="TextBox 73">
            <a:extLst>
              <a:ext uri="{FF2B5EF4-FFF2-40B4-BE49-F238E27FC236}">
                <a16:creationId xmlns:a16="http://schemas.microsoft.com/office/drawing/2014/main" id="{88571597-EAC1-48D0-BE01-06968CC94350}"/>
              </a:ext>
            </a:extLst>
          </p:cNvPr>
          <p:cNvSpPr txBox="1"/>
          <p:nvPr/>
        </p:nvSpPr>
        <p:spPr>
          <a:xfrm>
            <a:off x="3240504" y="2852820"/>
            <a:ext cx="2700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4</a:t>
            </a:r>
          </a:p>
        </p:txBody>
      </p:sp>
      <p:sp>
        <p:nvSpPr>
          <p:cNvPr id="75" name="TextBox 74">
            <a:extLst>
              <a:ext uri="{FF2B5EF4-FFF2-40B4-BE49-F238E27FC236}">
                <a16:creationId xmlns:a16="http://schemas.microsoft.com/office/drawing/2014/main" id="{AD1A3BD3-B23B-4488-9A36-8491361A5050}"/>
              </a:ext>
            </a:extLst>
          </p:cNvPr>
          <p:cNvSpPr txBox="1"/>
          <p:nvPr/>
        </p:nvSpPr>
        <p:spPr>
          <a:xfrm>
            <a:off x="3240505" y="2197768"/>
            <a:ext cx="2700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5</a:t>
            </a:r>
          </a:p>
        </p:txBody>
      </p:sp>
      <p:sp>
        <p:nvSpPr>
          <p:cNvPr id="76" name="TextBox 75">
            <a:extLst>
              <a:ext uri="{FF2B5EF4-FFF2-40B4-BE49-F238E27FC236}">
                <a16:creationId xmlns:a16="http://schemas.microsoft.com/office/drawing/2014/main" id="{A56AA2E5-4907-42F0-BB37-829DA69BE570}"/>
              </a:ext>
            </a:extLst>
          </p:cNvPr>
          <p:cNvSpPr txBox="1"/>
          <p:nvPr/>
        </p:nvSpPr>
        <p:spPr>
          <a:xfrm>
            <a:off x="3240504" y="1582819"/>
            <a:ext cx="2700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6</a:t>
            </a:r>
          </a:p>
        </p:txBody>
      </p:sp>
      <p:pic>
        <p:nvPicPr>
          <p:cNvPr id="10" name="Picture 10" descr="Chart, pie chart&#10;&#10;Description automatically generated">
            <a:extLst>
              <a:ext uri="{FF2B5EF4-FFF2-40B4-BE49-F238E27FC236}">
                <a16:creationId xmlns:a16="http://schemas.microsoft.com/office/drawing/2014/main" id="{2F986464-075D-4BE2-A339-3128292F876D}"/>
              </a:ext>
            </a:extLst>
          </p:cNvPr>
          <p:cNvPicPr>
            <a:picLocks noChangeAspect="1"/>
          </p:cNvPicPr>
          <p:nvPr/>
        </p:nvPicPr>
        <p:blipFill rotWithShape="1">
          <a:blip r:embed="rId6"/>
          <a:srcRect l="10796" t="2571" r="9493" b="2353"/>
          <a:stretch/>
        </p:blipFill>
        <p:spPr>
          <a:xfrm rot="10800000">
            <a:off x="9340906" y="1366238"/>
            <a:ext cx="2770850" cy="2483143"/>
          </a:xfrm>
          <a:prstGeom prst="rect">
            <a:avLst/>
          </a:prstGeom>
        </p:spPr>
      </p:pic>
      <p:sp>
        <p:nvSpPr>
          <p:cNvPr id="23" name="TextBox 22">
            <a:extLst>
              <a:ext uri="{FF2B5EF4-FFF2-40B4-BE49-F238E27FC236}">
                <a16:creationId xmlns:a16="http://schemas.microsoft.com/office/drawing/2014/main" id="{E0A642D0-D8BB-4BC8-8F34-6602DB29493D}"/>
              </a:ext>
            </a:extLst>
          </p:cNvPr>
          <p:cNvSpPr txBox="1"/>
          <p:nvPr/>
        </p:nvSpPr>
        <p:spPr>
          <a:xfrm>
            <a:off x="9916794" y="2210327"/>
            <a:ext cx="610886" cy="7909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en-US" sz="1600" dirty="0">
                <a:solidFill>
                  <a:srgbClr val="FFFFFF"/>
                </a:solidFill>
                <a:latin typeface="Century Gothic"/>
                <a:cs typeface="Calibri"/>
              </a:rPr>
              <a:t>Yes</a:t>
            </a:r>
          </a:p>
          <a:p>
            <a:pPr algn="ctr">
              <a:lnSpc>
                <a:spcPct val="150000"/>
              </a:lnSpc>
            </a:pPr>
            <a:r>
              <a:rPr lang="en-US" sz="1600" dirty="0">
                <a:solidFill>
                  <a:srgbClr val="FFFFFF"/>
                </a:solidFill>
                <a:latin typeface="Century Gothic"/>
                <a:cs typeface="Calibri"/>
              </a:rPr>
              <a:t>50%</a:t>
            </a:r>
            <a:endParaRPr lang="en-US" sz="1600" dirty="0">
              <a:cs typeface="Calibri" panose="020F0502020204030204"/>
            </a:endParaRPr>
          </a:p>
        </p:txBody>
      </p:sp>
      <p:sp>
        <p:nvSpPr>
          <p:cNvPr id="24" name="TextBox 23">
            <a:extLst>
              <a:ext uri="{FF2B5EF4-FFF2-40B4-BE49-F238E27FC236}">
                <a16:creationId xmlns:a16="http://schemas.microsoft.com/office/drawing/2014/main" id="{B9502297-373C-4654-876D-DB77AAB29BDA}"/>
              </a:ext>
            </a:extLst>
          </p:cNvPr>
          <p:cNvSpPr txBox="1"/>
          <p:nvPr/>
        </p:nvSpPr>
        <p:spPr>
          <a:xfrm>
            <a:off x="10953639" y="2210326"/>
            <a:ext cx="610886" cy="7909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en-US" sz="1600" dirty="0">
                <a:solidFill>
                  <a:srgbClr val="FFFFFF"/>
                </a:solidFill>
                <a:latin typeface="Century Gothic"/>
                <a:cs typeface="Calibri"/>
              </a:rPr>
              <a:t>No</a:t>
            </a:r>
          </a:p>
          <a:p>
            <a:pPr algn="ctr">
              <a:lnSpc>
                <a:spcPct val="150000"/>
              </a:lnSpc>
            </a:pPr>
            <a:r>
              <a:rPr lang="en-US" sz="1600" dirty="0">
                <a:solidFill>
                  <a:srgbClr val="FFFFFF"/>
                </a:solidFill>
                <a:latin typeface="Century Gothic"/>
                <a:cs typeface="Calibri"/>
              </a:rPr>
              <a:t>50%</a:t>
            </a:r>
            <a:endParaRPr lang="en-US" sz="1600" dirty="0">
              <a:cs typeface="Calibri" panose="020F0502020204030204"/>
            </a:endParaRPr>
          </a:p>
        </p:txBody>
      </p:sp>
      <p:sp>
        <p:nvSpPr>
          <p:cNvPr id="28" name="TextBox 27">
            <a:extLst>
              <a:ext uri="{FF2B5EF4-FFF2-40B4-BE49-F238E27FC236}">
                <a16:creationId xmlns:a16="http://schemas.microsoft.com/office/drawing/2014/main" id="{46B18C47-65D3-4EE6-9297-C19ABAA7D227}"/>
              </a:ext>
            </a:extLst>
          </p:cNvPr>
          <p:cNvSpPr txBox="1"/>
          <p:nvPr/>
        </p:nvSpPr>
        <p:spPr>
          <a:xfrm>
            <a:off x="1400730" y="5054347"/>
            <a:ext cx="610886" cy="4147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600" dirty="0">
                <a:solidFill>
                  <a:srgbClr val="FFFFFF"/>
                </a:solidFill>
                <a:latin typeface="Century Gothic"/>
                <a:cs typeface="Calibri"/>
              </a:rPr>
              <a:t>73%</a:t>
            </a:r>
          </a:p>
        </p:txBody>
      </p:sp>
      <p:sp>
        <p:nvSpPr>
          <p:cNvPr id="31" name="TextBox 30">
            <a:extLst>
              <a:ext uri="{FF2B5EF4-FFF2-40B4-BE49-F238E27FC236}">
                <a16:creationId xmlns:a16="http://schemas.microsoft.com/office/drawing/2014/main" id="{7490F931-8E3F-4AD1-8E1A-C2B041FD11DD}"/>
              </a:ext>
            </a:extLst>
          </p:cNvPr>
          <p:cNvSpPr txBox="1"/>
          <p:nvPr/>
        </p:nvSpPr>
        <p:spPr>
          <a:xfrm>
            <a:off x="852625" y="4599821"/>
            <a:ext cx="610886" cy="4147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600" dirty="0">
                <a:solidFill>
                  <a:srgbClr val="FFFFFF"/>
                </a:solidFill>
                <a:latin typeface="Century Gothic"/>
                <a:cs typeface="Calibri"/>
              </a:rPr>
              <a:t>27%</a:t>
            </a:r>
          </a:p>
        </p:txBody>
      </p:sp>
    </p:spTree>
    <p:extLst>
      <p:ext uri="{BB962C8B-B14F-4D97-AF65-F5344CB8AC3E}">
        <p14:creationId xmlns:p14="http://schemas.microsoft.com/office/powerpoint/2010/main" val="3612539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C25AAF9-6642-42D8-B592-7E1EA6612524}"/>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A3A50"/>
                </a:solidFill>
                <a:latin typeface="Century Gothic"/>
              </a:rPr>
              <a:t>Interview Analysis</a:t>
            </a:r>
            <a:endParaRPr lang="en-US" dirty="0"/>
          </a:p>
        </p:txBody>
      </p:sp>
      <p:grpSp>
        <p:nvGrpSpPr>
          <p:cNvPr id="7" name="Group 6">
            <a:extLst>
              <a:ext uri="{FF2B5EF4-FFF2-40B4-BE49-F238E27FC236}">
                <a16:creationId xmlns:a16="http://schemas.microsoft.com/office/drawing/2014/main" id="{83A2ED0A-2F03-42A1-A0DC-3CF0D2E0E88B}"/>
              </a:ext>
            </a:extLst>
          </p:cNvPr>
          <p:cNvGrpSpPr/>
          <p:nvPr/>
        </p:nvGrpSpPr>
        <p:grpSpPr>
          <a:xfrm>
            <a:off x="4711109" y="2377130"/>
            <a:ext cx="3022599" cy="812798"/>
            <a:chOff x="1652411" y="1381478"/>
            <a:chExt cx="4254499" cy="1066798"/>
          </a:xfrm>
        </p:grpSpPr>
        <p:sp>
          <p:nvSpPr>
            <p:cNvPr id="5" name="Rectangle: Rounded Corners 4">
              <a:extLst>
                <a:ext uri="{FF2B5EF4-FFF2-40B4-BE49-F238E27FC236}">
                  <a16:creationId xmlns:a16="http://schemas.microsoft.com/office/drawing/2014/main" id="{04001B6A-3A9F-4C31-A5AC-FEB84470AA97}"/>
                </a:ext>
              </a:extLst>
            </p:cNvPr>
            <p:cNvSpPr/>
            <p:nvPr/>
          </p:nvSpPr>
          <p:spPr>
            <a:xfrm>
              <a:off x="1779410" y="1546576"/>
              <a:ext cx="4127500" cy="901700"/>
            </a:xfrm>
            <a:prstGeom prst="roundRect">
              <a:avLst/>
            </a:prstGeom>
            <a:solidFill>
              <a:srgbClr val="767171">
                <a:alpha val="50196"/>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id="{828AA771-AFCB-4FBA-BE9B-EF8CEEABCC67}"/>
                </a:ext>
              </a:extLst>
            </p:cNvPr>
            <p:cNvSpPr/>
            <p:nvPr/>
          </p:nvSpPr>
          <p:spPr>
            <a:xfrm>
              <a:off x="1652411" y="1381478"/>
              <a:ext cx="4127500" cy="901700"/>
            </a:xfrm>
            <a:prstGeom prst="roundRect">
              <a:avLst/>
            </a:prstGeom>
            <a:solidFill>
              <a:srgbClr val="83BCFF"/>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rgbClr val="FFFFFF"/>
                  </a:solidFill>
                  <a:latin typeface="Century Gothic"/>
                  <a:ea typeface="+mn-lt"/>
                  <a:cs typeface="+mn-lt"/>
                </a:rPr>
                <a:t>Geospatial Needs</a:t>
              </a:r>
            </a:p>
          </p:txBody>
        </p:sp>
      </p:grpSp>
      <p:grpSp>
        <p:nvGrpSpPr>
          <p:cNvPr id="11" name="Group 10">
            <a:extLst>
              <a:ext uri="{FF2B5EF4-FFF2-40B4-BE49-F238E27FC236}">
                <a16:creationId xmlns:a16="http://schemas.microsoft.com/office/drawing/2014/main" id="{94DDE5A9-043C-456E-A2ED-BE92A2225170}"/>
              </a:ext>
            </a:extLst>
          </p:cNvPr>
          <p:cNvGrpSpPr/>
          <p:nvPr/>
        </p:nvGrpSpPr>
        <p:grpSpPr>
          <a:xfrm>
            <a:off x="743761" y="4018191"/>
            <a:ext cx="3022599" cy="812798"/>
            <a:chOff x="1652411" y="1381478"/>
            <a:chExt cx="4254499" cy="1066798"/>
          </a:xfrm>
        </p:grpSpPr>
        <p:sp>
          <p:nvSpPr>
            <p:cNvPr id="12" name="Rectangle: Rounded Corners 11">
              <a:extLst>
                <a:ext uri="{FF2B5EF4-FFF2-40B4-BE49-F238E27FC236}">
                  <a16:creationId xmlns:a16="http://schemas.microsoft.com/office/drawing/2014/main" id="{2B0F38F1-EDBD-4B5C-891A-F41E43976959}"/>
                </a:ext>
              </a:extLst>
            </p:cNvPr>
            <p:cNvSpPr/>
            <p:nvPr/>
          </p:nvSpPr>
          <p:spPr>
            <a:xfrm>
              <a:off x="1779410" y="1546576"/>
              <a:ext cx="4127500" cy="901700"/>
            </a:xfrm>
            <a:prstGeom prst="roundRect">
              <a:avLst/>
            </a:prstGeom>
            <a:solidFill>
              <a:srgbClr val="767171">
                <a:alpha val="50196"/>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Rounded Corners 12">
              <a:extLst>
                <a:ext uri="{FF2B5EF4-FFF2-40B4-BE49-F238E27FC236}">
                  <a16:creationId xmlns:a16="http://schemas.microsoft.com/office/drawing/2014/main" id="{FEEBF612-17F3-483C-A820-C5C3BF513538}"/>
                </a:ext>
              </a:extLst>
            </p:cNvPr>
            <p:cNvSpPr/>
            <p:nvPr/>
          </p:nvSpPr>
          <p:spPr>
            <a:xfrm>
              <a:off x="1652411" y="1381478"/>
              <a:ext cx="4127500" cy="901700"/>
            </a:xfrm>
            <a:prstGeom prst="roundRect">
              <a:avLst/>
            </a:prstGeom>
            <a:solidFill>
              <a:srgbClr val="83BCFF"/>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rgbClr val="FFFFFF"/>
                  </a:solidFill>
                  <a:latin typeface="Century Gothic"/>
                  <a:ea typeface="+mn-lt"/>
                  <a:cs typeface="+mn-lt"/>
                </a:rPr>
                <a:t>Challenges</a:t>
              </a:r>
            </a:p>
          </p:txBody>
        </p:sp>
      </p:grpSp>
      <p:grpSp>
        <p:nvGrpSpPr>
          <p:cNvPr id="14" name="Group 13">
            <a:extLst>
              <a:ext uri="{FF2B5EF4-FFF2-40B4-BE49-F238E27FC236}">
                <a16:creationId xmlns:a16="http://schemas.microsoft.com/office/drawing/2014/main" id="{C8A91BD3-4E7F-463E-B7EF-DB517265B66E}"/>
              </a:ext>
            </a:extLst>
          </p:cNvPr>
          <p:cNvGrpSpPr/>
          <p:nvPr/>
        </p:nvGrpSpPr>
        <p:grpSpPr>
          <a:xfrm>
            <a:off x="747769" y="1284910"/>
            <a:ext cx="3022599" cy="812798"/>
            <a:chOff x="496711" y="1327563"/>
            <a:chExt cx="4254499" cy="1066798"/>
          </a:xfrm>
        </p:grpSpPr>
        <p:sp>
          <p:nvSpPr>
            <p:cNvPr id="15" name="Rectangle: Rounded Corners 14">
              <a:extLst>
                <a:ext uri="{FF2B5EF4-FFF2-40B4-BE49-F238E27FC236}">
                  <a16:creationId xmlns:a16="http://schemas.microsoft.com/office/drawing/2014/main" id="{909455BA-3F5D-40EB-8550-016621FB3D49}"/>
                </a:ext>
              </a:extLst>
            </p:cNvPr>
            <p:cNvSpPr/>
            <p:nvPr/>
          </p:nvSpPr>
          <p:spPr>
            <a:xfrm>
              <a:off x="623710" y="1492661"/>
              <a:ext cx="4127500" cy="901700"/>
            </a:xfrm>
            <a:prstGeom prst="roundRect">
              <a:avLst/>
            </a:prstGeom>
            <a:solidFill>
              <a:srgbClr val="767171">
                <a:alpha val="50196"/>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6" name="Rectangle: Rounded Corners 15">
              <a:extLst>
                <a:ext uri="{FF2B5EF4-FFF2-40B4-BE49-F238E27FC236}">
                  <a16:creationId xmlns:a16="http://schemas.microsoft.com/office/drawing/2014/main" id="{FDF07392-A65E-4DB7-962B-D3EE02B78981}"/>
                </a:ext>
              </a:extLst>
            </p:cNvPr>
            <p:cNvSpPr/>
            <p:nvPr/>
          </p:nvSpPr>
          <p:spPr>
            <a:xfrm>
              <a:off x="496711" y="1327563"/>
              <a:ext cx="4127500" cy="901700"/>
            </a:xfrm>
            <a:prstGeom prst="roundRect">
              <a:avLst/>
            </a:prstGeom>
            <a:solidFill>
              <a:srgbClr val="83BCFF"/>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dirty="0">
                  <a:solidFill>
                    <a:srgbClr val="FFFFFF"/>
                  </a:solidFill>
                  <a:latin typeface="Century Gothic"/>
                  <a:ea typeface="+mn-lt"/>
                  <a:cs typeface="+mn-lt"/>
                </a:rPr>
                <a:t>Priorities</a:t>
              </a:r>
            </a:p>
          </p:txBody>
        </p:sp>
      </p:grpSp>
      <p:sp>
        <p:nvSpPr>
          <p:cNvPr id="19" name="Text Placeholder 3">
            <a:extLst>
              <a:ext uri="{FF2B5EF4-FFF2-40B4-BE49-F238E27FC236}">
                <a16:creationId xmlns:a16="http://schemas.microsoft.com/office/drawing/2014/main" id="{DB8E119A-0576-4972-ACCC-B09429666A1B}"/>
              </a:ext>
            </a:extLst>
          </p:cNvPr>
          <p:cNvSpPr txBox="1">
            <a:spLocks/>
          </p:cNvSpPr>
          <p:nvPr/>
        </p:nvSpPr>
        <p:spPr>
          <a:xfrm>
            <a:off x="156289" y="4477994"/>
            <a:ext cx="4227818" cy="1886124"/>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Clr>
                <a:srgbClr val="BA3A50"/>
              </a:buClr>
              <a:buNone/>
            </a:pPr>
            <a:endParaRPr lang="en-US" sz="2000" dirty="0">
              <a:solidFill>
                <a:schemeClr val="tx1">
                  <a:lumMod val="75000"/>
                  <a:lumOff val="25000"/>
                </a:schemeClr>
              </a:solidFill>
              <a:latin typeface="Century Gothic"/>
            </a:endParaRPr>
          </a:p>
          <a:p>
            <a:pPr marL="800100" lvl="1" indent="-342900">
              <a:lnSpc>
                <a:spcPct val="100000"/>
              </a:lnSpc>
              <a:spcAft>
                <a:spcPts val="600"/>
              </a:spcAft>
              <a:buClr>
                <a:srgbClr val="BA3A50"/>
              </a:buClr>
              <a:buFont typeface="Webdings" panose="05030102010509060703" pitchFamily="18" charset="2"/>
              <a:buChar char=""/>
            </a:pPr>
            <a:r>
              <a:rPr lang="en-US" sz="2000" dirty="0">
                <a:solidFill>
                  <a:schemeClr val="tx1">
                    <a:lumMod val="75000"/>
                    <a:lumOff val="25000"/>
                  </a:schemeClr>
                </a:solidFill>
                <a:latin typeface="Century Gothic"/>
              </a:rPr>
              <a:t>Staffing capacity</a:t>
            </a:r>
          </a:p>
          <a:p>
            <a:pPr marL="800100" lvl="1" indent="-342900">
              <a:lnSpc>
                <a:spcPct val="100000"/>
              </a:lnSpc>
              <a:spcAft>
                <a:spcPts val="600"/>
              </a:spcAft>
              <a:buClr>
                <a:srgbClr val="BA3A50"/>
              </a:buClr>
              <a:buFont typeface="Webdings" panose="05030102010509060703" pitchFamily="18" charset="2"/>
              <a:buChar char=""/>
            </a:pPr>
            <a:r>
              <a:rPr lang="en-US" sz="2000" dirty="0">
                <a:solidFill>
                  <a:schemeClr val="tx1">
                    <a:lumMod val="75000"/>
                    <a:lumOff val="25000"/>
                  </a:schemeClr>
                </a:solidFill>
                <a:latin typeface="Century Gothic"/>
                <a:cs typeface="Calibri" panose="020F0502020204030204"/>
              </a:rPr>
              <a:t>Funding needs</a:t>
            </a:r>
          </a:p>
          <a:p>
            <a:pPr marL="800100" lvl="1" indent="-342900">
              <a:lnSpc>
                <a:spcPct val="100000"/>
              </a:lnSpc>
              <a:spcAft>
                <a:spcPts val="600"/>
              </a:spcAft>
              <a:buClr>
                <a:srgbClr val="BA3A50"/>
              </a:buClr>
              <a:buFont typeface="Webdings" panose="05030102010509060703" pitchFamily="18" charset="2"/>
              <a:buChar char=""/>
            </a:pPr>
            <a:r>
              <a:rPr lang="en-US" sz="2000" dirty="0">
                <a:solidFill>
                  <a:schemeClr val="tx1">
                    <a:lumMod val="75000"/>
                    <a:lumOff val="25000"/>
                  </a:schemeClr>
                </a:solidFill>
                <a:latin typeface="Century Gothic"/>
                <a:cs typeface="Calibri" panose="020F0502020204030204"/>
              </a:rPr>
              <a:t>Software access</a:t>
            </a:r>
          </a:p>
          <a:p>
            <a:pPr marL="800100" lvl="1" indent="-342900">
              <a:lnSpc>
                <a:spcPct val="100000"/>
              </a:lnSpc>
              <a:spcAft>
                <a:spcPts val="600"/>
              </a:spcAft>
              <a:buClr>
                <a:srgbClr val="BA3A50"/>
              </a:buClr>
              <a:buFont typeface="Webdings" panose="05030102010509060703" pitchFamily="18" charset="2"/>
              <a:buChar char=""/>
            </a:pPr>
            <a:endParaRPr lang="en-US" sz="2000" dirty="0">
              <a:solidFill>
                <a:schemeClr val="tx1">
                  <a:lumMod val="75000"/>
                  <a:lumOff val="25000"/>
                </a:schemeClr>
              </a:solidFill>
              <a:latin typeface="Century Gothic"/>
              <a:cs typeface="Calibri" panose="020F0502020204030204"/>
            </a:endParaRPr>
          </a:p>
        </p:txBody>
      </p:sp>
      <p:sp>
        <p:nvSpPr>
          <p:cNvPr id="20" name="Text Placeholder 3">
            <a:extLst>
              <a:ext uri="{FF2B5EF4-FFF2-40B4-BE49-F238E27FC236}">
                <a16:creationId xmlns:a16="http://schemas.microsoft.com/office/drawing/2014/main" id="{AFB54E3F-D263-47CF-9891-F020763B7E7C}"/>
              </a:ext>
            </a:extLst>
          </p:cNvPr>
          <p:cNvSpPr txBox="1">
            <a:spLocks/>
          </p:cNvSpPr>
          <p:nvPr/>
        </p:nvSpPr>
        <p:spPr>
          <a:xfrm>
            <a:off x="162240" y="1747612"/>
            <a:ext cx="4199064" cy="201552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Clr>
                <a:srgbClr val="BA3A50"/>
              </a:buClr>
              <a:buNone/>
            </a:pPr>
            <a:endParaRPr lang="en-US" sz="2000" dirty="0">
              <a:solidFill>
                <a:schemeClr val="tx1">
                  <a:lumMod val="75000"/>
                  <a:lumOff val="25000"/>
                </a:schemeClr>
              </a:solidFill>
              <a:latin typeface="Century Gothic"/>
            </a:endParaRPr>
          </a:p>
          <a:p>
            <a:pPr marL="800100" lvl="1" indent="-342900">
              <a:lnSpc>
                <a:spcPct val="100000"/>
              </a:lnSpc>
              <a:spcAft>
                <a:spcPts val="600"/>
              </a:spcAft>
              <a:buClr>
                <a:srgbClr val="BA3A50"/>
              </a:buClr>
              <a:buFont typeface="Webdings" panose="05030102010509060703" pitchFamily="18" charset="2"/>
              <a:buChar char=""/>
            </a:pPr>
            <a:r>
              <a:rPr lang="en-US" sz="2000" dirty="0">
                <a:solidFill>
                  <a:schemeClr val="tx1">
                    <a:lumMod val="75000"/>
                    <a:lumOff val="25000"/>
                  </a:schemeClr>
                </a:solidFill>
                <a:latin typeface="Century Gothic"/>
              </a:rPr>
              <a:t>Community involvement</a:t>
            </a:r>
          </a:p>
          <a:p>
            <a:pPr marL="800100" lvl="1" indent="-342900">
              <a:lnSpc>
                <a:spcPct val="100000"/>
              </a:lnSpc>
              <a:spcAft>
                <a:spcPts val="600"/>
              </a:spcAft>
              <a:buClr>
                <a:srgbClr val="BA3A50"/>
              </a:buClr>
              <a:buFont typeface="Webdings" panose="05030102010509060703" pitchFamily="18" charset="2"/>
              <a:buChar char=""/>
            </a:pPr>
            <a:r>
              <a:rPr lang="en-US" sz="2000" dirty="0">
                <a:solidFill>
                  <a:schemeClr val="tx1">
                    <a:lumMod val="75000"/>
                    <a:lumOff val="25000"/>
                  </a:schemeClr>
                </a:solidFill>
                <a:latin typeface="Century Gothic"/>
                <a:cs typeface="Calibri" panose="020F0502020204030204"/>
              </a:rPr>
              <a:t>Sustainability</a:t>
            </a:r>
          </a:p>
          <a:p>
            <a:pPr marL="800100" lvl="1" indent="-342900">
              <a:lnSpc>
                <a:spcPct val="100000"/>
              </a:lnSpc>
              <a:spcAft>
                <a:spcPts val="600"/>
              </a:spcAft>
              <a:buClr>
                <a:srgbClr val="BA3A50"/>
              </a:buClr>
              <a:buFont typeface="Webdings" panose="05030102010509060703" pitchFamily="18" charset="2"/>
              <a:buChar char=""/>
            </a:pPr>
            <a:r>
              <a:rPr lang="en-US" sz="2000" dirty="0">
                <a:solidFill>
                  <a:schemeClr val="tx1">
                    <a:lumMod val="75000"/>
                    <a:lumOff val="25000"/>
                  </a:schemeClr>
                </a:solidFill>
                <a:latin typeface="Century Gothic"/>
                <a:cs typeface="Calibri" panose="020F0502020204030204"/>
              </a:rPr>
              <a:t>Holistic justice</a:t>
            </a:r>
          </a:p>
          <a:p>
            <a:pPr marL="800100" lvl="1" indent="-342900">
              <a:lnSpc>
                <a:spcPct val="100000"/>
              </a:lnSpc>
              <a:spcAft>
                <a:spcPts val="600"/>
              </a:spcAft>
              <a:buClr>
                <a:srgbClr val="BA3A50"/>
              </a:buClr>
              <a:buFont typeface="Webdings" panose="05030102010509060703" pitchFamily="18" charset="2"/>
              <a:buChar char=""/>
            </a:pPr>
            <a:endParaRPr lang="en-US" sz="2000" dirty="0">
              <a:solidFill>
                <a:schemeClr val="tx1">
                  <a:lumMod val="75000"/>
                  <a:lumOff val="25000"/>
                </a:schemeClr>
              </a:solidFill>
              <a:latin typeface="Century Gothic"/>
              <a:cs typeface="Calibri" panose="020F0502020204030204"/>
            </a:endParaRPr>
          </a:p>
        </p:txBody>
      </p:sp>
      <p:sp>
        <p:nvSpPr>
          <p:cNvPr id="21" name="Text Placeholder 3">
            <a:extLst>
              <a:ext uri="{FF2B5EF4-FFF2-40B4-BE49-F238E27FC236}">
                <a16:creationId xmlns:a16="http://schemas.microsoft.com/office/drawing/2014/main" id="{E97F555E-AB21-4AC2-9D38-F409DFDFCF49}"/>
              </a:ext>
            </a:extLst>
          </p:cNvPr>
          <p:cNvSpPr txBox="1">
            <a:spLocks/>
          </p:cNvSpPr>
          <p:nvPr/>
        </p:nvSpPr>
        <p:spPr>
          <a:xfrm>
            <a:off x="4125195" y="2867908"/>
            <a:ext cx="4199064" cy="247559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Clr>
                <a:srgbClr val="BA3A50"/>
              </a:buClr>
              <a:buNone/>
            </a:pPr>
            <a:endParaRPr lang="en-US" sz="2000" dirty="0">
              <a:solidFill>
                <a:schemeClr val="tx1">
                  <a:lumMod val="75000"/>
                  <a:lumOff val="25000"/>
                </a:schemeClr>
              </a:solidFill>
              <a:latin typeface="Century Gothic"/>
            </a:endParaRPr>
          </a:p>
          <a:p>
            <a:pPr marL="800100" lvl="1" indent="-342900">
              <a:lnSpc>
                <a:spcPct val="100000"/>
              </a:lnSpc>
              <a:spcAft>
                <a:spcPts val="600"/>
              </a:spcAft>
              <a:buClr>
                <a:srgbClr val="BA3A50"/>
              </a:buClr>
              <a:buFont typeface="Webdings" panose="05030102010509060703" pitchFamily="18" charset="2"/>
              <a:buChar char=""/>
            </a:pPr>
            <a:r>
              <a:rPr lang="en-US" sz="2000" dirty="0">
                <a:solidFill>
                  <a:schemeClr val="tx1">
                    <a:lumMod val="75000"/>
                    <a:lumOff val="25000"/>
                  </a:schemeClr>
                </a:solidFill>
                <a:latin typeface="Century Gothic"/>
              </a:rPr>
              <a:t>Identify disparities and vulnerabilities</a:t>
            </a:r>
          </a:p>
          <a:p>
            <a:pPr marL="800100" lvl="1" indent="-342900">
              <a:lnSpc>
                <a:spcPct val="100000"/>
              </a:lnSpc>
              <a:spcAft>
                <a:spcPts val="600"/>
              </a:spcAft>
              <a:buClr>
                <a:srgbClr val="BA3A50"/>
              </a:buClr>
              <a:buFont typeface="Webdings" panose="05030102010509060703" pitchFamily="18" charset="2"/>
              <a:buChar char=""/>
            </a:pPr>
            <a:r>
              <a:rPr lang="en-US" sz="2000" dirty="0">
                <a:solidFill>
                  <a:schemeClr val="tx1">
                    <a:lumMod val="75000"/>
                    <a:lumOff val="25000"/>
                  </a:schemeClr>
                </a:solidFill>
                <a:latin typeface="Century Gothic"/>
              </a:rPr>
              <a:t>Show changes over time</a:t>
            </a:r>
            <a:endParaRPr lang="en-US" dirty="0">
              <a:solidFill>
                <a:schemeClr val="tx1">
                  <a:lumMod val="75000"/>
                  <a:lumOff val="25000"/>
                </a:schemeClr>
              </a:solidFill>
            </a:endParaRPr>
          </a:p>
          <a:p>
            <a:pPr marL="800100" lvl="1" indent="-342900">
              <a:lnSpc>
                <a:spcPct val="100000"/>
              </a:lnSpc>
              <a:spcAft>
                <a:spcPts val="600"/>
              </a:spcAft>
              <a:buClr>
                <a:srgbClr val="BA3A50"/>
              </a:buClr>
              <a:buFont typeface="Webdings" panose="05030102010509060703" pitchFamily="18" charset="2"/>
              <a:buChar char=""/>
            </a:pPr>
            <a:r>
              <a:rPr lang="en-US" sz="2000" dirty="0">
                <a:solidFill>
                  <a:schemeClr val="tx1">
                    <a:lumMod val="75000"/>
                    <a:lumOff val="25000"/>
                  </a:schemeClr>
                </a:solidFill>
                <a:latin typeface="Century Gothic"/>
                <a:cs typeface="Calibri" panose="020F0502020204030204"/>
              </a:rPr>
              <a:t>Quantify and visualize impacts of their work</a:t>
            </a:r>
          </a:p>
          <a:p>
            <a:pPr marL="800100" lvl="1" indent="-342900">
              <a:lnSpc>
                <a:spcPct val="100000"/>
              </a:lnSpc>
              <a:spcAft>
                <a:spcPts val="600"/>
              </a:spcAft>
              <a:buClr>
                <a:srgbClr val="BA3A50"/>
              </a:buClr>
              <a:buFont typeface="Webdings" panose="05030102010509060703" pitchFamily="18" charset="2"/>
              <a:buChar char=""/>
            </a:pPr>
            <a:endParaRPr lang="en-US" sz="2000" dirty="0">
              <a:solidFill>
                <a:schemeClr val="tx1">
                  <a:lumMod val="75000"/>
                  <a:lumOff val="25000"/>
                </a:schemeClr>
              </a:solidFill>
              <a:latin typeface="Century Gothic"/>
              <a:cs typeface="Calibri" panose="020F0502020204030204"/>
            </a:endParaRPr>
          </a:p>
          <a:p>
            <a:pPr marL="800100" lvl="1" indent="-342900">
              <a:lnSpc>
                <a:spcPct val="100000"/>
              </a:lnSpc>
              <a:spcAft>
                <a:spcPts val="600"/>
              </a:spcAft>
              <a:buClr>
                <a:srgbClr val="BA3A50"/>
              </a:buClr>
              <a:buFont typeface="Webdings" panose="05030102010509060703" pitchFamily="18" charset="2"/>
              <a:buChar char=""/>
            </a:pPr>
            <a:endParaRPr lang="en-US" sz="2000" dirty="0">
              <a:solidFill>
                <a:schemeClr val="tx1">
                  <a:lumMod val="75000"/>
                  <a:lumOff val="25000"/>
                </a:schemeClr>
              </a:solidFill>
              <a:latin typeface="Century Gothic"/>
              <a:cs typeface="Calibri" panose="020F0502020204030204"/>
            </a:endParaRPr>
          </a:p>
          <a:p>
            <a:pPr marL="800100" lvl="1" indent="-342900">
              <a:lnSpc>
                <a:spcPct val="100000"/>
              </a:lnSpc>
              <a:spcAft>
                <a:spcPts val="600"/>
              </a:spcAft>
              <a:buClr>
                <a:srgbClr val="BA3A50"/>
              </a:buClr>
              <a:buFont typeface="Webdings" panose="05030102010509060703" pitchFamily="18" charset="2"/>
              <a:buChar char=""/>
            </a:pPr>
            <a:endParaRPr lang="en-US" sz="2000" dirty="0">
              <a:solidFill>
                <a:schemeClr val="tx1">
                  <a:lumMod val="75000"/>
                  <a:lumOff val="25000"/>
                </a:schemeClr>
              </a:solidFill>
              <a:latin typeface="Century Gothic"/>
              <a:cs typeface="Calibri" panose="020F0502020204030204"/>
            </a:endParaRPr>
          </a:p>
          <a:p>
            <a:pPr marL="800100" lvl="1" indent="-342900">
              <a:lnSpc>
                <a:spcPct val="100000"/>
              </a:lnSpc>
              <a:spcAft>
                <a:spcPts val="600"/>
              </a:spcAft>
              <a:buClr>
                <a:srgbClr val="BA3A50"/>
              </a:buClr>
              <a:buFont typeface="Webdings" panose="05030102010509060703" pitchFamily="18" charset="2"/>
              <a:buChar char=""/>
            </a:pPr>
            <a:endParaRPr lang="en-US" sz="2000" dirty="0">
              <a:solidFill>
                <a:schemeClr val="tx1">
                  <a:lumMod val="75000"/>
                  <a:lumOff val="25000"/>
                </a:schemeClr>
              </a:solidFill>
              <a:latin typeface="Century Gothic"/>
              <a:cs typeface="Calibri" panose="020F0502020204030204"/>
            </a:endParaRPr>
          </a:p>
        </p:txBody>
      </p:sp>
      <p:sp>
        <p:nvSpPr>
          <p:cNvPr id="4" name="TextBox 3">
            <a:extLst>
              <a:ext uri="{FF2B5EF4-FFF2-40B4-BE49-F238E27FC236}">
                <a16:creationId xmlns:a16="http://schemas.microsoft.com/office/drawing/2014/main" id="{3427E5E5-E1EF-4728-B43E-607949195B82}"/>
              </a:ext>
            </a:extLst>
          </p:cNvPr>
          <p:cNvSpPr txBox="1"/>
          <p:nvPr/>
        </p:nvSpPr>
        <p:spPr>
          <a:xfrm>
            <a:off x="8694201" y="5514171"/>
            <a:ext cx="3162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rgbClr val="3F3F3F"/>
                </a:solidFill>
                <a:latin typeface="Century Gothic"/>
              </a:rPr>
              <a:t>0</a:t>
            </a:r>
          </a:p>
        </p:txBody>
      </p:sp>
      <p:sp>
        <p:nvSpPr>
          <p:cNvPr id="9" name="TextBox 8">
            <a:extLst>
              <a:ext uri="{FF2B5EF4-FFF2-40B4-BE49-F238E27FC236}">
                <a16:creationId xmlns:a16="http://schemas.microsoft.com/office/drawing/2014/main" id="{9EB18959-FFC6-4CEB-86EE-EBFB32684F66}"/>
              </a:ext>
            </a:extLst>
          </p:cNvPr>
          <p:cNvSpPr txBox="1"/>
          <p:nvPr/>
        </p:nvSpPr>
        <p:spPr>
          <a:xfrm>
            <a:off x="8709619" y="4732577"/>
            <a:ext cx="32672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rgbClr val="3F3F3F"/>
                </a:solidFill>
                <a:latin typeface="Century Gothic"/>
              </a:rPr>
              <a:t>1</a:t>
            </a:r>
          </a:p>
        </p:txBody>
      </p:sp>
      <p:sp>
        <p:nvSpPr>
          <p:cNvPr id="28" name="TextBox 27" descr="Background pattern&#10;&#10;Description automatically generated">
            <a:extLst>
              <a:ext uri="{FF2B5EF4-FFF2-40B4-BE49-F238E27FC236}">
                <a16:creationId xmlns:a16="http://schemas.microsoft.com/office/drawing/2014/main" id="{05CB8B9A-B5E6-43E6-9278-BF565A129846}"/>
              </a:ext>
            </a:extLst>
          </p:cNvPr>
          <p:cNvSpPr txBox="1"/>
          <p:nvPr/>
        </p:nvSpPr>
        <p:spPr>
          <a:xfrm>
            <a:off x="8679784" y="3860220"/>
            <a:ext cx="64509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rgbClr val="3F3F3F"/>
                </a:solidFill>
                <a:latin typeface="Century Gothic"/>
              </a:rPr>
              <a:t>2</a:t>
            </a:r>
          </a:p>
        </p:txBody>
      </p:sp>
      <p:sp>
        <p:nvSpPr>
          <p:cNvPr id="29" name="TextBox 28">
            <a:extLst>
              <a:ext uri="{FF2B5EF4-FFF2-40B4-BE49-F238E27FC236}">
                <a16:creationId xmlns:a16="http://schemas.microsoft.com/office/drawing/2014/main" id="{F09974E0-C52D-4445-AB2C-8EA9CA17FC3A}"/>
              </a:ext>
            </a:extLst>
          </p:cNvPr>
          <p:cNvSpPr txBox="1"/>
          <p:nvPr/>
        </p:nvSpPr>
        <p:spPr>
          <a:xfrm>
            <a:off x="8688046" y="2986391"/>
            <a:ext cx="32672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rgbClr val="3F3F3F"/>
                </a:solidFill>
                <a:latin typeface="Century Gothic"/>
                <a:cs typeface="Calibri"/>
              </a:rPr>
              <a:t>3</a:t>
            </a:r>
          </a:p>
        </p:txBody>
      </p:sp>
      <p:sp>
        <p:nvSpPr>
          <p:cNvPr id="30" name="TextBox 29">
            <a:extLst>
              <a:ext uri="{FF2B5EF4-FFF2-40B4-BE49-F238E27FC236}">
                <a16:creationId xmlns:a16="http://schemas.microsoft.com/office/drawing/2014/main" id="{A4FE1641-874B-4511-AF8C-0F4CD44F9E1F}"/>
              </a:ext>
            </a:extLst>
          </p:cNvPr>
          <p:cNvSpPr txBox="1"/>
          <p:nvPr/>
        </p:nvSpPr>
        <p:spPr>
          <a:xfrm>
            <a:off x="8681774" y="2152403"/>
            <a:ext cx="38935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rgbClr val="3F3F3F"/>
                </a:solidFill>
                <a:latin typeface="Century Gothic"/>
              </a:rPr>
              <a:t>4</a:t>
            </a:r>
          </a:p>
        </p:txBody>
      </p:sp>
      <p:sp>
        <p:nvSpPr>
          <p:cNvPr id="31" name="TextBox 30">
            <a:extLst>
              <a:ext uri="{FF2B5EF4-FFF2-40B4-BE49-F238E27FC236}">
                <a16:creationId xmlns:a16="http://schemas.microsoft.com/office/drawing/2014/main" id="{024738CD-B66D-4ACA-B164-D554A1DAA13A}"/>
              </a:ext>
            </a:extLst>
          </p:cNvPr>
          <p:cNvSpPr txBox="1"/>
          <p:nvPr/>
        </p:nvSpPr>
        <p:spPr>
          <a:xfrm>
            <a:off x="8695199" y="1291634"/>
            <a:ext cx="3162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rgbClr val="3F3F3F"/>
                </a:solidFill>
                <a:latin typeface="Century Gothic"/>
              </a:rPr>
              <a:t>5</a:t>
            </a:r>
          </a:p>
        </p:txBody>
      </p:sp>
      <p:pic>
        <p:nvPicPr>
          <p:cNvPr id="32" name="Picture 32">
            <a:extLst>
              <a:ext uri="{FF2B5EF4-FFF2-40B4-BE49-F238E27FC236}">
                <a16:creationId xmlns:a16="http://schemas.microsoft.com/office/drawing/2014/main" id="{D00598DA-86D9-4750-BB0D-8FC227799724}"/>
              </a:ext>
            </a:extLst>
          </p:cNvPr>
          <p:cNvPicPr>
            <a:picLocks noChangeAspect="1"/>
          </p:cNvPicPr>
          <p:nvPr/>
        </p:nvPicPr>
        <p:blipFill rotWithShape="1">
          <a:blip r:embed="rId3"/>
          <a:srcRect l="8916" t="4222" r="4639" b="264"/>
          <a:stretch/>
        </p:blipFill>
        <p:spPr>
          <a:xfrm>
            <a:off x="9009627" y="671892"/>
            <a:ext cx="2403193" cy="5203338"/>
          </a:xfrm>
          <a:prstGeom prst="rect">
            <a:avLst/>
          </a:prstGeom>
        </p:spPr>
      </p:pic>
      <p:sp>
        <p:nvSpPr>
          <p:cNvPr id="33" name="Rectangle 32">
            <a:extLst>
              <a:ext uri="{FF2B5EF4-FFF2-40B4-BE49-F238E27FC236}">
                <a16:creationId xmlns:a16="http://schemas.microsoft.com/office/drawing/2014/main" id="{E9B8E007-CE52-4D75-A6A9-02DEA515497D}"/>
              </a:ext>
            </a:extLst>
          </p:cNvPr>
          <p:cNvSpPr/>
          <p:nvPr/>
        </p:nvSpPr>
        <p:spPr>
          <a:xfrm>
            <a:off x="9954000" y="2282524"/>
            <a:ext cx="528708" cy="3493172"/>
          </a:xfrm>
          <a:prstGeom prst="rect">
            <a:avLst/>
          </a:prstGeom>
          <a:solidFill>
            <a:srgbClr val="B839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4" name="Rectangle 33">
            <a:extLst>
              <a:ext uri="{FF2B5EF4-FFF2-40B4-BE49-F238E27FC236}">
                <a16:creationId xmlns:a16="http://schemas.microsoft.com/office/drawing/2014/main" id="{9471C8AA-44E4-44B0-BD0C-8B8F24298D55}"/>
              </a:ext>
            </a:extLst>
          </p:cNvPr>
          <p:cNvSpPr/>
          <p:nvPr/>
        </p:nvSpPr>
        <p:spPr>
          <a:xfrm>
            <a:off x="10743811" y="1425969"/>
            <a:ext cx="545394" cy="4344165"/>
          </a:xfrm>
          <a:prstGeom prst="rect">
            <a:avLst/>
          </a:prstGeom>
          <a:solidFill>
            <a:srgbClr val="B839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5" name="Rectangle 34">
            <a:extLst>
              <a:ext uri="{FF2B5EF4-FFF2-40B4-BE49-F238E27FC236}">
                <a16:creationId xmlns:a16="http://schemas.microsoft.com/office/drawing/2014/main" id="{A9CA4296-C6C3-47C6-83B7-AB19E327CB18}"/>
              </a:ext>
            </a:extLst>
          </p:cNvPr>
          <p:cNvSpPr/>
          <p:nvPr/>
        </p:nvSpPr>
        <p:spPr>
          <a:xfrm>
            <a:off x="9141942" y="2276962"/>
            <a:ext cx="528708" cy="3493172"/>
          </a:xfrm>
          <a:prstGeom prst="rect">
            <a:avLst/>
          </a:prstGeom>
          <a:solidFill>
            <a:srgbClr val="B839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6" name="TextBox 25">
            <a:extLst>
              <a:ext uri="{FF2B5EF4-FFF2-40B4-BE49-F238E27FC236}">
                <a16:creationId xmlns:a16="http://schemas.microsoft.com/office/drawing/2014/main" id="{AD930B7F-9396-4C25-9F4B-0890F45495C5}"/>
              </a:ext>
            </a:extLst>
          </p:cNvPr>
          <p:cNvSpPr txBox="1"/>
          <p:nvPr/>
        </p:nvSpPr>
        <p:spPr>
          <a:xfrm>
            <a:off x="8723907" y="89902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rgbClr val="3F3F3F"/>
                </a:solidFill>
                <a:latin typeface="Century Gothic"/>
              </a:rPr>
              <a:t>Resource Requests</a:t>
            </a:r>
            <a:endParaRPr lang="en-US" dirty="0"/>
          </a:p>
        </p:txBody>
      </p:sp>
      <p:sp>
        <p:nvSpPr>
          <p:cNvPr id="18" name="TextBox 17">
            <a:extLst>
              <a:ext uri="{FF2B5EF4-FFF2-40B4-BE49-F238E27FC236}">
                <a16:creationId xmlns:a16="http://schemas.microsoft.com/office/drawing/2014/main" id="{A4614BDA-B3A4-42F5-BC7D-5125FE30E1E7}"/>
              </a:ext>
            </a:extLst>
          </p:cNvPr>
          <p:cNvSpPr txBox="1"/>
          <p:nvPr/>
        </p:nvSpPr>
        <p:spPr>
          <a:xfrm rot="16200000">
            <a:off x="8029395" y="413111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FFFFFF"/>
                </a:solidFill>
                <a:latin typeface="Century Gothic"/>
              </a:rPr>
              <a:t>DEVELOP Project</a:t>
            </a:r>
            <a:endParaRPr lang="en-US" dirty="0">
              <a:solidFill>
                <a:srgbClr val="FFFFFF"/>
              </a:solidFill>
            </a:endParaRPr>
          </a:p>
        </p:txBody>
      </p:sp>
      <p:sp>
        <p:nvSpPr>
          <p:cNvPr id="36" name="Rectangle 35">
            <a:extLst>
              <a:ext uri="{FF2B5EF4-FFF2-40B4-BE49-F238E27FC236}">
                <a16:creationId xmlns:a16="http://schemas.microsoft.com/office/drawing/2014/main" id="{6D7DED1B-FCE8-47FD-B4DC-BCC4A324AC09}"/>
              </a:ext>
            </a:extLst>
          </p:cNvPr>
          <p:cNvSpPr/>
          <p:nvPr/>
        </p:nvSpPr>
        <p:spPr>
          <a:xfrm>
            <a:off x="9954000" y="2282524"/>
            <a:ext cx="528708" cy="3493172"/>
          </a:xfrm>
          <a:prstGeom prst="rect">
            <a:avLst/>
          </a:prstGeom>
          <a:solidFill>
            <a:srgbClr val="B839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5" name="TextBox 24">
            <a:extLst>
              <a:ext uri="{FF2B5EF4-FFF2-40B4-BE49-F238E27FC236}">
                <a16:creationId xmlns:a16="http://schemas.microsoft.com/office/drawing/2014/main" id="{15A4219D-DD7F-46A8-9DB1-7CA6F1911905}"/>
              </a:ext>
            </a:extLst>
          </p:cNvPr>
          <p:cNvSpPr txBox="1"/>
          <p:nvPr/>
        </p:nvSpPr>
        <p:spPr>
          <a:xfrm rot="16200000">
            <a:off x="8861336" y="416098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FFFFFF"/>
                </a:solidFill>
                <a:latin typeface="Century Gothic"/>
              </a:rPr>
              <a:t>Educational Materials</a:t>
            </a:r>
            <a:endParaRPr lang="en-US" dirty="0">
              <a:solidFill>
                <a:srgbClr val="FFFFFF"/>
              </a:solidFill>
            </a:endParaRPr>
          </a:p>
        </p:txBody>
      </p:sp>
      <p:sp>
        <p:nvSpPr>
          <p:cNvPr id="2" name="TextBox 1">
            <a:extLst>
              <a:ext uri="{FF2B5EF4-FFF2-40B4-BE49-F238E27FC236}">
                <a16:creationId xmlns:a16="http://schemas.microsoft.com/office/drawing/2014/main" id="{7616AB87-D147-42AF-9B4B-D41A1AB96456}"/>
              </a:ext>
            </a:extLst>
          </p:cNvPr>
          <p:cNvSpPr txBox="1"/>
          <p:nvPr/>
        </p:nvSpPr>
        <p:spPr>
          <a:xfrm rot="-5400000">
            <a:off x="9655832" y="416368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latin typeface="Century Gothic"/>
                <a:cs typeface="Calibri"/>
              </a:rPr>
              <a:t>Grant</a:t>
            </a:r>
            <a:r>
              <a:rPr lang="en-US" sz="1400" dirty="0">
                <a:solidFill>
                  <a:schemeClr val="bg1"/>
                </a:solidFill>
                <a:latin typeface="Century Gothic"/>
                <a:cs typeface="Calibri"/>
              </a:rPr>
              <a:t> </a:t>
            </a:r>
            <a:r>
              <a:rPr lang="en-US" dirty="0">
                <a:solidFill>
                  <a:schemeClr val="bg1"/>
                </a:solidFill>
                <a:latin typeface="Century Gothic"/>
                <a:cs typeface="Calibri"/>
              </a:rPr>
              <a:t>Resources</a:t>
            </a:r>
          </a:p>
        </p:txBody>
      </p:sp>
    </p:spTree>
    <p:extLst>
      <p:ext uri="{BB962C8B-B14F-4D97-AF65-F5344CB8AC3E}">
        <p14:creationId xmlns:p14="http://schemas.microsoft.com/office/powerpoint/2010/main" val="2629975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C25AAF9-6642-42D8-B592-7E1EA6612524}"/>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A3A50"/>
                </a:solidFill>
                <a:latin typeface="Century Gothic"/>
              </a:rPr>
              <a:t>Conclusions</a:t>
            </a:r>
            <a:endParaRPr lang="en-US" dirty="0"/>
          </a:p>
        </p:txBody>
      </p:sp>
      <p:sp>
        <p:nvSpPr>
          <p:cNvPr id="4" name="TextBox 3">
            <a:extLst>
              <a:ext uri="{FF2B5EF4-FFF2-40B4-BE49-F238E27FC236}">
                <a16:creationId xmlns:a16="http://schemas.microsoft.com/office/drawing/2014/main" id="{D7FD06D1-603C-436E-BFE3-F1F0EFCA8A3B}"/>
              </a:ext>
            </a:extLst>
          </p:cNvPr>
          <p:cNvSpPr txBox="1"/>
          <p:nvPr/>
        </p:nvSpPr>
        <p:spPr>
          <a:xfrm>
            <a:off x="461727" y="139725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cs typeface="Calibri"/>
            </a:endParaRPr>
          </a:p>
        </p:txBody>
      </p:sp>
      <p:sp>
        <p:nvSpPr>
          <p:cNvPr id="2" name="Text Placeholder 3">
            <a:extLst>
              <a:ext uri="{FF2B5EF4-FFF2-40B4-BE49-F238E27FC236}">
                <a16:creationId xmlns:a16="http://schemas.microsoft.com/office/drawing/2014/main" id="{909C02C2-B305-49CD-AF37-20731A5CB615}"/>
              </a:ext>
            </a:extLst>
          </p:cNvPr>
          <p:cNvSpPr txBox="1">
            <a:spLocks/>
          </p:cNvSpPr>
          <p:nvPr/>
        </p:nvSpPr>
        <p:spPr>
          <a:xfrm>
            <a:off x="114227" y="1195588"/>
            <a:ext cx="5988536" cy="502364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00000"/>
              </a:lnSpc>
              <a:spcAft>
                <a:spcPts val="600"/>
              </a:spcAft>
              <a:buClr>
                <a:srgbClr val="BA3A50"/>
              </a:buClr>
              <a:buNone/>
            </a:pPr>
            <a:r>
              <a:rPr lang="en-US" b="1" dirty="0">
                <a:solidFill>
                  <a:srgbClr val="83BCFF"/>
                </a:solidFill>
                <a:latin typeface="Century Gothic"/>
                <a:cs typeface="Calibri" panose="020F0502020204030204"/>
              </a:rPr>
              <a:t>Takeaways</a:t>
            </a:r>
          </a:p>
          <a:p>
            <a:pPr marL="800100" lvl="1" indent="-342900">
              <a:lnSpc>
                <a:spcPct val="100000"/>
              </a:lnSpc>
              <a:spcAft>
                <a:spcPts val="600"/>
              </a:spcAft>
              <a:buClr>
                <a:srgbClr val="BA3A50"/>
              </a:buClr>
              <a:buFont typeface="Webdings" panose="05030102010509060703" pitchFamily="18" charset="2"/>
              <a:buChar char=""/>
            </a:pPr>
            <a:r>
              <a:rPr lang="en-US" sz="1800" dirty="0">
                <a:solidFill>
                  <a:schemeClr val="tx1">
                    <a:lumMod val="75000"/>
                    <a:lumOff val="25000"/>
                  </a:schemeClr>
                </a:solidFill>
                <a:latin typeface="Century Gothic"/>
                <a:cs typeface="Calibri" panose="020F0502020204030204"/>
              </a:rPr>
              <a:t>EJ takes time</a:t>
            </a:r>
            <a:endParaRPr lang="en-US" sz="2000" dirty="0">
              <a:solidFill>
                <a:schemeClr val="tx1">
                  <a:lumMod val="75000"/>
                  <a:lumOff val="25000"/>
                </a:schemeClr>
              </a:solidFill>
              <a:cs typeface="Calibri"/>
            </a:endParaRPr>
          </a:p>
          <a:p>
            <a:pPr marL="800100" lvl="1" indent="-342900">
              <a:lnSpc>
                <a:spcPct val="100000"/>
              </a:lnSpc>
              <a:spcAft>
                <a:spcPts val="600"/>
              </a:spcAft>
              <a:buClr>
                <a:srgbClr val="BA3A50"/>
              </a:buClr>
              <a:buFont typeface="Webdings" panose="05030102010509060703" pitchFamily="18" charset="2"/>
              <a:buChar char=""/>
            </a:pPr>
            <a:r>
              <a:rPr lang="en-US" sz="1800" dirty="0">
                <a:solidFill>
                  <a:schemeClr val="tx1">
                    <a:lumMod val="75000"/>
                    <a:lumOff val="25000"/>
                  </a:schemeClr>
                </a:solidFill>
                <a:latin typeface="Century Gothic"/>
                <a:cs typeface="Calibri" panose="020F0502020204030204"/>
              </a:rPr>
              <a:t>Capacity-building challenges</a:t>
            </a:r>
          </a:p>
          <a:p>
            <a:pPr marL="800100" lvl="1" indent="-342900">
              <a:lnSpc>
                <a:spcPct val="100000"/>
              </a:lnSpc>
              <a:spcAft>
                <a:spcPts val="600"/>
              </a:spcAft>
              <a:buClr>
                <a:srgbClr val="BA3A50"/>
              </a:buClr>
              <a:buFont typeface="Webdings" panose="05030102010509060703" pitchFamily="18" charset="2"/>
              <a:buChar char=""/>
            </a:pPr>
            <a:r>
              <a:rPr lang="en-US" sz="1800" dirty="0">
                <a:solidFill>
                  <a:schemeClr val="tx1">
                    <a:lumMod val="75000"/>
                    <a:lumOff val="25000"/>
                  </a:schemeClr>
                </a:solidFill>
                <a:latin typeface="Century Gothic"/>
                <a:ea typeface="+mn-lt"/>
                <a:cs typeface="+mn-lt"/>
              </a:rPr>
              <a:t>Active participation in science</a:t>
            </a:r>
            <a:endParaRPr lang="en-US" dirty="0">
              <a:solidFill>
                <a:schemeClr val="tx1">
                  <a:lumMod val="75000"/>
                  <a:lumOff val="25000"/>
                </a:schemeClr>
              </a:solidFill>
            </a:endParaRPr>
          </a:p>
          <a:p>
            <a:pPr marL="800100" lvl="1" indent="-342900">
              <a:lnSpc>
                <a:spcPct val="100000"/>
              </a:lnSpc>
              <a:spcAft>
                <a:spcPts val="600"/>
              </a:spcAft>
              <a:buClr>
                <a:srgbClr val="BA3A50"/>
              </a:buClr>
              <a:buFont typeface="Webdings" panose="05030102010509060703" pitchFamily="18" charset="2"/>
              <a:buChar char=""/>
            </a:pPr>
            <a:endParaRPr lang="en-US" sz="1800" dirty="0">
              <a:solidFill>
                <a:schemeClr val="tx1">
                  <a:lumMod val="75000"/>
                  <a:lumOff val="25000"/>
                </a:schemeClr>
              </a:solidFill>
              <a:latin typeface="Century Gothic"/>
              <a:ea typeface="+mn-lt"/>
              <a:cs typeface="+mn-lt"/>
            </a:endParaRPr>
          </a:p>
          <a:p>
            <a:pPr marL="457200" lvl="1" indent="0">
              <a:lnSpc>
                <a:spcPct val="100000"/>
              </a:lnSpc>
              <a:spcAft>
                <a:spcPts val="600"/>
              </a:spcAft>
              <a:buNone/>
            </a:pPr>
            <a:r>
              <a:rPr lang="en-US" b="1" dirty="0">
                <a:solidFill>
                  <a:srgbClr val="83BCFF"/>
                </a:solidFill>
                <a:latin typeface="Century Gothic"/>
                <a:ea typeface="+mn-lt"/>
                <a:cs typeface="+mn-lt"/>
              </a:rPr>
              <a:t>Pathway Forward</a:t>
            </a:r>
            <a:endParaRPr lang="en-US" b="1" dirty="0">
              <a:solidFill>
                <a:srgbClr val="83BCFF"/>
              </a:solidFill>
              <a:latin typeface="Century Gothic"/>
            </a:endParaRPr>
          </a:p>
          <a:p>
            <a:pPr marL="800100" lvl="1" indent="-342900">
              <a:lnSpc>
                <a:spcPct val="100000"/>
              </a:lnSpc>
              <a:spcAft>
                <a:spcPts val="600"/>
              </a:spcAft>
              <a:buClr>
                <a:srgbClr val="BA3A50"/>
              </a:buClr>
              <a:buFont typeface="Webdings" panose="05030102010509060703" pitchFamily="18" charset="2"/>
              <a:buChar char=""/>
            </a:pPr>
            <a:r>
              <a:rPr lang="en-US" sz="1800" dirty="0">
                <a:solidFill>
                  <a:schemeClr val="tx1">
                    <a:lumMod val="75000"/>
                    <a:lumOff val="25000"/>
                  </a:schemeClr>
                </a:solidFill>
                <a:latin typeface="Century Gothic"/>
                <a:ea typeface="+mn-lt"/>
                <a:cs typeface="+mn-lt"/>
              </a:rPr>
              <a:t>Emphasize relationship building and inter-term continuity of contact</a:t>
            </a:r>
          </a:p>
          <a:p>
            <a:pPr marL="800100" lvl="1" indent="-342900">
              <a:lnSpc>
                <a:spcPct val="100000"/>
              </a:lnSpc>
              <a:spcAft>
                <a:spcPts val="600"/>
              </a:spcAft>
              <a:buClr>
                <a:srgbClr val="BA3A50"/>
              </a:buClr>
              <a:buFont typeface="Webdings" panose="05030102010509060703" pitchFamily="18" charset="2"/>
              <a:buChar char=""/>
            </a:pPr>
            <a:r>
              <a:rPr lang="en-US" sz="1800" dirty="0">
                <a:solidFill>
                  <a:schemeClr val="tx1">
                    <a:lumMod val="75000"/>
                    <a:lumOff val="25000"/>
                  </a:schemeClr>
                </a:solidFill>
                <a:latin typeface="Century Gothic"/>
                <a:ea typeface="+mn-lt"/>
                <a:cs typeface="+mn-lt"/>
              </a:rPr>
              <a:t>Transparency, reciprocity, accessibility, sensitivity, and awareness</a:t>
            </a:r>
          </a:p>
          <a:p>
            <a:pPr marL="800100" lvl="1" indent="-342900">
              <a:lnSpc>
                <a:spcPct val="100000"/>
              </a:lnSpc>
              <a:spcAft>
                <a:spcPts val="600"/>
              </a:spcAft>
              <a:buClr>
                <a:srgbClr val="BA3A50"/>
              </a:buClr>
              <a:buFont typeface="Webdings" panose="05030102010509060703" pitchFamily="18" charset="2"/>
              <a:buChar char=""/>
            </a:pPr>
            <a:r>
              <a:rPr lang="en-US" sz="1800" dirty="0">
                <a:solidFill>
                  <a:schemeClr val="tx1">
                    <a:lumMod val="75000"/>
                    <a:lumOff val="25000"/>
                  </a:schemeClr>
                </a:solidFill>
                <a:latin typeface="Century Gothic"/>
                <a:ea typeface="+mn-lt"/>
                <a:cs typeface="+mn-lt"/>
              </a:rPr>
              <a:t>Connecting with new organizations</a:t>
            </a:r>
            <a:endParaRPr lang="en-US" dirty="0">
              <a:solidFill>
                <a:schemeClr val="tx1">
                  <a:lumMod val="75000"/>
                  <a:lumOff val="25000"/>
                </a:schemeClr>
              </a:solidFill>
              <a:latin typeface="Calibri" panose="020F0502020204030204"/>
              <a:ea typeface="+mn-lt"/>
              <a:cs typeface="+mn-lt"/>
            </a:endParaRPr>
          </a:p>
          <a:p>
            <a:pPr marL="800100" lvl="1" indent="-342900">
              <a:lnSpc>
                <a:spcPct val="100000"/>
              </a:lnSpc>
              <a:spcAft>
                <a:spcPts val="600"/>
              </a:spcAft>
              <a:buClr>
                <a:srgbClr val="BA3A50"/>
              </a:buClr>
              <a:buFont typeface="Webdings" panose="05030102010509060703" pitchFamily="18" charset="2"/>
              <a:buChar char=""/>
            </a:pPr>
            <a:r>
              <a:rPr lang="en-US" sz="1800" dirty="0">
                <a:solidFill>
                  <a:schemeClr val="tx1">
                    <a:lumMod val="75000"/>
                    <a:lumOff val="25000"/>
                  </a:schemeClr>
                </a:solidFill>
                <a:latin typeface="Century Gothic"/>
                <a:ea typeface="+mn-lt"/>
                <a:cs typeface="+mn-lt"/>
              </a:rPr>
              <a:t>Creating DEVELOP project opportunities</a:t>
            </a:r>
            <a:endParaRPr lang="en-US" dirty="0">
              <a:solidFill>
                <a:schemeClr val="tx1">
                  <a:lumMod val="75000"/>
                  <a:lumOff val="25000"/>
                </a:schemeClr>
              </a:solidFill>
              <a:cs typeface="Calibri"/>
            </a:endParaRPr>
          </a:p>
          <a:p>
            <a:pPr marL="1028700" lvl="2" indent="0">
              <a:lnSpc>
                <a:spcPct val="100000"/>
              </a:lnSpc>
              <a:spcAft>
                <a:spcPts val="600"/>
              </a:spcAft>
              <a:buClr>
                <a:srgbClr val="BA3A50"/>
              </a:buClr>
              <a:buNone/>
            </a:pPr>
            <a:endParaRPr lang="en-US" sz="1400" dirty="0">
              <a:solidFill>
                <a:schemeClr val="tx1">
                  <a:lumMod val="75000"/>
                  <a:lumOff val="25000"/>
                </a:schemeClr>
              </a:solidFill>
              <a:latin typeface="Century Gothic"/>
              <a:ea typeface="+mn-lt"/>
              <a:cs typeface="+mn-lt"/>
            </a:endParaRPr>
          </a:p>
          <a:p>
            <a:pPr marL="800100" lvl="1" indent="-342900">
              <a:lnSpc>
                <a:spcPct val="100000"/>
              </a:lnSpc>
              <a:spcAft>
                <a:spcPts val="600"/>
              </a:spcAft>
              <a:buClr>
                <a:srgbClr val="BA3A50"/>
              </a:buClr>
              <a:buFont typeface="Webdings" panose="05030102010509060703" pitchFamily="18" charset="2"/>
              <a:buChar char=""/>
            </a:pPr>
            <a:endParaRPr lang="en-US" sz="1800" dirty="0">
              <a:solidFill>
                <a:schemeClr val="tx1">
                  <a:lumMod val="75000"/>
                  <a:lumOff val="25000"/>
                </a:schemeClr>
              </a:solidFill>
              <a:latin typeface="Century Gothic"/>
              <a:ea typeface="+mn-lt"/>
              <a:cs typeface="+mn-lt"/>
            </a:endParaRPr>
          </a:p>
          <a:p>
            <a:pPr marL="457200" lvl="1" indent="0">
              <a:lnSpc>
                <a:spcPct val="100000"/>
              </a:lnSpc>
              <a:spcAft>
                <a:spcPts val="600"/>
              </a:spcAft>
              <a:buClr>
                <a:srgbClr val="BA3A50"/>
              </a:buClr>
              <a:buNone/>
            </a:pPr>
            <a:endParaRPr lang="en-US" sz="1800" dirty="0">
              <a:solidFill>
                <a:schemeClr val="tx1">
                  <a:lumMod val="75000"/>
                  <a:lumOff val="25000"/>
                </a:schemeClr>
              </a:solidFill>
              <a:latin typeface="Century Gothic"/>
              <a:cs typeface="Calibri"/>
            </a:endParaRPr>
          </a:p>
          <a:p>
            <a:pPr marL="800100" lvl="1" indent="-342900">
              <a:lnSpc>
                <a:spcPct val="100000"/>
              </a:lnSpc>
              <a:spcAft>
                <a:spcPts val="600"/>
              </a:spcAft>
              <a:buClr>
                <a:srgbClr val="BA3A50"/>
              </a:buClr>
              <a:buFont typeface="Webdings" panose="05030102010509060703" pitchFamily="18" charset="2"/>
              <a:buChar char=""/>
            </a:pPr>
            <a:endParaRPr lang="en-US" sz="1800" dirty="0">
              <a:solidFill>
                <a:srgbClr val="404040"/>
              </a:solidFill>
              <a:latin typeface="Century Gothic"/>
              <a:cs typeface="Calibri" panose="020F0502020204030204"/>
            </a:endParaRPr>
          </a:p>
          <a:p>
            <a:pPr marL="457200" lvl="1" indent="0">
              <a:lnSpc>
                <a:spcPct val="100000"/>
              </a:lnSpc>
              <a:spcAft>
                <a:spcPts val="600"/>
              </a:spcAft>
              <a:buClr>
                <a:srgbClr val="BA3A50"/>
              </a:buClr>
              <a:buNone/>
            </a:pPr>
            <a:endParaRPr lang="en-US" sz="1800" dirty="0">
              <a:solidFill>
                <a:srgbClr val="404040"/>
              </a:solidFill>
              <a:latin typeface="Century Gothic"/>
              <a:cs typeface="Calibri" panose="020F0502020204030204"/>
            </a:endParaRPr>
          </a:p>
          <a:p>
            <a:pPr marL="800100" lvl="1" indent="-342900">
              <a:lnSpc>
                <a:spcPct val="100000"/>
              </a:lnSpc>
              <a:spcAft>
                <a:spcPts val="600"/>
              </a:spcAft>
              <a:buClr>
                <a:srgbClr val="BA3A50"/>
              </a:buClr>
              <a:buFont typeface="Webdings" panose="05030102010509060703" pitchFamily="18" charset="2"/>
              <a:buChar char=""/>
            </a:pPr>
            <a:endParaRPr lang="en-US" sz="1800" dirty="0">
              <a:solidFill>
                <a:srgbClr val="000000"/>
              </a:solidFill>
              <a:latin typeface="Calibri" panose="020F0502020204030204"/>
              <a:cs typeface="Calibri" panose="020F0502020204030204"/>
            </a:endParaRPr>
          </a:p>
          <a:p>
            <a:pPr marL="800100" lvl="1" indent="-342900">
              <a:lnSpc>
                <a:spcPct val="100000"/>
              </a:lnSpc>
              <a:spcAft>
                <a:spcPts val="600"/>
              </a:spcAft>
              <a:buClr>
                <a:srgbClr val="BA3A50"/>
              </a:buClr>
              <a:buFont typeface="Webdings" panose="05030102010509060703" pitchFamily="18" charset="2"/>
              <a:buChar char=""/>
            </a:pPr>
            <a:endParaRPr lang="en-US" sz="1800" dirty="0">
              <a:solidFill>
                <a:srgbClr val="404040"/>
              </a:solidFill>
              <a:latin typeface="Century Gothic"/>
              <a:cs typeface="Calibri" panose="020F0502020204030204"/>
            </a:endParaRPr>
          </a:p>
          <a:p>
            <a:pPr marL="800100" lvl="1" indent="-342900">
              <a:lnSpc>
                <a:spcPct val="100000"/>
              </a:lnSpc>
              <a:spcAft>
                <a:spcPts val="600"/>
              </a:spcAft>
              <a:buClr>
                <a:srgbClr val="BA3A50"/>
              </a:buClr>
              <a:buFont typeface="Webdings" panose="05030102010509060703" pitchFamily="18" charset="2"/>
              <a:buChar char=""/>
            </a:pPr>
            <a:endParaRPr lang="en-US" sz="1800" dirty="0">
              <a:solidFill>
                <a:srgbClr val="404040"/>
              </a:solidFill>
              <a:latin typeface="Century Gothic"/>
              <a:cs typeface="Calibri" panose="020F0502020204030204"/>
            </a:endParaRPr>
          </a:p>
          <a:p>
            <a:pPr marL="342900" indent="-342900">
              <a:lnSpc>
                <a:spcPct val="100000"/>
              </a:lnSpc>
              <a:spcAft>
                <a:spcPts val="600"/>
              </a:spcAft>
              <a:buClr>
                <a:srgbClr val="7EB761"/>
              </a:buClr>
              <a:buFont typeface="Webdings" panose="05030102010509060703" pitchFamily="18" charset="2"/>
              <a:buChar char=""/>
            </a:pPr>
            <a:endParaRPr lang="en-US" sz="2000" dirty="0">
              <a:solidFill>
                <a:schemeClr val="tx1">
                  <a:lumMod val="75000"/>
                  <a:lumOff val="25000"/>
                </a:schemeClr>
              </a:solidFill>
              <a:latin typeface="Century Gothic"/>
              <a:cs typeface="Calibri" panose="020F0502020204030204"/>
            </a:endParaRPr>
          </a:p>
        </p:txBody>
      </p:sp>
      <p:sp>
        <p:nvSpPr>
          <p:cNvPr id="7" name="TextBox 6">
            <a:extLst>
              <a:ext uri="{FF2B5EF4-FFF2-40B4-BE49-F238E27FC236}">
                <a16:creationId xmlns:a16="http://schemas.microsoft.com/office/drawing/2014/main" id="{B29B4126-3896-420F-B2B9-2ACF0CA96E71}"/>
              </a:ext>
            </a:extLst>
          </p:cNvPr>
          <p:cNvSpPr txBox="1"/>
          <p:nvPr/>
        </p:nvSpPr>
        <p:spPr>
          <a:xfrm>
            <a:off x="2545348" y="6639510"/>
            <a:ext cx="949425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rgbClr val="FFFFFF"/>
                </a:solidFill>
                <a:latin typeface="Century Gothic"/>
              </a:rPr>
              <a:t>Basemap Attribution: ESRI, NASA VIIRS / Suomi-NPP</a:t>
            </a:r>
            <a:endParaRPr lang="en-US" sz="1050" dirty="0"/>
          </a:p>
        </p:txBody>
      </p:sp>
      <p:pic>
        <p:nvPicPr>
          <p:cNvPr id="6" name="Picture 7" descr="A picture containing plant, colorful, surrounded, painting&#10;&#10;Description automatically generated">
            <a:extLst>
              <a:ext uri="{FF2B5EF4-FFF2-40B4-BE49-F238E27FC236}">
                <a16:creationId xmlns:a16="http://schemas.microsoft.com/office/drawing/2014/main" id="{DD835493-06CB-407A-9814-05DFF28A33D2}"/>
              </a:ext>
            </a:extLst>
          </p:cNvPr>
          <p:cNvPicPr>
            <a:picLocks noChangeAspect="1"/>
          </p:cNvPicPr>
          <p:nvPr/>
        </p:nvPicPr>
        <p:blipFill rotWithShape="1">
          <a:blip r:embed="rId3"/>
          <a:srcRect l="22055" t="826" r="21804" b="207"/>
          <a:stretch/>
        </p:blipFill>
        <p:spPr>
          <a:xfrm>
            <a:off x="6101347" y="95417"/>
            <a:ext cx="5963886" cy="6466432"/>
          </a:xfrm>
          <a:prstGeom prst="rect">
            <a:avLst/>
          </a:prstGeom>
        </p:spPr>
      </p:pic>
    </p:spTree>
    <p:extLst>
      <p:ext uri="{BB962C8B-B14F-4D97-AF65-F5344CB8AC3E}">
        <p14:creationId xmlns:p14="http://schemas.microsoft.com/office/powerpoint/2010/main" val="11299151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133B228-5A7F-48E6-BC95-501586B72187}"/>
              </a:ext>
            </a:extLst>
          </p:cNvPr>
          <p:cNvSpPr txBox="1"/>
          <p:nvPr/>
        </p:nvSpPr>
        <p:spPr>
          <a:xfrm>
            <a:off x="607683" y="3673177"/>
            <a:ext cx="5633530" cy="21017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lnSpc>
                <a:spcPct val="150000"/>
              </a:lnSpc>
            </a:pPr>
            <a:r>
              <a:rPr lang="en-US" b="1" dirty="0">
                <a:solidFill>
                  <a:srgbClr val="B8394F"/>
                </a:solidFill>
                <a:latin typeface="Century Gothic"/>
                <a:cs typeface="Segoe UI"/>
              </a:rPr>
              <a:t>Intermountain West</a:t>
            </a:r>
            <a:endParaRPr lang="en-US" dirty="0">
              <a:solidFill>
                <a:srgbClr val="B8394F"/>
              </a:solidFill>
            </a:endParaRPr>
          </a:p>
          <a:p>
            <a:pPr marL="285750" indent="-285750">
              <a:lnSpc>
                <a:spcPct val="150000"/>
              </a:lnSpc>
              <a:buClr>
                <a:srgbClr val="B8394F"/>
              </a:buClr>
              <a:buFont typeface="Webdings" panose="05030102010509060703" pitchFamily="18" charset="2"/>
              <a:buChar char="4"/>
            </a:pPr>
            <a:r>
              <a:rPr lang="en-US" sz="1600" b="1" dirty="0">
                <a:solidFill>
                  <a:schemeClr val="tx1">
                    <a:lumMod val="75000"/>
                    <a:lumOff val="25000"/>
                  </a:schemeClr>
                </a:solidFill>
                <a:latin typeface="Century Gothic"/>
                <a:cs typeface="Arial"/>
              </a:rPr>
              <a:t>Save Our Great Salt Lake</a:t>
            </a:r>
            <a:r>
              <a:rPr lang="en-US" sz="1600" dirty="0">
                <a:solidFill>
                  <a:schemeClr val="tx1">
                    <a:lumMod val="75000"/>
                    <a:lumOff val="25000"/>
                  </a:schemeClr>
                </a:solidFill>
                <a:latin typeface="Century Gothic"/>
                <a:cs typeface="Arial"/>
              </a:rPr>
              <a:t> – Chandler Rosenberg</a:t>
            </a:r>
          </a:p>
          <a:p>
            <a:pPr marL="285750" indent="-285750">
              <a:lnSpc>
                <a:spcPct val="150000"/>
              </a:lnSpc>
              <a:buClr>
                <a:srgbClr val="B8394F"/>
              </a:buClr>
              <a:buFont typeface="Webdings" panose="05030102010509060703" pitchFamily="18" charset="2"/>
              <a:buChar char="4"/>
            </a:pPr>
            <a:r>
              <a:rPr lang="en-US" sz="1600" b="1" dirty="0">
                <a:solidFill>
                  <a:schemeClr val="tx1">
                    <a:lumMod val="75000"/>
                    <a:lumOff val="25000"/>
                  </a:schemeClr>
                </a:solidFill>
                <a:latin typeface="Century Gothic"/>
                <a:cs typeface="Arial"/>
              </a:rPr>
              <a:t>Friends of Great Salt Lake </a:t>
            </a:r>
            <a:r>
              <a:rPr lang="en-US" sz="1600" dirty="0">
                <a:solidFill>
                  <a:schemeClr val="tx1">
                    <a:lumMod val="75000"/>
                    <a:lumOff val="25000"/>
                  </a:schemeClr>
                </a:solidFill>
                <a:latin typeface="Century Gothic"/>
                <a:cs typeface="Arial"/>
              </a:rPr>
              <a:t>–</a:t>
            </a:r>
            <a:r>
              <a:rPr lang="en-US" sz="1600" b="1" dirty="0">
                <a:solidFill>
                  <a:schemeClr val="tx1">
                    <a:lumMod val="75000"/>
                    <a:lumOff val="25000"/>
                  </a:schemeClr>
                </a:solidFill>
                <a:latin typeface="Century Gothic"/>
                <a:cs typeface="Arial"/>
              </a:rPr>
              <a:t> </a:t>
            </a:r>
            <a:r>
              <a:rPr lang="en-US" sz="1600" dirty="0">
                <a:solidFill>
                  <a:schemeClr val="tx1">
                    <a:lumMod val="75000"/>
                    <a:lumOff val="25000"/>
                  </a:schemeClr>
                </a:solidFill>
                <a:latin typeface="Century Gothic"/>
                <a:cs typeface="Arial"/>
              </a:rPr>
              <a:t>Lynn de Freitas</a:t>
            </a:r>
          </a:p>
          <a:p>
            <a:pPr marL="285750" indent="-285750">
              <a:buClr>
                <a:srgbClr val="B8394F"/>
              </a:buClr>
              <a:buFont typeface="Webdings" panose="05030102010509060703" pitchFamily="18" charset="2"/>
              <a:buChar char="4"/>
            </a:pPr>
            <a:r>
              <a:rPr lang="en-US" sz="1600" b="1" dirty="0">
                <a:solidFill>
                  <a:schemeClr val="tx1">
                    <a:lumMod val="75000"/>
                    <a:lumOff val="25000"/>
                  </a:schemeClr>
                </a:solidFill>
                <a:latin typeface="Century Gothic"/>
                <a:cs typeface="Arial"/>
              </a:rPr>
              <a:t>Valle de Oro</a:t>
            </a:r>
            <a:r>
              <a:rPr lang="en-US" sz="1600" dirty="0">
                <a:solidFill>
                  <a:schemeClr val="tx1">
                    <a:lumMod val="75000"/>
                    <a:lumOff val="25000"/>
                  </a:schemeClr>
                </a:solidFill>
                <a:latin typeface="Century Gothic"/>
                <a:cs typeface="Arial"/>
              </a:rPr>
              <a:t> </a:t>
            </a:r>
            <a:r>
              <a:rPr lang="en-US" sz="1600" b="1" dirty="0">
                <a:solidFill>
                  <a:schemeClr val="tx1">
                    <a:lumMod val="75000"/>
                    <a:lumOff val="25000"/>
                  </a:schemeClr>
                </a:solidFill>
                <a:latin typeface="Century Gothic"/>
                <a:cs typeface="Arial"/>
              </a:rPr>
              <a:t>National Wildlife Refuge</a:t>
            </a:r>
            <a:r>
              <a:rPr lang="en-US" sz="1600" dirty="0">
                <a:solidFill>
                  <a:schemeClr val="tx1">
                    <a:lumMod val="75000"/>
                    <a:lumOff val="25000"/>
                  </a:schemeClr>
                </a:solidFill>
                <a:latin typeface="Century Gothic"/>
                <a:cs typeface="Arial"/>
              </a:rPr>
              <a:t> – Jennifer Owen-White; Katie McVey, &amp; Xavier Barraza</a:t>
            </a:r>
            <a:endParaRPr lang="en-US" dirty="0">
              <a:solidFill>
                <a:schemeClr val="tx1">
                  <a:lumMod val="75000"/>
                  <a:lumOff val="25000"/>
                </a:schemeClr>
              </a:solidFill>
              <a:cs typeface="Calibri" panose="020F0502020204030204"/>
            </a:endParaRPr>
          </a:p>
          <a:p>
            <a:pPr marL="285750" indent="-285750" algn="just">
              <a:lnSpc>
                <a:spcPct val="150000"/>
              </a:lnSpc>
              <a:buFont typeface="Arial"/>
              <a:buChar char="•"/>
            </a:pPr>
            <a:endParaRPr lang="en-US" dirty="0">
              <a:solidFill>
                <a:srgbClr val="000000"/>
              </a:solidFill>
              <a:latin typeface="Century Gothic"/>
              <a:cs typeface="Arial"/>
            </a:endParaRPr>
          </a:p>
        </p:txBody>
      </p:sp>
      <p:sp>
        <p:nvSpPr>
          <p:cNvPr id="4" name="TextBox 3">
            <a:extLst>
              <a:ext uri="{FF2B5EF4-FFF2-40B4-BE49-F238E27FC236}">
                <a16:creationId xmlns:a16="http://schemas.microsoft.com/office/drawing/2014/main" id="{31C38039-8437-41FA-A9FA-F23B719E9539}"/>
              </a:ext>
            </a:extLst>
          </p:cNvPr>
          <p:cNvSpPr txBox="1"/>
          <p:nvPr/>
        </p:nvSpPr>
        <p:spPr>
          <a:xfrm>
            <a:off x="612475" y="1262332"/>
            <a:ext cx="5029200" cy="12400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lnSpc>
                <a:spcPct val="150000"/>
              </a:lnSpc>
            </a:pPr>
            <a:r>
              <a:rPr lang="en-US" b="1" dirty="0">
                <a:solidFill>
                  <a:srgbClr val="B8394F"/>
                </a:solidFill>
                <a:latin typeface="Century Gothic"/>
                <a:cs typeface="Segoe UI"/>
              </a:rPr>
              <a:t>Alaska</a:t>
            </a:r>
            <a:endParaRPr lang="en-US" dirty="0">
              <a:solidFill>
                <a:srgbClr val="B8394F"/>
              </a:solidFill>
              <a:latin typeface="Century Gothic"/>
              <a:cs typeface="Segoe UI"/>
            </a:endParaRPr>
          </a:p>
          <a:p>
            <a:pPr marL="285750" indent="-285750" algn="just">
              <a:lnSpc>
                <a:spcPct val="150000"/>
              </a:lnSpc>
              <a:buClr>
                <a:srgbClr val="B8394F"/>
              </a:buClr>
              <a:buFont typeface="Webdings" panose="05030102010509060703" pitchFamily="18" charset="2"/>
              <a:buChar char="4"/>
            </a:pPr>
            <a:r>
              <a:rPr lang="en-US" sz="1600" b="1" dirty="0">
                <a:solidFill>
                  <a:schemeClr val="tx1">
                    <a:lumMod val="75000"/>
                    <a:lumOff val="25000"/>
                  </a:schemeClr>
                </a:solidFill>
                <a:latin typeface="Century Gothic"/>
                <a:cs typeface="Arial"/>
              </a:rPr>
              <a:t>Alaska Institute of Justice</a:t>
            </a:r>
            <a:r>
              <a:rPr lang="en-US" sz="1600" b="1" dirty="0">
                <a:solidFill>
                  <a:srgbClr val="090446"/>
                </a:solidFill>
                <a:latin typeface="Century Gothic"/>
                <a:cs typeface="Arial"/>
              </a:rPr>
              <a:t> </a:t>
            </a:r>
            <a:r>
              <a:rPr lang="en-US" sz="1600" dirty="0">
                <a:solidFill>
                  <a:schemeClr val="tx1">
                    <a:lumMod val="75000"/>
                    <a:lumOff val="25000"/>
                  </a:schemeClr>
                </a:solidFill>
                <a:latin typeface="Century Gothic"/>
                <a:cs typeface="Arial"/>
              </a:rPr>
              <a:t>– Robin Bronen</a:t>
            </a:r>
          </a:p>
          <a:p>
            <a:pPr marL="285750" indent="-285750" algn="just">
              <a:lnSpc>
                <a:spcPct val="150000"/>
              </a:lnSpc>
              <a:buFont typeface="Arial"/>
              <a:buChar char="•"/>
            </a:pPr>
            <a:endParaRPr lang="en-US" dirty="0">
              <a:latin typeface="Century Gothic"/>
              <a:cs typeface="Arial"/>
            </a:endParaRPr>
          </a:p>
        </p:txBody>
      </p:sp>
      <p:sp>
        <p:nvSpPr>
          <p:cNvPr id="7" name="TextBox 6">
            <a:extLst>
              <a:ext uri="{FF2B5EF4-FFF2-40B4-BE49-F238E27FC236}">
                <a16:creationId xmlns:a16="http://schemas.microsoft.com/office/drawing/2014/main" id="{AB0ADC3C-765C-44F0-B093-E10F13175343}"/>
              </a:ext>
            </a:extLst>
          </p:cNvPr>
          <p:cNvSpPr txBox="1"/>
          <p:nvPr/>
        </p:nvSpPr>
        <p:spPr>
          <a:xfrm>
            <a:off x="608582" y="2506632"/>
            <a:ext cx="3911600" cy="12497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lnSpc>
                <a:spcPct val="150000"/>
              </a:lnSpc>
            </a:pPr>
            <a:r>
              <a:rPr lang="en-US" b="1" dirty="0">
                <a:solidFill>
                  <a:srgbClr val="B8394F"/>
                </a:solidFill>
                <a:latin typeface="Century Gothic"/>
              </a:rPr>
              <a:t>West Coast</a:t>
            </a:r>
            <a:endParaRPr lang="en-US" b="1" dirty="0">
              <a:solidFill>
                <a:srgbClr val="B8394F"/>
              </a:solidFill>
              <a:latin typeface="Century Gothic"/>
              <a:ea typeface="+mn-lt"/>
              <a:cs typeface="+mn-lt"/>
            </a:endParaRPr>
          </a:p>
          <a:p>
            <a:pPr marL="285750" indent="-285750" algn="just">
              <a:lnSpc>
                <a:spcPct val="150000"/>
              </a:lnSpc>
              <a:buClr>
                <a:srgbClr val="B8394F"/>
              </a:buClr>
              <a:buFont typeface="Webdings" panose="05030102010509060703" pitchFamily="18" charset="2"/>
              <a:buChar char="4"/>
            </a:pPr>
            <a:r>
              <a:rPr lang="en-US" sz="1600" b="1" dirty="0">
                <a:solidFill>
                  <a:schemeClr val="tx1">
                    <a:lumMod val="75000"/>
                    <a:lumOff val="25000"/>
                  </a:schemeClr>
                </a:solidFill>
                <a:latin typeface="Century Gothic"/>
              </a:rPr>
              <a:t>Depave</a:t>
            </a:r>
            <a:r>
              <a:rPr lang="en-US" sz="1600" dirty="0">
                <a:solidFill>
                  <a:schemeClr val="tx1">
                    <a:lumMod val="75000"/>
                    <a:lumOff val="25000"/>
                  </a:schemeClr>
                </a:solidFill>
                <a:latin typeface="Century Gothic"/>
              </a:rPr>
              <a:t> – Katya Reyna</a:t>
            </a:r>
            <a:endParaRPr lang="en-US" sz="1600" dirty="0">
              <a:solidFill>
                <a:schemeClr val="tx1">
                  <a:lumMod val="75000"/>
                  <a:lumOff val="25000"/>
                </a:schemeClr>
              </a:solidFill>
              <a:cs typeface="Calibri" panose="020F0502020204030204"/>
            </a:endParaRPr>
          </a:p>
          <a:p>
            <a:pPr algn="l">
              <a:lnSpc>
                <a:spcPct val="150000"/>
              </a:lnSpc>
            </a:pPr>
            <a:endParaRPr lang="en-US" dirty="0">
              <a:cs typeface="Calibri"/>
            </a:endParaRPr>
          </a:p>
        </p:txBody>
      </p:sp>
      <p:sp>
        <p:nvSpPr>
          <p:cNvPr id="13" name="TextBox 12">
            <a:extLst>
              <a:ext uri="{FF2B5EF4-FFF2-40B4-BE49-F238E27FC236}">
                <a16:creationId xmlns:a16="http://schemas.microsoft.com/office/drawing/2014/main" id="{C962DA84-0644-4C9E-B113-404482EC263F}"/>
              </a:ext>
            </a:extLst>
          </p:cNvPr>
          <p:cNvSpPr txBox="1"/>
          <p:nvPr/>
        </p:nvSpPr>
        <p:spPr>
          <a:xfrm>
            <a:off x="6230540" y="1261818"/>
            <a:ext cx="5788377" cy="20345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lnSpc>
                <a:spcPct val="150000"/>
              </a:lnSpc>
            </a:pPr>
            <a:r>
              <a:rPr lang="en-US" b="1" dirty="0">
                <a:solidFill>
                  <a:srgbClr val="B8394F"/>
                </a:solidFill>
                <a:latin typeface="Century Gothic"/>
              </a:rPr>
              <a:t>Gulf Coast</a:t>
            </a:r>
            <a:endParaRPr lang="en-US" b="1" dirty="0">
              <a:solidFill>
                <a:srgbClr val="B8394F"/>
              </a:solidFill>
              <a:latin typeface="Century Gothic"/>
              <a:ea typeface="+mn-lt"/>
              <a:cs typeface="+mn-lt"/>
            </a:endParaRPr>
          </a:p>
          <a:p>
            <a:pPr marL="285750" indent="-285750" algn="just">
              <a:lnSpc>
                <a:spcPct val="150000"/>
              </a:lnSpc>
              <a:buClr>
                <a:srgbClr val="B8394F"/>
              </a:buClr>
              <a:buFont typeface="Webdings" panose="05030102010509060703" pitchFamily="18" charset="2"/>
              <a:buChar char="4"/>
            </a:pPr>
            <a:r>
              <a:rPr lang="en-US" b="1" dirty="0">
                <a:solidFill>
                  <a:schemeClr val="tx1">
                    <a:lumMod val="75000"/>
                    <a:lumOff val="25000"/>
                  </a:schemeClr>
                </a:solidFill>
                <a:latin typeface="Century Gothic"/>
              </a:rPr>
              <a:t>I</a:t>
            </a:r>
            <a:r>
              <a:rPr lang="en-US" sz="1600" b="1" dirty="0">
                <a:solidFill>
                  <a:schemeClr val="tx1">
                    <a:lumMod val="75000"/>
                    <a:lumOff val="25000"/>
                  </a:schemeClr>
                </a:solidFill>
                <a:latin typeface="Century Gothic"/>
              </a:rPr>
              <a:t>magine Water Works</a:t>
            </a:r>
            <a:r>
              <a:rPr lang="en-US" sz="1600" dirty="0">
                <a:solidFill>
                  <a:schemeClr val="tx1">
                    <a:lumMod val="75000"/>
                    <a:lumOff val="25000"/>
                  </a:schemeClr>
                </a:solidFill>
                <a:latin typeface="Century Gothic"/>
              </a:rPr>
              <a:t> – Klie Klibert &amp; Miriam Belblidia</a:t>
            </a:r>
          </a:p>
          <a:p>
            <a:pPr marL="285750" indent="-285750" algn="just">
              <a:lnSpc>
                <a:spcPct val="150000"/>
              </a:lnSpc>
              <a:buClr>
                <a:srgbClr val="B8394F"/>
              </a:buClr>
              <a:buFont typeface="Webdings" panose="05030102010509060703" pitchFamily="18" charset="2"/>
              <a:buChar char="4"/>
            </a:pPr>
            <a:r>
              <a:rPr lang="en-US" sz="1600" b="1" dirty="0">
                <a:solidFill>
                  <a:schemeClr val="tx1">
                    <a:lumMod val="75000"/>
                    <a:lumOff val="25000"/>
                  </a:schemeClr>
                </a:solidFill>
                <a:latin typeface="Century Gothic"/>
                <a:cs typeface="Calibri"/>
              </a:rPr>
              <a:t>Seeds of Resistance</a:t>
            </a:r>
            <a:r>
              <a:rPr lang="en-US" sz="1600" dirty="0">
                <a:solidFill>
                  <a:schemeClr val="tx1">
                    <a:lumMod val="75000"/>
                    <a:lumOff val="25000"/>
                  </a:schemeClr>
                </a:solidFill>
                <a:latin typeface="Century Gothic"/>
                <a:cs typeface="Calibri"/>
              </a:rPr>
              <a:t> </a:t>
            </a:r>
            <a:r>
              <a:rPr lang="en-US" sz="1600" dirty="0">
                <a:solidFill>
                  <a:schemeClr val="tx1">
                    <a:lumMod val="75000"/>
                    <a:lumOff val="25000"/>
                  </a:schemeClr>
                </a:solidFill>
                <a:latin typeface="Century Gothic"/>
                <a:ea typeface="Calibri" panose="020F0502020204030204"/>
                <a:cs typeface="Calibri"/>
              </a:rPr>
              <a:t> –</a:t>
            </a:r>
            <a:r>
              <a:rPr lang="en-US" sz="1600" dirty="0">
                <a:solidFill>
                  <a:schemeClr val="tx1">
                    <a:lumMod val="75000"/>
                    <a:lumOff val="25000"/>
                  </a:schemeClr>
                </a:solidFill>
                <a:latin typeface="Century Gothic"/>
                <a:cs typeface="Calibri"/>
              </a:rPr>
              <a:t> Guadalupe de la Cruz</a:t>
            </a:r>
          </a:p>
          <a:p>
            <a:pPr marL="285750" indent="-285750" algn="just">
              <a:lnSpc>
                <a:spcPct val="150000"/>
              </a:lnSpc>
              <a:buClr>
                <a:srgbClr val="B8394F"/>
              </a:buClr>
              <a:buFont typeface="Webdings" panose="05030102010509060703" pitchFamily="18" charset="2"/>
              <a:buChar char="4"/>
            </a:pPr>
            <a:r>
              <a:rPr lang="en-US" sz="1600" b="1" dirty="0">
                <a:solidFill>
                  <a:schemeClr val="tx1">
                    <a:lumMod val="75000"/>
                    <a:lumOff val="25000"/>
                  </a:schemeClr>
                </a:solidFill>
                <a:latin typeface="Century Gothic"/>
                <a:ea typeface="Calibri" panose="020F0502020204030204"/>
                <a:cs typeface="Calibri"/>
              </a:rPr>
              <a:t>SBP</a:t>
            </a:r>
            <a:r>
              <a:rPr lang="en-US" sz="1600" dirty="0">
                <a:solidFill>
                  <a:schemeClr val="tx1">
                    <a:lumMod val="75000"/>
                    <a:lumOff val="25000"/>
                  </a:schemeClr>
                </a:solidFill>
                <a:latin typeface="Century Gothic"/>
                <a:ea typeface="Calibri" panose="020F0502020204030204"/>
                <a:cs typeface="Calibri"/>
              </a:rPr>
              <a:t> – Elizabeth Egle &amp; Reese May</a:t>
            </a:r>
          </a:p>
          <a:p>
            <a:pPr>
              <a:lnSpc>
                <a:spcPct val="150000"/>
              </a:lnSpc>
            </a:pPr>
            <a:endParaRPr lang="en-US" dirty="0">
              <a:ea typeface="Calibri" panose="020F0502020204030204"/>
              <a:cs typeface="Calibri"/>
            </a:endParaRPr>
          </a:p>
        </p:txBody>
      </p:sp>
      <p:sp>
        <p:nvSpPr>
          <p:cNvPr id="14" name="TextBox 13">
            <a:extLst>
              <a:ext uri="{FF2B5EF4-FFF2-40B4-BE49-F238E27FC236}">
                <a16:creationId xmlns:a16="http://schemas.microsoft.com/office/drawing/2014/main" id="{D9D29B67-CDE0-40E2-AF17-1F58275A7FF2}"/>
              </a:ext>
            </a:extLst>
          </p:cNvPr>
          <p:cNvSpPr txBox="1"/>
          <p:nvPr/>
        </p:nvSpPr>
        <p:spPr>
          <a:xfrm>
            <a:off x="6232525" y="3287323"/>
            <a:ext cx="5782445" cy="21082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lnSpc>
                <a:spcPct val="150000"/>
              </a:lnSpc>
            </a:pPr>
            <a:r>
              <a:rPr lang="en-US" b="1" dirty="0">
                <a:solidFill>
                  <a:srgbClr val="B8394F"/>
                </a:solidFill>
                <a:latin typeface="Century Gothic"/>
              </a:rPr>
              <a:t>East Coast</a:t>
            </a:r>
            <a:endParaRPr lang="en-US" b="1" dirty="0">
              <a:solidFill>
                <a:srgbClr val="B8394F"/>
              </a:solidFill>
              <a:latin typeface="Century Gothic"/>
              <a:ea typeface="+mn-lt"/>
              <a:cs typeface="+mn-lt"/>
            </a:endParaRPr>
          </a:p>
          <a:p>
            <a:pPr marL="285750" indent="-285750">
              <a:lnSpc>
                <a:spcPct val="150000"/>
              </a:lnSpc>
              <a:buClr>
                <a:srgbClr val="B8394F"/>
              </a:buClr>
              <a:buFont typeface="Webdings" panose="05030102010509060703" pitchFamily="18" charset="2"/>
              <a:buChar char="4"/>
            </a:pPr>
            <a:r>
              <a:rPr lang="en-US" sz="1600" b="1" dirty="0">
                <a:solidFill>
                  <a:schemeClr val="tx1">
                    <a:lumMod val="75000"/>
                    <a:lumOff val="25000"/>
                  </a:schemeClr>
                </a:solidFill>
                <a:latin typeface="Century Gothic"/>
              </a:rPr>
              <a:t>All Hands and Hearts </a:t>
            </a:r>
            <a:r>
              <a:rPr lang="en-US" sz="1600" dirty="0">
                <a:solidFill>
                  <a:schemeClr val="tx1">
                    <a:lumMod val="75000"/>
                    <a:lumOff val="25000"/>
                  </a:schemeClr>
                </a:solidFill>
                <a:latin typeface="Century Gothic"/>
              </a:rPr>
              <a:t>– George Hernandez Mejia</a:t>
            </a:r>
          </a:p>
          <a:p>
            <a:pPr marL="285750" indent="-285750">
              <a:lnSpc>
                <a:spcPct val="150000"/>
              </a:lnSpc>
              <a:buClr>
                <a:srgbClr val="B8394F"/>
              </a:buClr>
              <a:buFont typeface="Webdings" panose="05030102010509060703" pitchFamily="18" charset="2"/>
              <a:buChar char="4"/>
            </a:pPr>
            <a:r>
              <a:rPr lang="en-US" sz="1600" b="1" dirty="0">
                <a:solidFill>
                  <a:schemeClr val="tx1">
                    <a:lumMod val="75000"/>
                    <a:lumOff val="25000"/>
                  </a:schemeClr>
                </a:solidFill>
                <a:latin typeface="Century Gothic"/>
                <a:cs typeface="Calibri"/>
              </a:rPr>
              <a:t>Americares</a:t>
            </a:r>
            <a:r>
              <a:rPr lang="en-US" sz="1600" dirty="0">
                <a:solidFill>
                  <a:schemeClr val="tx1">
                    <a:lumMod val="75000"/>
                    <a:lumOff val="25000"/>
                  </a:schemeClr>
                </a:solidFill>
                <a:latin typeface="Century Gothic"/>
                <a:cs typeface="Calibri"/>
              </a:rPr>
              <a:t> – Diana Maguire &amp; Kristin Stevens</a:t>
            </a:r>
          </a:p>
          <a:p>
            <a:pPr marL="285750" indent="-285750">
              <a:lnSpc>
                <a:spcPct val="150000"/>
              </a:lnSpc>
              <a:buClr>
                <a:srgbClr val="B8394F"/>
              </a:buClr>
              <a:buFont typeface="Webdings" panose="05030102010509060703" pitchFamily="18" charset="2"/>
              <a:buChar char="4"/>
            </a:pPr>
            <a:r>
              <a:rPr lang="en-US" sz="1600" b="1" dirty="0">
                <a:solidFill>
                  <a:schemeClr val="tx1">
                    <a:lumMod val="75000"/>
                    <a:lumOff val="25000"/>
                  </a:schemeClr>
                </a:solidFill>
                <a:latin typeface="Century Gothic"/>
                <a:cs typeface="Calibri"/>
              </a:rPr>
              <a:t>The Fuller Center for Housing </a:t>
            </a:r>
            <a:r>
              <a:rPr lang="en-US" sz="1600" dirty="0">
                <a:solidFill>
                  <a:schemeClr val="tx1">
                    <a:lumMod val="75000"/>
                    <a:lumOff val="25000"/>
                  </a:schemeClr>
                </a:solidFill>
                <a:latin typeface="Century Gothic"/>
                <a:cs typeface="Calibri"/>
              </a:rPr>
              <a:t>– Stacey Driggers</a:t>
            </a:r>
          </a:p>
          <a:p>
            <a:pPr marL="285750" indent="-285750">
              <a:buClr>
                <a:srgbClr val="B8394F"/>
              </a:buClr>
              <a:buFont typeface="Webdings" panose="05030102010509060703" pitchFamily="18" charset="2"/>
              <a:buChar char="4"/>
            </a:pPr>
            <a:r>
              <a:rPr lang="en-US" sz="1600" b="1" dirty="0">
                <a:solidFill>
                  <a:schemeClr val="tx1">
                    <a:lumMod val="75000"/>
                    <a:lumOff val="25000"/>
                  </a:schemeClr>
                </a:solidFill>
                <a:latin typeface="Century Gothic"/>
                <a:cs typeface="Calibri"/>
              </a:rPr>
              <a:t>NC Climate Justice Collective</a:t>
            </a:r>
            <a:r>
              <a:rPr lang="en-US" sz="1600" dirty="0">
                <a:solidFill>
                  <a:schemeClr val="tx1">
                    <a:lumMod val="75000"/>
                    <a:lumOff val="25000"/>
                  </a:schemeClr>
                </a:solidFill>
                <a:latin typeface="Century Gothic"/>
                <a:cs typeface="Calibri"/>
              </a:rPr>
              <a:t> – Jodi Lassetter &amp; Connie Leeper</a:t>
            </a:r>
            <a:endParaRPr lang="en-US" dirty="0">
              <a:solidFill>
                <a:schemeClr val="tx1">
                  <a:lumMod val="75000"/>
                  <a:lumOff val="25000"/>
                </a:schemeClr>
              </a:solidFill>
            </a:endParaRPr>
          </a:p>
        </p:txBody>
      </p:sp>
      <p:sp>
        <p:nvSpPr>
          <p:cNvPr id="15" name="TextBox 14">
            <a:extLst>
              <a:ext uri="{FF2B5EF4-FFF2-40B4-BE49-F238E27FC236}">
                <a16:creationId xmlns:a16="http://schemas.microsoft.com/office/drawing/2014/main" id="{F11B8FAC-EAC6-4DC8-B6D5-0644F6CA065C}"/>
              </a:ext>
            </a:extLst>
          </p:cNvPr>
          <p:cNvSpPr txBox="1"/>
          <p:nvPr/>
        </p:nvSpPr>
        <p:spPr>
          <a:xfrm>
            <a:off x="6232525" y="390524"/>
            <a:ext cx="52578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400" b="1" dirty="0">
                <a:solidFill>
                  <a:srgbClr val="B8394F"/>
                </a:solidFill>
                <a:latin typeface="Century Gothic"/>
              </a:rPr>
              <a:t>DISASTER AND EJ ORGANIZATIONS</a:t>
            </a:r>
            <a:endParaRPr lang="en-US" sz="2400" b="1" dirty="0">
              <a:solidFill>
                <a:srgbClr val="B8394F"/>
              </a:solidFill>
              <a:latin typeface="Century Gothic"/>
              <a:ea typeface="+mn-lt"/>
              <a:cs typeface="+mn-lt"/>
            </a:endParaRPr>
          </a:p>
        </p:txBody>
      </p:sp>
    </p:spTree>
    <p:extLst>
      <p:ext uri="{BB962C8B-B14F-4D97-AF65-F5344CB8AC3E}">
        <p14:creationId xmlns:p14="http://schemas.microsoft.com/office/powerpoint/2010/main" val="1401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096E8B5-794A-4196-B829-0B72A8C873D1}"/>
              </a:ext>
            </a:extLst>
          </p:cNvPr>
          <p:cNvSpPr txBox="1"/>
          <p:nvPr/>
        </p:nvSpPr>
        <p:spPr>
          <a:xfrm>
            <a:off x="1292698" y="1435091"/>
            <a:ext cx="3222562" cy="39338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lnSpc>
                <a:spcPct val="150000"/>
              </a:lnSpc>
            </a:pPr>
            <a:r>
              <a:rPr lang="en-US" sz="2000" b="1" dirty="0">
                <a:solidFill>
                  <a:srgbClr val="B8394F"/>
                </a:solidFill>
                <a:latin typeface="Century Gothic"/>
                <a:cs typeface="Calibri"/>
              </a:rPr>
              <a:t>Project Partners</a:t>
            </a:r>
            <a:endParaRPr lang="en-US" dirty="0">
              <a:solidFill>
                <a:srgbClr val="B8394F"/>
              </a:solidFill>
              <a:cs typeface="Calibri" panose="020F0502020204030204"/>
            </a:endParaRPr>
          </a:p>
          <a:p>
            <a:pPr marL="342900" indent="-342900" algn="just">
              <a:lnSpc>
                <a:spcPct val="150000"/>
              </a:lnSpc>
              <a:buClr>
                <a:srgbClr val="B8394F"/>
              </a:buClr>
              <a:buFont typeface="Webdings" panose="05030102010509060703" pitchFamily="18" charset="2"/>
              <a:buChar char="4"/>
            </a:pPr>
            <a:r>
              <a:rPr lang="en-US" dirty="0">
                <a:solidFill>
                  <a:srgbClr val="3F3F3F"/>
                </a:solidFill>
                <a:latin typeface="Century Gothic"/>
                <a:cs typeface="Calibri"/>
              </a:rPr>
              <a:t>NASA DEVELOP</a:t>
            </a:r>
          </a:p>
          <a:p>
            <a:pPr marL="342900" indent="-342900" algn="just">
              <a:lnSpc>
                <a:spcPct val="150000"/>
              </a:lnSpc>
              <a:buClr>
                <a:srgbClr val="B8394F"/>
              </a:buClr>
              <a:buFont typeface="Webdings" panose="05030102010509060703" pitchFamily="18" charset="2"/>
              <a:buChar char="4"/>
            </a:pPr>
            <a:r>
              <a:rPr lang="en-US" dirty="0">
                <a:solidFill>
                  <a:srgbClr val="3F3F3F"/>
                </a:solidFill>
                <a:latin typeface="Century Gothic"/>
                <a:cs typeface="Calibri"/>
              </a:rPr>
              <a:t>NASA Applied Sciences</a:t>
            </a:r>
          </a:p>
          <a:p>
            <a:pPr algn="just">
              <a:lnSpc>
                <a:spcPct val="150000"/>
              </a:lnSpc>
            </a:pPr>
            <a:endParaRPr lang="en-US" sz="900" dirty="0">
              <a:solidFill>
                <a:srgbClr val="3F3F3F"/>
              </a:solidFill>
              <a:latin typeface="Century Gothic"/>
              <a:cs typeface="Calibri"/>
            </a:endParaRPr>
          </a:p>
          <a:p>
            <a:pPr algn="just">
              <a:lnSpc>
                <a:spcPct val="150000"/>
              </a:lnSpc>
            </a:pPr>
            <a:r>
              <a:rPr lang="en-US" sz="2000" b="1" dirty="0">
                <a:solidFill>
                  <a:srgbClr val="B8394F"/>
                </a:solidFill>
                <a:latin typeface="Century Gothic"/>
                <a:cs typeface="Calibri"/>
              </a:rPr>
              <a:t>Science Advisor</a:t>
            </a:r>
          </a:p>
          <a:p>
            <a:pPr marL="342900" indent="-342900" algn="just">
              <a:lnSpc>
                <a:spcPct val="150000"/>
              </a:lnSpc>
              <a:buClr>
                <a:srgbClr val="B8394F"/>
              </a:buClr>
              <a:buFont typeface="Webdings" panose="05030102010509060703" pitchFamily="18" charset="2"/>
              <a:buChar char="4"/>
            </a:pPr>
            <a:r>
              <a:rPr lang="en-US" dirty="0">
                <a:solidFill>
                  <a:srgbClr val="3F3F3F"/>
                </a:solidFill>
                <a:latin typeface="Century Gothic"/>
                <a:cs typeface="Calibri"/>
              </a:rPr>
              <a:t>Lauren Childs-Gleason</a:t>
            </a:r>
            <a:endParaRPr lang="en-US" b="1" dirty="0">
              <a:solidFill>
                <a:srgbClr val="3F3F3F"/>
              </a:solidFill>
              <a:latin typeface="Century Gothic"/>
              <a:cs typeface="Calibri"/>
            </a:endParaRPr>
          </a:p>
          <a:p>
            <a:pPr algn="just">
              <a:lnSpc>
                <a:spcPct val="150000"/>
              </a:lnSpc>
            </a:pPr>
            <a:endParaRPr lang="en-US" sz="800" dirty="0">
              <a:solidFill>
                <a:srgbClr val="3F3F3F"/>
              </a:solidFill>
              <a:latin typeface="Century Gothic"/>
              <a:cs typeface="Calibri"/>
            </a:endParaRPr>
          </a:p>
          <a:p>
            <a:pPr algn="just">
              <a:lnSpc>
                <a:spcPct val="150000"/>
              </a:lnSpc>
            </a:pPr>
            <a:r>
              <a:rPr lang="en-US" sz="2000" b="1" dirty="0">
                <a:solidFill>
                  <a:srgbClr val="B8394F"/>
                </a:solidFill>
                <a:latin typeface="Century Gothic"/>
                <a:cs typeface="Calibri"/>
              </a:rPr>
              <a:t>DEVELOP Fellow</a:t>
            </a:r>
          </a:p>
          <a:p>
            <a:pPr marL="342900" indent="-342900" algn="just">
              <a:lnSpc>
                <a:spcPct val="150000"/>
              </a:lnSpc>
              <a:buClr>
                <a:srgbClr val="B8394F"/>
              </a:buClr>
              <a:buFont typeface="Webdings" panose="05030102010509060703" pitchFamily="18" charset="2"/>
              <a:buChar char="4"/>
            </a:pPr>
            <a:r>
              <a:rPr lang="en-US" dirty="0">
                <a:solidFill>
                  <a:srgbClr val="3F3F3F"/>
                </a:solidFill>
                <a:latin typeface="Century Gothic"/>
                <a:cs typeface="Calibri"/>
              </a:rPr>
              <a:t>Marco Vallejos</a:t>
            </a:r>
          </a:p>
          <a:p>
            <a:pPr algn="just">
              <a:lnSpc>
                <a:spcPct val="150000"/>
              </a:lnSpc>
            </a:pPr>
            <a:endParaRPr lang="en-US" sz="2000" b="1" dirty="0">
              <a:solidFill>
                <a:srgbClr val="3F3F3F"/>
              </a:solidFill>
              <a:latin typeface="Century Gothic"/>
              <a:cs typeface="Calibri"/>
            </a:endParaRPr>
          </a:p>
        </p:txBody>
      </p:sp>
      <p:sp>
        <p:nvSpPr>
          <p:cNvPr id="9" name="TextBox 8">
            <a:extLst>
              <a:ext uri="{FF2B5EF4-FFF2-40B4-BE49-F238E27FC236}">
                <a16:creationId xmlns:a16="http://schemas.microsoft.com/office/drawing/2014/main" id="{7133B228-5A7F-48E6-BC95-501586B72187}"/>
              </a:ext>
            </a:extLst>
          </p:cNvPr>
          <p:cNvSpPr txBox="1"/>
          <p:nvPr/>
        </p:nvSpPr>
        <p:spPr>
          <a:xfrm>
            <a:off x="4972889" y="1828800"/>
            <a:ext cx="6451600" cy="20774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lnSpc>
                <a:spcPct val="150000"/>
              </a:lnSpc>
            </a:pPr>
            <a:r>
              <a:rPr lang="en-US" sz="2000" b="1" dirty="0">
                <a:solidFill>
                  <a:srgbClr val="B8394F"/>
                </a:solidFill>
                <a:latin typeface="Century Gothic"/>
                <a:cs typeface="Segoe UI"/>
              </a:rPr>
              <a:t>EJ and Disaster Experts</a:t>
            </a:r>
            <a:endParaRPr lang="en-US" sz="2000" dirty="0">
              <a:solidFill>
                <a:srgbClr val="B8394F"/>
              </a:solidFill>
              <a:latin typeface="Century Gothic"/>
              <a:cs typeface="Segoe UI"/>
            </a:endParaRPr>
          </a:p>
          <a:p>
            <a:pPr marL="285750" indent="-285750" algn="just">
              <a:buClr>
                <a:srgbClr val="B8394F"/>
              </a:buClr>
              <a:buFont typeface="Webdings" panose="05030102010509060703" pitchFamily="18" charset="2"/>
              <a:buChar char="4"/>
            </a:pPr>
            <a:r>
              <a:rPr lang="en-US" b="1" dirty="0">
                <a:solidFill>
                  <a:srgbClr val="3F3F3F"/>
                </a:solidFill>
                <a:latin typeface="Century Gothic"/>
                <a:cs typeface="Arial"/>
              </a:rPr>
              <a:t>Dr. Sara Grineski &amp; Dr. Tim Collins</a:t>
            </a:r>
            <a:r>
              <a:rPr lang="en-US" dirty="0">
                <a:solidFill>
                  <a:srgbClr val="3F3F3F"/>
                </a:solidFill>
                <a:latin typeface="Century Gothic"/>
                <a:cs typeface="Arial"/>
              </a:rPr>
              <a:t> (University of Utah, Center for Natural and Technological Hazards)</a:t>
            </a:r>
            <a:r>
              <a:rPr lang="en-US" dirty="0">
                <a:latin typeface="Century Gothic"/>
                <a:cs typeface="Arial"/>
              </a:rPr>
              <a:t>​</a:t>
            </a:r>
            <a:endParaRPr lang="en-US" dirty="0">
              <a:solidFill>
                <a:srgbClr val="000000"/>
              </a:solidFill>
              <a:latin typeface="Century Gothic"/>
              <a:cs typeface="Arial"/>
            </a:endParaRPr>
          </a:p>
          <a:p>
            <a:pPr marL="285750" indent="-285750" algn="just">
              <a:lnSpc>
                <a:spcPct val="150000"/>
              </a:lnSpc>
              <a:buClr>
                <a:srgbClr val="B8394F"/>
              </a:buClr>
              <a:buFont typeface="Webdings" panose="05030102010509060703" pitchFamily="18" charset="2"/>
              <a:buChar char="4"/>
            </a:pPr>
            <a:r>
              <a:rPr lang="en-US" b="1" dirty="0">
                <a:solidFill>
                  <a:srgbClr val="3F3F3F"/>
                </a:solidFill>
                <a:latin typeface="Century Gothic"/>
                <a:cs typeface="Arial"/>
              </a:rPr>
              <a:t>Dr. Jennifer Pipitone</a:t>
            </a:r>
            <a:r>
              <a:rPr lang="en-US" dirty="0">
                <a:solidFill>
                  <a:srgbClr val="3F3F3F"/>
                </a:solidFill>
                <a:latin typeface="Century Gothic"/>
                <a:cs typeface="Arial"/>
              </a:rPr>
              <a:t> (College of Mount Saint Vincent)</a:t>
            </a:r>
            <a:r>
              <a:rPr lang="en-US" dirty="0">
                <a:latin typeface="Century Gothic"/>
                <a:cs typeface="Arial"/>
              </a:rPr>
              <a:t>​</a:t>
            </a:r>
            <a:endParaRPr lang="en-US" dirty="0">
              <a:solidFill>
                <a:srgbClr val="000000"/>
              </a:solidFill>
              <a:latin typeface="Calibri" panose="020F0502020204030204"/>
              <a:cs typeface="Calibri" panose="020F0502020204030204"/>
            </a:endParaRPr>
          </a:p>
          <a:p>
            <a:pPr marL="285750" indent="-285750" algn="just">
              <a:buClr>
                <a:srgbClr val="B8394F"/>
              </a:buClr>
              <a:buFont typeface="Webdings" panose="05030102010509060703" pitchFamily="18" charset="2"/>
              <a:buChar char="4"/>
            </a:pPr>
            <a:r>
              <a:rPr lang="en-US" b="1" dirty="0">
                <a:solidFill>
                  <a:srgbClr val="3F3F3F"/>
                </a:solidFill>
                <a:latin typeface="Century Gothic"/>
                <a:cs typeface="Arial"/>
              </a:rPr>
              <a:t>Dr. Lori Peek</a:t>
            </a:r>
            <a:r>
              <a:rPr lang="en-US" dirty="0">
                <a:solidFill>
                  <a:srgbClr val="3F3F3F"/>
                </a:solidFill>
                <a:latin typeface="Century Gothic"/>
                <a:cs typeface="Arial"/>
              </a:rPr>
              <a:t> (University of Colorado Boulder, Natural Hazards Center)</a:t>
            </a:r>
            <a:endParaRPr lang="en-US" dirty="0">
              <a:solidFill>
                <a:srgbClr val="000000"/>
              </a:solidFill>
              <a:latin typeface="Calibri" panose="020F0502020204030204"/>
              <a:cs typeface="Calibri" panose="020F0502020204030204"/>
            </a:endParaRPr>
          </a:p>
        </p:txBody>
      </p:sp>
    </p:spTree>
    <p:extLst>
      <p:ext uri="{BB962C8B-B14F-4D97-AF65-F5344CB8AC3E}">
        <p14:creationId xmlns:p14="http://schemas.microsoft.com/office/powerpoint/2010/main" val="3016160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CC7443A-A9FC-4FBB-BA27-DE91283CA6CA}"/>
              </a:ext>
            </a:extLst>
          </p:cNvPr>
          <p:cNvSpPr/>
          <p:nvPr/>
        </p:nvSpPr>
        <p:spPr>
          <a:xfrm>
            <a:off x="-9428" y="2932521"/>
            <a:ext cx="12215567" cy="3739297"/>
          </a:xfrm>
          <a:prstGeom prst="rect">
            <a:avLst/>
          </a:prstGeom>
          <a:solidFill>
            <a:srgbClr val="85B7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2AC8AE16-4497-45A9-B1FB-1AD0E83B7444}"/>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A3A50"/>
                </a:solidFill>
                <a:latin typeface="Century Gothic"/>
              </a:rPr>
              <a:t>Our Team</a:t>
            </a:r>
          </a:p>
        </p:txBody>
      </p:sp>
      <p:pic>
        <p:nvPicPr>
          <p:cNvPr id="5" name="Picture 4">
            <a:extLst>
              <a:ext uri="{FF2B5EF4-FFF2-40B4-BE49-F238E27FC236}">
                <a16:creationId xmlns:a16="http://schemas.microsoft.com/office/drawing/2014/main" id="{D485A4EB-B447-4316-9B8A-9026A6953828}"/>
              </a:ext>
            </a:extLst>
          </p:cNvPr>
          <p:cNvPicPr>
            <a:picLocks noChangeAspect="1"/>
          </p:cNvPicPr>
          <p:nvPr/>
        </p:nvPicPr>
        <p:blipFill rotWithShape="1">
          <a:blip r:embed="rId3"/>
          <a:srcRect r="4" b="11004"/>
          <a:stretch/>
        </p:blipFill>
        <p:spPr>
          <a:xfrm>
            <a:off x="238335" y="1521436"/>
            <a:ext cx="2832828" cy="2832828"/>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pic>
        <p:nvPicPr>
          <p:cNvPr id="7" name="Picture 8">
            <a:extLst>
              <a:ext uri="{FF2B5EF4-FFF2-40B4-BE49-F238E27FC236}">
                <a16:creationId xmlns:a16="http://schemas.microsoft.com/office/drawing/2014/main" id="{BAE4F7D0-BAA0-45DE-82A7-0BCDA7FA81C3}"/>
              </a:ext>
            </a:extLst>
          </p:cNvPr>
          <p:cNvPicPr>
            <a:picLocks noChangeAspect="1"/>
          </p:cNvPicPr>
          <p:nvPr/>
        </p:nvPicPr>
        <p:blipFill rotWithShape="1">
          <a:blip r:embed="rId4"/>
          <a:srcRect l="3553" t="7094" r="6421" b="32770"/>
          <a:stretch/>
        </p:blipFill>
        <p:spPr>
          <a:xfrm>
            <a:off x="3233450" y="1521437"/>
            <a:ext cx="2837696" cy="2820338"/>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pic>
        <p:nvPicPr>
          <p:cNvPr id="9" name="Picture 3">
            <a:extLst>
              <a:ext uri="{FF2B5EF4-FFF2-40B4-BE49-F238E27FC236}">
                <a16:creationId xmlns:a16="http://schemas.microsoft.com/office/drawing/2014/main" id="{233C3787-9020-4B84-9E51-52B846E4F4B5}"/>
              </a:ext>
            </a:extLst>
          </p:cNvPr>
          <p:cNvPicPr>
            <a:picLocks noChangeAspect="1"/>
          </p:cNvPicPr>
          <p:nvPr/>
        </p:nvPicPr>
        <p:blipFill rotWithShape="1">
          <a:blip r:embed="rId5"/>
          <a:srcRect t="2688" r="-2" b="17311"/>
          <a:stretch/>
        </p:blipFill>
        <p:spPr>
          <a:xfrm>
            <a:off x="6224109" y="1521436"/>
            <a:ext cx="2832828" cy="2832828"/>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pic>
        <p:nvPicPr>
          <p:cNvPr id="11" name="Picture 7">
            <a:extLst>
              <a:ext uri="{FF2B5EF4-FFF2-40B4-BE49-F238E27FC236}">
                <a16:creationId xmlns:a16="http://schemas.microsoft.com/office/drawing/2014/main" id="{8BC747F0-FC85-4FC5-8D12-C951F07F6B02}"/>
              </a:ext>
            </a:extLst>
          </p:cNvPr>
          <p:cNvPicPr>
            <a:picLocks noChangeAspect="1"/>
          </p:cNvPicPr>
          <p:nvPr/>
        </p:nvPicPr>
        <p:blipFill rotWithShape="1">
          <a:blip r:embed="rId6"/>
          <a:srcRect r="-6" b="-6"/>
          <a:stretch/>
        </p:blipFill>
        <p:spPr>
          <a:xfrm>
            <a:off x="9224694" y="1521436"/>
            <a:ext cx="2832828" cy="2832828"/>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sp>
        <p:nvSpPr>
          <p:cNvPr id="12" name="Title 1">
            <a:extLst>
              <a:ext uri="{FF2B5EF4-FFF2-40B4-BE49-F238E27FC236}">
                <a16:creationId xmlns:a16="http://schemas.microsoft.com/office/drawing/2014/main" id="{C18DB4DE-5C00-4497-AEFE-02D2B22F84EA}"/>
              </a:ext>
            </a:extLst>
          </p:cNvPr>
          <p:cNvSpPr txBox="1">
            <a:spLocks/>
          </p:cNvSpPr>
          <p:nvPr/>
        </p:nvSpPr>
        <p:spPr>
          <a:xfrm>
            <a:off x="518082" y="4804920"/>
            <a:ext cx="2274287" cy="513368"/>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B8394F"/>
                </a:solidFill>
                <a:latin typeface="Century Gothic"/>
              </a:rPr>
              <a:t>Julianne </a:t>
            </a:r>
            <a:endParaRPr lang="en-US" dirty="0">
              <a:solidFill>
                <a:srgbClr val="B8394F"/>
              </a:solidFill>
              <a:cs typeface="Calibri Light"/>
            </a:endParaRPr>
          </a:p>
          <a:p>
            <a:pPr algn="ctr"/>
            <a:r>
              <a:rPr lang="en-US" sz="2800" b="1" dirty="0">
                <a:solidFill>
                  <a:srgbClr val="B8394F"/>
                </a:solidFill>
                <a:latin typeface="Century Gothic"/>
              </a:rPr>
              <a:t>Liu</a:t>
            </a:r>
            <a:endParaRPr lang="en-US" dirty="0">
              <a:solidFill>
                <a:srgbClr val="B8394F"/>
              </a:solidFill>
              <a:cs typeface="Calibri Light"/>
            </a:endParaRPr>
          </a:p>
        </p:txBody>
      </p:sp>
      <p:sp>
        <p:nvSpPr>
          <p:cNvPr id="13" name="Title 1">
            <a:extLst>
              <a:ext uri="{FF2B5EF4-FFF2-40B4-BE49-F238E27FC236}">
                <a16:creationId xmlns:a16="http://schemas.microsoft.com/office/drawing/2014/main" id="{ED0E313D-AC58-4DEC-BAFF-B1AD0A506260}"/>
              </a:ext>
            </a:extLst>
          </p:cNvPr>
          <p:cNvSpPr txBox="1">
            <a:spLocks/>
          </p:cNvSpPr>
          <p:nvPr/>
        </p:nvSpPr>
        <p:spPr>
          <a:xfrm>
            <a:off x="3511092" y="4804921"/>
            <a:ext cx="2274287" cy="513368"/>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B8394F"/>
                </a:solidFill>
                <a:latin typeface="Century Gothic"/>
              </a:rPr>
              <a:t>Keegan Kessler</a:t>
            </a:r>
          </a:p>
        </p:txBody>
      </p:sp>
      <p:sp>
        <p:nvSpPr>
          <p:cNvPr id="14" name="Title 1">
            <a:extLst>
              <a:ext uri="{FF2B5EF4-FFF2-40B4-BE49-F238E27FC236}">
                <a16:creationId xmlns:a16="http://schemas.microsoft.com/office/drawing/2014/main" id="{2E17C546-C78C-4093-8D09-A3C30995C0E5}"/>
              </a:ext>
            </a:extLst>
          </p:cNvPr>
          <p:cNvSpPr txBox="1">
            <a:spLocks/>
          </p:cNvSpPr>
          <p:nvPr/>
        </p:nvSpPr>
        <p:spPr>
          <a:xfrm>
            <a:off x="6504103" y="4804920"/>
            <a:ext cx="2274287" cy="513368"/>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a:solidFill>
                  <a:srgbClr val="B8394F"/>
                </a:solidFill>
                <a:latin typeface="Century Gothic"/>
              </a:rPr>
              <a:t>Natasha Johnson</a:t>
            </a:r>
          </a:p>
        </p:txBody>
      </p:sp>
      <p:sp>
        <p:nvSpPr>
          <p:cNvPr id="15" name="Title 1">
            <a:extLst>
              <a:ext uri="{FF2B5EF4-FFF2-40B4-BE49-F238E27FC236}">
                <a16:creationId xmlns:a16="http://schemas.microsoft.com/office/drawing/2014/main" id="{2E17C546-C78C-4093-8D09-A3C30995C0E5}"/>
              </a:ext>
            </a:extLst>
          </p:cNvPr>
          <p:cNvSpPr txBox="1">
            <a:spLocks/>
          </p:cNvSpPr>
          <p:nvPr/>
        </p:nvSpPr>
        <p:spPr>
          <a:xfrm>
            <a:off x="9506442" y="4806393"/>
            <a:ext cx="2274287" cy="513368"/>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a:solidFill>
                  <a:srgbClr val="B8394F"/>
                </a:solidFill>
                <a:latin typeface="Century Gothic"/>
              </a:rPr>
              <a:t>Emma Cooper</a:t>
            </a:r>
          </a:p>
        </p:txBody>
      </p:sp>
    </p:spTree>
    <p:extLst>
      <p:ext uri="{BB962C8B-B14F-4D97-AF65-F5344CB8AC3E}">
        <p14:creationId xmlns:p14="http://schemas.microsoft.com/office/powerpoint/2010/main" val="34473654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A773F75-1B71-4713-B180-73C4163AE6C5}"/>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A3A50"/>
                </a:solidFill>
                <a:latin typeface="Century Gothic"/>
              </a:rPr>
              <a:t>Environmental Justice</a:t>
            </a:r>
          </a:p>
        </p:txBody>
      </p:sp>
      <p:sp>
        <p:nvSpPr>
          <p:cNvPr id="3" name="TextBox 2">
            <a:extLst>
              <a:ext uri="{FF2B5EF4-FFF2-40B4-BE49-F238E27FC236}">
                <a16:creationId xmlns:a16="http://schemas.microsoft.com/office/drawing/2014/main" id="{2280C5C1-3007-4A61-9902-D4058254131D}"/>
              </a:ext>
            </a:extLst>
          </p:cNvPr>
          <p:cNvSpPr txBox="1"/>
          <p:nvPr/>
        </p:nvSpPr>
        <p:spPr>
          <a:xfrm>
            <a:off x="7504292" y="1795180"/>
            <a:ext cx="4644844"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3F3F3F"/>
                </a:solidFill>
                <a:latin typeface="Century Gothic"/>
                <a:ea typeface="+mn-lt"/>
                <a:cs typeface="+mn-lt"/>
              </a:rPr>
              <a:t>Charles Lee's Proposed New Working Definition (2021):</a:t>
            </a:r>
            <a:endParaRPr lang="en-US" dirty="0"/>
          </a:p>
          <a:p>
            <a:pPr algn="ctr"/>
            <a:endParaRPr lang="en-US" sz="2000" b="1" dirty="0">
              <a:solidFill>
                <a:srgbClr val="3F3F3F"/>
              </a:solidFill>
              <a:latin typeface="Century Gothic"/>
              <a:ea typeface="+mn-lt"/>
              <a:cs typeface="+mn-lt"/>
            </a:endParaRPr>
          </a:p>
          <a:p>
            <a:pPr algn="ctr"/>
            <a:r>
              <a:rPr lang="en-US" sz="2000" dirty="0">
                <a:solidFill>
                  <a:srgbClr val="3F3F3F"/>
                </a:solidFill>
                <a:latin typeface="Century Gothic"/>
                <a:ea typeface="+mn-lt"/>
                <a:cs typeface="+mn-lt"/>
              </a:rPr>
              <a:t>“the </a:t>
            </a:r>
            <a:r>
              <a:rPr lang="en-US" sz="2000" b="1" dirty="0">
                <a:solidFill>
                  <a:srgbClr val="5F8A74"/>
                </a:solidFill>
                <a:latin typeface="Century Gothic"/>
                <a:ea typeface="+mn-lt"/>
                <a:cs typeface="+mn-lt"/>
              </a:rPr>
              <a:t>fair treatment</a:t>
            </a:r>
            <a:r>
              <a:rPr lang="en-US" sz="2000" dirty="0">
                <a:solidFill>
                  <a:srgbClr val="3F3F3F"/>
                </a:solidFill>
                <a:latin typeface="Century Gothic"/>
                <a:ea typeface="+mn-lt"/>
                <a:cs typeface="+mn-lt"/>
              </a:rPr>
              <a:t> and </a:t>
            </a:r>
            <a:endParaRPr lang="en-US" sz="2000" dirty="0">
              <a:solidFill>
                <a:srgbClr val="000000"/>
              </a:solidFill>
              <a:latin typeface="Calibri"/>
              <a:ea typeface="+mn-lt"/>
              <a:cs typeface="+mn-lt"/>
            </a:endParaRPr>
          </a:p>
          <a:p>
            <a:pPr algn="ctr"/>
            <a:r>
              <a:rPr lang="en-US" sz="2000" b="1" dirty="0">
                <a:solidFill>
                  <a:srgbClr val="5F8A74"/>
                </a:solidFill>
                <a:latin typeface="Century Gothic"/>
                <a:ea typeface="+mn-lt"/>
                <a:cs typeface="+mn-lt"/>
              </a:rPr>
              <a:t>meaningful involvement</a:t>
            </a:r>
            <a:r>
              <a:rPr lang="en-US" sz="2000" dirty="0">
                <a:solidFill>
                  <a:srgbClr val="3F3F3F"/>
                </a:solidFill>
                <a:latin typeface="Century Gothic"/>
                <a:ea typeface="+mn-lt"/>
                <a:cs typeface="+mn-lt"/>
              </a:rPr>
              <a:t> of </a:t>
            </a:r>
            <a:endParaRPr lang="en-US" sz="2000" dirty="0">
              <a:solidFill>
                <a:srgbClr val="000000"/>
              </a:solidFill>
              <a:latin typeface="Calibri"/>
              <a:ea typeface="+mn-lt"/>
              <a:cs typeface="+mn-lt"/>
            </a:endParaRPr>
          </a:p>
          <a:p>
            <a:pPr algn="ctr"/>
            <a:r>
              <a:rPr lang="en-US" sz="2000" b="1" dirty="0">
                <a:solidFill>
                  <a:srgbClr val="5F8A74"/>
                </a:solidFill>
                <a:latin typeface="Century Gothic"/>
                <a:ea typeface="+mn-lt"/>
                <a:cs typeface="+mn-lt"/>
              </a:rPr>
              <a:t>all people</a:t>
            </a:r>
            <a:r>
              <a:rPr lang="en-US" sz="2000" dirty="0">
                <a:solidFill>
                  <a:srgbClr val="3F3F3F"/>
                </a:solidFill>
                <a:latin typeface="Century Gothic"/>
                <a:ea typeface="+mn-lt"/>
                <a:cs typeface="+mn-lt"/>
              </a:rPr>
              <a:t> regardless of race, color, national origin, or income, with respect to the </a:t>
            </a:r>
            <a:r>
              <a:rPr lang="en-US" sz="2000" b="1" dirty="0">
                <a:solidFill>
                  <a:srgbClr val="5F8A74"/>
                </a:solidFill>
                <a:latin typeface="Century Gothic"/>
                <a:ea typeface="+mn-lt"/>
                <a:cs typeface="+mn-lt"/>
              </a:rPr>
              <a:t>development,</a:t>
            </a:r>
            <a:r>
              <a:rPr lang="en-US" sz="2000" dirty="0">
                <a:solidFill>
                  <a:srgbClr val="3F3F3F"/>
                </a:solidFill>
                <a:latin typeface="Century Gothic"/>
                <a:ea typeface="+mn-lt"/>
                <a:cs typeface="+mn-lt"/>
              </a:rPr>
              <a:t> </a:t>
            </a:r>
            <a:r>
              <a:rPr lang="en-US" sz="2000" b="1" dirty="0">
                <a:solidFill>
                  <a:srgbClr val="5F8A74"/>
                </a:solidFill>
                <a:latin typeface="Century Gothic"/>
                <a:ea typeface="+mn-lt"/>
                <a:cs typeface="+mn-lt"/>
              </a:rPr>
              <a:t>implementation</a:t>
            </a:r>
            <a:r>
              <a:rPr lang="en-US" sz="2000" dirty="0">
                <a:solidFill>
                  <a:srgbClr val="3F3F3F"/>
                </a:solidFill>
                <a:latin typeface="Century Gothic"/>
                <a:ea typeface="+mn-lt"/>
                <a:cs typeface="+mn-lt"/>
              </a:rPr>
              <a:t>, and </a:t>
            </a:r>
            <a:r>
              <a:rPr lang="en-US" sz="2000" b="1" dirty="0">
                <a:solidFill>
                  <a:srgbClr val="5F8A74"/>
                </a:solidFill>
                <a:latin typeface="Century Gothic"/>
                <a:ea typeface="+mn-lt"/>
                <a:cs typeface="+mn-lt"/>
              </a:rPr>
              <a:t>enforcement</a:t>
            </a:r>
            <a:r>
              <a:rPr lang="en-US" sz="2000" dirty="0">
                <a:solidFill>
                  <a:srgbClr val="3F3F3F"/>
                </a:solidFill>
                <a:latin typeface="Century Gothic"/>
                <a:ea typeface="+mn-lt"/>
                <a:cs typeface="+mn-lt"/>
              </a:rPr>
              <a:t> of </a:t>
            </a:r>
            <a:r>
              <a:rPr lang="en-US" sz="2000" b="1" dirty="0">
                <a:solidFill>
                  <a:srgbClr val="5F8A74"/>
                </a:solidFill>
                <a:latin typeface="Century Gothic"/>
                <a:ea typeface="+mn-lt"/>
                <a:cs typeface="+mn-lt"/>
              </a:rPr>
              <a:t>laws</a:t>
            </a:r>
            <a:r>
              <a:rPr lang="en-US" sz="2000" dirty="0">
                <a:solidFill>
                  <a:schemeClr val="tx1">
                    <a:lumMod val="75000"/>
                    <a:lumOff val="25000"/>
                  </a:schemeClr>
                </a:solidFill>
                <a:latin typeface="Century Gothic"/>
                <a:ea typeface="+mn-lt"/>
                <a:cs typeface="+mn-lt"/>
              </a:rPr>
              <a:t>,</a:t>
            </a:r>
            <a:r>
              <a:rPr lang="en-US" sz="2000" b="1" dirty="0">
                <a:solidFill>
                  <a:srgbClr val="5F8A74"/>
                </a:solidFill>
                <a:latin typeface="Century Gothic"/>
                <a:ea typeface="+mn-lt"/>
                <a:cs typeface="+mn-lt"/>
              </a:rPr>
              <a:t> regulations</a:t>
            </a:r>
            <a:r>
              <a:rPr lang="en-US" sz="2000" dirty="0">
                <a:solidFill>
                  <a:srgbClr val="3F3F3F"/>
                </a:solidFill>
                <a:latin typeface="Century Gothic"/>
                <a:ea typeface="+mn-lt"/>
                <a:cs typeface="+mn-lt"/>
              </a:rPr>
              <a:t>, and </a:t>
            </a:r>
            <a:r>
              <a:rPr lang="en-US" sz="2000" b="1" dirty="0">
                <a:solidFill>
                  <a:srgbClr val="5F8A74"/>
                </a:solidFill>
                <a:latin typeface="Century Gothic"/>
                <a:ea typeface="+mn-lt"/>
                <a:cs typeface="+mn-lt"/>
              </a:rPr>
              <a:t>policies </a:t>
            </a:r>
            <a:r>
              <a:rPr lang="en-US" sz="2000" dirty="0">
                <a:solidFill>
                  <a:schemeClr val="tx1">
                    <a:lumMod val="75000"/>
                    <a:lumOff val="25000"/>
                  </a:schemeClr>
                </a:solidFill>
                <a:latin typeface="Century Gothic"/>
                <a:ea typeface="+mn-lt"/>
                <a:cs typeface="+mn-lt"/>
              </a:rPr>
              <a:t>that affect the</a:t>
            </a:r>
            <a:r>
              <a:rPr lang="en-US" sz="2000" b="1" dirty="0">
                <a:solidFill>
                  <a:srgbClr val="5F8A74"/>
                </a:solidFill>
                <a:latin typeface="Century Gothic"/>
                <a:ea typeface="+mn-lt"/>
                <a:cs typeface="+mn-lt"/>
              </a:rPr>
              <a:t> environment </a:t>
            </a:r>
            <a:r>
              <a:rPr lang="en-US" sz="2000" dirty="0">
                <a:solidFill>
                  <a:schemeClr val="tx1">
                    <a:lumMod val="75000"/>
                    <a:lumOff val="25000"/>
                  </a:schemeClr>
                </a:solidFill>
                <a:latin typeface="Century Gothic"/>
                <a:ea typeface="+mn-lt"/>
                <a:cs typeface="+mn-lt"/>
              </a:rPr>
              <a:t>and/or</a:t>
            </a:r>
            <a:r>
              <a:rPr lang="en-US" sz="2000" b="1" dirty="0">
                <a:solidFill>
                  <a:srgbClr val="5F8A74"/>
                </a:solidFill>
                <a:latin typeface="Century Gothic"/>
                <a:ea typeface="+mn-lt"/>
                <a:cs typeface="+mn-lt"/>
              </a:rPr>
              <a:t> public health</a:t>
            </a:r>
            <a:r>
              <a:rPr lang="en-US" sz="2000" dirty="0">
                <a:solidFill>
                  <a:srgbClr val="3F3F3F"/>
                </a:solidFill>
                <a:latin typeface="Century Gothic"/>
                <a:ea typeface="+mn-lt"/>
                <a:cs typeface="+mn-lt"/>
              </a:rPr>
              <a:t>."</a:t>
            </a:r>
            <a:endParaRPr lang="en-US" dirty="0">
              <a:solidFill>
                <a:schemeClr val="tx1">
                  <a:lumMod val="75000"/>
                  <a:lumOff val="25000"/>
                </a:schemeClr>
              </a:solidFill>
              <a:cs typeface="Calibri"/>
            </a:endParaRPr>
          </a:p>
        </p:txBody>
      </p:sp>
      <p:sp>
        <p:nvSpPr>
          <p:cNvPr id="5" name="TextBox 4">
            <a:extLst>
              <a:ext uri="{FF2B5EF4-FFF2-40B4-BE49-F238E27FC236}">
                <a16:creationId xmlns:a16="http://schemas.microsoft.com/office/drawing/2014/main" id="{94B3ED0C-F551-43A3-8071-9DBFAEBA2C6B}"/>
              </a:ext>
            </a:extLst>
          </p:cNvPr>
          <p:cNvSpPr txBox="1"/>
          <p:nvPr/>
        </p:nvSpPr>
        <p:spPr>
          <a:xfrm>
            <a:off x="-50800" y="6627460"/>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rgbClr val="FFFFFF"/>
                </a:solidFill>
                <a:latin typeface="Century Gothic"/>
              </a:rPr>
              <a:t>Image Credit: Anesti Vega </a:t>
            </a:r>
            <a:endParaRPr lang="en-US" sz="1050" dirty="0"/>
          </a:p>
        </p:txBody>
      </p:sp>
      <p:pic>
        <p:nvPicPr>
          <p:cNvPr id="7" name="Picture 7">
            <a:extLst>
              <a:ext uri="{FF2B5EF4-FFF2-40B4-BE49-F238E27FC236}">
                <a16:creationId xmlns:a16="http://schemas.microsoft.com/office/drawing/2014/main" id="{E13DC715-10BA-40D4-9126-830D6715F132}"/>
              </a:ext>
            </a:extLst>
          </p:cNvPr>
          <p:cNvPicPr>
            <a:picLocks noChangeAspect="1"/>
          </p:cNvPicPr>
          <p:nvPr/>
        </p:nvPicPr>
        <p:blipFill rotWithShape="1">
          <a:blip r:embed="rId3"/>
          <a:srcRect l="12278" t="7031" r="13609" b="521"/>
          <a:stretch/>
        </p:blipFill>
        <p:spPr>
          <a:xfrm>
            <a:off x="377646" y="1163878"/>
            <a:ext cx="7073343" cy="500659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950567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A773F75-1B71-4713-B180-73C4163AE6C5}"/>
              </a:ext>
            </a:extLst>
          </p:cNvPr>
          <p:cNvSpPr txBox="1">
            <a:spLocks/>
          </p:cNvSpPr>
          <p:nvPr/>
        </p:nvSpPr>
        <p:spPr>
          <a:xfrm>
            <a:off x="266700" y="69730"/>
            <a:ext cx="9642905" cy="106608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A3A50"/>
                </a:solidFill>
                <a:latin typeface="Century Gothic"/>
              </a:rPr>
              <a:t>Disasters &amp; </a:t>
            </a:r>
            <a:endParaRPr lang="en-US" dirty="0">
              <a:solidFill>
                <a:srgbClr val="000000"/>
              </a:solidFill>
              <a:latin typeface="Calibri Light" panose="020F0302020204030204"/>
              <a:cs typeface="Calibri Light" panose="020F0302020204030204"/>
            </a:endParaRPr>
          </a:p>
          <a:p>
            <a:r>
              <a:rPr lang="en-US" sz="4000" b="1" dirty="0">
                <a:solidFill>
                  <a:srgbClr val="BA3A50"/>
                </a:solidFill>
                <a:latin typeface="Century Gothic"/>
              </a:rPr>
              <a:t>Environmental (In)Justice</a:t>
            </a:r>
            <a:endParaRPr lang="en-US" dirty="0">
              <a:cs typeface="Calibri Light" panose="020F0302020204030204"/>
            </a:endParaRPr>
          </a:p>
        </p:txBody>
      </p:sp>
      <p:graphicFrame>
        <p:nvGraphicFramePr>
          <p:cNvPr id="856" name="Diagram 4">
            <a:extLst>
              <a:ext uri="{FF2B5EF4-FFF2-40B4-BE49-F238E27FC236}">
                <a16:creationId xmlns:a16="http://schemas.microsoft.com/office/drawing/2014/main" id="{35816002-7B72-4FEB-9B13-5107ED76E4C7}"/>
              </a:ext>
            </a:extLst>
          </p:cNvPr>
          <p:cNvGraphicFramePr/>
          <p:nvPr>
            <p:extLst>
              <p:ext uri="{D42A27DB-BD31-4B8C-83A1-F6EECF244321}">
                <p14:modId xmlns:p14="http://schemas.microsoft.com/office/powerpoint/2010/main" val="1651173124"/>
              </p:ext>
            </p:extLst>
          </p:nvPr>
        </p:nvGraphicFramePr>
        <p:xfrm>
          <a:off x="-100251" y="1349668"/>
          <a:ext cx="6930881" cy="49384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8" name="Picture 18">
            <a:extLst>
              <a:ext uri="{FF2B5EF4-FFF2-40B4-BE49-F238E27FC236}">
                <a16:creationId xmlns:a16="http://schemas.microsoft.com/office/drawing/2014/main" id="{326018E6-448C-4BAE-A035-6B47777D174A}"/>
              </a:ext>
            </a:extLst>
          </p:cNvPr>
          <p:cNvPicPr>
            <a:picLocks noChangeAspect="1"/>
          </p:cNvPicPr>
          <p:nvPr/>
        </p:nvPicPr>
        <p:blipFill rotWithShape="1">
          <a:blip r:embed="rId8"/>
          <a:srcRect t="16713" b="-186"/>
          <a:stretch/>
        </p:blipFill>
        <p:spPr>
          <a:xfrm>
            <a:off x="6826546" y="-70396"/>
            <a:ext cx="5441640" cy="6985044"/>
          </a:xfrm>
          <a:prstGeom prst="rect">
            <a:avLst/>
          </a:prstGeom>
          <a:ln>
            <a:noFill/>
          </a:ln>
          <a:effectLst>
            <a:outerShdw blurRad="292100" dist="139700" dir="2700000" algn="tl" rotWithShape="0">
              <a:srgbClr val="333333">
                <a:alpha val="65000"/>
              </a:srgbClr>
            </a:outerShdw>
          </a:effectLst>
        </p:spPr>
      </p:pic>
      <p:sp>
        <p:nvSpPr>
          <p:cNvPr id="25" name="TextBox 24">
            <a:extLst>
              <a:ext uri="{FF2B5EF4-FFF2-40B4-BE49-F238E27FC236}">
                <a16:creationId xmlns:a16="http://schemas.microsoft.com/office/drawing/2014/main" id="{C6C19B4C-A119-4D99-B83B-B668821638CE}"/>
              </a:ext>
            </a:extLst>
          </p:cNvPr>
          <p:cNvSpPr txBox="1"/>
          <p:nvPr/>
        </p:nvSpPr>
        <p:spPr>
          <a:xfrm>
            <a:off x="0" y="6619684"/>
            <a:ext cx="330258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rgbClr val="FFFFFF"/>
                </a:solidFill>
                <a:latin typeface="Century Gothic"/>
              </a:rPr>
              <a:t>Image Credit: Jocelyn Augustino</a:t>
            </a:r>
          </a:p>
        </p:txBody>
      </p:sp>
    </p:spTree>
    <p:extLst>
      <p:ext uri="{BB962C8B-B14F-4D97-AF65-F5344CB8AC3E}">
        <p14:creationId xmlns:p14="http://schemas.microsoft.com/office/powerpoint/2010/main" val="9768130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A773F75-1B71-4713-B180-73C4163AE6C5}"/>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A3A50"/>
                </a:solidFill>
                <a:latin typeface="Century Gothic"/>
              </a:rPr>
              <a:t>Background</a:t>
            </a:r>
            <a:endParaRPr lang="en-US" sz="4000" b="1" dirty="0">
              <a:solidFill>
                <a:srgbClr val="BA3A50"/>
              </a:solidFill>
              <a:latin typeface="Century Gothic" panose="020B0502020202020204" pitchFamily="34" charset="0"/>
            </a:endParaRPr>
          </a:p>
        </p:txBody>
      </p:sp>
      <p:sp>
        <p:nvSpPr>
          <p:cNvPr id="5" name="Text Placeholder 3">
            <a:extLst>
              <a:ext uri="{FF2B5EF4-FFF2-40B4-BE49-F238E27FC236}">
                <a16:creationId xmlns:a16="http://schemas.microsoft.com/office/drawing/2014/main" id="{76A4C311-3D9E-42A3-9C0A-ACC70C80AEC8}"/>
              </a:ext>
            </a:extLst>
          </p:cNvPr>
          <p:cNvSpPr txBox="1">
            <a:spLocks/>
          </p:cNvSpPr>
          <p:nvPr/>
        </p:nvSpPr>
        <p:spPr>
          <a:xfrm>
            <a:off x="-241219" y="2126007"/>
            <a:ext cx="4313364" cy="3235918"/>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Clr>
                <a:srgbClr val="BA3A50"/>
              </a:buClr>
              <a:buNone/>
            </a:pPr>
            <a:endParaRPr lang="en-US" sz="2000" dirty="0">
              <a:solidFill>
                <a:schemeClr val="tx1">
                  <a:lumMod val="75000"/>
                  <a:lumOff val="25000"/>
                </a:schemeClr>
              </a:solidFill>
              <a:latin typeface="Century Gothic"/>
            </a:endParaRPr>
          </a:p>
          <a:p>
            <a:pPr marL="800100" lvl="1" indent="-342900">
              <a:lnSpc>
                <a:spcPct val="100000"/>
              </a:lnSpc>
              <a:spcAft>
                <a:spcPts val="600"/>
              </a:spcAft>
              <a:buClr>
                <a:srgbClr val="BA3A50"/>
              </a:buClr>
              <a:buFont typeface="Webdings" panose="05030102010509060703" pitchFamily="18" charset="2"/>
              <a:buChar char=""/>
            </a:pPr>
            <a:r>
              <a:rPr lang="en-US" sz="2000" dirty="0">
                <a:solidFill>
                  <a:schemeClr val="tx1">
                    <a:lumMod val="75000"/>
                    <a:lumOff val="25000"/>
                  </a:schemeClr>
                </a:solidFill>
                <a:latin typeface="Century Gothic"/>
              </a:rPr>
              <a:t>NASA Earth observations and geospatial tools in EJ </a:t>
            </a:r>
          </a:p>
          <a:p>
            <a:pPr marL="800100" lvl="1" indent="-342900">
              <a:lnSpc>
                <a:spcPct val="100000"/>
              </a:lnSpc>
              <a:spcAft>
                <a:spcPts val="600"/>
              </a:spcAft>
              <a:buClr>
                <a:srgbClr val="BA3A50"/>
              </a:buClr>
              <a:buFont typeface="Webdings" panose="05030102010509060703" pitchFamily="18" charset="2"/>
              <a:buChar char=""/>
            </a:pPr>
            <a:r>
              <a:rPr lang="en-US" sz="2000" dirty="0">
                <a:solidFill>
                  <a:schemeClr val="tx1">
                    <a:lumMod val="75000"/>
                    <a:lumOff val="25000"/>
                  </a:schemeClr>
                </a:solidFill>
                <a:latin typeface="Century Gothic"/>
              </a:rPr>
              <a:t>Relationships with local disaster-EJ organizations </a:t>
            </a:r>
            <a:endParaRPr lang="en-US" sz="2000" dirty="0">
              <a:solidFill>
                <a:schemeClr val="tx1">
                  <a:lumMod val="75000"/>
                  <a:lumOff val="25000"/>
                </a:schemeClr>
              </a:solidFill>
              <a:latin typeface="Calibri" panose="020F0502020204030204"/>
              <a:cs typeface="Calibri" panose="020F0502020204030204"/>
            </a:endParaRPr>
          </a:p>
          <a:p>
            <a:pPr marL="800100" lvl="1" indent="-342900">
              <a:lnSpc>
                <a:spcPct val="100000"/>
              </a:lnSpc>
              <a:spcAft>
                <a:spcPts val="600"/>
              </a:spcAft>
              <a:buClr>
                <a:srgbClr val="BA3A50"/>
              </a:buClr>
              <a:buFont typeface="Webdings" panose="05030102010509060703" pitchFamily="18" charset="2"/>
              <a:buChar char=""/>
            </a:pPr>
            <a:r>
              <a:rPr lang="en-US" sz="2000" dirty="0">
                <a:solidFill>
                  <a:schemeClr val="tx1">
                    <a:lumMod val="75000"/>
                    <a:lumOff val="25000"/>
                  </a:schemeClr>
                </a:solidFill>
                <a:latin typeface="Century Gothic"/>
              </a:rPr>
              <a:t>Community-led research and disaster management</a:t>
            </a:r>
            <a:endParaRPr lang="en-US" sz="2000" dirty="0">
              <a:solidFill>
                <a:schemeClr val="tx1">
                  <a:lumMod val="75000"/>
                  <a:lumOff val="25000"/>
                </a:schemeClr>
              </a:solidFill>
              <a:cs typeface="Calibri" panose="020F0502020204030204"/>
            </a:endParaRPr>
          </a:p>
        </p:txBody>
      </p:sp>
      <p:sp>
        <p:nvSpPr>
          <p:cNvPr id="24" name="Text Placeholder 4">
            <a:extLst>
              <a:ext uri="{FF2B5EF4-FFF2-40B4-BE49-F238E27FC236}">
                <a16:creationId xmlns:a16="http://schemas.microsoft.com/office/drawing/2014/main" id="{83A486B7-261A-43C4-8495-E157A473F066}"/>
              </a:ext>
            </a:extLst>
          </p:cNvPr>
          <p:cNvSpPr txBox="1">
            <a:spLocks/>
          </p:cNvSpPr>
          <p:nvPr/>
        </p:nvSpPr>
        <p:spPr>
          <a:xfrm>
            <a:off x="-70527" y="6616854"/>
            <a:ext cx="8973707" cy="311008"/>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kumimoji="0" lang="en-US" sz="1050" i="0" u="none" strike="noStrike" kern="1200" cap="none" spc="0" normalizeH="0" baseline="0" noProof="0" dirty="0">
                <a:ln>
                  <a:noFill/>
                </a:ln>
                <a:solidFill>
                  <a:srgbClr val="FFFFFF"/>
                </a:solidFill>
                <a:effectLst/>
                <a:uLnTx/>
                <a:uFillTx/>
                <a:latin typeface="Century Gothic"/>
              </a:rPr>
              <a:t>Image Credit: </a:t>
            </a:r>
            <a:r>
              <a:rPr lang="en-US" sz="1050" dirty="0">
                <a:solidFill>
                  <a:srgbClr val="FFFFFF"/>
                </a:solidFill>
                <a:latin typeface="Century Gothic"/>
              </a:rPr>
              <a:t>NASA DEVELOP Cincinnati and Covington II Urban Development Project (Summer 2021)</a:t>
            </a:r>
            <a:endParaRPr lang="en-US" sz="1200" dirty="0">
              <a:solidFill>
                <a:srgbClr val="FFFFFF"/>
              </a:solidFill>
              <a:cs typeface="Calibri"/>
            </a:endParaRPr>
          </a:p>
        </p:txBody>
      </p:sp>
      <p:grpSp>
        <p:nvGrpSpPr>
          <p:cNvPr id="9" name="Group 8">
            <a:extLst>
              <a:ext uri="{FF2B5EF4-FFF2-40B4-BE49-F238E27FC236}">
                <a16:creationId xmlns:a16="http://schemas.microsoft.com/office/drawing/2014/main" id="{8D8409D3-A45A-452D-A1E5-8AA64371D759}"/>
              </a:ext>
            </a:extLst>
          </p:cNvPr>
          <p:cNvGrpSpPr/>
          <p:nvPr/>
        </p:nvGrpSpPr>
        <p:grpSpPr>
          <a:xfrm>
            <a:off x="4172927" y="307856"/>
            <a:ext cx="7866652" cy="6079168"/>
            <a:chOff x="4159813" y="130296"/>
            <a:chExt cx="7866652" cy="6079168"/>
          </a:xfrm>
        </p:grpSpPr>
        <p:pic>
          <p:nvPicPr>
            <p:cNvPr id="2" name="Picture 2" descr="Map&#10;&#10;Description automatically generated">
              <a:extLst>
                <a:ext uri="{FF2B5EF4-FFF2-40B4-BE49-F238E27FC236}">
                  <a16:creationId xmlns:a16="http://schemas.microsoft.com/office/drawing/2014/main" id="{60396A07-3DFC-4B61-8545-BFABB6451B6A}"/>
                </a:ext>
              </a:extLst>
            </p:cNvPr>
            <p:cNvPicPr>
              <a:picLocks noChangeAspect="1"/>
            </p:cNvPicPr>
            <p:nvPr/>
          </p:nvPicPr>
          <p:blipFill>
            <a:blip r:embed="rId3"/>
            <a:stretch>
              <a:fillRect/>
            </a:stretch>
          </p:blipFill>
          <p:spPr>
            <a:xfrm>
              <a:off x="4160515" y="186355"/>
              <a:ext cx="7865950" cy="6023109"/>
            </a:xfrm>
            <a:prstGeom prst="rect">
              <a:avLst/>
            </a:prstGeom>
          </p:spPr>
        </p:pic>
        <p:sp>
          <p:nvSpPr>
            <p:cNvPr id="42" name="Rectangle 41">
              <a:extLst>
                <a:ext uri="{FF2B5EF4-FFF2-40B4-BE49-F238E27FC236}">
                  <a16:creationId xmlns:a16="http://schemas.microsoft.com/office/drawing/2014/main" id="{FBA740FD-2706-4A97-AC0F-242AF03C7110}"/>
                </a:ext>
              </a:extLst>
            </p:cNvPr>
            <p:cNvSpPr/>
            <p:nvPr/>
          </p:nvSpPr>
          <p:spPr>
            <a:xfrm>
              <a:off x="4162022" y="130296"/>
              <a:ext cx="2029485" cy="2074752"/>
            </a:xfrm>
            <a:prstGeom prst="rect">
              <a:avLst/>
            </a:pr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1989E52F-2F12-462B-B227-E3B5F5F04F82}"/>
                </a:ext>
              </a:extLst>
            </p:cNvPr>
            <p:cNvSpPr>
              <a:spLocks noChangeAspect="1"/>
            </p:cNvSpPr>
            <p:nvPr/>
          </p:nvSpPr>
          <p:spPr>
            <a:xfrm>
              <a:off x="4854438" y="1117898"/>
              <a:ext cx="382556" cy="43896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6" name="Rectangle 5">
              <a:extLst>
                <a:ext uri="{FF2B5EF4-FFF2-40B4-BE49-F238E27FC236}">
                  <a16:creationId xmlns:a16="http://schemas.microsoft.com/office/drawing/2014/main" id="{FD0D48CF-BFE9-4063-A804-74FEC14DAF12}"/>
                </a:ext>
              </a:extLst>
            </p:cNvPr>
            <p:cNvSpPr>
              <a:spLocks noChangeAspect="1"/>
            </p:cNvSpPr>
            <p:nvPr/>
          </p:nvSpPr>
          <p:spPr>
            <a:xfrm>
              <a:off x="5610347" y="1120307"/>
              <a:ext cx="382556" cy="438969"/>
            </a:xfrm>
            <a:prstGeom prst="rect">
              <a:avLst/>
            </a:prstGeom>
            <a:solidFill>
              <a:srgbClr val="FF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7" name="Rectangle 6">
              <a:extLst>
                <a:ext uri="{FF2B5EF4-FFF2-40B4-BE49-F238E27FC236}">
                  <a16:creationId xmlns:a16="http://schemas.microsoft.com/office/drawing/2014/main" id="{ADEF42D9-0D00-4A20-8B5B-6C9D6AB03945}"/>
                </a:ext>
              </a:extLst>
            </p:cNvPr>
            <p:cNvSpPr>
              <a:spLocks noChangeAspect="1"/>
            </p:cNvSpPr>
            <p:nvPr/>
          </p:nvSpPr>
          <p:spPr>
            <a:xfrm>
              <a:off x="5229092" y="1117898"/>
              <a:ext cx="382556" cy="438969"/>
            </a:xfrm>
            <a:prstGeom prst="rect">
              <a:avLst/>
            </a:prstGeom>
            <a:solidFill>
              <a:srgbClr val="F9B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2" name="Rectangle 11">
              <a:extLst>
                <a:ext uri="{FF2B5EF4-FFF2-40B4-BE49-F238E27FC236}">
                  <a16:creationId xmlns:a16="http://schemas.microsoft.com/office/drawing/2014/main" id="{79A00280-9215-4717-9C7D-1F36DA62699C}"/>
                </a:ext>
              </a:extLst>
            </p:cNvPr>
            <p:cNvSpPr>
              <a:spLocks noChangeAspect="1"/>
            </p:cNvSpPr>
            <p:nvPr/>
          </p:nvSpPr>
          <p:spPr>
            <a:xfrm>
              <a:off x="4854438" y="679653"/>
              <a:ext cx="382556" cy="438969"/>
            </a:xfrm>
            <a:prstGeom prst="rect">
              <a:avLst/>
            </a:prstGeom>
            <a:solidFill>
              <a:srgbClr val="A3E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4" name="Rectangle 13">
              <a:extLst>
                <a:ext uri="{FF2B5EF4-FFF2-40B4-BE49-F238E27FC236}">
                  <a16:creationId xmlns:a16="http://schemas.microsoft.com/office/drawing/2014/main" id="{A1957EDA-83F9-484F-AD58-16011B466474}"/>
                </a:ext>
              </a:extLst>
            </p:cNvPr>
            <p:cNvSpPr>
              <a:spLocks noChangeAspect="1"/>
            </p:cNvSpPr>
            <p:nvPr/>
          </p:nvSpPr>
          <p:spPr>
            <a:xfrm>
              <a:off x="5610347" y="678208"/>
              <a:ext cx="382556" cy="438969"/>
            </a:xfrm>
            <a:prstGeom prst="rect">
              <a:avLst/>
            </a:prstGeom>
            <a:solidFill>
              <a:srgbClr val="945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6" name="Rectangle 15">
              <a:extLst>
                <a:ext uri="{FF2B5EF4-FFF2-40B4-BE49-F238E27FC236}">
                  <a16:creationId xmlns:a16="http://schemas.microsoft.com/office/drawing/2014/main" id="{461D8BE7-ED66-4010-BF0D-4FB846397DD5}"/>
                </a:ext>
              </a:extLst>
            </p:cNvPr>
            <p:cNvSpPr>
              <a:spLocks noChangeAspect="1"/>
            </p:cNvSpPr>
            <p:nvPr/>
          </p:nvSpPr>
          <p:spPr>
            <a:xfrm>
              <a:off x="5229092" y="679653"/>
              <a:ext cx="382556" cy="438969"/>
            </a:xfrm>
            <a:prstGeom prst="rect">
              <a:avLst/>
            </a:prstGeom>
            <a:solidFill>
              <a:srgbClr val="A699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8" name="Rectangle 17">
              <a:extLst>
                <a:ext uri="{FF2B5EF4-FFF2-40B4-BE49-F238E27FC236}">
                  <a16:creationId xmlns:a16="http://schemas.microsoft.com/office/drawing/2014/main" id="{67F3C141-DEF6-47F2-95BB-59DD3B1E3340}"/>
                </a:ext>
              </a:extLst>
            </p:cNvPr>
            <p:cNvSpPr>
              <a:spLocks noChangeAspect="1"/>
            </p:cNvSpPr>
            <p:nvPr/>
          </p:nvSpPr>
          <p:spPr>
            <a:xfrm>
              <a:off x="4854438" y="253023"/>
              <a:ext cx="382556" cy="438969"/>
            </a:xfrm>
            <a:prstGeom prst="rect">
              <a:avLst/>
            </a:prstGeom>
            <a:solidFill>
              <a:srgbClr val="62E7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0" name="Rectangle 19">
              <a:extLst>
                <a:ext uri="{FF2B5EF4-FFF2-40B4-BE49-F238E27FC236}">
                  <a16:creationId xmlns:a16="http://schemas.microsoft.com/office/drawing/2014/main" id="{67BB9325-858C-45A0-B8AC-2132A3A86794}"/>
                </a:ext>
              </a:extLst>
            </p:cNvPr>
            <p:cNvSpPr>
              <a:spLocks noChangeAspect="1"/>
            </p:cNvSpPr>
            <p:nvPr/>
          </p:nvSpPr>
          <p:spPr>
            <a:xfrm>
              <a:off x="5610347" y="253023"/>
              <a:ext cx="382556" cy="438969"/>
            </a:xfrm>
            <a:prstGeom prst="rect">
              <a:avLst/>
            </a:prstGeom>
            <a:solidFill>
              <a:srgbClr val="513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2" name="Rectangle 21">
              <a:extLst>
                <a:ext uri="{FF2B5EF4-FFF2-40B4-BE49-F238E27FC236}">
                  <a16:creationId xmlns:a16="http://schemas.microsoft.com/office/drawing/2014/main" id="{00658596-7792-4193-9B1A-0AF35FA19125}"/>
                </a:ext>
              </a:extLst>
            </p:cNvPr>
            <p:cNvSpPr>
              <a:spLocks noChangeAspect="1"/>
            </p:cNvSpPr>
            <p:nvPr/>
          </p:nvSpPr>
          <p:spPr>
            <a:xfrm>
              <a:off x="5229092" y="253023"/>
              <a:ext cx="382556" cy="438969"/>
            </a:xfrm>
            <a:prstGeom prst="rect">
              <a:avLst/>
            </a:prstGeom>
            <a:solidFill>
              <a:srgbClr val="559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8" name="TextBox 11">
              <a:extLst>
                <a:ext uri="{FF2B5EF4-FFF2-40B4-BE49-F238E27FC236}">
                  <a16:creationId xmlns:a16="http://schemas.microsoft.com/office/drawing/2014/main" id="{45450412-BDE1-4268-9812-F6DDB8B49163}"/>
                </a:ext>
              </a:extLst>
            </p:cNvPr>
            <p:cNvSpPr txBox="1"/>
            <p:nvPr/>
          </p:nvSpPr>
          <p:spPr>
            <a:xfrm rot="16200000">
              <a:off x="4398701" y="388314"/>
              <a:ext cx="665308" cy="16838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dirty="0">
                  <a:solidFill>
                    <a:schemeClr val="tx1">
                      <a:lumMod val="75000"/>
                      <a:lumOff val="25000"/>
                    </a:schemeClr>
                  </a:solidFill>
                  <a:latin typeface="Century Gothic"/>
                </a:rPr>
                <a:t>High</a:t>
              </a:r>
              <a:endParaRPr lang="en-US" sz="1100" dirty="0">
                <a:solidFill>
                  <a:schemeClr val="tx1">
                    <a:lumMod val="75000"/>
                    <a:lumOff val="25000"/>
                  </a:schemeClr>
                </a:solidFill>
                <a:cs typeface="Calibri"/>
              </a:endParaRPr>
            </a:p>
          </p:txBody>
        </p:sp>
        <p:sp>
          <p:nvSpPr>
            <p:cNvPr id="30" name="TextBox 11">
              <a:extLst>
                <a:ext uri="{FF2B5EF4-FFF2-40B4-BE49-F238E27FC236}">
                  <a16:creationId xmlns:a16="http://schemas.microsoft.com/office/drawing/2014/main" id="{AAC2E9C4-A1AE-47DA-9C31-D54BD3D9E58E}"/>
                </a:ext>
              </a:extLst>
            </p:cNvPr>
            <p:cNvSpPr txBox="1"/>
            <p:nvPr/>
          </p:nvSpPr>
          <p:spPr>
            <a:xfrm>
              <a:off x="5236994" y="1542363"/>
              <a:ext cx="1234756" cy="19321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dirty="0">
                  <a:solidFill>
                    <a:schemeClr val="tx1">
                      <a:lumMod val="75000"/>
                      <a:lumOff val="25000"/>
                    </a:schemeClr>
                  </a:solidFill>
                  <a:latin typeface="Century Gothic"/>
                </a:rPr>
                <a:t>High</a:t>
              </a:r>
              <a:endParaRPr lang="en-US" sz="1100" dirty="0">
                <a:solidFill>
                  <a:schemeClr val="tx1">
                    <a:lumMod val="75000"/>
                    <a:lumOff val="25000"/>
                  </a:schemeClr>
                </a:solidFill>
                <a:cs typeface="Calibri"/>
              </a:endParaRPr>
            </a:p>
          </p:txBody>
        </p:sp>
        <p:sp>
          <p:nvSpPr>
            <p:cNvPr id="32" name="TextBox 31">
              <a:extLst>
                <a:ext uri="{FF2B5EF4-FFF2-40B4-BE49-F238E27FC236}">
                  <a16:creationId xmlns:a16="http://schemas.microsoft.com/office/drawing/2014/main" id="{59212C5C-55AE-416E-80CD-203FC9D57CD1}"/>
                </a:ext>
              </a:extLst>
            </p:cNvPr>
            <p:cNvSpPr txBox="1"/>
            <p:nvPr/>
          </p:nvSpPr>
          <p:spPr>
            <a:xfrm>
              <a:off x="4375592" y="1532114"/>
              <a:ext cx="1234756" cy="19321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dirty="0">
                  <a:solidFill>
                    <a:schemeClr val="tx1">
                      <a:lumMod val="75000"/>
                      <a:lumOff val="25000"/>
                    </a:schemeClr>
                  </a:solidFill>
                  <a:latin typeface="Century Gothic"/>
                  <a:cs typeface="Calibri"/>
                </a:rPr>
                <a:t>Low</a:t>
              </a:r>
            </a:p>
          </p:txBody>
        </p:sp>
        <p:sp>
          <p:nvSpPr>
            <p:cNvPr id="34" name="TextBox 33">
              <a:extLst>
                <a:ext uri="{FF2B5EF4-FFF2-40B4-BE49-F238E27FC236}">
                  <a16:creationId xmlns:a16="http://schemas.microsoft.com/office/drawing/2014/main" id="{9BD21D23-1BAE-46F8-A0AA-489CF7970EEF}"/>
                </a:ext>
              </a:extLst>
            </p:cNvPr>
            <p:cNvSpPr txBox="1"/>
            <p:nvPr/>
          </p:nvSpPr>
          <p:spPr>
            <a:xfrm rot="16200000">
              <a:off x="3785577" y="676222"/>
              <a:ext cx="1182001" cy="43352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i="1" dirty="0">
                  <a:solidFill>
                    <a:schemeClr val="tx1">
                      <a:lumMod val="75000"/>
                      <a:lumOff val="25000"/>
                    </a:schemeClr>
                  </a:solidFill>
                  <a:latin typeface="Century Gothic"/>
                </a:rPr>
                <a:t>Landslide Susceptibility</a:t>
              </a:r>
            </a:p>
          </p:txBody>
        </p:sp>
        <p:sp>
          <p:nvSpPr>
            <p:cNvPr id="36" name="TextBox 35">
              <a:extLst>
                <a:ext uri="{FF2B5EF4-FFF2-40B4-BE49-F238E27FC236}">
                  <a16:creationId xmlns:a16="http://schemas.microsoft.com/office/drawing/2014/main" id="{9E7AE99C-8212-4D94-8AE7-743EFC5F2364}"/>
                </a:ext>
              </a:extLst>
            </p:cNvPr>
            <p:cNvSpPr txBox="1"/>
            <p:nvPr/>
          </p:nvSpPr>
          <p:spPr>
            <a:xfrm>
              <a:off x="4377078" y="1784441"/>
              <a:ext cx="2100850" cy="43088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i="1" dirty="0">
                  <a:solidFill>
                    <a:schemeClr val="tx1">
                      <a:lumMod val="75000"/>
                      <a:lumOff val="25000"/>
                    </a:schemeClr>
                  </a:solidFill>
                  <a:latin typeface="Century Gothic"/>
                </a:rPr>
                <a:t>Vulnerable Groups Population Density </a:t>
              </a:r>
              <a:endParaRPr lang="en-US" sz="1200" dirty="0">
                <a:solidFill>
                  <a:schemeClr val="tx1">
                    <a:lumMod val="75000"/>
                    <a:lumOff val="25000"/>
                  </a:schemeClr>
                </a:solidFill>
              </a:endParaRPr>
            </a:p>
          </p:txBody>
        </p:sp>
        <p:sp>
          <p:nvSpPr>
            <p:cNvPr id="38" name="TextBox 37">
              <a:extLst>
                <a:ext uri="{FF2B5EF4-FFF2-40B4-BE49-F238E27FC236}">
                  <a16:creationId xmlns:a16="http://schemas.microsoft.com/office/drawing/2014/main" id="{8C6758D4-BD4F-4F89-A16F-E6ACC3B641DD}"/>
                </a:ext>
              </a:extLst>
            </p:cNvPr>
            <p:cNvSpPr txBox="1"/>
            <p:nvPr/>
          </p:nvSpPr>
          <p:spPr>
            <a:xfrm rot="16200000">
              <a:off x="4023750" y="1324535"/>
              <a:ext cx="1416838" cy="16838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dirty="0">
                  <a:solidFill>
                    <a:schemeClr val="tx1">
                      <a:lumMod val="75000"/>
                      <a:lumOff val="25000"/>
                    </a:schemeClr>
                  </a:solidFill>
                  <a:latin typeface="Century Gothic"/>
                  <a:cs typeface="Calibri"/>
                </a:rPr>
                <a:t>Low</a:t>
              </a:r>
            </a:p>
          </p:txBody>
        </p:sp>
        <p:sp>
          <p:nvSpPr>
            <p:cNvPr id="8" name="TextBox 7">
              <a:extLst>
                <a:ext uri="{FF2B5EF4-FFF2-40B4-BE49-F238E27FC236}">
                  <a16:creationId xmlns:a16="http://schemas.microsoft.com/office/drawing/2014/main" id="{864EEABE-3609-4C69-AC6A-15E3EC97DF3F}"/>
                </a:ext>
              </a:extLst>
            </p:cNvPr>
            <p:cNvSpPr txBox="1"/>
            <p:nvPr/>
          </p:nvSpPr>
          <p:spPr>
            <a:xfrm>
              <a:off x="5020733" y="5906411"/>
              <a:ext cx="6976534" cy="246221"/>
            </a:xfrm>
            <a:prstGeom prst="rect">
              <a:avLst/>
            </a:prstGeom>
            <a:solidFill>
              <a:srgbClr val="EEEDEA"/>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dirty="0">
                  <a:solidFill>
                    <a:schemeClr val="bg2">
                      <a:lumMod val="50000"/>
                    </a:schemeClr>
                  </a:solidFill>
                  <a:latin typeface="Century Gothic"/>
                </a:rPr>
                <a:t>LINK-GIS/PDS, Esri, HERE, Garmin, SafeGraph, METI/NASA, USGS, EPA, NPS, USDA</a:t>
              </a:r>
            </a:p>
          </p:txBody>
        </p:sp>
      </p:grpSp>
      <p:sp>
        <p:nvSpPr>
          <p:cNvPr id="11" name="TextBox 10">
            <a:extLst>
              <a:ext uri="{FF2B5EF4-FFF2-40B4-BE49-F238E27FC236}">
                <a16:creationId xmlns:a16="http://schemas.microsoft.com/office/drawing/2014/main" id="{B626BA11-30A2-451C-80D7-213D196F886E}"/>
              </a:ext>
            </a:extLst>
          </p:cNvPr>
          <p:cNvSpPr txBox="1"/>
          <p:nvPr/>
        </p:nvSpPr>
        <p:spPr>
          <a:xfrm>
            <a:off x="50800" y="1648460"/>
            <a:ext cx="40259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rgbClr val="B8394F"/>
                </a:solidFill>
                <a:latin typeface="Century Gothic"/>
              </a:rPr>
              <a:t>NASA DEVELOP</a:t>
            </a:r>
            <a:r>
              <a:rPr lang="en-US" sz="2400" dirty="0">
                <a:solidFill>
                  <a:srgbClr val="404040"/>
                </a:solidFill>
                <a:latin typeface="Century Gothic"/>
              </a:rPr>
              <a:t> </a:t>
            </a:r>
            <a:r>
              <a:rPr lang="en-US" sz="2400" dirty="0">
                <a:solidFill>
                  <a:schemeClr val="tx1">
                    <a:lumMod val="75000"/>
                    <a:lumOff val="25000"/>
                  </a:schemeClr>
                </a:solidFill>
                <a:latin typeface="Century Gothic"/>
              </a:rPr>
              <a:t>and</a:t>
            </a:r>
            <a:r>
              <a:rPr lang="en-US" sz="2400" dirty="0">
                <a:solidFill>
                  <a:srgbClr val="404040"/>
                </a:solidFill>
                <a:latin typeface="Century Gothic"/>
              </a:rPr>
              <a:t> </a:t>
            </a:r>
            <a:endParaRPr lang="en-US" sz="2400" dirty="0">
              <a:solidFill>
                <a:srgbClr val="000000"/>
              </a:solidFill>
              <a:latin typeface="Calibri" panose="020F0502020204030204"/>
              <a:cs typeface="Calibri" panose="020F0502020204030204"/>
            </a:endParaRPr>
          </a:p>
          <a:p>
            <a:pPr algn="ctr"/>
            <a:r>
              <a:rPr lang="en-US" sz="2400" b="1" dirty="0">
                <a:solidFill>
                  <a:srgbClr val="B8394F"/>
                </a:solidFill>
                <a:latin typeface="Century Gothic"/>
              </a:rPr>
              <a:t>NASA Applied Sciences</a:t>
            </a:r>
            <a:endParaRPr lang="en-US" sz="2400" b="1" dirty="0">
              <a:solidFill>
                <a:srgbClr val="B8394F"/>
              </a:solidFill>
              <a:latin typeface="Century Gothic"/>
              <a:cs typeface="Calibri"/>
            </a:endParaRPr>
          </a:p>
        </p:txBody>
      </p:sp>
    </p:spTree>
    <p:extLst>
      <p:ext uri="{BB962C8B-B14F-4D97-AF65-F5344CB8AC3E}">
        <p14:creationId xmlns:p14="http://schemas.microsoft.com/office/powerpoint/2010/main" val="14989569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A773F75-1B71-4713-B180-73C4163AE6C5}"/>
              </a:ext>
            </a:extLst>
          </p:cNvPr>
          <p:cNvSpPr txBox="1">
            <a:spLocks/>
          </p:cNvSpPr>
          <p:nvPr/>
        </p:nvSpPr>
        <p:spPr>
          <a:xfrm>
            <a:off x="5691717" y="495300"/>
            <a:ext cx="54265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A3A50"/>
                </a:solidFill>
                <a:latin typeface="Century Gothic"/>
              </a:rPr>
              <a:t>Objectives</a:t>
            </a:r>
            <a:endParaRPr lang="en-US" dirty="0"/>
          </a:p>
        </p:txBody>
      </p:sp>
      <p:pic>
        <p:nvPicPr>
          <p:cNvPr id="3" name="Graphic 4" descr="Network with solid fill">
            <a:extLst>
              <a:ext uri="{FF2B5EF4-FFF2-40B4-BE49-F238E27FC236}">
                <a16:creationId xmlns:a16="http://schemas.microsoft.com/office/drawing/2014/main" id="{38E5EE3D-E1AC-4A79-8E46-86D2377A91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08297" y="1291333"/>
            <a:ext cx="914400" cy="914400"/>
          </a:xfrm>
          <a:prstGeom prst="rect">
            <a:avLst/>
          </a:prstGeom>
        </p:spPr>
      </p:pic>
      <p:pic>
        <p:nvPicPr>
          <p:cNvPr id="5" name="Graphic 5" descr="Playbook with solid fill">
            <a:extLst>
              <a:ext uri="{FF2B5EF4-FFF2-40B4-BE49-F238E27FC236}">
                <a16:creationId xmlns:a16="http://schemas.microsoft.com/office/drawing/2014/main" id="{627E0786-9F17-4EA9-A792-215D78349C5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13868" y="2578113"/>
            <a:ext cx="914400" cy="914400"/>
          </a:xfrm>
          <a:prstGeom prst="rect">
            <a:avLst/>
          </a:prstGeom>
        </p:spPr>
      </p:pic>
      <p:pic>
        <p:nvPicPr>
          <p:cNvPr id="6" name="Graphic 6" descr="Open hand with plant with solid fill">
            <a:extLst>
              <a:ext uri="{FF2B5EF4-FFF2-40B4-BE49-F238E27FC236}">
                <a16:creationId xmlns:a16="http://schemas.microsoft.com/office/drawing/2014/main" id="{CAB8A757-BEB9-4DA3-A367-E14795EFE55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19712" y="4925896"/>
            <a:ext cx="914400" cy="914400"/>
          </a:xfrm>
          <a:prstGeom prst="rect">
            <a:avLst/>
          </a:prstGeom>
        </p:spPr>
      </p:pic>
      <p:sp>
        <p:nvSpPr>
          <p:cNvPr id="11" name="TextBox 10">
            <a:extLst>
              <a:ext uri="{FF2B5EF4-FFF2-40B4-BE49-F238E27FC236}">
                <a16:creationId xmlns:a16="http://schemas.microsoft.com/office/drawing/2014/main" id="{9CB611D1-7FC7-4461-A977-54CCA03F403C}"/>
              </a:ext>
            </a:extLst>
          </p:cNvPr>
          <p:cNvSpPr txBox="1"/>
          <p:nvPr/>
        </p:nvSpPr>
        <p:spPr>
          <a:xfrm>
            <a:off x="6871956" y="1428496"/>
            <a:ext cx="478488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5F8A74"/>
                </a:solidFill>
                <a:latin typeface="Century Gothic"/>
                <a:cs typeface="Calibri"/>
              </a:rPr>
              <a:t>Identify intersections</a:t>
            </a:r>
            <a:r>
              <a:rPr lang="en-US" sz="2000" b="1" dirty="0">
                <a:solidFill>
                  <a:schemeClr val="tx1">
                    <a:lumMod val="75000"/>
                    <a:lumOff val="25000"/>
                  </a:schemeClr>
                </a:solidFill>
                <a:latin typeface="Century Gothic"/>
                <a:cs typeface="Calibri"/>
              </a:rPr>
              <a:t> </a:t>
            </a:r>
            <a:r>
              <a:rPr lang="en-US" sz="2000" dirty="0">
                <a:solidFill>
                  <a:schemeClr val="tx1">
                    <a:lumMod val="75000"/>
                    <a:lumOff val="25000"/>
                  </a:schemeClr>
                </a:solidFill>
                <a:latin typeface="Century Gothic"/>
                <a:cs typeface="Calibri"/>
              </a:rPr>
              <a:t>between EJ, disasters, and geospatial science</a:t>
            </a:r>
            <a:endParaRPr lang="en-US" dirty="0">
              <a:solidFill>
                <a:schemeClr val="tx1">
                  <a:lumMod val="75000"/>
                  <a:lumOff val="25000"/>
                </a:schemeClr>
              </a:solidFill>
              <a:cs typeface="Calibri"/>
            </a:endParaRPr>
          </a:p>
        </p:txBody>
      </p:sp>
      <p:sp>
        <p:nvSpPr>
          <p:cNvPr id="12" name="TextBox 11">
            <a:extLst>
              <a:ext uri="{FF2B5EF4-FFF2-40B4-BE49-F238E27FC236}">
                <a16:creationId xmlns:a16="http://schemas.microsoft.com/office/drawing/2014/main" id="{6819F068-661B-4B19-9196-0C0E2FBEF51A}"/>
              </a:ext>
            </a:extLst>
          </p:cNvPr>
          <p:cNvSpPr txBox="1"/>
          <p:nvPr/>
        </p:nvSpPr>
        <p:spPr>
          <a:xfrm>
            <a:off x="6873523" y="2524898"/>
            <a:ext cx="4745716"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5F8A74"/>
                </a:solidFill>
                <a:latin typeface="Century Gothic"/>
                <a:cs typeface="Calibri"/>
              </a:rPr>
              <a:t>Assess</a:t>
            </a:r>
            <a:r>
              <a:rPr lang="en-US" sz="2000" b="1" dirty="0">
                <a:solidFill>
                  <a:srgbClr val="85B79D"/>
                </a:solidFill>
                <a:latin typeface="Century Gothic"/>
                <a:cs typeface="Calibri"/>
              </a:rPr>
              <a:t> </a:t>
            </a:r>
            <a:r>
              <a:rPr lang="en-US" sz="2000" dirty="0">
                <a:solidFill>
                  <a:schemeClr val="tx1">
                    <a:lumMod val="75000"/>
                    <a:lumOff val="25000"/>
                  </a:schemeClr>
                </a:solidFill>
                <a:latin typeface="Century Gothic"/>
                <a:cs typeface="Calibri"/>
              </a:rPr>
              <a:t>how EJ and disaster organizations</a:t>
            </a:r>
            <a:r>
              <a:rPr lang="en-US" sz="2000" b="1" dirty="0">
                <a:solidFill>
                  <a:schemeClr val="tx1">
                    <a:lumMod val="75000"/>
                    <a:lumOff val="25000"/>
                  </a:schemeClr>
                </a:solidFill>
                <a:latin typeface="Century Gothic"/>
                <a:cs typeface="Calibri"/>
              </a:rPr>
              <a:t> </a:t>
            </a:r>
            <a:r>
              <a:rPr lang="en-US" sz="2000" dirty="0">
                <a:solidFill>
                  <a:schemeClr val="tx1">
                    <a:lumMod val="75000"/>
                    <a:lumOff val="25000"/>
                  </a:schemeClr>
                </a:solidFill>
                <a:latin typeface="Century Gothic"/>
                <a:cs typeface="Calibri"/>
              </a:rPr>
              <a:t>can be supported by remote sensing and geospatial tools</a:t>
            </a:r>
            <a:endParaRPr lang="en-US" dirty="0">
              <a:solidFill>
                <a:schemeClr val="tx1">
                  <a:lumMod val="75000"/>
                  <a:lumOff val="25000"/>
                </a:schemeClr>
              </a:solidFill>
              <a:cs typeface="Calibri"/>
            </a:endParaRPr>
          </a:p>
        </p:txBody>
      </p:sp>
      <p:pic>
        <p:nvPicPr>
          <p:cNvPr id="13" name="Graphic 13" descr="Teacher with solid fill">
            <a:extLst>
              <a:ext uri="{FF2B5EF4-FFF2-40B4-BE49-F238E27FC236}">
                <a16:creationId xmlns:a16="http://schemas.microsoft.com/office/drawing/2014/main" id="{E8A8EA56-158D-483B-B030-A610E3EE587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718300" y="3780227"/>
            <a:ext cx="914400" cy="914400"/>
          </a:xfrm>
          <a:prstGeom prst="rect">
            <a:avLst/>
          </a:prstGeom>
        </p:spPr>
      </p:pic>
      <p:sp>
        <p:nvSpPr>
          <p:cNvPr id="14" name="TextBox 13">
            <a:extLst>
              <a:ext uri="{FF2B5EF4-FFF2-40B4-BE49-F238E27FC236}">
                <a16:creationId xmlns:a16="http://schemas.microsoft.com/office/drawing/2014/main" id="{B395EEB6-0F8F-43B8-956B-D134315375A5}"/>
              </a:ext>
            </a:extLst>
          </p:cNvPr>
          <p:cNvSpPr txBox="1"/>
          <p:nvPr/>
        </p:nvSpPr>
        <p:spPr>
          <a:xfrm>
            <a:off x="6873523" y="3849575"/>
            <a:ext cx="475100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5F8A74"/>
                </a:solidFill>
                <a:latin typeface="Century Gothic"/>
                <a:cs typeface="Calibri"/>
              </a:rPr>
              <a:t>Increase public awareness</a:t>
            </a:r>
            <a:r>
              <a:rPr lang="en-US" sz="2000" dirty="0">
                <a:solidFill>
                  <a:schemeClr val="tx1">
                    <a:lumMod val="75000"/>
                    <a:lumOff val="25000"/>
                  </a:schemeClr>
                </a:solidFill>
                <a:latin typeface="Century Gothic"/>
                <a:cs typeface="Calibri"/>
              </a:rPr>
              <a:t> of geospatial data, tools, and software trainings</a:t>
            </a:r>
            <a:endParaRPr lang="en-US" dirty="0">
              <a:solidFill>
                <a:schemeClr val="tx1">
                  <a:lumMod val="75000"/>
                  <a:lumOff val="25000"/>
                </a:schemeClr>
              </a:solidFill>
            </a:endParaRPr>
          </a:p>
        </p:txBody>
      </p:sp>
      <p:sp>
        <p:nvSpPr>
          <p:cNvPr id="15" name="TextBox 14">
            <a:extLst>
              <a:ext uri="{FF2B5EF4-FFF2-40B4-BE49-F238E27FC236}">
                <a16:creationId xmlns:a16="http://schemas.microsoft.com/office/drawing/2014/main" id="{CEBED2C1-1C12-437B-A5E6-94C460EBF6C6}"/>
              </a:ext>
            </a:extLst>
          </p:cNvPr>
          <p:cNvSpPr txBox="1"/>
          <p:nvPr/>
        </p:nvSpPr>
        <p:spPr>
          <a:xfrm>
            <a:off x="6873522" y="5024205"/>
            <a:ext cx="4782758" cy="721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5F8A74"/>
                </a:solidFill>
                <a:latin typeface="Century Gothic"/>
                <a:cs typeface="Calibri"/>
              </a:rPr>
              <a:t>Support</a:t>
            </a:r>
            <a:r>
              <a:rPr lang="en-US" sz="2000" b="1" dirty="0">
                <a:solidFill>
                  <a:srgbClr val="83BCFF"/>
                </a:solidFill>
                <a:latin typeface="Century Gothic"/>
                <a:cs typeface="Calibri"/>
              </a:rPr>
              <a:t> </a:t>
            </a:r>
            <a:r>
              <a:rPr lang="en-US" sz="2000" dirty="0">
                <a:solidFill>
                  <a:schemeClr val="tx1">
                    <a:lumMod val="75000"/>
                    <a:lumOff val="25000"/>
                  </a:schemeClr>
                </a:solidFill>
                <a:latin typeface="Century Gothic"/>
                <a:cs typeface="Calibri"/>
              </a:rPr>
              <a:t>the continued integration of EJ at DEVELOP</a:t>
            </a:r>
            <a:endParaRPr lang="en-US" dirty="0">
              <a:solidFill>
                <a:schemeClr val="tx1">
                  <a:lumMod val="75000"/>
                  <a:lumOff val="25000"/>
                </a:schemeClr>
              </a:solidFill>
              <a:cs typeface="Calibri"/>
            </a:endParaRPr>
          </a:p>
        </p:txBody>
      </p:sp>
      <p:sp>
        <p:nvSpPr>
          <p:cNvPr id="2" name="Text Placeholder 4">
            <a:extLst>
              <a:ext uri="{FF2B5EF4-FFF2-40B4-BE49-F238E27FC236}">
                <a16:creationId xmlns:a16="http://schemas.microsoft.com/office/drawing/2014/main" id="{74D3D678-1787-4E7E-99BF-0B2B385EFBA3}"/>
              </a:ext>
            </a:extLst>
          </p:cNvPr>
          <p:cNvSpPr txBox="1">
            <a:spLocks/>
          </p:cNvSpPr>
          <p:nvPr/>
        </p:nvSpPr>
        <p:spPr>
          <a:xfrm>
            <a:off x="2938989" y="6566521"/>
            <a:ext cx="3826002" cy="387208"/>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000" dirty="0">
                <a:solidFill>
                  <a:srgbClr val="FFFFFF"/>
                </a:solidFill>
                <a:latin typeface="Century Gothic"/>
              </a:rPr>
              <a:t>Image Credit: NASA </a:t>
            </a:r>
          </a:p>
        </p:txBody>
      </p:sp>
      <p:pic>
        <p:nvPicPr>
          <p:cNvPr id="9" name="Picture 9" descr="A picture containing plant, tree&#10;&#10;Description automatically generated">
            <a:extLst>
              <a:ext uri="{FF2B5EF4-FFF2-40B4-BE49-F238E27FC236}">
                <a16:creationId xmlns:a16="http://schemas.microsoft.com/office/drawing/2014/main" id="{64BB5F0A-BD64-46BC-96E3-EE0891BBE155}"/>
              </a:ext>
            </a:extLst>
          </p:cNvPr>
          <p:cNvPicPr>
            <a:picLocks noChangeAspect="1"/>
          </p:cNvPicPr>
          <p:nvPr/>
        </p:nvPicPr>
        <p:blipFill rotWithShape="1">
          <a:blip r:embed="rId11"/>
          <a:srcRect l="30426" t="24947" r="24216" b="14574"/>
          <a:stretch/>
        </p:blipFill>
        <p:spPr>
          <a:xfrm>
            <a:off x="-1057" y="503"/>
            <a:ext cx="5330866" cy="68537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50588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A773F75-1B71-4713-B180-73C4163AE6C5}"/>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A3A50"/>
                </a:solidFill>
                <a:latin typeface="Century Gothic"/>
              </a:rPr>
              <a:t>Guiding Principles</a:t>
            </a:r>
          </a:p>
        </p:txBody>
      </p:sp>
      <p:grpSp>
        <p:nvGrpSpPr>
          <p:cNvPr id="2" name="Group 1">
            <a:extLst>
              <a:ext uri="{FF2B5EF4-FFF2-40B4-BE49-F238E27FC236}">
                <a16:creationId xmlns:a16="http://schemas.microsoft.com/office/drawing/2014/main" id="{FC31193C-FA45-4744-89DF-C09CC6A0B1DC}"/>
              </a:ext>
            </a:extLst>
          </p:cNvPr>
          <p:cNvGrpSpPr/>
          <p:nvPr/>
        </p:nvGrpSpPr>
        <p:grpSpPr>
          <a:xfrm>
            <a:off x="647700" y="3492500"/>
            <a:ext cx="3632199" cy="1041398"/>
            <a:chOff x="1638300" y="3060700"/>
            <a:chExt cx="4254499" cy="1066798"/>
          </a:xfrm>
        </p:grpSpPr>
        <p:sp>
          <p:nvSpPr>
            <p:cNvPr id="12" name="Rectangle: Rounded Corners 11">
              <a:extLst>
                <a:ext uri="{FF2B5EF4-FFF2-40B4-BE49-F238E27FC236}">
                  <a16:creationId xmlns:a16="http://schemas.microsoft.com/office/drawing/2014/main" id="{E904DD8A-BC53-469B-8087-055C79C43970}"/>
                </a:ext>
              </a:extLst>
            </p:cNvPr>
            <p:cNvSpPr/>
            <p:nvPr/>
          </p:nvSpPr>
          <p:spPr>
            <a:xfrm>
              <a:off x="1765299" y="3225798"/>
              <a:ext cx="4127500" cy="901700"/>
            </a:xfrm>
            <a:prstGeom prst="roundRect">
              <a:avLst/>
            </a:prstGeom>
            <a:solidFill>
              <a:srgbClr val="767171">
                <a:alpha val="50196"/>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id="{B7C7489A-C527-4678-B9B7-D8720E9F2B52}"/>
                </a:ext>
              </a:extLst>
            </p:cNvPr>
            <p:cNvSpPr/>
            <p:nvPr/>
          </p:nvSpPr>
          <p:spPr>
            <a:xfrm>
              <a:off x="1638300" y="3060700"/>
              <a:ext cx="4127500" cy="901700"/>
            </a:xfrm>
            <a:prstGeom prst="roundRect">
              <a:avLst/>
            </a:prstGeom>
            <a:solidFill>
              <a:srgbClr val="85B79D"/>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rgbClr val="FFFFFF"/>
                  </a:solidFill>
                  <a:latin typeface="Century Gothic"/>
                  <a:ea typeface="+mn-lt"/>
                  <a:cs typeface="+mn-lt"/>
                </a:rPr>
                <a:t>Reciprocity</a:t>
              </a:r>
              <a:endParaRPr lang="en-US" dirty="0">
                <a:solidFill>
                  <a:srgbClr val="FFFFFF"/>
                </a:solidFill>
                <a:cs typeface="Calibri" panose="020F0502020204030204"/>
              </a:endParaRPr>
            </a:p>
          </p:txBody>
        </p:sp>
      </p:grpSp>
      <p:grpSp>
        <p:nvGrpSpPr>
          <p:cNvPr id="5" name="Group 4">
            <a:extLst>
              <a:ext uri="{FF2B5EF4-FFF2-40B4-BE49-F238E27FC236}">
                <a16:creationId xmlns:a16="http://schemas.microsoft.com/office/drawing/2014/main" id="{D7FC5C2E-A49D-4B65-AE59-7E5FF65D895B}"/>
              </a:ext>
            </a:extLst>
          </p:cNvPr>
          <p:cNvGrpSpPr/>
          <p:nvPr/>
        </p:nvGrpSpPr>
        <p:grpSpPr>
          <a:xfrm>
            <a:off x="7886696" y="1571683"/>
            <a:ext cx="3632202" cy="1028699"/>
            <a:chOff x="1638296" y="4737098"/>
            <a:chExt cx="4254502" cy="1054099"/>
          </a:xfrm>
        </p:grpSpPr>
        <p:sp>
          <p:nvSpPr>
            <p:cNvPr id="13" name="Rectangle: Rounded Corners 12">
              <a:extLst>
                <a:ext uri="{FF2B5EF4-FFF2-40B4-BE49-F238E27FC236}">
                  <a16:creationId xmlns:a16="http://schemas.microsoft.com/office/drawing/2014/main" id="{02A7A265-1CD0-4B94-8781-F419B4F123D3}"/>
                </a:ext>
              </a:extLst>
            </p:cNvPr>
            <p:cNvSpPr/>
            <p:nvPr/>
          </p:nvSpPr>
          <p:spPr>
            <a:xfrm>
              <a:off x="1765298" y="4889497"/>
              <a:ext cx="4127500" cy="901700"/>
            </a:xfrm>
            <a:prstGeom prst="roundRect">
              <a:avLst/>
            </a:prstGeom>
            <a:solidFill>
              <a:srgbClr val="767171">
                <a:alpha val="50196"/>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142FA551-9C66-4DA5-9AB4-8ADD202E22D2}"/>
                </a:ext>
              </a:extLst>
            </p:cNvPr>
            <p:cNvSpPr/>
            <p:nvPr/>
          </p:nvSpPr>
          <p:spPr>
            <a:xfrm>
              <a:off x="1638296" y="4737098"/>
              <a:ext cx="4127500" cy="901700"/>
            </a:xfrm>
            <a:prstGeom prst="roundRect">
              <a:avLst/>
            </a:prstGeom>
            <a:solidFill>
              <a:srgbClr val="85B79D"/>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rgbClr val="FFFFFF"/>
                  </a:solidFill>
                  <a:latin typeface="Century Gothic"/>
                  <a:cs typeface="Calibri"/>
                </a:rPr>
                <a:t>Accessibility</a:t>
              </a:r>
              <a:endParaRPr lang="en-US" sz="2400" dirty="0">
                <a:solidFill>
                  <a:srgbClr val="FFFFFF"/>
                </a:solidFill>
                <a:latin typeface="Century Gothic"/>
              </a:endParaRPr>
            </a:p>
          </p:txBody>
        </p:sp>
      </p:grpSp>
      <p:grpSp>
        <p:nvGrpSpPr>
          <p:cNvPr id="3" name="Group 2">
            <a:extLst>
              <a:ext uri="{FF2B5EF4-FFF2-40B4-BE49-F238E27FC236}">
                <a16:creationId xmlns:a16="http://schemas.microsoft.com/office/drawing/2014/main" id="{28FE13A6-DEB0-46B8-90B1-AB1E8EB0FC80}"/>
              </a:ext>
            </a:extLst>
          </p:cNvPr>
          <p:cNvGrpSpPr/>
          <p:nvPr/>
        </p:nvGrpSpPr>
        <p:grpSpPr>
          <a:xfrm>
            <a:off x="649111" y="1568863"/>
            <a:ext cx="3632199" cy="1041398"/>
            <a:chOff x="1652411" y="1381478"/>
            <a:chExt cx="4254499" cy="1066798"/>
          </a:xfrm>
        </p:grpSpPr>
        <p:sp>
          <p:nvSpPr>
            <p:cNvPr id="17" name="Rectangle: Rounded Corners 16">
              <a:extLst>
                <a:ext uri="{FF2B5EF4-FFF2-40B4-BE49-F238E27FC236}">
                  <a16:creationId xmlns:a16="http://schemas.microsoft.com/office/drawing/2014/main" id="{38F97E97-4458-4CE4-9DEC-B3DB4CC76053}"/>
                </a:ext>
              </a:extLst>
            </p:cNvPr>
            <p:cNvSpPr/>
            <p:nvPr/>
          </p:nvSpPr>
          <p:spPr>
            <a:xfrm>
              <a:off x="1779410" y="1546576"/>
              <a:ext cx="4127500" cy="901700"/>
            </a:xfrm>
            <a:prstGeom prst="roundRect">
              <a:avLst/>
            </a:prstGeom>
            <a:solidFill>
              <a:srgbClr val="767171">
                <a:alpha val="50196"/>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Rounded Corners 17">
              <a:extLst>
                <a:ext uri="{FF2B5EF4-FFF2-40B4-BE49-F238E27FC236}">
                  <a16:creationId xmlns:a16="http://schemas.microsoft.com/office/drawing/2014/main" id="{39320A1B-F996-419F-A5C6-E06B7E2A5610}"/>
                </a:ext>
              </a:extLst>
            </p:cNvPr>
            <p:cNvSpPr/>
            <p:nvPr/>
          </p:nvSpPr>
          <p:spPr>
            <a:xfrm>
              <a:off x="1652411" y="1381478"/>
              <a:ext cx="4127500" cy="901700"/>
            </a:xfrm>
            <a:prstGeom prst="roundRect">
              <a:avLst/>
            </a:prstGeom>
            <a:solidFill>
              <a:srgbClr val="85B79D"/>
            </a:solidFill>
            <a:ln w="28575">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rgbClr val="FFFFFF"/>
                  </a:solidFill>
                  <a:latin typeface="Century Gothic"/>
                  <a:ea typeface="+mn-lt"/>
                  <a:cs typeface="+mn-lt"/>
                </a:rPr>
                <a:t>Transparency</a:t>
              </a:r>
            </a:p>
          </p:txBody>
        </p:sp>
      </p:grpSp>
      <p:grpSp>
        <p:nvGrpSpPr>
          <p:cNvPr id="7" name="Group 6">
            <a:extLst>
              <a:ext uri="{FF2B5EF4-FFF2-40B4-BE49-F238E27FC236}">
                <a16:creationId xmlns:a16="http://schemas.microsoft.com/office/drawing/2014/main" id="{AEE9040E-638A-40D2-8F53-4F1F574ED05A}"/>
              </a:ext>
            </a:extLst>
          </p:cNvPr>
          <p:cNvGrpSpPr/>
          <p:nvPr/>
        </p:nvGrpSpPr>
        <p:grpSpPr>
          <a:xfrm>
            <a:off x="7888110" y="3489678"/>
            <a:ext cx="3632199" cy="1041398"/>
            <a:chOff x="6072010" y="428978"/>
            <a:chExt cx="4254499" cy="1066798"/>
          </a:xfrm>
        </p:grpSpPr>
        <p:sp>
          <p:nvSpPr>
            <p:cNvPr id="10" name="Rectangle: Rounded Corners 9">
              <a:extLst>
                <a:ext uri="{FF2B5EF4-FFF2-40B4-BE49-F238E27FC236}">
                  <a16:creationId xmlns:a16="http://schemas.microsoft.com/office/drawing/2014/main" id="{FF638B1F-9644-4528-9D10-FD9202B173C6}"/>
                </a:ext>
              </a:extLst>
            </p:cNvPr>
            <p:cNvSpPr/>
            <p:nvPr/>
          </p:nvSpPr>
          <p:spPr>
            <a:xfrm>
              <a:off x="6199009" y="594076"/>
              <a:ext cx="4127500" cy="901700"/>
            </a:xfrm>
            <a:prstGeom prst="roundRect">
              <a:avLst/>
            </a:prstGeom>
            <a:solidFill>
              <a:srgbClr val="767171">
                <a:alpha val="50196"/>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Rounded Corners 10">
              <a:extLst>
                <a:ext uri="{FF2B5EF4-FFF2-40B4-BE49-F238E27FC236}">
                  <a16:creationId xmlns:a16="http://schemas.microsoft.com/office/drawing/2014/main" id="{194DC616-A1B3-4BA0-BFA8-C79D98752F4A}"/>
                </a:ext>
              </a:extLst>
            </p:cNvPr>
            <p:cNvSpPr/>
            <p:nvPr/>
          </p:nvSpPr>
          <p:spPr>
            <a:xfrm>
              <a:off x="6072010" y="428978"/>
              <a:ext cx="4127500" cy="901700"/>
            </a:xfrm>
            <a:prstGeom prst="roundRect">
              <a:avLst/>
            </a:prstGeom>
            <a:solidFill>
              <a:srgbClr val="85B79D"/>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rgbClr val="FFFFFF"/>
                  </a:solidFill>
                  <a:latin typeface="Century Gothic"/>
                  <a:ea typeface="+mn-lt"/>
                  <a:cs typeface="+mn-lt"/>
                </a:rPr>
                <a:t>Sensitivity</a:t>
              </a:r>
            </a:p>
          </p:txBody>
        </p:sp>
      </p:grpSp>
      <p:grpSp>
        <p:nvGrpSpPr>
          <p:cNvPr id="20" name="Group 19">
            <a:extLst>
              <a:ext uri="{FF2B5EF4-FFF2-40B4-BE49-F238E27FC236}">
                <a16:creationId xmlns:a16="http://schemas.microsoft.com/office/drawing/2014/main" id="{3D103B2F-5772-4B19-9077-1C9FB8DFD2BD}"/>
              </a:ext>
            </a:extLst>
          </p:cNvPr>
          <p:cNvGrpSpPr/>
          <p:nvPr/>
        </p:nvGrpSpPr>
        <p:grpSpPr>
          <a:xfrm>
            <a:off x="4193128" y="5286847"/>
            <a:ext cx="3632199" cy="1041398"/>
            <a:chOff x="6072010" y="428978"/>
            <a:chExt cx="4254499" cy="1066798"/>
          </a:xfrm>
        </p:grpSpPr>
        <p:sp>
          <p:nvSpPr>
            <p:cNvPr id="21" name="Rectangle: Rounded Corners 20">
              <a:extLst>
                <a:ext uri="{FF2B5EF4-FFF2-40B4-BE49-F238E27FC236}">
                  <a16:creationId xmlns:a16="http://schemas.microsoft.com/office/drawing/2014/main" id="{7A9192BB-FBDA-4421-91F3-971B64521BFC}"/>
                </a:ext>
              </a:extLst>
            </p:cNvPr>
            <p:cNvSpPr/>
            <p:nvPr/>
          </p:nvSpPr>
          <p:spPr>
            <a:xfrm>
              <a:off x="6199009" y="594076"/>
              <a:ext cx="4127500" cy="901700"/>
            </a:xfrm>
            <a:prstGeom prst="roundRect">
              <a:avLst/>
            </a:prstGeom>
            <a:solidFill>
              <a:srgbClr val="767171">
                <a:alpha val="50196"/>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Rounded Corners 21">
              <a:extLst>
                <a:ext uri="{FF2B5EF4-FFF2-40B4-BE49-F238E27FC236}">
                  <a16:creationId xmlns:a16="http://schemas.microsoft.com/office/drawing/2014/main" id="{4385369F-E48F-4977-A708-7C0C0EC3A11F}"/>
                </a:ext>
              </a:extLst>
            </p:cNvPr>
            <p:cNvSpPr/>
            <p:nvPr/>
          </p:nvSpPr>
          <p:spPr>
            <a:xfrm>
              <a:off x="6072010" y="428978"/>
              <a:ext cx="4127500" cy="901700"/>
            </a:xfrm>
            <a:prstGeom prst="roundRect">
              <a:avLst/>
            </a:prstGeom>
            <a:solidFill>
              <a:srgbClr val="85B79D"/>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rgbClr val="FFFFFF"/>
                  </a:solidFill>
                  <a:latin typeface="Century Gothic"/>
                  <a:ea typeface="+mn-lt"/>
                  <a:cs typeface="+mn-lt"/>
                </a:rPr>
                <a:t>Awareness</a:t>
              </a:r>
            </a:p>
          </p:txBody>
        </p:sp>
      </p:grpSp>
      <p:pic>
        <p:nvPicPr>
          <p:cNvPr id="16" name="Graphic 24" descr="Cheers outline">
            <a:extLst>
              <a:ext uri="{FF2B5EF4-FFF2-40B4-BE49-F238E27FC236}">
                <a16:creationId xmlns:a16="http://schemas.microsoft.com/office/drawing/2014/main" id="{73E76A49-7918-4DBC-B958-8600BA8076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16725" y="1764102"/>
            <a:ext cx="3344173" cy="3329796"/>
          </a:xfrm>
          <a:prstGeom prst="rect">
            <a:avLst/>
          </a:prstGeom>
        </p:spPr>
      </p:pic>
    </p:spTree>
    <p:extLst>
      <p:ext uri="{BB962C8B-B14F-4D97-AF65-F5344CB8AC3E}">
        <p14:creationId xmlns:p14="http://schemas.microsoft.com/office/powerpoint/2010/main" val="22973536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3277DBC-CEE7-4AE8-82C1-8557FBF54E9F}"/>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A3A50"/>
                </a:solidFill>
                <a:latin typeface="Century Gothic"/>
              </a:rPr>
              <a:t>Methodology - Overview</a:t>
            </a:r>
            <a:endParaRPr lang="en-US" dirty="0"/>
          </a:p>
        </p:txBody>
      </p:sp>
      <p:sp>
        <p:nvSpPr>
          <p:cNvPr id="9" name="Rectangle 8">
            <a:extLst>
              <a:ext uri="{FF2B5EF4-FFF2-40B4-BE49-F238E27FC236}">
                <a16:creationId xmlns:a16="http://schemas.microsoft.com/office/drawing/2014/main" id="{7429BBFC-E6DC-4571-9882-75F18F9B0E96}"/>
              </a:ext>
            </a:extLst>
          </p:cNvPr>
          <p:cNvSpPr/>
          <p:nvPr/>
        </p:nvSpPr>
        <p:spPr>
          <a:xfrm>
            <a:off x="5820647" y="1532631"/>
            <a:ext cx="315818" cy="4396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5A2BE55-EFBB-4889-A9CC-264608D9CA40}"/>
              </a:ext>
            </a:extLst>
          </p:cNvPr>
          <p:cNvSpPr/>
          <p:nvPr/>
        </p:nvSpPr>
        <p:spPr>
          <a:xfrm rot="5400000">
            <a:off x="5825683" y="1101909"/>
            <a:ext cx="305747" cy="5258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a:extLst>
              <a:ext uri="{FF2B5EF4-FFF2-40B4-BE49-F238E27FC236}">
                <a16:creationId xmlns:a16="http://schemas.microsoft.com/office/drawing/2014/main" id="{70D30E9F-EDBB-4FE7-9ED0-A2D91C32D203}"/>
              </a:ext>
            </a:extLst>
          </p:cNvPr>
          <p:cNvGrpSpPr/>
          <p:nvPr/>
        </p:nvGrpSpPr>
        <p:grpSpPr>
          <a:xfrm>
            <a:off x="642087" y="1446900"/>
            <a:ext cx="5096454" cy="2055961"/>
            <a:chOff x="642087" y="1446900"/>
            <a:chExt cx="5096454" cy="2055961"/>
          </a:xfrm>
        </p:grpSpPr>
        <p:sp>
          <p:nvSpPr>
            <p:cNvPr id="21" name="Rectangle 20">
              <a:extLst>
                <a:ext uri="{FF2B5EF4-FFF2-40B4-BE49-F238E27FC236}">
                  <a16:creationId xmlns:a16="http://schemas.microsoft.com/office/drawing/2014/main" id="{049112A1-B748-4CD8-B094-DA65BB984F68}"/>
                </a:ext>
              </a:extLst>
            </p:cNvPr>
            <p:cNvSpPr/>
            <p:nvPr/>
          </p:nvSpPr>
          <p:spPr>
            <a:xfrm>
              <a:off x="3682580" y="1446900"/>
              <a:ext cx="2055961" cy="2055961"/>
            </a:xfrm>
            <a:prstGeom prst="rect">
              <a:avLst/>
            </a:prstGeom>
            <a:solidFill>
              <a:srgbClr val="85B79D"/>
            </a:solidFill>
            <a:ln w="28575">
              <a:solidFill>
                <a:srgbClr val="85B7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206DAAC2-1CC9-415B-9421-A4DB10C31A5B}"/>
                </a:ext>
              </a:extLst>
            </p:cNvPr>
            <p:cNvSpPr txBox="1"/>
            <p:nvPr/>
          </p:nvSpPr>
          <p:spPr>
            <a:xfrm>
              <a:off x="642087" y="2050140"/>
              <a:ext cx="2854719"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400" b="1" dirty="0">
                  <a:solidFill>
                    <a:srgbClr val="3F3F3F"/>
                  </a:solidFill>
                  <a:latin typeface="Century Gothic"/>
                  <a:cs typeface="Calibri"/>
                </a:rPr>
                <a:t>Research</a:t>
              </a:r>
            </a:p>
            <a:p>
              <a:pPr algn="r"/>
              <a:r>
                <a:rPr lang="en-US" sz="2000" b="1" dirty="0">
                  <a:solidFill>
                    <a:srgbClr val="85B79D"/>
                  </a:solidFill>
                  <a:latin typeface="Century Gothic"/>
                  <a:cs typeface="Calibri"/>
                </a:rPr>
                <a:t>Literature Review</a:t>
              </a:r>
            </a:p>
            <a:p>
              <a:pPr algn="r"/>
              <a:endParaRPr lang="en-US" sz="2000" b="1" dirty="0">
                <a:solidFill>
                  <a:srgbClr val="3F3F3F"/>
                </a:solidFill>
                <a:latin typeface="Century Gothic"/>
                <a:cs typeface="Calibri"/>
              </a:endParaRPr>
            </a:p>
          </p:txBody>
        </p:sp>
        <p:pic>
          <p:nvPicPr>
            <p:cNvPr id="11" name="Graphic 11" descr="Open book outline">
              <a:extLst>
                <a:ext uri="{FF2B5EF4-FFF2-40B4-BE49-F238E27FC236}">
                  <a16:creationId xmlns:a16="http://schemas.microsoft.com/office/drawing/2014/main" id="{584FA2AA-D6A6-4AA4-B8B3-D6B962CBFD1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69951" y="1882227"/>
              <a:ext cx="1298012" cy="1196778"/>
            </a:xfrm>
            <a:prstGeom prst="rect">
              <a:avLst/>
            </a:prstGeom>
          </p:spPr>
        </p:pic>
      </p:grpSp>
      <p:grpSp>
        <p:nvGrpSpPr>
          <p:cNvPr id="5" name="Group 4">
            <a:extLst>
              <a:ext uri="{FF2B5EF4-FFF2-40B4-BE49-F238E27FC236}">
                <a16:creationId xmlns:a16="http://schemas.microsoft.com/office/drawing/2014/main" id="{1165DD2D-64F0-4F34-B57F-E4C544D89661}"/>
              </a:ext>
            </a:extLst>
          </p:cNvPr>
          <p:cNvGrpSpPr/>
          <p:nvPr/>
        </p:nvGrpSpPr>
        <p:grpSpPr>
          <a:xfrm>
            <a:off x="6155486" y="1446902"/>
            <a:ext cx="5075112" cy="2055961"/>
            <a:chOff x="6155486" y="1446902"/>
            <a:chExt cx="5075112" cy="2055961"/>
          </a:xfrm>
        </p:grpSpPr>
        <p:sp>
          <p:nvSpPr>
            <p:cNvPr id="7" name="Rectangle 6">
              <a:extLst>
                <a:ext uri="{FF2B5EF4-FFF2-40B4-BE49-F238E27FC236}">
                  <a16:creationId xmlns:a16="http://schemas.microsoft.com/office/drawing/2014/main" id="{87B9552D-78EE-4CB5-8AD0-77F27E668C04}"/>
                </a:ext>
              </a:extLst>
            </p:cNvPr>
            <p:cNvSpPr/>
            <p:nvPr/>
          </p:nvSpPr>
          <p:spPr>
            <a:xfrm>
              <a:off x="6155486" y="1446902"/>
              <a:ext cx="2055961" cy="2055961"/>
            </a:xfrm>
            <a:prstGeom prst="rect">
              <a:avLst/>
            </a:prstGeom>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Graphic 12" descr="Email outline">
              <a:extLst>
                <a:ext uri="{FF2B5EF4-FFF2-40B4-BE49-F238E27FC236}">
                  <a16:creationId xmlns:a16="http://schemas.microsoft.com/office/drawing/2014/main" id="{5646703E-6B39-45A7-9041-451CDEE8A11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33815" y="1885061"/>
              <a:ext cx="1298012" cy="1196778"/>
            </a:xfrm>
            <a:prstGeom prst="rect">
              <a:avLst/>
            </a:prstGeom>
          </p:spPr>
        </p:pic>
        <p:sp>
          <p:nvSpPr>
            <p:cNvPr id="18" name="TextBox 17">
              <a:extLst>
                <a:ext uri="{FF2B5EF4-FFF2-40B4-BE49-F238E27FC236}">
                  <a16:creationId xmlns:a16="http://schemas.microsoft.com/office/drawing/2014/main" id="{E95526FE-06D2-4DA5-AAAC-1F91A83738A5}"/>
                </a:ext>
              </a:extLst>
            </p:cNvPr>
            <p:cNvSpPr txBox="1"/>
            <p:nvPr/>
          </p:nvSpPr>
          <p:spPr>
            <a:xfrm>
              <a:off x="8338663" y="1979697"/>
              <a:ext cx="2891935"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400" b="1" dirty="0">
                  <a:solidFill>
                    <a:srgbClr val="3F3F3F"/>
                  </a:solidFill>
                  <a:latin typeface="Century Gothic"/>
                  <a:cs typeface="Calibri"/>
                </a:rPr>
                <a:t>Outreach</a:t>
              </a:r>
            </a:p>
            <a:p>
              <a:pPr algn="just"/>
              <a:r>
                <a:rPr lang="en-US" sz="2000" b="1" dirty="0">
                  <a:solidFill>
                    <a:srgbClr val="83BCFF"/>
                  </a:solidFill>
                  <a:latin typeface="Century Gothic"/>
                  <a:cs typeface="Calibri"/>
                </a:rPr>
                <a:t>Landscape Analysis</a:t>
              </a:r>
            </a:p>
          </p:txBody>
        </p:sp>
      </p:grpSp>
      <p:grpSp>
        <p:nvGrpSpPr>
          <p:cNvPr id="15" name="Group 14">
            <a:extLst>
              <a:ext uri="{FF2B5EF4-FFF2-40B4-BE49-F238E27FC236}">
                <a16:creationId xmlns:a16="http://schemas.microsoft.com/office/drawing/2014/main" id="{182B7AC5-4C1C-4A66-A3E6-7497A018B610}"/>
              </a:ext>
            </a:extLst>
          </p:cNvPr>
          <p:cNvGrpSpPr/>
          <p:nvPr/>
        </p:nvGrpSpPr>
        <p:grpSpPr>
          <a:xfrm>
            <a:off x="6155486" y="3862297"/>
            <a:ext cx="5941156" cy="2055961"/>
            <a:chOff x="6155486" y="3862297"/>
            <a:chExt cx="5941156" cy="2055961"/>
          </a:xfrm>
        </p:grpSpPr>
        <p:sp>
          <p:nvSpPr>
            <p:cNvPr id="24" name="Rectangle 23">
              <a:extLst>
                <a:ext uri="{FF2B5EF4-FFF2-40B4-BE49-F238E27FC236}">
                  <a16:creationId xmlns:a16="http://schemas.microsoft.com/office/drawing/2014/main" id="{50C0952A-E75C-4B2E-A6A0-5DA92E8DCE73}"/>
                </a:ext>
              </a:extLst>
            </p:cNvPr>
            <p:cNvSpPr/>
            <p:nvPr/>
          </p:nvSpPr>
          <p:spPr>
            <a:xfrm>
              <a:off x="6155486" y="3862297"/>
              <a:ext cx="2055961" cy="2055961"/>
            </a:xfrm>
            <a:prstGeom prst="rect">
              <a:avLst/>
            </a:prstGeom>
            <a:solidFill>
              <a:srgbClr val="B8394F"/>
            </a:solidFill>
            <a:ln>
              <a:solidFill>
                <a:srgbClr val="B839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Graphic 14" descr="Statistics outline">
              <a:extLst>
                <a:ext uri="{FF2B5EF4-FFF2-40B4-BE49-F238E27FC236}">
                  <a16:creationId xmlns:a16="http://schemas.microsoft.com/office/drawing/2014/main" id="{E4AAB6EE-F8C6-429C-8EA9-F4771F4C0A7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33815" y="4288303"/>
              <a:ext cx="1298012" cy="1196778"/>
            </a:xfrm>
            <a:prstGeom prst="rect">
              <a:avLst/>
            </a:prstGeom>
          </p:spPr>
        </p:pic>
        <p:sp>
          <p:nvSpPr>
            <p:cNvPr id="19" name="TextBox 18">
              <a:extLst>
                <a:ext uri="{FF2B5EF4-FFF2-40B4-BE49-F238E27FC236}">
                  <a16:creationId xmlns:a16="http://schemas.microsoft.com/office/drawing/2014/main" id="{E3C03B4A-F6EB-43ED-A35B-1FACDEDCDD3C}"/>
                </a:ext>
              </a:extLst>
            </p:cNvPr>
            <p:cNvSpPr txBox="1"/>
            <p:nvPr/>
          </p:nvSpPr>
          <p:spPr>
            <a:xfrm>
              <a:off x="8348479" y="4443684"/>
              <a:ext cx="374816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400" b="1" dirty="0">
                  <a:solidFill>
                    <a:srgbClr val="3F3F3F"/>
                  </a:solidFill>
                  <a:latin typeface="Century Gothic"/>
                  <a:cs typeface="Calibri"/>
                </a:rPr>
                <a:t>Analysis</a:t>
              </a:r>
            </a:p>
            <a:p>
              <a:r>
                <a:rPr lang="en-US" sz="2000" b="1" dirty="0">
                  <a:solidFill>
                    <a:srgbClr val="B8394F"/>
                  </a:solidFill>
                  <a:latin typeface="Century Gothic"/>
                  <a:cs typeface="Calibri"/>
                </a:rPr>
                <a:t>Results &amp; Recommendations</a:t>
              </a:r>
            </a:p>
          </p:txBody>
        </p:sp>
      </p:grpSp>
      <p:grpSp>
        <p:nvGrpSpPr>
          <p:cNvPr id="6" name="Group 5">
            <a:extLst>
              <a:ext uri="{FF2B5EF4-FFF2-40B4-BE49-F238E27FC236}">
                <a16:creationId xmlns:a16="http://schemas.microsoft.com/office/drawing/2014/main" id="{8E623B8D-60CC-4A75-A704-296047F6E737}"/>
              </a:ext>
            </a:extLst>
          </p:cNvPr>
          <p:cNvGrpSpPr/>
          <p:nvPr/>
        </p:nvGrpSpPr>
        <p:grpSpPr>
          <a:xfrm>
            <a:off x="942995" y="3862296"/>
            <a:ext cx="4795546" cy="2055961"/>
            <a:chOff x="942995" y="3862296"/>
            <a:chExt cx="4795546" cy="2055961"/>
          </a:xfrm>
        </p:grpSpPr>
        <p:sp>
          <p:nvSpPr>
            <p:cNvPr id="25" name="Rectangle 24">
              <a:extLst>
                <a:ext uri="{FF2B5EF4-FFF2-40B4-BE49-F238E27FC236}">
                  <a16:creationId xmlns:a16="http://schemas.microsoft.com/office/drawing/2014/main" id="{0918EA69-3082-46BB-8A1E-6C1D5ABD73AF}"/>
                </a:ext>
              </a:extLst>
            </p:cNvPr>
            <p:cNvSpPr/>
            <p:nvPr/>
          </p:nvSpPr>
          <p:spPr>
            <a:xfrm>
              <a:off x="3682580" y="3862296"/>
              <a:ext cx="2055961" cy="2055961"/>
            </a:xfrm>
            <a:prstGeom prst="rect">
              <a:avLst/>
            </a:prstGeom>
            <a:solidFill>
              <a:srgbClr val="ECB8D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CAED9"/>
                </a:solidFill>
              </a:endParaRPr>
            </a:p>
          </p:txBody>
        </p:sp>
        <p:sp>
          <p:nvSpPr>
            <p:cNvPr id="17" name="TextBox 16">
              <a:extLst>
                <a:ext uri="{FF2B5EF4-FFF2-40B4-BE49-F238E27FC236}">
                  <a16:creationId xmlns:a16="http://schemas.microsoft.com/office/drawing/2014/main" id="{78A64BFE-D279-4DA3-ACA0-7666D944B4FB}"/>
                </a:ext>
              </a:extLst>
            </p:cNvPr>
            <p:cNvSpPr txBox="1"/>
            <p:nvPr/>
          </p:nvSpPr>
          <p:spPr>
            <a:xfrm>
              <a:off x="942995" y="4432560"/>
              <a:ext cx="2546084"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400" b="1" dirty="0">
                  <a:solidFill>
                    <a:srgbClr val="3F3F3F"/>
                  </a:solidFill>
                  <a:latin typeface="Century Gothic"/>
                  <a:cs typeface="Calibri"/>
                </a:rPr>
                <a:t>Interviews</a:t>
              </a:r>
            </a:p>
            <a:p>
              <a:pPr algn="r"/>
              <a:r>
                <a:rPr lang="en-US" sz="2000" b="1" dirty="0">
                  <a:solidFill>
                    <a:srgbClr val="ECAED9"/>
                  </a:solidFill>
                  <a:latin typeface="Century Gothic"/>
                  <a:cs typeface="Calibri"/>
                </a:rPr>
                <a:t>Needs Assessment</a:t>
              </a:r>
              <a:endParaRPr lang="en-US" dirty="0">
                <a:solidFill>
                  <a:srgbClr val="ECAED9"/>
                </a:solidFill>
              </a:endParaRPr>
            </a:p>
          </p:txBody>
        </p:sp>
        <p:pic>
          <p:nvPicPr>
            <p:cNvPr id="13" name="Graphic 13" descr="Online meeting outline">
              <a:extLst>
                <a:ext uri="{FF2B5EF4-FFF2-40B4-BE49-F238E27FC236}">
                  <a16:creationId xmlns:a16="http://schemas.microsoft.com/office/drawing/2014/main" id="{DF40594E-5AA4-4820-B9F0-F1B8998EB50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069951" y="4288303"/>
              <a:ext cx="1298012" cy="1196778"/>
            </a:xfrm>
            <a:prstGeom prst="rect">
              <a:avLst/>
            </a:prstGeom>
          </p:spPr>
        </p:pic>
      </p:grpSp>
    </p:spTree>
    <p:extLst>
      <p:ext uri="{BB962C8B-B14F-4D97-AF65-F5344CB8AC3E}">
        <p14:creationId xmlns:p14="http://schemas.microsoft.com/office/powerpoint/2010/main" val="22508391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ap&#10;&#10;Description automatically generated">
            <a:extLst>
              <a:ext uri="{FF2B5EF4-FFF2-40B4-BE49-F238E27FC236}">
                <a16:creationId xmlns:a16="http://schemas.microsoft.com/office/drawing/2014/main" id="{3F87A787-60F8-4618-8ED7-F9175DBBE2DD}"/>
              </a:ext>
            </a:extLst>
          </p:cNvPr>
          <p:cNvPicPr>
            <a:picLocks noChangeAspect="1"/>
          </p:cNvPicPr>
          <p:nvPr/>
        </p:nvPicPr>
        <p:blipFill rotWithShape="1">
          <a:blip r:embed="rId3"/>
          <a:srcRect l="15799" t="27080" r="16393" b="16580"/>
          <a:stretch/>
        </p:blipFill>
        <p:spPr>
          <a:xfrm>
            <a:off x="3623735" y="201918"/>
            <a:ext cx="8376904" cy="4954969"/>
          </a:xfrm>
          <a:prstGeom prst="rect">
            <a:avLst/>
          </a:prstGeom>
          <a:ln w="28575">
            <a:solidFill>
              <a:srgbClr val="5F8A74"/>
            </a:solidFill>
          </a:ln>
        </p:spPr>
      </p:pic>
      <p:sp>
        <p:nvSpPr>
          <p:cNvPr id="4" name="Title 1">
            <a:extLst>
              <a:ext uri="{FF2B5EF4-FFF2-40B4-BE49-F238E27FC236}">
                <a16:creationId xmlns:a16="http://schemas.microsoft.com/office/drawing/2014/main" id="{CA773F75-1B71-4713-B180-73C4163AE6C5}"/>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A3A50"/>
                </a:solidFill>
                <a:latin typeface="Century Gothic"/>
              </a:rPr>
              <a:t>Outreach</a:t>
            </a:r>
            <a:endParaRPr lang="en-US" sz="4000" b="1" dirty="0">
              <a:solidFill>
                <a:srgbClr val="BA3A50"/>
              </a:solidFill>
              <a:latin typeface="Century Gothic" panose="020B0502020202020204" pitchFamily="34" charset="0"/>
            </a:endParaRPr>
          </a:p>
        </p:txBody>
      </p:sp>
      <p:pic>
        <p:nvPicPr>
          <p:cNvPr id="7" name="Picture 6" descr="north arrow orienteering by morits">
            <a:extLst>
              <a:ext uri="{FF2B5EF4-FFF2-40B4-BE49-F238E27FC236}">
                <a16:creationId xmlns:a16="http://schemas.microsoft.com/office/drawing/2014/main" id="{CBAEACBC-650F-412D-B262-0C2BCBFFB94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60989" y="3632551"/>
            <a:ext cx="375192" cy="55687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65399904-55A0-4912-A3EC-FCBAE3967935}"/>
              </a:ext>
            </a:extLst>
          </p:cNvPr>
          <p:cNvSpPr/>
          <p:nvPr/>
        </p:nvSpPr>
        <p:spPr>
          <a:xfrm>
            <a:off x="460023" y="1603022"/>
            <a:ext cx="2554111" cy="1481667"/>
          </a:xfrm>
          <a:prstGeom prst="rect">
            <a:avLst/>
          </a:prstGeom>
          <a:solidFill>
            <a:schemeClr val="bg1"/>
          </a:solidFill>
          <a:ln w="28575">
            <a:solidFill>
              <a:srgbClr val="5F8A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Box 2">
            <a:extLst>
              <a:ext uri="{FF2B5EF4-FFF2-40B4-BE49-F238E27FC236}">
                <a16:creationId xmlns:a16="http://schemas.microsoft.com/office/drawing/2014/main" id="{380E64E8-E95D-4DCB-BC5B-E4F364BEE2E7}"/>
              </a:ext>
            </a:extLst>
          </p:cNvPr>
          <p:cNvSpPr txBox="1">
            <a:spLocks noChangeArrowheads="1"/>
          </p:cNvSpPr>
          <p:nvPr/>
        </p:nvSpPr>
        <p:spPr bwMode="auto">
          <a:xfrm>
            <a:off x="461010" y="1713524"/>
            <a:ext cx="2560543" cy="62889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7000"/>
              </a:lnSpc>
              <a:spcAft>
                <a:spcPts val="800"/>
              </a:spcAft>
              <a:defRPr/>
            </a:pPr>
            <a:r>
              <a:rPr lang="en-US" sz="1600" b="1" dirty="0">
                <a:solidFill>
                  <a:srgbClr val="3F3F3F"/>
                </a:solidFill>
                <a:latin typeface="Century Gothic"/>
                <a:cs typeface="Times New Roman"/>
              </a:rPr>
              <a:t>Organization Outreach</a:t>
            </a:r>
            <a:endParaRPr lang="en-US" sz="1600" b="1" dirty="0">
              <a:solidFill>
                <a:srgbClr val="3F3F3F"/>
              </a:solidFill>
              <a:cs typeface="Calibri"/>
            </a:endParaRPr>
          </a:p>
        </p:txBody>
      </p:sp>
      <p:sp>
        <p:nvSpPr>
          <p:cNvPr id="12" name="Text Box 2">
            <a:extLst>
              <a:ext uri="{FF2B5EF4-FFF2-40B4-BE49-F238E27FC236}">
                <a16:creationId xmlns:a16="http://schemas.microsoft.com/office/drawing/2014/main" id="{0B8CD2AE-B8C3-4296-985A-8B7E029F9E71}"/>
              </a:ext>
            </a:extLst>
          </p:cNvPr>
          <p:cNvSpPr txBox="1">
            <a:spLocks noChangeArrowheads="1"/>
          </p:cNvSpPr>
          <p:nvPr/>
        </p:nvSpPr>
        <p:spPr bwMode="auto">
          <a:xfrm>
            <a:off x="1015896" y="2110456"/>
            <a:ext cx="1402524"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7000"/>
              </a:lnSpc>
              <a:spcAft>
                <a:spcPts val="800"/>
              </a:spcAft>
              <a:defRPr/>
            </a:pPr>
            <a:r>
              <a:rPr lang="en-US" sz="1600" dirty="0">
                <a:solidFill>
                  <a:srgbClr val="3F3F3F"/>
                </a:solidFill>
                <a:latin typeface="Century Gothic"/>
                <a:cs typeface="Times New Roman"/>
              </a:rPr>
              <a:t>Interviewed</a:t>
            </a:r>
            <a:endParaRPr lang="en-US" sz="1600" dirty="0">
              <a:solidFill>
                <a:srgbClr val="3F3F3F"/>
              </a:solidFill>
              <a:latin typeface="Century Gothic"/>
            </a:endParaRPr>
          </a:p>
        </p:txBody>
      </p:sp>
      <p:sp>
        <p:nvSpPr>
          <p:cNvPr id="15" name="Text Placeholder 4">
            <a:extLst>
              <a:ext uri="{FF2B5EF4-FFF2-40B4-BE49-F238E27FC236}">
                <a16:creationId xmlns:a16="http://schemas.microsoft.com/office/drawing/2014/main" id="{C52B2F35-CAD4-49C6-BBCD-1BE88FCE8B0A}"/>
              </a:ext>
            </a:extLst>
          </p:cNvPr>
          <p:cNvSpPr txBox="1">
            <a:spLocks/>
          </p:cNvSpPr>
          <p:nvPr/>
        </p:nvSpPr>
        <p:spPr>
          <a:xfrm>
            <a:off x="6147758" y="6527129"/>
            <a:ext cx="6044242" cy="471875"/>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050" dirty="0">
                <a:solidFill>
                  <a:schemeClr val="bg1"/>
                </a:solidFill>
                <a:latin typeface="Century Gothic"/>
              </a:rPr>
              <a:t>Basemap Attribution: ESRI, HERE, Garmin, FAO, NOAA, USGS, EPA</a:t>
            </a:r>
            <a:endParaRPr lang="en-US" sz="1050" dirty="0">
              <a:solidFill>
                <a:schemeClr val="bg1"/>
              </a:solidFill>
              <a:ea typeface="Calibri"/>
              <a:cs typeface="Calibri"/>
            </a:endParaRPr>
          </a:p>
        </p:txBody>
      </p:sp>
      <p:sp>
        <p:nvSpPr>
          <p:cNvPr id="14" name="Text Box 2">
            <a:extLst>
              <a:ext uri="{FF2B5EF4-FFF2-40B4-BE49-F238E27FC236}">
                <a16:creationId xmlns:a16="http://schemas.microsoft.com/office/drawing/2014/main" id="{EE7B8366-9B7D-4A9D-9EDE-0A1617C4F92A}"/>
              </a:ext>
            </a:extLst>
          </p:cNvPr>
          <p:cNvSpPr txBox="1">
            <a:spLocks noChangeArrowheads="1"/>
          </p:cNvSpPr>
          <p:nvPr/>
        </p:nvSpPr>
        <p:spPr bwMode="auto">
          <a:xfrm>
            <a:off x="1014075" y="2572481"/>
            <a:ext cx="1488556" cy="55515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7000"/>
              </a:lnSpc>
              <a:spcAft>
                <a:spcPts val="800"/>
              </a:spcAft>
              <a:defRPr/>
            </a:pPr>
            <a:r>
              <a:rPr lang="en-US" sz="1600" dirty="0">
                <a:solidFill>
                  <a:srgbClr val="3F3F3F"/>
                </a:solidFill>
                <a:latin typeface="Century Gothic"/>
                <a:cs typeface="Times New Roman"/>
              </a:rPr>
              <a:t>Contacted</a:t>
            </a:r>
            <a:endParaRPr lang="en-US" sz="1600" dirty="0">
              <a:solidFill>
                <a:srgbClr val="3F3F3F"/>
              </a:solidFill>
              <a:latin typeface="Century Gothic"/>
            </a:endParaRPr>
          </a:p>
        </p:txBody>
      </p:sp>
      <p:sp>
        <p:nvSpPr>
          <p:cNvPr id="9" name="Oval 8">
            <a:extLst>
              <a:ext uri="{FF2B5EF4-FFF2-40B4-BE49-F238E27FC236}">
                <a16:creationId xmlns:a16="http://schemas.microsoft.com/office/drawing/2014/main" id="{FB2C1014-2DEA-4CD9-BD93-5400D92EC841}"/>
              </a:ext>
            </a:extLst>
          </p:cNvPr>
          <p:cNvSpPr/>
          <p:nvPr/>
        </p:nvSpPr>
        <p:spPr>
          <a:xfrm flipV="1">
            <a:off x="714023" y="2139245"/>
            <a:ext cx="197556" cy="2116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44AC5B42-2961-4059-AA24-450AC9B8E0E8}"/>
              </a:ext>
            </a:extLst>
          </p:cNvPr>
          <p:cNvSpPr/>
          <p:nvPr/>
        </p:nvSpPr>
        <p:spPr>
          <a:xfrm flipV="1">
            <a:off x="714023" y="2604912"/>
            <a:ext cx="197556" cy="211666"/>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pic>
        <p:nvPicPr>
          <p:cNvPr id="13" name="Picture 16" descr="Map&#10;&#10;Description automatically generated">
            <a:extLst>
              <a:ext uri="{FF2B5EF4-FFF2-40B4-BE49-F238E27FC236}">
                <a16:creationId xmlns:a16="http://schemas.microsoft.com/office/drawing/2014/main" id="{397D92FD-AA0A-4E89-BD4B-B90DBEEBFF6F}"/>
              </a:ext>
            </a:extLst>
          </p:cNvPr>
          <p:cNvPicPr>
            <a:picLocks noChangeAspect="1"/>
          </p:cNvPicPr>
          <p:nvPr/>
        </p:nvPicPr>
        <p:blipFill rotWithShape="1">
          <a:blip r:embed="rId5"/>
          <a:srcRect l="10331" t="17241" r="24444" b="14943"/>
          <a:stretch/>
        </p:blipFill>
        <p:spPr>
          <a:xfrm>
            <a:off x="28116" y="3701474"/>
            <a:ext cx="3900546" cy="2966991"/>
          </a:xfrm>
          <a:prstGeom prst="rect">
            <a:avLst/>
          </a:prstGeom>
          <a:ln w="28575">
            <a:solidFill>
              <a:srgbClr val="5F8A74"/>
            </a:solidFill>
          </a:ln>
        </p:spPr>
      </p:pic>
      <p:pic>
        <p:nvPicPr>
          <p:cNvPr id="17" name="Picture 17" descr="Map&#10;&#10;Description automatically generated">
            <a:extLst>
              <a:ext uri="{FF2B5EF4-FFF2-40B4-BE49-F238E27FC236}">
                <a16:creationId xmlns:a16="http://schemas.microsoft.com/office/drawing/2014/main" id="{2AC026A0-CA1F-40E3-8807-E70BD8FD01F3}"/>
              </a:ext>
            </a:extLst>
          </p:cNvPr>
          <p:cNvPicPr>
            <a:picLocks noChangeAspect="1"/>
          </p:cNvPicPr>
          <p:nvPr/>
        </p:nvPicPr>
        <p:blipFill>
          <a:blip r:embed="rId6"/>
          <a:stretch>
            <a:fillRect/>
          </a:stretch>
        </p:blipFill>
        <p:spPr>
          <a:xfrm>
            <a:off x="3948290" y="4181250"/>
            <a:ext cx="3702756" cy="2488945"/>
          </a:xfrm>
          <a:prstGeom prst="rect">
            <a:avLst/>
          </a:prstGeom>
          <a:ln w="28575">
            <a:solidFill>
              <a:srgbClr val="5F8A74"/>
            </a:solidFill>
          </a:ln>
        </p:spPr>
      </p:pic>
      <p:sp>
        <p:nvSpPr>
          <p:cNvPr id="19" name="Text Box 2">
            <a:extLst>
              <a:ext uri="{FF2B5EF4-FFF2-40B4-BE49-F238E27FC236}">
                <a16:creationId xmlns:a16="http://schemas.microsoft.com/office/drawing/2014/main" id="{10C53D49-CD60-4820-AF77-0B22AECD613C}"/>
              </a:ext>
            </a:extLst>
          </p:cNvPr>
          <p:cNvSpPr txBox="1">
            <a:spLocks noChangeArrowheads="1"/>
          </p:cNvSpPr>
          <p:nvPr/>
        </p:nvSpPr>
        <p:spPr bwMode="auto">
          <a:xfrm>
            <a:off x="4003363" y="6164620"/>
            <a:ext cx="925822" cy="294378"/>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r>
              <a:rPr lang="en-US" sz="1400" b="1" dirty="0">
                <a:solidFill>
                  <a:schemeClr val="tx1">
                    <a:lumMod val="75000"/>
                    <a:lumOff val="25000"/>
                  </a:schemeClr>
                </a:solidFill>
                <a:latin typeface="Century Gothic" panose="020F0302020204030204"/>
                <a:ea typeface="Calibri"/>
                <a:cs typeface="Times New Roman"/>
              </a:rPr>
              <a:t>150 km</a:t>
            </a:r>
            <a:endParaRPr lang="en-US" sz="1400" b="1"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Calibri"/>
              <a:cs typeface="Times New Roman" panose="02020603050405020304" pitchFamily="18" charset="0"/>
            </a:endParaRPr>
          </a:p>
        </p:txBody>
      </p:sp>
      <p:cxnSp>
        <p:nvCxnSpPr>
          <p:cNvPr id="21" name="Straight Arrow Connector 20">
            <a:extLst>
              <a:ext uri="{FF2B5EF4-FFF2-40B4-BE49-F238E27FC236}">
                <a16:creationId xmlns:a16="http://schemas.microsoft.com/office/drawing/2014/main" id="{EC5A1CAC-58EA-4932-930F-96F09E0A36ED}"/>
              </a:ext>
            </a:extLst>
          </p:cNvPr>
          <p:cNvCxnSpPr/>
          <p:nvPr/>
        </p:nvCxnSpPr>
        <p:spPr>
          <a:xfrm>
            <a:off x="4031898" y="6473120"/>
            <a:ext cx="762000" cy="0"/>
          </a:xfrm>
          <a:prstGeom prst="straightConnector1">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2D96CB5-1710-4D1F-9DB3-2CA3E088A78C}"/>
              </a:ext>
            </a:extLst>
          </p:cNvPr>
          <p:cNvCxnSpPr>
            <a:cxnSpLocks/>
          </p:cNvCxnSpPr>
          <p:nvPr/>
        </p:nvCxnSpPr>
        <p:spPr>
          <a:xfrm>
            <a:off x="193676" y="6459009"/>
            <a:ext cx="762000" cy="0"/>
          </a:xfrm>
          <a:prstGeom prst="straightConnector1">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4" name="Text Box 2">
            <a:extLst>
              <a:ext uri="{FF2B5EF4-FFF2-40B4-BE49-F238E27FC236}">
                <a16:creationId xmlns:a16="http://schemas.microsoft.com/office/drawing/2014/main" id="{D3351CDA-FE1F-4750-84B8-91465A0C1E00}"/>
              </a:ext>
            </a:extLst>
          </p:cNvPr>
          <p:cNvSpPr txBox="1">
            <a:spLocks noChangeArrowheads="1"/>
          </p:cNvSpPr>
          <p:nvPr/>
        </p:nvSpPr>
        <p:spPr bwMode="auto">
          <a:xfrm>
            <a:off x="165141" y="6164620"/>
            <a:ext cx="925822" cy="294378"/>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r>
              <a:rPr lang="en-US" sz="1400" b="1" dirty="0">
                <a:solidFill>
                  <a:schemeClr val="tx1">
                    <a:lumMod val="75000"/>
                    <a:lumOff val="25000"/>
                  </a:schemeClr>
                </a:solidFill>
                <a:latin typeface="Century Gothic" panose="020F0302020204030204"/>
                <a:ea typeface="Calibri"/>
                <a:cs typeface="Times New Roman"/>
              </a:rPr>
              <a:t>500 km</a:t>
            </a:r>
            <a:endParaRPr lang="en-US" sz="1400" b="1"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Calibri"/>
              <a:cs typeface="Times New Roman" panose="02020603050405020304" pitchFamily="18" charset="0"/>
            </a:endParaRPr>
          </a:p>
        </p:txBody>
      </p:sp>
      <p:cxnSp>
        <p:nvCxnSpPr>
          <p:cNvPr id="25" name="Straight Arrow Connector 24">
            <a:extLst>
              <a:ext uri="{FF2B5EF4-FFF2-40B4-BE49-F238E27FC236}">
                <a16:creationId xmlns:a16="http://schemas.microsoft.com/office/drawing/2014/main" id="{0FDAC26A-78F2-4891-A075-63E620AEB18D}"/>
              </a:ext>
            </a:extLst>
          </p:cNvPr>
          <p:cNvCxnSpPr>
            <a:cxnSpLocks/>
          </p:cNvCxnSpPr>
          <p:nvPr/>
        </p:nvCxnSpPr>
        <p:spPr>
          <a:xfrm>
            <a:off x="11101565" y="4822120"/>
            <a:ext cx="762000" cy="0"/>
          </a:xfrm>
          <a:prstGeom prst="straightConnector1">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6" name="Text Box 2">
            <a:extLst>
              <a:ext uri="{FF2B5EF4-FFF2-40B4-BE49-F238E27FC236}">
                <a16:creationId xmlns:a16="http://schemas.microsoft.com/office/drawing/2014/main" id="{7E3520FF-E2E8-4D92-BB40-D04172B538C6}"/>
              </a:ext>
            </a:extLst>
          </p:cNvPr>
          <p:cNvSpPr txBox="1">
            <a:spLocks noChangeArrowheads="1"/>
          </p:cNvSpPr>
          <p:nvPr/>
        </p:nvSpPr>
        <p:spPr bwMode="auto">
          <a:xfrm>
            <a:off x="11073030" y="4527731"/>
            <a:ext cx="925822" cy="294378"/>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r>
              <a:rPr lang="en-US" sz="1400" b="1" dirty="0">
                <a:solidFill>
                  <a:schemeClr val="tx1">
                    <a:lumMod val="75000"/>
                    <a:lumOff val="25000"/>
                  </a:schemeClr>
                </a:solidFill>
                <a:latin typeface="Century Gothic" panose="020F0302020204030204"/>
                <a:ea typeface="Calibri"/>
                <a:cs typeface="Times New Roman"/>
              </a:rPr>
              <a:t>500 km</a:t>
            </a:r>
            <a:endParaRPr lang="en-US" sz="1400" b="1" i="0" u="none" strike="noStrike" kern="1200" cap="none" spc="0" normalizeH="0" baseline="0" noProof="0" dirty="0">
              <a:ln>
                <a:noFill/>
              </a:ln>
              <a:solidFill>
                <a:schemeClr val="tx1">
                  <a:lumMod val="75000"/>
                  <a:lumOff val="25000"/>
                </a:schemeClr>
              </a:solidFill>
              <a:effectLst/>
              <a:uLnTx/>
              <a:uFillTx/>
              <a:latin typeface="Century Gothic" panose="020F0302020204030204"/>
              <a:ea typeface="Calibri"/>
              <a:cs typeface="Times New Roman" panose="02020603050405020304" pitchFamily="18" charset="0"/>
            </a:endParaRPr>
          </a:p>
        </p:txBody>
      </p:sp>
    </p:spTree>
    <p:extLst>
      <p:ext uri="{BB962C8B-B14F-4D97-AF65-F5344CB8AC3E}">
        <p14:creationId xmlns:p14="http://schemas.microsoft.com/office/powerpoint/2010/main" val="2597491066"/>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Robert Byles</DisplayName>
        <AccountId>53</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06AF856-D689-4C8D-9D57-C08801A632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84B51FA-50C8-4089-B09A-EC3E71E2ADB4}">
  <ds:schemaRefs>
    <ds:schemaRef ds:uri="5e4cb05f-5564-46d5-839e-7dc1c32b07c0"/>
    <ds:schemaRef ds:uri="e7ef174d-409f-4cb2-9528-a5623b7754a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7df78d0b-135a-4de7-9166-7c181cd87fb4"/>
  </ds:schemaRefs>
</ds:datastoreItem>
</file>

<file path=customXml/itemProps3.xml><?xml version="1.0" encoding="utf-8"?>
<ds:datastoreItem xmlns:ds="http://schemas.openxmlformats.org/officeDocument/2006/customXml" ds:itemID="{ADEFF532-5ECE-4A5A-8664-1F8E6A73C01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39</TotalTime>
  <Words>2735</Words>
  <Application>Microsoft Office PowerPoint</Application>
  <PresentationFormat>Widescreen</PresentationFormat>
  <Paragraphs>294</Paragraphs>
  <Slides>14</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Arial</vt:lpstr>
      <vt:lpstr>Avenir Next W01</vt:lpstr>
      <vt:lpstr>Calibri</vt:lpstr>
      <vt:lpstr>Calibri Light</vt:lpstr>
      <vt:lpstr>Century Gothic</vt:lpstr>
      <vt:lpstr>Symbol</vt:lpstr>
      <vt:lpstr>Webdings</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Clayton, Amanda L. (LARC-E3)[SSAI DEVELOP]</cp:lastModifiedBy>
  <cp:revision>17</cp:revision>
  <dcterms:created xsi:type="dcterms:W3CDTF">2019-11-12T17:46:59Z</dcterms:created>
  <dcterms:modified xsi:type="dcterms:W3CDTF">2022-03-22T18:31:06Z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