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6"/>
  </p:notesMasterIdLst>
  <p:sldIdLst>
    <p:sldId id="346" r:id="rId5"/>
    <p:sldId id="333" r:id="rId6"/>
    <p:sldId id="322" r:id="rId7"/>
    <p:sldId id="365" r:id="rId8"/>
    <p:sldId id="336" r:id="rId9"/>
    <p:sldId id="339" r:id="rId10"/>
    <p:sldId id="374" r:id="rId11"/>
    <p:sldId id="350" r:id="rId12"/>
    <p:sldId id="337" r:id="rId13"/>
    <p:sldId id="357" r:id="rId14"/>
    <p:sldId id="349" r:id="rId15"/>
    <p:sldId id="323" r:id="rId16"/>
    <p:sldId id="382" r:id="rId17"/>
    <p:sldId id="380" r:id="rId18"/>
    <p:sldId id="326" r:id="rId19"/>
    <p:sldId id="379" r:id="rId20"/>
    <p:sldId id="389" r:id="rId21"/>
    <p:sldId id="328" r:id="rId22"/>
    <p:sldId id="390" r:id="rId23"/>
    <p:sldId id="341" r:id="rId24"/>
    <p:sldId id="384" r:id="rId25"/>
    <p:sldId id="352" r:id="rId26"/>
    <p:sldId id="356" r:id="rId27"/>
    <p:sldId id="385" r:id="rId28"/>
    <p:sldId id="353" r:id="rId29"/>
    <p:sldId id="386" r:id="rId30"/>
    <p:sldId id="388" r:id="rId31"/>
    <p:sldId id="355" r:id="rId32"/>
    <p:sldId id="364" r:id="rId33"/>
    <p:sldId id="387" r:id="rId34"/>
    <p:sldId id="329" r:id="rId35"/>
    <p:sldId id="372" r:id="rId36"/>
    <p:sldId id="373" r:id="rId37"/>
    <p:sldId id="370" r:id="rId38"/>
    <p:sldId id="378" r:id="rId39"/>
    <p:sldId id="331" r:id="rId40"/>
    <p:sldId id="335" r:id="rId41"/>
    <p:sldId id="371" r:id="rId42"/>
    <p:sldId id="334" r:id="rId43"/>
    <p:sldId id="351" r:id="rId44"/>
    <p:sldId id="37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77E15F-FC06-11AB-A0E9-D2382F6A0993}" name="Gloria Liu" initials="GL" userId="S::gloria.liu@ssaihq.com::792db4b3-be88-449e-a599-bd0107aaaada" providerId="AD"/>
  <p188:author id="{96079F6B-2024-47AC-C75F-BD4F2F2F41C1}" name="Sophia Skoglund" initials="SS" userId="S::sophia.skoglund@ssaihq.com::e785ee75-321d-4883-8c8f-abbe80df506e" providerId="AD"/>
  <p188:author id="{A1215B7B-F331-D8DB-3AAD-A11AC2D7AABF}" name="Haley Stuckmeyer" initials="HS" userId="S::haley.stuckmeyer@ssaihq.com::00c1d67f-e84d-4866-b400-5532e7dbe47a" providerId="AD"/>
  <p188:author id="{7E382780-1308-1629-CAB9-807A07942047}" name="Benjamin Schafermeyer" initials="BS" userId="S::benjamin.schafermeye@ssaihq.com::e09d5d0b-7b25-4a88-b099-fe6530c41d48" providerId="AD"/>
  <p188:author id="{B9E40584-954D-7B97-6BB3-A3AF9CD0618F}" name="Alison Bautista" initials="AB" userId="S::alison.bautista@ssaihq.com::e3f34810-ccbf-424d-bdfa-5aad000f3c13" providerId="AD"/>
  <p188:author id="{475EF084-13BA-FEC7-D6F3-743B84F9A7A5}" name="Ryan Hammock" initials="RH" userId="S::ryan.hammock@ssaihq.com::d8896f23-74e1-4b0e-9513-ab80e2aad4e0" providerId="AD"/>
  <p188:author id="{99D411C5-EF6C-7ADC-7819-5C50B35BBE48}" name="Clayton, Amanda L. (LARC-E3)[SSAI DEVELOP]" initials="CAL(D" userId="S::alclayt1@ndc.nasa.gov::bd45d00a-0375-4579-a58c-94f9a1ccd07c" providerId="AD"/>
  <p188:author id="{9A381AEB-B818-EDA6-9344-F9C1D0218BA4}" name="David M Hondula" initials="DH" userId="S::081991_one.phoenix.gov#ext#@ssaihq.onmicrosoft.com::8880a7f3-bb79-4fe1-a7a3-ef4b8520b3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9E8"/>
    <a:srgbClr val="1B53E0"/>
    <a:srgbClr val="E01B1B"/>
    <a:srgbClr val="F2B7B0"/>
    <a:srgbClr val="ECEDEC"/>
    <a:srgbClr val="FDCC8A"/>
    <a:srgbClr val="FC8D59"/>
    <a:srgbClr val="E34A33"/>
    <a:srgbClr val="B30000"/>
    <a:srgbClr val="FE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88" autoAdjust="0"/>
  </p:normalViewPr>
  <p:slideViewPr>
    <p:cSldViewPr snapToGrid="0">
      <p:cViewPr varScale="1">
        <p:scale>
          <a:sx n="74" d="100"/>
          <a:sy n="74" d="100"/>
        </p:scale>
        <p:origin x="12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F1331-A48D-48F7-B15B-DAF209A1B0F3}"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62281FD9-3925-4423-AE9C-169ABEE53818}">
      <dgm:prSet phldrT="[Text]"/>
      <dgm:spPr/>
      <dgm:t>
        <a:bodyPr/>
        <a:lstStyle/>
        <a:p>
          <a:pPr rtl="0"/>
          <a:r>
            <a:rPr lang="en-US" dirty="0">
              <a:latin typeface="Century Gothic"/>
            </a:rPr>
            <a:t>92.4° F</a:t>
          </a:r>
        </a:p>
      </dgm:t>
    </dgm:pt>
    <dgm:pt modelId="{F180193D-20C5-4AAE-B100-C04249AD15CB}" type="parTrans" cxnId="{33D3B485-6D1D-4DA1-B0FC-A4093B7C5E89}">
      <dgm:prSet/>
      <dgm:spPr/>
      <dgm:t>
        <a:bodyPr/>
        <a:lstStyle/>
        <a:p>
          <a:endParaRPr lang="en-US"/>
        </a:p>
      </dgm:t>
    </dgm:pt>
    <dgm:pt modelId="{8960C048-C4F4-4846-8594-2D6C45AFED2C}" type="sibTrans" cxnId="{33D3B485-6D1D-4DA1-B0FC-A4093B7C5E89}">
      <dgm:prSet/>
      <dgm:spPr/>
      <dgm:t>
        <a:bodyPr/>
        <a:lstStyle/>
        <a:p>
          <a:endParaRPr lang="en-US"/>
        </a:p>
      </dgm:t>
    </dgm:pt>
    <dgm:pt modelId="{F1BFF36F-38BB-40B8-A216-B7BA6B04F748}">
      <dgm:prSet phldrT="[Text]"/>
      <dgm:spPr/>
      <dgm:t>
        <a:bodyPr/>
        <a:lstStyle/>
        <a:p>
          <a:r>
            <a:rPr lang="en-US" dirty="0">
              <a:latin typeface="Century Gothic"/>
            </a:rPr>
            <a:t>5.3%</a:t>
          </a:r>
        </a:p>
      </dgm:t>
    </dgm:pt>
    <dgm:pt modelId="{64370684-A035-4B76-9584-2760B8589527}" type="parTrans" cxnId="{04FE7A75-8995-467A-8A34-57D1CF247B22}">
      <dgm:prSet/>
      <dgm:spPr/>
      <dgm:t>
        <a:bodyPr/>
        <a:lstStyle/>
        <a:p>
          <a:endParaRPr lang="en-US"/>
        </a:p>
      </dgm:t>
    </dgm:pt>
    <dgm:pt modelId="{7D82C93A-1424-4F24-A83C-D48A802860C1}" type="sibTrans" cxnId="{04FE7A75-8995-467A-8A34-57D1CF247B22}">
      <dgm:prSet/>
      <dgm:spPr/>
      <dgm:t>
        <a:bodyPr/>
        <a:lstStyle/>
        <a:p>
          <a:endParaRPr lang="en-US"/>
        </a:p>
      </dgm:t>
    </dgm:pt>
    <dgm:pt modelId="{EF3B3D1B-DFBE-4400-B0CF-9F67FF991449}">
      <dgm:prSet phldrT="[Text]" phldr="0"/>
      <dgm:spPr/>
      <dgm:t>
        <a:bodyPr/>
        <a:lstStyle/>
        <a:p>
          <a:r>
            <a:rPr lang="en-US" dirty="0">
              <a:latin typeface="Century Gothic"/>
            </a:rPr>
            <a:t>0.156</a:t>
          </a:r>
        </a:p>
      </dgm:t>
    </dgm:pt>
    <dgm:pt modelId="{E63AC4B2-9C51-4C3D-9F74-BAAF1C00AE9C}" type="parTrans" cxnId="{9C2BF398-AE29-4963-B9BF-53CE68C9379C}">
      <dgm:prSet/>
      <dgm:spPr/>
      <dgm:t>
        <a:bodyPr/>
        <a:lstStyle/>
        <a:p>
          <a:endParaRPr lang="en-US"/>
        </a:p>
      </dgm:t>
    </dgm:pt>
    <dgm:pt modelId="{496F164A-E57F-4100-8088-2461FB9453CB}" type="sibTrans" cxnId="{9C2BF398-AE29-4963-B9BF-53CE68C9379C}">
      <dgm:prSet/>
      <dgm:spPr/>
      <dgm:t>
        <a:bodyPr/>
        <a:lstStyle/>
        <a:p>
          <a:endParaRPr lang="en-US"/>
        </a:p>
      </dgm:t>
    </dgm:pt>
    <dgm:pt modelId="{977033C7-A9C5-4D94-824F-DE3154ABFE25}">
      <dgm:prSet phldrT="[Text]"/>
      <dgm:spPr/>
      <dgm:t>
        <a:bodyPr/>
        <a:lstStyle/>
        <a:p>
          <a:pPr rtl="0"/>
          <a:r>
            <a:rPr lang="en-US" dirty="0">
              <a:latin typeface="Century Gothic"/>
            </a:rPr>
            <a:t>88.6° F</a:t>
          </a:r>
        </a:p>
      </dgm:t>
    </dgm:pt>
    <dgm:pt modelId="{CC59F448-FD0E-4E12-8B99-D932D05DDD98}" type="parTrans" cxnId="{493DCF52-D7F2-4403-890B-75371DF908B5}">
      <dgm:prSet/>
      <dgm:spPr/>
      <dgm:t>
        <a:bodyPr/>
        <a:lstStyle/>
        <a:p>
          <a:endParaRPr lang="en-US"/>
        </a:p>
      </dgm:t>
    </dgm:pt>
    <dgm:pt modelId="{81429E4E-1B3A-4D3C-B86A-A69F8A076681}" type="sibTrans" cxnId="{493DCF52-D7F2-4403-890B-75371DF908B5}">
      <dgm:prSet/>
      <dgm:spPr/>
      <dgm:t>
        <a:bodyPr/>
        <a:lstStyle/>
        <a:p>
          <a:endParaRPr lang="en-US"/>
        </a:p>
      </dgm:t>
    </dgm:pt>
    <dgm:pt modelId="{2BD2B467-4B0F-4C36-AA1A-54A31DC2E805}">
      <dgm:prSet phldrT="[Text]" phldr="0"/>
      <dgm:spPr/>
      <dgm:t>
        <a:bodyPr/>
        <a:lstStyle/>
        <a:p>
          <a:r>
            <a:rPr lang="en-US" dirty="0">
              <a:latin typeface="Century Gothic"/>
            </a:rPr>
            <a:t>8%</a:t>
          </a:r>
        </a:p>
      </dgm:t>
    </dgm:pt>
    <dgm:pt modelId="{5372E91B-E157-4FA8-ABC7-ED1EDEDE0DB5}" type="parTrans" cxnId="{5E04BC2D-6B7C-45A6-BD2A-12EEC3C49498}">
      <dgm:prSet/>
      <dgm:spPr/>
      <dgm:t>
        <a:bodyPr/>
        <a:lstStyle/>
        <a:p>
          <a:endParaRPr lang="en-US"/>
        </a:p>
      </dgm:t>
    </dgm:pt>
    <dgm:pt modelId="{F3E65E57-384D-4B65-8508-66763A203AA3}" type="sibTrans" cxnId="{5E04BC2D-6B7C-45A6-BD2A-12EEC3C49498}">
      <dgm:prSet/>
      <dgm:spPr/>
      <dgm:t>
        <a:bodyPr/>
        <a:lstStyle/>
        <a:p>
          <a:endParaRPr lang="en-US"/>
        </a:p>
      </dgm:t>
    </dgm:pt>
    <dgm:pt modelId="{1F99C5EB-C848-4550-A228-4AF947B78805}">
      <dgm:prSet phldrT="[Text]" phldr="0"/>
      <dgm:spPr/>
      <dgm:t>
        <a:bodyPr/>
        <a:lstStyle/>
        <a:p>
          <a:r>
            <a:rPr lang="en-US" dirty="0">
              <a:latin typeface="Century Gothic"/>
            </a:rPr>
            <a:t>0.200</a:t>
          </a:r>
        </a:p>
      </dgm:t>
    </dgm:pt>
    <dgm:pt modelId="{97DE4BFA-6415-49B6-875B-80EB7E5A0C41}" type="parTrans" cxnId="{A61F7F7C-A7F3-4021-BD17-97C0B047D734}">
      <dgm:prSet/>
      <dgm:spPr/>
      <dgm:t>
        <a:bodyPr/>
        <a:lstStyle/>
        <a:p>
          <a:endParaRPr lang="en-US"/>
        </a:p>
      </dgm:t>
    </dgm:pt>
    <dgm:pt modelId="{2F5F47A7-CD4E-454B-8023-65AB2AFAE971}" type="sibTrans" cxnId="{A61F7F7C-A7F3-4021-BD17-97C0B047D734}">
      <dgm:prSet/>
      <dgm:spPr/>
      <dgm:t>
        <a:bodyPr/>
        <a:lstStyle/>
        <a:p>
          <a:endParaRPr lang="en-US"/>
        </a:p>
      </dgm:t>
    </dgm:pt>
    <dgm:pt modelId="{C618B388-27C9-42B4-ADA7-AE28F9CF4A69}" type="pres">
      <dgm:prSet presAssocID="{26BF1331-A48D-48F7-B15B-DAF209A1B0F3}" presName="Name0" presStyleCnt="0">
        <dgm:presLayoutVars>
          <dgm:dir/>
          <dgm:animLvl val="lvl"/>
          <dgm:resizeHandles val="exact"/>
        </dgm:presLayoutVars>
      </dgm:prSet>
      <dgm:spPr/>
    </dgm:pt>
    <dgm:pt modelId="{F668BA91-33D9-4260-9A8A-6D24C2B8A90D}" type="pres">
      <dgm:prSet presAssocID="{62281FD9-3925-4423-AE9C-169ABEE53818}" presName="vertFlow" presStyleCnt="0"/>
      <dgm:spPr/>
    </dgm:pt>
    <dgm:pt modelId="{901DCEFD-540C-4F16-90CE-17B86EC494DB}" type="pres">
      <dgm:prSet presAssocID="{62281FD9-3925-4423-AE9C-169ABEE53818}" presName="header" presStyleLbl="node1" presStyleIdx="0" presStyleCnt="2"/>
      <dgm:spPr/>
    </dgm:pt>
    <dgm:pt modelId="{5D7DDBF5-AB12-4FC9-A779-67A26A45F333}" type="pres">
      <dgm:prSet presAssocID="{64370684-A035-4B76-9584-2760B8589527}" presName="parTrans" presStyleLbl="sibTrans2D1" presStyleIdx="0" presStyleCnt="4"/>
      <dgm:spPr/>
    </dgm:pt>
    <dgm:pt modelId="{3074A527-F206-40FD-95A6-9D3BF237CBE6}" type="pres">
      <dgm:prSet presAssocID="{F1BFF36F-38BB-40B8-A216-B7BA6B04F748}" presName="child" presStyleLbl="alignAccFollowNode1" presStyleIdx="0" presStyleCnt="4">
        <dgm:presLayoutVars>
          <dgm:chMax val="0"/>
          <dgm:bulletEnabled val="1"/>
        </dgm:presLayoutVars>
      </dgm:prSet>
      <dgm:spPr/>
    </dgm:pt>
    <dgm:pt modelId="{7A847283-13DB-40F5-BFE1-353879F6B6F6}" type="pres">
      <dgm:prSet presAssocID="{7D82C93A-1424-4F24-A83C-D48A802860C1}" presName="sibTrans" presStyleLbl="sibTrans2D1" presStyleIdx="1" presStyleCnt="4"/>
      <dgm:spPr/>
    </dgm:pt>
    <dgm:pt modelId="{0722A8A3-EA12-454D-9001-9643582667D4}" type="pres">
      <dgm:prSet presAssocID="{EF3B3D1B-DFBE-4400-B0CF-9F67FF991449}" presName="child" presStyleLbl="alignAccFollowNode1" presStyleIdx="1" presStyleCnt="4">
        <dgm:presLayoutVars>
          <dgm:chMax val="0"/>
          <dgm:bulletEnabled val="1"/>
        </dgm:presLayoutVars>
      </dgm:prSet>
      <dgm:spPr/>
    </dgm:pt>
    <dgm:pt modelId="{ED17FF3D-F234-4C5C-9C2F-9A44C9B1FB87}" type="pres">
      <dgm:prSet presAssocID="{62281FD9-3925-4423-AE9C-169ABEE53818}" presName="hSp" presStyleCnt="0"/>
      <dgm:spPr/>
    </dgm:pt>
    <dgm:pt modelId="{69428D59-1767-4E62-A835-5DE9DC5EA6DF}" type="pres">
      <dgm:prSet presAssocID="{977033C7-A9C5-4D94-824F-DE3154ABFE25}" presName="vertFlow" presStyleCnt="0"/>
      <dgm:spPr/>
    </dgm:pt>
    <dgm:pt modelId="{2ED793E0-6AF0-4707-95B6-2959459D5024}" type="pres">
      <dgm:prSet presAssocID="{977033C7-A9C5-4D94-824F-DE3154ABFE25}" presName="header" presStyleLbl="node1" presStyleIdx="1" presStyleCnt="2"/>
      <dgm:spPr/>
    </dgm:pt>
    <dgm:pt modelId="{DBCB6795-1D97-40F0-BCD1-4906EEF23AA4}" type="pres">
      <dgm:prSet presAssocID="{5372E91B-E157-4FA8-ABC7-ED1EDEDE0DB5}" presName="parTrans" presStyleLbl="sibTrans2D1" presStyleIdx="2" presStyleCnt="4"/>
      <dgm:spPr/>
    </dgm:pt>
    <dgm:pt modelId="{43D9B32E-456B-4927-A372-BB116C698A6F}" type="pres">
      <dgm:prSet presAssocID="{2BD2B467-4B0F-4C36-AA1A-54A31DC2E805}" presName="child" presStyleLbl="alignAccFollowNode1" presStyleIdx="2" presStyleCnt="4">
        <dgm:presLayoutVars>
          <dgm:chMax val="0"/>
          <dgm:bulletEnabled val="1"/>
        </dgm:presLayoutVars>
      </dgm:prSet>
      <dgm:spPr/>
    </dgm:pt>
    <dgm:pt modelId="{452D0E2B-4C55-45B7-BEB9-2C54AB227420}" type="pres">
      <dgm:prSet presAssocID="{F3E65E57-384D-4B65-8508-66763A203AA3}" presName="sibTrans" presStyleLbl="sibTrans2D1" presStyleIdx="3" presStyleCnt="4"/>
      <dgm:spPr/>
    </dgm:pt>
    <dgm:pt modelId="{910DEAB5-1ED4-44E5-89B8-DC109330D78E}" type="pres">
      <dgm:prSet presAssocID="{1F99C5EB-C848-4550-A228-4AF947B78805}" presName="child" presStyleLbl="alignAccFollowNode1" presStyleIdx="3" presStyleCnt="4">
        <dgm:presLayoutVars>
          <dgm:chMax val="0"/>
          <dgm:bulletEnabled val="1"/>
        </dgm:presLayoutVars>
      </dgm:prSet>
      <dgm:spPr/>
    </dgm:pt>
  </dgm:ptLst>
  <dgm:cxnLst>
    <dgm:cxn modelId="{47FEB10A-4BEC-48FA-B6F0-6E2B7B415371}" type="presOf" srcId="{977033C7-A9C5-4D94-824F-DE3154ABFE25}" destId="{2ED793E0-6AF0-4707-95B6-2959459D5024}" srcOrd="0" destOrd="0" presId="urn:microsoft.com/office/officeart/2005/8/layout/lProcess1"/>
    <dgm:cxn modelId="{479AFA1D-F67C-472E-9F96-6309BF4D8CDA}" type="presOf" srcId="{5372E91B-E157-4FA8-ABC7-ED1EDEDE0DB5}" destId="{DBCB6795-1D97-40F0-BCD1-4906EEF23AA4}" srcOrd="0" destOrd="0" presId="urn:microsoft.com/office/officeart/2005/8/layout/lProcess1"/>
    <dgm:cxn modelId="{F38A1E28-AEEA-48FE-A888-A28356157142}" type="presOf" srcId="{EF3B3D1B-DFBE-4400-B0CF-9F67FF991449}" destId="{0722A8A3-EA12-454D-9001-9643582667D4}" srcOrd="0" destOrd="0" presId="urn:microsoft.com/office/officeart/2005/8/layout/lProcess1"/>
    <dgm:cxn modelId="{5E04BC2D-6B7C-45A6-BD2A-12EEC3C49498}" srcId="{977033C7-A9C5-4D94-824F-DE3154ABFE25}" destId="{2BD2B467-4B0F-4C36-AA1A-54A31DC2E805}" srcOrd="0" destOrd="0" parTransId="{5372E91B-E157-4FA8-ABC7-ED1EDEDE0DB5}" sibTransId="{F3E65E57-384D-4B65-8508-66763A203AA3}"/>
    <dgm:cxn modelId="{8BB71B65-5CCF-4129-A033-A9E34FE446F6}" type="presOf" srcId="{F3E65E57-384D-4B65-8508-66763A203AA3}" destId="{452D0E2B-4C55-45B7-BEB9-2C54AB227420}" srcOrd="0" destOrd="0" presId="urn:microsoft.com/office/officeart/2005/8/layout/lProcess1"/>
    <dgm:cxn modelId="{493DCF52-D7F2-4403-890B-75371DF908B5}" srcId="{26BF1331-A48D-48F7-B15B-DAF209A1B0F3}" destId="{977033C7-A9C5-4D94-824F-DE3154ABFE25}" srcOrd="1" destOrd="0" parTransId="{CC59F448-FD0E-4E12-8B99-D932D05DDD98}" sibTransId="{81429E4E-1B3A-4D3C-B86A-A69F8A076681}"/>
    <dgm:cxn modelId="{04FE7A75-8995-467A-8A34-57D1CF247B22}" srcId="{62281FD9-3925-4423-AE9C-169ABEE53818}" destId="{F1BFF36F-38BB-40B8-A216-B7BA6B04F748}" srcOrd="0" destOrd="0" parTransId="{64370684-A035-4B76-9584-2760B8589527}" sibTransId="{7D82C93A-1424-4F24-A83C-D48A802860C1}"/>
    <dgm:cxn modelId="{A61F7F7C-A7F3-4021-BD17-97C0B047D734}" srcId="{977033C7-A9C5-4D94-824F-DE3154ABFE25}" destId="{1F99C5EB-C848-4550-A228-4AF947B78805}" srcOrd="1" destOrd="0" parTransId="{97DE4BFA-6415-49B6-875B-80EB7E5A0C41}" sibTransId="{2F5F47A7-CD4E-454B-8023-65AB2AFAE971}"/>
    <dgm:cxn modelId="{0C7B0285-A808-443C-B188-AF9DDE4BDD3B}" type="presOf" srcId="{1F99C5EB-C848-4550-A228-4AF947B78805}" destId="{910DEAB5-1ED4-44E5-89B8-DC109330D78E}" srcOrd="0" destOrd="0" presId="urn:microsoft.com/office/officeart/2005/8/layout/lProcess1"/>
    <dgm:cxn modelId="{33D3B485-6D1D-4DA1-B0FC-A4093B7C5E89}" srcId="{26BF1331-A48D-48F7-B15B-DAF209A1B0F3}" destId="{62281FD9-3925-4423-AE9C-169ABEE53818}" srcOrd="0" destOrd="0" parTransId="{F180193D-20C5-4AAE-B100-C04249AD15CB}" sibTransId="{8960C048-C4F4-4846-8594-2D6C45AFED2C}"/>
    <dgm:cxn modelId="{9C2BF398-AE29-4963-B9BF-53CE68C9379C}" srcId="{62281FD9-3925-4423-AE9C-169ABEE53818}" destId="{EF3B3D1B-DFBE-4400-B0CF-9F67FF991449}" srcOrd="1" destOrd="0" parTransId="{E63AC4B2-9C51-4C3D-9F74-BAAF1C00AE9C}" sibTransId="{496F164A-E57F-4100-8088-2461FB9453CB}"/>
    <dgm:cxn modelId="{24033CA9-D5CA-4B92-AA18-EE170C3D4ECC}" type="presOf" srcId="{2BD2B467-4B0F-4C36-AA1A-54A31DC2E805}" destId="{43D9B32E-456B-4927-A372-BB116C698A6F}" srcOrd="0" destOrd="0" presId="urn:microsoft.com/office/officeart/2005/8/layout/lProcess1"/>
    <dgm:cxn modelId="{20EFB2B7-861E-471D-8F6C-5811B49F09E2}" type="presOf" srcId="{F1BFF36F-38BB-40B8-A216-B7BA6B04F748}" destId="{3074A527-F206-40FD-95A6-9D3BF237CBE6}" srcOrd="0" destOrd="0" presId="urn:microsoft.com/office/officeart/2005/8/layout/lProcess1"/>
    <dgm:cxn modelId="{CB8275CA-7B4A-45A6-B8FB-ED1EAEA96CED}" type="presOf" srcId="{26BF1331-A48D-48F7-B15B-DAF209A1B0F3}" destId="{C618B388-27C9-42B4-ADA7-AE28F9CF4A69}" srcOrd="0" destOrd="0" presId="urn:microsoft.com/office/officeart/2005/8/layout/lProcess1"/>
    <dgm:cxn modelId="{0D615ACF-7B1A-45B7-84BD-D23528D07893}" type="presOf" srcId="{64370684-A035-4B76-9584-2760B8589527}" destId="{5D7DDBF5-AB12-4FC9-A779-67A26A45F333}" srcOrd="0" destOrd="0" presId="urn:microsoft.com/office/officeart/2005/8/layout/lProcess1"/>
    <dgm:cxn modelId="{9D87B3D1-CA74-497F-BF72-87BFC21520EC}" type="presOf" srcId="{7D82C93A-1424-4F24-A83C-D48A802860C1}" destId="{7A847283-13DB-40F5-BFE1-353879F6B6F6}" srcOrd="0" destOrd="0" presId="urn:microsoft.com/office/officeart/2005/8/layout/lProcess1"/>
    <dgm:cxn modelId="{ABF4A1DD-95E7-4772-9F9E-21227DA943C8}" type="presOf" srcId="{62281FD9-3925-4423-AE9C-169ABEE53818}" destId="{901DCEFD-540C-4F16-90CE-17B86EC494DB}" srcOrd="0" destOrd="0" presId="urn:microsoft.com/office/officeart/2005/8/layout/lProcess1"/>
    <dgm:cxn modelId="{66B7E29E-042B-4FE4-A2E6-F7836FEE55EE}" type="presParOf" srcId="{C618B388-27C9-42B4-ADA7-AE28F9CF4A69}" destId="{F668BA91-33D9-4260-9A8A-6D24C2B8A90D}" srcOrd="0" destOrd="0" presId="urn:microsoft.com/office/officeart/2005/8/layout/lProcess1"/>
    <dgm:cxn modelId="{35C216C4-10B7-43DB-9D69-0F8EF07ED47A}" type="presParOf" srcId="{F668BA91-33D9-4260-9A8A-6D24C2B8A90D}" destId="{901DCEFD-540C-4F16-90CE-17B86EC494DB}" srcOrd="0" destOrd="0" presId="urn:microsoft.com/office/officeart/2005/8/layout/lProcess1"/>
    <dgm:cxn modelId="{C8090341-4CF4-4E0E-8FCF-9CCF7B10B263}" type="presParOf" srcId="{F668BA91-33D9-4260-9A8A-6D24C2B8A90D}" destId="{5D7DDBF5-AB12-4FC9-A779-67A26A45F333}" srcOrd="1" destOrd="0" presId="urn:microsoft.com/office/officeart/2005/8/layout/lProcess1"/>
    <dgm:cxn modelId="{C36A0EF6-9EBC-4E4E-A42D-8C7E69734721}" type="presParOf" srcId="{F668BA91-33D9-4260-9A8A-6D24C2B8A90D}" destId="{3074A527-F206-40FD-95A6-9D3BF237CBE6}" srcOrd="2" destOrd="0" presId="urn:microsoft.com/office/officeart/2005/8/layout/lProcess1"/>
    <dgm:cxn modelId="{E2679A2B-0B24-4E36-9E60-6F9507F79765}" type="presParOf" srcId="{F668BA91-33D9-4260-9A8A-6D24C2B8A90D}" destId="{7A847283-13DB-40F5-BFE1-353879F6B6F6}" srcOrd="3" destOrd="0" presId="urn:microsoft.com/office/officeart/2005/8/layout/lProcess1"/>
    <dgm:cxn modelId="{FA449BF2-5500-4026-95FA-F961C9CDB25D}" type="presParOf" srcId="{F668BA91-33D9-4260-9A8A-6D24C2B8A90D}" destId="{0722A8A3-EA12-454D-9001-9643582667D4}" srcOrd="4" destOrd="0" presId="urn:microsoft.com/office/officeart/2005/8/layout/lProcess1"/>
    <dgm:cxn modelId="{9AC51A86-F8B1-463D-8DF7-BCDDE8207B46}" type="presParOf" srcId="{C618B388-27C9-42B4-ADA7-AE28F9CF4A69}" destId="{ED17FF3D-F234-4C5C-9C2F-9A44C9B1FB87}" srcOrd="1" destOrd="0" presId="urn:microsoft.com/office/officeart/2005/8/layout/lProcess1"/>
    <dgm:cxn modelId="{9A5CDDF8-0CA0-405C-8BF5-1FDDDE539260}" type="presParOf" srcId="{C618B388-27C9-42B4-ADA7-AE28F9CF4A69}" destId="{69428D59-1767-4E62-A835-5DE9DC5EA6DF}" srcOrd="2" destOrd="0" presId="urn:microsoft.com/office/officeart/2005/8/layout/lProcess1"/>
    <dgm:cxn modelId="{8242D534-13D3-431A-A793-8A6C1C40B5EC}" type="presParOf" srcId="{69428D59-1767-4E62-A835-5DE9DC5EA6DF}" destId="{2ED793E0-6AF0-4707-95B6-2959459D5024}" srcOrd="0" destOrd="0" presId="urn:microsoft.com/office/officeart/2005/8/layout/lProcess1"/>
    <dgm:cxn modelId="{1DC72866-631E-4DC2-A582-19E6AD9D9406}" type="presParOf" srcId="{69428D59-1767-4E62-A835-5DE9DC5EA6DF}" destId="{DBCB6795-1D97-40F0-BCD1-4906EEF23AA4}" srcOrd="1" destOrd="0" presId="urn:microsoft.com/office/officeart/2005/8/layout/lProcess1"/>
    <dgm:cxn modelId="{23B9EC85-AED1-4EF1-ADC7-AB340EE40388}" type="presParOf" srcId="{69428D59-1767-4E62-A835-5DE9DC5EA6DF}" destId="{43D9B32E-456B-4927-A372-BB116C698A6F}" srcOrd="2" destOrd="0" presId="urn:microsoft.com/office/officeart/2005/8/layout/lProcess1"/>
    <dgm:cxn modelId="{C021AA35-6E00-4A31-A734-438F78FDAF6A}" type="presParOf" srcId="{69428D59-1767-4E62-A835-5DE9DC5EA6DF}" destId="{452D0E2B-4C55-45B7-BEB9-2C54AB227420}" srcOrd="3" destOrd="0" presId="urn:microsoft.com/office/officeart/2005/8/layout/lProcess1"/>
    <dgm:cxn modelId="{37089FF7-F7B6-466D-83C9-13A9BF0D88D2}" type="presParOf" srcId="{69428D59-1767-4E62-A835-5DE9DC5EA6DF}" destId="{910DEAB5-1ED4-44E5-89B8-DC109330D78E}"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AA3105-533A-4B94-B80D-D1D680C2DDD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690FB792-5CF0-4496-8920-35CD3AD1D4D6}">
      <dgm:prSet phldrT="[Text]" phldr="0"/>
      <dgm:spPr/>
      <dgm:t>
        <a:bodyPr/>
        <a:lstStyle/>
        <a:p>
          <a:pPr rtl="0"/>
          <a:r>
            <a:rPr lang="en-US" dirty="0">
              <a:solidFill>
                <a:schemeClr val="tx1">
                  <a:lumMod val="75000"/>
                  <a:lumOff val="25000"/>
                </a:schemeClr>
              </a:solidFill>
              <a:latin typeface="Century Gothic"/>
            </a:rPr>
            <a:t>Heat Mitigation</a:t>
          </a:r>
        </a:p>
      </dgm:t>
    </dgm:pt>
    <dgm:pt modelId="{5AC9710F-B7A6-4625-AE91-DCEF8404A458}" type="parTrans" cxnId="{151DD902-63A9-4BA0-B48F-965FB5293547}">
      <dgm:prSet/>
      <dgm:spPr/>
      <dgm:t>
        <a:bodyPr/>
        <a:lstStyle/>
        <a:p>
          <a:endParaRPr lang="en-US"/>
        </a:p>
      </dgm:t>
    </dgm:pt>
    <dgm:pt modelId="{CB688F03-8BD0-4E0C-94AD-4F3C953167F7}" type="sibTrans" cxnId="{151DD902-63A9-4BA0-B48F-965FB5293547}">
      <dgm:prSet/>
      <dgm:spPr/>
      <dgm:t>
        <a:bodyPr/>
        <a:lstStyle/>
        <a:p>
          <a:endParaRPr lang="en-US"/>
        </a:p>
      </dgm:t>
    </dgm:pt>
    <dgm:pt modelId="{196A88B8-113A-43E5-9970-A6455B9592A0}">
      <dgm:prSet phldr="0"/>
      <dgm:spPr/>
      <dgm:t>
        <a:bodyPr/>
        <a:lstStyle/>
        <a:p>
          <a:pPr rtl="0"/>
          <a:r>
            <a:rPr lang="en-US" dirty="0">
              <a:solidFill>
                <a:schemeClr val="tx1">
                  <a:lumMod val="75000"/>
                  <a:lumOff val="25000"/>
                </a:schemeClr>
              </a:solidFill>
              <a:latin typeface="Century Gothic"/>
            </a:rPr>
            <a:t>Changing types of surfaces</a:t>
          </a:r>
        </a:p>
      </dgm:t>
    </dgm:pt>
    <dgm:pt modelId="{F1297C44-FA3D-4ADA-811F-DCD55C297B45}" type="parTrans" cxnId="{A83D5576-2BA5-4E66-B547-C5ADDCCF75BC}">
      <dgm:prSet/>
      <dgm:spPr/>
      <dgm:t>
        <a:bodyPr/>
        <a:lstStyle/>
        <a:p>
          <a:endParaRPr lang="en-US"/>
        </a:p>
      </dgm:t>
    </dgm:pt>
    <dgm:pt modelId="{CE702E2D-3349-4362-82AA-4A7118A9DC5C}" type="sibTrans" cxnId="{A83D5576-2BA5-4E66-B547-C5ADDCCF75BC}">
      <dgm:prSet/>
      <dgm:spPr/>
      <dgm:t>
        <a:bodyPr/>
        <a:lstStyle/>
        <a:p>
          <a:endParaRPr lang="en-US"/>
        </a:p>
      </dgm:t>
    </dgm:pt>
    <dgm:pt modelId="{2A9D3D2B-2A8B-41D5-997A-AC6C98B69697}">
      <dgm:prSet phldr="0"/>
      <dgm:spPr/>
      <dgm:t>
        <a:bodyPr/>
        <a:lstStyle/>
        <a:p>
          <a:pPr rtl="0"/>
          <a:r>
            <a:rPr lang="en-US" dirty="0">
              <a:solidFill>
                <a:schemeClr val="tx1">
                  <a:lumMod val="75000"/>
                  <a:lumOff val="25000"/>
                </a:schemeClr>
              </a:solidFill>
              <a:latin typeface="Century Gothic"/>
            </a:rPr>
            <a:t>Planting trees &amp; shrubs</a:t>
          </a:r>
        </a:p>
      </dgm:t>
    </dgm:pt>
    <dgm:pt modelId="{81AE2B4B-90B5-4C88-9EE9-6C035FCAC34C}" type="parTrans" cxnId="{924905FC-9FBE-4F55-923F-DCEB08613BAE}">
      <dgm:prSet/>
      <dgm:spPr/>
      <dgm:t>
        <a:bodyPr/>
        <a:lstStyle/>
        <a:p>
          <a:endParaRPr lang="en-US"/>
        </a:p>
      </dgm:t>
    </dgm:pt>
    <dgm:pt modelId="{F35AB808-EE2C-4361-B8B5-B4A76661F622}" type="sibTrans" cxnId="{924905FC-9FBE-4F55-923F-DCEB08613BAE}">
      <dgm:prSet/>
      <dgm:spPr/>
      <dgm:t>
        <a:bodyPr/>
        <a:lstStyle/>
        <a:p>
          <a:endParaRPr lang="en-US"/>
        </a:p>
      </dgm:t>
    </dgm:pt>
    <dgm:pt modelId="{2E6331CB-E714-4A8A-A1F0-BC8C3542D07A}">
      <dgm:prSet phldr="0"/>
      <dgm:spPr/>
      <dgm:t>
        <a:bodyPr/>
        <a:lstStyle/>
        <a:p>
          <a:pPr rtl="0"/>
          <a:r>
            <a:rPr lang="en-US" dirty="0">
              <a:solidFill>
                <a:schemeClr val="tx1">
                  <a:lumMod val="75000"/>
                  <a:lumOff val="25000"/>
                </a:schemeClr>
              </a:solidFill>
              <a:latin typeface="Century Gothic"/>
            </a:rPr>
            <a:t>Heat Adaptation</a:t>
          </a:r>
        </a:p>
      </dgm:t>
    </dgm:pt>
    <dgm:pt modelId="{6FFD2080-D616-480B-A031-2B5E941B9DE8}" type="parTrans" cxnId="{0D8AB390-7461-495C-A0CC-0726E56FF02D}">
      <dgm:prSet/>
      <dgm:spPr/>
      <dgm:t>
        <a:bodyPr/>
        <a:lstStyle/>
        <a:p>
          <a:endParaRPr lang="en-US"/>
        </a:p>
      </dgm:t>
    </dgm:pt>
    <dgm:pt modelId="{5AFA2712-596C-4030-9A6F-04C478C22B75}" type="sibTrans" cxnId="{0D8AB390-7461-495C-A0CC-0726E56FF02D}">
      <dgm:prSet/>
      <dgm:spPr/>
      <dgm:t>
        <a:bodyPr/>
        <a:lstStyle/>
        <a:p>
          <a:endParaRPr lang="en-US"/>
        </a:p>
      </dgm:t>
    </dgm:pt>
    <dgm:pt modelId="{6937FF54-58E4-4560-A104-539D595DB0E7}">
      <dgm:prSet phldr="0"/>
      <dgm:spPr/>
      <dgm:t>
        <a:bodyPr/>
        <a:lstStyle/>
        <a:p>
          <a:pPr rtl="0"/>
          <a:r>
            <a:rPr lang="en-US" dirty="0">
              <a:solidFill>
                <a:schemeClr val="tx1">
                  <a:lumMod val="75000"/>
                  <a:lumOff val="25000"/>
                </a:schemeClr>
              </a:solidFill>
              <a:latin typeface="Century Gothic"/>
            </a:rPr>
            <a:t>Public water fountains</a:t>
          </a:r>
        </a:p>
      </dgm:t>
    </dgm:pt>
    <dgm:pt modelId="{1A3C1BE9-FD39-4724-9F2B-8BA2D10B437C}" type="parTrans" cxnId="{AA2763F8-F01C-43A9-86C8-E17B467B55EF}">
      <dgm:prSet/>
      <dgm:spPr/>
      <dgm:t>
        <a:bodyPr/>
        <a:lstStyle/>
        <a:p>
          <a:endParaRPr lang="en-US"/>
        </a:p>
      </dgm:t>
    </dgm:pt>
    <dgm:pt modelId="{198AC9A8-0F62-4E10-9980-D4A1AF289D28}" type="sibTrans" cxnId="{AA2763F8-F01C-43A9-86C8-E17B467B55EF}">
      <dgm:prSet/>
      <dgm:spPr/>
      <dgm:t>
        <a:bodyPr/>
        <a:lstStyle/>
        <a:p>
          <a:endParaRPr lang="en-US"/>
        </a:p>
      </dgm:t>
    </dgm:pt>
    <dgm:pt modelId="{872DBB6B-9726-4A9B-895F-D401AA2DABFB}">
      <dgm:prSet phldr="0"/>
      <dgm:spPr/>
      <dgm:t>
        <a:bodyPr/>
        <a:lstStyle/>
        <a:p>
          <a:pPr rtl="0"/>
          <a:r>
            <a:rPr lang="en-US" dirty="0">
              <a:solidFill>
                <a:schemeClr val="tx1">
                  <a:lumMod val="75000"/>
                  <a:lumOff val="25000"/>
                </a:schemeClr>
              </a:solidFill>
              <a:latin typeface="Century Gothic"/>
            </a:rPr>
            <a:t>Reducing GHG </a:t>
          </a:r>
        </a:p>
      </dgm:t>
    </dgm:pt>
    <dgm:pt modelId="{A22838C0-0323-4B2D-B1DD-1B42204902B4}" type="parTrans" cxnId="{DE8C45B3-AA3D-4D3F-9B10-8098333A4024}">
      <dgm:prSet/>
      <dgm:spPr/>
      <dgm:t>
        <a:bodyPr/>
        <a:lstStyle/>
        <a:p>
          <a:endParaRPr lang="en-US"/>
        </a:p>
      </dgm:t>
    </dgm:pt>
    <dgm:pt modelId="{9B1C4357-2293-4F62-A311-C2D9E1AB197D}" type="sibTrans" cxnId="{DE8C45B3-AA3D-4D3F-9B10-8098333A4024}">
      <dgm:prSet/>
      <dgm:spPr/>
      <dgm:t>
        <a:bodyPr/>
        <a:lstStyle/>
        <a:p>
          <a:endParaRPr lang="en-US"/>
        </a:p>
      </dgm:t>
    </dgm:pt>
    <dgm:pt modelId="{7244CA81-3174-4D31-9D60-F9073F9FA980}">
      <dgm:prSet phldr="0"/>
      <dgm:spPr/>
      <dgm:t>
        <a:bodyPr/>
        <a:lstStyle/>
        <a:p>
          <a:pPr rtl="0"/>
          <a:r>
            <a:rPr lang="en-US" dirty="0">
              <a:solidFill>
                <a:schemeClr val="tx1">
                  <a:lumMod val="75000"/>
                  <a:lumOff val="25000"/>
                </a:schemeClr>
              </a:solidFill>
              <a:latin typeface="Century Gothic"/>
            </a:rPr>
            <a:t>Opening cooling centers</a:t>
          </a:r>
        </a:p>
      </dgm:t>
    </dgm:pt>
    <dgm:pt modelId="{04B53847-1513-4867-B7FA-128B02C1196E}" type="parTrans" cxnId="{49B9A02C-2106-4F9C-9051-36FA45A4D481}">
      <dgm:prSet/>
      <dgm:spPr/>
      <dgm:t>
        <a:bodyPr/>
        <a:lstStyle/>
        <a:p>
          <a:endParaRPr lang="en-US"/>
        </a:p>
      </dgm:t>
    </dgm:pt>
    <dgm:pt modelId="{A1F125CA-9A82-46A4-91C0-F46CEA2A8F37}" type="sibTrans" cxnId="{49B9A02C-2106-4F9C-9051-36FA45A4D481}">
      <dgm:prSet/>
      <dgm:spPr/>
      <dgm:t>
        <a:bodyPr/>
        <a:lstStyle/>
        <a:p>
          <a:endParaRPr lang="en-US"/>
        </a:p>
      </dgm:t>
    </dgm:pt>
    <dgm:pt modelId="{437BE843-C2C6-4A4F-96EA-6159015BD188}">
      <dgm:prSet phldr="0"/>
      <dgm:spPr/>
      <dgm:t>
        <a:bodyPr/>
        <a:lstStyle/>
        <a:p>
          <a:endParaRPr lang="en-US" dirty="0">
            <a:solidFill>
              <a:schemeClr val="tx1">
                <a:lumMod val="75000"/>
                <a:lumOff val="25000"/>
              </a:schemeClr>
            </a:solidFill>
            <a:latin typeface="Century Gothic"/>
          </a:endParaRPr>
        </a:p>
      </dgm:t>
    </dgm:pt>
    <dgm:pt modelId="{7590446C-D1DC-40DA-8400-6148E927A8EA}" type="parTrans" cxnId="{BD56B0D1-37F1-484F-835E-1BA0E80682E7}">
      <dgm:prSet/>
      <dgm:spPr/>
      <dgm:t>
        <a:bodyPr/>
        <a:lstStyle/>
        <a:p>
          <a:endParaRPr lang="en-US"/>
        </a:p>
      </dgm:t>
    </dgm:pt>
    <dgm:pt modelId="{3ABFDB88-498D-49ED-B8E3-BB4D63648738}" type="sibTrans" cxnId="{BD56B0D1-37F1-484F-835E-1BA0E80682E7}">
      <dgm:prSet/>
      <dgm:spPr/>
      <dgm:t>
        <a:bodyPr/>
        <a:lstStyle/>
        <a:p>
          <a:endParaRPr lang="en-US"/>
        </a:p>
      </dgm:t>
    </dgm:pt>
    <dgm:pt modelId="{5D800ED6-52A0-4687-9BC5-05A20671D353}" type="pres">
      <dgm:prSet presAssocID="{10AA3105-533A-4B94-B80D-D1D680C2DDDC}" presName="Name0" presStyleCnt="0">
        <dgm:presLayoutVars>
          <dgm:dir/>
          <dgm:resizeHandles val="exact"/>
        </dgm:presLayoutVars>
      </dgm:prSet>
      <dgm:spPr/>
    </dgm:pt>
    <dgm:pt modelId="{C86EC6AC-132D-423D-883E-CADC34BC4B1E}" type="pres">
      <dgm:prSet presAssocID="{690FB792-5CF0-4496-8920-35CD3AD1D4D6}" presName="Name5" presStyleLbl="vennNode1" presStyleIdx="0" presStyleCnt="2">
        <dgm:presLayoutVars>
          <dgm:bulletEnabled val="1"/>
        </dgm:presLayoutVars>
      </dgm:prSet>
      <dgm:spPr/>
    </dgm:pt>
    <dgm:pt modelId="{B2C8D4B0-B7D9-4E2A-A30C-BB8A96EECBC2}" type="pres">
      <dgm:prSet presAssocID="{CB688F03-8BD0-4E0C-94AD-4F3C953167F7}" presName="space" presStyleCnt="0"/>
      <dgm:spPr/>
    </dgm:pt>
    <dgm:pt modelId="{4E9AC2ED-42F1-4BB2-9BFA-4F60F97635F6}" type="pres">
      <dgm:prSet presAssocID="{2E6331CB-E714-4A8A-A1F0-BC8C3542D07A}" presName="Name5" presStyleLbl="vennNode1" presStyleIdx="1" presStyleCnt="2">
        <dgm:presLayoutVars>
          <dgm:bulletEnabled val="1"/>
        </dgm:presLayoutVars>
      </dgm:prSet>
      <dgm:spPr/>
    </dgm:pt>
  </dgm:ptLst>
  <dgm:cxnLst>
    <dgm:cxn modelId="{151DD902-63A9-4BA0-B48F-965FB5293547}" srcId="{10AA3105-533A-4B94-B80D-D1D680C2DDDC}" destId="{690FB792-5CF0-4496-8920-35CD3AD1D4D6}" srcOrd="0" destOrd="0" parTransId="{5AC9710F-B7A6-4625-AE91-DCEF8404A458}" sibTransId="{CB688F03-8BD0-4E0C-94AD-4F3C953167F7}"/>
    <dgm:cxn modelId="{809AA410-D6D2-4C1D-A11F-7FAAA03150B4}" type="presOf" srcId="{10AA3105-533A-4B94-B80D-D1D680C2DDDC}" destId="{5D800ED6-52A0-4687-9BC5-05A20671D353}" srcOrd="0" destOrd="0" presId="urn:microsoft.com/office/officeart/2005/8/layout/venn3"/>
    <dgm:cxn modelId="{D21A4518-BE2D-4F46-8F5D-B9057B5D03B0}" type="presOf" srcId="{437BE843-C2C6-4A4F-96EA-6159015BD188}" destId="{4E9AC2ED-42F1-4BB2-9BFA-4F60F97635F6}" srcOrd="0" destOrd="3" presId="urn:microsoft.com/office/officeart/2005/8/layout/venn3"/>
    <dgm:cxn modelId="{5FD8DB1A-03F1-4A57-A11F-972B7E54C225}" type="presOf" srcId="{2E6331CB-E714-4A8A-A1F0-BC8C3542D07A}" destId="{4E9AC2ED-42F1-4BB2-9BFA-4F60F97635F6}" srcOrd="0" destOrd="0" presId="urn:microsoft.com/office/officeart/2005/8/layout/venn3"/>
    <dgm:cxn modelId="{C24A4429-379F-45BA-A377-A418F308DFCA}" type="presOf" srcId="{7244CA81-3174-4D31-9D60-F9073F9FA980}" destId="{4E9AC2ED-42F1-4BB2-9BFA-4F60F97635F6}" srcOrd="0" destOrd="2" presId="urn:microsoft.com/office/officeart/2005/8/layout/venn3"/>
    <dgm:cxn modelId="{49B9A02C-2106-4F9C-9051-36FA45A4D481}" srcId="{2E6331CB-E714-4A8A-A1F0-BC8C3542D07A}" destId="{7244CA81-3174-4D31-9D60-F9073F9FA980}" srcOrd="1" destOrd="0" parTransId="{04B53847-1513-4867-B7FA-128B02C1196E}" sibTransId="{A1F125CA-9A82-46A4-91C0-F46CEA2A8F37}"/>
    <dgm:cxn modelId="{50AD9D3F-B5FC-4923-99A4-782FB0FDD776}" type="presOf" srcId="{690FB792-5CF0-4496-8920-35CD3AD1D4D6}" destId="{C86EC6AC-132D-423D-883E-CADC34BC4B1E}" srcOrd="0" destOrd="0" presId="urn:microsoft.com/office/officeart/2005/8/layout/venn3"/>
    <dgm:cxn modelId="{A030E655-17B7-45CF-BF34-8EBD0FBA2F3C}" type="presOf" srcId="{2A9D3D2B-2A8B-41D5-997A-AC6C98B69697}" destId="{C86EC6AC-132D-423D-883E-CADC34BC4B1E}" srcOrd="0" destOrd="1" presId="urn:microsoft.com/office/officeart/2005/8/layout/venn3"/>
    <dgm:cxn modelId="{A83D5576-2BA5-4E66-B547-C5ADDCCF75BC}" srcId="{690FB792-5CF0-4496-8920-35CD3AD1D4D6}" destId="{196A88B8-113A-43E5-9970-A6455B9592A0}" srcOrd="1" destOrd="0" parTransId="{F1297C44-FA3D-4ADA-811F-DCD55C297B45}" sibTransId="{CE702E2D-3349-4362-82AA-4A7118A9DC5C}"/>
    <dgm:cxn modelId="{0D8AB390-7461-495C-A0CC-0726E56FF02D}" srcId="{10AA3105-533A-4B94-B80D-D1D680C2DDDC}" destId="{2E6331CB-E714-4A8A-A1F0-BC8C3542D07A}" srcOrd="1" destOrd="0" parTransId="{6FFD2080-D616-480B-A031-2B5E941B9DE8}" sibTransId="{5AFA2712-596C-4030-9A6F-04C478C22B75}"/>
    <dgm:cxn modelId="{EE84A39A-4BB4-40C5-A4FA-D893A460E670}" type="presOf" srcId="{872DBB6B-9726-4A9B-895F-D401AA2DABFB}" destId="{C86EC6AC-132D-423D-883E-CADC34BC4B1E}" srcOrd="0" destOrd="3" presId="urn:microsoft.com/office/officeart/2005/8/layout/venn3"/>
    <dgm:cxn modelId="{DE8C45B3-AA3D-4D3F-9B10-8098333A4024}" srcId="{690FB792-5CF0-4496-8920-35CD3AD1D4D6}" destId="{872DBB6B-9726-4A9B-895F-D401AA2DABFB}" srcOrd="2" destOrd="0" parTransId="{A22838C0-0323-4B2D-B1DD-1B42204902B4}" sibTransId="{9B1C4357-2293-4F62-A311-C2D9E1AB197D}"/>
    <dgm:cxn modelId="{CC1D33B5-9407-4C37-AE0F-67ADD5738782}" type="presOf" srcId="{196A88B8-113A-43E5-9970-A6455B9592A0}" destId="{C86EC6AC-132D-423D-883E-CADC34BC4B1E}" srcOrd="0" destOrd="2" presId="urn:microsoft.com/office/officeart/2005/8/layout/venn3"/>
    <dgm:cxn modelId="{BD56B0D1-37F1-484F-835E-1BA0E80682E7}" srcId="{2E6331CB-E714-4A8A-A1F0-BC8C3542D07A}" destId="{437BE843-C2C6-4A4F-96EA-6159015BD188}" srcOrd="2" destOrd="0" parTransId="{7590446C-D1DC-40DA-8400-6148E927A8EA}" sibTransId="{3ABFDB88-498D-49ED-B8E3-BB4D63648738}"/>
    <dgm:cxn modelId="{5CFD97D7-3A0B-49E4-ABD1-427C9DF53E40}" type="presOf" srcId="{6937FF54-58E4-4560-A104-539D595DB0E7}" destId="{4E9AC2ED-42F1-4BB2-9BFA-4F60F97635F6}" srcOrd="0" destOrd="1" presId="urn:microsoft.com/office/officeart/2005/8/layout/venn3"/>
    <dgm:cxn modelId="{AA2763F8-F01C-43A9-86C8-E17B467B55EF}" srcId="{2E6331CB-E714-4A8A-A1F0-BC8C3542D07A}" destId="{6937FF54-58E4-4560-A104-539D595DB0E7}" srcOrd="0" destOrd="0" parTransId="{1A3C1BE9-FD39-4724-9F2B-8BA2D10B437C}" sibTransId="{198AC9A8-0F62-4E10-9980-D4A1AF289D28}"/>
    <dgm:cxn modelId="{924905FC-9FBE-4F55-923F-DCEB08613BAE}" srcId="{690FB792-5CF0-4496-8920-35CD3AD1D4D6}" destId="{2A9D3D2B-2A8B-41D5-997A-AC6C98B69697}" srcOrd="0" destOrd="0" parTransId="{81AE2B4B-90B5-4C88-9EE9-6C035FCAC34C}" sibTransId="{F35AB808-EE2C-4361-B8B5-B4A76661F622}"/>
    <dgm:cxn modelId="{71842442-7126-4E0F-A876-651FBD1685BC}" type="presParOf" srcId="{5D800ED6-52A0-4687-9BC5-05A20671D353}" destId="{C86EC6AC-132D-423D-883E-CADC34BC4B1E}" srcOrd="0" destOrd="0" presId="urn:microsoft.com/office/officeart/2005/8/layout/venn3"/>
    <dgm:cxn modelId="{96C3B53E-A609-4DB0-B6AA-AA9E0F08B88E}" type="presParOf" srcId="{5D800ED6-52A0-4687-9BC5-05A20671D353}" destId="{B2C8D4B0-B7D9-4E2A-A30C-BB8A96EECBC2}" srcOrd="1" destOrd="0" presId="urn:microsoft.com/office/officeart/2005/8/layout/venn3"/>
    <dgm:cxn modelId="{B2A2F602-5A88-4311-8A0A-4023C7D70D2F}" type="presParOf" srcId="{5D800ED6-52A0-4687-9BC5-05A20671D353}" destId="{4E9AC2ED-42F1-4BB2-9BFA-4F60F97635F6}"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DCEFD-540C-4F16-90CE-17B86EC494DB}">
      <dsp:nvSpPr>
        <dsp:cNvPr id="0" name=""/>
        <dsp:cNvSpPr/>
      </dsp:nvSpPr>
      <dsp:spPr>
        <a:xfrm>
          <a:off x="22" y="1297902"/>
          <a:ext cx="2136427" cy="53410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r>
            <a:rPr lang="en-US" sz="3000" kern="1200" dirty="0">
              <a:latin typeface="Century Gothic"/>
            </a:rPr>
            <a:t>92.4° F</a:t>
          </a:r>
        </a:p>
      </dsp:txBody>
      <dsp:txXfrm>
        <a:off x="15665" y="1313545"/>
        <a:ext cx="2105141" cy="502820"/>
      </dsp:txXfrm>
    </dsp:sp>
    <dsp:sp modelId="{5D7DDBF5-AB12-4FC9-A779-67A26A45F333}">
      <dsp:nvSpPr>
        <dsp:cNvPr id="0" name=""/>
        <dsp:cNvSpPr/>
      </dsp:nvSpPr>
      <dsp:spPr>
        <a:xfrm rot="5400000">
          <a:off x="1021501" y="1878743"/>
          <a:ext cx="93468" cy="9346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74A527-F206-40FD-95A6-9D3BF237CBE6}">
      <dsp:nvSpPr>
        <dsp:cNvPr id="0" name=""/>
        <dsp:cNvSpPr/>
      </dsp:nvSpPr>
      <dsp:spPr>
        <a:xfrm>
          <a:off x="22" y="2018946"/>
          <a:ext cx="2136427" cy="53410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entury Gothic"/>
            </a:rPr>
            <a:t>5.3%</a:t>
          </a:r>
        </a:p>
      </dsp:txBody>
      <dsp:txXfrm>
        <a:off x="15665" y="2034589"/>
        <a:ext cx="2105141" cy="502820"/>
      </dsp:txXfrm>
    </dsp:sp>
    <dsp:sp modelId="{7A847283-13DB-40F5-BFE1-353879F6B6F6}">
      <dsp:nvSpPr>
        <dsp:cNvPr id="0" name=""/>
        <dsp:cNvSpPr/>
      </dsp:nvSpPr>
      <dsp:spPr>
        <a:xfrm rot="5400000">
          <a:off x="1021501" y="2599787"/>
          <a:ext cx="93468" cy="9346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22A8A3-EA12-454D-9001-9643582667D4}">
      <dsp:nvSpPr>
        <dsp:cNvPr id="0" name=""/>
        <dsp:cNvSpPr/>
      </dsp:nvSpPr>
      <dsp:spPr>
        <a:xfrm>
          <a:off x="22" y="2739990"/>
          <a:ext cx="2136427" cy="53410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entury Gothic"/>
            </a:rPr>
            <a:t>0.156</a:t>
          </a:r>
        </a:p>
      </dsp:txBody>
      <dsp:txXfrm>
        <a:off x="15665" y="2755633"/>
        <a:ext cx="2105141" cy="502820"/>
      </dsp:txXfrm>
    </dsp:sp>
    <dsp:sp modelId="{2ED793E0-6AF0-4707-95B6-2959459D5024}">
      <dsp:nvSpPr>
        <dsp:cNvPr id="0" name=""/>
        <dsp:cNvSpPr/>
      </dsp:nvSpPr>
      <dsp:spPr>
        <a:xfrm>
          <a:off x="2435549" y="1297902"/>
          <a:ext cx="2136427" cy="53410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r>
            <a:rPr lang="en-US" sz="3000" kern="1200" dirty="0">
              <a:latin typeface="Century Gothic"/>
            </a:rPr>
            <a:t>88.6° F</a:t>
          </a:r>
        </a:p>
      </dsp:txBody>
      <dsp:txXfrm>
        <a:off x="2451192" y="1313545"/>
        <a:ext cx="2105141" cy="502820"/>
      </dsp:txXfrm>
    </dsp:sp>
    <dsp:sp modelId="{DBCB6795-1D97-40F0-BCD1-4906EEF23AA4}">
      <dsp:nvSpPr>
        <dsp:cNvPr id="0" name=""/>
        <dsp:cNvSpPr/>
      </dsp:nvSpPr>
      <dsp:spPr>
        <a:xfrm rot="5400000">
          <a:off x="3457029" y="1878743"/>
          <a:ext cx="93468" cy="9346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9B32E-456B-4927-A372-BB116C698A6F}">
      <dsp:nvSpPr>
        <dsp:cNvPr id="0" name=""/>
        <dsp:cNvSpPr/>
      </dsp:nvSpPr>
      <dsp:spPr>
        <a:xfrm>
          <a:off x="2435549" y="2018946"/>
          <a:ext cx="2136427" cy="53410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entury Gothic"/>
            </a:rPr>
            <a:t>8%</a:t>
          </a:r>
        </a:p>
      </dsp:txBody>
      <dsp:txXfrm>
        <a:off x="2451192" y="2034589"/>
        <a:ext cx="2105141" cy="502820"/>
      </dsp:txXfrm>
    </dsp:sp>
    <dsp:sp modelId="{452D0E2B-4C55-45B7-BEB9-2C54AB227420}">
      <dsp:nvSpPr>
        <dsp:cNvPr id="0" name=""/>
        <dsp:cNvSpPr/>
      </dsp:nvSpPr>
      <dsp:spPr>
        <a:xfrm rot="5400000">
          <a:off x="3457029" y="2599787"/>
          <a:ext cx="93468" cy="9346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DEAB5-1ED4-44E5-89B8-DC109330D78E}">
      <dsp:nvSpPr>
        <dsp:cNvPr id="0" name=""/>
        <dsp:cNvSpPr/>
      </dsp:nvSpPr>
      <dsp:spPr>
        <a:xfrm>
          <a:off x="2435549" y="2739990"/>
          <a:ext cx="2136427" cy="53410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entury Gothic"/>
            </a:rPr>
            <a:t>0.200</a:t>
          </a:r>
        </a:p>
      </dsp:txBody>
      <dsp:txXfrm>
        <a:off x="2451192" y="2755633"/>
        <a:ext cx="2105141" cy="502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EC6AC-132D-423D-883E-CADC34BC4B1E}">
      <dsp:nvSpPr>
        <dsp:cNvPr id="0" name=""/>
        <dsp:cNvSpPr/>
      </dsp:nvSpPr>
      <dsp:spPr>
        <a:xfrm>
          <a:off x="5749" y="1195783"/>
          <a:ext cx="4081801" cy="40818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4635" tIns="35560" rIns="224635" bIns="35560" numCol="1" spcCol="1270" anchor="ctr" anchorCtr="1">
          <a:noAutofit/>
        </a:bodyPr>
        <a:lstStyle/>
        <a:p>
          <a:pPr marL="0" lvl="0" indent="0" algn="l" defTabSz="1244600" rtl="0">
            <a:lnSpc>
              <a:spcPct val="90000"/>
            </a:lnSpc>
            <a:spcBef>
              <a:spcPct val="0"/>
            </a:spcBef>
            <a:spcAft>
              <a:spcPct val="35000"/>
            </a:spcAft>
            <a:buNone/>
          </a:pPr>
          <a:r>
            <a:rPr lang="en-US" sz="2800" kern="1200" dirty="0">
              <a:solidFill>
                <a:schemeClr val="tx1">
                  <a:lumMod val="75000"/>
                  <a:lumOff val="25000"/>
                </a:schemeClr>
              </a:solidFill>
              <a:latin typeface="Century Gothic"/>
            </a:rPr>
            <a:t>Heat Mitigation</a:t>
          </a:r>
        </a:p>
        <a:p>
          <a:pPr marL="228600" lvl="1" indent="-228600" algn="l" defTabSz="977900" rtl="0">
            <a:lnSpc>
              <a:spcPct val="90000"/>
            </a:lnSpc>
            <a:spcBef>
              <a:spcPct val="0"/>
            </a:spcBef>
            <a:spcAft>
              <a:spcPct val="15000"/>
            </a:spcAft>
            <a:buChar char="•"/>
          </a:pPr>
          <a:r>
            <a:rPr lang="en-US" sz="2200" kern="1200" dirty="0">
              <a:solidFill>
                <a:schemeClr val="tx1">
                  <a:lumMod val="75000"/>
                  <a:lumOff val="25000"/>
                </a:schemeClr>
              </a:solidFill>
              <a:latin typeface="Century Gothic"/>
            </a:rPr>
            <a:t>Planting trees &amp; shrubs</a:t>
          </a:r>
        </a:p>
        <a:p>
          <a:pPr marL="228600" lvl="1" indent="-228600" algn="l" defTabSz="977900" rtl="0">
            <a:lnSpc>
              <a:spcPct val="90000"/>
            </a:lnSpc>
            <a:spcBef>
              <a:spcPct val="0"/>
            </a:spcBef>
            <a:spcAft>
              <a:spcPct val="15000"/>
            </a:spcAft>
            <a:buChar char="•"/>
          </a:pPr>
          <a:r>
            <a:rPr lang="en-US" sz="2200" kern="1200" dirty="0">
              <a:solidFill>
                <a:schemeClr val="tx1">
                  <a:lumMod val="75000"/>
                  <a:lumOff val="25000"/>
                </a:schemeClr>
              </a:solidFill>
              <a:latin typeface="Century Gothic"/>
            </a:rPr>
            <a:t>Changing types of surfaces</a:t>
          </a:r>
        </a:p>
        <a:p>
          <a:pPr marL="228600" lvl="1" indent="-228600" algn="l" defTabSz="977900" rtl="0">
            <a:lnSpc>
              <a:spcPct val="90000"/>
            </a:lnSpc>
            <a:spcBef>
              <a:spcPct val="0"/>
            </a:spcBef>
            <a:spcAft>
              <a:spcPct val="15000"/>
            </a:spcAft>
            <a:buChar char="•"/>
          </a:pPr>
          <a:r>
            <a:rPr lang="en-US" sz="2200" kern="1200" dirty="0">
              <a:solidFill>
                <a:schemeClr val="tx1">
                  <a:lumMod val="75000"/>
                  <a:lumOff val="25000"/>
                </a:schemeClr>
              </a:solidFill>
              <a:latin typeface="Century Gothic"/>
            </a:rPr>
            <a:t>Reducing GHG </a:t>
          </a:r>
        </a:p>
      </dsp:txBody>
      <dsp:txXfrm>
        <a:off x="603515" y="1793549"/>
        <a:ext cx="2886269" cy="2886269"/>
      </dsp:txXfrm>
    </dsp:sp>
    <dsp:sp modelId="{4E9AC2ED-42F1-4BB2-9BFA-4F60F97635F6}">
      <dsp:nvSpPr>
        <dsp:cNvPr id="0" name=""/>
        <dsp:cNvSpPr/>
      </dsp:nvSpPr>
      <dsp:spPr>
        <a:xfrm>
          <a:off x="3271190" y="1195783"/>
          <a:ext cx="4081801" cy="40818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4635" tIns="35560" rIns="224635" bIns="35560" numCol="1" spcCol="1270" anchor="ctr" anchorCtr="1">
          <a:noAutofit/>
        </a:bodyPr>
        <a:lstStyle/>
        <a:p>
          <a:pPr marL="0" lvl="0" indent="0" algn="l" defTabSz="1244600" rtl="0">
            <a:lnSpc>
              <a:spcPct val="90000"/>
            </a:lnSpc>
            <a:spcBef>
              <a:spcPct val="0"/>
            </a:spcBef>
            <a:spcAft>
              <a:spcPct val="35000"/>
            </a:spcAft>
            <a:buNone/>
          </a:pPr>
          <a:r>
            <a:rPr lang="en-US" sz="2800" kern="1200" dirty="0">
              <a:solidFill>
                <a:schemeClr val="tx1">
                  <a:lumMod val="75000"/>
                  <a:lumOff val="25000"/>
                </a:schemeClr>
              </a:solidFill>
              <a:latin typeface="Century Gothic"/>
            </a:rPr>
            <a:t>Heat Adaptation</a:t>
          </a:r>
        </a:p>
        <a:p>
          <a:pPr marL="228600" lvl="1" indent="-228600" algn="l" defTabSz="977900" rtl="0">
            <a:lnSpc>
              <a:spcPct val="90000"/>
            </a:lnSpc>
            <a:spcBef>
              <a:spcPct val="0"/>
            </a:spcBef>
            <a:spcAft>
              <a:spcPct val="15000"/>
            </a:spcAft>
            <a:buChar char="•"/>
          </a:pPr>
          <a:r>
            <a:rPr lang="en-US" sz="2200" kern="1200" dirty="0">
              <a:solidFill>
                <a:schemeClr val="tx1">
                  <a:lumMod val="75000"/>
                  <a:lumOff val="25000"/>
                </a:schemeClr>
              </a:solidFill>
              <a:latin typeface="Century Gothic"/>
            </a:rPr>
            <a:t>Public water fountains</a:t>
          </a:r>
        </a:p>
        <a:p>
          <a:pPr marL="228600" lvl="1" indent="-228600" algn="l" defTabSz="977900" rtl="0">
            <a:lnSpc>
              <a:spcPct val="90000"/>
            </a:lnSpc>
            <a:spcBef>
              <a:spcPct val="0"/>
            </a:spcBef>
            <a:spcAft>
              <a:spcPct val="15000"/>
            </a:spcAft>
            <a:buChar char="•"/>
          </a:pPr>
          <a:r>
            <a:rPr lang="en-US" sz="2200" kern="1200" dirty="0">
              <a:solidFill>
                <a:schemeClr val="tx1">
                  <a:lumMod val="75000"/>
                  <a:lumOff val="25000"/>
                </a:schemeClr>
              </a:solidFill>
              <a:latin typeface="Century Gothic"/>
            </a:rPr>
            <a:t>Opening cooling centers</a:t>
          </a:r>
        </a:p>
        <a:p>
          <a:pPr marL="228600" lvl="1" indent="-228600" algn="l" defTabSz="977900">
            <a:lnSpc>
              <a:spcPct val="90000"/>
            </a:lnSpc>
            <a:spcBef>
              <a:spcPct val="0"/>
            </a:spcBef>
            <a:spcAft>
              <a:spcPct val="15000"/>
            </a:spcAft>
            <a:buChar char="•"/>
          </a:pPr>
          <a:endParaRPr lang="en-US" sz="2200" kern="1200" dirty="0">
            <a:solidFill>
              <a:schemeClr val="tx1">
                <a:lumMod val="75000"/>
                <a:lumOff val="25000"/>
              </a:schemeClr>
            </a:solidFill>
            <a:latin typeface="Century Gothic"/>
          </a:endParaRPr>
        </a:p>
      </dsp:txBody>
      <dsp:txXfrm>
        <a:off x="3868956" y="1793549"/>
        <a:ext cx="2886269" cy="288626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hoenix.gov/newsroom/environmental-programs/219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u.pure.elsevier.com/en/publications/sky-view-factors-from-synthetic-fisheye-photos-for-thermal-comfo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alshs.archives-ouvertes.fr/halshs-02485376/file/Rufat_2019_How_Valid_Are_Social_Vulnerability_Model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s.usda.gov/detail/r9/home/?cid=STELPRD3832558"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maricopa.gov/ArchiveCenter/ViewFile/Item/5240" TargetMode="External"/><Relationship Id="rId5" Type="http://schemas.openxmlformats.org/officeDocument/2006/relationships/hyperlink" Target="https://www.phoenix.gov/parkssite/Documents/PKS_Forestry/PKS_Forestry_Infographic_Urban_Forestry_Benefits_Costs.pdf" TargetMode="External"/><Relationship Id="rId4" Type="http://schemas.openxmlformats.org/officeDocument/2006/relationships/hyperlink" Target="https://www.americanarborists.net/tree-tips/2017/july/what-trees-are-best-suited-for-the-changing-clim/"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eep.lib.asu.edu/items/141449/vie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eep.lib.asu.edu/items/141449/vie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eep.lib.asu.edu/items/141449/vie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Title: </a:t>
            </a:r>
            <a:r>
              <a:rPr lang="en-US" dirty="0"/>
              <a:t>Employing NASA Earth Observations to Conduct Site Suitability Analyses on Residential Tree Planting Initiatives in Phoenix, AZ</a:t>
            </a:r>
          </a:p>
          <a:p>
            <a:r>
              <a:rPr lang="en-US" dirty="0"/>
              <a:t>Group members</a:t>
            </a:r>
            <a:r>
              <a:rPr lang="en-US" dirty="0">
                <a:cs typeface="Calibri" panose="020F0502020204030204"/>
              </a:rPr>
              <a:t>: </a:t>
            </a:r>
            <a:r>
              <a:rPr lang="en-US" dirty="0"/>
              <a:t>Alison Bautista, Gloria Liu, Haley Stuckmeyer, Ben Schafermeyer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405778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address these concerns, the city has created several different regulatory frameworks, as well as participated in federal programs:</a:t>
            </a:r>
          </a:p>
          <a:p>
            <a:r>
              <a:rPr lang="en-US" dirty="0">
                <a:cs typeface="Calibri"/>
              </a:rPr>
              <a:t>1. Tree and Shade Master plan: first published in 2010, The Phoenix tree and shade master plan outlined general steps to reach a goal of 25% average canopy cover by 2030. These steps involved; raising awareness of the benefits of urban forestry (partnership establishment, demonstration projects, etc.), preserving and protecting existing tree cover, and treating current/future urban forestry as infrastructure projects, ensuring their role in city planning. The end goal of this plan is to increase tree canopy to an average of 25% across the city of phoenix</a:t>
            </a:r>
          </a:p>
          <a:p>
            <a:endParaRPr lang="en-US" dirty="0">
              <a:cs typeface="Calibri"/>
            </a:endParaRPr>
          </a:p>
          <a:p>
            <a:r>
              <a:rPr lang="en-US" dirty="0">
                <a:cs typeface="Calibri"/>
              </a:rPr>
              <a:t>2. the 2050 climate action plan, last revised in 2021, sets larger goals for environmental sustainability. This report includes </a:t>
            </a:r>
            <a:r>
              <a:rPr lang="en-US" dirty="0"/>
              <a:t>all residents being within a five-minute walk from a greenspace &amp; water (cool corridor)</a:t>
            </a:r>
            <a:r>
              <a:rPr lang="en-US" dirty="0">
                <a:cs typeface="Calibri"/>
              </a:rPr>
              <a:t> and increasing overall canopy coverage, develop resources and services for citizens to manage heat.</a:t>
            </a:r>
          </a:p>
          <a:p>
            <a:endParaRPr lang="en-US" dirty="0">
              <a:cs typeface="Calibri"/>
            </a:endParaRPr>
          </a:p>
          <a:p>
            <a:r>
              <a:rPr lang="en-US" dirty="0">
                <a:cs typeface="Calibri"/>
              </a:rPr>
              <a:t>3. a proposed American Rescue Plan Act (ARPA) residential tree planting program would provide trees for residents of QCTs, along with supporting tree health through trained foresters</a:t>
            </a:r>
          </a:p>
          <a:p>
            <a:endParaRPr lang="en-US" dirty="0">
              <a:cs typeface="Calibri"/>
            </a:endParaRPr>
          </a:p>
          <a:p>
            <a:r>
              <a:rPr lang="en-US" dirty="0">
                <a:cs typeface="Calibri"/>
              </a:rPr>
              <a:t>4. finally, the city of Phoenix has Pledged to address tree equity with American forests. This pledge has consisted of a $500,000 contribution from A.F., with the city of Phoenix distributing those funds amongst other partners to initiate tree equity projects. Source: </a:t>
            </a:r>
            <a:r>
              <a:rPr lang="en-US" dirty="0">
                <a:hlinkClick r:id="rId3"/>
              </a:rPr>
              <a:t>https://www.phoenix.gov/newsroom/environmental-programs/2197</a:t>
            </a:r>
            <a:endParaRPr lang="en-US" dirty="0">
              <a:cs typeface="Calibri"/>
            </a:endParaRPr>
          </a:p>
          <a:p>
            <a:endParaRPr lang="en-US" dirty="0">
              <a:cs typeface="Calibri"/>
            </a:endParaRPr>
          </a:p>
          <a:p>
            <a:r>
              <a:rPr lang="en-US" dirty="0">
                <a:cs typeface="Calibri"/>
              </a:rPr>
              <a:t>Prior work has been done in this domain, including the Heat Action Climate Plan prepared by the Nature Conservancy</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69133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City of Phoenix hopes to secure funding for $7.5 million to implement a residential tree equity accelerator in qualified census tracts. This money will be used to make a targeted investment in underserved neighborhoods to increase canopy cover. The selection</a:t>
            </a:r>
            <a:r>
              <a:rPr lang="en-US" dirty="0"/>
              <a:t> process will involve a neighborhoods tree equity score, heat vulnerability, and single family homes with suitable planting area. The end product for the city will address multiple homes within a neighborhood, with 5,000 households engaged across selected neighborhoods. Each home will have access to up to 4 trees. The city of Phoenix hopes to increase tree cover from 3.5% to 10.5% in low tree equity neighborhoods with this proposed program. Our DEVELOP</a:t>
            </a:r>
            <a:r>
              <a:rPr lang="en-US" dirty="0">
                <a:cs typeface="Calibri"/>
              </a:rPr>
              <a:t> project aims to help identify these underserved communities and potential homes for the City of Phoenix.</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024091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Create a tool that helps determine residential areas within qualified census tracts that should be prioritized for the City of Pheonix's Residential Tree Planting program to make a targeted investment to increase tree canopy in underserved neighborhoods. We want this tool to be data-backed and focused on tree equity.</a:t>
            </a:r>
            <a:endParaRPr lang="en-US" dirty="0"/>
          </a:p>
          <a:p>
            <a:endParaRPr lang="en-US" dirty="0"/>
          </a:p>
          <a:p>
            <a:r>
              <a:rPr lang="en-US" i="1" dirty="0"/>
              <a:t>Using the tool, create a ranked list of census block groups within qualified census tracts to be prioritized for residential tree planting investment. </a:t>
            </a:r>
            <a:endParaRPr lang="en-US" dirty="0"/>
          </a:p>
          <a:p>
            <a:endParaRPr lang="en-US" i="1" dirty="0">
              <a:cs typeface="Calibri"/>
            </a:endParaRPr>
          </a:p>
          <a:p>
            <a:r>
              <a:rPr lang="en-US" i="1" dirty="0">
                <a:cs typeface="Calibri"/>
              </a:rPr>
              <a:t>Neighborhood == census block group</a:t>
            </a:r>
            <a:endParaRPr lang="en-US" i="1"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35260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Four main components in site suitability Analysis: Tree Canopy Score from the American Forests, Social Vulnerability Index from the US Census Bureau, Heat and National Land Coverage Data from Landsat 8, and bus ridership and pedestrian movement modeling from the City of Phoenix and Icarus project from ASU.</a:t>
            </a:r>
          </a:p>
          <a:p>
            <a:endParaRPr lang="en-US" dirty="0">
              <a:cs typeface="Calibri"/>
            </a:endParaRPr>
          </a:p>
          <a:p>
            <a:r>
              <a:rPr lang="en-US" dirty="0">
                <a:cs typeface="Calibri"/>
              </a:rPr>
              <a:t>All Datasets are normalized and combined for the heat vulnerability index using a weighted mean</a:t>
            </a:r>
          </a:p>
          <a:p>
            <a:r>
              <a:rPr lang="en-US" dirty="0">
                <a:cs typeface="Calibri"/>
              </a:rPr>
              <a:t>From there, the block groups in QCTs are ranked based upon this score and the top ones were selected for the parcel analysis of plantable land area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33841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108115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create the social vulnerability index, I mainly utilized the tidycensus package available in R Studio. Using the CDC Social Vulnerability Index as a guideline, I extracted these 9 variables from the 2019 American Community 5 year survey, which is the most recent census data available through this package.  I incorporated these variables because they were the main socioeconomic demographic variables available at our scale of analysis, which is the block group. After extracting each variable and calculating their percentages, I began the normalization process. I began by calculating the percentile rank of each variable. </a:t>
            </a:r>
            <a:r>
              <a:rPr lang="en-US" dirty="0"/>
              <a:t> I also normalized each score by its population size. To do this, I multiplied each percentile rank by its population proportion out of the entire city of phoenix. This was an important step to make to help insure that block groups with a lower population (such as ones that are in an industrial zone) would have a lower score than block groups that have a relatively high population.</a:t>
            </a:r>
          </a:p>
          <a:p>
            <a:endParaRPr lang="en-US" dirty="0"/>
          </a:p>
          <a:p>
            <a:r>
              <a:rPr lang="en-US" dirty="0">
                <a:cs typeface="Calibri"/>
              </a:rPr>
              <a:t>Using the percentile rank in this scenario was important to help scale each of the variables equally: for example, per capita income was not in a decimal format, and calculating the percentile rank normalized it to be comparable to other variables. </a:t>
            </a:r>
            <a:endParaRPr lang="en-US" dirty="0"/>
          </a:p>
          <a:p>
            <a:r>
              <a:rPr lang="en-US" dirty="0">
                <a:cs typeface="Calibri"/>
              </a:rPr>
              <a:t>Percentile Rank: </a:t>
            </a:r>
            <a:r>
              <a:rPr lang="en-US" dirty="0"/>
              <a:t>the </a:t>
            </a:r>
            <a:r>
              <a:rPr lang="en-US" b="1" dirty="0"/>
              <a:t>percentile rank</a:t>
            </a:r>
            <a:r>
              <a:rPr lang="en-US" dirty="0"/>
              <a:t> (PR) of a given score is the percentage of scores in its frequency distribution that are less than that score. For example, a percentile rank of 95% indicates that its score is higher than 95% of all the others.</a:t>
            </a:r>
            <a:endParaRPr lang="en-US" dirty="0">
              <a:cs typeface="Calibri"/>
            </a:endParaRPr>
          </a:p>
          <a:p>
            <a:endParaRPr lang="en-US" dirty="0">
              <a:cs typeface="Calibri"/>
            </a:endParaRPr>
          </a:p>
          <a:p>
            <a:r>
              <a:rPr lang="en-US" dirty="0">
                <a:cs typeface="Calibri"/>
              </a:rPr>
              <a:t>After calculating the percentile rank,  I calculated the average of the ranks of all the variables.</a:t>
            </a:r>
          </a:p>
          <a:p>
            <a:r>
              <a:rPr lang="en-US" dirty="0">
                <a:cs typeface="Calibri"/>
              </a:rPr>
              <a:t>This average percentile rank normalized by population size is the SVI Score for each of the block groups.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681281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highest SVI Score is located in West Encanto Village, directly east of highway 17 and north of Osborn Rd. As you can see from a quick google street view image, there are crowded living quarters with very few trees. This is also a neighborhood that has very low HS graduation rates, and it predominantly a community of color. One of the lowest SVI Scores of 0.1 is seen in the bottom image. This is a wealthier suburb in Laveen Village. Based upon this image, you can see that there is much more greenery and space. There is no crowded living situations and most people here live within the upper-middle income bracket. In fact, the only reason why the SVI Score isn't even lower is because there is a relatively high percent of young children in this area- most other variables are nearly 0.</a:t>
            </a:r>
          </a:p>
          <a:p>
            <a:endParaRPr lang="en-US" dirty="0">
              <a:ea typeface="Calibri"/>
              <a:cs typeface="Calibri"/>
            </a:endParaRPr>
          </a:p>
          <a:p>
            <a:r>
              <a:rPr lang="en-US" dirty="0">
                <a:ea typeface="Calibri"/>
                <a:cs typeface="Calibri"/>
              </a:rPr>
              <a:t>Image Source: Google Street View</a:t>
            </a:r>
          </a:p>
          <a:p>
            <a:r>
              <a:rPr lang="en-US" dirty="0">
                <a:ea typeface="Calibri"/>
                <a:cs typeface="Calibri"/>
              </a:rPr>
              <a:t>Image Credit: Google Street View</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953662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Section Break</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160685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sourced tree canopy percent cover from the American Forests Tree Equity project, which is originally sourced from Earth Define. The dataset also included tree canopy coverage goals that were calculated using the American Forests methodology that we opted not to use. Their method sets lower tree canopy targets for higher population density areas, but higher population density areas are often those that are most underprioritized and in need of investment. We took the opposite approach, of prioritizing higher density areas, and also simply prioritizing areas with lower tree canopy instead of setting a specific tree canopy goal per block group.</a:t>
            </a:r>
          </a:p>
          <a:p>
            <a:endParaRPr lang="en-US" dirty="0">
              <a:ea typeface="Calibri"/>
              <a:cs typeface="Calibri"/>
            </a:endParaRPr>
          </a:p>
          <a:p>
            <a:r>
              <a:rPr lang="en-US" dirty="0">
                <a:cs typeface="Calibri"/>
              </a:rPr>
              <a:t>The image visualizes tree canopy coverage in Maricopa county, using kepler.gl, an open source geospatial analysis. We used this tool to initial explorations and visualize the data, and was used to create various data visualizations in this slide</a:t>
            </a:r>
          </a:p>
          <a:p>
            <a:endParaRPr lang="en-US" dirty="0">
              <a:cs typeface="Calibri"/>
            </a:endParaRPr>
          </a:p>
          <a:p>
            <a:r>
              <a:rPr lang="en-US" dirty="0">
                <a:cs typeface="Calibri"/>
              </a:rPr>
              <a:t>Basemap: </a:t>
            </a:r>
            <a:r>
              <a:rPr lang="en-US" dirty="0" err="1">
                <a:cs typeface="Calibri"/>
              </a:rPr>
              <a:t>Mapbox</a:t>
            </a:r>
            <a:r>
              <a:rPr lang="en-US" dirty="0">
                <a:cs typeface="Calibri"/>
              </a:rPr>
              <a:t> via kepler.gl</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837855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Section Break</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7313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project partners include several offices in the City of Phoenix government, including the Office of Heat Response and Mitigation, the Office of Sustainability, and the Streets Department. We are also partnered with the Urban Climate Research Center at Arizona State University.</a:t>
            </a:r>
          </a:p>
          <a:p>
            <a:endParaRPr lang="en-US" dirty="0">
              <a:cs typeface="Calibri"/>
            </a:endParaRPr>
          </a:p>
          <a:p>
            <a:r>
              <a:rPr lang="en-US" dirty="0"/>
              <a:t>Image Credit: Haley Stuckmeyer &amp; Alison Bautista (Phoenix Climate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20475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used the Landsat 8 thermal infrared sensor to obtain daytime LST, we felt like daytime LST was a good enough approximator of heat. We took all images available for May to September for 2015-2019, found the LST for each block group, and took the median for LST's collected for each block group, which was all done in Google Earth Engine. The image here is the median LST per block group that we used in our analysis, with the darker red regions corresponding to higher heat, and the lighter regions for cooler temperatures (cooler is not that much cooler).</a:t>
            </a:r>
          </a:p>
          <a:p>
            <a:endParaRPr lang="en-US" dirty="0">
              <a:ea typeface="Calibri"/>
              <a:cs typeface="Calibri"/>
            </a:endParaRPr>
          </a:p>
          <a:p>
            <a:r>
              <a:rPr lang="en-US" dirty="0">
                <a:ea typeface="Calibri"/>
                <a:cs typeface="Calibri"/>
              </a:rPr>
              <a:t>Used land cover data from National Land Cover Database from 2019 to find the average percent of impervious surface per block groups. Impervious surfaces like concrete, asphalt, and buildings, contribute to increase in the urban heat island effect.</a:t>
            </a:r>
          </a:p>
          <a:p>
            <a:endParaRPr lang="en-US" dirty="0">
              <a:ea typeface="Calibri"/>
              <a:cs typeface="Calibri"/>
            </a:endParaRPr>
          </a:p>
          <a:p>
            <a:r>
              <a:rPr lang="en-US" dirty="0"/>
              <a:t>The Landsat 8 Thermal Infrared Sensor was used to obtain daytime land surface temperature. The Landsat-based National Land Cover Database 2019 release was used to determine impervious surface coverage in our study area.</a:t>
            </a:r>
            <a:endParaRPr lang="en-US" dirty="0">
              <a:cs typeface="Calibri"/>
            </a:endParaRPr>
          </a:p>
          <a:p>
            <a:endParaRPr lang="en-US" dirty="0"/>
          </a:p>
          <a:p>
            <a:r>
              <a:rPr lang="en-US" dirty="0"/>
              <a:t>Spatial Resolution: 100 meters</a:t>
            </a:r>
            <a:endParaRPr lang="en-US" dirty="0">
              <a:cs typeface="Calibri"/>
            </a:endParaRPr>
          </a:p>
          <a:p>
            <a:r>
              <a:rPr lang="en-US" dirty="0"/>
              <a:t>Temporal Resolution: 16 days</a:t>
            </a:r>
            <a:endParaRPr lang="en-US" dirty="0">
              <a:cs typeface="Calibri"/>
            </a:endParaRPr>
          </a:p>
          <a:p>
            <a:pPr marL="342900" indent="-342900">
              <a:buFont typeface="Arial,Sans-Serif"/>
              <a:buChar char="•"/>
            </a:pPr>
            <a:endParaRPr lang="en-US" dirty="0"/>
          </a:p>
          <a:p>
            <a:r>
              <a:rPr lang="en-US" dirty="0">
                <a:cs typeface="Calibri"/>
              </a:rPr>
              <a:t>Basemap: </a:t>
            </a:r>
            <a:r>
              <a:rPr lang="en-US" dirty="0" err="1">
                <a:cs typeface="Calibri"/>
              </a:rPr>
              <a:t>Mapbox</a:t>
            </a:r>
            <a:r>
              <a:rPr lang="en-US" dirty="0">
                <a:cs typeface="Calibri"/>
              </a:rPr>
              <a:t> via kepler.gl</a:t>
            </a:r>
            <a:endParaRPr lang="en-US" dirty="0"/>
          </a:p>
          <a:p>
            <a:pPr marL="0" indent="0">
              <a:buFont typeface="Arial,Sans-Serif"/>
              <a:buNone/>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534324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Section Break</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45802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downloaded bus ridership data valley metro open data, and averaged weekday values from 2018-2019. We got a total boardings per block group by adding up all the boardings of bus stops that were within that block group. There might be more sophisticated ways of analyzing this bus data but this gave us a rough idea of how much transit was being used in each block groups, which was what we needed. The image here is a visualization of bus stop boardings around the county, each circle is a bus stop, with larger circles meaning higher bus boardings at that stop</a:t>
            </a:r>
            <a:endParaRPr lang="en-US" dirty="0"/>
          </a:p>
          <a:p>
            <a:endParaRPr lang="en-US" dirty="0">
              <a:ea typeface="Calibri"/>
              <a:cs typeface="Calibri"/>
            </a:endParaRPr>
          </a:p>
          <a:p>
            <a:r>
              <a:rPr lang="en-US" dirty="0">
                <a:ea typeface="Calibri"/>
                <a:cs typeface="Calibri"/>
              </a:rPr>
              <a:t>Higher transit use -&gt; more time outside waiting for buses and more heat exposure, may indicate higher transit dependency and lower car access</a:t>
            </a:r>
          </a:p>
          <a:p>
            <a:endParaRPr lang="en-US" dirty="0">
              <a:ea typeface="Calibri"/>
              <a:cs typeface="Calibri"/>
            </a:endParaRPr>
          </a:p>
          <a:p>
            <a:r>
              <a:rPr lang="en-US" dirty="0">
                <a:cs typeface="Calibri"/>
              </a:rPr>
              <a:t>Basemap: </a:t>
            </a:r>
            <a:r>
              <a:rPr lang="en-US" dirty="0" err="1">
                <a:cs typeface="Calibri"/>
              </a:rPr>
              <a:t>Mapbox</a:t>
            </a:r>
            <a:r>
              <a:rPr lang="en-US" dirty="0">
                <a:cs typeface="Calibri"/>
              </a:rPr>
              <a:t> via kepler.gl</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449236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dirty="0"/>
              <a:t>Bike/Pedestrian heat exposure data sourced from Icarus project, prepared by Rui Li from ASU</a:t>
            </a:r>
          </a:p>
          <a:p>
            <a:pPr marL="342900" indent="-342900">
              <a:buFont typeface="Arial,Sans-Serif"/>
              <a:buChar char="•"/>
            </a:pPr>
            <a:r>
              <a:rPr lang="en-US" dirty="0">
                <a:cs typeface="Calibri"/>
              </a:rPr>
              <a:t>Icarus project</a:t>
            </a:r>
            <a:endParaRPr lang="en-US" dirty="0"/>
          </a:p>
          <a:p>
            <a:pPr marL="800100" lvl="1" indent="-342900">
              <a:buFont typeface="Arial,Sans-Serif"/>
              <a:buChar char="•"/>
            </a:pPr>
            <a:r>
              <a:rPr lang="en-US" dirty="0"/>
              <a:t>Icarus is an activity based model studying emergent behavior. What does this mean? The model is helpful for studying the big picture – how people are moving around phoenix/Maricopa county, less useful for finding out what specific trips looked like or what individuals did</a:t>
            </a:r>
            <a:endParaRPr lang="en-US" dirty="0">
              <a:cs typeface="Calibri"/>
            </a:endParaRPr>
          </a:p>
          <a:p>
            <a:pPr marL="800100" lvl="1" indent="-342900">
              <a:buFont typeface="Arial,Sans-Serif"/>
              <a:buChar char="•"/>
            </a:pPr>
            <a:r>
              <a:rPr lang="en-US" dirty="0">
                <a:cs typeface="Calibri"/>
              </a:rPr>
              <a:t>This is helpful since we're trying to understand how generally people are moving around, and also don't care about specific individual trips</a:t>
            </a:r>
            <a:endParaRPr lang="en-US" dirty="0"/>
          </a:p>
          <a:p>
            <a:pPr marL="800100" lvl="1" indent="-342900">
              <a:buFont typeface="Arial,Sans-Serif"/>
              <a:buChar char="•"/>
            </a:pPr>
            <a:r>
              <a:rPr lang="en-US" dirty="0"/>
              <a:t>The model was built using trips carried out by 3.8 million travelers</a:t>
            </a:r>
            <a:endParaRPr lang="en-US" dirty="0">
              <a:cs typeface="Calibri"/>
            </a:endParaRPr>
          </a:p>
          <a:p>
            <a:pPr marL="342900" indent="-342900">
              <a:buFont typeface="Arial,Sans-Serif"/>
              <a:buChar char="•"/>
            </a:pPr>
            <a:r>
              <a:rPr lang="en-US" dirty="0"/>
              <a:t>The data we are using was simulated from June 30th 2017 for 24 hours, for 1.05 million walking and .149 million biking trips</a:t>
            </a:r>
            <a:endParaRPr lang="en-US" dirty="0">
              <a:cs typeface="Calibri" panose="020F0502020204030204"/>
            </a:endParaRPr>
          </a:p>
          <a:p>
            <a:pPr marL="342900" indent="-342900">
              <a:buFont typeface="Arial,Sans-Serif"/>
              <a:buChar char="•"/>
            </a:pPr>
            <a:r>
              <a:rPr lang="en-US" dirty="0">
                <a:ea typeface="Calibri"/>
                <a:cs typeface="Calibri"/>
              </a:rPr>
              <a:t>Data is link segments (point a to b) and how many walking/biking trips where the person experienced was MRT &gt; 60 C degrees (this MRT estimation taken from Dr Ariane Middel's group's method)</a:t>
            </a:r>
          </a:p>
          <a:p>
            <a:pPr marL="342900" indent="-342900">
              <a:buFont typeface="Arial,Sans-Serif"/>
              <a:buChar char="•"/>
            </a:pPr>
            <a:r>
              <a:rPr lang="en-US" dirty="0">
                <a:cs typeface="Calibri"/>
              </a:rPr>
              <a:t>Image is how the data looks like, with the lighter segments being more popular/used segments, and the purple segments being the less used</a:t>
            </a:r>
          </a:p>
          <a:p>
            <a:pPr marL="342900" indent="-342900">
              <a:buFont typeface="Arial,Sans-Serif"/>
              <a:buChar cha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dirty="0">
                <a:cs typeface="Calibri"/>
              </a:rPr>
              <a:t>Basemap: </a:t>
            </a:r>
            <a:r>
              <a:rPr lang="en-US" dirty="0" err="1">
                <a:cs typeface="Calibri"/>
              </a:rPr>
              <a:t>Mapbox</a:t>
            </a:r>
            <a:r>
              <a:rPr lang="en-US" dirty="0">
                <a:cs typeface="Calibri"/>
              </a:rPr>
              <a:t> via kepler.gl</a:t>
            </a:r>
            <a:endParaRPr lang="en-US" dirty="0"/>
          </a:p>
          <a:p>
            <a:pPr marL="342900" indent="-342900">
              <a:buFont typeface="Arial,Sans-Serif"/>
              <a:buChar char="•"/>
            </a:pPr>
            <a:endParaRPr lang="en-US" dirty="0">
              <a:cs typeface="Calibri"/>
            </a:endParaRPr>
          </a:p>
          <a:p>
            <a:pPr marL="342900" indent="-342900">
              <a:buFont typeface="Arial,Sans-Serif"/>
              <a:buChar char="•"/>
            </a:pPr>
            <a:endParaRPr lang="en-US" dirty="0">
              <a:ea typeface="Calibri" panose="020F0502020204030204"/>
              <a:cs typeface="Calibri" panose="020F0502020204030204"/>
            </a:endParaRPr>
          </a:p>
          <a:p>
            <a:endParaRPr lang="en-US" dirty="0">
              <a:cs typeface="Calibri" panose="020F0502020204030204"/>
            </a:endParaRPr>
          </a:p>
          <a:p>
            <a:endParaRPr lang="en-US" dirty="0"/>
          </a:p>
          <a:p>
            <a:endParaRPr lang="en-US" dirty="0"/>
          </a:p>
          <a:p>
            <a:pPr>
              <a:buFont typeface="Arial"/>
              <a:buChar char="•"/>
            </a:pPr>
            <a:r>
              <a:rPr lang="en-US" dirty="0"/>
              <a:t>The simulation was carried out for 2017 June 30th, 24 hours, for 1.05 million walking and 0.149 million biking trips. The weather of the simulation day was hot and dry, with the Air temperature between 25.29 °C (77.5 °F) before sunrise to 43.15 °C (109.7 °F) around 15:00.  Air temperature is usually what we get from the weather report. The Mean Radiant Temperature (MRT) for the simulation day was estimated to be 25.29 °C (77.5 °F) to 66 °C (150.8 °F). The MRT estimation is done by Dr. Ariane Middel's group following the method described in </a:t>
            </a:r>
            <a:r>
              <a:rPr lang="en-US" dirty="0">
                <a:hlinkClick r:id="rId3"/>
              </a:rPr>
              <a:t>Middel et al., 2017</a:t>
            </a:r>
            <a:r>
              <a:rPr lang="en-US" dirty="0"/>
              <a:t>. The MRT is significantly higher than the Air Temperature because it considers the environment heat flux from environmental radiants, such as sunlight. </a:t>
            </a:r>
            <a:endParaRPr lang="en-US" dirty="0">
              <a:ea typeface="Calibri" panose="020F0502020204030204"/>
              <a:cs typeface="Calibri" panose="020F0502020204030204"/>
            </a:endParaRPr>
          </a:p>
          <a:p>
            <a:endParaRPr lang="en-US" dirty="0">
              <a:cs typeface="+mn-lt"/>
            </a:endParaRPr>
          </a:p>
          <a:p>
            <a:pPr lvl="1"/>
            <a:r>
              <a:rPr lang="en-US" dirty="0"/>
              <a:t>Image credit: Gloria Liu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515324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Section Break</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1338419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To find our final heat vulnerability index that we did our final ranking off of, we used a weighted mean.</a:t>
            </a:r>
          </a:p>
          <a:p>
            <a:pPr>
              <a:spcAft>
                <a:spcPts val="600"/>
              </a:spcAft>
            </a:pPr>
            <a:endParaRPr lang="en-US" dirty="0">
              <a:cs typeface="Calibri"/>
            </a:endParaRPr>
          </a:p>
          <a:p>
            <a:pPr>
              <a:spcAft>
                <a:spcPts val="600"/>
              </a:spcAft>
            </a:pPr>
            <a:r>
              <a:rPr lang="en-US" dirty="0">
                <a:cs typeface="Calibri"/>
              </a:rPr>
              <a:t>Normalized variables on a 0-1 scale to account for differently scaled numbers, using a statistical python library. </a:t>
            </a:r>
          </a:p>
          <a:p>
            <a:pPr>
              <a:spcAft>
                <a:spcPts val="600"/>
              </a:spcAft>
            </a:pPr>
            <a:endParaRPr lang="en-US" dirty="0">
              <a:cs typeface="Calibri"/>
            </a:endParaRPr>
          </a:p>
          <a:p>
            <a:pPr>
              <a:spcAft>
                <a:spcPts val="600"/>
              </a:spcAft>
            </a:pPr>
            <a:r>
              <a:rPr lang="en-US" dirty="0">
                <a:cs typeface="Calibri"/>
              </a:rPr>
              <a:t>Differently scaled numbers - For example, tree canopy and impervious surfaces being on % scales, and bike/ped heat exposure being on trips per km.</a:t>
            </a:r>
          </a:p>
          <a:p>
            <a:pPr>
              <a:spcAft>
                <a:spcPts val="600"/>
              </a:spcAft>
            </a:pPr>
            <a:endParaRPr lang="en-US" dirty="0">
              <a:cs typeface="Calibri"/>
            </a:endParaRPr>
          </a:p>
          <a:p>
            <a:pPr>
              <a:spcAft>
                <a:spcPts val="600"/>
              </a:spcAft>
            </a:pPr>
            <a:r>
              <a:rPr lang="en-US" dirty="0">
                <a:cs typeface="Calibri"/>
              </a:rPr>
              <a:t>Weighted the social vulnerability index by 9 because there are 9 variables in the SVI, by weighted we mean multiply the normalized number by the weight, add up the weighted variables and divide by the total weights, equation on next slide</a:t>
            </a:r>
            <a:endParaRPr lang="en-US" dirty="0"/>
          </a:p>
          <a:p>
            <a:pPr>
              <a:spcAft>
                <a:spcPts val="600"/>
              </a:spcAft>
            </a:pPr>
            <a:endParaRPr lang="en-US" dirty="0"/>
          </a:p>
          <a:p>
            <a:r>
              <a:rPr lang="en-US" dirty="0">
                <a:cs typeface="Calibri"/>
              </a:rPr>
              <a:t>Justifying using a weighted mean - </a:t>
            </a:r>
            <a:r>
              <a:rPr lang="en-US" dirty="0">
                <a:hlinkClick r:id="rId3"/>
              </a:rPr>
              <a:t>https://halshs.archives-ouvertes.fr/halshs-02485376/file/Rufat_2019_How_Valid_Are_Social_Vulnerability_Models.pdf</a:t>
            </a:r>
            <a:endParaRPr lang="en-US" dirty="0">
              <a:cs typeface="Calibri"/>
              <a:hlinkClick r:id="rId3"/>
            </a:endParaRPr>
          </a:p>
          <a:p>
            <a:r>
              <a:rPr lang="en-US" dirty="0"/>
              <a:t>"Our study also evaluated alternatives to SoVI and SVI. Compared to these more established</a:t>
            </a:r>
            <a:br>
              <a:rPr lang="en-US" dirty="0">
                <a:cs typeface="+mn-lt"/>
              </a:rPr>
            </a:br>
            <a:r>
              <a:rPr lang="en-US" dirty="0"/>
              <a:t>models, the weighted index based on expert knowledge had higher validity, explaining both</a:t>
            </a:r>
            <a:br>
              <a:rPr lang="en-US" dirty="0">
                <a:cs typeface="+mn-lt"/>
              </a:rPr>
            </a:br>
            <a:r>
              <a:rPr lang="en-US" dirty="0"/>
              <a:t>human and housing related impacts. However, previous work found the rankings of</a:t>
            </a:r>
            <a:br>
              <a:rPr lang="en-US" dirty="0">
                <a:cs typeface="+mn-lt"/>
              </a:rPr>
            </a:br>
            <a:r>
              <a:rPr lang="en-US" dirty="0"/>
              <a:t>hierarchical indices to be highly sensitive to the choice of weighting scheme (Tate 2012)."</a:t>
            </a:r>
            <a:endParaRPr lang="en-US" dirty="0">
              <a:cs typeface="Calibri"/>
            </a:endParaRPr>
          </a:p>
          <a:p>
            <a:endParaRPr lang="en-US" dirty="0">
              <a:cs typeface="Calibri"/>
            </a:endParaRPr>
          </a:p>
          <a:p>
            <a:r>
              <a:rPr lang="en-US" dirty="0">
                <a:cs typeface="Calibri"/>
              </a:rPr>
              <a:t>Weighted index based on expert knowledge has possibly higher validity</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1813468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Section Break</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3814172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top 25 block groups were selected based on their weighted average score, highlighted in green. These block groups are very widespread throughout the city, so selecting these block groups is useful for a smaller scale analysis and assessing the feasibility of plantable land area in each parcel. </a:t>
            </a:r>
            <a:endParaRPr lang="en-US" dirty="0"/>
          </a:p>
          <a:p>
            <a:endParaRPr lang="en-US" dirty="0">
              <a:cs typeface="Calibri"/>
            </a:endParaRPr>
          </a:p>
          <a:p>
            <a:r>
              <a:rPr lang="en-US" dirty="0">
                <a:cs typeface="Calibri"/>
              </a:rPr>
              <a:t>There does, however, appear to be some clustering patterns, so we decided to run a spatial clustering analysis to identify larger neighborhoods that could be more useful as a macro scale perspective on the site suitability analysis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3097592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addition to ranking the top 25 block groups within the qualified census tracts, we also conducted a spatial cluster analysis.</a:t>
            </a:r>
          </a:p>
          <a:p>
            <a:r>
              <a:rPr lang="en-US" dirty="0">
                <a:cs typeface="Calibri"/>
              </a:rPr>
              <a:t>Anselin Local Moran's I Analysis to identify local clusters and local spatial outliers:</a:t>
            </a:r>
            <a:endParaRPr lang="en-US" dirty="0">
              <a:ea typeface="Calibri"/>
              <a:cs typeface="Calibri"/>
            </a:endParaRPr>
          </a:p>
          <a:p>
            <a:r>
              <a:rPr lang="en-US" dirty="0">
                <a:cs typeface="Calibri"/>
              </a:rPr>
              <a:t>- calculates z and p scores as measures of statistical significance</a:t>
            </a:r>
            <a:endParaRPr lang="en-US" dirty="0">
              <a:ea typeface="Calibri"/>
              <a:cs typeface="Calibri"/>
            </a:endParaRPr>
          </a:p>
          <a:p>
            <a:r>
              <a:rPr lang="en-US" dirty="0">
                <a:cs typeface="Calibri"/>
              </a:rPr>
              <a:t>- a high positive z-score for a block group indicates that the surrounding block groups have similar values. HH indicates a statistically significant cluster of high values and LL for a statistically significant cluster of low values</a:t>
            </a:r>
            <a:endParaRPr lang="en-US" dirty="0">
              <a:ea typeface="Calibri"/>
              <a:cs typeface="Calibri"/>
            </a:endParaRPr>
          </a:p>
          <a:p>
            <a:r>
              <a:rPr lang="en-US" dirty="0">
                <a:cs typeface="Calibri"/>
              </a:rPr>
              <a:t>- a low negative z score indicates a block groups that is a spatial data outlier. A negative z score will indicate id the feature has a high value but is surrounded by block groups with low values (HL), and vice versa for low values surrounded by block groups with high values (LH)</a:t>
            </a:r>
            <a:endParaRPr lang="en-US" dirty="0">
              <a:ea typeface="Calibri"/>
              <a:cs typeface="Calibri"/>
            </a:endParaRPr>
          </a:p>
          <a:p>
            <a:endParaRPr lang="en-US" dirty="0"/>
          </a:p>
          <a:p>
            <a:r>
              <a:rPr lang="en-US" dirty="0"/>
              <a:t>We use this spatial analysis for larger area selection, as it does not highlight all of the top ranked block groups in our analysis. This makes this analysis more applicable to a larger scale analysis and regions within the city to focus on.</a:t>
            </a:r>
            <a:endParaRPr lang="en-US" dirty="0">
              <a:cs typeface="Calibri"/>
            </a:endParaRPr>
          </a:p>
          <a:p>
            <a:endParaRPr lang="en-US" dirty="0">
              <a:cs typeface="Calibri"/>
            </a:endParaRPr>
          </a:p>
          <a:p>
            <a:r>
              <a:rPr lang="en-US" dirty="0">
                <a:cs typeface="Calibri"/>
              </a:rPr>
              <a:t>Our team decided to use this analysis to inform spatial pattern clustering. </a:t>
            </a:r>
            <a:r>
              <a:rPr lang="en-US" dirty="0"/>
              <a:t>These clusters were selected based upon natural clustering patterns we can identify ourselves as well as each area's historical/environmental justice backgrounds. Here, we can see the pitfalls of conducting a site suitability analysis from a purely quantitative lens: we lose the actual needs and concerns of the communities in which we are hoping to uplift and focus on. This tree program is an opportunity to promote equity to historically oppressed communities, and this analysis does not take this into account.</a:t>
            </a:r>
            <a:endParaRPr lang="en-US" dirty="0">
              <a:ea typeface="Calibri"/>
              <a:cs typeface="Calibri"/>
            </a:endParaRPr>
          </a:p>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28256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Our team decided to use this analysis to inform spatial pattern clustering. We chose to highlight three areas in particular: the neighborhoods of Alhambra, Encanto Village, Maryvale, and South Phoenix as these are the areas that have numerous block groups that display a need for an increase in their tree canopy. </a:t>
            </a:r>
            <a:endParaRPr lang="en-US" dirty="0">
              <a:ea typeface="Calibri"/>
              <a:cs typeface="Calibri"/>
            </a:endParaRPr>
          </a:p>
          <a:p>
            <a:r>
              <a:rPr lang="en-US" dirty="0"/>
              <a:t>Alhambra: working class neighborhood crime rate is 165% greater than the national average, large BIPOC Populations</a:t>
            </a:r>
            <a:endParaRPr lang="en-US" dirty="0">
              <a:cs typeface="Calibri"/>
            </a:endParaRPr>
          </a:p>
          <a:p>
            <a:r>
              <a:rPr lang="en-US" dirty="0">
                <a:cs typeface="Calibri"/>
              </a:rPr>
              <a:t>West Encanto Village: High BIPOC and poverty rates</a:t>
            </a:r>
            <a:endParaRPr lang="en-US" dirty="0">
              <a:ea typeface="Calibri"/>
              <a:cs typeface="Calibri"/>
            </a:endParaRPr>
          </a:p>
          <a:p>
            <a:r>
              <a:rPr lang="en-US" dirty="0">
                <a:cs typeface="Calibri"/>
              </a:rPr>
              <a:t>Maryvale: Largest amount of crime, high poverty rates</a:t>
            </a:r>
            <a:endParaRPr lang="en-US" dirty="0">
              <a:ea typeface="Calibri"/>
              <a:cs typeface="Calibri"/>
            </a:endParaRPr>
          </a:p>
          <a:p>
            <a:r>
              <a:rPr lang="en-US" dirty="0">
                <a:ea typeface="Calibri"/>
                <a:cs typeface="Calibri"/>
              </a:rPr>
              <a:t>Central City South: History of redlining, low tree canopy coverage, crowded living</a:t>
            </a:r>
          </a:p>
          <a:p>
            <a:r>
              <a:rPr lang="en-US" dirty="0">
                <a:cs typeface="Calibri"/>
              </a:rPr>
              <a:t>South Phoenix: this area is known for post war homes, and one of the least expensive areas to purchase a home in the valley. Poorest, most diverse and socio-economically challenged area of Phoenix</a:t>
            </a:r>
            <a:endParaRPr lang="en-US" dirty="0">
              <a:ea typeface="Calibri"/>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239357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city of Phoenix is shown here in light orange, and has a population of 1.6 million as of 2020. With a Koppen classification of dry subtropical desert, and an average summer daytime temperature of 106 degrees Fahrenheit, </a:t>
            </a:r>
            <a:r>
              <a:rPr lang="en-US" dirty="0"/>
              <a:t>Phoenix is a city where shade cover is paramount to comfort. The city offices we are partnered with have received funding from the American Rescue Plan Act for use specifically within Qualified Census Tracts. Qualified census tracts are census tracts designated from the department of Housing and Urban Development where at least 50% of households are low-income, meaning an income of less than 60% of the area median income, and the population of all QCTs in Phoenix cannot exceed 20% of the total Phoenix population (320,000 people). The qualified census tracts of Phoenix are shown in dark orange.</a:t>
            </a:r>
          </a:p>
          <a:p>
            <a:endParaRPr lang="en-US" dirty="0">
              <a:cs typeface="Calibri"/>
            </a:endParaRPr>
          </a:p>
          <a:p>
            <a:r>
              <a:rPr lang="en-US" dirty="0">
                <a:cs typeface="Calibri"/>
              </a:rPr>
              <a:t>Basemap: Esri, USGS, NOAA, City of Phoenix, EPA, Bureau of Land Management, FAO, NASA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195865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a:t>
            </a:r>
          </a:p>
          <a:p>
            <a:endParaRPr lang="en-US" dirty="0">
              <a:cs typeface="Calibri"/>
            </a:endParaRPr>
          </a:p>
          <a:p>
            <a:endParaRPr lang="en-US" dirty="0">
              <a:cs typeface="Calibri"/>
            </a:endParaRPr>
          </a:p>
          <a:p>
            <a:r>
              <a:rPr lang="en-US" dirty="0">
                <a:cs typeface="Calibri"/>
              </a:rPr>
              <a:t>Four main components in site suitability Analysis: Tree Canopy Score from the American Forests, Social Vulnerability Index from the US Census Bureau, Heat and National Land Coverage Data from Landsat 8, and bus ridership and pedestrian movement modeling from the City of Phoenix and Icarus project from ASU.</a:t>
            </a:r>
          </a:p>
          <a:p>
            <a:endParaRPr lang="en-US" dirty="0">
              <a:cs typeface="Calibri"/>
            </a:endParaRPr>
          </a:p>
          <a:p>
            <a:r>
              <a:rPr lang="en-US" dirty="0">
                <a:cs typeface="Calibri"/>
              </a:rPr>
              <a:t>All Datasets are normalized and combined for the heat vulnerability index using a weighted mean</a:t>
            </a:r>
          </a:p>
          <a:p>
            <a:r>
              <a:rPr lang="en-US" dirty="0">
                <a:cs typeface="Calibri"/>
              </a:rPr>
              <a:t>From there, the block groups in QCTs are ranked based upon this score and the top ones were selected for the parcel analysis of plantable land area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dirty="0"/>
          </a:p>
        </p:txBody>
      </p:sp>
    </p:spTree>
    <p:extLst>
      <p:ext uri="{BB962C8B-B14F-4D97-AF65-F5344CB8AC3E}">
        <p14:creationId xmlns:p14="http://schemas.microsoft.com/office/powerpoint/2010/main" val="1338419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identifying our larger areas of need, the top 25 most vulnerable block groups were selected for a sample parcel analysis </a:t>
            </a:r>
            <a:r>
              <a:rPr lang="en-US" dirty="0"/>
              <a:t>in order to determine the feasibility of a tree-planting program dependent on residents planting trees in their own yards</a:t>
            </a:r>
            <a:r>
              <a:rPr lang="en-US" dirty="0">
                <a:cs typeface="Calibri"/>
              </a:rPr>
              <a:t>. This is a very zoomed in example of the data layers in one block group used to determine the top parcels within our top 25 most vulnerable block groups. Here the parcels are shown in (pink), the building footprints on each parcel are shown in (dark blue), and the tree locations are shown as points. </a:t>
            </a:r>
            <a:endParaRPr lang="en-US" dirty="0"/>
          </a:p>
          <a:p>
            <a:endParaRPr lang="en-US" dirty="0"/>
          </a:p>
          <a:p>
            <a:r>
              <a:rPr lang="en-US" dirty="0"/>
              <a:t>Data Sources:</a:t>
            </a:r>
            <a:endParaRPr lang="en-US" dirty="0">
              <a:cs typeface="Calibri"/>
            </a:endParaRPr>
          </a:p>
          <a:p>
            <a:r>
              <a:rPr lang="en-US" dirty="0"/>
              <a:t>Accessor data – Maricopa County</a:t>
            </a:r>
            <a:endParaRPr lang="en-US" dirty="0">
              <a:cs typeface="Calibri"/>
            </a:endParaRPr>
          </a:p>
          <a:p>
            <a:r>
              <a:rPr lang="en-US" dirty="0"/>
              <a:t>Central A/C</a:t>
            </a:r>
            <a:endParaRPr lang="en-US" dirty="0">
              <a:cs typeface="Calibri"/>
            </a:endParaRPr>
          </a:p>
          <a:p>
            <a:r>
              <a:rPr lang="en-US" dirty="0"/>
              <a:t>Zoning data</a:t>
            </a:r>
            <a:endParaRPr lang="en-US" dirty="0">
              <a:cs typeface="Calibri"/>
            </a:endParaRPr>
          </a:p>
          <a:p>
            <a:r>
              <a:rPr lang="en-US" dirty="0"/>
              <a:t>Tree count – LiDAR-Derived Tree Locations - metro-Phoenix, Arizona (2014)</a:t>
            </a:r>
            <a:endParaRPr lang="en-US" dirty="0">
              <a:cs typeface="Calibri"/>
            </a:endParaRPr>
          </a:p>
          <a:p>
            <a:r>
              <a:rPr lang="en-US" dirty="0"/>
              <a:t>Building Footprint – Microsoft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3115373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parcels were filtered to application areas of interest to this program, as single-family homes are most likely to participate in a tree-planting program in the initial stages. The zoning codes for single family residences are shown in (light blue), then schools and churches still within these zones and shown in gray were deleted. Any parcels without buildings were ignored as they would not have tenants to participate in tree planting. After these filters we ended up with 2,411 parcels in these 25 block groups. The first criteria of parcel ranking was the amount of available space for trees on the property. Parcel area was determined from parcel data obtained from the city of phoenix, and building area was determined from building footprints obtained from Microsoft Bing Maps. Building area was summarized within parcels, then subtracted from parcel area. The area of potentially plantable area on each parcel was any area not covered by a building.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805501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Then current tree cover on those residential parcels was determined. The LiDAR-derived tree points from 2014 were available from Arizona State University GeoData and managed by the ASU Map and Geospatial Hub. They were counted within each parcel, and then divided by the parcel area to get the number of existing trees per square foot of the parcel. The parcels were then ordered by existing tree canopy, then available land area to get a list of the top parcels lacking trees with the highest planting space available. Any parcel with less than 2 trees and 5,000 square feet or more were additionally added to a high-priority list.</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3194187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ordering the parcels by existing tree count per sq foot and available land area, we found that the parcels most in need of added tree canopy tended to be located in their own clusters. The top 100 parcels of low existing tree cover and high available area for planting were found in just 10 block groups. From this small exploratory sample, these three block groups highlighted in blue in northwest and north Phoenix contained 57 of the top 100 parcels, and this block group in the north had 26 of those. As an example of the types of parcels this methodology selected, we can see from just a small section of this northern block group that the parcels selected in red in fact look fairly tree-sparse compared to their neighbors.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dirty="0"/>
          </a:p>
        </p:txBody>
      </p:sp>
    </p:spTree>
    <p:extLst>
      <p:ext uri="{BB962C8B-B14F-4D97-AF65-F5344CB8AC3E}">
        <p14:creationId xmlns:p14="http://schemas.microsoft.com/office/powerpoint/2010/main" val="2731333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top 25 block groups within the 2,411 parcels analyzed, there were 3,133 trees. The amount of trees per parcel with a building ranged from 0-33, with an average of 1.3 trees per parcel. Half of the parcels analyzed had 1 or less trees, and only 7 parcels had more than 10 trees. These large parcels were typically made up of multiple single family homes on a single parcel. 835 of these parcels had 0 trees according to the 2014 lidar derived tree points. 90% of homes in these parcels had 3 or less trees, so homes with 2 or less trees (the 75th percentile) were considered high-priority for these parcels. </a:t>
            </a:r>
          </a:p>
          <a:p>
            <a:endParaRPr lang="en-US" dirty="0">
              <a:cs typeface="Calibri"/>
            </a:endParaRPr>
          </a:p>
          <a:p>
            <a:r>
              <a:rPr lang="en-US" dirty="0">
                <a:cs typeface="Calibri"/>
              </a:rPr>
              <a:t>Available area in each parcel not covered by a building ranged from 686 to just under 250,000 square feet. The average available land area in these parcels was around 5,000 square feet and 95% of these parcels had under 7,500 square feet of available land area. 75% of these parcels had less than 5,500 square feet of available area, and those were prioritized as high-priority for tree planting.</a:t>
            </a: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dirty="0"/>
          </a:p>
        </p:txBody>
      </p:sp>
    </p:spTree>
    <p:extLst>
      <p:ext uri="{BB962C8B-B14F-4D97-AF65-F5344CB8AC3E}">
        <p14:creationId xmlns:p14="http://schemas.microsoft.com/office/powerpoint/2010/main" val="1876142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methods used in this study applied principles from heat vulnerability research to the city's specific needs for heat mitigation in residential areas. In doing so, 6 areas were identified as candidates for this tree planting program, as they were most feasibly accessible clusters of highly vulnerable block groups. In the most vulnerable 25 block groups, there were 3,133 trees on the 2,411 single family residential parcels analyzed. In order to triple the tree cover on these parcels, about 9,400 more trees would be needed. </a:t>
            </a:r>
          </a:p>
          <a:p>
            <a:endParaRPr lang="en-US" dirty="0">
              <a:cs typeface="Calibri"/>
            </a:endParaRPr>
          </a:p>
          <a:p>
            <a:r>
              <a:rPr lang="en-US" dirty="0">
                <a:cs typeface="Calibri"/>
              </a:rPr>
              <a:t>These results set a priority for all block groups within Phoenix's qualified census tracts, so the program may be able to expand past the initial selected areas. Additionally, the methods used for cluster and parcel selection are adaptable to include more and different parcel types in the future.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dirty="0"/>
          </a:p>
        </p:txBody>
      </p:sp>
    </p:spTree>
    <p:extLst>
      <p:ext uri="{BB962C8B-B14F-4D97-AF65-F5344CB8AC3E}">
        <p14:creationId xmlns:p14="http://schemas.microsoft.com/office/powerpoint/2010/main" val="1873094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Limitations of the data were largely products of desired high spatial-resolution of the data. The American Community Survey is a good tool for general demographic trends but has high standard error at fine resolution like census blocks. Additionally, the variables that confer heat vulnerability in one location may not be translatory to another location, especially with Phoenix's unique status of urban heat vulnerability within an arid desert. </a:t>
            </a:r>
          </a:p>
          <a:p>
            <a:r>
              <a:rPr lang="en-US" dirty="0">
                <a:cs typeface="Calibri"/>
              </a:rPr>
              <a:t>Land surface temperature was the limiting factor of finer spatial analysis for this study, as it is available at </a:t>
            </a:r>
            <a:r>
              <a:rPr lang="en-US">
                <a:cs typeface="Calibri"/>
              </a:rPr>
              <a:t>the 100 </a:t>
            </a:r>
            <a:r>
              <a:rPr lang="en-US" dirty="0">
                <a:cs typeface="Calibri"/>
              </a:rPr>
              <a:t>meter scale. Additional temperature datasets are available such as Mean Radiant Temperature, but these are limited in scope and not proper for a residential plot analysis.</a:t>
            </a:r>
          </a:p>
          <a:p>
            <a:r>
              <a:rPr lang="en-US" dirty="0">
                <a:cs typeface="Calibri"/>
              </a:rPr>
              <a:t>Lastly, as we analyze and report data as fine as the parcel-scale, we have to acknowledge the patchiness of available data sources. Upon spot checks with satellite imagery, building data was mostly accurate with a lack of buildings such as trailer homes, and lidar-derived tree points may be less accurate at this fine of scale and were not up to date as the last available year was 2014.</a:t>
            </a:r>
          </a:p>
          <a:p>
            <a:endParaRPr lang="en-US" dirty="0">
              <a:cs typeface="Calibri"/>
            </a:endParaRPr>
          </a:p>
          <a:p>
            <a:r>
              <a:rPr lang="en-US" dirty="0">
                <a:cs typeface="Calibri"/>
              </a:rPr>
              <a:t>These limitations to the data may be resolved with community outreach and surveys, especially to determine the validity and currency of parcel feasibility. The creation of a ranked list of many parcels will give the city flexibility to determine the most valid top-priority parcels by having the ability to move down the list systematically. </a:t>
            </a: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dirty="0"/>
          </a:p>
        </p:txBody>
      </p:sp>
    </p:spTree>
    <p:extLst>
      <p:ext uri="{BB962C8B-B14F-4D97-AF65-F5344CB8AC3E}">
        <p14:creationId xmlns:p14="http://schemas.microsoft.com/office/powerpoint/2010/main" val="3827565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findings will be given to the City of Phoenix as part of the American Rescue Plan Act tree planting program. These methods may also be helpful for determining future areas of cool corridor, cool pavement, or other heat mitigation strategies.</a:t>
            </a:r>
          </a:p>
          <a:p>
            <a:r>
              <a:rPr lang="en-US" dirty="0">
                <a:cs typeface="Calibri"/>
              </a:rPr>
              <a:t>The methods used in this project may be expanded to determine parcel rankings of larger areas of the city, and could include the analysis of other residential areas not prioritized in this study such as multifamily residential buildings.</a:t>
            </a:r>
            <a:endParaRPr lang="en-US" dirty="0">
              <a:ea typeface="Calibri"/>
              <a:cs typeface="Calibri"/>
            </a:endParaRPr>
          </a:p>
          <a:p>
            <a:r>
              <a:rPr lang="en-US" dirty="0">
                <a:cs typeface="Calibri"/>
              </a:rPr>
              <a:t>Improvements to these analyses include: </a:t>
            </a:r>
            <a:endParaRPr lang="en-US" dirty="0">
              <a:ea typeface="Calibri"/>
              <a:cs typeface="Calibri"/>
            </a:endParaRPr>
          </a:p>
          <a:p>
            <a:r>
              <a:rPr lang="en-US" dirty="0">
                <a:cs typeface="Calibri"/>
              </a:rPr>
              <a:t>-determining correlational relationships between socioeconomic, heat, and tree cover variables</a:t>
            </a:r>
            <a:endParaRPr lang="en-US" dirty="0">
              <a:ea typeface="Calibri"/>
              <a:cs typeface="Calibri"/>
            </a:endParaRPr>
          </a:p>
          <a:p>
            <a:r>
              <a:rPr lang="en-US" dirty="0">
                <a:cs typeface="Calibri"/>
              </a:rPr>
              <a:t>-use of a Principal component analysis</a:t>
            </a:r>
            <a:endParaRPr lang="en-US" dirty="0">
              <a:ea typeface="Calibri"/>
              <a:cs typeface="Calibri"/>
            </a:endParaRPr>
          </a:p>
          <a:p>
            <a:r>
              <a:rPr lang="en-US" dirty="0">
                <a:cs typeface="Calibri"/>
              </a:rPr>
              <a:t>-modeling such as ENVI-met to determine the impacts on heat of a neighborhood due to proposed tree planting locations in specific parcels</a:t>
            </a:r>
            <a:endParaRPr lang="en-US" dirty="0">
              <a:ea typeface="Calibri"/>
              <a:cs typeface="Calibri"/>
            </a:endParaRPr>
          </a:p>
          <a:p>
            <a:endParaRPr lang="en-US" dirty="0">
              <a:ea typeface="Calibri"/>
              <a:cs typeface="Calibri"/>
            </a:endParaRPr>
          </a:p>
          <a:p>
            <a:r>
              <a:rPr lang="en-US" dirty="0">
                <a:ea typeface="Calibri"/>
                <a:cs typeface="Calibri"/>
              </a:rPr>
              <a:t>Beyond Quantitative Analysis: </a:t>
            </a:r>
          </a:p>
          <a:p>
            <a:r>
              <a:rPr lang="en-US" dirty="0">
                <a:ea typeface="Calibri"/>
                <a:cs typeface="Calibri"/>
              </a:rPr>
              <a:t>Environmental Justice application: engage with community-based organizations to ensure that community members and voices are uplifted and included in the planning process.</a:t>
            </a:r>
          </a:p>
          <a:p>
            <a:r>
              <a:rPr lang="en-US" dirty="0">
                <a:ea typeface="Calibri"/>
                <a:cs typeface="Calibri"/>
              </a:rPr>
              <a:t>Engaging homeowners who qualify for the program with surveys and other forms of communication- perhaps offer a streamlined application process for these communities</a:t>
            </a:r>
          </a:p>
          <a:p>
            <a:endParaRPr lang="en-US" dirty="0">
              <a:ea typeface="Calibri"/>
              <a:cs typeface="Calibri"/>
            </a:endParaRPr>
          </a:p>
          <a:p>
            <a:r>
              <a:rPr lang="en-US" dirty="0">
                <a:ea typeface="Calibri"/>
                <a:cs typeface="Calibri"/>
              </a:rPr>
              <a:t>Image Credit: Haley Stuckmeyer and Alison Bautista (Phoenix Climate Team)</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dirty="0"/>
          </a:p>
        </p:txBody>
      </p:sp>
    </p:spTree>
    <p:extLst>
      <p:ext uri="{BB962C8B-B14F-4D97-AF65-F5344CB8AC3E}">
        <p14:creationId xmlns:p14="http://schemas.microsoft.com/office/powerpoint/2010/main" val="668584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rgbClr val="3F3F3F"/>
                </a:solidFill>
                <a:latin typeface="Century Gothic"/>
                <a:ea typeface="+mn-lt"/>
                <a:cs typeface="+mn-lt"/>
              </a:rPr>
              <a:t>Maps throughout this work were created using ArcGIS® software by Esri. ArcGIS® and ArcMap™ are the intellectual property of Esri and are used herein under license.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dirty="0"/>
          </a:p>
        </p:txBody>
      </p:sp>
    </p:spTree>
    <p:extLst>
      <p:ext uri="{BB962C8B-B14F-4D97-AF65-F5344CB8AC3E}">
        <p14:creationId xmlns:p14="http://schemas.microsoft.com/office/powerpoint/2010/main" val="2277795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many causes of urban heat- such as air pollution, geographical location, and city design. For the purposes of our project, we are focusing on impervious surfaces, or surfaces that are non porous- preventing groundwater from interacting with the ground. Impervious surfaces trap and retain significantly more heat than their vegetated counterparts, which absorb the water and maximize cooling. Because of this, Phoenix is warming, resulting in hotter days and nights. </a:t>
            </a:r>
            <a:endParaRPr lang="en-US" dirty="0"/>
          </a:p>
          <a:p>
            <a:r>
              <a:rPr lang="en-US" dirty="0">
                <a:cs typeface="Calibri" panose="020F0502020204030204"/>
              </a:rPr>
              <a:t>Risks:</a:t>
            </a:r>
            <a:endParaRPr lang="en-US" dirty="0">
              <a:ea typeface="Calibri"/>
              <a:cs typeface="Calibri" panose="020F0502020204030204"/>
            </a:endParaRPr>
          </a:p>
          <a:p>
            <a:r>
              <a:rPr lang="en-US" dirty="0">
                <a:cs typeface="Calibri" panose="020F0502020204030204"/>
              </a:rPr>
              <a:t>There are numerous risks associated with urban heat, from a health, environmental, and design perspective. In 2019, there were 323 heat-associated deaths in Phoenix – a 62.3% increase from 2019.</a:t>
            </a:r>
            <a:endParaRPr lang="en-US" dirty="0">
              <a:ea typeface="Calibri"/>
              <a:cs typeface="Calibri" panose="020F0502020204030204"/>
            </a:endParaRPr>
          </a:p>
          <a:p>
            <a:r>
              <a:rPr lang="en-US" dirty="0">
                <a:cs typeface="Calibri" panose="020F0502020204030204"/>
              </a:rPr>
              <a:t>Phoenix is the hottest city in the US and also the 5th most populous- so this problem is affecting a rather large amount of people/</a:t>
            </a:r>
            <a:endParaRPr lang="en-US" dirty="0">
              <a:ea typeface="Calibri"/>
              <a:cs typeface="Calibri" panose="020F0502020204030204"/>
            </a:endParaRPr>
          </a:p>
          <a:p>
            <a:r>
              <a:rPr lang="en-US" dirty="0">
                <a:cs typeface="Calibri" panose="020F0502020204030204"/>
              </a:rPr>
              <a:t>Only 10-11% of Phoenix is comprised of urban trees, the rest is mostly impervious surfaces and open soil/rock).</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However, within these risks, we also see opportunity for change and ways that we can combat these risks. First, It takes only an acre of trees to offset the carbon dioxide from driving a car 26,000 miles.</a:t>
            </a:r>
            <a:endParaRPr lang="en-US" dirty="0">
              <a:ea typeface="Calibri"/>
              <a:cs typeface="Calibri" panose="020F0502020204030204"/>
            </a:endParaRPr>
          </a:p>
          <a:p>
            <a:r>
              <a:rPr lang="en-US" dirty="0">
                <a:cs typeface="Calibri" panose="020F0502020204030204"/>
              </a:rPr>
              <a:t>The net cooling of a tree is equivalent to 10 ACs</a:t>
            </a:r>
            <a:endParaRPr lang="en-US" dirty="0">
              <a:ea typeface="Calibri"/>
              <a:cs typeface="Calibri" panose="020F0502020204030204"/>
            </a:endParaRPr>
          </a:p>
          <a:p>
            <a:r>
              <a:rPr lang="en-US" dirty="0">
                <a:cs typeface="Calibri" panose="020F0502020204030204"/>
              </a:rPr>
              <a:t>Large scale vegetated areas can be as much as 9 degrees cooler than non-green city centers.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All of these opportunities can connect back to the risks that come with urban heat, and our project really focuses on this design portion of it. We are helping the city select residential areas to be a part of the tree-planting program, to ultimately increase the tree canopy and identify areas suitable for large scale planting initiatives.</a:t>
            </a:r>
            <a:endParaRPr lang="en-US" dirty="0">
              <a:ea typeface="Calibri"/>
              <a:cs typeface="Calibri"/>
            </a:endParaRPr>
          </a:p>
          <a:p>
            <a:endParaRPr lang="en-US" dirty="0">
              <a:ea typeface="Calibri"/>
              <a:cs typeface="Calibri"/>
            </a:endParaRPr>
          </a:p>
          <a:p>
            <a:r>
              <a:rPr lang="en-US" dirty="0">
                <a:ea typeface="Calibri"/>
                <a:cs typeface="Calibri"/>
              </a:rPr>
              <a:t>Image Credit: Haley Stuckmeyer &amp; Alison Bautista (Phoenix Climate Team)</a:t>
            </a:r>
          </a:p>
          <a:p>
            <a:endParaRPr lang="en-US" dirty="0">
              <a:ea typeface="Calibri"/>
              <a:cs typeface="Calibri"/>
            </a:endParaRPr>
          </a:p>
          <a:p>
            <a:r>
              <a:rPr lang="en-US" dirty="0">
                <a:ea typeface="Calibri"/>
                <a:cs typeface="Calibri"/>
              </a:rPr>
              <a:t>Links:</a:t>
            </a:r>
          </a:p>
          <a:p>
            <a:r>
              <a:rPr lang="en-US" dirty="0">
                <a:hlinkClick r:id="rId3"/>
              </a:rPr>
              <a:t>https://www.fs.usda.gov/detail/r9/home/?cid=STELPRD3832558</a:t>
            </a:r>
            <a:endParaRPr lang="en-US" dirty="0">
              <a:ea typeface="Calibri"/>
              <a:cs typeface="Calibri"/>
              <a:hlinkClick r:id="rId3"/>
            </a:endParaRPr>
          </a:p>
          <a:p>
            <a:r>
              <a:rPr lang="en-US" dirty="0">
                <a:hlinkClick r:id="rId4"/>
              </a:rPr>
              <a:t>https://www.americanarborists.net/tree-tips/2017/july/what-trees-are-best-suited-for-the-changing-clim/</a:t>
            </a:r>
            <a:endParaRPr lang="en-US" dirty="0">
              <a:ea typeface="Calibri"/>
              <a:cs typeface="Calibri"/>
              <a:hlinkClick r:id="rId4"/>
            </a:endParaRPr>
          </a:p>
          <a:p>
            <a:r>
              <a:rPr lang="en-US" dirty="0">
                <a:hlinkClick r:id="rId5"/>
              </a:rPr>
              <a:t>https://www.phoenix.gov/parkssite/Documents/PKS_Forestry/PKS_Forestry_Infographic_Urban_Forestry_Benefits_Costs.pdf</a:t>
            </a:r>
            <a:endParaRPr lang="en-US" dirty="0">
              <a:ea typeface="Calibri"/>
              <a:cs typeface="Calibri"/>
              <a:hlinkClick r:id="rId5"/>
            </a:endParaRPr>
          </a:p>
          <a:p>
            <a:r>
              <a:rPr lang="en-US" dirty="0">
                <a:hlinkClick r:id="rId6"/>
              </a:rPr>
              <a:t>https://www.maricopa.gov/ArchiveCenter/ViewFile/Item/5240</a:t>
            </a:r>
            <a:endParaRPr lang="en-US" dirty="0">
              <a:ea typeface="Calibri"/>
              <a:cs typeface="Calibri"/>
              <a:hlinkClick r:id="rId6"/>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515320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1. This graph from Maricopa county demonstrates how urban heat disproportionately impacts BIPOC communities. </a:t>
            </a:r>
          </a:p>
          <a:p>
            <a:endParaRPr lang="en-US" dirty="0">
              <a:cs typeface="Calibri"/>
            </a:endParaRPr>
          </a:p>
          <a:p>
            <a:r>
              <a:rPr lang="en-US" dirty="0">
                <a:cs typeface="Calibri"/>
              </a:rPr>
              <a:t>Source: </a:t>
            </a:r>
            <a:r>
              <a:rPr lang="en-US" dirty="0"/>
              <a:t>https://www.maricopa.gov/ArchiveCenter/ViewFile/Item/5240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dirty="0"/>
          </a:p>
        </p:txBody>
      </p:sp>
    </p:spTree>
    <p:extLst>
      <p:ext uri="{BB962C8B-B14F-4D97-AF65-F5344CB8AC3E}">
        <p14:creationId xmlns:p14="http://schemas.microsoft.com/office/powerpoint/2010/main" val="373420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main component of focus within our project is Environmental Justice. Environmental Justice recognizes that not all environmental problems are felt equitably, where more vulnerable communities often bear the brunt of climate change. </a:t>
            </a:r>
          </a:p>
          <a:p>
            <a:r>
              <a:rPr lang="en-US" dirty="0">
                <a:cs typeface="Calibri"/>
              </a:rPr>
              <a:t>Images: Lower income neighborhood has a much less developed tree canopy than a wealthier neighborhood. </a:t>
            </a:r>
          </a:p>
          <a:p>
            <a:endParaRPr lang="en-US" dirty="0">
              <a:cs typeface="Calibri"/>
            </a:endParaRPr>
          </a:p>
          <a:p>
            <a:r>
              <a:rPr lang="en-US" dirty="0">
                <a:cs typeface="Calibri"/>
              </a:rPr>
              <a:t>Image Credit: Google Street View</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20836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Heat vulnerability in Phoenix is directly tied to demographic factors, making environmental justice an important component in City policy. Some important factors impacting heat vulnerability are listed: income (lower incomes are more vulnerable); race (non-white population at higher risk); education level; Age (elderly are more vulnerable); access to air conditioning (can be related to income and home ownership); greenness of neighborhood (evapotranspiration); and built environment (impervious surfaces &amp; public transportation). A study by Sharon Harlan in 2013 showed </a:t>
            </a:r>
            <a:r>
              <a:rPr lang="en-US" dirty="0"/>
              <a:t>that higher neighborhood income and education, younger white populations, greener landscapes, AC, and cooler microclimates in suburban neighborhoods were associated with reduced heat vulnerability and fewer deaths than inner city neighborhoods (Harlan 2013).</a:t>
            </a:r>
            <a:endParaRPr lang="en-US" dirty="0">
              <a:cs typeface="Calibri"/>
            </a:endParaRPr>
          </a:p>
          <a:p>
            <a:endParaRPr lang="en-US" dirty="0">
              <a:cs typeface="Calibri"/>
            </a:endParaRPr>
          </a:p>
          <a:p>
            <a:r>
              <a:rPr lang="en-US" dirty="0">
                <a:cs typeface="Calibri"/>
              </a:rPr>
              <a:t>The table at right displays a real-world comparison of demographic factors associated with heat vulnerability. Edison Eastlake census block groups ($10k median income, 76% Hispanic, 7% public transit usage, 16% owner occupied) vs Maricopa county ($53k median income , 30% Hispanic population, 2% transit usage)</a:t>
            </a:r>
            <a:endParaRPr lang="en-US" dirty="0"/>
          </a:p>
          <a:p>
            <a:r>
              <a:rPr lang="en-US" dirty="0">
                <a:cs typeface="Calibri"/>
              </a:rPr>
              <a:t>Table reference: </a:t>
            </a:r>
            <a:r>
              <a:rPr lang="en-US" dirty="0">
                <a:hlinkClick r:id="rId3"/>
              </a:rPr>
              <a:t>https://keep.lib.asu.edu/items/141449/view</a:t>
            </a:r>
            <a:r>
              <a:rPr lang="en-US" dirty="0"/>
              <a:t> , page 14</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69948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With the demographics of Edison Eastlake In mind, we can look at the other important variable in urban heat: Greenness. Edison Eastlake has an average NDVI value (used to measure greenness) of 0.156, below the Maricopa county average of 0.2. Average tree cover is also lower than the county average, at 5.5% vs 8.8%. these factors contribute to a nighttime land surface temperature average of 92.4 degrees Fahrenheit, nearly 4 degrees higher than the Maricopa county average. </a:t>
            </a:r>
          </a:p>
          <a:p>
            <a:endParaRPr lang="en-US" dirty="0">
              <a:cs typeface="Calibri"/>
            </a:endParaRPr>
          </a:p>
          <a:p>
            <a:r>
              <a:rPr lang="en-US" dirty="0">
                <a:cs typeface="Calibri"/>
              </a:rPr>
              <a:t>Diagram reference: </a:t>
            </a:r>
            <a:r>
              <a:rPr lang="en-US" dirty="0">
                <a:hlinkClick r:id="rId3"/>
              </a:rPr>
              <a:t>https://keep.lib.asu.edu/items/141449/view</a:t>
            </a:r>
            <a:r>
              <a:rPr lang="en-US" dirty="0"/>
              <a:t> , page 22</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26528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Urban heat can be addressed from two ends, heat </a:t>
            </a:r>
            <a:r>
              <a:rPr lang="en-US" u="sng" dirty="0">
                <a:cs typeface="Calibri"/>
              </a:rPr>
              <a:t>mitigation</a:t>
            </a:r>
            <a:r>
              <a:rPr lang="en-US" dirty="0">
                <a:cs typeface="Calibri"/>
              </a:rPr>
              <a:t>, and heat </a:t>
            </a:r>
            <a:r>
              <a:rPr lang="en-US" u="sng" dirty="0">
                <a:cs typeface="Calibri"/>
              </a:rPr>
              <a:t>adaptation</a:t>
            </a:r>
            <a:r>
              <a:rPr lang="en-US" dirty="0">
                <a:cs typeface="Calibri"/>
              </a:rPr>
              <a:t>. </a:t>
            </a:r>
            <a:r>
              <a:rPr lang="en-US" dirty="0"/>
              <a:t> The Venn diagram shows how mitigation, adaptation, and a combination of both can be used to reduce the impact of urban heat. Our project focuses on </a:t>
            </a:r>
            <a:r>
              <a:rPr lang="en-US" u="sng" dirty="0"/>
              <a:t>mitigation</a:t>
            </a:r>
            <a:r>
              <a:rPr lang="en-US" dirty="0"/>
              <a:t>, reducing heat and increasing shade by increasing tree canopy cover.  A combined approach of these methods will yield the best results for community members dealing with excessive heat. </a:t>
            </a:r>
          </a:p>
          <a:p>
            <a:endParaRPr lang="en-US" dirty="0">
              <a:cs typeface="Calibri"/>
            </a:endParaRPr>
          </a:p>
          <a:p>
            <a:r>
              <a:rPr lang="en-US" dirty="0"/>
              <a:t>Diagram reference: </a:t>
            </a:r>
            <a:r>
              <a:rPr lang="en-US" dirty="0">
                <a:hlinkClick r:id="rId3"/>
              </a:rPr>
              <a:t>https://keep.lib.asu.edu/items/141449/view</a:t>
            </a:r>
            <a:r>
              <a:rPr lang="en-US" dirty="0"/>
              <a:t> , page 7</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9036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5 foundational concerns of the Phoenix community regarding urban heat are:</a:t>
            </a:r>
          </a:p>
          <a:p>
            <a:r>
              <a:rPr lang="en-US" dirty="0">
                <a:cs typeface="Calibri"/>
              </a:rPr>
              <a:t>1. how will the city meet its tree canopy growth goals </a:t>
            </a:r>
            <a:endParaRPr lang="en-US" dirty="0">
              <a:ea typeface="Calibri"/>
              <a:cs typeface="Calibri"/>
            </a:endParaRPr>
          </a:p>
          <a:p>
            <a:r>
              <a:rPr lang="en-US" dirty="0">
                <a:cs typeface="Calibri"/>
              </a:rPr>
              <a:t>2. what are ways that the impact of extreme heat can be lessened in the city of Phoenix</a:t>
            </a:r>
            <a:endParaRPr lang="en-US" dirty="0">
              <a:ea typeface="Calibri"/>
              <a:cs typeface="Calibri"/>
            </a:endParaRPr>
          </a:p>
          <a:p>
            <a:r>
              <a:rPr lang="en-US" dirty="0">
                <a:cs typeface="Calibri"/>
              </a:rPr>
              <a:t>3. Ensuring that all communities are adequately prepared for rising temperatures </a:t>
            </a:r>
            <a:endParaRPr lang="en-US" dirty="0">
              <a:ea typeface="Calibri"/>
              <a:cs typeface="Calibri"/>
            </a:endParaRPr>
          </a:p>
          <a:p>
            <a:r>
              <a:rPr lang="en-US" dirty="0">
                <a:ea typeface="Calibri"/>
                <a:cs typeface="Calibri"/>
              </a:rPr>
              <a:t>4. How pedestrians can be protected from extreme heat</a:t>
            </a:r>
          </a:p>
          <a:p>
            <a:r>
              <a:rPr lang="en-US" dirty="0">
                <a:ea typeface="Calibri"/>
                <a:cs typeface="Calibri"/>
              </a:rPr>
              <a:t>5. Maintaining trees/infrastructure to ensure longevity of the cooling programs</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308495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96" r="35993"/>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149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id="{0145692C-1179-3A45-87C4-944A61EB5BB7}"/>
              </a:ext>
            </a:extLst>
          </p:cNvPr>
          <p:cNvPicPr>
            <a:picLocks noChangeAspect="1"/>
          </p:cNvPicPr>
          <p:nvPr userDrawn="1"/>
        </p:nvPicPr>
        <p:blipFill>
          <a:blip r:embed="rId3"/>
          <a:srcRect r="66318"/>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33" r:id="rId2"/>
    <p:sldLayoutId id="2147483734" r:id="rId3"/>
    <p:sldLayoutId id="2147483722" r:id="rId4"/>
    <p:sldLayoutId id="2147483723" r:id="rId5"/>
    <p:sldLayoutId id="2147483737" r:id="rId6"/>
    <p:sldLayoutId id="2147483719" r:id="rId7"/>
    <p:sldLayoutId id="2147483721" r:id="rId8"/>
    <p:sldLayoutId id="2147483724" r:id="rId9"/>
    <p:sldLayoutId id="2147483728" r:id="rId10"/>
    <p:sldLayoutId id="2147483736" r:id="rId11"/>
    <p:sldLayoutId id="2147483740" r:id="rId12"/>
    <p:sldLayoutId id="2147483716" r:id="rId13"/>
    <p:sldLayoutId id="2147483738" r:id="rId14"/>
    <p:sldLayoutId id="2147483718" r:id="rId15"/>
    <p:sldLayoutId id="2147483725" r:id="rId16"/>
    <p:sldLayoutId id="2147483726" r:id="rId17"/>
    <p:sldLayoutId id="2147483727" r:id="rId18"/>
    <p:sldLayoutId id="2147483741" r:id="rId19"/>
    <p:sldLayoutId id="2147483732" r:id="rId20"/>
    <p:sldLayoutId id="2147483730" r:id="rId21"/>
    <p:sldLayoutId id="2147483731" r:id="rId22"/>
    <p:sldLayoutId id="2147483679" r:id="rId23"/>
    <p:sldLayoutId id="2147483739" r:id="rId24"/>
    <p:sldLayoutId id="2147483720" r:id="rId25"/>
    <p:sldLayoutId id="2147483707" r:id="rId26"/>
    <p:sldLayoutId id="2147483735" r:id="rId27"/>
    <p:sldLayoutId id="2147483690" r:id="rId28"/>
    <p:sldLayoutId id="214748371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notesSlide" Target="../notesSlides/notesSlide13.xml"/><Relationship Id="rId16" Type="http://schemas.openxmlformats.org/officeDocument/2006/relationships/image" Target="../media/image31.svg"/><Relationship Id="rId1" Type="http://schemas.openxmlformats.org/officeDocument/2006/relationships/slideLayout" Target="../slideLayouts/slideLayout24.xml"/><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30.png"/><Relationship Id="rId10" Type="http://schemas.openxmlformats.org/officeDocument/2006/relationships/image" Target="../media/image29.svg"/><Relationship Id="rId4" Type="http://schemas.openxmlformats.org/officeDocument/2006/relationships/image" Target="../media/image40.svg"/><Relationship Id="rId9" Type="http://schemas.openxmlformats.org/officeDocument/2006/relationships/image" Target="../media/image28.png"/><Relationship Id="rId14"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notesSlide" Target="../notesSlides/notesSlide14.xml"/><Relationship Id="rId16" Type="http://schemas.openxmlformats.org/officeDocument/2006/relationships/image" Target="../media/image31.svg"/><Relationship Id="rId1" Type="http://schemas.openxmlformats.org/officeDocument/2006/relationships/slideLayout" Target="../slideLayouts/slideLayout24.xml"/><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30.png"/><Relationship Id="rId10" Type="http://schemas.openxmlformats.org/officeDocument/2006/relationships/image" Target="../media/image29.svg"/><Relationship Id="rId4" Type="http://schemas.openxmlformats.org/officeDocument/2006/relationships/image" Target="../media/image40.svg"/><Relationship Id="rId9" Type="http://schemas.openxmlformats.org/officeDocument/2006/relationships/image" Target="../media/image28.png"/><Relationship Id="rId1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0.png"/><Relationship Id="rId3"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7.svg"/><Relationship Id="rId2" Type="http://schemas.openxmlformats.org/officeDocument/2006/relationships/notesSlide" Target="../notesSlides/notesSlide17.xml"/><Relationship Id="rId16" Type="http://schemas.openxmlformats.org/officeDocument/2006/relationships/image" Target="../media/image42.svg"/><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36.png"/><Relationship Id="rId5" Type="http://schemas.openxmlformats.org/officeDocument/2006/relationships/image" Target="../media/image43.png"/><Relationship Id="rId1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0.png"/><Relationship Id="rId3"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7.svg"/><Relationship Id="rId2" Type="http://schemas.openxmlformats.org/officeDocument/2006/relationships/notesSlide" Target="../notesSlides/notesSlide19.xml"/><Relationship Id="rId16" Type="http://schemas.openxmlformats.org/officeDocument/2006/relationships/image" Target="../media/image42.svg"/><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36.png"/><Relationship Id="rId5" Type="http://schemas.openxmlformats.org/officeDocument/2006/relationships/image" Target="../media/image43.png"/><Relationship Id="rId1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36.png"/><Relationship Id="rId12" Type="http://schemas.openxmlformats.org/officeDocument/2006/relationships/image" Target="../media/image29.svg"/><Relationship Id="rId2" Type="http://schemas.openxmlformats.org/officeDocument/2006/relationships/notesSlide" Target="../notesSlides/notesSlide21.xml"/><Relationship Id="rId16" Type="http://schemas.openxmlformats.org/officeDocument/2006/relationships/image" Target="../media/image31.svg"/><Relationship Id="rId1" Type="http://schemas.openxmlformats.org/officeDocument/2006/relationships/slideLayout" Target="../slideLayouts/slideLayout24.xml"/><Relationship Id="rId6" Type="http://schemas.openxmlformats.org/officeDocument/2006/relationships/image" Target="../media/image42.svg"/><Relationship Id="rId11" Type="http://schemas.openxmlformats.org/officeDocument/2006/relationships/image" Target="../media/image28.png"/><Relationship Id="rId5" Type="http://schemas.openxmlformats.org/officeDocument/2006/relationships/image" Target="../media/image41.png"/><Relationship Id="rId15" Type="http://schemas.openxmlformats.org/officeDocument/2006/relationships/image" Target="../media/image30.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37.sv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36.png"/><Relationship Id="rId12" Type="http://schemas.openxmlformats.org/officeDocument/2006/relationships/image" Target="../media/image46.svg"/><Relationship Id="rId2" Type="http://schemas.openxmlformats.org/officeDocument/2006/relationships/notesSlide" Target="../notesSlides/notesSlide24.xml"/><Relationship Id="rId16" Type="http://schemas.openxmlformats.org/officeDocument/2006/relationships/image" Target="../media/image31.svg"/><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30.png"/><Relationship Id="rId10" Type="http://schemas.openxmlformats.org/officeDocument/2006/relationships/image" Target="../media/image29.svg"/><Relationship Id="rId4" Type="http://schemas.openxmlformats.org/officeDocument/2006/relationships/image" Target="../media/image40.svg"/><Relationship Id="rId9" Type="http://schemas.openxmlformats.org/officeDocument/2006/relationships/image" Target="../media/image28.png"/><Relationship Id="rId1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7.svg"/><Relationship Id="rId2" Type="http://schemas.openxmlformats.org/officeDocument/2006/relationships/notesSlide" Target="../notesSlides/notesSlide26.xml"/><Relationship Id="rId16" Type="http://schemas.openxmlformats.org/officeDocument/2006/relationships/image" Target="../media/image31.svg"/><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36.png"/><Relationship Id="rId5" Type="http://schemas.openxmlformats.org/officeDocument/2006/relationships/image" Target="../media/image43.png"/><Relationship Id="rId15" Type="http://schemas.openxmlformats.org/officeDocument/2006/relationships/image" Target="../media/image30.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29.sv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4.png"/><Relationship Id="rId7"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5.png"/><Relationship Id="rId9"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9.sv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61.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7.svg"/><Relationship Id="rId2" Type="http://schemas.openxmlformats.org/officeDocument/2006/relationships/notesSlide" Target="../notesSlides/notesSlide30.xml"/><Relationship Id="rId16" Type="http://schemas.openxmlformats.org/officeDocument/2006/relationships/image" Target="../media/image31.svg"/><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36.png"/><Relationship Id="rId5" Type="http://schemas.openxmlformats.org/officeDocument/2006/relationships/image" Target="../media/image43.png"/><Relationship Id="rId15" Type="http://schemas.openxmlformats.org/officeDocument/2006/relationships/image" Target="../media/image30.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42.svg"/></Relationships>
</file>

<file path=ppt/slides/_rels/slide3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67.jpe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46.sv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46.sv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70.jpe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75.sv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http://=https:/www.treeequityscore.org/"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hyperlink" Target="https://doi.org/10.1080/15693430412331291698" TargetMode="External"/><Relationship Id="rId5" Type="http://schemas.openxmlformats.org/officeDocument/2006/relationships/hyperlink" Target="https://doi.org/10.2202/1547-7355.1792" TargetMode="External"/><Relationship Id="rId4" Type="http://schemas.openxmlformats.org/officeDocument/2006/relationships/hyperlink" Target="https://www.americanarborists.net/tree-tips/2017/july/what-trees-are-best-suited-for-the-changing-cli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6073/pasta/e671ed549a55fda3338b177a2ad54487" TargetMode="External"/><Relationship Id="rId3" Type="http://schemas.openxmlformats.org/officeDocument/2006/relationships/hyperlink" Target="https://www.maricopa.gov/ArchiveCenter/ViewFile/Item/5240" TargetMode="External"/><Relationship Id="rId7" Type="http://schemas.openxmlformats.org/officeDocument/2006/relationships/hyperlink" Target="https://www.fs.usda.gov/detail/r9/home/?cid=STELPRD3832558" TargetMode="External"/><Relationship Id="rId2" Type="http://schemas.openxmlformats.org/officeDocument/2006/relationships/hyperlink" Target="https://doi.org/10.1016/j.socscimed.2006.07.030" TargetMode="External"/><Relationship Id="rId1" Type="http://schemas.openxmlformats.org/officeDocument/2006/relationships/slideLayout" Target="../slideLayouts/slideLayout23.xml"/><Relationship Id="rId6" Type="http://schemas.openxmlformats.org/officeDocument/2006/relationships/hyperlink" Target="https://www.census.gov/quickfacts/phoenixcityarizona" TargetMode="External"/><Relationship Id="rId5" Type="http://schemas.openxmlformats.org/officeDocument/2006/relationships/hyperlink" Target="https://www.nature.org/content/dam/tnc/nature/en/documents/Phoenix-Arizona-Heat-Action-Plan.pdf" TargetMode="External"/><Relationship Id="rId4" Type="http://schemas.openxmlformats.org/officeDocument/2006/relationships/hyperlink" Target="https://www.nasa.gov/emd/environmental-justi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771583-C728-4033-A040-1C5C8854F06D}"/>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5372B3"/>
                </a:solidFill>
                <a:latin typeface="Century Gothic"/>
              </a:rPr>
              <a:t>Phoenix</a:t>
            </a:r>
            <a:endParaRPr lang="en-US" sz="3500" spc="0" baseline="0" dirty="0">
              <a:solidFill>
                <a:srgbClr val="5372B3"/>
              </a:solidFill>
            </a:endParaRPr>
          </a:p>
          <a:p>
            <a:pPr algn="ctr"/>
            <a:r>
              <a:rPr lang="en-US" sz="2600" b="0" spc="0" baseline="0" dirty="0">
                <a:solidFill>
                  <a:srgbClr val="5372B3"/>
                </a:solidFill>
              </a:rPr>
              <a:t>Climate</a:t>
            </a:r>
          </a:p>
        </p:txBody>
      </p:sp>
      <p:sp>
        <p:nvSpPr>
          <p:cNvPr id="5" name="Subtitle 2">
            <a:extLst>
              <a:ext uri="{FF2B5EF4-FFF2-40B4-BE49-F238E27FC236}">
                <a16:creationId xmlns:a16="http://schemas.microsoft.com/office/drawing/2014/main" id="{97978EB9-1B1D-4AA4-9926-AE9100C9268F}"/>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rgbClr val="3F3F3F"/>
                </a:solidFill>
                <a:latin typeface="Century Gothic"/>
              </a:rPr>
              <a:t>Employing NASA Earth Observations to Conduct Site Suitability Analyses on Residential Tree Planting Initiatives in Phoenix, AZ</a:t>
            </a:r>
            <a:endParaRPr lang="en-US" sz="1600" dirty="0">
              <a:solidFill>
                <a:srgbClr val="3F3F3F"/>
              </a:solidFill>
            </a:endParaRPr>
          </a:p>
        </p:txBody>
      </p:sp>
      <p:sp>
        <p:nvSpPr>
          <p:cNvPr id="7" name="TextBox 6">
            <a:extLst>
              <a:ext uri="{FF2B5EF4-FFF2-40B4-BE49-F238E27FC236}">
                <a16:creationId xmlns:a16="http://schemas.microsoft.com/office/drawing/2014/main" id="{5DE88967-8A8F-48B0-8381-DBE42A8359E8}"/>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Alison Bautista</a:t>
            </a:r>
          </a:p>
          <a:p>
            <a:pPr algn="ctr"/>
            <a:r>
              <a:rPr lang="en-US" sz="1400" dirty="0">
                <a:solidFill>
                  <a:schemeClr val="tx1">
                    <a:lumMod val="75000"/>
                    <a:lumOff val="25000"/>
                  </a:schemeClr>
                </a:solidFill>
                <a:latin typeface="Century Gothic"/>
              </a:rPr>
              <a:t>Gloria Liu</a:t>
            </a:r>
          </a:p>
          <a:p>
            <a:pPr algn="ctr"/>
            <a:r>
              <a:rPr lang="en-US" sz="1400" dirty="0">
                <a:solidFill>
                  <a:schemeClr val="tx1">
                    <a:lumMod val="75000"/>
                    <a:lumOff val="25000"/>
                  </a:schemeClr>
                </a:solidFill>
                <a:latin typeface="Century Gothic"/>
                <a:ea typeface="+mn-lt"/>
                <a:cs typeface="+mn-lt"/>
              </a:rPr>
              <a:t>Haley Stuckmeyer</a:t>
            </a:r>
            <a:endParaRPr lang="en-US" sz="1400" dirty="0">
              <a:solidFill>
                <a:schemeClr val="tx1">
                  <a:lumMod val="75000"/>
                  <a:lumOff val="25000"/>
                </a:schemeClr>
              </a:solidFill>
              <a:latin typeface="Century Gothic"/>
              <a:cs typeface="Calibri" panose="020F0502020204030204"/>
            </a:endParaRPr>
          </a:p>
          <a:p>
            <a:pPr algn="ctr"/>
            <a:r>
              <a:rPr lang="en-US" sz="1400" dirty="0">
                <a:solidFill>
                  <a:schemeClr val="tx1">
                    <a:lumMod val="75000"/>
                    <a:lumOff val="25000"/>
                  </a:schemeClr>
                </a:solidFill>
                <a:latin typeface="Century Gothic"/>
              </a:rPr>
              <a:t>Ben Schafermeyer</a:t>
            </a:r>
          </a:p>
        </p:txBody>
      </p:sp>
      <p:pic>
        <p:nvPicPr>
          <p:cNvPr id="2" name="Picture 5" descr="Background pattern&#10;&#10;Description automatically generated">
            <a:extLst>
              <a:ext uri="{FF2B5EF4-FFF2-40B4-BE49-F238E27FC236}">
                <a16:creationId xmlns:a16="http://schemas.microsoft.com/office/drawing/2014/main" id="{DF1666FC-371F-4F26-A0F0-EF6ACD052A25}"/>
              </a:ext>
            </a:extLst>
          </p:cNvPr>
          <p:cNvPicPr>
            <a:picLocks noChangeAspect="1"/>
          </p:cNvPicPr>
          <p:nvPr/>
        </p:nvPicPr>
        <p:blipFill>
          <a:blip r:embed="rId3"/>
          <a:stretch>
            <a:fillRect/>
          </a:stretch>
        </p:blipFill>
        <p:spPr>
          <a:xfrm>
            <a:off x="6094461" y="1076421"/>
            <a:ext cx="6099076" cy="5220853"/>
          </a:xfrm>
          <a:prstGeom prst="rect">
            <a:avLst/>
          </a:prstGeom>
        </p:spPr>
      </p:pic>
    </p:spTree>
    <p:extLst>
      <p:ext uri="{BB962C8B-B14F-4D97-AF65-F5344CB8AC3E}">
        <p14:creationId xmlns:p14="http://schemas.microsoft.com/office/powerpoint/2010/main" val="3637062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AFC9FCEF-3EB8-405A-9752-F8902C36834C}"/>
              </a:ext>
            </a:extLst>
          </p:cNvPr>
          <p:cNvSpPr/>
          <p:nvPr/>
        </p:nvSpPr>
        <p:spPr>
          <a:xfrm>
            <a:off x="506083" y="1045234"/>
            <a:ext cx="2614725" cy="601186"/>
          </a:xfrm>
          <a:prstGeom prst="round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ea typeface="+mn-lt"/>
                <a:cs typeface="+mn-lt"/>
              </a:rPr>
              <a:t>City Response:</a:t>
            </a:r>
            <a:endParaRPr lang="en-US" sz="2000" dirty="0">
              <a:solidFill>
                <a:schemeClr val="bg1"/>
              </a:solidFill>
              <a:latin typeface="Century Gothic"/>
            </a:endParaRPr>
          </a:p>
        </p:txBody>
      </p:sp>
      <p:sp>
        <p:nvSpPr>
          <p:cNvPr id="24" name="Rectangle: Rounded Corners 23">
            <a:extLst>
              <a:ext uri="{FF2B5EF4-FFF2-40B4-BE49-F238E27FC236}">
                <a16:creationId xmlns:a16="http://schemas.microsoft.com/office/drawing/2014/main" id="{8BB9702C-1868-4BAC-B04C-DF68B9277EF4}"/>
              </a:ext>
            </a:extLst>
          </p:cNvPr>
          <p:cNvSpPr/>
          <p:nvPr/>
        </p:nvSpPr>
        <p:spPr>
          <a:xfrm>
            <a:off x="502356" y="1805800"/>
            <a:ext cx="5082416" cy="639185"/>
          </a:xfrm>
          <a:prstGeom prst="roundRect">
            <a:avLst/>
          </a:prstGeom>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sz="2000" b="1" dirty="0">
                <a:latin typeface="Century Gothic"/>
                <a:cs typeface="Calibri"/>
              </a:rPr>
              <a:t>Tree and Shade Master Plan</a:t>
            </a:r>
            <a:endParaRPr lang="en-US" sz="2000" b="1" dirty="0">
              <a:latin typeface="Century Gothic"/>
            </a:endParaRPr>
          </a:p>
        </p:txBody>
      </p:sp>
      <p:sp>
        <p:nvSpPr>
          <p:cNvPr id="26" name="Rectangle 25">
            <a:extLst>
              <a:ext uri="{FF2B5EF4-FFF2-40B4-BE49-F238E27FC236}">
                <a16:creationId xmlns:a16="http://schemas.microsoft.com/office/drawing/2014/main" id="{8C3FB990-BA73-49CA-BE7C-E0EC0A90F3B1}"/>
              </a:ext>
            </a:extLst>
          </p:cNvPr>
          <p:cNvSpPr/>
          <p:nvPr/>
        </p:nvSpPr>
        <p:spPr>
          <a:xfrm>
            <a:off x="311941" y="2448644"/>
            <a:ext cx="5268708" cy="218521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Raise awareness</a:t>
            </a:r>
            <a:endParaRPr lang="en-US" sz="2000" dirty="0">
              <a:solidFill>
                <a:schemeClr val="tx1">
                  <a:lumMod val="75000"/>
                  <a:lumOff val="25000"/>
                </a:schemeClr>
              </a:solidFill>
              <a:latin typeface="Century Gothic" panose="020F0302020204030204"/>
              <a:cs typeface="Calibri"/>
            </a:endParaRP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Preserve, protect, and increase</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Sustainable, maintainable infrastructure</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Double tree canopy to 25% by 2030</a:t>
            </a:r>
          </a:p>
          <a:p>
            <a:pPr marL="800100" lvl="1" indent="-342900">
              <a:spcAft>
                <a:spcPts val="600"/>
              </a:spcAft>
              <a:buClr>
                <a:srgbClr val="5372B3"/>
              </a:buClr>
              <a:buFont typeface="Webdings" panose="05030102010509060703" pitchFamily="18" charset="2"/>
              <a:buChar char=""/>
            </a:pPr>
            <a:endParaRPr lang="en-US" sz="1600" dirty="0">
              <a:solidFill>
                <a:schemeClr val="tx1">
                  <a:lumMod val="75000"/>
                  <a:lumOff val="25000"/>
                </a:schemeClr>
              </a:solidFill>
              <a:latin typeface="Century Gothic"/>
              <a:ea typeface="+mn-lt"/>
              <a:cs typeface="+mn-lt"/>
            </a:endParaRPr>
          </a:p>
        </p:txBody>
      </p:sp>
      <p:sp>
        <p:nvSpPr>
          <p:cNvPr id="37" name="Rectangle: Rounded Corners 36">
            <a:extLst>
              <a:ext uri="{FF2B5EF4-FFF2-40B4-BE49-F238E27FC236}">
                <a16:creationId xmlns:a16="http://schemas.microsoft.com/office/drawing/2014/main" id="{0E8E7872-C2C5-4608-BD8C-EB4DAB4D9174}"/>
              </a:ext>
            </a:extLst>
          </p:cNvPr>
          <p:cNvSpPr/>
          <p:nvPr/>
        </p:nvSpPr>
        <p:spPr>
          <a:xfrm>
            <a:off x="503737" y="4392838"/>
            <a:ext cx="5089406" cy="646175"/>
          </a:xfrm>
          <a:prstGeom prst="roundRect">
            <a:avLst/>
          </a:prstGeom>
          <a:solidFill>
            <a:srgbClr val="92D050"/>
          </a:solidFill>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sz="2000" b="1" dirty="0">
                <a:latin typeface="Century Gothic"/>
                <a:cs typeface="Calibri"/>
              </a:rPr>
              <a:t>2050 Climate Action Plan</a:t>
            </a:r>
          </a:p>
        </p:txBody>
      </p:sp>
      <p:sp>
        <p:nvSpPr>
          <p:cNvPr id="38" name="Rectangle 37">
            <a:extLst>
              <a:ext uri="{FF2B5EF4-FFF2-40B4-BE49-F238E27FC236}">
                <a16:creationId xmlns:a16="http://schemas.microsoft.com/office/drawing/2014/main" id="{CB2341CE-5C53-43D2-A521-59D7CEB401F2}"/>
              </a:ext>
            </a:extLst>
          </p:cNvPr>
          <p:cNvSpPr/>
          <p:nvPr/>
        </p:nvSpPr>
        <p:spPr>
          <a:xfrm>
            <a:off x="367868" y="5045089"/>
            <a:ext cx="5268708" cy="149271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a:rPr>
              <a:t>Expansion of Cool Corridors</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Increase shade coverage</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Heat management services</a:t>
            </a:r>
          </a:p>
          <a:p>
            <a:pPr marL="800100" lvl="1" indent="-342900">
              <a:spcAft>
                <a:spcPts val="600"/>
              </a:spcAft>
              <a:buClr>
                <a:srgbClr val="5372B3"/>
              </a:buClr>
              <a:buFont typeface="Webdings" panose="05030102010509060703" pitchFamily="18" charset="2"/>
              <a:buChar char=""/>
            </a:pPr>
            <a:endParaRPr lang="en-US" sz="1600" dirty="0">
              <a:solidFill>
                <a:schemeClr val="tx1">
                  <a:lumMod val="75000"/>
                  <a:lumOff val="25000"/>
                </a:schemeClr>
              </a:solidFill>
              <a:latin typeface="Century Gothic"/>
              <a:ea typeface="+mn-lt"/>
              <a:cs typeface="+mn-lt"/>
            </a:endParaRPr>
          </a:p>
        </p:txBody>
      </p:sp>
      <p:sp>
        <p:nvSpPr>
          <p:cNvPr id="39" name="Rectangle: Rounded Corners 38">
            <a:extLst>
              <a:ext uri="{FF2B5EF4-FFF2-40B4-BE49-F238E27FC236}">
                <a16:creationId xmlns:a16="http://schemas.microsoft.com/office/drawing/2014/main" id="{35A30C4D-FE38-4478-AD1E-3ACB69A2A635}"/>
              </a:ext>
            </a:extLst>
          </p:cNvPr>
          <p:cNvSpPr/>
          <p:nvPr/>
        </p:nvSpPr>
        <p:spPr>
          <a:xfrm>
            <a:off x="6568149" y="1805800"/>
            <a:ext cx="5089406" cy="639185"/>
          </a:xfrm>
          <a:prstGeom prst="roundRect">
            <a:avLst/>
          </a:prstGeom>
          <a:solidFill>
            <a:schemeClr val="accent1"/>
          </a:solidFill>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sz="2000" b="1" dirty="0">
                <a:latin typeface="Century Gothic"/>
                <a:cs typeface="Calibri"/>
              </a:rPr>
              <a:t>Proposed ARPA Residential Tree Planting Program</a:t>
            </a:r>
          </a:p>
        </p:txBody>
      </p:sp>
      <p:sp>
        <p:nvSpPr>
          <p:cNvPr id="40" name="Rectangle 39">
            <a:extLst>
              <a:ext uri="{FF2B5EF4-FFF2-40B4-BE49-F238E27FC236}">
                <a16:creationId xmlns:a16="http://schemas.microsoft.com/office/drawing/2014/main" id="{B3C4077C-F67B-430D-B521-8E31927814E7}"/>
              </a:ext>
            </a:extLst>
          </p:cNvPr>
          <p:cNvSpPr/>
          <p:nvPr/>
        </p:nvSpPr>
        <p:spPr>
          <a:xfrm>
            <a:off x="6394132" y="2448644"/>
            <a:ext cx="5268708" cy="203132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Provide trees for residents of Qualified Census Tracts</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Support tree health with paid community foresters and water infrastructure</a:t>
            </a:r>
          </a:p>
          <a:p>
            <a:pPr marL="800100" lvl="1" indent="-342900">
              <a:spcAft>
                <a:spcPts val="600"/>
              </a:spcAft>
              <a:buClr>
                <a:srgbClr val="5372B3"/>
              </a:buClr>
              <a:buFont typeface="Webdings" panose="05030102010509060703" pitchFamily="18" charset="2"/>
              <a:buChar char=""/>
            </a:pPr>
            <a:endParaRPr lang="en-US" sz="1600" dirty="0">
              <a:solidFill>
                <a:schemeClr val="tx1">
                  <a:lumMod val="75000"/>
                  <a:lumOff val="25000"/>
                </a:schemeClr>
              </a:solidFill>
              <a:latin typeface="Century Gothic"/>
              <a:ea typeface="+mn-lt"/>
              <a:cs typeface="+mn-lt"/>
            </a:endParaRPr>
          </a:p>
        </p:txBody>
      </p:sp>
      <p:sp>
        <p:nvSpPr>
          <p:cNvPr id="41" name="Rectangle: Rounded Corners 40">
            <a:extLst>
              <a:ext uri="{FF2B5EF4-FFF2-40B4-BE49-F238E27FC236}">
                <a16:creationId xmlns:a16="http://schemas.microsoft.com/office/drawing/2014/main" id="{A0E6A1BB-5454-49A8-8EDA-44129300CB4E}"/>
              </a:ext>
            </a:extLst>
          </p:cNvPr>
          <p:cNvSpPr/>
          <p:nvPr/>
        </p:nvSpPr>
        <p:spPr>
          <a:xfrm>
            <a:off x="6568149" y="4395254"/>
            <a:ext cx="5089406" cy="646175"/>
          </a:xfrm>
          <a:prstGeom prst="roundRect">
            <a:avLst/>
          </a:prstGeom>
          <a:solidFill>
            <a:schemeClr val="accent2"/>
          </a:solidFill>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sz="2000" b="1" dirty="0">
                <a:latin typeface="Century Gothic"/>
                <a:cs typeface="Calibri"/>
              </a:rPr>
              <a:t>American Forests Tree Equity Pledge </a:t>
            </a:r>
          </a:p>
        </p:txBody>
      </p:sp>
      <p:sp>
        <p:nvSpPr>
          <p:cNvPr id="42" name="Rectangle 41">
            <a:extLst>
              <a:ext uri="{FF2B5EF4-FFF2-40B4-BE49-F238E27FC236}">
                <a16:creationId xmlns:a16="http://schemas.microsoft.com/office/drawing/2014/main" id="{8138192B-40CD-46D2-93BF-543B09D72D45}"/>
              </a:ext>
            </a:extLst>
          </p:cNvPr>
          <p:cNvSpPr/>
          <p:nvPr/>
        </p:nvSpPr>
        <p:spPr>
          <a:xfrm>
            <a:off x="6476382" y="5038097"/>
            <a:ext cx="5268708" cy="140038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$500,000 from American Forests </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Distributed to other nonprofits to support tree equity projects in areas with low A.F. tree equity scores</a:t>
            </a:r>
          </a:p>
        </p:txBody>
      </p:sp>
      <p:sp>
        <p:nvSpPr>
          <p:cNvPr id="7" name="Rectangle: Rounded Corners 6">
            <a:extLst>
              <a:ext uri="{FF2B5EF4-FFF2-40B4-BE49-F238E27FC236}">
                <a16:creationId xmlns:a16="http://schemas.microsoft.com/office/drawing/2014/main" id="{9E0F377F-12C5-40D6-82F5-25869693EECA}"/>
              </a:ext>
            </a:extLst>
          </p:cNvPr>
          <p:cNvSpPr/>
          <p:nvPr/>
        </p:nvSpPr>
        <p:spPr>
          <a:xfrm>
            <a:off x="313082" y="1045265"/>
            <a:ext cx="11443252" cy="5565913"/>
          </a:xfrm>
          <a:prstGeom prst="roundRect">
            <a:avLst/>
          </a:prstGeom>
          <a:no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5B20A33-62B2-43DB-9160-1C72FE38699C}"/>
              </a:ext>
            </a:extLst>
          </p:cNvPr>
          <p:cNvSpPr txBox="1"/>
          <p:nvPr/>
        </p:nvSpPr>
        <p:spPr>
          <a:xfrm>
            <a:off x="283358" y="250436"/>
            <a:ext cx="1134735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Community Concerns and City Plans</a:t>
            </a:r>
          </a:p>
        </p:txBody>
      </p:sp>
    </p:spTree>
    <p:extLst>
      <p:ext uri="{BB962C8B-B14F-4D97-AF65-F5344CB8AC3E}">
        <p14:creationId xmlns:p14="http://schemas.microsoft.com/office/powerpoint/2010/main" val="177934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CD18B-5C7C-42C5-9248-45BFC957B03C}"/>
              </a:ext>
            </a:extLst>
          </p:cNvPr>
          <p:cNvSpPr txBox="1"/>
          <p:nvPr/>
        </p:nvSpPr>
        <p:spPr>
          <a:xfrm>
            <a:off x="274809" y="259845"/>
            <a:ext cx="11441699"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Proposed ARPA Tree Planting Program: </a:t>
            </a:r>
          </a:p>
          <a:p>
            <a:r>
              <a:rPr lang="en-US" sz="3200" b="1" dirty="0">
                <a:solidFill>
                  <a:srgbClr val="5372B3"/>
                </a:solidFill>
                <a:latin typeface="Century Gothic"/>
              </a:rPr>
              <a:t>City of Phoenix Objectives</a:t>
            </a:r>
          </a:p>
        </p:txBody>
      </p:sp>
      <p:sp>
        <p:nvSpPr>
          <p:cNvPr id="8" name="TextBox 1">
            <a:extLst>
              <a:ext uri="{FF2B5EF4-FFF2-40B4-BE49-F238E27FC236}">
                <a16:creationId xmlns:a16="http://schemas.microsoft.com/office/drawing/2014/main" id="{B0F6735B-4D62-4557-B3C5-762B8DF45986}"/>
              </a:ext>
            </a:extLst>
          </p:cNvPr>
          <p:cNvSpPr txBox="1"/>
          <p:nvPr/>
        </p:nvSpPr>
        <p:spPr>
          <a:xfrm>
            <a:off x="988134" y="1715700"/>
            <a:ext cx="1020925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solidFill>
                <a:schemeClr val="tx1">
                  <a:lumMod val="75000"/>
                  <a:lumOff val="25000"/>
                </a:schemeClr>
              </a:solidFill>
              <a:latin typeface="Century Gothic"/>
              <a:ea typeface="+mn-lt"/>
              <a:cs typeface="+mn-lt"/>
            </a:endParaRPr>
          </a:p>
        </p:txBody>
      </p:sp>
      <p:sp>
        <p:nvSpPr>
          <p:cNvPr id="10" name="Rectangle 9">
            <a:extLst>
              <a:ext uri="{FF2B5EF4-FFF2-40B4-BE49-F238E27FC236}">
                <a16:creationId xmlns:a16="http://schemas.microsoft.com/office/drawing/2014/main" id="{4EF17BD9-DC9F-4B74-9422-6CF090ED8416}"/>
              </a:ext>
            </a:extLst>
          </p:cNvPr>
          <p:cNvSpPr/>
          <p:nvPr/>
        </p:nvSpPr>
        <p:spPr>
          <a:xfrm>
            <a:off x="274137" y="3404413"/>
            <a:ext cx="5107623" cy="2246769"/>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spcAft>
                <a:spcPts val="600"/>
              </a:spcAft>
            </a:pPr>
            <a:r>
              <a:rPr lang="en-US" sz="2000" b="1" dirty="0">
                <a:solidFill>
                  <a:schemeClr val="tx1">
                    <a:lumMod val="75000"/>
                    <a:lumOff val="25000"/>
                  </a:schemeClr>
                </a:solidFill>
                <a:latin typeface="Century Gothic"/>
                <a:ea typeface="+mn-lt"/>
                <a:cs typeface="+mn-lt"/>
              </a:rPr>
              <a:t>Selection Process</a:t>
            </a:r>
            <a:endParaRPr lang="en-US" dirty="0">
              <a:solidFill>
                <a:schemeClr val="tx1">
                  <a:lumMod val="75000"/>
                  <a:lumOff val="25000"/>
                </a:schemeClr>
              </a:solidFill>
              <a:latin typeface="Century Gothic"/>
            </a:endParaRPr>
          </a:p>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ea typeface="+mn-lt"/>
                <a:cs typeface="+mn-lt"/>
              </a:rPr>
              <a:t>Low tree equity score</a:t>
            </a:r>
            <a:endParaRPr lang="en-US" sz="2000" b="1" dirty="0">
              <a:solidFill>
                <a:schemeClr val="tx1">
                  <a:lumMod val="75000"/>
                  <a:lumOff val="25000"/>
                </a:schemeClr>
              </a:solidFill>
              <a:latin typeface="Century Gothic"/>
              <a:cs typeface="Calibri"/>
            </a:endParaRPr>
          </a:p>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a:rPr>
              <a:t>High heat vulnerability</a:t>
            </a:r>
            <a:endParaRPr lang="en-US" sz="2000" b="1" dirty="0">
              <a:solidFill>
                <a:schemeClr val="tx1">
                  <a:lumMod val="75000"/>
                  <a:lumOff val="25000"/>
                </a:schemeClr>
              </a:solidFill>
              <a:latin typeface="Calibri"/>
              <a:cs typeface="Calibri"/>
            </a:endParaRPr>
          </a:p>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a:rPr>
              <a:t>Single family homes with plantable area</a:t>
            </a:r>
            <a:endParaRPr lang="en-US" sz="2000" b="1" dirty="0">
              <a:solidFill>
                <a:schemeClr val="tx1">
                  <a:lumMod val="75000"/>
                  <a:lumOff val="25000"/>
                </a:schemeClr>
              </a:solidFill>
              <a:latin typeface="Calibri"/>
              <a:cs typeface="Calibri"/>
            </a:endParaRPr>
          </a:p>
          <a:p>
            <a:pPr marL="342900" indent="-342900">
              <a:spcAft>
                <a:spcPts val="600"/>
              </a:spcAft>
              <a:buClr>
                <a:srgbClr val="5372B3"/>
              </a:buClr>
              <a:buFont typeface="Arial"/>
              <a:buChar char="•"/>
            </a:pPr>
            <a:endParaRPr lang="en-US" sz="2000" dirty="0">
              <a:solidFill>
                <a:schemeClr val="tx1">
                  <a:lumMod val="75000"/>
                  <a:lumOff val="25000"/>
                </a:schemeClr>
              </a:solidFill>
              <a:latin typeface="Century Gothic"/>
              <a:cs typeface="Calibri"/>
            </a:endParaRPr>
          </a:p>
        </p:txBody>
      </p:sp>
      <p:sp>
        <p:nvSpPr>
          <p:cNvPr id="11" name="Rectangle 10">
            <a:extLst>
              <a:ext uri="{FF2B5EF4-FFF2-40B4-BE49-F238E27FC236}">
                <a16:creationId xmlns:a16="http://schemas.microsoft.com/office/drawing/2014/main" id="{8D360069-D7C7-4410-9AF1-5B70AC9E9E29}"/>
              </a:ext>
            </a:extLst>
          </p:cNvPr>
          <p:cNvSpPr/>
          <p:nvPr/>
        </p:nvSpPr>
        <p:spPr>
          <a:xfrm>
            <a:off x="-173277" y="1714379"/>
            <a:ext cx="1046259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cs typeface="Calibri"/>
              </a:rPr>
              <a:t>Funding </a:t>
            </a:r>
            <a:endParaRPr lang="en-US" sz="2000" dirty="0">
              <a:solidFill>
                <a:schemeClr val="tx1">
                  <a:lumMod val="75000"/>
                  <a:lumOff val="25000"/>
                </a:schemeClr>
              </a:solidFill>
              <a:cs typeface="Calibri"/>
            </a:endParaRPr>
          </a:p>
          <a:p>
            <a:pPr marL="1257300" lvl="2"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$7.5M for Residential Tree Equity Accelerator in Qualified Census Tracts</a:t>
            </a:r>
          </a:p>
          <a:p>
            <a:pPr>
              <a:spcAft>
                <a:spcPts val="600"/>
              </a:spcAft>
              <a:buClr>
                <a:srgbClr val="5372B3"/>
              </a:buClr>
            </a:pPr>
            <a:endParaRPr lang="en-US" sz="2000" dirty="0">
              <a:solidFill>
                <a:schemeClr val="tx1">
                  <a:lumMod val="75000"/>
                  <a:lumOff val="25000"/>
                </a:schemeClr>
              </a:solidFill>
              <a:latin typeface="Century Gothic" panose="020F0302020204030204"/>
              <a:cs typeface="Calibri"/>
            </a:endParaRPr>
          </a:p>
        </p:txBody>
      </p:sp>
      <p:sp>
        <p:nvSpPr>
          <p:cNvPr id="12" name="Rectangle 11">
            <a:extLst>
              <a:ext uri="{FF2B5EF4-FFF2-40B4-BE49-F238E27FC236}">
                <a16:creationId xmlns:a16="http://schemas.microsoft.com/office/drawing/2014/main" id="{4353B6A4-A9F6-49AB-99DD-F91CC4C9A594}"/>
              </a:ext>
            </a:extLst>
          </p:cNvPr>
          <p:cNvSpPr/>
          <p:nvPr/>
        </p:nvSpPr>
        <p:spPr>
          <a:xfrm>
            <a:off x="6474999" y="3096636"/>
            <a:ext cx="5086652" cy="286232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spcAft>
                <a:spcPts val="600"/>
              </a:spcAft>
            </a:pPr>
            <a:r>
              <a:rPr lang="en-US" sz="2000" b="1" dirty="0">
                <a:solidFill>
                  <a:schemeClr val="tx1">
                    <a:lumMod val="75000"/>
                    <a:lumOff val="25000"/>
                  </a:schemeClr>
                </a:solidFill>
                <a:latin typeface="Century Gothic"/>
                <a:ea typeface="+mn-lt"/>
                <a:cs typeface="+mn-lt"/>
              </a:rPr>
              <a:t>End Product Objectives</a:t>
            </a:r>
            <a:endParaRPr lang="en-US" dirty="0">
              <a:solidFill>
                <a:schemeClr val="tx1">
                  <a:lumMod val="75000"/>
                  <a:lumOff val="25000"/>
                </a:schemeClr>
              </a:solidFill>
              <a:latin typeface="Century Gothic"/>
            </a:endParaRPr>
          </a:p>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a:rPr>
              <a:t>Multiple homes per neighborhood</a:t>
            </a:r>
            <a:endParaRPr lang="en-US" dirty="0">
              <a:solidFill>
                <a:schemeClr val="tx1">
                  <a:lumMod val="75000"/>
                  <a:lumOff val="25000"/>
                </a:schemeClr>
              </a:solidFill>
            </a:endParaRPr>
          </a:p>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a:rPr>
              <a:t>Up to 4 trees per home</a:t>
            </a:r>
          </a:p>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a:rPr>
              <a:t>Engage 5,000 households</a:t>
            </a:r>
          </a:p>
          <a:p>
            <a:pPr marL="800100" lvl="1"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a:rPr>
              <a:t>Increase tree canopy in low tree equity neighborhoods from 3.5% to 10.5%</a:t>
            </a:r>
          </a:p>
        </p:txBody>
      </p:sp>
      <p:sp>
        <p:nvSpPr>
          <p:cNvPr id="13" name="TextBox 12">
            <a:extLst>
              <a:ext uri="{FF2B5EF4-FFF2-40B4-BE49-F238E27FC236}">
                <a16:creationId xmlns:a16="http://schemas.microsoft.com/office/drawing/2014/main" id="{C87C52BD-BA35-4891-ACE5-62F1370BB698}"/>
              </a:ext>
            </a:extLst>
          </p:cNvPr>
          <p:cNvSpPr txBox="1"/>
          <p:nvPr/>
        </p:nvSpPr>
        <p:spPr>
          <a:xfrm>
            <a:off x="7244155" y="2895860"/>
            <a:ext cx="38058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latin typeface="Century Gothic"/>
            </a:endParaRPr>
          </a:p>
        </p:txBody>
      </p:sp>
      <p:sp>
        <p:nvSpPr>
          <p:cNvPr id="14" name="Rectangle: Rounded Corners 13">
            <a:extLst>
              <a:ext uri="{FF2B5EF4-FFF2-40B4-BE49-F238E27FC236}">
                <a16:creationId xmlns:a16="http://schemas.microsoft.com/office/drawing/2014/main" id="{D758A90A-7638-4E36-99EC-9506B840376A}"/>
              </a:ext>
            </a:extLst>
          </p:cNvPr>
          <p:cNvSpPr/>
          <p:nvPr/>
        </p:nvSpPr>
        <p:spPr>
          <a:xfrm>
            <a:off x="6735485" y="2894028"/>
            <a:ext cx="4830660" cy="323219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26D5D779-A83E-4695-AA75-C4334526BC49}"/>
              </a:ext>
            </a:extLst>
          </p:cNvPr>
          <p:cNvSpPr/>
          <p:nvPr/>
        </p:nvSpPr>
        <p:spPr>
          <a:xfrm>
            <a:off x="555594" y="2894027"/>
            <a:ext cx="4830660" cy="323219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2643043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274809" y="259845"/>
            <a:ext cx="1139659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Project Objectives</a:t>
            </a:r>
          </a:p>
        </p:txBody>
      </p:sp>
      <p:sp>
        <p:nvSpPr>
          <p:cNvPr id="3" name="TextBox 2">
            <a:extLst>
              <a:ext uri="{FF2B5EF4-FFF2-40B4-BE49-F238E27FC236}">
                <a16:creationId xmlns:a16="http://schemas.microsoft.com/office/drawing/2014/main" id="{29A66D47-601B-4EEA-9034-EF16879EE089}"/>
              </a:ext>
            </a:extLst>
          </p:cNvPr>
          <p:cNvSpPr txBox="1"/>
          <p:nvPr/>
        </p:nvSpPr>
        <p:spPr>
          <a:xfrm>
            <a:off x="304320" y="1491935"/>
            <a:ext cx="86708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dirty="0">
              <a:solidFill>
                <a:schemeClr val="tx1">
                  <a:lumMod val="75000"/>
                  <a:lumOff val="25000"/>
                </a:schemeClr>
              </a:solidFill>
              <a:latin typeface="Century Gothic"/>
              <a:cs typeface="Calibri"/>
            </a:endParaRPr>
          </a:p>
        </p:txBody>
      </p:sp>
      <p:pic>
        <p:nvPicPr>
          <p:cNvPr id="4" name="Picture 4" descr="A picture containing text, device, vector graphics&#10;&#10;Description automatically generated">
            <a:extLst>
              <a:ext uri="{FF2B5EF4-FFF2-40B4-BE49-F238E27FC236}">
                <a16:creationId xmlns:a16="http://schemas.microsoft.com/office/drawing/2014/main" id="{DC52ABB2-9B26-4B1B-88F7-CA7F48DFD890}"/>
              </a:ext>
            </a:extLst>
          </p:cNvPr>
          <p:cNvPicPr>
            <a:picLocks noChangeAspect="1"/>
          </p:cNvPicPr>
          <p:nvPr/>
        </p:nvPicPr>
        <p:blipFill>
          <a:blip r:embed="rId3"/>
          <a:stretch>
            <a:fillRect/>
          </a:stretch>
        </p:blipFill>
        <p:spPr>
          <a:xfrm>
            <a:off x="8721861" y="2010957"/>
            <a:ext cx="2743200" cy="2775928"/>
          </a:xfrm>
          <a:prstGeom prst="rect">
            <a:avLst/>
          </a:prstGeom>
        </p:spPr>
      </p:pic>
      <p:sp>
        <p:nvSpPr>
          <p:cNvPr id="6" name="Rectangle 5">
            <a:extLst>
              <a:ext uri="{FF2B5EF4-FFF2-40B4-BE49-F238E27FC236}">
                <a16:creationId xmlns:a16="http://schemas.microsoft.com/office/drawing/2014/main" id="{4452C986-A933-4598-A02C-CE73879A9E8B}"/>
              </a:ext>
            </a:extLst>
          </p:cNvPr>
          <p:cNvSpPr/>
          <p:nvPr/>
        </p:nvSpPr>
        <p:spPr>
          <a:xfrm>
            <a:off x="308829" y="1562760"/>
            <a:ext cx="8166048" cy="447814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Create a tool that identifies priority neighborhoods and parcels for investment by the City of Phoenix's Residential Tree Planting program</a:t>
            </a:r>
            <a:endParaRPr lang="en-US" dirty="0">
              <a:solidFill>
                <a:schemeClr val="tx1">
                  <a:lumMod val="75000"/>
                  <a:lumOff val="25000"/>
                </a:schemeClr>
              </a:solidFill>
            </a:endParaRP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Data-backed (NASA Earth observations + other data)</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Focused on tree equity</a:t>
            </a:r>
            <a:endParaRPr lang="en-US" sz="2000" dirty="0">
              <a:solidFill>
                <a:schemeClr val="tx1">
                  <a:lumMod val="75000"/>
                  <a:lumOff val="25000"/>
                </a:schemeClr>
              </a:solidFill>
              <a:latin typeface="Century Gothic" panose="020F0302020204030204"/>
              <a:cs typeface="Calibri"/>
            </a:endParaRP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Qualified Census Tracts</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Aligns with community concerns</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Neighborhood == census block group</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Primary output:</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A priority ranked list of census block groups</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Identified parcels by available planting area</a:t>
            </a:r>
          </a:p>
          <a:p>
            <a:pPr>
              <a:spcAft>
                <a:spcPts val="600"/>
              </a:spcAft>
              <a:buClr>
                <a:srgbClr val="5372B3"/>
              </a:buClr>
            </a:pPr>
            <a:endParaRPr lang="en-US" sz="2000" dirty="0">
              <a:solidFill>
                <a:schemeClr val="tx1">
                  <a:lumMod val="75000"/>
                  <a:lumOff val="25000"/>
                </a:schemeClr>
              </a:solidFill>
              <a:latin typeface="Century Gothic" panose="020F0302020204030204"/>
              <a:cs typeface="Calibri"/>
            </a:endParaRPr>
          </a:p>
        </p:txBody>
      </p:sp>
    </p:spTree>
    <p:extLst>
      <p:ext uri="{BB962C8B-B14F-4D97-AF65-F5344CB8AC3E}">
        <p14:creationId xmlns:p14="http://schemas.microsoft.com/office/powerpoint/2010/main" val="1399332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9BF246-F409-4AE6-BE92-CBA14FBE43F2}"/>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
        <p:nvSpPr>
          <p:cNvPr id="655" name="Flowchart: Connector 654">
            <a:extLst>
              <a:ext uri="{FF2B5EF4-FFF2-40B4-BE49-F238E27FC236}">
                <a16:creationId xmlns:a16="http://schemas.microsoft.com/office/drawing/2014/main" id="{FBA50E00-7895-46C0-AF12-382B454B3E6A}"/>
              </a:ext>
            </a:extLst>
          </p:cNvPr>
          <p:cNvSpPr/>
          <p:nvPr/>
        </p:nvSpPr>
        <p:spPr>
          <a:xfrm>
            <a:off x="1113350" y="2430371"/>
            <a:ext cx="1292533" cy="1270585"/>
          </a:xfrm>
          <a:prstGeom prst="flowChartConnecto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sp>
        <p:nvSpPr>
          <p:cNvPr id="656" name="Flowchart: Connector 655">
            <a:extLst>
              <a:ext uri="{FF2B5EF4-FFF2-40B4-BE49-F238E27FC236}">
                <a16:creationId xmlns:a16="http://schemas.microsoft.com/office/drawing/2014/main" id="{90F794C0-DB2F-4269-A7E8-BA1C1E346C4A}"/>
              </a:ext>
            </a:extLst>
          </p:cNvPr>
          <p:cNvSpPr/>
          <p:nvPr/>
        </p:nvSpPr>
        <p:spPr>
          <a:xfrm>
            <a:off x="1114069" y="4008780"/>
            <a:ext cx="1284924" cy="1276437"/>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cxnSp>
        <p:nvCxnSpPr>
          <p:cNvPr id="5716" name="Straight Arrow Connector 5715">
            <a:extLst>
              <a:ext uri="{FF2B5EF4-FFF2-40B4-BE49-F238E27FC236}">
                <a16:creationId xmlns:a16="http://schemas.microsoft.com/office/drawing/2014/main" id="{D14844DF-71A4-471D-9C49-B4A9189D8302}"/>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3" name="TextBox 672">
            <a:extLst>
              <a:ext uri="{FF2B5EF4-FFF2-40B4-BE49-F238E27FC236}">
                <a16:creationId xmlns:a16="http://schemas.microsoft.com/office/drawing/2014/main" id="{1B8A17EA-1132-4B2C-8213-36863B3767C9}"/>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chemeClr val="tx1">
                    <a:lumMod val="75000"/>
                    <a:lumOff val="25000"/>
                  </a:schemeClr>
                </a:solidFill>
                <a:latin typeface="Century Gothic"/>
              </a:rPr>
              <a:t>+</a:t>
            </a:r>
          </a:p>
        </p:txBody>
      </p:sp>
      <p:sp>
        <p:nvSpPr>
          <p:cNvPr id="21" name="Flowchart: Connector 20">
            <a:extLst>
              <a:ext uri="{FF2B5EF4-FFF2-40B4-BE49-F238E27FC236}">
                <a16:creationId xmlns:a16="http://schemas.microsoft.com/office/drawing/2014/main" id="{50D2472B-2EDB-475C-B23E-0EADDB16E050}"/>
              </a:ext>
            </a:extLst>
          </p:cNvPr>
          <p:cNvSpPr/>
          <p:nvPr/>
        </p:nvSpPr>
        <p:spPr>
          <a:xfrm>
            <a:off x="3137412" y="4011636"/>
            <a:ext cx="1292533" cy="1270585"/>
          </a:xfrm>
          <a:prstGeom prst="flowChartConnector">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pic>
        <p:nvPicPr>
          <p:cNvPr id="654" name="Graphic 5474" descr="Hill scene outline">
            <a:extLst>
              <a:ext uri="{FF2B5EF4-FFF2-40B4-BE49-F238E27FC236}">
                <a16:creationId xmlns:a16="http://schemas.microsoft.com/office/drawing/2014/main" id="{EE08D862-E9F4-4F8E-B4B5-845F8AB5B1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2041" y="4263655"/>
            <a:ext cx="890112" cy="902403"/>
          </a:xfrm>
          <a:prstGeom prst="rect">
            <a:avLst/>
          </a:prstGeom>
        </p:spPr>
      </p:pic>
      <p:sp>
        <p:nvSpPr>
          <p:cNvPr id="22" name="Flowchart: Connector 21">
            <a:extLst>
              <a:ext uri="{FF2B5EF4-FFF2-40B4-BE49-F238E27FC236}">
                <a16:creationId xmlns:a16="http://schemas.microsoft.com/office/drawing/2014/main" id="{FED11513-B7CC-4359-A047-61FF6D5C27F3}"/>
              </a:ext>
            </a:extLst>
          </p:cNvPr>
          <p:cNvSpPr/>
          <p:nvPr/>
        </p:nvSpPr>
        <p:spPr>
          <a:xfrm>
            <a:off x="5332130" y="3211931"/>
            <a:ext cx="1292533" cy="1270585"/>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pic>
        <p:nvPicPr>
          <p:cNvPr id="5710" name="Graphic 5710" descr="List outline">
            <a:extLst>
              <a:ext uri="{FF2B5EF4-FFF2-40B4-BE49-F238E27FC236}">
                <a16:creationId xmlns:a16="http://schemas.microsoft.com/office/drawing/2014/main" id="{60D50513-4F47-4E57-9836-CD2B2219BC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6641" y="3408857"/>
            <a:ext cx="857923" cy="857923"/>
          </a:xfrm>
          <a:prstGeom prst="rect">
            <a:avLst/>
          </a:prstGeom>
        </p:spPr>
      </p:pic>
      <p:sp>
        <p:nvSpPr>
          <p:cNvPr id="23" name="Flowchart: Connector 22">
            <a:extLst>
              <a:ext uri="{FF2B5EF4-FFF2-40B4-BE49-F238E27FC236}">
                <a16:creationId xmlns:a16="http://schemas.microsoft.com/office/drawing/2014/main" id="{7CFAD667-1817-4451-9914-9A20D23977B3}"/>
              </a:ext>
            </a:extLst>
          </p:cNvPr>
          <p:cNvSpPr/>
          <p:nvPr/>
        </p:nvSpPr>
        <p:spPr>
          <a:xfrm>
            <a:off x="7750798" y="3211931"/>
            <a:ext cx="1292533" cy="1270585"/>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pic>
        <p:nvPicPr>
          <p:cNvPr id="5711" name="Graphic 5711" descr="City outline">
            <a:extLst>
              <a:ext uri="{FF2B5EF4-FFF2-40B4-BE49-F238E27FC236}">
                <a16:creationId xmlns:a16="http://schemas.microsoft.com/office/drawing/2014/main" id="{E032C55A-B073-457F-BF13-A04D3FFB43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8950" y="3405345"/>
            <a:ext cx="914400" cy="914400"/>
          </a:xfrm>
          <a:prstGeom prst="rect">
            <a:avLst/>
          </a:prstGeom>
        </p:spPr>
      </p:pic>
      <p:sp>
        <p:nvSpPr>
          <p:cNvPr id="24" name="Flowchart: Connector 23">
            <a:extLst>
              <a:ext uri="{FF2B5EF4-FFF2-40B4-BE49-F238E27FC236}">
                <a16:creationId xmlns:a16="http://schemas.microsoft.com/office/drawing/2014/main" id="{ACB6F0B4-3DAB-4438-BAA0-4B5AC8CB9093}"/>
              </a:ext>
            </a:extLst>
          </p:cNvPr>
          <p:cNvSpPr/>
          <p:nvPr/>
        </p:nvSpPr>
        <p:spPr>
          <a:xfrm>
            <a:off x="10177974" y="3211931"/>
            <a:ext cx="1292533" cy="1270585"/>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pic>
        <p:nvPicPr>
          <p:cNvPr id="5712" name="Graphic 5712" descr="Cactus outline">
            <a:extLst>
              <a:ext uri="{FF2B5EF4-FFF2-40B4-BE49-F238E27FC236}">
                <a16:creationId xmlns:a16="http://schemas.microsoft.com/office/drawing/2014/main" id="{47E87075-D37E-4B1C-80AF-A2B794D3BA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59565" y="3449166"/>
            <a:ext cx="914400" cy="914400"/>
          </a:xfrm>
          <a:prstGeom prst="rect">
            <a:avLst/>
          </a:prstGeom>
        </p:spPr>
      </p:pic>
      <p:sp>
        <p:nvSpPr>
          <p:cNvPr id="29" name="TextBox 28">
            <a:extLst>
              <a:ext uri="{FF2B5EF4-FFF2-40B4-BE49-F238E27FC236}">
                <a16:creationId xmlns:a16="http://schemas.microsoft.com/office/drawing/2014/main" id="{6E25403B-BE79-4ACA-823B-805B77AD7AB4}"/>
              </a:ext>
            </a:extLst>
          </p:cNvPr>
          <p:cNvSpPr txBox="1"/>
          <p:nvPr/>
        </p:nvSpPr>
        <p:spPr>
          <a:xfrm>
            <a:off x="152401" y="1712687"/>
            <a:ext cx="1935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u="sng" dirty="0">
              <a:solidFill>
                <a:schemeClr val="tx1">
                  <a:lumMod val="75000"/>
                  <a:lumOff val="25000"/>
                </a:schemeClr>
              </a:solidFill>
              <a:latin typeface="Century Gothic"/>
              <a:cs typeface="Calibri"/>
            </a:endParaRPr>
          </a:p>
        </p:txBody>
      </p:sp>
      <p:sp>
        <p:nvSpPr>
          <p:cNvPr id="9" name="Rectangle 8">
            <a:extLst>
              <a:ext uri="{FF2B5EF4-FFF2-40B4-BE49-F238E27FC236}">
                <a16:creationId xmlns:a16="http://schemas.microsoft.com/office/drawing/2014/main" id="{2336851E-93E9-4C7E-9F96-99F084A34113}"/>
              </a:ext>
            </a:extLst>
          </p:cNvPr>
          <p:cNvSpPr/>
          <p:nvPr/>
        </p:nvSpPr>
        <p:spPr>
          <a:xfrm>
            <a:off x="168303" y="5423034"/>
            <a:ext cx="2337889" cy="61555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Tree Canopy Data </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ea typeface="+mn-lt"/>
                <a:cs typeface="+mn-lt"/>
              </a:rPr>
              <a:t>American Forests</a:t>
            </a:r>
            <a:endParaRPr lang="en-US" sz="1600" dirty="0">
              <a:solidFill>
                <a:schemeClr val="tx1">
                  <a:lumMod val="75000"/>
                  <a:lumOff val="25000"/>
                </a:schemeClr>
              </a:solidFill>
              <a:latin typeface="Century Gothic"/>
            </a:endParaRPr>
          </a:p>
        </p:txBody>
      </p:sp>
      <p:sp>
        <p:nvSpPr>
          <p:cNvPr id="40" name="Rectangle 39">
            <a:extLst>
              <a:ext uri="{FF2B5EF4-FFF2-40B4-BE49-F238E27FC236}">
                <a16:creationId xmlns:a16="http://schemas.microsoft.com/office/drawing/2014/main" id="{EB1FBE09-E662-4F2E-9127-D775FC81D12D}"/>
              </a:ext>
            </a:extLst>
          </p:cNvPr>
          <p:cNvSpPr/>
          <p:nvPr/>
        </p:nvSpPr>
        <p:spPr>
          <a:xfrm>
            <a:off x="171187" y="1696017"/>
            <a:ext cx="2330828" cy="61555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tx1">
                    <a:lumMod val="75000"/>
                    <a:lumOff val="25000"/>
                  </a:schemeClr>
                </a:solidFill>
                <a:latin typeface="Century Gothic"/>
                <a:ea typeface="+mn-lt"/>
                <a:cs typeface="+mn-lt"/>
              </a:rPr>
              <a:t>Social Vulnerability </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ea typeface="+mn-lt"/>
                <a:cs typeface="+mn-lt"/>
              </a:rPr>
              <a:t>US Census Bureau</a:t>
            </a:r>
            <a:endParaRPr lang="en-US" sz="1600" dirty="0">
              <a:solidFill>
                <a:schemeClr val="tx1">
                  <a:lumMod val="75000"/>
                  <a:lumOff val="25000"/>
                </a:schemeClr>
              </a:solidFill>
              <a:latin typeface="Century Gothic"/>
            </a:endParaRPr>
          </a:p>
        </p:txBody>
      </p:sp>
      <p:sp>
        <p:nvSpPr>
          <p:cNvPr id="41" name="Rectangle 40">
            <a:extLst>
              <a:ext uri="{FF2B5EF4-FFF2-40B4-BE49-F238E27FC236}">
                <a16:creationId xmlns:a16="http://schemas.microsoft.com/office/drawing/2014/main" id="{BED30137-D0D6-4CD7-AAED-E249E22B098A}"/>
              </a:ext>
            </a:extLst>
          </p:cNvPr>
          <p:cNvSpPr/>
          <p:nvPr/>
        </p:nvSpPr>
        <p:spPr>
          <a:xfrm>
            <a:off x="2831335" y="5418035"/>
            <a:ext cx="2723887" cy="61555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Heat Data &amp; NLCD</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a:rPr>
              <a:t>Landsat 8</a:t>
            </a:r>
            <a:endParaRPr lang="en-US" sz="1600" dirty="0">
              <a:solidFill>
                <a:schemeClr val="tx1">
                  <a:lumMod val="75000"/>
                  <a:lumOff val="25000"/>
                </a:schemeClr>
              </a:solidFill>
              <a:latin typeface="Century Gothic"/>
            </a:endParaRPr>
          </a:p>
        </p:txBody>
      </p:sp>
      <p:sp>
        <p:nvSpPr>
          <p:cNvPr id="42" name="Rectangle 41">
            <a:extLst>
              <a:ext uri="{FF2B5EF4-FFF2-40B4-BE49-F238E27FC236}">
                <a16:creationId xmlns:a16="http://schemas.microsoft.com/office/drawing/2014/main" id="{0787963D-4E82-4236-8433-AE718C67DB65}"/>
              </a:ext>
            </a:extLst>
          </p:cNvPr>
          <p:cNvSpPr/>
          <p:nvPr/>
        </p:nvSpPr>
        <p:spPr>
          <a:xfrm>
            <a:off x="4923184" y="2217571"/>
            <a:ext cx="2953921" cy="86177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Heat Vulnerability Index</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Emphasis on tree canopy</a:t>
            </a:r>
          </a:p>
        </p:txBody>
      </p:sp>
      <p:sp>
        <p:nvSpPr>
          <p:cNvPr id="43" name="Rectangle 42">
            <a:extLst>
              <a:ext uri="{FF2B5EF4-FFF2-40B4-BE49-F238E27FC236}">
                <a16:creationId xmlns:a16="http://schemas.microsoft.com/office/drawing/2014/main" id="{29E1C364-8D13-48EA-AACC-2FEE948A439E}"/>
              </a:ext>
            </a:extLst>
          </p:cNvPr>
          <p:cNvSpPr/>
          <p:nvPr/>
        </p:nvSpPr>
        <p:spPr>
          <a:xfrm>
            <a:off x="7295661" y="4645932"/>
            <a:ext cx="2953921" cy="143116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Ranked Census Blocks</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Qualified Census Tracts (QCTs)</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Top 25 HVI scores selected</a:t>
            </a:r>
          </a:p>
        </p:txBody>
      </p:sp>
      <p:sp>
        <p:nvSpPr>
          <p:cNvPr id="44" name="Rectangle 43">
            <a:extLst>
              <a:ext uri="{FF2B5EF4-FFF2-40B4-BE49-F238E27FC236}">
                <a16:creationId xmlns:a16="http://schemas.microsoft.com/office/drawing/2014/main" id="{296077FA-B3A9-467E-8018-CD6B05BAE2CC}"/>
              </a:ext>
            </a:extLst>
          </p:cNvPr>
          <p:cNvSpPr/>
          <p:nvPr/>
        </p:nvSpPr>
        <p:spPr>
          <a:xfrm>
            <a:off x="9616142" y="2216437"/>
            <a:ext cx="2908564" cy="86177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Plantable Land Area</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Parcels with single family zoning</a:t>
            </a: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rgbClr val="F76F6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sp>
        <p:nvSpPr>
          <p:cNvPr id="46" name="Rectangle 45">
            <a:extLst>
              <a:ext uri="{FF2B5EF4-FFF2-40B4-BE49-F238E27FC236}">
                <a16:creationId xmlns:a16="http://schemas.microsoft.com/office/drawing/2014/main" id="{0D6B978C-2898-4C39-8B8C-7286CE203110}"/>
              </a:ext>
            </a:extLst>
          </p:cNvPr>
          <p:cNvSpPr/>
          <p:nvPr/>
        </p:nvSpPr>
        <p:spPr>
          <a:xfrm>
            <a:off x="2830961" y="1098730"/>
            <a:ext cx="2727702" cy="121571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Bus Ridership &amp; Pedestrian Movement</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City of Phoenix</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Icarus data</a:t>
            </a: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40894" y="2614613"/>
            <a:ext cx="914400" cy="914400"/>
          </a:xfrm>
          <a:prstGeom prst="rect">
            <a:avLst/>
          </a:prstGeom>
        </p:spPr>
      </p:pic>
      <p:cxnSp>
        <p:nvCxnSpPr>
          <p:cNvPr id="30" name="Straight Arrow Connector 29">
            <a:extLst>
              <a:ext uri="{FF2B5EF4-FFF2-40B4-BE49-F238E27FC236}">
                <a16:creationId xmlns:a16="http://schemas.microsoft.com/office/drawing/2014/main" id="{BDF6228D-4774-4502-922F-92E47D4B1819}"/>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FE4D15A-DD0C-4461-A7D7-4F973EB52790}"/>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5714" descr="High temperature outline">
            <a:extLst>
              <a:ext uri="{FF2B5EF4-FFF2-40B4-BE49-F238E27FC236}">
                <a16:creationId xmlns:a16="http://schemas.microsoft.com/office/drawing/2014/main" id="{EB528658-B40E-4122-A060-174FE5E728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40840" y="4135284"/>
            <a:ext cx="887478" cy="945712"/>
          </a:xfrm>
          <a:prstGeom prst="rect">
            <a:avLst/>
          </a:prstGeom>
        </p:spPr>
      </p:pic>
    </p:spTree>
    <p:extLst>
      <p:ext uri="{BB962C8B-B14F-4D97-AF65-F5344CB8AC3E}">
        <p14:creationId xmlns:p14="http://schemas.microsoft.com/office/powerpoint/2010/main" val="358765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Flowchart: Connector 654">
            <a:extLst>
              <a:ext uri="{FF2B5EF4-FFF2-40B4-BE49-F238E27FC236}">
                <a16:creationId xmlns:a16="http://schemas.microsoft.com/office/drawing/2014/main" id="{FBA50E00-7895-46C0-AF12-382B454B3E6A}"/>
              </a:ext>
            </a:extLst>
          </p:cNvPr>
          <p:cNvSpPr/>
          <p:nvPr/>
        </p:nvSpPr>
        <p:spPr>
          <a:xfrm>
            <a:off x="1113350" y="2430371"/>
            <a:ext cx="1292533" cy="1270585"/>
          </a:xfrm>
          <a:prstGeom prst="flowChartConnecto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sp>
        <p:nvSpPr>
          <p:cNvPr id="656" name="Flowchart: Connector 655">
            <a:extLst>
              <a:ext uri="{FF2B5EF4-FFF2-40B4-BE49-F238E27FC236}">
                <a16:creationId xmlns:a16="http://schemas.microsoft.com/office/drawing/2014/main" id="{90F794C0-DB2F-4269-A7E8-BA1C1E346C4A}"/>
              </a:ext>
            </a:extLst>
          </p:cNvPr>
          <p:cNvSpPr/>
          <p:nvPr/>
        </p:nvSpPr>
        <p:spPr>
          <a:xfrm>
            <a:off x="1119017" y="4008780"/>
            <a:ext cx="1284924" cy="1276437"/>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sp>
        <p:nvSpPr>
          <p:cNvPr id="21" name="Flowchart: Connector 20">
            <a:extLst>
              <a:ext uri="{FF2B5EF4-FFF2-40B4-BE49-F238E27FC236}">
                <a16:creationId xmlns:a16="http://schemas.microsoft.com/office/drawing/2014/main" id="{50D2472B-2EDB-475C-B23E-0EADDB16E050}"/>
              </a:ext>
            </a:extLst>
          </p:cNvPr>
          <p:cNvSpPr/>
          <p:nvPr/>
        </p:nvSpPr>
        <p:spPr>
          <a:xfrm>
            <a:off x="3137412" y="4011636"/>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654" name="Graphic 5474" descr="Hill scene outline">
            <a:extLst>
              <a:ext uri="{FF2B5EF4-FFF2-40B4-BE49-F238E27FC236}">
                <a16:creationId xmlns:a16="http://schemas.microsoft.com/office/drawing/2014/main" id="{EE08D862-E9F4-4F8E-B4B5-845F8AB5B1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3174" y="4263655"/>
            <a:ext cx="890112" cy="902403"/>
          </a:xfrm>
          <a:prstGeom prst="rect">
            <a:avLst/>
          </a:prstGeom>
        </p:spPr>
      </p:pic>
      <p:sp>
        <p:nvSpPr>
          <p:cNvPr id="22" name="Flowchart: Connector 21">
            <a:extLst>
              <a:ext uri="{FF2B5EF4-FFF2-40B4-BE49-F238E27FC236}">
                <a16:creationId xmlns:a16="http://schemas.microsoft.com/office/drawing/2014/main" id="{FED11513-B7CC-4359-A047-61FF6D5C27F3}"/>
              </a:ext>
            </a:extLst>
          </p:cNvPr>
          <p:cNvSpPr/>
          <p:nvPr/>
        </p:nvSpPr>
        <p:spPr>
          <a:xfrm>
            <a:off x="5332130"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0" name="Graphic 5710" descr="List outline">
            <a:extLst>
              <a:ext uri="{FF2B5EF4-FFF2-40B4-BE49-F238E27FC236}">
                <a16:creationId xmlns:a16="http://schemas.microsoft.com/office/drawing/2014/main" id="{60D50513-4F47-4E57-9836-CD2B2219BC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6641" y="3408857"/>
            <a:ext cx="857923" cy="857923"/>
          </a:xfrm>
          <a:prstGeom prst="rect">
            <a:avLst/>
          </a:prstGeom>
        </p:spPr>
      </p:pic>
      <p:sp>
        <p:nvSpPr>
          <p:cNvPr id="23" name="Flowchart: Connector 22">
            <a:extLst>
              <a:ext uri="{FF2B5EF4-FFF2-40B4-BE49-F238E27FC236}">
                <a16:creationId xmlns:a16="http://schemas.microsoft.com/office/drawing/2014/main" id="{7CFAD667-1817-4451-9914-9A20D23977B3}"/>
              </a:ext>
            </a:extLst>
          </p:cNvPr>
          <p:cNvSpPr/>
          <p:nvPr/>
        </p:nvSpPr>
        <p:spPr>
          <a:xfrm>
            <a:off x="7750798"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1" name="Graphic 5711" descr="City outline">
            <a:extLst>
              <a:ext uri="{FF2B5EF4-FFF2-40B4-BE49-F238E27FC236}">
                <a16:creationId xmlns:a16="http://schemas.microsoft.com/office/drawing/2014/main" id="{E032C55A-B073-457F-BF13-A04D3FFB43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8950" y="3405345"/>
            <a:ext cx="914400" cy="914400"/>
          </a:xfrm>
          <a:prstGeom prst="rect">
            <a:avLst/>
          </a:prstGeom>
        </p:spPr>
      </p:pic>
      <p:sp>
        <p:nvSpPr>
          <p:cNvPr id="24" name="Flowchart: Connector 23">
            <a:extLst>
              <a:ext uri="{FF2B5EF4-FFF2-40B4-BE49-F238E27FC236}">
                <a16:creationId xmlns:a16="http://schemas.microsoft.com/office/drawing/2014/main" id="{ACB6F0B4-3DAB-4438-BAA0-4B5AC8CB9093}"/>
              </a:ext>
            </a:extLst>
          </p:cNvPr>
          <p:cNvSpPr/>
          <p:nvPr/>
        </p:nvSpPr>
        <p:spPr>
          <a:xfrm>
            <a:off x="10177974"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2" name="Graphic 5712" descr="Cactus outline">
            <a:extLst>
              <a:ext uri="{FF2B5EF4-FFF2-40B4-BE49-F238E27FC236}">
                <a16:creationId xmlns:a16="http://schemas.microsoft.com/office/drawing/2014/main" id="{47E87075-D37E-4B1C-80AF-A2B794D3BA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59565" y="3449166"/>
            <a:ext cx="914400" cy="914400"/>
          </a:xfrm>
          <a:prstGeom prst="rect">
            <a:avLst/>
          </a:prstGeom>
        </p:spPr>
      </p:pic>
      <p:sp>
        <p:nvSpPr>
          <p:cNvPr id="7" name="Rectangle 6">
            <a:extLst>
              <a:ext uri="{FF2B5EF4-FFF2-40B4-BE49-F238E27FC236}">
                <a16:creationId xmlns:a16="http://schemas.microsoft.com/office/drawing/2014/main" id="{CCB12AF0-8F22-41B6-A498-AE1B46583DC4}"/>
              </a:ext>
            </a:extLst>
          </p:cNvPr>
          <p:cNvSpPr/>
          <p:nvPr/>
        </p:nvSpPr>
        <p:spPr>
          <a:xfrm>
            <a:off x="5818153" y="1848429"/>
            <a:ext cx="355263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40894" y="2614613"/>
            <a:ext cx="914400" cy="914400"/>
          </a:xfrm>
          <a:prstGeom prst="rect">
            <a:avLst/>
          </a:prstGeom>
        </p:spPr>
      </p:pic>
      <p:pic>
        <p:nvPicPr>
          <p:cNvPr id="5714" name="Graphic 5714" descr="High temperature outline">
            <a:extLst>
              <a:ext uri="{FF2B5EF4-FFF2-40B4-BE49-F238E27FC236}">
                <a16:creationId xmlns:a16="http://schemas.microsoft.com/office/drawing/2014/main" id="{0C0F7B41-50AF-4814-B519-4915D45C43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40840" y="4135284"/>
            <a:ext cx="887478" cy="945712"/>
          </a:xfrm>
          <a:prstGeom prst="rect">
            <a:avLst/>
          </a:prstGeom>
        </p:spPr>
      </p:pic>
      <p:cxnSp>
        <p:nvCxnSpPr>
          <p:cNvPr id="2" name="Straight Arrow Connector 1">
            <a:extLst>
              <a:ext uri="{FF2B5EF4-FFF2-40B4-BE49-F238E27FC236}">
                <a16:creationId xmlns:a16="http://schemas.microsoft.com/office/drawing/2014/main" id="{F1FF0F4E-61DA-43B4-B679-1CF9F076F1BF}"/>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C5171BF-8144-4673-9D99-BD7619A80AB6}"/>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Century Gothic"/>
              </a:rPr>
              <a:t>+</a:t>
            </a:r>
          </a:p>
        </p:txBody>
      </p:sp>
      <p:sp>
        <p:nvSpPr>
          <p:cNvPr id="5" name="Rectangle 4">
            <a:extLst>
              <a:ext uri="{FF2B5EF4-FFF2-40B4-BE49-F238E27FC236}">
                <a16:creationId xmlns:a16="http://schemas.microsoft.com/office/drawing/2014/main" id="{ADB2242D-D191-4D8E-8FAA-FC236A2954A7}"/>
              </a:ext>
            </a:extLst>
          </p:cNvPr>
          <p:cNvSpPr/>
          <p:nvPr/>
        </p:nvSpPr>
        <p:spPr>
          <a:xfrm>
            <a:off x="171187" y="1696017"/>
            <a:ext cx="2330828" cy="61555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tx1">
                    <a:lumMod val="75000"/>
                    <a:lumOff val="25000"/>
                  </a:schemeClr>
                </a:solidFill>
                <a:latin typeface="Century Gothic"/>
                <a:ea typeface="+mn-lt"/>
                <a:cs typeface="+mn-lt"/>
              </a:rPr>
              <a:t>Social Vulnerability </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ea typeface="+mn-lt"/>
                <a:cs typeface="+mn-lt"/>
              </a:rPr>
              <a:t>US Census Bureau</a:t>
            </a:r>
            <a:endParaRPr lang="en-US" sz="1600" dirty="0">
              <a:solidFill>
                <a:schemeClr val="tx1">
                  <a:lumMod val="75000"/>
                  <a:lumOff val="25000"/>
                </a:schemeClr>
              </a:solidFill>
              <a:latin typeface="Century Gothic"/>
            </a:endParaRPr>
          </a:p>
        </p:txBody>
      </p:sp>
      <p:cxnSp>
        <p:nvCxnSpPr>
          <p:cNvPr id="6" name="Straight Arrow Connector 5">
            <a:extLst>
              <a:ext uri="{FF2B5EF4-FFF2-40B4-BE49-F238E27FC236}">
                <a16:creationId xmlns:a16="http://schemas.microsoft.com/office/drawing/2014/main" id="{8E7B08C5-2F87-4DA3-8109-F546A2B3BD06}"/>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451122A-1768-4C2A-9B92-FC596406B7CC}"/>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4B62FC1-6EA3-4368-959B-6F2D43398E5C}"/>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Tree>
    <p:extLst>
      <p:ext uri="{BB962C8B-B14F-4D97-AF65-F5344CB8AC3E}">
        <p14:creationId xmlns:p14="http://schemas.microsoft.com/office/powerpoint/2010/main" val="266462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D94C3339-C84F-4081-9A36-7AA4DDF129E6}"/>
              </a:ext>
            </a:extLst>
          </p:cNvPr>
          <p:cNvSpPr txBox="1"/>
          <p:nvPr/>
        </p:nvSpPr>
        <p:spPr>
          <a:xfrm>
            <a:off x="284931" y="262532"/>
            <a:ext cx="556945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Social Vulnerability Index</a:t>
            </a:r>
          </a:p>
        </p:txBody>
      </p:sp>
      <p:pic>
        <p:nvPicPr>
          <p:cNvPr id="40" name="Picture 40" descr="Map&#10;&#10;Description automatically generated">
            <a:extLst>
              <a:ext uri="{FF2B5EF4-FFF2-40B4-BE49-F238E27FC236}">
                <a16:creationId xmlns:a16="http://schemas.microsoft.com/office/drawing/2014/main" id="{4E2155D1-18AD-40C4-8754-04A062904894}"/>
              </a:ext>
            </a:extLst>
          </p:cNvPr>
          <p:cNvPicPr>
            <a:picLocks noChangeAspect="1"/>
          </p:cNvPicPr>
          <p:nvPr/>
        </p:nvPicPr>
        <p:blipFill rotWithShape="1">
          <a:blip r:embed="rId3"/>
          <a:srcRect t="5310" r="240" b="181"/>
          <a:stretch/>
        </p:blipFill>
        <p:spPr>
          <a:xfrm>
            <a:off x="7528561" y="762000"/>
            <a:ext cx="4524755" cy="5640388"/>
          </a:xfrm>
          <a:prstGeom prst="rect">
            <a:avLst/>
          </a:prstGeom>
        </p:spPr>
      </p:pic>
      <p:pic>
        <p:nvPicPr>
          <p:cNvPr id="48" name="Picture 48" descr="A picture containing graphical user interface&#10;&#10;Description automatically generated">
            <a:extLst>
              <a:ext uri="{FF2B5EF4-FFF2-40B4-BE49-F238E27FC236}">
                <a16:creationId xmlns:a16="http://schemas.microsoft.com/office/drawing/2014/main" id="{0DC3ACCB-7979-4CA8-8D60-7818745AE356}"/>
              </a:ext>
            </a:extLst>
          </p:cNvPr>
          <p:cNvPicPr>
            <a:picLocks noChangeAspect="1"/>
          </p:cNvPicPr>
          <p:nvPr/>
        </p:nvPicPr>
        <p:blipFill>
          <a:blip r:embed="rId4"/>
          <a:stretch>
            <a:fillRect/>
          </a:stretch>
        </p:blipFill>
        <p:spPr>
          <a:xfrm>
            <a:off x="7666263" y="5729968"/>
            <a:ext cx="1181100" cy="394607"/>
          </a:xfrm>
          <a:prstGeom prst="rect">
            <a:avLst/>
          </a:prstGeom>
        </p:spPr>
      </p:pic>
      <p:sp>
        <p:nvSpPr>
          <p:cNvPr id="681" name="TextBox 680">
            <a:extLst>
              <a:ext uri="{FF2B5EF4-FFF2-40B4-BE49-F238E27FC236}">
                <a16:creationId xmlns:a16="http://schemas.microsoft.com/office/drawing/2014/main" id="{E2BBCA3E-F0B3-48D7-BD63-8AD9920BCDF0}"/>
              </a:ext>
            </a:extLst>
          </p:cNvPr>
          <p:cNvSpPr txBox="1"/>
          <p:nvPr/>
        </p:nvSpPr>
        <p:spPr>
          <a:xfrm>
            <a:off x="162984" y="1507068"/>
            <a:ext cx="7156450" cy="2554545"/>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endParaRPr lang="en-US" sz="1600" dirty="0">
              <a:solidFill>
                <a:schemeClr val="tx1">
                  <a:lumMod val="75000"/>
                  <a:lumOff val="25000"/>
                </a:schemeClr>
              </a:solidFill>
              <a:latin typeface="Century Gothic"/>
              <a:ea typeface="+mn-lt"/>
              <a:cs typeface="+mn-lt"/>
            </a:endParaRPr>
          </a:p>
          <a:p>
            <a:pPr lvl="1"/>
            <a:r>
              <a:rPr lang="en-US" sz="1600" dirty="0">
                <a:solidFill>
                  <a:schemeClr val="tx1">
                    <a:lumMod val="75000"/>
                    <a:lumOff val="25000"/>
                  </a:schemeClr>
                </a:solidFill>
                <a:latin typeface="Century Gothic"/>
                <a:ea typeface="+mn-lt"/>
                <a:cs typeface="+mn-lt"/>
              </a:rPr>
              <a:t>% non-white </a:t>
            </a:r>
            <a:endParaRPr lang="en-US" sz="1600" dirty="0">
              <a:solidFill>
                <a:schemeClr val="tx1">
                  <a:lumMod val="75000"/>
                  <a:lumOff val="25000"/>
                </a:schemeClr>
              </a:solidFill>
              <a:latin typeface="Century Gothic"/>
            </a:endParaRPr>
          </a:p>
          <a:p>
            <a:pPr lvl="1"/>
            <a:r>
              <a:rPr lang="en-US" sz="1600" dirty="0">
                <a:solidFill>
                  <a:schemeClr val="tx1">
                    <a:lumMod val="75000"/>
                    <a:lumOff val="25000"/>
                  </a:schemeClr>
                </a:solidFill>
                <a:latin typeface="Century Gothic"/>
                <a:ea typeface="+mn-lt"/>
                <a:cs typeface="+mn-lt"/>
              </a:rPr>
              <a:t>% 65 and older </a:t>
            </a:r>
          </a:p>
          <a:p>
            <a:pPr lvl="1"/>
            <a:r>
              <a:rPr lang="en-US" sz="1600" dirty="0">
                <a:solidFill>
                  <a:schemeClr val="tx1">
                    <a:lumMod val="75000"/>
                    <a:lumOff val="25000"/>
                  </a:schemeClr>
                </a:solidFill>
                <a:latin typeface="Century Gothic"/>
                <a:ea typeface="+mn-lt"/>
                <a:cs typeface="+mn-lt"/>
              </a:rPr>
              <a:t>% 9 and younger </a:t>
            </a:r>
          </a:p>
          <a:p>
            <a:pPr lvl="1"/>
            <a:r>
              <a:rPr lang="en-US" sz="1600" dirty="0">
                <a:solidFill>
                  <a:schemeClr val="tx1">
                    <a:lumMod val="75000"/>
                    <a:lumOff val="25000"/>
                  </a:schemeClr>
                </a:solidFill>
                <a:latin typeface="Century Gothic"/>
                <a:ea typeface="+mn-lt"/>
                <a:cs typeface="+mn-lt"/>
              </a:rPr>
              <a:t>% no vehicle </a:t>
            </a:r>
          </a:p>
          <a:p>
            <a:pPr lvl="1"/>
            <a:r>
              <a:rPr lang="en-US" sz="1600" dirty="0">
                <a:solidFill>
                  <a:schemeClr val="tx1">
                    <a:lumMod val="75000"/>
                    <a:lumOff val="25000"/>
                  </a:schemeClr>
                </a:solidFill>
                <a:latin typeface="Century Gothic"/>
                <a:ea typeface="+mn-lt"/>
                <a:cs typeface="+mn-lt"/>
              </a:rPr>
              <a:t>% income below poverty line </a:t>
            </a:r>
          </a:p>
          <a:p>
            <a:pPr lvl="1"/>
            <a:r>
              <a:rPr lang="en-US" sz="1600" dirty="0">
                <a:solidFill>
                  <a:schemeClr val="tx1">
                    <a:lumMod val="75000"/>
                    <a:lumOff val="25000"/>
                  </a:schemeClr>
                </a:solidFill>
                <a:latin typeface="Century Gothic"/>
                <a:ea typeface="+mn-lt"/>
                <a:cs typeface="+mn-lt"/>
              </a:rPr>
              <a:t>% no high school diploma </a:t>
            </a:r>
          </a:p>
          <a:p>
            <a:pPr lvl="1"/>
            <a:r>
              <a:rPr lang="en-US" sz="1600" dirty="0">
                <a:solidFill>
                  <a:schemeClr val="tx1">
                    <a:lumMod val="75000"/>
                    <a:lumOff val="25000"/>
                  </a:schemeClr>
                </a:solidFill>
                <a:latin typeface="Century Gothic"/>
                <a:ea typeface="+mn-lt"/>
                <a:cs typeface="+mn-lt"/>
              </a:rPr>
              <a:t>% living in crowded homes </a:t>
            </a:r>
          </a:p>
          <a:p>
            <a:pPr lvl="1"/>
            <a:r>
              <a:rPr lang="en-US" sz="1600" dirty="0">
                <a:solidFill>
                  <a:schemeClr val="tx1">
                    <a:lumMod val="75000"/>
                    <a:lumOff val="25000"/>
                  </a:schemeClr>
                </a:solidFill>
                <a:latin typeface="Century Gothic"/>
                <a:ea typeface="+mn-lt"/>
                <a:cs typeface="+mn-lt"/>
              </a:rPr>
              <a:t>% unemployed </a:t>
            </a:r>
          </a:p>
          <a:p>
            <a:pPr lvl="1"/>
            <a:r>
              <a:rPr lang="en-US" sz="1600" dirty="0">
                <a:solidFill>
                  <a:schemeClr val="tx1">
                    <a:lumMod val="75000"/>
                    <a:lumOff val="25000"/>
                  </a:schemeClr>
                </a:solidFill>
                <a:latin typeface="Century Gothic"/>
                <a:ea typeface="+mn-lt"/>
                <a:cs typeface="+mn-lt"/>
              </a:rPr>
              <a:t>Per capita income</a:t>
            </a:r>
          </a:p>
        </p:txBody>
      </p:sp>
      <p:sp>
        <p:nvSpPr>
          <p:cNvPr id="682" name="TextBox 681">
            <a:extLst>
              <a:ext uri="{FF2B5EF4-FFF2-40B4-BE49-F238E27FC236}">
                <a16:creationId xmlns:a16="http://schemas.microsoft.com/office/drawing/2014/main" id="{8B262C83-4613-438E-8830-CDA30C32DF89}"/>
              </a:ext>
            </a:extLst>
          </p:cNvPr>
          <p:cNvSpPr txBox="1"/>
          <p:nvPr/>
        </p:nvSpPr>
        <p:spPr>
          <a:xfrm>
            <a:off x="157693" y="4327525"/>
            <a:ext cx="7167032" cy="83099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solidFill>
                <a:schemeClr val="tx1">
                  <a:lumMod val="75000"/>
                  <a:lumOff val="25000"/>
                </a:schemeClr>
              </a:solidFill>
              <a:latin typeface="Century Gothic"/>
              <a:ea typeface="+mn-lt"/>
              <a:cs typeface="+mn-lt"/>
            </a:endParaRPr>
          </a:p>
          <a:p>
            <a:r>
              <a:rPr lang="en-US" sz="1600" dirty="0">
                <a:solidFill>
                  <a:schemeClr val="tx1">
                    <a:lumMod val="75000"/>
                    <a:lumOff val="25000"/>
                  </a:schemeClr>
                </a:solidFill>
                <a:latin typeface="Century Gothic"/>
                <a:ea typeface="+mn-lt"/>
                <a:cs typeface="+mn-lt"/>
              </a:rPr>
              <a:t>       Percentile Rank normalized by population size </a:t>
            </a:r>
            <a:endParaRPr lang="en-US" sz="1600" dirty="0">
              <a:solidFill>
                <a:schemeClr val="tx1">
                  <a:lumMod val="75000"/>
                  <a:lumOff val="25000"/>
                </a:schemeClr>
              </a:solidFill>
              <a:latin typeface="Century Gothic"/>
            </a:endParaRPr>
          </a:p>
          <a:p>
            <a:r>
              <a:rPr lang="en-US" sz="1600" dirty="0">
                <a:solidFill>
                  <a:schemeClr val="tx1">
                    <a:lumMod val="75000"/>
                    <a:lumOff val="25000"/>
                  </a:schemeClr>
                </a:solidFill>
                <a:latin typeface="Century Gothic"/>
                <a:ea typeface="+mn-lt"/>
                <a:cs typeface="+mn-lt"/>
              </a:rPr>
              <a:t>       Average of Percentile Rank </a:t>
            </a:r>
            <a:endParaRPr lang="en-US" sz="1600" dirty="0">
              <a:solidFill>
                <a:schemeClr val="tx1">
                  <a:lumMod val="75000"/>
                  <a:lumOff val="25000"/>
                </a:schemeClr>
              </a:solidFill>
            </a:endParaRPr>
          </a:p>
        </p:txBody>
      </p:sp>
      <p:sp>
        <p:nvSpPr>
          <p:cNvPr id="683" name="TextBox 682">
            <a:extLst>
              <a:ext uri="{FF2B5EF4-FFF2-40B4-BE49-F238E27FC236}">
                <a16:creationId xmlns:a16="http://schemas.microsoft.com/office/drawing/2014/main" id="{A99CFB7F-FD42-4CFE-B385-5B21E68841BB}"/>
              </a:ext>
            </a:extLst>
          </p:cNvPr>
          <p:cNvSpPr txBox="1"/>
          <p:nvPr/>
        </p:nvSpPr>
        <p:spPr>
          <a:xfrm>
            <a:off x="162983" y="5634567"/>
            <a:ext cx="7156449" cy="584775"/>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      Higher SVI Score = More Vulnerable to Heat</a:t>
            </a:r>
            <a:endParaRPr lang="en-US" sz="1600" dirty="0">
              <a:solidFill>
                <a:schemeClr val="tx1">
                  <a:lumMod val="75000"/>
                  <a:lumOff val="25000"/>
                </a:schemeClr>
              </a:solidFill>
              <a:cs typeface="Calibri"/>
            </a:endParaRPr>
          </a:p>
        </p:txBody>
      </p:sp>
      <p:sp>
        <p:nvSpPr>
          <p:cNvPr id="684" name="TextBox 683">
            <a:extLst>
              <a:ext uri="{FF2B5EF4-FFF2-40B4-BE49-F238E27FC236}">
                <a16:creationId xmlns:a16="http://schemas.microsoft.com/office/drawing/2014/main" id="{6DEE1993-983A-4E58-A233-9E72D396C584}"/>
              </a:ext>
            </a:extLst>
          </p:cNvPr>
          <p:cNvSpPr txBox="1"/>
          <p:nvPr/>
        </p:nvSpPr>
        <p:spPr>
          <a:xfrm>
            <a:off x="445367" y="1319934"/>
            <a:ext cx="658494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2019 American Community 5 Year Survey – Block Groups</a:t>
            </a:r>
          </a:p>
        </p:txBody>
      </p:sp>
      <p:sp>
        <p:nvSpPr>
          <p:cNvPr id="685" name="TextBox 684">
            <a:extLst>
              <a:ext uri="{FF2B5EF4-FFF2-40B4-BE49-F238E27FC236}">
                <a16:creationId xmlns:a16="http://schemas.microsoft.com/office/drawing/2014/main" id="{F76A09A7-31AE-4041-8346-7AFA0E9C21F7}"/>
              </a:ext>
            </a:extLst>
          </p:cNvPr>
          <p:cNvSpPr txBox="1"/>
          <p:nvPr/>
        </p:nvSpPr>
        <p:spPr>
          <a:xfrm>
            <a:off x="445367" y="4144241"/>
            <a:ext cx="274320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Statistical Analysis R</a:t>
            </a:r>
          </a:p>
        </p:txBody>
      </p:sp>
      <p:sp>
        <p:nvSpPr>
          <p:cNvPr id="686" name="TextBox 685">
            <a:extLst>
              <a:ext uri="{FF2B5EF4-FFF2-40B4-BE49-F238E27FC236}">
                <a16:creationId xmlns:a16="http://schemas.microsoft.com/office/drawing/2014/main" id="{F46F5044-4DC5-44D2-A67C-C3E50ECAAB8A}"/>
              </a:ext>
            </a:extLst>
          </p:cNvPr>
          <p:cNvSpPr txBox="1"/>
          <p:nvPr/>
        </p:nvSpPr>
        <p:spPr>
          <a:xfrm>
            <a:off x="445367" y="5450320"/>
            <a:ext cx="302895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Social Vulnerability Index</a:t>
            </a:r>
          </a:p>
        </p:txBody>
      </p:sp>
      <p:sp>
        <p:nvSpPr>
          <p:cNvPr id="6" name="Flowchart: Connector 5">
            <a:extLst>
              <a:ext uri="{FF2B5EF4-FFF2-40B4-BE49-F238E27FC236}">
                <a16:creationId xmlns:a16="http://schemas.microsoft.com/office/drawing/2014/main" id="{DA40119E-50D4-48B2-AE68-D7ACD0A38E63}"/>
              </a:ext>
            </a:extLst>
          </p:cNvPr>
          <p:cNvSpPr/>
          <p:nvPr/>
        </p:nvSpPr>
        <p:spPr>
          <a:xfrm>
            <a:off x="11569303" y="98995"/>
            <a:ext cx="495711" cy="487223"/>
          </a:xfrm>
          <a:prstGeom prst="flowChartConnector">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7" name="Graphic 5713" descr="Group success outline">
            <a:extLst>
              <a:ext uri="{FF2B5EF4-FFF2-40B4-BE49-F238E27FC236}">
                <a16:creationId xmlns:a16="http://schemas.microsoft.com/office/drawing/2014/main" id="{736ADB05-3F42-43F3-9108-41466903EB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27698" y="159474"/>
            <a:ext cx="387176" cy="359963"/>
          </a:xfrm>
          <a:prstGeom prst="rect">
            <a:avLst/>
          </a:prstGeom>
        </p:spPr>
      </p:pic>
      <p:sp>
        <p:nvSpPr>
          <p:cNvPr id="15" name="TextBox 14">
            <a:extLst>
              <a:ext uri="{FF2B5EF4-FFF2-40B4-BE49-F238E27FC236}">
                <a16:creationId xmlns:a16="http://schemas.microsoft.com/office/drawing/2014/main" id="{DA562A39-5B74-4A43-9423-C7D10B5877A7}"/>
              </a:ext>
            </a:extLst>
          </p:cNvPr>
          <p:cNvSpPr txBox="1"/>
          <p:nvPr/>
        </p:nvSpPr>
        <p:spPr>
          <a:xfrm>
            <a:off x="7763990" y="466315"/>
            <a:ext cx="3755173" cy="369332"/>
          </a:xfrm>
          <a:prstGeom prst="rect">
            <a:avLst/>
          </a:prstGeom>
          <a:noFill/>
        </p:spPr>
        <p:txBody>
          <a:bodyPr wrap="square">
            <a:spAutoFit/>
          </a:bodyPr>
          <a:lstStyle/>
          <a:p>
            <a:pPr algn="ctr"/>
            <a:r>
              <a:rPr lang="en-US" sz="1800" b="1" dirty="0">
                <a:solidFill>
                  <a:schemeClr val="tx1">
                    <a:lumMod val="75000"/>
                    <a:lumOff val="25000"/>
                  </a:schemeClr>
                </a:solidFill>
                <a:latin typeface="Century Gothic"/>
                <a:ea typeface="+mn-lt"/>
                <a:cs typeface="+mn-lt"/>
              </a:rPr>
              <a:t>Social Vulnerability Index</a:t>
            </a:r>
            <a:endParaRPr lang="en-US" b="1" dirty="0"/>
          </a:p>
        </p:txBody>
      </p:sp>
    </p:spTree>
    <p:extLst>
      <p:ext uri="{BB962C8B-B14F-4D97-AF65-F5344CB8AC3E}">
        <p14:creationId xmlns:p14="http://schemas.microsoft.com/office/powerpoint/2010/main" val="1276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8EC981-91EF-47AA-9FF7-3482F8C43AF9}"/>
              </a:ext>
            </a:extLst>
          </p:cNvPr>
          <p:cNvSpPr txBox="1"/>
          <p:nvPr/>
        </p:nvSpPr>
        <p:spPr>
          <a:xfrm>
            <a:off x="8418284" y="4873354"/>
            <a:ext cx="3237346" cy="120032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Highest Score: 0.88 </a:t>
            </a:r>
          </a:p>
          <a:p>
            <a:r>
              <a:rPr lang="en-US" dirty="0">
                <a:solidFill>
                  <a:schemeClr val="tx1">
                    <a:lumMod val="75000"/>
                    <a:lumOff val="25000"/>
                  </a:schemeClr>
                </a:solidFill>
                <a:latin typeface="Century Gothic"/>
                <a:cs typeface="Calibri"/>
              </a:rPr>
              <a:t>Lowest Score: 0</a:t>
            </a:r>
          </a:p>
          <a:p>
            <a:r>
              <a:rPr lang="en-US" dirty="0">
                <a:solidFill>
                  <a:schemeClr val="tx1">
                    <a:lumMod val="75000"/>
                    <a:lumOff val="25000"/>
                  </a:schemeClr>
                </a:solidFill>
                <a:latin typeface="Century Gothic"/>
                <a:cs typeface="Calibri"/>
              </a:rPr>
              <a:t>Average: 0.4</a:t>
            </a:r>
          </a:p>
          <a:p>
            <a:r>
              <a:rPr lang="en-US" dirty="0">
                <a:solidFill>
                  <a:schemeClr val="tx1">
                    <a:lumMod val="75000"/>
                    <a:lumOff val="25000"/>
                  </a:schemeClr>
                </a:solidFill>
                <a:latin typeface="Century Gothic"/>
                <a:cs typeface="Calibri"/>
              </a:rPr>
              <a:t>Standard Deviation: 0.24</a:t>
            </a:r>
          </a:p>
        </p:txBody>
      </p:sp>
      <p:pic>
        <p:nvPicPr>
          <p:cNvPr id="5" name="Picture 5">
            <a:extLst>
              <a:ext uri="{FF2B5EF4-FFF2-40B4-BE49-F238E27FC236}">
                <a16:creationId xmlns:a16="http://schemas.microsoft.com/office/drawing/2014/main" id="{0629C7BA-6C5D-4C05-8C60-B51A3C7FD8B6}"/>
              </a:ext>
            </a:extLst>
          </p:cNvPr>
          <p:cNvPicPr>
            <a:picLocks noChangeAspect="1"/>
          </p:cNvPicPr>
          <p:nvPr/>
        </p:nvPicPr>
        <p:blipFill>
          <a:blip r:embed="rId3"/>
          <a:stretch>
            <a:fillRect/>
          </a:stretch>
        </p:blipFill>
        <p:spPr>
          <a:xfrm>
            <a:off x="311704" y="1412903"/>
            <a:ext cx="7508780" cy="2783019"/>
          </a:xfrm>
          <a:prstGeom prst="rect">
            <a:avLst/>
          </a:prstGeom>
        </p:spPr>
      </p:pic>
      <p:sp>
        <p:nvSpPr>
          <p:cNvPr id="21" name="Flowchart: Connector 20">
            <a:extLst>
              <a:ext uri="{FF2B5EF4-FFF2-40B4-BE49-F238E27FC236}">
                <a16:creationId xmlns:a16="http://schemas.microsoft.com/office/drawing/2014/main" id="{D8F6A772-2074-4330-A686-E7D0B9430B53}"/>
              </a:ext>
            </a:extLst>
          </p:cNvPr>
          <p:cNvSpPr/>
          <p:nvPr/>
        </p:nvSpPr>
        <p:spPr>
          <a:xfrm>
            <a:off x="11569303" y="98995"/>
            <a:ext cx="495711" cy="487223"/>
          </a:xfrm>
          <a:prstGeom prst="flowChartConnector">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7" name="Graphic 5713" descr="Group success outline">
            <a:extLst>
              <a:ext uri="{FF2B5EF4-FFF2-40B4-BE49-F238E27FC236}">
                <a16:creationId xmlns:a16="http://schemas.microsoft.com/office/drawing/2014/main" id="{60AB2B36-E037-487D-9E88-40EE656079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27698" y="159474"/>
            <a:ext cx="387176" cy="359963"/>
          </a:xfrm>
          <a:prstGeom prst="rect">
            <a:avLst/>
          </a:prstGeom>
        </p:spPr>
      </p:pic>
      <p:pic>
        <p:nvPicPr>
          <p:cNvPr id="2" name="Picture 5" descr="Chart, histogram&#10;&#10;Description automatically generated">
            <a:extLst>
              <a:ext uri="{FF2B5EF4-FFF2-40B4-BE49-F238E27FC236}">
                <a16:creationId xmlns:a16="http://schemas.microsoft.com/office/drawing/2014/main" id="{6A45BDC5-3436-4064-9E3C-16FAB474B0B9}"/>
              </a:ext>
            </a:extLst>
          </p:cNvPr>
          <p:cNvPicPr>
            <a:picLocks noChangeAspect="1"/>
          </p:cNvPicPr>
          <p:nvPr/>
        </p:nvPicPr>
        <p:blipFill rotWithShape="1">
          <a:blip r:embed="rId6"/>
          <a:srcRect l="11788" t="649" r="-462" b="8766"/>
          <a:stretch/>
        </p:blipFill>
        <p:spPr>
          <a:xfrm>
            <a:off x="8478837" y="1889770"/>
            <a:ext cx="3583816" cy="2232586"/>
          </a:xfrm>
          <a:prstGeom prst="rect">
            <a:avLst/>
          </a:prstGeom>
        </p:spPr>
      </p:pic>
      <p:sp>
        <p:nvSpPr>
          <p:cNvPr id="14" name="TextBox 13">
            <a:extLst>
              <a:ext uri="{FF2B5EF4-FFF2-40B4-BE49-F238E27FC236}">
                <a16:creationId xmlns:a16="http://schemas.microsoft.com/office/drawing/2014/main" id="{4F5A26A5-310A-4C11-9BED-08FACDDB4A91}"/>
              </a:ext>
            </a:extLst>
          </p:cNvPr>
          <p:cNvSpPr txBox="1"/>
          <p:nvPr/>
        </p:nvSpPr>
        <p:spPr>
          <a:xfrm>
            <a:off x="9921720" y="4283560"/>
            <a:ext cx="582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SVI</a:t>
            </a:r>
            <a:endParaRPr lang="en-US" sz="1400" dirty="0">
              <a:cs typeface="Calibri"/>
            </a:endParaRPr>
          </a:p>
        </p:txBody>
      </p:sp>
      <p:sp>
        <p:nvSpPr>
          <p:cNvPr id="16" name="TextBox 15">
            <a:extLst>
              <a:ext uri="{FF2B5EF4-FFF2-40B4-BE49-F238E27FC236}">
                <a16:creationId xmlns:a16="http://schemas.microsoft.com/office/drawing/2014/main" id="{544708CE-7099-4C84-914A-7A25DF5E0DF7}"/>
              </a:ext>
            </a:extLst>
          </p:cNvPr>
          <p:cNvSpPr txBox="1"/>
          <p:nvPr/>
        </p:nvSpPr>
        <p:spPr>
          <a:xfrm rot="16200000">
            <a:off x="7393801" y="2822204"/>
            <a:ext cx="14375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Century Gothic"/>
                <a:cs typeface="Calibri"/>
              </a:rPr>
              <a:t>Ffrequency</a:t>
            </a:r>
            <a:endParaRPr lang="en-US" sz="1400" dirty="0"/>
          </a:p>
        </p:txBody>
      </p:sp>
      <p:sp>
        <p:nvSpPr>
          <p:cNvPr id="18" name="TextBox 17">
            <a:extLst>
              <a:ext uri="{FF2B5EF4-FFF2-40B4-BE49-F238E27FC236}">
                <a16:creationId xmlns:a16="http://schemas.microsoft.com/office/drawing/2014/main" id="{105CB37C-C615-4829-BDC6-2622548F4B11}"/>
              </a:ext>
            </a:extLst>
          </p:cNvPr>
          <p:cNvSpPr txBox="1"/>
          <p:nvPr/>
        </p:nvSpPr>
        <p:spPr>
          <a:xfrm>
            <a:off x="8661871" y="1246092"/>
            <a:ext cx="26628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cs typeface="Calibri"/>
              </a:rPr>
              <a:t>Distribution of SVI among block groups</a:t>
            </a:r>
            <a:endParaRPr lang="en-US" b="1" dirty="0">
              <a:cs typeface="Calibri"/>
            </a:endParaRPr>
          </a:p>
        </p:txBody>
      </p:sp>
      <p:pic>
        <p:nvPicPr>
          <p:cNvPr id="6" name="Picture 7" descr="A picture containing sky, grass, outdoor, tree&#10;&#10;Description automatically generated">
            <a:extLst>
              <a:ext uri="{FF2B5EF4-FFF2-40B4-BE49-F238E27FC236}">
                <a16:creationId xmlns:a16="http://schemas.microsoft.com/office/drawing/2014/main" id="{3C322CE2-77A8-4E62-BCB2-35DF8AF76BD1}"/>
              </a:ext>
            </a:extLst>
          </p:cNvPr>
          <p:cNvPicPr>
            <a:picLocks noChangeAspect="1"/>
          </p:cNvPicPr>
          <p:nvPr/>
        </p:nvPicPr>
        <p:blipFill>
          <a:blip r:embed="rId7"/>
          <a:stretch>
            <a:fillRect/>
          </a:stretch>
        </p:blipFill>
        <p:spPr>
          <a:xfrm>
            <a:off x="311149" y="3994924"/>
            <a:ext cx="7505700" cy="2543214"/>
          </a:xfrm>
          <a:prstGeom prst="rect">
            <a:avLst/>
          </a:prstGeom>
        </p:spPr>
      </p:pic>
      <p:sp>
        <p:nvSpPr>
          <p:cNvPr id="8" name="TextBox 7">
            <a:extLst>
              <a:ext uri="{FF2B5EF4-FFF2-40B4-BE49-F238E27FC236}">
                <a16:creationId xmlns:a16="http://schemas.microsoft.com/office/drawing/2014/main" id="{45515DA6-D8CD-4EBF-A21B-C1ABE27EE949}"/>
              </a:ext>
            </a:extLst>
          </p:cNvPr>
          <p:cNvSpPr txBox="1"/>
          <p:nvPr/>
        </p:nvSpPr>
        <p:spPr>
          <a:xfrm>
            <a:off x="8232775" y="3931076"/>
            <a:ext cx="2825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panose="020B0502020202020204" pitchFamily="34" charset="0"/>
                <a:ea typeface="Calibri"/>
                <a:cs typeface="Calibri"/>
              </a:rPr>
              <a:t>0</a:t>
            </a:r>
          </a:p>
        </p:txBody>
      </p:sp>
      <p:sp>
        <p:nvSpPr>
          <p:cNvPr id="15" name="TextBox 14">
            <a:extLst>
              <a:ext uri="{FF2B5EF4-FFF2-40B4-BE49-F238E27FC236}">
                <a16:creationId xmlns:a16="http://schemas.microsoft.com/office/drawing/2014/main" id="{BA2690C7-9936-444F-A282-6155B06EC2C1}"/>
              </a:ext>
            </a:extLst>
          </p:cNvPr>
          <p:cNvSpPr txBox="1"/>
          <p:nvPr/>
        </p:nvSpPr>
        <p:spPr>
          <a:xfrm>
            <a:off x="8447087" y="4105701"/>
            <a:ext cx="457200" cy="182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panose="020B0502020202020204" pitchFamily="34" charset="0"/>
                <a:ea typeface="Calibri"/>
                <a:cs typeface="Calibri"/>
              </a:rPr>
              <a:t>0.0</a:t>
            </a:r>
          </a:p>
        </p:txBody>
      </p:sp>
      <p:sp>
        <p:nvSpPr>
          <p:cNvPr id="19" name="TextBox 1">
            <a:extLst>
              <a:ext uri="{FF2B5EF4-FFF2-40B4-BE49-F238E27FC236}">
                <a16:creationId xmlns:a16="http://schemas.microsoft.com/office/drawing/2014/main" id="{5F18A1CB-D965-4F03-9329-2C9C7CF1E704}"/>
              </a:ext>
            </a:extLst>
          </p:cNvPr>
          <p:cNvSpPr txBox="1"/>
          <p:nvPr/>
        </p:nvSpPr>
        <p:spPr>
          <a:xfrm>
            <a:off x="8193087" y="3502451"/>
            <a:ext cx="37782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20</a:t>
            </a:r>
          </a:p>
        </p:txBody>
      </p:sp>
      <p:sp>
        <p:nvSpPr>
          <p:cNvPr id="20" name="TextBox 1">
            <a:extLst>
              <a:ext uri="{FF2B5EF4-FFF2-40B4-BE49-F238E27FC236}">
                <a16:creationId xmlns:a16="http://schemas.microsoft.com/office/drawing/2014/main" id="{B48532BC-E4F1-40C7-BB0F-6A0C80DD860E}"/>
              </a:ext>
            </a:extLst>
          </p:cNvPr>
          <p:cNvSpPr txBox="1"/>
          <p:nvPr/>
        </p:nvSpPr>
        <p:spPr>
          <a:xfrm>
            <a:off x="8193086" y="3105576"/>
            <a:ext cx="37782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40</a:t>
            </a:r>
          </a:p>
        </p:txBody>
      </p:sp>
      <p:sp>
        <p:nvSpPr>
          <p:cNvPr id="22" name="TextBox 1">
            <a:extLst>
              <a:ext uri="{FF2B5EF4-FFF2-40B4-BE49-F238E27FC236}">
                <a16:creationId xmlns:a16="http://schemas.microsoft.com/office/drawing/2014/main" id="{12D0E82F-082F-4C05-AE12-714553AF97AB}"/>
              </a:ext>
            </a:extLst>
          </p:cNvPr>
          <p:cNvSpPr txBox="1"/>
          <p:nvPr/>
        </p:nvSpPr>
        <p:spPr>
          <a:xfrm>
            <a:off x="8193085" y="2676951"/>
            <a:ext cx="37782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60</a:t>
            </a:r>
          </a:p>
        </p:txBody>
      </p:sp>
      <p:sp>
        <p:nvSpPr>
          <p:cNvPr id="23" name="TextBox 1">
            <a:extLst>
              <a:ext uri="{FF2B5EF4-FFF2-40B4-BE49-F238E27FC236}">
                <a16:creationId xmlns:a16="http://schemas.microsoft.com/office/drawing/2014/main" id="{DB7C7A7E-7516-4442-A0DA-2B5BC6A58C7B}"/>
              </a:ext>
            </a:extLst>
          </p:cNvPr>
          <p:cNvSpPr txBox="1"/>
          <p:nvPr/>
        </p:nvSpPr>
        <p:spPr>
          <a:xfrm>
            <a:off x="8201023" y="2256263"/>
            <a:ext cx="37782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80</a:t>
            </a:r>
          </a:p>
        </p:txBody>
      </p:sp>
      <p:sp>
        <p:nvSpPr>
          <p:cNvPr id="24" name="TextBox 1">
            <a:extLst>
              <a:ext uri="{FF2B5EF4-FFF2-40B4-BE49-F238E27FC236}">
                <a16:creationId xmlns:a16="http://schemas.microsoft.com/office/drawing/2014/main" id="{F965ECD9-4118-4D92-823E-56747E04CBEB}"/>
              </a:ext>
            </a:extLst>
          </p:cNvPr>
          <p:cNvSpPr txBox="1"/>
          <p:nvPr/>
        </p:nvSpPr>
        <p:spPr>
          <a:xfrm>
            <a:off x="9145588" y="4105701"/>
            <a:ext cx="457200" cy="1828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0.2</a:t>
            </a:r>
          </a:p>
        </p:txBody>
      </p:sp>
      <p:sp>
        <p:nvSpPr>
          <p:cNvPr id="25" name="TextBox 1">
            <a:extLst>
              <a:ext uri="{FF2B5EF4-FFF2-40B4-BE49-F238E27FC236}">
                <a16:creationId xmlns:a16="http://schemas.microsoft.com/office/drawing/2014/main" id="{575480BE-1D38-47FE-BCD2-BAB7CBA9F85B}"/>
              </a:ext>
            </a:extLst>
          </p:cNvPr>
          <p:cNvSpPr txBox="1"/>
          <p:nvPr/>
        </p:nvSpPr>
        <p:spPr>
          <a:xfrm>
            <a:off x="9764712" y="4105701"/>
            <a:ext cx="457200" cy="1828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0.4</a:t>
            </a:r>
          </a:p>
        </p:txBody>
      </p:sp>
      <p:sp>
        <p:nvSpPr>
          <p:cNvPr id="26" name="TextBox 1">
            <a:extLst>
              <a:ext uri="{FF2B5EF4-FFF2-40B4-BE49-F238E27FC236}">
                <a16:creationId xmlns:a16="http://schemas.microsoft.com/office/drawing/2014/main" id="{575480BE-1D38-47FE-BCD2-BAB7CBA9F85B}"/>
              </a:ext>
            </a:extLst>
          </p:cNvPr>
          <p:cNvSpPr txBox="1"/>
          <p:nvPr/>
        </p:nvSpPr>
        <p:spPr>
          <a:xfrm>
            <a:off x="10399712" y="4105701"/>
            <a:ext cx="457200" cy="1828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0.6</a:t>
            </a:r>
          </a:p>
        </p:txBody>
      </p:sp>
      <p:sp>
        <p:nvSpPr>
          <p:cNvPr id="27" name="TextBox 1">
            <a:extLst>
              <a:ext uri="{FF2B5EF4-FFF2-40B4-BE49-F238E27FC236}">
                <a16:creationId xmlns:a16="http://schemas.microsoft.com/office/drawing/2014/main" id="{54B415E7-BB1B-4272-826E-37F61E04C8F8}"/>
              </a:ext>
            </a:extLst>
          </p:cNvPr>
          <p:cNvSpPr txBox="1"/>
          <p:nvPr/>
        </p:nvSpPr>
        <p:spPr>
          <a:xfrm>
            <a:off x="11058525" y="4105701"/>
            <a:ext cx="457200" cy="1828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ea typeface="Calibri"/>
                <a:cs typeface="Calibri"/>
              </a:rPr>
              <a:t>0.8</a:t>
            </a:r>
          </a:p>
        </p:txBody>
      </p:sp>
      <p:sp>
        <p:nvSpPr>
          <p:cNvPr id="7" name="TextBox 6">
            <a:extLst>
              <a:ext uri="{FF2B5EF4-FFF2-40B4-BE49-F238E27FC236}">
                <a16:creationId xmlns:a16="http://schemas.microsoft.com/office/drawing/2014/main" id="{B0F527A3-303F-4E23-BD3B-D6A932D13EDB}"/>
              </a:ext>
            </a:extLst>
          </p:cNvPr>
          <p:cNvSpPr txBox="1"/>
          <p:nvPr/>
        </p:nvSpPr>
        <p:spPr>
          <a:xfrm>
            <a:off x="307514" y="6294475"/>
            <a:ext cx="44605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3F3F3F"/>
                </a:solidFill>
                <a:latin typeface="Century Gothic"/>
              </a:rPr>
              <a:t>Image Credit: Google Street View</a:t>
            </a:r>
          </a:p>
        </p:txBody>
      </p:sp>
      <p:sp>
        <p:nvSpPr>
          <p:cNvPr id="28" name="TextBox 1">
            <a:extLst>
              <a:ext uri="{FF2B5EF4-FFF2-40B4-BE49-F238E27FC236}">
                <a16:creationId xmlns:a16="http://schemas.microsoft.com/office/drawing/2014/main" id="{DF4D573A-4811-48E9-B7E6-92F783EF545E}"/>
              </a:ext>
            </a:extLst>
          </p:cNvPr>
          <p:cNvSpPr txBox="1"/>
          <p:nvPr/>
        </p:nvSpPr>
        <p:spPr>
          <a:xfrm>
            <a:off x="284931" y="262532"/>
            <a:ext cx="674033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Social Vulnerability Index Results</a:t>
            </a:r>
          </a:p>
        </p:txBody>
      </p:sp>
    </p:spTree>
    <p:extLst>
      <p:ext uri="{BB962C8B-B14F-4D97-AF65-F5344CB8AC3E}">
        <p14:creationId xmlns:p14="http://schemas.microsoft.com/office/powerpoint/2010/main" val="1956518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B1C025A1-DF45-46F1-A0FB-5BF2B74F549A}"/>
              </a:ext>
            </a:extLst>
          </p:cNvPr>
          <p:cNvSpPr/>
          <p:nvPr/>
        </p:nvSpPr>
        <p:spPr>
          <a:xfrm>
            <a:off x="1113350"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sp>
        <p:nvSpPr>
          <p:cNvPr id="21" name="Flowchart: Connector 20">
            <a:extLst>
              <a:ext uri="{FF2B5EF4-FFF2-40B4-BE49-F238E27FC236}">
                <a16:creationId xmlns:a16="http://schemas.microsoft.com/office/drawing/2014/main" id="{50D2472B-2EDB-475C-B23E-0EADDB16E050}"/>
              </a:ext>
            </a:extLst>
          </p:cNvPr>
          <p:cNvSpPr/>
          <p:nvPr/>
        </p:nvSpPr>
        <p:spPr>
          <a:xfrm>
            <a:off x="3137412" y="4011636"/>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sp>
        <p:nvSpPr>
          <p:cNvPr id="22" name="Flowchart: Connector 21">
            <a:extLst>
              <a:ext uri="{FF2B5EF4-FFF2-40B4-BE49-F238E27FC236}">
                <a16:creationId xmlns:a16="http://schemas.microsoft.com/office/drawing/2014/main" id="{FED11513-B7CC-4359-A047-61FF6D5C27F3}"/>
              </a:ext>
            </a:extLst>
          </p:cNvPr>
          <p:cNvSpPr/>
          <p:nvPr/>
        </p:nvSpPr>
        <p:spPr>
          <a:xfrm>
            <a:off x="5332130"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0" name="Graphic 5710" descr="List outline">
            <a:extLst>
              <a:ext uri="{FF2B5EF4-FFF2-40B4-BE49-F238E27FC236}">
                <a16:creationId xmlns:a16="http://schemas.microsoft.com/office/drawing/2014/main" id="{60D50513-4F47-4E57-9836-CD2B2219B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641" y="3408857"/>
            <a:ext cx="857923" cy="857923"/>
          </a:xfrm>
          <a:prstGeom prst="rect">
            <a:avLst/>
          </a:prstGeom>
        </p:spPr>
      </p:pic>
      <p:sp>
        <p:nvSpPr>
          <p:cNvPr id="23" name="Flowchart: Connector 22">
            <a:extLst>
              <a:ext uri="{FF2B5EF4-FFF2-40B4-BE49-F238E27FC236}">
                <a16:creationId xmlns:a16="http://schemas.microsoft.com/office/drawing/2014/main" id="{7CFAD667-1817-4451-9914-9A20D23977B3}"/>
              </a:ext>
            </a:extLst>
          </p:cNvPr>
          <p:cNvSpPr/>
          <p:nvPr/>
        </p:nvSpPr>
        <p:spPr>
          <a:xfrm>
            <a:off x="7750798"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1" name="Graphic 5711" descr="City outline">
            <a:extLst>
              <a:ext uri="{FF2B5EF4-FFF2-40B4-BE49-F238E27FC236}">
                <a16:creationId xmlns:a16="http://schemas.microsoft.com/office/drawing/2014/main" id="{E032C55A-B073-457F-BF13-A04D3FFB4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8950" y="3405345"/>
            <a:ext cx="914400" cy="914400"/>
          </a:xfrm>
          <a:prstGeom prst="rect">
            <a:avLst/>
          </a:prstGeom>
        </p:spPr>
      </p:pic>
      <p:sp>
        <p:nvSpPr>
          <p:cNvPr id="24" name="Flowchart: Connector 23">
            <a:extLst>
              <a:ext uri="{FF2B5EF4-FFF2-40B4-BE49-F238E27FC236}">
                <a16:creationId xmlns:a16="http://schemas.microsoft.com/office/drawing/2014/main" id="{ACB6F0B4-3DAB-4438-BAA0-4B5AC8CB9093}"/>
              </a:ext>
            </a:extLst>
          </p:cNvPr>
          <p:cNvSpPr/>
          <p:nvPr/>
        </p:nvSpPr>
        <p:spPr>
          <a:xfrm>
            <a:off x="10177974"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2" name="Graphic 5712" descr="Cactus outline">
            <a:extLst>
              <a:ext uri="{FF2B5EF4-FFF2-40B4-BE49-F238E27FC236}">
                <a16:creationId xmlns:a16="http://schemas.microsoft.com/office/drawing/2014/main" id="{47E87075-D37E-4B1C-80AF-A2B794D3BA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9565" y="3449166"/>
            <a:ext cx="914400" cy="914400"/>
          </a:xfrm>
          <a:prstGeom prst="rect">
            <a:avLst/>
          </a:prstGeom>
        </p:spPr>
      </p:pic>
      <p:sp>
        <p:nvSpPr>
          <p:cNvPr id="7" name="Rectangle 6">
            <a:extLst>
              <a:ext uri="{FF2B5EF4-FFF2-40B4-BE49-F238E27FC236}">
                <a16:creationId xmlns:a16="http://schemas.microsoft.com/office/drawing/2014/main" id="{CCB12AF0-8F22-41B6-A498-AE1B46583DC4}"/>
              </a:ext>
            </a:extLst>
          </p:cNvPr>
          <p:cNvSpPr/>
          <p:nvPr/>
        </p:nvSpPr>
        <p:spPr>
          <a:xfrm>
            <a:off x="5818153" y="1848429"/>
            <a:ext cx="355263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0894" y="2614613"/>
            <a:ext cx="914400" cy="914400"/>
          </a:xfrm>
          <a:prstGeom prst="rect">
            <a:avLst/>
          </a:prstGeom>
        </p:spPr>
      </p:pic>
      <p:pic>
        <p:nvPicPr>
          <p:cNvPr id="5714" name="Graphic 5714" descr="High temperature outline">
            <a:extLst>
              <a:ext uri="{FF2B5EF4-FFF2-40B4-BE49-F238E27FC236}">
                <a16:creationId xmlns:a16="http://schemas.microsoft.com/office/drawing/2014/main" id="{0C0F7B41-50AF-4814-B519-4915D45C43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40840" y="4135284"/>
            <a:ext cx="887478" cy="945712"/>
          </a:xfrm>
          <a:prstGeom prst="rect">
            <a:avLst/>
          </a:prstGeom>
        </p:spPr>
      </p:pic>
      <p:cxnSp>
        <p:nvCxnSpPr>
          <p:cNvPr id="2" name="Straight Arrow Connector 1">
            <a:extLst>
              <a:ext uri="{FF2B5EF4-FFF2-40B4-BE49-F238E27FC236}">
                <a16:creationId xmlns:a16="http://schemas.microsoft.com/office/drawing/2014/main" id="{F1FF0F4E-61DA-43B4-B679-1CF9F076F1BF}"/>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C5171BF-8144-4673-9D99-BD7619A80AB6}"/>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Century Gothic"/>
              </a:rPr>
              <a:t>+</a:t>
            </a:r>
          </a:p>
        </p:txBody>
      </p:sp>
      <p:cxnSp>
        <p:nvCxnSpPr>
          <p:cNvPr id="6" name="Straight Arrow Connector 5">
            <a:extLst>
              <a:ext uri="{FF2B5EF4-FFF2-40B4-BE49-F238E27FC236}">
                <a16:creationId xmlns:a16="http://schemas.microsoft.com/office/drawing/2014/main" id="{8E7B08C5-2F87-4DA3-8109-F546A2B3BD06}"/>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451122A-1768-4C2A-9B92-FC596406B7CC}"/>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lowchart: Connector 10">
            <a:extLst>
              <a:ext uri="{FF2B5EF4-FFF2-40B4-BE49-F238E27FC236}">
                <a16:creationId xmlns:a16="http://schemas.microsoft.com/office/drawing/2014/main" id="{A088E7CF-C7C1-4469-BABB-8865EB47A657}"/>
              </a:ext>
            </a:extLst>
          </p:cNvPr>
          <p:cNvSpPr/>
          <p:nvPr/>
        </p:nvSpPr>
        <p:spPr>
          <a:xfrm>
            <a:off x="1114069" y="4008780"/>
            <a:ext cx="1284924" cy="1276437"/>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2" name="Graphic 5474" descr="Hill scene outline">
            <a:extLst>
              <a:ext uri="{FF2B5EF4-FFF2-40B4-BE49-F238E27FC236}">
                <a16:creationId xmlns:a16="http://schemas.microsoft.com/office/drawing/2014/main" id="{413E842E-9F9D-4F03-94D9-179EF79FB4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12041" y="4263655"/>
            <a:ext cx="890112" cy="902403"/>
          </a:xfrm>
          <a:prstGeom prst="rect">
            <a:avLst/>
          </a:prstGeom>
        </p:spPr>
      </p:pic>
      <p:sp>
        <p:nvSpPr>
          <p:cNvPr id="13" name="Rectangle 12">
            <a:extLst>
              <a:ext uri="{FF2B5EF4-FFF2-40B4-BE49-F238E27FC236}">
                <a16:creationId xmlns:a16="http://schemas.microsoft.com/office/drawing/2014/main" id="{B97C8E32-333D-417A-8D3D-52D3B5DABA96}"/>
              </a:ext>
            </a:extLst>
          </p:cNvPr>
          <p:cNvSpPr/>
          <p:nvPr/>
        </p:nvSpPr>
        <p:spPr>
          <a:xfrm>
            <a:off x="168303" y="5423034"/>
            <a:ext cx="2337889" cy="61555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rgbClr val="000000"/>
                </a:solidFill>
                <a:latin typeface="Century Gothic"/>
                <a:ea typeface="+mn-lt"/>
                <a:cs typeface="+mn-lt"/>
              </a:rPr>
              <a:t>Tree </a:t>
            </a:r>
            <a:r>
              <a:rPr lang="en-US" i="1" dirty="0">
                <a:latin typeface="Century Gothic"/>
                <a:ea typeface="+mn-lt"/>
                <a:cs typeface="+mn-lt"/>
              </a:rPr>
              <a:t>Canopy Data </a:t>
            </a:r>
            <a:endParaRPr lang="en-US" i="1" dirty="0">
              <a:solidFill>
                <a:schemeClr val="tx1">
                  <a:lumMod val="75000"/>
                  <a:lumOff val="25000"/>
                </a:schemeClr>
              </a:solidFill>
              <a:latin typeface="Century Gothic"/>
              <a:ea typeface="+mn-lt"/>
              <a:cs typeface="+mn-lt"/>
            </a:endParaRPr>
          </a:p>
          <a:p>
            <a:pPr marL="342900" indent="-342900">
              <a:spcAft>
                <a:spcPts val="600"/>
              </a:spcAft>
              <a:buClr>
                <a:srgbClr val="5372B3"/>
              </a:buClr>
              <a:buFont typeface="Webdings" panose="05030102010509060703" pitchFamily="18" charset="2"/>
              <a:buChar char=""/>
            </a:pPr>
            <a:r>
              <a:rPr lang="en-US" sz="1600" dirty="0">
                <a:latin typeface="Century Gothic"/>
                <a:ea typeface="+mn-lt"/>
                <a:cs typeface="+mn-lt"/>
              </a:rPr>
              <a:t>American Forests</a:t>
            </a:r>
            <a:endParaRPr lang="en-US" sz="1600" dirty="0">
              <a:latin typeface="Century Gothic"/>
            </a:endParaRPr>
          </a:p>
        </p:txBody>
      </p:sp>
      <p:sp>
        <p:nvSpPr>
          <p:cNvPr id="25" name="TextBox 24">
            <a:extLst>
              <a:ext uri="{FF2B5EF4-FFF2-40B4-BE49-F238E27FC236}">
                <a16:creationId xmlns:a16="http://schemas.microsoft.com/office/drawing/2014/main" id="{52AB80DF-3307-4DCE-AE6D-7138702D7813}"/>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Tree>
    <p:extLst>
      <p:ext uri="{BB962C8B-B14F-4D97-AF65-F5344CB8AC3E}">
        <p14:creationId xmlns:p14="http://schemas.microsoft.com/office/powerpoint/2010/main" val="70842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274809" y="270992"/>
            <a:ext cx="3929201"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a:t>
            </a:r>
            <a:endParaRPr lang="en-US" dirty="0"/>
          </a:p>
          <a:p>
            <a:r>
              <a:rPr lang="en-US" sz="3200" b="1" dirty="0">
                <a:solidFill>
                  <a:srgbClr val="5372B3"/>
                </a:solidFill>
                <a:latin typeface="Century Gothic"/>
              </a:rPr>
              <a:t>Tree Canopy </a:t>
            </a:r>
            <a:endParaRPr lang="en-US" dirty="0"/>
          </a:p>
        </p:txBody>
      </p:sp>
      <p:sp>
        <p:nvSpPr>
          <p:cNvPr id="3" name="Rectangle 2">
            <a:extLst>
              <a:ext uri="{FF2B5EF4-FFF2-40B4-BE49-F238E27FC236}">
                <a16:creationId xmlns:a16="http://schemas.microsoft.com/office/drawing/2014/main" id="{2BBD8FE3-F0B0-40C9-B283-1966252E9330}"/>
              </a:ext>
            </a:extLst>
          </p:cNvPr>
          <p:cNvSpPr/>
          <p:nvPr/>
        </p:nvSpPr>
        <p:spPr>
          <a:xfrm>
            <a:off x="274810" y="1712444"/>
            <a:ext cx="3929200" cy="92333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a:ea typeface="+mn-lt"/>
                <a:cs typeface="+mn-lt"/>
              </a:rPr>
              <a:t>Tree canopy data acquired from American Forests' Tree Equity project</a:t>
            </a:r>
          </a:p>
        </p:txBody>
      </p:sp>
      <p:pic>
        <p:nvPicPr>
          <p:cNvPr id="6" name="Picture 6" descr="Map&#10;&#10;Description automatically generated">
            <a:extLst>
              <a:ext uri="{FF2B5EF4-FFF2-40B4-BE49-F238E27FC236}">
                <a16:creationId xmlns:a16="http://schemas.microsoft.com/office/drawing/2014/main" id="{2262F25A-C517-4C5D-8C9B-20C7A3E8D495}"/>
              </a:ext>
            </a:extLst>
          </p:cNvPr>
          <p:cNvPicPr>
            <a:picLocks noChangeAspect="1"/>
          </p:cNvPicPr>
          <p:nvPr/>
        </p:nvPicPr>
        <p:blipFill rotWithShape="1">
          <a:blip r:embed="rId3"/>
          <a:srcRect l="12000" t="8128" r="6095" b="4581"/>
          <a:stretch/>
        </p:blipFill>
        <p:spPr>
          <a:xfrm>
            <a:off x="5106933" y="295030"/>
            <a:ext cx="6159279" cy="6022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Flowchart: Connector 4">
            <a:extLst>
              <a:ext uri="{FF2B5EF4-FFF2-40B4-BE49-F238E27FC236}">
                <a16:creationId xmlns:a16="http://schemas.microsoft.com/office/drawing/2014/main" id="{D849C5F9-7C2B-4F96-9297-DC7A6F0F6455}"/>
              </a:ext>
            </a:extLst>
          </p:cNvPr>
          <p:cNvSpPr/>
          <p:nvPr/>
        </p:nvSpPr>
        <p:spPr>
          <a:xfrm>
            <a:off x="11569303" y="98995"/>
            <a:ext cx="495711" cy="487223"/>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9" name="Graphic 5474" descr="Hill scene outline">
            <a:extLst>
              <a:ext uri="{FF2B5EF4-FFF2-40B4-BE49-F238E27FC236}">
                <a16:creationId xmlns:a16="http://schemas.microsoft.com/office/drawing/2014/main" id="{D4528ACB-24FE-4BAE-8D66-19A4A4848C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17184" y="181512"/>
            <a:ext cx="409327" cy="412546"/>
          </a:xfrm>
          <a:prstGeom prst="rect">
            <a:avLst/>
          </a:prstGeom>
        </p:spPr>
      </p:pic>
      <p:grpSp>
        <p:nvGrpSpPr>
          <p:cNvPr id="10" name="Group 9">
            <a:extLst>
              <a:ext uri="{FF2B5EF4-FFF2-40B4-BE49-F238E27FC236}">
                <a16:creationId xmlns:a16="http://schemas.microsoft.com/office/drawing/2014/main" id="{7D96D738-B89A-4401-BEB1-350C66C46311}"/>
              </a:ext>
            </a:extLst>
          </p:cNvPr>
          <p:cNvGrpSpPr/>
          <p:nvPr/>
        </p:nvGrpSpPr>
        <p:grpSpPr>
          <a:xfrm>
            <a:off x="4169" y="3226142"/>
            <a:ext cx="4646957" cy="3267125"/>
            <a:chOff x="4169" y="3226142"/>
            <a:chExt cx="4646957" cy="3267125"/>
          </a:xfrm>
        </p:grpSpPr>
        <p:pic>
          <p:nvPicPr>
            <p:cNvPr id="8" name="Picture 9" descr="Chart, histogram&#10;&#10;Description automatically generated">
              <a:extLst>
                <a:ext uri="{FF2B5EF4-FFF2-40B4-BE49-F238E27FC236}">
                  <a16:creationId xmlns:a16="http://schemas.microsoft.com/office/drawing/2014/main" id="{356E6EAE-5D9D-4F15-B0F6-0110E6440DE2}"/>
                </a:ext>
              </a:extLst>
            </p:cNvPr>
            <p:cNvPicPr>
              <a:picLocks noChangeAspect="1"/>
            </p:cNvPicPr>
            <p:nvPr/>
          </p:nvPicPr>
          <p:blipFill rotWithShape="1">
            <a:blip r:embed="rId6"/>
            <a:srcRect l="3175" r="397" b="633"/>
            <a:stretch/>
          </p:blipFill>
          <p:spPr>
            <a:xfrm>
              <a:off x="511834" y="3820120"/>
              <a:ext cx="4037265" cy="2610855"/>
            </a:xfrm>
            <a:prstGeom prst="rect">
              <a:avLst/>
            </a:prstGeom>
          </p:spPr>
        </p:pic>
        <p:sp>
          <p:nvSpPr>
            <p:cNvPr id="11" name="TextBox 10">
              <a:extLst>
                <a:ext uri="{FF2B5EF4-FFF2-40B4-BE49-F238E27FC236}">
                  <a16:creationId xmlns:a16="http://schemas.microsoft.com/office/drawing/2014/main" id="{60F11658-1FC7-440F-99DE-FFF7268DE16F}"/>
                </a:ext>
              </a:extLst>
            </p:cNvPr>
            <p:cNvSpPr txBox="1"/>
            <p:nvPr/>
          </p:nvSpPr>
          <p:spPr>
            <a:xfrm>
              <a:off x="4169" y="3226142"/>
              <a:ext cx="46469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Distribution of Tree Canopy % cover among Block Groups</a:t>
              </a:r>
            </a:p>
          </p:txBody>
        </p:sp>
        <p:sp>
          <p:nvSpPr>
            <p:cNvPr id="13" name="TextBox 1">
              <a:extLst>
                <a:ext uri="{FF2B5EF4-FFF2-40B4-BE49-F238E27FC236}">
                  <a16:creationId xmlns:a16="http://schemas.microsoft.com/office/drawing/2014/main" id="{3C1F29FF-A26C-43F8-97E9-864BC488A10B}"/>
                </a:ext>
              </a:extLst>
            </p:cNvPr>
            <p:cNvSpPr txBox="1"/>
            <p:nvPr/>
          </p:nvSpPr>
          <p:spPr>
            <a:xfrm>
              <a:off x="819106" y="6216268"/>
              <a:ext cx="31730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Century Gothic"/>
                  <a:cs typeface="Calibri"/>
                </a:rPr>
                <a:t>0              5            10            15           20</a:t>
              </a:r>
              <a:endParaRPr lang="en-US" dirty="0"/>
            </a:p>
          </p:txBody>
        </p:sp>
        <p:sp>
          <p:nvSpPr>
            <p:cNvPr id="7" name="TextBox 6">
              <a:extLst>
                <a:ext uri="{FF2B5EF4-FFF2-40B4-BE49-F238E27FC236}">
                  <a16:creationId xmlns:a16="http://schemas.microsoft.com/office/drawing/2014/main" id="{CD3AC631-9C1F-411A-83DB-F1DD4DA00E13}"/>
                </a:ext>
              </a:extLst>
            </p:cNvPr>
            <p:cNvSpPr txBox="1"/>
            <p:nvPr/>
          </p:nvSpPr>
          <p:spPr>
            <a:xfrm>
              <a:off x="315784" y="4038552"/>
              <a:ext cx="435906" cy="21698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entury Gothic"/>
                  <a:cs typeface="Calibri"/>
                </a:rPr>
                <a:t>175</a:t>
              </a:r>
            </a:p>
            <a:p>
              <a:pPr algn="ctr"/>
              <a:endParaRPr lang="en-US" sz="900" dirty="0">
                <a:latin typeface="Century Gothic"/>
                <a:cs typeface="Calibri"/>
              </a:endParaRPr>
            </a:p>
            <a:p>
              <a:pPr algn="ctr"/>
              <a:r>
                <a:rPr lang="en-US" sz="900" dirty="0">
                  <a:latin typeface="Century Gothic"/>
                  <a:cs typeface="Calibri"/>
                </a:rPr>
                <a:t>150</a:t>
              </a:r>
            </a:p>
            <a:p>
              <a:pPr algn="ctr"/>
              <a:endParaRPr lang="en-US" sz="900" dirty="0">
                <a:latin typeface="Century Gothic"/>
                <a:cs typeface="Calibri"/>
              </a:endParaRPr>
            </a:p>
            <a:p>
              <a:pPr algn="ctr"/>
              <a:r>
                <a:rPr lang="en-US" sz="900" dirty="0">
                  <a:latin typeface="Century Gothic"/>
                  <a:cs typeface="Calibri"/>
                </a:rPr>
                <a:t>125</a:t>
              </a:r>
            </a:p>
            <a:p>
              <a:pPr algn="ctr"/>
              <a:endParaRPr lang="en-US" sz="900" dirty="0">
                <a:latin typeface="Century Gothic"/>
                <a:cs typeface="Calibri"/>
              </a:endParaRPr>
            </a:p>
            <a:p>
              <a:pPr algn="ctr"/>
              <a:r>
                <a:rPr lang="en-US" sz="900" dirty="0">
                  <a:latin typeface="Century Gothic"/>
                  <a:cs typeface="Calibri"/>
                </a:rPr>
                <a:t>100</a:t>
              </a:r>
            </a:p>
            <a:p>
              <a:pPr algn="ctr"/>
              <a:endParaRPr lang="en-US" sz="900" dirty="0">
                <a:latin typeface="Century Gothic"/>
                <a:cs typeface="Calibri"/>
              </a:endParaRPr>
            </a:p>
            <a:p>
              <a:pPr algn="ctr"/>
              <a:r>
                <a:rPr lang="en-US" sz="900" dirty="0">
                  <a:latin typeface="Century Gothic"/>
                  <a:cs typeface="Calibri"/>
                </a:rPr>
                <a:t>75</a:t>
              </a:r>
            </a:p>
            <a:p>
              <a:pPr algn="ctr"/>
              <a:endParaRPr lang="en-US" sz="900" dirty="0">
                <a:latin typeface="Century Gothic"/>
                <a:cs typeface="Calibri"/>
              </a:endParaRPr>
            </a:p>
            <a:p>
              <a:pPr algn="ctr"/>
              <a:r>
                <a:rPr lang="en-US" sz="900" dirty="0">
                  <a:latin typeface="Century Gothic"/>
                  <a:cs typeface="Calibri"/>
                </a:rPr>
                <a:t>50</a:t>
              </a:r>
            </a:p>
            <a:p>
              <a:pPr algn="ctr"/>
              <a:endParaRPr lang="en-US" sz="900" dirty="0">
                <a:latin typeface="Century Gothic"/>
                <a:cs typeface="Calibri"/>
              </a:endParaRPr>
            </a:p>
            <a:p>
              <a:pPr algn="ctr"/>
              <a:r>
                <a:rPr lang="en-US" sz="900" dirty="0">
                  <a:latin typeface="Century Gothic"/>
                  <a:cs typeface="Calibri"/>
                </a:rPr>
                <a:t>25</a:t>
              </a:r>
            </a:p>
            <a:p>
              <a:pPr algn="ctr"/>
              <a:endParaRPr lang="en-US" sz="900" dirty="0">
                <a:latin typeface="Century Gothic"/>
                <a:cs typeface="Calibri"/>
              </a:endParaRPr>
            </a:p>
            <a:p>
              <a:pPr algn="ctr"/>
              <a:r>
                <a:rPr lang="en-US" sz="900" dirty="0">
                  <a:latin typeface="Century Gothic"/>
                  <a:cs typeface="Calibri"/>
                </a:rPr>
                <a:t>0</a:t>
              </a:r>
            </a:p>
          </p:txBody>
        </p:sp>
      </p:grpSp>
      <p:sp>
        <p:nvSpPr>
          <p:cNvPr id="15" name="TextBox 14">
            <a:extLst>
              <a:ext uri="{FF2B5EF4-FFF2-40B4-BE49-F238E27FC236}">
                <a16:creationId xmlns:a16="http://schemas.microsoft.com/office/drawing/2014/main" id="{10CE812A-2D00-4629-A19F-8CFEDCE217A6}"/>
              </a:ext>
            </a:extLst>
          </p:cNvPr>
          <p:cNvSpPr txBox="1"/>
          <p:nvPr/>
        </p:nvSpPr>
        <p:spPr>
          <a:xfrm rot="-5400000">
            <a:off x="-1979908" y="4965801"/>
            <a:ext cx="4646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entury Gothic"/>
                <a:cs typeface="Calibri"/>
              </a:rPr>
              <a:t>Frequency</a:t>
            </a:r>
            <a:endParaRPr lang="en-US" dirty="0"/>
          </a:p>
        </p:txBody>
      </p:sp>
      <p:sp>
        <p:nvSpPr>
          <p:cNvPr id="12" name="TextBox 11">
            <a:extLst>
              <a:ext uri="{FF2B5EF4-FFF2-40B4-BE49-F238E27FC236}">
                <a16:creationId xmlns:a16="http://schemas.microsoft.com/office/drawing/2014/main" id="{B7BCE6AF-2D2E-43EC-9775-8A48C5645489}"/>
              </a:ext>
            </a:extLst>
          </p:cNvPr>
          <p:cNvSpPr txBox="1"/>
          <p:nvPr/>
        </p:nvSpPr>
        <p:spPr>
          <a:xfrm>
            <a:off x="4168" y="6353028"/>
            <a:ext cx="4646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entury Gothic"/>
                <a:cs typeface="Calibri"/>
              </a:rPr>
              <a:t>Tree Canopy % Cover</a:t>
            </a:r>
            <a:endParaRPr lang="en-US" sz="1400" b="1" dirty="0">
              <a:latin typeface="Century Gothic"/>
              <a:cs typeface="Calibri"/>
            </a:endParaRPr>
          </a:p>
        </p:txBody>
      </p:sp>
      <p:sp>
        <p:nvSpPr>
          <p:cNvPr id="16" name="TextBox 15">
            <a:extLst>
              <a:ext uri="{FF2B5EF4-FFF2-40B4-BE49-F238E27FC236}">
                <a16:creationId xmlns:a16="http://schemas.microsoft.com/office/drawing/2014/main" id="{AA88A054-FB3A-43EF-A713-4C5C20ABFA52}"/>
              </a:ext>
            </a:extLst>
          </p:cNvPr>
          <p:cNvSpPr txBox="1"/>
          <p:nvPr/>
        </p:nvSpPr>
        <p:spPr>
          <a:xfrm>
            <a:off x="5106933" y="317059"/>
            <a:ext cx="15728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latin typeface="Century Gothic" panose="020B0502020202020204" pitchFamily="34" charset="0"/>
              </a:rPr>
              <a:t>% Tree Canopy</a:t>
            </a:r>
          </a:p>
        </p:txBody>
      </p:sp>
      <p:grpSp>
        <p:nvGrpSpPr>
          <p:cNvPr id="17" name="Group 16">
            <a:extLst>
              <a:ext uri="{FF2B5EF4-FFF2-40B4-BE49-F238E27FC236}">
                <a16:creationId xmlns:a16="http://schemas.microsoft.com/office/drawing/2014/main" id="{52018212-C5DF-4363-BF5B-F7CBE23C7478}"/>
              </a:ext>
            </a:extLst>
          </p:cNvPr>
          <p:cNvGrpSpPr/>
          <p:nvPr/>
        </p:nvGrpSpPr>
        <p:grpSpPr>
          <a:xfrm>
            <a:off x="5150075" y="571692"/>
            <a:ext cx="1413987" cy="1678103"/>
            <a:chOff x="3899286" y="1848143"/>
            <a:chExt cx="1413987" cy="1678103"/>
          </a:xfrm>
        </p:grpSpPr>
        <p:sp>
          <p:nvSpPr>
            <p:cNvPr id="18" name="Rectangle 17">
              <a:extLst>
                <a:ext uri="{FF2B5EF4-FFF2-40B4-BE49-F238E27FC236}">
                  <a16:creationId xmlns:a16="http://schemas.microsoft.com/office/drawing/2014/main" id="{53A6516B-D814-4511-AB11-C11BC2A7D267}"/>
                </a:ext>
              </a:extLst>
            </p:cNvPr>
            <p:cNvSpPr/>
            <p:nvPr/>
          </p:nvSpPr>
          <p:spPr>
            <a:xfrm>
              <a:off x="3899286" y="1848143"/>
              <a:ext cx="1299411" cy="1678103"/>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9" name="Rectangle 18">
              <a:extLst>
                <a:ext uri="{FF2B5EF4-FFF2-40B4-BE49-F238E27FC236}">
                  <a16:creationId xmlns:a16="http://schemas.microsoft.com/office/drawing/2014/main" id="{F11BE959-7EB7-4041-A462-ADCA03088F35}"/>
                </a:ext>
              </a:extLst>
            </p:cNvPr>
            <p:cNvSpPr/>
            <p:nvPr/>
          </p:nvSpPr>
          <p:spPr>
            <a:xfrm>
              <a:off x="3955954" y="1920464"/>
              <a:ext cx="336884" cy="160478"/>
            </a:xfrm>
            <a:prstGeom prst="rect">
              <a:avLst/>
            </a:prstGeom>
            <a:solidFill>
              <a:srgbClr val="FFF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0" name="Rectangle 19">
              <a:extLst>
                <a:ext uri="{FF2B5EF4-FFF2-40B4-BE49-F238E27FC236}">
                  <a16:creationId xmlns:a16="http://schemas.microsoft.com/office/drawing/2014/main" id="{7E0216DE-DD29-4D69-831F-BB733A90DFF5}"/>
                </a:ext>
              </a:extLst>
            </p:cNvPr>
            <p:cNvSpPr/>
            <p:nvPr/>
          </p:nvSpPr>
          <p:spPr>
            <a:xfrm>
              <a:off x="3955954" y="2196499"/>
              <a:ext cx="336884" cy="160478"/>
            </a:xfrm>
            <a:prstGeom prst="rect">
              <a:avLst/>
            </a:prstGeom>
            <a:solidFill>
              <a:srgbClr val="D9F0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1" name="Rectangle 20">
              <a:extLst>
                <a:ext uri="{FF2B5EF4-FFF2-40B4-BE49-F238E27FC236}">
                  <a16:creationId xmlns:a16="http://schemas.microsoft.com/office/drawing/2014/main" id="{FD22953F-9460-4B28-BE6A-476FB5070B2E}"/>
                </a:ext>
              </a:extLst>
            </p:cNvPr>
            <p:cNvSpPr/>
            <p:nvPr/>
          </p:nvSpPr>
          <p:spPr>
            <a:xfrm>
              <a:off x="3955954" y="2472534"/>
              <a:ext cx="336884" cy="160478"/>
            </a:xfrm>
            <a:prstGeom prst="rect">
              <a:avLst/>
            </a:prstGeom>
            <a:solidFill>
              <a:srgbClr val="B3E5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B73D7FE6-5988-4E2B-9AEA-60ABD14B07F1}"/>
                </a:ext>
              </a:extLst>
            </p:cNvPr>
            <p:cNvSpPr/>
            <p:nvPr/>
          </p:nvSpPr>
          <p:spPr>
            <a:xfrm>
              <a:off x="3955954" y="2748569"/>
              <a:ext cx="336884" cy="160478"/>
            </a:xfrm>
            <a:prstGeom prst="rect">
              <a:avLst/>
            </a:prstGeom>
            <a:solidFill>
              <a:srgbClr val="77C6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3" name="Rectangle 22">
              <a:extLst>
                <a:ext uri="{FF2B5EF4-FFF2-40B4-BE49-F238E27FC236}">
                  <a16:creationId xmlns:a16="http://schemas.microsoft.com/office/drawing/2014/main" id="{D0040AA4-B1DA-4CF9-AF87-CA53C159C21E}"/>
                </a:ext>
              </a:extLst>
            </p:cNvPr>
            <p:cNvSpPr/>
            <p:nvPr/>
          </p:nvSpPr>
          <p:spPr>
            <a:xfrm>
              <a:off x="3955954" y="3024603"/>
              <a:ext cx="336884" cy="160478"/>
            </a:xfrm>
            <a:prstGeom prst="rect">
              <a:avLst/>
            </a:prstGeom>
            <a:solidFill>
              <a:srgbClr val="30A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id="{874352B9-410D-4421-B336-43C9695E8D27}"/>
                </a:ext>
              </a:extLst>
            </p:cNvPr>
            <p:cNvSpPr txBox="1"/>
            <p:nvPr/>
          </p:nvSpPr>
          <p:spPr>
            <a:xfrm>
              <a:off x="4295099" y="1875339"/>
              <a:ext cx="962526"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0.00 – 4.00</a:t>
              </a:r>
            </a:p>
          </p:txBody>
        </p:sp>
        <p:sp>
          <p:nvSpPr>
            <p:cNvPr id="25" name="TextBox 24">
              <a:extLst>
                <a:ext uri="{FF2B5EF4-FFF2-40B4-BE49-F238E27FC236}">
                  <a16:creationId xmlns:a16="http://schemas.microsoft.com/office/drawing/2014/main" id="{740DDA1F-A2AD-45C2-8A0B-C2E6CFB89B45}"/>
                </a:ext>
              </a:extLst>
            </p:cNvPr>
            <p:cNvSpPr txBox="1"/>
            <p:nvPr/>
          </p:nvSpPr>
          <p:spPr>
            <a:xfrm>
              <a:off x="4295099" y="2148278"/>
              <a:ext cx="962526"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4.01 – 5.00</a:t>
              </a:r>
            </a:p>
          </p:txBody>
        </p:sp>
        <p:sp>
          <p:nvSpPr>
            <p:cNvPr id="26" name="TextBox 25">
              <a:extLst>
                <a:ext uri="{FF2B5EF4-FFF2-40B4-BE49-F238E27FC236}">
                  <a16:creationId xmlns:a16="http://schemas.microsoft.com/office/drawing/2014/main" id="{14387498-3192-4933-BA90-C9F850739F65}"/>
                </a:ext>
              </a:extLst>
            </p:cNvPr>
            <p:cNvSpPr txBox="1"/>
            <p:nvPr/>
          </p:nvSpPr>
          <p:spPr>
            <a:xfrm>
              <a:off x="4295099" y="2454670"/>
              <a:ext cx="962526"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5.01 – 6.00</a:t>
              </a:r>
            </a:p>
          </p:txBody>
        </p:sp>
        <p:sp>
          <p:nvSpPr>
            <p:cNvPr id="27" name="TextBox 26">
              <a:extLst>
                <a:ext uri="{FF2B5EF4-FFF2-40B4-BE49-F238E27FC236}">
                  <a16:creationId xmlns:a16="http://schemas.microsoft.com/office/drawing/2014/main" id="{4F92BF16-5B76-4E8C-B91A-0BA55AA5002A}"/>
                </a:ext>
              </a:extLst>
            </p:cNvPr>
            <p:cNvSpPr txBox="1"/>
            <p:nvPr/>
          </p:nvSpPr>
          <p:spPr>
            <a:xfrm>
              <a:off x="4295099" y="2967094"/>
              <a:ext cx="91440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7.01 – 9.00</a:t>
              </a:r>
            </a:p>
          </p:txBody>
        </p:sp>
        <p:sp>
          <p:nvSpPr>
            <p:cNvPr id="28" name="TextBox 27">
              <a:extLst>
                <a:ext uri="{FF2B5EF4-FFF2-40B4-BE49-F238E27FC236}">
                  <a16:creationId xmlns:a16="http://schemas.microsoft.com/office/drawing/2014/main" id="{BEBF868F-D192-45D2-A198-50CD56BA6A08}"/>
                </a:ext>
              </a:extLst>
            </p:cNvPr>
            <p:cNvSpPr txBox="1"/>
            <p:nvPr/>
          </p:nvSpPr>
          <p:spPr>
            <a:xfrm>
              <a:off x="4285560" y="2718425"/>
              <a:ext cx="91440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6.01 – 7.00</a:t>
              </a:r>
            </a:p>
          </p:txBody>
        </p:sp>
        <p:sp>
          <p:nvSpPr>
            <p:cNvPr id="29" name="Rectangle 28">
              <a:extLst>
                <a:ext uri="{FF2B5EF4-FFF2-40B4-BE49-F238E27FC236}">
                  <a16:creationId xmlns:a16="http://schemas.microsoft.com/office/drawing/2014/main" id="{128DD8E4-DC3A-4C95-9FC9-81AEA99BB684}"/>
                </a:ext>
              </a:extLst>
            </p:cNvPr>
            <p:cNvSpPr/>
            <p:nvPr/>
          </p:nvSpPr>
          <p:spPr>
            <a:xfrm>
              <a:off x="3961046" y="3290293"/>
              <a:ext cx="336884" cy="160478"/>
            </a:xfrm>
            <a:prstGeom prst="rect">
              <a:avLst/>
            </a:prstGeom>
            <a:solidFill>
              <a:srgbClr val="1367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0" name="TextBox 29">
              <a:extLst>
                <a:ext uri="{FF2B5EF4-FFF2-40B4-BE49-F238E27FC236}">
                  <a16:creationId xmlns:a16="http://schemas.microsoft.com/office/drawing/2014/main" id="{B5B814BE-8D89-4F4D-8B11-FBFC1E3CE305}"/>
                </a:ext>
              </a:extLst>
            </p:cNvPr>
            <p:cNvSpPr txBox="1"/>
            <p:nvPr/>
          </p:nvSpPr>
          <p:spPr>
            <a:xfrm>
              <a:off x="4300191" y="3232784"/>
              <a:ext cx="1013082"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9.00 – 23.00</a:t>
              </a:r>
            </a:p>
          </p:txBody>
        </p:sp>
      </p:grpSp>
      <p:pic>
        <p:nvPicPr>
          <p:cNvPr id="33" name="Picture 32">
            <a:extLst>
              <a:ext uri="{FF2B5EF4-FFF2-40B4-BE49-F238E27FC236}">
                <a16:creationId xmlns:a16="http://schemas.microsoft.com/office/drawing/2014/main" id="{095EEF44-6A38-4AB8-B994-9C2387F38BE2}"/>
              </a:ext>
            </a:extLst>
          </p:cNvPr>
          <p:cNvPicPr>
            <a:picLocks noChangeAspect="1"/>
          </p:cNvPicPr>
          <p:nvPr/>
        </p:nvPicPr>
        <p:blipFill rotWithShape="1">
          <a:blip r:embed="rId7"/>
          <a:srcRect t="7996"/>
          <a:stretch/>
        </p:blipFill>
        <p:spPr>
          <a:xfrm>
            <a:off x="9484995" y="6126479"/>
            <a:ext cx="1763776" cy="168257"/>
          </a:xfrm>
          <a:prstGeom prst="rect">
            <a:avLst/>
          </a:prstGeom>
        </p:spPr>
      </p:pic>
    </p:spTree>
    <p:extLst>
      <p:ext uri="{BB962C8B-B14F-4D97-AF65-F5344CB8AC3E}">
        <p14:creationId xmlns:p14="http://schemas.microsoft.com/office/powerpoint/2010/main" val="20509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B1C025A1-DF45-46F1-A0FB-5BF2B74F549A}"/>
              </a:ext>
            </a:extLst>
          </p:cNvPr>
          <p:cNvSpPr/>
          <p:nvPr/>
        </p:nvSpPr>
        <p:spPr>
          <a:xfrm>
            <a:off x="1113350"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sp>
        <p:nvSpPr>
          <p:cNvPr id="22" name="Flowchart: Connector 21">
            <a:extLst>
              <a:ext uri="{FF2B5EF4-FFF2-40B4-BE49-F238E27FC236}">
                <a16:creationId xmlns:a16="http://schemas.microsoft.com/office/drawing/2014/main" id="{FED11513-B7CC-4359-A047-61FF6D5C27F3}"/>
              </a:ext>
            </a:extLst>
          </p:cNvPr>
          <p:cNvSpPr/>
          <p:nvPr/>
        </p:nvSpPr>
        <p:spPr>
          <a:xfrm>
            <a:off x="5332130"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0" name="Graphic 5710" descr="List outline">
            <a:extLst>
              <a:ext uri="{FF2B5EF4-FFF2-40B4-BE49-F238E27FC236}">
                <a16:creationId xmlns:a16="http://schemas.microsoft.com/office/drawing/2014/main" id="{60D50513-4F47-4E57-9836-CD2B2219B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641" y="3408857"/>
            <a:ext cx="857923" cy="857923"/>
          </a:xfrm>
          <a:prstGeom prst="rect">
            <a:avLst/>
          </a:prstGeom>
        </p:spPr>
      </p:pic>
      <p:sp>
        <p:nvSpPr>
          <p:cNvPr id="23" name="Flowchart: Connector 22">
            <a:extLst>
              <a:ext uri="{FF2B5EF4-FFF2-40B4-BE49-F238E27FC236}">
                <a16:creationId xmlns:a16="http://schemas.microsoft.com/office/drawing/2014/main" id="{7CFAD667-1817-4451-9914-9A20D23977B3}"/>
              </a:ext>
            </a:extLst>
          </p:cNvPr>
          <p:cNvSpPr/>
          <p:nvPr/>
        </p:nvSpPr>
        <p:spPr>
          <a:xfrm>
            <a:off x="7750798"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1" name="Graphic 5711" descr="City outline">
            <a:extLst>
              <a:ext uri="{FF2B5EF4-FFF2-40B4-BE49-F238E27FC236}">
                <a16:creationId xmlns:a16="http://schemas.microsoft.com/office/drawing/2014/main" id="{E032C55A-B073-457F-BF13-A04D3FFB4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8950" y="3405345"/>
            <a:ext cx="914400" cy="914400"/>
          </a:xfrm>
          <a:prstGeom prst="rect">
            <a:avLst/>
          </a:prstGeom>
        </p:spPr>
      </p:pic>
      <p:sp>
        <p:nvSpPr>
          <p:cNvPr id="24" name="Flowchart: Connector 23">
            <a:extLst>
              <a:ext uri="{FF2B5EF4-FFF2-40B4-BE49-F238E27FC236}">
                <a16:creationId xmlns:a16="http://schemas.microsoft.com/office/drawing/2014/main" id="{ACB6F0B4-3DAB-4438-BAA0-4B5AC8CB9093}"/>
              </a:ext>
            </a:extLst>
          </p:cNvPr>
          <p:cNvSpPr/>
          <p:nvPr/>
        </p:nvSpPr>
        <p:spPr>
          <a:xfrm>
            <a:off x="10177974"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2" name="Graphic 5712" descr="Cactus outline">
            <a:extLst>
              <a:ext uri="{FF2B5EF4-FFF2-40B4-BE49-F238E27FC236}">
                <a16:creationId xmlns:a16="http://schemas.microsoft.com/office/drawing/2014/main" id="{47E87075-D37E-4B1C-80AF-A2B794D3BA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9565" y="3449166"/>
            <a:ext cx="914400" cy="914400"/>
          </a:xfrm>
          <a:prstGeom prst="rect">
            <a:avLst/>
          </a:prstGeom>
        </p:spPr>
      </p:pic>
      <p:sp>
        <p:nvSpPr>
          <p:cNvPr id="7" name="Rectangle 6">
            <a:extLst>
              <a:ext uri="{FF2B5EF4-FFF2-40B4-BE49-F238E27FC236}">
                <a16:creationId xmlns:a16="http://schemas.microsoft.com/office/drawing/2014/main" id="{CCB12AF0-8F22-41B6-A498-AE1B46583DC4}"/>
              </a:ext>
            </a:extLst>
          </p:cNvPr>
          <p:cNvSpPr/>
          <p:nvPr/>
        </p:nvSpPr>
        <p:spPr>
          <a:xfrm>
            <a:off x="5818153" y="1848429"/>
            <a:ext cx="355263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0894" y="2614613"/>
            <a:ext cx="914400" cy="914400"/>
          </a:xfrm>
          <a:prstGeom prst="rect">
            <a:avLst/>
          </a:prstGeom>
        </p:spPr>
      </p:pic>
      <p:cxnSp>
        <p:nvCxnSpPr>
          <p:cNvPr id="2" name="Straight Arrow Connector 1">
            <a:extLst>
              <a:ext uri="{FF2B5EF4-FFF2-40B4-BE49-F238E27FC236}">
                <a16:creationId xmlns:a16="http://schemas.microsoft.com/office/drawing/2014/main" id="{F1FF0F4E-61DA-43B4-B679-1CF9F076F1BF}"/>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C5171BF-8144-4673-9D99-BD7619A80AB6}"/>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Century Gothic"/>
              </a:rPr>
              <a:t>+</a:t>
            </a:r>
          </a:p>
        </p:txBody>
      </p:sp>
      <p:cxnSp>
        <p:nvCxnSpPr>
          <p:cNvPr id="6" name="Straight Arrow Connector 5">
            <a:extLst>
              <a:ext uri="{FF2B5EF4-FFF2-40B4-BE49-F238E27FC236}">
                <a16:creationId xmlns:a16="http://schemas.microsoft.com/office/drawing/2014/main" id="{8E7B08C5-2F87-4DA3-8109-F546A2B3BD06}"/>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451122A-1768-4C2A-9B92-FC596406B7CC}"/>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CD40FBD2-7C5A-41D3-826A-3AC16586B9A2}"/>
              </a:ext>
            </a:extLst>
          </p:cNvPr>
          <p:cNvSpPr/>
          <p:nvPr/>
        </p:nvSpPr>
        <p:spPr>
          <a:xfrm>
            <a:off x="3137412" y="4011636"/>
            <a:ext cx="1292533" cy="1270585"/>
          </a:xfrm>
          <a:prstGeom prst="flowChartConnector">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sp>
        <p:nvSpPr>
          <p:cNvPr id="14" name="Rectangle 13">
            <a:extLst>
              <a:ext uri="{FF2B5EF4-FFF2-40B4-BE49-F238E27FC236}">
                <a16:creationId xmlns:a16="http://schemas.microsoft.com/office/drawing/2014/main" id="{14871ECD-F09A-4315-A02B-6742F6A323A5}"/>
              </a:ext>
            </a:extLst>
          </p:cNvPr>
          <p:cNvSpPr/>
          <p:nvPr/>
        </p:nvSpPr>
        <p:spPr>
          <a:xfrm>
            <a:off x="2831335" y="5418035"/>
            <a:ext cx="2723887" cy="61555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Heat Data &amp; NLCD</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a:rPr>
              <a:t>Landsat 8</a:t>
            </a:r>
            <a:endParaRPr lang="en-US" sz="1600" dirty="0">
              <a:solidFill>
                <a:schemeClr val="tx1">
                  <a:lumMod val="75000"/>
                  <a:lumOff val="25000"/>
                </a:schemeClr>
              </a:solidFill>
              <a:latin typeface="Century Gothic"/>
            </a:endParaRPr>
          </a:p>
        </p:txBody>
      </p:sp>
      <p:pic>
        <p:nvPicPr>
          <p:cNvPr id="15" name="Graphic 5714" descr="High temperature outline">
            <a:extLst>
              <a:ext uri="{FF2B5EF4-FFF2-40B4-BE49-F238E27FC236}">
                <a16:creationId xmlns:a16="http://schemas.microsoft.com/office/drawing/2014/main" id="{540C4B71-643D-4D19-B6AB-F387CD8D9A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40840" y="4135284"/>
            <a:ext cx="887478" cy="945712"/>
          </a:xfrm>
          <a:prstGeom prst="rect">
            <a:avLst/>
          </a:prstGeom>
        </p:spPr>
      </p:pic>
      <p:sp>
        <p:nvSpPr>
          <p:cNvPr id="16" name="Flowchart: Connector 15">
            <a:extLst>
              <a:ext uri="{FF2B5EF4-FFF2-40B4-BE49-F238E27FC236}">
                <a16:creationId xmlns:a16="http://schemas.microsoft.com/office/drawing/2014/main" id="{EF643F8F-4E79-4DDF-8DB0-B37B180198C3}"/>
              </a:ext>
            </a:extLst>
          </p:cNvPr>
          <p:cNvSpPr/>
          <p:nvPr/>
        </p:nvSpPr>
        <p:spPr>
          <a:xfrm>
            <a:off x="1119017" y="4008780"/>
            <a:ext cx="1284924" cy="1276437"/>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7" name="Graphic 5474" descr="Hill scene outline">
            <a:extLst>
              <a:ext uri="{FF2B5EF4-FFF2-40B4-BE49-F238E27FC236}">
                <a16:creationId xmlns:a16="http://schemas.microsoft.com/office/drawing/2014/main" id="{633E9EFF-139B-4540-81C6-4640C229C45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13174" y="4263655"/>
            <a:ext cx="890112" cy="902403"/>
          </a:xfrm>
          <a:prstGeom prst="rect">
            <a:avLst/>
          </a:prstGeom>
        </p:spPr>
      </p:pic>
      <p:sp>
        <p:nvSpPr>
          <p:cNvPr id="25" name="TextBox 24">
            <a:extLst>
              <a:ext uri="{FF2B5EF4-FFF2-40B4-BE49-F238E27FC236}">
                <a16:creationId xmlns:a16="http://schemas.microsoft.com/office/drawing/2014/main" id="{5F115163-B768-4F98-945A-7533F0DC3B0F}"/>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Tree>
    <p:extLst>
      <p:ext uri="{BB962C8B-B14F-4D97-AF65-F5344CB8AC3E}">
        <p14:creationId xmlns:p14="http://schemas.microsoft.com/office/powerpoint/2010/main" val="1366691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319413" y="538620"/>
            <a:ext cx="747177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5372B3"/>
                </a:solidFill>
                <a:latin typeface="Century Gothic"/>
              </a:rPr>
              <a:t>Project Partners</a:t>
            </a:r>
          </a:p>
        </p:txBody>
      </p:sp>
      <p:pic>
        <p:nvPicPr>
          <p:cNvPr id="8" name="Picture 10" descr="A picture containing sky, outdoor, tree, light&#10;&#10;Description automatically generated">
            <a:extLst>
              <a:ext uri="{FF2B5EF4-FFF2-40B4-BE49-F238E27FC236}">
                <a16:creationId xmlns:a16="http://schemas.microsoft.com/office/drawing/2014/main" id="{9DA9288E-0EC5-40DF-9934-5B5F07D8210C}"/>
              </a:ext>
            </a:extLst>
          </p:cNvPr>
          <p:cNvPicPr>
            <a:picLocks noChangeAspect="1"/>
          </p:cNvPicPr>
          <p:nvPr/>
        </p:nvPicPr>
        <p:blipFill>
          <a:blip r:embed="rId3"/>
          <a:stretch>
            <a:fillRect/>
          </a:stretch>
        </p:blipFill>
        <p:spPr>
          <a:xfrm>
            <a:off x="6162944" y="2045233"/>
            <a:ext cx="5460533" cy="4053014"/>
          </a:xfrm>
          <a:prstGeom prst="rect">
            <a:avLst/>
          </a:prstGeom>
        </p:spPr>
      </p:pic>
      <p:pic>
        <p:nvPicPr>
          <p:cNvPr id="5" name="Picture 8" descr="A picture containing building, outdoor, tower, roof&#10;&#10;Description automatically generated">
            <a:extLst>
              <a:ext uri="{FF2B5EF4-FFF2-40B4-BE49-F238E27FC236}">
                <a16:creationId xmlns:a16="http://schemas.microsoft.com/office/drawing/2014/main" id="{5D0D7799-B851-4876-8E2B-FF07775C22E2}"/>
              </a:ext>
            </a:extLst>
          </p:cNvPr>
          <p:cNvPicPr>
            <a:picLocks noChangeAspect="1"/>
          </p:cNvPicPr>
          <p:nvPr/>
        </p:nvPicPr>
        <p:blipFill>
          <a:blip r:embed="rId4"/>
          <a:stretch>
            <a:fillRect/>
          </a:stretch>
        </p:blipFill>
        <p:spPr>
          <a:xfrm>
            <a:off x="424406" y="2042446"/>
            <a:ext cx="5480524" cy="4057162"/>
          </a:xfrm>
          <a:prstGeom prst="rect">
            <a:avLst/>
          </a:prstGeom>
        </p:spPr>
      </p:pic>
      <p:sp>
        <p:nvSpPr>
          <p:cNvPr id="9" name="Rectangle 8">
            <a:extLst>
              <a:ext uri="{FF2B5EF4-FFF2-40B4-BE49-F238E27FC236}">
                <a16:creationId xmlns:a16="http://schemas.microsoft.com/office/drawing/2014/main" id="{D5AB72FB-691F-4073-A8FC-11D6E06A5F89}"/>
              </a:ext>
            </a:extLst>
          </p:cNvPr>
          <p:cNvSpPr/>
          <p:nvPr/>
        </p:nvSpPr>
        <p:spPr>
          <a:xfrm>
            <a:off x="427703" y="1251154"/>
            <a:ext cx="5469193" cy="62680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City of Phoenix: Office of Heat Response and Mitigation</a:t>
            </a:r>
            <a:endParaRPr lang="en-US" sz="2000" dirty="0">
              <a:latin typeface="Century Gothic"/>
            </a:endParaRPr>
          </a:p>
        </p:txBody>
      </p:sp>
      <p:sp>
        <p:nvSpPr>
          <p:cNvPr id="10" name="Rectangle 9">
            <a:extLst>
              <a:ext uri="{FF2B5EF4-FFF2-40B4-BE49-F238E27FC236}">
                <a16:creationId xmlns:a16="http://schemas.microsoft.com/office/drawing/2014/main" id="{771C7338-2D18-49A4-86D6-C51908BFE9E0}"/>
              </a:ext>
            </a:extLst>
          </p:cNvPr>
          <p:cNvSpPr/>
          <p:nvPr/>
        </p:nvSpPr>
        <p:spPr>
          <a:xfrm>
            <a:off x="6162674" y="1246542"/>
            <a:ext cx="5469193" cy="62680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Arizona State University</a:t>
            </a:r>
            <a:endParaRPr lang="en-US" sz="2000" dirty="0">
              <a:latin typeface="Century Gothic"/>
            </a:endParaRPr>
          </a:p>
        </p:txBody>
      </p:sp>
      <p:sp>
        <p:nvSpPr>
          <p:cNvPr id="7" name="TextBox 1">
            <a:extLst>
              <a:ext uri="{FF2B5EF4-FFF2-40B4-BE49-F238E27FC236}">
                <a16:creationId xmlns:a16="http://schemas.microsoft.com/office/drawing/2014/main" id="{7B07639A-DDF8-487B-8379-D5B4F7AF1BF7}"/>
              </a:ext>
            </a:extLst>
          </p:cNvPr>
          <p:cNvSpPr txBox="1"/>
          <p:nvPr/>
        </p:nvSpPr>
        <p:spPr>
          <a:xfrm>
            <a:off x="7465309" y="6057770"/>
            <a:ext cx="416655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rgbClr val="3F3F3F"/>
                </a:solidFill>
                <a:latin typeface="Century Gothic"/>
                <a:cs typeface="Calibri"/>
              </a:rPr>
              <a:t>Image Credit: Haley Stuckmeyer &amp; Alison Bautista</a:t>
            </a:r>
          </a:p>
        </p:txBody>
      </p:sp>
    </p:spTree>
    <p:extLst>
      <p:ext uri="{BB962C8B-B14F-4D97-AF65-F5344CB8AC3E}">
        <p14:creationId xmlns:p14="http://schemas.microsoft.com/office/powerpoint/2010/main" val="227940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319413" y="372369"/>
            <a:ext cx="456673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Heat </a:t>
            </a:r>
          </a:p>
        </p:txBody>
      </p:sp>
      <p:sp>
        <p:nvSpPr>
          <p:cNvPr id="4" name="Rectangle 3">
            <a:extLst>
              <a:ext uri="{FF2B5EF4-FFF2-40B4-BE49-F238E27FC236}">
                <a16:creationId xmlns:a16="http://schemas.microsoft.com/office/drawing/2014/main" id="{7C32E289-8FD4-4D46-BE67-65933341F917}"/>
              </a:ext>
            </a:extLst>
          </p:cNvPr>
          <p:cNvSpPr/>
          <p:nvPr/>
        </p:nvSpPr>
        <p:spPr>
          <a:xfrm>
            <a:off x="262143" y="1194829"/>
            <a:ext cx="4619437" cy="221599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Daytime Land Surface Temperature (LST) Data from Landsat 8 TIRS (May – Sept, 2015-2019)</a:t>
            </a:r>
            <a:endParaRPr lang="en-US" dirty="0">
              <a:solidFill>
                <a:schemeClr val="tx1">
                  <a:lumMod val="75000"/>
                  <a:lumOff val="25000"/>
                </a:schemeClr>
              </a:solidFill>
              <a:cs typeface="Calibri" panose="020F0502020204030204"/>
            </a:endParaRPr>
          </a:p>
          <a:p>
            <a:pPr marL="342900" indent="-342900">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Percent Impervious Cover - Land cover data from National Land Cover Database (2019)</a:t>
            </a:r>
            <a:endParaRPr lang="en-US" dirty="0">
              <a:solidFill>
                <a:schemeClr val="tx1">
                  <a:lumMod val="75000"/>
                  <a:lumOff val="25000"/>
                </a:schemeClr>
              </a:solidFill>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p:txBody>
      </p:sp>
      <p:pic>
        <p:nvPicPr>
          <p:cNvPr id="3" name="Picture 4" descr="Map&#10;&#10;Description automatically generated">
            <a:extLst>
              <a:ext uri="{FF2B5EF4-FFF2-40B4-BE49-F238E27FC236}">
                <a16:creationId xmlns:a16="http://schemas.microsoft.com/office/drawing/2014/main" id="{036CB437-5BC6-4D64-861D-9C60F7414945}"/>
              </a:ext>
            </a:extLst>
          </p:cNvPr>
          <p:cNvPicPr>
            <a:picLocks noChangeAspect="1"/>
          </p:cNvPicPr>
          <p:nvPr/>
        </p:nvPicPr>
        <p:blipFill>
          <a:blip r:embed="rId3"/>
          <a:stretch>
            <a:fillRect/>
          </a:stretch>
        </p:blipFill>
        <p:spPr>
          <a:xfrm>
            <a:off x="5267051" y="536405"/>
            <a:ext cx="6417062" cy="56760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Flowchart: Connector 6">
            <a:extLst>
              <a:ext uri="{FF2B5EF4-FFF2-40B4-BE49-F238E27FC236}">
                <a16:creationId xmlns:a16="http://schemas.microsoft.com/office/drawing/2014/main" id="{381DCEDD-D5D1-432F-8366-1BAB27635645}"/>
              </a:ext>
            </a:extLst>
          </p:cNvPr>
          <p:cNvSpPr/>
          <p:nvPr/>
        </p:nvSpPr>
        <p:spPr>
          <a:xfrm>
            <a:off x="11569303" y="98995"/>
            <a:ext cx="495711" cy="487223"/>
          </a:xfrm>
          <a:prstGeom prst="flowChartConnector">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1" name="Graphic 5714" descr="High temperature outline">
            <a:extLst>
              <a:ext uri="{FF2B5EF4-FFF2-40B4-BE49-F238E27FC236}">
                <a16:creationId xmlns:a16="http://schemas.microsoft.com/office/drawing/2014/main" id="{2C731A9C-3B68-4779-9B32-822FD171FC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6095" y="142722"/>
            <a:ext cx="361336" cy="392355"/>
          </a:xfrm>
          <a:prstGeom prst="rect">
            <a:avLst/>
          </a:prstGeom>
        </p:spPr>
      </p:pic>
      <p:sp>
        <p:nvSpPr>
          <p:cNvPr id="15" name="TextBox 14">
            <a:extLst>
              <a:ext uri="{FF2B5EF4-FFF2-40B4-BE49-F238E27FC236}">
                <a16:creationId xmlns:a16="http://schemas.microsoft.com/office/drawing/2014/main" id="{5C648547-405D-4BDA-9FBC-9C560C459CEA}"/>
              </a:ext>
            </a:extLst>
          </p:cNvPr>
          <p:cNvSpPr txBox="1"/>
          <p:nvPr/>
        </p:nvSpPr>
        <p:spPr>
          <a:xfrm rot="16200000">
            <a:off x="-2099021" y="5006976"/>
            <a:ext cx="4646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entury Gothic"/>
                <a:cs typeface="Calibri"/>
              </a:rPr>
              <a:t>Frequency</a:t>
            </a:r>
            <a:endParaRPr lang="en-US" dirty="0"/>
          </a:p>
        </p:txBody>
      </p:sp>
      <p:grpSp>
        <p:nvGrpSpPr>
          <p:cNvPr id="5" name="Group 4">
            <a:extLst>
              <a:ext uri="{FF2B5EF4-FFF2-40B4-BE49-F238E27FC236}">
                <a16:creationId xmlns:a16="http://schemas.microsoft.com/office/drawing/2014/main" id="{84F61572-C802-4606-9D2B-5CC8B8BB097F}"/>
              </a:ext>
            </a:extLst>
          </p:cNvPr>
          <p:cNvGrpSpPr/>
          <p:nvPr/>
        </p:nvGrpSpPr>
        <p:grpSpPr>
          <a:xfrm>
            <a:off x="4970" y="3502868"/>
            <a:ext cx="4837456" cy="3219698"/>
            <a:chOff x="4970" y="3502868"/>
            <a:chExt cx="4837456" cy="3219698"/>
          </a:xfrm>
        </p:grpSpPr>
        <p:pic>
          <p:nvPicPr>
            <p:cNvPr id="6" name="Picture 7" descr="Chart, histogram&#10;&#10;Description automatically generated">
              <a:extLst>
                <a:ext uri="{FF2B5EF4-FFF2-40B4-BE49-F238E27FC236}">
                  <a16:creationId xmlns:a16="http://schemas.microsoft.com/office/drawing/2014/main" id="{F87C9BCD-9043-4431-8DB5-3900E6D96AD5}"/>
                </a:ext>
              </a:extLst>
            </p:cNvPr>
            <p:cNvPicPr>
              <a:picLocks noChangeAspect="1"/>
            </p:cNvPicPr>
            <p:nvPr/>
          </p:nvPicPr>
          <p:blipFill rotWithShape="1">
            <a:blip r:embed="rId6"/>
            <a:srcRect l="5119" r="341" b="-532"/>
            <a:stretch/>
          </p:blipFill>
          <p:spPr>
            <a:xfrm>
              <a:off x="591389" y="3765456"/>
              <a:ext cx="3979817" cy="2722107"/>
            </a:xfrm>
            <a:prstGeom prst="rect">
              <a:avLst/>
            </a:prstGeom>
          </p:spPr>
        </p:pic>
        <p:sp>
          <p:nvSpPr>
            <p:cNvPr id="8" name="TextBox 7">
              <a:extLst>
                <a:ext uri="{FF2B5EF4-FFF2-40B4-BE49-F238E27FC236}">
                  <a16:creationId xmlns:a16="http://schemas.microsoft.com/office/drawing/2014/main" id="{6F5687D2-59DE-4835-B2B3-6034F66F5D20}"/>
                </a:ext>
              </a:extLst>
            </p:cNvPr>
            <p:cNvSpPr txBox="1"/>
            <p:nvPr/>
          </p:nvSpPr>
          <p:spPr>
            <a:xfrm>
              <a:off x="65129" y="3502868"/>
              <a:ext cx="46469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cs typeface="Calibri"/>
                </a:rPr>
                <a:t>Distribution of LST by Block Group</a:t>
              </a:r>
            </a:p>
          </p:txBody>
        </p:sp>
        <p:sp>
          <p:nvSpPr>
            <p:cNvPr id="13" name="TextBox 12">
              <a:extLst>
                <a:ext uri="{FF2B5EF4-FFF2-40B4-BE49-F238E27FC236}">
                  <a16:creationId xmlns:a16="http://schemas.microsoft.com/office/drawing/2014/main" id="{46D04888-3877-4E7A-A534-274CDB7495FE}"/>
                </a:ext>
              </a:extLst>
            </p:cNvPr>
            <p:cNvSpPr txBox="1"/>
            <p:nvPr/>
          </p:nvSpPr>
          <p:spPr>
            <a:xfrm>
              <a:off x="4970" y="6414789"/>
              <a:ext cx="4646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Century Gothic"/>
                  <a:cs typeface="Calibri"/>
                </a:rPr>
                <a:t>LST in F</a:t>
              </a:r>
              <a:endParaRPr lang="en-US" dirty="0"/>
            </a:p>
          </p:txBody>
        </p:sp>
        <p:sp>
          <p:nvSpPr>
            <p:cNvPr id="16" name="TextBox 15">
              <a:extLst>
                <a:ext uri="{FF2B5EF4-FFF2-40B4-BE49-F238E27FC236}">
                  <a16:creationId xmlns:a16="http://schemas.microsoft.com/office/drawing/2014/main" id="{8C296719-5CF0-4812-8DAE-46E56A3D03B5}"/>
                </a:ext>
              </a:extLst>
            </p:cNvPr>
            <p:cNvSpPr txBox="1"/>
            <p:nvPr/>
          </p:nvSpPr>
          <p:spPr>
            <a:xfrm>
              <a:off x="195469" y="6174157"/>
              <a:ext cx="464695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102.5 105.0 107.5 110.0 112.5 115.0 117.5 120.0 122.5</a:t>
              </a:r>
              <a:endParaRPr lang="en-US" sz="1200" dirty="0">
                <a:cs typeface="Calibri"/>
              </a:endParaRPr>
            </a:p>
          </p:txBody>
        </p:sp>
        <p:sp>
          <p:nvSpPr>
            <p:cNvPr id="17" name="TextBox 16">
              <a:extLst>
                <a:ext uri="{FF2B5EF4-FFF2-40B4-BE49-F238E27FC236}">
                  <a16:creationId xmlns:a16="http://schemas.microsoft.com/office/drawing/2014/main" id="{CB9C29E6-1673-4E29-8277-2F3E2BBC564C}"/>
                </a:ext>
              </a:extLst>
            </p:cNvPr>
            <p:cNvSpPr txBox="1"/>
            <p:nvPr/>
          </p:nvSpPr>
          <p:spPr>
            <a:xfrm>
              <a:off x="375942" y="3978394"/>
              <a:ext cx="435906" cy="212365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Century Gothic"/>
                  <a:cs typeface="Calibri"/>
                </a:rPr>
                <a:t>120</a:t>
              </a:r>
            </a:p>
            <a:p>
              <a:pPr algn="ctr"/>
              <a:endParaRPr lang="en-US" sz="1100" dirty="0">
                <a:latin typeface="Century Gothic"/>
                <a:cs typeface="Calibri"/>
              </a:endParaRPr>
            </a:p>
            <a:p>
              <a:pPr algn="ctr"/>
              <a:r>
                <a:rPr lang="en-US" sz="1100" dirty="0">
                  <a:latin typeface="Century Gothic"/>
                  <a:cs typeface="Calibri"/>
                </a:rPr>
                <a:t>100</a:t>
              </a:r>
            </a:p>
            <a:p>
              <a:pPr algn="ctr"/>
              <a:endParaRPr lang="en-US" sz="1100" dirty="0">
                <a:latin typeface="Century Gothic"/>
                <a:cs typeface="Calibri"/>
              </a:endParaRPr>
            </a:p>
            <a:p>
              <a:pPr algn="ctr"/>
              <a:r>
                <a:rPr lang="en-US" sz="1100" dirty="0">
                  <a:latin typeface="Century Gothic"/>
                  <a:cs typeface="Calibri"/>
                </a:rPr>
                <a:t>80</a:t>
              </a:r>
            </a:p>
            <a:p>
              <a:pPr algn="ctr"/>
              <a:endParaRPr lang="en-US" sz="1100" dirty="0">
                <a:latin typeface="Century Gothic"/>
                <a:cs typeface="Calibri"/>
              </a:endParaRPr>
            </a:p>
            <a:p>
              <a:pPr algn="ctr"/>
              <a:r>
                <a:rPr lang="en-US" sz="1100" dirty="0">
                  <a:latin typeface="Century Gothic"/>
                  <a:cs typeface="Calibri"/>
                </a:rPr>
                <a:t>60</a:t>
              </a:r>
            </a:p>
            <a:p>
              <a:pPr algn="ctr"/>
              <a:endParaRPr lang="en-US" sz="1100" dirty="0">
                <a:latin typeface="Century Gothic"/>
                <a:cs typeface="Calibri"/>
              </a:endParaRPr>
            </a:p>
            <a:p>
              <a:pPr algn="ctr"/>
              <a:r>
                <a:rPr lang="en-US" sz="1100" dirty="0">
                  <a:latin typeface="Century Gothic"/>
                  <a:cs typeface="Calibri"/>
                </a:rPr>
                <a:t>40</a:t>
              </a:r>
            </a:p>
            <a:p>
              <a:pPr algn="ctr"/>
              <a:endParaRPr lang="en-US" sz="1100" dirty="0">
                <a:latin typeface="Century Gothic"/>
                <a:cs typeface="Calibri"/>
              </a:endParaRPr>
            </a:p>
            <a:p>
              <a:pPr algn="ctr"/>
              <a:r>
                <a:rPr lang="en-US" sz="1100" dirty="0">
                  <a:latin typeface="Century Gothic"/>
                  <a:cs typeface="Calibri"/>
                </a:rPr>
                <a:t>20</a:t>
              </a:r>
            </a:p>
            <a:p>
              <a:pPr algn="ctr"/>
              <a:endParaRPr lang="en-US" sz="1100" dirty="0">
                <a:latin typeface="Century Gothic"/>
                <a:cs typeface="Calibri"/>
              </a:endParaRPr>
            </a:p>
          </p:txBody>
        </p:sp>
        <p:sp>
          <p:nvSpPr>
            <p:cNvPr id="19" name="TextBox 18">
              <a:extLst>
                <a:ext uri="{FF2B5EF4-FFF2-40B4-BE49-F238E27FC236}">
                  <a16:creationId xmlns:a16="http://schemas.microsoft.com/office/drawing/2014/main" id="{828B6CD5-5449-47BB-B0C8-FB377E135ED2}"/>
                </a:ext>
              </a:extLst>
            </p:cNvPr>
            <p:cNvSpPr txBox="1"/>
            <p:nvPr/>
          </p:nvSpPr>
          <p:spPr>
            <a:xfrm flipH="1">
              <a:off x="501032" y="5973630"/>
              <a:ext cx="31606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a:t>
              </a:r>
              <a:endParaRPr lang="en-US" dirty="0"/>
            </a:p>
          </p:txBody>
        </p:sp>
      </p:grpSp>
      <p:sp>
        <p:nvSpPr>
          <p:cNvPr id="18" name="TextBox 17">
            <a:extLst>
              <a:ext uri="{FF2B5EF4-FFF2-40B4-BE49-F238E27FC236}">
                <a16:creationId xmlns:a16="http://schemas.microsoft.com/office/drawing/2014/main" id="{16CBBEED-430A-46B7-8736-B259EEB61AB0}"/>
              </a:ext>
            </a:extLst>
          </p:cNvPr>
          <p:cNvSpPr txBox="1"/>
          <p:nvPr/>
        </p:nvSpPr>
        <p:spPr>
          <a:xfrm>
            <a:off x="5271621" y="535077"/>
            <a:ext cx="15728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latin typeface="Century Gothic" panose="020B0502020202020204" pitchFamily="34" charset="0"/>
              </a:rPr>
              <a:t>LST (deg F)</a:t>
            </a:r>
          </a:p>
        </p:txBody>
      </p:sp>
      <p:grpSp>
        <p:nvGrpSpPr>
          <p:cNvPr id="20" name="Group 19">
            <a:extLst>
              <a:ext uri="{FF2B5EF4-FFF2-40B4-BE49-F238E27FC236}">
                <a16:creationId xmlns:a16="http://schemas.microsoft.com/office/drawing/2014/main" id="{67136129-27DB-4123-BD29-ABE618308004}"/>
              </a:ext>
            </a:extLst>
          </p:cNvPr>
          <p:cNvGrpSpPr/>
          <p:nvPr/>
        </p:nvGrpSpPr>
        <p:grpSpPr>
          <a:xfrm>
            <a:off x="5314762" y="789710"/>
            <a:ext cx="1589626" cy="1678103"/>
            <a:chOff x="3899285" y="1848143"/>
            <a:chExt cx="1589626" cy="1678103"/>
          </a:xfrm>
        </p:grpSpPr>
        <p:sp>
          <p:nvSpPr>
            <p:cNvPr id="21" name="Rectangle 20">
              <a:extLst>
                <a:ext uri="{FF2B5EF4-FFF2-40B4-BE49-F238E27FC236}">
                  <a16:creationId xmlns:a16="http://schemas.microsoft.com/office/drawing/2014/main" id="{D496D0A4-DB23-457D-A073-7C80747468BD}"/>
                </a:ext>
              </a:extLst>
            </p:cNvPr>
            <p:cNvSpPr/>
            <p:nvPr/>
          </p:nvSpPr>
          <p:spPr>
            <a:xfrm>
              <a:off x="3899285" y="1848143"/>
              <a:ext cx="1554480" cy="1678103"/>
            </a:xfrm>
            <a:prstGeom prst="rect">
              <a:avLst/>
            </a:prstGeom>
            <a:solidFill>
              <a:srgbClr val="090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50F9517B-CD2C-458C-8A4A-BE70240102C7}"/>
                </a:ext>
              </a:extLst>
            </p:cNvPr>
            <p:cNvSpPr/>
            <p:nvPr/>
          </p:nvSpPr>
          <p:spPr>
            <a:xfrm>
              <a:off x="3955954" y="1920464"/>
              <a:ext cx="336884" cy="160478"/>
            </a:xfrm>
            <a:prstGeom prst="rect">
              <a:avLst/>
            </a:prstGeom>
            <a:solidFill>
              <a:srgbClr val="FFF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3" name="Rectangle 22">
              <a:extLst>
                <a:ext uri="{FF2B5EF4-FFF2-40B4-BE49-F238E27FC236}">
                  <a16:creationId xmlns:a16="http://schemas.microsoft.com/office/drawing/2014/main" id="{F64B8866-5A0E-4FDE-B59F-86BC780903F9}"/>
                </a:ext>
              </a:extLst>
            </p:cNvPr>
            <p:cNvSpPr/>
            <p:nvPr/>
          </p:nvSpPr>
          <p:spPr>
            <a:xfrm>
              <a:off x="3955954" y="2196499"/>
              <a:ext cx="336884" cy="160478"/>
            </a:xfrm>
            <a:prstGeom prst="rect">
              <a:avLst/>
            </a:prstGeom>
            <a:solidFill>
              <a:srgbClr val="FED9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DD1B1ED6-D6C3-448F-8F41-98E1F3749E52}"/>
                </a:ext>
              </a:extLst>
            </p:cNvPr>
            <p:cNvSpPr/>
            <p:nvPr/>
          </p:nvSpPr>
          <p:spPr>
            <a:xfrm>
              <a:off x="3955954" y="2472534"/>
              <a:ext cx="336884" cy="160478"/>
            </a:xfrm>
            <a:prstGeom prst="rect">
              <a:avLst/>
            </a:prstGeom>
            <a:solidFill>
              <a:srgbClr val="FFB2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5" name="Rectangle 24">
              <a:extLst>
                <a:ext uri="{FF2B5EF4-FFF2-40B4-BE49-F238E27FC236}">
                  <a16:creationId xmlns:a16="http://schemas.microsoft.com/office/drawing/2014/main" id="{21841B28-1FC6-4FFF-87CC-D6506A69662F}"/>
                </a:ext>
              </a:extLst>
            </p:cNvPr>
            <p:cNvSpPr/>
            <p:nvPr/>
          </p:nvSpPr>
          <p:spPr>
            <a:xfrm>
              <a:off x="3955954" y="2748569"/>
              <a:ext cx="336884" cy="160478"/>
            </a:xfrm>
            <a:prstGeom prst="rect">
              <a:avLst/>
            </a:prstGeom>
            <a:solidFill>
              <a:srgbClr val="FE8C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6" name="Rectangle 25">
              <a:extLst>
                <a:ext uri="{FF2B5EF4-FFF2-40B4-BE49-F238E27FC236}">
                  <a16:creationId xmlns:a16="http://schemas.microsoft.com/office/drawing/2014/main" id="{4F7E78E7-0E80-4076-A61E-2616C4438085}"/>
                </a:ext>
              </a:extLst>
            </p:cNvPr>
            <p:cNvSpPr/>
            <p:nvPr/>
          </p:nvSpPr>
          <p:spPr>
            <a:xfrm>
              <a:off x="3955954" y="3024603"/>
              <a:ext cx="336884" cy="160478"/>
            </a:xfrm>
            <a:prstGeom prst="rect">
              <a:avLst/>
            </a:prstGeom>
            <a:solidFill>
              <a:srgbClr val="F03A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2152125B-9C45-4EFD-AF50-64BB2BEF0111}"/>
                </a:ext>
              </a:extLst>
            </p:cNvPr>
            <p:cNvSpPr txBox="1"/>
            <p:nvPr/>
          </p:nvSpPr>
          <p:spPr>
            <a:xfrm>
              <a:off x="4295098" y="1875339"/>
              <a:ext cx="1063189"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103.0 – 114.3</a:t>
              </a:r>
            </a:p>
          </p:txBody>
        </p:sp>
        <p:sp>
          <p:nvSpPr>
            <p:cNvPr id="28" name="TextBox 27">
              <a:extLst>
                <a:ext uri="{FF2B5EF4-FFF2-40B4-BE49-F238E27FC236}">
                  <a16:creationId xmlns:a16="http://schemas.microsoft.com/office/drawing/2014/main" id="{52483980-7B81-4238-8761-FDD1813E45EE}"/>
                </a:ext>
              </a:extLst>
            </p:cNvPr>
            <p:cNvSpPr txBox="1"/>
            <p:nvPr/>
          </p:nvSpPr>
          <p:spPr>
            <a:xfrm>
              <a:off x="4295098" y="2148278"/>
              <a:ext cx="1133893"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114.4 – 115.97</a:t>
              </a:r>
            </a:p>
          </p:txBody>
        </p:sp>
        <p:sp>
          <p:nvSpPr>
            <p:cNvPr id="29" name="TextBox 28">
              <a:extLst>
                <a:ext uri="{FF2B5EF4-FFF2-40B4-BE49-F238E27FC236}">
                  <a16:creationId xmlns:a16="http://schemas.microsoft.com/office/drawing/2014/main" id="{779EA016-6301-4A1D-995D-69C90D8B3EF7}"/>
                </a:ext>
              </a:extLst>
            </p:cNvPr>
            <p:cNvSpPr txBox="1"/>
            <p:nvPr/>
          </p:nvSpPr>
          <p:spPr>
            <a:xfrm>
              <a:off x="4295099" y="2454670"/>
              <a:ext cx="1188720" cy="27432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115.98 – 117.23</a:t>
              </a:r>
            </a:p>
          </p:txBody>
        </p:sp>
        <p:sp>
          <p:nvSpPr>
            <p:cNvPr id="30" name="TextBox 29">
              <a:extLst>
                <a:ext uri="{FF2B5EF4-FFF2-40B4-BE49-F238E27FC236}">
                  <a16:creationId xmlns:a16="http://schemas.microsoft.com/office/drawing/2014/main" id="{0B2B5897-41D5-4A17-BDE9-26C6DCA2E9FB}"/>
                </a:ext>
              </a:extLst>
            </p:cNvPr>
            <p:cNvSpPr txBox="1"/>
            <p:nvPr/>
          </p:nvSpPr>
          <p:spPr>
            <a:xfrm>
              <a:off x="4295099" y="2967094"/>
              <a:ext cx="118872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118.30 – 119.52</a:t>
              </a:r>
            </a:p>
          </p:txBody>
        </p:sp>
        <p:sp>
          <p:nvSpPr>
            <p:cNvPr id="31" name="TextBox 30">
              <a:extLst>
                <a:ext uri="{FF2B5EF4-FFF2-40B4-BE49-F238E27FC236}">
                  <a16:creationId xmlns:a16="http://schemas.microsoft.com/office/drawing/2014/main" id="{F04D9502-502A-4A21-A900-B8E239AA8A5D}"/>
                </a:ext>
              </a:extLst>
            </p:cNvPr>
            <p:cNvSpPr txBox="1"/>
            <p:nvPr/>
          </p:nvSpPr>
          <p:spPr>
            <a:xfrm>
              <a:off x="4285560" y="2718425"/>
              <a:ext cx="1188720" cy="27432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117.24 – 118.29</a:t>
              </a:r>
            </a:p>
          </p:txBody>
        </p:sp>
        <p:sp>
          <p:nvSpPr>
            <p:cNvPr id="32" name="Rectangle 31">
              <a:extLst>
                <a:ext uri="{FF2B5EF4-FFF2-40B4-BE49-F238E27FC236}">
                  <a16:creationId xmlns:a16="http://schemas.microsoft.com/office/drawing/2014/main" id="{42888CD8-BB80-4362-85EA-5E9E074781E5}"/>
                </a:ext>
              </a:extLst>
            </p:cNvPr>
            <p:cNvSpPr/>
            <p:nvPr/>
          </p:nvSpPr>
          <p:spPr>
            <a:xfrm>
              <a:off x="3961046" y="3290293"/>
              <a:ext cx="336884" cy="160478"/>
            </a:xfrm>
            <a:prstGeom prst="rect">
              <a:avLst/>
            </a:prstGeom>
            <a:solidFill>
              <a:srgbClr val="BD15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TextBox 32">
              <a:extLst>
                <a:ext uri="{FF2B5EF4-FFF2-40B4-BE49-F238E27FC236}">
                  <a16:creationId xmlns:a16="http://schemas.microsoft.com/office/drawing/2014/main" id="{162BD374-ACD1-4830-BB40-4BABAA4E5331}"/>
                </a:ext>
              </a:extLst>
            </p:cNvPr>
            <p:cNvSpPr txBox="1"/>
            <p:nvPr/>
          </p:nvSpPr>
          <p:spPr>
            <a:xfrm>
              <a:off x="4300191" y="3232784"/>
              <a:ext cx="1188720"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119.53 – 123.19</a:t>
              </a:r>
            </a:p>
          </p:txBody>
        </p:sp>
      </p:grpSp>
    </p:spTree>
    <p:extLst>
      <p:ext uri="{BB962C8B-B14F-4D97-AF65-F5344CB8AC3E}">
        <p14:creationId xmlns:p14="http://schemas.microsoft.com/office/powerpoint/2010/main" val="3613466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lowchart: Connector 37">
            <a:extLst>
              <a:ext uri="{FF2B5EF4-FFF2-40B4-BE49-F238E27FC236}">
                <a16:creationId xmlns:a16="http://schemas.microsoft.com/office/drawing/2014/main" id="{79F8FC8C-B7BB-4A06-A277-80CEE5599D84}"/>
              </a:ext>
            </a:extLst>
          </p:cNvPr>
          <p:cNvSpPr/>
          <p:nvPr/>
        </p:nvSpPr>
        <p:spPr>
          <a:xfrm>
            <a:off x="1119017" y="4008780"/>
            <a:ext cx="1284924" cy="1276437"/>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sp>
        <p:nvSpPr>
          <p:cNvPr id="655" name="Flowchart: Connector 654">
            <a:extLst>
              <a:ext uri="{FF2B5EF4-FFF2-40B4-BE49-F238E27FC236}">
                <a16:creationId xmlns:a16="http://schemas.microsoft.com/office/drawing/2014/main" id="{FBA50E00-7895-46C0-AF12-382B454B3E6A}"/>
              </a:ext>
            </a:extLst>
          </p:cNvPr>
          <p:cNvSpPr/>
          <p:nvPr/>
        </p:nvSpPr>
        <p:spPr>
          <a:xfrm>
            <a:off x="1113350"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sp>
        <p:nvSpPr>
          <p:cNvPr id="21" name="Flowchart: Connector 20">
            <a:extLst>
              <a:ext uri="{FF2B5EF4-FFF2-40B4-BE49-F238E27FC236}">
                <a16:creationId xmlns:a16="http://schemas.microsoft.com/office/drawing/2014/main" id="{50D2472B-2EDB-475C-B23E-0EADDB16E050}"/>
              </a:ext>
            </a:extLst>
          </p:cNvPr>
          <p:cNvSpPr/>
          <p:nvPr/>
        </p:nvSpPr>
        <p:spPr>
          <a:xfrm>
            <a:off x="3137412" y="4011636"/>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654" name="Graphic 5474" descr="Hill scene outline">
            <a:extLst>
              <a:ext uri="{FF2B5EF4-FFF2-40B4-BE49-F238E27FC236}">
                <a16:creationId xmlns:a16="http://schemas.microsoft.com/office/drawing/2014/main" id="{EE08D862-E9F4-4F8E-B4B5-845F8AB5B1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2041" y="4263655"/>
            <a:ext cx="890112" cy="902403"/>
          </a:xfrm>
          <a:prstGeom prst="rect">
            <a:avLst/>
          </a:prstGeom>
        </p:spPr>
      </p:pic>
      <p:sp>
        <p:nvSpPr>
          <p:cNvPr id="29" name="TextBox 28">
            <a:extLst>
              <a:ext uri="{FF2B5EF4-FFF2-40B4-BE49-F238E27FC236}">
                <a16:creationId xmlns:a16="http://schemas.microsoft.com/office/drawing/2014/main" id="{6E25403B-BE79-4ACA-823B-805B77AD7AB4}"/>
              </a:ext>
            </a:extLst>
          </p:cNvPr>
          <p:cNvSpPr txBox="1"/>
          <p:nvPr/>
        </p:nvSpPr>
        <p:spPr>
          <a:xfrm>
            <a:off x="152401" y="1712687"/>
            <a:ext cx="1935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u="sng" dirty="0">
              <a:latin typeface="Century Gothic"/>
              <a:cs typeface="Calibri"/>
            </a:endParaRPr>
          </a:p>
        </p:txBody>
      </p:sp>
      <p:sp>
        <p:nvSpPr>
          <p:cNvPr id="7" name="Rectangle 6">
            <a:extLst>
              <a:ext uri="{FF2B5EF4-FFF2-40B4-BE49-F238E27FC236}">
                <a16:creationId xmlns:a16="http://schemas.microsoft.com/office/drawing/2014/main" id="{CCB12AF0-8F22-41B6-A498-AE1B46583DC4}"/>
              </a:ext>
            </a:extLst>
          </p:cNvPr>
          <p:cNvSpPr/>
          <p:nvPr/>
        </p:nvSpPr>
        <p:spPr>
          <a:xfrm>
            <a:off x="5818153" y="1848429"/>
            <a:ext cx="355263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rgbClr val="FC7474"/>
          </a:solidFill>
          <a:ln>
            <a:solidFill>
              <a:srgbClr val="FC747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0894" y="2614613"/>
            <a:ext cx="914400" cy="914400"/>
          </a:xfrm>
          <a:prstGeom prst="rect">
            <a:avLst/>
          </a:prstGeom>
        </p:spPr>
      </p:pic>
      <p:sp>
        <p:nvSpPr>
          <p:cNvPr id="25" name="TextBox 24">
            <a:extLst>
              <a:ext uri="{FF2B5EF4-FFF2-40B4-BE49-F238E27FC236}">
                <a16:creationId xmlns:a16="http://schemas.microsoft.com/office/drawing/2014/main" id="{2188711D-B1FE-4364-B41E-BB4DCC02A4FA}"/>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
        <p:nvSpPr>
          <p:cNvPr id="26" name="Flowchart: Connector 25">
            <a:extLst>
              <a:ext uri="{FF2B5EF4-FFF2-40B4-BE49-F238E27FC236}">
                <a16:creationId xmlns:a16="http://schemas.microsoft.com/office/drawing/2014/main" id="{81CDB740-6A24-4B0B-9191-FEF99E210178}"/>
              </a:ext>
            </a:extLst>
          </p:cNvPr>
          <p:cNvSpPr/>
          <p:nvPr/>
        </p:nvSpPr>
        <p:spPr>
          <a:xfrm>
            <a:off x="5332130"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27" name="Graphic 5710" descr="List outline">
            <a:extLst>
              <a:ext uri="{FF2B5EF4-FFF2-40B4-BE49-F238E27FC236}">
                <a16:creationId xmlns:a16="http://schemas.microsoft.com/office/drawing/2014/main" id="{AE45F0A3-94A3-46C9-810A-9EA2EE8003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6641" y="3408857"/>
            <a:ext cx="857923" cy="857923"/>
          </a:xfrm>
          <a:prstGeom prst="rect">
            <a:avLst/>
          </a:prstGeom>
        </p:spPr>
      </p:pic>
      <p:sp>
        <p:nvSpPr>
          <p:cNvPr id="28" name="Flowchart: Connector 27">
            <a:extLst>
              <a:ext uri="{FF2B5EF4-FFF2-40B4-BE49-F238E27FC236}">
                <a16:creationId xmlns:a16="http://schemas.microsoft.com/office/drawing/2014/main" id="{E7994E0C-8851-45F6-9AEC-D8636748D349}"/>
              </a:ext>
            </a:extLst>
          </p:cNvPr>
          <p:cNvSpPr/>
          <p:nvPr/>
        </p:nvSpPr>
        <p:spPr>
          <a:xfrm>
            <a:off x="7750798"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30" name="Graphic 5711" descr="City outline">
            <a:extLst>
              <a:ext uri="{FF2B5EF4-FFF2-40B4-BE49-F238E27FC236}">
                <a16:creationId xmlns:a16="http://schemas.microsoft.com/office/drawing/2014/main" id="{C95785E8-C592-444A-8146-CAE0D14A6C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8950" y="3405345"/>
            <a:ext cx="914400" cy="914400"/>
          </a:xfrm>
          <a:prstGeom prst="rect">
            <a:avLst/>
          </a:prstGeom>
        </p:spPr>
      </p:pic>
      <p:sp>
        <p:nvSpPr>
          <p:cNvPr id="31" name="Flowchart: Connector 30">
            <a:extLst>
              <a:ext uri="{FF2B5EF4-FFF2-40B4-BE49-F238E27FC236}">
                <a16:creationId xmlns:a16="http://schemas.microsoft.com/office/drawing/2014/main" id="{407E3CEB-C14F-465F-8E34-31EB540119C0}"/>
              </a:ext>
            </a:extLst>
          </p:cNvPr>
          <p:cNvSpPr/>
          <p:nvPr/>
        </p:nvSpPr>
        <p:spPr>
          <a:xfrm>
            <a:off x="10177974"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32" name="Graphic 5712" descr="Cactus outline">
            <a:extLst>
              <a:ext uri="{FF2B5EF4-FFF2-40B4-BE49-F238E27FC236}">
                <a16:creationId xmlns:a16="http://schemas.microsoft.com/office/drawing/2014/main" id="{59C3DD13-BCBC-4AB9-85BD-DE05A6E349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59565" y="3449166"/>
            <a:ext cx="914400" cy="914400"/>
          </a:xfrm>
          <a:prstGeom prst="rect">
            <a:avLst/>
          </a:prstGeom>
        </p:spPr>
      </p:pic>
      <p:cxnSp>
        <p:nvCxnSpPr>
          <p:cNvPr id="33" name="Straight Arrow Connector 32">
            <a:extLst>
              <a:ext uri="{FF2B5EF4-FFF2-40B4-BE49-F238E27FC236}">
                <a16:creationId xmlns:a16="http://schemas.microsoft.com/office/drawing/2014/main" id="{07F903D9-AB2D-4BDD-AB23-46737A3ED926}"/>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D07B35-8DAC-4E18-88E2-1FFD92BF05CF}"/>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1D625A8-AF47-47BC-9A3C-B6A03F99448F}"/>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3597528-83C5-4132-AFC5-8F6AD88A929E}"/>
              </a:ext>
            </a:extLst>
          </p:cNvPr>
          <p:cNvSpPr/>
          <p:nvPr/>
        </p:nvSpPr>
        <p:spPr>
          <a:xfrm>
            <a:off x="2830961" y="1098730"/>
            <a:ext cx="2727702" cy="121571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Bus Ridership &amp; Pedestrian Movement</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City of Phoenix</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Icarus data</a:t>
            </a:r>
          </a:p>
        </p:txBody>
      </p:sp>
      <p:pic>
        <p:nvPicPr>
          <p:cNvPr id="36" name="Graphic 5714" descr="High temperature outline">
            <a:extLst>
              <a:ext uri="{FF2B5EF4-FFF2-40B4-BE49-F238E27FC236}">
                <a16:creationId xmlns:a16="http://schemas.microsoft.com/office/drawing/2014/main" id="{59699FB6-F1F5-4DE7-8386-82729500E9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40840" y="4135284"/>
            <a:ext cx="887478" cy="945712"/>
          </a:xfrm>
          <a:prstGeom prst="rect">
            <a:avLst/>
          </a:prstGeom>
        </p:spPr>
      </p:pic>
      <p:sp>
        <p:nvSpPr>
          <p:cNvPr id="37" name="TextBox 36">
            <a:extLst>
              <a:ext uri="{FF2B5EF4-FFF2-40B4-BE49-F238E27FC236}">
                <a16:creationId xmlns:a16="http://schemas.microsoft.com/office/drawing/2014/main" id="{1A8881BA-C46B-47A3-92D9-7AAAC4EC6B3E}"/>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Century Gothic"/>
              </a:rPr>
              <a:t>+</a:t>
            </a:r>
          </a:p>
        </p:txBody>
      </p:sp>
    </p:spTree>
    <p:extLst>
      <p:ext uri="{BB962C8B-B14F-4D97-AF65-F5344CB8AC3E}">
        <p14:creationId xmlns:p14="http://schemas.microsoft.com/office/powerpoint/2010/main" val="1946367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319413" y="289243"/>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Bus Ridership </a:t>
            </a:r>
            <a:endParaRPr lang="en-US" dirty="0"/>
          </a:p>
        </p:txBody>
      </p:sp>
      <p:sp>
        <p:nvSpPr>
          <p:cNvPr id="6" name="Rectangle 5">
            <a:extLst>
              <a:ext uri="{FF2B5EF4-FFF2-40B4-BE49-F238E27FC236}">
                <a16:creationId xmlns:a16="http://schemas.microsoft.com/office/drawing/2014/main" id="{BD412347-4B97-4007-95FC-89EC2DE295F8}"/>
              </a:ext>
            </a:extLst>
          </p:cNvPr>
          <p:cNvSpPr/>
          <p:nvPr/>
        </p:nvSpPr>
        <p:spPr>
          <a:xfrm>
            <a:off x="7904054" y="2572680"/>
            <a:ext cx="4134527" cy="132343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Average weekday bus boardings from 2018-2019, totaled by the block group the bus stop is in</a:t>
            </a:r>
          </a:p>
        </p:txBody>
      </p:sp>
      <p:pic>
        <p:nvPicPr>
          <p:cNvPr id="3" name="Picture 3">
            <a:extLst>
              <a:ext uri="{FF2B5EF4-FFF2-40B4-BE49-F238E27FC236}">
                <a16:creationId xmlns:a16="http://schemas.microsoft.com/office/drawing/2014/main" id="{5A33549C-3937-4FE4-9737-BFC16CAEA036}"/>
              </a:ext>
            </a:extLst>
          </p:cNvPr>
          <p:cNvPicPr>
            <a:picLocks noChangeAspect="1"/>
          </p:cNvPicPr>
          <p:nvPr/>
        </p:nvPicPr>
        <p:blipFill>
          <a:blip r:embed="rId3"/>
          <a:stretch>
            <a:fillRect/>
          </a:stretch>
        </p:blipFill>
        <p:spPr>
          <a:xfrm>
            <a:off x="443646" y="1367055"/>
            <a:ext cx="7058889" cy="50581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Flowchart: Connector 4">
            <a:extLst>
              <a:ext uri="{FF2B5EF4-FFF2-40B4-BE49-F238E27FC236}">
                <a16:creationId xmlns:a16="http://schemas.microsoft.com/office/drawing/2014/main" id="{22BDD488-722A-40EE-8151-4F09E327F82D}"/>
              </a:ext>
            </a:extLst>
          </p:cNvPr>
          <p:cNvSpPr/>
          <p:nvPr/>
        </p:nvSpPr>
        <p:spPr>
          <a:xfrm>
            <a:off x="11569303" y="98995"/>
            <a:ext cx="495711" cy="487223"/>
          </a:xfrm>
          <a:prstGeom prst="flowChartConnector">
            <a:avLst/>
          </a:prstGeom>
          <a:solidFill>
            <a:srgbClr val="FC7474"/>
          </a:solidFill>
          <a:ln>
            <a:solidFill>
              <a:srgbClr val="FC747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9" name="Graphic 10" descr="Bus outline">
            <a:extLst>
              <a:ext uri="{FF2B5EF4-FFF2-40B4-BE49-F238E27FC236}">
                <a16:creationId xmlns:a16="http://schemas.microsoft.com/office/drawing/2014/main" id="{18D87987-722C-4A88-8BDF-8F9348193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14037" y="129041"/>
            <a:ext cx="424544" cy="424544"/>
          </a:xfrm>
          <a:prstGeom prst="rect">
            <a:avLst/>
          </a:prstGeom>
        </p:spPr>
      </p:pic>
    </p:spTree>
    <p:extLst>
      <p:ext uri="{BB962C8B-B14F-4D97-AF65-F5344CB8AC3E}">
        <p14:creationId xmlns:p14="http://schemas.microsoft.com/office/powerpoint/2010/main" val="3590026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302788" y="272617"/>
            <a:ext cx="1145430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Bike/Pedestrian Heat Exposure</a:t>
            </a:r>
          </a:p>
        </p:txBody>
      </p:sp>
      <p:sp>
        <p:nvSpPr>
          <p:cNvPr id="5" name="Rectangle 4">
            <a:extLst>
              <a:ext uri="{FF2B5EF4-FFF2-40B4-BE49-F238E27FC236}">
                <a16:creationId xmlns:a16="http://schemas.microsoft.com/office/drawing/2014/main" id="{5311E36E-56D2-4944-86E0-A3F375505067}"/>
              </a:ext>
            </a:extLst>
          </p:cNvPr>
          <p:cNvSpPr/>
          <p:nvPr/>
        </p:nvSpPr>
        <p:spPr>
          <a:xfrm>
            <a:off x="319412" y="1637175"/>
            <a:ext cx="4202711" cy="34778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Bike/Pedestrian heat exposure data sourced from Icarus project </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ea typeface="Calibri"/>
                <a:cs typeface="Calibri"/>
              </a:rPr>
              <a:t>Icarus – Activity-based model</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Data simulated from June 30th, 2017 for 24 hours, for 1.05 million walking and .149 million biking trips</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ea typeface="Calibri"/>
                <a:cs typeface="Calibri"/>
              </a:rPr>
              <a:t>MRT &gt; 60</a:t>
            </a:r>
            <a:r>
              <a:rPr lang="en-US" sz="2000" dirty="0">
                <a:ea typeface="+mn-lt"/>
                <a:cs typeface="+mn-lt"/>
              </a:rPr>
              <a:t>°</a:t>
            </a:r>
            <a:r>
              <a:rPr lang="en-US" sz="2000" dirty="0">
                <a:solidFill>
                  <a:schemeClr val="tx1">
                    <a:lumMod val="75000"/>
                    <a:lumOff val="25000"/>
                  </a:schemeClr>
                </a:solidFill>
                <a:latin typeface="Century Gothic" panose="020F0302020204030204"/>
                <a:ea typeface="Calibri"/>
                <a:cs typeface="Calibri"/>
              </a:rPr>
              <a:t> C</a:t>
            </a: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pic>
        <p:nvPicPr>
          <p:cNvPr id="4" name="Picture 6" descr="Map&#10;&#10;Description automatically generated">
            <a:extLst>
              <a:ext uri="{FF2B5EF4-FFF2-40B4-BE49-F238E27FC236}">
                <a16:creationId xmlns:a16="http://schemas.microsoft.com/office/drawing/2014/main" id="{3CB4980A-4806-43BA-BC21-11454BAC6064}"/>
              </a:ext>
            </a:extLst>
          </p:cNvPr>
          <p:cNvPicPr>
            <a:picLocks noChangeAspect="1"/>
          </p:cNvPicPr>
          <p:nvPr/>
        </p:nvPicPr>
        <p:blipFill>
          <a:blip r:embed="rId3"/>
          <a:stretch>
            <a:fillRect/>
          </a:stretch>
        </p:blipFill>
        <p:spPr>
          <a:xfrm>
            <a:off x="4955238" y="1227833"/>
            <a:ext cx="6266212" cy="52198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Flowchart: Connector 6">
            <a:extLst>
              <a:ext uri="{FF2B5EF4-FFF2-40B4-BE49-F238E27FC236}">
                <a16:creationId xmlns:a16="http://schemas.microsoft.com/office/drawing/2014/main" id="{31AE9C59-0AE8-405C-A9C4-9CA1DD2A53E5}"/>
              </a:ext>
            </a:extLst>
          </p:cNvPr>
          <p:cNvSpPr/>
          <p:nvPr/>
        </p:nvSpPr>
        <p:spPr>
          <a:xfrm>
            <a:off x="11569303" y="98995"/>
            <a:ext cx="495711" cy="487223"/>
          </a:xfrm>
          <a:prstGeom prst="flowChartConnector">
            <a:avLst/>
          </a:prstGeom>
          <a:solidFill>
            <a:srgbClr val="FC7474"/>
          </a:solidFill>
          <a:ln>
            <a:solidFill>
              <a:srgbClr val="FC747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9" name="Graphic 10" descr="Bus outline">
            <a:extLst>
              <a:ext uri="{FF2B5EF4-FFF2-40B4-BE49-F238E27FC236}">
                <a16:creationId xmlns:a16="http://schemas.microsoft.com/office/drawing/2014/main" id="{A9CD9389-6702-4A5F-BF23-B4303AB35D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14037" y="129041"/>
            <a:ext cx="424544" cy="424544"/>
          </a:xfrm>
          <a:prstGeom prst="rect">
            <a:avLst/>
          </a:prstGeom>
        </p:spPr>
      </p:pic>
    </p:spTree>
    <p:extLst>
      <p:ext uri="{BB962C8B-B14F-4D97-AF65-F5344CB8AC3E}">
        <p14:creationId xmlns:p14="http://schemas.microsoft.com/office/powerpoint/2010/main" val="269681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Flowchart: Connector 654">
            <a:extLst>
              <a:ext uri="{FF2B5EF4-FFF2-40B4-BE49-F238E27FC236}">
                <a16:creationId xmlns:a16="http://schemas.microsoft.com/office/drawing/2014/main" id="{FBA50E00-7895-46C0-AF12-382B454B3E6A}"/>
              </a:ext>
            </a:extLst>
          </p:cNvPr>
          <p:cNvSpPr/>
          <p:nvPr/>
        </p:nvSpPr>
        <p:spPr>
          <a:xfrm>
            <a:off x="1113350"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sp>
        <p:nvSpPr>
          <p:cNvPr id="22" name="Flowchart: Connector 21">
            <a:extLst>
              <a:ext uri="{FF2B5EF4-FFF2-40B4-BE49-F238E27FC236}">
                <a16:creationId xmlns:a16="http://schemas.microsoft.com/office/drawing/2014/main" id="{FED11513-B7CC-4359-A047-61FF6D5C27F3}"/>
              </a:ext>
            </a:extLst>
          </p:cNvPr>
          <p:cNvSpPr/>
          <p:nvPr/>
        </p:nvSpPr>
        <p:spPr>
          <a:xfrm>
            <a:off x="5332130" y="3209380"/>
            <a:ext cx="1292533" cy="1270585"/>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0" name="Graphic 5710" descr="List outline">
            <a:extLst>
              <a:ext uri="{FF2B5EF4-FFF2-40B4-BE49-F238E27FC236}">
                <a16:creationId xmlns:a16="http://schemas.microsoft.com/office/drawing/2014/main" id="{60D50513-4F47-4E57-9836-CD2B2219B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641" y="3408857"/>
            <a:ext cx="857923" cy="857923"/>
          </a:xfrm>
          <a:prstGeom prst="rect">
            <a:avLst/>
          </a:prstGeom>
        </p:spPr>
      </p:pic>
      <p:sp>
        <p:nvSpPr>
          <p:cNvPr id="7" name="Rectangle 6">
            <a:extLst>
              <a:ext uri="{FF2B5EF4-FFF2-40B4-BE49-F238E27FC236}">
                <a16:creationId xmlns:a16="http://schemas.microsoft.com/office/drawing/2014/main" id="{CCB12AF0-8F22-41B6-A498-AE1B46583DC4}"/>
              </a:ext>
            </a:extLst>
          </p:cNvPr>
          <p:cNvSpPr/>
          <p:nvPr/>
        </p:nvSpPr>
        <p:spPr>
          <a:xfrm>
            <a:off x="5818153" y="1848429"/>
            <a:ext cx="355263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0894" y="2614613"/>
            <a:ext cx="914400" cy="914400"/>
          </a:xfrm>
          <a:prstGeom prst="rect">
            <a:avLst/>
          </a:prstGeom>
        </p:spPr>
      </p:pic>
      <p:sp>
        <p:nvSpPr>
          <p:cNvPr id="25" name="TextBox 24">
            <a:extLst>
              <a:ext uri="{FF2B5EF4-FFF2-40B4-BE49-F238E27FC236}">
                <a16:creationId xmlns:a16="http://schemas.microsoft.com/office/drawing/2014/main" id="{2AF20232-A2BF-4066-9CC1-5584C74A4127}"/>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
        <p:nvSpPr>
          <p:cNvPr id="26" name="Flowchart: Connector 25">
            <a:extLst>
              <a:ext uri="{FF2B5EF4-FFF2-40B4-BE49-F238E27FC236}">
                <a16:creationId xmlns:a16="http://schemas.microsoft.com/office/drawing/2014/main" id="{8AC59048-1281-4DE2-A04C-B608E18AF780}"/>
              </a:ext>
            </a:extLst>
          </p:cNvPr>
          <p:cNvSpPr/>
          <p:nvPr/>
        </p:nvSpPr>
        <p:spPr>
          <a:xfrm>
            <a:off x="7750798"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27" name="Graphic 5711" descr="City outline">
            <a:extLst>
              <a:ext uri="{FF2B5EF4-FFF2-40B4-BE49-F238E27FC236}">
                <a16:creationId xmlns:a16="http://schemas.microsoft.com/office/drawing/2014/main" id="{7448A4B0-239A-4B72-ADB0-4C111AEB88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8950" y="3405345"/>
            <a:ext cx="914400" cy="914400"/>
          </a:xfrm>
          <a:prstGeom prst="rect">
            <a:avLst/>
          </a:prstGeom>
        </p:spPr>
      </p:pic>
      <p:sp>
        <p:nvSpPr>
          <p:cNvPr id="28" name="Flowchart: Connector 27">
            <a:extLst>
              <a:ext uri="{FF2B5EF4-FFF2-40B4-BE49-F238E27FC236}">
                <a16:creationId xmlns:a16="http://schemas.microsoft.com/office/drawing/2014/main" id="{6930B77A-5DD3-4F0F-A63C-45072110F4B5}"/>
              </a:ext>
            </a:extLst>
          </p:cNvPr>
          <p:cNvSpPr/>
          <p:nvPr/>
        </p:nvSpPr>
        <p:spPr>
          <a:xfrm>
            <a:off x="10177974" y="321193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29" name="Graphic 5712" descr="Cactus outline">
            <a:extLst>
              <a:ext uri="{FF2B5EF4-FFF2-40B4-BE49-F238E27FC236}">
                <a16:creationId xmlns:a16="http://schemas.microsoft.com/office/drawing/2014/main" id="{1E05D3CC-EB1A-456F-9AB0-9FBD1C9470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59565" y="3449166"/>
            <a:ext cx="914400" cy="914400"/>
          </a:xfrm>
          <a:prstGeom prst="rect">
            <a:avLst/>
          </a:prstGeom>
        </p:spPr>
      </p:pic>
      <p:sp>
        <p:nvSpPr>
          <p:cNvPr id="23" name="Flowchart: Connector 22">
            <a:extLst>
              <a:ext uri="{FF2B5EF4-FFF2-40B4-BE49-F238E27FC236}">
                <a16:creationId xmlns:a16="http://schemas.microsoft.com/office/drawing/2014/main" id="{F8C7F071-282E-4430-B70C-14DD4325C5A3}"/>
              </a:ext>
            </a:extLst>
          </p:cNvPr>
          <p:cNvSpPr/>
          <p:nvPr/>
        </p:nvSpPr>
        <p:spPr>
          <a:xfrm>
            <a:off x="1119017" y="4008780"/>
            <a:ext cx="1284924" cy="1276437"/>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sp>
        <p:nvSpPr>
          <p:cNvPr id="24" name="Flowchart: Connector 23">
            <a:extLst>
              <a:ext uri="{FF2B5EF4-FFF2-40B4-BE49-F238E27FC236}">
                <a16:creationId xmlns:a16="http://schemas.microsoft.com/office/drawing/2014/main" id="{AF40EB13-A41C-4D09-8707-BCFB4705920D}"/>
              </a:ext>
            </a:extLst>
          </p:cNvPr>
          <p:cNvSpPr/>
          <p:nvPr/>
        </p:nvSpPr>
        <p:spPr>
          <a:xfrm>
            <a:off x="3137412" y="4011636"/>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32" name="Graphic 5474" descr="Hill scene outline">
            <a:extLst>
              <a:ext uri="{FF2B5EF4-FFF2-40B4-BE49-F238E27FC236}">
                <a16:creationId xmlns:a16="http://schemas.microsoft.com/office/drawing/2014/main" id="{5FE755F7-C77F-44C2-886F-115FF2DB33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12041" y="4263655"/>
            <a:ext cx="890112" cy="902403"/>
          </a:xfrm>
          <a:prstGeom prst="rect">
            <a:avLst/>
          </a:prstGeom>
        </p:spPr>
      </p:pic>
      <p:cxnSp>
        <p:nvCxnSpPr>
          <p:cNvPr id="33" name="Straight Arrow Connector 32">
            <a:extLst>
              <a:ext uri="{FF2B5EF4-FFF2-40B4-BE49-F238E27FC236}">
                <a16:creationId xmlns:a16="http://schemas.microsoft.com/office/drawing/2014/main" id="{C254BDB3-4FEB-4AF2-99D1-09115D2A3EE7}"/>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170639-6482-4A36-9A88-61F140D533BD}"/>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602B894-1A12-47EF-8188-593639719C08}"/>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6" name="Graphic 5714" descr="High temperature outline">
            <a:extLst>
              <a:ext uri="{FF2B5EF4-FFF2-40B4-BE49-F238E27FC236}">
                <a16:creationId xmlns:a16="http://schemas.microsoft.com/office/drawing/2014/main" id="{95D46A4E-B13B-461E-BB43-DB01B2049AA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40840" y="4135284"/>
            <a:ext cx="887478" cy="945712"/>
          </a:xfrm>
          <a:prstGeom prst="rect">
            <a:avLst/>
          </a:prstGeom>
        </p:spPr>
      </p:pic>
      <p:sp>
        <p:nvSpPr>
          <p:cNvPr id="37" name="TextBox 36">
            <a:extLst>
              <a:ext uri="{FF2B5EF4-FFF2-40B4-BE49-F238E27FC236}">
                <a16:creationId xmlns:a16="http://schemas.microsoft.com/office/drawing/2014/main" id="{B6C031C3-3B6D-4AE3-9417-69C8EE77E5E1}"/>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Century Gothic"/>
              </a:rPr>
              <a:t>+</a:t>
            </a:r>
          </a:p>
        </p:txBody>
      </p:sp>
      <p:sp>
        <p:nvSpPr>
          <p:cNvPr id="38" name="Rectangle 37">
            <a:extLst>
              <a:ext uri="{FF2B5EF4-FFF2-40B4-BE49-F238E27FC236}">
                <a16:creationId xmlns:a16="http://schemas.microsoft.com/office/drawing/2014/main" id="{9F27DAE0-DF46-454F-BA0C-377B4EA15B1B}"/>
              </a:ext>
            </a:extLst>
          </p:cNvPr>
          <p:cNvSpPr/>
          <p:nvPr/>
        </p:nvSpPr>
        <p:spPr>
          <a:xfrm>
            <a:off x="4923184" y="2217571"/>
            <a:ext cx="2953921" cy="86177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Heat Vulnerability Index</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Emphasis on tree canopy</a:t>
            </a:r>
          </a:p>
        </p:txBody>
      </p:sp>
    </p:spTree>
    <p:extLst>
      <p:ext uri="{BB962C8B-B14F-4D97-AF65-F5344CB8AC3E}">
        <p14:creationId xmlns:p14="http://schemas.microsoft.com/office/powerpoint/2010/main" val="3825144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9999F8-3AE4-48FE-83B7-2DB00FDCB29D}"/>
              </a:ext>
            </a:extLst>
          </p:cNvPr>
          <p:cNvSpPr txBox="1"/>
          <p:nvPr/>
        </p:nvSpPr>
        <p:spPr>
          <a:xfrm>
            <a:off x="286163" y="305867"/>
            <a:ext cx="113249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Heat Vulnerability Index</a:t>
            </a:r>
            <a:endParaRPr lang="en-US" dirty="0"/>
          </a:p>
        </p:txBody>
      </p:sp>
      <p:sp>
        <p:nvSpPr>
          <p:cNvPr id="4" name="Rectangle 3">
            <a:extLst>
              <a:ext uri="{FF2B5EF4-FFF2-40B4-BE49-F238E27FC236}">
                <a16:creationId xmlns:a16="http://schemas.microsoft.com/office/drawing/2014/main" id="{9AC2C487-944E-42F3-A486-228353429F68}"/>
              </a:ext>
            </a:extLst>
          </p:cNvPr>
          <p:cNvSpPr/>
          <p:nvPr/>
        </p:nvSpPr>
        <p:spPr>
          <a:xfrm>
            <a:off x="227049" y="3157070"/>
            <a:ext cx="3270384" cy="216982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Aft>
                <a:spcPts val="600"/>
              </a:spcAft>
              <a:buClr>
                <a:srgbClr val="5372B3"/>
              </a:buClr>
              <a:buAutoNum type="arabicPeriod"/>
            </a:pPr>
            <a:r>
              <a:rPr lang="en-US" sz="2000" dirty="0">
                <a:solidFill>
                  <a:schemeClr val="tx1">
                    <a:lumMod val="75000"/>
                    <a:lumOff val="25000"/>
                  </a:schemeClr>
                </a:solidFill>
                <a:latin typeface="Century Gothic"/>
                <a:ea typeface="Calibri"/>
                <a:cs typeface="Calibri"/>
              </a:rPr>
              <a:t>Normalize variables</a:t>
            </a:r>
          </a:p>
          <a:p>
            <a:pPr marL="457200" indent="-457200">
              <a:spcAft>
                <a:spcPts val="600"/>
              </a:spcAft>
              <a:buClr>
                <a:srgbClr val="5372B3"/>
              </a:buClr>
              <a:buFontTx/>
              <a:buAutoNum type="arabicPeriod"/>
            </a:pPr>
            <a:r>
              <a:rPr lang="en-US" sz="2000" dirty="0">
                <a:solidFill>
                  <a:schemeClr val="tx1">
                    <a:lumMod val="75000"/>
                    <a:lumOff val="25000"/>
                  </a:schemeClr>
                </a:solidFill>
                <a:latin typeface="Century Gothic"/>
                <a:ea typeface="Calibri"/>
                <a:cs typeface="Calibri"/>
              </a:rPr>
              <a:t>Weighted mean with </a:t>
            </a:r>
            <a:r>
              <a:rPr lang="en-US" sz="2000" noProof="1">
                <a:solidFill>
                  <a:schemeClr val="tx1">
                    <a:lumMod val="75000"/>
                    <a:lumOff val="25000"/>
                  </a:schemeClr>
                </a:solidFill>
                <a:latin typeface="Century Gothic"/>
                <a:ea typeface="Calibri"/>
                <a:cs typeface="Calibri"/>
              </a:rPr>
              <a:t>SVI</a:t>
            </a:r>
            <a:r>
              <a:rPr lang="en-US" sz="2000" baseline="-25000" noProof="1">
                <a:solidFill>
                  <a:schemeClr val="tx1">
                    <a:lumMod val="75000"/>
                    <a:lumOff val="25000"/>
                  </a:schemeClr>
                </a:solidFill>
                <a:latin typeface="Century Gothic"/>
                <a:ea typeface="Calibri"/>
                <a:cs typeface="Calibri"/>
              </a:rPr>
              <a:t>weight</a:t>
            </a:r>
            <a:r>
              <a:rPr lang="en-US" sz="2000" dirty="0">
                <a:solidFill>
                  <a:schemeClr val="tx1">
                    <a:lumMod val="75000"/>
                    <a:lumOff val="25000"/>
                  </a:schemeClr>
                </a:solidFill>
                <a:latin typeface="Century Gothic"/>
                <a:ea typeface="Calibri"/>
                <a:cs typeface="Calibri"/>
              </a:rPr>
              <a:t> = 9 and </a:t>
            </a:r>
            <a:r>
              <a:rPr lang="en-US" sz="2000" noProof="1">
                <a:solidFill>
                  <a:schemeClr val="tx1">
                    <a:lumMod val="75000"/>
                    <a:lumOff val="25000"/>
                  </a:schemeClr>
                </a:solidFill>
                <a:latin typeface="Century Gothic"/>
                <a:ea typeface="Calibri"/>
                <a:cs typeface="Calibri"/>
              </a:rPr>
              <a:t>TreeCanopy</a:t>
            </a:r>
            <a:r>
              <a:rPr lang="en-US" sz="2000" baseline="-25000" noProof="1">
                <a:solidFill>
                  <a:schemeClr val="tx1">
                    <a:lumMod val="75000"/>
                    <a:lumOff val="25000"/>
                  </a:schemeClr>
                </a:solidFill>
                <a:latin typeface="Century Gothic"/>
                <a:ea typeface="Calibri"/>
                <a:cs typeface="Calibri"/>
              </a:rPr>
              <a:t>weight</a:t>
            </a:r>
            <a:r>
              <a:rPr lang="en-US" sz="2000" dirty="0">
                <a:solidFill>
                  <a:schemeClr val="tx1">
                    <a:lumMod val="75000"/>
                    <a:lumOff val="25000"/>
                  </a:schemeClr>
                </a:solidFill>
                <a:latin typeface="Century Gothic"/>
                <a:ea typeface="Calibri"/>
                <a:cs typeface="Calibri"/>
              </a:rPr>
              <a:t> = 5</a:t>
            </a:r>
          </a:p>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pic>
        <p:nvPicPr>
          <p:cNvPr id="5" name="Picture 5" descr="Chart&#10;&#10;Description automatically generated">
            <a:extLst>
              <a:ext uri="{FF2B5EF4-FFF2-40B4-BE49-F238E27FC236}">
                <a16:creationId xmlns:a16="http://schemas.microsoft.com/office/drawing/2014/main" id="{EACDD353-35D5-46C0-8E8A-78D30FEA88CC}"/>
              </a:ext>
            </a:extLst>
          </p:cNvPr>
          <p:cNvPicPr>
            <a:picLocks noChangeAspect="1"/>
          </p:cNvPicPr>
          <p:nvPr/>
        </p:nvPicPr>
        <p:blipFill>
          <a:blip r:embed="rId3"/>
          <a:stretch>
            <a:fillRect/>
          </a:stretch>
        </p:blipFill>
        <p:spPr>
          <a:xfrm>
            <a:off x="5696783" y="1788678"/>
            <a:ext cx="4538133" cy="3744000"/>
          </a:xfrm>
          <a:prstGeom prst="rect">
            <a:avLst/>
          </a:prstGeom>
        </p:spPr>
      </p:pic>
      <p:sp>
        <p:nvSpPr>
          <p:cNvPr id="7" name="Rectangle 6">
            <a:extLst>
              <a:ext uri="{FF2B5EF4-FFF2-40B4-BE49-F238E27FC236}">
                <a16:creationId xmlns:a16="http://schemas.microsoft.com/office/drawing/2014/main" id="{68E25F6F-1999-487D-A5FD-3A068BD671C0}"/>
              </a:ext>
            </a:extLst>
          </p:cNvPr>
          <p:cNvSpPr/>
          <p:nvPr/>
        </p:nvSpPr>
        <p:spPr>
          <a:xfrm>
            <a:off x="5666788" y="5690188"/>
            <a:ext cx="3866160" cy="5232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800" b="1" dirty="0">
                <a:solidFill>
                  <a:schemeClr val="tx1">
                    <a:lumMod val="75000"/>
                    <a:lumOff val="25000"/>
                  </a:schemeClr>
                </a:solidFill>
                <a:latin typeface="Century Gothic"/>
                <a:cs typeface="Calibri"/>
              </a:rPr>
              <a:t>Index Breakdown</a:t>
            </a:r>
          </a:p>
        </p:txBody>
      </p:sp>
      <p:sp>
        <p:nvSpPr>
          <p:cNvPr id="11" name="Rectangle 10">
            <a:extLst>
              <a:ext uri="{FF2B5EF4-FFF2-40B4-BE49-F238E27FC236}">
                <a16:creationId xmlns:a16="http://schemas.microsoft.com/office/drawing/2014/main" id="{15AA70F7-CCC3-40BB-A610-7F7B4280AAC4}"/>
              </a:ext>
            </a:extLst>
          </p:cNvPr>
          <p:cNvSpPr/>
          <p:nvPr/>
        </p:nvSpPr>
        <p:spPr>
          <a:xfrm>
            <a:off x="4587639" y="4670806"/>
            <a:ext cx="2557676"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dirty="0">
                <a:solidFill>
                  <a:schemeClr val="tx1">
                    <a:lumMod val="75000"/>
                    <a:lumOff val="25000"/>
                  </a:schemeClr>
                </a:solidFill>
                <a:latin typeface="Century Gothic"/>
                <a:cs typeface="Calibri"/>
              </a:rPr>
              <a:t>% Tree Canopy</a:t>
            </a:r>
            <a:endParaRPr lang="en-US" dirty="0">
              <a:solidFill>
                <a:schemeClr val="tx1">
                  <a:lumMod val="75000"/>
                  <a:lumOff val="25000"/>
                </a:schemeClr>
              </a:solidFill>
            </a:endParaRPr>
          </a:p>
        </p:txBody>
      </p:sp>
      <p:sp>
        <p:nvSpPr>
          <p:cNvPr id="12" name="Rectangle 11">
            <a:extLst>
              <a:ext uri="{FF2B5EF4-FFF2-40B4-BE49-F238E27FC236}">
                <a16:creationId xmlns:a16="http://schemas.microsoft.com/office/drawing/2014/main" id="{A07353AE-76D5-4960-A5A4-3449EDC44136}"/>
              </a:ext>
            </a:extLst>
          </p:cNvPr>
          <p:cNvSpPr/>
          <p:nvPr/>
        </p:nvSpPr>
        <p:spPr>
          <a:xfrm>
            <a:off x="9697571" y="3077533"/>
            <a:ext cx="2265191" cy="101566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dirty="0">
                <a:solidFill>
                  <a:schemeClr val="tx1">
                    <a:lumMod val="75000"/>
                    <a:lumOff val="25000"/>
                  </a:schemeClr>
                </a:solidFill>
                <a:latin typeface="Century Gothic"/>
                <a:cs typeface="Calibri"/>
              </a:rPr>
              <a:t>Social Vulnerability Index</a:t>
            </a:r>
            <a:endParaRPr lang="en-US" dirty="0">
              <a:solidFill>
                <a:schemeClr val="tx1">
                  <a:lumMod val="75000"/>
                  <a:lumOff val="25000"/>
                </a:schemeClr>
              </a:solidFill>
            </a:endParaRPr>
          </a:p>
        </p:txBody>
      </p:sp>
      <p:sp>
        <p:nvSpPr>
          <p:cNvPr id="13" name="Rectangle 12">
            <a:extLst>
              <a:ext uri="{FF2B5EF4-FFF2-40B4-BE49-F238E27FC236}">
                <a16:creationId xmlns:a16="http://schemas.microsoft.com/office/drawing/2014/main" id="{8FAAC814-5300-4649-B8C4-8AA212BF4F1A}"/>
              </a:ext>
            </a:extLst>
          </p:cNvPr>
          <p:cNvSpPr/>
          <p:nvPr/>
        </p:nvSpPr>
        <p:spPr>
          <a:xfrm>
            <a:off x="3733275" y="2323229"/>
            <a:ext cx="3034888"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dirty="0">
                <a:solidFill>
                  <a:schemeClr val="tx1">
                    <a:lumMod val="75000"/>
                    <a:lumOff val="25000"/>
                  </a:schemeClr>
                </a:solidFill>
                <a:latin typeface="Century Gothic"/>
                <a:cs typeface="Calibri"/>
              </a:rPr>
              <a:t>% Impervious Surfaces</a:t>
            </a:r>
          </a:p>
        </p:txBody>
      </p:sp>
      <p:sp>
        <p:nvSpPr>
          <p:cNvPr id="14" name="Rectangle 13">
            <a:extLst>
              <a:ext uri="{FF2B5EF4-FFF2-40B4-BE49-F238E27FC236}">
                <a16:creationId xmlns:a16="http://schemas.microsoft.com/office/drawing/2014/main" id="{8C45ADD2-60F7-492A-AF5F-346C42E99746}"/>
              </a:ext>
            </a:extLst>
          </p:cNvPr>
          <p:cNvSpPr/>
          <p:nvPr/>
        </p:nvSpPr>
        <p:spPr>
          <a:xfrm>
            <a:off x="7212305" y="1638198"/>
            <a:ext cx="756585"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dirty="0">
                <a:solidFill>
                  <a:schemeClr val="tx1">
                    <a:lumMod val="75000"/>
                    <a:lumOff val="25000"/>
                  </a:schemeClr>
                </a:solidFill>
                <a:latin typeface="Century Gothic"/>
                <a:cs typeface="Calibri"/>
              </a:rPr>
              <a:t>LST</a:t>
            </a:r>
            <a:endParaRPr lang="en-US" dirty="0"/>
          </a:p>
        </p:txBody>
      </p:sp>
      <p:sp>
        <p:nvSpPr>
          <p:cNvPr id="15" name="Rectangle 14">
            <a:extLst>
              <a:ext uri="{FF2B5EF4-FFF2-40B4-BE49-F238E27FC236}">
                <a16:creationId xmlns:a16="http://schemas.microsoft.com/office/drawing/2014/main" id="{3887BF2B-625D-43DF-9A0A-F6265A8F748C}"/>
              </a:ext>
            </a:extLst>
          </p:cNvPr>
          <p:cNvSpPr/>
          <p:nvPr/>
        </p:nvSpPr>
        <p:spPr>
          <a:xfrm>
            <a:off x="5403516" y="1838320"/>
            <a:ext cx="1957312"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dirty="0">
                <a:solidFill>
                  <a:schemeClr val="tx1">
                    <a:lumMod val="75000"/>
                    <a:lumOff val="25000"/>
                  </a:schemeClr>
                </a:solidFill>
                <a:latin typeface="Century Gothic"/>
                <a:cs typeface="Calibri"/>
              </a:rPr>
              <a:t>Bus Ridership</a:t>
            </a:r>
            <a:endParaRPr lang="en-US" dirty="0">
              <a:solidFill>
                <a:schemeClr val="tx1">
                  <a:lumMod val="75000"/>
                  <a:lumOff val="25000"/>
                </a:schemeClr>
              </a:solidFill>
            </a:endParaRPr>
          </a:p>
        </p:txBody>
      </p:sp>
      <p:sp>
        <p:nvSpPr>
          <p:cNvPr id="16" name="Rectangle 15">
            <a:extLst>
              <a:ext uri="{FF2B5EF4-FFF2-40B4-BE49-F238E27FC236}">
                <a16:creationId xmlns:a16="http://schemas.microsoft.com/office/drawing/2014/main" id="{CBB3A6C5-DC11-4DEF-AD4D-7CA977CD4DF9}"/>
              </a:ext>
            </a:extLst>
          </p:cNvPr>
          <p:cNvSpPr/>
          <p:nvPr/>
        </p:nvSpPr>
        <p:spPr>
          <a:xfrm>
            <a:off x="4302849" y="2877410"/>
            <a:ext cx="2665433" cy="70788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dirty="0">
                <a:solidFill>
                  <a:schemeClr val="tx1">
                    <a:lumMod val="75000"/>
                    <a:lumOff val="25000"/>
                  </a:schemeClr>
                </a:solidFill>
                <a:latin typeface="Century Gothic"/>
                <a:cs typeface="Calibri"/>
              </a:rPr>
              <a:t>Bike/Ped Heat Exposure</a:t>
            </a:r>
          </a:p>
        </p:txBody>
      </p:sp>
      <p:sp>
        <p:nvSpPr>
          <p:cNvPr id="22" name="Rectangle 21">
            <a:extLst>
              <a:ext uri="{FF2B5EF4-FFF2-40B4-BE49-F238E27FC236}">
                <a16:creationId xmlns:a16="http://schemas.microsoft.com/office/drawing/2014/main" id="{4C216A9B-7CAC-4601-AAFC-8ACAC8AC8540}"/>
              </a:ext>
            </a:extLst>
          </p:cNvPr>
          <p:cNvSpPr/>
          <p:nvPr/>
        </p:nvSpPr>
        <p:spPr>
          <a:xfrm>
            <a:off x="3630434" y="1286162"/>
            <a:ext cx="7938869" cy="5103090"/>
          </a:xfrm>
          <a:prstGeom prst="rect">
            <a:avLst/>
          </a:prstGeom>
          <a:noFill/>
          <a:ln w="127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470DD8B5-494B-44FA-913F-9C3C14C68F57}"/>
              </a:ext>
            </a:extLst>
          </p:cNvPr>
          <p:cNvSpPr/>
          <p:nvPr/>
        </p:nvSpPr>
        <p:spPr>
          <a:xfrm>
            <a:off x="11569303" y="98995"/>
            <a:ext cx="495711" cy="487223"/>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8" name="Graphic 5710" descr="List outline">
            <a:extLst>
              <a:ext uri="{FF2B5EF4-FFF2-40B4-BE49-F238E27FC236}">
                <a16:creationId xmlns:a16="http://schemas.microsoft.com/office/drawing/2014/main" id="{F748CB87-5D99-4631-BB8F-DAA348D90E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24498" y="134071"/>
            <a:ext cx="386210" cy="422496"/>
          </a:xfrm>
          <a:prstGeom prst="rect">
            <a:avLst/>
          </a:prstGeom>
        </p:spPr>
      </p:pic>
    </p:spTree>
    <p:extLst>
      <p:ext uri="{BB962C8B-B14F-4D97-AF65-F5344CB8AC3E}">
        <p14:creationId xmlns:p14="http://schemas.microsoft.com/office/powerpoint/2010/main" val="2909999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Flowchart: Connector 654">
            <a:extLst>
              <a:ext uri="{FF2B5EF4-FFF2-40B4-BE49-F238E27FC236}">
                <a16:creationId xmlns:a16="http://schemas.microsoft.com/office/drawing/2014/main" id="{FBA50E00-7895-46C0-AF12-382B454B3E6A}"/>
              </a:ext>
            </a:extLst>
          </p:cNvPr>
          <p:cNvSpPr/>
          <p:nvPr/>
        </p:nvSpPr>
        <p:spPr>
          <a:xfrm>
            <a:off x="1113350"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sp>
        <p:nvSpPr>
          <p:cNvPr id="22" name="Flowchart: Connector 21">
            <a:extLst>
              <a:ext uri="{FF2B5EF4-FFF2-40B4-BE49-F238E27FC236}">
                <a16:creationId xmlns:a16="http://schemas.microsoft.com/office/drawing/2014/main" id="{FED11513-B7CC-4359-A047-61FF6D5C27F3}"/>
              </a:ext>
            </a:extLst>
          </p:cNvPr>
          <p:cNvSpPr/>
          <p:nvPr/>
        </p:nvSpPr>
        <p:spPr>
          <a:xfrm>
            <a:off x="5332130" y="3211932"/>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0" name="Graphic 5710" descr="List outline">
            <a:extLst>
              <a:ext uri="{FF2B5EF4-FFF2-40B4-BE49-F238E27FC236}">
                <a16:creationId xmlns:a16="http://schemas.microsoft.com/office/drawing/2014/main" id="{60D50513-4F47-4E57-9836-CD2B2219B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641" y="3408857"/>
            <a:ext cx="857923" cy="857923"/>
          </a:xfrm>
          <a:prstGeom prst="rect">
            <a:avLst/>
          </a:prstGeom>
        </p:spPr>
      </p:pic>
      <p:sp>
        <p:nvSpPr>
          <p:cNvPr id="23" name="Flowchart: Connector 22">
            <a:extLst>
              <a:ext uri="{FF2B5EF4-FFF2-40B4-BE49-F238E27FC236}">
                <a16:creationId xmlns:a16="http://schemas.microsoft.com/office/drawing/2014/main" id="{7CFAD667-1817-4451-9914-9A20D23977B3}"/>
              </a:ext>
            </a:extLst>
          </p:cNvPr>
          <p:cNvSpPr/>
          <p:nvPr/>
        </p:nvSpPr>
        <p:spPr>
          <a:xfrm>
            <a:off x="7750798" y="3211932"/>
            <a:ext cx="1292533" cy="1270585"/>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1" name="Graphic 5711" descr="City outline">
            <a:extLst>
              <a:ext uri="{FF2B5EF4-FFF2-40B4-BE49-F238E27FC236}">
                <a16:creationId xmlns:a16="http://schemas.microsoft.com/office/drawing/2014/main" id="{E032C55A-B073-457F-BF13-A04D3FFB4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8950" y="3405345"/>
            <a:ext cx="914400" cy="914400"/>
          </a:xfrm>
          <a:prstGeom prst="rect">
            <a:avLst/>
          </a:prstGeom>
        </p:spPr>
      </p:pic>
      <p:sp>
        <p:nvSpPr>
          <p:cNvPr id="24" name="Flowchart: Connector 23">
            <a:extLst>
              <a:ext uri="{FF2B5EF4-FFF2-40B4-BE49-F238E27FC236}">
                <a16:creationId xmlns:a16="http://schemas.microsoft.com/office/drawing/2014/main" id="{ACB6F0B4-3DAB-4438-BAA0-4B5AC8CB9093}"/>
              </a:ext>
            </a:extLst>
          </p:cNvPr>
          <p:cNvSpPr/>
          <p:nvPr/>
        </p:nvSpPr>
        <p:spPr>
          <a:xfrm>
            <a:off x="10177974" y="3211932"/>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2" name="Graphic 5712" descr="Cactus outline">
            <a:extLst>
              <a:ext uri="{FF2B5EF4-FFF2-40B4-BE49-F238E27FC236}">
                <a16:creationId xmlns:a16="http://schemas.microsoft.com/office/drawing/2014/main" id="{47E87075-D37E-4B1C-80AF-A2B794D3BA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9565" y="3449166"/>
            <a:ext cx="914400" cy="914400"/>
          </a:xfrm>
          <a:prstGeom prst="rect">
            <a:avLst/>
          </a:prstGeom>
        </p:spPr>
      </p:pic>
      <p:sp>
        <p:nvSpPr>
          <p:cNvPr id="29" name="TextBox 28">
            <a:extLst>
              <a:ext uri="{FF2B5EF4-FFF2-40B4-BE49-F238E27FC236}">
                <a16:creationId xmlns:a16="http://schemas.microsoft.com/office/drawing/2014/main" id="{6E25403B-BE79-4ACA-823B-805B77AD7AB4}"/>
              </a:ext>
            </a:extLst>
          </p:cNvPr>
          <p:cNvSpPr txBox="1"/>
          <p:nvPr/>
        </p:nvSpPr>
        <p:spPr>
          <a:xfrm>
            <a:off x="152401" y="1712687"/>
            <a:ext cx="1935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u="sng" dirty="0">
              <a:latin typeface="Century Gothic"/>
              <a:cs typeface="Calibri"/>
            </a:endParaRPr>
          </a:p>
        </p:txBody>
      </p:sp>
      <p:sp>
        <p:nvSpPr>
          <p:cNvPr id="7" name="Rectangle 6">
            <a:extLst>
              <a:ext uri="{FF2B5EF4-FFF2-40B4-BE49-F238E27FC236}">
                <a16:creationId xmlns:a16="http://schemas.microsoft.com/office/drawing/2014/main" id="{CCB12AF0-8F22-41B6-A498-AE1B46583DC4}"/>
              </a:ext>
            </a:extLst>
          </p:cNvPr>
          <p:cNvSpPr/>
          <p:nvPr/>
        </p:nvSpPr>
        <p:spPr>
          <a:xfrm>
            <a:off x="5818153" y="1848429"/>
            <a:ext cx="355263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0894" y="2614613"/>
            <a:ext cx="914400" cy="914400"/>
          </a:xfrm>
          <a:prstGeom prst="rect">
            <a:avLst/>
          </a:prstGeom>
        </p:spPr>
      </p:pic>
      <p:sp>
        <p:nvSpPr>
          <p:cNvPr id="25" name="TextBox 24">
            <a:extLst>
              <a:ext uri="{FF2B5EF4-FFF2-40B4-BE49-F238E27FC236}">
                <a16:creationId xmlns:a16="http://schemas.microsoft.com/office/drawing/2014/main" id="{8892C373-72B0-4341-AF97-776B3403AE3F}"/>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
        <p:nvSpPr>
          <p:cNvPr id="26" name="Flowchart: Connector 25">
            <a:extLst>
              <a:ext uri="{FF2B5EF4-FFF2-40B4-BE49-F238E27FC236}">
                <a16:creationId xmlns:a16="http://schemas.microsoft.com/office/drawing/2014/main" id="{C2CCE05F-EEDE-4A5B-8F02-C725A4D20353}"/>
              </a:ext>
            </a:extLst>
          </p:cNvPr>
          <p:cNvSpPr/>
          <p:nvPr/>
        </p:nvSpPr>
        <p:spPr>
          <a:xfrm>
            <a:off x="1119017" y="4008780"/>
            <a:ext cx="1284924" cy="1276437"/>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sp>
        <p:nvSpPr>
          <p:cNvPr id="27" name="Flowchart: Connector 26">
            <a:extLst>
              <a:ext uri="{FF2B5EF4-FFF2-40B4-BE49-F238E27FC236}">
                <a16:creationId xmlns:a16="http://schemas.microsoft.com/office/drawing/2014/main" id="{EE4A453B-A475-428A-BCCF-752E4F160DA0}"/>
              </a:ext>
            </a:extLst>
          </p:cNvPr>
          <p:cNvSpPr/>
          <p:nvPr/>
        </p:nvSpPr>
        <p:spPr>
          <a:xfrm>
            <a:off x="3137412" y="4011636"/>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28" name="Graphic 5474" descr="Hill scene outline">
            <a:extLst>
              <a:ext uri="{FF2B5EF4-FFF2-40B4-BE49-F238E27FC236}">
                <a16:creationId xmlns:a16="http://schemas.microsoft.com/office/drawing/2014/main" id="{9B1FFAF1-9089-410E-9026-EDDB23F5E7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12041" y="4263655"/>
            <a:ext cx="890112" cy="902403"/>
          </a:xfrm>
          <a:prstGeom prst="rect">
            <a:avLst/>
          </a:prstGeom>
        </p:spPr>
      </p:pic>
      <p:cxnSp>
        <p:nvCxnSpPr>
          <p:cNvPr id="30" name="Straight Arrow Connector 29">
            <a:extLst>
              <a:ext uri="{FF2B5EF4-FFF2-40B4-BE49-F238E27FC236}">
                <a16:creationId xmlns:a16="http://schemas.microsoft.com/office/drawing/2014/main" id="{15AB2BAB-F9C7-487E-9D4A-37656B1F250B}"/>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D113B4E-702E-423B-B87B-D9CABF162411}"/>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4576666-B735-4AFA-9E9F-6BA56E365AFD}"/>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Graphic 5714" descr="High temperature outline">
            <a:extLst>
              <a:ext uri="{FF2B5EF4-FFF2-40B4-BE49-F238E27FC236}">
                <a16:creationId xmlns:a16="http://schemas.microsoft.com/office/drawing/2014/main" id="{15B4EC22-7BB0-4568-990F-156A259638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40840" y="4135284"/>
            <a:ext cx="887478" cy="945712"/>
          </a:xfrm>
          <a:prstGeom prst="rect">
            <a:avLst/>
          </a:prstGeom>
        </p:spPr>
      </p:pic>
      <p:sp>
        <p:nvSpPr>
          <p:cNvPr id="34" name="TextBox 33">
            <a:extLst>
              <a:ext uri="{FF2B5EF4-FFF2-40B4-BE49-F238E27FC236}">
                <a16:creationId xmlns:a16="http://schemas.microsoft.com/office/drawing/2014/main" id="{CB0009D0-E7DA-41F6-AC60-AC1C880F1037}"/>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Century Gothic"/>
              </a:rPr>
              <a:t>+</a:t>
            </a:r>
          </a:p>
        </p:txBody>
      </p:sp>
      <p:sp>
        <p:nvSpPr>
          <p:cNvPr id="35" name="Rectangle 34">
            <a:extLst>
              <a:ext uri="{FF2B5EF4-FFF2-40B4-BE49-F238E27FC236}">
                <a16:creationId xmlns:a16="http://schemas.microsoft.com/office/drawing/2014/main" id="{DDDE89FA-BDFD-4AA8-991B-C6D7F249C6D3}"/>
              </a:ext>
            </a:extLst>
          </p:cNvPr>
          <p:cNvSpPr/>
          <p:nvPr/>
        </p:nvSpPr>
        <p:spPr>
          <a:xfrm>
            <a:off x="7295661" y="4645932"/>
            <a:ext cx="2953921" cy="143116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Ranked Census Blocks</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Qualified Census Tracts (QCTs)</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Top 25 HVI scores selected</a:t>
            </a:r>
          </a:p>
        </p:txBody>
      </p:sp>
    </p:spTree>
    <p:extLst>
      <p:ext uri="{BB962C8B-B14F-4D97-AF65-F5344CB8AC3E}">
        <p14:creationId xmlns:p14="http://schemas.microsoft.com/office/powerpoint/2010/main" val="3115287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imeline&#10;&#10;Description automatically generated">
            <a:extLst>
              <a:ext uri="{FF2B5EF4-FFF2-40B4-BE49-F238E27FC236}">
                <a16:creationId xmlns:a16="http://schemas.microsoft.com/office/drawing/2014/main" id="{A835ABA5-58ED-4178-9509-B9A6C0C172D5}"/>
              </a:ext>
            </a:extLst>
          </p:cNvPr>
          <p:cNvPicPr>
            <a:picLocks noChangeAspect="1"/>
          </p:cNvPicPr>
          <p:nvPr/>
        </p:nvPicPr>
        <p:blipFill rotWithShape="1">
          <a:blip r:embed="rId3"/>
          <a:srcRect l="9804" t="6989" r="558" b="-241"/>
          <a:stretch/>
        </p:blipFill>
        <p:spPr>
          <a:xfrm>
            <a:off x="5795120" y="623715"/>
            <a:ext cx="5391985" cy="5932405"/>
          </a:xfrm>
          <a:prstGeom prst="rect">
            <a:avLst/>
          </a:prstGeom>
        </p:spPr>
      </p:pic>
      <p:sp>
        <p:nvSpPr>
          <p:cNvPr id="3" name="TextBox 2">
            <a:extLst>
              <a:ext uri="{FF2B5EF4-FFF2-40B4-BE49-F238E27FC236}">
                <a16:creationId xmlns:a16="http://schemas.microsoft.com/office/drawing/2014/main" id="{611B5117-745F-4D39-8C19-9D43897D9B46}"/>
              </a:ext>
            </a:extLst>
          </p:cNvPr>
          <p:cNvSpPr txBox="1"/>
          <p:nvPr/>
        </p:nvSpPr>
        <p:spPr>
          <a:xfrm>
            <a:off x="304662" y="323961"/>
            <a:ext cx="4954764"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Block Group Selection: </a:t>
            </a:r>
            <a:endParaRPr lang="en-US" dirty="0"/>
          </a:p>
          <a:p>
            <a:r>
              <a:rPr lang="en-US" sz="3200" b="1" dirty="0">
                <a:solidFill>
                  <a:srgbClr val="5372B3"/>
                </a:solidFill>
                <a:latin typeface="Century Gothic"/>
              </a:rPr>
              <a:t>Top 25 Scores</a:t>
            </a:r>
            <a:endParaRPr lang="en-US" dirty="0"/>
          </a:p>
        </p:txBody>
      </p:sp>
      <p:pic>
        <p:nvPicPr>
          <p:cNvPr id="4" name="Picture 4">
            <a:extLst>
              <a:ext uri="{FF2B5EF4-FFF2-40B4-BE49-F238E27FC236}">
                <a16:creationId xmlns:a16="http://schemas.microsoft.com/office/drawing/2014/main" id="{2F975DE6-FF12-4722-8FC1-006280FECD1F}"/>
              </a:ext>
            </a:extLst>
          </p:cNvPr>
          <p:cNvPicPr>
            <a:picLocks noChangeAspect="1"/>
          </p:cNvPicPr>
          <p:nvPr/>
        </p:nvPicPr>
        <p:blipFill>
          <a:blip r:embed="rId4"/>
          <a:stretch>
            <a:fillRect/>
          </a:stretch>
        </p:blipFill>
        <p:spPr>
          <a:xfrm>
            <a:off x="6033234" y="6016238"/>
            <a:ext cx="313593" cy="509222"/>
          </a:xfrm>
          <a:prstGeom prst="rect">
            <a:avLst/>
          </a:prstGeom>
        </p:spPr>
      </p:pic>
      <p:pic>
        <p:nvPicPr>
          <p:cNvPr id="5" name="Picture 5">
            <a:extLst>
              <a:ext uri="{FF2B5EF4-FFF2-40B4-BE49-F238E27FC236}">
                <a16:creationId xmlns:a16="http://schemas.microsoft.com/office/drawing/2014/main" id="{8F893511-3DA1-446A-9164-0F02AB4BC616}"/>
              </a:ext>
            </a:extLst>
          </p:cNvPr>
          <p:cNvPicPr>
            <a:picLocks noChangeAspect="1"/>
          </p:cNvPicPr>
          <p:nvPr/>
        </p:nvPicPr>
        <p:blipFill>
          <a:blip r:embed="rId5"/>
          <a:stretch>
            <a:fillRect/>
          </a:stretch>
        </p:blipFill>
        <p:spPr>
          <a:xfrm>
            <a:off x="6413884" y="6403309"/>
            <a:ext cx="828675" cy="95250"/>
          </a:xfrm>
          <a:prstGeom prst="rect">
            <a:avLst/>
          </a:prstGeom>
        </p:spPr>
      </p:pic>
      <p:sp>
        <p:nvSpPr>
          <p:cNvPr id="10" name="TextBox 9">
            <a:extLst>
              <a:ext uri="{FF2B5EF4-FFF2-40B4-BE49-F238E27FC236}">
                <a16:creationId xmlns:a16="http://schemas.microsoft.com/office/drawing/2014/main" id="{B2E05D70-ADA2-450B-BA53-90E9135CF679}"/>
              </a:ext>
            </a:extLst>
          </p:cNvPr>
          <p:cNvSpPr txBox="1"/>
          <p:nvPr/>
        </p:nvSpPr>
        <p:spPr>
          <a:xfrm>
            <a:off x="9605363" y="680865"/>
            <a:ext cx="1554480" cy="461665"/>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Times New Roman"/>
              </a:rPr>
              <a:t>Weighted Average Score</a:t>
            </a:r>
            <a:endParaRPr lang="en-US" sz="3200" b="1" dirty="0">
              <a:solidFill>
                <a:schemeClr val="tx1">
                  <a:lumMod val="75000"/>
                  <a:lumOff val="25000"/>
                </a:schemeClr>
              </a:solidFill>
            </a:endParaRPr>
          </a:p>
        </p:txBody>
      </p:sp>
      <p:sp>
        <p:nvSpPr>
          <p:cNvPr id="12" name="TextBox 11">
            <a:extLst>
              <a:ext uri="{FF2B5EF4-FFF2-40B4-BE49-F238E27FC236}">
                <a16:creationId xmlns:a16="http://schemas.microsoft.com/office/drawing/2014/main" id="{912914BB-FB81-4047-925C-D54B6EE624A2}"/>
              </a:ext>
            </a:extLst>
          </p:cNvPr>
          <p:cNvSpPr txBox="1"/>
          <p:nvPr/>
        </p:nvSpPr>
        <p:spPr>
          <a:xfrm>
            <a:off x="6200027" y="259341"/>
            <a:ext cx="4582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Phoenix Heat Vulnerability Index</a:t>
            </a:r>
          </a:p>
        </p:txBody>
      </p:sp>
      <p:sp>
        <p:nvSpPr>
          <p:cNvPr id="2" name="TextBox 1">
            <a:extLst>
              <a:ext uri="{FF2B5EF4-FFF2-40B4-BE49-F238E27FC236}">
                <a16:creationId xmlns:a16="http://schemas.microsoft.com/office/drawing/2014/main" id="{D619E44B-F095-4556-9E44-62F7F33F4708}"/>
              </a:ext>
            </a:extLst>
          </p:cNvPr>
          <p:cNvSpPr txBox="1"/>
          <p:nvPr/>
        </p:nvSpPr>
        <p:spPr>
          <a:xfrm>
            <a:off x="194820" y="1101044"/>
            <a:ext cx="44175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endParaRPr>
          </a:p>
        </p:txBody>
      </p:sp>
      <p:sp>
        <p:nvSpPr>
          <p:cNvPr id="7" name="TextBox 6">
            <a:extLst>
              <a:ext uri="{FF2B5EF4-FFF2-40B4-BE49-F238E27FC236}">
                <a16:creationId xmlns:a16="http://schemas.microsoft.com/office/drawing/2014/main" id="{514B34DE-099C-4A80-AC12-B05745E65CE3}"/>
              </a:ext>
            </a:extLst>
          </p:cNvPr>
          <p:cNvSpPr txBox="1"/>
          <p:nvPr/>
        </p:nvSpPr>
        <p:spPr>
          <a:xfrm>
            <a:off x="6944457" y="6182805"/>
            <a:ext cx="486507"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3 miles</a:t>
            </a:r>
          </a:p>
        </p:txBody>
      </p:sp>
      <p:sp>
        <p:nvSpPr>
          <p:cNvPr id="9" name="TextBox 8">
            <a:extLst>
              <a:ext uri="{FF2B5EF4-FFF2-40B4-BE49-F238E27FC236}">
                <a16:creationId xmlns:a16="http://schemas.microsoft.com/office/drawing/2014/main" id="{8836EDA8-82ED-46D6-A25B-76CD21DD6325}"/>
              </a:ext>
            </a:extLst>
          </p:cNvPr>
          <p:cNvSpPr txBox="1"/>
          <p:nvPr/>
        </p:nvSpPr>
        <p:spPr>
          <a:xfrm>
            <a:off x="579856" y="1417645"/>
            <a:ext cx="4662228" cy="181588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Total Block Groups in Qualified Census Tracts (QCTs): 339</a:t>
            </a:r>
          </a:p>
          <a:p>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Range of Scores: 0 – 0.747</a:t>
            </a:r>
          </a:p>
          <a:p>
            <a:r>
              <a:rPr lang="en-US" sz="1600" dirty="0">
                <a:solidFill>
                  <a:schemeClr val="tx1">
                    <a:lumMod val="75000"/>
                    <a:lumOff val="25000"/>
                  </a:schemeClr>
                </a:solidFill>
                <a:latin typeface="Century Gothic"/>
                <a:cs typeface="Calibri"/>
              </a:rPr>
              <a:t>Average Score: 0.46</a:t>
            </a:r>
          </a:p>
          <a:p>
            <a:r>
              <a:rPr lang="en-US" sz="1600" dirty="0">
                <a:solidFill>
                  <a:schemeClr val="tx1">
                    <a:lumMod val="75000"/>
                    <a:lumOff val="25000"/>
                  </a:schemeClr>
                </a:solidFill>
                <a:latin typeface="Century Gothic"/>
                <a:cs typeface="Calibri"/>
              </a:rPr>
              <a:t>Standard Deviation: 0.26</a:t>
            </a:r>
          </a:p>
          <a:p>
            <a:r>
              <a:rPr lang="en-US" sz="1600" dirty="0">
                <a:solidFill>
                  <a:schemeClr val="tx1">
                    <a:lumMod val="75000"/>
                    <a:lumOff val="25000"/>
                  </a:schemeClr>
                </a:solidFill>
                <a:latin typeface="Century Gothic"/>
                <a:cs typeface="Calibri"/>
              </a:rPr>
              <a:t>Top 25 Scores Range: 0.70-0.747</a:t>
            </a:r>
          </a:p>
        </p:txBody>
      </p:sp>
      <p:sp>
        <p:nvSpPr>
          <p:cNvPr id="11" name="Flowchart: Connector 10">
            <a:extLst>
              <a:ext uri="{FF2B5EF4-FFF2-40B4-BE49-F238E27FC236}">
                <a16:creationId xmlns:a16="http://schemas.microsoft.com/office/drawing/2014/main" id="{ABB77EFF-8FED-41CB-8BBF-3DFC7D97E549}"/>
              </a:ext>
            </a:extLst>
          </p:cNvPr>
          <p:cNvSpPr/>
          <p:nvPr/>
        </p:nvSpPr>
        <p:spPr>
          <a:xfrm>
            <a:off x="11569303" y="98995"/>
            <a:ext cx="495711" cy="487223"/>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solidFill>
                <a:schemeClr val="tx1">
                  <a:lumMod val="75000"/>
                  <a:lumOff val="25000"/>
                </a:schemeClr>
              </a:solidFill>
              <a:latin typeface="Century Gothic"/>
              <a:ea typeface="Calibri"/>
              <a:cs typeface="Calibri"/>
            </a:endParaRPr>
          </a:p>
        </p:txBody>
      </p:sp>
      <p:pic>
        <p:nvPicPr>
          <p:cNvPr id="15" name="Graphic 5711" descr="City outline">
            <a:extLst>
              <a:ext uri="{FF2B5EF4-FFF2-40B4-BE49-F238E27FC236}">
                <a16:creationId xmlns:a16="http://schemas.microsoft.com/office/drawing/2014/main" id="{D8B092E6-3383-434A-AD05-920B013997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03807" y="121488"/>
            <a:ext cx="433616" cy="451758"/>
          </a:xfrm>
          <a:prstGeom prst="rect">
            <a:avLst/>
          </a:prstGeom>
        </p:spPr>
      </p:pic>
      <p:grpSp>
        <p:nvGrpSpPr>
          <p:cNvPr id="16" name="Group 15">
            <a:extLst>
              <a:ext uri="{FF2B5EF4-FFF2-40B4-BE49-F238E27FC236}">
                <a16:creationId xmlns:a16="http://schemas.microsoft.com/office/drawing/2014/main" id="{168627E5-38A4-4905-B247-696D5782D5BA}"/>
              </a:ext>
            </a:extLst>
          </p:cNvPr>
          <p:cNvGrpSpPr/>
          <p:nvPr/>
        </p:nvGrpSpPr>
        <p:grpSpPr>
          <a:xfrm>
            <a:off x="128374" y="3291827"/>
            <a:ext cx="5565192" cy="3398910"/>
            <a:chOff x="128374" y="3175452"/>
            <a:chExt cx="5565192" cy="3398910"/>
          </a:xfrm>
        </p:grpSpPr>
        <p:pic>
          <p:nvPicPr>
            <p:cNvPr id="14" name="Picture 15" descr="Chart, histogram&#10;&#10;Description automatically generated">
              <a:extLst>
                <a:ext uri="{FF2B5EF4-FFF2-40B4-BE49-F238E27FC236}">
                  <a16:creationId xmlns:a16="http://schemas.microsoft.com/office/drawing/2014/main" id="{C0D17A88-B6CC-4C9E-8004-20A20853A3CE}"/>
                </a:ext>
              </a:extLst>
            </p:cNvPr>
            <p:cNvPicPr>
              <a:picLocks noChangeAspect="1"/>
            </p:cNvPicPr>
            <p:nvPr/>
          </p:nvPicPr>
          <p:blipFill rotWithShape="1">
            <a:blip r:embed="rId8"/>
            <a:srcRect l="7027" r="270" b="1490"/>
            <a:stretch/>
          </p:blipFill>
          <p:spPr>
            <a:xfrm>
              <a:off x="588963" y="3397783"/>
              <a:ext cx="4379149" cy="3104616"/>
            </a:xfrm>
            <a:prstGeom prst="rect">
              <a:avLst/>
            </a:prstGeom>
          </p:spPr>
        </p:pic>
        <p:sp>
          <p:nvSpPr>
            <p:cNvPr id="20" name="TextBox 19">
              <a:extLst>
                <a:ext uri="{FF2B5EF4-FFF2-40B4-BE49-F238E27FC236}">
                  <a16:creationId xmlns:a16="http://schemas.microsoft.com/office/drawing/2014/main" id="{4C35CF2D-BD8E-4531-8407-8D63C6F46053}"/>
                </a:ext>
              </a:extLst>
            </p:cNvPr>
            <p:cNvSpPr txBox="1"/>
            <p:nvPr/>
          </p:nvSpPr>
          <p:spPr>
            <a:xfrm>
              <a:off x="915914" y="6186374"/>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.2</a:t>
              </a:r>
              <a:endParaRPr lang="en-US" dirty="0"/>
            </a:p>
          </p:txBody>
        </p:sp>
        <p:sp>
          <p:nvSpPr>
            <p:cNvPr id="22" name="TextBox 21">
              <a:extLst>
                <a:ext uri="{FF2B5EF4-FFF2-40B4-BE49-F238E27FC236}">
                  <a16:creationId xmlns:a16="http://schemas.microsoft.com/office/drawing/2014/main" id="{E90DAE94-1196-41E6-8D6B-EEFC1A6E3CB2}"/>
                </a:ext>
              </a:extLst>
            </p:cNvPr>
            <p:cNvSpPr txBox="1"/>
            <p:nvPr/>
          </p:nvSpPr>
          <p:spPr>
            <a:xfrm>
              <a:off x="1527518" y="6186374"/>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.3</a:t>
              </a:r>
              <a:endParaRPr lang="en-US" dirty="0"/>
            </a:p>
          </p:txBody>
        </p:sp>
        <p:sp>
          <p:nvSpPr>
            <p:cNvPr id="23" name="TextBox 22">
              <a:extLst>
                <a:ext uri="{FF2B5EF4-FFF2-40B4-BE49-F238E27FC236}">
                  <a16:creationId xmlns:a16="http://schemas.microsoft.com/office/drawing/2014/main" id="{CF7A5BB5-AB0B-4A36-A49E-AEE085B1CAF1}"/>
                </a:ext>
              </a:extLst>
            </p:cNvPr>
            <p:cNvSpPr txBox="1"/>
            <p:nvPr/>
          </p:nvSpPr>
          <p:spPr>
            <a:xfrm>
              <a:off x="2179228" y="6186374"/>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.4</a:t>
              </a:r>
              <a:endParaRPr lang="en-US" dirty="0"/>
            </a:p>
          </p:txBody>
        </p:sp>
        <p:sp>
          <p:nvSpPr>
            <p:cNvPr id="24" name="TextBox 23">
              <a:extLst>
                <a:ext uri="{FF2B5EF4-FFF2-40B4-BE49-F238E27FC236}">
                  <a16:creationId xmlns:a16="http://schemas.microsoft.com/office/drawing/2014/main" id="{CE52532B-D8F9-4D70-9F9F-E0CA44E5244F}"/>
                </a:ext>
              </a:extLst>
            </p:cNvPr>
            <p:cNvSpPr txBox="1"/>
            <p:nvPr/>
          </p:nvSpPr>
          <p:spPr>
            <a:xfrm>
              <a:off x="2820912" y="6186374"/>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.5</a:t>
              </a:r>
              <a:endParaRPr lang="en-US" dirty="0"/>
            </a:p>
          </p:txBody>
        </p:sp>
        <p:sp>
          <p:nvSpPr>
            <p:cNvPr id="19" name="TextBox 18">
              <a:extLst>
                <a:ext uri="{FF2B5EF4-FFF2-40B4-BE49-F238E27FC236}">
                  <a16:creationId xmlns:a16="http://schemas.microsoft.com/office/drawing/2014/main" id="{17A331DD-F209-4A35-B1ED-934D2EAC0040}"/>
                </a:ext>
              </a:extLst>
            </p:cNvPr>
            <p:cNvSpPr txBox="1"/>
            <p:nvPr/>
          </p:nvSpPr>
          <p:spPr>
            <a:xfrm>
              <a:off x="2490046" y="6266585"/>
              <a:ext cx="7452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HVI</a:t>
              </a:r>
              <a:endParaRPr lang="en-US" sz="1600" dirty="0"/>
            </a:p>
          </p:txBody>
        </p:sp>
        <p:sp>
          <p:nvSpPr>
            <p:cNvPr id="25" name="TextBox 24">
              <a:extLst>
                <a:ext uri="{FF2B5EF4-FFF2-40B4-BE49-F238E27FC236}">
                  <a16:creationId xmlns:a16="http://schemas.microsoft.com/office/drawing/2014/main" id="{117ADFEE-376B-4BCE-A768-1ED0083AF229}"/>
                </a:ext>
              </a:extLst>
            </p:cNvPr>
            <p:cNvSpPr txBox="1"/>
            <p:nvPr/>
          </p:nvSpPr>
          <p:spPr>
            <a:xfrm>
              <a:off x="3442543" y="6186374"/>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.6</a:t>
              </a:r>
              <a:endParaRPr lang="en-US" dirty="0"/>
            </a:p>
          </p:txBody>
        </p:sp>
        <p:sp>
          <p:nvSpPr>
            <p:cNvPr id="26" name="TextBox 25">
              <a:extLst>
                <a:ext uri="{FF2B5EF4-FFF2-40B4-BE49-F238E27FC236}">
                  <a16:creationId xmlns:a16="http://schemas.microsoft.com/office/drawing/2014/main" id="{CD29C4E5-155A-4AE1-BC98-412077CB391F}"/>
                </a:ext>
              </a:extLst>
            </p:cNvPr>
            <p:cNvSpPr txBox="1"/>
            <p:nvPr/>
          </p:nvSpPr>
          <p:spPr>
            <a:xfrm>
              <a:off x="4084227" y="6186374"/>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.7</a:t>
              </a:r>
              <a:endParaRPr lang="en-US" dirty="0"/>
            </a:p>
          </p:txBody>
        </p:sp>
        <p:sp>
          <p:nvSpPr>
            <p:cNvPr id="27" name="TextBox 26">
              <a:extLst>
                <a:ext uri="{FF2B5EF4-FFF2-40B4-BE49-F238E27FC236}">
                  <a16:creationId xmlns:a16="http://schemas.microsoft.com/office/drawing/2014/main" id="{CA9D96E4-9881-4E02-8985-FFD01ADAF74D}"/>
                </a:ext>
              </a:extLst>
            </p:cNvPr>
            <p:cNvSpPr txBox="1"/>
            <p:nvPr/>
          </p:nvSpPr>
          <p:spPr>
            <a:xfrm>
              <a:off x="434650" y="5925690"/>
              <a:ext cx="33413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0</a:t>
              </a:r>
              <a:endParaRPr lang="en-US" dirty="0"/>
            </a:p>
          </p:txBody>
        </p:sp>
        <p:sp>
          <p:nvSpPr>
            <p:cNvPr id="28" name="TextBox 27">
              <a:extLst>
                <a:ext uri="{FF2B5EF4-FFF2-40B4-BE49-F238E27FC236}">
                  <a16:creationId xmlns:a16="http://schemas.microsoft.com/office/drawing/2014/main" id="{4CB0E06E-1C60-46CF-83AC-1A61A1A3FA1A}"/>
                </a:ext>
              </a:extLst>
            </p:cNvPr>
            <p:cNvSpPr txBox="1"/>
            <p:nvPr/>
          </p:nvSpPr>
          <p:spPr>
            <a:xfrm>
              <a:off x="374493" y="5434400"/>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20</a:t>
              </a:r>
            </a:p>
          </p:txBody>
        </p:sp>
        <p:sp>
          <p:nvSpPr>
            <p:cNvPr id="29" name="TextBox 28">
              <a:extLst>
                <a:ext uri="{FF2B5EF4-FFF2-40B4-BE49-F238E27FC236}">
                  <a16:creationId xmlns:a16="http://schemas.microsoft.com/office/drawing/2014/main" id="{BA87E846-A7CD-4FA5-8FFF-7128468E0CC3}"/>
                </a:ext>
              </a:extLst>
            </p:cNvPr>
            <p:cNvSpPr txBox="1"/>
            <p:nvPr/>
          </p:nvSpPr>
          <p:spPr>
            <a:xfrm>
              <a:off x="354440" y="4933084"/>
              <a:ext cx="454454"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40</a:t>
              </a:r>
            </a:p>
            <a:p>
              <a:endParaRPr lang="en-US" sz="1400" dirty="0">
                <a:latin typeface="Century Gothic"/>
                <a:cs typeface="Calibri"/>
              </a:endParaRPr>
            </a:p>
          </p:txBody>
        </p:sp>
        <p:sp>
          <p:nvSpPr>
            <p:cNvPr id="30" name="TextBox 29">
              <a:extLst>
                <a:ext uri="{FF2B5EF4-FFF2-40B4-BE49-F238E27FC236}">
                  <a16:creationId xmlns:a16="http://schemas.microsoft.com/office/drawing/2014/main" id="{51CF28BD-FE78-45A0-A4F8-003C1B227BA6}"/>
                </a:ext>
              </a:extLst>
            </p:cNvPr>
            <p:cNvSpPr txBox="1"/>
            <p:nvPr/>
          </p:nvSpPr>
          <p:spPr>
            <a:xfrm>
              <a:off x="374492" y="4411715"/>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60</a:t>
              </a:r>
              <a:endParaRPr lang="en-US" dirty="0"/>
            </a:p>
          </p:txBody>
        </p:sp>
        <p:sp>
          <p:nvSpPr>
            <p:cNvPr id="31" name="TextBox 30">
              <a:extLst>
                <a:ext uri="{FF2B5EF4-FFF2-40B4-BE49-F238E27FC236}">
                  <a16:creationId xmlns:a16="http://schemas.microsoft.com/office/drawing/2014/main" id="{C2B8CA8F-81BD-49B4-946B-A2284D462B79}"/>
                </a:ext>
              </a:extLst>
            </p:cNvPr>
            <p:cNvSpPr txBox="1"/>
            <p:nvPr/>
          </p:nvSpPr>
          <p:spPr>
            <a:xfrm>
              <a:off x="374492" y="3880320"/>
              <a:ext cx="45445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80</a:t>
              </a:r>
              <a:endParaRPr lang="en-US" dirty="0"/>
            </a:p>
          </p:txBody>
        </p:sp>
        <p:sp>
          <p:nvSpPr>
            <p:cNvPr id="21" name="TextBox 20">
              <a:extLst>
                <a:ext uri="{FF2B5EF4-FFF2-40B4-BE49-F238E27FC236}">
                  <a16:creationId xmlns:a16="http://schemas.microsoft.com/office/drawing/2014/main" id="{25D7D516-8FAB-45EA-85FE-680920E0AEFF}"/>
                </a:ext>
              </a:extLst>
            </p:cNvPr>
            <p:cNvSpPr txBox="1"/>
            <p:nvPr/>
          </p:nvSpPr>
          <p:spPr>
            <a:xfrm rot="16200000">
              <a:off x="-285563" y="4562978"/>
              <a:ext cx="11356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frequency</a:t>
              </a:r>
              <a:endParaRPr lang="en-US" sz="1600" dirty="0"/>
            </a:p>
          </p:txBody>
        </p:sp>
        <p:sp>
          <p:nvSpPr>
            <p:cNvPr id="18" name="TextBox 17">
              <a:extLst>
                <a:ext uri="{FF2B5EF4-FFF2-40B4-BE49-F238E27FC236}">
                  <a16:creationId xmlns:a16="http://schemas.microsoft.com/office/drawing/2014/main" id="{A37C5536-0902-41CD-ACDF-D5587F87B4A3}"/>
                </a:ext>
              </a:extLst>
            </p:cNvPr>
            <p:cNvSpPr txBox="1"/>
            <p:nvPr/>
          </p:nvSpPr>
          <p:spPr>
            <a:xfrm>
              <a:off x="709725" y="3175452"/>
              <a:ext cx="4983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Distribution of HVI among block groups</a:t>
              </a:r>
              <a:endParaRPr lang="en-US" b="1" dirty="0">
                <a:solidFill>
                  <a:schemeClr val="tx1">
                    <a:lumMod val="75000"/>
                    <a:lumOff val="25000"/>
                  </a:schemeClr>
                </a:solidFill>
                <a:ea typeface="Calibri"/>
                <a:cs typeface="Calibri"/>
              </a:endParaRPr>
            </a:p>
          </p:txBody>
        </p:sp>
      </p:grpSp>
      <p:grpSp>
        <p:nvGrpSpPr>
          <p:cNvPr id="42" name="Group 41">
            <a:extLst>
              <a:ext uri="{FF2B5EF4-FFF2-40B4-BE49-F238E27FC236}">
                <a16:creationId xmlns:a16="http://schemas.microsoft.com/office/drawing/2014/main" id="{D1A695C9-F362-4C29-9227-B4D1B3E07463}"/>
              </a:ext>
            </a:extLst>
          </p:cNvPr>
          <p:cNvGrpSpPr/>
          <p:nvPr/>
        </p:nvGrpSpPr>
        <p:grpSpPr>
          <a:xfrm>
            <a:off x="9635015" y="1101044"/>
            <a:ext cx="1671636" cy="1409145"/>
            <a:chOff x="9795785" y="1368729"/>
            <a:chExt cx="1671636" cy="1409145"/>
          </a:xfrm>
        </p:grpSpPr>
        <p:grpSp>
          <p:nvGrpSpPr>
            <p:cNvPr id="41" name="Group 40">
              <a:extLst>
                <a:ext uri="{FF2B5EF4-FFF2-40B4-BE49-F238E27FC236}">
                  <a16:creationId xmlns:a16="http://schemas.microsoft.com/office/drawing/2014/main" id="{84A28BDC-9DDA-4867-9B70-960B63587C15}"/>
                </a:ext>
              </a:extLst>
            </p:cNvPr>
            <p:cNvGrpSpPr/>
            <p:nvPr/>
          </p:nvGrpSpPr>
          <p:grpSpPr>
            <a:xfrm>
              <a:off x="9795785" y="1368729"/>
              <a:ext cx="1492874" cy="1409145"/>
              <a:chOff x="6753726" y="390655"/>
              <a:chExt cx="1492874" cy="1409145"/>
            </a:xfrm>
          </p:grpSpPr>
          <p:sp>
            <p:nvSpPr>
              <p:cNvPr id="40" name="Rectangle 39">
                <a:extLst>
                  <a:ext uri="{FF2B5EF4-FFF2-40B4-BE49-F238E27FC236}">
                    <a16:creationId xmlns:a16="http://schemas.microsoft.com/office/drawing/2014/main" id="{19C08482-47E9-4CCF-9D72-4D9AAB5B0A27}"/>
                  </a:ext>
                </a:extLst>
              </p:cNvPr>
              <p:cNvSpPr/>
              <p:nvPr/>
            </p:nvSpPr>
            <p:spPr>
              <a:xfrm>
                <a:off x="6753726" y="390655"/>
                <a:ext cx="1299411" cy="1409145"/>
              </a:xfrm>
              <a:prstGeom prst="rect">
                <a:avLst/>
              </a:prstGeom>
              <a:solidFill>
                <a:srgbClr val="EC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7" name="Rectangle 16">
                <a:extLst>
                  <a:ext uri="{FF2B5EF4-FFF2-40B4-BE49-F238E27FC236}">
                    <a16:creationId xmlns:a16="http://schemas.microsoft.com/office/drawing/2014/main" id="{BF4650BB-7C06-4182-A97B-87974040ED47}"/>
                  </a:ext>
                </a:extLst>
              </p:cNvPr>
              <p:cNvSpPr/>
              <p:nvPr/>
            </p:nvSpPr>
            <p:spPr>
              <a:xfrm>
                <a:off x="6894373" y="462976"/>
                <a:ext cx="336884" cy="160478"/>
              </a:xfrm>
              <a:prstGeom prst="rect">
                <a:avLst/>
              </a:prstGeom>
              <a:solidFill>
                <a:srgbClr val="FE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45DBF8A1-C011-4079-80BB-0FB24F605B92}"/>
                  </a:ext>
                </a:extLst>
              </p:cNvPr>
              <p:cNvSpPr/>
              <p:nvPr/>
            </p:nvSpPr>
            <p:spPr>
              <a:xfrm>
                <a:off x="6894373" y="739011"/>
                <a:ext cx="336884" cy="160478"/>
              </a:xfrm>
              <a:prstGeom prst="rect">
                <a:avLst/>
              </a:prstGeom>
              <a:solidFill>
                <a:srgbClr val="FDCC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Rectangle 36">
                <a:extLst>
                  <a:ext uri="{FF2B5EF4-FFF2-40B4-BE49-F238E27FC236}">
                    <a16:creationId xmlns:a16="http://schemas.microsoft.com/office/drawing/2014/main" id="{BE6E0CA9-8CAF-4969-9FDB-38DD64FF6632}"/>
                  </a:ext>
                </a:extLst>
              </p:cNvPr>
              <p:cNvSpPr/>
              <p:nvPr/>
            </p:nvSpPr>
            <p:spPr>
              <a:xfrm>
                <a:off x="6894373" y="1015046"/>
                <a:ext cx="336884" cy="160478"/>
              </a:xfrm>
              <a:prstGeom prst="rect">
                <a:avLst/>
              </a:prstGeom>
              <a:solidFill>
                <a:srgbClr val="FC8D5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8" name="Rectangle 37">
                <a:extLst>
                  <a:ext uri="{FF2B5EF4-FFF2-40B4-BE49-F238E27FC236}">
                    <a16:creationId xmlns:a16="http://schemas.microsoft.com/office/drawing/2014/main" id="{60801E02-9FE2-48F9-AA01-FDC2B4E39313}"/>
                  </a:ext>
                </a:extLst>
              </p:cNvPr>
              <p:cNvSpPr/>
              <p:nvPr/>
            </p:nvSpPr>
            <p:spPr>
              <a:xfrm>
                <a:off x="6894373" y="1291081"/>
                <a:ext cx="336884" cy="160478"/>
              </a:xfrm>
              <a:prstGeom prst="rect">
                <a:avLst/>
              </a:prstGeom>
              <a:solidFill>
                <a:srgbClr val="E34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9" name="Rectangle 38">
                <a:extLst>
                  <a:ext uri="{FF2B5EF4-FFF2-40B4-BE49-F238E27FC236}">
                    <a16:creationId xmlns:a16="http://schemas.microsoft.com/office/drawing/2014/main" id="{1162C463-B9AE-4105-9AE9-848D58CF3362}"/>
                  </a:ext>
                </a:extLst>
              </p:cNvPr>
              <p:cNvSpPr/>
              <p:nvPr/>
            </p:nvSpPr>
            <p:spPr>
              <a:xfrm>
                <a:off x="6894373" y="1567115"/>
                <a:ext cx="336884" cy="160478"/>
              </a:xfrm>
              <a:prstGeom prst="rect">
                <a:avLst/>
              </a:prstGeom>
              <a:solidFill>
                <a:srgbClr val="B3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80A286FA-22EF-42C5-AD5F-2BAA1E4C61B7}"/>
                  </a:ext>
                </a:extLst>
              </p:cNvPr>
              <p:cNvSpPr txBox="1"/>
              <p:nvPr/>
            </p:nvSpPr>
            <p:spPr>
              <a:xfrm>
                <a:off x="7233518" y="417851"/>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0.00</a:t>
                </a:r>
              </a:p>
            </p:txBody>
          </p:sp>
          <p:sp>
            <p:nvSpPr>
              <p:cNvPr id="32" name="TextBox 31">
                <a:extLst>
                  <a:ext uri="{FF2B5EF4-FFF2-40B4-BE49-F238E27FC236}">
                    <a16:creationId xmlns:a16="http://schemas.microsoft.com/office/drawing/2014/main" id="{06DCF049-D566-4884-A076-543E6D76B2EC}"/>
                  </a:ext>
                </a:extLst>
              </p:cNvPr>
              <p:cNvSpPr txBox="1"/>
              <p:nvPr/>
            </p:nvSpPr>
            <p:spPr>
              <a:xfrm>
                <a:off x="7233518" y="690790"/>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0.01 – 0.55</a:t>
                </a:r>
              </a:p>
            </p:txBody>
          </p:sp>
          <p:sp>
            <p:nvSpPr>
              <p:cNvPr id="33" name="TextBox 32">
                <a:extLst>
                  <a:ext uri="{FF2B5EF4-FFF2-40B4-BE49-F238E27FC236}">
                    <a16:creationId xmlns:a16="http://schemas.microsoft.com/office/drawing/2014/main" id="{87FD12AF-6015-4C10-AC68-F6329A849484}"/>
                  </a:ext>
                </a:extLst>
              </p:cNvPr>
              <p:cNvSpPr txBox="1"/>
              <p:nvPr/>
            </p:nvSpPr>
            <p:spPr>
              <a:xfrm>
                <a:off x="7233518" y="997182"/>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0.56 – 0.60</a:t>
                </a:r>
              </a:p>
            </p:txBody>
          </p:sp>
          <p:sp>
            <p:nvSpPr>
              <p:cNvPr id="35" name="TextBox 34">
                <a:extLst>
                  <a:ext uri="{FF2B5EF4-FFF2-40B4-BE49-F238E27FC236}">
                    <a16:creationId xmlns:a16="http://schemas.microsoft.com/office/drawing/2014/main" id="{EF589C88-3745-492D-9CC9-00944F8B1535}"/>
                  </a:ext>
                </a:extLst>
              </p:cNvPr>
              <p:cNvSpPr txBox="1"/>
              <p:nvPr/>
            </p:nvSpPr>
            <p:spPr>
              <a:xfrm>
                <a:off x="7233518" y="1509606"/>
                <a:ext cx="101308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0.66 – 0.75</a:t>
                </a:r>
              </a:p>
            </p:txBody>
          </p:sp>
        </p:grpSp>
        <p:sp>
          <p:nvSpPr>
            <p:cNvPr id="34" name="TextBox 33">
              <a:extLst>
                <a:ext uri="{FF2B5EF4-FFF2-40B4-BE49-F238E27FC236}">
                  <a16:creationId xmlns:a16="http://schemas.microsoft.com/office/drawing/2014/main" id="{1BBA1E83-01E0-442F-8027-A3744441233E}"/>
                </a:ext>
              </a:extLst>
            </p:cNvPr>
            <p:cNvSpPr txBox="1"/>
            <p:nvPr/>
          </p:nvSpPr>
          <p:spPr>
            <a:xfrm>
              <a:off x="10266038" y="2239011"/>
              <a:ext cx="1201383"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0.61 – 0.65</a:t>
              </a:r>
            </a:p>
          </p:txBody>
        </p:sp>
      </p:grpSp>
    </p:spTree>
    <p:extLst>
      <p:ext uri="{BB962C8B-B14F-4D97-AF65-F5344CB8AC3E}">
        <p14:creationId xmlns:p14="http://schemas.microsoft.com/office/powerpoint/2010/main" val="3498108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picture containing map&#10;&#10;Description automatically generated">
            <a:extLst>
              <a:ext uri="{FF2B5EF4-FFF2-40B4-BE49-F238E27FC236}">
                <a16:creationId xmlns:a16="http://schemas.microsoft.com/office/drawing/2014/main" id="{7D434581-921C-47A8-A351-489E0A543849}"/>
              </a:ext>
            </a:extLst>
          </p:cNvPr>
          <p:cNvPicPr>
            <a:picLocks noChangeAspect="1"/>
          </p:cNvPicPr>
          <p:nvPr/>
        </p:nvPicPr>
        <p:blipFill rotWithShape="1">
          <a:blip r:embed="rId3"/>
          <a:srcRect l="8701" t="4318" r="-244" b="151"/>
          <a:stretch/>
        </p:blipFill>
        <p:spPr>
          <a:xfrm>
            <a:off x="6628027" y="919828"/>
            <a:ext cx="5124981" cy="5739905"/>
          </a:xfrm>
          <a:prstGeom prst="rect">
            <a:avLst/>
          </a:prstGeom>
        </p:spPr>
      </p:pic>
      <p:pic>
        <p:nvPicPr>
          <p:cNvPr id="6" name="Picture 6" descr="Map&#10;&#10;Description automatically generated">
            <a:extLst>
              <a:ext uri="{FF2B5EF4-FFF2-40B4-BE49-F238E27FC236}">
                <a16:creationId xmlns:a16="http://schemas.microsoft.com/office/drawing/2014/main" id="{40654103-77A5-4E25-9F5D-F518E3AC2EAA}"/>
              </a:ext>
            </a:extLst>
          </p:cNvPr>
          <p:cNvPicPr>
            <a:picLocks noChangeAspect="1"/>
          </p:cNvPicPr>
          <p:nvPr/>
        </p:nvPicPr>
        <p:blipFill rotWithShape="1">
          <a:blip r:embed="rId4"/>
          <a:srcRect l="8548" t="7091" r="2136" b="545"/>
          <a:stretch/>
        </p:blipFill>
        <p:spPr>
          <a:xfrm>
            <a:off x="552561" y="887657"/>
            <a:ext cx="5195189" cy="5775721"/>
          </a:xfrm>
          <a:prstGeom prst="rect">
            <a:avLst/>
          </a:prstGeom>
        </p:spPr>
      </p:pic>
      <p:sp>
        <p:nvSpPr>
          <p:cNvPr id="4" name="TextBox 3">
            <a:extLst>
              <a:ext uri="{FF2B5EF4-FFF2-40B4-BE49-F238E27FC236}">
                <a16:creationId xmlns:a16="http://schemas.microsoft.com/office/drawing/2014/main" id="{F259C66B-E63D-4B77-8F54-D5FFEF8DD906}"/>
              </a:ext>
            </a:extLst>
          </p:cNvPr>
          <p:cNvSpPr txBox="1"/>
          <p:nvPr/>
        </p:nvSpPr>
        <p:spPr>
          <a:xfrm>
            <a:off x="284470" y="132579"/>
            <a:ext cx="1070751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Cluster Analysis for Qualified Census Tracts</a:t>
            </a:r>
            <a:endParaRPr lang="en-US" dirty="0"/>
          </a:p>
        </p:txBody>
      </p:sp>
      <p:pic>
        <p:nvPicPr>
          <p:cNvPr id="8" name="Picture 8">
            <a:extLst>
              <a:ext uri="{FF2B5EF4-FFF2-40B4-BE49-F238E27FC236}">
                <a16:creationId xmlns:a16="http://schemas.microsoft.com/office/drawing/2014/main" id="{D9CAE347-AC2A-4F5A-BC93-74B20FB87B78}"/>
              </a:ext>
            </a:extLst>
          </p:cNvPr>
          <p:cNvPicPr>
            <a:picLocks noChangeAspect="1"/>
          </p:cNvPicPr>
          <p:nvPr/>
        </p:nvPicPr>
        <p:blipFill>
          <a:blip r:embed="rId5"/>
          <a:stretch>
            <a:fillRect/>
          </a:stretch>
        </p:blipFill>
        <p:spPr>
          <a:xfrm>
            <a:off x="697389" y="6044930"/>
            <a:ext cx="340874" cy="560354"/>
          </a:xfrm>
          <a:prstGeom prst="rect">
            <a:avLst/>
          </a:prstGeom>
        </p:spPr>
      </p:pic>
      <p:pic>
        <p:nvPicPr>
          <p:cNvPr id="11" name="Picture 11">
            <a:extLst>
              <a:ext uri="{FF2B5EF4-FFF2-40B4-BE49-F238E27FC236}">
                <a16:creationId xmlns:a16="http://schemas.microsoft.com/office/drawing/2014/main" id="{684D3802-53AC-4524-9077-F5DD78B473C2}"/>
              </a:ext>
            </a:extLst>
          </p:cNvPr>
          <p:cNvPicPr>
            <a:picLocks noChangeAspect="1"/>
          </p:cNvPicPr>
          <p:nvPr/>
        </p:nvPicPr>
        <p:blipFill>
          <a:blip r:embed="rId6"/>
          <a:stretch>
            <a:fillRect/>
          </a:stretch>
        </p:blipFill>
        <p:spPr>
          <a:xfrm>
            <a:off x="1039095" y="6440232"/>
            <a:ext cx="828675" cy="95250"/>
          </a:xfrm>
          <a:prstGeom prst="rect">
            <a:avLst/>
          </a:prstGeom>
        </p:spPr>
      </p:pic>
      <p:pic>
        <p:nvPicPr>
          <p:cNvPr id="9" name="Picture 9">
            <a:extLst>
              <a:ext uri="{FF2B5EF4-FFF2-40B4-BE49-F238E27FC236}">
                <a16:creationId xmlns:a16="http://schemas.microsoft.com/office/drawing/2014/main" id="{0D85D4D0-6D45-4FC9-B396-0B33DECD40D7}"/>
              </a:ext>
            </a:extLst>
          </p:cNvPr>
          <p:cNvPicPr>
            <a:picLocks noChangeAspect="1"/>
          </p:cNvPicPr>
          <p:nvPr/>
        </p:nvPicPr>
        <p:blipFill>
          <a:blip r:embed="rId7"/>
          <a:stretch>
            <a:fillRect/>
          </a:stretch>
        </p:blipFill>
        <p:spPr>
          <a:xfrm>
            <a:off x="7111731" y="6444318"/>
            <a:ext cx="838200" cy="112568"/>
          </a:xfrm>
          <a:prstGeom prst="rect">
            <a:avLst/>
          </a:prstGeom>
        </p:spPr>
      </p:pic>
      <p:pic>
        <p:nvPicPr>
          <p:cNvPr id="12" name="Picture 8">
            <a:extLst>
              <a:ext uri="{FF2B5EF4-FFF2-40B4-BE49-F238E27FC236}">
                <a16:creationId xmlns:a16="http://schemas.microsoft.com/office/drawing/2014/main" id="{4B0C5AF5-F924-47A6-827F-991845955BC3}"/>
              </a:ext>
            </a:extLst>
          </p:cNvPr>
          <p:cNvPicPr>
            <a:picLocks noChangeAspect="1"/>
          </p:cNvPicPr>
          <p:nvPr/>
        </p:nvPicPr>
        <p:blipFill>
          <a:blip r:embed="rId5"/>
          <a:stretch>
            <a:fillRect/>
          </a:stretch>
        </p:blipFill>
        <p:spPr>
          <a:xfrm>
            <a:off x="6750817" y="6063332"/>
            <a:ext cx="348980" cy="568461"/>
          </a:xfrm>
          <a:prstGeom prst="rect">
            <a:avLst/>
          </a:prstGeom>
        </p:spPr>
      </p:pic>
      <p:sp>
        <p:nvSpPr>
          <p:cNvPr id="14" name="Oval 13">
            <a:extLst>
              <a:ext uri="{FF2B5EF4-FFF2-40B4-BE49-F238E27FC236}">
                <a16:creationId xmlns:a16="http://schemas.microsoft.com/office/drawing/2014/main" id="{6C539605-51ED-4A88-B21E-17684EB50713}"/>
              </a:ext>
            </a:extLst>
          </p:cNvPr>
          <p:cNvSpPr/>
          <p:nvPr/>
        </p:nvSpPr>
        <p:spPr>
          <a:xfrm>
            <a:off x="8196403" y="3552730"/>
            <a:ext cx="497255" cy="505914"/>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02A0ED1-C5EE-4178-AAD3-40EE2F330A20}"/>
              </a:ext>
            </a:extLst>
          </p:cNvPr>
          <p:cNvSpPr/>
          <p:nvPr/>
        </p:nvSpPr>
        <p:spPr>
          <a:xfrm>
            <a:off x="8910261" y="5310969"/>
            <a:ext cx="840320" cy="477464"/>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0FAA5B8-13FC-44C8-B3B2-034B3980B897}"/>
              </a:ext>
            </a:extLst>
          </p:cNvPr>
          <p:cNvSpPr/>
          <p:nvPr/>
        </p:nvSpPr>
        <p:spPr>
          <a:xfrm>
            <a:off x="7112401" y="3837589"/>
            <a:ext cx="836691" cy="523969"/>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C12A54C-9715-4C75-9040-84FAF17ED157}"/>
              </a:ext>
            </a:extLst>
          </p:cNvPr>
          <p:cNvSpPr txBox="1"/>
          <p:nvPr/>
        </p:nvSpPr>
        <p:spPr>
          <a:xfrm>
            <a:off x="7309006" y="614663"/>
            <a:ext cx="35807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rPr>
              <a:t>Phoenix Heat Vulnerability Index</a:t>
            </a:r>
          </a:p>
        </p:txBody>
      </p:sp>
      <p:sp>
        <p:nvSpPr>
          <p:cNvPr id="19" name="TextBox 18">
            <a:extLst>
              <a:ext uri="{FF2B5EF4-FFF2-40B4-BE49-F238E27FC236}">
                <a16:creationId xmlns:a16="http://schemas.microsoft.com/office/drawing/2014/main" id="{9E1F7B4C-B333-40F2-948D-6164BB07DA33}"/>
              </a:ext>
            </a:extLst>
          </p:cNvPr>
          <p:cNvSpPr txBox="1"/>
          <p:nvPr/>
        </p:nvSpPr>
        <p:spPr>
          <a:xfrm>
            <a:off x="1038263" y="614663"/>
            <a:ext cx="43123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rPr>
              <a:t>Phoenix Anselin Local Moran's I Analysis</a:t>
            </a:r>
          </a:p>
        </p:txBody>
      </p:sp>
      <p:sp>
        <p:nvSpPr>
          <p:cNvPr id="20" name="TextBox 19">
            <a:extLst>
              <a:ext uri="{FF2B5EF4-FFF2-40B4-BE49-F238E27FC236}">
                <a16:creationId xmlns:a16="http://schemas.microsoft.com/office/drawing/2014/main" id="{54911722-493D-4FD9-9E2F-BC12BB91DE6B}"/>
              </a:ext>
            </a:extLst>
          </p:cNvPr>
          <p:cNvSpPr txBox="1"/>
          <p:nvPr/>
        </p:nvSpPr>
        <p:spPr>
          <a:xfrm>
            <a:off x="1559502" y="6296025"/>
            <a:ext cx="43988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3 miles</a:t>
            </a:r>
          </a:p>
        </p:txBody>
      </p:sp>
      <p:sp>
        <p:nvSpPr>
          <p:cNvPr id="21" name="TextBox 20">
            <a:extLst>
              <a:ext uri="{FF2B5EF4-FFF2-40B4-BE49-F238E27FC236}">
                <a16:creationId xmlns:a16="http://schemas.microsoft.com/office/drawing/2014/main" id="{AD402B14-FC25-414E-B4C9-556F76EEE024}"/>
              </a:ext>
            </a:extLst>
          </p:cNvPr>
          <p:cNvSpPr txBox="1"/>
          <p:nvPr/>
        </p:nvSpPr>
        <p:spPr>
          <a:xfrm>
            <a:off x="7672819" y="6296024"/>
            <a:ext cx="43988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3 miles</a:t>
            </a:r>
          </a:p>
        </p:txBody>
      </p:sp>
      <p:sp>
        <p:nvSpPr>
          <p:cNvPr id="3" name="Oval 2">
            <a:extLst>
              <a:ext uri="{FF2B5EF4-FFF2-40B4-BE49-F238E27FC236}">
                <a16:creationId xmlns:a16="http://schemas.microsoft.com/office/drawing/2014/main" id="{664DDA1E-7A2E-4556-BD55-D3EE998C8F53}"/>
              </a:ext>
            </a:extLst>
          </p:cNvPr>
          <p:cNvSpPr/>
          <p:nvPr/>
        </p:nvSpPr>
        <p:spPr>
          <a:xfrm>
            <a:off x="8540767" y="3977691"/>
            <a:ext cx="445967" cy="381357"/>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 name="Flowchart: Connector 23">
            <a:extLst>
              <a:ext uri="{FF2B5EF4-FFF2-40B4-BE49-F238E27FC236}">
                <a16:creationId xmlns:a16="http://schemas.microsoft.com/office/drawing/2014/main" id="{33A4E12E-0100-43EB-BAF9-6720D520BFB7}"/>
              </a:ext>
            </a:extLst>
          </p:cNvPr>
          <p:cNvSpPr/>
          <p:nvPr/>
        </p:nvSpPr>
        <p:spPr>
          <a:xfrm>
            <a:off x="11569303" y="98995"/>
            <a:ext cx="495711" cy="487223"/>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26" name="Graphic 5711" descr="City outline">
            <a:extLst>
              <a:ext uri="{FF2B5EF4-FFF2-40B4-BE49-F238E27FC236}">
                <a16:creationId xmlns:a16="http://schemas.microsoft.com/office/drawing/2014/main" id="{33A9BB35-2829-4742-B57B-8E17C4F561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95869" y="97675"/>
            <a:ext cx="433616" cy="451758"/>
          </a:xfrm>
          <a:prstGeom prst="rect">
            <a:avLst/>
          </a:prstGeom>
        </p:spPr>
      </p:pic>
      <p:sp>
        <p:nvSpPr>
          <p:cNvPr id="18" name="Oval 17">
            <a:extLst>
              <a:ext uri="{FF2B5EF4-FFF2-40B4-BE49-F238E27FC236}">
                <a16:creationId xmlns:a16="http://schemas.microsoft.com/office/drawing/2014/main" id="{366A5308-D3E9-49A4-9C90-1AE8A50F54EC}"/>
              </a:ext>
            </a:extLst>
          </p:cNvPr>
          <p:cNvSpPr/>
          <p:nvPr/>
        </p:nvSpPr>
        <p:spPr>
          <a:xfrm>
            <a:off x="8833814" y="4751522"/>
            <a:ext cx="531159" cy="315097"/>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TextBox 24">
            <a:extLst>
              <a:ext uri="{FF2B5EF4-FFF2-40B4-BE49-F238E27FC236}">
                <a16:creationId xmlns:a16="http://schemas.microsoft.com/office/drawing/2014/main" id="{BFA73E84-EE6C-4008-A8B2-94FE952339E3}"/>
              </a:ext>
            </a:extLst>
          </p:cNvPr>
          <p:cNvSpPr txBox="1"/>
          <p:nvPr/>
        </p:nvSpPr>
        <p:spPr>
          <a:xfrm>
            <a:off x="6623124" y="927197"/>
            <a:ext cx="1554480" cy="461665"/>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Times New Roman"/>
              </a:rPr>
              <a:t>Weighted Average Score</a:t>
            </a:r>
            <a:endParaRPr lang="en-US" sz="3200" b="1" dirty="0">
              <a:solidFill>
                <a:schemeClr val="tx1">
                  <a:lumMod val="75000"/>
                  <a:lumOff val="25000"/>
                </a:schemeClr>
              </a:solidFill>
            </a:endParaRPr>
          </a:p>
        </p:txBody>
      </p:sp>
      <p:grpSp>
        <p:nvGrpSpPr>
          <p:cNvPr id="27" name="Group 26">
            <a:extLst>
              <a:ext uri="{FF2B5EF4-FFF2-40B4-BE49-F238E27FC236}">
                <a16:creationId xmlns:a16="http://schemas.microsoft.com/office/drawing/2014/main" id="{75873912-015F-4117-BEF2-178BE697AD0C}"/>
              </a:ext>
            </a:extLst>
          </p:cNvPr>
          <p:cNvGrpSpPr/>
          <p:nvPr/>
        </p:nvGrpSpPr>
        <p:grpSpPr>
          <a:xfrm>
            <a:off x="6652776" y="1347376"/>
            <a:ext cx="1671636" cy="1409145"/>
            <a:chOff x="9795785" y="1368729"/>
            <a:chExt cx="1671636" cy="1409145"/>
          </a:xfrm>
        </p:grpSpPr>
        <p:grpSp>
          <p:nvGrpSpPr>
            <p:cNvPr id="28" name="Group 27">
              <a:extLst>
                <a:ext uri="{FF2B5EF4-FFF2-40B4-BE49-F238E27FC236}">
                  <a16:creationId xmlns:a16="http://schemas.microsoft.com/office/drawing/2014/main" id="{61EA8B60-CC54-4D7F-87D5-1792AD5122B9}"/>
                </a:ext>
              </a:extLst>
            </p:cNvPr>
            <p:cNvGrpSpPr/>
            <p:nvPr/>
          </p:nvGrpSpPr>
          <p:grpSpPr>
            <a:xfrm>
              <a:off x="9795785" y="1368729"/>
              <a:ext cx="1492874" cy="1409145"/>
              <a:chOff x="6753726" y="390655"/>
              <a:chExt cx="1492874" cy="1409145"/>
            </a:xfrm>
          </p:grpSpPr>
          <p:sp>
            <p:nvSpPr>
              <p:cNvPr id="30" name="Rectangle 29">
                <a:extLst>
                  <a:ext uri="{FF2B5EF4-FFF2-40B4-BE49-F238E27FC236}">
                    <a16:creationId xmlns:a16="http://schemas.microsoft.com/office/drawing/2014/main" id="{567D5825-F049-4404-9378-565703CD6205}"/>
                  </a:ext>
                </a:extLst>
              </p:cNvPr>
              <p:cNvSpPr/>
              <p:nvPr/>
            </p:nvSpPr>
            <p:spPr>
              <a:xfrm>
                <a:off x="6753726" y="390655"/>
                <a:ext cx="1299411" cy="1409145"/>
              </a:xfrm>
              <a:prstGeom prst="rect">
                <a:avLst/>
              </a:prstGeom>
              <a:solidFill>
                <a:srgbClr val="EC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1" name="Rectangle 30">
                <a:extLst>
                  <a:ext uri="{FF2B5EF4-FFF2-40B4-BE49-F238E27FC236}">
                    <a16:creationId xmlns:a16="http://schemas.microsoft.com/office/drawing/2014/main" id="{C968E2AB-2249-4EF4-861C-374AB8B3EDDE}"/>
                  </a:ext>
                </a:extLst>
              </p:cNvPr>
              <p:cNvSpPr/>
              <p:nvPr/>
            </p:nvSpPr>
            <p:spPr>
              <a:xfrm>
                <a:off x="6894373" y="462976"/>
                <a:ext cx="336884" cy="160478"/>
              </a:xfrm>
              <a:prstGeom prst="rect">
                <a:avLst/>
              </a:prstGeom>
              <a:solidFill>
                <a:srgbClr val="FE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2" name="Rectangle 31">
                <a:extLst>
                  <a:ext uri="{FF2B5EF4-FFF2-40B4-BE49-F238E27FC236}">
                    <a16:creationId xmlns:a16="http://schemas.microsoft.com/office/drawing/2014/main" id="{9FA33149-3FFE-49F2-9934-90C22D31A22E}"/>
                  </a:ext>
                </a:extLst>
              </p:cNvPr>
              <p:cNvSpPr/>
              <p:nvPr/>
            </p:nvSpPr>
            <p:spPr>
              <a:xfrm>
                <a:off x="6894373" y="739011"/>
                <a:ext cx="336884" cy="160478"/>
              </a:xfrm>
              <a:prstGeom prst="rect">
                <a:avLst/>
              </a:prstGeom>
              <a:solidFill>
                <a:srgbClr val="FDCC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32">
                <a:extLst>
                  <a:ext uri="{FF2B5EF4-FFF2-40B4-BE49-F238E27FC236}">
                    <a16:creationId xmlns:a16="http://schemas.microsoft.com/office/drawing/2014/main" id="{4DF159FB-1D52-47E3-A195-5042C4CC20D2}"/>
                  </a:ext>
                </a:extLst>
              </p:cNvPr>
              <p:cNvSpPr/>
              <p:nvPr/>
            </p:nvSpPr>
            <p:spPr>
              <a:xfrm>
                <a:off x="6894373" y="1015046"/>
                <a:ext cx="336884" cy="160478"/>
              </a:xfrm>
              <a:prstGeom prst="rect">
                <a:avLst/>
              </a:prstGeom>
              <a:solidFill>
                <a:srgbClr val="FC8D5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Rectangle 33">
                <a:extLst>
                  <a:ext uri="{FF2B5EF4-FFF2-40B4-BE49-F238E27FC236}">
                    <a16:creationId xmlns:a16="http://schemas.microsoft.com/office/drawing/2014/main" id="{8AC2DA5A-448C-4E93-93FA-502352BDEEF3}"/>
                  </a:ext>
                </a:extLst>
              </p:cNvPr>
              <p:cNvSpPr/>
              <p:nvPr/>
            </p:nvSpPr>
            <p:spPr>
              <a:xfrm>
                <a:off x="6894373" y="1291081"/>
                <a:ext cx="336884" cy="160478"/>
              </a:xfrm>
              <a:prstGeom prst="rect">
                <a:avLst/>
              </a:prstGeom>
              <a:solidFill>
                <a:srgbClr val="E34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5" name="Rectangle 34">
                <a:extLst>
                  <a:ext uri="{FF2B5EF4-FFF2-40B4-BE49-F238E27FC236}">
                    <a16:creationId xmlns:a16="http://schemas.microsoft.com/office/drawing/2014/main" id="{DCAED72F-13C7-49D2-889F-734B0DF3CA0E}"/>
                  </a:ext>
                </a:extLst>
              </p:cNvPr>
              <p:cNvSpPr/>
              <p:nvPr/>
            </p:nvSpPr>
            <p:spPr>
              <a:xfrm>
                <a:off x="6894373" y="1567115"/>
                <a:ext cx="336884" cy="160478"/>
              </a:xfrm>
              <a:prstGeom prst="rect">
                <a:avLst/>
              </a:prstGeom>
              <a:solidFill>
                <a:srgbClr val="B3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6" name="TextBox 35">
                <a:extLst>
                  <a:ext uri="{FF2B5EF4-FFF2-40B4-BE49-F238E27FC236}">
                    <a16:creationId xmlns:a16="http://schemas.microsoft.com/office/drawing/2014/main" id="{2A5CCF60-D0D5-405E-B6DE-7EE8F7322654}"/>
                  </a:ext>
                </a:extLst>
              </p:cNvPr>
              <p:cNvSpPr txBox="1"/>
              <p:nvPr/>
            </p:nvSpPr>
            <p:spPr>
              <a:xfrm>
                <a:off x="7233518" y="417851"/>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0.00</a:t>
                </a:r>
              </a:p>
            </p:txBody>
          </p:sp>
          <p:sp>
            <p:nvSpPr>
              <p:cNvPr id="37" name="TextBox 36">
                <a:extLst>
                  <a:ext uri="{FF2B5EF4-FFF2-40B4-BE49-F238E27FC236}">
                    <a16:creationId xmlns:a16="http://schemas.microsoft.com/office/drawing/2014/main" id="{7364E449-1E39-44DC-BE0B-A1D04C0F642A}"/>
                  </a:ext>
                </a:extLst>
              </p:cNvPr>
              <p:cNvSpPr txBox="1"/>
              <p:nvPr/>
            </p:nvSpPr>
            <p:spPr>
              <a:xfrm>
                <a:off x="7233518" y="690790"/>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0.01 – 0.55</a:t>
                </a:r>
              </a:p>
            </p:txBody>
          </p:sp>
          <p:sp>
            <p:nvSpPr>
              <p:cNvPr id="38" name="TextBox 37">
                <a:extLst>
                  <a:ext uri="{FF2B5EF4-FFF2-40B4-BE49-F238E27FC236}">
                    <a16:creationId xmlns:a16="http://schemas.microsoft.com/office/drawing/2014/main" id="{18142192-967E-4C0B-B586-D45A711C75A2}"/>
                  </a:ext>
                </a:extLst>
              </p:cNvPr>
              <p:cNvSpPr txBox="1"/>
              <p:nvPr/>
            </p:nvSpPr>
            <p:spPr>
              <a:xfrm>
                <a:off x="7233518" y="963729"/>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0.56 – 0.60</a:t>
                </a:r>
              </a:p>
            </p:txBody>
          </p:sp>
          <p:sp>
            <p:nvSpPr>
              <p:cNvPr id="39" name="TextBox 38">
                <a:extLst>
                  <a:ext uri="{FF2B5EF4-FFF2-40B4-BE49-F238E27FC236}">
                    <a16:creationId xmlns:a16="http://schemas.microsoft.com/office/drawing/2014/main" id="{57B2CE77-B38E-4887-8798-1E19C94D4173}"/>
                  </a:ext>
                </a:extLst>
              </p:cNvPr>
              <p:cNvSpPr txBox="1"/>
              <p:nvPr/>
            </p:nvSpPr>
            <p:spPr>
              <a:xfrm>
                <a:off x="7233518" y="1509606"/>
                <a:ext cx="101308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0.66 – 0.75</a:t>
                </a:r>
              </a:p>
            </p:txBody>
          </p:sp>
        </p:grpSp>
        <p:sp>
          <p:nvSpPr>
            <p:cNvPr id="29" name="TextBox 28">
              <a:extLst>
                <a:ext uri="{FF2B5EF4-FFF2-40B4-BE49-F238E27FC236}">
                  <a16:creationId xmlns:a16="http://schemas.microsoft.com/office/drawing/2014/main" id="{74CFD942-57AE-4A0A-B0D1-69E51C0016C7}"/>
                </a:ext>
              </a:extLst>
            </p:cNvPr>
            <p:cNvSpPr txBox="1"/>
            <p:nvPr/>
          </p:nvSpPr>
          <p:spPr>
            <a:xfrm>
              <a:off x="10266038" y="2210435"/>
              <a:ext cx="1201383"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0.61 – 0.65</a:t>
              </a:r>
            </a:p>
          </p:txBody>
        </p:sp>
      </p:grpSp>
      <p:grpSp>
        <p:nvGrpSpPr>
          <p:cNvPr id="40" name="Group 39">
            <a:extLst>
              <a:ext uri="{FF2B5EF4-FFF2-40B4-BE49-F238E27FC236}">
                <a16:creationId xmlns:a16="http://schemas.microsoft.com/office/drawing/2014/main" id="{C116C49E-EE21-46FA-A7AA-5354F3B3736E}"/>
              </a:ext>
            </a:extLst>
          </p:cNvPr>
          <p:cNvGrpSpPr/>
          <p:nvPr/>
        </p:nvGrpSpPr>
        <p:grpSpPr>
          <a:xfrm>
            <a:off x="550157" y="882593"/>
            <a:ext cx="1929482" cy="1409145"/>
            <a:chOff x="9795785" y="1368729"/>
            <a:chExt cx="1929482" cy="1409145"/>
          </a:xfrm>
        </p:grpSpPr>
        <p:grpSp>
          <p:nvGrpSpPr>
            <p:cNvPr id="41" name="Group 40">
              <a:extLst>
                <a:ext uri="{FF2B5EF4-FFF2-40B4-BE49-F238E27FC236}">
                  <a16:creationId xmlns:a16="http://schemas.microsoft.com/office/drawing/2014/main" id="{B140A7A3-810F-458A-BA44-ABD443DF1202}"/>
                </a:ext>
              </a:extLst>
            </p:cNvPr>
            <p:cNvGrpSpPr/>
            <p:nvPr/>
          </p:nvGrpSpPr>
          <p:grpSpPr>
            <a:xfrm>
              <a:off x="9795785" y="1368729"/>
              <a:ext cx="1929482" cy="1409145"/>
              <a:chOff x="6753726" y="390655"/>
              <a:chExt cx="1929482" cy="1409145"/>
            </a:xfrm>
          </p:grpSpPr>
          <p:sp>
            <p:nvSpPr>
              <p:cNvPr id="43" name="Rectangle 42">
                <a:extLst>
                  <a:ext uri="{FF2B5EF4-FFF2-40B4-BE49-F238E27FC236}">
                    <a16:creationId xmlns:a16="http://schemas.microsoft.com/office/drawing/2014/main" id="{5389D1A6-0744-42AF-A9A9-79D134AB6532}"/>
                  </a:ext>
                </a:extLst>
              </p:cNvPr>
              <p:cNvSpPr/>
              <p:nvPr/>
            </p:nvSpPr>
            <p:spPr>
              <a:xfrm>
                <a:off x="6753726" y="390655"/>
                <a:ext cx="1299411" cy="1409145"/>
              </a:xfrm>
              <a:prstGeom prst="rect">
                <a:avLst/>
              </a:prstGeom>
              <a:solidFill>
                <a:srgbClr val="EC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4" name="Rectangle 43">
                <a:extLst>
                  <a:ext uri="{FF2B5EF4-FFF2-40B4-BE49-F238E27FC236}">
                    <a16:creationId xmlns:a16="http://schemas.microsoft.com/office/drawing/2014/main" id="{0D5ADB1E-66FD-4DD9-946A-578A996C910A}"/>
                  </a:ext>
                </a:extLst>
              </p:cNvPr>
              <p:cNvSpPr/>
              <p:nvPr/>
            </p:nvSpPr>
            <p:spPr>
              <a:xfrm>
                <a:off x="6894373" y="462976"/>
                <a:ext cx="336884" cy="160478"/>
              </a:xfrm>
              <a:prstGeom prst="rect">
                <a:avLst/>
              </a:prstGeom>
              <a:solidFill>
                <a:srgbClr val="F2B7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5" name="Rectangle 44">
                <a:extLst>
                  <a:ext uri="{FF2B5EF4-FFF2-40B4-BE49-F238E27FC236}">
                    <a16:creationId xmlns:a16="http://schemas.microsoft.com/office/drawing/2014/main" id="{4C5E3136-F639-446C-BCDA-394A0D028DAB}"/>
                  </a:ext>
                </a:extLst>
              </p:cNvPr>
              <p:cNvSpPr/>
              <p:nvPr/>
            </p:nvSpPr>
            <p:spPr>
              <a:xfrm>
                <a:off x="6894373" y="739011"/>
                <a:ext cx="336884" cy="160478"/>
              </a:xfrm>
              <a:prstGeom prst="rect">
                <a:avLst/>
              </a:prstGeom>
              <a:solidFill>
                <a:srgbClr val="E01B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6" name="Rectangle 45">
                <a:extLst>
                  <a:ext uri="{FF2B5EF4-FFF2-40B4-BE49-F238E27FC236}">
                    <a16:creationId xmlns:a16="http://schemas.microsoft.com/office/drawing/2014/main" id="{0EDEA72F-4252-472B-8A2E-CBBD0D98D971}"/>
                  </a:ext>
                </a:extLst>
              </p:cNvPr>
              <p:cNvSpPr/>
              <p:nvPr/>
            </p:nvSpPr>
            <p:spPr>
              <a:xfrm>
                <a:off x="6894373" y="1015046"/>
                <a:ext cx="336884" cy="160478"/>
              </a:xfrm>
              <a:prstGeom prst="rect">
                <a:avLst/>
              </a:prstGeom>
              <a:solidFill>
                <a:srgbClr val="1B53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7" name="Rectangle 46">
                <a:extLst>
                  <a:ext uri="{FF2B5EF4-FFF2-40B4-BE49-F238E27FC236}">
                    <a16:creationId xmlns:a16="http://schemas.microsoft.com/office/drawing/2014/main" id="{4C541EDB-F30B-40F3-9D0B-8C7713E33F77}"/>
                  </a:ext>
                </a:extLst>
              </p:cNvPr>
              <p:cNvSpPr/>
              <p:nvPr/>
            </p:nvSpPr>
            <p:spPr>
              <a:xfrm>
                <a:off x="6894373" y="1291081"/>
                <a:ext cx="336884" cy="160478"/>
              </a:xfrm>
              <a:prstGeom prst="rect">
                <a:avLst/>
              </a:prstGeom>
              <a:solidFill>
                <a:srgbClr val="B7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8" name="Rectangle 47">
                <a:extLst>
                  <a:ext uri="{FF2B5EF4-FFF2-40B4-BE49-F238E27FC236}">
                    <a16:creationId xmlns:a16="http://schemas.microsoft.com/office/drawing/2014/main" id="{56646922-E25B-4629-A323-6A42A1FD1BEA}"/>
                  </a:ext>
                </a:extLst>
              </p:cNvPr>
              <p:cNvSpPr/>
              <p:nvPr/>
            </p:nvSpPr>
            <p:spPr>
              <a:xfrm>
                <a:off x="6894373" y="1567115"/>
                <a:ext cx="336884" cy="1604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9" name="TextBox 48">
                <a:extLst>
                  <a:ext uri="{FF2B5EF4-FFF2-40B4-BE49-F238E27FC236}">
                    <a16:creationId xmlns:a16="http://schemas.microsoft.com/office/drawing/2014/main" id="{1B3A7DCF-5505-4623-A82B-05FB7A2E7D21}"/>
                  </a:ext>
                </a:extLst>
              </p:cNvPr>
              <p:cNvSpPr txBox="1"/>
              <p:nvPr/>
            </p:nvSpPr>
            <p:spPr>
              <a:xfrm>
                <a:off x="7233517" y="417851"/>
                <a:ext cx="1449691"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High-High cluster</a:t>
                </a:r>
              </a:p>
            </p:txBody>
          </p:sp>
          <p:sp>
            <p:nvSpPr>
              <p:cNvPr id="50" name="TextBox 49">
                <a:extLst>
                  <a:ext uri="{FF2B5EF4-FFF2-40B4-BE49-F238E27FC236}">
                    <a16:creationId xmlns:a16="http://schemas.microsoft.com/office/drawing/2014/main" id="{45184744-1AD8-4295-93B5-AAC185ABADA0}"/>
                  </a:ext>
                </a:extLst>
              </p:cNvPr>
              <p:cNvSpPr txBox="1"/>
              <p:nvPr/>
            </p:nvSpPr>
            <p:spPr>
              <a:xfrm>
                <a:off x="7233518" y="690790"/>
                <a:ext cx="1449690"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High-Low outlier</a:t>
                </a:r>
              </a:p>
            </p:txBody>
          </p:sp>
          <p:sp>
            <p:nvSpPr>
              <p:cNvPr id="51" name="TextBox 50">
                <a:extLst>
                  <a:ext uri="{FF2B5EF4-FFF2-40B4-BE49-F238E27FC236}">
                    <a16:creationId xmlns:a16="http://schemas.microsoft.com/office/drawing/2014/main" id="{6063F832-12C7-4241-B8A1-445B222C6B11}"/>
                  </a:ext>
                </a:extLst>
              </p:cNvPr>
              <p:cNvSpPr txBox="1"/>
              <p:nvPr/>
            </p:nvSpPr>
            <p:spPr>
              <a:xfrm>
                <a:off x="7233518" y="963729"/>
                <a:ext cx="1299410"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Low-High outlier</a:t>
                </a:r>
              </a:p>
            </p:txBody>
          </p:sp>
          <p:sp>
            <p:nvSpPr>
              <p:cNvPr id="52" name="TextBox 51">
                <a:extLst>
                  <a:ext uri="{FF2B5EF4-FFF2-40B4-BE49-F238E27FC236}">
                    <a16:creationId xmlns:a16="http://schemas.microsoft.com/office/drawing/2014/main" id="{8E62601D-1FC0-4A44-89A2-46AC203BBBA5}"/>
                  </a:ext>
                </a:extLst>
              </p:cNvPr>
              <p:cNvSpPr txBox="1"/>
              <p:nvPr/>
            </p:nvSpPr>
            <p:spPr>
              <a:xfrm>
                <a:off x="7233517" y="1509606"/>
                <a:ext cx="1287211"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Not significant</a:t>
                </a:r>
              </a:p>
            </p:txBody>
          </p:sp>
        </p:grpSp>
        <p:sp>
          <p:nvSpPr>
            <p:cNvPr id="42" name="TextBox 41">
              <a:extLst>
                <a:ext uri="{FF2B5EF4-FFF2-40B4-BE49-F238E27FC236}">
                  <a16:creationId xmlns:a16="http://schemas.microsoft.com/office/drawing/2014/main" id="{5EF792C2-768B-4342-B838-673BE091ED62}"/>
                </a:ext>
              </a:extLst>
            </p:cNvPr>
            <p:cNvSpPr txBox="1"/>
            <p:nvPr/>
          </p:nvSpPr>
          <p:spPr>
            <a:xfrm>
              <a:off x="10266038" y="2210435"/>
              <a:ext cx="133514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Low-Low cluster</a:t>
              </a:r>
            </a:p>
          </p:txBody>
        </p:sp>
      </p:grpSp>
    </p:spTree>
    <p:extLst>
      <p:ext uri="{BB962C8B-B14F-4D97-AF65-F5344CB8AC3E}">
        <p14:creationId xmlns:p14="http://schemas.microsoft.com/office/powerpoint/2010/main" val="1728285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picture containing map&#10;&#10;Description automatically generated">
            <a:extLst>
              <a:ext uri="{FF2B5EF4-FFF2-40B4-BE49-F238E27FC236}">
                <a16:creationId xmlns:a16="http://schemas.microsoft.com/office/drawing/2014/main" id="{7D434581-921C-47A8-A351-489E0A543849}"/>
              </a:ext>
            </a:extLst>
          </p:cNvPr>
          <p:cNvPicPr>
            <a:picLocks noChangeAspect="1"/>
          </p:cNvPicPr>
          <p:nvPr/>
        </p:nvPicPr>
        <p:blipFill rotWithShape="1">
          <a:blip r:embed="rId3"/>
          <a:srcRect l="8701" t="4318" r="-244" b="151"/>
          <a:stretch/>
        </p:blipFill>
        <p:spPr>
          <a:xfrm>
            <a:off x="6628027" y="919828"/>
            <a:ext cx="5124981" cy="5739905"/>
          </a:xfrm>
          <a:prstGeom prst="rect">
            <a:avLst/>
          </a:prstGeom>
        </p:spPr>
      </p:pic>
      <p:sp>
        <p:nvSpPr>
          <p:cNvPr id="4" name="TextBox 3">
            <a:extLst>
              <a:ext uri="{FF2B5EF4-FFF2-40B4-BE49-F238E27FC236}">
                <a16:creationId xmlns:a16="http://schemas.microsoft.com/office/drawing/2014/main" id="{F259C66B-E63D-4B77-8F54-D5FFEF8DD906}"/>
              </a:ext>
            </a:extLst>
          </p:cNvPr>
          <p:cNvSpPr txBox="1"/>
          <p:nvPr/>
        </p:nvSpPr>
        <p:spPr>
          <a:xfrm>
            <a:off x="243121" y="161334"/>
            <a:ext cx="1070751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Results: Top Areas for ARPA Tree Planting Program</a:t>
            </a:r>
            <a:endParaRPr lang="en-US" dirty="0"/>
          </a:p>
        </p:txBody>
      </p:sp>
      <p:pic>
        <p:nvPicPr>
          <p:cNvPr id="9" name="Picture 9">
            <a:extLst>
              <a:ext uri="{FF2B5EF4-FFF2-40B4-BE49-F238E27FC236}">
                <a16:creationId xmlns:a16="http://schemas.microsoft.com/office/drawing/2014/main" id="{0D85D4D0-6D45-4FC9-B396-0B33DECD40D7}"/>
              </a:ext>
            </a:extLst>
          </p:cNvPr>
          <p:cNvPicPr>
            <a:picLocks noChangeAspect="1"/>
          </p:cNvPicPr>
          <p:nvPr/>
        </p:nvPicPr>
        <p:blipFill>
          <a:blip r:embed="rId4"/>
          <a:stretch>
            <a:fillRect/>
          </a:stretch>
        </p:blipFill>
        <p:spPr>
          <a:xfrm>
            <a:off x="7111731" y="6444318"/>
            <a:ext cx="838200" cy="112568"/>
          </a:xfrm>
          <a:prstGeom prst="rect">
            <a:avLst/>
          </a:prstGeom>
        </p:spPr>
      </p:pic>
      <p:pic>
        <p:nvPicPr>
          <p:cNvPr id="12" name="Picture 8">
            <a:extLst>
              <a:ext uri="{FF2B5EF4-FFF2-40B4-BE49-F238E27FC236}">
                <a16:creationId xmlns:a16="http://schemas.microsoft.com/office/drawing/2014/main" id="{4B0C5AF5-F924-47A6-827F-991845955BC3}"/>
              </a:ext>
            </a:extLst>
          </p:cNvPr>
          <p:cNvPicPr>
            <a:picLocks noChangeAspect="1"/>
          </p:cNvPicPr>
          <p:nvPr/>
        </p:nvPicPr>
        <p:blipFill>
          <a:blip r:embed="rId5"/>
          <a:stretch>
            <a:fillRect/>
          </a:stretch>
        </p:blipFill>
        <p:spPr>
          <a:xfrm>
            <a:off x="6750817" y="6063332"/>
            <a:ext cx="348980" cy="568461"/>
          </a:xfrm>
          <a:prstGeom prst="rect">
            <a:avLst/>
          </a:prstGeom>
        </p:spPr>
      </p:pic>
      <p:sp>
        <p:nvSpPr>
          <p:cNvPr id="21" name="TextBox 20">
            <a:extLst>
              <a:ext uri="{FF2B5EF4-FFF2-40B4-BE49-F238E27FC236}">
                <a16:creationId xmlns:a16="http://schemas.microsoft.com/office/drawing/2014/main" id="{AD402B14-FC25-414E-B4C9-556F76EEE024}"/>
              </a:ext>
            </a:extLst>
          </p:cNvPr>
          <p:cNvSpPr txBox="1"/>
          <p:nvPr/>
        </p:nvSpPr>
        <p:spPr>
          <a:xfrm>
            <a:off x="7672819" y="6296024"/>
            <a:ext cx="43988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3 miles</a:t>
            </a:r>
          </a:p>
        </p:txBody>
      </p:sp>
      <p:sp>
        <p:nvSpPr>
          <p:cNvPr id="22" name="Rectangle 21">
            <a:extLst>
              <a:ext uri="{FF2B5EF4-FFF2-40B4-BE49-F238E27FC236}">
                <a16:creationId xmlns:a16="http://schemas.microsoft.com/office/drawing/2014/main" id="{228D5590-6BA2-48E2-A1F5-1FB6CF53DB3E}"/>
              </a:ext>
            </a:extLst>
          </p:cNvPr>
          <p:cNvSpPr/>
          <p:nvPr/>
        </p:nvSpPr>
        <p:spPr>
          <a:xfrm>
            <a:off x="628332" y="1336526"/>
            <a:ext cx="5763516" cy="430887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372B3"/>
              </a:buClr>
            </a:pPr>
            <a:r>
              <a:rPr lang="en-US" sz="2400" dirty="0">
                <a:solidFill>
                  <a:schemeClr val="tx1">
                    <a:lumMod val="75000"/>
                    <a:lumOff val="25000"/>
                  </a:schemeClr>
                </a:solidFill>
                <a:latin typeface="Century Gothic" panose="020F0302020204030204"/>
              </a:rPr>
              <a:t>Five main areas of interest:</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Alhambra: Council Districts 4/5</a:t>
            </a:r>
            <a:endParaRPr lang="en-US" sz="2000" dirty="0">
              <a:solidFill>
                <a:schemeClr val="tx1">
                  <a:lumMod val="75000"/>
                  <a:lumOff val="25000"/>
                </a:schemeClr>
              </a:solidFill>
              <a:latin typeface="Calibri" panose="020F0502020204030204"/>
              <a:cs typeface="Calibri" panose="020F0502020204030204"/>
            </a:endParaRP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W Grand Ave, HW 17</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West Encanto Village: Council District 4</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N Black Canyon Highway, </a:t>
            </a:r>
            <a:r>
              <a:rPr lang="en-US" sz="2000" dirty="0">
                <a:latin typeface="Century Gothic"/>
                <a:ea typeface="+mn-lt"/>
                <a:cs typeface="+mn-lt"/>
              </a:rPr>
              <a:t>N 19th Ave</a:t>
            </a: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Maryvale: Council District 5 </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N 83rd, N 67th</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Central City South: Council District 8</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S 19th Ave, S 7th St</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South Phoenix: Council Districts 7/8</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S 7th Ave, 16th St</a:t>
            </a:r>
          </a:p>
        </p:txBody>
      </p:sp>
      <p:sp>
        <p:nvSpPr>
          <p:cNvPr id="23" name="TextBox 22">
            <a:extLst>
              <a:ext uri="{FF2B5EF4-FFF2-40B4-BE49-F238E27FC236}">
                <a16:creationId xmlns:a16="http://schemas.microsoft.com/office/drawing/2014/main" id="{52551C22-CC77-4983-8CBA-96DE198E8F83}"/>
              </a:ext>
            </a:extLst>
          </p:cNvPr>
          <p:cNvSpPr txBox="1"/>
          <p:nvPr/>
        </p:nvSpPr>
        <p:spPr>
          <a:xfrm>
            <a:off x="8745280" y="3451714"/>
            <a:ext cx="883828" cy="261610"/>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chemeClr val="accent5"/>
                </a:solidFill>
                <a:latin typeface="Century Gothic"/>
              </a:rPr>
              <a:t>Alhambra</a:t>
            </a:r>
          </a:p>
        </p:txBody>
      </p:sp>
      <p:sp>
        <p:nvSpPr>
          <p:cNvPr id="24" name="TextBox 23">
            <a:extLst>
              <a:ext uri="{FF2B5EF4-FFF2-40B4-BE49-F238E27FC236}">
                <a16:creationId xmlns:a16="http://schemas.microsoft.com/office/drawing/2014/main" id="{D9C36B6E-9078-4EED-917D-C4B842E0B769}"/>
              </a:ext>
            </a:extLst>
          </p:cNvPr>
          <p:cNvSpPr txBox="1"/>
          <p:nvPr/>
        </p:nvSpPr>
        <p:spPr>
          <a:xfrm>
            <a:off x="9401174" y="5857875"/>
            <a:ext cx="1552575" cy="261610"/>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chemeClr val="accent5"/>
                </a:solidFill>
                <a:latin typeface="Century Gothic"/>
              </a:rPr>
              <a:t>South Phoenix</a:t>
            </a:r>
          </a:p>
        </p:txBody>
      </p:sp>
      <p:sp>
        <p:nvSpPr>
          <p:cNvPr id="3" name="Oval 2">
            <a:extLst>
              <a:ext uri="{FF2B5EF4-FFF2-40B4-BE49-F238E27FC236}">
                <a16:creationId xmlns:a16="http://schemas.microsoft.com/office/drawing/2014/main" id="{7A1F95B5-C0B5-456B-B65F-FF50DC81069F}"/>
              </a:ext>
            </a:extLst>
          </p:cNvPr>
          <p:cNvSpPr/>
          <p:nvPr/>
        </p:nvSpPr>
        <p:spPr>
          <a:xfrm>
            <a:off x="8196403" y="3552730"/>
            <a:ext cx="497255" cy="505914"/>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6678420-B287-4237-B01C-8B0C86776FC9}"/>
              </a:ext>
            </a:extLst>
          </p:cNvPr>
          <p:cNvSpPr/>
          <p:nvPr/>
        </p:nvSpPr>
        <p:spPr>
          <a:xfrm>
            <a:off x="8196403" y="3552730"/>
            <a:ext cx="497255" cy="505914"/>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TextBox 26">
            <a:extLst>
              <a:ext uri="{FF2B5EF4-FFF2-40B4-BE49-F238E27FC236}">
                <a16:creationId xmlns:a16="http://schemas.microsoft.com/office/drawing/2014/main" id="{D6BA3327-CAC5-4C8A-A1AB-63DA501428B8}"/>
              </a:ext>
            </a:extLst>
          </p:cNvPr>
          <p:cNvSpPr txBox="1"/>
          <p:nvPr/>
        </p:nvSpPr>
        <p:spPr>
          <a:xfrm>
            <a:off x="8876500" y="4103143"/>
            <a:ext cx="840532" cy="430887"/>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chemeClr val="accent5"/>
                </a:solidFill>
                <a:latin typeface="Century Gothic"/>
              </a:rPr>
              <a:t>Encanto Village</a:t>
            </a:r>
          </a:p>
        </p:txBody>
      </p:sp>
      <p:sp>
        <p:nvSpPr>
          <p:cNvPr id="26" name="Oval 25">
            <a:extLst>
              <a:ext uri="{FF2B5EF4-FFF2-40B4-BE49-F238E27FC236}">
                <a16:creationId xmlns:a16="http://schemas.microsoft.com/office/drawing/2014/main" id="{AC8E4A72-341D-4E74-BE2F-FAD04F8F18B2}"/>
              </a:ext>
            </a:extLst>
          </p:cNvPr>
          <p:cNvSpPr/>
          <p:nvPr/>
        </p:nvSpPr>
        <p:spPr>
          <a:xfrm>
            <a:off x="8540767" y="3977691"/>
            <a:ext cx="445967" cy="381357"/>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 name="TextBox 27">
            <a:extLst>
              <a:ext uri="{FF2B5EF4-FFF2-40B4-BE49-F238E27FC236}">
                <a16:creationId xmlns:a16="http://schemas.microsoft.com/office/drawing/2014/main" id="{14ED7D09-304F-4AF8-8717-279F8BB54D78}"/>
              </a:ext>
            </a:extLst>
          </p:cNvPr>
          <p:cNvSpPr txBox="1"/>
          <p:nvPr/>
        </p:nvSpPr>
        <p:spPr>
          <a:xfrm>
            <a:off x="6794987" y="3583599"/>
            <a:ext cx="944441" cy="261610"/>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chemeClr val="accent5"/>
                </a:solidFill>
                <a:latin typeface="Century Gothic"/>
              </a:rPr>
              <a:t>Maryvale</a:t>
            </a:r>
          </a:p>
        </p:txBody>
      </p:sp>
      <p:sp>
        <p:nvSpPr>
          <p:cNvPr id="29" name="Oval 28">
            <a:extLst>
              <a:ext uri="{FF2B5EF4-FFF2-40B4-BE49-F238E27FC236}">
                <a16:creationId xmlns:a16="http://schemas.microsoft.com/office/drawing/2014/main" id="{E4874A9D-8BA3-4911-8F7F-702710766828}"/>
              </a:ext>
            </a:extLst>
          </p:cNvPr>
          <p:cNvSpPr/>
          <p:nvPr/>
        </p:nvSpPr>
        <p:spPr>
          <a:xfrm>
            <a:off x="8833814" y="4751522"/>
            <a:ext cx="531159" cy="315097"/>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 name="TextBox 29">
            <a:extLst>
              <a:ext uri="{FF2B5EF4-FFF2-40B4-BE49-F238E27FC236}">
                <a16:creationId xmlns:a16="http://schemas.microsoft.com/office/drawing/2014/main" id="{77353E35-EF7A-4A13-8A1C-E06D7565EB58}"/>
              </a:ext>
            </a:extLst>
          </p:cNvPr>
          <p:cNvSpPr txBox="1"/>
          <p:nvPr/>
        </p:nvSpPr>
        <p:spPr>
          <a:xfrm>
            <a:off x="9397228" y="4704708"/>
            <a:ext cx="1180297" cy="430887"/>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chemeClr val="accent5"/>
                </a:solidFill>
                <a:latin typeface="Century Gothic"/>
              </a:rPr>
              <a:t>South-Central Phoenix</a:t>
            </a:r>
          </a:p>
        </p:txBody>
      </p:sp>
      <p:sp>
        <p:nvSpPr>
          <p:cNvPr id="7" name="Oval 6">
            <a:extLst>
              <a:ext uri="{FF2B5EF4-FFF2-40B4-BE49-F238E27FC236}">
                <a16:creationId xmlns:a16="http://schemas.microsoft.com/office/drawing/2014/main" id="{839F85E3-23B2-4554-94F7-8D3E7ECF48DF}"/>
              </a:ext>
            </a:extLst>
          </p:cNvPr>
          <p:cNvSpPr/>
          <p:nvPr/>
        </p:nvSpPr>
        <p:spPr>
          <a:xfrm>
            <a:off x="8910261" y="5310969"/>
            <a:ext cx="840320" cy="477464"/>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5A3CCEF-97BB-4125-AAC0-4E37B8C7A295}"/>
              </a:ext>
            </a:extLst>
          </p:cNvPr>
          <p:cNvSpPr/>
          <p:nvPr/>
        </p:nvSpPr>
        <p:spPr>
          <a:xfrm>
            <a:off x="7112401" y="3837589"/>
            <a:ext cx="836691" cy="523969"/>
          </a:xfrm>
          <a:prstGeom prst="ellipse">
            <a:avLst/>
          </a:prstGeom>
          <a:noFill/>
          <a:ln w="28575">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Connector 5">
            <a:extLst>
              <a:ext uri="{FF2B5EF4-FFF2-40B4-BE49-F238E27FC236}">
                <a16:creationId xmlns:a16="http://schemas.microsoft.com/office/drawing/2014/main" id="{497CAC36-FD85-4E44-8073-920CE5A67FB2}"/>
              </a:ext>
            </a:extLst>
          </p:cNvPr>
          <p:cNvSpPr/>
          <p:nvPr/>
        </p:nvSpPr>
        <p:spPr>
          <a:xfrm>
            <a:off x="11569303" y="98995"/>
            <a:ext cx="495711" cy="487223"/>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1" name="Graphic 5711" descr="City outline">
            <a:extLst>
              <a:ext uri="{FF2B5EF4-FFF2-40B4-BE49-F238E27FC236}">
                <a16:creationId xmlns:a16="http://schemas.microsoft.com/office/drawing/2014/main" id="{9989C491-6294-4C89-BFC7-8DA4C93825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95869" y="97675"/>
            <a:ext cx="433616" cy="451758"/>
          </a:xfrm>
          <a:prstGeom prst="rect">
            <a:avLst/>
          </a:prstGeom>
        </p:spPr>
      </p:pic>
      <p:sp>
        <p:nvSpPr>
          <p:cNvPr id="31" name="TextBox 30">
            <a:extLst>
              <a:ext uri="{FF2B5EF4-FFF2-40B4-BE49-F238E27FC236}">
                <a16:creationId xmlns:a16="http://schemas.microsoft.com/office/drawing/2014/main" id="{7A024B26-3680-4F1E-AF37-880AAC195280}"/>
              </a:ext>
            </a:extLst>
          </p:cNvPr>
          <p:cNvSpPr txBox="1"/>
          <p:nvPr/>
        </p:nvSpPr>
        <p:spPr>
          <a:xfrm>
            <a:off x="7506379" y="625920"/>
            <a:ext cx="35807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rPr>
              <a:t>Phoenix Heat Vulnerability Index</a:t>
            </a:r>
          </a:p>
        </p:txBody>
      </p:sp>
      <p:sp>
        <p:nvSpPr>
          <p:cNvPr id="32" name="TextBox 31">
            <a:extLst>
              <a:ext uri="{FF2B5EF4-FFF2-40B4-BE49-F238E27FC236}">
                <a16:creationId xmlns:a16="http://schemas.microsoft.com/office/drawing/2014/main" id="{BAC7CC01-0A34-4B84-B221-EABCBD54B66C}"/>
              </a:ext>
            </a:extLst>
          </p:cNvPr>
          <p:cNvSpPr txBox="1"/>
          <p:nvPr/>
        </p:nvSpPr>
        <p:spPr>
          <a:xfrm>
            <a:off x="6623124" y="927197"/>
            <a:ext cx="1554480" cy="461665"/>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cs typeface="Times New Roman"/>
              </a:rPr>
              <a:t>Weighted Average Score</a:t>
            </a:r>
            <a:endParaRPr lang="en-US" sz="3200" b="1" dirty="0">
              <a:solidFill>
                <a:schemeClr val="tx1">
                  <a:lumMod val="75000"/>
                  <a:lumOff val="25000"/>
                </a:schemeClr>
              </a:solidFill>
            </a:endParaRPr>
          </a:p>
        </p:txBody>
      </p:sp>
      <p:grpSp>
        <p:nvGrpSpPr>
          <p:cNvPr id="33" name="Group 32">
            <a:extLst>
              <a:ext uri="{FF2B5EF4-FFF2-40B4-BE49-F238E27FC236}">
                <a16:creationId xmlns:a16="http://schemas.microsoft.com/office/drawing/2014/main" id="{1C63558E-8D64-4E08-8F6A-BD102817F6D4}"/>
              </a:ext>
            </a:extLst>
          </p:cNvPr>
          <p:cNvGrpSpPr/>
          <p:nvPr/>
        </p:nvGrpSpPr>
        <p:grpSpPr>
          <a:xfrm>
            <a:off x="6652776" y="1347376"/>
            <a:ext cx="1671636" cy="1414014"/>
            <a:chOff x="9795785" y="1368729"/>
            <a:chExt cx="1671636" cy="1414014"/>
          </a:xfrm>
        </p:grpSpPr>
        <p:grpSp>
          <p:nvGrpSpPr>
            <p:cNvPr id="34" name="Group 33">
              <a:extLst>
                <a:ext uri="{FF2B5EF4-FFF2-40B4-BE49-F238E27FC236}">
                  <a16:creationId xmlns:a16="http://schemas.microsoft.com/office/drawing/2014/main" id="{6FE72671-A016-4814-894B-6D9E5300A277}"/>
                </a:ext>
              </a:extLst>
            </p:cNvPr>
            <p:cNvGrpSpPr/>
            <p:nvPr/>
          </p:nvGrpSpPr>
          <p:grpSpPr>
            <a:xfrm>
              <a:off x="9795785" y="1368729"/>
              <a:ext cx="1492874" cy="1414014"/>
              <a:chOff x="6753726" y="390655"/>
              <a:chExt cx="1492874" cy="1414014"/>
            </a:xfrm>
          </p:grpSpPr>
          <p:sp>
            <p:nvSpPr>
              <p:cNvPr id="36" name="Rectangle 35">
                <a:extLst>
                  <a:ext uri="{FF2B5EF4-FFF2-40B4-BE49-F238E27FC236}">
                    <a16:creationId xmlns:a16="http://schemas.microsoft.com/office/drawing/2014/main" id="{1DCBF2D8-C693-4D58-94CB-567473A2D06C}"/>
                  </a:ext>
                </a:extLst>
              </p:cNvPr>
              <p:cNvSpPr/>
              <p:nvPr/>
            </p:nvSpPr>
            <p:spPr>
              <a:xfrm>
                <a:off x="6753726" y="390655"/>
                <a:ext cx="1299411" cy="1409145"/>
              </a:xfrm>
              <a:prstGeom prst="rect">
                <a:avLst/>
              </a:prstGeom>
              <a:solidFill>
                <a:srgbClr val="EC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7" name="Rectangle 36">
                <a:extLst>
                  <a:ext uri="{FF2B5EF4-FFF2-40B4-BE49-F238E27FC236}">
                    <a16:creationId xmlns:a16="http://schemas.microsoft.com/office/drawing/2014/main" id="{2A420D9C-7AD2-4D27-9F44-F7F6BE29AFB9}"/>
                  </a:ext>
                </a:extLst>
              </p:cNvPr>
              <p:cNvSpPr/>
              <p:nvPr/>
            </p:nvSpPr>
            <p:spPr>
              <a:xfrm>
                <a:off x="6894373" y="462976"/>
                <a:ext cx="336884" cy="160478"/>
              </a:xfrm>
              <a:prstGeom prst="rect">
                <a:avLst/>
              </a:prstGeom>
              <a:solidFill>
                <a:srgbClr val="FE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8" name="Rectangle 37">
                <a:extLst>
                  <a:ext uri="{FF2B5EF4-FFF2-40B4-BE49-F238E27FC236}">
                    <a16:creationId xmlns:a16="http://schemas.microsoft.com/office/drawing/2014/main" id="{A08655A5-780D-4A40-AB0E-51752766DB06}"/>
                  </a:ext>
                </a:extLst>
              </p:cNvPr>
              <p:cNvSpPr/>
              <p:nvPr/>
            </p:nvSpPr>
            <p:spPr>
              <a:xfrm>
                <a:off x="6894373" y="739011"/>
                <a:ext cx="336884" cy="160478"/>
              </a:xfrm>
              <a:prstGeom prst="rect">
                <a:avLst/>
              </a:prstGeom>
              <a:solidFill>
                <a:srgbClr val="FDCC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9" name="Rectangle 38">
                <a:extLst>
                  <a:ext uri="{FF2B5EF4-FFF2-40B4-BE49-F238E27FC236}">
                    <a16:creationId xmlns:a16="http://schemas.microsoft.com/office/drawing/2014/main" id="{6D6FC2F1-3B2C-4E13-9A80-1DD1E27B64FD}"/>
                  </a:ext>
                </a:extLst>
              </p:cNvPr>
              <p:cNvSpPr/>
              <p:nvPr/>
            </p:nvSpPr>
            <p:spPr>
              <a:xfrm>
                <a:off x="6894373" y="1015046"/>
                <a:ext cx="336884" cy="160478"/>
              </a:xfrm>
              <a:prstGeom prst="rect">
                <a:avLst/>
              </a:prstGeom>
              <a:solidFill>
                <a:srgbClr val="FC8D5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0" name="Rectangle 39">
                <a:extLst>
                  <a:ext uri="{FF2B5EF4-FFF2-40B4-BE49-F238E27FC236}">
                    <a16:creationId xmlns:a16="http://schemas.microsoft.com/office/drawing/2014/main" id="{3D69820A-AE1A-4157-A49C-1449E0BD08AE}"/>
                  </a:ext>
                </a:extLst>
              </p:cNvPr>
              <p:cNvSpPr/>
              <p:nvPr/>
            </p:nvSpPr>
            <p:spPr>
              <a:xfrm>
                <a:off x="6894373" y="1291081"/>
                <a:ext cx="336884" cy="160478"/>
              </a:xfrm>
              <a:prstGeom prst="rect">
                <a:avLst/>
              </a:prstGeom>
              <a:solidFill>
                <a:srgbClr val="E34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1" name="Rectangle 40">
                <a:extLst>
                  <a:ext uri="{FF2B5EF4-FFF2-40B4-BE49-F238E27FC236}">
                    <a16:creationId xmlns:a16="http://schemas.microsoft.com/office/drawing/2014/main" id="{8F1E4A61-8084-44A2-B4D4-0CCB23AA5C36}"/>
                  </a:ext>
                </a:extLst>
              </p:cNvPr>
              <p:cNvSpPr/>
              <p:nvPr/>
            </p:nvSpPr>
            <p:spPr>
              <a:xfrm>
                <a:off x="6894373" y="1567115"/>
                <a:ext cx="336884" cy="160478"/>
              </a:xfrm>
              <a:prstGeom prst="rect">
                <a:avLst/>
              </a:prstGeom>
              <a:solidFill>
                <a:srgbClr val="B3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2" name="TextBox 41">
                <a:extLst>
                  <a:ext uri="{FF2B5EF4-FFF2-40B4-BE49-F238E27FC236}">
                    <a16:creationId xmlns:a16="http://schemas.microsoft.com/office/drawing/2014/main" id="{6D68B999-B2D4-4431-9246-730B7E1412E2}"/>
                  </a:ext>
                </a:extLst>
              </p:cNvPr>
              <p:cNvSpPr txBox="1"/>
              <p:nvPr/>
            </p:nvSpPr>
            <p:spPr>
              <a:xfrm>
                <a:off x="7233518" y="417851"/>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0.00</a:t>
                </a:r>
              </a:p>
            </p:txBody>
          </p:sp>
          <p:sp>
            <p:nvSpPr>
              <p:cNvPr id="43" name="TextBox 42">
                <a:extLst>
                  <a:ext uri="{FF2B5EF4-FFF2-40B4-BE49-F238E27FC236}">
                    <a16:creationId xmlns:a16="http://schemas.microsoft.com/office/drawing/2014/main" id="{96992060-FD4E-4BE8-B0EC-DCC176B51CF2}"/>
                  </a:ext>
                </a:extLst>
              </p:cNvPr>
              <p:cNvSpPr txBox="1"/>
              <p:nvPr/>
            </p:nvSpPr>
            <p:spPr>
              <a:xfrm>
                <a:off x="7233518" y="690790"/>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0.01 – 0.55</a:t>
                </a:r>
              </a:p>
            </p:txBody>
          </p:sp>
          <p:sp>
            <p:nvSpPr>
              <p:cNvPr id="44" name="TextBox 43">
                <a:extLst>
                  <a:ext uri="{FF2B5EF4-FFF2-40B4-BE49-F238E27FC236}">
                    <a16:creationId xmlns:a16="http://schemas.microsoft.com/office/drawing/2014/main" id="{A2126AA8-BF52-4AB0-9609-AB7AFEEDDF54}"/>
                  </a:ext>
                </a:extLst>
              </p:cNvPr>
              <p:cNvSpPr txBox="1"/>
              <p:nvPr/>
            </p:nvSpPr>
            <p:spPr>
              <a:xfrm>
                <a:off x="7222367" y="986031"/>
                <a:ext cx="96252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0.56 – 0.60</a:t>
                </a:r>
              </a:p>
            </p:txBody>
          </p:sp>
          <p:sp>
            <p:nvSpPr>
              <p:cNvPr id="45" name="TextBox 44">
                <a:extLst>
                  <a:ext uri="{FF2B5EF4-FFF2-40B4-BE49-F238E27FC236}">
                    <a16:creationId xmlns:a16="http://schemas.microsoft.com/office/drawing/2014/main" id="{525A4CC4-41B2-4FAA-81EC-790B1A556928}"/>
                  </a:ext>
                </a:extLst>
              </p:cNvPr>
              <p:cNvSpPr txBox="1"/>
              <p:nvPr/>
            </p:nvSpPr>
            <p:spPr>
              <a:xfrm>
                <a:off x="7233518" y="1543059"/>
                <a:ext cx="101308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0.66 – 0.75</a:t>
                </a:r>
              </a:p>
            </p:txBody>
          </p:sp>
        </p:grpSp>
        <p:sp>
          <p:nvSpPr>
            <p:cNvPr id="35" name="TextBox 34">
              <a:extLst>
                <a:ext uri="{FF2B5EF4-FFF2-40B4-BE49-F238E27FC236}">
                  <a16:creationId xmlns:a16="http://schemas.microsoft.com/office/drawing/2014/main" id="{43BE5658-B3F7-4BFA-9517-59D46F44542D}"/>
                </a:ext>
              </a:extLst>
            </p:cNvPr>
            <p:cNvSpPr txBox="1"/>
            <p:nvPr/>
          </p:nvSpPr>
          <p:spPr>
            <a:xfrm>
              <a:off x="10266038" y="2243888"/>
              <a:ext cx="1201383"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0.61 – 0.65</a:t>
              </a:r>
            </a:p>
          </p:txBody>
        </p:sp>
      </p:grpSp>
    </p:spTree>
    <p:extLst>
      <p:ext uri="{BB962C8B-B14F-4D97-AF65-F5344CB8AC3E}">
        <p14:creationId xmlns:p14="http://schemas.microsoft.com/office/powerpoint/2010/main" val="314431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F4DB57E3-A323-43A1-9054-F87325691570}"/>
              </a:ext>
            </a:extLst>
          </p:cNvPr>
          <p:cNvSpPr/>
          <p:nvPr/>
        </p:nvSpPr>
        <p:spPr>
          <a:xfrm>
            <a:off x="362309" y="4107610"/>
            <a:ext cx="5190224" cy="244415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Rounded Corners 124">
            <a:extLst>
              <a:ext uri="{FF2B5EF4-FFF2-40B4-BE49-F238E27FC236}">
                <a16:creationId xmlns:a16="http://schemas.microsoft.com/office/drawing/2014/main" id="{9C468EE2-CCA8-4C16-AA44-0600E44DF4C4}"/>
              </a:ext>
            </a:extLst>
          </p:cNvPr>
          <p:cNvSpPr/>
          <p:nvPr/>
        </p:nvSpPr>
        <p:spPr>
          <a:xfrm>
            <a:off x="490807" y="3833543"/>
            <a:ext cx="4830791" cy="575095"/>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E9DE64E1-EBE5-46B8-A07E-A54DA6AD78A6}"/>
              </a:ext>
            </a:extLst>
          </p:cNvPr>
          <p:cNvSpPr/>
          <p:nvPr/>
        </p:nvSpPr>
        <p:spPr>
          <a:xfrm>
            <a:off x="189782" y="1485252"/>
            <a:ext cx="6383545" cy="5060829"/>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Rounded Corners 122">
            <a:extLst>
              <a:ext uri="{FF2B5EF4-FFF2-40B4-BE49-F238E27FC236}">
                <a16:creationId xmlns:a16="http://schemas.microsoft.com/office/drawing/2014/main" id="{C04CA298-6DB6-4807-9C8C-4B15AC909F67}"/>
              </a:ext>
            </a:extLst>
          </p:cNvPr>
          <p:cNvSpPr/>
          <p:nvPr/>
        </p:nvSpPr>
        <p:spPr>
          <a:xfrm>
            <a:off x="347034" y="1403769"/>
            <a:ext cx="6095999" cy="690112"/>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3B066F2-E413-43E1-ACEC-11EEBB1740CA}"/>
              </a:ext>
            </a:extLst>
          </p:cNvPr>
          <p:cNvSpPr txBox="1"/>
          <p:nvPr/>
        </p:nvSpPr>
        <p:spPr>
          <a:xfrm>
            <a:off x="400163" y="1523960"/>
            <a:ext cx="102796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FFFF"/>
                </a:solidFill>
                <a:latin typeface="Century Gothic"/>
                <a:cs typeface="Calibri"/>
              </a:rPr>
              <a:t>Phoenix, Arizona – The Valley of the Sun</a:t>
            </a:r>
            <a:endParaRPr lang="en-US" dirty="0">
              <a:solidFill>
                <a:srgbClr val="FFFFFF"/>
              </a:solidFill>
              <a:latin typeface="Century Gothic"/>
              <a:cs typeface="Calibri"/>
            </a:endParaRPr>
          </a:p>
        </p:txBody>
      </p:sp>
      <p:sp>
        <p:nvSpPr>
          <p:cNvPr id="4" name="TextBox 1">
            <a:extLst>
              <a:ext uri="{FF2B5EF4-FFF2-40B4-BE49-F238E27FC236}">
                <a16:creationId xmlns:a16="http://schemas.microsoft.com/office/drawing/2014/main" id="{D94C3339-C84F-4081-9A36-7AA4DDF129E6}"/>
              </a:ext>
            </a:extLst>
          </p:cNvPr>
          <p:cNvSpPr txBox="1"/>
          <p:nvPr/>
        </p:nvSpPr>
        <p:spPr>
          <a:xfrm>
            <a:off x="207650" y="256359"/>
            <a:ext cx="7471774"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Project Study Area</a:t>
            </a:r>
          </a:p>
          <a:p>
            <a:r>
              <a:rPr lang="en-US" sz="3200" b="1" dirty="0">
                <a:solidFill>
                  <a:schemeClr val="tx1">
                    <a:lumMod val="75000"/>
                    <a:lumOff val="25000"/>
                  </a:schemeClr>
                </a:solidFill>
                <a:latin typeface="Century Gothic"/>
              </a:rPr>
              <a:t>2016-2019</a:t>
            </a:r>
            <a:endParaRPr lang="en-US" sz="3200" b="1" dirty="0">
              <a:solidFill>
                <a:srgbClr val="5372B3"/>
              </a:solidFill>
              <a:latin typeface="Century Gothic"/>
            </a:endParaRPr>
          </a:p>
        </p:txBody>
      </p:sp>
      <p:pic>
        <p:nvPicPr>
          <p:cNvPr id="5" name="Picture 5" descr="Map&#10;&#10;Description automatically generated">
            <a:extLst>
              <a:ext uri="{FF2B5EF4-FFF2-40B4-BE49-F238E27FC236}">
                <a16:creationId xmlns:a16="http://schemas.microsoft.com/office/drawing/2014/main" id="{228CC157-D3A1-46CA-A359-02C4C0A5CF0B}"/>
              </a:ext>
            </a:extLst>
          </p:cNvPr>
          <p:cNvPicPr>
            <a:picLocks noChangeAspect="1"/>
          </p:cNvPicPr>
          <p:nvPr/>
        </p:nvPicPr>
        <p:blipFill>
          <a:blip r:embed="rId3"/>
          <a:stretch>
            <a:fillRect/>
          </a:stretch>
        </p:blipFill>
        <p:spPr>
          <a:xfrm>
            <a:off x="6581775" y="1698"/>
            <a:ext cx="5422105" cy="6625446"/>
          </a:xfrm>
          <a:prstGeom prst="rect">
            <a:avLst/>
          </a:prstGeom>
        </p:spPr>
      </p:pic>
      <p:pic>
        <p:nvPicPr>
          <p:cNvPr id="2" name="Picture 5" descr="Map&#10;&#10;Description automatically generated">
            <a:extLst>
              <a:ext uri="{FF2B5EF4-FFF2-40B4-BE49-F238E27FC236}">
                <a16:creationId xmlns:a16="http://schemas.microsoft.com/office/drawing/2014/main" id="{CD9BB896-15EB-4759-AA8C-548F6B023805}"/>
              </a:ext>
            </a:extLst>
          </p:cNvPr>
          <p:cNvPicPr>
            <a:picLocks noChangeAspect="1"/>
          </p:cNvPicPr>
          <p:nvPr/>
        </p:nvPicPr>
        <p:blipFill>
          <a:blip r:embed="rId4"/>
          <a:stretch>
            <a:fillRect/>
          </a:stretch>
        </p:blipFill>
        <p:spPr>
          <a:xfrm>
            <a:off x="10100088" y="103632"/>
            <a:ext cx="1762125" cy="1885950"/>
          </a:xfrm>
          <a:prstGeom prst="rect">
            <a:avLst/>
          </a:prstGeom>
        </p:spPr>
      </p:pic>
      <p:pic>
        <p:nvPicPr>
          <p:cNvPr id="7" name="Picture 7">
            <a:extLst>
              <a:ext uri="{FF2B5EF4-FFF2-40B4-BE49-F238E27FC236}">
                <a16:creationId xmlns:a16="http://schemas.microsoft.com/office/drawing/2014/main" id="{0162A545-C04E-4330-A188-A58DFA9E0BEF}"/>
              </a:ext>
            </a:extLst>
          </p:cNvPr>
          <p:cNvPicPr>
            <a:picLocks noChangeAspect="1"/>
          </p:cNvPicPr>
          <p:nvPr/>
        </p:nvPicPr>
        <p:blipFill rotWithShape="1">
          <a:blip r:embed="rId5"/>
          <a:srcRect t="36842" r="483" b="-1507"/>
          <a:stretch/>
        </p:blipFill>
        <p:spPr>
          <a:xfrm>
            <a:off x="7149323" y="6168364"/>
            <a:ext cx="1782052" cy="292389"/>
          </a:xfrm>
          <a:prstGeom prst="rect">
            <a:avLst/>
          </a:prstGeom>
        </p:spPr>
      </p:pic>
      <p:pic>
        <p:nvPicPr>
          <p:cNvPr id="8" name="Picture 8">
            <a:extLst>
              <a:ext uri="{FF2B5EF4-FFF2-40B4-BE49-F238E27FC236}">
                <a16:creationId xmlns:a16="http://schemas.microsoft.com/office/drawing/2014/main" id="{2CBCACED-AFCC-4D87-A04F-5E4D64FE132C}"/>
              </a:ext>
            </a:extLst>
          </p:cNvPr>
          <p:cNvPicPr>
            <a:picLocks noChangeAspect="1"/>
          </p:cNvPicPr>
          <p:nvPr/>
        </p:nvPicPr>
        <p:blipFill>
          <a:blip r:embed="rId6"/>
          <a:stretch>
            <a:fillRect/>
          </a:stretch>
        </p:blipFill>
        <p:spPr>
          <a:xfrm>
            <a:off x="6694837" y="5654149"/>
            <a:ext cx="409575" cy="828675"/>
          </a:xfrm>
          <a:prstGeom prst="rect">
            <a:avLst/>
          </a:prstGeom>
        </p:spPr>
      </p:pic>
      <p:sp>
        <p:nvSpPr>
          <p:cNvPr id="9" name="Rectangle 8">
            <a:extLst>
              <a:ext uri="{FF2B5EF4-FFF2-40B4-BE49-F238E27FC236}">
                <a16:creationId xmlns:a16="http://schemas.microsoft.com/office/drawing/2014/main" id="{C0DBC4FC-9165-42B7-945F-3F7D0095E94B}"/>
              </a:ext>
            </a:extLst>
          </p:cNvPr>
          <p:cNvSpPr/>
          <p:nvPr/>
        </p:nvSpPr>
        <p:spPr>
          <a:xfrm>
            <a:off x="190017" y="2246252"/>
            <a:ext cx="6239111" cy="186204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B0502020202020204" pitchFamily="34" charset="0"/>
              </a:rPr>
              <a:t>1.6 million residents (US Census, 2020)</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B0502020202020204" pitchFamily="34" charset="0"/>
              </a:rPr>
              <a:t>Average summer daytime temperature: </a:t>
            </a:r>
            <a:r>
              <a:rPr lang="en-US" sz="2000" b="1" dirty="0">
                <a:solidFill>
                  <a:schemeClr val="tx1">
                    <a:lumMod val="75000"/>
                    <a:lumOff val="25000"/>
                  </a:schemeClr>
                </a:solidFill>
                <a:latin typeface="Century Gothic" panose="020B0502020202020204" pitchFamily="34" charset="0"/>
                <a:cs typeface="Calibri"/>
              </a:rPr>
              <a:t>106°F </a:t>
            </a:r>
            <a:endParaRPr lang="en-US" sz="2000" b="1" dirty="0">
              <a:solidFill>
                <a:schemeClr val="tx1">
                  <a:lumMod val="75000"/>
                  <a:lumOff val="25000"/>
                </a:schemeClr>
              </a:solidFill>
              <a:latin typeface="Century Gothic" panose="020B0502020202020204" pitchFamily="34" charset="0"/>
            </a:endParaRP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B0502020202020204" pitchFamily="34" charset="0"/>
              </a:rPr>
              <a:t>Köppen classification: dry subtropical desert (Chen, 2013)</a:t>
            </a:r>
          </a:p>
          <a:p>
            <a:pPr>
              <a:spcAft>
                <a:spcPts val="600"/>
              </a:spcAft>
              <a:buClr>
                <a:srgbClr val="5372B3"/>
              </a:buClr>
            </a:pPr>
            <a:endParaRPr lang="en-US" sz="2000" dirty="0">
              <a:solidFill>
                <a:schemeClr val="tx1">
                  <a:lumMod val="75000"/>
                  <a:lumOff val="25000"/>
                </a:schemeClr>
              </a:solidFill>
              <a:latin typeface="Century Gothic" panose="020B0502020202020204" pitchFamily="34" charset="0"/>
            </a:endParaRPr>
          </a:p>
        </p:txBody>
      </p:sp>
      <p:sp>
        <p:nvSpPr>
          <p:cNvPr id="126" name="TextBox 125">
            <a:extLst>
              <a:ext uri="{FF2B5EF4-FFF2-40B4-BE49-F238E27FC236}">
                <a16:creationId xmlns:a16="http://schemas.microsoft.com/office/drawing/2014/main" id="{554B1E87-B207-4251-9015-BBA4B871B08C}"/>
              </a:ext>
            </a:extLst>
          </p:cNvPr>
          <p:cNvSpPr txBox="1"/>
          <p:nvPr/>
        </p:nvSpPr>
        <p:spPr>
          <a:xfrm>
            <a:off x="572691" y="3953733"/>
            <a:ext cx="102796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FFFF"/>
                </a:solidFill>
                <a:latin typeface="Century Gothic"/>
                <a:cs typeface="Calibri"/>
              </a:rPr>
              <a:t>Qualified Census Tracts (QCTs)</a:t>
            </a:r>
          </a:p>
        </p:txBody>
      </p:sp>
      <p:sp>
        <p:nvSpPr>
          <p:cNvPr id="128" name="Rectangle 127">
            <a:extLst>
              <a:ext uri="{FF2B5EF4-FFF2-40B4-BE49-F238E27FC236}">
                <a16:creationId xmlns:a16="http://schemas.microsoft.com/office/drawing/2014/main" id="{442E3FEB-9BB9-495F-BD8A-8C8C635A9E37}"/>
              </a:ext>
            </a:extLst>
          </p:cNvPr>
          <p:cNvSpPr/>
          <p:nvPr/>
        </p:nvSpPr>
        <p:spPr>
          <a:xfrm>
            <a:off x="405677" y="4489119"/>
            <a:ext cx="4887640" cy="178510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50% of households are low-income</a:t>
            </a:r>
            <a:endParaRPr lang="en-US" dirty="0">
              <a:solidFill>
                <a:schemeClr val="tx1">
                  <a:lumMod val="75000"/>
                  <a:lumOff val="25000"/>
                </a:schemeClr>
              </a:solidFill>
            </a:endParaRP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Population of all QCTs does not exceed 20% of total area population</a:t>
            </a: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05129C8B-9839-4D5E-AAB5-39E4E9D76DDA}"/>
              </a:ext>
            </a:extLst>
          </p:cNvPr>
          <p:cNvSpPr txBox="1"/>
          <p:nvPr/>
        </p:nvSpPr>
        <p:spPr>
          <a:xfrm>
            <a:off x="8319264" y="6012896"/>
            <a:ext cx="405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10</a:t>
            </a:r>
          </a:p>
        </p:txBody>
      </p:sp>
      <p:sp>
        <p:nvSpPr>
          <p:cNvPr id="10" name="TextBox 9">
            <a:extLst>
              <a:ext uri="{FF2B5EF4-FFF2-40B4-BE49-F238E27FC236}">
                <a16:creationId xmlns:a16="http://schemas.microsoft.com/office/drawing/2014/main" id="{3A1A810D-86B9-422F-8319-121AE1B1C7ED}"/>
              </a:ext>
            </a:extLst>
          </p:cNvPr>
          <p:cNvSpPr txBox="1"/>
          <p:nvPr/>
        </p:nvSpPr>
        <p:spPr>
          <a:xfrm>
            <a:off x="7079855" y="6010640"/>
            <a:ext cx="2147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p>
        </p:txBody>
      </p:sp>
      <p:sp>
        <p:nvSpPr>
          <p:cNvPr id="11" name="TextBox 10">
            <a:extLst>
              <a:ext uri="{FF2B5EF4-FFF2-40B4-BE49-F238E27FC236}">
                <a16:creationId xmlns:a16="http://schemas.microsoft.com/office/drawing/2014/main" id="{511DEF4F-533B-44CC-869E-C8C912BF0A9D}"/>
              </a:ext>
            </a:extLst>
          </p:cNvPr>
          <p:cNvSpPr txBox="1"/>
          <p:nvPr/>
        </p:nvSpPr>
        <p:spPr>
          <a:xfrm>
            <a:off x="7724958" y="6006311"/>
            <a:ext cx="2234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cs typeface="Calibri"/>
              </a:rPr>
              <a:t>5</a:t>
            </a:r>
          </a:p>
        </p:txBody>
      </p:sp>
      <p:sp>
        <p:nvSpPr>
          <p:cNvPr id="20" name="TextBox 19">
            <a:extLst>
              <a:ext uri="{FF2B5EF4-FFF2-40B4-BE49-F238E27FC236}">
                <a16:creationId xmlns:a16="http://schemas.microsoft.com/office/drawing/2014/main" id="{0752D974-F983-4E4E-96C3-F9EB544F5F4C}"/>
              </a:ext>
            </a:extLst>
          </p:cNvPr>
          <p:cNvSpPr txBox="1"/>
          <p:nvPr/>
        </p:nvSpPr>
        <p:spPr>
          <a:xfrm>
            <a:off x="8523180" y="6173882"/>
            <a:ext cx="8986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miles</a:t>
            </a:r>
          </a:p>
        </p:txBody>
      </p:sp>
    </p:spTree>
    <p:extLst>
      <p:ext uri="{BB962C8B-B14F-4D97-AF65-F5344CB8AC3E}">
        <p14:creationId xmlns:p14="http://schemas.microsoft.com/office/powerpoint/2010/main" val="649980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Flowchart: Connector 654">
            <a:extLst>
              <a:ext uri="{FF2B5EF4-FFF2-40B4-BE49-F238E27FC236}">
                <a16:creationId xmlns:a16="http://schemas.microsoft.com/office/drawing/2014/main" id="{FBA50E00-7895-46C0-AF12-382B454B3E6A}"/>
              </a:ext>
            </a:extLst>
          </p:cNvPr>
          <p:cNvSpPr/>
          <p:nvPr/>
        </p:nvSpPr>
        <p:spPr>
          <a:xfrm>
            <a:off x="1113350"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3" name="Graphic 5713" descr="Group success outline">
            <a:extLst>
              <a:ext uri="{FF2B5EF4-FFF2-40B4-BE49-F238E27FC236}">
                <a16:creationId xmlns:a16="http://schemas.microsoft.com/office/drawing/2014/main" id="{1CA735B5-DDF9-425E-A43F-7B3A689D2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798" y="2638277"/>
            <a:ext cx="888940" cy="870798"/>
          </a:xfrm>
          <a:prstGeom prst="rect">
            <a:avLst/>
          </a:prstGeom>
        </p:spPr>
      </p:pic>
      <p:sp>
        <p:nvSpPr>
          <p:cNvPr id="22" name="Flowchart: Connector 21">
            <a:extLst>
              <a:ext uri="{FF2B5EF4-FFF2-40B4-BE49-F238E27FC236}">
                <a16:creationId xmlns:a16="http://schemas.microsoft.com/office/drawing/2014/main" id="{FED11513-B7CC-4359-A047-61FF6D5C27F3}"/>
              </a:ext>
            </a:extLst>
          </p:cNvPr>
          <p:cNvSpPr/>
          <p:nvPr/>
        </p:nvSpPr>
        <p:spPr>
          <a:xfrm>
            <a:off x="5332130" y="3211932"/>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0" name="Graphic 5710" descr="List outline">
            <a:extLst>
              <a:ext uri="{FF2B5EF4-FFF2-40B4-BE49-F238E27FC236}">
                <a16:creationId xmlns:a16="http://schemas.microsoft.com/office/drawing/2014/main" id="{60D50513-4F47-4E57-9836-CD2B2219B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641" y="3408857"/>
            <a:ext cx="857923" cy="857923"/>
          </a:xfrm>
          <a:prstGeom prst="rect">
            <a:avLst/>
          </a:prstGeom>
        </p:spPr>
      </p:pic>
      <p:sp>
        <p:nvSpPr>
          <p:cNvPr id="23" name="Flowchart: Connector 22">
            <a:extLst>
              <a:ext uri="{FF2B5EF4-FFF2-40B4-BE49-F238E27FC236}">
                <a16:creationId xmlns:a16="http://schemas.microsoft.com/office/drawing/2014/main" id="{7CFAD667-1817-4451-9914-9A20D23977B3}"/>
              </a:ext>
            </a:extLst>
          </p:cNvPr>
          <p:cNvSpPr/>
          <p:nvPr/>
        </p:nvSpPr>
        <p:spPr>
          <a:xfrm>
            <a:off x="7750798" y="3211932"/>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1" name="Graphic 5711" descr="City outline">
            <a:extLst>
              <a:ext uri="{FF2B5EF4-FFF2-40B4-BE49-F238E27FC236}">
                <a16:creationId xmlns:a16="http://schemas.microsoft.com/office/drawing/2014/main" id="{E032C55A-B073-457F-BF13-A04D3FFB4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8950" y="3405345"/>
            <a:ext cx="914400" cy="914400"/>
          </a:xfrm>
          <a:prstGeom prst="rect">
            <a:avLst/>
          </a:prstGeom>
        </p:spPr>
      </p:pic>
      <p:sp>
        <p:nvSpPr>
          <p:cNvPr id="24" name="Flowchart: Connector 23">
            <a:extLst>
              <a:ext uri="{FF2B5EF4-FFF2-40B4-BE49-F238E27FC236}">
                <a16:creationId xmlns:a16="http://schemas.microsoft.com/office/drawing/2014/main" id="{ACB6F0B4-3DAB-4438-BAA0-4B5AC8CB9093}"/>
              </a:ext>
            </a:extLst>
          </p:cNvPr>
          <p:cNvSpPr/>
          <p:nvPr/>
        </p:nvSpPr>
        <p:spPr>
          <a:xfrm>
            <a:off x="10177974" y="3211932"/>
            <a:ext cx="1292533" cy="1270585"/>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5712" name="Graphic 5712" descr="Cactus outline">
            <a:extLst>
              <a:ext uri="{FF2B5EF4-FFF2-40B4-BE49-F238E27FC236}">
                <a16:creationId xmlns:a16="http://schemas.microsoft.com/office/drawing/2014/main" id="{47E87075-D37E-4B1C-80AF-A2B794D3BA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9565" y="3449166"/>
            <a:ext cx="914400" cy="914400"/>
          </a:xfrm>
          <a:prstGeom prst="rect">
            <a:avLst/>
          </a:prstGeom>
        </p:spPr>
      </p:pic>
      <p:sp>
        <p:nvSpPr>
          <p:cNvPr id="29" name="TextBox 28">
            <a:extLst>
              <a:ext uri="{FF2B5EF4-FFF2-40B4-BE49-F238E27FC236}">
                <a16:creationId xmlns:a16="http://schemas.microsoft.com/office/drawing/2014/main" id="{6E25403B-BE79-4ACA-823B-805B77AD7AB4}"/>
              </a:ext>
            </a:extLst>
          </p:cNvPr>
          <p:cNvSpPr txBox="1"/>
          <p:nvPr/>
        </p:nvSpPr>
        <p:spPr>
          <a:xfrm>
            <a:off x="152401" y="1712687"/>
            <a:ext cx="1935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u="sng" dirty="0">
              <a:latin typeface="Century Gothic"/>
              <a:cs typeface="Calibri"/>
            </a:endParaRPr>
          </a:p>
        </p:txBody>
      </p:sp>
      <p:sp>
        <p:nvSpPr>
          <p:cNvPr id="7" name="Rectangle 6">
            <a:extLst>
              <a:ext uri="{FF2B5EF4-FFF2-40B4-BE49-F238E27FC236}">
                <a16:creationId xmlns:a16="http://schemas.microsoft.com/office/drawing/2014/main" id="{CCB12AF0-8F22-41B6-A498-AE1B46583DC4}"/>
              </a:ext>
            </a:extLst>
          </p:cNvPr>
          <p:cNvSpPr/>
          <p:nvPr/>
        </p:nvSpPr>
        <p:spPr>
          <a:xfrm>
            <a:off x="5818153" y="1848429"/>
            <a:ext cx="355263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ea typeface="Calibri"/>
              <a:cs typeface="Calibri"/>
            </a:endParaRPr>
          </a:p>
          <a:p>
            <a:pPr>
              <a:spcAft>
                <a:spcPts val="600"/>
              </a:spcAft>
              <a:buClr>
                <a:srgbClr val="5372B3"/>
              </a:buClr>
            </a:pPr>
            <a:endParaRPr lang="en-US" sz="2000" dirty="0">
              <a:solidFill>
                <a:schemeClr val="tx1">
                  <a:lumMod val="75000"/>
                  <a:lumOff val="25000"/>
                </a:schemeClr>
              </a:solidFill>
              <a:latin typeface="Century Gothic"/>
              <a:ea typeface="+mn-lt"/>
              <a:cs typeface="+mn-lt"/>
            </a:endParaRPr>
          </a:p>
          <a:p>
            <a:pPr>
              <a:spcAft>
                <a:spcPts val="600"/>
              </a:spcAft>
              <a:buClr>
                <a:srgbClr val="5372B3"/>
              </a:buClr>
            </a:pPr>
            <a:endParaRPr lang="en-US" sz="2000" dirty="0">
              <a:solidFill>
                <a:schemeClr val="tx1">
                  <a:lumMod val="75000"/>
                  <a:lumOff val="25000"/>
                </a:schemeClr>
              </a:solidFill>
              <a:latin typeface="Century Gothic" panose="020F0302020204030204"/>
            </a:endParaRPr>
          </a:p>
        </p:txBody>
      </p:sp>
      <p:sp>
        <p:nvSpPr>
          <p:cNvPr id="45" name="Flowchart: Connector 44">
            <a:extLst>
              <a:ext uri="{FF2B5EF4-FFF2-40B4-BE49-F238E27FC236}">
                <a16:creationId xmlns:a16="http://schemas.microsoft.com/office/drawing/2014/main" id="{2AF97B8C-A77F-440E-94A8-B91F5FC1600B}"/>
              </a:ext>
            </a:extLst>
          </p:cNvPr>
          <p:cNvSpPr/>
          <p:nvPr/>
        </p:nvSpPr>
        <p:spPr>
          <a:xfrm>
            <a:off x="3137412" y="2430371"/>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10" descr="Bus outline">
            <a:extLst>
              <a:ext uri="{FF2B5EF4-FFF2-40B4-BE49-F238E27FC236}">
                <a16:creationId xmlns:a16="http://schemas.microsoft.com/office/drawing/2014/main" id="{5F16E8DD-8C77-4D9B-8F65-3CA32F65F2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0894" y="2614613"/>
            <a:ext cx="914400" cy="914400"/>
          </a:xfrm>
          <a:prstGeom prst="rect">
            <a:avLst/>
          </a:prstGeom>
        </p:spPr>
      </p:pic>
      <p:sp>
        <p:nvSpPr>
          <p:cNvPr id="25" name="TextBox 24">
            <a:extLst>
              <a:ext uri="{FF2B5EF4-FFF2-40B4-BE49-F238E27FC236}">
                <a16:creationId xmlns:a16="http://schemas.microsoft.com/office/drawing/2014/main" id="{8AA9D3A5-3265-4F38-A99F-53C41D1F421F}"/>
              </a:ext>
            </a:extLst>
          </p:cNvPr>
          <p:cNvSpPr txBox="1"/>
          <p:nvPr/>
        </p:nvSpPr>
        <p:spPr>
          <a:xfrm>
            <a:off x="274325" y="245931"/>
            <a:ext cx="36285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Road Map</a:t>
            </a:r>
          </a:p>
        </p:txBody>
      </p:sp>
      <p:sp>
        <p:nvSpPr>
          <p:cNvPr id="26" name="Flowchart: Connector 25">
            <a:extLst>
              <a:ext uri="{FF2B5EF4-FFF2-40B4-BE49-F238E27FC236}">
                <a16:creationId xmlns:a16="http://schemas.microsoft.com/office/drawing/2014/main" id="{A63CFCA2-0139-482C-BC22-52BAF2640817}"/>
              </a:ext>
            </a:extLst>
          </p:cNvPr>
          <p:cNvSpPr/>
          <p:nvPr/>
        </p:nvSpPr>
        <p:spPr>
          <a:xfrm>
            <a:off x="1119017" y="4008780"/>
            <a:ext cx="1284924" cy="1276437"/>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sp>
        <p:nvSpPr>
          <p:cNvPr id="27" name="Flowchart: Connector 26">
            <a:extLst>
              <a:ext uri="{FF2B5EF4-FFF2-40B4-BE49-F238E27FC236}">
                <a16:creationId xmlns:a16="http://schemas.microsoft.com/office/drawing/2014/main" id="{B2352E5B-9D73-4943-AC08-837C1EA0B279}"/>
              </a:ext>
            </a:extLst>
          </p:cNvPr>
          <p:cNvSpPr/>
          <p:nvPr/>
        </p:nvSpPr>
        <p:spPr>
          <a:xfrm>
            <a:off x="3137412" y="4011636"/>
            <a:ext cx="1292533" cy="1270585"/>
          </a:xfrm>
          <a:prstGeom prst="flowChartConnector">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28" name="Graphic 5474" descr="Hill scene outline">
            <a:extLst>
              <a:ext uri="{FF2B5EF4-FFF2-40B4-BE49-F238E27FC236}">
                <a16:creationId xmlns:a16="http://schemas.microsoft.com/office/drawing/2014/main" id="{6A539D5C-F75D-4439-BA1E-6D66E0232D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12041" y="4263655"/>
            <a:ext cx="890112" cy="902403"/>
          </a:xfrm>
          <a:prstGeom prst="rect">
            <a:avLst/>
          </a:prstGeom>
        </p:spPr>
      </p:pic>
      <p:cxnSp>
        <p:nvCxnSpPr>
          <p:cNvPr id="30" name="Straight Arrow Connector 29">
            <a:extLst>
              <a:ext uri="{FF2B5EF4-FFF2-40B4-BE49-F238E27FC236}">
                <a16:creationId xmlns:a16="http://schemas.microsoft.com/office/drawing/2014/main" id="{AC0B5E06-865D-40BE-8868-72C045B59D26}"/>
              </a:ext>
            </a:extLst>
          </p:cNvPr>
          <p:cNvCxnSpPr/>
          <p:nvPr/>
        </p:nvCxnSpPr>
        <p:spPr>
          <a:xfrm>
            <a:off x="9205041"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30D40FA-4C84-4299-948F-9E47DD643330}"/>
              </a:ext>
            </a:extLst>
          </p:cNvPr>
          <p:cNvCxnSpPr>
            <a:cxnSpLocks/>
          </p:cNvCxnSpPr>
          <p:nvPr/>
        </p:nvCxnSpPr>
        <p:spPr>
          <a:xfrm>
            <a:off x="6768949" y="3872441"/>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9B39F8D-3536-4437-BC4D-5E827BF55E4A}"/>
              </a:ext>
            </a:extLst>
          </p:cNvPr>
          <p:cNvCxnSpPr>
            <a:cxnSpLocks/>
          </p:cNvCxnSpPr>
          <p:nvPr/>
        </p:nvCxnSpPr>
        <p:spPr>
          <a:xfrm>
            <a:off x="4332858" y="3872440"/>
            <a:ext cx="828368" cy="491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Graphic 5714" descr="High temperature outline">
            <a:extLst>
              <a:ext uri="{FF2B5EF4-FFF2-40B4-BE49-F238E27FC236}">
                <a16:creationId xmlns:a16="http://schemas.microsoft.com/office/drawing/2014/main" id="{868D75C8-2A64-470F-9FBC-9163649707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40840" y="4135284"/>
            <a:ext cx="887478" cy="945712"/>
          </a:xfrm>
          <a:prstGeom prst="rect">
            <a:avLst/>
          </a:prstGeom>
        </p:spPr>
      </p:pic>
      <p:sp>
        <p:nvSpPr>
          <p:cNvPr id="34" name="TextBox 33">
            <a:extLst>
              <a:ext uri="{FF2B5EF4-FFF2-40B4-BE49-F238E27FC236}">
                <a16:creationId xmlns:a16="http://schemas.microsoft.com/office/drawing/2014/main" id="{8F118240-54AE-441F-9750-5AF35D7BBE82}"/>
              </a:ext>
            </a:extLst>
          </p:cNvPr>
          <p:cNvSpPr txBox="1"/>
          <p:nvPr/>
        </p:nvSpPr>
        <p:spPr>
          <a:xfrm>
            <a:off x="2613448" y="3641532"/>
            <a:ext cx="4203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latin typeface="Century Gothic"/>
              </a:rPr>
              <a:t>+</a:t>
            </a:r>
          </a:p>
        </p:txBody>
      </p:sp>
      <p:sp>
        <p:nvSpPr>
          <p:cNvPr id="35" name="Rectangle 34">
            <a:extLst>
              <a:ext uri="{FF2B5EF4-FFF2-40B4-BE49-F238E27FC236}">
                <a16:creationId xmlns:a16="http://schemas.microsoft.com/office/drawing/2014/main" id="{8485A66C-A9B2-4AB8-B836-239E72F63AF5}"/>
              </a:ext>
            </a:extLst>
          </p:cNvPr>
          <p:cNvSpPr/>
          <p:nvPr/>
        </p:nvSpPr>
        <p:spPr>
          <a:xfrm>
            <a:off x="9616142" y="2216437"/>
            <a:ext cx="2908564" cy="86177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2B3"/>
              </a:buClr>
            </a:pPr>
            <a:r>
              <a:rPr lang="en-US" i="1" dirty="0">
                <a:solidFill>
                  <a:schemeClr val="tx1">
                    <a:lumMod val="75000"/>
                    <a:lumOff val="25000"/>
                  </a:schemeClr>
                </a:solidFill>
                <a:latin typeface="Century Gothic"/>
                <a:ea typeface="+mn-lt"/>
                <a:cs typeface="+mn-lt"/>
              </a:rPr>
              <a:t>Plantable Land Area</a:t>
            </a:r>
          </a:p>
          <a:p>
            <a:pPr marL="342900" indent="-342900">
              <a:spcAft>
                <a:spcPts val="600"/>
              </a:spcAft>
              <a:buClr>
                <a:srgbClr val="5372B3"/>
              </a:buClr>
              <a:buFont typeface="Webdings" panose="05030102010509060703" pitchFamily="18" charset="2"/>
              <a:buChar char=""/>
            </a:pPr>
            <a:r>
              <a:rPr lang="en-US" sz="1600" dirty="0">
                <a:solidFill>
                  <a:schemeClr val="tx1">
                    <a:lumMod val="75000"/>
                    <a:lumOff val="25000"/>
                  </a:schemeClr>
                </a:solidFill>
                <a:latin typeface="Century Gothic"/>
                <a:cs typeface="Calibri" panose="020F0502020204030204"/>
              </a:rPr>
              <a:t>Parcels with single family zoning</a:t>
            </a:r>
          </a:p>
        </p:txBody>
      </p:sp>
    </p:spTree>
    <p:extLst>
      <p:ext uri="{BB962C8B-B14F-4D97-AF65-F5344CB8AC3E}">
        <p14:creationId xmlns:p14="http://schemas.microsoft.com/office/powerpoint/2010/main" val="3097139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292014" y="265449"/>
            <a:ext cx="64679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Parcel Selection</a:t>
            </a:r>
          </a:p>
        </p:txBody>
      </p:sp>
      <p:sp>
        <p:nvSpPr>
          <p:cNvPr id="3" name="TextBox 2">
            <a:extLst>
              <a:ext uri="{FF2B5EF4-FFF2-40B4-BE49-F238E27FC236}">
                <a16:creationId xmlns:a16="http://schemas.microsoft.com/office/drawing/2014/main" id="{2B7EBAF9-3DC4-4C61-8DBB-2D837FD3EBB3}"/>
              </a:ext>
            </a:extLst>
          </p:cNvPr>
          <p:cNvSpPr txBox="1"/>
          <p:nvPr/>
        </p:nvSpPr>
        <p:spPr>
          <a:xfrm>
            <a:off x="450057" y="1343024"/>
            <a:ext cx="83867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cs typeface="Calibri"/>
            </a:endParaRPr>
          </a:p>
        </p:txBody>
      </p:sp>
      <p:pic>
        <p:nvPicPr>
          <p:cNvPr id="5" name="Picture 6" descr="A picture containing timeline&#10;&#10;Description automatically generated">
            <a:extLst>
              <a:ext uri="{FF2B5EF4-FFF2-40B4-BE49-F238E27FC236}">
                <a16:creationId xmlns:a16="http://schemas.microsoft.com/office/drawing/2014/main" id="{B5DAB48D-561C-4E33-8B4B-6616316C6500}"/>
              </a:ext>
            </a:extLst>
          </p:cNvPr>
          <p:cNvPicPr>
            <a:picLocks noChangeAspect="1"/>
          </p:cNvPicPr>
          <p:nvPr/>
        </p:nvPicPr>
        <p:blipFill rotWithShape="1">
          <a:blip r:embed="rId3"/>
          <a:srcRect l="9804" t="6989" r="558" b="-241"/>
          <a:stretch/>
        </p:blipFill>
        <p:spPr>
          <a:xfrm>
            <a:off x="6622502" y="681908"/>
            <a:ext cx="5391985" cy="5932405"/>
          </a:xfrm>
          <a:prstGeom prst="rect">
            <a:avLst/>
          </a:prstGeom>
        </p:spPr>
      </p:pic>
      <p:pic>
        <p:nvPicPr>
          <p:cNvPr id="7" name="Picture 4">
            <a:extLst>
              <a:ext uri="{FF2B5EF4-FFF2-40B4-BE49-F238E27FC236}">
                <a16:creationId xmlns:a16="http://schemas.microsoft.com/office/drawing/2014/main" id="{8B8B0CCA-1D12-432A-BD1E-D00132FDAD32}"/>
              </a:ext>
            </a:extLst>
          </p:cNvPr>
          <p:cNvPicPr>
            <a:picLocks noChangeAspect="1"/>
          </p:cNvPicPr>
          <p:nvPr/>
        </p:nvPicPr>
        <p:blipFill>
          <a:blip r:embed="rId4"/>
          <a:stretch>
            <a:fillRect/>
          </a:stretch>
        </p:blipFill>
        <p:spPr>
          <a:xfrm>
            <a:off x="6739607" y="5606826"/>
            <a:ext cx="313593" cy="509222"/>
          </a:xfrm>
          <a:prstGeom prst="rect">
            <a:avLst/>
          </a:prstGeom>
        </p:spPr>
      </p:pic>
      <p:pic>
        <p:nvPicPr>
          <p:cNvPr id="9" name="Picture 5">
            <a:extLst>
              <a:ext uri="{FF2B5EF4-FFF2-40B4-BE49-F238E27FC236}">
                <a16:creationId xmlns:a16="http://schemas.microsoft.com/office/drawing/2014/main" id="{7F3FD922-F7F8-4EBB-9B5E-A04932E31874}"/>
              </a:ext>
            </a:extLst>
          </p:cNvPr>
          <p:cNvPicPr>
            <a:picLocks noChangeAspect="1"/>
          </p:cNvPicPr>
          <p:nvPr/>
        </p:nvPicPr>
        <p:blipFill>
          <a:blip r:embed="rId5"/>
          <a:stretch>
            <a:fillRect/>
          </a:stretch>
        </p:blipFill>
        <p:spPr>
          <a:xfrm>
            <a:off x="6643579" y="6270147"/>
            <a:ext cx="828675" cy="95250"/>
          </a:xfrm>
          <a:prstGeom prst="rect">
            <a:avLst/>
          </a:prstGeom>
        </p:spPr>
      </p:pic>
      <p:sp>
        <p:nvSpPr>
          <p:cNvPr id="17" name="TextBox 16">
            <a:extLst>
              <a:ext uri="{FF2B5EF4-FFF2-40B4-BE49-F238E27FC236}">
                <a16:creationId xmlns:a16="http://schemas.microsoft.com/office/drawing/2014/main" id="{455326FE-1D62-4449-966E-CDF9BB719B09}"/>
              </a:ext>
            </a:extLst>
          </p:cNvPr>
          <p:cNvSpPr txBox="1"/>
          <p:nvPr/>
        </p:nvSpPr>
        <p:spPr>
          <a:xfrm>
            <a:off x="7210438" y="6104072"/>
            <a:ext cx="486507"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3 miles</a:t>
            </a:r>
          </a:p>
        </p:txBody>
      </p:sp>
      <p:pic>
        <p:nvPicPr>
          <p:cNvPr id="4" name="Picture 5">
            <a:extLst>
              <a:ext uri="{FF2B5EF4-FFF2-40B4-BE49-F238E27FC236}">
                <a16:creationId xmlns:a16="http://schemas.microsoft.com/office/drawing/2014/main" id="{7BC18C4B-114E-4AE0-A73A-8CDC878A2FBE}"/>
              </a:ext>
            </a:extLst>
          </p:cNvPr>
          <p:cNvPicPr>
            <a:picLocks noChangeAspect="1"/>
          </p:cNvPicPr>
          <p:nvPr/>
        </p:nvPicPr>
        <p:blipFill rotWithShape="1">
          <a:blip r:embed="rId6"/>
          <a:srcRect l="8059" r="-165" b="264"/>
          <a:stretch/>
        </p:blipFill>
        <p:spPr>
          <a:xfrm>
            <a:off x="312326" y="1881047"/>
            <a:ext cx="5997719" cy="4027261"/>
          </a:xfrm>
          <a:prstGeom prst="rect">
            <a:avLst/>
          </a:prstGeom>
        </p:spPr>
      </p:pic>
      <p:pic>
        <p:nvPicPr>
          <p:cNvPr id="12" name="Picture 4">
            <a:extLst>
              <a:ext uri="{FF2B5EF4-FFF2-40B4-BE49-F238E27FC236}">
                <a16:creationId xmlns:a16="http://schemas.microsoft.com/office/drawing/2014/main" id="{939E4722-4022-4DA2-A941-C6979FCC5B33}"/>
              </a:ext>
            </a:extLst>
          </p:cNvPr>
          <p:cNvPicPr>
            <a:picLocks noChangeAspect="1"/>
          </p:cNvPicPr>
          <p:nvPr/>
        </p:nvPicPr>
        <p:blipFill>
          <a:blip r:embed="rId4"/>
          <a:stretch>
            <a:fillRect/>
          </a:stretch>
        </p:blipFill>
        <p:spPr>
          <a:xfrm>
            <a:off x="308934" y="5262879"/>
            <a:ext cx="247742" cy="396334"/>
          </a:xfrm>
          <a:prstGeom prst="rect">
            <a:avLst/>
          </a:prstGeom>
        </p:spPr>
      </p:pic>
      <p:pic>
        <p:nvPicPr>
          <p:cNvPr id="14" name="Picture 5">
            <a:extLst>
              <a:ext uri="{FF2B5EF4-FFF2-40B4-BE49-F238E27FC236}">
                <a16:creationId xmlns:a16="http://schemas.microsoft.com/office/drawing/2014/main" id="{41FADD9F-9678-4FAD-BAFB-F26AA4C93C6E}"/>
              </a:ext>
            </a:extLst>
          </p:cNvPr>
          <p:cNvPicPr>
            <a:picLocks noChangeAspect="1"/>
          </p:cNvPicPr>
          <p:nvPr/>
        </p:nvPicPr>
        <p:blipFill>
          <a:blip r:embed="rId5"/>
          <a:stretch>
            <a:fillRect/>
          </a:stretch>
        </p:blipFill>
        <p:spPr>
          <a:xfrm>
            <a:off x="310015" y="5714898"/>
            <a:ext cx="960243" cy="117178"/>
          </a:xfrm>
          <a:prstGeom prst="rect">
            <a:avLst/>
          </a:prstGeom>
        </p:spPr>
      </p:pic>
      <p:sp>
        <p:nvSpPr>
          <p:cNvPr id="16" name="TextBox 15">
            <a:extLst>
              <a:ext uri="{FF2B5EF4-FFF2-40B4-BE49-F238E27FC236}">
                <a16:creationId xmlns:a16="http://schemas.microsoft.com/office/drawing/2014/main" id="{D9AD4744-8C76-406D-8259-866D109A7B91}"/>
              </a:ext>
            </a:extLst>
          </p:cNvPr>
          <p:cNvSpPr txBox="1"/>
          <p:nvPr/>
        </p:nvSpPr>
        <p:spPr>
          <a:xfrm>
            <a:off x="999315" y="5588762"/>
            <a:ext cx="63452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200 meters</a:t>
            </a:r>
          </a:p>
        </p:txBody>
      </p:sp>
      <p:cxnSp>
        <p:nvCxnSpPr>
          <p:cNvPr id="6" name="Straight Arrow Connector 5">
            <a:extLst>
              <a:ext uri="{FF2B5EF4-FFF2-40B4-BE49-F238E27FC236}">
                <a16:creationId xmlns:a16="http://schemas.microsoft.com/office/drawing/2014/main" id="{1BE4F22F-C5FE-4083-98FE-6EB1848008B8}"/>
              </a:ext>
            </a:extLst>
          </p:cNvPr>
          <p:cNvCxnSpPr/>
          <p:nvPr/>
        </p:nvCxnSpPr>
        <p:spPr>
          <a:xfrm>
            <a:off x="4991819" y="2267310"/>
            <a:ext cx="2530413" cy="192656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C284569E-1441-4869-A9D4-933192824FA5}"/>
              </a:ext>
            </a:extLst>
          </p:cNvPr>
          <p:cNvCxnSpPr>
            <a:cxnSpLocks/>
          </p:cNvCxnSpPr>
          <p:nvPr/>
        </p:nvCxnSpPr>
        <p:spPr>
          <a:xfrm flipV="1">
            <a:off x="4963064" y="4352022"/>
            <a:ext cx="2587922" cy="1063928"/>
          </a:xfrm>
          <a:prstGeom prst="straightConnector1">
            <a:avLst/>
          </a:prstGeom>
        </p:spPr>
        <p:style>
          <a:lnRef idx="3">
            <a:schemeClr val="dk1"/>
          </a:lnRef>
          <a:fillRef idx="0">
            <a:schemeClr val="dk1"/>
          </a:fillRef>
          <a:effectRef idx="2">
            <a:schemeClr val="dk1"/>
          </a:effectRef>
          <a:fontRef idx="minor">
            <a:schemeClr val="tx1"/>
          </a:fontRef>
        </p:style>
      </p:cxnSp>
      <p:sp>
        <p:nvSpPr>
          <p:cNvPr id="8" name="Flowchart: Connector 7">
            <a:extLst>
              <a:ext uri="{FF2B5EF4-FFF2-40B4-BE49-F238E27FC236}">
                <a16:creationId xmlns:a16="http://schemas.microsoft.com/office/drawing/2014/main" id="{837C1DA8-FC8F-4C77-93D1-A4AF01BBC016}"/>
              </a:ext>
            </a:extLst>
          </p:cNvPr>
          <p:cNvSpPr/>
          <p:nvPr/>
        </p:nvSpPr>
        <p:spPr>
          <a:xfrm>
            <a:off x="11569303" y="98995"/>
            <a:ext cx="495711" cy="487223"/>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5712" descr="Cactus outline">
            <a:extLst>
              <a:ext uri="{FF2B5EF4-FFF2-40B4-BE49-F238E27FC236}">
                <a16:creationId xmlns:a16="http://schemas.microsoft.com/office/drawing/2014/main" id="{3E32FF1C-FEE5-466C-AB25-0375B8F11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78765" y="120429"/>
            <a:ext cx="433138" cy="449180"/>
          </a:xfrm>
          <a:prstGeom prst="rect">
            <a:avLst/>
          </a:prstGeom>
        </p:spPr>
      </p:pic>
      <p:sp>
        <p:nvSpPr>
          <p:cNvPr id="19" name="TextBox 18">
            <a:extLst>
              <a:ext uri="{FF2B5EF4-FFF2-40B4-BE49-F238E27FC236}">
                <a16:creationId xmlns:a16="http://schemas.microsoft.com/office/drawing/2014/main" id="{E14978E2-C6B4-4693-BEBF-91EDC004F18A}"/>
              </a:ext>
            </a:extLst>
          </p:cNvPr>
          <p:cNvSpPr txBox="1"/>
          <p:nvPr/>
        </p:nvSpPr>
        <p:spPr>
          <a:xfrm>
            <a:off x="10653573" y="680865"/>
            <a:ext cx="1358330" cy="461665"/>
          </a:xfrm>
          <a:prstGeom prst="rect">
            <a:avLst/>
          </a:prstGeom>
          <a:solidFill>
            <a:srgbClr val="F0F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entury Gothic"/>
                <a:cs typeface="Times New Roman"/>
              </a:rPr>
              <a:t>Weighted Average Score</a:t>
            </a:r>
            <a:endParaRPr lang="en-US" sz="3200" b="1" dirty="0"/>
          </a:p>
        </p:txBody>
      </p:sp>
      <p:sp>
        <p:nvSpPr>
          <p:cNvPr id="20" name="TextBox 19">
            <a:extLst>
              <a:ext uri="{FF2B5EF4-FFF2-40B4-BE49-F238E27FC236}">
                <a16:creationId xmlns:a16="http://schemas.microsoft.com/office/drawing/2014/main" id="{61A6BA49-F9F4-41E6-B25F-7BE51CEB9340}"/>
              </a:ext>
            </a:extLst>
          </p:cNvPr>
          <p:cNvSpPr txBox="1"/>
          <p:nvPr/>
        </p:nvSpPr>
        <p:spPr>
          <a:xfrm>
            <a:off x="6840367" y="348345"/>
            <a:ext cx="4582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Century Gothic"/>
              </a:rPr>
              <a:t>Phoenix Heat Vulnerability Index</a:t>
            </a:r>
          </a:p>
        </p:txBody>
      </p:sp>
      <p:grpSp>
        <p:nvGrpSpPr>
          <p:cNvPr id="21" name="Group 20">
            <a:extLst>
              <a:ext uri="{FF2B5EF4-FFF2-40B4-BE49-F238E27FC236}">
                <a16:creationId xmlns:a16="http://schemas.microsoft.com/office/drawing/2014/main" id="{E83559E1-E9A1-4E00-904A-67EC7A911AD8}"/>
              </a:ext>
            </a:extLst>
          </p:cNvPr>
          <p:cNvGrpSpPr/>
          <p:nvPr/>
        </p:nvGrpSpPr>
        <p:grpSpPr>
          <a:xfrm>
            <a:off x="10683225" y="1101044"/>
            <a:ext cx="1476093" cy="1409145"/>
            <a:chOff x="9795785" y="1368729"/>
            <a:chExt cx="1476093" cy="1409145"/>
          </a:xfrm>
        </p:grpSpPr>
        <p:grpSp>
          <p:nvGrpSpPr>
            <p:cNvPr id="22" name="Group 21">
              <a:extLst>
                <a:ext uri="{FF2B5EF4-FFF2-40B4-BE49-F238E27FC236}">
                  <a16:creationId xmlns:a16="http://schemas.microsoft.com/office/drawing/2014/main" id="{4C29B666-7A41-4B4B-BA3A-665D080F9115}"/>
                </a:ext>
              </a:extLst>
            </p:cNvPr>
            <p:cNvGrpSpPr/>
            <p:nvPr/>
          </p:nvGrpSpPr>
          <p:grpSpPr>
            <a:xfrm>
              <a:off x="9795785" y="1368729"/>
              <a:ext cx="1442318" cy="1409145"/>
              <a:chOff x="6753726" y="390655"/>
              <a:chExt cx="1442318" cy="1409145"/>
            </a:xfrm>
          </p:grpSpPr>
          <p:sp>
            <p:nvSpPr>
              <p:cNvPr id="24" name="Rectangle 23">
                <a:extLst>
                  <a:ext uri="{FF2B5EF4-FFF2-40B4-BE49-F238E27FC236}">
                    <a16:creationId xmlns:a16="http://schemas.microsoft.com/office/drawing/2014/main" id="{45A5FF7E-2BDA-4EE8-A2F4-223C4657C754}"/>
                  </a:ext>
                </a:extLst>
              </p:cNvPr>
              <p:cNvSpPr/>
              <p:nvPr/>
            </p:nvSpPr>
            <p:spPr>
              <a:xfrm>
                <a:off x="6753726" y="390655"/>
                <a:ext cx="1299411" cy="1409145"/>
              </a:xfrm>
              <a:prstGeom prst="rect">
                <a:avLst/>
              </a:prstGeom>
              <a:solidFill>
                <a:srgbClr val="EC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8A0D14D-B0AB-469E-81B0-7B5FA92BB52F}"/>
                  </a:ext>
                </a:extLst>
              </p:cNvPr>
              <p:cNvSpPr/>
              <p:nvPr/>
            </p:nvSpPr>
            <p:spPr>
              <a:xfrm>
                <a:off x="6894373" y="462976"/>
                <a:ext cx="336884" cy="160478"/>
              </a:xfrm>
              <a:prstGeom prst="rect">
                <a:avLst/>
              </a:prstGeom>
              <a:solidFill>
                <a:srgbClr val="FE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2476519-F113-4624-AB55-63D55AD3E453}"/>
                  </a:ext>
                </a:extLst>
              </p:cNvPr>
              <p:cNvSpPr/>
              <p:nvPr/>
            </p:nvSpPr>
            <p:spPr>
              <a:xfrm>
                <a:off x="6894373" y="739011"/>
                <a:ext cx="336884" cy="160478"/>
              </a:xfrm>
              <a:prstGeom prst="rect">
                <a:avLst/>
              </a:prstGeom>
              <a:solidFill>
                <a:srgbClr val="FDCC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A51A1D2-F23F-4CCE-91C0-34C9D592AFB6}"/>
                  </a:ext>
                </a:extLst>
              </p:cNvPr>
              <p:cNvSpPr/>
              <p:nvPr/>
            </p:nvSpPr>
            <p:spPr>
              <a:xfrm>
                <a:off x="6894373" y="1015046"/>
                <a:ext cx="336884" cy="160478"/>
              </a:xfrm>
              <a:prstGeom prst="rect">
                <a:avLst/>
              </a:prstGeom>
              <a:solidFill>
                <a:srgbClr val="FC8D5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0FE6CCE-1C7F-494B-AC78-B13B0CE3C36E}"/>
                  </a:ext>
                </a:extLst>
              </p:cNvPr>
              <p:cNvSpPr/>
              <p:nvPr/>
            </p:nvSpPr>
            <p:spPr>
              <a:xfrm>
                <a:off x="6894373" y="1291081"/>
                <a:ext cx="336884" cy="160478"/>
              </a:xfrm>
              <a:prstGeom prst="rect">
                <a:avLst/>
              </a:prstGeom>
              <a:solidFill>
                <a:srgbClr val="E34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324AD75-00E5-47C4-9F62-8053916DCC78}"/>
                  </a:ext>
                </a:extLst>
              </p:cNvPr>
              <p:cNvSpPr/>
              <p:nvPr/>
            </p:nvSpPr>
            <p:spPr>
              <a:xfrm>
                <a:off x="6894373" y="1567115"/>
                <a:ext cx="336884" cy="160478"/>
              </a:xfrm>
              <a:prstGeom prst="rect">
                <a:avLst/>
              </a:prstGeom>
              <a:solidFill>
                <a:srgbClr val="B3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D2AF4DB-B099-49C3-BEFC-6F5D668F8E03}"/>
                  </a:ext>
                </a:extLst>
              </p:cNvPr>
              <p:cNvSpPr txBox="1"/>
              <p:nvPr/>
            </p:nvSpPr>
            <p:spPr>
              <a:xfrm>
                <a:off x="7233518" y="417851"/>
                <a:ext cx="962526" cy="261610"/>
              </a:xfrm>
              <a:prstGeom prst="rect">
                <a:avLst/>
              </a:prstGeom>
              <a:noFill/>
            </p:spPr>
            <p:txBody>
              <a:bodyPr wrap="square" rtlCol="0">
                <a:spAutoFit/>
              </a:bodyPr>
              <a:lstStyle/>
              <a:p>
                <a:r>
                  <a:rPr lang="en-US" sz="1100" dirty="0">
                    <a:latin typeface="Century Gothic" panose="020B0502020202020204" pitchFamily="34" charset="0"/>
                  </a:rPr>
                  <a:t>0.00</a:t>
                </a:r>
              </a:p>
            </p:txBody>
          </p:sp>
          <p:sp>
            <p:nvSpPr>
              <p:cNvPr id="31" name="TextBox 30">
                <a:extLst>
                  <a:ext uri="{FF2B5EF4-FFF2-40B4-BE49-F238E27FC236}">
                    <a16:creationId xmlns:a16="http://schemas.microsoft.com/office/drawing/2014/main" id="{1E37B3CE-FB47-4B35-9466-02EDA2EAB9F0}"/>
                  </a:ext>
                </a:extLst>
              </p:cNvPr>
              <p:cNvSpPr txBox="1"/>
              <p:nvPr/>
            </p:nvSpPr>
            <p:spPr>
              <a:xfrm>
                <a:off x="7233518" y="690790"/>
                <a:ext cx="962526" cy="261610"/>
              </a:xfrm>
              <a:prstGeom prst="rect">
                <a:avLst/>
              </a:prstGeom>
              <a:noFill/>
            </p:spPr>
            <p:txBody>
              <a:bodyPr wrap="square" rtlCol="0">
                <a:spAutoFit/>
              </a:bodyPr>
              <a:lstStyle/>
              <a:p>
                <a:r>
                  <a:rPr lang="en-US" sz="1100" dirty="0">
                    <a:latin typeface="Century Gothic" panose="020B0502020202020204" pitchFamily="34" charset="0"/>
                  </a:rPr>
                  <a:t>0.01 – 0.55</a:t>
                </a:r>
              </a:p>
            </p:txBody>
          </p:sp>
          <p:sp>
            <p:nvSpPr>
              <p:cNvPr id="32" name="TextBox 31">
                <a:extLst>
                  <a:ext uri="{FF2B5EF4-FFF2-40B4-BE49-F238E27FC236}">
                    <a16:creationId xmlns:a16="http://schemas.microsoft.com/office/drawing/2014/main" id="{D37CF905-1CE9-4A7A-B1F4-A21D2D23D993}"/>
                  </a:ext>
                </a:extLst>
              </p:cNvPr>
              <p:cNvSpPr txBox="1"/>
              <p:nvPr/>
            </p:nvSpPr>
            <p:spPr>
              <a:xfrm>
                <a:off x="7233518" y="963729"/>
                <a:ext cx="962526" cy="261610"/>
              </a:xfrm>
              <a:prstGeom prst="rect">
                <a:avLst/>
              </a:prstGeom>
              <a:noFill/>
            </p:spPr>
            <p:txBody>
              <a:bodyPr wrap="square" rtlCol="0">
                <a:spAutoFit/>
              </a:bodyPr>
              <a:lstStyle/>
              <a:p>
                <a:r>
                  <a:rPr lang="en-US" sz="1100" dirty="0">
                    <a:latin typeface="Century Gothic" panose="020B0502020202020204" pitchFamily="34" charset="0"/>
                  </a:rPr>
                  <a:t>0.56 – 0.60</a:t>
                </a:r>
              </a:p>
            </p:txBody>
          </p:sp>
          <p:sp>
            <p:nvSpPr>
              <p:cNvPr id="33" name="TextBox 32">
                <a:extLst>
                  <a:ext uri="{FF2B5EF4-FFF2-40B4-BE49-F238E27FC236}">
                    <a16:creationId xmlns:a16="http://schemas.microsoft.com/office/drawing/2014/main" id="{19FCDC6C-96DB-4533-AF79-2D25D0793FD2}"/>
                  </a:ext>
                </a:extLst>
              </p:cNvPr>
              <p:cNvSpPr txBox="1"/>
              <p:nvPr/>
            </p:nvSpPr>
            <p:spPr>
              <a:xfrm>
                <a:off x="7233518" y="1509606"/>
                <a:ext cx="914400" cy="261610"/>
              </a:xfrm>
              <a:prstGeom prst="rect">
                <a:avLst/>
              </a:prstGeom>
              <a:noFill/>
            </p:spPr>
            <p:txBody>
              <a:bodyPr wrap="square" rtlCol="0">
                <a:spAutoFit/>
              </a:bodyPr>
              <a:lstStyle/>
              <a:p>
                <a:r>
                  <a:rPr lang="en-US" sz="1100" dirty="0">
                    <a:latin typeface="Century Gothic" panose="020B0502020202020204" pitchFamily="34" charset="0"/>
                  </a:rPr>
                  <a:t>0.66 – 0.75</a:t>
                </a:r>
              </a:p>
            </p:txBody>
          </p:sp>
        </p:grpSp>
        <p:sp>
          <p:nvSpPr>
            <p:cNvPr id="23" name="TextBox 22">
              <a:extLst>
                <a:ext uri="{FF2B5EF4-FFF2-40B4-BE49-F238E27FC236}">
                  <a16:creationId xmlns:a16="http://schemas.microsoft.com/office/drawing/2014/main" id="{FE2E7926-BF77-4A51-84C8-30D1B757497B}"/>
                </a:ext>
              </a:extLst>
            </p:cNvPr>
            <p:cNvSpPr txBox="1"/>
            <p:nvPr/>
          </p:nvSpPr>
          <p:spPr>
            <a:xfrm>
              <a:off x="10266038" y="2216709"/>
              <a:ext cx="1005840" cy="261610"/>
            </a:xfrm>
            <a:prstGeom prst="rect">
              <a:avLst/>
            </a:prstGeom>
            <a:noFill/>
          </p:spPr>
          <p:txBody>
            <a:bodyPr wrap="square" rtlCol="0">
              <a:spAutoFit/>
            </a:bodyPr>
            <a:lstStyle/>
            <a:p>
              <a:r>
                <a:rPr lang="en-US" sz="1100" dirty="0">
                  <a:latin typeface="Century Gothic" panose="020B0502020202020204" pitchFamily="34" charset="0"/>
                </a:rPr>
                <a:t>0.61 – 0.65</a:t>
              </a:r>
            </a:p>
          </p:txBody>
        </p:sp>
      </p:grpSp>
    </p:spTree>
    <p:extLst>
      <p:ext uri="{BB962C8B-B14F-4D97-AF65-F5344CB8AC3E}">
        <p14:creationId xmlns:p14="http://schemas.microsoft.com/office/powerpoint/2010/main" val="397691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ylinder 17">
            <a:extLst>
              <a:ext uri="{FF2B5EF4-FFF2-40B4-BE49-F238E27FC236}">
                <a16:creationId xmlns:a16="http://schemas.microsoft.com/office/drawing/2014/main" id="{4EC5D7A8-5AF2-4DD7-95A8-694654567449}"/>
              </a:ext>
            </a:extLst>
          </p:cNvPr>
          <p:cNvSpPr/>
          <p:nvPr/>
        </p:nvSpPr>
        <p:spPr>
          <a:xfrm>
            <a:off x="851138" y="2849730"/>
            <a:ext cx="3565584" cy="718867"/>
          </a:xfrm>
          <a:prstGeom prst="can">
            <a:avLst/>
          </a:prstGeom>
          <a:solidFill>
            <a:schemeClr val="accent5">
              <a:lumMod val="40000"/>
              <a:lumOff val="60000"/>
            </a:schemeClr>
          </a:solidFill>
          <a:ln>
            <a:solidFill>
              <a:srgbClr val="318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94C3339-C84F-4081-9A36-7AA4DDF129E6}"/>
              </a:ext>
            </a:extLst>
          </p:cNvPr>
          <p:cNvSpPr txBox="1"/>
          <p:nvPr/>
        </p:nvSpPr>
        <p:spPr>
          <a:xfrm>
            <a:off x="286163" y="305867"/>
            <a:ext cx="872260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Parcel Selection by Area</a:t>
            </a:r>
          </a:p>
        </p:txBody>
      </p:sp>
      <p:sp>
        <p:nvSpPr>
          <p:cNvPr id="15" name="TextBox 14">
            <a:extLst>
              <a:ext uri="{FF2B5EF4-FFF2-40B4-BE49-F238E27FC236}">
                <a16:creationId xmlns:a16="http://schemas.microsoft.com/office/drawing/2014/main" id="{6C60B442-2299-41BA-98D8-9C36DBA0DAB8}"/>
              </a:ext>
            </a:extLst>
          </p:cNvPr>
          <p:cNvSpPr txBox="1"/>
          <p:nvPr/>
        </p:nvSpPr>
        <p:spPr>
          <a:xfrm>
            <a:off x="705836" y="2132165"/>
            <a:ext cx="38572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Single Family Residential Zones</a:t>
            </a:r>
          </a:p>
        </p:txBody>
      </p:sp>
      <p:sp>
        <p:nvSpPr>
          <p:cNvPr id="16" name="TextBox 15">
            <a:extLst>
              <a:ext uri="{FF2B5EF4-FFF2-40B4-BE49-F238E27FC236}">
                <a16:creationId xmlns:a16="http://schemas.microsoft.com/office/drawing/2014/main" id="{627ED62B-91DE-4932-8DC2-351DCB09383F}"/>
              </a:ext>
            </a:extLst>
          </p:cNvPr>
          <p:cNvSpPr txBox="1"/>
          <p:nvPr/>
        </p:nvSpPr>
        <p:spPr>
          <a:xfrm>
            <a:off x="1094024" y="3052316"/>
            <a:ext cx="3095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Schools and Churches</a:t>
            </a:r>
          </a:p>
        </p:txBody>
      </p:sp>
      <p:sp>
        <p:nvSpPr>
          <p:cNvPr id="4" name="Cylinder 3">
            <a:extLst>
              <a:ext uri="{FF2B5EF4-FFF2-40B4-BE49-F238E27FC236}">
                <a16:creationId xmlns:a16="http://schemas.microsoft.com/office/drawing/2014/main" id="{CFBF4E9A-F1DE-4CBC-883E-D57EEACA0181}"/>
              </a:ext>
            </a:extLst>
          </p:cNvPr>
          <p:cNvSpPr/>
          <p:nvPr/>
        </p:nvSpPr>
        <p:spPr>
          <a:xfrm>
            <a:off x="678609" y="1872070"/>
            <a:ext cx="3910642" cy="977658"/>
          </a:xfrm>
          <a:prstGeom prst="can">
            <a:avLst/>
          </a:prstGeom>
          <a:noFill/>
          <a:ln>
            <a:solidFill>
              <a:srgbClr val="318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ylinder 18">
            <a:extLst>
              <a:ext uri="{FF2B5EF4-FFF2-40B4-BE49-F238E27FC236}">
                <a16:creationId xmlns:a16="http://schemas.microsoft.com/office/drawing/2014/main" id="{0E81E083-BE2C-4A55-B342-CC8FDAC20572}"/>
              </a:ext>
            </a:extLst>
          </p:cNvPr>
          <p:cNvSpPr/>
          <p:nvPr/>
        </p:nvSpPr>
        <p:spPr>
          <a:xfrm>
            <a:off x="1038043" y="3568598"/>
            <a:ext cx="3191773" cy="690112"/>
          </a:xfrm>
          <a:prstGeom prst="can">
            <a:avLst/>
          </a:prstGeom>
          <a:solidFill>
            <a:srgbClr val="318CE0"/>
          </a:solidFill>
          <a:ln>
            <a:solidFill>
              <a:srgbClr val="318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ED6AC7B-456B-4351-B75C-C0CAB0F96494}"/>
              </a:ext>
            </a:extLst>
          </p:cNvPr>
          <p:cNvSpPr txBox="1"/>
          <p:nvPr/>
        </p:nvSpPr>
        <p:spPr>
          <a:xfrm>
            <a:off x="1137155" y="3771183"/>
            <a:ext cx="3095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2F2F2"/>
                </a:solidFill>
                <a:latin typeface="Century Gothic"/>
              </a:rPr>
              <a:t>Currently occupied</a:t>
            </a:r>
          </a:p>
        </p:txBody>
      </p:sp>
      <p:sp>
        <p:nvSpPr>
          <p:cNvPr id="23" name="TextBox 1">
            <a:extLst>
              <a:ext uri="{FF2B5EF4-FFF2-40B4-BE49-F238E27FC236}">
                <a16:creationId xmlns:a16="http://schemas.microsoft.com/office/drawing/2014/main" id="{AA8FAD56-4667-4553-ACC4-71758DD97FF9}"/>
              </a:ext>
            </a:extLst>
          </p:cNvPr>
          <p:cNvSpPr txBox="1"/>
          <p:nvPr/>
        </p:nvSpPr>
        <p:spPr>
          <a:xfrm>
            <a:off x="1094024" y="3052316"/>
            <a:ext cx="30952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rPr>
              <a:t>Schools and Churches</a:t>
            </a:r>
          </a:p>
        </p:txBody>
      </p:sp>
      <p:pic>
        <p:nvPicPr>
          <p:cNvPr id="3" name="Picture 4" descr="Timeline&#10;&#10;Description automatically generated">
            <a:extLst>
              <a:ext uri="{FF2B5EF4-FFF2-40B4-BE49-F238E27FC236}">
                <a16:creationId xmlns:a16="http://schemas.microsoft.com/office/drawing/2014/main" id="{7C8464F4-8F0D-424E-AD5C-274281DB8486}"/>
              </a:ext>
            </a:extLst>
          </p:cNvPr>
          <p:cNvPicPr>
            <a:picLocks noChangeAspect="1"/>
          </p:cNvPicPr>
          <p:nvPr/>
        </p:nvPicPr>
        <p:blipFill rotWithShape="1">
          <a:blip r:embed="rId3"/>
          <a:srcRect l="7785" t="106" r="-268" b="962"/>
          <a:stretch/>
        </p:blipFill>
        <p:spPr>
          <a:xfrm>
            <a:off x="5196754" y="1790679"/>
            <a:ext cx="6758301" cy="4491267"/>
          </a:xfrm>
          <a:prstGeom prst="rect">
            <a:avLst/>
          </a:prstGeom>
        </p:spPr>
      </p:pic>
      <p:pic>
        <p:nvPicPr>
          <p:cNvPr id="5" name="Picture 4">
            <a:extLst>
              <a:ext uri="{FF2B5EF4-FFF2-40B4-BE49-F238E27FC236}">
                <a16:creationId xmlns:a16="http://schemas.microsoft.com/office/drawing/2014/main" id="{A45226B9-4FE4-459A-AB4F-4D48E7248F2A}"/>
              </a:ext>
            </a:extLst>
          </p:cNvPr>
          <p:cNvPicPr>
            <a:picLocks noChangeAspect="1"/>
          </p:cNvPicPr>
          <p:nvPr/>
        </p:nvPicPr>
        <p:blipFill>
          <a:blip r:embed="rId4"/>
          <a:stretch>
            <a:fillRect/>
          </a:stretch>
        </p:blipFill>
        <p:spPr>
          <a:xfrm>
            <a:off x="5199672" y="5509699"/>
            <a:ext cx="247742" cy="330483"/>
          </a:xfrm>
          <a:prstGeom prst="rect">
            <a:avLst/>
          </a:prstGeom>
        </p:spPr>
      </p:pic>
      <p:pic>
        <p:nvPicPr>
          <p:cNvPr id="6" name="Picture 5">
            <a:extLst>
              <a:ext uri="{FF2B5EF4-FFF2-40B4-BE49-F238E27FC236}">
                <a16:creationId xmlns:a16="http://schemas.microsoft.com/office/drawing/2014/main" id="{2CA47157-8445-4110-AD7F-FBA14A0B02E2}"/>
              </a:ext>
            </a:extLst>
          </p:cNvPr>
          <p:cNvPicPr>
            <a:picLocks noChangeAspect="1"/>
          </p:cNvPicPr>
          <p:nvPr/>
        </p:nvPicPr>
        <p:blipFill>
          <a:blip r:embed="rId5"/>
          <a:stretch>
            <a:fillRect/>
          </a:stretch>
        </p:blipFill>
        <p:spPr>
          <a:xfrm>
            <a:off x="5194440" y="5929164"/>
            <a:ext cx="1157798" cy="117178"/>
          </a:xfrm>
          <a:prstGeom prst="rect">
            <a:avLst/>
          </a:prstGeom>
        </p:spPr>
      </p:pic>
      <p:sp>
        <p:nvSpPr>
          <p:cNvPr id="7" name="TextBox 6">
            <a:extLst>
              <a:ext uri="{FF2B5EF4-FFF2-40B4-BE49-F238E27FC236}">
                <a16:creationId xmlns:a16="http://schemas.microsoft.com/office/drawing/2014/main" id="{51E6E8E0-3FC6-4CD8-84B2-00F094497A3A}"/>
              </a:ext>
            </a:extLst>
          </p:cNvPr>
          <p:cNvSpPr txBox="1"/>
          <p:nvPr/>
        </p:nvSpPr>
        <p:spPr>
          <a:xfrm>
            <a:off x="6094416" y="5744727"/>
            <a:ext cx="63452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200 meters</a:t>
            </a:r>
          </a:p>
        </p:txBody>
      </p:sp>
      <p:sp>
        <p:nvSpPr>
          <p:cNvPr id="8" name="Arrow: Down 7">
            <a:extLst>
              <a:ext uri="{FF2B5EF4-FFF2-40B4-BE49-F238E27FC236}">
                <a16:creationId xmlns:a16="http://schemas.microsoft.com/office/drawing/2014/main" id="{5B7B9708-1CEA-47A5-BA6C-598388E7704F}"/>
              </a:ext>
            </a:extLst>
          </p:cNvPr>
          <p:cNvSpPr/>
          <p:nvPr/>
        </p:nvSpPr>
        <p:spPr>
          <a:xfrm>
            <a:off x="2313482" y="4263181"/>
            <a:ext cx="488830" cy="772216"/>
          </a:xfrm>
          <a:prstGeom prst="downArrow">
            <a:avLst/>
          </a:prstGeom>
          <a:solidFill>
            <a:srgbClr val="318CE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759CF96-162D-4172-A7C6-F59E5DF0DB0A}"/>
              </a:ext>
            </a:extLst>
          </p:cNvPr>
          <p:cNvSpPr txBox="1"/>
          <p:nvPr/>
        </p:nvSpPr>
        <p:spPr>
          <a:xfrm>
            <a:off x="775104" y="5073180"/>
            <a:ext cx="35655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2,411 Parcels</a:t>
            </a:r>
          </a:p>
        </p:txBody>
      </p:sp>
      <p:sp>
        <p:nvSpPr>
          <p:cNvPr id="10" name="Flowchart: Connector 9">
            <a:extLst>
              <a:ext uri="{FF2B5EF4-FFF2-40B4-BE49-F238E27FC236}">
                <a16:creationId xmlns:a16="http://schemas.microsoft.com/office/drawing/2014/main" id="{574E2A4B-F6FD-4380-8966-3F9E1C445EC1}"/>
              </a:ext>
            </a:extLst>
          </p:cNvPr>
          <p:cNvSpPr/>
          <p:nvPr/>
        </p:nvSpPr>
        <p:spPr>
          <a:xfrm>
            <a:off x="11569303" y="98995"/>
            <a:ext cx="495711" cy="487223"/>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1" name="Graphic 5712" descr="Cactus outline">
            <a:extLst>
              <a:ext uri="{FF2B5EF4-FFF2-40B4-BE49-F238E27FC236}">
                <a16:creationId xmlns:a16="http://schemas.microsoft.com/office/drawing/2014/main" id="{A16DD8D9-F686-4B3E-B08D-D1D5A593CD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78765" y="120429"/>
            <a:ext cx="433138" cy="449180"/>
          </a:xfrm>
          <a:prstGeom prst="rect">
            <a:avLst/>
          </a:prstGeom>
        </p:spPr>
      </p:pic>
      <p:sp>
        <p:nvSpPr>
          <p:cNvPr id="24" name="TextBox 23">
            <a:extLst>
              <a:ext uri="{FF2B5EF4-FFF2-40B4-BE49-F238E27FC236}">
                <a16:creationId xmlns:a16="http://schemas.microsoft.com/office/drawing/2014/main" id="{6B380B1A-E539-404F-BAB2-4AD34F69C505}"/>
              </a:ext>
            </a:extLst>
          </p:cNvPr>
          <p:cNvSpPr txBox="1"/>
          <p:nvPr/>
        </p:nvSpPr>
        <p:spPr>
          <a:xfrm>
            <a:off x="5201090" y="1341363"/>
            <a:ext cx="67145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Parcel Area (orange) – Total Building Area (purple)</a:t>
            </a:r>
          </a:p>
        </p:txBody>
      </p:sp>
    </p:spTree>
    <p:extLst>
      <p:ext uri="{BB962C8B-B14F-4D97-AF65-F5344CB8AC3E}">
        <p14:creationId xmlns:p14="http://schemas.microsoft.com/office/powerpoint/2010/main" val="2823698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ylinder 17">
            <a:extLst>
              <a:ext uri="{FF2B5EF4-FFF2-40B4-BE49-F238E27FC236}">
                <a16:creationId xmlns:a16="http://schemas.microsoft.com/office/drawing/2014/main" id="{4EC5D7A8-5AF2-4DD7-95A8-694654567449}"/>
              </a:ext>
            </a:extLst>
          </p:cNvPr>
          <p:cNvSpPr/>
          <p:nvPr/>
        </p:nvSpPr>
        <p:spPr>
          <a:xfrm>
            <a:off x="851138" y="2317718"/>
            <a:ext cx="3565584" cy="718867"/>
          </a:xfrm>
          <a:prstGeom prst="can">
            <a:avLst/>
          </a:prstGeom>
          <a:solidFill>
            <a:schemeClr val="accent5">
              <a:lumMod val="40000"/>
              <a:lumOff val="60000"/>
            </a:schemeClr>
          </a:solidFill>
          <a:ln>
            <a:solidFill>
              <a:srgbClr val="318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94C3339-C84F-4081-9A36-7AA4DDF129E6}"/>
              </a:ext>
            </a:extLst>
          </p:cNvPr>
          <p:cNvSpPr txBox="1"/>
          <p:nvPr/>
        </p:nvSpPr>
        <p:spPr>
          <a:xfrm>
            <a:off x="286163" y="255992"/>
            <a:ext cx="1118113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Methodology: Parcel Selection by Tree Coverage</a:t>
            </a:r>
          </a:p>
        </p:txBody>
      </p:sp>
      <p:sp>
        <p:nvSpPr>
          <p:cNvPr id="15" name="TextBox 14">
            <a:extLst>
              <a:ext uri="{FF2B5EF4-FFF2-40B4-BE49-F238E27FC236}">
                <a16:creationId xmlns:a16="http://schemas.microsoft.com/office/drawing/2014/main" id="{6C60B442-2299-41BA-98D8-9C36DBA0DAB8}"/>
              </a:ext>
            </a:extLst>
          </p:cNvPr>
          <p:cNvSpPr txBox="1"/>
          <p:nvPr/>
        </p:nvSpPr>
        <p:spPr>
          <a:xfrm>
            <a:off x="705836" y="1600153"/>
            <a:ext cx="38572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Single Family Residential Zones</a:t>
            </a:r>
          </a:p>
        </p:txBody>
      </p:sp>
      <p:sp>
        <p:nvSpPr>
          <p:cNvPr id="16" name="TextBox 15">
            <a:extLst>
              <a:ext uri="{FF2B5EF4-FFF2-40B4-BE49-F238E27FC236}">
                <a16:creationId xmlns:a16="http://schemas.microsoft.com/office/drawing/2014/main" id="{627ED62B-91DE-4932-8DC2-351DCB09383F}"/>
              </a:ext>
            </a:extLst>
          </p:cNvPr>
          <p:cNvSpPr txBox="1"/>
          <p:nvPr/>
        </p:nvSpPr>
        <p:spPr>
          <a:xfrm>
            <a:off x="1094024" y="2520304"/>
            <a:ext cx="3095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Schools and Churches</a:t>
            </a:r>
          </a:p>
        </p:txBody>
      </p:sp>
      <p:sp>
        <p:nvSpPr>
          <p:cNvPr id="4" name="Cylinder 3">
            <a:extLst>
              <a:ext uri="{FF2B5EF4-FFF2-40B4-BE49-F238E27FC236}">
                <a16:creationId xmlns:a16="http://schemas.microsoft.com/office/drawing/2014/main" id="{CFBF4E9A-F1DE-4CBC-883E-D57EEACA0181}"/>
              </a:ext>
            </a:extLst>
          </p:cNvPr>
          <p:cNvSpPr/>
          <p:nvPr/>
        </p:nvSpPr>
        <p:spPr>
          <a:xfrm>
            <a:off x="678609" y="1340058"/>
            <a:ext cx="3910642" cy="977658"/>
          </a:xfrm>
          <a:prstGeom prst="can">
            <a:avLst/>
          </a:prstGeom>
          <a:noFill/>
          <a:ln>
            <a:solidFill>
              <a:srgbClr val="318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ylinder 18">
            <a:extLst>
              <a:ext uri="{FF2B5EF4-FFF2-40B4-BE49-F238E27FC236}">
                <a16:creationId xmlns:a16="http://schemas.microsoft.com/office/drawing/2014/main" id="{0E81E083-BE2C-4A55-B342-CC8FDAC20572}"/>
              </a:ext>
            </a:extLst>
          </p:cNvPr>
          <p:cNvSpPr/>
          <p:nvPr/>
        </p:nvSpPr>
        <p:spPr>
          <a:xfrm>
            <a:off x="1038043" y="3036586"/>
            <a:ext cx="3191773" cy="690112"/>
          </a:xfrm>
          <a:prstGeom prst="can">
            <a:avLst/>
          </a:prstGeom>
          <a:solidFill>
            <a:srgbClr val="318CE0"/>
          </a:solidFill>
          <a:ln>
            <a:solidFill>
              <a:srgbClr val="318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ED6AC7B-456B-4351-B75C-C0CAB0F96494}"/>
              </a:ext>
            </a:extLst>
          </p:cNvPr>
          <p:cNvSpPr txBox="1"/>
          <p:nvPr/>
        </p:nvSpPr>
        <p:spPr>
          <a:xfrm>
            <a:off x="1137155" y="3239171"/>
            <a:ext cx="3095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2F2F2"/>
                </a:solidFill>
                <a:latin typeface="Century Gothic"/>
              </a:rPr>
              <a:t>Currently occupied</a:t>
            </a:r>
          </a:p>
        </p:txBody>
      </p:sp>
      <p:sp>
        <p:nvSpPr>
          <p:cNvPr id="23" name="TextBox 1">
            <a:extLst>
              <a:ext uri="{FF2B5EF4-FFF2-40B4-BE49-F238E27FC236}">
                <a16:creationId xmlns:a16="http://schemas.microsoft.com/office/drawing/2014/main" id="{AA8FAD56-4667-4553-ACC4-71758DD97FF9}"/>
              </a:ext>
            </a:extLst>
          </p:cNvPr>
          <p:cNvSpPr txBox="1"/>
          <p:nvPr/>
        </p:nvSpPr>
        <p:spPr>
          <a:xfrm>
            <a:off x="1094024" y="2520304"/>
            <a:ext cx="30952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rPr>
              <a:t>Schools and Churches</a:t>
            </a:r>
          </a:p>
        </p:txBody>
      </p:sp>
      <p:sp>
        <p:nvSpPr>
          <p:cNvPr id="3" name="Arrow: Down 2">
            <a:extLst>
              <a:ext uri="{FF2B5EF4-FFF2-40B4-BE49-F238E27FC236}">
                <a16:creationId xmlns:a16="http://schemas.microsoft.com/office/drawing/2014/main" id="{525EE0DF-CF65-456D-A13E-5CFD8AFB4880}"/>
              </a:ext>
            </a:extLst>
          </p:cNvPr>
          <p:cNvSpPr/>
          <p:nvPr/>
        </p:nvSpPr>
        <p:spPr>
          <a:xfrm>
            <a:off x="2313482" y="3731169"/>
            <a:ext cx="488830" cy="1318555"/>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1">
            <a:extLst>
              <a:ext uri="{FF2B5EF4-FFF2-40B4-BE49-F238E27FC236}">
                <a16:creationId xmlns:a16="http://schemas.microsoft.com/office/drawing/2014/main" id="{A47AD5D8-D9B2-4775-82E1-CC9A0C7A1448}"/>
              </a:ext>
            </a:extLst>
          </p:cNvPr>
          <p:cNvSpPr txBox="1"/>
          <p:nvPr/>
        </p:nvSpPr>
        <p:spPr>
          <a:xfrm>
            <a:off x="2876816" y="3857398"/>
            <a:ext cx="2162842"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rPr>
              <a:t>Tree points summarized within parcel polygons</a:t>
            </a:r>
          </a:p>
        </p:txBody>
      </p:sp>
      <p:sp>
        <p:nvSpPr>
          <p:cNvPr id="27" name="TextBox 1">
            <a:extLst>
              <a:ext uri="{FF2B5EF4-FFF2-40B4-BE49-F238E27FC236}">
                <a16:creationId xmlns:a16="http://schemas.microsoft.com/office/drawing/2014/main" id="{88649774-C277-48C8-922B-77F28826F4A7}"/>
              </a:ext>
            </a:extLst>
          </p:cNvPr>
          <p:cNvSpPr txBox="1"/>
          <p:nvPr/>
        </p:nvSpPr>
        <p:spPr>
          <a:xfrm>
            <a:off x="290488" y="5249162"/>
            <a:ext cx="4676798"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Century Gothic"/>
              </a:rPr>
              <a:t>Prioritized parcels with less trees and adequate available land area</a:t>
            </a:r>
          </a:p>
        </p:txBody>
      </p:sp>
      <p:pic>
        <p:nvPicPr>
          <p:cNvPr id="5" name="Picture 6" descr="A picture containing qr code&#10;&#10;Description automatically generated">
            <a:extLst>
              <a:ext uri="{FF2B5EF4-FFF2-40B4-BE49-F238E27FC236}">
                <a16:creationId xmlns:a16="http://schemas.microsoft.com/office/drawing/2014/main" id="{3106C7FB-F0D8-4F4C-99F3-1983A2406773}"/>
              </a:ext>
            </a:extLst>
          </p:cNvPr>
          <p:cNvPicPr>
            <a:picLocks noChangeAspect="1"/>
          </p:cNvPicPr>
          <p:nvPr/>
        </p:nvPicPr>
        <p:blipFill rotWithShape="1">
          <a:blip r:embed="rId3"/>
          <a:srcRect l="7984" r="-135" b="217"/>
          <a:stretch/>
        </p:blipFill>
        <p:spPr>
          <a:xfrm>
            <a:off x="5197371" y="1636869"/>
            <a:ext cx="6758986" cy="4563606"/>
          </a:xfrm>
          <a:prstGeom prst="rect">
            <a:avLst/>
          </a:prstGeom>
        </p:spPr>
      </p:pic>
      <p:pic>
        <p:nvPicPr>
          <p:cNvPr id="7" name="Picture 6">
            <a:extLst>
              <a:ext uri="{FF2B5EF4-FFF2-40B4-BE49-F238E27FC236}">
                <a16:creationId xmlns:a16="http://schemas.microsoft.com/office/drawing/2014/main" id="{953F969C-801B-4673-90C8-3F132ACF5F86}"/>
              </a:ext>
            </a:extLst>
          </p:cNvPr>
          <p:cNvPicPr>
            <a:picLocks noChangeAspect="1"/>
          </p:cNvPicPr>
          <p:nvPr/>
        </p:nvPicPr>
        <p:blipFill>
          <a:blip r:embed="rId4"/>
          <a:stretch>
            <a:fillRect/>
          </a:stretch>
        </p:blipFill>
        <p:spPr>
          <a:xfrm>
            <a:off x="5199672" y="5473184"/>
            <a:ext cx="358031" cy="480877"/>
          </a:xfrm>
          <a:prstGeom prst="rect">
            <a:avLst/>
          </a:prstGeom>
        </p:spPr>
      </p:pic>
      <p:sp>
        <p:nvSpPr>
          <p:cNvPr id="9" name="TextBox 8">
            <a:extLst>
              <a:ext uri="{FF2B5EF4-FFF2-40B4-BE49-F238E27FC236}">
                <a16:creationId xmlns:a16="http://schemas.microsoft.com/office/drawing/2014/main" id="{73B16A67-3955-4599-98E4-F1D06D86D277}"/>
              </a:ext>
            </a:extLst>
          </p:cNvPr>
          <p:cNvSpPr txBox="1"/>
          <p:nvPr/>
        </p:nvSpPr>
        <p:spPr>
          <a:xfrm>
            <a:off x="6095530" y="5807855"/>
            <a:ext cx="63452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200 meters</a:t>
            </a:r>
          </a:p>
        </p:txBody>
      </p:sp>
      <p:pic>
        <p:nvPicPr>
          <p:cNvPr id="11" name="Picture 10">
            <a:extLst>
              <a:ext uri="{FF2B5EF4-FFF2-40B4-BE49-F238E27FC236}">
                <a16:creationId xmlns:a16="http://schemas.microsoft.com/office/drawing/2014/main" id="{353A874C-FB6B-49B3-8499-3BF31134D9C6}"/>
              </a:ext>
            </a:extLst>
          </p:cNvPr>
          <p:cNvPicPr>
            <a:picLocks noChangeAspect="1"/>
          </p:cNvPicPr>
          <p:nvPr/>
        </p:nvPicPr>
        <p:blipFill>
          <a:blip r:embed="rId5"/>
          <a:stretch>
            <a:fillRect/>
          </a:stretch>
        </p:blipFill>
        <p:spPr>
          <a:xfrm>
            <a:off x="5204466" y="5959243"/>
            <a:ext cx="1157798" cy="117178"/>
          </a:xfrm>
          <a:prstGeom prst="rect">
            <a:avLst/>
          </a:prstGeom>
        </p:spPr>
      </p:pic>
      <p:sp>
        <p:nvSpPr>
          <p:cNvPr id="8" name="Flowchart: Connector 7">
            <a:extLst>
              <a:ext uri="{FF2B5EF4-FFF2-40B4-BE49-F238E27FC236}">
                <a16:creationId xmlns:a16="http://schemas.microsoft.com/office/drawing/2014/main" id="{7592748B-ED26-40CD-A7F3-6D1E1C95C170}"/>
              </a:ext>
            </a:extLst>
          </p:cNvPr>
          <p:cNvSpPr/>
          <p:nvPr/>
        </p:nvSpPr>
        <p:spPr>
          <a:xfrm>
            <a:off x="11569303" y="98995"/>
            <a:ext cx="495711" cy="487223"/>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10" name="Graphic 5712" descr="Cactus outline">
            <a:extLst>
              <a:ext uri="{FF2B5EF4-FFF2-40B4-BE49-F238E27FC236}">
                <a16:creationId xmlns:a16="http://schemas.microsoft.com/office/drawing/2014/main" id="{271EE05F-DCB8-4B4E-85FD-244A9D787B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78765" y="120429"/>
            <a:ext cx="433138" cy="449180"/>
          </a:xfrm>
          <a:prstGeom prst="rect">
            <a:avLst/>
          </a:prstGeom>
        </p:spPr>
      </p:pic>
      <p:sp>
        <p:nvSpPr>
          <p:cNvPr id="21" name="TextBox 20">
            <a:extLst>
              <a:ext uri="{FF2B5EF4-FFF2-40B4-BE49-F238E27FC236}">
                <a16:creationId xmlns:a16="http://schemas.microsoft.com/office/drawing/2014/main" id="{67FEC80B-B122-401B-831E-4B2AB8F7D01A}"/>
              </a:ext>
            </a:extLst>
          </p:cNvPr>
          <p:cNvSpPr txBox="1"/>
          <p:nvPr/>
        </p:nvSpPr>
        <p:spPr>
          <a:xfrm>
            <a:off x="5197371" y="1161828"/>
            <a:ext cx="67145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Parcels with Building Footprints and Tree Points</a:t>
            </a:r>
          </a:p>
        </p:txBody>
      </p:sp>
    </p:spTree>
    <p:extLst>
      <p:ext uri="{BB962C8B-B14F-4D97-AF65-F5344CB8AC3E}">
        <p14:creationId xmlns:p14="http://schemas.microsoft.com/office/powerpoint/2010/main" val="2051788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a:extLst>
              <a:ext uri="{FF2B5EF4-FFF2-40B4-BE49-F238E27FC236}">
                <a16:creationId xmlns:a16="http://schemas.microsoft.com/office/drawing/2014/main" id="{2FB5B40E-0892-4B7E-90E5-667A7DE563F8}"/>
              </a:ext>
            </a:extLst>
          </p:cNvPr>
          <p:cNvPicPr>
            <a:picLocks noChangeAspect="1"/>
          </p:cNvPicPr>
          <p:nvPr/>
        </p:nvPicPr>
        <p:blipFill rotWithShape="1">
          <a:blip r:embed="rId3"/>
          <a:srcRect l="9004" r="191" b="-366"/>
          <a:stretch/>
        </p:blipFill>
        <p:spPr>
          <a:xfrm>
            <a:off x="5960852" y="1513272"/>
            <a:ext cx="5863361" cy="4208539"/>
          </a:xfrm>
          <a:prstGeom prst="rect">
            <a:avLst/>
          </a:prstGeom>
        </p:spPr>
      </p:pic>
      <p:pic>
        <p:nvPicPr>
          <p:cNvPr id="21" name="Picture 21" descr="A picture containing application&#10;&#10;Description automatically generated">
            <a:extLst>
              <a:ext uri="{FF2B5EF4-FFF2-40B4-BE49-F238E27FC236}">
                <a16:creationId xmlns:a16="http://schemas.microsoft.com/office/drawing/2014/main" id="{E2968FB5-06BE-48C7-9FA4-2C156D269CBC}"/>
              </a:ext>
            </a:extLst>
          </p:cNvPr>
          <p:cNvPicPr>
            <a:picLocks noChangeAspect="1"/>
          </p:cNvPicPr>
          <p:nvPr/>
        </p:nvPicPr>
        <p:blipFill>
          <a:blip r:embed="rId4"/>
          <a:stretch>
            <a:fillRect/>
          </a:stretch>
        </p:blipFill>
        <p:spPr>
          <a:xfrm>
            <a:off x="123646" y="1388678"/>
            <a:ext cx="5978104" cy="4483209"/>
          </a:xfrm>
          <a:prstGeom prst="rect">
            <a:avLst/>
          </a:prstGeom>
        </p:spPr>
      </p:pic>
      <p:sp>
        <p:nvSpPr>
          <p:cNvPr id="3" name="TextBox 2">
            <a:extLst>
              <a:ext uri="{FF2B5EF4-FFF2-40B4-BE49-F238E27FC236}">
                <a16:creationId xmlns:a16="http://schemas.microsoft.com/office/drawing/2014/main" id="{14E235CD-09EA-4349-8564-C10015ABA4C7}"/>
              </a:ext>
            </a:extLst>
          </p:cNvPr>
          <p:cNvSpPr txBox="1"/>
          <p:nvPr/>
        </p:nvSpPr>
        <p:spPr>
          <a:xfrm>
            <a:off x="319413" y="260955"/>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Results: Selected Parcels</a:t>
            </a:r>
          </a:p>
        </p:txBody>
      </p:sp>
      <p:sp>
        <p:nvSpPr>
          <p:cNvPr id="5" name="Arrow: Down 4">
            <a:extLst>
              <a:ext uri="{FF2B5EF4-FFF2-40B4-BE49-F238E27FC236}">
                <a16:creationId xmlns:a16="http://schemas.microsoft.com/office/drawing/2014/main" id="{9A172B95-C6F2-4760-9CB1-844F59359EBC}"/>
              </a:ext>
            </a:extLst>
          </p:cNvPr>
          <p:cNvSpPr/>
          <p:nvPr/>
        </p:nvSpPr>
        <p:spPr>
          <a:xfrm>
            <a:off x="5163571" y="639418"/>
            <a:ext cx="488830" cy="9776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45835068-8892-4A9E-AD21-4D1F7FEA204B}"/>
              </a:ext>
            </a:extLst>
          </p:cNvPr>
          <p:cNvCxnSpPr/>
          <p:nvPr/>
        </p:nvCxnSpPr>
        <p:spPr>
          <a:xfrm>
            <a:off x="6104476" y="1414771"/>
            <a:ext cx="2265122" cy="794128"/>
          </a:xfrm>
          <a:prstGeom prst="straightConnector1">
            <a:avLst/>
          </a:prstGeom>
        </p:spPr>
        <p:style>
          <a:lnRef idx="3">
            <a:schemeClr val="dk1"/>
          </a:lnRef>
          <a:fillRef idx="0">
            <a:schemeClr val="dk1"/>
          </a:fillRef>
          <a:effectRef idx="2">
            <a:schemeClr val="dk1"/>
          </a:effectRef>
          <a:fontRef idx="minor">
            <a:schemeClr val="tx1"/>
          </a:fontRef>
        </p:style>
      </p:cxnSp>
      <p:sp>
        <p:nvSpPr>
          <p:cNvPr id="13" name="Arrow: Down 12">
            <a:extLst>
              <a:ext uri="{FF2B5EF4-FFF2-40B4-BE49-F238E27FC236}">
                <a16:creationId xmlns:a16="http://schemas.microsoft.com/office/drawing/2014/main" id="{FB5FD8A8-ADA6-4B2C-8016-4348F1FD3E74}"/>
              </a:ext>
            </a:extLst>
          </p:cNvPr>
          <p:cNvSpPr/>
          <p:nvPr/>
        </p:nvSpPr>
        <p:spPr>
          <a:xfrm rot="10800000">
            <a:off x="5292966" y="5829644"/>
            <a:ext cx="488830" cy="9776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34ABA6BC-E633-409D-8BC3-13EE9EE2E13E}"/>
              </a:ext>
            </a:extLst>
          </p:cNvPr>
          <p:cNvCxnSpPr>
            <a:cxnSpLocks/>
          </p:cNvCxnSpPr>
          <p:nvPr/>
        </p:nvCxnSpPr>
        <p:spPr>
          <a:xfrm flipV="1">
            <a:off x="6082473" y="2416809"/>
            <a:ext cx="2229616" cy="3425938"/>
          </a:xfrm>
          <a:prstGeom prst="straightConnector1">
            <a:avLst/>
          </a:prstGeom>
        </p:spPr>
        <p:style>
          <a:lnRef idx="3">
            <a:schemeClr val="dk1"/>
          </a:lnRef>
          <a:fillRef idx="0">
            <a:schemeClr val="dk1"/>
          </a:fillRef>
          <a:effectRef idx="2">
            <a:schemeClr val="dk1"/>
          </a:effectRef>
          <a:fontRef idx="minor">
            <a:schemeClr val="tx1"/>
          </a:fontRef>
        </p:style>
      </p:cxnSp>
      <p:pic>
        <p:nvPicPr>
          <p:cNvPr id="16" name="Picture 15">
            <a:extLst>
              <a:ext uri="{FF2B5EF4-FFF2-40B4-BE49-F238E27FC236}">
                <a16:creationId xmlns:a16="http://schemas.microsoft.com/office/drawing/2014/main" id="{6726B3E0-1603-4240-AFBB-A7ABD195F8EA}"/>
              </a:ext>
            </a:extLst>
          </p:cNvPr>
          <p:cNvPicPr>
            <a:picLocks noChangeAspect="1"/>
          </p:cNvPicPr>
          <p:nvPr/>
        </p:nvPicPr>
        <p:blipFill>
          <a:blip r:embed="rId5"/>
          <a:stretch>
            <a:fillRect/>
          </a:stretch>
        </p:blipFill>
        <p:spPr>
          <a:xfrm>
            <a:off x="10926655" y="5001995"/>
            <a:ext cx="234738" cy="342483"/>
          </a:xfrm>
          <a:prstGeom prst="rect">
            <a:avLst/>
          </a:prstGeom>
        </p:spPr>
      </p:pic>
      <p:sp>
        <p:nvSpPr>
          <p:cNvPr id="18" name="TextBox 17">
            <a:extLst>
              <a:ext uri="{FF2B5EF4-FFF2-40B4-BE49-F238E27FC236}">
                <a16:creationId xmlns:a16="http://schemas.microsoft.com/office/drawing/2014/main" id="{6D662844-F985-400F-B68B-2F3A231E19F3}"/>
              </a:ext>
            </a:extLst>
          </p:cNvPr>
          <p:cNvSpPr txBox="1"/>
          <p:nvPr/>
        </p:nvSpPr>
        <p:spPr>
          <a:xfrm>
            <a:off x="10860192" y="5407912"/>
            <a:ext cx="63452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entury Gothic"/>
              </a:rPr>
              <a:t>1 mile</a:t>
            </a:r>
          </a:p>
        </p:txBody>
      </p:sp>
      <p:pic>
        <p:nvPicPr>
          <p:cNvPr id="20" name="Picture 19">
            <a:extLst>
              <a:ext uri="{FF2B5EF4-FFF2-40B4-BE49-F238E27FC236}">
                <a16:creationId xmlns:a16="http://schemas.microsoft.com/office/drawing/2014/main" id="{BA901B7E-999C-4E54-B731-88AB7A9F07D3}"/>
              </a:ext>
            </a:extLst>
          </p:cNvPr>
          <p:cNvPicPr>
            <a:picLocks noChangeAspect="1"/>
          </p:cNvPicPr>
          <p:nvPr/>
        </p:nvPicPr>
        <p:blipFill>
          <a:blip r:embed="rId6"/>
          <a:stretch>
            <a:fillRect/>
          </a:stretch>
        </p:blipFill>
        <p:spPr>
          <a:xfrm>
            <a:off x="10675456" y="5553330"/>
            <a:ext cx="363820" cy="37232"/>
          </a:xfrm>
          <a:prstGeom prst="rect">
            <a:avLst/>
          </a:prstGeom>
        </p:spPr>
      </p:pic>
      <p:sp>
        <p:nvSpPr>
          <p:cNvPr id="22" name="Arrow: Down 21">
            <a:extLst>
              <a:ext uri="{FF2B5EF4-FFF2-40B4-BE49-F238E27FC236}">
                <a16:creationId xmlns:a16="http://schemas.microsoft.com/office/drawing/2014/main" id="{71E19DC6-93A6-43D7-B721-C6383289135D}"/>
              </a:ext>
            </a:extLst>
          </p:cNvPr>
          <p:cNvSpPr/>
          <p:nvPr/>
        </p:nvSpPr>
        <p:spPr>
          <a:xfrm rot="10800000">
            <a:off x="2431871" y="5829643"/>
            <a:ext cx="488830" cy="9776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Down 22">
            <a:extLst>
              <a:ext uri="{FF2B5EF4-FFF2-40B4-BE49-F238E27FC236}">
                <a16:creationId xmlns:a16="http://schemas.microsoft.com/office/drawing/2014/main" id="{215E86A4-B8F2-4C29-9FF4-C62BE2085298}"/>
              </a:ext>
            </a:extLst>
          </p:cNvPr>
          <p:cNvSpPr/>
          <p:nvPr/>
        </p:nvSpPr>
        <p:spPr>
          <a:xfrm>
            <a:off x="476551" y="2034021"/>
            <a:ext cx="488830" cy="9776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737A0D5-793F-41A3-B990-360794DA7B13}"/>
              </a:ext>
            </a:extLst>
          </p:cNvPr>
          <p:cNvSpPr txBox="1"/>
          <p:nvPr/>
        </p:nvSpPr>
        <p:spPr>
          <a:xfrm>
            <a:off x="0" y="5871887"/>
            <a:ext cx="44605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Google Maps</a:t>
            </a:r>
          </a:p>
        </p:txBody>
      </p:sp>
      <p:sp>
        <p:nvSpPr>
          <p:cNvPr id="2" name="Flowchart: Connector 1">
            <a:extLst>
              <a:ext uri="{FF2B5EF4-FFF2-40B4-BE49-F238E27FC236}">
                <a16:creationId xmlns:a16="http://schemas.microsoft.com/office/drawing/2014/main" id="{A2BE67FF-0368-4575-81E7-145A5CA0AF06}"/>
              </a:ext>
            </a:extLst>
          </p:cNvPr>
          <p:cNvSpPr/>
          <p:nvPr/>
        </p:nvSpPr>
        <p:spPr>
          <a:xfrm>
            <a:off x="11569303" y="98995"/>
            <a:ext cx="495711" cy="487223"/>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4" name="Graphic 5712" descr="Cactus outline">
            <a:extLst>
              <a:ext uri="{FF2B5EF4-FFF2-40B4-BE49-F238E27FC236}">
                <a16:creationId xmlns:a16="http://schemas.microsoft.com/office/drawing/2014/main" id="{C30FF31E-E9FB-4E1F-8407-FDA4CA50BE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78765" y="120429"/>
            <a:ext cx="433138" cy="449180"/>
          </a:xfrm>
          <a:prstGeom prst="rect">
            <a:avLst/>
          </a:prstGeom>
        </p:spPr>
      </p:pic>
    </p:spTree>
    <p:extLst>
      <p:ext uri="{BB962C8B-B14F-4D97-AF65-F5344CB8AC3E}">
        <p14:creationId xmlns:p14="http://schemas.microsoft.com/office/powerpoint/2010/main" val="511981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D1091FA-81A1-44B1-8D2E-CCD39B05598C}"/>
              </a:ext>
            </a:extLst>
          </p:cNvPr>
          <p:cNvSpPr/>
          <p:nvPr/>
        </p:nvSpPr>
        <p:spPr>
          <a:xfrm>
            <a:off x="254149" y="889150"/>
            <a:ext cx="5842003" cy="5515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lumMod val="75000"/>
                  <a:lumOff val="25000"/>
                </a:schemeClr>
              </a:solidFill>
            </a:endParaRPr>
          </a:p>
        </p:txBody>
      </p:sp>
      <p:sp>
        <p:nvSpPr>
          <p:cNvPr id="20" name="Rectangle 19">
            <a:extLst>
              <a:ext uri="{FF2B5EF4-FFF2-40B4-BE49-F238E27FC236}">
                <a16:creationId xmlns:a16="http://schemas.microsoft.com/office/drawing/2014/main" id="{A715CF2A-56BB-4445-8EAF-6AC5B1739817}"/>
              </a:ext>
            </a:extLst>
          </p:cNvPr>
          <p:cNvSpPr/>
          <p:nvPr/>
        </p:nvSpPr>
        <p:spPr>
          <a:xfrm>
            <a:off x="6096150" y="889151"/>
            <a:ext cx="5842003" cy="5515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lumMod val="75000"/>
                  <a:lumOff val="25000"/>
                </a:schemeClr>
              </a:solidFill>
            </a:endParaRPr>
          </a:p>
        </p:txBody>
      </p:sp>
      <p:sp>
        <p:nvSpPr>
          <p:cNvPr id="3" name="TextBox 2">
            <a:extLst>
              <a:ext uri="{FF2B5EF4-FFF2-40B4-BE49-F238E27FC236}">
                <a16:creationId xmlns:a16="http://schemas.microsoft.com/office/drawing/2014/main" id="{64C37B77-C0A6-408A-B23B-520C3A12CBD6}"/>
              </a:ext>
            </a:extLst>
          </p:cNvPr>
          <p:cNvSpPr txBox="1"/>
          <p:nvPr/>
        </p:nvSpPr>
        <p:spPr>
          <a:xfrm>
            <a:off x="286163" y="277580"/>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Results: Parcel Descriptions</a:t>
            </a:r>
          </a:p>
        </p:txBody>
      </p:sp>
      <p:sp>
        <p:nvSpPr>
          <p:cNvPr id="2" name="Flowchart: Connector 1">
            <a:extLst>
              <a:ext uri="{FF2B5EF4-FFF2-40B4-BE49-F238E27FC236}">
                <a16:creationId xmlns:a16="http://schemas.microsoft.com/office/drawing/2014/main" id="{049F3ED3-059D-4D4E-B8F2-3C08DCB2D21F}"/>
              </a:ext>
            </a:extLst>
          </p:cNvPr>
          <p:cNvSpPr/>
          <p:nvPr/>
        </p:nvSpPr>
        <p:spPr>
          <a:xfrm>
            <a:off x="11569303" y="98995"/>
            <a:ext cx="495711" cy="487223"/>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dirty="0">
              <a:latin typeface="Century Gothic"/>
              <a:ea typeface="Calibri"/>
              <a:cs typeface="Calibri"/>
            </a:endParaRPr>
          </a:p>
        </p:txBody>
      </p:sp>
      <p:pic>
        <p:nvPicPr>
          <p:cNvPr id="6" name="Graphic 5712" descr="Cactus outline">
            <a:extLst>
              <a:ext uri="{FF2B5EF4-FFF2-40B4-BE49-F238E27FC236}">
                <a16:creationId xmlns:a16="http://schemas.microsoft.com/office/drawing/2014/main" id="{5C12E0E4-692A-47C9-AC90-457489C123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78765" y="120429"/>
            <a:ext cx="433138" cy="449180"/>
          </a:xfrm>
          <a:prstGeom prst="rect">
            <a:avLst/>
          </a:prstGeom>
        </p:spPr>
      </p:pic>
      <p:sp>
        <p:nvSpPr>
          <p:cNvPr id="4" name="TextBox 3">
            <a:extLst>
              <a:ext uri="{FF2B5EF4-FFF2-40B4-BE49-F238E27FC236}">
                <a16:creationId xmlns:a16="http://schemas.microsoft.com/office/drawing/2014/main" id="{DAA006A3-E96C-4122-8BC2-3FD266540DE6}"/>
              </a:ext>
            </a:extLst>
          </p:cNvPr>
          <p:cNvSpPr txBox="1"/>
          <p:nvPr/>
        </p:nvSpPr>
        <p:spPr>
          <a:xfrm>
            <a:off x="6389241" y="1003841"/>
            <a:ext cx="5141079" cy="156966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Available Planting Area per parcel (sq. ft)</a:t>
            </a:r>
          </a:p>
          <a:p>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Range of Scores:  686 – 244,047</a:t>
            </a:r>
          </a:p>
          <a:p>
            <a:r>
              <a:rPr lang="en-US" sz="1600" dirty="0">
                <a:solidFill>
                  <a:schemeClr val="tx1">
                    <a:lumMod val="75000"/>
                    <a:lumOff val="25000"/>
                  </a:schemeClr>
                </a:solidFill>
                <a:latin typeface="Century Gothic"/>
                <a:cs typeface="Calibri"/>
              </a:rPr>
              <a:t>Average Score: 5,172</a:t>
            </a:r>
          </a:p>
          <a:p>
            <a:r>
              <a:rPr lang="en-US" sz="1600" dirty="0">
                <a:solidFill>
                  <a:schemeClr val="tx1">
                    <a:lumMod val="75000"/>
                    <a:lumOff val="25000"/>
                  </a:schemeClr>
                </a:solidFill>
                <a:latin typeface="Century Gothic"/>
                <a:cs typeface="Calibri"/>
              </a:rPr>
              <a:t>Standard Deviation: 6,419</a:t>
            </a:r>
          </a:p>
          <a:p>
            <a:endParaRPr lang="en-US" sz="1600" dirty="0">
              <a:solidFill>
                <a:schemeClr val="tx1">
                  <a:lumMod val="75000"/>
                  <a:lumOff val="25000"/>
                </a:schemeClr>
              </a:solidFill>
              <a:latin typeface="Century Gothic"/>
              <a:cs typeface="Calibri"/>
            </a:endParaRPr>
          </a:p>
        </p:txBody>
      </p:sp>
      <p:sp>
        <p:nvSpPr>
          <p:cNvPr id="7" name="TextBox 6">
            <a:extLst>
              <a:ext uri="{FF2B5EF4-FFF2-40B4-BE49-F238E27FC236}">
                <a16:creationId xmlns:a16="http://schemas.microsoft.com/office/drawing/2014/main" id="{476FF1CC-4913-4627-B5CF-E2D2C3569033}"/>
              </a:ext>
            </a:extLst>
          </p:cNvPr>
          <p:cNvSpPr txBox="1"/>
          <p:nvPr/>
        </p:nvSpPr>
        <p:spPr>
          <a:xfrm>
            <a:off x="468280" y="1003840"/>
            <a:ext cx="4983841" cy="156966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Tree Count in top 25 Block Groups: 3,133 trees</a:t>
            </a:r>
          </a:p>
          <a:p>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Per parcel:</a:t>
            </a:r>
          </a:p>
          <a:p>
            <a:r>
              <a:rPr lang="en-US" sz="1600" dirty="0">
                <a:solidFill>
                  <a:schemeClr val="tx1">
                    <a:lumMod val="75000"/>
                    <a:lumOff val="25000"/>
                  </a:schemeClr>
                </a:solidFill>
                <a:latin typeface="Century Gothic"/>
                <a:cs typeface="Calibri"/>
              </a:rPr>
              <a:t>Range of Scores: 0 – 33</a:t>
            </a:r>
            <a:endParaRPr lang="en-US" dirty="0">
              <a:solidFill>
                <a:schemeClr val="tx1">
                  <a:lumMod val="75000"/>
                  <a:lumOff val="25000"/>
                </a:schemeClr>
              </a:solidFill>
              <a:ea typeface="Calibri"/>
              <a:cs typeface="Calibri"/>
            </a:endParaRPr>
          </a:p>
          <a:p>
            <a:r>
              <a:rPr lang="en-US" sz="1600" dirty="0">
                <a:solidFill>
                  <a:schemeClr val="tx1">
                    <a:lumMod val="75000"/>
                    <a:lumOff val="25000"/>
                  </a:schemeClr>
                </a:solidFill>
                <a:latin typeface="Century Gothic"/>
                <a:cs typeface="Calibri"/>
              </a:rPr>
              <a:t>Average Score: 1.3</a:t>
            </a:r>
          </a:p>
          <a:p>
            <a:r>
              <a:rPr lang="en-US" sz="1600" dirty="0">
                <a:solidFill>
                  <a:schemeClr val="tx1">
                    <a:lumMod val="75000"/>
                    <a:lumOff val="25000"/>
                  </a:schemeClr>
                </a:solidFill>
                <a:latin typeface="Century Gothic"/>
                <a:cs typeface="Calibri"/>
              </a:rPr>
              <a:t>Standard Deviation: 1.6</a:t>
            </a:r>
          </a:p>
        </p:txBody>
      </p:sp>
      <p:pic>
        <p:nvPicPr>
          <p:cNvPr id="5" name="Picture 7" descr="Chart, histogram&#10;&#10;Description automatically generated">
            <a:extLst>
              <a:ext uri="{FF2B5EF4-FFF2-40B4-BE49-F238E27FC236}">
                <a16:creationId xmlns:a16="http://schemas.microsoft.com/office/drawing/2014/main" id="{879D7331-E01E-490C-AF3E-914330889C69}"/>
              </a:ext>
            </a:extLst>
          </p:cNvPr>
          <p:cNvPicPr>
            <a:picLocks noChangeAspect="1"/>
          </p:cNvPicPr>
          <p:nvPr/>
        </p:nvPicPr>
        <p:blipFill rotWithShape="1">
          <a:blip r:embed="rId5"/>
          <a:srcRect l="8077" r="-287" b="11224"/>
          <a:stretch/>
        </p:blipFill>
        <p:spPr>
          <a:xfrm>
            <a:off x="7001387" y="2966455"/>
            <a:ext cx="4570493" cy="2764778"/>
          </a:xfrm>
          <a:prstGeom prst="rect">
            <a:avLst/>
          </a:prstGeom>
        </p:spPr>
      </p:pic>
      <p:sp>
        <p:nvSpPr>
          <p:cNvPr id="9" name="TextBox 8">
            <a:extLst>
              <a:ext uri="{FF2B5EF4-FFF2-40B4-BE49-F238E27FC236}">
                <a16:creationId xmlns:a16="http://schemas.microsoft.com/office/drawing/2014/main" id="{3A7FC4DD-1E81-4B13-822F-0E03B793A02F}"/>
              </a:ext>
            </a:extLst>
          </p:cNvPr>
          <p:cNvSpPr txBox="1"/>
          <p:nvPr/>
        </p:nvSpPr>
        <p:spPr>
          <a:xfrm>
            <a:off x="6442868" y="2667453"/>
            <a:ext cx="52620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Distribution of Available Planting Area per Parcel*</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011113AE-02A2-42E8-B165-F57F76A1EEF3}"/>
              </a:ext>
            </a:extLst>
          </p:cNvPr>
          <p:cNvSpPr txBox="1"/>
          <p:nvPr/>
        </p:nvSpPr>
        <p:spPr>
          <a:xfrm>
            <a:off x="7454838" y="5976601"/>
            <a:ext cx="3744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Available planting area (sq.ft.)</a:t>
            </a:r>
            <a:endParaRPr lang="en-US" dirty="0">
              <a:solidFill>
                <a:schemeClr val="tx1">
                  <a:lumMod val="75000"/>
                  <a:lumOff val="25000"/>
                </a:schemeClr>
              </a:solidFill>
              <a:ea typeface="Calibri"/>
              <a:cs typeface="Calibri"/>
            </a:endParaRPr>
          </a:p>
        </p:txBody>
      </p:sp>
      <p:sp>
        <p:nvSpPr>
          <p:cNvPr id="13" name="TextBox 12">
            <a:extLst>
              <a:ext uri="{FF2B5EF4-FFF2-40B4-BE49-F238E27FC236}">
                <a16:creationId xmlns:a16="http://schemas.microsoft.com/office/drawing/2014/main" id="{65597106-8E43-46FD-B70D-C05CEA86117A}"/>
              </a:ext>
            </a:extLst>
          </p:cNvPr>
          <p:cNvSpPr txBox="1"/>
          <p:nvPr/>
        </p:nvSpPr>
        <p:spPr>
          <a:xfrm rot="16200000">
            <a:off x="6017377" y="4222800"/>
            <a:ext cx="11356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Frequency</a:t>
            </a:r>
            <a:endParaRPr lang="en-US" sz="1600" dirty="0">
              <a:solidFill>
                <a:schemeClr val="tx1">
                  <a:lumMod val="75000"/>
                  <a:lumOff val="25000"/>
                </a:schemeClr>
              </a:solidFill>
            </a:endParaRPr>
          </a:p>
        </p:txBody>
      </p:sp>
      <p:sp>
        <p:nvSpPr>
          <p:cNvPr id="14" name="TextBox 13">
            <a:extLst>
              <a:ext uri="{FF2B5EF4-FFF2-40B4-BE49-F238E27FC236}">
                <a16:creationId xmlns:a16="http://schemas.microsoft.com/office/drawing/2014/main" id="{50425589-EB61-4A3F-922C-A5A179657ED0}"/>
              </a:ext>
            </a:extLst>
          </p:cNvPr>
          <p:cNvSpPr txBox="1"/>
          <p:nvPr/>
        </p:nvSpPr>
        <p:spPr>
          <a:xfrm>
            <a:off x="6602424" y="6399632"/>
            <a:ext cx="66476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*outliers above 99th percentile omitted for clarity of plotting</a:t>
            </a:r>
            <a:endParaRPr lang="en-US" dirty="0">
              <a:solidFill>
                <a:schemeClr val="tx1">
                  <a:lumMod val="75000"/>
                  <a:lumOff val="25000"/>
                </a:schemeClr>
              </a:solidFill>
            </a:endParaRPr>
          </a:p>
        </p:txBody>
      </p:sp>
      <p:pic>
        <p:nvPicPr>
          <p:cNvPr id="15" name="Picture 15" descr="Chart, histogram&#10;&#10;Description automatically generated">
            <a:extLst>
              <a:ext uri="{FF2B5EF4-FFF2-40B4-BE49-F238E27FC236}">
                <a16:creationId xmlns:a16="http://schemas.microsoft.com/office/drawing/2014/main" id="{0FA62F4A-D424-4367-B73A-B7C61E94A2D3}"/>
              </a:ext>
            </a:extLst>
          </p:cNvPr>
          <p:cNvPicPr>
            <a:picLocks noChangeAspect="1"/>
          </p:cNvPicPr>
          <p:nvPr/>
        </p:nvPicPr>
        <p:blipFill rotWithShape="1">
          <a:blip r:embed="rId6"/>
          <a:srcRect l="7604" t="-589" r="143" b="8319"/>
          <a:stretch/>
        </p:blipFill>
        <p:spPr>
          <a:xfrm>
            <a:off x="1166283" y="3042440"/>
            <a:ext cx="4081660" cy="2690447"/>
          </a:xfrm>
          <a:prstGeom prst="rect">
            <a:avLst/>
          </a:prstGeom>
        </p:spPr>
      </p:pic>
      <p:sp>
        <p:nvSpPr>
          <p:cNvPr id="16" name="TextBox 15">
            <a:extLst>
              <a:ext uri="{FF2B5EF4-FFF2-40B4-BE49-F238E27FC236}">
                <a16:creationId xmlns:a16="http://schemas.microsoft.com/office/drawing/2014/main" id="{BDA934D7-CFDE-427F-A881-10F5C207A944}"/>
              </a:ext>
            </a:extLst>
          </p:cNvPr>
          <p:cNvSpPr txBox="1"/>
          <p:nvPr/>
        </p:nvSpPr>
        <p:spPr>
          <a:xfrm>
            <a:off x="443629" y="2703738"/>
            <a:ext cx="52620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Distribution of Available Planting Area per Parcel*</a:t>
            </a:r>
            <a:endParaRPr lang="en-US" dirty="0">
              <a:solidFill>
                <a:schemeClr val="tx1">
                  <a:lumMod val="75000"/>
                  <a:lumOff val="25000"/>
                </a:schemeClr>
              </a:solidFill>
            </a:endParaRPr>
          </a:p>
        </p:txBody>
      </p:sp>
      <p:sp>
        <p:nvSpPr>
          <p:cNvPr id="17" name="TextBox 16">
            <a:extLst>
              <a:ext uri="{FF2B5EF4-FFF2-40B4-BE49-F238E27FC236}">
                <a16:creationId xmlns:a16="http://schemas.microsoft.com/office/drawing/2014/main" id="{07D8CC44-BBE2-403B-A575-7725735D108E}"/>
              </a:ext>
            </a:extLst>
          </p:cNvPr>
          <p:cNvSpPr txBox="1"/>
          <p:nvPr/>
        </p:nvSpPr>
        <p:spPr>
          <a:xfrm>
            <a:off x="2154099" y="6095436"/>
            <a:ext cx="3744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Number of Trees</a:t>
            </a:r>
          </a:p>
        </p:txBody>
      </p:sp>
      <p:sp>
        <p:nvSpPr>
          <p:cNvPr id="18" name="TextBox 17">
            <a:extLst>
              <a:ext uri="{FF2B5EF4-FFF2-40B4-BE49-F238E27FC236}">
                <a16:creationId xmlns:a16="http://schemas.microsoft.com/office/drawing/2014/main" id="{889A15F2-E838-4D9B-AFCF-0C594BC58049}"/>
              </a:ext>
            </a:extLst>
          </p:cNvPr>
          <p:cNvSpPr txBox="1"/>
          <p:nvPr/>
        </p:nvSpPr>
        <p:spPr>
          <a:xfrm rot="16200000">
            <a:off x="-26312" y="4163835"/>
            <a:ext cx="11356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Frequency</a:t>
            </a:r>
            <a:endParaRPr lang="en-US" sz="1600" dirty="0">
              <a:solidFill>
                <a:schemeClr val="tx1">
                  <a:lumMod val="75000"/>
                  <a:lumOff val="25000"/>
                </a:schemeClr>
              </a:solidFill>
            </a:endParaRPr>
          </a:p>
        </p:txBody>
      </p:sp>
      <p:sp>
        <p:nvSpPr>
          <p:cNvPr id="19" name="TextBox 1">
            <a:extLst>
              <a:ext uri="{FF2B5EF4-FFF2-40B4-BE49-F238E27FC236}">
                <a16:creationId xmlns:a16="http://schemas.microsoft.com/office/drawing/2014/main" id="{E8E14C52-26BD-43A3-AB15-28CC47A3CB94}"/>
              </a:ext>
            </a:extLst>
          </p:cNvPr>
          <p:cNvSpPr txBox="1"/>
          <p:nvPr/>
        </p:nvSpPr>
        <p:spPr>
          <a:xfrm>
            <a:off x="6857938" y="5665451"/>
            <a:ext cx="290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0</a:t>
            </a:r>
          </a:p>
        </p:txBody>
      </p:sp>
      <p:sp>
        <p:nvSpPr>
          <p:cNvPr id="22" name="TextBox 1">
            <a:extLst>
              <a:ext uri="{FF2B5EF4-FFF2-40B4-BE49-F238E27FC236}">
                <a16:creationId xmlns:a16="http://schemas.microsoft.com/office/drawing/2014/main" id="{D8858A57-3555-485A-BD18-ECB58CB0B513}"/>
              </a:ext>
            </a:extLst>
          </p:cNvPr>
          <p:cNvSpPr txBox="1"/>
          <p:nvPr/>
        </p:nvSpPr>
        <p:spPr>
          <a:xfrm>
            <a:off x="7702488" y="5665451"/>
            <a:ext cx="671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2,000</a:t>
            </a:r>
          </a:p>
        </p:txBody>
      </p:sp>
      <p:sp>
        <p:nvSpPr>
          <p:cNvPr id="23" name="TextBox 1">
            <a:extLst>
              <a:ext uri="{FF2B5EF4-FFF2-40B4-BE49-F238E27FC236}">
                <a16:creationId xmlns:a16="http://schemas.microsoft.com/office/drawing/2014/main" id="{75DC5624-A528-489C-9A50-DA481F52BC76}"/>
              </a:ext>
            </a:extLst>
          </p:cNvPr>
          <p:cNvSpPr txBox="1"/>
          <p:nvPr/>
        </p:nvSpPr>
        <p:spPr>
          <a:xfrm>
            <a:off x="8439088" y="5665451"/>
            <a:ext cx="671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4,000</a:t>
            </a:r>
          </a:p>
        </p:txBody>
      </p:sp>
      <p:sp>
        <p:nvSpPr>
          <p:cNvPr id="24" name="TextBox 1">
            <a:extLst>
              <a:ext uri="{FF2B5EF4-FFF2-40B4-BE49-F238E27FC236}">
                <a16:creationId xmlns:a16="http://schemas.microsoft.com/office/drawing/2014/main" id="{D5CED146-1A2B-4497-9B54-549E992F96A6}"/>
              </a:ext>
            </a:extLst>
          </p:cNvPr>
          <p:cNvSpPr txBox="1"/>
          <p:nvPr/>
        </p:nvSpPr>
        <p:spPr>
          <a:xfrm>
            <a:off x="9220138" y="5665451"/>
            <a:ext cx="671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6,000</a:t>
            </a:r>
          </a:p>
        </p:txBody>
      </p:sp>
      <p:sp>
        <p:nvSpPr>
          <p:cNvPr id="25" name="TextBox 1">
            <a:extLst>
              <a:ext uri="{FF2B5EF4-FFF2-40B4-BE49-F238E27FC236}">
                <a16:creationId xmlns:a16="http://schemas.microsoft.com/office/drawing/2014/main" id="{D5CED146-1A2B-4497-9B54-549E992F96A6}"/>
              </a:ext>
            </a:extLst>
          </p:cNvPr>
          <p:cNvSpPr txBox="1"/>
          <p:nvPr/>
        </p:nvSpPr>
        <p:spPr>
          <a:xfrm>
            <a:off x="9928163" y="5668626"/>
            <a:ext cx="671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8,000</a:t>
            </a:r>
          </a:p>
        </p:txBody>
      </p:sp>
      <p:sp>
        <p:nvSpPr>
          <p:cNvPr id="26" name="TextBox 1">
            <a:extLst>
              <a:ext uri="{FF2B5EF4-FFF2-40B4-BE49-F238E27FC236}">
                <a16:creationId xmlns:a16="http://schemas.microsoft.com/office/drawing/2014/main" id="{D5CED146-1A2B-4497-9B54-549E992F96A6}"/>
              </a:ext>
            </a:extLst>
          </p:cNvPr>
          <p:cNvSpPr txBox="1"/>
          <p:nvPr/>
        </p:nvSpPr>
        <p:spPr>
          <a:xfrm>
            <a:off x="10731438" y="5659101"/>
            <a:ext cx="67143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10,000</a:t>
            </a:r>
          </a:p>
        </p:txBody>
      </p:sp>
      <p:sp>
        <p:nvSpPr>
          <p:cNvPr id="27" name="TextBox 1">
            <a:extLst>
              <a:ext uri="{FF2B5EF4-FFF2-40B4-BE49-F238E27FC236}">
                <a16:creationId xmlns:a16="http://schemas.microsoft.com/office/drawing/2014/main" id="{D5CED146-1A2B-4497-9B54-549E992F96A6}"/>
              </a:ext>
            </a:extLst>
          </p:cNvPr>
          <p:cNvSpPr txBox="1"/>
          <p:nvPr/>
        </p:nvSpPr>
        <p:spPr>
          <a:xfrm>
            <a:off x="6683313" y="503362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50</a:t>
            </a:r>
          </a:p>
        </p:txBody>
      </p:sp>
      <p:sp>
        <p:nvSpPr>
          <p:cNvPr id="28" name="TextBox 1">
            <a:extLst>
              <a:ext uri="{FF2B5EF4-FFF2-40B4-BE49-F238E27FC236}">
                <a16:creationId xmlns:a16="http://schemas.microsoft.com/office/drawing/2014/main" id="{DB3062C5-A06E-4EE0-8488-61744E9B03C4}"/>
              </a:ext>
            </a:extLst>
          </p:cNvPr>
          <p:cNvSpPr txBox="1"/>
          <p:nvPr/>
        </p:nvSpPr>
        <p:spPr>
          <a:xfrm>
            <a:off x="6581713" y="45192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100</a:t>
            </a:r>
          </a:p>
        </p:txBody>
      </p:sp>
      <p:sp>
        <p:nvSpPr>
          <p:cNvPr id="29" name="TextBox 1">
            <a:extLst>
              <a:ext uri="{FF2B5EF4-FFF2-40B4-BE49-F238E27FC236}">
                <a16:creationId xmlns:a16="http://schemas.microsoft.com/office/drawing/2014/main" id="{E41FFFB8-2182-4FC1-B5B1-34383714E681}"/>
              </a:ext>
            </a:extLst>
          </p:cNvPr>
          <p:cNvSpPr txBox="1"/>
          <p:nvPr/>
        </p:nvSpPr>
        <p:spPr>
          <a:xfrm>
            <a:off x="6607113" y="40112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150</a:t>
            </a:r>
          </a:p>
        </p:txBody>
      </p:sp>
      <p:sp>
        <p:nvSpPr>
          <p:cNvPr id="30" name="TextBox 1">
            <a:extLst>
              <a:ext uri="{FF2B5EF4-FFF2-40B4-BE49-F238E27FC236}">
                <a16:creationId xmlns:a16="http://schemas.microsoft.com/office/drawing/2014/main" id="{5EDAD813-F576-4990-89B2-FE5D522177FF}"/>
              </a:ext>
            </a:extLst>
          </p:cNvPr>
          <p:cNvSpPr txBox="1"/>
          <p:nvPr/>
        </p:nvSpPr>
        <p:spPr>
          <a:xfrm>
            <a:off x="6607113" y="35032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200</a:t>
            </a:r>
          </a:p>
        </p:txBody>
      </p:sp>
      <p:sp>
        <p:nvSpPr>
          <p:cNvPr id="31" name="TextBox 1">
            <a:extLst>
              <a:ext uri="{FF2B5EF4-FFF2-40B4-BE49-F238E27FC236}">
                <a16:creationId xmlns:a16="http://schemas.microsoft.com/office/drawing/2014/main" id="{5EDAD813-F576-4990-89B2-FE5D522177FF}"/>
              </a:ext>
            </a:extLst>
          </p:cNvPr>
          <p:cNvSpPr txBox="1"/>
          <p:nvPr/>
        </p:nvSpPr>
        <p:spPr>
          <a:xfrm>
            <a:off x="6610288" y="3004801"/>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250</a:t>
            </a:r>
          </a:p>
        </p:txBody>
      </p:sp>
      <p:sp>
        <p:nvSpPr>
          <p:cNvPr id="32" name="TextBox 1">
            <a:extLst>
              <a:ext uri="{FF2B5EF4-FFF2-40B4-BE49-F238E27FC236}">
                <a16:creationId xmlns:a16="http://schemas.microsoft.com/office/drawing/2014/main" id="{5EDAD813-F576-4990-89B2-FE5D522177FF}"/>
              </a:ext>
            </a:extLst>
          </p:cNvPr>
          <p:cNvSpPr txBox="1"/>
          <p:nvPr/>
        </p:nvSpPr>
        <p:spPr>
          <a:xfrm>
            <a:off x="752413" y="523682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100</a:t>
            </a:r>
          </a:p>
        </p:txBody>
      </p:sp>
      <p:sp>
        <p:nvSpPr>
          <p:cNvPr id="33" name="TextBox 1">
            <a:extLst>
              <a:ext uri="{FF2B5EF4-FFF2-40B4-BE49-F238E27FC236}">
                <a16:creationId xmlns:a16="http://schemas.microsoft.com/office/drawing/2014/main" id="{EDC5982A-7E56-415B-90DF-6125B4A6B3A3}"/>
              </a:ext>
            </a:extLst>
          </p:cNvPr>
          <p:cNvSpPr txBox="1"/>
          <p:nvPr/>
        </p:nvSpPr>
        <p:spPr>
          <a:xfrm>
            <a:off x="752413" y="494472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200</a:t>
            </a:r>
          </a:p>
        </p:txBody>
      </p:sp>
      <p:sp>
        <p:nvSpPr>
          <p:cNvPr id="34" name="TextBox 1">
            <a:extLst>
              <a:ext uri="{FF2B5EF4-FFF2-40B4-BE49-F238E27FC236}">
                <a16:creationId xmlns:a16="http://schemas.microsoft.com/office/drawing/2014/main" id="{4CDC64DE-290C-4E81-B433-69961DAD7FD8}"/>
              </a:ext>
            </a:extLst>
          </p:cNvPr>
          <p:cNvSpPr txBox="1"/>
          <p:nvPr/>
        </p:nvSpPr>
        <p:spPr>
          <a:xfrm>
            <a:off x="752413" y="4671676"/>
            <a:ext cx="7031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300</a:t>
            </a:r>
          </a:p>
        </p:txBody>
      </p:sp>
      <p:sp>
        <p:nvSpPr>
          <p:cNvPr id="35" name="TextBox 1">
            <a:extLst>
              <a:ext uri="{FF2B5EF4-FFF2-40B4-BE49-F238E27FC236}">
                <a16:creationId xmlns:a16="http://schemas.microsoft.com/office/drawing/2014/main" id="{18949F58-9B69-40D5-A2D0-C352CB3C90C2}"/>
              </a:ext>
            </a:extLst>
          </p:cNvPr>
          <p:cNvSpPr txBox="1"/>
          <p:nvPr/>
        </p:nvSpPr>
        <p:spPr>
          <a:xfrm>
            <a:off x="752413" y="44176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400</a:t>
            </a:r>
          </a:p>
        </p:txBody>
      </p:sp>
      <p:sp>
        <p:nvSpPr>
          <p:cNvPr id="36" name="TextBox 1">
            <a:extLst>
              <a:ext uri="{FF2B5EF4-FFF2-40B4-BE49-F238E27FC236}">
                <a16:creationId xmlns:a16="http://schemas.microsoft.com/office/drawing/2014/main" id="{F000E66A-9C53-4DF4-8DF6-2980DB207474}"/>
              </a:ext>
            </a:extLst>
          </p:cNvPr>
          <p:cNvSpPr txBox="1"/>
          <p:nvPr/>
        </p:nvSpPr>
        <p:spPr>
          <a:xfrm>
            <a:off x="777813" y="41128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500</a:t>
            </a:r>
          </a:p>
        </p:txBody>
      </p:sp>
      <p:sp>
        <p:nvSpPr>
          <p:cNvPr id="37" name="TextBox 1">
            <a:extLst>
              <a:ext uri="{FF2B5EF4-FFF2-40B4-BE49-F238E27FC236}">
                <a16:creationId xmlns:a16="http://schemas.microsoft.com/office/drawing/2014/main" id="{E1839602-0E32-4415-BB0F-F178BE60CB78}"/>
              </a:ext>
            </a:extLst>
          </p:cNvPr>
          <p:cNvSpPr txBox="1"/>
          <p:nvPr/>
        </p:nvSpPr>
        <p:spPr>
          <a:xfrm>
            <a:off x="777813" y="38588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600</a:t>
            </a:r>
          </a:p>
        </p:txBody>
      </p:sp>
      <p:sp>
        <p:nvSpPr>
          <p:cNvPr id="38" name="TextBox 1">
            <a:extLst>
              <a:ext uri="{FF2B5EF4-FFF2-40B4-BE49-F238E27FC236}">
                <a16:creationId xmlns:a16="http://schemas.microsoft.com/office/drawing/2014/main" id="{5459095C-6809-4C59-9D97-A864A3079C5D}"/>
              </a:ext>
            </a:extLst>
          </p:cNvPr>
          <p:cNvSpPr txBox="1"/>
          <p:nvPr/>
        </p:nvSpPr>
        <p:spPr>
          <a:xfrm>
            <a:off x="777813" y="35540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700</a:t>
            </a:r>
          </a:p>
        </p:txBody>
      </p:sp>
      <p:sp>
        <p:nvSpPr>
          <p:cNvPr id="39" name="TextBox 1">
            <a:extLst>
              <a:ext uri="{FF2B5EF4-FFF2-40B4-BE49-F238E27FC236}">
                <a16:creationId xmlns:a16="http://schemas.microsoft.com/office/drawing/2014/main" id="{4B239D08-91D2-4FA7-A2B1-0319C15FDB2C}"/>
              </a:ext>
            </a:extLst>
          </p:cNvPr>
          <p:cNvSpPr txBox="1"/>
          <p:nvPr/>
        </p:nvSpPr>
        <p:spPr>
          <a:xfrm>
            <a:off x="777813" y="3274676"/>
            <a:ext cx="5380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800</a:t>
            </a:r>
          </a:p>
        </p:txBody>
      </p:sp>
      <p:sp>
        <p:nvSpPr>
          <p:cNvPr id="40" name="TextBox 1">
            <a:extLst>
              <a:ext uri="{FF2B5EF4-FFF2-40B4-BE49-F238E27FC236}">
                <a16:creationId xmlns:a16="http://schemas.microsoft.com/office/drawing/2014/main" id="{F4CAC8D6-C279-4E99-84B1-A2003A202190}"/>
              </a:ext>
            </a:extLst>
          </p:cNvPr>
          <p:cNvSpPr txBox="1"/>
          <p:nvPr/>
        </p:nvSpPr>
        <p:spPr>
          <a:xfrm>
            <a:off x="1003238" y="5659101"/>
            <a:ext cx="290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0</a:t>
            </a:r>
          </a:p>
        </p:txBody>
      </p:sp>
      <p:sp>
        <p:nvSpPr>
          <p:cNvPr id="41" name="TextBox 1">
            <a:extLst>
              <a:ext uri="{FF2B5EF4-FFF2-40B4-BE49-F238E27FC236}">
                <a16:creationId xmlns:a16="http://schemas.microsoft.com/office/drawing/2014/main" id="{E980F67B-B616-4952-B65C-563A456128CE}"/>
              </a:ext>
            </a:extLst>
          </p:cNvPr>
          <p:cNvSpPr txBox="1"/>
          <p:nvPr/>
        </p:nvSpPr>
        <p:spPr>
          <a:xfrm>
            <a:off x="1847788" y="5703551"/>
            <a:ext cx="290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a:t>
            </a:r>
          </a:p>
        </p:txBody>
      </p:sp>
      <p:sp>
        <p:nvSpPr>
          <p:cNvPr id="42" name="TextBox 1">
            <a:extLst>
              <a:ext uri="{FF2B5EF4-FFF2-40B4-BE49-F238E27FC236}">
                <a16:creationId xmlns:a16="http://schemas.microsoft.com/office/drawing/2014/main" id="{1F1431C2-58C4-4BDF-88BA-8F0BFCF0B1AD}"/>
              </a:ext>
            </a:extLst>
          </p:cNvPr>
          <p:cNvSpPr txBox="1"/>
          <p:nvPr/>
        </p:nvSpPr>
        <p:spPr>
          <a:xfrm>
            <a:off x="2597088" y="5703551"/>
            <a:ext cx="290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4</a:t>
            </a:r>
          </a:p>
        </p:txBody>
      </p:sp>
      <p:sp>
        <p:nvSpPr>
          <p:cNvPr id="43" name="TextBox 1">
            <a:extLst>
              <a:ext uri="{FF2B5EF4-FFF2-40B4-BE49-F238E27FC236}">
                <a16:creationId xmlns:a16="http://schemas.microsoft.com/office/drawing/2014/main" id="{A6F2BF4B-F2F2-4A4B-B824-5B7E6C2BCD25}"/>
              </a:ext>
            </a:extLst>
          </p:cNvPr>
          <p:cNvSpPr txBox="1"/>
          <p:nvPr/>
        </p:nvSpPr>
        <p:spPr>
          <a:xfrm>
            <a:off x="3359088" y="5703551"/>
            <a:ext cx="290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6</a:t>
            </a:r>
          </a:p>
        </p:txBody>
      </p:sp>
      <p:sp>
        <p:nvSpPr>
          <p:cNvPr id="45" name="TextBox 1">
            <a:extLst>
              <a:ext uri="{FF2B5EF4-FFF2-40B4-BE49-F238E27FC236}">
                <a16:creationId xmlns:a16="http://schemas.microsoft.com/office/drawing/2014/main" id="{66AF3169-5CEE-427C-9C99-A06440135295}"/>
              </a:ext>
            </a:extLst>
          </p:cNvPr>
          <p:cNvSpPr txBox="1"/>
          <p:nvPr/>
        </p:nvSpPr>
        <p:spPr>
          <a:xfrm>
            <a:off x="4876738" y="5703551"/>
            <a:ext cx="39838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10</a:t>
            </a:r>
          </a:p>
        </p:txBody>
      </p:sp>
      <p:sp>
        <p:nvSpPr>
          <p:cNvPr id="46" name="TextBox 1">
            <a:extLst>
              <a:ext uri="{FF2B5EF4-FFF2-40B4-BE49-F238E27FC236}">
                <a16:creationId xmlns:a16="http://schemas.microsoft.com/office/drawing/2014/main" id="{A45530F8-0347-4DA5-AC5B-8810D2DC33A5}"/>
              </a:ext>
            </a:extLst>
          </p:cNvPr>
          <p:cNvSpPr txBox="1"/>
          <p:nvPr/>
        </p:nvSpPr>
        <p:spPr>
          <a:xfrm>
            <a:off x="4114738" y="5703551"/>
            <a:ext cx="29043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8</a:t>
            </a:r>
          </a:p>
        </p:txBody>
      </p:sp>
    </p:spTree>
    <p:extLst>
      <p:ext uri="{BB962C8B-B14F-4D97-AF65-F5344CB8AC3E}">
        <p14:creationId xmlns:p14="http://schemas.microsoft.com/office/powerpoint/2010/main" val="1386848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319413" y="245557"/>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Conclusions</a:t>
            </a:r>
          </a:p>
        </p:txBody>
      </p:sp>
      <p:sp>
        <p:nvSpPr>
          <p:cNvPr id="90" name="TextBox 89">
            <a:extLst>
              <a:ext uri="{FF2B5EF4-FFF2-40B4-BE49-F238E27FC236}">
                <a16:creationId xmlns:a16="http://schemas.microsoft.com/office/drawing/2014/main" id="{48DE0606-EDC4-44BE-B75B-62DF78438032}"/>
              </a:ext>
            </a:extLst>
          </p:cNvPr>
          <p:cNvSpPr txBox="1"/>
          <p:nvPr/>
        </p:nvSpPr>
        <p:spPr>
          <a:xfrm>
            <a:off x="525313" y="4710875"/>
            <a:ext cx="109095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These results are expandable based on program changes, and the methods used are adaptable to include additional block groups and parcels.</a:t>
            </a:r>
          </a:p>
        </p:txBody>
      </p:sp>
      <p:sp>
        <p:nvSpPr>
          <p:cNvPr id="8" name="Rectangle 7">
            <a:extLst>
              <a:ext uri="{FF2B5EF4-FFF2-40B4-BE49-F238E27FC236}">
                <a16:creationId xmlns:a16="http://schemas.microsoft.com/office/drawing/2014/main" id="{E11AB8E0-317F-4B61-ABEF-31F057EAE5BD}"/>
              </a:ext>
            </a:extLst>
          </p:cNvPr>
          <p:cNvSpPr/>
          <p:nvPr/>
        </p:nvSpPr>
        <p:spPr>
          <a:xfrm>
            <a:off x="528458" y="1110070"/>
            <a:ext cx="11067925" cy="292387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372B3"/>
              </a:buClr>
            </a:pPr>
            <a:endParaRPr lang="en-US" sz="2000" dirty="0">
              <a:solidFill>
                <a:srgbClr val="3F3F3F"/>
              </a:solidFill>
              <a:latin typeface="Century Gothic" panose="020F0302020204030204"/>
            </a:endParaRP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This methodology applies principles from heat vulnerability research to the City's specific plans for heat mitigation in residential areas.</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Five areas were selected for prioritization for tree planting</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In the most vulnerable 25 block groups, there were 3,133 trees on parcels analyzed. In order to triple tree cover on these parcels, &lt;10,000 additional trees would be needed.</a:t>
            </a:r>
          </a:p>
          <a:p>
            <a:pPr marL="800100" lvl="1" indent="-342900">
              <a:spcAft>
                <a:spcPts val="600"/>
              </a:spcAft>
              <a:buClr>
                <a:srgbClr val="5372B3"/>
              </a:buClr>
              <a:buFont typeface="Webdings" panose="05030102010509060703" pitchFamily="18" charset="2"/>
              <a:buChar char=""/>
            </a:pPr>
            <a:endParaRPr lang="en-US" sz="2400" dirty="0">
              <a:solidFill>
                <a:srgbClr val="3F3F3F"/>
              </a:solidFill>
              <a:latin typeface="Century Gothic"/>
              <a:cs typeface="Calibri" panose="020F0502020204030204"/>
            </a:endParaRPr>
          </a:p>
        </p:txBody>
      </p:sp>
    </p:spTree>
    <p:extLst>
      <p:ext uri="{BB962C8B-B14F-4D97-AF65-F5344CB8AC3E}">
        <p14:creationId xmlns:p14="http://schemas.microsoft.com/office/powerpoint/2010/main" val="1919776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4C3339-C84F-4081-9A36-7AA4DDF129E6}"/>
              </a:ext>
            </a:extLst>
          </p:cNvPr>
          <p:cNvSpPr txBox="1"/>
          <p:nvPr/>
        </p:nvSpPr>
        <p:spPr>
          <a:xfrm>
            <a:off x="286163" y="272617"/>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Project Limitations and Uncertainties</a:t>
            </a:r>
          </a:p>
        </p:txBody>
      </p:sp>
      <p:pic>
        <p:nvPicPr>
          <p:cNvPr id="4" name="Graphic 4" descr="A grid with small circles">
            <a:extLst>
              <a:ext uri="{FF2B5EF4-FFF2-40B4-BE49-F238E27FC236}">
                <a16:creationId xmlns:a16="http://schemas.microsoft.com/office/drawing/2014/main" id="{967E6C06-8B0D-4E4A-942F-7BF7D0B3A1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0775" y="2549959"/>
            <a:ext cx="5000626" cy="4976814"/>
          </a:xfrm>
          <a:prstGeom prst="rect">
            <a:avLst/>
          </a:prstGeom>
        </p:spPr>
      </p:pic>
      <p:sp>
        <p:nvSpPr>
          <p:cNvPr id="6" name="Rectangle 5">
            <a:extLst>
              <a:ext uri="{FF2B5EF4-FFF2-40B4-BE49-F238E27FC236}">
                <a16:creationId xmlns:a16="http://schemas.microsoft.com/office/drawing/2014/main" id="{1AFAC048-CF5E-4368-92EA-2EC74D95EFDF}"/>
              </a:ext>
            </a:extLst>
          </p:cNvPr>
          <p:cNvSpPr/>
          <p:nvPr/>
        </p:nvSpPr>
        <p:spPr>
          <a:xfrm>
            <a:off x="312797" y="836899"/>
            <a:ext cx="8747046" cy="498598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372B3"/>
              </a:buClr>
            </a:pPr>
            <a:endParaRPr lang="en-US" sz="2400" dirty="0">
              <a:solidFill>
                <a:schemeClr val="tx1">
                  <a:lumMod val="75000"/>
                  <a:lumOff val="25000"/>
                </a:schemeClr>
              </a:solidFill>
              <a:latin typeface="Century Gothic" panose="020F0302020204030204"/>
            </a:endParaRP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panose="020F0502020204030204"/>
              </a:rPr>
              <a:t>Social Vulnerability Index:</a:t>
            </a:r>
            <a:r>
              <a:rPr lang="en-US" sz="2000" dirty="0">
                <a:solidFill>
                  <a:schemeClr val="tx1">
                    <a:lumMod val="75000"/>
                    <a:lumOff val="25000"/>
                  </a:schemeClr>
                </a:solidFill>
                <a:latin typeface="Century Gothic"/>
                <a:cs typeface="Calibri" panose="020F0502020204030204"/>
              </a:rPr>
              <a:t> </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Socioeconomic variables from the American Community Survey are error-prone at this fine of a scale</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Variables relevant to heat vulnerability may change</a:t>
            </a:r>
          </a:p>
          <a:p>
            <a:pPr lvl="1">
              <a:spcAft>
                <a:spcPts val="600"/>
              </a:spcAft>
              <a:buClr>
                <a:srgbClr val="5372B3"/>
              </a:buClr>
            </a:pP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Heat data:</a:t>
            </a:r>
            <a:r>
              <a:rPr lang="en-US" sz="2000" dirty="0">
                <a:solidFill>
                  <a:schemeClr val="tx1">
                    <a:lumMod val="75000"/>
                    <a:lumOff val="25000"/>
                  </a:schemeClr>
                </a:solidFill>
                <a:latin typeface="Century Gothic" panose="020F0302020204030204"/>
              </a:rPr>
              <a:t> </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coarse spatial resolution makes temperature measurement at the sub-block group level difficult</a:t>
            </a:r>
            <a:endParaRPr lang="en-US" sz="2000" dirty="0">
              <a:solidFill>
                <a:schemeClr val="tx1">
                  <a:lumMod val="75000"/>
                  <a:lumOff val="25000"/>
                </a:schemeClr>
              </a:solidFill>
              <a:cs typeface="Calibri" panose="020F0502020204030204"/>
            </a:endParaRPr>
          </a:p>
          <a:p>
            <a:pPr marL="800100" lvl="1"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Parcel data: </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Open-source building data is incomplete</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LiDAR-derived tree locations are only available from 2014</a:t>
            </a:r>
          </a:p>
        </p:txBody>
      </p:sp>
    </p:spTree>
    <p:extLst>
      <p:ext uri="{BB962C8B-B14F-4D97-AF65-F5344CB8AC3E}">
        <p14:creationId xmlns:p14="http://schemas.microsoft.com/office/powerpoint/2010/main" val="3292036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24F18D40-8E9A-437F-BFED-E3D94FE60F36}"/>
              </a:ext>
            </a:extLst>
          </p:cNvPr>
          <p:cNvSpPr txBox="1"/>
          <p:nvPr/>
        </p:nvSpPr>
        <p:spPr>
          <a:xfrm>
            <a:off x="319413" y="282971"/>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Future Work</a:t>
            </a:r>
          </a:p>
        </p:txBody>
      </p:sp>
      <p:pic>
        <p:nvPicPr>
          <p:cNvPr id="8" name="Picture 8">
            <a:extLst>
              <a:ext uri="{FF2B5EF4-FFF2-40B4-BE49-F238E27FC236}">
                <a16:creationId xmlns:a16="http://schemas.microsoft.com/office/drawing/2014/main" id="{BA216961-5127-45D6-B1E8-DAC42F0CB138}"/>
              </a:ext>
            </a:extLst>
          </p:cNvPr>
          <p:cNvPicPr>
            <a:picLocks noChangeAspect="1"/>
          </p:cNvPicPr>
          <p:nvPr/>
        </p:nvPicPr>
        <p:blipFill>
          <a:blip r:embed="rId3"/>
          <a:stretch>
            <a:fillRect/>
          </a:stretch>
        </p:blipFill>
        <p:spPr>
          <a:xfrm>
            <a:off x="6066183" y="2067"/>
            <a:ext cx="6155633" cy="6472862"/>
          </a:xfrm>
          <a:prstGeom prst="rect">
            <a:avLst/>
          </a:prstGeom>
        </p:spPr>
      </p:pic>
      <p:sp>
        <p:nvSpPr>
          <p:cNvPr id="10" name="TextBox 9">
            <a:extLst>
              <a:ext uri="{FF2B5EF4-FFF2-40B4-BE49-F238E27FC236}">
                <a16:creationId xmlns:a16="http://schemas.microsoft.com/office/drawing/2014/main" id="{CD18651F-3230-426F-AE59-270EFF350882}"/>
              </a:ext>
            </a:extLst>
          </p:cNvPr>
          <p:cNvSpPr txBox="1"/>
          <p:nvPr/>
        </p:nvSpPr>
        <p:spPr>
          <a:xfrm>
            <a:off x="7450497" y="6444224"/>
            <a:ext cx="477131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cs typeface="Calibri"/>
              </a:rPr>
              <a:t>Image Credit: Haley Stuckmeyer &amp; Alison Bautista</a:t>
            </a:r>
          </a:p>
        </p:txBody>
      </p:sp>
      <p:sp>
        <p:nvSpPr>
          <p:cNvPr id="5" name="Rectangle 4">
            <a:extLst>
              <a:ext uri="{FF2B5EF4-FFF2-40B4-BE49-F238E27FC236}">
                <a16:creationId xmlns:a16="http://schemas.microsoft.com/office/drawing/2014/main" id="{85D4FC19-ED64-4D85-9466-86115784129D}"/>
              </a:ext>
            </a:extLst>
          </p:cNvPr>
          <p:cNvSpPr/>
          <p:nvPr/>
        </p:nvSpPr>
        <p:spPr>
          <a:xfrm>
            <a:off x="183400" y="563729"/>
            <a:ext cx="5604530" cy="578619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372B3"/>
              </a:buCl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panose="020F0502020204030204"/>
              </a:rPr>
              <a:t>Expansion</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Larger-scale analysis of more residential parcels within the city</a:t>
            </a:r>
            <a:endParaRPr lang="en-US" sz="2000" b="1" dirty="0">
              <a:solidFill>
                <a:schemeClr val="tx1">
                  <a:lumMod val="75000"/>
                  <a:lumOff val="25000"/>
                </a:schemeClr>
              </a:solidFill>
              <a:latin typeface="Century Gothic"/>
              <a:cs typeface="Calibri" panose="020F0502020204030204"/>
            </a:endParaRP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Expansion to other residential areas</a:t>
            </a: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panose="020F0502020204030204"/>
              </a:rPr>
              <a:t>Improvements</a:t>
            </a:r>
            <a:endParaRPr lang="en-US" sz="2000" dirty="0">
              <a:solidFill>
                <a:schemeClr val="tx1">
                  <a:lumMod val="75000"/>
                  <a:lumOff val="25000"/>
                </a:schemeClr>
              </a:solidFill>
              <a:latin typeface="Century Gothic"/>
              <a:cs typeface="Calibri" panose="020F0502020204030204"/>
            </a:endParaRPr>
          </a:p>
          <a:p>
            <a:pPr marL="800100" lvl="1" indent="-342900">
              <a:spcAft>
                <a:spcPts val="600"/>
              </a:spcAft>
              <a:buClr>
                <a:srgbClr val="5372B3"/>
              </a:buClr>
              <a:buFont typeface="Webdings,Sans-Serif" panose="05030102010509060703" pitchFamily="18" charset="2"/>
              <a:buChar char=""/>
            </a:pPr>
            <a:r>
              <a:rPr lang="en-US" sz="2000" dirty="0">
                <a:solidFill>
                  <a:schemeClr val="tx1">
                    <a:lumMod val="75000"/>
                    <a:lumOff val="25000"/>
                  </a:schemeClr>
                </a:solidFill>
                <a:latin typeface="Century Gothic"/>
                <a:ea typeface="+mn-lt"/>
                <a:cs typeface="+mn-lt"/>
              </a:rPr>
              <a:t>Correlational relationships between variables </a:t>
            </a:r>
            <a:endParaRPr lang="en-US" dirty="0">
              <a:solidFill>
                <a:schemeClr val="tx1">
                  <a:lumMod val="75000"/>
                  <a:lumOff val="25000"/>
                </a:schemeClr>
              </a:solidFill>
              <a:latin typeface="Century Gothic"/>
              <a:ea typeface="+mn-lt"/>
              <a:cs typeface="+mn-lt"/>
            </a:endParaRPr>
          </a:p>
          <a:p>
            <a:pPr marL="800100" lvl="1" indent="-342900">
              <a:spcAft>
                <a:spcPts val="600"/>
              </a:spcAft>
              <a:buClr>
                <a:srgbClr val="5372B3"/>
              </a:buClr>
              <a:buFont typeface="Webdings,Sans-Serif" panose="05030102010509060703" pitchFamily="18" charset="2"/>
              <a:buChar char=""/>
            </a:pPr>
            <a:r>
              <a:rPr lang="en-US" sz="2000" dirty="0">
                <a:solidFill>
                  <a:schemeClr val="tx1">
                    <a:lumMod val="75000"/>
                    <a:lumOff val="25000"/>
                  </a:schemeClr>
                </a:solidFill>
                <a:latin typeface="Century Gothic"/>
                <a:ea typeface="+mn-lt"/>
                <a:cs typeface="+mn-lt"/>
              </a:rPr>
              <a:t>ENVI-met modeling of microclimatic changes due to tree planting</a:t>
            </a:r>
            <a:endParaRPr lang="en-US" dirty="0">
              <a:solidFill>
                <a:schemeClr val="tx1">
                  <a:lumMod val="75000"/>
                  <a:lumOff val="25000"/>
                </a:schemeClr>
              </a:solidFill>
              <a:latin typeface="Century Gothic"/>
            </a:endParaRP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a:cs typeface="Calibri" panose="020F0502020204030204"/>
              </a:rPr>
              <a:t>Beyond Quantitative Analysis</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Outreach to community-based organizations</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Surveying residents in QCTs</a:t>
            </a:r>
          </a:p>
          <a:p>
            <a:pPr marL="800100" lvl="1" indent="-342900">
              <a:spcAft>
                <a:spcPts val="600"/>
              </a:spcAft>
              <a:buClr>
                <a:srgbClr val="5372B3"/>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1970870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A5F4EF-1691-4E06-8810-81AE140A270E}"/>
              </a:ext>
            </a:extLst>
          </p:cNvPr>
          <p:cNvSpPr txBox="1"/>
          <p:nvPr/>
        </p:nvSpPr>
        <p:spPr>
          <a:xfrm>
            <a:off x="1009651" y="1485900"/>
            <a:ext cx="1005363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ea typeface="+mn-lt"/>
                <a:cs typeface="+mn-lt"/>
              </a:rPr>
              <a:t>We would like to extend a special thank you to our Science Advisors, Mentors, and Fellow for their direction and support: </a:t>
            </a:r>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Dr. David Hondula (Arizona State University, City of Phoenix) </a:t>
            </a: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Lance Watkins (Arizona State University) </a:t>
            </a: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Rui Li (Arizona State University) </a:t>
            </a:r>
            <a:endParaRPr lang="en-US" dirty="0">
              <a:solidFill>
                <a:schemeClr val="tx1">
                  <a:lumMod val="75000"/>
                  <a:lumOff val="25000"/>
                </a:schemeClr>
              </a:solidFill>
              <a:latin typeface="Century Gothic"/>
            </a:endParaRP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Ryan Hammock (NASA DEVELOP, Fellow/Lead) </a:t>
            </a: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5372B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Michelle Litwin (City of Phoenix) </a:t>
            </a: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236415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8B26B-E999-440B-8F4A-06EF5D673753}"/>
              </a:ext>
            </a:extLst>
          </p:cNvPr>
          <p:cNvSpPr txBox="1"/>
          <p:nvPr/>
        </p:nvSpPr>
        <p:spPr>
          <a:xfrm>
            <a:off x="4670955" y="231330"/>
            <a:ext cx="259983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Urban Heat</a:t>
            </a:r>
          </a:p>
        </p:txBody>
      </p:sp>
      <p:sp>
        <p:nvSpPr>
          <p:cNvPr id="6" name="Rectangle 5">
            <a:extLst>
              <a:ext uri="{FF2B5EF4-FFF2-40B4-BE49-F238E27FC236}">
                <a16:creationId xmlns:a16="http://schemas.microsoft.com/office/drawing/2014/main" id="{BAD5B804-3D1F-4979-A20E-3AD83FBAA037}"/>
              </a:ext>
            </a:extLst>
          </p:cNvPr>
          <p:cNvSpPr/>
          <p:nvPr/>
        </p:nvSpPr>
        <p:spPr>
          <a:xfrm>
            <a:off x="9113474" y="687529"/>
            <a:ext cx="1856361" cy="421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Opportunities</a:t>
            </a:r>
            <a:endParaRPr lang="en-US" dirty="0">
              <a:latin typeface="Century Gothic"/>
            </a:endParaRPr>
          </a:p>
        </p:txBody>
      </p:sp>
      <p:sp>
        <p:nvSpPr>
          <p:cNvPr id="10" name="TextBox 9">
            <a:extLst>
              <a:ext uri="{FF2B5EF4-FFF2-40B4-BE49-F238E27FC236}">
                <a16:creationId xmlns:a16="http://schemas.microsoft.com/office/drawing/2014/main" id="{0D9F9BF4-C609-4F2B-B81C-5743756BE4F7}"/>
              </a:ext>
            </a:extLst>
          </p:cNvPr>
          <p:cNvSpPr txBox="1"/>
          <p:nvPr/>
        </p:nvSpPr>
        <p:spPr>
          <a:xfrm>
            <a:off x="650679" y="1690094"/>
            <a:ext cx="2820041" cy="119495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323 heat-associated deaths in 2020 in Maricopa County,  a 62.3% increase from 2019 (Stratford 2020 Maricopa County Health)</a:t>
            </a:r>
          </a:p>
        </p:txBody>
      </p:sp>
      <p:sp>
        <p:nvSpPr>
          <p:cNvPr id="11" name="TextBox 10">
            <a:extLst>
              <a:ext uri="{FF2B5EF4-FFF2-40B4-BE49-F238E27FC236}">
                <a16:creationId xmlns:a16="http://schemas.microsoft.com/office/drawing/2014/main" id="{4E9C75F4-D7F7-43B7-99FC-E54503043190}"/>
              </a:ext>
            </a:extLst>
          </p:cNvPr>
          <p:cNvSpPr txBox="1"/>
          <p:nvPr/>
        </p:nvSpPr>
        <p:spPr>
          <a:xfrm>
            <a:off x="650956" y="3431266"/>
            <a:ext cx="2816141" cy="738664"/>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Hottest large city in the US, 5th most populous (US Census Bureau)</a:t>
            </a:r>
          </a:p>
        </p:txBody>
      </p:sp>
      <p:sp>
        <p:nvSpPr>
          <p:cNvPr id="12" name="TextBox 11">
            <a:extLst>
              <a:ext uri="{FF2B5EF4-FFF2-40B4-BE49-F238E27FC236}">
                <a16:creationId xmlns:a16="http://schemas.microsoft.com/office/drawing/2014/main" id="{876D84F3-D388-46B0-B295-9ED12C06A165}"/>
              </a:ext>
            </a:extLst>
          </p:cNvPr>
          <p:cNvSpPr txBox="1"/>
          <p:nvPr/>
        </p:nvSpPr>
        <p:spPr>
          <a:xfrm>
            <a:off x="651788" y="4876570"/>
            <a:ext cx="2817257" cy="1169551"/>
          </a:xfrm>
          <a:prstGeom prst="rect">
            <a:avLst/>
          </a:prstGeom>
          <a:noFill/>
          <a:ln>
            <a:solidFill>
              <a:srgbClr val="FF66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10 – 11% of Phoenix is urban trees – the rest is mostly comprised of impervious surfaces and open soil/rock (City of Phoenix)</a:t>
            </a:r>
          </a:p>
        </p:txBody>
      </p:sp>
      <p:sp>
        <p:nvSpPr>
          <p:cNvPr id="14" name="TextBox 13">
            <a:extLst>
              <a:ext uri="{FF2B5EF4-FFF2-40B4-BE49-F238E27FC236}">
                <a16:creationId xmlns:a16="http://schemas.microsoft.com/office/drawing/2014/main" id="{137E0EDD-D570-47D1-ABD8-FFFC63EF78EE}"/>
              </a:ext>
            </a:extLst>
          </p:cNvPr>
          <p:cNvSpPr txBox="1"/>
          <p:nvPr/>
        </p:nvSpPr>
        <p:spPr>
          <a:xfrm rot="16200000">
            <a:off x="-43651" y="2053420"/>
            <a:ext cx="838200" cy="307777"/>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dirty="0">
                <a:latin typeface="Century Gothic"/>
              </a:rPr>
              <a:t>Health</a:t>
            </a:r>
          </a:p>
        </p:txBody>
      </p:sp>
      <p:sp>
        <p:nvSpPr>
          <p:cNvPr id="17" name="TextBox 16">
            <a:extLst>
              <a:ext uri="{FF2B5EF4-FFF2-40B4-BE49-F238E27FC236}">
                <a16:creationId xmlns:a16="http://schemas.microsoft.com/office/drawing/2014/main" id="{F5DA8AED-67D5-421E-9476-6F1619D26F63}"/>
              </a:ext>
            </a:extLst>
          </p:cNvPr>
          <p:cNvSpPr txBox="1"/>
          <p:nvPr/>
        </p:nvSpPr>
        <p:spPr>
          <a:xfrm>
            <a:off x="8509286" y="1692128"/>
            <a:ext cx="2987868" cy="95410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It takes an acre of trees to offset the carbon dioxide produce by driving a car 26,000 miles (American Arborists)</a:t>
            </a:r>
          </a:p>
        </p:txBody>
      </p:sp>
      <p:sp>
        <p:nvSpPr>
          <p:cNvPr id="18" name="Rectangle 17">
            <a:extLst>
              <a:ext uri="{FF2B5EF4-FFF2-40B4-BE49-F238E27FC236}">
                <a16:creationId xmlns:a16="http://schemas.microsoft.com/office/drawing/2014/main" id="{935A1FB0-C9AA-4EF4-A71A-3B65B441F9BA}"/>
              </a:ext>
            </a:extLst>
          </p:cNvPr>
          <p:cNvSpPr/>
          <p:nvPr/>
        </p:nvSpPr>
        <p:spPr>
          <a:xfrm>
            <a:off x="724508" y="687530"/>
            <a:ext cx="1856361" cy="421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Century Gothic"/>
                <a:cs typeface="Calibri"/>
              </a:rPr>
              <a:t>Risks</a:t>
            </a:r>
            <a:endParaRPr lang="en-US" dirty="0">
              <a:latin typeface="Century Gothic"/>
            </a:endParaRPr>
          </a:p>
        </p:txBody>
      </p:sp>
      <p:sp>
        <p:nvSpPr>
          <p:cNvPr id="19" name="TextBox 18">
            <a:extLst>
              <a:ext uri="{FF2B5EF4-FFF2-40B4-BE49-F238E27FC236}">
                <a16:creationId xmlns:a16="http://schemas.microsoft.com/office/drawing/2014/main" id="{D41D3D67-7E7B-4D9E-92ED-E10F259E8D25}"/>
              </a:ext>
            </a:extLst>
          </p:cNvPr>
          <p:cNvSpPr txBox="1"/>
          <p:nvPr/>
        </p:nvSpPr>
        <p:spPr>
          <a:xfrm rot="16200000">
            <a:off x="-285451" y="3717499"/>
            <a:ext cx="1308370" cy="307777"/>
          </a:xfrm>
          <a:prstGeom prst="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dirty="0">
                <a:latin typeface="Century Gothic"/>
              </a:rPr>
              <a:t>Environment</a:t>
            </a:r>
          </a:p>
        </p:txBody>
      </p:sp>
      <p:sp>
        <p:nvSpPr>
          <p:cNvPr id="20" name="TextBox 19">
            <a:extLst>
              <a:ext uri="{FF2B5EF4-FFF2-40B4-BE49-F238E27FC236}">
                <a16:creationId xmlns:a16="http://schemas.microsoft.com/office/drawing/2014/main" id="{DDDA56BC-B1BD-4F45-9970-F30F268B1EE1}"/>
              </a:ext>
            </a:extLst>
          </p:cNvPr>
          <p:cNvSpPr txBox="1"/>
          <p:nvPr/>
        </p:nvSpPr>
        <p:spPr>
          <a:xfrm rot="5400000">
            <a:off x="11379232" y="2043549"/>
            <a:ext cx="838200" cy="307777"/>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dirty="0">
                <a:latin typeface="Century Gothic"/>
              </a:rPr>
              <a:t>Health</a:t>
            </a:r>
          </a:p>
        </p:txBody>
      </p:sp>
      <p:sp>
        <p:nvSpPr>
          <p:cNvPr id="21" name="TextBox 20">
            <a:extLst>
              <a:ext uri="{FF2B5EF4-FFF2-40B4-BE49-F238E27FC236}">
                <a16:creationId xmlns:a16="http://schemas.microsoft.com/office/drawing/2014/main" id="{E3F24086-B0EB-4D6D-976C-EF4AD178B22C}"/>
              </a:ext>
            </a:extLst>
          </p:cNvPr>
          <p:cNvSpPr txBox="1"/>
          <p:nvPr/>
        </p:nvSpPr>
        <p:spPr>
          <a:xfrm rot="5400000">
            <a:off x="11140430" y="3642390"/>
            <a:ext cx="1308370" cy="307777"/>
          </a:xfrm>
          <a:prstGeom prst="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dirty="0">
                <a:latin typeface="Century Gothic"/>
              </a:rPr>
              <a:t>Environment</a:t>
            </a:r>
          </a:p>
        </p:txBody>
      </p:sp>
      <p:sp>
        <p:nvSpPr>
          <p:cNvPr id="22" name="TextBox 21">
            <a:extLst>
              <a:ext uri="{FF2B5EF4-FFF2-40B4-BE49-F238E27FC236}">
                <a16:creationId xmlns:a16="http://schemas.microsoft.com/office/drawing/2014/main" id="{A3082FD9-3E30-4F6C-B898-16A134ADA5A4}"/>
              </a:ext>
            </a:extLst>
          </p:cNvPr>
          <p:cNvSpPr txBox="1"/>
          <p:nvPr/>
        </p:nvSpPr>
        <p:spPr>
          <a:xfrm rot="16200000">
            <a:off x="-32113" y="5384805"/>
            <a:ext cx="797667" cy="307777"/>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dirty="0">
                <a:latin typeface="Century Gothic"/>
              </a:rPr>
              <a:t>Design</a:t>
            </a:r>
          </a:p>
        </p:txBody>
      </p:sp>
      <p:sp>
        <p:nvSpPr>
          <p:cNvPr id="23" name="TextBox 22">
            <a:extLst>
              <a:ext uri="{FF2B5EF4-FFF2-40B4-BE49-F238E27FC236}">
                <a16:creationId xmlns:a16="http://schemas.microsoft.com/office/drawing/2014/main" id="{4EF4D1DF-20F8-4646-8EF3-B03E665B170F}"/>
              </a:ext>
            </a:extLst>
          </p:cNvPr>
          <p:cNvSpPr txBox="1"/>
          <p:nvPr/>
        </p:nvSpPr>
        <p:spPr>
          <a:xfrm rot="5400000">
            <a:off x="11411826" y="5391847"/>
            <a:ext cx="765243" cy="307777"/>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i="1" dirty="0">
                <a:latin typeface="Century Gothic"/>
              </a:rPr>
              <a:t>Design</a:t>
            </a:r>
          </a:p>
        </p:txBody>
      </p:sp>
      <p:sp>
        <p:nvSpPr>
          <p:cNvPr id="24" name="TextBox 23">
            <a:extLst>
              <a:ext uri="{FF2B5EF4-FFF2-40B4-BE49-F238E27FC236}">
                <a16:creationId xmlns:a16="http://schemas.microsoft.com/office/drawing/2014/main" id="{4DAD19B1-B264-4DCE-A1AF-BB8767077720}"/>
              </a:ext>
            </a:extLst>
          </p:cNvPr>
          <p:cNvSpPr txBox="1"/>
          <p:nvPr/>
        </p:nvSpPr>
        <p:spPr>
          <a:xfrm>
            <a:off x="8511693" y="3431660"/>
            <a:ext cx="2982177" cy="738664"/>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The net cooling of a healthy tree is equivalent to 10 air conditioners (US Forest Service)</a:t>
            </a:r>
            <a:endParaRPr lang="en-US" sz="1400" dirty="0">
              <a:solidFill>
                <a:schemeClr val="tx1">
                  <a:lumMod val="75000"/>
                  <a:lumOff val="25000"/>
                </a:schemeClr>
              </a:solidFill>
              <a:ea typeface="Calibri"/>
              <a:cs typeface="Calibri"/>
            </a:endParaRPr>
          </a:p>
        </p:txBody>
      </p:sp>
      <p:sp>
        <p:nvSpPr>
          <p:cNvPr id="25" name="TextBox 24">
            <a:extLst>
              <a:ext uri="{FF2B5EF4-FFF2-40B4-BE49-F238E27FC236}">
                <a16:creationId xmlns:a16="http://schemas.microsoft.com/office/drawing/2014/main" id="{8578DA36-F1EC-484A-B9FC-928F5FE87069}"/>
              </a:ext>
            </a:extLst>
          </p:cNvPr>
          <p:cNvSpPr txBox="1"/>
          <p:nvPr/>
        </p:nvSpPr>
        <p:spPr>
          <a:xfrm>
            <a:off x="8513966" y="5008123"/>
            <a:ext cx="2976156" cy="954107"/>
          </a:xfrm>
          <a:prstGeom prst="rect">
            <a:avLst/>
          </a:prstGeom>
          <a:noFill/>
          <a:ln>
            <a:solidFill>
              <a:srgbClr val="FF66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Large scale vegetated areas can be as much as 13°F cooler than non-green city centers (Harlan et al. 2006)</a:t>
            </a:r>
            <a:endParaRPr lang="en-US" dirty="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CC698CE1-070A-495F-91CD-4BE045F468B7}"/>
              </a:ext>
            </a:extLst>
          </p:cNvPr>
          <p:cNvSpPr txBox="1"/>
          <p:nvPr/>
        </p:nvSpPr>
        <p:spPr>
          <a:xfrm>
            <a:off x="4039617" y="813303"/>
            <a:ext cx="387700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Impervious surfaces, such as roofs, parking lots, and roads, trap and retain significantly more heat than their vegetated counterparts. Waste heat from AC units and vehicles also exacerbate urban heat effects. These factors result in higher nighttime and average temperatures in the City of Phoenix.</a:t>
            </a:r>
            <a:endParaRPr lang="en-US" sz="1400" dirty="0">
              <a:solidFill>
                <a:schemeClr val="tx1">
                  <a:lumMod val="75000"/>
                  <a:lumOff val="25000"/>
                </a:schemeClr>
              </a:solidFill>
              <a:ea typeface="Calibri"/>
              <a:cs typeface="Calibri"/>
            </a:endParaRPr>
          </a:p>
        </p:txBody>
      </p:sp>
      <p:pic>
        <p:nvPicPr>
          <p:cNvPr id="42" name="Picture 42">
            <a:extLst>
              <a:ext uri="{FF2B5EF4-FFF2-40B4-BE49-F238E27FC236}">
                <a16:creationId xmlns:a16="http://schemas.microsoft.com/office/drawing/2014/main" id="{9891852C-E328-4383-A366-3CA64D2761F9}"/>
              </a:ext>
            </a:extLst>
          </p:cNvPr>
          <p:cNvPicPr>
            <a:picLocks noChangeAspect="1"/>
          </p:cNvPicPr>
          <p:nvPr/>
        </p:nvPicPr>
        <p:blipFill>
          <a:blip r:embed="rId3"/>
          <a:stretch>
            <a:fillRect/>
          </a:stretch>
        </p:blipFill>
        <p:spPr>
          <a:xfrm>
            <a:off x="3661996" y="2803280"/>
            <a:ext cx="4618891" cy="3434860"/>
          </a:xfrm>
          <a:prstGeom prst="rect">
            <a:avLst/>
          </a:prstGeom>
        </p:spPr>
      </p:pic>
      <p:sp>
        <p:nvSpPr>
          <p:cNvPr id="2" name="TextBox 1">
            <a:extLst>
              <a:ext uri="{FF2B5EF4-FFF2-40B4-BE49-F238E27FC236}">
                <a16:creationId xmlns:a16="http://schemas.microsoft.com/office/drawing/2014/main" id="{7EDF7CFA-AAF6-4790-830A-082A0CAF8717}"/>
              </a:ext>
            </a:extLst>
          </p:cNvPr>
          <p:cNvSpPr txBox="1"/>
          <p:nvPr/>
        </p:nvSpPr>
        <p:spPr>
          <a:xfrm>
            <a:off x="3585214" y="6238140"/>
            <a:ext cx="477131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rgbClr val="3F3F3F"/>
                </a:solidFill>
                <a:latin typeface="Century Gothic"/>
                <a:cs typeface="Calibri"/>
              </a:rPr>
              <a:t>Image Credit: Haley Stuckmeyer &amp; Alison Bautista</a:t>
            </a:r>
          </a:p>
        </p:txBody>
      </p:sp>
    </p:spTree>
    <p:extLst>
      <p:ext uri="{BB962C8B-B14F-4D97-AF65-F5344CB8AC3E}">
        <p14:creationId xmlns:p14="http://schemas.microsoft.com/office/powerpoint/2010/main" val="3333716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CD18B-5C7C-42C5-9248-45BFC957B03C}"/>
              </a:ext>
            </a:extLst>
          </p:cNvPr>
          <p:cNvSpPr txBox="1"/>
          <p:nvPr/>
        </p:nvSpPr>
        <p:spPr>
          <a:xfrm>
            <a:off x="290384" y="304281"/>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References</a:t>
            </a:r>
            <a:endParaRPr lang="en-US" dirty="0"/>
          </a:p>
        </p:txBody>
      </p:sp>
      <p:sp>
        <p:nvSpPr>
          <p:cNvPr id="5" name="TextBox 4">
            <a:extLst>
              <a:ext uri="{FF2B5EF4-FFF2-40B4-BE49-F238E27FC236}">
                <a16:creationId xmlns:a16="http://schemas.microsoft.com/office/drawing/2014/main" id="{E93792E9-1810-488C-8E5D-B52FF0C8286C}"/>
              </a:ext>
            </a:extLst>
          </p:cNvPr>
          <p:cNvSpPr txBox="1"/>
          <p:nvPr/>
        </p:nvSpPr>
        <p:spPr>
          <a:xfrm>
            <a:off x="366251" y="909973"/>
            <a:ext cx="1145164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mn-lt"/>
                <a:cs typeface="+mn-lt"/>
              </a:rPr>
              <a:t>American Forests (2021). Tree Equity Score Project. </a:t>
            </a:r>
            <a:r>
              <a:rPr lang="en-US" sz="1200" dirty="0">
                <a:solidFill>
                  <a:srgbClr val="000000"/>
                </a:solidFill>
                <a:latin typeface="Century Gothic"/>
                <a:ea typeface="+mn-lt"/>
                <a:cs typeface="+mn-lt"/>
                <a:hlinkClick r:id="rId3"/>
              </a:rPr>
              <a:t>https</a:t>
            </a:r>
            <a:r>
              <a:rPr lang="en-US" sz="1200" dirty="0">
                <a:latin typeface="Century Gothic"/>
                <a:ea typeface="+mn-lt"/>
                <a:cs typeface="+mn-lt"/>
                <a:hlinkClick r:id="rId3"/>
              </a:rPr>
              <a:t>://www.treeequityscore.org/</a:t>
            </a:r>
            <a:endParaRPr lang="en-US" dirty="0">
              <a:latin typeface="Century Gothic"/>
              <a:hlinkClick r:id="" action="ppaction://noaction"/>
            </a:endParaRPr>
          </a:p>
          <a:p>
            <a:endParaRPr lang="en-US" sz="1200" dirty="0">
              <a:solidFill>
                <a:srgbClr val="404040"/>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American Arborists (2017). What Trees Are Best Suited for the Changing Climate?</a:t>
            </a:r>
            <a:endParaRPr lang="en-US" dirty="0">
              <a:solidFill>
                <a:schemeClr val="tx1">
                  <a:lumMod val="75000"/>
                  <a:lumOff val="25000"/>
                </a:schemeClr>
              </a:solidFill>
              <a:cs typeface="Calibri"/>
            </a:endParaRPr>
          </a:p>
          <a:p>
            <a:r>
              <a:rPr lang="en-US" sz="1200" dirty="0">
                <a:solidFill>
                  <a:schemeClr val="tx1">
                    <a:lumMod val="75000"/>
                    <a:lumOff val="25000"/>
                  </a:schemeClr>
                </a:solidFill>
                <a:latin typeface="Century Gothic"/>
                <a:ea typeface="+mn-lt"/>
                <a:cs typeface="+mn-lt"/>
                <a:hlinkClick r:id="rId4">
                  <a:extLst>
                    <a:ext uri="{A12FA001-AC4F-418D-AE19-62706E023703}">
                      <ahyp:hlinkClr xmlns:ahyp="http://schemas.microsoft.com/office/drawing/2018/hyperlinkcolor" val="tx"/>
                    </a:ext>
                  </a:extLst>
                </a:hlinkClick>
              </a:rPr>
              <a:t>https://www.americanarborists.net/tree-tips/2017/july/what-trees-are-best-suited-for-the-changing-clim/</a:t>
            </a:r>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Chen, D. and H. W. Chen (2013): Using the Köppen classification to quantify climate variation and </a:t>
            </a:r>
            <a:endParaRPr lang="en-US" sz="1200" dirty="0">
              <a:solidFill>
                <a:schemeClr val="tx1">
                  <a:lumMod val="75000"/>
                  <a:lumOff val="25000"/>
                </a:schemeClr>
              </a:solidFill>
              <a:latin typeface="Century Gothic"/>
              <a:cs typeface="Calibri"/>
            </a:endParaRPr>
          </a:p>
          <a:p>
            <a:r>
              <a:rPr lang="en-US" sz="1200" dirty="0">
                <a:solidFill>
                  <a:schemeClr val="tx1">
                    <a:lumMod val="75000"/>
                    <a:lumOff val="25000"/>
                  </a:schemeClr>
                </a:solidFill>
                <a:latin typeface="Century Gothic"/>
                <a:ea typeface="+mn-lt"/>
                <a:cs typeface="+mn-lt"/>
              </a:rPr>
              <a:t>change: An example for 1901–2010. </a:t>
            </a:r>
            <a:r>
              <a:rPr lang="en-US" sz="1200" i="1" dirty="0">
                <a:solidFill>
                  <a:schemeClr val="tx1">
                    <a:lumMod val="75000"/>
                    <a:lumOff val="25000"/>
                  </a:schemeClr>
                </a:solidFill>
                <a:latin typeface="Century Gothic"/>
                <a:ea typeface="+mn-lt"/>
                <a:cs typeface="+mn-lt"/>
              </a:rPr>
              <a:t>Environmental Development</a:t>
            </a:r>
            <a:r>
              <a:rPr lang="en-US" sz="1200" dirty="0">
                <a:solidFill>
                  <a:schemeClr val="tx1">
                    <a:lumMod val="75000"/>
                    <a:lumOff val="25000"/>
                  </a:schemeClr>
                </a:solidFill>
                <a:latin typeface="Century Gothic"/>
                <a:ea typeface="+mn-lt"/>
                <a:cs typeface="+mn-lt"/>
              </a:rPr>
              <a:t>, </a:t>
            </a:r>
            <a:r>
              <a:rPr lang="en-US" sz="1200" b="1" dirty="0">
                <a:solidFill>
                  <a:schemeClr val="tx1">
                    <a:lumMod val="75000"/>
                    <a:lumOff val="25000"/>
                  </a:schemeClr>
                </a:solidFill>
                <a:latin typeface="Century Gothic"/>
                <a:ea typeface="+mn-lt"/>
                <a:cs typeface="+mn-lt"/>
              </a:rPr>
              <a:t>6</a:t>
            </a:r>
            <a:r>
              <a:rPr lang="en-US" sz="1200" dirty="0">
                <a:solidFill>
                  <a:schemeClr val="tx1">
                    <a:lumMod val="75000"/>
                    <a:lumOff val="25000"/>
                  </a:schemeClr>
                </a:solidFill>
                <a:latin typeface="Century Gothic"/>
                <a:ea typeface="+mn-lt"/>
                <a:cs typeface="+mn-lt"/>
              </a:rPr>
              <a:t>, 69-79, </a:t>
            </a:r>
          </a:p>
          <a:p>
            <a:r>
              <a:rPr lang="en-US" sz="1200" dirty="0">
                <a:solidFill>
                  <a:schemeClr val="tx1">
                    <a:lumMod val="75000"/>
                    <a:lumOff val="25000"/>
                  </a:schemeClr>
                </a:solidFill>
                <a:latin typeface="Century Gothic"/>
                <a:ea typeface="+mn-lt"/>
                <a:cs typeface="+mn-lt"/>
              </a:rPr>
              <a:t>doi:10.1016/j.envdev.2013.03.007.</a:t>
            </a:r>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ea typeface="Calibri"/>
              <a:cs typeface="Calibri"/>
            </a:endParaRPr>
          </a:p>
          <a:p>
            <a:r>
              <a:rPr lang="en-US" sz="1200" dirty="0">
                <a:solidFill>
                  <a:schemeClr val="tx1">
                    <a:lumMod val="75000"/>
                    <a:lumOff val="25000"/>
                  </a:schemeClr>
                </a:solidFill>
                <a:latin typeface="Century Gothic"/>
                <a:ea typeface="+mn-lt"/>
                <a:cs typeface="+mn-lt"/>
              </a:rPr>
              <a:t>City of Phoenix. (2021). Climate Action Plan. https://www.phoenix.gov/oepsite/Documents/2021ClimateActionPlanEnglish.pdf</a:t>
            </a: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City of Phoenix. (2010). Tree and Shade Master Plan. https://www.phoenix.gov/parkssite/Documents/PKS_Forestry/PKS_Forestry_Tree_and_Shade_Master_Plan.pdf  </a:t>
            </a:r>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City of Phoenix (2015) Urban tree planting - Phoenix, Arizona.  https://www.phoenix.gov/parkssite/Documents/PKS_Forestry/PKS_Forestry_Infographic_Urban_Forestry_Benefits_Costs.pdf </a:t>
            </a:r>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City of Phoenix, The Nature Conservancy (2020). Nature's Cooling Systems Project. https://www.phoenix.gov/oepsite/Documents/Agenda%20Item%206%20NCS_PP%20020220_ab.pdf</a:t>
            </a: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City of Phoenix (2022). "</a:t>
            </a:r>
            <a:r>
              <a:rPr lang="en-US" sz="1200" dirty="0">
                <a:solidFill>
                  <a:schemeClr val="tx1">
                    <a:lumMod val="75000"/>
                    <a:lumOff val="25000"/>
                  </a:schemeClr>
                </a:solidFill>
                <a:latin typeface="Century Gothic"/>
              </a:rPr>
              <a:t>Phoenix Receives Major Donation for Urban Forest". </a:t>
            </a:r>
            <a:r>
              <a:rPr lang="en-US" sz="1200" dirty="0">
                <a:solidFill>
                  <a:schemeClr val="tx1">
                    <a:lumMod val="75000"/>
                    <a:lumOff val="25000"/>
                  </a:schemeClr>
                </a:solidFill>
                <a:latin typeface="Century Gothic"/>
                <a:ea typeface="+mn-lt"/>
                <a:cs typeface="+mn-lt"/>
              </a:rPr>
              <a:t>https://www.phoenix.gov/newsroom/environmental-programs/2197</a:t>
            </a: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Flanagan, B. E., Gregory, E. W., Hallisey, E. J., Heitgerd, J. L., &amp; Lewis, B. (2011). A social vulnerability index for disaster management. </a:t>
            </a:r>
            <a:r>
              <a:rPr lang="en-US" sz="1200" i="1" dirty="0">
                <a:solidFill>
                  <a:schemeClr val="tx1">
                    <a:lumMod val="75000"/>
                    <a:lumOff val="25000"/>
                  </a:schemeClr>
                </a:solidFill>
                <a:latin typeface="Century Gothic"/>
                <a:ea typeface="+mn-lt"/>
                <a:cs typeface="+mn-lt"/>
              </a:rPr>
              <a:t>Journal of Homeland Security and Emergency Management, 8</a:t>
            </a:r>
            <a:r>
              <a:rPr lang="en-US" sz="1200" dirty="0">
                <a:solidFill>
                  <a:schemeClr val="tx1">
                    <a:lumMod val="75000"/>
                    <a:lumOff val="25000"/>
                  </a:schemeClr>
                </a:solidFill>
                <a:latin typeface="Century Gothic"/>
                <a:ea typeface="+mn-lt"/>
                <a:cs typeface="+mn-lt"/>
              </a:rPr>
              <a:t>(1). </a:t>
            </a:r>
            <a:r>
              <a:rPr lang="en-US" sz="1200" dirty="0">
                <a:solidFill>
                  <a:schemeClr val="tx1">
                    <a:lumMod val="75000"/>
                    <a:lumOff val="25000"/>
                  </a:schemeClr>
                </a:solidFill>
                <a:latin typeface="Century Gothic"/>
                <a:ea typeface="+mn-lt"/>
                <a:cs typeface="+mn-lt"/>
                <a:hlinkClick r:id="rId5">
                  <a:extLst>
                    <a:ext uri="{A12FA001-AC4F-418D-AE19-62706E023703}">
                      <ahyp:hlinkClr xmlns:ahyp="http://schemas.microsoft.com/office/drawing/2018/hyperlinkcolor" val="tx"/>
                    </a:ext>
                  </a:extLst>
                </a:hlinkClick>
              </a:rPr>
              <a:t>https://doi.org/10.2202/1547-7355.1792</a:t>
            </a:r>
            <a:r>
              <a:rPr lang="en-US" sz="1200" dirty="0">
                <a:solidFill>
                  <a:schemeClr val="tx1">
                    <a:lumMod val="75000"/>
                    <a:lumOff val="25000"/>
                  </a:schemeClr>
                </a:solidFill>
                <a:latin typeface="Century Gothic"/>
                <a:ea typeface="+mn-lt"/>
                <a:cs typeface="+mn-lt"/>
              </a:rPr>
              <a:t>  </a:t>
            </a: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Golden, J. S (2004). The Built Environment Induced Urban Heat Island Effect in Rapidly Urbanizing Arid Regions – A Sustainable Urban Engineering Complexity. </a:t>
            </a:r>
            <a:r>
              <a:rPr lang="en-US" sz="1200" i="1" dirty="0">
                <a:solidFill>
                  <a:schemeClr val="tx1">
                    <a:lumMod val="75000"/>
                    <a:lumOff val="25000"/>
                  </a:schemeClr>
                </a:solidFill>
                <a:latin typeface="Century Gothic"/>
                <a:ea typeface="+mn-lt"/>
                <a:cs typeface="+mn-lt"/>
              </a:rPr>
              <a:t>Environmental Sciences, 1(4</a:t>
            </a:r>
            <a:r>
              <a:rPr lang="en-US" sz="1200" dirty="0">
                <a:solidFill>
                  <a:schemeClr val="tx1">
                    <a:lumMod val="75000"/>
                    <a:lumOff val="25000"/>
                  </a:schemeClr>
                </a:solidFill>
                <a:latin typeface="Century Gothic"/>
                <a:ea typeface="+mn-lt"/>
                <a:cs typeface="+mn-lt"/>
              </a:rPr>
              <a:t>), 321-349.   </a:t>
            </a:r>
            <a:r>
              <a:rPr lang="en-US" sz="1200" dirty="0">
                <a:solidFill>
                  <a:schemeClr val="tx1">
                    <a:lumMod val="75000"/>
                    <a:lumOff val="25000"/>
                  </a:schemeClr>
                </a:solidFill>
                <a:latin typeface="Century Gothic"/>
                <a:ea typeface="+mn-lt"/>
                <a:cs typeface="+mn-lt"/>
                <a:hlinkClick r:id="rId6">
                  <a:extLst>
                    <a:ext uri="{A12FA001-AC4F-418D-AE19-62706E023703}">
                      <ahyp:hlinkClr xmlns:ahyp="http://schemas.microsoft.com/office/drawing/2018/hyperlinkcolor" val="tx"/>
                    </a:ext>
                  </a:extLst>
                </a:hlinkClick>
              </a:rPr>
              <a:t>https://doi.org/10.1080/15693430412331291698</a:t>
            </a:r>
            <a:r>
              <a:rPr lang="en-US" sz="1200" dirty="0">
                <a:solidFill>
                  <a:schemeClr val="tx1">
                    <a:lumMod val="75000"/>
                    <a:lumOff val="25000"/>
                  </a:schemeClr>
                </a:solidFill>
                <a:latin typeface="Century Gothic"/>
                <a:ea typeface="+mn-lt"/>
                <a:cs typeface="+mn-lt"/>
              </a:rPr>
              <a:t>   </a:t>
            </a:r>
          </a:p>
          <a:p>
            <a:endParaRPr lang="en-US" sz="1200" dirty="0">
              <a:solidFill>
                <a:schemeClr val="tx1">
                  <a:lumMod val="75000"/>
                  <a:lumOff val="25000"/>
                </a:schemeClr>
              </a:solidFill>
              <a:latin typeface="Century Gothic"/>
              <a:ea typeface="+mn-lt"/>
              <a:cs typeface="+mn-lt"/>
            </a:endParaRPr>
          </a:p>
          <a:p>
            <a:endParaRPr lang="en-US" sz="1200" dirty="0">
              <a:solidFill>
                <a:srgbClr val="000000"/>
              </a:solidFill>
              <a:latin typeface="Calibri" panose="020F0502020204030204"/>
              <a:ea typeface="+mn-lt"/>
              <a:cs typeface="+mn-lt"/>
            </a:endParaRPr>
          </a:p>
          <a:p>
            <a:endParaRPr lang="en-US" sz="12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087576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479A62-F47F-4FDA-B023-DEFD9D30F54E}"/>
              </a:ext>
            </a:extLst>
          </p:cNvPr>
          <p:cNvSpPr txBox="1"/>
          <p:nvPr/>
        </p:nvSpPr>
        <p:spPr>
          <a:xfrm>
            <a:off x="290286" y="912507"/>
            <a:ext cx="955039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ea typeface="+mn-lt"/>
                <a:cs typeface="+mn-lt"/>
              </a:rPr>
              <a:t>Harlan, S. L., Brazel, A. J., Prashad, L., Stefanov, W. L., &amp; Larsen, L. (2006). Neighborhood microclimates and vulnerability to heat stress. </a:t>
            </a:r>
            <a:r>
              <a:rPr lang="en-US" sz="1200" i="1" dirty="0">
                <a:solidFill>
                  <a:schemeClr val="tx1">
                    <a:lumMod val="75000"/>
                    <a:lumOff val="25000"/>
                  </a:schemeClr>
                </a:solidFill>
                <a:latin typeface="Century Gothic"/>
                <a:ea typeface="+mn-lt"/>
                <a:cs typeface="+mn-lt"/>
              </a:rPr>
              <a:t>Social Science &amp; Medicine (1982)</a:t>
            </a:r>
            <a:r>
              <a:rPr lang="en-US" sz="1200" dirty="0">
                <a:solidFill>
                  <a:schemeClr val="tx1">
                    <a:lumMod val="75000"/>
                    <a:lumOff val="25000"/>
                  </a:schemeClr>
                </a:solidFill>
                <a:latin typeface="Century Gothic"/>
                <a:ea typeface="+mn-lt"/>
                <a:cs typeface="+mn-lt"/>
              </a:rPr>
              <a:t>, </a:t>
            </a:r>
            <a:r>
              <a:rPr lang="en-US" sz="1200" i="1" dirty="0">
                <a:solidFill>
                  <a:schemeClr val="tx1">
                    <a:lumMod val="75000"/>
                    <a:lumOff val="25000"/>
                  </a:schemeClr>
                </a:solidFill>
                <a:latin typeface="Century Gothic"/>
                <a:ea typeface="+mn-lt"/>
                <a:cs typeface="+mn-lt"/>
              </a:rPr>
              <a:t>63</a:t>
            </a:r>
            <a:r>
              <a:rPr lang="en-US" sz="1200" dirty="0">
                <a:solidFill>
                  <a:schemeClr val="tx1">
                    <a:lumMod val="75000"/>
                    <a:lumOff val="25000"/>
                  </a:schemeClr>
                </a:solidFill>
                <a:latin typeface="Century Gothic"/>
                <a:ea typeface="+mn-lt"/>
                <a:cs typeface="+mn-lt"/>
              </a:rPr>
              <a:t>(11), 2847–2863. </a:t>
            </a:r>
            <a:r>
              <a:rPr lang="en-US" sz="1200" dirty="0">
                <a:solidFill>
                  <a:schemeClr val="tx1">
                    <a:lumMod val="75000"/>
                    <a:lumOff val="25000"/>
                  </a:schemeClr>
                </a:solidFill>
                <a:latin typeface="Century Gothic"/>
                <a:ea typeface="+mn-lt"/>
                <a:cs typeface="+mn-lt"/>
                <a:hlinkClick r:id="rId2">
                  <a:extLst>
                    <a:ext uri="{A12FA001-AC4F-418D-AE19-62706E023703}">
                      <ahyp:hlinkClr xmlns:ahyp="http://schemas.microsoft.com/office/drawing/2018/hyperlinkcolor" val="tx"/>
                    </a:ext>
                  </a:extLst>
                </a:hlinkClick>
              </a:rPr>
              <a:t>https://doi.org/10.1016/j.socscimed.2006.07.030</a:t>
            </a:r>
            <a:endParaRPr lang="en-US" dirty="0">
              <a:solidFill>
                <a:schemeClr val="tx1">
                  <a:lumMod val="75000"/>
                  <a:lumOff val="25000"/>
                </a:schemeClr>
              </a:solidFill>
              <a:latin typeface="Century Gothic"/>
            </a:endParaRPr>
          </a:p>
          <a:p>
            <a:endParaRPr lang="en-US" sz="1200" dirty="0">
              <a:solidFill>
                <a:schemeClr val="tx1">
                  <a:lumMod val="75000"/>
                  <a:lumOff val="25000"/>
                </a:schemeClr>
              </a:solidFill>
              <a:latin typeface="Calibri"/>
              <a:ea typeface="+mn-lt"/>
              <a:cs typeface="+mn-lt"/>
            </a:endParaRPr>
          </a:p>
          <a:p>
            <a:r>
              <a:rPr lang="en-US" sz="1200" dirty="0">
                <a:solidFill>
                  <a:schemeClr val="tx1">
                    <a:lumMod val="75000"/>
                    <a:lumOff val="25000"/>
                  </a:schemeClr>
                </a:solidFill>
                <a:latin typeface="Century Gothic"/>
                <a:ea typeface="+mn-lt"/>
                <a:cs typeface="+mn-lt"/>
              </a:rPr>
              <a:t>Harlan, S.L., *J.H. Declet-Barreto, W.L. Stefanov, D.B. Petitti (2013) “Neighborhood Effects on Heat Deaths: Social and Environmental Predictors of Vulnerability in Maricopa County, Arizona.” </a:t>
            </a:r>
            <a:r>
              <a:rPr lang="en-US" sz="1200" i="1" dirty="0">
                <a:solidFill>
                  <a:schemeClr val="tx1">
                    <a:lumMod val="75000"/>
                    <a:lumOff val="25000"/>
                  </a:schemeClr>
                </a:solidFill>
                <a:latin typeface="Century Gothic"/>
                <a:ea typeface="+mn-lt"/>
                <a:cs typeface="+mn-lt"/>
              </a:rPr>
              <a:t>Environmental Health Perspectives, 121</a:t>
            </a:r>
            <a:r>
              <a:rPr lang="en-US" sz="1200" dirty="0">
                <a:solidFill>
                  <a:schemeClr val="tx1">
                    <a:lumMod val="75000"/>
                    <a:lumOff val="25000"/>
                  </a:schemeClr>
                </a:solidFill>
                <a:latin typeface="Century Gothic"/>
                <a:ea typeface="+mn-lt"/>
                <a:cs typeface="+mn-lt"/>
              </a:rPr>
              <a:t>(2), 197-204. </a:t>
            </a:r>
            <a:endParaRPr lang="en-US" dirty="0">
              <a:solidFill>
                <a:schemeClr val="tx1">
                  <a:lumMod val="75000"/>
                  <a:lumOff val="25000"/>
                </a:schemeClr>
              </a:solidFill>
              <a:latin typeface="Century Gothic"/>
            </a:endParaRPr>
          </a:p>
          <a:p>
            <a:endParaRPr lang="en-US" sz="1200" dirty="0">
              <a:solidFill>
                <a:schemeClr val="tx1">
                  <a:lumMod val="75000"/>
                  <a:lumOff val="25000"/>
                </a:schemeClr>
              </a:solidFill>
              <a:latin typeface="Calibri" panose="020F0502020204030204"/>
              <a:ea typeface="+mn-lt"/>
              <a:cs typeface="+mn-lt"/>
            </a:endParaRPr>
          </a:p>
          <a:p>
            <a:r>
              <a:rPr lang="en-US" sz="1200" dirty="0">
                <a:solidFill>
                  <a:schemeClr val="tx1">
                    <a:lumMod val="75000"/>
                    <a:lumOff val="25000"/>
                  </a:schemeClr>
                </a:solidFill>
                <a:latin typeface="Century Gothic"/>
                <a:ea typeface="+mn-lt"/>
                <a:cs typeface="+mn-lt"/>
              </a:rPr>
              <a:t>Maricopa County Health (2020) Heat-Associated Deaths in Maricopa County, AZ. </a:t>
            </a:r>
            <a:r>
              <a:rPr lang="en-US" sz="1200" dirty="0">
                <a:solidFill>
                  <a:schemeClr val="tx1">
                    <a:lumMod val="75000"/>
                    <a:lumOff val="25000"/>
                  </a:schemeClr>
                </a:solidFill>
                <a:latin typeface="Century Gothic"/>
                <a:ea typeface="+mn-lt"/>
                <a:cs typeface="+mn-lt"/>
                <a:hlinkClick r:id="rId3">
                  <a:extLst>
                    <a:ext uri="{A12FA001-AC4F-418D-AE19-62706E023703}">
                      <ahyp:hlinkClr xmlns:ahyp="http://schemas.microsoft.com/office/drawing/2018/hyperlinkcolor" val="tx"/>
                    </a:ext>
                  </a:extLst>
                </a:hlinkClick>
              </a:rPr>
              <a:t>https://www.maricopa.gov/ArchiveCenter/ViewFile/Item/5240</a:t>
            </a:r>
            <a:r>
              <a:rPr lang="en-US" sz="1200" dirty="0">
                <a:solidFill>
                  <a:schemeClr val="tx1">
                    <a:lumMod val="75000"/>
                    <a:lumOff val="25000"/>
                  </a:schemeClr>
                </a:solidFill>
                <a:latin typeface="Century Gothic"/>
                <a:ea typeface="+mn-lt"/>
                <a:cs typeface="+mn-lt"/>
              </a:rPr>
              <a:t> </a:t>
            </a:r>
            <a:endParaRPr lang="en-US" dirty="0">
              <a:solidFill>
                <a:schemeClr val="tx1">
                  <a:lumMod val="75000"/>
                  <a:lumOff val="25000"/>
                </a:schemeClr>
              </a:solidFill>
              <a:cs typeface="Calibri"/>
            </a:endParaRP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NASA NEPA. (2022). Environmental justice. </a:t>
            </a:r>
            <a:r>
              <a:rPr lang="en-US" sz="1200" dirty="0">
                <a:solidFill>
                  <a:schemeClr val="tx1">
                    <a:lumMod val="75000"/>
                    <a:lumOff val="25000"/>
                  </a:schemeClr>
                </a:solidFill>
                <a:latin typeface="Century Gothic"/>
                <a:ea typeface="+mn-lt"/>
                <a:cs typeface="+mn-lt"/>
                <a:hlinkClick r:id="rId4">
                  <a:extLst>
                    <a:ext uri="{A12FA001-AC4F-418D-AE19-62706E023703}">
                      <ahyp:hlinkClr xmlns:ahyp="http://schemas.microsoft.com/office/drawing/2018/hyperlinkcolor" val="tx"/>
                    </a:ext>
                  </a:extLst>
                </a:hlinkClick>
              </a:rPr>
              <a:t>https://www.nasa.gov/emd/environmental-justice</a:t>
            </a:r>
            <a:r>
              <a:rPr lang="en-US" sz="1200" dirty="0">
                <a:solidFill>
                  <a:schemeClr val="tx1">
                    <a:lumMod val="75000"/>
                    <a:lumOff val="25000"/>
                  </a:schemeClr>
                </a:solidFill>
                <a:latin typeface="Century Gothic"/>
                <a:ea typeface="+mn-lt"/>
                <a:cs typeface="+mn-lt"/>
              </a:rPr>
              <a:t>  </a:t>
            </a: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The Nature Conservancy (). Heat Action Planning Guide, </a:t>
            </a:r>
            <a:r>
              <a:rPr lang="en-US" sz="1200" dirty="0">
                <a:solidFill>
                  <a:schemeClr val="tx1">
                    <a:lumMod val="75000"/>
                    <a:lumOff val="25000"/>
                  </a:schemeClr>
                </a:solidFill>
                <a:latin typeface="Century Gothic"/>
                <a:ea typeface="+mn-lt"/>
                <a:cs typeface="+mn-lt"/>
                <a:hlinkClick r:id="rId5">
                  <a:extLst>
                    <a:ext uri="{A12FA001-AC4F-418D-AE19-62706E023703}">
                      <ahyp:hlinkClr xmlns:ahyp="http://schemas.microsoft.com/office/drawing/2018/hyperlinkcolor" val="tx"/>
                    </a:ext>
                  </a:extLst>
                </a:hlinkClick>
              </a:rPr>
              <a:t>https://www.nature.org/content/dam/tnc/nature/en/documents/Phoenix-Arizona-Heat-Action-Plan.pdf</a:t>
            </a:r>
            <a:r>
              <a:rPr lang="en-US" sz="1200" dirty="0">
                <a:solidFill>
                  <a:schemeClr val="tx1">
                    <a:lumMod val="75000"/>
                    <a:lumOff val="25000"/>
                  </a:schemeClr>
                </a:solidFill>
                <a:latin typeface="Century Gothic"/>
                <a:ea typeface="+mn-lt"/>
                <a:cs typeface="+mn-lt"/>
              </a:rPr>
              <a:t> </a:t>
            </a:r>
            <a:endParaRPr lang="en-US" dirty="0">
              <a:solidFill>
                <a:schemeClr val="tx1">
                  <a:lumMod val="75000"/>
                  <a:lumOff val="25000"/>
                </a:schemeClr>
              </a:solidFill>
              <a:latin typeface="Century Gothic"/>
            </a:endParaRP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US Census Bureau. (2022). Quick Facts Phoenix, AZ. </a:t>
            </a:r>
            <a:r>
              <a:rPr lang="en-US" sz="1200" dirty="0">
                <a:solidFill>
                  <a:schemeClr val="tx1">
                    <a:lumMod val="75000"/>
                    <a:lumOff val="25000"/>
                  </a:schemeClr>
                </a:solidFill>
                <a:latin typeface="Century Gothic"/>
                <a:ea typeface="+mn-lt"/>
                <a:cs typeface="+mn-lt"/>
                <a:hlinkClick r:id="rId6">
                  <a:extLst>
                    <a:ext uri="{A12FA001-AC4F-418D-AE19-62706E023703}">
                      <ahyp:hlinkClr xmlns:ahyp="http://schemas.microsoft.com/office/drawing/2018/hyperlinkcolor" val="tx"/>
                    </a:ext>
                  </a:extLst>
                </a:hlinkClick>
              </a:rPr>
              <a:t>https://www.census.gov/quickfacts/phoenixcityarizona</a:t>
            </a:r>
            <a:r>
              <a:rPr lang="en-US" sz="1200" dirty="0">
                <a:solidFill>
                  <a:schemeClr val="tx1">
                    <a:lumMod val="75000"/>
                    <a:lumOff val="25000"/>
                  </a:schemeClr>
                </a:solidFill>
                <a:latin typeface="Century Gothic"/>
                <a:ea typeface="+mn-lt"/>
                <a:cs typeface="+mn-lt"/>
              </a:rPr>
              <a:t>  </a:t>
            </a:r>
          </a:p>
          <a:p>
            <a:endParaRPr lang="en-US" sz="1200" dirty="0">
              <a:solidFill>
                <a:schemeClr val="tx1">
                  <a:lumMod val="75000"/>
                  <a:lumOff val="25000"/>
                </a:schemeClr>
              </a:solidFill>
              <a:latin typeface="Century Gothic"/>
              <a:ea typeface="+mn-lt"/>
              <a:cs typeface="+mn-lt"/>
            </a:endParaRPr>
          </a:p>
          <a:p>
            <a:r>
              <a:rPr lang="en-US" sz="1200" dirty="0">
                <a:solidFill>
                  <a:schemeClr val="tx1">
                    <a:lumMod val="75000"/>
                    <a:lumOff val="25000"/>
                  </a:schemeClr>
                </a:solidFill>
                <a:latin typeface="Century Gothic"/>
                <a:ea typeface="+mn-lt"/>
                <a:cs typeface="+mn-lt"/>
              </a:rPr>
              <a:t>US Forest Service (2022). International Forests Day. </a:t>
            </a:r>
            <a:r>
              <a:rPr lang="en-US" sz="1200" dirty="0">
                <a:solidFill>
                  <a:schemeClr val="tx1">
                    <a:lumMod val="75000"/>
                    <a:lumOff val="25000"/>
                  </a:schemeClr>
                </a:solidFill>
                <a:latin typeface="Century Gothic"/>
                <a:ea typeface="+mn-lt"/>
                <a:cs typeface="+mn-lt"/>
                <a:hlinkClick r:id="rId7">
                  <a:extLst>
                    <a:ext uri="{A12FA001-AC4F-418D-AE19-62706E023703}">
                      <ahyp:hlinkClr xmlns:ahyp="http://schemas.microsoft.com/office/drawing/2018/hyperlinkcolor" val="tx"/>
                    </a:ext>
                  </a:extLst>
                </a:hlinkClick>
              </a:rPr>
              <a:t>https://www.fs.usda.gov/detail/r9/home/?cid=STELPRD3832558</a:t>
            </a:r>
            <a:endParaRPr lang="en-US" sz="1200" dirty="0">
              <a:solidFill>
                <a:schemeClr val="tx1">
                  <a:lumMod val="75000"/>
                  <a:lumOff val="25000"/>
                </a:schemeClr>
              </a:solidFill>
              <a:latin typeface="Century Gothic"/>
              <a:ea typeface="+mn-lt"/>
              <a:cs typeface="+mn-lt"/>
            </a:endParaRPr>
          </a:p>
          <a:p>
            <a:endParaRPr lang="en-US" sz="1200" dirty="0">
              <a:solidFill>
                <a:schemeClr val="tx1">
                  <a:lumMod val="75000"/>
                  <a:lumOff val="25000"/>
                </a:schemeClr>
              </a:solidFill>
              <a:latin typeface="Century Gothic"/>
              <a:cs typeface="Calibri"/>
            </a:endParaRPr>
          </a:p>
          <a:p>
            <a:r>
              <a:rPr lang="en-US" sz="1200" dirty="0">
                <a:solidFill>
                  <a:schemeClr val="tx1">
                    <a:lumMod val="75000"/>
                    <a:lumOff val="25000"/>
                  </a:schemeClr>
                </a:solidFill>
                <a:latin typeface="Century Gothic"/>
                <a:ea typeface="+mn-lt"/>
                <a:cs typeface="+mn-lt"/>
              </a:rPr>
              <a:t>Zhang, Y., B. Turner II. (2020.) "Land-cover mapping of the central Arizona region based on 2015 National Agriculture Imagery Program (NAIP) imagery ver 1". Environmental Data Initiative. </a:t>
            </a:r>
            <a:r>
              <a:rPr lang="en-US" sz="1200" dirty="0">
                <a:solidFill>
                  <a:schemeClr val="tx1">
                    <a:lumMod val="75000"/>
                    <a:lumOff val="25000"/>
                  </a:schemeClr>
                </a:solidFill>
                <a:latin typeface="Century Gothic"/>
                <a:ea typeface="+mn-lt"/>
                <a:cs typeface="+mn-lt"/>
                <a:hlinkClick r:id="rId8">
                  <a:extLst>
                    <a:ext uri="{A12FA001-AC4F-418D-AE19-62706E023703}">
                      <ahyp:hlinkClr xmlns:ahyp="http://schemas.microsoft.com/office/drawing/2018/hyperlinkcolor" val="tx"/>
                    </a:ext>
                  </a:extLst>
                </a:hlinkClick>
              </a:rPr>
              <a:t>https://doi.org/10.6073/pasta/e671ed549a55fda3338b177a2ad54487</a:t>
            </a:r>
            <a:r>
              <a:rPr lang="en-US" sz="1200" dirty="0">
                <a:solidFill>
                  <a:schemeClr val="tx1">
                    <a:lumMod val="75000"/>
                    <a:lumOff val="25000"/>
                  </a:schemeClr>
                </a:solidFill>
                <a:latin typeface="Century Gothic"/>
                <a:ea typeface="+mn-lt"/>
                <a:cs typeface="+mn-lt"/>
              </a:rPr>
              <a:t>. </a:t>
            </a:r>
            <a:endParaRPr lang="en-US" dirty="0">
              <a:solidFill>
                <a:schemeClr val="tx1">
                  <a:lumMod val="75000"/>
                  <a:lumOff val="25000"/>
                </a:schemeClr>
              </a:solidFill>
              <a:latin typeface="Century Gothic"/>
            </a:endParaRP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Segoe UI"/>
            </a:endParaRPr>
          </a:p>
        </p:txBody>
      </p:sp>
      <p:sp>
        <p:nvSpPr>
          <p:cNvPr id="4" name="TextBox 3">
            <a:extLst>
              <a:ext uri="{FF2B5EF4-FFF2-40B4-BE49-F238E27FC236}">
                <a16:creationId xmlns:a16="http://schemas.microsoft.com/office/drawing/2014/main" id="{6F60217C-E37D-42FA-B4D9-EB3E1B593CDA}"/>
              </a:ext>
            </a:extLst>
          </p:cNvPr>
          <p:cNvSpPr txBox="1"/>
          <p:nvPr/>
        </p:nvSpPr>
        <p:spPr>
          <a:xfrm>
            <a:off x="290384" y="320906"/>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References</a:t>
            </a:r>
            <a:endParaRPr lang="en-US" dirty="0"/>
          </a:p>
        </p:txBody>
      </p:sp>
    </p:spTree>
    <p:extLst>
      <p:ext uri="{BB962C8B-B14F-4D97-AF65-F5344CB8AC3E}">
        <p14:creationId xmlns:p14="http://schemas.microsoft.com/office/powerpoint/2010/main" val="378232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CD18B-5C7C-42C5-9248-45BFC957B03C}"/>
              </a:ext>
            </a:extLst>
          </p:cNvPr>
          <p:cNvSpPr txBox="1"/>
          <p:nvPr/>
        </p:nvSpPr>
        <p:spPr>
          <a:xfrm>
            <a:off x="273879" y="255532"/>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Environmental Justice</a:t>
            </a:r>
          </a:p>
        </p:txBody>
      </p:sp>
      <p:sp>
        <p:nvSpPr>
          <p:cNvPr id="4" name="TextBox 3">
            <a:extLst>
              <a:ext uri="{FF2B5EF4-FFF2-40B4-BE49-F238E27FC236}">
                <a16:creationId xmlns:a16="http://schemas.microsoft.com/office/drawing/2014/main" id="{28A2F112-C79E-4F04-A7D7-43FFE39A3CCA}"/>
              </a:ext>
            </a:extLst>
          </p:cNvPr>
          <p:cNvSpPr txBox="1"/>
          <p:nvPr/>
        </p:nvSpPr>
        <p:spPr>
          <a:xfrm>
            <a:off x="319088" y="2041939"/>
            <a:ext cx="378366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rgbClr val="3F3F3F"/>
                </a:solidFill>
                <a:latin typeface="Century Gothic"/>
                <a:ea typeface="+mn-lt"/>
                <a:cs typeface="+mn-lt"/>
              </a:rPr>
              <a:t>...fair treatment and meaningful involvement of all people regardless of race, color, national origin, culture, education, or income (NASA NEPA)</a:t>
            </a:r>
            <a:endParaRPr lang="en-US" sz="2400" i="1" dirty="0">
              <a:solidFill>
                <a:srgbClr val="3F3F3F"/>
              </a:solidFill>
              <a:latin typeface="Century Gothic"/>
            </a:endParaRPr>
          </a:p>
        </p:txBody>
      </p:sp>
      <p:pic>
        <p:nvPicPr>
          <p:cNvPr id="2" name="Picture 4">
            <a:extLst>
              <a:ext uri="{FF2B5EF4-FFF2-40B4-BE49-F238E27FC236}">
                <a16:creationId xmlns:a16="http://schemas.microsoft.com/office/drawing/2014/main" id="{90C5C457-A161-4866-852C-05EA87ABE29E}"/>
              </a:ext>
            </a:extLst>
          </p:cNvPr>
          <p:cNvPicPr>
            <a:picLocks noChangeAspect="1"/>
          </p:cNvPicPr>
          <p:nvPr/>
        </p:nvPicPr>
        <p:blipFill rotWithShape="1">
          <a:blip r:embed="rId3"/>
          <a:srcRect t="-2871" r="6235" b="-479"/>
          <a:stretch/>
        </p:blipFill>
        <p:spPr>
          <a:xfrm>
            <a:off x="4349087" y="1062081"/>
            <a:ext cx="7850859" cy="2459298"/>
          </a:xfrm>
          <a:prstGeom prst="rect">
            <a:avLst/>
          </a:prstGeom>
        </p:spPr>
      </p:pic>
      <p:pic>
        <p:nvPicPr>
          <p:cNvPr id="5" name="Picture 5">
            <a:extLst>
              <a:ext uri="{FF2B5EF4-FFF2-40B4-BE49-F238E27FC236}">
                <a16:creationId xmlns:a16="http://schemas.microsoft.com/office/drawing/2014/main" id="{A1AFB711-48FF-462B-B874-F1822645B300}"/>
              </a:ext>
            </a:extLst>
          </p:cNvPr>
          <p:cNvPicPr>
            <a:picLocks noChangeAspect="1"/>
          </p:cNvPicPr>
          <p:nvPr/>
        </p:nvPicPr>
        <p:blipFill>
          <a:blip r:embed="rId4"/>
          <a:stretch>
            <a:fillRect/>
          </a:stretch>
        </p:blipFill>
        <p:spPr>
          <a:xfrm>
            <a:off x="4349087" y="3504681"/>
            <a:ext cx="7849738" cy="2942129"/>
          </a:xfrm>
          <a:prstGeom prst="rect">
            <a:avLst/>
          </a:prstGeom>
        </p:spPr>
      </p:pic>
      <p:sp>
        <p:nvSpPr>
          <p:cNvPr id="6" name="TextBox 5">
            <a:extLst>
              <a:ext uri="{FF2B5EF4-FFF2-40B4-BE49-F238E27FC236}">
                <a16:creationId xmlns:a16="http://schemas.microsoft.com/office/drawing/2014/main" id="{542B7684-47FB-41CC-BED6-5920367BF455}"/>
              </a:ext>
            </a:extLst>
          </p:cNvPr>
          <p:cNvSpPr txBox="1"/>
          <p:nvPr/>
        </p:nvSpPr>
        <p:spPr>
          <a:xfrm>
            <a:off x="4347966" y="6192894"/>
            <a:ext cx="446054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3F3F3F"/>
                </a:solidFill>
                <a:latin typeface="Century Gothic"/>
              </a:rPr>
              <a:t>Image Credit: Google Street View</a:t>
            </a:r>
          </a:p>
        </p:txBody>
      </p:sp>
    </p:spTree>
    <p:extLst>
      <p:ext uri="{BB962C8B-B14F-4D97-AF65-F5344CB8AC3E}">
        <p14:creationId xmlns:p14="http://schemas.microsoft.com/office/powerpoint/2010/main" val="3449270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CD18B-5C7C-42C5-9248-45BFC957B03C}"/>
              </a:ext>
            </a:extLst>
          </p:cNvPr>
          <p:cNvSpPr txBox="1"/>
          <p:nvPr/>
        </p:nvSpPr>
        <p:spPr>
          <a:xfrm>
            <a:off x="263658" y="259844"/>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Heat Vulnerability In Phoenix</a:t>
            </a:r>
          </a:p>
        </p:txBody>
      </p:sp>
      <p:sp>
        <p:nvSpPr>
          <p:cNvPr id="10" name="Rectangle 9">
            <a:extLst>
              <a:ext uri="{FF2B5EF4-FFF2-40B4-BE49-F238E27FC236}">
                <a16:creationId xmlns:a16="http://schemas.microsoft.com/office/drawing/2014/main" id="{BBDFE349-3B31-4053-BC88-42369537AAA5}"/>
              </a:ext>
            </a:extLst>
          </p:cNvPr>
          <p:cNvSpPr/>
          <p:nvPr/>
        </p:nvSpPr>
        <p:spPr>
          <a:xfrm>
            <a:off x="196594" y="1449816"/>
            <a:ext cx="4847832" cy="34009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Factors influencing heat vulnerability</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Income</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Race/ethnicity</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Education</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Age</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AC accessibility</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Greenness </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Built environment</a:t>
            </a:r>
          </a:p>
        </p:txBody>
      </p:sp>
      <p:sp>
        <p:nvSpPr>
          <p:cNvPr id="2" name="TextBox 1">
            <a:extLst>
              <a:ext uri="{FF2B5EF4-FFF2-40B4-BE49-F238E27FC236}">
                <a16:creationId xmlns:a16="http://schemas.microsoft.com/office/drawing/2014/main" id="{BB42AC10-4398-463B-BB71-99CAFAF034B6}"/>
              </a:ext>
            </a:extLst>
          </p:cNvPr>
          <p:cNvSpPr txBox="1"/>
          <p:nvPr/>
        </p:nvSpPr>
        <p:spPr>
          <a:xfrm>
            <a:off x="7937288" y="5826636"/>
            <a:ext cx="351129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ea typeface="+mn-lt"/>
                <a:cs typeface="+mn-lt"/>
              </a:rPr>
              <a:t>Table credit: The Nature Conservancy</a:t>
            </a:r>
          </a:p>
        </p:txBody>
      </p:sp>
      <p:graphicFrame>
        <p:nvGraphicFramePr>
          <p:cNvPr id="5" name="Table 5">
            <a:extLst>
              <a:ext uri="{FF2B5EF4-FFF2-40B4-BE49-F238E27FC236}">
                <a16:creationId xmlns:a16="http://schemas.microsoft.com/office/drawing/2014/main" id="{48AFE89D-6579-40E4-8515-65651410DC20}"/>
              </a:ext>
            </a:extLst>
          </p:cNvPr>
          <p:cNvGraphicFramePr>
            <a:graphicFrameLocks noGrp="1"/>
          </p:cNvGraphicFramePr>
          <p:nvPr>
            <p:extLst>
              <p:ext uri="{D42A27DB-BD31-4B8C-83A1-F6EECF244321}">
                <p14:modId xmlns:p14="http://schemas.microsoft.com/office/powerpoint/2010/main" val="2223195243"/>
              </p:ext>
            </p:extLst>
          </p:nvPr>
        </p:nvGraphicFramePr>
        <p:xfrm>
          <a:off x="4861362" y="1449816"/>
          <a:ext cx="6543031" cy="4376820"/>
        </p:xfrm>
        <a:graphic>
          <a:graphicData uri="http://schemas.openxmlformats.org/drawingml/2006/table">
            <a:tbl>
              <a:tblPr firstRow="1" bandRow="1">
                <a:tableStyleId>{5C22544A-7EE6-4342-B048-85BDC9FD1C3A}</a:tableStyleId>
              </a:tblPr>
              <a:tblGrid>
                <a:gridCol w="2031819">
                  <a:extLst>
                    <a:ext uri="{9D8B030D-6E8A-4147-A177-3AD203B41FA5}">
                      <a16:colId xmlns:a16="http://schemas.microsoft.com/office/drawing/2014/main" val="1335184511"/>
                    </a:ext>
                  </a:extLst>
                </a:gridCol>
                <a:gridCol w="2212199">
                  <a:extLst>
                    <a:ext uri="{9D8B030D-6E8A-4147-A177-3AD203B41FA5}">
                      <a16:colId xmlns:a16="http://schemas.microsoft.com/office/drawing/2014/main" val="830010516"/>
                    </a:ext>
                  </a:extLst>
                </a:gridCol>
                <a:gridCol w="2299013">
                  <a:extLst>
                    <a:ext uri="{9D8B030D-6E8A-4147-A177-3AD203B41FA5}">
                      <a16:colId xmlns:a16="http://schemas.microsoft.com/office/drawing/2014/main" val="594573750"/>
                    </a:ext>
                  </a:extLst>
                </a:gridCol>
              </a:tblGrid>
              <a:tr h="434740">
                <a:tc>
                  <a:txBody>
                    <a:bodyPr/>
                    <a:lstStyle/>
                    <a:p>
                      <a:endParaRPr lang="en-US" sz="1800" dirty="0">
                        <a:latin typeface="Century Gothic"/>
                      </a:endParaRPr>
                    </a:p>
                  </a:txBody>
                  <a:tcPr/>
                </a:tc>
                <a:tc>
                  <a:txBody>
                    <a:bodyPr/>
                    <a:lstStyle/>
                    <a:p>
                      <a:r>
                        <a:rPr lang="en-US" sz="1800" dirty="0">
                          <a:latin typeface="Century Gothic"/>
                        </a:rPr>
                        <a:t>Edison-Eastlake</a:t>
                      </a:r>
                    </a:p>
                  </a:txBody>
                  <a:tcPr/>
                </a:tc>
                <a:tc>
                  <a:txBody>
                    <a:bodyPr/>
                    <a:lstStyle/>
                    <a:p>
                      <a:r>
                        <a:rPr lang="en-US" sz="1800" dirty="0">
                          <a:latin typeface="Century Gothic"/>
                        </a:rPr>
                        <a:t>Maricopa County</a:t>
                      </a:r>
                    </a:p>
                  </a:txBody>
                  <a:tcPr/>
                </a:tc>
                <a:extLst>
                  <a:ext uri="{0D108BD9-81ED-4DB2-BD59-A6C34878D82A}">
                    <a16:rowId xmlns:a16="http://schemas.microsoft.com/office/drawing/2014/main" val="3709691959"/>
                  </a:ext>
                </a:extLst>
              </a:tr>
              <a:tr h="370840">
                <a:tc>
                  <a:txBody>
                    <a:bodyPr/>
                    <a:lstStyle/>
                    <a:p>
                      <a:r>
                        <a:rPr lang="en-US" sz="1800" dirty="0">
                          <a:solidFill>
                            <a:schemeClr val="tx1">
                              <a:lumMod val="75000"/>
                              <a:lumOff val="25000"/>
                            </a:schemeClr>
                          </a:solidFill>
                          <a:latin typeface="Century Gothic"/>
                        </a:rPr>
                        <a:t>Median Income</a:t>
                      </a:r>
                    </a:p>
                  </a:txBody>
                  <a:tcPr/>
                </a:tc>
                <a:tc>
                  <a:txBody>
                    <a:bodyPr/>
                    <a:lstStyle/>
                    <a:p>
                      <a:r>
                        <a:rPr lang="en-US" sz="1800" dirty="0">
                          <a:solidFill>
                            <a:schemeClr val="tx1">
                              <a:lumMod val="75000"/>
                              <a:lumOff val="25000"/>
                            </a:schemeClr>
                          </a:solidFill>
                          <a:latin typeface="Century Gothic"/>
                        </a:rPr>
                        <a:t>$10,708</a:t>
                      </a:r>
                    </a:p>
                  </a:txBody>
                  <a:tcPr/>
                </a:tc>
                <a:tc>
                  <a:txBody>
                    <a:bodyPr/>
                    <a:lstStyle/>
                    <a:p>
                      <a:r>
                        <a:rPr lang="en-US" sz="1800" dirty="0">
                          <a:solidFill>
                            <a:schemeClr val="tx1">
                              <a:lumMod val="75000"/>
                              <a:lumOff val="25000"/>
                            </a:schemeClr>
                          </a:solidFill>
                          <a:latin typeface="Century Gothic"/>
                        </a:rPr>
                        <a:t>$53,596</a:t>
                      </a:r>
                    </a:p>
                  </a:txBody>
                  <a:tcPr/>
                </a:tc>
                <a:extLst>
                  <a:ext uri="{0D108BD9-81ED-4DB2-BD59-A6C34878D82A}">
                    <a16:rowId xmlns:a16="http://schemas.microsoft.com/office/drawing/2014/main" val="3153832858"/>
                  </a:ext>
                </a:extLst>
              </a:tr>
              <a:tr h="370840">
                <a:tc>
                  <a:txBody>
                    <a:bodyPr/>
                    <a:lstStyle/>
                    <a:p>
                      <a:r>
                        <a:rPr lang="en-US" sz="1800" dirty="0">
                          <a:solidFill>
                            <a:schemeClr val="tx1">
                              <a:lumMod val="75000"/>
                              <a:lumOff val="25000"/>
                            </a:schemeClr>
                          </a:solidFill>
                          <a:latin typeface="Century Gothic"/>
                        </a:rPr>
                        <a:t>Owner occupied</a:t>
                      </a:r>
                    </a:p>
                  </a:txBody>
                  <a:tcPr/>
                </a:tc>
                <a:tc>
                  <a:txBody>
                    <a:bodyPr/>
                    <a:lstStyle/>
                    <a:p>
                      <a:r>
                        <a:rPr lang="en-US" sz="1800" dirty="0">
                          <a:solidFill>
                            <a:schemeClr val="tx1">
                              <a:lumMod val="75000"/>
                              <a:lumOff val="25000"/>
                            </a:schemeClr>
                          </a:solidFill>
                          <a:latin typeface="Century Gothic"/>
                        </a:rPr>
                        <a:t>16%</a:t>
                      </a:r>
                    </a:p>
                  </a:txBody>
                  <a:tcPr/>
                </a:tc>
                <a:tc>
                  <a:txBody>
                    <a:bodyPr/>
                    <a:lstStyle/>
                    <a:p>
                      <a:r>
                        <a:rPr lang="en-US" sz="1800" dirty="0">
                          <a:solidFill>
                            <a:schemeClr val="tx1">
                              <a:lumMod val="75000"/>
                              <a:lumOff val="25000"/>
                            </a:schemeClr>
                          </a:solidFill>
                          <a:latin typeface="Century Gothic"/>
                        </a:rPr>
                        <a:t>63%</a:t>
                      </a:r>
                    </a:p>
                  </a:txBody>
                  <a:tcPr/>
                </a:tc>
                <a:extLst>
                  <a:ext uri="{0D108BD9-81ED-4DB2-BD59-A6C34878D82A}">
                    <a16:rowId xmlns:a16="http://schemas.microsoft.com/office/drawing/2014/main" val="1563369543"/>
                  </a:ext>
                </a:extLst>
              </a:tr>
              <a:tr h="370840">
                <a:tc>
                  <a:txBody>
                    <a:bodyPr/>
                    <a:lstStyle/>
                    <a:p>
                      <a:r>
                        <a:rPr lang="en-US" sz="1800" dirty="0">
                          <a:solidFill>
                            <a:schemeClr val="tx1">
                              <a:lumMod val="75000"/>
                              <a:lumOff val="25000"/>
                            </a:schemeClr>
                          </a:solidFill>
                          <a:latin typeface="Century Gothic"/>
                        </a:rPr>
                        <a:t>% white population</a:t>
                      </a:r>
                    </a:p>
                  </a:txBody>
                  <a:tcPr/>
                </a:tc>
                <a:tc>
                  <a:txBody>
                    <a:bodyPr/>
                    <a:lstStyle/>
                    <a:p>
                      <a:r>
                        <a:rPr lang="en-US" sz="1800" dirty="0">
                          <a:solidFill>
                            <a:schemeClr val="tx1">
                              <a:lumMod val="75000"/>
                              <a:lumOff val="25000"/>
                            </a:schemeClr>
                          </a:solidFill>
                          <a:latin typeface="Century Gothic"/>
                        </a:rPr>
                        <a:t>51%</a:t>
                      </a:r>
                    </a:p>
                  </a:txBody>
                  <a:tcPr/>
                </a:tc>
                <a:tc>
                  <a:txBody>
                    <a:bodyPr/>
                    <a:lstStyle/>
                    <a:p>
                      <a:r>
                        <a:rPr lang="en-US" sz="1800" dirty="0">
                          <a:solidFill>
                            <a:schemeClr val="tx1">
                              <a:lumMod val="75000"/>
                              <a:lumOff val="25000"/>
                            </a:schemeClr>
                          </a:solidFill>
                          <a:latin typeface="Century Gothic"/>
                        </a:rPr>
                        <a:t>80%</a:t>
                      </a:r>
                    </a:p>
                  </a:txBody>
                  <a:tcPr/>
                </a:tc>
                <a:extLst>
                  <a:ext uri="{0D108BD9-81ED-4DB2-BD59-A6C34878D82A}">
                    <a16:rowId xmlns:a16="http://schemas.microsoft.com/office/drawing/2014/main" val="1232186158"/>
                  </a:ext>
                </a:extLst>
              </a:tr>
              <a:tr h="370840">
                <a:tc>
                  <a:txBody>
                    <a:bodyPr/>
                    <a:lstStyle/>
                    <a:p>
                      <a:pPr lvl="0">
                        <a:buNone/>
                      </a:pPr>
                      <a:r>
                        <a:rPr lang="en-US" sz="1800" b="0" i="0" u="none" strike="noStrike" noProof="0" dirty="0">
                          <a:solidFill>
                            <a:schemeClr val="tx1">
                              <a:lumMod val="75000"/>
                              <a:lumOff val="25000"/>
                            </a:schemeClr>
                          </a:solidFill>
                          <a:latin typeface="Century Gothic"/>
                        </a:rPr>
                        <a:t>% Hispanic (ethnicity)</a:t>
                      </a:r>
                      <a:endParaRPr lang="en-US" sz="1800" dirty="0">
                        <a:solidFill>
                          <a:schemeClr val="tx1">
                            <a:lumMod val="75000"/>
                            <a:lumOff val="25000"/>
                          </a:schemeClr>
                        </a:solidFill>
                        <a:latin typeface="Century Gothic"/>
                      </a:endParaRPr>
                    </a:p>
                  </a:txBody>
                  <a:tcPr/>
                </a:tc>
                <a:tc>
                  <a:txBody>
                    <a:bodyPr/>
                    <a:lstStyle/>
                    <a:p>
                      <a:r>
                        <a:rPr lang="en-US" sz="1800" dirty="0">
                          <a:solidFill>
                            <a:schemeClr val="tx1">
                              <a:lumMod val="75000"/>
                              <a:lumOff val="25000"/>
                            </a:schemeClr>
                          </a:solidFill>
                          <a:latin typeface="Century Gothic"/>
                        </a:rPr>
                        <a:t>76%</a:t>
                      </a:r>
                    </a:p>
                  </a:txBody>
                  <a:tcPr/>
                </a:tc>
                <a:tc>
                  <a:txBody>
                    <a:bodyPr/>
                    <a:lstStyle/>
                    <a:p>
                      <a:r>
                        <a:rPr lang="en-US" sz="1800" dirty="0">
                          <a:solidFill>
                            <a:schemeClr val="tx1">
                              <a:lumMod val="75000"/>
                              <a:lumOff val="25000"/>
                            </a:schemeClr>
                          </a:solidFill>
                          <a:latin typeface="Century Gothic"/>
                        </a:rPr>
                        <a:t>70%</a:t>
                      </a:r>
                    </a:p>
                  </a:txBody>
                  <a:tcPr/>
                </a:tc>
                <a:extLst>
                  <a:ext uri="{0D108BD9-81ED-4DB2-BD59-A6C34878D82A}">
                    <a16:rowId xmlns:a16="http://schemas.microsoft.com/office/drawing/2014/main" val="2343344852"/>
                  </a:ext>
                </a:extLst>
              </a:tr>
              <a:tr h="370840">
                <a:tc>
                  <a:txBody>
                    <a:bodyPr/>
                    <a:lstStyle/>
                    <a:p>
                      <a:pPr lvl="0">
                        <a:buNone/>
                      </a:pPr>
                      <a:r>
                        <a:rPr lang="en-US" sz="1800" b="0" i="0" u="none" strike="noStrike" noProof="0" dirty="0">
                          <a:solidFill>
                            <a:schemeClr val="tx1">
                              <a:lumMod val="75000"/>
                              <a:lumOff val="25000"/>
                            </a:schemeClr>
                          </a:solidFill>
                          <a:latin typeface="Century Gothic"/>
                        </a:rPr>
                        <a:t>% Black population</a:t>
                      </a:r>
                      <a:endParaRPr lang="en-US" sz="1800" dirty="0">
                        <a:solidFill>
                          <a:schemeClr val="tx1">
                            <a:lumMod val="75000"/>
                            <a:lumOff val="25000"/>
                          </a:schemeClr>
                        </a:solidFill>
                        <a:latin typeface="Century Gothic"/>
                      </a:endParaRPr>
                    </a:p>
                  </a:txBody>
                  <a:tcPr/>
                </a:tc>
                <a:tc>
                  <a:txBody>
                    <a:bodyPr/>
                    <a:lstStyle/>
                    <a:p>
                      <a:r>
                        <a:rPr lang="en-US" sz="1800" dirty="0">
                          <a:solidFill>
                            <a:schemeClr val="tx1">
                              <a:lumMod val="75000"/>
                              <a:lumOff val="25000"/>
                            </a:schemeClr>
                          </a:solidFill>
                          <a:latin typeface="Century Gothic"/>
                        </a:rPr>
                        <a:t>7%</a:t>
                      </a:r>
                    </a:p>
                  </a:txBody>
                  <a:tcPr/>
                </a:tc>
                <a:tc>
                  <a:txBody>
                    <a:bodyPr/>
                    <a:lstStyle/>
                    <a:p>
                      <a:r>
                        <a:rPr lang="en-US" sz="1800" dirty="0">
                          <a:solidFill>
                            <a:schemeClr val="tx1">
                              <a:lumMod val="75000"/>
                              <a:lumOff val="25000"/>
                            </a:schemeClr>
                          </a:solidFill>
                          <a:latin typeface="Century Gothic"/>
                        </a:rPr>
                        <a:t>5%</a:t>
                      </a:r>
                    </a:p>
                  </a:txBody>
                  <a:tcPr/>
                </a:tc>
                <a:extLst>
                  <a:ext uri="{0D108BD9-81ED-4DB2-BD59-A6C34878D82A}">
                    <a16:rowId xmlns:a16="http://schemas.microsoft.com/office/drawing/2014/main" val="3022651310"/>
                  </a:ext>
                </a:extLst>
              </a:tr>
              <a:tr h="370840">
                <a:tc>
                  <a:txBody>
                    <a:bodyPr/>
                    <a:lstStyle/>
                    <a:p>
                      <a:pPr lvl="0">
                        <a:buNone/>
                      </a:pPr>
                      <a:r>
                        <a:rPr lang="en-US" sz="1800" b="0" i="0" u="none" strike="noStrike" noProof="0" dirty="0">
                          <a:solidFill>
                            <a:schemeClr val="tx1">
                              <a:lumMod val="75000"/>
                              <a:lumOff val="25000"/>
                            </a:schemeClr>
                          </a:solidFill>
                          <a:latin typeface="Century Gothic"/>
                        </a:rPr>
                        <a:t>% Foreign Born</a:t>
                      </a:r>
                      <a:endParaRPr lang="en-US" sz="1800" dirty="0">
                        <a:solidFill>
                          <a:schemeClr val="tx1">
                            <a:lumMod val="75000"/>
                            <a:lumOff val="25000"/>
                          </a:schemeClr>
                        </a:solidFill>
                        <a:latin typeface="Century Gothic"/>
                      </a:endParaRPr>
                    </a:p>
                  </a:txBody>
                  <a:tcPr/>
                </a:tc>
                <a:tc>
                  <a:txBody>
                    <a:bodyPr/>
                    <a:lstStyle/>
                    <a:p>
                      <a:r>
                        <a:rPr lang="en-US" sz="1800" dirty="0">
                          <a:solidFill>
                            <a:schemeClr val="tx1">
                              <a:lumMod val="75000"/>
                              <a:lumOff val="25000"/>
                            </a:schemeClr>
                          </a:solidFill>
                          <a:latin typeface="Century Gothic"/>
                        </a:rPr>
                        <a:t>29%</a:t>
                      </a:r>
                    </a:p>
                  </a:txBody>
                  <a:tcPr/>
                </a:tc>
                <a:tc>
                  <a:txBody>
                    <a:bodyPr/>
                    <a:lstStyle/>
                    <a:p>
                      <a:r>
                        <a:rPr lang="en-US" sz="1800" dirty="0">
                          <a:solidFill>
                            <a:schemeClr val="tx1">
                              <a:lumMod val="75000"/>
                              <a:lumOff val="25000"/>
                            </a:schemeClr>
                          </a:solidFill>
                          <a:latin typeface="Century Gothic"/>
                        </a:rPr>
                        <a:t>15%</a:t>
                      </a:r>
                    </a:p>
                  </a:txBody>
                  <a:tcPr/>
                </a:tc>
                <a:extLst>
                  <a:ext uri="{0D108BD9-81ED-4DB2-BD59-A6C34878D82A}">
                    <a16:rowId xmlns:a16="http://schemas.microsoft.com/office/drawing/2014/main" val="259939947"/>
                  </a:ext>
                </a:extLst>
              </a:tr>
              <a:tr h="370840">
                <a:tc>
                  <a:txBody>
                    <a:bodyPr/>
                    <a:lstStyle/>
                    <a:p>
                      <a:r>
                        <a:rPr lang="en-US" sz="1800" dirty="0">
                          <a:solidFill>
                            <a:schemeClr val="tx1">
                              <a:lumMod val="75000"/>
                              <a:lumOff val="25000"/>
                            </a:schemeClr>
                          </a:solidFill>
                          <a:latin typeface="Century Gothic"/>
                        </a:rPr>
                        <a:t>% Use public transportation</a:t>
                      </a:r>
                    </a:p>
                  </a:txBody>
                  <a:tcPr/>
                </a:tc>
                <a:tc>
                  <a:txBody>
                    <a:bodyPr/>
                    <a:lstStyle/>
                    <a:p>
                      <a:r>
                        <a:rPr lang="en-US" sz="2000" dirty="0">
                          <a:solidFill>
                            <a:schemeClr val="tx1">
                              <a:lumMod val="75000"/>
                              <a:lumOff val="25000"/>
                            </a:schemeClr>
                          </a:solidFill>
                          <a:latin typeface="Century Gothic"/>
                        </a:rPr>
                        <a:t>7%</a:t>
                      </a:r>
                    </a:p>
                  </a:txBody>
                  <a:tcPr/>
                </a:tc>
                <a:tc>
                  <a:txBody>
                    <a:bodyPr/>
                    <a:lstStyle/>
                    <a:p>
                      <a:r>
                        <a:rPr lang="en-US" sz="2000" dirty="0">
                          <a:solidFill>
                            <a:schemeClr val="tx1">
                              <a:lumMod val="75000"/>
                              <a:lumOff val="25000"/>
                            </a:schemeClr>
                          </a:solidFill>
                          <a:latin typeface="Century Gothic"/>
                        </a:rPr>
                        <a:t>2%</a:t>
                      </a:r>
                    </a:p>
                  </a:txBody>
                  <a:tcPr/>
                </a:tc>
                <a:extLst>
                  <a:ext uri="{0D108BD9-81ED-4DB2-BD59-A6C34878D82A}">
                    <a16:rowId xmlns:a16="http://schemas.microsoft.com/office/drawing/2014/main" val="955726956"/>
                  </a:ext>
                </a:extLst>
              </a:tr>
            </a:tbl>
          </a:graphicData>
        </a:graphic>
      </p:graphicFrame>
      <p:sp>
        <p:nvSpPr>
          <p:cNvPr id="4" name="TextBox 3">
            <a:extLst>
              <a:ext uri="{FF2B5EF4-FFF2-40B4-BE49-F238E27FC236}">
                <a16:creationId xmlns:a16="http://schemas.microsoft.com/office/drawing/2014/main" id="{C1753F0E-095D-4BC5-8E75-27DA0D794268}"/>
              </a:ext>
            </a:extLst>
          </p:cNvPr>
          <p:cNvSpPr txBox="1"/>
          <p:nvPr/>
        </p:nvSpPr>
        <p:spPr>
          <a:xfrm>
            <a:off x="-2733" y="6367674"/>
            <a:ext cx="54551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information reported by the Nature's Cooling Systems Project</a:t>
            </a:r>
            <a:endParaRPr lang="en-US" sz="1400" dirty="0">
              <a:solidFill>
                <a:schemeClr val="tx1">
                  <a:lumMod val="75000"/>
                  <a:lumOff val="25000"/>
                </a:schemeClr>
              </a:solidFill>
              <a:cs typeface="Calibri"/>
            </a:endParaRPr>
          </a:p>
        </p:txBody>
      </p:sp>
    </p:spTree>
    <p:extLst>
      <p:ext uri="{BB962C8B-B14F-4D97-AF65-F5344CB8AC3E}">
        <p14:creationId xmlns:p14="http://schemas.microsoft.com/office/powerpoint/2010/main" val="2435998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E49295-4774-4227-9068-67552D420A3B}"/>
              </a:ext>
            </a:extLst>
          </p:cNvPr>
          <p:cNvSpPr txBox="1"/>
          <p:nvPr/>
        </p:nvSpPr>
        <p:spPr>
          <a:xfrm>
            <a:off x="274809" y="259845"/>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Tree Cover and Temperature</a:t>
            </a:r>
          </a:p>
        </p:txBody>
      </p:sp>
      <p:sp>
        <p:nvSpPr>
          <p:cNvPr id="8" name="Rectangle 7">
            <a:extLst>
              <a:ext uri="{FF2B5EF4-FFF2-40B4-BE49-F238E27FC236}">
                <a16:creationId xmlns:a16="http://schemas.microsoft.com/office/drawing/2014/main" id="{151938C8-6968-4F2C-8F24-73C3014A6BF1}"/>
              </a:ext>
            </a:extLst>
          </p:cNvPr>
          <p:cNvSpPr/>
          <p:nvPr/>
        </p:nvSpPr>
        <p:spPr>
          <a:xfrm>
            <a:off x="266699" y="1270036"/>
            <a:ext cx="5063584" cy="147732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Regional tree coverage and NDVI</a:t>
            </a:r>
          </a:p>
          <a:p>
            <a:pPr marL="800100" lvl="1"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cs typeface="Calibri"/>
              </a:rPr>
              <a:t>Case study: Edison Eastlake neighborhood</a:t>
            </a:r>
          </a:p>
          <a:p>
            <a:pPr>
              <a:spcAft>
                <a:spcPts val="600"/>
              </a:spcAft>
              <a:buClr>
                <a:srgbClr val="5372B3"/>
              </a:buClr>
            </a:pPr>
            <a:endParaRPr lang="en-US" sz="2000" dirty="0">
              <a:solidFill>
                <a:schemeClr val="tx1">
                  <a:lumMod val="75000"/>
                  <a:lumOff val="25000"/>
                </a:schemeClr>
              </a:solidFill>
              <a:latin typeface="Century Gothic" panose="020F0302020204030204"/>
              <a:cs typeface="Calibri"/>
            </a:endParaRPr>
          </a:p>
        </p:txBody>
      </p:sp>
      <p:sp>
        <p:nvSpPr>
          <p:cNvPr id="887" name="TextBox 886">
            <a:extLst>
              <a:ext uri="{FF2B5EF4-FFF2-40B4-BE49-F238E27FC236}">
                <a16:creationId xmlns:a16="http://schemas.microsoft.com/office/drawing/2014/main" id="{8A73A82F-AB6C-4373-A94C-236C0390856A}"/>
              </a:ext>
            </a:extLst>
          </p:cNvPr>
          <p:cNvSpPr txBox="1"/>
          <p:nvPr/>
        </p:nvSpPr>
        <p:spPr>
          <a:xfrm>
            <a:off x="-2733" y="6367674"/>
            <a:ext cx="54551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information reported by the Nature's Cooling Systems Project</a:t>
            </a:r>
            <a:endParaRPr lang="en-US" sz="1400" dirty="0">
              <a:solidFill>
                <a:schemeClr val="tx1">
                  <a:lumMod val="75000"/>
                  <a:lumOff val="25000"/>
                </a:schemeClr>
              </a:solidFill>
              <a:cs typeface="Calibri"/>
            </a:endParaRPr>
          </a:p>
        </p:txBody>
      </p:sp>
      <p:grpSp>
        <p:nvGrpSpPr>
          <p:cNvPr id="4" name="Group 3">
            <a:extLst>
              <a:ext uri="{FF2B5EF4-FFF2-40B4-BE49-F238E27FC236}">
                <a16:creationId xmlns:a16="http://schemas.microsoft.com/office/drawing/2014/main" id="{FCFD6C71-338C-481B-9153-F54044F330E3}"/>
              </a:ext>
            </a:extLst>
          </p:cNvPr>
          <p:cNvGrpSpPr/>
          <p:nvPr/>
        </p:nvGrpSpPr>
        <p:grpSpPr>
          <a:xfrm>
            <a:off x="1773049" y="2271519"/>
            <a:ext cx="8697951" cy="4572000"/>
            <a:chOff x="2999680" y="1868715"/>
            <a:chExt cx="8697951" cy="4572000"/>
          </a:xfrm>
        </p:grpSpPr>
        <p:graphicFrame>
          <p:nvGraphicFramePr>
            <p:cNvPr id="55" name="Diagram 8">
              <a:extLst>
                <a:ext uri="{FF2B5EF4-FFF2-40B4-BE49-F238E27FC236}">
                  <a16:creationId xmlns:a16="http://schemas.microsoft.com/office/drawing/2014/main" id="{9D2DEF15-121C-4841-85CE-F15BE9EA5590}"/>
                </a:ext>
              </a:extLst>
            </p:cNvPr>
            <p:cNvGraphicFramePr/>
            <p:nvPr>
              <p:extLst>
                <p:ext uri="{D42A27DB-BD31-4B8C-83A1-F6EECF244321}">
                  <p14:modId xmlns:p14="http://schemas.microsoft.com/office/powerpoint/2010/main" val="1043699643"/>
                </p:ext>
              </p:extLst>
            </p:nvPr>
          </p:nvGraphicFramePr>
          <p:xfrm>
            <a:off x="6778171" y="1868715"/>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DAEA8529-5FDD-4DEA-B13D-EA379693FC1B}"/>
                </a:ext>
              </a:extLst>
            </p:cNvPr>
            <p:cNvGrpSpPr/>
            <p:nvPr/>
          </p:nvGrpSpPr>
          <p:grpSpPr>
            <a:xfrm>
              <a:off x="2999680" y="2330605"/>
              <a:ext cx="8697951" cy="3182433"/>
              <a:chOff x="2999680" y="2330605"/>
              <a:chExt cx="8697951" cy="3182433"/>
            </a:xfrm>
          </p:grpSpPr>
          <p:sp>
            <p:nvSpPr>
              <p:cNvPr id="603" name="TextBox 602">
                <a:extLst>
                  <a:ext uri="{FF2B5EF4-FFF2-40B4-BE49-F238E27FC236}">
                    <a16:creationId xmlns:a16="http://schemas.microsoft.com/office/drawing/2014/main" id="{0AAEDBD1-F8E0-4B24-A4E4-10D7F367B0FD}"/>
                  </a:ext>
                </a:extLst>
              </p:cNvPr>
              <p:cNvSpPr txBox="1"/>
              <p:nvPr/>
            </p:nvSpPr>
            <p:spPr>
              <a:xfrm>
                <a:off x="9231237" y="2494189"/>
                <a:ext cx="21166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Maricopa County Block Group Avg</a:t>
                </a:r>
                <a:endParaRPr lang="en-US" sz="1600" dirty="0">
                  <a:solidFill>
                    <a:schemeClr val="tx1">
                      <a:lumMod val="75000"/>
                      <a:lumOff val="25000"/>
                    </a:schemeClr>
                  </a:solidFill>
                  <a:cs typeface="Calibri"/>
                </a:endParaRPr>
              </a:p>
            </p:txBody>
          </p:sp>
          <p:sp>
            <p:nvSpPr>
              <p:cNvPr id="627" name="TextBox 626">
                <a:extLst>
                  <a:ext uri="{FF2B5EF4-FFF2-40B4-BE49-F238E27FC236}">
                    <a16:creationId xmlns:a16="http://schemas.microsoft.com/office/drawing/2014/main" id="{A4746D3C-BD52-463D-8581-BD2DF1ECE2CA}"/>
                  </a:ext>
                </a:extLst>
              </p:cNvPr>
              <p:cNvSpPr txBox="1"/>
              <p:nvPr/>
            </p:nvSpPr>
            <p:spPr>
              <a:xfrm>
                <a:off x="6780740" y="2494187"/>
                <a:ext cx="21045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cs typeface="Calibri"/>
                  </a:rPr>
                  <a:t>Edison Eastlake Block Group Avg</a:t>
                </a:r>
                <a:endParaRPr lang="en-US" dirty="0">
                  <a:solidFill>
                    <a:schemeClr val="tx1">
                      <a:lumMod val="75000"/>
                      <a:lumOff val="25000"/>
                    </a:schemeClr>
                  </a:solidFill>
                  <a:cs typeface="Calibri" panose="020F0502020204030204"/>
                </a:endParaRPr>
              </a:p>
            </p:txBody>
          </p:sp>
          <p:sp>
            <p:nvSpPr>
              <p:cNvPr id="629" name="TextBox 1">
                <a:extLst>
                  <a:ext uri="{FF2B5EF4-FFF2-40B4-BE49-F238E27FC236}">
                    <a16:creationId xmlns:a16="http://schemas.microsoft.com/office/drawing/2014/main" id="{2E156EF7-3CF8-46BC-AC8E-703CC8B09DBC}"/>
                  </a:ext>
                </a:extLst>
              </p:cNvPr>
              <p:cNvSpPr txBox="1"/>
              <p:nvPr/>
            </p:nvSpPr>
            <p:spPr>
              <a:xfrm>
                <a:off x="3009447" y="3263446"/>
                <a:ext cx="383177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cs typeface="Calibri"/>
                  </a:rPr>
                  <a:t>Nighttime Land Surface Temperature</a:t>
                </a:r>
                <a:endParaRPr lang="en-US" dirty="0">
                  <a:solidFill>
                    <a:schemeClr val="tx1">
                      <a:lumMod val="75000"/>
                      <a:lumOff val="25000"/>
                    </a:schemeClr>
                  </a:solidFill>
                </a:endParaRPr>
              </a:p>
            </p:txBody>
          </p:sp>
          <p:sp>
            <p:nvSpPr>
              <p:cNvPr id="630" name="TextBox 1">
                <a:extLst>
                  <a:ext uri="{FF2B5EF4-FFF2-40B4-BE49-F238E27FC236}">
                    <a16:creationId xmlns:a16="http://schemas.microsoft.com/office/drawing/2014/main" id="{2E156EF7-3CF8-46BC-AC8E-703CC8B09DBC}"/>
                  </a:ext>
                </a:extLst>
              </p:cNvPr>
              <p:cNvSpPr txBox="1"/>
              <p:nvPr/>
            </p:nvSpPr>
            <p:spPr>
              <a:xfrm>
                <a:off x="5167389" y="3986892"/>
                <a:ext cx="168365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cs typeface="Calibri"/>
                  </a:rPr>
                  <a:t>Tree Coverage</a:t>
                </a:r>
                <a:endParaRPr lang="en-US" dirty="0">
                  <a:solidFill>
                    <a:schemeClr val="tx1">
                      <a:lumMod val="75000"/>
                      <a:lumOff val="25000"/>
                    </a:schemeClr>
                  </a:solidFill>
                </a:endParaRPr>
              </a:p>
            </p:txBody>
          </p:sp>
          <p:sp>
            <p:nvSpPr>
              <p:cNvPr id="631" name="TextBox 1">
                <a:extLst>
                  <a:ext uri="{FF2B5EF4-FFF2-40B4-BE49-F238E27FC236}">
                    <a16:creationId xmlns:a16="http://schemas.microsoft.com/office/drawing/2014/main" id="{2E156EF7-3CF8-46BC-AC8E-703CC8B09DBC}"/>
                  </a:ext>
                </a:extLst>
              </p:cNvPr>
              <p:cNvSpPr txBox="1"/>
              <p:nvPr/>
            </p:nvSpPr>
            <p:spPr>
              <a:xfrm>
                <a:off x="6132740" y="4695824"/>
                <a:ext cx="71120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cs typeface="Calibri"/>
                  </a:rPr>
                  <a:t>NDVI</a:t>
                </a:r>
                <a:endParaRPr lang="en-US" dirty="0">
                  <a:solidFill>
                    <a:schemeClr val="tx1">
                      <a:lumMod val="75000"/>
                      <a:lumOff val="25000"/>
                    </a:schemeClr>
                  </a:solidFill>
                </a:endParaRPr>
              </a:p>
            </p:txBody>
          </p:sp>
          <p:sp>
            <p:nvSpPr>
              <p:cNvPr id="2" name="Rectangle 1">
                <a:extLst>
                  <a:ext uri="{FF2B5EF4-FFF2-40B4-BE49-F238E27FC236}">
                    <a16:creationId xmlns:a16="http://schemas.microsoft.com/office/drawing/2014/main" id="{0F7B76B7-588E-44AB-8C8B-E9523D9D26DE}"/>
                  </a:ext>
                </a:extLst>
              </p:cNvPr>
              <p:cNvSpPr/>
              <p:nvPr/>
            </p:nvSpPr>
            <p:spPr>
              <a:xfrm>
                <a:off x="2999680" y="2330605"/>
                <a:ext cx="8697951" cy="3182433"/>
              </a:xfrm>
              <a:prstGeom prst="rect">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58026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CD18B-5C7C-42C5-9248-45BFC957B03C}"/>
              </a:ext>
            </a:extLst>
          </p:cNvPr>
          <p:cNvSpPr txBox="1"/>
          <p:nvPr/>
        </p:nvSpPr>
        <p:spPr>
          <a:xfrm>
            <a:off x="274809" y="270992"/>
            <a:ext cx="747177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Urban Heat Solutions</a:t>
            </a:r>
          </a:p>
        </p:txBody>
      </p:sp>
      <p:sp>
        <p:nvSpPr>
          <p:cNvPr id="5" name="TextBox 4">
            <a:extLst>
              <a:ext uri="{FF2B5EF4-FFF2-40B4-BE49-F238E27FC236}">
                <a16:creationId xmlns:a16="http://schemas.microsoft.com/office/drawing/2014/main" id="{BFFB7A62-C948-43A3-9EA3-48CE6E551357}"/>
              </a:ext>
            </a:extLst>
          </p:cNvPr>
          <p:cNvSpPr txBox="1"/>
          <p:nvPr/>
        </p:nvSpPr>
        <p:spPr>
          <a:xfrm>
            <a:off x="-2733" y="6367674"/>
            <a:ext cx="54551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information reported by the Nature's Cooling Systems Project</a:t>
            </a:r>
            <a:endParaRPr lang="en-US" sz="1400" dirty="0">
              <a:solidFill>
                <a:schemeClr val="tx1">
                  <a:lumMod val="75000"/>
                  <a:lumOff val="25000"/>
                </a:schemeClr>
              </a:solidFill>
              <a:cs typeface="Calibri"/>
            </a:endParaRPr>
          </a:p>
        </p:txBody>
      </p:sp>
      <p:graphicFrame>
        <p:nvGraphicFramePr>
          <p:cNvPr id="6" name="Diagram 9">
            <a:extLst>
              <a:ext uri="{FF2B5EF4-FFF2-40B4-BE49-F238E27FC236}">
                <a16:creationId xmlns:a16="http://schemas.microsoft.com/office/drawing/2014/main" id="{5543823B-4F02-4EE9-9071-71F7EE514012}"/>
              </a:ext>
            </a:extLst>
          </p:cNvPr>
          <p:cNvGraphicFramePr/>
          <p:nvPr>
            <p:extLst>
              <p:ext uri="{D42A27DB-BD31-4B8C-83A1-F6EECF244321}">
                <p14:modId xmlns:p14="http://schemas.microsoft.com/office/powerpoint/2010/main" val="2578890241"/>
              </p:ext>
            </p:extLst>
          </p:nvPr>
        </p:nvGraphicFramePr>
        <p:xfrm>
          <a:off x="2416629" y="388259"/>
          <a:ext cx="7358741" cy="647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016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A09088-30FB-48CE-8641-1B73139CAB19}"/>
              </a:ext>
            </a:extLst>
          </p:cNvPr>
          <p:cNvSpPr txBox="1"/>
          <p:nvPr/>
        </p:nvSpPr>
        <p:spPr>
          <a:xfrm>
            <a:off x="283358" y="250436"/>
            <a:ext cx="1134735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5372B3"/>
                </a:solidFill>
                <a:latin typeface="Century Gothic"/>
              </a:rPr>
              <a:t>Community Concerns and City Plans</a:t>
            </a:r>
          </a:p>
        </p:txBody>
      </p:sp>
      <p:grpSp>
        <p:nvGrpSpPr>
          <p:cNvPr id="9" name="Group 8">
            <a:extLst>
              <a:ext uri="{FF2B5EF4-FFF2-40B4-BE49-F238E27FC236}">
                <a16:creationId xmlns:a16="http://schemas.microsoft.com/office/drawing/2014/main" id="{F3BC24CA-C491-40FB-8936-AF09433711C1}"/>
              </a:ext>
            </a:extLst>
          </p:cNvPr>
          <p:cNvGrpSpPr/>
          <p:nvPr/>
        </p:nvGrpSpPr>
        <p:grpSpPr>
          <a:xfrm>
            <a:off x="2884073" y="1107395"/>
            <a:ext cx="6423854" cy="5247808"/>
            <a:chOff x="2603961" y="1029338"/>
            <a:chExt cx="6423854" cy="5247808"/>
          </a:xfrm>
        </p:grpSpPr>
        <p:sp>
          <p:nvSpPr>
            <p:cNvPr id="2" name="Oval 1">
              <a:extLst>
                <a:ext uri="{FF2B5EF4-FFF2-40B4-BE49-F238E27FC236}">
                  <a16:creationId xmlns:a16="http://schemas.microsoft.com/office/drawing/2014/main" id="{1DF2DAD2-1240-4E06-BFBA-51F300C0795E}"/>
                </a:ext>
              </a:extLst>
            </p:cNvPr>
            <p:cNvSpPr/>
            <p:nvPr/>
          </p:nvSpPr>
          <p:spPr>
            <a:xfrm>
              <a:off x="5088368" y="3094411"/>
              <a:ext cx="1734398" cy="1478056"/>
            </a:xfrm>
            <a:prstGeom prst="ellipse">
              <a:avLst/>
            </a:prstGeom>
            <a:solidFill>
              <a:srgbClr val="4DAE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Century Gothic"/>
                  <a:ea typeface="Calibri"/>
                  <a:cs typeface="Calibri"/>
                </a:rPr>
                <a:t>Community Concerns</a:t>
              </a:r>
              <a:endParaRPr lang="en-US" sz="1400" b="1" dirty="0">
                <a:ea typeface="Calibri"/>
                <a:cs typeface="Calibri"/>
              </a:endParaRPr>
            </a:p>
          </p:txBody>
        </p:sp>
        <p:sp>
          <p:nvSpPr>
            <p:cNvPr id="11" name="Oval 10">
              <a:extLst>
                <a:ext uri="{FF2B5EF4-FFF2-40B4-BE49-F238E27FC236}">
                  <a16:creationId xmlns:a16="http://schemas.microsoft.com/office/drawing/2014/main" id="{672912B2-CBCD-4A94-B1FF-E6B46FB1B8AF}"/>
                </a:ext>
              </a:extLst>
            </p:cNvPr>
            <p:cNvSpPr/>
            <p:nvPr/>
          </p:nvSpPr>
          <p:spPr>
            <a:xfrm>
              <a:off x="7413688" y="2553341"/>
              <a:ext cx="1614127" cy="148010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400" b="1" dirty="0">
                  <a:latin typeface="Century Gothic"/>
                  <a:ea typeface="Calibri"/>
                  <a:cs typeface="Calibri"/>
                </a:rPr>
                <a:t>Tree Canopy Growth</a:t>
              </a:r>
            </a:p>
          </p:txBody>
        </p:sp>
        <p:sp>
          <p:nvSpPr>
            <p:cNvPr id="12" name="Oval 11">
              <a:extLst>
                <a:ext uri="{FF2B5EF4-FFF2-40B4-BE49-F238E27FC236}">
                  <a16:creationId xmlns:a16="http://schemas.microsoft.com/office/drawing/2014/main" id="{1BB68320-4F81-4D2B-9B17-D16D06E948ED}"/>
                </a:ext>
              </a:extLst>
            </p:cNvPr>
            <p:cNvSpPr/>
            <p:nvPr/>
          </p:nvSpPr>
          <p:spPr>
            <a:xfrm>
              <a:off x="6865472" y="4926966"/>
              <a:ext cx="1397291" cy="135018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400" b="1" dirty="0">
                  <a:latin typeface="Century Gothic"/>
                  <a:ea typeface="Calibri"/>
                  <a:cs typeface="Calibri"/>
                </a:rPr>
                <a:t>Heat-related Illness</a:t>
              </a:r>
            </a:p>
          </p:txBody>
        </p:sp>
        <p:sp>
          <p:nvSpPr>
            <p:cNvPr id="13" name="Oval 12">
              <a:extLst>
                <a:ext uri="{FF2B5EF4-FFF2-40B4-BE49-F238E27FC236}">
                  <a16:creationId xmlns:a16="http://schemas.microsoft.com/office/drawing/2014/main" id="{F60257A5-A024-4BB6-AC0E-B90A5FF5FAC7}"/>
                </a:ext>
              </a:extLst>
            </p:cNvPr>
            <p:cNvSpPr/>
            <p:nvPr/>
          </p:nvSpPr>
          <p:spPr>
            <a:xfrm>
              <a:off x="3393178" y="4862457"/>
              <a:ext cx="1441186" cy="135398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dirty="0">
                  <a:latin typeface="Century Gothic"/>
                  <a:ea typeface="Calibri"/>
                  <a:cs typeface="Calibri"/>
                </a:rPr>
                <a:t>Equity</a:t>
              </a:r>
            </a:p>
          </p:txBody>
        </p:sp>
        <p:sp>
          <p:nvSpPr>
            <p:cNvPr id="14" name="Oval 13">
              <a:extLst>
                <a:ext uri="{FF2B5EF4-FFF2-40B4-BE49-F238E27FC236}">
                  <a16:creationId xmlns:a16="http://schemas.microsoft.com/office/drawing/2014/main" id="{13848B46-27FD-42A4-81A4-9F32DB5973CB}"/>
                </a:ext>
              </a:extLst>
            </p:cNvPr>
            <p:cNvSpPr/>
            <p:nvPr/>
          </p:nvSpPr>
          <p:spPr>
            <a:xfrm>
              <a:off x="5026039" y="1029338"/>
              <a:ext cx="1884023" cy="15284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400" b="1" dirty="0">
                  <a:latin typeface="Century Gothic"/>
                  <a:ea typeface="Calibri"/>
                  <a:cs typeface="Calibri"/>
                </a:rPr>
                <a:t>Sustainable Infrastructure</a:t>
              </a:r>
            </a:p>
          </p:txBody>
        </p:sp>
        <p:pic>
          <p:nvPicPr>
            <p:cNvPr id="5" name="Graphic 5" descr="City outline">
              <a:extLst>
                <a:ext uri="{FF2B5EF4-FFF2-40B4-BE49-F238E27FC236}">
                  <a16:creationId xmlns:a16="http://schemas.microsoft.com/office/drawing/2014/main" id="{B5CD4454-BF72-4AD8-BCD1-89183789C2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8824" y="1713505"/>
              <a:ext cx="876944" cy="904743"/>
            </a:xfrm>
            <a:prstGeom prst="rect">
              <a:avLst/>
            </a:prstGeom>
          </p:spPr>
        </p:pic>
        <p:pic>
          <p:nvPicPr>
            <p:cNvPr id="6" name="Graphic 6" descr="High temperature outline">
              <a:extLst>
                <a:ext uri="{FF2B5EF4-FFF2-40B4-BE49-F238E27FC236}">
                  <a16:creationId xmlns:a16="http://schemas.microsoft.com/office/drawing/2014/main" id="{0FA0FF2E-2359-4C51-9A4B-0EC5F233A6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6151" y="5801639"/>
              <a:ext cx="459074" cy="444150"/>
            </a:xfrm>
            <a:prstGeom prst="rect">
              <a:avLst/>
            </a:prstGeom>
          </p:spPr>
        </p:pic>
        <p:pic>
          <p:nvPicPr>
            <p:cNvPr id="7" name="Graphic 7" descr="Deciduous tree outline">
              <a:extLst>
                <a:ext uri="{FF2B5EF4-FFF2-40B4-BE49-F238E27FC236}">
                  <a16:creationId xmlns:a16="http://schemas.microsoft.com/office/drawing/2014/main" id="{E8F2D559-2448-4DFA-AA5B-3A75CFCB21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0628" y="3478714"/>
              <a:ext cx="551543" cy="560614"/>
            </a:xfrm>
            <a:prstGeom prst="rect">
              <a:avLst/>
            </a:prstGeom>
          </p:spPr>
        </p:pic>
        <p:pic>
          <p:nvPicPr>
            <p:cNvPr id="8" name="Graphic 8" descr="Group of people with solid fill">
              <a:extLst>
                <a:ext uri="{FF2B5EF4-FFF2-40B4-BE49-F238E27FC236}">
                  <a16:creationId xmlns:a16="http://schemas.microsoft.com/office/drawing/2014/main" id="{DF499BE7-122A-432B-8AFD-6CD52BB5CC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4553" y="5350199"/>
              <a:ext cx="749359" cy="780376"/>
            </a:xfrm>
            <a:prstGeom prst="rect">
              <a:avLst/>
            </a:prstGeom>
          </p:spPr>
        </p:pic>
        <p:sp>
          <p:nvSpPr>
            <p:cNvPr id="32" name="Arrow: Left 31">
              <a:extLst>
                <a:ext uri="{FF2B5EF4-FFF2-40B4-BE49-F238E27FC236}">
                  <a16:creationId xmlns:a16="http://schemas.microsoft.com/office/drawing/2014/main" id="{AB1FE865-5477-4366-A3D3-FF13420E1F2D}"/>
                </a:ext>
              </a:extLst>
            </p:cNvPr>
            <p:cNvSpPr/>
            <p:nvPr/>
          </p:nvSpPr>
          <p:spPr>
            <a:xfrm rot="8400000">
              <a:off x="4617016" y="4636948"/>
              <a:ext cx="674797" cy="123491"/>
            </a:xfrm>
            <a:prstGeom prst="lef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Left 34">
              <a:extLst>
                <a:ext uri="{FF2B5EF4-FFF2-40B4-BE49-F238E27FC236}">
                  <a16:creationId xmlns:a16="http://schemas.microsoft.com/office/drawing/2014/main" id="{2F817378-26CE-4BC2-8B03-3C41A03701AF}"/>
                </a:ext>
              </a:extLst>
            </p:cNvPr>
            <p:cNvSpPr/>
            <p:nvPr/>
          </p:nvSpPr>
          <p:spPr>
            <a:xfrm rot="12480000">
              <a:off x="4363358" y="3419987"/>
              <a:ext cx="720153" cy="123491"/>
            </a:xfrm>
            <a:prstGeom prst="lef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Left 35">
              <a:extLst>
                <a:ext uri="{FF2B5EF4-FFF2-40B4-BE49-F238E27FC236}">
                  <a16:creationId xmlns:a16="http://schemas.microsoft.com/office/drawing/2014/main" id="{2E72FAC8-61EE-45B4-A15D-BD7771CAFF07}"/>
                </a:ext>
              </a:extLst>
            </p:cNvPr>
            <p:cNvSpPr/>
            <p:nvPr/>
          </p:nvSpPr>
          <p:spPr>
            <a:xfrm rot="20220000">
              <a:off x="6872581" y="3475337"/>
              <a:ext cx="529655" cy="132563"/>
            </a:xfrm>
            <a:prstGeom prst="lef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Arrow: Left 21">
              <a:extLst>
                <a:ext uri="{FF2B5EF4-FFF2-40B4-BE49-F238E27FC236}">
                  <a16:creationId xmlns:a16="http://schemas.microsoft.com/office/drawing/2014/main" id="{BA4FDB03-88A5-454E-A859-74D51B8DA24E}"/>
                </a:ext>
              </a:extLst>
            </p:cNvPr>
            <p:cNvSpPr/>
            <p:nvPr/>
          </p:nvSpPr>
          <p:spPr>
            <a:xfrm rot="2700000">
              <a:off x="6521809" y="4632347"/>
              <a:ext cx="706042" cy="137602"/>
            </a:xfrm>
            <a:prstGeom prst="lef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Oval 15">
              <a:extLst>
                <a:ext uri="{FF2B5EF4-FFF2-40B4-BE49-F238E27FC236}">
                  <a16:creationId xmlns:a16="http://schemas.microsoft.com/office/drawing/2014/main" id="{A30B5BFC-0334-4859-96B9-6B1F8FEB78FE}"/>
                </a:ext>
              </a:extLst>
            </p:cNvPr>
            <p:cNvSpPr/>
            <p:nvPr/>
          </p:nvSpPr>
          <p:spPr>
            <a:xfrm>
              <a:off x="2603961" y="2431316"/>
              <a:ext cx="1695186" cy="152633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400" b="1" dirty="0">
                  <a:latin typeface="Century Gothic"/>
                  <a:ea typeface="Calibri"/>
                  <a:cs typeface="Calibri"/>
                </a:rPr>
                <a:t>Accessible Public Transit</a:t>
              </a:r>
            </a:p>
          </p:txBody>
        </p:sp>
        <p:sp>
          <p:nvSpPr>
            <p:cNvPr id="17" name="Arrow: Left 16">
              <a:extLst>
                <a:ext uri="{FF2B5EF4-FFF2-40B4-BE49-F238E27FC236}">
                  <a16:creationId xmlns:a16="http://schemas.microsoft.com/office/drawing/2014/main" id="{BFD2E5E5-BE5B-453E-81FD-2D3DFB76B97C}"/>
                </a:ext>
              </a:extLst>
            </p:cNvPr>
            <p:cNvSpPr/>
            <p:nvPr/>
          </p:nvSpPr>
          <p:spPr>
            <a:xfrm rot="-5400000">
              <a:off x="5768881" y="2772703"/>
              <a:ext cx="379471" cy="119460"/>
            </a:xfrm>
            <a:prstGeom prst="lef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Graphic 8" descr="Bus outline">
              <a:extLst>
                <a:ext uri="{FF2B5EF4-FFF2-40B4-BE49-F238E27FC236}">
                  <a16:creationId xmlns:a16="http://schemas.microsoft.com/office/drawing/2014/main" id="{8359C49C-64DA-41C7-BB38-4A2FBDFA70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4371" y="3234871"/>
              <a:ext cx="823686" cy="814615"/>
            </a:xfrm>
            <a:prstGeom prst="rect">
              <a:avLst/>
            </a:prstGeom>
          </p:spPr>
        </p:pic>
      </p:grpSp>
    </p:spTree>
    <p:extLst>
      <p:ext uri="{BB962C8B-B14F-4D97-AF65-F5344CB8AC3E}">
        <p14:creationId xmlns:p14="http://schemas.microsoft.com/office/powerpoint/2010/main" val="556282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Ryan Hammock</DisplayName>
        <AccountId>9</AccountId>
        <AccountType/>
      </UserInfo>
      <UserInfo>
        <DisplayName>Haley Stuckmeyer</DisplayName>
        <AccountId>14</AccountId>
        <AccountType/>
      </UserInfo>
      <UserInfo>
        <DisplayName>Alison Bautista</DisplayName>
        <AccountId>17</AccountId>
        <AccountType/>
      </UserInfo>
      <UserInfo>
        <DisplayName>Benjamin Schafermeyer</DisplayName>
        <AccountId>16</AccountId>
        <AccountType/>
      </UserInfo>
      <UserInfo>
        <DisplayName>Gloria Liu</DisplayName>
        <AccountId>15</AccountId>
        <AccountType/>
      </UserInfo>
    </SharedWithUsers>
  </documentManagement>
</p:properties>
</file>

<file path=customXml/itemProps1.xml><?xml version="1.0" encoding="utf-8"?>
<ds:datastoreItem xmlns:ds="http://schemas.openxmlformats.org/officeDocument/2006/customXml" ds:itemID="{BB5D5A01-DAFE-4F55-8606-8C6460F42045}">
  <ds:schemaRefs>
    <ds:schemaRef ds:uri="http://schemas.microsoft.com/sharepoint/v3/contenttype/forms"/>
  </ds:schemaRefs>
</ds:datastoreItem>
</file>

<file path=customXml/itemProps2.xml><?xml version="1.0" encoding="utf-8"?>
<ds:datastoreItem xmlns:ds="http://schemas.openxmlformats.org/officeDocument/2006/customXml" ds:itemID="{DF84C1EA-D3E2-457B-9B74-8D14C49216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767F98-8094-47DB-AFAD-821F38AF2D23}">
  <ds:schemaRefs>
    <ds:schemaRef ds:uri="21e6a8e8-1dff-48a6-ab9b-8d556c6946c0"/>
    <ds:schemaRef ds:uri="5e4cb05f-5564-46d5-839e-7dc1c32b07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1744c8b-d3e6-4c75-9dea-00e5f912a844"/>
  </ds:schemaRefs>
</ds:datastoreItem>
</file>

<file path=docProps/app.xml><?xml version="1.0" encoding="utf-8"?>
<Properties xmlns="http://schemas.openxmlformats.org/officeDocument/2006/extended-properties" xmlns:vt="http://schemas.openxmlformats.org/officeDocument/2006/docPropsVTypes">
  <TotalTime>81</TotalTime>
  <Words>8219</Words>
  <Application>Microsoft Office PowerPoint</Application>
  <PresentationFormat>Widescreen</PresentationFormat>
  <Paragraphs>785</Paragraphs>
  <Slides>41</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Arial,Sans-Serif</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1453</cp:revision>
  <dcterms:created xsi:type="dcterms:W3CDTF">2019-11-12T17:46:59Z</dcterms:created>
  <dcterms:modified xsi:type="dcterms:W3CDTF">2022-03-23T19:06:41Z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xd_ProgID">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Order">
    <vt:lpwstr>37000.0000000000</vt:lpwstr>
  </property>
</Properties>
</file>