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976800" cy="3017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81" autoAdjust="0"/>
    <p:restoredTop sz="94660"/>
  </p:normalViewPr>
  <p:slideViewPr>
    <p:cSldViewPr snapToGrid="0">
      <p:cViewPr>
        <p:scale>
          <a:sx n="100" d="100"/>
          <a:sy n="100" d="100"/>
        </p:scale>
        <p:origin x="-13734" y="-5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23260" y="4938397"/>
            <a:ext cx="36530280" cy="10505440"/>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372100" y="15848967"/>
            <a:ext cx="32232600" cy="7285353"/>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367BD8-8110-4269-AE5E-91A853AF41D6}"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E2199-0D76-407C-9447-8117458AF5B6}" type="slidenum">
              <a:rPr lang="en-US" smtClean="0"/>
              <a:t>‹#›</a:t>
            </a:fld>
            <a:endParaRPr lang="en-US"/>
          </a:p>
        </p:txBody>
      </p:sp>
    </p:spTree>
    <p:extLst>
      <p:ext uri="{BB962C8B-B14F-4D97-AF65-F5344CB8AC3E}">
        <p14:creationId xmlns:p14="http://schemas.microsoft.com/office/powerpoint/2010/main" val="93568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367BD8-8110-4269-AE5E-91A853AF41D6}"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E2199-0D76-407C-9447-8117458AF5B6}" type="slidenum">
              <a:rPr lang="en-US" smtClean="0"/>
              <a:t>‹#›</a:t>
            </a:fld>
            <a:endParaRPr lang="en-US"/>
          </a:p>
        </p:txBody>
      </p:sp>
    </p:spTree>
    <p:extLst>
      <p:ext uri="{BB962C8B-B14F-4D97-AF65-F5344CB8AC3E}">
        <p14:creationId xmlns:p14="http://schemas.microsoft.com/office/powerpoint/2010/main" val="281192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755275" y="1606550"/>
            <a:ext cx="9266873" cy="2557208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54657" y="1606550"/>
            <a:ext cx="27263408" cy="255720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367BD8-8110-4269-AE5E-91A853AF41D6}"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E2199-0D76-407C-9447-8117458AF5B6}" type="slidenum">
              <a:rPr lang="en-US" smtClean="0"/>
              <a:t>‹#›</a:t>
            </a:fld>
            <a:endParaRPr lang="en-US"/>
          </a:p>
        </p:txBody>
      </p:sp>
    </p:spTree>
    <p:extLst>
      <p:ext uri="{BB962C8B-B14F-4D97-AF65-F5344CB8AC3E}">
        <p14:creationId xmlns:p14="http://schemas.microsoft.com/office/powerpoint/2010/main" val="187637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367BD8-8110-4269-AE5E-91A853AF41D6}"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E2199-0D76-407C-9447-8117458AF5B6}" type="slidenum">
              <a:rPr lang="en-US" smtClean="0"/>
              <a:t>‹#›</a:t>
            </a:fld>
            <a:endParaRPr lang="en-US"/>
          </a:p>
        </p:txBody>
      </p:sp>
    </p:spTree>
    <p:extLst>
      <p:ext uri="{BB962C8B-B14F-4D97-AF65-F5344CB8AC3E}">
        <p14:creationId xmlns:p14="http://schemas.microsoft.com/office/powerpoint/2010/main" val="18709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32274" y="7522854"/>
            <a:ext cx="37067490" cy="12552043"/>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932274" y="20193644"/>
            <a:ext cx="37067490" cy="6600823"/>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367BD8-8110-4269-AE5E-91A853AF41D6}"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E2199-0D76-407C-9447-8117458AF5B6}" type="slidenum">
              <a:rPr lang="en-US" smtClean="0"/>
              <a:t>‹#›</a:t>
            </a:fld>
            <a:endParaRPr lang="en-US"/>
          </a:p>
        </p:txBody>
      </p:sp>
    </p:spTree>
    <p:extLst>
      <p:ext uri="{BB962C8B-B14F-4D97-AF65-F5344CB8AC3E}">
        <p14:creationId xmlns:p14="http://schemas.microsoft.com/office/powerpoint/2010/main" val="105419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54655" y="8032750"/>
            <a:ext cx="18265140" cy="1914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757005" y="8032750"/>
            <a:ext cx="18265140" cy="1914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367BD8-8110-4269-AE5E-91A853AF41D6}"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E2199-0D76-407C-9447-8117458AF5B6}" type="slidenum">
              <a:rPr lang="en-US" smtClean="0"/>
              <a:t>‹#›</a:t>
            </a:fld>
            <a:endParaRPr lang="en-US"/>
          </a:p>
        </p:txBody>
      </p:sp>
    </p:spTree>
    <p:extLst>
      <p:ext uri="{BB962C8B-B14F-4D97-AF65-F5344CB8AC3E}">
        <p14:creationId xmlns:p14="http://schemas.microsoft.com/office/powerpoint/2010/main" val="242057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60253" y="1606557"/>
            <a:ext cx="37067490" cy="58324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60257" y="7397117"/>
            <a:ext cx="18181198" cy="3625213"/>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4" name="Content Placeholder 3"/>
          <p:cNvSpPr>
            <a:spLocks noGrp="1"/>
          </p:cNvSpPr>
          <p:nvPr>
            <p:ph sz="half" idx="2"/>
          </p:nvPr>
        </p:nvSpPr>
        <p:spPr>
          <a:xfrm>
            <a:off x="2960257" y="11022330"/>
            <a:ext cx="18181198" cy="1621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757007" y="7397117"/>
            <a:ext cx="18270738" cy="3625213"/>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6" name="Content Placeholder 5"/>
          <p:cNvSpPr>
            <a:spLocks noGrp="1"/>
          </p:cNvSpPr>
          <p:nvPr>
            <p:ph sz="quarter" idx="4"/>
          </p:nvPr>
        </p:nvSpPr>
        <p:spPr>
          <a:xfrm>
            <a:off x="21757007" y="11022330"/>
            <a:ext cx="18270738" cy="1621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367BD8-8110-4269-AE5E-91A853AF41D6}" type="datetimeFigureOut">
              <a:rPr lang="en-US" smtClean="0"/>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E2199-0D76-407C-9447-8117458AF5B6}" type="slidenum">
              <a:rPr lang="en-US" smtClean="0"/>
              <a:t>‹#›</a:t>
            </a:fld>
            <a:endParaRPr lang="en-US"/>
          </a:p>
        </p:txBody>
      </p:sp>
    </p:spTree>
    <p:extLst>
      <p:ext uri="{BB962C8B-B14F-4D97-AF65-F5344CB8AC3E}">
        <p14:creationId xmlns:p14="http://schemas.microsoft.com/office/powerpoint/2010/main" val="219883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367BD8-8110-4269-AE5E-91A853AF41D6}"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E2199-0D76-407C-9447-8117458AF5B6}" type="slidenum">
              <a:rPr lang="en-US" smtClean="0"/>
              <a:t>‹#›</a:t>
            </a:fld>
            <a:endParaRPr lang="en-US"/>
          </a:p>
        </p:txBody>
      </p:sp>
    </p:spTree>
    <p:extLst>
      <p:ext uri="{BB962C8B-B14F-4D97-AF65-F5344CB8AC3E}">
        <p14:creationId xmlns:p14="http://schemas.microsoft.com/office/powerpoint/2010/main" val="308199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67BD8-8110-4269-AE5E-91A853AF41D6}" type="datetimeFigureOut">
              <a:rPr lang="en-US" smtClean="0"/>
              <a:t>3/22/2022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E2199-0D76-407C-9447-8117458AF5B6}" type="slidenum">
              <a:rPr lang="en-US" smtClean="0"/>
              <a:t>‹#›</a:t>
            </a:fld>
            <a:endParaRPr lang="en-US"/>
          </a:p>
        </p:txBody>
      </p:sp>
    </p:spTree>
    <p:extLst>
      <p:ext uri="{BB962C8B-B14F-4D97-AF65-F5344CB8AC3E}">
        <p14:creationId xmlns:p14="http://schemas.microsoft.com/office/powerpoint/2010/main" val="2480844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60253" y="2011680"/>
            <a:ext cx="13861137" cy="704088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8270738" y="4344677"/>
            <a:ext cx="21757005" cy="2144395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60253" y="9052560"/>
            <a:ext cx="13861137" cy="16770987"/>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0C367BD8-8110-4269-AE5E-91A853AF41D6}"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E2199-0D76-407C-9447-8117458AF5B6}" type="slidenum">
              <a:rPr lang="en-US" smtClean="0"/>
              <a:t>‹#›</a:t>
            </a:fld>
            <a:endParaRPr lang="en-US"/>
          </a:p>
        </p:txBody>
      </p:sp>
    </p:spTree>
    <p:extLst>
      <p:ext uri="{BB962C8B-B14F-4D97-AF65-F5344CB8AC3E}">
        <p14:creationId xmlns:p14="http://schemas.microsoft.com/office/powerpoint/2010/main" val="825170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60253" y="2011680"/>
            <a:ext cx="13861137" cy="704088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270738" y="4344677"/>
            <a:ext cx="21757005" cy="2144395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960253" y="9052560"/>
            <a:ext cx="13861137" cy="16770987"/>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0C367BD8-8110-4269-AE5E-91A853AF41D6}"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E2199-0D76-407C-9447-8117458AF5B6}" type="slidenum">
              <a:rPr lang="en-US" smtClean="0"/>
              <a:t>‹#›</a:t>
            </a:fld>
            <a:endParaRPr lang="en-US"/>
          </a:p>
        </p:txBody>
      </p:sp>
    </p:spTree>
    <p:extLst>
      <p:ext uri="{BB962C8B-B14F-4D97-AF65-F5344CB8AC3E}">
        <p14:creationId xmlns:p14="http://schemas.microsoft.com/office/powerpoint/2010/main" val="1081781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54655" y="1606557"/>
            <a:ext cx="37067490" cy="58324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54655" y="8032750"/>
            <a:ext cx="37067490" cy="191458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54655" y="27967947"/>
            <a:ext cx="9669780" cy="1606550"/>
          </a:xfrm>
          <a:prstGeom prst="rect">
            <a:avLst/>
          </a:prstGeom>
        </p:spPr>
        <p:txBody>
          <a:bodyPr vert="horz" lIns="91440" tIns="45720" rIns="91440" bIns="45720" rtlCol="0" anchor="ctr"/>
          <a:lstStyle>
            <a:lvl1pPr algn="l">
              <a:defRPr sz="5280">
                <a:solidFill>
                  <a:schemeClr val="tx1">
                    <a:tint val="75000"/>
                  </a:schemeClr>
                </a:solidFill>
              </a:defRPr>
            </a:lvl1pPr>
          </a:lstStyle>
          <a:p>
            <a:fld id="{0C367BD8-8110-4269-AE5E-91A853AF41D6}" type="datetimeFigureOut">
              <a:rPr lang="en-US" smtClean="0"/>
              <a:t>3/22/2022</a:t>
            </a:fld>
            <a:endParaRPr lang="en-US"/>
          </a:p>
        </p:txBody>
      </p:sp>
      <p:sp>
        <p:nvSpPr>
          <p:cNvPr id="5" name="Footer Placeholder 4"/>
          <p:cNvSpPr>
            <a:spLocks noGrp="1"/>
          </p:cNvSpPr>
          <p:nvPr>
            <p:ph type="ftr" sz="quarter" idx="3"/>
          </p:nvPr>
        </p:nvSpPr>
        <p:spPr>
          <a:xfrm>
            <a:off x="14236065" y="27967947"/>
            <a:ext cx="14504670" cy="160655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352365" y="27967947"/>
            <a:ext cx="9669780" cy="1606550"/>
          </a:xfrm>
          <a:prstGeom prst="rect">
            <a:avLst/>
          </a:prstGeom>
        </p:spPr>
        <p:txBody>
          <a:bodyPr vert="horz" lIns="91440" tIns="45720" rIns="91440" bIns="45720" rtlCol="0" anchor="ctr"/>
          <a:lstStyle>
            <a:lvl1pPr algn="r">
              <a:defRPr sz="5280">
                <a:solidFill>
                  <a:schemeClr val="tx1">
                    <a:tint val="75000"/>
                  </a:schemeClr>
                </a:solidFill>
              </a:defRPr>
            </a:lvl1pPr>
          </a:lstStyle>
          <a:p>
            <a:fld id="{298E2199-0D76-407C-9447-8117458AF5B6}" type="slidenum">
              <a:rPr lang="en-US" smtClean="0"/>
              <a:t>‹#›</a:t>
            </a:fld>
            <a:endParaRPr lang="en-US"/>
          </a:p>
        </p:txBody>
      </p:sp>
    </p:spTree>
    <p:extLst>
      <p:ext uri="{BB962C8B-B14F-4D97-AF65-F5344CB8AC3E}">
        <p14:creationId xmlns:p14="http://schemas.microsoft.com/office/powerpoint/2010/main" val="467356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24" Type="http://schemas.openxmlformats.org/officeDocument/2006/relationships/image" Target="../media/image23.jpe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4" descr="No photo description available.">
            <a:extLst>
              <a:ext uri="{FF2B5EF4-FFF2-40B4-BE49-F238E27FC236}">
                <a16:creationId xmlns:a16="http://schemas.microsoft.com/office/drawing/2014/main" id="{FF85C34E-A769-4878-A1DA-10A0D0D46F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32896" y="1606362"/>
            <a:ext cx="916891" cy="9168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F9E8667-8FD1-4C5B-9875-D2E880B2E351}"/>
              </a:ext>
            </a:extLst>
          </p:cNvPr>
          <p:cNvPicPr>
            <a:picLocks noChangeAspect="1"/>
          </p:cNvPicPr>
          <p:nvPr/>
        </p:nvPicPr>
        <p:blipFill>
          <a:blip r:embed="rId3"/>
          <a:stretch>
            <a:fillRect/>
          </a:stretch>
        </p:blipFill>
        <p:spPr>
          <a:xfrm>
            <a:off x="37770699" y="41411"/>
            <a:ext cx="1423285" cy="1443331"/>
          </a:xfrm>
          <a:prstGeom prst="rect">
            <a:avLst/>
          </a:prstGeom>
        </p:spPr>
      </p:pic>
      <p:sp>
        <p:nvSpPr>
          <p:cNvPr id="10" name="Subtitle 2">
            <a:extLst>
              <a:ext uri="{FF2B5EF4-FFF2-40B4-BE49-F238E27FC236}">
                <a16:creationId xmlns:a16="http://schemas.microsoft.com/office/drawing/2014/main" id="{3CF0DA7E-0DEC-4F23-B739-95C0EF59742E}"/>
              </a:ext>
            </a:extLst>
          </p:cNvPr>
          <p:cNvSpPr txBox="1">
            <a:spLocks/>
          </p:cNvSpPr>
          <p:nvPr/>
        </p:nvSpPr>
        <p:spPr>
          <a:xfrm>
            <a:off x="19077366" y="21251119"/>
            <a:ext cx="16358473" cy="8706938"/>
          </a:xfrm>
          <a:prstGeom prst="rect">
            <a:avLst/>
          </a:prstGeom>
          <a:noFill/>
          <a:ln w="127000">
            <a:solidFill>
              <a:schemeClr val="tx1">
                <a:lumMod val="75000"/>
                <a:lumOff val="25000"/>
              </a:schemeClr>
            </a:solidFill>
          </a:ln>
        </p:spPr>
        <p:txBody>
          <a:bodyPr vert="horz" lIns="91441" tIns="45720" rIns="91441" bIns="45720" rtlCol="0">
            <a:normAutofit/>
          </a:bodyPr>
          <a:lstStyle>
            <a:lvl1pPr marL="0" indent="0" algn="ctr" defTabSz="2263140" rtl="0" eaLnBrk="1" latinLnBrk="0" hangingPunct="1">
              <a:lnSpc>
                <a:spcPct val="90000"/>
              </a:lnSpc>
              <a:spcBef>
                <a:spcPts val="2475"/>
              </a:spcBef>
              <a:buFont typeface="Arial" panose="020B0604020202020204" pitchFamily="34" charset="0"/>
              <a:buNone/>
              <a:defRPr sz="5940" kern="1200">
                <a:solidFill>
                  <a:schemeClr val="tx1"/>
                </a:solidFill>
                <a:latin typeface="+mn-lt"/>
                <a:ea typeface="+mn-ea"/>
                <a:cs typeface="+mn-cs"/>
              </a:defRPr>
            </a:lvl1pPr>
            <a:lvl2pPr marL="1131570" indent="0" algn="ctr" defTabSz="2263140" rtl="0" eaLnBrk="1" latinLnBrk="0" hangingPunct="1">
              <a:lnSpc>
                <a:spcPct val="90000"/>
              </a:lnSpc>
              <a:spcBef>
                <a:spcPts val="1238"/>
              </a:spcBef>
              <a:buFont typeface="Arial" panose="020B0604020202020204" pitchFamily="34" charset="0"/>
              <a:buNone/>
              <a:defRPr sz="4950" kern="1200">
                <a:solidFill>
                  <a:schemeClr val="tx1"/>
                </a:solidFill>
                <a:latin typeface="+mn-lt"/>
                <a:ea typeface="+mn-ea"/>
                <a:cs typeface="+mn-cs"/>
              </a:defRPr>
            </a:lvl2pPr>
            <a:lvl3pPr marL="2263140" indent="0" algn="ctr" defTabSz="2263140" rtl="0" eaLnBrk="1" latinLnBrk="0" hangingPunct="1">
              <a:lnSpc>
                <a:spcPct val="90000"/>
              </a:lnSpc>
              <a:spcBef>
                <a:spcPts val="1238"/>
              </a:spcBef>
              <a:buFont typeface="Arial" panose="020B0604020202020204" pitchFamily="34" charset="0"/>
              <a:buNone/>
              <a:defRPr sz="4455" kern="1200">
                <a:solidFill>
                  <a:schemeClr val="tx1"/>
                </a:solidFill>
                <a:latin typeface="+mn-lt"/>
                <a:ea typeface="+mn-ea"/>
                <a:cs typeface="+mn-cs"/>
              </a:defRPr>
            </a:lvl3pPr>
            <a:lvl4pPr marL="339471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4pPr>
            <a:lvl5pPr marL="452628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5pPr>
            <a:lvl6pPr marL="565785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6pPr>
            <a:lvl7pPr marL="678942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7pPr>
            <a:lvl8pPr marL="792099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8pPr>
            <a:lvl9pPr marL="905256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9pPr>
          </a:lstStyle>
          <a:p>
            <a:r>
              <a:rPr lang="en-US" sz="5500">
                <a:solidFill>
                  <a:schemeClr val="tx1">
                    <a:lumMod val="65000"/>
                    <a:lumOff val="35000"/>
                  </a:schemeClr>
                </a:solidFill>
              </a:rPr>
              <a:t>µ-SPEC &amp; READOUT</a:t>
            </a:r>
            <a:endParaRPr lang="en-US" sz="5500" dirty="0">
              <a:solidFill>
                <a:schemeClr val="tx1">
                  <a:lumMod val="65000"/>
                  <a:lumOff val="35000"/>
                </a:schemeClr>
              </a:solidFill>
            </a:endParaRPr>
          </a:p>
        </p:txBody>
      </p:sp>
      <p:pic>
        <p:nvPicPr>
          <p:cNvPr id="83" name="Picture 2">
            <a:extLst>
              <a:ext uri="{FF2B5EF4-FFF2-40B4-BE49-F238E27FC236}">
                <a16:creationId xmlns:a16="http://schemas.microsoft.com/office/drawing/2014/main" id="{7B4AC004-33CD-4789-B8C4-BCDEE3152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26727" y="3397759"/>
            <a:ext cx="5314509" cy="55509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0B428A4-1AF3-4878-AE69-DBF446A16E15}"/>
              </a:ext>
            </a:extLst>
          </p:cNvPr>
          <p:cNvSpPr txBox="1"/>
          <p:nvPr/>
        </p:nvSpPr>
        <p:spPr>
          <a:xfrm>
            <a:off x="27481777" y="21781920"/>
            <a:ext cx="8077620" cy="8279190"/>
          </a:xfrm>
          <a:prstGeom prst="rect">
            <a:avLst/>
          </a:prstGeom>
          <a:noFill/>
        </p:spPr>
        <p:txBody>
          <a:bodyPr wrap="square" rtlCol="0">
            <a:spAutoFit/>
          </a:bodyPr>
          <a:lstStyle/>
          <a:p>
            <a:pPr marL="285730" indent="-285730">
              <a:buFont typeface="Arial" panose="020B0604020202020204" pitchFamily="34" charset="0"/>
              <a:buChar char="•"/>
            </a:pPr>
            <a:r>
              <a:rPr lang="en-US" sz="2800" dirty="0">
                <a:solidFill>
                  <a:prstClr val="black"/>
                </a:solidFill>
              </a:rPr>
              <a:t>MKID, a superconducting Microwave Kinetic Inductance Detector alleviates multiplexing and ultra-low sensitivity. This is implemented by using a thin film Al in a microstrip half-wave resonator design with a Nb ground plane. </a:t>
            </a:r>
          </a:p>
          <a:p>
            <a:endParaRPr lang="en-US" sz="2800" dirty="0">
              <a:solidFill>
                <a:prstClr val="black"/>
              </a:solidFill>
            </a:endParaRPr>
          </a:p>
          <a:p>
            <a:pPr marL="285730" indent="-285730">
              <a:buFont typeface="Arial" panose="020B0604020202020204" pitchFamily="34" charset="0"/>
              <a:buChar char="•"/>
            </a:pPr>
            <a:endParaRPr lang="en-US" sz="2800" dirty="0">
              <a:solidFill>
                <a:prstClr val="black"/>
              </a:solidFill>
            </a:endParaRPr>
          </a:p>
          <a:p>
            <a:pPr marL="285730" indent="-285730">
              <a:buFont typeface="Arial" panose="020B0604020202020204" pitchFamily="34" charset="0"/>
              <a:buChar char="•"/>
            </a:pPr>
            <a:endParaRPr lang="en-US" sz="2800" dirty="0">
              <a:solidFill>
                <a:prstClr val="black"/>
              </a:solidFill>
            </a:endParaRPr>
          </a:p>
          <a:p>
            <a:pPr lvl="0"/>
            <a:endParaRPr lang="en-US" sz="2800" dirty="0">
              <a:solidFill>
                <a:prstClr val="black"/>
              </a:solidFill>
            </a:endParaRPr>
          </a:p>
          <a:p>
            <a:pPr lvl="0"/>
            <a:endParaRPr lang="en-US" sz="2800" dirty="0">
              <a:solidFill>
                <a:prstClr val="black"/>
              </a:solidFill>
            </a:endParaRPr>
          </a:p>
          <a:p>
            <a:pPr lvl="0"/>
            <a:endParaRPr lang="en-US" sz="2800" dirty="0">
              <a:solidFill>
                <a:prstClr val="black"/>
              </a:solidFill>
            </a:endParaRPr>
          </a:p>
          <a:p>
            <a:pPr marL="285730" indent="-285730">
              <a:buFont typeface="Arial" panose="020B0604020202020204" pitchFamily="34" charset="0"/>
              <a:buChar char="•"/>
            </a:pPr>
            <a:r>
              <a:rPr lang="en-US" sz="2800" b="1" dirty="0">
                <a:solidFill>
                  <a:prstClr val="black"/>
                </a:solidFill>
              </a:rPr>
              <a:t>Heritage: </a:t>
            </a:r>
            <a:r>
              <a:rPr lang="en-US" sz="2800" dirty="0"/>
              <a:t>R=64 µ-Spec prototype demonstration [2]. Demonstration of Coplanar Waveguide (CPW) resonators of 10-25 nm thick Al with Q</a:t>
            </a:r>
            <a:r>
              <a:rPr lang="en-US" sz="2800" baseline="-25000" dirty="0"/>
              <a:t>int</a:t>
            </a:r>
            <a:r>
              <a:rPr lang="en-US" sz="2800" dirty="0"/>
              <a:t>≥1x10</a:t>
            </a:r>
            <a:r>
              <a:rPr lang="en-US" sz="2800" baseline="30000" dirty="0"/>
              <a:t>6</a:t>
            </a:r>
            <a:r>
              <a:rPr lang="en-US" sz="2800" dirty="0"/>
              <a:t> [3] </a:t>
            </a:r>
          </a:p>
          <a:p>
            <a:r>
              <a:rPr lang="en-US" sz="2800" dirty="0"/>
              <a:t>    and Nb with Q</a:t>
            </a:r>
            <a:r>
              <a:rPr lang="en-US" sz="2800" baseline="-25000" dirty="0"/>
              <a:t>int</a:t>
            </a:r>
            <a:r>
              <a:rPr lang="en-US" sz="2800" dirty="0"/>
              <a:t>≥5x10</a:t>
            </a:r>
            <a:r>
              <a:rPr lang="en-US" sz="2800" baseline="30000" dirty="0"/>
              <a:t>5</a:t>
            </a:r>
            <a:r>
              <a:rPr lang="en-US" sz="2800" dirty="0"/>
              <a:t> [4]. </a:t>
            </a:r>
          </a:p>
          <a:p>
            <a:pPr marL="285730" indent="-285730">
              <a:buFont typeface="Arial" panose="020B0604020202020204" pitchFamily="34" charset="0"/>
              <a:buChar char="•"/>
            </a:pPr>
            <a:r>
              <a:rPr lang="en-US" sz="2800" b="1" dirty="0"/>
              <a:t>Readout</a:t>
            </a:r>
            <a:r>
              <a:rPr lang="en-US" sz="2800" dirty="0"/>
              <a:t>: EXCLAIM uses a Zynq </a:t>
            </a:r>
            <a:r>
              <a:rPr lang="en-US" sz="2800" dirty="0" err="1"/>
              <a:t>UltraScale</a:t>
            </a:r>
            <a:r>
              <a:rPr lang="en-US" sz="2800" dirty="0"/>
              <a:t> </a:t>
            </a:r>
            <a:r>
              <a:rPr lang="en-US" sz="2800" dirty="0" err="1"/>
              <a:t>RFSoC</a:t>
            </a:r>
            <a:r>
              <a:rPr lang="en-US" sz="2800" dirty="0"/>
              <a:t> derived readout system developed by ASU [5],the most mature MKID readout system for balloon platforms.</a:t>
            </a:r>
            <a:endParaRPr lang="en-US" dirty="0"/>
          </a:p>
        </p:txBody>
      </p:sp>
      <p:sp>
        <p:nvSpPr>
          <p:cNvPr id="5" name="Subtitle 2">
            <a:extLst>
              <a:ext uri="{FF2B5EF4-FFF2-40B4-BE49-F238E27FC236}">
                <a16:creationId xmlns:a16="http://schemas.microsoft.com/office/drawing/2014/main" id="{E470FE74-D81A-410B-A91C-AC1BDAC2E984}"/>
              </a:ext>
            </a:extLst>
          </p:cNvPr>
          <p:cNvSpPr txBox="1">
            <a:spLocks/>
          </p:cNvSpPr>
          <p:nvPr/>
        </p:nvSpPr>
        <p:spPr>
          <a:xfrm>
            <a:off x="30651673" y="2699722"/>
            <a:ext cx="12015748" cy="14406279"/>
          </a:xfrm>
          <a:prstGeom prst="rect">
            <a:avLst/>
          </a:prstGeom>
          <a:noFill/>
          <a:ln w="127000">
            <a:solidFill>
              <a:schemeClr val="tx1">
                <a:lumMod val="75000"/>
                <a:lumOff val="25000"/>
              </a:schemeClr>
            </a:solidFill>
          </a:ln>
        </p:spPr>
        <p:txBody>
          <a:bodyPr vert="horz" lIns="91441" tIns="45720" rIns="91441" bIns="45720" rtlCol="0">
            <a:normAutofit/>
          </a:bodyPr>
          <a:lstStyle>
            <a:lvl1pPr marL="0" indent="0" algn="ctr" defTabSz="2263140" rtl="0" eaLnBrk="1" latinLnBrk="0" hangingPunct="1">
              <a:lnSpc>
                <a:spcPct val="90000"/>
              </a:lnSpc>
              <a:spcBef>
                <a:spcPts val="2475"/>
              </a:spcBef>
              <a:buFont typeface="Arial" panose="020B0604020202020204" pitchFamily="34" charset="0"/>
              <a:buNone/>
              <a:defRPr sz="5940" kern="1200">
                <a:solidFill>
                  <a:schemeClr val="tx1"/>
                </a:solidFill>
                <a:latin typeface="+mn-lt"/>
                <a:ea typeface="+mn-ea"/>
                <a:cs typeface="+mn-cs"/>
              </a:defRPr>
            </a:lvl1pPr>
            <a:lvl2pPr marL="1131570" indent="0" algn="ctr" defTabSz="2263140" rtl="0" eaLnBrk="1" latinLnBrk="0" hangingPunct="1">
              <a:lnSpc>
                <a:spcPct val="90000"/>
              </a:lnSpc>
              <a:spcBef>
                <a:spcPts val="1238"/>
              </a:spcBef>
              <a:buFont typeface="Arial" panose="020B0604020202020204" pitchFamily="34" charset="0"/>
              <a:buNone/>
              <a:defRPr sz="4950" kern="1200">
                <a:solidFill>
                  <a:schemeClr val="tx1"/>
                </a:solidFill>
                <a:latin typeface="+mn-lt"/>
                <a:ea typeface="+mn-ea"/>
                <a:cs typeface="+mn-cs"/>
              </a:defRPr>
            </a:lvl2pPr>
            <a:lvl3pPr marL="2263140" indent="0" algn="ctr" defTabSz="2263140" rtl="0" eaLnBrk="1" latinLnBrk="0" hangingPunct="1">
              <a:lnSpc>
                <a:spcPct val="90000"/>
              </a:lnSpc>
              <a:spcBef>
                <a:spcPts val="1238"/>
              </a:spcBef>
              <a:buFont typeface="Arial" panose="020B0604020202020204" pitchFamily="34" charset="0"/>
              <a:buNone/>
              <a:defRPr sz="4455" kern="1200">
                <a:solidFill>
                  <a:schemeClr val="tx1"/>
                </a:solidFill>
                <a:latin typeface="+mn-lt"/>
                <a:ea typeface="+mn-ea"/>
                <a:cs typeface="+mn-cs"/>
              </a:defRPr>
            </a:lvl3pPr>
            <a:lvl4pPr marL="339471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4pPr>
            <a:lvl5pPr marL="452628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5pPr>
            <a:lvl6pPr marL="565785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6pPr>
            <a:lvl7pPr marL="678942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7pPr>
            <a:lvl8pPr marL="792099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8pPr>
            <a:lvl9pPr marL="905256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9pPr>
          </a:lstStyle>
          <a:p>
            <a:r>
              <a:rPr lang="en-US" sz="5500" dirty="0">
                <a:solidFill>
                  <a:schemeClr val="tx1">
                    <a:lumMod val="65000"/>
                    <a:lumOff val="35000"/>
                  </a:schemeClr>
                </a:solidFill>
              </a:rPr>
              <a:t>OBSERVING STRATEGY</a:t>
            </a:r>
          </a:p>
        </p:txBody>
      </p:sp>
      <p:sp>
        <p:nvSpPr>
          <p:cNvPr id="6" name="Title 1">
            <a:extLst>
              <a:ext uri="{FF2B5EF4-FFF2-40B4-BE49-F238E27FC236}">
                <a16:creationId xmlns:a16="http://schemas.microsoft.com/office/drawing/2014/main" id="{89DA3725-C847-4CF5-8B17-CB1F28471EFB}"/>
              </a:ext>
            </a:extLst>
          </p:cNvPr>
          <p:cNvSpPr>
            <a:spLocks noGrp="1"/>
          </p:cNvSpPr>
          <p:nvPr>
            <p:ph type="ctrTitle"/>
          </p:nvPr>
        </p:nvSpPr>
        <p:spPr>
          <a:xfrm>
            <a:off x="5905373" y="-146615"/>
            <a:ext cx="30175201" cy="1106774"/>
          </a:xfrm>
        </p:spPr>
        <p:txBody>
          <a:bodyPr>
            <a:noAutofit/>
          </a:bodyPr>
          <a:lstStyle/>
          <a:p>
            <a:r>
              <a:rPr lang="en-US" sz="6799" dirty="0">
                <a:ln w="3175">
                  <a:noFill/>
                </a:ln>
                <a:solidFill>
                  <a:schemeClr val="tx1">
                    <a:lumMod val="85000"/>
                    <a:lumOff val="15000"/>
                  </a:schemeClr>
                </a:solidFill>
              </a:rPr>
              <a:t>The Experiment for Cryogenic Large-aperture Intensity Mapping (EXCLAIM</a:t>
            </a:r>
            <a:r>
              <a:rPr lang="en-US" sz="6799" dirty="0">
                <a:ln w="3175">
                  <a:solidFill>
                    <a:schemeClr val="tx2">
                      <a:lumMod val="20000"/>
                      <a:lumOff val="80000"/>
                    </a:schemeClr>
                  </a:solidFill>
                </a:ln>
                <a:solidFill>
                  <a:schemeClr val="tx1">
                    <a:lumMod val="85000"/>
                    <a:lumOff val="15000"/>
                  </a:schemeClr>
                </a:solidFill>
              </a:rPr>
              <a:t>)</a:t>
            </a:r>
          </a:p>
        </p:txBody>
      </p:sp>
      <p:sp>
        <p:nvSpPr>
          <p:cNvPr id="7" name="Subtitle 2">
            <a:extLst>
              <a:ext uri="{FF2B5EF4-FFF2-40B4-BE49-F238E27FC236}">
                <a16:creationId xmlns:a16="http://schemas.microsoft.com/office/drawing/2014/main" id="{B6AE1D5A-E7F5-4463-8807-84E0139594B6}"/>
              </a:ext>
            </a:extLst>
          </p:cNvPr>
          <p:cNvSpPr>
            <a:spLocks noGrp="1"/>
          </p:cNvSpPr>
          <p:nvPr>
            <p:ph type="subTitle" idx="1"/>
          </p:nvPr>
        </p:nvSpPr>
        <p:spPr>
          <a:xfrm>
            <a:off x="242721" y="2613882"/>
            <a:ext cx="13793627" cy="3433049"/>
          </a:xfrm>
          <a:noFill/>
          <a:ln w="127000">
            <a:solidFill>
              <a:schemeClr val="tx1">
                <a:lumMod val="75000"/>
                <a:lumOff val="25000"/>
              </a:schemeClr>
            </a:solidFill>
          </a:ln>
        </p:spPr>
        <p:txBody>
          <a:bodyPr>
            <a:normAutofit/>
          </a:bodyPr>
          <a:lstStyle/>
          <a:p>
            <a:r>
              <a:rPr lang="en-US" sz="5500" dirty="0">
                <a:solidFill>
                  <a:schemeClr val="tx1">
                    <a:lumMod val="65000"/>
                    <a:lumOff val="35000"/>
                  </a:schemeClr>
                </a:solidFill>
              </a:rPr>
              <a:t>ABSTRACT</a:t>
            </a:r>
          </a:p>
        </p:txBody>
      </p:sp>
      <p:sp>
        <p:nvSpPr>
          <p:cNvPr id="9" name="Subtitle 2">
            <a:extLst>
              <a:ext uri="{FF2B5EF4-FFF2-40B4-BE49-F238E27FC236}">
                <a16:creationId xmlns:a16="http://schemas.microsoft.com/office/drawing/2014/main" id="{13B5C4B6-EF39-4FBE-B023-8A9EF64526FC}"/>
              </a:ext>
            </a:extLst>
          </p:cNvPr>
          <p:cNvSpPr txBox="1">
            <a:spLocks/>
          </p:cNvSpPr>
          <p:nvPr/>
        </p:nvSpPr>
        <p:spPr>
          <a:xfrm>
            <a:off x="14254588" y="2645304"/>
            <a:ext cx="16178846" cy="14006807"/>
          </a:xfrm>
          <a:prstGeom prst="rect">
            <a:avLst/>
          </a:prstGeom>
          <a:noFill/>
          <a:ln w="127000">
            <a:solidFill>
              <a:schemeClr val="tx1">
                <a:lumMod val="75000"/>
                <a:lumOff val="25000"/>
              </a:schemeClr>
            </a:solidFill>
          </a:ln>
        </p:spPr>
        <p:txBody>
          <a:bodyPr vert="horz" lIns="91441" tIns="45720" rIns="91441" bIns="45720" rtlCol="0">
            <a:normAutofit/>
          </a:bodyPr>
          <a:lstStyle>
            <a:lvl1pPr marL="0" indent="0" algn="ctr" defTabSz="2263140" rtl="0" eaLnBrk="1" latinLnBrk="0" hangingPunct="1">
              <a:lnSpc>
                <a:spcPct val="90000"/>
              </a:lnSpc>
              <a:spcBef>
                <a:spcPts val="2475"/>
              </a:spcBef>
              <a:buFont typeface="Arial" panose="020B0604020202020204" pitchFamily="34" charset="0"/>
              <a:buNone/>
              <a:defRPr sz="5940" kern="1200">
                <a:solidFill>
                  <a:schemeClr val="tx1"/>
                </a:solidFill>
                <a:latin typeface="+mn-lt"/>
                <a:ea typeface="+mn-ea"/>
                <a:cs typeface="+mn-cs"/>
              </a:defRPr>
            </a:lvl1pPr>
            <a:lvl2pPr marL="1131570" indent="0" algn="ctr" defTabSz="2263140" rtl="0" eaLnBrk="1" latinLnBrk="0" hangingPunct="1">
              <a:lnSpc>
                <a:spcPct val="90000"/>
              </a:lnSpc>
              <a:spcBef>
                <a:spcPts val="1238"/>
              </a:spcBef>
              <a:buFont typeface="Arial" panose="020B0604020202020204" pitchFamily="34" charset="0"/>
              <a:buNone/>
              <a:defRPr sz="4950" kern="1200">
                <a:solidFill>
                  <a:schemeClr val="tx1"/>
                </a:solidFill>
                <a:latin typeface="+mn-lt"/>
                <a:ea typeface="+mn-ea"/>
                <a:cs typeface="+mn-cs"/>
              </a:defRPr>
            </a:lvl2pPr>
            <a:lvl3pPr marL="2263140" indent="0" algn="ctr" defTabSz="2263140" rtl="0" eaLnBrk="1" latinLnBrk="0" hangingPunct="1">
              <a:lnSpc>
                <a:spcPct val="90000"/>
              </a:lnSpc>
              <a:spcBef>
                <a:spcPts val="1238"/>
              </a:spcBef>
              <a:buFont typeface="Arial" panose="020B0604020202020204" pitchFamily="34" charset="0"/>
              <a:buNone/>
              <a:defRPr sz="4455" kern="1200">
                <a:solidFill>
                  <a:schemeClr val="tx1"/>
                </a:solidFill>
                <a:latin typeface="+mn-lt"/>
                <a:ea typeface="+mn-ea"/>
                <a:cs typeface="+mn-cs"/>
              </a:defRPr>
            </a:lvl3pPr>
            <a:lvl4pPr marL="339471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4pPr>
            <a:lvl5pPr marL="452628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5pPr>
            <a:lvl6pPr marL="565785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6pPr>
            <a:lvl7pPr marL="678942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7pPr>
            <a:lvl8pPr marL="792099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8pPr>
            <a:lvl9pPr marL="905256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9pPr>
          </a:lstStyle>
          <a:p>
            <a:r>
              <a:rPr lang="en-US" sz="5500" dirty="0">
                <a:solidFill>
                  <a:schemeClr val="tx1">
                    <a:lumMod val="65000"/>
                    <a:lumOff val="35000"/>
                  </a:schemeClr>
                </a:solidFill>
              </a:rPr>
              <a:t>INSTRUMENT OVERVIEW</a:t>
            </a:r>
          </a:p>
        </p:txBody>
      </p:sp>
      <p:sp>
        <p:nvSpPr>
          <p:cNvPr id="11" name="TextBox 10">
            <a:extLst>
              <a:ext uri="{FF2B5EF4-FFF2-40B4-BE49-F238E27FC236}">
                <a16:creationId xmlns:a16="http://schemas.microsoft.com/office/drawing/2014/main" id="{2CA1BC6B-9303-4214-BF45-F2E7B84DFAA7}"/>
              </a:ext>
            </a:extLst>
          </p:cNvPr>
          <p:cNvSpPr txBox="1"/>
          <p:nvPr/>
        </p:nvSpPr>
        <p:spPr>
          <a:xfrm>
            <a:off x="282004" y="3150346"/>
            <a:ext cx="13695422" cy="2800767"/>
          </a:xfrm>
          <a:prstGeom prst="rect">
            <a:avLst/>
          </a:prstGeom>
          <a:noFill/>
        </p:spPr>
        <p:txBody>
          <a:bodyPr wrap="square" rtlCol="0" anchor="t">
            <a:spAutoFit/>
          </a:bodyPr>
          <a:lstStyle/>
          <a:p>
            <a:pPr algn="just"/>
            <a:r>
              <a:rPr lang="en-US" sz="2200" dirty="0"/>
              <a:t>	Submillimeter and far-IR spectroscopy provides insight into galaxy evolution through measurement of atomic and molecular line emission. The </a:t>
            </a:r>
            <a:r>
              <a:rPr lang="en-US" sz="2200" dirty="0" err="1"/>
              <a:t>EXperiment</a:t>
            </a:r>
            <a:r>
              <a:rPr lang="en-US" sz="2200" dirty="0"/>
              <a:t> for Cryogenic Large-Aperture Intensity Mapping (EXCLAIM) is a cryogenic balloon-borne instrument designed to carry out intensity mapping to measure the cumulative redshifted line emission from carbon monoxide and singly-ionized carbon to probe star formation in windows from the present to z=3.5. During this time, the rate of star formation dropped dramatically, while dark matter continued to cluster. Intensity mapping permits a blind and complete survey of emitting gas through statistics of cumulative brightness  fluctuations. EXCLAIM achieves high sensitivity using a cryogenic telescope coupled to six integrated spectrometers with spectral resolving power R=512 and employing microwave kinetic inductance detectors. Here we summarize the status of the mission.</a:t>
            </a:r>
          </a:p>
        </p:txBody>
      </p:sp>
      <p:sp>
        <p:nvSpPr>
          <p:cNvPr id="12" name="Subtitle 2">
            <a:extLst>
              <a:ext uri="{FF2B5EF4-FFF2-40B4-BE49-F238E27FC236}">
                <a16:creationId xmlns:a16="http://schemas.microsoft.com/office/drawing/2014/main" id="{06F924D5-4C5C-48F0-B0ED-7C2B5554DB82}"/>
              </a:ext>
            </a:extLst>
          </p:cNvPr>
          <p:cNvSpPr txBox="1">
            <a:spLocks/>
          </p:cNvSpPr>
          <p:nvPr/>
        </p:nvSpPr>
        <p:spPr>
          <a:xfrm>
            <a:off x="35615153" y="23485630"/>
            <a:ext cx="7041607" cy="6467351"/>
          </a:xfrm>
          <a:prstGeom prst="rect">
            <a:avLst/>
          </a:prstGeom>
          <a:noFill/>
          <a:ln w="127000">
            <a:solidFill>
              <a:schemeClr val="tx1">
                <a:lumMod val="75000"/>
                <a:lumOff val="25000"/>
              </a:schemeClr>
            </a:solidFill>
          </a:ln>
        </p:spPr>
        <p:txBody>
          <a:bodyPr vert="horz" lIns="91441" tIns="45720" rIns="91441" bIns="45720" rtlCol="0">
            <a:normAutofit/>
          </a:bodyPr>
          <a:lstStyle>
            <a:lvl1pPr marL="0" indent="0" algn="ctr" defTabSz="2263140" rtl="0" eaLnBrk="1" latinLnBrk="0" hangingPunct="1">
              <a:lnSpc>
                <a:spcPct val="90000"/>
              </a:lnSpc>
              <a:spcBef>
                <a:spcPts val="2475"/>
              </a:spcBef>
              <a:buFont typeface="Arial" panose="020B0604020202020204" pitchFamily="34" charset="0"/>
              <a:buNone/>
              <a:defRPr sz="5940" kern="1200">
                <a:solidFill>
                  <a:schemeClr val="tx1"/>
                </a:solidFill>
                <a:latin typeface="+mn-lt"/>
                <a:ea typeface="+mn-ea"/>
                <a:cs typeface="+mn-cs"/>
              </a:defRPr>
            </a:lvl1pPr>
            <a:lvl2pPr marL="1131570" indent="0" algn="ctr" defTabSz="2263140" rtl="0" eaLnBrk="1" latinLnBrk="0" hangingPunct="1">
              <a:lnSpc>
                <a:spcPct val="90000"/>
              </a:lnSpc>
              <a:spcBef>
                <a:spcPts val="1238"/>
              </a:spcBef>
              <a:buFont typeface="Arial" panose="020B0604020202020204" pitchFamily="34" charset="0"/>
              <a:buNone/>
              <a:defRPr sz="4950" kern="1200">
                <a:solidFill>
                  <a:schemeClr val="tx1"/>
                </a:solidFill>
                <a:latin typeface="+mn-lt"/>
                <a:ea typeface="+mn-ea"/>
                <a:cs typeface="+mn-cs"/>
              </a:defRPr>
            </a:lvl2pPr>
            <a:lvl3pPr marL="2263140" indent="0" algn="ctr" defTabSz="2263140" rtl="0" eaLnBrk="1" latinLnBrk="0" hangingPunct="1">
              <a:lnSpc>
                <a:spcPct val="90000"/>
              </a:lnSpc>
              <a:spcBef>
                <a:spcPts val="1238"/>
              </a:spcBef>
              <a:buFont typeface="Arial" panose="020B0604020202020204" pitchFamily="34" charset="0"/>
              <a:buNone/>
              <a:defRPr sz="4455" kern="1200">
                <a:solidFill>
                  <a:schemeClr val="tx1"/>
                </a:solidFill>
                <a:latin typeface="+mn-lt"/>
                <a:ea typeface="+mn-ea"/>
                <a:cs typeface="+mn-cs"/>
              </a:defRPr>
            </a:lvl3pPr>
            <a:lvl4pPr marL="339471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4pPr>
            <a:lvl5pPr marL="452628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5pPr>
            <a:lvl6pPr marL="565785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6pPr>
            <a:lvl7pPr marL="678942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7pPr>
            <a:lvl8pPr marL="792099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8pPr>
            <a:lvl9pPr marL="905256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9pPr>
          </a:lstStyle>
          <a:p>
            <a:r>
              <a:rPr lang="en-US" sz="3999" dirty="0">
                <a:solidFill>
                  <a:schemeClr val="tx1">
                    <a:lumMod val="65000"/>
                    <a:lumOff val="35000"/>
                  </a:schemeClr>
                </a:solidFill>
              </a:rPr>
              <a:t>REFERENCES</a:t>
            </a:r>
          </a:p>
        </p:txBody>
      </p:sp>
      <p:sp>
        <p:nvSpPr>
          <p:cNvPr id="13" name="TextBox 12">
            <a:extLst>
              <a:ext uri="{FF2B5EF4-FFF2-40B4-BE49-F238E27FC236}">
                <a16:creationId xmlns:a16="http://schemas.microsoft.com/office/drawing/2014/main" id="{D4AA2308-BAA3-4817-8D6F-DD51599C1312}"/>
              </a:ext>
            </a:extLst>
          </p:cNvPr>
          <p:cNvSpPr txBox="1"/>
          <p:nvPr/>
        </p:nvSpPr>
        <p:spPr>
          <a:xfrm>
            <a:off x="19077366" y="24765271"/>
            <a:ext cx="8820326" cy="5570756"/>
          </a:xfrm>
          <a:prstGeom prst="rect">
            <a:avLst/>
          </a:prstGeom>
          <a:noFill/>
        </p:spPr>
        <p:txBody>
          <a:bodyPr wrap="square" rtlCol="0" anchor="t">
            <a:spAutoFit/>
          </a:bodyPr>
          <a:lstStyle/>
          <a:p>
            <a:pPr marL="285730" indent="-285730">
              <a:buFont typeface="Arial" panose="020B0604020202020204" pitchFamily="34" charset="0"/>
              <a:buChar char="•"/>
            </a:pPr>
            <a:r>
              <a:rPr lang="en-US" sz="2800" dirty="0"/>
              <a:t>µ-Spec as a grating spectrometer integrates the dispersive element, filters, and detectors on a single chip. </a:t>
            </a:r>
          </a:p>
          <a:p>
            <a:pPr marL="285730" indent="-285730">
              <a:buFont typeface="Arial" panose="020B0604020202020204" pitchFamily="34" charset="0"/>
              <a:buChar char="•"/>
            </a:pPr>
            <a:r>
              <a:rPr lang="en-US" sz="2800" dirty="0"/>
              <a:t>Phase delay is introduced by a synthetic grating made of superconducting Nb microstrip lines patterned on both sides of a single-crystal Si substrate (450 nm thick) [1]. The high index of refraction of Si allows to do so in a compact space.</a:t>
            </a:r>
          </a:p>
          <a:p>
            <a:pPr marL="285730" indent="-285730">
              <a:buFont typeface="Arial" panose="020B0604020202020204" pitchFamily="34" charset="0"/>
              <a:buChar char="•"/>
            </a:pPr>
            <a:r>
              <a:rPr lang="en-US" sz="2800" dirty="0"/>
              <a:t>A 2-D parallel plate waveguide region in a Rowland circle architecture serves as a spatial beam combiner and focal plane (which Nyquist-samples the spectral response).</a:t>
            </a:r>
          </a:p>
          <a:p>
            <a:pPr marL="285730" indent="-285730">
              <a:buFont typeface="Arial" panose="020B0604020202020204" pitchFamily="34" charset="0"/>
              <a:buChar char="•"/>
            </a:pPr>
            <a:r>
              <a:rPr lang="en-US" sz="2800" dirty="0"/>
              <a:t>For EXCLAIM, an order-choosing filter selects the design order and will be placed before the delay network. </a:t>
            </a:r>
            <a:endParaRPr lang="en-US" sz="1000" dirty="0"/>
          </a:p>
          <a:p>
            <a:pPr algn="just"/>
            <a:endParaRPr lang="en-US" sz="1000" dirty="0"/>
          </a:p>
        </p:txBody>
      </p:sp>
      <p:sp>
        <p:nvSpPr>
          <p:cNvPr id="14" name="TextBox 13">
            <a:extLst>
              <a:ext uri="{FF2B5EF4-FFF2-40B4-BE49-F238E27FC236}">
                <a16:creationId xmlns:a16="http://schemas.microsoft.com/office/drawing/2014/main" id="{1F83A83D-C0C8-419D-A701-31F5C2FC3A3E}"/>
              </a:ext>
            </a:extLst>
          </p:cNvPr>
          <p:cNvSpPr txBox="1"/>
          <p:nvPr/>
        </p:nvSpPr>
        <p:spPr>
          <a:xfrm>
            <a:off x="29748478" y="22140023"/>
            <a:ext cx="184731" cy="369332"/>
          </a:xfrm>
          <a:prstGeom prst="rect">
            <a:avLst/>
          </a:prstGeom>
          <a:noFill/>
        </p:spPr>
        <p:txBody>
          <a:bodyPr wrap="none" rtlCol="0">
            <a:spAutoFit/>
          </a:bodyPr>
          <a:lstStyle/>
          <a:p>
            <a:endParaRPr lang="en-US" dirty="0"/>
          </a:p>
        </p:txBody>
      </p:sp>
      <p:graphicFrame>
        <p:nvGraphicFramePr>
          <p:cNvPr id="15" name="Table 14">
            <a:extLst>
              <a:ext uri="{FF2B5EF4-FFF2-40B4-BE49-F238E27FC236}">
                <a16:creationId xmlns:a16="http://schemas.microsoft.com/office/drawing/2014/main" id="{FFFDBDDB-3924-4010-9487-28F6E127C2C8}"/>
              </a:ext>
            </a:extLst>
          </p:cNvPr>
          <p:cNvGraphicFramePr>
            <a:graphicFrameLocks noGrp="1"/>
          </p:cNvGraphicFramePr>
          <p:nvPr>
            <p:extLst>
              <p:ext uri="{D42A27DB-BD31-4B8C-83A1-F6EECF244321}">
                <p14:modId xmlns:p14="http://schemas.microsoft.com/office/powerpoint/2010/main" val="411799238"/>
              </p:ext>
            </p:extLst>
          </p:nvPr>
        </p:nvGraphicFramePr>
        <p:xfrm>
          <a:off x="14394483" y="9925475"/>
          <a:ext cx="11304724" cy="6577079"/>
        </p:xfrm>
        <a:graphic>
          <a:graphicData uri="http://schemas.openxmlformats.org/drawingml/2006/table">
            <a:tbl>
              <a:tblPr firstRow="1" bandRow="1">
                <a:tableStyleId>{D27102A9-8310-4765-A935-A1911B00CA55}</a:tableStyleId>
              </a:tblPr>
              <a:tblGrid>
                <a:gridCol w="3453679">
                  <a:extLst>
                    <a:ext uri="{9D8B030D-6E8A-4147-A177-3AD203B41FA5}">
                      <a16:colId xmlns:a16="http://schemas.microsoft.com/office/drawing/2014/main" val="4101765943"/>
                    </a:ext>
                  </a:extLst>
                </a:gridCol>
                <a:gridCol w="7851045">
                  <a:extLst>
                    <a:ext uri="{9D8B030D-6E8A-4147-A177-3AD203B41FA5}">
                      <a16:colId xmlns:a16="http://schemas.microsoft.com/office/drawing/2014/main" val="1679280119"/>
                    </a:ext>
                  </a:extLst>
                </a:gridCol>
              </a:tblGrid>
              <a:tr h="426720">
                <a:tc gridSpan="2">
                  <a:txBody>
                    <a:bodyPr/>
                    <a:lstStyle/>
                    <a:p>
                      <a:pPr marL="0" marR="0" lvl="0" indent="0" algn="l" defTabSz="3017520" rtl="0" eaLnBrk="1" fontAlgn="auto" latinLnBrk="0" hangingPunct="1">
                        <a:lnSpc>
                          <a:spcPct val="100000"/>
                        </a:lnSpc>
                        <a:spcBef>
                          <a:spcPts val="0"/>
                        </a:spcBef>
                        <a:spcAft>
                          <a:spcPts val="0"/>
                        </a:spcAft>
                        <a:buClrTx/>
                        <a:buSzTx/>
                        <a:buFontTx/>
                        <a:buNone/>
                        <a:tabLst/>
                        <a:defRPr/>
                      </a:pPr>
                      <a:r>
                        <a:rPr lang="en-US" sz="2100" dirty="0"/>
                        <a:t>EXCLAIM Spectrometer</a:t>
                      </a:r>
                      <a:r>
                        <a:rPr lang="en-US" sz="2100" baseline="0" dirty="0"/>
                        <a:t> &amp; MKID Parameters</a:t>
                      </a:r>
                      <a:endParaRPr lang="en-US" sz="2100" dirty="0"/>
                    </a:p>
                  </a:txBody>
                  <a:tcPr marL="91441" marR="91441"/>
                </a:tc>
                <a:tc hMerge="1">
                  <a:txBody>
                    <a:bodyPr/>
                    <a:lstStyle/>
                    <a:p>
                      <a:endParaRPr lang="en-US" dirty="0"/>
                    </a:p>
                  </a:txBody>
                  <a:tcPr/>
                </a:tc>
                <a:extLst>
                  <a:ext uri="{0D108BD9-81ED-4DB2-BD59-A6C34878D82A}">
                    <a16:rowId xmlns:a16="http://schemas.microsoft.com/office/drawing/2014/main" val="552154901"/>
                  </a:ext>
                </a:extLst>
              </a:tr>
              <a:tr h="370830">
                <a:tc>
                  <a:txBody>
                    <a:bodyPr/>
                    <a:lstStyle/>
                    <a:p>
                      <a:r>
                        <a:rPr lang="en-US" sz="2100" dirty="0"/>
                        <a:t>Spectrometer Design</a:t>
                      </a:r>
                    </a:p>
                  </a:txBody>
                  <a:tcPr marL="91441" marR="91441"/>
                </a:tc>
                <a:tc>
                  <a:txBody>
                    <a:bodyPr/>
                    <a:lstStyle/>
                    <a:p>
                      <a:r>
                        <a:rPr lang="en-US" sz="2100" dirty="0"/>
                        <a:t>µ-Spec,</a:t>
                      </a:r>
                      <a:r>
                        <a:rPr lang="en-US" sz="2100" baseline="0" dirty="0"/>
                        <a:t> antenna-coupled d</a:t>
                      </a:r>
                      <a:r>
                        <a:rPr lang="en-US" sz="2100" dirty="0"/>
                        <a:t>iffraction-grating analog</a:t>
                      </a:r>
                      <a:r>
                        <a:rPr lang="en-US" sz="2100" baseline="0" dirty="0"/>
                        <a:t>, Rowland configuration</a:t>
                      </a:r>
                      <a:endParaRPr lang="en-US" sz="2100" dirty="0"/>
                    </a:p>
                  </a:txBody>
                  <a:tcPr marL="91441" marR="91441"/>
                </a:tc>
                <a:extLst>
                  <a:ext uri="{0D108BD9-81ED-4DB2-BD59-A6C34878D82A}">
                    <a16:rowId xmlns:a16="http://schemas.microsoft.com/office/drawing/2014/main" val="1776537363"/>
                  </a:ext>
                </a:extLst>
              </a:tr>
              <a:tr h="332730">
                <a:tc>
                  <a:txBody>
                    <a:bodyPr/>
                    <a:lstStyle/>
                    <a:p>
                      <a:r>
                        <a:rPr lang="en-US" sz="2100" dirty="0"/>
                        <a:t>Number of spectrometers</a:t>
                      </a:r>
                    </a:p>
                  </a:txBody>
                  <a:tcPr marL="91441" marR="91441"/>
                </a:tc>
                <a:tc>
                  <a:txBody>
                    <a:bodyPr/>
                    <a:lstStyle/>
                    <a:p>
                      <a:r>
                        <a:rPr lang="en-US" sz="2100" dirty="0"/>
                        <a:t>6</a:t>
                      </a:r>
                    </a:p>
                  </a:txBody>
                  <a:tcPr marL="91441" marR="91441"/>
                </a:tc>
                <a:extLst>
                  <a:ext uri="{0D108BD9-81ED-4DB2-BD59-A6C34878D82A}">
                    <a16:rowId xmlns:a16="http://schemas.microsoft.com/office/drawing/2014/main" val="422329899"/>
                  </a:ext>
                </a:extLst>
              </a:tr>
              <a:tr h="426720">
                <a:tc>
                  <a:txBody>
                    <a:bodyPr/>
                    <a:lstStyle/>
                    <a:p>
                      <a:r>
                        <a:rPr lang="en-US" sz="2100" dirty="0"/>
                        <a:t>Spectral Range</a:t>
                      </a:r>
                    </a:p>
                  </a:txBody>
                  <a:tcPr marL="91441" marR="91441"/>
                </a:tc>
                <a:tc>
                  <a:txBody>
                    <a:bodyPr/>
                    <a:lstStyle/>
                    <a:p>
                      <a:r>
                        <a:rPr lang="en-US" sz="2100" dirty="0"/>
                        <a:t>420-540 GHz </a:t>
                      </a:r>
                    </a:p>
                  </a:txBody>
                  <a:tcPr marL="91441" marR="91441"/>
                </a:tc>
                <a:extLst>
                  <a:ext uri="{0D108BD9-81ED-4DB2-BD59-A6C34878D82A}">
                    <a16:rowId xmlns:a16="http://schemas.microsoft.com/office/drawing/2014/main" val="1866120429"/>
                  </a:ext>
                </a:extLst>
              </a:tr>
              <a:tr h="426720">
                <a:tc>
                  <a:txBody>
                    <a:bodyPr/>
                    <a:lstStyle/>
                    <a:p>
                      <a:pPr>
                        <a:tabLst>
                          <a:tab pos="2859088" algn="l"/>
                        </a:tabLst>
                      </a:pPr>
                      <a:r>
                        <a:rPr lang="en-US" sz="2100" dirty="0"/>
                        <a:t>Spectrometer</a:t>
                      </a:r>
                      <a:r>
                        <a:rPr lang="en-US" sz="2100" baseline="0" dirty="0"/>
                        <a:t> Grating  Order</a:t>
                      </a:r>
                      <a:endParaRPr lang="en-US" sz="2100" dirty="0"/>
                    </a:p>
                  </a:txBody>
                  <a:tcPr marL="91441" marR="91441"/>
                </a:tc>
                <a:tc>
                  <a:txBody>
                    <a:bodyPr/>
                    <a:lstStyle/>
                    <a:p>
                      <a:r>
                        <a:rPr lang="en-US" sz="2100" dirty="0"/>
                        <a:t>2 (operates over</a:t>
                      </a:r>
                      <a:r>
                        <a:rPr lang="en-US" sz="2100" baseline="0" dirty="0"/>
                        <a:t> a </a:t>
                      </a:r>
                      <a:r>
                        <a:rPr lang="en-US" sz="2100" dirty="0"/>
                        <a:t>single</a:t>
                      </a:r>
                      <a:r>
                        <a:rPr lang="en-US" sz="2100" baseline="0" dirty="0"/>
                        <a:t> order)</a:t>
                      </a:r>
                      <a:endParaRPr lang="en-US" sz="2100" dirty="0"/>
                    </a:p>
                  </a:txBody>
                  <a:tcPr marL="91441" marR="91441"/>
                </a:tc>
                <a:extLst>
                  <a:ext uri="{0D108BD9-81ED-4DB2-BD59-A6C34878D82A}">
                    <a16:rowId xmlns:a16="http://schemas.microsoft.com/office/drawing/2014/main" val="1620114710"/>
                  </a:ext>
                </a:extLst>
              </a:tr>
              <a:tr h="426720">
                <a:tc>
                  <a:txBody>
                    <a:bodyPr/>
                    <a:lstStyle/>
                    <a:p>
                      <a:r>
                        <a:rPr lang="en-US" sz="2100" dirty="0"/>
                        <a:t>Resolving</a:t>
                      </a:r>
                      <a:r>
                        <a:rPr lang="en-US" sz="2100" baseline="0" dirty="0"/>
                        <a:t> Power, R = </a:t>
                      </a:r>
                      <a:r>
                        <a:rPr lang="el-GR" sz="2100" baseline="0" dirty="0"/>
                        <a:t>λ</a:t>
                      </a:r>
                      <a:r>
                        <a:rPr lang="en-US" sz="2100" baseline="0" dirty="0"/>
                        <a:t>/</a:t>
                      </a:r>
                      <a:r>
                        <a:rPr lang="el-GR" sz="2100" baseline="0" dirty="0"/>
                        <a:t>Δλ</a:t>
                      </a:r>
                      <a:r>
                        <a:rPr lang="en-US" sz="2100" baseline="0" dirty="0"/>
                        <a:t> </a:t>
                      </a:r>
                      <a:endParaRPr lang="en-US" sz="2100" dirty="0"/>
                    </a:p>
                  </a:txBody>
                  <a:tcPr marL="91441" marR="91441"/>
                </a:tc>
                <a:tc>
                  <a:txBody>
                    <a:bodyPr/>
                    <a:lstStyle/>
                    <a:p>
                      <a:r>
                        <a:rPr lang="en-US" sz="2100" dirty="0"/>
                        <a:t>512</a:t>
                      </a:r>
                    </a:p>
                  </a:txBody>
                  <a:tcPr marL="91441" marR="91441"/>
                </a:tc>
                <a:extLst>
                  <a:ext uri="{0D108BD9-81ED-4DB2-BD59-A6C34878D82A}">
                    <a16:rowId xmlns:a16="http://schemas.microsoft.com/office/drawing/2014/main" val="2472294969"/>
                  </a:ext>
                </a:extLst>
              </a:tr>
              <a:tr h="426720">
                <a:tc>
                  <a:txBody>
                    <a:bodyPr/>
                    <a:lstStyle/>
                    <a:p>
                      <a:r>
                        <a:rPr lang="en-US" sz="2100" dirty="0"/>
                        <a:t>Spectrometer Efficiency</a:t>
                      </a:r>
                      <a:r>
                        <a:rPr lang="en-US" sz="2100" baseline="0" dirty="0"/>
                        <a:t> </a:t>
                      </a:r>
                      <a:endParaRPr lang="en-US" sz="2100" dirty="0"/>
                    </a:p>
                  </a:txBody>
                  <a:tcPr marL="91441" marR="91441"/>
                </a:tc>
                <a:tc>
                  <a:txBody>
                    <a:bodyPr/>
                    <a:lstStyle/>
                    <a:p>
                      <a:r>
                        <a:rPr lang="en-US" sz="2100" dirty="0">
                          <a:solidFill>
                            <a:schemeClr val="tx1"/>
                          </a:solidFill>
                        </a:rPr>
                        <a:t>24% (from</a:t>
                      </a:r>
                      <a:r>
                        <a:rPr lang="en-US" sz="2100" baseline="0" dirty="0">
                          <a:solidFill>
                            <a:schemeClr val="tx1"/>
                          </a:solidFill>
                        </a:rPr>
                        <a:t> Si lens input to the MKIDs), 7% (threshold)</a:t>
                      </a:r>
                      <a:endParaRPr lang="en-US" sz="2100" dirty="0">
                        <a:solidFill>
                          <a:schemeClr val="tx1"/>
                        </a:solidFill>
                      </a:endParaRPr>
                    </a:p>
                  </a:txBody>
                  <a:tcPr marL="91441" marR="91441"/>
                </a:tc>
                <a:extLst>
                  <a:ext uri="{0D108BD9-81ED-4DB2-BD59-A6C34878D82A}">
                    <a16:rowId xmlns:a16="http://schemas.microsoft.com/office/drawing/2014/main" val="422950196"/>
                  </a:ext>
                </a:extLst>
              </a:tr>
              <a:tr h="311437">
                <a:tc>
                  <a:txBody>
                    <a:bodyPr/>
                    <a:lstStyle/>
                    <a:p>
                      <a:r>
                        <a:rPr lang="en-US" sz="2100" dirty="0"/>
                        <a:t>Spectrometer</a:t>
                      </a:r>
                      <a:r>
                        <a:rPr lang="en-US" sz="2100" baseline="0" dirty="0"/>
                        <a:t> materials</a:t>
                      </a:r>
                      <a:endParaRPr lang="en-US" sz="2100" dirty="0"/>
                    </a:p>
                  </a:txBody>
                  <a:tcPr marL="91441" marR="91441"/>
                </a:tc>
                <a:tc>
                  <a:txBody>
                    <a:bodyPr/>
                    <a:lstStyle/>
                    <a:p>
                      <a:r>
                        <a:rPr lang="en-US" sz="2100" dirty="0"/>
                        <a:t> </a:t>
                      </a:r>
                      <a:r>
                        <a:rPr lang="en-US" sz="2100" dirty="0" err="1"/>
                        <a:t>Nb</a:t>
                      </a:r>
                      <a:r>
                        <a:rPr lang="en-US" sz="2100" dirty="0"/>
                        <a:t> planar transmission line, single-crystal</a:t>
                      </a:r>
                      <a:r>
                        <a:rPr lang="en-US" sz="2100" baseline="0" dirty="0"/>
                        <a:t> Si dielectric</a:t>
                      </a:r>
                      <a:endParaRPr lang="en-US" sz="2100" dirty="0"/>
                    </a:p>
                  </a:txBody>
                  <a:tcPr marL="91441" marR="91441"/>
                </a:tc>
                <a:extLst>
                  <a:ext uri="{0D108BD9-81ED-4DB2-BD59-A6C34878D82A}">
                    <a16:rowId xmlns:a16="http://schemas.microsoft.com/office/drawing/2014/main" val="3389948360"/>
                  </a:ext>
                </a:extLst>
              </a:tr>
              <a:tr h="380237">
                <a:tc>
                  <a:txBody>
                    <a:bodyPr/>
                    <a:lstStyle/>
                    <a:p>
                      <a:r>
                        <a:rPr lang="en-US" sz="2100" dirty="0"/>
                        <a:t>MKIDs</a:t>
                      </a:r>
                      <a:r>
                        <a:rPr lang="en-US" sz="2100" baseline="0" dirty="0"/>
                        <a:t> per spectrometer</a:t>
                      </a:r>
                      <a:endParaRPr lang="en-US" sz="2100" dirty="0"/>
                    </a:p>
                  </a:txBody>
                  <a:tcPr marL="91441" marR="91441"/>
                </a:tc>
                <a:tc>
                  <a:txBody>
                    <a:bodyPr/>
                    <a:lstStyle/>
                    <a:p>
                      <a:r>
                        <a:rPr lang="en-US" sz="2100" dirty="0"/>
                        <a:t>355</a:t>
                      </a:r>
                    </a:p>
                  </a:txBody>
                  <a:tcPr marL="91441" marR="91441"/>
                </a:tc>
                <a:extLst>
                  <a:ext uri="{0D108BD9-81ED-4DB2-BD59-A6C34878D82A}">
                    <a16:rowId xmlns:a16="http://schemas.microsoft.com/office/drawing/2014/main" val="584234068"/>
                  </a:ext>
                </a:extLst>
              </a:tr>
              <a:tr h="435359">
                <a:tc>
                  <a:txBody>
                    <a:bodyPr/>
                    <a:lstStyle/>
                    <a:p>
                      <a:r>
                        <a:rPr lang="en-US" sz="2100" dirty="0"/>
                        <a:t>MKID</a:t>
                      </a:r>
                      <a:r>
                        <a:rPr lang="en-US" sz="2100" baseline="0" dirty="0"/>
                        <a:t> materials</a:t>
                      </a:r>
                      <a:endParaRPr lang="en-US" sz="2100" dirty="0"/>
                    </a:p>
                  </a:txBody>
                  <a:tcPr marL="91441" marR="91441"/>
                </a:tc>
                <a:tc>
                  <a:txBody>
                    <a:bodyPr/>
                    <a:lstStyle/>
                    <a:p>
                      <a:pPr marL="0" marR="0" lvl="0" indent="0" algn="l" defTabSz="3017520" rtl="0" eaLnBrk="1" fontAlgn="auto" latinLnBrk="0" hangingPunct="1">
                        <a:lnSpc>
                          <a:spcPct val="100000"/>
                        </a:lnSpc>
                        <a:spcBef>
                          <a:spcPts val="0"/>
                        </a:spcBef>
                        <a:spcAft>
                          <a:spcPts val="0"/>
                        </a:spcAft>
                        <a:buClrTx/>
                        <a:buSzTx/>
                        <a:buFontTx/>
                        <a:buNone/>
                        <a:tabLst/>
                        <a:defRPr/>
                      </a:pPr>
                      <a:r>
                        <a:rPr lang="en-US" sz="2100" dirty="0"/>
                        <a:t>20 nm thick Al</a:t>
                      </a:r>
                      <a:r>
                        <a:rPr lang="en-US" sz="2100" baseline="0" dirty="0"/>
                        <a:t> microstrip</a:t>
                      </a:r>
                      <a:r>
                        <a:rPr lang="en-US" sz="2100" dirty="0"/>
                        <a:t>, single-crystal</a:t>
                      </a:r>
                      <a:r>
                        <a:rPr lang="en-US" sz="2100" baseline="0" dirty="0"/>
                        <a:t> Si dielectric, ground plane Nb</a:t>
                      </a:r>
                    </a:p>
                  </a:txBody>
                  <a:tcPr marL="91441" marR="91441"/>
                </a:tc>
                <a:extLst>
                  <a:ext uri="{0D108BD9-81ED-4DB2-BD59-A6C34878D82A}">
                    <a16:rowId xmlns:a16="http://schemas.microsoft.com/office/drawing/2014/main" val="47373880"/>
                  </a:ext>
                </a:extLst>
              </a:tr>
              <a:tr h="426720">
                <a:tc>
                  <a:txBody>
                    <a:bodyPr/>
                    <a:lstStyle/>
                    <a:p>
                      <a:r>
                        <a:rPr lang="en-US" sz="2100" dirty="0"/>
                        <a:t>MKID Readout</a:t>
                      </a:r>
                      <a:r>
                        <a:rPr lang="en-US" sz="2100" baseline="0" dirty="0"/>
                        <a:t> Band</a:t>
                      </a:r>
                      <a:endParaRPr lang="en-US" sz="2100" dirty="0"/>
                    </a:p>
                  </a:txBody>
                  <a:tcPr marL="91441" marR="91441"/>
                </a:tc>
                <a:tc>
                  <a:txBody>
                    <a:bodyPr/>
                    <a:lstStyle/>
                    <a:p>
                      <a:r>
                        <a:rPr lang="en-US" sz="2100" dirty="0"/>
                        <a:t>3.25 – 3.75 GHz </a:t>
                      </a:r>
                    </a:p>
                  </a:txBody>
                  <a:tcPr marL="91441" marR="91441"/>
                </a:tc>
                <a:extLst>
                  <a:ext uri="{0D108BD9-81ED-4DB2-BD59-A6C34878D82A}">
                    <a16:rowId xmlns:a16="http://schemas.microsoft.com/office/drawing/2014/main" val="3908563825"/>
                  </a:ext>
                </a:extLst>
              </a:tr>
              <a:tr h="762000">
                <a:tc>
                  <a:txBody>
                    <a:bodyPr/>
                    <a:lstStyle/>
                    <a:p>
                      <a:r>
                        <a:rPr lang="en-US" sz="2100" dirty="0"/>
                        <a:t>NEP</a:t>
                      </a:r>
                    </a:p>
                  </a:txBody>
                  <a:tcPr marL="91441" marR="91441"/>
                </a:tc>
                <a:tc>
                  <a:txBody>
                    <a:bodyPr/>
                    <a:lstStyle/>
                    <a:p>
                      <a:r>
                        <a:rPr lang="en-US" sz="2100" dirty="0"/>
                        <a:t>&lt; 3x the </a:t>
                      </a:r>
                      <a:r>
                        <a:rPr lang="en-US" sz="2100" dirty="0">
                          <a:solidFill>
                            <a:schemeClr val="tx1"/>
                          </a:solidFill>
                        </a:rPr>
                        <a:t>photon background limit at the spectrometer input</a:t>
                      </a:r>
                    </a:p>
                    <a:p>
                      <a:r>
                        <a:rPr lang="en-US" sz="2100" dirty="0">
                          <a:solidFill>
                            <a:schemeClr val="tx1"/>
                          </a:solidFill>
                        </a:rPr>
                        <a:t>(Photon NEP ~ 8 x 10</a:t>
                      </a:r>
                      <a:r>
                        <a:rPr lang="en-US" sz="2100" baseline="30000" dirty="0">
                          <a:solidFill>
                            <a:schemeClr val="tx1"/>
                          </a:solidFill>
                        </a:rPr>
                        <a:t>-19</a:t>
                      </a:r>
                      <a:r>
                        <a:rPr lang="en-US" sz="2100" dirty="0">
                          <a:solidFill>
                            <a:srgbClr val="FF0000"/>
                          </a:solidFill>
                        </a:rPr>
                        <a:t> </a:t>
                      </a:r>
                      <a:r>
                        <a:rPr lang="en-US" sz="2100" dirty="0">
                          <a:solidFill>
                            <a:schemeClr val="tx1"/>
                          </a:solidFill>
                        </a:rPr>
                        <a:t>W/√Hz in the darkest atmospheric channels)</a:t>
                      </a:r>
                      <a:endParaRPr lang="en-US" sz="2100" baseline="0" dirty="0"/>
                    </a:p>
                  </a:txBody>
                  <a:tcPr marL="91441" marR="91441"/>
                </a:tc>
                <a:extLst>
                  <a:ext uri="{0D108BD9-81ED-4DB2-BD59-A6C34878D82A}">
                    <a16:rowId xmlns:a16="http://schemas.microsoft.com/office/drawing/2014/main" val="2113670917"/>
                  </a:ext>
                </a:extLst>
              </a:tr>
              <a:tr h="426720">
                <a:tc>
                  <a:txBody>
                    <a:bodyPr/>
                    <a:lstStyle/>
                    <a:p>
                      <a:r>
                        <a:rPr lang="en-US" sz="2100" baseline="0" dirty="0"/>
                        <a:t>Operating temperature</a:t>
                      </a:r>
                      <a:endParaRPr lang="en-US" sz="2100" dirty="0"/>
                    </a:p>
                  </a:txBody>
                  <a:tcPr marL="91441" marR="91441"/>
                </a:tc>
                <a:tc>
                  <a:txBody>
                    <a:bodyPr/>
                    <a:lstStyle/>
                    <a:p>
                      <a:r>
                        <a:rPr lang="en-US" sz="2100" dirty="0"/>
                        <a:t>100 </a:t>
                      </a:r>
                      <a:r>
                        <a:rPr lang="en-US" sz="2100" dirty="0" err="1"/>
                        <a:t>m</a:t>
                      </a:r>
                      <a:r>
                        <a:rPr lang="en-US" sz="2100" baseline="0" dirty="0" err="1"/>
                        <a:t>K</a:t>
                      </a:r>
                      <a:endParaRPr lang="en-US" sz="2100" dirty="0"/>
                    </a:p>
                  </a:txBody>
                  <a:tcPr marL="91441" marR="91441"/>
                </a:tc>
                <a:extLst>
                  <a:ext uri="{0D108BD9-81ED-4DB2-BD59-A6C34878D82A}">
                    <a16:rowId xmlns:a16="http://schemas.microsoft.com/office/drawing/2014/main" val="1788254815"/>
                  </a:ext>
                </a:extLst>
              </a:tr>
              <a:tr h="426720">
                <a:tc>
                  <a:txBody>
                    <a:bodyPr/>
                    <a:lstStyle/>
                    <a:p>
                      <a:r>
                        <a:rPr lang="en-US" sz="2100" dirty="0"/>
                        <a:t>LNA Noise</a:t>
                      </a:r>
                      <a:r>
                        <a:rPr lang="en-US" sz="2100" baseline="0" dirty="0"/>
                        <a:t> Temperature</a:t>
                      </a:r>
                      <a:endParaRPr lang="en-US" sz="2100" dirty="0"/>
                    </a:p>
                  </a:txBody>
                  <a:tcPr marL="91441" marR="91441"/>
                </a:tc>
                <a:tc>
                  <a:txBody>
                    <a:bodyPr/>
                    <a:lstStyle/>
                    <a:p>
                      <a:r>
                        <a:rPr lang="en-US" sz="2100" dirty="0"/>
                        <a:t>≤ </a:t>
                      </a:r>
                      <a:r>
                        <a:rPr lang="en-US" sz="2100" dirty="0">
                          <a:solidFill>
                            <a:schemeClr val="tx1"/>
                          </a:solidFill>
                        </a:rPr>
                        <a:t>5</a:t>
                      </a:r>
                      <a:r>
                        <a:rPr lang="en-US" sz="2100" baseline="0" dirty="0"/>
                        <a:t> K</a:t>
                      </a:r>
                      <a:endParaRPr lang="en-US" sz="2100" dirty="0"/>
                    </a:p>
                  </a:txBody>
                  <a:tcPr marL="91441" marR="91441"/>
                </a:tc>
                <a:extLst>
                  <a:ext uri="{0D108BD9-81ED-4DB2-BD59-A6C34878D82A}">
                    <a16:rowId xmlns:a16="http://schemas.microsoft.com/office/drawing/2014/main" val="601743965"/>
                  </a:ext>
                </a:extLst>
              </a:tr>
            </a:tbl>
          </a:graphicData>
        </a:graphic>
      </p:graphicFrame>
      <p:sp>
        <p:nvSpPr>
          <p:cNvPr id="17" name="Subtitle 2">
            <a:extLst>
              <a:ext uri="{FF2B5EF4-FFF2-40B4-BE49-F238E27FC236}">
                <a16:creationId xmlns:a16="http://schemas.microsoft.com/office/drawing/2014/main" id="{095F4612-6C40-4B16-8324-AFC97535CC96}"/>
              </a:ext>
            </a:extLst>
          </p:cNvPr>
          <p:cNvSpPr txBox="1">
            <a:spLocks/>
          </p:cNvSpPr>
          <p:nvPr/>
        </p:nvSpPr>
        <p:spPr>
          <a:xfrm>
            <a:off x="30664588" y="17329537"/>
            <a:ext cx="12002833" cy="2405554"/>
          </a:xfrm>
          <a:prstGeom prst="rect">
            <a:avLst/>
          </a:prstGeom>
          <a:noFill/>
          <a:ln w="127000">
            <a:solidFill>
              <a:schemeClr val="tx1">
                <a:lumMod val="75000"/>
                <a:lumOff val="25000"/>
              </a:schemeClr>
            </a:solidFill>
          </a:ln>
        </p:spPr>
        <p:txBody>
          <a:bodyPr vert="horz" lIns="91441" tIns="45720" rIns="91441" bIns="45720" rtlCol="0">
            <a:normAutofit/>
          </a:bodyPr>
          <a:lstStyle>
            <a:lvl1pPr marL="0" indent="0" algn="ctr" defTabSz="2263140" rtl="0" eaLnBrk="1" latinLnBrk="0" hangingPunct="1">
              <a:lnSpc>
                <a:spcPct val="90000"/>
              </a:lnSpc>
              <a:spcBef>
                <a:spcPts val="2475"/>
              </a:spcBef>
              <a:buFont typeface="Arial" panose="020B0604020202020204" pitchFamily="34" charset="0"/>
              <a:buNone/>
              <a:defRPr sz="5940" kern="1200">
                <a:solidFill>
                  <a:schemeClr val="tx1"/>
                </a:solidFill>
                <a:latin typeface="+mn-lt"/>
                <a:ea typeface="+mn-ea"/>
                <a:cs typeface="+mn-cs"/>
              </a:defRPr>
            </a:lvl1pPr>
            <a:lvl2pPr marL="1131570" indent="0" algn="ctr" defTabSz="2263140" rtl="0" eaLnBrk="1" latinLnBrk="0" hangingPunct="1">
              <a:lnSpc>
                <a:spcPct val="90000"/>
              </a:lnSpc>
              <a:spcBef>
                <a:spcPts val="1238"/>
              </a:spcBef>
              <a:buFont typeface="Arial" panose="020B0604020202020204" pitchFamily="34" charset="0"/>
              <a:buNone/>
              <a:defRPr sz="4950" kern="1200">
                <a:solidFill>
                  <a:schemeClr val="tx1"/>
                </a:solidFill>
                <a:latin typeface="+mn-lt"/>
                <a:ea typeface="+mn-ea"/>
                <a:cs typeface="+mn-cs"/>
              </a:defRPr>
            </a:lvl2pPr>
            <a:lvl3pPr marL="2263140" indent="0" algn="ctr" defTabSz="2263140" rtl="0" eaLnBrk="1" latinLnBrk="0" hangingPunct="1">
              <a:lnSpc>
                <a:spcPct val="90000"/>
              </a:lnSpc>
              <a:spcBef>
                <a:spcPts val="1238"/>
              </a:spcBef>
              <a:buFont typeface="Arial" panose="020B0604020202020204" pitchFamily="34" charset="0"/>
              <a:buNone/>
              <a:defRPr sz="4455" kern="1200">
                <a:solidFill>
                  <a:schemeClr val="tx1"/>
                </a:solidFill>
                <a:latin typeface="+mn-lt"/>
                <a:ea typeface="+mn-ea"/>
                <a:cs typeface="+mn-cs"/>
              </a:defRPr>
            </a:lvl3pPr>
            <a:lvl4pPr marL="339471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4pPr>
            <a:lvl5pPr marL="452628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5pPr>
            <a:lvl6pPr marL="565785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6pPr>
            <a:lvl7pPr marL="678942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7pPr>
            <a:lvl8pPr marL="792099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8pPr>
            <a:lvl9pPr marL="905256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9pPr>
          </a:lstStyle>
          <a:p>
            <a:r>
              <a:rPr lang="en-US" sz="5500" dirty="0">
                <a:solidFill>
                  <a:schemeClr val="tx1">
                    <a:lumMod val="65000"/>
                    <a:lumOff val="35000"/>
                  </a:schemeClr>
                </a:solidFill>
              </a:rPr>
              <a:t>CURRENT STATUS</a:t>
            </a:r>
          </a:p>
        </p:txBody>
      </p:sp>
      <p:graphicFrame>
        <p:nvGraphicFramePr>
          <p:cNvPr id="18" name="Table 17">
            <a:extLst>
              <a:ext uri="{FF2B5EF4-FFF2-40B4-BE49-F238E27FC236}">
                <a16:creationId xmlns:a16="http://schemas.microsoft.com/office/drawing/2014/main" id="{446CCE90-2E29-4AA0-AA88-4DADD33344F3}"/>
              </a:ext>
            </a:extLst>
          </p:cNvPr>
          <p:cNvGraphicFramePr>
            <a:graphicFrameLocks noGrp="1"/>
          </p:cNvGraphicFramePr>
          <p:nvPr>
            <p:extLst>
              <p:ext uri="{D42A27DB-BD31-4B8C-83A1-F6EECF244321}">
                <p14:modId xmlns:p14="http://schemas.microsoft.com/office/powerpoint/2010/main" val="3932481226"/>
              </p:ext>
            </p:extLst>
          </p:nvPr>
        </p:nvGraphicFramePr>
        <p:xfrm>
          <a:off x="25875362" y="9923687"/>
          <a:ext cx="4325747" cy="5907908"/>
        </p:xfrm>
        <a:graphic>
          <a:graphicData uri="http://schemas.openxmlformats.org/drawingml/2006/table">
            <a:tbl>
              <a:tblPr firstRow="1" bandRow="1">
                <a:tableStyleId>{0E3FDE45-AF77-4B5C-9715-49D594BDF05E}</a:tableStyleId>
              </a:tblPr>
              <a:tblGrid>
                <a:gridCol w="2386440">
                  <a:extLst>
                    <a:ext uri="{9D8B030D-6E8A-4147-A177-3AD203B41FA5}">
                      <a16:colId xmlns:a16="http://schemas.microsoft.com/office/drawing/2014/main" val="4101765943"/>
                    </a:ext>
                  </a:extLst>
                </a:gridCol>
                <a:gridCol w="1939307">
                  <a:extLst>
                    <a:ext uri="{9D8B030D-6E8A-4147-A177-3AD203B41FA5}">
                      <a16:colId xmlns:a16="http://schemas.microsoft.com/office/drawing/2014/main" val="1679280119"/>
                    </a:ext>
                  </a:extLst>
                </a:gridCol>
              </a:tblGrid>
              <a:tr h="478715">
                <a:tc gridSpan="2">
                  <a:txBody>
                    <a:bodyPr/>
                    <a:lstStyle/>
                    <a:p>
                      <a:pPr marL="0" marR="0" lvl="0" indent="0" algn="l" defTabSz="3017520" rtl="0" eaLnBrk="1" fontAlgn="auto" latinLnBrk="0" hangingPunct="1">
                        <a:lnSpc>
                          <a:spcPct val="100000"/>
                        </a:lnSpc>
                        <a:spcBef>
                          <a:spcPts val="0"/>
                        </a:spcBef>
                        <a:spcAft>
                          <a:spcPts val="0"/>
                        </a:spcAft>
                        <a:buClrTx/>
                        <a:buSzTx/>
                        <a:buFontTx/>
                        <a:buNone/>
                        <a:tabLst/>
                        <a:defRPr/>
                      </a:pPr>
                      <a:r>
                        <a:rPr lang="en-US" sz="2100" dirty="0">
                          <a:solidFill>
                            <a:schemeClr val="tx1"/>
                          </a:solidFill>
                        </a:rPr>
                        <a:t>EXCLAIM Instrument </a:t>
                      </a:r>
                      <a:r>
                        <a:rPr lang="en-US" sz="2100" baseline="0" dirty="0">
                          <a:solidFill>
                            <a:schemeClr val="tx1"/>
                          </a:solidFill>
                        </a:rPr>
                        <a:t>&amp; Telescope Parameters</a:t>
                      </a:r>
                      <a:endParaRPr lang="en-US" sz="2100" dirty="0">
                        <a:solidFill>
                          <a:schemeClr val="tx1"/>
                        </a:solidFill>
                      </a:endParaRPr>
                    </a:p>
                  </a:txBody>
                  <a:tcPr marL="91441" marR="91441"/>
                </a:tc>
                <a:tc hMerge="1">
                  <a:txBody>
                    <a:bodyPr/>
                    <a:lstStyle/>
                    <a:p>
                      <a:endParaRPr lang="en-US" dirty="0"/>
                    </a:p>
                  </a:txBody>
                  <a:tcPr/>
                </a:tc>
                <a:extLst>
                  <a:ext uri="{0D108BD9-81ED-4DB2-BD59-A6C34878D82A}">
                    <a16:rowId xmlns:a16="http://schemas.microsoft.com/office/drawing/2014/main" val="552154901"/>
                  </a:ext>
                </a:extLst>
              </a:tr>
              <a:tr h="432871">
                <a:tc>
                  <a:txBody>
                    <a:bodyPr/>
                    <a:lstStyle/>
                    <a:p>
                      <a:r>
                        <a:rPr lang="en-US" sz="2100" dirty="0"/>
                        <a:t>Mass</a:t>
                      </a:r>
                    </a:p>
                  </a:txBody>
                  <a:tcPr marL="91441" marR="91441"/>
                </a:tc>
                <a:tc>
                  <a:txBody>
                    <a:bodyPr/>
                    <a:lstStyle/>
                    <a:p>
                      <a:r>
                        <a:rPr lang="en-US" sz="2100" baseline="0" dirty="0">
                          <a:solidFill>
                            <a:schemeClr val="tx1"/>
                          </a:solidFill>
                        </a:rPr>
                        <a:t>2200 </a:t>
                      </a:r>
                      <a:r>
                        <a:rPr lang="en-US" sz="2100" baseline="0" dirty="0"/>
                        <a:t>kg</a:t>
                      </a:r>
                      <a:endParaRPr lang="en-US" sz="2100" dirty="0"/>
                    </a:p>
                  </a:txBody>
                  <a:tcPr marL="91441" marR="91441"/>
                </a:tc>
                <a:extLst>
                  <a:ext uri="{0D108BD9-81ED-4DB2-BD59-A6C34878D82A}">
                    <a16:rowId xmlns:a16="http://schemas.microsoft.com/office/drawing/2014/main" val="422329899"/>
                  </a:ext>
                </a:extLst>
              </a:tr>
              <a:tr h="432871">
                <a:tc>
                  <a:txBody>
                    <a:bodyPr/>
                    <a:lstStyle/>
                    <a:p>
                      <a:r>
                        <a:rPr lang="en-US" sz="2100" dirty="0"/>
                        <a:t>Height(+sun shields)</a:t>
                      </a:r>
                    </a:p>
                  </a:txBody>
                  <a:tcPr marL="91441" marR="91441"/>
                </a:tc>
                <a:tc>
                  <a:txBody>
                    <a:bodyPr/>
                    <a:lstStyle/>
                    <a:p>
                      <a:r>
                        <a:rPr lang="en-US" sz="2100" dirty="0">
                          <a:solidFill>
                            <a:schemeClr val="tx1"/>
                          </a:solidFill>
                        </a:rPr>
                        <a:t>4.6</a:t>
                      </a:r>
                      <a:r>
                        <a:rPr lang="en-US" sz="2100" dirty="0"/>
                        <a:t> m</a:t>
                      </a:r>
                    </a:p>
                  </a:txBody>
                  <a:tcPr marL="91441" marR="91441"/>
                </a:tc>
                <a:extLst>
                  <a:ext uri="{0D108BD9-81ED-4DB2-BD59-A6C34878D82A}">
                    <a16:rowId xmlns:a16="http://schemas.microsoft.com/office/drawing/2014/main" val="1866120429"/>
                  </a:ext>
                </a:extLst>
              </a:tr>
              <a:tr h="432871">
                <a:tc>
                  <a:txBody>
                    <a:bodyPr/>
                    <a:lstStyle/>
                    <a:p>
                      <a:r>
                        <a:rPr lang="en-US" sz="2100" dirty="0"/>
                        <a:t>Telemetry</a:t>
                      </a:r>
                      <a:r>
                        <a:rPr lang="en-US" sz="2100" baseline="0" dirty="0"/>
                        <a:t> rate</a:t>
                      </a:r>
                      <a:endParaRPr lang="en-US" sz="2100" dirty="0"/>
                    </a:p>
                  </a:txBody>
                  <a:tcPr marL="91441" marR="91441"/>
                </a:tc>
                <a:tc>
                  <a:txBody>
                    <a:bodyPr/>
                    <a:lstStyle/>
                    <a:p>
                      <a:r>
                        <a:rPr lang="en-US" sz="2100" dirty="0"/>
                        <a:t>57.6 kbps</a:t>
                      </a:r>
                    </a:p>
                  </a:txBody>
                  <a:tcPr marL="91441" marR="91441"/>
                </a:tc>
                <a:extLst>
                  <a:ext uri="{0D108BD9-81ED-4DB2-BD59-A6C34878D82A}">
                    <a16:rowId xmlns:a16="http://schemas.microsoft.com/office/drawing/2014/main" val="1620114710"/>
                  </a:ext>
                </a:extLst>
              </a:tr>
              <a:tr h="432871">
                <a:tc>
                  <a:txBody>
                    <a:bodyPr/>
                    <a:lstStyle/>
                    <a:p>
                      <a:r>
                        <a:rPr lang="en-US" sz="2100" dirty="0"/>
                        <a:t>Data rate</a:t>
                      </a:r>
                    </a:p>
                  </a:txBody>
                  <a:tcPr marL="91441" marR="91441"/>
                </a:tc>
                <a:tc>
                  <a:txBody>
                    <a:bodyPr/>
                    <a:lstStyle/>
                    <a:p>
                      <a:r>
                        <a:rPr lang="en-US" sz="2100" dirty="0"/>
                        <a:t>18 MB/s</a:t>
                      </a:r>
                    </a:p>
                  </a:txBody>
                  <a:tcPr marL="91441" marR="91441"/>
                </a:tc>
                <a:extLst>
                  <a:ext uri="{0D108BD9-81ED-4DB2-BD59-A6C34878D82A}">
                    <a16:rowId xmlns:a16="http://schemas.microsoft.com/office/drawing/2014/main" val="2472294969"/>
                  </a:ext>
                </a:extLst>
              </a:tr>
              <a:tr h="432871">
                <a:tc>
                  <a:txBody>
                    <a:bodyPr/>
                    <a:lstStyle/>
                    <a:p>
                      <a:r>
                        <a:rPr lang="en-US" sz="2100" dirty="0"/>
                        <a:t>Gondola</a:t>
                      </a:r>
                      <a:r>
                        <a:rPr lang="en-US" sz="2100" baseline="0" dirty="0"/>
                        <a:t> Power</a:t>
                      </a:r>
                      <a:endParaRPr lang="en-US" sz="2100" dirty="0"/>
                    </a:p>
                  </a:txBody>
                  <a:tcPr marL="91441" marR="91441"/>
                </a:tc>
                <a:tc>
                  <a:txBody>
                    <a:bodyPr/>
                    <a:lstStyle/>
                    <a:p>
                      <a:r>
                        <a:rPr lang="en-US" sz="2100" dirty="0">
                          <a:solidFill>
                            <a:schemeClr val="tx1"/>
                          </a:solidFill>
                        </a:rPr>
                        <a:t>900</a:t>
                      </a:r>
                      <a:r>
                        <a:rPr lang="en-US" sz="2100" dirty="0"/>
                        <a:t> W</a:t>
                      </a:r>
                    </a:p>
                  </a:txBody>
                  <a:tcPr marL="91441" marR="91441"/>
                </a:tc>
                <a:extLst>
                  <a:ext uri="{0D108BD9-81ED-4DB2-BD59-A6C34878D82A}">
                    <a16:rowId xmlns:a16="http://schemas.microsoft.com/office/drawing/2014/main" val="422950196"/>
                  </a:ext>
                </a:extLst>
              </a:tr>
              <a:tr h="432871">
                <a:tc>
                  <a:txBody>
                    <a:bodyPr/>
                    <a:lstStyle/>
                    <a:p>
                      <a:r>
                        <a:rPr lang="en-US" sz="2100" dirty="0"/>
                        <a:t>Readout Power</a:t>
                      </a:r>
                    </a:p>
                  </a:txBody>
                  <a:tcPr marL="91441" marR="91441"/>
                </a:tc>
                <a:tc>
                  <a:txBody>
                    <a:bodyPr/>
                    <a:lstStyle/>
                    <a:p>
                      <a:r>
                        <a:rPr lang="en-US" sz="2100" dirty="0"/>
                        <a:t>≤ </a:t>
                      </a:r>
                      <a:r>
                        <a:rPr lang="en-US" sz="2100" dirty="0">
                          <a:solidFill>
                            <a:schemeClr val="tx1"/>
                          </a:solidFill>
                        </a:rPr>
                        <a:t>120</a:t>
                      </a:r>
                      <a:r>
                        <a:rPr lang="en-US" sz="2100" dirty="0"/>
                        <a:t> W</a:t>
                      </a:r>
                    </a:p>
                  </a:txBody>
                  <a:tcPr marL="91441" marR="91441"/>
                </a:tc>
                <a:extLst>
                  <a:ext uri="{0D108BD9-81ED-4DB2-BD59-A6C34878D82A}">
                    <a16:rowId xmlns:a16="http://schemas.microsoft.com/office/drawing/2014/main" val="584234068"/>
                  </a:ext>
                </a:extLst>
              </a:tr>
              <a:tr h="413335">
                <a:tc>
                  <a:txBody>
                    <a:bodyPr/>
                    <a:lstStyle/>
                    <a:p>
                      <a:r>
                        <a:rPr lang="en-US" sz="2100" dirty="0"/>
                        <a:t>Projected aperture</a:t>
                      </a:r>
                    </a:p>
                  </a:txBody>
                  <a:tcPr marL="91441" marR="91441"/>
                </a:tc>
                <a:tc>
                  <a:txBody>
                    <a:bodyPr/>
                    <a:lstStyle/>
                    <a:p>
                      <a:r>
                        <a:rPr lang="en-US" sz="2100" dirty="0"/>
                        <a:t>74 cm</a:t>
                      </a:r>
                    </a:p>
                  </a:txBody>
                  <a:tcPr marL="91441" marR="91441"/>
                </a:tc>
                <a:extLst>
                  <a:ext uri="{0D108BD9-81ED-4DB2-BD59-A6C34878D82A}">
                    <a16:rowId xmlns:a16="http://schemas.microsoft.com/office/drawing/2014/main" val="47373880"/>
                  </a:ext>
                </a:extLst>
              </a:tr>
              <a:tr h="477125">
                <a:tc>
                  <a:txBody>
                    <a:bodyPr/>
                    <a:lstStyle/>
                    <a:p>
                      <a:r>
                        <a:rPr lang="en-US" sz="2100" dirty="0"/>
                        <a:t>Angular</a:t>
                      </a:r>
                      <a:r>
                        <a:rPr lang="en-US" sz="2100" baseline="0" dirty="0"/>
                        <a:t> resolution</a:t>
                      </a:r>
                      <a:endParaRPr lang="en-US" sz="2100" dirty="0"/>
                    </a:p>
                  </a:txBody>
                  <a:tcPr marL="91441" marR="91441"/>
                </a:tc>
                <a:tc>
                  <a:txBody>
                    <a:bodyPr/>
                    <a:lstStyle/>
                    <a:p>
                      <a:r>
                        <a:rPr lang="en-US" sz="2100" dirty="0">
                          <a:solidFill>
                            <a:schemeClr val="tx1"/>
                          </a:solidFill>
                        </a:rPr>
                        <a:t>4’ – 5’</a:t>
                      </a:r>
                    </a:p>
                  </a:txBody>
                  <a:tcPr marL="91441" marR="91441"/>
                </a:tc>
                <a:extLst>
                  <a:ext uri="{0D108BD9-81ED-4DB2-BD59-A6C34878D82A}">
                    <a16:rowId xmlns:a16="http://schemas.microsoft.com/office/drawing/2014/main" val="3908563825"/>
                  </a:ext>
                </a:extLst>
              </a:tr>
              <a:tr h="216436">
                <a:tc>
                  <a:txBody>
                    <a:bodyPr/>
                    <a:lstStyle/>
                    <a:p>
                      <a:r>
                        <a:rPr lang="en-US" sz="2100" dirty="0"/>
                        <a:t>Edge</a:t>
                      </a:r>
                      <a:r>
                        <a:rPr lang="en-US" sz="2100" baseline="0" dirty="0"/>
                        <a:t> Taper</a:t>
                      </a:r>
                      <a:endParaRPr lang="en-US" sz="2100" dirty="0"/>
                    </a:p>
                  </a:txBody>
                  <a:tcPr marL="91441" marR="91441"/>
                </a:tc>
                <a:tc>
                  <a:txBody>
                    <a:bodyPr/>
                    <a:lstStyle/>
                    <a:p>
                      <a:pPr marL="0" marR="0" lvl="0" indent="0" algn="l" defTabSz="3017520" rtl="0" eaLnBrk="1" fontAlgn="auto" latinLnBrk="0" hangingPunct="1">
                        <a:lnSpc>
                          <a:spcPct val="100000"/>
                        </a:lnSpc>
                        <a:spcBef>
                          <a:spcPts val="0"/>
                        </a:spcBef>
                        <a:spcAft>
                          <a:spcPts val="0"/>
                        </a:spcAft>
                        <a:buClrTx/>
                        <a:buSzTx/>
                        <a:buFontTx/>
                        <a:buNone/>
                        <a:tabLst/>
                        <a:defRPr/>
                      </a:pPr>
                      <a:r>
                        <a:rPr lang="en-US" sz="2100" dirty="0">
                          <a:solidFill>
                            <a:schemeClr val="tx1"/>
                          </a:solidFill>
                        </a:rPr>
                        <a:t>15</a:t>
                      </a:r>
                      <a:r>
                        <a:rPr lang="en-US" sz="2100" dirty="0"/>
                        <a:t> dB</a:t>
                      </a:r>
                    </a:p>
                  </a:txBody>
                  <a:tcPr marL="91441" marR="91441"/>
                </a:tc>
                <a:extLst>
                  <a:ext uri="{0D108BD9-81ED-4DB2-BD59-A6C34878D82A}">
                    <a16:rowId xmlns:a16="http://schemas.microsoft.com/office/drawing/2014/main" val="2113670917"/>
                  </a:ext>
                </a:extLst>
              </a:tr>
              <a:tr h="216436">
                <a:tc>
                  <a:txBody>
                    <a:bodyPr/>
                    <a:lstStyle/>
                    <a:p>
                      <a:r>
                        <a:rPr lang="en-US" sz="2100" dirty="0"/>
                        <a:t>Optical Spill</a:t>
                      </a:r>
                    </a:p>
                  </a:txBody>
                  <a:tcPr marL="91441" marR="91441"/>
                </a:tc>
                <a:tc>
                  <a:txBody>
                    <a:bodyPr/>
                    <a:lstStyle/>
                    <a:p>
                      <a:pPr marL="0" marR="0" lvl="0" indent="0" algn="l" defTabSz="3017520" rtl="0" eaLnBrk="1" fontAlgn="auto" latinLnBrk="0" hangingPunct="1">
                        <a:lnSpc>
                          <a:spcPct val="100000"/>
                        </a:lnSpc>
                        <a:spcBef>
                          <a:spcPts val="0"/>
                        </a:spcBef>
                        <a:spcAft>
                          <a:spcPts val="0"/>
                        </a:spcAft>
                        <a:buClrTx/>
                        <a:buSzTx/>
                        <a:buFontTx/>
                        <a:buNone/>
                        <a:tabLst/>
                        <a:defRPr/>
                      </a:pPr>
                      <a:r>
                        <a:rPr lang="en-US" sz="2100" dirty="0"/>
                        <a:t>-40 dB</a:t>
                      </a:r>
                    </a:p>
                  </a:txBody>
                  <a:tcPr marL="91441" marR="91441"/>
                </a:tc>
                <a:extLst>
                  <a:ext uri="{0D108BD9-81ED-4DB2-BD59-A6C34878D82A}">
                    <a16:rowId xmlns:a16="http://schemas.microsoft.com/office/drawing/2014/main" val="1162627563"/>
                  </a:ext>
                </a:extLst>
              </a:tr>
              <a:tr h="432871">
                <a:tc>
                  <a:txBody>
                    <a:bodyPr/>
                    <a:lstStyle/>
                    <a:p>
                      <a:r>
                        <a:rPr lang="en-US" sz="2100" baseline="0" dirty="0"/>
                        <a:t>Telescope f/#</a:t>
                      </a:r>
                      <a:endParaRPr lang="en-US" sz="2100" dirty="0"/>
                    </a:p>
                  </a:txBody>
                  <a:tcPr marL="91441" marR="91441"/>
                </a:tc>
                <a:tc>
                  <a:txBody>
                    <a:bodyPr/>
                    <a:lstStyle/>
                    <a:p>
                      <a:r>
                        <a:rPr lang="en-US" sz="2100" dirty="0">
                          <a:solidFill>
                            <a:schemeClr val="tx1"/>
                          </a:solidFill>
                        </a:rPr>
                        <a:t>1.5</a:t>
                      </a:r>
                    </a:p>
                  </a:txBody>
                  <a:tcPr marL="91441" marR="91441"/>
                </a:tc>
                <a:extLst>
                  <a:ext uri="{0D108BD9-81ED-4DB2-BD59-A6C34878D82A}">
                    <a16:rowId xmlns:a16="http://schemas.microsoft.com/office/drawing/2014/main" val="1788254815"/>
                  </a:ext>
                </a:extLst>
              </a:tr>
              <a:tr h="432871">
                <a:tc>
                  <a:txBody>
                    <a:bodyPr/>
                    <a:lstStyle/>
                    <a:p>
                      <a:r>
                        <a:rPr lang="en-US" sz="2100" dirty="0"/>
                        <a:t>Instantaneous FOV</a:t>
                      </a:r>
                    </a:p>
                  </a:txBody>
                  <a:tcPr marL="91441" marR="91441"/>
                </a:tc>
                <a:tc>
                  <a:txBody>
                    <a:bodyPr/>
                    <a:lstStyle/>
                    <a:p>
                      <a:r>
                        <a:rPr lang="en-US" sz="2100" dirty="0"/>
                        <a:t>16.1’</a:t>
                      </a:r>
                    </a:p>
                  </a:txBody>
                  <a:tcPr marL="91441" marR="91441"/>
                </a:tc>
                <a:extLst>
                  <a:ext uri="{0D108BD9-81ED-4DB2-BD59-A6C34878D82A}">
                    <a16:rowId xmlns:a16="http://schemas.microsoft.com/office/drawing/2014/main" val="151451412"/>
                  </a:ext>
                </a:extLst>
              </a:tr>
            </a:tbl>
          </a:graphicData>
        </a:graphic>
      </p:graphicFrame>
      <p:sp>
        <p:nvSpPr>
          <p:cNvPr id="19" name="TextBox 18">
            <a:extLst>
              <a:ext uri="{FF2B5EF4-FFF2-40B4-BE49-F238E27FC236}">
                <a16:creationId xmlns:a16="http://schemas.microsoft.com/office/drawing/2014/main" id="{E1AD1700-8902-4242-A08C-17483D7620D7}"/>
              </a:ext>
            </a:extLst>
          </p:cNvPr>
          <p:cNvSpPr txBox="1"/>
          <p:nvPr/>
        </p:nvSpPr>
        <p:spPr>
          <a:xfrm>
            <a:off x="30689298" y="17708090"/>
            <a:ext cx="11953412" cy="1969770"/>
          </a:xfrm>
          <a:prstGeom prst="rect">
            <a:avLst/>
          </a:prstGeom>
          <a:noFill/>
        </p:spPr>
        <p:txBody>
          <a:bodyPr wrap="square" rtlCol="0">
            <a:spAutoFit/>
          </a:bodyPr>
          <a:lstStyle/>
          <a:p>
            <a:pPr marL="457168" indent="-457168" algn="just" fontAlgn="base">
              <a:buFont typeface="Arial" panose="020B0604020202020204" pitchFamily="34" charset="0"/>
              <a:buChar char="•"/>
            </a:pPr>
            <a:endParaRPr lang="en-US" sz="1000" dirty="0"/>
          </a:p>
          <a:p>
            <a:pPr algn="just" fontAlgn="base"/>
            <a:r>
              <a:rPr lang="en-US" sz="2800" dirty="0"/>
              <a:t>The EXCLAIM program began in April 2019 and has passed Preliminary Design Review, with subsystem designs in progress and spectrometer fabrication underway. </a:t>
            </a:r>
          </a:p>
          <a:p>
            <a:pPr marL="457200" indent="-457200" algn="just" fontAlgn="base">
              <a:buFont typeface="Wingdings" panose="05000000000000000000" pitchFamily="2" charset="2"/>
              <a:buChar char="Ø"/>
            </a:pPr>
            <a:r>
              <a:rPr lang="en-US" sz="2800" dirty="0"/>
              <a:t>Science flight is expected in fall 2023. </a:t>
            </a:r>
          </a:p>
        </p:txBody>
      </p:sp>
      <p:sp>
        <p:nvSpPr>
          <p:cNvPr id="21" name="Subtitle 2">
            <a:extLst>
              <a:ext uri="{FF2B5EF4-FFF2-40B4-BE49-F238E27FC236}">
                <a16:creationId xmlns:a16="http://schemas.microsoft.com/office/drawing/2014/main" id="{8EDAA55D-B802-4AC0-AF87-08AEEF1D97CB}"/>
              </a:ext>
            </a:extLst>
          </p:cNvPr>
          <p:cNvSpPr txBox="1">
            <a:spLocks/>
          </p:cNvSpPr>
          <p:nvPr/>
        </p:nvSpPr>
        <p:spPr>
          <a:xfrm>
            <a:off x="218166" y="10413136"/>
            <a:ext cx="13804443" cy="10636126"/>
          </a:xfrm>
          <a:prstGeom prst="rect">
            <a:avLst/>
          </a:prstGeom>
          <a:noFill/>
          <a:ln w="127000">
            <a:solidFill>
              <a:schemeClr val="tx1">
                <a:lumMod val="75000"/>
                <a:lumOff val="25000"/>
              </a:schemeClr>
            </a:solidFill>
          </a:ln>
        </p:spPr>
        <p:txBody>
          <a:bodyPr vert="horz" lIns="91441" tIns="45720" rIns="91441" bIns="45720" rtlCol="0">
            <a:normAutofit/>
          </a:bodyPr>
          <a:lstStyle>
            <a:lvl1pPr marL="0" indent="0" algn="ctr" defTabSz="2263140" rtl="0" eaLnBrk="1" latinLnBrk="0" hangingPunct="1">
              <a:lnSpc>
                <a:spcPct val="90000"/>
              </a:lnSpc>
              <a:spcBef>
                <a:spcPts val="2475"/>
              </a:spcBef>
              <a:buFont typeface="Arial" panose="020B0604020202020204" pitchFamily="34" charset="0"/>
              <a:buNone/>
              <a:defRPr sz="5940" kern="1200">
                <a:solidFill>
                  <a:schemeClr val="tx1"/>
                </a:solidFill>
                <a:latin typeface="+mn-lt"/>
                <a:ea typeface="+mn-ea"/>
                <a:cs typeface="+mn-cs"/>
              </a:defRPr>
            </a:lvl1pPr>
            <a:lvl2pPr marL="1131570" indent="0" algn="ctr" defTabSz="2263140" rtl="0" eaLnBrk="1" latinLnBrk="0" hangingPunct="1">
              <a:lnSpc>
                <a:spcPct val="90000"/>
              </a:lnSpc>
              <a:spcBef>
                <a:spcPts val="1238"/>
              </a:spcBef>
              <a:buFont typeface="Arial" panose="020B0604020202020204" pitchFamily="34" charset="0"/>
              <a:buNone/>
              <a:defRPr sz="4950" kern="1200">
                <a:solidFill>
                  <a:schemeClr val="tx1"/>
                </a:solidFill>
                <a:latin typeface="+mn-lt"/>
                <a:ea typeface="+mn-ea"/>
                <a:cs typeface="+mn-cs"/>
              </a:defRPr>
            </a:lvl2pPr>
            <a:lvl3pPr marL="2263140" indent="0" algn="ctr" defTabSz="2263140" rtl="0" eaLnBrk="1" latinLnBrk="0" hangingPunct="1">
              <a:lnSpc>
                <a:spcPct val="90000"/>
              </a:lnSpc>
              <a:spcBef>
                <a:spcPts val="1238"/>
              </a:spcBef>
              <a:buFont typeface="Arial" panose="020B0604020202020204" pitchFamily="34" charset="0"/>
              <a:buNone/>
              <a:defRPr sz="4455" kern="1200">
                <a:solidFill>
                  <a:schemeClr val="tx1"/>
                </a:solidFill>
                <a:latin typeface="+mn-lt"/>
                <a:ea typeface="+mn-ea"/>
                <a:cs typeface="+mn-cs"/>
              </a:defRPr>
            </a:lvl3pPr>
            <a:lvl4pPr marL="339471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4pPr>
            <a:lvl5pPr marL="452628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5pPr>
            <a:lvl6pPr marL="565785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6pPr>
            <a:lvl7pPr marL="678942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7pPr>
            <a:lvl8pPr marL="792099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8pPr>
            <a:lvl9pPr marL="905256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9pPr>
          </a:lstStyle>
          <a:p>
            <a:r>
              <a:rPr lang="en-US" sz="5500" dirty="0">
                <a:solidFill>
                  <a:schemeClr val="tx1">
                    <a:lumMod val="65000"/>
                    <a:lumOff val="35000"/>
                  </a:schemeClr>
                </a:solidFill>
              </a:rPr>
              <a:t>INTENSITY MAPPING (IM)</a:t>
            </a:r>
          </a:p>
        </p:txBody>
      </p:sp>
      <p:sp>
        <p:nvSpPr>
          <p:cNvPr id="22" name="TextBox 21">
            <a:extLst>
              <a:ext uri="{FF2B5EF4-FFF2-40B4-BE49-F238E27FC236}">
                <a16:creationId xmlns:a16="http://schemas.microsoft.com/office/drawing/2014/main" id="{DEA7BDD2-D405-4884-AB4D-B3A58E24551F}"/>
              </a:ext>
            </a:extLst>
          </p:cNvPr>
          <p:cNvSpPr txBox="1"/>
          <p:nvPr/>
        </p:nvSpPr>
        <p:spPr>
          <a:xfrm>
            <a:off x="259409" y="15406479"/>
            <a:ext cx="13643974" cy="5724516"/>
          </a:xfrm>
          <a:prstGeom prst="rect">
            <a:avLst/>
          </a:prstGeom>
          <a:noFill/>
        </p:spPr>
        <p:txBody>
          <a:bodyPr wrap="square" rtlCol="0">
            <a:spAutoFit/>
          </a:bodyPr>
          <a:lstStyle/>
          <a:p>
            <a:r>
              <a:rPr lang="en-US" sz="2999" b="1" u="sng" dirty="0"/>
              <a:t>Motivations:</a:t>
            </a:r>
            <a:endParaRPr lang="en-US" sz="1000" u="sng" dirty="0"/>
          </a:p>
          <a:p>
            <a:pPr marL="457168" indent="-457168" fontAlgn="base">
              <a:buFont typeface="Wingdings" panose="05000000000000000000" pitchFamily="2" charset="2"/>
              <a:buChar char="Ø"/>
            </a:pPr>
            <a:r>
              <a:rPr lang="en-US" sz="2800" b="1" dirty="0"/>
              <a:t>Aperture</a:t>
            </a:r>
            <a:r>
              <a:rPr lang="en-US" sz="2800" dirty="0"/>
              <a:t>: IM studies surface brightness rather than the flux of individual </a:t>
            </a:r>
          </a:p>
          <a:p>
            <a:pPr fontAlgn="base"/>
            <a:r>
              <a:rPr lang="en-US" sz="2800" dirty="0"/>
              <a:t>      sources.</a:t>
            </a:r>
          </a:p>
          <a:p>
            <a:pPr marL="457168" indent="-457168" fontAlgn="base">
              <a:buFont typeface="Wingdings" panose="05000000000000000000" pitchFamily="2" charset="2"/>
              <a:buChar char="Ø"/>
            </a:pPr>
            <a:r>
              <a:rPr lang="en-US" sz="2800" b="1" dirty="0"/>
              <a:t>Cumulative emission</a:t>
            </a:r>
            <a:r>
              <a:rPr lang="en-US" sz="2800" dirty="0"/>
              <a:t>: IM is sensitive to all objects. It’s a complete blind </a:t>
            </a:r>
          </a:p>
          <a:p>
            <a:pPr fontAlgn="base"/>
            <a:r>
              <a:rPr lang="en-US" sz="2800" dirty="0"/>
              <a:t>      census plus all other forms of radiation as contamination.</a:t>
            </a:r>
            <a:endParaRPr lang="en-US" sz="2800" b="1" dirty="0"/>
          </a:p>
          <a:p>
            <a:pPr marL="457168" indent="-457168" fontAlgn="base">
              <a:buFont typeface="Wingdings" panose="05000000000000000000" pitchFamily="2" charset="2"/>
              <a:buChar char="Ø"/>
            </a:pPr>
            <a:r>
              <a:rPr lang="en-US" sz="2800" b="1" dirty="0"/>
              <a:t>Volume</a:t>
            </a:r>
            <a:r>
              <a:rPr lang="en-US" sz="2800" dirty="0"/>
              <a:t>: The survey area covers a region three times the typical area of an over dense region so avoids the cosmic variants of smaller area sky surveys.</a:t>
            </a:r>
          </a:p>
          <a:p>
            <a:pPr marL="457168" indent="-457168" fontAlgn="base">
              <a:buFont typeface="Wingdings" panose="05000000000000000000" pitchFamily="2" charset="2"/>
              <a:buChar char="Ø"/>
            </a:pPr>
            <a:r>
              <a:rPr lang="en-US" sz="2800" b="1" dirty="0"/>
              <a:t>Environments</a:t>
            </a:r>
            <a:r>
              <a:rPr lang="en-US" sz="2800" dirty="0"/>
              <a:t>: A wide variety of lines trace different ionization states and aspects of galaxies over time.</a:t>
            </a:r>
            <a:endParaRPr lang="en-US" sz="2800" b="1" dirty="0"/>
          </a:p>
          <a:p>
            <a:pPr marL="457168" indent="-457168" algn="just" fontAlgn="base">
              <a:buFont typeface="Wingdings" panose="05000000000000000000" pitchFamily="2" charset="2"/>
              <a:buChar char="Ø"/>
            </a:pPr>
            <a:r>
              <a:rPr lang="en-US" sz="2800" b="1" dirty="0"/>
              <a:t>Hosts</a:t>
            </a:r>
            <a:r>
              <a:rPr lang="en-US" sz="2800" dirty="0"/>
              <a:t>: Cosmological measurement is clustering biased and provides the mass of the host halos that galaxies &amp; stars inhabit.</a:t>
            </a:r>
          </a:p>
          <a:p>
            <a:pPr marL="457168" indent="-457168" algn="just" fontAlgn="base">
              <a:buFont typeface="Wingdings" panose="05000000000000000000" pitchFamily="2" charset="2"/>
              <a:buChar char="Ø"/>
            </a:pPr>
            <a:r>
              <a:rPr lang="en-US" sz="2800" b="1" dirty="0"/>
              <a:t>Systematics</a:t>
            </a:r>
            <a:r>
              <a:rPr lang="en-US" sz="2800" dirty="0"/>
              <a:t>: No selection function (i.e. no dust extinction or issues such as fiber collisions from nearby galaxies).</a:t>
            </a:r>
            <a:endParaRPr lang="en-US" dirty="0"/>
          </a:p>
        </p:txBody>
      </p:sp>
      <p:sp>
        <p:nvSpPr>
          <p:cNvPr id="23" name="Rectangle 22">
            <a:extLst>
              <a:ext uri="{FF2B5EF4-FFF2-40B4-BE49-F238E27FC236}">
                <a16:creationId xmlns:a16="http://schemas.microsoft.com/office/drawing/2014/main" id="{875AA34C-CCBD-4A43-8BFE-BB8B82BCF4FC}"/>
              </a:ext>
            </a:extLst>
          </p:cNvPr>
          <p:cNvSpPr/>
          <p:nvPr/>
        </p:nvSpPr>
        <p:spPr>
          <a:xfrm>
            <a:off x="312442" y="10963282"/>
            <a:ext cx="11624392" cy="954107"/>
          </a:xfrm>
          <a:prstGeom prst="rect">
            <a:avLst/>
          </a:prstGeom>
        </p:spPr>
        <p:txBody>
          <a:bodyPr wrap="square">
            <a:spAutoFit/>
          </a:bodyPr>
          <a:lstStyle/>
          <a:p>
            <a:r>
              <a:rPr lang="en-US" sz="2800" b="1" dirty="0">
                <a:solidFill>
                  <a:srgbClr val="000000"/>
                </a:solidFill>
              </a:rPr>
              <a:t>Principle</a:t>
            </a:r>
            <a:r>
              <a:rPr lang="en-US" sz="2800" dirty="0">
                <a:solidFill>
                  <a:srgbClr val="000000"/>
                </a:solidFill>
              </a:rPr>
              <a:t>: The line emission from objects at different redshift occur at different frequencies and indicate the structure and density of structure in the universe.</a:t>
            </a:r>
          </a:p>
        </p:txBody>
      </p:sp>
      <p:sp>
        <p:nvSpPr>
          <p:cNvPr id="29" name="AutoShape 28" descr="Image result for canadian Institute for Theoretical Astrophysics logo">
            <a:extLst>
              <a:ext uri="{FF2B5EF4-FFF2-40B4-BE49-F238E27FC236}">
                <a16:creationId xmlns:a16="http://schemas.microsoft.com/office/drawing/2014/main" id="{7434DADE-BE39-4A2A-BAF4-3A3FF34E2CC8}"/>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1" tIns="45720" rIns="91441" bIns="45720" numCol="1" anchor="t" anchorCtr="0" compatLnSpc="1">
            <a:prstTxWarp prst="textNoShape">
              <a:avLst/>
            </a:prstTxWarp>
          </a:bodyPr>
          <a:lstStyle/>
          <a:p>
            <a:endParaRPr lang="en-US"/>
          </a:p>
        </p:txBody>
      </p:sp>
      <p:pic>
        <p:nvPicPr>
          <p:cNvPr id="31" name="Picture 36" descr="Image result for cardiff university logo">
            <a:extLst>
              <a:ext uri="{FF2B5EF4-FFF2-40B4-BE49-F238E27FC236}">
                <a16:creationId xmlns:a16="http://schemas.microsoft.com/office/drawing/2014/main" id="{69A17A14-2478-4C49-8908-95CF32A27E5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344" t="20170" r="16810" b="21531"/>
          <a:stretch/>
        </p:blipFill>
        <p:spPr bwMode="auto">
          <a:xfrm>
            <a:off x="38318649" y="1665082"/>
            <a:ext cx="1575531" cy="72886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0" descr="Related image">
            <a:extLst>
              <a:ext uri="{FF2B5EF4-FFF2-40B4-BE49-F238E27FC236}">
                <a16:creationId xmlns:a16="http://schemas.microsoft.com/office/drawing/2014/main" id="{84196980-9EB1-4599-A1C6-89C9629ADF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70721" y="1276376"/>
            <a:ext cx="1338594" cy="350866"/>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C29D31A9-90AC-405F-97FB-04E588029970}"/>
              </a:ext>
            </a:extLst>
          </p:cNvPr>
          <p:cNvSpPr/>
          <p:nvPr/>
        </p:nvSpPr>
        <p:spPr>
          <a:xfrm>
            <a:off x="14271417" y="3445659"/>
            <a:ext cx="11927084" cy="6555641"/>
          </a:xfrm>
          <a:prstGeom prst="rect">
            <a:avLst/>
          </a:prstGeom>
        </p:spPr>
        <p:txBody>
          <a:bodyPr wrap="square" anchor="t">
            <a:spAutoFit/>
          </a:bodyPr>
          <a:lstStyle/>
          <a:p>
            <a:r>
              <a:rPr lang="en-US" sz="2800" b="1" dirty="0">
                <a:solidFill>
                  <a:srgbClr val="000000"/>
                </a:solidFill>
              </a:rPr>
              <a:t>Cryogenic Balloon-Borne Instrument:</a:t>
            </a:r>
          </a:p>
          <a:p>
            <a:pPr marL="457168" indent="-457168">
              <a:buFont typeface="Wingdings" panose="05000000000000000000" pitchFamily="2" charset="2"/>
              <a:buChar char="Ø"/>
            </a:pPr>
            <a:r>
              <a:rPr lang="en-US" sz="2800" dirty="0"/>
              <a:t>Launch with 2400 liters of liquid helium supports 12 hours of science operation at 1.7 K.</a:t>
            </a:r>
          </a:p>
          <a:p>
            <a:pPr marL="457168" indent="-457168">
              <a:buFont typeface="Wingdings" panose="05000000000000000000" pitchFamily="2" charset="2"/>
              <a:buChar char="Ø"/>
            </a:pPr>
            <a:r>
              <a:rPr lang="en-US" sz="2800" dirty="0"/>
              <a:t>An adiabatic demagnetization refrigerator backed by 4He adsorption </a:t>
            </a:r>
          </a:p>
          <a:p>
            <a:r>
              <a:rPr lang="en-US" sz="2800" dirty="0"/>
              <a:t>      cooler supports a 100 </a:t>
            </a:r>
            <a:r>
              <a:rPr lang="en-US" sz="2800" dirty="0" err="1"/>
              <a:t>mK</a:t>
            </a:r>
            <a:r>
              <a:rPr lang="en-US" sz="2800" dirty="0"/>
              <a:t> focal plane.</a:t>
            </a:r>
          </a:p>
          <a:p>
            <a:pPr marL="457168" indent="-457168">
              <a:buFont typeface="Wingdings" panose="05000000000000000000" pitchFamily="2" charset="2"/>
              <a:buChar char="Ø"/>
            </a:pPr>
            <a:r>
              <a:rPr lang="en-US" sz="2800" dirty="0">
                <a:solidFill>
                  <a:srgbClr val="000000"/>
                </a:solidFill>
              </a:rPr>
              <a:t>Launch with 11 or 34 million cubic foot (heavy) conventional balloon.</a:t>
            </a:r>
          </a:p>
          <a:p>
            <a:pPr marL="457168" indent="-457168">
              <a:buFont typeface="Wingdings" panose="05000000000000000000" pitchFamily="2" charset="2"/>
              <a:buChar char="Ø"/>
            </a:pPr>
            <a:r>
              <a:rPr lang="en-US" sz="2800" dirty="0">
                <a:solidFill>
                  <a:srgbClr val="000000"/>
                </a:solidFill>
              </a:rPr>
              <a:t>Superfluid He pumps distribute the liquid He to cool the optics.</a:t>
            </a:r>
          </a:p>
          <a:p>
            <a:pPr marL="457168" indent="-457168">
              <a:buFont typeface="Wingdings" panose="05000000000000000000" pitchFamily="2" charset="2"/>
              <a:buChar char="Ø"/>
            </a:pPr>
            <a:r>
              <a:rPr lang="en-US" sz="2800" dirty="0">
                <a:solidFill>
                  <a:srgbClr val="000000"/>
                </a:solidFill>
              </a:rPr>
              <a:t>The pointing elevation is fixed at 45 degree, controlling spill and </a:t>
            </a:r>
          </a:p>
          <a:p>
            <a:r>
              <a:rPr lang="en-US" sz="2800" dirty="0">
                <a:solidFill>
                  <a:srgbClr val="000000"/>
                </a:solidFill>
              </a:rPr>
              <a:t>      atmospheric modulation.</a:t>
            </a:r>
            <a:endParaRPr lang="en-US" sz="2800" dirty="0"/>
          </a:p>
          <a:p>
            <a:pPr marL="457168" indent="-457168">
              <a:buFont typeface="Wingdings" panose="05000000000000000000" pitchFamily="2" charset="2"/>
              <a:buChar char="Ø"/>
            </a:pPr>
            <a:r>
              <a:rPr lang="en-US" sz="2800" dirty="0">
                <a:solidFill>
                  <a:srgbClr val="000000"/>
                </a:solidFill>
              </a:rPr>
              <a:t>A sinusoidal scan with 14 sec period and 7 degree throw maps ±1.4 </a:t>
            </a:r>
          </a:p>
          <a:p>
            <a:r>
              <a:rPr lang="en-US" sz="2800" dirty="0">
                <a:solidFill>
                  <a:srgbClr val="000000"/>
                </a:solidFill>
              </a:rPr>
              <a:t>     degree about the celestial equator.</a:t>
            </a:r>
          </a:p>
          <a:p>
            <a:pPr marL="457168" indent="-457168">
              <a:buFont typeface="Wingdings" panose="05000000000000000000" pitchFamily="2" charset="2"/>
              <a:buChar char="Ø"/>
            </a:pPr>
            <a:r>
              <a:rPr lang="en-US" sz="2800" dirty="0">
                <a:solidFill>
                  <a:srgbClr val="000000"/>
                </a:solidFill>
              </a:rPr>
              <a:t>Pointing: star camera, gyro, magnetometer, tilt. Online pointing to </a:t>
            </a:r>
          </a:p>
          <a:p>
            <a:r>
              <a:rPr lang="en-US" sz="2800" dirty="0">
                <a:solidFill>
                  <a:srgbClr val="000000"/>
                </a:solidFill>
              </a:rPr>
              <a:t>     1 degree</a:t>
            </a:r>
          </a:p>
          <a:p>
            <a:pPr marL="457168" indent="-457168">
              <a:buFont typeface="Wingdings" panose="05000000000000000000" pitchFamily="2" charset="2"/>
              <a:buChar char="Ø"/>
            </a:pPr>
            <a:r>
              <a:rPr lang="en-US" sz="2800" dirty="0">
                <a:solidFill>
                  <a:srgbClr val="000000"/>
                </a:solidFill>
              </a:rPr>
              <a:t>Heritage: Primordial Inflation Polarization </a:t>
            </a:r>
            <a:r>
              <a:rPr lang="en-US" sz="2800" dirty="0" err="1">
                <a:solidFill>
                  <a:srgbClr val="000000"/>
                </a:solidFill>
              </a:rPr>
              <a:t>ExploreR</a:t>
            </a:r>
            <a:r>
              <a:rPr lang="en-US" sz="2800" dirty="0">
                <a:solidFill>
                  <a:srgbClr val="000000"/>
                </a:solidFill>
              </a:rPr>
              <a:t> (PIPER) [17]. Uses gondola, housekeeping electronics, software, and ADR designs.</a:t>
            </a:r>
            <a:endParaRPr lang="en-US" sz="2800" dirty="0"/>
          </a:p>
        </p:txBody>
      </p:sp>
      <p:sp>
        <p:nvSpPr>
          <p:cNvPr id="36" name="Subtitle 2">
            <a:extLst>
              <a:ext uri="{FF2B5EF4-FFF2-40B4-BE49-F238E27FC236}">
                <a16:creationId xmlns:a16="http://schemas.microsoft.com/office/drawing/2014/main" id="{1C8BFB3C-3165-4BA2-A41C-5068CE051DCD}"/>
              </a:ext>
            </a:extLst>
          </p:cNvPr>
          <p:cNvSpPr txBox="1">
            <a:spLocks/>
          </p:cNvSpPr>
          <p:nvPr/>
        </p:nvSpPr>
        <p:spPr>
          <a:xfrm>
            <a:off x="35620672" y="19958628"/>
            <a:ext cx="7046750" cy="3355862"/>
          </a:xfrm>
          <a:prstGeom prst="rect">
            <a:avLst/>
          </a:prstGeom>
          <a:noFill/>
          <a:ln w="127000">
            <a:solidFill>
              <a:schemeClr val="tx1">
                <a:lumMod val="75000"/>
                <a:lumOff val="25000"/>
              </a:schemeClr>
            </a:solidFill>
          </a:ln>
        </p:spPr>
        <p:txBody>
          <a:bodyPr vert="horz" lIns="91441" tIns="45720" rIns="91441" bIns="45720" rtlCol="0">
            <a:normAutofit/>
          </a:bodyPr>
          <a:lstStyle>
            <a:lvl1pPr marL="0" indent="0" algn="ctr" defTabSz="2263140" rtl="0" eaLnBrk="1" latinLnBrk="0" hangingPunct="1">
              <a:lnSpc>
                <a:spcPct val="90000"/>
              </a:lnSpc>
              <a:spcBef>
                <a:spcPts val="2475"/>
              </a:spcBef>
              <a:buFont typeface="Arial" panose="020B0604020202020204" pitchFamily="34" charset="0"/>
              <a:buNone/>
              <a:defRPr sz="5940" kern="1200">
                <a:solidFill>
                  <a:schemeClr val="tx1"/>
                </a:solidFill>
                <a:latin typeface="+mn-lt"/>
                <a:ea typeface="+mn-ea"/>
                <a:cs typeface="+mn-cs"/>
              </a:defRPr>
            </a:lvl1pPr>
            <a:lvl2pPr marL="1131570" indent="0" algn="ctr" defTabSz="2263140" rtl="0" eaLnBrk="1" latinLnBrk="0" hangingPunct="1">
              <a:lnSpc>
                <a:spcPct val="90000"/>
              </a:lnSpc>
              <a:spcBef>
                <a:spcPts val="1238"/>
              </a:spcBef>
              <a:buFont typeface="Arial" panose="020B0604020202020204" pitchFamily="34" charset="0"/>
              <a:buNone/>
              <a:defRPr sz="4950" kern="1200">
                <a:solidFill>
                  <a:schemeClr val="tx1"/>
                </a:solidFill>
                <a:latin typeface="+mn-lt"/>
                <a:ea typeface="+mn-ea"/>
                <a:cs typeface="+mn-cs"/>
              </a:defRPr>
            </a:lvl2pPr>
            <a:lvl3pPr marL="2263140" indent="0" algn="ctr" defTabSz="2263140" rtl="0" eaLnBrk="1" latinLnBrk="0" hangingPunct="1">
              <a:lnSpc>
                <a:spcPct val="90000"/>
              </a:lnSpc>
              <a:spcBef>
                <a:spcPts val="1238"/>
              </a:spcBef>
              <a:buFont typeface="Arial" panose="020B0604020202020204" pitchFamily="34" charset="0"/>
              <a:buNone/>
              <a:defRPr sz="4455" kern="1200">
                <a:solidFill>
                  <a:schemeClr val="tx1"/>
                </a:solidFill>
                <a:latin typeface="+mn-lt"/>
                <a:ea typeface="+mn-ea"/>
                <a:cs typeface="+mn-cs"/>
              </a:defRPr>
            </a:lvl3pPr>
            <a:lvl4pPr marL="339471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4pPr>
            <a:lvl5pPr marL="452628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5pPr>
            <a:lvl6pPr marL="565785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6pPr>
            <a:lvl7pPr marL="678942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7pPr>
            <a:lvl8pPr marL="792099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8pPr>
            <a:lvl9pPr marL="905256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9pPr>
          </a:lstStyle>
          <a:p>
            <a:r>
              <a:rPr lang="en-US" sz="3200" dirty="0">
                <a:solidFill>
                  <a:schemeClr val="tx1">
                    <a:lumMod val="65000"/>
                    <a:lumOff val="35000"/>
                  </a:schemeClr>
                </a:solidFill>
              </a:rPr>
              <a:t>ACKNOWLEDGEMENT</a:t>
            </a:r>
          </a:p>
        </p:txBody>
      </p:sp>
      <p:sp>
        <p:nvSpPr>
          <p:cNvPr id="37" name="TextBox 36">
            <a:extLst>
              <a:ext uri="{FF2B5EF4-FFF2-40B4-BE49-F238E27FC236}">
                <a16:creationId xmlns:a16="http://schemas.microsoft.com/office/drawing/2014/main" id="{F2DA7BB6-63FF-4ACE-97D1-86DCC620B365}"/>
              </a:ext>
            </a:extLst>
          </p:cNvPr>
          <p:cNvSpPr txBox="1"/>
          <p:nvPr/>
        </p:nvSpPr>
        <p:spPr>
          <a:xfrm>
            <a:off x="35711252" y="20295547"/>
            <a:ext cx="6858950" cy="3116238"/>
          </a:xfrm>
          <a:prstGeom prst="rect">
            <a:avLst/>
          </a:prstGeom>
          <a:noFill/>
        </p:spPr>
        <p:txBody>
          <a:bodyPr wrap="square" rtlCol="0">
            <a:spAutoFit/>
          </a:bodyPr>
          <a:lstStyle/>
          <a:p>
            <a:pPr marL="457168" indent="-457168" algn="just" fontAlgn="base">
              <a:buFont typeface="Arial" panose="020B0604020202020204" pitchFamily="34" charset="0"/>
              <a:buChar char="•"/>
            </a:pPr>
            <a:endParaRPr lang="en-US" sz="600" dirty="0"/>
          </a:p>
          <a:p>
            <a:pPr algn="just" fontAlgn="base"/>
            <a:r>
              <a:rPr lang="en-US" dirty="0"/>
              <a:t>We gratefully acknowledge funding provided by the NASA Astrophysics Research and Analysis (APRA) Program. Research was sponsored by the National Aeronautics and Space Administration (NASA) through a contract with ORAU. The views and conclusions contained in this document are those of the authors and should not be interpreted as representing the official policies, either expressed or implied, of the National Aeronautics and Space Administration (NASA) or the U.S. Government. The U.S. Government is authorized to reproduce and distribute reprints for Government purposes notwithstanding any copyright notation herein.</a:t>
            </a:r>
          </a:p>
          <a:p>
            <a:endParaRPr lang="en-US" sz="1100" dirty="0"/>
          </a:p>
        </p:txBody>
      </p:sp>
      <p:pic>
        <p:nvPicPr>
          <p:cNvPr id="40" name="Picture 52" descr="https://lh4.googleusercontent.com/THQ2G4Fpc_l27dpBq0Dn4fspam9xAxXh3Q-RfQCS06MGIEFlf3CZ_4a-1F3fVFrItfBWzoO5JVRTScr9DhnGNf23NsrVdC6gNCuJxdYwpXRvXTV9jlYK4hcyw3DBhRGF0zP-WR4">
            <a:extLst>
              <a:ext uri="{FF2B5EF4-FFF2-40B4-BE49-F238E27FC236}">
                <a16:creationId xmlns:a16="http://schemas.microsoft.com/office/drawing/2014/main" id="{F9A2D3C2-159D-47C9-B2F9-9E209E162F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4800" y="6448911"/>
            <a:ext cx="4080915" cy="45600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F147442-762E-40C2-985A-6FC0CB919A7A}"/>
                  </a:ext>
                </a:extLst>
              </p:cNvPr>
              <p:cNvSpPr txBox="1"/>
              <p:nvPr/>
            </p:nvSpPr>
            <p:spPr>
              <a:xfrm>
                <a:off x="30834371" y="7877642"/>
                <a:ext cx="11651343" cy="9328323"/>
              </a:xfrm>
              <a:prstGeom prst="rect">
                <a:avLst/>
              </a:prstGeom>
              <a:noFill/>
            </p:spPr>
            <p:txBody>
              <a:bodyPr wrap="square" rtlCol="0">
                <a:spAutoFit/>
              </a:bodyPr>
              <a:lstStyle/>
              <a:p>
                <a:pPr algn="just" fontAlgn="base"/>
                <a:r>
                  <a:rPr lang="en-US" sz="2800" b="1" dirty="0">
                    <a:solidFill>
                      <a:srgbClr val="000000"/>
                    </a:solidFill>
                  </a:rPr>
                  <a:t>Preliminary survey plan</a:t>
                </a:r>
              </a:p>
              <a:p>
                <a:pPr algn="just" fontAlgn="base">
                  <a:buFont typeface="Arial" panose="020B0604020202020204" pitchFamily="34" charset="0"/>
                  <a:buChar char="•"/>
                </a:pPr>
                <a:r>
                  <a:rPr lang="en-US" sz="2800" dirty="0">
                    <a:solidFill>
                      <a:srgbClr val="000000"/>
                    </a:solidFill>
                  </a:rPr>
                  <a:t>Daytime field: anti-solar scan, 200 degree</a:t>
                </a:r>
                <a:r>
                  <a:rPr lang="en-US" sz="2800" baseline="30000" dirty="0">
                    <a:solidFill>
                      <a:srgbClr val="000000"/>
                    </a:solidFill>
                    <a:sym typeface="Arial Narrow"/>
                  </a:rPr>
                  <a:t>2</a:t>
                </a:r>
                <a:r>
                  <a:rPr lang="en-US" sz="2800" dirty="0">
                    <a:solidFill>
                      <a:srgbClr val="000000"/>
                    </a:solidFill>
                  </a:rPr>
                  <a:t>, </a:t>
                </a:r>
              </a:p>
              <a:p>
                <a:pPr algn="just" fontAlgn="base"/>
                <a:r>
                  <a:rPr lang="en-US" sz="2800" dirty="0">
                    <a:solidFill>
                      <a:srgbClr val="000000"/>
                    </a:solidFill>
                  </a:rPr>
                  <a:t>crosses the galactic plan. 3-6 PM local.</a:t>
                </a:r>
              </a:p>
              <a:p>
                <a:pPr algn="just" fontAlgn="base">
                  <a:buFont typeface="Arial" panose="020B0604020202020204" pitchFamily="34" charset="0"/>
                  <a:buChar char="•"/>
                </a:pPr>
                <a:r>
                  <a:rPr lang="en-US" sz="2800" dirty="0">
                    <a:solidFill>
                      <a:srgbClr val="000000"/>
                    </a:solidFill>
                  </a:rPr>
                  <a:t>Galactic field 1: 6-7 PM. 45 degree</a:t>
                </a:r>
                <a:r>
                  <a:rPr lang="en-US" sz="2800" baseline="30000" dirty="0">
                    <a:solidFill>
                      <a:srgbClr val="000000"/>
                    </a:solidFill>
                    <a:sym typeface="Arial Narrow"/>
                  </a:rPr>
                  <a:t>2</a:t>
                </a:r>
                <a:r>
                  <a:rPr lang="en-US" sz="2800" dirty="0">
                    <a:solidFill>
                      <a:srgbClr val="000000"/>
                    </a:solidFill>
                  </a:rPr>
                  <a:t>.</a:t>
                </a:r>
              </a:p>
              <a:p>
                <a:pPr algn="just" fontAlgn="base">
                  <a:buFont typeface="Arial" panose="020B0604020202020204" pitchFamily="34" charset="0"/>
                  <a:buChar char="•"/>
                </a:pPr>
                <a:r>
                  <a:rPr lang="en-US" sz="2800" dirty="0">
                    <a:solidFill>
                      <a:srgbClr val="000000"/>
                    </a:solidFill>
                  </a:rPr>
                  <a:t>BOSS S82 field rises 7 PM local until 1 AM. 305 degree</a:t>
                </a:r>
                <a:r>
                  <a:rPr lang="en-US" sz="2800" baseline="30000" dirty="0">
                    <a:solidFill>
                      <a:srgbClr val="000000"/>
                    </a:solidFill>
                    <a:sym typeface="Arial Narrow"/>
                  </a:rPr>
                  <a:t>2</a:t>
                </a:r>
                <a:r>
                  <a:rPr lang="en-US" sz="2800" dirty="0">
                    <a:solidFill>
                      <a:srgbClr val="000000"/>
                    </a:solidFill>
                  </a:rPr>
                  <a:t>.</a:t>
                </a:r>
              </a:p>
              <a:p>
                <a:pPr algn="just" fontAlgn="base">
                  <a:buFont typeface="Arial" panose="020B0604020202020204" pitchFamily="34" charset="0"/>
                  <a:buChar char="•"/>
                </a:pPr>
                <a:r>
                  <a:rPr lang="en-US" sz="2800" dirty="0">
                    <a:solidFill>
                      <a:srgbClr val="000000"/>
                    </a:solidFill>
                  </a:rPr>
                  <a:t>Galactic field 2: 2-7AM, 216 degree</a:t>
                </a:r>
                <a:r>
                  <a:rPr lang="en-US" sz="2800" baseline="30000" dirty="0">
                    <a:solidFill>
                      <a:srgbClr val="000000"/>
                    </a:solidFill>
                    <a:sym typeface="Arial Narrow"/>
                  </a:rPr>
                  <a:t>2</a:t>
                </a:r>
                <a:r>
                  <a:rPr lang="en-US" sz="2800" dirty="0">
                    <a:solidFill>
                      <a:srgbClr val="000000"/>
                    </a:solidFill>
                  </a:rPr>
                  <a:t>.</a:t>
                </a:r>
              </a:p>
              <a:p>
                <a:pPr algn="just" fontAlgn="base"/>
                <a:r>
                  <a:rPr lang="en-US" sz="2800" dirty="0">
                    <a:solidFill>
                      <a:srgbClr val="000000"/>
                    </a:solidFill>
                  </a:rPr>
                  <a:t>The spacing between bright atmospheric emission</a:t>
                </a:r>
              </a:p>
              <a:p>
                <a:pPr algn="just" fontAlgn="base"/>
                <a:r>
                  <a:rPr lang="en-US" sz="2800" dirty="0">
                    <a:solidFill>
                      <a:srgbClr val="000000"/>
                    </a:solidFill>
                  </a:rPr>
                  <a:t>lines is ~5GHz. Pressure broadens these lines, </a:t>
                </a:r>
              </a:p>
              <a:p>
                <a:pPr algn="just" fontAlgn="base"/>
                <a:r>
                  <a:rPr lang="en-US" sz="2800" dirty="0">
                    <a:solidFill>
                      <a:srgbClr val="000000"/>
                    </a:solidFill>
                  </a:rPr>
                  <a:t>following the relation ~10 MHz/Torr. This, to </a:t>
                </a:r>
              </a:p>
              <a:p>
                <a:pPr algn="just" fontAlgn="base"/>
                <a:r>
                  <a:rPr lang="en-US" sz="2800" dirty="0">
                    <a:solidFill>
                      <a:srgbClr val="000000"/>
                    </a:solidFill>
                  </a:rPr>
                  <a:t>observe between these lines requires &lt;10 Torr, </a:t>
                </a:r>
              </a:p>
              <a:p>
                <a:pPr algn="just" fontAlgn="base"/>
                <a:r>
                  <a:rPr lang="en-US" sz="2800" dirty="0">
                    <a:solidFill>
                      <a:srgbClr val="000000"/>
                    </a:solidFill>
                  </a:rPr>
                  <a:t>or &gt;100000 ft altitude. EXCLAIM will fly </a:t>
                </a:r>
              </a:p>
              <a:p>
                <a:pPr algn="just" fontAlgn="base"/>
                <a:r>
                  <a:rPr lang="en-US" sz="2800" dirty="0">
                    <a:solidFill>
                      <a:srgbClr val="000000"/>
                    </a:solidFill>
                  </a:rPr>
                  <a:t>at &gt;120,000 ft (36 km).</a:t>
                </a:r>
              </a:p>
              <a:p>
                <a:pPr algn="just" fontAlgn="base">
                  <a:buFont typeface="Arial" panose="020B0604020202020204" pitchFamily="34" charset="0"/>
                  <a:buChar char="•"/>
                </a:pPr>
                <a:r>
                  <a:rPr lang="en-US" sz="2800" dirty="0">
                    <a:solidFill>
                      <a:srgbClr val="000000"/>
                    </a:solidFill>
                  </a:rPr>
                  <a:t>To resolve these windows at</a:t>
                </a:r>
              </a:p>
              <a:p>
                <a:pPr algn="just" fontAlgn="base">
                  <a:buFont typeface="Arial" panose="020B0604020202020204" pitchFamily="34" charset="0"/>
                  <a:buChar char="•"/>
                </a:pPr>
                <a:r>
                  <a:rPr lang="en-US" sz="2800" dirty="0">
                    <a:solidFill>
                      <a:srgbClr val="000000"/>
                    </a:solidFill>
                  </a:rPr>
                  <a:t> ~500 GHz requires R &gt; </a:t>
                </a:r>
                <a14:m>
                  <m:oMath xmlns:m="http://schemas.openxmlformats.org/officeDocument/2006/math">
                    <m:f>
                      <m:fPr>
                        <m:ctrlPr>
                          <a:rPr lang="en-US" sz="2800" i="1" dirty="0">
                            <a:solidFill>
                              <a:srgbClr val="000000"/>
                            </a:solidFill>
                            <a:latin typeface="Cambria Math" panose="02040503050406030204" pitchFamily="18" charset="0"/>
                          </a:rPr>
                        </m:ctrlPr>
                      </m:fPr>
                      <m:num>
                        <m:r>
                          <a:rPr lang="en-US" sz="2800" i="1" dirty="0">
                            <a:solidFill>
                              <a:srgbClr val="000000"/>
                            </a:solidFill>
                            <a:latin typeface="Cambria Math" panose="02040503050406030204" pitchFamily="18" charset="0"/>
                          </a:rPr>
                          <m:t>500  </m:t>
                        </m:r>
                        <m:r>
                          <a:rPr lang="en-US" sz="2800" i="1" dirty="0">
                            <a:solidFill>
                              <a:srgbClr val="000000"/>
                            </a:solidFill>
                            <a:latin typeface="Cambria Math" panose="02040503050406030204" pitchFamily="18" charset="0"/>
                          </a:rPr>
                          <m:t>𝐺𝐻𝑧</m:t>
                        </m:r>
                      </m:num>
                      <m:den>
                        <m:r>
                          <a:rPr lang="en-US" sz="2800" i="1" dirty="0">
                            <a:solidFill>
                              <a:srgbClr val="000000"/>
                            </a:solidFill>
                            <a:latin typeface="Cambria Math" panose="02040503050406030204" pitchFamily="18" charset="0"/>
                          </a:rPr>
                          <m:t>5 </m:t>
                        </m:r>
                        <m:r>
                          <a:rPr lang="en-US" sz="2800" i="1" dirty="0">
                            <a:solidFill>
                              <a:srgbClr val="000000"/>
                            </a:solidFill>
                            <a:latin typeface="Cambria Math" panose="02040503050406030204" pitchFamily="18" charset="0"/>
                          </a:rPr>
                          <m:t>𝐺𝐻𝑧</m:t>
                        </m:r>
                      </m:den>
                    </m:f>
                    <m:r>
                      <a:rPr lang="en-US" sz="2800" i="1" dirty="0">
                        <a:solidFill>
                          <a:srgbClr val="000000"/>
                        </a:solidFill>
                        <a:latin typeface="Cambria Math" panose="02040503050406030204" pitchFamily="18" charset="0"/>
                      </a:rPr>
                      <m:t> </m:t>
                    </m:r>
                  </m:oMath>
                </a14:m>
                <a:r>
                  <a:rPr lang="en-US" sz="2800" dirty="0">
                    <a:solidFill>
                      <a:srgbClr val="000000"/>
                    </a:solidFill>
                  </a:rPr>
                  <a:t>=</a:t>
                </a:r>
                <a:r>
                  <a:rPr lang="en-US" sz="2800" dirty="0"/>
                  <a:t> 100. The </a:t>
                </a:r>
                <a:r>
                  <a:rPr lang="en-US" sz="2800" dirty="0">
                    <a:solidFill>
                      <a:srgbClr val="000000"/>
                    </a:solidFill>
                  </a:rPr>
                  <a:t>EXCLAIM</a:t>
                </a:r>
              </a:p>
              <a:p>
                <a:pPr algn="just" fontAlgn="base"/>
                <a:r>
                  <a:rPr lang="en-US" sz="2800" dirty="0">
                    <a:solidFill>
                      <a:srgbClr val="000000"/>
                    </a:solidFill>
                  </a:rPr>
                  <a:t> goal is R=512. </a:t>
                </a:r>
                <a:endParaRPr lang="en-US" sz="1000" dirty="0">
                  <a:solidFill>
                    <a:srgbClr val="000000"/>
                  </a:solidFill>
                </a:endParaRPr>
              </a:p>
              <a:p>
                <a:pPr algn="just" fontAlgn="base">
                  <a:buFont typeface="Arial" panose="020B0604020202020204" pitchFamily="34" charset="0"/>
                  <a:buChar char="•"/>
                </a:pPr>
                <a:r>
                  <a:rPr lang="en-US" sz="2800" dirty="0">
                    <a:solidFill>
                      <a:srgbClr val="000000"/>
                    </a:solidFill>
                  </a:rPr>
                  <a:t>We truncate at 540 GHz to avoid the bright </a:t>
                </a:r>
              </a:p>
              <a:p>
                <a:pPr algn="just" fontAlgn="base"/>
                <a:r>
                  <a:rPr lang="en-US" sz="2800" dirty="0">
                    <a:solidFill>
                      <a:srgbClr val="000000"/>
                    </a:solidFill>
                  </a:rPr>
                  <a:t>ortho-H</a:t>
                </a:r>
                <a:r>
                  <a:rPr lang="en-US" sz="2800" baseline="-25000" dirty="0">
                    <a:solidFill>
                      <a:srgbClr val="000000"/>
                    </a:solidFill>
                  </a:rPr>
                  <a:t>2</a:t>
                </a:r>
                <a:r>
                  <a:rPr lang="en-US" sz="2800" dirty="0">
                    <a:solidFill>
                      <a:srgbClr val="000000"/>
                    </a:solidFill>
                  </a:rPr>
                  <a:t>O line at 557 GHz.</a:t>
                </a:r>
                <a:endParaRPr lang="en-US" sz="1000" dirty="0">
                  <a:solidFill>
                    <a:srgbClr val="000000"/>
                  </a:solidFill>
                </a:endParaRPr>
              </a:p>
              <a:p>
                <a:pPr algn="just" fontAlgn="base">
                  <a:buFont typeface="Arial" panose="020B0604020202020204" pitchFamily="34" charset="0"/>
                  <a:buChar char="•"/>
                </a:pPr>
                <a:r>
                  <a:rPr lang="en-US" sz="2800" dirty="0">
                    <a:solidFill>
                      <a:srgbClr val="000000"/>
                    </a:solidFill>
                  </a:rPr>
                  <a:t>A cryogenic telescope is required to realize the full sensitivity achievable in dark windows between atmospheric lines. These windows are approximately 50 darker per EXCLAIM channel than a bounce or transmission through ambient optics.</a:t>
                </a:r>
              </a:p>
            </p:txBody>
          </p:sp>
        </mc:Choice>
        <mc:Fallback xmlns="">
          <p:sp>
            <p:nvSpPr>
              <p:cNvPr id="41" name="TextBox 40">
                <a:extLst>
                  <a:ext uri="{FF2B5EF4-FFF2-40B4-BE49-F238E27FC236}">
                    <a16:creationId xmlns:a16="http://schemas.microsoft.com/office/drawing/2014/main" id="{AF147442-762E-40C2-985A-6FC0CB919A7A}"/>
                  </a:ext>
                </a:extLst>
              </p:cNvPr>
              <p:cNvSpPr txBox="1">
                <a:spLocks noRot="1" noChangeAspect="1" noMove="1" noResize="1" noEditPoints="1" noAdjustHandles="1" noChangeArrowheads="1" noChangeShapeType="1" noTextEdit="1"/>
              </p:cNvSpPr>
              <p:nvPr/>
            </p:nvSpPr>
            <p:spPr>
              <a:xfrm>
                <a:off x="30834371" y="7877642"/>
                <a:ext cx="11651343" cy="9328323"/>
              </a:xfrm>
              <a:prstGeom prst="rect">
                <a:avLst/>
              </a:prstGeom>
              <a:blipFill>
                <a:blip r:embed="rId8"/>
                <a:stretch>
                  <a:fillRect l="-1047" t="-588" r="-1099" b="-849"/>
                </a:stretch>
              </a:blipFill>
            </p:spPr>
            <p:txBody>
              <a:bodyPr/>
              <a:lstStyle/>
              <a:p>
                <a:r>
                  <a:rPr lang="en-US">
                    <a:noFill/>
                  </a:rPr>
                  <a:t> </a:t>
                </a:r>
              </a:p>
            </p:txBody>
          </p:sp>
        </mc:Fallback>
      </mc:AlternateContent>
      <p:sp>
        <p:nvSpPr>
          <p:cNvPr id="43" name="Subtitle 2">
            <a:extLst>
              <a:ext uri="{FF2B5EF4-FFF2-40B4-BE49-F238E27FC236}">
                <a16:creationId xmlns:a16="http://schemas.microsoft.com/office/drawing/2014/main" id="{92C1949D-3BD5-4DC2-A6A3-4BC33D8D9C71}"/>
              </a:ext>
            </a:extLst>
          </p:cNvPr>
          <p:cNvSpPr txBox="1">
            <a:spLocks/>
          </p:cNvSpPr>
          <p:nvPr/>
        </p:nvSpPr>
        <p:spPr>
          <a:xfrm>
            <a:off x="14254176" y="16874819"/>
            <a:ext cx="16178846" cy="4186018"/>
          </a:xfrm>
          <a:prstGeom prst="rect">
            <a:avLst/>
          </a:prstGeom>
          <a:noFill/>
          <a:ln w="127000">
            <a:solidFill>
              <a:schemeClr val="tx1">
                <a:lumMod val="75000"/>
                <a:lumOff val="25000"/>
              </a:schemeClr>
            </a:solidFill>
          </a:ln>
        </p:spPr>
        <p:txBody>
          <a:bodyPr vert="horz" lIns="91441" tIns="45720" rIns="91441" bIns="45720" rtlCol="0">
            <a:normAutofit/>
          </a:bodyPr>
          <a:lstStyle>
            <a:lvl1pPr marL="0" indent="0" algn="ctr" defTabSz="2263140" rtl="0" eaLnBrk="1" latinLnBrk="0" hangingPunct="1">
              <a:lnSpc>
                <a:spcPct val="90000"/>
              </a:lnSpc>
              <a:spcBef>
                <a:spcPts val="2475"/>
              </a:spcBef>
              <a:buFont typeface="Arial" panose="020B0604020202020204" pitchFamily="34" charset="0"/>
              <a:buNone/>
              <a:defRPr sz="5940" kern="1200">
                <a:solidFill>
                  <a:schemeClr val="tx1"/>
                </a:solidFill>
                <a:latin typeface="+mn-lt"/>
                <a:ea typeface="+mn-ea"/>
                <a:cs typeface="+mn-cs"/>
              </a:defRPr>
            </a:lvl1pPr>
            <a:lvl2pPr marL="1131570" indent="0" algn="ctr" defTabSz="2263140" rtl="0" eaLnBrk="1" latinLnBrk="0" hangingPunct="1">
              <a:lnSpc>
                <a:spcPct val="90000"/>
              </a:lnSpc>
              <a:spcBef>
                <a:spcPts val="1238"/>
              </a:spcBef>
              <a:buFont typeface="Arial" panose="020B0604020202020204" pitchFamily="34" charset="0"/>
              <a:buNone/>
              <a:defRPr sz="4950" kern="1200">
                <a:solidFill>
                  <a:schemeClr val="tx1"/>
                </a:solidFill>
                <a:latin typeface="+mn-lt"/>
                <a:ea typeface="+mn-ea"/>
                <a:cs typeface="+mn-cs"/>
              </a:defRPr>
            </a:lvl2pPr>
            <a:lvl3pPr marL="2263140" indent="0" algn="ctr" defTabSz="2263140" rtl="0" eaLnBrk="1" latinLnBrk="0" hangingPunct="1">
              <a:lnSpc>
                <a:spcPct val="90000"/>
              </a:lnSpc>
              <a:spcBef>
                <a:spcPts val="1238"/>
              </a:spcBef>
              <a:buFont typeface="Arial" panose="020B0604020202020204" pitchFamily="34" charset="0"/>
              <a:buNone/>
              <a:defRPr sz="4455" kern="1200">
                <a:solidFill>
                  <a:schemeClr val="tx1"/>
                </a:solidFill>
                <a:latin typeface="+mn-lt"/>
                <a:ea typeface="+mn-ea"/>
                <a:cs typeface="+mn-cs"/>
              </a:defRPr>
            </a:lvl3pPr>
            <a:lvl4pPr marL="339471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4pPr>
            <a:lvl5pPr marL="452628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5pPr>
            <a:lvl6pPr marL="565785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6pPr>
            <a:lvl7pPr marL="678942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7pPr>
            <a:lvl8pPr marL="792099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8pPr>
            <a:lvl9pPr marL="905256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9pPr>
          </a:lstStyle>
          <a:p>
            <a:r>
              <a:rPr lang="en-US" sz="5500" dirty="0">
                <a:solidFill>
                  <a:schemeClr val="tx1">
                    <a:lumMod val="65000"/>
                    <a:lumOff val="35000"/>
                  </a:schemeClr>
                </a:solidFill>
              </a:rPr>
              <a:t>OPTICS AND RECEIVER</a:t>
            </a:r>
          </a:p>
        </p:txBody>
      </p:sp>
      <p:sp>
        <p:nvSpPr>
          <p:cNvPr id="46" name="Rectangle 45">
            <a:extLst>
              <a:ext uri="{FF2B5EF4-FFF2-40B4-BE49-F238E27FC236}">
                <a16:creationId xmlns:a16="http://schemas.microsoft.com/office/drawing/2014/main" id="{E861719A-2F11-47EA-B3B7-2BA198D747D0}"/>
              </a:ext>
            </a:extLst>
          </p:cNvPr>
          <p:cNvSpPr/>
          <p:nvPr/>
        </p:nvSpPr>
        <p:spPr>
          <a:xfrm>
            <a:off x="11309083" y="16113677"/>
            <a:ext cx="2713526" cy="1477328"/>
          </a:xfrm>
          <a:prstGeom prst="rect">
            <a:avLst/>
          </a:prstGeom>
        </p:spPr>
        <p:txBody>
          <a:bodyPr wrap="square">
            <a:spAutoFit/>
          </a:bodyPr>
          <a:lstStyle/>
          <a:p>
            <a:r>
              <a:rPr lang="en-US" b="1" dirty="0"/>
              <a:t>Figure</a:t>
            </a:r>
            <a:r>
              <a:rPr lang="en-US" dirty="0"/>
              <a:t>: (LAMBDA)-Intensity mapping does not resolve individual galaxies, but instead maps the cumulative line emission.</a:t>
            </a:r>
            <a:endParaRPr lang="en-US" sz="1800" dirty="0"/>
          </a:p>
        </p:txBody>
      </p:sp>
      <p:sp>
        <p:nvSpPr>
          <p:cNvPr id="50" name="Subtitle 2">
            <a:extLst>
              <a:ext uri="{FF2B5EF4-FFF2-40B4-BE49-F238E27FC236}">
                <a16:creationId xmlns:a16="http://schemas.microsoft.com/office/drawing/2014/main" id="{D379AEA0-B35A-445F-B706-C228AFDED3B7}"/>
              </a:ext>
            </a:extLst>
          </p:cNvPr>
          <p:cNvSpPr txBox="1">
            <a:spLocks/>
          </p:cNvSpPr>
          <p:nvPr/>
        </p:nvSpPr>
        <p:spPr>
          <a:xfrm>
            <a:off x="213360" y="6213793"/>
            <a:ext cx="13822988" cy="4000433"/>
          </a:xfrm>
          <a:prstGeom prst="rect">
            <a:avLst/>
          </a:prstGeom>
          <a:noFill/>
          <a:ln w="127000">
            <a:solidFill>
              <a:schemeClr val="tx1">
                <a:lumMod val="75000"/>
                <a:lumOff val="25000"/>
              </a:schemeClr>
            </a:solidFill>
          </a:ln>
        </p:spPr>
        <p:txBody>
          <a:bodyPr vert="horz" lIns="91441" tIns="45720" rIns="91441" bIns="45720" rtlCol="0">
            <a:normAutofit/>
          </a:bodyPr>
          <a:lstStyle>
            <a:lvl1pPr marL="0" indent="0" algn="ctr" defTabSz="3017520" rtl="0" eaLnBrk="1" latinLnBrk="0" hangingPunct="1">
              <a:lnSpc>
                <a:spcPct val="120000"/>
              </a:lnSpc>
              <a:spcBef>
                <a:spcPts val="3300"/>
              </a:spcBef>
              <a:buClr>
                <a:schemeClr val="tx1"/>
              </a:buClr>
              <a:buFont typeface="Arial" panose="020B0604020202020204" pitchFamily="34" charset="0"/>
              <a:buNone/>
              <a:defRPr sz="7260" kern="1200" cap="all" baseline="0">
                <a:solidFill>
                  <a:schemeClr val="bg1">
                    <a:lumMod val="50000"/>
                  </a:schemeClr>
                </a:solidFill>
                <a:effectLst/>
                <a:latin typeface="+mn-lt"/>
                <a:ea typeface="+mn-ea"/>
                <a:cs typeface="+mn-cs"/>
              </a:defRPr>
            </a:lvl1pPr>
            <a:lvl2pPr marL="1508760" indent="0" algn="ctr" defTabSz="3017520" rtl="0" eaLnBrk="1" latinLnBrk="0" hangingPunct="1">
              <a:lnSpc>
                <a:spcPct val="120000"/>
              </a:lnSpc>
              <a:spcBef>
                <a:spcPts val="1650"/>
              </a:spcBef>
              <a:buClr>
                <a:schemeClr val="tx1"/>
              </a:buClr>
              <a:buFont typeface="Arial" panose="020B0604020202020204" pitchFamily="34" charset="0"/>
              <a:buNone/>
              <a:defRPr sz="6600" kern="1200" cap="all" baseline="0">
                <a:solidFill>
                  <a:schemeClr val="tx1"/>
                </a:solidFill>
                <a:effectLst/>
                <a:latin typeface="+mn-lt"/>
                <a:ea typeface="+mn-ea"/>
                <a:cs typeface="+mn-cs"/>
              </a:defRPr>
            </a:lvl2pPr>
            <a:lvl3pPr marL="3017520" indent="0" algn="ctr" defTabSz="3017520" rtl="0" eaLnBrk="1" latinLnBrk="0" hangingPunct="1">
              <a:lnSpc>
                <a:spcPct val="120000"/>
              </a:lnSpc>
              <a:spcBef>
                <a:spcPts val="1650"/>
              </a:spcBef>
              <a:buClr>
                <a:schemeClr val="tx1"/>
              </a:buClr>
              <a:buFont typeface="Arial" panose="020B0604020202020204" pitchFamily="34" charset="0"/>
              <a:buNone/>
              <a:defRPr sz="5940" kern="1200" cap="all" baseline="0">
                <a:solidFill>
                  <a:schemeClr val="tx1"/>
                </a:solidFill>
                <a:effectLst/>
                <a:latin typeface="+mn-lt"/>
                <a:ea typeface="+mn-ea"/>
                <a:cs typeface="+mn-cs"/>
              </a:defRPr>
            </a:lvl3pPr>
            <a:lvl4pPr marL="4526280" indent="0" algn="ctr" defTabSz="3017520" rtl="0" eaLnBrk="1" latinLnBrk="0" hangingPunct="1">
              <a:lnSpc>
                <a:spcPct val="120000"/>
              </a:lnSpc>
              <a:spcBef>
                <a:spcPts val="1650"/>
              </a:spcBef>
              <a:buClr>
                <a:schemeClr val="tx1"/>
              </a:buClr>
              <a:buFont typeface="Arial" panose="020B0604020202020204" pitchFamily="34" charset="0"/>
              <a:buNone/>
              <a:defRPr sz="5280" kern="1200" cap="all" baseline="0">
                <a:solidFill>
                  <a:schemeClr val="tx1"/>
                </a:solidFill>
                <a:effectLst/>
                <a:latin typeface="+mn-lt"/>
                <a:ea typeface="+mn-ea"/>
                <a:cs typeface="+mn-cs"/>
              </a:defRPr>
            </a:lvl4pPr>
            <a:lvl5pPr marL="6035040" indent="0" algn="ctr" defTabSz="3017520" rtl="0" eaLnBrk="1" latinLnBrk="0" hangingPunct="1">
              <a:lnSpc>
                <a:spcPct val="120000"/>
              </a:lnSpc>
              <a:spcBef>
                <a:spcPts val="1650"/>
              </a:spcBef>
              <a:buClr>
                <a:schemeClr val="tx1"/>
              </a:buClr>
              <a:buFont typeface="Arial" panose="020B0604020202020204" pitchFamily="34" charset="0"/>
              <a:buNone/>
              <a:defRPr sz="5280" kern="1200" cap="all" baseline="0">
                <a:solidFill>
                  <a:schemeClr val="tx1"/>
                </a:solidFill>
                <a:effectLst/>
                <a:latin typeface="+mn-lt"/>
                <a:ea typeface="+mn-ea"/>
                <a:cs typeface="+mn-cs"/>
              </a:defRPr>
            </a:lvl5pPr>
            <a:lvl6pPr marL="7543800" indent="0" algn="ctr" defTabSz="3017520" rtl="0" eaLnBrk="1" latinLnBrk="0" hangingPunct="1">
              <a:lnSpc>
                <a:spcPct val="120000"/>
              </a:lnSpc>
              <a:spcBef>
                <a:spcPts val="1650"/>
              </a:spcBef>
              <a:buClr>
                <a:schemeClr val="tx1"/>
              </a:buClr>
              <a:buFont typeface="Arial" panose="020B0604020202020204" pitchFamily="34" charset="0"/>
              <a:buNone/>
              <a:defRPr sz="5280" kern="1200" cap="all" baseline="0">
                <a:solidFill>
                  <a:schemeClr val="tx1"/>
                </a:solidFill>
                <a:effectLst/>
                <a:latin typeface="+mn-lt"/>
                <a:ea typeface="+mn-ea"/>
                <a:cs typeface="+mn-cs"/>
              </a:defRPr>
            </a:lvl6pPr>
            <a:lvl7pPr marL="9052560" indent="0" algn="ctr" defTabSz="3017520" rtl="0" eaLnBrk="1" latinLnBrk="0" hangingPunct="1">
              <a:lnSpc>
                <a:spcPct val="120000"/>
              </a:lnSpc>
              <a:spcBef>
                <a:spcPts val="1650"/>
              </a:spcBef>
              <a:buClr>
                <a:schemeClr val="tx1"/>
              </a:buClr>
              <a:buFont typeface="Arial" panose="020B0604020202020204" pitchFamily="34" charset="0"/>
              <a:buNone/>
              <a:defRPr sz="5280" kern="1200" cap="all" baseline="0">
                <a:solidFill>
                  <a:schemeClr val="tx1"/>
                </a:solidFill>
                <a:effectLst/>
                <a:latin typeface="+mn-lt"/>
                <a:ea typeface="+mn-ea"/>
                <a:cs typeface="+mn-cs"/>
              </a:defRPr>
            </a:lvl7pPr>
            <a:lvl8pPr marL="10561320" indent="0" algn="ctr" defTabSz="3017520" rtl="0" eaLnBrk="1" latinLnBrk="0" hangingPunct="1">
              <a:lnSpc>
                <a:spcPct val="120000"/>
              </a:lnSpc>
              <a:spcBef>
                <a:spcPts val="1650"/>
              </a:spcBef>
              <a:buClr>
                <a:schemeClr val="tx1"/>
              </a:buClr>
              <a:buFont typeface="Arial" panose="020B0604020202020204" pitchFamily="34" charset="0"/>
              <a:buNone/>
              <a:defRPr sz="5280" kern="1200" cap="all" baseline="0">
                <a:solidFill>
                  <a:schemeClr val="tx1"/>
                </a:solidFill>
                <a:effectLst/>
                <a:latin typeface="+mn-lt"/>
                <a:ea typeface="+mn-ea"/>
                <a:cs typeface="+mn-cs"/>
              </a:defRPr>
            </a:lvl8pPr>
            <a:lvl9pPr marL="12070080" indent="0" algn="ctr" defTabSz="3017520" rtl="0" eaLnBrk="1" latinLnBrk="0" hangingPunct="1">
              <a:lnSpc>
                <a:spcPct val="120000"/>
              </a:lnSpc>
              <a:spcBef>
                <a:spcPts val="1650"/>
              </a:spcBef>
              <a:buClr>
                <a:schemeClr val="tx1"/>
              </a:buClr>
              <a:buFont typeface="Arial" panose="020B0604020202020204" pitchFamily="34" charset="0"/>
              <a:buNone/>
              <a:defRPr sz="5280" kern="1200" cap="all" baseline="0">
                <a:solidFill>
                  <a:schemeClr val="tx1"/>
                </a:solidFill>
                <a:effectLst/>
                <a:latin typeface="+mn-lt"/>
                <a:ea typeface="+mn-ea"/>
                <a:cs typeface="+mn-cs"/>
              </a:defRPr>
            </a:lvl9pPr>
          </a:lstStyle>
          <a:p>
            <a:pPr>
              <a:lnSpc>
                <a:spcPct val="100000"/>
              </a:lnSpc>
            </a:pPr>
            <a:r>
              <a:rPr lang="en-US" sz="5500" dirty="0">
                <a:solidFill>
                  <a:schemeClr val="tx1">
                    <a:lumMod val="65000"/>
                    <a:lumOff val="35000"/>
                  </a:schemeClr>
                </a:solidFill>
              </a:rPr>
              <a:t>GOAL</a:t>
            </a:r>
          </a:p>
          <a:p>
            <a:endParaRPr lang="en-US" sz="5500" dirty="0">
              <a:solidFill>
                <a:schemeClr val="tx1">
                  <a:lumMod val="65000"/>
                  <a:lumOff val="35000"/>
                </a:schemeClr>
              </a:solidFill>
            </a:endParaRPr>
          </a:p>
          <a:p>
            <a:endParaRPr lang="en-US" sz="5500" dirty="0">
              <a:solidFill>
                <a:schemeClr val="tx1">
                  <a:lumMod val="65000"/>
                  <a:lumOff val="35000"/>
                </a:schemeClr>
              </a:solidFill>
            </a:endParaRPr>
          </a:p>
        </p:txBody>
      </p:sp>
      <p:pic>
        <p:nvPicPr>
          <p:cNvPr id="51" name="Picture 50">
            <a:extLst>
              <a:ext uri="{FF2B5EF4-FFF2-40B4-BE49-F238E27FC236}">
                <a16:creationId xmlns:a16="http://schemas.microsoft.com/office/drawing/2014/main" id="{9206B586-A0F7-4257-823E-E79164A89FEE}"/>
              </a:ext>
            </a:extLst>
          </p:cNvPr>
          <p:cNvPicPr>
            <a:picLocks noChangeAspect="1"/>
          </p:cNvPicPr>
          <p:nvPr/>
        </p:nvPicPr>
        <p:blipFill>
          <a:blip r:embed="rId9"/>
          <a:stretch>
            <a:fillRect/>
          </a:stretch>
        </p:blipFill>
        <p:spPr>
          <a:xfrm>
            <a:off x="10319756" y="7291485"/>
            <a:ext cx="3620694" cy="2750620"/>
          </a:xfrm>
          <a:prstGeom prst="rect">
            <a:avLst/>
          </a:prstGeom>
        </p:spPr>
      </p:pic>
      <p:sp>
        <p:nvSpPr>
          <p:cNvPr id="52" name="TextBox 51">
            <a:extLst>
              <a:ext uri="{FF2B5EF4-FFF2-40B4-BE49-F238E27FC236}">
                <a16:creationId xmlns:a16="http://schemas.microsoft.com/office/drawing/2014/main" id="{EC489D10-C1DF-4127-9544-E770052F195D}"/>
              </a:ext>
            </a:extLst>
          </p:cNvPr>
          <p:cNvSpPr txBox="1"/>
          <p:nvPr/>
        </p:nvSpPr>
        <p:spPr>
          <a:xfrm>
            <a:off x="212017" y="7619736"/>
            <a:ext cx="9197291" cy="954107"/>
          </a:xfrm>
          <a:prstGeom prst="rect">
            <a:avLst/>
          </a:prstGeom>
          <a:noFill/>
        </p:spPr>
        <p:txBody>
          <a:bodyPr wrap="square" rtlCol="0">
            <a:spAutoFit/>
          </a:bodyPr>
          <a:lstStyle/>
          <a:p>
            <a:pPr marL="285730" indent="-285730">
              <a:buFont typeface="Wingdings" panose="05000000000000000000" pitchFamily="2" charset="2"/>
              <a:buChar char="Ø"/>
            </a:pPr>
            <a:r>
              <a:rPr lang="en-US" sz="2800" b="1" dirty="0"/>
              <a:t>Fact: </a:t>
            </a:r>
            <a:r>
              <a:rPr lang="en-US" sz="2800" dirty="0"/>
              <a:t> The star formation has had a rapid increase till about redshift-2 followed by a fairly steep decline by a factor of 20.</a:t>
            </a:r>
          </a:p>
        </p:txBody>
      </p:sp>
      <p:sp>
        <p:nvSpPr>
          <p:cNvPr id="53" name="TextBox 52">
            <a:extLst>
              <a:ext uri="{FF2B5EF4-FFF2-40B4-BE49-F238E27FC236}">
                <a16:creationId xmlns:a16="http://schemas.microsoft.com/office/drawing/2014/main" id="{45ABDB4A-08D8-4033-97BA-2F96F168DB3D}"/>
              </a:ext>
            </a:extLst>
          </p:cNvPr>
          <p:cNvSpPr txBox="1"/>
          <p:nvPr/>
        </p:nvSpPr>
        <p:spPr>
          <a:xfrm>
            <a:off x="183252" y="8399153"/>
            <a:ext cx="10439420" cy="2092881"/>
          </a:xfrm>
          <a:prstGeom prst="rect">
            <a:avLst/>
          </a:prstGeom>
          <a:noFill/>
        </p:spPr>
        <p:txBody>
          <a:bodyPr wrap="square" rtlCol="0">
            <a:spAutoFit/>
          </a:bodyPr>
          <a:lstStyle/>
          <a:p>
            <a:pPr marL="342900" indent="-342900" defTabSz="403225">
              <a:buFont typeface="Wingdings" panose="05000000000000000000" pitchFamily="2" charset="2"/>
              <a:buChar char="Ø"/>
            </a:pPr>
            <a:r>
              <a:rPr lang="en-US" sz="2800" b="1" dirty="0"/>
              <a:t>Question</a:t>
            </a:r>
            <a:r>
              <a:rPr lang="en-US" sz="2800" dirty="0"/>
              <a:t>: Why did this evolution take place? Abundance of molecular gas over time? Efficiency of star formation? </a:t>
            </a:r>
          </a:p>
          <a:p>
            <a:pPr marL="342900" indent="-342900">
              <a:buFont typeface="Wingdings" panose="05000000000000000000" pitchFamily="2" charset="2"/>
              <a:buChar char="Ø"/>
            </a:pPr>
            <a:r>
              <a:rPr lang="en-US" sz="2800" b="1" dirty="0"/>
              <a:t>Approach</a:t>
            </a:r>
            <a:r>
              <a:rPr lang="en-US" sz="2800" dirty="0"/>
              <a:t>: Measurement of the abundance, phases, and excitation of those gases by looking at atomic lines to get redshift information. </a:t>
            </a:r>
          </a:p>
          <a:p>
            <a:endParaRPr lang="en-US" dirty="0"/>
          </a:p>
        </p:txBody>
      </p:sp>
      <p:sp>
        <p:nvSpPr>
          <p:cNvPr id="54" name="TextBox 53">
            <a:extLst>
              <a:ext uri="{FF2B5EF4-FFF2-40B4-BE49-F238E27FC236}">
                <a16:creationId xmlns:a16="http://schemas.microsoft.com/office/drawing/2014/main" id="{CF1A6534-BFAF-481F-AAD4-BC1B47620A74}"/>
              </a:ext>
            </a:extLst>
          </p:cNvPr>
          <p:cNvSpPr txBox="1"/>
          <p:nvPr/>
        </p:nvSpPr>
        <p:spPr>
          <a:xfrm>
            <a:off x="310151" y="11777391"/>
            <a:ext cx="11019448" cy="1384995"/>
          </a:xfrm>
          <a:prstGeom prst="rect">
            <a:avLst/>
          </a:prstGeom>
          <a:noFill/>
        </p:spPr>
        <p:txBody>
          <a:bodyPr wrap="square" rtlCol="0">
            <a:spAutoFit/>
          </a:bodyPr>
          <a:lstStyle/>
          <a:p>
            <a:r>
              <a:rPr lang="en-US" sz="2800" b="1" dirty="0">
                <a:solidFill>
                  <a:srgbClr val="000000"/>
                </a:solidFill>
              </a:rPr>
              <a:t>Origin</a:t>
            </a:r>
            <a:r>
              <a:rPr lang="en-US" sz="2800" dirty="0">
                <a:solidFill>
                  <a:srgbClr val="000000"/>
                </a:solidFill>
              </a:rPr>
              <a:t>:</a:t>
            </a:r>
            <a:r>
              <a:rPr lang="en-US" sz="2800" b="1" dirty="0">
                <a:solidFill>
                  <a:srgbClr val="000000"/>
                </a:solidFill>
              </a:rPr>
              <a:t> </a:t>
            </a:r>
            <a:r>
              <a:rPr lang="en-US" sz="2800" dirty="0" err="1">
                <a:solidFill>
                  <a:srgbClr val="000000"/>
                </a:solidFill>
              </a:rPr>
              <a:t>Sunyaev</a:t>
            </a:r>
            <a:r>
              <a:rPr lang="en-US" sz="2800" dirty="0">
                <a:solidFill>
                  <a:srgbClr val="000000"/>
                </a:solidFill>
              </a:rPr>
              <a:t> &amp; </a:t>
            </a:r>
            <a:r>
              <a:rPr lang="en-US" sz="2800" dirty="0" err="1">
                <a:solidFill>
                  <a:srgbClr val="000000"/>
                </a:solidFill>
              </a:rPr>
              <a:t>Zel’dovich</a:t>
            </a:r>
            <a:r>
              <a:rPr lang="en-US" sz="2800" dirty="0">
                <a:solidFill>
                  <a:srgbClr val="000000"/>
                </a:solidFill>
              </a:rPr>
              <a:t> 1972, 1975, Hogan &amp; Rees 1979,and Bebbington 1989 (the 1</a:t>
            </a:r>
            <a:r>
              <a:rPr lang="en-US" sz="2800" baseline="30000" dirty="0">
                <a:solidFill>
                  <a:srgbClr val="000000"/>
                </a:solidFill>
              </a:rPr>
              <a:t>st</a:t>
            </a:r>
            <a:r>
              <a:rPr lang="en-US" sz="2800" dirty="0">
                <a:solidFill>
                  <a:srgbClr val="000000"/>
                </a:solidFill>
              </a:rPr>
              <a:t> experimental intensity mapping realization using a frequency differencing technique). </a:t>
            </a:r>
          </a:p>
        </p:txBody>
      </p:sp>
      <p:sp>
        <p:nvSpPr>
          <p:cNvPr id="55" name="TextBox 54">
            <a:extLst>
              <a:ext uri="{FF2B5EF4-FFF2-40B4-BE49-F238E27FC236}">
                <a16:creationId xmlns:a16="http://schemas.microsoft.com/office/drawing/2014/main" id="{26983180-DACC-424B-BE1F-E7AC5E74A79C}"/>
              </a:ext>
            </a:extLst>
          </p:cNvPr>
          <p:cNvSpPr txBox="1"/>
          <p:nvPr/>
        </p:nvSpPr>
        <p:spPr>
          <a:xfrm>
            <a:off x="263290" y="12963157"/>
            <a:ext cx="11186543" cy="2677656"/>
          </a:xfrm>
          <a:prstGeom prst="rect">
            <a:avLst/>
          </a:prstGeom>
          <a:noFill/>
        </p:spPr>
        <p:txBody>
          <a:bodyPr wrap="square" rtlCol="0">
            <a:spAutoFit/>
          </a:bodyPr>
          <a:lstStyle/>
          <a:p>
            <a:r>
              <a:rPr lang="en-US" sz="2800" b="1" dirty="0">
                <a:solidFill>
                  <a:srgbClr val="000000"/>
                </a:solidFill>
              </a:rPr>
              <a:t>Functionalities</a:t>
            </a:r>
            <a:r>
              <a:rPr lang="en-US" sz="2800" dirty="0">
                <a:solidFill>
                  <a:srgbClr val="000000"/>
                </a:solidFill>
              </a:rPr>
              <a:t>:</a:t>
            </a:r>
          </a:p>
          <a:p>
            <a:pPr marL="457168" indent="-457168">
              <a:buFont typeface="Wingdings" panose="05000000000000000000" pitchFamily="2" charset="2"/>
              <a:buChar char="Ø"/>
            </a:pPr>
            <a:r>
              <a:rPr lang="en-US" sz="2800" dirty="0">
                <a:solidFill>
                  <a:srgbClr val="000000"/>
                </a:solidFill>
              </a:rPr>
              <a:t>Complete blind census: Measurement of all objects rather than just brightest objects.</a:t>
            </a:r>
          </a:p>
          <a:p>
            <a:pPr marL="457168" indent="-457168">
              <a:buFont typeface="Wingdings" panose="05000000000000000000" pitchFamily="2" charset="2"/>
              <a:buChar char="Ø"/>
            </a:pPr>
            <a:r>
              <a:rPr lang="en-US" sz="2800" dirty="0">
                <a:solidFill>
                  <a:srgbClr val="000000"/>
                </a:solidFill>
              </a:rPr>
              <a:t>Narrowband: Too wide a spectral band washes out the density contrast.</a:t>
            </a:r>
          </a:p>
          <a:p>
            <a:pPr marL="457168" indent="-457168">
              <a:buFont typeface="Wingdings" panose="05000000000000000000" pitchFamily="2" charset="2"/>
              <a:buChar char="Ø"/>
            </a:pPr>
            <a:r>
              <a:rPr lang="en-US" sz="2800" dirty="0">
                <a:solidFill>
                  <a:srgbClr val="000000"/>
                </a:solidFill>
              </a:rPr>
              <a:t>Spectral signature: Foreground or continuum emission should be spectrally smooth whereas intensity should have a spectral signature.</a:t>
            </a:r>
          </a:p>
        </p:txBody>
      </p:sp>
      <p:sp>
        <p:nvSpPr>
          <p:cNvPr id="56" name="Subtitle 2">
            <a:extLst>
              <a:ext uri="{FF2B5EF4-FFF2-40B4-BE49-F238E27FC236}">
                <a16:creationId xmlns:a16="http://schemas.microsoft.com/office/drawing/2014/main" id="{286984ED-D510-4407-8A69-EC2725DBF829}"/>
              </a:ext>
            </a:extLst>
          </p:cNvPr>
          <p:cNvSpPr txBox="1">
            <a:spLocks/>
          </p:cNvSpPr>
          <p:nvPr/>
        </p:nvSpPr>
        <p:spPr>
          <a:xfrm>
            <a:off x="183251" y="21254764"/>
            <a:ext cx="18662176" cy="8698217"/>
          </a:xfrm>
          <a:prstGeom prst="rect">
            <a:avLst/>
          </a:prstGeom>
          <a:noFill/>
          <a:ln w="127000">
            <a:solidFill>
              <a:schemeClr val="tx1">
                <a:lumMod val="75000"/>
                <a:lumOff val="25000"/>
              </a:schemeClr>
            </a:solidFill>
          </a:ln>
        </p:spPr>
        <p:txBody>
          <a:bodyPr vert="horz" lIns="91441" tIns="45720" rIns="91441" bIns="45720" rtlCol="0">
            <a:normAutofit/>
          </a:bodyPr>
          <a:lstStyle>
            <a:lvl1pPr marL="0" indent="0" algn="ctr" defTabSz="2263140" rtl="0" eaLnBrk="1" latinLnBrk="0" hangingPunct="1">
              <a:lnSpc>
                <a:spcPct val="90000"/>
              </a:lnSpc>
              <a:spcBef>
                <a:spcPts val="2475"/>
              </a:spcBef>
              <a:buFont typeface="Arial" panose="020B0604020202020204" pitchFamily="34" charset="0"/>
              <a:buNone/>
              <a:defRPr sz="5940" kern="1200">
                <a:solidFill>
                  <a:schemeClr val="tx1"/>
                </a:solidFill>
                <a:latin typeface="+mn-lt"/>
                <a:ea typeface="+mn-ea"/>
                <a:cs typeface="+mn-cs"/>
              </a:defRPr>
            </a:lvl1pPr>
            <a:lvl2pPr marL="1131570" indent="0" algn="ctr" defTabSz="2263140" rtl="0" eaLnBrk="1" latinLnBrk="0" hangingPunct="1">
              <a:lnSpc>
                <a:spcPct val="90000"/>
              </a:lnSpc>
              <a:spcBef>
                <a:spcPts val="1238"/>
              </a:spcBef>
              <a:buFont typeface="Arial" panose="020B0604020202020204" pitchFamily="34" charset="0"/>
              <a:buNone/>
              <a:defRPr sz="4950" kern="1200">
                <a:solidFill>
                  <a:schemeClr val="tx1"/>
                </a:solidFill>
                <a:latin typeface="+mn-lt"/>
                <a:ea typeface="+mn-ea"/>
                <a:cs typeface="+mn-cs"/>
              </a:defRPr>
            </a:lvl2pPr>
            <a:lvl3pPr marL="2263140" indent="0" algn="ctr" defTabSz="2263140" rtl="0" eaLnBrk="1" latinLnBrk="0" hangingPunct="1">
              <a:lnSpc>
                <a:spcPct val="90000"/>
              </a:lnSpc>
              <a:spcBef>
                <a:spcPts val="1238"/>
              </a:spcBef>
              <a:buFont typeface="Arial" panose="020B0604020202020204" pitchFamily="34" charset="0"/>
              <a:buNone/>
              <a:defRPr sz="4455" kern="1200">
                <a:solidFill>
                  <a:schemeClr val="tx1"/>
                </a:solidFill>
                <a:latin typeface="+mn-lt"/>
                <a:ea typeface="+mn-ea"/>
                <a:cs typeface="+mn-cs"/>
              </a:defRPr>
            </a:lvl3pPr>
            <a:lvl4pPr marL="339471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4pPr>
            <a:lvl5pPr marL="452628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5pPr>
            <a:lvl6pPr marL="565785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6pPr>
            <a:lvl7pPr marL="678942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7pPr>
            <a:lvl8pPr marL="792099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8pPr>
            <a:lvl9pPr marL="9052560" indent="0" algn="ctr" defTabSz="2263140" rtl="0" eaLnBrk="1" latinLnBrk="0" hangingPunct="1">
              <a:lnSpc>
                <a:spcPct val="90000"/>
              </a:lnSpc>
              <a:spcBef>
                <a:spcPts val="1238"/>
              </a:spcBef>
              <a:buFont typeface="Arial" panose="020B0604020202020204" pitchFamily="34" charset="0"/>
              <a:buNone/>
              <a:defRPr sz="3960" kern="1200">
                <a:solidFill>
                  <a:schemeClr val="tx1"/>
                </a:solidFill>
                <a:latin typeface="+mn-lt"/>
                <a:ea typeface="+mn-ea"/>
                <a:cs typeface="+mn-cs"/>
              </a:defRPr>
            </a:lvl9pPr>
          </a:lstStyle>
          <a:p>
            <a:r>
              <a:rPr lang="en-US" sz="5500">
                <a:solidFill>
                  <a:schemeClr val="tx1">
                    <a:lumMod val="65000"/>
                    <a:lumOff val="35000"/>
                  </a:schemeClr>
                </a:solidFill>
              </a:rPr>
              <a:t>SCIENCE</a:t>
            </a:r>
            <a:endParaRPr lang="en-US" sz="5500" dirty="0">
              <a:solidFill>
                <a:schemeClr val="tx1">
                  <a:lumMod val="65000"/>
                  <a:lumOff val="35000"/>
                </a:schemeClr>
              </a:solidFill>
            </a:endParaRPr>
          </a:p>
        </p:txBody>
      </p:sp>
      <p:sp>
        <p:nvSpPr>
          <p:cNvPr id="57" name="TextBox 56">
            <a:extLst>
              <a:ext uri="{FF2B5EF4-FFF2-40B4-BE49-F238E27FC236}">
                <a16:creationId xmlns:a16="http://schemas.microsoft.com/office/drawing/2014/main" id="{753C5734-F421-49CC-95D4-2681B12B061A}"/>
              </a:ext>
            </a:extLst>
          </p:cNvPr>
          <p:cNvSpPr txBox="1"/>
          <p:nvPr/>
        </p:nvSpPr>
        <p:spPr>
          <a:xfrm>
            <a:off x="213542" y="21785345"/>
            <a:ext cx="7624208" cy="1384995"/>
          </a:xfrm>
          <a:prstGeom prst="rect">
            <a:avLst/>
          </a:prstGeom>
          <a:noFill/>
        </p:spPr>
        <p:txBody>
          <a:bodyPr wrap="square" rtlCol="0">
            <a:spAutoFit/>
          </a:bodyPr>
          <a:lstStyle/>
          <a:p>
            <a:r>
              <a:rPr lang="en-US" sz="2800" dirty="0">
                <a:solidFill>
                  <a:srgbClr val="000000"/>
                </a:solidFill>
              </a:rPr>
              <a:t>EXCLAIM maps the sub-mm emission of redshifted carbon monoxide (CO) and singly-ionized carbon (CI), and C2 lines in windows comprising 0&lt;z&lt; 3.5. </a:t>
            </a:r>
          </a:p>
        </p:txBody>
      </p:sp>
      <p:sp>
        <p:nvSpPr>
          <p:cNvPr id="58" name="Rectangle 57">
            <a:extLst>
              <a:ext uri="{FF2B5EF4-FFF2-40B4-BE49-F238E27FC236}">
                <a16:creationId xmlns:a16="http://schemas.microsoft.com/office/drawing/2014/main" id="{34561DF3-E525-4DA9-8EF0-5C51878A2EB8}"/>
              </a:ext>
            </a:extLst>
          </p:cNvPr>
          <p:cNvSpPr/>
          <p:nvPr/>
        </p:nvSpPr>
        <p:spPr>
          <a:xfrm>
            <a:off x="247855" y="23055738"/>
            <a:ext cx="11028857" cy="2677656"/>
          </a:xfrm>
          <a:prstGeom prst="rect">
            <a:avLst/>
          </a:prstGeom>
        </p:spPr>
        <p:txBody>
          <a:bodyPr wrap="square">
            <a:spAutoFit/>
          </a:bodyPr>
          <a:lstStyle/>
          <a:p>
            <a:pPr algn="just"/>
            <a:r>
              <a:rPr lang="en-US" sz="2800" b="1" dirty="0">
                <a:solidFill>
                  <a:srgbClr val="000000"/>
                </a:solidFill>
              </a:rPr>
              <a:t>EXCLAIM’s Primary Science Topics:</a:t>
            </a:r>
          </a:p>
          <a:p>
            <a:r>
              <a:rPr lang="en-US" sz="2800" dirty="0">
                <a:solidFill>
                  <a:srgbClr val="000000"/>
                </a:solidFill>
              </a:rPr>
              <a:t>-Dramatic decline in star formation since z~2.</a:t>
            </a:r>
          </a:p>
          <a:p>
            <a:r>
              <a:rPr lang="en-US" sz="2800" dirty="0">
                <a:solidFill>
                  <a:srgbClr val="000000"/>
                </a:solidFill>
              </a:rPr>
              <a:t>-Typical abundance, excitation and evolution </a:t>
            </a:r>
          </a:p>
          <a:p>
            <a:r>
              <a:rPr lang="en-US" sz="2800" dirty="0">
                <a:solidFill>
                  <a:srgbClr val="000000"/>
                </a:solidFill>
              </a:rPr>
              <a:t>  of the molecular gas which forms stars.</a:t>
            </a:r>
          </a:p>
          <a:p>
            <a:r>
              <a:rPr lang="en-US" sz="2800" dirty="0">
                <a:solidFill>
                  <a:srgbClr val="000000"/>
                </a:solidFill>
              </a:rPr>
              <a:t>-The quality of CO trace H2 in galaxies. </a:t>
            </a:r>
          </a:p>
          <a:p>
            <a:r>
              <a:rPr lang="en-US" sz="2800" dirty="0">
                <a:solidFill>
                  <a:srgbClr val="000000"/>
                </a:solidFill>
              </a:rPr>
              <a:t>-If intensity mapping is a viable approach to probe high redshifts.</a:t>
            </a:r>
          </a:p>
        </p:txBody>
      </p:sp>
      <p:sp>
        <p:nvSpPr>
          <p:cNvPr id="59" name="Rectangle 58">
            <a:extLst>
              <a:ext uri="{FF2B5EF4-FFF2-40B4-BE49-F238E27FC236}">
                <a16:creationId xmlns:a16="http://schemas.microsoft.com/office/drawing/2014/main" id="{DF0755F4-BFD9-4726-8C90-BC43F704ECA1}"/>
              </a:ext>
            </a:extLst>
          </p:cNvPr>
          <p:cNvSpPr/>
          <p:nvPr/>
        </p:nvSpPr>
        <p:spPr>
          <a:xfrm>
            <a:off x="335651" y="32276319"/>
            <a:ext cx="5622178" cy="246221"/>
          </a:xfrm>
          <a:prstGeom prst="rect">
            <a:avLst/>
          </a:prstGeom>
        </p:spPr>
        <p:txBody>
          <a:bodyPr wrap="square">
            <a:spAutoFit/>
          </a:bodyPr>
          <a:lstStyle/>
          <a:p>
            <a:pPr algn="just"/>
            <a:endParaRPr lang="en-US" sz="1000" dirty="0">
              <a:solidFill>
                <a:srgbClr val="000000"/>
              </a:solidFill>
            </a:endParaRPr>
          </a:p>
        </p:txBody>
      </p:sp>
      <p:sp>
        <p:nvSpPr>
          <p:cNvPr id="63" name="Rectangle 62">
            <a:extLst>
              <a:ext uri="{FF2B5EF4-FFF2-40B4-BE49-F238E27FC236}">
                <a16:creationId xmlns:a16="http://schemas.microsoft.com/office/drawing/2014/main" id="{D009DC0A-80E4-4F19-85F9-C729CD9BE033}"/>
              </a:ext>
            </a:extLst>
          </p:cNvPr>
          <p:cNvSpPr/>
          <p:nvPr/>
        </p:nvSpPr>
        <p:spPr>
          <a:xfrm>
            <a:off x="259408" y="25512174"/>
            <a:ext cx="12135295" cy="2677656"/>
          </a:xfrm>
          <a:prstGeom prst="rect">
            <a:avLst/>
          </a:prstGeom>
        </p:spPr>
        <p:txBody>
          <a:bodyPr wrap="square">
            <a:spAutoFit/>
          </a:bodyPr>
          <a:lstStyle/>
          <a:p>
            <a:r>
              <a:rPr lang="en-US" sz="2800" b="1" dirty="0">
                <a:solidFill>
                  <a:srgbClr val="000000"/>
                </a:solidFill>
              </a:rPr>
              <a:t>Lines &amp; Levels:</a:t>
            </a:r>
          </a:p>
          <a:p>
            <a:r>
              <a:rPr lang="en-US" sz="2800" b="1" dirty="0">
                <a:solidFill>
                  <a:srgbClr val="000000"/>
                </a:solidFill>
              </a:rPr>
              <a:t>CO</a:t>
            </a:r>
            <a:r>
              <a:rPr lang="en-US" sz="2800" dirty="0">
                <a:solidFill>
                  <a:srgbClr val="000000"/>
                </a:solidFill>
              </a:rPr>
              <a:t>: EXCLAIM cross-correlates with spectroscopic galaxy redshift catalogs (shown right) to constrain the total molecular CO gas abundance from 0 &lt; z &lt; 0.7.</a:t>
            </a:r>
          </a:p>
          <a:p>
            <a:r>
              <a:rPr lang="en-US" sz="2800" b="1" dirty="0"/>
              <a:t>CI: </a:t>
            </a:r>
            <a:r>
              <a:rPr lang="en-US" sz="2800" dirty="0"/>
              <a:t>EXCLAIM maps neutral carbon emission in the Milky Way, providing data to determine the co-extensiveness of [CI] and CO gas in galactic photodissociation regions (PDRs), and probe existing assumptions about the [CI]/CO intensity ratios. </a:t>
            </a:r>
          </a:p>
        </p:txBody>
      </p:sp>
      <p:sp>
        <p:nvSpPr>
          <p:cNvPr id="64" name="Rectangle 63">
            <a:extLst>
              <a:ext uri="{FF2B5EF4-FFF2-40B4-BE49-F238E27FC236}">
                <a16:creationId xmlns:a16="http://schemas.microsoft.com/office/drawing/2014/main" id="{CC6E252E-6CB2-4BD7-A8E1-D1BD59D94CFB}"/>
              </a:ext>
            </a:extLst>
          </p:cNvPr>
          <p:cNvSpPr/>
          <p:nvPr/>
        </p:nvSpPr>
        <p:spPr>
          <a:xfrm>
            <a:off x="16465052" y="22071269"/>
            <a:ext cx="2234251" cy="3139321"/>
          </a:xfrm>
          <a:prstGeom prst="rect">
            <a:avLst/>
          </a:prstGeom>
        </p:spPr>
        <p:txBody>
          <a:bodyPr wrap="square">
            <a:spAutoFit/>
          </a:bodyPr>
          <a:lstStyle/>
          <a:p>
            <a:r>
              <a:rPr lang="en-US" b="1" dirty="0"/>
              <a:t>Fig.</a:t>
            </a:r>
            <a:r>
              <a:rPr lang="en-US" dirty="0"/>
              <a:t>: CO total abundance from cumulative luminosity. EXCLAIM sensitivity (black line) is compared to existing models [6-10]. J is the transition; </a:t>
            </a:r>
            <a:r>
              <a:rPr lang="en-US" i="1" dirty="0"/>
              <a:t>b</a:t>
            </a:r>
            <a:r>
              <a:rPr lang="en-US" dirty="0"/>
              <a:t> is the clustering bias of the emitters, and </a:t>
            </a:r>
            <a:r>
              <a:rPr lang="en-US" i="1" dirty="0"/>
              <a:t>I</a:t>
            </a:r>
            <a:r>
              <a:rPr lang="en-US" i="1" baseline="-25000" dirty="0"/>
              <a:t>v</a:t>
            </a:r>
            <a:r>
              <a:rPr lang="en-US" dirty="0"/>
              <a:t> is the intensity.</a:t>
            </a:r>
          </a:p>
        </p:txBody>
      </p:sp>
      <p:sp>
        <p:nvSpPr>
          <p:cNvPr id="65" name="Rectangle 64">
            <a:extLst>
              <a:ext uri="{FF2B5EF4-FFF2-40B4-BE49-F238E27FC236}">
                <a16:creationId xmlns:a16="http://schemas.microsoft.com/office/drawing/2014/main" id="{AE237247-47CA-4D5D-A291-9DC0F4657494}"/>
              </a:ext>
            </a:extLst>
          </p:cNvPr>
          <p:cNvSpPr/>
          <p:nvPr/>
        </p:nvSpPr>
        <p:spPr>
          <a:xfrm>
            <a:off x="16243739" y="26291845"/>
            <a:ext cx="2691658" cy="3139321"/>
          </a:xfrm>
          <a:prstGeom prst="rect">
            <a:avLst/>
          </a:prstGeom>
        </p:spPr>
        <p:txBody>
          <a:bodyPr wrap="square">
            <a:spAutoFit/>
          </a:bodyPr>
          <a:lstStyle/>
          <a:p>
            <a:r>
              <a:rPr lang="en-US" b="1" dirty="0"/>
              <a:t>Fig.</a:t>
            </a:r>
            <a:r>
              <a:rPr lang="en-US" dirty="0"/>
              <a:t>: CII total abundance from cumulative luminosity vs. redshift. EXCLAIM sensitivity (red star) is compared to existing models [7,13-15] and preliminary measurements [11]. Here </a:t>
            </a:r>
            <a:r>
              <a:rPr lang="en-US" i="1" dirty="0"/>
              <a:t>b</a:t>
            </a:r>
            <a:r>
              <a:rPr lang="en-US" dirty="0"/>
              <a:t> is the clustering bias of the emitters and </a:t>
            </a:r>
            <a:r>
              <a:rPr lang="en-US" i="1" dirty="0"/>
              <a:t>I</a:t>
            </a:r>
            <a:r>
              <a:rPr lang="en-US" i="1" baseline="-25000" dirty="0"/>
              <a:t>v</a:t>
            </a:r>
            <a:r>
              <a:rPr lang="en-US" dirty="0"/>
              <a:t> is the intensity. </a:t>
            </a:r>
          </a:p>
        </p:txBody>
      </p:sp>
      <p:grpSp>
        <p:nvGrpSpPr>
          <p:cNvPr id="66" name="Group 65">
            <a:extLst>
              <a:ext uri="{FF2B5EF4-FFF2-40B4-BE49-F238E27FC236}">
                <a16:creationId xmlns:a16="http://schemas.microsoft.com/office/drawing/2014/main" id="{6B583BAC-FE72-4053-AEC9-7A78D32E050E}"/>
              </a:ext>
            </a:extLst>
          </p:cNvPr>
          <p:cNvGrpSpPr/>
          <p:nvPr/>
        </p:nvGrpSpPr>
        <p:grpSpPr>
          <a:xfrm>
            <a:off x="7288861" y="22269471"/>
            <a:ext cx="4577873" cy="3366045"/>
            <a:chOff x="-10620533" y="17793034"/>
            <a:chExt cx="6631858" cy="5377389"/>
          </a:xfrm>
        </p:grpSpPr>
        <p:sp>
          <p:nvSpPr>
            <p:cNvPr id="67" name="Oval 66">
              <a:extLst>
                <a:ext uri="{FF2B5EF4-FFF2-40B4-BE49-F238E27FC236}">
                  <a16:creationId xmlns:a16="http://schemas.microsoft.com/office/drawing/2014/main" id="{F6076F37-A9FC-46D3-8BF0-F9D93BB913E4}"/>
                </a:ext>
              </a:extLst>
            </p:cNvPr>
            <p:cNvSpPr/>
            <p:nvPr/>
          </p:nvSpPr>
          <p:spPr>
            <a:xfrm rot="16200000">
              <a:off x="-9518067" y="16690568"/>
              <a:ext cx="4426926" cy="6631858"/>
            </a:xfrm>
            <a:prstGeom prst="ellipse">
              <a:avLst/>
            </a:prstGeom>
            <a:solidFill>
              <a:schemeClr val="tx2">
                <a:lumMod val="60000"/>
                <a:lumOff val="40000"/>
              </a:schemeClr>
            </a:solidFill>
            <a:ln>
              <a:solidFill>
                <a:srgbClr val="126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64C3D6EB-F53D-40D8-8BB4-76ABA652D83A}"/>
                </a:ext>
              </a:extLst>
            </p:cNvPr>
            <p:cNvSpPr/>
            <p:nvPr/>
          </p:nvSpPr>
          <p:spPr>
            <a:xfrm rot="16200000">
              <a:off x="-9148791" y="17083858"/>
              <a:ext cx="3705958" cy="591901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55106508-AD06-45BE-A6D3-655E0135E83F}"/>
                </a:ext>
              </a:extLst>
            </p:cNvPr>
            <p:cNvSpPr/>
            <p:nvPr/>
          </p:nvSpPr>
          <p:spPr>
            <a:xfrm rot="16200000">
              <a:off x="-8669609" y="17624631"/>
              <a:ext cx="2743200" cy="483747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7BB953B8-5941-4EB8-8D8E-6D276557185E}"/>
                </a:ext>
              </a:extLst>
            </p:cNvPr>
            <p:cNvSpPr/>
            <p:nvPr/>
          </p:nvSpPr>
          <p:spPr>
            <a:xfrm rot="16200000">
              <a:off x="-8097780" y="18388571"/>
              <a:ext cx="1691859" cy="3265020"/>
            </a:xfrm>
            <a:prstGeom prst="ellipse">
              <a:avLst/>
            </a:prstGeom>
            <a:solidFill>
              <a:srgbClr val="F9FB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43F73D8-B038-4E49-9E57-32D8D7AD45EC}"/>
                </a:ext>
              </a:extLst>
            </p:cNvPr>
            <p:cNvSpPr/>
            <p:nvPr/>
          </p:nvSpPr>
          <p:spPr>
            <a:xfrm>
              <a:off x="-9177441" y="18035912"/>
              <a:ext cx="3745671" cy="1187597"/>
            </a:xfrm>
            <a:prstGeom prst="rect">
              <a:avLst/>
            </a:prstGeom>
            <a:noFill/>
          </p:spPr>
          <p:txBody>
            <a:bodyPr spcFirstLastPara="1" wrap="none" lIns="91441" tIns="45720" rIns="91441" bIns="45720" numCol="1">
              <a:prstTxWarp prst="textArchUp">
                <a:avLst>
                  <a:gd name="adj" fmla="val 11402148"/>
                </a:avLst>
              </a:prstTxWarp>
              <a:spAutoFit/>
            </a:bodyPr>
            <a:lstStyle/>
            <a:p>
              <a:pPr algn="ctr"/>
              <a:r>
                <a:rPr lang="en-US" sz="2400" dirty="0">
                  <a:ln w="0"/>
                  <a:effectLst>
                    <a:outerShdw blurRad="38100" dist="19050" dir="2700000" algn="tl" rotWithShape="0">
                      <a:schemeClr val="dk1">
                        <a:alpha val="40000"/>
                      </a:schemeClr>
                    </a:outerShdw>
                  </a:effectLst>
                </a:rPr>
                <a:t>Ionized Intergalactic medium</a:t>
              </a:r>
            </a:p>
          </p:txBody>
        </p:sp>
        <p:sp>
          <p:nvSpPr>
            <p:cNvPr id="72" name="TextBox 71">
              <a:extLst>
                <a:ext uri="{FF2B5EF4-FFF2-40B4-BE49-F238E27FC236}">
                  <a16:creationId xmlns:a16="http://schemas.microsoft.com/office/drawing/2014/main" id="{55651437-2EB5-44E1-8A9D-09DDC5511E9F}"/>
                </a:ext>
              </a:extLst>
            </p:cNvPr>
            <p:cNvSpPr txBox="1"/>
            <p:nvPr/>
          </p:nvSpPr>
          <p:spPr>
            <a:xfrm>
              <a:off x="-10299484" y="18445118"/>
              <a:ext cx="6095266" cy="4216818"/>
            </a:xfrm>
            <a:prstGeom prst="rect">
              <a:avLst/>
            </a:prstGeom>
            <a:noFill/>
          </p:spPr>
          <p:txBody>
            <a:bodyPr wrap="square">
              <a:prstTxWarp prst="textArchUp">
                <a:avLst>
                  <a:gd name="adj" fmla="val 6414510"/>
                </a:avLst>
              </a:prstTxWarp>
              <a:spAutoFit/>
            </a:bodyPr>
            <a:lstStyle/>
            <a:p>
              <a:pPr algn="ctr"/>
              <a:r>
                <a:rPr lang="en-US" dirty="0">
                  <a:ln w="0"/>
                  <a:effectLst>
                    <a:outerShdw blurRad="38100" dist="19050" dir="2700000" algn="tl" rotWithShape="0">
                      <a:schemeClr val="dk1">
                        <a:alpha val="40000"/>
                      </a:schemeClr>
                    </a:outerShdw>
                  </a:effectLst>
                </a:rPr>
                <a:t>Self-Shielding Neutral Gas</a:t>
              </a:r>
            </a:p>
          </p:txBody>
        </p:sp>
        <p:sp>
          <p:nvSpPr>
            <p:cNvPr id="73" name="TextBox 72">
              <a:extLst>
                <a:ext uri="{FF2B5EF4-FFF2-40B4-BE49-F238E27FC236}">
                  <a16:creationId xmlns:a16="http://schemas.microsoft.com/office/drawing/2014/main" id="{B72407C8-9246-4E2F-AC5C-614C62819252}"/>
                </a:ext>
              </a:extLst>
            </p:cNvPr>
            <p:cNvSpPr txBox="1"/>
            <p:nvPr/>
          </p:nvSpPr>
          <p:spPr>
            <a:xfrm>
              <a:off x="-10299485" y="18953605"/>
              <a:ext cx="6095267" cy="4216818"/>
            </a:xfrm>
            <a:prstGeom prst="rect">
              <a:avLst/>
            </a:prstGeom>
            <a:noFill/>
          </p:spPr>
          <p:txBody>
            <a:bodyPr wrap="square">
              <a:prstTxWarp prst="textArchUp">
                <a:avLst>
                  <a:gd name="adj" fmla="val 6414510"/>
                </a:avLst>
              </a:prstTxWarp>
              <a:spAutoFit/>
            </a:bodyPr>
            <a:lstStyle/>
            <a:p>
              <a:pPr algn="ctr"/>
              <a:r>
                <a:rPr lang="en-US" dirty="0">
                  <a:ln w="0"/>
                  <a:effectLst>
                    <a:outerShdw blurRad="38100" dist="19050" dir="2700000" algn="tl" rotWithShape="0">
                      <a:schemeClr val="dk1">
                        <a:alpha val="40000"/>
                      </a:schemeClr>
                    </a:outerShdw>
                  </a:effectLst>
                </a:rPr>
                <a:t>Cold, Molecular Gas</a:t>
              </a:r>
            </a:p>
          </p:txBody>
        </p:sp>
        <p:sp>
          <p:nvSpPr>
            <p:cNvPr id="74" name="Star: 5 Points 73">
              <a:extLst>
                <a:ext uri="{FF2B5EF4-FFF2-40B4-BE49-F238E27FC236}">
                  <a16:creationId xmlns:a16="http://schemas.microsoft.com/office/drawing/2014/main" id="{1088DE9F-FE25-4789-8D64-2DFFB2F6C5E1}"/>
                </a:ext>
              </a:extLst>
            </p:cNvPr>
            <p:cNvSpPr/>
            <p:nvPr/>
          </p:nvSpPr>
          <p:spPr>
            <a:xfrm>
              <a:off x="-6563855" y="19759836"/>
              <a:ext cx="334108" cy="30849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0351FBC-9BCA-477B-8476-8EB5A6899E14}"/>
                </a:ext>
              </a:extLst>
            </p:cNvPr>
            <p:cNvSpPr/>
            <p:nvPr/>
          </p:nvSpPr>
          <p:spPr>
            <a:xfrm>
              <a:off x="-7579608" y="21716378"/>
              <a:ext cx="960558" cy="639191"/>
            </a:xfrm>
            <a:prstGeom prst="rect">
              <a:avLst/>
            </a:prstGeom>
            <a:noFill/>
          </p:spPr>
          <p:txBody>
            <a:bodyPr wrap="square" lIns="91441" tIns="45720" rIns="91441" bIns="45720">
              <a:spAutoFit/>
            </a:bodyPr>
            <a:lstStyle/>
            <a:p>
              <a:pPr algn="ctr"/>
              <a:r>
                <a:rPr lang="en-US" sz="2000" dirty="0">
                  <a:ln w="0"/>
                  <a:effectLst>
                    <a:outerShdw blurRad="38100" dist="19050" dir="2700000" algn="tl" rotWithShape="0">
                      <a:schemeClr val="dk1">
                        <a:alpha val="40000"/>
                      </a:schemeClr>
                    </a:outerShdw>
                  </a:effectLst>
                </a:rPr>
                <a:t>HII</a:t>
              </a:r>
              <a:endParaRPr lang="en-US" sz="2800" dirty="0">
                <a:ln w="0"/>
                <a:effectLst>
                  <a:outerShdw blurRad="38100" dist="19050" dir="2700000" algn="tl" rotWithShape="0">
                    <a:schemeClr val="dk1">
                      <a:alpha val="40000"/>
                    </a:schemeClr>
                  </a:outerShdw>
                </a:effectLst>
              </a:endParaRPr>
            </a:p>
          </p:txBody>
        </p:sp>
        <p:sp>
          <p:nvSpPr>
            <p:cNvPr id="76" name="Rectangle 75">
              <a:extLst>
                <a:ext uri="{FF2B5EF4-FFF2-40B4-BE49-F238E27FC236}">
                  <a16:creationId xmlns:a16="http://schemas.microsoft.com/office/drawing/2014/main" id="{9BF2B48C-F51A-4E86-9C43-08915E705CF3}"/>
                </a:ext>
              </a:extLst>
            </p:cNvPr>
            <p:cNvSpPr/>
            <p:nvPr/>
          </p:nvSpPr>
          <p:spPr>
            <a:xfrm>
              <a:off x="-9886611" y="20371771"/>
              <a:ext cx="5399209" cy="1324599"/>
            </a:xfrm>
            <a:prstGeom prst="rect">
              <a:avLst/>
            </a:prstGeom>
            <a:noFill/>
          </p:spPr>
          <p:txBody>
            <a:bodyPr spcFirstLastPara="1" wrap="square" lIns="91441" tIns="45720" rIns="91441" bIns="45720" numCol="1">
              <a:prstTxWarp prst="textArchDown">
                <a:avLst>
                  <a:gd name="adj" fmla="val 18933012"/>
                </a:avLst>
              </a:prstTxWarp>
              <a:spAutoFit/>
            </a:bodyPr>
            <a:lstStyle/>
            <a:p>
              <a:pPr algn="ctr"/>
              <a:r>
                <a:rPr lang="en-US" sz="2800" dirty="0">
                  <a:ln w="0"/>
                  <a:effectLst>
                    <a:outerShdw blurRad="38100" dist="19050" dir="2700000" algn="tl" rotWithShape="0">
                      <a:schemeClr val="dk1">
                        <a:alpha val="40000"/>
                      </a:schemeClr>
                    </a:outerShdw>
                  </a:effectLst>
                </a:rPr>
                <a:t> </a:t>
              </a:r>
              <a:r>
                <a:rPr lang="en-US" sz="2400" dirty="0">
                  <a:ln w="0"/>
                  <a:effectLst>
                    <a:outerShdw blurRad="38100" dist="19050" dir="2700000" algn="tl" rotWithShape="0">
                      <a:schemeClr val="dk1">
                        <a:alpha val="40000"/>
                      </a:schemeClr>
                    </a:outerShdw>
                  </a:effectLst>
                </a:rPr>
                <a:t>CII</a:t>
              </a:r>
              <a:r>
                <a:rPr lang="en-US" sz="2800" dirty="0">
                  <a:ln w="0"/>
                  <a:effectLst>
                    <a:outerShdw blurRad="38100" dist="19050" dir="2700000" algn="tl" rotWithShape="0">
                      <a:schemeClr val="dk1">
                        <a:alpha val="40000"/>
                      </a:schemeClr>
                    </a:outerShdw>
                  </a:effectLst>
                </a:rPr>
                <a:t>      HII</a:t>
              </a:r>
            </a:p>
          </p:txBody>
        </p:sp>
        <p:sp>
          <p:nvSpPr>
            <p:cNvPr id="77" name="Rectangle 76">
              <a:extLst>
                <a:ext uri="{FF2B5EF4-FFF2-40B4-BE49-F238E27FC236}">
                  <a16:creationId xmlns:a16="http://schemas.microsoft.com/office/drawing/2014/main" id="{3CE85505-DBEE-4F16-8ACB-DFBAE6316E36}"/>
                </a:ext>
              </a:extLst>
            </p:cNvPr>
            <p:cNvSpPr/>
            <p:nvPr/>
          </p:nvSpPr>
          <p:spPr>
            <a:xfrm>
              <a:off x="-8351852" y="20227009"/>
              <a:ext cx="2200001" cy="970345"/>
            </a:xfrm>
            <a:prstGeom prst="rect">
              <a:avLst/>
            </a:prstGeom>
            <a:noFill/>
          </p:spPr>
          <p:txBody>
            <a:bodyPr spcFirstLastPara="1" wrap="square" lIns="91441" tIns="45720" rIns="91441" bIns="45720" numCol="1">
              <a:prstTxWarp prst="textArchDown">
                <a:avLst>
                  <a:gd name="adj" fmla="val 1810828"/>
                </a:avLst>
              </a:prstTxWarp>
              <a:spAutoFit/>
            </a:bodyPr>
            <a:lstStyle/>
            <a:p>
              <a:pPr algn="ctr"/>
              <a:r>
                <a:rPr lang="en-US" sz="2800" dirty="0">
                  <a:ln w="0"/>
                  <a:effectLst>
                    <a:outerShdw blurRad="38100" dist="19050" dir="2700000" algn="tl" rotWithShape="0">
                      <a:schemeClr val="dk1">
                        <a:alpha val="40000"/>
                      </a:schemeClr>
                    </a:outerShdw>
                  </a:effectLst>
                </a:rPr>
                <a:t>H</a:t>
              </a:r>
              <a:r>
                <a:rPr lang="en-US" sz="2800" dirty="0">
                  <a:ln w="0"/>
                  <a:effectLst>
                    <a:outerShdw blurRad="38100" dist="38100" dir="2700000" algn="tl" rotWithShape="0">
                      <a:srgbClr val="000000">
                        <a:alpha val="43137"/>
                      </a:srgbClr>
                    </a:outerShdw>
                  </a:effectLst>
                </a:rPr>
                <a:t>2    CI   CO</a:t>
              </a:r>
              <a:endParaRPr lang="en-US" sz="2800" dirty="0">
                <a:ln w="0"/>
                <a:effectLst>
                  <a:outerShdw blurRad="38100" dist="19050" dir="2700000" algn="tl" rotWithShape="0">
                    <a:schemeClr val="dk1">
                      <a:alpha val="40000"/>
                    </a:schemeClr>
                  </a:outerShdw>
                </a:effectLst>
              </a:endParaRPr>
            </a:p>
          </p:txBody>
        </p:sp>
        <p:sp>
          <p:nvSpPr>
            <p:cNvPr id="78" name="Rectangle 77">
              <a:extLst>
                <a:ext uri="{FF2B5EF4-FFF2-40B4-BE49-F238E27FC236}">
                  <a16:creationId xmlns:a16="http://schemas.microsoft.com/office/drawing/2014/main" id="{2803BD56-8BF9-41A4-B51B-582709EAE56F}"/>
                </a:ext>
              </a:extLst>
            </p:cNvPr>
            <p:cNvSpPr/>
            <p:nvPr/>
          </p:nvSpPr>
          <p:spPr>
            <a:xfrm>
              <a:off x="-9346188" y="18203086"/>
              <a:ext cx="4099052" cy="2400358"/>
            </a:xfrm>
            <a:prstGeom prst="rect">
              <a:avLst/>
            </a:prstGeom>
            <a:noFill/>
          </p:spPr>
          <p:txBody>
            <a:bodyPr spcFirstLastPara="1" wrap="square" lIns="91441" tIns="45720" rIns="91441" bIns="45720" numCol="1">
              <a:prstTxWarp prst="textArchDown">
                <a:avLst>
                  <a:gd name="adj" fmla="val 1146112"/>
                </a:avLst>
              </a:prstTxWarp>
              <a:spAutoFit/>
            </a:bodyPr>
            <a:lstStyle/>
            <a:p>
              <a:pPr algn="ctr"/>
              <a:r>
                <a:rPr lang="en-US" sz="2400" dirty="0">
                  <a:ln w="0"/>
                  <a:effectLst>
                    <a:outerShdw blurRad="38100" dist="19050" dir="2700000" algn="tl" rotWithShape="0">
                      <a:schemeClr val="dk1">
                        <a:alpha val="40000"/>
                      </a:schemeClr>
                    </a:outerShdw>
                  </a:effectLst>
                </a:rPr>
                <a:t>CII    HII    NII</a:t>
              </a:r>
            </a:p>
          </p:txBody>
        </p:sp>
        <p:cxnSp>
          <p:nvCxnSpPr>
            <p:cNvPr id="79" name="Connector: Curved 78">
              <a:extLst>
                <a:ext uri="{FF2B5EF4-FFF2-40B4-BE49-F238E27FC236}">
                  <a16:creationId xmlns:a16="http://schemas.microsoft.com/office/drawing/2014/main" id="{F6F5EE4C-B908-4134-BC9D-391CF28426DD}"/>
                </a:ext>
              </a:extLst>
            </p:cNvPr>
            <p:cNvCxnSpPr>
              <a:cxnSpLocks/>
            </p:cNvCxnSpPr>
            <p:nvPr/>
          </p:nvCxnSpPr>
          <p:spPr>
            <a:xfrm rot="10800000">
              <a:off x="-6263736" y="20006496"/>
              <a:ext cx="1476782" cy="1257870"/>
            </a:xfrm>
            <a:prstGeom prst="curvedConnector3">
              <a:avLst>
                <a:gd name="adj1" fmla="val 50000"/>
              </a:avLst>
            </a:prstGeom>
            <a:ln w="28575">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0" name="Connector: Curved 79">
              <a:extLst>
                <a:ext uri="{FF2B5EF4-FFF2-40B4-BE49-F238E27FC236}">
                  <a16:creationId xmlns:a16="http://schemas.microsoft.com/office/drawing/2014/main" id="{3A8A5E84-D13E-4F1C-8CB0-746CEF52E518}"/>
                </a:ext>
              </a:extLst>
            </p:cNvPr>
            <p:cNvCxnSpPr>
              <a:cxnSpLocks/>
            </p:cNvCxnSpPr>
            <p:nvPr/>
          </p:nvCxnSpPr>
          <p:spPr>
            <a:xfrm flipV="1">
              <a:off x="-6295687" y="19258678"/>
              <a:ext cx="545123" cy="501159"/>
            </a:xfrm>
            <a:prstGeom prst="curved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1" name="TextBox 80">
            <a:extLst>
              <a:ext uri="{FF2B5EF4-FFF2-40B4-BE49-F238E27FC236}">
                <a16:creationId xmlns:a16="http://schemas.microsoft.com/office/drawing/2014/main" id="{9F1CB122-D7E5-4A09-BB12-D02A31149D1E}"/>
              </a:ext>
            </a:extLst>
          </p:cNvPr>
          <p:cNvSpPr txBox="1"/>
          <p:nvPr/>
        </p:nvSpPr>
        <p:spPr>
          <a:xfrm>
            <a:off x="6671862" y="23514025"/>
            <a:ext cx="6095266" cy="4216819"/>
          </a:xfrm>
          <a:prstGeom prst="rect">
            <a:avLst/>
          </a:prstGeom>
          <a:noFill/>
        </p:spPr>
        <p:txBody>
          <a:bodyPr wrap="square">
            <a:prstTxWarp prst="textArchUp">
              <a:avLst>
                <a:gd name="adj" fmla="val 5978870"/>
              </a:avLst>
            </a:prstTxWarp>
            <a:spAutoFit/>
          </a:bodyPr>
          <a:lstStyle/>
          <a:p>
            <a:pPr algn="ctr"/>
            <a:r>
              <a:rPr lang="en-US" dirty="0">
                <a:ln w="0"/>
                <a:effectLst>
                  <a:outerShdw blurRad="38100" dist="19050" dir="2700000" algn="tl" rotWithShape="0">
                    <a:schemeClr val="dk1">
                      <a:alpha val="40000"/>
                    </a:schemeClr>
                  </a:outerShdw>
                </a:effectLst>
              </a:rPr>
              <a:t>Star Formation</a:t>
            </a:r>
          </a:p>
        </p:txBody>
      </p:sp>
      <p:sp>
        <p:nvSpPr>
          <p:cNvPr id="82" name="TextBox 81">
            <a:extLst>
              <a:ext uri="{FF2B5EF4-FFF2-40B4-BE49-F238E27FC236}">
                <a16:creationId xmlns:a16="http://schemas.microsoft.com/office/drawing/2014/main" id="{B392B7F2-AD5C-4ADE-83EA-F25F7834AD93}"/>
              </a:ext>
            </a:extLst>
          </p:cNvPr>
          <p:cNvSpPr txBox="1"/>
          <p:nvPr/>
        </p:nvSpPr>
        <p:spPr>
          <a:xfrm>
            <a:off x="216534" y="6821131"/>
            <a:ext cx="13594879" cy="954107"/>
          </a:xfrm>
          <a:prstGeom prst="rect">
            <a:avLst/>
          </a:prstGeom>
          <a:noFill/>
        </p:spPr>
        <p:txBody>
          <a:bodyPr wrap="square">
            <a:spAutoFit/>
          </a:bodyPr>
          <a:lstStyle/>
          <a:p>
            <a:pPr marL="285730" indent="-285730">
              <a:buFont typeface="Wingdings" panose="05000000000000000000" pitchFamily="2" charset="2"/>
              <a:buChar char="Ø"/>
            </a:pPr>
            <a:r>
              <a:rPr lang="en-US" sz="2800" b="1" dirty="0"/>
              <a:t>Goal</a:t>
            </a:r>
            <a:r>
              <a:rPr lang="en-US" sz="2800" dirty="0"/>
              <a:t>: Time resolving of the evolution of galaxies over the history of universe compared to    the information obtained via FIR background.</a:t>
            </a:r>
          </a:p>
        </p:txBody>
      </p:sp>
      <p:sp>
        <p:nvSpPr>
          <p:cNvPr id="84" name="TextBox 83">
            <a:extLst>
              <a:ext uri="{FF2B5EF4-FFF2-40B4-BE49-F238E27FC236}">
                <a16:creationId xmlns:a16="http://schemas.microsoft.com/office/drawing/2014/main" id="{D7B6AA2D-9C37-4702-AE74-DA3858D5DE05}"/>
              </a:ext>
            </a:extLst>
          </p:cNvPr>
          <p:cNvSpPr txBox="1"/>
          <p:nvPr/>
        </p:nvSpPr>
        <p:spPr>
          <a:xfrm>
            <a:off x="3703320" y="1917029"/>
            <a:ext cx="34701480" cy="646331"/>
          </a:xfrm>
          <a:prstGeom prst="rect">
            <a:avLst/>
          </a:prstGeom>
          <a:noFill/>
        </p:spPr>
        <p:txBody>
          <a:bodyPr wrap="square">
            <a:spAutoFit/>
          </a:bodyPr>
          <a:lstStyle/>
          <a:p>
            <a:pPr algn="ctr"/>
            <a:r>
              <a:rPr lang="en-US" i="1" baseline="30000" dirty="0" err="1">
                <a:solidFill>
                  <a:schemeClr val="tx1">
                    <a:lumMod val="65000"/>
                    <a:lumOff val="35000"/>
                  </a:schemeClr>
                </a:solidFill>
              </a:rPr>
              <a:t>a</a:t>
            </a:r>
            <a:r>
              <a:rPr lang="en-US" i="1" dirty="0" err="1">
                <a:solidFill>
                  <a:schemeClr val="tx1">
                    <a:lumMod val="65000"/>
                    <a:lumOff val="35000"/>
                  </a:schemeClr>
                </a:solidFill>
              </a:rPr>
              <a:t>NASA</a:t>
            </a:r>
            <a:r>
              <a:rPr lang="en-US" i="1" dirty="0">
                <a:solidFill>
                  <a:schemeClr val="tx1">
                    <a:lumMod val="65000"/>
                    <a:lumOff val="35000"/>
                  </a:schemeClr>
                </a:solidFill>
              </a:rPr>
              <a:t>-Goddard Space Flight Center, Greenbelt, MD, USA; </a:t>
            </a:r>
            <a:r>
              <a:rPr lang="en-US" i="1" baseline="30000" dirty="0">
                <a:solidFill>
                  <a:schemeClr val="tx1">
                    <a:lumMod val="65000"/>
                    <a:lumOff val="35000"/>
                  </a:schemeClr>
                </a:solidFill>
              </a:rPr>
              <a:t>b</a:t>
            </a:r>
            <a:r>
              <a:rPr lang="en-US" i="1" dirty="0">
                <a:solidFill>
                  <a:schemeClr val="tx1">
                    <a:lumMod val="65000"/>
                    <a:lumOff val="35000"/>
                  </a:schemeClr>
                </a:solidFill>
              </a:rPr>
              <a:t> Cardiff University, Cardiff, UK; </a:t>
            </a:r>
            <a:r>
              <a:rPr lang="en-US" i="1" baseline="30000" dirty="0" err="1">
                <a:solidFill>
                  <a:schemeClr val="tx1">
                    <a:lumMod val="65000"/>
                    <a:lumOff val="35000"/>
                  </a:schemeClr>
                </a:solidFill>
              </a:rPr>
              <a:t>c</a:t>
            </a:r>
            <a:r>
              <a:rPr lang="en-US" i="1" dirty="0" err="1">
                <a:solidFill>
                  <a:schemeClr val="tx1">
                    <a:lumMod val="65000"/>
                    <a:lumOff val="35000"/>
                  </a:schemeClr>
                </a:solidFill>
              </a:rPr>
              <a:t>Lawrence</a:t>
            </a:r>
            <a:r>
              <a:rPr lang="en-US" i="1" dirty="0">
                <a:solidFill>
                  <a:schemeClr val="tx1">
                    <a:lumMod val="65000"/>
                    <a:lumOff val="35000"/>
                  </a:schemeClr>
                </a:solidFill>
              </a:rPr>
              <a:t> Berkeley National Lab, Berkeley, CA, USA; </a:t>
            </a:r>
            <a:r>
              <a:rPr lang="en-US" i="1" baseline="30000" dirty="0" err="1">
                <a:solidFill>
                  <a:schemeClr val="tx1">
                    <a:lumMod val="65000"/>
                    <a:lumOff val="35000"/>
                  </a:schemeClr>
                </a:solidFill>
              </a:rPr>
              <a:t>d</a:t>
            </a:r>
            <a:r>
              <a:rPr lang="en-US" i="1" dirty="0" err="1">
                <a:solidFill>
                  <a:schemeClr val="tx1">
                    <a:lumMod val="65000"/>
                    <a:lumOff val="35000"/>
                  </a:schemeClr>
                </a:solidFill>
              </a:rPr>
              <a:t>University</a:t>
            </a:r>
            <a:r>
              <a:rPr lang="en-US" i="1" dirty="0">
                <a:solidFill>
                  <a:schemeClr val="tx1">
                    <a:lumMod val="65000"/>
                    <a:lumOff val="35000"/>
                  </a:schemeClr>
                </a:solidFill>
              </a:rPr>
              <a:t> of Maryland-College Park, MD, USA; </a:t>
            </a:r>
            <a:r>
              <a:rPr lang="en-US" i="1" baseline="30000" dirty="0" err="1">
                <a:solidFill>
                  <a:schemeClr val="tx1">
                    <a:lumMod val="65000"/>
                    <a:lumOff val="35000"/>
                  </a:schemeClr>
                </a:solidFill>
              </a:rPr>
              <a:t>e</a:t>
            </a:r>
            <a:r>
              <a:rPr lang="en-US" i="1" dirty="0" err="1">
                <a:solidFill>
                  <a:schemeClr val="tx1">
                    <a:lumMod val="65000"/>
                    <a:lumOff val="35000"/>
                  </a:schemeClr>
                </a:solidFill>
              </a:rPr>
              <a:t>New</a:t>
            </a:r>
            <a:r>
              <a:rPr lang="en-US" i="1" dirty="0">
                <a:solidFill>
                  <a:schemeClr val="tx1">
                    <a:lumMod val="65000"/>
                    <a:lumOff val="35000"/>
                  </a:schemeClr>
                </a:solidFill>
              </a:rPr>
              <a:t> York University, New York, NY, USA;  </a:t>
            </a:r>
            <a:r>
              <a:rPr lang="en-US" i="1" baseline="30000" dirty="0" err="1">
                <a:solidFill>
                  <a:schemeClr val="tx1">
                    <a:lumMod val="65000"/>
                    <a:lumOff val="35000"/>
                  </a:schemeClr>
                </a:solidFill>
              </a:rPr>
              <a:t>f</a:t>
            </a:r>
            <a:r>
              <a:rPr lang="en-US" i="1" dirty="0" err="1">
                <a:solidFill>
                  <a:schemeClr val="tx1">
                    <a:lumMod val="65000"/>
                    <a:lumOff val="35000"/>
                  </a:schemeClr>
                </a:solidFill>
              </a:rPr>
              <a:t>National</a:t>
            </a:r>
            <a:r>
              <a:rPr lang="en-US" i="1" dirty="0">
                <a:solidFill>
                  <a:schemeClr val="tx1">
                    <a:lumMod val="65000"/>
                    <a:lumOff val="35000"/>
                  </a:schemeClr>
                </a:solidFill>
              </a:rPr>
              <a:t> Institute of Standards and Technology, Boulder, CO, USA; </a:t>
            </a:r>
            <a:r>
              <a:rPr lang="en-US" i="1" baseline="30000" dirty="0" err="1">
                <a:solidFill>
                  <a:schemeClr val="tx1">
                    <a:lumMod val="65000"/>
                    <a:lumOff val="35000"/>
                  </a:schemeClr>
                </a:solidFill>
              </a:rPr>
              <a:t>g</a:t>
            </a:r>
            <a:r>
              <a:rPr lang="en-US" i="1" dirty="0" err="1">
                <a:solidFill>
                  <a:schemeClr val="tx1">
                    <a:lumMod val="65000"/>
                    <a:lumOff val="35000"/>
                  </a:schemeClr>
                </a:solidFill>
              </a:rPr>
              <a:t>University</a:t>
            </a:r>
            <a:r>
              <a:rPr lang="en-US" i="1" dirty="0">
                <a:solidFill>
                  <a:schemeClr val="tx1">
                    <a:lumMod val="65000"/>
                    <a:lumOff val="35000"/>
                  </a:schemeClr>
                </a:solidFill>
              </a:rPr>
              <a:t> of Chicago, Chicago, IL, USA; </a:t>
            </a:r>
            <a:r>
              <a:rPr lang="en-US" i="1" baseline="30000" dirty="0" err="1">
                <a:solidFill>
                  <a:schemeClr val="tx1">
                    <a:lumMod val="65000"/>
                    <a:lumOff val="35000"/>
                  </a:schemeClr>
                </a:solidFill>
              </a:rPr>
              <a:t>h</a:t>
            </a:r>
            <a:r>
              <a:rPr lang="en-US" i="1" dirty="0" err="1">
                <a:solidFill>
                  <a:schemeClr val="tx1">
                    <a:lumMod val="65000"/>
                    <a:lumOff val="35000"/>
                  </a:schemeClr>
                </a:solidFill>
              </a:rPr>
              <a:t>Arizona</a:t>
            </a:r>
            <a:r>
              <a:rPr lang="en-US" i="1" dirty="0">
                <a:solidFill>
                  <a:schemeClr val="tx1">
                    <a:lumMod val="65000"/>
                    <a:lumOff val="35000"/>
                  </a:schemeClr>
                </a:solidFill>
              </a:rPr>
              <a:t> State University, Phoenix, AZ, USA; </a:t>
            </a:r>
            <a:r>
              <a:rPr lang="en-US" i="1" baseline="30000" dirty="0" err="1">
                <a:solidFill>
                  <a:schemeClr val="tx1">
                    <a:lumMod val="65000"/>
                    <a:lumOff val="35000"/>
                  </a:schemeClr>
                </a:solidFill>
              </a:rPr>
              <a:t>i</a:t>
            </a:r>
            <a:r>
              <a:rPr lang="en-US" i="1" dirty="0" err="1">
                <a:solidFill>
                  <a:schemeClr val="tx1">
                    <a:lumMod val="65000"/>
                    <a:lumOff val="35000"/>
                  </a:schemeClr>
                </a:solidFill>
              </a:rPr>
              <a:t>Quantum</a:t>
            </a:r>
            <a:r>
              <a:rPr lang="en-US" i="1" dirty="0">
                <a:solidFill>
                  <a:schemeClr val="tx1">
                    <a:lumMod val="65000"/>
                    <a:lumOff val="35000"/>
                  </a:schemeClr>
                </a:solidFill>
              </a:rPr>
              <a:t> Circuits, New Haven, CT, USA; </a:t>
            </a:r>
            <a:r>
              <a:rPr lang="en-US" i="1" baseline="30000" dirty="0" err="1">
                <a:solidFill>
                  <a:schemeClr val="tx1">
                    <a:lumMod val="65000"/>
                    <a:lumOff val="35000"/>
                  </a:schemeClr>
                </a:solidFill>
              </a:rPr>
              <a:t>j</a:t>
            </a:r>
            <a:r>
              <a:rPr lang="en-US" i="1" dirty="0" err="1">
                <a:solidFill>
                  <a:schemeClr val="tx1">
                    <a:lumMod val="65000"/>
                    <a:lumOff val="35000"/>
                  </a:schemeClr>
                </a:solidFill>
              </a:rPr>
              <a:t>University</a:t>
            </a:r>
            <a:r>
              <a:rPr lang="en-US" i="1" dirty="0">
                <a:solidFill>
                  <a:schemeClr val="tx1">
                    <a:lumMod val="65000"/>
                    <a:lumOff val="35000"/>
                  </a:schemeClr>
                </a:solidFill>
              </a:rPr>
              <a:t> of Wisconsin-Madison, Madison, WI, USA; </a:t>
            </a:r>
            <a:r>
              <a:rPr lang="en-US" i="1" baseline="30000" dirty="0" err="1">
                <a:solidFill>
                  <a:schemeClr val="tx1">
                    <a:lumMod val="65000"/>
                    <a:lumOff val="35000"/>
                  </a:schemeClr>
                </a:solidFill>
              </a:rPr>
              <a:t>k</a:t>
            </a:r>
            <a:r>
              <a:rPr lang="en-US" i="1" dirty="0" err="1">
                <a:solidFill>
                  <a:schemeClr val="tx1">
                    <a:lumMod val="65000"/>
                    <a:lumOff val="35000"/>
                  </a:schemeClr>
                </a:solidFill>
              </a:rPr>
              <a:t>Canadian</a:t>
            </a:r>
            <a:r>
              <a:rPr lang="en-US" i="1" dirty="0">
                <a:solidFill>
                  <a:schemeClr val="tx1">
                    <a:lumMod val="65000"/>
                    <a:lumOff val="35000"/>
                  </a:schemeClr>
                </a:solidFill>
              </a:rPr>
              <a:t> Institute for Theoretical Astrophysics, Toronto, Canada; </a:t>
            </a:r>
            <a:r>
              <a:rPr lang="en-US" i="1" baseline="30000" dirty="0" err="1">
                <a:solidFill>
                  <a:schemeClr val="tx1">
                    <a:lumMod val="65000"/>
                    <a:lumOff val="35000"/>
                  </a:schemeClr>
                </a:solidFill>
              </a:rPr>
              <a:t>l</a:t>
            </a:r>
            <a:r>
              <a:rPr lang="en-US" i="1" dirty="0" err="1">
                <a:solidFill>
                  <a:schemeClr val="tx1">
                    <a:lumMod val="65000"/>
                    <a:lumOff val="35000"/>
                  </a:schemeClr>
                </a:solidFill>
              </a:rPr>
              <a:t>ISAE</a:t>
            </a:r>
            <a:r>
              <a:rPr lang="en-US" i="1" dirty="0">
                <a:solidFill>
                  <a:schemeClr val="tx1">
                    <a:lumMod val="65000"/>
                    <a:lumOff val="35000"/>
                  </a:schemeClr>
                </a:solidFill>
              </a:rPr>
              <a:t>-SUPAERO, </a:t>
            </a:r>
            <a:r>
              <a:rPr lang="en-US" i="1" dirty="0" err="1">
                <a:solidFill>
                  <a:schemeClr val="tx1">
                    <a:lumMod val="65000"/>
                    <a:lumOff val="35000"/>
                  </a:schemeClr>
                </a:solidFill>
              </a:rPr>
              <a:t>Tolouse</a:t>
            </a:r>
            <a:r>
              <a:rPr lang="en-US" i="1" dirty="0">
                <a:solidFill>
                  <a:schemeClr val="tx1">
                    <a:lumMod val="65000"/>
                    <a:lumOff val="35000"/>
                  </a:schemeClr>
                </a:solidFill>
              </a:rPr>
              <a:t>, France; </a:t>
            </a:r>
            <a:r>
              <a:rPr lang="en-US" i="1" baseline="30000" dirty="0" err="1">
                <a:solidFill>
                  <a:schemeClr val="tx1">
                    <a:lumMod val="65000"/>
                    <a:lumOff val="35000"/>
                  </a:schemeClr>
                </a:solidFill>
              </a:rPr>
              <a:t>m</a:t>
            </a:r>
            <a:r>
              <a:rPr lang="en-US" i="1" dirty="0" err="1">
                <a:solidFill>
                  <a:schemeClr val="tx1">
                    <a:lumMod val="65000"/>
                    <a:lumOff val="35000"/>
                  </a:schemeClr>
                </a:solidFill>
              </a:rPr>
              <a:t>Center</a:t>
            </a:r>
            <a:r>
              <a:rPr lang="en-US" i="1" dirty="0">
                <a:solidFill>
                  <a:schemeClr val="tx1">
                    <a:lumMod val="65000"/>
                    <a:lumOff val="35000"/>
                  </a:schemeClr>
                </a:solidFill>
              </a:rPr>
              <a:t> for Computational Astrophysics, Flatiron Institute, New York, NY, USA; </a:t>
            </a:r>
            <a:r>
              <a:rPr lang="en-US" i="1" baseline="30000" dirty="0" err="1">
                <a:solidFill>
                  <a:schemeClr val="tx1">
                    <a:lumMod val="65000"/>
                    <a:lumOff val="35000"/>
                  </a:schemeClr>
                </a:solidFill>
              </a:rPr>
              <a:t>n</a:t>
            </a:r>
            <a:r>
              <a:rPr lang="en-US" i="1" dirty="0" err="1">
                <a:solidFill>
                  <a:schemeClr val="tx1">
                    <a:lumMod val="65000"/>
                    <a:lumOff val="35000"/>
                  </a:schemeClr>
                </a:solidFill>
              </a:rPr>
              <a:t>University</a:t>
            </a:r>
            <a:r>
              <a:rPr lang="en-US" i="1" dirty="0">
                <a:solidFill>
                  <a:schemeClr val="tx1">
                    <a:lumMod val="65000"/>
                    <a:lumOff val="35000"/>
                  </a:schemeClr>
                </a:solidFill>
              </a:rPr>
              <a:t> of Iowa, Iowa City, IA, USA; </a:t>
            </a:r>
            <a:r>
              <a:rPr lang="en-US" i="1" baseline="30000" dirty="0" err="1">
                <a:solidFill>
                  <a:schemeClr val="tx1">
                    <a:lumMod val="65000"/>
                    <a:lumOff val="35000"/>
                  </a:schemeClr>
                </a:solidFill>
              </a:rPr>
              <a:t>o</a:t>
            </a:r>
            <a:r>
              <a:rPr lang="en-US" i="1" dirty="0" err="1">
                <a:solidFill>
                  <a:schemeClr val="tx1">
                    <a:lumMod val="65000"/>
                    <a:lumOff val="35000"/>
                  </a:schemeClr>
                </a:solidFill>
              </a:rPr>
              <a:t>University</a:t>
            </a:r>
            <a:r>
              <a:rPr lang="en-US" i="1" dirty="0">
                <a:solidFill>
                  <a:schemeClr val="tx1">
                    <a:lumMod val="65000"/>
                    <a:lumOff val="35000"/>
                  </a:schemeClr>
                </a:solidFill>
              </a:rPr>
              <a:t> of Toledo, Toledo, OH, USA</a:t>
            </a:r>
          </a:p>
        </p:txBody>
      </p:sp>
      <p:sp>
        <p:nvSpPr>
          <p:cNvPr id="8" name="Rectangle 7">
            <a:extLst>
              <a:ext uri="{FF2B5EF4-FFF2-40B4-BE49-F238E27FC236}">
                <a16:creationId xmlns:a16="http://schemas.microsoft.com/office/drawing/2014/main" id="{0E22D297-4835-46D4-ACE9-D3C66A9D5293}"/>
              </a:ext>
            </a:extLst>
          </p:cNvPr>
          <p:cNvSpPr/>
          <p:nvPr/>
        </p:nvSpPr>
        <p:spPr>
          <a:xfrm>
            <a:off x="4267200" y="810418"/>
            <a:ext cx="33513396" cy="1154162"/>
          </a:xfrm>
          <a:prstGeom prst="rect">
            <a:avLst/>
          </a:prstGeom>
        </p:spPr>
        <p:txBody>
          <a:bodyPr wrap="square" anchor="t">
            <a:spAutoFit/>
          </a:bodyPr>
          <a:lstStyle/>
          <a:p>
            <a:pPr algn="ctr"/>
            <a:r>
              <a:rPr lang="en-US" sz="2300" b="1" dirty="0">
                <a:solidFill>
                  <a:schemeClr val="tx1">
                    <a:lumMod val="65000"/>
                    <a:lumOff val="35000"/>
                  </a:schemeClr>
                </a:solidFill>
              </a:rPr>
              <a:t>Maryam </a:t>
            </a:r>
            <a:r>
              <a:rPr lang="en-US" sz="2300" b="1" dirty="0" err="1">
                <a:solidFill>
                  <a:schemeClr val="tx1">
                    <a:lumMod val="65000"/>
                    <a:lumOff val="35000"/>
                  </a:schemeClr>
                </a:solidFill>
              </a:rPr>
              <a:t>Rahmani</a:t>
            </a:r>
            <a:r>
              <a:rPr lang="en-US" sz="2300" b="1" baseline="30000" dirty="0" err="1">
                <a:solidFill>
                  <a:schemeClr val="tx1">
                    <a:lumMod val="65000"/>
                    <a:lumOff val="35000"/>
                  </a:schemeClr>
                </a:solidFill>
              </a:rPr>
              <a:t>a</a:t>
            </a:r>
            <a:r>
              <a:rPr lang="en-US" sz="2300" b="1" baseline="30000" dirty="0">
                <a:solidFill>
                  <a:schemeClr val="tx1">
                    <a:lumMod val="65000"/>
                    <a:lumOff val="35000"/>
                  </a:schemeClr>
                </a:solidFill>
              </a:rPr>
              <a:t> </a:t>
            </a:r>
            <a:r>
              <a:rPr lang="en-US" sz="2300" b="1" dirty="0">
                <a:solidFill>
                  <a:schemeClr val="tx1">
                    <a:lumMod val="65000"/>
                    <a:lumOff val="35000"/>
                  </a:schemeClr>
                </a:solidFill>
              </a:rPr>
              <a:t>, Peter A. R. Ade</a:t>
            </a:r>
            <a:r>
              <a:rPr lang="en-US" sz="2300" b="1" baseline="30000" dirty="0">
                <a:solidFill>
                  <a:schemeClr val="tx1">
                    <a:lumMod val="65000"/>
                    <a:lumOff val="35000"/>
                  </a:schemeClr>
                </a:solidFill>
              </a:rPr>
              <a:t>b</a:t>
            </a:r>
            <a:r>
              <a:rPr lang="en-US" sz="2300" b="1" dirty="0">
                <a:solidFill>
                  <a:schemeClr val="tx1">
                    <a:lumMod val="65000"/>
                    <a:lumOff val="35000"/>
                  </a:schemeClr>
                </a:solidFill>
              </a:rPr>
              <a:t>, Christopher J. </a:t>
            </a:r>
            <a:r>
              <a:rPr lang="en-US" sz="2300" b="1" dirty="0" err="1">
                <a:solidFill>
                  <a:schemeClr val="tx1">
                    <a:lumMod val="65000"/>
                    <a:lumOff val="35000"/>
                  </a:schemeClr>
                </a:solidFill>
              </a:rPr>
              <a:t>Anderson</a:t>
            </a:r>
            <a:r>
              <a:rPr lang="en-US" sz="2300" b="1" baseline="30000" dirty="0" err="1">
                <a:solidFill>
                  <a:schemeClr val="tx1">
                    <a:lumMod val="65000"/>
                    <a:lumOff val="35000"/>
                  </a:schemeClr>
                </a:solidFill>
              </a:rPr>
              <a:t>a</a:t>
            </a:r>
            <a:r>
              <a:rPr lang="en-US" sz="2300" b="1" dirty="0">
                <a:solidFill>
                  <a:schemeClr val="tx1">
                    <a:lumMod val="65000"/>
                    <a:lumOff val="35000"/>
                  </a:schemeClr>
                </a:solidFill>
              </a:rPr>
              <a:t>, Alyssa </a:t>
            </a:r>
            <a:r>
              <a:rPr lang="en-US" sz="2300" b="1" dirty="0" err="1">
                <a:solidFill>
                  <a:schemeClr val="tx1">
                    <a:lumMod val="65000"/>
                    <a:lumOff val="35000"/>
                  </a:schemeClr>
                </a:solidFill>
              </a:rPr>
              <a:t>Barlis</a:t>
            </a:r>
            <a:r>
              <a:rPr lang="en-US" sz="2300" b="1" baseline="30000" dirty="0" err="1">
                <a:solidFill>
                  <a:schemeClr val="tx1">
                    <a:lumMod val="65000"/>
                    <a:lumOff val="35000"/>
                  </a:schemeClr>
                </a:solidFill>
              </a:rPr>
              <a:t>a</a:t>
            </a:r>
            <a:r>
              <a:rPr lang="en-US" sz="2300" b="1" dirty="0">
                <a:solidFill>
                  <a:schemeClr val="tx1">
                    <a:lumMod val="65000"/>
                    <a:lumOff val="35000"/>
                  </a:schemeClr>
                </a:solidFill>
              </a:rPr>
              <a:t>, Emily M. </a:t>
            </a:r>
            <a:r>
              <a:rPr lang="en-US" sz="2300" b="1" dirty="0" err="1">
                <a:solidFill>
                  <a:schemeClr val="tx1">
                    <a:lumMod val="65000"/>
                    <a:lumOff val="35000"/>
                  </a:schemeClr>
                </a:solidFill>
              </a:rPr>
              <a:t>Barrentine</a:t>
            </a:r>
            <a:r>
              <a:rPr lang="en-US" sz="2300" b="1" baseline="30000" dirty="0" err="1">
                <a:solidFill>
                  <a:schemeClr val="tx1">
                    <a:lumMod val="65000"/>
                    <a:lumOff val="35000"/>
                  </a:schemeClr>
                </a:solidFill>
              </a:rPr>
              <a:t>b</a:t>
            </a:r>
            <a:r>
              <a:rPr lang="en-US" sz="2300" b="1" dirty="0">
                <a:solidFill>
                  <a:schemeClr val="tx1">
                    <a:lumMod val="65000"/>
                    <a:lumOff val="35000"/>
                  </a:schemeClr>
                </a:solidFill>
              </a:rPr>
              <a:t>, Jeffrey </a:t>
            </a:r>
            <a:r>
              <a:rPr lang="en-US" sz="2300" b="1" dirty="0" err="1">
                <a:solidFill>
                  <a:schemeClr val="tx1">
                    <a:lumMod val="65000"/>
                    <a:lumOff val="35000"/>
                  </a:schemeClr>
                </a:solidFill>
              </a:rPr>
              <a:t>Beeman</a:t>
            </a:r>
            <a:r>
              <a:rPr lang="en-US" sz="2300" b="1" baseline="30000" dirty="0" err="1">
                <a:solidFill>
                  <a:schemeClr val="tx1">
                    <a:lumMod val="65000"/>
                    <a:lumOff val="35000"/>
                  </a:schemeClr>
                </a:solidFill>
              </a:rPr>
              <a:t>c</a:t>
            </a:r>
            <a:r>
              <a:rPr lang="en-US" sz="2300" b="1" dirty="0">
                <a:solidFill>
                  <a:schemeClr val="tx1">
                    <a:lumMod val="65000"/>
                    <a:lumOff val="35000"/>
                  </a:schemeClr>
                </a:solidFill>
              </a:rPr>
              <a:t>, Alberto D. </a:t>
            </a:r>
            <a:r>
              <a:rPr lang="en-US" sz="2300" b="1" dirty="0" err="1">
                <a:solidFill>
                  <a:schemeClr val="tx1">
                    <a:lumMod val="65000"/>
                    <a:lumOff val="35000"/>
                  </a:schemeClr>
                </a:solidFill>
              </a:rPr>
              <a:t>Bolatto</a:t>
            </a:r>
            <a:r>
              <a:rPr lang="en-US" sz="2300" b="1" baseline="30000" dirty="0" err="1">
                <a:solidFill>
                  <a:schemeClr val="tx1">
                    <a:lumMod val="65000"/>
                    <a:lumOff val="35000"/>
                  </a:schemeClr>
                </a:solidFill>
              </a:rPr>
              <a:t>d</a:t>
            </a:r>
            <a:r>
              <a:rPr lang="en-US" sz="2300" b="1" dirty="0">
                <a:solidFill>
                  <a:schemeClr val="tx1">
                    <a:lumMod val="65000"/>
                    <a:lumOff val="35000"/>
                  </a:schemeClr>
                </a:solidFill>
              </a:rPr>
              <a:t>, Patrick C. </a:t>
            </a:r>
            <a:r>
              <a:rPr lang="en-US" sz="2300" b="1" dirty="0" err="1">
                <a:solidFill>
                  <a:schemeClr val="tx1">
                    <a:lumMod val="65000"/>
                    <a:lumOff val="35000"/>
                  </a:schemeClr>
                </a:solidFill>
              </a:rPr>
              <a:t>Breysse</a:t>
            </a:r>
            <a:r>
              <a:rPr lang="en-US" sz="2300" b="1" baseline="30000" dirty="0" err="1">
                <a:solidFill>
                  <a:schemeClr val="tx1">
                    <a:lumMod val="65000"/>
                    <a:lumOff val="35000"/>
                  </a:schemeClr>
                </a:solidFill>
              </a:rPr>
              <a:t>e</a:t>
            </a:r>
            <a:r>
              <a:rPr lang="en-US" sz="2300" b="1" dirty="0">
                <a:solidFill>
                  <a:schemeClr val="tx1">
                    <a:lumMod val="65000"/>
                    <a:lumOff val="35000"/>
                  </a:schemeClr>
                </a:solidFill>
              </a:rPr>
              <a:t>, Berhanu T. </a:t>
            </a:r>
            <a:r>
              <a:rPr lang="en-US" sz="2300" b="1" dirty="0" err="1">
                <a:solidFill>
                  <a:schemeClr val="tx1">
                    <a:lumMod val="65000"/>
                    <a:lumOff val="35000"/>
                  </a:schemeClr>
                </a:solidFill>
              </a:rPr>
              <a:t>Bulcha</a:t>
            </a:r>
            <a:r>
              <a:rPr lang="en-US" sz="2300" b="1" baseline="30000" dirty="0" err="1">
                <a:solidFill>
                  <a:schemeClr val="tx1">
                    <a:lumMod val="65000"/>
                    <a:lumOff val="35000"/>
                  </a:schemeClr>
                </a:solidFill>
              </a:rPr>
              <a:t>a</a:t>
            </a:r>
            <a:r>
              <a:rPr lang="en-US" sz="2300" b="1" dirty="0">
                <a:solidFill>
                  <a:schemeClr val="tx1">
                    <a:lumMod val="65000"/>
                    <a:lumOff val="35000"/>
                  </a:schemeClr>
                </a:solidFill>
              </a:rPr>
              <a:t>, Giuseppe </a:t>
            </a:r>
            <a:r>
              <a:rPr lang="en-US" sz="2300" b="1" dirty="0" err="1">
                <a:solidFill>
                  <a:schemeClr val="tx1">
                    <a:lumMod val="65000"/>
                    <a:lumOff val="35000"/>
                  </a:schemeClr>
                </a:solidFill>
              </a:rPr>
              <a:t>Cataldo</a:t>
            </a:r>
            <a:r>
              <a:rPr lang="en-US" sz="2300" b="1" baseline="30000" dirty="0" err="1">
                <a:solidFill>
                  <a:schemeClr val="tx1">
                    <a:lumMod val="65000"/>
                    <a:lumOff val="35000"/>
                  </a:schemeClr>
                </a:solidFill>
              </a:rPr>
              <a:t>a</a:t>
            </a:r>
            <a:r>
              <a:rPr lang="en-US" sz="2300" b="1" dirty="0">
                <a:solidFill>
                  <a:schemeClr val="tx1">
                    <a:lumMod val="65000"/>
                    <a:lumOff val="35000"/>
                  </a:schemeClr>
                </a:solidFill>
              </a:rPr>
              <a:t>, Jake </a:t>
            </a:r>
            <a:r>
              <a:rPr lang="en-US" sz="2300" b="1" dirty="0" err="1">
                <a:solidFill>
                  <a:schemeClr val="tx1">
                    <a:lumMod val="65000"/>
                    <a:lumOff val="35000"/>
                  </a:schemeClr>
                </a:solidFill>
              </a:rPr>
              <a:t>Connors</a:t>
            </a:r>
            <a:r>
              <a:rPr lang="en-US" sz="2300" b="1" baseline="30000" dirty="0" err="1">
                <a:solidFill>
                  <a:schemeClr val="tx1">
                    <a:lumMod val="65000"/>
                    <a:lumOff val="35000"/>
                  </a:schemeClr>
                </a:solidFill>
              </a:rPr>
              <a:t>f</a:t>
            </a:r>
            <a:r>
              <a:rPr lang="en-US" sz="2300" b="1" dirty="0">
                <a:solidFill>
                  <a:schemeClr val="tx1">
                    <a:lumMod val="65000"/>
                    <a:lumOff val="35000"/>
                  </a:schemeClr>
                </a:solidFill>
              </a:rPr>
              <a:t>, Negar </a:t>
            </a:r>
            <a:r>
              <a:rPr lang="en-US" sz="2300" b="1" dirty="0" err="1">
                <a:solidFill>
                  <a:schemeClr val="tx1">
                    <a:lumMod val="65000"/>
                    <a:lumOff val="35000"/>
                  </a:schemeClr>
                </a:solidFill>
              </a:rPr>
              <a:t>Ehsan</a:t>
            </a:r>
            <a:r>
              <a:rPr lang="en-US" sz="2300" b="1" baseline="30000" dirty="0" err="1">
                <a:solidFill>
                  <a:schemeClr val="tx1">
                    <a:lumMod val="65000"/>
                    <a:lumOff val="35000"/>
                  </a:schemeClr>
                </a:solidFill>
              </a:rPr>
              <a:t>a</a:t>
            </a:r>
            <a:r>
              <a:rPr lang="en-US" sz="2300" b="1" dirty="0">
                <a:solidFill>
                  <a:schemeClr val="tx1">
                    <a:lumMod val="65000"/>
                    <a:lumOff val="35000"/>
                  </a:schemeClr>
                </a:solidFill>
              </a:rPr>
              <a:t>, Thomas </a:t>
            </a:r>
            <a:r>
              <a:rPr lang="en-US" sz="2300" b="1" dirty="0" err="1">
                <a:solidFill>
                  <a:schemeClr val="tx1">
                    <a:lumMod val="65000"/>
                    <a:lumOff val="35000"/>
                  </a:schemeClr>
                </a:solidFill>
              </a:rPr>
              <a:t>Essinger-Hileman</a:t>
            </a:r>
            <a:r>
              <a:rPr lang="en-US" sz="2300" b="1" baseline="30000" dirty="0" err="1">
                <a:solidFill>
                  <a:schemeClr val="tx1">
                    <a:lumMod val="65000"/>
                    <a:lumOff val="35000"/>
                  </a:schemeClr>
                </a:solidFill>
              </a:rPr>
              <a:t>a</a:t>
            </a:r>
            <a:r>
              <a:rPr lang="en-US" sz="2300" b="1" dirty="0">
                <a:solidFill>
                  <a:schemeClr val="tx1">
                    <a:lumMod val="65000"/>
                    <a:lumOff val="35000"/>
                  </a:schemeClr>
                </a:solidFill>
              </a:rPr>
              <a:t>, Larry A. </a:t>
            </a:r>
            <a:r>
              <a:rPr lang="en-US" sz="2300" b="1" dirty="0" err="1">
                <a:solidFill>
                  <a:schemeClr val="tx1">
                    <a:lumMod val="65000"/>
                    <a:lumOff val="35000"/>
                  </a:schemeClr>
                </a:solidFill>
              </a:rPr>
              <a:t>Hess</a:t>
            </a:r>
            <a:r>
              <a:rPr lang="en-US" sz="2300" b="1" baseline="30000" dirty="0" err="1">
                <a:solidFill>
                  <a:schemeClr val="tx1">
                    <a:lumMod val="65000"/>
                    <a:lumOff val="35000"/>
                  </a:schemeClr>
                </a:solidFill>
              </a:rPr>
              <a:t>a</a:t>
            </a:r>
            <a:r>
              <a:rPr lang="en-US" sz="2300" b="1" dirty="0">
                <a:solidFill>
                  <a:schemeClr val="tx1">
                    <a:lumMod val="65000"/>
                    <a:lumOff val="35000"/>
                  </a:schemeClr>
                </a:solidFill>
              </a:rPr>
              <a:t>, Amir E. </a:t>
            </a:r>
            <a:r>
              <a:rPr lang="en-US" sz="2300" b="1" dirty="0" err="1">
                <a:solidFill>
                  <a:schemeClr val="tx1">
                    <a:lumMod val="65000"/>
                    <a:lumOff val="35000"/>
                  </a:schemeClr>
                </a:solidFill>
              </a:rPr>
              <a:t>Jahromi</a:t>
            </a:r>
            <a:r>
              <a:rPr lang="en-US" sz="2300" b="1" baseline="30000" dirty="0" err="1">
                <a:solidFill>
                  <a:schemeClr val="tx1">
                    <a:lumMod val="65000"/>
                    <a:lumOff val="35000"/>
                  </a:schemeClr>
                </a:solidFill>
              </a:rPr>
              <a:t>a</a:t>
            </a:r>
            <a:r>
              <a:rPr lang="en-US" sz="2300" b="1" dirty="0">
                <a:solidFill>
                  <a:schemeClr val="tx1">
                    <a:lumMod val="65000"/>
                    <a:lumOff val="35000"/>
                  </a:schemeClr>
                </a:solidFill>
              </a:rPr>
              <a:t>, </a:t>
            </a:r>
            <a:r>
              <a:rPr lang="en-US" sz="2300" b="1" dirty="0" err="1">
                <a:solidFill>
                  <a:schemeClr val="tx1">
                    <a:lumMod val="65000"/>
                    <a:lumOff val="35000"/>
                  </a:schemeClr>
                </a:solidFill>
              </a:rPr>
              <a:t>Trevian</a:t>
            </a:r>
            <a:r>
              <a:rPr lang="en-US" sz="2300" b="1" dirty="0">
                <a:solidFill>
                  <a:schemeClr val="tx1">
                    <a:lumMod val="65000"/>
                    <a:lumOff val="35000"/>
                  </a:schemeClr>
                </a:solidFill>
              </a:rPr>
              <a:t> </a:t>
            </a:r>
            <a:r>
              <a:rPr lang="en-US" sz="2300" b="1" dirty="0" err="1">
                <a:solidFill>
                  <a:schemeClr val="tx1">
                    <a:lumMod val="65000"/>
                    <a:lumOff val="35000"/>
                  </a:schemeClr>
                </a:solidFill>
              </a:rPr>
              <a:t>Jenkins</a:t>
            </a:r>
            <a:r>
              <a:rPr lang="en-US" sz="2300" b="1" baseline="30000" dirty="0" err="1">
                <a:solidFill>
                  <a:schemeClr val="tx1">
                    <a:lumMod val="65000"/>
                    <a:lumOff val="35000"/>
                  </a:schemeClr>
                </a:solidFill>
              </a:rPr>
              <a:t>d</a:t>
            </a:r>
            <a:r>
              <a:rPr lang="en-US" sz="2300" b="1" baseline="30000" dirty="0">
                <a:solidFill>
                  <a:schemeClr val="tx1">
                    <a:lumMod val="65000"/>
                    <a:lumOff val="35000"/>
                  </a:schemeClr>
                </a:solidFill>
              </a:rPr>
              <a:t> </a:t>
            </a:r>
            <a:r>
              <a:rPr lang="en-US" sz="2300" b="1" dirty="0">
                <a:solidFill>
                  <a:schemeClr val="tx1">
                    <a:lumMod val="65000"/>
                    <a:lumOff val="35000"/>
                  </a:schemeClr>
                </a:solidFill>
              </a:rPr>
              <a:t>,Mark K. </a:t>
            </a:r>
            <a:r>
              <a:rPr lang="en-US" sz="2300" b="1" dirty="0" err="1">
                <a:solidFill>
                  <a:schemeClr val="tx1">
                    <a:lumMod val="65000"/>
                    <a:lumOff val="35000"/>
                  </a:schemeClr>
                </a:solidFill>
              </a:rPr>
              <a:t>Kimball</a:t>
            </a:r>
            <a:r>
              <a:rPr lang="en-US" sz="2300" b="1" baseline="30000" dirty="0" err="1">
                <a:solidFill>
                  <a:schemeClr val="tx1">
                    <a:lumMod val="65000"/>
                    <a:lumOff val="35000"/>
                  </a:schemeClr>
                </a:solidFill>
              </a:rPr>
              <a:t>a</a:t>
            </a:r>
            <a:r>
              <a:rPr lang="en-US" sz="2300" b="1" dirty="0">
                <a:solidFill>
                  <a:schemeClr val="tx1">
                    <a:lumMod val="65000"/>
                    <a:lumOff val="35000"/>
                  </a:schemeClr>
                </a:solidFill>
              </a:rPr>
              <a:t>, Alan J. </a:t>
            </a:r>
            <a:r>
              <a:rPr lang="en-US" sz="2300" b="1" dirty="0" err="1">
                <a:solidFill>
                  <a:schemeClr val="tx1">
                    <a:lumMod val="65000"/>
                    <a:lumOff val="35000"/>
                  </a:schemeClr>
                </a:solidFill>
              </a:rPr>
              <a:t>Kogut</a:t>
            </a:r>
            <a:r>
              <a:rPr lang="en-US" sz="2300" b="1" baseline="30000" dirty="0" err="1">
                <a:solidFill>
                  <a:schemeClr val="tx1">
                    <a:lumMod val="65000"/>
                    <a:lumOff val="35000"/>
                  </a:schemeClr>
                </a:solidFill>
              </a:rPr>
              <a:t>a</a:t>
            </a:r>
            <a:r>
              <a:rPr lang="en-US" sz="2300" b="1" dirty="0">
                <a:solidFill>
                  <a:schemeClr val="tx1">
                    <a:lumMod val="65000"/>
                    <a:lumOff val="35000"/>
                  </a:schemeClr>
                </a:solidFill>
              </a:rPr>
              <a:t>, Luke N. </a:t>
            </a:r>
            <a:r>
              <a:rPr lang="en-US" sz="2300" b="1" dirty="0" err="1">
                <a:solidFill>
                  <a:schemeClr val="tx1">
                    <a:lumMod val="65000"/>
                    <a:lumOff val="35000"/>
                  </a:schemeClr>
                </a:solidFill>
              </a:rPr>
              <a:t>Lowe</a:t>
            </a:r>
            <a:r>
              <a:rPr lang="en-US" sz="2300" b="1" baseline="30000" dirty="0" err="1">
                <a:solidFill>
                  <a:schemeClr val="tx1">
                    <a:lumMod val="65000"/>
                    <a:lumOff val="35000"/>
                  </a:schemeClr>
                </a:solidFill>
              </a:rPr>
              <a:t>a</a:t>
            </a:r>
            <a:r>
              <a:rPr lang="en-US" sz="2300" b="1" dirty="0">
                <a:solidFill>
                  <a:schemeClr val="tx1">
                    <a:lumMod val="65000"/>
                    <a:lumOff val="35000"/>
                  </a:schemeClr>
                </a:solidFill>
              </a:rPr>
              <a:t>, Phil </a:t>
            </a:r>
            <a:r>
              <a:rPr lang="en-US" sz="2300" b="1" dirty="0" err="1">
                <a:solidFill>
                  <a:schemeClr val="tx1">
                    <a:lumMod val="65000"/>
                    <a:lumOff val="35000"/>
                  </a:schemeClr>
                </a:solidFill>
              </a:rPr>
              <a:t>Mauskopf</a:t>
            </a:r>
            <a:r>
              <a:rPr lang="en-US" sz="2300" b="1" baseline="30000" dirty="0" err="1">
                <a:solidFill>
                  <a:schemeClr val="tx1">
                    <a:lumMod val="65000"/>
                    <a:lumOff val="35000"/>
                  </a:schemeClr>
                </a:solidFill>
              </a:rPr>
              <a:t>h</a:t>
            </a:r>
            <a:r>
              <a:rPr lang="en-US" sz="2300" b="1" dirty="0">
                <a:solidFill>
                  <a:schemeClr val="tx1">
                    <a:lumMod val="65000"/>
                    <a:lumOff val="35000"/>
                  </a:schemeClr>
                </a:solidFill>
              </a:rPr>
              <a:t>, Jeff </a:t>
            </a:r>
            <a:r>
              <a:rPr lang="en-US" sz="2300" b="1" dirty="0" err="1">
                <a:solidFill>
                  <a:schemeClr val="tx1">
                    <a:lumMod val="65000"/>
                    <a:lumOff val="35000"/>
                  </a:schemeClr>
                </a:solidFill>
              </a:rPr>
              <a:t>McMahon</a:t>
            </a:r>
            <a:r>
              <a:rPr lang="en-US" sz="2300" b="1" baseline="30000" dirty="0" err="1">
                <a:solidFill>
                  <a:schemeClr val="tx1">
                    <a:lumMod val="65000"/>
                    <a:lumOff val="35000"/>
                  </a:schemeClr>
                </a:solidFill>
              </a:rPr>
              <a:t>g</a:t>
            </a:r>
            <a:r>
              <a:rPr lang="en-US" sz="2300" b="1" dirty="0">
                <a:solidFill>
                  <a:schemeClr val="tx1">
                    <a:lumMod val="65000"/>
                    <a:lumOff val="35000"/>
                  </a:schemeClr>
                </a:solidFill>
              </a:rPr>
              <a:t>, Mona </a:t>
            </a:r>
            <a:r>
              <a:rPr lang="en-US" sz="2300" b="1" dirty="0" err="1">
                <a:solidFill>
                  <a:schemeClr val="tx1">
                    <a:lumMod val="65000"/>
                    <a:lumOff val="35000"/>
                  </a:schemeClr>
                </a:solidFill>
              </a:rPr>
              <a:t>Mirzaei</a:t>
            </a:r>
            <a:r>
              <a:rPr lang="en-US" sz="2300" b="1" baseline="30000" dirty="0" err="1">
                <a:solidFill>
                  <a:schemeClr val="tx1">
                    <a:lumMod val="65000"/>
                    <a:lumOff val="35000"/>
                  </a:schemeClr>
                </a:solidFill>
              </a:rPr>
              <a:t>a</a:t>
            </a:r>
            <a:r>
              <a:rPr lang="en-US" sz="2300" b="1" dirty="0">
                <a:solidFill>
                  <a:schemeClr val="tx1">
                    <a:lumMod val="65000"/>
                    <a:lumOff val="35000"/>
                  </a:schemeClr>
                </a:solidFill>
              </a:rPr>
              <a:t>, S. Harvey </a:t>
            </a:r>
            <a:r>
              <a:rPr lang="en-US" sz="2300" b="1" dirty="0" err="1">
                <a:solidFill>
                  <a:schemeClr val="tx1">
                    <a:lumMod val="65000"/>
                    <a:lumOff val="35000"/>
                  </a:schemeClr>
                </a:solidFill>
              </a:rPr>
              <a:t>Moseley</a:t>
            </a:r>
            <a:r>
              <a:rPr lang="en-US" sz="2300" b="1" baseline="30000" dirty="0" err="1">
                <a:solidFill>
                  <a:schemeClr val="tx1">
                    <a:lumMod val="65000"/>
                    <a:lumOff val="35000"/>
                  </a:schemeClr>
                </a:solidFill>
              </a:rPr>
              <a:t>i</a:t>
            </a:r>
            <a:r>
              <a:rPr lang="en-US" sz="2300" b="1" dirty="0">
                <a:solidFill>
                  <a:schemeClr val="tx1">
                    <a:lumMod val="65000"/>
                    <a:lumOff val="35000"/>
                  </a:schemeClr>
                </a:solidFill>
              </a:rPr>
              <a:t>, Jonas </a:t>
            </a:r>
            <a:r>
              <a:rPr lang="en-US" sz="2300" b="1" dirty="0" err="1">
                <a:solidFill>
                  <a:schemeClr val="tx1">
                    <a:lumMod val="65000"/>
                    <a:lumOff val="35000"/>
                  </a:schemeClr>
                </a:solidFill>
              </a:rPr>
              <a:t>Mugge-Durum</a:t>
            </a:r>
            <a:r>
              <a:rPr lang="en-US" sz="2300" b="1" baseline="30000" dirty="0" err="1">
                <a:solidFill>
                  <a:schemeClr val="tx1">
                    <a:lumMod val="65000"/>
                    <a:lumOff val="35000"/>
                  </a:schemeClr>
                </a:solidFill>
              </a:rPr>
              <a:t>d</a:t>
            </a:r>
            <a:r>
              <a:rPr lang="en-US" sz="2300" b="1" dirty="0">
                <a:solidFill>
                  <a:schemeClr val="tx1">
                    <a:lumMod val="65000"/>
                    <a:lumOff val="35000"/>
                  </a:schemeClr>
                </a:solidFill>
              </a:rPr>
              <a:t>, Omid </a:t>
            </a:r>
            <a:r>
              <a:rPr lang="en-US" sz="2300" b="1" dirty="0" err="1">
                <a:solidFill>
                  <a:schemeClr val="tx1">
                    <a:lumMod val="65000"/>
                    <a:lumOff val="35000"/>
                  </a:schemeClr>
                </a:solidFill>
              </a:rPr>
              <a:t>Noroozian</a:t>
            </a:r>
            <a:r>
              <a:rPr lang="en-US" sz="2300" b="1" baseline="30000" dirty="0" err="1">
                <a:solidFill>
                  <a:schemeClr val="tx1">
                    <a:lumMod val="65000"/>
                    <a:lumOff val="35000"/>
                  </a:schemeClr>
                </a:solidFill>
              </a:rPr>
              <a:t>a</a:t>
            </a:r>
            <a:r>
              <a:rPr lang="en-US" sz="2300" b="1" dirty="0">
                <a:solidFill>
                  <a:schemeClr val="tx1">
                    <a:lumMod val="65000"/>
                    <a:lumOff val="35000"/>
                  </a:schemeClr>
                </a:solidFill>
              </a:rPr>
              <a:t>, Trevor M. </a:t>
            </a:r>
            <a:r>
              <a:rPr lang="en-US" sz="2300" b="1" dirty="0" err="1">
                <a:solidFill>
                  <a:schemeClr val="tx1">
                    <a:lumMod val="65000"/>
                    <a:lumOff val="35000"/>
                  </a:schemeClr>
                </a:solidFill>
              </a:rPr>
              <a:t>Oxholm</a:t>
            </a:r>
            <a:r>
              <a:rPr lang="en-US" sz="2300" b="1" baseline="30000" dirty="0" err="1">
                <a:solidFill>
                  <a:schemeClr val="tx1">
                    <a:lumMod val="65000"/>
                    <a:lumOff val="35000"/>
                  </a:schemeClr>
                </a:solidFill>
              </a:rPr>
              <a:t>j</a:t>
            </a:r>
            <a:r>
              <a:rPr lang="en-US" sz="2300" b="1" dirty="0">
                <a:solidFill>
                  <a:schemeClr val="tx1">
                    <a:lumMod val="65000"/>
                    <a:lumOff val="35000"/>
                  </a:schemeClr>
                </a:solidFill>
              </a:rPr>
              <a:t>, </a:t>
            </a:r>
            <a:r>
              <a:rPr lang="en-US" sz="2300" b="1" dirty="0" err="1">
                <a:solidFill>
                  <a:schemeClr val="tx1">
                    <a:lumMod val="65000"/>
                    <a:lumOff val="35000"/>
                  </a:schemeClr>
                </a:solidFill>
              </a:rPr>
              <a:t>Tatsat</a:t>
            </a:r>
            <a:r>
              <a:rPr lang="en-US" sz="2300" b="1" dirty="0">
                <a:solidFill>
                  <a:schemeClr val="tx1">
                    <a:lumMod val="65000"/>
                    <a:lumOff val="35000"/>
                  </a:schemeClr>
                </a:solidFill>
              </a:rPr>
              <a:t> </a:t>
            </a:r>
            <a:r>
              <a:rPr lang="en-US" sz="2300" b="1" dirty="0" err="1">
                <a:solidFill>
                  <a:schemeClr val="tx1">
                    <a:lumMod val="65000"/>
                    <a:lumOff val="35000"/>
                  </a:schemeClr>
                </a:solidFill>
              </a:rPr>
              <a:t>Parekh</a:t>
            </a:r>
            <a:r>
              <a:rPr lang="en-US" sz="2300" b="1" baseline="30000" dirty="0" err="1">
                <a:solidFill>
                  <a:schemeClr val="tx1">
                    <a:lumMod val="65000"/>
                    <a:lumOff val="35000"/>
                  </a:schemeClr>
                </a:solidFill>
              </a:rPr>
              <a:t>a</a:t>
            </a:r>
            <a:r>
              <a:rPr lang="en-US" sz="2300" b="1" dirty="0">
                <a:solidFill>
                  <a:schemeClr val="tx1">
                    <a:lumMod val="65000"/>
                    <a:lumOff val="35000"/>
                  </a:schemeClr>
                </a:solidFill>
              </a:rPr>
              <a:t>, </a:t>
            </a:r>
            <a:r>
              <a:rPr lang="en-US" sz="2300" b="1" dirty="0" err="1">
                <a:solidFill>
                  <a:schemeClr val="tx1">
                    <a:lumMod val="65000"/>
                    <a:lumOff val="35000"/>
                  </a:schemeClr>
                </a:solidFill>
              </a:rPr>
              <a:t>Ue</a:t>
            </a:r>
            <a:r>
              <a:rPr lang="en-US" sz="2300" b="1" dirty="0">
                <a:solidFill>
                  <a:schemeClr val="tx1">
                    <a:lumMod val="65000"/>
                    <a:lumOff val="35000"/>
                  </a:schemeClr>
                </a:solidFill>
              </a:rPr>
              <a:t>-Li </a:t>
            </a:r>
            <a:r>
              <a:rPr lang="en-US" sz="2300" b="1" dirty="0" err="1">
                <a:solidFill>
                  <a:schemeClr val="tx1">
                    <a:lumMod val="65000"/>
                    <a:lumOff val="35000"/>
                  </a:schemeClr>
                </a:solidFill>
              </a:rPr>
              <a:t>Pen</a:t>
            </a:r>
            <a:r>
              <a:rPr lang="en-US" sz="2300" b="1" baseline="30000" dirty="0" err="1">
                <a:solidFill>
                  <a:schemeClr val="tx1">
                    <a:lumMod val="65000"/>
                    <a:lumOff val="35000"/>
                  </a:schemeClr>
                </a:solidFill>
              </a:rPr>
              <a:t>l</a:t>
            </a:r>
            <a:r>
              <a:rPr lang="en-US" sz="2300" b="1" dirty="0">
                <a:solidFill>
                  <a:schemeClr val="tx1">
                    <a:lumMod val="65000"/>
                    <a:lumOff val="35000"/>
                  </a:schemeClr>
                </a:solidFill>
              </a:rPr>
              <a:t>, Anthony R. </a:t>
            </a:r>
            <a:r>
              <a:rPr lang="en-US" sz="2300" b="1" dirty="0" err="1">
                <a:solidFill>
                  <a:schemeClr val="tx1">
                    <a:lumMod val="65000"/>
                    <a:lumOff val="35000"/>
                  </a:schemeClr>
                </a:solidFill>
              </a:rPr>
              <a:t>Pullen</a:t>
            </a:r>
            <a:r>
              <a:rPr lang="en-US" sz="2300" b="1" baseline="30000" dirty="0" err="1">
                <a:solidFill>
                  <a:schemeClr val="tx1">
                    <a:lumMod val="65000"/>
                    <a:lumOff val="35000"/>
                  </a:schemeClr>
                </a:solidFill>
              </a:rPr>
              <a:t>e</a:t>
            </a:r>
            <a:r>
              <a:rPr lang="en-US" sz="2300" b="1" dirty="0">
                <a:solidFill>
                  <a:schemeClr val="tx1">
                    <a:lumMod val="65000"/>
                    <a:lumOff val="35000"/>
                  </a:schemeClr>
                </a:solidFill>
              </a:rPr>
              <a:t>, Florian </a:t>
            </a:r>
            <a:r>
              <a:rPr lang="en-US" sz="2300" b="1" dirty="0" err="1">
                <a:solidFill>
                  <a:schemeClr val="tx1">
                    <a:lumMod val="65000"/>
                    <a:lumOff val="35000"/>
                  </a:schemeClr>
                </a:solidFill>
              </a:rPr>
              <a:t>Roselli</a:t>
            </a:r>
            <a:r>
              <a:rPr lang="en-US" sz="2300" b="1" baseline="30000" dirty="0" err="1">
                <a:solidFill>
                  <a:schemeClr val="tx1">
                    <a:lumMod val="65000"/>
                    <a:lumOff val="35000"/>
                  </a:schemeClr>
                </a:solidFill>
              </a:rPr>
              <a:t>l</a:t>
            </a:r>
            <a:r>
              <a:rPr lang="en-US" sz="2300" b="1" dirty="0">
                <a:solidFill>
                  <a:schemeClr val="tx1">
                    <a:lumMod val="65000"/>
                    <a:lumOff val="35000"/>
                  </a:schemeClr>
                </a:solidFill>
              </a:rPr>
              <a:t>, Konrad </a:t>
            </a:r>
            <a:r>
              <a:rPr lang="en-US" sz="2300" b="1" dirty="0" err="1">
                <a:solidFill>
                  <a:schemeClr val="tx1">
                    <a:lumMod val="65000"/>
                    <a:lumOff val="35000"/>
                  </a:schemeClr>
                </a:solidFill>
              </a:rPr>
              <a:t>Shire</a:t>
            </a:r>
            <a:r>
              <a:rPr lang="en-US" sz="2300" b="1" baseline="30000" dirty="0" err="1">
                <a:solidFill>
                  <a:schemeClr val="tx1">
                    <a:lumMod val="65000"/>
                    <a:lumOff val="35000"/>
                  </a:schemeClr>
                </a:solidFill>
              </a:rPr>
              <a:t>d</a:t>
            </a:r>
            <a:r>
              <a:rPr lang="en-US" sz="2300" b="1" dirty="0">
                <a:solidFill>
                  <a:schemeClr val="tx1">
                    <a:lumMod val="65000"/>
                    <a:lumOff val="35000"/>
                  </a:schemeClr>
                </a:solidFill>
              </a:rPr>
              <a:t>, Gage </a:t>
            </a:r>
            <a:r>
              <a:rPr lang="en-US" sz="2300" b="1" dirty="0" err="1">
                <a:solidFill>
                  <a:schemeClr val="tx1">
                    <a:lumMod val="65000"/>
                    <a:lumOff val="35000"/>
                  </a:schemeClr>
                </a:solidFill>
              </a:rPr>
              <a:t>Siebert</a:t>
            </a:r>
            <a:r>
              <a:rPr lang="en-US" sz="2300" b="1" baseline="30000" dirty="0" err="1">
                <a:solidFill>
                  <a:schemeClr val="tx1">
                    <a:lumMod val="65000"/>
                    <a:lumOff val="35000"/>
                  </a:schemeClr>
                </a:solidFill>
              </a:rPr>
              <a:t>j</a:t>
            </a:r>
            <a:r>
              <a:rPr lang="en-US" sz="2300" b="1" dirty="0">
                <a:solidFill>
                  <a:schemeClr val="tx1">
                    <a:lumMod val="65000"/>
                    <a:lumOff val="35000"/>
                  </a:schemeClr>
                </a:solidFill>
              </a:rPr>
              <a:t>, Adrian K. </a:t>
            </a:r>
            <a:r>
              <a:rPr lang="en-US" sz="2300" b="1" dirty="0" err="1">
                <a:solidFill>
                  <a:schemeClr val="tx1">
                    <a:lumMod val="65000"/>
                    <a:lumOff val="35000"/>
                  </a:schemeClr>
                </a:solidFill>
              </a:rPr>
              <a:t>Sinclair</a:t>
            </a:r>
            <a:r>
              <a:rPr lang="en-US" sz="2300" b="1" baseline="30000" dirty="0" err="1">
                <a:solidFill>
                  <a:schemeClr val="tx1">
                    <a:lumMod val="65000"/>
                    <a:lumOff val="35000"/>
                  </a:schemeClr>
                </a:solidFill>
              </a:rPr>
              <a:t>h</a:t>
            </a:r>
            <a:r>
              <a:rPr lang="en-US" sz="2300" b="1" dirty="0">
                <a:solidFill>
                  <a:schemeClr val="tx1">
                    <a:lumMod val="65000"/>
                    <a:lumOff val="35000"/>
                  </a:schemeClr>
                </a:solidFill>
              </a:rPr>
              <a:t>, Rachel S. </a:t>
            </a:r>
            <a:r>
              <a:rPr lang="en-US" sz="2300" b="1" dirty="0" err="1">
                <a:solidFill>
                  <a:schemeClr val="tx1">
                    <a:lumMod val="65000"/>
                    <a:lumOff val="35000"/>
                  </a:schemeClr>
                </a:solidFill>
              </a:rPr>
              <a:t>Somerville</a:t>
            </a:r>
            <a:r>
              <a:rPr lang="en-US" sz="2300" b="1" baseline="30000" dirty="0" err="1">
                <a:solidFill>
                  <a:schemeClr val="tx1">
                    <a:lumMod val="65000"/>
                    <a:lumOff val="35000"/>
                  </a:schemeClr>
                </a:solidFill>
              </a:rPr>
              <a:t>m</a:t>
            </a:r>
            <a:r>
              <a:rPr lang="en-US" sz="2300" b="1" dirty="0">
                <a:solidFill>
                  <a:schemeClr val="tx1">
                    <a:lumMod val="65000"/>
                    <a:lumOff val="35000"/>
                  </a:schemeClr>
                </a:solidFill>
              </a:rPr>
              <a:t>, Ryan </a:t>
            </a:r>
            <a:r>
              <a:rPr lang="en-US" sz="2300" b="1" dirty="0" err="1">
                <a:solidFill>
                  <a:schemeClr val="tx1">
                    <a:lumMod val="65000"/>
                    <a:lumOff val="35000"/>
                  </a:schemeClr>
                </a:solidFill>
              </a:rPr>
              <a:t>Stephenson</a:t>
            </a:r>
            <a:r>
              <a:rPr lang="en-US" sz="2300" b="1" baseline="30000" dirty="0" err="1">
                <a:solidFill>
                  <a:schemeClr val="tx1">
                    <a:lumMod val="65000"/>
                    <a:lumOff val="35000"/>
                  </a:schemeClr>
                </a:solidFill>
              </a:rPr>
              <a:t>h</a:t>
            </a:r>
            <a:r>
              <a:rPr lang="en-US" sz="2300" b="1" dirty="0">
                <a:solidFill>
                  <a:schemeClr val="tx1">
                    <a:lumMod val="65000"/>
                    <a:lumOff val="35000"/>
                  </a:schemeClr>
                </a:solidFill>
              </a:rPr>
              <a:t>, Thomas R. </a:t>
            </a:r>
            <a:r>
              <a:rPr lang="en-US" sz="2300" b="1" dirty="0" err="1">
                <a:solidFill>
                  <a:schemeClr val="tx1">
                    <a:lumMod val="65000"/>
                    <a:lumOff val="35000"/>
                  </a:schemeClr>
                </a:solidFill>
              </a:rPr>
              <a:t>Stevenson</a:t>
            </a:r>
            <a:r>
              <a:rPr lang="en-US" sz="2300" b="1" baseline="30000" dirty="0" err="1">
                <a:solidFill>
                  <a:schemeClr val="tx1">
                    <a:lumMod val="65000"/>
                    <a:lumOff val="35000"/>
                  </a:schemeClr>
                </a:solidFill>
              </a:rPr>
              <a:t>a</a:t>
            </a:r>
            <a:r>
              <a:rPr lang="en-US" sz="2300" b="1" dirty="0">
                <a:solidFill>
                  <a:schemeClr val="tx1">
                    <a:lumMod val="65000"/>
                    <a:lumOff val="35000"/>
                  </a:schemeClr>
                </a:solidFill>
              </a:rPr>
              <a:t>, Eric R. </a:t>
            </a:r>
            <a:r>
              <a:rPr lang="en-US" sz="2300" b="1" dirty="0" err="1">
                <a:solidFill>
                  <a:schemeClr val="tx1">
                    <a:lumMod val="65000"/>
                    <a:lumOff val="35000"/>
                  </a:schemeClr>
                </a:solidFill>
              </a:rPr>
              <a:t>Switzer</a:t>
            </a:r>
            <a:r>
              <a:rPr lang="en-US" sz="2300" b="1" baseline="30000" dirty="0" err="1">
                <a:solidFill>
                  <a:schemeClr val="tx1">
                    <a:lumMod val="65000"/>
                    <a:lumOff val="35000"/>
                  </a:schemeClr>
                </a:solidFill>
              </a:rPr>
              <a:t>a</a:t>
            </a:r>
            <a:r>
              <a:rPr lang="en-US" sz="2300" b="1" baseline="30000" dirty="0">
                <a:solidFill>
                  <a:schemeClr val="tx1">
                    <a:lumMod val="65000"/>
                    <a:lumOff val="35000"/>
                  </a:schemeClr>
                </a:solidFill>
              </a:rPr>
              <a:t> </a:t>
            </a:r>
            <a:r>
              <a:rPr lang="en-US" sz="2300" b="1" dirty="0">
                <a:solidFill>
                  <a:schemeClr val="tx1">
                    <a:lumMod val="65000"/>
                    <a:lumOff val="35000"/>
                  </a:schemeClr>
                </a:solidFill>
              </a:rPr>
              <a:t>, Peter </a:t>
            </a:r>
            <a:r>
              <a:rPr lang="en-US" sz="2300" b="1" dirty="0" err="1">
                <a:solidFill>
                  <a:schemeClr val="tx1">
                    <a:lumMod val="65000"/>
                    <a:lumOff val="35000"/>
                  </a:schemeClr>
                </a:solidFill>
              </a:rPr>
              <a:t>Timbie</a:t>
            </a:r>
            <a:r>
              <a:rPr lang="en-US" sz="2300" b="1" baseline="30000" dirty="0" err="1">
                <a:solidFill>
                  <a:schemeClr val="tx1">
                    <a:lumMod val="65000"/>
                    <a:lumOff val="35000"/>
                  </a:schemeClr>
                </a:solidFill>
              </a:rPr>
              <a:t>j</a:t>
            </a:r>
            <a:r>
              <a:rPr lang="en-US" sz="2300" b="1" dirty="0">
                <a:solidFill>
                  <a:schemeClr val="tx1">
                    <a:lumMod val="65000"/>
                    <a:lumOff val="35000"/>
                  </a:schemeClr>
                </a:solidFill>
              </a:rPr>
              <a:t>, Jared </a:t>
            </a:r>
            <a:r>
              <a:rPr lang="en-US" sz="2300" b="1" dirty="0" err="1">
                <a:solidFill>
                  <a:schemeClr val="tx1">
                    <a:lumMod val="65000"/>
                    <a:lumOff val="35000"/>
                  </a:schemeClr>
                </a:solidFill>
              </a:rPr>
              <a:t>Termini</a:t>
            </a:r>
            <a:r>
              <a:rPr lang="en-US" sz="2300" b="1" baseline="30000" dirty="0" err="1">
                <a:solidFill>
                  <a:schemeClr val="tx1">
                    <a:lumMod val="65000"/>
                    <a:lumOff val="35000"/>
                  </a:schemeClr>
                </a:solidFill>
              </a:rPr>
              <a:t>n</a:t>
            </a:r>
            <a:r>
              <a:rPr lang="en-US" sz="2300" b="1" dirty="0">
                <a:solidFill>
                  <a:schemeClr val="tx1">
                    <a:lumMod val="65000"/>
                    <a:lumOff val="35000"/>
                  </a:schemeClr>
                </a:solidFill>
              </a:rPr>
              <a:t>, Carole </a:t>
            </a:r>
            <a:r>
              <a:rPr lang="en-US" sz="2300" b="1" dirty="0" err="1">
                <a:solidFill>
                  <a:schemeClr val="tx1">
                    <a:lumMod val="65000"/>
                    <a:lumOff val="35000"/>
                  </a:schemeClr>
                </a:solidFill>
              </a:rPr>
              <a:t>Tucker</a:t>
            </a:r>
            <a:r>
              <a:rPr lang="en-US" sz="2300" b="1" baseline="30000" dirty="0" err="1">
                <a:solidFill>
                  <a:schemeClr val="tx1">
                    <a:lumMod val="65000"/>
                    <a:lumOff val="35000"/>
                  </a:schemeClr>
                </a:solidFill>
              </a:rPr>
              <a:t>b</a:t>
            </a:r>
            <a:r>
              <a:rPr lang="en-US" sz="2300" b="1" dirty="0">
                <a:solidFill>
                  <a:schemeClr val="tx1">
                    <a:lumMod val="65000"/>
                    <a:lumOff val="35000"/>
                  </a:schemeClr>
                </a:solidFill>
              </a:rPr>
              <a:t>, Elijah </a:t>
            </a:r>
            <a:r>
              <a:rPr lang="en-US" sz="2300" b="1" dirty="0" err="1">
                <a:solidFill>
                  <a:schemeClr val="tx1">
                    <a:lumMod val="65000"/>
                    <a:lumOff val="35000"/>
                  </a:schemeClr>
                </a:solidFill>
              </a:rPr>
              <a:t>Visbal</a:t>
            </a:r>
            <a:r>
              <a:rPr lang="en-US" sz="2300" b="1" baseline="30000" dirty="0" err="1">
                <a:solidFill>
                  <a:schemeClr val="tx1">
                    <a:lumMod val="65000"/>
                    <a:lumOff val="35000"/>
                  </a:schemeClr>
                </a:solidFill>
              </a:rPr>
              <a:t>o</a:t>
            </a:r>
            <a:r>
              <a:rPr lang="en-US" sz="2300" b="1" dirty="0">
                <a:solidFill>
                  <a:schemeClr val="tx1">
                    <a:lumMod val="65000"/>
                    <a:lumOff val="35000"/>
                  </a:schemeClr>
                </a:solidFill>
              </a:rPr>
              <a:t>, Carolyn G. </a:t>
            </a:r>
            <a:r>
              <a:rPr lang="en-US" sz="2300" b="1" dirty="0" err="1">
                <a:solidFill>
                  <a:schemeClr val="tx1">
                    <a:lumMod val="65000"/>
                    <a:lumOff val="35000"/>
                  </a:schemeClr>
                </a:solidFill>
              </a:rPr>
              <a:t>Volpert</a:t>
            </a:r>
            <a:r>
              <a:rPr lang="en-US" sz="2300" b="1" baseline="30000" dirty="0" err="1">
                <a:solidFill>
                  <a:schemeClr val="tx1">
                    <a:lumMod val="65000"/>
                    <a:lumOff val="35000"/>
                  </a:schemeClr>
                </a:solidFill>
              </a:rPr>
              <a:t>d</a:t>
            </a:r>
            <a:r>
              <a:rPr lang="en-US" sz="2300" b="1" dirty="0">
                <a:solidFill>
                  <a:schemeClr val="tx1">
                    <a:lumMod val="65000"/>
                    <a:lumOff val="35000"/>
                  </a:schemeClr>
                </a:solidFill>
              </a:rPr>
              <a:t>, Edward J. </a:t>
            </a:r>
            <a:r>
              <a:rPr lang="en-US" sz="2300" b="1" dirty="0" err="1">
                <a:solidFill>
                  <a:schemeClr val="tx1">
                    <a:lumMod val="65000"/>
                    <a:lumOff val="35000"/>
                  </a:schemeClr>
                </a:solidFill>
              </a:rPr>
              <a:t>Wollack</a:t>
            </a:r>
            <a:r>
              <a:rPr lang="en-US" sz="2300" b="1" baseline="30000" dirty="0" err="1">
                <a:solidFill>
                  <a:schemeClr val="tx1">
                    <a:lumMod val="65000"/>
                    <a:lumOff val="35000"/>
                  </a:schemeClr>
                </a:solidFill>
              </a:rPr>
              <a:t>a</a:t>
            </a:r>
            <a:r>
              <a:rPr lang="en-US" sz="2300" b="1" dirty="0">
                <a:solidFill>
                  <a:schemeClr val="tx1">
                    <a:lumMod val="65000"/>
                    <a:lumOff val="35000"/>
                  </a:schemeClr>
                </a:solidFill>
              </a:rPr>
              <a:t>, </a:t>
            </a:r>
            <a:r>
              <a:rPr lang="en-US" sz="2300" b="1" dirty="0" err="1">
                <a:solidFill>
                  <a:schemeClr val="tx1">
                    <a:lumMod val="65000"/>
                    <a:lumOff val="35000"/>
                  </a:schemeClr>
                </a:solidFill>
              </a:rPr>
              <a:t>Shengqi</a:t>
            </a:r>
            <a:r>
              <a:rPr lang="en-US" sz="2300" b="1" dirty="0">
                <a:solidFill>
                  <a:schemeClr val="tx1">
                    <a:lumMod val="65000"/>
                    <a:lumOff val="35000"/>
                  </a:schemeClr>
                </a:solidFill>
              </a:rPr>
              <a:t> </a:t>
            </a:r>
            <a:r>
              <a:rPr lang="en-US" sz="2300" b="1" dirty="0" err="1">
                <a:solidFill>
                  <a:schemeClr val="tx1">
                    <a:lumMod val="65000"/>
                    <a:lumOff val="35000"/>
                  </a:schemeClr>
                </a:solidFill>
              </a:rPr>
              <a:t>Yang</a:t>
            </a:r>
            <a:r>
              <a:rPr lang="en-US" sz="2300" b="1" baseline="30000" dirty="0" err="1">
                <a:solidFill>
                  <a:schemeClr val="tx1">
                    <a:lumMod val="65000"/>
                    <a:lumOff val="35000"/>
                  </a:schemeClr>
                </a:solidFill>
              </a:rPr>
              <a:t>e</a:t>
            </a:r>
            <a:r>
              <a:rPr lang="en-US" sz="2300" b="1" dirty="0">
                <a:solidFill>
                  <a:schemeClr val="tx1">
                    <a:lumMod val="65000"/>
                    <a:lumOff val="35000"/>
                  </a:schemeClr>
                </a:solidFill>
              </a:rPr>
              <a:t>, L. Y. Aaron </a:t>
            </a:r>
            <a:r>
              <a:rPr lang="en-US" sz="2300" b="1" dirty="0" err="1">
                <a:solidFill>
                  <a:schemeClr val="tx1">
                    <a:lumMod val="65000"/>
                    <a:lumOff val="35000"/>
                  </a:schemeClr>
                </a:solidFill>
              </a:rPr>
              <a:t>Yung</a:t>
            </a:r>
            <a:r>
              <a:rPr lang="en-US" sz="2300" b="1" baseline="30000" dirty="0" err="1">
                <a:solidFill>
                  <a:schemeClr val="tx1">
                    <a:lumMod val="65000"/>
                    <a:lumOff val="35000"/>
                  </a:schemeClr>
                </a:solidFill>
              </a:rPr>
              <a:t>a</a:t>
            </a:r>
            <a:endParaRPr lang="en-US" sz="2300" b="1" baseline="30000" dirty="0">
              <a:solidFill>
                <a:schemeClr val="tx1">
                  <a:lumMod val="65000"/>
                  <a:lumOff val="35000"/>
                </a:schemeClr>
              </a:solidFill>
            </a:endParaRPr>
          </a:p>
        </p:txBody>
      </p:sp>
      <p:sp>
        <p:nvSpPr>
          <p:cNvPr id="89" name="Google Shape;410;p43">
            <a:extLst>
              <a:ext uri="{FF2B5EF4-FFF2-40B4-BE49-F238E27FC236}">
                <a16:creationId xmlns:a16="http://schemas.microsoft.com/office/drawing/2014/main" id="{CD984A94-117B-4EE4-A44E-C5C9704AD4F9}"/>
              </a:ext>
            </a:extLst>
          </p:cNvPr>
          <p:cNvSpPr txBox="1">
            <a:spLocks/>
          </p:cNvSpPr>
          <p:nvPr/>
        </p:nvSpPr>
        <p:spPr>
          <a:xfrm>
            <a:off x="32039146" y="26910234"/>
            <a:ext cx="6775200" cy="763500"/>
          </a:xfrm>
          <a:prstGeom prst="rect">
            <a:avLst/>
          </a:prstGeom>
        </p:spPr>
        <p:txBody>
          <a:bodyPr spcFirstLastPara="1" vert="horz" wrap="square" lIns="91425" tIns="91425" rIns="91425" bIns="91425" rtlCol="0" anchor="t" anchorCtr="0">
            <a:noAutofit/>
          </a:bodyPr>
          <a:lstStyle>
            <a:lvl1pPr algn="ctr" defTabSz="4023360" rtl="0" eaLnBrk="1" latinLnBrk="0" hangingPunct="1">
              <a:lnSpc>
                <a:spcPct val="90000"/>
              </a:lnSpc>
              <a:spcBef>
                <a:spcPct val="0"/>
              </a:spcBef>
              <a:buNone/>
              <a:defRPr sz="26400" kern="1200">
                <a:solidFill>
                  <a:schemeClr val="tx1"/>
                </a:solidFill>
                <a:latin typeface="+mj-lt"/>
                <a:ea typeface="+mj-ea"/>
                <a:cs typeface="+mj-cs"/>
              </a:defRPr>
            </a:lvl1pPr>
          </a:lstStyle>
          <a:p>
            <a:pPr algn="l">
              <a:spcBef>
                <a:spcPts val="0"/>
              </a:spcBef>
            </a:pPr>
            <a:endParaRPr lang="en-US" dirty="0"/>
          </a:p>
        </p:txBody>
      </p:sp>
      <p:sp>
        <p:nvSpPr>
          <p:cNvPr id="115" name="TextBox 114">
            <a:extLst>
              <a:ext uri="{FF2B5EF4-FFF2-40B4-BE49-F238E27FC236}">
                <a16:creationId xmlns:a16="http://schemas.microsoft.com/office/drawing/2014/main" id="{401A311F-FDB0-4EE1-B127-72D1CDB8FF29}"/>
              </a:ext>
            </a:extLst>
          </p:cNvPr>
          <p:cNvSpPr txBox="1"/>
          <p:nvPr/>
        </p:nvSpPr>
        <p:spPr>
          <a:xfrm>
            <a:off x="368722" y="26405494"/>
            <a:ext cx="13670841" cy="523220"/>
          </a:xfrm>
          <a:prstGeom prst="rect">
            <a:avLst/>
          </a:prstGeom>
          <a:noFill/>
        </p:spPr>
        <p:txBody>
          <a:bodyPr wrap="square" rtlCol="0">
            <a:spAutoFit/>
          </a:bodyPr>
          <a:lstStyle/>
          <a:p>
            <a:endParaRPr lang="en-US" sz="2800" dirty="0"/>
          </a:p>
        </p:txBody>
      </p:sp>
      <p:sp>
        <p:nvSpPr>
          <p:cNvPr id="116" name="TextBox 115">
            <a:extLst>
              <a:ext uri="{FF2B5EF4-FFF2-40B4-BE49-F238E27FC236}">
                <a16:creationId xmlns:a16="http://schemas.microsoft.com/office/drawing/2014/main" id="{0B507DF3-5C52-40ED-BA00-51D5C508E3D9}"/>
              </a:ext>
            </a:extLst>
          </p:cNvPr>
          <p:cNvSpPr txBox="1"/>
          <p:nvPr/>
        </p:nvSpPr>
        <p:spPr>
          <a:xfrm>
            <a:off x="30658279" y="3434697"/>
            <a:ext cx="7887505" cy="3297313"/>
          </a:xfrm>
          <a:prstGeom prst="rect">
            <a:avLst/>
          </a:prstGeom>
          <a:noFill/>
        </p:spPr>
        <p:txBody>
          <a:bodyPr wrap="square" rtlCol="0">
            <a:spAutoFit/>
          </a:bodyPr>
          <a:lstStyle/>
          <a:p>
            <a:pPr marL="457200" marR="0" lvl="0" indent="-330200" algn="l" rtl="0">
              <a:lnSpc>
                <a:spcPct val="90000"/>
              </a:lnSpc>
              <a:spcBef>
                <a:spcPts val="0"/>
              </a:spcBef>
              <a:spcAft>
                <a:spcPts val="0"/>
              </a:spcAft>
              <a:buClr>
                <a:schemeClr val="dk1"/>
              </a:buClr>
              <a:buSzPts val="1600"/>
              <a:buFont typeface="Arial"/>
              <a:buChar char="■"/>
            </a:pPr>
            <a:r>
              <a:rPr lang="en-US" sz="2800" b="1" i="0" dirty="0">
                <a:solidFill>
                  <a:schemeClr val="dk1"/>
                </a:solidFill>
                <a:ea typeface="Arial Narrow"/>
                <a:cs typeface="Arial Narrow"/>
                <a:sym typeface="Arial Narrow"/>
              </a:rPr>
              <a:t>Cross-correlation with BOSS for primary science</a:t>
            </a:r>
            <a:endParaRPr lang="en-US" sz="2800" dirty="0"/>
          </a:p>
          <a:p>
            <a:pPr marL="457200" marR="0" lvl="0" indent="-330200" algn="l" rtl="0">
              <a:lnSpc>
                <a:spcPct val="90000"/>
              </a:lnSpc>
              <a:spcBef>
                <a:spcPts val="0"/>
              </a:spcBef>
              <a:spcAft>
                <a:spcPts val="0"/>
              </a:spcAft>
              <a:buClr>
                <a:schemeClr val="dk1"/>
              </a:buClr>
              <a:buSzPts val="1600"/>
              <a:buFont typeface="Arial"/>
              <a:buChar char="■"/>
            </a:pPr>
            <a:r>
              <a:rPr lang="en-US" sz="2800" b="0" i="0" dirty="0">
                <a:solidFill>
                  <a:schemeClr val="dk1"/>
                </a:solidFill>
                <a:ea typeface="Arial Narrow"/>
                <a:cs typeface="Arial Narrow"/>
                <a:sym typeface="Arial Narrow"/>
              </a:rPr>
              <a:t>Large area: Cross-correlation can/should go </a:t>
            </a:r>
            <a:r>
              <a:rPr lang="en-US" sz="2800" b="1" i="0" dirty="0">
                <a:solidFill>
                  <a:schemeClr val="dk1"/>
                </a:solidFill>
                <a:ea typeface="Arial Narrow"/>
                <a:cs typeface="Arial Narrow"/>
                <a:sym typeface="Arial Narrow"/>
              </a:rPr>
              <a:t>wide (more isotropic volume)</a:t>
            </a:r>
            <a:r>
              <a:rPr lang="en-US" sz="2800" b="0" i="0" dirty="0">
                <a:solidFill>
                  <a:schemeClr val="dk1"/>
                </a:solidFill>
                <a:ea typeface="Arial Narrow"/>
                <a:cs typeface="Arial Narrow"/>
                <a:sym typeface="Arial Narrow"/>
              </a:rPr>
              <a:t>; in contrast, auto-power aims for SNR~1 per mode.</a:t>
            </a:r>
            <a:endParaRPr lang="en-US" sz="2800" dirty="0"/>
          </a:p>
          <a:p>
            <a:pPr marL="457200" marR="0" lvl="0" indent="-330200" algn="l" rtl="0">
              <a:lnSpc>
                <a:spcPct val="90000"/>
              </a:lnSpc>
              <a:spcBef>
                <a:spcPts val="0"/>
              </a:spcBef>
              <a:spcAft>
                <a:spcPts val="0"/>
              </a:spcAft>
              <a:buClr>
                <a:schemeClr val="dk1"/>
              </a:buClr>
              <a:buSzPts val="1600"/>
              <a:buFont typeface="Arial"/>
              <a:buChar char="■"/>
            </a:pPr>
            <a:r>
              <a:rPr lang="en-US" sz="2800" b="0" i="0" dirty="0">
                <a:ea typeface="Arial Narrow"/>
                <a:cs typeface="Arial Narrow"/>
                <a:sym typeface="Arial Narrow"/>
              </a:rPr>
              <a:t>Access </a:t>
            </a:r>
            <a:r>
              <a:rPr lang="en-US" sz="2800" b="1" i="0" dirty="0">
                <a:ea typeface="Arial Narrow"/>
                <a:cs typeface="Arial Narrow"/>
                <a:sym typeface="Arial Narrow"/>
              </a:rPr>
              <a:t>linear scales</a:t>
            </a:r>
            <a:r>
              <a:rPr lang="en-US" sz="2800" b="0" i="0" dirty="0">
                <a:ea typeface="Arial Narrow"/>
                <a:cs typeface="Arial Narrow"/>
                <a:sym typeface="Arial Narrow"/>
              </a:rPr>
              <a:t> up to k~1 h Mpc</a:t>
            </a:r>
            <a:r>
              <a:rPr lang="en-US" sz="2800" b="0" i="0" baseline="30000" dirty="0">
                <a:ea typeface="Arial Narrow"/>
                <a:cs typeface="Arial Narrow"/>
                <a:sym typeface="Arial Narrow"/>
              </a:rPr>
              <a:t>-1</a:t>
            </a:r>
            <a:r>
              <a:rPr lang="en-US" sz="2800" b="0" i="0" dirty="0">
                <a:ea typeface="Arial Narrow"/>
                <a:cs typeface="Arial Narrow"/>
                <a:sym typeface="Arial Narrow"/>
              </a:rPr>
              <a:t>. </a:t>
            </a:r>
            <a:endParaRPr lang="en-US" sz="2800" dirty="0"/>
          </a:p>
          <a:p>
            <a:pPr marL="457200" marR="0" lvl="0" indent="-330200" algn="l" rtl="0">
              <a:lnSpc>
                <a:spcPct val="90000"/>
              </a:lnSpc>
              <a:spcBef>
                <a:spcPts val="400"/>
              </a:spcBef>
              <a:spcAft>
                <a:spcPts val="0"/>
              </a:spcAft>
              <a:buClr>
                <a:schemeClr val="dk1"/>
              </a:buClr>
              <a:buSzPts val="1600"/>
              <a:buFont typeface="Arial"/>
              <a:buChar char="■"/>
            </a:pPr>
            <a:r>
              <a:rPr lang="en-US" sz="2800" b="1" i="0" dirty="0">
                <a:solidFill>
                  <a:schemeClr val="dk1"/>
                </a:solidFill>
                <a:ea typeface="Arial Narrow"/>
                <a:cs typeface="Arial Narrow"/>
                <a:sym typeface="Arial Narrow"/>
              </a:rPr>
              <a:t>Cryogenic telescope</a:t>
            </a:r>
            <a:r>
              <a:rPr lang="en-US" sz="2800" b="0" i="0" dirty="0">
                <a:solidFill>
                  <a:schemeClr val="dk1"/>
                </a:solidFill>
                <a:ea typeface="Arial Narrow"/>
                <a:cs typeface="Arial Narrow"/>
                <a:sym typeface="Arial Narrow"/>
              </a:rPr>
              <a:t> for fast integration in dark atmospheric windows.</a:t>
            </a:r>
            <a:endParaRPr lang="en-US" sz="2800" dirty="0"/>
          </a:p>
          <a:p>
            <a:pPr marL="457200" marR="0" lvl="0" indent="-330200" algn="l" rtl="0">
              <a:lnSpc>
                <a:spcPct val="90000"/>
              </a:lnSpc>
              <a:spcBef>
                <a:spcPts val="400"/>
              </a:spcBef>
              <a:spcAft>
                <a:spcPts val="0"/>
              </a:spcAft>
              <a:buClr>
                <a:schemeClr val="dk1"/>
              </a:buClr>
              <a:buSzPts val="1600"/>
              <a:buFont typeface="Arial"/>
              <a:buChar char="■"/>
            </a:pPr>
            <a:r>
              <a:rPr lang="en-US" sz="2800" b="1" i="0" dirty="0">
                <a:solidFill>
                  <a:schemeClr val="dk1"/>
                </a:solidFill>
                <a:ea typeface="Arial Narrow"/>
                <a:cs typeface="Arial Narrow"/>
                <a:sym typeface="Arial Narrow"/>
              </a:rPr>
              <a:t>On-chip MKID spectrometer</a:t>
            </a:r>
            <a:endParaRPr lang="en-US" sz="2800" dirty="0"/>
          </a:p>
        </p:txBody>
      </p:sp>
      <p:pic>
        <p:nvPicPr>
          <p:cNvPr id="121" name="Picture 120">
            <a:extLst>
              <a:ext uri="{FF2B5EF4-FFF2-40B4-BE49-F238E27FC236}">
                <a16:creationId xmlns:a16="http://schemas.microsoft.com/office/drawing/2014/main" id="{9E06F5D1-1823-4E1D-9D1E-D5C7E394562A}"/>
              </a:ext>
            </a:extLst>
          </p:cNvPr>
          <p:cNvPicPr>
            <a:picLocks noChangeAspect="1"/>
          </p:cNvPicPr>
          <p:nvPr/>
        </p:nvPicPr>
        <p:blipFill>
          <a:blip r:embed="rId10"/>
          <a:stretch>
            <a:fillRect/>
          </a:stretch>
        </p:blipFill>
        <p:spPr>
          <a:xfrm>
            <a:off x="11459139" y="11841747"/>
            <a:ext cx="2348301" cy="4300459"/>
          </a:xfrm>
          <a:prstGeom prst="rect">
            <a:avLst/>
          </a:prstGeom>
        </p:spPr>
      </p:pic>
      <p:sp>
        <p:nvSpPr>
          <p:cNvPr id="126" name="TextBox 125">
            <a:extLst>
              <a:ext uri="{FF2B5EF4-FFF2-40B4-BE49-F238E27FC236}">
                <a16:creationId xmlns:a16="http://schemas.microsoft.com/office/drawing/2014/main" id="{B1E2FD6A-5F12-49F8-BD56-33142650EA39}"/>
              </a:ext>
            </a:extLst>
          </p:cNvPr>
          <p:cNvSpPr txBox="1"/>
          <p:nvPr/>
        </p:nvSpPr>
        <p:spPr>
          <a:xfrm>
            <a:off x="259409" y="28074690"/>
            <a:ext cx="11538287" cy="1815882"/>
          </a:xfrm>
          <a:prstGeom prst="rect">
            <a:avLst/>
          </a:prstGeom>
          <a:noFill/>
        </p:spPr>
        <p:txBody>
          <a:bodyPr wrap="square">
            <a:spAutoFit/>
          </a:bodyPr>
          <a:lstStyle/>
          <a:p>
            <a:r>
              <a:rPr lang="en-US" sz="2800" b="1" dirty="0">
                <a:solidFill>
                  <a:srgbClr val="000000"/>
                </a:solidFill>
              </a:rPr>
              <a:t>CII</a:t>
            </a:r>
            <a:r>
              <a:rPr lang="en-US" sz="2800" dirty="0">
                <a:solidFill>
                  <a:srgbClr val="000000"/>
                </a:solidFill>
              </a:rPr>
              <a:t>: EXCLAIM cross-correlates with the BOSS QSO survey from 2.5 &lt; z &lt; 3.5 to provide a definitive test of CII abundance (shown right) and probe the CII and the star formation rate (SFR) relation [12] determining whether it follows local relations or suggests strong evolution of the average Interstellar Medium.</a:t>
            </a:r>
          </a:p>
        </p:txBody>
      </p:sp>
      <p:sp>
        <p:nvSpPr>
          <p:cNvPr id="87" name="TextBox 86">
            <a:extLst>
              <a:ext uri="{FF2B5EF4-FFF2-40B4-BE49-F238E27FC236}">
                <a16:creationId xmlns:a16="http://schemas.microsoft.com/office/drawing/2014/main" id="{5BB47B0D-DC9E-404E-BA68-E352732EE14A}"/>
              </a:ext>
            </a:extLst>
          </p:cNvPr>
          <p:cNvSpPr txBox="1"/>
          <p:nvPr/>
        </p:nvSpPr>
        <p:spPr>
          <a:xfrm>
            <a:off x="35615153" y="23852799"/>
            <a:ext cx="7225481" cy="6371103"/>
          </a:xfrm>
          <a:prstGeom prst="rect">
            <a:avLst/>
          </a:prstGeom>
          <a:noFill/>
        </p:spPr>
        <p:txBody>
          <a:bodyPr wrap="square" rtlCol="0">
            <a:spAutoFit/>
          </a:bodyPr>
          <a:lstStyle/>
          <a:p>
            <a:r>
              <a:rPr lang="fr-FR" dirty="0"/>
              <a:t>[1] Patel, A., et al., IEEE Trans. </a:t>
            </a:r>
            <a:r>
              <a:rPr lang="fr-FR" dirty="0" err="1"/>
              <a:t>Appl</a:t>
            </a:r>
            <a:r>
              <a:rPr lang="fr-FR" dirty="0"/>
              <a:t>. </a:t>
            </a:r>
            <a:r>
              <a:rPr lang="fr-FR" dirty="0" err="1"/>
              <a:t>Supercond</a:t>
            </a:r>
            <a:r>
              <a:rPr lang="fr-FR" dirty="0"/>
              <a:t>., 23.3 (2013): 2400404.</a:t>
            </a:r>
          </a:p>
          <a:p>
            <a:r>
              <a:rPr lang="en-US" dirty="0"/>
              <a:t>[2] Noroozian, O., et al., </a:t>
            </a:r>
            <a:r>
              <a:rPr lang="en-US" i="1" dirty="0"/>
              <a:t>International Symposium on Space Terahertz Technology</a:t>
            </a:r>
            <a:r>
              <a:rPr lang="en-US" dirty="0"/>
              <a:t>, (2015).</a:t>
            </a:r>
          </a:p>
          <a:p>
            <a:r>
              <a:rPr lang="en-US" dirty="0"/>
              <a:t>[3] Noroozian, O., et al., </a:t>
            </a:r>
            <a:r>
              <a:rPr lang="en-US" i="1" dirty="0"/>
              <a:t>American Astron. Soc. Meeting Abstracts</a:t>
            </a:r>
            <a:r>
              <a:rPr lang="en-US" dirty="0"/>
              <a:t>, (2018).</a:t>
            </a:r>
          </a:p>
          <a:p>
            <a:r>
              <a:rPr lang="en-US" dirty="0"/>
              <a:t>[4] Mirzaei, Mona, et al., Millimeter, Submillimeter, and Far-Infrared Detectors and Instrumentation for Astronomy X, (2020).</a:t>
            </a:r>
          </a:p>
          <a:p>
            <a:r>
              <a:rPr lang="en-US" dirty="0"/>
              <a:t>[5] Gordon, S., et al.,</a:t>
            </a:r>
            <a:r>
              <a:rPr lang="en-US" i="1" dirty="0"/>
              <a:t> J. Astron. </a:t>
            </a:r>
            <a:r>
              <a:rPr lang="en-US" i="1" dirty="0" err="1"/>
              <a:t>Instrum</a:t>
            </a:r>
            <a:r>
              <a:rPr lang="en-US" i="1" dirty="0"/>
              <a:t>.</a:t>
            </a:r>
            <a:r>
              <a:rPr lang="en-US" dirty="0"/>
              <a:t>, 5.04 (2016): 1641003.</a:t>
            </a:r>
          </a:p>
          <a:p>
            <a:r>
              <a:rPr lang="en-US" dirty="0">
                <a:solidFill>
                  <a:prstClr val="black"/>
                </a:solidFill>
              </a:rPr>
              <a:t>[6] </a:t>
            </a:r>
            <a:r>
              <a:rPr lang="en-US" dirty="0" err="1">
                <a:solidFill>
                  <a:prstClr val="black"/>
                </a:solidFill>
              </a:rPr>
              <a:t>Lidz</a:t>
            </a:r>
            <a:r>
              <a:rPr lang="en-US" dirty="0">
                <a:solidFill>
                  <a:prstClr val="black"/>
                </a:solidFill>
              </a:rPr>
              <a:t>, A., et al., </a:t>
            </a:r>
            <a:r>
              <a:rPr lang="en-US" i="1" dirty="0" err="1">
                <a:solidFill>
                  <a:prstClr val="black"/>
                </a:solidFill>
              </a:rPr>
              <a:t>Astrophys</a:t>
            </a:r>
            <a:r>
              <a:rPr lang="en-US" i="1" dirty="0">
                <a:solidFill>
                  <a:prstClr val="black"/>
                </a:solidFill>
              </a:rPr>
              <a:t>. J., </a:t>
            </a:r>
            <a:r>
              <a:rPr lang="en-US" dirty="0">
                <a:solidFill>
                  <a:prstClr val="black"/>
                </a:solidFill>
              </a:rPr>
              <a:t>741.2 (2011): 70.</a:t>
            </a:r>
          </a:p>
          <a:p>
            <a:r>
              <a:rPr lang="en-US" dirty="0">
                <a:solidFill>
                  <a:prstClr val="black"/>
                </a:solidFill>
              </a:rPr>
              <a:t>[7] Popping, G., et al., </a:t>
            </a:r>
            <a:r>
              <a:rPr lang="fr-FR" i="1" dirty="0">
                <a:solidFill>
                  <a:prstClr val="black"/>
                </a:solidFill>
              </a:rPr>
              <a:t>Mon. Notices Royal </a:t>
            </a:r>
            <a:r>
              <a:rPr lang="fr-FR" i="1" dirty="0" err="1">
                <a:solidFill>
                  <a:prstClr val="black"/>
                </a:solidFill>
              </a:rPr>
              <a:t>Astron</a:t>
            </a:r>
            <a:r>
              <a:rPr lang="fr-FR" i="1" dirty="0">
                <a:solidFill>
                  <a:prstClr val="black"/>
                </a:solidFill>
              </a:rPr>
              <a:t>. Soc., </a:t>
            </a:r>
            <a:r>
              <a:rPr lang="en-US" dirty="0">
                <a:solidFill>
                  <a:prstClr val="black"/>
                </a:solidFill>
              </a:rPr>
              <a:t>461.1 (2016): </a:t>
            </a:r>
          </a:p>
          <a:p>
            <a:r>
              <a:rPr lang="en-US" dirty="0">
                <a:solidFill>
                  <a:prstClr val="black"/>
                </a:solidFill>
              </a:rPr>
              <a:t>93-110.</a:t>
            </a:r>
          </a:p>
          <a:p>
            <a:r>
              <a:rPr lang="en-US" dirty="0">
                <a:solidFill>
                  <a:prstClr val="black"/>
                </a:solidFill>
              </a:rPr>
              <a:t>[8]Pullen, A. R., et al.,  </a:t>
            </a:r>
            <a:r>
              <a:rPr lang="en-US" i="1" dirty="0" err="1">
                <a:solidFill>
                  <a:prstClr val="black"/>
                </a:solidFill>
              </a:rPr>
              <a:t>Astrophys</a:t>
            </a:r>
            <a:r>
              <a:rPr lang="en-US" i="1" dirty="0">
                <a:solidFill>
                  <a:prstClr val="black"/>
                </a:solidFill>
              </a:rPr>
              <a:t>. J</a:t>
            </a:r>
            <a:r>
              <a:rPr lang="en-US" dirty="0">
                <a:solidFill>
                  <a:prstClr val="black"/>
                </a:solidFill>
              </a:rPr>
              <a:t>  768.1 (2013): 15.</a:t>
            </a:r>
          </a:p>
          <a:p>
            <a:r>
              <a:rPr lang="en-US" dirty="0">
                <a:solidFill>
                  <a:prstClr val="black"/>
                </a:solidFill>
              </a:rPr>
              <a:t>[9]</a:t>
            </a:r>
            <a:r>
              <a:rPr lang="en-US" dirty="0" err="1">
                <a:solidFill>
                  <a:prstClr val="black"/>
                </a:solidFill>
              </a:rPr>
              <a:t>Righi</a:t>
            </a:r>
            <a:r>
              <a:rPr lang="en-US" dirty="0">
                <a:solidFill>
                  <a:prstClr val="black"/>
                </a:solidFill>
              </a:rPr>
              <a:t>, M. et al., Astron. </a:t>
            </a:r>
            <a:r>
              <a:rPr lang="en-US" dirty="0" err="1">
                <a:solidFill>
                  <a:prstClr val="black"/>
                </a:solidFill>
              </a:rPr>
              <a:t>Astrophys</a:t>
            </a:r>
            <a:r>
              <a:rPr lang="en-US" dirty="0">
                <a:solidFill>
                  <a:prstClr val="black"/>
                </a:solidFill>
              </a:rPr>
              <a:t>., 489.2 (2008): 489-504.</a:t>
            </a:r>
          </a:p>
          <a:p>
            <a:r>
              <a:rPr lang="en-US" dirty="0">
                <a:solidFill>
                  <a:prstClr val="black"/>
                </a:solidFill>
              </a:rPr>
              <a:t>[10]</a:t>
            </a:r>
            <a:r>
              <a:rPr lang="en-US" dirty="0" err="1">
                <a:solidFill>
                  <a:prstClr val="black"/>
                </a:solidFill>
              </a:rPr>
              <a:t>Visbal</a:t>
            </a:r>
            <a:r>
              <a:rPr lang="en-US" dirty="0">
                <a:solidFill>
                  <a:prstClr val="black"/>
                </a:solidFill>
              </a:rPr>
              <a:t>, E., et al</a:t>
            </a:r>
            <a:r>
              <a:rPr lang="en-US" i="1" dirty="0">
                <a:solidFill>
                  <a:prstClr val="black"/>
                </a:solidFill>
              </a:rPr>
              <a:t>., J. </a:t>
            </a:r>
            <a:r>
              <a:rPr lang="en-US" i="1" dirty="0" err="1">
                <a:solidFill>
                  <a:prstClr val="black"/>
                </a:solidFill>
              </a:rPr>
              <a:t>Cosmol</a:t>
            </a:r>
            <a:r>
              <a:rPr lang="en-US" i="1" dirty="0">
                <a:solidFill>
                  <a:prstClr val="black"/>
                </a:solidFill>
              </a:rPr>
              <a:t>. </a:t>
            </a:r>
            <a:r>
              <a:rPr lang="en-US" i="1" dirty="0" err="1">
                <a:solidFill>
                  <a:prstClr val="black"/>
                </a:solidFill>
              </a:rPr>
              <a:t>Astropart</a:t>
            </a:r>
            <a:r>
              <a:rPr lang="en-US" i="1" dirty="0">
                <a:solidFill>
                  <a:prstClr val="black"/>
                </a:solidFill>
              </a:rPr>
              <a:t>. Phys</a:t>
            </a:r>
            <a:r>
              <a:rPr lang="en-US" dirty="0">
                <a:solidFill>
                  <a:prstClr val="black"/>
                </a:solidFill>
              </a:rPr>
              <a:t>., 2011.08 (2011): 010.</a:t>
            </a:r>
          </a:p>
          <a:p>
            <a:r>
              <a:rPr lang="en-US" dirty="0">
                <a:solidFill>
                  <a:prstClr val="black"/>
                </a:solidFill>
              </a:rPr>
              <a:t>[11]Pullen, A. R., et al., </a:t>
            </a:r>
            <a:r>
              <a:rPr lang="fr-FR" i="1" dirty="0">
                <a:solidFill>
                  <a:prstClr val="black"/>
                </a:solidFill>
              </a:rPr>
              <a:t>Mon. Notices Royal </a:t>
            </a:r>
            <a:r>
              <a:rPr lang="fr-FR" i="1" dirty="0" err="1">
                <a:solidFill>
                  <a:prstClr val="black"/>
                </a:solidFill>
              </a:rPr>
              <a:t>Astron</a:t>
            </a:r>
            <a:r>
              <a:rPr lang="fr-FR" i="1" dirty="0">
                <a:solidFill>
                  <a:prstClr val="black"/>
                </a:solidFill>
              </a:rPr>
              <a:t>. Soc.,</a:t>
            </a:r>
            <a:r>
              <a:rPr lang="en-US" dirty="0">
                <a:solidFill>
                  <a:prstClr val="black"/>
                </a:solidFill>
              </a:rPr>
              <a:t> 478.2 (2018): </a:t>
            </a:r>
          </a:p>
          <a:p>
            <a:r>
              <a:rPr lang="en-US" dirty="0">
                <a:solidFill>
                  <a:prstClr val="black"/>
                </a:solidFill>
              </a:rPr>
              <a:t>1911-1924.</a:t>
            </a:r>
          </a:p>
          <a:p>
            <a:r>
              <a:rPr lang="en-US" dirty="0">
                <a:solidFill>
                  <a:prstClr val="black"/>
                </a:solidFill>
              </a:rPr>
              <a:t>[12] Padmanabhan, H., </a:t>
            </a:r>
            <a:r>
              <a:rPr lang="en-US" i="1" dirty="0" err="1">
                <a:solidFill>
                  <a:prstClr val="black"/>
                </a:solidFill>
              </a:rPr>
              <a:t>arXiv</a:t>
            </a:r>
            <a:r>
              <a:rPr lang="en-US" i="1" dirty="0">
                <a:solidFill>
                  <a:prstClr val="black"/>
                </a:solidFill>
              </a:rPr>
              <a:t> preprint arXiv:1811.01968</a:t>
            </a:r>
            <a:r>
              <a:rPr lang="en-US" dirty="0">
                <a:solidFill>
                  <a:prstClr val="black"/>
                </a:solidFill>
              </a:rPr>
              <a:t> (2018).</a:t>
            </a:r>
          </a:p>
          <a:p>
            <a:r>
              <a:rPr lang="en-US" dirty="0">
                <a:solidFill>
                  <a:prstClr val="black"/>
                </a:solidFill>
              </a:rPr>
              <a:t>[13] Y. Gong, et al., </a:t>
            </a:r>
            <a:r>
              <a:rPr lang="en-US" i="1" dirty="0" err="1">
                <a:solidFill>
                  <a:prstClr val="black"/>
                </a:solidFill>
              </a:rPr>
              <a:t>Astrophys</a:t>
            </a:r>
            <a:r>
              <a:rPr lang="en-US" i="1" dirty="0">
                <a:solidFill>
                  <a:prstClr val="black"/>
                </a:solidFill>
              </a:rPr>
              <a:t>. J</a:t>
            </a:r>
            <a:r>
              <a:rPr lang="en-US" dirty="0">
                <a:solidFill>
                  <a:prstClr val="black"/>
                </a:solidFill>
              </a:rPr>
              <a:t>, 745:49 (2012).</a:t>
            </a:r>
          </a:p>
          <a:p>
            <a:r>
              <a:rPr lang="en-US" dirty="0">
                <a:solidFill>
                  <a:prstClr val="black"/>
                </a:solidFill>
              </a:rPr>
              <a:t>[14] M. Silva, et al., </a:t>
            </a:r>
            <a:r>
              <a:rPr lang="en-US" i="1" dirty="0" err="1">
                <a:solidFill>
                  <a:prstClr val="black"/>
                </a:solidFill>
              </a:rPr>
              <a:t>Astrophys</a:t>
            </a:r>
            <a:r>
              <a:rPr lang="en-US" i="1" dirty="0">
                <a:solidFill>
                  <a:prstClr val="black"/>
                </a:solidFill>
              </a:rPr>
              <a:t>. J</a:t>
            </a:r>
            <a:r>
              <a:rPr lang="en-US" dirty="0">
                <a:solidFill>
                  <a:prstClr val="black"/>
                </a:solidFill>
              </a:rPr>
              <a:t>, 806:209 (2015). </a:t>
            </a:r>
          </a:p>
          <a:p>
            <a:r>
              <a:rPr lang="en-US" dirty="0">
                <a:solidFill>
                  <a:prstClr val="black"/>
                </a:solidFill>
              </a:rPr>
              <a:t>[15] Yue, B., et al., </a:t>
            </a:r>
            <a:r>
              <a:rPr lang="fr-FR" i="1" dirty="0">
                <a:solidFill>
                  <a:prstClr val="black"/>
                </a:solidFill>
              </a:rPr>
              <a:t>Mon. Notices Royal </a:t>
            </a:r>
            <a:r>
              <a:rPr lang="fr-FR" i="1" dirty="0" err="1">
                <a:solidFill>
                  <a:prstClr val="black"/>
                </a:solidFill>
              </a:rPr>
              <a:t>Astron</a:t>
            </a:r>
            <a:r>
              <a:rPr lang="fr-FR" i="1" dirty="0">
                <a:solidFill>
                  <a:prstClr val="black"/>
                </a:solidFill>
              </a:rPr>
              <a:t>. Soc</a:t>
            </a:r>
            <a:r>
              <a:rPr lang="fr-FR" dirty="0">
                <a:solidFill>
                  <a:prstClr val="black"/>
                </a:solidFill>
              </a:rPr>
              <a:t>, </a:t>
            </a:r>
            <a:r>
              <a:rPr lang="en-US" dirty="0">
                <a:solidFill>
                  <a:prstClr val="black"/>
                </a:solidFill>
              </a:rPr>
              <a:t>450.4 (2015): 3829-39.</a:t>
            </a:r>
          </a:p>
          <a:p>
            <a:r>
              <a:rPr lang="en-US" dirty="0">
                <a:solidFill>
                  <a:prstClr val="black"/>
                </a:solidFill>
              </a:rPr>
              <a:t>[16] Li, Tony Y., et al., </a:t>
            </a:r>
            <a:r>
              <a:rPr lang="en-US" i="1" dirty="0" err="1">
                <a:solidFill>
                  <a:prstClr val="black"/>
                </a:solidFill>
              </a:rPr>
              <a:t>Astrophys</a:t>
            </a:r>
            <a:r>
              <a:rPr lang="en-US" i="1" dirty="0">
                <a:solidFill>
                  <a:prstClr val="black"/>
                </a:solidFill>
              </a:rPr>
              <a:t>. J</a:t>
            </a:r>
            <a:r>
              <a:rPr lang="en-US" dirty="0">
                <a:solidFill>
                  <a:prstClr val="black"/>
                </a:solidFill>
              </a:rPr>
              <a:t>, 817.2 (2016): 169.</a:t>
            </a:r>
          </a:p>
          <a:p>
            <a:r>
              <a:rPr lang="en-US" dirty="0">
                <a:solidFill>
                  <a:prstClr val="black"/>
                </a:solidFill>
              </a:rPr>
              <a:t>[17] </a:t>
            </a:r>
            <a:r>
              <a:rPr lang="en-US" dirty="0" err="1">
                <a:solidFill>
                  <a:prstClr val="black"/>
                </a:solidFill>
              </a:rPr>
              <a:t>Gandilo</a:t>
            </a:r>
            <a:r>
              <a:rPr lang="en-US" dirty="0">
                <a:solidFill>
                  <a:prstClr val="black"/>
                </a:solidFill>
              </a:rPr>
              <a:t>, Natalie N., et al., Millimeter, Submillimeter, and Far-Infrared Detectors and Instrumentation for Astronomy VIII, ( 2016).</a:t>
            </a:r>
            <a:endParaRPr lang="en-US" sz="1201" dirty="0">
              <a:solidFill>
                <a:prstClr val="black"/>
              </a:solidFill>
            </a:endParaRPr>
          </a:p>
          <a:p>
            <a:endParaRPr lang="en-US" sz="1201" dirty="0"/>
          </a:p>
        </p:txBody>
      </p:sp>
      <p:pic>
        <p:nvPicPr>
          <p:cNvPr id="28" name="Picture 26" descr="Related image">
            <a:extLst>
              <a:ext uri="{FF2B5EF4-FFF2-40B4-BE49-F238E27FC236}">
                <a16:creationId xmlns:a16="http://schemas.microsoft.com/office/drawing/2014/main" id="{7E6A0E71-4D0C-413A-84F7-797731F90F5C}"/>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4568" t="20627" r="11112" b="14921"/>
          <a:stretch/>
        </p:blipFill>
        <p:spPr bwMode="auto">
          <a:xfrm>
            <a:off x="41663082" y="161773"/>
            <a:ext cx="1008184" cy="51581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4" descr="Image result for nyu logo transparent">
            <a:extLst>
              <a:ext uri="{FF2B5EF4-FFF2-40B4-BE49-F238E27FC236}">
                <a16:creationId xmlns:a16="http://schemas.microsoft.com/office/drawing/2014/main" id="{7C895D94-3F19-445C-9E5F-F50A890666A5}"/>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5838" r="16103" b="2061"/>
          <a:stretch/>
        </p:blipFill>
        <p:spPr bwMode="auto">
          <a:xfrm>
            <a:off x="39318209" y="36429"/>
            <a:ext cx="728962" cy="104899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Image result for UMD logo">
            <a:extLst>
              <a:ext uri="{FF2B5EF4-FFF2-40B4-BE49-F238E27FC236}">
                <a16:creationId xmlns:a16="http://schemas.microsoft.com/office/drawing/2014/main" id="{64772C8D-DD82-4351-A8F8-B89BB75F64E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260922" y="68107"/>
            <a:ext cx="997334" cy="98330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ty of Wisconsin–Madison">
            <a:extLst>
              <a:ext uri="{FF2B5EF4-FFF2-40B4-BE49-F238E27FC236}">
                <a16:creationId xmlns:a16="http://schemas.microsoft.com/office/drawing/2014/main" id="{43A3F25B-5E90-47B4-9796-535C084A6FA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332217" y="810418"/>
            <a:ext cx="1508417" cy="51593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2EDCAFD8-1267-427C-B90B-62458B2A5BF7}"/>
              </a:ext>
            </a:extLst>
          </p:cNvPr>
          <p:cNvPicPr>
            <a:picLocks noChangeAspect="1"/>
          </p:cNvPicPr>
          <p:nvPr/>
        </p:nvPicPr>
        <p:blipFill>
          <a:blip r:embed="rId15"/>
          <a:stretch>
            <a:fillRect/>
          </a:stretch>
        </p:blipFill>
        <p:spPr>
          <a:xfrm>
            <a:off x="40896116" y="1607413"/>
            <a:ext cx="1008082" cy="764461"/>
          </a:xfrm>
          <a:prstGeom prst="rect">
            <a:avLst/>
          </a:prstGeom>
        </p:spPr>
      </p:pic>
      <p:pic>
        <p:nvPicPr>
          <p:cNvPr id="39" name="Picture 2" descr="University of Chicago - Wikipedia">
            <a:extLst>
              <a:ext uri="{FF2B5EF4-FFF2-40B4-BE49-F238E27FC236}">
                <a16:creationId xmlns:a16="http://schemas.microsoft.com/office/drawing/2014/main" id="{96D4869A-FED0-494A-82F6-5AA0EA75203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038583" y="1490532"/>
            <a:ext cx="776615" cy="98565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a:extLst>
              <a:ext uri="{FF2B5EF4-FFF2-40B4-BE49-F238E27FC236}">
                <a16:creationId xmlns:a16="http://schemas.microsoft.com/office/drawing/2014/main" id="{FA558D4D-FCC5-44D7-869B-AE7E967EA0BE}"/>
              </a:ext>
            </a:extLst>
          </p:cNvPr>
          <p:cNvPicPr>
            <a:picLocks noChangeAspect="1"/>
          </p:cNvPicPr>
          <p:nvPr/>
        </p:nvPicPr>
        <p:blipFill>
          <a:blip r:embed="rId17"/>
          <a:stretch>
            <a:fillRect/>
          </a:stretch>
        </p:blipFill>
        <p:spPr>
          <a:xfrm>
            <a:off x="12161057" y="25826415"/>
            <a:ext cx="4145858" cy="4056396"/>
          </a:xfrm>
          <a:prstGeom prst="rect">
            <a:avLst/>
          </a:prstGeom>
        </p:spPr>
      </p:pic>
      <p:pic>
        <p:nvPicPr>
          <p:cNvPr id="91" name="Picture 90">
            <a:extLst>
              <a:ext uri="{FF2B5EF4-FFF2-40B4-BE49-F238E27FC236}">
                <a16:creationId xmlns:a16="http://schemas.microsoft.com/office/drawing/2014/main" id="{FA77386C-3BDE-4E2A-9C0F-FD2014926F42}"/>
              </a:ext>
            </a:extLst>
          </p:cNvPr>
          <p:cNvPicPr>
            <a:picLocks noChangeAspect="1"/>
          </p:cNvPicPr>
          <p:nvPr/>
        </p:nvPicPr>
        <p:blipFill>
          <a:blip r:embed="rId18"/>
          <a:stretch>
            <a:fillRect/>
          </a:stretch>
        </p:blipFill>
        <p:spPr>
          <a:xfrm>
            <a:off x="12620963" y="21454791"/>
            <a:ext cx="3937946" cy="4055147"/>
          </a:xfrm>
          <a:prstGeom prst="rect">
            <a:avLst/>
          </a:prstGeom>
        </p:spPr>
      </p:pic>
      <p:sp>
        <p:nvSpPr>
          <p:cNvPr id="102" name="TextBox 101">
            <a:extLst>
              <a:ext uri="{FF2B5EF4-FFF2-40B4-BE49-F238E27FC236}">
                <a16:creationId xmlns:a16="http://schemas.microsoft.com/office/drawing/2014/main" id="{23E402AA-08BA-40BF-A31B-EAAF8494C3DC}"/>
              </a:ext>
            </a:extLst>
          </p:cNvPr>
          <p:cNvSpPr txBox="1"/>
          <p:nvPr/>
        </p:nvSpPr>
        <p:spPr>
          <a:xfrm>
            <a:off x="30659727" y="6747930"/>
            <a:ext cx="7947303" cy="1255728"/>
          </a:xfrm>
          <a:prstGeom prst="rect">
            <a:avLst/>
          </a:prstGeom>
          <a:noFill/>
        </p:spPr>
        <p:txBody>
          <a:bodyPr wrap="square">
            <a:spAutoFit/>
          </a:bodyPr>
          <a:lstStyle/>
          <a:p>
            <a:pPr marL="457200" marR="0" lvl="0" indent="-330200" algn="l" rtl="0">
              <a:lnSpc>
                <a:spcPct val="90000"/>
              </a:lnSpc>
              <a:spcBef>
                <a:spcPts val="400"/>
              </a:spcBef>
              <a:spcAft>
                <a:spcPts val="0"/>
              </a:spcAft>
              <a:buClr>
                <a:schemeClr val="dk1"/>
              </a:buClr>
              <a:buSzPts val="1600"/>
              <a:buFont typeface="Arial"/>
              <a:buChar char="■"/>
            </a:pPr>
            <a:r>
              <a:rPr lang="en-US" sz="2800" b="1" i="0" dirty="0">
                <a:solidFill>
                  <a:schemeClr val="dk1"/>
                </a:solidFill>
                <a:ea typeface="Arial Narrow"/>
                <a:cs typeface="Arial Narrow"/>
                <a:sym typeface="Arial Narrow"/>
              </a:rPr>
              <a:t>Conventional flight</a:t>
            </a:r>
            <a:r>
              <a:rPr lang="en-US" sz="2800" b="0" i="0" dirty="0">
                <a:solidFill>
                  <a:schemeClr val="dk1"/>
                </a:solidFill>
                <a:ea typeface="Arial Narrow"/>
                <a:cs typeface="Arial Narrow"/>
                <a:sym typeface="Arial Narrow"/>
              </a:rPr>
              <a:t> from TX or NM: well-matched to BOSS-North region, simple logistics, high recovery rate, regular flight opportunities.</a:t>
            </a:r>
            <a:endParaRPr lang="en-US" sz="2800" dirty="0"/>
          </a:p>
        </p:txBody>
      </p:sp>
      <p:pic>
        <p:nvPicPr>
          <p:cNvPr id="20" name="Picture 19">
            <a:extLst>
              <a:ext uri="{FF2B5EF4-FFF2-40B4-BE49-F238E27FC236}">
                <a16:creationId xmlns:a16="http://schemas.microsoft.com/office/drawing/2014/main" id="{3E32684C-0BC9-46D0-837D-2924413DA1EC}"/>
              </a:ext>
            </a:extLst>
          </p:cNvPr>
          <p:cNvPicPr>
            <a:picLocks noChangeAspect="1"/>
          </p:cNvPicPr>
          <p:nvPr/>
        </p:nvPicPr>
        <p:blipFill>
          <a:blip r:embed="rId19"/>
          <a:stretch>
            <a:fillRect/>
          </a:stretch>
        </p:blipFill>
        <p:spPr>
          <a:xfrm>
            <a:off x="39096518" y="3344776"/>
            <a:ext cx="3396816" cy="3183910"/>
          </a:xfrm>
          <a:prstGeom prst="rect">
            <a:avLst/>
          </a:prstGeom>
        </p:spPr>
      </p:pic>
      <p:pic>
        <p:nvPicPr>
          <p:cNvPr id="32" name="Picture 31">
            <a:extLst>
              <a:ext uri="{FF2B5EF4-FFF2-40B4-BE49-F238E27FC236}">
                <a16:creationId xmlns:a16="http://schemas.microsoft.com/office/drawing/2014/main" id="{03A4F9EC-760B-4AC7-8D35-03CE919B9E8E}"/>
              </a:ext>
            </a:extLst>
          </p:cNvPr>
          <p:cNvPicPr>
            <a:picLocks noChangeAspect="1"/>
          </p:cNvPicPr>
          <p:nvPr/>
        </p:nvPicPr>
        <p:blipFill>
          <a:blip r:embed="rId20"/>
          <a:stretch>
            <a:fillRect/>
          </a:stretch>
        </p:blipFill>
        <p:spPr>
          <a:xfrm>
            <a:off x="212017" y="154123"/>
            <a:ext cx="2229527" cy="2223953"/>
          </a:xfrm>
          <a:prstGeom prst="rect">
            <a:avLst/>
          </a:prstGeom>
        </p:spPr>
      </p:pic>
      <p:pic>
        <p:nvPicPr>
          <p:cNvPr id="24" name="Picture 23">
            <a:extLst>
              <a:ext uri="{FF2B5EF4-FFF2-40B4-BE49-F238E27FC236}">
                <a16:creationId xmlns:a16="http://schemas.microsoft.com/office/drawing/2014/main" id="{71993D04-7ABC-4F35-A360-CA65C175EA7A}"/>
              </a:ext>
            </a:extLst>
          </p:cNvPr>
          <p:cNvPicPr>
            <a:picLocks noChangeAspect="1"/>
          </p:cNvPicPr>
          <p:nvPr/>
        </p:nvPicPr>
        <p:blipFill>
          <a:blip r:embed="rId21"/>
          <a:stretch>
            <a:fillRect/>
          </a:stretch>
        </p:blipFill>
        <p:spPr>
          <a:xfrm>
            <a:off x="25599389" y="16944147"/>
            <a:ext cx="4769629" cy="4029042"/>
          </a:xfrm>
          <a:prstGeom prst="rect">
            <a:avLst/>
          </a:prstGeom>
        </p:spPr>
      </p:pic>
      <p:sp>
        <p:nvSpPr>
          <p:cNvPr id="44" name="TextBox 43">
            <a:extLst>
              <a:ext uri="{FF2B5EF4-FFF2-40B4-BE49-F238E27FC236}">
                <a16:creationId xmlns:a16="http://schemas.microsoft.com/office/drawing/2014/main" id="{FDE7B7CA-7F9D-4183-B1DE-27004D8D59BC}"/>
              </a:ext>
            </a:extLst>
          </p:cNvPr>
          <p:cNvSpPr txBox="1"/>
          <p:nvPr/>
        </p:nvSpPr>
        <p:spPr>
          <a:xfrm>
            <a:off x="14253719" y="17426621"/>
            <a:ext cx="13643973" cy="3693319"/>
          </a:xfrm>
          <a:prstGeom prst="rect">
            <a:avLst/>
          </a:prstGeom>
          <a:noFill/>
        </p:spPr>
        <p:txBody>
          <a:bodyPr wrap="square" rtlCol="0">
            <a:spAutoFit/>
          </a:bodyPr>
          <a:lstStyle/>
          <a:p>
            <a:pPr marL="228600" indent="-228600">
              <a:buFont typeface="Arial" panose="020B0604020202020204" pitchFamily="34" charset="0"/>
              <a:buChar char="•"/>
            </a:pPr>
            <a:r>
              <a:rPr lang="en-US" sz="2800" dirty="0"/>
              <a:t>The telescope employs a 90 cm parabolic primary mirror, 30 cm flat fold mirror, and </a:t>
            </a:r>
          </a:p>
          <a:p>
            <a:r>
              <a:rPr lang="en-US" sz="2800" dirty="0"/>
              <a:t>  10 cm parabolic secondary mirror in an off-axis Gregorian configuration (all aluminum)</a:t>
            </a:r>
            <a:endParaRPr lang="en-US" sz="1000" dirty="0"/>
          </a:p>
          <a:p>
            <a:pPr marL="228600" indent="-228600">
              <a:buFont typeface="Arial" panose="020B0604020202020204" pitchFamily="34" charset="0"/>
              <a:buChar char="•"/>
            </a:pPr>
            <a:r>
              <a:rPr lang="en-US" sz="2800" dirty="0"/>
              <a:t>The F/1.5</a:t>
            </a:r>
            <a:r>
              <a:rPr lang="en-US" sz="2800" dirty="0">
                <a:solidFill>
                  <a:srgbClr val="FF0000"/>
                </a:solidFill>
              </a:rPr>
              <a:t> </a:t>
            </a:r>
            <a:r>
              <a:rPr lang="en-US" sz="2800" dirty="0"/>
              <a:t>reflectors feed a single Si lens through a stop which couples </a:t>
            </a:r>
          </a:p>
          <a:p>
            <a:r>
              <a:rPr lang="en-US" sz="2800" dirty="0"/>
              <a:t>   light onto the on-chip spectrometers.</a:t>
            </a:r>
            <a:endParaRPr lang="en-US" sz="1000" dirty="0"/>
          </a:p>
          <a:p>
            <a:pPr marL="228600" indent="-228600">
              <a:buFont typeface="Arial" panose="020B0604020202020204" pitchFamily="34" charset="0"/>
              <a:buChar char="•"/>
            </a:pPr>
            <a:r>
              <a:rPr lang="en-US" sz="2800" dirty="0"/>
              <a:t>The stop controls illumination of the primary and terminates stray</a:t>
            </a:r>
          </a:p>
          <a:p>
            <a:r>
              <a:rPr lang="en-US" sz="2800" dirty="0"/>
              <a:t>   light onto blackened cold baffles.</a:t>
            </a:r>
            <a:r>
              <a:rPr lang="en-US" sz="2800" dirty="0">
                <a:solidFill>
                  <a:prstClr val="black"/>
                </a:solidFill>
              </a:rPr>
              <a:t> </a:t>
            </a:r>
          </a:p>
          <a:p>
            <a:pPr marL="228600" indent="-228600">
              <a:buFont typeface="Arial" panose="020B0604020202020204" pitchFamily="34" charset="0"/>
              <a:buChar char="•"/>
            </a:pPr>
            <a:r>
              <a:rPr lang="en-US" sz="2800" dirty="0">
                <a:solidFill>
                  <a:prstClr val="black"/>
                </a:solidFill>
              </a:rPr>
              <a:t>Si lenses are anti-reflection coated with metamaterial. </a:t>
            </a:r>
          </a:p>
          <a:p>
            <a:pPr marL="228600" indent="-228600">
              <a:buFont typeface="Arial" panose="020B0604020202020204" pitchFamily="34" charset="0"/>
              <a:buChar char="•"/>
            </a:pPr>
            <a:r>
              <a:rPr lang="en-US" sz="2800" dirty="0">
                <a:solidFill>
                  <a:prstClr val="black"/>
                </a:solidFill>
              </a:rPr>
              <a:t>The superfluid-tight vacuum window is silicon with metamaterial anti-reflective coating. </a:t>
            </a:r>
            <a:endParaRPr lang="en-US" sz="2800" dirty="0"/>
          </a:p>
          <a:p>
            <a:pPr marL="457168" indent="-457168" algn="just">
              <a:buFont typeface="Arial" panose="020B0604020202020204" pitchFamily="34" charset="0"/>
              <a:buChar char="•"/>
            </a:pPr>
            <a:endParaRPr lang="en-US" sz="1000" dirty="0"/>
          </a:p>
        </p:txBody>
      </p:sp>
      <p:pic>
        <p:nvPicPr>
          <p:cNvPr id="42" name="Picture 41">
            <a:extLst>
              <a:ext uri="{FF2B5EF4-FFF2-40B4-BE49-F238E27FC236}">
                <a16:creationId xmlns:a16="http://schemas.microsoft.com/office/drawing/2014/main" id="{F735B734-A4F4-4B78-B549-B9E8D7A8B023}"/>
              </a:ext>
            </a:extLst>
          </p:cNvPr>
          <p:cNvPicPr>
            <a:picLocks noChangeAspect="1"/>
          </p:cNvPicPr>
          <p:nvPr/>
        </p:nvPicPr>
        <p:blipFill>
          <a:blip r:embed="rId22"/>
          <a:stretch>
            <a:fillRect/>
          </a:stretch>
        </p:blipFill>
        <p:spPr>
          <a:xfrm>
            <a:off x="27930865" y="23951463"/>
            <a:ext cx="7326659" cy="2550982"/>
          </a:xfrm>
          <a:prstGeom prst="rect">
            <a:avLst/>
          </a:prstGeom>
        </p:spPr>
      </p:pic>
      <p:sp>
        <p:nvSpPr>
          <p:cNvPr id="2" name="TextBox 1">
            <a:extLst>
              <a:ext uri="{FF2B5EF4-FFF2-40B4-BE49-F238E27FC236}">
                <a16:creationId xmlns:a16="http://schemas.microsoft.com/office/drawing/2014/main" id="{A4B5F272-25BC-4FF2-A8A7-15E776B1F31D}"/>
              </a:ext>
            </a:extLst>
          </p:cNvPr>
          <p:cNvSpPr txBox="1"/>
          <p:nvPr/>
        </p:nvSpPr>
        <p:spPr>
          <a:xfrm>
            <a:off x="31638862" y="25132556"/>
            <a:ext cx="2689860" cy="369332"/>
          </a:xfrm>
          <a:prstGeom prst="rect">
            <a:avLst/>
          </a:prstGeom>
          <a:noFill/>
        </p:spPr>
        <p:txBody>
          <a:bodyPr wrap="square" rtlCol="0">
            <a:spAutoFit/>
          </a:bodyPr>
          <a:lstStyle/>
          <a:p>
            <a:r>
              <a:rPr lang="en-US" dirty="0"/>
              <a:t>This figure is not to scale.</a:t>
            </a:r>
          </a:p>
        </p:txBody>
      </p:sp>
      <p:pic>
        <p:nvPicPr>
          <p:cNvPr id="48" name="Picture 47">
            <a:extLst>
              <a:ext uri="{FF2B5EF4-FFF2-40B4-BE49-F238E27FC236}">
                <a16:creationId xmlns:a16="http://schemas.microsoft.com/office/drawing/2014/main" id="{EA0DC2F3-0258-40AB-AA53-7E7D96E01248}"/>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8404800" y="11021632"/>
            <a:ext cx="4200090" cy="4387768"/>
          </a:xfrm>
          <a:prstGeom prst="rect">
            <a:avLst/>
          </a:prstGeom>
        </p:spPr>
      </p:pic>
      <p:pic>
        <p:nvPicPr>
          <p:cNvPr id="1026" name="Picture 2">
            <a:extLst>
              <a:ext uri="{FF2B5EF4-FFF2-40B4-BE49-F238E27FC236}">
                <a16:creationId xmlns:a16="http://schemas.microsoft.com/office/drawing/2014/main" id="{2AB7EDAE-50B3-43DE-AED8-D8C20611F2A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960723" y="22013493"/>
            <a:ext cx="7280341" cy="2909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0060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2612</Words>
  <Application>Microsoft Office PowerPoint</Application>
  <PresentationFormat>Custom</PresentationFormat>
  <Paragraphs>193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Wingdings</vt:lpstr>
      <vt:lpstr>Office Theme</vt:lpstr>
      <vt:lpstr>The Experiment for Cryogenic Large-aperture Intensity Mapping (EXCLAIM)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Experiment for Cryogenic Large-aperture Intensity Mapping (EXCLAIM)</dc:title>
  <dc:creator>Rahmani, Maryam (GSFC-665.0)[UNIVERSITIES SPACE RESEARCH ASSOCIATION]</dc:creator>
  <cp:lastModifiedBy>Rahmani, Maryam (GSFC-665.0)[NPP POST-DOC CONTRACT]</cp:lastModifiedBy>
  <cp:revision>134</cp:revision>
  <dcterms:created xsi:type="dcterms:W3CDTF">2021-06-22T12:35:26Z</dcterms:created>
  <dcterms:modified xsi:type="dcterms:W3CDTF">2022-03-22T17:39:26Z</dcterms:modified>
</cp:coreProperties>
</file>