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09" r:id="rId5"/>
  </p:sldMasterIdLst>
  <p:notesMasterIdLst>
    <p:notesMasterId r:id="rId36"/>
  </p:notesMasterIdLst>
  <p:sldIdLst>
    <p:sldId id="268" r:id="rId6"/>
    <p:sldId id="816" r:id="rId7"/>
    <p:sldId id="1763" r:id="rId8"/>
    <p:sldId id="970" r:id="rId9"/>
    <p:sldId id="1768" r:id="rId10"/>
    <p:sldId id="1711" r:id="rId11"/>
    <p:sldId id="1769" r:id="rId12"/>
    <p:sldId id="258" r:id="rId13"/>
    <p:sldId id="314" r:id="rId14"/>
    <p:sldId id="1746" r:id="rId15"/>
    <p:sldId id="293" r:id="rId16"/>
    <p:sldId id="263" r:id="rId17"/>
    <p:sldId id="1739" r:id="rId18"/>
    <p:sldId id="1761" r:id="rId19"/>
    <p:sldId id="1765" r:id="rId20"/>
    <p:sldId id="308" r:id="rId21"/>
    <p:sldId id="1764" r:id="rId22"/>
    <p:sldId id="1758" r:id="rId23"/>
    <p:sldId id="1760" r:id="rId24"/>
    <p:sldId id="1766" r:id="rId25"/>
    <p:sldId id="1751" r:id="rId26"/>
    <p:sldId id="1704" r:id="rId27"/>
    <p:sldId id="1715" r:id="rId28"/>
    <p:sldId id="262" r:id="rId29"/>
    <p:sldId id="1705" r:id="rId30"/>
    <p:sldId id="277" r:id="rId31"/>
    <p:sldId id="984" r:id="rId32"/>
    <p:sldId id="257" r:id="rId33"/>
    <p:sldId id="271" r:id="rId34"/>
    <p:sldId id="175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5E76EE-BEC3-421E-8F92-5BC56873DC1B}">
          <p14:sldIdLst>
            <p14:sldId id="268"/>
            <p14:sldId id="816"/>
            <p14:sldId id="1763"/>
            <p14:sldId id="970"/>
            <p14:sldId id="1768"/>
            <p14:sldId id="1711"/>
            <p14:sldId id="1769"/>
            <p14:sldId id="258"/>
            <p14:sldId id="314"/>
            <p14:sldId id="1746"/>
            <p14:sldId id="293"/>
            <p14:sldId id="263"/>
            <p14:sldId id="1739"/>
            <p14:sldId id="1761"/>
            <p14:sldId id="1765"/>
            <p14:sldId id="308"/>
            <p14:sldId id="1764"/>
            <p14:sldId id="1758"/>
            <p14:sldId id="1760"/>
            <p14:sldId id="1766"/>
            <p14:sldId id="1751"/>
            <p14:sldId id="1704"/>
            <p14:sldId id="1715"/>
            <p14:sldId id="262"/>
            <p14:sldId id="1705"/>
            <p14:sldId id="277"/>
            <p14:sldId id="984"/>
            <p14:sldId id="257"/>
            <p14:sldId id="271"/>
            <p14:sldId id="1755"/>
          </p14:sldIdLst>
        </p14:section>
        <p14:section name="Backup" id="{521A1C27-8045-4D08-A18F-41611339155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hnke, Jeanne (GSFC-4230)" initials="B(" lastIdx="15" clrIdx="0">
    <p:extLst>
      <p:ext uri="{19B8F6BF-5375-455C-9EA6-DF929625EA0E}">
        <p15:presenceInfo xmlns:p15="http://schemas.microsoft.com/office/powerpoint/2012/main" userId="S::jbehnke@ndc.nasa.gov::126157cb-e6f7-4c7e-9ef2-e8ee8b6ead48" providerId="AD"/>
      </p:ext>
    </p:extLst>
  </p:cmAuthor>
  <p:cmAuthor id="2" name="Lubkin, Sara H. (GSFC-5860)" initials="LSH(" lastIdx="6" clrIdx="1">
    <p:extLst>
      <p:ext uri="{19B8F6BF-5375-455C-9EA6-DF929625EA0E}">
        <p15:presenceInfo xmlns:p15="http://schemas.microsoft.com/office/powerpoint/2012/main" userId="S::slubkin@ndc.nasa.gov::108b1b7a-714e-49d1-9f0e-b12e02b1cdb9" providerId="AD"/>
      </p:ext>
    </p:extLst>
  </p:cmAuthor>
  <p:cmAuthor id="3" name="Lindsay, Francis (GSFC-5860)" initials="L(" lastIdx="2" clrIdx="2">
    <p:extLst>
      <p:ext uri="{19B8F6BF-5375-455C-9EA6-DF929625EA0E}">
        <p15:presenceInfo xmlns:p15="http://schemas.microsoft.com/office/powerpoint/2012/main" userId="S::flindsay@ndc.nasa.gov::1776c6b2-8c24-4c4a-8e5e-cc67898a83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D6FF"/>
    <a:srgbClr val="FFFF00"/>
    <a:srgbClr val="A9D18E"/>
    <a:srgbClr val="FFC000"/>
    <a:srgbClr val="A6A6A6"/>
    <a:srgbClr val="B0C3E6"/>
    <a:srgbClr val="C19C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2A79B-B502-434B-A622-3026DBB44DAF}" v="66" dt="2022-03-07T14:06:33.0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29" autoAdjust="0"/>
  </p:normalViewPr>
  <p:slideViewPr>
    <p:cSldViewPr snapToGrid="0">
      <p:cViewPr varScale="1">
        <p:scale>
          <a:sx n="54" d="100"/>
          <a:sy n="54" d="100"/>
        </p:scale>
        <p:origin x="105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01T19:50:16.958" idx="7">
    <p:pos x="10" y="10"/>
    <p:text>MIght need to move this one closer to the map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3-01T20:04:22.426" idx="15">
    <p:pos x="10" y="10"/>
    <p:text>I cut some things out.  But maybe we don't need this one either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82782D-5DBB-42C8-B5ED-23729C9D02EF}"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n-US"/>
        </a:p>
      </dgm:t>
    </dgm:pt>
    <dgm:pt modelId="{41BE369A-37D4-4E5B-8D1B-EA6FA225DE8F}">
      <dgm:prSet/>
      <dgm:spPr>
        <a:solidFill>
          <a:schemeClr val="accent2">
            <a:lumMod val="60000"/>
            <a:lumOff val="40000"/>
          </a:schemeClr>
        </a:solidFill>
      </dgm:spPr>
      <dgm:t>
        <a:bodyPr/>
        <a:lstStyle/>
        <a:p>
          <a:r>
            <a:rPr lang="en-US" b="1"/>
            <a:t>Discipline matters </a:t>
          </a:r>
          <a:r>
            <a:rPr lang="en-US"/>
            <a:t>to the science team AND the science user community AND applications community.</a:t>
          </a:r>
        </a:p>
      </dgm:t>
    </dgm:pt>
    <dgm:pt modelId="{674DB8C3-46DA-4290-8318-EA10A40E4DD9}" type="parTrans" cxnId="{34BA388B-A21D-4260-B721-3D53AEAD8AEB}">
      <dgm:prSet/>
      <dgm:spPr/>
      <dgm:t>
        <a:bodyPr/>
        <a:lstStyle/>
        <a:p>
          <a:endParaRPr lang="en-US" sz="1400">
            <a:solidFill>
              <a:schemeClr val="tx1">
                <a:lumMod val="95000"/>
                <a:lumOff val="5000"/>
              </a:schemeClr>
            </a:solidFill>
          </a:endParaRPr>
        </a:p>
      </dgm:t>
    </dgm:pt>
    <dgm:pt modelId="{F4D23660-E85C-4306-88C1-4E0AD4D65A35}" type="sibTrans" cxnId="{34BA388B-A21D-4260-B721-3D53AEAD8AEB}">
      <dgm:prSet/>
      <dgm:spPr/>
      <dgm:t>
        <a:bodyPr/>
        <a:lstStyle/>
        <a:p>
          <a:endParaRPr lang="en-US">
            <a:solidFill>
              <a:schemeClr val="tx1">
                <a:lumMod val="95000"/>
                <a:lumOff val="5000"/>
              </a:schemeClr>
            </a:solidFill>
          </a:endParaRPr>
        </a:p>
      </dgm:t>
    </dgm:pt>
    <dgm:pt modelId="{60DFA990-3040-443C-A59B-3B37057B5AF8}">
      <dgm:prSet/>
      <dgm:spPr>
        <a:solidFill>
          <a:schemeClr val="bg1">
            <a:lumMod val="75000"/>
          </a:schemeClr>
        </a:solidFill>
      </dgm:spPr>
      <dgm:t>
        <a:bodyPr/>
        <a:lstStyle/>
        <a:p>
          <a:r>
            <a:rPr lang="en-US" b="1" dirty="0"/>
            <a:t>Discipline affects how data is used</a:t>
          </a:r>
          <a:r>
            <a:rPr lang="en-US" dirty="0"/>
            <a:t>. Each discipline has unique data format and access needs .</a:t>
          </a:r>
        </a:p>
      </dgm:t>
    </dgm:pt>
    <dgm:pt modelId="{53BA360E-B03C-4E97-8E2B-FF4728EFCF5A}" type="parTrans" cxnId="{A6F674BA-8E18-4645-972A-280284F0543F}">
      <dgm:prSet/>
      <dgm:spPr/>
      <dgm:t>
        <a:bodyPr/>
        <a:lstStyle/>
        <a:p>
          <a:endParaRPr lang="en-US" sz="1400">
            <a:solidFill>
              <a:schemeClr val="tx1">
                <a:lumMod val="95000"/>
                <a:lumOff val="5000"/>
              </a:schemeClr>
            </a:solidFill>
          </a:endParaRPr>
        </a:p>
      </dgm:t>
    </dgm:pt>
    <dgm:pt modelId="{F1C8B54A-B189-437E-9CD3-10C09746B4C6}" type="sibTrans" cxnId="{A6F674BA-8E18-4645-972A-280284F0543F}">
      <dgm:prSet/>
      <dgm:spPr/>
      <dgm:t>
        <a:bodyPr/>
        <a:lstStyle/>
        <a:p>
          <a:endParaRPr lang="en-US">
            <a:solidFill>
              <a:schemeClr val="tx1">
                <a:lumMod val="95000"/>
                <a:lumOff val="5000"/>
              </a:schemeClr>
            </a:solidFill>
          </a:endParaRPr>
        </a:p>
      </dgm:t>
    </dgm:pt>
    <dgm:pt modelId="{C6268648-34FD-4AEC-B951-792D0347A31C}">
      <dgm:prSet/>
      <dgm:spPr>
        <a:solidFill>
          <a:schemeClr val="accent4">
            <a:lumMod val="40000"/>
            <a:lumOff val="60000"/>
          </a:schemeClr>
        </a:solidFill>
      </dgm:spPr>
      <dgm:t>
        <a:bodyPr/>
        <a:lstStyle/>
        <a:p>
          <a:r>
            <a:rPr lang="en-US" b="1"/>
            <a:t>DAACs connect users to data. </a:t>
          </a:r>
          <a:r>
            <a:rPr lang="en-US"/>
            <a:t>DAACs understand their user communities’ data needs and are experts on the tools and services to required to promote use of NASA data.  Determination of metadata, understanding the use of data and formats for a discipline community.</a:t>
          </a:r>
        </a:p>
      </dgm:t>
    </dgm:pt>
    <dgm:pt modelId="{32CB1F7E-2C60-439E-8E60-DE393E9A1BCD}" type="parTrans" cxnId="{26900B22-51D0-470B-AD6C-0C3CBB28A6FE}">
      <dgm:prSet/>
      <dgm:spPr/>
      <dgm:t>
        <a:bodyPr/>
        <a:lstStyle/>
        <a:p>
          <a:endParaRPr lang="en-US" sz="1400">
            <a:solidFill>
              <a:schemeClr val="tx1">
                <a:lumMod val="95000"/>
                <a:lumOff val="5000"/>
              </a:schemeClr>
            </a:solidFill>
          </a:endParaRPr>
        </a:p>
      </dgm:t>
    </dgm:pt>
    <dgm:pt modelId="{0413046B-253E-473A-AC60-9728E2AE2318}" type="sibTrans" cxnId="{26900B22-51D0-470B-AD6C-0C3CBB28A6FE}">
      <dgm:prSet/>
      <dgm:spPr/>
      <dgm:t>
        <a:bodyPr/>
        <a:lstStyle/>
        <a:p>
          <a:endParaRPr lang="en-US">
            <a:solidFill>
              <a:schemeClr val="tx1">
                <a:lumMod val="95000"/>
                <a:lumOff val="5000"/>
              </a:schemeClr>
            </a:solidFill>
          </a:endParaRPr>
        </a:p>
      </dgm:t>
    </dgm:pt>
    <dgm:pt modelId="{D250D20E-0E30-44AF-A80C-46D18A3D76FD}">
      <dgm:prSet/>
      <dgm:spPr>
        <a:solidFill>
          <a:schemeClr val="accent1">
            <a:lumMod val="60000"/>
            <a:lumOff val="40000"/>
          </a:schemeClr>
        </a:solidFill>
      </dgm:spPr>
      <dgm:t>
        <a:bodyPr/>
        <a:lstStyle/>
        <a:p>
          <a:r>
            <a:rPr lang="en-US"/>
            <a:t>This </a:t>
          </a:r>
          <a:r>
            <a:rPr lang="en-US" b="1"/>
            <a:t>expertise </a:t>
          </a:r>
          <a:r>
            <a:rPr lang="en-US"/>
            <a:t>builds on years of DAAC experience working with science teams and managing data for discipline communities.</a:t>
          </a:r>
        </a:p>
      </dgm:t>
    </dgm:pt>
    <dgm:pt modelId="{274D120B-3BFA-44B5-B221-9DFCC301E73B}" type="parTrans" cxnId="{F3D5AF9E-38E4-45F5-BFE5-EA0775F206CE}">
      <dgm:prSet/>
      <dgm:spPr/>
      <dgm:t>
        <a:bodyPr/>
        <a:lstStyle/>
        <a:p>
          <a:endParaRPr lang="en-US" sz="1400">
            <a:solidFill>
              <a:schemeClr val="tx1">
                <a:lumMod val="95000"/>
                <a:lumOff val="5000"/>
              </a:schemeClr>
            </a:solidFill>
          </a:endParaRPr>
        </a:p>
      </dgm:t>
    </dgm:pt>
    <dgm:pt modelId="{BA840E2E-28DB-4B03-9785-8622B3C8BFC7}" type="sibTrans" cxnId="{F3D5AF9E-38E4-45F5-BFE5-EA0775F206CE}">
      <dgm:prSet/>
      <dgm:spPr/>
      <dgm:t>
        <a:bodyPr/>
        <a:lstStyle/>
        <a:p>
          <a:endParaRPr lang="en-US">
            <a:solidFill>
              <a:schemeClr val="tx1">
                <a:lumMod val="95000"/>
                <a:lumOff val="5000"/>
              </a:schemeClr>
            </a:solidFill>
          </a:endParaRPr>
        </a:p>
      </dgm:t>
    </dgm:pt>
    <dgm:pt modelId="{B3E8979F-28A6-4F05-850A-DD5D9C57562F}">
      <dgm:prSet/>
      <dgm:spPr>
        <a:solidFill>
          <a:schemeClr val="accent6">
            <a:lumMod val="60000"/>
            <a:lumOff val="40000"/>
          </a:schemeClr>
        </a:solidFill>
      </dgm:spPr>
      <dgm:t>
        <a:bodyPr/>
        <a:lstStyle/>
        <a:p>
          <a:r>
            <a:rPr lang="en-US"/>
            <a:t>Each DAAC is aligned with an ESD Program scientist. DAAC help ESD Program scientists build their collections, address science topics, and serve as a link to the community.</a:t>
          </a:r>
        </a:p>
      </dgm:t>
    </dgm:pt>
    <dgm:pt modelId="{5271C88E-1553-4E93-A277-3BF92FDA79F1}" type="parTrans" cxnId="{D5260F87-2984-4B02-95BB-46C84A020E67}">
      <dgm:prSet/>
      <dgm:spPr/>
      <dgm:t>
        <a:bodyPr/>
        <a:lstStyle/>
        <a:p>
          <a:endParaRPr lang="en-US" sz="1400">
            <a:solidFill>
              <a:schemeClr val="tx1">
                <a:lumMod val="95000"/>
                <a:lumOff val="5000"/>
              </a:schemeClr>
            </a:solidFill>
          </a:endParaRPr>
        </a:p>
      </dgm:t>
    </dgm:pt>
    <dgm:pt modelId="{A615ABF6-1B99-4C31-8A3D-58194FA3F770}" type="sibTrans" cxnId="{D5260F87-2984-4B02-95BB-46C84A020E67}">
      <dgm:prSet/>
      <dgm:spPr/>
      <dgm:t>
        <a:bodyPr/>
        <a:lstStyle/>
        <a:p>
          <a:endParaRPr lang="en-US">
            <a:solidFill>
              <a:schemeClr val="tx1">
                <a:lumMod val="95000"/>
                <a:lumOff val="5000"/>
              </a:schemeClr>
            </a:solidFill>
          </a:endParaRPr>
        </a:p>
      </dgm:t>
    </dgm:pt>
    <dgm:pt modelId="{DA4B5989-F06A-4ACE-993E-A1BD4EF5DC1C}">
      <dgm:prSet/>
      <dgm:spPr>
        <a:solidFill>
          <a:schemeClr val="accent2">
            <a:lumMod val="60000"/>
            <a:lumOff val="40000"/>
          </a:schemeClr>
        </a:solidFill>
      </dgm:spPr>
      <dgm:t>
        <a:bodyPr/>
        <a:lstStyle/>
        <a:p>
          <a:r>
            <a:rPr lang="en-US" dirty="0"/>
            <a:t>DAACs have </a:t>
          </a:r>
          <a:r>
            <a:rPr lang="en-US" b="1" dirty="0"/>
            <a:t>active User Working Groups </a:t>
          </a:r>
          <a:r>
            <a:rPr lang="en-US" dirty="0"/>
            <a:t>that are representatives of their disciplines to advise on how to improve NASA’s data resources for the community.  Over 20 years, these groups have contributed to solid improvements in the NASA services and collections.</a:t>
          </a:r>
        </a:p>
      </dgm:t>
    </dgm:pt>
    <dgm:pt modelId="{0E2FE73F-7690-4E72-9D07-8B14157F4793}" type="parTrans" cxnId="{4F867997-E165-4EE2-906E-36DB9182CAE2}">
      <dgm:prSet/>
      <dgm:spPr/>
      <dgm:t>
        <a:bodyPr/>
        <a:lstStyle/>
        <a:p>
          <a:endParaRPr lang="en-US" sz="1400">
            <a:solidFill>
              <a:schemeClr val="tx1">
                <a:lumMod val="95000"/>
                <a:lumOff val="5000"/>
              </a:schemeClr>
            </a:solidFill>
          </a:endParaRPr>
        </a:p>
      </dgm:t>
    </dgm:pt>
    <dgm:pt modelId="{FC9EE79D-39F3-44B1-B8F1-FD84B6876BD0}" type="sibTrans" cxnId="{4F867997-E165-4EE2-906E-36DB9182CAE2}">
      <dgm:prSet/>
      <dgm:spPr/>
      <dgm:t>
        <a:bodyPr/>
        <a:lstStyle/>
        <a:p>
          <a:endParaRPr lang="en-US">
            <a:solidFill>
              <a:schemeClr val="tx1">
                <a:lumMod val="95000"/>
                <a:lumOff val="5000"/>
              </a:schemeClr>
            </a:solidFill>
          </a:endParaRPr>
        </a:p>
      </dgm:t>
    </dgm:pt>
    <dgm:pt modelId="{7EF0F81A-D48F-4AA3-98C7-BC3312CDB08A}" type="pres">
      <dgm:prSet presAssocID="{DB82782D-5DBB-42C8-B5ED-23729C9D02EF}" presName="diagram" presStyleCnt="0">
        <dgm:presLayoutVars>
          <dgm:dir/>
          <dgm:resizeHandles val="exact"/>
        </dgm:presLayoutVars>
      </dgm:prSet>
      <dgm:spPr/>
    </dgm:pt>
    <dgm:pt modelId="{25C2C534-B895-476A-B309-30339356B2C0}" type="pres">
      <dgm:prSet presAssocID="{41BE369A-37D4-4E5B-8D1B-EA6FA225DE8F}" presName="node" presStyleLbl="node1" presStyleIdx="0" presStyleCnt="6">
        <dgm:presLayoutVars>
          <dgm:bulletEnabled val="1"/>
        </dgm:presLayoutVars>
      </dgm:prSet>
      <dgm:spPr/>
    </dgm:pt>
    <dgm:pt modelId="{A18865B4-00B1-400E-A37A-1733206A6AA4}" type="pres">
      <dgm:prSet presAssocID="{F4D23660-E85C-4306-88C1-4E0AD4D65A35}" presName="sibTrans" presStyleCnt="0"/>
      <dgm:spPr/>
    </dgm:pt>
    <dgm:pt modelId="{CC4B0DFF-30EB-4C02-9010-395DBE0AD963}" type="pres">
      <dgm:prSet presAssocID="{60DFA990-3040-443C-A59B-3B37057B5AF8}" presName="node" presStyleLbl="node1" presStyleIdx="1" presStyleCnt="6">
        <dgm:presLayoutVars>
          <dgm:bulletEnabled val="1"/>
        </dgm:presLayoutVars>
      </dgm:prSet>
      <dgm:spPr/>
    </dgm:pt>
    <dgm:pt modelId="{ED2CF6FC-47FD-4EE1-88EB-155DD2F57138}" type="pres">
      <dgm:prSet presAssocID="{F1C8B54A-B189-437E-9CD3-10C09746B4C6}" presName="sibTrans" presStyleCnt="0"/>
      <dgm:spPr/>
    </dgm:pt>
    <dgm:pt modelId="{FBAA9970-8EAE-4CD5-896B-AC8CD9BC5ACC}" type="pres">
      <dgm:prSet presAssocID="{C6268648-34FD-4AEC-B951-792D0347A31C}" presName="node" presStyleLbl="node1" presStyleIdx="2" presStyleCnt="6">
        <dgm:presLayoutVars>
          <dgm:bulletEnabled val="1"/>
        </dgm:presLayoutVars>
      </dgm:prSet>
      <dgm:spPr/>
    </dgm:pt>
    <dgm:pt modelId="{460C534E-519E-42CA-B351-CE5A427AC7FF}" type="pres">
      <dgm:prSet presAssocID="{0413046B-253E-473A-AC60-9728E2AE2318}" presName="sibTrans" presStyleCnt="0"/>
      <dgm:spPr/>
    </dgm:pt>
    <dgm:pt modelId="{2223E097-3D32-4026-829F-ECD1F106BC13}" type="pres">
      <dgm:prSet presAssocID="{D250D20E-0E30-44AF-A80C-46D18A3D76FD}" presName="node" presStyleLbl="node1" presStyleIdx="3" presStyleCnt="6">
        <dgm:presLayoutVars>
          <dgm:bulletEnabled val="1"/>
        </dgm:presLayoutVars>
      </dgm:prSet>
      <dgm:spPr/>
    </dgm:pt>
    <dgm:pt modelId="{4892AFB2-252F-4405-B9D1-8D9646F97D1C}" type="pres">
      <dgm:prSet presAssocID="{BA840E2E-28DB-4B03-9785-8622B3C8BFC7}" presName="sibTrans" presStyleCnt="0"/>
      <dgm:spPr/>
    </dgm:pt>
    <dgm:pt modelId="{46FC7DAB-1330-43B2-AF4F-8039CE6C6D52}" type="pres">
      <dgm:prSet presAssocID="{B3E8979F-28A6-4F05-850A-DD5D9C57562F}" presName="node" presStyleLbl="node1" presStyleIdx="4" presStyleCnt="6">
        <dgm:presLayoutVars>
          <dgm:bulletEnabled val="1"/>
        </dgm:presLayoutVars>
      </dgm:prSet>
      <dgm:spPr/>
    </dgm:pt>
    <dgm:pt modelId="{355DD8F9-4222-4226-AC3D-6FFD16124970}" type="pres">
      <dgm:prSet presAssocID="{A615ABF6-1B99-4C31-8A3D-58194FA3F770}" presName="sibTrans" presStyleCnt="0"/>
      <dgm:spPr/>
    </dgm:pt>
    <dgm:pt modelId="{94672803-4131-47FC-8F39-94D342454968}" type="pres">
      <dgm:prSet presAssocID="{DA4B5989-F06A-4ACE-993E-A1BD4EF5DC1C}" presName="node" presStyleLbl="node1" presStyleIdx="5" presStyleCnt="6">
        <dgm:presLayoutVars>
          <dgm:bulletEnabled val="1"/>
        </dgm:presLayoutVars>
      </dgm:prSet>
      <dgm:spPr/>
    </dgm:pt>
  </dgm:ptLst>
  <dgm:cxnLst>
    <dgm:cxn modelId="{E297951F-2BCF-4546-9A08-977A6D0E2F54}" type="presOf" srcId="{41BE369A-37D4-4E5B-8D1B-EA6FA225DE8F}" destId="{25C2C534-B895-476A-B309-30339356B2C0}" srcOrd="0" destOrd="0" presId="urn:microsoft.com/office/officeart/2005/8/layout/default"/>
    <dgm:cxn modelId="{26900B22-51D0-470B-AD6C-0C3CBB28A6FE}" srcId="{DB82782D-5DBB-42C8-B5ED-23729C9D02EF}" destId="{C6268648-34FD-4AEC-B951-792D0347A31C}" srcOrd="2" destOrd="0" parTransId="{32CB1F7E-2C60-439E-8E60-DE393E9A1BCD}" sibTransId="{0413046B-253E-473A-AC60-9728E2AE2318}"/>
    <dgm:cxn modelId="{97278E60-87DC-479B-9450-237A9AB7858A}" type="presOf" srcId="{D250D20E-0E30-44AF-A80C-46D18A3D76FD}" destId="{2223E097-3D32-4026-829F-ECD1F106BC13}" srcOrd="0" destOrd="0" presId="urn:microsoft.com/office/officeart/2005/8/layout/default"/>
    <dgm:cxn modelId="{CFB92062-72EB-4713-B35F-F4F4A4F80EA4}" type="presOf" srcId="{C6268648-34FD-4AEC-B951-792D0347A31C}" destId="{FBAA9970-8EAE-4CD5-896B-AC8CD9BC5ACC}" srcOrd="0" destOrd="0" presId="urn:microsoft.com/office/officeart/2005/8/layout/default"/>
    <dgm:cxn modelId="{D5260F87-2984-4B02-95BB-46C84A020E67}" srcId="{DB82782D-5DBB-42C8-B5ED-23729C9D02EF}" destId="{B3E8979F-28A6-4F05-850A-DD5D9C57562F}" srcOrd="4" destOrd="0" parTransId="{5271C88E-1553-4E93-A277-3BF92FDA79F1}" sibTransId="{A615ABF6-1B99-4C31-8A3D-58194FA3F770}"/>
    <dgm:cxn modelId="{34BA388B-A21D-4260-B721-3D53AEAD8AEB}" srcId="{DB82782D-5DBB-42C8-B5ED-23729C9D02EF}" destId="{41BE369A-37D4-4E5B-8D1B-EA6FA225DE8F}" srcOrd="0" destOrd="0" parTransId="{674DB8C3-46DA-4290-8318-EA10A40E4DD9}" sibTransId="{F4D23660-E85C-4306-88C1-4E0AD4D65A35}"/>
    <dgm:cxn modelId="{4F867997-E165-4EE2-906E-36DB9182CAE2}" srcId="{DB82782D-5DBB-42C8-B5ED-23729C9D02EF}" destId="{DA4B5989-F06A-4ACE-993E-A1BD4EF5DC1C}" srcOrd="5" destOrd="0" parTransId="{0E2FE73F-7690-4E72-9D07-8B14157F4793}" sibTransId="{FC9EE79D-39F3-44B1-B8F1-FD84B6876BD0}"/>
    <dgm:cxn modelId="{F3D5AF9E-38E4-45F5-BFE5-EA0775F206CE}" srcId="{DB82782D-5DBB-42C8-B5ED-23729C9D02EF}" destId="{D250D20E-0E30-44AF-A80C-46D18A3D76FD}" srcOrd="3" destOrd="0" parTransId="{274D120B-3BFA-44B5-B221-9DFCC301E73B}" sibTransId="{BA840E2E-28DB-4B03-9785-8622B3C8BFC7}"/>
    <dgm:cxn modelId="{7D1050A2-36A4-477C-85A2-797D086B4723}" type="presOf" srcId="{B3E8979F-28A6-4F05-850A-DD5D9C57562F}" destId="{46FC7DAB-1330-43B2-AF4F-8039CE6C6D52}" srcOrd="0" destOrd="0" presId="urn:microsoft.com/office/officeart/2005/8/layout/default"/>
    <dgm:cxn modelId="{69BD3AA3-EA43-4EF8-91AE-0CCBDB208384}" type="presOf" srcId="{DA4B5989-F06A-4ACE-993E-A1BD4EF5DC1C}" destId="{94672803-4131-47FC-8F39-94D342454968}" srcOrd="0" destOrd="0" presId="urn:microsoft.com/office/officeart/2005/8/layout/default"/>
    <dgm:cxn modelId="{6344C6AB-CD84-483C-AD10-EE735ED405E6}" type="presOf" srcId="{DB82782D-5DBB-42C8-B5ED-23729C9D02EF}" destId="{7EF0F81A-D48F-4AA3-98C7-BC3312CDB08A}" srcOrd="0" destOrd="0" presId="urn:microsoft.com/office/officeart/2005/8/layout/default"/>
    <dgm:cxn modelId="{A6F674BA-8E18-4645-972A-280284F0543F}" srcId="{DB82782D-5DBB-42C8-B5ED-23729C9D02EF}" destId="{60DFA990-3040-443C-A59B-3B37057B5AF8}" srcOrd="1" destOrd="0" parTransId="{53BA360E-B03C-4E97-8E2B-FF4728EFCF5A}" sibTransId="{F1C8B54A-B189-437E-9CD3-10C09746B4C6}"/>
    <dgm:cxn modelId="{876AAFBC-8486-4E3B-A426-121989F775D6}" type="presOf" srcId="{60DFA990-3040-443C-A59B-3B37057B5AF8}" destId="{CC4B0DFF-30EB-4C02-9010-395DBE0AD963}" srcOrd="0" destOrd="0" presId="urn:microsoft.com/office/officeart/2005/8/layout/default"/>
    <dgm:cxn modelId="{15CD14B4-3852-42F9-A4AC-C9F8796E500B}" type="presParOf" srcId="{7EF0F81A-D48F-4AA3-98C7-BC3312CDB08A}" destId="{25C2C534-B895-476A-B309-30339356B2C0}" srcOrd="0" destOrd="0" presId="urn:microsoft.com/office/officeart/2005/8/layout/default"/>
    <dgm:cxn modelId="{4E58938B-9C47-4D3C-9176-0DDAEAE83F8B}" type="presParOf" srcId="{7EF0F81A-D48F-4AA3-98C7-BC3312CDB08A}" destId="{A18865B4-00B1-400E-A37A-1733206A6AA4}" srcOrd="1" destOrd="0" presId="urn:microsoft.com/office/officeart/2005/8/layout/default"/>
    <dgm:cxn modelId="{785E10D5-A043-49C8-8340-C38747330C35}" type="presParOf" srcId="{7EF0F81A-D48F-4AA3-98C7-BC3312CDB08A}" destId="{CC4B0DFF-30EB-4C02-9010-395DBE0AD963}" srcOrd="2" destOrd="0" presId="urn:microsoft.com/office/officeart/2005/8/layout/default"/>
    <dgm:cxn modelId="{319B45D7-EAFE-4285-908F-D847FCD675B9}" type="presParOf" srcId="{7EF0F81A-D48F-4AA3-98C7-BC3312CDB08A}" destId="{ED2CF6FC-47FD-4EE1-88EB-155DD2F57138}" srcOrd="3" destOrd="0" presId="urn:microsoft.com/office/officeart/2005/8/layout/default"/>
    <dgm:cxn modelId="{63F0238C-898A-43FE-9109-DE649068B204}" type="presParOf" srcId="{7EF0F81A-D48F-4AA3-98C7-BC3312CDB08A}" destId="{FBAA9970-8EAE-4CD5-896B-AC8CD9BC5ACC}" srcOrd="4" destOrd="0" presId="urn:microsoft.com/office/officeart/2005/8/layout/default"/>
    <dgm:cxn modelId="{AC32C2C8-55BD-44B7-9ADB-8B6E41A83050}" type="presParOf" srcId="{7EF0F81A-D48F-4AA3-98C7-BC3312CDB08A}" destId="{460C534E-519E-42CA-B351-CE5A427AC7FF}" srcOrd="5" destOrd="0" presId="urn:microsoft.com/office/officeart/2005/8/layout/default"/>
    <dgm:cxn modelId="{0C1C3991-ADA0-4806-B986-7A01D68C5C26}" type="presParOf" srcId="{7EF0F81A-D48F-4AA3-98C7-BC3312CDB08A}" destId="{2223E097-3D32-4026-829F-ECD1F106BC13}" srcOrd="6" destOrd="0" presId="urn:microsoft.com/office/officeart/2005/8/layout/default"/>
    <dgm:cxn modelId="{82BC9B4F-6146-4E42-B798-83876C43828D}" type="presParOf" srcId="{7EF0F81A-D48F-4AA3-98C7-BC3312CDB08A}" destId="{4892AFB2-252F-4405-B9D1-8D9646F97D1C}" srcOrd="7" destOrd="0" presId="urn:microsoft.com/office/officeart/2005/8/layout/default"/>
    <dgm:cxn modelId="{DD2D4CE8-D2FC-468F-ADB0-FDF2BA96B111}" type="presParOf" srcId="{7EF0F81A-D48F-4AA3-98C7-BC3312CDB08A}" destId="{46FC7DAB-1330-43B2-AF4F-8039CE6C6D52}" srcOrd="8" destOrd="0" presId="urn:microsoft.com/office/officeart/2005/8/layout/default"/>
    <dgm:cxn modelId="{F5F7729D-CCCB-4E46-8332-82FF9DD3700C}" type="presParOf" srcId="{7EF0F81A-D48F-4AA3-98C7-BC3312CDB08A}" destId="{355DD8F9-4222-4226-AC3D-6FFD16124970}" srcOrd="9" destOrd="0" presId="urn:microsoft.com/office/officeart/2005/8/layout/default"/>
    <dgm:cxn modelId="{E24549A6-DB01-4830-A723-A64E952084CE}" type="presParOf" srcId="{7EF0F81A-D48F-4AA3-98C7-BC3312CDB08A}" destId="{94672803-4131-47FC-8F39-94D34245496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2C534-B895-476A-B309-30339356B2C0}">
      <dsp:nvSpPr>
        <dsp:cNvPr id="0" name=""/>
        <dsp:cNvSpPr/>
      </dsp:nvSpPr>
      <dsp:spPr>
        <a:xfrm>
          <a:off x="0" y="227245"/>
          <a:ext cx="3418523" cy="2051114"/>
        </a:xfrm>
        <a:prstGeom prst="rect">
          <a:avLst/>
        </a:prstGeom>
        <a:solidFill>
          <a:schemeClr val="accent2">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Discipline matters </a:t>
          </a:r>
          <a:r>
            <a:rPr lang="en-US" sz="1700" kern="1200"/>
            <a:t>to the science team AND the science user community AND applications community.</a:t>
          </a:r>
        </a:p>
      </dsp:txBody>
      <dsp:txXfrm>
        <a:off x="0" y="227245"/>
        <a:ext cx="3418523" cy="2051114"/>
      </dsp:txXfrm>
    </dsp:sp>
    <dsp:sp modelId="{CC4B0DFF-30EB-4C02-9010-395DBE0AD963}">
      <dsp:nvSpPr>
        <dsp:cNvPr id="0" name=""/>
        <dsp:cNvSpPr/>
      </dsp:nvSpPr>
      <dsp:spPr>
        <a:xfrm>
          <a:off x="3760375" y="227245"/>
          <a:ext cx="3418523" cy="2051114"/>
        </a:xfrm>
        <a:prstGeom prst="rect">
          <a:avLst/>
        </a:prstGeom>
        <a:solidFill>
          <a:schemeClr val="bg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Discipline affects how data is used</a:t>
          </a:r>
          <a:r>
            <a:rPr lang="en-US" sz="1700" kern="1200" dirty="0"/>
            <a:t>. Each discipline has unique data format and access needs .</a:t>
          </a:r>
        </a:p>
      </dsp:txBody>
      <dsp:txXfrm>
        <a:off x="3760375" y="227245"/>
        <a:ext cx="3418523" cy="2051114"/>
      </dsp:txXfrm>
    </dsp:sp>
    <dsp:sp modelId="{FBAA9970-8EAE-4CD5-896B-AC8CD9BC5ACC}">
      <dsp:nvSpPr>
        <dsp:cNvPr id="0" name=""/>
        <dsp:cNvSpPr/>
      </dsp:nvSpPr>
      <dsp:spPr>
        <a:xfrm>
          <a:off x="7520751" y="227245"/>
          <a:ext cx="3418523" cy="2051114"/>
        </a:xfrm>
        <a:prstGeom prst="rect">
          <a:avLst/>
        </a:prstGeom>
        <a:solidFill>
          <a:schemeClr val="accent4">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DAACs connect users to data. </a:t>
          </a:r>
          <a:r>
            <a:rPr lang="en-US" sz="1700" kern="1200"/>
            <a:t>DAACs understand their user communities’ data needs and are experts on the tools and services to required to promote use of NASA data.  Determination of metadata, understanding the use of data and formats for a discipline community.</a:t>
          </a:r>
        </a:p>
      </dsp:txBody>
      <dsp:txXfrm>
        <a:off x="7520751" y="227245"/>
        <a:ext cx="3418523" cy="2051114"/>
      </dsp:txXfrm>
    </dsp:sp>
    <dsp:sp modelId="{2223E097-3D32-4026-829F-ECD1F106BC13}">
      <dsp:nvSpPr>
        <dsp:cNvPr id="0" name=""/>
        <dsp:cNvSpPr/>
      </dsp:nvSpPr>
      <dsp:spPr>
        <a:xfrm>
          <a:off x="0" y="2620211"/>
          <a:ext cx="3418523" cy="2051114"/>
        </a:xfrm>
        <a:prstGeom prst="rect">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This </a:t>
          </a:r>
          <a:r>
            <a:rPr lang="en-US" sz="1700" b="1" kern="1200"/>
            <a:t>expertise </a:t>
          </a:r>
          <a:r>
            <a:rPr lang="en-US" sz="1700" kern="1200"/>
            <a:t>builds on years of DAAC experience working with science teams and managing data for discipline communities.</a:t>
          </a:r>
        </a:p>
      </dsp:txBody>
      <dsp:txXfrm>
        <a:off x="0" y="2620211"/>
        <a:ext cx="3418523" cy="2051114"/>
      </dsp:txXfrm>
    </dsp:sp>
    <dsp:sp modelId="{46FC7DAB-1330-43B2-AF4F-8039CE6C6D52}">
      <dsp:nvSpPr>
        <dsp:cNvPr id="0" name=""/>
        <dsp:cNvSpPr/>
      </dsp:nvSpPr>
      <dsp:spPr>
        <a:xfrm>
          <a:off x="3760375" y="2620211"/>
          <a:ext cx="3418523" cy="2051114"/>
        </a:xfrm>
        <a:prstGeom prst="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Each DAAC is aligned with an ESD Program scientist. DAAC help ESD Program scientists build their collections, address science topics, and serve as a link to the community.</a:t>
          </a:r>
        </a:p>
      </dsp:txBody>
      <dsp:txXfrm>
        <a:off x="3760375" y="2620211"/>
        <a:ext cx="3418523" cy="2051114"/>
      </dsp:txXfrm>
    </dsp:sp>
    <dsp:sp modelId="{94672803-4131-47FC-8F39-94D342454968}">
      <dsp:nvSpPr>
        <dsp:cNvPr id="0" name=""/>
        <dsp:cNvSpPr/>
      </dsp:nvSpPr>
      <dsp:spPr>
        <a:xfrm>
          <a:off x="7520751" y="2620211"/>
          <a:ext cx="3418523" cy="2051114"/>
        </a:xfrm>
        <a:prstGeom prst="rect">
          <a:avLst/>
        </a:prstGeom>
        <a:solidFill>
          <a:schemeClr val="accent2">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DAACs have </a:t>
          </a:r>
          <a:r>
            <a:rPr lang="en-US" sz="1700" b="1" kern="1200" dirty="0"/>
            <a:t>active User Working Groups </a:t>
          </a:r>
          <a:r>
            <a:rPr lang="en-US" sz="1700" kern="1200" dirty="0"/>
            <a:t>that are representatives of their disciplines to advise on how to improve NASA’s data resources for the community.  Over 20 years, these groups have contributed to solid improvements in the NASA services and collections.</a:t>
          </a:r>
        </a:p>
      </dsp:txBody>
      <dsp:txXfrm>
        <a:off x="7520751" y="2620211"/>
        <a:ext cx="3418523" cy="205111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C07B9-F397-47F8-9454-54A67BCDF3E1}" type="datetimeFigureOut">
              <a:rPr lang="en-US" smtClean="0"/>
              <a:t>3/24/2022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3657F-6B73-40CD-82EE-70A80D602A84}" type="slidenum">
              <a:rPr lang="en-US" smtClean="0"/>
              <a:t>‹#›</a:t>
            </a:fld>
            <a:endParaRPr lang="en-US"/>
          </a:p>
        </p:txBody>
      </p:sp>
    </p:spTree>
    <p:extLst>
      <p:ext uri="{BB962C8B-B14F-4D97-AF65-F5344CB8AC3E}">
        <p14:creationId xmlns:p14="http://schemas.microsoft.com/office/powerpoint/2010/main" val="915507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arthdata.nasa.gov/eosdis/science-system-description/eosdis-components/cm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dirty="0">
                <a:effectLst/>
                <a:latin typeface="+mn-lt"/>
                <a:ea typeface="+mn-ea"/>
                <a:cs typeface="+mn-cs"/>
                <a:sym typeface="Arial"/>
              </a:rPr>
              <a:t>Introduction</a:t>
            </a:r>
          </a:p>
        </p:txBody>
      </p:sp>
    </p:spTree>
    <p:extLst>
      <p:ext uri="{BB962C8B-B14F-4D97-AF65-F5344CB8AC3E}">
        <p14:creationId xmlns:p14="http://schemas.microsoft.com/office/powerpoint/2010/main" val="3749036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off with some  the acronyms</a:t>
            </a:r>
          </a:p>
        </p:txBody>
      </p:sp>
      <p:sp>
        <p:nvSpPr>
          <p:cNvPr id="4" name="Slide Number Placeholder 3"/>
          <p:cNvSpPr>
            <a:spLocks noGrp="1"/>
          </p:cNvSpPr>
          <p:nvPr>
            <p:ph type="sldNum" sz="quarter" idx="10"/>
          </p:nvPr>
        </p:nvSpPr>
        <p:spPr/>
        <p:txBody>
          <a:bodyPr/>
          <a:lstStyle/>
          <a:p>
            <a:fld id="{B1F571CB-AE29-45C4-A319-EB59A61FDD27}" type="slidenum">
              <a:rPr lang="en-US" smtClean="0"/>
              <a:t>2</a:t>
            </a:fld>
            <a:endParaRPr lang="en-US"/>
          </a:p>
        </p:txBody>
      </p:sp>
    </p:spTree>
    <p:extLst>
      <p:ext uri="{BB962C8B-B14F-4D97-AF65-F5344CB8AC3E}">
        <p14:creationId xmlns:p14="http://schemas.microsoft.com/office/powerpoint/2010/main" val="866639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83657F-6B73-40CD-82EE-70A80D602A84}" type="slidenum">
              <a:rPr lang="en-US" smtClean="0"/>
              <a:t>3</a:t>
            </a:fld>
            <a:endParaRPr lang="en-US"/>
          </a:p>
        </p:txBody>
      </p:sp>
    </p:spTree>
    <p:extLst>
      <p:ext uri="{BB962C8B-B14F-4D97-AF65-F5344CB8AC3E}">
        <p14:creationId xmlns:p14="http://schemas.microsoft.com/office/powerpoint/2010/main" val="3412428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4</a:t>
            </a:fld>
            <a:endParaRPr lang="en-US"/>
          </a:p>
        </p:txBody>
      </p:sp>
    </p:spTree>
    <p:extLst>
      <p:ext uri="{BB962C8B-B14F-4D97-AF65-F5344CB8AC3E}">
        <p14:creationId xmlns:p14="http://schemas.microsoft.com/office/powerpoint/2010/main" val="3159839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5</a:t>
            </a:fld>
            <a:endParaRPr lang="en-US"/>
          </a:p>
        </p:txBody>
      </p:sp>
    </p:spTree>
    <p:extLst>
      <p:ext uri="{BB962C8B-B14F-4D97-AF65-F5344CB8AC3E}">
        <p14:creationId xmlns:p14="http://schemas.microsoft.com/office/powerpoint/2010/main" val="375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6</a:t>
            </a:fld>
            <a:endParaRPr lang="en-US"/>
          </a:p>
        </p:txBody>
      </p:sp>
    </p:spTree>
    <p:extLst>
      <p:ext uri="{BB962C8B-B14F-4D97-AF65-F5344CB8AC3E}">
        <p14:creationId xmlns:p14="http://schemas.microsoft.com/office/powerpoint/2010/main" val="384060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7</a:t>
            </a:fld>
            <a:endParaRPr lang="en-US"/>
          </a:p>
        </p:txBody>
      </p:sp>
    </p:spTree>
    <p:extLst>
      <p:ext uri="{BB962C8B-B14F-4D97-AF65-F5344CB8AC3E}">
        <p14:creationId xmlns:p14="http://schemas.microsoft.com/office/powerpoint/2010/main" val="268645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8" name="Shape 2848"/>
          <p:cNvSpPr>
            <a:spLocks noGrp="1" noRot="1" noChangeAspect="1"/>
          </p:cNvSpPr>
          <p:nvPr>
            <p:ph type="sldImg"/>
          </p:nvPr>
        </p:nvSpPr>
        <p:spPr>
          <a:xfrm>
            <a:off x="381000" y="685800"/>
            <a:ext cx="6096000" cy="3429000"/>
          </a:xfrm>
          <a:prstGeom prst="rect">
            <a:avLst/>
          </a:prstGeom>
        </p:spPr>
        <p:txBody>
          <a:bodyPr/>
          <a:lstStyle/>
          <a:p>
            <a:endParaRPr/>
          </a:p>
        </p:txBody>
      </p:sp>
      <p:sp>
        <p:nvSpPr>
          <p:cNvPr id="2849" name="Shape 2849"/>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905030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 of SWOT and NISAR –unprecedented volumes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2023, </a:t>
            </a:r>
            <a:r>
              <a:rPr lang="en-US" dirty="0">
                <a:cs typeface="Calibri"/>
              </a:rPr>
              <a:t>NISAR will contribute over 50 PB high resolution SAR data per year alone.</a:t>
            </a:r>
          </a:p>
        </p:txBody>
      </p:sp>
      <p:sp>
        <p:nvSpPr>
          <p:cNvPr id="4" name="Slide Number Placeholder 3"/>
          <p:cNvSpPr>
            <a:spLocks noGrp="1"/>
          </p:cNvSpPr>
          <p:nvPr>
            <p:ph type="sldNum" sz="quarter" idx="5"/>
          </p:nvPr>
        </p:nvSpPr>
        <p:spPr/>
        <p:txBody>
          <a:bodyPr/>
          <a:lstStyle/>
          <a:p>
            <a:fld id="{FD83657F-6B73-40CD-82EE-70A80D602A84}" type="slidenum">
              <a:rPr lang="en-US" smtClean="0"/>
              <a:t>9</a:t>
            </a:fld>
            <a:endParaRPr lang="en-US"/>
          </a:p>
        </p:txBody>
      </p:sp>
    </p:spTree>
    <p:extLst>
      <p:ext uri="{BB962C8B-B14F-4D97-AF65-F5344CB8AC3E}">
        <p14:creationId xmlns:p14="http://schemas.microsoft.com/office/powerpoint/2010/main" val="1046123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1170d9402ec_2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0" name="Google Shape;680;g1170d9402ec_2_623:notes"/>
          <p:cNvSpPr txBox="1">
            <a:spLocks noGrp="1"/>
          </p:cNvSpPr>
          <p:nvPr>
            <p:ph type="body" idx="1"/>
          </p:nvPr>
        </p:nvSpPr>
        <p:spPr>
          <a:xfrm>
            <a:off x="686421" y="4344025"/>
            <a:ext cx="5485109" cy="4114623"/>
          </a:xfrm>
          <a:prstGeom prst="rect">
            <a:avLst/>
          </a:prstGeom>
          <a:noFill/>
          <a:ln>
            <a:noFill/>
          </a:ln>
        </p:spPr>
        <p:txBody>
          <a:bodyPr spcFirstLastPara="1" wrap="square" lIns="89600" tIns="89600" rIns="89600" bIns="896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681" name="Google Shape;681;g1170d9402ec_2_623:notes"/>
          <p:cNvSpPr txBox="1">
            <a:spLocks noGrp="1"/>
          </p:cNvSpPr>
          <p:nvPr>
            <p:ph type="sldNum" idx="12"/>
          </p:nvPr>
        </p:nvSpPr>
        <p:spPr>
          <a:xfrm>
            <a:off x="3884025" y="8684926"/>
            <a:ext cx="2972347" cy="457377"/>
          </a:xfrm>
          <a:prstGeom prst="rect">
            <a:avLst/>
          </a:prstGeom>
          <a:noFill/>
          <a:ln>
            <a:noFill/>
          </a:ln>
        </p:spPr>
        <p:txBody>
          <a:bodyPr spcFirstLastPara="1" wrap="square" lIns="91325" tIns="45650" rIns="91325" bIns="4565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4D92EC7B-B7FC-D240-AE50-A4565942303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C850C773-8D3F-C640-A622-848DB7FE91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9459" name="Slide Number Placeholder 3">
            <a:extLst>
              <a:ext uri="{FF2B5EF4-FFF2-40B4-BE49-F238E27FC236}">
                <a16:creationId xmlns:a16="http://schemas.microsoft.com/office/drawing/2014/main" id="{465B2A51-9815-5842-AFF0-F14AC984A3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49B4061-1BA0-4D40-A169-F56A8F731CDB}" type="slidenum">
              <a:rPr lang="en-US" altLang="en-US" sz="1200"/>
              <a:pPr/>
              <a:t>11</a:t>
            </a:fld>
            <a:endParaRPr lang="en-US" altLang="en-US" sz="1200"/>
          </a:p>
        </p:txBody>
      </p:sp>
    </p:spTree>
    <p:extLst>
      <p:ext uri="{BB962C8B-B14F-4D97-AF65-F5344CB8AC3E}">
        <p14:creationId xmlns:p14="http://schemas.microsoft.com/office/powerpoint/2010/main" val="3375643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12</a:t>
            </a:fld>
            <a:endParaRPr lang="en-US"/>
          </a:p>
        </p:txBody>
      </p:sp>
    </p:spTree>
    <p:extLst>
      <p:ext uri="{BB962C8B-B14F-4D97-AF65-F5344CB8AC3E}">
        <p14:creationId xmlns:p14="http://schemas.microsoft.com/office/powerpoint/2010/main" val="238175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137284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380051243_0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10380051243_0_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g10380051243_0_1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4" name="Google Shape;2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19</a:t>
            </a:fld>
            <a:endParaRPr lang="en-US"/>
          </a:p>
        </p:txBody>
      </p:sp>
    </p:spTree>
    <p:extLst>
      <p:ext uri="{BB962C8B-B14F-4D97-AF65-F5344CB8AC3E}">
        <p14:creationId xmlns:p14="http://schemas.microsoft.com/office/powerpoint/2010/main" val="4269449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75e9dcaf4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75e9dcaf4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sz="1000" u="sng" dirty="0">
              <a:solidFill>
                <a:schemeClr val="hlink"/>
              </a:solidFill>
              <a:hlinkClick r:id="rId3"/>
            </a:endParaRPr>
          </a:p>
          <a:p>
            <a:pPr marL="0" lvl="0" indent="0" algn="l" rtl="0">
              <a:spcBef>
                <a:spcPts val="0"/>
              </a:spcBef>
              <a:spcAft>
                <a:spcPts val="0"/>
              </a:spcAft>
              <a:buNone/>
            </a:pPr>
            <a:endParaRPr lang="en" sz="1000" u="sng" dirty="0">
              <a:solidFill>
                <a:schemeClr val="hlink"/>
              </a:solidFill>
              <a:hlinkClick r:id="rId3"/>
            </a:endParaRPr>
          </a:p>
          <a:p>
            <a:pPr marL="0" lvl="0" indent="0" algn="l" rtl="0">
              <a:spcBef>
                <a:spcPts val="0"/>
              </a:spcBef>
              <a:spcAft>
                <a:spcPts val="0"/>
              </a:spcAft>
              <a:buNone/>
            </a:pPr>
            <a:r>
              <a:rPr lang="en" sz="1000" u="sng" dirty="0">
                <a:solidFill>
                  <a:schemeClr val="hlink"/>
                </a:solidFill>
                <a:hlinkClick r:id="rId3"/>
              </a:rPr>
              <a:t>https://earthdata.nasa.gov/eosdis/science-system-description/eosdis-components/cmr</a:t>
            </a:r>
            <a:endParaRPr sz="1000" dirty="0"/>
          </a:p>
          <a:p>
            <a:pPr marL="0" lvl="0" indent="0" algn="l" rtl="0">
              <a:spcBef>
                <a:spcPts val="0"/>
              </a:spcBef>
              <a:spcAft>
                <a:spcPts val="0"/>
              </a:spcAft>
              <a:buNone/>
            </a:pPr>
            <a:r>
              <a:rPr lang="en" sz="1000" dirty="0"/>
              <a:t>Earth Observing System Data and Information System (EOSDIS) </a:t>
            </a:r>
            <a:endParaRPr sz="1000" dirty="0"/>
          </a:p>
          <a:p>
            <a:pPr marL="0" lvl="0" indent="0" algn="l" rtl="0">
              <a:spcBef>
                <a:spcPts val="0"/>
              </a:spcBef>
              <a:spcAft>
                <a:spcPts val="0"/>
              </a:spcAft>
              <a:buNone/>
            </a:pPr>
            <a:r>
              <a:rPr lang="en" sz="1000" dirty="0"/>
              <a:t>Distributed Active Archive Center (DAAC)</a:t>
            </a:r>
            <a:endParaRPr sz="1000" dirty="0"/>
          </a:p>
          <a:p>
            <a:pPr marL="0" lvl="0" indent="0" algn="l" rtl="0">
              <a:spcBef>
                <a:spcPts val="0"/>
              </a:spcBef>
              <a:spcAft>
                <a:spcPts val="0"/>
              </a:spcAft>
              <a:buNone/>
            </a:pPr>
            <a:r>
              <a:rPr lang="en" sz="1000" dirty="0"/>
              <a:t>Application Programming Interface (API)</a:t>
            </a:r>
            <a:endParaRPr sz="1000" dirty="0"/>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7192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have this – what is its purpose and who does it serve</a:t>
            </a:r>
          </a:p>
        </p:txBody>
      </p:sp>
      <p:sp>
        <p:nvSpPr>
          <p:cNvPr id="4" name="Slide Number Placeholder 3"/>
          <p:cNvSpPr>
            <a:spLocks noGrp="1"/>
          </p:cNvSpPr>
          <p:nvPr>
            <p:ph type="sldNum" sz="quarter" idx="5"/>
          </p:nvPr>
        </p:nvSpPr>
        <p:spPr/>
        <p:txBody>
          <a:bodyPr/>
          <a:lstStyle/>
          <a:p>
            <a:fld id="{FD83657F-6B73-40CD-82EE-70A80D602A84}" type="slidenum">
              <a:rPr lang="en-US" smtClean="0"/>
              <a:t>22</a:t>
            </a:fld>
            <a:endParaRPr lang="en-US"/>
          </a:p>
        </p:txBody>
      </p:sp>
    </p:spTree>
    <p:extLst>
      <p:ext uri="{BB962C8B-B14F-4D97-AF65-F5344CB8AC3E}">
        <p14:creationId xmlns:p14="http://schemas.microsoft.com/office/powerpoint/2010/main" val="1097861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 - </a:t>
            </a:r>
          </a:p>
        </p:txBody>
      </p:sp>
      <p:sp>
        <p:nvSpPr>
          <p:cNvPr id="4" name="Slide Number Placeholder 3"/>
          <p:cNvSpPr>
            <a:spLocks noGrp="1"/>
          </p:cNvSpPr>
          <p:nvPr>
            <p:ph type="sldNum" sz="quarter" idx="5"/>
          </p:nvPr>
        </p:nvSpPr>
        <p:spPr/>
        <p:txBody>
          <a:bodyPr/>
          <a:lstStyle/>
          <a:p>
            <a:fld id="{FD83657F-6B73-40CD-82EE-70A80D602A84}" type="slidenum">
              <a:rPr lang="en-US" smtClean="0"/>
              <a:t>24</a:t>
            </a:fld>
            <a:endParaRPr lang="en-US"/>
          </a:p>
        </p:txBody>
      </p:sp>
    </p:spTree>
    <p:extLst>
      <p:ext uri="{BB962C8B-B14F-4D97-AF65-F5344CB8AC3E}">
        <p14:creationId xmlns:p14="http://schemas.microsoft.com/office/powerpoint/2010/main" val="1943147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8fcd44f303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8fcd44f303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p>
        </p:txBody>
      </p:sp>
    </p:spTree>
    <p:extLst>
      <p:ext uri="{BB962C8B-B14F-4D97-AF65-F5344CB8AC3E}">
        <p14:creationId xmlns:p14="http://schemas.microsoft.com/office/powerpoint/2010/main" val="3962403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90a6cf5b50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90a6cf5b50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6497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1170d9402ec_2_85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0" name="Google Shape;920;g1170d9402ec_2_8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028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a:effectLst/>
                <a:latin typeface="+mn-lt"/>
                <a:ea typeface="+mn-ea"/>
                <a:cs typeface="+mn-cs"/>
                <a:sym typeface="Arial"/>
              </a:rPr>
              <a:t>For more information, feedback, questions, please check out the </a:t>
            </a:r>
            <a:r>
              <a:rPr lang="en-US" sz="1400" err="1">
                <a:effectLst/>
                <a:latin typeface="+mn-lt"/>
                <a:ea typeface="+mn-ea"/>
                <a:cs typeface="+mn-cs"/>
                <a:sym typeface="Arial"/>
              </a:rPr>
              <a:t>Earthdata</a:t>
            </a:r>
            <a:r>
              <a:rPr lang="en-US" sz="1400">
                <a:effectLst/>
                <a:latin typeface="+mn-lt"/>
                <a:ea typeface="+mn-ea"/>
                <a:cs typeface="+mn-cs"/>
                <a:sym typeface="Arial"/>
              </a:rPr>
              <a:t> website </a:t>
            </a:r>
          </a:p>
          <a:p>
            <a:endParaRPr lang="en-US" sz="1400">
              <a:effectLst/>
              <a:latin typeface="+mn-lt"/>
              <a:ea typeface="+mn-ea"/>
              <a:cs typeface="+mn-cs"/>
              <a:sym typeface="Arial"/>
            </a:endParaRPr>
          </a:p>
          <a:p>
            <a:r>
              <a:rPr lang="en-US" sz="1400">
                <a:effectLst/>
                <a:latin typeface="+mn-lt"/>
                <a:ea typeface="+mn-ea"/>
                <a:cs typeface="+mn-cs"/>
                <a:sym typeface="Arial"/>
              </a:rPr>
              <a:t>... or reach out to your DAAC Manager and DAAC staff.  </a:t>
            </a:r>
          </a:p>
          <a:p>
            <a:r>
              <a:rPr lang="en-US" sz="1400">
                <a:effectLst/>
                <a:latin typeface="+mn-lt"/>
                <a:ea typeface="+mn-ea"/>
                <a:cs typeface="+mn-cs"/>
                <a:sym typeface="Arial"/>
              </a:rPr>
              <a:t> </a:t>
            </a:r>
          </a:p>
          <a:p>
            <a:r>
              <a:rPr lang="en-US" sz="1400">
                <a:effectLst/>
                <a:latin typeface="+mn-lt"/>
                <a:ea typeface="+mn-ea"/>
                <a:cs typeface="+mn-cs"/>
                <a:sym typeface="Arial"/>
              </a:rPr>
              <a:t>We really do look forward to questions and comments from you.</a:t>
            </a:r>
          </a:p>
          <a:p>
            <a:r>
              <a:rPr lang="en-US" sz="1400">
                <a:effectLst/>
                <a:latin typeface="+mn-lt"/>
                <a:ea typeface="+mn-ea"/>
                <a:cs typeface="+mn-cs"/>
                <a:sym typeface="Arial"/>
              </a:rPr>
              <a:t> </a:t>
            </a:r>
          </a:p>
          <a:p>
            <a:r>
              <a:rPr lang="en-US" sz="1400">
                <a:effectLst/>
                <a:latin typeface="+mn-lt"/>
                <a:ea typeface="+mn-ea"/>
                <a:cs typeface="+mn-cs"/>
                <a:sym typeface="Arial"/>
              </a:rPr>
              <a:t>And, many thanks for your continued support to ESDIS and NASA.</a:t>
            </a:r>
          </a:p>
          <a:p>
            <a:endParaRPr lang="en-US"/>
          </a:p>
        </p:txBody>
      </p:sp>
    </p:spTree>
    <p:extLst>
      <p:ext uri="{BB962C8B-B14F-4D97-AF65-F5344CB8AC3E}">
        <p14:creationId xmlns:p14="http://schemas.microsoft.com/office/powerpoint/2010/main" val="2289614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D253B02-B1F1-4CE0-86B7-6825CF122DEC}"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2106412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53B02-B1F1-4CE0-86B7-6825CF122DEC}"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292785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253B02-B1F1-4CE0-86B7-6825CF122DEC}"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299998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253B02-B1F1-4CE0-86B7-6825CF122DEC}"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165523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253B02-B1F1-4CE0-86B7-6825CF122DEC}" type="datetimeFigureOut">
              <a:rPr lang="en-US" smtClean="0"/>
              <a:t>3/24/2022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3547277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253B02-B1F1-4CE0-86B7-6825CF122DEC}" type="datetimeFigureOut">
              <a:rPr lang="en-US" smtClean="0"/>
              <a:t>3/24/2022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1797801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53B02-B1F1-4CE0-86B7-6825CF122DEC}" type="datetimeFigureOut">
              <a:rPr lang="en-US" smtClean="0"/>
              <a:t>3/24/2022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303947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253B02-B1F1-4CE0-86B7-6825CF122DEC}"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242812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253B02-B1F1-4CE0-86B7-6825CF122DEC}" type="datetimeFigureOut">
              <a:rPr lang="en-US" smtClean="0"/>
              <a:t>3/24/2022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488183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53B02-B1F1-4CE0-86B7-6825CF122DEC}"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112738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53B02-B1F1-4CE0-86B7-6825CF122DEC}" type="datetimeFigureOut">
              <a:rPr lang="en-US" smtClean="0"/>
              <a:t>3/24/2022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085CE-3245-471B-8A6E-07183B81E9A9}" type="slidenum">
              <a:rPr lang="en-US" smtClean="0"/>
              <a:t>‹#›</a:t>
            </a:fld>
            <a:endParaRPr lang="en-US"/>
          </a:p>
        </p:txBody>
      </p:sp>
    </p:spTree>
    <p:extLst>
      <p:ext uri="{BB962C8B-B14F-4D97-AF65-F5344CB8AC3E}">
        <p14:creationId xmlns:p14="http://schemas.microsoft.com/office/powerpoint/2010/main" val="2125911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07635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2"/>
        <p:cNvGrpSpPr/>
        <p:nvPr/>
      </p:nvGrpSpPr>
      <p:grpSpPr>
        <a:xfrm>
          <a:off x="0" y="0"/>
          <a:ext cx="0" cy="0"/>
          <a:chOff x="0" y="0"/>
          <a:chExt cx="0" cy="0"/>
        </a:xfrm>
      </p:grpSpPr>
      <p:sp>
        <p:nvSpPr>
          <p:cNvPr id="45" name="Google Shape;45;p9"/>
          <p:cNvSpPr txBox="1">
            <a:spLocks noGrp="1"/>
          </p:cNvSpPr>
          <p:nvPr>
            <p:ph type="body" idx="1"/>
          </p:nvPr>
        </p:nvSpPr>
        <p:spPr>
          <a:xfrm>
            <a:off x="609600" y="1284270"/>
            <a:ext cx="10972800" cy="4742516"/>
          </a:xfrm>
          <a:prstGeom prst="rect">
            <a:avLst/>
          </a:prstGeom>
          <a:noFill/>
          <a:ln>
            <a:noFill/>
          </a:ln>
        </p:spPr>
        <p:txBody>
          <a:bodyPr spcFirstLastPara="1" wrap="square" lIns="91425" tIns="91425" rIns="91425" bIns="91425" anchor="t" anchorCtr="0">
            <a:no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Clr>
                <a:schemeClr val="dk1"/>
              </a:buClr>
              <a:buSzPts val="2400"/>
              <a:buChar char="•"/>
              <a:defRPr>
                <a:solidFill>
                  <a:schemeClr val="dk1"/>
                </a:solidFill>
              </a:defRPr>
            </a:lvl3pPr>
            <a:lvl4pPr marL="1828800" lvl="3" indent="-355600" algn="l">
              <a:lnSpc>
                <a:spcPct val="100000"/>
              </a:lnSpc>
              <a:spcBef>
                <a:spcPts val="400"/>
              </a:spcBef>
              <a:spcAft>
                <a:spcPts val="0"/>
              </a:spcAft>
              <a:buClr>
                <a:schemeClr val="dk1"/>
              </a:buClr>
              <a:buSzPts val="2000"/>
              <a:buChar char="–"/>
              <a:defRPr>
                <a:solidFill>
                  <a:schemeClr val="dk1"/>
                </a:solidFill>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46" name="Google Shape;46;p9"/>
          <p:cNvSpPr txBox="1">
            <a:spLocks noGrp="1"/>
          </p:cNvSpPr>
          <p:nvPr>
            <p:ph type="title"/>
          </p:nvPr>
        </p:nvSpPr>
        <p:spPr>
          <a:xfrm>
            <a:off x="609600" y="274638"/>
            <a:ext cx="10972800" cy="876068"/>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extLst>
      <p:ext uri="{BB962C8B-B14F-4D97-AF65-F5344CB8AC3E}">
        <p14:creationId xmlns:p14="http://schemas.microsoft.com/office/powerpoint/2010/main" val="735367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3">
  <p:cSld name="Custom layout 3">
    <p:bg>
      <p:bgPr>
        <a:solidFill>
          <a:srgbClr val="FFFFFF"/>
        </a:solidFill>
        <a:effectLst/>
      </p:bgPr>
    </p:bg>
    <p:spTree>
      <p:nvGrpSpPr>
        <p:cNvPr id="1" name="Shape 28"/>
        <p:cNvGrpSpPr/>
        <p:nvPr/>
      </p:nvGrpSpPr>
      <p:grpSpPr>
        <a:xfrm>
          <a:off x="0" y="0"/>
          <a:ext cx="0" cy="0"/>
          <a:chOff x="0" y="0"/>
          <a:chExt cx="0" cy="0"/>
        </a:xfrm>
      </p:grpSpPr>
      <p:sp>
        <p:nvSpPr>
          <p:cNvPr id="29" name="Google Shape;29;p6"/>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6"/>
          <p:cNvSpPr txBox="1">
            <a:spLocks noGrp="1"/>
          </p:cNvSpPr>
          <p:nvPr>
            <p:ph type="title"/>
          </p:nvPr>
        </p:nvSpPr>
        <p:spPr>
          <a:xfrm>
            <a:off x="389167" y="542533"/>
            <a:ext cx="4052800" cy="18516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Clr>
                <a:schemeClr val="dk1"/>
              </a:buClr>
              <a:buSzPts val="3000"/>
              <a:buNone/>
              <a:defRPr sz="4000" b="1">
                <a:solidFill>
                  <a:schemeClr val="dk1"/>
                </a:solidFill>
              </a:defRPr>
            </a:lvl1pPr>
            <a:lvl2pPr lvl="1" algn="l" rtl="0">
              <a:lnSpc>
                <a:spcPct val="100000"/>
              </a:lnSpc>
              <a:spcBef>
                <a:spcPts val="0"/>
              </a:spcBef>
              <a:spcAft>
                <a:spcPts val="0"/>
              </a:spcAft>
              <a:buClr>
                <a:schemeClr val="dk1"/>
              </a:buClr>
              <a:buSzPts val="3000"/>
              <a:buNone/>
              <a:defRPr sz="4000" b="1">
                <a:solidFill>
                  <a:schemeClr val="dk1"/>
                </a:solidFill>
              </a:defRPr>
            </a:lvl2pPr>
            <a:lvl3pPr lvl="2" algn="l" rtl="0">
              <a:lnSpc>
                <a:spcPct val="100000"/>
              </a:lnSpc>
              <a:spcBef>
                <a:spcPts val="0"/>
              </a:spcBef>
              <a:spcAft>
                <a:spcPts val="0"/>
              </a:spcAft>
              <a:buClr>
                <a:schemeClr val="dk1"/>
              </a:buClr>
              <a:buSzPts val="3000"/>
              <a:buNone/>
              <a:defRPr sz="4000" b="1">
                <a:solidFill>
                  <a:schemeClr val="dk1"/>
                </a:solidFill>
              </a:defRPr>
            </a:lvl3pPr>
            <a:lvl4pPr lvl="3" algn="l" rtl="0">
              <a:lnSpc>
                <a:spcPct val="100000"/>
              </a:lnSpc>
              <a:spcBef>
                <a:spcPts val="0"/>
              </a:spcBef>
              <a:spcAft>
                <a:spcPts val="0"/>
              </a:spcAft>
              <a:buClr>
                <a:schemeClr val="dk1"/>
              </a:buClr>
              <a:buSzPts val="3000"/>
              <a:buNone/>
              <a:defRPr sz="4000" b="1">
                <a:solidFill>
                  <a:schemeClr val="dk1"/>
                </a:solidFill>
              </a:defRPr>
            </a:lvl4pPr>
            <a:lvl5pPr lvl="4" algn="l" rtl="0">
              <a:lnSpc>
                <a:spcPct val="100000"/>
              </a:lnSpc>
              <a:spcBef>
                <a:spcPts val="0"/>
              </a:spcBef>
              <a:spcAft>
                <a:spcPts val="0"/>
              </a:spcAft>
              <a:buClr>
                <a:schemeClr val="dk1"/>
              </a:buClr>
              <a:buSzPts val="3000"/>
              <a:buNone/>
              <a:defRPr sz="4000" b="1">
                <a:solidFill>
                  <a:schemeClr val="dk1"/>
                </a:solidFill>
              </a:defRPr>
            </a:lvl5pPr>
            <a:lvl6pPr lvl="5" algn="l" rtl="0">
              <a:lnSpc>
                <a:spcPct val="100000"/>
              </a:lnSpc>
              <a:spcBef>
                <a:spcPts val="0"/>
              </a:spcBef>
              <a:spcAft>
                <a:spcPts val="0"/>
              </a:spcAft>
              <a:buClr>
                <a:schemeClr val="dk1"/>
              </a:buClr>
              <a:buSzPts val="3000"/>
              <a:buNone/>
              <a:defRPr sz="4000" b="1">
                <a:solidFill>
                  <a:schemeClr val="dk1"/>
                </a:solidFill>
              </a:defRPr>
            </a:lvl6pPr>
            <a:lvl7pPr lvl="6" algn="l" rtl="0">
              <a:lnSpc>
                <a:spcPct val="100000"/>
              </a:lnSpc>
              <a:spcBef>
                <a:spcPts val="0"/>
              </a:spcBef>
              <a:spcAft>
                <a:spcPts val="0"/>
              </a:spcAft>
              <a:buClr>
                <a:schemeClr val="dk1"/>
              </a:buClr>
              <a:buSzPts val="3000"/>
              <a:buNone/>
              <a:defRPr sz="4000" b="1">
                <a:solidFill>
                  <a:schemeClr val="dk1"/>
                </a:solidFill>
              </a:defRPr>
            </a:lvl7pPr>
            <a:lvl8pPr lvl="7" algn="l" rtl="0">
              <a:lnSpc>
                <a:spcPct val="100000"/>
              </a:lnSpc>
              <a:spcBef>
                <a:spcPts val="0"/>
              </a:spcBef>
              <a:spcAft>
                <a:spcPts val="0"/>
              </a:spcAft>
              <a:buClr>
                <a:schemeClr val="dk1"/>
              </a:buClr>
              <a:buSzPts val="3000"/>
              <a:buNone/>
              <a:defRPr sz="4000" b="1">
                <a:solidFill>
                  <a:schemeClr val="dk1"/>
                </a:solidFill>
              </a:defRPr>
            </a:lvl8pPr>
            <a:lvl9pPr lvl="8" algn="l" rtl="0">
              <a:lnSpc>
                <a:spcPct val="100000"/>
              </a:lnSpc>
              <a:spcBef>
                <a:spcPts val="0"/>
              </a:spcBef>
              <a:spcAft>
                <a:spcPts val="0"/>
              </a:spcAft>
              <a:buClr>
                <a:schemeClr val="dk1"/>
              </a:buClr>
              <a:buSzPts val="3000"/>
              <a:buNone/>
              <a:defRPr sz="4000" b="1">
                <a:solidFill>
                  <a:schemeClr val="dk1"/>
                </a:solidFill>
              </a:defRPr>
            </a:lvl9pPr>
          </a:lstStyle>
          <a:p>
            <a:endParaRPr/>
          </a:p>
        </p:txBody>
      </p:sp>
      <p:sp>
        <p:nvSpPr>
          <p:cNvPr id="31" name="Google Shape;31;p6"/>
          <p:cNvSpPr txBox="1">
            <a:spLocks noGrp="1"/>
          </p:cNvSpPr>
          <p:nvPr>
            <p:ph type="body" idx="1"/>
          </p:nvPr>
        </p:nvSpPr>
        <p:spPr>
          <a:xfrm>
            <a:off x="389251" y="2738291"/>
            <a:ext cx="4052800" cy="3170800"/>
          </a:xfrm>
          <a:prstGeom prst="rect">
            <a:avLst/>
          </a:prstGeom>
          <a:noFill/>
          <a:ln>
            <a:noFill/>
          </a:ln>
        </p:spPr>
        <p:txBody>
          <a:bodyPr spcFirstLastPara="1" wrap="square" lIns="91425" tIns="91425" rIns="91425" bIns="91425" anchor="t" anchorCtr="0">
            <a:noAutofit/>
          </a:bodyPr>
          <a:lstStyle>
            <a:lvl1pPr marL="609585" lvl="0" indent="-440256" algn="l" rtl="0">
              <a:lnSpc>
                <a:spcPct val="115000"/>
              </a:lnSpc>
              <a:spcBef>
                <a:spcPts val="853"/>
              </a:spcBef>
              <a:spcAft>
                <a:spcPts val="0"/>
              </a:spcAft>
              <a:buClr>
                <a:schemeClr val="dk2"/>
              </a:buClr>
              <a:buSzPts val="1600"/>
              <a:buChar char="•"/>
              <a:defRPr sz="2133">
                <a:solidFill>
                  <a:schemeClr val="dk2"/>
                </a:solidFill>
              </a:defRPr>
            </a:lvl1pPr>
            <a:lvl2pPr marL="1219170" lvl="1" indent="-541853" algn="l" rtl="0">
              <a:lnSpc>
                <a:spcPct val="115000"/>
              </a:lnSpc>
              <a:spcBef>
                <a:spcPts val="2133"/>
              </a:spcBef>
              <a:spcAft>
                <a:spcPts val="0"/>
              </a:spcAft>
              <a:buClr>
                <a:schemeClr val="dk2"/>
              </a:buClr>
              <a:buSzPts val="2800"/>
              <a:buChar char="–"/>
              <a:defRPr sz="1867">
                <a:solidFill>
                  <a:schemeClr val="dk2"/>
                </a:solidFill>
              </a:defRPr>
            </a:lvl2pPr>
            <a:lvl3pPr marL="1828754" lvl="2" indent="-507987" algn="l" rtl="0">
              <a:lnSpc>
                <a:spcPct val="115000"/>
              </a:lnSpc>
              <a:spcBef>
                <a:spcPts val="2133"/>
              </a:spcBef>
              <a:spcAft>
                <a:spcPts val="0"/>
              </a:spcAft>
              <a:buClr>
                <a:schemeClr val="dk2"/>
              </a:buClr>
              <a:buSzPts val="2400"/>
              <a:buChar char="•"/>
              <a:defRPr sz="1867">
                <a:solidFill>
                  <a:schemeClr val="dk2"/>
                </a:solidFill>
              </a:defRPr>
            </a:lvl3pPr>
            <a:lvl4pPr marL="2438339" lvl="3" indent="-474121" algn="l" rtl="0">
              <a:lnSpc>
                <a:spcPct val="115000"/>
              </a:lnSpc>
              <a:spcBef>
                <a:spcPts val="2133"/>
              </a:spcBef>
              <a:spcAft>
                <a:spcPts val="0"/>
              </a:spcAft>
              <a:buClr>
                <a:schemeClr val="dk2"/>
              </a:buClr>
              <a:buSzPts val="2000"/>
              <a:buChar char="–"/>
              <a:defRPr sz="1867">
                <a:solidFill>
                  <a:schemeClr val="dk2"/>
                </a:solidFill>
              </a:defRPr>
            </a:lvl4pPr>
            <a:lvl5pPr marL="3047924" lvl="4" indent="-474121" algn="l" rtl="0">
              <a:lnSpc>
                <a:spcPct val="115000"/>
              </a:lnSpc>
              <a:spcBef>
                <a:spcPts val="2133"/>
              </a:spcBef>
              <a:spcAft>
                <a:spcPts val="0"/>
              </a:spcAft>
              <a:buClr>
                <a:schemeClr val="dk2"/>
              </a:buClr>
              <a:buSzPts val="2000"/>
              <a:buChar char="»"/>
              <a:defRPr sz="1867">
                <a:solidFill>
                  <a:schemeClr val="dk2"/>
                </a:solidFill>
              </a:defRPr>
            </a:lvl5pPr>
            <a:lvl6pPr marL="3657509" lvl="5" indent="-474121" algn="l" rtl="0">
              <a:lnSpc>
                <a:spcPct val="115000"/>
              </a:lnSpc>
              <a:spcBef>
                <a:spcPts val="2133"/>
              </a:spcBef>
              <a:spcAft>
                <a:spcPts val="0"/>
              </a:spcAft>
              <a:buClr>
                <a:schemeClr val="dk2"/>
              </a:buClr>
              <a:buSzPts val="2000"/>
              <a:buChar char="•"/>
              <a:defRPr sz="1867">
                <a:solidFill>
                  <a:schemeClr val="dk2"/>
                </a:solidFill>
              </a:defRPr>
            </a:lvl6pPr>
            <a:lvl7pPr marL="4267093" lvl="6" indent="-474121" algn="l" rtl="0">
              <a:lnSpc>
                <a:spcPct val="115000"/>
              </a:lnSpc>
              <a:spcBef>
                <a:spcPts val="2133"/>
              </a:spcBef>
              <a:spcAft>
                <a:spcPts val="0"/>
              </a:spcAft>
              <a:buClr>
                <a:schemeClr val="dk2"/>
              </a:buClr>
              <a:buSzPts val="2000"/>
              <a:buChar char="•"/>
              <a:defRPr sz="1867">
                <a:solidFill>
                  <a:schemeClr val="dk2"/>
                </a:solidFill>
              </a:defRPr>
            </a:lvl7pPr>
            <a:lvl8pPr marL="4876678" lvl="7" indent="-474121" algn="l" rtl="0">
              <a:lnSpc>
                <a:spcPct val="115000"/>
              </a:lnSpc>
              <a:spcBef>
                <a:spcPts val="2133"/>
              </a:spcBef>
              <a:spcAft>
                <a:spcPts val="0"/>
              </a:spcAft>
              <a:buClr>
                <a:schemeClr val="dk2"/>
              </a:buClr>
              <a:buSzPts val="2000"/>
              <a:buChar char="•"/>
              <a:defRPr sz="1867">
                <a:solidFill>
                  <a:schemeClr val="dk2"/>
                </a:solidFill>
              </a:defRPr>
            </a:lvl8pPr>
            <a:lvl9pPr marL="5486263" lvl="8" indent="-474121" algn="l" rtl="0">
              <a:lnSpc>
                <a:spcPct val="115000"/>
              </a:lnSpc>
              <a:spcBef>
                <a:spcPts val="2133"/>
              </a:spcBef>
              <a:spcAft>
                <a:spcPts val="2133"/>
              </a:spcAft>
              <a:buClr>
                <a:schemeClr val="dk2"/>
              </a:buClr>
              <a:buSzPts val="2000"/>
              <a:buChar char="•"/>
              <a:defRPr sz="1867">
                <a:solidFill>
                  <a:schemeClr val="dk2"/>
                </a:solidFill>
              </a:defRPr>
            </a:lvl9pPr>
          </a:lstStyle>
          <a:p>
            <a:endParaRPr/>
          </a:p>
        </p:txBody>
      </p:sp>
      <p:sp>
        <p:nvSpPr>
          <p:cNvPr id="32" name="Google Shape;32;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rtl="0">
              <a:lnSpc>
                <a:spcPct val="100000"/>
              </a:lnSpc>
              <a:spcAft>
                <a:spcPts val="0"/>
              </a:spcAft>
              <a:buNone/>
              <a:defRPr sz="1333">
                <a:solidFill>
                  <a:schemeClr val="dk2"/>
                </a:solidFill>
              </a:defRPr>
            </a:lvl1pPr>
            <a:lvl2pPr lvl="1" algn="r" rtl="0">
              <a:lnSpc>
                <a:spcPct val="100000"/>
              </a:lnSpc>
              <a:spcAft>
                <a:spcPts val="0"/>
              </a:spcAft>
              <a:buNone/>
              <a:defRPr sz="1333">
                <a:solidFill>
                  <a:schemeClr val="dk2"/>
                </a:solidFill>
              </a:defRPr>
            </a:lvl2pPr>
            <a:lvl3pPr lvl="2" algn="r" rtl="0">
              <a:lnSpc>
                <a:spcPct val="100000"/>
              </a:lnSpc>
              <a:spcAft>
                <a:spcPts val="0"/>
              </a:spcAft>
              <a:buNone/>
              <a:defRPr sz="1333">
                <a:solidFill>
                  <a:schemeClr val="dk2"/>
                </a:solidFill>
              </a:defRPr>
            </a:lvl3pPr>
            <a:lvl4pPr lvl="3" algn="r" rtl="0">
              <a:lnSpc>
                <a:spcPct val="100000"/>
              </a:lnSpc>
              <a:spcAft>
                <a:spcPts val="0"/>
              </a:spcAft>
              <a:buNone/>
              <a:defRPr sz="1333">
                <a:solidFill>
                  <a:schemeClr val="dk2"/>
                </a:solidFill>
              </a:defRPr>
            </a:lvl4pPr>
            <a:lvl5pPr lvl="4" algn="r" rtl="0">
              <a:lnSpc>
                <a:spcPct val="100000"/>
              </a:lnSpc>
              <a:spcAft>
                <a:spcPts val="0"/>
              </a:spcAft>
              <a:buNone/>
              <a:defRPr sz="1333">
                <a:solidFill>
                  <a:schemeClr val="dk2"/>
                </a:solidFill>
              </a:defRPr>
            </a:lvl5pPr>
            <a:lvl6pPr lvl="5" algn="r" rtl="0">
              <a:lnSpc>
                <a:spcPct val="100000"/>
              </a:lnSpc>
              <a:spcAft>
                <a:spcPts val="0"/>
              </a:spcAft>
              <a:buNone/>
              <a:defRPr sz="1333">
                <a:solidFill>
                  <a:schemeClr val="dk2"/>
                </a:solidFill>
              </a:defRPr>
            </a:lvl6pPr>
            <a:lvl7pPr lvl="6" algn="r" rtl="0">
              <a:lnSpc>
                <a:spcPct val="100000"/>
              </a:lnSpc>
              <a:spcAft>
                <a:spcPts val="0"/>
              </a:spcAft>
              <a:buNone/>
              <a:defRPr sz="1333">
                <a:solidFill>
                  <a:schemeClr val="dk2"/>
                </a:solidFill>
              </a:defRPr>
            </a:lvl7pPr>
            <a:lvl8pPr lvl="7" algn="r" rtl="0">
              <a:lnSpc>
                <a:spcPct val="100000"/>
              </a:lnSpc>
              <a:spcAft>
                <a:spcPts val="0"/>
              </a:spcAft>
              <a:buNone/>
              <a:defRPr sz="1333">
                <a:solidFill>
                  <a:schemeClr val="dk2"/>
                </a:solidFill>
              </a:defRPr>
            </a:lvl8pPr>
            <a:lvl9pPr lvl="8" algn="r" rtl="0">
              <a:lnSpc>
                <a:spcPct val="100000"/>
              </a:lnSpc>
              <a:spcAft>
                <a:spcPts val="0"/>
              </a:spcAft>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20331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0A2B-E806-4CED-8B4A-15FEF13DCB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401559-D999-4953-AA5C-73D530979D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93CE04-0C22-4CC4-B161-7727FCF31176}"/>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FC1622C2-C39A-47AB-AE9F-7A499D584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F01D6-2CD0-49DD-A95E-B285511B650F}"/>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2346595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0592D-8EEF-48C8-9EBA-A2B7767BB0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483AEF-B584-4771-82C0-878DCC2248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3C606B-1130-4612-A4F5-BBCE4FEF946A}"/>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7F2F8D0D-200F-4658-814F-A4AE38226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76796F-8219-475E-AC32-CFC11880C6EE}"/>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718034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29EE3-B32C-4009-A727-7D831C8C79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522813-7FD5-48CF-8BBC-4DDC8EB2F4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DC4753-CA50-4C01-A3DD-95402D03C510}"/>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3703075F-34DB-41BA-B03C-3856507DDB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EB1A37-93E9-4564-8AA0-EEEC02B39D30}"/>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1764695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2592-CB47-4035-AD4A-502E76ED96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770AE9-B1EC-4C85-BAE2-E131ED07C2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BC403A-5D5F-42A7-B17A-3391B1EB1F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8F0B84-9718-4340-8774-F3633CA8A787}"/>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6" name="Footer Placeholder 5">
            <a:extLst>
              <a:ext uri="{FF2B5EF4-FFF2-40B4-BE49-F238E27FC236}">
                <a16:creationId xmlns:a16="http://schemas.microsoft.com/office/drawing/2014/main" id="{1F924EDC-FE35-4D70-8B78-E4D7D879EF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D22233-687B-476E-BCE5-DDFFBE207EAE}"/>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3931959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B171-EEE1-4B2C-AA32-843FD519DF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EFA631-C653-4FB3-99C3-184AA1FE4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1258B0-D935-4EEF-B151-2A660A0F9A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B6B7D8-7B4D-4B5F-A60B-8E6295E81D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CA0C29-038E-46A7-ACBF-9B0D96E066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C1CDE9-9714-4CE3-B658-7D7386F6A770}"/>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8" name="Footer Placeholder 7">
            <a:extLst>
              <a:ext uri="{FF2B5EF4-FFF2-40B4-BE49-F238E27FC236}">
                <a16:creationId xmlns:a16="http://schemas.microsoft.com/office/drawing/2014/main" id="{92A52873-C80F-42EC-8572-5336BDE989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D3DDAC-FEDE-4657-98E5-D5224BFC4188}"/>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4028555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A60C5-6ED9-4D72-A9AA-6B046FED12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9DDEA9-5080-4FEF-979E-B2CED383A72C}"/>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4" name="Footer Placeholder 3">
            <a:extLst>
              <a:ext uri="{FF2B5EF4-FFF2-40B4-BE49-F238E27FC236}">
                <a16:creationId xmlns:a16="http://schemas.microsoft.com/office/drawing/2014/main" id="{DC0A2751-DAC7-48EB-AF4E-64CA959A3D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5EA557-34B0-43BE-91F1-968BECE89D62}"/>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2024301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F32062-68D1-422B-8606-31D98278094D}"/>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3" name="Footer Placeholder 2">
            <a:extLst>
              <a:ext uri="{FF2B5EF4-FFF2-40B4-BE49-F238E27FC236}">
                <a16:creationId xmlns:a16="http://schemas.microsoft.com/office/drawing/2014/main" id="{64877595-80D2-4E23-8ACD-0E5436A805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765DB3-F3A0-4EA1-9558-0FC58751B6AA}"/>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1900959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7F8A-6E02-49FA-8386-9104111330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2AFA88-821A-4029-85F0-403CC98E78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FB1DF0-A50A-4C4F-8E24-B5FCA83CF5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057277-F22F-43C0-B633-0761B216F4DC}"/>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6" name="Footer Placeholder 5">
            <a:extLst>
              <a:ext uri="{FF2B5EF4-FFF2-40B4-BE49-F238E27FC236}">
                <a16:creationId xmlns:a16="http://schemas.microsoft.com/office/drawing/2014/main" id="{70D935FC-5C54-4407-8438-DC8D814EA8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DAB074-E00D-41C4-B3EC-20E61876F6C0}"/>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1156811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D9CBE-ACD7-4607-92A5-EAE9F8C384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41832-3B6E-4B73-BEB1-FE90F10E07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E92483-D301-4BA4-AD2D-898ECC0E8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606424-A571-490A-980A-63864F4776E1}"/>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6" name="Footer Placeholder 5">
            <a:extLst>
              <a:ext uri="{FF2B5EF4-FFF2-40B4-BE49-F238E27FC236}">
                <a16:creationId xmlns:a16="http://schemas.microsoft.com/office/drawing/2014/main" id="{4E6DC653-5D70-49AD-AD82-6D7CDFB527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40EBC7-07D0-4DF2-A29C-7266235B4CCD}"/>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910776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C91D-B604-4729-B5B0-10780DA6D9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7D1E93-83A0-48F6-9C43-AB865FAC29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306151-070A-413E-B213-A9FABB48F2EE}"/>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DCD01919-4D2C-4A3D-8BC2-501D8E91E0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7C863-5E5E-4754-ABA7-BCEA94751594}"/>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41434227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449FAF-5603-4A6F-9F72-549879635F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4AC45C-C6D0-42E8-8977-93CD92CCF7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2209A4-6DD7-4A80-A9FF-F3B769B87434}"/>
              </a:ext>
            </a:extLst>
          </p:cNvPr>
          <p:cNvSpPr>
            <a:spLocks noGrp="1"/>
          </p:cNvSpPr>
          <p:nvPr>
            <p:ph type="dt" sz="half" idx="10"/>
          </p:nvPr>
        </p:nvSpPr>
        <p:spPr/>
        <p:txBody>
          <a:body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DE77473C-F440-4505-B8BE-80B50DDCB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C00B31-E317-4154-BCE3-FE9B7ECC1865}"/>
              </a:ext>
            </a:extLst>
          </p:cNvPr>
          <p:cNvSpPr>
            <a:spLocks noGrp="1"/>
          </p:cNvSpPr>
          <p:nvPr>
            <p:ph type="sldNum" sz="quarter" idx="12"/>
          </p:nvPr>
        </p:nvSpPr>
        <p:spPr/>
        <p:txBody>
          <a:bodyPr/>
          <a:lstStyle/>
          <a:p>
            <a:fld id="{D4DD0C17-6725-4E61-8EA7-F63B11B5F6C9}" type="slidenum">
              <a:rPr lang="en-US" smtClean="0"/>
              <a:t>‹#›</a:t>
            </a:fld>
            <a:endParaRPr lang="en-US"/>
          </a:p>
        </p:txBody>
      </p:sp>
    </p:spTree>
    <p:extLst>
      <p:ext uri="{BB962C8B-B14F-4D97-AF65-F5344CB8AC3E}">
        <p14:creationId xmlns:p14="http://schemas.microsoft.com/office/powerpoint/2010/main" val="404898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253B02-B1F1-4CE0-86B7-6825CF122DEC}" type="datetimeFigureOut">
              <a:rPr lang="en-US" smtClean="0"/>
              <a:t>3/24/2022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085CE-3245-471B-8A6E-07183B81E9A9}" type="slidenum">
              <a:rPr lang="en-US" smtClean="0"/>
              <a:t>‹#›</a:t>
            </a:fld>
            <a:endParaRPr lang="en-US"/>
          </a:p>
        </p:txBody>
      </p:sp>
    </p:spTree>
    <p:extLst>
      <p:ext uri="{BB962C8B-B14F-4D97-AF65-F5344CB8AC3E}">
        <p14:creationId xmlns:p14="http://schemas.microsoft.com/office/powerpoint/2010/main" val="341461477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6" r:id="rId12"/>
    <p:sldLayoutId id="2147483707" r:id="rId13"/>
    <p:sldLayoutId id="214748370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526732-C242-4E0D-A975-647EDACCD0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EB5A3B-9BA3-4F98-91A9-09C983C350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F81CF-B2E4-43EB-831E-6041A69BE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C1EEE-DD44-4389-B6CB-F85E584E20E6}" type="datetimeFigureOut">
              <a:rPr lang="en-US" smtClean="0"/>
              <a:t>3/24/2022</a:t>
            </a:fld>
            <a:endParaRPr lang="en-US"/>
          </a:p>
        </p:txBody>
      </p:sp>
      <p:sp>
        <p:nvSpPr>
          <p:cNvPr id="5" name="Footer Placeholder 4">
            <a:extLst>
              <a:ext uri="{FF2B5EF4-FFF2-40B4-BE49-F238E27FC236}">
                <a16:creationId xmlns:a16="http://schemas.microsoft.com/office/drawing/2014/main" id="{37928095-00A1-4FDF-825B-5A7F1D7D87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F71220-2A80-426A-BF72-7CB9D266C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D0C17-6725-4E61-8EA7-F63B11B5F6C9}" type="slidenum">
              <a:rPr lang="en-US" smtClean="0"/>
              <a:t>‹#›</a:t>
            </a:fld>
            <a:endParaRPr lang="en-US"/>
          </a:p>
        </p:txBody>
      </p:sp>
    </p:spTree>
    <p:extLst>
      <p:ext uri="{BB962C8B-B14F-4D97-AF65-F5344CB8AC3E}">
        <p14:creationId xmlns:p14="http://schemas.microsoft.com/office/powerpoint/2010/main" val="316649643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archivodeinalbis.blogspot.com/2016/03/la-piedra-rosetta-es-un-decreto.html" TargetMode="Externa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21" Type="http://schemas.openxmlformats.org/officeDocument/2006/relationships/image" Target="../media/image24.png"/><Relationship Id="rId34" Type="http://schemas.openxmlformats.org/officeDocument/2006/relationships/image" Target="../media/image37.png"/><Relationship Id="rId42" Type="http://schemas.openxmlformats.org/officeDocument/2006/relationships/image" Target="../media/image45.png"/><Relationship Id="rId7" Type="http://schemas.openxmlformats.org/officeDocument/2006/relationships/image" Target="../media/image10.png"/><Relationship Id="rId2" Type="http://schemas.openxmlformats.org/officeDocument/2006/relationships/notesSlide" Target="../notesSlides/notesSlide6.xml"/><Relationship Id="rId16" Type="http://schemas.openxmlformats.org/officeDocument/2006/relationships/image" Target="../media/image19.png"/><Relationship Id="rId29"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40.png"/><Relationship Id="rId40" Type="http://schemas.openxmlformats.org/officeDocument/2006/relationships/image" Target="../media/image43.png"/><Relationship Id="rId45" Type="http://schemas.openxmlformats.org/officeDocument/2006/relationships/image" Target="../media/image48.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image" Target="../media/image39.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4" Type="http://schemas.openxmlformats.org/officeDocument/2006/relationships/image" Target="../media/image47.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43" Type="http://schemas.openxmlformats.org/officeDocument/2006/relationships/image" Target="../media/image46.png"/><Relationship Id="rId8" Type="http://schemas.openxmlformats.org/officeDocument/2006/relationships/image" Target="../media/image11.png"/><Relationship Id="rId3" Type="http://schemas.openxmlformats.org/officeDocument/2006/relationships/image" Target="../media/image6.jpe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png"/><Relationship Id="rId20" Type="http://schemas.openxmlformats.org/officeDocument/2006/relationships/image" Target="../media/image23.png"/><Relationship Id="rId41" Type="http://schemas.openxmlformats.org/officeDocument/2006/relationships/image" Target="../media/image44.png"/></Relationships>
</file>

<file path=ppt/slides/_rels/slide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1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3" Type="http://schemas.openxmlformats.org/officeDocument/2006/relationships/hyperlink" Target="https://earthdata.nasa.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earthdata.nasa.gov/labs/worldview/" TargetMode="External"/><Relationship Id="rId4" Type="http://schemas.openxmlformats.org/officeDocument/2006/relationships/hyperlink" Target="https://search.earthdata.nasa.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hyperlink" Target="https://github.com/nasa/" TargetMode="Externa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hyperlink" Target="https://search.earthdata.nasa.gov/search"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hyperlink" Target="https://worldview.earthdata.nasa.gov/"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earthdata.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2" descr="Picture 2"/>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65" name="The Earth Science Data and Information System Project (ESDIS):…"/>
          <p:cNvSpPr txBox="1"/>
          <p:nvPr/>
        </p:nvSpPr>
        <p:spPr>
          <a:xfrm>
            <a:off x="178472" y="4742771"/>
            <a:ext cx="9956442" cy="16158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3000">
                <a:solidFill>
                  <a:srgbClr val="FFFFFF"/>
                </a:solidFill>
                <a:latin typeface="Avenir Next Condensed Regular"/>
                <a:ea typeface="Avenir Next Condensed Regular"/>
                <a:cs typeface="Avenir Next Condensed Regular"/>
                <a:sym typeface="Avenir Next Condensed Regular"/>
              </a:defRPr>
            </a:pPr>
            <a:r>
              <a:rPr dirty="0"/>
              <a:t>The Earth Science Data and Information System Project (ESDIS)</a:t>
            </a:r>
          </a:p>
          <a:p>
            <a:pPr>
              <a:defRPr sz="2300">
                <a:solidFill>
                  <a:srgbClr val="FFFFFF"/>
                </a:solidFill>
                <a:latin typeface="Avenir Next Condensed Regular"/>
                <a:ea typeface="Avenir Next Condensed Regular"/>
                <a:cs typeface="Avenir Next Condensed Regular"/>
                <a:sym typeface="Avenir Next Condensed Regular"/>
              </a:defRPr>
            </a:pPr>
            <a:r>
              <a:rPr lang="en-US" dirty="0"/>
              <a:t>Open Source Science for the Earth System Observatory Mission </a:t>
            </a:r>
          </a:p>
          <a:p>
            <a:pPr>
              <a:defRPr sz="2300">
                <a:solidFill>
                  <a:srgbClr val="FFFFFF"/>
                </a:solidFill>
                <a:latin typeface="Avenir Next Condensed Regular"/>
                <a:ea typeface="Avenir Next Condensed Regular"/>
                <a:cs typeface="Avenir Next Condensed Regular"/>
                <a:sym typeface="Avenir Next Condensed Regular"/>
              </a:defRPr>
            </a:pPr>
            <a:r>
              <a:rPr lang="en-US" dirty="0"/>
              <a:t>Science Data Processing Study Workshop 2</a:t>
            </a:r>
          </a:p>
          <a:p>
            <a:pPr>
              <a:defRPr sz="2300">
                <a:solidFill>
                  <a:srgbClr val="FFFFFF"/>
                </a:solidFill>
                <a:latin typeface="Avenir Next Condensed Regular"/>
                <a:ea typeface="Avenir Next Condensed Regular"/>
                <a:cs typeface="Avenir Next Condensed Regular"/>
                <a:sym typeface="Avenir Next Condensed Regular"/>
              </a:defRPr>
            </a:pPr>
            <a:r>
              <a:rPr lang="en-US" dirty="0"/>
              <a:t>March 3, 2022</a:t>
            </a:r>
            <a:endParaRPr dirty="0"/>
          </a:p>
        </p:txBody>
      </p:sp>
    </p:spTree>
  </p:cSld>
  <p:clrMapOvr>
    <a:masterClrMapping/>
  </p:clrMapOvr>
  <mc:AlternateContent xmlns:mc="http://schemas.openxmlformats.org/markup-compatibility/2006" xmlns:p14="http://schemas.microsoft.com/office/powerpoint/2010/main">
    <mc:Choice Requires="p14">
      <p:transition p14:dur="0" advTm="31823"/>
    </mc:Choice>
    <mc:Fallback xmlns="">
      <p:transition advTm="3182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90945" y="0"/>
            <a:ext cx="7523019" cy="1231785"/>
          </a:xfrm>
        </p:spPr>
        <p:txBody>
          <a:bodyPr>
            <a:normAutofit/>
          </a:bodyPr>
          <a:lstStyle/>
          <a:p>
            <a:r>
              <a:rPr lang="en-US" sz="3600" dirty="0"/>
              <a:t>Interpreting the Data System Acronyms</a:t>
            </a:r>
          </a:p>
        </p:txBody>
      </p:sp>
      <p:sp>
        <p:nvSpPr>
          <p:cNvPr id="3" name="Content Placeholder 2"/>
          <p:cNvSpPr>
            <a:spLocks noGrp="1"/>
          </p:cNvSpPr>
          <p:nvPr>
            <p:ph idx="1"/>
          </p:nvPr>
        </p:nvSpPr>
        <p:spPr>
          <a:xfrm>
            <a:off x="262200" y="1231785"/>
            <a:ext cx="7235122" cy="5307127"/>
          </a:xfrm>
        </p:spPr>
        <p:txBody>
          <a:bodyPr>
            <a:normAutofit fontScale="92500" lnSpcReduction="10000"/>
          </a:bodyPr>
          <a:lstStyle/>
          <a:p>
            <a:r>
              <a:rPr lang="en-US" sz="3600" b="1" dirty="0"/>
              <a:t>ESDS</a:t>
            </a:r>
            <a:r>
              <a:rPr lang="en-US" sz="2400" dirty="0"/>
              <a:t> – </a:t>
            </a:r>
            <a:r>
              <a:rPr lang="en-US" sz="2200" i="1" dirty="0"/>
              <a:t>Earth Science Data Systems </a:t>
            </a:r>
            <a:r>
              <a:rPr lang="en-US" sz="2200" dirty="0"/>
              <a:t>is the name of the NASA Headquarters Program Office that funds the ESDIS Project.</a:t>
            </a:r>
          </a:p>
          <a:p>
            <a:r>
              <a:rPr lang="en-US" sz="3600" b="1" dirty="0"/>
              <a:t>ESDIS</a:t>
            </a:r>
            <a:r>
              <a:rPr lang="en-US" sz="3900" b="1" dirty="0"/>
              <a:t> </a:t>
            </a:r>
            <a:r>
              <a:rPr lang="en-US" sz="2200" b="1" i="1" dirty="0"/>
              <a:t>i</a:t>
            </a:r>
            <a:r>
              <a:rPr lang="en-US" sz="2200" i="1" dirty="0"/>
              <a:t>s the acronym name for the Project at GSFC that. currently manages Earth science data systems for EOS and other assigned missions</a:t>
            </a:r>
          </a:p>
          <a:p>
            <a:r>
              <a:rPr lang="en-US" sz="3600" b="1" dirty="0"/>
              <a:t>EOSDIS</a:t>
            </a:r>
            <a:r>
              <a:rPr lang="en-US" sz="2000" dirty="0"/>
              <a:t> </a:t>
            </a:r>
            <a:r>
              <a:rPr lang="en-US" sz="2200" dirty="0"/>
              <a:t> </a:t>
            </a:r>
            <a:r>
              <a:rPr lang="en-US" sz="2200" i="1" dirty="0"/>
              <a:t>is the acronym name for the System that was developed to manage NASA’s Earth Observing System mission data.  It has evolved over the years.</a:t>
            </a:r>
          </a:p>
          <a:p>
            <a:r>
              <a:rPr lang="en-US" sz="3600" b="1" dirty="0"/>
              <a:t>SIPS</a:t>
            </a:r>
            <a:r>
              <a:rPr lang="en-US" sz="2400" dirty="0"/>
              <a:t> – </a:t>
            </a:r>
            <a:r>
              <a:rPr lang="en-US" sz="2200" i="1" dirty="0"/>
              <a:t>Science Investigator-led Processing Systems</a:t>
            </a:r>
          </a:p>
          <a:p>
            <a:r>
              <a:rPr lang="en-US" sz="3600" b="1" dirty="0"/>
              <a:t>DAAC</a:t>
            </a:r>
            <a:r>
              <a:rPr lang="en-US" sz="2400" dirty="0"/>
              <a:t> – </a:t>
            </a:r>
            <a:r>
              <a:rPr lang="en-US" sz="2200" i="1" dirty="0"/>
              <a:t>Distributed Active Archive Center</a:t>
            </a:r>
          </a:p>
          <a:p>
            <a:r>
              <a:rPr lang="en-US" sz="3600" b="1" dirty="0"/>
              <a:t>Earthdata</a:t>
            </a:r>
            <a:r>
              <a:rPr lang="en-US" sz="2000" b="1" dirty="0"/>
              <a:t> </a:t>
            </a:r>
            <a:r>
              <a:rPr lang="en-US" sz="2000" dirty="0"/>
              <a:t> </a:t>
            </a:r>
            <a:r>
              <a:rPr lang="en-US" sz="2200" i="1" dirty="0"/>
              <a:t>is the name of the website that describes the ESDIS Project, the EOSDIS system, and HQ’s Earth Data Systems program.</a:t>
            </a:r>
          </a:p>
          <a:p>
            <a:endParaRPr lang="en-US" sz="1600" dirty="0"/>
          </a:p>
        </p:txBody>
      </p:sp>
      <p:pic>
        <p:nvPicPr>
          <p:cNvPr id="6" name="Picture 5" descr="Text&#10;&#10;Description automatically generated">
            <a:extLst>
              <a:ext uri="{FF2B5EF4-FFF2-40B4-BE49-F238E27FC236}">
                <a16:creationId xmlns:a16="http://schemas.microsoft.com/office/drawing/2014/main" id="{B20E46D5-42E6-421B-B5CE-6E4AF425AC7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52155" r="20493" b="21218"/>
          <a:stretch/>
        </p:blipFill>
        <p:spPr>
          <a:xfrm>
            <a:off x="7871453" y="0"/>
            <a:ext cx="4374986" cy="6858000"/>
          </a:xfrm>
          <a:prstGeom prst="rect">
            <a:avLst/>
          </a:prstGeom>
          <a:effectLst/>
        </p:spPr>
      </p:pic>
      <p:sp>
        <p:nvSpPr>
          <p:cNvPr id="4" name="Slide Number Placeholder 3"/>
          <p:cNvSpPr>
            <a:spLocks noGrp="1"/>
          </p:cNvSpPr>
          <p:nvPr>
            <p:ph type="sldNum" sz="quarter" idx="12"/>
          </p:nvPr>
        </p:nvSpPr>
        <p:spPr>
          <a:xfrm>
            <a:off x="8610600" y="6356350"/>
            <a:ext cx="2743200" cy="365125"/>
          </a:xfrm>
        </p:spPr>
        <p:txBody>
          <a:bodyPr>
            <a:normAutofit/>
          </a:bodyPr>
          <a:lstStyle/>
          <a:p>
            <a:pPr>
              <a:spcAft>
                <a:spcPts val="600"/>
              </a:spcAft>
            </a:pPr>
            <a:fld id="{A55769B6-FEE2-465E-96D7-E5644261516D}" type="slidenum">
              <a:rPr lang="en-US" smtClean="0">
                <a:solidFill>
                  <a:srgbClr val="FFFFFF"/>
                </a:solidFill>
              </a:rPr>
              <a:pPr>
                <a:spcAft>
                  <a:spcPts val="600"/>
                </a:spcAft>
              </a:pPr>
              <a:t>2</a:t>
            </a:fld>
            <a:endParaRPr lang="en-US">
              <a:solidFill>
                <a:srgbClr val="FFFFFF"/>
              </a:solidFill>
            </a:endParaRPr>
          </a:p>
        </p:txBody>
      </p:sp>
      <p:sp>
        <p:nvSpPr>
          <p:cNvPr id="8" name="TextBox 7">
            <a:extLst>
              <a:ext uri="{FF2B5EF4-FFF2-40B4-BE49-F238E27FC236}">
                <a16:creationId xmlns:a16="http://schemas.microsoft.com/office/drawing/2014/main" id="{65EF5CB7-BECC-479B-BC92-D8BE37443C15}"/>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archivodeinalbis.blogspot.com/2016/03/la-piedra-rosetta-es-un-decreto.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cxnSp>
        <p:nvCxnSpPr>
          <p:cNvPr id="7" name="Straight Connector 6">
            <a:extLst>
              <a:ext uri="{FF2B5EF4-FFF2-40B4-BE49-F238E27FC236}">
                <a16:creationId xmlns:a16="http://schemas.microsoft.com/office/drawing/2014/main" id="{28DF8810-C2F9-4AE2-A1CC-5043F7ACE205}"/>
              </a:ext>
            </a:extLst>
          </p:cNvPr>
          <p:cNvCxnSpPr/>
          <p:nvPr/>
        </p:nvCxnSpPr>
        <p:spPr>
          <a:xfrm>
            <a:off x="7813964" y="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63549C5-CADD-4E70-9CC6-AB70AA2FC157}"/>
              </a:ext>
            </a:extLst>
          </p:cNvPr>
          <p:cNvCxnSpPr/>
          <p:nvPr/>
        </p:nvCxnSpPr>
        <p:spPr>
          <a:xfrm>
            <a:off x="7828336" y="0"/>
            <a:ext cx="28745" cy="6858000"/>
          </a:xfrm>
          <a:prstGeom prst="line">
            <a:avLst/>
          </a:prstGeom>
          <a:ln w="57150"/>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2519581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2F74CE-B44B-45B9-B80E-DBDAD036C303}"/>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7578" b="17580"/>
          <a:stretch/>
        </p:blipFill>
        <p:spPr>
          <a:xfrm>
            <a:off x="20" y="1"/>
            <a:ext cx="12191980" cy="6857999"/>
          </a:xfrm>
          <a:prstGeom prst="rect">
            <a:avLst/>
          </a:prstGeom>
        </p:spPr>
      </p:pic>
      <p:sp>
        <p:nvSpPr>
          <p:cNvPr id="2" name="Title 1">
            <a:extLst>
              <a:ext uri="{FF2B5EF4-FFF2-40B4-BE49-F238E27FC236}">
                <a16:creationId xmlns:a16="http://schemas.microsoft.com/office/drawing/2014/main" id="{ABB18C27-8766-4F90-A3F7-75D3548C8564}"/>
              </a:ext>
            </a:extLst>
          </p:cNvPr>
          <p:cNvSpPr>
            <a:spLocks noGrp="1"/>
          </p:cNvSpPr>
          <p:nvPr>
            <p:ph type="title"/>
          </p:nvPr>
        </p:nvSpPr>
        <p:spPr>
          <a:xfrm>
            <a:off x="838201" y="1065862"/>
            <a:ext cx="3313164" cy="3755520"/>
          </a:xfrm>
        </p:spPr>
        <p:txBody>
          <a:bodyPr>
            <a:normAutofit/>
          </a:bodyPr>
          <a:lstStyle/>
          <a:p>
            <a:pPr algn="r"/>
            <a:br>
              <a:rPr lang="en-US" sz="4000" dirty="0">
                <a:solidFill>
                  <a:srgbClr val="FFFFFF"/>
                </a:solidFill>
              </a:rPr>
            </a:br>
            <a:r>
              <a:rPr lang="en-US" sz="4000" dirty="0"/>
              <a:t>Earth Science Data and Information System (ESDIS)</a:t>
            </a:r>
          </a:p>
        </p:txBody>
      </p:sp>
      <p:cxnSp>
        <p:nvCxnSpPr>
          <p:cNvPr id="16" name="Straight Connector 13">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5F61075-6ADF-4303-B2F2-313C79205157}"/>
              </a:ext>
            </a:extLst>
          </p:cNvPr>
          <p:cNvSpPr>
            <a:spLocks noGrp="1"/>
          </p:cNvSpPr>
          <p:nvPr>
            <p:ph idx="1"/>
          </p:nvPr>
        </p:nvSpPr>
        <p:spPr>
          <a:xfrm>
            <a:off x="5155380" y="581891"/>
            <a:ext cx="6532307" cy="5611091"/>
          </a:xfrm>
        </p:spPr>
        <p:txBody>
          <a:bodyPr anchor="ctr">
            <a:normAutofit/>
          </a:bodyPr>
          <a:lstStyle/>
          <a:p>
            <a:r>
              <a:rPr lang="en-US" sz="2400" dirty="0">
                <a:solidFill>
                  <a:srgbClr val="FFFFFF"/>
                </a:solidFill>
              </a:rPr>
              <a:t>The ESDIS Project manages the science systems of the Earth Observing System Data and Information System (EOSDIS).  EOSDIS is a comprehensive distributed Earth science data and information system designed to support NASA's Earth science missions. </a:t>
            </a:r>
          </a:p>
          <a:p>
            <a:r>
              <a:rPr lang="en-US" sz="2400" dirty="0">
                <a:solidFill>
                  <a:srgbClr val="FFFFFF"/>
                </a:solidFill>
              </a:rPr>
              <a:t>EOSDIS is designed to ingest, archive, distribute, visualize, all types of Earth Science data which include field campaign measurements, airborne data, in situ data, model data, ancillary products used for processing and other related datasets.  </a:t>
            </a:r>
          </a:p>
          <a:p>
            <a:r>
              <a:rPr lang="en-US" sz="2400" dirty="0">
                <a:solidFill>
                  <a:srgbClr val="FFFFFF"/>
                </a:solidFill>
              </a:rPr>
              <a:t>The ESDIS Project provides and controls all aspects of the effort including but not limited to requirements, design, acquisition, development, operations, maintenance and decommission.</a:t>
            </a:r>
          </a:p>
        </p:txBody>
      </p:sp>
    </p:spTree>
    <p:extLst>
      <p:ext uri="{BB962C8B-B14F-4D97-AF65-F5344CB8AC3E}">
        <p14:creationId xmlns:p14="http://schemas.microsoft.com/office/powerpoint/2010/main" val="151340900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8317" y="337280"/>
            <a:ext cx="4783697" cy="736281"/>
          </a:xfrm>
        </p:spPr>
        <p:txBody>
          <a:bodyPr anchor="b">
            <a:normAutofit/>
          </a:bodyPr>
          <a:lstStyle/>
          <a:p>
            <a:r>
              <a:rPr lang="en-US" sz="4000" dirty="0"/>
              <a:t>ESDIS Goals</a:t>
            </a:r>
          </a:p>
        </p:txBody>
      </p:sp>
      <p:sp>
        <p:nvSpPr>
          <p:cNvPr id="3" name="Content Placeholder 2"/>
          <p:cNvSpPr>
            <a:spLocks noGrp="1"/>
          </p:cNvSpPr>
          <p:nvPr>
            <p:ph idx="1"/>
          </p:nvPr>
        </p:nvSpPr>
        <p:spPr>
          <a:xfrm>
            <a:off x="658317" y="1120956"/>
            <a:ext cx="7423225" cy="5198503"/>
          </a:xfrm>
        </p:spPr>
        <p:txBody>
          <a:bodyPr>
            <a:normAutofit lnSpcReduction="10000"/>
          </a:bodyPr>
          <a:lstStyle/>
          <a:p>
            <a:r>
              <a:rPr lang="en-US" sz="2400" dirty="0"/>
              <a:t>Provide </a:t>
            </a:r>
            <a:r>
              <a:rPr lang="en-US" sz="2400" b="1" dirty="0"/>
              <a:t>scientific data stewardship </a:t>
            </a:r>
            <a:r>
              <a:rPr lang="en-US" sz="2400" dirty="0"/>
              <a:t>for all data collections and ensure data integrity</a:t>
            </a:r>
          </a:p>
          <a:p>
            <a:r>
              <a:rPr lang="en-US" sz="2400" dirty="0"/>
              <a:t>Provide a </a:t>
            </a:r>
            <a:r>
              <a:rPr lang="en-US" sz="2400" b="1" dirty="0"/>
              <a:t>unified and simplified environment </a:t>
            </a:r>
            <a:r>
              <a:rPr lang="en-US" sz="2400" dirty="0"/>
              <a:t>for</a:t>
            </a:r>
            <a:r>
              <a:rPr lang="en-US" sz="2400" b="1" dirty="0"/>
              <a:t> </a:t>
            </a:r>
            <a:r>
              <a:rPr lang="en-US" sz="2400" dirty="0"/>
              <a:t>a diverse and distributed community of Earth Science and Applications users to discover, obtain, and analyze data sources.</a:t>
            </a:r>
          </a:p>
          <a:p>
            <a:r>
              <a:rPr lang="en-US" sz="2400" b="1" dirty="0"/>
              <a:t>Evolve, grow and adapt </a:t>
            </a:r>
            <a:r>
              <a:rPr lang="en-US" sz="2400" dirty="0"/>
              <a:t>to new sources of data and new data systems technologies</a:t>
            </a:r>
          </a:p>
          <a:p>
            <a:r>
              <a:rPr lang="en-US" sz="2400" dirty="0"/>
              <a:t>Expand the user community and </a:t>
            </a:r>
            <a:r>
              <a:rPr lang="en-US" sz="2400" b="1" dirty="0"/>
              <a:t>engage with users </a:t>
            </a:r>
            <a:r>
              <a:rPr lang="en-US" sz="2400" dirty="0"/>
              <a:t>to enhance and improve user access to data and other resources.</a:t>
            </a:r>
          </a:p>
          <a:p>
            <a:r>
              <a:rPr lang="en-US" sz="2400" b="1" dirty="0"/>
              <a:t>Partner</a:t>
            </a:r>
            <a:r>
              <a:rPr lang="en-US" sz="2400" dirty="0"/>
              <a:t> with other organizations, US agencies, and Nations to share data and make it easier to integrate for science</a:t>
            </a:r>
          </a:p>
          <a:p>
            <a:endParaRPr lang="en-US" sz="1400" dirty="0"/>
          </a:p>
        </p:txBody>
      </p:sp>
      <p:sp>
        <p:nvSpPr>
          <p:cNvPr id="4" name="Slide Number Placeholder 3"/>
          <p:cNvSpPr>
            <a:spLocks noGrp="1"/>
          </p:cNvSpPr>
          <p:nvPr>
            <p:ph type="sldNum" sz="quarter" idx="12"/>
          </p:nvPr>
        </p:nvSpPr>
        <p:spPr/>
        <p:txBody>
          <a:bodyPr>
            <a:normAutofit/>
          </a:bodyPr>
          <a:lstStyle/>
          <a:p>
            <a:pPr>
              <a:spcAft>
                <a:spcPts val="600"/>
              </a:spcAft>
            </a:pPr>
            <a:fld id="{7A0FE22E-E07B-4D4D-A66A-A36E422BA9A7}" type="slidenum">
              <a:rPr lang="en-US"/>
              <a:pPr>
                <a:spcAft>
                  <a:spcPts val="600"/>
                </a:spcAft>
              </a:pPr>
              <a:t>4</a:t>
            </a:fld>
            <a:endParaRPr lang="en-US"/>
          </a:p>
        </p:txBody>
      </p:sp>
      <p:pic>
        <p:nvPicPr>
          <p:cNvPr id="5" name="Picture Placeholder 8" descr="Red dot with arrows pointing to it">
            <a:extLst>
              <a:ext uri="{FF2B5EF4-FFF2-40B4-BE49-F238E27FC236}">
                <a16:creationId xmlns:a16="http://schemas.microsoft.com/office/drawing/2014/main" id="{8CFBDF6E-78AD-4FBA-9B07-1F98608A8B28}"/>
              </a:ext>
            </a:extLst>
          </p:cNvPr>
          <p:cNvPicPr>
            <a:picLocks noChangeAspect="1"/>
          </p:cNvPicPr>
          <p:nvPr/>
        </p:nvPicPr>
        <p:blipFill rotWithShape="1">
          <a:blip r:embed="rId3">
            <a:extLst>
              <a:ext uri="{28A0092B-C50C-407E-A947-70E740481C1C}">
                <a14:useLocalDpi xmlns:a14="http://schemas.microsoft.com/office/drawing/2010/main" val="0"/>
              </a:ext>
            </a:extLst>
          </a:blip>
          <a:srcRect l="37854" r="20991" b="-2"/>
          <a:stretch/>
        </p:blipFill>
        <p:spPr>
          <a:xfrm>
            <a:off x="8414471" y="637988"/>
            <a:ext cx="3441551" cy="5582023"/>
          </a:xfrm>
          <a:prstGeom prst="rect">
            <a:avLst/>
          </a:prstGeom>
        </p:spPr>
      </p:pic>
    </p:spTree>
    <p:extLst>
      <p:ext uri="{BB962C8B-B14F-4D97-AF65-F5344CB8AC3E}">
        <p14:creationId xmlns:p14="http://schemas.microsoft.com/office/powerpoint/2010/main" val="36690428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lluminated server room panel">
            <a:extLst>
              <a:ext uri="{FF2B5EF4-FFF2-40B4-BE49-F238E27FC236}">
                <a16:creationId xmlns:a16="http://schemas.microsoft.com/office/drawing/2014/main" id="{4B36C414-CB92-4C83-86BB-BEBA2520114B}"/>
              </a:ext>
            </a:extLst>
          </p:cNvPr>
          <p:cNvPicPr>
            <a:picLocks noChangeAspect="1"/>
          </p:cNvPicPr>
          <p:nvPr/>
        </p:nvPicPr>
        <p:blipFill rotWithShape="1">
          <a:blip r:embed="rId3">
            <a:extLst>
              <a:ext uri="{28A0092B-C50C-407E-A947-70E740481C1C}">
                <a14:useLocalDpi xmlns:a14="http://schemas.microsoft.com/office/drawing/2010/main" val="0"/>
              </a:ext>
            </a:extLst>
          </a:blip>
          <a:srcRect t="5361" b="68549"/>
          <a:stretch/>
        </p:blipFill>
        <p:spPr>
          <a:xfrm>
            <a:off x="0" y="5823857"/>
            <a:ext cx="12192000" cy="1034143"/>
          </a:xfrm>
          <a:prstGeom prst="rect">
            <a:avLst/>
          </a:prstGeom>
        </p:spPr>
      </p:pic>
      <p:sp>
        <p:nvSpPr>
          <p:cNvPr id="2" name="Title 1">
            <a:extLst>
              <a:ext uri="{FF2B5EF4-FFF2-40B4-BE49-F238E27FC236}">
                <a16:creationId xmlns:a16="http://schemas.microsoft.com/office/drawing/2014/main" id="{47181485-9BD5-43AC-95AB-CF7248F8630B}"/>
              </a:ext>
            </a:extLst>
          </p:cNvPr>
          <p:cNvSpPr>
            <a:spLocks noGrp="1"/>
          </p:cNvSpPr>
          <p:nvPr>
            <p:ph type="title"/>
          </p:nvPr>
        </p:nvSpPr>
        <p:spPr>
          <a:xfrm>
            <a:off x="443346" y="395983"/>
            <a:ext cx="7245927" cy="822033"/>
          </a:xfrm>
        </p:spPr>
        <p:txBody>
          <a:bodyPr vert="horz" lIns="91440" tIns="45720" rIns="91440" bIns="45720" rtlCol="0" anchor="ctr">
            <a:normAutofit/>
          </a:bodyPr>
          <a:lstStyle/>
          <a:p>
            <a:r>
              <a:rPr lang="en-US" sz="4000"/>
              <a:t>What is EOSDIS?</a:t>
            </a:r>
          </a:p>
        </p:txBody>
      </p:sp>
      <p:sp>
        <p:nvSpPr>
          <p:cNvPr id="3" name="Content Placeholder 2">
            <a:extLst>
              <a:ext uri="{FF2B5EF4-FFF2-40B4-BE49-F238E27FC236}">
                <a16:creationId xmlns:a16="http://schemas.microsoft.com/office/drawing/2014/main" id="{FBC588F7-F4BD-4902-BA90-3641A4923B7E}"/>
              </a:ext>
            </a:extLst>
          </p:cNvPr>
          <p:cNvSpPr>
            <a:spLocks noGrp="1"/>
          </p:cNvSpPr>
          <p:nvPr>
            <p:ph idx="1"/>
          </p:nvPr>
        </p:nvSpPr>
        <p:spPr>
          <a:xfrm>
            <a:off x="443346" y="1292110"/>
            <a:ext cx="11149940" cy="4531747"/>
          </a:xfrm>
        </p:spPr>
        <p:txBody>
          <a:bodyPr>
            <a:normAutofit fontScale="92500" lnSpcReduction="20000"/>
          </a:bodyPr>
          <a:lstStyle/>
          <a:p>
            <a:r>
              <a:rPr lang="en-US" b="1"/>
              <a:t>EOSDIS</a:t>
            </a:r>
            <a:r>
              <a:rPr lang="en-US"/>
              <a:t> is a heterogenous and distributed system of processing systems, data archives, networks, and the people who operate, maintain and further develop its capabilities.  </a:t>
            </a:r>
          </a:p>
          <a:p>
            <a:r>
              <a:rPr lang="en-US" b="1"/>
              <a:t>EOSDIS</a:t>
            </a:r>
            <a:r>
              <a:rPr lang="en-US"/>
              <a:t> is a comprehensive distributed Earth science data and information system designed to support NASA's Earth science missions. </a:t>
            </a:r>
          </a:p>
          <a:p>
            <a:r>
              <a:rPr lang="en-US" b="1"/>
              <a:t>EOSDIS</a:t>
            </a:r>
            <a:r>
              <a:rPr lang="en-US"/>
              <a:t> is designed to ingest, archive, distribute, visualize, all types of Earth Science data which include field campaign measurements, airborne data, in situ data, model data, ancillary products used for processing and other related datasets.</a:t>
            </a:r>
          </a:p>
          <a:p>
            <a:r>
              <a:rPr lang="en-US"/>
              <a:t>Some common elements within EOSDIS are:  </a:t>
            </a:r>
          </a:p>
          <a:p>
            <a:pPr lvl="1"/>
            <a:r>
              <a:rPr lang="en-US"/>
              <a:t>Data</a:t>
            </a:r>
          </a:p>
          <a:p>
            <a:pPr lvl="1"/>
            <a:r>
              <a:rPr lang="en-US"/>
              <a:t>SIPS</a:t>
            </a:r>
          </a:p>
          <a:p>
            <a:pPr lvl="1"/>
            <a:r>
              <a:rPr lang="en-US"/>
              <a:t>DAACs</a:t>
            </a:r>
          </a:p>
          <a:p>
            <a:pPr lvl="1"/>
            <a:r>
              <a:rPr lang="en-US"/>
              <a:t>Enterprise infrastructure</a:t>
            </a:r>
          </a:p>
        </p:txBody>
      </p:sp>
    </p:spTree>
    <p:extLst>
      <p:ext uri="{BB962C8B-B14F-4D97-AF65-F5344CB8AC3E}">
        <p14:creationId xmlns:p14="http://schemas.microsoft.com/office/powerpoint/2010/main" val="3602616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Picture 180" descr="A planet in space&#10;&#10;Description automatically generated with low confidence">
            <a:extLst>
              <a:ext uri="{FF2B5EF4-FFF2-40B4-BE49-F238E27FC236}">
                <a16:creationId xmlns:a16="http://schemas.microsoft.com/office/drawing/2014/main" id="{D3304B60-4FAA-6C4A-B255-43501471151C}"/>
              </a:ext>
            </a:extLst>
          </p:cNvPr>
          <p:cNvPicPr>
            <a:picLocks noChangeAspect="1"/>
          </p:cNvPicPr>
          <p:nvPr/>
        </p:nvPicPr>
        <p:blipFill>
          <a:blip r:embed="rId3"/>
          <a:stretch>
            <a:fillRect/>
          </a:stretch>
        </p:blipFill>
        <p:spPr>
          <a:xfrm>
            <a:off x="-31750" y="0"/>
            <a:ext cx="12192000" cy="6858000"/>
          </a:xfrm>
          <a:prstGeom prst="rect">
            <a:avLst/>
          </a:prstGeom>
        </p:spPr>
      </p:pic>
      <p:grpSp>
        <p:nvGrpSpPr>
          <p:cNvPr id="85" name="Group 84">
            <a:extLst>
              <a:ext uri="{FF2B5EF4-FFF2-40B4-BE49-F238E27FC236}">
                <a16:creationId xmlns:a16="http://schemas.microsoft.com/office/drawing/2014/main" id="{478E904C-47F7-844B-AD09-396C284C2606}"/>
              </a:ext>
            </a:extLst>
          </p:cNvPr>
          <p:cNvGrpSpPr/>
          <p:nvPr/>
        </p:nvGrpSpPr>
        <p:grpSpPr>
          <a:xfrm>
            <a:off x="5326765" y="5830747"/>
            <a:ext cx="900414" cy="531953"/>
            <a:chOff x="5326765" y="5830747"/>
            <a:chExt cx="900414" cy="531953"/>
          </a:xfrm>
        </p:grpSpPr>
        <p:pic>
          <p:nvPicPr>
            <p:cNvPr id="54" name="Picture 53" descr="A picture containing window, building, wheel&#10;&#10;Description automatically generated">
              <a:extLst>
                <a:ext uri="{FF2B5EF4-FFF2-40B4-BE49-F238E27FC236}">
                  <a16:creationId xmlns:a16="http://schemas.microsoft.com/office/drawing/2014/main" id="{CE9A2B4C-C17E-7344-A48C-0D05FB0D6CDF}"/>
                </a:ext>
              </a:extLst>
            </p:cNvPr>
            <p:cNvPicPr>
              <a:picLocks noChangeAspect="1"/>
            </p:cNvPicPr>
            <p:nvPr/>
          </p:nvPicPr>
          <p:blipFill>
            <a:blip r:embed="rId4"/>
            <a:stretch>
              <a:fillRect/>
            </a:stretch>
          </p:blipFill>
          <p:spPr>
            <a:xfrm>
              <a:off x="5326765" y="5886450"/>
              <a:ext cx="111126" cy="111126"/>
            </a:xfrm>
            <a:prstGeom prst="rect">
              <a:avLst/>
            </a:prstGeom>
          </p:spPr>
        </p:pic>
        <p:pic>
          <p:nvPicPr>
            <p:cNvPr id="114" name="Picture 113" descr="A picture containing insect&#10;&#10;Description automatically generated">
              <a:extLst>
                <a:ext uri="{FF2B5EF4-FFF2-40B4-BE49-F238E27FC236}">
                  <a16:creationId xmlns:a16="http://schemas.microsoft.com/office/drawing/2014/main" id="{A54C7E55-C706-234D-BC2D-2B4AE6B27679}"/>
                </a:ext>
              </a:extLst>
            </p:cNvPr>
            <p:cNvPicPr>
              <a:picLocks noChangeAspect="1"/>
            </p:cNvPicPr>
            <p:nvPr/>
          </p:nvPicPr>
          <p:blipFill>
            <a:blip r:embed="rId5"/>
            <a:stretch>
              <a:fillRect/>
            </a:stretch>
          </p:blipFill>
          <p:spPr>
            <a:xfrm>
              <a:off x="5391150" y="6045200"/>
              <a:ext cx="596900" cy="317500"/>
            </a:xfrm>
            <a:prstGeom prst="rect">
              <a:avLst/>
            </a:prstGeom>
          </p:spPr>
        </p:pic>
        <p:sp>
          <p:nvSpPr>
            <p:cNvPr id="150" name="TextBox 149">
              <a:extLst>
                <a:ext uri="{FF2B5EF4-FFF2-40B4-BE49-F238E27FC236}">
                  <a16:creationId xmlns:a16="http://schemas.microsoft.com/office/drawing/2014/main" id="{CE8FE535-A7D8-764F-8AFE-34F59AD18958}"/>
                </a:ext>
              </a:extLst>
            </p:cNvPr>
            <p:cNvSpPr txBox="1"/>
            <p:nvPr/>
          </p:nvSpPr>
          <p:spPr>
            <a:xfrm>
              <a:off x="5369688" y="5830747"/>
              <a:ext cx="857491"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SENTINEL-6B</a:t>
              </a:r>
            </a:p>
          </p:txBody>
        </p:sp>
      </p:grpSp>
      <p:grpSp>
        <p:nvGrpSpPr>
          <p:cNvPr id="17" name="Group 16">
            <a:extLst>
              <a:ext uri="{FF2B5EF4-FFF2-40B4-BE49-F238E27FC236}">
                <a16:creationId xmlns:a16="http://schemas.microsoft.com/office/drawing/2014/main" id="{1FB08CCF-1F2A-5841-8793-755DFB2E9A51}"/>
              </a:ext>
            </a:extLst>
          </p:cNvPr>
          <p:cNvGrpSpPr/>
          <p:nvPr/>
        </p:nvGrpSpPr>
        <p:grpSpPr>
          <a:xfrm>
            <a:off x="5753100" y="3677856"/>
            <a:ext cx="686193" cy="460794"/>
            <a:chOff x="5753100" y="3677856"/>
            <a:chExt cx="686193" cy="460794"/>
          </a:xfrm>
        </p:grpSpPr>
        <p:sp>
          <p:nvSpPr>
            <p:cNvPr id="97" name="TextBox 96">
              <a:extLst>
                <a:ext uri="{FF2B5EF4-FFF2-40B4-BE49-F238E27FC236}">
                  <a16:creationId xmlns:a16="http://schemas.microsoft.com/office/drawing/2014/main" id="{28E4CD08-AE65-B54E-918D-24BC96894F2C}"/>
                </a:ext>
              </a:extLst>
            </p:cNvPr>
            <p:cNvSpPr txBox="1"/>
            <p:nvPr/>
          </p:nvSpPr>
          <p:spPr>
            <a:xfrm>
              <a:off x="5796023" y="3677856"/>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AURA</a:t>
              </a:r>
            </a:p>
          </p:txBody>
        </p:sp>
        <p:pic>
          <p:nvPicPr>
            <p:cNvPr id="41" name="Picture 40" descr="A picture containing window, building, wheel&#10;&#10;Description automatically generated">
              <a:extLst>
                <a:ext uri="{FF2B5EF4-FFF2-40B4-BE49-F238E27FC236}">
                  <a16:creationId xmlns:a16="http://schemas.microsoft.com/office/drawing/2014/main" id="{37F99A42-0E5A-ED4D-A1F1-95A47F30F248}"/>
                </a:ext>
              </a:extLst>
            </p:cNvPr>
            <p:cNvPicPr>
              <a:picLocks noChangeAspect="1"/>
            </p:cNvPicPr>
            <p:nvPr/>
          </p:nvPicPr>
          <p:blipFill>
            <a:blip r:embed="rId4"/>
            <a:stretch>
              <a:fillRect/>
            </a:stretch>
          </p:blipFill>
          <p:spPr>
            <a:xfrm>
              <a:off x="5753100" y="3743325"/>
              <a:ext cx="111126" cy="111126"/>
            </a:xfrm>
            <a:prstGeom prst="rect">
              <a:avLst/>
            </a:prstGeom>
          </p:spPr>
        </p:pic>
        <p:pic>
          <p:nvPicPr>
            <p:cNvPr id="84" name="Picture 83" descr="A picture containing gear&#10;&#10;Description automatically generated">
              <a:extLst>
                <a:ext uri="{FF2B5EF4-FFF2-40B4-BE49-F238E27FC236}">
                  <a16:creationId xmlns:a16="http://schemas.microsoft.com/office/drawing/2014/main" id="{822DFC69-F31C-A449-BA9B-CF4F98704D48}"/>
                </a:ext>
              </a:extLst>
            </p:cNvPr>
            <p:cNvPicPr>
              <a:picLocks noChangeAspect="1"/>
            </p:cNvPicPr>
            <p:nvPr/>
          </p:nvPicPr>
          <p:blipFill>
            <a:blip r:embed="rId6"/>
            <a:stretch>
              <a:fillRect/>
            </a:stretch>
          </p:blipFill>
          <p:spPr>
            <a:xfrm>
              <a:off x="5772150" y="3897350"/>
              <a:ext cx="635000" cy="241300"/>
            </a:xfrm>
            <a:prstGeom prst="rect">
              <a:avLst/>
            </a:prstGeom>
          </p:spPr>
        </p:pic>
      </p:grpSp>
      <p:grpSp>
        <p:nvGrpSpPr>
          <p:cNvPr id="19" name="Group 18">
            <a:extLst>
              <a:ext uri="{FF2B5EF4-FFF2-40B4-BE49-F238E27FC236}">
                <a16:creationId xmlns:a16="http://schemas.microsoft.com/office/drawing/2014/main" id="{9CD16ABF-5AA3-864F-A289-87AE6E18175D}"/>
              </a:ext>
            </a:extLst>
          </p:cNvPr>
          <p:cNvGrpSpPr/>
          <p:nvPr/>
        </p:nvGrpSpPr>
        <p:grpSpPr>
          <a:xfrm>
            <a:off x="7069100" y="2880167"/>
            <a:ext cx="865622" cy="487733"/>
            <a:chOff x="7069100" y="2880167"/>
            <a:chExt cx="865622" cy="487733"/>
          </a:xfrm>
        </p:grpSpPr>
        <p:sp>
          <p:nvSpPr>
            <p:cNvPr id="101" name="TextBox 100">
              <a:extLst>
                <a:ext uri="{FF2B5EF4-FFF2-40B4-BE49-F238E27FC236}">
                  <a16:creationId xmlns:a16="http://schemas.microsoft.com/office/drawing/2014/main" id="{CBA16907-D9B2-3B41-B3CE-F0107410124F}"/>
                </a:ext>
              </a:extLst>
            </p:cNvPr>
            <p:cNvSpPr txBox="1"/>
            <p:nvPr/>
          </p:nvSpPr>
          <p:spPr>
            <a:xfrm>
              <a:off x="7149572" y="2880167"/>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CALIPSO</a:t>
              </a:r>
            </a:p>
          </p:txBody>
        </p:sp>
        <p:pic>
          <p:nvPicPr>
            <p:cNvPr id="40" name="Picture 39" descr="A picture containing window, building, wheel&#10;&#10;Description automatically generated">
              <a:extLst>
                <a:ext uri="{FF2B5EF4-FFF2-40B4-BE49-F238E27FC236}">
                  <a16:creationId xmlns:a16="http://schemas.microsoft.com/office/drawing/2014/main" id="{0B92DAEF-0A25-C148-A5A8-F2C94A17DBF4}"/>
                </a:ext>
              </a:extLst>
            </p:cNvPr>
            <p:cNvPicPr>
              <a:picLocks noChangeAspect="1"/>
            </p:cNvPicPr>
            <p:nvPr/>
          </p:nvPicPr>
          <p:blipFill>
            <a:blip r:embed="rId4"/>
            <a:stretch>
              <a:fillRect/>
            </a:stretch>
          </p:blipFill>
          <p:spPr>
            <a:xfrm>
              <a:off x="7099300" y="2952750"/>
              <a:ext cx="111126" cy="111126"/>
            </a:xfrm>
            <a:prstGeom prst="rect">
              <a:avLst/>
            </a:prstGeom>
          </p:spPr>
        </p:pic>
        <p:pic>
          <p:nvPicPr>
            <p:cNvPr id="86" name="Picture 85" descr="A picture containing satellite, transport&#10;&#10;Description automatically generated">
              <a:extLst>
                <a:ext uri="{FF2B5EF4-FFF2-40B4-BE49-F238E27FC236}">
                  <a16:creationId xmlns:a16="http://schemas.microsoft.com/office/drawing/2014/main" id="{9DB6BAD9-2692-3348-9B90-AABCAC846DE5}"/>
                </a:ext>
              </a:extLst>
            </p:cNvPr>
            <p:cNvPicPr>
              <a:picLocks noChangeAspect="1"/>
            </p:cNvPicPr>
            <p:nvPr/>
          </p:nvPicPr>
          <p:blipFill>
            <a:blip r:embed="rId7"/>
            <a:stretch>
              <a:fillRect/>
            </a:stretch>
          </p:blipFill>
          <p:spPr>
            <a:xfrm>
              <a:off x="7069100" y="3101200"/>
              <a:ext cx="520700" cy="266700"/>
            </a:xfrm>
            <a:prstGeom prst="rect">
              <a:avLst/>
            </a:prstGeom>
          </p:spPr>
        </p:pic>
      </p:grpSp>
      <p:grpSp>
        <p:nvGrpSpPr>
          <p:cNvPr id="36" name="Group 35">
            <a:extLst>
              <a:ext uri="{FF2B5EF4-FFF2-40B4-BE49-F238E27FC236}">
                <a16:creationId xmlns:a16="http://schemas.microsoft.com/office/drawing/2014/main" id="{7AA3DFAF-B9AE-5142-9EB5-1C9D2BADB0F3}"/>
              </a:ext>
            </a:extLst>
          </p:cNvPr>
          <p:cNvGrpSpPr/>
          <p:nvPr/>
        </p:nvGrpSpPr>
        <p:grpSpPr>
          <a:xfrm>
            <a:off x="1911350" y="523755"/>
            <a:ext cx="993896" cy="462820"/>
            <a:chOff x="1911350" y="523755"/>
            <a:chExt cx="993896" cy="462820"/>
          </a:xfrm>
        </p:grpSpPr>
        <p:sp>
          <p:nvSpPr>
            <p:cNvPr id="117" name="TextBox 116">
              <a:extLst>
                <a:ext uri="{FF2B5EF4-FFF2-40B4-BE49-F238E27FC236}">
                  <a16:creationId xmlns:a16="http://schemas.microsoft.com/office/drawing/2014/main" id="{FAC4F0CC-7210-B845-9BB0-622AEE64A061}"/>
                </a:ext>
              </a:extLst>
            </p:cNvPr>
            <p:cNvSpPr txBox="1"/>
            <p:nvPr/>
          </p:nvSpPr>
          <p:spPr>
            <a:xfrm>
              <a:off x="1962874" y="523755"/>
              <a:ext cx="942372"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GRACE-FO (2)</a:t>
              </a:r>
            </a:p>
          </p:txBody>
        </p:sp>
        <p:pic>
          <p:nvPicPr>
            <p:cNvPr id="48" name="Picture 47" descr="A picture containing window, building, wheel&#10;&#10;Description automatically generated">
              <a:extLst>
                <a:ext uri="{FF2B5EF4-FFF2-40B4-BE49-F238E27FC236}">
                  <a16:creationId xmlns:a16="http://schemas.microsoft.com/office/drawing/2014/main" id="{CE42C4ED-E99A-4E48-98C1-24CFC9712E6D}"/>
                </a:ext>
              </a:extLst>
            </p:cNvPr>
            <p:cNvPicPr>
              <a:picLocks noChangeAspect="1"/>
            </p:cNvPicPr>
            <p:nvPr/>
          </p:nvPicPr>
          <p:blipFill>
            <a:blip r:embed="rId4"/>
            <a:stretch>
              <a:fillRect/>
            </a:stretch>
          </p:blipFill>
          <p:spPr>
            <a:xfrm>
              <a:off x="1911350" y="596900"/>
              <a:ext cx="111126" cy="111126"/>
            </a:xfrm>
            <a:prstGeom prst="rect">
              <a:avLst/>
            </a:prstGeom>
          </p:spPr>
        </p:pic>
        <p:pic>
          <p:nvPicPr>
            <p:cNvPr id="96" name="Picture 95">
              <a:extLst>
                <a:ext uri="{FF2B5EF4-FFF2-40B4-BE49-F238E27FC236}">
                  <a16:creationId xmlns:a16="http://schemas.microsoft.com/office/drawing/2014/main" id="{CC8691FE-DA78-BE49-A913-AB6A30BF6F25}"/>
                </a:ext>
              </a:extLst>
            </p:cNvPr>
            <p:cNvPicPr>
              <a:picLocks noChangeAspect="1"/>
            </p:cNvPicPr>
            <p:nvPr/>
          </p:nvPicPr>
          <p:blipFill>
            <a:blip r:embed="rId8"/>
            <a:stretch>
              <a:fillRect/>
            </a:stretch>
          </p:blipFill>
          <p:spPr>
            <a:xfrm>
              <a:off x="2111375" y="770675"/>
              <a:ext cx="508000" cy="215900"/>
            </a:xfrm>
            <a:prstGeom prst="rect">
              <a:avLst/>
            </a:prstGeom>
          </p:spPr>
        </p:pic>
      </p:grpSp>
      <p:grpSp>
        <p:nvGrpSpPr>
          <p:cNvPr id="83" name="Group 82">
            <a:extLst>
              <a:ext uri="{FF2B5EF4-FFF2-40B4-BE49-F238E27FC236}">
                <a16:creationId xmlns:a16="http://schemas.microsoft.com/office/drawing/2014/main" id="{F8059533-804B-5C48-A8B9-C798CAC771AE}"/>
              </a:ext>
            </a:extLst>
          </p:cNvPr>
          <p:cNvGrpSpPr/>
          <p:nvPr/>
        </p:nvGrpSpPr>
        <p:grpSpPr>
          <a:xfrm>
            <a:off x="4885475" y="5353291"/>
            <a:ext cx="736600" cy="395784"/>
            <a:chOff x="4885475" y="5353291"/>
            <a:chExt cx="736600" cy="395784"/>
          </a:xfrm>
        </p:grpSpPr>
        <p:sp>
          <p:nvSpPr>
            <p:cNvPr id="149" name="TextBox 148">
              <a:extLst>
                <a:ext uri="{FF2B5EF4-FFF2-40B4-BE49-F238E27FC236}">
                  <a16:creationId xmlns:a16="http://schemas.microsoft.com/office/drawing/2014/main" id="{0EE80E43-2B71-8F45-981F-D99D2ABBB4E2}"/>
                </a:ext>
              </a:extLst>
            </p:cNvPr>
            <p:cNvSpPr txBox="1"/>
            <p:nvPr/>
          </p:nvSpPr>
          <p:spPr>
            <a:xfrm>
              <a:off x="5008944" y="5353291"/>
              <a:ext cx="516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PACE</a:t>
              </a:r>
            </a:p>
          </p:txBody>
        </p:sp>
        <p:pic>
          <p:nvPicPr>
            <p:cNvPr id="53" name="Picture 52" descr="A picture containing window, building, wheel&#10;&#10;Description automatically generated">
              <a:extLst>
                <a:ext uri="{FF2B5EF4-FFF2-40B4-BE49-F238E27FC236}">
                  <a16:creationId xmlns:a16="http://schemas.microsoft.com/office/drawing/2014/main" id="{8874BB4A-3C6C-914E-8937-D19DC3DA3F10}"/>
                </a:ext>
              </a:extLst>
            </p:cNvPr>
            <p:cNvPicPr>
              <a:picLocks noChangeAspect="1"/>
            </p:cNvPicPr>
            <p:nvPr/>
          </p:nvPicPr>
          <p:blipFill>
            <a:blip r:embed="rId4"/>
            <a:stretch>
              <a:fillRect/>
            </a:stretch>
          </p:blipFill>
          <p:spPr>
            <a:xfrm>
              <a:off x="4965700" y="5410200"/>
              <a:ext cx="111126" cy="111126"/>
            </a:xfrm>
            <a:prstGeom prst="rect">
              <a:avLst/>
            </a:prstGeom>
          </p:spPr>
        </p:pic>
        <p:pic>
          <p:nvPicPr>
            <p:cNvPr id="112" name="Picture 111" descr="A picture containing weapon&#10;&#10;Description automatically generated">
              <a:extLst>
                <a:ext uri="{FF2B5EF4-FFF2-40B4-BE49-F238E27FC236}">
                  <a16:creationId xmlns:a16="http://schemas.microsoft.com/office/drawing/2014/main" id="{0CE65318-3752-344A-9116-0367801CD690}"/>
                </a:ext>
              </a:extLst>
            </p:cNvPr>
            <p:cNvPicPr>
              <a:picLocks noChangeAspect="1"/>
            </p:cNvPicPr>
            <p:nvPr/>
          </p:nvPicPr>
          <p:blipFill>
            <a:blip r:embed="rId9"/>
            <a:stretch>
              <a:fillRect/>
            </a:stretch>
          </p:blipFill>
          <p:spPr>
            <a:xfrm>
              <a:off x="4885475" y="5533175"/>
              <a:ext cx="736600" cy="215900"/>
            </a:xfrm>
            <a:prstGeom prst="rect">
              <a:avLst/>
            </a:prstGeom>
          </p:spPr>
        </p:pic>
      </p:grpSp>
      <p:grpSp>
        <p:nvGrpSpPr>
          <p:cNvPr id="67" name="Group 66">
            <a:extLst>
              <a:ext uri="{FF2B5EF4-FFF2-40B4-BE49-F238E27FC236}">
                <a16:creationId xmlns:a16="http://schemas.microsoft.com/office/drawing/2014/main" id="{FDEB74FB-0B2A-3844-BC2A-CA3D172FF4A0}"/>
              </a:ext>
            </a:extLst>
          </p:cNvPr>
          <p:cNvGrpSpPr/>
          <p:nvPr/>
        </p:nvGrpSpPr>
        <p:grpSpPr>
          <a:xfrm>
            <a:off x="1793875" y="3706792"/>
            <a:ext cx="695325" cy="598508"/>
            <a:chOff x="1793875" y="3706792"/>
            <a:chExt cx="695325" cy="598508"/>
          </a:xfrm>
        </p:grpSpPr>
        <p:sp>
          <p:nvSpPr>
            <p:cNvPr id="139" name="TextBox 138">
              <a:extLst>
                <a:ext uri="{FF2B5EF4-FFF2-40B4-BE49-F238E27FC236}">
                  <a16:creationId xmlns:a16="http://schemas.microsoft.com/office/drawing/2014/main" id="{2C92C11A-421A-E341-8B44-3681AA607466}"/>
                </a:ext>
              </a:extLst>
            </p:cNvPr>
            <p:cNvSpPr txBox="1"/>
            <p:nvPr/>
          </p:nvSpPr>
          <p:spPr>
            <a:xfrm>
              <a:off x="1840374" y="3706792"/>
              <a:ext cx="52761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SWOT</a:t>
              </a:r>
            </a:p>
          </p:txBody>
        </p:sp>
        <p:pic>
          <p:nvPicPr>
            <p:cNvPr id="51" name="Picture 50" descr="A picture containing window, building, wheel&#10;&#10;Description automatically generated">
              <a:extLst>
                <a:ext uri="{FF2B5EF4-FFF2-40B4-BE49-F238E27FC236}">
                  <a16:creationId xmlns:a16="http://schemas.microsoft.com/office/drawing/2014/main" id="{AAE05E6F-D61B-694B-A8A6-A3D418A5FB5A}"/>
                </a:ext>
              </a:extLst>
            </p:cNvPr>
            <p:cNvPicPr>
              <a:picLocks noChangeAspect="1"/>
            </p:cNvPicPr>
            <p:nvPr/>
          </p:nvPicPr>
          <p:blipFill>
            <a:blip r:embed="rId4"/>
            <a:stretch>
              <a:fillRect/>
            </a:stretch>
          </p:blipFill>
          <p:spPr>
            <a:xfrm>
              <a:off x="1793875" y="3762375"/>
              <a:ext cx="111126" cy="111126"/>
            </a:xfrm>
            <a:prstGeom prst="rect">
              <a:avLst/>
            </a:prstGeom>
          </p:spPr>
        </p:pic>
        <p:pic>
          <p:nvPicPr>
            <p:cNvPr id="122" name="Picture 121" descr="A close-up of a satellite&#10;&#10;Description automatically generated with low confidence">
              <a:extLst>
                <a:ext uri="{FF2B5EF4-FFF2-40B4-BE49-F238E27FC236}">
                  <a16:creationId xmlns:a16="http://schemas.microsoft.com/office/drawing/2014/main" id="{01334B68-53F9-D849-BD24-CDE4AD427CCA}"/>
                </a:ext>
              </a:extLst>
            </p:cNvPr>
            <p:cNvPicPr>
              <a:picLocks noChangeAspect="1"/>
            </p:cNvPicPr>
            <p:nvPr/>
          </p:nvPicPr>
          <p:blipFill>
            <a:blip r:embed="rId10"/>
            <a:stretch>
              <a:fillRect/>
            </a:stretch>
          </p:blipFill>
          <p:spPr>
            <a:xfrm>
              <a:off x="1879600" y="3886200"/>
              <a:ext cx="609600" cy="419100"/>
            </a:xfrm>
            <a:prstGeom prst="rect">
              <a:avLst/>
            </a:prstGeom>
          </p:spPr>
        </p:pic>
      </p:grpSp>
      <p:pic>
        <p:nvPicPr>
          <p:cNvPr id="129" name="Picture 128">
            <a:extLst>
              <a:ext uri="{FF2B5EF4-FFF2-40B4-BE49-F238E27FC236}">
                <a16:creationId xmlns:a16="http://schemas.microsoft.com/office/drawing/2014/main" id="{F72C2EA3-4971-B446-96BC-AED5606DC31B}"/>
              </a:ext>
            </a:extLst>
          </p:cNvPr>
          <p:cNvPicPr>
            <a:picLocks noChangeAspect="1"/>
          </p:cNvPicPr>
          <p:nvPr/>
        </p:nvPicPr>
        <p:blipFill>
          <a:blip r:embed="rId11"/>
          <a:stretch>
            <a:fillRect/>
          </a:stretch>
        </p:blipFill>
        <p:spPr>
          <a:xfrm>
            <a:off x="9189720" y="188468"/>
            <a:ext cx="2787269" cy="845792"/>
          </a:xfrm>
          <a:prstGeom prst="rect">
            <a:avLst/>
          </a:prstGeom>
        </p:spPr>
      </p:pic>
      <p:sp>
        <p:nvSpPr>
          <p:cNvPr id="130" name="TextBox 129">
            <a:extLst>
              <a:ext uri="{FF2B5EF4-FFF2-40B4-BE49-F238E27FC236}">
                <a16:creationId xmlns:a16="http://schemas.microsoft.com/office/drawing/2014/main" id="{CF941EAE-0D88-824F-84F8-4ACF74638267}"/>
              </a:ext>
            </a:extLst>
          </p:cNvPr>
          <p:cNvSpPr txBox="1"/>
          <p:nvPr/>
        </p:nvSpPr>
        <p:spPr>
          <a:xfrm>
            <a:off x="8778240" y="1293352"/>
            <a:ext cx="3145536" cy="569387"/>
          </a:xfrm>
          <a:prstGeom prst="rect">
            <a:avLst/>
          </a:prstGeom>
          <a:noFill/>
        </p:spPr>
        <p:txBody>
          <a:bodyPr wrap="square" rtlCol="0">
            <a:spAutoFit/>
          </a:bodyPr>
          <a:lstStyle/>
          <a:p>
            <a:pPr algn="r"/>
            <a:r>
              <a:rPr lang="en-US" sz="3100">
                <a:solidFill>
                  <a:schemeClr val="bg1"/>
                </a:solidFill>
                <a:latin typeface="Arial" panose="020B0604020202020204" pitchFamily="34" charset="0"/>
                <a:cs typeface="Arial" panose="020B0604020202020204" pitchFamily="34" charset="0"/>
              </a:rPr>
              <a:t>EARTH FLEET</a:t>
            </a:r>
          </a:p>
        </p:txBody>
      </p:sp>
      <p:grpSp>
        <p:nvGrpSpPr>
          <p:cNvPr id="178" name="Group 177">
            <a:extLst>
              <a:ext uri="{FF2B5EF4-FFF2-40B4-BE49-F238E27FC236}">
                <a16:creationId xmlns:a16="http://schemas.microsoft.com/office/drawing/2014/main" id="{2C582BEF-A3AE-5246-819D-4DB1A1BFF5E8}"/>
              </a:ext>
            </a:extLst>
          </p:cNvPr>
          <p:cNvGrpSpPr/>
          <p:nvPr/>
        </p:nvGrpSpPr>
        <p:grpSpPr>
          <a:xfrm>
            <a:off x="9380943" y="3910733"/>
            <a:ext cx="2518448" cy="742228"/>
            <a:chOff x="9380943" y="3828288"/>
            <a:chExt cx="2518448" cy="742228"/>
          </a:xfrm>
        </p:grpSpPr>
        <p:grpSp>
          <p:nvGrpSpPr>
            <p:cNvPr id="177" name="Group 176">
              <a:extLst>
                <a:ext uri="{FF2B5EF4-FFF2-40B4-BE49-F238E27FC236}">
                  <a16:creationId xmlns:a16="http://schemas.microsoft.com/office/drawing/2014/main" id="{661F476D-871A-704E-98DF-B9AA34B018AE}"/>
                </a:ext>
              </a:extLst>
            </p:cNvPr>
            <p:cNvGrpSpPr/>
            <p:nvPr/>
          </p:nvGrpSpPr>
          <p:grpSpPr>
            <a:xfrm>
              <a:off x="9380943" y="4139629"/>
              <a:ext cx="2468932" cy="430887"/>
              <a:chOff x="9380943" y="4139629"/>
              <a:chExt cx="2468932" cy="430887"/>
            </a:xfrm>
          </p:grpSpPr>
          <p:sp>
            <p:nvSpPr>
              <p:cNvPr id="89" name="TextBox 88">
                <a:extLst>
                  <a:ext uri="{FF2B5EF4-FFF2-40B4-BE49-F238E27FC236}">
                    <a16:creationId xmlns:a16="http://schemas.microsoft.com/office/drawing/2014/main" id="{A09E3D5D-2CDF-4F48-A69E-A2059817B009}"/>
                  </a:ext>
                </a:extLst>
              </p:cNvPr>
              <p:cNvSpPr txBox="1"/>
              <p:nvPr/>
            </p:nvSpPr>
            <p:spPr>
              <a:xfrm>
                <a:off x="9380943" y="4139629"/>
                <a:ext cx="2330602" cy="430887"/>
              </a:xfrm>
              <a:prstGeom prst="rect">
                <a:avLst/>
              </a:prstGeom>
              <a:noFill/>
            </p:spPr>
            <p:txBody>
              <a:bodyPr wrap="square" rtlCol="0">
                <a:spAutoFit/>
              </a:bodyPr>
              <a:lstStyle/>
              <a:p>
                <a:pPr algn="r"/>
                <a:r>
                  <a:rPr lang="en-US" sz="1100">
                    <a:solidFill>
                      <a:srgbClr val="C3E7FE"/>
                    </a:solidFill>
                    <a:latin typeface="Arial Narrow" panose="020B0604020202020204" pitchFamily="34" charset="0"/>
                    <a:cs typeface="Arial Narrow" panose="020B0604020202020204" pitchFamily="34" charset="0"/>
                  </a:rPr>
                  <a:t>OMPS-LIMB 2022</a:t>
                </a:r>
              </a:p>
              <a:p>
                <a:pPr algn="r"/>
                <a:r>
                  <a:rPr lang="en-US" sz="1100">
                    <a:solidFill>
                      <a:srgbClr val="C3E7FE"/>
                    </a:solidFill>
                    <a:latin typeface="Arial Narrow" panose="020B0604020202020204" pitchFamily="34" charset="0"/>
                    <a:cs typeface="Arial Narrow" panose="020B0604020202020204" pitchFamily="34" charset="0"/>
                  </a:rPr>
                  <a:t>LIBERA 2027</a:t>
                </a:r>
              </a:p>
            </p:txBody>
          </p:sp>
          <p:pic>
            <p:nvPicPr>
              <p:cNvPr id="33" name="Picture 32">
                <a:extLst>
                  <a:ext uri="{FF2B5EF4-FFF2-40B4-BE49-F238E27FC236}">
                    <a16:creationId xmlns:a16="http://schemas.microsoft.com/office/drawing/2014/main" id="{5F3CE1E4-4D7F-4B4D-A534-BBB42EFCC3B7}"/>
                  </a:ext>
                </a:extLst>
              </p:cNvPr>
              <p:cNvPicPr>
                <a:picLocks noChangeAspect="1"/>
              </p:cNvPicPr>
              <p:nvPr/>
            </p:nvPicPr>
            <p:blipFill>
              <a:blip r:embed="rId12"/>
              <a:stretch>
                <a:fillRect/>
              </a:stretch>
            </p:blipFill>
            <p:spPr>
              <a:xfrm>
                <a:off x="11645900" y="4210050"/>
                <a:ext cx="203200" cy="127000"/>
              </a:xfrm>
              <a:prstGeom prst="rect">
                <a:avLst/>
              </a:prstGeom>
            </p:spPr>
          </p:pic>
          <p:pic>
            <p:nvPicPr>
              <p:cNvPr id="35" name="Picture 34">
                <a:extLst>
                  <a:ext uri="{FF2B5EF4-FFF2-40B4-BE49-F238E27FC236}">
                    <a16:creationId xmlns:a16="http://schemas.microsoft.com/office/drawing/2014/main" id="{9C21858B-68C8-194A-BEE2-97FAD4F0153C}"/>
                  </a:ext>
                </a:extLst>
              </p:cNvPr>
              <p:cNvPicPr>
                <a:picLocks noChangeAspect="1"/>
              </p:cNvPicPr>
              <p:nvPr/>
            </p:nvPicPr>
            <p:blipFill>
              <a:blip r:embed="rId13"/>
              <a:stretch>
                <a:fillRect/>
              </a:stretch>
            </p:blipFill>
            <p:spPr>
              <a:xfrm>
                <a:off x="11646675" y="4379100"/>
                <a:ext cx="203200" cy="127000"/>
              </a:xfrm>
              <a:prstGeom prst="rect">
                <a:avLst/>
              </a:prstGeom>
            </p:spPr>
          </p:pic>
          <p:pic>
            <p:nvPicPr>
              <p:cNvPr id="55" name="Picture 54" descr="A black and white image of a person's face&#10;&#10;Description automatically generated with low confidence">
                <a:extLst>
                  <a:ext uri="{FF2B5EF4-FFF2-40B4-BE49-F238E27FC236}">
                    <a16:creationId xmlns:a16="http://schemas.microsoft.com/office/drawing/2014/main" id="{D174F2C4-5176-9446-8325-C0EFCE735706}"/>
                  </a:ext>
                </a:extLst>
              </p:cNvPr>
              <p:cNvPicPr>
                <a:picLocks noChangeAspect="1"/>
              </p:cNvPicPr>
              <p:nvPr/>
            </p:nvPicPr>
            <p:blipFill>
              <a:blip r:embed="rId14"/>
              <a:stretch>
                <a:fillRect/>
              </a:stretch>
            </p:blipFill>
            <p:spPr>
              <a:xfrm>
                <a:off x="10517630" y="4219575"/>
                <a:ext cx="158857" cy="114730"/>
              </a:xfrm>
              <a:prstGeom prst="rect">
                <a:avLst/>
              </a:prstGeom>
            </p:spPr>
          </p:pic>
          <p:pic>
            <p:nvPicPr>
              <p:cNvPr id="56" name="Picture 55" descr="A black and white image of a person's face&#10;&#10;Description automatically generated with low confidence">
                <a:extLst>
                  <a:ext uri="{FF2B5EF4-FFF2-40B4-BE49-F238E27FC236}">
                    <a16:creationId xmlns:a16="http://schemas.microsoft.com/office/drawing/2014/main" id="{6741A265-481E-A34D-9E9A-D446DFC2805A}"/>
                  </a:ext>
                </a:extLst>
              </p:cNvPr>
              <p:cNvPicPr>
                <a:picLocks noChangeAspect="1"/>
              </p:cNvPicPr>
              <p:nvPr/>
            </p:nvPicPr>
            <p:blipFill>
              <a:blip r:embed="rId14"/>
              <a:stretch>
                <a:fillRect/>
              </a:stretch>
            </p:blipFill>
            <p:spPr>
              <a:xfrm>
                <a:off x="10758930" y="4388995"/>
                <a:ext cx="158857" cy="114730"/>
              </a:xfrm>
              <a:prstGeom prst="rect">
                <a:avLst/>
              </a:prstGeom>
            </p:spPr>
          </p:pic>
        </p:grpSp>
        <p:sp>
          <p:nvSpPr>
            <p:cNvPr id="132" name="TextBox 131">
              <a:extLst>
                <a:ext uri="{FF2B5EF4-FFF2-40B4-BE49-F238E27FC236}">
                  <a16:creationId xmlns:a16="http://schemas.microsoft.com/office/drawing/2014/main" id="{DEA897A1-27F1-D745-80AC-47E43453FC6D}"/>
                </a:ext>
              </a:extLst>
            </p:cNvPr>
            <p:cNvSpPr txBox="1"/>
            <p:nvPr/>
          </p:nvSpPr>
          <p:spPr>
            <a:xfrm>
              <a:off x="9815512" y="3828288"/>
              <a:ext cx="2083879"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JPSS INSTRUMENTS</a:t>
              </a:r>
            </a:p>
          </p:txBody>
        </p:sp>
      </p:grpSp>
      <p:sp>
        <p:nvSpPr>
          <p:cNvPr id="133" name="TextBox 132">
            <a:extLst>
              <a:ext uri="{FF2B5EF4-FFF2-40B4-BE49-F238E27FC236}">
                <a16:creationId xmlns:a16="http://schemas.microsoft.com/office/drawing/2014/main" id="{19AA58A7-58A1-2B49-B6FF-8E5C17E465FE}"/>
              </a:ext>
            </a:extLst>
          </p:cNvPr>
          <p:cNvSpPr txBox="1"/>
          <p:nvPr/>
        </p:nvSpPr>
        <p:spPr>
          <a:xfrm>
            <a:off x="9958388" y="5004816"/>
            <a:ext cx="1941004"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ISS INSTRUMENTS</a:t>
            </a:r>
          </a:p>
        </p:txBody>
      </p:sp>
      <p:sp>
        <p:nvSpPr>
          <p:cNvPr id="134" name="TextBox 133">
            <a:extLst>
              <a:ext uri="{FF2B5EF4-FFF2-40B4-BE49-F238E27FC236}">
                <a16:creationId xmlns:a16="http://schemas.microsoft.com/office/drawing/2014/main" id="{541E2D9F-ECC4-834E-B87E-44F5B91AF4F6}"/>
              </a:ext>
            </a:extLst>
          </p:cNvPr>
          <p:cNvSpPr txBox="1"/>
          <p:nvPr/>
        </p:nvSpPr>
        <p:spPr>
          <a:xfrm>
            <a:off x="10529888" y="5876544"/>
            <a:ext cx="1369504"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MISSIONS</a:t>
            </a:r>
          </a:p>
        </p:txBody>
      </p:sp>
      <p:grpSp>
        <p:nvGrpSpPr>
          <p:cNvPr id="179" name="Group 178">
            <a:extLst>
              <a:ext uri="{FF2B5EF4-FFF2-40B4-BE49-F238E27FC236}">
                <a16:creationId xmlns:a16="http://schemas.microsoft.com/office/drawing/2014/main" id="{4843297B-13E9-AC45-8409-6BF097DC4FAA}"/>
              </a:ext>
            </a:extLst>
          </p:cNvPr>
          <p:cNvGrpSpPr/>
          <p:nvPr/>
        </p:nvGrpSpPr>
        <p:grpSpPr>
          <a:xfrm>
            <a:off x="8720907" y="2152886"/>
            <a:ext cx="3145536" cy="1741724"/>
            <a:chOff x="8720907" y="2212846"/>
            <a:chExt cx="3145536" cy="1741724"/>
          </a:xfrm>
        </p:grpSpPr>
        <p:sp>
          <p:nvSpPr>
            <p:cNvPr id="131" name="TextBox 130">
              <a:extLst>
                <a:ext uri="{FF2B5EF4-FFF2-40B4-BE49-F238E27FC236}">
                  <a16:creationId xmlns:a16="http://schemas.microsoft.com/office/drawing/2014/main" id="{A7763622-EF62-1F4A-B303-69445099AB72}"/>
                </a:ext>
              </a:extLst>
            </p:cNvPr>
            <p:cNvSpPr txBox="1"/>
            <p:nvPr/>
          </p:nvSpPr>
          <p:spPr>
            <a:xfrm>
              <a:off x="8720907" y="2212846"/>
              <a:ext cx="3145536"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INVEST/CUBESATS</a:t>
              </a:r>
            </a:p>
          </p:txBody>
        </p:sp>
        <p:grpSp>
          <p:nvGrpSpPr>
            <p:cNvPr id="176" name="Group 175">
              <a:extLst>
                <a:ext uri="{FF2B5EF4-FFF2-40B4-BE49-F238E27FC236}">
                  <a16:creationId xmlns:a16="http://schemas.microsoft.com/office/drawing/2014/main" id="{353E2CCE-4D22-5E47-99D4-9B524773A237}"/>
                </a:ext>
              </a:extLst>
            </p:cNvPr>
            <p:cNvGrpSpPr/>
            <p:nvPr/>
          </p:nvGrpSpPr>
          <p:grpSpPr>
            <a:xfrm>
              <a:off x="9285120" y="2508020"/>
              <a:ext cx="2496880" cy="1446550"/>
              <a:chOff x="9285120" y="2508020"/>
              <a:chExt cx="2496880" cy="1446550"/>
            </a:xfrm>
          </p:grpSpPr>
          <p:pic>
            <p:nvPicPr>
              <p:cNvPr id="9" name="Picture 8">
                <a:extLst>
                  <a:ext uri="{FF2B5EF4-FFF2-40B4-BE49-F238E27FC236}">
                    <a16:creationId xmlns:a16="http://schemas.microsoft.com/office/drawing/2014/main" id="{547E9CF8-D1A0-F74F-AFE5-9E693B33FCF3}"/>
                  </a:ext>
                </a:extLst>
              </p:cNvPr>
              <p:cNvPicPr>
                <a:picLocks noChangeAspect="1"/>
              </p:cNvPicPr>
              <p:nvPr/>
            </p:nvPicPr>
            <p:blipFill>
              <a:blip r:embed="rId15"/>
              <a:stretch>
                <a:fillRect/>
              </a:stretch>
            </p:blipFill>
            <p:spPr>
              <a:xfrm>
                <a:off x="11655000" y="2751156"/>
                <a:ext cx="127000" cy="127000"/>
              </a:xfrm>
              <a:prstGeom prst="rect">
                <a:avLst/>
              </a:prstGeom>
            </p:spPr>
          </p:pic>
          <p:pic>
            <p:nvPicPr>
              <p:cNvPr id="11" name="Picture 10">
                <a:extLst>
                  <a:ext uri="{FF2B5EF4-FFF2-40B4-BE49-F238E27FC236}">
                    <a16:creationId xmlns:a16="http://schemas.microsoft.com/office/drawing/2014/main" id="{1BF23C2C-8D4E-184E-B584-244AEF112FC1}"/>
                  </a:ext>
                </a:extLst>
              </p:cNvPr>
              <p:cNvPicPr>
                <a:picLocks noChangeAspect="1"/>
              </p:cNvPicPr>
              <p:nvPr/>
            </p:nvPicPr>
            <p:blipFill>
              <a:blip r:embed="rId16"/>
              <a:stretch>
                <a:fillRect/>
              </a:stretch>
            </p:blipFill>
            <p:spPr>
              <a:xfrm>
                <a:off x="11655000" y="3086738"/>
                <a:ext cx="127000" cy="127000"/>
              </a:xfrm>
              <a:prstGeom prst="rect">
                <a:avLst/>
              </a:prstGeom>
            </p:spPr>
          </p:pic>
          <p:pic>
            <p:nvPicPr>
              <p:cNvPr id="12" name="Picture 11">
                <a:extLst>
                  <a:ext uri="{FF2B5EF4-FFF2-40B4-BE49-F238E27FC236}">
                    <a16:creationId xmlns:a16="http://schemas.microsoft.com/office/drawing/2014/main" id="{36200430-289B-154B-807F-3B7150E56ACA}"/>
                  </a:ext>
                </a:extLst>
              </p:cNvPr>
              <p:cNvPicPr>
                <a:picLocks noChangeAspect="1"/>
              </p:cNvPicPr>
              <p:nvPr/>
            </p:nvPicPr>
            <p:blipFill>
              <a:blip r:embed="rId17"/>
              <a:stretch>
                <a:fillRect/>
              </a:stretch>
            </p:blipFill>
            <p:spPr>
              <a:xfrm>
                <a:off x="11655000" y="2583365"/>
                <a:ext cx="127000" cy="127000"/>
              </a:xfrm>
              <a:prstGeom prst="rect">
                <a:avLst/>
              </a:prstGeom>
            </p:spPr>
          </p:pic>
          <p:pic>
            <p:nvPicPr>
              <p:cNvPr id="13" name="Picture 12">
                <a:extLst>
                  <a:ext uri="{FF2B5EF4-FFF2-40B4-BE49-F238E27FC236}">
                    <a16:creationId xmlns:a16="http://schemas.microsoft.com/office/drawing/2014/main" id="{FAD2C9F8-A873-EF4F-9928-C7BEA3E5FCC4}"/>
                  </a:ext>
                </a:extLst>
              </p:cNvPr>
              <p:cNvPicPr>
                <a:picLocks noChangeAspect="1"/>
              </p:cNvPicPr>
              <p:nvPr/>
            </p:nvPicPr>
            <p:blipFill>
              <a:blip r:embed="rId15"/>
              <a:stretch>
                <a:fillRect/>
              </a:stretch>
            </p:blipFill>
            <p:spPr>
              <a:xfrm>
                <a:off x="11655000" y="2918947"/>
                <a:ext cx="127000" cy="127000"/>
              </a:xfrm>
              <a:prstGeom prst="rect">
                <a:avLst/>
              </a:prstGeom>
            </p:spPr>
          </p:pic>
          <p:pic>
            <p:nvPicPr>
              <p:cNvPr id="14" name="Picture 13">
                <a:extLst>
                  <a:ext uri="{FF2B5EF4-FFF2-40B4-BE49-F238E27FC236}">
                    <a16:creationId xmlns:a16="http://schemas.microsoft.com/office/drawing/2014/main" id="{5C98D20A-3D17-BE4C-BC9E-5A080CE2C03C}"/>
                  </a:ext>
                </a:extLst>
              </p:cNvPr>
              <p:cNvPicPr>
                <a:picLocks noChangeAspect="1"/>
              </p:cNvPicPr>
              <p:nvPr/>
            </p:nvPicPr>
            <p:blipFill>
              <a:blip r:embed="rId16"/>
              <a:stretch>
                <a:fillRect/>
              </a:stretch>
            </p:blipFill>
            <p:spPr>
              <a:xfrm>
                <a:off x="11655000" y="3254529"/>
                <a:ext cx="127000" cy="127000"/>
              </a:xfrm>
              <a:prstGeom prst="rect">
                <a:avLst/>
              </a:prstGeom>
            </p:spPr>
          </p:pic>
          <p:pic>
            <p:nvPicPr>
              <p:cNvPr id="15" name="Picture 14">
                <a:extLst>
                  <a:ext uri="{FF2B5EF4-FFF2-40B4-BE49-F238E27FC236}">
                    <a16:creationId xmlns:a16="http://schemas.microsoft.com/office/drawing/2014/main" id="{080A643F-A657-CA41-9891-2CA70E4F0F67}"/>
                  </a:ext>
                </a:extLst>
              </p:cNvPr>
              <p:cNvPicPr>
                <a:picLocks noChangeAspect="1"/>
              </p:cNvPicPr>
              <p:nvPr/>
            </p:nvPicPr>
            <p:blipFill>
              <a:blip r:embed="rId16"/>
              <a:stretch>
                <a:fillRect/>
              </a:stretch>
            </p:blipFill>
            <p:spPr>
              <a:xfrm>
                <a:off x="11655000" y="3422320"/>
                <a:ext cx="127000" cy="127000"/>
              </a:xfrm>
              <a:prstGeom prst="rect">
                <a:avLst/>
              </a:prstGeom>
            </p:spPr>
          </p:pic>
          <p:pic>
            <p:nvPicPr>
              <p:cNvPr id="16" name="Picture 15">
                <a:extLst>
                  <a:ext uri="{FF2B5EF4-FFF2-40B4-BE49-F238E27FC236}">
                    <a16:creationId xmlns:a16="http://schemas.microsoft.com/office/drawing/2014/main" id="{F0750C3F-3C04-2C48-8163-89FBB41448CF}"/>
                  </a:ext>
                </a:extLst>
              </p:cNvPr>
              <p:cNvPicPr>
                <a:picLocks noChangeAspect="1"/>
              </p:cNvPicPr>
              <p:nvPr/>
            </p:nvPicPr>
            <p:blipFill>
              <a:blip r:embed="rId16"/>
              <a:stretch>
                <a:fillRect/>
              </a:stretch>
            </p:blipFill>
            <p:spPr>
              <a:xfrm>
                <a:off x="11655000" y="3590112"/>
                <a:ext cx="127000" cy="127000"/>
              </a:xfrm>
              <a:prstGeom prst="rect">
                <a:avLst/>
              </a:prstGeom>
            </p:spPr>
          </p:pic>
          <p:sp>
            <p:nvSpPr>
              <p:cNvPr id="87" name="TextBox 86">
                <a:extLst>
                  <a:ext uri="{FF2B5EF4-FFF2-40B4-BE49-F238E27FC236}">
                    <a16:creationId xmlns:a16="http://schemas.microsoft.com/office/drawing/2014/main" id="{4E019C8A-4DA7-AA47-929F-5A7595EBC0F1}"/>
                  </a:ext>
                </a:extLst>
              </p:cNvPr>
              <p:cNvSpPr txBox="1"/>
              <p:nvPr/>
            </p:nvSpPr>
            <p:spPr>
              <a:xfrm>
                <a:off x="9285120" y="2508020"/>
                <a:ext cx="2370649" cy="1446550"/>
              </a:xfrm>
              <a:prstGeom prst="rect">
                <a:avLst/>
              </a:prstGeom>
              <a:noFill/>
            </p:spPr>
            <p:txBody>
              <a:bodyPr wrap="square" rtlCol="0">
                <a:spAutoFit/>
              </a:bodyPr>
              <a:lstStyle/>
              <a:p>
                <a:pPr algn="r"/>
                <a:r>
                  <a:rPr lang="en-US" sz="1100">
                    <a:solidFill>
                      <a:srgbClr val="C3E7FE"/>
                    </a:solidFill>
                    <a:latin typeface="Arial Narrow" panose="020B0604020202020204" pitchFamily="34" charset="0"/>
                    <a:cs typeface="Arial Narrow" panose="020B0604020202020204" pitchFamily="34" charset="0"/>
                  </a:rPr>
                  <a:t>CSIM-FD 2023</a:t>
                </a:r>
              </a:p>
              <a:p>
                <a:pPr algn="r"/>
                <a:r>
                  <a:rPr lang="en-US" sz="1100">
                    <a:solidFill>
                      <a:srgbClr val="C3E7FE"/>
                    </a:solidFill>
                    <a:latin typeface="Arial Narrow" panose="020B0604020202020204" pitchFamily="34" charset="0"/>
                    <a:cs typeface="Arial Narrow" panose="020B0604020202020204" pitchFamily="34" charset="0"/>
                  </a:rPr>
                  <a:t>HARP 2022</a:t>
                </a:r>
              </a:p>
              <a:p>
                <a:pPr algn="r"/>
                <a:r>
                  <a:rPr lang="en-US" sz="1100">
                    <a:solidFill>
                      <a:srgbClr val="C3E7FE"/>
                    </a:solidFill>
                    <a:latin typeface="Arial Narrow" panose="020B0604020202020204" pitchFamily="34" charset="0"/>
                    <a:cs typeface="Arial Narrow" panose="020B0604020202020204" pitchFamily="34" charset="0"/>
                  </a:rPr>
                  <a:t>CIRIS 2023</a:t>
                </a:r>
              </a:p>
              <a:p>
                <a:pPr algn="r"/>
                <a:r>
                  <a:rPr lang="en-US" sz="1100">
                    <a:solidFill>
                      <a:srgbClr val="C3E7FE"/>
                    </a:solidFill>
                    <a:latin typeface="Arial Narrow" panose="020B0604020202020204" pitchFamily="34" charset="0"/>
                    <a:cs typeface="Arial Narrow" panose="020B0604020202020204" pitchFamily="34" charset="0"/>
                  </a:rPr>
                  <a:t>CTIM* 2022</a:t>
                </a:r>
              </a:p>
              <a:p>
                <a:pPr algn="r"/>
                <a:r>
                  <a:rPr lang="en-US" sz="1100">
                    <a:solidFill>
                      <a:srgbClr val="C3E7FE"/>
                    </a:solidFill>
                    <a:latin typeface="Arial Narrow" panose="020B0604020202020204" pitchFamily="34" charset="0"/>
                    <a:cs typeface="Arial Narrow" panose="020B0604020202020204" pitchFamily="34" charset="0"/>
                  </a:rPr>
                  <a:t>HYTI* 2022</a:t>
                </a:r>
              </a:p>
              <a:p>
                <a:pPr algn="r"/>
                <a:r>
                  <a:rPr lang="en-US" sz="1100">
                    <a:solidFill>
                      <a:srgbClr val="C3E7FE"/>
                    </a:solidFill>
                    <a:latin typeface="Arial Narrow" panose="020B0604020202020204" pitchFamily="34" charset="0"/>
                    <a:cs typeface="Arial Narrow" panose="020B0604020202020204" pitchFamily="34" charset="0"/>
                  </a:rPr>
                  <a:t>SNOOPI* 2022</a:t>
                </a:r>
              </a:p>
              <a:p>
                <a:pPr algn="r"/>
                <a:r>
                  <a:rPr lang="en-US" sz="1100">
                    <a:solidFill>
                      <a:srgbClr val="C3E7FE"/>
                    </a:solidFill>
                    <a:latin typeface="Arial Narrow" panose="020B0604020202020204" pitchFamily="34" charset="0"/>
                    <a:cs typeface="Arial Narrow" panose="020B0604020202020204" pitchFamily="34" charset="0"/>
                  </a:rPr>
                  <a:t>NACHOS* 2022</a:t>
                </a:r>
              </a:p>
              <a:p>
                <a:pPr algn="r"/>
                <a:r>
                  <a:rPr lang="en-US" sz="1100">
                    <a:solidFill>
                      <a:srgbClr val="C3E7FE"/>
                    </a:solidFill>
                    <a:latin typeface="Arial Narrow" panose="020B0604020202020204" pitchFamily="34" charset="0"/>
                    <a:cs typeface="Arial Narrow" panose="020B0604020202020204" pitchFamily="34" charset="0"/>
                  </a:rPr>
                  <a:t>NACHOS2* 2022</a:t>
                </a:r>
              </a:p>
            </p:txBody>
          </p:sp>
          <p:pic>
            <p:nvPicPr>
              <p:cNvPr id="196" name="Picture 195">
                <a:extLst>
                  <a:ext uri="{FF2B5EF4-FFF2-40B4-BE49-F238E27FC236}">
                    <a16:creationId xmlns:a16="http://schemas.microsoft.com/office/drawing/2014/main" id="{C3900FDB-C1B4-2F4F-8681-DDB4F32FF433}"/>
                  </a:ext>
                </a:extLst>
              </p:cNvPr>
              <p:cNvPicPr>
                <a:picLocks noChangeAspect="1"/>
              </p:cNvPicPr>
              <p:nvPr/>
            </p:nvPicPr>
            <p:blipFill>
              <a:blip r:embed="rId16"/>
              <a:stretch>
                <a:fillRect/>
              </a:stretch>
            </p:blipFill>
            <p:spPr>
              <a:xfrm>
                <a:off x="11655000" y="3756285"/>
                <a:ext cx="127000" cy="127000"/>
              </a:xfrm>
              <a:prstGeom prst="rect">
                <a:avLst/>
              </a:prstGeom>
            </p:spPr>
          </p:pic>
        </p:grpSp>
      </p:grpSp>
      <p:grpSp>
        <p:nvGrpSpPr>
          <p:cNvPr id="6" name="Group 5">
            <a:extLst>
              <a:ext uri="{FF2B5EF4-FFF2-40B4-BE49-F238E27FC236}">
                <a16:creationId xmlns:a16="http://schemas.microsoft.com/office/drawing/2014/main" id="{DA853D66-32AD-1040-A71E-1C322299560A}"/>
              </a:ext>
            </a:extLst>
          </p:cNvPr>
          <p:cNvGrpSpPr/>
          <p:nvPr/>
        </p:nvGrpSpPr>
        <p:grpSpPr>
          <a:xfrm>
            <a:off x="3543300" y="2889452"/>
            <a:ext cx="897252" cy="398223"/>
            <a:chOff x="3543300" y="2889452"/>
            <a:chExt cx="897252" cy="398223"/>
          </a:xfrm>
        </p:grpSpPr>
        <p:pic>
          <p:nvPicPr>
            <p:cNvPr id="44" name="Picture 43" descr="A black and white image of a person's face&#10;&#10;Description automatically generated with low confidence">
              <a:extLst>
                <a:ext uri="{FF2B5EF4-FFF2-40B4-BE49-F238E27FC236}">
                  <a16:creationId xmlns:a16="http://schemas.microsoft.com/office/drawing/2014/main" id="{3A0F1300-542F-5842-93E1-37411A31754D}"/>
                </a:ext>
              </a:extLst>
            </p:cNvPr>
            <p:cNvPicPr>
              <a:picLocks noChangeAspect="1"/>
            </p:cNvPicPr>
            <p:nvPr/>
          </p:nvPicPr>
          <p:blipFill>
            <a:blip r:embed="rId14"/>
            <a:stretch>
              <a:fillRect/>
            </a:stretch>
          </p:blipFill>
          <p:spPr>
            <a:xfrm>
              <a:off x="3543300" y="2968625"/>
              <a:ext cx="158857" cy="114730"/>
            </a:xfrm>
            <a:prstGeom prst="rect">
              <a:avLst/>
            </a:prstGeom>
          </p:spPr>
        </p:pic>
        <p:pic>
          <p:nvPicPr>
            <p:cNvPr id="102" name="Picture 101" descr="A picture containing text, satellite&#10;&#10;Description automatically generated">
              <a:extLst>
                <a:ext uri="{FF2B5EF4-FFF2-40B4-BE49-F238E27FC236}">
                  <a16:creationId xmlns:a16="http://schemas.microsoft.com/office/drawing/2014/main" id="{DDD9475D-F26D-854C-A8CE-330174AEF89A}"/>
                </a:ext>
              </a:extLst>
            </p:cNvPr>
            <p:cNvPicPr>
              <a:picLocks noChangeAspect="1"/>
            </p:cNvPicPr>
            <p:nvPr/>
          </p:nvPicPr>
          <p:blipFill>
            <a:blip r:embed="rId18"/>
            <a:stretch>
              <a:fillRect/>
            </a:stretch>
          </p:blipFill>
          <p:spPr>
            <a:xfrm>
              <a:off x="3713125" y="3109875"/>
              <a:ext cx="469900" cy="177800"/>
            </a:xfrm>
            <a:prstGeom prst="rect">
              <a:avLst/>
            </a:prstGeom>
          </p:spPr>
        </p:pic>
        <p:sp>
          <p:nvSpPr>
            <p:cNvPr id="91" name="TextBox 90">
              <a:extLst>
                <a:ext uri="{FF2B5EF4-FFF2-40B4-BE49-F238E27FC236}">
                  <a16:creationId xmlns:a16="http://schemas.microsoft.com/office/drawing/2014/main" id="{D52C0519-FF96-DC4B-AB18-A58873C285AF}"/>
                </a:ext>
              </a:extLst>
            </p:cNvPr>
            <p:cNvSpPr txBox="1"/>
            <p:nvPr/>
          </p:nvSpPr>
          <p:spPr>
            <a:xfrm>
              <a:off x="3621845" y="2889452"/>
              <a:ext cx="818707"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LANDSAT 7</a:t>
              </a:r>
            </a:p>
          </p:txBody>
        </p:sp>
      </p:grpSp>
      <p:grpSp>
        <p:nvGrpSpPr>
          <p:cNvPr id="8" name="Group 7">
            <a:extLst>
              <a:ext uri="{FF2B5EF4-FFF2-40B4-BE49-F238E27FC236}">
                <a16:creationId xmlns:a16="http://schemas.microsoft.com/office/drawing/2014/main" id="{A584D1BC-0C55-EC4D-B06B-28FAEEA8ABE5}"/>
              </a:ext>
            </a:extLst>
          </p:cNvPr>
          <p:cNvGrpSpPr/>
          <p:nvPr/>
        </p:nvGrpSpPr>
        <p:grpSpPr>
          <a:xfrm>
            <a:off x="4168775" y="3322675"/>
            <a:ext cx="690305" cy="492050"/>
            <a:chOff x="4168775" y="3322675"/>
            <a:chExt cx="690305" cy="492050"/>
          </a:xfrm>
        </p:grpSpPr>
        <p:pic>
          <p:nvPicPr>
            <p:cNvPr id="43" name="Picture 42" descr="A picture containing window, building, wheel&#10;&#10;Description automatically generated">
              <a:extLst>
                <a:ext uri="{FF2B5EF4-FFF2-40B4-BE49-F238E27FC236}">
                  <a16:creationId xmlns:a16="http://schemas.microsoft.com/office/drawing/2014/main" id="{43703F3D-9B2A-2246-844C-3E3334A2CA11}"/>
                </a:ext>
              </a:extLst>
            </p:cNvPr>
            <p:cNvPicPr>
              <a:picLocks noChangeAspect="1"/>
            </p:cNvPicPr>
            <p:nvPr/>
          </p:nvPicPr>
          <p:blipFill>
            <a:blip r:embed="rId4"/>
            <a:stretch>
              <a:fillRect/>
            </a:stretch>
          </p:blipFill>
          <p:spPr>
            <a:xfrm>
              <a:off x="4168775" y="3387725"/>
              <a:ext cx="111126" cy="111126"/>
            </a:xfrm>
            <a:prstGeom prst="rect">
              <a:avLst/>
            </a:prstGeom>
          </p:spPr>
        </p:pic>
        <p:pic>
          <p:nvPicPr>
            <p:cNvPr id="126" name="Picture 125" descr="A picture containing gear&#10;&#10;Description automatically generated">
              <a:extLst>
                <a:ext uri="{FF2B5EF4-FFF2-40B4-BE49-F238E27FC236}">
                  <a16:creationId xmlns:a16="http://schemas.microsoft.com/office/drawing/2014/main" id="{1B115252-26B4-304E-89E3-0AEA8382F722}"/>
                </a:ext>
              </a:extLst>
            </p:cNvPr>
            <p:cNvPicPr>
              <a:picLocks noChangeAspect="1"/>
            </p:cNvPicPr>
            <p:nvPr/>
          </p:nvPicPr>
          <p:blipFill>
            <a:blip r:embed="rId19"/>
            <a:stretch>
              <a:fillRect/>
            </a:stretch>
          </p:blipFill>
          <p:spPr>
            <a:xfrm>
              <a:off x="4338600" y="3522625"/>
              <a:ext cx="393700" cy="292100"/>
            </a:xfrm>
            <a:prstGeom prst="rect">
              <a:avLst/>
            </a:prstGeom>
          </p:spPr>
        </p:pic>
        <p:sp>
          <p:nvSpPr>
            <p:cNvPr id="93" name="TextBox 92">
              <a:extLst>
                <a:ext uri="{FF2B5EF4-FFF2-40B4-BE49-F238E27FC236}">
                  <a16:creationId xmlns:a16="http://schemas.microsoft.com/office/drawing/2014/main" id="{FC7E3C56-2D81-5943-8923-55B8B0397947}"/>
                </a:ext>
              </a:extLst>
            </p:cNvPr>
            <p:cNvSpPr txBox="1"/>
            <p:nvPr/>
          </p:nvSpPr>
          <p:spPr>
            <a:xfrm>
              <a:off x="4215810" y="3322675"/>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TERRA</a:t>
              </a:r>
            </a:p>
          </p:txBody>
        </p:sp>
      </p:grpSp>
      <p:grpSp>
        <p:nvGrpSpPr>
          <p:cNvPr id="10" name="Group 9">
            <a:extLst>
              <a:ext uri="{FF2B5EF4-FFF2-40B4-BE49-F238E27FC236}">
                <a16:creationId xmlns:a16="http://schemas.microsoft.com/office/drawing/2014/main" id="{90A6D38F-04A3-7A44-B08C-37647F87ED53}"/>
              </a:ext>
            </a:extLst>
          </p:cNvPr>
          <p:cNvGrpSpPr/>
          <p:nvPr/>
        </p:nvGrpSpPr>
        <p:grpSpPr>
          <a:xfrm>
            <a:off x="4895850" y="3551902"/>
            <a:ext cx="683843" cy="493898"/>
            <a:chOff x="4895850" y="3551902"/>
            <a:chExt cx="683843" cy="493898"/>
          </a:xfrm>
        </p:grpSpPr>
        <p:pic>
          <p:nvPicPr>
            <p:cNvPr id="42" name="Picture 41" descr="A picture containing window, building, wheel&#10;&#10;Description automatically generated">
              <a:extLst>
                <a:ext uri="{FF2B5EF4-FFF2-40B4-BE49-F238E27FC236}">
                  <a16:creationId xmlns:a16="http://schemas.microsoft.com/office/drawing/2014/main" id="{DCCDF196-98DC-104E-B0A2-87EB9A8E9B81}"/>
                </a:ext>
              </a:extLst>
            </p:cNvPr>
            <p:cNvPicPr>
              <a:picLocks noChangeAspect="1"/>
            </p:cNvPicPr>
            <p:nvPr/>
          </p:nvPicPr>
          <p:blipFill>
            <a:blip r:embed="rId4"/>
            <a:stretch>
              <a:fillRect/>
            </a:stretch>
          </p:blipFill>
          <p:spPr>
            <a:xfrm>
              <a:off x="4895850" y="3619500"/>
              <a:ext cx="111126" cy="111126"/>
            </a:xfrm>
            <a:prstGeom prst="rect">
              <a:avLst/>
            </a:prstGeom>
          </p:spPr>
        </p:pic>
        <p:pic>
          <p:nvPicPr>
            <p:cNvPr id="82" name="Picture 81" descr="A black and white image of a world map&#10;&#10;Description automatically generated with low confidence">
              <a:extLst>
                <a:ext uri="{FF2B5EF4-FFF2-40B4-BE49-F238E27FC236}">
                  <a16:creationId xmlns:a16="http://schemas.microsoft.com/office/drawing/2014/main" id="{492D1606-04E0-DC4D-A121-30ABDF43E164}"/>
                </a:ext>
              </a:extLst>
            </p:cNvPr>
            <p:cNvPicPr>
              <a:picLocks noChangeAspect="1"/>
            </p:cNvPicPr>
            <p:nvPr/>
          </p:nvPicPr>
          <p:blipFill>
            <a:blip r:embed="rId20"/>
            <a:stretch>
              <a:fillRect/>
            </a:stretch>
          </p:blipFill>
          <p:spPr>
            <a:xfrm>
              <a:off x="4997450" y="3766400"/>
              <a:ext cx="406400" cy="279400"/>
            </a:xfrm>
            <a:prstGeom prst="rect">
              <a:avLst/>
            </a:prstGeom>
          </p:spPr>
        </p:pic>
        <p:sp>
          <p:nvSpPr>
            <p:cNvPr id="95" name="TextBox 94">
              <a:extLst>
                <a:ext uri="{FF2B5EF4-FFF2-40B4-BE49-F238E27FC236}">
                  <a16:creationId xmlns:a16="http://schemas.microsoft.com/office/drawing/2014/main" id="{C14B7B1D-6270-2549-B24D-361A9A11CB2D}"/>
                </a:ext>
              </a:extLst>
            </p:cNvPr>
            <p:cNvSpPr txBox="1"/>
            <p:nvPr/>
          </p:nvSpPr>
          <p:spPr>
            <a:xfrm>
              <a:off x="4936423" y="3551902"/>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AQUA</a:t>
              </a:r>
            </a:p>
          </p:txBody>
        </p:sp>
      </p:grpSp>
      <p:grpSp>
        <p:nvGrpSpPr>
          <p:cNvPr id="4" name="Group 3">
            <a:extLst>
              <a:ext uri="{FF2B5EF4-FFF2-40B4-BE49-F238E27FC236}">
                <a16:creationId xmlns:a16="http://schemas.microsoft.com/office/drawing/2014/main" id="{35CF14E2-3F78-EA47-8385-A584ECDE666E}"/>
              </a:ext>
            </a:extLst>
          </p:cNvPr>
          <p:cNvGrpSpPr/>
          <p:nvPr/>
        </p:nvGrpSpPr>
        <p:grpSpPr>
          <a:xfrm>
            <a:off x="6629400" y="3482051"/>
            <a:ext cx="836270" cy="486699"/>
            <a:chOff x="6629400" y="3482051"/>
            <a:chExt cx="836270" cy="486699"/>
          </a:xfrm>
        </p:grpSpPr>
        <p:pic>
          <p:nvPicPr>
            <p:cNvPr id="37" name="Picture 36" descr="A picture containing window, building, wheel&#10;&#10;Description automatically generated">
              <a:extLst>
                <a:ext uri="{FF2B5EF4-FFF2-40B4-BE49-F238E27FC236}">
                  <a16:creationId xmlns:a16="http://schemas.microsoft.com/office/drawing/2014/main" id="{2CB11F98-E77B-5C44-AB9F-C2D19E2E6F39}"/>
                </a:ext>
              </a:extLst>
            </p:cNvPr>
            <p:cNvPicPr>
              <a:picLocks noChangeAspect="1"/>
            </p:cNvPicPr>
            <p:nvPr/>
          </p:nvPicPr>
          <p:blipFill>
            <a:blip r:embed="rId4"/>
            <a:stretch>
              <a:fillRect/>
            </a:stretch>
          </p:blipFill>
          <p:spPr>
            <a:xfrm>
              <a:off x="6629400" y="3549649"/>
              <a:ext cx="111126" cy="111126"/>
            </a:xfrm>
            <a:prstGeom prst="rect">
              <a:avLst/>
            </a:prstGeom>
          </p:spPr>
        </p:pic>
        <p:pic>
          <p:nvPicPr>
            <p:cNvPr id="88" name="Picture 87">
              <a:extLst>
                <a:ext uri="{FF2B5EF4-FFF2-40B4-BE49-F238E27FC236}">
                  <a16:creationId xmlns:a16="http://schemas.microsoft.com/office/drawing/2014/main" id="{5D0E9DE9-E25D-BE47-BB61-C96457591F07}"/>
                </a:ext>
              </a:extLst>
            </p:cNvPr>
            <p:cNvPicPr>
              <a:picLocks noChangeAspect="1"/>
            </p:cNvPicPr>
            <p:nvPr/>
          </p:nvPicPr>
          <p:blipFill>
            <a:blip r:embed="rId21"/>
            <a:stretch>
              <a:fillRect/>
            </a:stretch>
          </p:blipFill>
          <p:spPr>
            <a:xfrm>
              <a:off x="6768250" y="3689350"/>
              <a:ext cx="355600" cy="279400"/>
            </a:xfrm>
            <a:prstGeom prst="rect">
              <a:avLst/>
            </a:prstGeom>
          </p:spPr>
        </p:pic>
        <p:sp>
          <p:nvSpPr>
            <p:cNvPr id="99" name="TextBox 98">
              <a:extLst>
                <a:ext uri="{FF2B5EF4-FFF2-40B4-BE49-F238E27FC236}">
                  <a16:creationId xmlns:a16="http://schemas.microsoft.com/office/drawing/2014/main" id="{FDC2187C-71CE-3540-927F-DC7C54DE8013}"/>
                </a:ext>
              </a:extLst>
            </p:cNvPr>
            <p:cNvSpPr txBox="1"/>
            <p:nvPr/>
          </p:nvSpPr>
          <p:spPr>
            <a:xfrm>
              <a:off x="6680520" y="3482051"/>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CLOUDSAT</a:t>
              </a:r>
            </a:p>
          </p:txBody>
        </p:sp>
      </p:grpSp>
      <p:grpSp>
        <p:nvGrpSpPr>
          <p:cNvPr id="21" name="Group 20">
            <a:extLst>
              <a:ext uri="{FF2B5EF4-FFF2-40B4-BE49-F238E27FC236}">
                <a16:creationId xmlns:a16="http://schemas.microsoft.com/office/drawing/2014/main" id="{5C501282-35D0-DB42-933C-1638C73CDFE0}"/>
              </a:ext>
            </a:extLst>
          </p:cNvPr>
          <p:cNvGrpSpPr/>
          <p:nvPr/>
        </p:nvGrpSpPr>
        <p:grpSpPr>
          <a:xfrm>
            <a:off x="6908693" y="2100805"/>
            <a:ext cx="862743" cy="466920"/>
            <a:chOff x="6908693" y="2100805"/>
            <a:chExt cx="862743" cy="466920"/>
          </a:xfrm>
        </p:grpSpPr>
        <p:pic>
          <p:nvPicPr>
            <p:cNvPr id="39" name="Picture 38" descr="A black and white image of a person's face&#10;&#10;Description automatically generated with low confidence">
              <a:extLst>
                <a:ext uri="{FF2B5EF4-FFF2-40B4-BE49-F238E27FC236}">
                  <a16:creationId xmlns:a16="http://schemas.microsoft.com/office/drawing/2014/main" id="{2B106FB2-82C3-FE43-B0BB-E0CD66FB772D}"/>
                </a:ext>
              </a:extLst>
            </p:cNvPr>
            <p:cNvPicPr>
              <a:picLocks noChangeAspect="1"/>
            </p:cNvPicPr>
            <p:nvPr/>
          </p:nvPicPr>
          <p:blipFill>
            <a:blip r:embed="rId14"/>
            <a:stretch>
              <a:fillRect/>
            </a:stretch>
          </p:blipFill>
          <p:spPr>
            <a:xfrm>
              <a:off x="6908693" y="2176796"/>
              <a:ext cx="158857" cy="114730"/>
            </a:xfrm>
            <a:prstGeom prst="rect">
              <a:avLst/>
            </a:prstGeom>
          </p:spPr>
        </p:pic>
        <p:pic>
          <p:nvPicPr>
            <p:cNvPr id="120" name="Picture 119" descr="A screenshot of a computer&#10;&#10;Description automatically generated with medium confidence">
              <a:extLst>
                <a:ext uri="{FF2B5EF4-FFF2-40B4-BE49-F238E27FC236}">
                  <a16:creationId xmlns:a16="http://schemas.microsoft.com/office/drawing/2014/main" id="{2D505143-638B-5140-ABDB-55DF756814AF}"/>
                </a:ext>
              </a:extLst>
            </p:cNvPr>
            <p:cNvPicPr>
              <a:picLocks noChangeAspect="1"/>
            </p:cNvPicPr>
            <p:nvPr/>
          </p:nvPicPr>
          <p:blipFill>
            <a:blip r:embed="rId22"/>
            <a:stretch>
              <a:fillRect/>
            </a:stretch>
          </p:blipFill>
          <p:spPr>
            <a:xfrm>
              <a:off x="7047650" y="2339125"/>
              <a:ext cx="495300" cy="228600"/>
            </a:xfrm>
            <a:prstGeom prst="rect">
              <a:avLst/>
            </a:prstGeom>
          </p:spPr>
        </p:pic>
        <p:sp>
          <p:nvSpPr>
            <p:cNvPr id="103" name="TextBox 102">
              <a:extLst>
                <a:ext uri="{FF2B5EF4-FFF2-40B4-BE49-F238E27FC236}">
                  <a16:creationId xmlns:a16="http://schemas.microsoft.com/office/drawing/2014/main" id="{5E90BC88-A039-7C4A-AF12-0B2AA5756CD8}"/>
                </a:ext>
              </a:extLst>
            </p:cNvPr>
            <p:cNvSpPr txBox="1"/>
            <p:nvPr/>
          </p:nvSpPr>
          <p:spPr>
            <a:xfrm>
              <a:off x="6986286" y="2100805"/>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SUOMI NPP</a:t>
              </a:r>
            </a:p>
          </p:txBody>
        </p:sp>
      </p:grpSp>
      <p:grpSp>
        <p:nvGrpSpPr>
          <p:cNvPr id="23" name="Group 22">
            <a:extLst>
              <a:ext uri="{FF2B5EF4-FFF2-40B4-BE49-F238E27FC236}">
                <a16:creationId xmlns:a16="http://schemas.microsoft.com/office/drawing/2014/main" id="{0ACEA953-F863-0C47-8996-39D20521784C}"/>
              </a:ext>
            </a:extLst>
          </p:cNvPr>
          <p:cNvGrpSpPr/>
          <p:nvPr/>
        </p:nvGrpSpPr>
        <p:grpSpPr>
          <a:xfrm>
            <a:off x="6492875" y="1538468"/>
            <a:ext cx="864767" cy="381557"/>
            <a:chOff x="6492875" y="1538468"/>
            <a:chExt cx="864767" cy="381557"/>
          </a:xfrm>
        </p:grpSpPr>
        <p:pic>
          <p:nvPicPr>
            <p:cNvPr id="45" name="Picture 44" descr="A black and white image of a person's face&#10;&#10;Description automatically generated with low confidence">
              <a:extLst>
                <a:ext uri="{FF2B5EF4-FFF2-40B4-BE49-F238E27FC236}">
                  <a16:creationId xmlns:a16="http://schemas.microsoft.com/office/drawing/2014/main" id="{2137A682-FBE4-154E-92FA-28C7765FFA95}"/>
                </a:ext>
              </a:extLst>
            </p:cNvPr>
            <p:cNvPicPr>
              <a:picLocks noChangeAspect="1"/>
            </p:cNvPicPr>
            <p:nvPr/>
          </p:nvPicPr>
          <p:blipFill>
            <a:blip r:embed="rId14"/>
            <a:stretch>
              <a:fillRect/>
            </a:stretch>
          </p:blipFill>
          <p:spPr>
            <a:xfrm>
              <a:off x="6492875" y="1609725"/>
              <a:ext cx="158857" cy="114730"/>
            </a:xfrm>
            <a:prstGeom prst="rect">
              <a:avLst/>
            </a:prstGeom>
          </p:spPr>
        </p:pic>
        <p:pic>
          <p:nvPicPr>
            <p:cNvPr id="104" name="Picture 103" descr="A screenshot of a video game&#10;&#10;Description automatically generated with medium confidence">
              <a:extLst>
                <a:ext uri="{FF2B5EF4-FFF2-40B4-BE49-F238E27FC236}">
                  <a16:creationId xmlns:a16="http://schemas.microsoft.com/office/drawing/2014/main" id="{4437E939-DE95-474D-8F06-FD8B58CDD929}"/>
                </a:ext>
              </a:extLst>
            </p:cNvPr>
            <p:cNvPicPr>
              <a:picLocks noChangeAspect="1"/>
            </p:cNvPicPr>
            <p:nvPr/>
          </p:nvPicPr>
          <p:blipFill>
            <a:blip r:embed="rId23"/>
            <a:stretch>
              <a:fillRect/>
            </a:stretch>
          </p:blipFill>
          <p:spPr>
            <a:xfrm>
              <a:off x="6660300" y="1767625"/>
              <a:ext cx="584200" cy="152400"/>
            </a:xfrm>
            <a:prstGeom prst="rect">
              <a:avLst/>
            </a:prstGeom>
          </p:spPr>
        </p:pic>
        <p:sp>
          <p:nvSpPr>
            <p:cNvPr id="105" name="TextBox 104">
              <a:extLst>
                <a:ext uri="{FF2B5EF4-FFF2-40B4-BE49-F238E27FC236}">
                  <a16:creationId xmlns:a16="http://schemas.microsoft.com/office/drawing/2014/main" id="{37E93024-37AB-C14F-B69F-C1B17592212B}"/>
                </a:ext>
              </a:extLst>
            </p:cNvPr>
            <p:cNvSpPr txBox="1"/>
            <p:nvPr/>
          </p:nvSpPr>
          <p:spPr>
            <a:xfrm>
              <a:off x="6572492" y="1538468"/>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LANDSAT 8</a:t>
              </a:r>
            </a:p>
          </p:txBody>
        </p:sp>
      </p:grpSp>
      <p:grpSp>
        <p:nvGrpSpPr>
          <p:cNvPr id="24" name="Group 23">
            <a:extLst>
              <a:ext uri="{FF2B5EF4-FFF2-40B4-BE49-F238E27FC236}">
                <a16:creationId xmlns:a16="http://schemas.microsoft.com/office/drawing/2014/main" id="{46B96DAA-F190-C64B-A548-55B5E80812ED}"/>
              </a:ext>
            </a:extLst>
          </p:cNvPr>
          <p:cNvGrpSpPr/>
          <p:nvPr/>
        </p:nvGrpSpPr>
        <p:grpSpPr>
          <a:xfrm>
            <a:off x="6019800" y="1027253"/>
            <a:ext cx="694550" cy="450672"/>
            <a:chOff x="6019800" y="1027253"/>
            <a:chExt cx="694550" cy="450672"/>
          </a:xfrm>
        </p:grpSpPr>
        <p:pic>
          <p:nvPicPr>
            <p:cNvPr id="46" name="Picture 45" descr="A picture containing window, building, wheel&#10;&#10;Description automatically generated">
              <a:extLst>
                <a:ext uri="{FF2B5EF4-FFF2-40B4-BE49-F238E27FC236}">
                  <a16:creationId xmlns:a16="http://schemas.microsoft.com/office/drawing/2014/main" id="{7A3131B5-8512-524A-B423-76A3DC704B41}"/>
                </a:ext>
              </a:extLst>
            </p:cNvPr>
            <p:cNvPicPr>
              <a:picLocks noChangeAspect="1"/>
            </p:cNvPicPr>
            <p:nvPr/>
          </p:nvPicPr>
          <p:blipFill>
            <a:blip r:embed="rId4"/>
            <a:stretch>
              <a:fillRect/>
            </a:stretch>
          </p:blipFill>
          <p:spPr>
            <a:xfrm>
              <a:off x="6019800" y="1089025"/>
              <a:ext cx="111126" cy="111126"/>
            </a:xfrm>
            <a:prstGeom prst="rect">
              <a:avLst/>
            </a:prstGeom>
          </p:spPr>
        </p:pic>
        <p:pic>
          <p:nvPicPr>
            <p:cNvPr id="94" name="Picture 93" descr="A picture containing satellite, transport&#10;&#10;Description automatically generated">
              <a:extLst>
                <a:ext uri="{FF2B5EF4-FFF2-40B4-BE49-F238E27FC236}">
                  <a16:creationId xmlns:a16="http://schemas.microsoft.com/office/drawing/2014/main" id="{5EBC337E-9578-884C-A2D9-C25627E10A4E}"/>
                </a:ext>
              </a:extLst>
            </p:cNvPr>
            <p:cNvPicPr>
              <a:picLocks noChangeAspect="1"/>
            </p:cNvPicPr>
            <p:nvPr/>
          </p:nvPicPr>
          <p:blipFill>
            <a:blip r:embed="rId24"/>
            <a:stretch>
              <a:fillRect/>
            </a:stretch>
          </p:blipFill>
          <p:spPr>
            <a:xfrm>
              <a:off x="6193650" y="1223925"/>
              <a:ext cx="520700" cy="254000"/>
            </a:xfrm>
            <a:prstGeom prst="rect">
              <a:avLst/>
            </a:prstGeom>
          </p:spPr>
        </p:pic>
        <p:sp>
          <p:nvSpPr>
            <p:cNvPr id="107" name="TextBox 106">
              <a:extLst>
                <a:ext uri="{FF2B5EF4-FFF2-40B4-BE49-F238E27FC236}">
                  <a16:creationId xmlns:a16="http://schemas.microsoft.com/office/drawing/2014/main" id="{0FBF118C-F8A1-A24C-A315-4E4596E474FF}"/>
                </a:ext>
              </a:extLst>
            </p:cNvPr>
            <p:cNvSpPr txBox="1"/>
            <p:nvPr/>
          </p:nvSpPr>
          <p:spPr>
            <a:xfrm>
              <a:off x="6068992" y="1027253"/>
              <a:ext cx="428264"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GPM</a:t>
              </a:r>
            </a:p>
          </p:txBody>
        </p:sp>
      </p:grpSp>
      <p:grpSp>
        <p:nvGrpSpPr>
          <p:cNvPr id="25" name="Group 24">
            <a:extLst>
              <a:ext uri="{FF2B5EF4-FFF2-40B4-BE49-F238E27FC236}">
                <a16:creationId xmlns:a16="http://schemas.microsoft.com/office/drawing/2014/main" id="{3783E980-87D8-AE4A-9905-DBC43E6D8432}"/>
              </a:ext>
            </a:extLst>
          </p:cNvPr>
          <p:cNvGrpSpPr/>
          <p:nvPr/>
        </p:nvGrpSpPr>
        <p:grpSpPr>
          <a:xfrm>
            <a:off x="5302168" y="679048"/>
            <a:ext cx="762082" cy="411527"/>
            <a:chOff x="5302168" y="679048"/>
            <a:chExt cx="762082" cy="411527"/>
          </a:xfrm>
        </p:grpSpPr>
        <p:pic>
          <p:nvPicPr>
            <p:cNvPr id="110" name="Picture 109" descr="A picture containing transport, satellite&#10;&#10;Description automatically generated">
              <a:extLst>
                <a:ext uri="{FF2B5EF4-FFF2-40B4-BE49-F238E27FC236}">
                  <a16:creationId xmlns:a16="http://schemas.microsoft.com/office/drawing/2014/main" id="{90A05B5A-3268-1146-A79B-153BC22CCF6D}"/>
                </a:ext>
              </a:extLst>
            </p:cNvPr>
            <p:cNvPicPr>
              <a:picLocks noChangeAspect="1"/>
            </p:cNvPicPr>
            <p:nvPr/>
          </p:nvPicPr>
          <p:blipFill>
            <a:blip r:embed="rId25"/>
            <a:stretch>
              <a:fillRect/>
            </a:stretch>
          </p:blipFill>
          <p:spPr>
            <a:xfrm>
              <a:off x="5378450" y="874675"/>
              <a:ext cx="685800" cy="215900"/>
            </a:xfrm>
            <a:prstGeom prst="rect">
              <a:avLst/>
            </a:prstGeom>
          </p:spPr>
        </p:pic>
        <p:sp>
          <p:nvSpPr>
            <p:cNvPr id="109" name="TextBox 108">
              <a:extLst>
                <a:ext uri="{FF2B5EF4-FFF2-40B4-BE49-F238E27FC236}">
                  <a16:creationId xmlns:a16="http://schemas.microsoft.com/office/drawing/2014/main" id="{9128DD05-2737-914B-B1D1-A6C38232211D}"/>
                </a:ext>
              </a:extLst>
            </p:cNvPr>
            <p:cNvSpPr txBox="1"/>
            <p:nvPr/>
          </p:nvSpPr>
          <p:spPr>
            <a:xfrm>
              <a:off x="5302168" y="679048"/>
              <a:ext cx="53918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OCO-2</a:t>
              </a:r>
            </a:p>
          </p:txBody>
        </p:sp>
      </p:grpSp>
      <p:grpSp>
        <p:nvGrpSpPr>
          <p:cNvPr id="26" name="Group 25">
            <a:extLst>
              <a:ext uri="{FF2B5EF4-FFF2-40B4-BE49-F238E27FC236}">
                <a16:creationId xmlns:a16="http://schemas.microsoft.com/office/drawing/2014/main" id="{B14C59E6-13F1-C041-9FBD-517EE28D606C}"/>
              </a:ext>
            </a:extLst>
          </p:cNvPr>
          <p:cNvGrpSpPr/>
          <p:nvPr/>
        </p:nvGrpSpPr>
        <p:grpSpPr>
          <a:xfrm>
            <a:off x="4622157" y="420547"/>
            <a:ext cx="592743" cy="562078"/>
            <a:chOff x="4622157" y="420547"/>
            <a:chExt cx="592743" cy="562078"/>
          </a:xfrm>
        </p:grpSpPr>
        <p:pic>
          <p:nvPicPr>
            <p:cNvPr id="118" name="Picture 117" descr="A close-up of a planet&#10;&#10;Description automatically generated with low confidence">
              <a:extLst>
                <a:ext uri="{FF2B5EF4-FFF2-40B4-BE49-F238E27FC236}">
                  <a16:creationId xmlns:a16="http://schemas.microsoft.com/office/drawing/2014/main" id="{A9FD32EE-34F8-DC40-A2E4-2C15F706FA24}"/>
                </a:ext>
              </a:extLst>
            </p:cNvPr>
            <p:cNvPicPr>
              <a:picLocks noChangeAspect="1"/>
            </p:cNvPicPr>
            <p:nvPr/>
          </p:nvPicPr>
          <p:blipFill>
            <a:blip r:embed="rId26"/>
            <a:stretch>
              <a:fillRect/>
            </a:stretch>
          </p:blipFill>
          <p:spPr>
            <a:xfrm>
              <a:off x="4922800" y="525425"/>
              <a:ext cx="292100" cy="457200"/>
            </a:xfrm>
            <a:prstGeom prst="rect">
              <a:avLst/>
            </a:prstGeom>
          </p:spPr>
        </p:pic>
        <p:sp>
          <p:nvSpPr>
            <p:cNvPr id="111" name="TextBox 110">
              <a:extLst>
                <a:ext uri="{FF2B5EF4-FFF2-40B4-BE49-F238E27FC236}">
                  <a16:creationId xmlns:a16="http://schemas.microsoft.com/office/drawing/2014/main" id="{A25D516D-63ED-0245-952A-272885AF08DD}"/>
                </a:ext>
              </a:extLst>
            </p:cNvPr>
            <p:cNvSpPr txBox="1"/>
            <p:nvPr/>
          </p:nvSpPr>
          <p:spPr>
            <a:xfrm>
              <a:off x="4622157" y="420547"/>
              <a:ext cx="53918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SMAP</a:t>
              </a:r>
            </a:p>
          </p:txBody>
        </p:sp>
      </p:grpSp>
      <p:grpSp>
        <p:nvGrpSpPr>
          <p:cNvPr id="32" name="Group 31">
            <a:extLst>
              <a:ext uri="{FF2B5EF4-FFF2-40B4-BE49-F238E27FC236}">
                <a16:creationId xmlns:a16="http://schemas.microsoft.com/office/drawing/2014/main" id="{80FA97B5-ABA9-3C4C-8829-BD086941C96A}"/>
              </a:ext>
            </a:extLst>
          </p:cNvPr>
          <p:cNvGrpSpPr/>
          <p:nvPr/>
        </p:nvGrpSpPr>
        <p:grpSpPr>
          <a:xfrm>
            <a:off x="3733800" y="250785"/>
            <a:ext cx="1042686" cy="543740"/>
            <a:chOff x="3733800" y="250785"/>
            <a:chExt cx="1042686" cy="543740"/>
          </a:xfrm>
        </p:grpSpPr>
        <p:pic>
          <p:nvPicPr>
            <p:cNvPr id="47" name="Picture 46" descr="A black and white image of a person's face&#10;&#10;Description automatically generated with low confidence">
              <a:extLst>
                <a:ext uri="{FF2B5EF4-FFF2-40B4-BE49-F238E27FC236}">
                  <a16:creationId xmlns:a16="http://schemas.microsoft.com/office/drawing/2014/main" id="{A08AF38C-4FD5-6948-B75E-7C15166BFDA6}"/>
                </a:ext>
              </a:extLst>
            </p:cNvPr>
            <p:cNvPicPr>
              <a:picLocks noChangeAspect="1"/>
            </p:cNvPicPr>
            <p:nvPr/>
          </p:nvPicPr>
          <p:blipFill>
            <a:blip r:embed="rId14"/>
            <a:stretch>
              <a:fillRect/>
            </a:stretch>
          </p:blipFill>
          <p:spPr>
            <a:xfrm>
              <a:off x="3733800" y="320675"/>
              <a:ext cx="158857" cy="114730"/>
            </a:xfrm>
            <a:prstGeom prst="rect">
              <a:avLst/>
            </a:prstGeom>
          </p:spPr>
        </p:pic>
        <p:pic>
          <p:nvPicPr>
            <p:cNvPr id="108" name="Picture 107">
              <a:extLst>
                <a:ext uri="{FF2B5EF4-FFF2-40B4-BE49-F238E27FC236}">
                  <a16:creationId xmlns:a16="http://schemas.microsoft.com/office/drawing/2014/main" id="{4BCF4177-4C0B-CA4B-9E76-AE280325DF1A}"/>
                </a:ext>
              </a:extLst>
            </p:cNvPr>
            <p:cNvPicPr>
              <a:picLocks noChangeAspect="1"/>
            </p:cNvPicPr>
            <p:nvPr/>
          </p:nvPicPr>
          <p:blipFill>
            <a:blip r:embed="rId27"/>
            <a:stretch>
              <a:fillRect/>
            </a:stretch>
          </p:blipFill>
          <p:spPr>
            <a:xfrm>
              <a:off x="4013975" y="489725"/>
              <a:ext cx="444500" cy="304800"/>
            </a:xfrm>
            <a:prstGeom prst="rect">
              <a:avLst/>
            </a:prstGeom>
          </p:spPr>
        </p:pic>
        <p:sp>
          <p:nvSpPr>
            <p:cNvPr id="113" name="TextBox 112">
              <a:extLst>
                <a:ext uri="{FF2B5EF4-FFF2-40B4-BE49-F238E27FC236}">
                  <a16:creationId xmlns:a16="http://schemas.microsoft.com/office/drawing/2014/main" id="{D1653FDA-949F-124F-8566-C1D5BDEE5999}"/>
                </a:ext>
              </a:extLst>
            </p:cNvPr>
            <p:cNvSpPr txBox="1"/>
            <p:nvPr/>
          </p:nvSpPr>
          <p:spPr>
            <a:xfrm>
              <a:off x="3823504" y="250785"/>
              <a:ext cx="952982"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NISTAR, EPIC</a:t>
              </a:r>
            </a:p>
          </p:txBody>
        </p:sp>
      </p:grpSp>
      <p:grpSp>
        <p:nvGrpSpPr>
          <p:cNvPr id="34" name="Group 33">
            <a:extLst>
              <a:ext uri="{FF2B5EF4-FFF2-40B4-BE49-F238E27FC236}">
                <a16:creationId xmlns:a16="http://schemas.microsoft.com/office/drawing/2014/main" id="{842F7F88-9357-1B49-8A15-95FB5D84625D}"/>
              </a:ext>
            </a:extLst>
          </p:cNvPr>
          <p:cNvGrpSpPr/>
          <p:nvPr/>
        </p:nvGrpSpPr>
        <p:grpSpPr>
          <a:xfrm>
            <a:off x="2877273" y="264289"/>
            <a:ext cx="870077" cy="446911"/>
            <a:chOff x="2877273" y="264289"/>
            <a:chExt cx="870077" cy="446911"/>
          </a:xfrm>
        </p:grpSpPr>
        <p:pic>
          <p:nvPicPr>
            <p:cNvPr id="90" name="Picture 89" descr="A screenshot of a computer&#10;&#10;Description automatically generated with medium confidence">
              <a:extLst>
                <a:ext uri="{FF2B5EF4-FFF2-40B4-BE49-F238E27FC236}">
                  <a16:creationId xmlns:a16="http://schemas.microsoft.com/office/drawing/2014/main" id="{CCB769AF-E466-BF47-A30D-58E7FD338C0F}"/>
                </a:ext>
              </a:extLst>
            </p:cNvPr>
            <p:cNvPicPr>
              <a:picLocks noChangeAspect="1"/>
            </p:cNvPicPr>
            <p:nvPr/>
          </p:nvPicPr>
          <p:blipFill>
            <a:blip r:embed="rId28"/>
            <a:stretch>
              <a:fillRect/>
            </a:stretch>
          </p:blipFill>
          <p:spPr>
            <a:xfrm>
              <a:off x="2972650" y="533400"/>
              <a:ext cx="774700" cy="177800"/>
            </a:xfrm>
            <a:prstGeom prst="rect">
              <a:avLst/>
            </a:prstGeom>
          </p:spPr>
        </p:pic>
        <p:sp>
          <p:nvSpPr>
            <p:cNvPr id="115" name="TextBox 114">
              <a:extLst>
                <a:ext uri="{FF2B5EF4-FFF2-40B4-BE49-F238E27FC236}">
                  <a16:creationId xmlns:a16="http://schemas.microsoft.com/office/drawing/2014/main" id="{D89E5117-516F-654D-8421-6C3831929922}"/>
                </a:ext>
              </a:extLst>
            </p:cNvPr>
            <p:cNvSpPr txBox="1"/>
            <p:nvPr/>
          </p:nvSpPr>
          <p:spPr>
            <a:xfrm>
              <a:off x="2877273" y="264289"/>
              <a:ext cx="822767"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CYGNSS (8)</a:t>
              </a:r>
            </a:p>
          </p:txBody>
        </p:sp>
      </p:grpSp>
      <p:grpSp>
        <p:nvGrpSpPr>
          <p:cNvPr id="38" name="Group 37">
            <a:extLst>
              <a:ext uri="{FF2B5EF4-FFF2-40B4-BE49-F238E27FC236}">
                <a16:creationId xmlns:a16="http://schemas.microsoft.com/office/drawing/2014/main" id="{C562D93D-11C2-E54B-9F13-342E5411AC00}"/>
              </a:ext>
            </a:extLst>
          </p:cNvPr>
          <p:cNvGrpSpPr/>
          <p:nvPr/>
        </p:nvGrpSpPr>
        <p:grpSpPr>
          <a:xfrm>
            <a:off x="1295400" y="810228"/>
            <a:ext cx="734028" cy="405797"/>
            <a:chOff x="1295400" y="810228"/>
            <a:chExt cx="734028" cy="405797"/>
          </a:xfrm>
        </p:grpSpPr>
        <p:pic>
          <p:nvPicPr>
            <p:cNvPr id="98" name="Picture 97" descr="A screenshot of a video game&#10;&#10;Description automatically generated with medium confidence">
              <a:extLst>
                <a:ext uri="{FF2B5EF4-FFF2-40B4-BE49-F238E27FC236}">
                  <a16:creationId xmlns:a16="http://schemas.microsoft.com/office/drawing/2014/main" id="{3E75493E-292E-1148-8D59-086DAD8FD7AE}"/>
                </a:ext>
              </a:extLst>
            </p:cNvPr>
            <p:cNvPicPr>
              <a:picLocks noChangeAspect="1"/>
            </p:cNvPicPr>
            <p:nvPr/>
          </p:nvPicPr>
          <p:blipFill>
            <a:blip r:embed="rId29"/>
            <a:stretch>
              <a:fillRect/>
            </a:stretch>
          </p:blipFill>
          <p:spPr>
            <a:xfrm>
              <a:off x="1365250" y="1038225"/>
              <a:ext cx="622300" cy="177800"/>
            </a:xfrm>
            <a:prstGeom prst="rect">
              <a:avLst/>
            </a:prstGeom>
          </p:spPr>
        </p:pic>
        <p:sp>
          <p:nvSpPr>
            <p:cNvPr id="119" name="TextBox 118">
              <a:extLst>
                <a:ext uri="{FF2B5EF4-FFF2-40B4-BE49-F238E27FC236}">
                  <a16:creationId xmlns:a16="http://schemas.microsoft.com/office/drawing/2014/main" id="{4B34EADE-DDC9-1143-94E9-98293F5F7205}"/>
                </a:ext>
              </a:extLst>
            </p:cNvPr>
            <p:cNvSpPr txBox="1"/>
            <p:nvPr/>
          </p:nvSpPr>
          <p:spPr>
            <a:xfrm>
              <a:off x="1295400" y="810228"/>
              <a:ext cx="73402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ICESAT-2</a:t>
              </a:r>
            </a:p>
          </p:txBody>
        </p:sp>
      </p:grpSp>
      <p:grpSp>
        <p:nvGrpSpPr>
          <p:cNvPr id="165" name="Group 164">
            <a:extLst>
              <a:ext uri="{FF2B5EF4-FFF2-40B4-BE49-F238E27FC236}">
                <a16:creationId xmlns:a16="http://schemas.microsoft.com/office/drawing/2014/main" id="{D2CFE372-C435-754B-8F1A-7C84522D979A}"/>
              </a:ext>
            </a:extLst>
          </p:cNvPr>
          <p:cNvGrpSpPr/>
          <p:nvPr/>
        </p:nvGrpSpPr>
        <p:grpSpPr>
          <a:xfrm>
            <a:off x="2330450" y="1486382"/>
            <a:ext cx="617236" cy="246221"/>
            <a:chOff x="2330450" y="1486382"/>
            <a:chExt cx="617236" cy="246221"/>
          </a:xfrm>
        </p:grpSpPr>
        <p:pic>
          <p:nvPicPr>
            <p:cNvPr id="31" name="Picture 30">
              <a:extLst>
                <a:ext uri="{FF2B5EF4-FFF2-40B4-BE49-F238E27FC236}">
                  <a16:creationId xmlns:a16="http://schemas.microsoft.com/office/drawing/2014/main" id="{1C5F4428-D45F-9E4C-A901-352C24D88116}"/>
                </a:ext>
              </a:extLst>
            </p:cNvPr>
            <p:cNvPicPr>
              <a:picLocks noChangeAspect="1"/>
            </p:cNvPicPr>
            <p:nvPr/>
          </p:nvPicPr>
          <p:blipFill>
            <a:blip r:embed="rId30"/>
            <a:stretch>
              <a:fillRect/>
            </a:stretch>
          </p:blipFill>
          <p:spPr>
            <a:xfrm>
              <a:off x="2330450" y="1562100"/>
              <a:ext cx="165100" cy="88900"/>
            </a:xfrm>
            <a:prstGeom prst="rect">
              <a:avLst/>
            </a:prstGeom>
          </p:spPr>
        </p:pic>
        <p:sp>
          <p:nvSpPr>
            <p:cNvPr id="121" name="TextBox 120">
              <a:extLst>
                <a:ext uri="{FF2B5EF4-FFF2-40B4-BE49-F238E27FC236}">
                  <a16:creationId xmlns:a16="http://schemas.microsoft.com/office/drawing/2014/main" id="{8711A3DA-63BE-2F46-B92C-58EE54DAAF88}"/>
                </a:ext>
              </a:extLst>
            </p:cNvPr>
            <p:cNvSpPr txBox="1"/>
            <p:nvPr/>
          </p:nvSpPr>
          <p:spPr>
            <a:xfrm>
              <a:off x="2449975" y="1486382"/>
              <a:ext cx="497711"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GEDI</a:t>
              </a:r>
            </a:p>
          </p:txBody>
        </p:sp>
      </p:grpSp>
      <p:grpSp>
        <p:nvGrpSpPr>
          <p:cNvPr id="59" name="Group 58">
            <a:extLst>
              <a:ext uri="{FF2B5EF4-FFF2-40B4-BE49-F238E27FC236}">
                <a16:creationId xmlns:a16="http://schemas.microsoft.com/office/drawing/2014/main" id="{BB04DDAB-D981-4542-8515-B883F554637C}"/>
              </a:ext>
            </a:extLst>
          </p:cNvPr>
          <p:cNvGrpSpPr/>
          <p:nvPr/>
        </p:nvGrpSpPr>
        <p:grpSpPr>
          <a:xfrm>
            <a:off x="1102032" y="2798807"/>
            <a:ext cx="897038" cy="546938"/>
            <a:chOff x="603814" y="2074762"/>
            <a:chExt cx="897038" cy="546938"/>
          </a:xfrm>
        </p:grpSpPr>
        <p:pic>
          <p:nvPicPr>
            <p:cNvPr id="128" name="Picture 127" descr="A picture containing case&#10;&#10;Description automatically generated">
              <a:extLst>
                <a:ext uri="{FF2B5EF4-FFF2-40B4-BE49-F238E27FC236}">
                  <a16:creationId xmlns:a16="http://schemas.microsoft.com/office/drawing/2014/main" id="{48DB6C9C-7096-9D45-B179-EA51C05F4A49}"/>
                </a:ext>
              </a:extLst>
            </p:cNvPr>
            <p:cNvPicPr>
              <a:picLocks noChangeAspect="1"/>
            </p:cNvPicPr>
            <p:nvPr/>
          </p:nvPicPr>
          <p:blipFill>
            <a:blip r:embed="rId31"/>
            <a:stretch>
              <a:fillRect/>
            </a:stretch>
          </p:blipFill>
          <p:spPr>
            <a:xfrm>
              <a:off x="716700" y="2316900"/>
              <a:ext cx="508000" cy="304800"/>
            </a:xfrm>
            <a:prstGeom prst="rect">
              <a:avLst/>
            </a:prstGeom>
          </p:spPr>
        </p:pic>
        <p:sp>
          <p:nvSpPr>
            <p:cNvPr id="123" name="TextBox 122">
              <a:extLst>
                <a:ext uri="{FF2B5EF4-FFF2-40B4-BE49-F238E27FC236}">
                  <a16:creationId xmlns:a16="http://schemas.microsoft.com/office/drawing/2014/main" id="{8604299C-7233-294E-A8DC-3ACC8F6B5948}"/>
                </a:ext>
              </a:extLst>
            </p:cNvPr>
            <p:cNvSpPr txBox="1"/>
            <p:nvPr/>
          </p:nvSpPr>
          <p:spPr>
            <a:xfrm>
              <a:off x="603814" y="2074762"/>
              <a:ext cx="897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TROPICS (6)</a:t>
              </a:r>
            </a:p>
          </p:txBody>
        </p:sp>
      </p:grpSp>
      <p:grpSp>
        <p:nvGrpSpPr>
          <p:cNvPr id="166" name="Group 165">
            <a:extLst>
              <a:ext uri="{FF2B5EF4-FFF2-40B4-BE49-F238E27FC236}">
                <a16:creationId xmlns:a16="http://schemas.microsoft.com/office/drawing/2014/main" id="{8AE6A1BA-FC91-FF41-B92B-0FBC796BDABB}"/>
              </a:ext>
            </a:extLst>
          </p:cNvPr>
          <p:cNvGrpSpPr/>
          <p:nvPr/>
        </p:nvGrpSpPr>
        <p:grpSpPr>
          <a:xfrm>
            <a:off x="2060575" y="2024606"/>
            <a:ext cx="624752" cy="233397"/>
            <a:chOff x="2060575" y="2024606"/>
            <a:chExt cx="624752" cy="233397"/>
          </a:xfrm>
        </p:grpSpPr>
        <p:pic>
          <p:nvPicPr>
            <p:cNvPr id="30" name="Picture 29">
              <a:extLst>
                <a:ext uri="{FF2B5EF4-FFF2-40B4-BE49-F238E27FC236}">
                  <a16:creationId xmlns:a16="http://schemas.microsoft.com/office/drawing/2014/main" id="{55361201-607C-7E45-B0B7-243CCA973A1E}"/>
                </a:ext>
              </a:extLst>
            </p:cNvPr>
            <p:cNvPicPr>
              <a:picLocks noChangeAspect="1"/>
            </p:cNvPicPr>
            <p:nvPr/>
          </p:nvPicPr>
          <p:blipFill>
            <a:blip r:embed="rId32"/>
            <a:stretch>
              <a:fillRect/>
            </a:stretch>
          </p:blipFill>
          <p:spPr>
            <a:xfrm>
              <a:off x="2060575" y="2089150"/>
              <a:ext cx="165100" cy="88900"/>
            </a:xfrm>
            <a:prstGeom prst="rect">
              <a:avLst/>
            </a:prstGeom>
          </p:spPr>
        </p:pic>
        <p:sp>
          <p:nvSpPr>
            <p:cNvPr id="125" name="TextBox 124">
              <a:extLst>
                <a:ext uri="{FF2B5EF4-FFF2-40B4-BE49-F238E27FC236}">
                  <a16:creationId xmlns:a16="http://schemas.microsoft.com/office/drawing/2014/main" id="{93620CBE-9EC2-7B4E-886F-C191199B64A3}"/>
                </a:ext>
              </a:extLst>
            </p:cNvPr>
            <p:cNvSpPr txBox="1"/>
            <p:nvPr/>
          </p:nvSpPr>
          <p:spPr>
            <a:xfrm>
              <a:off x="2183757" y="2024606"/>
              <a:ext cx="501570"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EMIT</a:t>
              </a:r>
            </a:p>
          </p:txBody>
        </p:sp>
      </p:grpSp>
      <p:grpSp>
        <p:nvGrpSpPr>
          <p:cNvPr id="167" name="Group 166">
            <a:extLst>
              <a:ext uri="{FF2B5EF4-FFF2-40B4-BE49-F238E27FC236}">
                <a16:creationId xmlns:a16="http://schemas.microsoft.com/office/drawing/2014/main" id="{42172A1E-4D8C-3940-BCB6-FC8BCDB784A0}"/>
              </a:ext>
            </a:extLst>
          </p:cNvPr>
          <p:cNvGrpSpPr/>
          <p:nvPr/>
        </p:nvGrpSpPr>
        <p:grpSpPr>
          <a:xfrm>
            <a:off x="1912716" y="2343150"/>
            <a:ext cx="834342" cy="304533"/>
            <a:chOff x="1912716" y="2343150"/>
            <a:chExt cx="834342" cy="304533"/>
          </a:xfrm>
        </p:grpSpPr>
        <p:pic>
          <p:nvPicPr>
            <p:cNvPr id="29" name="Picture 28">
              <a:extLst>
                <a:ext uri="{FF2B5EF4-FFF2-40B4-BE49-F238E27FC236}">
                  <a16:creationId xmlns:a16="http://schemas.microsoft.com/office/drawing/2014/main" id="{27CEAE8F-44EC-EA41-A817-C53449F70B72}"/>
                </a:ext>
              </a:extLst>
            </p:cNvPr>
            <p:cNvPicPr>
              <a:picLocks noChangeAspect="1"/>
            </p:cNvPicPr>
            <p:nvPr/>
          </p:nvPicPr>
          <p:blipFill>
            <a:blip r:embed="rId33"/>
            <a:stretch>
              <a:fillRect/>
            </a:stretch>
          </p:blipFill>
          <p:spPr>
            <a:xfrm>
              <a:off x="2009775" y="2343150"/>
              <a:ext cx="152400" cy="88900"/>
            </a:xfrm>
            <a:prstGeom prst="rect">
              <a:avLst/>
            </a:prstGeom>
          </p:spPr>
        </p:pic>
        <p:sp>
          <p:nvSpPr>
            <p:cNvPr id="127" name="TextBox 126">
              <a:extLst>
                <a:ext uri="{FF2B5EF4-FFF2-40B4-BE49-F238E27FC236}">
                  <a16:creationId xmlns:a16="http://schemas.microsoft.com/office/drawing/2014/main" id="{A0A1B962-B0AF-0742-B03A-15D36BB3E906}"/>
                </a:ext>
              </a:extLst>
            </p:cNvPr>
            <p:cNvSpPr txBox="1"/>
            <p:nvPr/>
          </p:nvSpPr>
          <p:spPr>
            <a:xfrm>
              <a:off x="1912716" y="2414286"/>
              <a:ext cx="834342"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ECOSTRESS</a:t>
              </a:r>
            </a:p>
          </p:txBody>
        </p:sp>
      </p:grpSp>
      <p:grpSp>
        <p:nvGrpSpPr>
          <p:cNvPr id="57" name="Group 56">
            <a:extLst>
              <a:ext uri="{FF2B5EF4-FFF2-40B4-BE49-F238E27FC236}">
                <a16:creationId xmlns:a16="http://schemas.microsoft.com/office/drawing/2014/main" id="{F757C84D-8567-2A47-8784-8BF0734D67FD}"/>
              </a:ext>
            </a:extLst>
          </p:cNvPr>
          <p:cNvGrpSpPr/>
          <p:nvPr/>
        </p:nvGrpSpPr>
        <p:grpSpPr>
          <a:xfrm>
            <a:off x="880620" y="1312762"/>
            <a:ext cx="1218256" cy="669213"/>
            <a:chOff x="880620" y="1312762"/>
            <a:chExt cx="1218256" cy="669213"/>
          </a:xfrm>
        </p:grpSpPr>
        <p:pic>
          <p:nvPicPr>
            <p:cNvPr id="49" name="Picture 48" descr="A picture containing window, building, wheel&#10;&#10;Description automatically generated">
              <a:extLst>
                <a:ext uri="{FF2B5EF4-FFF2-40B4-BE49-F238E27FC236}">
                  <a16:creationId xmlns:a16="http://schemas.microsoft.com/office/drawing/2014/main" id="{779C778F-F555-BF4C-BEAB-6A0CF7C0AD63}"/>
                </a:ext>
              </a:extLst>
            </p:cNvPr>
            <p:cNvPicPr>
              <a:picLocks noChangeAspect="1"/>
            </p:cNvPicPr>
            <p:nvPr/>
          </p:nvPicPr>
          <p:blipFill>
            <a:blip r:embed="rId4"/>
            <a:stretch>
              <a:fillRect/>
            </a:stretch>
          </p:blipFill>
          <p:spPr>
            <a:xfrm>
              <a:off x="880620" y="1371600"/>
              <a:ext cx="111126" cy="111126"/>
            </a:xfrm>
            <a:prstGeom prst="rect">
              <a:avLst/>
            </a:prstGeom>
          </p:spPr>
        </p:pic>
        <p:pic>
          <p:nvPicPr>
            <p:cNvPr id="116" name="Picture 115" descr="A picture containing text&#10;&#10;Description automatically generated">
              <a:extLst>
                <a:ext uri="{FF2B5EF4-FFF2-40B4-BE49-F238E27FC236}">
                  <a16:creationId xmlns:a16="http://schemas.microsoft.com/office/drawing/2014/main" id="{ED792588-2FBE-7A42-A3A4-29213C330443}"/>
                </a:ext>
              </a:extLst>
            </p:cNvPr>
            <p:cNvPicPr>
              <a:picLocks noChangeAspect="1"/>
            </p:cNvPicPr>
            <p:nvPr/>
          </p:nvPicPr>
          <p:blipFill>
            <a:blip r:embed="rId34"/>
            <a:stretch>
              <a:fillRect/>
            </a:stretch>
          </p:blipFill>
          <p:spPr>
            <a:xfrm>
              <a:off x="962800" y="1702575"/>
              <a:ext cx="558800" cy="279400"/>
            </a:xfrm>
            <a:prstGeom prst="rect">
              <a:avLst/>
            </a:prstGeom>
          </p:spPr>
        </p:pic>
        <p:sp>
          <p:nvSpPr>
            <p:cNvPr id="135" name="TextBox 134">
              <a:extLst>
                <a:ext uri="{FF2B5EF4-FFF2-40B4-BE49-F238E27FC236}">
                  <a16:creationId xmlns:a16="http://schemas.microsoft.com/office/drawing/2014/main" id="{05105AE4-D37D-7F42-A0FC-04FFAAE193A4}"/>
                </a:ext>
              </a:extLst>
            </p:cNvPr>
            <p:cNvSpPr txBox="1"/>
            <p:nvPr/>
          </p:nvSpPr>
          <p:spPr>
            <a:xfrm>
              <a:off x="933691" y="1312762"/>
              <a:ext cx="1165185" cy="374461"/>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SENTINEL-6</a:t>
              </a:r>
            </a:p>
            <a:p>
              <a:pPr>
                <a:lnSpc>
                  <a:spcPts val="1100"/>
                </a:lnSpc>
              </a:pPr>
              <a:r>
                <a:rPr lang="en-US" sz="1000">
                  <a:solidFill>
                    <a:srgbClr val="C3E7FE"/>
                  </a:solidFill>
                  <a:latin typeface="Arial Narrow" panose="020B0604020202020204" pitchFamily="34" charset="0"/>
                  <a:cs typeface="Arial Narrow" panose="020B0604020202020204" pitchFamily="34" charset="0"/>
                </a:rPr>
                <a:t>MICHAEL FREILICH</a:t>
              </a:r>
            </a:p>
          </p:txBody>
        </p:sp>
      </p:grpSp>
      <p:grpSp>
        <p:nvGrpSpPr>
          <p:cNvPr id="62" name="Group 61">
            <a:extLst>
              <a:ext uri="{FF2B5EF4-FFF2-40B4-BE49-F238E27FC236}">
                <a16:creationId xmlns:a16="http://schemas.microsoft.com/office/drawing/2014/main" id="{34C435EB-2031-874B-AB07-529DAE341B91}"/>
              </a:ext>
            </a:extLst>
          </p:cNvPr>
          <p:cNvGrpSpPr/>
          <p:nvPr/>
        </p:nvGrpSpPr>
        <p:grpSpPr>
          <a:xfrm>
            <a:off x="917745" y="3482051"/>
            <a:ext cx="723900" cy="520700"/>
            <a:chOff x="1069975" y="2565400"/>
            <a:chExt cx="723900" cy="520700"/>
          </a:xfrm>
        </p:grpSpPr>
        <p:pic>
          <p:nvPicPr>
            <p:cNvPr id="50" name="Picture 49" descr="A picture containing window, building, wheel&#10;&#10;Description automatically generated">
              <a:extLst>
                <a:ext uri="{FF2B5EF4-FFF2-40B4-BE49-F238E27FC236}">
                  <a16:creationId xmlns:a16="http://schemas.microsoft.com/office/drawing/2014/main" id="{53F21945-900C-6146-82DC-0C5C68E9DE97}"/>
                </a:ext>
              </a:extLst>
            </p:cNvPr>
            <p:cNvPicPr>
              <a:picLocks noChangeAspect="1"/>
            </p:cNvPicPr>
            <p:nvPr/>
          </p:nvPicPr>
          <p:blipFill>
            <a:blip r:embed="rId4"/>
            <a:stretch>
              <a:fillRect/>
            </a:stretch>
          </p:blipFill>
          <p:spPr>
            <a:xfrm>
              <a:off x="1069975" y="2743200"/>
              <a:ext cx="111126" cy="111126"/>
            </a:xfrm>
            <a:prstGeom prst="rect">
              <a:avLst/>
            </a:prstGeom>
          </p:spPr>
        </p:pic>
        <p:pic>
          <p:nvPicPr>
            <p:cNvPr id="106" name="Picture 105">
              <a:extLst>
                <a:ext uri="{FF2B5EF4-FFF2-40B4-BE49-F238E27FC236}">
                  <a16:creationId xmlns:a16="http://schemas.microsoft.com/office/drawing/2014/main" id="{8D3EA76A-F1D3-4040-B6BA-E689B97FC535}"/>
                </a:ext>
              </a:extLst>
            </p:cNvPr>
            <p:cNvPicPr>
              <a:picLocks noChangeAspect="1"/>
            </p:cNvPicPr>
            <p:nvPr/>
          </p:nvPicPr>
          <p:blipFill>
            <a:blip r:embed="rId35"/>
            <a:stretch>
              <a:fillRect/>
            </a:stretch>
          </p:blipFill>
          <p:spPr>
            <a:xfrm>
              <a:off x="1476375" y="2565400"/>
              <a:ext cx="317500" cy="520700"/>
            </a:xfrm>
            <a:prstGeom prst="rect">
              <a:avLst/>
            </a:prstGeom>
          </p:spPr>
        </p:pic>
        <p:sp>
          <p:nvSpPr>
            <p:cNvPr id="136" name="TextBox 135">
              <a:extLst>
                <a:ext uri="{FF2B5EF4-FFF2-40B4-BE49-F238E27FC236}">
                  <a16:creationId xmlns:a16="http://schemas.microsoft.com/office/drawing/2014/main" id="{AA56742A-52D7-1E47-8E19-DA0D361E035A}"/>
                </a:ext>
              </a:extLst>
            </p:cNvPr>
            <p:cNvSpPr txBox="1"/>
            <p:nvPr/>
          </p:nvSpPr>
          <p:spPr>
            <a:xfrm>
              <a:off x="1121779" y="2687256"/>
              <a:ext cx="517967"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NISAR</a:t>
              </a:r>
            </a:p>
          </p:txBody>
        </p:sp>
      </p:grpSp>
      <p:grpSp>
        <p:nvGrpSpPr>
          <p:cNvPr id="65" name="Group 64">
            <a:extLst>
              <a:ext uri="{FF2B5EF4-FFF2-40B4-BE49-F238E27FC236}">
                <a16:creationId xmlns:a16="http://schemas.microsoft.com/office/drawing/2014/main" id="{E3F7ABB5-C918-1744-B849-251A00B4848C}"/>
              </a:ext>
            </a:extLst>
          </p:cNvPr>
          <p:cNvGrpSpPr/>
          <p:nvPr/>
        </p:nvGrpSpPr>
        <p:grpSpPr>
          <a:xfrm>
            <a:off x="584207" y="2117716"/>
            <a:ext cx="878792" cy="543499"/>
            <a:chOff x="946150" y="3241876"/>
            <a:chExt cx="878792" cy="543499"/>
          </a:xfrm>
        </p:grpSpPr>
        <p:pic>
          <p:nvPicPr>
            <p:cNvPr id="52" name="Picture 51" descr="A black and white image of a person's face&#10;&#10;Description automatically generated with low confidence">
              <a:extLst>
                <a:ext uri="{FF2B5EF4-FFF2-40B4-BE49-F238E27FC236}">
                  <a16:creationId xmlns:a16="http://schemas.microsoft.com/office/drawing/2014/main" id="{773917A4-1FA8-E54C-BDC6-2452FC913034}"/>
                </a:ext>
              </a:extLst>
            </p:cNvPr>
            <p:cNvPicPr>
              <a:picLocks noChangeAspect="1"/>
            </p:cNvPicPr>
            <p:nvPr/>
          </p:nvPicPr>
          <p:blipFill>
            <a:blip r:embed="rId14">
              <a:duotone>
                <a:prstClr val="black"/>
                <a:schemeClr val="accent6">
                  <a:tint val="45000"/>
                  <a:satMod val="400000"/>
                </a:schemeClr>
              </a:duotone>
            </a:blip>
            <a:stretch>
              <a:fillRect/>
            </a:stretch>
          </p:blipFill>
          <p:spPr>
            <a:xfrm>
              <a:off x="946150" y="3298825"/>
              <a:ext cx="158857" cy="114730"/>
            </a:xfrm>
            <a:prstGeom prst="rect">
              <a:avLst/>
            </a:prstGeom>
            <a:ln>
              <a:noFill/>
            </a:ln>
          </p:spPr>
        </p:pic>
        <p:pic>
          <p:nvPicPr>
            <p:cNvPr id="100" name="Picture 99" descr="A picture containing satellite&#10;&#10;Description automatically generated">
              <a:extLst>
                <a:ext uri="{FF2B5EF4-FFF2-40B4-BE49-F238E27FC236}">
                  <a16:creationId xmlns:a16="http://schemas.microsoft.com/office/drawing/2014/main" id="{7871104D-1B01-7E48-8918-9D11983CBAD2}"/>
                </a:ext>
              </a:extLst>
            </p:cNvPr>
            <p:cNvPicPr>
              <a:picLocks noChangeAspect="1"/>
            </p:cNvPicPr>
            <p:nvPr/>
          </p:nvPicPr>
          <p:blipFill>
            <a:blip r:embed="rId36">
              <a:duotone>
                <a:prstClr val="black"/>
                <a:schemeClr val="accent6">
                  <a:tint val="45000"/>
                  <a:satMod val="400000"/>
                </a:schemeClr>
              </a:duotone>
            </a:blip>
            <a:stretch>
              <a:fillRect/>
            </a:stretch>
          </p:blipFill>
          <p:spPr>
            <a:xfrm>
              <a:off x="1070750" y="3493275"/>
              <a:ext cx="660400" cy="292100"/>
            </a:xfrm>
            <a:prstGeom prst="rect">
              <a:avLst/>
            </a:prstGeom>
          </p:spPr>
        </p:pic>
        <p:sp>
          <p:nvSpPr>
            <p:cNvPr id="137" name="TextBox 136">
              <a:extLst>
                <a:ext uri="{FF2B5EF4-FFF2-40B4-BE49-F238E27FC236}">
                  <a16:creationId xmlns:a16="http://schemas.microsoft.com/office/drawing/2014/main" id="{7D26F8F8-12F9-394C-8D79-32A95C78DF9D}"/>
                </a:ext>
              </a:extLst>
            </p:cNvPr>
            <p:cNvSpPr txBox="1"/>
            <p:nvPr/>
          </p:nvSpPr>
          <p:spPr>
            <a:xfrm>
              <a:off x="1047509" y="3241876"/>
              <a:ext cx="77743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LANDSAT-9</a:t>
              </a:r>
            </a:p>
          </p:txBody>
        </p:sp>
      </p:grpSp>
      <p:grpSp>
        <p:nvGrpSpPr>
          <p:cNvPr id="168" name="Group 167">
            <a:extLst>
              <a:ext uri="{FF2B5EF4-FFF2-40B4-BE49-F238E27FC236}">
                <a16:creationId xmlns:a16="http://schemas.microsoft.com/office/drawing/2014/main" id="{F710F162-7CC4-494D-9BDC-BFB4331C33AE}"/>
              </a:ext>
            </a:extLst>
          </p:cNvPr>
          <p:cNvGrpSpPr/>
          <p:nvPr/>
        </p:nvGrpSpPr>
        <p:grpSpPr>
          <a:xfrm>
            <a:off x="2178050" y="3017134"/>
            <a:ext cx="630740" cy="233397"/>
            <a:chOff x="2178050" y="3017134"/>
            <a:chExt cx="630740" cy="233397"/>
          </a:xfrm>
        </p:grpSpPr>
        <p:pic>
          <p:nvPicPr>
            <p:cNvPr id="28" name="Picture 27">
              <a:extLst>
                <a:ext uri="{FF2B5EF4-FFF2-40B4-BE49-F238E27FC236}">
                  <a16:creationId xmlns:a16="http://schemas.microsoft.com/office/drawing/2014/main" id="{A70A5525-85BC-444D-A9AE-536AD405167F}"/>
                </a:ext>
              </a:extLst>
            </p:cNvPr>
            <p:cNvPicPr>
              <a:picLocks noChangeAspect="1"/>
            </p:cNvPicPr>
            <p:nvPr/>
          </p:nvPicPr>
          <p:blipFill>
            <a:blip r:embed="rId30"/>
            <a:stretch>
              <a:fillRect/>
            </a:stretch>
          </p:blipFill>
          <p:spPr>
            <a:xfrm>
              <a:off x="2178050" y="3086100"/>
              <a:ext cx="165100" cy="88900"/>
            </a:xfrm>
            <a:prstGeom prst="rect">
              <a:avLst/>
            </a:prstGeom>
          </p:spPr>
        </p:pic>
        <p:sp>
          <p:nvSpPr>
            <p:cNvPr id="138" name="TextBox 137">
              <a:extLst>
                <a:ext uri="{FF2B5EF4-FFF2-40B4-BE49-F238E27FC236}">
                  <a16:creationId xmlns:a16="http://schemas.microsoft.com/office/drawing/2014/main" id="{0396BCAA-084C-8440-BC81-6F82140210F1}"/>
                </a:ext>
              </a:extLst>
            </p:cNvPr>
            <p:cNvSpPr txBox="1"/>
            <p:nvPr/>
          </p:nvSpPr>
          <p:spPr>
            <a:xfrm>
              <a:off x="2281177" y="3017134"/>
              <a:ext cx="52761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OCO-3</a:t>
              </a:r>
            </a:p>
          </p:txBody>
        </p:sp>
      </p:grpSp>
      <p:grpSp>
        <p:nvGrpSpPr>
          <p:cNvPr id="169" name="Group 168">
            <a:extLst>
              <a:ext uri="{FF2B5EF4-FFF2-40B4-BE49-F238E27FC236}">
                <a16:creationId xmlns:a16="http://schemas.microsoft.com/office/drawing/2014/main" id="{52319DD4-3402-F34A-8053-5E2A6AA8ADF3}"/>
              </a:ext>
            </a:extLst>
          </p:cNvPr>
          <p:cNvGrpSpPr/>
          <p:nvPr/>
        </p:nvGrpSpPr>
        <p:grpSpPr>
          <a:xfrm>
            <a:off x="2638063" y="3709950"/>
            <a:ext cx="872924" cy="307404"/>
            <a:chOff x="2638063" y="3709950"/>
            <a:chExt cx="872924" cy="307404"/>
          </a:xfrm>
        </p:grpSpPr>
        <p:pic>
          <p:nvPicPr>
            <p:cNvPr id="22" name="Picture 21">
              <a:extLst>
                <a:ext uri="{FF2B5EF4-FFF2-40B4-BE49-F238E27FC236}">
                  <a16:creationId xmlns:a16="http://schemas.microsoft.com/office/drawing/2014/main" id="{E34F6377-DC98-1648-846F-E5BAD01A7CF9}"/>
                </a:ext>
              </a:extLst>
            </p:cNvPr>
            <p:cNvPicPr>
              <a:picLocks noChangeAspect="1"/>
            </p:cNvPicPr>
            <p:nvPr/>
          </p:nvPicPr>
          <p:blipFill>
            <a:blip r:embed="rId32"/>
            <a:stretch>
              <a:fillRect/>
            </a:stretch>
          </p:blipFill>
          <p:spPr>
            <a:xfrm>
              <a:off x="2665375" y="3709950"/>
              <a:ext cx="165100" cy="88900"/>
            </a:xfrm>
            <a:prstGeom prst="rect">
              <a:avLst/>
            </a:prstGeom>
          </p:spPr>
        </p:pic>
        <p:sp>
          <p:nvSpPr>
            <p:cNvPr id="140" name="TextBox 139">
              <a:extLst>
                <a:ext uri="{FF2B5EF4-FFF2-40B4-BE49-F238E27FC236}">
                  <a16:creationId xmlns:a16="http://schemas.microsoft.com/office/drawing/2014/main" id="{B1902237-D566-2F4A-8DB2-F9864BF811B8}"/>
                </a:ext>
              </a:extLst>
            </p:cNvPr>
            <p:cNvSpPr txBox="1"/>
            <p:nvPr/>
          </p:nvSpPr>
          <p:spPr>
            <a:xfrm>
              <a:off x="2638063" y="3783957"/>
              <a:ext cx="87292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CLARREO-PF</a:t>
              </a:r>
            </a:p>
          </p:txBody>
        </p:sp>
      </p:grpSp>
      <p:grpSp>
        <p:nvGrpSpPr>
          <p:cNvPr id="69" name="Group 68">
            <a:extLst>
              <a:ext uri="{FF2B5EF4-FFF2-40B4-BE49-F238E27FC236}">
                <a16:creationId xmlns:a16="http://schemas.microsoft.com/office/drawing/2014/main" id="{3EB6D6C3-4CAA-1249-B581-D7552E50DD2E}"/>
              </a:ext>
            </a:extLst>
          </p:cNvPr>
          <p:cNvGrpSpPr/>
          <p:nvPr/>
        </p:nvGrpSpPr>
        <p:grpSpPr>
          <a:xfrm>
            <a:off x="1934901" y="4342435"/>
            <a:ext cx="872924" cy="509740"/>
            <a:chOff x="1934901" y="4342435"/>
            <a:chExt cx="872924" cy="509740"/>
          </a:xfrm>
        </p:grpSpPr>
        <p:pic>
          <p:nvPicPr>
            <p:cNvPr id="92" name="Picture 91" descr="A close-up of a map&#10;&#10;Description automatically generated with low confidence">
              <a:extLst>
                <a:ext uri="{FF2B5EF4-FFF2-40B4-BE49-F238E27FC236}">
                  <a16:creationId xmlns:a16="http://schemas.microsoft.com/office/drawing/2014/main" id="{FCF7ACA6-BDD9-9B44-B7BC-E12781A5BF00}"/>
                </a:ext>
              </a:extLst>
            </p:cNvPr>
            <p:cNvPicPr>
              <a:picLocks noChangeAspect="1"/>
            </p:cNvPicPr>
            <p:nvPr/>
          </p:nvPicPr>
          <p:blipFill>
            <a:blip r:embed="rId37"/>
            <a:stretch>
              <a:fillRect/>
            </a:stretch>
          </p:blipFill>
          <p:spPr>
            <a:xfrm>
              <a:off x="1951075" y="4547375"/>
              <a:ext cx="711200" cy="304800"/>
            </a:xfrm>
            <a:prstGeom prst="rect">
              <a:avLst/>
            </a:prstGeom>
          </p:spPr>
        </p:pic>
        <p:sp>
          <p:nvSpPr>
            <p:cNvPr id="141" name="TextBox 140">
              <a:extLst>
                <a:ext uri="{FF2B5EF4-FFF2-40B4-BE49-F238E27FC236}">
                  <a16:creationId xmlns:a16="http://schemas.microsoft.com/office/drawing/2014/main" id="{EBEDF371-F61A-E040-B994-4D3A84DA6566}"/>
                </a:ext>
              </a:extLst>
            </p:cNvPr>
            <p:cNvSpPr txBox="1"/>
            <p:nvPr/>
          </p:nvSpPr>
          <p:spPr>
            <a:xfrm>
              <a:off x="1934901" y="4342435"/>
              <a:ext cx="87292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GEOCARB</a:t>
              </a:r>
            </a:p>
          </p:txBody>
        </p:sp>
      </p:grpSp>
      <p:grpSp>
        <p:nvGrpSpPr>
          <p:cNvPr id="170" name="Group 169">
            <a:extLst>
              <a:ext uri="{FF2B5EF4-FFF2-40B4-BE49-F238E27FC236}">
                <a16:creationId xmlns:a16="http://schemas.microsoft.com/office/drawing/2014/main" id="{64481ADB-FA40-AA4F-B21E-D546364D1E19}"/>
              </a:ext>
            </a:extLst>
          </p:cNvPr>
          <p:cNvGrpSpPr/>
          <p:nvPr/>
        </p:nvGrpSpPr>
        <p:grpSpPr>
          <a:xfrm>
            <a:off x="3074175" y="4068501"/>
            <a:ext cx="622007" cy="233397"/>
            <a:chOff x="3074175" y="4068501"/>
            <a:chExt cx="622007" cy="233397"/>
          </a:xfrm>
        </p:grpSpPr>
        <p:pic>
          <p:nvPicPr>
            <p:cNvPr id="20" name="Picture 19">
              <a:extLst>
                <a:ext uri="{FF2B5EF4-FFF2-40B4-BE49-F238E27FC236}">
                  <a16:creationId xmlns:a16="http://schemas.microsoft.com/office/drawing/2014/main" id="{65A40D67-7903-CE4F-A364-5CA411998838}"/>
                </a:ext>
              </a:extLst>
            </p:cNvPr>
            <p:cNvPicPr>
              <a:picLocks noChangeAspect="1"/>
            </p:cNvPicPr>
            <p:nvPr/>
          </p:nvPicPr>
          <p:blipFill>
            <a:blip r:embed="rId30"/>
            <a:stretch>
              <a:fillRect/>
            </a:stretch>
          </p:blipFill>
          <p:spPr>
            <a:xfrm>
              <a:off x="3074175" y="4137800"/>
              <a:ext cx="165100" cy="88900"/>
            </a:xfrm>
            <a:prstGeom prst="rect">
              <a:avLst/>
            </a:prstGeom>
          </p:spPr>
        </p:pic>
        <p:sp>
          <p:nvSpPr>
            <p:cNvPr id="142" name="TextBox 141">
              <a:extLst>
                <a:ext uri="{FF2B5EF4-FFF2-40B4-BE49-F238E27FC236}">
                  <a16:creationId xmlns:a16="http://schemas.microsoft.com/office/drawing/2014/main" id="{4F651C56-45AD-C747-BC4F-73D103EAF00C}"/>
                </a:ext>
              </a:extLst>
            </p:cNvPr>
            <p:cNvSpPr txBox="1"/>
            <p:nvPr/>
          </p:nvSpPr>
          <p:spPr>
            <a:xfrm>
              <a:off x="3182073" y="4068501"/>
              <a:ext cx="514109"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TSIS-1</a:t>
              </a:r>
            </a:p>
          </p:txBody>
        </p:sp>
      </p:grpSp>
      <p:grpSp>
        <p:nvGrpSpPr>
          <p:cNvPr id="71" name="Group 70">
            <a:extLst>
              <a:ext uri="{FF2B5EF4-FFF2-40B4-BE49-F238E27FC236}">
                <a16:creationId xmlns:a16="http://schemas.microsoft.com/office/drawing/2014/main" id="{5666DAE1-4C40-E249-9AA5-AB373CEBB2AC}"/>
              </a:ext>
            </a:extLst>
          </p:cNvPr>
          <p:cNvGrpSpPr/>
          <p:nvPr/>
        </p:nvGrpSpPr>
        <p:grpSpPr>
          <a:xfrm>
            <a:off x="2735483" y="4513162"/>
            <a:ext cx="662542" cy="466013"/>
            <a:chOff x="2735483" y="4513162"/>
            <a:chExt cx="662542" cy="466013"/>
          </a:xfrm>
        </p:grpSpPr>
        <p:pic>
          <p:nvPicPr>
            <p:cNvPr id="124" name="Picture 123">
              <a:extLst>
                <a:ext uri="{FF2B5EF4-FFF2-40B4-BE49-F238E27FC236}">
                  <a16:creationId xmlns:a16="http://schemas.microsoft.com/office/drawing/2014/main" id="{612DFCBF-E488-164F-AB34-23457561E059}"/>
                </a:ext>
              </a:extLst>
            </p:cNvPr>
            <p:cNvPicPr>
              <a:picLocks noChangeAspect="1"/>
            </p:cNvPicPr>
            <p:nvPr/>
          </p:nvPicPr>
          <p:blipFill>
            <a:blip r:embed="rId38"/>
            <a:stretch>
              <a:fillRect/>
            </a:stretch>
          </p:blipFill>
          <p:spPr>
            <a:xfrm>
              <a:off x="2763025" y="4725175"/>
              <a:ext cx="635000" cy="254000"/>
            </a:xfrm>
            <a:prstGeom prst="rect">
              <a:avLst/>
            </a:prstGeom>
          </p:spPr>
        </p:pic>
        <p:sp>
          <p:nvSpPr>
            <p:cNvPr id="143" name="TextBox 142">
              <a:extLst>
                <a:ext uri="{FF2B5EF4-FFF2-40B4-BE49-F238E27FC236}">
                  <a16:creationId xmlns:a16="http://schemas.microsoft.com/office/drawing/2014/main" id="{3077EDC2-5611-064E-BE7B-2AE6BE357E0B}"/>
                </a:ext>
              </a:extLst>
            </p:cNvPr>
            <p:cNvSpPr txBox="1"/>
            <p:nvPr/>
          </p:nvSpPr>
          <p:spPr>
            <a:xfrm>
              <a:off x="2735483" y="4513162"/>
              <a:ext cx="57873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TEMPO</a:t>
              </a:r>
            </a:p>
          </p:txBody>
        </p:sp>
      </p:grpSp>
      <p:grpSp>
        <p:nvGrpSpPr>
          <p:cNvPr id="171" name="Group 170">
            <a:extLst>
              <a:ext uri="{FF2B5EF4-FFF2-40B4-BE49-F238E27FC236}">
                <a16:creationId xmlns:a16="http://schemas.microsoft.com/office/drawing/2014/main" id="{2BB3D730-6030-5848-8143-589742A85454}"/>
              </a:ext>
            </a:extLst>
          </p:cNvPr>
          <p:cNvGrpSpPr/>
          <p:nvPr/>
        </p:nvGrpSpPr>
        <p:grpSpPr>
          <a:xfrm>
            <a:off x="3470275" y="4307712"/>
            <a:ext cx="503700" cy="233397"/>
            <a:chOff x="3470275" y="4307712"/>
            <a:chExt cx="503700" cy="233397"/>
          </a:xfrm>
        </p:grpSpPr>
        <p:pic>
          <p:nvPicPr>
            <p:cNvPr id="27" name="Picture 26">
              <a:extLst>
                <a:ext uri="{FF2B5EF4-FFF2-40B4-BE49-F238E27FC236}">
                  <a16:creationId xmlns:a16="http://schemas.microsoft.com/office/drawing/2014/main" id="{4D93F9AB-FE1E-E446-9FB2-F89EE34B72E6}"/>
                </a:ext>
              </a:extLst>
            </p:cNvPr>
            <p:cNvPicPr>
              <a:picLocks noChangeAspect="1"/>
            </p:cNvPicPr>
            <p:nvPr/>
          </p:nvPicPr>
          <p:blipFill>
            <a:blip r:embed="rId33"/>
            <a:stretch>
              <a:fillRect/>
            </a:stretch>
          </p:blipFill>
          <p:spPr>
            <a:xfrm>
              <a:off x="3470275" y="4378325"/>
              <a:ext cx="152400" cy="88900"/>
            </a:xfrm>
            <a:prstGeom prst="rect">
              <a:avLst/>
            </a:prstGeom>
          </p:spPr>
        </p:pic>
        <p:sp>
          <p:nvSpPr>
            <p:cNvPr id="144" name="TextBox 143">
              <a:extLst>
                <a:ext uri="{FF2B5EF4-FFF2-40B4-BE49-F238E27FC236}">
                  <a16:creationId xmlns:a16="http://schemas.microsoft.com/office/drawing/2014/main" id="{837E8CD7-1E97-4748-A3D3-8A889E536351}"/>
                </a:ext>
              </a:extLst>
            </p:cNvPr>
            <p:cNvSpPr txBox="1"/>
            <p:nvPr/>
          </p:nvSpPr>
          <p:spPr>
            <a:xfrm>
              <a:off x="3581400" y="4307712"/>
              <a:ext cx="392575"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LIS</a:t>
              </a:r>
            </a:p>
          </p:txBody>
        </p:sp>
      </p:grpSp>
      <p:grpSp>
        <p:nvGrpSpPr>
          <p:cNvPr id="172" name="Group 171">
            <a:extLst>
              <a:ext uri="{FF2B5EF4-FFF2-40B4-BE49-F238E27FC236}">
                <a16:creationId xmlns:a16="http://schemas.microsoft.com/office/drawing/2014/main" id="{F8DC890E-83B3-9940-A9DC-51832FCC0441}"/>
              </a:ext>
            </a:extLst>
          </p:cNvPr>
          <p:cNvGrpSpPr/>
          <p:nvPr/>
        </p:nvGrpSpPr>
        <p:grpSpPr>
          <a:xfrm>
            <a:off x="3816350" y="4529560"/>
            <a:ext cx="732501" cy="233397"/>
            <a:chOff x="3816350" y="4529560"/>
            <a:chExt cx="732501" cy="233397"/>
          </a:xfrm>
        </p:grpSpPr>
        <p:pic>
          <p:nvPicPr>
            <p:cNvPr id="18" name="Picture 17">
              <a:extLst>
                <a:ext uri="{FF2B5EF4-FFF2-40B4-BE49-F238E27FC236}">
                  <a16:creationId xmlns:a16="http://schemas.microsoft.com/office/drawing/2014/main" id="{CBDC4063-D9D6-6349-B0FF-49237A6F05BD}"/>
                </a:ext>
              </a:extLst>
            </p:cNvPr>
            <p:cNvPicPr>
              <a:picLocks noChangeAspect="1"/>
            </p:cNvPicPr>
            <p:nvPr/>
          </p:nvPicPr>
          <p:blipFill>
            <a:blip r:embed="rId33"/>
            <a:stretch>
              <a:fillRect/>
            </a:stretch>
          </p:blipFill>
          <p:spPr>
            <a:xfrm>
              <a:off x="3816350" y="4600575"/>
              <a:ext cx="152400" cy="88900"/>
            </a:xfrm>
            <a:prstGeom prst="rect">
              <a:avLst/>
            </a:prstGeom>
          </p:spPr>
        </p:pic>
        <p:sp>
          <p:nvSpPr>
            <p:cNvPr id="145" name="TextBox 144">
              <a:extLst>
                <a:ext uri="{FF2B5EF4-FFF2-40B4-BE49-F238E27FC236}">
                  <a16:creationId xmlns:a16="http://schemas.microsoft.com/office/drawing/2014/main" id="{0A360C75-1EC8-6D48-830B-A41D4E5EBD7C}"/>
                </a:ext>
              </a:extLst>
            </p:cNvPr>
            <p:cNvSpPr txBox="1"/>
            <p:nvPr/>
          </p:nvSpPr>
          <p:spPr>
            <a:xfrm>
              <a:off x="3912243" y="4529560"/>
              <a:ext cx="63660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SAGE III</a:t>
              </a:r>
            </a:p>
          </p:txBody>
        </p:sp>
      </p:grpSp>
      <p:grpSp>
        <p:nvGrpSpPr>
          <p:cNvPr id="73" name="Group 72">
            <a:extLst>
              <a:ext uri="{FF2B5EF4-FFF2-40B4-BE49-F238E27FC236}">
                <a16:creationId xmlns:a16="http://schemas.microsoft.com/office/drawing/2014/main" id="{745D52D8-4033-EA41-9771-972021675A3B}"/>
              </a:ext>
            </a:extLst>
          </p:cNvPr>
          <p:cNvGrpSpPr/>
          <p:nvPr/>
        </p:nvGrpSpPr>
        <p:grpSpPr>
          <a:xfrm>
            <a:off x="2821330" y="5024378"/>
            <a:ext cx="855320" cy="522347"/>
            <a:chOff x="2821330" y="5024378"/>
            <a:chExt cx="855320" cy="522347"/>
          </a:xfrm>
        </p:grpSpPr>
        <p:pic>
          <p:nvPicPr>
            <p:cNvPr id="63" name="Picture 62" descr="A picture containing text&#10;&#10;Description automatically generated">
              <a:extLst>
                <a:ext uri="{FF2B5EF4-FFF2-40B4-BE49-F238E27FC236}">
                  <a16:creationId xmlns:a16="http://schemas.microsoft.com/office/drawing/2014/main" id="{92659BB2-CF7F-6744-B6B9-C60158C6A5E8}"/>
                </a:ext>
              </a:extLst>
            </p:cNvPr>
            <p:cNvPicPr>
              <a:picLocks noChangeAspect="1"/>
            </p:cNvPicPr>
            <p:nvPr/>
          </p:nvPicPr>
          <p:blipFill>
            <a:blip r:embed="rId39"/>
            <a:stretch>
              <a:fillRect/>
            </a:stretch>
          </p:blipFill>
          <p:spPr>
            <a:xfrm>
              <a:off x="3041650" y="5203825"/>
              <a:ext cx="635000" cy="342900"/>
            </a:xfrm>
            <a:prstGeom prst="rect">
              <a:avLst/>
            </a:prstGeom>
          </p:spPr>
        </p:pic>
        <p:sp>
          <p:nvSpPr>
            <p:cNvPr id="146" name="TextBox 145">
              <a:extLst>
                <a:ext uri="{FF2B5EF4-FFF2-40B4-BE49-F238E27FC236}">
                  <a16:creationId xmlns:a16="http://schemas.microsoft.com/office/drawing/2014/main" id="{259985F0-CD3A-E34A-B64C-5F6A70473486}"/>
                </a:ext>
              </a:extLst>
            </p:cNvPr>
            <p:cNvSpPr txBox="1"/>
            <p:nvPr/>
          </p:nvSpPr>
          <p:spPr>
            <a:xfrm>
              <a:off x="2821330" y="5024378"/>
              <a:ext cx="816980"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PREFIRE (2)</a:t>
              </a:r>
            </a:p>
          </p:txBody>
        </p:sp>
      </p:grpSp>
      <p:grpSp>
        <p:nvGrpSpPr>
          <p:cNvPr id="75" name="Group 74">
            <a:extLst>
              <a:ext uri="{FF2B5EF4-FFF2-40B4-BE49-F238E27FC236}">
                <a16:creationId xmlns:a16="http://schemas.microsoft.com/office/drawing/2014/main" id="{639D3368-A389-1844-B9ED-A25B2C1B5C38}"/>
              </a:ext>
            </a:extLst>
          </p:cNvPr>
          <p:cNvGrpSpPr/>
          <p:nvPr/>
        </p:nvGrpSpPr>
        <p:grpSpPr>
          <a:xfrm>
            <a:off x="3819525" y="5050420"/>
            <a:ext cx="622300" cy="486780"/>
            <a:chOff x="3819525" y="5050420"/>
            <a:chExt cx="622300" cy="486780"/>
          </a:xfrm>
        </p:grpSpPr>
        <p:pic>
          <p:nvPicPr>
            <p:cNvPr id="58" name="Picture 57" descr="A picture containing text, building material&#10;&#10;Description automatically generated">
              <a:extLst>
                <a:ext uri="{FF2B5EF4-FFF2-40B4-BE49-F238E27FC236}">
                  <a16:creationId xmlns:a16="http://schemas.microsoft.com/office/drawing/2014/main" id="{157EF313-5248-C34B-893C-B9409E906AC2}"/>
                </a:ext>
              </a:extLst>
            </p:cNvPr>
            <p:cNvPicPr>
              <a:picLocks noChangeAspect="1"/>
            </p:cNvPicPr>
            <p:nvPr/>
          </p:nvPicPr>
          <p:blipFill>
            <a:blip r:embed="rId40"/>
            <a:stretch>
              <a:fillRect/>
            </a:stretch>
          </p:blipFill>
          <p:spPr>
            <a:xfrm>
              <a:off x="3819525" y="5219700"/>
              <a:ext cx="622300" cy="317500"/>
            </a:xfrm>
            <a:prstGeom prst="rect">
              <a:avLst/>
            </a:prstGeom>
          </p:spPr>
        </p:pic>
        <p:sp>
          <p:nvSpPr>
            <p:cNvPr id="147" name="TextBox 146">
              <a:extLst>
                <a:ext uri="{FF2B5EF4-FFF2-40B4-BE49-F238E27FC236}">
                  <a16:creationId xmlns:a16="http://schemas.microsoft.com/office/drawing/2014/main" id="{4738D877-53BB-FC4E-88DD-5BB28A376785}"/>
                </a:ext>
              </a:extLst>
            </p:cNvPr>
            <p:cNvSpPr txBox="1"/>
            <p:nvPr/>
          </p:nvSpPr>
          <p:spPr>
            <a:xfrm>
              <a:off x="3841830" y="5050420"/>
              <a:ext cx="452377"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MAIA</a:t>
              </a:r>
            </a:p>
          </p:txBody>
        </p:sp>
      </p:grpSp>
      <p:grpSp>
        <p:nvGrpSpPr>
          <p:cNvPr id="81" name="Group 80">
            <a:extLst>
              <a:ext uri="{FF2B5EF4-FFF2-40B4-BE49-F238E27FC236}">
                <a16:creationId xmlns:a16="http://schemas.microsoft.com/office/drawing/2014/main" id="{B54A37F0-47B2-3F47-8773-A087FDF86EA5}"/>
              </a:ext>
            </a:extLst>
          </p:cNvPr>
          <p:cNvGrpSpPr/>
          <p:nvPr/>
        </p:nvGrpSpPr>
        <p:grpSpPr>
          <a:xfrm>
            <a:off x="4001947" y="5578032"/>
            <a:ext cx="766903" cy="470343"/>
            <a:chOff x="4001947" y="5578032"/>
            <a:chExt cx="766903" cy="470343"/>
          </a:xfrm>
        </p:grpSpPr>
        <p:pic>
          <p:nvPicPr>
            <p:cNvPr id="61" name="Picture 60" descr="A picture containing text&#10;&#10;Description automatically generated">
              <a:extLst>
                <a:ext uri="{FF2B5EF4-FFF2-40B4-BE49-F238E27FC236}">
                  <a16:creationId xmlns:a16="http://schemas.microsoft.com/office/drawing/2014/main" id="{1A45531B-3887-784A-9E77-3A21D101614B}"/>
                </a:ext>
              </a:extLst>
            </p:cNvPr>
            <p:cNvPicPr>
              <a:picLocks noChangeAspect="1"/>
            </p:cNvPicPr>
            <p:nvPr/>
          </p:nvPicPr>
          <p:blipFill>
            <a:blip r:embed="rId39"/>
            <a:stretch>
              <a:fillRect/>
            </a:stretch>
          </p:blipFill>
          <p:spPr>
            <a:xfrm>
              <a:off x="4133850" y="5705475"/>
              <a:ext cx="635000" cy="342900"/>
            </a:xfrm>
            <a:prstGeom prst="rect">
              <a:avLst/>
            </a:prstGeom>
          </p:spPr>
        </p:pic>
        <p:sp>
          <p:nvSpPr>
            <p:cNvPr id="148" name="TextBox 147">
              <a:extLst>
                <a:ext uri="{FF2B5EF4-FFF2-40B4-BE49-F238E27FC236}">
                  <a16:creationId xmlns:a16="http://schemas.microsoft.com/office/drawing/2014/main" id="{C555F5BB-4673-6948-99B5-213F8B935F01}"/>
                </a:ext>
              </a:extLst>
            </p:cNvPr>
            <p:cNvSpPr txBox="1"/>
            <p:nvPr/>
          </p:nvSpPr>
          <p:spPr>
            <a:xfrm>
              <a:off x="4001947" y="5578032"/>
              <a:ext cx="516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TSIS-2</a:t>
              </a:r>
            </a:p>
          </p:txBody>
        </p:sp>
      </p:grpSp>
      <p:grpSp>
        <p:nvGrpSpPr>
          <p:cNvPr id="182" name="Group 181">
            <a:extLst>
              <a:ext uri="{FF2B5EF4-FFF2-40B4-BE49-F238E27FC236}">
                <a16:creationId xmlns:a16="http://schemas.microsoft.com/office/drawing/2014/main" id="{358F930A-D399-9B4D-82C9-7A7B8237AD43}"/>
              </a:ext>
            </a:extLst>
          </p:cNvPr>
          <p:cNvGrpSpPr/>
          <p:nvPr/>
        </p:nvGrpSpPr>
        <p:grpSpPr>
          <a:xfrm>
            <a:off x="6741300" y="5628190"/>
            <a:ext cx="635632" cy="551135"/>
            <a:chOff x="6741300" y="5628190"/>
            <a:chExt cx="635632" cy="551135"/>
          </a:xfrm>
        </p:grpSpPr>
        <p:pic>
          <p:nvPicPr>
            <p:cNvPr id="60" name="Picture 59" descr="A picture containing text&#10;&#10;Description automatically generated">
              <a:extLst>
                <a:ext uri="{FF2B5EF4-FFF2-40B4-BE49-F238E27FC236}">
                  <a16:creationId xmlns:a16="http://schemas.microsoft.com/office/drawing/2014/main" id="{008D1967-6DBD-794B-BEF8-37E5E30BAF8C}"/>
                </a:ext>
              </a:extLst>
            </p:cNvPr>
            <p:cNvPicPr>
              <a:picLocks noChangeAspect="1"/>
            </p:cNvPicPr>
            <p:nvPr/>
          </p:nvPicPr>
          <p:blipFill>
            <a:blip r:embed="rId39"/>
            <a:stretch>
              <a:fillRect/>
            </a:stretch>
          </p:blipFill>
          <p:spPr>
            <a:xfrm>
              <a:off x="6741300" y="5836425"/>
              <a:ext cx="635000" cy="342900"/>
            </a:xfrm>
            <a:prstGeom prst="rect">
              <a:avLst/>
            </a:prstGeom>
          </p:spPr>
        </p:pic>
        <p:sp>
          <p:nvSpPr>
            <p:cNvPr id="151" name="TextBox 150">
              <a:extLst>
                <a:ext uri="{FF2B5EF4-FFF2-40B4-BE49-F238E27FC236}">
                  <a16:creationId xmlns:a16="http://schemas.microsoft.com/office/drawing/2014/main" id="{9FF8F24A-A124-174B-BDB8-40F17093E64E}"/>
                </a:ext>
              </a:extLst>
            </p:cNvPr>
            <p:cNvSpPr txBox="1"/>
            <p:nvPr/>
          </p:nvSpPr>
          <p:spPr>
            <a:xfrm>
              <a:off x="6795304" y="5628190"/>
              <a:ext cx="58162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GLIMR</a:t>
              </a:r>
            </a:p>
          </p:txBody>
        </p:sp>
      </p:grpSp>
      <p:grpSp>
        <p:nvGrpSpPr>
          <p:cNvPr id="183" name="Group 182">
            <a:extLst>
              <a:ext uri="{FF2B5EF4-FFF2-40B4-BE49-F238E27FC236}">
                <a16:creationId xmlns:a16="http://schemas.microsoft.com/office/drawing/2014/main" id="{C9C523DE-35CA-2845-8101-5DD254B2B9A1}"/>
              </a:ext>
            </a:extLst>
          </p:cNvPr>
          <p:cNvGrpSpPr/>
          <p:nvPr/>
        </p:nvGrpSpPr>
        <p:grpSpPr>
          <a:xfrm>
            <a:off x="7772399" y="5628190"/>
            <a:ext cx="873889" cy="538435"/>
            <a:chOff x="7772399" y="5628190"/>
            <a:chExt cx="873889" cy="538435"/>
          </a:xfrm>
        </p:grpSpPr>
        <p:pic>
          <p:nvPicPr>
            <p:cNvPr id="64" name="Picture 63" descr="A picture containing text, building material&#10;&#10;Description automatically generated">
              <a:extLst>
                <a:ext uri="{FF2B5EF4-FFF2-40B4-BE49-F238E27FC236}">
                  <a16:creationId xmlns:a16="http://schemas.microsoft.com/office/drawing/2014/main" id="{CC940F99-B335-9345-8572-3AB34BAF839B}"/>
                </a:ext>
              </a:extLst>
            </p:cNvPr>
            <p:cNvPicPr>
              <a:picLocks noChangeAspect="1"/>
            </p:cNvPicPr>
            <p:nvPr/>
          </p:nvPicPr>
          <p:blipFill>
            <a:blip r:embed="rId40"/>
            <a:stretch>
              <a:fillRect/>
            </a:stretch>
          </p:blipFill>
          <p:spPr>
            <a:xfrm>
              <a:off x="7889875" y="5849125"/>
              <a:ext cx="622300" cy="317500"/>
            </a:xfrm>
            <a:prstGeom prst="rect">
              <a:avLst/>
            </a:prstGeom>
          </p:spPr>
        </p:pic>
        <p:sp>
          <p:nvSpPr>
            <p:cNvPr id="152" name="TextBox 151">
              <a:extLst>
                <a:ext uri="{FF2B5EF4-FFF2-40B4-BE49-F238E27FC236}">
                  <a16:creationId xmlns:a16="http://schemas.microsoft.com/office/drawing/2014/main" id="{21ED1177-F929-E144-906F-4E24E309E918}"/>
                </a:ext>
              </a:extLst>
            </p:cNvPr>
            <p:cNvSpPr txBox="1"/>
            <p:nvPr/>
          </p:nvSpPr>
          <p:spPr>
            <a:xfrm>
              <a:off x="7772399" y="5628190"/>
              <a:ext cx="873889"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ESO-1, 2, 3, 4</a:t>
              </a:r>
            </a:p>
          </p:txBody>
        </p:sp>
      </p:grpSp>
      <p:grpSp>
        <p:nvGrpSpPr>
          <p:cNvPr id="175" name="Group 174">
            <a:extLst>
              <a:ext uri="{FF2B5EF4-FFF2-40B4-BE49-F238E27FC236}">
                <a16:creationId xmlns:a16="http://schemas.microsoft.com/office/drawing/2014/main" id="{5ADD95A2-F746-9241-82F9-E53B0A83029F}"/>
              </a:ext>
            </a:extLst>
          </p:cNvPr>
          <p:cNvGrpSpPr/>
          <p:nvPr/>
        </p:nvGrpSpPr>
        <p:grpSpPr>
          <a:xfrm>
            <a:off x="217251" y="5290668"/>
            <a:ext cx="2851641" cy="1186072"/>
            <a:chOff x="217251" y="5463054"/>
            <a:chExt cx="2851641" cy="1186072"/>
          </a:xfrm>
        </p:grpSpPr>
        <p:grpSp>
          <p:nvGrpSpPr>
            <p:cNvPr id="173" name="Group 172">
              <a:extLst>
                <a:ext uri="{FF2B5EF4-FFF2-40B4-BE49-F238E27FC236}">
                  <a16:creationId xmlns:a16="http://schemas.microsoft.com/office/drawing/2014/main" id="{02B13391-FBFE-9241-941D-D8A8B2506185}"/>
                </a:ext>
              </a:extLst>
            </p:cNvPr>
            <p:cNvGrpSpPr/>
            <p:nvPr/>
          </p:nvGrpSpPr>
          <p:grpSpPr>
            <a:xfrm>
              <a:off x="292025" y="5722782"/>
              <a:ext cx="1447282" cy="926344"/>
              <a:chOff x="292025" y="5722782"/>
              <a:chExt cx="1447282" cy="926344"/>
            </a:xfrm>
          </p:grpSpPr>
          <p:sp>
            <p:nvSpPr>
              <p:cNvPr id="153" name="TextBox 152">
                <a:extLst>
                  <a:ext uri="{FF2B5EF4-FFF2-40B4-BE49-F238E27FC236}">
                    <a16:creationId xmlns:a16="http://schemas.microsoft.com/office/drawing/2014/main" id="{95B5598B-0263-9E4C-BEE6-8609016BF3DE}"/>
                  </a:ext>
                </a:extLst>
              </p:cNvPr>
              <p:cNvSpPr txBox="1"/>
              <p:nvPr/>
            </p:nvSpPr>
            <p:spPr>
              <a:xfrm>
                <a:off x="388783" y="5722782"/>
                <a:ext cx="1350524" cy="926344"/>
              </a:xfrm>
              <a:prstGeom prst="rect">
                <a:avLst/>
              </a:prstGeom>
              <a:noFill/>
            </p:spPr>
            <p:txBody>
              <a:bodyPr wrap="square" rtlCol="0">
                <a:spAutoFit/>
              </a:bodyPr>
              <a:lstStyle/>
              <a:p>
                <a:pPr>
                  <a:lnSpc>
                    <a:spcPts val="1060"/>
                  </a:lnSpc>
                </a:pPr>
                <a:r>
                  <a:rPr lang="en-US" sz="800">
                    <a:solidFill>
                      <a:srgbClr val="C3E7FE"/>
                    </a:solidFill>
                    <a:latin typeface="Arial Narrow" panose="020B0604020202020204" pitchFamily="34" charset="0"/>
                    <a:cs typeface="Arial Narrow" panose="020B0604020202020204" pitchFamily="34" charset="0"/>
                  </a:rPr>
                  <a:t>INTERNATIONAL PARTNERS</a:t>
                </a:r>
              </a:p>
              <a:p>
                <a:pPr>
                  <a:lnSpc>
                    <a:spcPts val="1060"/>
                  </a:lnSpc>
                </a:pPr>
                <a:r>
                  <a:rPr lang="en-US" sz="800">
                    <a:solidFill>
                      <a:srgbClr val="C3E7FE"/>
                    </a:solidFill>
                    <a:latin typeface="Arial Narrow" panose="020B0604020202020204" pitchFamily="34" charset="0"/>
                    <a:cs typeface="Arial Narrow" panose="020B0604020202020204" pitchFamily="34" charset="0"/>
                  </a:rPr>
                  <a:t>U.S. PARTNER</a:t>
                </a:r>
              </a:p>
              <a:p>
                <a:pPr>
                  <a:lnSpc>
                    <a:spcPts val="1060"/>
                  </a:lnSpc>
                </a:pPr>
                <a:r>
                  <a:rPr lang="en-US" sz="800">
                    <a:solidFill>
                      <a:srgbClr val="C3E7FE"/>
                    </a:solidFill>
                    <a:latin typeface="Arial Narrow" panose="020B0604020202020204" pitchFamily="34" charset="0"/>
                    <a:cs typeface="Arial Narrow" panose="020B0604020202020204" pitchFamily="34" charset="0"/>
                  </a:rPr>
                  <a:t>ISS INSTRUMENT</a:t>
                </a:r>
              </a:p>
              <a:p>
                <a:pPr>
                  <a:lnSpc>
                    <a:spcPts val="1060"/>
                  </a:lnSpc>
                </a:pPr>
                <a:r>
                  <a:rPr lang="en-US" sz="800">
                    <a:solidFill>
                      <a:srgbClr val="C3E7FE"/>
                    </a:solidFill>
                    <a:latin typeface="Arial Narrow" panose="020B0604020202020204" pitchFamily="34" charset="0"/>
                    <a:cs typeface="Arial Narrow" panose="020B0604020202020204" pitchFamily="34" charset="0"/>
                  </a:rPr>
                  <a:t>JPSS INSTRUMENT</a:t>
                </a:r>
              </a:p>
              <a:p>
                <a:pPr>
                  <a:lnSpc>
                    <a:spcPts val="1060"/>
                  </a:lnSpc>
                </a:pPr>
                <a:r>
                  <a:rPr lang="en-US" sz="800">
                    <a:solidFill>
                      <a:srgbClr val="C3E7FE"/>
                    </a:solidFill>
                    <a:latin typeface="Arial Narrow" panose="020B0604020202020204" pitchFamily="34" charset="0"/>
                    <a:cs typeface="Arial Narrow" panose="020B0604020202020204" pitchFamily="34" charset="0"/>
                  </a:rPr>
                  <a:t>CUBESAT</a:t>
                </a:r>
              </a:p>
              <a:p>
                <a:pPr>
                  <a:lnSpc>
                    <a:spcPts val="1060"/>
                  </a:lnSpc>
                </a:pPr>
                <a:r>
                  <a:rPr lang="en-US" sz="800">
                    <a:solidFill>
                      <a:srgbClr val="C3E7FE"/>
                    </a:solidFill>
                    <a:latin typeface="Arial Narrow" panose="020B0604020202020204" pitchFamily="34" charset="0"/>
                    <a:cs typeface="Arial Narrow" panose="020B0604020202020204" pitchFamily="34" charset="0"/>
                  </a:rPr>
                  <a:t>LAUNCH DATE TBD</a:t>
                </a:r>
              </a:p>
            </p:txBody>
          </p:sp>
          <p:pic>
            <p:nvPicPr>
              <p:cNvPr id="66" name="Picture 65">
                <a:extLst>
                  <a:ext uri="{FF2B5EF4-FFF2-40B4-BE49-F238E27FC236}">
                    <a16:creationId xmlns:a16="http://schemas.microsoft.com/office/drawing/2014/main" id="{54E8814A-BE64-8143-BC44-DE55B0BD088B}"/>
                  </a:ext>
                </a:extLst>
              </p:cNvPr>
              <p:cNvPicPr>
                <a:picLocks noChangeAspect="1"/>
              </p:cNvPicPr>
              <p:nvPr/>
            </p:nvPicPr>
            <p:blipFill>
              <a:blip r:embed="rId41"/>
              <a:stretch>
                <a:fillRect/>
              </a:stretch>
            </p:blipFill>
            <p:spPr>
              <a:xfrm>
                <a:off x="330200" y="6508750"/>
                <a:ext cx="63500" cy="50800"/>
              </a:xfrm>
              <a:prstGeom prst="rect">
                <a:avLst/>
              </a:prstGeom>
            </p:spPr>
          </p:pic>
          <p:pic>
            <p:nvPicPr>
              <p:cNvPr id="68" name="Picture 67">
                <a:extLst>
                  <a:ext uri="{FF2B5EF4-FFF2-40B4-BE49-F238E27FC236}">
                    <a16:creationId xmlns:a16="http://schemas.microsoft.com/office/drawing/2014/main" id="{CECA62DA-8C0E-6B48-957B-AA457C787994}"/>
                  </a:ext>
                </a:extLst>
              </p:cNvPr>
              <p:cNvPicPr>
                <a:picLocks noChangeAspect="1"/>
              </p:cNvPicPr>
              <p:nvPr/>
            </p:nvPicPr>
            <p:blipFill>
              <a:blip r:embed="rId42"/>
              <a:stretch>
                <a:fillRect/>
              </a:stretch>
            </p:blipFill>
            <p:spPr>
              <a:xfrm>
                <a:off x="315100" y="6331725"/>
                <a:ext cx="101600" cy="101600"/>
              </a:xfrm>
              <a:prstGeom prst="rect">
                <a:avLst/>
              </a:prstGeom>
            </p:spPr>
          </p:pic>
          <p:pic>
            <p:nvPicPr>
              <p:cNvPr id="70" name="Picture 69">
                <a:extLst>
                  <a:ext uri="{FF2B5EF4-FFF2-40B4-BE49-F238E27FC236}">
                    <a16:creationId xmlns:a16="http://schemas.microsoft.com/office/drawing/2014/main" id="{95C8A147-269C-7F4C-8367-DAADF7E83DF6}"/>
                  </a:ext>
                </a:extLst>
              </p:cNvPr>
              <p:cNvPicPr>
                <a:picLocks noChangeAspect="1"/>
              </p:cNvPicPr>
              <p:nvPr/>
            </p:nvPicPr>
            <p:blipFill>
              <a:blip r:embed="rId43"/>
              <a:stretch>
                <a:fillRect/>
              </a:stretch>
            </p:blipFill>
            <p:spPr>
              <a:xfrm>
                <a:off x="319050" y="5802275"/>
                <a:ext cx="88900" cy="76200"/>
              </a:xfrm>
              <a:prstGeom prst="rect">
                <a:avLst/>
              </a:prstGeom>
            </p:spPr>
          </p:pic>
          <p:pic>
            <p:nvPicPr>
              <p:cNvPr id="72" name="Picture 71">
                <a:extLst>
                  <a:ext uri="{FF2B5EF4-FFF2-40B4-BE49-F238E27FC236}">
                    <a16:creationId xmlns:a16="http://schemas.microsoft.com/office/drawing/2014/main" id="{2D744BCF-DD6E-A740-AC1C-9DDDDB79F8DF}"/>
                  </a:ext>
                </a:extLst>
              </p:cNvPr>
              <p:cNvPicPr>
                <a:picLocks noChangeAspect="1"/>
              </p:cNvPicPr>
              <p:nvPr/>
            </p:nvPicPr>
            <p:blipFill>
              <a:blip r:embed="rId44"/>
              <a:stretch>
                <a:fillRect/>
              </a:stretch>
            </p:blipFill>
            <p:spPr>
              <a:xfrm>
                <a:off x="297600" y="6082450"/>
                <a:ext cx="127000" cy="63500"/>
              </a:xfrm>
              <a:prstGeom prst="rect">
                <a:avLst/>
              </a:prstGeom>
            </p:spPr>
          </p:pic>
          <p:pic>
            <p:nvPicPr>
              <p:cNvPr id="74" name="Picture 73">
                <a:extLst>
                  <a:ext uri="{FF2B5EF4-FFF2-40B4-BE49-F238E27FC236}">
                    <a16:creationId xmlns:a16="http://schemas.microsoft.com/office/drawing/2014/main" id="{92592AC2-17EE-2943-84A9-95BF3D23B910}"/>
                  </a:ext>
                </a:extLst>
              </p:cNvPr>
              <p:cNvPicPr>
                <a:picLocks noChangeAspect="1"/>
              </p:cNvPicPr>
              <p:nvPr/>
            </p:nvPicPr>
            <p:blipFill>
              <a:blip r:embed="rId45"/>
              <a:stretch>
                <a:fillRect/>
              </a:stretch>
            </p:blipFill>
            <p:spPr>
              <a:xfrm>
                <a:off x="292025" y="6232450"/>
                <a:ext cx="139700" cy="38100"/>
              </a:xfrm>
              <a:prstGeom prst="rect">
                <a:avLst/>
              </a:prstGeom>
            </p:spPr>
          </p:pic>
          <p:pic>
            <p:nvPicPr>
              <p:cNvPr id="76" name="Picture 75">
                <a:extLst>
                  <a:ext uri="{FF2B5EF4-FFF2-40B4-BE49-F238E27FC236}">
                    <a16:creationId xmlns:a16="http://schemas.microsoft.com/office/drawing/2014/main" id="{62B3D93C-F6E8-6F4D-BF5D-5D975F43BF70}"/>
                  </a:ext>
                </a:extLst>
              </p:cNvPr>
              <p:cNvPicPr>
                <a:picLocks noChangeAspect="1"/>
              </p:cNvPicPr>
              <p:nvPr/>
            </p:nvPicPr>
            <p:blipFill>
              <a:blip r:embed="rId46"/>
              <a:stretch>
                <a:fillRect/>
              </a:stretch>
            </p:blipFill>
            <p:spPr>
              <a:xfrm>
                <a:off x="315025" y="5937950"/>
                <a:ext cx="101600" cy="76200"/>
              </a:xfrm>
              <a:prstGeom prst="rect">
                <a:avLst/>
              </a:prstGeom>
            </p:spPr>
          </p:pic>
        </p:grpSp>
        <p:grpSp>
          <p:nvGrpSpPr>
            <p:cNvPr id="174" name="Group 173">
              <a:extLst>
                <a:ext uri="{FF2B5EF4-FFF2-40B4-BE49-F238E27FC236}">
                  <a16:creationId xmlns:a16="http://schemas.microsoft.com/office/drawing/2014/main" id="{0DD77148-18D0-F141-A143-7FFEE16AEC1F}"/>
                </a:ext>
              </a:extLst>
            </p:cNvPr>
            <p:cNvGrpSpPr/>
            <p:nvPr/>
          </p:nvGrpSpPr>
          <p:grpSpPr>
            <a:xfrm>
              <a:off x="1646237" y="5999047"/>
              <a:ext cx="1422655" cy="644215"/>
              <a:chOff x="1646237" y="5999047"/>
              <a:chExt cx="1422655" cy="644215"/>
            </a:xfrm>
          </p:grpSpPr>
          <p:sp>
            <p:nvSpPr>
              <p:cNvPr id="77" name="Oval 76">
                <a:extLst>
                  <a:ext uri="{FF2B5EF4-FFF2-40B4-BE49-F238E27FC236}">
                    <a16:creationId xmlns:a16="http://schemas.microsoft.com/office/drawing/2014/main" id="{F1521072-1DEA-D743-A90B-29B738F66013}"/>
                  </a:ext>
                </a:extLst>
              </p:cNvPr>
              <p:cNvSpPr/>
              <p:nvPr/>
            </p:nvSpPr>
            <p:spPr>
              <a:xfrm>
                <a:off x="1646237" y="6064250"/>
                <a:ext cx="92075" cy="92075"/>
              </a:xfrm>
              <a:prstGeom prst="ellipse">
                <a:avLst/>
              </a:prstGeom>
              <a:solidFill>
                <a:srgbClr val="FCE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78" name="Oval 77">
                <a:extLst>
                  <a:ext uri="{FF2B5EF4-FFF2-40B4-BE49-F238E27FC236}">
                    <a16:creationId xmlns:a16="http://schemas.microsoft.com/office/drawing/2014/main" id="{A3B853A6-2224-7844-9DC3-A9B4DCB90D36}"/>
                  </a:ext>
                </a:extLst>
              </p:cNvPr>
              <p:cNvSpPr/>
              <p:nvPr/>
            </p:nvSpPr>
            <p:spPr>
              <a:xfrm>
                <a:off x="1646237" y="6203950"/>
                <a:ext cx="92075" cy="92075"/>
              </a:xfrm>
              <a:prstGeom prst="ellipse">
                <a:avLst/>
              </a:prstGeom>
              <a:solidFill>
                <a:srgbClr val="FFA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79" name="Oval 78">
                <a:extLst>
                  <a:ext uri="{FF2B5EF4-FFF2-40B4-BE49-F238E27FC236}">
                    <a16:creationId xmlns:a16="http://schemas.microsoft.com/office/drawing/2014/main" id="{390F1EDB-BAF6-1B4A-BBC0-5BFD712DA225}"/>
                  </a:ext>
                </a:extLst>
              </p:cNvPr>
              <p:cNvSpPr/>
              <p:nvPr/>
            </p:nvSpPr>
            <p:spPr>
              <a:xfrm>
                <a:off x="1646237" y="6343650"/>
                <a:ext cx="92075" cy="92075"/>
              </a:xfrm>
              <a:prstGeom prst="ellipse">
                <a:avLst/>
              </a:prstGeom>
              <a:solidFill>
                <a:srgbClr val="61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80" name="Oval 79">
                <a:extLst>
                  <a:ext uri="{FF2B5EF4-FFF2-40B4-BE49-F238E27FC236}">
                    <a16:creationId xmlns:a16="http://schemas.microsoft.com/office/drawing/2014/main" id="{60CD4ABB-CA7C-1F4E-ACBB-0848FAE3252A}"/>
                  </a:ext>
                </a:extLst>
              </p:cNvPr>
              <p:cNvSpPr/>
              <p:nvPr/>
            </p:nvSpPr>
            <p:spPr>
              <a:xfrm>
                <a:off x="1646237" y="6486525"/>
                <a:ext cx="92075" cy="92075"/>
              </a:xfrm>
              <a:prstGeom prst="ellipse">
                <a:avLst/>
              </a:prstGeom>
              <a:solidFill>
                <a:srgbClr val="26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154" name="TextBox 153">
                <a:extLst>
                  <a:ext uri="{FF2B5EF4-FFF2-40B4-BE49-F238E27FC236}">
                    <a16:creationId xmlns:a16="http://schemas.microsoft.com/office/drawing/2014/main" id="{A4D7D69E-8D35-094C-B0B7-E3E4F94B9F81}"/>
                  </a:ext>
                </a:extLst>
              </p:cNvPr>
              <p:cNvSpPr txBox="1"/>
              <p:nvPr/>
            </p:nvSpPr>
            <p:spPr>
              <a:xfrm>
                <a:off x="1718368" y="5999047"/>
                <a:ext cx="1350524" cy="644215"/>
              </a:xfrm>
              <a:prstGeom prst="rect">
                <a:avLst/>
              </a:prstGeom>
              <a:noFill/>
            </p:spPr>
            <p:txBody>
              <a:bodyPr wrap="square" rtlCol="0">
                <a:spAutoFit/>
              </a:bodyPr>
              <a:lstStyle/>
              <a:p>
                <a:pPr>
                  <a:lnSpc>
                    <a:spcPts val="1060"/>
                  </a:lnSpc>
                </a:pPr>
                <a:r>
                  <a:rPr lang="en-US" sz="800">
                    <a:solidFill>
                      <a:srgbClr val="C3E7FE"/>
                    </a:solidFill>
                    <a:latin typeface="Arial Narrow" panose="020B0604020202020204" pitchFamily="34" charset="0"/>
                    <a:cs typeface="Arial Narrow" panose="020B0604020202020204" pitchFamily="34" charset="0"/>
                  </a:rPr>
                  <a:t>PREFORMULATION</a:t>
                </a:r>
              </a:p>
              <a:p>
                <a:pPr>
                  <a:lnSpc>
                    <a:spcPts val="1060"/>
                  </a:lnSpc>
                </a:pPr>
                <a:r>
                  <a:rPr lang="en-US" sz="800">
                    <a:solidFill>
                      <a:srgbClr val="C3E7FE"/>
                    </a:solidFill>
                    <a:latin typeface="Arial Narrow" panose="020B0604020202020204" pitchFamily="34" charset="0"/>
                    <a:cs typeface="Arial Narrow" panose="020B0604020202020204" pitchFamily="34" charset="0"/>
                  </a:rPr>
                  <a:t>FORMULATION</a:t>
                </a:r>
              </a:p>
              <a:p>
                <a:pPr>
                  <a:lnSpc>
                    <a:spcPts val="1060"/>
                  </a:lnSpc>
                </a:pPr>
                <a:r>
                  <a:rPr lang="en-US" sz="800">
                    <a:solidFill>
                      <a:srgbClr val="C3E7FE"/>
                    </a:solidFill>
                    <a:latin typeface="Arial Narrow" panose="020B0604020202020204" pitchFamily="34" charset="0"/>
                    <a:cs typeface="Arial Narrow" panose="020B0604020202020204" pitchFamily="34" charset="0"/>
                  </a:rPr>
                  <a:t>OPERATING</a:t>
                </a:r>
              </a:p>
              <a:p>
                <a:pPr>
                  <a:lnSpc>
                    <a:spcPts val="1060"/>
                  </a:lnSpc>
                </a:pPr>
                <a:r>
                  <a:rPr lang="en-US" sz="800">
                    <a:solidFill>
                      <a:srgbClr val="C3E7FE"/>
                    </a:solidFill>
                    <a:latin typeface="Arial Narrow" panose="020B0604020202020204" pitchFamily="34" charset="0"/>
                    <a:cs typeface="Arial Narrow" panose="020B0604020202020204" pitchFamily="34" charset="0"/>
                  </a:rPr>
                  <a:t>EXTENDED</a:t>
                </a:r>
              </a:p>
            </p:txBody>
          </p:sp>
        </p:grpSp>
        <p:sp>
          <p:nvSpPr>
            <p:cNvPr id="155" name="TextBox 154">
              <a:extLst>
                <a:ext uri="{FF2B5EF4-FFF2-40B4-BE49-F238E27FC236}">
                  <a16:creationId xmlns:a16="http://schemas.microsoft.com/office/drawing/2014/main" id="{30EDD599-86FC-A44B-AADF-29BE85C5291B}"/>
                </a:ext>
              </a:extLst>
            </p:cNvPr>
            <p:cNvSpPr txBox="1"/>
            <p:nvPr/>
          </p:nvSpPr>
          <p:spPr>
            <a:xfrm>
              <a:off x="217251" y="5463054"/>
              <a:ext cx="1350524" cy="243849"/>
            </a:xfrm>
            <a:prstGeom prst="rect">
              <a:avLst/>
            </a:prstGeom>
            <a:noFill/>
          </p:spPr>
          <p:txBody>
            <a:bodyPr wrap="square" rtlCol="0">
              <a:spAutoFit/>
            </a:bodyPr>
            <a:lstStyle/>
            <a:p>
              <a:pPr>
                <a:lnSpc>
                  <a:spcPts val="1060"/>
                </a:lnSpc>
              </a:pPr>
              <a:r>
                <a:rPr lang="en-US" sz="1600">
                  <a:solidFill>
                    <a:srgbClr val="C3E7FE"/>
                  </a:solidFill>
                  <a:latin typeface="Arial Narrow" panose="020B0604020202020204" pitchFamily="34" charset="0"/>
                  <a:cs typeface="Arial Narrow" panose="020B0604020202020204" pitchFamily="34" charset="0"/>
                </a:rPr>
                <a:t>KEY</a:t>
              </a:r>
            </a:p>
          </p:txBody>
        </p:sp>
      </p:grpSp>
      <p:sp>
        <p:nvSpPr>
          <p:cNvPr id="156" name="TextBox 155">
            <a:extLst>
              <a:ext uri="{FF2B5EF4-FFF2-40B4-BE49-F238E27FC236}">
                <a16:creationId xmlns:a16="http://schemas.microsoft.com/office/drawing/2014/main" id="{C77F51ED-31DC-354E-A151-96C9D2FD0AF8}"/>
              </a:ext>
            </a:extLst>
          </p:cNvPr>
          <p:cNvSpPr txBox="1"/>
          <p:nvPr/>
        </p:nvSpPr>
        <p:spPr>
          <a:xfrm>
            <a:off x="7805057" y="255161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2010</a:t>
            </a:r>
          </a:p>
        </p:txBody>
      </p:sp>
      <p:sp>
        <p:nvSpPr>
          <p:cNvPr id="157" name="TextBox 156">
            <a:extLst>
              <a:ext uri="{FF2B5EF4-FFF2-40B4-BE49-F238E27FC236}">
                <a16:creationId xmlns:a16="http://schemas.microsoft.com/office/drawing/2014/main" id="{645182F6-99E0-4E4A-B679-6C5B140BB05B}"/>
              </a:ext>
            </a:extLst>
          </p:cNvPr>
          <p:cNvSpPr txBox="1"/>
          <p:nvPr/>
        </p:nvSpPr>
        <p:spPr>
          <a:xfrm>
            <a:off x="6540138" y="419100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2005</a:t>
            </a:r>
          </a:p>
        </p:txBody>
      </p:sp>
      <p:sp>
        <p:nvSpPr>
          <p:cNvPr id="158" name="TextBox 157">
            <a:extLst>
              <a:ext uri="{FF2B5EF4-FFF2-40B4-BE49-F238E27FC236}">
                <a16:creationId xmlns:a16="http://schemas.microsoft.com/office/drawing/2014/main" id="{C71F3776-BAB6-284D-B569-D35B34AD692E}"/>
              </a:ext>
            </a:extLst>
          </p:cNvPr>
          <p:cNvSpPr txBox="1"/>
          <p:nvPr/>
        </p:nvSpPr>
        <p:spPr>
          <a:xfrm>
            <a:off x="4245429" y="3953691"/>
            <a:ext cx="57476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2000</a:t>
            </a:r>
          </a:p>
        </p:txBody>
      </p:sp>
      <p:sp>
        <p:nvSpPr>
          <p:cNvPr id="159" name="TextBox 158">
            <a:extLst>
              <a:ext uri="{FF2B5EF4-FFF2-40B4-BE49-F238E27FC236}">
                <a16:creationId xmlns:a16="http://schemas.microsoft.com/office/drawing/2014/main" id="{08200E64-725F-C842-A0FC-1411D8B67965}"/>
              </a:ext>
            </a:extLst>
          </p:cNvPr>
          <p:cNvSpPr txBox="1"/>
          <p:nvPr/>
        </p:nvSpPr>
        <p:spPr>
          <a:xfrm>
            <a:off x="2764972" y="2588622"/>
            <a:ext cx="574766" cy="307777"/>
          </a:xfrm>
          <a:prstGeom prst="rect">
            <a:avLst/>
          </a:prstGeom>
          <a:noFill/>
        </p:spPr>
        <p:txBody>
          <a:bodyPr wrap="square" rtlCol="0">
            <a:spAutoFit/>
          </a:bodyPr>
          <a:lstStyle/>
          <a:p>
            <a:r>
              <a:rPr lang="en-US" sz="1400">
                <a:solidFill>
                  <a:srgbClr val="4C8AA8"/>
                </a:solidFill>
                <a:latin typeface="Arial Narrow" panose="020B0604020202020204" pitchFamily="34" charset="0"/>
                <a:cs typeface="Arial Narrow" panose="020B0604020202020204" pitchFamily="34" charset="0"/>
              </a:rPr>
              <a:t>1995</a:t>
            </a:r>
          </a:p>
        </p:txBody>
      </p:sp>
      <p:sp>
        <p:nvSpPr>
          <p:cNvPr id="160" name="TextBox 159">
            <a:extLst>
              <a:ext uri="{FF2B5EF4-FFF2-40B4-BE49-F238E27FC236}">
                <a16:creationId xmlns:a16="http://schemas.microsoft.com/office/drawing/2014/main" id="{0BE55E88-537E-FD41-9982-1A071D617417}"/>
              </a:ext>
            </a:extLst>
          </p:cNvPr>
          <p:cNvSpPr txBox="1"/>
          <p:nvPr/>
        </p:nvSpPr>
        <p:spPr>
          <a:xfrm>
            <a:off x="5111931" y="15240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2015</a:t>
            </a:r>
          </a:p>
        </p:txBody>
      </p:sp>
      <p:sp>
        <p:nvSpPr>
          <p:cNvPr id="161" name="TextBox 160">
            <a:extLst>
              <a:ext uri="{FF2B5EF4-FFF2-40B4-BE49-F238E27FC236}">
                <a16:creationId xmlns:a16="http://schemas.microsoft.com/office/drawing/2014/main" id="{497CCCC1-F6BD-DF47-87C3-0B68B0435D4C}"/>
              </a:ext>
            </a:extLst>
          </p:cNvPr>
          <p:cNvSpPr txBox="1"/>
          <p:nvPr/>
        </p:nvSpPr>
        <p:spPr>
          <a:xfrm>
            <a:off x="365760" y="820783"/>
            <a:ext cx="646352" cy="307777"/>
          </a:xfrm>
          <a:prstGeom prst="rect">
            <a:avLst/>
          </a:prstGeom>
          <a:noFill/>
        </p:spPr>
        <p:txBody>
          <a:bodyPr wrap="square" rtlCol="0">
            <a:spAutoFit/>
          </a:bodyPr>
          <a:lstStyle/>
          <a:p>
            <a:pPr algn="r"/>
            <a:r>
              <a:rPr lang="en-US" sz="1400">
                <a:solidFill>
                  <a:srgbClr val="4C8AA8"/>
                </a:solidFill>
                <a:latin typeface="Arial Narrow" panose="020B0604020202020204" pitchFamily="34" charset="0"/>
                <a:cs typeface="Arial Narrow" panose="020B0604020202020204" pitchFamily="34" charset="0"/>
              </a:rPr>
              <a:t>2020</a:t>
            </a:r>
          </a:p>
        </p:txBody>
      </p:sp>
      <p:sp>
        <p:nvSpPr>
          <p:cNvPr id="162" name="TextBox 161">
            <a:extLst>
              <a:ext uri="{FF2B5EF4-FFF2-40B4-BE49-F238E27FC236}">
                <a16:creationId xmlns:a16="http://schemas.microsoft.com/office/drawing/2014/main" id="{D55878F1-B4C7-7544-88CA-6AD1DE7C9572}"/>
              </a:ext>
            </a:extLst>
          </p:cNvPr>
          <p:cNvSpPr txBox="1"/>
          <p:nvPr/>
        </p:nvSpPr>
        <p:spPr>
          <a:xfrm>
            <a:off x="4746171" y="6457406"/>
            <a:ext cx="772626" cy="307777"/>
          </a:xfrm>
          <a:prstGeom prst="rect">
            <a:avLst/>
          </a:prstGeom>
          <a:noFill/>
        </p:spPr>
        <p:txBody>
          <a:bodyPr wrap="square" rtlCol="0">
            <a:spAutoFit/>
          </a:bodyPr>
          <a:lstStyle/>
          <a:p>
            <a:pPr algn="r"/>
            <a:r>
              <a:rPr lang="en-US" sz="1400">
                <a:solidFill>
                  <a:srgbClr val="63ACD0"/>
                </a:solidFill>
                <a:latin typeface="Arial Narrow" panose="020B0604020202020204" pitchFamily="34" charset="0"/>
                <a:cs typeface="Arial Narrow" panose="020B0604020202020204" pitchFamily="34" charset="0"/>
              </a:rPr>
              <a:t>2025</a:t>
            </a:r>
          </a:p>
        </p:txBody>
      </p:sp>
      <p:sp>
        <p:nvSpPr>
          <p:cNvPr id="197" name="TextBox 196">
            <a:extLst>
              <a:ext uri="{FF2B5EF4-FFF2-40B4-BE49-F238E27FC236}">
                <a16:creationId xmlns:a16="http://schemas.microsoft.com/office/drawing/2014/main" id="{3CC76836-CA93-7640-B4FF-D385FB9B7266}"/>
              </a:ext>
            </a:extLst>
          </p:cNvPr>
          <p:cNvSpPr txBox="1"/>
          <p:nvPr/>
        </p:nvSpPr>
        <p:spPr>
          <a:xfrm>
            <a:off x="209863" y="6505731"/>
            <a:ext cx="1491521" cy="215444"/>
          </a:xfrm>
          <a:prstGeom prst="rect">
            <a:avLst/>
          </a:prstGeom>
          <a:noFill/>
        </p:spPr>
        <p:txBody>
          <a:bodyPr wrap="square" rtlCol="0">
            <a:spAutoFit/>
          </a:bodyPr>
          <a:lstStyle/>
          <a:p>
            <a:r>
              <a:rPr lang="en-US" sz="800">
                <a:solidFill>
                  <a:srgbClr val="C3E7FE"/>
                </a:solidFill>
                <a:latin typeface="Arial Narrow" panose="020B0604020202020204" pitchFamily="34" charset="0"/>
                <a:cs typeface="Arial Narrow" panose="020B0604020202020204" pitchFamily="34" charset="0"/>
              </a:rPr>
              <a:t>06.23.21</a:t>
            </a:r>
          </a:p>
        </p:txBody>
      </p:sp>
    </p:spTree>
    <p:extLst>
      <p:ext uri="{BB962C8B-B14F-4D97-AF65-F5344CB8AC3E}">
        <p14:creationId xmlns:p14="http://schemas.microsoft.com/office/powerpoint/2010/main" val="2481963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221AA6A-14A3-4CB1-A46D-4BBC72A286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F729BE98-01CD-4CDC-A50D-F53EA5115C7A}"/>
              </a:ext>
            </a:extLst>
          </p:cNvPr>
          <p:cNvSpPr>
            <a:spLocks noGrp="1"/>
          </p:cNvSpPr>
          <p:nvPr>
            <p:ph type="title"/>
          </p:nvPr>
        </p:nvSpPr>
        <p:spPr>
          <a:xfrm>
            <a:off x="4316934" y="376654"/>
            <a:ext cx="7036865" cy="875203"/>
          </a:xfrm>
        </p:spPr>
        <p:txBody>
          <a:bodyPr vert="horz" lIns="91440" tIns="45720" rIns="91440" bIns="45720" rtlCol="0">
            <a:normAutofit/>
          </a:bodyPr>
          <a:lstStyle/>
          <a:p>
            <a:r>
              <a:rPr lang="en-US" sz="4000" kern="1200">
                <a:latin typeface="+mj-lt"/>
                <a:ea typeface="+mj-ea"/>
                <a:cs typeface="+mj-cs"/>
              </a:rPr>
              <a:t>Other sources of data in EOSDIS</a:t>
            </a:r>
          </a:p>
        </p:txBody>
      </p:sp>
      <p:pic>
        <p:nvPicPr>
          <p:cNvPr id="12" name="Content Placeholder 11">
            <a:extLst>
              <a:ext uri="{FF2B5EF4-FFF2-40B4-BE49-F238E27FC236}">
                <a16:creationId xmlns:a16="http://schemas.microsoft.com/office/drawing/2014/main" id="{DBB906C5-4C71-4796-A04E-339E72787D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189" r="3" b="13083"/>
          <a:stretch/>
        </p:blipFill>
        <p:spPr>
          <a:xfrm>
            <a:off x="422948" y="231917"/>
            <a:ext cx="3571637" cy="1846205"/>
          </a:xfrm>
          <a:prstGeom prst="rect">
            <a:avLst/>
          </a:prstGeom>
        </p:spPr>
      </p:pic>
      <p:pic>
        <p:nvPicPr>
          <p:cNvPr id="1026" name="Picture 2" descr="Rain Gauges in the Smoky Mountains">
            <a:extLst>
              <a:ext uri="{FF2B5EF4-FFF2-40B4-BE49-F238E27FC236}">
                <a16:creationId xmlns:a16="http://schemas.microsoft.com/office/drawing/2014/main" id="{739251DB-2300-4B56-8C5B-B631642AB4E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728" r="3" b="15251"/>
          <a:stretch/>
        </p:blipFill>
        <p:spPr bwMode="auto">
          <a:xfrm>
            <a:off x="422948" y="2309655"/>
            <a:ext cx="3571637" cy="18461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E57D0E1-F1D0-4115-A4D1-B5A377EF5D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539" r="7271" b="-2"/>
          <a:stretch/>
        </p:blipFill>
        <p:spPr bwMode="auto">
          <a:xfrm rot="21600000">
            <a:off x="422948" y="4387396"/>
            <a:ext cx="3571637" cy="184617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3FE47FE0-1626-4793-96C9-F9F1A36E88FC}"/>
              </a:ext>
            </a:extLst>
          </p:cNvPr>
          <p:cNvSpPr>
            <a:spLocks noGrp="1"/>
          </p:cNvSpPr>
          <p:nvPr>
            <p:ph idx="1"/>
          </p:nvPr>
        </p:nvSpPr>
        <p:spPr>
          <a:xfrm>
            <a:off x="4316933" y="1455885"/>
            <a:ext cx="7036865" cy="3946229"/>
          </a:xfrm>
        </p:spPr>
        <p:txBody>
          <a:bodyPr>
            <a:normAutofit/>
          </a:bodyPr>
          <a:lstStyle/>
          <a:p>
            <a:r>
              <a:rPr lang="en-US" sz="2400" dirty="0"/>
              <a:t>While much of the data that comes to EOSDIS is derived from satellite observations, there are other sources of data critical to scientific and applications-based research and use.  </a:t>
            </a:r>
          </a:p>
          <a:p>
            <a:r>
              <a:rPr lang="en-US" sz="2400" dirty="0"/>
              <a:t>Some of these non-satellite sources include:</a:t>
            </a:r>
          </a:p>
          <a:p>
            <a:pPr lvl="1"/>
            <a:r>
              <a:rPr lang="en-US" dirty="0"/>
              <a:t>Airborne instruments</a:t>
            </a:r>
          </a:p>
          <a:p>
            <a:pPr lvl="1"/>
            <a:r>
              <a:rPr lang="en-US" dirty="0"/>
              <a:t>Field campaigns</a:t>
            </a:r>
          </a:p>
          <a:p>
            <a:pPr lvl="1"/>
            <a:r>
              <a:rPr lang="en-US" dirty="0"/>
              <a:t>New data from NASA-funded research</a:t>
            </a:r>
          </a:p>
          <a:p>
            <a:r>
              <a:rPr lang="en-US" sz="2400" dirty="0"/>
              <a:t>These data sources are often used in concert with or supporting the satellite data within EOSDIS.</a:t>
            </a:r>
          </a:p>
          <a:p>
            <a:endParaRPr lang="en-US" sz="2000" dirty="0"/>
          </a:p>
        </p:txBody>
      </p:sp>
    </p:spTree>
    <p:extLst>
      <p:ext uri="{BB962C8B-B14F-4D97-AF65-F5344CB8AC3E}">
        <p14:creationId xmlns:p14="http://schemas.microsoft.com/office/powerpoint/2010/main" val="3802574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1000A2-DDA0-8341-AC22-B14BAA336221}"/>
              </a:ext>
            </a:extLst>
          </p:cNvPr>
          <p:cNvSpPr>
            <a:spLocks noGrp="1"/>
          </p:cNvSpPr>
          <p:nvPr>
            <p:ph type="sldNum" sz="quarter" idx="12"/>
          </p:nvPr>
        </p:nvSpPr>
        <p:spPr>
          <a:xfrm>
            <a:off x="11129318" y="6339573"/>
            <a:ext cx="407443" cy="419099"/>
          </a:xfrm>
        </p:spPr>
        <p:txBody>
          <a:bodyPr/>
          <a:lstStyle/>
          <a:p>
            <a:fld id="{86CB4B4D-7CA3-9044-876B-883B54F8677D}" type="slidenum">
              <a:rPr lang="en-US" smtClean="0"/>
              <a:t>8</a:t>
            </a:fld>
            <a:endParaRPr lang="en-US"/>
          </a:p>
        </p:txBody>
      </p:sp>
      <p:sp>
        <p:nvSpPr>
          <p:cNvPr id="2847" name="EOSDIS Comprises Data of the Whole Earth System"/>
          <p:cNvSpPr txBox="1">
            <a:spLocks noGrp="1"/>
          </p:cNvSpPr>
          <p:nvPr>
            <p:ph type="title" idx="4294967295"/>
          </p:nvPr>
        </p:nvSpPr>
        <p:spPr>
          <a:xfrm>
            <a:off x="274638" y="155575"/>
            <a:ext cx="11917362" cy="1055688"/>
          </a:xfrm>
          <a:prstGeom prst="rect">
            <a:avLst/>
          </a:prstGeom>
        </p:spPr>
        <p:txBody>
          <a:bodyPr anchor="ctr">
            <a:normAutofit/>
          </a:bodyPr>
          <a:lstStyle>
            <a:lvl1pPr algn="ctr" defTabSz="456877">
              <a:defRPr sz="3420">
                <a:solidFill>
                  <a:srgbClr val="000000"/>
                </a:solidFill>
                <a:latin typeface="Dosis Medium"/>
                <a:ea typeface="Dosis Medium"/>
                <a:cs typeface="Dosis Medium"/>
                <a:sym typeface="Dosis Medium"/>
              </a:defRPr>
            </a:lvl1pPr>
          </a:lstStyle>
          <a:p>
            <a:r>
              <a:rPr lang="en-US">
                <a:solidFill>
                  <a:schemeClr val="tx1"/>
                </a:solidFill>
                <a:latin typeface="+mj-lt"/>
              </a:rPr>
              <a:t>EOSDIS Archives and Distributes </a:t>
            </a:r>
            <a:r>
              <a:rPr>
                <a:solidFill>
                  <a:schemeClr val="tx1"/>
                </a:solidFill>
                <a:latin typeface="+mj-lt"/>
              </a:rPr>
              <a:t>Data </a:t>
            </a:r>
            <a:r>
              <a:rPr lang="en-US">
                <a:solidFill>
                  <a:schemeClr val="tx1"/>
                </a:solidFill>
                <a:latin typeface="+mj-lt"/>
              </a:rPr>
              <a:t>about</a:t>
            </a:r>
            <a:r>
              <a:rPr>
                <a:solidFill>
                  <a:schemeClr val="tx1"/>
                </a:solidFill>
                <a:latin typeface="+mj-lt"/>
              </a:rPr>
              <a:t> the Whole Earth System</a:t>
            </a:r>
          </a:p>
        </p:txBody>
      </p:sp>
      <p:sp>
        <p:nvSpPr>
          <p:cNvPr id="4" name="TextBox 3">
            <a:extLst>
              <a:ext uri="{FF2B5EF4-FFF2-40B4-BE49-F238E27FC236}">
                <a16:creationId xmlns:a16="http://schemas.microsoft.com/office/drawing/2014/main" id="{3A88FC43-D826-467F-8F76-F3AD54D9D2E1}"/>
              </a:ext>
            </a:extLst>
          </p:cNvPr>
          <p:cNvSpPr txBox="1"/>
          <p:nvPr/>
        </p:nvSpPr>
        <p:spPr>
          <a:xfrm flipH="1">
            <a:off x="274638" y="827947"/>
            <a:ext cx="2871858" cy="6071919"/>
          </a:xfrm>
          <a:prstGeom prst="rect">
            <a:avLst/>
          </a:prstGeom>
          <a:noFill/>
        </p:spPr>
        <p:txBody>
          <a:bodyPr wrap="square" rtlCol="0">
            <a:spAutoFit/>
          </a:bodyPr>
          <a:lstStyle/>
          <a:p>
            <a:pPr marL="0" marR="0" lvl="0" indent="0" algn="l" rtl="0">
              <a:lnSpc>
                <a:spcPct val="90000"/>
              </a:lnSpc>
              <a:spcBef>
                <a:spcPts val="0"/>
              </a:spcBef>
              <a:spcAft>
                <a:spcPts val="0"/>
              </a:spcAft>
              <a:buNone/>
            </a:pPr>
            <a:r>
              <a:rPr lang="en-US" sz="1700" b="1">
                <a:solidFill>
                  <a:schemeClr val="dk1"/>
                </a:solidFill>
                <a:ea typeface="Dosis"/>
                <a:cs typeface="Dosis"/>
                <a:sym typeface="Dosis"/>
              </a:rPr>
              <a:t>Atmosphere</a:t>
            </a:r>
            <a:endParaRPr lang="en-US" sz="1700">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Winds &amp; Precipitation</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Aerosols &amp; Clouds</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Temperature &amp; Humidity</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Solar radiation</a:t>
            </a:r>
            <a:endParaRPr lang="en-US" sz="1700" b="0" i="0" u="none" strike="noStrike" cap="none">
              <a:solidFill>
                <a:schemeClr val="dk1"/>
              </a:solidFill>
              <a:ea typeface="Helvetica Neue"/>
              <a:cs typeface="Helvetica Neue"/>
              <a:sym typeface="Helvetica Neue"/>
            </a:endParaRPr>
          </a:p>
          <a:p>
            <a:pPr marL="0" marR="0" lvl="0" indent="0" algn="l" rtl="0">
              <a:lnSpc>
                <a:spcPct val="90000"/>
              </a:lnSpc>
              <a:spcBef>
                <a:spcPts val="100"/>
              </a:spcBef>
              <a:spcAft>
                <a:spcPts val="0"/>
              </a:spcAft>
              <a:buNone/>
            </a:pPr>
            <a:r>
              <a:rPr lang="en-US" sz="1700" b="1">
                <a:solidFill>
                  <a:schemeClr val="dk1"/>
                </a:solidFill>
                <a:ea typeface="Dosis"/>
                <a:cs typeface="Dosis"/>
                <a:sym typeface="Dosis"/>
              </a:rPr>
              <a:t>Ocean</a:t>
            </a:r>
            <a:endParaRPr lang="en-US" sz="1700">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Surface temperature</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Surface wind fields &amp; Heat flux</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Surface topography</a:t>
            </a:r>
            <a:endParaRPr lang="en-US" sz="1700" b="0" i="0" u="none" strike="noStrike" cap="none">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Ocean color</a:t>
            </a:r>
            <a:endParaRPr lang="en-US" sz="1700" b="0" i="0" u="none" strike="noStrike" cap="none">
              <a:solidFill>
                <a:schemeClr val="dk1"/>
              </a:solidFill>
              <a:ea typeface="Helvetica Neue"/>
              <a:cs typeface="Helvetica Neue"/>
              <a:sym typeface="Helvetica Neue"/>
            </a:endParaRPr>
          </a:p>
          <a:p>
            <a:pPr marL="0" marR="0" lvl="0" indent="0" algn="l" rtl="0">
              <a:lnSpc>
                <a:spcPct val="90000"/>
              </a:lnSpc>
              <a:spcBef>
                <a:spcPts val="100"/>
              </a:spcBef>
              <a:spcAft>
                <a:spcPts val="0"/>
              </a:spcAft>
              <a:buNone/>
            </a:pPr>
            <a:r>
              <a:rPr lang="en-US" sz="1700" b="1">
                <a:solidFill>
                  <a:schemeClr val="dk1"/>
                </a:solidFill>
                <a:ea typeface="Dosis"/>
                <a:cs typeface="Dosis"/>
                <a:sym typeface="Dosis"/>
              </a:rPr>
              <a:t>Cryosphere</a:t>
            </a:r>
            <a:endParaRPr lang="en-US" sz="1700">
              <a:solidFill>
                <a:schemeClr val="dk1"/>
              </a:solidFill>
              <a:ea typeface="Helvetica Neue"/>
              <a:cs typeface="Helvetica Neue"/>
              <a:sym typeface="Helvetica Neue"/>
            </a:endParaRPr>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Sea/Land Ice</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Snow Cover</a:t>
            </a:r>
            <a:endParaRPr lang="en-US" sz="1700"/>
          </a:p>
          <a:p>
            <a:pPr marL="0" marR="0" lvl="0" indent="0" algn="l" rtl="0">
              <a:lnSpc>
                <a:spcPct val="90000"/>
              </a:lnSpc>
              <a:spcBef>
                <a:spcPts val="100"/>
              </a:spcBef>
              <a:spcAft>
                <a:spcPts val="0"/>
              </a:spcAft>
              <a:buNone/>
            </a:pPr>
            <a:r>
              <a:rPr lang="en-US" sz="1700" b="1">
                <a:solidFill>
                  <a:schemeClr val="dk1"/>
                </a:solidFill>
                <a:ea typeface="Dosis"/>
                <a:cs typeface="Dosis"/>
                <a:sym typeface="Dosis"/>
              </a:rPr>
              <a:t>Land</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Cover &amp; Usage</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Soil Moisture</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Topography &amp; elevation</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Temperature</a:t>
            </a:r>
            <a:endParaRPr lang="en-US" sz="1700"/>
          </a:p>
          <a:p>
            <a:pPr marL="0" marR="0" lvl="0" indent="0" algn="l" rtl="0">
              <a:lnSpc>
                <a:spcPct val="90000"/>
              </a:lnSpc>
              <a:spcBef>
                <a:spcPts val="100"/>
              </a:spcBef>
              <a:spcAft>
                <a:spcPts val="0"/>
              </a:spcAft>
              <a:buNone/>
            </a:pPr>
            <a:r>
              <a:rPr lang="en-US" sz="1700" b="1">
                <a:solidFill>
                  <a:schemeClr val="dk1"/>
                </a:solidFill>
                <a:ea typeface="Dosis"/>
                <a:cs typeface="Dosis"/>
                <a:sym typeface="Dosis"/>
              </a:rPr>
              <a:t>Human Dimensions</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Population &amp; Land Use</a:t>
            </a:r>
            <a:endParaRPr lang="en-US" sz="1700"/>
          </a:p>
          <a:p>
            <a:pPr marL="342900" marR="0" lvl="1" indent="127000" algn="l" rtl="0">
              <a:lnSpc>
                <a:spcPct val="90000"/>
              </a:lnSpc>
              <a:spcBef>
                <a:spcPts val="100"/>
              </a:spcBef>
              <a:spcAft>
                <a:spcPts val="0"/>
              </a:spcAft>
              <a:buNone/>
            </a:pPr>
            <a:r>
              <a:rPr lang="en-US" sz="1700" b="0" i="0" u="none" strike="noStrike" cap="none">
                <a:solidFill>
                  <a:schemeClr val="dk1"/>
                </a:solidFill>
                <a:ea typeface="Dosis"/>
                <a:cs typeface="Dosis"/>
                <a:sym typeface="Dosis"/>
              </a:rPr>
              <a:t>Human &amp; Environmental Health</a:t>
            </a:r>
            <a:endParaRPr lang="en-US" sz="1700"/>
          </a:p>
          <a:p>
            <a:endParaRPr lang="en-US" sz="2000"/>
          </a:p>
        </p:txBody>
      </p:sp>
      <p:pic>
        <p:nvPicPr>
          <p:cNvPr id="8" name="Picture 7">
            <a:extLst>
              <a:ext uri="{FF2B5EF4-FFF2-40B4-BE49-F238E27FC236}">
                <a16:creationId xmlns:a16="http://schemas.microsoft.com/office/drawing/2014/main" id="{18447120-0108-4B57-A399-791424151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177" y="1393103"/>
            <a:ext cx="8499967" cy="4764630"/>
          </a:xfrm>
          <a:prstGeom prst="rect">
            <a:avLst/>
          </a:prstGeom>
        </p:spPr>
      </p:pic>
    </p:spTree>
    <p:extLst>
      <p:ext uri="{BB962C8B-B14F-4D97-AF65-F5344CB8AC3E}">
        <p14:creationId xmlns:p14="http://schemas.microsoft.com/office/powerpoint/2010/main" val="37872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61F356-3C9E-1E4C-A9C2-368A7467FA21}"/>
              </a:ext>
            </a:extLst>
          </p:cNvPr>
          <p:cNvPicPr>
            <a:picLocks noChangeAspect="1"/>
          </p:cNvPicPr>
          <p:nvPr/>
        </p:nvPicPr>
        <p:blipFill>
          <a:blip r:embed="rId3"/>
          <a:stretch>
            <a:fillRect/>
          </a:stretch>
        </p:blipFill>
        <p:spPr>
          <a:xfrm>
            <a:off x="1987550" y="815620"/>
            <a:ext cx="8299450" cy="6014975"/>
          </a:xfrm>
          <a:prstGeom prst="rect">
            <a:avLst/>
          </a:prstGeom>
        </p:spPr>
      </p:pic>
      <p:sp>
        <p:nvSpPr>
          <p:cNvPr id="4" name="TextBox 3">
            <a:extLst>
              <a:ext uri="{FF2B5EF4-FFF2-40B4-BE49-F238E27FC236}">
                <a16:creationId xmlns:a16="http://schemas.microsoft.com/office/drawing/2014/main" id="{779F0D29-9C15-034E-B5D6-EF49D95D0FFF}"/>
              </a:ext>
            </a:extLst>
          </p:cNvPr>
          <p:cNvSpPr txBox="1"/>
          <p:nvPr/>
        </p:nvSpPr>
        <p:spPr>
          <a:xfrm>
            <a:off x="4191000" y="987624"/>
            <a:ext cx="1714500" cy="307777"/>
          </a:xfrm>
          <a:prstGeom prst="rect">
            <a:avLst/>
          </a:prstGeom>
          <a:solidFill>
            <a:schemeClr val="bg1"/>
          </a:solidFill>
        </p:spPr>
        <p:txBody>
          <a:bodyPr wrap="square" rtlCol="0">
            <a:spAutoFit/>
          </a:bodyPr>
          <a:lstStyle/>
          <a:p>
            <a:r>
              <a:rPr lang="en-US" sz="1400" b="1"/>
              <a:t>Important Events</a:t>
            </a:r>
          </a:p>
        </p:txBody>
      </p:sp>
      <p:sp>
        <p:nvSpPr>
          <p:cNvPr id="29698" name="Title 4"/>
          <p:cNvSpPr>
            <a:spLocks noGrp="1"/>
          </p:cNvSpPr>
          <p:nvPr>
            <p:ph type="title"/>
          </p:nvPr>
        </p:nvSpPr>
        <p:spPr>
          <a:xfrm>
            <a:off x="1969478" y="9379"/>
            <a:ext cx="8088923" cy="819493"/>
          </a:xfrm>
        </p:spPr>
        <p:txBody>
          <a:bodyPr>
            <a:normAutofit/>
          </a:bodyPr>
          <a:lstStyle/>
          <a:p>
            <a:pPr>
              <a:defRPr sz="1600" b="1" i="0" u="none" strike="noStrike" kern="1200" cap="none" spc="0" normalizeH="0" baseline="0">
                <a:solidFill>
                  <a:sysClr val="windowText" lastClr="000000">
                    <a:lumMod val="50000"/>
                    <a:lumOff val="50000"/>
                  </a:sysClr>
                </a:solidFill>
                <a:latin typeface="+mn-lt"/>
                <a:ea typeface="+mj-ea"/>
                <a:cs typeface="+mj-cs"/>
              </a:defRPr>
            </a:pPr>
            <a:r>
              <a:rPr lang="en-US" sz="2000" b="1">
                <a:solidFill>
                  <a:sysClr val="windowText" lastClr="000000"/>
                </a:solidFill>
              </a:rPr>
              <a:t>Total EOSDIS Accumulated Data Archive Volume (Petabytes) </a:t>
            </a:r>
            <a:br>
              <a:rPr lang="en-US" sz="2000" b="1">
                <a:solidFill>
                  <a:sysClr val="windowText" lastClr="000000"/>
                </a:solidFill>
              </a:rPr>
            </a:br>
            <a:r>
              <a:rPr lang="en-US" sz="2000" b="1">
                <a:solidFill>
                  <a:sysClr val="windowText" lastClr="000000"/>
                </a:solidFill>
              </a:rPr>
              <a:t>Trend: FY2000-FY2021</a:t>
            </a:r>
          </a:p>
        </p:txBody>
      </p:sp>
      <p:sp>
        <p:nvSpPr>
          <p:cNvPr id="29699" name="Slide Number Placeholder 3"/>
          <p:cNvSpPr>
            <a:spLocks noGrp="1"/>
          </p:cNvSpPr>
          <p:nvPr>
            <p:ph type="sldNum" sz="quarter" idx="12"/>
          </p:nvPr>
        </p:nvSpPr>
        <p:spPr>
          <a:xfrm>
            <a:off x="1905000" y="6140242"/>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20000"/>
              </a:spcBef>
              <a:buSzPct val="70000"/>
              <a:buFont typeface="Wingdings" pitchFamily="2" charset="2"/>
              <a:buBlip>
                <a:blip r:embed="rId4"/>
              </a:buBlip>
              <a:defRPr sz="2000">
                <a:solidFill>
                  <a:schemeClr val="tx1"/>
                </a:solidFill>
                <a:latin typeface="Arial" pitchFamily="34" charset="0"/>
                <a:ea typeface="ＭＳ Ｐゴシック" pitchFamily="34" charset="-128"/>
              </a:defRPr>
            </a:lvl1pPr>
            <a:lvl2pPr marL="742950" indent="-285750" eaLnBrk="0" hangingPunct="0">
              <a:lnSpc>
                <a:spcPct val="85000"/>
              </a:lnSpc>
              <a:spcBef>
                <a:spcPct val="20000"/>
              </a:spcBef>
              <a:buFont typeface="Times" charset="0"/>
              <a:buChar char="•"/>
              <a:defRPr sz="2000">
                <a:solidFill>
                  <a:schemeClr val="tx1"/>
                </a:solidFill>
                <a:latin typeface="Arial" pitchFamily="34" charset="0"/>
                <a:ea typeface="ＭＳ Ｐゴシック" pitchFamily="34" charset="-128"/>
              </a:defRPr>
            </a:lvl2pPr>
            <a:lvl3pPr marL="1143000" indent="-228600" eaLnBrk="0" hangingPunct="0">
              <a:lnSpc>
                <a:spcPct val="85000"/>
              </a:lnSpc>
              <a:spcBef>
                <a:spcPct val="20000"/>
              </a:spcBef>
              <a:buChar char="•"/>
              <a:defRPr sz="2000">
                <a:solidFill>
                  <a:schemeClr val="tx1"/>
                </a:solidFill>
                <a:latin typeface="Arial" pitchFamily="34" charset="0"/>
                <a:ea typeface="ヒラギノ角ゴ Pro W3" charset="-128"/>
              </a:defRPr>
            </a:lvl3pPr>
            <a:lvl4pPr marL="1600200" indent="-228600" eaLnBrk="0" hangingPunct="0">
              <a:lnSpc>
                <a:spcPct val="85000"/>
              </a:lnSpc>
              <a:spcBef>
                <a:spcPct val="20000"/>
              </a:spcBef>
              <a:buChar char="–"/>
              <a:defRPr sz="2000">
                <a:solidFill>
                  <a:schemeClr val="tx1"/>
                </a:solidFill>
                <a:latin typeface="Arial" pitchFamily="34" charset="0"/>
                <a:ea typeface="ヒラギノ角ゴ Pro W3" charset="-128"/>
              </a:defRPr>
            </a:lvl4pPr>
            <a:lvl5pPr marL="2057400" indent="-228600" eaLnBrk="0" hangingPunct="0">
              <a:lnSpc>
                <a:spcPct val="85000"/>
              </a:lnSpc>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9pPr>
          </a:lstStyle>
          <a:p>
            <a:pPr>
              <a:lnSpc>
                <a:spcPct val="100000"/>
              </a:lnSpc>
              <a:spcBef>
                <a:spcPct val="0"/>
              </a:spcBef>
              <a:buSzTx/>
              <a:buFontTx/>
              <a:buNone/>
            </a:pPr>
            <a:fld id="{F1891F4F-DF51-40E1-89BA-52DBD6346149}" type="slidenum">
              <a:rPr lang="en-US" altLang="en-US" sz="1400"/>
              <a:pPr>
                <a:lnSpc>
                  <a:spcPct val="100000"/>
                </a:lnSpc>
                <a:spcBef>
                  <a:spcPct val="0"/>
                </a:spcBef>
                <a:buSzTx/>
                <a:buFontTx/>
                <a:buNone/>
              </a:pPr>
              <a:t>9</a:t>
            </a:fld>
            <a:endParaRPr lang="en-US" altLang="en-US" sz="1400"/>
          </a:p>
        </p:txBody>
      </p:sp>
      <p:graphicFrame>
        <p:nvGraphicFramePr>
          <p:cNvPr id="2" name="Table 1">
            <a:extLst>
              <a:ext uri="{FF2B5EF4-FFF2-40B4-BE49-F238E27FC236}">
                <a16:creationId xmlns:a16="http://schemas.microsoft.com/office/drawing/2014/main" id="{F9FDA66C-D266-C448-98DE-3E1DE2B84ADF}"/>
              </a:ext>
            </a:extLst>
          </p:cNvPr>
          <p:cNvGraphicFramePr>
            <a:graphicFrameLocks noGrp="1"/>
          </p:cNvGraphicFramePr>
          <p:nvPr>
            <p:extLst>
              <p:ext uri="{D42A27DB-BD31-4B8C-83A1-F6EECF244321}">
                <p14:modId xmlns:p14="http://schemas.microsoft.com/office/powerpoint/2010/main" val="2115709206"/>
              </p:ext>
            </p:extLst>
          </p:nvPr>
        </p:nvGraphicFramePr>
        <p:xfrm>
          <a:off x="2940626" y="1357172"/>
          <a:ext cx="4814455" cy="2194444"/>
        </p:xfrm>
        <a:graphic>
          <a:graphicData uri="http://schemas.openxmlformats.org/drawingml/2006/table">
            <a:tbl>
              <a:tblPr firstRow="1" bandRow="1">
                <a:tableStyleId>{5C22544A-7EE6-4342-B048-85BDC9FD1C3A}</a:tableStyleId>
              </a:tblPr>
              <a:tblGrid>
                <a:gridCol w="976846">
                  <a:extLst>
                    <a:ext uri="{9D8B030D-6E8A-4147-A177-3AD203B41FA5}">
                      <a16:colId xmlns:a16="http://schemas.microsoft.com/office/drawing/2014/main" val="3596247870"/>
                    </a:ext>
                  </a:extLst>
                </a:gridCol>
                <a:gridCol w="3837609">
                  <a:extLst>
                    <a:ext uri="{9D8B030D-6E8A-4147-A177-3AD203B41FA5}">
                      <a16:colId xmlns:a16="http://schemas.microsoft.com/office/drawing/2014/main" val="901230650"/>
                    </a:ext>
                  </a:extLst>
                </a:gridCol>
              </a:tblGrid>
              <a:tr h="249439">
                <a:tc>
                  <a:txBody>
                    <a:bodyPr/>
                    <a:lstStyle/>
                    <a:p>
                      <a:pPr algn="l"/>
                      <a:r>
                        <a:rPr lang="en-US" sz="900" b="1">
                          <a:solidFill>
                            <a:schemeClr val="tx1"/>
                          </a:solidFill>
                        </a:rPr>
                        <a:t>FY2003</a:t>
                      </a: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solidFill>
                            <a:schemeClr val="tx1"/>
                          </a:solidFill>
                        </a:rPr>
                        <a:t>Addition of ICESAT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6693905"/>
                  </a:ext>
                </a:extLst>
              </a:tr>
              <a:tr h="249439">
                <a:tc>
                  <a:txBody>
                    <a:bodyPr/>
                    <a:lstStyle/>
                    <a:p>
                      <a:pPr algn="l"/>
                      <a:r>
                        <a:rPr lang="en-US" sz="900" b="1"/>
                        <a:t>FY2008-FY2009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Deletion of  MODIS Collection 4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3999348"/>
                  </a:ext>
                </a:extLst>
              </a:tr>
              <a:tr h="249439">
                <a:tc>
                  <a:txBody>
                    <a:bodyPr/>
                    <a:lstStyle/>
                    <a:p>
                      <a:pPr algn="l"/>
                      <a:r>
                        <a:rPr lang="en-US" sz="900" b="1"/>
                        <a:t>FY2013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Addition of AQUARIUS and ICEBRIDGE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5040612"/>
                  </a:ext>
                </a:extLst>
              </a:tr>
              <a:tr h="399102">
                <a:tc>
                  <a:txBody>
                    <a:bodyPr/>
                    <a:lstStyle/>
                    <a:p>
                      <a:pPr algn="l"/>
                      <a:r>
                        <a:rPr lang="en-US" sz="900" b="1"/>
                        <a:t>FY2014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Deletion of over 10 million files (2 PB) of data by ASF as part of their consolidation and transition of data to new media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44960596"/>
                  </a:ext>
                </a:extLst>
              </a:tr>
              <a:tr h="249439">
                <a:tc>
                  <a:txBody>
                    <a:bodyPr/>
                    <a:lstStyle/>
                    <a:p>
                      <a:pPr algn="l"/>
                      <a:r>
                        <a:rPr lang="en-US" sz="900" b="1"/>
                        <a:t>FY2015-FY2019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Reprocessing  Collection 6 &amp; 6.1 MODIS Terra and Aqua data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4270138"/>
                  </a:ext>
                </a:extLst>
              </a:tr>
              <a:tr h="249439">
                <a:tc>
                  <a:txBody>
                    <a:bodyPr/>
                    <a:lstStyle/>
                    <a:p>
                      <a:pPr algn="l"/>
                      <a:r>
                        <a:rPr lang="en-US" sz="900" b="1"/>
                        <a:t>FY2016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Addition of SNPP, GPM and ALOS PALSAR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298278"/>
                  </a:ext>
                </a:extLst>
              </a:tr>
              <a:tr h="249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t>FY2017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t>Addition of OB.DAAC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6696422"/>
                  </a:ext>
                </a:extLst>
              </a:tr>
              <a:tr h="298708">
                <a:tc>
                  <a:txBody>
                    <a:bodyPr/>
                    <a:lstStyle/>
                    <a:p>
                      <a:pPr algn="l"/>
                      <a:r>
                        <a:rPr lang="en-US" sz="900" b="1"/>
                        <a:t>FY2018-2019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a:t>Addition of SENTINEL 1A/1B and JPSS-1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8123425"/>
                  </a:ext>
                </a:extLst>
              </a:tr>
            </a:tbl>
          </a:graphicData>
        </a:graphic>
      </p:graphicFrame>
    </p:spTree>
    <p:extLst>
      <p:ext uri="{BB962C8B-B14F-4D97-AF65-F5344CB8AC3E}">
        <p14:creationId xmlns:p14="http://schemas.microsoft.com/office/powerpoint/2010/main" val="338222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31"/>
          <p:cNvSpPr txBox="1">
            <a:spLocks noGrp="1"/>
          </p:cNvSpPr>
          <p:nvPr>
            <p:ph type="title"/>
          </p:nvPr>
        </p:nvSpPr>
        <p:spPr>
          <a:xfrm>
            <a:off x="132080" y="274637"/>
            <a:ext cx="11968479" cy="1143000"/>
          </a:xfrm>
          <a:prstGeom prst="rect">
            <a:avLst/>
          </a:prstGeom>
          <a:noFill/>
          <a:ln>
            <a:noFill/>
          </a:ln>
        </p:spPr>
        <p:txBody>
          <a:bodyPr spcFirstLastPara="1" vert="horz" wrap="square" lIns="91433" tIns="45700" rIns="91433" bIns="45700" rtlCol="0" anchor="ctr" anchorCtr="0">
            <a:noAutofit/>
          </a:bodyPr>
          <a:lstStyle/>
          <a:p>
            <a:pPr algn="ctr">
              <a:spcBef>
                <a:spcPts val="0"/>
              </a:spcBef>
              <a:buClr>
                <a:schemeClr val="accent2"/>
              </a:buClr>
              <a:buSzPts val="2400"/>
            </a:pPr>
            <a:r>
              <a:rPr lang="en" sz="3200" b="1">
                <a:ea typeface="Arial"/>
                <a:cs typeface="Arial"/>
                <a:sym typeface="Arial"/>
              </a:rPr>
              <a:t>Earth Observing System Data and Information System  </a:t>
            </a:r>
            <a:br>
              <a:rPr lang="en" sz="3200" b="1">
                <a:ea typeface="Arial"/>
                <a:cs typeface="Arial"/>
                <a:sym typeface="Arial"/>
              </a:rPr>
            </a:br>
            <a:r>
              <a:rPr lang="en" sz="3200" b="1">
                <a:ea typeface="Arial"/>
                <a:cs typeface="Arial"/>
                <a:sym typeface="Arial"/>
              </a:rPr>
              <a:t>-EOSDIS- </a:t>
            </a:r>
            <a:endParaRPr sz="3200"/>
          </a:p>
        </p:txBody>
      </p:sp>
      <p:sp>
        <p:nvSpPr>
          <p:cNvPr id="684" name="Google Shape;684;p31"/>
          <p:cNvSpPr txBox="1">
            <a:spLocks noGrp="1"/>
          </p:cNvSpPr>
          <p:nvPr>
            <p:ph type="dt" sz="half" idx="10"/>
          </p:nvPr>
        </p:nvSpPr>
        <p:spPr>
          <a:xfrm>
            <a:off x="8891370" y="6356351"/>
            <a:ext cx="1300743" cy="365125"/>
          </a:xfrm>
          <a:prstGeom prst="rect">
            <a:avLst/>
          </a:prstGeom>
          <a:noFill/>
          <a:ln>
            <a:noFill/>
          </a:ln>
        </p:spPr>
        <p:txBody>
          <a:bodyPr spcFirstLastPara="1" vert="horz" wrap="square" lIns="91433" tIns="45700" rIns="91433" bIns="45700" rtlCol="0" anchor="ctr" anchorCtr="0">
            <a:noAutofit/>
          </a:bodyPr>
          <a:lstStyle/>
          <a:p>
            <a:r>
              <a:rPr lang="en"/>
              <a:t>9/13/2019</a:t>
            </a:r>
            <a:endParaRPr/>
          </a:p>
        </p:txBody>
      </p:sp>
      <p:sp>
        <p:nvSpPr>
          <p:cNvPr id="685" name="Google Shape;685;p31"/>
          <p:cNvSpPr txBox="1">
            <a:spLocks noGrp="1"/>
          </p:cNvSpPr>
          <p:nvPr>
            <p:ph type="sldNum" sz="quarter" idx="12"/>
          </p:nvPr>
        </p:nvSpPr>
        <p:spPr>
          <a:xfrm>
            <a:off x="10572008" y="6356351"/>
            <a:ext cx="1010392" cy="365125"/>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10</a:t>
            </a:fld>
            <a:endParaRPr/>
          </a:p>
        </p:txBody>
      </p:sp>
      <p:sp>
        <p:nvSpPr>
          <p:cNvPr id="686" name="Google Shape;686;p31"/>
          <p:cNvSpPr txBox="1"/>
          <p:nvPr/>
        </p:nvSpPr>
        <p:spPr>
          <a:xfrm>
            <a:off x="6900449" y="3137602"/>
            <a:ext cx="2016043" cy="521533"/>
          </a:xfrm>
          <a:prstGeom prst="rect">
            <a:avLst/>
          </a:prstGeom>
          <a:noFill/>
          <a:ln>
            <a:noFill/>
          </a:ln>
        </p:spPr>
        <p:txBody>
          <a:bodyPr spcFirstLastPara="1" wrap="square" lIns="68767" tIns="68767" rIns="68767" bIns="68767" anchor="t" anchorCtr="0">
            <a:noAutofit/>
          </a:bodyPr>
          <a:lstStyle/>
          <a:p>
            <a:pPr algn="ctr"/>
            <a:r>
              <a:rPr lang="en" sz="2267">
                <a:solidFill>
                  <a:schemeClr val="dk1"/>
                </a:solidFill>
                <a:latin typeface="Dosis Medium"/>
                <a:ea typeface="Dosis Medium"/>
                <a:cs typeface="Dosis Medium"/>
                <a:sym typeface="Dosis Medium"/>
              </a:rPr>
              <a:t>EOSDIS</a:t>
            </a:r>
            <a:endParaRPr sz="1467"/>
          </a:p>
        </p:txBody>
      </p:sp>
      <p:cxnSp>
        <p:nvCxnSpPr>
          <p:cNvPr id="687" name="Google Shape;687;p31"/>
          <p:cNvCxnSpPr/>
          <p:nvPr/>
        </p:nvCxnSpPr>
        <p:spPr>
          <a:xfrm rot="10800000" flipH="1">
            <a:off x="8483173" y="2159567"/>
            <a:ext cx="862033" cy="405519"/>
          </a:xfrm>
          <a:prstGeom prst="straightConnector1">
            <a:avLst/>
          </a:prstGeom>
          <a:noFill/>
          <a:ln w="28575" cap="flat" cmpd="sng">
            <a:solidFill>
              <a:srgbClr val="666666"/>
            </a:solidFill>
            <a:prstDash val="solid"/>
            <a:round/>
            <a:headEnd type="none" w="sm" len="sm"/>
            <a:tailEnd type="triangle" w="med" len="med"/>
          </a:ln>
        </p:spPr>
      </p:cxnSp>
      <p:cxnSp>
        <p:nvCxnSpPr>
          <p:cNvPr id="688" name="Google Shape;688;p31"/>
          <p:cNvCxnSpPr/>
          <p:nvPr/>
        </p:nvCxnSpPr>
        <p:spPr>
          <a:xfrm>
            <a:off x="8377527" y="2346719"/>
            <a:ext cx="967677" cy="318639"/>
          </a:xfrm>
          <a:prstGeom prst="straightConnector1">
            <a:avLst/>
          </a:prstGeom>
          <a:noFill/>
          <a:ln w="28575" cap="flat" cmpd="sng">
            <a:solidFill>
              <a:srgbClr val="666666"/>
            </a:solidFill>
            <a:prstDash val="solid"/>
            <a:round/>
            <a:headEnd type="none" w="sm" len="sm"/>
            <a:tailEnd type="triangle" w="med" len="med"/>
          </a:ln>
        </p:spPr>
      </p:cxnSp>
      <p:cxnSp>
        <p:nvCxnSpPr>
          <p:cNvPr id="689" name="Google Shape;689;p31"/>
          <p:cNvCxnSpPr/>
          <p:nvPr/>
        </p:nvCxnSpPr>
        <p:spPr>
          <a:xfrm>
            <a:off x="8666552" y="2375542"/>
            <a:ext cx="660465" cy="796311"/>
          </a:xfrm>
          <a:prstGeom prst="straightConnector1">
            <a:avLst/>
          </a:prstGeom>
          <a:noFill/>
          <a:ln w="28575" cap="flat" cmpd="sng">
            <a:solidFill>
              <a:srgbClr val="666666"/>
            </a:solidFill>
            <a:prstDash val="solid"/>
            <a:round/>
            <a:headEnd type="none" w="sm" len="sm"/>
            <a:tailEnd type="triangle" w="med" len="med"/>
          </a:ln>
        </p:spPr>
      </p:cxnSp>
      <p:cxnSp>
        <p:nvCxnSpPr>
          <p:cNvPr id="690" name="Google Shape;690;p31"/>
          <p:cNvCxnSpPr/>
          <p:nvPr/>
        </p:nvCxnSpPr>
        <p:spPr>
          <a:xfrm>
            <a:off x="8687271" y="2613737"/>
            <a:ext cx="593901" cy="1023201"/>
          </a:xfrm>
          <a:prstGeom prst="straightConnector1">
            <a:avLst/>
          </a:prstGeom>
          <a:noFill/>
          <a:ln w="28575" cap="flat" cmpd="sng">
            <a:solidFill>
              <a:srgbClr val="666666"/>
            </a:solidFill>
            <a:prstDash val="solid"/>
            <a:round/>
            <a:headEnd type="none" w="sm" len="sm"/>
            <a:tailEnd type="triangle" w="med" len="med"/>
          </a:ln>
        </p:spPr>
      </p:cxnSp>
      <p:sp>
        <p:nvSpPr>
          <p:cNvPr id="691" name="Google Shape;691;p31"/>
          <p:cNvSpPr/>
          <p:nvPr/>
        </p:nvSpPr>
        <p:spPr>
          <a:xfrm>
            <a:off x="6723310" y="1417637"/>
            <a:ext cx="2208737" cy="4139202"/>
          </a:xfrm>
          <a:prstGeom prst="rect">
            <a:avLst/>
          </a:prstGeom>
          <a:solidFill>
            <a:srgbClr val="FFC000"/>
          </a:solidFill>
          <a:ln>
            <a:noFill/>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692" name="Google Shape;692;p31"/>
          <p:cNvSpPr/>
          <p:nvPr/>
        </p:nvSpPr>
        <p:spPr>
          <a:xfrm>
            <a:off x="4822557" y="4373447"/>
            <a:ext cx="1858251" cy="1151626"/>
          </a:xfrm>
          <a:prstGeom prst="rect">
            <a:avLst/>
          </a:prstGeom>
          <a:solidFill>
            <a:srgbClr val="A6A6A6"/>
          </a:solidFill>
          <a:ln>
            <a:noFill/>
          </a:ln>
        </p:spPr>
        <p:txBody>
          <a:bodyPr spcFirstLastPara="1" wrap="square" lIns="45700" tIns="45700" rIns="45700" bIns="45700" anchor="t" anchorCtr="0">
            <a:noAutofit/>
          </a:bodyPr>
          <a:lstStyle/>
          <a:p>
            <a:pPr algn="ctr"/>
            <a:endParaRPr sz="1867">
              <a:solidFill>
                <a:schemeClr val="dk1"/>
              </a:solidFill>
              <a:latin typeface="Libre Franklin"/>
              <a:ea typeface="Libre Franklin"/>
              <a:cs typeface="Libre Franklin"/>
              <a:sym typeface="Libre Franklin"/>
            </a:endParaRPr>
          </a:p>
        </p:txBody>
      </p:sp>
      <p:sp>
        <p:nvSpPr>
          <p:cNvPr id="693" name="Google Shape;693;p31"/>
          <p:cNvSpPr/>
          <p:nvPr/>
        </p:nvSpPr>
        <p:spPr>
          <a:xfrm>
            <a:off x="9345208" y="2451570"/>
            <a:ext cx="2016041" cy="372623"/>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694" name="Google Shape;694;p31"/>
          <p:cNvSpPr txBox="1"/>
          <p:nvPr/>
        </p:nvSpPr>
        <p:spPr>
          <a:xfrm>
            <a:off x="9363396" y="2453791"/>
            <a:ext cx="1979661" cy="368180"/>
          </a:xfrm>
          <a:prstGeom prst="rect">
            <a:avLst/>
          </a:prstGeom>
          <a:noFill/>
          <a:ln>
            <a:noFill/>
          </a:ln>
        </p:spPr>
        <p:txBody>
          <a:bodyPr spcFirstLastPara="1" wrap="square" lIns="34367" tIns="34367" rIns="34367" bIns="34367" anchor="ctr" anchorCtr="0">
            <a:noAutofit/>
          </a:bodyPr>
          <a:lstStyle/>
          <a:p>
            <a:pPr algn="ctr"/>
            <a:r>
              <a:rPr lang="en" sz="1867">
                <a:solidFill>
                  <a:srgbClr val="FFFFFF"/>
                </a:solidFill>
                <a:latin typeface="Dosis Medium"/>
                <a:ea typeface="Dosis Medium"/>
                <a:cs typeface="Dosis Medium"/>
                <a:sym typeface="Dosis Medium"/>
              </a:rPr>
              <a:t>Applications</a:t>
            </a:r>
            <a:endParaRPr sz="1467"/>
          </a:p>
        </p:txBody>
      </p:sp>
      <p:cxnSp>
        <p:nvCxnSpPr>
          <p:cNvPr id="695" name="Google Shape;695;p31"/>
          <p:cNvCxnSpPr/>
          <p:nvPr/>
        </p:nvCxnSpPr>
        <p:spPr>
          <a:xfrm>
            <a:off x="3375814" y="2758299"/>
            <a:ext cx="326229" cy="3"/>
          </a:xfrm>
          <a:prstGeom prst="straightConnector1">
            <a:avLst/>
          </a:prstGeom>
          <a:noFill/>
          <a:ln w="12700" cap="flat" cmpd="sng">
            <a:solidFill>
              <a:srgbClr val="FFFFFF"/>
            </a:solidFill>
            <a:prstDash val="solid"/>
            <a:round/>
            <a:headEnd type="triangle" w="med" len="med"/>
            <a:tailEnd type="triangle" w="med" len="med"/>
          </a:ln>
        </p:spPr>
      </p:cxnSp>
      <p:cxnSp>
        <p:nvCxnSpPr>
          <p:cNvPr id="696" name="Google Shape;696;p31"/>
          <p:cNvCxnSpPr/>
          <p:nvPr/>
        </p:nvCxnSpPr>
        <p:spPr>
          <a:xfrm rot="10800000" flipH="1">
            <a:off x="4111164" y="2925345"/>
            <a:ext cx="1" cy="246511"/>
          </a:xfrm>
          <a:prstGeom prst="straightConnector1">
            <a:avLst/>
          </a:prstGeom>
          <a:noFill/>
          <a:ln w="12700" cap="flat" cmpd="sng">
            <a:solidFill>
              <a:srgbClr val="FFFFFF"/>
            </a:solidFill>
            <a:prstDash val="solid"/>
            <a:round/>
            <a:headEnd type="triangle" w="med" len="med"/>
            <a:tailEnd type="triangle" w="med" len="med"/>
          </a:ln>
        </p:spPr>
      </p:cxnSp>
      <p:sp>
        <p:nvSpPr>
          <p:cNvPr id="697" name="Google Shape;697;p31"/>
          <p:cNvSpPr/>
          <p:nvPr/>
        </p:nvSpPr>
        <p:spPr>
          <a:xfrm>
            <a:off x="4996223" y="4492561"/>
            <a:ext cx="1490287" cy="930476"/>
          </a:xfrm>
          <a:prstGeom prst="roundRect">
            <a:avLst>
              <a:gd name="adj" fmla="val 16667"/>
            </a:avLst>
          </a:prstGeom>
          <a:solidFill>
            <a:schemeClr val="accent1">
              <a:lumMod val="60000"/>
              <a:lumOff val="40000"/>
            </a:schemeClr>
          </a:solidFill>
          <a:ln w="9525" cap="flat" cmpd="sng">
            <a:solidFill>
              <a:srgbClr val="666666"/>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698" name="Google Shape;698;p31"/>
          <p:cNvSpPr txBox="1"/>
          <p:nvPr/>
        </p:nvSpPr>
        <p:spPr>
          <a:xfrm>
            <a:off x="5041643" y="4589579"/>
            <a:ext cx="1399443" cy="736437"/>
          </a:xfrm>
          <a:prstGeom prst="rect">
            <a:avLst/>
          </a:prstGeom>
          <a:noFill/>
          <a:ln>
            <a:noFill/>
          </a:ln>
        </p:spPr>
        <p:txBody>
          <a:bodyPr spcFirstLastPara="1" wrap="square" lIns="68767" tIns="68767" rIns="68767" bIns="68767" anchor="ctr" anchorCtr="0">
            <a:noAutofit/>
          </a:bodyPr>
          <a:lstStyle/>
          <a:p>
            <a:pPr algn="ctr"/>
            <a:r>
              <a:rPr lang="en" sz="1867">
                <a:solidFill>
                  <a:schemeClr val="dk1"/>
                </a:solidFill>
                <a:latin typeface="Dosis SemiBold"/>
                <a:ea typeface="Dosis SemiBold"/>
                <a:cs typeface="Dosis SemiBold"/>
                <a:sym typeface="Dosis SemiBold"/>
              </a:rPr>
              <a:t>capture and clean</a:t>
            </a:r>
            <a:endParaRPr sz="1467"/>
          </a:p>
        </p:txBody>
      </p:sp>
      <p:cxnSp>
        <p:nvCxnSpPr>
          <p:cNvPr id="699" name="Google Shape;699;p31"/>
          <p:cNvCxnSpPr/>
          <p:nvPr/>
        </p:nvCxnSpPr>
        <p:spPr>
          <a:xfrm>
            <a:off x="5682496" y="3418923"/>
            <a:ext cx="1314603" cy="738995"/>
          </a:xfrm>
          <a:prstGeom prst="straightConnector1">
            <a:avLst/>
          </a:prstGeom>
          <a:noFill/>
          <a:ln w="28575" cap="flat" cmpd="sng">
            <a:solidFill>
              <a:srgbClr val="666666"/>
            </a:solidFill>
            <a:prstDash val="solid"/>
            <a:round/>
            <a:headEnd type="none" w="sm" len="sm"/>
            <a:tailEnd type="triangle" w="med" len="med"/>
          </a:ln>
        </p:spPr>
      </p:cxnSp>
      <p:cxnSp>
        <p:nvCxnSpPr>
          <p:cNvPr id="700" name="Google Shape;700;p31"/>
          <p:cNvCxnSpPr/>
          <p:nvPr/>
        </p:nvCxnSpPr>
        <p:spPr>
          <a:xfrm>
            <a:off x="2565047" y="2230669"/>
            <a:ext cx="594972" cy="1966456"/>
          </a:xfrm>
          <a:prstGeom prst="straightConnector1">
            <a:avLst/>
          </a:prstGeom>
          <a:noFill/>
          <a:ln w="28575" cap="flat" cmpd="sng">
            <a:solidFill>
              <a:srgbClr val="666666"/>
            </a:solidFill>
            <a:prstDash val="solid"/>
            <a:round/>
            <a:headEnd type="none" w="sm" len="sm"/>
            <a:tailEnd type="triangle" w="med" len="med"/>
          </a:ln>
        </p:spPr>
      </p:cxnSp>
      <p:sp>
        <p:nvSpPr>
          <p:cNvPr id="701" name="Google Shape;701;p31"/>
          <p:cNvSpPr/>
          <p:nvPr/>
        </p:nvSpPr>
        <p:spPr>
          <a:xfrm>
            <a:off x="2071011" y="2906784"/>
            <a:ext cx="1533695" cy="611105"/>
          </a:xfrm>
          <a:prstGeom prst="rect">
            <a:avLst/>
          </a:prstGeom>
          <a:solidFill>
            <a:schemeClr val="accent1">
              <a:lumMod val="50000"/>
            </a:schemeClr>
          </a:solidFill>
          <a:ln w="9525" cap="flat" cmpd="sng">
            <a:solidFill>
              <a:srgbClr val="FFFFFF"/>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02" name="Google Shape;702;p31"/>
          <p:cNvSpPr txBox="1"/>
          <p:nvPr/>
        </p:nvSpPr>
        <p:spPr>
          <a:xfrm>
            <a:off x="2071011" y="3048391"/>
            <a:ext cx="1533695" cy="327887"/>
          </a:xfrm>
          <a:prstGeom prst="rect">
            <a:avLst/>
          </a:prstGeom>
          <a:noFill/>
          <a:ln>
            <a:noFill/>
          </a:ln>
        </p:spPr>
        <p:txBody>
          <a:bodyPr spcFirstLastPara="1" wrap="square" lIns="34367" tIns="34367" rIns="34367" bIns="34367" anchor="ctr" anchorCtr="0">
            <a:noAutofit/>
          </a:bodyPr>
          <a:lstStyle/>
          <a:p>
            <a:pPr algn="ctr"/>
            <a:r>
              <a:rPr lang="en" sz="1467" b="1">
                <a:solidFill>
                  <a:srgbClr val="FFFFFF"/>
                </a:solidFill>
                <a:latin typeface="Dosis"/>
                <a:ea typeface="Dosis"/>
                <a:cs typeface="Dosis"/>
                <a:sym typeface="Dosis"/>
              </a:rPr>
              <a:t>data downlink</a:t>
            </a:r>
            <a:endParaRPr sz="1467"/>
          </a:p>
        </p:txBody>
      </p:sp>
      <p:sp>
        <p:nvSpPr>
          <p:cNvPr id="704" name="Google Shape;704;p31"/>
          <p:cNvSpPr/>
          <p:nvPr/>
        </p:nvSpPr>
        <p:spPr>
          <a:xfrm>
            <a:off x="7038535" y="3859415"/>
            <a:ext cx="1448847" cy="438543"/>
          </a:xfrm>
          <a:prstGeom prst="rect">
            <a:avLst/>
          </a:prstGeom>
          <a:solidFill>
            <a:srgbClr val="FFFF00"/>
          </a:solidFill>
          <a:ln>
            <a:noFill/>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05" name="Google Shape;705;p31"/>
          <p:cNvSpPr txBox="1"/>
          <p:nvPr/>
        </p:nvSpPr>
        <p:spPr>
          <a:xfrm>
            <a:off x="7005454" y="3840165"/>
            <a:ext cx="1448847" cy="451019"/>
          </a:xfrm>
          <a:prstGeom prst="rect">
            <a:avLst/>
          </a:prstGeom>
          <a:noFill/>
          <a:ln w="9525" cap="flat" cmpd="sng">
            <a:solidFill>
              <a:srgbClr val="808080"/>
            </a:solidFill>
            <a:prstDash val="solid"/>
            <a:round/>
            <a:headEnd type="none" w="sm" len="sm"/>
            <a:tailEnd type="none" w="sm" len="sm"/>
          </a:ln>
        </p:spPr>
        <p:txBody>
          <a:bodyPr spcFirstLastPara="1" wrap="square" lIns="68767" tIns="68767" rIns="68767" bIns="68767" anchor="ctr" anchorCtr="0">
            <a:noAutofit/>
          </a:bodyPr>
          <a:lstStyle/>
          <a:p>
            <a:pPr algn="ctr"/>
            <a:r>
              <a:rPr lang="en" sz="1867">
                <a:solidFill>
                  <a:schemeClr val="dk1"/>
                </a:solidFill>
                <a:latin typeface="Dosis Medium"/>
                <a:ea typeface="Dosis Medium"/>
                <a:cs typeface="Dosis Medium"/>
                <a:sym typeface="Dosis Medium"/>
              </a:rPr>
              <a:t>archive</a:t>
            </a:r>
            <a:endParaRPr sz="1467"/>
          </a:p>
        </p:txBody>
      </p:sp>
      <p:sp>
        <p:nvSpPr>
          <p:cNvPr id="706" name="Google Shape;706;p31"/>
          <p:cNvSpPr/>
          <p:nvPr/>
        </p:nvSpPr>
        <p:spPr>
          <a:xfrm>
            <a:off x="7004455" y="4697924"/>
            <a:ext cx="1490284" cy="424423"/>
          </a:xfrm>
          <a:prstGeom prst="roundRect">
            <a:avLst>
              <a:gd name="adj" fmla="val 16667"/>
            </a:avLst>
          </a:prstGeom>
          <a:solidFill>
            <a:srgbClr val="EFEFEF"/>
          </a:solidFill>
          <a:ln w="9525" cap="flat" cmpd="sng">
            <a:solidFill>
              <a:srgbClr val="666666"/>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07" name="Google Shape;707;p31"/>
          <p:cNvSpPr txBox="1"/>
          <p:nvPr/>
        </p:nvSpPr>
        <p:spPr>
          <a:xfrm>
            <a:off x="7005454" y="4676533"/>
            <a:ext cx="1448847" cy="440945"/>
          </a:xfrm>
          <a:prstGeom prst="rect">
            <a:avLst/>
          </a:prstGeom>
          <a:noFill/>
          <a:ln>
            <a:noFill/>
          </a:ln>
        </p:spPr>
        <p:txBody>
          <a:bodyPr spcFirstLastPara="1" wrap="square" lIns="68767" tIns="68767" rIns="68767" bIns="68767" anchor="ctr" anchorCtr="0">
            <a:noAutofit/>
          </a:bodyPr>
          <a:lstStyle/>
          <a:p>
            <a:pPr algn="ctr"/>
            <a:r>
              <a:rPr lang="en" sz="1867">
                <a:solidFill>
                  <a:schemeClr val="dk1"/>
                </a:solidFill>
                <a:latin typeface="Dosis Medium"/>
                <a:ea typeface="Dosis Medium"/>
                <a:cs typeface="Dosis Medium"/>
                <a:sym typeface="Dosis Medium"/>
              </a:rPr>
              <a:t>process</a:t>
            </a:r>
            <a:endParaRPr sz="1467"/>
          </a:p>
        </p:txBody>
      </p:sp>
      <p:sp>
        <p:nvSpPr>
          <p:cNvPr id="710" name="Google Shape;710;p31"/>
          <p:cNvSpPr txBox="1"/>
          <p:nvPr/>
        </p:nvSpPr>
        <p:spPr>
          <a:xfrm>
            <a:off x="6968981" y="3034032"/>
            <a:ext cx="1521792" cy="451019"/>
          </a:xfrm>
          <a:prstGeom prst="rect">
            <a:avLst/>
          </a:prstGeom>
          <a:solidFill>
            <a:srgbClr val="FFFF00"/>
          </a:solidFill>
          <a:ln w="9525" cap="flat" cmpd="sng">
            <a:solidFill>
              <a:srgbClr val="808080"/>
            </a:solidFill>
            <a:prstDash val="solid"/>
            <a:round/>
            <a:headEnd type="none" w="sm" len="sm"/>
            <a:tailEnd type="none" w="sm" len="sm"/>
          </a:ln>
        </p:spPr>
        <p:txBody>
          <a:bodyPr spcFirstLastPara="1" wrap="square" lIns="68767" tIns="68767" rIns="68767" bIns="68767" anchor="ctr" anchorCtr="0">
            <a:noAutofit/>
          </a:bodyPr>
          <a:lstStyle/>
          <a:p>
            <a:pPr algn="ctr"/>
            <a:r>
              <a:rPr lang="en" sz="1867">
                <a:solidFill>
                  <a:schemeClr val="dk1"/>
                </a:solidFill>
                <a:latin typeface="Dosis Medium"/>
                <a:ea typeface="Dosis Medium"/>
                <a:cs typeface="Dosis Medium"/>
                <a:sym typeface="Dosis Medium"/>
              </a:rPr>
              <a:t>subset</a:t>
            </a:r>
            <a:endParaRPr sz="1467"/>
          </a:p>
        </p:txBody>
      </p:sp>
      <p:cxnSp>
        <p:nvCxnSpPr>
          <p:cNvPr id="711" name="Google Shape;711;p31"/>
          <p:cNvCxnSpPr/>
          <p:nvPr/>
        </p:nvCxnSpPr>
        <p:spPr>
          <a:xfrm>
            <a:off x="6499322" y="4957795"/>
            <a:ext cx="498773" cy="3"/>
          </a:xfrm>
          <a:prstGeom prst="straightConnector1">
            <a:avLst/>
          </a:prstGeom>
          <a:noFill/>
          <a:ln w="28575" cap="flat" cmpd="sng">
            <a:solidFill>
              <a:srgbClr val="666666"/>
            </a:solidFill>
            <a:prstDash val="solid"/>
            <a:round/>
            <a:headEnd type="none" w="sm" len="sm"/>
            <a:tailEnd type="triangle" w="med" len="med"/>
          </a:ln>
        </p:spPr>
      </p:cxnSp>
      <p:cxnSp>
        <p:nvCxnSpPr>
          <p:cNvPr id="712" name="Google Shape;712;p31"/>
          <p:cNvCxnSpPr>
            <a:cxnSpLocks/>
          </p:cNvCxnSpPr>
          <p:nvPr/>
        </p:nvCxnSpPr>
        <p:spPr>
          <a:xfrm rot="10800000">
            <a:off x="7729878" y="4297957"/>
            <a:ext cx="0" cy="401963"/>
          </a:xfrm>
          <a:prstGeom prst="straightConnector1">
            <a:avLst/>
          </a:prstGeom>
          <a:noFill/>
          <a:ln w="28575" cap="flat" cmpd="sng">
            <a:solidFill>
              <a:srgbClr val="666666"/>
            </a:solidFill>
            <a:prstDash val="solid"/>
            <a:round/>
            <a:headEnd type="none" w="sm" len="sm"/>
            <a:tailEnd type="triangle" w="med" len="med"/>
          </a:ln>
        </p:spPr>
      </p:cxnSp>
      <p:sp>
        <p:nvSpPr>
          <p:cNvPr id="715" name="Google Shape;715;p31"/>
          <p:cNvSpPr txBox="1"/>
          <p:nvPr/>
        </p:nvSpPr>
        <p:spPr>
          <a:xfrm>
            <a:off x="6822991" y="2121208"/>
            <a:ext cx="1813772" cy="451019"/>
          </a:xfrm>
          <a:prstGeom prst="rect">
            <a:avLst/>
          </a:prstGeom>
          <a:solidFill>
            <a:srgbClr val="FFFF00"/>
          </a:solidFill>
          <a:ln w="9525" cap="flat" cmpd="sng">
            <a:solidFill>
              <a:srgbClr val="808080"/>
            </a:solidFill>
            <a:prstDash val="solid"/>
            <a:round/>
            <a:headEnd type="none" w="sm" len="sm"/>
            <a:tailEnd type="none" w="sm" len="sm"/>
          </a:ln>
        </p:spPr>
        <p:txBody>
          <a:bodyPr spcFirstLastPara="1" wrap="square" lIns="68767" tIns="68767" rIns="68767" bIns="68767" anchor="ctr" anchorCtr="0">
            <a:noAutofit/>
          </a:bodyPr>
          <a:lstStyle/>
          <a:p>
            <a:pPr algn="ctr"/>
            <a:r>
              <a:rPr lang="en" sz="1867">
                <a:solidFill>
                  <a:schemeClr val="dk1"/>
                </a:solidFill>
                <a:latin typeface="Dosis Medium"/>
                <a:ea typeface="Dosis Medium"/>
                <a:cs typeface="Dosis Medium"/>
                <a:sym typeface="Dosis Medium"/>
              </a:rPr>
              <a:t>distribute</a:t>
            </a:r>
            <a:endParaRPr sz="1467"/>
          </a:p>
        </p:txBody>
      </p:sp>
      <p:cxnSp>
        <p:nvCxnSpPr>
          <p:cNvPr id="716" name="Google Shape;716;p31"/>
          <p:cNvCxnSpPr>
            <a:cxnSpLocks/>
          </p:cNvCxnSpPr>
          <p:nvPr/>
        </p:nvCxnSpPr>
        <p:spPr>
          <a:xfrm rot="10800000">
            <a:off x="7729878" y="3515903"/>
            <a:ext cx="0" cy="309139"/>
          </a:xfrm>
          <a:prstGeom prst="straightConnector1">
            <a:avLst/>
          </a:prstGeom>
          <a:noFill/>
          <a:ln w="28575" cap="flat" cmpd="sng">
            <a:solidFill>
              <a:srgbClr val="666666"/>
            </a:solidFill>
            <a:prstDash val="solid"/>
            <a:round/>
            <a:headEnd type="none" w="sm" len="sm"/>
            <a:tailEnd type="triangle" w="med" len="med"/>
          </a:ln>
        </p:spPr>
      </p:cxnSp>
      <p:cxnSp>
        <p:nvCxnSpPr>
          <p:cNvPr id="717" name="Google Shape;717;p31"/>
          <p:cNvCxnSpPr>
            <a:cxnSpLocks/>
          </p:cNvCxnSpPr>
          <p:nvPr/>
        </p:nvCxnSpPr>
        <p:spPr>
          <a:xfrm flipH="1" flipV="1">
            <a:off x="7727336" y="2572227"/>
            <a:ext cx="5082" cy="445556"/>
          </a:xfrm>
          <a:prstGeom prst="straightConnector1">
            <a:avLst/>
          </a:prstGeom>
          <a:noFill/>
          <a:ln w="28575" cap="flat" cmpd="sng">
            <a:solidFill>
              <a:srgbClr val="666666"/>
            </a:solidFill>
            <a:prstDash val="solid"/>
            <a:round/>
            <a:headEnd type="none" w="sm" len="sm"/>
            <a:tailEnd type="triangle" w="med" len="med"/>
          </a:ln>
        </p:spPr>
      </p:cxnSp>
      <p:sp>
        <p:nvSpPr>
          <p:cNvPr id="718" name="Google Shape;718;p31"/>
          <p:cNvSpPr/>
          <p:nvPr/>
        </p:nvSpPr>
        <p:spPr>
          <a:xfrm>
            <a:off x="9345208" y="1925443"/>
            <a:ext cx="2016041" cy="372624"/>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19" name="Google Shape;719;p31"/>
          <p:cNvSpPr txBox="1"/>
          <p:nvPr/>
        </p:nvSpPr>
        <p:spPr>
          <a:xfrm>
            <a:off x="9363396" y="1927666"/>
            <a:ext cx="1979661" cy="368180"/>
          </a:xfrm>
          <a:prstGeom prst="rect">
            <a:avLst/>
          </a:prstGeom>
          <a:noFill/>
          <a:ln>
            <a:noFill/>
          </a:ln>
        </p:spPr>
        <p:txBody>
          <a:bodyPr spcFirstLastPara="1" wrap="square" lIns="34367" tIns="34367" rIns="34367" bIns="34367" anchor="ctr" anchorCtr="0">
            <a:noAutofit/>
          </a:bodyPr>
          <a:lstStyle/>
          <a:p>
            <a:pPr algn="ctr"/>
            <a:r>
              <a:rPr lang="en" sz="1867">
                <a:solidFill>
                  <a:srgbClr val="FFFFFF"/>
                </a:solidFill>
                <a:latin typeface="Dosis Medium"/>
                <a:ea typeface="Dosis Medium"/>
                <a:cs typeface="Dosis Medium"/>
                <a:sym typeface="Dosis Medium"/>
              </a:rPr>
              <a:t>Research</a:t>
            </a:r>
            <a:endParaRPr sz="1467"/>
          </a:p>
        </p:txBody>
      </p:sp>
      <p:sp>
        <p:nvSpPr>
          <p:cNvPr id="720" name="Google Shape;720;p31"/>
          <p:cNvSpPr/>
          <p:nvPr/>
        </p:nvSpPr>
        <p:spPr>
          <a:xfrm>
            <a:off x="9412988" y="1436368"/>
            <a:ext cx="1719192" cy="424421"/>
          </a:xfrm>
          <a:prstGeom prst="rect">
            <a:avLst/>
          </a:prstGeom>
          <a:solidFill>
            <a:srgbClr val="FFFFFF"/>
          </a:solidFill>
          <a:ln>
            <a:noFill/>
          </a:ln>
        </p:spPr>
        <p:txBody>
          <a:bodyPr spcFirstLastPara="1" wrap="square" lIns="45700" tIns="45700" rIns="45700" bIns="45700" anchor="t" anchorCtr="0">
            <a:noAutofit/>
          </a:bodyPr>
          <a:lstStyle/>
          <a:p>
            <a:pPr algn="ctr"/>
            <a:endParaRPr sz="1867">
              <a:solidFill>
                <a:schemeClr val="dk1"/>
              </a:solidFill>
              <a:latin typeface="Libre Franklin"/>
              <a:ea typeface="Libre Franklin"/>
              <a:cs typeface="Libre Franklin"/>
              <a:sym typeface="Libre Franklin"/>
            </a:endParaRPr>
          </a:p>
        </p:txBody>
      </p:sp>
      <p:sp>
        <p:nvSpPr>
          <p:cNvPr id="721" name="Google Shape;721;p31"/>
          <p:cNvSpPr txBox="1"/>
          <p:nvPr/>
        </p:nvSpPr>
        <p:spPr>
          <a:xfrm>
            <a:off x="9412988" y="1436369"/>
            <a:ext cx="1719192" cy="440945"/>
          </a:xfrm>
          <a:prstGeom prst="rect">
            <a:avLst/>
          </a:prstGeom>
          <a:noFill/>
          <a:ln>
            <a:noFill/>
          </a:ln>
        </p:spPr>
        <p:txBody>
          <a:bodyPr spcFirstLastPara="1" wrap="square" lIns="68767" tIns="68767" rIns="68767" bIns="68767" anchor="t" anchorCtr="0">
            <a:noAutofit/>
          </a:bodyPr>
          <a:lstStyle/>
          <a:p>
            <a:pPr algn="ctr"/>
            <a:r>
              <a:rPr lang="en" sz="1867">
                <a:solidFill>
                  <a:schemeClr val="dk1"/>
                </a:solidFill>
                <a:latin typeface="Dosis Medium"/>
                <a:ea typeface="Dosis Medium"/>
                <a:cs typeface="Dosis Medium"/>
                <a:sym typeface="Dosis Medium"/>
              </a:rPr>
              <a:t>Users</a:t>
            </a:r>
            <a:endParaRPr sz="1467"/>
          </a:p>
        </p:txBody>
      </p:sp>
      <p:cxnSp>
        <p:nvCxnSpPr>
          <p:cNvPr id="722" name="Google Shape;722;p31"/>
          <p:cNvCxnSpPr/>
          <p:nvPr/>
        </p:nvCxnSpPr>
        <p:spPr>
          <a:xfrm>
            <a:off x="6018503" y="2853034"/>
            <a:ext cx="999317" cy="1225655"/>
          </a:xfrm>
          <a:prstGeom prst="straightConnector1">
            <a:avLst/>
          </a:prstGeom>
          <a:noFill/>
          <a:ln w="28575" cap="flat" cmpd="sng">
            <a:solidFill>
              <a:srgbClr val="666666"/>
            </a:solidFill>
            <a:prstDash val="solid"/>
            <a:round/>
            <a:headEnd type="none" w="sm" len="sm"/>
            <a:tailEnd type="triangle" w="med" len="med"/>
          </a:ln>
        </p:spPr>
      </p:cxnSp>
      <p:sp>
        <p:nvSpPr>
          <p:cNvPr id="723" name="Google Shape;723;p31"/>
          <p:cNvSpPr/>
          <p:nvPr/>
        </p:nvSpPr>
        <p:spPr>
          <a:xfrm>
            <a:off x="9345208" y="3496427"/>
            <a:ext cx="2016041" cy="372624"/>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24" name="Google Shape;724;p31"/>
          <p:cNvSpPr txBox="1"/>
          <p:nvPr/>
        </p:nvSpPr>
        <p:spPr>
          <a:xfrm>
            <a:off x="9363396" y="3498649"/>
            <a:ext cx="1979661" cy="368180"/>
          </a:xfrm>
          <a:prstGeom prst="rect">
            <a:avLst/>
          </a:prstGeom>
          <a:noFill/>
          <a:ln>
            <a:noFill/>
          </a:ln>
        </p:spPr>
        <p:txBody>
          <a:bodyPr spcFirstLastPara="1" wrap="square" lIns="34367" tIns="34367" rIns="34367" bIns="34367" anchor="ctr" anchorCtr="0">
            <a:noAutofit/>
          </a:bodyPr>
          <a:lstStyle/>
          <a:p>
            <a:pPr algn="ctr"/>
            <a:r>
              <a:rPr lang="en" sz="1867">
                <a:solidFill>
                  <a:srgbClr val="FFFFFF"/>
                </a:solidFill>
                <a:latin typeface="Dosis Medium"/>
                <a:ea typeface="Dosis Medium"/>
                <a:cs typeface="Dosis Medium"/>
                <a:sym typeface="Dosis Medium"/>
              </a:rPr>
              <a:t>Public</a:t>
            </a:r>
            <a:endParaRPr sz="1467"/>
          </a:p>
        </p:txBody>
      </p:sp>
      <p:pic>
        <p:nvPicPr>
          <p:cNvPr id="725" name="Google Shape;725;p31" descr="Google Shape;5131;p18"/>
          <p:cNvPicPr preferRelativeResize="0"/>
          <p:nvPr/>
        </p:nvPicPr>
        <p:blipFill rotWithShape="1">
          <a:blip r:embed="rId3">
            <a:alphaModFix/>
          </a:blip>
          <a:srcRect/>
          <a:stretch/>
        </p:blipFill>
        <p:spPr>
          <a:xfrm>
            <a:off x="4058997" y="1751717"/>
            <a:ext cx="2287497" cy="1107296"/>
          </a:xfrm>
          <a:prstGeom prst="rect">
            <a:avLst/>
          </a:prstGeom>
          <a:noFill/>
          <a:ln>
            <a:noFill/>
          </a:ln>
          <a:effectLst>
            <a:outerShdw blurRad="50800" dist="38100" dir="2700000" rotWithShape="0">
              <a:srgbClr val="000000">
                <a:alpha val="40000"/>
              </a:srgbClr>
            </a:outerShdw>
          </a:effectLst>
        </p:spPr>
      </p:pic>
      <p:pic>
        <p:nvPicPr>
          <p:cNvPr id="726" name="Google Shape;726;p31" descr="Google Shape;5132;p18"/>
          <p:cNvPicPr preferRelativeResize="0"/>
          <p:nvPr/>
        </p:nvPicPr>
        <p:blipFill rotWithShape="1">
          <a:blip r:embed="rId4">
            <a:alphaModFix/>
          </a:blip>
          <a:srcRect/>
          <a:stretch/>
        </p:blipFill>
        <p:spPr>
          <a:xfrm>
            <a:off x="4082892" y="3131355"/>
            <a:ext cx="1972345" cy="821812"/>
          </a:xfrm>
          <a:prstGeom prst="rect">
            <a:avLst/>
          </a:prstGeom>
          <a:noFill/>
          <a:ln>
            <a:noFill/>
          </a:ln>
          <a:effectLst>
            <a:outerShdw blurRad="50800" dist="38100" dir="2700000" rotWithShape="0">
              <a:srgbClr val="000000">
                <a:alpha val="40000"/>
              </a:srgbClr>
            </a:outerShdw>
          </a:effectLst>
        </p:spPr>
      </p:pic>
      <p:pic>
        <p:nvPicPr>
          <p:cNvPr id="727" name="Google Shape;727;p31" descr="Google Shape;5133;p18"/>
          <p:cNvPicPr preferRelativeResize="0"/>
          <p:nvPr/>
        </p:nvPicPr>
        <p:blipFill rotWithShape="1">
          <a:blip r:embed="rId5">
            <a:alphaModFix/>
          </a:blip>
          <a:srcRect/>
          <a:stretch/>
        </p:blipFill>
        <p:spPr>
          <a:xfrm>
            <a:off x="2164235" y="4236051"/>
            <a:ext cx="2239715" cy="1289021"/>
          </a:xfrm>
          <a:prstGeom prst="rect">
            <a:avLst/>
          </a:prstGeom>
          <a:noFill/>
          <a:ln>
            <a:noFill/>
          </a:ln>
          <a:effectLst>
            <a:outerShdw blurRad="50800" dist="38100" dir="2700000" rotWithShape="0">
              <a:srgbClr val="000000">
                <a:alpha val="40000"/>
              </a:srgbClr>
            </a:outerShdw>
          </a:effectLst>
        </p:spPr>
      </p:pic>
      <p:pic>
        <p:nvPicPr>
          <p:cNvPr id="728" name="Google Shape;728;p31" descr="Google Shape;5134;p18"/>
          <p:cNvPicPr preferRelativeResize="0"/>
          <p:nvPr/>
        </p:nvPicPr>
        <p:blipFill rotWithShape="1">
          <a:blip r:embed="rId6">
            <a:alphaModFix/>
          </a:blip>
          <a:srcRect/>
          <a:stretch/>
        </p:blipFill>
        <p:spPr>
          <a:xfrm>
            <a:off x="1940053" y="1742571"/>
            <a:ext cx="1795608" cy="819575"/>
          </a:xfrm>
          <a:prstGeom prst="rect">
            <a:avLst/>
          </a:prstGeom>
          <a:noFill/>
          <a:ln>
            <a:noFill/>
          </a:ln>
        </p:spPr>
      </p:pic>
      <p:sp>
        <p:nvSpPr>
          <p:cNvPr id="729" name="Google Shape;729;p31"/>
          <p:cNvSpPr/>
          <p:nvPr/>
        </p:nvSpPr>
        <p:spPr>
          <a:xfrm>
            <a:off x="9345208" y="2977695"/>
            <a:ext cx="2016041" cy="372623"/>
          </a:xfrm>
          <a:prstGeom prst="roundRect">
            <a:avLst>
              <a:gd name="adj" fmla="val 16667"/>
            </a:avLst>
          </a:prstGeom>
          <a:solidFill>
            <a:srgbClr val="4B7EC0"/>
          </a:solidFill>
          <a:ln w="9525" cap="flat" cmpd="sng">
            <a:solidFill>
              <a:srgbClr val="FFFFFF"/>
            </a:solidFill>
            <a:prstDash val="solid"/>
            <a:round/>
            <a:headEnd type="none" w="sm" len="sm"/>
            <a:tailEnd type="none" w="sm" len="sm"/>
          </a:ln>
        </p:spPr>
        <p:txBody>
          <a:bodyPr spcFirstLastPara="1" wrap="square" lIns="45700" tIns="45700" rIns="45700" bIns="45700" anchor="ctr" anchorCtr="0">
            <a:noAutofit/>
          </a:bodyPr>
          <a:lstStyle/>
          <a:p>
            <a:pPr algn="ctr"/>
            <a:endParaRPr sz="1867">
              <a:solidFill>
                <a:schemeClr val="dk1"/>
              </a:solidFill>
              <a:latin typeface="Libre Franklin"/>
              <a:ea typeface="Libre Franklin"/>
              <a:cs typeface="Libre Franklin"/>
              <a:sym typeface="Libre Franklin"/>
            </a:endParaRPr>
          </a:p>
        </p:txBody>
      </p:sp>
      <p:sp>
        <p:nvSpPr>
          <p:cNvPr id="730" name="Google Shape;730;p31"/>
          <p:cNvSpPr txBox="1"/>
          <p:nvPr/>
        </p:nvSpPr>
        <p:spPr>
          <a:xfrm>
            <a:off x="9363396" y="2979915"/>
            <a:ext cx="1979661" cy="368180"/>
          </a:xfrm>
          <a:prstGeom prst="rect">
            <a:avLst/>
          </a:prstGeom>
          <a:noFill/>
          <a:ln>
            <a:noFill/>
          </a:ln>
        </p:spPr>
        <p:txBody>
          <a:bodyPr spcFirstLastPara="1" wrap="square" lIns="34367" tIns="34367" rIns="34367" bIns="34367" anchor="ctr" anchorCtr="0">
            <a:noAutofit/>
          </a:bodyPr>
          <a:lstStyle/>
          <a:p>
            <a:pPr algn="ctr"/>
            <a:r>
              <a:rPr lang="en" sz="1867">
                <a:solidFill>
                  <a:srgbClr val="FFFFFF"/>
                </a:solidFill>
                <a:latin typeface="Dosis Medium"/>
                <a:ea typeface="Dosis Medium"/>
                <a:cs typeface="Dosis Medium"/>
                <a:sym typeface="Dosis Medium"/>
              </a:rPr>
              <a:t>Education</a:t>
            </a:r>
            <a:endParaRPr sz="1467"/>
          </a:p>
        </p:txBody>
      </p:sp>
      <p:sp>
        <p:nvSpPr>
          <p:cNvPr id="731" name="Google Shape;731;p31"/>
          <p:cNvSpPr/>
          <p:nvPr/>
        </p:nvSpPr>
        <p:spPr>
          <a:xfrm>
            <a:off x="7232175" y="1569634"/>
            <a:ext cx="270692" cy="299100"/>
          </a:xfrm>
          <a:prstGeom prst="ellipse">
            <a:avLst/>
          </a:prstGeom>
          <a:solidFill>
            <a:srgbClr val="FFFF00"/>
          </a:solidFill>
          <a:ln w="9525" cap="flat" cmpd="sng">
            <a:solidFill>
              <a:srgbClr val="44546A"/>
            </a:solidFill>
            <a:prstDash val="solid"/>
            <a:round/>
            <a:headEnd type="none" w="sm" len="sm"/>
            <a:tailEnd type="none" w="sm" len="sm"/>
          </a:ln>
        </p:spPr>
        <p:txBody>
          <a:bodyPr spcFirstLastPara="1" wrap="square" lIns="45700" tIns="45700" rIns="45700" bIns="45700" anchor="ctr" anchorCtr="0">
            <a:noAutofit/>
          </a:bodyPr>
          <a:lstStyle/>
          <a:p>
            <a:endParaRPr sz="1867">
              <a:solidFill>
                <a:schemeClr val="dk1"/>
              </a:solidFill>
              <a:latin typeface="Libre Franklin"/>
              <a:ea typeface="Libre Franklin"/>
              <a:cs typeface="Libre Franklin"/>
              <a:sym typeface="Libre Franklin"/>
            </a:endParaRPr>
          </a:p>
        </p:txBody>
      </p:sp>
      <p:sp>
        <p:nvSpPr>
          <p:cNvPr id="732" name="Google Shape;732;p31"/>
          <p:cNvSpPr/>
          <p:nvPr/>
        </p:nvSpPr>
        <p:spPr>
          <a:xfrm>
            <a:off x="7872957" y="5193195"/>
            <a:ext cx="270692" cy="299099"/>
          </a:xfrm>
          <a:prstGeom prst="ellipse">
            <a:avLst/>
          </a:prstGeom>
          <a:solidFill>
            <a:srgbClr val="DDDDDD"/>
          </a:solidFill>
          <a:ln w="9525" cap="flat" cmpd="sng">
            <a:solidFill>
              <a:srgbClr val="44546A"/>
            </a:solidFill>
            <a:prstDash val="solid"/>
            <a:round/>
            <a:headEnd type="none" w="sm" len="sm"/>
            <a:tailEnd type="none" w="sm" len="sm"/>
          </a:ln>
        </p:spPr>
        <p:txBody>
          <a:bodyPr spcFirstLastPara="1" wrap="square" lIns="45700" tIns="45700" rIns="45700" bIns="45700" anchor="ctr" anchorCtr="0">
            <a:noAutofit/>
          </a:bodyPr>
          <a:lstStyle/>
          <a:p>
            <a:endParaRPr sz="1867">
              <a:solidFill>
                <a:schemeClr val="dk1"/>
              </a:solidFill>
              <a:latin typeface="Libre Franklin"/>
              <a:ea typeface="Libre Franklin"/>
              <a:cs typeface="Libre Franklin"/>
              <a:sym typeface="Libre Franklin"/>
            </a:endParaRPr>
          </a:p>
        </p:txBody>
      </p:sp>
      <p:sp>
        <p:nvSpPr>
          <p:cNvPr id="733" name="Google Shape;733;p31"/>
          <p:cNvSpPr txBox="1"/>
          <p:nvPr/>
        </p:nvSpPr>
        <p:spPr>
          <a:xfrm>
            <a:off x="7477264" y="1505408"/>
            <a:ext cx="951957" cy="427553"/>
          </a:xfrm>
          <a:prstGeom prst="rect">
            <a:avLst/>
          </a:prstGeom>
          <a:noFill/>
          <a:ln>
            <a:noFill/>
          </a:ln>
        </p:spPr>
        <p:txBody>
          <a:bodyPr spcFirstLastPara="1" wrap="square" lIns="68767" tIns="68767" rIns="68767" bIns="68767" anchor="t" anchorCtr="0">
            <a:noAutofit/>
          </a:bodyPr>
          <a:lstStyle/>
          <a:p>
            <a:r>
              <a:rPr lang="en" sz="1733">
                <a:solidFill>
                  <a:schemeClr val="dk1"/>
                </a:solidFill>
                <a:latin typeface="Dosis Medium"/>
                <a:ea typeface="Dosis Medium"/>
                <a:cs typeface="Dosis Medium"/>
                <a:sym typeface="Dosis Medium"/>
              </a:rPr>
              <a:t>DAACS</a:t>
            </a:r>
            <a:endParaRPr sz="1467"/>
          </a:p>
        </p:txBody>
      </p:sp>
      <p:sp>
        <p:nvSpPr>
          <p:cNvPr id="734" name="Google Shape;734;p31"/>
          <p:cNvSpPr txBox="1"/>
          <p:nvPr/>
        </p:nvSpPr>
        <p:spPr>
          <a:xfrm>
            <a:off x="8186398" y="5151345"/>
            <a:ext cx="664751" cy="427553"/>
          </a:xfrm>
          <a:prstGeom prst="rect">
            <a:avLst/>
          </a:prstGeom>
          <a:noFill/>
          <a:ln>
            <a:noFill/>
          </a:ln>
        </p:spPr>
        <p:txBody>
          <a:bodyPr spcFirstLastPara="1" wrap="square" lIns="68767" tIns="68767" rIns="68767" bIns="68767" anchor="t" anchorCtr="0">
            <a:noAutofit/>
          </a:bodyPr>
          <a:lstStyle/>
          <a:p>
            <a:r>
              <a:rPr lang="en" sz="1733">
                <a:solidFill>
                  <a:schemeClr val="dk1"/>
                </a:solidFill>
                <a:latin typeface="Dosis Medium"/>
                <a:ea typeface="Dosis Medium"/>
                <a:cs typeface="Dosis Medium"/>
                <a:sym typeface="Dosis Medium"/>
              </a:rPr>
              <a:t>SIPS</a:t>
            </a:r>
            <a:endParaRPr sz="1467"/>
          </a:p>
        </p:txBody>
      </p:sp>
      <p:cxnSp>
        <p:nvCxnSpPr>
          <p:cNvPr id="735" name="Google Shape;735;p31"/>
          <p:cNvCxnSpPr>
            <a:cxnSpLocks/>
          </p:cNvCxnSpPr>
          <p:nvPr/>
        </p:nvCxnSpPr>
        <p:spPr>
          <a:xfrm>
            <a:off x="6768589" y="5709719"/>
            <a:ext cx="2208736" cy="0"/>
          </a:xfrm>
          <a:prstGeom prst="straightConnector1">
            <a:avLst/>
          </a:prstGeom>
          <a:noFill/>
          <a:ln w="25400" cap="rnd" cmpd="sng">
            <a:solidFill>
              <a:schemeClr val="accent1"/>
            </a:solidFill>
            <a:prstDash val="dashDot"/>
            <a:round/>
            <a:headEnd type="triangle" w="sm" len="sm"/>
            <a:tailEnd type="triangle" w="med" len="med"/>
          </a:ln>
          <a:effectLst>
            <a:outerShdw blurRad="38100" dist="23000" dir="5400000" rotWithShape="0">
              <a:srgbClr val="000000">
                <a:alpha val="34901"/>
              </a:srgbClr>
            </a:outerShdw>
          </a:effectLst>
        </p:spPr>
      </p:cxnSp>
      <p:sp>
        <p:nvSpPr>
          <p:cNvPr id="736" name="Google Shape;736;p31"/>
          <p:cNvSpPr txBox="1"/>
          <p:nvPr/>
        </p:nvSpPr>
        <p:spPr>
          <a:xfrm>
            <a:off x="7379890" y="5600360"/>
            <a:ext cx="949883" cy="379615"/>
          </a:xfrm>
          <a:prstGeom prst="rect">
            <a:avLst/>
          </a:prstGeom>
          <a:solidFill>
            <a:srgbClr val="FFFFFF"/>
          </a:solidFill>
          <a:ln>
            <a:noFill/>
          </a:ln>
        </p:spPr>
        <p:txBody>
          <a:bodyPr spcFirstLastPara="1" wrap="square" lIns="45700" tIns="45700" rIns="45700" bIns="45700" anchor="t" anchorCtr="0">
            <a:spAutoFit/>
          </a:bodyPr>
          <a:lstStyle/>
          <a:p>
            <a:pPr indent="16933"/>
            <a:r>
              <a:rPr lang="en" sz="1867">
                <a:solidFill>
                  <a:schemeClr val="dk1"/>
                </a:solidFill>
                <a:latin typeface="Dosis Medium"/>
                <a:ea typeface="Dosis Medium"/>
                <a:cs typeface="Dosis Medium"/>
                <a:sym typeface="Dosis Medium"/>
              </a:rPr>
              <a:t>  EOSDIS  </a:t>
            </a:r>
            <a:endParaRPr sz="1467"/>
          </a:p>
        </p:txBody>
      </p:sp>
      <p:cxnSp>
        <p:nvCxnSpPr>
          <p:cNvPr id="737" name="Google Shape;737;p31"/>
          <p:cNvCxnSpPr/>
          <p:nvPr/>
        </p:nvCxnSpPr>
        <p:spPr>
          <a:xfrm rot="10800000" flipH="1">
            <a:off x="2306315" y="6060292"/>
            <a:ext cx="4374493" cy="8304"/>
          </a:xfrm>
          <a:prstGeom prst="straightConnector1">
            <a:avLst/>
          </a:prstGeom>
          <a:noFill/>
          <a:ln w="25400" cap="rnd" cmpd="sng">
            <a:solidFill>
              <a:schemeClr val="accent1"/>
            </a:solidFill>
            <a:prstDash val="dashDot"/>
            <a:round/>
            <a:headEnd type="triangle" w="sm" len="sm"/>
            <a:tailEnd type="triangle" w="med" len="med"/>
          </a:ln>
          <a:effectLst>
            <a:outerShdw blurRad="38100" dist="23000" dir="5400000" rotWithShape="0">
              <a:srgbClr val="000000">
                <a:alpha val="34901"/>
              </a:srgbClr>
            </a:outerShdw>
          </a:effectLst>
        </p:spPr>
      </p:cxnSp>
      <p:sp>
        <p:nvSpPr>
          <p:cNvPr id="738" name="Google Shape;738;p31"/>
          <p:cNvSpPr txBox="1"/>
          <p:nvPr/>
        </p:nvSpPr>
        <p:spPr>
          <a:xfrm>
            <a:off x="3476378" y="5879024"/>
            <a:ext cx="1858839" cy="379615"/>
          </a:xfrm>
          <a:prstGeom prst="rect">
            <a:avLst/>
          </a:prstGeom>
          <a:solidFill>
            <a:srgbClr val="FFFFFF"/>
          </a:solidFill>
          <a:ln>
            <a:noFill/>
          </a:ln>
        </p:spPr>
        <p:txBody>
          <a:bodyPr spcFirstLastPara="1" wrap="square" lIns="45700" tIns="45700" rIns="45700" bIns="45700" anchor="t" anchorCtr="0">
            <a:spAutoFit/>
          </a:bodyPr>
          <a:lstStyle/>
          <a:p>
            <a:pPr indent="16933"/>
            <a:r>
              <a:rPr lang="en" sz="1867">
                <a:solidFill>
                  <a:schemeClr val="dk1"/>
                </a:solidFill>
                <a:latin typeface="Dosis Medium"/>
                <a:ea typeface="Dosis Medium"/>
                <a:cs typeface="Dosis Medium"/>
                <a:sym typeface="Dosis Medium"/>
              </a:rPr>
              <a:t>  Mission Systems  </a:t>
            </a:r>
            <a:endParaRPr sz="1467"/>
          </a:p>
        </p:txBody>
      </p:sp>
      <p:cxnSp>
        <p:nvCxnSpPr>
          <p:cNvPr id="739" name="Google Shape;739;p31"/>
          <p:cNvCxnSpPr/>
          <p:nvPr/>
        </p:nvCxnSpPr>
        <p:spPr>
          <a:xfrm>
            <a:off x="6768589" y="6060291"/>
            <a:ext cx="2208737" cy="39699"/>
          </a:xfrm>
          <a:prstGeom prst="straightConnector1">
            <a:avLst/>
          </a:prstGeom>
          <a:noFill/>
          <a:ln w="25400" cap="rnd" cmpd="sng">
            <a:solidFill>
              <a:schemeClr val="accent1"/>
            </a:solidFill>
            <a:prstDash val="dashDot"/>
            <a:round/>
            <a:headEnd type="triangle" w="sm" len="sm"/>
            <a:tailEnd type="triangle" w="med" len="med"/>
          </a:ln>
          <a:effectLst>
            <a:outerShdw blurRad="38100" dist="23000" dir="5400000" rotWithShape="0">
              <a:srgbClr val="000000">
                <a:alpha val="34901"/>
              </a:srgbClr>
            </a:outerShdw>
          </a:effectLst>
        </p:spPr>
      </p:cxnSp>
      <p:sp>
        <p:nvSpPr>
          <p:cNvPr id="740" name="Google Shape;740;p31"/>
          <p:cNvSpPr txBox="1"/>
          <p:nvPr/>
        </p:nvSpPr>
        <p:spPr>
          <a:xfrm>
            <a:off x="6960641" y="5875627"/>
            <a:ext cx="1741879" cy="379615"/>
          </a:xfrm>
          <a:prstGeom prst="rect">
            <a:avLst/>
          </a:prstGeom>
          <a:solidFill>
            <a:srgbClr val="FFFFFF"/>
          </a:solidFill>
          <a:ln>
            <a:noFill/>
          </a:ln>
        </p:spPr>
        <p:txBody>
          <a:bodyPr spcFirstLastPara="1" wrap="square" lIns="45700" tIns="45700" rIns="45700" bIns="45700" anchor="t" anchorCtr="0">
            <a:spAutoFit/>
          </a:bodyPr>
          <a:lstStyle/>
          <a:p>
            <a:pPr indent="16933"/>
            <a:r>
              <a:rPr lang="en" sz="1867">
                <a:solidFill>
                  <a:schemeClr val="dk1"/>
                </a:solidFill>
                <a:latin typeface="Dosis Medium"/>
                <a:ea typeface="Dosis Medium"/>
                <a:cs typeface="Dosis Medium"/>
                <a:sym typeface="Dosis Medium"/>
              </a:rPr>
              <a:t>  Science Systems  </a:t>
            </a:r>
            <a:endParaRPr sz="1467"/>
          </a:p>
        </p:txBody>
      </p:sp>
      <p:cxnSp>
        <p:nvCxnSpPr>
          <p:cNvPr id="741" name="Google Shape;741;p31"/>
          <p:cNvCxnSpPr/>
          <p:nvPr/>
        </p:nvCxnSpPr>
        <p:spPr>
          <a:xfrm>
            <a:off x="4449974" y="4912805"/>
            <a:ext cx="498773" cy="3"/>
          </a:xfrm>
          <a:prstGeom prst="straightConnector1">
            <a:avLst/>
          </a:prstGeom>
          <a:noFill/>
          <a:ln w="28575" cap="flat" cmpd="sng">
            <a:solidFill>
              <a:srgbClr val="666666"/>
            </a:solidFill>
            <a:prstDash val="solid"/>
            <a:round/>
            <a:headEnd type="none" w="sm" len="sm"/>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62000"/>
          </a:schemeClr>
        </a:solidFill>
        <a:effectLst/>
      </p:bgPr>
    </p:bg>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1D28E65B-A5C5-2C42-8FC4-10672D9786CA}"/>
              </a:ext>
            </a:extLst>
          </p:cNvPr>
          <p:cNvSpPr>
            <a:spLocks noGrp="1" noChangeArrowheads="1"/>
          </p:cNvSpPr>
          <p:nvPr>
            <p:ph type="title"/>
          </p:nvPr>
        </p:nvSpPr>
        <p:spPr>
          <a:xfrm>
            <a:off x="2051844" y="122238"/>
            <a:ext cx="7885112" cy="838200"/>
          </a:xfrm>
          <a:ln>
            <a:noFill/>
          </a:ln>
        </p:spPr>
        <p:txBody>
          <a:bodyPr>
            <a:normAutofit fontScale="90000"/>
          </a:bodyPr>
          <a:lstStyle/>
          <a:p>
            <a:pPr algn="ctr"/>
            <a:r>
              <a:rPr lang="en-US" altLang="en-US" dirty="0"/>
              <a:t>Generalized Data Product Life Cycle</a:t>
            </a:r>
          </a:p>
        </p:txBody>
      </p:sp>
      <p:sp>
        <p:nvSpPr>
          <p:cNvPr id="4" name="Rounded Rectangle 3">
            <a:extLst>
              <a:ext uri="{FF2B5EF4-FFF2-40B4-BE49-F238E27FC236}">
                <a16:creationId xmlns:a16="http://schemas.microsoft.com/office/drawing/2014/main" id="{F4FDC58A-4587-8D43-B4C1-EF73ABC85C92}"/>
              </a:ext>
            </a:extLst>
          </p:cNvPr>
          <p:cNvSpPr/>
          <p:nvPr/>
        </p:nvSpPr>
        <p:spPr>
          <a:xfrm>
            <a:off x="8153400" y="1289050"/>
            <a:ext cx="2133600" cy="4953000"/>
          </a:xfrm>
          <a:prstGeom prst="roundRect">
            <a:avLst/>
          </a:prstGeom>
          <a:ln>
            <a:solidFill>
              <a:srgbClr val="002060"/>
            </a:solidFill>
          </a:ln>
        </p:spPr>
        <p:style>
          <a:lnRef idx="1">
            <a:schemeClr val="accent1"/>
          </a:lnRef>
          <a:fillRef idx="3">
            <a:schemeClr val="accent1"/>
          </a:fillRef>
          <a:effectRef idx="2">
            <a:schemeClr val="accent1"/>
          </a:effectRef>
          <a:fontRef idx="minor">
            <a:schemeClr val="lt1"/>
          </a:fontRef>
        </p:style>
        <p:txBody>
          <a:bodyPr anchor="b"/>
          <a:lstStyle/>
          <a:p>
            <a:pPr algn="ctr">
              <a:defRPr/>
            </a:pPr>
            <a:r>
              <a:rPr lang="en-US" b="1">
                <a:solidFill>
                  <a:schemeClr val="tx1"/>
                </a:solidFill>
              </a:rPr>
              <a:t>DAAC</a:t>
            </a:r>
          </a:p>
        </p:txBody>
      </p:sp>
      <p:sp>
        <p:nvSpPr>
          <p:cNvPr id="5" name="Rounded Rectangle 4">
            <a:extLst>
              <a:ext uri="{FF2B5EF4-FFF2-40B4-BE49-F238E27FC236}">
                <a16:creationId xmlns:a16="http://schemas.microsoft.com/office/drawing/2014/main" id="{1A93183B-AC9F-DE4E-A9C5-D459E7499859}"/>
              </a:ext>
            </a:extLst>
          </p:cNvPr>
          <p:cNvSpPr/>
          <p:nvPr/>
        </p:nvSpPr>
        <p:spPr>
          <a:xfrm>
            <a:off x="5613400" y="1244600"/>
            <a:ext cx="1874838" cy="4953000"/>
          </a:xfrm>
          <a:prstGeom prst="roundRect">
            <a:avLst/>
          </a:prstGeom>
          <a:ln>
            <a:solidFill>
              <a:srgbClr val="002060"/>
            </a:solidFill>
          </a:ln>
        </p:spPr>
        <p:style>
          <a:lnRef idx="1">
            <a:schemeClr val="accent1"/>
          </a:lnRef>
          <a:fillRef idx="3">
            <a:schemeClr val="accent1"/>
          </a:fillRef>
          <a:effectRef idx="2">
            <a:schemeClr val="accent1"/>
          </a:effectRef>
          <a:fontRef idx="minor">
            <a:schemeClr val="lt1"/>
          </a:fontRef>
        </p:style>
        <p:txBody>
          <a:bodyPr anchor="b"/>
          <a:lstStyle/>
          <a:p>
            <a:pPr algn="ctr">
              <a:defRPr/>
            </a:pPr>
            <a:r>
              <a:rPr lang="en-US" b="1">
                <a:solidFill>
                  <a:schemeClr val="tx1"/>
                </a:solidFill>
              </a:rPr>
              <a:t>SIPS</a:t>
            </a:r>
          </a:p>
        </p:txBody>
      </p:sp>
      <p:sp>
        <p:nvSpPr>
          <p:cNvPr id="6" name="Rounded Rectangle 5">
            <a:extLst>
              <a:ext uri="{FF2B5EF4-FFF2-40B4-BE49-F238E27FC236}">
                <a16:creationId xmlns:a16="http://schemas.microsoft.com/office/drawing/2014/main" id="{ACA2CFD4-4D29-E644-ADD8-2CCA27B5D6E1}"/>
              </a:ext>
            </a:extLst>
          </p:cNvPr>
          <p:cNvSpPr/>
          <p:nvPr/>
        </p:nvSpPr>
        <p:spPr>
          <a:xfrm>
            <a:off x="2820988" y="1244600"/>
            <a:ext cx="2374900" cy="5041900"/>
          </a:xfrm>
          <a:prstGeom prst="roundRect">
            <a:avLst/>
          </a:prstGeom>
          <a:ln>
            <a:solidFill>
              <a:srgbClr val="002060"/>
            </a:solidFill>
          </a:ln>
        </p:spPr>
        <p:style>
          <a:lnRef idx="1">
            <a:schemeClr val="accent1"/>
          </a:lnRef>
          <a:fillRef idx="3">
            <a:schemeClr val="accent1"/>
          </a:fillRef>
          <a:effectRef idx="2">
            <a:schemeClr val="accent1"/>
          </a:effectRef>
          <a:fontRef idx="minor">
            <a:schemeClr val="lt1"/>
          </a:fontRef>
        </p:style>
        <p:txBody>
          <a:bodyPr anchor="b"/>
          <a:lstStyle/>
          <a:p>
            <a:pPr algn="ctr">
              <a:defRPr/>
            </a:pPr>
            <a:r>
              <a:rPr lang="en-US" b="1">
                <a:solidFill>
                  <a:schemeClr val="tx1"/>
                </a:solidFill>
              </a:rPr>
              <a:t>Science Team</a:t>
            </a:r>
          </a:p>
        </p:txBody>
      </p:sp>
      <p:sp>
        <p:nvSpPr>
          <p:cNvPr id="7" name="Rectangle 6">
            <a:extLst>
              <a:ext uri="{FF2B5EF4-FFF2-40B4-BE49-F238E27FC236}">
                <a16:creationId xmlns:a16="http://schemas.microsoft.com/office/drawing/2014/main" id="{72512024-7BE8-3044-A4AD-4BD489AEC5EA}"/>
              </a:ext>
            </a:extLst>
          </p:cNvPr>
          <p:cNvSpPr/>
          <p:nvPr/>
        </p:nvSpPr>
        <p:spPr>
          <a:xfrm>
            <a:off x="3078163" y="1622426"/>
            <a:ext cx="1860550" cy="614363"/>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lstStyle/>
          <a:p>
            <a:pPr marL="111125" indent="-111125">
              <a:buFont typeface="Arial" panose="020B0604020202020204" pitchFamily="34" charset="0"/>
              <a:buChar char="•"/>
              <a:defRPr/>
            </a:pPr>
            <a:r>
              <a:rPr lang="en-US" sz="1400" b="1"/>
              <a:t>Concept</a:t>
            </a:r>
          </a:p>
          <a:p>
            <a:pPr marL="111125" indent="-111125">
              <a:buFont typeface="Arial" panose="020B0604020202020204" pitchFamily="34" charset="0"/>
              <a:buChar char="•"/>
              <a:defRPr/>
            </a:pPr>
            <a:r>
              <a:rPr lang="en-US" sz="1400" b="1"/>
              <a:t>Proposal</a:t>
            </a:r>
          </a:p>
        </p:txBody>
      </p:sp>
      <p:sp>
        <p:nvSpPr>
          <p:cNvPr id="8" name="Rectangle 7">
            <a:extLst>
              <a:ext uri="{FF2B5EF4-FFF2-40B4-BE49-F238E27FC236}">
                <a16:creationId xmlns:a16="http://schemas.microsoft.com/office/drawing/2014/main" id="{69D6DB8A-1562-2543-9FF4-8B612B8FEB2B}"/>
              </a:ext>
            </a:extLst>
          </p:cNvPr>
          <p:cNvSpPr/>
          <p:nvPr/>
        </p:nvSpPr>
        <p:spPr>
          <a:xfrm>
            <a:off x="6081713" y="1714501"/>
            <a:ext cx="938212" cy="373063"/>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nchor="ctr"/>
          <a:lstStyle/>
          <a:p>
            <a:pPr marL="166688" indent="-166688">
              <a:buFont typeface="Arial" panose="020B0604020202020204" pitchFamily="34" charset="0"/>
              <a:buChar char="•"/>
              <a:defRPr/>
            </a:pPr>
            <a:r>
              <a:rPr lang="en-US" sz="1400" b="1"/>
              <a:t>I &amp; T</a:t>
            </a:r>
          </a:p>
        </p:txBody>
      </p:sp>
      <p:cxnSp>
        <p:nvCxnSpPr>
          <p:cNvPr id="9" name="Straight Arrow Connector 8">
            <a:extLst>
              <a:ext uri="{FF2B5EF4-FFF2-40B4-BE49-F238E27FC236}">
                <a16:creationId xmlns:a16="http://schemas.microsoft.com/office/drawing/2014/main" id="{BBCEB3F8-3911-1F49-A845-09E618924BB4}"/>
              </a:ext>
            </a:extLst>
          </p:cNvPr>
          <p:cNvCxnSpPr/>
          <p:nvPr/>
        </p:nvCxnSpPr>
        <p:spPr>
          <a:xfrm flipH="1">
            <a:off x="2239964" y="1846263"/>
            <a:ext cx="852487" cy="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40" name="TextBox 9">
            <a:extLst>
              <a:ext uri="{FF2B5EF4-FFF2-40B4-BE49-F238E27FC236}">
                <a16:creationId xmlns:a16="http://schemas.microsoft.com/office/drawing/2014/main" id="{C8859E82-DC0A-AE4C-AFCE-5F7AC28D1700}"/>
              </a:ext>
            </a:extLst>
          </p:cNvPr>
          <p:cNvSpPr txBox="1">
            <a:spLocks noChangeArrowheads="1"/>
          </p:cNvSpPr>
          <p:nvPr/>
        </p:nvSpPr>
        <p:spPr bwMode="auto">
          <a:xfrm>
            <a:off x="2239963" y="1585914"/>
            <a:ext cx="844550" cy="276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Proposal</a:t>
            </a:r>
          </a:p>
        </p:txBody>
      </p:sp>
      <p:sp>
        <p:nvSpPr>
          <p:cNvPr id="11" name="Rectangle 10">
            <a:extLst>
              <a:ext uri="{FF2B5EF4-FFF2-40B4-BE49-F238E27FC236}">
                <a16:creationId xmlns:a16="http://schemas.microsoft.com/office/drawing/2014/main" id="{A170848D-19CC-B048-A09A-EE4BE4610263}"/>
              </a:ext>
            </a:extLst>
          </p:cNvPr>
          <p:cNvSpPr/>
          <p:nvPr/>
        </p:nvSpPr>
        <p:spPr>
          <a:xfrm>
            <a:off x="1668463" y="1622426"/>
            <a:ext cx="571500" cy="2384425"/>
          </a:xfrm>
          <a:prstGeom prst="rect">
            <a:avLst/>
          </a:prstGeom>
          <a:ln>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a:solidFill>
                  <a:schemeClr val="tx1"/>
                </a:solidFill>
              </a:rPr>
              <a:t>HQ</a:t>
            </a:r>
          </a:p>
        </p:txBody>
      </p:sp>
      <p:cxnSp>
        <p:nvCxnSpPr>
          <p:cNvPr id="12" name="Straight Arrow Connector 11">
            <a:extLst>
              <a:ext uri="{FF2B5EF4-FFF2-40B4-BE49-F238E27FC236}">
                <a16:creationId xmlns:a16="http://schemas.microsoft.com/office/drawing/2014/main" id="{D4BA72CD-E181-8E46-8218-CE835C570A18}"/>
              </a:ext>
            </a:extLst>
          </p:cNvPr>
          <p:cNvCxnSpPr/>
          <p:nvPr/>
        </p:nvCxnSpPr>
        <p:spPr>
          <a:xfrm>
            <a:off x="2244726" y="2038350"/>
            <a:ext cx="841375" cy="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43" name="TextBox 12">
            <a:extLst>
              <a:ext uri="{FF2B5EF4-FFF2-40B4-BE49-F238E27FC236}">
                <a16:creationId xmlns:a16="http://schemas.microsoft.com/office/drawing/2014/main" id="{8867B37D-AFFC-424E-B15A-F2AAA54A1181}"/>
              </a:ext>
            </a:extLst>
          </p:cNvPr>
          <p:cNvSpPr txBox="1">
            <a:spLocks noChangeArrowheads="1"/>
          </p:cNvSpPr>
          <p:nvPr/>
        </p:nvSpPr>
        <p:spPr bwMode="auto">
          <a:xfrm>
            <a:off x="2239964" y="1995488"/>
            <a:ext cx="852487" cy="2778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Approval</a:t>
            </a:r>
          </a:p>
        </p:txBody>
      </p:sp>
      <p:sp>
        <p:nvSpPr>
          <p:cNvPr id="14" name="Rectangle 13">
            <a:extLst>
              <a:ext uri="{FF2B5EF4-FFF2-40B4-BE49-F238E27FC236}">
                <a16:creationId xmlns:a16="http://schemas.microsoft.com/office/drawing/2014/main" id="{A9EDC231-3EAE-9B4F-AF99-EC119A19B901}"/>
              </a:ext>
            </a:extLst>
          </p:cNvPr>
          <p:cNvSpPr/>
          <p:nvPr/>
        </p:nvSpPr>
        <p:spPr>
          <a:xfrm>
            <a:off x="3087688" y="2462214"/>
            <a:ext cx="1841500" cy="744537"/>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lstStyle/>
          <a:p>
            <a:pPr marL="111125" indent="-111125">
              <a:buFont typeface="Arial" panose="020B0604020202020204" pitchFamily="34" charset="0"/>
              <a:buChar char="•"/>
              <a:defRPr/>
            </a:pPr>
            <a:r>
              <a:rPr lang="en-US" sz="1400" b="1"/>
              <a:t>DMP</a:t>
            </a:r>
          </a:p>
          <a:p>
            <a:pPr marL="111125" indent="-111125">
              <a:buFont typeface="Arial" panose="020B0604020202020204" pitchFamily="34" charset="0"/>
              <a:buChar char="•"/>
              <a:defRPr/>
            </a:pPr>
            <a:r>
              <a:rPr lang="en-US" sz="1400" b="1"/>
              <a:t>Algorithm(s)</a:t>
            </a:r>
          </a:p>
          <a:p>
            <a:pPr marL="111125" indent="-111125">
              <a:buFont typeface="Arial" panose="020B0604020202020204" pitchFamily="34" charset="0"/>
              <a:buChar char="•"/>
              <a:defRPr/>
            </a:pPr>
            <a:r>
              <a:rPr lang="en-US" sz="1400" b="1"/>
              <a:t>ATBD</a:t>
            </a:r>
          </a:p>
        </p:txBody>
      </p:sp>
      <p:cxnSp>
        <p:nvCxnSpPr>
          <p:cNvPr id="15" name="Straight Arrow Connector 14">
            <a:extLst>
              <a:ext uri="{FF2B5EF4-FFF2-40B4-BE49-F238E27FC236}">
                <a16:creationId xmlns:a16="http://schemas.microsoft.com/office/drawing/2014/main" id="{4D56B39E-88D3-E849-A162-2C9070D133FB}"/>
              </a:ext>
            </a:extLst>
          </p:cNvPr>
          <p:cNvCxnSpPr/>
          <p:nvPr/>
        </p:nvCxnSpPr>
        <p:spPr>
          <a:xfrm>
            <a:off x="2239963" y="3057525"/>
            <a:ext cx="844550" cy="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46" name="TextBox 15">
            <a:extLst>
              <a:ext uri="{FF2B5EF4-FFF2-40B4-BE49-F238E27FC236}">
                <a16:creationId xmlns:a16="http://schemas.microsoft.com/office/drawing/2014/main" id="{3FF56DDB-88A8-3744-B05F-D02018F200FD}"/>
              </a:ext>
            </a:extLst>
          </p:cNvPr>
          <p:cNvSpPr txBox="1">
            <a:spLocks noChangeArrowheads="1"/>
          </p:cNvSpPr>
          <p:nvPr/>
        </p:nvSpPr>
        <p:spPr bwMode="auto">
          <a:xfrm>
            <a:off x="2225675" y="3022601"/>
            <a:ext cx="850900" cy="2778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Approval</a:t>
            </a:r>
          </a:p>
        </p:txBody>
      </p:sp>
      <p:cxnSp>
        <p:nvCxnSpPr>
          <p:cNvPr id="17" name="Straight Arrow Connector 16">
            <a:extLst>
              <a:ext uri="{FF2B5EF4-FFF2-40B4-BE49-F238E27FC236}">
                <a16:creationId xmlns:a16="http://schemas.microsoft.com/office/drawing/2014/main" id="{9F5C42D4-A35F-A14D-9982-73D91A76A13D}"/>
              </a:ext>
            </a:extLst>
          </p:cNvPr>
          <p:cNvCxnSpPr/>
          <p:nvPr/>
        </p:nvCxnSpPr>
        <p:spPr>
          <a:xfrm flipH="1">
            <a:off x="2239964" y="2863850"/>
            <a:ext cx="847725" cy="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48" name="TextBox 17">
            <a:extLst>
              <a:ext uri="{FF2B5EF4-FFF2-40B4-BE49-F238E27FC236}">
                <a16:creationId xmlns:a16="http://schemas.microsoft.com/office/drawing/2014/main" id="{71AEC46C-B1E9-F042-B4D7-EBB1EFB1F0F2}"/>
              </a:ext>
            </a:extLst>
          </p:cNvPr>
          <p:cNvSpPr txBox="1">
            <a:spLocks noChangeArrowheads="1"/>
          </p:cNvSpPr>
          <p:nvPr/>
        </p:nvSpPr>
        <p:spPr bwMode="auto">
          <a:xfrm>
            <a:off x="2290764" y="2616201"/>
            <a:ext cx="600075" cy="2778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ATBD</a:t>
            </a:r>
          </a:p>
        </p:txBody>
      </p:sp>
      <p:sp>
        <p:nvSpPr>
          <p:cNvPr id="19" name="Rectangle 18">
            <a:extLst>
              <a:ext uri="{FF2B5EF4-FFF2-40B4-BE49-F238E27FC236}">
                <a16:creationId xmlns:a16="http://schemas.microsoft.com/office/drawing/2014/main" id="{84E9CDF8-9476-4349-BB85-B89F81D182A9}"/>
              </a:ext>
            </a:extLst>
          </p:cNvPr>
          <p:cNvSpPr/>
          <p:nvPr/>
        </p:nvSpPr>
        <p:spPr>
          <a:xfrm>
            <a:off x="3087688" y="3573464"/>
            <a:ext cx="1841500" cy="441325"/>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lstStyle/>
          <a:p>
            <a:pPr marL="111125" indent="-111125">
              <a:buFont typeface="Arial" panose="020B0604020202020204" pitchFamily="34" charset="0"/>
              <a:buChar char="•"/>
              <a:defRPr/>
            </a:pPr>
            <a:r>
              <a:rPr lang="en-US" sz="1400" b="1"/>
              <a:t>Prod. Gen. S/W</a:t>
            </a:r>
          </a:p>
        </p:txBody>
      </p:sp>
      <p:sp>
        <p:nvSpPr>
          <p:cNvPr id="18450" name="TextBox 19">
            <a:extLst>
              <a:ext uri="{FF2B5EF4-FFF2-40B4-BE49-F238E27FC236}">
                <a16:creationId xmlns:a16="http://schemas.microsoft.com/office/drawing/2014/main" id="{77C1F3F7-07BF-ED46-ACAF-019AC45EE3BF}"/>
              </a:ext>
            </a:extLst>
          </p:cNvPr>
          <p:cNvSpPr txBox="1">
            <a:spLocks noChangeArrowheads="1"/>
          </p:cNvSpPr>
          <p:nvPr/>
        </p:nvSpPr>
        <p:spPr bwMode="auto">
          <a:xfrm>
            <a:off x="4978400" y="3489326"/>
            <a:ext cx="476250" cy="276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S/W</a:t>
            </a:r>
          </a:p>
        </p:txBody>
      </p:sp>
      <p:cxnSp>
        <p:nvCxnSpPr>
          <p:cNvPr id="21" name="Straight Arrow Connector 20">
            <a:extLst>
              <a:ext uri="{FF2B5EF4-FFF2-40B4-BE49-F238E27FC236}">
                <a16:creationId xmlns:a16="http://schemas.microsoft.com/office/drawing/2014/main" id="{076321B1-7862-F84D-8DE3-C7640DF73CD6}"/>
              </a:ext>
            </a:extLst>
          </p:cNvPr>
          <p:cNvCxnSpPr/>
          <p:nvPr/>
        </p:nvCxnSpPr>
        <p:spPr>
          <a:xfrm>
            <a:off x="4008438" y="2236789"/>
            <a:ext cx="0" cy="230187"/>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0F53864E-D3A5-4C41-9971-8B3C686561C0}"/>
              </a:ext>
            </a:extLst>
          </p:cNvPr>
          <p:cNvCxnSpPr/>
          <p:nvPr/>
        </p:nvCxnSpPr>
        <p:spPr>
          <a:xfrm>
            <a:off x="4008438" y="3211513"/>
            <a:ext cx="0" cy="36195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0B38AB57-5F96-DE44-A5D3-E67467FC3E3C}"/>
              </a:ext>
            </a:extLst>
          </p:cNvPr>
          <p:cNvSpPr/>
          <p:nvPr/>
        </p:nvSpPr>
        <p:spPr>
          <a:xfrm>
            <a:off x="5994400" y="2289175"/>
            <a:ext cx="1112838" cy="471488"/>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lIns="91440" tIns="45720" rIns="91440" bIns="45720" anchor="ctr"/>
          <a:lstStyle/>
          <a:p>
            <a:pPr marL="166370" indent="-166370">
              <a:buFont typeface="Arial" panose="020B0604020202020204" pitchFamily="34" charset="0"/>
              <a:buChar char="•"/>
              <a:defRPr/>
            </a:pPr>
            <a:r>
              <a:rPr lang="en-US" sz="1400" b="1"/>
              <a:t>Interface tests</a:t>
            </a:r>
            <a:endParaRPr lang="en-US" sz="1400" b="1">
              <a:cs typeface="Calibri"/>
            </a:endParaRPr>
          </a:p>
        </p:txBody>
      </p:sp>
      <p:sp>
        <p:nvSpPr>
          <p:cNvPr id="24" name="Rectangle 23">
            <a:extLst>
              <a:ext uri="{FF2B5EF4-FFF2-40B4-BE49-F238E27FC236}">
                <a16:creationId xmlns:a16="http://schemas.microsoft.com/office/drawing/2014/main" id="{73165470-DB88-B242-AD20-400B4161A9E9}"/>
              </a:ext>
            </a:extLst>
          </p:cNvPr>
          <p:cNvSpPr/>
          <p:nvPr/>
        </p:nvSpPr>
        <p:spPr>
          <a:xfrm>
            <a:off x="8664575" y="2289175"/>
            <a:ext cx="1111250" cy="471488"/>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nchor="ctr"/>
          <a:lstStyle/>
          <a:p>
            <a:pPr marL="166688" indent="-166688">
              <a:buFont typeface="Arial" panose="020B0604020202020204" pitchFamily="34" charset="0"/>
              <a:buChar char="•"/>
              <a:defRPr/>
            </a:pPr>
            <a:r>
              <a:rPr lang="en-US" sz="1400" b="1"/>
              <a:t>Interface tests</a:t>
            </a:r>
          </a:p>
        </p:txBody>
      </p:sp>
      <p:cxnSp>
        <p:nvCxnSpPr>
          <p:cNvPr id="25" name="Straight Arrow Connector 24">
            <a:extLst>
              <a:ext uri="{FF2B5EF4-FFF2-40B4-BE49-F238E27FC236}">
                <a16:creationId xmlns:a16="http://schemas.microsoft.com/office/drawing/2014/main" id="{7DF83E08-F899-3641-9A70-CDBE7FDD8731}"/>
              </a:ext>
            </a:extLst>
          </p:cNvPr>
          <p:cNvCxnSpPr/>
          <p:nvPr/>
        </p:nvCxnSpPr>
        <p:spPr>
          <a:xfrm>
            <a:off x="6551613" y="2087563"/>
            <a:ext cx="0" cy="201612"/>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640D3F0F-A0FC-4E42-8068-B4AFC60AF6DD}"/>
              </a:ext>
            </a:extLst>
          </p:cNvPr>
          <p:cNvSpPr/>
          <p:nvPr/>
        </p:nvSpPr>
        <p:spPr>
          <a:xfrm>
            <a:off x="5994400" y="3005139"/>
            <a:ext cx="1112838" cy="471487"/>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lIns="91440" tIns="45720" rIns="91440" bIns="45720" anchor="ctr"/>
          <a:lstStyle/>
          <a:p>
            <a:pPr marL="166370" indent="-166370">
              <a:buFont typeface="Arial" panose="020B0604020202020204" pitchFamily="34" charset="0"/>
              <a:buChar char="•"/>
              <a:defRPr/>
            </a:pPr>
            <a:r>
              <a:rPr lang="en-US" sz="1400" b="1"/>
              <a:t>MOSS tests</a:t>
            </a:r>
            <a:endParaRPr lang="en-US" sz="1400" b="1">
              <a:cs typeface="Calibri"/>
            </a:endParaRPr>
          </a:p>
        </p:txBody>
      </p:sp>
      <p:sp>
        <p:nvSpPr>
          <p:cNvPr id="27" name="Rectangle 26">
            <a:extLst>
              <a:ext uri="{FF2B5EF4-FFF2-40B4-BE49-F238E27FC236}">
                <a16:creationId xmlns:a16="http://schemas.microsoft.com/office/drawing/2014/main" id="{11A5F1C1-1536-DE43-80D5-0F07A6D7F889}"/>
              </a:ext>
            </a:extLst>
          </p:cNvPr>
          <p:cNvSpPr/>
          <p:nvPr/>
        </p:nvSpPr>
        <p:spPr>
          <a:xfrm>
            <a:off x="8664575" y="3005139"/>
            <a:ext cx="1111250" cy="471487"/>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nchor="ctr"/>
          <a:lstStyle/>
          <a:p>
            <a:pPr marL="166688" indent="-166688">
              <a:buFont typeface="Arial" panose="020B0604020202020204" pitchFamily="34" charset="0"/>
              <a:buChar char="•"/>
              <a:defRPr/>
            </a:pPr>
            <a:r>
              <a:rPr lang="en-US" sz="1400" b="1"/>
              <a:t>MOSS tests</a:t>
            </a:r>
          </a:p>
        </p:txBody>
      </p:sp>
      <p:sp>
        <p:nvSpPr>
          <p:cNvPr id="28" name="Rectangle 27">
            <a:extLst>
              <a:ext uri="{FF2B5EF4-FFF2-40B4-BE49-F238E27FC236}">
                <a16:creationId xmlns:a16="http://schemas.microsoft.com/office/drawing/2014/main" id="{25008CBE-CED4-404E-BC39-29A0F1FDDCC8}"/>
              </a:ext>
            </a:extLst>
          </p:cNvPr>
          <p:cNvSpPr/>
          <p:nvPr/>
        </p:nvSpPr>
        <p:spPr>
          <a:xfrm>
            <a:off x="5875338" y="4100514"/>
            <a:ext cx="1350962" cy="471487"/>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nchor="ctr"/>
          <a:lstStyle/>
          <a:p>
            <a:pPr marL="166688" indent="-166688">
              <a:buFont typeface="Arial" panose="020B0604020202020204" pitchFamily="34" charset="0"/>
              <a:buChar char="•"/>
              <a:defRPr/>
            </a:pPr>
            <a:r>
              <a:rPr lang="en-US" sz="1400" b="1"/>
              <a:t>Process</a:t>
            </a:r>
          </a:p>
          <a:p>
            <a:pPr marL="166688" indent="-166688">
              <a:buFont typeface="Arial" panose="020B0604020202020204" pitchFamily="34" charset="0"/>
              <a:buChar char="•"/>
              <a:defRPr/>
            </a:pPr>
            <a:r>
              <a:rPr lang="en-US" sz="1400" b="1"/>
              <a:t>Reprocess</a:t>
            </a:r>
          </a:p>
        </p:txBody>
      </p:sp>
      <p:sp>
        <p:nvSpPr>
          <p:cNvPr id="29" name="Rectangle 28">
            <a:extLst>
              <a:ext uri="{FF2B5EF4-FFF2-40B4-BE49-F238E27FC236}">
                <a16:creationId xmlns:a16="http://schemas.microsoft.com/office/drawing/2014/main" id="{62FB7721-86B7-594E-B040-9A4F29914F38}"/>
              </a:ext>
            </a:extLst>
          </p:cNvPr>
          <p:cNvSpPr/>
          <p:nvPr/>
        </p:nvSpPr>
        <p:spPr>
          <a:xfrm>
            <a:off x="8347075" y="4095750"/>
            <a:ext cx="1746250" cy="1231900"/>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lstStyle/>
          <a:p>
            <a:pPr marL="115888" indent="-115888">
              <a:buFont typeface="Arial" panose="020B0604020202020204" pitchFamily="34" charset="0"/>
              <a:buChar char="•"/>
              <a:defRPr/>
            </a:pPr>
            <a:r>
              <a:rPr lang="en-US" sz="1400" b="1"/>
              <a:t>Archive</a:t>
            </a:r>
          </a:p>
          <a:p>
            <a:pPr marL="115888" indent="-115888">
              <a:buFont typeface="Arial" panose="020B0604020202020204" pitchFamily="34" charset="0"/>
              <a:buChar char="•"/>
              <a:defRPr/>
            </a:pPr>
            <a:r>
              <a:rPr lang="en-US" sz="1400" b="1"/>
              <a:t>DOI </a:t>
            </a:r>
          </a:p>
          <a:p>
            <a:pPr marL="115888" indent="-115888">
              <a:buFont typeface="Arial" panose="020B0604020202020204" pitchFamily="34" charset="0"/>
              <a:buChar char="•"/>
              <a:defRPr/>
            </a:pPr>
            <a:r>
              <a:rPr lang="en-US" sz="1400" b="1"/>
              <a:t>Landing Page</a:t>
            </a:r>
          </a:p>
          <a:p>
            <a:pPr marL="115888" indent="-115888">
              <a:buFont typeface="Arial" panose="020B0604020202020204" pitchFamily="34" charset="0"/>
              <a:buChar char="•"/>
              <a:defRPr/>
            </a:pPr>
            <a:r>
              <a:rPr lang="en-US" sz="1400" b="1"/>
              <a:t>Publish</a:t>
            </a:r>
          </a:p>
          <a:p>
            <a:pPr marL="115888" indent="-115888">
              <a:buFont typeface="Arial" panose="020B0604020202020204" pitchFamily="34" charset="0"/>
              <a:buChar char="•"/>
              <a:defRPr/>
            </a:pPr>
            <a:r>
              <a:rPr lang="en-US" sz="1400" b="1"/>
              <a:t>Distribute</a:t>
            </a:r>
          </a:p>
        </p:txBody>
      </p:sp>
      <p:cxnSp>
        <p:nvCxnSpPr>
          <p:cNvPr id="30" name="Straight Arrow Connector 29">
            <a:extLst>
              <a:ext uri="{FF2B5EF4-FFF2-40B4-BE49-F238E27FC236}">
                <a16:creationId xmlns:a16="http://schemas.microsoft.com/office/drawing/2014/main" id="{F24638C2-3175-FD49-A6BF-2DAA6EF61DD5}"/>
              </a:ext>
            </a:extLst>
          </p:cNvPr>
          <p:cNvCxnSpPr>
            <a:stCxn id="28" idx="3"/>
          </p:cNvCxnSpPr>
          <p:nvPr/>
        </p:nvCxnSpPr>
        <p:spPr>
          <a:xfrm>
            <a:off x="7226301" y="4337051"/>
            <a:ext cx="1120775" cy="9525"/>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61" name="TextBox 30">
            <a:extLst>
              <a:ext uri="{FF2B5EF4-FFF2-40B4-BE49-F238E27FC236}">
                <a16:creationId xmlns:a16="http://schemas.microsoft.com/office/drawing/2014/main" id="{12B2FAB1-E24B-C346-B149-CD21C43D33F2}"/>
              </a:ext>
            </a:extLst>
          </p:cNvPr>
          <p:cNvSpPr txBox="1">
            <a:spLocks noChangeArrowheads="1"/>
          </p:cNvSpPr>
          <p:nvPr/>
        </p:nvSpPr>
        <p:spPr bwMode="auto">
          <a:xfrm>
            <a:off x="7362825" y="4094164"/>
            <a:ext cx="914400" cy="276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Std. Prod.</a:t>
            </a:r>
          </a:p>
        </p:txBody>
      </p:sp>
      <p:cxnSp>
        <p:nvCxnSpPr>
          <p:cNvPr id="32" name="Straight Arrow Connector 31">
            <a:extLst>
              <a:ext uri="{FF2B5EF4-FFF2-40B4-BE49-F238E27FC236}">
                <a16:creationId xmlns:a16="http://schemas.microsoft.com/office/drawing/2014/main" id="{211733F3-735F-C343-AF94-22BC45B28216}"/>
              </a:ext>
            </a:extLst>
          </p:cNvPr>
          <p:cNvCxnSpPr>
            <a:stCxn id="26" idx="3"/>
          </p:cNvCxnSpPr>
          <p:nvPr/>
        </p:nvCxnSpPr>
        <p:spPr>
          <a:xfrm flipV="1">
            <a:off x="7107239" y="3232150"/>
            <a:ext cx="1557337" cy="7938"/>
          </a:xfrm>
          <a:prstGeom prst="straightConnector1">
            <a:avLst/>
          </a:prstGeom>
          <a:ln>
            <a:solidFill>
              <a:srgbClr val="00206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79E8EEE1-D9F7-304E-A0FA-8ECDD2712804}"/>
              </a:ext>
            </a:extLst>
          </p:cNvPr>
          <p:cNvCxnSpPr>
            <a:stCxn id="23" idx="3"/>
          </p:cNvCxnSpPr>
          <p:nvPr/>
        </p:nvCxnSpPr>
        <p:spPr>
          <a:xfrm>
            <a:off x="7107239" y="2525713"/>
            <a:ext cx="1557337" cy="0"/>
          </a:xfrm>
          <a:prstGeom prst="straightConnector1">
            <a:avLst/>
          </a:prstGeom>
          <a:ln>
            <a:solidFill>
              <a:srgbClr val="00206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A7BAC156-4FF0-2840-80EC-2760591CEAFF}"/>
              </a:ext>
            </a:extLst>
          </p:cNvPr>
          <p:cNvCxnSpPr/>
          <p:nvPr/>
        </p:nvCxnSpPr>
        <p:spPr>
          <a:xfrm>
            <a:off x="6551613" y="2760664"/>
            <a:ext cx="0" cy="244475"/>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74275DD6-5D5A-3A4C-B088-2AE302B74FC8}"/>
              </a:ext>
            </a:extLst>
          </p:cNvPr>
          <p:cNvSpPr/>
          <p:nvPr/>
        </p:nvSpPr>
        <p:spPr>
          <a:xfrm>
            <a:off x="3087688" y="4152901"/>
            <a:ext cx="1841500" cy="466725"/>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a:lstStyle/>
          <a:p>
            <a:pPr marL="111125" indent="-111125">
              <a:buFont typeface="Arial" panose="020B0604020202020204" pitchFamily="34" charset="0"/>
              <a:buChar char="•"/>
              <a:defRPr/>
            </a:pPr>
            <a:r>
              <a:rPr lang="en-US" sz="1400" b="1"/>
              <a:t>Cal/Val</a:t>
            </a:r>
          </a:p>
          <a:p>
            <a:pPr marL="111125" indent="-111125">
              <a:buFont typeface="Arial" panose="020B0604020202020204" pitchFamily="34" charset="0"/>
              <a:buChar char="•"/>
              <a:defRPr/>
            </a:pPr>
            <a:r>
              <a:rPr lang="en-US" sz="1400" b="1"/>
              <a:t>QA</a:t>
            </a:r>
          </a:p>
        </p:txBody>
      </p:sp>
      <p:cxnSp>
        <p:nvCxnSpPr>
          <p:cNvPr id="36" name="Elbow Connector 35">
            <a:extLst>
              <a:ext uri="{FF2B5EF4-FFF2-40B4-BE49-F238E27FC236}">
                <a16:creationId xmlns:a16="http://schemas.microsoft.com/office/drawing/2014/main" id="{809C5055-9054-D54C-93E3-E0122D48301A}"/>
              </a:ext>
            </a:extLst>
          </p:cNvPr>
          <p:cNvCxnSpPr>
            <a:stCxn id="19" idx="3"/>
            <a:endCxn id="8" idx="1"/>
          </p:cNvCxnSpPr>
          <p:nvPr/>
        </p:nvCxnSpPr>
        <p:spPr>
          <a:xfrm flipV="1">
            <a:off x="4929189" y="1901825"/>
            <a:ext cx="1152525" cy="1892300"/>
          </a:xfrm>
          <a:prstGeom prst="bentConnector3">
            <a:avLst>
              <a:gd name="adj1" fmla="val 50000"/>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59277AC0-B36F-D544-9A37-7B630CFE20B0}"/>
              </a:ext>
            </a:extLst>
          </p:cNvPr>
          <p:cNvCxnSpPr/>
          <p:nvPr/>
        </p:nvCxnSpPr>
        <p:spPr>
          <a:xfrm>
            <a:off x="6551613" y="3476625"/>
            <a:ext cx="0" cy="623888"/>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1A8958C-0FEF-404C-B781-EB084CFCD616}"/>
              </a:ext>
            </a:extLst>
          </p:cNvPr>
          <p:cNvCxnSpPr/>
          <p:nvPr/>
        </p:nvCxnSpPr>
        <p:spPr>
          <a:xfrm flipH="1" flipV="1">
            <a:off x="4883150" y="4338639"/>
            <a:ext cx="973138" cy="3175"/>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69" name="TextBox 38">
            <a:extLst>
              <a:ext uri="{FF2B5EF4-FFF2-40B4-BE49-F238E27FC236}">
                <a16:creationId xmlns:a16="http://schemas.microsoft.com/office/drawing/2014/main" id="{AAAE67F0-68A2-3143-A809-8C6C66A4C8CC}"/>
              </a:ext>
            </a:extLst>
          </p:cNvPr>
          <p:cNvSpPr txBox="1">
            <a:spLocks noChangeArrowheads="1"/>
          </p:cNvSpPr>
          <p:nvPr/>
        </p:nvSpPr>
        <p:spPr bwMode="auto">
          <a:xfrm>
            <a:off x="5434014" y="4124326"/>
            <a:ext cx="606425" cy="4619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Std. Prod.</a:t>
            </a:r>
          </a:p>
        </p:txBody>
      </p:sp>
      <p:sp>
        <p:nvSpPr>
          <p:cNvPr id="40" name="Rectangle 39">
            <a:extLst>
              <a:ext uri="{FF2B5EF4-FFF2-40B4-BE49-F238E27FC236}">
                <a16:creationId xmlns:a16="http://schemas.microsoft.com/office/drawing/2014/main" id="{4D14D1C7-9039-0D41-8ACE-46692B7EDEFF}"/>
              </a:ext>
            </a:extLst>
          </p:cNvPr>
          <p:cNvSpPr/>
          <p:nvPr/>
        </p:nvSpPr>
        <p:spPr>
          <a:xfrm>
            <a:off x="3087688" y="4848226"/>
            <a:ext cx="1841500" cy="531813"/>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lIns="91440" tIns="45720" rIns="91440" bIns="45720" anchor="t"/>
          <a:lstStyle/>
          <a:p>
            <a:pPr marL="111125" indent="-111125">
              <a:buFont typeface="Arial" panose="020B0604020202020204" pitchFamily="34" charset="0"/>
              <a:buChar char="•"/>
              <a:defRPr/>
            </a:pPr>
            <a:r>
              <a:rPr lang="en-US" sz="1400" b="1"/>
              <a:t>Improve Product</a:t>
            </a:r>
          </a:p>
          <a:p>
            <a:pPr marL="111125" indent="-111125">
              <a:buFont typeface="Arial" panose="020B0604020202020204" pitchFamily="34" charset="0"/>
              <a:buChar char="•"/>
              <a:defRPr/>
            </a:pPr>
            <a:r>
              <a:rPr lang="en-US" sz="1400" b="1"/>
              <a:t>Prod. Gen. S/W</a:t>
            </a:r>
            <a:endParaRPr lang="en-US" sz="1400" b="1">
              <a:cs typeface="Calibri"/>
            </a:endParaRPr>
          </a:p>
        </p:txBody>
      </p:sp>
      <p:cxnSp>
        <p:nvCxnSpPr>
          <p:cNvPr id="41" name="Elbow Connector 40">
            <a:extLst>
              <a:ext uri="{FF2B5EF4-FFF2-40B4-BE49-F238E27FC236}">
                <a16:creationId xmlns:a16="http://schemas.microsoft.com/office/drawing/2014/main" id="{80CA68FC-3DF1-184B-AAB5-E04D7BEA0DC6}"/>
              </a:ext>
            </a:extLst>
          </p:cNvPr>
          <p:cNvCxnSpPr/>
          <p:nvPr/>
        </p:nvCxnSpPr>
        <p:spPr>
          <a:xfrm flipV="1">
            <a:off x="4929188" y="3627439"/>
            <a:ext cx="576262" cy="1589087"/>
          </a:xfrm>
          <a:prstGeom prst="bentConnector2">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42" name="Rectangle 41">
            <a:extLst>
              <a:ext uri="{FF2B5EF4-FFF2-40B4-BE49-F238E27FC236}">
                <a16:creationId xmlns:a16="http://schemas.microsoft.com/office/drawing/2014/main" id="{9C8FA54F-5A85-6447-818E-6D69A6A80342}"/>
              </a:ext>
            </a:extLst>
          </p:cNvPr>
          <p:cNvSpPr/>
          <p:nvPr/>
        </p:nvSpPr>
        <p:spPr>
          <a:xfrm>
            <a:off x="5926138" y="4794250"/>
            <a:ext cx="1312279" cy="590332"/>
          </a:xfrm>
          <a:prstGeom prst="rect">
            <a:avLst/>
          </a:prstGeom>
          <a:ln>
            <a:solidFill>
              <a:srgbClr val="002060"/>
            </a:solidFill>
          </a:ln>
        </p:spPr>
        <p:style>
          <a:lnRef idx="1">
            <a:schemeClr val="accent5"/>
          </a:lnRef>
          <a:fillRef idx="2">
            <a:schemeClr val="accent5"/>
          </a:fillRef>
          <a:effectRef idx="1">
            <a:schemeClr val="accent5"/>
          </a:effectRef>
          <a:fontRef idx="minor">
            <a:schemeClr val="dk1"/>
          </a:fontRef>
        </p:style>
        <p:txBody>
          <a:bodyPr lIns="91440" tIns="45720" rIns="91440" bIns="45720" anchor="ctr"/>
          <a:lstStyle/>
          <a:p>
            <a:pPr marL="166370" indent="-166370">
              <a:buFont typeface="Arial" panose="020B0604020202020204" pitchFamily="34" charset="0"/>
              <a:buChar char="•"/>
              <a:defRPr/>
            </a:pPr>
            <a:r>
              <a:rPr lang="en-US" sz="1400" b="1"/>
              <a:t>Gather Preservation (PCS) Items</a:t>
            </a:r>
            <a:endParaRPr lang="en-US"/>
          </a:p>
        </p:txBody>
      </p:sp>
      <p:cxnSp>
        <p:nvCxnSpPr>
          <p:cNvPr id="43" name="Straight Arrow Connector 42">
            <a:extLst>
              <a:ext uri="{FF2B5EF4-FFF2-40B4-BE49-F238E27FC236}">
                <a16:creationId xmlns:a16="http://schemas.microsoft.com/office/drawing/2014/main" id="{41EAC487-C29D-5342-9179-658005F987E0}"/>
              </a:ext>
            </a:extLst>
          </p:cNvPr>
          <p:cNvCxnSpPr>
            <a:cxnSpLocks/>
          </p:cNvCxnSpPr>
          <p:nvPr/>
        </p:nvCxnSpPr>
        <p:spPr>
          <a:xfrm>
            <a:off x="7203491" y="5089416"/>
            <a:ext cx="1143583" cy="0"/>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74" name="TextBox 43">
            <a:extLst>
              <a:ext uri="{FF2B5EF4-FFF2-40B4-BE49-F238E27FC236}">
                <a16:creationId xmlns:a16="http://schemas.microsoft.com/office/drawing/2014/main" id="{352A359D-B728-284B-8DB1-818964D703C8}"/>
              </a:ext>
            </a:extLst>
          </p:cNvPr>
          <p:cNvSpPr txBox="1">
            <a:spLocks noChangeArrowheads="1"/>
          </p:cNvSpPr>
          <p:nvPr/>
        </p:nvSpPr>
        <p:spPr bwMode="auto">
          <a:xfrm>
            <a:off x="7348538" y="4730751"/>
            <a:ext cx="944562" cy="2778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200" b="1"/>
              <a:t>PCS Items</a:t>
            </a:r>
          </a:p>
        </p:txBody>
      </p:sp>
      <p:cxnSp>
        <p:nvCxnSpPr>
          <p:cNvPr id="45" name="Straight Arrow Connector 44">
            <a:extLst>
              <a:ext uri="{FF2B5EF4-FFF2-40B4-BE49-F238E27FC236}">
                <a16:creationId xmlns:a16="http://schemas.microsoft.com/office/drawing/2014/main" id="{9FE6E830-9FAD-A149-9FDF-470D0C6A5067}"/>
              </a:ext>
            </a:extLst>
          </p:cNvPr>
          <p:cNvCxnSpPr/>
          <p:nvPr/>
        </p:nvCxnSpPr>
        <p:spPr>
          <a:xfrm flipH="1">
            <a:off x="9220200" y="2782888"/>
            <a:ext cx="0" cy="246062"/>
          </a:xfrm>
          <a:prstGeom prst="straightConnector1">
            <a:avLst/>
          </a:prstGeom>
          <a:ln>
            <a:solidFill>
              <a:srgbClr val="002060"/>
            </a:solidFill>
            <a:tailEnd type="arrow"/>
          </a:ln>
        </p:spPr>
        <p:style>
          <a:lnRef idx="2">
            <a:schemeClr val="accent1"/>
          </a:lnRef>
          <a:fillRef idx="0">
            <a:schemeClr val="accent1"/>
          </a:fillRef>
          <a:effectRef idx="1">
            <a:schemeClr val="accent1"/>
          </a:effectRef>
          <a:fontRef idx="minor">
            <a:schemeClr val="tx1"/>
          </a:fontRef>
        </p:style>
      </p:cxnSp>
      <p:sp>
        <p:nvSpPr>
          <p:cNvPr id="18476" name="TextBox 45">
            <a:extLst>
              <a:ext uri="{FF2B5EF4-FFF2-40B4-BE49-F238E27FC236}">
                <a16:creationId xmlns:a16="http://schemas.microsoft.com/office/drawing/2014/main" id="{272D032A-4A20-B847-8C31-C46DF2CB2FD2}"/>
              </a:ext>
            </a:extLst>
          </p:cNvPr>
          <p:cNvSpPr txBox="1">
            <a:spLocks noChangeArrowheads="1"/>
          </p:cNvSpPr>
          <p:nvPr/>
        </p:nvSpPr>
        <p:spPr bwMode="auto">
          <a:xfrm>
            <a:off x="4630738" y="5168901"/>
            <a:ext cx="1219200" cy="4619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200" b="1"/>
              <a:t>S/W</a:t>
            </a:r>
          </a:p>
          <a:p>
            <a:pPr algn="ctr">
              <a:spcBef>
                <a:spcPct val="0"/>
              </a:spcBef>
              <a:buFontTx/>
              <a:buNone/>
            </a:pPr>
            <a:r>
              <a:rPr lang="en-US" altLang="en-US" sz="1200" b="1"/>
              <a:t>(Next Version)</a:t>
            </a:r>
          </a:p>
        </p:txBody>
      </p:sp>
    </p:spTree>
    <p:extLst>
      <p:ext uri="{BB962C8B-B14F-4D97-AF65-F5344CB8AC3E}">
        <p14:creationId xmlns:p14="http://schemas.microsoft.com/office/powerpoint/2010/main" val="3949013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BCBDF9A6-DE6F-47DF-B9D8-358E1B1D23A5}"/>
              </a:ext>
            </a:extLst>
          </p:cNvPr>
          <p:cNvSpPr>
            <a:spLocks noGrp="1" noChangeArrowheads="1"/>
          </p:cNvSpPr>
          <p:nvPr>
            <p:ph type="title"/>
          </p:nvPr>
        </p:nvSpPr>
        <p:spPr>
          <a:xfrm>
            <a:off x="732660" y="166255"/>
            <a:ext cx="4388535" cy="1146864"/>
          </a:xfrm>
        </p:spPr>
        <p:txBody>
          <a:bodyPr>
            <a:normAutofit/>
          </a:bodyPr>
          <a:lstStyle/>
          <a:p>
            <a:r>
              <a:rPr lang="en-US" altLang="en-US" dirty="0"/>
              <a:t>Who are the SIPS?</a:t>
            </a:r>
          </a:p>
        </p:txBody>
      </p:sp>
      <p:sp>
        <p:nvSpPr>
          <p:cNvPr id="7170" name="Content Placeholder 2">
            <a:extLst>
              <a:ext uri="{FF2B5EF4-FFF2-40B4-BE49-F238E27FC236}">
                <a16:creationId xmlns:a16="http://schemas.microsoft.com/office/drawing/2014/main" id="{375C5CF7-F067-4008-93DA-455F575A3B34}"/>
              </a:ext>
            </a:extLst>
          </p:cNvPr>
          <p:cNvSpPr>
            <a:spLocks noGrp="1" noChangeArrowheads="1"/>
          </p:cNvSpPr>
          <p:nvPr>
            <p:ph idx="1"/>
          </p:nvPr>
        </p:nvSpPr>
        <p:spPr>
          <a:xfrm>
            <a:off x="250521" y="1123950"/>
            <a:ext cx="5845479" cy="5734050"/>
          </a:xfrm>
        </p:spPr>
        <p:txBody>
          <a:bodyPr>
            <a:normAutofit lnSpcReduction="10000"/>
          </a:bodyPr>
          <a:lstStyle/>
          <a:p>
            <a:r>
              <a:rPr lang="en-US" altLang="en-US" sz="1800" dirty="0"/>
              <a:t>The Science Investigator-led Processing Systems (SIPS) generate EOS/SNPP/JPSS mission instrument </a:t>
            </a:r>
            <a:r>
              <a:rPr lang="en-US" altLang="en-US" sz="1800" b="1" dirty="0"/>
              <a:t>science products </a:t>
            </a:r>
            <a:r>
              <a:rPr lang="en-US" altLang="en-US" sz="1800" dirty="0"/>
              <a:t>and deliver them to the Distributed Active Archive Centers (DAAC) for archive and distribution</a:t>
            </a:r>
          </a:p>
          <a:p>
            <a:pPr lvl="1"/>
            <a:r>
              <a:rPr lang="en-US" altLang="en-US" sz="1800" dirty="0"/>
              <a:t>SIPS are managed by Principal Investigators (PIs)</a:t>
            </a:r>
          </a:p>
          <a:p>
            <a:pPr lvl="2"/>
            <a:r>
              <a:rPr lang="en-US" altLang="en-US" sz="1800" dirty="0"/>
              <a:t>PIs and their standard products are selected via NASA HQ Science Program awards</a:t>
            </a:r>
          </a:p>
          <a:p>
            <a:pPr lvl="1"/>
            <a:r>
              <a:rPr lang="en-US" altLang="en-US" sz="1800" dirty="0"/>
              <a:t>Working Agreements document the arrangements made with each PI or designated Team Lead (TL)</a:t>
            </a:r>
          </a:p>
          <a:p>
            <a:pPr lvl="1"/>
            <a:r>
              <a:rPr lang="en-US" altLang="en-US" sz="1800" dirty="0"/>
              <a:t>EOS/SNPP/JPSS SIPS are funded by ESDIS.  PIs/TLs submit budget estimates annually to the ESDIS project</a:t>
            </a:r>
          </a:p>
          <a:p>
            <a:r>
              <a:rPr lang="en-US" altLang="en-US" sz="1800" dirty="0"/>
              <a:t>A few EOS product generation systems </a:t>
            </a:r>
            <a:r>
              <a:rPr lang="en-US" altLang="en-US" sz="1800" b="1" dirty="0"/>
              <a:t>developed early in the EOS mission cycles</a:t>
            </a:r>
            <a:r>
              <a:rPr lang="en-US" altLang="en-US" sz="1800" dirty="0"/>
              <a:t> were designed to receive product generation software packages from the PI and would process this data at that DAAC</a:t>
            </a:r>
          </a:p>
          <a:p>
            <a:pPr lvl="1"/>
            <a:r>
              <a:rPr lang="en-US" altLang="en-US" sz="1800" dirty="0"/>
              <a:t>These include AIRS, SOUNDER, ASTER, MISR, CERES, LIS</a:t>
            </a:r>
          </a:p>
          <a:p>
            <a:r>
              <a:rPr lang="en-US" altLang="en-US" sz="1800" dirty="0"/>
              <a:t>The acronym SIPS is now being used by missions outside of EOSDIS, e.g. ICESAT-2 SIPS is part of the ICESat-2 Project Scientist’s systems</a:t>
            </a:r>
          </a:p>
          <a:p>
            <a:pPr lvl="1"/>
            <a:endParaRPr lang="en-US" altLang="en-US" sz="1000" dirty="0"/>
          </a:p>
          <a:p>
            <a:pPr lvl="2"/>
            <a:endParaRPr lang="en-US" altLang="en-US" sz="1000" dirty="0"/>
          </a:p>
          <a:p>
            <a:pPr lvl="1"/>
            <a:endParaRPr lang="en-US" altLang="en-US" sz="1000" dirty="0"/>
          </a:p>
          <a:p>
            <a:pPr lvl="1"/>
            <a:endParaRPr lang="en-US" altLang="en-US" sz="1000" dirty="0"/>
          </a:p>
          <a:p>
            <a:pPr lvl="1"/>
            <a:endParaRPr lang="en-US" altLang="en-US" sz="1000" dirty="0"/>
          </a:p>
        </p:txBody>
      </p:sp>
      <p:pic>
        <p:nvPicPr>
          <p:cNvPr id="4" name="Picture 2">
            <a:extLst>
              <a:ext uri="{FF2B5EF4-FFF2-40B4-BE49-F238E27FC236}">
                <a16:creationId xmlns:a16="http://schemas.microsoft.com/office/drawing/2014/main" id="{C024EFFF-434E-4527-BEC7-76902EB70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5855785" y="895350"/>
            <a:ext cx="6085694" cy="4564271"/>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61000"/>
          </a:schemeClr>
        </a:solidFill>
        <a:effectLst/>
      </p:bgPr>
    </p:bg>
    <p:spTree>
      <p:nvGrpSpPr>
        <p:cNvPr id="1" name=""/>
        <p:cNvGrpSpPr/>
        <p:nvPr/>
      </p:nvGrpSpPr>
      <p:grpSpPr>
        <a:xfrm>
          <a:off x="0" y="0"/>
          <a:ext cx="0" cy="0"/>
          <a:chOff x="0" y="0"/>
          <a:chExt cx="0" cy="0"/>
        </a:xfrm>
      </p:grpSpPr>
      <p:pic>
        <p:nvPicPr>
          <p:cNvPr id="182" name="Image" descr="Image"/>
          <p:cNvPicPr>
            <a:picLocks noChangeAspect="1"/>
          </p:cNvPicPr>
          <p:nvPr/>
        </p:nvPicPr>
        <p:blipFill>
          <a:blip r:embed="rId3"/>
          <a:stretch>
            <a:fillRect/>
          </a:stretch>
        </p:blipFill>
        <p:spPr>
          <a:xfrm>
            <a:off x="999090" y="483043"/>
            <a:ext cx="9696125" cy="6374957"/>
          </a:xfrm>
          <a:prstGeom prst="rect">
            <a:avLst/>
          </a:prstGeom>
          <a:ln w="12700">
            <a:miter lim="400000"/>
          </a:ln>
        </p:spPr>
      </p:pic>
      <p:sp>
        <p:nvSpPr>
          <p:cNvPr id="4" name="Title 1">
            <a:extLst>
              <a:ext uri="{FF2B5EF4-FFF2-40B4-BE49-F238E27FC236}">
                <a16:creationId xmlns:a16="http://schemas.microsoft.com/office/drawing/2014/main" id="{E3089AF0-32CE-4F20-933D-5812A2717C4E}"/>
              </a:ext>
            </a:extLst>
          </p:cNvPr>
          <p:cNvSpPr txBox="1">
            <a:spLocks noChangeArrowheads="1"/>
          </p:cNvSpPr>
          <p:nvPr/>
        </p:nvSpPr>
        <p:spPr>
          <a:xfrm>
            <a:off x="558800" y="228600"/>
            <a:ext cx="6477000"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a:t>Who are the DAACs?</a:t>
            </a:r>
          </a:p>
        </p:txBody>
      </p:sp>
      <p:sp>
        <p:nvSpPr>
          <p:cNvPr id="181" name="EOSDIS Distributed Active Archive Centers (DAAC)s"/>
          <p:cNvSpPr txBox="1">
            <a:spLocks noGrp="1"/>
          </p:cNvSpPr>
          <p:nvPr>
            <p:ph type="title" idx="4294967295"/>
          </p:nvPr>
        </p:nvSpPr>
        <p:spPr>
          <a:xfrm>
            <a:off x="4765675" y="5794375"/>
            <a:ext cx="7426325" cy="709613"/>
          </a:xfrm>
          <a:prstGeom prst="rect">
            <a:avLst/>
          </a:prstGeom>
        </p:spPr>
        <p:txBody>
          <a:bodyPr anchor="ctr">
            <a:normAutofit/>
          </a:bodyPr>
          <a:lstStyle>
            <a:lvl1pPr>
              <a:defRPr sz="2400" b="1">
                <a:latin typeface="Avenir Next Regular"/>
                <a:ea typeface="Avenir Next Regular"/>
                <a:cs typeface="Avenir Next Regular"/>
                <a:sym typeface="Avenir Next Regular"/>
              </a:defRPr>
            </a:lvl1pPr>
          </a:lstStyle>
          <a:p>
            <a:r>
              <a:rPr sz="2800" dirty="0">
                <a:latin typeface="+mj-lt"/>
              </a:rPr>
              <a:t>EOSDIS Distributed Active Archive Centers (DAAC)s</a:t>
            </a:r>
          </a:p>
        </p:txBody>
      </p:sp>
    </p:spTree>
  </p:cSld>
  <p:clrMapOvr>
    <a:masterClrMapping/>
  </p:clrMapOvr>
  <mc:AlternateContent xmlns:mc="http://schemas.openxmlformats.org/markup-compatibility/2006" xmlns:p14="http://schemas.microsoft.com/office/powerpoint/2010/main">
    <mc:Choice Requires="p14">
      <p:transition p14:dur="0" advTm="32482"/>
    </mc:Choice>
    <mc:Fallback xmlns="">
      <p:transition advTm="3248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1F4F2F-DA6B-4846-A6AD-AE5758DB241A}"/>
              </a:ext>
            </a:extLst>
          </p:cNvPr>
          <p:cNvPicPr>
            <a:picLocks noChangeAspect="1"/>
          </p:cNvPicPr>
          <p:nvPr/>
        </p:nvPicPr>
        <p:blipFill rotWithShape="1">
          <a:blip r:embed="rId2"/>
          <a:srcRect r="18208" b="1"/>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D7202FDE-FCCE-48E9-BE71-5062A81ACBF8}"/>
              </a:ext>
            </a:extLst>
          </p:cNvPr>
          <p:cNvSpPr>
            <a:spLocks noGrp="1"/>
          </p:cNvSpPr>
          <p:nvPr>
            <p:ph type="sldNum" sz="quarter" idx="12"/>
          </p:nvPr>
        </p:nvSpPr>
        <p:spPr>
          <a:xfrm>
            <a:off x="8610600" y="6356350"/>
            <a:ext cx="2743200" cy="365125"/>
          </a:xfrm>
        </p:spPr>
        <p:txBody>
          <a:bodyPr>
            <a:normAutofit/>
          </a:bodyPr>
          <a:lstStyle/>
          <a:p>
            <a:pPr>
              <a:spcAft>
                <a:spcPts val="600"/>
              </a:spcAft>
            </a:pPr>
            <a:fld id="{876ABBD4-26B4-42A3-B6C5-0105B4819E46}"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2741136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
          <p:cNvSpPr txBox="1">
            <a:spLocks noGrp="1"/>
          </p:cNvSpPr>
          <p:nvPr>
            <p:ph type="title"/>
          </p:nvPr>
        </p:nvSpPr>
        <p:spPr>
          <a:xfrm>
            <a:off x="511628" y="9627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3600"/>
              <a:t>What does a DAAC do?</a:t>
            </a:r>
            <a:endParaRPr lang="en-US"/>
          </a:p>
        </p:txBody>
      </p:sp>
      <p:sp>
        <p:nvSpPr>
          <p:cNvPr id="2" name="Content Placeholder 1">
            <a:extLst>
              <a:ext uri="{FF2B5EF4-FFF2-40B4-BE49-F238E27FC236}">
                <a16:creationId xmlns:a16="http://schemas.microsoft.com/office/drawing/2014/main" id="{6EE14D96-A167-498C-BB4E-D900D08BF2B8}"/>
              </a:ext>
            </a:extLst>
          </p:cNvPr>
          <p:cNvSpPr>
            <a:spLocks noGrp="1"/>
          </p:cNvSpPr>
          <p:nvPr>
            <p:ph idx="1"/>
          </p:nvPr>
        </p:nvSpPr>
        <p:spPr>
          <a:xfrm>
            <a:off x="511629" y="1205344"/>
            <a:ext cx="11168743" cy="5556381"/>
          </a:xfrm>
        </p:spPr>
        <p:txBody>
          <a:bodyPr>
            <a:normAutofit fontScale="70000" lnSpcReduction="20000"/>
          </a:bodyPr>
          <a:lstStyle/>
          <a:p>
            <a:pPr marL="342900" indent="-342900" fontAlgn="base">
              <a:buFont typeface="+mj-lt"/>
              <a:buAutoNum type="arabicPeriod"/>
            </a:pPr>
            <a:r>
              <a:rPr lang="en-US" sz="2300" b="1" dirty="0"/>
              <a:t>Data and metadata</a:t>
            </a:r>
          </a:p>
          <a:p>
            <a:pPr marL="631825" lvl="7" indent="-284163" fontAlgn="base">
              <a:buFont typeface="Arial" panose="020B0604020202020204" pitchFamily="34" charset="0"/>
              <a:buChar char="•"/>
            </a:pPr>
            <a:r>
              <a:rPr lang="en-US" sz="2300" dirty="0"/>
              <a:t>Serve as primary point of contact for mission science teams</a:t>
            </a:r>
          </a:p>
          <a:p>
            <a:pPr marL="631825" lvl="7" indent="-284163" fontAlgn="base">
              <a:buFont typeface="Arial" panose="020B0604020202020204" pitchFamily="34" charset="0"/>
              <a:buChar char="•"/>
            </a:pPr>
            <a:r>
              <a:rPr lang="en-US" sz="2300" dirty="0"/>
              <a:t>Ensure </a:t>
            </a:r>
            <a:r>
              <a:rPr lang="en-US" sz="2300" b="1" dirty="0"/>
              <a:t>quality and fitness for purpose </a:t>
            </a:r>
            <a:r>
              <a:rPr lang="en-US" sz="2300" dirty="0"/>
              <a:t>of the organization's data and metadata assets</a:t>
            </a:r>
          </a:p>
          <a:p>
            <a:pPr marL="631825" lvl="7" indent="-284163" fontAlgn="base">
              <a:buFont typeface="Arial" panose="020B0604020202020204" pitchFamily="34" charset="0"/>
              <a:buChar char="•"/>
            </a:pPr>
            <a:r>
              <a:rPr lang="en-US" sz="2300" dirty="0"/>
              <a:t>Support identification/creation of simulated data product for early adopters</a:t>
            </a:r>
          </a:p>
          <a:p>
            <a:pPr marL="631825" lvl="7" indent="-284163" fontAlgn="base">
              <a:buFont typeface="Arial" panose="020B0604020202020204" pitchFamily="34" charset="0"/>
              <a:buChar char="•"/>
            </a:pPr>
            <a:r>
              <a:rPr lang="en-US" sz="2300" dirty="0"/>
              <a:t>Ingest </a:t>
            </a:r>
            <a:r>
              <a:rPr lang="en-US" sz="2300" dirty="0">
                <a:solidFill>
                  <a:schemeClr val="tx1"/>
                </a:solidFill>
              </a:rPr>
              <a:t>science data products </a:t>
            </a:r>
            <a:r>
              <a:rPr lang="en-US" sz="2300" dirty="0"/>
              <a:t>into cloud</a:t>
            </a:r>
          </a:p>
          <a:p>
            <a:pPr marL="631825" lvl="7" indent="-284163" fontAlgn="base">
              <a:buFont typeface="Arial" panose="020B0604020202020204" pitchFamily="34" charset="0"/>
              <a:buChar char="•"/>
            </a:pPr>
            <a:r>
              <a:rPr lang="en-US" sz="2300" dirty="0"/>
              <a:t>Archive additional documents associated with the data (preservation content)</a:t>
            </a:r>
          </a:p>
          <a:p>
            <a:pPr marL="631825" lvl="7" indent="-284163" fontAlgn="base">
              <a:buFont typeface="Arial" panose="020B0604020202020204" pitchFamily="34" charset="0"/>
              <a:buChar char="•"/>
            </a:pPr>
            <a:r>
              <a:rPr lang="en-US" sz="2300" dirty="0"/>
              <a:t>Distribute data products to the public</a:t>
            </a:r>
          </a:p>
          <a:p>
            <a:pPr marL="342900" indent="-342900" fontAlgn="base">
              <a:buFont typeface="+mj-lt"/>
              <a:buAutoNum type="arabicPeriod"/>
            </a:pPr>
            <a:r>
              <a:rPr lang="en-US" sz="2300" b="1" dirty="0"/>
              <a:t>Information management</a:t>
            </a:r>
          </a:p>
          <a:p>
            <a:pPr marL="631825" lvl="1" indent="-284163" fontAlgn="base">
              <a:buFont typeface="Arial" panose="020B0604020202020204" pitchFamily="34" charset="0"/>
              <a:buChar char="•"/>
            </a:pPr>
            <a:r>
              <a:rPr lang="en-US" sz="2300" dirty="0"/>
              <a:t>Capture and catalog scientific information from publications into </a:t>
            </a:r>
            <a:r>
              <a:rPr lang="en-US" sz="2300" b="1" dirty="0"/>
              <a:t>searchable databases linked to data resources</a:t>
            </a:r>
            <a:endParaRPr lang="en-US" sz="2300" dirty="0"/>
          </a:p>
          <a:p>
            <a:pPr marL="342900" indent="-342900" fontAlgn="base">
              <a:buFont typeface="+mj-lt"/>
              <a:buAutoNum type="arabicPeriod"/>
            </a:pPr>
            <a:r>
              <a:rPr lang="en-US" sz="2300" b="1" dirty="0"/>
              <a:t>Open-source software support</a:t>
            </a:r>
          </a:p>
          <a:p>
            <a:pPr marL="631825" lvl="1" indent="-284163" fontAlgn="base">
              <a:buFont typeface="Arial" panose="020B0604020202020204" pitchFamily="34" charset="0"/>
              <a:buChar char="•"/>
            </a:pPr>
            <a:r>
              <a:rPr lang="en-US" sz="2300" dirty="0"/>
              <a:t>Support open-source software development projects</a:t>
            </a:r>
          </a:p>
          <a:p>
            <a:pPr marL="342900" indent="-342900" fontAlgn="base">
              <a:buFont typeface="+mj-lt"/>
              <a:buAutoNum type="arabicPeriod"/>
            </a:pPr>
            <a:r>
              <a:rPr lang="en-US" sz="2300" b="1" dirty="0"/>
              <a:t>Cross-mission science and modeling</a:t>
            </a:r>
          </a:p>
          <a:p>
            <a:pPr marL="631825" lvl="1" indent="-284163" fontAlgn="base">
              <a:buFont typeface="Arial" panose="020B0604020202020204" pitchFamily="34" charset="0"/>
              <a:buChar char="•"/>
            </a:pPr>
            <a:r>
              <a:rPr lang="en-US" sz="2300" dirty="0"/>
              <a:t>Address cross-mission and division science and provide support for modeling communities to better integrate and fuse observational data into models</a:t>
            </a:r>
          </a:p>
          <a:p>
            <a:pPr marL="342900" indent="-342900">
              <a:buFont typeface="+mj-lt"/>
              <a:buAutoNum type="arabicPeriod"/>
            </a:pPr>
            <a:r>
              <a:rPr lang="en-US" sz="2300" b="1" dirty="0"/>
              <a:t>User support</a:t>
            </a:r>
            <a:endParaRPr lang="en-US" sz="2300" dirty="0"/>
          </a:p>
          <a:p>
            <a:pPr marL="631825" lvl="8" indent="-284163" fontAlgn="base">
              <a:buFont typeface="Arial" panose="020B0604020202020204" pitchFamily="34" charset="0"/>
              <a:buChar char="•"/>
            </a:pPr>
            <a:r>
              <a:rPr lang="en-US" sz="2300" dirty="0"/>
              <a:t>Answer scientific questions about data and information, evaluate and merge community contributions to open-source software, address technical questions, and develop unique software to serve science  and applications communities. </a:t>
            </a:r>
          </a:p>
          <a:p>
            <a:pPr marL="631825" lvl="8" indent="-284163" fontAlgn="base">
              <a:buFont typeface="Arial" panose="020B0604020202020204" pitchFamily="34" charset="0"/>
              <a:buChar char="•"/>
            </a:pPr>
            <a:r>
              <a:rPr lang="en-US" sz="2300" b="0" i="0" u="none" strike="noStrike" cap="none" dirty="0">
                <a:solidFill>
                  <a:srgbClr val="000000"/>
                </a:solidFill>
                <a:latin typeface="Calibri" panose="020F0502020204030204" pitchFamily="34" charset="0"/>
                <a:cs typeface="Calibri" panose="020F0502020204030204" pitchFamily="34" charset="0"/>
                <a:sym typeface="Arial"/>
              </a:rPr>
              <a:t>Support </a:t>
            </a:r>
            <a:r>
              <a:rPr lang="en-US" sz="2300" b="0" i="0" u="none" strike="noStrike" cap="none" dirty="0">
                <a:solidFill>
                  <a:srgbClr val="000000"/>
                </a:solidFill>
                <a:latin typeface="Calibri" panose="020F0502020204030204" pitchFamily="34" charset="0"/>
                <a:cs typeface="Calibri" panose="020F0502020204030204" pitchFamily="34" charset="0"/>
                <a:sym typeface="Arial"/>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20"/>
                  </a:ext>
                </a:extLst>
              </a:rPr>
              <a:t>E</a:t>
            </a:r>
            <a:r>
              <a:rPr lang="en-US" sz="2300" dirty="0">
                <a:latin typeface="Calibri" panose="020F0502020204030204" pitchFamily="34" charset="0"/>
                <a:cs typeface="Calibri" panose="020F0502020204030204" pitchFamily="34" charset="0"/>
              </a:rPr>
              <a:t>arly Adopter </a:t>
            </a:r>
            <a:r>
              <a:rPr lang="en-US" sz="2300" b="0" i="0" u="none" strike="noStrike" cap="none" dirty="0">
                <a:solidFill>
                  <a:srgbClr val="000000"/>
                </a:solidFill>
                <a:latin typeface="Calibri" panose="020F0502020204030204" pitchFamily="34" charset="0"/>
                <a:cs typeface="Calibri" panose="020F0502020204030204" pitchFamily="34" charset="0"/>
                <a:sym typeface="Arial"/>
              </a:rPr>
              <a:t>activities across </a:t>
            </a:r>
            <a:r>
              <a:rPr lang="en-US" sz="2300" dirty="0">
                <a:latin typeface="Calibri" panose="020F0502020204030204" pitchFamily="34" charset="0"/>
                <a:cs typeface="Calibri" panose="020F0502020204030204" pitchFamily="34" charset="0"/>
              </a:rPr>
              <a:t>a variety of </a:t>
            </a:r>
            <a:r>
              <a:rPr lang="en-US" sz="2300" b="0" i="0" u="none" strike="noStrike" cap="none" dirty="0">
                <a:solidFill>
                  <a:srgbClr val="000000"/>
                </a:solidFill>
                <a:latin typeface="Calibri" panose="020F0502020204030204" pitchFamily="34" charset="0"/>
                <a:cs typeface="Calibri" panose="020F0502020204030204" pitchFamily="34" charset="0"/>
                <a:sym typeface="Arial"/>
              </a:rPr>
              <a:t>communities</a:t>
            </a:r>
          </a:p>
          <a:p>
            <a:pPr marL="631825" lvl="8" indent="-284163" fontAlgn="base">
              <a:buFont typeface="Arial" panose="020B0604020202020204" pitchFamily="34" charset="0"/>
              <a:buChar char="•"/>
            </a:pPr>
            <a:r>
              <a:rPr lang="en-US" sz="2300" b="0" i="0" u="none" strike="noStrike" cap="none" dirty="0">
                <a:solidFill>
                  <a:srgbClr val="000000"/>
                </a:solidFill>
                <a:latin typeface="Calibri" panose="020F0502020204030204" pitchFamily="34" charset="0"/>
                <a:cs typeface="Calibri" panose="020F0502020204030204" pitchFamily="34" charset="0"/>
                <a:sym typeface="Arial"/>
              </a:rPr>
              <a:t>Develop and operate tools, </a:t>
            </a:r>
            <a:r>
              <a:rPr lang="en-US" sz="2300" b="0" i="0" u="none" strike="noStrike" cap="none" dirty="0" err="1">
                <a:solidFill>
                  <a:srgbClr val="000000"/>
                </a:solidFill>
                <a:latin typeface="Calibri" panose="020F0502020204030204" pitchFamily="34" charset="0"/>
                <a:cs typeface="Calibri" panose="020F0502020204030204" pitchFamily="34" charset="0"/>
                <a:sym typeface="Arial"/>
              </a:rPr>
              <a:t>services,</a:t>
            </a:r>
            <a:r>
              <a:rPr lang="en-US" sz="2300" b="0" i="0" u="none" strike="noStrike" cap="none" dirty="0">
                <a:solidFill>
                  <a:srgbClr val="000000"/>
                </a:solidFill>
                <a:latin typeface="Calibri" panose="020F0502020204030204" pitchFamily="34" charset="0"/>
                <a:cs typeface="Calibri" panose="020F0502020204030204" pitchFamily="34" charset="0"/>
                <a:sym typeface="Arial"/>
              </a:rPr>
              <a:t> tutorials, hack weeks and other resources for specific science communities and applications users</a:t>
            </a:r>
            <a:endParaRPr lang="en-US" sz="2300" dirty="0">
              <a:latin typeface="Calibri" panose="020F0502020204030204" pitchFamily="34" charset="0"/>
              <a:cs typeface="Calibri" panose="020F0502020204030204" pitchFamily="34" charset="0"/>
            </a:endParaRPr>
          </a:p>
          <a:p>
            <a:pPr marL="0" indent="0">
              <a:buNone/>
            </a:pPr>
            <a:r>
              <a:rPr lang="en-US" dirty="0"/>
              <a:t>And so much more…..</a:t>
            </a:r>
          </a:p>
        </p:txBody>
      </p:sp>
      <p:sp>
        <p:nvSpPr>
          <p:cNvPr id="3" name="Slide Number Placeholder 2">
            <a:extLst>
              <a:ext uri="{FF2B5EF4-FFF2-40B4-BE49-F238E27FC236}">
                <a16:creationId xmlns:a16="http://schemas.microsoft.com/office/drawing/2014/main" id="{ED84976D-93E1-4BAD-86C6-642FD8E5750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cxnSp>
        <p:nvCxnSpPr>
          <p:cNvPr id="6" name="Straight Connector 5">
            <a:extLst>
              <a:ext uri="{FF2B5EF4-FFF2-40B4-BE49-F238E27FC236}">
                <a16:creationId xmlns:a16="http://schemas.microsoft.com/office/drawing/2014/main" id="{CF0922FA-9D5F-4910-A132-F2CB9F93F428}"/>
              </a:ext>
            </a:extLst>
          </p:cNvPr>
          <p:cNvCxnSpPr>
            <a:cxnSpLocks/>
          </p:cNvCxnSpPr>
          <p:nvPr/>
        </p:nvCxnSpPr>
        <p:spPr>
          <a:xfrm>
            <a:off x="511628" y="1001863"/>
            <a:ext cx="8769927" cy="0"/>
          </a:xfrm>
          <a:prstGeom prst="line">
            <a:avLst/>
          </a:prstGeom>
          <a:ln w="38100">
            <a:solidFill>
              <a:schemeClr val="accent5">
                <a:lumMod val="75000"/>
              </a:schemeClr>
            </a:solidFill>
          </a:ln>
        </p:spPr>
        <p:style>
          <a:lnRef idx="3">
            <a:schemeClr val="accent6"/>
          </a:lnRef>
          <a:fillRef idx="0">
            <a:schemeClr val="accent6"/>
          </a:fillRef>
          <a:effectRef idx="2">
            <a:schemeClr val="accent6"/>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Rectangle 241">
            <a:extLst>
              <a:ext uri="{FF2B5EF4-FFF2-40B4-BE49-F238E27FC236}">
                <a16:creationId xmlns:a16="http://schemas.microsoft.com/office/drawing/2014/main" id="{5205E72A-C268-A547-9C40-9E55A755A878}"/>
              </a:ext>
            </a:extLst>
          </p:cNvPr>
          <p:cNvSpPr/>
          <p:nvPr/>
        </p:nvSpPr>
        <p:spPr>
          <a:xfrm>
            <a:off x="0" y="197381"/>
            <a:ext cx="12084996" cy="892552"/>
          </a:xfrm>
          <a:prstGeom prst="rect">
            <a:avLst/>
          </a:prstGeom>
        </p:spPr>
        <p:txBody>
          <a:bodyPr wrap="square">
            <a:spAutoFit/>
          </a:bodyPr>
          <a:lstStyle/>
          <a:p>
            <a:pPr algn="ctr" defTabSz="611074">
              <a:defRPr sz="2800">
                <a:solidFill>
                  <a:srgbClr val="000000"/>
                </a:solidFill>
                <a:latin typeface="Dosis SemiBold"/>
                <a:ea typeface="Dosis SemiBold"/>
                <a:cs typeface="Dosis SemiBold"/>
                <a:sym typeface="Dosis SemiBold"/>
              </a:defRPr>
            </a:pPr>
            <a:r>
              <a:rPr lang="en-US" sz="3200">
                <a:latin typeface="+mj-lt"/>
                <a:ea typeface="Dosis SemiBold"/>
                <a:cs typeface="Dosis SemiBold"/>
                <a:sym typeface="Dosis SemiBold"/>
              </a:rPr>
              <a:t>ESDIS and DAACs with ESD Representatives</a:t>
            </a:r>
          </a:p>
          <a:p>
            <a:pPr algn="ctr"/>
            <a:endParaRPr lang="en-US" sz="2000">
              <a:latin typeface="Impact" panose="020B0806030902050204" pitchFamily="34" charset="0"/>
            </a:endParaRPr>
          </a:p>
        </p:txBody>
      </p:sp>
      <p:sp>
        <p:nvSpPr>
          <p:cNvPr id="413" name="Oval 412">
            <a:extLst>
              <a:ext uri="{FF2B5EF4-FFF2-40B4-BE49-F238E27FC236}">
                <a16:creationId xmlns:a16="http://schemas.microsoft.com/office/drawing/2014/main" id="{2200C540-9AB0-BB4A-BE3C-95CC53CB6C44}"/>
              </a:ext>
            </a:extLst>
          </p:cNvPr>
          <p:cNvSpPr/>
          <p:nvPr/>
        </p:nvSpPr>
        <p:spPr>
          <a:xfrm>
            <a:off x="11060371" y="588086"/>
            <a:ext cx="176016"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 name="TextBox 2">
            <a:extLst>
              <a:ext uri="{FF2B5EF4-FFF2-40B4-BE49-F238E27FC236}">
                <a16:creationId xmlns:a16="http://schemas.microsoft.com/office/drawing/2014/main" id="{93F03B7A-8586-244F-9929-3B3E404DDA86}"/>
              </a:ext>
            </a:extLst>
          </p:cNvPr>
          <p:cNvSpPr txBox="1"/>
          <p:nvPr/>
        </p:nvSpPr>
        <p:spPr>
          <a:xfrm>
            <a:off x="11813922" y="888156"/>
            <a:ext cx="184731" cy="400110"/>
          </a:xfrm>
          <a:prstGeom prst="rect">
            <a:avLst/>
          </a:prstGeom>
          <a:noFill/>
        </p:spPr>
        <p:txBody>
          <a:bodyPr wrap="none" rtlCol="0">
            <a:spAutoFit/>
          </a:bodyPr>
          <a:lstStyle/>
          <a:p>
            <a:endParaRPr lang="en-US" sz="2000"/>
          </a:p>
        </p:txBody>
      </p:sp>
      <p:grpSp>
        <p:nvGrpSpPr>
          <p:cNvPr id="5" name="Group 4">
            <a:extLst>
              <a:ext uri="{FF2B5EF4-FFF2-40B4-BE49-F238E27FC236}">
                <a16:creationId xmlns:a16="http://schemas.microsoft.com/office/drawing/2014/main" id="{F99C99EA-DD92-406C-8D06-F7BC6BAF320E}"/>
              </a:ext>
            </a:extLst>
          </p:cNvPr>
          <p:cNvGrpSpPr/>
          <p:nvPr/>
        </p:nvGrpSpPr>
        <p:grpSpPr>
          <a:xfrm>
            <a:off x="766886" y="888186"/>
            <a:ext cx="10871020" cy="5768074"/>
            <a:chOff x="804129" y="1183631"/>
            <a:chExt cx="10871020" cy="5472615"/>
          </a:xfrm>
        </p:grpSpPr>
        <p:sp>
          <p:nvSpPr>
            <p:cNvPr id="2" name="Rectangle 1">
              <a:extLst>
                <a:ext uri="{FF2B5EF4-FFF2-40B4-BE49-F238E27FC236}">
                  <a16:creationId xmlns:a16="http://schemas.microsoft.com/office/drawing/2014/main" id="{54DB54DE-4491-A549-8258-1E84777E43A0}"/>
                </a:ext>
              </a:extLst>
            </p:cNvPr>
            <p:cNvSpPr/>
            <p:nvPr/>
          </p:nvSpPr>
          <p:spPr>
            <a:xfrm>
              <a:off x="4848333" y="2803777"/>
              <a:ext cx="3217023" cy="941786"/>
            </a:xfrm>
            <a:prstGeom prst="rect">
              <a:avLst/>
            </a:pr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3" name="Rectangle 432">
              <a:extLst>
                <a:ext uri="{FF2B5EF4-FFF2-40B4-BE49-F238E27FC236}">
                  <a16:creationId xmlns:a16="http://schemas.microsoft.com/office/drawing/2014/main" id="{752B0D9F-39C7-5848-BFEC-044BF086AF71}"/>
                </a:ext>
              </a:extLst>
            </p:cNvPr>
            <p:cNvSpPr/>
            <p:nvPr/>
          </p:nvSpPr>
          <p:spPr>
            <a:xfrm>
              <a:off x="812771" y="3854122"/>
              <a:ext cx="10782728" cy="889011"/>
            </a:xfrm>
            <a:prstGeom prst="rect">
              <a:avLst/>
            </a:prstGeom>
            <a:solidFill>
              <a:srgbClr val="76D6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8" name="Rectangle 377">
              <a:extLst>
                <a:ext uri="{FF2B5EF4-FFF2-40B4-BE49-F238E27FC236}">
                  <a16:creationId xmlns:a16="http://schemas.microsoft.com/office/drawing/2014/main" id="{20FFF08F-D00F-DB49-9A65-AF0D1371473B}"/>
                </a:ext>
              </a:extLst>
            </p:cNvPr>
            <p:cNvSpPr/>
            <p:nvPr/>
          </p:nvSpPr>
          <p:spPr>
            <a:xfrm>
              <a:off x="2419405" y="3855012"/>
              <a:ext cx="9255744" cy="886105"/>
            </a:xfrm>
            <a:prstGeom prst="rect">
              <a:avLst/>
            </a:prstGeom>
            <a:solidFill>
              <a:schemeClr val="accent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85" name="Rectangle 484">
              <a:extLst>
                <a:ext uri="{FF2B5EF4-FFF2-40B4-BE49-F238E27FC236}">
                  <a16:creationId xmlns:a16="http://schemas.microsoft.com/office/drawing/2014/main" id="{77E04AED-D2A0-F94F-8DDA-FE6AE6240D65}"/>
                </a:ext>
              </a:extLst>
            </p:cNvPr>
            <p:cNvSpPr/>
            <p:nvPr/>
          </p:nvSpPr>
          <p:spPr>
            <a:xfrm>
              <a:off x="2429173" y="3857581"/>
              <a:ext cx="903179" cy="877240"/>
            </a:xfrm>
            <a:prstGeom prst="rect">
              <a:avLst/>
            </a:prstGeom>
            <a:pattFill prst="wdDnDiag">
              <a:fgClr>
                <a:srgbClr val="00B0F0"/>
              </a:fgClr>
              <a:bgClr>
                <a:srgbClr val="FFC00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6" name="Rectangle 425">
              <a:extLst>
                <a:ext uri="{FF2B5EF4-FFF2-40B4-BE49-F238E27FC236}">
                  <a16:creationId xmlns:a16="http://schemas.microsoft.com/office/drawing/2014/main" id="{37E61D49-C026-5D42-998C-ED7BC0DA2759}"/>
                </a:ext>
              </a:extLst>
            </p:cNvPr>
            <p:cNvSpPr/>
            <p:nvPr/>
          </p:nvSpPr>
          <p:spPr>
            <a:xfrm>
              <a:off x="806919" y="4788031"/>
              <a:ext cx="10790239" cy="817748"/>
            </a:xfrm>
            <a:prstGeom prst="rect">
              <a:avLst/>
            </a:prstGeom>
            <a:solidFill>
              <a:srgbClr val="C19C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7" name="Rectangle 426">
              <a:extLst>
                <a:ext uri="{FF2B5EF4-FFF2-40B4-BE49-F238E27FC236}">
                  <a16:creationId xmlns:a16="http://schemas.microsoft.com/office/drawing/2014/main" id="{0ED01672-905A-A544-83B0-2D0318BF8A5F}"/>
                </a:ext>
              </a:extLst>
            </p:cNvPr>
            <p:cNvSpPr/>
            <p:nvPr/>
          </p:nvSpPr>
          <p:spPr>
            <a:xfrm>
              <a:off x="1622394" y="4788031"/>
              <a:ext cx="10052755" cy="817747"/>
            </a:xfrm>
            <a:prstGeom prst="rect">
              <a:avLst/>
            </a:prstGeom>
            <a:solidFill>
              <a:schemeClr val="accent6">
                <a:lumMod val="60000"/>
                <a:lumOff val="4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84" name="Rectangle 383">
              <a:extLst>
                <a:ext uri="{FF2B5EF4-FFF2-40B4-BE49-F238E27FC236}">
                  <a16:creationId xmlns:a16="http://schemas.microsoft.com/office/drawing/2014/main" id="{CCEBA069-2C47-3344-80FA-9C55FC1E1638}"/>
                </a:ext>
              </a:extLst>
            </p:cNvPr>
            <p:cNvSpPr/>
            <p:nvPr/>
          </p:nvSpPr>
          <p:spPr>
            <a:xfrm rot="10800000">
              <a:off x="2379358" y="2276234"/>
              <a:ext cx="102994" cy="353256"/>
            </a:xfrm>
            <a:prstGeom prst="rect">
              <a:avLst/>
            </a:prstGeom>
            <a:solidFill>
              <a:schemeClr val="accent4"/>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83" name="Rectangle 382">
              <a:extLst>
                <a:ext uri="{FF2B5EF4-FFF2-40B4-BE49-F238E27FC236}">
                  <a16:creationId xmlns:a16="http://schemas.microsoft.com/office/drawing/2014/main" id="{8FC08B59-E00C-114D-AC0B-8CF5922EAA6B}"/>
                </a:ext>
              </a:extLst>
            </p:cNvPr>
            <p:cNvSpPr/>
            <p:nvPr/>
          </p:nvSpPr>
          <p:spPr>
            <a:xfrm rot="10800000">
              <a:off x="1591847" y="2277098"/>
              <a:ext cx="102993" cy="349920"/>
            </a:xfrm>
            <a:prstGeom prst="rect">
              <a:avLst/>
            </a:prstGeom>
            <a:solidFill>
              <a:srgbClr val="76D6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Helio-…">
              <a:extLst>
                <a:ext uri="{FF2B5EF4-FFF2-40B4-BE49-F238E27FC236}">
                  <a16:creationId xmlns:a16="http://schemas.microsoft.com/office/drawing/2014/main" id="{65BE061D-0E79-A043-B828-FCA7F864046E}"/>
                </a:ext>
              </a:extLst>
            </p:cNvPr>
            <p:cNvSpPr txBox="1"/>
            <p:nvPr/>
          </p:nvSpPr>
          <p:spPr>
            <a:xfrm>
              <a:off x="2087926" y="1700167"/>
              <a:ext cx="813766" cy="25284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defRPr sz="900" b="1">
                  <a:latin typeface="Calibri"/>
                  <a:ea typeface="Calibri"/>
                  <a:cs typeface="Calibri"/>
                  <a:sym typeface="Calibri"/>
                </a:defRPr>
              </a:pPr>
              <a:r>
                <a:rPr sz="900" b="1" err="1">
                  <a:latin typeface="Helvetica" pitchFamily="2" charset="0"/>
                  <a:cs typeface="Calibri" panose="020F0502020204030204" pitchFamily="34" charset="0"/>
                </a:rPr>
                <a:t>Heliophysics</a:t>
              </a:r>
              <a:endParaRPr sz="900" b="1">
                <a:latin typeface="Helvetica" pitchFamily="2" charset="0"/>
                <a:cs typeface="Calibri" panose="020F0502020204030204" pitchFamily="34" charset="0"/>
              </a:endParaRPr>
            </a:p>
          </p:txBody>
        </p:sp>
        <p:sp>
          <p:nvSpPr>
            <p:cNvPr id="29" name="Text Box 16">
              <a:extLst>
                <a:ext uri="{FF2B5EF4-FFF2-40B4-BE49-F238E27FC236}">
                  <a16:creationId xmlns:a16="http://schemas.microsoft.com/office/drawing/2014/main" id="{7EE81267-B18A-7042-B412-3076BFC36BA7}"/>
                </a:ext>
              </a:extLst>
            </p:cNvPr>
            <p:cNvSpPr txBox="1"/>
            <p:nvPr/>
          </p:nvSpPr>
          <p:spPr>
            <a:xfrm>
              <a:off x="5048728" y="2842284"/>
              <a:ext cx="1057582" cy="586916"/>
            </a:xfrm>
            <a:prstGeom prst="rect">
              <a:avLst/>
            </a:prstGeom>
            <a:noFill/>
            <a:ln>
              <a:no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defRPr sz="900" b="1">
                  <a:latin typeface="+mj-lt"/>
                  <a:ea typeface="+mj-ea"/>
                  <a:cs typeface="+mj-cs"/>
                  <a:sym typeface="Arial"/>
                </a:defRPr>
              </a:pPr>
              <a:r>
                <a:rPr lang="en-US" sz="900" b="1">
                  <a:latin typeface="Helvetica" pitchFamily="2" charset="0"/>
                  <a:cs typeface="Calibri" panose="020F0502020204030204" pitchFamily="34" charset="0"/>
                </a:rPr>
                <a:t>Program Executive for Earth Science Data Systems</a:t>
              </a:r>
            </a:p>
            <a:p>
              <a:pPr>
                <a:defRPr sz="800" b="1">
                  <a:latin typeface="+mj-lt"/>
                  <a:ea typeface="+mj-ea"/>
                  <a:cs typeface="+mj-cs"/>
                  <a:sym typeface="Arial"/>
                </a:defRPr>
              </a:pPr>
              <a:r>
                <a:rPr lang="en-US" sz="800" b="1">
                  <a:latin typeface="Helvetica" pitchFamily="2" charset="0"/>
                  <a:cs typeface="Calibri" panose="020F0502020204030204" pitchFamily="34" charset="0"/>
                </a:rPr>
                <a:t>K. Baynes</a:t>
              </a:r>
            </a:p>
          </p:txBody>
        </p:sp>
        <p:sp>
          <p:nvSpPr>
            <p:cNvPr id="46" name="Text Box 34">
              <a:extLst>
                <a:ext uri="{FF2B5EF4-FFF2-40B4-BE49-F238E27FC236}">
                  <a16:creationId xmlns:a16="http://schemas.microsoft.com/office/drawing/2014/main" id="{5FF44589-00B8-FE47-A867-9C9D98A42A1E}"/>
                </a:ext>
              </a:extLst>
            </p:cNvPr>
            <p:cNvSpPr txBox="1"/>
            <p:nvPr/>
          </p:nvSpPr>
          <p:spPr>
            <a:xfrm>
              <a:off x="6894439" y="2954491"/>
              <a:ext cx="1170917" cy="660871"/>
            </a:xfrm>
            <a:prstGeom prst="rect">
              <a:avLst/>
            </a:prstGeom>
            <a:noFill/>
            <a:ln>
              <a:no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defRPr sz="900" b="1">
                  <a:latin typeface="+mj-lt"/>
                  <a:ea typeface="+mj-ea"/>
                  <a:cs typeface="+mj-cs"/>
                  <a:sym typeface="Arial"/>
                </a:defRPr>
              </a:pPr>
              <a:r>
                <a:rPr sz="900" b="1">
                  <a:latin typeface="Helvetica" pitchFamily="2" charset="0"/>
                  <a:cs typeface="Calibri" panose="020F0502020204030204" pitchFamily="34" charset="0"/>
                </a:rPr>
                <a:t>Earth Science</a:t>
              </a:r>
              <a:r>
                <a:rPr lang="en-US" sz="900" b="1">
                  <a:latin typeface="Helvetica" pitchFamily="2" charset="0"/>
                  <a:cs typeface="Calibri" panose="020F0502020204030204" pitchFamily="34" charset="0"/>
                </a:rPr>
                <a:t> </a:t>
              </a:r>
              <a:r>
                <a:rPr sz="900" b="1">
                  <a:latin typeface="Helvetica" pitchFamily="2" charset="0"/>
                  <a:cs typeface="Calibri" panose="020F0502020204030204" pitchFamily="34" charset="0"/>
                </a:rPr>
                <a:t>Data and</a:t>
              </a:r>
              <a:r>
                <a:rPr lang="en-US" sz="900" b="1">
                  <a:latin typeface="Helvetica" pitchFamily="2" charset="0"/>
                  <a:cs typeface="Calibri" panose="020F0502020204030204" pitchFamily="34" charset="0"/>
                </a:rPr>
                <a:t> </a:t>
              </a:r>
              <a:r>
                <a:rPr sz="900" b="1">
                  <a:latin typeface="Helvetica" pitchFamily="2" charset="0"/>
                  <a:cs typeface="Calibri" panose="020F0502020204030204" pitchFamily="34" charset="0"/>
                </a:rPr>
                <a:t> Information System</a:t>
              </a:r>
              <a:r>
                <a:rPr lang="en-US" sz="900" b="1">
                  <a:latin typeface="Helvetica" pitchFamily="2" charset="0"/>
                  <a:cs typeface="Calibri" panose="020F0502020204030204" pitchFamily="34" charset="0"/>
                </a:rPr>
                <a:t> </a:t>
              </a:r>
              <a:r>
                <a:rPr sz="900" b="1">
                  <a:latin typeface="Helvetica" pitchFamily="2" charset="0"/>
                  <a:cs typeface="Calibri" panose="020F0502020204030204" pitchFamily="34" charset="0"/>
                </a:rPr>
                <a:t>(ESDIS) </a:t>
              </a:r>
              <a:endParaRPr lang="en-US" sz="900" b="1">
                <a:latin typeface="Helvetica" pitchFamily="2" charset="0"/>
                <a:cs typeface="Calibri" panose="020F0502020204030204" pitchFamily="34" charset="0"/>
              </a:endParaRPr>
            </a:p>
            <a:p>
              <a:pPr>
                <a:defRPr sz="900" b="1">
                  <a:latin typeface="+mj-lt"/>
                  <a:ea typeface="+mj-ea"/>
                  <a:cs typeface="+mj-cs"/>
                  <a:sym typeface="Arial"/>
                </a:defRPr>
              </a:pPr>
              <a:r>
                <a:rPr sz="800" b="1">
                  <a:latin typeface="Helvetica" pitchFamily="2" charset="0"/>
                  <a:cs typeface="Calibri" panose="020F0502020204030204" pitchFamily="34" charset="0"/>
                </a:rPr>
                <a:t>A. Mitchell</a:t>
              </a:r>
            </a:p>
          </p:txBody>
        </p:sp>
        <p:sp>
          <p:nvSpPr>
            <p:cNvPr id="54" name="Text Box 47">
              <a:extLst>
                <a:ext uri="{FF2B5EF4-FFF2-40B4-BE49-F238E27FC236}">
                  <a16:creationId xmlns:a16="http://schemas.microsoft.com/office/drawing/2014/main" id="{3623EA05-4605-5646-BE9E-BFB79C6D2587}"/>
                </a:ext>
              </a:extLst>
            </p:cNvPr>
            <p:cNvSpPr txBox="1"/>
            <p:nvPr/>
          </p:nvSpPr>
          <p:spPr>
            <a:xfrm>
              <a:off x="6918507" y="2369106"/>
              <a:ext cx="984752" cy="396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900" b="1">
                  <a:latin typeface="+mj-lt"/>
                  <a:ea typeface="+mj-ea"/>
                  <a:cs typeface="+mj-cs"/>
                  <a:sym typeface="Arial"/>
                </a:defRPr>
              </a:pPr>
              <a:r>
                <a:rPr sz="900" b="1">
                  <a:latin typeface="Helvetica" pitchFamily="2" charset="0"/>
                  <a:cs typeface="Calibri" panose="020F0502020204030204" pitchFamily="34" charset="0"/>
                </a:rPr>
                <a:t>Earth</a:t>
              </a:r>
              <a:r>
                <a:rPr lang="en-US" sz="900" b="1">
                  <a:latin typeface="Helvetica" pitchFamily="2" charset="0"/>
                  <a:cs typeface="Calibri" panose="020F0502020204030204" pitchFamily="34" charset="0"/>
                </a:rPr>
                <a:t> </a:t>
              </a:r>
              <a:r>
                <a:rPr sz="900" b="1">
                  <a:latin typeface="Helvetica" pitchFamily="2" charset="0"/>
                  <a:cs typeface="Calibri" panose="020F0502020204030204" pitchFamily="34" charset="0"/>
                </a:rPr>
                <a:t>Science</a:t>
              </a:r>
              <a:endParaRPr lang="en-US" sz="900" b="1">
                <a:latin typeface="Helvetica" pitchFamily="2" charset="0"/>
                <a:cs typeface="Calibri" panose="020F0502020204030204" pitchFamily="34" charset="0"/>
              </a:endParaRPr>
            </a:p>
            <a:p>
              <a:pPr algn="ctr">
                <a:defRPr sz="700" b="1">
                  <a:latin typeface="+mj-lt"/>
                  <a:ea typeface="+mj-ea"/>
                  <a:cs typeface="+mj-cs"/>
                  <a:sym typeface="Arial"/>
                </a:defRPr>
              </a:pPr>
              <a:r>
                <a:rPr lang="en-US" sz="800" b="1">
                  <a:latin typeface="Helvetica" pitchFamily="2" charset="0"/>
                  <a:cs typeface="Calibri" panose="020F0502020204030204" pitchFamily="34" charset="0"/>
                </a:rPr>
                <a:t>J. </a:t>
              </a:r>
              <a:r>
                <a:rPr lang="en-US" sz="800" b="1" err="1">
                  <a:latin typeface="Helvetica" pitchFamily="2" charset="0"/>
                  <a:cs typeface="Calibri" panose="020F0502020204030204" pitchFamily="34" charset="0"/>
                </a:rPr>
                <a:t>Volosin</a:t>
              </a:r>
              <a:endParaRPr lang="en-US" sz="800" b="1">
                <a:latin typeface="Helvetica" pitchFamily="2" charset="0"/>
                <a:cs typeface="Calibri" panose="020F0502020204030204" pitchFamily="34" charset="0"/>
              </a:endParaRPr>
            </a:p>
          </p:txBody>
        </p:sp>
        <p:sp>
          <p:nvSpPr>
            <p:cNvPr id="55" name="Text Box 48">
              <a:extLst>
                <a:ext uri="{FF2B5EF4-FFF2-40B4-BE49-F238E27FC236}">
                  <a16:creationId xmlns:a16="http://schemas.microsoft.com/office/drawing/2014/main" id="{A4117A64-122C-A549-AA84-9B101FF9C668}"/>
                </a:ext>
              </a:extLst>
            </p:cNvPr>
            <p:cNvSpPr txBox="1"/>
            <p:nvPr/>
          </p:nvSpPr>
          <p:spPr>
            <a:xfrm>
              <a:off x="6918507" y="1641856"/>
              <a:ext cx="274748" cy="1938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800" b="1">
                  <a:latin typeface="+mj-lt"/>
                  <a:ea typeface="+mj-ea"/>
                  <a:cs typeface="+mj-cs"/>
                  <a:sym typeface="Arial"/>
                </a:defRPr>
              </a:lvl1pPr>
            </a:lstStyle>
            <a:p>
              <a:r>
                <a:rPr>
                  <a:solidFill>
                    <a:srgbClr val="C00000"/>
                  </a:solidFill>
                  <a:latin typeface="Helvetica" pitchFamily="2" charset="0"/>
                  <a:cs typeface="Calibri" panose="020F0502020204030204" pitchFamily="34" charset="0"/>
                </a:rPr>
                <a:t>400</a:t>
              </a:r>
            </a:p>
          </p:txBody>
        </p:sp>
        <p:sp>
          <p:nvSpPr>
            <p:cNvPr id="56" name="Text Box 49">
              <a:extLst>
                <a:ext uri="{FF2B5EF4-FFF2-40B4-BE49-F238E27FC236}">
                  <a16:creationId xmlns:a16="http://schemas.microsoft.com/office/drawing/2014/main" id="{974C2E46-B7FC-5F4B-8BA8-54F63BD25F0E}"/>
                </a:ext>
              </a:extLst>
            </p:cNvPr>
            <p:cNvSpPr txBox="1"/>
            <p:nvPr/>
          </p:nvSpPr>
          <p:spPr>
            <a:xfrm>
              <a:off x="8178735" y="1630851"/>
              <a:ext cx="280731" cy="150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800" b="1">
                  <a:latin typeface="+mj-lt"/>
                  <a:ea typeface="+mj-ea"/>
                  <a:cs typeface="+mj-cs"/>
                  <a:sym typeface="Arial"/>
                </a:defRPr>
              </a:lvl1pPr>
            </a:lstStyle>
            <a:p>
              <a:r>
                <a:rPr>
                  <a:latin typeface="Helvetica" pitchFamily="2" charset="0"/>
                  <a:cs typeface="Calibri" panose="020F0502020204030204" pitchFamily="34" charset="0"/>
                </a:rPr>
                <a:t>500</a:t>
              </a:r>
            </a:p>
          </p:txBody>
        </p:sp>
        <p:sp>
          <p:nvSpPr>
            <p:cNvPr id="57" name="Text Box 50">
              <a:extLst>
                <a:ext uri="{FF2B5EF4-FFF2-40B4-BE49-F238E27FC236}">
                  <a16:creationId xmlns:a16="http://schemas.microsoft.com/office/drawing/2014/main" id="{175326CC-B4B4-1349-BD6F-AEFE7150F6B0}"/>
                </a:ext>
              </a:extLst>
            </p:cNvPr>
            <p:cNvSpPr txBox="1"/>
            <p:nvPr/>
          </p:nvSpPr>
          <p:spPr>
            <a:xfrm>
              <a:off x="9458742" y="1626754"/>
              <a:ext cx="274748" cy="193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800" b="1">
                  <a:latin typeface="+mj-lt"/>
                  <a:ea typeface="+mj-ea"/>
                  <a:cs typeface="+mj-cs"/>
                  <a:sym typeface="Arial"/>
                </a:defRPr>
              </a:lvl1pPr>
            </a:lstStyle>
            <a:p>
              <a:r>
                <a:rPr>
                  <a:latin typeface="Helvetica" pitchFamily="2" charset="0"/>
                  <a:cs typeface="Calibri" panose="020F0502020204030204" pitchFamily="34" charset="0"/>
                </a:rPr>
                <a:t>600</a:t>
              </a:r>
            </a:p>
          </p:txBody>
        </p:sp>
        <p:sp>
          <p:nvSpPr>
            <p:cNvPr id="64" name="Text Box 58">
              <a:extLst>
                <a:ext uri="{FF2B5EF4-FFF2-40B4-BE49-F238E27FC236}">
                  <a16:creationId xmlns:a16="http://schemas.microsoft.com/office/drawing/2014/main" id="{53B327D9-D2C1-EC48-B457-895C43DDEB83}"/>
                </a:ext>
              </a:extLst>
            </p:cNvPr>
            <p:cNvSpPr txBox="1"/>
            <p:nvPr/>
          </p:nvSpPr>
          <p:spPr>
            <a:xfrm>
              <a:off x="6918507" y="2810050"/>
              <a:ext cx="274748" cy="1938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800" b="1">
                  <a:latin typeface="+mj-lt"/>
                  <a:ea typeface="+mj-ea"/>
                  <a:cs typeface="+mj-cs"/>
                  <a:sym typeface="Arial"/>
                </a:defRPr>
              </a:lvl1pPr>
            </a:lstStyle>
            <a:p>
              <a:r>
                <a:rPr>
                  <a:latin typeface="Helvetica" pitchFamily="2" charset="0"/>
                  <a:cs typeface="Calibri" panose="020F0502020204030204" pitchFamily="34" charset="0"/>
                </a:rPr>
                <a:t>423</a:t>
              </a:r>
            </a:p>
          </p:txBody>
        </p:sp>
        <p:sp>
          <p:nvSpPr>
            <p:cNvPr id="69" name="Text Box 65">
              <a:extLst>
                <a:ext uri="{FF2B5EF4-FFF2-40B4-BE49-F238E27FC236}">
                  <a16:creationId xmlns:a16="http://schemas.microsoft.com/office/drawing/2014/main" id="{6FF5128F-0AAA-D94E-9BED-4C4591B819D0}"/>
                </a:ext>
              </a:extLst>
            </p:cNvPr>
            <p:cNvSpPr txBox="1"/>
            <p:nvPr/>
          </p:nvSpPr>
          <p:spPr>
            <a:xfrm>
              <a:off x="10026797" y="4071781"/>
              <a:ext cx="744450"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Terrestrial Ecology</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H. Margolis</a:t>
              </a:r>
              <a:r>
                <a:rPr lang="en-US" sz="800" b="1">
                  <a:latin typeface="Helvetica" pitchFamily="2" charset="0"/>
                  <a:cs typeface="Calibri" panose="020F0502020204030204" pitchFamily="34" charset="0"/>
                </a:rPr>
                <a:t>  </a:t>
              </a:r>
              <a:endParaRPr sz="800" b="1">
                <a:latin typeface="Helvetica" pitchFamily="2" charset="0"/>
                <a:cs typeface="Calibri" panose="020F0502020204030204" pitchFamily="34" charset="0"/>
              </a:endParaRPr>
            </a:p>
          </p:txBody>
        </p:sp>
        <p:sp>
          <p:nvSpPr>
            <p:cNvPr id="75" name="Text Box 69">
              <a:extLst>
                <a:ext uri="{FF2B5EF4-FFF2-40B4-BE49-F238E27FC236}">
                  <a16:creationId xmlns:a16="http://schemas.microsoft.com/office/drawing/2014/main" id="{5B20BA73-857B-8749-A2D8-0F63FDDCC6E9}"/>
                </a:ext>
              </a:extLst>
            </p:cNvPr>
            <p:cNvSpPr txBox="1"/>
            <p:nvPr/>
          </p:nvSpPr>
          <p:spPr>
            <a:xfrm>
              <a:off x="10780181" y="4030039"/>
              <a:ext cx="861453"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Physica</a:t>
              </a:r>
              <a:r>
                <a:rPr lang="en-US" sz="800" b="1">
                  <a:latin typeface="Helvetica" pitchFamily="2" charset="0"/>
                  <a:cs typeface="Calibri" panose="020F0502020204030204" pitchFamily="34" charset="0"/>
                </a:rPr>
                <a:t>l </a:t>
              </a:r>
              <a:r>
                <a:rPr sz="800" b="1">
                  <a:latin typeface="Helvetica" pitchFamily="2" charset="0"/>
                  <a:cs typeface="Calibri" panose="020F0502020204030204" pitchFamily="34" charset="0"/>
                </a:rPr>
                <a:t>Oceanography</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 </a:t>
              </a:r>
              <a:r>
                <a:rPr lang="en-US" sz="800" b="1">
                  <a:latin typeface="Helvetica" pitchFamily="2" charset="0"/>
                  <a:cs typeface="Calibri" panose="020F0502020204030204" pitchFamily="34" charset="0"/>
                </a:rPr>
                <a:t>N. </a:t>
              </a:r>
              <a:r>
                <a:rPr lang="en-US" sz="800" b="1" err="1">
                  <a:latin typeface="Helvetica" pitchFamily="2" charset="0"/>
                  <a:cs typeface="Calibri" panose="020F0502020204030204" pitchFamily="34" charset="0"/>
                </a:rPr>
                <a:t>Vinogradova-Shiffer</a:t>
              </a:r>
              <a:endParaRPr sz="800" b="1">
                <a:latin typeface="Helvetica" pitchFamily="2" charset="0"/>
                <a:cs typeface="Calibri" panose="020F0502020204030204" pitchFamily="34" charset="0"/>
              </a:endParaRPr>
            </a:p>
          </p:txBody>
        </p:sp>
        <p:sp>
          <p:nvSpPr>
            <p:cNvPr id="77" name="Text Box 73">
              <a:extLst>
                <a:ext uri="{FF2B5EF4-FFF2-40B4-BE49-F238E27FC236}">
                  <a16:creationId xmlns:a16="http://schemas.microsoft.com/office/drawing/2014/main" id="{29E4F97E-4B92-A54A-AA74-99C7B9419A29}"/>
                </a:ext>
              </a:extLst>
            </p:cNvPr>
            <p:cNvSpPr txBox="1"/>
            <p:nvPr/>
          </p:nvSpPr>
          <p:spPr>
            <a:xfrm>
              <a:off x="4979726" y="4090180"/>
              <a:ext cx="857419"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At</a:t>
              </a:r>
              <a:r>
                <a:rPr lang="en-US" sz="800" b="1">
                  <a:latin typeface="Helvetica" pitchFamily="2" charset="0"/>
                  <a:cs typeface="Calibri" panose="020F0502020204030204" pitchFamily="34" charset="0"/>
                </a:rPr>
                <a:t>m</a:t>
              </a:r>
              <a:r>
                <a:rPr sz="800" b="1">
                  <a:latin typeface="Helvetica" pitchFamily="2" charset="0"/>
                  <a:cs typeface="Calibri" panose="020F0502020204030204" pitchFamily="34" charset="0"/>
                </a:rPr>
                <a:t>ospheric</a:t>
              </a:r>
              <a:r>
                <a:rPr lang="en-US" sz="800" b="1">
                  <a:latin typeface="Helvetica" pitchFamily="2" charset="0"/>
                  <a:cs typeface="Calibri" panose="020F0502020204030204" pitchFamily="34" charset="0"/>
                </a:rPr>
                <a:t> D</a:t>
              </a:r>
              <a:r>
                <a:rPr sz="800" b="1">
                  <a:latin typeface="Helvetica" pitchFamily="2" charset="0"/>
                  <a:cs typeface="Calibri" panose="020F0502020204030204" pitchFamily="34" charset="0"/>
                </a:rPr>
                <a:t>ynamics</a:t>
              </a:r>
              <a:endParaRPr lang="en-US" sz="800" b="1">
                <a:latin typeface="Helvetica" pitchFamily="2" charset="0"/>
                <a:cs typeface="Calibri" panose="020F0502020204030204" pitchFamily="34" charset="0"/>
              </a:endParaRPr>
            </a:p>
            <a:p>
              <a:pPr algn="ctr">
                <a:defRPr sz="800" b="1">
                  <a:latin typeface="+mj-lt"/>
                  <a:ea typeface="+mj-ea"/>
                  <a:cs typeface="+mj-cs"/>
                  <a:sym typeface="Arial"/>
                </a:defRPr>
              </a:pPr>
              <a:r>
                <a:rPr lang="en-US" sz="800" b="1">
                  <a:latin typeface="Helvetica" pitchFamily="2" charset="0"/>
                  <a:cs typeface="Calibri" panose="020F0502020204030204" pitchFamily="34" charset="0"/>
                </a:rPr>
                <a:t>W. McCarty</a:t>
              </a:r>
              <a:endParaRPr sz="800" b="1">
                <a:latin typeface="Helvetica" pitchFamily="2" charset="0"/>
                <a:cs typeface="Calibri" panose="020F0502020204030204" pitchFamily="34" charset="0"/>
              </a:endParaRPr>
            </a:p>
          </p:txBody>
        </p:sp>
        <p:sp>
          <p:nvSpPr>
            <p:cNvPr id="83" name="Text Box 77">
              <a:extLst>
                <a:ext uri="{FF2B5EF4-FFF2-40B4-BE49-F238E27FC236}">
                  <a16:creationId xmlns:a16="http://schemas.microsoft.com/office/drawing/2014/main" id="{62F14172-D344-0C45-9D4A-1225188486D5}"/>
                </a:ext>
              </a:extLst>
            </p:cNvPr>
            <p:cNvSpPr txBox="1"/>
            <p:nvPr/>
          </p:nvSpPr>
          <p:spPr>
            <a:xfrm>
              <a:off x="9089758" y="4090833"/>
              <a:ext cx="902922" cy="4478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Ocean Biology &amp;</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Biogeochemistry</a:t>
              </a:r>
              <a:endParaRPr lang="en-US" sz="800" b="1">
                <a:latin typeface="Helvetica" pitchFamily="2" charset="0"/>
                <a:cs typeface="Calibri" panose="020F0502020204030204" pitchFamily="34" charset="0"/>
              </a:endParaRPr>
            </a:p>
            <a:p>
              <a:pPr algn="ctr">
                <a:defRPr sz="800" b="1">
                  <a:latin typeface="+mj-lt"/>
                  <a:ea typeface="+mj-ea"/>
                  <a:cs typeface="+mj-cs"/>
                  <a:sym typeface="Arial"/>
                </a:defRPr>
              </a:pPr>
              <a:r>
                <a:rPr sz="800" b="1">
                  <a:latin typeface="Helvetica" pitchFamily="2" charset="0"/>
                  <a:cs typeface="Calibri" panose="020F0502020204030204" pitchFamily="34" charset="0"/>
                </a:rPr>
                <a:t> </a:t>
              </a:r>
              <a:r>
                <a:rPr lang="en-US" sz="800" b="1">
                  <a:latin typeface="Helvetica" pitchFamily="2" charset="0"/>
                  <a:cs typeface="Calibri" panose="020F0502020204030204" pitchFamily="34" charset="0"/>
                </a:rPr>
                <a:t>L. Lorenzoni</a:t>
              </a:r>
              <a:endParaRPr sz="800" b="1">
                <a:latin typeface="Helvetica" pitchFamily="2" charset="0"/>
                <a:cs typeface="Calibri" panose="020F0502020204030204" pitchFamily="34" charset="0"/>
              </a:endParaRPr>
            </a:p>
          </p:txBody>
        </p:sp>
        <p:sp>
          <p:nvSpPr>
            <p:cNvPr id="85" name="Text Box 79">
              <a:extLst>
                <a:ext uri="{FF2B5EF4-FFF2-40B4-BE49-F238E27FC236}">
                  <a16:creationId xmlns:a16="http://schemas.microsoft.com/office/drawing/2014/main" id="{45BBB185-A985-BE41-A747-3F6FCF453F54}"/>
                </a:ext>
              </a:extLst>
            </p:cNvPr>
            <p:cNvSpPr txBox="1"/>
            <p:nvPr/>
          </p:nvSpPr>
          <p:spPr>
            <a:xfrm>
              <a:off x="4200468" y="4083744"/>
              <a:ext cx="748587"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Earth Surface</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and Interior</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B. Phillips</a:t>
              </a:r>
            </a:p>
          </p:txBody>
        </p:sp>
        <p:sp>
          <p:nvSpPr>
            <p:cNvPr id="90" name="Text Box 84">
              <a:extLst>
                <a:ext uri="{FF2B5EF4-FFF2-40B4-BE49-F238E27FC236}">
                  <a16:creationId xmlns:a16="http://schemas.microsoft.com/office/drawing/2014/main" id="{DA73308F-16C8-4B48-B633-05E7117CACE6}"/>
                </a:ext>
              </a:extLst>
            </p:cNvPr>
            <p:cNvSpPr txBox="1"/>
            <p:nvPr/>
          </p:nvSpPr>
          <p:spPr>
            <a:xfrm>
              <a:off x="8250231" y="4081958"/>
              <a:ext cx="900708"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Cryosphere Science</a:t>
              </a:r>
            </a:p>
            <a:p>
              <a:pPr algn="ctr">
                <a:buSzPct val="100000"/>
                <a:defRPr sz="700" b="1">
                  <a:latin typeface="+mj-lt"/>
                  <a:ea typeface="+mj-ea"/>
                  <a:cs typeface="+mj-cs"/>
                  <a:sym typeface="Arial"/>
                </a:defRPr>
              </a:pPr>
              <a:r>
                <a:rPr lang="en-US" sz="800" b="1">
                  <a:latin typeface="Helvetica" pitchFamily="2" charset="0"/>
                  <a:cs typeface="Calibri" panose="020F0502020204030204" pitchFamily="34" charset="0"/>
                </a:rPr>
                <a:t>T. Markus</a:t>
              </a:r>
              <a:endParaRPr sz="800" b="1">
                <a:latin typeface="Helvetica" pitchFamily="2" charset="0"/>
                <a:cs typeface="Calibri" panose="020F0502020204030204" pitchFamily="34" charset="0"/>
              </a:endParaRPr>
            </a:p>
          </p:txBody>
        </p:sp>
        <p:sp>
          <p:nvSpPr>
            <p:cNvPr id="95" name="Text Box 87">
              <a:extLst>
                <a:ext uri="{FF2B5EF4-FFF2-40B4-BE49-F238E27FC236}">
                  <a16:creationId xmlns:a16="http://schemas.microsoft.com/office/drawing/2014/main" id="{35F35D86-0722-4F4D-A6F1-DA6DF474C665}"/>
                </a:ext>
              </a:extLst>
            </p:cNvPr>
            <p:cNvSpPr txBox="1"/>
            <p:nvPr/>
          </p:nvSpPr>
          <p:spPr>
            <a:xfrm>
              <a:off x="6918507" y="2260243"/>
              <a:ext cx="274748" cy="1938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800" b="1">
                  <a:latin typeface="+mj-lt"/>
                  <a:ea typeface="+mj-ea"/>
                  <a:cs typeface="+mj-cs"/>
                  <a:sym typeface="Arial"/>
                </a:defRPr>
              </a:lvl1pPr>
            </a:lstStyle>
            <a:p>
              <a:r>
                <a:rPr>
                  <a:latin typeface="Helvetica" pitchFamily="2" charset="0"/>
                  <a:cs typeface="Calibri" panose="020F0502020204030204" pitchFamily="34" charset="0"/>
                </a:rPr>
                <a:t>420</a:t>
              </a:r>
            </a:p>
          </p:txBody>
        </p:sp>
        <p:sp>
          <p:nvSpPr>
            <p:cNvPr id="97" name="Text Box 94">
              <a:extLst>
                <a:ext uri="{FF2B5EF4-FFF2-40B4-BE49-F238E27FC236}">
                  <a16:creationId xmlns:a16="http://schemas.microsoft.com/office/drawing/2014/main" id="{79FC74DE-E02B-3849-BB9D-02FAFD58E600}"/>
                </a:ext>
              </a:extLst>
            </p:cNvPr>
            <p:cNvSpPr txBox="1"/>
            <p:nvPr/>
          </p:nvSpPr>
          <p:spPr>
            <a:xfrm>
              <a:off x="5760328" y="4064393"/>
              <a:ext cx="915708"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Upper Atmosphere</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Research</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K. </a:t>
              </a:r>
              <a:r>
                <a:rPr sz="800" b="1" err="1">
                  <a:latin typeface="Helvetica" pitchFamily="2" charset="0"/>
                  <a:cs typeface="Calibri" panose="020F0502020204030204" pitchFamily="34" charset="0"/>
                </a:rPr>
                <a:t>Jucks</a:t>
              </a:r>
              <a:endParaRPr sz="800" b="1">
                <a:latin typeface="Helvetica" pitchFamily="2" charset="0"/>
                <a:cs typeface="Calibri" panose="020F0502020204030204" pitchFamily="34" charset="0"/>
              </a:endParaRPr>
            </a:p>
          </p:txBody>
        </p:sp>
        <p:sp>
          <p:nvSpPr>
            <p:cNvPr id="104" name="Text Box 97">
              <a:extLst>
                <a:ext uri="{FF2B5EF4-FFF2-40B4-BE49-F238E27FC236}">
                  <a16:creationId xmlns:a16="http://schemas.microsoft.com/office/drawing/2014/main" id="{7905CB88-04CD-F141-9EC0-4A3295E82038}"/>
                </a:ext>
              </a:extLst>
            </p:cNvPr>
            <p:cNvSpPr txBox="1"/>
            <p:nvPr/>
          </p:nvSpPr>
          <p:spPr>
            <a:xfrm>
              <a:off x="2425580" y="4130927"/>
              <a:ext cx="956533" cy="3357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SAR Systems</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G. </a:t>
              </a:r>
              <a:r>
                <a:rPr sz="800" b="1" err="1">
                  <a:latin typeface="Helvetica" pitchFamily="2" charset="0"/>
                  <a:cs typeface="Calibri" panose="020F0502020204030204" pitchFamily="34" charset="0"/>
                </a:rPr>
                <a:t>Bawden</a:t>
              </a:r>
              <a:r>
                <a:rPr sz="800" b="1">
                  <a:latin typeface="Helvetica" pitchFamily="2" charset="0"/>
                  <a:cs typeface="Calibri" panose="020F0502020204030204" pitchFamily="34" charset="0"/>
                </a:rPr>
                <a:t> </a:t>
              </a:r>
            </a:p>
          </p:txBody>
        </p:sp>
        <p:sp>
          <p:nvSpPr>
            <p:cNvPr id="110" name="Text Box 111">
              <a:extLst>
                <a:ext uri="{FF2B5EF4-FFF2-40B4-BE49-F238E27FC236}">
                  <a16:creationId xmlns:a16="http://schemas.microsoft.com/office/drawing/2014/main" id="{26206BEC-BB89-454C-9840-E74FCD6F9A50}"/>
                </a:ext>
              </a:extLst>
            </p:cNvPr>
            <p:cNvSpPr txBox="1"/>
            <p:nvPr/>
          </p:nvSpPr>
          <p:spPr>
            <a:xfrm>
              <a:off x="7547200" y="4107863"/>
              <a:ext cx="696379" cy="279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L1 and Atmos. Data</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H. </a:t>
              </a:r>
              <a:r>
                <a:rPr sz="800" b="1" err="1">
                  <a:latin typeface="Helvetica" pitchFamily="2" charset="0"/>
                  <a:cs typeface="Calibri" panose="020F0502020204030204" pitchFamily="34" charset="0"/>
                </a:rPr>
                <a:t>Maring</a:t>
              </a:r>
              <a:endParaRPr sz="800" b="1">
                <a:latin typeface="Helvetica" pitchFamily="2" charset="0"/>
                <a:cs typeface="Calibri" panose="020F0502020204030204" pitchFamily="34" charset="0"/>
              </a:endParaRPr>
            </a:p>
          </p:txBody>
        </p:sp>
        <p:sp>
          <p:nvSpPr>
            <p:cNvPr id="121" name="Text Box 108">
              <a:extLst>
                <a:ext uri="{FF2B5EF4-FFF2-40B4-BE49-F238E27FC236}">
                  <a16:creationId xmlns:a16="http://schemas.microsoft.com/office/drawing/2014/main" id="{16D61459-6936-4F45-9A19-224A85039115}"/>
                </a:ext>
              </a:extLst>
            </p:cNvPr>
            <p:cNvSpPr txBox="1"/>
            <p:nvPr/>
          </p:nvSpPr>
          <p:spPr>
            <a:xfrm>
              <a:off x="3401633" y="4066330"/>
              <a:ext cx="681724" cy="459716"/>
            </a:xfrm>
            <a:prstGeom prst="rect">
              <a:avLst/>
            </a:prstGeom>
            <a:solidFill>
              <a:schemeClr val="accent4">
                <a:alpha val="65656"/>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Land Processes</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W. Turner</a:t>
              </a:r>
            </a:p>
          </p:txBody>
        </p:sp>
        <p:sp>
          <p:nvSpPr>
            <p:cNvPr id="126" name="Text Box 82">
              <a:extLst>
                <a:ext uri="{FF2B5EF4-FFF2-40B4-BE49-F238E27FC236}">
                  <a16:creationId xmlns:a16="http://schemas.microsoft.com/office/drawing/2014/main" id="{3B9F83D3-C059-FA4C-A4BD-28BFE386E862}"/>
                </a:ext>
              </a:extLst>
            </p:cNvPr>
            <p:cNvSpPr txBox="1"/>
            <p:nvPr/>
          </p:nvSpPr>
          <p:spPr>
            <a:xfrm>
              <a:off x="6590777" y="4083699"/>
              <a:ext cx="971249"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Atmospheric</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Radiation</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B. </a:t>
              </a:r>
              <a:r>
                <a:rPr sz="800" b="1" err="1">
                  <a:latin typeface="Helvetica" pitchFamily="2" charset="0"/>
                  <a:cs typeface="Calibri" panose="020F0502020204030204" pitchFamily="34" charset="0"/>
                </a:rPr>
                <a:t>Lefer</a:t>
              </a:r>
              <a:endParaRPr sz="800" b="1">
                <a:latin typeface="Helvetica" pitchFamily="2" charset="0"/>
                <a:cs typeface="Calibri" panose="020F0502020204030204" pitchFamily="34" charset="0"/>
              </a:endParaRPr>
            </a:p>
          </p:txBody>
        </p:sp>
        <p:sp>
          <p:nvSpPr>
            <p:cNvPr id="146" name="AETD">
              <a:extLst>
                <a:ext uri="{FF2B5EF4-FFF2-40B4-BE49-F238E27FC236}">
                  <a16:creationId xmlns:a16="http://schemas.microsoft.com/office/drawing/2014/main" id="{5C9D45DD-F21E-F443-9339-154821EDC337}"/>
                </a:ext>
              </a:extLst>
            </p:cNvPr>
            <p:cNvSpPr txBox="1"/>
            <p:nvPr/>
          </p:nvSpPr>
          <p:spPr>
            <a:xfrm>
              <a:off x="8178735" y="1797840"/>
              <a:ext cx="960630" cy="32674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900" b="1">
                  <a:latin typeface="Calibri"/>
                  <a:ea typeface="Calibri"/>
                  <a:cs typeface="Calibri"/>
                  <a:sym typeface="Calibri"/>
                </a:defRPr>
              </a:lvl1pPr>
            </a:lstStyle>
            <a:p>
              <a:pPr algn="l"/>
              <a:r>
                <a:rPr lang="en-US">
                  <a:latin typeface="Helvetica" pitchFamily="2" charset="0"/>
                  <a:cs typeface="Calibri" panose="020F0502020204030204" pitchFamily="34" charset="0"/>
                </a:rPr>
                <a:t>Engineering and Technology </a:t>
              </a:r>
              <a:r>
                <a:rPr lang="en-US" sz="800">
                  <a:latin typeface="Helvetica" pitchFamily="2" charset="0"/>
                  <a:cs typeface="Calibri" panose="020F0502020204030204" pitchFamily="34" charset="0"/>
                </a:rPr>
                <a:t>(ETD)</a:t>
              </a:r>
              <a:endParaRPr sz="800">
                <a:latin typeface="Helvetica" pitchFamily="2" charset="0"/>
                <a:cs typeface="Calibri" panose="020F0502020204030204" pitchFamily="34" charset="0"/>
              </a:endParaRPr>
            </a:p>
          </p:txBody>
        </p:sp>
        <p:sp>
          <p:nvSpPr>
            <p:cNvPr id="162" name="Rectangle 161">
              <a:extLst>
                <a:ext uri="{FF2B5EF4-FFF2-40B4-BE49-F238E27FC236}">
                  <a16:creationId xmlns:a16="http://schemas.microsoft.com/office/drawing/2014/main" id="{19D267C2-13E3-644F-935C-57AD2992582E}"/>
                </a:ext>
              </a:extLst>
            </p:cNvPr>
            <p:cNvSpPr/>
            <p:nvPr/>
          </p:nvSpPr>
          <p:spPr>
            <a:xfrm>
              <a:off x="1690516" y="1183920"/>
              <a:ext cx="3026341" cy="592471"/>
            </a:xfrm>
            <a:prstGeom prst="rect">
              <a:avLst/>
            </a:prstGeom>
          </p:spPr>
          <p:txBody>
            <a:bodyPr wrap="square">
              <a:spAutoFit/>
            </a:bodyPr>
            <a:lstStyle/>
            <a:p>
              <a:pPr algn="ctr">
                <a:defRPr sz="1100" b="1">
                  <a:latin typeface="Calibri"/>
                  <a:ea typeface="Calibri"/>
                  <a:cs typeface="Calibri"/>
                  <a:sym typeface="Calibri"/>
                </a:defRPr>
              </a:pPr>
              <a:r>
                <a:rPr lang="en-US" sz="1050" b="1">
                  <a:latin typeface="Helvetica" pitchFamily="2" charset="0"/>
                  <a:cs typeface="Calibri" panose="020F0502020204030204" pitchFamily="34" charset="0"/>
                </a:rPr>
                <a:t> </a:t>
              </a:r>
              <a:r>
                <a:rPr lang="en-US" sz="1100" b="1">
                  <a:latin typeface="Helvetica" pitchFamily="2" charset="0"/>
                  <a:cs typeface="Calibri" panose="020F0502020204030204" pitchFamily="34" charset="0"/>
                </a:rPr>
                <a:t>NASA Headquarters</a:t>
              </a:r>
            </a:p>
            <a:p>
              <a:pPr algn="ctr">
                <a:defRPr sz="1100" b="1">
                  <a:latin typeface="Calibri"/>
                  <a:ea typeface="Calibri"/>
                  <a:cs typeface="Calibri"/>
                  <a:sym typeface="Calibri"/>
                </a:defRPr>
              </a:pPr>
              <a:r>
                <a:rPr lang="en-US" sz="1100" b="1">
                  <a:latin typeface="Helvetica" pitchFamily="2" charset="0"/>
                  <a:cs typeface="Calibri" panose="020F0502020204030204" pitchFamily="34" charset="0"/>
                </a:rPr>
                <a:t>Science Mission Directorate (SMD)</a:t>
              </a:r>
            </a:p>
            <a:p>
              <a:pPr algn="ctr">
                <a:defRPr sz="1100" b="1">
                  <a:latin typeface="Calibri"/>
                  <a:ea typeface="Calibri"/>
                  <a:cs typeface="Calibri"/>
                  <a:sym typeface="Calibri"/>
                </a:defRPr>
              </a:pPr>
              <a:r>
                <a:rPr lang="en-US" sz="1050" b="1">
                  <a:latin typeface="Helvetica" pitchFamily="2" charset="0"/>
                  <a:cs typeface="Calibri" panose="020F0502020204030204" pitchFamily="34" charset="0"/>
                </a:rPr>
                <a:t> </a:t>
              </a:r>
            </a:p>
          </p:txBody>
        </p:sp>
        <p:sp>
          <p:nvSpPr>
            <p:cNvPr id="163" name="Rectangle 162">
              <a:extLst>
                <a:ext uri="{FF2B5EF4-FFF2-40B4-BE49-F238E27FC236}">
                  <a16:creationId xmlns:a16="http://schemas.microsoft.com/office/drawing/2014/main" id="{330AF08F-79A4-B64C-8AA8-5508644665F6}"/>
                </a:ext>
              </a:extLst>
            </p:cNvPr>
            <p:cNvSpPr/>
            <p:nvPr/>
          </p:nvSpPr>
          <p:spPr>
            <a:xfrm>
              <a:off x="7438808" y="1183631"/>
              <a:ext cx="2997710" cy="430888"/>
            </a:xfrm>
            <a:prstGeom prst="rect">
              <a:avLst/>
            </a:prstGeom>
          </p:spPr>
          <p:txBody>
            <a:bodyPr wrap="square">
              <a:spAutoFit/>
            </a:bodyPr>
            <a:lstStyle/>
            <a:p>
              <a:pPr algn="ctr">
                <a:defRPr sz="1100" b="1">
                  <a:latin typeface="Calibri"/>
                  <a:ea typeface="Calibri"/>
                  <a:cs typeface="Calibri"/>
                  <a:sym typeface="Calibri"/>
                </a:defRPr>
              </a:pPr>
              <a:r>
                <a:rPr lang="en-US" sz="1100" b="1">
                  <a:latin typeface="Helvetica" pitchFamily="2" charset="0"/>
                  <a:cs typeface="Calibri" panose="020F0502020204030204" pitchFamily="34" charset="0"/>
                </a:rPr>
                <a:t>Goddard Space Flight Center (GSFC)</a:t>
              </a:r>
            </a:p>
            <a:p>
              <a:pPr algn="ctr">
                <a:defRPr sz="1100" b="1">
                  <a:latin typeface="Calibri"/>
                  <a:ea typeface="Calibri"/>
                  <a:cs typeface="Calibri"/>
                  <a:sym typeface="Calibri"/>
                </a:defRPr>
              </a:pPr>
              <a:r>
                <a:rPr lang="en-US" sz="1100" b="1">
                  <a:latin typeface="Helvetica" pitchFamily="2" charset="0"/>
                  <a:cs typeface="Calibri" panose="020F0502020204030204" pitchFamily="34" charset="0"/>
                </a:rPr>
                <a:t>D. </a:t>
              </a:r>
              <a:r>
                <a:rPr lang="en-US" sz="1100" b="1" err="1">
                  <a:latin typeface="Helvetica" pitchFamily="2" charset="0"/>
                  <a:cs typeface="Calibri" panose="020F0502020204030204" pitchFamily="34" charset="0"/>
                </a:rPr>
                <a:t>Andrucyk</a:t>
              </a:r>
              <a:endParaRPr lang="en-US" sz="1100" b="1">
                <a:latin typeface="Helvetica" pitchFamily="2" charset="0"/>
                <a:cs typeface="Calibri" panose="020F0502020204030204" pitchFamily="34" charset="0"/>
              </a:endParaRPr>
            </a:p>
          </p:txBody>
        </p:sp>
        <p:sp>
          <p:nvSpPr>
            <p:cNvPr id="165" name="Earth…">
              <a:extLst>
                <a:ext uri="{FF2B5EF4-FFF2-40B4-BE49-F238E27FC236}">
                  <a16:creationId xmlns:a16="http://schemas.microsoft.com/office/drawing/2014/main" id="{00434FEE-2659-F64B-9530-F4EF5A990C15}"/>
                </a:ext>
              </a:extLst>
            </p:cNvPr>
            <p:cNvSpPr txBox="1"/>
            <p:nvPr/>
          </p:nvSpPr>
          <p:spPr>
            <a:xfrm>
              <a:off x="3043304" y="1669554"/>
              <a:ext cx="813766" cy="3766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defRPr sz="1100" b="1">
                  <a:latin typeface="Calibri"/>
                  <a:ea typeface="Calibri"/>
                  <a:cs typeface="Calibri"/>
                  <a:sym typeface="Calibri"/>
                </a:defRPr>
              </a:pPr>
              <a:r>
                <a:rPr sz="900" b="1">
                  <a:solidFill>
                    <a:srgbClr val="C00000"/>
                  </a:solidFill>
                  <a:latin typeface="Helvetica" pitchFamily="2" charset="0"/>
                  <a:cs typeface="Calibri" panose="020F0502020204030204" pitchFamily="34" charset="0"/>
                </a:rPr>
                <a:t>Earth</a:t>
              </a:r>
              <a:r>
                <a:rPr lang="en-US" sz="900" b="1">
                  <a:solidFill>
                    <a:srgbClr val="C00000"/>
                  </a:solidFill>
                  <a:latin typeface="Helvetica" pitchFamily="2" charset="0"/>
                  <a:cs typeface="Calibri" panose="020F0502020204030204" pitchFamily="34" charset="0"/>
                </a:rPr>
                <a:t> </a:t>
              </a:r>
              <a:r>
                <a:rPr sz="900" b="1">
                  <a:solidFill>
                    <a:srgbClr val="C00000"/>
                  </a:solidFill>
                  <a:latin typeface="Helvetica" pitchFamily="2" charset="0"/>
                  <a:cs typeface="Calibri" panose="020F0502020204030204" pitchFamily="34" charset="0"/>
                </a:rPr>
                <a:t>Science</a:t>
              </a:r>
            </a:p>
            <a:p>
              <a:pPr>
                <a:defRPr sz="900" b="1">
                  <a:latin typeface="Calibri"/>
                  <a:ea typeface="Calibri"/>
                  <a:cs typeface="Calibri"/>
                  <a:sym typeface="Calibri"/>
                </a:defRPr>
              </a:pPr>
              <a:r>
                <a:rPr lang="en-US" sz="800" b="1">
                  <a:solidFill>
                    <a:srgbClr val="C00000"/>
                  </a:solidFill>
                  <a:latin typeface="Helvetica" pitchFamily="2" charset="0"/>
                  <a:cs typeface="Calibri" panose="020F0502020204030204" pitchFamily="34" charset="0"/>
                </a:rPr>
                <a:t>K. St. Germain</a:t>
              </a:r>
              <a:endParaRPr sz="800" b="1">
                <a:solidFill>
                  <a:srgbClr val="C00000"/>
                </a:solidFill>
                <a:latin typeface="Helvetica" pitchFamily="2" charset="0"/>
                <a:cs typeface="Calibri" panose="020F0502020204030204" pitchFamily="34" charset="0"/>
              </a:endParaRPr>
            </a:p>
          </p:txBody>
        </p:sp>
        <p:sp>
          <p:nvSpPr>
            <p:cNvPr id="166" name="Rectangle 165">
              <a:extLst>
                <a:ext uri="{FF2B5EF4-FFF2-40B4-BE49-F238E27FC236}">
                  <a16:creationId xmlns:a16="http://schemas.microsoft.com/office/drawing/2014/main" id="{306F8BA5-8E06-804D-8651-6409629D2D25}"/>
                </a:ext>
              </a:extLst>
            </p:cNvPr>
            <p:cNvSpPr/>
            <p:nvPr/>
          </p:nvSpPr>
          <p:spPr>
            <a:xfrm>
              <a:off x="1094674" y="1724700"/>
              <a:ext cx="997571" cy="230833"/>
            </a:xfrm>
            <a:prstGeom prst="rect">
              <a:avLst/>
            </a:prstGeom>
          </p:spPr>
          <p:txBody>
            <a:bodyPr wrap="square">
              <a:spAutoFit/>
            </a:bodyPr>
            <a:lstStyle/>
            <a:p>
              <a:pPr>
                <a:defRPr sz="900" b="1">
                  <a:latin typeface="Calibri"/>
                  <a:ea typeface="Calibri"/>
                  <a:cs typeface="Calibri"/>
                  <a:sym typeface="Calibri"/>
                </a:defRPr>
              </a:pPr>
              <a:r>
                <a:rPr lang="en-US" sz="900" b="1">
                  <a:latin typeface="Helvetica" pitchFamily="2" charset="0"/>
                  <a:cs typeface="Calibri" panose="020F0502020204030204" pitchFamily="34" charset="0"/>
                </a:rPr>
                <a:t>Astrophysics</a:t>
              </a:r>
            </a:p>
          </p:txBody>
        </p:sp>
        <p:sp>
          <p:nvSpPr>
            <p:cNvPr id="168" name="Rectangle 167">
              <a:extLst>
                <a:ext uri="{FF2B5EF4-FFF2-40B4-BE49-F238E27FC236}">
                  <a16:creationId xmlns:a16="http://schemas.microsoft.com/office/drawing/2014/main" id="{65B7D922-BEBE-A649-BFFF-74B32FE5B534}"/>
                </a:ext>
              </a:extLst>
            </p:cNvPr>
            <p:cNvSpPr/>
            <p:nvPr/>
          </p:nvSpPr>
          <p:spPr>
            <a:xfrm>
              <a:off x="4171364" y="1739464"/>
              <a:ext cx="813910" cy="230833"/>
            </a:xfrm>
            <a:prstGeom prst="rect">
              <a:avLst/>
            </a:prstGeom>
          </p:spPr>
          <p:txBody>
            <a:bodyPr wrap="square">
              <a:spAutoFit/>
            </a:bodyPr>
            <a:lstStyle/>
            <a:p>
              <a:pPr>
                <a:defRPr sz="900" b="1">
                  <a:latin typeface="Calibri"/>
                  <a:ea typeface="Calibri"/>
                  <a:cs typeface="Calibri"/>
                  <a:sym typeface="Calibri"/>
                </a:defRPr>
              </a:pPr>
              <a:r>
                <a:rPr lang="en-US" sz="900" b="1">
                  <a:latin typeface="Helvetica" pitchFamily="2" charset="0"/>
                  <a:cs typeface="Calibri" panose="020F0502020204030204" pitchFamily="34" charset="0"/>
                </a:rPr>
                <a:t>Planetary</a:t>
              </a:r>
            </a:p>
          </p:txBody>
        </p:sp>
        <p:sp>
          <p:nvSpPr>
            <p:cNvPr id="169" name="Rectangle 168">
              <a:extLst>
                <a:ext uri="{FF2B5EF4-FFF2-40B4-BE49-F238E27FC236}">
                  <a16:creationId xmlns:a16="http://schemas.microsoft.com/office/drawing/2014/main" id="{F60DAD64-8669-2942-B40F-6398F457A2ED}"/>
                </a:ext>
              </a:extLst>
            </p:cNvPr>
            <p:cNvSpPr/>
            <p:nvPr/>
          </p:nvSpPr>
          <p:spPr>
            <a:xfrm>
              <a:off x="6918507" y="1757797"/>
              <a:ext cx="1096060" cy="353944"/>
            </a:xfrm>
            <a:prstGeom prst="rect">
              <a:avLst/>
            </a:prstGeom>
          </p:spPr>
          <p:txBody>
            <a:bodyPr wrap="square">
              <a:spAutoFit/>
            </a:bodyPr>
            <a:lstStyle/>
            <a:p>
              <a:pPr>
                <a:defRPr sz="1100" b="1">
                  <a:latin typeface="Calibri"/>
                  <a:ea typeface="Calibri"/>
                  <a:cs typeface="Calibri"/>
                  <a:sym typeface="Calibri"/>
                </a:defRPr>
              </a:pPr>
              <a:r>
                <a:rPr lang="en-US" sz="900" b="1">
                  <a:solidFill>
                    <a:srgbClr val="C00000"/>
                  </a:solidFill>
                  <a:latin typeface="Helvetica" pitchFamily="2" charset="0"/>
                  <a:cs typeface="Calibri" panose="020F0502020204030204" pitchFamily="34" charset="0"/>
                </a:rPr>
                <a:t>Flight Projects</a:t>
              </a:r>
            </a:p>
            <a:p>
              <a:pPr>
                <a:defRPr sz="900" b="1">
                  <a:latin typeface="Calibri"/>
                  <a:ea typeface="Calibri"/>
                  <a:cs typeface="Calibri"/>
                  <a:sym typeface="Calibri"/>
                </a:defRPr>
              </a:pPr>
              <a:r>
                <a:rPr lang="en-US" sz="800" b="1">
                  <a:solidFill>
                    <a:srgbClr val="C00000"/>
                  </a:solidFill>
                  <a:latin typeface="Helvetica" pitchFamily="2" charset="0"/>
                  <a:cs typeface="Calibri" panose="020F0502020204030204" pitchFamily="34" charset="0"/>
                </a:rPr>
                <a:t>C. Simmons</a:t>
              </a:r>
              <a:endParaRPr lang="en-US" sz="800" b="1">
                <a:solidFill>
                  <a:srgbClr val="C00000"/>
                </a:solidFill>
                <a:highlight>
                  <a:srgbClr val="FFFF00"/>
                </a:highlight>
                <a:latin typeface="Helvetica" pitchFamily="2" charset="0"/>
                <a:cs typeface="Calibri" panose="020F0502020204030204" pitchFamily="34" charset="0"/>
              </a:endParaRPr>
            </a:p>
          </p:txBody>
        </p:sp>
        <p:sp>
          <p:nvSpPr>
            <p:cNvPr id="170" name="AETD">
              <a:extLst>
                <a:ext uri="{FF2B5EF4-FFF2-40B4-BE49-F238E27FC236}">
                  <a16:creationId xmlns:a16="http://schemas.microsoft.com/office/drawing/2014/main" id="{F8F04580-3FE9-D24A-B98D-F22B9C9BCE86}"/>
                </a:ext>
              </a:extLst>
            </p:cNvPr>
            <p:cNvSpPr txBox="1"/>
            <p:nvPr/>
          </p:nvSpPr>
          <p:spPr>
            <a:xfrm>
              <a:off x="9465092" y="1704863"/>
              <a:ext cx="1287988" cy="4177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900" b="1">
                  <a:latin typeface="Calibri"/>
                  <a:ea typeface="Calibri"/>
                  <a:cs typeface="Calibri"/>
                  <a:sym typeface="Calibri"/>
                </a:defRPr>
              </a:lvl1pPr>
            </a:lstStyle>
            <a:p>
              <a:pPr algn="l"/>
              <a:r>
                <a:rPr lang="en-US">
                  <a:latin typeface="Helvetica" pitchFamily="2" charset="0"/>
                  <a:cs typeface="Calibri" panose="020F0502020204030204" pitchFamily="34" charset="0"/>
                </a:rPr>
                <a:t>Software  Engineering</a:t>
              </a:r>
            </a:p>
            <a:p>
              <a:pPr algn="l"/>
              <a:r>
                <a:rPr lang="en-US">
                  <a:latin typeface="Helvetica" pitchFamily="2" charset="0"/>
                  <a:cs typeface="Calibri" panose="020F0502020204030204" pitchFamily="34" charset="0"/>
                </a:rPr>
                <a:t>Division </a:t>
              </a:r>
              <a:r>
                <a:rPr lang="en-US" sz="800">
                  <a:latin typeface="Helvetica" pitchFamily="2" charset="0"/>
                  <a:cs typeface="Calibri" panose="020F0502020204030204" pitchFamily="34" charset="0"/>
                </a:rPr>
                <a:t>(SED)</a:t>
              </a:r>
              <a:endParaRPr sz="800">
                <a:latin typeface="Helvetica" pitchFamily="2" charset="0"/>
                <a:cs typeface="Calibri" panose="020F0502020204030204" pitchFamily="34" charset="0"/>
              </a:endParaRPr>
            </a:p>
          </p:txBody>
        </p:sp>
        <p:sp>
          <p:nvSpPr>
            <p:cNvPr id="173" name="Line 55">
              <a:extLst>
                <a:ext uri="{FF2B5EF4-FFF2-40B4-BE49-F238E27FC236}">
                  <a16:creationId xmlns:a16="http://schemas.microsoft.com/office/drawing/2014/main" id="{1E906D8B-25F2-8648-A307-75439FB07DDD}"/>
                </a:ext>
              </a:extLst>
            </p:cNvPr>
            <p:cNvSpPr/>
            <p:nvPr/>
          </p:nvSpPr>
          <p:spPr>
            <a:xfrm rot="5400000" flipV="1">
              <a:off x="3433901" y="654360"/>
              <a:ext cx="9634" cy="3020667"/>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86" name="Rectangle 185">
              <a:extLst>
                <a:ext uri="{FF2B5EF4-FFF2-40B4-BE49-F238E27FC236}">
                  <a16:creationId xmlns:a16="http://schemas.microsoft.com/office/drawing/2014/main" id="{E73ABB01-5B13-AB4D-8927-A2A3FDDA183E}"/>
                </a:ext>
              </a:extLst>
            </p:cNvPr>
            <p:cNvSpPr/>
            <p:nvPr/>
          </p:nvSpPr>
          <p:spPr>
            <a:xfrm>
              <a:off x="3096323" y="2208849"/>
              <a:ext cx="1147048" cy="338555"/>
            </a:xfrm>
            <a:prstGeom prst="rect">
              <a:avLst/>
            </a:prstGeom>
          </p:spPr>
          <p:txBody>
            <a:bodyPr wrap="square">
              <a:spAutoFit/>
            </a:bodyPr>
            <a:lstStyle/>
            <a:p>
              <a:pPr>
                <a:defRPr sz="900" b="1">
                  <a:latin typeface="Calibri"/>
                  <a:ea typeface="Calibri"/>
                  <a:cs typeface="Calibri"/>
                  <a:sym typeface="Calibri"/>
                </a:defRPr>
              </a:pPr>
              <a:r>
                <a:rPr lang="en-US" sz="800" b="1">
                  <a:latin typeface="Helvetica" pitchFamily="2" charset="0"/>
                  <a:cs typeface="Calibri" panose="020F0502020204030204" pitchFamily="34" charset="0"/>
                </a:rPr>
                <a:t>Flight</a:t>
              </a:r>
            </a:p>
            <a:p>
              <a:pPr>
                <a:defRPr sz="800" b="1">
                  <a:latin typeface="Calibri"/>
                  <a:ea typeface="Calibri"/>
                  <a:cs typeface="Calibri"/>
                  <a:sym typeface="Calibri"/>
                </a:defRPr>
              </a:pPr>
              <a:r>
                <a:rPr lang="en-US" sz="800" b="1">
                  <a:latin typeface="Helvetica" pitchFamily="2" charset="0"/>
                  <a:cs typeface="Calibri" panose="020F0502020204030204" pitchFamily="34" charset="0"/>
                </a:rPr>
                <a:t>C. Webb </a:t>
              </a:r>
            </a:p>
          </p:txBody>
        </p:sp>
        <p:sp>
          <p:nvSpPr>
            <p:cNvPr id="187" name="Research…">
              <a:extLst>
                <a:ext uri="{FF2B5EF4-FFF2-40B4-BE49-F238E27FC236}">
                  <a16:creationId xmlns:a16="http://schemas.microsoft.com/office/drawing/2014/main" id="{0FF03629-7397-5640-AE4E-87966714256A}"/>
                </a:ext>
              </a:extLst>
            </p:cNvPr>
            <p:cNvSpPr txBox="1"/>
            <p:nvPr/>
          </p:nvSpPr>
          <p:spPr>
            <a:xfrm>
              <a:off x="2503612" y="2285887"/>
              <a:ext cx="599823" cy="3185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defRPr sz="900" b="1">
                  <a:latin typeface="Calibri"/>
                  <a:ea typeface="Calibri"/>
                  <a:cs typeface="Calibri"/>
                  <a:sym typeface="Calibri"/>
                </a:defRPr>
              </a:pPr>
              <a:r>
                <a:rPr sz="800" b="1">
                  <a:latin typeface="Helvetica" pitchFamily="2" charset="0"/>
                  <a:cs typeface="Calibri" panose="020F0502020204030204" pitchFamily="34" charset="0"/>
                </a:rPr>
                <a:t>Research</a:t>
              </a:r>
              <a:endParaRPr lang="en-US" sz="800" b="1">
                <a:latin typeface="Helvetica" pitchFamily="2" charset="0"/>
                <a:cs typeface="Calibri" panose="020F0502020204030204" pitchFamily="34" charset="0"/>
              </a:endParaRPr>
            </a:p>
            <a:p>
              <a:pPr>
                <a:defRPr sz="900" b="1">
                  <a:latin typeface="Calibri"/>
                  <a:ea typeface="Calibri"/>
                  <a:cs typeface="Calibri"/>
                  <a:sym typeface="Calibri"/>
                </a:defRPr>
              </a:pPr>
              <a:r>
                <a:rPr lang="en-US" sz="800" b="1">
                  <a:latin typeface="Helvetica" pitchFamily="2" charset="0"/>
                  <a:cs typeface="Calibri" panose="020F0502020204030204" pitchFamily="34" charset="0"/>
                </a:rPr>
                <a:t>and Analysis</a:t>
              </a:r>
              <a:endParaRPr sz="800" b="1">
                <a:latin typeface="Helvetica" pitchFamily="2" charset="0"/>
                <a:cs typeface="Calibri" panose="020F0502020204030204" pitchFamily="34" charset="0"/>
              </a:endParaRPr>
            </a:p>
            <a:p>
              <a:pPr>
                <a:defRPr sz="700" b="1">
                  <a:latin typeface="Calibri"/>
                  <a:ea typeface="Calibri"/>
                  <a:cs typeface="Calibri"/>
                  <a:sym typeface="Calibri"/>
                </a:defRPr>
              </a:pPr>
              <a:r>
                <a:rPr sz="800" b="1">
                  <a:latin typeface="Helvetica" pitchFamily="2" charset="0"/>
                  <a:cs typeface="Calibri" panose="020F0502020204030204" pitchFamily="34" charset="0"/>
                </a:rPr>
                <a:t>J. Kaye</a:t>
              </a:r>
            </a:p>
          </p:txBody>
        </p:sp>
        <p:sp>
          <p:nvSpPr>
            <p:cNvPr id="200" name="Line 33">
              <a:extLst>
                <a:ext uri="{FF2B5EF4-FFF2-40B4-BE49-F238E27FC236}">
                  <a16:creationId xmlns:a16="http://schemas.microsoft.com/office/drawing/2014/main" id="{DF3E4FC7-CEC6-F741-931E-F73035CD0E80}"/>
                </a:ext>
              </a:extLst>
            </p:cNvPr>
            <p:cNvSpPr/>
            <p:nvPr/>
          </p:nvSpPr>
          <p:spPr>
            <a:xfrm rot="5400000">
              <a:off x="3266492" y="2092712"/>
              <a:ext cx="142556" cy="0"/>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07" name="ASF SAR…">
              <a:extLst>
                <a:ext uri="{FF2B5EF4-FFF2-40B4-BE49-F238E27FC236}">
                  <a16:creationId xmlns:a16="http://schemas.microsoft.com/office/drawing/2014/main" id="{E224D6FE-20AA-CA4F-8379-76935606D001}"/>
                </a:ext>
              </a:extLst>
            </p:cNvPr>
            <p:cNvSpPr txBox="1"/>
            <p:nvPr/>
          </p:nvSpPr>
          <p:spPr>
            <a:xfrm>
              <a:off x="2519808" y="4981882"/>
              <a:ext cx="732202" cy="49734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ASF SAR</a:t>
              </a:r>
            </a:p>
            <a:p>
              <a:pPr algn="ctr">
                <a:lnSpc>
                  <a:spcPct val="90000"/>
                </a:lnSpc>
                <a:defRPr sz="900" b="1">
                  <a:latin typeface="Calibri"/>
                  <a:ea typeface="Calibri"/>
                  <a:cs typeface="Calibri"/>
                  <a:sym typeface="Calibri"/>
                </a:defRPr>
              </a:pPr>
              <a:r>
                <a:rPr lang="en-US" sz="900" b="1">
                  <a:latin typeface="Helvetica" pitchFamily="2" charset="0"/>
                  <a:cs typeface="Calibri" panose="020F0502020204030204" pitchFamily="34" charset="0"/>
                </a:rPr>
                <a:t>DAAC</a:t>
              </a:r>
            </a:p>
          </p:txBody>
        </p:sp>
        <p:sp>
          <p:nvSpPr>
            <p:cNvPr id="155" name="Socioeconomic…">
              <a:extLst>
                <a:ext uri="{FF2B5EF4-FFF2-40B4-BE49-F238E27FC236}">
                  <a16:creationId xmlns:a16="http://schemas.microsoft.com/office/drawing/2014/main" id="{53E24C2C-1FD6-0542-89D4-877F16FB49F1}"/>
                </a:ext>
              </a:extLst>
            </p:cNvPr>
            <p:cNvSpPr txBox="1"/>
            <p:nvPr/>
          </p:nvSpPr>
          <p:spPr>
            <a:xfrm>
              <a:off x="1657292" y="4981881"/>
              <a:ext cx="784304" cy="520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Socioeconomic </a:t>
              </a:r>
            </a:p>
            <a:p>
              <a:pPr algn="ctr">
                <a:lnSpc>
                  <a:spcPct val="90000"/>
                </a:lnSpc>
                <a:defRPr sz="900" b="1">
                  <a:latin typeface="Calibri"/>
                  <a:ea typeface="Calibri"/>
                  <a:cs typeface="Calibri"/>
                  <a:sym typeface="Calibri"/>
                </a:defRPr>
              </a:pPr>
              <a:r>
                <a:rPr lang="en-US" sz="900" b="1">
                  <a:latin typeface="Helvetica" pitchFamily="2" charset="0"/>
                  <a:cs typeface="Calibri" panose="020F0502020204030204" pitchFamily="34" charset="0"/>
                </a:rPr>
                <a:t>DAAC</a:t>
              </a:r>
            </a:p>
          </p:txBody>
        </p:sp>
        <p:sp>
          <p:nvSpPr>
            <p:cNvPr id="88" name="Crustal…">
              <a:extLst>
                <a:ext uri="{FF2B5EF4-FFF2-40B4-BE49-F238E27FC236}">
                  <a16:creationId xmlns:a16="http://schemas.microsoft.com/office/drawing/2014/main" id="{2C58C732-6245-E040-B8A3-F5EBD73A9372}"/>
                </a:ext>
              </a:extLst>
            </p:cNvPr>
            <p:cNvSpPr txBox="1"/>
            <p:nvPr/>
          </p:nvSpPr>
          <p:spPr>
            <a:xfrm rot="61754">
              <a:off x="4177450" y="4987977"/>
              <a:ext cx="717586" cy="631433"/>
            </a:xfrm>
            <a:prstGeom prst="rect">
              <a:avLst/>
            </a:prstGeom>
            <a:solidFill>
              <a:srgbClr val="A9D18E"/>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Crustal</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Dynamics</a:t>
              </a:r>
            </a:p>
            <a:p>
              <a:pPr algn="ctr">
                <a:lnSpc>
                  <a:spcPct val="90000"/>
                </a:lnSpc>
                <a:defRPr sz="900" b="1">
                  <a:latin typeface="Calibri"/>
                  <a:ea typeface="Calibri"/>
                  <a:cs typeface="Calibri"/>
                  <a:sym typeface="Calibri"/>
                </a:defRPr>
              </a:pPr>
              <a:r>
                <a:rPr lang="en-US" sz="800" b="1">
                  <a:latin typeface="Helvetica" pitchFamily="2" charset="0"/>
                  <a:cs typeface="Calibri" panose="020F0502020204030204" pitchFamily="34" charset="0"/>
                </a:rPr>
                <a:t>DIS</a:t>
              </a:r>
            </a:p>
            <a:p>
              <a:pPr algn="ctr">
                <a:lnSpc>
                  <a:spcPct val="90000"/>
                </a:lnSpc>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lnSpc>
                  <a:spcPct val="90000"/>
                </a:lnSpc>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24" name="Land…">
              <a:extLst>
                <a:ext uri="{FF2B5EF4-FFF2-40B4-BE49-F238E27FC236}">
                  <a16:creationId xmlns:a16="http://schemas.microsoft.com/office/drawing/2014/main" id="{A92A1A6C-6261-5148-8FC7-C1BAE38383C9}"/>
                </a:ext>
              </a:extLst>
            </p:cNvPr>
            <p:cNvSpPr txBox="1"/>
            <p:nvPr/>
          </p:nvSpPr>
          <p:spPr>
            <a:xfrm rot="13083">
              <a:off x="3381893" y="4983074"/>
              <a:ext cx="657565" cy="4292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Land</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Processes</a:t>
              </a:r>
            </a:p>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DAAC</a:t>
              </a:r>
            </a:p>
          </p:txBody>
        </p:sp>
        <p:sp>
          <p:nvSpPr>
            <p:cNvPr id="225" name="Global…">
              <a:extLst>
                <a:ext uri="{FF2B5EF4-FFF2-40B4-BE49-F238E27FC236}">
                  <a16:creationId xmlns:a16="http://schemas.microsoft.com/office/drawing/2014/main" id="{772B8F04-9915-3B44-A3C0-27A37A820E23}"/>
                </a:ext>
              </a:extLst>
            </p:cNvPr>
            <p:cNvSpPr txBox="1"/>
            <p:nvPr/>
          </p:nvSpPr>
          <p:spPr>
            <a:xfrm rot="21585683">
              <a:off x="4970608" y="4983516"/>
              <a:ext cx="823866" cy="6358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Global</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Hydrology</a:t>
              </a:r>
            </a:p>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Resource Center</a:t>
              </a:r>
              <a:endParaRPr lang="en-US" sz="800" b="1">
                <a:latin typeface="Helvetica" pitchFamily="2" charset="0"/>
                <a:cs typeface="Calibri" panose="020F0502020204030204" pitchFamily="34" charset="0"/>
              </a:endParaRPr>
            </a:p>
            <a:p>
              <a:pPr algn="ctr">
                <a:lnSpc>
                  <a:spcPct val="90000"/>
                </a:lnSpc>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lnSpc>
                  <a:spcPct val="90000"/>
                </a:lnSpc>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226" name="GSFC Earth…">
              <a:extLst>
                <a:ext uri="{FF2B5EF4-FFF2-40B4-BE49-F238E27FC236}">
                  <a16:creationId xmlns:a16="http://schemas.microsoft.com/office/drawing/2014/main" id="{E5485DC4-E7FC-DE46-97DD-73D0BAF051DB}"/>
                </a:ext>
              </a:extLst>
            </p:cNvPr>
            <p:cNvSpPr txBox="1"/>
            <p:nvPr/>
          </p:nvSpPr>
          <p:spPr>
            <a:xfrm rot="21585245">
              <a:off x="5889255" y="4983242"/>
              <a:ext cx="664995" cy="6361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defRPr sz="900" b="1">
                  <a:latin typeface="Calibri"/>
                  <a:ea typeface="Calibri"/>
                  <a:cs typeface="Calibri"/>
                  <a:sym typeface="Calibri"/>
                </a:defRPr>
              </a:pPr>
              <a:r>
                <a:rPr sz="800" b="1">
                  <a:latin typeface="Helvetica" pitchFamily="2" charset="0"/>
                  <a:cs typeface="Calibri" panose="020F0502020204030204" pitchFamily="34" charset="0"/>
                </a:rPr>
                <a:t>GSFC Earth</a:t>
              </a:r>
            </a:p>
            <a:p>
              <a:pPr algn="ctr">
                <a:defRPr sz="900" b="1">
                  <a:latin typeface="Calibri"/>
                  <a:ea typeface="Calibri"/>
                  <a:cs typeface="Calibri"/>
                  <a:sym typeface="Calibri"/>
                </a:defRPr>
              </a:pPr>
              <a:r>
                <a:rPr sz="800" b="1">
                  <a:latin typeface="Helvetica" pitchFamily="2" charset="0"/>
                  <a:cs typeface="Calibri" panose="020F0502020204030204" pitchFamily="34" charset="0"/>
                </a:rPr>
                <a:t>Sciences DISC</a:t>
              </a:r>
              <a:endParaRPr lang="en-US" sz="800" b="1">
                <a:latin typeface="Helvetica" pitchFamily="2" charset="0"/>
                <a:cs typeface="Calibri" panose="020F0502020204030204" pitchFamily="34" charset="0"/>
              </a:endParaRPr>
            </a:p>
            <a:p>
              <a:pPr algn="ctr">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227" name="Atmospheric…">
              <a:extLst>
                <a:ext uri="{FF2B5EF4-FFF2-40B4-BE49-F238E27FC236}">
                  <a16:creationId xmlns:a16="http://schemas.microsoft.com/office/drawing/2014/main" id="{240E4EE8-33F5-6E40-B72E-62EED805B002}"/>
                </a:ext>
              </a:extLst>
            </p:cNvPr>
            <p:cNvSpPr txBox="1"/>
            <p:nvPr/>
          </p:nvSpPr>
          <p:spPr>
            <a:xfrm>
              <a:off x="6660480" y="4981882"/>
              <a:ext cx="765630" cy="63734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Atmospheric</a:t>
              </a:r>
              <a:r>
                <a:rPr lang="en-US" sz="800" b="1">
                  <a:latin typeface="Helvetica" pitchFamily="2" charset="0"/>
                  <a:cs typeface="Calibri" panose="020F0502020204030204" pitchFamily="34" charset="0"/>
                </a:rPr>
                <a:t>  Sc</a:t>
              </a:r>
              <a:r>
                <a:rPr sz="800" b="1">
                  <a:latin typeface="Helvetica" pitchFamily="2" charset="0"/>
                  <a:cs typeface="Calibri" panose="020F0502020204030204" pitchFamily="34" charset="0"/>
                </a:rPr>
                <a:t>iences</a:t>
              </a:r>
            </a:p>
            <a:p>
              <a:pPr algn="ctr">
                <a:lnSpc>
                  <a:spcPct val="90000"/>
                </a:lnSpc>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lnSpc>
                  <a:spcPct val="90000"/>
                </a:lnSpc>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228" name="L1 Atmosphere…">
              <a:extLst>
                <a:ext uri="{FF2B5EF4-FFF2-40B4-BE49-F238E27FC236}">
                  <a16:creationId xmlns:a16="http://schemas.microsoft.com/office/drawing/2014/main" id="{5F336AFB-79B3-C348-9799-E4AC86B4F5CC}"/>
                </a:ext>
              </a:extLst>
            </p:cNvPr>
            <p:cNvSpPr txBox="1"/>
            <p:nvPr/>
          </p:nvSpPr>
          <p:spPr>
            <a:xfrm rot="21582038">
              <a:off x="7429182" y="4971400"/>
              <a:ext cx="891796" cy="6582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defRPr sz="900" b="1">
                  <a:latin typeface="Calibri"/>
                  <a:ea typeface="Calibri"/>
                  <a:cs typeface="Calibri"/>
                  <a:sym typeface="Calibri"/>
                </a:defRPr>
              </a:pPr>
              <a:r>
                <a:rPr sz="800" b="1">
                  <a:latin typeface="Helvetica" pitchFamily="2" charset="0"/>
                  <a:cs typeface="Calibri" panose="020F0502020204030204" pitchFamily="34" charset="0"/>
                </a:rPr>
                <a:t>L1 Atmosphere</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Archive &amp; Distribution System</a:t>
              </a:r>
              <a:endParaRPr lang="en-US" sz="800" b="1">
                <a:latin typeface="Helvetica" pitchFamily="2" charset="0"/>
                <a:cs typeface="Calibri" panose="020F0502020204030204" pitchFamily="34" charset="0"/>
              </a:endParaRPr>
            </a:p>
            <a:p>
              <a:pPr algn="ctr">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229" name="National Snow…">
              <a:extLst>
                <a:ext uri="{FF2B5EF4-FFF2-40B4-BE49-F238E27FC236}">
                  <a16:creationId xmlns:a16="http://schemas.microsoft.com/office/drawing/2014/main" id="{AA339C8C-560F-9E44-9480-C0AF5477E36D}"/>
                </a:ext>
              </a:extLst>
            </p:cNvPr>
            <p:cNvSpPr txBox="1"/>
            <p:nvPr/>
          </p:nvSpPr>
          <p:spPr>
            <a:xfrm rot="21539882">
              <a:off x="8392691" y="4974909"/>
              <a:ext cx="692513" cy="6314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National Snow</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and Ice</a:t>
              </a:r>
              <a:endParaRPr lang="en-US" sz="800" b="1">
                <a:latin typeface="Helvetica" pitchFamily="2" charset="0"/>
                <a:cs typeface="Calibri" panose="020F0502020204030204" pitchFamily="34" charset="0"/>
              </a:endParaRPr>
            </a:p>
            <a:p>
              <a:pPr algn="ctr">
                <a:lnSpc>
                  <a:spcPct val="90000"/>
                </a:lnSpc>
                <a:defRPr sz="900" b="1">
                  <a:latin typeface="Calibri"/>
                  <a:ea typeface="Calibri"/>
                  <a:cs typeface="Calibri"/>
                  <a:sym typeface="Calibri"/>
                </a:defRPr>
              </a:pPr>
              <a:r>
                <a:rPr lang="en-US" sz="800" b="1">
                  <a:latin typeface="Helvetica" pitchFamily="2" charset="0"/>
                  <a:cs typeface="Calibri" panose="020F0502020204030204" pitchFamily="34" charset="0"/>
                </a:rPr>
                <a:t>DAAC</a:t>
              </a:r>
            </a:p>
            <a:p>
              <a:pPr algn="ctr">
                <a:lnSpc>
                  <a:spcPct val="90000"/>
                </a:lnSpc>
                <a:defRPr sz="900" b="1">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230" name="Ocean Biology…">
              <a:extLst>
                <a:ext uri="{FF2B5EF4-FFF2-40B4-BE49-F238E27FC236}">
                  <a16:creationId xmlns:a16="http://schemas.microsoft.com/office/drawing/2014/main" id="{30796D48-96D4-A340-85FA-37C83FD59EF5}"/>
                </a:ext>
              </a:extLst>
            </p:cNvPr>
            <p:cNvSpPr txBox="1"/>
            <p:nvPr/>
          </p:nvSpPr>
          <p:spPr>
            <a:xfrm>
              <a:off x="9212185" y="4969182"/>
              <a:ext cx="684700" cy="52007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Ocean Biology</a:t>
              </a:r>
            </a:p>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DAAC</a:t>
              </a:r>
            </a:p>
          </p:txBody>
        </p:sp>
        <p:sp>
          <p:nvSpPr>
            <p:cNvPr id="231" name="ORNL…">
              <a:extLst>
                <a:ext uri="{FF2B5EF4-FFF2-40B4-BE49-F238E27FC236}">
                  <a16:creationId xmlns:a16="http://schemas.microsoft.com/office/drawing/2014/main" id="{29C6381A-CD6F-B248-84A4-D132119AF429}"/>
                </a:ext>
              </a:extLst>
            </p:cNvPr>
            <p:cNvSpPr txBox="1"/>
            <p:nvPr/>
          </p:nvSpPr>
          <p:spPr>
            <a:xfrm rot="21561227">
              <a:off x="10152132" y="4971909"/>
              <a:ext cx="509922" cy="5173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defRPr sz="900" b="1">
                  <a:latin typeface="Calibri"/>
                  <a:ea typeface="Calibri"/>
                  <a:cs typeface="Calibri"/>
                  <a:sym typeface="Calibri"/>
                </a:defRPr>
              </a:pPr>
              <a:r>
                <a:rPr sz="800" b="1">
                  <a:latin typeface="Helvetica" pitchFamily="2" charset="0"/>
                  <a:cs typeface="Calibri" panose="020F0502020204030204" pitchFamily="34" charset="0"/>
                </a:rPr>
                <a:t>ORNL</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DAAC</a:t>
              </a:r>
            </a:p>
          </p:txBody>
        </p:sp>
        <p:sp>
          <p:nvSpPr>
            <p:cNvPr id="232" name="Physical…">
              <a:extLst>
                <a:ext uri="{FF2B5EF4-FFF2-40B4-BE49-F238E27FC236}">
                  <a16:creationId xmlns:a16="http://schemas.microsoft.com/office/drawing/2014/main" id="{5B995FDA-2502-3C4D-82F8-6D61DBDF1E0E}"/>
                </a:ext>
              </a:extLst>
            </p:cNvPr>
            <p:cNvSpPr txBox="1"/>
            <p:nvPr/>
          </p:nvSpPr>
          <p:spPr>
            <a:xfrm>
              <a:off x="10836052" y="4969182"/>
              <a:ext cx="765631" cy="5800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Physical</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Oceanography</a:t>
              </a:r>
            </a:p>
            <a:p>
              <a:pPr algn="ctr">
                <a:lnSpc>
                  <a:spcPct val="90000"/>
                </a:lnSpc>
                <a:defRPr sz="900" b="1">
                  <a:latin typeface="Calibri"/>
                  <a:ea typeface="Calibri"/>
                  <a:cs typeface="Calibri"/>
                  <a:sym typeface="Calibri"/>
                </a:defRPr>
              </a:pPr>
              <a:r>
                <a:rPr sz="800" b="1">
                  <a:latin typeface="Helvetica" pitchFamily="2" charset="0"/>
                  <a:cs typeface="Calibri" panose="020F0502020204030204" pitchFamily="34" charset="0"/>
                </a:rPr>
                <a:t>DAAC</a:t>
              </a:r>
            </a:p>
          </p:txBody>
        </p:sp>
        <p:sp>
          <p:nvSpPr>
            <p:cNvPr id="151" name="Text Box 69">
              <a:extLst>
                <a:ext uri="{FF2B5EF4-FFF2-40B4-BE49-F238E27FC236}">
                  <a16:creationId xmlns:a16="http://schemas.microsoft.com/office/drawing/2014/main" id="{8DD71394-560D-1144-BD35-C9DFD61F838A}"/>
                </a:ext>
              </a:extLst>
            </p:cNvPr>
            <p:cNvSpPr txBox="1"/>
            <p:nvPr/>
          </p:nvSpPr>
          <p:spPr>
            <a:xfrm>
              <a:off x="813118" y="4064392"/>
              <a:ext cx="824131" cy="38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20" rIns="45719" bIns="45720" anchor="t"/>
            <a:lstStyle/>
            <a:p>
              <a:pPr algn="ctr">
                <a:defRPr sz="800" b="1">
                  <a:latin typeface="+mj-lt"/>
                  <a:ea typeface="+mj-ea"/>
                  <a:cs typeface="+mj-cs"/>
                  <a:sym typeface="Arial"/>
                </a:defRPr>
              </a:pPr>
              <a:r>
                <a:rPr lang="en-US" sz="800" b="1">
                  <a:latin typeface="Helvetica" pitchFamily="2" charset="0"/>
                  <a:cs typeface="Calibri" panose="020F0502020204030204" pitchFamily="34" charset="0"/>
                </a:rPr>
                <a:t>Near </a:t>
              </a:r>
            </a:p>
            <a:p>
              <a:pPr algn="ctr">
                <a:defRPr sz="800" b="1">
                  <a:latin typeface="+mj-lt"/>
                  <a:ea typeface="+mj-ea"/>
                  <a:cs typeface="+mj-cs"/>
                  <a:sym typeface="Arial"/>
                </a:defRPr>
              </a:pPr>
              <a:r>
                <a:rPr lang="en-US" sz="800" b="1">
                  <a:latin typeface="Helvetica" pitchFamily="2" charset="0"/>
                  <a:cs typeface="Calibri" panose="020F0502020204030204" pitchFamily="34" charset="0"/>
                </a:rPr>
                <a:t>Real-time Applications</a:t>
              </a:r>
            </a:p>
            <a:p>
              <a:pPr algn="ctr">
                <a:buSzPct val="100000"/>
                <a:defRPr sz="700" b="1">
                  <a:latin typeface="+mj-lt"/>
                  <a:ea typeface="+mj-ea"/>
                  <a:cs typeface="+mj-cs"/>
                  <a:sym typeface="Arial"/>
                </a:defRPr>
              </a:pPr>
              <a:r>
                <a:rPr lang="en-US" sz="800" b="1" err="1">
                  <a:latin typeface="Helvetica"/>
                  <a:cs typeface="Calibri"/>
                </a:rPr>
                <a:t>S.Mcclain</a:t>
              </a:r>
            </a:p>
          </p:txBody>
        </p:sp>
        <p:sp>
          <p:nvSpPr>
            <p:cNvPr id="153" name="Text Box 101">
              <a:extLst>
                <a:ext uri="{FF2B5EF4-FFF2-40B4-BE49-F238E27FC236}">
                  <a16:creationId xmlns:a16="http://schemas.microsoft.com/office/drawing/2014/main" id="{B94CCE6E-B36D-DA4A-B053-4FE9B65C8612}"/>
                </a:ext>
              </a:extLst>
            </p:cNvPr>
            <p:cNvSpPr txBox="1"/>
            <p:nvPr/>
          </p:nvSpPr>
          <p:spPr>
            <a:xfrm>
              <a:off x="1613484" y="4123877"/>
              <a:ext cx="839054" cy="481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algn="ctr">
                <a:defRPr sz="800" b="1">
                  <a:latin typeface="+mj-lt"/>
                  <a:ea typeface="+mj-ea"/>
                  <a:cs typeface="+mj-cs"/>
                  <a:sym typeface="Arial"/>
                </a:defRPr>
              </a:pPr>
              <a:r>
                <a:rPr sz="800" b="1">
                  <a:latin typeface="Helvetica" pitchFamily="2" charset="0"/>
                  <a:cs typeface="Calibri" panose="020F0502020204030204" pitchFamily="34" charset="0"/>
                </a:rPr>
                <a:t>Applications</a:t>
              </a:r>
            </a:p>
            <a:p>
              <a:pPr algn="ctr">
                <a:buSzPct val="100000"/>
                <a:defRPr sz="700" b="1">
                  <a:latin typeface="+mj-lt"/>
                  <a:ea typeface="+mj-ea"/>
                  <a:cs typeface="+mj-cs"/>
                  <a:sym typeface="Arial"/>
                </a:defRPr>
              </a:pPr>
              <a:r>
                <a:rPr sz="800" b="1">
                  <a:latin typeface="Helvetica" pitchFamily="2" charset="0"/>
                  <a:cs typeface="Calibri" panose="020F0502020204030204" pitchFamily="34" charset="0"/>
                </a:rPr>
                <a:t>N. </a:t>
              </a:r>
              <a:r>
                <a:rPr sz="800" b="1" err="1">
                  <a:latin typeface="Helvetica" pitchFamily="2" charset="0"/>
                  <a:cs typeface="Calibri" panose="020F0502020204030204" pitchFamily="34" charset="0"/>
                </a:rPr>
                <a:t>Searby</a:t>
              </a:r>
              <a:endParaRPr sz="800" b="1">
                <a:latin typeface="Helvetica" pitchFamily="2" charset="0"/>
                <a:cs typeface="Calibri" panose="020F0502020204030204" pitchFamily="34" charset="0"/>
              </a:endParaRPr>
            </a:p>
          </p:txBody>
        </p:sp>
        <p:sp>
          <p:nvSpPr>
            <p:cNvPr id="185" name="Applied…">
              <a:extLst>
                <a:ext uri="{FF2B5EF4-FFF2-40B4-BE49-F238E27FC236}">
                  <a16:creationId xmlns:a16="http://schemas.microsoft.com/office/drawing/2014/main" id="{0C15F174-3CC6-BA46-8DFF-C2B144D35FBF}"/>
                </a:ext>
              </a:extLst>
            </p:cNvPr>
            <p:cNvSpPr txBox="1"/>
            <p:nvPr/>
          </p:nvSpPr>
          <p:spPr>
            <a:xfrm>
              <a:off x="1697881" y="2245474"/>
              <a:ext cx="630300" cy="447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defRPr sz="900" b="1">
                  <a:latin typeface="Calibri"/>
                  <a:ea typeface="Calibri"/>
                  <a:cs typeface="Calibri"/>
                  <a:sym typeface="Calibri"/>
                </a:defRPr>
              </a:pPr>
              <a:r>
                <a:rPr sz="800" b="1">
                  <a:latin typeface="Helvetica" pitchFamily="2" charset="0"/>
                  <a:cs typeface="Calibri" panose="020F0502020204030204" pitchFamily="34" charset="0"/>
                </a:rPr>
                <a:t>Applied</a:t>
              </a:r>
              <a:r>
                <a:rPr lang="en-US" sz="800" b="1">
                  <a:latin typeface="Helvetica" pitchFamily="2" charset="0"/>
                  <a:cs typeface="Calibri" panose="020F0502020204030204" pitchFamily="34" charset="0"/>
                </a:rPr>
                <a:t> </a:t>
              </a:r>
              <a:r>
                <a:rPr sz="800" b="1">
                  <a:latin typeface="Helvetica" pitchFamily="2" charset="0"/>
                  <a:cs typeface="Calibri" panose="020F0502020204030204" pitchFamily="34" charset="0"/>
                </a:rPr>
                <a:t>Science</a:t>
              </a:r>
            </a:p>
            <a:p>
              <a:pPr>
                <a:defRPr sz="700" b="1">
                  <a:latin typeface="Calibri"/>
                  <a:ea typeface="Calibri"/>
                  <a:cs typeface="Calibri"/>
                  <a:sym typeface="Calibri"/>
                </a:defRPr>
              </a:pPr>
              <a:r>
                <a:rPr sz="800" b="1">
                  <a:latin typeface="Helvetica" pitchFamily="2" charset="0"/>
                  <a:cs typeface="Calibri" panose="020F0502020204030204" pitchFamily="34" charset="0"/>
                </a:rPr>
                <a:t>L. </a:t>
              </a:r>
              <a:r>
                <a:rPr sz="800" b="1" err="1">
                  <a:latin typeface="Helvetica" pitchFamily="2" charset="0"/>
                  <a:cs typeface="Calibri" panose="020F0502020204030204" pitchFamily="34" charset="0"/>
                </a:rPr>
                <a:t>Friedl</a:t>
              </a:r>
              <a:endParaRPr sz="800" b="1">
                <a:latin typeface="Helvetica" pitchFamily="2" charset="0"/>
                <a:cs typeface="Calibri" panose="020F0502020204030204" pitchFamily="34" charset="0"/>
              </a:endParaRPr>
            </a:p>
          </p:txBody>
        </p:sp>
        <p:sp>
          <p:nvSpPr>
            <p:cNvPr id="233" name="LANCE">
              <a:extLst>
                <a:ext uri="{FF2B5EF4-FFF2-40B4-BE49-F238E27FC236}">
                  <a16:creationId xmlns:a16="http://schemas.microsoft.com/office/drawing/2014/main" id="{C25B6672-424E-3E43-AE21-637D92581BDA}"/>
                </a:ext>
              </a:extLst>
            </p:cNvPr>
            <p:cNvSpPr txBox="1"/>
            <p:nvPr/>
          </p:nvSpPr>
          <p:spPr>
            <a:xfrm>
              <a:off x="804129" y="4983356"/>
              <a:ext cx="765630" cy="542412"/>
            </a:xfrm>
            <a:prstGeom prst="rect">
              <a:avLst/>
            </a:prstGeom>
            <a:solidFill>
              <a:srgbClr val="C19CEB"/>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lnSpc>
                  <a:spcPct val="90000"/>
                </a:lnSpc>
                <a:defRPr sz="900" b="1">
                  <a:latin typeface="Calibri"/>
                  <a:ea typeface="Calibri"/>
                  <a:cs typeface="Calibri"/>
                  <a:sym typeface="Calibri"/>
                </a:defRPr>
              </a:lvl1pPr>
            </a:lstStyle>
            <a:p>
              <a:r>
                <a:rPr sz="800">
                  <a:latin typeface="Helvetica" pitchFamily="2" charset="0"/>
                  <a:cs typeface="Calibri" panose="020F0502020204030204" pitchFamily="34" charset="0"/>
                </a:rPr>
                <a:t>LANCE</a:t>
              </a:r>
            </a:p>
          </p:txBody>
        </p:sp>
        <p:sp>
          <p:nvSpPr>
            <p:cNvPr id="414" name="Oval 413">
              <a:extLst>
                <a:ext uri="{FF2B5EF4-FFF2-40B4-BE49-F238E27FC236}">
                  <a16:creationId xmlns:a16="http://schemas.microsoft.com/office/drawing/2014/main" id="{40AD2CB3-0E84-0043-8C3C-C3408CB142B3}"/>
                </a:ext>
              </a:extLst>
            </p:cNvPr>
            <p:cNvSpPr/>
            <p:nvPr/>
          </p:nvSpPr>
          <p:spPr>
            <a:xfrm>
              <a:off x="1108943"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5" name="Oval 414">
              <a:extLst>
                <a:ext uri="{FF2B5EF4-FFF2-40B4-BE49-F238E27FC236}">
                  <a16:creationId xmlns:a16="http://schemas.microsoft.com/office/drawing/2014/main" id="{28E3625C-08BD-C342-AAEA-9D5FF7DC2BB7}"/>
                </a:ext>
              </a:extLst>
            </p:cNvPr>
            <p:cNvSpPr/>
            <p:nvPr/>
          </p:nvSpPr>
          <p:spPr>
            <a:xfrm>
              <a:off x="1941838"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6" name="Oval 415">
              <a:extLst>
                <a:ext uri="{FF2B5EF4-FFF2-40B4-BE49-F238E27FC236}">
                  <a16:creationId xmlns:a16="http://schemas.microsoft.com/office/drawing/2014/main" id="{63F461C9-DD4E-7246-B6E6-6D8FAD1DDAF2}"/>
                </a:ext>
              </a:extLst>
            </p:cNvPr>
            <p:cNvSpPr/>
            <p:nvPr/>
          </p:nvSpPr>
          <p:spPr>
            <a:xfrm>
              <a:off x="2774732"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7" name="Oval 416">
              <a:extLst>
                <a:ext uri="{FF2B5EF4-FFF2-40B4-BE49-F238E27FC236}">
                  <a16:creationId xmlns:a16="http://schemas.microsoft.com/office/drawing/2014/main" id="{44794DA2-4467-7040-AC3A-A315F6552205}"/>
                </a:ext>
              </a:extLst>
            </p:cNvPr>
            <p:cNvSpPr/>
            <p:nvPr/>
          </p:nvSpPr>
          <p:spPr>
            <a:xfrm>
              <a:off x="3607627"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8" name="Oval 417">
              <a:extLst>
                <a:ext uri="{FF2B5EF4-FFF2-40B4-BE49-F238E27FC236}">
                  <a16:creationId xmlns:a16="http://schemas.microsoft.com/office/drawing/2014/main" id="{AD588D5C-A676-ED4B-90AC-17BFE8089EE5}"/>
                </a:ext>
              </a:extLst>
            </p:cNvPr>
            <p:cNvSpPr/>
            <p:nvPr/>
          </p:nvSpPr>
          <p:spPr>
            <a:xfrm>
              <a:off x="4440521"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9" name="Oval 418">
              <a:extLst>
                <a:ext uri="{FF2B5EF4-FFF2-40B4-BE49-F238E27FC236}">
                  <a16:creationId xmlns:a16="http://schemas.microsoft.com/office/drawing/2014/main" id="{79755427-F1A5-D041-A626-D781C8DBFC8A}"/>
                </a:ext>
              </a:extLst>
            </p:cNvPr>
            <p:cNvSpPr/>
            <p:nvPr/>
          </p:nvSpPr>
          <p:spPr>
            <a:xfrm>
              <a:off x="5273415"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0" name="Oval 419">
              <a:extLst>
                <a:ext uri="{FF2B5EF4-FFF2-40B4-BE49-F238E27FC236}">
                  <a16:creationId xmlns:a16="http://schemas.microsoft.com/office/drawing/2014/main" id="{F5F42EC5-81CB-EB46-A1C9-DBF27B645664}"/>
                </a:ext>
              </a:extLst>
            </p:cNvPr>
            <p:cNvSpPr/>
            <p:nvPr/>
          </p:nvSpPr>
          <p:spPr>
            <a:xfrm>
              <a:off x="6106310"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1" name="Oval 420">
              <a:extLst>
                <a:ext uri="{FF2B5EF4-FFF2-40B4-BE49-F238E27FC236}">
                  <a16:creationId xmlns:a16="http://schemas.microsoft.com/office/drawing/2014/main" id="{594F1258-A2A7-3C42-9467-E396213EA607}"/>
                </a:ext>
              </a:extLst>
            </p:cNvPr>
            <p:cNvSpPr/>
            <p:nvPr/>
          </p:nvSpPr>
          <p:spPr>
            <a:xfrm>
              <a:off x="6939204"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2" name="Oval 421">
              <a:extLst>
                <a:ext uri="{FF2B5EF4-FFF2-40B4-BE49-F238E27FC236}">
                  <a16:creationId xmlns:a16="http://schemas.microsoft.com/office/drawing/2014/main" id="{BAF289FD-F06D-0446-97FD-BCBC599A70F4}"/>
                </a:ext>
              </a:extLst>
            </p:cNvPr>
            <p:cNvSpPr/>
            <p:nvPr/>
          </p:nvSpPr>
          <p:spPr>
            <a:xfrm>
              <a:off x="7772099"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3" name="Oval 422">
              <a:extLst>
                <a:ext uri="{FF2B5EF4-FFF2-40B4-BE49-F238E27FC236}">
                  <a16:creationId xmlns:a16="http://schemas.microsoft.com/office/drawing/2014/main" id="{325A322E-5E78-4547-A02E-F74BFB9892A3}"/>
                </a:ext>
              </a:extLst>
            </p:cNvPr>
            <p:cNvSpPr/>
            <p:nvPr/>
          </p:nvSpPr>
          <p:spPr>
            <a:xfrm>
              <a:off x="8604993"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4" name="Oval 423">
              <a:extLst>
                <a:ext uri="{FF2B5EF4-FFF2-40B4-BE49-F238E27FC236}">
                  <a16:creationId xmlns:a16="http://schemas.microsoft.com/office/drawing/2014/main" id="{13A276C2-9E72-3D49-8FEF-1E9A242BCA55}"/>
                </a:ext>
              </a:extLst>
            </p:cNvPr>
            <p:cNvSpPr/>
            <p:nvPr/>
          </p:nvSpPr>
          <p:spPr>
            <a:xfrm>
              <a:off x="9437887"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5" name="Oval 424">
              <a:extLst>
                <a:ext uri="{FF2B5EF4-FFF2-40B4-BE49-F238E27FC236}">
                  <a16:creationId xmlns:a16="http://schemas.microsoft.com/office/drawing/2014/main" id="{03C07724-66D9-1845-86DC-265A0BC251CD}"/>
                </a:ext>
              </a:extLst>
            </p:cNvPr>
            <p:cNvSpPr/>
            <p:nvPr/>
          </p:nvSpPr>
          <p:spPr>
            <a:xfrm>
              <a:off x="10270782"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5" name="Text Box 102">
              <a:extLst>
                <a:ext uri="{FF2B5EF4-FFF2-40B4-BE49-F238E27FC236}">
                  <a16:creationId xmlns:a16="http://schemas.microsoft.com/office/drawing/2014/main" id="{3E2E69A3-9001-0F47-8D03-E471AC08B1F2}"/>
                </a:ext>
              </a:extLst>
            </p:cNvPr>
            <p:cNvSpPr txBox="1"/>
            <p:nvPr/>
          </p:nvSpPr>
          <p:spPr>
            <a:xfrm rot="7737">
              <a:off x="2231603" y="6225529"/>
              <a:ext cx="823328" cy="33624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900" b="1">
                  <a:solidFill>
                    <a:srgbClr val="3333FF"/>
                  </a:solidFill>
                  <a:latin typeface="+mj-lt"/>
                  <a:ea typeface="+mj-ea"/>
                  <a:cs typeface="+mj-cs"/>
                  <a:sym typeface="Arial"/>
                </a:defRPr>
              </a:lvl1pPr>
            </a:lstStyle>
            <a:p>
              <a:r>
                <a:rPr lang="en-US" sz="800">
                  <a:solidFill>
                    <a:schemeClr val="bg1">
                      <a:lumMod val="50000"/>
                    </a:schemeClr>
                  </a:solidFill>
                  <a:latin typeface="Helvetica" pitchFamily="2" charset="0"/>
                </a:rPr>
                <a:t>Application</a:t>
              </a:r>
            </a:p>
            <a:p>
              <a:r>
                <a:rPr lang="en-US" sz="800">
                  <a:solidFill>
                    <a:schemeClr val="bg1">
                      <a:lumMod val="50000"/>
                    </a:schemeClr>
                  </a:solidFill>
                  <a:latin typeface="Helvetica" pitchFamily="2" charset="0"/>
                </a:rPr>
                <a:t>Scientists</a:t>
              </a:r>
              <a:endParaRPr sz="800">
                <a:solidFill>
                  <a:schemeClr val="bg1">
                    <a:lumMod val="50000"/>
                  </a:schemeClr>
                </a:solidFill>
                <a:latin typeface="Helvetica" pitchFamily="2" charset="0"/>
              </a:endParaRPr>
            </a:p>
          </p:txBody>
        </p:sp>
        <p:sp>
          <p:nvSpPr>
            <p:cNvPr id="106" name="Text Box 102">
              <a:extLst>
                <a:ext uri="{FF2B5EF4-FFF2-40B4-BE49-F238E27FC236}">
                  <a16:creationId xmlns:a16="http://schemas.microsoft.com/office/drawing/2014/main" id="{A7702BF6-EE0E-D940-82E6-A03C6BD788DC}"/>
                </a:ext>
              </a:extLst>
            </p:cNvPr>
            <p:cNvSpPr txBox="1"/>
            <p:nvPr/>
          </p:nvSpPr>
          <p:spPr>
            <a:xfrm rot="21569873">
              <a:off x="1112789" y="6240818"/>
              <a:ext cx="837053" cy="331386"/>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900" b="1">
                  <a:solidFill>
                    <a:srgbClr val="3333FF"/>
                  </a:solidFill>
                  <a:latin typeface="+mj-lt"/>
                  <a:ea typeface="+mj-ea"/>
                  <a:cs typeface="+mj-cs"/>
                  <a:sym typeface="Arial"/>
                </a:defRPr>
              </a:lvl1pPr>
            </a:lstStyle>
            <a:p>
              <a:r>
                <a:rPr lang="en-US" sz="800">
                  <a:solidFill>
                    <a:schemeClr val="bg1">
                      <a:lumMod val="50000"/>
                    </a:schemeClr>
                  </a:solidFill>
                  <a:latin typeface="Helvetica" pitchFamily="2" charset="0"/>
                </a:rPr>
                <a:t>Program</a:t>
              </a:r>
            </a:p>
            <a:p>
              <a:r>
                <a:rPr lang="en-US" sz="800">
                  <a:solidFill>
                    <a:schemeClr val="bg1">
                      <a:lumMod val="50000"/>
                    </a:schemeClr>
                  </a:solidFill>
                  <a:latin typeface="Helvetica" pitchFamily="2" charset="0"/>
                </a:rPr>
                <a:t>Scientists</a:t>
              </a:r>
            </a:p>
            <a:p>
              <a:endParaRPr sz="800">
                <a:solidFill>
                  <a:schemeClr val="bg1">
                    <a:lumMod val="50000"/>
                  </a:schemeClr>
                </a:solidFill>
                <a:latin typeface="Helvetica" pitchFamily="2" charset="0"/>
              </a:endParaRPr>
            </a:p>
          </p:txBody>
        </p:sp>
        <p:sp>
          <p:nvSpPr>
            <p:cNvPr id="108" name="Text Box 102">
              <a:extLst>
                <a:ext uri="{FF2B5EF4-FFF2-40B4-BE49-F238E27FC236}">
                  <a16:creationId xmlns:a16="http://schemas.microsoft.com/office/drawing/2014/main" id="{613D9547-622A-3640-9D96-85FB923A2B03}"/>
                </a:ext>
              </a:extLst>
            </p:cNvPr>
            <p:cNvSpPr txBox="1"/>
            <p:nvPr/>
          </p:nvSpPr>
          <p:spPr>
            <a:xfrm rot="21569873">
              <a:off x="4784656" y="6240286"/>
              <a:ext cx="709931" cy="335663"/>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900" b="1">
                  <a:solidFill>
                    <a:srgbClr val="3333FF"/>
                  </a:solidFill>
                  <a:latin typeface="+mj-lt"/>
                  <a:ea typeface="+mj-ea"/>
                  <a:cs typeface="+mj-cs"/>
                  <a:sym typeface="Arial"/>
                </a:defRPr>
              </a:lvl1pPr>
            </a:lstStyle>
            <a:p>
              <a:r>
                <a:rPr lang="en-US" sz="800">
                  <a:solidFill>
                    <a:schemeClr val="bg1">
                      <a:lumMod val="50000"/>
                    </a:schemeClr>
                  </a:solidFill>
                  <a:latin typeface="Helvetica" pitchFamily="2" charset="0"/>
                </a:rPr>
                <a:t>DAAC</a:t>
              </a:r>
            </a:p>
            <a:p>
              <a:r>
                <a:rPr lang="en-US" sz="800">
                  <a:solidFill>
                    <a:schemeClr val="bg1">
                      <a:lumMod val="50000"/>
                    </a:schemeClr>
                  </a:solidFill>
                  <a:latin typeface="Helvetica" pitchFamily="2" charset="0"/>
                </a:rPr>
                <a:t>Operations</a:t>
              </a:r>
              <a:endParaRPr sz="800">
                <a:solidFill>
                  <a:schemeClr val="bg1">
                    <a:lumMod val="50000"/>
                  </a:schemeClr>
                </a:solidFill>
                <a:latin typeface="Helvetica" pitchFamily="2" charset="0"/>
              </a:endParaRPr>
            </a:p>
          </p:txBody>
        </p:sp>
        <p:sp>
          <p:nvSpPr>
            <p:cNvPr id="109" name="Rectangle 108">
              <a:extLst>
                <a:ext uri="{FF2B5EF4-FFF2-40B4-BE49-F238E27FC236}">
                  <a16:creationId xmlns:a16="http://schemas.microsoft.com/office/drawing/2014/main" id="{52910FBA-7A05-9747-90EA-ACDA91524C75}"/>
                </a:ext>
              </a:extLst>
            </p:cNvPr>
            <p:cNvSpPr/>
            <p:nvPr/>
          </p:nvSpPr>
          <p:spPr>
            <a:xfrm>
              <a:off x="3160792" y="6260607"/>
              <a:ext cx="283604" cy="292101"/>
            </a:xfrm>
            <a:prstGeom prst="rect">
              <a:avLst/>
            </a:prstGeom>
            <a:pattFill prst="wdDnDiag">
              <a:fgClr>
                <a:srgbClr val="00B0F0"/>
              </a:fgClr>
              <a:bgClr>
                <a:srgbClr val="FFC00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 Box 102">
              <a:extLst>
                <a:ext uri="{FF2B5EF4-FFF2-40B4-BE49-F238E27FC236}">
                  <a16:creationId xmlns:a16="http://schemas.microsoft.com/office/drawing/2014/main" id="{F4B67967-F538-A74F-AB16-7BC02B6B38BE}"/>
                </a:ext>
              </a:extLst>
            </p:cNvPr>
            <p:cNvSpPr txBox="1"/>
            <p:nvPr/>
          </p:nvSpPr>
          <p:spPr>
            <a:xfrm rot="7737">
              <a:off x="3462904" y="6193326"/>
              <a:ext cx="722600" cy="46292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900" b="1">
                  <a:solidFill>
                    <a:srgbClr val="3333FF"/>
                  </a:solidFill>
                  <a:latin typeface="+mj-lt"/>
                  <a:ea typeface="+mj-ea"/>
                  <a:cs typeface="+mj-cs"/>
                  <a:sym typeface="Arial"/>
                </a:defRPr>
              </a:lvl1pPr>
            </a:lstStyle>
            <a:p>
              <a:r>
                <a:rPr lang="en-US" sz="800">
                  <a:solidFill>
                    <a:schemeClr val="bg1">
                      <a:lumMod val="50000"/>
                    </a:schemeClr>
                  </a:solidFill>
                  <a:latin typeface="Helvetica" pitchFamily="2" charset="0"/>
                </a:rPr>
                <a:t>Application &amp; Program </a:t>
              </a:r>
            </a:p>
            <a:p>
              <a:r>
                <a:rPr lang="en-US" sz="800">
                  <a:solidFill>
                    <a:schemeClr val="bg1">
                      <a:lumMod val="50000"/>
                    </a:schemeClr>
                  </a:solidFill>
                  <a:latin typeface="Helvetica" pitchFamily="2" charset="0"/>
                </a:rPr>
                <a:t>Scientists</a:t>
              </a:r>
              <a:endParaRPr sz="800">
                <a:solidFill>
                  <a:schemeClr val="bg1">
                    <a:lumMod val="50000"/>
                  </a:schemeClr>
                </a:solidFill>
                <a:latin typeface="Helvetica" pitchFamily="2" charset="0"/>
              </a:endParaRPr>
            </a:p>
          </p:txBody>
        </p:sp>
        <p:sp>
          <p:nvSpPr>
            <p:cNvPr id="112" name="Rectangle 111">
              <a:extLst>
                <a:ext uri="{FF2B5EF4-FFF2-40B4-BE49-F238E27FC236}">
                  <a16:creationId xmlns:a16="http://schemas.microsoft.com/office/drawing/2014/main" id="{9B2529C1-56D9-1B40-B955-99D32214615F}"/>
                </a:ext>
              </a:extLst>
            </p:cNvPr>
            <p:cNvSpPr/>
            <p:nvPr/>
          </p:nvSpPr>
          <p:spPr>
            <a:xfrm>
              <a:off x="827142" y="6254183"/>
              <a:ext cx="284141" cy="3049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8C26B6C7-D384-9049-810E-BFCC24253835}"/>
                </a:ext>
              </a:extLst>
            </p:cNvPr>
            <p:cNvSpPr/>
            <p:nvPr/>
          </p:nvSpPr>
          <p:spPr>
            <a:xfrm>
              <a:off x="1916761" y="6260707"/>
              <a:ext cx="284141" cy="2918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D7ED47F7-ECA9-4546-B28E-95C6CB32C6AB}"/>
                </a:ext>
              </a:extLst>
            </p:cNvPr>
            <p:cNvSpPr/>
            <p:nvPr/>
          </p:nvSpPr>
          <p:spPr>
            <a:xfrm>
              <a:off x="4458066" y="6263689"/>
              <a:ext cx="283604" cy="285935"/>
            </a:xfrm>
            <a:prstGeom prst="rect">
              <a:avLst/>
            </a:prstGeom>
            <a:solidFill>
              <a:srgbClr val="A8D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 Box 102">
              <a:extLst>
                <a:ext uri="{FF2B5EF4-FFF2-40B4-BE49-F238E27FC236}">
                  <a16:creationId xmlns:a16="http://schemas.microsoft.com/office/drawing/2014/main" id="{9AB64FD2-B71F-EB44-83EF-8F51DBC6BD44}"/>
                </a:ext>
              </a:extLst>
            </p:cNvPr>
            <p:cNvSpPr txBox="1"/>
            <p:nvPr/>
          </p:nvSpPr>
          <p:spPr>
            <a:xfrm rot="21569873">
              <a:off x="819573" y="5945174"/>
              <a:ext cx="3428428" cy="33838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defRPr sz="900" b="1">
                  <a:solidFill>
                    <a:srgbClr val="3333FF"/>
                  </a:solidFill>
                  <a:latin typeface="+mj-lt"/>
                  <a:ea typeface="+mj-ea"/>
                  <a:cs typeface="+mj-cs"/>
                  <a:sym typeface="Arial"/>
                </a:defRPr>
              </a:lvl1pPr>
            </a:lstStyle>
            <a:p>
              <a:r>
                <a:rPr lang="en-US" sz="1000">
                  <a:solidFill>
                    <a:schemeClr val="bg1">
                      <a:lumMod val="50000"/>
                    </a:schemeClr>
                  </a:solidFill>
                  <a:latin typeface="Helvetica" pitchFamily="2" charset="0"/>
                </a:rPr>
                <a:t>LEGEND</a:t>
              </a:r>
              <a:endParaRPr sz="1000">
                <a:solidFill>
                  <a:schemeClr val="bg1">
                    <a:lumMod val="50000"/>
                  </a:schemeClr>
                </a:solidFill>
                <a:latin typeface="Helvetica" pitchFamily="2" charset="0"/>
              </a:endParaRPr>
            </a:p>
          </p:txBody>
        </p:sp>
        <p:sp>
          <p:nvSpPr>
            <p:cNvPr id="123" name="Line 55">
              <a:extLst>
                <a:ext uri="{FF2B5EF4-FFF2-40B4-BE49-F238E27FC236}">
                  <a16:creationId xmlns:a16="http://schemas.microsoft.com/office/drawing/2014/main" id="{1C4D7946-E8DB-5D43-BFB6-98628DB1DAC1}"/>
                </a:ext>
              </a:extLst>
            </p:cNvPr>
            <p:cNvSpPr/>
            <p:nvPr/>
          </p:nvSpPr>
          <p:spPr>
            <a:xfrm flipV="1">
              <a:off x="7479120" y="2040302"/>
              <a:ext cx="0" cy="126601"/>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34" name="Line 55">
              <a:extLst>
                <a:ext uri="{FF2B5EF4-FFF2-40B4-BE49-F238E27FC236}">
                  <a16:creationId xmlns:a16="http://schemas.microsoft.com/office/drawing/2014/main" id="{9C4DABD5-2DA4-C344-B1CC-A5BC68DAE725}"/>
                </a:ext>
              </a:extLst>
            </p:cNvPr>
            <p:cNvSpPr/>
            <p:nvPr/>
          </p:nvSpPr>
          <p:spPr>
            <a:xfrm flipV="1">
              <a:off x="7479120" y="2633398"/>
              <a:ext cx="0" cy="117015"/>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39" name="Oval 138">
              <a:extLst>
                <a:ext uri="{FF2B5EF4-FFF2-40B4-BE49-F238E27FC236}">
                  <a16:creationId xmlns:a16="http://schemas.microsoft.com/office/drawing/2014/main" id="{A13F20DF-1F0F-3240-80E6-FEF08A62129F}"/>
                </a:ext>
              </a:extLst>
            </p:cNvPr>
            <p:cNvSpPr/>
            <p:nvPr/>
          </p:nvSpPr>
          <p:spPr>
            <a:xfrm>
              <a:off x="11103678" y="4664577"/>
              <a:ext cx="184564" cy="176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140" name="Straight Connector 139">
              <a:extLst>
                <a:ext uri="{FF2B5EF4-FFF2-40B4-BE49-F238E27FC236}">
                  <a16:creationId xmlns:a16="http://schemas.microsoft.com/office/drawing/2014/main" id="{74C80ADC-AED2-ED47-98A5-96B44B9520CA}"/>
                </a:ext>
              </a:extLst>
            </p:cNvPr>
            <p:cNvCxnSpPr>
              <a:cxnSpLocks/>
            </p:cNvCxnSpPr>
            <p:nvPr/>
          </p:nvCxnSpPr>
          <p:spPr>
            <a:xfrm>
              <a:off x="1027766" y="1605878"/>
              <a:ext cx="440099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D5EE44F9-187F-134D-A9B2-F2C8197CFDB9}"/>
                </a:ext>
              </a:extLst>
            </p:cNvPr>
            <p:cNvCxnSpPr>
              <a:cxnSpLocks/>
            </p:cNvCxnSpPr>
            <p:nvPr/>
          </p:nvCxnSpPr>
          <p:spPr>
            <a:xfrm>
              <a:off x="6598540" y="1605878"/>
              <a:ext cx="467824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2" name="Line 55">
              <a:extLst>
                <a:ext uri="{FF2B5EF4-FFF2-40B4-BE49-F238E27FC236}">
                  <a16:creationId xmlns:a16="http://schemas.microsoft.com/office/drawing/2014/main" id="{8D919DA4-DE6E-104C-8529-D7C0A32AF7A2}"/>
                </a:ext>
              </a:extLst>
            </p:cNvPr>
            <p:cNvSpPr/>
            <p:nvPr/>
          </p:nvSpPr>
          <p:spPr>
            <a:xfrm flipV="1">
              <a:off x="1928384" y="2171296"/>
              <a:ext cx="0" cy="111738"/>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43" name="Line 55">
              <a:extLst>
                <a:ext uri="{FF2B5EF4-FFF2-40B4-BE49-F238E27FC236}">
                  <a16:creationId xmlns:a16="http://schemas.microsoft.com/office/drawing/2014/main" id="{6D644D20-CC09-0047-A12D-32AA09D47520}"/>
                </a:ext>
              </a:extLst>
            </p:cNvPr>
            <p:cNvSpPr/>
            <p:nvPr/>
          </p:nvSpPr>
          <p:spPr>
            <a:xfrm flipV="1">
              <a:off x="4140678" y="2171296"/>
              <a:ext cx="0" cy="111738"/>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cxnSp>
          <p:nvCxnSpPr>
            <p:cNvPr id="101" name="Straight Connector 100">
              <a:extLst>
                <a:ext uri="{FF2B5EF4-FFF2-40B4-BE49-F238E27FC236}">
                  <a16:creationId xmlns:a16="http://schemas.microsoft.com/office/drawing/2014/main" id="{F3CB8E7E-B330-5944-9B50-1E4989A566EA}"/>
                </a:ext>
              </a:extLst>
            </p:cNvPr>
            <p:cNvCxnSpPr>
              <a:cxnSpLocks/>
            </p:cNvCxnSpPr>
            <p:nvPr/>
          </p:nvCxnSpPr>
          <p:spPr>
            <a:xfrm>
              <a:off x="855710" y="6189317"/>
              <a:ext cx="614687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Text Box 102">
              <a:extLst>
                <a:ext uri="{FF2B5EF4-FFF2-40B4-BE49-F238E27FC236}">
                  <a16:creationId xmlns:a16="http://schemas.microsoft.com/office/drawing/2014/main" id="{95E0A508-6991-EC42-A804-6830599E6CCB}"/>
                </a:ext>
              </a:extLst>
            </p:cNvPr>
            <p:cNvSpPr txBox="1"/>
            <p:nvPr/>
          </p:nvSpPr>
          <p:spPr>
            <a:xfrm rot="21569873">
              <a:off x="6026958" y="6240819"/>
              <a:ext cx="837053" cy="331386"/>
            </a:xfrm>
            <a:prstGeom prst="rect">
              <a:avLst/>
            </a:prstGeom>
            <a:no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lvl1pPr>
                <a:defRPr sz="900" b="1">
                  <a:solidFill>
                    <a:srgbClr val="3333FF"/>
                  </a:solidFill>
                  <a:latin typeface="+mj-lt"/>
                  <a:ea typeface="+mj-ea"/>
                  <a:cs typeface="+mj-cs"/>
                  <a:sym typeface="Arial"/>
                </a:defRPr>
              </a:lvl1pPr>
            </a:lstStyle>
            <a:p>
              <a:r>
                <a:rPr lang="en-US" sz="800">
                  <a:solidFill>
                    <a:schemeClr val="bg1">
                      <a:lumMod val="50000"/>
                    </a:schemeClr>
                  </a:solidFill>
                  <a:latin typeface="Helvetica" pitchFamily="2" charset="0"/>
                </a:rPr>
                <a:t>Data </a:t>
              </a:r>
            </a:p>
            <a:p>
              <a:r>
                <a:rPr lang="en-US" sz="800">
                  <a:solidFill>
                    <a:schemeClr val="bg1">
                      <a:lumMod val="50000"/>
                    </a:schemeClr>
                  </a:solidFill>
                  <a:latin typeface="Helvetica" pitchFamily="2" charset="0"/>
                </a:rPr>
                <a:t>System</a:t>
              </a:r>
              <a:endParaRPr sz="800">
                <a:solidFill>
                  <a:schemeClr val="bg1">
                    <a:lumMod val="50000"/>
                  </a:schemeClr>
                </a:solidFill>
                <a:latin typeface="Helvetica" pitchFamily="2" charset="0"/>
              </a:endParaRPr>
            </a:p>
          </p:txBody>
        </p:sp>
        <p:sp>
          <p:nvSpPr>
            <p:cNvPr id="115" name="Line 55">
              <a:extLst>
                <a:ext uri="{FF2B5EF4-FFF2-40B4-BE49-F238E27FC236}">
                  <a16:creationId xmlns:a16="http://schemas.microsoft.com/office/drawing/2014/main" id="{7226E694-0940-624A-8238-766507A16D92}"/>
                </a:ext>
              </a:extLst>
            </p:cNvPr>
            <p:cNvSpPr/>
            <p:nvPr/>
          </p:nvSpPr>
          <p:spPr>
            <a:xfrm rot="5400000" flipV="1">
              <a:off x="7479120" y="1632083"/>
              <a:ext cx="0" cy="1070899"/>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16" name="Line 55">
              <a:extLst>
                <a:ext uri="{FF2B5EF4-FFF2-40B4-BE49-F238E27FC236}">
                  <a16:creationId xmlns:a16="http://schemas.microsoft.com/office/drawing/2014/main" id="{E6642219-43F8-6040-9395-24DD59D976C3}"/>
                </a:ext>
              </a:extLst>
            </p:cNvPr>
            <p:cNvSpPr/>
            <p:nvPr/>
          </p:nvSpPr>
          <p:spPr>
            <a:xfrm rot="5400000" flipV="1">
              <a:off x="7479120" y="2207278"/>
              <a:ext cx="0" cy="1070899"/>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17" name="Line 55">
              <a:extLst>
                <a:ext uri="{FF2B5EF4-FFF2-40B4-BE49-F238E27FC236}">
                  <a16:creationId xmlns:a16="http://schemas.microsoft.com/office/drawing/2014/main" id="{6BC20535-E13B-364E-8624-55C03340A38D}"/>
                </a:ext>
              </a:extLst>
            </p:cNvPr>
            <p:cNvSpPr/>
            <p:nvPr/>
          </p:nvSpPr>
          <p:spPr>
            <a:xfrm flipV="1">
              <a:off x="6947607" y="2169511"/>
              <a:ext cx="0" cy="126601"/>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19" name="Line 55">
              <a:extLst>
                <a:ext uri="{FF2B5EF4-FFF2-40B4-BE49-F238E27FC236}">
                  <a16:creationId xmlns:a16="http://schemas.microsoft.com/office/drawing/2014/main" id="{F0240C76-F4ED-6549-8411-654705974003}"/>
                </a:ext>
              </a:extLst>
            </p:cNvPr>
            <p:cNvSpPr/>
            <p:nvPr/>
          </p:nvSpPr>
          <p:spPr>
            <a:xfrm flipV="1">
              <a:off x="6947607" y="2742728"/>
              <a:ext cx="0" cy="117015"/>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20" name="Arc 119">
              <a:extLst>
                <a:ext uri="{FF2B5EF4-FFF2-40B4-BE49-F238E27FC236}">
                  <a16:creationId xmlns:a16="http://schemas.microsoft.com/office/drawing/2014/main" id="{FAA4C0E5-19CB-F840-8602-0CA0BF56205B}"/>
                </a:ext>
              </a:extLst>
            </p:cNvPr>
            <p:cNvSpPr/>
            <p:nvPr/>
          </p:nvSpPr>
          <p:spPr>
            <a:xfrm rot="9692307">
              <a:off x="5593150" y="2369402"/>
              <a:ext cx="1444929" cy="1307747"/>
            </a:xfrm>
            <a:prstGeom prst="arc">
              <a:avLst>
                <a:gd name="adj1" fmla="val 15012639"/>
                <a:gd name="adj2" fmla="val 19655491"/>
              </a:avLst>
            </a:prstGeom>
            <a:noFill/>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800" b="1">
                <a:latin typeface="Helvetica" pitchFamily="2" charset="0"/>
                <a:cs typeface="Calibri" panose="020F0502020204030204" pitchFamily="34" charset="0"/>
              </a:endParaRPr>
            </a:p>
          </p:txBody>
        </p:sp>
        <p:sp>
          <p:nvSpPr>
            <p:cNvPr id="122" name="Triangle 121">
              <a:extLst>
                <a:ext uri="{FF2B5EF4-FFF2-40B4-BE49-F238E27FC236}">
                  <a16:creationId xmlns:a16="http://schemas.microsoft.com/office/drawing/2014/main" id="{F873A5B0-A444-B648-9279-985490DFE3AA}"/>
                </a:ext>
              </a:extLst>
            </p:cNvPr>
            <p:cNvSpPr/>
            <p:nvPr/>
          </p:nvSpPr>
          <p:spPr>
            <a:xfrm rot="4919974">
              <a:off x="5817201" y="3482221"/>
              <a:ext cx="102135" cy="9232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a:latin typeface="Helvetica" pitchFamily="2" charset="0"/>
                <a:cs typeface="Calibri" panose="020F0502020204030204" pitchFamily="34" charset="0"/>
              </a:endParaRPr>
            </a:p>
          </p:txBody>
        </p:sp>
        <p:sp>
          <p:nvSpPr>
            <p:cNvPr id="127" name="Rectangle 126">
              <a:extLst>
                <a:ext uri="{FF2B5EF4-FFF2-40B4-BE49-F238E27FC236}">
                  <a16:creationId xmlns:a16="http://schemas.microsoft.com/office/drawing/2014/main" id="{EC84FDD7-FE86-F14A-804A-E27EA16BE8E9}"/>
                </a:ext>
              </a:extLst>
            </p:cNvPr>
            <p:cNvSpPr/>
            <p:nvPr/>
          </p:nvSpPr>
          <p:spPr>
            <a:xfrm>
              <a:off x="5723158" y="6263689"/>
              <a:ext cx="283604" cy="285935"/>
            </a:xfrm>
            <a:prstGeom prst="rect">
              <a:avLst/>
            </a:prstGeom>
            <a:solidFill>
              <a:srgbClr val="C19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riangle 128">
              <a:extLst>
                <a:ext uri="{FF2B5EF4-FFF2-40B4-BE49-F238E27FC236}">
                  <a16:creationId xmlns:a16="http://schemas.microsoft.com/office/drawing/2014/main" id="{3FFEFC24-C2FF-AA43-81D1-FB5A055371F3}"/>
                </a:ext>
              </a:extLst>
            </p:cNvPr>
            <p:cNvSpPr/>
            <p:nvPr/>
          </p:nvSpPr>
          <p:spPr>
            <a:xfrm rot="9940432">
              <a:off x="6708190" y="3489338"/>
              <a:ext cx="107095" cy="8804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a:latin typeface="Helvetica" pitchFamily="2" charset="0"/>
                <a:cs typeface="Calibri" panose="020F0502020204030204" pitchFamily="34" charset="0"/>
              </a:endParaRPr>
            </a:p>
          </p:txBody>
        </p:sp>
        <p:sp>
          <p:nvSpPr>
            <p:cNvPr id="125" name="TextBox 124">
              <a:extLst>
                <a:ext uri="{FF2B5EF4-FFF2-40B4-BE49-F238E27FC236}">
                  <a16:creationId xmlns:a16="http://schemas.microsoft.com/office/drawing/2014/main" id="{988B917B-449C-4042-B657-5E83FDA6141D}"/>
                </a:ext>
              </a:extLst>
            </p:cNvPr>
            <p:cNvSpPr txBox="1"/>
            <p:nvPr/>
          </p:nvSpPr>
          <p:spPr>
            <a:xfrm>
              <a:off x="4625085" y="2265221"/>
              <a:ext cx="6392047" cy="461666"/>
            </a:xfrm>
            <a:prstGeom prst="rect">
              <a:avLst/>
            </a:prstGeom>
            <a:noFill/>
          </p:spPr>
          <p:txBody>
            <a:bodyPr wrap="square">
              <a:spAutoFit/>
            </a:bodyPr>
            <a:lstStyle/>
            <a:p>
              <a:pPr>
                <a:defRPr sz="900" b="1">
                  <a:latin typeface="Calibri"/>
                  <a:ea typeface="Calibri"/>
                  <a:cs typeface="Calibri"/>
                  <a:sym typeface="Calibri"/>
                </a:defRPr>
              </a:pPr>
              <a:r>
                <a:rPr lang="en-US" sz="800" b="1">
                  <a:latin typeface="Helvetica" pitchFamily="2" charset="0"/>
                  <a:cs typeface="Calibri" panose="020F0502020204030204" pitchFamily="34" charset="0"/>
                </a:rPr>
                <a:t>Earth Science </a:t>
              </a:r>
            </a:p>
            <a:p>
              <a:pPr>
                <a:defRPr sz="900" b="1">
                  <a:latin typeface="Calibri"/>
                  <a:ea typeface="Calibri"/>
                  <a:cs typeface="Calibri"/>
                  <a:sym typeface="Calibri"/>
                </a:defRPr>
              </a:pPr>
              <a:r>
                <a:rPr lang="en-US" sz="800" b="1">
                  <a:latin typeface="Helvetica" pitchFamily="2" charset="0"/>
                  <a:cs typeface="Calibri" panose="020F0502020204030204" pitchFamily="34" charset="0"/>
                </a:rPr>
                <a:t>Data Systems</a:t>
              </a:r>
            </a:p>
            <a:p>
              <a:pPr>
                <a:defRPr sz="800" b="1">
                  <a:latin typeface="Calibri"/>
                  <a:ea typeface="Calibri"/>
                  <a:cs typeface="Calibri"/>
                  <a:sym typeface="Calibri"/>
                </a:defRPr>
              </a:pPr>
              <a:r>
                <a:rPr lang="en-US" sz="800" b="1">
                  <a:latin typeface="Helvetica" pitchFamily="2" charset="0"/>
                  <a:cs typeface="Calibri" panose="020F0502020204030204" pitchFamily="34" charset="0"/>
                </a:rPr>
                <a:t>K. Murphy</a:t>
              </a:r>
            </a:p>
          </p:txBody>
        </p:sp>
        <p:sp>
          <p:nvSpPr>
            <p:cNvPr id="128" name="Line 55">
              <a:extLst>
                <a:ext uri="{FF2B5EF4-FFF2-40B4-BE49-F238E27FC236}">
                  <a16:creationId xmlns:a16="http://schemas.microsoft.com/office/drawing/2014/main" id="{720DF0E9-9B9C-4512-AFA8-021D03F4849B}"/>
                </a:ext>
              </a:extLst>
            </p:cNvPr>
            <p:cNvSpPr/>
            <p:nvPr/>
          </p:nvSpPr>
          <p:spPr>
            <a:xfrm flipV="1">
              <a:off x="4942157" y="2171295"/>
              <a:ext cx="0" cy="111738"/>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sp>
          <p:nvSpPr>
            <p:cNvPr id="130" name="Rectangle 129">
              <a:extLst>
                <a:ext uri="{FF2B5EF4-FFF2-40B4-BE49-F238E27FC236}">
                  <a16:creationId xmlns:a16="http://schemas.microsoft.com/office/drawing/2014/main" id="{86395EBE-4A12-481D-A3B5-6DDC7B202358}"/>
                </a:ext>
              </a:extLst>
            </p:cNvPr>
            <p:cNvSpPr/>
            <p:nvPr/>
          </p:nvSpPr>
          <p:spPr>
            <a:xfrm>
              <a:off x="3822765" y="2230334"/>
              <a:ext cx="1147048" cy="338555"/>
            </a:xfrm>
            <a:prstGeom prst="rect">
              <a:avLst/>
            </a:prstGeom>
          </p:spPr>
          <p:txBody>
            <a:bodyPr wrap="square">
              <a:spAutoFit/>
            </a:bodyPr>
            <a:lstStyle/>
            <a:p>
              <a:pPr>
                <a:defRPr sz="900" b="1">
                  <a:latin typeface="Calibri"/>
                  <a:ea typeface="Calibri"/>
                  <a:cs typeface="Calibri"/>
                  <a:sym typeface="Calibri"/>
                </a:defRPr>
              </a:pPr>
              <a:r>
                <a:rPr lang="en-US" sz="800" b="1">
                  <a:latin typeface="Helvetica" pitchFamily="2" charset="0"/>
                  <a:cs typeface="Calibri" panose="020F0502020204030204" pitchFamily="34" charset="0"/>
                </a:rPr>
                <a:t>Technology</a:t>
              </a:r>
            </a:p>
            <a:p>
              <a:pPr>
                <a:defRPr sz="800" b="1">
                  <a:latin typeface="Calibri"/>
                  <a:ea typeface="Calibri"/>
                  <a:cs typeface="Calibri"/>
                  <a:sym typeface="Calibri"/>
                </a:defRPr>
              </a:pPr>
              <a:r>
                <a:rPr lang="en-US" sz="800" b="1">
                  <a:latin typeface="Helvetica" pitchFamily="2" charset="0"/>
                  <a:cs typeface="Calibri" panose="020F0502020204030204" pitchFamily="34" charset="0"/>
                </a:rPr>
                <a:t>P. Millar </a:t>
              </a:r>
            </a:p>
          </p:txBody>
        </p:sp>
        <p:sp>
          <p:nvSpPr>
            <p:cNvPr id="132" name="Line 55">
              <a:extLst>
                <a:ext uri="{FF2B5EF4-FFF2-40B4-BE49-F238E27FC236}">
                  <a16:creationId xmlns:a16="http://schemas.microsoft.com/office/drawing/2014/main" id="{8CCB5071-18CF-4839-B5CD-2590A5CB0628}"/>
                </a:ext>
              </a:extLst>
            </p:cNvPr>
            <p:cNvSpPr/>
            <p:nvPr/>
          </p:nvSpPr>
          <p:spPr>
            <a:xfrm flipH="1" flipV="1">
              <a:off x="4766395" y="2647859"/>
              <a:ext cx="0" cy="143342"/>
            </a:xfrm>
            <a:prstGeom prst="line">
              <a:avLst/>
            </a:prstGeom>
            <a:ln>
              <a:solidFill>
                <a:srgbClr val="000000"/>
              </a:solidFill>
            </a:ln>
          </p:spPr>
          <p:txBody>
            <a:bodyPr lIns="45719" rIns="45719"/>
            <a:lstStyle/>
            <a:p>
              <a:pPr>
                <a:defRPr sz="1800">
                  <a:latin typeface="Calibri"/>
                  <a:ea typeface="Calibri"/>
                  <a:cs typeface="Calibri"/>
                  <a:sym typeface="Calibri"/>
                </a:defRPr>
              </a:pPr>
              <a:endParaRPr sz="800" b="1">
                <a:latin typeface="Helvetica" pitchFamily="2" charset="0"/>
                <a:cs typeface="Calibri" panose="020F0502020204030204" pitchFamily="34" charset="0"/>
              </a:endParaRPr>
            </a:p>
          </p:txBody>
        </p:sp>
      </p:grpSp>
    </p:spTree>
    <p:extLst>
      <p:ext uri="{BB962C8B-B14F-4D97-AF65-F5344CB8AC3E}">
        <p14:creationId xmlns:p14="http://schemas.microsoft.com/office/powerpoint/2010/main" val="4221884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6"/>
          <p:cNvSpPr txBox="1">
            <a:spLocks noGrp="1"/>
          </p:cNvSpPr>
          <p:nvPr>
            <p:ph type="title"/>
          </p:nvPr>
        </p:nvSpPr>
        <p:spPr>
          <a:xfrm>
            <a:off x="838200" y="556995"/>
            <a:ext cx="10515600" cy="1133693"/>
          </a:xfrm>
          <a:prstGeom prst="rect">
            <a:avLst/>
          </a:prstGeom>
        </p:spPr>
        <p:txBody>
          <a:bodyPr spcFirstLastPara="1" lIns="91433" tIns="45700" rIns="91433" bIns="45700" anchorCtr="0">
            <a:normAutofit/>
          </a:bodyPr>
          <a:lstStyle/>
          <a:p>
            <a:pPr algn="ctr">
              <a:buSzPts val="3900"/>
            </a:pPr>
            <a:r>
              <a:rPr lang="en-US" sz="5200"/>
              <a:t>Importance of Discipline Orientation</a:t>
            </a:r>
          </a:p>
        </p:txBody>
      </p:sp>
      <p:sp>
        <p:nvSpPr>
          <p:cNvPr id="3" name="Slide Number Placeholder 2">
            <a:extLst>
              <a:ext uri="{FF2B5EF4-FFF2-40B4-BE49-F238E27FC236}">
                <a16:creationId xmlns:a16="http://schemas.microsoft.com/office/drawing/2014/main" id="{871C14F2-85DA-4804-8511-C9701E04ACFD}"/>
              </a:ext>
            </a:extLst>
          </p:cNvPr>
          <p:cNvSpPr>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17</a:t>
            </a:fld>
            <a:endParaRPr lang="en-US"/>
          </a:p>
        </p:txBody>
      </p:sp>
      <p:sp>
        <p:nvSpPr>
          <p:cNvPr id="277" name="Google Shape;277;p46"/>
          <p:cNvSpPr txBox="1"/>
          <p:nvPr/>
        </p:nvSpPr>
        <p:spPr>
          <a:xfrm>
            <a:off x="990448" y="596143"/>
            <a:ext cx="10418800" cy="895200"/>
          </a:xfrm>
          <a:prstGeom prst="rect">
            <a:avLst/>
          </a:prstGeom>
          <a:noFill/>
          <a:ln>
            <a:noFill/>
          </a:ln>
        </p:spPr>
        <p:txBody>
          <a:bodyPr spcFirstLastPara="1" wrap="square" lIns="68567" tIns="68567" rIns="68567" bIns="68567" anchor="ctr" anchorCtr="0">
            <a:noAutofit/>
          </a:bodyPr>
          <a:lstStyle/>
          <a:p>
            <a:pPr>
              <a:lnSpc>
                <a:spcPct val="90000"/>
              </a:lnSpc>
              <a:buSzPts val="1400"/>
            </a:pPr>
            <a:endParaRPr sz="1467"/>
          </a:p>
        </p:txBody>
      </p:sp>
      <p:graphicFrame>
        <p:nvGraphicFramePr>
          <p:cNvPr id="280" name="Text Placeholder 1">
            <a:extLst>
              <a:ext uri="{FF2B5EF4-FFF2-40B4-BE49-F238E27FC236}">
                <a16:creationId xmlns:a16="http://schemas.microsoft.com/office/drawing/2014/main" id="{E7881F55-3FB5-48F6-BDDB-850936435C1F}"/>
              </a:ext>
            </a:extLst>
          </p:cNvPr>
          <p:cNvGraphicFramePr/>
          <p:nvPr>
            <p:extLst>
              <p:ext uri="{D42A27DB-BD31-4B8C-83A1-F6EECF244321}">
                <p14:modId xmlns:p14="http://schemas.microsoft.com/office/powerpoint/2010/main" val="1205717824"/>
              </p:ext>
            </p:extLst>
          </p:nvPr>
        </p:nvGraphicFramePr>
        <p:xfrm>
          <a:off x="730211" y="1491343"/>
          <a:ext cx="10939275" cy="48985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
          <p:cNvPicPr preferRelativeResize="0"/>
          <p:nvPr/>
        </p:nvPicPr>
        <p:blipFill rotWithShape="1">
          <a:blip r:embed="rId3">
            <a:alphaModFix/>
          </a:blip>
          <a:srcRect/>
          <a:stretch/>
        </p:blipFill>
        <p:spPr>
          <a:xfrm>
            <a:off x="0" y="-81431"/>
            <a:ext cx="12192001" cy="5484501"/>
          </a:xfrm>
          <a:prstGeom prst="rect">
            <a:avLst/>
          </a:prstGeom>
          <a:noFill/>
          <a:ln>
            <a:noFill/>
          </a:ln>
        </p:spPr>
      </p:pic>
      <p:sp>
        <p:nvSpPr>
          <p:cNvPr id="207" name="Google Shape;207;p3"/>
          <p:cNvSpPr txBox="1"/>
          <p:nvPr/>
        </p:nvSpPr>
        <p:spPr>
          <a:xfrm>
            <a:off x="127815" y="5489921"/>
            <a:ext cx="23271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15537E"/>
                </a:solidFill>
                <a:latin typeface="Calibri"/>
                <a:ea typeface="Calibri"/>
                <a:cs typeface="Calibri"/>
                <a:sym typeface="Calibri"/>
              </a:rPr>
              <a:t>SOLID EARTH</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Aerosols</a:t>
            </a:r>
            <a:r>
              <a:rPr lang="en-US" sz="1100" b="1">
                <a:solidFill>
                  <a:schemeClr val="dk1"/>
                </a:solidFill>
                <a:latin typeface="Calibri"/>
                <a:ea typeface="Calibri"/>
                <a:cs typeface="Calibri"/>
                <a:sym typeface="Calibri"/>
              </a:rPr>
              <a:t> - ASDC</a:t>
            </a:r>
            <a:endParaRPr sz="1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Gasses - ASDC</a:t>
            </a:r>
            <a:endParaRPr sz="1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Surface Deformation</a:t>
            </a:r>
            <a:r>
              <a:rPr lang="en-US" sz="1100" b="1">
                <a:solidFill>
                  <a:schemeClr val="dk1"/>
                </a:solidFill>
                <a:latin typeface="Calibri"/>
                <a:ea typeface="Calibri"/>
                <a:cs typeface="Calibri"/>
                <a:sym typeface="Calibri"/>
              </a:rPr>
              <a:t> - CDDIS, ASF</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Surface Composition - LP</a:t>
            </a:r>
            <a:r>
              <a:rPr lang="en-US" sz="1100" b="1">
                <a:solidFill>
                  <a:schemeClr val="dk1"/>
                </a:solidFill>
                <a:latin typeface="Calibri"/>
                <a:ea typeface="Calibri"/>
                <a:cs typeface="Calibri"/>
                <a:sym typeface="Calibri"/>
              </a:rPr>
              <a:t> </a:t>
            </a:r>
            <a:r>
              <a:rPr lang="en-US" sz="1100" b="1" i="0" u="none" strike="noStrike" cap="none">
                <a:solidFill>
                  <a:schemeClr val="dk1"/>
                </a:solidFill>
                <a:latin typeface="Calibri"/>
                <a:ea typeface="Calibri"/>
                <a:cs typeface="Calibri"/>
                <a:sym typeface="Calibri"/>
              </a:rPr>
              <a:t>DAAC, ASF</a:t>
            </a:r>
            <a:br>
              <a:rPr lang="en-US" sz="1100" b="1" i="0" u="none" strike="noStrike" cap="none">
                <a:solidFill>
                  <a:schemeClr val="dk1"/>
                </a:solidFill>
                <a:latin typeface="Calibri"/>
                <a:ea typeface="Calibri"/>
                <a:cs typeface="Calibri"/>
                <a:sym typeface="Calibri"/>
              </a:rPr>
            </a:br>
            <a:r>
              <a:rPr lang="en-US" sz="1100" b="1" i="0" u="none" strike="noStrike" cap="none">
                <a:solidFill>
                  <a:schemeClr val="dk1"/>
                </a:solidFill>
                <a:latin typeface="Calibri"/>
                <a:ea typeface="Calibri"/>
                <a:cs typeface="Calibri"/>
                <a:sym typeface="Calibri"/>
              </a:rPr>
              <a:t>Geologic Hazards - CDDIS, ASF</a:t>
            </a:r>
            <a:endParaRPr sz="11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a:solidFill>
                  <a:schemeClr val="dk1"/>
                </a:solidFill>
                <a:latin typeface="Calibri"/>
                <a:ea typeface="Calibri"/>
                <a:cs typeface="Calibri"/>
                <a:sym typeface="Calibri"/>
              </a:rPr>
              <a:t>Human Impacts - SEDAC</a:t>
            </a:r>
            <a:endParaRPr sz="11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rgbClr val="157359"/>
              </a:solidFill>
              <a:latin typeface="Calibri"/>
              <a:ea typeface="Calibri"/>
              <a:cs typeface="Calibri"/>
              <a:sym typeface="Calibri"/>
            </a:endParaRPr>
          </a:p>
        </p:txBody>
      </p:sp>
      <p:sp>
        <p:nvSpPr>
          <p:cNvPr id="208" name="Google Shape;208;p3"/>
          <p:cNvSpPr txBox="1"/>
          <p:nvPr/>
        </p:nvSpPr>
        <p:spPr>
          <a:xfrm>
            <a:off x="2454925" y="5553400"/>
            <a:ext cx="2253900" cy="1108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157359"/>
                </a:solidFill>
                <a:latin typeface="Calibri"/>
                <a:ea typeface="Calibri"/>
                <a:cs typeface="Calibri"/>
                <a:sym typeface="Calibri"/>
              </a:rPr>
              <a:t>WATER CYCLE</a:t>
            </a:r>
            <a:endParaRPr lang="en-US"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Precipitation — GHRC</a:t>
            </a:r>
            <a:endParaRPr lang="en-US" sz="1400" b="0" i="0" u="none" strike="noStrike" cap="none">
              <a:solidFill>
                <a:srgbClr val="000000"/>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Ice Mass Evolution - NSIDC</a:t>
            </a:r>
            <a:endParaRPr lang="en-US" sz="1400" b="0" i="0" u="none" strike="noStrike" cap="none">
              <a:solidFill>
                <a:srgbClr val="000000"/>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Snow Albedo and Melt — NSIDC</a:t>
            </a:r>
            <a:endParaRPr lang="en-US" sz="1400" b="0" i="0" u="none" strike="noStrike" cap="none">
              <a:solidFill>
                <a:srgbClr val="000000"/>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Total water storage - PO.DAAC</a:t>
            </a:r>
            <a:endParaRPr lang="en-US" sz="1100" b="1" i="0" u="none" strike="noStrike" cap="none">
              <a:solidFill>
                <a:schemeClr val="dk1"/>
              </a:solidFill>
              <a:highlight>
                <a:schemeClr val="lt1"/>
              </a:highlight>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US" sz="1100" b="1">
                <a:solidFill>
                  <a:schemeClr val="dk1"/>
                </a:solidFill>
                <a:latin typeface="Calibri"/>
                <a:ea typeface="Calibri"/>
                <a:cs typeface="Calibri"/>
                <a:sym typeface="Calibri"/>
              </a:rPr>
              <a:t>Human Impacts - SEDAC</a:t>
            </a:r>
            <a:endParaRPr lang="en-US" sz="1100" b="1">
              <a:solidFill>
                <a:schemeClr val="dk1"/>
              </a:solidFill>
              <a:highlight>
                <a:schemeClr val="lt1"/>
              </a:highlight>
              <a:latin typeface="Calibri"/>
              <a:ea typeface="Calibri"/>
              <a:cs typeface="Calibri"/>
              <a:sym typeface="Calibri"/>
            </a:endParaRPr>
          </a:p>
        </p:txBody>
      </p:sp>
      <p:sp>
        <p:nvSpPr>
          <p:cNvPr id="209" name="Google Shape;209;p3"/>
          <p:cNvSpPr txBox="1"/>
          <p:nvPr/>
        </p:nvSpPr>
        <p:spPr>
          <a:xfrm>
            <a:off x="4839751" y="5553400"/>
            <a:ext cx="27609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BC770B"/>
                </a:solidFill>
                <a:latin typeface="Calibri"/>
                <a:ea typeface="Calibri"/>
                <a:cs typeface="Calibri"/>
                <a:sym typeface="Calibri"/>
              </a:rPr>
              <a:t>ECOSYSTEMS AND NATURAL RESOURCES</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Boundary Layers — LP DAAC, GES DISC, ASDC</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Ecosystem Structure — ORNL</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Vegetation Type/Physiology — ORNL, LP DAAC</a:t>
            </a:r>
            <a:endParaRPr sz="1100" b="1" i="0" u="none" strike="noStrike" cap="none">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US" sz="1100" b="1">
                <a:solidFill>
                  <a:schemeClr val="dk1"/>
                </a:solidFill>
                <a:latin typeface="Calibri"/>
                <a:ea typeface="Calibri"/>
                <a:cs typeface="Calibri"/>
                <a:sym typeface="Calibri"/>
              </a:rPr>
              <a:t>Human Impacts - SEDAC</a:t>
            </a:r>
            <a:endParaRPr sz="11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rgbClr val="157359"/>
              </a:solidFill>
              <a:latin typeface="Calibri"/>
              <a:ea typeface="Calibri"/>
              <a:cs typeface="Calibri"/>
              <a:sym typeface="Calibri"/>
            </a:endParaRPr>
          </a:p>
        </p:txBody>
      </p:sp>
      <p:sp>
        <p:nvSpPr>
          <p:cNvPr id="210" name="Google Shape;210;p3"/>
          <p:cNvSpPr txBox="1"/>
          <p:nvPr/>
        </p:nvSpPr>
        <p:spPr>
          <a:xfrm>
            <a:off x="7812700" y="5553404"/>
            <a:ext cx="40290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accent5"/>
                </a:solidFill>
                <a:latin typeface="Calibri"/>
                <a:ea typeface="Calibri"/>
                <a:cs typeface="Calibri"/>
                <a:sym typeface="Calibri"/>
              </a:rPr>
              <a:t>LAND-SEA CONTINUUM</a:t>
            </a:r>
            <a:endParaRPr sz="1400" b="0" i="0" u="none" strike="noStrike" cap="none">
              <a:solidFill>
                <a:schemeClr val="accent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Phytoplankton, Organic Matter, </a:t>
            </a:r>
            <a:r>
              <a:rPr lang="en-US" sz="1100" b="1">
                <a:solidFill>
                  <a:schemeClr val="dk1"/>
                </a:solidFill>
                <a:latin typeface="Calibri"/>
                <a:ea typeface="Calibri"/>
                <a:cs typeface="Calibri"/>
                <a:sym typeface="Calibri"/>
              </a:rPr>
              <a:t>Ecosystems</a:t>
            </a:r>
            <a:r>
              <a:rPr lang="en-US" sz="1100" b="1" i="0" u="none" strike="noStrike" cap="none">
                <a:solidFill>
                  <a:schemeClr val="dk1"/>
                </a:solidFill>
                <a:latin typeface="Calibri"/>
                <a:ea typeface="Calibri"/>
                <a:cs typeface="Calibri"/>
                <a:sym typeface="Calibri"/>
              </a:rPr>
              <a:t>— OB DAAC, PO.DAAC</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US" sz="1100" b="1">
                <a:solidFill>
                  <a:schemeClr val="dk1"/>
                </a:solidFill>
                <a:latin typeface="Calibri"/>
                <a:ea typeface="Calibri"/>
                <a:cs typeface="Calibri"/>
                <a:sym typeface="Calibri"/>
              </a:rPr>
              <a:t>Cloud, </a:t>
            </a:r>
            <a:r>
              <a:rPr lang="en-US" sz="1100" b="1" i="0" u="none" strike="noStrike" cap="none">
                <a:solidFill>
                  <a:schemeClr val="dk1"/>
                </a:solidFill>
                <a:latin typeface="Calibri"/>
                <a:ea typeface="Calibri"/>
                <a:cs typeface="Calibri"/>
                <a:sym typeface="Calibri"/>
              </a:rPr>
              <a:t>Boundary layers-ASDC, GHRC, PO.DAAC</a:t>
            </a:r>
            <a:endParaRPr sz="1100" b="1" i="0" u="none" strike="noStrike" cap="none">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US" sz="1100" b="1">
                <a:solidFill>
                  <a:schemeClr val="dk1"/>
                </a:solidFill>
                <a:latin typeface="Calibri"/>
                <a:ea typeface="Calibri"/>
                <a:cs typeface="Calibri"/>
                <a:sym typeface="Calibri"/>
              </a:rPr>
              <a:t>Human Impacts - SEDAC</a:t>
            </a:r>
            <a:endParaRPr sz="1100" b="1">
              <a:solidFill>
                <a:schemeClr val="dk1"/>
              </a:solidFill>
              <a:latin typeface="Calibri"/>
              <a:ea typeface="Calibri"/>
              <a:cs typeface="Calibri"/>
              <a:sym typeface="Calibri"/>
            </a:endParaRPr>
          </a:p>
        </p:txBody>
      </p:sp>
      <p:sp>
        <p:nvSpPr>
          <p:cNvPr id="211" name="Google Shape;211;p3"/>
          <p:cNvSpPr txBox="1"/>
          <p:nvPr/>
        </p:nvSpPr>
        <p:spPr>
          <a:xfrm>
            <a:off x="10957137" y="759745"/>
            <a:ext cx="8845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PACE</a:t>
            </a:r>
            <a:endParaRPr sz="1400" b="0" i="0" u="none" strike="noStrike" cap="none">
              <a:solidFill>
                <a:srgbClr val="000000"/>
              </a:solidFill>
              <a:latin typeface="Calibri"/>
              <a:ea typeface="Calibri"/>
              <a:cs typeface="Calibri"/>
              <a:sym typeface="Calibri"/>
            </a:endParaRPr>
          </a:p>
        </p:txBody>
      </p:sp>
      <p:sp>
        <p:nvSpPr>
          <p:cNvPr id="212" name="Google Shape;212;p3"/>
          <p:cNvSpPr txBox="1"/>
          <p:nvPr/>
        </p:nvSpPr>
        <p:spPr>
          <a:xfrm>
            <a:off x="8741682" y="449799"/>
            <a:ext cx="8845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GLIMR</a:t>
            </a:r>
            <a:endParaRPr sz="1400" b="0" i="0" u="none" strike="noStrike" cap="none">
              <a:solidFill>
                <a:srgbClr val="000000"/>
              </a:solidFill>
              <a:latin typeface="Calibri"/>
              <a:ea typeface="Calibri"/>
              <a:cs typeface="Calibri"/>
              <a:sym typeface="Calibri"/>
            </a:endParaRPr>
          </a:p>
        </p:txBody>
      </p:sp>
      <p:sp>
        <p:nvSpPr>
          <p:cNvPr id="213" name="Google Shape;213;p3"/>
          <p:cNvSpPr txBox="1"/>
          <p:nvPr/>
        </p:nvSpPr>
        <p:spPr>
          <a:xfrm>
            <a:off x="6245077" y="722634"/>
            <a:ext cx="103614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Calibri"/>
                <a:ea typeface="Calibri"/>
                <a:cs typeface="Calibri"/>
                <a:sym typeface="Calibri"/>
              </a:rPr>
              <a:t>SBG</a:t>
            </a:r>
            <a:endParaRPr sz="1400" b="0" i="0" u="none" strike="noStrike" cap="none">
              <a:solidFill>
                <a:srgbClr val="000000"/>
              </a:solidFill>
              <a:latin typeface="Calibri"/>
              <a:ea typeface="Calibri"/>
              <a:cs typeface="Calibri"/>
              <a:sym typeface="Calibri"/>
            </a:endParaRPr>
          </a:p>
        </p:txBody>
      </p:sp>
      <p:sp>
        <p:nvSpPr>
          <p:cNvPr id="214" name="Google Shape;214;p3"/>
          <p:cNvSpPr txBox="1"/>
          <p:nvPr/>
        </p:nvSpPr>
        <p:spPr>
          <a:xfrm>
            <a:off x="667070" y="835658"/>
            <a:ext cx="117328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NISAR</a:t>
            </a:r>
            <a:endParaRPr sz="1400" b="0" i="0" u="none" strike="noStrike" cap="none">
              <a:solidFill>
                <a:srgbClr val="000000"/>
              </a:solidFill>
              <a:latin typeface="Calibri"/>
              <a:ea typeface="Calibri"/>
              <a:cs typeface="Calibri"/>
              <a:sym typeface="Calibri"/>
            </a:endParaRPr>
          </a:p>
        </p:txBody>
      </p:sp>
      <p:sp>
        <p:nvSpPr>
          <p:cNvPr id="215" name="Google Shape;215;p3"/>
          <p:cNvSpPr txBox="1"/>
          <p:nvPr/>
        </p:nvSpPr>
        <p:spPr>
          <a:xfrm>
            <a:off x="2454875" y="523591"/>
            <a:ext cx="66825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MC</a:t>
            </a:r>
            <a:endParaRPr sz="1400" b="0" i="0" u="none" strike="noStrike" cap="none">
              <a:solidFill>
                <a:srgbClr val="000000"/>
              </a:solidFill>
              <a:latin typeface="Calibri"/>
              <a:ea typeface="Calibri"/>
              <a:cs typeface="Calibri"/>
              <a:sym typeface="Calibri"/>
            </a:endParaRPr>
          </a:p>
        </p:txBody>
      </p:sp>
      <p:sp>
        <p:nvSpPr>
          <p:cNvPr id="216" name="Google Shape;216;p3"/>
          <p:cNvSpPr txBox="1"/>
          <p:nvPr/>
        </p:nvSpPr>
        <p:spPr>
          <a:xfrm>
            <a:off x="4065511" y="753412"/>
            <a:ext cx="103614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AOS</a:t>
            </a:r>
            <a:endParaRPr sz="1400" b="0" i="0" u="none" strike="noStrike" cap="none">
              <a:solidFill>
                <a:srgbClr val="000000"/>
              </a:solidFill>
              <a:latin typeface="Calibri"/>
              <a:ea typeface="Calibri"/>
              <a:cs typeface="Calibri"/>
              <a:sym typeface="Calibri"/>
            </a:endParaRPr>
          </a:p>
        </p:txBody>
      </p:sp>
      <p:sp>
        <p:nvSpPr>
          <p:cNvPr id="217" name="Google Shape;217;p3"/>
          <p:cNvSpPr txBox="1"/>
          <p:nvPr/>
        </p:nvSpPr>
        <p:spPr>
          <a:xfrm>
            <a:off x="616165" y="-81431"/>
            <a:ext cx="10959671" cy="8438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NASA’s Earth System Observatory Core and associated marine missions in the late 2020s</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100"/>
              </a:spcBef>
              <a:spcAft>
                <a:spcPts val="0"/>
              </a:spcAft>
              <a:buClr>
                <a:srgbClr val="000000"/>
              </a:buClr>
              <a:buSzPts val="2400"/>
              <a:buFont typeface="Arial"/>
              <a:buNone/>
            </a:pPr>
            <a:endParaRPr sz="2400" b="1" i="0" u="none" strike="noStrike" cap="none">
              <a:solidFill>
                <a:schemeClr val="dk1"/>
              </a:solidFill>
              <a:latin typeface="Calibri"/>
              <a:ea typeface="Calibri"/>
              <a:cs typeface="Calibri"/>
              <a:sym typeface="Calibri"/>
            </a:endParaRPr>
          </a:p>
        </p:txBody>
      </p:sp>
      <p:pic>
        <p:nvPicPr>
          <p:cNvPr id="218" name="Google Shape;218;p3" descr="The NASA logo is having a moment"/>
          <p:cNvPicPr preferRelativeResize="0"/>
          <p:nvPr/>
        </p:nvPicPr>
        <p:blipFill rotWithShape="1">
          <a:blip r:embed="rId4">
            <a:alphaModFix/>
          </a:blip>
          <a:srcRect/>
          <a:stretch/>
        </p:blipFill>
        <p:spPr>
          <a:xfrm>
            <a:off x="11353141" y="6164608"/>
            <a:ext cx="700608" cy="586774"/>
          </a:xfrm>
          <a:prstGeom prst="rect">
            <a:avLst/>
          </a:prstGeom>
          <a:noFill/>
          <a:ln>
            <a:noFill/>
          </a:ln>
        </p:spPr>
      </p:pic>
      <p:sp>
        <p:nvSpPr>
          <p:cNvPr id="16" name="Slide Number Placeholder 2">
            <a:extLst>
              <a:ext uri="{FF2B5EF4-FFF2-40B4-BE49-F238E27FC236}">
                <a16:creationId xmlns:a16="http://schemas.microsoft.com/office/drawing/2014/main" id="{2A97AA4B-F83D-44B5-BA89-9C9C5DBDAA47}"/>
              </a:ext>
            </a:extLst>
          </p:cNvPr>
          <p:cNvSpPr>
            <a:spLocks noGrp="1"/>
          </p:cNvSpPr>
          <p:nvPr>
            <p:ph type="sldNum" sz="quarter" idx="12"/>
          </p:nvPr>
        </p:nvSpPr>
        <p:spPr>
          <a:xfrm>
            <a:off x="9387900" y="6598982"/>
            <a:ext cx="2453796" cy="202169"/>
          </a:xfrm>
        </p:spPr>
        <p:txBody>
          <a:bodyPr/>
          <a:lstStyle/>
          <a:p>
            <a:pPr marL="0" lvl="0" indent="0" algn="r" rtl="0">
              <a:spcBef>
                <a:spcPts val="0"/>
              </a:spcBef>
              <a:spcAft>
                <a:spcPts val="0"/>
              </a:spcAft>
              <a:buNone/>
            </a:pPr>
            <a:fld id="{00000000-1234-1234-1234-123412341234}" type="slidenum">
              <a:rPr lang="en-US" sz="1200" smtClean="0"/>
              <a:t>18</a:t>
            </a:fld>
            <a:endParaRPr lang="en-US"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107A9-E815-4649-B4E8-AA6C80BB25E5}"/>
              </a:ext>
            </a:extLst>
          </p:cNvPr>
          <p:cNvSpPr>
            <a:spLocks noGrp="1"/>
          </p:cNvSpPr>
          <p:nvPr>
            <p:ph type="title"/>
          </p:nvPr>
        </p:nvSpPr>
        <p:spPr>
          <a:xfrm>
            <a:off x="584981" y="53071"/>
            <a:ext cx="10515600" cy="1325563"/>
          </a:xfrm>
        </p:spPr>
        <p:txBody>
          <a:bodyPr/>
          <a:lstStyle/>
          <a:p>
            <a:r>
              <a:rPr lang="en-US"/>
              <a:t>ESDIS enterprise tools</a:t>
            </a:r>
          </a:p>
        </p:txBody>
      </p:sp>
      <p:sp>
        <p:nvSpPr>
          <p:cNvPr id="3" name="Content Placeholder 2">
            <a:extLst>
              <a:ext uri="{FF2B5EF4-FFF2-40B4-BE49-F238E27FC236}">
                <a16:creationId xmlns:a16="http://schemas.microsoft.com/office/drawing/2014/main" id="{4179D11E-CA9D-487B-91EA-1D1DBE91AFCC}"/>
              </a:ext>
            </a:extLst>
          </p:cNvPr>
          <p:cNvSpPr>
            <a:spLocks noGrp="1"/>
          </p:cNvSpPr>
          <p:nvPr>
            <p:ph idx="1"/>
          </p:nvPr>
        </p:nvSpPr>
        <p:spPr>
          <a:xfrm>
            <a:off x="584981" y="1130532"/>
            <a:ext cx="10768819" cy="5336770"/>
          </a:xfrm>
        </p:spPr>
        <p:txBody>
          <a:bodyPr>
            <a:normAutofit lnSpcReduction="10000"/>
          </a:bodyPr>
          <a:lstStyle/>
          <a:p>
            <a:pPr marL="338658" indent="-330192">
              <a:spcBef>
                <a:spcPts val="0"/>
              </a:spcBef>
              <a:buClr>
                <a:srgbClr val="393939"/>
              </a:buClr>
              <a:buSzPts val="900"/>
            </a:pPr>
            <a:r>
              <a:rPr lang="en-US" sz="1800" b="1" dirty="0"/>
              <a:t>Earthdata: </a:t>
            </a:r>
            <a:r>
              <a:rPr lang="en-US" sz="1800" dirty="0"/>
              <a:t>The EOSDIS website </a:t>
            </a:r>
            <a:r>
              <a:rPr lang="en-US" sz="1800" u="sng" dirty="0">
                <a:solidFill>
                  <a:schemeClr val="hlink"/>
                </a:solidFill>
                <a:hlinkClick r:id="rId3"/>
              </a:rPr>
              <a:t>https://earthdata.nasa.gov</a:t>
            </a:r>
            <a:r>
              <a:rPr lang="en-US" sz="1800" dirty="0"/>
              <a:t> will increase visibility to the interdisciplinary use of data and demonstrate how data are used. </a:t>
            </a:r>
            <a:endParaRPr lang="en-US" sz="4000" dirty="0"/>
          </a:p>
          <a:p>
            <a:pPr marL="338658" indent="-330192">
              <a:spcBef>
                <a:spcPts val="267"/>
              </a:spcBef>
              <a:buClr>
                <a:srgbClr val="393939"/>
              </a:buClr>
              <a:buSzPts val="900"/>
            </a:pPr>
            <a:r>
              <a:rPr lang="en-US" sz="1800" dirty="0"/>
              <a:t>High Performance Data Search and Discovery</a:t>
            </a:r>
            <a:endParaRPr lang="en-US" sz="4000" dirty="0"/>
          </a:p>
          <a:p>
            <a:pPr marL="745048" lvl="1" indent="-287859">
              <a:spcBef>
                <a:spcPts val="267"/>
              </a:spcBef>
              <a:buClr>
                <a:srgbClr val="393939"/>
              </a:buClr>
              <a:buSzPts val="800"/>
              <a:buChar char="–"/>
            </a:pPr>
            <a:r>
              <a:rPr lang="en-US" sz="1400" b="1" dirty="0"/>
              <a:t>Common Metadata Repository (CMR): </a:t>
            </a:r>
            <a:r>
              <a:rPr lang="en-US" sz="1400" dirty="0"/>
              <a:t>Provide sub-second search and discovery services across the Sentinel and other EOSDIS holdings.</a:t>
            </a:r>
            <a:endParaRPr lang="en-US" sz="3600" dirty="0"/>
          </a:p>
          <a:p>
            <a:pPr marL="745048" lvl="1" indent="-287859">
              <a:spcBef>
                <a:spcPts val="267"/>
              </a:spcBef>
              <a:buClr>
                <a:srgbClr val="393939"/>
              </a:buClr>
              <a:buSzPts val="800"/>
              <a:buChar char="–"/>
            </a:pPr>
            <a:r>
              <a:rPr lang="en-US" sz="1400" b="1" dirty="0"/>
              <a:t>Earthdata Search Client: </a:t>
            </a:r>
            <a:r>
              <a:rPr lang="en-US" sz="1400" dirty="0"/>
              <a:t>Data search and order tool </a:t>
            </a:r>
            <a:r>
              <a:rPr lang="en-US" sz="1400" u="sng" dirty="0">
                <a:solidFill>
                  <a:schemeClr val="hlink"/>
                </a:solidFill>
                <a:hlinkClick r:id="rId4"/>
              </a:rPr>
              <a:t>https://search.earthdata.nasa.gov</a:t>
            </a:r>
            <a:endParaRPr lang="en-US" sz="1800" dirty="0"/>
          </a:p>
          <a:p>
            <a:pPr marL="338658" indent="-330192">
              <a:spcBef>
                <a:spcPts val="267"/>
              </a:spcBef>
              <a:buClr>
                <a:srgbClr val="393939"/>
              </a:buClr>
              <a:buSzPts val="900"/>
            </a:pPr>
            <a:r>
              <a:rPr lang="en-US" sz="1800" dirty="0"/>
              <a:t>Imagery and Data Visualization Tools</a:t>
            </a:r>
            <a:endParaRPr lang="en-US" sz="4000" dirty="0"/>
          </a:p>
          <a:p>
            <a:pPr marL="745048" lvl="1" indent="-287859">
              <a:spcBef>
                <a:spcPts val="267"/>
              </a:spcBef>
              <a:buClr>
                <a:srgbClr val="393939"/>
              </a:buClr>
              <a:buSzPts val="800"/>
              <a:buChar char="–"/>
            </a:pPr>
            <a:r>
              <a:rPr lang="en-US" sz="1400" b="1" dirty="0"/>
              <a:t>Global Imagery Browse Services (GIBS): </a:t>
            </a:r>
            <a:r>
              <a:rPr lang="en-US" sz="1400" dirty="0"/>
              <a:t>full resolution imagery in a community standards-based set of imagery services</a:t>
            </a:r>
            <a:endParaRPr lang="en-US" sz="3600" dirty="0"/>
          </a:p>
          <a:p>
            <a:pPr marL="745048" lvl="1" indent="-287859">
              <a:spcBef>
                <a:spcPts val="267"/>
              </a:spcBef>
              <a:buClr>
                <a:srgbClr val="393939"/>
              </a:buClr>
              <a:buSzPts val="800"/>
              <a:buChar char="–"/>
            </a:pPr>
            <a:r>
              <a:rPr lang="en-US" sz="1400" b="1" dirty="0"/>
              <a:t>Worldview: </a:t>
            </a:r>
            <a:r>
              <a:rPr lang="en-US" sz="1400" dirty="0"/>
              <a:t>highly responsive interface to explore GIBS imagery and download the underlying data granules </a:t>
            </a:r>
            <a:r>
              <a:rPr lang="en-US" sz="1400" u="sng" dirty="0">
                <a:solidFill>
                  <a:schemeClr val="hlink"/>
                </a:solidFill>
                <a:hlinkClick r:id="rId5"/>
              </a:rPr>
              <a:t>https://earthdata.nasa.gov/labs/worldview/</a:t>
            </a:r>
            <a:endParaRPr lang="en-US" sz="1400" dirty="0"/>
          </a:p>
          <a:p>
            <a:pPr marL="745048" lvl="1" indent="-287859">
              <a:spcBef>
                <a:spcPts val="267"/>
              </a:spcBef>
              <a:buClr>
                <a:srgbClr val="393939"/>
              </a:buClr>
              <a:buSzPts val="800"/>
              <a:buChar char="–"/>
            </a:pPr>
            <a:r>
              <a:rPr lang="en-US" sz="1400" dirty="0"/>
              <a:t>Giovanni: Quick-start exploratory data visualization and analysis tool</a:t>
            </a:r>
            <a:endParaRPr lang="en-US" sz="1800" dirty="0"/>
          </a:p>
          <a:p>
            <a:pPr marL="338658" indent="-330192">
              <a:spcBef>
                <a:spcPts val="267"/>
              </a:spcBef>
              <a:buClr>
                <a:srgbClr val="393939"/>
              </a:buClr>
              <a:buSzPts val="900"/>
            </a:pPr>
            <a:r>
              <a:rPr lang="en-US" sz="1800" dirty="0"/>
              <a:t>Near Real-Time Capabilities:  Provided by </a:t>
            </a:r>
            <a:r>
              <a:rPr lang="en-US" sz="1800" b="1" dirty="0"/>
              <a:t>“LANCE” (Land Atmosphere Near real-time Capability for EOS) </a:t>
            </a:r>
            <a:r>
              <a:rPr lang="en-US" sz="1800" dirty="0"/>
              <a:t>which produces products within &lt; 3 hours of observation. Near real-time capabilities are co-located with the standard science production facilities.</a:t>
            </a:r>
          </a:p>
          <a:p>
            <a:pPr marL="338658" indent="-330192">
              <a:spcBef>
                <a:spcPts val="267"/>
              </a:spcBef>
              <a:buClr>
                <a:srgbClr val="393939"/>
              </a:buClr>
              <a:buSzPts val="900"/>
            </a:pPr>
            <a:r>
              <a:rPr lang="en-US" sz="1800" b="1" dirty="0"/>
              <a:t>EOSDIS Metrics System (EMS): </a:t>
            </a:r>
            <a:r>
              <a:rPr lang="en-US" sz="1800" dirty="0"/>
              <a:t>collects and reports on data ingest, archive, and distribution metrics across EOSDIS</a:t>
            </a:r>
            <a:endParaRPr lang="en-US" sz="4000" dirty="0"/>
          </a:p>
          <a:p>
            <a:pPr marL="338658" indent="-330192">
              <a:spcBef>
                <a:spcPts val="267"/>
              </a:spcBef>
              <a:buClr>
                <a:srgbClr val="393939"/>
              </a:buClr>
              <a:buSzPts val="900"/>
            </a:pPr>
            <a:r>
              <a:rPr lang="en-US" sz="1800" b="1" dirty="0"/>
              <a:t>Earthdata Infrastructure (EDI DevOps): </a:t>
            </a:r>
            <a:r>
              <a:rPr lang="en-US" sz="1800" dirty="0"/>
              <a:t>platform for requirement management, code development, testing and deployment to operations</a:t>
            </a:r>
            <a:endParaRPr lang="en-US" sz="4000" dirty="0"/>
          </a:p>
          <a:p>
            <a:pPr marL="338658" indent="-330192">
              <a:spcBef>
                <a:spcPts val="267"/>
              </a:spcBef>
              <a:buClr>
                <a:srgbClr val="393939"/>
              </a:buClr>
              <a:buSzPts val="900"/>
            </a:pPr>
            <a:r>
              <a:rPr lang="en-US" sz="1800" b="1" dirty="0"/>
              <a:t>User Support Tool (UST): </a:t>
            </a:r>
            <a:r>
              <a:rPr lang="en-US" sz="1800" dirty="0"/>
              <a:t>user relationship management and issue resolution (</a:t>
            </a:r>
            <a:r>
              <a:rPr lang="en-US" sz="1800" dirty="0" err="1"/>
              <a:t>Kayako</a:t>
            </a:r>
            <a:r>
              <a:rPr lang="en-US" sz="1800" dirty="0"/>
              <a:t>)</a:t>
            </a:r>
            <a:endParaRPr lang="en-US" sz="4000" dirty="0"/>
          </a:p>
          <a:p>
            <a:pPr marL="338658" indent="-330192">
              <a:spcBef>
                <a:spcPts val="267"/>
              </a:spcBef>
              <a:buClr>
                <a:srgbClr val="393939"/>
              </a:buClr>
              <a:buSzPts val="900"/>
            </a:pPr>
            <a:r>
              <a:rPr lang="en-US" sz="1800" b="1" dirty="0"/>
              <a:t>Earthdata Log-in (User Registration System): </a:t>
            </a:r>
            <a:r>
              <a:rPr lang="en-US" sz="1800" dirty="0"/>
              <a:t>provides a centralized and simplified mechanism for user registration and account management for all EOSDIS system components.</a:t>
            </a:r>
          </a:p>
          <a:p>
            <a:pPr marL="338658" indent="-330192">
              <a:spcBef>
                <a:spcPts val="267"/>
              </a:spcBef>
              <a:buClr>
                <a:srgbClr val="393939"/>
              </a:buClr>
              <a:buSzPts val="900"/>
            </a:pPr>
            <a:r>
              <a:rPr lang="en-US" sz="1800" b="1" dirty="0"/>
              <a:t>Earthdata Forum: </a:t>
            </a:r>
            <a:r>
              <a:rPr lang="en-US" sz="1800" dirty="0"/>
              <a:t>Interactive forum that allows SMEs to respond to users’ science data questions</a:t>
            </a:r>
            <a:endParaRPr lang="en-US" sz="4000" dirty="0"/>
          </a:p>
        </p:txBody>
      </p:sp>
    </p:spTree>
    <p:extLst>
      <p:ext uri="{BB962C8B-B14F-4D97-AF65-F5344CB8AC3E}">
        <p14:creationId xmlns:p14="http://schemas.microsoft.com/office/powerpoint/2010/main" val="4177659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8"/>
          <p:cNvSpPr/>
          <p:nvPr/>
        </p:nvSpPr>
        <p:spPr>
          <a:xfrm>
            <a:off x="5643667" y="0"/>
            <a:ext cx="6548400" cy="6858000"/>
          </a:xfrm>
          <a:prstGeom prst="parallelogram">
            <a:avLst>
              <a:gd name="adj" fmla="val 25000"/>
            </a:avLst>
          </a:prstGeom>
          <a:solidFill>
            <a:srgbClr val="FFFFFF"/>
          </a:solidFill>
          <a:ln>
            <a:noFill/>
          </a:ln>
          <a:effectLst>
            <a:outerShdw blurRad="50800" dist="38100" algn="tl" rotWithShape="0">
              <a:srgbClr val="000000">
                <a:alpha val="29800"/>
              </a:srgbClr>
            </a:outerShdw>
          </a:effectLst>
        </p:spPr>
        <p:txBody>
          <a:bodyPr spcFirstLastPara="1" wrap="square" lIns="121900" tIns="60933" rIns="121900" bIns="60933" anchor="ctr" anchorCtr="0">
            <a:noAutofit/>
          </a:bodyPr>
          <a:lstStyle/>
          <a:p>
            <a:endParaRPr sz="2400"/>
          </a:p>
        </p:txBody>
      </p:sp>
      <p:sp>
        <p:nvSpPr>
          <p:cNvPr id="45" name="Google Shape;45;p8"/>
          <p:cNvSpPr/>
          <p:nvPr/>
        </p:nvSpPr>
        <p:spPr>
          <a:xfrm>
            <a:off x="9877500" y="-472933"/>
            <a:ext cx="2557600" cy="7465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46" name="Google Shape;46;p8"/>
          <p:cNvSpPr/>
          <p:nvPr/>
        </p:nvSpPr>
        <p:spPr>
          <a:xfrm>
            <a:off x="4442067" y="0"/>
            <a:ext cx="7511600" cy="6858000"/>
          </a:xfrm>
          <a:prstGeom prst="parallelogram">
            <a:avLst>
              <a:gd name="adj" fmla="val 24220"/>
            </a:avLst>
          </a:prstGeom>
          <a:solidFill>
            <a:srgbClr val="EEEEEE">
              <a:alpha val="67450"/>
            </a:srgbClr>
          </a:solidFill>
          <a:ln>
            <a:noFill/>
          </a:ln>
        </p:spPr>
        <p:txBody>
          <a:bodyPr spcFirstLastPara="1" wrap="square" lIns="121900" tIns="121900" rIns="121900" bIns="121900" anchor="ctr" anchorCtr="0">
            <a:noAutofit/>
          </a:bodyPr>
          <a:lstStyle/>
          <a:p>
            <a:endParaRPr sz="2400"/>
          </a:p>
        </p:txBody>
      </p:sp>
      <p:pic>
        <p:nvPicPr>
          <p:cNvPr id="47" name="Google Shape;47;p8"/>
          <p:cNvPicPr preferRelativeResize="0"/>
          <p:nvPr/>
        </p:nvPicPr>
        <p:blipFill>
          <a:blip r:embed="rId3">
            <a:alphaModFix/>
            <a:extLst>
              <a:ext uri="{BEBA8EAE-BF5A-486C-A8C5-ECC9F3942E4B}">
                <a14:imgProps xmlns:a14="http://schemas.microsoft.com/office/drawing/2010/main">
                  <a14:imgLayer r:embed="rId4">
                    <a14:imgEffect>
                      <a14:saturation sat="66000"/>
                    </a14:imgEffect>
                  </a14:imgLayer>
                </a14:imgProps>
              </a:ext>
            </a:extLst>
          </a:blip>
          <a:stretch>
            <a:fillRect/>
          </a:stretch>
        </p:blipFill>
        <p:spPr>
          <a:xfrm>
            <a:off x="4878609" y="-56152"/>
            <a:ext cx="7765067" cy="6632037"/>
          </a:xfrm>
          <a:prstGeom prst="rect">
            <a:avLst/>
          </a:prstGeom>
          <a:noFill/>
          <a:ln>
            <a:noFill/>
          </a:ln>
        </p:spPr>
      </p:pic>
      <p:sp>
        <p:nvSpPr>
          <p:cNvPr id="48" name="Google Shape;48;p8"/>
          <p:cNvSpPr txBox="1">
            <a:spLocks noGrp="1"/>
          </p:cNvSpPr>
          <p:nvPr>
            <p:ph type="title"/>
          </p:nvPr>
        </p:nvSpPr>
        <p:spPr>
          <a:xfrm>
            <a:off x="309984" y="378713"/>
            <a:ext cx="7334800" cy="1092800"/>
          </a:xfrm>
          <a:prstGeom prst="rect">
            <a:avLst/>
          </a:prstGeom>
        </p:spPr>
        <p:txBody>
          <a:bodyPr spcFirstLastPara="1" vert="horz" wrap="square" lIns="121900" tIns="121900" rIns="121900" bIns="121900" rtlCol="0" anchor="b" anchorCtr="0">
            <a:noAutofit/>
          </a:bodyPr>
          <a:lstStyle/>
          <a:p>
            <a:r>
              <a:rPr lang="en"/>
              <a:t>What is Common Metadata Repository (CMR)?</a:t>
            </a:r>
            <a:endParaRPr/>
          </a:p>
        </p:txBody>
      </p:sp>
      <p:sp>
        <p:nvSpPr>
          <p:cNvPr id="49" name="Google Shape;49;p8"/>
          <p:cNvSpPr txBox="1"/>
          <p:nvPr/>
        </p:nvSpPr>
        <p:spPr>
          <a:xfrm>
            <a:off x="17136667" y="1536733"/>
            <a:ext cx="9792400" cy="1142400"/>
          </a:xfrm>
          <a:prstGeom prst="rect">
            <a:avLst/>
          </a:prstGeom>
          <a:noFill/>
          <a:ln>
            <a:noFill/>
          </a:ln>
        </p:spPr>
        <p:txBody>
          <a:bodyPr spcFirstLastPara="1" wrap="square" lIns="121900" tIns="121900" rIns="121900" bIns="121900" anchor="t" anchorCtr="0">
            <a:noAutofit/>
          </a:bodyPr>
          <a:lstStyle/>
          <a:p>
            <a:endParaRPr sz="2400"/>
          </a:p>
        </p:txBody>
      </p:sp>
      <p:sp>
        <p:nvSpPr>
          <p:cNvPr id="52" name="Google Shape;52;p8"/>
          <p:cNvSpPr txBox="1">
            <a:spLocks noGrp="1"/>
          </p:cNvSpPr>
          <p:nvPr>
            <p:ph type="body" idx="1"/>
          </p:nvPr>
        </p:nvSpPr>
        <p:spPr>
          <a:xfrm>
            <a:off x="161284" y="1517554"/>
            <a:ext cx="6263200" cy="4654000"/>
          </a:xfrm>
          <a:prstGeom prst="rect">
            <a:avLst/>
          </a:prstGeom>
        </p:spPr>
        <p:txBody>
          <a:bodyPr spcFirstLastPara="1" vert="horz" wrap="square" lIns="121900" tIns="121900" rIns="121900" bIns="121900" rtlCol="0" anchor="t" anchorCtr="0">
            <a:noAutofit/>
          </a:bodyPr>
          <a:lstStyle/>
          <a:p>
            <a:pPr marL="0" indent="0">
              <a:buNone/>
            </a:pPr>
            <a:r>
              <a:rPr lang="en" dirty="0">
                <a:solidFill>
                  <a:schemeClr val="dk1"/>
                </a:solidFill>
              </a:rPr>
              <a:t>A Project! A Database! An API!</a:t>
            </a:r>
            <a:endParaRPr dirty="0">
              <a:solidFill>
                <a:schemeClr val="dk1"/>
              </a:solidFill>
            </a:endParaRPr>
          </a:p>
          <a:p>
            <a:pPr marL="0" indent="0">
              <a:buNone/>
            </a:pPr>
            <a:r>
              <a:rPr lang="en" dirty="0">
                <a:solidFill>
                  <a:schemeClr val="dk1"/>
                </a:solidFill>
              </a:rPr>
              <a:t>Backbone for search and discovery:</a:t>
            </a:r>
            <a:endParaRPr dirty="0">
              <a:solidFill>
                <a:schemeClr val="dk1"/>
              </a:solidFill>
            </a:endParaRPr>
          </a:p>
          <a:p>
            <a:pPr marL="613827" indent="-342900">
              <a:spcBef>
                <a:spcPts val="0"/>
              </a:spcBef>
            </a:pPr>
            <a:r>
              <a:rPr lang="en" dirty="0">
                <a:solidFill>
                  <a:schemeClr val="dk1"/>
                </a:solidFill>
              </a:rPr>
              <a:t>Earthdata Search, International Directory Network (IDN) and other Search Portals</a:t>
            </a:r>
            <a:endParaRPr dirty="0">
              <a:solidFill>
                <a:schemeClr val="dk1"/>
              </a:solidFill>
            </a:endParaRPr>
          </a:p>
          <a:p>
            <a:pPr marL="0" indent="0">
              <a:buNone/>
            </a:pPr>
            <a:r>
              <a:rPr lang="en" dirty="0">
                <a:solidFill>
                  <a:schemeClr val="dk1"/>
                </a:solidFill>
              </a:rPr>
              <a:t>Integrated tools, services, APIs:</a:t>
            </a:r>
            <a:endParaRPr dirty="0">
              <a:solidFill>
                <a:schemeClr val="dk1"/>
              </a:solidFill>
            </a:endParaRPr>
          </a:p>
          <a:p>
            <a:pPr marL="613827" indent="-342900">
              <a:spcBef>
                <a:spcPts val="0"/>
              </a:spcBef>
            </a:pPr>
            <a:r>
              <a:rPr lang="en" dirty="0">
                <a:solidFill>
                  <a:schemeClr val="dk1"/>
                </a:solidFill>
              </a:rPr>
              <a:t>Earthdata Search client</a:t>
            </a:r>
            <a:endParaRPr dirty="0">
              <a:solidFill>
                <a:schemeClr val="dk1"/>
              </a:solidFill>
            </a:endParaRPr>
          </a:p>
          <a:p>
            <a:pPr marL="613827" indent="-342900">
              <a:spcBef>
                <a:spcPts val="0"/>
              </a:spcBef>
            </a:pPr>
            <a:r>
              <a:rPr lang="en" dirty="0">
                <a:solidFill>
                  <a:schemeClr val="dk1"/>
                </a:solidFill>
              </a:rPr>
              <a:t>CMR Curation Dashboard</a:t>
            </a:r>
            <a:endParaRPr dirty="0">
              <a:solidFill>
                <a:schemeClr val="dk1"/>
              </a:solidFill>
            </a:endParaRPr>
          </a:p>
          <a:p>
            <a:pPr marL="613827" indent="-342900">
              <a:spcBef>
                <a:spcPts val="0"/>
              </a:spcBef>
            </a:pPr>
            <a:r>
              <a:rPr lang="en" dirty="0">
                <a:solidFill>
                  <a:schemeClr val="dk1"/>
                </a:solidFill>
              </a:rPr>
              <a:t>Metadata Management Tool (MMT) </a:t>
            </a:r>
            <a:endParaRPr dirty="0">
              <a:solidFill>
                <a:schemeClr val="dk1"/>
              </a:solidFill>
            </a:endParaRPr>
          </a:p>
          <a:p>
            <a:pPr marL="613827" indent="-342900">
              <a:spcBef>
                <a:spcPts val="0"/>
              </a:spcBef>
            </a:pPr>
            <a:r>
              <a:rPr lang="en" dirty="0">
                <a:solidFill>
                  <a:schemeClr val="dk1"/>
                </a:solidFill>
              </a:rPr>
              <a:t>draftMMT (dMMT) for non-NASA providers</a:t>
            </a:r>
            <a:endParaRPr dirty="0">
              <a:solidFill>
                <a:schemeClr val="dk1"/>
              </a:solidFill>
            </a:endParaRPr>
          </a:p>
          <a:p>
            <a:pPr marL="613827" indent="-342900">
              <a:spcBef>
                <a:spcPts val="0"/>
              </a:spcBef>
            </a:pPr>
            <a:r>
              <a:rPr lang="en" dirty="0">
                <a:solidFill>
                  <a:schemeClr val="dk1"/>
                </a:solidFill>
              </a:rPr>
              <a:t>OpenSearch, Catalog Service for the Web (CSW), SpatioTemporal Asset Catalog (STAC)</a:t>
            </a:r>
            <a:endParaRPr dirty="0">
              <a:solidFill>
                <a:schemeClr val="dk1"/>
              </a:solidFill>
            </a:endParaRPr>
          </a:p>
          <a:p>
            <a:pPr marL="0" indent="0">
              <a:spcBef>
                <a:spcPts val="1333"/>
              </a:spcBef>
              <a:buNone/>
            </a:pPr>
            <a:r>
              <a:rPr lang="en" dirty="0">
                <a:solidFill>
                  <a:schemeClr val="dk1"/>
                </a:solidFill>
              </a:rPr>
              <a:t>         All open-source: </a:t>
            </a:r>
            <a:r>
              <a:rPr lang="en" u="sng" dirty="0">
                <a:solidFill>
                  <a:schemeClr val="hlink"/>
                </a:solidFill>
                <a:hlinkClick r:id="rId5"/>
              </a:rPr>
              <a:t>https://github.com/nasa/</a:t>
            </a:r>
            <a:endParaRPr dirty="0"/>
          </a:p>
          <a:p>
            <a:pPr indent="-190495">
              <a:spcBef>
                <a:spcPts val="0"/>
              </a:spcBef>
              <a:buNone/>
            </a:pPr>
            <a:endParaRPr dirty="0"/>
          </a:p>
        </p:txBody>
      </p:sp>
      <p:sp>
        <p:nvSpPr>
          <p:cNvPr id="53" name="Google Shape;53;p8"/>
          <p:cNvSpPr txBox="1"/>
          <p:nvPr/>
        </p:nvSpPr>
        <p:spPr>
          <a:xfrm>
            <a:off x="0" y="0"/>
            <a:ext cx="6652400" cy="542400"/>
          </a:xfrm>
          <a:prstGeom prst="rect">
            <a:avLst/>
          </a:prstGeom>
          <a:noFill/>
          <a:ln>
            <a:noFill/>
          </a:ln>
        </p:spPr>
        <p:txBody>
          <a:bodyPr spcFirstLastPara="1" wrap="square" lIns="121900" tIns="121900" rIns="121900" bIns="121900" anchor="t" anchorCtr="0">
            <a:noAutofit/>
          </a:bodyPr>
          <a:lstStyle/>
          <a:p>
            <a:endParaRPr sz="1333"/>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9" name="TextBox 8"/>
          <p:cNvSpPr txBox="1"/>
          <p:nvPr/>
        </p:nvSpPr>
        <p:spPr>
          <a:xfrm>
            <a:off x="1971511" y="186435"/>
            <a:ext cx="8248976" cy="461661"/>
          </a:xfrm>
          <a:prstGeom prst="rect">
            <a:avLst/>
          </a:prstGeom>
          <a:solidFill>
            <a:schemeClr val="bg1"/>
          </a:solidFill>
          <a:ln w="12700">
            <a:miter lim="400000"/>
          </a:ln>
          <a:effectLst>
            <a:outerShdw blurRad="101600" dist="25400" dir="5400000" rotWithShape="0">
              <a:srgbClr val="D6D6D6">
                <a:alpha val="75000"/>
              </a:srgbClr>
            </a:outerShdw>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8" tIns="45718" rIns="45718" bIns="45718">
            <a:spAutoFit/>
          </a:bodyPr>
          <a:lstStyle/>
          <a:p>
            <a:pPr algn="ctr">
              <a:defRPr sz="3000" b="1">
                <a:latin typeface="Dosis"/>
                <a:ea typeface="Dosis"/>
                <a:cs typeface="Dosis"/>
                <a:sym typeface="Dosis"/>
              </a:defRPr>
            </a:pPr>
            <a:r>
              <a:rPr sz="2400" dirty="0">
                <a:latin typeface="+mj-lt"/>
              </a:rPr>
              <a:t>EARTHDATA Search:  Accessing </a:t>
            </a:r>
            <a:r>
              <a:rPr lang="en-US" sz="2400" dirty="0">
                <a:latin typeface="+mj-lt"/>
              </a:rPr>
              <a:t>DAAC</a:t>
            </a:r>
            <a:r>
              <a:rPr sz="2400" dirty="0">
                <a:latin typeface="+mj-lt"/>
              </a:rPr>
              <a:t> Data Sets</a:t>
            </a:r>
          </a:p>
        </p:txBody>
      </p:sp>
      <p:sp>
        <p:nvSpPr>
          <p:cNvPr id="2" name="Slide Number Placeholder 1">
            <a:extLst>
              <a:ext uri="{FF2B5EF4-FFF2-40B4-BE49-F238E27FC236}">
                <a16:creationId xmlns:a16="http://schemas.microsoft.com/office/drawing/2014/main" id="{2F438084-4DFE-3946-82EB-99F0A1869B60}"/>
              </a:ext>
            </a:extLst>
          </p:cNvPr>
          <p:cNvSpPr>
            <a:spLocks noGrp="1"/>
          </p:cNvSpPr>
          <p:nvPr>
            <p:ph type="sldNum" sz="quarter" idx="12"/>
          </p:nvPr>
        </p:nvSpPr>
        <p:spPr>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smtClean="0"/>
              <a:pPr/>
              <a:t>21</a:t>
            </a:fld>
            <a:endParaRPr lang="en-US"/>
          </a:p>
        </p:txBody>
      </p:sp>
      <p:sp>
        <p:nvSpPr>
          <p:cNvPr id="7" name="TextBox 6">
            <a:extLst>
              <a:ext uri="{FF2B5EF4-FFF2-40B4-BE49-F238E27FC236}">
                <a16:creationId xmlns:a16="http://schemas.microsoft.com/office/drawing/2014/main" id="{A148917A-9815-438F-ACB9-7EBE44486483}"/>
              </a:ext>
            </a:extLst>
          </p:cNvPr>
          <p:cNvSpPr txBox="1"/>
          <p:nvPr/>
        </p:nvSpPr>
        <p:spPr>
          <a:xfrm>
            <a:off x="253539" y="6488668"/>
            <a:ext cx="6093228" cy="369332"/>
          </a:xfrm>
          <a:prstGeom prst="rect">
            <a:avLst/>
          </a:prstGeom>
          <a:noFill/>
        </p:spPr>
        <p:txBody>
          <a:bodyPr wrap="square">
            <a:spAutoFit/>
          </a:bodyPr>
          <a:lstStyle/>
          <a:p>
            <a:r>
              <a:rPr lang="en-US" dirty="0">
                <a:hlinkClick r:id="rId3"/>
              </a:rPr>
              <a:t>https://search.earthdata.nasa.gov/search</a:t>
            </a:r>
            <a:r>
              <a:rPr lang="en-US" dirty="0"/>
              <a:t> </a:t>
            </a:r>
          </a:p>
        </p:txBody>
      </p:sp>
      <p:pic>
        <p:nvPicPr>
          <p:cNvPr id="5" name="Picture 4">
            <a:extLst>
              <a:ext uri="{FF2B5EF4-FFF2-40B4-BE49-F238E27FC236}">
                <a16:creationId xmlns:a16="http://schemas.microsoft.com/office/drawing/2014/main" id="{2B7605A0-204A-4098-A0E9-4E782897381E}"/>
              </a:ext>
            </a:extLst>
          </p:cNvPr>
          <p:cNvPicPr>
            <a:picLocks noChangeAspect="1"/>
          </p:cNvPicPr>
          <p:nvPr/>
        </p:nvPicPr>
        <p:blipFill>
          <a:blip r:embed="rId4"/>
          <a:stretch>
            <a:fillRect/>
          </a:stretch>
        </p:blipFill>
        <p:spPr>
          <a:xfrm>
            <a:off x="0" y="769702"/>
            <a:ext cx="12192000" cy="5597359"/>
          </a:xfrm>
          <a:prstGeom prst="rect">
            <a:avLst/>
          </a:prstGeom>
        </p:spPr>
      </p:pic>
    </p:spTree>
    <p:extLst>
      <p:ext uri="{BB962C8B-B14F-4D97-AF65-F5344CB8AC3E}">
        <p14:creationId xmlns:p14="http://schemas.microsoft.com/office/powerpoint/2010/main" val="4130049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0;p11">
            <a:extLst>
              <a:ext uri="{FF2B5EF4-FFF2-40B4-BE49-F238E27FC236}">
                <a16:creationId xmlns:a16="http://schemas.microsoft.com/office/drawing/2014/main" id="{976633EE-072A-8143-870C-66B68E9C6D07}"/>
              </a:ext>
            </a:extLst>
          </p:cNvPr>
          <p:cNvSpPr txBox="1">
            <a:spLocks/>
          </p:cNvSpPr>
          <p:nvPr/>
        </p:nvSpPr>
        <p:spPr>
          <a:xfrm>
            <a:off x="315433" y="0"/>
            <a:ext cx="8602447" cy="1150881"/>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a:cs typeface="Arial" panose="020B0604020202020204" pitchFamily="34" charset="0"/>
              </a:rPr>
              <a:t>EOSDIS Worldview</a:t>
            </a:r>
          </a:p>
          <a:p>
            <a:pPr>
              <a:spcBef>
                <a:spcPts val="0"/>
              </a:spcBef>
            </a:pPr>
            <a:r>
              <a:rPr lang="en-US" sz="2000" u="sng">
                <a:solidFill>
                  <a:schemeClr val="hlink"/>
                </a:solidFill>
                <a:hlinkClick r:id="rId3"/>
              </a:rPr>
              <a:t>https://worldview.earthdata.nasa.gov</a:t>
            </a:r>
            <a:endParaRPr lang="en-US" sz="2000"/>
          </a:p>
        </p:txBody>
      </p:sp>
      <p:sp>
        <p:nvSpPr>
          <p:cNvPr id="5" name="Google Shape;52;p11">
            <a:extLst>
              <a:ext uri="{FF2B5EF4-FFF2-40B4-BE49-F238E27FC236}">
                <a16:creationId xmlns:a16="http://schemas.microsoft.com/office/drawing/2014/main" id="{BC2C935C-8E78-AE48-BC3E-811D18138914}"/>
              </a:ext>
            </a:extLst>
          </p:cNvPr>
          <p:cNvSpPr txBox="1">
            <a:spLocks/>
          </p:cNvSpPr>
          <p:nvPr/>
        </p:nvSpPr>
        <p:spPr>
          <a:xfrm>
            <a:off x="315433" y="1052880"/>
            <a:ext cx="8520600" cy="3624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a:ea typeface="Helvetica Neue" panose="02000503000000020004" pitchFamily="2" charset="0"/>
                <a:cs typeface="Helvetica Neue" panose="02000503000000020004" pitchFamily="2" charset="0"/>
              </a:rPr>
              <a:t>General-purpose, open source visualization tool for ~1000 NASA EOSDIS satellite products </a:t>
            </a:r>
          </a:p>
        </p:txBody>
      </p:sp>
      <p:sp>
        <p:nvSpPr>
          <p:cNvPr id="6" name="Google Shape;53;p11">
            <a:extLst>
              <a:ext uri="{FF2B5EF4-FFF2-40B4-BE49-F238E27FC236}">
                <a16:creationId xmlns:a16="http://schemas.microsoft.com/office/drawing/2014/main" id="{E268CC82-07EF-BB4D-A722-DE9A88744F13}"/>
              </a:ext>
            </a:extLst>
          </p:cNvPr>
          <p:cNvSpPr txBox="1">
            <a:spLocks/>
          </p:cNvSpPr>
          <p:nvPr/>
        </p:nvSpPr>
        <p:spPr>
          <a:xfrm>
            <a:off x="7566263" y="1415281"/>
            <a:ext cx="4424845" cy="4664056"/>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04800">
              <a:lnSpc>
                <a:spcPct val="115000"/>
              </a:lnSpc>
              <a:buSzPts val="1200"/>
            </a:pPr>
            <a:r>
              <a:rPr lang="en-US" sz="1800">
                <a:ea typeface="Helvetica Neue" panose="02000503000000020004" pitchFamily="2" charset="0"/>
                <a:cs typeface="Helvetica Neue" panose="02000503000000020004" pitchFamily="2" charset="0"/>
              </a:rPr>
              <a:t>Browse imagery in full resolution from mission start through the present, often within 3 hours of observation</a:t>
            </a:r>
            <a:endParaRPr lang="en-US" sz="400">
              <a:ea typeface="Helvetica Neue" panose="02000503000000020004" pitchFamily="2" charset="0"/>
              <a:cs typeface="Helvetica Neue" panose="02000503000000020004" pitchFamily="2" charset="0"/>
            </a:endParaRPr>
          </a:p>
          <a:p>
            <a:pPr marL="457200" indent="-304800">
              <a:lnSpc>
                <a:spcPct val="115000"/>
              </a:lnSpc>
              <a:buSzPts val="1200"/>
            </a:pPr>
            <a:r>
              <a:rPr lang="en-US" sz="1800">
                <a:ea typeface="Helvetica Neue" panose="02000503000000020004" pitchFamily="2" charset="0"/>
                <a:cs typeface="Helvetica Neue" panose="02000503000000020004" pitchFamily="2" charset="0"/>
              </a:rPr>
              <a:t>Compare coincident data retrievals across missions and time</a:t>
            </a:r>
            <a:endParaRPr lang="en-US" sz="400">
              <a:ea typeface="Helvetica Neue" panose="02000503000000020004" pitchFamily="2" charset="0"/>
              <a:cs typeface="Helvetica Neue" panose="02000503000000020004" pitchFamily="2" charset="0"/>
            </a:endParaRPr>
          </a:p>
          <a:p>
            <a:pPr marL="457200" indent="-304800">
              <a:lnSpc>
                <a:spcPct val="115000"/>
              </a:lnSpc>
              <a:buSzPts val="1200"/>
            </a:pPr>
            <a:r>
              <a:rPr lang="en-US" sz="1800">
                <a:ea typeface="Helvetica Neue" panose="02000503000000020004" pitchFamily="2" charset="0"/>
                <a:cs typeface="Helvetica Neue" panose="02000503000000020004" pitchFamily="2" charset="0"/>
              </a:rPr>
              <a:t>Create and share custom animations or image snapshots</a:t>
            </a:r>
            <a:endParaRPr lang="en-US" sz="400">
              <a:ea typeface="Helvetica Neue" panose="02000503000000020004" pitchFamily="2" charset="0"/>
              <a:cs typeface="Helvetica Neue" panose="02000503000000020004" pitchFamily="2" charset="0"/>
            </a:endParaRPr>
          </a:p>
          <a:p>
            <a:pPr marL="457200" indent="-304800">
              <a:lnSpc>
                <a:spcPct val="115000"/>
              </a:lnSpc>
              <a:buSzPts val="1200"/>
            </a:pPr>
            <a:r>
              <a:rPr lang="en-US" sz="1800">
                <a:ea typeface="Helvetica Neue" panose="02000503000000020004" pitchFamily="2" charset="0"/>
                <a:cs typeface="Helvetica Neue" panose="02000503000000020004" pitchFamily="2" charset="0"/>
              </a:rPr>
              <a:t>Download underlying data from DAACs via upcoming links to </a:t>
            </a:r>
            <a:r>
              <a:rPr lang="en-US" sz="1800" err="1">
                <a:ea typeface="Helvetica Neue" panose="02000503000000020004" pitchFamily="2" charset="0"/>
                <a:cs typeface="Helvetica Neue" panose="02000503000000020004" pitchFamily="2" charset="0"/>
              </a:rPr>
              <a:t>Earthdata</a:t>
            </a:r>
            <a:r>
              <a:rPr lang="en-US" sz="1800">
                <a:ea typeface="Helvetica Neue" panose="02000503000000020004" pitchFamily="2" charset="0"/>
                <a:cs typeface="Helvetica Neue" panose="02000503000000020004" pitchFamily="2" charset="0"/>
              </a:rPr>
              <a:t> Search</a:t>
            </a:r>
            <a:endParaRPr lang="en-US" sz="400">
              <a:ea typeface="Helvetica Neue" panose="02000503000000020004" pitchFamily="2" charset="0"/>
              <a:cs typeface="Helvetica Neue" panose="02000503000000020004" pitchFamily="2" charset="0"/>
            </a:endParaRPr>
          </a:p>
          <a:p>
            <a:pPr marL="457200" indent="-304800">
              <a:lnSpc>
                <a:spcPct val="115000"/>
              </a:lnSpc>
              <a:buSzPts val="1200"/>
            </a:pPr>
            <a:r>
              <a:rPr lang="en-US" sz="1800">
                <a:ea typeface="Helvetica Neue" panose="02000503000000020004" pitchFamily="2" charset="0"/>
                <a:cs typeface="Helvetica Neue" panose="02000503000000020004" pitchFamily="2" charset="0"/>
              </a:rPr>
              <a:t>Includes Active Fire, Chlorophyll a, AOD, SST, PAR, etc</a:t>
            </a:r>
            <a:r>
              <a:rPr lang="en-US" sz="1600">
                <a:ea typeface="Helvetica Neue" panose="02000503000000020004" pitchFamily="2" charset="0"/>
                <a:cs typeface="Helvetica Neue" panose="02000503000000020004" pitchFamily="2" charset="0"/>
              </a:rPr>
              <a:t>...</a:t>
            </a:r>
          </a:p>
        </p:txBody>
      </p:sp>
      <p:pic>
        <p:nvPicPr>
          <p:cNvPr id="7" name="Picture 6">
            <a:extLst>
              <a:ext uri="{FF2B5EF4-FFF2-40B4-BE49-F238E27FC236}">
                <a16:creationId xmlns:a16="http://schemas.microsoft.com/office/drawing/2014/main" id="{0510BABE-F46C-DC44-97DC-9F81106722AC}"/>
              </a:ext>
            </a:extLst>
          </p:cNvPr>
          <p:cNvPicPr>
            <a:picLocks noChangeAspect="1"/>
          </p:cNvPicPr>
          <p:nvPr/>
        </p:nvPicPr>
        <p:blipFill>
          <a:blip r:embed="rId4"/>
          <a:stretch>
            <a:fillRect/>
          </a:stretch>
        </p:blipFill>
        <p:spPr>
          <a:xfrm>
            <a:off x="356356" y="1415280"/>
            <a:ext cx="7329233" cy="4664057"/>
          </a:xfrm>
          <a:prstGeom prst="rect">
            <a:avLst/>
          </a:prstGeom>
        </p:spPr>
      </p:pic>
      <p:sp>
        <p:nvSpPr>
          <p:cNvPr id="8" name="TextBox 7">
            <a:extLst>
              <a:ext uri="{FF2B5EF4-FFF2-40B4-BE49-F238E27FC236}">
                <a16:creationId xmlns:a16="http://schemas.microsoft.com/office/drawing/2014/main" id="{CF463567-22C1-C348-A6F2-B947F7A584A9}"/>
              </a:ext>
            </a:extLst>
          </p:cNvPr>
          <p:cNvSpPr txBox="1"/>
          <p:nvPr/>
        </p:nvSpPr>
        <p:spPr>
          <a:xfrm>
            <a:off x="356356" y="6180892"/>
            <a:ext cx="7329233" cy="677108"/>
          </a:xfrm>
          <a:prstGeom prst="rect">
            <a:avLst/>
          </a:prstGeom>
          <a:noFill/>
        </p:spPr>
        <p:txBody>
          <a:bodyPr wrap="square" rtlCol="0">
            <a:spAutoFit/>
          </a:bodyPr>
          <a:lstStyle/>
          <a:p>
            <a:r>
              <a:rPr lang="en-US" sz="1200">
                <a:latin typeface="Helvetica Neue" panose="02000503000000020004" pitchFamily="2" charset="0"/>
                <a:ea typeface="Helvetica Neue" panose="02000503000000020004" pitchFamily="2" charset="0"/>
                <a:cs typeface="Helvetica Neue" panose="02000503000000020004" pitchFamily="2" charset="0"/>
              </a:rPr>
              <a:t>Worldview showing showing active fires in the Guanacaste Region of Costa Rica. The fires, from VIIRS SNPP are overlaid in red, are on a MODIS Terra corrected reflectance (7-2-1) image from 31 March 202.0 (https://</a:t>
            </a:r>
            <a:r>
              <a:rPr lang="en-US" sz="1200" err="1">
                <a:latin typeface="Helvetica Neue" panose="02000503000000020004" pitchFamily="2" charset="0"/>
                <a:ea typeface="Helvetica Neue" panose="02000503000000020004" pitchFamily="2" charset="0"/>
                <a:cs typeface="Helvetica Neue" panose="02000503000000020004" pitchFamily="2" charset="0"/>
              </a:rPr>
              <a:t>go.nasa.gov</a:t>
            </a:r>
            <a:r>
              <a:rPr lang="en-US" sz="1200">
                <a:latin typeface="Helvetica Neue" panose="02000503000000020004" pitchFamily="2" charset="0"/>
                <a:ea typeface="Helvetica Neue" panose="02000503000000020004" pitchFamily="2" charset="0"/>
                <a:cs typeface="Helvetica Neue" panose="02000503000000020004" pitchFamily="2" charset="0"/>
              </a:rPr>
              <a:t>/2H9aFYi</a:t>
            </a:r>
            <a:r>
              <a:rPr lang="en-US" sz="1400">
                <a:latin typeface="Helvetica Neue" panose="02000503000000020004" pitchFamily="2" charset="0"/>
                <a:ea typeface="Helvetica Neue" panose="02000503000000020004" pitchFamily="2" charset="0"/>
                <a:cs typeface="Helvetica Neue" panose="02000503000000020004" pitchFamily="2" charset="0"/>
              </a:rPr>
              <a:t>)</a:t>
            </a:r>
          </a:p>
        </p:txBody>
      </p:sp>
    </p:spTree>
    <p:extLst>
      <p:ext uri="{BB962C8B-B14F-4D97-AF65-F5344CB8AC3E}">
        <p14:creationId xmlns:p14="http://schemas.microsoft.com/office/powerpoint/2010/main" val="3638555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68FACC-C358-4A90-AEF4-58A28C6BAA8F}"/>
              </a:ext>
            </a:extLst>
          </p:cNvPr>
          <p:cNvPicPr>
            <a:picLocks noChangeAspect="1"/>
          </p:cNvPicPr>
          <p:nvPr/>
        </p:nvPicPr>
        <p:blipFill rotWithShape="1">
          <a:blip r:embed="rId2"/>
          <a:srcRect r="19096" b="-1"/>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E226DF50-FFEF-1B44-A71C-26A9DA91FC97}"/>
              </a:ext>
            </a:extLst>
          </p:cNvPr>
          <p:cNvSpPr>
            <a:spLocks noGrp="1"/>
          </p:cNvSpPr>
          <p:nvPr>
            <p:ph type="sldNum" sz="quarter" idx="12"/>
          </p:nvPr>
        </p:nvSpPr>
        <p:spPr>
          <a:xfrm>
            <a:off x="8610600" y="6356350"/>
            <a:ext cx="2743200" cy="365125"/>
          </a:xfrm>
        </p:spPr>
        <p:txBody>
          <a:bodyPr>
            <a:normAutofit/>
          </a:bodyPr>
          <a:lstStyle/>
          <a:p>
            <a:pPr>
              <a:spcAft>
                <a:spcPts val="600"/>
              </a:spcAft>
            </a:pPr>
            <a:r>
              <a:rPr lang="en-US">
                <a:solidFill>
                  <a:srgbClr val="FFFFFF"/>
                </a:solidFill>
              </a:rPr>
              <a:t>13</a:t>
            </a:r>
          </a:p>
        </p:txBody>
      </p:sp>
      <p:sp>
        <p:nvSpPr>
          <p:cNvPr id="12" name="Explosion: 14 Points 11">
            <a:extLst>
              <a:ext uri="{FF2B5EF4-FFF2-40B4-BE49-F238E27FC236}">
                <a16:creationId xmlns:a16="http://schemas.microsoft.com/office/drawing/2014/main" id="{3AD4E2D4-191A-45D5-A897-BE0B0FA4EC38}"/>
              </a:ext>
            </a:extLst>
          </p:cNvPr>
          <p:cNvSpPr/>
          <p:nvPr/>
        </p:nvSpPr>
        <p:spPr>
          <a:xfrm>
            <a:off x="-258696" y="3578629"/>
            <a:ext cx="4457626" cy="3734189"/>
          </a:xfrm>
          <a:prstGeom prst="irregularSeal2">
            <a:avLst/>
          </a:prstGeom>
        </p:spPr>
        <p:style>
          <a:lnRef idx="3">
            <a:schemeClr val="lt1"/>
          </a:lnRef>
          <a:fillRef idx="1">
            <a:schemeClr val="accent2"/>
          </a:fillRef>
          <a:effectRef idx="1">
            <a:schemeClr val="accent2"/>
          </a:effectRef>
          <a:fontRef idx="minor">
            <a:schemeClr val="lt1"/>
          </a:fontRef>
        </p:style>
        <p:txBody>
          <a:bodyPr rtlCol="0" anchor="ctr"/>
          <a:lstStyle/>
          <a:p>
            <a:pPr hangingPunct="0"/>
            <a:endParaRPr lang="en-US" sz="1600" dirty="0">
              <a:solidFill>
                <a:schemeClr val="bg1"/>
              </a:solidFill>
              <a:sym typeface="Helvetica"/>
            </a:endParaRPr>
          </a:p>
        </p:txBody>
      </p:sp>
      <p:sp>
        <p:nvSpPr>
          <p:cNvPr id="13" name="TextBox 12">
            <a:extLst>
              <a:ext uri="{FF2B5EF4-FFF2-40B4-BE49-F238E27FC236}">
                <a16:creationId xmlns:a16="http://schemas.microsoft.com/office/drawing/2014/main" id="{EBA1BB30-3710-4C70-B643-3C511563A9DE}"/>
              </a:ext>
            </a:extLst>
          </p:cNvPr>
          <p:cNvSpPr txBox="1"/>
          <p:nvPr/>
        </p:nvSpPr>
        <p:spPr>
          <a:xfrm>
            <a:off x="838200" y="4690150"/>
            <a:ext cx="2529840" cy="2031325"/>
          </a:xfrm>
          <a:prstGeom prst="rect">
            <a:avLst/>
          </a:prstGeom>
          <a:noFill/>
        </p:spPr>
        <p:txBody>
          <a:bodyPr wrap="square" rtlCol="0">
            <a:spAutoFit/>
          </a:bodyPr>
          <a:lstStyle/>
          <a:p>
            <a:pPr hangingPunct="0"/>
            <a:r>
              <a:rPr lang="en-US" dirty="0">
                <a:solidFill>
                  <a:schemeClr val="bg1"/>
                </a:solidFill>
                <a:sym typeface="Helvetica"/>
              </a:rPr>
              <a:t>Earthdata Website</a:t>
            </a:r>
          </a:p>
          <a:p>
            <a:pPr hangingPunct="0"/>
            <a:r>
              <a:rPr lang="en-US" sz="1800" dirty="0">
                <a:solidFill>
                  <a:schemeClr val="bg1"/>
                </a:solidFill>
              </a:rPr>
              <a:t>is the central location for finding NASA’s Earth science data.</a:t>
            </a:r>
          </a:p>
          <a:p>
            <a:pPr hangingPunct="0"/>
            <a:endParaRPr lang="en-US" sz="1800" dirty="0">
              <a:solidFill>
                <a:schemeClr val="bg1"/>
              </a:solidFill>
            </a:endParaRPr>
          </a:p>
          <a:p>
            <a:pPr hangingPunct="0"/>
            <a:r>
              <a:rPr lang="en-US" sz="1800" dirty="0">
                <a:solidFill>
                  <a:srgbClr val="76D6FF"/>
                </a:solidFill>
                <a:sym typeface="Helvetica"/>
              </a:rPr>
              <a:t>Earth</a:t>
            </a:r>
            <a:r>
              <a:rPr lang="en-US" sz="1800" dirty="0">
                <a:solidFill>
                  <a:srgbClr val="76D6FF"/>
                </a:solidFill>
              </a:rPr>
              <a:t>data.nasa.gov </a:t>
            </a:r>
            <a:endParaRPr lang="en-US" sz="1800" dirty="0">
              <a:solidFill>
                <a:srgbClr val="76D6FF"/>
              </a:solidFill>
              <a:sym typeface="Helvetica"/>
            </a:endParaRPr>
          </a:p>
          <a:p>
            <a:endParaRPr lang="en-US" dirty="0"/>
          </a:p>
        </p:txBody>
      </p:sp>
    </p:spTree>
    <p:extLst>
      <p:ext uri="{BB962C8B-B14F-4D97-AF65-F5344CB8AC3E}">
        <p14:creationId xmlns:p14="http://schemas.microsoft.com/office/powerpoint/2010/main" val="3266337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641811" y="310362"/>
            <a:ext cx="10779369" cy="369332"/>
          </a:xfrm>
        </p:spPr>
        <p:txBody>
          <a:bodyPr wrap="square">
            <a:spAutoFit/>
          </a:bodyPr>
          <a:lstStyle/>
          <a:p>
            <a:pPr>
              <a:spcBef>
                <a:spcPts val="0"/>
              </a:spcBef>
              <a:defRPr sz="1800" b="1" i="0" u="none" strike="noStrike" kern="1200" baseline="0">
                <a:solidFill>
                  <a:sysClr val="windowText" lastClr="000000"/>
                </a:solidFill>
                <a:latin typeface="+mn-lt"/>
                <a:ea typeface="+mn-ea"/>
                <a:cs typeface="+mn-cs"/>
              </a:defRPr>
            </a:pPr>
            <a:r>
              <a:rPr lang="en-US" sz="2000" b="1">
                <a:solidFill>
                  <a:sysClr val="windowText" lastClr="000000"/>
                </a:solidFill>
              </a:rPr>
              <a:t>EOSDIS Yearly Total Data Volume (PB) and Number of Products (Billions) Distributed to End Users</a:t>
            </a:r>
          </a:p>
        </p:txBody>
      </p:sp>
      <p:sp>
        <p:nvSpPr>
          <p:cNvPr id="2969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Bef>
                <a:spcPct val="20000"/>
              </a:spcBef>
              <a:buSzPct val="70000"/>
              <a:buFont typeface="Wingdings" pitchFamily="2" charset="2"/>
              <a:buBlip>
                <a:blip r:embed="rId3"/>
              </a:buBlip>
              <a:defRPr sz="2000">
                <a:solidFill>
                  <a:schemeClr val="tx1"/>
                </a:solidFill>
                <a:latin typeface="Arial" pitchFamily="34" charset="0"/>
                <a:ea typeface="ＭＳ Ｐゴシック" pitchFamily="34" charset="-128"/>
              </a:defRPr>
            </a:lvl1pPr>
            <a:lvl2pPr marL="742950" indent="-285750" eaLnBrk="0" hangingPunct="0">
              <a:lnSpc>
                <a:spcPct val="85000"/>
              </a:lnSpc>
              <a:spcBef>
                <a:spcPct val="20000"/>
              </a:spcBef>
              <a:buFont typeface="Times" charset="0"/>
              <a:buChar char="•"/>
              <a:defRPr sz="2000">
                <a:solidFill>
                  <a:schemeClr val="tx1"/>
                </a:solidFill>
                <a:latin typeface="Arial" pitchFamily="34" charset="0"/>
                <a:ea typeface="ＭＳ Ｐゴシック" pitchFamily="34" charset="-128"/>
              </a:defRPr>
            </a:lvl2pPr>
            <a:lvl3pPr marL="1143000" indent="-228600" eaLnBrk="0" hangingPunct="0">
              <a:lnSpc>
                <a:spcPct val="85000"/>
              </a:lnSpc>
              <a:spcBef>
                <a:spcPct val="20000"/>
              </a:spcBef>
              <a:buChar char="•"/>
              <a:defRPr sz="2000">
                <a:solidFill>
                  <a:schemeClr val="tx1"/>
                </a:solidFill>
                <a:latin typeface="Arial" pitchFamily="34" charset="0"/>
                <a:ea typeface="ヒラギノ角ゴ Pro W3" charset="-128"/>
              </a:defRPr>
            </a:lvl3pPr>
            <a:lvl4pPr marL="1600200" indent="-228600" eaLnBrk="0" hangingPunct="0">
              <a:lnSpc>
                <a:spcPct val="85000"/>
              </a:lnSpc>
              <a:spcBef>
                <a:spcPct val="20000"/>
              </a:spcBef>
              <a:buChar char="–"/>
              <a:defRPr sz="2000">
                <a:solidFill>
                  <a:schemeClr val="tx1"/>
                </a:solidFill>
                <a:latin typeface="Arial" pitchFamily="34" charset="0"/>
                <a:ea typeface="ヒラギノ角ゴ Pro W3" charset="-128"/>
              </a:defRPr>
            </a:lvl4pPr>
            <a:lvl5pPr marL="2057400" indent="-228600" eaLnBrk="0" hangingPunct="0">
              <a:lnSpc>
                <a:spcPct val="85000"/>
              </a:lnSpc>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lnSpc>
                <a:spcPct val="85000"/>
              </a:lnSpc>
              <a:spcBef>
                <a:spcPct val="20000"/>
              </a:spcBef>
              <a:spcAft>
                <a:spcPct val="0"/>
              </a:spcAft>
              <a:buChar char="»"/>
              <a:defRPr sz="2000">
                <a:solidFill>
                  <a:schemeClr val="tx1"/>
                </a:solidFill>
                <a:latin typeface="Arial" pitchFamily="34" charset="0"/>
                <a:ea typeface="ＭＳ Ｐゴシック" pitchFamily="34" charset="-128"/>
              </a:defRPr>
            </a:lvl9pPr>
          </a:lstStyle>
          <a:p>
            <a:pPr>
              <a:lnSpc>
                <a:spcPct val="100000"/>
              </a:lnSpc>
              <a:spcBef>
                <a:spcPct val="0"/>
              </a:spcBef>
              <a:buSzTx/>
              <a:buFontTx/>
              <a:buNone/>
            </a:pPr>
            <a:fld id="{F1891F4F-DF51-40E1-89BA-52DBD6346149}" type="slidenum">
              <a:rPr lang="en-US" altLang="en-US" sz="1400"/>
              <a:pPr>
                <a:lnSpc>
                  <a:spcPct val="100000"/>
                </a:lnSpc>
                <a:spcBef>
                  <a:spcPct val="0"/>
                </a:spcBef>
                <a:buSzTx/>
                <a:buFontTx/>
                <a:buNone/>
              </a:pPr>
              <a:t>24</a:t>
            </a:fld>
            <a:endParaRPr lang="en-US" altLang="en-US" sz="1400"/>
          </a:p>
        </p:txBody>
      </p:sp>
      <p:pic>
        <p:nvPicPr>
          <p:cNvPr id="4" name="Picture 9">
            <a:extLst>
              <a:ext uri="{FF2B5EF4-FFF2-40B4-BE49-F238E27FC236}">
                <a16:creationId xmlns:a16="http://schemas.microsoft.com/office/drawing/2014/main" id="{45F17D76-2818-468D-BA2E-A28A02D93391}"/>
              </a:ext>
            </a:extLst>
          </p:cNvPr>
          <p:cNvPicPr>
            <a:picLocks noChangeAspect="1"/>
          </p:cNvPicPr>
          <p:nvPr/>
        </p:nvPicPr>
        <p:blipFill>
          <a:blip r:embed="rId4"/>
          <a:stretch>
            <a:fillRect/>
          </a:stretch>
        </p:blipFill>
        <p:spPr>
          <a:xfrm>
            <a:off x="1725247" y="1096005"/>
            <a:ext cx="7578968" cy="5506144"/>
          </a:xfrm>
          <a:prstGeom prst="rect">
            <a:avLst/>
          </a:prstGeom>
        </p:spPr>
      </p:pic>
      <p:pic>
        <p:nvPicPr>
          <p:cNvPr id="11" name="Picture 12">
            <a:extLst>
              <a:ext uri="{FF2B5EF4-FFF2-40B4-BE49-F238E27FC236}">
                <a16:creationId xmlns:a16="http://schemas.microsoft.com/office/drawing/2014/main" id="{83673256-4DC1-4E6A-921B-943E67F43810}"/>
              </a:ext>
            </a:extLst>
          </p:cNvPr>
          <p:cNvPicPr>
            <a:picLocks noChangeAspect="1"/>
          </p:cNvPicPr>
          <p:nvPr/>
        </p:nvPicPr>
        <p:blipFill>
          <a:blip r:embed="rId5"/>
          <a:stretch>
            <a:fillRect/>
          </a:stretch>
        </p:blipFill>
        <p:spPr>
          <a:xfrm>
            <a:off x="2983889" y="1856276"/>
            <a:ext cx="2746375" cy="478448"/>
          </a:xfrm>
          <a:prstGeom prst="rect">
            <a:avLst/>
          </a:prstGeom>
        </p:spPr>
      </p:pic>
    </p:spTree>
    <p:extLst>
      <p:ext uri="{BB962C8B-B14F-4D97-AF65-F5344CB8AC3E}">
        <p14:creationId xmlns:p14="http://schemas.microsoft.com/office/powerpoint/2010/main" val="1456391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46"/>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a:t>Old way of doing business...</a:t>
            </a:r>
            <a:endParaRPr/>
          </a:p>
        </p:txBody>
      </p:sp>
      <p:sp>
        <p:nvSpPr>
          <p:cNvPr id="607" name="Google Shape;607;p46"/>
          <p:cNvSpPr/>
          <p:nvPr/>
        </p:nvSpPr>
        <p:spPr>
          <a:xfrm>
            <a:off x="3338119" y="2767999"/>
            <a:ext cx="968800" cy="1556800"/>
          </a:xfrm>
          <a:custGeom>
            <a:avLst/>
            <a:gdLst/>
            <a:ahLst/>
            <a:cxnLst/>
            <a:rect l="l" t="t" r="r" b="b"/>
            <a:pathLst>
              <a:path w="120000" h="120000" extrusionOk="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3D85C6"/>
          </a:solidFill>
          <a:ln w="9525" cap="flat" cmpd="sng">
            <a:solidFill>
              <a:srgbClr val="9FC5E8"/>
            </a:solidFill>
            <a:prstDash val="solid"/>
            <a:round/>
            <a:headEnd type="none" w="sm" len="sm"/>
            <a:tailEnd type="none" w="sm" len="sm"/>
          </a:ln>
        </p:spPr>
      </p:sp>
      <p:sp>
        <p:nvSpPr>
          <p:cNvPr id="608" name="Google Shape;608;p46"/>
          <p:cNvSpPr/>
          <p:nvPr/>
        </p:nvSpPr>
        <p:spPr>
          <a:xfrm>
            <a:off x="10054512" y="2554164"/>
            <a:ext cx="521600" cy="284800"/>
          </a:xfrm>
          <a:custGeom>
            <a:avLst/>
            <a:gdLst/>
            <a:ahLst/>
            <a:cxnLst/>
            <a:rect l="l" t="t" r="r" b="b"/>
            <a:pathLst>
              <a:path w="120000" h="120000" extrusionOk="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3D85C6"/>
          </a:solidFill>
          <a:ln w="9525" cap="flat" cmpd="sng">
            <a:solidFill>
              <a:srgbClr val="9FC5E8"/>
            </a:solidFill>
            <a:prstDash val="solid"/>
            <a:round/>
            <a:headEnd type="none" w="sm" len="sm"/>
            <a:tailEnd type="none" w="sm" len="sm"/>
          </a:ln>
        </p:spPr>
      </p:sp>
      <p:sp>
        <p:nvSpPr>
          <p:cNvPr id="609" name="Google Shape;609;p46"/>
          <p:cNvSpPr/>
          <p:nvPr/>
        </p:nvSpPr>
        <p:spPr>
          <a:xfrm>
            <a:off x="4699192" y="2448641"/>
            <a:ext cx="1067200" cy="913600"/>
          </a:xfrm>
          <a:custGeom>
            <a:avLst/>
            <a:gdLst/>
            <a:ahLst/>
            <a:cxnLst/>
            <a:rect l="l" t="t" r="r" b="b"/>
            <a:pathLst>
              <a:path w="120000" h="120000" extrusionOk="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3D85C6"/>
          </a:solidFill>
          <a:ln w="9525" cap="flat" cmpd="sng">
            <a:solidFill>
              <a:srgbClr val="9FC5E8"/>
            </a:solidFill>
            <a:prstDash val="solid"/>
            <a:round/>
            <a:headEnd type="none" w="sm" len="sm"/>
            <a:tailEnd type="none" w="sm" len="sm"/>
          </a:ln>
        </p:spPr>
      </p:sp>
      <p:sp>
        <p:nvSpPr>
          <p:cNvPr id="610" name="Google Shape;610;p46"/>
          <p:cNvSpPr/>
          <p:nvPr/>
        </p:nvSpPr>
        <p:spPr>
          <a:xfrm>
            <a:off x="4730601" y="4072064"/>
            <a:ext cx="1066800" cy="1146400"/>
          </a:xfrm>
          <a:custGeom>
            <a:avLst/>
            <a:gdLst/>
            <a:ahLst/>
            <a:cxnLst/>
            <a:rect l="l" t="t" r="r" b="b"/>
            <a:pathLst>
              <a:path w="120000" h="120000" extrusionOk="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3D85C6"/>
          </a:solidFill>
          <a:ln w="9525" cap="flat" cmpd="sng">
            <a:solidFill>
              <a:srgbClr val="9FC5E8"/>
            </a:solidFill>
            <a:prstDash val="solid"/>
            <a:round/>
            <a:headEnd type="none" w="sm" len="sm"/>
            <a:tailEnd type="none" w="sm" len="sm"/>
          </a:ln>
        </p:spPr>
      </p:sp>
      <p:sp>
        <p:nvSpPr>
          <p:cNvPr id="611" name="Google Shape;611;p46"/>
          <p:cNvSpPr/>
          <p:nvPr/>
        </p:nvSpPr>
        <p:spPr>
          <a:xfrm>
            <a:off x="5947584" y="3593104"/>
            <a:ext cx="1132400" cy="623600"/>
          </a:xfrm>
          <a:custGeom>
            <a:avLst/>
            <a:gdLst/>
            <a:ahLst/>
            <a:cxnLst/>
            <a:rect l="l" t="t" r="r" b="b"/>
            <a:pathLst>
              <a:path w="120000" h="120000" extrusionOk="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3D85C6"/>
          </a:solidFill>
          <a:ln w="9525" cap="flat" cmpd="sng">
            <a:solidFill>
              <a:srgbClr val="9FC5E8"/>
            </a:solidFill>
            <a:prstDash val="solid"/>
            <a:round/>
            <a:headEnd type="none" w="sm" len="sm"/>
            <a:tailEnd type="none" w="sm" len="sm"/>
          </a:ln>
        </p:spPr>
      </p:sp>
      <p:sp>
        <p:nvSpPr>
          <p:cNvPr id="612" name="Google Shape;612;p46"/>
          <p:cNvSpPr/>
          <p:nvPr/>
        </p:nvSpPr>
        <p:spPr>
          <a:xfrm>
            <a:off x="6786389" y="2895668"/>
            <a:ext cx="918400" cy="620800"/>
          </a:xfrm>
          <a:custGeom>
            <a:avLst/>
            <a:gdLst/>
            <a:ahLst/>
            <a:cxnLst/>
            <a:rect l="l" t="t" r="r" b="b"/>
            <a:pathLst>
              <a:path w="120000" h="120000" extrusionOk="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3D85C6"/>
          </a:solidFill>
          <a:ln w="9525" cap="flat" cmpd="sng">
            <a:solidFill>
              <a:srgbClr val="9FC5E8"/>
            </a:solidFill>
            <a:prstDash val="solid"/>
            <a:round/>
            <a:headEnd type="none" w="sm" len="sm"/>
            <a:tailEnd type="none" w="sm" len="sm"/>
          </a:ln>
        </p:spPr>
      </p:sp>
      <p:sp>
        <p:nvSpPr>
          <p:cNvPr id="613" name="Google Shape;613;p46"/>
          <p:cNvSpPr/>
          <p:nvPr/>
        </p:nvSpPr>
        <p:spPr>
          <a:xfrm>
            <a:off x="7080331" y="4288079"/>
            <a:ext cx="763200" cy="719200"/>
          </a:xfrm>
          <a:custGeom>
            <a:avLst/>
            <a:gdLst/>
            <a:ahLst/>
            <a:cxnLst/>
            <a:rect l="l" t="t" r="r" b="b"/>
            <a:pathLst>
              <a:path w="120000" h="120000" extrusionOk="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3D85C6"/>
          </a:solidFill>
          <a:ln w="9525" cap="flat" cmpd="sng">
            <a:solidFill>
              <a:srgbClr val="9FC5E8"/>
            </a:solidFill>
            <a:prstDash val="solid"/>
            <a:round/>
            <a:headEnd type="none" w="sm" len="sm"/>
            <a:tailEnd type="none" w="sm" len="sm"/>
          </a:ln>
        </p:spPr>
      </p:sp>
      <p:sp>
        <p:nvSpPr>
          <p:cNvPr id="614" name="Google Shape;614;p46"/>
          <p:cNvSpPr/>
          <p:nvPr/>
        </p:nvSpPr>
        <p:spPr>
          <a:xfrm>
            <a:off x="8508811" y="4480800"/>
            <a:ext cx="830400" cy="889200"/>
          </a:xfrm>
          <a:custGeom>
            <a:avLst/>
            <a:gdLst/>
            <a:ahLst/>
            <a:cxnLst/>
            <a:rect l="l" t="t" r="r" b="b"/>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3D85C6"/>
          </a:solidFill>
          <a:ln w="9525" cap="flat" cmpd="sng">
            <a:solidFill>
              <a:srgbClr val="9FC5E8"/>
            </a:solidFill>
            <a:prstDash val="solid"/>
            <a:round/>
            <a:headEnd type="none" w="sm" len="sm"/>
            <a:tailEnd type="none" w="sm" len="sm"/>
          </a:ln>
        </p:spPr>
      </p:sp>
      <p:sp>
        <p:nvSpPr>
          <p:cNvPr id="615" name="Google Shape;615;p46"/>
          <p:cNvSpPr/>
          <p:nvPr/>
        </p:nvSpPr>
        <p:spPr>
          <a:xfrm>
            <a:off x="8083433" y="3170873"/>
            <a:ext cx="456400" cy="822800"/>
          </a:xfrm>
          <a:custGeom>
            <a:avLst/>
            <a:gdLst/>
            <a:ahLst/>
            <a:cxnLst/>
            <a:rect l="l" t="t" r="r" b="b"/>
            <a:pathLst>
              <a:path w="120000" h="120000" extrusionOk="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3D85C6"/>
          </a:solidFill>
          <a:ln w="9525" cap="flat" cmpd="sng">
            <a:solidFill>
              <a:srgbClr val="9FC5E8"/>
            </a:solidFill>
            <a:prstDash val="solid"/>
            <a:round/>
            <a:headEnd type="none" w="sm" len="sm"/>
            <a:tailEnd type="none" w="sm" len="sm"/>
          </a:ln>
        </p:spPr>
      </p:sp>
      <p:sp>
        <p:nvSpPr>
          <p:cNvPr id="616" name="Google Shape;616;p46"/>
          <p:cNvSpPr/>
          <p:nvPr/>
        </p:nvSpPr>
        <p:spPr>
          <a:xfrm>
            <a:off x="9079960" y="2881559"/>
            <a:ext cx="882800" cy="598400"/>
          </a:xfrm>
          <a:custGeom>
            <a:avLst/>
            <a:gdLst/>
            <a:ahLst/>
            <a:cxnLst/>
            <a:rect l="l" t="t" r="r" b="b"/>
            <a:pathLst>
              <a:path w="120000" h="120000" extrusionOk="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3D85C6"/>
          </a:solidFill>
          <a:ln w="9525" cap="flat" cmpd="sng">
            <a:solidFill>
              <a:srgbClr val="9FC5E8"/>
            </a:solidFill>
            <a:prstDash val="solid"/>
            <a:round/>
            <a:headEnd type="none" w="sm" len="sm"/>
            <a:tailEnd type="none" w="sm" len="sm"/>
          </a:ln>
        </p:spPr>
      </p:sp>
      <p:sp>
        <p:nvSpPr>
          <p:cNvPr id="617" name="Google Shape;617;p46"/>
          <p:cNvSpPr/>
          <p:nvPr/>
        </p:nvSpPr>
        <p:spPr>
          <a:xfrm>
            <a:off x="3158892" y="1323861"/>
            <a:ext cx="1029200" cy="769600"/>
          </a:xfrm>
          <a:custGeom>
            <a:avLst/>
            <a:gdLst/>
            <a:ahLst/>
            <a:cxnLst/>
            <a:rect l="l" t="t" r="r" b="b"/>
            <a:pathLst>
              <a:path w="120000" h="120000" extrusionOk="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3D85C6"/>
          </a:solidFill>
          <a:ln w="9525" cap="flat" cmpd="sng">
            <a:solidFill>
              <a:srgbClr val="9FC5E8"/>
            </a:solidFill>
            <a:prstDash val="solid"/>
            <a:round/>
            <a:headEnd type="none" w="sm" len="sm"/>
            <a:tailEnd type="none" w="sm" len="sm"/>
          </a:ln>
        </p:spPr>
      </p:sp>
      <p:sp>
        <p:nvSpPr>
          <p:cNvPr id="618" name="Google Shape;618;p46"/>
          <p:cNvSpPr/>
          <p:nvPr/>
        </p:nvSpPr>
        <p:spPr>
          <a:xfrm>
            <a:off x="5791655" y="1779691"/>
            <a:ext cx="1002400" cy="644800"/>
          </a:xfrm>
          <a:custGeom>
            <a:avLst/>
            <a:gdLst/>
            <a:ahLst/>
            <a:cxnLst/>
            <a:rect l="l" t="t" r="r" b="b"/>
            <a:pathLst>
              <a:path w="120000" h="120000" extrusionOk="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3D85C6"/>
          </a:solidFill>
          <a:ln w="9525" cap="flat" cmpd="sng">
            <a:solidFill>
              <a:srgbClr val="9FC5E8"/>
            </a:solidFill>
            <a:prstDash val="solid"/>
            <a:round/>
            <a:headEnd type="none" w="sm" len="sm"/>
            <a:tailEnd type="none" w="sm" len="sm"/>
          </a:ln>
        </p:spPr>
      </p:sp>
      <p:sp>
        <p:nvSpPr>
          <p:cNvPr id="619" name="Google Shape;619;p46"/>
          <p:cNvSpPr/>
          <p:nvPr/>
        </p:nvSpPr>
        <p:spPr>
          <a:xfrm>
            <a:off x="9830345" y="3313684"/>
            <a:ext cx="164800" cy="270000"/>
          </a:xfrm>
          <a:custGeom>
            <a:avLst/>
            <a:gdLst/>
            <a:ahLst/>
            <a:cxnLst/>
            <a:rect l="l" t="t" r="r" b="b"/>
            <a:pathLst>
              <a:path w="120000" h="120000" extrusionOk="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3D85C6"/>
          </a:solidFill>
          <a:ln w="9525" cap="flat" cmpd="sng">
            <a:solidFill>
              <a:srgbClr val="9FC5E8"/>
            </a:solidFill>
            <a:prstDash val="solid"/>
            <a:round/>
            <a:headEnd type="none" w="sm" len="sm"/>
            <a:tailEnd type="none" w="sm" len="sm"/>
          </a:ln>
        </p:spPr>
      </p:sp>
      <p:sp>
        <p:nvSpPr>
          <p:cNvPr id="620" name="Google Shape;620;p46"/>
          <p:cNvSpPr/>
          <p:nvPr/>
        </p:nvSpPr>
        <p:spPr>
          <a:xfrm>
            <a:off x="3891980" y="1515581"/>
            <a:ext cx="913600" cy="1523200"/>
          </a:xfrm>
          <a:custGeom>
            <a:avLst/>
            <a:gdLst/>
            <a:ahLst/>
            <a:cxnLst/>
            <a:rect l="l" t="t" r="r" b="b"/>
            <a:pathLst>
              <a:path w="120000" h="120000" extrusionOk="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3D85C6"/>
          </a:solidFill>
          <a:ln w="9525" cap="flat" cmpd="sng">
            <a:solidFill>
              <a:srgbClr val="9FC5E8"/>
            </a:solidFill>
            <a:prstDash val="solid"/>
            <a:round/>
            <a:headEnd type="none" w="sm" len="sm"/>
            <a:tailEnd type="none" w="sm" len="sm"/>
          </a:ln>
        </p:spPr>
      </p:sp>
      <p:sp>
        <p:nvSpPr>
          <p:cNvPr id="621" name="Google Shape;621;p46"/>
          <p:cNvSpPr/>
          <p:nvPr/>
        </p:nvSpPr>
        <p:spPr>
          <a:xfrm>
            <a:off x="8259672" y="5276063"/>
            <a:ext cx="1393200" cy="1094000"/>
          </a:xfrm>
          <a:custGeom>
            <a:avLst/>
            <a:gdLst/>
            <a:ahLst/>
            <a:cxnLst/>
            <a:rect l="l" t="t" r="r" b="b"/>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3D85C6"/>
          </a:solidFill>
          <a:ln w="9525" cap="flat" cmpd="sng">
            <a:solidFill>
              <a:srgbClr val="9FC5E8"/>
            </a:solidFill>
            <a:prstDash val="solid"/>
            <a:round/>
            <a:headEnd type="none" w="sm" len="sm"/>
            <a:tailEnd type="none" w="sm" len="sm"/>
          </a:ln>
        </p:spPr>
      </p:sp>
      <p:sp>
        <p:nvSpPr>
          <p:cNvPr id="622" name="Google Shape;622;p46"/>
          <p:cNvSpPr/>
          <p:nvPr/>
        </p:nvSpPr>
        <p:spPr>
          <a:xfrm>
            <a:off x="6902893" y="3479227"/>
            <a:ext cx="1026000" cy="906800"/>
          </a:xfrm>
          <a:custGeom>
            <a:avLst/>
            <a:gdLst/>
            <a:ahLst/>
            <a:cxnLst/>
            <a:rect l="l" t="t" r="r" b="b"/>
            <a:pathLst>
              <a:path w="120000" h="120000" extrusionOk="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3D85C6"/>
          </a:solidFill>
          <a:ln w="9525" cap="flat" cmpd="sng">
            <a:solidFill>
              <a:srgbClr val="9FC5E8"/>
            </a:solidFill>
            <a:prstDash val="solid"/>
            <a:round/>
            <a:headEnd type="none" w="sm" len="sm"/>
            <a:tailEnd type="none" w="sm" len="sm"/>
          </a:ln>
        </p:spPr>
      </p:sp>
      <p:sp>
        <p:nvSpPr>
          <p:cNvPr id="623" name="Google Shape;623;p46"/>
          <p:cNvSpPr/>
          <p:nvPr/>
        </p:nvSpPr>
        <p:spPr>
          <a:xfrm>
            <a:off x="7293615" y="2203201"/>
            <a:ext cx="805200" cy="883600"/>
          </a:xfrm>
          <a:custGeom>
            <a:avLst/>
            <a:gdLst/>
            <a:ahLst/>
            <a:cxnLst/>
            <a:rect l="l" t="t" r="r" b="b"/>
            <a:pathLst>
              <a:path w="120000" h="120000" extrusionOk="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2F82C9"/>
          </a:solidFill>
          <a:ln w="12700" cap="flat" cmpd="sng">
            <a:solidFill>
              <a:srgbClr val="FFFFFF"/>
            </a:solidFill>
            <a:prstDash val="solid"/>
            <a:round/>
            <a:headEnd type="none" w="sm" len="sm"/>
            <a:tailEnd type="none" w="sm" len="sm"/>
          </a:ln>
        </p:spPr>
      </p:sp>
      <p:sp>
        <p:nvSpPr>
          <p:cNvPr id="624" name="Google Shape;624;p46"/>
          <p:cNvSpPr/>
          <p:nvPr/>
        </p:nvSpPr>
        <p:spPr>
          <a:xfrm>
            <a:off x="8861296" y="4400781"/>
            <a:ext cx="780000" cy="607200"/>
          </a:xfrm>
          <a:custGeom>
            <a:avLst/>
            <a:gdLst/>
            <a:ahLst/>
            <a:cxnLst/>
            <a:rect l="l" t="t" r="r" b="b"/>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3D85C6"/>
          </a:solidFill>
          <a:ln w="9525" cap="flat" cmpd="sng">
            <a:solidFill>
              <a:srgbClr val="9FC5E8"/>
            </a:solidFill>
            <a:prstDash val="solid"/>
            <a:round/>
            <a:headEnd type="none" w="sm" len="sm"/>
            <a:tailEnd type="none" w="sm" len="sm"/>
          </a:ln>
        </p:spPr>
      </p:sp>
      <p:sp>
        <p:nvSpPr>
          <p:cNvPr id="625" name="Google Shape;625;p46"/>
          <p:cNvSpPr/>
          <p:nvPr/>
        </p:nvSpPr>
        <p:spPr>
          <a:xfrm>
            <a:off x="8475352" y="3031759"/>
            <a:ext cx="646400" cy="753600"/>
          </a:xfrm>
          <a:custGeom>
            <a:avLst/>
            <a:gdLst/>
            <a:ahLst/>
            <a:cxnLst/>
            <a:rect l="l" t="t" r="r" b="b"/>
            <a:pathLst>
              <a:path w="120000" h="120000" extrusionOk="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3D85C6"/>
          </a:solidFill>
          <a:ln w="9525" cap="flat" cmpd="sng">
            <a:solidFill>
              <a:srgbClr val="9FC5E8"/>
            </a:solidFill>
            <a:prstDash val="solid"/>
            <a:round/>
            <a:headEnd type="none" w="sm" len="sm"/>
            <a:tailEnd type="none" w="sm" len="sm"/>
          </a:ln>
        </p:spPr>
      </p:sp>
      <p:sp>
        <p:nvSpPr>
          <p:cNvPr id="626" name="Google Shape;626;p46"/>
          <p:cNvSpPr/>
          <p:nvPr/>
        </p:nvSpPr>
        <p:spPr>
          <a:xfrm>
            <a:off x="5134472" y="4276433"/>
            <a:ext cx="2138800" cy="2164400"/>
          </a:xfrm>
          <a:custGeom>
            <a:avLst/>
            <a:gdLst/>
            <a:ahLst/>
            <a:cxnLst/>
            <a:rect l="l" t="t" r="r" b="b"/>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3D85C6"/>
          </a:solidFill>
          <a:ln w="9525" cap="flat" cmpd="sng">
            <a:solidFill>
              <a:srgbClr val="9FC5E8"/>
            </a:solidFill>
            <a:prstDash val="solid"/>
            <a:round/>
            <a:headEnd type="none" w="sm" len="sm"/>
            <a:tailEnd type="none" w="sm" len="sm"/>
          </a:ln>
        </p:spPr>
      </p:sp>
      <p:sp>
        <p:nvSpPr>
          <p:cNvPr id="627" name="Google Shape;627;p46"/>
          <p:cNvSpPr/>
          <p:nvPr/>
        </p:nvSpPr>
        <p:spPr>
          <a:xfrm>
            <a:off x="10292760" y="2743679"/>
            <a:ext cx="122000" cy="153600"/>
          </a:xfrm>
          <a:custGeom>
            <a:avLst/>
            <a:gdLst/>
            <a:ahLst/>
            <a:cxnLst/>
            <a:rect l="l" t="t" r="r" b="b"/>
            <a:pathLst>
              <a:path w="120000" h="120000" extrusionOk="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3D85C6"/>
          </a:solidFill>
          <a:ln w="9525" cap="flat" cmpd="sng">
            <a:solidFill>
              <a:srgbClr val="9FC5E8"/>
            </a:solidFill>
            <a:prstDash val="solid"/>
            <a:round/>
            <a:headEnd type="none" w="sm" len="sm"/>
            <a:tailEnd type="none" w="sm" len="sm"/>
          </a:ln>
        </p:spPr>
      </p:sp>
      <p:sp>
        <p:nvSpPr>
          <p:cNvPr id="628" name="Google Shape;628;p46"/>
          <p:cNvSpPr/>
          <p:nvPr/>
        </p:nvSpPr>
        <p:spPr>
          <a:xfrm>
            <a:off x="10228237" y="1597432"/>
            <a:ext cx="565200" cy="918800"/>
          </a:xfrm>
          <a:custGeom>
            <a:avLst/>
            <a:gdLst/>
            <a:ahLst/>
            <a:cxnLst/>
            <a:rect l="l" t="t" r="r" b="b"/>
            <a:pathLst>
              <a:path w="120000" h="120000" extrusionOk="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3D85C6"/>
          </a:solidFill>
          <a:ln w="9525" cap="flat" cmpd="sng">
            <a:solidFill>
              <a:srgbClr val="9FC5E8"/>
            </a:solidFill>
            <a:prstDash val="solid"/>
            <a:round/>
            <a:headEnd type="none" w="sm" len="sm"/>
            <a:tailEnd type="none" w="sm" len="sm"/>
          </a:ln>
        </p:spPr>
      </p:sp>
      <p:sp>
        <p:nvSpPr>
          <p:cNvPr id="629" name="Google Shape;629;p46"/>
          <p:cNvSpPr/>
          <p:nvPr/>
        </p:nvSpPr>
        <p:spPr>
          <a:xfrm>
            <a:off x="2881577" y="1812171"/>
            <a:ext cx="1233200" cy="1054800"/>
          </a:xfrm>
          <a:custGeom>
            <a:avLst/>
            <a:gdLst/>
            <a:ahLst/>
            <a:cxnLst/>
            <a:rect l="l" t="t" r="r" b="b"/>
            <a:pathLst>
              <a:path w="120000" h="120000" extrusionOk="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3D85C6"/>
          </a:solidFill>
          <a:ln w="9525" cap="flat" cmpd="sng">
            <a:solidFill>
              <a:srgbClr val="9FC5E8"/>
            </a:solidFill>
            <a:prstDash val="solid"/>
            <a:round/>
            <a:headEnd type="none" w="sm" len="sm"/>
            <a:tailEnd type="none" w="sm" len="sm"/>
          </a:ln>
        </p:spPr>
      </p:sp>
      <p:sp>
        <p:nvSpPr>
          <p:cNvPr id="630" name="Google Shape;630;p46"/>
          <p:cNvSpPr/>
          <p:nvPr/>
        </p:nvSpPr>
        <p:spPr>
          <a:xfrm>
            <a:off x="3834032" y="3948201"/>
            <a:ext cx="1044800" cy="1250800"/>
          </a:xfrm>
          <a:custGeom>
            <a:avLst/>
            <a:gdLst/>
            <a:ahLst/>
            <a:cxnLst/>
            <a:rect l="l" t="t" r="r" b="b"/>
            <a:pathLst>
              <a:path w="120000" h="120000" extrusionOk="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3D85C6"/>
          </a:solidFill>
          <a:ln w="9525" cap="flat" cmpd="sng">
            <a:solidFill>
              <a:srgbClr val="9FC5E8"/>
            </a:solidFill>
            <a:prstDash val="solid"/>
            <a:round/>
            <a:headEnd type="none" w="sm" len="sm"/>
            <a:tailEnd type="none" w="sm" len="sm"/>
          </a:ln>
        </p:spPr>
      </p:sp>
      <p:sp>
        <p:nvSpPr>
          <p:cNvPr id="631" name="Google Shape;631;p46"/>
          <p:cNvSpPr/>
          <p:nvPr/>
        </p:nvSpPr>
        <p:spPr>
          <a:xfrm>
            <a:off x="5704425" y="2965225"/>
            <a:ext cx="1264800" cy="644800"/>
          </a:xfrm>
          <a:custGeom>
            <a:avLst/>
            <a:gdLst/>
            <a:ahLst/>
            <a:cxnLst/>
            <a:rect l="l" t="t" r="r" b="b"/>
            <a:pathLst>
              <a:path w="120000" h="120000" extrusionOk="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3D85C6"/>
          </a:solidFill>
          <a:ln w="9525" cap="flat" cmpd="sng">
            <a:solidFill>
              <a:srgbClr val="9FC5E8"/>
            </a:solidFill>
            <a:prstDash val="solid"/>
            <a:round/>
            <a:headEnd type="none" w="sm" len="sm"/>
            <a:tailEnd type="none" w="sm" len="sm"/>
          </a:ln>
        </p:spPr>
      </p:sp>
      <p:grpSp>
        <p:nvGrpSpPr>
          <p:cNvPr id="632" name="Google Shape;632;p46"/>
          <p:cNvGrpSpPr/>
          <p:nvPr/>
        </p:nvGrpSpPr>
        <p:grpSpPr>
          <a:xfrm>
            <a:off x="7619432" y="2070355"/>
            <a:ext cx="1160453" cy="1124168"/>
            <a:chOff x="20078700" y="4262825"/>
            <a:chExt cx="4624550" cy="4348250"/>
          </a:xfrm>
        </p:grpSpPr>
        <p:sp>
          <p:nvSpPr>
            <p:cNvPr id="633" name="Google Shape;633;p46"/>
            <p:cNvSpPr/>
            <p:nvPr/>
          </p:nvSpPr>
          <p:spPr>
            <a:xfrm>
              <a:off x="22359950" y="5401075"/>
              <a:ext cx="2343300" cy="3210000"/>
            </a:xfrm>
            <a:custGeom>
              <a:avLst/>
              <a:gdLst/>
              <a:ahLst/>
              <a:cxnLst/>
              <a:rect l="l" t="t" r="r" b="b"/>
              <a:pathLst>
                <a:path w="120000" h="120000" extrusionOk="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3D85C6"/>
            </a:solidFill>
            <a:ln w="9525" cap="flat" cmpd="sng">
              <a:solidFill>
                <a:srgbClr val="9FC5E8"/>
              </a:solidFill>
              <a:prstDash val="solid"/>
              <a:round/>
              <a:headEnd type="none" w="sm" len="sm"/>
              <a:tailEnd type="none" w="sm" len="sm"/>
            </a:ln>
          </p:spPr>
        </p:sp>
        <p:sp>
          <p:nvSpPr>
            <p:cNvPr id="634" name="Google Shape;634;p46"/>
            <p:cNvSpPr/>
            <p:nvPr/>
          </p:nvSpPr>
          <p:spPr>
            <a:xfrm>
              <a:off x="20078700" y="4262825"/>
              <a:ext cx="3495600" cy="1833600"/>
            </a:xfrm>
            <a:custGeom>
              <a:avLst/>
              <a:gdLst/>
              <a:ahLst/>
              <a:cxnLst/>
              <a:rect l="l" t="t" r="r" b="b"/>
              <a:pathLst>
                <a:path w="120000" h="120000" extrusionOk="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3D85C6"/>
            </a:solidFill>
            <a:ln w="9525" cap="flat" cmpd="sng">
              <a:solidFill>
                <a:srgbClr val="9FC5E8"/>
              </a:solidFill>
              <a:prstDash val="solid"/>
              <a:round/>
              <a:headEnd type="none" w="sm" len="sm"/>
              <a:tailEnd type="none" w="sm" len="sm"/>
            </a:ln>
          </p:spPr>
        </p:sp>
      </p:grpSp>
      <p:sp>
        <p:nvSpPr>
          <p:cNvPr id="635" name="Google Shape;635;p46"/>
          <p:cNvSpPr/>
          <p:nvPr/>
        </p:nvSpPr>
        <p:spPr>
          <a:xfrm>
            <a:off x="7888663" y="3692875"/>
            <a:ext cx="1100000" cy="584000"/>
          </a:xfrm>
          <a:custGeom>
            <a:avLst/>
            <a:gdLst/>
            <a:ahLst/>
            <a:cxnLst/>
            <a:rect l="l" t="t" r="r" b="b"/>
            <a:pathLst>
              <a:path w="120000" h="120000" extrusionOk="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3D85C6"/>
          </a:solidFill>
          <a:ln w="9525" cap="flat" cmpd="sng">
            <a:solidFill>
              <a:srgbClr val="9FC5E8"/>
            </a:solidFill>
            <a:prstDash val="solid"/>
            <a:round/>
            <a:headEnd type="none" w="sm" len="sm"/>
            <a:tailEnd type="none" w="sm" len="sm"/>
          </a:ln>
        </p:spPr>
      </p:sp>
      <p:sp>
        <p:nvSpPr>
          <p:cNvPr id="636" name="Google Shape;636;p46"/>
          <p:cNvSpPr/>
          <p:nvPr/>
        </p:nvSpPr>
        <p:spPr>
          <a:xfrm>
            <a:off x="7594724" y="4565749"/>
            <a:ext cx="540000" cy="981600"/>
          </a:xfrm>
          <a:custGeom>
            <a:avLst/>
            <a:gdLst/>
            <a:ahLst/>
            <a:cxnLst/>
            <a:rect l="l" t="t" r="r" b="b"/>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3D85C6"/>
          </a:solidFill>
          <a:ln w="9525" cap="flat" cmpd="sng">
            <a:solidFill>
              <a:srgbClr val="9FC5E8"/>
            </a:solidFill>
            <a:prstDash val="solid"/>
            <a:round/>
            <a:headEnd type="none" w="sm" len="sm"/>
            <a:tailEnd type="none" w="sm" len="sm"/>
          </a:ln>
        </p:spPr>
      </p:sp>
      <p:sp>
        <p:nvSpPr>
          <p:cNvPr id="637" name="Google Shape;637;p46"/>
          <p:cNvSpPr/>
          <p:nvPr/>
        </p:nvSpPr>
        <p:spPr>
          <a:xfrm>
            <a:off x="8703572" y="3971112"/>
            <a:ext cx="1306800" cy="614400"/>
          </a:xfrm>
          <a:custGeom>
            <a:avLst/>
            <a:gdLst/>
            <a:ahLst/>
            <a:cxnLst/>
            <a:rect l="l" t="t" r="r" b="b"/>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3D85C6"/>
          </a:solidFill>
          <a:ln w="9525" cap="flat" cmpd="sng">
            <a:solidFill>
              <a:srgbClr val="9FC5E8"/>
            </a:solidFill>
            <a:prstDash val="solid"/>
            <a:round/>
            <a:headEnd type="none" w="sm" len="sm"/>
            <a:tailEnd type="none" w="sm" len="sm"/>
          </a:ln>
        </p:spPr>
      </p:sp>
      <p:sp>
        <p:nvSpPr>
          <p:cNvPr id="638" name="Google Shape;638;p46"/>
          <p:cNvSpPr/>
          <p:nvPr/>
        </p:nvSpPr>
        <p:spPr>
          <a:xfrm>
            <a:off x="10056176" y="2757211"/>
            <a:ext cx="265200" cy="268400"/>
          </a:xfrm>
          <a:custGeom>
            <a:avLst/>
            <a:gdLst/>
            <a:ahLst/>
            <a:cxnLst/>
            <a:rect l="l" t="t" r="r" b="b"/>
            <a:pathLst>
              <a:path w="120000" h="120000" extrusionOk="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3D85C6"/>
          </a:solidFill>
          <a:ln w="9525" cap="flat" cmpd="sng">
            <a:solidFill>
              <a:srgbClr val="9FC5E8"/>
            </a:solidFill>
            <a:prstDash val="solid"/>
            <a:round/>
            <a:headEnd type="none" w="sm" len="sm"/>
            <a:tailEnd type="none" w="sm" len="sm"/>
          </a:ln>
        </p:spPr>
      </p:sp>
      <p:sp>
        <p:nvSpPr>
          <p:cNvPr id="639" name="Google Shape;639;p46"/>
          <p:cNvSpPr/>
          <p:nvPr/>
        </p:nvSpPr>
        <p:spPr>
          <a:xfrm>
            <a:off x="10144804" y="2102913"/>
            <a:ext cx="248000" cy="540000"/>
          </a:xfrm>
          <a:custGeom>
            <a:avLst/>
            <a:gdLst/>
            <a:ahLst/>
            <a:cxnLst/>
            <a:rect l="l" t="t" r="r" b="b"/>
            <a:pathLst>
              <a:path w="120000" h="120000" extrusionOk="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3D85C6"/>
          </a:solidFill>
          <a:ln w="9525" cap="flat" cmpd="sng">
            <a:solidFill>
              <a:srgbClr val="9FC5E8"/>
            </a:solidFill>
            <a:prstDash val="solid"/>
            <a:round/>
            <a:headEnd type="none" w="sm" len="sm"/>
            <a:tailEnd type="none" w="sm" len="sm"/>
          </a:ln>
        </p:spPr>
      </p:sp>
      <p:sp>
        <p:nvSpPr>
          <p:cNvPr id="640" name="Google Shape;640;p46"/>
          <p:cNvSpPr/>
          <p:nvPr/>
        </p:nvSpPr>
        <p:spPr>
          <a:xfrm>
            <a:off x="4122421" y="2963888"/>
            <a:ext cx="862400" cy="1108000"/>
          </a:xfrm>
          <a:custGeom>
            <a:avLst/>
            <a:gdLst/>
            <a:ahLst/>
            <a:cxnLst/>
            <a:rect l="l" t="t" r="r" b="b"/>
            <a:pathLst>
              <a:path w="120000" h="120000" extrusionOk="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3D85C6"/>
          </a:solidFill>
          <a:ln w="9525" cap="flat" cmpd="sng">
            <a:solidFill>
              <a:srgbClr val="9FC5E8"/>
            </a:solidFill>
            <a:prstDash val="solid"/>
            <a:round/>
            <a:headEnd type="none" w="sm" len="sm"/>
            <a:tailEnd type="none" w="sm" len="sm"/>
          </a:ln>
        </p:spPr>
      </p:sp>
      <p:sp>
        <p:nvSpPr>
          <p:cNvPr id="641" name="Google Shape;641;p46"/>
          <p:cNvSpPr/>
          <p:nvPr/>
        </p:nvSpPr>
        <p:spPr>
          <a:xfrm>
            <a:off x="4266561" y="1543352"/>
            <a:ext cx="1570000" cy="1022000"/>
          </a:xfrm>
          <a:custGeom>
            <a:avLst/>
            <a:gdLst/>
            <a:ahLst/>
            <a:cxnLst/>
            <a:rect l="l" t="t" r="r" b="b"/>
            <a:pathLst>
              <a:path w="120000" h="120000" extrusionOk="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3D85C6"/>
          </a:solidFill>
          <a:ln w="9525" cap="flat" cmpd="sng">
            <a:solidFill>
              <a:srgbClr val="9FC5E8"/>
            </a:solidFill>
            <a:prstDash val="solid"/>
            <a:round/>
            <a:headEnd type="none" w="sm" len="sm"/>
            <a:tailEnd type="none" w="sm" len="sm"/>
          </a:ln>
        </p:spPr>
      </p:sp>
      <p:sp>
        <p:nvSpPr>
          <p:cNvPr id="642" name="Google Shape;642;p46"/>
          <p:cNvSpPr/>
          <p:nvPr/>
        </p:nvSpPr>
        <p:spPr>
          <a:xfrm>
            <a:off x="5797029" y="4178511"/>
            <a:ext cx="1316800" cy="717600"/>
          </a:xfrm>
          <a:custGeom>
            <a:avLst/>
            <a:gdLst/>
            <a:ahLst/>
            <a:cxnLst/>
            <a:rect l="l" t="t" r="r" b="b"/>
            <a:pathLst>
              <a:path w="120000" h="120000" extrusionOk="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3D85C6"/>
          </a:solidFill>
          <a:ln w="9525" cap="flat" cmpd="sng">
            <a:solidFill>
              <a:srgbClr val="9FC5E8"/>
            </a:solidFill>
            <a:prstDash val="solid"/>
            <a:round/>
            <a:headEnd type="none" w="sm" len="sm"/>
            <a:tailEnd type="none" w="sm" len="sm"/>
          </a:ln>
        </p:spPr>
      </p:sp>
      <p:sp>
        <p:nvSpPr>
          <p:cNvPr id="643" name="Google Shape;643;p46"/>
          <p:cNvSpPr/>
          <p:nvPr/>
        </p:nvSpPr>
        <p:spPr>
          <a:xfrm>
            <a:off x="6706932" y="1743991"/>
            <a:ext cx="1019200" cy="1168400"/>
          </a:xfrm>
          <a:custGeom>
            <a:avLst/>
            <a:gdLst/>
            <a:ahLst/>
            <a:cxnLst/>
            <a:rect l="l" t="t" r="r" b="b"/>
            <a:pathLst>
              <a:path w="120000" h="120000" extrusionOk="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3D85C6"/>
          </a:solidFill>
          <a:ln w="9525" cap="flat" cmpd="sng">
            <a:solidFill>
              <a:srgbClr val="9FC5E8"/>
            </a:solidFill>
            <a:prstDash val="solid"/>
            <a:round/>
            <a:headEnd type="none" w="sm" len="sm"/>
            <a:tailEnd type="none" w="sm" len="sm"/>
          </a:ln>
        </p:spPr>
      </p:sp>
      <p:sp>
        <p:nvSpPr>
          <p:cNvPr id="644" name="Google Shape;644;p46"/>
          <p:cNvSpPr/>
          <p:nvPr/>
        </p:nvSpPr>
        <p:spPr>
          <a:xfrm>
            <a:off x="7185479" y="4995984"/>
            <a:ext cx="870000" cy="786000"/>
          </a:xfrm>
          <a:custGeom>
            <a:avLst/>
            <a:gdLst/>
            <a:ahLst/>
            <a:cxnLst/>
            <a:rect l="l" t="t" r="r" b="b"/>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3D85C6"/>
          </a:solidFill>
          <a:ln w="9525" cap="flat" cmpd="sng">
            <a:solidFill>
              <a:srgbClr val="9FC5E8"/>
            </a:solidFill>
            <a:prstDash val="solid"/>
            <a:round/>
            <a:headEnd type="none" w="sm" len="sm"/>
            <a:tailEnd type="none" w="sm" len="sm"/>
          </a:ln>
        </p:spPr>
      </p:sp>
      <p:sp>
        <p:nvSpPr>
          <p:cNvPr id="645" name="Google Shape;645;p46"/>
          <p:cNvSpPr/>
          <p:nvPr/>
        </p:nvSpPr>
        <p:spPr>
          <a:xfrm>
            <a:off x="7521839" y="3064996"/>
            <a:ext cx="618800" cy="1115200"/>
          </a:xfrm>
          <a:custGeom>
            <a:avLst/>
            <a:gdLst/>
            <a:ahLst/>
            <a:cxnLst/>
            <a:rect l="l" t="t" r="r" b="b"/>
            <a:pathLst>
              <a:path w="120000" h="120000" extrusionOk="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3D85C6"/>
          </a:solidFill>
          <a:ln w="9525" cap="flat" cmpd="sng">
            <a:solidFill>
              <a:srgbClr val="9FC5E8"/>
            </a:solidFill>
            <a:prstDash val="solid"/>
            <a:round/>
            <a:headEnd type="none" w="sm" len="sm"/>
            <a:tailEnd type="none" w="sm" len="sm"/>
          </a:ln>
        </p:spPr>
      </p:sp>
      <p:sp>
        <p:nvSpPr>
          <p:cNvPr id="646" name="Google Shape;646;p46"/>
          <p:cNvSpPr/>
          <p:nvPr/>
        </p:nvSpPr>
        <p:spPr>
          <a:xfrm>
            <a:off x="8879223" y="3298911"/>
            <a:ext cx="689200" cy="706800"/>
          </a:xfrm>
          <a:custGeom>
            <a:avLst/>
            <a:gdLst/>
            <a:ahLst/>
            <a:cxnLst/>
            <a:rect l="l" t="t" r="r" b="b"/>
            <a:pathLst>
              <a:path w="120000" h="120000" extrusionOk="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3D85C6"/>
          </a:solidFill>
          <a:ln w="9525" cap="flat" cmpd="sng">
            <a:solidFill>
              <a:srgbClr val="9FC5E8"/>
            </a:solidFill>
            <a:prstDash val="solid"/>
            <a:round/>
            <a:headEnd type="none" w="sm" len="sm"/>
            <a:tailEnd type="none" w="sm" len="sm"/>
          </a:ln>
        </p:spPr>
      </p:sp>
      <p:sp>
        <p:nvSpPr>
          <p:cNvPr id="647" name="Google Shape;647;p46"/>
          <p:cNvSpPr/>
          <p:nvPr/>
        </p:nvSpPr>
        <p:spPr>
          <a:xfrm>
            <a:off x="9867383" y="2989899"/>
            <a:ext cx="208400" cy="486400"/>
          </a:xfrm>
          <a:custGeom>
            <a:avLst/>
            <a:gdLst/>
            <a:ahLst/>
            <a:cxnLst/>
            <a:rect l="l" t="t" r="r" b="b"/>
            <a:pathLst>
              <a:path w="120000" h="120000" extrusionOk="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3D85C6"/>
          </a:solidFill>
          <a:ln w="9525" cap="flat" cmpd="sng">
            <a:solidFill>
              <a:srgbClr val="9FC5E8"/>
            </a:solidFill>
            <a:prstDash val="solid"/>
            <a:round/>
            <a:headEnd type="none" w="sm" len="sm"/>
            <a:tailEnd type="none" w="sm" len="sm"/>
          </a:ln>
        </p:spPr>
      </p:sp>
      <p:sp>
        <p:nvSpPr>
          <p:cNvPr id="648" name="Google Shape;648;p46"/>
          <p:cNvSpPr/>
          <p:nvPr/>
        </p:nvSpPr>
        <p:spPr>
          <a:xfrm>
            <a:off x="9944017" y="2169559"/>
            <a:ext cx="254400" cy="495600"/>
          </a:xfrm>
          <a:custGeom>
            <a:avLst/>
            <a:gdLst/>
            <a:ahLst/>
            <a:cxnLst/>
            <a:rect l="l" t="t" r="r" b="b"/>
            <a:pathLst>
              <a:path w="120000" h="120000" extrusionOk="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3D85C6"/>
          </a:solidFill>
          <a:ln w="9525" cap="flat" cmpd="sng">
            <a:solidFill>
              <a:srgbClr val="9FC5E8"/>
            </a:solidFill>
            <a:prstDash val="solid"/>
            <a:round/>
            <a:headEnd type="none" w="sm" len="sm"/>
            <a:tailEnd type="none" w="sm" len="sm"/>
          </a:ln>
        </p:spPr>
      </p:sp>
      <p:sp>
        <p:nvSpPr>
          <p:cNvPr id="649" name="Google Shape;649;p46"/>
          <p:cNvSpPr/>
          <p:nvPr/>
        </p:nvSpPr>
        <p:spPr>
          <a:xfrm>
            <a:off x="1607028" y="4425817"/>
            <a:ext cx="2440800" cy="2083600"/>
          </a:xfrm>
          <a:custGeom>
            <a:avLst/>
            <a:gdLst/>
            <a:ahLst/>
            <a:cxnLst/>
            <a:rect l="l" t="t" r="r" b="b"/>
            <a:pathLst>
              <a:path w="120000" h="120000" extrusionOk="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B6D7A8"/>
          </a:solidFill>
          <a:ln w="9525" cap="flat" cmpd="sng">
            <a:solidFill>
              <a:srgbClr val="4C1130"/>
            </a:solidFill>
            <a:prstDash val="solid"/>
            <a:round/>
            <a:headEnd type="none" w="sm" len="sm"/>
            <a:tailEnd type="none" w="sm" len="sm"/>
          </a:ln>
        </p:spPr>
      </p:sp>
      <p:sp>
        <p:nvSpPr>
          <p:cNvPr id="650" name="Google Shape;650;p46"/>
          <p:cNvSpPr/>
          <p:nvPr/>
        </p:nvSpPr>
        <p:spPr>
          <a:xfrm>
            <a:off x="4878765" y="3284139"/>
            <a:ext cx="1114400" cy="898800"/>
          </a:xfrm>
          <a:custGeom>
            <a:avLst/>
            <a:gdLst/>
            <a:ahLst/>
            <a:cxnLst/>
            <a:rect l="l" t="t" r="r" b="b"/>
            <a:pathLst>
              <a:path w="120000" h="120000" extrusionOk="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B6D7A8"/>
          </a:solidFill>
          <a:ln w="9525" cap="flat" cmpd="sng">
            <a:solidFill>
              <a:srgbClr val="4C1130"/>
            </a:solidFill>
            <a:prstDash val="solid"/>
            <a:round/>
            <a:headEnd type="none" w="sm" len="sm"/>
            <a:tailEnd type="none" w="sm" len="sm"/>
          </a:ln>
        </p:spPr>
      </p:sp>
      <p:sp>
        <p:nvSpPr>
          <p:cNvPr id="651" name="Google Shape;651;p46"/>
          <p:cNvSpPr/>
          <p:nvPr/>
        </p:nvSpPr>
        <p:spPr>
          <a:xfrm>
            <a:off x="8100161" y="4527584"/>
            <a:ext cx="585600" cy="986400"/>
          </a:xfrm>
          <a:custGeom>
            <a:avLst/>
            <a:gdLst/>
            <a:ahLst/>
            <a:cxnLst/>
            <a:rect l="l" t="t" r="r" b="b"/>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B6D7A8"/>
          </a:solidFill>
          <a:ln w="9525" cap="flat" cmpd="sng">
            <a:solidFill>
              <a:srgbClr val="4C1130"/>
            </a:solidFill>
            <a:prstDash val="solid"/>
            <a:round/>
            <a:headEnd type="none" w="sm" len="sm"/>
            <a:tailEnd type="none" w="sm" len="sm"/>
          </a:ln>
        </p:spPr>
      </p:sp>
      <p:sp>
        <p:nvSpPr>
          <p:cNvPr id="652" name="Google Shape;652;p46"/>
          <p:cNvSpPr/>
          <p:nvPr/>
        </p:nvSpPr>
        <p:spPr>
          <a:xfrm>
            <a:off x="9181523" y="2233983"/>
            <a:ext cx="1125600" cy="898800"/>
          </a:xfrm>
          <a:custGeom>
            <a:avLst/>
            <a:gdLst/>
            <a:ahLst/>
            <a:cxnLst/>
            <a:rect l="l" t="t" r="r" b="b"/>
            <a:pathLst>
              <a:path w="120000" h="120000" extrusionOk="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B6D7A8"/>
          </a:solidFill>
          <a:ln w="9525" cap="flat" cmpd="sng">
            <a:solidFill>
              <a:srgbClr val="4C1130"/>
            </a:solidFill>
            <a:prstDash val="solid"/>
            <a:round/>
            <a:headEnd type="none" w="sm" len="sm"/>
            <a:tailEnd type="none" w="sm" len="sm"/>
          </a:ln>
        </p:spPr>
      </p:sp>
      <p:sp>
        <p:nvSpPr>
          <p:cNvPr id="653" name="Google Shape;653;p46"/>
          <p:cNvSpPr/>
          <p:nvPr/>
        </p:nvSpPr>
        <p:spPr>
          <a:xfrm>
            <a:off x="2777520" y="2606936"/>
            <a:ext cx="1230800" cy="2162000"/>
          </a:xfrm>
          <a:custGeom>
            <a:avLst/>
            <a:gdLst/>
            <a:ahLst/>
            <a:cxnLst/>
            <a:rect l="l" t="t" r="r" b="b"/>
            <a:pathLst>
              <a:path w="120000" h="120000" extrusionOk="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B6D7A8"/>
          </a:solidFill>
          <a:ln w="9525" cap="flat" cmpd="sng">
            <a:solidFill>
              <a:srgbClr val="4C1130"/>
            </a:solidFill>
            <a:prstDash val="solid"/>
            <a:round/>
            <a:headEnd type="none" w="sm" len="sm"/>
            <a:tailEnd type="none" w="sm" len="sm"/>
          </a:ln>
        </p:spPr>
      </p:sp>
      <p:sp>
        <p:nvSpPr>
          <p:cNvPr id="654" name="Google Shape;654;p46"/>
          <p:cNvSpPr/>
          <p:nvPr/>
        </p:nvSpPr>
        <p:spPr>
          <a:xfrm>
            <a:off x="5735491" y="2377971"/>
            <a:ext cx="1078400" cy="734800"/>
          </a:xfrm>
          <a:custGeom>
            <a:avLst/>
            <a:gdLst/>
            <a:ahLst/>
            <a:cxnLst/>
            <a:rect l="l" t="t" r="r" b="b"/>
            <a:pathLst>
              <a:path w="120000" h="120000" extrusionOk="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B6D7A8"/>
          </a:solidFill>
          <a:ln w="9525" cap="flat" cmpd="sng">
            <a:solidFill>
              <a:srgbClr val="4C1130"/>
            </a:solidFill>
            <a:prstDash val="solid"/>
            <a:round/>
            <a:headEnd type="none" w="sm" len="sm"/>
            <a:tailEnd type="none" w="sm" len="sm"/>
          </a:ln>
        </p:spPr>
      </p:sp>
      <p:grpSp>
        <p:nvGrpSpPr>
          <p:cNvPr id="655" name="Google Shape;655;p46"/>
          <p:cNvGrpSpPr/>
          <p:nvPr/>
        </p:nvGrpSpPr>
        <p:grpSpPr>
          <a:xfrm>
            <a:off x="8771475" y="3478924"/>
            <a:ext cx="1209404" cy="690749"/>
            <a:chOff x="24669750" y="9711125"/>
            <a:chExt cx="4819625" cy="2671800"/>
          </a:xfrm>
        </p:grpSpPr>
        <p:sp>
          <p:nvSpPr>
            <p:cNvPr id="656" name="Google Shape;656;p46"/>
            <p:cNvSpPr/>
            <p:nvPr/>
          </p:nvSpPr>
          <p:spPr>
            <a:xfrm>
              <a:off x="29151275" y="10420750"/>
              <a:ext cx="338100" cy="776400"/>
            </a:xfrm>
            <a:custGeom>
              <a:avLst/>
              <a:gdLst/>
              <a:ahLst/>
              <a:cxnLst/>
              <a:rect l="l" t="t" r="r" b="b"/>
              <a:pathLst>
                <a:path w="120000" h="120000" extrusionOk="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B6D7A8"/>
            </a:solidFill>
            <a:ln w="9525" cap="flat" cmpd="sng">
              <a:solidFill>
                <a:srgbClr val="4C1130"/>
              </a:solidFill>
              <a:prstDash val="solid"/>
              <a:round/>
              <a:headEnd type="none" w="sm" len="sm"/>
              <a:tailEnd type="none" w="sm" len="sm"/>
            </a:ln>
          </p:spPr>
        </p:sp>
        <p:sp>
          <p:nvSpPr>
            <p:cNvPr id="657" name="Google Shape;657;p46"/>
            <p:cNvSpPr/>
            <p:nvPr/>
          </p:nvSpPr>
          <p:spPr>
            <a:xfrm>
              <a:off x="24669750" y="9711125"/>
              <a:ext cx="4710000" cy="2671800"/>
            </a:xfrm>
            <a:custGeom>
              <a:avLst/>
              <a:gdLst/>
              <a:ahLst/>
              <a:cxnLst/>
              <a:rect l="l" t="t" r="r" b="b"/>
              <a:pathLst>
                <a:path w="120000" h="120000" extrusionOk="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B6D7A8"/>
            </a:solidFill>
            <a:ln w="9525" cap="flat" cmpd="sng">
              <a:solidFill>
                <a:srgbClr val="4C1130"/>
              </a:solidFill>
              <a:prstDash val="solid"/>
              <a:round/>
              <a:headEnd type="none" w="sm" len="sm"/>
              <a:tailEnd type="none" w="sm" len="sm"/>
            </a:ln>
          </p:spPr>
        </p:sp>
      </p:grpSp>
      <p:grpSp>
        <p:nvGrpSpPr>
          <p:cNvPr id="658" name="Google Shape;658;p46"/>
          <p:cNvGrpSpPr/>
          <p:nvPr/>
        </p:nvGrpSpPr>
        <p:grpSpPr>
          <a:xfrm>
            <a:off x="9303286" y="3347185"/>
            <a:ext cx="693103" cy="339791"/>
            <a:chOff x="26789075" y="9201550"/>
            <a:chExt cx="2762100" cy="1314300"/>
          </a:xfrm>
        </p:grpSpPr>
        <p:sp>
          <p:nvSpPr>
            <p:cNvPr id="659" name="Google Shape;659;p46"/>
            <p:cNvSpPr/>
            <p:nvPr/>
          </p:nvSpPr>
          <p:spPr>
            <a:xfrm>
              <a:off x="26789075" y="9201550"/>
              <a:ext cx="2762100" cy="1314300"/>
            </a:xfrm>
            <a:custGeom>
              <a:avLst/>
              <a:gdLst/>
              <a:ahLst/>
              <a:cxnLst/>
              <a:rect l="l" t="t" r="r" b="b"/>
              <a:pathLst>
                <a:path w="120000" h="120000" extrusionOk="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B6D7A8"/>
            </a:solidFill>
            <a:ln w="9525" cap="flat" cmpd="sng">
              <a:solidFill>
                <a:srgbClr val="4C1130"/>
              </a:solidFill>
              <a:prstDash val="solid"/>
              <a:round/>
              <a:headEnd type="none" w="sm" len="sm"/>
              <a:tailEnd type="none" w="sm" len="sm"/>
            </a:ln>
          </p:spPr>
        </p:sp>
        <p:sp>
          <p:nvSpPr>
            <p:cNvPr id="660" name="Google Shape;660;p46"/>
            <p:cNvSpPr/>
            <p:nvPr/>
          </p:nvSpPr>
          <p:spPr>
            <a:xfrm>
              <a:off x="28251150" y="9887350"/>
              <a:ext cx="152400" cy="176100"/>
            </a:xfrm>
            <a:custGeom>
              <a:avLst/>
              <a:gdLst/>
              <a:ahLst/>
              <a:cxnLst/>
              <a:rect l="l" t="t" r="r" b="b"/>
              <a:pathLst>
                <a:path w="120000" h="120000" extrusionOk="0">
                  <a:moveTo>
                    <a:pt x="0" y="45409"/>
                  </a:moveTo>
                  <a:lnTo>
                    <a:pt x="75000" y="120000"/>
                  </a:lnTo>
                  <a:lnTo>
                    <a:pt x="120000" y="64869"/>
                  </a:lnTo>
                  <a:lnTo>
                    <a:pt x="97500" y="0"/>
                  </a:lnTo>
                  <a:lnTo>
                    <a:pt x="22500" y="9722"/>
                  </a:lnTo>
                  <a:close/>
                </a:path>
              </a:pathLst>
            </a:custGeom>
            <a:solidFill>
              <a:srgbClr val="B6D7A8"/>
            </a:solidFill>
            <a:ln w="9525" cap="flat" cmpd="sng">
              <a:solidFill>
                <a:srgbClr val="4C1130"/>
              </a:solidFill>
              <a:prstDash val="solid"/>
              <a:round/>
              <a:headEnd type="none" w="sm" len="sm"/>
              <a:tailEnd type="none" w="sm" len="sm"/>
            </a:ln>
          </p:spPr>
        </p:sp>
      </p:grpSp>
      <p:sp>
        <p:nvSpPr>
          <p:cNvPr id="661" name="Google Shape;661;p46"/>
          <p:cNvSpPr/>
          <p:nvPr/>
        </p:nvSpPr>
        <p:spPr>
          <a:xfrm>
            <a:off x="7766787" y="4122544"/>
            <a:ext cx="1302800" cy="464400"/>
          </a:xfrm>
          <a:custGeom>
            <a:avLst/>
            <a:gdLst/>
            <a:ahLst/>
            <a:cxnLst/>
            <a:rect l="l" t="t" r="r" b="b"/>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B6D7A8"/>
          </a:solidFill>
          <a:ln w="9525" cap="flat" cmpd="sng">
            <a:solidFill>
              <a:srgbClr val="4C1130"/>
            </a:solidFill>
            <a:prstDash val="solid"/>
            <a:round/>
            <a:headEnd type="none" w="sm" len="sm"/>
            <a:tailEnd type="none" w="sm" len="sm"/>
          </a:ln>
        </p:spPr>
      </p:sp>
      <p:sp>
        <p:nvSpPr>
          <p:cNvPr id="662" name="Google Shape;662;p46"/>
          <p:cNvSpPr/>
          <p:nvPr/>
        </p:nvSpPr>
        <p:spPr>
          <a:xfrm>
            <a:off x="2824451" y="5175299"/>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3" name="Google Shape;663;p46"/>
          <p:cNvSpPr/>
          <p:nvPr/>
        </p:nvSpPr>
        <p:spPr>
          <a:xfrm>
            <a:off x="6606357" y="2792148"/>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4" name="Google Shape;664;p46"/>
          <p:cNvSpPr/>
          <p:nvPr/>
        </p:nvSpPr>
        <p:spPr>
          <a:xfrm>
            <a:off x="8610707" y="418988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5" name="Google Shape;665;p46"/>
          <p:cNvSpPr/>
          <p:nvPr/>
        </p:nvSpPr>
        <p:spPr>
          <a:xfrm>
            <a:off x="9575879" y="3382343"/>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6" name="Google Shape;666;p46"/>
          <p:cNvSpPr/>
          <p:nvPr/>
        </p:nvSpPr>
        <p:spPr>
          <a:xfrm>
            <a:off x="9628271" y="3419884"/>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667" name="Google Shape;667;p46"/>
          <p:cNvCxnSpPr>
            <a:stCxn id="668" idx="4"/>
            <a:endCxn id="669" idx="1"/>
          </p:cNvCxnSpPr>
          <p:nvPr/>
        </p:nvCxnSpPr>
        <p:spPr>
          <a:xfrm>
            <a:off x="9881339" y="3568399"/>
            <a:ext cx="170400" cy="281200"/>
          </a:xfrm>
          <a:prstGeom prst="straightConnector1">
            <a:avLst/>
          </a:prstGeom>
          <a:noFill/>
          <a:ln w="19050" cap="flat" cmpd="sng">
            <a:solidFill>
              <a:srgbClr val="FFFFFF"/>
            </a:solidFill>
            <a:prstDash val="solid"/>
            <a:round/>
            <a:headEnd type="none" w="sm" len="sm"/>
            <a:tailEnd type="none" w="sm" len="sm"/>
          </a:ln>
        </p:spPr>
      </p:cxnSp>
      <p:sp>
        <p:nvSpPr>
          <p:cNvPr id="670" name="Google Shape;670;p46"/>
          <p:cNvSpPr/>
          <p:nvPr/>
        </p:nvSpPr>
        <p:spPr>
          <a:xfrm>
            <a:off x="9914701" y="28046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1" name="Google Shape;671;p46"/>
          <p:cNvSpPr/>
          <p:nvPr/>
        </p:nvSpPr>
        <p:spPr>
          <a:xfrm>
            <a:off x="3245363" y="41898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2" name="Google Shape;672;p46"/>
          <p:cNvSpPr/>
          <p:nvPr/>
        </p:nvSpPr>
        <p:spPr>
          <a:xfrm>
            <a:off x="5500108" y="350925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3" name="Google Shape;673;p46"/>
          <p:cNvSpPr/>
          <p:nvPr/>
        </p:nvSpPr>
        <p:spPr>
          <a:xfrm>
            <a:off x="8164976" y="4556893"/>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4" name="Google Shape;674;p46"/>
          <p:cNvSpPr/>
          <p:nvPr/>
        </p:nvSpPr>
        <p:spPr>
          <a:xfrm>
            <a:off x="9686012" y="3453967"/>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8" name="Google Shape;668;p46"/>
          <p:cNvSpPr/>
          <p:nvPr/>
        </p:nvSpPr>
        <p:spPr>
          <a:xfrm>
            <a:off x="9735739" y="3484999"/>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5" name="Google Shape;675;p46"/>
          <p:cNvSpPr/>
          <p:nvPr/>
        </p:nvSpPr>
        <p:spPr>
          <a:xfrm>
            <a:off x="9693905" y="376442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pic>
        <p:nvPicPr>
          <p:cNvPr id="676" name="Google Shape;676;p46"/>
          <p:cNvPicPr preferRelativeResize="0"/>
          <p:nvPr/>
        </p:nvPicPr>
        <p:blipFill>
          <a:blip r:embed="rId3">
            <a:alphaModFix/>
          </a:blip>
          <a:stretch>
            <a:fillRect/>
          </a:stretch>
        </p:blipFill>
        <p:spPr>
          <a:xfrm>
            <a:off x="7500016" y="2677536"/>
            <a:ext cx="693101" cy="693077"/>
          </a:xfrm>
          <a:prstGeom prst="rect">
            <a:avLst/>
          </a:prstGeom>
          <a:noFill/>
          <a:ln>
            <a:noFill/>
          </a:ln>
          <a:effectLst>
            <a:outerShdw blurRad="57150" dist="19050" dir="5400000" algn="bl" rotWithShape="0">
              <a:srgbClr val="000000">
                <a:alpha val="50000"/>
              </a:srgbClr>
            </a:outerShdw>
          </a:effectLst>
        </p:spPr>
      </p:pic>
      <p:cxnSp>
        <p:nvCxnSpPr>
          <p:cNvPr id="677" name="Google Shape;677;p46"/>
          <p:cNvCxnSpPr>
            <a:stCxn id="676" idx="1"/>
            <a:endCxn id="663" idx="4"/>
          </p:cNvCxnSpPr>
          <p:nvPr/>
        </p:nvCxnSpPr>
        <p:spPr>
          <a:xfrm rot="10800000">
            <a:off x="6779216" y="2891275"/>
            <a:ext cx="720800" cy="132800"/>
          </a:xfrm>
          <a:prstGeom prst="curvedConnector3">
            <a:avLst>
              <a:gd name="adj1" fmla="val 50004"/>
            </a:avLst>
          </a:prstGeom>
          <a:noFill/>
          <a:ln w="19050" cap="flat" cmpd="sng">
            <a:solidFill>
              <a:schemeClr val="dk2"/>
            </a:solidFill>
            <a:prstDash val="solid"/>
            <a:round/>
            <a:headEnd type="triangle" w="med" len="med"/>
            <a:tailEnd type="triangle" w="med" len="med"/>
          </a:ln>
        </p:spPr>
      </p:cxnSp>
      <p:cxnSp>
        <p:nvCxnSpPr>
          <p:cNvPr id="678" name="Google Shape;678;p46"/>
          <p:cNvCxnSpPr>
            <a:stCxn id="676" idx="1"/>
            <a:endCxn id="672" idx="4"/>
          </p:cNvCxnSpPr>
          <p:nvPr/>
        </p:nvCxnSpPr>
        <p:spPr>
          <a:xfrm flipH="1">
            <a:off x="5672816" y="3024075"/>
            <a:ext cx="1827200" cy="584400"/>
          </a:xfrm>
          <a:prstGeom prst="curvedConnector3">
            <a:avLst>
              <a:gd name="adj1" fmla="val 49997"/>
            </a:avLst>
          </a:prstGeom>
          <a:noFill/>
          <a:ln w="19050" cap="flat" cmpd="sng">
            <a:solidFill>
              <a:schemeClr val="dk2"/>
            </a:solidFill>
            <a:prstDash val="solid"/>
            <a:round/>
            <a:headEnd type="triangle" w="med" len="med"/>
            <a:tailEnd type="triangle" w="med" len="med"/>
          </a:ln>
        </p:spPr>
      </p:cxnSp>
      <p:cxnSp>
        <p:nvCxnSpPr>
          <p:cNvPr id="679" name="Google Shape;679;p46"/>
          <p:cNvCxnSpPr>
            <a:stCxn id="676" idx="2"/>
            <a:endCxn id="671" idx="4"/>
          </p:cNvCxnSpPr>
          <p:nvPr/>
        </p:nvCxnSpPr>
        <p:spPr>
          <a:xfrm rot="5400000">
            <a:off x="5173167" y="1615613"/>
            <a:ext cx="918400" cy="4428400"/>
          </a:xfrm>
          <a:prstGeom prst="curvedConnector2">
            <a:avLst/>
          </a:prstGeom>
          <a:noFill/>
          <a:ln w="19050" cap="flat" cmpd="sng">
            <a:solidFill>
              <a:schemeClr val="dk2"/>
            </a:solidFill>
            <a:prstDash val="solid"/>
            <a:round/>
            <a:headEnd type="triangle" w="med" len="med"/>
            <a:tailEnd type="triangle" w="med" len="med"/>
          </a:ln>
        </p:spPr>
      </p:cxnSp>
      <p:cxnSp>
        <p:nvCxnSpPr>
          <p:cNvPr id="680" name="Google Shape;680;p46"/>
          <p:cNvCxnSpPr>
            <a:stCxn id="676" idx="2"/>
            <a:endCxn id="662" idx="4"/>
          </p:cNvCxnSpPr>
          <p:nvPr/>
        </p:nvCxnSpPr>
        <p:spPr>
          <a:xfrm rot="5400000">
            <a:off x="4469967" y="1898013"/>
            <a:ext cx="1904000" cy="4849200"/>
          </a:xfrm>
          <a:prstGeom prst="curvedConnector2">
            <a:avLst/>
          </a:prstGeom>
          <a:noFill/>
          <a:ln w="19050" cap="flat" cmpd="sng">
            <a:solidFill>
              <a:schemeClr val="dk2"/>
            </a:solidFill>
            <a:prstDash val="solid"/>
            <a:round/>
            <a:headEnd type="triangle" w="med" len="med"/>
            <a:tailEnd type="triangle" w="med" len="med"/>
          </a:ln>
        </p:spPr>
      </p:cxnSp>
      <p:cxnSp>
        <p:nvCxnSpPr>
          <p:cNvPr id="681" name="Google Shape;681;p46"/>
          <p:cNvCxnSpPr>
            <a:stCxn id="676" idx="2"/>
            <a:endCxn id="673" idx="2"/>
          </p:cNvCxnSpPr>
          <p:nvPr/>
        </p:nvCxnSpPr>
        <p:spPr>
          <a:xfrm rot="-5400000" flipH="1">
            <a:off x="7362967" y="3854213"/>
            <a:ext cx="1285600" cy="318400"/>
          </a:xfrm>
          <a:prstGeom prst="curvedConnector2">
            <a:avLst/>
          </a:prstGeom>
          <a:noFill/>
          <a:ln w="19050" cap="flat" cmpd="sng">
            <a:solidFill>
              <a:schemeClr val="dk2"/>
            </a:solidFill>
            <a:prstDash val="solid"/>
            <a:round/>
            <a:headEnd type="triangle" w="med" len="med"/>
            <a:tailEnd type="triangle" w="med" len="med"/>
          </a:ln>
        </p:spPr>
      </p:cxnSp>
      <p:cxnSp>
        <p:nvCxnSpPr>
          <p:cNvPr id="682" name="Google Shape;682;p46"/>
          <p:cNvCxnSpPr>
            <a:stCxn id="676" idx="2"/>
            <a:endCxn id="664" idx="2"/>
          </p:cNvCxnSpPr>
          <p:nvPr/>
        </p:nvCxnSpPr>
        <p:spPr>
          <a:xfrm rot="-5400000" flipH="1">
            <a:off x="7769367" y="3447813"/>
            <a:ext cx="918400" cy="764000"/>
          </a:xfrm>
          <a:prstGeom prst="curvedConnector2">
            <a:avLst/>
          </a:prstGeom>
          <a:noFill/>
          <a:ln w="19050" cap="flat" cmpd="sng">
            <a:solidFill>
              <a:schemeClr val="dk2"/>
            </a:solidFill>
            <a:prstDash val="solid"/>
            <a:round/>
            <a:headEnd type="triangle" w="med" len="med"/>
            <a:tailEnd type="triangle" w="med" len="med"/>
          </a:ln>
        </p:spPr>
      </p:cxnSp>
      <p:cxnSp>
        <p:nvCxnSpPr>
          <p:cNvPr id="683" name="Google Shape;683;p46"/>
          <p:cNvCxnSpPr>
            <a:stCxn id="676" idx="0"/>
            <a:endCxn id="670" idx="1"/>
          </p:cNvCxnSpPr>
          <p:nvPr/>
        </p:nvCxnSpPr>
        <p:spPr>
          <a:xfrm rot="-5400000" flipH="1">
            <a:off x="8860167" y="1663936"/>
            <a:ext cx="127200" cy="2154400"/>
          </a:xfrm>
          <a:prstGeom prst="curvedConnector3">
            <a:avLst>
              <a:gd name="adj1" fmla="val -249607"/>
            </a:avLst>
          </a:prstGeom>
          <a:noFill/>
          <a:ln w="19050" cap="flat" cmpd="sng">
            <a:solidFill>
              <a:schemeClr val="dk2"/>
            </a:solidFill>
            <a:prstDash val="solid"/>
            <a:round/>
            <a:headEnd type="triangle" w="med" len="med"/>
            <a:tailEnd type="triangle" w="med" len="med"/>
          </a:ln>
        </p:spPr>
      </p:cxnSp>
      <p:cxnSp>
        <p:nvCxnSpPr>
          <p:cNvPr id="684" name="Google Shape;684;p46"/>
          <p:cNvCxnSpPr>
            <a:endCxn id="665" idx="1"/>
          </p:cNvCxnSpPr>
          <p:nvPr/>
        </p:nvCxnSpPr>
        <p:spPr>
          <a:xfrm>
            <a:off x="8049879" y="2880343"/>
            <a:ext cx="1598800" cy="502000"/>
          </a:xfrm>
          <a:prstGeom prst="curvedConnector2">
            <a:avLst/>
          </a:prstGeom>
          <a:noFill/>
          <a:ln w="19050" cap="flat" cmpd="sng">
            <a:solidFill>
              <a:schemeClr val="dk2"/>
            </a:solidFill>
            <a:prstDash val="solid"/>
            <a:round/>
            <a:headEnd type="triangle" w="med" len="med"/>
            <a:tailEnd type="triangle" w="med" len="med"/>
          </a:ln>
        </p:spPr>
      </p:cxnSp>
      <p:cxnSp>
        <p:nvCxnSpPr>
          <p:cNvPr id="685" name="Google Shape;685;p46"/>
          <p:cNvCxnSpPr>
            <a:stCxn id="676" idx="3"/>
            <a:endCxn id="666" idx="2"/>
          </p:cNvCxnSpPr>
          <p:nvPr/>
        </p:nvCxnSpPr>
        <p:spPr>
          <a:xfrm>
            <a:off x="8193117" y="3024075"/>
            <a:ext cx="1435200" cy="479200"/>
          </a:xfrm>
          <a:prstGeom prst="curvedConnector3">
            <a:avLst>
              <a:gd name="adj1" fmla="val 49998"/>
            </a:avLst>
          </a:prstGeom>
          <a:noFill/>
          <a:ln w="19050" cap="flat" cmpd="sng">
            <a:solidFill>
              <a:schemeClr val="dk2"/>
            </a:solidFill>
            <a:prstDash val="solid"/>
            <a:round/>
            <a:headEnd type="triangle" w="med" len="med"/>
            <a:tailEnd type="none" w="med" len="med"/>
          </a:ln>
        </p:spPr>
      </p:cxnSp>
      <p:cxnSp>
        <p:nvCxnSpPr>
          <p:cNvPr id="686" name="Google Shape;686;p46"/>
          <p:cNvCxnSpPr>
            <a:stCxn id="676" idx="3"/>
            <a:endCxn id="674" idx="2"/>
          </p:cNvCxnSpPr>
          <p:nvPr/>
        </p:nvCxnSpPr>
        <p:spPr>
          <a:xfrm>
            <a:off x="8193117" y="3024075"/>
            <a:ext cx="1492800" cy="513200"/>
          </a:xfrm>
          <a:prstGeom prst="curvedConnector3">
            <a:avLst>
              <a:gd name="adj1" fmla="val 50003"/>
            </a:avLst>
          </a:prstGeom>
          <a:noFill/>
          <a:ln w="19050" cap="flat" cmpd="sng">
            <a:solidFill>
              <a:schemeClr val="dk2"/>
            </a:solidFill>
            <a:prstDash val="solid"/>
            <a:round/>
            <a:headEnd type="triangle" w="med" len="med"/>
            <a:tailEnd type="none" w="med" len="med"/>
          </a:ln>
        </p:spPr>
      </p:cxnSp>
      <p:cxnSp>
        <p:nvCxnSpPr>
          <p:cNvPr id="687" name="Google Shape;687;p46"/>
          <p:cNvCxnSpPr>
            <a:stCxn id="676" idx="2"/>
            <a:endCxn id="675" idx="2"/>
          </p:cNvCxnSpPr>
          <p:nvPr/>
        </p:nvCxnSpPr>
        <p:spPr>
          <a:xfrm rot="-5400000" flipH="1">
            <a:off x="8523567" y="2693613"/>
            <a:ext cx="493200" cy="1847200"/>
          </a:xfrm>
          <a:prstGeom prst="curvedConnector2">
            <a:avLst/>
          </a:prstGeom>
          <a:noFill/>
          <a:ln w="19050" cap="flat" cmpd="sng">
            <a:solidFill>
              <a:schemeClr val="dk2"/>
            </a:solidFill>
            <a:prstDash val="solid"/>
            <a:round/>
            <a:headEnd type="triangle" w="med" len="med"/>
            <a:tailEnd type="triangle" w="med" len="med"/>
          </a:ln>
        </p:spPr>
      </p:cxnSp>
      <p:cxnSp>
        <p:nvCxnSpPr>
          <p:cNvPr id="688" name="Google Shape;688;p46"/>
          <p:cNvCxnSpPr>
            <a:stCxn id="676" idx="3"/>
            <a:endCxn id="668" idx="2"/>
          </p:cNvCxnSpPr>
          <p:nvPr/>
        </p:nvCxnSpPr>
        <p:spPr>
          <a:xfrm>
            <a:off x="8193117" y="3024075"/>
            <a:ext cx="1542800" cy="544400"/>
          </a:xfrm>
          <a:prstGeom prst="curvedConnector3">
            <a:avLst>
              <a:gd name="adj1" fmla="val 49994"/>
            </a:avLst>
          </a:prstGeom>
          <a:noFill/>
          <a:ln w="19050" cap="flat" cmpd="sng">
            <a:solidFill>
              <a:schemeClr val="dk2"/>
            </a:solidFill>
            <a:prstDash val="solid"/>
            <a:round/>
            <a:headEnd type="triangle" w="med" len="med"/>
            <a:tailEnd type="triangle" w="med" len="med"/>
          </a:ln>
        </p:spPr>
      </p:cxnSp>
    </p:spTree>
    <p:extLst>
      <p:ext uri="{BB962C8B-B14F-4D97-AF65-F5344CB8AC3E}">
        <p14:creationId xmlns:p14="http://schemas.microsoft.com/office/powerpoint/2010/main" val="1740888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47"/>
          <p:cNvSpPr/>
          <p:nvPr/>
        </p:nvSpPr>
        <p:spPr>
          <a:xfrm>
            <a:off x="987176" y="1299079"/>
            <a:ext cx="9660096" cy="4962096"/>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94" name="Google Shape;694;p47"/>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sz="3200"/>
              <a:t>Hey, we’re going to have an EOSDIS “Data Lake”!</a:t>
            </a:r>
            <a:endParaRPr sz="3200"/>
          </a:p>
        </p:txBody>
      </p:sp>
      <p:pic>
        <p:nvPicPr>
          <p:cNvPr id="695" name="Google Shape;695;p47"/>
          <p:cNvPicPr preferRelativeResize="0"/>
          <p:nvPr/>
        </p:nvPicPr>
        <p:blipFill>
          <a:blip r:embed="rId3">
            <a:alphaModFix/>
          </a:blip>
          <a:stretch>
            <a:fillRect/>
          </a:stretch>
        </p:blipFill>
        <p:spPr>
          <a:xfrm>
            <a:off x="5364983" y="2215203"/>
            <a:ext cx="693101" cy="693077"/>
          </a:xfrm>
          <a:prstGeom prst="rect">
            <a:avLst/>
          </a:prstGeom>
          <a:noFill/>
          <a:ln>
            <a:noFill/>
          </a:ln>
          <a:effectLst>
            <a:outerShdw blurRad="57150" dist="19050" dir="5400000" algn="bl" rotWithShape="0">
              <a:srgbClr val="000000">
                <a:alpha val="50000"/>
              </a:srgbClr>
            </a:outerShdw>
          </a:effectLst>
        </p:spPr>
      </p:pic>
      <p:cxnSp>
        <p:nvCxnSpPr>
          <p:cNvPr id="696" name="Google Shape;696;p47"/>
          <p:cNvCxnSpPr>
            <a:stCxn id="697" idx="0"/>
            <a:endCxn id="695" idx="2"/>
          </p:cNvCxnSpPr>
          <p:nvPr/>
        </p:nvCxnSpPr>
        <p:spPr>
          <a:xfrm rot="-5400000">
            <a:off x="3513733" y="2209603"/>
            <a:ext cx="1499200" cy="2896400"/>
          </a:xfrm>
          <a:prstGeom prst="curvedConnector3">
            <a:avLst>
              <a:gd name="adj1" fmla="val 49997"/>
            </a:avLst>
          </a:prstGeom>
          <a:noFill/>
          <a:ln w="9525" cap="flat" cmpd="sng">
            <a:solidFill>
              <a:schemeClr val="dk2"/>
            </a:solidFill>
            <a:prstDash val="solid"/>
            <a:round/>
            <a:headEnd type="none" w="med" len="med"/>
            <a:tailEnd type="triangle" w="med" len="med"/>
          </a:ln>
        </p:spPr>
      </p:cxnSp>
      <p:pic>
        <p:nvPicPr>
          <p:cNvPr id="697" name="Google Shape;697;p47"/>
          <p:cNvPicPr preferRelativeResize="0"/>
          <p:nvPr/>
        </p:nvPicPr>
        <p:blipFill rotWithShape="1">
          <a:blip r:embed="rId4">
            <a:alphaModFix/>
          </a:blip>
          <a:srcRect l="19981" t="20211" r="17635" b="20929"/>
          <a:stretch/>
        </p:blipFill>
        <p:spPr>
          <a:xfrm>
            <a:off x="2531233" y="4407404"/>
            <a:ext cx="567800" cy="535761"/>
          </a:xfrm>
          <a:prstGeom prst="rect">
            <a:avLst/>
          </a:prstGeom>
          <a:noFill/>
          <a:ln>
            <a:noFill/>
          </a:ln>
        </p:spPr>
      </p:pic>
      <p:pic>
        <p:nvPicPr>
          <p:cNvPr id="698" name="Google Shape;698;p47"/>
          <p:cNvPicPr preferRelativeResize="0"/>
          <p:nvPr/>
        </p:nvPicPr>
        <p:blipFill rotWithShape="1">
          <a:blip r:embed="rId4">
            <a:alphaModFix/>
          </a:blip>
          <a:srcRect l="19981" t="20211" r="17635" b="20929"/>
          <a:stretch/>
        </p:blipFill>
        <p:spPr>
          <a:xfrm>
            <a:off x="3049181" y="4407404"/>
            <a:ext cx="567800" cy="535761"/>
          </a:xfrm>
          <a:prstGeom prst="rect">
            <a:avLst/>
          </a:prstGeom>
          <a:noFill/>
          <a:ln>
            <a:noFill/>
          </a:ln>
        </p:spPr>
      </p:pic>
      <p:pic>
        <p:nvPicPr>
          <p:cNvPr id="699" name="Google Shape;699;p47"/>
          <p:cNvPicPr preferRelativeResize="0"/>
          <p:nvPr/>
        </p:nvPicPr>
        <p:blipFill rotWithShape="1">
          <a:blip r:embed="rId4">
            <a:alphaModFix/>
          </a:blip>
          <a:srcRect l="19981" t="20211" r="17635" b="20929"/>
          <a:stretch/>
        </p:blipFill>
        <p:spPr>
          <a:xfrm>
            <a:off x="3567131" y="4407404"/>
            <a:ext cx="567800" cy="535761"/>
          </a:xfrm>
          <a:prstGeom prst="rect">
            <a:avLst/>
          </a:prstGeom>
          <a:noFill/>
          <a:ln>
            <a:noFill/>
          </a:ln>
        </p:spPr>
      </p:pic>
      <p:pic>
        <p:nvPicPr>
          <p:cNvPr id="700" name="Google Shape;700;p47"/>
          <p:cNvPicPr preferRelativeResize="0"/>
          <p:nvPr/>
        </p:nvPicPr>
        <p:blipFill rotWithShape="1">
          <a:blip r:embed="rId4">
            <a:alphaModFix/>
          </a:blip>
          <a:srcRect l="19981" t="20211" r="17635" b="20929"/>
          <a:stretch/>
        </p:blipFill>
        <p:spPr>
          <a:xfrm>
            <a:off x="4085079" y="4407404"/>
            <a:ext cx="567800" cy="535761"/>
          </a:xfrm>
          <a:prstGeom prst="rect">
            <a:avLst/>
          </a:prstGeom>
          <a:noFill/>
          <a:ln>
            <a:noFill/>
          </a:ln>
        </p:spPr>
      </p:pic>
      <p:pic>
        <p:nvPicPr>
          <p:cNvPr id="701" name="Google Shape;701;p47"/>
          <p:cNvPicPr preferRelativeResize="0"/>
          <p:nvPr/>
        </p:nvPicPr>
        <p:blipFill rotWithShape="1">
          <a:blip r:embed="rId4">
            <a:alphaModFix/>
          </a:blip>
          <a:srcRect l="19981" t="20211" r="17635" b="20929"/>
          <a:stretch/>
        </p:blipFill>
        <p:spPr>
          <a:xfrm>
            <a:off x="4603028" y="4407404"/>
            <a:ext cx="567800" cy="535761"/>
          </a:xfrm>
          <a:prstGeom prst="rect">
            <a:avLst/>
          </a:prstGeom>
          <a:noFill/>
          <a:ln>
            <a:noFill/>
          </a:ln>
        </p:spPr>
      </p:pic>
      <p:pic>
        <p:nvPicPr>
          <p:cNvPr id="702" name="Google Shape;702;p47"/>
          <p:cNvPicPr preferRelativeResize="0"/>
          <p:nvPr/>
        </p:nvPicPr>
        <p:blipFill rotWithShape="1">
          <a:blip r:embed="rId4">
            <a:alphaModFix/>
          </a:blip>
          <a:srcRect l="19981" t="20211" r="17635" b="20929"/>
          <a:stretch/>
        </p:blipFill>
        <p:spPr>
          <a:xfrm>
            <a:off x="5120976" y="4407404"/>
            <a:ext cx="567800" cy="535761"/>
          </a:xfrm>
          <a:prstGeom prst="rect">
            <a:avLst/>
          </a:prstGeom>
          <a:noFill/>
          <a:ln>
            <a:noFill/>
          </a:ln>
        </p:spPr>
      </p:pic>
      <p:pic>
        <p:nvPicPr>
          <p:cNvPr id="703" name="Google Shape;703;p47"/>
          <p:cNvPicPr preferRelativeResize="0"/>
          <p:nvPr/>
        </p:nvPicPr>
        <p:blipFill rotWithShape="1">
          <a:blip r:embed="rId4">
            <a:alphaModFix/>
          </a:blip>
          <a:srcRect l="19981" t="20211" r="17635" b="20929"/>
          <a:stretch/>
        </p:blipFill>
        <p:spPr>
          <a:xfrm>
            <a:off x="5638924" y="4407404"/>
            <a:ext cx="567800" cy="535761"/>
          </a:xfrm>
          <a:prstGeom prst="rect">
            <a:avLst/>
          </a:prstGeom>
          <a:noFill/>
          <a:ln>
            <a:noFill/>
          </a:ln>
        </p:spPr>
      </p:pic>
      <p:pic>
        <p:nvPicPr>
          <p:cNvPr id="704" name="Google Shape;704;p47"/>
          <p:cNvPicPr preferRelativeResize="0"/>
          <p:nvPr/>
        </p:nvPicPr>
        <p:blipFill rotWithShape="1">
          <a:blip r:embed="rId4">
            <a:alphaModFix/>
          </a:blip>
          <a:srcRect l="19981" t="20211" r="17635" b="20929"/>
          <a:stretch/>
        </p:blipFill>
        <p:spPr>
          <a:xfrm>
            <a:off x="6156873" y="4407404"/>
            <a:ext cx="567800" cy="535761"/>
          </a:xfrm>
          <a:prstGeom prst="rect">
            <a:avLst/>
          </a:prstGeom>
          <a:noFill/>
          <a:ln>
            <a:noFill/>
          </a:ln>
        </p:spPr>
      </p:pic>
      <p:pic>
        <p:nvPicPr>
          <p:cNvPr id="705" name="Google Shape;705;p47"/>
          <p:cNvPicPr preferRelativeResize="0"/>
          <p:nvPr/>
        </p:nvPicPr>
        <p:blipFill rotWithShape="1">
          <a:blip r:embed="rId4">
            <a:alphaModFix/>
          </a:blip>
          <a:srcRect l="19981" t="20211" r="17635" b="20929"/>
          <a:stretch/>
        </p:blipFill>
        <p:spPr>
          <a:xfrm>
            <a:off x="6674821" y="4407404"/>
            <a:ext cx="567800" cy="535761"/>
          </a:xfrm>
          <a:prstGeom prst="rect">
            <a:avLst/>
          </a:prstGeom>
          <a:noFill/>
          <a:ln>
            <a:noFill/>
          </a:ln>
        </p:spPr>
      </p:pic>
      <p:pic>
        <p:nvPicPr>
          <p:cNvPr id="706" name="Google Shape;706;p47"/>
          <p:cNvPicPr preferRelativeResize="0"/>
          <p:nvPr/>
        </p:nvPicPr>
        <p:blipFill rotWithShape="1">
          <a:blip r:embed="rId4">
            <a:alphaModFix/>
          </a:blip>
          <a:srcRect l="19981" t="20211" r="17635" b="20929"/>
          <a:stretch/>
        </p:blipFill>
        <p:spPr>
          <a:xfrm>
            <a:off x="7192769" y="4407404"/>
            <a:ext cx="567800" cy="535761"/>
          </a:xfrm>
          <a:prstGeom prst="rect">
            <a:avLst/>
          </a:prstGeom>
          <a:noFill/>
          <a:ln>
            <a:noFill/>
          </a:ln>
        </p:spPr>
      </p:pic>
      <p:pic>
        <p:nvPicPr>
          <p:cNvPr id="707" name="Google Shape;707;p47"/>
          <p:cNvPicPr preferRelativeResize="0"/>
          <p:nvPr/>
        </p:nvPicPr>
        <p:blipFill rotWithShape="1">
          <a:blip r:embed="rId4">
            <a:alphaModFix/>
          </a:blip>
          <a:srcRect l="19981" t="20211" r="17635" b="20929"/>
          <a:stretch/>
        </p:blipFill>
        <p:spPr>
          <a:xfrm>
            <a:off x="7710719" y="4407404"/>
            <a:ext cx="567800" cy="535761"/>
          </a:xfrm>
          <a:prstGeom prst="rect">
            <a:avLst/>
          </a:prstGeom>
          <a:noFill/>
          <a:ln>
            <a:noFill/>
          </a:ln>
        </p:spPr>
      </p:pic>
      <p:pic>
        <p:nvPicPr>
          <p:cNvPr id="708" name="Google Shape;708;p47"/>
          <p:cNvPicPr preferRelativeResize="0"/>
          <p:nvPr/>
        </p:nvPicPr>
        <p:blipFill rotWithShape="1">
          <a:blip r:embed="rId4">
            <a:alphaModFix/>
          </a:blip>
          <a:srcRect l="19981" t="20211" r="17635" b="20929"/>
          <a:stretch/>
        </p:blipFill>
        <p:spPr>
          <a:xfrm>
            <a:off x="8228667" y="4407404"/>
            <a:ext cx="567800" cy="535761"/>
          </a:xfrm>
          <a:prstGeom prst="rect">
            <a:avLst/>
          </a:prstGeom>
          <a:noFill/>
          <a:ln>
            <a:noFill/>
          </a:ln>
        </p:spPr>
      </p:pic>
      <p:cxnSp>
        <p:nvCxnSpPr>
          <p:cNvPr id="709" name="Google Shape;709;p47"/>
          <p:cNvCxnSpPr>
            <a:stCxn id="698" idx="0"/>
            <a:endCxn id="695" idx="2"/>
          </p:cNvCxnSpPr>
          <p:nvPr/>
        </p:nvCxnSpPr>
        <p:spPr>
          <a:xfrm rot="-5400000">
            <a:off x="3772683" y="2468603"/>
            <a:ext cx="1499200" cy="2378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0" name="Google Shape;710;p47"/>
          <p:cNvCxnSpPr>
            <a:stCxn id="699" idx="0"/>
            <a:endCxn id="695" idx="2"/>
          </p:cNvCxnSpPr>
          <p:nvPr/>
        </p:nvCxnSpPr>
        <p:spPr>
          <a:xfrm rot="-5400000">
            <a:off x="4031631" y="2727603"/>
            <a:ext cx="1499200" cy="1860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1" name="Google Shape;711;p47"/>
          <p:cNvCxnSpPr>
            <a:stCxn id="700" idx="0"/>
            <a:endCxn id="695" idx="2"/>
          </p:cNvCxnSpPr>
          <p:nvPr/>
        </p:nvCxnSpPr>
        <p:spPr>
          <a:xfrm rot="-5400000">
            <a:off x="4290579" y="2986603"/>
            <a:ext cx="1499200" cy="1342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2" name="Google Shape;712;p47"/>
          <p:cNvCxnSpPr>
            <a:stCxn id="701" idx="0"/>
            <a:endCxn id="695" idx="2"/>
          </p:cNvCxnSpPr>
          <p:nvPr/>
        </p:nvCxnSpPr>
        <p:spPr>
          <a:xfrm rot="-5400000">
            <a:off x="4549728" y="3245403"/>
            <a:ext cx="1499200" cy="824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3" name="Google Shape;713;p47"/>
          <p:cNvCxnSpPr>
            <a:stCxn id="702" idx="0"/>
            <a:endCxn id="695" idx="2"/>
          </p:cNvCxnSpPr>
          <p:nvPr/>
        </p:nvCxnSpPr>
        <p:spPr>
          <a:xfrm rot="-5400000">
            <a:off x="4808676" y="3504403"/>
            <a:ext cx="1499200" cy="306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4" name="Google Shape;714;p47"/>
          <p:cNvCxnSpPr>
            <a:stCxn id="703" idx="0"/>
            <a:endCxn id="695" idx="2"/>
          </p:cNvCxnSpPr>
          <p:nvPr/>
        </p:nvCxnSpPr>
        <p:spPr>
          <a:xfrm rot="5400000" flipH="1">
            <a:off x="5067624" y="3552203"/>
            <a:ext cx="1499200" cy="211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5" name="Google Shape;715;p47"/>
          <p:cNvCxnSpPr>
            <a:stCxn id="704" idx="0"/>
            <a:endCxn id="695" idx="2"/>
          </p:cNvCxnSpPr>
          <p:nvPr/>
        </p:nvCxnSpPr>
        <p:spPr>
          <a:xfrm rot="5400000" flipH="1">
            <a:off x="5326573" y="3293203"/>
            <a:ext cx="1499200" cy="729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6" name="Google Shape;716;p47"/>
          <p:cNvCxnSpPr>
            <a:stCxn id="705" idx="0"/>
            <a:endCxn id="695" idx="2"/>
          </p:cNvCxnSpPr>
          <p:nvPr/>
        </p:nvCxnSpPr>
        <p:spPr>
          <a:xfrm rot="5400000" flipH="1">
            <a:off x="5585521" y="3034203"/>
            <a:ext cx="1499200" cy="1247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7" name="Google Shape;717;p47"/>
          <p:cNvCxnSpPr>
            <a:stCxn id="706" idx="0"/>
            <a:endCxn id="695" idx="2"/>
          </p:cNvCxnSpPr>
          <p:nvPr/>
        </p:nvCxnSpPr>
        <p:spPr>
          <a:xfrm rot="5400000" flipH="1">
            <a:off x="5844469" y="2775203"/>
            <a:ext cx="1499200" cy="1765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8" name="Google Shape;718;p47"/>
          <p:cNvCxnSpPr>
            <a:stCxn id="707" idx="0"/>
            <a:endCxn id="695" idx="2"/>
          </p:cNvCxnSpPr>
          <p:nvPr/>
        </p:nvCxnSpPr>
        <p:spPr>
          <a:xfrm rot="5400000" flipH="1">
            <a:off x="6103419" y="2516203"/>
            <a:ext cx="1499200" cy="2283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9" name="Google Shape;719;p47"/>
          <p:cNvCxnSpPr>
            <a:stCxn id="708" idx="0"/>
            <a:endCxn id="695" idx="2"/>
          </p:cNvCxnSpPr>
          <p:nvPr/>
        </p:nvCxnSpPr>
        <p:spPr>
          <a:xfrm rot="5400000" flipH="1">
            <a:off x="6362367" y="2257203"/>
            <a:ext cx="1499200" cy="2801200"/>
          </a:xfrm>
          <a:prstGeom prst="curvedConnector3">
            <a:avLst>
              <a:gd name="adj1" fmla="val 49997"/>
            </a:avLst>
          </a:prstGeom>
          <a:noFill/>
          <a:ln w="9525" cap="flat" cmpd="sng">
            <a:solidFill>
              <a:schemeClr val="dk2"/>
            </a:solidFill>
            <a:prstDash val="solid"/>
            <a:round/>
            <a:headEnd type="none" w="med" len="med"/>
            <a:tailEnd type="triangle" w="med" len="med"/>
          </a:ln>
        </p:spPr>
      </p:cxnSp>
    </p:spTree>
    <p:extLst>
      <p:ext uri="{BB962C8B-B14F-4D97-AF65-F5344CB8AC3E}">
        <p14:creationId xmlns:p14="http://schemas.microsoft.com/office/powerpoint/2010/main" val="2938617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02683" y="77947"/>
            <a:ext cx="4905375" cy="1092946"/>
          </a:xfrm>
          <a:noFill/>
          <a:ln>
            <a:noFill/>
          </a:ln>
        </p:spPr>
        <p:txBody>
          <a:bodyPr spcFirstLastPara="1" vert="horz" wrap="square" lIns="91425" tIns="91425" rIns="91425" bIns="91425" rtlCol="0" anchor="ctr" anchorCtr="0">
            <a:noAutofit/>
          </a:bodyPr>
          <a:lstStyle/>
          <a:p>
            <a:r>
              <a:rPr lang="en-US" sz="3400" kern="1200" dirty="0">
                <a:latin typeface="+mn-lt"/>
              </a:rPr>
              <a:t>Earthdata Cloud (EDC)</a:t>
            </a:r>
          </a:p>
        </p:txBody>
      </p:sp>
      <p:sp>
        <p:nvSpPr>
          <p:cNvPr id="2" name="Slide Number Placeholder 1"/>
          <p:cNvSpPr>
            <a:spLocks noGrp="1"/>
          </p:cNvSpPr>
          <p:nvPr>
            <p:ph type="sldNum" sz="quarter" idx="12"/>
          </p:nvPr>
        </p:nvSpPr>
        <p:spPr>
          <a:xfrm>
            <a:off x="9260716" y="6450282"/>
            <a:ext cx="2743200" cy="365125"/>
          </a:xfrm>
        </p:spPr>
        <p:txBody>
          <a:bodyPr/>
          <a:lstStyle/>
          <a:p>
            <a:pPr algn="r"/>
            <a:fld id="{D0A4EE4C-4960-4282-8E32-892092D425FF}" type="slidenum">
              <a:rPr lang="en-US" sz="1200" smtClean="0"/>
              <a:pPr algn="r"/>
              <a:t>27</a:t>
            </a:fld>
            <a:endParaRPr lang="en-US" sz="1200"/>
          </a:p>
        </p:txBody>
      </p:sp>
      <p:sp>
        <p:nvSpPr>
          <p:cNvPr id="7" name="Google Shape;114;p24"/>
          <p:cNvSpPr txBox="1"/>
          <p:nvPr/>
        </p:nvSpPr>
        <p:spPr>
          <a:xfrm>
            <a:off x="314173" y="859087"/>
            <a:ext cx="5082394" cy="3629951"/>
          </a:xfrm>
          <a:prstGeom prst="rect">
            <a:avLst/>
          </a:prstGeom>
          <a:noFill/>
          <a:ln>
            <a:noFill/>
          </a:ln>
        </p:spPr>
        <p:txBody>
          <a:bodyPr spcFirstLastPara="1" wrap="square" lIns="121900" tIns="121900" rIns="121900" bIns="121900" anchor="t" anchorCtr="0">
            <a:noAutofit/>
          </a:bodyPr>
          <a:lstStyle/>
          <a:p>
            <a:pPr marL="609585" indent="-457189">
              <a:spcAft>
                <a:spcPts val="1200"/>
              </a:spcAft>
              <a:buClr>
                <a:srgbClr val="434343"/>
              </a:buClr>
              <a:buSzPts val="1800"/>
              <a:buFont typeface="Calibri"/>
              <a:buChar char="●"/>
            </a:pPr>
            <a:r>
              <a:rPr lang="en" sz="2400" dirty="0">
                <a:solidFill>
                  <a:srgbClr val="434343"/>
                </a:solidFill>
                <a:ea typeface="Calibri"/>
                <a:cs typeface="Calibri"/>
                <a:sym typeface="Calibri"/>
              </a:rPr>
              <a:t>“Managed” commercial cloud for EOSDIS</a:t>
            </a:r>
          </a:p>
          <a:p>
            <a:pPr marL="609585" indent="-457189">
              <a:spcAft>
                <a:spcPts val="1200"/>
              </a:spcAft>
              <a:buClr>
                <a:srgbClr val="434343"/>
              </a:buClr>
              <a:buSzPts val="1800"/>
              <a:buFont typeface="Calibri"/>
              <a:buChar char="●"/>
            </a:pPr>
            <a:r>
              <a:rPr lang="en" sz="2400" dirty="0">
                <a:solidFill>
                  <a:srgbClr val="434343"/>
                </a:solidFill>
                <a:ea typeface="Calibri"/>
                <a:cs typeface="Calibri"/>
                <a:sym typeface="Calibri"/>
              </a:rPr>
              <a:t>Improve</a:t>
            </a:r>
            <a:r>
              <a:rPr lang="en-US" sz="2400" dirty="0">
                <a:solidFill>
                  <a:srgbClr val="434343"/>
                </a:solidFill>
                <a:ea typeface="Calibri"/>
                <a:cs typeface="Calibri"/>
                <a:sym typeface="Calibri"/>
              </a:rPr>
              <a:t>s</a:t>
            </a:r>
            <a:r>
              <a:rPr lang="en" sz="2400" dirty="0">
                <a:solidFill>
                  <a:srgbClr val="434343"/>
                </a:solidFill>
                <a:ea typeface="Calibri"/>
                <a:cs typeface="Calibri"/>
                <a:sym typeface="Calibri"/>
              </a:rPr>
              <a:t> the efficiency of NASA’s data systems operations – maintaining free/open data policy</a:t>
            </a:r>
            <a:endParaRPr sz="2400" dirty="0">
              <a:solidFill>
                <a:srgbClr val="595959"/>
              </a:solidFill>
              <a:ea typeface="Calibri"/>
              <a:cs typeface="Calibri"/>
              <a:sym typeface="Calibri"/>
            </a:endParaRPr>
          </a:p>
          <a:p>
            <a:pPr marL="609585" indent="-457189">
              <a:spcAft>
                <a:spcPts val="1200"/>
              </a:spcAft>
              <a:buClr>
                <a:srgbClr val="434343"/>
              </a:buClr>
              <a:buSzPts val="1800"/>
              <a:buFont typeface="Calibri"/>
              <a:buChar char="●"/>
            </a:pPr>
            <a:r>
              <a:rPr lang="en" sz="2400" dirty="0">
                <a:solidFill>
                  <a:srgbClr val="434343"/>
                </a:solidFill>
                <a:ea typeface="Calibri"/>
                <a:cs typeface="Calibri"/>
                <a:sym typeface="Calibri"/>
              </a:rPr>
              <a:t>Architect</a:t>
            </a:r>
            <a:r>
              <a:rPr lang="en-US" sz="2400" dirty="0">
                <a:solidFill>
                  <a:srgbClr val="434343"/>
                </a:solidFill>
                <a:ea typeface="Calibri"/>
                <a:cs typeface="Calibri"/>
                <a:sym typeface="Calibri"/>
              </a:rPr>
              <a:t>ed</a:t>
            </a:r>
            <a:r>
              <a:rPr lang="en" sz="2400" dirty="0">
                <a:solidFill>
                  <a:srgbClr val="434343"/>
                </a:solidFill>
                <a:ea typeface="Calibri"/>
                <a:cs typeface="Calibri"/>
                <a:sym typeface="Calibri"/>
              </a:rPr>
              <a:t> for EOSDIS applications and mission data ingest, archive, distribution</a:t>
            </a:r>
            <a:endParaRPr sz="2400" dirty="0">
              <a:solidFill>
                <a:srgbClr val="595959"/>
              </a:solidFill>
              <a:ea typeface="Calibri"/>
              <a:cs typeface="Calibri"/>
              <a:sym typeface="Calibri"/>
            </a:endParaRPr>
          </a:p>
          <a:p>
            <a:pPr marL="609585" indent="-457189">
              <a:spcAft>
                <a:spcPts val="1200"/>
              </a:spcAft>
              <a:buClr>
                <a:srgbClr val="434343"/>
              </a:buClr>
              <a:buSzPts val="1800"/>
              <a:buFont typeface="Calibri"/>
              <a:buChar char="●"/>
            </a:pPr>
            <a:r>
              <a:rPr lang="en" sz="2400" dirty="0">
                <a:solidFill>
                  <a:srgbClr val="434343"/>
                </a:solidFill>
                <a:ea typeface="Calibri"/>
                <a:cs typeface="Calibri"/>
                <a:sym typeface="Calibri"/>
              </a:rPr>
              <a:t>Operational July 2019, </a:t>
            </a:r>
            <a:r>
              <a:rPr lang="en-US" sz="2400" dirty="0">
                <a:solidFill>
                  <a:srgbClr val="434343"/>
                </a:solidFill>
                <a:ea typeface="Calibri"/>
                <a:cs typeface="Calibri"/>
                <a:sym typeface="Calibri"/>
              </a:rPr>
              <a:t>DAAC focused needs.</a:t>
            </a:r>
            <a:endParaRPr lang="en" sz="2400" dirty="0">
              <a:solidFill>
                <a:srgbClr val="434343"/>
              </a:solidFill>
              <a:ea typeface="Calibri"/>
              <a:cs typeface="Calibri"/>
              <a:sym typeface="Calibri"/>
            </a:endParaRPr>
          </a:p>
          <a:p>
            <a:pPr marL="609585" indent="-457189">
              <a:spcAft>
                <a:spcPts val="1200"/>
              </a:spcAft>
              <a:buClr>
                <a:srgbClr val="434343"/>
              </a:buClr>
              <a:buSzPts val="1800"/>
              <a:buFont typeface="Calibri"/>
              <a:buChar char="●"/>
            </a:pPr>
            <a:r>
              <a:rPr lang="en-US" sz="2400" dirty="0">
                <a:solidFill>
                  <a:srgbClr val="434343"/>
                </a:solidFill>
                <a:ea typeface="Calibri"/>
                <a:cs typeface="Calibri"/>
                <a:sym typeface="Calibri"/>
              </a:rPr>
              <a:t>Routine systematic onboarding of mission data by DAACs.</a:t>
            </a:r>
            <a:endParaRPr sz="2400" dirty="0">
              <a:solidFill>
                <a:srgbClr val="595959"/>
              </a:solidFill>
              <a:highlight>
                <a:srgbClr val="FFFF00"/>
              </a:highlight>
              <a:ea typeface="Calibri"/>
              <a:cs typeface="Calibri"/>
              <a:sym typeface="Calibri"/>
            </a:endParaRPr>
          </a:p>
        </p:txBody>
      </p:sp>
      <p:pic>
        <p:nvPicPr>
          <p:cNvPr id="15" name="Google Shape;187;p29" descr="NASA Logo transparent.png"/>
          <p:cNvPicPr preferRelativeResize="0"/>
          <p:nvPr/>
        </p:nvPicPr>
        <p:blipFill rotWithShape="1">
          <a:blip r:embed="rId2">
            <a:alphaModFix/>
          </a:blip>
          <a:srcRect/>
          <a:stretch/>
        </p:blipFill>
        <p:spPr>
          <a:xfrm>
            <a:off x="38100" y="6157744"/>
            <a:ext cx="731604" cy="585076"/>
          </a:xfrm>
          <a:prstGeom prst="rect">
            <a:avLst/>
          </a:prstGeom>
          <a:noFill/>
          <a:ln>
            <a:noFill/>
          </a:ln>
          <a:effectLst>
            <a:outerShdw blurRad="63500" dist="88900" dir="2700000">
              <a:schemeClr val="dk1">
                <a:alpha val="43529"/>
              </a:schemeClr>
            </a:outerShdw>
          </a:effectLst>
        </p:spPr>
      </p:pic>
      <p:sp>
        <p:nvSpPr>
          <p:cNvPr id="8" name="Rectangle 7"/>
          <p:cNvSpPr/>
          <p:nvPr/>
        </p:nvSpPr>
        <p:spPr>
          <a:xfrm>
            <a:off x="769704" y="6450282"/>
            <a:ext cx="4171335" cy="276999"/>
          </a:xfrm>
          <a:prstGeom prst="rect">
            <a:avLst/>
          </a:prstGeom>
        </p:spPr>
        <p:txBody>
          <a:bodyPr wrap="none">
            <a:spAutoFit/>
          </a:bodyPr>
          <a:lstStyle/>
          <a:p>
            <a:r>
              <a:rPr lang="en-US" sz="1200">
                <a:latin typeface="Akkurat Std"/>
              </a:rPr>
              <a:t>NASA Earthdata Cloud (EDC) – http://earthdata.nasa.gov</a:t>
            </a:r>
          </a:p>
        </p:txBody>
      </p:sp>
      <p:pic>
        <p:nvPicPr>
          <p:cNvPr id="9" name="Picture 2">
            <a:extLst>
              <a:ext uri="{FF2B5EF4-FFF2-40B4-BE49-F238E27FC236}">
                <a16:creationId xmlns:a16="http://schemas.microsoft.com/office/drawing/2014/main" id="{9582388A-88EB-49F8-BA7E-19CDA5C83DCA}"/>
              </a:ext>
            </a:extLst>
          </p:cNvPr>
          <p:cNvPicPr>
            <a:picLocks noChangeAspect="1"/>
          </p:cNvPicPr>
          <p:nvPr/>
        </p:nvPicPr>
        <p:blipFill>
          <a:blip r:embed="rId3"/>
          <a:stretch>
            <a:fillRect/>
          </a:stretch>
        </p:blipFill>
        <p:spPr>
          <a:xfrm>
            <a:off x="5396567" y="1056191"/>
            <a:ext cx="6607349" cy="4157433"/>
          </a:xfrm>
          <a:prstGeom prst="rect">
            <a:avLst/>
          </a:prstGeom>
        </p:spPr>
      </p:pic>
    </p:spTree>
    <p:extLst>
      <p:ext uri="{BB962C8B-B14F-4D97-AF65-F5344CB8AC3E}">
        <p14:creationId xmlns:p14="http://schemas.microsoft.com/office/powerpoint/2010/main" val="3508733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luffy clouds in blue sky">
            <a:extLst>
              <a:ext uri="{FF2B5EF4-FFF2-40B4-BE49-F238E27FC236}">
                <a16:creationId xmlns:a16="http://schemas.microsoft.com/office/drawing/2014/main" id="{2A16DFEF-C743-324C-94FF-7504CE3C1170}"/>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23298"/>
          <a:stretch/>
        </p:blipFill>
        <p:spPr>
          <a:xfrm>
            <a:off x="4375052" y="10"/>
            <a:ext cx="7816948" cy="6857990"/>
          </a:xfrm>
          <a:prstGeom prst="rect">
            <a:avLst/>
          </a:prstGeom>
        </p:spPr>
      </p:pic>
      <p:sp>
        <p:nvSpPr>
          <p:cNvPr id="17" name="Rectangle 1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5E6CD718-A4DF-42D3-8B8E-6FB5BE838DFA}"/>
              </a:ext>
            </a:extLst>
          </p:cNvPr>
          <p:cNvSpPr/>
          <p:nvPr/>
        </p:nvSpPr>
        <p:spPr>
          <a:xfrm>
            <a:off x="307936" y="2369791"/>
            <a:ext cx="3784209" cy="5000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FF5821-55C3-8642-9741-D2BFFD9FF09B}"/>
              </a:ext>
            </a:extLst>
          </p:cNvPr>
          <p:cNvSpPr>
            <a:spLocks noGrp="1"/>
          </p:cNvSpPr>
          <p:nvPr>
            <p:ph idx="1"/>
          </p:nvPr>
        </p:nvSpPr>
        <p:spPr>
          <a:xfrm>
            <a:off x="516885" y="1299017"/>
            <a:ext cx="7389158" cy="5049810"/>
          </a:xfrm>
        </p:spPr>
        <p:txBody>
          <a:bodyPr anchor="t">
            <a:normAutofit fontScale="92500" lnSpcReduction="10000"/>
          </a:bodyPr>
          <a:lstStyle/>
          <a:p>
            <a:pPr marL="0" indent="0">
              <a:buNone/>
            </a:pPr>
            <a:r>
              <a:rPr lang="en-US" sz="2600"/>
              <a:t>By hosting EOS data in the cloud, EOSDIS is able to realize several end user benefits:</a:t>
            </a:r>
          </a:p>
          <a:p>
            <a:r>
              <a:rPr lang="en-US" sz="2600" b="1"/>
              <a:t>Power</a:t>
            </a:r>
            <a:r>
              <a:rPr lang="en-US" sz="2600"/>
              <a:t>: Any user can access big processing power “next to” Big Data.</a:t>
            </a:r>
          </a:p>
          <a:p>
            <a:r>
              <a:rPr lang="en-US" sz="2600" b="1"/>
              <a:t>Performance</a:t>
            </a:r>
            <a:r>
              <a:rPr lang="en-US" sz="2600"/>
              <a:t>: Data can be offered in a form enabling high-performance analysis.</a:t>
            </a:r>
          </a:p>
          <a:p>
            <a:r>
              <a:rPr lang="en-US" sz="2600" b="1"/>
              <a:t>Freedom from Data Transfers</a:t>
            </a:r>
            <a:r>
              <a:rPr lang="en-US" sz="2600"/>
              <a:t>: Users need not move Big Data.</a:t>
            </a:r>
          </a:p>
          <a:p>
            <a:r>
              <a:rPr lang="en-US" sz="2600" b="1"/>
              <a:t>Freedom from Data Management</a:t>
            </a:r>
            <a:r>
              <a:rPr lang="en-US" sz="2600"/>
              <a:t>: Users need not store and manage Big Data.</a:t>
            </a:r>
          </a:p>
          <a:p>
            <a:r>
              <a:rPr lang="en-US" sz="2600" b="1"/>
              <a:t>Data Co-location</a:t>
            </a:r>
            <a:r>
              <a:rPr lang="en-US" sz="2600"/>
              <a:t>: Users can easily work with multiple EOSDIS datasets together.</a:t>
            </a:r>
          </a:p>
          <a:p>
            <a:r>
              <a:rPr lang="en-US" sz="2600" b="1"/>
              <a:t>Choice</a:t>
            </a:r>
            <a:r>
              <a:rPr lang="en-US" sz="2600"/>
              <a:t>: Users can still download data if they prefer.</a:t>
            </a:r>
          </a:p>
          <a:p>
            <a:endParaRPr lang="en-US" sz="1200"/>
          </a:p>
        </p:txBody>
      </p:sp>
      <p:sp>
        <p:nvSpPr>
          <p:cNvPr id="6" name="Rectangle 5">
            <a:extLst>
              <a:ext uri="{FF2B5EF4-FFF2-40B4-BE49-F238E27FC236}">
                <a16:creationId xmlns:a16="http://schemas.microsoft.com/office/drawing/2014/main" id="{A9326197-9801-45BC-9458-EEA433EC4954}"/>
              </a:ext>
            </a:extLst>
          </p:cNvPr>
          <p:cNvSpPr/>
          <p:nvPr/>
        </p:nvSpPr>
        <p:spPr>
          <a:xfrm>
            <a:off x="307936" y="500028"/>
            <a:ext cx="845615" cy="4166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31B3FE-876C-634F-AEDD-C8A5BCDACFC3}"/>
              </a:ext>
            </a:extLst>
          </p:cNvPr>
          <p:cNvSpPr>
            <a:spLocks noGrp="1"/>
          </p:cNvSpPr>
          <p:nvPr>
            <p:ph type="title"/>
          </p:nvPr>
        </p:nvSpPr>
        <p:spPr>
          <a:xfrm>
            <a:off x="424815" y="124653"/>
            <a:ext cx="3438144" cy="1124712"/>
          </a:xfrm>
        </p:spPr>
        <p:txBody>
          <a:bodyPr anchor="b">
            <a:normAutofit/>
          </a:bodyPr>
          <a:lstStyle/>
          <a:p>
            <a:r>
              <a:rPr lang="en-US" sz="3600"/>
              <a:t>Benefits of Cloud</a:t>
            </a:r>
          </a:p>
        </p:txBody>
      </p:sp>
    </p:spTree>
    <p:extLst>
      <p:ext uri="{BB962C8B-B14F-4D97-AF65-F5344CB8AC3E}">
        <p14:creationId xmlns:p14="http://schemas.microsoft.com/office/powerpoint/2010/main" val="1650051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21"/>
        <p:cNvGrpSpPr/>
        <p:nvPr/>
      </p:nvGrpSpPr>
      <p:grpSpPr>
        <a:xfrm>
          <a:off x="0" y="0"/>
          <a:ext cx="0" cy="0"/>
          <a:chOff x="0" y="0"/>
          <a:chExt cx="0" cy="0"/>
        </a:xfrm>
      </p:grpSpPr>
      <p:sp useBgFill="1">
        <p:nvSpPr>
          <p:cNvPr id="926" name="Rectangle 96">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7" name="Group 98">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928" name="Rectangle 99">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929" name="Rectangle 102">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 name="Google Shape;922;p40"/>
          <p:cNvSpPr txBox="1">
            <a:spLocks noGrp="1"/>
          </p:cNvSpPr>
          <p:nvPr>
            <p:ph type="title"/>
          </p:nvPr>
        </p:nvSpPr>
        <p:spPr>
          <a:xfrm>
            <a:off x="1153618" y="1239927"/>
            <a:ext cx="3326430" cy="4680583"/>
          </a:xfrm>
          <a:prstGeom prst="rect">
            <a:avLst/>
          </a:prstGeom>
        </p:spPr>
        <p:txBody>
          <a:bodyPr spcFirstLastPara="1" vert="horz" lIns="91433" tIns="45700" rIns="91433" bIns="45700" rtlCol="0" anchor="ctr" anchorCtr="0">
            <a:normAutofit/>
          </a:bodyPr>
          <a:lstStyle/>
          <a:p>
            <a:pPr>
              <a:spcBef>
                <a:spcPts val="0"/>
              </a:spcBef>
              <a:buClr>
                <a:schemeClr val="accent2"/>
              </a:buClr>
              <a:buSzPct val="100000"/>
            </a:pPr>
            <a:r>
              <a:rPr lang="en-US" sz="4000">
                <a:ea typeface="Arial"/>
                <a:cs typeface="Arial"/>
                <a:sym typeface="Arial"/>
              </a:rPr>
              <a:t>Understanding User Needs and Assessing Performance</a:t>
            </a:r>
            <a:endParaRPr lang="en-US" sz="4000"/>
          </a:p>
        </p:txBody>
      </p:sp>
      <p:sp>
        <p:nvSpPr>
          <p:cNvPr id="923" name="Google Shape;923;p40"/>
          <p:cNvSpPr txBox="1">
            <a:spLocks noGrp="1"/>
          </p:cNvSpPr>
          <p:nvPr>
            <p:ph idx="1"/>
          </p:nvPr>
        </p:nvSpPr>
        <p:spPr>
          <a:xfrm>
            <a:off x="4480048" y="631132"/>
            <a:ext cx="6783699" cy="5674387"/>
          </a:xfrm>
          <a:prstGeom prst="rect">
            <a:avLst/>
          </a:prstGeom>
        </p:spPr>
        <p:txBody>
          <a:bodyPr spcFirstLastPara="1" vert="horz" lIns="91433" tIns="45700" rIns="91433" bIns="45700" rtlCol="0" anchor="ctr" anchorCtr="0">
            <a:normAutofit fontScale="92500" lnSpcReduction="20000"/>
          </a:bodyPr>
          <a:lstStyle/>
          <a:p>
            <a:pPr marL="465666" indent="-457200">
              <a:spcBef>
                <a:spcPts val="0"/>
              </a:spcBef>
              <a:buClr>
                <a:srgbClr val="393939"/>
              </a:buClr>
              <a:buSzPct val="100000"/>
            </a:pPr>
            <a:r>
              <a:rPr lang="en-US" sz="2200" b="1" dirty="0"/>
              <a:t>DAAC User Working Groups </a:t>
            </a:r>
            <a:r>
              <a:rPr lang="en-US" sz="2200" dirty="0"/>
              <a:t>– Provide assessments and recommendations based on unique DAAC mission requirements</a:t>
            </a:r>
          </a:p>
          <a:p>
            <a:pPr marL="592663" indent="-457200">
              <a:spcBef>
                <a:spcPts val="400"/>
              </a:spcBef>
              <a:buClr>
                <a:srgbClr val="393939"/>
              </a:buClr>
              <a:buSzPct val="100000"/>
            </a:pPr>
            <a:endParaRPr lang="en-US" sz="2200" dirty="0"/>
          </a:p>
          <a:p>
            <a:pPr marL="465666" indent="-457200">
              <a:spcBef>
                <a:spcPts val="400"/>
              </a:spcBef>
              <a:buClr>
                <a:srgbClr val="393939"/>
              </a:buClr>
              <a:buSzPct val="100000"/>
            </a:pPr>
            <a:r>
              <a:rPr lang="en-US" sz="2200" b="1" dirty="0"/>
              <a:t>DAAC Customer Satisfaction</a:t>
            </a:r>
          </a:p>
          <a:p>
            <a:pPr marL="807498" lvl="1" indent="-342900">
              <a:spcBef>
                <a:spcPts val="400"/>
              </a:spcBef>
              <a:buClr>
                <a:srgbClr val="393939"/>
              </a:buClr>
              <a:buSzPct val="100000"/>
            </a:pPr>
            <a:r>
              <a:rPr lang="en-US" sz="2200" dirty="0"/>
              <a:t>Annual Online survey of all DAAC users to evaluate satisfaction and measure performance</a:t>
            </a:r>
          </a:p>
          <a:p>
            <a:pPr marL="807498" lvl="1" indent="-342900">
              <a:spcBef>
                <a:spcPts val="400"/>
              </a:spcBef>
              <a:buClr>
                <a:srgbClr val="393939"/>
              </a:buClr>
              <a:buSzPct val="100000"/>
            </a:pPr>
            <a:r>
              <a:rPr lang="en-US" sz="2200" dirty="0"/>
              <a:t>Performed by CFI Group, the American Customer Satisfaction Index (ACSI) is the #1 national indicator of customer satisfaction for more than 225 companies and 130 Federal programs</a:t>
            </a:r>
          </a:p>
          <a:p>
            <a:pPr marL="592663" indent="-457200">
              <a:spcBef>
                <a:spcPts val="400"/>
              </a:spcBef>
              <a:buClr>
                <a:srgbClr val="393939"/>
              </a:buClr>
              <a:buSzPct val="100000"/>
            </a:pPr>
            <a:endParaRPr lang="en-US" sz="2200" dirty="0"/>
          </a:p>
          <a:p>
            <a:pPr marL="465666" indent="-457200">
              <a:spcBef>
                <a:spcPts val="400"/>
              </a:spcBef>
              <a:buClr>
                <a:srgbClr val="393939"/>
              </a:buClr>
              <a:buSzPct val="100000"/>
            </a:pPr>
            <a:r>
              <a:rPr lang="en-US" sz="2200" b="1" dirty="0"/>
              <a:t>EOSDIS Metrics System </a:t>
            </a:r>
            <a:r>
              <a:rPr lang="en-US" sz="2200" dirty="0"/>
              <a:t>– collects complex metrics on ingest, archive and distribution for evaluation of system performance.  </a:t>
            </a:r>
          </a:p>
          <a:p>
            <a:pPr marL="807498" lvl="1" indent="-342900">
              <a:spcBef>
                <a:spcPts val="400"/>
              </a:spcBef>
              <a:buClr>
                <a:srgbClr val="393939"/>
              </a:buClr>
              <a:buSzPct val="100000"/>
            </a:pPr>
            <a:r>
              <a:rPr lang="en-US" sz="2200" dirty="0"/>
              <a:t>Enables ESDIS to characterize use of the EOSDIS, and report to NASA Headquarters and OMB.</a:t>
            </a:r>
          </a:p>
          <a:p>
            <a:pPr marL="592663" indent="-457200">
              <a:spcBef>
                <a:spcPts val="400"/>
              </a:spcBef>
              <a:buClr>
                <a:srgbClr val="393939"/>
              </a:buClr>
              <a:buSzPct val="100000"/>
            </a:pPr>
            <a:endParaRPr lang="en-US" sz="2200" dirty="0"/>
          </a:p>
          <a:p>
            <a:pPr marL="465666" indent="-457200">
              <a:spcBef>
                <a:spcPts val="400"/>
              </a:spcBef>
              <a:buClr>
                <a:srgbClr val="393939"/>
              </a:buClr>
              <a:buSzPct val="100000"/>
            </a:pPr>
            <a:r>
              <a:rPr lang="en-US" sz="2200" b="1" dirty="0"/>
              <a:t>User Services Working Group </a:t>
            </a:r>
            <a:r>
              <a:rPr lang="en-US" sz="2200" dirty="0"/>
              <a:t>– DAAC User Services personnel work together to best service science communities</a:t>
            </a:r>
          </a:p>
          <a:p>
            <a:pPr marL="807498" lvl="1" indent="-342900">
              <a:spcBef>
                <a:spcPts val="400"/>
              </a:spcBef>
              <a:buClr>
                <a:srgbClr val="393939"/>
              </a:buClr>
              <a:buSzPct val="100000"/>
            </a:pPr>
            <a:r>
              <a:rPr lang="en-US" sz="2200" dirty="0"/>
              <a:t>User feedback – via </a:t>
            </a:r>
            <a:r>
              <a:rPr lang="en-US" sz="2200" dirty="0" err="1"/>
              <a:t>Kayako</a:t>
            </a:r>
            <a:endParaRPr lang="en-US" sz="2200" dirty="0"/>
          </a:p>
          <a:p>
            <a:pPr marL="807498" lvl="1" indent="-342900">
              <a:spcBef>
                <a:spcPts val="400"/>
              </a:spcBef>
              <a:buClr>
                <a:srgbClr val="393939"/>
              </a:buClr>
              <a:buSzPct val="100000"/>
            </a:pPr>
            <a:r>
              <a:rPr lang="en-US" sz="2200" dirty="0"/>
              <a:t>Personal interaction with users</a:t>
            </a:r>
          </a:p>
          <a:p>
            <a:pPr marL="338658" indent="-203195">
              <a:spcBef>
                <a:spcPts val="400"/>
              </a:spcBef>
              <a:buClr>
                <a:srgbClr val="393939"/>
              </a:buClr>
              <a:buSzPct val="100000"/>
              <a:buNone/>
            </a:pPr>
            <a:endParaRPr lang="en-US" sz="1300" dirty="0"/>
          </a:p>
        </p:txBody>
      </p:sp>
      <p:sp>
        <p:nvSpPr>
          <p:cNvPr id="924" name="Google Shape;924;p40"/>
          <p:cNvSpPr txBox="1">
            <a:spLocks noGrp="1"/>
          </p:cNvSpPr>
          <p:nvPr>
            <p:ph type="sldNum" sz="quarter" idx="12"/>
          </p:nvPr>
        </p:nvSpPr>
        <p:spPr>
          <a:xfrm>
            <a:off x="8610600" y="6492240"/>
            <a:ext cx="1871749" cy="365125"/>
          </a:xfrm>
          <a:prstGeom prst="rect">
            <a:avLst/>
          </a:prstGeom>
        </p:spPr>
        <p:txBody>
          <a:bodyPr spcFirstLastPara="1" vert="horz" lIns="91433" tIns="45700" rIns="91433" bIns="45700" rtlCol="0" anchorCtr="0">
            <a:normAutofit/>
          </a:bodyPr>
          <a:lstStyle/>
          <a:p>
            <a:pPr>
              <a:spcAft>
                <a:spcPts val="600"/>
              </a:spcAft>
            </a:pPr>
            <a:fld id="{00000000-1234-1234-1234-123412341234}" type="slidenum">
              <a:rPr lang="en">
                <a:latin typeface="Libre Franklin"/>
                <a:ea typeface="Libre Franklin"/>
                <a:cs typeface="Libre Franklin"/>
                <a:sym typeface="Libre Franklin"/>
              </a:rPr>
              <a:pPr>
                <a:spcAft>
                  <a:spcPts val="600"/>
                </a:spcAft>
              </a:pPr>
              <a:t>29</a:t>
            </a:fld>
            <a:endParaRPr lang="en">
              <a:latin typeface="Libre Franklin"/>
              <a:ea typeface="Libre Franklin"/>
              <a:cs typeface="Libre Franklin"/>
              <a:sym typeface="Libre Franklin"/>
            </a:endParaRPr>
          </a:p>
        </p:txBody>
      </p:sp>
    </p:spTree>
    <p:extLst>
      <p:ext uri="{BB962C8B-B14F-4D97-AF65-F5344CB8AC3E}">
        <p14:creationId xmlns:p14="http://schemas.microsoft.com/office/powerpoint/2010/main" val="653143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3000"/>
            <a:lum/>
          </a:blip>
          <a:srcRect/>
          <a:stretch>
            <a:fillRect t="-9000" b="-9000"/>
          </a:stretch>
        </a:blipFill>
        <a:effectLst/>
      </p:bgPr>
    </p:bg>
    <p:spTree>
      <p:nvGrpSpPr>
        <p:cNvPr id="1" name=""/>
        <p:cNvGrpSpPr/>
        <p:nvPr/>
      </p:nvGrpSpPr>
      <p:grpSpPr>
        <a:xfrm>
          <a:off x="0" y="0"/>
          <a:ext cx="0" cy="0"/>
          <a:chOff x="0" y="0"/>
          <a:chExt cx="0" cy="0"/>
        </a:xfrm>
      </p:grpSpPr>
      <p:sp>
        <p:nvSpPr>
          <p:cNvPr id="342" name="For more visit:…"/>
          <p:cNvSpPr txBox="1">
            <a:spLocks noGrp="1"/>
          </p:cNvSpPr>
          <p:nvPr>
            <p:ph type="title" idx="4294967295"/>
          </p:nvPr>
        </p:nvSpPr>
        <p:spPr>
          <a:xfrm>
            <a:off x="0" y="2655888"/>
            <a:ext cx="12192000" cy="1546225"/>
          </a:xfrm>
          <a:prstGeom prst="rect">
            <a:avLst/>
          </a:prstGeom>
        </p:spPr>
        <p:txBody>
          <a:bodyPr>
            <a:normAutofit/>
          </a:bodyPr>
          <a:lstStyle/>
          <a:p>
            <a:pPr algn="ctr" defTabSz="804672">
              <a:defRPr sz="3607" b="1">
                <a:latin typeface="Avenir Next Regular"/>
                <a:ea typeface="Avenir Next Regular"/>
                <a:cs typeface="Avenir Next Regular"/>
                <a:sym typeface="Avenir Next Regular"/>
              </a:defRPr>
            </a:pPr>
            <a:r>
              <a:rPr>
                <a:solidFill>
                  <a:schemeClr val="bg1"/>
                </a:solidFill>
                <a:latin typeface="+mn-lt"/>
              </a:rPr>
              <a:t>For more</a:t>
            </a:r>
            <a:r>
              <a:rPr lang="en-US">
                <a:solidFill>
                  <a:schemeClr val="bg1"/>
                </a:solidFill>
                <a:latin typeface="+mn-lt"/>
              </a:rPr>
              <a:t> information </a:t>
            </a:r>
            <a:r>
              <a:rPr>
                <a:solidFill>
                  <a:schemeClr val="bg1"/>
                </a:solidFill>
                <a:latin typeface="+mn-lt"/>
              </a:rPr>
              <a:t>visit:</a:t>
            </a:r>
            <a:r>
              <a:rPr lang="en-US">
                <a:solidFill>
                  <a:schemeClr val="bg1"/>
                </a:solidFill>
                <a:latin typeface="+mn-lt"/>
              </a:rPr>
              <a:t> </a:t>
            </a:r>
            <a:r>
              <a:rPr>
                <a:solidFill>
                  <a:srgbClr val="76D6FF"/>
                </a:solidFill>
                <a:hlinkClick r:id="rId4">
                  <a:extLst>
                    <a:ext uri="{A12FA001-AC4F-418D-AE19-62706E023703}">
                      <ahyp:hlinkClr xmlns:ahyp="http://schemas.microsoft.com/office/drawing/2018/hyperlinkcolor" val="tx"/>
                    </a:ext>
                  </a:extLst>
                </a:hlinkClick>
              </a:rPr>
              <a:t>earthdata.nasa.gov</a:t>
            </a:r>
            <a:r>
              <a:rPr lang="en-US">
                <a:solidFill>
                  <a:srgbClr val="76D6FF"/>
                </a:solidFill>
                <a:hlinkClick r:id="rId4">
                  <a:extLst>
                    <a:ext uri="{A12FA001-AC4F-418D-AE19-62706E023703}">
                      <ahyp:hlinkClr xmlns:ahyp="http://schemas.microsoft.com/office/drawing/2018/hyperlinkcolor" val="tx"/>
                    </a:ext>
                  </a:extLst>
                </a:hlinkClick>
              </a:rPr>
              <a:t> </a:t>
            </a:r>
            <a:endParaRPr>
              <a:solidFill>
                <a:srgbClr val="76D6FF"/>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12" ma:contentTypeDescription="Create a new document." ma:contentTypeScope="" ma:versionID="8f46000afbae9445f847bb8df9d9ca41">
  <xsd:schema xmlns:xsd="http://www.w3.org/2001/XMLSchema" xmlns:xs="http://www.w3.org/2001/XMLSchema" xmlns:p="http://schemas.microsoft.com/office/2006/metadata/properties" xmlns:ns1="http://schemas.microsoft.com/sharepoint/v3" xmlns:ns3="a3f7648c-ef34-4383-9913-3e4132c38d7f" xmlns:ns4="c852713b-0caa-4ac0-ba75-048f00e27b76" targetNamespace="http://schemas.microsoft.com/office/2006/metadata/properties" ma:root="true" ma:fieldsID="ae9c5365dd327254642c9e5d1e00854a" ns1:_="" ns3:_="" ns4:_="">
    <xsd:import namespace="http://schemas.microsoft.com/sharepoint/v3"/>
    <xsd:import namespace="a3f7648c-ef34-4383-9913-3e4132c38d7f"/>
    <xsd:import namespace="c852713b-0caa-4ac0-ba75-048f00e27b7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DD1AFF-08E0-46C6-88B4-BC0DF29D94CF}">
  <ds:schemaRefs>
    <ds:schemaRef ds:uri="c852713b-0caa-4ac0-ba75-048f00e27b76"/>
    <ds:schemaRef ds:uri="http://schemas.openxmlformats.org/package/2006/metadata/core-properties"/>
    <ds:schemaRef ds:uri="http://www.w3.org/XML/1998/namespace"/>
    <ds:schemaRef ds:uri="http://schemas.microsoft.com/office/2006/metadata/properties"/>
    <ds:schemaRef ds:uri="http://schemas.microsoft.com/sharepoint/v3"/>
    <ds:schemaRef ds:uri="http://purl.org/dc/terms/"/>
    <ds:schemaRef ds:uri="http://purl.org/dc/dcmitype/"/>
    <ds:schemaRef ds:uri="a3f7648c-ef34-4383-9913-3e4132c38d7f"/>
    <ds:schemaRef ds:uri="http://schemas.microsoft.com/office/2006/documentManagement/types"/>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E172E2F3-37FE-4EBB-BB8D-35DAF81D095D}">
  <ds:schemaRefs>
    <ds:schemaRef ds:uri="a3f7648c-ef34-4383-9913-3e4132c38d7f"/>
    <ds:schemaRef ds:uri="c852713b-0caa-4ac0-ba75-048f00e27b7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2DD9E2-75BC-43CB-96B0-FE5CF5B30C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1120</TotalTime>
  <Words>2938</Words>
  <Application>Microsoft Office PowerPoint</Application>
  <PresentationFormat>Widescreen</PresentationFormat>
  <Paragraphs>499</Paragraphs>
  <Slides>30</Slides>
  <Notes>25</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30</vt:i4>
      </vt:variant>
    </vt:vector>
  </HeadingPairs>
  <TitlesOfParts>
    <vt:vector size="47" baseType="lpstr">
      <vt:lpstr>Akkurat Std</vt:lpstr>
      <vt:lpstr>Arial</vt:lpstr>
      <vt:lpstr>Arial Narrow</vt:lpstr>
      <vt:lpstr>Avenir</vt:lpstr>
      <vt:lpstr>Avenir Next Condensed Regular</vt:lpstr>
      <vt:lpstr>Avenir Next Regular</vt:lpstr>
      <vt:lpstr>Calibri</vt:lpstr>
      <vt:lpstr>Calibri Light</vt:lpstr>
      <vt:lpstr>Dosis</vt:lpstr>
      <vt:lpstr>Dosis Medium</vt:lpstr>
      <vt:lpstr>Dosis SemiBold</vt:lpstr>
      <vt:lpstr>Helvetica</vt:lpstr>
      <vt:lpstr>Helvetica Neue</vt:lpstr>
      <vt:lpstr>Impact</vt:lpstr>
      <vt:lpstr>Libre Franklin</vt:lpstr>
      <vt:lpstr>Office Theme</vt:lpstr>
      <vt:lpstr>Custom Design</vt:lpstr>
      <vt:lpstr>PowerPoint Presentation</vt:lpstr>
      <vt:lpstr>Interpreting the Data System Acronyms</vt:lpstr>
      <vt:lpstr> Earth Science Data and Information System (ESDIS)</vt:lpstr>
      <vt:lpstr>ESDIS Goals</vt:lpstr>
      <vt:lpstr>What is EOSDIS?</vt:lpstr>
      <vt:lpstr>PowerPoint Presentation</vt:lpstr>
      <vt:lpstr>Other sources of data in EOSDIS</vt:lpstr>
      <vt:lpstr>EOSDIS Archives and Distributes Data about the Whole Earth System</vt:lpstr>
      <vt:lpstr>Total EOSDIS Accumulated Data Archive Volume (Petabytes)  Trend: FY2000-FY2021</vt:lpstr>
      <vt:lpstr>Earth Observing System Data and Information System   -EOSDIS- </vt:lpstr>
      <vt:lpstr>Generalized Data Product Life Cycle</vt:lpstr>
      <vt:lpstr>Who are the SIPS?</vt:lpstr>
      <vt:lpstr>EOSDIS Distributed Active Archive Centers (DAAC)s</vt:lpstr>
      <vt:lpstr>PowerPoint Presentation</vt:lpstr>
      <vt:lpstr>What does a DAAC do?</vt:lpstr>
      <vt:lpstr>PowerPoint Presentation</vt:lpstr>
      <vt:lpstr>Importance of Discipline Orientation</vt:lpstr>
      <vt:lpstr>PowerPoint Presentation</vt:lpstr>
      <vt:lpstr>ESDIS enterprise tools</vt:lpstr>
      <vt:lpstr>What is Common Metadata Repository (CMR)?</vt:lpstr>
      <vt:lpstr>PowerPoint Presentation</vt:lpstr>
      <vt:lpstr>PowerPoint Presentation</vt:lpstr>
      <vt:lpstr>PowerPoint Presentation</vt:lpstr>
      <vt:lpstr>EOSDIS Yearly Total Data Volume (PB) and Number of Products (Billions) Distributed to End Users</vt:lpstr>
      <vt:lpstr>Old way of doing business...</vt:lpstr>
      <vt:lpstr>Hey, we’re going to have an EOSDIS “Data Lake”!</vt:lpstr>
      <vt:lpstr>Earthdata Cloud (EDC)</vt:lpstr>
      <vt:lpstr>Benefits of Cloud</vt:lpstr>
      <vt:lpstr>Understanding User Needs and Assessing Performance</vt:lpstr>
      <vt:lpstr>For more information visit: earthdata.nasa.gov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Lubkin, Sara H. (GSFC-5860)</dc:creator>
  <cp:lastModifiedBy>Trakas, Diane E. (GSFC-423.0)[ASRC FEDERAL SYSTEM SOLUTIONS]</cp:lastModifiedBy>
  <cp:revision>2</cp:revision>
  <dcterms:created xsi:type="dcterms:W3CDTF">2022-02-25T20:37:59Z</dcterms:created>
  <dcterms:modified xsi:type="dcterms:W3CDTF">2022-03-24T16:25:01Z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