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56" r:id="rId5"/>
    <p:sldId id="258" r:id="rId6"/>
    <p:sldId id="259" r:id="rId7"/>
    <p:sldId id="257"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ur, Supreet (ARC-AT)" initials="K(" lastIdx="1" clrIdx="0">
    <p:extLst>
      <p:ext uri="{19B8F6BF-5375-455C-9EA6-DF929625EA0E}">
        <p15:presenceInfo xmlns:p15="http://schemas.microsoft.com/office/powerpoint/2012/main" userId="S::skaur@ndc.nasa.gov::7df67b59-2b5f-4414-a42b-3997ae5ef73c" providerId="AD"/>
      </p:ext>
    </p:extLst>
  </p:cmAuthor>
  <p:cmAuthor id="2" name="Shetye, Sandeep D. (ARC-TI)" initials="SSD(T" lastIdx="8" clrIdx="1">
    <p:extLst>
      <p:ext uri="{19B8F6BF-5375-455C-9EA6-DF929625EA0E}">
        <p15:presenceInfo xmlns:p15="http://schemas.microsoft.com/office/powerpoint/2012/main" userId="S::sshetye@ndc.nasa.gov::92b60dca-67a0-4a6d-895e-e084d26227e2" providerId="AD"/>
      </p:ext>
    </p:extLst>
  </p:cmAuthor>
  <p:cmAuthor id="3" name="Freeman, Kenneth (ARC-AT)" initials="F(" lastIdx="3" clrIdx="2">
    <p:extLst>
      <p:ext uri="{19B8F6BF-5375-455C-9EA6-DF929625EA0E}">
        <p15:presenceInfo xmlns:p15="http://schemas.microsoft.com/office/powerpoint/2012/main" userId="S::kfreema1@ndc.nasa.gov::53ecc5e6-8bf0-4690-a025-4011e97d43af" providerId="AD"/>
      </p:ext>
    </p:extLst>
  </p:cmAuthor>
  <p:cmAuthor id="4" name="Wong, Channon (ARC-AT)" initials="W(" lastIdx="2" clrIdx="3">
    <p:extLst>
      <p:ext uri="{19B8F6BF-5375-455C-9EA6-DF929625EA0E}">
        <p15:presenceInfo xmlns:p15="http://schemas.microsoft.com/office/powerpoint/2012/main" userId="S::cwong1@ndc.nasa.gov::b0fbfdab-740a-4c14-919c-058f21b2b01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9E"/>
    <a:srgbClr val="F1C747"/>
    <a:srgbClr val="FFE4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C1D020-3BA9-40CA-A0E5-3BD0BE3139DC}" v="69" dt="2022-03-22T19:36:38.7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703"/>
    <p:restoredTop sz="95180"/>
  </p:normalViewPr>
  <p:slideViewPr>
    <p:cSldViewPr snapToGrid="0">
      <p:cViewPr>
        <p:scale>
          <a:sx n="150" d="100"/>
          <a:sy n="150" d="100"/>
        </p:scale>
        <p:origin x="104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ng, Channon (ARC-AT)" userId="S::cwong1@ndc.nasa.gov::b0fbfdab-740a-4c14-919c-058f21b2b01c" providerId="AD" clId="Web-{F5C1D020-3BA9-40CA-A0E5-3BD0BE3139DC}"/>
    <pc:docChg chg="modSld">
      <pc:chgData name="Wong, Channon (ARC-AT)" userId="S::cwong1@ndc.nasa.gov::b0fbfdab-740a-4c14-919c-058f21b2b01c" providerId="AD" clId="Web-{F5C1D020-3BA9-40CA-A0E5-3BD0BE3139DC}" dt="2022-03-22T19:36:38.232" v="44" actId="20577"/>
      <pc:docMkLst>
        <pc:docMk/>
      </pc:docMkLst>
      <pc:sldChg chg="modSp">
        <pc:chgData name="Wong, Channon (ARC-AT)" userId="S::cwong1@ndc.nasa.gov::b0fbfdab-740a-4c14-919c-058f21b2b01c" providerId="AD" clId="Web-{F5C1D020-3BA9-40CA-A0E5-3BD0BE3139DC}" dt="2022-03-22T19:36:38.232" v="44" actId="20577"/>
        <pc:sldMkLst>
          <pc:docMk/>
          <pc:sldMk cId="57665553" sldId="258"/>
        </pc:sldMkLst>
        <pc:spChg chg="mod">
          <ac:chgData name="Wong, Channon (ARC-AT)" userId="S::cwong1@ndc.nasa.gov::b0fbfdab-740a-4c14-919c-058f21b2b01c" providerId="AD" clId="Web-{F5C1D020-3BA9-40CA-A0E5-3BD0BE3139DC}" dt="2022-03-22T19:36:38.232" v="44" actId="20577"/>
          <ac:spMkLst>
            <pc:docMk/>
            <pc:sldMk cId="57665553" sldId="258"/>
            <ac:spMk id="11" creationId="{F170B3B7-BD37-354E-962E-7011325A414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D27912-7B82-4020-B6B3-F47ABAE1086F}" type="datetimeFigureOut">
              <a:rPr lang="en-US" smtClean="0"/>
              <a:t>3/22/2022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05193-A528-4BB7-AC7A-9D81DDB79EFE}" type="slidenum">
              <a:rPr lang="en-US" smtClean="0"/>
              <a:t>‹#›</a:t>
            </a:fld>
            <a:endParaRPr lang="en-US" dirty="0"/>
          </a:p>
        </p:txBody>
      </p:sp>
    </p:spTree>
    <p:extLst>
      <p:ext uri="{BB962C8B-B14F-4D97-AF65-F5344CB8AC3E}">
        <p14:creationId xmlns:p14="http://schemas.microsoft.com/office/powerpoint/2010/main" val="2751177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 This should be your 30-second elevator pitch for high level execs or congressional staffers.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A805193-A528-4BB7-AC7A-9D81DDB79EFE}" type="slidenum">
              <a:rPr lang="en-US" smtClean="0"/>
              <a:t>1</a:t>
            </a:fld>
            <a:endParaRPr lang="en-US" dirty="0"/>
          </a:p>
        </p:txBody>
      </p:sp>
    </p:spTree>
    <p:extLst>
      <p:ext uri="{BB962C8B-B14F-4D97-AF65-F5344CB8AC3E}">
        <p14:creationId xmlns:p14="http://schemas.microsoft.com/office/powerpoint/2010/main" val="3173004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This slide should complete your 2-minute elevator pitch for execs and staffers, in addition to slide 1.</a:t>
            </a:r>
          </a:p>
          <a:p>
            <a:endParaRPr lang="en-US" dirty="0"/>
          </a:p>
          <a:p>
            <a:endParaRPr lang="en-US" dirty="0"/>
          </a:p>
          <a:p>
            <a:pPr marL="0" indent="0">
              <a:buFontTx/>
              <a:buNone/>
            </a:pPr>
            <a:endParaRPr lang="en-US" dirty="0"/>
          </a:p>
          <a:p>
            <a:endParaRPr lang="en-US" dirty="0"/>
          </a:p>
        </p:txBody>
      </p:sp>
      <p:sp>
        <p:nvSpPr>
          <p:cNvPr id="4" name="Slide Number Placeholder 3"/>
          <p:cNvSpPr>
            <a:spLocks noGrp="1"/>
          </p:cNvSpPr>
          <p:nvPr>
            <p:ph type="sldNum" sz="quarter" idx="5"/>
          </p:nvPr>
        </p:nvSpPr>
        <p:spPr/>
        <p:txBody>
          <a:bodyPr/>
          <a:lstStyle/>
          <a:p>
            <a:fld id="{7A805193-A528-4BB7-AC7A-9D81DDB79EFE}" type="slidenum">
              <a:rPr lang="en-US" smtClean="0"/>
              <a:t>2</a:t>
            </a:fld>
            <a:endParaRPr lang="en-US" dirty="0"/>
          </a:p>
        </p:txBody>
      </p:sp>
    </p:spTree>
    <p:extLst>
      <p:ext uri="{BB962C8B-B14F-4D97-AF65-F5344CB8AC3E}">
        <p14:creationId xmlns:p14="http://schemas.microsoft.com/office/powerpoint/2010/main" val="1269642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FF0000"/>
                </a:solidFill>
              </a:rPr>
              <a:t>This is the technical slide that tells the informed engineer what you’re doing in broad terms.</a:t>
            </a:r>
          </a:p>
          <a:p>
            <a:endParaRPr lang="en-US" i="1" dirty="0">
              <a:solidFill>
                <a:srgbClr val="FF0000"/>
              </a:solidFill>
            </a:endParaRPr>
          </a:p>
          <a:p>
            <a:endParaRPr lang="en-US" i="1" dirty="0"/>
          </a:p>
        </p:txBody>
      </p:sp>
      <p:sp>
        <p:nvSpPr>
          <p:cNvPr id="4" name="Slide Number Placeholder 3"/>
          <p:cNvSpPr>
            <a:spLocks noGrp="1"/>
          </p:cNvSpPr>
          <p:nvPr>
            <p:ph type="sldNum" sz="quarter" idx="5"/>
          </p:nvPr>
        </p:nvSpPr>
        <p:spPr/>
        <p:txBody>
          <a:bodyPr/>
          <a:lstStyle/>
          <a:p>
            <a:fld id="{7A805193-A528-4BB7-AC7A-9D81DDB79EFE}" type="slidenum">
              <a:rPr lang="en-US" smtClean="0"/>
              <a:t>3</a:t>
            </a:fld>
            <a:endParaRPr lang="en-US" dirty="0"/>
          </a:p>
        </p:txBody>
      </p:sp>
    </p:spTree>
    <p:extLst>
      <p:ext uri="{BB962C8B-B14F-4D97-AF65-F5344CB8AC3E}">
        <p14:creationId xmlns:p14="http://schemas.microsoft.com/office/powerpoint/2010/main" val="3336883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This slide encourages action by the reader.</a:t>
            </a:r>
          </a:p>
          <a:p>
            <a:endParaRPr lang="en-US" i="1" dirty="0"/>
          </a:p>
          <a:p>
            <a:r>
              <a:rPr lang="en-US" dirty="0"/>
              <a:t>Add links to final version.</a:t>
            </a:r>
          </a:p>
        </p:txBody>
      </p:sp>
      <p:sp>
        <p:nvSpPr>
          <p:cNvPr id="4" name="Slide Number Placeholder 3"/>
          <p:cNvSpPr>
            <a:spLocks noGrp="1"/>
          </p:cNvSpPr>
          <p:nvPr>
            <p:ph type="sldNum" sz="quarter" idx="5"/>
          </p:nvPr>
        </p:nvSpPr>
        <p:spPr/>
        <p:txBody>
          <a:bodyPr/>
          <a:lstStyle/>
          <a:p>
            <a:fld id="{7A805193-A528-4BB7-AC7A-9D81DDB79EFE}" type="slidenum">
              <a:rPr lang="en-US" smtClean="0"/>
              <a:t>4</a:t>
            </a:fld>
            <a:endParaRPr lang="en-US" dirty="0"/>
          </a:p>
        </p:txBody>
      </p:sp>
    </p:spTree>
    <p:extLst>
      <p:ext uri="{BB962C8B-B14F-4D97-AF65-F5344CB8AC3E}">
        <p14:creationId xmlns:p14="http://schemas.microsoft.com/office/powerpoint/2010/main" val="4112789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2B7F9-4598-6A47-A893-B8B1A0E604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CEE0E8-FB8D-F947-B20D-3F264BE71C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C2CB2A-525B-7F4E-AE21-058D0FE492CB}"/>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5" name="Footer Placeholder 4">
            <a:extLst>
              <a:ext uri="{FF2B5EF4-FFF2-40B4-BE49-F238E27FC236}">
                <a16:creationId xmlns:a16="http://schemas.microsoft.com/office/drawing/2014/main" id="{E2134BE5-3A09-384D-AB97-7E8F322588D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3C7A20-C712-924B-9F92-7DA40C94CF40}"/>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3791184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74B77-26BF-7E49-A42A-70C561EF69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0FB9CA-503C-A741-A6FE-DC742A6F09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4E509-71CD-DF41-A24F-FE0F5F03DB40}"/>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5" name="Footer Placeholder 4">
            <a:extLst>
              <a:ext uri="{FF2B5EF4-FFF2-40B4-BE49-F238E27FC236}">
                <a16:creationId xmlns:a16="http://schemas.microsoft.com/office/drawing/2014/main" id="{9D98D321-4100-F94E-A89B-D17EA58E173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E3AA69-B700-1B4E-ACFC-42978C469126}"/>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324705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99F7B-83CC-594A-8B06-C83F77F067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F2ABAF-42B1-2940-8B68-205F1B41D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8429B7-728C-F442-BA26-2D9C4CA334C4}"/>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5" name="Footer Placeholder 4">
            <a:extLst>
              <a:ext uri="{FF2B5EF4-FFF2-40B4-BE49-F238E27FC236}">
                <a16:creationId xmlns:a16="http://schemas.microsoft.com/office/drawing/2014/main" id="{F1718368-8BC3-7C44-A0EF-B71C0D31AD8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D5853C-6422-3043-B59A-70796599E6DF}"/>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252694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1E368-CC84-0C44-9473-009D50E02E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194C32-1BFF-2041-915D-4CC3F192A3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E93EE8-20FB-5F4F-8596-215A55748F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AFA088-AC14-C34E-96C2-012308934CD0}"/>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6" name="Footer Placeholder 5">
            <a:extLst>
              <a:ext uri="{FF2B5EF4-FFF2-40B4-BE49-F238E27FC236}">
                <a16:creationId xmlns:a16="http://schemas.microsoft.com/office/drawing/2014/main" id="{77D6DBCF-3232-3344-A8B1-A864FE33432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335BAE3-F113-C645-B1C9-78BB4C3B8040}"/>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3491208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5218B-8ADB-BD47-B3E4-4E7FB2BD8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18708E-7E14-B941-8752-2F6F160E45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0BB407-0B5B-0D4F-B5F9-04145048E7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2941C9-582D-BB44-9759-72EB7C37F5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2DFC89-C464-6B49-90E6-859EA064DE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CD82D6-1FB6-214D-BBAF-6E6C5A48C92F}"/>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8" name="Footer Placeholder 7">
            <a:extLst>
              <a:ext uri="{FF2B5EF4-FFF2-40B4-BE49-F238E27FC236}">
                <a16:creationId xmlns:a16="http://schemas.microsoft.com/office/drawing/2014/main" id="{0270D647-A95D-EA46-98C0-99215B423F2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E71AAA1-75F4-F342-A3A2-D89427C77D60}"/>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1502527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445D3-1F9E-674D-936C-2137F2D9BA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6E3A5C-A9F7-E044-836D-4D0398FA7550}"/>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4" name="Footer Placeholder 3">
            <a:extLst>
              <a:ext uri="{FF2B5EF4-FFF2-40B4-BE49-F238E27FC236}">
                <a16:creationId xmlns:a16="http://schemas.microsoft.com/office/drawing/2014/main" id="{E9BE160D-CEBD-1D46-873E-46A23387524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A6C9534-38BB-964A-905F-1CE78BE72C92}"/>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1052310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E6819A-8F64-D246-943D-D14140387296}"/>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3" name="Footer Placeholder 2">
            <a:extLst>
              <a:ext uri="{FF2B5EF4-FFF2-40B4-BE49-F238E27FC236}">
                <a16:creationId xmlns:a16="http://schemas.microsoft.com/office/drawing/2014/main" id="{4FB6C885-7B07-3444-A2FE-5E1AA84DFED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75CDC5A-A828-AF46-9DB8-B20F130B110E}"/>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3607880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A2021-FB45-464D-B66F-1BED81DE0B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3E1C4D-4EF2-FB4E-9740-DB7FB3ED4B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DB31B7-4065-724A-9D20-A0CED1873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5A3453-BA07-744B-8894-EF5B9A60F31C}"/>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6" name="Footer Placeholder 5">
            <a:extLst>
              <a:ext uri="{FF2B5EF4-FFF2-40B4-BE49-F238E27FC236}">
                <a16:creationId xmlns:a16="http://schemas.microsoft.com/office/drawing/2014/main" id="{A7CC85C3-92FC-D54E-BC8D-DC87DD8D389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73BDBAB-8CA9-294F-815E-6E69E11FBC04}"/>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4165105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2B5C7-D749-BB43-8418-DC5B91E155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48DFB-78EA-3B4F-B31B-54F21AE1A0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4DF94C5-EA9F-8542-8514-087DB1D587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003661-9290-4640-A770-47A338A2B640}"/>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6" name="Footer Placeholder 5">
            <a:extLst>
              <a:ext uri="{FF2B5EF4-FFF2-40B4-BE49-F238E27FC236}">
                <a16:creationId xmlns:a16="http://schemas.microsoft.com/office/drawing/2014/main" id="{CB9B1B1C-FE43-C34F-A068-B3CF3415038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DA2C8C4-1B17-D343-BEEB-BB8BD9AB7198}"/>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4159691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4FE68-3354-E344-8B35-9C81FBE43C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B30F7A-83CB-8D42-9CCA-3802A079D4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D5FF4F-9031-0746-8D21-3D664639F10D}"/>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5" name="Footer Placeholder 4">
            <a:extLst>
              <a:ext uri="{FF2B5EF4-FFF2-40B4-BE49-F238E27FC236}">
                <a16:creationId xmlns:a16="http://schemas.microsoft.com/office/drawing/2014/main" id="{5941EFFD-4274-974A-B6B1-AE38E2FE0D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0C4CEB-603E-4F4E-9FDC-CC3BBA95B109}"/>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1038453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799E7C-23A6-714E-B5B6-8592877A0EE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72C3BE-EE3A-1849-B78F-AC2CEE9570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ED8AD5-FD5D-0646-A85A-F820D8C1D844}"/>
              </a:ext>
            </a:extLst>
          </p:cNvPr>
          <p:cNvSpPr>
            <a:spLocks noGrp="1"/>
          </p:cNvSpPr>
          <p:nvPr>
            <p:ph type="dt" sz="half" idx="10"/>
          </p:nvPr>
        </p:nvSpPr>
        <p:spPr/>
        <p:txBody>
          <a:bodyPr/>
          <a:lstStyle/>
          <a:p>
            <a:fld id="{9FBB70B7-8A94-FF4F-BA8D-961FD9928F19}" type="datetimeFigureOut">
              <a:rPr lang="en-US" smtClean="0"/>
              <a:t>3/22/2022</a:t>
            </a:fld>
            <a:endParaRPr lang="en-US" dirty="0"/>
          </a:p>
        </p:txBody>
      </p:sp>
      <p:sp>
        <p:nvSpPr>
          <p:cNvPr id="5" name="Footer Placeholder 4">
            <a:extLst>
              <a:ext uri="{FF2B5EF4-FFF2-40B4-BE49-F238E27FC236}">
                <a16:creationId xmlns:a16="http://schemas.microsoft.com/office/drawing/2014/main" id="{C7EE6EFB-98A0-6941-A4FA-09E4C27F8A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7F2EC59-E3D5-1A4C-B86D-77FC8B472097}"/>
              </a:ext>
            </a:extLst>
          </p:cNvPr>
          <p:cNvSpPr>
            <a:spLocks noGrp="1"/>
          </p:cNvSpPr>
          <p:nvPr>
            <p:ph type="sldNum" sz="quarter" idx="12"/>
          </p:nvPr>
        </p:nvSpPr>
        <p:spPr/>
        <p:txBody>
          <a:bodyPr/>
          <a:lstStyle/>
          <a:p>
            <a:fld id="{BF24581D-A847-6741-84CF-AE0AC01D06EB}" type="slidenum">
              <a:rPr lang="en-US" smtClean="0"/>
              <a:t>‹#›</a:t>
            </a:fld>
            <a:endParaRPr lang="en-US" dirty="0"/>
          </a:p>
        </p:txBody>
      </p:sp>
    </p:spTree>
    <p:extLst>
      <p:ext uri="{BB962C8B-B14F-4D97-AF65-F5344CB8AC3E}">
        <p14:creationId xmlns:p14="http://schemas.microsoft.com/office/powerpoint/2010/main" val="655683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9619EF-55C9-2644-B197-1493B83CD1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C1F8FF-6270-1F4F-8729-9A7E38F981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A05EDD-6A97-F247-AAD4-B4AF30BF01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BB70B7-8A94-FF4F-BA8D-961FD9928F19}" type="datetimeFigureOut">
              <a:rPr lang="en-US" smtClean="0"/>
              <a:t>3/22/2022</a:t>
            </a:fld>
            <a:endParaRPr lang="en-US" dirty="0"/>
          </a:p>
        </p:txBody>
      </p:sp>
      <p:sp>
        <p:nvSpPr>
          <p:cNvPr id="5" name="Footer Placeholder 4">
            <a:extLst>
              <a:ext uri="{FF2B5EF4-FFF2-40B4-BE49-F238E27FC236}">
                <a16:creationId xmlns:a16="http://schemas.microsoft.com/office/drawing/2014/main" id="{BBD3F5DB-DBE2-8A46-8457-8E1412E23A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3B593C3-91FA-684F-A302-A25656E69D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24581D-A847-6741-84CF-AE0AC01D06EB}" type="slidenum">
              <a:rPr lang="en-US" smtClean="0"/>
              <a:t>‹#›</a:t>
            </a:fld>
            <a:endParaRPr lang="en-US" dirty="0"/>
          </a:p>
        </p:txBody>
      </p:sp>
    </p:spTree>
    <p:extLst>
      <p:ext uri="{BB962C8B-B14F-4D97-AF65-F5344CB8AC3E}">
        <p14:creationId xmlns:p14="http://schemas.microsoft.com/office/powerpoint/2010/main" val="2160577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hyperlink" Target="https://www.nasa.gov/aeroresearch/nasa-explores-smart-data-for-autonomous-world" TargetMode="External"/><Relationship Id="rId3" Type="http://schemas.openxmlformats.org/officeDocument/2006/relationships/image" Target="../media/image6.png"/><Relationship Id="rId7" Type="http://schemas.openxmlformats.org/officeDocument/2006/relationships/hyperlink" Target="https://www.youtube.com/watch?v=M-e03nO7tpQ"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mailto:drf@lists.nasa.gov" TargetMode="External"/><Relationship Id="rId5" Type="http://schemas.openxmlformats.org/officeDocument/2006/relationships/hyperlink" Target="https://drf.nasa.gov/" TargetMode="External"/><Relationship Id="rId10"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hyperlink" Target="https://www.nasa.gov/feature/data-reasoning-fabric-dr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aphical user interface, website&#10;&#10;Description automatically generated">
            <a:extLst>
              <a:ext uri="{FF2B5EF4-FFF2-40B4-BE49-F238E27FC236}">
                <a16:creationId xmlns:a16="http://schemas.microsoft.com/office/drawing/2014/main" id="{54D27749-ED73-8E43-AD23-2ECF9EADCEBC}"/>
              </a:ext>
            </a:extLst>
          </p:cNvPr>
          <p:cNvPicPr>
            <a:picLocks noChangeAspect="1"/>
          </p:cNvPicPr>
          <p:nvPr/>
        </p:nvPicPr>
        <p:blipFill rotWithShape="1">
          <a:blip r:embed="rId3"/>
          <a:srcRect l="4564" t="19396" r="31460" b="26140"/>
          <a:stretch/>
        </p:blipFill>
        <p:spPr>
          <a:xfrm>
            <a:off x="3893230" y="949400"/>
            <a:ext cx="7810878" cy="2944133"/>
          </a:xfrm>
          <a:prstGeom prst="rect">
            <a:avLst/>
          </a:prstGeom>
        </p:spPr>
      </p:pic>
      <p:pic>
        <p:nvPicPr>
          <p:cNvPr id="13" name="Picture 12" descr="Graphical user interface, website&#10;&#10;Description automatically generated">
            <a:extLst>
              <a:ext uri="{FF2B5EF4-FFF2-40B4-BE49-F238E27FC236}">
                <a16:creationId xmlns:a16="http://schemas.microsoft.com/office/drawing/2014/main" id="{DDCC88A8-4CCD-564D-A95A-70146BD3BB30}"/>
              </a:ext>
            </a:extLst>
          </p:cNvPr>
          <p:cNvPicPr>
            <a:picLocks noChangeAspect="1"/>
          </p:cNvPicPr>
          <p:nvPr/>
        </p:nvPicPr>
        <p:blipFill rotWithShape="1">
          <a:blip r:embed="rId4"/>
          <a:srcRect l="17621" t="16256" r="51107" b="31068"/>
          <a:stretch/>
        </p:blipFill>
        <p:spPr>
          <a:xfrm>
            <a:off x="149354" y="3387969"/>
            <a:ext cx="3755751" cy="3056382"/>
          </a:xfrm>
          <a:prstGeom prst="rect">
            <a:avLst/>
          </a:prstGeom>
        </p:spPr>
      </p:pic>
      <p:sp>
        <p:nvSpPr>
          <p:cNvPr id="23" name="TextBox 22">
            <a:extLst>
              <a:ext uri="{FF2B5EF4-FFF2-40B4-BE49-F238E27FC236}">
                <a16:creationId xmlns:a16="http://schemas.microsoft.com/office/drawing/2014/main" id="{079AA5DF-BCAC-9746-BD7C-784F95169B60}"/>
              </a:ext>
            </a:extLst>
          </p:cNvPr>
          <p:cNvSpPr txBox="1"/>
          <p:nvPr/>
        </p:nvSpPr>
        <p:spPr>
          <a:xfrm>
            <a:off x="94565" y="1068611"/>
            <a:ext cx="3798665" cy="2215991"/>
          </a:xfrm>
          <a:prstGeom prst="rect">
            <a:avLst/>
          </a:prstGeom>
          <a:noFill/>
        </p:spPr>
        <p:txBody>
          <a:bodyPr wrap="square" rtlCol="0">
            <a:spAutoFit/>
          </a:bodyPr>
          <a:lstStyle/>
          <a:p>
            <a:r>
              <a:rPr lang="en-US" b="1" dirty="0"/>
              <a:t>Current Barrier</a:t>
            </a:r>
            <a:endParaRPr lang="en-US" sz="2000" b="1" dirty="0"/>
          </a:p>
          <a:p>
            <a:endParaRPr lang="en-US" sz="800" b="1" dirty="0"/>
          </a:p>
          <a:p>
            <a:r>
              <a:rPr lang="en-US" sz="1400" dirty="0"/>
              <a:t>Quality of life is impacted by growing travel times in dense urban areas and access to mobility options is limited in rural areas. Converting to a 3D mobility system vastly increases mobility options for all, but every vehicle will need to be increasingly aware of EVERYTHING affecting their flight in real time to maintain safety in that new ecosystem.</a:t>
            </a:r>
          </a:p>
        </p:txBody>
      </p:sp>
      <p:grpSp>
        <p:nvGrpSpPr>
          <p:cNvPr id="5" name="Group 4">
            <a:extLst>
              <a:ext uri="{FF2B5EF4-FFF2-40B4-BE49-F238E27FC236}">
                <a16:creationId xmlns:a16="http://schemas.microsoft.com/office/drawing/2014/main" id="{159D7007-E999-2246-95DC-A4C09E3F3B1A}"/>
              </a:ext>
            </a:extLst>
          </p:cNvPr>
          <p:cNvGrpSpPr/>
          <p:nvPr/>
        </p:nvGrpSpPr>
        <p:grpSpPr>
          <a:xfrm>
            <a:off x="106202" y="138923"/>
            <a:ext cx="11051177" cy="788868"/>
            <a:chOff x="1530312" y="185658"/>
            <a:chExt cx="8424114" cy="788868"/>
          </a:xfrm>
        </p:grpSpPr>
        <p:sp>
          <p:nvSpPr>
            <p:cNvPr id="22" name="TextBox 21">
              <a:extLst>
                <a:ext uri="{FF2B5EF4-FFF2-40B4-BE49-F238E27FC236}">
                  <a16:creationId xmlns:a16="http://schemas.microsoft.com/office/drawing/2014/main" id="{94EE6489-B0A0-A945-B59C-7802647FE520}"/>
                </a:ext>
              </a:extLst>
            </p:cNvPr>
            <p:cNvSpPr txBox="1"/>
            <p:nvPr/>
          </p:nvSpPr>
          <p:spPr>
            <a:xfrm>
              <a:off x="1530312" y="185658"/>
              <a:ext cx="7107683" cy="461665"/>
            </a:xfrm>
            <a:prstGeom prst="rect">
              <a:avLst/>
            </a:prstGeom>
            <a:noFill/>
          </p:spPr>
          <p:txBody>
            <a:bodyPr wrap="square" rtlCol="0">
              <a:spAutoFit/>
            </a:bodyPr>
            <a:lstStyle/>
            <a:p>
              <a:r>
                <a:rPr lang="en-US" sz="2400" b="1" dirty="0">
                  <a:latin typeface="Arial Rounded MT Bold" panose="020F0704030504030204" pitchFamily="34" charset="77"/>
                  <a:cs typeface="Microsoft Sans Serif" panose="020B0604020202020204" pitchFamily="34" charset="0"/>
                </a:rPr>
                <a:t>NASA DATA &amp; REASONING FABRIC (DRF)</a:t>
              </a:r>
            </a:p>
          </p:txBody>
        </p:sp>
        <p:sp>
          <p:nvSpPr>
            <p:cNvPr id="27" name="TextBox 26">
              <a:extLst>
                <a:ext uri="{FF2B5EF4-FFF2-40B4-BE49-F238E27FC236}">
                  <a16:creationId xmlns:a16="http://schemas.microsoft.com/office/drawing/2014/main" id="{4049ED90-D6C4-0248-B502-B3B2C1162CCD}"/>
                </a:ext>
              </a:extLst>
            </p:cNvPr>
            <p:cNvSpPr txBox="1"/>
            <p:nvPr/>
          </p:nvSpPr>
          <p:spPr>
            <a:xfrm>
              <a:off x="1530312" y="635972"/>
              <a:ext cx="8424114" cy="338554"/>
            </a:xfrm>
            <a:prstGeom prst="rect">
              <a:avLst/>
            </a:prstGeom>
            <a:noFill/>
          </p:spPr>
          <p:txBody>
            <a:bodyPr wrap="square" rtlCol="0">
              <a:spAutoFit/>
            </a:bodyPr>
            <a:lstStyle/>
            <a:p>
              <a:r>
                <a:rPr lang="en-US" sz="1600" i="1" dirty="0">
                  <a:solidFill>
                    <a:schemeClr val="accent1">
                      <a:lumMod val="75000"/>
                    </a:schemeClr>
                  </a:solidFill>
                </a:rPr>
                <a:t>seamlessly connect information and decision making to enable the full potential of future air mobility to advance human society</a:t>
              </a:r>
            </a:p>
          </p:txBody>
        </p:sp>
      </p:grpSp>
      <p:sp>
        <p:nvSpPr>
          <p:cNvPr id="9" name="TextBox 8">
            <a:extLst>
              <a:ext uri="{FF2B5EF4-FFF2-40B4-BE49-F238E27FC236}">
                <a16:creationId xmlns:a16="http://schemas.microsoft.com/office/drawing/2014/main" id="{410611C9-B94A-1C48-930E-FA52BD4143C7}"/>
              </a:ext>
            </a:extLst>
          </p:cNvPr>
          <p:cNvSpPr txBox="1"/>
          <p:nvPr/>
        </p:nvSpPr>
        <p:spPr>
          <a:xfrm>
            <a:off x="4131340" y="3928497"/>
            <a:ext cx="7738931" cy="2616101"/>
          </a:xfrm>
          <a:prstGeom prst="rect">
            <a:avLst/>
          </a:prstGeom>
          <a:noFill/>
        </p:spPr>
        <p:txBody>
          <a:bodyPr wrap="square" rtlCol="0">
            <a:spAutoFit/>
          </a:bodyPr>
          <a:lstStyle/>
          <a:p>
            <a:r>
              <a:rPr lang="en-US" b="1" dirty="0"/>
              <a:t>DRF</a:t>
            </a:r>
            <a:r>
              <a:rPr lang="en-US" sz="2000" b="1" dirty="0"/>
              <a:t> is the Solution</a:t>
            </a:r>
          </a:p>
          <a:p>
            <a:r>
              <a:rPr lang="en-US" sz="1400" dirty="0">
                <a:solidFill>
                  <a:srgbClr val="000000"/>
                </a:solidFill>
                <a:latin typeface="Calibri" panose="020F0502020204030204" pitchFamily="34" charset="0"/>
              </a:rPr>
              <a:t>The envisioned density of operations will be achieved only if ​decision processes continue to move from purely human ​decisions to autonomous machine-intelligence based ​decisions with human oversight.</a:t>
            </a:r>
            <a:r>
              <a:rPr lang="en-US" sz="1400" b="1" dirty="0">
                <a:solidFill>
                  <a:srgbClr val="000000"/>
                </a:solidFill>
                <a:latin typeface="Calibri" panose="020F0502020204030204" pitchFamily="34" charset="0"/>
              </a:rPr>
              <a:t> </a:t>
            </a:r>
            <a:r>
              <a:rPr lang="en-US" sz="1400" dirty="0"/>
              <a:t>DRF is a groundbreaking technology which seamlessly connects data to decision-making.</a:t>
            </a:r>
            <a:br>
              <a:rPr lang="en-US" sz="1400" dirty="0"/>
            </a:br>
            <a:endParaRPr lang="en-US" sz="200" dirty="0"/>
          </a:p>
          <a:p>
            <a:pPr marL="742950" lvl="1" indent="-285750">
              <a:buFont typeface="Arial" panose="020B0604020202020204" pitchFamily="34" charset="0"/>
              <a:buChar char="•"/>
            </a:pPr>
            <a:r>
              <a:rPr lang="en-US" sz="1400" dirty="0"/>
              <a:t>Sends autonomous air vehicles any information critical for safe flight and obtains their data to inform others</a:t>
            </a:r>
          </a:p>
          <a:p>
            <a:pPr marL="742950" lvl="1" indent="-285750">
              <a:buFont typeface="Arial" panose="020B0604020202020204" pitchFamily="34" charset="0"/>
              <a:buChar char="•"/>
            </a:pPr>
            <a:r>
              <a:rPr lang="en-US" sz="1400" dirty="0"/>
              <a:t>Intelligently processes and decides what data is of most importance for safe flight, much as humans do today</a:t>
            </a:r>
          </a:p>
          <a:p>
            <a:pPr marL="742950" lvl="1" indent="-285750">
              <a:buFont typeface="Arial" panose="020B0604020202020204" pitchFamily="34" charset="0"/>
              <a:buChar char="•"/>
            </a:pPr>
            <a:r>
              <a:rPr lang="en-US" sz="1400" dirty="0"/>
              <a:t>Access to timely data created with intelligent reasoning allows for high tempo operations: more vehicles to </a:t>
            </a:r>
            <a:r>
              <a:rPr lang="en-US" sz="1400" i="1" dirty="0"/>
              <a:t>safely</a:t>
            </a:r>
            <a:r>
              <a:rPr lang="en-US" sz="1400" dirty="0"/>
              <a:t> use the same airspace</a:t>
            </a:r>
          </a:p>
          <a:p>
            <a:pPr lvl="1"/>
            <a:endParaRPr lang="en-US" sz="200" dirty="0"/>
          </a:p>
          <a:p>
            <a:r>
              <a:rPr lang="en-US" sz="1400" dirty="0"/>
              <a:t>DRF is a “full-stack” behind future autonomous advanced air mobility maturing urban air mobility.</a:t>
            </a:r>
            <a:endParaRPr lang="en-US" sz="1400" dirty="0">
              <a:solidFill>
                <a:srgbClr val="FF0000"/>
              </a:solidFill>
            </a:endParaRPr>
          </a:p>
        </p:txBody>
      </p:sp>
      <p:pic>
        <p:nvPicPr>
          <p:cNvPr id="4" name="Picture 3" descr="Logo, icon&#10;&#10;Description automatically generated">
            <a:extLst>
              <a:ext uri="{FF2B5EF4-FFF2-40B4-BE49-F238E27FC236}">
                <a16:creationId xmlns:a16="http://schemas.microsoft.com/office/drawing/2014/main" id="{D53DBBD7-3D0C-5141-8A50-33E879AB8007}"/>
              </a:ext>
            </a:extLst>
          </p:cNvPr>
          <p:cNvPicPr>
            <a:picLocks noChangeAspect="1"/>
          </p:cNvPicPr>
          <p:nvPr/>
        </p:nvPicPr>
        <p:blipFill>
          <a:blip r:embed="rId5"/>
          <a:stretch>
            <a:fillRect/>
          </a:stretch>
        </p:blipFill>
        <p:spPr>
          <a:xfrm>
            <a:off x="10840776" y="208682"/>
            <a:ext cx="1145942" cy="952299"/>
          </a:xfrm>
          <a:prstGeom prst="rect">
            <a:avLst/>
          </a:prstGeom>
        </p:spPr>
      </p:pic>
      <p:sp>
        <p:nvSpPr>
          <p:cNvPr id="2" name="TextBox 1">
            <a:extLst>
              <a:ext uri="{FF2B5EF4-FFF2-40B4-BE49-F238E27FC236}">
                <a16:creationId xmlns:a16="http://schemas.microsoft.com/office/drawing/2014/main" id="{AE995B9C-9534-4088-AA33-A0746673D708}"/>
              </a:ext>
            </a:extLst>
          </p:cNvPr>
          <p:cNvSpPr txBox="1"/>
          <p:nvPr/>
        </p:nvSpPr>
        <p:spPr>
          <a:xfrm>
            <a:off x="487892" y="6479315"/>
            <a:ext cx="11216216" cy="615553"/>
          </a:xfrm>
          <a:prstGeom prst="rect">
            <a:avLst/>
          </a:prstGeom>
          <a:noFill/>
        </p:spPr>
        <p:txBody>
          <a:bodyPr wrap="square" rtlCol="0">
            <a:spAutoFit/>
          </a:bodyPr>
          <a:lstStyle/>
          <a:p>
            <a:pPr algn="ctr"/>
            <a:r>
              <a:rPr lang="en-US" sz="1600" i="1" dirty="0">
                <a:solidFill>
                  <a:schemeClr val="accent1">
                    <a:lumMod val="75000"/>
                  </a:schemeClr>
                </a:solidFill>
                <a:effectLst/>
              </a:rPr>
              <a:t>DRF enables safe, fully autonomous, omnipresent UAM operations even in complex environments.</a:t>
            </a:r>
          </a:p>
          <a:p>
            <a:pPr algn="ctr"/>
            <a:endParaRPr lang="en-US" dirty="0">
              <a:solidFill>
                <a:schemeClr val="accent5">
                  <a:lumMod val="50000"/>
                </a:schemeClr>
              </a:solidFill>
            </a:endParaRPr>
          </a:p>
        </p:txBody>
      </p:sp>
    </p:spTree>
    <p:extLst>
      <p:ext uri="{BB962C8B-B14F-4D97-AF65-F5344CB8AC3E}">
        <p14:creationId xmlns:p14="http://schemas.microsoft.com/office/powerpoint/2010/main" val="869032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02D482-0B0B-2746-AE2F-021A8B79ADB1}"/>
              </a:ext>
            </a:extLst>
          </p:cNvPr>
          <p:cNvSpPr/>
          <p:nvPr/>
        </p:nvSpPr>
        <p:spPr>
          <a:xfrm>
            <a:off x="0" y="1443672"/>
            <a:ext cx="8710235" cy="151119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079AA5DF-BCAC-9746-BD7C-784F95169B60}"/>
              </a:ext>
            </a:extLst>
          </p:cNvPr>
          <p:cNvSpPr txBox="1"/>
          <p:nvPr/>
        </p:nvSpPr>
        <p:spPr>
          <a:xfrm>
            <a:off x="152603" y="82061"/>
            <a:ext cx="8639704" cy="1292662"/>
          </a:xfrm>
          <a:prstGeom prst="rect">
            <a:avLst/>
          </a:prstGeom>
          <a:noFill/>
        </p:spPr>
        <p:txBody>
          <a:bodyPr wrap="square" rtlCol="0">
            <a:spAutoFit/>
          </a:bodyPr>
          <a:lstStyle/>
          <a:p>
            <a:r>
              <a:rPr lang="en-US" b="1" dirty="0"/>
              <a:t>The Challenge</a:t>
            </a:r>
            <a:endParaRPr lang="en-US" sz="2000" b="1" dirty="0"/>
          </a:p>
          <a:p>
            <a:r>
              <a:rPr lang="en-US" sz="1200" dirty="0">
                <a:ea typeface="Geneva" panose="020B0503030404040204" pitchFamily="34" charset="0"/>
              </a:rPr>
              <a:t>NASA’s historical focus on innovative aeronautics technology has resulted in people having access to time-saving convenience, comfort, and safety in air travel. NASA Aeronautics has historically led the nation and the world in developing continually improving advanced technologies. New challenges must be overcome to realize the advantages of uncrewed, remote transportation, whether it is for packages, people, safety, or myriad other commercial and government needs, and all within an increasingly complex and crowded airspace. </a:t>
            </a:r>
          </a:p>
        </p:txBody>
      </p:sp>
      <p:pic>
        <p:nvPicPr>
          <p:cNvPr id="5" name="Picture 4">
            <a:extLst>
              <a:ext uri="{FF2B5EF4-FFF2-40B4-BE49-F238E27FC236}">
                <a16:creationId xmlns:a16="http://schemas.microsoft.com/office/drawing/2014/main" id="{25F81A66-74C8-7C4E-8B1A-1A530D6BAC72}"/>
              </a:ext>
            </a:extLst>
          </p:cNvPr>
          <p:cNvPicPr>
            <a:picLocks noChangeAspect="1"/>
          </p:cNvPicPr>
          <p:nvPr/>
        </p:nvPicPr>
        <p:blipFill rotWithShape="1">
          <a:blip r:embed="rId3"/>
          <a:srcRect l="16671" t="18830" r="27176" b="25468"/>
          <a:stretch/>
        </p:blipFill>
        <p:spPr>
          <a:xfrm>
            <a:off x="0" y="2951536"/>
            <a:ext cx="8754332" cy="3914931"/>
          </a:xfrm>
          <a:prstGeom prst="rect">
            <a:avLst/>
          </a:prstGeom>
        </p:spPr>
      </p:pic>
      <p:sp>
        <p:nvSpPr>
          <p:cNvPr id="14" name="TextBox 13">
            <a:extLst>
              <a:ext uri="{FF2B5EF4-FFF2-40B4-BE49-F238E27FC236}">
                <a16:creationId xmlns:a16="http://schemas.microsoft.com/office/drawing/2014/main" id="{8F5BA179-8148-EC41-BC40-B84170C65AE6}"/>
              </a:ext>
            </a:extLst>
          </p:cNvPr>
          <p:cNvSpPr txBox="1"/>
          <p:nvPr/>
        </p:nvSpPr>
        <p:spPr>
          <a:xfrm>
            <a:off x="221416" y="1447594"/>
            <a:ext cx="8570891" cy="1477328"/>
          </a:xfrm>
          <a:prstGeom prst="rect">
            <a:avLst/>
          </a:prstGeom>
          <a:noFill/>
        </p:spPr>
        <p:txBody>
          <a:bodyPr wrap="square" rtlCol="0">
            <a:spAutoFit/>
          </a:bodyPr>
          <a:lstStyle/>
          <a:p>
            <a:r>
              <a:rPr lang="en-US" b="1" dirty="0"/>
              <a:t>The Expectation</a:t>
            </a:r>
            <a:endParaRPr lang="en-US" sz="2000" b="1" dirty="0"/>
          </a:p>
          <a:p>
            <a:r>
              <a:rPr lang="en-US" sz="1200" dirty="0"/>
              <a:t>Enter Data &amp; Reasoning Fabric (DRF), NASA’s innovative initiative to organize safe, efficient, environmentally friendly and quiet air mobility. For over two years, NASA researchers, in the Convergent Aeronautics Solution (CAS) Project under the Transformative Aeronautics Concepts Program (TACP), have been working to develop a data connection ecosystem that will address the challenge of significant increases in the amount of required data, the reasoning behind them, and the transmission to users. A self-sustaining ecosystem will provide data that is reliable, accurate and current, with intelligent reasoning behind it that will facilitate data-driven decision making.</a:t>
            </a:r>
          </a:p>
        </p:txBody>
      </p:sp>
      <p:cxnSp>
        <p:nvCxnSpPr>
          <p:cNvPr id="8" name="Straight Connector 7">
            <a:extLst>
              <a:ext uri="{FF2B5EF4-FFF2-40B4-BE49-F238E27FC236}">
                <a16:creationId xmlns:a16="http://schemas.microsoft.com/office/drawing/2014/main" id="{3A040A91-B4CA-3C42-89A8-94E3B2F1F4BB}"/>
              </a:ext>
            </a:extLst>
          </p:cNvPr>
          <p:cNvCxnSpPr>
            <a:cxnSpLocks/>
          </p:cNvCxnSpPr>
          <p:nvPr/>
        </p:nvCxnSpPr>
        <p:spPr>
          <a:xfrm>
            <a:off x="8710989" y="-1353"/>
            <a:ext cx="0" cy="685875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Logo, icon&#10;&#10;Description automatically generated">
            <a:extLst>
              <a:ext uri="{FF2B5EF4-FFF2-40B4-BE49-F238E27FC236}">
                <a16:creationId xmlns:a16="http://schemas.microsoft.com/office/drawing/2014/main" id="{98826A62-B80A-2247-8EC7-6D3E6AB0E7C9}"/>
              </a:ext>
            </a:extLst>
          </p:cNvPr>
          <p:cNvPicPr>
            <a:picLocks noChangeAspect="1"/>
          </p:cNvPicPr>
          <p:nvPr/>
        </p:nvPicPr>
        <p:blipFill>
          <a:blip r:embed="rId4"/>
          <a:stretch>
            <a:fillRect/>
          </a:stretch>
        </p:blipFill>
        <p:spPr>
          <a:xfrm>
            <a:off x="11165564" y="157914"/>
            <a:ext cx="882495" cy="733370"/>
          </a:xfrm>
          <a:prstGeom prst="rect">
            <a:avLst/>
          </a:prstGeom>
        </p:spPr>
      </p:pic>
      <p:grpSp>
        <p:nvGrpSpPr>
          <p:cNvPr id="3" name="Group 2">
            <a:extLst>
              <a:ext uri="{FF2B5EF4-FFF2-40B4-BE49-F238E27FC236}">
                <a16:creationId xmlns:a16="http://schemas.microsoft.com/office/drawing/2014/main" id="{8175BF5D-AF76-304C-847C-39926A3D964D}"/>
              </a:ext>
            </a:extLst>
          </p:cNvPr>
          <p:cNvGrpSpPr/>
          <p:nvPr/>
        </p:nvGrpSpPr>
        <p:grpSpPr>
          <a:xfrm>
            <a:off x="8794913" y="82061"/>
            <a:ext cx="3320886" cy="6716670"/>
            <a:chOff x="8794913" y="82061"/>
            <a:chExt cx="3320886" cy="6716670"/>
          </a:xfrm>
        </p:grpSpPr>
        <p:sp>
          <p:nvSpPr>
            <p:cNvPr id="9" name="TextBox 8">
              <a:extLst>
                <a:ext uri="{FF2B5EF4-FFF2-40B4-BE49-F238E27FC236}">
                  <a16:creationId xmlns:a16="http://schemas.microsoft.com/office/drawing/2014/main" id="{410611C9-B94A-1C48-930E-FA52BD4143C7}"/>
                </a:ext>
              </a:extLst>
            </p:cNvPr>
            <p:cNvSpPr txBox="1"/>
            <p:nvPr/>
          </p:nvSpPr>
          <p:spPr>
            <a:xfrm>
              <a:off x="8794913" y="82061"/>
              <a:ext cx="3282897" cy="2154436"/>
            </a:xfrm>
            <a:prstGeom prst="rect">
              <a:avLst/>
            </a:prstGeom>
            <a:noFill/>
          </p:spPr>
          <p:txBody>
            <a:bodyPr wrap="square" rtlCol="0">
              <a:spAutoFit/>
            </a:bodyPr>
            <a:lstStyle/>
            <a:p>
              <a:r>
                <a:rPr lang="en-US" b="1" dirty="0"/>
                <a:t>DRF Benefits</a:t>
              </a:r>
            </a:p>
            <a:p>
              <a:endParaRPr lang="en-US" sz="800" b="1" dirty="0"/>
            </a:p>
            <a:p>
              <a:r>
                <a:rPr lang="en-US" sz="1200" dirty="0"/>
                <a:t>We believe DRF will enable the</a:t>
              </a:r>
            </a:p>
            <a:p>
              <a:r>
                <a:rPr lang="en-US" sz="1200" dirty="0"/>
                <a:t>future of air mobility by guiding </a:t>
              </a:r>
            </a:p>
            <a:p>
              <a:r>
                <a:rPr lang="en-US" sz="1200" dirty="0"/>
                <a:t>reasoning and decision-making processes between aerial vehicles and ground-based systems to increase efficiency and safety of operations. Our software will provide external entities a backbone to enable automated interactions between services with involvement from NASA technical teams. DRF will:</a:t>
              </a:r>
            </a:p>
          </p:txBody>
        </p:sp>
        <p:sp>
          <p:nvSpPr>
            <p:cNvPr id="11" name="TextBox 10">
              <a:extLst>
                <a:ext uri="{FF2B5EF4-FFF2-40B4-BE49-F238E27FC236}">
                  <a16:creationId xmlns:a16="http://schemas.microsoft.com/office/drawing/2014/main" id="{F170B3B7-BD37-354E-962E-7011325A4140}"/>
                </a:ext>
              </a:extLst>
            </p:cNvPr>
            <p:cNvSpPr txBox="1"/>
            <p:nvPr/>
          </p:nvSpPr>
          <p:spPr>
            <a:xfrm>
              <a:off x="8794913" y="2274416"/>
              <a:ext cx="3320886" cy="4524315"/>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1200" b="1" dirty="0"/>
                <a:t>UTILIZE</a:t>
              </a:r>
              <a:r>
                <a:rPr lang="en-US" sz="1200" dirty="0">
                  <a:solidFill>
                    <a:srgbClr val="FF0000"/>
                  </a:solidFill>
                </a:rPr>
                <a:t> </a:t>
              </a:r>
              <a:r>
                <a:rPr lang="en-US" sz="1200" dirty="0"/>
                <a:t>u</a:t>
              </a:r>
              <a:r>
                <a:rPr lang="en-US" sz="1200" dirty="0">
                  <a:effectLst/>
                </a:rPr>
                <a:t>nique architecture that will enable the Advanced Air Mobility (AAM) ecosystem to combine diverse sets of data on demand and make decisions </a:t>
              </a:r>
              <a:r>
                <a:rPr lang="en-US" sz="1200" dirty="0"/>
                <a:t>instantaneously</a:t>
              </a:r>
            </a:p>
            <a:p>
              <a:pPr marL="171450" indent="-171450">
                <a:buFont typeface="Arial" panose="020B0604020202020204" pitchFamily="34" charset="0"/>
                <a:buChar char="•"/>
              </a:pPr>
              <a:endParaRPr lang="en-US" sz="1200" b="1" dirty="0"/>
            </a:p>
            <a:p>
              <a:pPr marL="171450" indent="-171450">
                <a:buFont typeface="Arial" panose="020B0604020202020204" pitchFamily="34" charset="0"/>
                <a:buChar char="•"/>
              </a:pPr>
              <a:r>
                <a:rPr lang="en-US" sz="1200" b="1" dirty="0"/>
                <a:t>ENABLE</a:t>
              </a:r>
              <a:r>
                <a:rPr lang="en-US" sz="1200" dirty="0">
                  <a:effectLst/>
                </a:rPr>
                <a:t> high quality and redundancy for </a:t>
              </a:r>
              <a:r>
                <a:rPr lang="en-US" sz="1200" dirty="0"/>
                <a:t>safety</a:t>
              </a:r>
              <a:endParaRPr lang="en-US" sz="1200" dirty="0">
                <a:cs typeface="Calibri"/>
              </a:endParaRPr>
            </a:p>
            <a:p>
              <a:pPr marL="171450" indent="-171450">
                <a:buFont typeface="Arial" panose="020B0604020202020204" pitchFamily="34" charset="0"/>
                <a:buChar char="•"/>
              </a:pPr>
              <a:endParaRPr lang="en-US" sz="1200" b="1" dirty="0"/>
            </a:p>
            <a:p>
              <a:pPr marL="171450" indent="-171450">
                <a:buFont typeface="Arial" panose="020B0604020202020204" pitchFamily="34" charset="0"/>
                <a:buChar char="•"/>
              </a:pPr>
              <a:r>
                <a:rPr lang="en-US" sz="1200" b="1" dirty="0"/>
                <a:t>ACT</a:t>
              </a:r>
              <a:r>
                <a:rPr lang="en-US" sz="1200" dirty="0"/>
                <a:t> as c</a:t>
              </a:r>
              <a:r>
                <a:rPr lang="en-US" sz="1200" dirty="0">
                  <a:effectLst/>
                </a:rPr>
                <a:t>atalyst to address critical data challenges in building advanced air mobility infrastructure where industry data sharing and reasoning is </a:t>
              </a:r>
              <a:r>
                <a:rPr lang="en-US" sz="1200" dirty="0"/>
                <a:t>needed</a:t>
              </a:r>
              <a:endParaRPr lang="en-US" sz="1200" dirty="0">
                <a:cs typeface="Calibri"/>
              </a:endParaRPr>
            </a:p>
            <a:p>
              <a:pPr marL="171450" indent="-171450">
                <a:buFont typeface="Arial" panose="020B0604020202020204" pitchFamily="34" charset="0"/>
                <a:buChar char="•"/>
              </a:pPr>
              <a:endParaRPr lang="en-US" sz="1200" b="1" dirty="0">
                <a:cs typeface="Calibri"/>
              </a:endParaRPr>
            </a:p>
            <a:p>
              <a:pPr marL="171450" indent="-171450">
                <a:buFont typeface="Arial" panose="020B0604020202020204" pitchFamily="34" charset="0"/>
                <a:buChar char="•"/>
              </a:pPr>
              <a:r>
                <a:rPr lang="en-US" sz="1200" b="1" dirty="0"/>
                <a:t>SUPPORT</a:t>
              </a:r>
              <a:r>
                <a:rPr lang="en-US" sz="1200" dirty="0">
                  <a:effectLst/>
                </a:rPr>
                <a:t> processing and sharing of massive multi-sensor monitoring data from aircraft performance models to adaptive flight controls to prescriptive analytics to improve battery </a:t>
              </a:r>
              <a:r>
                <a:rPr lang="en-US" sz="1200" dirty="0"/>
                <a:t>technologies</a:t>
              </a:r>
              <a:endParaRPr lang="en-US" sz="800" dirty="0"/>
            </a:p>
            <a:p>
              <a:pPr marL="171450" indent="-171450">
                <a:buFont typeface="Arial" panose="020B0604020202020204" pitchFamily="34" charset="0"/>
                <a:buChar char="•"/>
              </a:pPr>
              <a:endParaRPr lang="en-US" sz="1200" b="1" dirty="0"/>
            </a:p>
            <a:p>
              <a:pPr marL="171450" indent="-171450">
                <a:buFont typeface="Arial" panose="020B0604020202020204" pitchFamily="34" charset="0"/>
                <a:buChar char="•"/>
              </a:pPr>
              <a:r>
                <a:rPr lang="en-US" sz="1200" b="1" dirty="0"/>
                <a:t>ENABLE</a:t>
              </a:r>
              <a:r>
                <a:rPr lang="en-US" sz="1200" dirty="0">
                  <a:effectLst/>
                </a:rPr>
                <a:t> a framework to process available new policies and regulatory approaches from many governing bodies</a:t>
              </a:r>
              <a:r>
                <a:rPr lang="en-US" sz="1200" dirty="0"/>
                <a:t> </a:t>
              </a:r>
              <a:endParaRPr lang="en-US" sz="800" dirty="0"/>
            </a:p>
            <a:p>
              <a:pPr marL="171450" indent="-171450">
                <a:buFont typeface="Arial" panose="020B0604020202020204" pitchFamily="34" charset="0"/>
                <a:buChar char="•"/>
              </a:pPr>
              <a:endParaRPr lang="en-US" sz="1200" b="1" dirty="0"/>
            </a:p>
            <a:p>
              <a:pPr marL="171450" indent="-171450">
                <a:buFont typeface="Arial" panose="020B0604020202020204" pitchFamily="34" charset="0"/>
                <a:buChar char="•"/>
              </a:pPr>
              <a:r>
                <a:rPr lang="en-US" sz="1200" b="1" dirty="0"/>
                <a:t>PROVIDE</a:t>
              </a:r>
              <a:r>
                <a:rPr lang="en-US" sz="1200" dirty="0"/>
                <a:t> </a:t>
              </a:r>
              <a:r>
                <a:rPr lang="en-US" sz="1200" dirty="0">
                  <a:effectLst/>
                </a:rPr>
                <a:t>on demand data and reasoning solutions for vehicles and operators</a:t>
              </a:r>
              <a:endParaRPr lang="en-US" sz="800">
                <a:effectLst/>
                <a:cs typeface="Calibri" panose="020F0502020204030204"/>
              </a:endParaRPr>
            </a:p>
          </p:txBody>
        </p:sp>
      </p:grpSp>
    </p:spTree>
    <p:extLst>
      <p:ext uri="{BB962C8B-B14F-4D97-AF65-F5344CB8AC3E}">
        <p14:creationId xmlns:p14="http://schemas.microsoft.com/office/powerpoint/2010/main" val="57665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5A5598-DD6C-C44D-B9CD-A3A984448141}"/>
              </a:ext>
            </a:extLst>
          </p:cNvPr>
          <p:cNvSpPr/>
          <p:nvPr/>
        </p:nvSpPr>
        <p:spPr>
          <a:xfrm>
            <a:off x="1" y="0"/>
            <a:ext cx="4313948" cy="24543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079AA5DF-BCAC-9746-BD7C-784F95169B60}"/>
              </a:ext>
            </a:extLst>
          </p:cNvPr>
          <p:cNvSpPr txBox="1"/>
          <p:nvPr/>
        </p:nvSpPr>
        <p:spPr>
          <a:xfrm>
            <a:off x="64940" y="74850"/>
            <a:ext cx="4213135" cy="2277547"/>
          </a:xfrm>
          <a:prstGeom prst="rect">
            <a:avLst/>
          </a:prstGeom>
          <a:noFill/>
        </p:spPr>
        <p:txBody>
          <a:bodyPr wrap="square" rtlCol="0">
            <a:spAutoFit/>
          </a:bodyPr>
          <a:lstStyle/>
          <a:p>
            <a:r>
              <a:rPr lang="en-US" sz="1400" b="1" dirty="0">
                <a:solidFill>
                  <a:schemeClr val="accent2"/>
                </a:solidFill>
              </a:rPr>
              <a:t>D</a:t>
            </a:r>
            <a:r>
              <a:rPr lang="en-US" sz="1400" b="1" dirty="0"/>
              <a:t>ata Services</a:t>
            </a:r>
          </a:p>
          <a:p>
            <a:r>
              <a:rPr lang="en-US" sz="1200" dirty="0"/>
              <a:t>DRF Data Services enables the discovery and delivery of reliable, high-integrity datasets on weather, traffic, vertiport status, and so on in a marketplace and offered by authorized service providers. It develops and functionalizes data services and metadata models for the DRF data life cycle.</a:t>
            </a:r>
          </a:p>
          <a:p>
            <a:endParaRPr lang="en-US" sz="800" dirty="0"/>
          </a:p>
          <a:p>
            <a:r>
              <a:rPr lang="en-US" sz="1200" dirty="0"/>
              <a:t>Data services provided through the DRF Core ensures quality, consistency, and democratization of data for the future of air mobility operations. Many of these services will be executed autonomously by smart, unmanned, and/or reasoning agents to enable wide-scale acceptance and usability.</a:t>
            </a:r>
          </a:p>
        </p:txBody>
      </p:sp>
      <p:sp>
        <p:nvSpPr>
          <p:cNvPr id="4" name="TextBox 3">
            <a:extLst>
              <a:ext uri="{FF2B5EF4-FFF2-40B4-BE49-F238E27FC236}">
                <a16:creationId xmlns:a16="http://schemas.microsoft.com/office/drawing/2014/main" id="{463ACA0E-5277-384A-8235-BA949C36ADFA}"/>
              </a:ext>
            </a:extLst>
          </p:cNvPr>
          <p:cNvSpPr txBox="1"/>
          <p:nvPr/>
        </p:nvSpPr>
        <p:spPr>
          <a:xfrm>
            <a:off x="64940" y="2521904"/>
            <a:ext cx="4213134" cy="2339102"/>
          </a:xfrm>
          <a:prstGeom prst="rect">
            <a:avLst/>
          </a:prstGeom>
          <a:noFill/>
        </p:spPr>
        <p:txBody>
          <a:bodyPr wrap="square" lIns="91440" tIns="45720" rIns="91440" bIns="45720" rtlCol="0" anchor="t">
            <a:spAutoFit/>
          </a:bodyPr>
          <a:lstStyle/>
          <a:p>
            <a:r>
              <a:rPr lang="en-US" sz="1400" b="1" dirty="0">
                <a:solidFill>
                  <a:schemeClr val="accent2"/>
                </a:solidFill>
              </a:rPr>
              <a:t>R</a:t>
            </a:r>
            <a:r>
              <a:rPr lang="en-US" sz="1400" b="1" dirty="0"/>
              <a:t>easoning Services </a:t>
            </a:r>
          </a:p>
          <a:p>
            <a:r>
              <a:rPr lang="en-US" sz="1200" dirty="0"/>
              <a:t>The DRF Reasoning Services leverage DRF Core and Data Services, utilizing artificial intelligence and machine learning, to offer decision-making services that provide logical sequences and predictions in a robust and timely fashion.</a:t>
            </a:r>
          </a:p>
          <a:p>
            <a:r>
              <a:rPr lang="en-US" sz="1200" dirty="0"/>
              <a:t>Reasoning  services for operators of many automated vehicles include multi-vehicle trajectory generation, diagnostics and monitoring of vehicle health, risk assessment, environmental situational awareness, and information management. </a:t>
            </a:r>
            <a:r>
              <a:rPr lang="en-US" sz="1200" dirty="0">
                <a:ea typeface="+mn-lt"/>
                <a:cs typeface="+mn-lt"/>
              </a:rPr>
              <a:t>The reasoning services will be able to migrate to edge of the infrastructure, where the data exists, to support low latency decisions.</a:t>
            </a:r>
            <a:endParaRPr lang="en-US" sz="1200" dirty="0">
              <a:cs typeface="Calibri"/>
            </a:endParaRPr>
          </a:p>
        </p:txBody>
      </p:sp>
      <p:sp>
        <p:nvSpPr>
          <p:cNvPr id="2" name="Rectangle 1">
            <a:extLst>
              <a:ext uri="{FF2B5EF4-FFF2-40B4-BE49-F238E27FC236}">
                <a16:creationId xmlns:a16="http://schemas.microsoft.com/office/drawing/2014/main" id="{D70AFFFB-5953-004A-9A7C-325B5E7C5AD4}"/>
              </a:ext>
            </a:extLst>
          </p:cNvPr>
          <p:cNvSpPr/>
          <p:nvPr/>
        </p:nvSpPr>
        <p:spPr>
          <a:xfrm>
            <a:off x="5565" y="4928574"/>
            <a:ext cx="4294282" cy="194641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0289121-D44B-5149-A92B-2E1E8980A8CB}"/>
              </a:ext>
            </a:extLst>
          </p:cNvPr>
          <p:cNvSpPr txBox="1"/>
          <p:nvPr/>
        </p:nvSpPr>
        <p:spPr>
          <a:xfrm>
            <a:off x="64940" y="4958547"/>
            <a:ext cx="4213134" cy="1785104"/>
          </a:xfrm>
          <a:prstGeom prst="rect">
            <a:avLst/>
          </a:prstGeom>
          <a:noFill/>
        </p:spPr>
        <p:txBody>
          <a:bodyPr wrap="square" rtlCol="0">
            <a:spAutoFit/>
          </a:bodyPr>
          <a:lstStyle/>
          <a:p>
            <a:r>
              <a:rPr lang="en-US" sz="1400" b="1" dirty="0">
                <a:solidFill>
                  <a:schemeClr val="accent2"/>
                </a:solidFill>
              </a:rPr>
              <a:t>F</a:t>
            </a:r>
            <a:r>
              <a:rPr lang="en-US" sz="1400" b="1" dirty="0"/>
              <a:t>abric</a:t>
            </a:r>
          </a:p>
          <a:p>
            <a:r>
              <a:rPr lang="en-US" sz="1200" dirty="0"/>
              <a:t>A connected interwoven “fabric” of digital systems enables an ecosystem that can send aircraft specific, tailored information wherever it is needed. By enabling dynamic reasoning using deep data sources, the data and reasoning fabric web-like ecosystem supports advanced air mobility, allowing all users to quickly find, verify, purchase, and securely use data from data providers and reasoning services owned by many small and large industry and government organizations.</a:t>
            </a:r>
          </a:p>
        </p:txBody>
      </p:sp>
      <p:sp>
        <p:nvSpPr>
          <p:cNvPr id="9" name="TextBox 8">
            <a:extLst>
              <a:ext uri="{FF2B5EF4-FFF2-40B4-BE49-F238E27FC236}">
                <a16:creationId xmlns:a16="http://schemas.microsoft.com/office/drawing/2014/main" id="{179AE9C3-0DA5-F04F-BC45-6B67C5FDE958}"/>
              </a:ext>
            </a:extLst>
          </p:cNvPr>
          <p:cNvSpPr txBox="1"/>
          <p:nvPr/>
        </p:nvSpPr>
        <p:spPr>
          <a:xfrm>
            <a:off x="4360077" y="5136750"/>
            <a:ext cx="7686899" cy="1661993"/>
          </a:xfrm>
          <a:prstGeom prst="rect">
            <a:avLst/>
          </a:prstGeom>
          <a:noFill/>
        </p:spPr>
        <p:txBody>
          <a:bodyPr wrap="square" lIns="91440" tIns="45720" rIns="91440" bIns="45720" rtlCol="0" anchor="t">
            <a:spAutoFit/>
          </a:bodyPr>
          <a:lstStyle/>
          <a:p>
            <a:r>
              <a:rPr lang="en-US" sz="1600" b="1" dirty="0"/>
              <a:t>DRF Accelerator </a:t>
            </a:r>
          </a:p>
          <a:p>
            <a:endParaRPr lang="en-US" sz="800" b="1" dirty="0"/>
          </a:p>
          <a:p>
            <a:r>
              <a:rPr lang="en-US" sz="1200" dirty="0">
                <a:ea typeface="+mn-lt"/>
                <a:cs typeface="+mn-lt"/>
              </a:rPr>
              <a:t>The Accelerator </a:t>
            </a:r>
            <a:r>
              <a:rPr lang="en-US" sz="1200" dirty="0"/>
              <a:t>includes prototype instantiations of key DRF features, including data and reasoning services. This leverages data service, reasoning service and end user partnerships to validate the capabilities of DRF. </a:t>
            </a:r>
          </a:p>
          <a:p>
            <a:endParaRPr lang="en-US" sz="600" dirty="0">
              <a:ea typeface="+mn-lt"/>
              <a:cs typeface="+mn-lt"/>
            </a:endParaRPr>
          </a:p>
          <a:p>
            <a:r>
              <a:rPr lang="en-US" sz="1200" dirty="0">
                <a:ea typeface="+mn-lt"/>
                <a:cs typeface="+mn-lt"/>
              </a:rPr>
              <a:t>The Accelerator validates the minimum viable system concept of the Fabric by combining the first release of the DRF Core, reference implementations of services and service consumers, functional data services, reasoning services and associated simulations, a DRF framework software architecture, and partnerships with key stakeholder communities in representative use cases.</a:t>
            </a:r>
          </a:p>
        </p:txBody>
      </p:sp>
      <p:sp>
        <p:nvSpPr>
          <p:cNvPr id="13" name="TextBox 12">
            <a:extLst>
              <a:ext uri="{FF2B5EF4-FFF2-40B4-BE49-F238E27FC236}">
                <a16:creationId xmlns:a16="http://schemas.microsoft.com/office/drawing/2014/main" id="{DBA481F1-9625-6F4E-80DF-95583025A836}"/>
              </a:ext>
            </a:extLst>
          </p:cNvPr>
          <p:cNvSpPr txBox="1"/>
          <p:nvPr/>
        </p:nvSpPr>
        <p:spPr>
          <a:xfrm>
            <a:off x="4378888" y="74850"/>
            <a:ext cx="6750802" cy="892552"/>
          </a:xfrm>
          <a:prstGeom prst="rect">
            <a:avLst/>
          </a:prstGeom>
          <a:noFill/>
        </p:spPr>
        <p:txBody>
          <a:bodyPr wrap="square" lIns="91440" tIns="45720" rIns="91440" bIns="45720" rtlCol="0" anchor="t">
            <a:spAutoFit/>
          </a:bodyPr>
          <a:lstStyle/>
          <a:p>
            <a:r>
              <a:rPr lang="en-US" sz="1600" b="1" dirty="0"/>
              <a:t>DRF Core </a:t>
            </a:r>
            <a:endParaRPr lang="en-US" sz="800" b="1" i="1" dirty="0"/>
          </a:p>
          <a:p>
            <a:r>
              <a:rPr lang="en-US" sz="1200" dirty="0"/>
              <a:t>The Core is </a:t>
            </a:r>
            <a:r>
              <a:rPr lang="en-US" sz="1200" dirty="0">
                <a:effectLst/>
              </a:rPr>
              <a:t>an open and scalable framework to connect nodes across vehicles, edge and cloud infrastructure to seamlessly work together. </a:t>
            </a:r>
          </a:p>
          <a:p>
            <a:r>
              <a:rPr lang="en-US" sz="1200" i="1" dirty="0"/>
              <a:t>Key functions:</a:t>
            </a:r>
            <a:endParaRPr lang="en-US" sz="1200" dirty="0"/>
          </a:p>
        </p:txBody>
      </p:sp>
      <p:sp>
        <p:nvSpPr>
          <p:cNvPr id="5" name="TextBox 4">
            <a:extLst>
              <a:ext uri="{FF2B5EF4-FFF2-40B4-BE49-F238E27FC236}">
                <a16:creationId xmlns:a16="http://schemas.microsoft.com/office/drawing/2014/main" id="{07C3E2F5-0B31-F345-BBC0-166CAB0CC907}"/>
              </a:ext>
            </a:extLst>
          </p:cNvPr>
          <p:cNvSpPr txBox="1"/>
          <p:nvPr/>
        </p:nvSpPr>
        <p:spPr>
          <a:xfrm>
            <a:off x="4476997" y="909975"/>
            <a:ext cx="4130811" cy="830997"/>
          </a:xfrm>
          <a:prstGeom prst="rect">
            <a:avLst/>
          </a:prstGeom>
          <a:noFill/>
        </p:spPr>
        <p:txBody>
          <a:bodyPr wrap="none" rtlCol="0">
            <a:spAutoFit/>
          </a:bodyPr>
          <a:lstStyle/>
          <a:p>
            <a:pPr marL="171450" indent="-171450">
              <a:buFont typeface="Arial" panose="020B0604020202020204" pitchFamily="34" charset="0"/>
              <a:buChar char="•"/>
            </a:pPr>
            <a:r>
              <a:rPr lang="en-US" sz="1200" dirty="0"/>
              <a:t>Trusted data exchange including compute-to-data paradigms</a:t>
            </a:r>
          </a:p>
          <a:p>
            <a:pPr marL="171450" indent="-171450">
              <a:buFont typeface="Arial" panose="020B0604020202020204" pitchFamily="34" charset="0"/>
              <a:buChar char="•"/>
            </a:pPr>
            <a:r>
              <a:rPr lang="en-US" sz="1200" dirty="0"/>
              <a:t>Data privacy and protection</a:t>
            </a:r>
          </a:p>
          <a:p>
            <a:pPr marL="171450" indent="-171450">
              <a:buFont typeface="Arial" panose="020B0604020202020204" pitchFamily="34" charset="0"/>
              <a:buChar char="•"/>
            </a:pPr>
            <a:r>
              <a:rPr lang="en-US" sz="1200" dirty="0"/>
              <a:t>Allows for the migration of reasoning services at the edge</a:t>
            </a:r>
          </a:p>
          <a:p>
            <a:pPr marL="171450" indent="-171450">
              <a:buFont typeface="Arial" panose="020B0604020202020204" pitchFamily="34" charset="0"/>
              <a:buChar char="•"/>
            </a:pPr>
            <a:r>
              <a:rPr lang="en-US" sz="1200" dirty="0"/>
              <a:t>Accessible data marketplace for all</a:t>
            </a:r>
          </a:p>
        </p:txBody>
      </p:sp>
      <p:sp>
        <p:nvSpPr>
          <p:cNvPr id="29" name="TextBox 28">
            <a:extLst>
              <a:ext uri="{FF2B5EF4-FFF2-40B4-BE49-F238E27FC236}">
                <a16:creationId xmlns:a16="http://schemas.microsoft.com/office/drawing/2014/main" id="{7A1A936C-9BC3-484F-ABC6-C5721ECD9C61}"/>
              </a:ext>
            </a:extLst>
          </p:cNvPr>
          <p:cNvSpPr txBox="1"/>
          <p:nvPr/>
        </p:nvSpPr>
        <p:spPr>
          <a:xfrm>
            <a:off x="8742973" y="909975"/>
            <a:ext cx="3350132"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t>Data exchange and AI reasoning services for in- time decision making by humans and machines</a:t>
            </a:r>
          </a:p>
          <a:p>
            <a:pPr marL="171450" indent="-171450">
              <a:buFont typeface="Arial" panose="020B0604020202020204" pitchFamily="34" charset="0"/>
              <a:buChar char="•"/>
            </a:pPr>
            <a:r>
              <a:rPr lang="en-US" sz="1200" dirty="0"/>
              <a:t>Plug and play data and reasoning services</a:t>
            </a:r>
          </a:p>
          <a:p>
            <a:pPr marL="171450" indent="-171450">
              <a:buFont typeface="Arial" panose="020B0604020202020204" pitchFamily="34" charset="0"/>
              <a:buChar char="•"/>
            </a:pPr>
            <a:r>
              <a:rPr lang="en-US" sz="1200" dirty="0"/>
              <a:t>Extensible and application-agnostic</a:t>
            </a:r>
          </a:p>
        </p:txBody>
      </p:sp>
      <p:cxnSp>
        <p:nvCxnSpPr>
          <p:cNvPr id="8" name="Straight Connector 7">
            <a:extLst>
              <a:ext uri="{FF2B5EF4-FFF2-40B4-BE49-F238E27FC236}">
                <a16:creationId xmlns:a16="http://schemas.microsoft.com/office/drawing/2014/main" id="{4F7F7E85-2D93-FA4E-BFF0-46947561714D}"/>
              </a:ext>
            </a:extLst>
          </p:cNvPr>
          <p:cNvCxnSpPr>
            <a:cxnSpLocks/>
          </p:cNvCxnSpPr>
          <p:nvPr/>
        </p:nvCxnSpPr>
        <p:spPr>
          <a:xfrm>
            <a:off x="4299847" y="-9820"/>
            <a:ext cx="0" cy="685875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18436A14-A7D5-8C4C-8026-7EB733F0889C}"/>
              </a:ext>
            </a:extLst>
          </p:cNvPr>
          <p:cNvGrpSpPr/>
          <p:nvPr/>
        </p:nvGrpSpPr>
        <p:grpSpPr>
          <a:xfrm>
            <a:off x="4651002" y="1847892"/>
            <a:ext cx="7179602" cy="3275576"/>
            <a:chOff x="1225841" y="1147489"/>
            <a:chExt cx="10182552" cy="4645623"/>
          </a:xfrm>
        </p:grpSpPr>
        <p:sp>
          <p:nvSpPr>
            <p:cNvPr id="31" name="Rounded Rectangle 30">
              <a:extLst>
                <a:ext uri="{FF2B5EF4-FFF2-40B4-BE49-F238E27FC236}">
                  <a16:creationId xmlns:a16="http://schemas.microsoft.com/office/drawing/2014/main" id="{92666C2E-399F-5143-93E1-F3D140DCEF9C}"/>
                </a:ext>
              </a:extLst>
            </p:cNvPr>
            <p:cNvSpPr/>
            <p:nvPr/>
          </p:nvSpPr>
          <p:spPr>
            <a:xfrm>
              <a:off x="1234405" y="1272286"/>
              <a:ext cx="10172278" cy="1835253"/>
            </a:xfrm>
            <a:prstGeom prst="roundRect">
              <a:avLst/>
            </a:prstGeom>
            <a:solidFill>
              <a:schemeClr val="accent6">
                <a:lumMod val="40000"/>
                <a:lumOff val="60000"/>
                <a:alpha val="50196"/>
              </a:schemeClr>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ounded Rectangle 31">
              <a:extLst>
                <a:ext uri="{FF2B5EF4-FFF2-40B4-BE49-F238E27FC236}">
                  <a16:creationId xmlns:a16="http://schemas.microsoft.com/office/drawing/2014/main" id="{5BC71958-C0C3-4A4E-8AD4-4C764A08904B}"/>
                </a:ext>
              </a:extLst>
            </p:cNvPr>
            <p:cNvSpPr/>
            <p:nvPr/>
          </p:nvSpPr>
          <p:spPr>
            <a:xfrm>
              <a:off x="1236115" y="4241517"/>
              <a:ext cx="10172278" cy="1425994"/>
            </a:xfrm>
            <a:prstGeom prst="roundRect">
              <a:avLst/>
            </a:prstGeom>
            <a:solidFill>
              <a:srgbClr val="FBE5D6">
                <a:alpha val="50196"/>
              </a:srgbClr>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32">
              <a:extLst>
                <a:ext uri="{FF2B5EF4-FFF2-40B4-BE49-F238E27FC236}">
                  <a16:creationId xmlns:a16="http://schemas.microsoft.com/office/drawing/2014/main" id="{7F86BCEC-D7B0-A64E-AABD-64A2AC24AD91}"/>
                </a:ext>
              </a:extLst>
            </p:cNvPr>
            <p:cNvSpPr/>
            <p:nvPr/>
          </p:nvSpPr>
          <p:spPr>
            <a:xfrm>
              <a:off x="1227551" y="4243227"/>
              <a:ext cx="10172278" cy="1425994"/>
            </a:xfrm>
            <a:prstGeom prst="roundRect">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8852C989-4DB1-0647-ABC6-BDF5F0566065}"/>
                </a:ext>
              </a:extLst>
            </p:cNvPr>
            <p:cNvSpPr txBox="1"/>
            <p:nvPr/>
          </p:nvSpPr>
          <p:spPr>
            <a:xfrm>
              <a:off x="1379817" y="4446278"/>
              <a:ext cx="2766282" cy="1047619"/>
            </a:xfrm>
            <a:prstGeom prst="rect">
              <a:avLst/>
            </a:prstGeom>
            <a:noFill/>
          </p:spPr>
          <p:txBody>
            <a:bodyPr wrap="square" rtlCol="0">
              <a:spAutoFit/>
            </a:bodyPr>
            <a:lstStyle/>
            <a:p>
              <a:r>
                <a:rPr lang="en-US" sz="1400" b="1" dirty="0"/>
                <a:t>Information &amp;</a:t>
              </a:r>
            </a:p>
            <a:p>
              <a:r>
                <a:rPr lang="en-US" sz="1400" b="1" dirty="0"/>
                <a:t>Decision Support </a:t>
              </a:r>
            </a:p>
            <a:p>
              <a:r>
                <a:rPr lang="en-US" sz="1400" b="1" dirty="0"/>
                <a:t>Services</a:t>
              </a:r>
            </a:p>
          </p:txBody>
        </p:sp>
        <p:sp>
          <p:nvSpPr>
            <p:cNvPr id="35" name="Rounded Rectangle 34">
              <a:extLst>
                <a:ext uri="{FF2B5EF4-FFF2-40B4-BE49-F238E27FC236}">
                  <a16:creationId xmlns:a16="http://schemas.microsoft.com/office/drawing/2014/main" id="{EBA8040C-50F4-5845-8FFF-9BA815F3F804}"/>
                </a:ext>
              </a:extLst>
            </p:cNvPr>
            <p:cNvSpPr/>
            <p:nvPr/>
          </p:nvSpPr>
          <p:spPr>
            <a:xfrm>
              <a:off x="1225841" y="1273996"/>
              <a:ext cx="10172278" cy="1835253"/>
            </a:xfrm>
            <a:prstGeom prst="roundRect">
              <a:avLst/>
            </a:prstGeom>
            <a:no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31D9FE57-BA30-5741-8197-499C73ABC337}"/>
                </a:ext>
              </a:extLst>
            </p:cNvPr>
            <p:cNvSpPr txBox="1"/>
            <p:nvPr/>
          </p:nvSpPr>
          <p:spPr>
            <a:xfrm>
              <a:off x="1379817" y="1659340"/>
              <a:ext cx="2786296" cy="1047619"/>
            </a:xfrm>
            <a:prstGeom prst="rect">
              <a:avLst/>
            </a:prstGeom>
            <a:noFill/>
            <a:ln>
              <a:noFill/>
            </a:ln>
          </p:spPr>
          <p:txBody>
            <a:bodyPr wrap="square" rtlCol="0">
              <a:spAutoFit/>
            </a:bodyPr>
            <a:lstStyle/>
            <a:p>
              <a:r>
                <a:rPr lang="en-US" sz="1400" b="1" dirty="0"/>
                <a:t>Local Governments &amp; Advanced Air Mobility Service Providers</a:t>
              </a:r>
            </a:p>
          </p:txBody>
        </p:sp>
        <p:pic>
          <p:nvPicPr>
            <p:cNvPr id="37" name="Picture 36">
              <a:extLst>
                <a:ext uri="{FF2B5EF4-FFF2-40B4-BE49-F238E27FC236}">
                  <a16:creationId xmlns:a16="http://schemas.microsoft.com/office/drawing/2014/main" id="{E1B8C411-AC39-BE43-AE88-89B5DF314AE0}"/>
                </a:ext>
              </a:extLst>
            </p:cNvPr>
            <p:cNvPicPr>
              <a:picLocks noChangeAspect="1"/>
            </p:cNvPicPr>
            <p:nvPr/>
          </p:nvPicPr>
          <p:blipFill>
            <a:blip r:embed="rId3"/>
            <a:stretch>
              <a:fillRect/>
            </a:stretch>
          </p:blipFill>
          <p:spPr>
            <a:xfrm>
              <a:off x="4146114" y="1147489"/>
              <a:ext cx="7241379" cy="4645623"/>
            </a:xfrm>
            <a:prstGeom prst="rect">
              <a:avLst/>
            </a:prstGeom>
          </p:spPr>
        </p:pic>
        <p:sp>
          <p:nvSpPr>
            <p:cNvPr id="38" name="Rounded Rectangle 37">
              <a:extLst>
                <a:ext uri="{FF2B5EF4-FFF2-40B4-BE49-F238E27FC236}">
                  <a16:creationId xmlns:a16="http://schemas.microsoft.com/office/drawing/2014/main" id="{33215002-9415-8F45-A4DF-87333B5C2551}"/>
                </a:ext>
              </a:extLst>
            </p:cNvPr>
            <p:cNvSpPr/>
            <p:nvPr/>
          </p:nvSpPr>
          <p:spPr>
            <a:xfrm>
              <a:off x="1229639" y="4245315"/>
              <a:ext cx="10172278" cy="1425994"/>
            </a:xfrm>
            <a:prstGeom prst="roundRect">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ounded Rectangle 38">
              <a:extLst>
                <a:ext uri="{FF2B5EF4-FFF2-40B4-BE49-F238E27FC236}">
                  <a16:creationId xmlns:a16="http://schemas.microsoft.com/office/drawing/2014/main" id="{C5B0B0F3-55CB-8447-902F-013C29048A71}"/>
                </a:ext>
              </a:extLst>
            </p:cNvPr>
            <p:cNvSpPr/>
            <p:nvPr/>
          </p:nvSpPr>
          <p:spPr>
            <a:xfrm>
              <a:off x="1227929" y="1276084"/>
              <a:ext cx="10172278" cy="1835253"/>
            </a:xfrm>
            <a:prstGeom prst="roundRect">
              <a:avLst/>
            </a:prstGeom>
            <a:no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2" name="Picture 21" descr="Logo, icon&#10;&#10;Description automatically generated">
            <a:extLst>
              <a:ext uri="{FF2B5EF4-FFF2-40B4-BE49-F238E27FC236}">
                <a16:creationId xmlns:a16="http://schemas.microsoft.com/office/drawing/2014/main" id="{D3C9C32C-EBEA-454D-A6E3-B558B9FDA16B}"/>
              </a:ext>
            </a:extLst>
          </p:cNvPr>
          <p:cNvPicPr>
            <a:picLocks noChangeAspect="1"/>
          </p:cNvPicPr>
          <p:nvPr/>
        </p:nvPicPr>
        <p:blipFill>
          <a:blip r:embed="rId4"/>
          <a:stretch>
            <a:fillRect/>
          </a:stretch>
        </p:blipFill>
        <p:spPr>
          <a:xfrm>
            <a:off x="11165564" y="157914"/>
            <a:ext cx="882495" cy="733370"/>
          </a:xfrm>
          <a:prstGeom prst="rect">
            <a:avLst/>
          </a:prstGeom>
        </p:spPr>
      </p:pic>
    </p:spTree>
    <p:extLst>
      <p:ext uri="{BB962C8B-B14F-4D97-AF65-F5344CB8AC3E}">
        <p14:creationId xmlns:p14="http://schemas.microsoft.com/office/powerpoint/2010/main" val="2802726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61AAE9D5-2699-824E-BF73-D45A8CDF7F4D}"/>
              </a:ext>
            </a:extLst>
          </p:cNvPr>
          <p:cNvSpPr/>
          <p:nvPr/>
        </p:nvSpPr>
        <p:spPr>
          <a:xfrm>
            <a:off x="4749801" y="4230732"/>
            <a:ext cx="5249332" cy="263394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25FC353-52D8-4444-9F23-BCF2D1490BE3}"/>
              </a:ext>
            </a:extLst>
          </p:cNvPr>
          <p:cNvPicPr>
            <a:picLocks noChangeAspect="1"/>
          </p:cNvPicPr>
          <p:nvPr/>
        </p:nvPicPr>
        <p:blipFill rotWithShape="1">
          <a:blip r:embed="rId3"/>
          <a:srcRect l="12124" t="20922" r="46182" b="32237"/>
          <a:stretch/>
        </p:blipFill>
        <p:spPr>
          <a:xfrm>
            <a:off x="4749800" y="10404"/>
            <a:ext cx="7440232" cy="4245031"/>
          </a:xfrm>
          <a:prstGeom prst="rect">
            <a:avLst/>
          </a:prstGeom>
        </p:spPr>
      </p:pic>
      <p:pic>
        <p:nvPicPr>
          <p:cNvPr id="12" name="Picture 11" descr="Graphical user interface, website&#10;&#10;Description automatically generated">
            <a:extLst>
              <a:ext uri="{FF2B5EF4-FFF2-40B4-BE49-F238E27FC236}">
                <a16:creationId xmlns:a16="http://schemas.microsoft.com/office/drawing/2014/main" id="{D24F5D84-C9E5-454B-9942-44AA038446B1}"/>
              </a:ext>
            </a:extLst>
          </p:cNvPr>
          <p:cNvPicPr>
            <a:picLocks noChangeAspect="1"/>
          </p:cNvPicPr>
          <p:nvPr/>
        </p:nvPicPr>
        <p:blipFill rotWithShape="1">
          <a:blip r:embed="rId4"/>
          <a:srcRect l="12695" t="16256" r="39997" b="32420"/>
          <a:stretch/>
        </p:blipFill>
        <p:spPr>
          <a:xfrm>
            <a:off x="19711" y="2474718"/>
            <a:ext cx="4730089" cy="4383281"/>
          </a:xfrm>
          <a:prstGeom prst="rect">
            <a:avLst/>
          </a:prstGeom>
        </p:spPr>
      </p:pic>
      <p:sp>
        <p:nvSpPr>
          <p:cNvPr id="29" name="TextBox 28">
            <a:extLst>
              <a:ext uri="{FF2B5EF4-FFF2-40B4-BE49-F238E27FC236}">
                <a16:creationId xmlns:a16="http://schemas.microsoft.com/office/drawing/2014/main" id="{30F1270F-09CC-F342-ABE7-B80A9A1203D6}"/>
              </a:ext>
            </a:extLst>
          </p:cNvPr>
          <p:cNvSpPr txBox="1"/>
          <p:nvPr/>
        </p:nvSpPr>
        <p:spPr>
          <a:xfrm>
            <a:off x="141980" y="575397"/>
            <a:ext cx="4461926" cy="1600438"/>
          </a:xfrm>
          <a:prstGeom prst="rect">
            <a:avLst/>
          </a:prstGeom>
          <a:noFill/>
        </p:spPr>
        <p:txBody>
          <a:bodyPr wrap="square">
            <a:spAutoFit/>
          </a:bodyPr>
          <a:lstStyle/>
          <a:p>
            <a:r>
              <a:rPr lang="en-US" sz="1400" dirty="0"/>
              <a:t>Collaborate with NASA to support the National Airspace System to give all stakeholders confidence in a path to continued innovation and increased capability in the traditional and emerging airspace system. </a:t>
            </a:r>
          </a:p>
          <a:p>
            <a:endParaRPr lang="en-US" sz="1400" dirty="0"/>
          </a:p>
          <a:p>
            <a:r>
              <a:rPr lang="en-US" sz="1400" dirty="0"/>
              <a:t>NASA envisions that stakeholders and partners will join NASA in this endeavor to advance Smart Skies for all. </a:t>
            </a:r>
          </a:p>
        </p:txBody>
      </p:sp>
      <p:grpSp>
        <p:nvGrpSpPr>
          <p:cNvPr id="3" name="Group 2">
            <a:extLst>
              <a:ext uri="{FF2B5EF4-FFF2-40B4-BE49-F238E27FC236}">
                <a16:creationId xmlns:a16="http://schemas.microsoft.com/office/drawing/2014/main" id="{E32901FC-BC2D-A94E-87AE-5ACA77632916}"/>
              </a:ext>
            </a:extLst>
          </p:cNvPr>
          <p:cNvGrpSpPr/>
          <p:nvPr/>
        </p:nvGrpSpPr>
        <p:grpSpPr>
          <a:xfrm>
            <a:off x="4911959" y="4414534"/>
            <a:ext cx="4960174" cy="2144865"/>
            <a:chOff x="4911959" y="4329864"/>
            <a:chExt cx="4477573" cy="2144865"/>
          </a:xfrm>
        </p:grpSpPr>
        <p:sp>
          <p:nvSpPr>
            <p:cNvPr id="30" name="TextBox 1">
              <a:extLst>
                <a:ext uri="{FF2B5EF4-FFF2-40B4-BE49-F238E27FC236}">
                  <a16:creationId xmlns:a16="http://schemas.microsoft.com/office/drawing/2014/main" id="{DD54B5FB-8C6C-584D-879A-F14C34F8812C}"/>
                </a:ext>
              </a:extLst>
            </p:cNvPr>
            <p:cNvSpPr txBox="1"/>
            <p:nvPr/>
          </p:nvSpPr>
          <p:spPr>
            <a:xfrm>
              <a:off x="4911959" y="4329864"/>
              <a:ext cx="2188296" cy="369332"/>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b="1" dirty="0">
                  <a:latin typeface="+mn-lt"/>
                </a:rPr>
                <a:t>Get Involved</a:t>
              </a:r>
            </a:p>
          </p:txBody>
        </p:sp>
        <p:sp>
          <p:nvSpPr>
            <p:cNvPr id="31" name="TextBox 2">
              <a:extLst>
                <a:ext uri="{FF2B5EF4-FFF2-40B4-BE49-F238E27FC236}">
                  <a16:creationId xmlns:a16="http://schemas.microsoft.com/office/drawing/2014/main" id="{1FDB522E-25DA-5542-8BB1-577882AB5C7D}"/>
                </a:ext>
              </a:extLst>
            </p:cNvPr>
            <p:cNvSpPr txBox="1"/>
            <p:nvPr/>
          </p:nvSpPr>
          <p:spPr>
            <a:xfrm>
              <a:off x="4913919" y="4658847"/>
              <a:ext cx="4475613" cy="1815882"/>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1400" dirty="0">
                  <a:latin typeface="+mn-lt"/>
                </a:rPr>
                <a:t>Join NASA in building an inventive information infrastructure that can assemble and provide real time useful information for autonomous vehicles to enable the future of air mobility. </a:t>
              </a:r>
            </a:p>
            <a:p>
              <a:endParaRPr lang="en-US" sz="1400" dirty="0">
                <a:latin typeface="+mn-lt"/>
              </a:endParaRPr>
            </a:p>
            <a:p>
              <a:r>
                <a:rPr lang="en-US" sz="1400" dirty="0">
                  <a:latin typeface="+mn-lt"/>
                </a:rPr>
                <a:t>The DRF team seeks collaboration and partnerships with service providers and end users, including data providers, infrastructure operators, and flight operators to fully develop, test, and exercise DRF capabilities.</a:t>
              </a:r>
            </a:p>
          </p:txBody>
        </p:sp>
      </p:grpSp>
      <p:grpSp>
        <p:nvGrpSpPr>
          <p:cNvPr id="4" name="Group 3">
            <a:extLst>
              <a:ext uri="{FF2B5EF4-FFF2-40B4-BE49-F238E27FC236}">
                <a16:creationId xmlns:a16="http://schemas.microsoft.com/office/drawing/2014/main" id="{E01D3DDB-4E73-384E-9537-5E5626C2179D}"/>
              </a:ext>
            </a:extLst>
          </p:cNvPr>
          <p:cNvGrpSpPr/>
          <p:nvPr/>
        </p:nvGrpSpPr>
        <p:grpSpPr>
          <a:xfrm>
            <a:off x="10194257" y="4414534"/>
            <a:ext cx="1786066" cy="1715566"/>
            <a:chOff x="10261993" y="4361129"/>
            <a:chExt cx="1786066" cy="1715566"/>
          </a:xfrm>
        </p:grpSpPr>
        <p:sp>
          <p:nvSpPr>
            <p:cNvPr id="32" name="TextBox 1">
              <a:extLst>
                <a:ext uri="{FF2B5EF4-FFF2-40B4-BE49-F238E27FC236}">
                  <a16:creationId xmlns:a16="http://schemas.microsoft.com/office/drawing/2014/main" id="{B5B0A41A-2DB8-464F-8123-5D1E1F334371}"/>
                </a:ext>
              </a:extLst>
            </p:cNvPr>
            <p:cNvSpPr txBox="1"/>
            <p:nvPr/>
          </p:nvSpPr>
          <p:spPr>
            <a:xfrm>
              <a:off x="10261993" y="4361129"/>
              <a:ext cx="1786066" cy="369332"/>
            </a:xfrm>
            <a:prstGeom prst="rect">
              <a:avLst/>
            </a:prstGeom>
            <a:noFill/>
          </p:spPr>
          <p:style>
            <a:lnRef idx="0">
              <a:scrgbClr r="0" g="0" b="0"/>
            </a:lnRef>
            <a:fillRef idx="0">
              <a:scrgbClr r="0" g="0" b="0"/>
            </a:fillRef>
            <a:effectRef idx="0">
              <a:scrgbClr r="0" g="0" b="0"/>
            </a:effectRef>
            <a:fontRef idx="major"/>
          </p:style>
          <p:txBody>
            <a:bodyPr wrap="non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b="1" dirty="0">
                  <a:latin typeface="+mn-lt"/>
                </a:rPr>
                <a:t>Connect With Us</a:t>
              </a:r>
              <a:endParaRPr lang="en-US" sz="1200" i="1" dirty="0">
                <a:solidFill>
                  <a:schemeClr val="accent2"/>
                </a:solidFill>
                <a:latin typeface="+mn-lt"/>
              </a:endParaRPr>
            </a:p>
          </p:txBody>
        </p:sp>
        <p:sp>
          <p:nvSpPr>
            <p:cNvPr id="36" name="TextBox 1">
              <a:extLst>
                <a:ext uri="{FF2B5EF4-FFF2-40B4-BE49-F238E27FC236}">
                  <a16:creationId xmlns:a16="http://schemas.microsoft.com/office/drawing/2014/main" id="{D327EA45-6A21-A94B-8BD9-C3002AB43D27}"/>
                </a:ext>
              </a:extLst>
            </p:cNvPr>
            <p:cNvSpPr txBox="1"/>
            <p:nvPr/>
          </p:nvSpPr>
          <p:spPr>
            <a:xfrm>
              <a:off x="10444023" y="4657845"/>
              <a:ext cx="1422007" cy="141885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25000"/>
                </a:lnSpc>
              </a:pPr>
              <a:r>
                <a:rPr lang="en-US" sz="1400" b="1" dirty="0">
                  <a:latin typeface="+mn-lt"/>
                  <a:hlinkClick r:id="rId5"/>
                </a:rPr>
                <a:t>Website</a:t>
              </a:r>
              <a:endParaRPr lang="en-US" sz="1400" dirty="0">
                <a:latin typeface="+mn-lt"/>
              </a:endParaRPr>
            </a:p>
            <a:p>
              <a:pPr>
                <a:lnSpc>
                  <a:spcPct val="125000"/>
                </a:lnSpc>
              </a:pPr>
              <a:r>
                <a:rPr lang="en-US" sz="1400" b="1" dirty="0">
                  <a:latin typeface="+mn-lt"/>
                  <a:hlinkClick r:id="rId6"/>
                </a:rPr>
                <a:t>Email</a:t>
              </a:r>
              <a:r>
                <a:rPr lang="en-US" sz="1400" b="1" dirty="0"/>
                <a:t> </a:t>
              </a:r>
            </a:p>
            <a:p>
              <a:pPr>
                <a:lnSpc>
                  <a:spcPct val="125000"/>
                </a:lnSpc>
              </a:pPr>
              <a:r>
                <a:rPr lang="en-US" sz="1400" b="1" dirty="0">
                  <a:latin typeface="+mn-lt"/>
                  <a:hlinkClick r:id="rId7"/>
                </a:rPr>
                <a:t>Concept Video</a:t>
              </a:r>
              <a:r>
                <a:rPr lang="en-US" sz="1400" b="1" dirty="0"/>
                <a:t> </a:t>
              </a:r>
            </a:p>
            <a:p>
              <a:pPr>
                <a:lnSpc>
                  <a:spcPct val="125000"/>
                </a:lnSpc>
              </a:pPr>
              <a:r>
                <a:rPr lang="en-US" sz="1400" b="1" dirty="0">
                  <a:latin typeface="+mn-lt"/>
                  <a:hlinkClick r:id="rId8"/>
                </a:rPr>
                <a:t>Article</a:t>
              </a:r>
              <a:r>
                <a:rPr lang="en-US" sz="1400" b="1" dirty="0"/>
                <a:t> </a:t>
              </a:r>
            </a:p>
            <a:p>
              <a:pPr>
                <a:lnSpc>
                  <a:spcPct val="125000"/>
                </a:lnSpc>
              </a:pPr>
              <a:r>
                <a:rPr lang="en-US" sz="1400" b="1" dirty="0">
                  <a:latin typeface="+mn-lt"/>
                  <a:hlinkClick r:id="rId9"/>
                </a:rPr>
                <a:t>Feature</a:t>
              </a:r>
              <a:endParaRPr lang="en-US" sz="1400" dirty="0">
                <a:latin typeface="+mn-lt"/>
              </a:endParaRPr>
            </a:p>
          </p:txBody>
        </p:sp>
      </p:grpSp>
      <p:pic>
        <p:nvPicPr>
          <p:cNvPr id="20" name="Picture 19" descr="Logo, icon&#10;&#10;Description automatically generated">
            <a:extLst>
              <a:ext uri="{FF2B5EF4-FFF2-40B4-BE49-F238E27FC236}">
                <a16:creationId xmlns:a16="http://schemas.microsoft.com/office/drawing/2014/main" id="{58D7709A-C167-8D46-A592-399347F3324F}"/>
              </a:ext>
            </a:extLst>
          </p:cNvPr>
          <p:cNvPicPr>
            <a:picLocks noChangeAspect="1"/>
          </p:cNvPicPr>
          <p:nvPr/>
        </p:nvPicPr>
        <p:blipFill>
          <a:blip r:embed="rId10"/>
          <a:stretch>
            <a:fillRect/>
          </a:stretch>
        </p:blipFill>
        <p:spPr>
          <a:xfrm>
            <a:off x="11165564" y="157914"/>
            <a:ext cx="882495" cy="733370"/>
          </a:xfrm>
          <a:prstGeom prst="rect">
            <a:avLst/>
          </a:prstGeom>
        </p:spPr>
      </p:pic>
      <p:sp>
        <p:nvSpPr>
          <p:cNvPr id="15" name="TextBox 1">
            <a:extLst>
              <a:ext uri="{FF2B5EF4-FFF2-40B4-BE49-F238E27FC236}">
                <a16:creationId xmlns:a16="http://schemas.microsoft.com/office/drawing/2014/main" id="{8523EAB3-0B87-ED41-AF6B-0C88F36D716A}"/>
              </a:ext>
            </a:extLst>
          </p:cNvPr>
          <p:cNvSpPr txBox="1"/>
          <p:nvPr/>
        </p:nvSpPr>
        <p:spPr>
          <a:xfrm>
            <a:off x="141980" y="242643"/>
            <a:ext cx="1881221" cy="369332"/>
          </a:xfrm>
          <a:prstGeom prst="rect">
            <a:avLst/>
          </a:prstGeom>
          <a:noFill/>
        </p:spPr>
        <p:style>
          <a:lnRef idx="0">
            <a:scrgbClr r="0" g="0" b="0"/>
          </a:lnRef>
          <a:fillRef idx="0">
            <a:scrgbClr r="0" g="0" b="0"/>
          </a:fillRef>
          <a:effectRef idx="0">
            <a:scrgbClr r="0" g="0" b="0"/>
          </a:effectRef>
          <a:fontRef idx="major"/>
        </p:style>
        <p:txBody>
          <a:bodyPr wrap="non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r"/>
            <a:r>
              <a:rPr lang="en-US" b="1" dirty="0">
                <a:latin typeface="+mn-lt"/>
              </a:rPr>
              <a:t>Working Together</a:t>
            </a:r>
          </a:p>
        </p:txBody>
      </p:sp>
    </p:spTree>
    <p:extLst>
      <p:ext uri="{BB962C8B-B14F-4D97-AF65-F5344CB8AC3E}">
        <p14:creationId xmlns:p14="http://schemas.microsoft.com/office/powerpoint/2010/main" val="76304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057C23-1316-0E4E-8896-D6A118414A22}"/>
              </a:ext>
            </a:extLst>
          </p:cNvPr>
          <p:cNvPicPr>
            <a:picLocks noChangeAspect="1"/>
          </p:cNvPicPr>
          <p:nvPr/>
        </p:nvPicPr>
        <p:blipFill rotWithShape="1">
          <a:blip r:embed="rId2"/>
          <a:srcRect l="26622" t="18684" r="33871" b="24358"/>
          <a:stretch/>
        </p:blipFill>
        <p:spPr>
          <a:xfrm>
            <a:off x="2890389" y="4412"/>
            <a:ext cx="6411222" cy="4571109"/>
          </a:xfrm>
          <a:prstGeom prst="rect">
            <a:avLst/>
          </a:prstGeom>
        </p:spPr>
      </p:pic>
      <p:sp>
        <p:nvSpPr>
          <p:cNvPr id="4" name="TextBox 3">
            <a:extLst>
              <a:ext uri="{FF2B5EF4-FFF2-40B4-BE49-F238E27FC236}">
                <a16:creationId xmlns:a16="http://schemas.microsoft.com/office/drawing/2014/main" id="{30EF6B01-0A94-C34E-8B8B-D3DD073B1810}"/>
              </a:ext>
            </a:extLst>
          </p:cNvPr>
          <p:cNvSpPr txBox="1"/>
          <p:nvPr/>
        </p:nvSpPr>
        <p:spPr>
          <a:xfrm>
            <a:off x="2976345" y="6439942"/>
            <a:ext cx="9071714" cy="246221"/>
          </a:xfrm>
          <a:prstGeom prst="rect">
            <a:avLst/>
          </a:prstGeom>
          <a:noFill/>
        </p:spPr>
        <p:txBody>
          <a:bodyPr wrap="none" rtlCol="0">
            <a:spAutoFit/>
          </a:bodyPr>
          <a:lstStyle/>
          <a:p>
            <a:r>
              <a:rPr lang="en-US" sz="1000" dirty="0"/>
              <a:t>Credits: NASA / Aeronautics Research Mission Directorate (ARMD) / Transformative Aeronautics Concepts Program (TACP) / Convergent Aeronautics Solution (CAS) Project</a:t>
            </a:r>
            <a:endParaRPr lang="en-US" sz="1000" i="1" dirty="0"/>
          </a:p>
        </p:txBody>
      </p:sp>
      <p:grpSp>
        <p:nvGrpSpPr>
          <p:cNvPr id="7" name="Group 6">
            <a:extLst>
              <a:ext uri="{FF2B5EF4-FFF2-40B4-BE49-F238E27FC236}">
                <a16:creationId xmlns:a16="http://schemas.microsoft.com/office/drawing/2014/main" id="{1CFA8E64-5002-BB40-B667-766610EFCB2A}"/>
              </a:ext>
            </a:extLst>
          </p:cNvPr>
          <p:cNvGrpSpPr/>
          <p:nvPr/>
        </p:nvGrpSpPr>
        <p:grpSpPr>
          <a:xfrm>
            <a:off x="127931" y="4753679"/>
            <a:ext cx="11852402" cy="1631216"/>
            <a:chOff x="127931" y="4906077"/>
            <a:chExt cx="11852402" cy="1631216"/>
          </a:xfrm>
        </p:grpSpPr>
        <p:sp>
          <p:nvSpPr>
            <p:cNvPr id="3" name="TextBox 2">
              <a:extLst>
                <a:ext uri="{FF2B5EF4-FFF2-40B4-BE49-F238E27FC236}">
                  <a16:creationId xmlns:a16="http://schemas.microsoft.com/office/drawing/2014/main" id="{6ABBDFB4-631A-DC4F-9373-5CBAECE9FB05}"/>
                </a:ext>
              </a:extLst>
            </p:cNvPr>
            <p:cNvSpPr txBox="1"/>
            <p:nvPr/>
          </p:nvSpPr>
          <p:spPr>
            <a:xfrm>
              <a:off x="127931" y="4906077"/>
              <a:ext cx="5884333" cy="1631216"/>
            </a:xfrm>
            <a:prstGeom prst="rect">
              <a:avLst/>
            </a:prstGeom>
            <a:noFill/>
          </p:spPr>
          <p:txBody>
            <a:bodyPr wrap="square" rtlCol="0">
              <a:spAutoFit/>
            </a:bodyPr>
            <a:lstStyle/>
            <a:p>
              <a:r>
                <a:rPr lang="en-US" sz="1400" b="1" dirty="0"/>
                <a:t>  </a:t>
              </a:r>
            </a:p>
            <a:p>
              <a:endParaRPr lang="en-US" sz="1400" dirty="0"/>
            </a:p>
            <a:p>
              <a:pPr marL="285750" indent="-285750">
                <a:buFont typeface="Arial" panose="020B0604020202020204" pitchFamily="34" charset="0"/>
                <a:buChar char="•"/>
              </a:pPr>
              <a:r>
                <a:rPr lang="en-US" sz="1200" dirty="0"/>
                <a:t>Architecture - Set of rules, policies, standards and models that govern and define the type of data collected and how it is used, stored, managed and integrated within an organization and its database systems.</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200" dirty="0"/>
                <a:t>Ecosystem – Spans foundational economic pillars of production, consumption, and their interactions with the goal of allocating scarce digital and physical resources.</a:t>
              </a:r>
            </a:p>
          </p:txBody>
        </p:sp>
        <p:sp>
          <p:nvSpPr>
            <p:cNvPr id="5" name="TextBox 4">
              <a:extLst>
                <a:ext uri="{FF2B5EF4-FFF2-40B4-BE49-F238E27FC236}">
                  <a16:creationId xmlns:a16="http://schemas.microsoft.com/office/drawing/2014/main" id="{FB09AC54-EF1A-7D48-AD84-CFBB1DDEEFFA}"/>
                </a:ext>
              </a:extLst>
            </p:cNvPr>
            <p:cNvSpPr txBox="1"/>
            <p:nvPr/>
          </p:nvSpPr>
          <p:spPr>
            <a:xfrm>
              <a:off x="6096000" y="4906077"/>
              <a:ext cx="5884333" cy="1538883"/>
            </a:xfrm>
            <a:prstGeom prst="rect">
              <a:avLst/>
            </a:prstGeom>
            <a:noFill/>
          </p:spPr>
          <p:txBody>
            <a:bodyPr wrap="square" rtlCol="0">
              <a:spAutoFit/>
            </a:bodyPr>
            <a:lstStyle/>
            <a:p>
              <a:r>
                <a:rPr lang="en-US" sz="1400" b="1" dirty="0"/>
                <a:t>  </a:t>
              </a:r>
            </a:p>
            <a:p>
              <a:endParaRPr lang="en-US" sz="1200" dirty="0"/>
            </a:p>
            <a:p>
              <a:pPr marL="285750" indent="-285750">
                <a:buFont typeface="Arial" panose="020B0604020202020204" pitchFamily="34" charset="0"/>
                <a:buChar char="•"/>
              </a:pPr>
              <a:r>
                <a:rPr lang="en-US" sz="1200" dirty="0"/>
                <a:t>Advanced Air Mobility (AAM) –  An air transportation system that moves people and cargo between places previously not served or underserved by aviation – local, regional, intraregional, urban – using revolutionary new aircraft.</a:t>
              </a:r>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1200" dirty="0"/>
                <a:t>Reasoning – systems generating logical sequences and predictions using available data and knowledge in a robust and timely fashion.</a:t>
              </a:r>
            </a:p>
          </p:txBody>
        </p:sp>
        <p:sp>
          <p:nvSpPr>
            <p:cNvPr id="6" name="TextBox 5">
              <a:extLst>
                <a:ext uri="{FF2B5EF4-FFF2-40B4-BE49-F238E27FC236}">
                  <a16:creationId xmlns:a16="http://schemas.microsoft.com/office/drawing/2014/main" id="{C3B7726B-405F-CB4F-BA36-964E38D86F77}"/>
                </a:ext>
              </a:extLst>
            </p:cNvPr>
            <p:cNvSpPr txBox="1"/>
            <p:nvPr/>
          </p:nvSpPr>
          <p:spPr>
            <a:xfrm>
              <a:off x="5128987" y="4906077"/>
              <a:ext cx="2564469" cy="307777"/>
            </a:xfrm>
            <a:prstGeom prst="rect">
              <a:avLst/>
            </a:prstGeom>
            <a:noFill/>
          </p:spPr>
          <p:txBody>
            <a:bodyPr wrap="square" rtlCol="0">
              <a:spAutoFit/>
            </a:bodyPr>
            <a:lstStyle/>
            <a:p>
              <a:r>
                <a:rPr lang="en-US" sz="1400" b="1" dirty="0"/>
                <a:t>Additional DRF Concepts</a:t>
              </a:r>
            </a:p>
          </p:txBody>
        </p:sp>
      </p:grpSp>
      <p:pic>
        <p:nvPicPr>
          <p:cNvPr id="8" name="Picture 7" descr="Logo, icon&#10;&#10;Description automatically generated">
            <a:extLst>
              <a:ext uri="{FF2B5EF4-FFF2-40B4-BE49-F238E27FC236}">
                <a16:creationId xmlns:a16="http://schemas.microsoft.com/office/drawing/2014/main" id="{86B0F416-9810-2746-B95E-A9400A2C1A9D}"/>
              </a:ext>
            </a:extLst>
          </p:cNvPr>
          <p:cNvPicPr>
            <a:picLocks noChangeAspect="1"/>
          </p:cNvPicPr>
          <p:nvPr/>
        </p:nvPicPr>
        <p:blipFill>
          <a:blip r:embed="rId3"/>
          <a:stretch>
            <a:fillRect/>
          </a:stretch>
        </p:blipFill>
        <p:spPr>
          <a:xfrm>
            <a:off x="11165564" y="157914"/>
            <a:ext cx="882495" cy="733370"/>
          </a:xfrm>
          <a:prstGeom prst="rect">
            <a:avLst/>
          </a:prstGeom>
        </p:spPr>
      </p:pic>
    </p:spTree>
    <p:extLst>
      <p:ext uri="{BB962C8B-B14F-4D97-AF65-F5344CB8AC3E}">
        <p14:creationId xmlns:p14="http://schemas.microsoft.com/office/powerpoint/2010/main" val="1769363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81E6096581544AB88C532C51559CE4" ma:contentTypeVersion="10" ma:contentTypeDescription="Create a new document." ma:contentTypeScope="" ma:versionID="4c48001fb4e8b210b7aeb96b63d3d168">
  <xsd:schema xmlns:xsd="http://www.w3.org/2001/XMLSchema" xmlns:xs="http://www.w3.org/2001/XMLSchema" xmlns:p="http://schemas.microsoft.com/office/2006/metadata/properties" xmlns:ns2="d0ad1b5e-1c75-4129-8b2f-4f26d4299fac" xmlns:ns3="c7972e1d-f9ab-47c9-9276-c12ebbd59dbe" targetNamespace="http://schemas.microsoft.com/office/2006/metadata/properties" ma:root="true" ma:fieldsID="a145a3757e10be7ec53dd6da139a9479" ns2:_="" ns3:_="">
    <xsd:import namespace="d0ad1b5e-1c75-4129-8b2f-4f26d4299fac"/>
    <xsd:import namespace="c7972e1d-f9ab-47c9-9276-c12ebbd59db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d1b5e-1c75-4129-8b2f-4f26d4299f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7972e1d-f9ab-47c9-9276-c12ebbd59db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A74E3E-1FA4-4537-B470-7C8FFEEE63CE}">
  <ds:schemaRefs>
    <ds:schemaRef ds:uri="d0ad1b5e-1c75-4129-8b2f-4f26d4299f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1F5123A-E936-4E0F-8C1E-366FFCA712DA}">
  <ds:schemaRefs>
    <ds:schemaRef ds:uri="http://schemas.microsoft.com/sharepoint/v3/contenttype/forms"/>
  </ds:schemaRefs>
</ds:datastoreItem>
</file>

<file path=customXml/itemProps3.xml><?xml version="1.0" encoding="utf-8"?>
<ds:datastoreItem xmlns:ds="http://schemas.openxmlformats.org/officeDocument/2006/customXml" ds:itemID="{8093E36C-8AD2-444A-8CA5-55FCA962BD3E}">
  <ds:schemaRefs>
    <ds:schemaRef ds:uri="c7972e1d-f9ab-47c9-9276-c12ebbd59dbe"/>
    <ds:schemaRef ds:uri="d0ad1b5e-1c75-4129-8b2f-4f26d4299f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379</TotalTime>
  <Words>1395</Words>
  <Application>Microsoft Office PowerPoint</Application>
  <PresentationFormat>Widescreen</PresentationFormat>
  <Paragraphs>99</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Morgan Ruszkowski, Louise K. (ARC-AF)[WYLE LABS]</dc:creator>
  <cp:lastModifiedBy>Morgan Ruszkowski, Louise K. (ARC-AF)[WYLE LABS]</cp:lastModifiedBy>
  <cp:revision>37</cp:revision>
  <cp:lastPrinted>2022-01-21T00:54:04Z</cp:lastPrinted>
  <dcterms:created xsi:type="dcterms:W3CDTF">2022-01-20T23:00:51Z</dcterms:created>
  <dcterms:modified xsi:type="dcterms:W3CDTF">2022-03-22T19:36:42Z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0x0101006781E6096581544AB88C532C51559CE4</vt:lpwstr>
  </property>
</Properties>
</file>