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9" r:id="rId2"/>
    <p:sldId id="326" r:id="rId3"/>
    <p:sldId id="344" r:id="rId4"/>
    <p:sldId id="596" r:id="rId5"/>
    <p:sldId id="538" r:id="rId6"/>
    <p:sldId id="345" r:id="rId7"/>
    <p:sldId id="604" r:id="rId8"/>
    <p:sldId id="605" r:id="rId9"/>
    <p:sldId id="606" r:id="rId10"/>
    <p:sldId id="607" r:id="rId11"/>
    <p:sldId id="608" r:id="rId12"/>
    <p:sldId id="609" r:id="rId13"/>
    <p:sldId id="610"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C6C"/>
    <a:srgbClr val="A485AE"/>
    <a:srgbClr val="4B72B5"/>
    <a:srgbClr val="85C7C6"/>
    <a:srgbClr val="96BFA1"/>
    <a:srgbClr val="BAC677"/>
    <a:srgbClr val="DD9C74"/>
    <a:srgbClr val="EB7024"/>
    <a:srgbClr val="5595AC"/>
    <a:srgbClr val="6A7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39428-A9E9-4AC8-A259-6F6DE60F4B06}" v="1" dt="2022-03-25T19:11:27.057"/>
    <p1510:client id="{525AA4A6-5B41-4657-AF04-922FEEE3F2E1}" v="178" dt="2022-03-25T19:05:25.395"/>
    <p1510:client id="{66F4D50D-DBB7-8845-3326-8906742A94A6}" v="65" dt="2022-03-25T19:00:26.736"/>
    <p1510:client id="{8A010F38-37F3-37B8-18B7-B52236CF16C8}" v="49" dt="2022-03-25T18:55:57.426"/>
    <p1510:client id="{F8394977-1DEF-24DD-D945-E7D3369F4CC9}" v="18" dt="2022-03-25T14:21:54.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2161979514516"/>
          <c:y val="8.1387581998652439E-2"/>
          <c:w val="0.70911117874252483"/>
          <c:h val="0.80688397563567105"/>
        </c:manualLayout>
      </c:layout>
      <c:doughnutChart>
        <c:varyColors val="1"/>
        <c:ser>
          <c:idx val="0"/>
          <c:order val="0"/>
          <c:tx>
            <c:strRef>
              <c:f>Sheet1!$B$1</c:f>
              <c:strCache>
                <c:ptCount val="1"/>
                <c:pt idx="0">
                  <c:v>Column1</c:v>
                </c:pt>
              </c:strCache>
            </c:strRef>
          </c:tx>
          <c:dPt>
            <c:idx val="0"/>
            <c:bubble3D val="0"/>
            <c:spPr>
              <a:solidFill>
                <a:srgbClr val="BD5C6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BA3-4EBE-9A36-E482FCEF8903}"/>
              </c:ext>
            </c:extLst>
          </c:dPt>
          <c:dPt>
            <c:idx val="1"/>
            <c:bubble3D val="0"/>
            <c:spPr>
              <a:solidFill>
                <a:srgbClr val="EB702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BA3-4EBE-9A36-E482FCEF8903}"/>
              </c:ext>
            </c:extLst>
          </c:dPt>
          <c:dPt>
            <c:idx val="2"/>
            <c:bubble3D val="0"/>
            <c:spPr>
              <a:solidFill>
                <a:srgbClr val="DD9C7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BA3-4EBE-9A36-E482FCEF8903}"/>
              </c:ext>
            </c:extLst>
          </c:dPt>
          <c:dPt>
            <c:idx val="3"/>
            <c:bubble3D val="0"/>
            <c:spPr>
              <a:solidFill>
                <a:srgbClr val="BAC67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BA3-4EBE-9A36-E482FCEF8903}"/>
              </c:ext>
            </c:extLst>
          </c:dPt>
          <c:dPt>
            <c:idx val="4"/>
            <c:bubble3D val="0"/>
            <c:spPr>
              <a:solidFill>
                <a:srgbClr val="96BD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BA3-4EBE-9A36-E482FCEF8903}"/>
              </c:ext>
            </c:extLst>
          </c:dPt>
          <c:dPt>
            <c:idx val="5"/>
            <c:bubble3D val="0"/>
            <c:spPr>
              <a:solidFill>
                <a:srgbClr val="91CCC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BA3-4EBE-9A36-E482FCEF8903}"/>
              </c:ext>
            </c:extLst>
          </c:dPt>
          <c:dPt>
            <c:idx val="6"/>
            <c:bubble3D val="0"/>
            <c:spPr>
              <a:solidFill>
                <a:srgbClr val="4B72B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BA3-4EBE-9A36-E482FCEF8903}"/>
              </c:ext>
            </c:extLst>
          </c:dPt>
          <c:dPt>
            <c:idx val="7"/>
            <c:bubble3D val="0"/>
            <c:spPr>
              <a:solidFill>
                <a:srgbClr val="AF94B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2BA3-4EBE-9A36-E482FCEF8903}"/>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Local</c:v>
                </c:pt>
                <c:pt idx="1">
                  <c:v>State</c:v>
                </c:pt>
                <c:pt idx="2">
                  <c:v>Federal</c:v>
                </c:pt>
                <c:pt idx="3">
                  <c:v>Non-Profit</c:v>
                </c:pt>
                <c:pt idx="4">
                  <c:v>For-Profit</c:v>
                </c:pt>
                <c:pt idx="5">
                  <c:v>Consortia</c:v>
                </c:pt>
                <c:pt idx="6">
                  <c:v>Academic</c:v>
                </c:pt>
                <c:pt idx="7">
                  <c:v>International</c:v>
                </c:pt>
              </c:strCache>
            </c:strRef>
          </c:cat>
          <c:val>
            <c:numRef>
              <c:f>Sheet1!$B$2:$B$9</c:f>
              <c:numCache>
                <c:formatCode>General</c:formatCode>
                <c:ptCount val="8"/>
                <c:pt idx="0">
                  <c:v>5</c:v>
                </c:pt>
                <c:pt idx="1">
                  <c:v>9</c:v>
                </c:pt>
                <c:pt idx="2">
                  <c:v>15</c:v>
                </c:pt>
                <c:pt idx="3">
                  <c:v>8</c:v>
                </c:pt>
                <c:pt idx="4">
                  <c:v>3</c:v>
                </c:pt>
                <c:pt idx="5">
                  <c:v>4</c:v>
                </c:pt>
                <c:pt idx="6">
                  <c:v>5</c:v>
                </c:pt>
                <c:pt idx="7">
                  <c:v>15</c:v>
                </c:pt>
              </c:numCache>
            </c:numRef>
          </c:val>
          <c:extLst>
            <c:ext xmlns:c16="http://schemas.microsoft.com/office/drawing/2014/chart" uri="{C3380CC4-5D6E-409C-BE32-E72D297353CC}">
              <c16:uniqueId val="{00000010-2BA3-4EBE-9A36-E482FCEF8903}"/>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E22AC-C18C-4250-BAC5-069F03D458B2}" type="doc">
      <dgm:prSet loTypeId="urn:microsoft.com/office/officeart/2008/layout/IncreasingCircleProcess" loCatId="list" qsTypeId="urn:microsoft.com/office/officeart/2005/8/quickstyle/simple1" qsCatId="simple" csTypeId="urn:microsoft.com/office/officeart/2005/8/colors/colorful4" csCatId="colorful" phldr="1"/>
      <dgm:spPr/>
      <dgm:t>
        <a:bodyPr/>
        <a:lstStyle/>
        <a:p>
          <a:endParaRPr lang="en-US"/>
        </a:p>
      </dgm:t>
    </dgm:pt>
    <dgm:pt modelId="{7CA0D1BF-C6BC-4B28-AFE3-88914156F29A}">
      <dgm:prSet phldrT="[Text]"/>
      <dgm:spPr/>
      <dgm:t>
        <a:bodyPr/>
        <a:lstStyle/>
        <a:p>
          <a:r>
            <a:rPr lang="en-US">
              <a:solidFill>
                <a:schemeClr val="tx1">
                  <a:lumMod val="75000"/>
                  <a:lumOff val="25000"/>
                </a:schemeClr>
              </a:solidFill>
            </a:rPr>
            <a:t>Idea Generation &amp; Partner Engagement</a:t>
          </a:r>
        </a:p>
      </dgm:t>
    </dgm:pt>
    <dgm:pt modelId="{A2EDFCE9-9CBF-4C5F-AF5B-6CBF5EBF850D}" type="parTrans" cxnId="{95A9531F-189A-4CD2-A95B-E562CF612225}">
      <dgm:prSet/>
      <dgm:spPr/>
      <dgm:t>
        <a:bodyPr/>
        <a:lstStyle/>
        <a:p>
          <a:endParaRPr lang="en-US"/>
        </a:p>
      </dgm:t>
    </dgm:pt>
    <dgm:pt modelId="{2E6CF70D-1A2A-44AE-B7DE-B0114E8321FE}" type="sibTrans" cxnId="{95A9531F-189A-4CD2-A95B-E562CF612225}">
      <dgm:prSet/>
      <dgm:spPr/>
      <dgm:t>
        <a:bodyPr/>
        <a:lstStyle/>
        <a:p>
          <a:endParaRPr lang="en-US"/>
        </a:p>
      </dgm:t>
    </dgm:pt>
    <dgm:pt modelId="{5EA875D1-A103-4B44-85B1-715158FCC9ED}">
      <dgm:prSet phldrT="[Text]"/>
      <dgm:spPr/>
      <dgm:t>
        <a:bodyPr/>
        <a:lstStyle/>
        <a:p>
          <a:r>
            <a:rPr lang="en-US">
              <a:solidFill>
                <a:schemeClr val="tx1">
                  <a:lumMod val="75000"/>
                  <a:lumOff val="25000"/>
                </a:schemeClr>
              </a:solidFill>
            </a:rPr>
            <a:t>Proposal Writing &amp; Approvals</a:t>
          </a:r>
        </a:p>
      </dgm:t>
    </dgm:pt>
    <dgm:pt modelId="{5772E7E7-4256-4E28-96CC-34F6A549DDEF}" type="parTrans" cxnId="{550AD55A-3CB9-4443-962A-F0E5E1D10911}">
      <dgm:prSet/>
      <dgm:spPr/>
      <dgm:t>
        <a:bodyPr/>
        <a:lstStyle/>
        <a:p>
          <a:endParaRPr lang="en-US"/>
        </a:p>
      </dgm:t>
    </dgm:pt>
    <dgm:pt modelId="{0B655C37-2B80-4E35-A4BC-0EDC8DD41895}" type="sibTrans" cxnId="{550AD55A-3CB9-4443-962A-F0E5E1D10911}">
      <dgm:prSet/>
      <dgm:spPr/>
      <dgm:t>
        <a:bodyPr/>
        <a:lstStyle/>
        <a:p>
          <a:endParaRPr lang="en-US"/>
        </a:p>
      </dgm:t>
    </dgm:pt>
    <dgm:pt modelId="{DD5B47FE-5184-47BC-8A06-D8DCFB87D036}">
      <dgm:prSet phldrT="[Text]"/>
      <dgm:spPr/>
      <dgm:t>
        <a:bodyPr/>
        <a:lstStyle/>
        <a:p>
          <a:r>
            <a:rPr lang="en-US">
              <a:solidFill>
                <a:schemeClr val="tx1">
                  <a:lumMod val="75000"/>
                  <a:lumOff val="25000"/>
                </a:schemeClr>
              </a:solidFill>
            </a:rPr>
            <a:t>Project Execution &amp; More Iteration</a:t>
          </a:r>
        </a:p>
      </dgm:t>
    </dgm:pt>
    <dgm:pt modelId="{5AED25C9-2138-4676-A9CD-57D7F3A79917}" type="parTrans" cxnId="{6A501863-AB9B-4A04-A5E1-7C7290525A26}">
      <dgm:prSet/>
      <dgm:spPr/>
      <dgm:t>
        <a:bodyPr/>
        <a:lstStyle/>
        <a:p>
          <a:endParaRPr lang="en-US"/>
        </a:p>
      </dgm:t>
    </dgm:pt>
    <dgm:pt modelId="{FC134873-420C-46E4-B961-FBD4824DF26E}" type="sibTrans" cxnId="{6A501863-AB9B-4A04-A5E1-7C7290525A26}">
      <dgm:prSet/>
      <dgm:spPr/>
      <dgm:t>
        <a:bodyPr/>
        <a:lstStyle/>
        <a:p>
          <a:endParaRPr lang="en-US"/>
        </a:p>
      </dgm:t>
    </dgm:pt>
    <dgm:pt modelId="{4A6C5D9B-A051-4482-93B1-5CD88F660DE2}" type="pres">
      <dgm:prSet presAssocID="{35EE22AC-C18C-4250-BAC5-069F03D458B2}" presName="Name0" presStyleCnt="0">
        <dgm:presLayoutVars>
          <dgm:chMax val="7"/>
          <dgm:chPref val="7"/>
          <dgm:dir/>
          <dgm:animOne val="branch"/>
          <dgm:animLvl val="lvl"/>
        </dgm:presLayoutVars>
      </dgm:prSet>
      <dgm:spPr/>
    </dgm:pt>
    <dgm:pt modelId="{6DA8C42F-4417-4446-BA84-D98DCC6A0508}" type="pres">
      <dgm:prSet presAssocID="{7CA0D1BF-C6BC-4B28-AFE3-88914156F29A}" presName="composite" presStyleCnt="0"/>
      <dgm:spPr/>
    </dgm:pt>
    <dgm:pt modelId="{581057F4-13C2-40A6-A9C0-E0B541D59F86}" type="pres">
      <dgm:prSet presAssocID="{7CA0D1BF-C6BC-4B28-AFE3-88914156F29A}" presName="BackAccent" presStyleLbl="bgShp" presStyleIdx="0" presStyleCnt="3"/>
      <dgm:spPr/>
    </dgm:pt>
    <dgm:pt modelId="{A416300D-DE4E-4D54-97AB-0919F6CDE4C6}" type="pres">
      <dgm:prSet presAssocID="{7CA0D1BF-C6BC-4B28-AFE3-88914156F29A}" presName="Accent" presStyleLbl="alignNode1" presStyleIdx="0" presStyleCnt="3"/>
      <dgm:spPr/>
    </dgm:pt>
    <dgm:pt modelId="{9E103B9C-ABCE-4B80-8199-BB84E5CB08AC}" type="pres">
      <dgm:prSet presAssocID="{7CA0D1BF-C6BC-4B28-AFE3-88914156F29A}" presName="Child" presStyleLbl="revTx" presStyleIdx="0" presStyleCnt="3">
        <dgm:presLayoutVars>
          <dgm:chMax val="0"/>
          <dgm:chPref val="0"/>
          <dgm:bulletEnabled val="1"/>
        </dgm:presLayoutVars>
      </dgm:prSet>
      <dgm:spPr/>
    </dgm:pt>
    <dgm:pt modelId="{6F720670-C45B-4C5A-BC4C-36105BE4353B}" type="pres">
      <dgm:prSet presAssocID="{7CA0D1BF-C6BC-4B28-AFE3-88914156F29A}" presName="Parent" presStyleLbl="revTx" presStyleIdx="0" presStyleCnt="3">
        <dgm:presLayoutVars>
          <dgm:chMax val="1"/>
          <dgm:chPref val="1"/>
          <dgm:bulletEnabled val="1"/>
        </dgm:presLayoutVars>
      </dgm:prSet>
      <dgm:spPr/>
    </dgm:pt>
    <dgm:pt modelId="{E8F9B467-C729-4B08-A1A6-6FC85FBDB0AA}" type="pres">
      <dgm:prSet presAssocID="{2E6CF70D-1A2A-44AE-B7DE-B0114E8321FE}" presName="sibTrans" presStyleCnt="0"/>
      <dgm:spPr/>
    </dgm:pt>
    <dgm:pt modelId="{3C53779D-6E63-48A1-9C4A-1172A4282A55}" type="pres">
      <dgm:prSet presAssocID="{5EA875D1-A103-4B44-85B1-715158FCC9ED}" presName="composite" presStyleCnt="0"/>
      <dgm:spPr/>
    </dgm:pt>
    <dgm:pt modelId="{DC4A8C9F-887A-48F5-A876-8AFF17A22F57}" type="pres">
      <dgm:prSet presAssocID="{5EA875D1-A103-4B44-85B1-715158FCC9ED}" presName="BackAccent" presStyleLbl="bgShp" presStyleIdx="1" presStyleCnt="3"/>
      <dgm:spPr/>
    </dgm:pt>
    <dgm:pt modelId="{5DE1DDBF-F204-4FDF-824C-9F535590C923}" type="pres">
      <dgm:prSet presAssocID="{5EA875D1-A103-4B44-85B1-715158FCC9ED}" presName="Accent" presStyleLbl="alignNode1" presStyleIdx="1" presStyleCnt="3"/>
      <dgm:spPr/>
    </dgm:pt>
    <dgm:pt modelId="{8A46C5D7-3A8D-4867-A720-EE6B44426DA4}" type="pres">
      <dgm:prSet presAssocID="{5EA875D1-A103-4B44-85B1-715158FCC9ED}" presName="Child" presStyleLbl="revTx" presStyleIdx="0" presStyleCnt="3">
        <dgm:presLayoutVars>
          <dgm:chMax val="0"/>
          <dgm:chPref val="0"/>
          <dgm:bulletEnabled val="1"/>
        </dgm:presLayoutVars>
      </dgm:prSet>
      <dgm:spPr/>
    </dgm:pt>
    <dgm:pt modelId="{7B68D865-0370-4160-8A31-6A17941A0A9E}" type="pres">
      <dgm:prSet presAssocID="{5EA875D1-A103-4B44-85B1-715158FCC9ED}" presName="Parent" presStyleLbl="revTx" presStyleIdx="1" presStyleCnt="3">
        <dgm:presLayoutVars>
          <dgm:chMax val="1"/>
          <dgm:chPref val="1"/>
          <dgm:bulletEnabled val="1"/>
        </dgm:presLayoutVars>
      </dgm:prSet>
      <dgm:spPr/>
    </dgm:pt>
    <dgm:pt modelId="{7A9CCBB4-306C-4B16-9C89-8A0BC430699A}" type="pres">
      <dgm:prSet presAssocID="{0B655C37-2B80-4E35-A4BC-0EDC8DD41895}" presName="sibTrans" presStyleCnt="0"/>
      <dgm:spPr/>
    </dgm:pt>
    <dgm:pt modelId="{A98B5BB4-01C0-465B-A41B-53B0D336E96F}" type="pres">
      <dgm:prSet presAssocID="{DD5B47FE-5184-47BC-8A06-D8DCFB87D036}" presName="composite" presStyleCnt="0"/>
      <dgm:spPr/>
    </dgm:pt>
    <dgm:pt modelId="{961EFAA9-C3C2-430F-A974-C165078A4333}" type="pres">
      <dgm:prSet presAssocID="{DD5B47FE-5184-47BC-8A06-D8DCFB87D036}" presName="BackAccent" presStyleLbl="bgShp" presStyleIdx="2" presStyleCnt="3"/>
      <dgm:spPr/>
    </dgm:pt>
    <dgm:pt modelId="{55510579-324C-4CEF-9AB4-E1AE8BBECEB6}" type="pres">
      <dgm:prSet presAssocID="{DD5B47FE-5184-47BC-8A06-D8DCFB87D036}" presName="Accent" presStyleLbl="alignNode1" presStyleIdx="2" presStyleCnt="3"/>
      <dgm:spPr/>
    </dgm:pt>
    <dgm:pt modelId="{572885BD-0B9D-49C1-BE08-FDB81C35E92E}" type="pres">
      <dgm:prSet presAssocID="{DD5B47FE-5184-47BC-8A06-D8DCFB87D036}" presName="Child" presStyleLbl="revTx" presStyleIdx="1" presStyleCnt="3">
        <dgm:presLayoutVars>
          <dgm:chMax val="0"/>
          <dgm:chPref val="0"/>
          <dgm:bulletEnabled val="1"/>
        </dgm:presLayoutVars>
      </dgm:prSet>
      <dgm:spPr/>
    </dgm:pt>
    <dgm:pt modelId="{72DB33AA-AB09-40E8-9B30-F6B5FF807175}" type="pres">
      <dgm:prSet presAssocID="{DD5B47FE-5184-47BC-8A06-D8DCFB87D036}" presName="Parent" presStyleLbl="revTx" presStyleIdx="2" presStyleCnt="3">
        <dgm:presLayoutVars>
          <dgm:chMax val="1"/>
          <dgm:chPref val="1"/>
          <dgm:bulletEnabled val="1"/>
        </dgm:presLayoutVars>
      </dgm:prSet>
      <dgm:spPr/>
    </dgm:pt>
  </dgm:ptLst>
  <dgm:cxnLst>
    <dgm:cxn modelId="{95A9531F-189A-4CD2-A95B-E562CF612225}" srcId="{35EE22AC-C18C-4250-BAC5-069F03D458B2}" destId="{7CA0D1BF-C6BC-4B28-AFE3-88914156F29A}" srcOrd="0" destOrd="0" parTransId="{A2EDFCE9-9CBF-4C5F-AF5B-6CBF5EBF850D}" sibTransId="{2E6CF70D-1A2A-44AE-B7DE-B0114E8321FE}"/>
    <dgm:cxn modelId="{BEDCBD1F-93A3-45C7-A193-234E6D77181A}" type="presOf" srcId="{35EE22AC-C18C-4250-BAC5-069F03D458B2}" destId="{4A6C5D9B-A051-4482-93B1-5CD88F660DE2}" srcOrd="0" destOrd="0" presId="urn:microsoft.com/office/officeart/2008/layout/IncreasingCircleProcess"/>
    <dgm:cxn modelId="{18519D26-E2D5-41CF-A20C-466B2782014D}" type="presOf" srcId="{5EA875D1-A103-4B44-85B1-715158FCC9ED}" destId="{7B68D865-0370-4160-8A31-6A17941A0A9E}" srcOrd="0" destOrd="0" presId="urn:microsoft.com/office/officeart/2008/layout/IncreasingCircleProcess"/>
    <dgm:cxn modelId="{6A501863-AB9B-4A04-A5E1-7C7290525A26}" srcId="{35EE22AC-C18C-4250-BAC5-069F03D458B2}" destId="{DD5B47FE-5184-47BC-8A06-D8DCFB87D036}" srcOrd="2" destOrd="0" parTransId="{5AED25C9-2138-4676-A9CD-57D7F3A79917}" sibTransId="{FC134873-420C-46E4-B961-FBD4824DF26E}"/>
    <dgm:cxn modelId="{596C7C68-10F6-4758-8F89-E4DC35FD2E1E}" type="presOf" srcId="{7CA0D1BF-C6BC-4B28-AFE3-88914156F29A}" destId="{6F720670-C45B-4C5A-BC4C-36105BE4353B}" srcOrd="0" destOrd="0" presId="urn:microsoft.com/office/officeart/2008/layout/IncreasingCircleProcess"/>
    <dgm:cxn modelId="{550AD55A-3CB9-4443-962A-F0E5E1D10911}" srcId="{35EE22AC-C18C-4250-BAC5-069F03D458B2}" destId="{5EA875D1-A103-4B44-85B1-715158FCC9ED}" srcOrd="1" destOrd="0" parTransId="{5772E7E7-4256-4E28-96CC-34F6A549DDEF}" sibTransId="{0B655C37-2B80-4E35-A4BC-0EDC8DD41895}"/>
    <dgm:cxn modelId="{4E64EFEE-FF71-4908-B30B-130B67EE4DD2}" type="presOf" srcId="{DD5B47FE-5184-47BC-8A06-D8DCFB87D036}" destId="{72DB33AA-AB09-40E8-9B30-F6B5FF807175}" srcOrd="0" destOrd="0" presId="urn:microsoft.com/office/officeart/2008/layout/IncreasingCircleProcess"/>
    <dgm:cxn modelId="{93D64EF9-EECB-45D7-AC9B-83A58CBF616C}" type="presParOf" srcId="{4A6C5D9B-A051-4482-93B1-5CD88F660DE2}" destId="{6DA8C42F-4417-4446-BA84-D98DCC6A0508}" srcOrd="0" destOrd="0" presId="urn:microsoft.com/office/officeart/2008/layout/IncreasingCircleProcess"/>
    <dgm:cxn modelId="{39C4DFDA-89B7-443E-AB16-A8D1AF10B4F9}" type="presParOf" srcId="{6DA8C42F-4417-4446-BA84-D98DCC6A0508}" destId="{581057F4-13C2-40A6-A9C0-E0B541D59F86}" srcOrd="0" destOrd="0" presId="urn:microsoft.com/office/officeart/2008/layout/IncreasingCircleProcess"/>
    <dgm:cxn modelId="{9EB1A75C-BDDC-4CEF-A294-E46BAD1CC565}" type="presParOf" srcId="{6DA8C42F-4417-4446-BA84-D98DCC6A0508}" destId="{A416300D-DE4E-4D54-97AB-0919F6CDE4C6}" srcOrd="1" destOrd="0" presId="urn:microsoft.com/office/officeart/2008/layout/IncreasingCircleProcess"/>
    <dgm:cxn modelId="{51AEEF98-D034-4BF8-A284-7844EEA6A4F5}" type="presParOf" srcId="{6DA8C42F-4417-4446-BA84-D98DCC6A0508}" destId="{9E103B9C-ABCE-4B80-8199-BB84E5CB08AC}" srcOrd="2" destOrd="0" presId="urn:microsoft.com/office/officeart/2008/layout/IncreasingCircleProcess"/>
    <dgm:cxn modelId="{5AC6503F-E0B2-491B-ADC8-60AAA5174939}" type="presParOf" srcId="{6DA8C42F-4417-4446-BA84-D98DCC6A0508}" destId="{6F720670-C45B-4C5A-BC4C-36105BE4353B}" srcOrd="3" destOrd="0" presId="urn:microsoft.com/office/officeart/2008/layout/IncreasingCircleProcess"/>
    <dgm:cxn modelId="{A21B33FD-DA9C-4E63-90BD-DBD849AB52E7}" type="presParOf" srcId="{4A6C5D9B-A051-4482-93B1-5CD88F660DE2}" destId="{E8F9B467-C729-4B08-A1A6-6FC85FBDB0AA}" srcOrd="1" destOrd="0" presId="urn:microsoft.com/office/officeart/2008/layout/IncreasingCircleProcess"/>
    <dgm:cxn modelId="{E183B1F6-4295-464D-8F88-527A5A25EC8C}" type="presParOf" srcId="{4A6C5D9B-A051-4482-93B1-5CD88F660DE2}" destId="{3C53779D-6E63-48A1-9C4A-1172A4282A55}" srcOrd="2" destOrd="0" presId="urn:microsoft.com/office/officeart/2008/layout/IncreasingCircleProcess"/>
    <dgm:cxn modelId="{10F3A58B-5B56-41DD-8EC8-5F90B7AD5992}" type="presParOf" srcId="{3C53779D-6E63-48A1-9C4A-1172A4282A55}" destId="{DC4A8C9F-887A-48F5-A876-8AFF17A22F57}" srcOrd="0" destOrd="0" presId="urn:microsoft.com/office/officeart/2008/layout/IncreasingCircleProcess"/>
    <dgm:cxn modelId="{773E2618-A02A-4D82-8FC2-55E126451953}" type="presParOf" srcId="{3C53779D-6E63-48A1-9C4A-1172A4282A55}" destId="{5DE1DDBF-F204-4FDF-824C-9F535590C923}" srcOrd="1" destOrd="0" presId="urn:microsoft.com/office/officeart/2008/layout/IncreasingCircleProcess"/>
    <dgm:cxn modelId="{3DCF974B-6452-4171-AACD-B6F532FF213C}" type="presParOf" srcId="{3C53779D-6E63-48A1-9C4A-1172A4282A55}" destId="{8A46C5D7-3A8D-4867-A720-EE6B44426DA4}" srcOrd="2" destOrd="0" presId="urn:microsoft.com/office/officeart/2008/layout/IncreasingCircleProcess"/>
    <dgm:cxn modelId="{90F34E63-8862-43D3-8B7E-90BB935EE9DF}" type="presParOf" srcId="{3C53779D-6E63-48A1-9C4A-1172A4282A55}" destId="{7B68D865-0370-4160-8A31-6A17941A0A9E}" srcOrd="3" destOrd="0" presId="urn:microsoft.com/office/officeart/2008/layout/IncreasingCircleProcess"/>
    <dgm:cxn modelId="{8BA22FFA-8370-4C82-9862-2D0B962825FD}" type="presParOf" srcId="{4A6C5D9B-A051-4482-93B1-5CD88F660DE2}" destId="{7A9CCBB4-306C-4B16-9C89-8A0BC430699A}" srcOrd="3" destOrd="0" presId="urn:microsoft.com/office/officeart/2008/layout/IncreasingCircleProcess"/>
    <dgm:cxn modelId="{8BE31033-2D4D-4E8E-8250-FE6B2DF40470}" type="presParOf" srcId="{4A6C5D9B-A051-4482-93B1-5CD88F660DE2}" destId="{A98B5BB4-01C0-465B-A41B-53B0D336E96F}" srcOrd="4" destOrd="0" presId="urn:microsoft.com/office/officeart/2008/layout/IncreasingCircleProcess"/>
    <dgm:cxn modelId="{BC6E9DDB-8AC1-4753-9B86-1ED95CCD9A03}" type="presParOf" srcId="{A98B5BB4-01C0-465B-A41B-53B0D336E96F}" destId="{961EFAA9-C3C2-430F-A974-C165078A4333}" srcOrd="0" destOrd="0" presId="urn:microsoft.com/office/officeart/2008/layout/IncreasingCircleProcess"/>
    <dgm:cxn modelId="{E3EA638F-FDD4-43C7-A343-F6910228F6AB}" type="presParOf" srcId="{A98B5BB4-01C0-465B-A41B-53B0D336E96F}" destId="{55510579-324C-4CEF-9AB4-E1AE8BBECEB6}" srcOrd="1" destOrd="0" presId="urn:microsoft.com/office/officeart/2008/layout/IncreasingCircleProcess"/>
    <dgm:cxn modelId="{2FAB0AB8-D208-4679-8CE8-FEC05948A138}" type="presParOf" srcId="{A98B5BB4-01C0-465B-A41B-53B0D336E96F}" destId="{572885BD-0B9D-49C1-BE08-FDB81C35E92E}" srcOrd="2" destOrd="0" presId="urn:microsoft.com/office/officeart/2008/layout/IncreasingCircleProcess"/>
    <dgm:cxn modelId="{7F828936-D32C-48AD-A811-72BDFD3602B2}" type="presParOf" srcId="{A98B5BB4-01C0-465B-A41B-53B0D336E96F}" destId="{72DB33AA-AB09-40E8-9B30-F6B5FF807175}"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057F4-13C2-40A6-A9C0-E0B541D59F86}">
      <dsp:nvSpPr>
        <dsp:cNvPr id="0" name=""/>
        <dsp:cNvSpPr/>
      </dsp:nvSpPr>
      <dsp:spPr>
        <a:xfrm>
          <a:off x="4892" y="0"/>
          <a:ext cx="821129" cy="82112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6300D-DE4E-4D54-97AB-0919F6CDE4C6}">
      <dsp:nvSpPr>
        <dsp:cNvPr id="0" name=""/>
        <dsp:cNvSpPr/>
      </dsp:nvSpPr>
      <dsp:spPr>
        <a:xfrm>
          <a:off x="87005" y="82112"/>
          <a:ext cx="656903" cy="656903"/>
        </a:xfrm>
        <a:prstGeom prst="chord">
          <a:avLst>
            <a:gd name="adj1" fmla="val 1168272"/>
            <a:gd name="adj2" fmla="val 9631728"/>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20670-C45B-4C5A-BC4C-36105BE4353B}">
      <dsp:nvSpPr>
        <dsp:cNvPr id="0" name=""/>
        <dsp:cNvSpPr/>
      </dsp:nvSpPr>
      <dsp:spPr>
        <a:xfrm>
          <a:off x="997090"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kern="1200">
              <a:solidFill>
                <a:schemeClr val="tx1">
                  <a:lumMod val="75000"/>
                  <a:lumOff val="25000"/>
                </a:schemeClr>
              </a:solidFill>
            </a:rPr>
            <a:t>Idea Generation &amp; Partner Engagement</a:t>
          </a:r>
        </a:p>
      </dsp:txBody>
      <dsp:txXfrm>
        <a:off x="997090" y="0"/>
        <a:ext cx="2429174" cy="821129"/>
      </dsp:txXfrm>
    </dsp:sp>
    <dsp:sp modelId="{DC4A8C9F-887A-48F5-A876-8AFF17A22F57}">
      <dsp:nvSpPr>
        <dsp:cNvPr id="0" name=""/>
        <dsp:cNvSpPr/>
      </dsp:nvSpPr>
      <dsp:spPr>
        <a:xfrm>
          <a:off x="3597332" y="0"/>
          <a:ext cx="821129" cy="82112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1DDBF-F204-4FDF-824C-9F535590C923}">
      <dsp:nvSpPr>
        <dsp:cNvPr id="0" name=""/>
        <dsp:cNvSpPr/>
      </dsp:nvSpPr>
      <dsp:spPr>
        <a:xfrm>
          <a:off x="3679445" y="82112"/>
          <a:ext cx="656903" cy="656903"/>
        </a:xfrm>
        <a:prstGeom prst="chord">
          <a:avLst>
            <a:gd name="adj1" fmla="val 20431728"/>
            <a:gd name="adj2" fmla="val 11968272"/>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8D865-0370-4160-8A31-6A17941A0A9E}">
      <dsp:nvSpPr>
        <dsp:cNvPr id="0" name=""/>
        <dsp:cNvSpPr/>
      </dsp:nvSpPr>
      <dsp:spPr>
        <a:xfrm>
          <a:off x="4589530"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kern="1200">
              <a:solidFill>
                <a:schemeClr val="tx1">
                  <a:lumMod val="75000"/>
                  <a:lumOff val="25000"/>
                </a:schemeClr>
              </a:solidFill>
            </a:rPr>
            <a:t>Proposal Writing &amp; Approvals</a:t>
          </a:r>
        </a:p>
      </dsp:txBody>
      <dsp:txXfrm>
        <a:off x="4589530" y="0"/>
        <a:ext cx="2429174" cy="821129"/>
      </dsp:txXfrm>
    </dsp:sp>
    <dsp:sp modelId="{961EFAA9-C3C2-430F-A974-C165078A4333}">
      <dsp:nvSpPr>
        <dsp:cNvPr id="0" name=""/>
        <dsp:cNvSpPr/>
      </dsp:nvSpPr>
      <dsp:spPr>
        <a:xfrm>
          <a:off x="7189773" y="0"/>
          <a:ext cx="821129" cy="82112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10579-324C-4CEF-9AB4-E1AE8BBECEB6}">
      <dsp:nvSpPr>
        <dsp:cNvPr id="0" name=""/>
        <dsp:cNvSpPr/>
      </dsp:nvSpPr>
      <dsp:spPr>
        <a:xfrm>
          <a:off x="7271886" y="82112"/>
          <a:ext cx="656903" cy="656903"/>
        </a:xfrm>
        <a:prstGeom prst="chord">
          <a:avLst>
            <a:gd name="adj1" fmla="val 16200000"/>
            <a:gd name="adj2" fmla="val 1620000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B33AA-AB09-40E8-9B30-F6B5FF807175}">
      <dsp:nvSpPr>
        <dsp:cNvPr id="0" name=""/>
        <dsp:cNvSpPr/>
      </dsp:nvSpPr>
      <dsp:spPr>
        <a:xfrm>
          <a:off x="8181971"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kern="1200">
              <a:solidFill>
                <a:schemeClr val="tx1">
                  <a:lumMod val="75000"/>
                  <a:lumOff val="25000"/>
                </a:schemeClr>
              </a:solidFill>
            </a:rPr>
            <a:t>Project Execution &amp; More Iteration</a:t>
          </a:r>
        </a:p>
      </dsp:txBody>
      <dsp:txXfrm>
        <a:off x="8181971" y="0"/>
        <a:ext cx="2429174" cy="821129"/>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FF8D5-C78D-4738-AA49-07A44D0CF5B0}" type="datetimeFigureOut">
              <a:rPr lang="en-US" smtClean="0"/>
              <a:t>2022-03-25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A793A-1103-444B-9F6B-EE45016AFED8}" type="slidenum">
              <a:rPr lang="en-US" smtClean="0"/>
              <a:t>‹#›</a:t>
            </a:fld>
            <a:endParaRPr lang="en-US"/>
          </a:p>
        </p:txBody>
      </p:sp>
    </p:spTree>
    <p:extLst>
      <p:ext uri="{BB962C8B-B14F-4D97-AF65-F5344CB8AC3E}">
        <p14:creationId xmlns:p14="http://schemas.microsoft.com/office/powerpoint/2010/main" val="376524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06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18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31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30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36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20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30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30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0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83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a:p>
        </p:txBody>
      </p:sp>
    </p:spTree>
    <p:extLst>
      <p:ext uri="{BB962C8B-B14F-4D97-AF65-F5344CB8AC3E}">
        <p14:creationId xmlns:p14="http://schemas.microsoft.com/office/powerpoint/2010/main" val="3697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a:p>
        </p:txBody>
      </p:sp>
    </p:spTree>
    <p:extLst>
      <p:ext uri="{BB962C8B-B14F-4D97-AF65-F5344CB8AC3E}">
        <p14:creationId xmlns:p14="http://schemas.microsoft.com/office/powerpoint/2010/main" val="2502836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58221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34948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a:p>
        </p:txBody>
      </p:sp>
    </p:spTree>
    <p:extLst>
      <p:ext uri="{BB962C8B-B14F-4D97-AF65-F5344CB8AC3E}">
        <p14:creationId xmlns:p14="http://schemas.microsoft.com/office/powerpoint/2010/main" val="23553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6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7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2989919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63768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evelop.larc.nasa.gov/2017/summer/CaliforniaHealthAQ.html"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develop.larc.nasa.gov/2019/fall/PanamaWater.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develop.larc.nasa.gov/2020/summer/AlaskaTI.html" TargetMode="Externa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Kenton.W.Ross@nasa.gov"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develop.larc.nasa.gov/2017/fall/SantaMonicaMountainsEcoII.html"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hyperlink" Target="https://develop.larc.nasa.gov/2019/summer/NewYorkEcoII.html"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460644" y="3792511"/>
            <a:ext cx="6184699" cy="1514007"/>
          </a:xfrm>
        </p:spPr>
        <p:txBody>
          <a:bodyPr>
            <a:normAutofit fontScale="92500"/>
          </a:bodyPr>
          <a:lstStyle/>
          <a:p>
            <a:r>
              <a:rPr lang="en-US" sz="3200">
                <a:solidFill>
                  <a:schemeClr val="tx1">
                    <a:lumMod val="65000"/>
                    <a:lumOff val="35000"/>
                  </a:schemeClr>
                </a:solidFill>
              </a:rPr>
              <a:t>An Introduction to NASA DEVELOP &amp; Project Applications of Airborne Data</a:t>
            </a:r>
            <a:endParaRPr lang="en-US" sz="3200" b="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644"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048153" y="714153"/>
            <a:ext cx="6858000" cy="5429693"/>
          </a:xfrm>
          <a:prstGeom prst="rect">
            <a:avLst/>
          </a:prstGeom>
        </p:spPr>
      </p:pic>
      <p:sp>
        <p:nvSpPr>
          <p:cNvPr id="5" name="Text Placeholder 1">
            <a:extLst>
              <a:ext uri="{FF2B5EF4-FFF2-40B4-BE49-F238E27FC236}">
                <a16:creationId xmlns:a16="http://schemas.microsoft.com/office/drawing/2014/main" id="{3AC3F4BC-A38B-4AE8-B34D-5DA58A98D2E9}"/>
              </a:ext>
            </a:extLst>
          </p:cNvPr>
          <p:cNvSpPr txBox="1">
            <a:spLocks/>
          </p:cNvSpPr>
          <p:nvPr/>
        </p:nvSpPr>
        <p:spPr>
          <a:xfrm>
            <a:off x="460643" y="5226252"/>
            <a:ext cx="5749451" cy="55695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0">
                <a:solidFill>
                  <a:srgbClr val="5595AC"/>
                </a:solidFill>
              </a:rPr>
              <a:t>Dr. Kenton Ross, DEVELOP Chief Scientist</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2EE9EF3-9976-46B5-B6FD-3180CA0763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198" y="1627880"/>
            <a:ext cx="8843026" cy="4675379"/>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PROJECT EXAMPLE</a:t>
            </a:r>
            <a:endParaRPr lang="en-US" sz="1400" spc="200">
              <a:latin typeface="Arial"/>
              <a:cs typeface="Arial"/>
            </a:endParaRPr>
          </a:p>
        </p:txBody>
      </p:sp>
      <p:sp>
        <p:nvSpPr>
          <p:cNvPr id="7" name="Content Placeholder 17">
            <a:extLst>
              <a:ext uri="{FF2B5EF4-FFF2-40B4-BE49-F238E27FC236}">
                <a16:creationId xmlns:a16="http://schemas.microsoft.com/office/drawing/2014/main" id="{5DF512BA-DCEB-4F58-A886-3A2EB10EF331}"/>
              </a:ext>
            </a:extLst>
          </p:cNvPr>
          <p:cNvSpPr>
            <a:spLocks noGrp="1"/>
          </p:cNvSpPr>
          <p:nvPr>
            <p:ph idx="1"/>
          </p:nvPr>
        </p:nvSpPr>
        <p:spPr>
          <a:xfrm>
            <a:off x="838199" y="848805"/>
            <a:ext cx="10712117" cy="820004"/>
          </a:xfrm>
        </p:spPr>
        <p:txBody>
          <a:bodyPr anchor="ctr">
            <a:normAutofit/>
          </a:bodyPr>
          <a:lstStyle/>
          <a:p>
            <a:r>
              <a:rPr lang="en-US" sz="3200"/>
              <a:t>California Health &amp; Air Quality (2017)</a:t>
            </a:r>
          </a:p>
        </p:txBody>
      </p:sp>
      <p:pic>
        <p:nvPicPr>
          <p:cNvPr id="9" name="Picture 8">
            <a:extLst>
              <a:ext uri="{FF2B5EF4-FFF2-40B4-BE49-F238E27FC236}">
                <a16:creationId xmlns:a16="http://schemas.microsoft.com/office/drawing/2014/main" id="{D7408E26-551A-46F5-A4A9-49F82BDDE4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52934" y="4262166"/>
            <a:ext cx="2639066" cy="21037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EA204A6-988F-44E5-A81B-EC122A01454F}"/>
              </a:ext>
            </a:extLst>
          </p:cNvPr>
          <p:cNvSpPr/>
          <p:nvPr/>
        </p:nvSpPr>
        <p:spPr>
          <a:xfrm>
            <a:off x="8301009" y="5949316"/>
            <a:ext cx="3477566" cy="707886"/>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r"/>
            <a:r>
              <a:rPr lang="en-US" sz="2000">
                <a:solidFill>
                  <a:srgbClr val="4B72B5"/>
                </a:solidFill>
              </a:rPr>
              <a:t>Data Source: </a:t>
            </a:r>
          </a:p>
          <a:p>
            <a:pPr algn="r"/>
            <a:r>
              <a:rPr lang="en-US" sz="2000">
                <a:solidFill>
                  <a:srgbClr val="4B72B5"/>
                </a:solidFill>
              </a:rPr>
              <a:t>AVIRIS-NG &amp; </a:t>
            </a:r>
            <a:r>
              <a:rPr lang="en-US" sz="2000" err="1">
                <a:solidFill>
                  <a:srgbClr val="4B72B5"/>
                </a:solidFill>
              </a:rPr>
              <a:t>HyTES</a:t>
            </a:r>
            <a:endParaRPr lang="en-US" sz="2000">
              <a:solidFill>
                <a:srgbClr val="4B72B5"/>
              </a:solidFill>
            </a:endParaRPr>
          </a:p>
        </p:txBody>
      </p:sp>
      <p:sp>
        <p:nvSpPr>
          <p:cNvPr id="39" name="TextBox 38">
            <a:extLst>
              <a:ext uri="{FF2B5EF4-FFF2-40B4-BE49-F238E27FC236}">
                <a16:creationId xmlns:a16="http://schemas.microsoft.com/office/drawing/2014/main" id="{E6C1B848-A0BD-4CF3-A761-72BE3261D8C1}"/>
              </a:ext>
            </a:extLst>
          </p:cNvPr>
          <p:cNvSpPr txBox="1"/>
          <p:nvPr/>
        </p:nvSpPr>
        <p:spPr>
          <a:xfrm>
            <a:off x="838199" y="6365925"/>
            <a:ext cx="9873815" cy="338554"/>
          </a:xfrm>
          <a:prstGeom prst="rect">
            <a:avLst/>
          </a:prstGeom>
          <a:noFill/>
        </p:spPr>
        <p:txBody>
          <a:bodyPr wrap="square">
            <a:spAutoFit/>
          </a:bodyPr>
          <a:lstStyle/>
          <a:p>
            <a:r>
              <a:rPr lang="en-US" sz="1600">
                <a:hlinkClick r:id="rId5"/>
              </a:rPr>
              <a:t>https://develop.larc.nasa.gov/2017/summer/CaliforniaHealthAQ.html</a:t>
            </a:r>
            <a:r>
              <a:rPr lang="en-US" sz="1600"/>
              <a:t> </a:t>
            </a:r>
          </a:p>
        </p:txBody>
      </p:sp>
      <p:sp>
        <p:nvSpPr>
          <p:cNvPr id="40" name="TextBox 39">
            <a:extLst>
              <a:ext uri="{FF2B5EF4-FFF2-40B4-BE49-F238E27FC236}">
                <a16:creationId xmlns:a16="http://schemas.microsoft.com/office/drawing/2014/main" id="{5BF926D5-7DE3-424C-9E4F-85B2C167BA39}"/>
              </a:ext>
            </a:extLst>
          </p:cNvPr>
          <p:cNvSpPr txBox="1"/>
          <p:nvPr/>
        </p:nvSpPr>
        <p:spPr>
          <a:xfrm>
            <a:off x="8706930" y="1870070"/>
            <a:ext cx="3071645" cy="2677656"/>
          </a:xfrm>
          <a:prstGeom prst="rect">
            <a:avLst/>
          </a:prstGeom>
          <a:noFill/>
        </p:spPr>
        <p:txBody>
          <a:bodyPr wrap="square">
            <a:spAutoFit/>
          </a:bodyPr>
          <a:lstStyle/>
          <a:p>
            <a:r>
              <a:rPr lang="en-US" sz="2400" i="0">
                <a:solidFill>
                  <a:srgbClr val="6A7278"/>
                </a:solidFill>
                <a:effectLst/>
              </a:rPr>
              <a:t>Identifying Methane Emissions Patterns from Dairy Farms Using Aircraft Remote Sensing Observations and Image Classification</a:t>
            </a:r>
            <a:endParaRPr lang="en-US" sz="2400">
              <a:solidFill>
                <a:srgbClr val="6A7278"/>
              </a:solidFill>
            </a:endParaRPr>
          </a:p>
        </p:txBody>
      </p:sp>
    </p:spTree>
    <p:extLst>
      <p:ext uri="{BB962C8B-B14F-4D97-AF65-F5344CB8AC3E}">
        <p14:creationId xmlns:p14="http://schemas.microsoft.com/office/powerpoint/2010/main" val="3509585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PROJECT EXAMPLE</a:t>
            </a:r>
            <a:endParaRPr lang="en-US" sz="1400" spc="200">
              <a:latin typeface="Arial"/>
              <a:cs typeface="Arial"/>
            </a:endParaRPr>
          </a:p>
        </p:txBody>
      </p:sp>
      <p:sp>
        <p:nvSpPr>
          <p:cNvPr id="7" name="Content Placeholder 17">
            <a:extLst>
              <a:ext uri="{FF2B5EF4-FFF2-40B4-BE49-F238E27FC236}">
                <a16:creationId xmlns:a16="http://schemas.microsoft.com/office/drawing/2014/main" id="{5DF512BA-DCEB-4F58-A886-3A2EB10EF331}"/>
              </a:ext>
            </a:extLst>
          </p:cNvPr>
          <p:cNvSpPr>
            <a:spLocks noGrp="1"/>
          </p:cNvSpPr>
          <p:nvPr>
            <p:ph idx="1"/>
          </p:nvPr>
        </p:nvSpPr>
        <p:spPr>
          <a:xfrm>
            <a:off x="838199" y="848805"/>
            <a:ext cx="10712117" cy="820004"/>
          </a:xfrm>
        </p:spPr>
        <p:txBody>
          <a:bodyPr anchor="ctr">
            <a:normAutofit/>
          </a:bodyPr>
          <a:lstStyle/>
          <a:p>
            <a:r>
              <a:rPr lang="en-US" sz="3200"/>
              <a:t>Panama Water Resources (2019)</a:t>
            </a:r>
          </a:p>
        </p:txBody>
      </p:sp>
      <p:sp>
        <p:nvSpPr>
          <p:cNvPr id="10" name="Rectangle 9">
            <a:extLst>
              <a:ext uri="{FF2B5EF4-FFF2-40B4-BE49-F238E27FC236}">
                <a16:creationId xmlns:a16="http://schemas.microsoft.com/office/drawing/2014/main" id="{9EA204A6-988F-44E5-A81B-EC122A01454F}"/>
              </a:ext>
            </a:extLst>
          </p:cNvPr>
          <p:cNvSpPr/>
          <p:nvPr/>
        </p:nvSpPr>
        <p:spPr>
          <a:xfrm>
            <a:off x="8399863" y="1221439"/>
            <a:ext cx="3477566" cy="707886"/>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r"/>
            <a:r>
              <a:rPr lang="en-US" sz="2000">
                <a:solidFill>
                  <a:srgbClr val="4B72B5"/>
                </a:solidFill>
              </a:rPr>
              <a:t>Data Source: </a:t>
            </a:r>
          </a:p>
          <a:p>
            <a:pPr algn="r"/>
            <a:r>
              <a:rPr lang="en-US" sz="2000">
                <a:solidFill>
                  <a:srgbClr val="4B72B5"/>
                </a:solidFill>
              </a:rPr>
              <a:t>UAVSAR</a:t>
            </a:r>
          </a:p>
        </p:txBody>
      </p:sp>
      <p:sp>
        <p:nvSpPr>
          <p:cNvPr id="39" name="TextBox 38">
            <a:extLst>
              <a:ext uri="{FF2B5EF4-FFF2-40B4-BE49-F238E27FC236}">
                <a16:creationId xmlns:a16="http://schemas.microsoft.com/office/drawing/2014/main" id="{E6C1B848-A0BD-4CF3-A761-72BE3261D8C1}"/>
              </a:ext>
            </a:extLst>
          </p:cNvPr>
          <p:cNvSpPr txBox="1"/>
          <p:nvPr/>
        </p:nvSpPr>
        <p:spPr>
          <a:xfrm>
            <a:off x="838199" y="6365925"/>
            <a:ext cx="9873815" cy="338554"/>
          </a:xfrm>
          <a:prstGeom prst="rect">
            <a:avLst/>
          </a:prstGeom>
          <a:noFill/>
        </p:spPr>
        <p:txBody>
          <a:bodyPr wrap="square">
            <a:spAutoFit/>
          </a:bodyPr>
          <a:lstStyle/>
          <a:p>
            <a:r>
              <a:rPr lang="en-US" sz="1600">
                <a:hlinkClick r:id="rId3"/>
              </a:rPr>
              <a:t>https://develop.larc.nasa.gov/2019/fall/PanamaWater.html</a:t>
            </a:r>
            <a:r>
              <a:rPr lang="en-US" sz="1600"/>
              <a:t> </a:t>
            </a:r>
          </a:p>
        </p:txBody>
      </p:sp>
      <p:sp>
        <p:nvSpPr>
          <p:cNvPr id="40" name="TextBox 39">
            <a:extLst>
              <a:ext uri="{FF2B5EF4-FFF2-40B4-BE49-F238E27FC236}">
                <a16:creationId xmlns:a16="http://schemas.microsoft.com/office/drawing/2014/main" id="{5BF926D5-7DE3-424C-9E4F-85B2C167BA39}"/>
              </a:ext>
            </a:extLst>
          </p:cNvPr>
          <p:cNvSpPr txBox="1"/>
          <p:nvPr/>
        </p:nvSpPr>
        <p:spPr>
          <a:xfrm>
            <a:off x="7136379" y="2083177"/>
            <a:ext cx="4933742" cy="1569660"/>
          </a:xfrm>
          <a:prstGeom prst="rect">
            <a:avLst/>
          </a:prstGeom>
          <a:noFill/>
        </p:spPr>
        <p:txBody>
          <a:bodyPr wrap="square">
            <a:spAutoFit/>
          </a:bodyPr>
          <a:lstStyle/>
          <a:p>
            <a:r>
              <a:rPr lang="en-US" sz="2400" i="0">
                <a:solidFill>
                  <a:srgbClr val="6A7278"/>
                </a:solidFill>
                <a:effectLst/>
              </a:rPr>
              <a:t>Characterizing Vegetation Water Use in the Panama Canal Watershed to Inform Water Management in the Panama Canal</a:t>
            </a:r>
            <a:endParaRPr lang="en-US" sz="2400">
              <a:solidFill>
                <a:srgbClr val="6A7278"/>
              </a:solidFill>
            </a:endParaRPr>
          </a:p>
        </p:txBody>
      </p:sp>
      <p:pic>
        <p:nvPicPr>
          <p:cNvPr id="11" name="Google Shape;75;p1">
            <a:extLst>
              <a:ext uri="{FF2B5EF4-FFF2-40B4-BE49-F238E27FC236}">
                <a16:creationId xmlns:a16="http://schemas.microsoft.com/office/drawing/2014/main" id="{3D4BBE5C-B15B-40BC-9C4D-C2AC0D2438D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139508" y="301167"/>
            <a:ext cx="2639067" cy="1113461"/>
          </a:xfrm>
          <a:prstGeom prst="rect">
            <a:avLst/>
          </a:prstGeom>
          <a:noFill/>
          <a:ln>
            <a:noFill/>
          </a:ln>
        </p:spPr>
      </p:pic>
      <p:pic>
        <p:nvPicPr>
          <p:cNvPr id="12" name="Google Shape;553;g744160da15_1_7">
            <a:extLst>
              <a:ext uri="{FF2B5EF4-FFF2-40B4-BE49-F238E27FC236}">
                <a16:creationId xmlns:a16="http://schemas.microsoft.com/office/drawing/2014/main" id="{31658267-AD65-42A9-B92C-EE1B403CE0B3}"/>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48058" y="1668809"/>
            <a:ext cx="6131907" cy="4554028"/>
          </a:xfrm>
          <a:prstGeom prst="rect">
            <a:avLst/>
          </a:prstGeom>
          <a:noFill/>
          <a:ln>
            <a:noFill/>
          </a:ln>
        </p:spPr>
      </p:pic>
      <p:sp>
        <p:nvSpPr>
          <p:cNvPr id="14" name="Google Shape;567;g744160da15_1_7">
            <a:extLst>
              <a:ext uri="{FF2B5EF4-FFF2-40B4-BE49-F238E27FC236}">
                <a16:creationId xmlns:a16="http://schemas.microsoft.com/office/drawing/2014/main" id="{81DBD730-7FF1-4462-A2CB-6B6B0E47BC47}"/>
              </a:ext>
            </a:extLst>
          </p:cNvPr>
          <p:cNvSpPr/>
          <p:nvPr/>
        </p:nvSpPr>
        <p:spPr>
          <a:xfrm>
            <a:off x="7191074" y="3806689"/>
            <a:ext cx="4498418" cy="170442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tx1">
                  <a:lumMod val="75000"/>
                  <a:lumOff val="25000"/>
                </a:schemeClr>
              </a:solidFill>
              <a:latin typeface="Century Gothic"/>
              <a:ea typeface="Century Gothic"/>
              <a:cs typeface="Century Gothic"/>
              <a:sym typeface="Century Gothic"/>
            </a:endParaRPr>
          </a:p>
        </p:txBody>
      </p:sp>
      <p:graphicFrame>
        <p:nvGraphicFramePr>
          <p:cNvPr id="15" name="Google Shape;568;g744160da15_1_7">
            <a:extLst>
              <a:ext uri="{FF2B5EF4-FFF2-40B4-BE49-F238E27FC236}">
                <a16:creationId xmlns:a16="http://schemas.microsoft.com/office/drawing/2014/main" id="{CD6CC45C-303C-474C-B8DC-F2AC10952FD9}"/>
              </a:ext>
            </a:extLst>
          </p:cNvPr>
          <p:cNvGraphicFramePr/>
          <p:nvPr>
            <p:extLst>
              <p:ext uri="{D42A27DB-BD31-4B8C-83A1-F6EECF244321}">
                <p14:modId xmlns:p14="http://schemas.microsoft.com/office/powerpoint/2010/main" val="1750477894"/>
              </p:ext>
            </p:extLst>
          </p:nvPr>
        </p:nvGraphicFramePr>
        <p:xfrm>
          <a:off x="7347487" y="3985902"/>
          <a:ext cx="4202829" cy="1371510"/>
        </p:xfrm>
        <a:graphic>
          <a:graphicData uri="http://schemas.openxmlformats.org/drawingml/2006/table">
            <a:tbl>
              <a:tblPr>
                <a:noFill/>
              </a:tblPr>
              <a:tblGrid>
                <a:gridCol w="2209205">
                  <a:extLst>
                    <a:ext uri="{9D8B030D-6E8A-4147-A177-3AD203B41FA5}">
                      <a16:colId xmlns:a16="http://schemas.microsoft.com/office/drawing/2014/main" val="20000"/>
                    </a:ext>
                  </a:extLst>
                </a:gridCol>
                <a:gridCol w="1993624">
                  <a:extLst>
                    <a:ext uri="{9D8B030D-6E8A-4147-A177-3AD203B41FA5}">
                      <a16:colId xmlns:a16="http://schemas.microsoft.com/office/drawing/2014/main" val="20001"/>
                    </a:ext>
                  </a:extLst>
                </a:gridCol>
              </a:tblGrid>
              <a:tr h="4031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tx1">
                              <a:lumMod val="75000"/>
                              <a:lumOff val="25000"/>
                            </a:schemeClr>
                          </a:solidFill>
                          <a:latin typeface="Century Gothic"/>
                          <a:ea typeface="Century Gothic"/>
                          <a:cs typeface="Century Gothic"/>
                          <a:sym typeface="Century Gothic"/>
                        </a:rPr>
                        <a:t>Land Cover Type</a:t>
                      </a:r>
                      <a:endParaRPr sz="18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tx1">
                              <a:lumMod val="75000"/>
                              <a:lumOff val="25000"/>
                            </a:schemeClr>
                          </a:solidFill>
                          <a:latin typeface="Century Gothic"/>
                          <a:ea typeface="Century Gothic"/>
                          <a:cs typeface="Century Gothic"/>
                          <a:sym typeface="Century Gothic"/>
                        </a:rPr>
                        <a:t>Average Area</a:t>
                      </a:r>
                      <a:endParaRPr sz="18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r h="4031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tx1">
                              <a:lumMod val="75000"/>
                              <a:lumOff val="25000"/>
                            </a:schemeClr>
                          </a:solidFill>
                          <a:latin typeface="Century Gothic"/>
                          <a:ea typeface="Century Gothic"/>
                          <a:cs typeface="Century Gothic"/>
                          <a:sym typeface="Century Gothic"/>
                        </a:rPr>
                        <a:t>Forested</a:t>
                      </a:r>
                      <a:endParaRPr sz="18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tx1">
                              <a:lumMod val="75000"/>
                              <a:lumOff val="25000"/>
                            </a:schemeClr>
                          </a:solidFill>
                          <a:latin typeface="Century Gothic"/>
                          <a:ea typeface="Century Gothic"/>
                          <a:cs typeface="Century Gothic"/>
                          <a:sym typeface="Century Gothic"/>
                        </a:rPr>
                        <a:t>9</a:t>
                      </a:r>
                      <a:r>
                        <a:rPr lang="en-US" sz="1800">
                          <a:solidFill>
                            <a:schemeClr val="tx1">
                              <a:lumMod val="75000"/>
                              <a:lumOff val="25000"/>
                            </a:schemeClr>
                          </a:solidFill>
                          <a:latin typeface="Century Gothic"/>
                          <a:ea typeface="Century Gothic"/>
                          <a:cs typeface="Century Gothic"/>
                          <a:sym typeface="Century Gothic"/>
                        </a:rPr>
                        <a:t>6</a:t>
                      </a:r>
                      <a:r>
                        <a:rPr lang="en-US" sz="1800" u="none" strike="noStrike" cap="none">
                          <a:solidFill>
                            <a:schemeClr val="tx1">
                              <a:lumMod val="75000"/>
                              <a:lumOff val="25000"/>
                            </a:schemeClr>
                          </a:solidFill>
                          <a:latin typeface="Century Gothic"/>
                          <a:ea typeface="Century Gothic"/>
                          <a:cs typeface="Century Gothic"/>
                          <a:sym typeface="Century Gothic"/>
                        </a:rPr>
                        <a:t>%</a:t>
                      </a:r>
                      <a:endParaRPr sz="18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4031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tx1">
                              <a:lumMod val="75000"/>
                              <a:lumOff val="25000"/>
                            </a:schemeClr>
                          </a:solidFill>
                          <a:latin typeface="Century Gothic"/>
                          <a:ea typeface="Century Gothic"/>
                          <a:cs typeface="Century Gothic"/>
                          <a:sym typeface="Century Gothic"/>
                        </a:rPr>
                        <a:t>Non-Forested</a:t>
                      </a:r>
                      <a:endParaRPr sz="18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tx1">
                              <a:lumMod val="75000"/>
                              <a:lumOff val="25000"/>
                            </a:schemeClr>
                          </a:solidFill>
                          <a:latin typeface="Century Gothic"/>
                          <a:ea typeface="Century Gothic"/>
                          <a:cs typeface="Century Gothic"/>
                          <a:sym typeface="Century Gothic"/>
                        </a:rPr>
                        <a:t>4</a:t>
                      </a:r>
                      <a:r>
                        <a:rPr lang="en-US" sz="1800" u="none" strike="noStrike" cap="none">
                          <a:solidFill>
                            <a:schemeClr val="tx1">
                              <a:lumMod val="75000"/>
                              <a:lumOff val="25000"/>
                            </a:schemeClr>
                          </a:solidFill>
                          <a:latin typeface="Century Gothic"/>
                          <a:ea typeface="Century Gothic"/>
                          <a:cs typeface="Century Gothic"/>
                          <a:sym typeface="Century Gothic"/>
                        </a:rPr>
                        <a:t>%</a:t>
                      </a:r>
                      <a:endParaRPr sz="18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sp>
        <p:nvSpPr>
          <p:cNvPr id="16" name="Google Shape;569;g744160da15_1_7">
            <a:extLst>
              <a:ext uri="{FF2B5EF4-FFF2-40B4-BE49-F238E27FC236}">
                <a16:creationId xmlns:a16="http://schemas.microsoft.com/office/drawing/2014/main" id="{E478959A-F05F-4558-92FA-D46CD30EAB5B}"/>
              </a:ext>
            </a:extLst>
          </p:cNvPr>
          <p:cNvSpPr/>
          <p:nvPr/>
        </p:nvSpPr>
        <p:spPr>
          <a:xfrm>
            <a:off x="7387650" y="5690327"/>
            <a:ext cx="3966150" cy="90790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en-US" sz="1800">
                <a:solidFill>
                  <a:schemeClr val="tx1">
                    <a:lumMod val="75000"/>
                    <a:lumOff val="25000"/>
                  </a:schemeClr>
                </a:solidFill>
                <a:latin typeface="Century Gothic"/>
                <a:ea typeface="Century Gothic"/>
                <a:cs typeface="Century Gothic"/>
                <a:sym typeface="Century Gothic"/>
              </a:rPr>
              <a:t>Average Overall Accuracy</a:t>
            </a:r>
            <a:r>
              <a:rPr lang="en-US">
                <a:solidFill>
                  <a:schemeClr val="tx1">
                    <a:lumMod val="75000"/>
                    <a:lumOff val="25000"/>
                  </a:schemeClr>
                </a:solidFill>
                <a:latin typeface="Century Gothic"/>
                <a:ea typeface="Century Gothic"/>
                <a:cs typeface="Century Gothic"/>
                <a:sym typeface="Century Gothic"/>
              </a:rPr>
              <a:t> Compared w/In Situ Data:</a:t>
            </a:r>
            <a:br>
              <a:rPr lang="en-US" sz="1800">
                <a:solidFill>
                  <a:schemeClr val="tx1">
                    <a:lumMod val="75000"/>
                    <a:lumOff val="25000"/>
                  </a:schemeClr>
                </a:solidFill>
                <a:latin typeface="Century Gothic"/>
                <a:ea typeface="Century Gothic"/>
                <a:cs typeface="Century Gothic"/>
                <a:sym typeface="Century Gothic"/>
              </a:rPr>
            </a:br>
            <a:r>
              <a:rPr lang="en-US" sz="1800">
                <a:solidFill>
                  <a:schemeClr val="tx1">
                    <a:lumMod val="75000"/>
                    <a:lumOff val="25000"/>
                  </a:schemeClr>
                </a:solidFill>
                <a:latin typeface="Century Gothic"/>
                <a:ea typeface="Century Gothic"/>
                <a:cs typeface="Century Gothic"/>
                <a:sym typeface="Century Gothic"/>
              </a:rPr>
              <a:t>73.8%</a:t>
            </a:r>
          </a:p>
        </p:txBody>
      </p:sp>
      <p:sp>
        <p:nvSpPr>
          <p:cNvPr id="18" name="TextBox 17">
            <a:extLst>
              <a:ext uri="{FF2B5EF4-FFF2-40B4-BE49-F238E27FC236}">
                <a16:creationId xmlns:a16="http://schemas.microsoft.com/office/drawing/2014/main" id="{B6A7D074-279E-4B06-A13E-7615E204DD21}"/>
              </a:ext>
            </a:extLst>
          </p:cNvPr>
          <p:cNvSpPr txBox="1"/>
          <p:nvPr/>
        </p:nvSpPr>
        <p:spPr>
          <a:xfrm>
            <a:off x="965618" y="1786237"/>
            <a:ext cx="1760668" cy="1938992"/>
          </a:xfrm>
          <a:prstGeom prst="rect">
            <a:avLst/>
          </a:prstGeom>
          <a:noFill/>
        </p:spPr>
        <p:txBody>
          <a:bodyPr wrap="square">
            <a:spAutoFit/>
          </a:bodyPr>
          <a:lstStyle/>
          <a:p>
            <a:r>
              <a:rPr lang="en-US" sz="2400" i="0">
                <a:solidFill>
                  <a:srgbClr val="333333"/>
                </a:solidFill>
                <a:effectLst/>
              </a:rPr>
              <a:t>Land Cover Change Between 2/6/10 and 3/14/15</a:t>
            </a:r>
            <a:endParaRPr lang="en-US" sz="2400"/>
          </a:p>
        </p:txBody>
      </p:sp>
    </p:spTree>
    <p:extLst>
      <p:ext uri="{BB962C8B-B14F-4D97-AF65-F5344CB8AC3E}">
        <p14:creationId xmlns:p14="http://schemas.microsoft.com/office/powerpoint/2010/main" val="1983991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PROJECT EXAMPLE</a:t>
            </a:r>
            <a:endParaRPr lang="en-US" sz="1400" spc="200">
              <a:latin typeface="Arial"/>
              <a:cs typeface="Arial"/>
            </a:endParaRPr>
          </a:p>
        </p:txBody>
      </p:sp>
      <p:sp>
        <p:nvSpPr>
          <p:cNvPr id="7" name="Content Placeholder 17">
            <a:extLst>
              <a:ext uri="{FF2B5EF4-FFF2-40B4-BE49-F238E27FC236}">
                <a16:creationId xmlns:a16="http://schemas.microsoft.com/office/drawing/2014/main" id="{5DF512BA-DCEB-4F58-A886-3A2EB10EF331}"/>
              </a:ext>
            </a:extLst>
          </p:cNvPr>
          <p:cNvSpPr>
            <a:spLocks noGrp="1"/>
          </p:cNvSpPr>
          <p:nvPr>
            <p:ph idx="1"/>
          </p:nvPr>
        </p:nvSpPr>
        <p:spPr>
          <a:xfrm>
            <a:off x="838199" y="848805"/>
            <a:ext cx="10712117" cy="820004"/>
          </a:xfrm>
        </p:spPr>
        <p:txBody>
          <a:bodyPr anchor="ctr">
            <a:normAutofit/>
          </a:bodyPr>
          <a:lstStyle/>
          <a:p>
            <a:r>
              <a:rPr lang="en-US" sz="3200"/>
              <a:t>Alaska Transportation &amp; Infrastructure (2020)</a:t>
            </a:r>
          </a:p>
        </p:txBody>
      </p:sp>
      <p:sp>
        <p:nvSpPr>
          <p:cNvPr id="10" name="Rectangle 9">
            <a:extLst>
              <a:ext uri="{FF2B5EF4-FFF2-40B4-BE49-F238E27FC236}">
                <a16:creationId xmlns:a16="http://schemas.microsoft.com/office/drawing/2014/main" id="{9EA204A6-988F-44E5-A81B-EC122A01454F}"/>
              </a:ext>
            </a:extLst>
          </p:cNvPr>
          <p:cNvSpPr/>
          <p:nvPr/>
        </p:nvSpPr>
        <p:spPr>
          <a:xfrm>
            <a:off x="5956008" y="5890797"/>
            <a:ext cx="3477566" cy="707886"/>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r"/>
            <a:r>
              <a:rPr lang="en-US" sz="2000">
                <a:solidFill>
                  <a:srgbClr val="4B72B5"/>
                </a:solidFill>
              </a:rPr>
              <a:t>Data Source: </a:t>
            </a:r>
          </a:p>
          <a:p>
            <a:pPr algn="r"/>
            <a:r>
              <a:rPr lang="en-US" sz="2000">
                <a:solidFill>
                  <a:srgbClr val="4B72B5"/>
                </a:solidFill>
              </a:rPr>
              <a:t>UAVSAR</a:t>
            </a:r>
          </a:p>
        </p:txBody>
      </p:sp>
      <p:sp>
        <p:nvSpPr>
          <p:cNvPr id="39" name="TextBox 38">
            <a:extLst>
              <a:ext uri="{FF2B5EF4-FFF2-40B4-BE49-F238E27FC236}">
                <a16:creationId xmlns:a16="http://schemas.microsoft.com/office/drawing/2014/main" id="{E6C1B848-A0BD-4CF3-A761-72BE3261D8C1}"/>
              </a:ext>
            </a:extLst>
          </p:cNvPr>
          <p:cNvSpPr txBox="1"/>
          <p:nvPr/>
        </p:nvSpPr>
        <p:spPr>
          <a:xfrm>
            <a:off x="838199" y="6365925"/>
            <a:ext cx="9873815" cy="338554"/>
          </a:xfrm>
          <a:prstGeom prst="rect">
            <a:avLst/>
          </a:prstGeom>
          <a:noFill/>
        </p:spPr>
        <p:txBody>
          <a:bodyPr wrap="square">
            <a:spAutoFit/>
          </a:bodyPr>
          <a:lstStyle/>
          <a:p>
            <a:r>
              <a:rPr lang="en-US" sz="1600">
                <a:hlinkClick r:id="rId3"/>
              </a:rPr>
              <a:t>https://develop.larc.nasa.gov/2020/summer/AlaskaTI.html</a:t>
            </a:r>
            <a:r>
              <a:rPr lang="en-US" sz="1600"/>
              <a:t> </a:t>
            </a:r>
          </a:p>
        </p:txBody>
      </p:sp>
      <p:pic>
        <p:nvPicPr>
          <p:cNvPr id="11" name="Google Shape;75;p1">
            <a:extLst>
              <a:ext uri="{FF2B5EF4-FFF2-40B4-BE49-F238E27FC236}">
                <a16:creationId xmlns:a16="http://schemas.microsoft.com/office/drawing/2014/main" id="{3D4BBE5C-B15B-40BC-9C4D-C2AC0D2438D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392480" y="5661209"/>
            <a:ext cx="2639067" cy="1113461"/>
          </a:xfrm>
          <a:prstGeom prst="rect">
            <a:avLst/>
          </a:prstGeom>
          <a:noFill/>
          <a:ln>
            <a:noFill/>
          </a:ln>
        </p:spPr>
      </p:pic>
      <p:pic>
        <p:nvPicPr>
          <p:cNvPr id="13" name="Picture 12" descr="Graphical user interface, application&#10;&#10;Description automatically generated">
            <a:extLst>
              <a:ext uri="{FF2B5EF4-FFF2-40B4-BE49-F238E27FC236}">
                <a16:creationId xmlns:a16="http://schemas.microsoft.com/office/drawing/2014/main" id="{4DE1958B-7A9F-46E1-98F6-D6F6C9B779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7804" r="324"/>
          <a:stretch/>
        </p:blipFill>
        <p:spPr>
          <a:xfrm>
            <a:off x="609941" y="1575382"/>
            <a:ext cx="7048024" cy="4761696"/>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2A54BCFE-264B-4F47-A933-FC7830E1D8C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86003" y="2794590"/>
            <a:ext cx="3236274" cy="2999737"/>
          </a:xfrm>
          <a:prstGeom prst="rect">
            <a:avLst/>
          </a:prstGeom>
        </p:spPr>
      </p:pic>
      <p:sp>
        <p:nvSpPr>
          <p:cNvPr id="40" name="TextBox 39">
            <a:extLst>
              <a:ext uri="{FF2B5EF4-FFF2-40B4-BE49-F238E27FC236}">
                <a16:creationId xmlns:a16="http://schemas.microsoft.com/office/drawing/2014/main" id="{5BF926D5-7DE3-424C-9E4F-85B2C167BA39}"/>
              </a:ext>
            </a:extLst>
          </p:cNvPr>
          <p:cNvSpPr txBox="1"/>
          <p:nvPr/>
        </p:nvSpPr>
        <p:spPr>
          <a:xfrm>
            <a:off x="7772894" y="1595377"/>
            <a:ext cx="4258653" cy="1323439"/>
          </a:xfrm>
          <a:prstGeom prst="rect">
            <a:avLst/>
          </a:prstGeom>
          <a:noFill/>
        </p:spPr>
        <p:txBody>
          <a:bodyPr wrap="square">
            <a:spAutoFit/>
          </a:bodyPr>
          <a:lstStyle/>
          <a:p>
            <a:r>
              <a:rPr lang="en-US" sz="2000" i="0">
                <a:solidFill>
                  <a:srgbClr val="6A7278"/>
                </a:solidFill>
                <a:effectLst/>
              </a:rPr>
              <a:t>Identifying Permafrost Subsidence Using NASA Earth Observations to Pinpoint Road &amp; Infrastructure Vulnerability in Fairbanks, Alaska</a:t>
            </a:r>
            <a:endParaRPr lang="en-US" sz="2000">
              <a:solidFill>
                <a:srgbClr val="6A7278"/>
              </a:solidFill>
            </a:endParaRPr>
          </a:p>
        </p:txBody>
      </p:sp>
      <p:pic>
        <p:nvPicPr>
          <p:cNvPr id="3" name="Picture 2">
            <a:extLst>
              <a:ext uri="{FF2B5EF4-FFF2-40B4-BE49-F238E27FC236}">
                <a16:creationId xmlns:a16="http://schemas.microsoft.com/office/drawing/2014/main" id="{BB3325BD-CBD7-45E9-BFB3-7BB2F4FBD6B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67668" y="4250665"/>
            <a:ext cx="1214458" cy="1338416"/>
          </a:xfrm>
          <a:prstGeom prst="rect">
            <a:avLst/>
          </a:prstGeom>
        </p:spPr>
      </p:pic>
    </p:spTree>
    <p:extLst>
      <p:ext uri="{BB962C8B-B14F-4D97-AF65-F5344CB8AC3E}">
        <p14:creationId xmlns:p14="http://schemas.microsoft.com/office/powerpoint/2010/main" val="3013137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SUMMARY</a:t>
            </a:r>
            <a:endParaRPr lang="en-US" sz="1400" spc="20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t>NASA Airborne Sensors Used in the Last Decade:</a:t>
            </a: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1651911"/>
            <a:ext cx="5437908" cy="1265857"/>
          </a:xfrm>
          <a:prstGeom prst="rect">
            <a:avLst/>
          </a:prstGeom>
        </p:spPr>
        <p:txBody>
          <a:bodyPr vert="horz" lIns="91440" tIns="45720" rIns="91440" bIns="45720" numCol="2"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6A7278"/>
                </a:solidFill>
                <a:effectLst/>
                <a:uLnTx/>
                <a:uFillTx/>
                <a:latin typeface="Georgia" panose="02040502050405020303" pitchFamily="18" charset="0"/>
              </a:rPr>
              <a:t>AirSWOT</a:t>
            </a:r>
            <a:endParaRPr kumimoji="0" lang="en-US" sz="2000" b="0" i="0" u="none" strike="noStrike" kern="1200" cap="none" spc="0" normalizeH="0" baseline="0" noProof="0">
              <a:ln>
                <a:noFill/>
              </a:ln>
              <a:solidFill>
                <a:srgbClr val="6A7278"/>
              </a:solidFill>
              <a:effectLst/>
              <a:uLnTx/>
              <a:uFillTx/>
              <a:latin typeface="Georgia" panose="02040502050405020303" pitchFamily="18" charset="0"/>
            </a:endParaRP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US" sz="2000"/>
              <a:t>AVIRIS</a:t>
            </a: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effectLst/>
                <a:uLnTx/>
                <a:uFillTx/>
                <a:latin typeface="Georgia" panose="02040502050405020303" pitchFamily="18" charset="0"/>
              </a:rPr>
              <a:t>AVIRIS-NG</a:t>
            </a: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US" sz="2000" err="1"/>
              <a:t>HyTES</a:t>
            </a:r>
            <a:endParaRPr lang="en-US" sz="2000"/>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6A7278"/>
                </a:solidFill>
                <a:effectLst/>
                <a:uLnTx/>
                <a:uFillTx/>
                <a:latin typeface="Georgia" panose="02040502050405020303" pitchFamily="18" charset="0"/>
              </a:rPr>
              <a:t>UAVSAR</a:t>
            </a:r>
            <a:endParaRPr kumimoji="0" lang="en-US" sz="1100" b="0" i="0" u="none" strike="noStrike" kern="1200" cap="none" spc="0" normalizeH="0" baseline="0" noProof="0">
              <a:ln>
                <a:noFill/>
              </a:ln>
              <a:solidFill>
                <a:srgbClr val="4B72B5"/>
              </a:solidFill>
              <a:effectLst/>
              <a:uLnTx/>
              <a:uFillTx/>
              <a:latin typeface="Georgia" panose="02040502050405020303" pitchFamily="18" charset="0"/>
            </a:endParaRPr>
          </a:p>
        </p:txBody>
      </p:sp>
      <p:sp>
        <p:nvSpPr>
          <p:cNvPr id="5" name="Content Placeholder 18">
            <a:extLst>
              <a:ext uri="{FF2B5EF4-FFF2-40B4-BE49-F238E27FC236}">
                <a16:creationId xmlns:a16="http://schemas.microsoft.com/office/drawing/2014/main" id="{69E59DAB-B16D-4416-BE1B-8CD6F3498168}"/>
              </a:ext>
            </a:extLst>
          </p:cNvPr>
          <p:cNvSpPr txBox="1">
            <a:spLocks/>
          </p:cNvSpPr>
          <p:nvPr/>
        </p:nvSpPr>
        <p:spPr>
          <a:xfrm>
            <a:off x="838199" y="3266902"/>
            <a:ext cx="10515599" cy="333340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5595AC"/>
                </a:solidFill>
                <a:effectLst/>
                <a:uLnTx/>
                <a:uFillTx/>
                <a:latin typeface="Georgia" panose="02040502050405020303" pitchFamily="18" charset="0"/>
              </a:rPr>
              <a:t>DEVELOP Use of Airborne Data</a:t>
            </a:r>
          </a:p>
          <a:p>
            <a:pPr marL="342900" marR="0" lvl="0" indent="-3429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eorgia" panose="02040502050405020303" pitchFamily="18" charset="0"/>
              </a:rPr>
              <a:t>DEVELOP projects often explore how NASA airborne data can aid partners in understanding the feasibility of using EO to support decisions. </a:t>
            </a:r>
          </a:p>
          <a:p>
            <a:pPr marL="342900" marR="0" lvl="0" indent="-3429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eorgia" panose="02040502050405020303" pitchFamily="18" charset="0"/>
              </a:rPr>
              <a:t>The use of NASA airborne EO has been a strong capacity building tool for many DEVELOP participants. </a:t>
            </a:r>
          </a:p>
          <a:p>
            <a:pPr marL="342900" marR="0" lvl="0" indent="-3429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eorgia" panose="02040502050405020303" pitchFamily="18" charset="0"/>
              </a:rPr>
              <a:t>A key to success in the DEVELOP projects was NASA scientists with expert knowledge of the airborne sensor data. NASA scientists will have to continue in this role until the community knowledge/capacity is built up as for many of the spaceborne EO data.</a:t>
            </a:r>
          </a:p>
        </p:txBody>
      </p:sp>
    </p:spTree>
    <p:extLst>
      <p:ext uri="{BB962C8B-B14F-4D97-AF65-F5344CB8AC3E}">
        <p14:creationId xmlns:p14="http://schemas.microsoft.com/office/powerpoint/2010/main" val="3289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758297" y="2098559"/>
            <a:ext cx="53377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6A7278"/>
                </a:solidFill>
                <a:effectLst/>
                <a:uLnTx/>
                <a:uFillTx/>
                <a:latin typeface="Georgia" panose="02040502050405020303" pitchFamily="18" charset="0"/>
                <a:ea typeface="+mn-ea"/>
                <a:cs typeface="+mn-cs"/>
              </a:rPr>
              <a:t>Thank You.</a:t>
            </a:r>
          </a:p>
        </p:txBody>
      </p:sp>
      <p:sp>
        <p:nvSpPr>
          <p:cNvPr id="4" name="Content Placeholder 17">
            <a:extLst>
              <a:ext uri="{FF2B5EF4-FFF2-40B4-BE49-F238E27FC236}">
                <a16:creationId xmlns:a16="http://schemas.microsoft.com/office/drawing/2014/main" id="{63563A92-05EA-44C8-BDB6-D3067C3B2C90}"/>
              </a:ext>
            </a:extLst>
          </p:cNvPr>
          <p:cNvSpPr txBox="1">
            <a:spLocks/>
          </p:cNvSpPr>
          <p:nvPr/>
        </p:nvSpPr>
        <p:spPr>
          <a:xfrm>
            <a:off x="758297" y="2978321"/>
            <a:ext cx="5337703" cy="112675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3600" b="0" i="0" u="none" strike="noStrike" kern="1200" cap="none" spc="0" normalizeH="0" baseline="0" noProof="0">
                <a:ln>
                  <a:noFill/>
                </a:ln>
                <a:solidFill>
                  <a:srgbClr val="5595AC"/>
                </a:solidFill>
                <a:effectLst/>
                <a:uLnTx/>
                <a:uFillTx/>
                <a:latin typeface="Georgia" panose="02040502050405020303" pitchFamily="18" charset="0"/>
              </a:rPr>
              <a:t>Questions? Ideas?</a:t>
            </a:r>
          </a:p>
        </p:txBody>
      </p:sp>
      <p:sp>
        <p:nvSpPr>
          <p:cNvPr id="6" name="Content Placeholder 17">
            <a:extLst>
              <a:ext uri="{FF2B5EF4-FFF2-40B4-BE49-F238E27FC236}">
                <a16:creationId xmlns:a16="http://schemas.microsoft.com/office/drawing/2014/main" id="{6995E168-9037-4F6B-81AB-09C1C5D4B995}"/>
              </a:ext>
            </a:extLst>
          </p:cNvPr>
          <p:cNvSpPr txBox="1">
            <a:spLocks/>
          </p:cNvSpPr>
          <p:nvPr/>
        </p:nvSpPr>
        <p:spPr>
          <a:xfrm>
            <a:off x="797207" y="3708852"/>
            <a:ext cx="4905983" cy="136021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5595AC"/>
                </a:solidFill>
                <a:effectLst/>
                <a:uLnTx/>
                <a:uFillTx/>
                <a:hlinkClick r:id="rId3"/>
              </a:rPr>
              <a:t>Kenton.</a:t>
            </a:r>
            <a:r>
              <a:rPr lang="en-US" sz="2000">
                <a:hlinkClick r:id="rId3"/>
              </a:rPr>
              <a:t>W.Ross@nasa.gov</a:t>
            </a:r>
            <a:endParaRPr lang="en-US" sz="2000"/>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2000" b="0" i="0" u="none" strike="noStrike" kern="1200" cap="none" spc="0" normalizeH="0" baseline="0" noProof="0">
              <a:ln>
                <a:noFill/>
              </a:ln>
              <a:solidFill>
                <a:srgbClr val="5595AC"/>
              </a:solidFill>
              <a:effectLst/>
              <a:uLnTx/>
              <a:uFillTx/>
              <a:latin typeface="Georgia" panose="02040502050405020303" pitchFamily="18" charset="0"/>
            </a:endParaRPr>
          </a:p>
        </p:txBody>
      </p:sp>
      <p:pic>
        <p:nvPicPr>
          <p:cNvPr id="9" name="Picture 8">
            <a:extLst>
              <a:ext uri="{FF2B5EF4-FFF2-40B4-BE49-F238E27FC236}">
                <a16:creationId xmlns:a16="http://schemas.microsoft.com/office/drawing/2014/main" id="{A4B51EE6-4F20-4874-B389-4B53D2FB73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5715000" y="381000"/>
            <a:ext cx="6858000" cy="6096000"/>
          </a:xfrm>
          <a:prstGeom prst="rect">
            <a:avLst/>
          </a:prstGeom>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ABOUT DEVELOP</a:t>
            </a:r>
            <a:endParaRPr lang="en-US" sz="1400" spc="20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a:t>Empowered Participants + Earth Observations + Engaged Decision Makers</a:t>
            </a:r>
            <a:endParaRPr lang="en-US"/>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378363"/>
            <a:ext cx="10712115" cy="214678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6A7278"/>
                </a:solidFill>
                <a:effectLst/>
                <a:uLnTx/>
                <a:uFillTx/>
                <a:latin typeface="Georgia"/>
              </a:rPr>
              <a:t>DEVELOP bridges the gap between NASA Earth Science and society</a:t>
            </a:r>
            <a:r>
              <a:rPr kumimoji="0" lang="en-US" sz="1800" b="0" i="0" u="none" strike="noStrike" kern="1200" cap="none" spc="0" normalizeH="0" baseline="0" noProof="0">
                <a:ln>
                  <a:noFill/>
                </a:ln>
                <a:solidFill>
                  <a:srgbClr val="6A7278"/>
                </a:solidFill>
                <a:effectLst/>
                <a:uLnTx/>
                <a:uFillTx/>
                <a:latin typeface="Georgia"/>
              </a:rPr>
              <a:t>, building capacity in both its participants and end-user organizations to better prepare them to use remote sensing to address environmental challenges that face society.</a:t>
            </a:r>
          </a:p>
          <a:p>
            <a:pPr marL="60325">
              <a:defRPr/>
            </a:pPr>
            <a:r>
              <a:rPr kumimoji="0" lang="en-US" sz="1800" b="0" i="0" u="none" strike="noStrike" kern="1200" cap="none" spc="0" normalizeH="0" baseline="0" noProof="0">
                <a:ln>
                  <a:noFill/>
                </a:ln>
                <a:solidFill>
                  <a:srgbClr val="6A7278"/>
                </a:solidFill>
                <a:effectLst/>
                <a:uLnTx/>
                <a:uFillTx/>
                <a:latin typeface="Georgia"/>
              </a:rPr>
              <a:t>Part of NASA’s Applied Sciences’ Capacity Building Program, DEVELOP addresses these challenges by conducting interdisciplinary feasibility projects </a:t>
            </a:r>
            <a:r>
              <a:rPr lang="en-US" sz="1800">
                <a:latin typeface="Georgia"/>
              </a:rPr>
              <a:t>to examine community concerns </a:t>
            </a:r>
            <a:r>
              <a:rPr kumimoji="0" lang="en-US" sz="1800" b="0" i="0" u="none" strike="noStrike" kern="1200" cap="none" spc="0" normalizeH="0" baseline="0" noProof="0">
                <a:ln>
                  <a:noFill/>
                </a:ln>
                <a:solidFill>
                  <a:srgbClr val="6A7278"/>
                </a:solidFill>
                <a:effectLst/>
                <a:uLnTx/>
                <a:uFillTx/>
                <a:latin typeface="Georgia"/>
              </a:rPr>
              <a:t>around the globe</a:t>
            </a:r>
            <a:r>
              <a:rPr lang="en-US" sz="1800">
                <a:latin typeface="Georgia"/>
              </a:rPr>
              <a:t> through the lens of NASA Earth observations</a:t>
            </a:r>
            <a:r>
              <a:rPr kumimoji="0" lang="en-US" sz="1800" b="0" i="0" u="none" strike="noStrike" kern="1200" cap="none" spc="0" normalizeH="0" baseline="0" noProof="0">
                <a:ln>
                  <a:noFill/>
                </a:ln>
                <a:solidFill>
                  <a:srgbClr val="6A7278"/>
                </a:solidFill>
                <a:effectLst/>
                <a:uLnTx/>
                <a:uFillTx/>
                <a:latin typeface="Georgia"/>
              </a:rPr>
              <a:t>.</a:t>
            </a:r>
            <a:r>
              <a:rPr lang="en-US" sz="1800">
                <a:latin typeface="Georgia"/>
              </a:rPr>
              <a:t> </a:t>
            </a:r>
            <a:endParaRPr lang="en-US" sz="1800" b="0" i="0" u="none" strike="noStrike" kern="1200" cap="none" spc="0" normalizeH="0" baseline="0" noProof="0">
              <a:ln>
                <a:noFill/>
              </a:ln>
              <a:solidFill>
                <a:srgbClr val="6A7278"/>
              </a:solidFill>
              <a:effectLst/>
              <a:uLnTx/>
              <a:uFillTx/>
              <a:latin typeface="Georgia"/>
            </a:endParaRPr>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188" y="1783080"/>
            <a:ext cx="3079533" cy="1645920"/>
          </a:xfrm>
          <a:prstGeom prst="rect">
            <a:avLst/>
          </a:prstGeom>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6669" y="1783080"/>
            <a:ext cx="3184263" cy="1645920"/>
          </a:xfrm>
          <a:prstGeom prst="rect">
            <a:avLst/>
          </a:prstGeom>
        </p:spPr>
      </p:pic>
      <p:sp>
        <p:nvSpPr>
          <p:cNvPr id="14" name="TextBox 13">
            <a:extLst>
              <a:ext uri="{FF2B5EF4-FFF2-40B4-BE49-F238E27FC236}">
                <a16:creationId xmlns:a16="http://schemas.microsoft.com/office/drawing/2014/main" id="{D83F3EF0-12DB-4F3C-98D3-DBC5B353E027}"/>
              </a:ext>
            </a:extLst>
          </p:cNvPr>
          <p:cNvSpPr txBox="1"/>
          <p:nvPr/>
        </p:nvSpPr>
        <p:spPr>
          <a:xfrm>
            <a:off x="707136" y="3679876"/>
            <a:ext cx="10646664"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a:ln>
                  <a:noFill/>
                </a:ln>
                <a:solidFill>
                  <a:srgbClr val="4B72B5"/>
                </a:solidFill>
                <a:effectLst/>
                <a:uLnTx/>
                <a:uFillTx/>
                <a:latin typeface="Georgia" panose="02040502050405020303"/>
                <a:ea typeface="+mn-ea"/>
                <a:cs typeface="+mn-cs"/>
              </a:rPr>
              <a:t>“Shaping the future by integrating Earth observations into global decision making”</a:t>
            </a:r>
            <a:endParaRPr kumimoji="0" lang="en-US" sz="2200" b="0" i="0" u="none" strike="noStrike" kern="1200" cap="none" spc="0" normalizeH="0" baseline="0" noProof="0">
              <a:ln>
                <a:noFill/>
              </a:ln>
              <a:solidFill>
                <a:srgbClr val="4B72B5"/>
              </a:solidFill>
              <a:effectLst/>
              <a:uLnTx/>
              <a:uFillTx/>
              <a:latin typeface="Georgia" panose="02040502050405020303"/>
              <a:ea typeface="+mn-ea"/>
              <a:cs typeface="+mn-cs"/>
            </a:endParaRPr>
          </a:p>
        </p:txBody>
      </p:sp>
      <p:pic>
        <p:nvPicPr>
          <p:cNvPr id="10" name="Picture 9">
            <a:extLst>
              <a:ext uri="{FF2B5EF4-FFF2-40B4-BE49-F238E27FC236}">
                <a16:creationId xmlns:a16="http://schemas.microsoft.com/office/drawing/2014/main" id="{018E394A-9B1F-4008-9DE5-F7C3E61231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8424" y="1779215"/>
            <a:ext cx="2927543" cy="1645920"/>
          </a:xfrm>
          <a:prstGeom prst="rect">
            <a:avLst/>
          </a:prstGeom>
        </p:spPr>
      </p:pic>
    </p:spTree>
    <p:extLst>
      <p:ext uri="{BB962C8B-B14F-4D97-AF65-F5344CB8AC3E}">
        <p14:creationId xmlns:p14="http://schemas.microsoft.com/office/powerpoint/2010/main" val="4293651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a:t>DEVELOP LOCATIONS</a:t>
            </a:r>
          </a:p>
        </p:txBody>
      </p:sp>
      <p:pic>
        <p:nvPicPr>
          <p:cNvPr id="15" name="Picture 14">
            <a:extLst>
              <a:ext uri="{FF2B5EF4-FFF2-40B4-BE49-F238E27FC236}">
                <a16:creationId xmlns:a16="http://schemas.microsoft.com/office/drawing/2014/main" id="{05ED1E84-595A-477F-9CBE-587C9CECA4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192" y="1246836"/>
            <a:ext cx="8158416" cy="5045980"/>
          </a:xfrm>
          <a:prstGeom prst="rect">
            <a:avLst/>
          </a:prstGeom>
        </p:spPr>
      </p:pic>
      <p:sp>
        <p:nvSpPr>
          <p:cNvPr id="16" name="Oval 15">
            <a:extLst>
              <a:ext uri="{FF2B5EF4-FFF2-40B4-BE49-F238E27FC236}">
                <a16:creationId xmlns:a16="http://schemas.microsoft.com/office/drawing/2014/main" id="{3E4EAF7C-2DBE-43BE-83E2-95304F9914A0}"/>
              </a:ext>
            </a:extLst>
          </p:cNvPr>
          <p:cNvSpPr/>
          <p:nvPr/>
        </p:nvSpPr>
        <p:spPr>
          <a:xfrm>
            <a:off x="6215987" y="4130480"/>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7" name="Oval 16">
            <a:extLst>
              <a:ext uri="{FF2B5EF4-FFF2-40B4-BE49-F238E27FC236}">
                <a16:creationId xmlns:a16="http://schemas.microsoft.com/office/drawing/2014/main" id="{A77FEFD2-786C-4874-A23C-EB113D55C567}"/>
              </a:ext>
            </a:extLst>
          </p:cNvPr>
          <p:cNvSpPr/>
          <p:nvPr/>
        </p:nvSpPr>
        <p:spPr>
          <a:xfrm>
            <a:off x="957109" y="321363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8" name="Oval 17">
            <a:extLst>
              <a:ext uri="{FF2B5EF4-FFF2-40B4-BE49-F238E27FC236}">
                <a16:creationId xmlns:a16="http://schemas.microsoft.com/office/drawing/2014/main" id="{0F366762-5B05-4680-A48C-ADEE5F174BFF}"/>
              </a:ext>
            </a:extLst>
          </p:cNvPr>
          <p:cNvSpPr/>
          <p:nvPr/>
        </p:nvSpPr>
        <p:spPr>
          <a:xfrm>
            <a:off x="7715445" y="3444209"/>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9" name="Oval 18">
            <a:extLst>
              <a:ext uri="{FF2B5EF4-FFF2-40B4-BE49-F238E27FC236}">
                <a16:creationId xmlns:a16="http://schemas.microsoft.com/office/drawing/2014/main" id="{82978D17-22B7-43AA-A92D-B6731FAC731C}"/>
              </a:ext>
            </a:extLst>
          </p:cNvPr>
          <p:cNvSpPr/>
          <p:nvPr/>
        </p:nvSpPr>
        <p:spPr>
          <a:xfrm>
            <a:off x="7595493" y="3089800"/>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0" name="Oval 19">
            <a:extLst>
              <a:ext uri="{FF2B5EF4-FFF2-40B4-BE49-F238E27FC236}">
                <a16:creationId xmlns:a16="http://schemas.microsoft.com/office/drawing/2014/main" id="{8AD57D0E-5827-4E85-B435-65DF73DA4B1D}"/>
              </a:ext>
            </a:extLst>
          </p:cNvPr>
          <p:cNvSpPr/>
          <p:nvPr/>
        </p:nvSpPr>
        <p:spPr>
          <a:xfrm>
            <a:off x="1348732" y="395454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1" name="Oval 20">
            <a:extLst>
              <a:ext uri="{FF2B5EF4-FFF2-40B4-BE49-F238E27FC236}">
                <a16:creationId xmlns:a16="http://schemas.microsoft.com/office/drawing/2014/main" id="{5F837A46-09E1-4E87-9402-982052AE6AFB}"/>
              </a:ext>
            </a:extLst>
          </p:cNvPr>
          <p:cNvSpPr/>
          <p:nvPr/>
        </p:nvSpPr>
        <p:spPr>
          <a:xfrm>
            <a:off x="2517533" y="2431992"/>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2" name="Oval 21">
            <a:extLst>
              <a:ext uri="{FF2B5EF4-FFF2-40B4-BE49-F238E27FC236}">
                <a16:creationId xmlns:a16="http://schemas.microsoft.com/office/drawing/2014/main" id="{C0F71813-796C-4A26-B4F8-08C32DBE2729}"/>
              </a:ext>
            </a:extLst>
          </p:cNvPr>
          <p:cNvSpPr/>
          <p:nvPr/>
        </p:nvSpPr>
        <p:spPr>
          <a:xfrm>
            <a:off x="6848478" y="3853493"/>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3" name="Oval 22">
            <a:extLst>
              <a:ext uri="{FF2B5EF4-FFF2-40B4-BE49-F238E27FC236}">
                <a16:creationId xmlns:a16="http://schemas.microsoft.com/office/drawing/2014/main" id="{000EEA60-DA70-42D1-9E82-37D19A4966FC}"/>
              </a:ext>
            </a:extLst>
          </p:cNvPr>
          <p:cNvSpPr/>
          <p:nvPr/>
        </p:nvSpPr>
        <p:spPr>
          <a:xfrm>
            <a:off x="6735183" y="4208974"/>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4" name="Oval 23">
            <a:extLst>
              <a:ext uri="{FF2B5EF4-FFF2-40B4-BE49-F238E27FC236}">
                <a16:creationId xmlns:a16="http://schemas.microsoft.com/office/drawing/2014/main" id="{4D35C899-CB76-4EA0-AE41-E18309E2F342}"/>
              </a:ext>
            </a:extLst>
          </p:cNvPr>
          <p:cNvSpPr/>
          <p:nvPr/>
        </p:nvSpPr>
        <p:spPr>
          <a:xfrm>
            <a:off x="8169189" y="2220581"/>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5" name="Oval 24">
            <a:extLst>
              <a:ext uri="{FF2B5EF4-FFF2-40B4-BE49-F238E27FC236}">
                <a16:creationId xmlns:a16="http://schemas.microsoft.com/office/drawing/2014/main" id="{B149A7F6-8881-4679-B584-A20F594AEB05}"/>
              </a:ext>
            </a:extLst>
          </p:cNvPr>
          <p:cNvSpPr/>
          <p:nvPr/>
        </p:nvSpPr>
        <p:spPr>
          <a:xfrm>
            <a:off x="2259097" y="4208971"/>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6" name="Oval 25">
            <a:extLst>
              <a:ext uri="{FF2B5EF4-FFF2-40B4-BE49-F238E27FC236}">
                <a16:creationId xmlns:a16="http://schemas.microsoft.com/office/drawing/2014/main" id="{552EE569-BF58-4349-B471-3E6A3FD806C3}"/>
              </a:ext>
            </a:extLst>
          </p:cNvPr>
          <p:cNvSpPr/>
          <p:nvPr/>
        </p:nvSpPr>
        <p:spPr>
          <a:xfrm>
            <a:off x="3469943" y="3084353"/>
            <a:ext cx="333214" cy="333214"/>
          </a:xfrm>
          <a:prstGeom prst="ellipse">
            <a:avLst/>
          </a:prstGeom>
          <a:solidFill>
            <a:schemeClr val="bg1"/>
          </a:solidFill>
          <a:ln>
            <a:solidFill>
              <a:srgbClr val="53B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7" name="TextBox 26">
            <a:extLst>
              <a:ext uri="{FF2B5EF4-FFF2-40B4-BE49-F238E27FC236}">
                <a16:creationId xmlns:a16="http://schemas.microsoft.com/office/drawing/2014/main" id="{4068B7CF-F9EE-4D27-A016-3B5A401C92FE}"/>
              </a:ext>
            </a:extLst>
          </p:cNvPr>
          <p:cNvSpPr txBox="1"/>
          <p:nvPr/>
        </p:nvSpPr>
        <p:spPr>
          <a:xfrm>
            <a:off x="6228488" y="4112421"/>
            <a:ext cx="356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a:t>
            </a:r>
          </a:p>
        </p:txBody>
      </p:sp>
      <p:sp>
        <p:nvSpPr>
          <p:cNvPr id="28" name="TextBox 27">
            <a:extLst>
              <a:ext uri="{FF2B5EF4-FFF2-40B4-BE49-F238E27FC236}">
                <a16:creationId xmlns:a16="http://schemas.microsoft.com/office/drawing/2014/main" id="{D6ABA8F5-3C8F-46DF-9B13-88D0BB17F8E7}"/>
              </a:ext>
            </a:extLst>
          </p:cNvPr>
          <p:cNvSpPr txBox="1"/>
          <p:nvPr/>
        </p:nvSpPr>
        <p:spPr>
          <a:xfrm>
            <a:off x="2267463" y="4190912"/>
            <a:ext cx="35646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a:t>
            </a:r>
          </a:p>
        </p:txBody>
      </p:sp>
      <p:sp>
        <p:nvSpPr>
          <p:cNvPr id="29" name="TextBox 28">
            <a:extLst>
              <a:ext uri="{FF2B5EF4-FFF2-40B4-BE49-F238E27FC236}">
                <a16:creationId xmlns:a16="http://schemas.microsoft.com/office/drawing/2014/main" id="{BCF2C366-76CB-42CB-A33B-F7E3EF17D865}"/>
              </a:ext>
            </a:extLst>
          </p:cNvPr>
          <p:cNvSpPr txBox="1"/>
          <p:nvPr/>
        </p:nvSpPr>
        <p:spPr>
          <a:xfrm>
            <a:off x="957109" y="3195577"/>
            <a:ext cx="356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a:t>
            </a:r>
          </a:p>
        </p:txBody>
      </p:sp>
      <p:sp>
        <p:nvSpPr>
          <p:cNvPr id="30" name="TextBox 29">
            <a:extLst>
              <a:ext uri="{FF2B5EF4-FFF2-40B4-BE49-F238E27FC236}">
                <a16:creationId xmlns:a16="http://schemas.microsoft.com/office/drawing/2014/main" id="{20AA1F29-C163-444C-915A-9BD6E625AAE6}"/>
              </a:ext>
            </a:extLst>
          </p:cNvPr>
          <p:cNvSpPr txBox="1"/>
          <p:nvPr/>
        </p:nvSpPr>
        <p:spPr>
          <a:xfrm>
            <a:off x="1358390" y="3936487"/>
            <a:ext cx="356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a:t>
            </a:r>
          </a:p>
        </p:txBody>
      </p:sp>
      <p:sp>
        <p:nvSpPr>
          <p:cNvPr id="31" name="TextBox 30">
            <a:extLst>
              <a:ext uri="{FF2B5EF4-FFF2-40B4-BE49-F238E27FC236}">
                <a16:creationId xmlns:a16="http://schemas.microsoft.com/office/drawing/2014/main" id="{2758F48A-7069-44FA-A69E-93DDF6335AD7}"/>
              </a:ext>
            </a:extLst>
          </p:cNvPr>
          <p:cNvSpPr txBox="1"/>
          <p:nvPr/>
        </p:nvSpPr>
        <p:spPr>
          <a:xfrm>
            <a:off x="3484314" y="3058545"/>
            <a:ext cx="35646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5</a:t>
            </a:r>
          </a:p>
        </p:txBody>
      </p:sp>
      <p:sp>
        <p:nvSpPr>
          <p:cNvPr id="32" name="TextBox 31">
            <a:extLst>
              <a:ext uri="{FF2B5EF4-FFF2-40B4-BE49-F238E27FC236}">
                <a16:creationId xmlns:a16="http://schemas.microsoft.com/office/drawing/2014/main" id="{176834F3-024C-47AC-83D0-0D9EBBECDC38}"/>
              </a:ext>
            </a:extLst>
          </p:cNvPr>
          <p:cNvSpPr txBox="1"/>
          <p:nvPr/>
        </p:nvSpPr>
        <p:spPr>
          <a:xfrm>
            <a:off x="6746805" y="4190915"/>
            <a:ext cx="35646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6</a:t>
            </a:r>
          </a:p>
        </p:txBody>
      </p:sp>
      <p:sp>
        <p:nvSpPr>
          <p:cNvPr id="33" name="TextBox 32">
            <a:extLst>
              <a:ext uri="{FF2B5EF4-FFF2-40B4-BE49-F238E27FC236}">
                <a16:creationId xmlns:a16="http://schemas.microsoft.com/office/drawing/2014/main" id="{D0DF6153-D6A4-4A14-8066-E0D3708D0B98}"/>
              </a:ext>
            </a:extLst>
          </p:cNvPr>
          <p:cNvSpPr txBox="1"/>
          <p:nvPr/>
        </p:nvSpPr>
        <p:spPr>
          <a:xfrm>
            <a:off x="2543200" y="2431110"/>
            <a:ext cx="35646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7</a:t>
            </a:r>
          </a:p>
        </p:txBody>
      </p:sp>
      <p:sp>
        <p:nvSpPr>
          <p:cNvPr id="34" name="TextBox 33">
            <a:extLst>
              <a:ext uri="{FF2B5EF4-FFF2-40B4-BE49-F238E27FC236}">
                <a16:creationId xmlns:a16="http://schemas.microsoft.com/office/drawing/2014/main" id="{4B844C4C-5C9D-4E4B-9200-AFA55C80BA44}"/>
              </a:ext>
            </a:extLst>
          </p:cNvPr>
          <p:cNvSpPr txBox="1"/>
          <p:nvPr/>
        </p:nvSpPr>
        <p:spPr>
          <a:xfrm>
            <a:off x="8094626" y="2196042"/>
            <a:ext cx="505606"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9</a:t>
            </a:r>
          </a:p>
        </p:txBody>
      </p:sp>
      <p:sp>
        <p:nvSpPr>
          <p:cNvPr id="35" name="TextBox 34">
            <a:extLst>
              <a:ext uri="{FF2B5EF4-FFF2-40B4-BE49-F238E27FC236}">
                <a16:creationId xmlns:a16="http://schemas.microsoft.com/office/drawing/2014/main" id="{0A3EEF5D-E813-4839-88C9-A2C5EEFA2EF0}"/>
              </a:ext>
            </a:extLst>
          </p:cNvPr>
          <p:cNvSpPr txBox="1"/>
          <p:nvPr/>
        </p:nvSpPr>
        <p:spPr>
          <a:xfrm>
            <a:off x="7599688" y="3069069"/>
            <a:ext cx="356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8</a:t>
            </a:r>
          </a:p>
        </p:txBody>
      </p:sp>
      <p:sp>
        <p:nvSpPr>
          <p:cNvPr id="36" name="TextBox 35">
            <a:extLst>
              <a:ext uri="{FF2B5EF4-FFF2-40B4-BE49-F238E27FC236}">
                <a16:creationId xmlns:a16="http://schemas.microsoft.com/office/drawing/2014/main" id="{CF701405-DD23-4B98-9412-E4D8D1074548}"/>
              </a:ext>
            </a:extLst>
          </p:cNvPr>
          <p:cNvSpPr txBox="1"/>
          <p:nvPr/>
        </p:nvSpPr>
        <p:spPr>
          <a:xfrm>
            <a:off x="6789680" y="3836778"/>
            <a:ext cx="49010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10</a:t>
            </a:r>
          </a:p>
        </p:txBody>
      </p:sp>
      <p:sp>
        <p:nvSpPr>
          <p:cNvPr id="37" name="TextBox 36">
            <a:extLst>
              <a:ext uri="{FF2B5EF4-FFF2-40B4-BE49-F238E27FC236}">
                <a16:creationId xmlns:a16="http://schemas.microsoft.com/office/drawing/2014/main" id="{38591C83-9316-451E-8ADA-61E16396808E}"/>
              </a:ext>
            </a:extLst>
          </p:cNvPr>
          <p:cNvSpPr txBox="1"/>
          <p:nvPr/>
        </p:nvSpPr>
        <p:spPr>
          <a:xfrm>
            <a:off x="7669897" y="3426149"/>
            <a:ext cx="449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11</a:t>
            </a:r>
          </a:p>
        </p:txBody>
      </p:sp>
      <p:sp>
        <p:nvSpPr>
          <p:cNvPr id="38" name="TextBox 37">
            <a:extLst>
              <a:ext uri="{FF2B5EF4-FFF2-40B4-BE49-F238E27FC236}">
                <a16:creationId xmlns:a16="http://schemas.microsoft.com/office/drawing/2014/main" id="{9B60AC64-9819-4461-9EF8-A2E11498CC65}"/>
              </a:ext>
            </a:extLst>
          </p:cNvPr>
          <p:cNvSpPr txBox="1"/>
          <p:nvPr/>
        </p:nvSpPr>
        <p:spPr>
          <a:xfrm>
            <a:off x="8877985" y="2232326"/>
            <a:ext cx="3151128" cy="3908762"/>
          </a:xfrm>
          <a:prstGeom prst="rect">
            <a:avLst/>
          </a:prstGeom>
          <a:noFill/>
          <a:ln>
            <a:solidFill>
              <a:schemeClr val="tx1">
                <a:lumMod val="50000"/>
                <a:lumOff val="50000"/>
              </a:schemeClr>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0061AA"/>
                </a:solidFill>
                <a:effectLst/>
                <a:uLnTx/>
                <a:uFillTx/>
                <a:latin typeface="Century Gothic" panose="020B0502020202020204" pitchFamily="34" charset="0"/>
                <a:ea typeface="+mn-ea"/>
                <a:cs typeface="+mn-cs"/>
              </a:rPr>
              <a:t>Alabama – Marshall</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Arizona – Tempe</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0061AA"/>
                </a:solidFill>
                <a:effectLst/>
                <a:uLnTx/>
                <a:uFillTx/>
                <a:latin typeface="Century Gothic" panose="020B0502020202020204" pitchFamily="34" charset="0"/>
                <a:ea typeface="+mn-ea"/>
                <a:cs typeface="+mn-cs"/>
              </a:rPr>
              <a:t>California – Ames</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0061AA"/>
                </a:solidFill>
                <a:effectLst/>
                <a:uLnTx/>
                <a:uFillTx/>
                <a:latin typeface="Century Gothic" panose="020B0502020202020204" pitchFamily="34" charset="0"/>
                <a:ea typeface="+mn-ea"/>
                <a:cs typeface="+mn-cs"/>
              </a:rPr>
              <a:t>California – JPL</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Colorado – Fort Collins</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Georgia – Athens</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Idaho – Pocatello</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0061AA"/>
                </a:solidFill>
                <a:effectLst/>
                <a:uLnTx/>
                <a:uFillTx/>
                <a:latin typeface="Century Gothic" panose="020B0502020202020204" pitchFamily="34" charset="0"/>
                <a:ea typeface="+mn-ea"/>
                <a:cs typeface="+mn-cs"/>
              </a:rPr>
              <a:t>Maryland – Goddard</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Massachusetts – Boston </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53B4B9"/>
                </a:solidFill>
                <a:effectLst/>
                <a:uLnTx/>
                <a:uFillTx/>
                <a:latin typeface="Century Gothic" panose="020B0502020202020204" pitchFamily="34" charset="0"/>
                <a:ea typeface="+mn-ea"/>
                <a:cs typeface="+mn-cs"/>
              </a:rPr>
              <a:t>North Carolina – NCEI</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a:ln>
                  <a:noFill/>
                </a:ln>
                <a:solidFill>
                  <a:srgbClr val="0061AA"/>
                </a:solidFill>
                <a:effectLst/>
                <a:uLnTx/>
                <a:uFillTx/>
                <a:latin typeface="Century Gothic" panose="020B0502020202020204" pitchFamily="34" charset="0"/>
                <a:ea typeface="+mn-ea"/>
                <a:cs typeface="+mn-cs"/>
              </a:rPr>
              <a:t>Virginia – Langley</a:t>
            </a:r>
          </a:p>
        </p:txBody>
      </p:sp>
      <p:sp>
        <p:nvSpPr>
          <p:cNvPr id="39" name="Content Placeholder 17">
            <a:extLst>
              <a:ext uri="{FF2B5EF4-FFF2-40B4-BE49-F238E27FC236}">
                <a16:creationId xmlns:a16="http://schemas.microsoft.com/office/drawing/2014/main" id="{9BC0F886-1336-4C0F-94B2-AEFAFDEB2049}"/>
              </a:ext>
            </a:extLst>
          </p:cNvPr>
          <p:cNvSpPr>
            <a:spLocks noGrp="1"/>
          </p:cNvSpPr>
          <p:nvPr>
            <p:ph idx="1"/>
          </p:nvPr>
        </p:nvSpPr>
        <p:spPr>
          <a:xfrm>
            <a:off x="5992836" y="676779"/>
            <a:ext cx="5949993" cy="786261"/>
          </a:xfrm>
        </p:spPr>
        <p:txBody>
          <a:bodyPr anchor="ctr">
            <a:normAutofit/>
          </a:bodyPr>
          <a:lstStyle/>
          <a:p>
            <a:r>
              <a:rPr lang="en-US" altLang="en-US" sz="3200"/>
              <a:t>DEVELOP Office Locations*</a:t>
            </a:r>
            <a:endParaRPr lang="en-US" sz="3200"/>
          </a:p>
        </p:txBody>
      </p:sp>
      <p:sp>
        <p:nvSpPr>
          <p:cNvPr id="40" name="Content Placeholder 17">
            <a:extLst>
              <a:ext uri="{FF2B5EF4-FFF2-40B4-BE49-F238E27FC236}">
                <a16:creationId xmlns:a16="http://schemas.microsoft.com/office/drawing/2014/main" id="{CA01B09F-42AD-482E-9632-E6FDE2C9B27B}"/>
              </a:ext>
            </a:extLst>
          </p:cNvPr>
          <p:cNvSpPr txBox="1">
            <a:spLocks/>
          </p:cNvSpPr>
          <p:nvPr/>
        </p:nvSpPr>
        <p:spPr>
          <a:xfrm>
            <a:off x="8786608" y="1243096"/>
            <a:ext cx="3151128" cy="50546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altLang="en-US" sz="2000" b="0" i="0" u="none" strike="noStrike" kern="1200" cap="none" spc="0" normalizeH="0" baseline="0" noProof="0">
                <a:ln>
                  <a:noFill/>
                </a:ln>
                <a:solidFill>
                  <a:srgbClr val="6A7278"/>
                </a:solidFill>
                <a:effectLst/>
                <a:uLnTx/>
                <a:uFillTx/>
                <a:latin typeface="Georgia" panose="02040502050405020303" pitchFamily="18" charset="0"/>
              </a:rPr>
              <a:t>(virtual since spring 2020)</a:t>
            </a:r>
            <a:endParaRPr kumimoji="0" lang="en-US" sz="2000" b="0" i="0" u="none" strike="noStrike" kern="1200" cap="none" spc="0" normalizeH="0" baseline="0" noProof="0">
              <a:ln>
                <a:noFill/>
              </a:ln>
              <a:solidFill>
                <a:srgbClr val="6A7278"/>
              </a:solidFill>
              <a:effectLst/>
              <a:uLnTx/>
              <a:uFillTx/>
              <a:latin typeface="Georgia" panose="02040502050405020303" pitchFamily="18" charset="0"/>
            </a:endParaRPr>
          </a:p>
        </p:txBody>
      </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ABOUT PARTNERS</a:t>
            </a:r>
            <a:endParaRPr lang="en-US" sz="1400" spc="20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a:t>Project Partners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776601"/>
            <a:ext cx="10712115" cy="452141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6A7278"/>
                </a:solidFill>
                <a:effectLst/>
                <a:uLnTx/>
                <a:uFillTx/>
                <a:latin typeface="Georgia" panose="02040502050405020303" pitchFamily="18" charset="0"/>
              </a:rPr>
              <a:t>Any organization can partner with DEVELOP – state &amp; local governments, federal agencies, tribal governments, non-profits, for-profits, international organizations, academia, etc.</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6A7278"/>
              </a:solidFill>
              <a:effectLst/>
              <a:uLnTx/>
              <a:uFillTx/>
              <a:latin typeface="Georgia" panose="02040502050405020303" pitchFamily="18" charset="0"/>
            </a:endParaRPr>
          </a:p>
          <a:p>
            <a:pPr marL="285750" marR="0" lvl="0" indent="-22542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6A7278"/>
              </a:solidFill>
              <a:effectLst/>
              <a:uLnTx/>
              <a:uFillTx/>
              <a:latin typeface="Georgia" panose="02040502050405020303" pitchFamily="18" charset="0"/>
            </a:endParaRPr>
          </a:p>
        </p:txBody>
      </p:sp>
      <p:graphicFrame>
        <p:nvGraphicFramePr>
          <p:cNvPr id="15" name="Chart 14">
            <a:extLst>
              <a:ext uri="{FF2B5EF4-FFF2-40B4-BE49-F238E27FC236}">
                <a16:creationId xmlns:a16="http://schemas.microsoft.com/office/drawing/2014/main" id="{C261177F-4BC9-444C-95D2-824678D041C9}"/>
              </a:ext>
            </a:extLst>
          </p:cNvPr>
          <p:cNvGraphicFramePr/>
          <p:nvPr>
            <p:extLst>
              <p:ext uri="{D42A27DB-BD31-4B8C-83A1-F6EECF244321}">
                <p14:modId xmlns:p14="http://schemas.microsoft.com/office/powerpoint/2010/main" val="2915072304"/>
              </p:ext>
            </p:extLst>
          </p:nvPr>
        </p:nvGraphicFramePr>
        <p:xfrm>
          <a:off x="3515897" y="2672868"/>
          <a:ext cx="3579284"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80B35F59-74D1-4B41-8B9D-38F890F7E28A}"/>
              </a:ext>
            </a:extLst>
          </p:cNvPr>
          <p:cNvGrpSpPr/>
          <p:nvPr/>
        </p:nvGrpSpPr>
        <p:grpSpPr>
          <a:xfrm>
            <a:off x="850819" y="2911562"/>
            <a:ext cx="2665078" cy="2723011"/>
            <a:chOff x="122039" y="4034168"/>
            <a:chExt cx="2665078" cy="2723011"/>
          </a:xfrm>
        </p:grpSpPr>
        <p:sp>
          <p:nvSpPr>
            <p:cNvPr id="19" name="TextBox 18">
              <a:extLst>
                <a:ext uri="{FF2B5EF4-FFF2-40B4-BE49-F238E27FC236}">
                  <a16:creationId xmlns:a16="http://schemas.microsoft.com/office/drawing/2014/main" id="{688517E9-E952-445B-BCB4-A7F1C3037907}"/>
                </a:ext>
              </a:extLst>
            </p:cNvPr>
            <p:cNvSpPr txBox="1"/>
            <p:nvPr/>
          </p:nvSpPr>
          <p:spPr>
            <a:xfrm>
              <a:off x="141511" y="4034168"/>
              <a:ext cx="235324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LOCAL GOVERNMENT</a:t>
              </a:r>
            </a:p>
          </p:txBody>
        </p:sp>
        <p:sp>
          <p:nvSpPr>
            <p:cNvPr id="20" name="TextBox 19">
              <a:extLst>
                <a:ext uri="{FF2B5EF4-FFF2-40B4-BE49-F238E27FC236}">
                  <a16:creationId xmlns:a16="http://schemas.microsoft.com/office/drawing/2014/main" id="{F27FA5C0-649F-4CD7-96D8-71A6673AB37F}"/>
                </a:ext>
              </a:extLst>
            </p:cNvPr>
            <p:cNvSpPr txBox="1"/>
            <p:nvPr/>
          </p:nvSpPr>
          <p:spPr>
            <a:xfrm>
              <a:off x="122039" y="4374632"/>
              <a:ext cx="235324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STATE GOVERNMENT</a:t>
              </a:r>
            </a:p>
          </p:txBody>
        </p:sp>
        <p:sp>
          <p:nvSpPr>
            <p:cNvPr id="21" name="TextBox 20">
              <a:extLst>
                <a:ext uri="{FF2B5EF4-FFF2-40B4-BE49-F238E27FC236}">
                  <a16:creationId xmlns:a16="http://schemas.microsoft.com/office/drawing/2014/main" id="{4A657641-8F26-4668-A5CF-EB2B1F32992C}"/>
                </a:ext>
              </a:extLst>
            </p:cNvPr>
            <p:cNvSpPr txBox="1"/>
            <p:nvPr/>
          </p:nvSpPr>
          <p:spPr>
            <a:xfrm>
              <a:off x="122039" y="4717672"/>
              <a:ext cx="235324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FEDERAL GOVERNMENT</a:t>
              </a:r>
            </a:p>
          </p:txBody>
        </p:sp>
        <p:sp>
          <p:nvSpPr>
            <p:cNvPr id="22" name="TextBox 21">
              <a:extLst>
                <a:ext uri="{FF2B5EF4-FFF2-40B4-BE49-F238E27FC236}">
                  <a16:creationId xmlns:a16="http://schemas.microsoft.com/office/drawing/2014/main" id="{92FEF114-465C-47B1-9A41-5BDA95C77F17}"/>
                </a:ext>
              </a:extLst>
            </p:cNvPr>
            <p:cNvSpPr txBox="1"/>
            <p:nvPr/>
          </p:nvSpPr>
          <p:spPr>
            <a:xfrm>
              <a:off x="250566" y="5060713"/>
              <a:ext cx="222472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NON-PROFIT</a:t>
              </a:r>
            </a:p>
          </p:txBody>
        </p:sp>
        <p:sp>
          <p:nvSpPr>
            <p:cNvPr id="23" name="TextBox 22">
              <a:extLst>
                <a:ext uri="{FF2B5EF4-FFF2-40B4-BE49-F238E27FC236}">
                  <a16:creationId xmlns:a16="http://schemas.microsoft.com/office/drawing/2014/main" id="{38209C42-EE37-4C80-91BD-D4872C6229DF}"/>
                </a:ext>
              </a:extLst>
            </p:cNvPr>
            <p:cNvSpPr txBox="1"/>
            <p:nvPr/>
          </p:nvSpPr>
          <p:spPr>
            <a:xfrm>
              <a:off x="141511" y="5403752"/>
              <a:ext cx="23337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FOR-PROFIT</a:t>
              </a:r>
            </a:p>
          </p:txBody>
        </p:sp>
        <p:sp>
          <p:nvSpPr>
            <p:cNvPr id="24" name="TextBox 23">
              <a:extLst>
                <a:ext uri="{FF2B5EF4-FFF2-40B4-BE49-F238E27FC236}">
                  <a16:creationId xmlns:a16="http://schemas.microsoft.com/office/drawing/2014/main" id="{F86CF540-B2D0-4E1C-8069-E0B02C220130}"/>
                </a:ext>
              </a:extLst>
            </p:cNvPr>
            <p:cNvSpPr txBox="1"/>
            <p:nvPr/>
          </p:nvSpPr>
          <p:spPr>
            <a:xfrm>
              <a:off x="961240" y="5746792"/>
              <a:ext cx="151404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CONSORTIA</a:t>
              </a:r>
            </a:p>
          </p:txBody>
        </p:sp>
        <p:sp>
          <p:nvSpPr>
            <p:cNvPr id="25" name="TextBox 24">
              <a:extLst>
                <a:ext uri="{FF2B5EF4-FFF2-40B4-BE49-F238E27FC236}">
                  <a16:creationId xmlns:a16="http://schemas.microsoft.com/office/drawing/2014/main" id="{AE8058CC-F2F5-42C4-8DC2-235AC7C7F4A5}"/>
                </a:ext>
              </a:extLst>
            </p:cNvPr>
            <p:cNvSpPr txBox="1"/>
            <p:nvPr/>
          </p:nvSpPr>
          <p:spPr>
            <a:xfrm>
              <a:off x="961240" y="6089832"/>
              <a:ext cx="151404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ACADEMIA</a:t>
              </a:r>
            </a:p>
          </p:txBody>
        </p:sp>
        <p:sp>
          <p:nvSpPr>
            <p:cNvPr id="26" name="TextBox 25">
              <a:extLst>
                <a:ext uri="{FF2B5EF4-FFF2-40B4-BE49-F238E27FC236}">
                  <a16:creationId xmlns:a16="http://schemas.microsoft.com/office/drawing/2014/main" id="{2C081782-99E2-41DA-A1E2-11EDEEBACC89}"/>
                </a:ext>
              </a:extLst>
            </p:cNvPr>
            <p:cNvSpPr txBox="1"/>
            <p:nvPr/>
          </p:nvSpPr>
          <p:spPr>
            <a:xfrm>
              <a:off x="691314" y="6449402"/>
              <a:ext cx="182148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INTERNATIONAL</a:t>
              </a:r>
            </a:p>
          </p:txBody>
        </p:sp>
        <p:sp>
          <p:nvSpPr>
            <p:cNvPr id="27" name="Oval 26">
              <a:extLst>
                <a:ext uri="{FF2B5EF4-FFF2-40B4-BE49-F238E27FC236}">
                  <a16:creationId xmlns:a16="http://schemas.microsoft.com/office/drawing/2014/main" id="{4377D4CD-A642-42B1-9D62-F0D076523450}"/>
                </a:ext>
              </a:extLst>
            </p:cNvPr>
            <p:cNvSpPr/>
            <p:nvPr/>
          </p:nvSpPr>
          <p:spPr>
            <a:xfrm>
              <a:off x="2512797" y="4050896"/>
              <a:ext cx="274320" cy="274320"/>
            </a:xfrm>
            <a:prstGeom prst="ellipse">
              <a:avLst/>
            </a:prstGeom>
            <a:solidFill>
              <a:srgbClr val="BD5C6C"/>
            </a:solidFill>
            <a:ln w="19050">
              <a:solidFill>
                <a:srgbClr val="BD5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8" name="Oval 27">
              <a:extLst>
                <a:ext uri="{FF2B5EF4-FFF2-40B4-BE49-F238E27FC236}">
                  <a16:creationId xmlns:a16="http://schemas.microsoft.com/office/drawing/2014/main" id="{30904EF2-9300-4A3A-814A-4E6530A880D8}"/>
                </a:ext>
              </a:extLst>
            </p:cNvPr>
            <p:cNvSpPr/>
            <p:nvPr/>
          </p:nvSpPr>
          <p:spPr>
            <a:xfrm>
              <a:off x="2512797" y="4391360"/>
              <a:ext cx="274320" cy="274320"/>
            </a:xfrm>
            <a:prstGeom prst="ellipse">
              <a:avLst/>
            </a:prstGeom>
            <a:solidFill>
              <a:srgbClr val="EB7024"/>
            </a:solidFill>
            <a:ln w="19050">
              <a:solidFill>
                <a:srgbClr val="EB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29" name="Oval 28">
              <a:extLst>
                <a:ext uri="{FF2B5EF4-FFF2-40B4-BE49-F238E27FC236}">
                  <a16:creationId xmlns:a16="http://schemas.microsoft.com/office/drawing/2014/main" id="{EF667DA8-775B-47A3-8675-72B7B144D86C}"/>
                </a:ext>
              </a:extLst>
            </p:cNvPr>
            <p:cNvSpPr/>
            <p:nvPr/>
          </p:nvSpPr>
          <p:spPr>
            <a:xfrm>
              <a:off x="2512797" y="4734400"/>
              <a:ext cx="274320" cy="274320"/>
            </a:xfrm>
            <a:prstGeom prst="ellipse">
              <a:avLst/>
            </a:prstGeom>
            <a:solidFill>
              <a:srgbClr val="DD9C74"/>
            </a:solidFill>
            <a:ln w="19050">
              <a:solidFill>
                <a:srgbClr val="DD9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0" name="Oval 29">
              <a:extLst>
                <a:ext uri="{FF2B5EF4-FFF2-40B4-BE49-F238E27FC236}">
                  <a16:creationId xmlns:a16="http://schemas.microsoft.com/office/drawing/2014/main" id="{273EC3E8-1CB7-4611-9939-AF55A8E4578D}"/>
                </a:ext>
              </a:extLst>
            </p:cNvPr>
            <p:cNvSpPr/>
            <p:nvPr/>
          </p:nvSpPr>
          <p:spPr>
            <a:xfrm>
              <a:off x="2512797" y="5077440"/>
              <a:ext cx="274320" cy="274320"/>
            </a:xfrm>
            <a:prstGeom prst="ellipse">
              <a:avLst/>
            </a:prstGeom>
            <a:solidFill>
              <a:srgbClr val="BAC677"/>
            </a:solidFill>
            <a:ln w="19050">
              <a:solidFill>
                <a:srgbClr val="BAC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a:extLst>
                <a:ext uri="{FF2B5EF4-FFF2-40B4-BE49-F238E27FC236}">
                  <a16:creationId xmlns:a16="http://schemas.microsoft.com/office/drawing/2014/main" id="{3C70C048-BB35-4D58-BAD9-798A1E228E91}"/>
                </a:ext>
              </a:extLst>
            </p:cNvPr>
            <p:cNvSpPr/>
            <p:nvPr/>
          </p:nvSpPr>
          <p:spPr>
            <a:xfrm>
              <a:off x="2512797" y="5420480"/>
              <a:ext cx="274320" cy="274320"/>
            </a:xfrm>
            <a:prstGeom prst="ellipse">
              <a:avLst/>
            </a:prstGeom>
            <a:solidFill>
              <a:srgbClr val="96BFA1"/>
            </a:solidFill>
            <a:ln w="19050">
              <a:solidFill>
                <a:srgbClr val="96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8FAFB3B0-DDF8-4AAC-9C02-FD006C2E1FF4}"/>
                </a:ext>
              </a:extLst>
            </p:cNvPr>
            <p:cNvSpPr/>
            <p:nvPr/>
          </p:nvSpPr>
          <p:spPr>
            <a:xfrm>
              <a:off x="2512797" y="5763520"/>
              <a:ext cx="274320" cy="274320"/>
            </a:xfrm>
            <a:prstGeom prst="ellipse">
              <a:avLst/>
            </a:prstGeom>
            <a:solidFill>
              <a:srgbClr val="85C7C6"/>
            </a:solidFill>
            <a:ln w="19050">
              <a:solidFill>
                <a:srgbClr val="85C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a:extLst>
                <a:ext uri="{FF2B5EF4-FFF2-40B4-BE49-F238E27FC236}">
                  <a16:creationId xmlns:a16="http://schemas.microsoft.com/office/drawing/2014/main" id="{60902602-2835-4D01-8093-842B42A0C32A}"/>
                </a:ext>
              </a:extLst>
            </p:cNvPr>
            <p:cNvSpPr/>
            <p:nvPr/>
          </p:nvSpPr>
          <p:spPr>
            <a:xfrm>
              <a:off x="2512797" y="6106560"/>
              <a:ext cx="274320" cy="274320"/>
            </a:xfrm>
            <a:prstGeom prst="ellipse">
              <a:avLst/>
            </a:prstGeom>
            <a:solidFill>
              <a:srgbClr val="4B72B5"/>
            </a:solidFill>
            <a:ln w="19050">
              <a:solidFill>
                <a:srgbClr val="4B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a:extLst>
                <a:ext uri="{FF2B5EF4-FFF2-40B4-BE49-F238E27FC236}">
                  <a16:creationId xmlns:a16="http://schemas.microsoft.com/office/drawing/2014/main" id="{82ECB5D2-ABBA-4671-B0F1-BCD75F2D3C1C}"/>
                </a:ext>
              </a:extLst>
            </p:cNvPr>
            <p:cNvSpPr/>
            <p:nvPr/>
          </p:nvSpPr>
          <p:spPr>
            <a:xfrm>
              <a:off x="2512797" y="6449402"/>
              <a:ext cx="274320" cy="274320"/>
            </a:xfrm>
            <a:prstGeom prst="ellipse">
              <a:avLst/>
            </a:prstGeom>
            <a:solidFill>
              <a:srgbClr val="A485AE"/>
            </a:solidFill>
            <a:ln w="19050">
              <a:solidFill>
                <a:srgbClr val="A48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35" name="TextBox 34">
            <a:extLst>
              <a:ext uri="{FF2B5EF4-FFF2-40B4-BE49-F238E27FC236}">
                <a16:creationId xmlns:a16="http://schemas.microsoft.com/office/drawing/2014/main" id="{41626846-CB4E-454D-9044-7F65E5DFB2B0}"/>
              </a:ext>
            </a:extLst>
          </p:cNvPr>
          <p:cNvSpPr txBox="1"/>
          <p:nvPr/>
        </p:nvSpPr>
        <p:spPr>
          <a:xfrm>
            <a:off x="4157896" y="4017579"/>
            <a:ext cx="21293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40" normalizeH="0" baseline="0" noProof="0">
                <a:ln>
                  <a:noFill/>
                </a:ln>
                <a:solidFill>
                  <a:prstClr val="black">
                    <a:lumMod val="75000"/>
                    <a:lumOff val="25000"/>
                  </a:prstClr>
                </a:solidFill>
                <a:effectLst/>
                <a:uLnTx/>
                <a:uFillTx/>
                <a:latin typeface="Arial Narrow" panose="020B0606020202030204" pitchFamily="34" charset="0"/>
                <a:ea typeface="+mn-ea"/>
                <a:cs typeface="+mn-cs"/>
              </a:rPr>
              <a:t>INSTITUTIONAL SECTOR</a:t>
            </a:r>
          </a:p>
        </p:txBody>
      </p:sp>
      <p:sp>
        <p:nvSpPr>
          <p:cNvPr id="36" name="Content Placeholder 17">
            <a:extLst>
              <a:ext uri="{FF2B5EF4-FFF2-40B4-BE49-F238E27FC236}">
                <a16:creationId xmlns:a16="http://schemas.microsoft.com/office/drawing/2014/main" id="{8B862EC3-EF53-47C6-B44D-B2D49D258611}"/>
              </a:ext>
            </a:extLst>
          </p:cNvPr>
          <p:cNvSpPr txBox="1">
            <a:spLocks/>
          </p:cNvSpPr>
          <p:nvPr/>
        </p:nvSpPr>
        <p:spPr>
          <a:xfrm>
            <a:off x="7095181" y="3534177"/>
            <a:ext cx="5216366" cy="130343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altLang="en-US" sz="3200" b="0" i="0" u="none" strike="noStrike" kern="1200" cap="none" spc="0" normalizeH="0" baseline="0" noProof="0">
                <a:ln>
                  <a:noFill/>
                </a:ln>
                <a:solidFill>
                  <a:srgbClr val="5595AC"/>
                </a:solidFill>
                <a:effectLst/>
                <a:uLnTx/>
                <a:uFillTx/>
                <a:latin typeface="Georgia" panose="02040502050405020303" pitchFamily="18" charset="0"/>
              </a:rPr>
              <a:t>2021 Summer Term</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altLang="en-US" sz="3200" b="0" i="0" u="none" strike="noStrike" kern="1200" cap="none" spc="0" normalizeH="0" baseline="0" noProof="0">
                <a:ln>
                  <a:noFill/>
                </a:ln>
                <a:solidFill>
                  <a:srgbClr val="5595AC"/>
                </a:solidFill>
                <a:effectLst/>
                <a:uLnTx/>
                <a:uFillTx/>
                <a:latin typeface="Georgia" panose="02040502050405020303" pitchFamily="18" charset="0"/>
              </a:rPr>
              <a:t>Partner Sectors</a:t>
            </a:r>
            <a:endParaRPr kumimoji="0" lang="en-US" sz="3200" b="0" i="0" u="none" strike="noStrike" kern="1200" cap="none" spc="0" normalizeH="0" baseline="0" noProof="0">
              <a:ln>
                <a:noFill/>
              </a:ln>
              <a:solidFill>
                <a:srgbClr val="5595AC"/>
              </a:solidFill>
              <a:effectLst/>
              <a:uLnTx/>
              <a:uFillTx/>
              <a:latin typeface="Georgia" panose="02040502050405020303" pitchFamily="18" charset="0"/>
            </a:endParaRPr>
          </a:p>
        </p:txBody>
      </p:sp>
    </p:spTree>
    <p:extLst>
      <p:ext uri="{BB962C8B-B14F-4D97-AF65-F5344CB8AC3E}">
        <p14:creationId xmlns:p14="http://schemas.microsoft.com/office/powerpoint/2010/main" val="30196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CF35D51-3B8A-40E7-9586-10FB6700F32B}"/>
              </a:ext>
            </a:extLst>
          </p:cNvPr>
          <p:cNvGraphicFramePr/>
          <p:nvPr/>
        </p:nvGraphicFramePr>
        <p:xfrm>
          <a:off x="824949" y="1868557"/>
          <a:ext cx="10616038" cy="4496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a:t>PROJECT DEVELOPMENT</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a:t>Project Development Process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1093306" y="2842591"/>
            <a:ext cx="3230217" cy="3848099"/>
          </a:xfrm>
        </p:spPr>
        <p:txBody>
          <a:bodyPr vert="horz" lIns="91440" tIns="45720" rIns="91440" bIns="45720" rtlCol="0" anchor="t">
            <a:normAutofit/>
          </a:bodyPr>
          <a:lstStyle/>
          <a:p>
            <a:pPr marL="285750" indent="-285750">
              <a:buFont typeface="Arial" panose="020B0604020202020204" pitchFamily="34" charset="0"/>
              <a:buChar char="•"/>
            </a:pPr>
            <a:r>
              <a:rPr lang="en-US">
                <a:latin typeface="Georgia"/>
              </a:rPr>
              <a:t>Initial engagement w/potential partner – DEVELOP listens to interests, priorities, needs, and understand their decision-making process.</a:t>
            </a:r>
          </a:p>
          <a:p>
            <a:pPr marL="285750" indent="-285750">
              <a:buFont typeface="Arial" panose="020B0604020202020204" pitchFamily="34" charset="0"/>
              <a:buChar char="•"/>
            </a:pPr>
            <a:r>
              <a:rPr lang="en-US">
                <a:latin typeface="Georgia"/>
              </a:rPr>
              <a:t>Generate project idea – identify: study area, thematic focus area, actionable decision, potential end-products</a:t>
            </a:r>
          </a:p>
        </p:txBody>
      </p:sp>
      <p:sp>
        <p:nvSpPr>
          <p:cNvPr id="7" name="Content Placeholder 50">
            <a:extLst>
              <a:ext uri="{FF2B5EF4-FFF2-40B4-BE49-F238E27FC236}">
                <a16:creationId xmlns:a16="http://schemas.microsoft.com/office/drawing/2014/main" id="{231CBBE1-CD86-4DA4-984F-D5854D897186}"/>
              </a:ext>
            </a:extLst>
          </p:cNvPr>
          <p:cNvSpPr txBox="1">
            <a:spLocks/>
          </p:cNvSpPr>
          <p:nvPr/>
        </p:nvSpPr>
        <p:spPr>
          <a:xfrm>
            <a:off x="4671392" y="2842590"/>
            <a:ext cx="3230217" cy="3848099"/>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Initial ideas reviewed by DEVELOP National Program Office.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If approved, DEVELOP Fellows draft a proposal – including the partner in review and iteration.</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Proposals reviewed and approved by HQ, those selected are scheduled for a specific term and listed in the DEVELOP application.</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6A7278"/>
              </a:solidFill>
              <a:effectLst/>
              <a:uLnTx/>
              <a:uFillTx/>
              <a:latin typeface="Georgia" panose="02040502050405020303" pitchFamily="18" charset="0"/>
            </a:endParaRPr>
          </a:p>
        </p:txBody>
      </p:sp>
      <p:sp>
        <p:nvSpPr>
          <p:cNvPr id="8" name="Content Placeholder 50">
            <a:extLst>
              <a:ext uri="{FF2B5EF4-FFF2-40B4-BE49-F238E27FC236}">
                <a16:creationId xmlns:a16="http://schemas.microsoft.com/office/drawing/2014/main" id="{71D1A51C-EFD6-4F18-BD1F-13AB2F8FF9DB}"/>
              </a:ext>
            </a:extLst>
          </p:cNvPr>
          <p:cNvSpPr txBox="1">
            <a:spLocks/>
          </p:cNvSpPr>
          <p:nvPr/>
        </p:nvSpPr>
        <p:spPr>
          <a:xfrm>
            <a:off x="8319052" y="2842590"/>
            <a:ext cx="3390292" cy="38480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Communication lines are reopened with partners following approvals.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Partners regularly meet with DEVELOP team during the term to discuss progress and preliminary results.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Project findings, end-products, and methodologies are handed off at the end of the term. </a:t>
            </a:r>
          </a:p>
        </p:txBody>
      </p:sp>
    </p:spTree>
    <p:extLst>
      <p:ext uri="{BB962C8B-B14F-4D97-AF65-F5344CB8AC3E}">
        <p14:creationId xmlns:p14="http://schemas.microsoft.com/office/powerpoint/2010/main" val="188935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ABOUT PROJECTS</a:t>
            </a:r>
            <a:endParaRPr lang="en-US" sz="1400" spc="20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a:t>Project Characteristics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776601"/>
            <a:ext cx="10712115" cy="409666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6A7278"/>
                </a:solidFill>
                <a:effectLst/>
                <a:uLnTx/>
                <a:uFillTx/>
                <a:latin typeface="Georgia" panose="02040502050405020303" pitchFamily="18" charset="0"/>
              </a:rPr>
              <a:t>50+ projects take place each year – at their core they share these characteristics:</a:t>
            </a:r>
            <a:endParaRPr kumimoji="0" lang="en-US" sz="1400" b="0" i="0" u="none" strike="noStrike" kern="1200" cap="none" spc="0" normalizeH="0" baseline="0" noProof="0">
              <a:ln>
                <a:noFill/>
              </a:ln>
              <a:solidFill>
                <a:srgbClr val="6A7278"/>
              </a:solidFill>
              <a:effectLst/>
              <a:uLnTx/>
              <a:uFillTx/>
              <a:latin typeface="Georgia" panose="02040502050405020303" pitchFamily="18" charset="0"/>
            </a:endParaRP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Highlight the applications and capabilities of NASA Earth observations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Address community concerns relating to decision-making for real-world environmental issues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Co-created with partner organizations that can benefit from using NASA Earth observations to enhance decision making by providing decision support tools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Conducted in 10-week terms (spring, summer, and fall) by small teams with diverse backgrounds</a:t>
            </a:r>
          </a:p>
          <a:p>
            <a:pPr marL="285750" lvl="0" indent="-225425">
              <a:lnSpc>
                <a:spcPct val="110000"/>
              </a:lnSpc>
              <a:spcBef>
                <a:spcPts val="600"/>
              </a:spcBef>
              <a:buFont typeface="Arial" panose="020B0604020202020204" pitchFamily="34" charset="0"/>
              <a:buChar char="•"/>
              <a:defRPr/>
            </a:pPr>
            <a:r>
              <a:rPr lang="en-US"/>
              <a:t>Create a consistent set of deliverables </a:t>
            </a:r>
          </a:p>
          <a:p>
            <a:pPr marL="285750" lvl="0" indent="-225425">
              <a:lnSpc>
                <a:spcPct val="110000"/>
              </a:lnSpc>
              <a:spcBef>
                <a:spcPts val="600"/>
              </a:spcBef>
              <a:buFont typeface="Arial" panose="020B0604020202020204" pitchFamily="34" charset="0"/>
              <a:buChar char="•"/>
              <a:defRPr/>
            </a:pPr>
            <a:r>
              <a:rPr lang="en-US"/>
              <a:t>Research is conducted under the guidance of Science Advisors and mentors from NASA and partner organizations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A7278"/>
                </a:solidFill>
                <a:effectLst/>
                <a:uLnTx/>
                <a:uFillTx/>
                <a:latin typeface="Georgia" panose="02040502050405020303" pitchFamily="18" charset="0"/>
              </a:rPr>
              <a:t>Align with at least one of the nine NASA Applied Sciences Program’s National Application Areas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6A7278"/>
              </a:solidFill>
              <a:effectLst/>
              <a:uLnTx/>
              <a:uFillTx/>
              <a:latin typeface="Georgia" panose="02040502050405020303" pitchFamily="18" charset="0"/>
            </a:endParaRPr>
          </a:p>
          <a:p>
            <a:pPr marL="285750" marR="0" lvl="0" indent="-225425"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6A7278"/>
              </a:solidFill>
              <a:effectLst/>
              <a:uLnTx/>
              <a:uFillTx/>
              <a:latin typeface="Georgia" panose="02040502050405020303" pitchFamily="18" charset="0"/>
            </a:endParaRPr>
          </a:p>
        </p:txBody>
      </p:sp>
      <p:grpSp>
        <p:nvGrpSpPr>
          <p:cNvPr id="4" name="Group 3">
            <a:extLst>
              <a:ext uri="{FF2B5EF4-FFF2-40B4-BE49-F238E27FC236}">
                <a16:creationId xmlns:a16="http://schemas.microsoft.com/office/drawing/2014/main" id="{4ED27EA4-4849-4A20-811F-357BC2BAC5F1}"/>
              </a:ext>
            </a:extLst>
          </p:cNvPr>
          <p:cNvGrpSpPr/>
          <p:nvPr/>
        </p:nvGrpSpPr>
        <p:grpSpPr>
          <a:xfrm>
            <a:off x="1369355" y="5661640"/>
            <a:ext cx="9318097" cy="840669"/>
            <a:chOff x="1369355" y="5661640"/>
            <a:chExt cx="9318097" cy="840669"/>
          </a:xfrm>
        </p:grpSpPr>
        <p:pic>
          <p:nvPicPr>
            <p:cNvPr id="6" name="Picture 5" descr="A picture containing text, clipart&#10;&#10;Description automatically generated">
              <a:extLst>
                <a:ext uri="{FF2B5EF4-FFF2-40B4-BE49-F238E27FC236}">
                  <a16:creationId xmlns:a16="http://schemas.microsoft.com/office/drawing/2014/main" id="{99682CA1-D16A-4AFB-B86D-F708CB276A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6739" y="5699852"/>
              <a:ext cx="764244" cy="764245"/>
            </a:xfrm>
            <a:prstGeom prst="rect">
              <a:avLst/>
            </a:prstGeom>
          </p:spPr>
        </p:pic>
        <p:pic>
          <p:nvPicPr>
            <p:cNvPr id="7" name="Picture 6" descr="A picture containing text, outdoor, clipart&#10;&#10;Description automatically generated">
              <a:extLst>
                <a:ext uri="{FF2B5EF4-FFF2-40B4-BE49-F238E27FC236}">
                  <a16:creationId xmlns:a16="http://schemas.microsoft.com/office/drawing/2014/main" id="{FC49D26B-C9A8-4936-AD37-2A2161DC95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0102" y="5699852"/>
              <a:ext cx="764244" cy="764245"/>
            </a:xfrm>
            <a:prstGeom prst="rect">
              <a:avLst/>
            </a:prstGeom>
          </p:spPr>
        </p:pic>
        <p:pic>
          <p:nvPicPr>
            <p:cNvPr id="8" name="Picture 7" descr="Icon&#10;&#10;Description automatically generated">
              <a:extLst>
                <a:ext uri="{FF2B5EF4-FFF2-40B4-BE49-F238E27FC236}">
                  <a16:creationId xmlns:a16="http://schemas.microsoft.com/office/drawing/2014/main" id="{17871D2D-2FD8-4CBA-9C7F-77AACF401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9355" y="5699852"/>
              <a:ext cx="764244" cy="764245"/>
            </a:xfrm>
            <a:prstGeom prst="rect">
              <a:avLst/>
            </a:prstGeom>
          </p:spPr>
        </p:pic>
        <p:pic>
          <p:nvPicPr>
            <p:cNvPr id="9" name="Picture 8" descr="Icon&#10;&#10;Description automatically generated">
              <a:extLst>
                <a:ext uri="{FF2B5EF4-FFF2-40B4-BE49-F238E27FC236}">
                  <a16:creationId xmlns:a16="http://schemas.microsoft.com/office/drawing/2014/main" id="{1F9E0BDD-44F7-45DC-BEAB-6F5849833B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3164" y="5661640"/>
              <a:ext cx="814010" cy="840669"/>
            </a:xfrm>
            <a:prstGeom prst="rect">
              <a:avLst/>
            </a:prstGeom>
          </p:spPr>
        </p:pic>
        <p:pic>
          <p:nvPicPr>
            <p:cNvPr id="10" name="Picture 9" descr="Icon&#10;&#10;Description automatically generated">
              <a:extLst>
                <a:ext uri="{FF2B5EF4-FFF2-40B4-BE49-F238E27FC236}">
                  <a16:creationId xmlns:a16="http://schemas.microsoft.com/office/drawing/2014/main" id="{F10E38FE-2E16-485A-B0CD-E32A4F4CBD2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93911" y="5699852"/>
              <a:ext cx="764244" cy="764245"/>
            </a:xfrm>
            <a:prstGeom prst="rect">
              <a:avLst/>
            </a:prstGeom>
          </p:spPr>
        </p:pic>
        <p:pic>
          <p:nvPicPr>
            <p:cNvPr id="11" name="Picture 10" descr="Icon&#10;&#10;Description automatically generated">
              <a:extLst>
                <a:ext uri="{FF2B5EF4-FFF2-40B4-BE49-F238E27FC236}">
                  <a16:creationId xmlns:a16="http://schemas.microsoft.com/office/drawing/2014/main" id="{23B9EB65-D500-4491-8992-3D8AFC8EF4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73089" y="5670494"/>
              <a:ext cx="814363" cy="822960"/>
            </a:xfrm>
            <a:prstGeom prst="rect">
              <a:avLst/>
            </a:prstGeom>
          </p:spPr>
        </p:pic>
        <p:pic>
          <p:nvPicPr>
            <p:cNvPr id="12" name="Picture 11" descr="Icon&#10;&#10;Description automatically generated">
              <a:extLst>
                <a:ext uri="{FF2B5EF4-FFF2-40B4-BE49-F238E27FC236}">
                  <a16:creationId xmlns:a16="http://schemas.microsoft.com/office/drawing/2014/main" id="{E1B02CB5-A347-4314-B80A-32F89C4A6DF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37720" y="5670494"/>
              <a:ext cx="811997" cy="822960"/>
            </a:xfrm>
            <a:prstGeom prst="rect">
              <a:avLst/>
            </a:prstGeom>
          </p:spPr>
        </p:pic>
        <p:pic>
          <p:nvPicPr>
            <p:cNvPr id="14" name="Picture 13" descr="Icon&#10;&#10;Description automatically generated">
              <a:extLst>
                <a:ext uri="{FF2B5EF4-FFF2-40B4-BE49-F238E27FC236}">
                  <a16:creationId xmlns:a16="http://schemas.microsoft.com/office/drawing/2014/main" id="{B17CE362-7E98-440E-8224-66F8A67802A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829282" y="5699852"/>
              <a:ext cx="764244" cy="764245"/>
            </a:xfrm>
            <a:prstGeom prst="rect">
              <a:avLst/>
            </a:prstGeom>
          </p:spPr>
        </p:pic>
        <p:pic>
          <p:nvPicPr>
            <p:cNvPr id="3" name="Picture 2" descr="Icon&#10;&#10;Description automatically generated">
              <a:extLst>
                <a:ext uri="{FF2B5EF4-FFF2-40B4-BE49-F238E27FC236}">
                  <a16:creationId xmlns:a16="http://schemas.microsoft.com/office/drawing/2014/main" id="{C95B8DB5-AAB5-4997-82D8-680327BC9CE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50548" y="5670494"/>
              <a:ext cx="819989" cy="822960"/>
            </a:xfrm>
            <a:prstGeom prst="rect">
              <a:avLst/>
            </a:prstGeom>
          </p:spPr>
        </p:pic>
      </p:grpSp>
    </p:spTree>
    <p:extLst>
      <p:ext uri="{BB962C8B-B14F-4D97-AF65-F5344CB8AC3E}">
        <p14:creationId xmlns:p14="http://schemas.microsoft.com/office/powerpoint/2010/main" val="357512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ABOUT PROJECTS</a:t>
            </a:r>
            <a:endParaRPr lang="en-US" sz="1400" spc="20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a:latin typeface="Georgia"/>
              </a:rPr>
              <a:t>DEVELOP Earth Observation Data Sources</a:t>
            </a: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776601"/>
            <a:ext cx="10515599" cy="452141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10000"/>
              </a:lnSpc>
              <a:spcBef>
                <a:spcPts val="600"/>
              </a:spcBef>
              <a:buFont typeface="Arial" panose="020B0604020202020204" pitchFamily="34" charset="0"/>
              <a:buChar char="•"/>
              <a:defRPr/>
            </a:pPr>
            <a:r>
              <a:rPr kumimoji="0" lang="en-US" sz="2400" b="0" i="0" u="none" strike="noStrike" kern="1200" cap="none" spc="0" normalizeH="0" baseline="0" noProof="0">
                <a:ln>
                  <a:noFill/>
                </a:ln>
                <a:solidFill>
                  <a:srgbClr val="6A7278"/>
                </a:solidFill>
                <a:effectLst/>
                <a:uLnTx/>
                <a:uFillTx/>
                <a:latin typeface="Georgia"/>
              </a:rPr>
              <a:t>Sources can include: satellites, airborne missions, model outputs, future sensor proxy datasets, in situ measurements, etc.</a:t>
            </a:r>
            <a:r>
              <a:rPr lang="en-US" sz="2400">
                <a:latin typeface="Georgia"/>
              </a:rPr>
              <a:t> </a:t>
            </a:r>
            <a:endParaRPr kumimoji="0" lang="en-US" sz="2400" b="0" i="0" u="none" strike="noStrike" kern="1200" cap="none" spc="0" normalizeH="0" baseline="0" noProof="0">
              <a:ln>
                <a:noFill/>
              </a:ln>
              <a:solidFill>
                <a:srgbClr val="6A7278"/>
              </a:solidFill>
              <a:effectLst/>
              <a:uLnTx/>
              <a:uFillTx/>
              <a:latin typeface="Georgia" panose="02040502050405020303" pitchFamily="18" charset="0"/>
            </a:endParaRPr>
          </a:p>
          <a:p>
            <a:pPr marL="342900" indent="-342900">
              <a:lnSpc>
                <a:spcPct val="110000"/>
              </a:lnSpc>
              <a:spcBef>
                <a:spcPts val="600"/>
              </a:spcBef>
              <a:buFont typeface="Arial" panose="020B0604020202020204" pitchFamily="34" charset="0"/>
              <a:buChar char="•"/>
              <a:defRPr/>
            </a:pPr>
            <a:r>
              <a:rPr lang="en-US" sz="2400">
                <a:latin typeface="Georgia"/>
              </a:rPr>
              <a:t>Key consideration – can partner can access the data &amp; continue/replicate the project findings if they are so inclined</a:t>
            </a:r>
            <a:endParaRPr lang="en-US" sz="2400" i="0" u="none" strike="noStrike" kern="1200" cap="none" spc="0" normalizeH="0" baseline="0" noProof="0">
              <a:ln>
                <a:noFill/>
              </a:ln>
              <a:solidFill>
                <a:srgbClr val="6A7278"/>
              </a:solidFill>
              <a:effectLst/>
              <a:uLnTx/>
              <a:uFillTx/>
              <a:latin typeface="Georgia"/>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6A7278"/>
              </a:solidFill>
              <a:effectLst/>
              <a:uLnTx/>
              <a:uFillTx/>
              <a:latin typeface="Georgia" panose="02040502050405020303" pitchFamily="18" charset="0"/>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4B72B5"/>
                </a:solidFill>
                <a:effectLst/>
                <a:uLnTx/>
                <a:uFillTx/>
                <a:latin typeface="Georgia" panose="02040502050405020303" pitchFamily="18" charset="0"/>
              </a:rPr>
              <a:t>DEVELOP project use of airborne EO data in applications or applications research:</a:t>
            </a:r>
            <a:endParaRPr kumimoji="0" lang="en-US" sz="1200" b="0" i="0" u="none" strike="noStrike" kern="1200" cap="none" spc="0" normalizeH="0" baseline="0" noProof="0">
              <a:ln>
                <a:noFill/>
              </a:ln>
              <a:solidFill>
                <a:srgbClr val="4B72B5"/>
              </a:solidFill>
              <a:effectLst/>
              <a:uLnTx/>
              <a:uFillTx/>
              <a:latin typeface="Georgia" panose="02040502050405020303" pitchFamily="18" charset="0"/>
            </a:endParaRP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A7278"/>
                </a:solidFill>
                <a:effectLst/>
                <a:uLnTx/>
                <a:uFillTx/>
                <a:latin typeface="Georgia" panose="02040502050405020303" pitchFamily="18" charset="0"/>
              </a:rPr>
              <a:t>May be used directly as decision support data</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A7278"/>
                </a:solidFill>
                <a:effectLst/>
                <a:uLnTx/>
                <a:uFillTx/>
                <a:latin typeface="Georgia" panose="02040502050405020303" pitchFamily="18" charset="0"/>
              </a:rPr>
              <a:t>May be used as proxy data for future spaceborne sensors</a:t>
            </a:r>
          </a:p>
          <a:p>
            <a:pPr marL="285750" marR="0" lvl="0" indent="-22542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A7278"/>
                </a:solidFill>
                <a:effectLst/>
                <a:uLnTx/>
                <a:uFillTx/>
                <a:latin typeface="Georgia" panose="02040502050405020303" pitchFamily="18" charset="0"/>
              </a:rPr>
              <a:t>May be used as a standard of comparison for spaceborne sensors</a:t>
            </a:r>
          </a:p>
        </p:txBody>
      </p:sp>
    </p:spTree>
    <p:extLst>
      <p:ext uri="{BB962C8B-B14F-4D97-AF65-F5344CB8AC3E}">
        <p14:creationId xmlns:p14="http://schemas.microsoft.com/office/powerpoint/2010/main" val="3804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PROJECT EXAMPLE</a:t>
            </a:r>
            <a:endParaRPr lang="en-US" sz="1400" spc="200">
              <a:latin typeface="Arial"/>
              <a:cs typeface="Arial"/>
            </a:endParaRPr>
          </a:p>
        </p:txBody>
      </p:sp>
      <p:sp>
        <p:nvSpPr>
          <p:cNvPr id="7" name="Content Placeholder 17">
            <a:extLst>
              <a:ext uri="{FF2B5EF4-FFF2-40B4-BE49-F238E27FC236}">
                <a16:creationId xmlns:a16="http://schemas.microsoft.com/office/drawing/2014/main" id="{5DF512BA-DCEB-4F58-A886-3A2EB10EF331}"/>
              </a:ext>
            </a:extLst>
          </p:cNvPr>
          <p:cNvSpPr>
            <a:spLocks noGrp="1"/>
          </p:cNvSpPr>
          <p:nvPr>
            <p:ph idx="1"/>
          </p:nvPr>
        </p:nvSpPr>
        <p:spPr>
          <a:xfrm>
            <a:off x="838199" y="848805"/>
            <a:ext cx="10712117" cy="820004"/>
          </a:xfrm>
        </p:spPr>
        <p:txBody>
          <a:bodyPr anchor="ctr">
            <a:normAutofit/>
          </a:bodyPr>
          <a:lstStyle/>
          <a:p>
            <a:r>
              <a:rPr lang="en-US" sz="3200"/>
              <a:t>Santa Monica Mountains Eco Forecasting (2017)</a:t>
            </a:r>
          </a:p>
        </p:txBody>
      </p:sp>
      <p:pic>
        <p:nvPicPr>
          <p:cNvPr id="8" name="Picture 7">
            <a:extLst>
              <a:ext uri="{FF2B5EF4-FFF2-40B4-BE49-F238E27FC236}">
                <a16:creationId xmlns:a16="http://schemas.microsoft.com/office/drawing/2014/main" id="{A2AFABED-19A4-4FE4-A68B-A872B4C1DB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7564" y="1682209"/>
            <a:ext cx="7872653" cy="4796634"/>
          </a:xfrm>
          <a:prstGeom prst="rect">
            <a:avLst/>
          </a:prstGeom>
        </p:spPr>
      </p:pic>
      <p:pic>
        <p:nvPicPr>
          <p:cNvPr id="9" name="Picture 8">
            <a:extLst>
              <a:ext uri="{FF2B5EF4-FFF2-40B4-BE49-F238E27FC236}">
                <a16:creationId xmlns:a16="http://schemas.microsoft.com/office/drawing/2014/main" id="{D7408E26-551A-46F5-A4A9-49F82BDDE4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09150" y="4551903"/>
            <a:ext cx="2639066" cy="21037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EA204A6-988F-44E5-A81B-EC122A01454F}"/>
              </a:ext>
            </a:extLst>
          </p:cNvPr>
          <p:cNvSpPr/>
          <p:nvPr/>
        </p:nvSpPr>
        <p:spPr>
          <a:xfrm>
            <a:off x="8248771" y="6236078"/>
            <a:ext cx="3477566" cy="400110"/>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r"/>
            <a:r>
              <a:rPr lang="en-US" sz="2000">
                <a:solidFill>
                  <a:srgbClr val="4B72B5"/>
                </a:solidFill>
              </a:rPr>
              <a:t>Data Source: AVIRIS</a:t>
            </a:r>
          </a:p>
        </p:txBody>
      </p:sp>
      <p:sp>
        <p:nvSpPr>
          <p:cNvPr id="11" name="TextBox 10">
            <a:extLst>
              <a:ext uri="{FF2B5EF4-FFF2-40B4-BE49-F238E27FC236}">
                <a16:creationId xmlns:a16="http://schemas.microsoft.com/office/drawing/2014/main" id="{CEDA51FB-BAD6-4D52-91AF-3F9B46B01082}"/>
              </a:ext>
            </a:extLst>
          </p:cNvPr>
          <p:cNvSpPr txBox="1"/>
          <p:nvPr/>
        </p:nvSpPr>
        <p:spPr>
          <a:xfrm>
            <a:off x="1267179" y="2171820"/>
            <a:ext cx="5809604" cy="492443"/>
          </a:xfrm>
          <a:prstGeom prst="rect">
            <a:avLst/>
          </a:prstGeom>
          <a:noFill/>
        </p:spPr>
        <p:txBody>
          <a:bodyPr wrap="none" rtlCol="0">
            <a:spAutoFit/>
          </a:bodyPr>
          <a:lstStyle/>
          <a:p>
            <a:r>
              <a:rPr lang="en-US" sz="2600"/>
              <a:t>Santa Monica Mountains Species Map</a:t>
            </a:r>
          </a:p>
        </p:txBody>
      </p:sp>
      <p:grpSp>
        <p:nvGrpSpPr>
          <p:cNvPr id="12" name="Group 11">
            <a:extLst>
              <a:ext uri="{FF2B5EF4-FFF2-40B4-BE49-F238E27FC236}">
                <a16:creationId xmlns:a16="http://schemas.microsoft.com/office/drawing/2014/main" id="{1A12C9B6-5314-4A8E-B44D-6FBBA5AEE596}"/>
              </a:ext>
            </a:extLst>
          </p:cNvPr>
          <p:cNvGrpSpPr/>
          <p:nvPr/>
        </p:nvGrpSpPr>
        <p:grpSpPr>
          <a:xfrm>
            <a:off x="7443296" y="2692405"/>
            <a:ext cx="4038691" cy="3569385"/>
            <a:chOff x="7965961" y="1447793"/>
            <a:chExt cx="4038691" cy="3569385"/>
          </a:xfrm>
        </p:grpSpPr>
        <p:sp>
          <p:nvSpPr>
            <p:cNvPr id="14" name="Rectangle 13">
              <a:extLst>
                <a:ext uri="{FF2B5EF4-FFF2-40B4-BE49-F238E27FC236}">
                  <a16:creationId xmlns:a16="http://schemas.microsoft.com/office/drawing/2014/main" id="{61A74D9F-3764-48E5-9D9C-7DEDAC426BB8}"/>
                </a:ext>
              </a:extLst>
            </p:cNvPr>
            <p:cNvSpPr/>
            <p:nvPr/>
          </p:nvSpPr>
          <p:spPr>
            <a:xfrm>
              <a:off x="8074681" y="1986364"/>
              <a:ext cx="220337" cy="165253"/>
            </a:xfrm>
            <a:prstGeom prst="rect">
              <a:avLst/>
            </a:prstGeom>
            <a:solidFill>
              <a:srgbClr val="EBFFC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6D510C-8250-4B1A-8AC8-959459504935}"/>
                </a:ext>
              </a:extLst>
            </p:cNvPr>
            <p:cNvSpPr/>
            <p:nvPr/>
          </p:nvSpPr>
          <p:spPr>
            <a:xfrm>
              <a:off x="8074678" y="2265825"/>
              <a:ext cx="220337" cy="165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C0C50-66E2-45BA-B81D-12F3363EA79E}"/>
                </a:ext>
              </a:extLst>
            </p:cNvPr>
            <p:cNvSpPr/>
            <p:nvPr/>
          </p:nvSpPr>
          <p:spPr>
            <a:xfrm>
              <a:off x="8074678" y="2545286"/>
              <a:ext cx="220337" cy="165253"/>
            </a:xfrm>
            <a:prstGeom prst="rect">
              <a:avLst/>
            </a:prstGeom>
            <a:solidFill>
              <a:srgbClr val="C16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174DDA-2F56-48DA-AA5F-B33678F3832A}"/>
                </a:ext>
              </a:extLst>
            </p:cNvPr>
            <p:cNvSpPr/>
            <p:nvPr/>
          </p:nvSpPr>
          <p:spPr>
            <a:xfrm>
              <a:off x="8074678" y="4501513"/>
              <a:ext cx="220337" cy="165253"/>
            </a:xfrm>
            <a:prstGeom prst="rect">
              <a:avLst/>
            </a:prstGeom>
            <a:solidFill>
              <a:srgbClr val="73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9948DB-7BCB-4958-9CCB-28EFF395B15B}"/>
                </a:ext>
              </a:extLst>
            </p:cNvPr>
            <p:cNvSpPr/>
            <p:nvPr/>
          </p:nvSpPr>
          <p:spPr>
            <a:xfrm>
              <a:off x="8074679" y="2824747"/>
              <a:ext cx="220337" cy="1652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F6D47F-F1C5-40CE-A525-D54DD682BC9E}"/>
                </a:ext>
              </a:extLst>
            </p:cNvPr>
            <p:cNvSpPr/>
            <p:nvPr/>
          </p:nvSpPr>
          <p:spPr>
            <a:xfrm>
              <a:off x="8074679" y="3104208"/>
              <a:ext cx="220337" cy="165253"/>
            </a:xfrm>
            <a:prstGeom prst="rect">
              <a:avLst/>
            </a:prstGeom>
            <a:solidFill>
              <a:srgbClr val="C97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D479E9-2617-4A13-87C2-37C818EB662D}"/>
                </a:ext>
              </a:extLst>
            </p:cNvPr>
            <p:cNvSpPr/>
            <p:nvPr/>
          </p:nvSpPr>
          <p:spPr>
            <a:xfrm>
              <a:off x="8074680" y="3383669"/>
              <a:ext cx="220337" cy="165253"/>
            </a:xfrm>
            <a:prstGeom prst="rect">
              <a:avLst/>
            </a:prstGeom>
            <a:solidFill>
              <a:srgbClr val="E27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17B66-BF13-4429-A316-0B406559EA23}"/>
                </a:ext>
              </a:extLst>
            </p:cNvPr>
            <p:cNvSpPr/>
            <p:nvPr/>
          </p:nvSpPr>
          <p:spPr>
            <a:xfrm>
              <a:off x="8074677" y="3942041"/>
              <a:ext cx="220337" cy="165253"/>
            </a:xfrm>
            <a:prstGeom prst="rect">
              <a:avLst/>
            </a:prstGeom>
            <a:solidFill>
              <a:srgbClr val="60E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12614E-0ED7-43D9-A51D-A8ADD22AD9FE}"/>
                </a:ext>
              </a:extLst>
            </p:cNvPr>
            <p:cNvSpPr/>
            <p:nvPr/>
          </p:nvSpPr>
          <p:spPr>
            <a:xfrm>
              <a:off x="8074677" y="3667033"/>
              <a:ext cx="220337" cy="16525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C279E0-29A7-4FC1-8782-53F977A76BE9}"/>
                </a:ext>
              </a:extLst>
            </p:cNvPr>
            <p:cNvSpPr/>
            <p:nvPr/>
          </p:nvSpPr>
          <p:spPr>
            <a:xfrm>
              <a:off x="8074681" y="4222052"/>
              <a:ext cx="220337" cy="1652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146422C-9ECA-4099-9D48-DC860337409E}"/>
                </a:ext>
              </a:extLst>
            </p:cNvPr>
            <p:cNvSpPr/>
            <p:nvPr/>
          </p:nvSpPr>
          <p:spPr>
            <a:xfrm>
              <a:off x="8074677" y="4780976"/>
              <a:ext cx="220337" cy="165253"/>
            </a:xfrm>
            <a:prstGeom prst="rect">
              <a:avLst/>
            </a:prstGeom>
            <a:solidFill>
              <a:srgbClr val="0B6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1766A68-A33A-4FBE-AFC7-C9C1C14D2365}"/>
                </a:ext>
              </a:extLst>
            </p:cNvPr>
            <p:cNvSpPr txBox="1"/>
            <p:nvPr/>
          </p:nvSpPr>
          <p:spPr>
            <a:xfrm>
              <a:off x="8253231" y="1922691"/>
              <a:ext cx="1112356" cy="307777"/>
            </a:xfrm>
            <a:prstGeom prst="rect">
              <a:avLst/>
            </a:prstGeom>
            <a:noFill/>
          </p:spPr>
          <p:txBody>
            <a:bodyPr wrap="none" rtlCol="0">
              <a:spAutoFit/>
            </a:bodyPr>
            <a:lstStyle/>
            <a:p>
              <a:r>
                <a:rPr lang="en-US" sz="1400"/>
                <a:t>Annual grass</a:t>
              </a:r>
            </a:p>
          </p:txBody>
        </p:sp>
        <p:sp>
          <p:nvSpPr>
            <p:cNvPr id="28" name="TextBox 27">
              <a:extLst>
                <a:ext uri="{FF2B5EF4-FFF2-40B4-BE49-F238E27FC236}">
                  <a16:creationId xmlns:a16="http://schemas.microsoft.com/office/drawing/2014/main" id="{7251AA68-46DF-44A2-92A2-0D3224F24FA9}"/>
                </a:ext>
              </a:extLst>
            </p:cNvPr>
            <p:cNvSpPr txBox="1"/>
            <p:nvPr/>
          </p:nvSpPr>
          <p:spPr>
            <a:xfrm>
              <a:off x="8253231" y="2201362"/>
              <a:ext cx="1897122" cy="307777"/>
            </a:xfrm>
            <a:prstGeom prst="rect">
              <a:avLst/>
            </a:prstGeom>
            <a:noFill/>
          </p:spPr>
          <p:txBody>
            <a:bodyPr wrap="none" rtlCol="0">
              <a:spAutoFit/>
            </a:bodyPr>
            <a:lstStyle/>
            <a:p>
              <a:r>
                <a:rPr lang="en-US" sz="1400" i="1"/>
                <a:t>Ceanothus megacarpus</a:t>
              </a:r>
            </a:p>
          </p:txBody>
        </p:sp>
        <p:sp>
          <p:nvSpPr>
            <p:cNvPr id="29" name="TextBox 28">
              <a:extLst>
                <a:ext uri="{FF2B5EF4-FFF2-40B4-BE49-F238E27FC236}">
                  <a16:creationId xmlns:a16="http://schemas.microsoft.com/office/drawing/2014/main" id="{732525BC-C40B-466D-9564-5E901E9A3691}"/>
                </a:ext>
              </a:extLst>
            </p:cNvPr>
            <p:cNvSpPr txBox="1"/>
            <p:nvPr/>
          </p:nvSpPr>
          <p:spPr>
            <a:xfrm>
              <a:off x="8253231" y="2480033"/>
              <a:ext cx="1622560" cy="307777"/>
            </a:xfrm>
            <a:prstGeom prst="rect">
              <a:avLst/>
            </a:prstGeom>
            <a:noFill/>
          </p:spPr>
          <p:txBody>
            <a:bodyPr wrap="none" rtlCol="0">
              <a:spAutoFit/>
            </a:bodyPr>
            <a:lstStyle/>
            <a:p>
              <a:r>
                <a:rPr lang="en-US" sz="1400" i="1"/>
                <a:t>Ceanothus spinosus</a:t>
              </a:r>
            </a:p>
          </p:txBody>
        </p:sp>
        <p:sp>
          <p:nvSpPr>
            <p:cNvPr id="30" name="TextBox 29">
              <a:extLst>
                <a:ext uri="{FF2B5EF4-FFF2-40B4-BE49-F238E27FC236}">
                  <a16:creationId xmlns:a16="http://schemas.microsoft.com/office/drawing/2014/main" id="{E869567B-EBBF-4BE9-81DE-DE79C2781C76}"/>
                </a:ext>
              </a:extLst>
            </p:cNvPr>
            <p:cNvSpPr txBox="1"/>
            <p:nvPr/>
          </p:nvSpPr>
          <p:spPr>
            <a:xfrm>
              <a:off x="8253231" y="2758704"/>
              <a:ext cx="1670329" cy="307777"/>
            </a:xfrm>
            <a:prstGeom prst="rect">
              <a:avLst/>
            </a:prstGeom>
            <a:noFill/>
          </p:spPr>
          <p:txBody>
            <a:bodyPr wrap="none" rtlCol="0">
              <a:spAutoFit/>
            </a:bodyPr>
            <a:lstStyle/>
            <a:p>
              <a:r>
                <a:rPr lang="en-US" sz="1400"/>
                <a:t>Chaparral - common</a:t>
              </a:r>
            </a:p>
          </p:txBody>
        </p:sp>
        <p:sp>
          <p:nvSpPr>
            <p:cNvPr id="31" name="TextBox 30">
              <a:extLst>
                <a:ext uri="{FF2B5EF4-FFF2-40B4-BE49-F238E27FC236}">
                  <a16:creationId xmlns:a16="http://schemas.microsoft.com/office/drawing/2014/main" id="{15D836A4-7CA6-495B-A088-976C63C91459}"/>
                </a:ext>
              </a:extLst>
            </p:cNvPr>
            <p:cNvSpPr txBox="1"/>
            <p:nvPr/>
          </p:nvSpPr>
          <p:spPr>
            <a:xfrm>
              <a:off x="8253231" y="3037375"/>
              <a:ext cx="3190297" cy="307777"/>
            </a:xfrm>
            <a:prstGeom prst="rect">
              <a:avLst/>
            </a:prstGeom>
            <a:noFill/>
          </p:spPr>
          <p:txBody>
            <a:bodyPr wrap="none" rtlCol="0">
              <a:spAutoFit/>
            </a:bodyPr>
            <a:lstStyle/>
            <a:p>
              <a:r>
                <a:rPr lang="en-US" sz="1400"/>
                <a:t>Coastal sage – drought deciduous</a:t>
              </a:r>
            </a:p>
          </p:txBody>
        </p:sp>
        <p:sp>
          <p:nvSpPr>
            <p:cNvPr id="32" name="TextBox 31">
              <a:extLst>
                <a:ext uri="{FF2B5EF4-FFF2-40B4-BE49-F238E27FC236}">
                  <a16:creationId xmlns:a16="http://schemas.microsoft.com/office/drawing/2014/main" id="{DF933B6D-FFD2-4887-8766-146363D5A07F}"/>
                </a:ext>
              </a:extLst>
            </p:cNvPr>
            <p:cNvSpPr txBox="1"/>
            <p:nvPr/>
          </p:nvSpPr>
          <p:spPr>
            <a:xfrm>
              <a:off x="8253231" y="3316046"/>
              <a:ext cx="2815194" cy="307777"/>
            </a:xfrm>
            <a:prstGeom prst="rect">
              <a:avLst/>
            </a:prstGeom>
            <a:noFill/>
          </p:spPr>
          <p:txBody>
            <a:bodyPr wrap="none" rtlCol="0">
              <a:spAutoFit/>
            </a:bodyPr>
            <a:lstStyle/>
            <a:p>
              <a:r>
                <a:rPr lang="en-US" sz="1400"/>
                <a:t>Coastal sage – summer active</a:t>
              </a:r>
            </a:p>
          </p:txBody>
        </p:sp>
        <p:sp>
          <p:nvSpPr>
            <p:cNvPr id="33" name="TextBox 32">
              <a:extLst>
                <a:ext uri="{FF2B5EF4-FFF2-40B4-BE49-F238E27FC236}">
                  <a16:creationId xmlns:a16="http://schemas.microsoft.com/office/drawing/2014/main" id="{E2AC526F-42E0-4F96-83DD-05C69A44A12F}"/>
                </a:ext>
              </a:extLst>
            </p:cNvPr>
            <p:cNvSpPr txBox="1"/>
            <p:nvPr/>
          </p:nvSpPr>
          <p:spPr>
            <a:xfrm>
              <a:off x="8253231" y="3594717"/>
              <a:ext cx="1426994" cy="307777"/>
            </a:xfrm>
            <a:prstGeom prst="rect">
              <a:avLst/>
            </a:prstGeom>
            <a:noFill/>
          </p:spPr>
          <p:txBody>
            <a:bodyPr wrap="none" rtlCol="0">
              <a:spAutoFit/>
            </a:bodyPr>
            <a:lstStyle/>
            <a:p>
              <a:r>
                <a:rPr lang="en-US" sz="1400" i="1"/>
                <a:t>Malosma laurina</a:t>
              </a:r>
            </a:p>
          </p:txBody>
        </p:sp>
        <p:sp>
          <p:nvSpPr>
            <p:cNvPr id="34" name="TextBox 33">
              <a:extLst>
                <a:ext uri="{FF2B5EF4-FFF2-40B4-BE49-F238E27FC236}">
                  <a16:creationId xmlns:a16="http://schemas.microsoft.com/office/drawing/2014/main" id="{FEBAB934-6F16-4204-99D8-FFCFD340F429}"/>
                </a:ext>
              </a:extLst>
            </p:cNvPr>
            <p:cNvSpPr txBox="1"/>
            <p:nvPr/>
          </p:nvSpPr>
          <p:spPr>
            <a:xfrm>
              <a:off x="8253231" y="3873388"/>
              <a:ext cx="1955407" cy="307777"/>
            </a:xfrm>
            <a:prstGeom prst="rect">
              <a:avLst/>
            </a:prstGeom>
            <a:noFill/>
          </p:spPr>
          <p:txBody>
            <a:bodyPr wrap="none" rtlCol="0">
              <a:spAutoFit/>
            </a:bodyPr>
            <a:lstStyle/>
            <a:p>
              <a:r>
                <a:rPr lang="en-US" sz="1400"/>
                <a:t>Coast live oak woodland</a:t>
              </a:r>
            </a:p>
          </p:txBody>
        </p:sp>
        <p:sp>
          <p:nvSpPr>
            <p:cNvPr id="35" name="TextBox 34">
              <a:extLst>
                <a:ext uri="{FF2B5EF4-FFF2-40B4-BE49-F238E27FC236}">
                  <a16:creationId xmlns:a16="http://schemas.microsoft.com/office/drawing/2014/main" id="{79281C42-D1AD-4ABE-AA5A-F951EF1875BE}"/>
                </a:ext>
              </a:extLst>
            </p:cNvPr>
            <p:cNvSpPr txBox="1"/>
            <p:nvPr/>
          </p:nvSpPr>
          <p:spPr>
            <a:xfrm>
              <a:off x="8253231" y="4152059"/>
              <a:ext cx="790601" cy="307777"/>
            </a:xfrm>
            <a:prstGeom prst="rect">
              <a:avLst/>
            </a:prstGeom>
            <a:noFill/>
          </p:spPr>
          <p:txBody>
            <a:bodyPr wrap="none" rtlCol="0">
              <a:spAutoFit/>
            </a:bodyPr>
            <a:lstStyle/>
            <a:p>
              <a:r>
                <a:rPr lang="en-US" sz="1400"/>
                <a:t>Riparian</a:t>
              </a:r>
            </a:p>
          </p:txBody>
        </p:sp>
        <p:sp>
          <p:nvSpPr>
            <p:cNvPr id="36" name="TextBox 35">
              <a:extLst>
                <a:ext uri="{FF2B5EF4-FFF2-40B4-BE49-F238E27FC236}">
                  <a16:creationId xmlns:a16="http://schemas.microsoft.com/office/drawing/2014/main" id="{10F3A1E1-53D9-4138-B0CD-E2B2BCC718D2}"/>
                </a:ext>
              </a:extLst>
            </p:cNvPr>
            <p:cNvSpPr txBox="1"/>
            <p:nvPr/>
          </p:nvSpPr>
          <p:spPr>
            <a:xfrm>
              <a:off x="8253231" y="4430730"/>
              <a:ext cx="876650" cy="307777"/>
            </a:xfrm>
            <a:prstGeom prst="rect">
              <a:avLst/>
            </a:prstGeom>
            <a:noFill/>
          </p:spPr>
          <p:txBody>
            <a:bodyPr wrap="none" rtlCol="0">
              <a:spAutoFit/>
            </a:bodyPr>
            <a:lstStyle/>
            <a:p>
              <a:r>
                <a:rPr lang="en-US" sz="1400"/>
                <a:t>Substrate</a:t>
              </a:r>
            </a:p>
          </p:txBody>
        </p:sp>
        <p:sp>
          <p:nvSpPr>
            <p:cNvPr id="37" name="TextBox 36">
              <a:extLst>
                <a:ext uri="{FF2B5EF4-FFF2-40B4-BE49-F238E27FC236}">
                  <a16:creationId xmlns:a16="http://schemas.microsoft.com/office/drawing/2014/main" id="{94D6DE93-6799-48EC-B307-D731E6708765}"/>
                </a:ext>
              </a:extLst>
            </p:cNvPr>
            <p:cNvSpPr txBox="1"/>
            <p:nvPr/>
          </p:nvSpPr>
          <p:spPr>
            <a:xfrm>
              <a:off x="8253231" y="4709401"/>
              <a:ext cx="634917" cy="307777"/>
            </a:xfrm>
            <a:prstGeom prst="rect">
              <a:avLst/>
            </a:prstGeom>
            <a:noFill/>
          </p:spPr>
          <p:txBody>
            <a:bodyPr wrap="none" rtlCol="0">
              <a:spAutoFit/>
            </a:bodyPr>
            <a:lstStyle/>
            <a:p>
              <a:r>
                <a:rPr lang="en-US" sz="1400"/>
                <a:t>Water</a:t>
              </a:r>
            </a:p>
          </p:txBody>
        </p:sp>
        <p:sp>
          <p:nvSpPr>
            <p:cNvPr id="38" name="Rectangle 37">
              <a:extLst>
                <a:ext uri="{FF2B5EF4-FFF2-40B4-BE49-F238E27FC236}">
                  <a16:creationId xmlns:a16="http://schemas.microsoft.com/office/drawing/2014/main" id="{2F5FF331-45AE-4EF3-B500-BA8B3B4C3FCB}"/>
                </a:ext>
              </a:extLst>
            </p:cNvPr>
            <p:cNvSpPr/>
            <p:nvPr/>
          </p:nvSpPr>
          <p:spPr>
            <a:xfrm>
              <a:off x="7965961" y="1447793"/>
              <a:ext cx="4038691" cy="400110"/>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r>
                <a:rPr lang="en-US" sz="2000">
                  <a:solidFill>
                    <a:schemeClr val="tx1">
                      <a:lumMod val="75000"/>
                      <a:lumOff val="25000"/>
                    </a:schemeClr>
                  </a:solidFill>
                </a:rPr>
                <a:t>Land Cover / Species Mapped</a:t>
              </a:r>
            </a:p>
          </p:txBody>
        </p:sp>
      </p:grpSp>
      <p:sp>
        <p:nvSpPr>
          <p:cNvPr id="39" name="TextBox 38">
            <a:extLst>
              <a:ext uri="{FF2B5EF4-FFF2-40B4-BE49-F238E27FC236}">
                <a16:creationId xmlns:a16="http://schemas.microsoft.com/office/drawing/2014/main" id="{E6C1B848-A0BD-4CF3-A761-72BE3261D8C1}"/>
              </a:ext>
            </a:extLst>
          </p:cNvPr>
          <p:cNvSpPr txBox="1"/>
          <p:nvPr/>
        </p:nvSpPr>
        <p:spPr>
          <a:xfrm>
            <a:off x="838199" y="6365925"/>
            <a:ext cx="9873815" cy="338554"/>
          </a:xfrm>
          <a:prstGeom prst="rect">
            <a:avLst/>
          </a:prstGeom>
          <a:noFill/>
        </p:spPr>
        <p:txBody>
          <a:bodyPr wrap="square">
            <a:spAutoFit/>
          </a:bodyPr>
          <a:lstStyle/>
          <a:p>
            <a:r>
              <a:rPr lang="en-US" sz="1600">
                <a:hlinkClick r:id="rId5"/>
              </a:rPr>
              <a:t>https://develop.larc.nasa.gov/2017/fall/SantaMonicaMountainsEcoII.html</a:t>
            </a:r>
            <a:r>
              <a:rPr lang="en-US" sz="1600"/>
              <a:t> </a:t>
            </a:r>
          </a:p>
        </p:txBody>
      </p:sp>
      <p:sp>
        <p:nvSpPr>
          <p:cNvPr id="40" name="TextBox 39">
            <a:extLst>
              <a:ext uri="{FF2B5EF4-FFF2-40B4-BE49-F238E27FC236}">
                <a16:creationId xmlns:a16="http://schemas.microsoft.com/office/drawing/2014/main" id="{5BF926D5-7DE3-424C-9E4F-85B2C167BA39}"/>
              </a:ext>
            </a:extLst>
          </p:cNvPr>
          <p:cNvSpPr txBox="1"/>
          <p:nvPr/>
        </p:nvSpPr>
        <p:spPr>
          <a:xfrm>
            <a:off x="7443296" y="1654317"/>
            <a:ext cx="4418504" cy="923330"/>
          </a:xfrm>
          <a:prstGeom prst="rect">
            <a:avLst/>
          </a:prstGeom>
          <a:noFill/>
        </p:spPr>
        <p:txBody>
          <a:bodyPr wrap="square">
            <a:spAutoFit/>
          </a:bodyPr>
          <a:lstStyle/>
          <a:p>
            <a:r>
              <a:rPr lang="en-US" i="0">
                <a:solidFill>
                  <a:srgbClr val="6A7278"/>
                </a:solidFill>
                <a:effectLst/>
              </a:rPr>
              <a:t>Utilizing NASA </a:t>
            </a:r>
            <a:r>
              <a:rPr lang="en-US">
                <a:solidFill>
                  <a:srgbClr val="6A7278"/>
                </a:solidFill>
              </a:rPr>
              <a:t>EO </a:t>
            </a:r>
            <a:r>
              <a:rPr lang="en-US" i="0">
                <a:solidFill>
                  <a:srgbClr val="6A7278"/>
                </a:solidFill>
                <a:effectLst/>
              </a:rPr>
              <a:t>to Determine Drought Dieback and Insect-related Damage in the Santa Monica Mountains, California</a:t>
            </a:r>
            <a:endParaRPr lang="en-US">
              <a:solidFill>
                <a:srgbClr val="6A7278"/>
              </a:solidFill>
            </a:endParaRPr>
          </a:p>
        </p:txBody>
      </p:sp>
    </p:spTree>
    <p:extLst>
      <p:ext uri="{BB962C8B-B14F-4D97-AF65-F5344CB8AC3E}">
        <p14:creationId xmlns:p14="http://schemas.microsoft.com/office/powerpoint/2010/main" val="4291921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FCD88B3-C624-4D28-B9AA-324F355BAE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79542" y="1078924"/>
            <a:ext cx="4597277" cy="2720071"/>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a:latin typeface="Arial"/>
                <a:cs typeface="Arial"/>
              </a:rPr>
              <a:t>PROJECT EXAMPLE</a:t>
            </a:r>
            <a:endParaRPr lang="en-US" sz="1400" spc="200">
              <a:latin typeface="Arial"/>
              <a:cs typeface="Arial"/>
            </a:endParaRPr>
          </a:p>
        </p:txBody>
      </p:sp>
      <p:sp>
        <p:nvSpPr>
          <p:cNvPr id="7" name="Content Placeholder 17">
            <a:extLst>
              <a:ext uri="{FF2B5EF4-FFF2-40B4-BE49-F238E27FC236}">
                <a16:creationId xmlns:a16="http://schemas.microsoft.com/office/drawing/2014/main" id="{5DF512BA-DCEB-4F58-A886-3A2EB10EF331}"/>
              </a:ext>
            </a:extLst>
          </p:cNvPr>
          <p:cNvSpPr>
            <a:spLocks noGrp="1"/>
          </p:cNvSpPr>
          <p:nvPr>
            <p:ph idx="1"/>
          </p:nvPr>
        </p:nvSpPr>
        <p:spPr>
          <a:xfrm>
            <a:off x="838199" y="848805"/>
            <a:ext cx="10712117" cy="820004"/>
          </a:xfrm>
        </p:spPr>
        <p:txBody>
          <a:bodyPr anchor="ctr">
            <a:normAutofit/>
          </a:bodyPr>
          <a:lstStyle/>
          <a:p>
            <a:r>
              <a:rPr lang="en-US" sz="3200"/>
              <a:t>New York Eco Forecasting (2017)</a:t>
            </a:r>
          </a:p>
        </p:txBody>
      </p:sp>
      <p:pic>
        <p:nvPicPr>
          <p:cNvPr id="9" name="Picture 8">
            <a:extLst>
              <a:ext uri="{FF2B5EF4-FFF2-40B4-BE49-F238E27FC236}">
                <a16:creationId xmlns:a16="http://schemas.microsoft.com/office/drawing/2014/main" id="{D7408E26-551A-46F5-A4A9-49F82BDDE4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52934" y="-203075"/>
            <a:ext cx="2639066" cy="21037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EA204A6-988F-44E5-A81B-EC122A01454F}"/>
              </a:ext>
            </a:extLst>
          </p:cNvPr>
          <p:cNvSpPr/>
          <p:nvPr/>
        </p:nvSpPr>
        <p:spPr>
          <a:xfrm>
            <a:off x="6096000" y="663192"/>
            <a:ext cx="3477566" cy="400110"/>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r"/>
            <a:r>
              <a:rPr lang="en-US" sz="2000">
                <a:solidFill>
                  <a:srgbClr val="4B72B5"/>
                </a:solidFill>
              </a:rPr>
              <a:t>Data Source: AVIRIS</a:t>
            </a:r>
          </a:p>
        </p:txBody>
      </p:sp>
      <p:sp>
        <p:nvSpPr>
          <p:cNvPr id="39" name="TextBox 38">
            <a:extLst>
              <a:ext uri="{FF2B5EF4-FFF2-40B4-BE49-F238E27FC236}">
                <a16:creationId xmlns:a16="http://schemas.microsoft.com/office/drawing/2014/main" id="{E6C1B848-A0BD-4CF3-A761-72BE3261D8C1}"/>
              </a:ext>
            </a:extLst>
          </p:cNvPr>
          <p:cNvSpPr txBox="1"/>
          <p:nvPr/>
        </p:nvSpPr>
        <p:spPr>
          <a:xfrm>
            <a:off x="8205396" y="5819271"/>
            <a:ext cx="3471423" cy="584775"/>
          </a:xfrm>
          <a:prstGeom prst="rect">
            <a:avLst/>
          </a:prstGeom>
          <a:noFill/>
        </p:spPr>
        <p:txBody>
          <a:bodyPr wrap="square">
            <a:spAutoFit/>
          </a:bodyPr>
          <a:lstStyle/>
          <a:p>
            <a:pPr algn="r"/>
            <a:r>
              <a:rPr lang="en-US" sz="1600">
                <a:hlinkClick r:id="rId5"/>
              </a:rPr>
              <a:t>https://develop.larc.nasa.gov/2019/summer/NewYorkEcoII.html</a:t>
            </a:r>
            <a:r>
              <a:rPr lang="en-US" sz="1600"/>
              <a:t> </a:t>
            </a:r>
          </a:p>
        </p:txBody>
      </p:sp>
      <p:grpSp>
        <p:nvGrpSpPr>
          <p:cNvPr id="5" name="Group 4">
            <a:extLst>
              <a:ext uri="{FF2B5EF4-FFF2-40B4-BE49-F238E27FC236}">
                <a16:creationId xmlns:a16="http://schemas.microsoft.com/office/drawing/2014/main" id="{B41165EE-FB37-41B5-BA97-73C2EE9899A9}"/>
              </a:ext>
            </a:extLst>
          </p:cNvPr>
          <p:cNvGrpSpPr/>
          <p:nvPr/>
        </p:nvGrpSpPr>
        <p:grpSpPr>
          <a:xfrm>
            <a:off x="617977" y="2048878"/>
            <a:ext cx="5838384" cy="4626822"/>
            <a:chOff x="617977" y="2048878"/>
            <a:chExt cx="5838384" cy="4626822"/>
          </a:xfrm>
        </p:grpSpPr>
        <p:pic>
          <p:nvPicPr>
            <p:cNvPr id="40" name="Picture 39">
              <a:extLst>
                <a:ext uri="{FF2B5EF4-FFF2-40B4-BE49-F238E27FC236}">
                  <a16:creationId xmlns:a16="http://schemas.microsoft.com/office/drawing/2014/main" id="{1D876346-1A61-4DF8-ADA7-E72D5A8E1D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7977" y="2048878"/>
              <a:ext cx="3209557" cy="4145116"/>
            </a:xfrm>
            <a:prstGeom prst="rect">
              <a:avLst/>
            </a:prstGeom>
          </p:spPr>
        </p:pic>
        <p:sp>
          <p:nvSpPr>
            <p:cNvPr id="41" name="Rectangle 40">
              <a:extLst>
                <a:ext uri="{FF2B5EF4-FFF2-40B4-BE49-F238E27FC236}">
                  <a16:creationId xmlns:a16="http://schemas.microsoft.com/office/drawing/2014/main" id="{E3A71341-0156-4E04-85B8-138B9A0CEB42}"/>
                </a:ext>
              </a:extLst>
            </p:cNvPr>
            <p:cNvSpPr/>
            <p:nvPr/>
          </p:nvSpPr>
          <p:spPr>
            <a:xfrm>
              <a:off x="3363012" y="3986388"/>
              <a:ext cx="3093349" cy="268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2B5398DF-0AF5-4726-AEC9-790F8EF5780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60464" y="3770016"/>
              <a:ext cx="3232438" cy="2720071"/>
            </a:xfrm>
            <a:prstGeom prst="rect">
              <a:avLst/>
            </a:prstGeom>
            <a:ln>
              <a:solidFill>
                <a:schemeClr val="bg1"/>
              </a:solidFill>
            </a:ln>
          </p:spPr>
        </p:pic>
        <p:sp>
          <p:nvSpPr>
            <p:cNvPr id="43" name="Rectangle 42">
              <a:extLst>
                <a:ext uri="{FF2B5EF4-FFF2-40B4-BE49-F238E27FC236}">
                  <a16:creationId xmlns:a16="http://schemas.microsoft.com/office/drawing/2014/main" id="{B975C77A-5FDF-4FEE-9F73-B1406FF1B537}"/>
                </a:ext>
              </a:extLst>
            </p:cNvPr>
            <p:cNvSpPr/>
            <p:nvPr/>
          </p:nvSpPr>
          <p:spPr>
            <a:xfrm>
              <a:off x="2109190" y="3324850"/>
              <a:ext cx="498707" cy="4741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B311693F-8241-467C-BA50-808774C95583}"/>
                </a:ext>
              </a:extLst>
            </p:cNvPr>
            <p:cNvCxnSpPr>
              <a:cxnSpLocks/>
            </p:cNvCxnSpPr>
            <p:nvPr/>
          </p:nvCxnSpPr>
          <p:spPr>
            <a:xfrm>
              <a:off x="2109190" y="3798995"/>
              <a:ext cx="1078932" cy="27436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B62BC7-6F9E-4B5B-A371-7FBCEE49978E}"/>
                </a:ext>
              </a:extLst>
            </p:cNvPr>
            <p:cNvCxnSpPr>
              <a:cxnSpLocks/>
            </p:cNvCxnSpPr>
            <p:nvPr/>
          </p:nvCxnSpPr>
          <p:spPr>
            <a:xfrm>
              <a:off x="2607897" y="3324850"/>
              <a:ext cx="3722118" cy="4490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BC58A6D-CD7B-4335-9E5A-86BC3D4F39ED}"/>
                </a:ext>
              </a:extLst>
            </p:cNvPr>
            <p:cNvSpPr/>
            <p:nvPr/>
          </p:nvSpPr>
          <p:spPr>
            <a:xfrm>
              <a:off x="4178952" y="2365896"/>
              <a:ext cx="2151063" cy="1016009"/>
            </a:xfrm>
            <a:prstGeom prst="rect">
              <a:avLst/>
            </a:prstGeom>
            <a:solidFill>
              <a:srgbClr val="ADA9A9">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D5E11275-FBC2-4753-B8D4-E39CCB009B6D}"/>
                </a:ext>
              </a:extLst>
            </p:cNvPr>
            <p:cNvCxnSpPr/>
            <p:nvPr/>
          </p:nvCxnSpPr>
          <p:spPr>
            <a:xfrm>
              <a:off x="4260223" y="2858069"/>
              <a:ext cx="245079" cy="0"/>
            </a:xfrm>
            <a:prstGeom prst="line">
              <a:avLst/>
            </a:prstGeom>
            <a:ln w="76200">
              <a:solidFill>
                <a:schemeClr val="accent4">
                  <a:lumMod val="40000"/>
                  <a:lumOff val="60000"/>
                </a:schemeClr>
              </a:solidFill>
            </a:ln>
          </p:spPr>
          <p:style>
            <a:lnRef idx="1">
              <a:schemeClr val="accent5"/>
            </a:lnRef>
            <a:fillRef idx="0">
              <a:schemeClr val="accent5"/>
            </a:fillRef>
            <a:effectRef idx="0">
              <a:schemeClr val="accent5"/>
            </a:effectRef>
            <a:fontRef idx="minor">
              <a:schemeClr val="tx1"/>
            </a:fontRef>
          </p:style>
        </p:cxnSp>
        <p:sp>
          <p:nvSpPr>
            <p:cNvPr id="48" name="TextBox 47">
              <a:extLst>
                <a:ext uri="{FF2B5EF4-FFF2-40B4-BE49-F238E27FC236}">
                  <a16:creationId xmlns:a16="http://schemas.microsoft.com/office/drawing/2014/main" id="{5FF72113-9ECC-4CD4-B634-DF31EBAE5E68}"/>
                </a:ext>
              </a:extLst>
            </p:cNvPr>
            <p:cNvSpPr txBox="1"/>
            <p:nvPr/>
          </p:nvSpPr>
          <p:spPr>
            <a:xfrm>
              <a:off x="4446730" y="2698637"/>
              <a:ext cx="1652888" cy="338554"/>
            </a:xfrm>
            <a:prstGeom prst="rect">
              <a:avLst/>
            </a:prstGeom>
            <a:noFill/>
          </p:spPr>
          <p:txBody>
            <a:bodyPr wrap="none" rtlCol="0">
              <a:spAutoFit/>
            </a:bodyPr>
            <a:lstStyle/>
            <a:p>
              <a:r>
                <a:rPr lang="en-US" sz="1600" b="1">
                  <a:solidFill>
                    <a:srgbClr val="0C1A12"/>
                  </a:solidFill>
                </a:rPr>
                <a:t>Adirondack Park</a:t>
              </a:r>
            </a:p>
          </p:txBody>
        </p:sp>
        <p:cxnSp>
          <p:nvCxnSpPr>
            <p:cNvPr id="49" name="Straight Connector 48">
              <a:extLst>
                <a:ext uri="{FF2B5EF4-FFF2-40B4-BE49-F238E27FC236}">
                  <a16:creationId xmlns:a16="http://schemas.microsoft.com/office/drawing/2014/main" id="{55B4D440-02F8-4C1F-9E60-00912294642A}"/>
                </a:ext>
              </a:extLst>
            </p:cNvPr>
            <p:cNvCxnSpPr/>
            <p:nvPr/>
          </p:nvCxnSpPr>
          <p:spPr>
            <a:xfrm>
              <a:off x="4252775" y="3168772"/>
              <a:ext cx="245079"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50" name="TextBox 49">
              <a:extLst>
                <a:ext uri="{FF2B5EF4-FFF2-40B4-BE49-F238E27FC236}">
                  <a16:creationId xmlns:a16="http://schemas.microsoft.com/office/drawing/2014/main" id="{29FB23E5-3A78-4BE7-9A0F-AFA41E2651E0}"/>
                </a:ext>
              </a:extLst>
            </p:cNvPr>
            <p:cNvSpPr txBox="1"/>
            <p:nvPr/>
          </p:nvSpPr>
          <p:spPr>
            <a:xfrm>
              <a:off x="4447641" y="2970314"/>
              <a:ext cx="1715085" cy="338554"/>
            </a:xfrm>
            <a:prstGeom prst="rect">
              <a:avLst/>
            </a:prstGeom>
            <a:noFill/>
          </p:spPr>
          <p:txBody>
            <a:bodyPr wrap="none" rtlCol="0">
              <a:spAutoFit/>
            </a:bodyPr>
            <a:lstStyle/>
            <a:p>
              <a:r>
                <a:rPr lang="en-US" sz="1600" b="1">
                  <a:solidFill>
                    <a:srgbClr val="0C1A12"/>
                  </a:solidFill>
                </a:rPr>
                <a:t>AVIRIS Coverage</a:t>
              </a:r>
            </a:p>
          </p:txBody>
        </p:sp>
        <p:cxnSp>
          <p:nvCxnSpPr>
            <p:cNvPr id="51" name="Straight Connector 50">
              <a:extLst>
                <a:ext uri="{FF2B5EF4-FFF2-40B4-BE49-F238E27FC236}">
                  <a16:creationId xmlns:a16="http://schemas.microsoft.com/office/drawing/2014/main" id="{CDEBF002-3B01-43D6-B3F5-DDD3C7B3F5F8}"/>
                </a:ext>
              </a:extLst>
            </p:cNvPr>
            <p:cNvCxnSpPr/>
            <p:nvPr/>
          </p:nvCxnSpPr>
          <p:spPr>
            <a:xfrm>
              <a:off x="4259483" y="2561975"/>
              <a:ext cx="245079" cy="0"/>
            </a:xfrm>
            <a:prstGeom prst="line">
              <a:avLst/>
            </a:prstGeom>
            <a:ln w="76200">
              <a:solidFill>
                <a:srgbClr val="7DB862"/>
              </a:solidFill>
            </a:ln>
          </p:spPr>
          <p:style>
            <a:lnRef idx="1">
              <a:schemeClr val="accent5"/>
            </a:lnRef>
            <a:fillRef idx="0">
              <a:schemeClr val="accent5"/>
            </a:fillRef>
            <a:effectRef idx="0">
              <a:schemeClr val="accent5"/>
            </a:effectRef>
            <a:fontRef idx="minor">
              <a:schemeClr val="tx1"/>
            </a:fontRef>
          </p:style>
        </p:cxnSp>
        <p:sp>
          <p:nvSpPr>
            <p:cNvPr id="52" name="TextBox 51">
              <a:extLst>
                <a:ext uri="{FF2B5EF4-FFF2-40B4-BE49-F238E27FC236}">
                  <a16:creationId xmlns:a16="http://schemas.microsoft.com/office/drawing/2014/main" id="{56484E32-8993-405F-A890-71A9C9D2D082}"/>
                </a:ext>
              </a:extLst>
            </p:cNvPr>
            <p:cNvSpPr txBox="1"/>
            <p:nvPr/>
          </p:nvSpPr>
          <p:spPr>
            <a:xfrm>
              <a:off x="4454446" y="2384731"/>
              <a:ext cx="1790875" cy="338554"/>
            </a:xfrm>
            <a:prstGeom prst="rect">
              <a:avLst/>
            </a:prstGeom>
            <a:noFill/>
          </p:spPr>
          <p:txBody>
            <a:bodyPr wrap="none" rtlCol="0">
              <a:spAutoFit/>
            </a:bodyPr>
            <a:lstStyle/>
            <a:p>
              <a:r>
                <a:rPr lang="en-US" sz="1600" b="1">
                  <a:solidFill>
                    <a:srgbClr val="0C1A12"/>
                  </a:solidFill>
                </a:rPr>
                <a:t>Hemlock Stands</a:t>
              </a:r>
            </a:p>
          </p:txBody>
        </p:sp>
      </p:grpSp>
      <p:sp>
        <p:nvSpPr>
          <p:cNvPr id="54" name="TextBox 53">
            <a:extLst>
              <a:ext uri="{FF2B5EF4-FFF2-40B4-BE49-F238E27FC236}">
                <a16:creationId xmlns:a16="http://schemas.microsoft.com/office/drawing/2014/main" id="{1D9BA2E3-4AEA-4EDA-A303-1E7E5AC2D569}"/>
              </a:ext>
            </a:extLst>
          </p:cNvPr>
          <p:cNvSpPr txBox="1"/>
          <p:nvPr/>
        </p:nvSpPr>
        <p:spPr>
          <a:xfrm>
            <a:off x="6815798" y="3942737"/>
            <a:ext cx="4861021" cy="1323439"/>
          </a:xfrm>
          <a:prstGeom prst="rect">
            <a:avLst/>
          </a:prstGeom>
          <a:noFill/>
        </p:spPr>
        <p:txBody>
          <a:bodyPr wrap="square">
            <a:spAutoFit/>
          </a:bodyPr>
          <a:lstStyle/>
          <a:p>
            <a:pPr algn="r"/>
            <a:r>
              <a:rPr lang="en-US" sz="2000" i="0">
                <a:solidFill>
                  <a:srgbClr val="6A7278"/>
                </a:solidFill>
                <a:effectLst/>
              </a:rPr>
              <a:t>Comparing the Efficiency of Space-Based Imagery to AVIRIS Airborne Data for the Identification of Hemlock Forests to Mitigate Invasive Species Expansion</a:t>
            </a:r>
          </a:p>
        </p:txBody>
      </p:sp>
    </p:spTree>
    <p:extLst>
      <p:ext uri="{BB962C8B-B14F-4D97-AF65-F5344CB8AC3E}">
        <p14:creationId xmlns:p14="http://schemas.microsoft.com/office/powerpoint/2010/main" val="1742441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Widescreen</PresentationFormat>
  <Paragraphs>155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Century Gothic</vt:lpstr>
      <vt:lpstr>Georgia</vt:lpstr>
      <vt:lpstr>1_Theme2</vt:lpstr>
      <vt:lpstr>PowerPoint Presentation</vt:lpstr>
      <vt:lpstr>ABOUT DEVELOP</vt:lpstr>
      <vt:lpstr>DEVELOP LOCATIONS</vt:lpstr>
      <vt:lpstr>ABOUT PARTNERS</vt:lpstr>
      <vt:lpstr>PROJECT DEVELOPMENT</vt:lpstr>
      <vt:lpstr>ABOUT PROJECTS</vt:lpstr>
      <vt:lpstr>ABOUT PROJECTS</vt:lpstr>
      <vt:lpstr>PROJECT EXAMPLE</vt:lpstr>
      <vt:lpstr>PROJECT EXAMPLE</vt:lpstr>
      <vt:lpstr>PROJECT EXAMPLE</vt:lpstr>
      <vt:lpstr>PROJECT EXAMPLE</vt:lpstr>
      <vt:lpstr>PROJECT EXAMPLE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Amanda L. (LARC-E3)[SSAI DEVELOP]</dc:creator>
  <cp:lastModifiedBy>Ross, Kenton W. (LARC-E3)</cp:lastModifiedBy>
  <cp:revision>2</cp:revision>
  <dcterms:created xsi:type="dcterms:W3CDTF">2022-03-24T21:43:44Z</dcterms:created>
  <dcterms:modified xsi:type="dcterms:W3CDTF">2022-03-25T19:11:27Z</dcterms:modified>
</cp:coreProperties>
</file>